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9"/>
  </p:notesMasterIdLst>
  <p:sldIdLst>
    <p:sldId id="256" r:id="rId2"/>
    <p:sldId id="257" r:id="rId3"/>
    <p:sldId id="258" r:id="rId4"/>
    <p:sldId id="259" r:id="rId5"/>
    <p:sldId id="319" r:id="rId6"/>
    <p:sldId id="260" r:id="rId7"/>
    <p:sldId id="261" r:id="rId8"/>
    <p:sldId id="294" r:id="rId9"/>
    <p:sldId id="262" r:id="rId10"/>
    <p:sldId id="263" r:id="rId11"/>
    <p:sldId id="264" r:id="rId12"/>
    <p:sldId id="265" r:id="rId13"/>
    <p:sldId id="267" r:id="rId14"/>
    <p:sldId id="295" r:id="rId15"/>
    <p:sldId id="320" r:id="rId16"/>
    <p:sldId id="298" r:id="rId17"/>
    <p:sldId id="266" r:id="rId18"/>
    <p:sldId id="299" r:id="rId19"/>
    <p:sldId id="296" r:id="rId20"/>
    <p:sldId id="268" r:id="rId21"/>
    <p:sldId id="269" r:id="rId22"/>
    <p:sldId id="321" r:id="rId23"/>
    <p:sldId id="322" r:id="rId24"/>
    <p:sldId id="323" r:id="rId25"/>
    <p:sldId id="300" r:id="rId26"/>
    <p:sldId id="270" r:id="rId27"/>
    <p:sldId id="297" r:id="rId28"/>
    <p:sldId id="301" r:id="rId29"/>
    <p:sldId id="271" r:id="rId30"/>
    <p:sldId id="272" r:id="rId31"/>
    <p:sldId id="273" r:id="rId32"/>
    <p:sldId id="274" r:id="rId33"/>
    <p:sldId id="275" r:id="rId34"/>
    <p:sldId id="276" r:id="rId35"/>
    <p:sldId id="303" r:id="rId36"/>
    <p:sldId id="304" r:id="rId37"/>
    <p:sldId id="305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53246" autoAdjust="0"/>
  </p:normalViewPr>
  <p:slideViewPr>
    <p:cSldViewPr>
      <p:cViewPr varScale="1">
        <p:scale>
          <a:sx n="47" d="100"/>
          <a:sy n="47" d="100"/>
        </p:scale>
        <p:origin x="2238" y="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8F1250B-497A-46F5-A1C0-8C3B88521125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45569DA-CF0E-4864-BA81-452DBB42CC7F}">
      <dgm:prSet phldrT="[Text]"/>
      <dgm:spPr/>
      <dgm:t>
        <a:bodyPr/>
        <a:lstStyle/>
        <a:p>
          <a:r>
            <a:rPr lang="en-US" dirty="0"/>
            <a:t>Reproductive system </a:t>
          </a:r>
        </a:p>
      </dgm:t>
    </dgm:pt>
    <dgm:pt modelId="{D96D35F4-8490-479D-8F56-2B782E55E384}" type="parTrans" cxnId="{A183C08C-A8FA-4798-9CC7-C2751FC4B5DC}">
      <dgm:prSet/>
      <dgm:spPr/>
      <dgm:t>
        <a:bodyPr/>
        <a:lstStyle/>
        <a:p>
          <a:endParaRPr lang="en-US"/>
        </a:p>
      </dgm:t>
    </dgm:pt>
    <dgm:pt modelId="{E41FADC0-16F2-4460-B216-3935E9030810}" type="sibTrans" cxnId="{A183C08C-A8FA-4798-9CC7-C2751FC4B5DC}">
      <dgm:prSet/>
      <dgm:spPr/>
      <dgm:t>
        <a:bodyPr/>
        <a:lstStyle/>
        <a:p>
          <a:endParaRPr lang="en-US"/>
        </a:p>
      </dgm:t>
    </dgm:pt>
    <dgm:pt modelId="{9FA86C08-47C3-49FD-845B-DBC9A67370DB}">
      <dgm:prSet phldrT="[Text]"/>
      <dgm:spPr/>
      <dgm:t>
        <a:bodyPr/>
        <a:lstStyle/>
        <a:p>
          <a:r>
            <a:rPr lang="en-US" dirty="0"/>
            <a:t>Male  </a:t>
          </a:r>
        </a:p>
      </dgm:t>
    </dgm:pt>
    <dgm:pt modelId="{DADEDC3D-4FB6-4F19-ACD3-9CB75F9F9BA3}" type="parTrans" cxnId="{E223BDD3-1A9A-4CA7-880B-EAF4C17E34F0}">
      <dgm:prSet/>
      <dgm:spPr/>
      <dgm:t>
        <a:bodyPr/>
        <a:lstStyle/>
        <a:p>
          <a:endParaRPr lang="en-US"/>
        </a:p>
      </dgm:t>
    </dgm:pt>
    <dgm:pt modelId="{C4558EF8-80C2-407B-B388-5C119B6308DC}" type="sibTrans" cxnId="{E223BDD3-1A9A-4CA7-880B-EAF4C17E34F0}">
      <dgm:prSet/>
      <dgm:spPr/>
      <dgm:t>
        <a:bodyPr/>
        <a:lstStyle/>
        <a:p>
          <a:endParaRPr lang="en-US"/>
        </a:p>
      </dgm:t>
    </dgm:pt>
    <dgm:pt modelId="{8DF50B5C-3839-4DD7-B612-EFD1479C900C}">
      <dgm:prSet phldrT="[Text]"/>
      <dgm:spPr/>
      <dgm:t>
        <a:bodyPr/>
        <a:lstStyle/>
        <a:p>
          <a:r>
            <a:rPr lang="en-US" dirty="0"/>
            <a:t>Female </a:t>
          </a:r>
        </a:p>
      </dgm:t>
    </dgm:pt>
    <dgm:pt modelId="{67838EEA-644E-4815-BAE0-D200F01A436B}" type="parTrans" cxnId="{1DADF70D-8239-496B-A2E0-14CEECE1D85E}">
      <dgm:prSet/>
      <dgm:spPr/>
      <dgm:t>
        <a:bodyPr/>
        <a:lstStyle/>
        <a:p>
          <a:endParaRPr lang="en-US"/>
        </a:p>
      </dgm:t>
    </dgm:pt>
    <dgm:pt modelId="{CC235881-A73A-48C7-AD78-12424E0893F9}" type="sibTrans" cxnId="{1DADF70D-8239-496B-A2E0-14CEECE1D85E}">
      <dgm:prSet/>
      <dgm:spPr/>
      <dgm:t>
        <a:bodyPr/>
        <a:lstStyle/>
        <a:p>
          <a:endParaRPr lang="en-US"/>
        </a:p>
      </dgm:t>
    </dgm:pt>
    <dgm:pt modelId="{B57A7E23-4BAD-41F4-BC2C-EC11FE61E1DA}" type="pres">
      <dgm:prSet presAssocID="{B8F1250B-497A-46F5-A1C0-8C3B88521125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7E694F07-BE33-4AE0-9B49-AB7BF7FC8B36}" type="pres">
      <dgm:prSet presAssocID="{445569DA-CF0E-4864-BA81-452DBB42CC7F}" presName="root1" presStyleCnt="0"/>
      <dgm:spPr/>
    </dgm:pt>
    <dgm:pt modelId="{4B530485-318B-4B7D-BCD2-E26DCE0424C1}" type="pres">
      <dgm:prSet presAssocID="{445569DA-CF0E-4864-BA81-452DBB42CC7F}" presName="LevelOneTextNode" presStyleLbl="node0" presStyleIdx="0" presStyleCnt="1">
        <dgm:presLayoutVars>
          <dgm:chPref val="3"/>
        </dgm:presLayoutVars>
      </dgm:prSet>
      <dgm:spPr/>
    </dgm:pt>
    <dgm:pt modelId="{E3A0C791-2EF4-45F0-BF2D-2BA47F694238}" type="pres">
      <dgm:prSet presAssocID="{445569DA-CF0E-4864-BA81-452DBB42CC7F}" presName="level2hierChild" presStyleCnt="0"/>
      <dgm:spPr/>
    </dgm:pt>
    <dgm:pt modelId="{695157B3-A66F-44F9-8F32-1D77C8AD4EFA}" type="pres">
      <dgm:prSet presAssocID="{DADEDC3D-4FB6-4F19-ACD3-9CB75F9F9BA3}" presName="conn2-1" presStyleLbl="parChTrans1D2" presStyleIdx="0" presStyleCnt="2"/>
      <dgm:spPr/>
    </dgm:pt>
    <dgm:pt modelId="{2D782ED0-AA0B-4B92-92A3-38CA42E0063B}" type="pres">
      <dgm:prSet presAssocID="{DADEDC3D-4FB6-4F19-ACD3-9CB75F9F9BA3}" presName="connTx" presStyleLbl="parChTrans1D2" presStyleIdx="0" presStyleCnt="2"/>
      <dgm:spPr/>
    </dgm:pt>
    <dgm:pt modelId="{C31E3A0A-2FB4-48BE-9D60-D61450220917}" type="pres">
      <dgm:prSet presAssocID="{9FA86C08-47C3-49FD-845B-DBC9A67370DB}" presName="root2" presStyleCnt="0"/>
      <dgm:spPr/>
    </dgm:pt>
    <dgm:pt modelId="{0E6A45DF-6491-42E3-B29F-E171A530E86A}" type="pres">
      <dgm:prSet presAssocID="{9FA86C08-47C3-49FD-845B-DBC9A67370DB}" presName="LevelTwoTextNode" presStyleLbl="node2" presStyleIdx="0" presStyleCnt="2">
        <dgm:presLayoutVars>
          <dgm:chPref val="3"/>
        </dgm:presLayoutVars>
      </dgm:prSet>
      <dgm:spPr/>
    </dgm:pt>
    <dgm:pt modelId="{2448F993-3BE8-4C44-B5EE-56BBD5CCCA34}" type="pres">
      <dgm:prSet presAssocID="{9FA86C08-47C3-49FD-845B-DBC9A67370DB}" presName="level3hierChild" presStyleCnt="0"/>
      <dgm:spPr/>
    </dgm:pt>
    <dgm:pt modelId="{043CE9C2-63E1-4A71-B020-FAC5B5A3B5D6}" type="pres">
      <dgm:prSet presAssocID="{67838EEA-644E-4815-BAE0-D200F01A436B}" presName="conn2-1" presStyleLbl="parChTrans1D2" presStyleIdx="1" presStyleCnt="2"/>
      <dgm:spPr/>
    </dgm:pt>
    <dgm:pt modelId="{B8DC80D0-BB3B-4BF0-9DCB-069361F0E2ED}" type="pres">
      <dgm:prSet presAssocID="{67838EEA-644E-4815-BAE0-D200F01A436B}" presName="connTx" presStyleLbl="parChTrans1D2" presStyleIdx="1" presStyleCnt="2"/>
      <dgm:spPr/>
    </dgm:pt>
    <dgm:pt modelId="{0FFDA7F9-AF5F-4D0D-933E-1AD72CB2ECD4}" type="pres">
      <dgm:prSet presAssocID="{8DF50B5C-3839-4DD7-B612-EFD1479C900C}" presName="root2" presStyleCnt="0"/>
      <dgm:spPr/>
    </dgm:pt>
    <dgm:pt modelId="{368200D5-CBE9-4A66-AB14-1E54F5019037}" type="pres">
      <dgm:prSet presAssocID="{8DF50B5C-3839-4DD7-B612-EFD1479C900C}" presName="LevelTwoTextNode" presStyleLbl="node2" presStyleIdx="1" presStyleCnt="2">
        <dgm:presLayoutVars>
          <dgm:chPref val="3"/>
        </dgm:presLayoutVars>
      </dgm:prSet>
      <dgm:spPr/>
    </dgm:pt>
    <dgm:pt modelId="{7D08BF86-495C-4B1E-B29D-1D300CC1CE4C}" type="pres">
      <dgm:prSet presAssocID="{8DF50B5C-3839-4DD7-B612-EFD1479C900C}" presName="level3hierChild" presStyleCnt="0"/>
      <dgm:spPr/>
    </dgm:pt>
  </dgm:ptLst>
  <dgm:cxnLst>
    <dgm:cxn modelId="{B97EFA04-1A81-4425-8688-FDB91F2C610A}" type="presOf" srcId="{DADEDC3D-4FB6-4F19-ACD3-9CB75F9F9BA3}" destId="{2D782ED0-AA0B-4B92-92A3-38CA42E0063B}" srcOrd="1" destOrd="0" presId="urn:microsoft.com/office/officeart/2005/8/layout/hierarchy2"/>
    <dgm:cxn modelId="{1DADF70D-8239-496B-A2E0-14CEECE1D85E}" srcId="{445569DA-CF0E-4864-BA81-452DBB42CC7F}" destId="{8DF50B5C-3839-4DD7-B612-EFD1479C900C}" srcOrd="1" destOrd="0" parTransId="{67838EEA-644E-4815-BAE0-D200F01A436B}" sibTransId="{CC235881-A73A-48C7-AD78-12424E0893F9}"/>
    <dgm:cxn modelId="{133A4A22-B05D-4619-BB37-878C00B44E09}" type="presOf" srcId="{9FA86C08-47C3-49FD-845B-DBC9A67370DB}" destId="{0E6A45DF-6491-42E3-B29F-E171A530E86A}" srcOrd="0" destOrd="0" presId="urn:microsoft.com/office/officeart/2005/8/layout/hierarchy2"/>
    <dgm:cxn modelId="{7B15B42C-546F-480E-8FFA-23AFE0360B7D}" type="presOf" srcId="{67838EEA-644E-4815-BAE0-D200F01A436B}" destId="{B8DC80D0-BB3B-4BF0-9DCB-069361F0E2ED}" srcOrd="1" destOrd="0" presId="urn:microsoft.com/office/officeart/2005/8/layout/hierarchy2"/>
    <dgm:cxn modelId="{CE9A042E-DFF1-4322-852C-A97BF034FE0A}" type="presOf" srcId="{8DF50B5C-3839-4DD7-B612-EFD1479C900C}" destId="{368200D5-CBE9-4A66-AB14-1E54F5019037}" srcOrd="0" destOrd="0" presId="urn:microsoft.com/office/officeart/2005/8/layout/hierarchy2"/>
    <dgm:cxn modelId="{EBE4D84A-7E43-4D35-80B4-E1AB8A9B8BBF}" type="presOf" srcId="{B8F1250B-497A-46F5-A1C0-8C3B88521125}" destId="{B57A7E23-4BAD-41F4-BC2C-EC11FE61E1DA}" srcOrd="0" destOrd="0" presId="urn:microsoft.com/office/officeart/2005/8/layout/hierarchy2"/>
    <dgm:cxn modelId="{DF228773-E9F9-4FCB-8151-F6360631C980}" type="presOf" srcId="{445569DA-CF0E-4864-BA81-452DBB42CC7F}" destId="{4B530485-318B-4B7D-BCD2-E26DCE0424C1}" srcOrd="0" destOrd="0" presId="urn:microsoft.com/office/officeart/2005/8/layout/hierarchy2"/>
    <dgm:cxn modelId="{A183C08C-A8FA-4798-9CC7-C2751FC4B5DC}" srcId="{B8F1250B-497A-46F5-A1C0-8C3B88521125}" destId="{445569DA-CF0E-4864-BA81-452DBB42CC7F}" srcOrd="0" destOrd="0" parTransId="{D96D35F4-8490-479D-8F56-2B782E55E384}" sibTransId="{E41FADC0-16F2-4460-B216-3935E9030810}"/>
    <dgm:cxn modelId="{412FE4A9-E5BD-4D19-9FC5-AF612CB37EC3}" type="presOf" srcId="{DADEDC3D-4FB6-4F19-ACD3-9CB75F9F9BA3}" destId="{695157B3-A66F-44F9-8F32-1D77C8AD4EFA}" srcOrd="0" destOrd="0" presId="urn:microsoft.com/office/officeart/2005/8/layout/hierarchy2"/>
    <dgm:cxn modelId="{D75A05C1-CB80-42B6-B33A-5FF1F2CE4088}" type="presOf" srcId="{67838EEA-644E-4815-BAE0-D200F01A436B}" destId="{043CE9C2-63E1-4A71-B020-FAC5B5A3B5D6}" srcOrd="0" destOrd="0" presId="urn:microsoft.com/office/officeart/2005/8/layout/hierarchy2"/>
    <dgm:cxn modelId="{E223BDD3-1A9A-4CA7-880B-EAF4C17E34F0}" srcId="{445569DA-CF0E-4864-BA81-452DBB42CC7F}" destId="{9FA86C08-47C3-49FD-845B-DBC9A67370DB}" srcOrd="0" destOrd="0" parTransId="{DADEDC3D-4FB6-4F19-ACD3-9CB75F9F9BA3}" sibTransId="{C4558EF8-80C2-407B-B388-5C119B6308DC}"/>
    <dgm:cxn modelId="{AA7725A8-6392-4AAD-826B-D4CC13D418B5}" type="presParOf" srcId="{B57A7E23-4BAD-41F4-BC2C-EC11FE61E1DA}" destId="{7E694F07-BE33-4AE0-9B49-AB7BF7FC8B36}" srcOrd="0" destOrd="0" presId="urn:microsoft.com/office/officeart/2005/8/layout/hierarchy2"/>
    <dgm:cxn modelId="{16EF39BF-28E7-4AE3-9833-F268B1EB7198}" type="presParOf" srcId="{7E694F07-BE33-4AE0-9B49-AB7BF7FC8B36}" destId="{4B530485-318B-4B7D-BCD2-E26DCE0424C1}" srcOrd="0" destOrd="0" presId="urn:microsoft.com/office/officeart/2005/8/layout/hierarchy2"/>
    <dgm:cxn modelId="{2963CFD0-9391-4FCE-ACBE-6AF79FEC2129}" type="presParOf" srcId="{7E694F07-BE33-4AE0-9B49-AB7BF7FC8B36}" destId="{E3A0C791-2EF4-45F0-BF2D-2BA47F694238}" srcOrd="1" destOrd="0" presId="urn:microsoft.com/office/officeart/2005/8/layout/hierarchy2"/>
    <dgm:cxn modelId="{A1F725E8-57AE-4A7E-AF17-4D6291BF5DA9}" type="presParOf" srcId="{E3A0C791-2EF4-45F0-BF2D-2BA47F694238}" destId="{695157B3-A66F-44F9-8F32-1D77C8AD4EFA}" srcOrd="0" destOrd="0" presId="urn:microsoft.com/office/officeart/2005/8/layout/hierarchy2"/>
    <dgm:cxn modelId="{99785DD6-8284-416A-9113-550CF5FBA8B0}" type="presParOf" srcId="{695157B3-A66F-44F9-8F32-1D77C8AD4EFA}" destId="{2D782ED0-AA0B-4B92-92A3-38CA42E0063B}" srcOrd="0" destOrd="0" presId="urn:microsoft.com/office/officeart/2005/8/layout/hierarchy2"/>
    <dgm:cxn modelId="{23204A7A-2962-45F9-9422-8BFACE15E597}" type="presParOf" srcId="{E3A0C791-2EF4-45F0-BF2D-2BA47F694238}" destId="{C31E3A0A-2FB4-48BE-9D60-D61450220917}" srcOrd="1" destOrd="0" presId="urn:microsoft.com/office/officeart/2005/8/layout/hierarchy2"/>
    <dgm:cxn modelId="{9E469E7C-3E65-4442-9AAA-CCA794E31E7F}" type="presParOf" srcId="{C31E3A0A-2FB4-48BE-9D60-D61450220917}" destId="{0E6A45DF-6491-42E3-B29F-E171A530E86A}" srcOrd="0" destOrd="0" presId="urn:microsoft.com/office/officeart/2005/8/layout/hierarchy2"/>
    <dgm:cxn modelId="{CF29071A-ECD7-425E-805B-FE849EBFD80A}" type="presParOf" srcId="{C31E3A0A-2FB4-48BE-9D60-D61450220917}" destId="{2448F993-3BE8-4C44-B5EE-56BBD5CCCA34}" srcOrd="1" destOrd="0" presId="urn:microsoft.com/office/officeart/2005/8/layout/hierarchy2"/>
    <dgm:cxn modelId="{D0DD19DC-77E4-4104-B50A-52A18AB9A186}" type="presParOf" srcId="{E3A0C791-2EF4-45F0-BF2D-2BA47F694238}" destId="{043CE9C2-63E1-4A71-B020-FAC5B5A3B5D6}" srcOrd="2" destOrd="0" presId="urn:microsoft.com/office/officeart/2005/8/layout/hierarchy2"/>
    <dgm:cxn modelId="{ECC83B4A-E395-4CE6-B0D1-C889CFBB66A7}" type="presParOf" srcId="{043CE9C2-63E1-4A71-B020-FAC5B5A3B5D6}" destId="{B8DC80D0-BB3B-4BF0-9DCB-069361F0E2ED}" srcOrd="0" destOrd="0" presId="urn:microsoft.com/office/officeart/2005/8/layout/hierarchy2"/>
    <dgm:cxn modelId="{6ED5C286-3957-4310-BB2F-35A30CC501AA}" type="presParOf" srcId="{E3A0C791-2EF4-45F0-BF2D-2BA47F694238}" destId="{0FFDA7F9-AF5F-4D0D-933E-1AD72CB2ECD4}" srcOrd="3" destOrd="0" presId="urn:microsoft.com/office/officeart/2005/8/layout/hierarchy2"/>
    <dgm:cxn modelId="{25C38956-4DEF-49EB-9385-06E0A255590C}" type="presParOf" srcId="{0FFDA7F9-AF5F-4D0D-933E-1AD72CB2ECD4}" destId="{368200D5-CBE9-4A66-AB14-1E54F5019037}" srcOrd="0" destOrd="0" presId="urn:microsoft.com/office/officeart/2005/8/layout/hierarchy2"/>
    <dgm:cxn modelId="{C73F9EA6-ADAF-4E34-A69F-53A2E2F02800}" type="presParOf" srcId="{0FFDA7F9-AF5F-4D0D-933E-1AD72CB2ECD4}" destId="{7D08BF86-495C-4B1E-B29D-1D300CC1CE4C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530485-318B-4B7D-BCD2-E26DCE0424C1}">
      <dsp:nvSpPr>
        <dsp:cNvPr id="0" name=""/>
        <dsp:cNvSpPr/>
      </dsp:nvSpPr>
      <dsp:spPr>
        <a:xfrm>
          <a:off x="59" y="2459049"/>
          <a:ext cx="3270200" cy="16351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 dirty="0"/>
            <a:t>Reproductive system </a:t>
          </a:r>
        </a:p>
      </dsp:txBody>
      <dsp:txXfrm>
        <a:off x="47949" y="2506939"/>
        <a:ext cx="3174420" cy="1539320"/>
      </dsp:txXfrm>
    </dsp:sp>
    <dsp:sp modelId="{695157B3-A66F-44F9-8F32-1D77C8AD4EFA}">
      <dsp:nvSpPr>
        <dsp:cNvPr id="0" name=""/>
        <dsp:cNvSpPr/>
      </dsp:nvSpPr>
      <dsp:spPr>
        <a:xfrm rot="19457599">
          <a:off x="3118847" y="2784052"/>
          <a:ext cx="1610905" cy="44912"/>
        </a:xfrm>
        <a:custGeom>
          <a:avLst/>
          <a:gdLst/>
          <a:ahLst/>
          <a:cxnLst/>
          <a:rect l="0" t="0" r="0" b="0"/>
          <a:pathLst>
            <a:path>
              <a:moveTo>
                <a:pt x="0" y="22456"/>
              </a:moveTo>
              <a:lnTo>
                <a:pt x="1610905" y="224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884027" y="2766236"/>
        <a:ext cx="80545" cy="80545"/>
      </dsp:txXfrm>
    </dsp:sp>
    <dsp:sp modelId="{0E6A45DF-6491-42E3-B29F-E171A530E86A}">
      <dsp:nvSpPr>
        <dsp:cNvPr id="0" name=""/>
        <dsp:cNvSpPr/>
      </dsp:nvSpPr>
      <dsp:spPr>
        <a:xfrm>
          <a:off x="4578340" y="1518867"/>
          <a:ext cx="3270200" cy="16351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 dirty="0"/>
            <a:t>Male  </a:t>
          </a:r>
        </a:p>
      </dsp:txBody>
      <dsp:txXfrm>
        <a:off x="4626230" y="1566757"/>
        <a:ext cx="3174420" cy="1539320"/>
      </dsp:txXfrm>
    </dsp:sp>
    <dsp:sp modelId="{043CE9C2-63E1-4A71-B020-FAC5B5A3B5D6}">
      <dsp:nvSpPr>
        <dsp:cNvPr id="0" name=""/>
        <dsp:cNvSpPr/>
      </dsp:nvSpPr>
      <dsp:spPr>
        <a:xfrm rot="2142401">
          <a:off x="3118847" y="3724235"/>
          <a:ext cx="1610905" cy="44912"/>
        </a:xfrm>
        <a:custGeom>
          <a:avLst/>
          <a:gdLst/>
          <a:ahLst/>
          <a:cxnLst/>
          <a:rect l="0" t="0" r="0" b="0"/>
          <a:pathLst>
            <a:path>
              <a:moveTo>
                <a:pt x="0" y="22456"/>
              </a:moveTo>
              <a:lnTo>
                <a:pt x="1610905" y="224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884027" y="3706418"/>
        <a:ext cx="80545" cy="80545"/>
      </dsp:txXfrm>
    </dsp:sp>
    <dsp:sp modelId="{368200D5-CBE9-4A66-AB14-1E54F5019037}">
      <dsp:nvSpPr>
        <dsp:cNvPr id="0" name=""/>
        <dsp:cNvSpPr/>
      </dsp:nvSpPr>
      <dsp:spPr>
        <a:xfrm>
          <a:off x="4578340" y="3399232"/>
          <a:ext cx="3270200" cy="16351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 dirty="0"/>
            <a:t>Female </a:t>
          </a:r>
        </a:p>
      </dsp:txBody>
      <dsp:txXfrm>
        <a:off x="4626230" y="3447122"/>
        <a:ext cx="3174420" cy="15393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7747BD-F570-457F-AF30-715AF29C822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22F6C6-F3E2-4D91-9861-548E409CA48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22F6C6-F3E2-4D91-9861-548E409CA482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22F6C6-F3E2-4D91-9861-548E409CA482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5491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22F6C6-F3E2-4D91-9861-548E409CA482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22F6C6-F3E2-4D91-9861-548E409CA482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22F6C6-F3E2-4D91-9861-548E409CA482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22F6C6-F3E2-4D91-9861-548E409CA482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22F6C6-F3E2-4D91-9861-548E409CA482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22F6C6-F3E2-4D91-9861-548E409CA482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1575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22F6C6-F3E2-4D91-9861-548E409CA482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4819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22F6C6-F3E2-4D91-9861-548E409CA482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22F6C6-F3E2-4D91-9861-548E409CA482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6508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22F6C6-F3E2-4D91-9861-548E409CA482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0259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22F6C6-F3E2-4D91-9861-548E409CA482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22F6C6-F3E2-4D91-9861-548E409CA482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4574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22F6C6-F3E2-4D91-9861-548E409CA482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1596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22F6C6-F3E2-4D91-9861-548E409CA482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4781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22F6C6-F3E2-4D91-9861-548E409CA482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8977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22F6C6-F3E2-4D91-9861-548E409CA482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22F6C6-F3E2-4D91-9861-548E409CA482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22F6C6-F3E2-4D91-9861-548E409CA482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5905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22F6C6-F3E2-4D91-9861-548E409CA482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22F6C6-F3E2-4D91-9861-548E409CA482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30497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22F6C6-F3E2-4D91-9861-548E409CA482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6972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Reproductive system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Reproductive system</a:t>
            </a:r>
            <a:r>
              <a:rPr lang="en-US" dirty="0"/>
              <a:t> is a collection of internal and external sex organs which work together for the purpose of sexual reproduction.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Essential features of human Reproduction 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Release of ovum</a:t>
            </a:r>
          </a:p>
          <a:p>
            <a:r>
              <a:rPr lang="en-US" dirty="0"/>
              <a:t>Fertilization of the ovum by the spermatozoa</a:t>
            </a:r>
          </a:p>
          <a:p>
            <a:r>
              <a:rPr lang="en-US" dirty="0"/>
              <a:t>Transport of fertilized ovum into the uterus</a:t>
            </a:r>
          </a:p>
          <a:p>
            <a:r>
              <a:rPr lang="en-US" dirty="0"/>
              <a:t>Implantation</a:t>
            </a:r>
          </a:p>
          <a:p>
            <a:r>
              <a:rPr lang="en-US" dirty="0"/>
              <a:t>Formation and maintenance of the </a:t>
            </a:r>
            <a:r>
              <a:rPr lang="en-US" dirty="0" err="1"/>
              <a:t>foetus</a:t>
            </a:r>
            <a:r>
              <a:rPr lang="en-US" dirty="0"/>
              <a:t> during the entire period of gestation</a:t>
            </a:r>
          </a:p>
          <a:p>
            <a:r>
              <a:rPr lang="en-US" dirty="0"/>
              <a:t>Birth of child and expulsion of </a:t>
            </a:r>
            <a:r>
              <a:rPr lang="en-US" dirty="0" err="1"/>
              <a:t>foetus</a:t>
            </a:r>
            <a:r>
              <a:rPr lang="en-US" dirty="0"/>
              <a:t> </a:t>
            </a:r>
          </a:p>
          <a:p>
            <a:r>
              <a:rPr lang="en-US" dirty="0"/>
              <a:t>Lactation and care of the child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533400" y="304800"/>
          <a:ext cx="7848600" cy="655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Male reproductive system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FUNCTION OF MALE REPRODUCTIVE SYSTEM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Production, nourishment  maturation and storage of male </a:t>
            </a:r>
            <a:r>
              <a:rPr lang="en-US" dirty="0" err="1"/>
              <a:t>gamets</a:t>
            </a:r>
            <a:r>
              <a:rPr lang="en-US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Delivery of spermatozoa in semen into the female reproductive tract 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Hormone production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Which develops the secondary sexual characters</a:t>
            </a:r>
          </a:p>
        </p:txBody>
      </p:sp>
      <p:pic>
        <p:nvPicPr>
          <p:cNvPr id="1026" name="Picture 2" descr="C:\Users\Dr.Ganesh\Downloads\Figure_43_03_01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8202" y="1506786"/>
            <a:ext cx="4358366" cy="34947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/>
              <a:t>Male genital system</a:t>
            </a:r>
            <a:br>
              <a:rPr lang="en-US" dirty="0"/>
            </a:b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EXTERNAL GENITAL ORGANS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lvl="0"/>
            <a:r>
              <a:rPr lang="en-US" b="1" dirty="0"/>
              <a:t>Penis</a:t>
            </a:r>
          </a:p>
          <a:p>
            <a:pPr lvl="0"/>
            <a:r>
              <a:rPr lang="en-US" b="1" dirty="0"/>
              <a:t>Scrotum</a:t>
            </a:r>
          </a:p>
          <a:p>
            <a:pPr lvl="0"/>
            <a:r>
              <a:rPr lang="en-US" b="1" dirty="0"/>
              <a:t>Testis </a:t>
            </a:r>
          </a:p>
          <a:p>
            <a:pPr lvl="0"/>
            <a:r>
              <a:rPr lang="en-US" b="1" dirty="0" err="1"/>
              <a:t>Epididymes</a:t>
            </a:r>
            <a:endParaRPr lang="en-US" b="1" dirty="0"/>
          </a:p>
          <a:p>
            <a:pPr lvl="0"/>
            <a:r>
              <a:rPr lang="en-US" b="1" dirty="0"/>
              <a:t>Spermatic cord </a:t>
            </a:r>
            <a:endParaRPr lang="en-US" dirty="0"/>
          </a:p>
          <a:p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INTERNAL GENITAL ORGANS 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800100" lvl="1" indent="-342900">
              <a:buFont typeface="+mj-lt"/>
              <a:buAutoNum type="arabicPeriod"/>
            </a:pPr>
            <a:r>
              <a:rPr lang="en-US" sz="2400" b="1" dirty="0"/>
              <a:t>Part of </a:t>
            </a:r>
            <a:r>
              <a:rPr lang="en-US" sz="2400" b="1" dirty="0" err="1"/>
              <a:t>vasdeferns</a:t>
            </a:r>
            <a:r>
              <a:rPr lang="en-US" sz="2400" b="1" dirty="0"/>
              <a:t> 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400" b="1" dirty="0"/>
              <a:t>Seminal vesicles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400" b="1" dirty="0"/>
              <a:t>Ejaculatory duct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:\Users\Dr.Ganesh\Downloads\Figure_28_01_0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676400" y="457200"/>
            <a:ext cx="5410200" cy="5887374"/>
          </a:xfrm>
          <a:prstGeom prst="rect">
            <a:avLst/>
          </a:prstGeom>
          <a:noFill/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Dr.Ganesh\Downloads\relabeled_anatomy_of_the_testicl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1000" y="2057400"/>
            <a:ext cx="4953000" cy="4135755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introduction</a:t>
            </a:r>
          </a:p>
          <a:p>
            <a:pPr>
              <a:buNone/>
            </a:pPr>
            <a:r>
              <a:rPr lang="en-US" dirty="0"/>
              <a:t>		They are a pair of male reproductive glands homologous with ovary in female</a:t>
            </a:r>
          </a:p>
          <a:p>
            <a:r>
              <a:rPr lang="en-US" dirty="0"/>
              <a:t>They are ovoid/ellipsoid, reproductive and endocrine organs responsible for sperm production and testosterone production.</a:t>
            </a:r>
          </a:p>
          <a:p>
            <a:r>
              <a:rPr lang="en-US" b="1" dirty="0"/>
              <a:t>Location </a:t>
            </a:r>
            <a:r>
              <a:rPr lang="en-US" dirty="0"/>
              <a:t>– Suspended into the scrotum by the corresponding spermatic cords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Measurements of testis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Average testicular dimensions are </a:t>
            </a:r>
          </a:p>
          <a:p>
            <a:r>
              <a:rPr lang="en-US" b="1" dirty="0"/>
              <a:t>Length- </a:t>
            </a:r>
            <a:r>
              <a:rPr lang="en-US" dirty="0"/>
              <a:t>4–5 cm,</a:t>
            </a:r>
          </a:p>
          <a:p>
            <a:r>
              <a:rPr lang="en-US" b="1" dirty="0"/>
              <a:t>Breadth- </a:t>
            </a:r>
            <a:r>
              <a:rPr lang="en-US" dirty="0"/>
              <a:t>2.5 cm </a:t>
            </a:r>
          </a:p>
          <a:p>
            <a:r>
              <a:rPr lang="en-US" dirty="0" err="1"/>
              <a:t>Anteroposterior</a:t>
            </a:r>
            <a:r>
              <a:rPr lang="en-US" dirty="0"/>
              <a:t> diameter -3 cm</a:t>
            </a:r>
          </a:p>
          <a:p>
            <a:r>
              <a:rPr lang="en-US" b="1" dirty="0"/>
              <a:t>weight</a:t>
            </a:r>
            <a:r>
              <a:rPr lang="en-US" dirty="0"/>
              <a:t> varies from 10.5–14 g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Parts of the testis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It has 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2 ends – upper end and lower end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/>
              <a:t>2 borders – anterior and posterior 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2 surfaces – medial and lateral 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 l="50943" t="47658" r="18868" b="2003"/>
          <a:stretch>
            <a:fillRect/>
          </a:stretch>
        </p:blipFill>
        <p:spPr bwMode="auto">
          <a:xfrm>
            <a:off x="4648200" y="1752600"/>
            <a:ext cx="44704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Coverings of testis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Each testis presents 3 intrinsic coverings or capsules  </a:t>
            </a:r>
          </a:p>
          <a:p>
            <a:r>
              <a:rPr lang="en-US" dirty="0"/>
              <a:t>From outside to inward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Tunica </a:t>
            </a:r>
            <a:r>
              <a:rPr lang="en-US" dirty="0" err="1"/>
              <a:t>vaginalis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Tunica </a:t>
            </a:r>
            <a:r>
              <a:rPr lang="en-US" dirty="0" err="1"/>
              <a:t>albuginea</a:t>
            </a:r>
            <a:r>
              <a:rPr lang="en-US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Tunica </a:t>
            </a:r>
            <a:r>
              <a:rPr lang="en-US" dirty="0" err="1"/>
              <a:t>vasculosa</a:t>
            </a:r>
            <a:endParaRPr lang="en-US" dirty="0"/>
          </a:p>
          <a:p>
            <a:pPr marL="514350" indent="-514350">
              <a:buNone/>
            </a:pPr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099733" y="1066800"/>
            <a:ext cx="5044267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Tunica </a:t>
            </a:r>
            <a:r>
              <a:rPr lang="en-US" dirty="0" err="1"/>
              <a:t>vaginalis</a:t>
            </a:r>
            <a:br>
              <a:rPr lang="en-US" dirty="0"/>
            </a:br>
            <a:endParaRPr lang="en-US" dirty="0"/>
          </a:p>
        </p:txBody>
      </p:sp>
      <p:pic>
        <p:nvPicPr>
          <p:cNvPr id="6146" name="Picture 2" descr="C:\Users\Dr.Ganesh\Downloads\Gray1148.pn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57200" y="761999"/>
            <a:ext cx="8686800" cy="6021349"/>
          </a:xfrm>
          <a:prstGeom prst="rect">
            <a:avLst/>
          </a:prstGeom>
          <a:noFill/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Tunica </a:t>
            </a:r>
            <a:r>
              <a:rPr lang="en-US" dirty="0" err="1"/>
              <a:t>vaginalis</a:t>
            </a:r>
            <a:br>
              <a:rPr lang="en-US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/>
              <a:t>Tunica </a:t>
            </a:r>
            <a:r>
              <a:rPr lang="en-US" b="1" dirty="0" err="1"/>
              <a:t>vaginalis</a:t>
            </a:r>
            <a:r>
              <a:rPr lang="en-US" b="1" dirty="0"/>
              <a:t> is the lower end of the peritoneal </a:t>
            </a:r>
            <a:r>
              <a:rPr lang="en-US" b="1" dirty="0" err="1"/>
              <a:t>processus</a:t>
            </a:r>
            <a:r>
              <a:rPr lang="en-US" b="1" dirty="0"/>
              <a:t> </a:t>
            </a:r>
            <a:r>
              <a:rPr lang="en-US" b="1" dirty="0" err="1"/>
              <a:t>vaginalis</a:t>
            </a:r>
            <a:r>
              <a:rPr lang="en-US" b="1" dirty="0"/>
              <a:t>, whose formation precedes the descent of the fetal testis from the abdomen to the scrotum</a:t>
            </a:r>
          </a:p>
          <a:p>
            <a:pPr algn="just"/>
            <a:r>
              <a:rPr lang="en-US" b="1" dirty="0"/>
              <a:t>The tunica is reflected from the testis onto the internal surface of the scrotum, so forming the visceral and parietal layers of the tunica. </a:t>
            </a:r>
          </a:p>
          <a:p>
            <a:pPr algn="just"/>
            <a:endParaRPr lang="en-US" b="1" dirty="0"/>
          </a:p>
          <a:p>
            <a:pPr algn="just"/>
            <a:r>
              <a:rPr lang="en-US" b="1" dirty="0"/>
              <a:t>The visceral layer covers all aspects of the testis except most of the posterior aspect. </a:t>
            </a:r>
            <a:r>
              <a:rPr lang="en-US" b="1" dirty="0" err="1"/>
              <a:t>Posteromedially</a:t>
            </a:r>
            <a:r>
              <a:rPr lang="en-US" b="1" dirty="0"/>
              <a:t> it is reflected forwards to the parietal layer</a:t>
            </a:r>
          </a:p>
          <a:p>
            <a:pPr algn="just"/>
            <a:endParaRPr lang="en-US" b="1" dirty="0"/>
          </a:p>
          <a:p>
            <a:pPr algn="just"/>
            <a:r>
              <a:rPr lang="en-US" b="1" dirty="0"/>
              <a:t>There is always a very fine film of fluid between the two layers of the tunica </a:t>
            </a:r>
            <a:r>
              <a:rPr lang="en-US" b="1" dirty="0" err="1"/>
              <a:t>vaginalis</a:t>
            </a:r>
            <a:r>
              <a:rPr lang="en-US" b="1" dirty="0"/>
              <a:t>. This fluid layer can increase in inflammatory and </a:t>
            </a:r>
            <a:r>
              <a:rPr lang="en-US" b="1" dirty="0" err="1"/>
              <a:t>neoplastic</a:t>
            </a:r>
            <a:r>
              <a:rPr lang="en-US" b="1" dirty="0"/>
              <a:t> conditions of the testis, leading to a </a:t>
            </a:r>
            <a:r>
              <a:rPr lang="en-US" b="1" dirty="0" err="1"/>
              <a:t>hydrocele</a:t>
            </a:r>
            <a:r>
              <a:rPr lang="en-US" b="1" dirty="0"/>
              <a:t> </a:t>
            </a:r>
          </a:p>
          <a:p>
            <a:pPr algn="just"/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8C367-E699-560D-C05E-20DF7E2EC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457398A-D3AC-1440-9C24-B8E2684EA7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65027" y="1066800"/>
            <a:ext cx="7896373" cy="5287962"/>
          </a:xfrm>
        </p:spPr>
      </p:pic>
    </p:spTree>
    <p:extLst>
      <p:ext uri="{BB962C8B-B14F-4D97-AF65-F5344CB8AC3E}">
        <p14:creationId xmlns:p14="http://schemas.microsoft.com/office/powerpoint/2010/main" val="36186362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 descr="C:\Users\Dr.Ganesh\Downloads\DA2C14FF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0"/>
            <a:ext cx="7735051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tunica </a:t>
            </a:r>
            <a:r>
              <a:rPr lang="en-US" dirty="0" err="1"/>
              <a:t>albuginea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038600" cy="4525963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Tunica </a:t>
            </a:r>
            <a:r>
              <a:rPr lang="en-US" dirty="0" err="1"/>
              <a:t>albuginea</a:t>
            </a:r>
            <a:r>
              <a:rPr lang="en-US" dirty="0"/>
              <a:t> is a dense, bluish-white covering for the testis,</a:t>
            </a:r>
          </a:p>
          <a:p>
            <a:r>
              <a:rPr lang="en-US" dirty="0"/>
              <a:t>Composed mainly of interlacing bundles of collagen </a:t>
            </a:r>
            <a:r>
              <a:rPr lang="en-US" dirty="0" err="1"/>
              <a:t>fibres</a:t>
            </a:r>
            <a:endParaRPr lang="en-US" dirty="0"/>
          </a:p>
          <a:p>
            <a:r>
              <a:rPr lang="en-US" dirty="0"/>
              <a:t>It is covered externally by the visceral layer of the tunica </a:t>
            </a:r>
            <a:r>
              <a:rPr lang="en-US" dirty="0" err="1"/>
              <a:t>vaginalis</a:t>
            </a:r>
            <a:r>
              <a:rPr lang="en-US" dirty="0"/>
              <a:t>, except at the </a:t>
            </a:r>
            <a:r>
              <a:rPr lang="en-US" dirty="0" err="1"/>
              <a:t>epididymal</a:t>
            </a:r>
            <a:r>
              <a:rPr lang="en-US" dirty="0"/>
              <a:t> head and tail and the posterior aspect of the testis, where vessels and nerves enter</a:t>
            </a:r>
          </a:p>
          <a:p>
            <a:endParaRPr lang="en-US" dirty="0"/>
          </a:p>
        </p:txBody>
      </p:sp>
      <p:pic>
        <p:nvPicPr>
          <p:cNvPr id="8194" name="Picture 2" descr="C:\Users\Dr.Ganesh\Downloads\unnamed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 bwMode="auto">
          <a:xfrm>
            <a:off x="4716780" y="2586831"/>
            <a:ext cx="3901440" cy="25527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3" descr="C:\Users\Dr.Ganesh\Downloads\Structure-of-the-Testes-and-Epididymis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685800" y="0"/>
            <a:ext cx="7086600" cy="6265591"/>
          </a:xfrm>
          <a:prstGeom prst="rect">
            <a:avLst/>
          </a:prstGeom>
          <a:noFill/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tunica </a:t>
            </a:r>
            <a:r>
              <a:rPr lang="en-US" dirty="0" err="1"/>
              <a:t>albuginea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038600" cy="5715000"/>
          </a:xfrm>
        </p:spPr>
        <p:txBody>
          <a:bodyPr>
            <a:normAutofit/>
          </a:bodyPr>
          <a:lstStyle/>
          <a:p>
            <a:r>
              <a:rPr lang="en-US" sz="2000" dirty="0"/>
              <a:t>Posterior border of TA is thickened and projects into the testicular interior as a thick, incomplete fibrous septum, the </a:t>
            </a:r>
            <a:r>
              <a:rPr lang="en-US" sz="2000" dirty="0" err="1"/>
              <a:t>mediastinum</a:t>
            </a:r>
            <a:r>
              <a:rPr lang="en-US" sz="2000" dirty="0"/>
              <a:t> testis,</a:t>
            </a:r>
          </a:p>
          <a:p>
            <a:endParaRPr lang="en-US" sz="2000" dirty="0"/>
          </a:p>
          <a:p>
            <a:r>
              <a:rPr lang="en-US" sz="2000" dirty="0"/>
              <a:t>From this </a:t>
            </a:r>
            <a:r>
              <a:rPr lang="en-US" sz="2000" dirty="0" err="1"/>
              <a:t>mediastinum</a:t>
            </a:r>
            <a:r>
              <a:rPr lang="en-US" sz="2000" dirty="0"/>
              <a:t>, testis numerous </a:t>
            </a:r>
            <a:r>
              <a:rPr lang="en-US" sz="2000" dirty="0" err="1"/>
              <a:t>septas</a:t>
            </a:r>
            <a:r>
              <a:rPr lang="en-US" sz="2000" dirty="0"/>
              <a:t> divide the testis into 200 to 300 lobules </a:t>
            </a:r>
          </a:p>
          <a:p>
            <a:endParaRPr lang="en-US" sz="2000" b="1" dirty="0"/>
          </a:p>
        </p:txBody>
      </p:sp>
      <p:pic>
        <p:nvPicPr>
          <p:cNvPr id="9218" name="Picture 2" descr="C:\Users\Dr.Ganesh\Downloads\031717_1439_TestisandEp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 r="4071"/>
          <a:stretch>
            <a:fillRect/>
          </a:stretch>
        </p:blipFill>
        <p:spPr bwMode="auto">
          <a:xfrm>
            <a:off x="3810001" y="1219200"/>
            <a:ext cx="5334000" cy="38568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Dr.Ganesh\Downloads\Tunica+vaginalis+(parietal+&amp;+visceral+layers)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676400" y="457200"/>
            <a:ext cx="5638800" cy="42291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Tunica </a:t>
            </a:r>
            <a:r>
              <a:rPr lang="en-US" dirty="0" err="1"/>
              <a:t>vasculosa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4800600"/>
            <a:ext cx="8686800" cy="2057400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Tunica </a:t>
            </a:r>
            <a:r>
              <a:rPr lang="en-US" sz="2400" dirty="0" err="1"/>
              <a:t>vasculosa</a:t>
            </a:r>
            <a:r>
              <a:rPr lang="en-US" sz="2400" dirty="0"/>
              <a:t> contains a plexus of blood vessels and delicate loose connective tissue</a:t>
            </a:r>
          </a:p>
          <a:p>
            <a:endParaRPr lang="en-US" sz="2400" dirty="0"/>
          </a:p>
          <a:p>
            <a:r>
              <a:rPr lang="en-US" sz="2400" dirty="0"/>
              <a:t>Extends over the internal aspect of the tunica </a:t>
            </a:r>
            <a:r>
              <a:rPr lang="en-US" sz="2400" dirty="0" err="1"/>
              <a:t>albuginea</a:t>
            </a:r>
            <a:r>
              <a:rPr lang="en-US" sz="2400" dirty="0"/>
              <a:t>, covering the septa and therefore all the testicular lobules.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667000" y="196637"/>
            <a:ext cx="6324600" cy="4387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04800"/>
            <a:ext cx="8229600" cy="1143000"/>
          </a:xfrm>
        </p:spPr>
        <p:txBody>
          <a:bodyPr/>
          <a:lstStyle/>
          <a:p>
            <a:pPr algn="l"/>
            <a:r>
              <a:rPr lang="en-US" dirty="0"/>
              <a:t>Structure of testis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3962400"/>
            <a:ext cx="7772400" cy="3733800"/>
          </a:xfrm>
        </p:spPr>
        <p:txBody>
          <a:bodyPr/>
          <a:lstStyle/>
          <a:p>
            <a:r>
              <a:rPr lang="en-US" dirty="0"/>
              <a:t>Macroscopic structure </a:t>
            </a:r>
          </a:p>
          <a:p>
            <a:endParaRPr lang="en-US" dirty="0"/>
          </a:p>
          <a:p>
            <a:r>
              <a:rPr lang="en-US" dirty="0"/>
              <a:t>Glandular part of testis consists of 200 to 300 lobules </a:t>
            </a:r>
          </a:p>
          <a:p>
            <a:r>
              <a:rPr lang="en-US" dirty="0"/>
              <a:t>Each lobule contains 1-3 </a:t>
            </a:r>
            <a:r>
              <a:rPr lang="en-US" dirty="0" err="1"/>
              <a:t>seminiferous</a:t>
            </a:r>
            <a:r>
              <a:rPr lang="en-US" dirty="0"/>
              <a:t> tubules and cells of </a:t>
            </a:r>
            <a:r>
              <a:rPr lang="en-US" dirty="0" err="1"/>
              <a:t>leydig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E927F-0ECD-E964-A434-F80CA99A4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C3432BB-F4C4-7157-2E72-248F3D0D0F3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457199" y="609600"/>
            <a:ext cx="8143219" cy="5653922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01CBA2-8BFC-418A-DB4D-5E55892FE13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56954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74377-5676-A42C-E71E-1F865F706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B5C5051-6620-5C42-C436-09C24D8F6C2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76200" y="-4968"/>
            <a:ext cx="8229600" cy="5546034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46995D-7FF6-BBF7-86C4-7AC450231E2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451270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05F9172-F563-5892-283A-FD599DFF3C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799" y="381000"/>
            <a:ext cx="7231411" cy="620236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2C1D235-2615-A3F7-B477-65A384594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3167AD-B556-0CCB-3404-BF81901FBB2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388DF2-549F-8CB4-4C66-4DBD2DB0BB7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9928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4" name="Picture 2" descr="C:\Users\Dr.Ganesh\Downloads\main-qimg-f7df3396853722ca964578f95d279ea0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093648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Microscopic structure of </a:t>
            </a:r>
            <a:r>
              <a:rPr lang="en-US" dirty="0" err="1"/>
              <a:t>seminiferous</a:t>
            </a:r>
            <a:r>
              <a:rPr lang="en-US" dirty="0"/>
              <a:t> tubules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Each </a:t>
            </a:r>
            <a:r>
              <a:rPr lang="en-US" dirty="0" err="1"/>
              <a:t>seminiferous</a:t>
            </a:r>
            <a:r>
              <a:rPr lang="en-US" dirty="0"/>
              <a:t> tubules is covered by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Basement membrane 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None/>
            </a:pPr>
            <a:r>
              <a:rPr lang="en-US" dirty="0"/>
              <a:t>Basement membrane supports 2 types of cells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Spermatogenic</a:t>
            </a:r>
            <a:r>
              <a:rPr lang="en-US" dirty="0"/>
              <a:t> cells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Supporting cells of </a:t>
            </a:r>
            <a:r>
              <a:rPr lang="en-US" dirty="0" err="1"/>
              <a:t>sertoli</a:t>
            </a:r>
            <a:r>
              <a:rPr lang="en-US" dirty="0"/>
              <a:t> /</a:t>
            </a:r>
            <a:r>
              <a:rPr lang="en-US" dirty="0" err="1"/>
              <a:t>sustentacular</a:t>
            </a:r>
            <a:r>
              <a:rPr lang="en-US" dirty="0"/>
              <a:t> cells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endParaRPr lang="en-US" dirty="0"/>
          </a:p>
        </p:txBody>
      </p:sp>
      <p:pic>
        <p:nvPicPr>
          <p:cNvPr id="12292" name="Picture 4" descr="C:\Users\Dr.Ganesh\Downloads\tubule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34262" y="2133600"/>
            <a:ext cx="4709738" cy="4038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During sexual maturity the </a:t>
            </a:r>
            <a:r>
              <a:rPr lang="en-US" dirty="0" err="1"/>
              <a:t>spermatogenic</a:t>
            </a:r>
            <a:r>
              <a:rPr lang="en-US" dirty="0"/>
              <a:t> cells proliferate cyclically </a:t>
            </a:r>
            <a:r>
              <a:rPr lang="en-US" dirty="0" err="1"/>
              <a:t>untill</a:t>
            </a:r>
            <a:r>
              <a:rPr lang="en-US" dirty="0"/>
              <a:t> mature spermatozoa are set free in the lumen of </a:t>
            </a:r>
            <a:r>
              <a:rPr lang="en-US" dirty="0" err="1"/>
              <a:t>seminiferous</a:t>
            </a:r>
            <a:r>
              <a:rPr lang="en-US" dirty="0"/>
              <a:t> tubules </a:t>
            </a:r>
          </a:p>
          <a:p>
            <a:r>
              <a:rPr lang="en-US" dirty="0"/>
              <a:t>The cells will be arranged into 3 well defined zones 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Outer zone </a:t>
            </a:r>
            <a:r>
              <a:rPr lang="en-US" dirty="0"/>
              <a:t>– consists of cells which are direct </a:t>
            </a:r>
            <a:r>
              <a:rPr lang="en-US" dirty="0" err="1"/>
              <a:t>desendants</a:t>
            </a:r>
            <a:r>
              <a:rPr lang="en-US" dirty="0"/>
              <a:t> of primitive male sex cells or </a:t>
            </a:r>
            <a:r>
              <a:rPr lang="en-US" dirty="0" err="1"/>
              <a:t>gonocytes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Intermediate zone- </a:t>
            </a:r>
            <a:r>
              <a:rPr lang="en-US" dirty="0"/>
              <a:t>consist of outer layer of primary spermatocytes and an inner layer of secondary spermatocytes </a:t>
            </a:r>
          </a:p>
          <a:p>
            <a:r>
              <a:rPr lang="en-US" dirty="0"/>
              <a:t>Primary </a:t>
            </a:r>
            <a:r>
              <a:rPr lang="en-US" dirty="0" err="1"/>
              <a:t>spermatocytes</a:t>
            </a:r>
            <a:r>
              <a:rPr lang="en-US" dirty="0"/>
              <a:t> are the daughter cells of </a:t>
            </a:r>
            <a:r>
              <a:rPr lang="en-US" dirty="0" err="1"/>
              <a:t>typeb</a:t>
            </a:r>
            <a:r>
              <a:rPr lang="en-US" dirty="0"/>
              <a:t> </a:t>
            </a:r>
            <a:r>
              <a:rPr lang="en-US" dirty="0" err="1"/>
              <a:t>spermatogonia</a:t>
            </a:r>
            <a:r>
              <a:rPr lang="en-US" dirty="0"/>
              <a:t>  secondary cells are daughters of primary </a:t>
            </a:r>
            <a:r>
              <a:rPr lang="en-US" dirty="0" err="1"/>
              <a:t>spematogonia</a:t>
            </a:r>
            <a:endParaRPr lang="en-US" dirty="0"/>
          </a:p>
          <a:p>
            <a:pPr marL="514350" indent="-514350">
              <a:buFont typeface="+mj-lt"/>
              <a:buAutoNum type="arabicPeriod" startAt="3"/>
            </a:pPr>
            <a:r>
              <a:rPr lang="en-US" b="1" dirty="0"/>
              <a:t>Inner zone </a:t>
            </a:r>
            <a:r>
              <a:rPr lang="en-US" dirty="0"/>
              <a:t>consists of two or more layers of </a:t>
            </a:r>
            <a:r>
              <a:rPr lang="en-US" dirty="0" err="1"/>
              <a:t>spermatids</a:t>
            </a:r>
            <a:r>
              <a:rPr lang="en-US" dirty="0"/>
              <a:t> and residual bodies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 descr="C:\Users\Dr.Ganesh\Downloads\TUBULES2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8686800" cy="744893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Sertoli</a:t>
            </a:r>
            <a:r>
              <a:rPr lang="en-US" dirty="0"/>
              <a:t> cells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They are elongated </a:t>
            </a:r>
            <a:r>
              <a:rPr lang="en-US" dirty="0" err="1"/>
              <a:t>polyhyderal</a:t>
            </a:r>
            <a:r>
              <a:rPr lang="en-US" dirty="0"/>
              <a:t> cells which extent from basement membrane to the lumen of </a:t>
            </a:r>
            <a:r>
              <a:rPr lang="en-US" dirty="0" err="1"/>
              <a:t>seminiferous</a:t>
            </a:r>
            <a:r>
              <a:rPr lang="en-US" dirty="0"/>
              <a:t> tubules </a:t>
            </a:r>
          </a:p>
          <a:p>
            <a:r>
              <a:rPr lang="en-US" dirty="0"/>
              <a:t>Functions-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Physical support to </a:t>
            </a:r>
            <a:r>
              <a:rPr lang="en-US" dirty="0" err="1"/>
              <a:t>spermatogenic</a:t>
            </a:r>
            <a:r>
              <a:rPr lang="en-US" dirty="0"/>
              <a:t> cells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Spermatogenic</a:t>
            </a:r>
            <a:r>
              <a:rPr lang="en-US" dirty="0"/>
              <a:t> cells depend on </a:t>
            </a:r>
            <a:r>
              <a:rPr lang="en-US" dirty="0" err="1"/>
              <a:t>sertoli</a:t>
            </a:r>
            <a:r>
              <a:rPr lang="en-US" dirty="0"/>
              <a:t> cells for nutrients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Phagocytosis</a:t>
            </a:r>
            <a:r>
              <a:rPr lang="en-US" dirty="0"/>
              <a:t> of residual bodies 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pic>
        <p:nvPicPr>
          <p:cNvPr id="5" name="Content Placeholder 4" descr="C:\Users\Dr.Ganesh\Downloads\tubule.gif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167673" y="1905000"/>
            <a:ext cx="4976327" cy="4267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Dr.Ganesh\Downloads\Figure-4-Blood-supply-to-the-testicle18.jpg"/>
          <p:cNvPicPr>
            <a:picLocks noChangeAspect="1" noChangeArrowheads="1"/>
          </p:cNvPicPr>
          <p:nvPr/>
        </p:nvPicPr>
        <p:blipFill>
          <a:blip r:embed="rId3"/>
          <a:srcRect r="42793"/>
          <a:stretch>
            <a:fillRect/>
          </a:stretch>
        </p:blipFill>
        <p:spPr bwMode="auto">
          <a:xfrm>
            <a:off x="4343400" y="866775"/>
            <a:ext cx="4473575" cy="5991225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Arterial supply of testis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It is mostly supplied by testicular artery which is a branch of abdominal aorta </a:t>
            </a:r>
          </a:p>
          <a:p>
            <a:r>
              <a:rPr lang="en-US" dirty="0"/>
              <a:t>Testis is also partly supplied by artery to vas deferens which is a branch of superior or inferior vesicular artery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Venous drainage </a:t>
            </a:r>
            <a:r>
              <a:rPr lang="en-US"/>
              <a:t>of testis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latin typeface="Aparajita" pitchFamily="34" charset="0"/>
                <a:cs typeface="Aparajita" pitchFamily="34" charset="0"/>
              </a:rPr>
              <a:t>About 15 to 20 veins appear from the posterior border of testis and </a:t>
            </a:r>
            <a:r>
              <a:rPr lang="en-US" dirty="0" err="1">
                <a:latin typeface="Aparajita" pitchFamily="34" charset="0"/>
                <a:cs typeface="Aparajita" pitchFamily="34" charset="0"/>
              </a:rPr>
              <a:t>epididymes</a:t>
            </a:r>
            <a:r>
              <a:rPr lang="en-US" dirty="0">
                <a:latin typeface="Aparajita" pitchFamily="34" charset="0"/>
                <a:cs typeface="Aparajita" pitchFamily="34" charset="0"/>
              </a:rPr>
              <a:t> and unite to form </a:t>
            </a:r>
            <a:r>
              <a:rPr lang="en-US" dirty="0" err="1">
                <a:latin typeface="Aparajita" pitchFamily="34" charset="0"/>
                <a:cs typeface="Aparajita" pitchFamily="34" charset="0"/>
              </a:rPr>
              <a:t>pampiniform</a:t>
            </a:r>
            <a:r>
              <a:rPr lang="en-US" dirty="0">
                <a:latin typeface="Aparajita" pitchFamily="34" charset="0"/>
                <a:cs typeface="Aparajita" pitchFamily="34" charset="0"/>
              </a:rPr>
              <a:t> plexus </a:t>
            </a:r>
          </a:p>
          <a:p>
            <a:r>
              <a:rPr lang="en-US" dirty="0">
                <a:latin typeface="Aparajita" pitchFamily="34" charset="0"/>
                <a:cs typeface="Aparajita" pitchFamily="34" charset="0"/>
              </a:rPr>
              <a:t>At the superficial inguinal ring the plexus unite to form 4veins </a:t>
            </a:r>
          </a:p>
          <a:p>
            <a:r>
              <a:rPr lang="en-US" dirty="0">
                <a:latin typeface="Aparajita" pitchFamily="34" charset="0"/>
                <a:cs typeface="Aparajita" pitchFamily="34" charset="0"/>
              </a:rPr>
              <a:t>At the deep ring they </a:t>
            </a:r>
            <a:r>
              <a:rPr lang="en-US" dirty="0" err="1">
                <a:latin typeface="Aparajita" pitchFamily="34" charset="0"/>
                <a:cs typeface="Aparajita" pitchFamily="34" charset="0"/>
              </a:rPr>
              <a:t>ubite</a:t>
            </a:r>
            <a:r>
              <a:rPr lang="en-US" dirty="0">
                <a:latin typeface="Aparajita" pitchFamily="34" charset="0"/>
                <a:cs typeface="Aparajita" pitchFamily="34" charset="0"/>
              </a:rPr>
              <a:t> to form 2 veins </a:t>
            </a:r>
          </a:p>
          <a:p>
            <a:r>
              <a:rPr lang="en-US" dirty="0">
                <a:latin typeface="Aparajita" pitchFamily="34" charset="0"/>
                <a:cs typeface="Aparajita" pitchFamily="34" charset="0"/>
              </a:rPr>
              <a:t>Finally these 2 join  to form a single vein </a:t>
            </a:r>
            <a:r>
              <a:rPr lang="en-US" dirty="0" err="1">
                <a:latin typeface="Aparajita" pitchFamily="34" charset="0"/>
                <a:cs typeface="Aparajita" pitchFamily="34" charset="0"/>
              </a:rPr>
              <a:t>ie</a:t>
            </a:r>
            <a:r>
              <a:rPr lang="en-US" dirty="0">
                <a:latin typeface="Aparajita" pitchFamily="34" charset="0"/>
                <a:cs typeface="Aparajita" pitchFamily="34" charset="0"/>
              </a:rPr>
              <a:t>. Right and left testicular artery which drains to inferior vena cava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/>
          </a:p>
        </p:txBody>
      </p:sp>
      <p:pic>
        <p:nvPicPr>
          <p:cNvPr id="16386" name="Picture 2" descr="C:\Users\Dr.Ganesh\Downloads\Figure-4-Blood-supply-to-the-testicle18.jpg"/>
          <p:cNvPicPr>
            <a:picLocks noChangeAspect="1" noChangeArrowheads="1"/>
          </p:cNvPicPr>
          <p:nvPr/>
        </p:nvPicPr>
        <p:blipFill>
          <a:blip r:embed="rId2"/>
          <a:srcRect l="54486"/>
          <a:stretch>
            <a:fillRect/>
          </a:stretch>
        </p:blipFill>
        <p:spPr bwMode="auto">
          <a:xfrm>
            <a:off x="5257801" y="1143001"/>
            <a:ext cx="3352800" cy="56438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Dr.Ganesh\Downloads\testis-spermatic-cord-7-638.jpg"/>
          <p:cNvPicPr>
            <a:picLocks noChangeAspect="1" noChangeArrowheads="1"/>
          </p:cNvPicPr>
          <p:nvPr/>
        </p:nvPicPr>
        <p:blipFill>
          <a:blip r:embed="rId3"/>
          <a:srcRect l="12121" t="20946" r="15152" b="10578"/>
          <a:stretch>
            <a:fillRect/>
          </a:stretch>
        </p:blipFill>
        <p:spPr bwMode="auto">
          <a:xfrm>
            <a:off x="4077629" y="1981200"/>
            <a:ext cx="5066371" cy="35814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Lymphatic drainage of testis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err="1"/>
              <a:t>Lymphatics</a:t>
            </a:r>
            <a:r>
              <a:rPr lang="en-US" dirty="0"/>
              <a:t> drain into pre-aortic and </a:t>
            </a:r>
            <a:r>
              <a:rPr lang="en-US" dirty="0" err="1"/>
              <a:t>para</a:t>
            </a:r>
            <a:r>
              <a:rPr lang="en-US" dirty="0"/>
              <a:t>-aortic lymph nodes following the course of testicular blood vessels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Nerve supply of testis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It is supplied by sympathetic nerves arising from T10 segment of the spinal cord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r.Ganesh\Downloads\image2.jpg"/>
          <p:cNvPicPr>
            <a:picLocks noChangeAspect="1" noChangeArrowheads="1"/>
          </p:cNvPicPr>
          <p:nvPr/>
        </p:nvPicPr>
        <p:blipFill>
          <a:blip r:embed="rId2"/>
          <a:srcRect l="12444" t="10832" r="11111" b="7157"/>
          <a:stretch>
            <a:fillRect/>
          </a:stretch>
        </p:blipFill>
        <p:spPr bwMode="auto">
          <a:xfrm>
            <a:off x="4343400" y="1169582"/>
            <a:ext cx="4800600" cy="591701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Anomalies of testis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Anorchism</a:t>
            </a:r>
            <a:r>
              <a:rPr lang="en-US" dirty="0"/>
              <a:t> or </a:t>
            </a:r>
            <a:r>
              <a:rPr lang="en-US" dirty="0" err="1"/>
              <a:t>crytorchism</a:t>
            </a:r>
            <a:r>
              <a:rPr lang="en-US" dirty="0"/>
              <a:t>  - where both testis are retained in the abdomen may undergo malignant changes</a:t>
            </a:r>
          </a:p>
          <a:p>
            <a:r>
              <a:rPr lang="en-US" dirty="0" err="1"/>
              <a:t>Monorchism</a:t>
            </a:r>
            <a:r>
              <a:rPr lang="en-US" dirty="0"/>
              <a:t> –one testis </a:t>
            </a:r>
            <a:r>
              <a:rPr lang="en-US" dirty="0" err="1"/>
              <a:t>decents</a:t>
            </a:r>
            <a:r>
              <a:rPr lang="en-US" dirty="0"/>
              <a:t> </a:t>
            </a:r>
          </a:p>
          <a:p>
            <a:r>
              <a:rPr lang="en-US" dirty="0"/>
              <a:t>Ectopic testis – may occupy an abnormal position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Varicocele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4724400"/>
            <a:ext cx="8153400" cy="2163763"/>
          </a:xfrm>
        </p:spPr>
        <p:txBody>
          <a:bodyPr/>
          <a:lstStyle/>
          <a:p>
            <a:r>
              <a:rPr lang="en-US" dirty="0"/>
              <a:t>It is caused due to the </a:t>
            </a:r>
            <a:r>
              <a:rPr lang="en-US" dirty="0" err="1"/>
              <a:t>dialation</a:t>
            </a:r>
            <a:r>
              <a:rPr lang="en-US" dirty="0"/>
              <a:t> of </a:t>
            </a:r>
            <a:r>
              <a:rPr lang="en-US" dirty="0" err="1"/>
              <a:t>pampiniform</a:t>
            </a:r>
            <a:r>
              <a:rPr lang="en-US" dirty="0"/>
              <a:t> plexus </a:t>
            </a:r>
          </a:p>
          <a:p>
            <a:r>
              <a:rPr lang="en-US" dirty="0"/>
              <a:t>Usually on the left side due longer testicular vein </a:t>
            </a:r>
          </a:p>
          <a:p>
            <a:endParaRPr lang="en-US" dirty="0"/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096000" y="914400"/>
            <a:ext cx="3048000" cy="4008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990600"/>
            <a:ext cx="3019425" cy="37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Testicular Ca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4648200"/>
            <a:ext cx="7924800" cy="1477963"/>
          </a:xfrm>
        </p:spPr>
        <p:txBody>
          <a:bodyPr/>
          <a:lstStyle/>
          <a:p>
            <a:r>
              <a:rPr lang="en-US" dirty="0"/>
              <a:t>Testis can be a site for </a:t>
            </a:r>
            <a:r>
              <a:rPr lang="en-US" dirty="0" err="1"/>
              <a:t>tumours</a:t>
            </a:r>
            <a:r>
              <a:rPr lang="en-US" dirty="0"/>
              <a:t> </a:t>
            </a:r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19200" y="1676400"/>
            <a:ext cx="6629400" cy="2842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Torsion of testis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495800" cy="5257800"/>
          </a:xfrm>
        </p:spPr>
        <p:txBody>
          <a:bodyPr>
            <a:noAutofit/>
          </a:bodyPr>
          <a:lstStyle/>
          <a:p>
            <a:r>
              <a:rPr lang="en-US" sz="2600" dirty="0"/>
              <a:t>Testicular torsion occurs when a testicle rotates, twisting the spermatic cord that brings blood to the scrotum. The reduced blood flow causes sudden and often severe pain and swelling.</a:t>
            </a:r>
          </a:p>
          <a:p>
            <a:r>
              <a:rPr lang="en-US" sz="2600" dirty="0"/>
              <a:t>Testicular torsion is most common between ages 12 and 18, but it can occur at any age, even before birth.</a:t>
            </a:r>
          </a:p>
          <a:p>
            <a:endParaRPr lang="en-US" sz="2600" dirty="0"/>
          </a:p>
        </p:txBody>
      </p:sp>
      <p:pic>
        <p:nvPicPr>
          <p:cNvPr id="2150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 bwMode="auto">
          <a:xfrm>
            <a:off x="4872990" y="1958181"/>
            <a:ext cx="358902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957</TotalTime>
  <Words>971</Words>
  <Application>Microsoft Office PowerPoint</Application>
  <PresentationFormat>On-screen Show (4:3)</PresentationFormat>
  <Paragraphs>147</Paragraphs>
  <Slides>37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2" baseType="lpstr">
      <vt:lpstr>Aparajita</vt:lpstr>
      <vt:lpstr>Arial</vt:lpstr>
      <vt:lpstr>Calibri</vt:lpstr>
      <vt:lpstr>Wingdings</vt:lpstr>
      <vt:lpstr>Office Theme</vt:lpstr>
      <vt:lpstr>Reproductive system </vt:lpstr>
      <vt:lpstr>Introduction</vt:lpstr>
      <vt:lpstr>Essential features of human Reproduction   </vt:lpstr>
      <vt:lpstr>PowerPoint Presentation</vt:lpstr>
      <vt:lpstr>Male reproductive system</vt:lpstr>
      <vt:lpstr>FUNCTION OF MALE REPRODUCTIVE SYSTEM</vt:lpstr>
      <vt:lpstr>Male genital system </vt:lpstr>
      <vt:lpstr>PowerPoint Presentation</vt:lpstr>
      <vt:lpstr>Testes </vt:lpstr>
      <vt:lpstr>Measurements of testis </vt:lpstr>
      <vt:lpstr>Parts of the testis </vt:lpstr>
      <vt:lpstr>Coverings of testis </vt:lpstr>
      <vt:lpstr>Tunica vaginalis </vt:lpstr>
      <vt:lpstr>Tunica vaginalis </vt:lpstr>
      <vt:lpstr>PowerPoint Presentation</vt:lpstr>
      <vt:lpstr>PowerPoint Presentation</vt:lpstr>
      <vt:lpstr>tunica albuginea</vt:lpstr>
      <vt:lpstr>PowerPoint Presentation</vt:lpstr>
      <vt:lpstr>tunica albuginea</vt:lpstr>
      <vt:lpstr>Tunica vasculosa </vt:lpstr>
      <vt:lpstr>Structure of testis </vt:lpstr>
      <vt:lpstr>PowerPoint Presentation</vt:lpstr>
      <vt:lpstr>PowerPoint Presentation</vt:lpstr>
      <vt:lpstr>PowerPoint Presentation</vt:lpstr>
      <vt:lpstr>PowerPoint Presentation</vt:lpstr>
      <vt:lpstr>Microscopic structure of seminiferous tubules</vt:lpstr>
      <vt:lpstr>PowerPoint Presentation</vt:lpstr>
      <vt:lpstr>PowerPoint Presentation</vt:lpstr>
      <vt:lpstr>Sertoli cells </vt:lpstr>
      <vt:lpstr>Arterial supply of testis</vt:lpstr>
      <vt:lpstr>Venous drainage of testis </vt:lpstr>
      <vt:lpstr>Lymphatic drainage of testis </vt:lpstr>
      <vt:lpstr>Nerve supply of testis</vt:lpstr>
      <vt:lpstr>Anomalies of testis</vt:lpstr>
      <vt:lpstr>Varicocele</vt:lpstr>
      <vt:lpstr>Testicular Ca</vt:lpstr>
      <vt:lpstr>Torsion of testis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Reproductive system </dc:title>
  <dc:creator>lenovo</dc:creator>
  <cp:lastModifiedBy>Ganesh Babu R</cp:lastModifiedBy>
  <cp:revision>101</cp:revision>
  <dcterms:created xsi:type="dcterms:W3CDTF">2006-08-16T00:00:00Z</dcterms:created>
  <dcterms:modified xsi:type="dcterms:W3CDTF">2024-09-03T07:01:34Z</dcterms:modified>
</cp:coreProperties>
</file>