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4"/>
  </p:notesMasterIdLst>
  <p:sldIdLst>
    <p:sldId id="277" r:id="rId2"/>
    <p:sldId id="278" r:id="rId3"/>
    <p:sldId id="279" r:id="rId4"/>
    <p:sldId id="335" r:id="rId5"/>
    <p:sldId id="339" r:id="rId6"/>
    <p:sldId id="336" r:id="rId7"/>
    <p:sldId id="340" r:id="rId8"/>
    <p:sldId id="333" r:id="rId9"/>
    <p:sldId id="280" r:id="rId10"/>
    <p:sldId id="281" r:id="rId11"/>
    <p:sldId id="334" r:id="rId12"/>
    <p:sldId id="337" r:id="rId13"/>
    <p:sldId id="306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307" r:id="rId22"/>
    <p:sldId id="289" r:id="rId23"/>
    <p:sldId id="290" r:id="rId24"/>
    <p:sldId id="291" r:id="rId25"/>
    <p:sldId id="317" r:id="rId26"/>
    <p:sldId id="338" r:id="rId27"/>
    <p:sldId id="292" r:id="rId28"/>
    <p:sldId id="308" r:id="rId29"/>
    <p:sldId id="309" r:id="rId30"/>
    <p:sldId id="310" r:id="rId31"/>
    <p:sldId id="311" r:id="rId32"/>
    <p:sldId id="318" r:id="rId33"/>
    <p:sldId id="312" r:id="rId34"/>
    <p:sldId id="313" r:id="rId35"/>
    <p:sldId id="314" r:id="rId36"/>
    <p:sldId id="315" r:id="rId37"/>
    <p:sldId id="316" r:id="rId38"/>
    <p:sldId id="293" r:id="rId39"/>
    <p:sldId id="320" r:id="rId40"/>
    <p:sldId id="321" r:id="rId41"/>
    <p:sldId id="329" r:id="rId42"/>
    <p:sldId id="322" r:id="rId43"/>
    <p:sldId id="323" r:id="rId44"/>
    <p:sldId id="324" r:id="rId45"/>
    <p:sldId id="341" r:id="rId46"/>
    <p:sldId id="330" r:id="rId47"/>
    <p:sldId id="325" r:id="rId48"/>
    <p:sldId id="326" r:id="rId49"/>
    <p:sldId id="331" r:id="rId50"/>
    <p:sldId id="327" r:id="rId51"/>
    <p:sldId id="328" r:id="rId52"/>
    <p:sldId id="332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46677" autoAdjust="0"/>
  </p:normalViewPr>
  <p:slideViewPr>
    <p:cSldViewPr>
      <p:cViewPr varScale="1">
        <p:scale>
          <a:sx n="41" d="100"/>
          <a:sy n="41" d="100"/>
        </p:scale>
        <p:origin x="2418" y="3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747BD-F570-457F-AF30-715AF29C822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22F6C6-F3E2-4D91-9861-548E409CA48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626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5343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393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8584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4886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053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673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109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2678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5771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1351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6357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8078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Epididymes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Epididymis</a:t>
            </a:r>
            <a:r>
              <a:rPr lang="en-US" dirty="0"/>
              <a:t> lies </a:t>
            </a:r>
            <a:r>
              <a:rPr lang="en-US" dirty="0" err="1"/>
              <a:t>posteriorly</a:t>
            </a:r>
            <a:r>
              <a:rPr lang="en-US" dirty="0"/>
              <a:t> and slightly lateral to the testis, and the vas deferens lies along its medial side.</a:t>
            </a:r>
          </a:p>
          <a:p>
            <a:r>
              <a:rPr lang="en-US" dirty="0"/>
              <a:t>Parts-</a:t>
            </a:r>
          </a:p>
          <a:p>
            <a:r>
              <a:rPr lang="en-US" dirty="0"/>
              <a:t>It has an expanded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head</a:t>
            </a:r>
            <a:r>
              <a:rPr lang="en-US" dirty="0"/>
              <a:t> or </a:t>
            </a:r>
            <a:r>
              <a:rPr lang="en-US" dirty="0" err="1"/>
              <a:t>globus</a:t>
            </a:r>
            <a:r>
              <a:rPr lang="en-US" dirty="0"/>
              <a:t> major superiorly,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  <a:r>
              <a:rPr lang="en-US" b="1" dirty="0"/>
              <a:t>a body </a:t>
            </a:r>
            <a:r>
              <a:rPr lang="en-US" dirty="0"/>
              <a:t>(corpus) and a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 tail </a:t>
            </a:r>
            <a:r>
              <a:rPr lang="en-US" dirty="0"/>
              <a:t>(cauda or globus minor).</a:t>
            </a:r>
          </a:p>
        </p:txBody>
      </p:sp>
      <p:pic>
        <p:nvPicPr>
          <p:cNvPr id="6" name="Picture 3" descr="C:\Users\Dr.Ganesh\Downloads\Structure-of-the-Testes-and-Epididymi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4648200" y="2077825"/>
            <a:ext cx="4038600" cy="35707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Vas </a:t>
            </a:r>
            <a:r>
              <a:rPr lang="en-US" dirty="0" err="1"/>
              <a:t>deferns</a:t>
            </a:r>
            <a:r>
              <a:rPr lang="en-US" dirty="0"/>
              <a:t> /</a:t>
            </a:r>
            <a:r>
              <a:rPr lang="en-US" dirty="0" err="1"/>
              <a:t>ductuctus</a:t>
            </a:r>
            <a:r>
              <a:rPr lang="en-US" dirty="0"/>
              <a:t> deferens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It is a thick cord like tubular </a:t>
            </a:r>
            <a:r>
              <a:rPr lang="en-US" dirty="0" err="1"/>
              <a:t>sturture</a:t>
            </a:r>
            <a:r>
              <a:rPr lang="en-US" dirty="0"/>
              <a:t> about 45 </a:t>
            </a:r>
            <a:r>
              <a:rPr lang="en-US" dirty="0" err="1"/>
              <a:t>cms</a:t>
            </a:r>
            <a:r>
              <a:rPr lang="en-US" dirty="0"/>
              <a:t> in length</a:t>
            </a:r>
          </a:p>
          <a:p>
            <a:endParaRPr lang="en-US" dirty="0"/>
          </a:p>
        </p:txBody>
      </p:sp>
      <p:pic>
        <p:nvPicPr>
          <p:cNvPr id="5" name="Picture 3" descr="C:\Users\Dr.Ganesh\Downloads\Structure-of-the-Testes-and-Epididymi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24200" y="1143930"/>
            <a:ext cx="6019800" cy="53223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Dr.Ganesh\Downloads\Anatomical-Course-of-the-Vas-Deferen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30700" y="1981200"/>
            <a:ext cx="4813300" cy="376555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of vas </a:t>
            </a:r>
            <a:r>
              <a:rPr lang="en-US" dirty="0" err="1"/>
              <a:t>deferns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Vas begins from the tail of </a:t>
            </a:r>
            <a:r>
              <a:rPr lang="en-US" dirty="0" err="1"/>
              <a:t>epididymis</a:t>
            </a:r>
            <a:endParaRPr lang="en-US" dirty="0"/>
          </a:p>
          <a:p>
            <a:r>
              <a:rPr lang="en-US" dirty="0"/>
              <a:t>Passes tortuously upwards behind the testis and medial the </a:t>
            </a:r>
            <a:r>
              <a:rPr lang="en-US" dirty="0" err="1"/>
              <a:t>epididymis</a:t>
            </a:r>
            <a:r>
              <a:rPr lang="en-US" dirty="0"/>
              <a:t> </a:t>
            </a:r>
          </a:p>
          <a:p>
            <a:r>
              <a:rPr lang="en-US" dirty="0"/>
              <a:t>Enters the spermatic </a:t>
            </a:r>
            <a:r>
              <a:rPr lang="en-US" dirty="0" err="1"/>
              <a:t>cordas</a:t>
            </a:r>
            <a:r>
              <a:rPr lang="en-US" dirty="0"/>
              <a:t> an important content and lies posteriorly</a:t>
            </a:r>
          </a:p>
          <a:p>
            <a:r>
              <a:rPr lang="en-US" dirty="0"/>
              <a:t>It travels upwards to the superficial inguinal ring and then the inguinal canal 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A64D1-F98B-ADFE-BA63-3484991E0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879FA65-4CE9-2B36-53FB-8932970636A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89998"/>
            <a:ext cx="7467600" cy="434926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4A6B61-2D7C-EFDD-45E5-DE2CC53C4C9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067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E05E4-66E1-9B55-291C-D1EC92A99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B1305F2-C13E-AA56-F6C4-12FC106887B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64634"/>
            <a:ext cx="6629400" cy="570864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74DA19-B83F-EAF9-A147-F3A657D06E1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2221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1F30A-34CC-A907-C582-08701B5BA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2FD61B1-A1FF-17A7-7274-13C36C0BEA3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200"/>
            <a:ext cx="7391400" cy="554355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9E5211-C083-AC2B-2DC9-EBC74A4BD60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53270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14E13-44E7-D445-7FD6-F9601998F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497D37B-2838-F257-C575-EB59F566C4D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838" y="1600199"/>
            <a:ext cx="3061962" cy="4525963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3EC6EC4-0C53-FE7A-71A9-8B898EC8B66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" y="1382469"/>
            <a:ext cx="5573373" cy="4637332"/>
          </a:xfrm>
        </p:spPr>
      </p:pic>
    </p:spTree>
    <p:extLst>
      <p:ext uri="{BB962C8B-B14F-4D97-AF65-F5344CB8AC3E}">
        <p14:creationId xmlns:p14="http://schemas.microsoft.com/office/powerpoint/2010/main" val="1980655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5227637"/>
            <a:ext cx="8686800" cy="1706563"/>
          </a:xfrm>
        </p:spPr>
        <p:txBody>
          <a:bodyPr/>
          <a:lstStyle/>
          <a:p>
            <a:r>
              <a:rPr lang="en-US" dirty="0"/>
              <a:t>Spermatic cord contains the draining spermatic veins, the testicular artery, the vas deferens, and the draining </a:t>
            </a:r>
            <a:r>
              <a:rPr lang="en-US" dirty="0" err="1"/>
              <a:t>lymphatics</a:t>
            </a:r>
            <a:r>
              <a:rPr lang="en-US" dirty="0"/>
              <a:t> and nerves.</a:t>
            </a:r>
          </a:p>
        </p:txBody>
      </p:sp>
      <p:pic>
        <p:nvPicPr>
          <p:cNvPr id="2050" name="Picture 2" descr="C:\Users\Dr.Ganesh\Downloads\download (10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446" y="772013"/>
            <a:ext cx="5657235" cy="4449762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7F47995-29BE-BAAC-AD51-82BF242808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399" y="475964"/>
            <a:ext cx="4329385" cy="2419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Course of </a:t>
            </a:r>
            <a:br>
              <a:rPr lang="en-US" dirty="0"/>
            </a:br>
            <a:r>
              <a:rPr lang="en-US" dirty="0"/>
              <a:t>vas </a:t>
            </a:r>
            <a:r>
              <a:rPr lang="en-US" dirty="0" err="1"/>
              <a:t>deferns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 the greater pelvis, it leaves the other contents of the spermatic cord and winds round the lateral side of inferior epigastric artery </a:t>
            </a:r>
          </a:p>
          <a:p>
            <a:r>
              <a:rPr lang="en-US" dirty="0"/>
              <a:t>And then  it passes backwards and medially across the external </a:t>
            </a:r>
            <a:r>
              <a:rPr lang="en-US" dirty="0" err="1"/>
              <a:t>illiac</a:t>
            </a:r>
            <a:r>
              <a:rPr lang="en-US" dirty="0"/>
              <a:t> vessels and enters the lesser pelvis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932407A-83A7-CFE5-B36D-E0AF523AEDF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7333" b="15475"/>
          <a:stretch/>
        </p:blipFill>
        <p:spPr>
          <a:xfrm>
            <a:off x="4648202" y="4207120"/>
            <a:ext cx="4343400" cy="25145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56B525-5D9B-85B6-A543-7618FB374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8012" y="136281"/>
            <a:ext cx="4605988" cy="359751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of vas </a:t>
            </a:r>
            <a:r>
              <a:rPr lang="en-US" dirty="0" err="1"/>
              <a:t>deferns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 the lesser pelvis vas </a:t>
            </a:r>
            <a:r>
              <a:rPr lang="en-US" dirty="0" err="1"/>
              <a:t>deferns</a:t>
            </a:r>
            <a:r>
              <a:rPr lang="en-US" dirty="0"/>
              <a:t> runs downwards and backwards on the lateral pelvic wall (refer the image given in the next slide)</a:t>
            </a:r>
          </a:p>
          <a:p>
            <a:r>
              <a:rPr lang="en-US" dirty="0"/>
              <a:t>Reaching the base of the urinary bladder and vas runs forwards downwards and medially to the seminal vesicle </a:t>
            </a:r>
          </a:p>
          <a:p>
            <a:r>
              <a:rPr lang="en-US" dirty="0"/>
              <a:t>The part of the vas </a:t>
            </a:r>
            <a:r>
              <a:rPr lang="en-US" dirty="0" err="1"/>
              <a:t>deferns</a:t>
            </a:r>
            <a:r>
              <a:rPr lang="en-US" dirty="0"/>
              <a:t> lying posterior to the base of the bladder is known as </a:t>
            </a:r>
            <a:r>
              <a:rPr lang="en-US" dirty="0" err="1"/>
              <a:t>ampulla</a:t>
            </a:r>
            <a:r>
              <a:rPr lang="en-US" dirty="0"/>
              <a:t> </a:t>
            </a:r>
          </a:p>
          <a:p>
            <a:r>
              <a:rPr lang="en-US" dirty="0"/>
              <a:t>At the base of the prostate it is joined by the duct of seminal vesicle to form the ejaculatory duct 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10E1D7-35EA-6828-46EB-DDDE42742CD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65197" y="1981200"/>
            <a:ext cx="4526403" cy="353535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Dr.Ganesh\Downloads\tVY1nBgrdNRXp.yWD72O9A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199" y="304800"/>
            <a:ext cx="8388991" cy="548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A21FA-075F-CDB5-C9EC-DD8BFCBDB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A878DD1-6043-3A82-4A99-3F89D77326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78281" y="1600200"/>
            <a:ext cx="5787437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146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4578" name="Picture 2" descr="C:\Users\Dr.Ganesh\Downloads\Anatomical-Course-of-the-Vas-Deferen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81000"/>
            <a:ext cx="82792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Blood supply and venous drainage of vas </a:t>
            </a:r>
            <a:r>
              <a:rPr lang="en-US" dirty="0" err="1"/>
              <a:t>deferns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It is supplied by artery to vas deferens which is a branch of </a:t>
            </a:r>
            <a:r>
              <a:rPr lang="en-US" dirty="0" err="1"/>
              <a:t>vesical</a:t>
            </a:r>
            <a:r>
              <a:rPr lang="en-US" dirty="0"/>
              <a:t> artery</a:t>
            </a:r>
          </a:p>
        </p:txBody>
      </p:sp>
      <p:pic>
        <p:nvPicPr>
          <p:cNvPr id="25603" name="Picture 3" descr="C:\Users\Dr.Ganesh\Downloads\testis-epididymis-ductus-deferen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115206" y="1600200"/>
            <a:ext cx="310458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Dr.Ganesh\Downloads\Vasectomy_diagram-en.sv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50566" y="2667001"/>
            <a:ext cx="5693434" cy="4191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Applied anatomy of vas deferens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Bilateral ligation of vas deferens – vasectomy is applied as one of the methods of family planning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Dr.Ganesh\Downloads\malereproductivesystemwithlabels.jpg"/>
          <p:cNvPicPr>
            <a:picLocks noChangeAspect="1" noChangeArrowheads="1"/>
          </p:cNvPicPr>
          <p:nvPr/>
        </p:nvPicPr>
        <p:blipFill>
          <a:blip r:embed="rId3"/>
          <a:srcRect l="5412" r="2664"/>
          <a:stretch>
            <a:fillRect/>
          </a:stretch>
        </p:blipFill>
        <p:spPr bwMode="auto">
          <a:xfrm>
            <a:off x="3886200" y="1752600"/>
            <a:ext cx="5257800" cy="4341299"/>
          </a:xfrm>
          <a:prstGeom prst="rect">
            <a:avLst/>
          </a:prstGeom>
          <a:noFill/>
        </p:spPr>
      </p:pic>
      <p:sp>
        <p:nvSpPr>
          <p:cNvPr id="5" name="Oval 4"/>
          <p:cNvSpPr/>
          <p:nvPr/>
        </p:nvSpPr>
        <p:spPr>
          <a:xfrm>
            <a:off x="7696200" y="2590800"/>
            <a:ext cx="1447800" cy="533400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Seminal </a:t>
            </a:r>
            <a:r>
              <a:rPr lang="en-US" dirty="0" err="1"/>
              <a:t>vessicles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Shape &amp; location-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They are pair of compressed pyramidal organs situated between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ampula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of rectum and base of the bladder.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Base of each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vessicle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is directed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lateraly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and upwards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It comes in contact with the terminal part of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ureter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Apex of the vesicle converges at the base of the prostate &amp; joins the vas deferens to form the ejaculatory duct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Dr.Ganesh\Downloads\unnamed-3-1.jpg"/>
          <p:cNvPicPr>
            <a:picLocks noChangeAspect="1" noChangeArrowheads="1"/>
          </p:cNvPicPr>
          <p:nvPr/>
        </p:nvPicPr>
        <p:blipFill>
          <a:blip r:embed="rId3"/>
          <a:srcRect l="6400" t="10184" r="12000" b="6648"/>
          <a:stretch>
            <a:fillRect/>
          </a:stretch>
        </p:blipFill>
        <p:spPr bwMode="auto">
          <a:xfrm>
            <a:off x="3962400" y="2667000"/>
            <a:ext cx="5181600" cy="37338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Relation of seminal vesicles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In front: base of </a:t>
            </a:r>
            <a:r>
              <a:rPr lang="en-US" dirty="0" err="1"/>
              <a:t>bladdr</a:t>
            </a:r>
            <a:endParaRPr lang="en-US" dirty="0"/>
          </a:p>
          <a:p>
            <a:r>
              <a:rPr lang="en-US" dirty="0" err="1"/>
              <a:t>Posteriorly</a:t>
            </a:r>
            <a:r>
              <a:rPr lang="en-US" dirty="0"/>
              <a:t>: </a:t>
            </a:r>
            <a:r>
              <a:rPr lang="en-US" dirty="0" err="1"/>
              <a:t>ampulla</a:t>
            </a:r>
            <a:r>
              <a:rPr lang="en-US" dirty="0"/>
              <a:t> of rectum</a:t>
            </a:r>
          </a:p>
          <a:p>
            <a:r>
              <a:rPr lang="en-US" dirty="0"/>
              <a:t>Medially : </a:t>
            </a:r>
            <a:r>
              <a:rPr lang="en-US" dirty="0" err="1"/>
              <a:t>Ampula</a:t>
            </a:r>
            <a:r>
              <a:rPr lang="en-US" dirty="0"/>
              <a:t> of vas deferens </a:t>
            </a:r>
          </a:p>
          <a:p>
            <a:r>
              <a:rPr lang="en-US" dirty="0"/>
              <a:t>Laterally: posterior true ligament of bladder </a:t>
            </a:r>
            <a:r>
              <a:rPr lang="en-US" dirty="0" err="1"/>
              <a:t>containg</a:t>
            </a:r>
            <a:r>
              <a:rPr lang="en-US" dirty="0"/>
              <a:t> </a:t>
            </a:r>
            <a:r>
              <a:rPr lang="en-US" dirty="0" err="1"/>
              <a:t>vesical</a:t>
            </a:r>
            <a:r>
              <a:rPr lang="en-US" dirty="0"/>
              <a:t> plexus of veins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Secretion of the vesicle is viscid yellowish white and alkaline </a:t>
            </a:r>
          </a:p>
          <a:p>
            <a:r>
              <a:rPr lang="en-US" dirty="0"/>
              <a:t>Forms the bulk of seminal fluid </a:t>
            </a:r>
          </a:p>
          <a:p>
            <a:r>
              <a:rPr lang="en-US" dirty="0"/>
              <a:t>It is rich in fructose </a:t>
            </a:r>
            <a:r>
              <a:rPr lang="en-US" dirty="0" err="1"/>
              <a:t>prostragladin</a:t>
            </a:r>
            <a:r>
              <a:rPr lang="en-US" dirty="0"/>
              <a:t> and a coagulating enzyme known as </a:t>
            </a:r>
            <a:r>
              <a:rPr lang="en-US" dirty="0" err="1"/>
              <a:t>vesiculase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Blood supply of seminal vesicle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305800" cy="4525963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Supplied by inferior </a:t>
            </a:r>
            <a:r>
              <a:rPr lang="en-US" dirty="0" err="1"/>
              <a:t>vesical</a:t>
            </a:r>
            <a:r>
              <a:rPr lang="en-US" dirty="0"/>
              <a:t> and middle rectal arteries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1026" name="Picture 2" descr="C:\Users\Dr.Ganesh\Downloads\slide_16 (1).jpg"/>
          <p:cNvPicPr>
            <a:picLocks noChangeAspect="1" noChangeArrowheads="1"/>
          </p:cNvPicPr>
          <p:nvPr/>
        </p:nvPicPr>
        <p:blipFill>
          <a:blip r:embed="rId2"/>
          <a:srcRect t="44896" r="1693"/>
          <a:stretch>
            <a:fillRect/>
          </a:stretch>
        </p:blipFill>
        <p:spPr bwMode="auto">
          <a:xfrm>
            <a:off x="304800" y="1371600"/>
            <a:ext cx="8382000" cy="35237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 descr="C:\Users\Dr.Ganesh\Downloads\istockphoto-472386383-612x612.jpg"/>
          <p:cNvPicPr>
            <a:picLocks noChangeAspect="1" noChangeArrowheads="1"/>
          </p:cNvPicPr>
          <p:nvPr/>
        </p:nvPicPr>
        <p:blipFill>
          <a:blip r:embed="rId3"/>
          <a:srcRect t="10204"/>
          <a:stretch>
            <a:fillRect/>
          </a:stretch>
        </p:blipFill>
        <p:spPr bwMode="auto">
          <a:xfrm>
            <a:off x="4197876" y="1981200"/>
            <a:ext cx="4946124" cy="33528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Ejaculatory ducts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It is 2 cm long</a:t>
            </a:r>
          </a:p>
          <a:p>
            <a:r>
              <a:rPr lang="en-US" dirty="0"/>
              <a:t>Formed by the union of vas deferens &amp; seminal vesicle </a:t>
            </a:r>
          </a:p>
          <a:p>
            <a:r>
              <a:rPr lang="en-US" dirty="0"/>
              <a:t>It passes downwards &amp; medially </a:t>
            </a:r>
            <a:r>
              <a:rPr lang="en-US" dirty="0" err="1"/>
              <a:t>posterolaterally</a:t>
            </a:r>
            <a:r>
              <a:rPr lang="en-US" dirty="0"/>
              <a:t> to the median lobe of prostate </a:t>
            </a:r>
            <a:r>
              <a:rPr lang="en-US" dirty="0">
                <a:solidFill>
                  <a:schemeClr val="bg1"/>
                </a:solidFill>
              </a:rPr>
              <a:t>and opens into </a:t>
            </a:r>
            <a:r>
              <a:rPr lang="en-US" dirty="0" err="1">
                <a:solidFill>
                  <a:schemeClr val="bg1"/>
                </a:solidFill>
              </a:rPr>
              <a:t>colliculus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seminalis</a:t>
            </a:r>
            <a:endParaRPr lang="en-US" dirty="0">
              <a:solidFill>
                <a:schemeClr val="bg1"/>
              </a:solidFill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 descr="C:\Users\Dr.Ganesh\Downloads\sagittal-section-of-the-male-reproductive-organs-showing-the-prostate-BCE69K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b="9158"/>
          <a:stretch>
            <a:fillRect/>
          </a:stretch>
        </p:blipFill>
        <p:spPr bwMode="auto">
          <a:xfrm>
            <a:off x="304800" y="685800"/>
            <a:ext cx="7391400" cy="6172200"/>
          </a:xfrm>
          <a:prstGeom prst="rect">
            <a:avLst/>
          </a:prstGeom>
          <a:noFill/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Prostate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5715000"/>
            <a:ext cx="8382000" cy="1524000"/>
          </a:xfrm>
        </p:spPr>
        <p:txBody>
          <a:bodyPr/>
          <a:lstStyle/>
          <a:p>
            <a:r>
              <a:rPr lang="en-US" dirty="0"/>
              <a:t> it is a conical </a:t>
            </a:r>
            <a:r>
              <a:rPr lang="en-US" dirty="0" err="1"/>
              <a:t>fibromusculo</a:t>
            </a:r>
            <a:r>
              <a:rPr lang="en-US" dirty="0"/>
              <a:t> glandular organ situated around the proximal part of male urethra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044633"/>
            <a:ext cx="6553200" cy="4625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prostate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953000" cy="5029200"/>
          </a:xfrm>
        </p:spPr>
        <p:txBody>
          <a:bodyPr>
            <a:normAutofit/>
          </a:bodyPr>
          <a:lstStyle/>
          <a:p>
            <a:r>
              <a:rPr lang="en-US" dirty="0"/>
              <a:t>It </a:t>
            </a:r>
            <a:r>
              <a:rPr lang="en-US" dirty="0" err="1"/>
              <a:t>secreation</a:t>
            </a:r>
            <a:r>
              <a:rPr lang="en-US" dirty="0"/>
              <a:t> is slightly acidic and contains acid </a:t>
            </a:r>
            <a:r>
              <a:rPr lang="en-US" dirty="0" err="1"/>
              <a:t>phophatase</a:t>
            </a:r>
            <a:r>
              <a:rPr lang="en-US" dirty="0"/>
              <a:t> , </a:t>
            </a:r>
            <a:r>
              <a:rPr lang="en-US" dirty="0" err="1"/>
              <a:t>fibrinolysin</a:t>
            </a:r>
            <a:r>
              <a:rPr lang="en-US" dirty="0"/>
              <a:t>, </a:t>
            </a:r>
            <a:r>
              <a:rPr lang="en-US" dirty="0" err="1"/>
              <a:t>prostragalndin</a:t>
            </a:r>
            <a:r>
              <a:rPr lang="en-US" dirty="0"/>
              <a:t> and large amounts of zinc </a:t>
            </a:r>
          </a:p>
          <a:p>
            <a:r>
              <a:rPr lang="en-US" dirty="0"/>
              <a:t>The presence of </a:t>
            </a:r>
            <a:r>
              <a:rPr lang="en-US" dirty="0" err="1"/>
              <a:t>prostraglandin</a:t>
            </a:r>
            <a:r>
              <a:rPr lang="en-US" dirty="0"/>
              <a:t> and large amounts of zinc  provides protection to spermatozoa against </a:t>
            </a:r>
            <a:r>
              <a:rPr lang="en-US" dirty="0" err="1"/>
              <a:t>spermiophagic</a:t>
            </a:r>
            <a:r>
              <a:rPr lang="en-US" dirty="0"/>
              <a:t> cells of the female genital tract 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00600" y="1523999"/>
            <a:ext cx="4343400" cy="4055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Loacted</a:t>
            </a:r>
            <a:r>
              <a:rPr lang="en-US" dirty="0"/>
              <a:t> in the lesser pelvis</a:t>
            </a:r>
          </a:p>
          <a:p>
            <a:r>
              <a:rPr lang="en-US" dirty="0"/>
              <a:t>Below the neck of urinary bladder</a:t>
            </a:r>
          </a:p>
          <a:p>
            <a:r>
              <a:rPr lang="en-US" dirty="0"/>
              <a:t>Above the </a:t>
            </a:r>
            <a:r>
              <a:rPr lang="en-US" dirty="0" err="1"/>
              <a:t>urogenital</a:t>
            </a:r>
            <a:r>
              <a:rPr lang="en-US" dirty="0"/>
              <a:t> </a:t>
            </a:r>
            <a:r>
              <a:rPr lang="en-US" dirty="0" err="1"/>
              <a:t>diaphagm</a:t>
            </a:r>
            <a:r>
              <a:rPr lang="en-US" dirty="0"/>
              <a:t> </a:t>
            </a:r>
          </a:p>
          <a:p>
            <a:r>
              <a:rPr lang="en-US" dirty="0"/>
              <a:t>Behind the lower aspect of pubic </a:t>
            </a:r>
            <a:r>
              <a:rPr lang="en-US" dirty="0" err="1"/>
              <a:t>symphysis</a:t>
            </a:r>
            <a:endParaRPr lang="en-US" dirty="0"/>
          </a:p>
          <a:p>
            <a:r>
              <a:rPr lang="en-US" dirty="0"/>
              <a:t>In front of the </a:t>
            </a:r>
            <a:r>
              <a:rPr lang="en-US" dirty="0" err="1"/>
              <a:t>ampulla</a:t>
            </a:r>
            <a:r>
              <a:rPr lang="en-US" dirty="0"/>
              <a:t> of rectum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269658" y="1676400"/>
            <a:ext cx="4874342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ight Arrow 6"/>
          <p:cNvSpPr/>
          <p:nvPr/>
        </p:nvSpPr>
        <p:spPr>
          <a:xfrm>
            <a:off x="4267200" y="3657600"/>
            <a:ext cx="533400" cy="152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0"/>
            <a:ext cx="7543800" cy="6722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D3A1885-6A65-D7B3-B455-77778838471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672587"/>
            <a:ext cx="5879123" cy="418541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CC61F2-EBEF-420C-8C3C-FB3CAE89E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DC0A361-CE55-A9C7-E476-DDB816D730E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6" y="0"/>
            <a:ext cx="5555210" cy="3555333"/>
          </a:xfrm>
        </p:spPr>
      </p:pic>
    </p:spTree>
    <p:extLst>
      <p:ext uri="{BB962C8B-B14F-4D97-AF65-F5344CB8AC3E}">
        <p14:creationId xmlns:p14="http://schemas.microsoft.com/office/powerpoint/2010/main" val="32279421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Measurements of prostate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Transversely at the base </a:t>
            </a:r>
            <a:r>
              <a:rPr lang="en-US" dirty="0"/>
              <a:t>: 4cm</a:t>
            </a:r>
          </a:p>
          <a:p>
            <a:r>
              <a:rPr lang="en-US" b="1" dirty="0" err="1"/>
              <a:t>Verticaly</a:t>
            </a:r>
            <a:r>
              <a:rPr lang="en-US" b="1" dirty="0"/>
              <a:t> </a:t>
            </a:r>
            <a:r>
              <a:rPr lang="en-US" dirty="0"/>
              <a:t>– 3 cm</a:t>
            </a:r>
          </a:p>
          <a:p>
            <a:r>
              <a:rPr lang="en-US" b="1" dirty="0" err="1"/>
              <a:t>Anterio</a:t>
            </a:r>
            <a:r>
              <a:rPr lang="en-US" b="1" dirty="0"/>
              <a:t> </a:t>
            </a:r>
            <a:r>
              <a:rPr lang="en-US" b="1" dirty="0" err="1"/>
              <a:t>posteriorly</a:t>
            </a:r>
            <a:r>
              <a:rPr lang="en-US" b="1" dirty="0"/>
              <a:t> </a:t>
            </a:r>
            <a:r>
              <a:rPr lang="en-US" dirty="0"/>
              <a:t>-2cm</a:t>
            </a:r>
          </a:p>
          <a:p>
            <a:r>
              <a:rPr lang="en-US" b="1" dirty="0" err="1"/>
              <a:t>Wieght</a:t>
            </a:r>
            <a:r>
              <a:rPr lang="en-US" b="1" dirty="0"/>
              <a:t> -</a:t>
            </a:r>
            <a:r>
              <a:rPr lang="en-US" dirty="0"/>
              <a:t>8gm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r.Ganesh\Downloads\prosta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2400" y="1580281"/>
            <a:ext cx="5181600" cy="360131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External features of prostate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prostate presents 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Apex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Base </a:t>
            </a:r>
          </a:p>
          <a:p>
            <a:pPr marL="514350" indent="-514350"/>
            <a:r>
              <a:rPr lang="en-US" dirty="0"/>
              <a:t>4 surfaces-  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US" dirty="0"/>
              <a:t>Anterior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US" dirty="0"/>
              <a:t>Posterior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US" dirty="0"/>
              <a:t>2inferolateral surfaces 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r.Ganesh\Downloads\prostate-location1.jpg"/>
          <p:cNvPicPr>
            <a:picLocks noChangeAspect="1" noChangeArrowheads="1"/>
          </p:cNvPicPr>
          <p:nvPr/>
        </p:nvPicPr>
        <p:blipFill>
          <a:blip r:embed="rId3"/>
          <a:srcRect l="10400" t="8148" r="8000" b="8889"/>
          <a:stretch>
            <a:fillRect/>
          </a:stretch>
        </p:blipFill>
        <p:spPr bwMode="auto">
          <a:xfrm>
            <a:off x="2065564" y="2971800"/>
            <a:ext cx="7078436" cy="3886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Apex of prostate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371600"/>
            <a:ext cx="4495800" cy="4525963"/>
          </a:xfrm>
        </p:spPr>
        <p:txBody>
          <a:bodyPr/>
          <a:lstStyle/>
          <a:p>
            <a:r>
              <a:rPr lang="en-US" dirty="0"/>
              <a:t>It is directed downwards surrounds the junction of </a:t>
            </a:r>
            <a:r>
              <a:rPr lang="en-US" dirty="0" err="1"/>
              <a:t>prostratic</a:t>
            </a:r>
            <a:r>
              <a:rPr lang="en-US" dirty="0"/>
              <a:t> and </a:t>
            </a:r>
            <a:r>
              <a:rPr lang="en-US" dirty="0" err="1"/>
              <a:t>membraneous</a:t>
            </a:r>
            <a:r>
              <a:rPr lang="en-US" dirty="0"/>
              <a:t> part of urethra 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Base of prostate –</a:t>
            </a:r>
            <a:br>
              <a:rPr lang="en-US" dirty="0"/>
            </a:br>
            <a:r>
              <a:rPr lang="en-US" dirty="0"/>
              <a:t>superior surface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Is directed above and surrounds the neck of the bladder .</a:t>
            </a:r>
          </a:p>
          <a:p>
            <a:r>
              <a:rPr lang="en-US" dirty="0"/>
              <a:t>It is pierced by urethra in the median plane at the junction of anterior 1/3</a:t>
            </a:r>
            <a:r>
              <a:rPr lang="en-US" baseline="30000" dirty="0"/>
              <a:t>rd</a:t>
            </a:r>
            <a:r>
              <a:rPr lang="en-US" dirty="0"/>
              <a:t> and posterior 2/3</a:t>
            </a:r>
            <a:r>
              <a:rPr lang="en-US" baseline="30000" dirty="0"/>
              <a:t>rd</a:t>
            </a:r>
            <a:r>
              <a:rPr lang="en-US" dirty="0"/>
              <a:t> of the gland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C:\Users\Dr.Ganesh\Downloads\3-s2.0-B9780128000779000293-f29-06-978012800077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78334" y="1371600"/>
            <a:ext cx="4365666" cy="548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Anterior surface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It is narrow &amp; convex and situated 2cm behind the lower part of </a:t>
            </a:r>
            <a:r>
              <a:rPr lang="en-US" dirty="0" err="1"/>
              <a:t>symphysis</a:t>
            </a:r>
            <a:r>
              <a:rPr lang="en-US" dirty="0"/>
              <a:t> pubis</a:t>
            </a:r>
          </a:p>
          <a:p>
            <a:r>
              <a:rPr lang="en-US" dirty="0"/>
              <a:t>It is </a:t>
            </a:r>
            <a:r>
              <a:rPr lang="en-US" dirty="0" err="1"/>
              <a:t>seperated</a:t>
            </a:r>
            <a:r>
              <a:rPr lang="en-US" dirty="0"/>
              <a:t> from the </a:t>
            </a:r>
            <a:r>
              <a:rPr lang="en-US" dirty="0" err="1"/>
              <a:t>symphysis</a:t>
            </a:r>
            <a:r>
              <a:rPr lang="en-US" dirty="0"/>
              <a:t> by retro pubic fat </a:t>
            </a:r>
            <a:r>
              <a:rPr lang="en-US" dirty="0" err="1"/>
              <a:t>prostratic</a:t>
            </a:r>
            <a:r>
              <a:rPr lang="en-US" dirty="0"/>
              <a:t> venous plexus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1EF7DF-5AA8-2185-3AF7-837F7F734E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1243787"/>
            <a:ext cx="3119448" cy="566236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Dr.Ganesh\Downloads\DJB-329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249808"/>
            <a:ext cx="7543800" cy="66081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Posterior surface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It is flat and is related to the </a:t>
            </a:r>
            <a:r>
              <a:rPr lang="en-US" dirty="0" err="1"/>
              <a:t>ampulla</a:t>
            </a:r>
            <a:r>
              <a:rPr lang="en-US" dirty="0"/>
              <a:t> of rectum.</a:t>
            </a:r>
          </a:p>
          <a:p>
            <a:r>
              <a:rPr lang="en-US" dirty="0"/>
              <a:t>This surface is palpable by rectal examination 4cm above the anus</a:t>
            </a:r>
          </a:p>
          <a:p>
            <a:r>
              <a:rPr lang="en-US" dirty="0"/>
              <a:t>The posterior surface is divided by a transverse groove into upper smaller and lower larger area</a:t>
            </a:r>
          </a:p>
          <a:p>
            <a:r>
              <a:rPr lang="en-US" dirty="0"/>
              <a:t>The </a:t>
            </a:r>
            <a:r>
              <a:rPr lang="en-US" dirty="0" err="1"/>
              <a:t>tranverse</a:t>
            </a:r>
            <a:r>
              <a:rPr lang="en-US" dirty="0"/>
              <a:t> groove is pierced on each side by the ejaculatory duct</a:t>
            </a:r>
          </a:p>
          <a:p>
            <a:endParaRPr lang="en-US" dirty="0"/>
          </a:p>
        </p:txBody>
      </p:sp>
      <p:pic>
        <p:nvPicPr>
          <p:cNvPr id="8194" name="Picture 2" descr="C:\Users\Dr.Ganesh\Downloads\Digital-Rectal-Examination-Rectal-Anatomy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191001" y="992887"/>
            <a:ext cx="4969348" cy="49507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Posterior surface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5227637"/>
            <a:ext cx="8686800" cy="2011363"/>
          </a:xfrm>
        </p:spPr>
        <p:txBody>
          <a:bodyPr/>
          <a:lstStyle/>
          <a:p>
            <a:r>
              <a:rPr lang="en-US" dirty="0"/>
              <a:t>Upper area of the posterior surface forms the median lobe</a:t>
            </a:r>
          </a:p>
          <a:p>
            <a:r>
              <a:rPr lang="en-US" dirty="0"/>
              <a:t>Lower area is subdivided into 2 lateral lobes</a:t>
            </a:r>
          </a:p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8712" t="29688" r="35066" b="28125"/>
          <a:stretch>
            <a:fillRect/>
          </a:stretch>
        </p:blipFill>
        <p:spPr bwMode="auto">
          <a:xfrm>
            <a:off x="304800" y="1295400"/>
            <a:ext cx="8489244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Dr.Ganesh\Downloads\DJB-329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0" y="2118791"/>
            <a:ext cx="5410200" cy="473920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Inferolateral</a:t>
            </a:r>
            <a:r>
              <a:rPr lang="en-US" dirty="0"/>
              <a:t> surface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It is related to the lateral walls of pelvis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Lobes of prostate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Anatomically it is divided into 3 lobes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Medial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Right and left lateral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/>
            <a:r>
              <a:rPr lang="en-US" dirty="0"/>
              <a:t>Surgically it is divided into 5 lobes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Anterior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Posterior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Median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Two lateral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Lobes of prostate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4648200"/>
            <a:ext cx="8077200" cy="23161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Median lobe </a:t>
            </a:r>
            <a:r>
              <a:rPr lang="en-US" dirty="0"/>
              <a:t>– it is wedge shaped and has its apex directed below. Medial lobe is bounded </a:t>
            </a:r>
            <a:r>
              <a:rPr lang="en-US" dirty="0" err="1"/>
              <a:t>anteriorly</a:t>
            </a:r>
            <a:r>
              <a:rPr lang="en-US" dirty="0"/>
              <a:t> by urethra and </a:t>
            </a:r>
            <a:r>
              <a:rPr lang="en-US" dirty="0" err="1"/>
              <a:t>posteriorly</a:t>
            </a:r>
            <a:r>
              <a:rPr lang="en-US" dirty="0"/>
              <a:t> by the ejaculatory duct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Two lateral lobe- </a:t>
            </a:r>
            <a:r>
              <a:rPr lang="en-US" dirty="0"/>
              <a:t>they are </a:t>
            </a:r>
            <a:r>
              <a:rPr lang="en-US" dirty="0" err="1"/>
              <a:t>seperated</a:t>
            </a:r>
            <a:r>
              <a:rPr lang="en-US" dirty="0"/>
              <a:t> from each other by a posterior median </a:t>
            </a:r>
            <a:r>
              <a:rPr lang="en-US" dirty="0" err="1"/>
              <a:t>sulcus</a:t>
            </a:r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33962" t="29440" r="7547" b="38918"/>
          <a:stretch>
            <a:fillRect/>
          </a:stretch>
        </p:blipFill>
        <p:spPr bwMode="auto">
          <a:xfrm>
            <a:off x="76200" y="1905000"/>
            <a:ext cx="9019309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Coverings of prostate </a:t>
            </a: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37736" t="24166" r="5660" b="25495"/>
          <a:stretch>
            <a:fillRect/>
          </a:stretch>
        </p:blipFill>
        <p:spPr bwMode="auto">
          <a:xfrm>
            <a:off x="990600" y="1600200"/>
            <a:ext cx="815340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Coverings of prostate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5227637"/>
            <a:ext cx="9067800" cy="1477963"/>
          </a:xfrm>
        </p:spPr>
        <p:txBody>
          <a:bodyPr>
            <a:normAutofit fontScale="92500" lnSpcReduction="20000"/>
          </a:bodyPr>
          <a:lstStyle/>
          <a:p>
            <a:r>
              <a:rPr lang="en-US" sz="2600" dirty="0"/>
              <a:t>Prostate has an inner true capsule &amp; and an outer false capsule</a:t>
            </a:r>
          </a:p>
          <a:p>
            <a:endParaRPr lang="en-US" sz="2600" dirty="0"/>
          </a:p>
          <a:p>
            <a:r>
              <a:rPr lang="en-US" sz="2600" b="1" dirty="0"/>
              <a:t>True capsule </a:t>
            </a:r>
            <a:r>
              <a:rPr lang="en-US" sz="2600" dirty="0"/>
              <a:t>– intimately covers the whole organ and is formed by the condensation of fibrous </a:t>
            </a:r>
            <a:r>
              <a:rPr lang="en-US" sz="2600" dirty="0" err="1"/>
              <a:t>stroma</a:t>
            </a:r>
            <a:r>
              <a:rPr lang="en-US" sz="2600" dirty="0"/>
              <a:t> of the gland</a:t>
            </a:r>
          </a:p>
        </p:txBody>
      </p:sp>
      <p:pic>
        <p:nvPicPr>
          <p:cNvPr id="2050" name="Picture 2" descr="C:\Users\Dr.Ganesh\Downloads\031717_1922_Prostate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144650"/>
            <a:ext cx="8001000" cy="39971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False capsule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76200" y="1600200"/>
            <a:ext cx="4038600" cy="51816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Lies outside the true capsule</a:t>
            </a:r>
          </a:p>
          <a:p>
            <a:r>
              <a:rPr lang="en-US" dirty="0"/>
              <a:t>-it is also known as prostatic sheath .</a:t>
            </a:r>
          </a:p>
          <a:p>
            <a:r>
              <a:rPr lang="en-US" dirty="0"/>
              <a:t> Derived from visceral layer of pelvic fascia.</a:t>
            </a:r>
          </a:p>
          <a:p>
            <a:r>
              <a:rPr lang="en-US" dirty="0" err="1"/>
              <a:t>Anteriorly</a:t>
            </a:r>
            <a:r>
              <a:rPr lang="en-US" dirty="0"/>
              <a:t> false capsule is </a:t>
            </a:r>
            <a:r>
              <a:rPr lang="en-US" dirty="0" err="1"/>
              <a:t>continous</a:t>
            </a:r>
            <a:r>
              <a:rPr lang="en-US" dirty="0"/>
              <a:t> with the </a:t>
            </a:r>
            <a:r>
              <a:rPr lang="en-US" dirty="0" err="1"/>
              <a:t>puboprostatic</a:t>
            </a:r>
            <a:r>
              <a:rPr lang="en-US" dirty="0"/>
              <a:t> ligaments  </a:t>
            </a:r>
          </a:p>
          <a:p>
            <a:r>
              <a:rPr lang="en-US" dirty="0" err="1"/>
              <a:t>Posteriorly</a:t>
            </a:r>
            <a:r>
              <a:rPr lang="en-US" dirty="0"/>
              <a:t> –it is formed by the recto-</a:t>
            </a:r>
            <a:r>
              <a:rPr lang="en-US" dirty="0" err="1"/>
              <a:t>vesical</a:t>
            </a:r>
            <a:r>
              <a:rPr lang="en-US" dirty="0"/>
              <a:t> fascia of </a:t>
            </a:r>
            <a:r>
              <a:rPr lang="en-US" dirty="0" err="1"/>
              <a:t>denoviller</a:t>
            </a:r>
            <a:endParaRPr lang="en-US" dirty="0"/>
          </a:p>
          <a:p>
            <a:r>
              <a:rPr lang="en-US" dirty="0"/>
              <a:t> medial and lateral </a:t>
            </a:r>
            <a:r>
              <a:rPr lang="en-US" dirty="0" err="1"/>
              <a:t>puboprostatic</a:t>
            </a:r>
            <a:r>
              <a:rPr lang="en-US" dirty="0"/>
              <a:t> ligaments connect false capsule to pubic bone and act as a support to the gland </a:t>
            </a:r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7CBCEDC-9F69-3C6D-1474-D2D265EEB1E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191001" y="3187304"/>
            <a:ext cx="4923692" cy="2616218"/>
          </a:xfr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Dr.Ganesh\Downloads\371373_1_En_1_Fig1_HTML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48904" y="1295400"/>
            <a:ext cx="9192904" cy="4495800"/>
          </a:xfrm>
          <a:prstGeom prst="rect">
            <a:avLst/>
          </a:prstGeom>
          <a:noFill/>
        </p:spPr>
      </p:pic>
      <p:sp>
        <p:nvSpPr>
          <p:cNvPr id="5" name="Oval 4"/>
          <p:cNvSpPr/>
          <p:nvPr/>
        </p:nvSpPr>
        <p:spPr>
          <a:xfrm>
            <a:off x="-76200" y="1066800"/>
            <a:ext cx="1752600" cy="914400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r.Ganesh\Downloads\3-s2.0-B9780128169643000079-f07-06-978012816964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t="2068" b="42757"/>
          <a:stretch>
            <a:fillRect/>
          </a:stretch>
        </p:blipFill>
        <p:spPr bwMode="auto">
          <a:xfrm>
            <a:off x="3276601" y="2286000"/>
            <a:ext cx="5867400" cy="406694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Zonal anatomy of Prostate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76200" y="1600200"/>
            <a:ext cx="4038600" cy="4525963"/>
          </a:xfrm>
        </p:spPr>
        <p:txBody>
          <a:bodyPr>
            <a:normAutofit/>
          </a:bodyPr>
          <a:lstStyle/>
          <a:p>
            <a:r>
              <a:rPr lang="en-US" dirty="0"/>
              <a:t>The glandular part of prostate is divided into 3 distinct zones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Peripheral zone:70%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Central zone:25%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Transitional zone:  5%</a:t>
            </a:r>
          </a:p>
          <a:p>
            <a:pPr marL="514350" indent="-51435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r.Ganesh\Downloads\031717_1922_Prostate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t="5425" r="4229"/>
          <a:stretch>
            <a:fillRect/>
          </a:stretch>
        </p:blipFill>
        <p:spPr bwMode="auto">
          <a:xfrm>
            <a:off x="3967657" y="1219200"/>
            <a:ext cx="5176343" cy="5334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Zonal anatomy of Prostate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143000"/>
            <a:ext cx="4800600" cy="5715000"/>
          </a:xfrm>
        </p:spPr>
        <p:txBody>
          <a:bodyPr>
            <a:normAutofit fontScale="92500" lnSpcReduction="20000"/>
          </a:bodyPr>
          <a:lstStyle/>
          <a:p>
            <a:pPr marL="174625" indent="-174625"/>
            <a:r>
              <a:rPr lang="en-US" b="1" dirty="0"/>
              <a:t>Central zone: </a:t>
            </a:r>
            <a:r>
              <a:rPr lang="en-US" dirty="0"/>
              <a:t>it is conical in shape surrounds the ejaculatory ducts </a:t>
            </a:r>
          </a:p>
          <a:p>
            <a:r>
              <a:rPr lang="en-US" dirty="0"/>
              <a:t>Situated behind the urethra with its </a:t>
            </a:r>
            <a:r>
              <a:rPr lang="en-US" dirty="0" err="1"/>
              <a:t>apexat</a:t>
            </a:r>
            <a:r>
              <a:rPr lang="en-US" dirty="0"/>
              <a:t> the </a:t>
            </a:r>
            <a:r>
              <a:rPr lang="en-US" dirty="0" err="1"/>
              <a:t>collicullus</a:t>
            </a:r>
            <a:r>
              <a:rPr lang="en-US" dirty="0"/>
              <a:t> </a:t>
            </a:r>
            <a:r>
              <a:rPr lang="en-US" dirty="0" err="1"/>
              <a:t>seminalis</a:t>
            </a:r>
            <a:r>
              <a:rPr lang="en-US" dirty="0"/>
              <a:t> </a:t>
            </a:r>
          </a:p>
          <a:p>
            <a:endParaRPr lang="en-US" dirty="0"/>
          </a:p>
          <a:p>
            <a:pPr marL="117475" indent="-117475"/>
            <a:r>
              <a:rPr lang="en-US" b="1" dirty="0"/>
              <a:t>Transitional zone: </a:t>
            </a:r>
            <a:r>
              <a:rPr lang="en-US" dirty="0"/>
              <a:t>found around the distal part of </a:t>
            </a:r>
            <a:r>
              <a:rPr lang="en-US" dirty="0" err="1"/>
              <a:t>preprostatic</a:t>
            </a:r>
            <a:r>
              <a:rPr lang="en-US" dirty="0"/>
              <a:t> urethra .benign prostatic hyperplasia </a:t>
            </a:r>
            <a:r>
              <a:rPr lang="en-US" dirty="0" err="1"/>
              <a:t>aries</a:t>
            </a:r>
            <a:r>
              <a:rPr lang="en-US" dirty="0"/>
              <a:t> from this area</a:t>
            </a:r>
          </a:p>
          <a:p>
            <a:pPr marL="174625" indent="-174625"/>
            <a:r>
              <a:rPr lang="en-US" b="1" dirty="0"/>
              <a:t> Peripheral zone: </a:t>
            </a:r>
            <a:r>
              <a:rPr lang="en-US" dirty="0"/>
              <a:t>is cup shaped and encloses the central transitional zone &amp;</a:t>
            </a:r>
            <a:r>
              <a:rPr lang="en-US" dirty="0" err="1"/>
              <a:t>preprostatic</a:t>
            </a:r>
            <a:r>
              <a:rPr lang="en-US" dirty="0"/>
              <a:t> urethra </a:t>
            </a:r>
          </a:p>
          <a:p>
            <a:r>
              <a:rPr lang="en-US" dirty="0"/>
              <a:t>Area is vulnerable for cancer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Structures within the prostate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>
                <a:latin typeface="Andalus" pitchFamily="18" charset="-78"/>
                <a:cs typeface="Andalus" pitchFamily="18" charset="-78"/>
              </a:rPr>
              <a:t>Prostatic urethra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>
                <a:latin typeface="Andalus" pitchFamily="18" charset="-78"/>
                <a:cs typeface="Andalus" pitchFamily="18" charset="-78"/>
              </a:rPr>
              <a:t>Ejaculatory duct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>
                <a:latin typeface="Andalus" pitchFamily="18" charset="-78"/>
                <a:cs typeface="Andalus" pitchFamily="18" charset="-78"/>
              </a:rPr>
              <a:t>Prostatic utricle </a:t>
            </a:r>
          </a:p>
          <a:p>
            <a:pPr marL="514350" indent="-514350">
              <a:buFont typeface="+mj-lt"/>
              <a:buAutoNum type="arabicPeriod"/>
            </a:pPr>
            <a:endParaRPr lang="en-US" sz="2400">
              <a:latin typeface="Andalus" pitchFamily="18" charset="-78"/>
              <a:cs typeface="Andalus" pitchFamily="18" charset="-78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b="1">
                <a:latin typeface="Andalus" pitchFamily="18" charset="-78"/>
                <a:cs typeface="Andalus" pitchFamily="18" charset="-78"/>
              </a:rPr>
              <a:t>Urethra </a:t>
            </a:r>
            <a:r>
              <a:rPr lang="en-US" sz="2400">
                <a:latin typeface="Andalus" pitchFamily="18" charset="-78"/>
                <a:cs typeface="Andalus" pitchFamily="18" charset="-78"/>
              </a:rPr>
              <a:t>runs vertically downwards at the junction of anterior1/3</a:t>
            </a:r>
            <a:r>
              <a:rPr lang="en-US" sz="2400" baseline="30000">
                <a:latin typeface="Andalus" pitchFamily="18" charset="-78"/>
                <a:cs typeface="Andalus" pitchFamily="18" charset="-78"/>
              </a:rPr>
              <a:t>rd</a:t>
            </a:r>
            <a:r>
              <a:rPr lang="en-US" sz="2400">
                <a:latin typeface="Andalus" pitchFamily="18" charset="-78"/>
                <a:cs typeface="Andalus" pitchFamily="18" charset="-78"/>
              </a:rPr>
              <a:t> and posterior 2/3</a:t>
            </a:r>
            <a:r>
              <a:rPr lang="en-US" sz="2400" baseline="30000">
                <a:latin typeface="Andalus" pitchFamily="18" charset="-78"/>
                <a:cs typeface="Andalus" pitchFamily="18" charset="-78"/>
              </a:rPr>
              <a:t>rd</a:t>
            </a:r>
            <a:endParaRPr lang="en-US" sz="2400">
              <a:latin typeface="Andalus" pitchFamily="18" charset="-78"/>
              <a:cs typeface="Andalus" pitchFamily="18" charset="-78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b="1">
                <a:latin typeface="Andalus" pitchFamily="18" charset="-78"/>
                <a:cs typeface="Andalus" pitchFamily="18" charset="-78"/>
              </a:rPr>
              <a:t>Prostatic utricle </a:t>
            </a:r>
            <a:r>
              <a:rPr lang="en-US" sz="2400">
                <a:latin typeface="Andalus" pitchFamily="18" charset="-78"/>
                <a:cs typeface="Andalus" pitchFamily="18" charset="-78"/>
              </a:rPr>
              <a:t>is a blind sac directed upwards and downwards 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>
                <a:latin typeface="Andalus" pitchFamily="18" charset="-78"/>
                <a:cs typeface="Andalus" pitchFamily="18" charset="-78"/>
              </a:rPr>
              <a:t>Ejacu</a:t>
            </a:r>
            <a:r>
              <a:rPr lang="en-US" sz="2400" b="1">
                <a:latin typeface="Andalus" pitchFamily="18" charset="-78"/>
                <a:cs typeface="Andalus" pitchFamily="18" charset="-78"/>
              </a:rPr>
              <a:t>latory duct </a:t>
            </a:r>
            <a:r>
              <a:rPr lang="en-US" sz="2400">
                <a:latin typeface="Andalus" pitchFamily="18" charset="-78"/>
                <a:cs typeface="Andalus" pitchFamily="18" charset="-78"/>
              </a:rPr>
              <a:t>passes posterolaterally to median lobe and opens into the colliculus on each side of the prostaic utricle</a:t>
            </a:r>
            <a:endParaRPr lang="en-US" sz="24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19ED9-F9D8-AFFC-AB31-5083A5919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7789B47-0113-FC0E-5896-E520D15688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486189"/>
            <a:ext cx="7315200" cy="610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3851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C:\Users\Dr.Ganesh\Downloads\seminal-colliculu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476250"/>
            <a:ext cx="7937500" cy="6381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r.Ganesh\Downloads\prostate-arterie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52600" y="658951"/>
            <a:ext cx="7391400" cy="476281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dirty="0"/>
              <a:t>Arterial supply of prostate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4800600"/>
            <a:ext cx="8382000" cy="2057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n-US" dirty="0"/>
              <a:t>It is supplied by the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 inferior </a:t>
            </a:r>
            <a:r>
              <a:rPr lang="en-US" dirty="0" err="1"/>
              <a:t>vesical</a:t>
            </a:r>
            <a:r>
              <a:rPr lang="en-US" dirty="0"/>
              <a:t>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Middle rectal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And internal </a:t>
            </a:r>
            <a:r>
              <a:rPr lang="en-US" dirty="0" err="1"/>
              <a:t>pudental</a:t>
            </a:r>
            <a:r>
              <a:rPr lang="en-US" dirty="0"/>
              <a:t> arteries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Venous drainage of prostate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Veins forms a prostatic plexus in the space between true &amp; false capsules around the sides and base of the gland </a:t>
            </a:r>
          </a:p>
          <a:p>
            <a:r>
              <a:rPr lang="en-US" dirty="0"/>
              <a:t>This plexus communicates with the </a:t>
            </a:r>
            <a:r>
              <a:rPr lang="en-US" dirty="0" err="1"/>
              <a:t>vesical</a:t>
            </a:r>
            <a:r>
              <a:rPr lang="en-US" dirty="0"/>
              <a:t> plexus and drains into </a:t>
            </a:r>
            <a:r>
              <a:rPr lang="en-US" dirty="0" err="1"/>
              <a:t>vesical</a:t>
            </a:r>
            <a:r>
              <a:rPr lang="en-US" dirty="0"/>
              <a:t> and internal iliac veins </a:t>
            </a:r>
          </a:p>
          <a:p>
            <a:r>
              <a:rPr lang="en-US" dirty="0"/>
              <a:t>Some veins are connected to the vertebral veins </a:t>
            </a:r>
          </a:p>
          <a:p>
            <a:r>
              <a:rPr lang="en-US" dirty="0"/>
              <a:t>Damage to plexus during surgery lead to severe </a:t>
            </a:r>
            <a:r>
              <a:rPr lang="en-US" dirty="0" err="1"/>
              <a:t>haemorrhage</a:t>
            </a:r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 descr="C:\Users\Dr.Ganesh\Downloads\prostate-0007-small-signed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8458200" cy="62590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Dr.Ganesh\Downloads\2018_2151_291-lymphatic-drainage-prosta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14577" y="990600"/>
            <a:ext cx="5829424" cy="55245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Lymphatic drainage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Lymphatics</a:t>
            </a:r>
            <a:r>
              <a:rPr lang="en-US" dirty="0"/>
              <a:t> drain into 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internal </a:t>
            </a:r>
            <a:r>
              <a:rPr lang="en-US" dirty="0" err="1"/>
              <a:t>illiac</a:t>
            </a:r>
            <a:r>
              <a:rPr lang="en-US" dirty="0"/>
              <a:t> 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External </a:t>
            </a:r>
            <a:r>
              <a:rPr lang="en-US" dirty="0" err="1"/>
              <a:t>illiac</a:t>
            </a:r>
            <a:r>
              <a:rPr lang="en-US" dirty="0"/>
              <a:t> 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Sacral groups of lymph nodes 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Nerve supply of prostate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Sympathetic fibers are derived from the superior </a:t>
            </a:r>
            <a:r>
              <a:rPr lang="en-US" dirty="0" err="1"/>
              <a:t>hypogastric</a:t>
            </a:r>
            <a:r>
              <a:rPr lang="en-US" dirty="0"/>
              <a:t> plexus </a:t>
            </a:r>
          </a:p>
          <a:p>
            <a:r>
              <a:rPr lang="en-US" dirty="0"/>
              <a:t>Parasympathetic fibers are derived from S2,S3, and S4</a:t>
            </a:r>
          </a:p>
        </p:txBody>
      </p:sp>
      <p:pic>
        <p:nvPicPr>
          <p:cNvPr id="1026" name="Picture 2" descr="C:\Users\Dr.Ganesh\Downloads\prostatic-nerve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312426" y="1143000"/>
            <a:ext cx="4831574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Changes In prostrate with 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new born it is more like a duct system in a fibro muscular </a:t>
            </a:r>
            <a:r>
              <a:rPr lang="en-US" dirty="0" err="1"/>
              <a:t>stroma</a:t>
            </a:r>
            <a:endParaRPr lang="en-US" dirty="0"/>
          </a:p>
          <a:p>
            <a:r>
              <a:rPr lang="en-US" dirty="0"/>
              <a:t>At puberty it </a:t>
            </a:r>
            <a:r>
              <a:rPr lang="en-US" dirty="0" err="1"/>
              <a:t>exibits</a:t>
            </a:r>
            <a:r>
              <a:rPr lang="en-US" dirty="0"/>
              <a:t> a sudden growth and become double the size of a neonatal stage</a:t>
            </a:r>
          </a:p>
          <a:p>
            <a:r>
              <a:rPr lang="en-US" dirty="0"/>
              <a:t>In old age it may undergo atrophy or progressive increase in size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1793</TotalTime>
  <Words>1280</Words>
  <Application>Microsoft Office PowerPoint</Application>
  <PresentationFormat>On-screen Show (4:3)</PresentationFormat>
  <Paragraphs>185</Paragraphs>
  <Slides>52</Slides>
  <Notes>23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8" baseType="lpstr">
      <vt:lpstr>Andalus</vt:lpstr>
      <vt:lpstr>Arial</vt:lpstr>
      <vt:lpstr>Calibri</vt:lpstr>
      <vt:lpstr>Times New Roman</vt:lpstr>
      <vt:lpstr>Wingdings</vt:lpstr>
      <vt:lpstr>Office Theme</vt:lpstr>
      <vt:lpstr>Epididymes</vt:lpstr>
      <vt:lpstr>Vas deferns /ductuctus deferens</vt:lpstr>
      <vt:lpstr>Course of vas deferns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Course of  vas deferns</vt:lpstr>
      <vt:lpstr>Course of vas deferns</vt:lpstr>
      <vt:lpstr>PowerPoint Presentation</vt:lpstr>
      <vt:lpstr>PowerPoint Presentation</vt:lpstr>
      <vt:lpstr>PowerPoint Presentation</vt:lpstr>
      <vt:lpstr>Blood supply and venous drainage of vas deferns</vt:lpstr>
      <vt:lpstr>Applied anatomy of vas deferens </vt:lpstr>
      <vt:lpstr>Seminal vessicles </vt:lpstr>
      <vt:lpstr>Relation of seminal vesicles</vt:lpstr>
      <vt:lpstr>PowerPoint Presentation</vt:lpstr>
      <vt:lpstr>Blood supply of seminal vesicle </vt:lpstr>
      <vt:lpstr>Ejaculatory ducts </vt:lpstr>
      <vt:lpstr>PowerPoint Presentation</vt:lpstr>
      <vt:lpstr>Prostate </vt:lpstr>
      <vt:lpstr>Importance of prostate </vt:lpstr>
      <vt:lpstr>location</vt:lpstr>
      <vt:lpstr>PowerPoint Presentation</vt:lpstr>
      <vt:lpstr>PowerPoint Presentation</vt:lpstr>
      <vt:lpstr>Measurements of prostate</vt:lpstr>
      <vt:lpstr>External features of prostate </vt:lpstr>
      <vt:lpstr>Apex of prostate </vt:lpstr>
      <vt:lpstr>Base of prostate – superior surface </vt:lpstr>
      <vt:lpstr>Anterior surface</vt:lpstr>
      <vt:lpstr>PowerPoint Presentation</vt:lpstr>
      <vt:lpstr>Posterior surface</vt:lpstr>
      <vt:lpstr>Posterior surface</vt:lpstr>
      <vt:lpstr>Inferolateral surface </vt:lpstr>
      <vt:lpstr>Lobes of prostate </vt:lpstr>
      <vt:lpstr>Lobes of prostate</vt:lpstr>
      <vt:lpstr>Coverings of prostate </vt:lpstr>
      <vt:lpstr>Coverings of prostate </vt:lpstr>
      <vt:lpstr>False capsule</vt:lpstr>
      <vt:lpstr>PowerPoint Presentation</vt:lpstr>
      <vt:lpstr>Zonal anatomy of Prostate </vt:lpstr>
      <vt:lpstr>Zonal anatomy of Prostate </vt:lpstr>
      <vt:lpstr>Structures within the prostate </vt:lpstr>
      <vt:lpstr>PowerPoint Presentation</vt:lpstr>
      <vt:lpstr>PowerPoint Presentation</vt:lpstr>
      <vt:lpstr>Arterial supply of prostate </vt:lpstr>
      <vt:lpstr>Venous drainage of prostate </vt:lpstr>
      <vt:lpstr>PowerPoint Presentation</vt:lpstr>
      <vt:lpstr>Lymphatic drainage</vt:lpstr>
      <vt:lpstr>Nerve supply of prostate </vt:lpstr>
      <vt:lpstr>Changes In prostrate with 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Reproductive system</dc:title>
  <dc:creator>lenovo</dc:creator>
  <cp:lastModifiedBy>Ganesh Babu R</cp:lastModifiedBy>
  <cp:revision>192</cp:revision>
  <dcterms:created xsi:type="dcterms:W3CDTF">2006-08-16T00:00:00Z</dcterms:created>
  <dcterms:modified xsi:type="dcterms:W3CDTF">2024-09-03T07:01:02Z</dcterms:modified>
</cp:coreProperties>
</file>