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92" r:id="rId9"/>
    <p:sldId id="293" r:id="rId10"/>
    <p:sldId id="264" r:id="rId11"/>
    <p:sldId id="265" r:id="rId12"/>
    <p:sldId id="266" r:id="rId13"/>
    <p:sldId id="294" r:id="rId14"/>
    <p:sldId id="295" r:id="rId15"/>
    <p:sldId id="267" r:id="rId16"/>
    <p:sldId id="268" r:id="rId17"/>
    <p:sldId id="269" r:id="rId18"/>
    <p:sldId id="270" r:id="rId19"/>
    <p:sldId id="271" r:id="rId20"/>
    <p:sldId id="272" r:id="rId21"/>
    <p:sldId id="291" r:id="rId22"/>
    <p:sldId id="273" r:id="rId23"/>
    <p:sldId id="274" r:id="rId24"/>
    <p:sldId id="296" r:id="rId25"/>
    <p:sldId id="297" r:id="rId26"/>
    <p:sldId id="275" r:id="rId27"/>
    <p:sldId id="276" r:id="rId28"/>
    <p:sldId id="277" r:id="rId29"/>
    <p:sldId id="278" r:id="rId30"/>
    <p:sldId id="285" r:id="rId31"/>
    <p:sldId id="286" r:id="rId32"/>
    <p:sldId id="287" r:id="rId33"/>
    <p:sldId id="288" r:id="rId34"/>
    <p:sldId id="289" r:id="rId35"/>
    <p:sldId id="279" r:id="rId36"/>
    <p:sldId id="298" r:id="rId37"/>
    <p:sldId id="280" r:id="rId38"/>
    <p:sldId id="281" r:id="rId39"/>
    <p:sldId id="284" r:id="rId40"/>
    <p:sldId id="282" r:id="rId41"/>
    <p:sldId id="283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55814" autoAdjust="0"/>
  </p:normalViewPr>
  <p:slideViewPr>
    <p:cSldViewPr>
      <p:cViewPr varScale="1">
        <p:scale>
          <a:sx n="49" d="100"/>
          <a:sy n="49" d="100"/>
        </p:scale>
        <p:origin x="217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3" y="199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503A08-A71D-475F-846C-7BB0472A0B9B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C3BCD-8EE1-47DD-8A3E-6D976CC62B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C3BCD-8EE1-47DD-8A3E-6D976CC62B2A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Rectum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Introduction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Lowest part of the gastrointestinal tract is  formed by the rectum and anal canal. </a:t>
            </a:r>
          </a:p>
          <a:p>
            <a:r>
              <a:rPr lang="en-US" dirty="0"/>
              <a:t>Useful components of the food are absorbed and waste material is stored in this part of the gut to be expelled from the anus 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49056" t="24166" r="11321" b="8715"/>
          <a:stretch>
            <a:fillRect/>
          </a:stretch>
        </p:blipFill>
        <p:spPr bwMode="auto">
          <a:xfrm>
            <a:off x="4823460" y="0"/>
            <a:ext cx="432054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 t="4533" b="7781"/>
          <a:stretch>
            <a:fillRect/>
          </a:stretch>
        </p:blipFill>
        <p:spPr bwMode="auto">
          <a:xfrm>
            <a:off x="5486400" y="3697832"/>
            <a:ext cx="3657600" cy="3160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RECTUM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Rectum is the distal part of the large gut.</a:t>
            </a:r>
          </a:p>
          <a:p>
            <a:r>
              <a:rPr lang="en-US" dirty="0"/>
              <a:t> It is placed between the sigmoid colon above and the anal canal below.</a:t>
            </a:r>
          </a:p>
          <a:p>
            <a:r>
              <a:rPr lang="en-US" dirty="0"/>
              <a:t> Distension of the rectum causes the desire to </a:t>
            </a:r>
            <a:r>
              <a:rPr lang="en-US" dirty="0" err="1"/>
              <a:t>defaecate</a:t>
            </a:r>
            <a:r>
              <a:rPr lang="en-US" dirty="0"/>
              <a:t>.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13207" t="6712" r="13208" b="9390"/>
          <a:stretch>
            <a:fillRect/>
          </a:stretch>
        </p:blipFill>
        <p:spPr bwMode="auto">
          <a:xfrm>
            <a:off x="4507992" y="2209800"/>
            <a:ext cx="4636008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24528" t="20810" r="24529" b="15427"/>
          <a:stretch>
            <a:fillRect/>
          </a:stretch>
        </p:blipFill>
        <p:spPr bwMode="auto">
          <a:xfrm>
            <a:off x="3621506" y="1676400"/>
            <a:ext cx="5522494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038600" cy="4525963"/>
          </a:xfrm>
        </p:spPr>
        <p:txBody>
          <a:bodyPr/>
          <a:lstStyle/>
          <a:p>
            <a:pPr marL="49213" indent="-49213">
              <a:buNone/>
            </a:pPr>
            <a:r>
              <a:rPr lang="en-US" dirty="0"/>
              <a:t>Rectum is situated in the posterior part of the lesser pelvis, in front of the lower three pieces of the sacrum and the coccyx.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Extent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600200"/>
            <a:ext cx="4038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Rectum </a:t>
            </a:r>
            <a:r>
              <a:rPr lang="en-US" i="1" dirty="0"/>
              <a:t>begins as a continuation of the sigmoid colon at the level of third sacral vertebra. </a:t>
            </a:r>
          </a:p>
          <a:p>
            <a:r>
              <a:rPr lang="en-US" dirty="0"/>
              <a:t>Rectum </a:t>
            </a:r>
            <a:r>
              <a:rPr lang="en-US" i="1" dirty="0"/>
              <a:t>ends by becoming continuous with the anal canal at the </a:t>
            </a:r>
            <a:r>
              <a:rPr lang="en-US" i="1" dirty="0" err="1"/>
              <a:t>anorectal</a:t>
            </a:r>
            <a:r>
              <a:rPr lang="en-US" i="1" dirty="0"/>
              <a:t> junction.</a:t>
            </a:r>
          </a:p>
          <a:p>
            <a:r>
              <a:rPr lang="en-US" i="1" dirty="0"/>
              <a:t>Junction lies 2 to 3 cm in front of and a little below the tip of the coccyx. </a:t>
            </a:r>
            <a:endParaRPr lang="en-US" dirty="0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3356" r="7702"/>
          <a:stretch>
            <a:fillRect/>
          </a:stretch>
        </p:blipFill>
        <p:spPr bwMode="auto">
          <a:xfrm>
            <a:off x="3962400" y="1676400"/>
            <a:ext cx="5181601" cy="4203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30189" t="40946" r="32075" b="15427"/>
          <a:stretch>
            <a:fillRect/>
          </a:stretch>
        </p:blipFill>
        <p:spPr bwMode="auto">
          <a:xfrm>
            <a:off x="3124201" y="2057400"/>
            <a:ext cx="6019800" cy="391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Dimensions 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600200"/>
            <a:ext cx="4038600" cy="4525963"/>
          </a:xfrm>
        </p:spPr>
        <p:txBody>
          <a:bodyPr/>
          <a:lstStyle/>
          <a:p>
            <a:r>
              <a:rPr lang="en-US" dirty="0"/>
              <a:t>The rectum is 12 cm long. </a:t>
            </a:r>
          </a:p>
          <a:p>
            <a:r>
              <a:rPr lang="en-US" dirty="0"/>
              <a:t>In the upper part it has the same diameter of 4 cm as that of the sigmoid colon, but in the lower part it is dilated to form the </a:t>
            </a:r>
            <a:r>
              <a:rPr lang="en-US" i="1" dirty="0"/>
              <a:t>rectal </a:t>
            </a:r>
            <a:r>
              <a:rPr lang="en-US" i="1" dirty="0" err="1"/>
              <a:t>ampulla</a:t>
            </a:r>
            <a:r>
              <a:rPr lang="en-US" i="1" dirty="0"/>
              <a:t>.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3774" t="3725" r="7547"/>
          <a:stretch>
            <a:fillRect/>
          </a:stretch>
        </p:blipFill>
        <p:spPr bwMode="auto">
          <a:xfrm>
            <a:off x="3502516" y="1447800"/>
            <a:ext cx="5641484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Course and Direction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Rectum runs first downwards and backwards, then continues downwards, and finally downwards and forwards.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t="34206"/>
          <a:stretch>
            <a:fillRect/>
          </a:stretch>
        </p:blipFill>
        <p:spPr bwMode="auto">
          <a:xfrm>
            <a:off x="3581400" y="2895600"/>
            <a:ext cx="5490684" cy="2712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038600" cy="4525963"/>
          </a:xfrm>
        </p:spPr>
        <p:txBody>
          <a:bodyPr/>
          <a:lstStyle/>
          <a:p>
            <a:r>
              <a:rPr lang="en-US" dirty="0"/>
              <a:t>Rectum is not straight. </a:t>
            </a:r>
          </a:p>
          <a:p>
            <a:r>
              <a:rPr lang="en-US" dirty="0"/>
              <a:t>it is curved in an </a:t>
            </a:r>
            <a:r>
              <a:rPr lang="en-US" dirty="0" err="1"/>
              <a:t>anteroposterior</a:t>
            </a:r>
            <a:r>
              <a:rPr lang="en-US" dirty="0"/>
              <a:t> direction and also from side to side.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t="34206"/>
          <a:stretch>
            <a:fillRect/>
          </a:stretch>
        </p:blipFill>
        <p:spPr bwMode="auto">
          <a:xfrm>
            <a:off x="44517" y="2209800"/>
            <a:ext cx="8947083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Curvatures of rectum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Beginning and the end of the rectum lie in the median plane, but it shows two types of curvatures in its course.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t="23115"/>
          <a:stretch>
            <a:fillRect/>
          </a:stretch>
        </p:blipFill>
        <p:spPr bwMode="auto">
          <a:xfrm>
            <a:off x="2015598" y="2362200"/>
            <a:ext cx="712840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-76200"/>
            <a:ext cx="4191000" cy="4525963"/>
          </a:xfrm>
        </p:spPr>
        <p:txBody>
          <a:bodyPr/>
          <a:lstStyle/>
          <a:p>
            <a:r>
              <a:rPr lang="en-US" i="1" dirty="0"/>
              <a:t>Two </a:t>
            </a:r>
            <a:r>
              <a:rPr lang="en-US" i="1" dirty="0" err="1"/>
              <a:t>anteroposterior</a:t>
            </a:r>
            <a:r>
              <a:rPr lang="en-US" i="1" dirty="0"/>
              <a:t> curves : (I) The sacral flexure of the rectum follows the concavity of the sacrum and coccyx; (2) </a:t>
            </a:r>
            <a:r>
              <a:rPr lang="en-US" i="1" dirty="0" err="1"/>
              <a:t>Perineal</a:t>
            </a:r>
            <a:r>
              <a:rPr lang="en-US" i="1" dirty="0"/>
              <a:t> flexure of the rectum is the backward bend at the </a:t>
            </a:r>
            <a:r>
              <a:rPr lang="en-US" i="1" dirty="0" err="1"/>
              <a:t>anorectal</a:t>
            </a:r>
            <a:r>
              <a:rPr lang="en-US" i="1" dirty="0"/>
              <a:t> junction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t="23115"/>
          <a:stretch>
            <a:fillRect/>
          </a:stretch>
        </p:blipFill>
        <p:spPr bwMode="auto">
          <a:xfrm>
            <a:off x="3581400" y="1447800"/>
            <a:ext cx="5562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Three lateral curves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600200"/>
            <a:ext cx="4038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i="1" dirty="0"/>
              <a:t>: (1) Upper lateral curve of rectum is convex to the right; </a:t>
            </a:r>
          </a:p>
          <a:p>
            <a:pPr>
              <a:buNone/>
            </a:pPr>
            <a:r>
              <a:rPr lang="en-US" i="1" dirty="0"/>
              <a:t>(2) Middle lateral curve is convex to the left and is most prominent; and</a:t>
            </a:r>
          </a:p>
          <a:p>
            <a:pPr>
              <a:buNone/>
            </a:pPr>
            <a:r>
              <a:rPr lang="en-US" i="1" dirty="0"/>
              <a:t> (3) Lower lateral curve is convex to the right. 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Interior of Rectum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600200"/>
            <a:ext cx="4038600" cy="4525963"/>
          </a:xfrm>
        </p:spPr>
        <p:txBody>
          <a:bodyPr>
            <a:normAutofit fontScale="70000" lnSpcReduction="20000"/>
          </a:bodyPr>
          <a:lstStyle/>
          <a:p>
            <a:pPr marL="228600" lvl="0" indent="-22860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/>
              <a:t>Mucous membrane of rectum shows2 types of mucous folds –  	 			temporary &amp; permanent </a:t>
            </a:r>
          </a:p>
          <a:p>
            <a:pPr marL="228600" lvl="0" indent="-508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None/>
            </a:pPr>
            <a:endParaRPr lang="en-US" dirty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r>
              <a:rPr lang="en-US" dirty="0"/>
              <a:t>Temporary folds –longitudinal in direction  -disappear on distention </a:t>
            </a:r>
          </a:p>
          <a:p>
            <a:pPr marL="228600" lvl="0" indent="-508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None/>
            </a:pPr>
            <a:endParaRPr lang="en-US" dirty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r>
              <a:rPr lang="en-US" dirty="0"/>
              <a:t> permanent folds  -  transverse folds -3 /4 folds or valve of Houston </a:t>
            </a:r>
          </a:p>
          <a:p>
            <a:pPr marL="228600" lvl="0" indent="-508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None/>
            </a:pPr>
            <a:endParaRPr lang="en-US" dirty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r>
              <a:rPr lang="en-US" dirty="0"/>
              <a:t>Permanent – along the concavities of lateral curvature of rectum  </a:t>
            </a:r>
            <a:r>
              <a:rPr lang="en-US" dirty="0" err="1"/>
              <a:t>semilunar</a:t>
            </a:r>
            <a:r>
              <a:rPr lang="en-US" dirty="0"/>
              <a:t>, 4 in number (1,3 –constant ,2,4 –inconstant )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38781" t="13086" r="7547" b="5699"/>
          <a:stretch>
            <a:fillRect/>
          </a:stretch>
        </p:blipFill>
        <p:spPr bwMode="auto">
          <a:xfrm>
            <a:off x="3859463" y="1600200"/>
            <a:ext cx="5284537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57600" y="1128064"/>
            <a:ext cx="5486400" cy="5036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Permanent folds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600200"/>
            <a:ext cx="4038600" cy="4525963"/>
          </a:xfrm>
        </p:spPr>
        <p:txBody>
          <a:bodyPr>
            <a:normAutofit fontScale="77500" lnSpcReduction="20000"/>
          </a:bodyPr>
          <a:lstStyle/>
          <a:p>
            <a:pPr marL="228600" lvl="0" indent="-22860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valve –</a:t>
            </a:r>
            <a:r>
              <a:rPr lang="en-US" dirty="0" err="1"/>
              <a:t>rectosigmoidal</a:t>
            </a:r>
            <a:r>
              <a:rPr lang="en-US" dirty="0"/>
              <a:t> junction ,from right or left side, 12-14 cm above anus </a:t>
            </a:r>
          </a:p>
          <a:p>
            <a:pPr marL="228600" lvl="0" indent="-508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None/>
            </a:pPr>
            <a:endParaRPr lang="en-US" dirty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valve – 2.5 cm above third valve , from left wall </a:t>
            </a:r>
          </a:p>
          <a:p>
            <a:pPr marL="228600" lvl="0" indent="-508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None/>
            </a:pPr>
            <a:endParaRPr lang="en-US" dirty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valve  - most important &amp; constant , at S5 level, from anterior &amp; right wall , lies 5 cm above anus </a:t>
            </a:r>
          </a:p>
          <a:p>
            <a:pPr marL="228600" lvl="0" indent="-508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None/>
            </a:pPr>
            <a:endParaRPr lang="en-US" dirty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valve – 2.5 cm below third , from left wall of rectum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Relations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600200"/>
            <a:ext cx="4038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b="1" i="1" dirty="0"/>
              <a:t>Peritoneal Relations </a:t>
            </a:r>
          </a:p>
          <a:p>
            <a:pPr>
              <a:buNone/>
            </a:pPr>
            <a:r>
              <a:rPr lang="en-US" dirty="0"/>
              <a:t>(1) The upper one-third of the rectum is covered with peritoneum in front and on the sides;</a:t>
            </a:r>
          </a:p>
          <a:p>
            <a:pPr>
              <a:buNone/>
            </a:pPr>
            <a:r>
              <a:rPr lang="en-US" dirty="0"/>
              <a:t> (2) the middle one-third is covered only in front; and</a:t>
            </a:r>
          </a:p>
          <a:p>
            <a:pPr>
              <a:buNone/>
            </a:pPr>
            <a:r>
              <a:rPr lang="en-US" dirty="0"/>
              <a:t> (3) the lower one-third, which is dilated to form the </a:t>
            </a:r>
            <a:r>
              <a:rPr lang="en-US" dirty="0" err="1"/>
              <a:t>ampulla</a:t>
            </a:r>
            <a:r>
              <a:rPr lang="en-US" dirty="0"/>
              <a:t>, is devoid of peritoneum, 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18868" t="13063" r="3774" b="4005"/>
          <a:stretch>
            <a:fillRect/>
          </a:stretch>
        </p:blipFill>
        <p:spPr bwMode="auto">
          <a:xfrm>
            <a:off x="4038600" y="1752600"/>
            <a:ext cx="5105400" cy="4109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47170" t="20810" r="12618" b="12071"/>
          <a:stretch>
            <a:fillRect/>
          </a:stretch>
        </p:blipFill>
        <p:spPr bwMode="auto">
          <a:xfrm>
            <a:off x="3810000" y="1332941"/>
            <a:ext cx="5334000" cy="5005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Anterior Visceral Relations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600200"/>
            <a:ext cx="4038600" cy="45259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/>
              <a:t>(a) </a:t>
            </a:r>
            <a:r>
              <a:rPr lang="en-US" i="1" dirty="0" err="1"/>
              <a:t>Anteriorly</a:t>
            </a:r>
            <a:r>
              <a:rPr lang="en-US" i="1" dirty="0"/>
              <a:t> in males : (1) The upper two-thirds of the rectum are related to the </a:t>
            </a:r>
            <a:r>
              <a:rPr lang="en-US" i="1" dirty="0" err="1"/>
              <a:t>rectovesical</a:t>
            </a:r>
            <a:r>
              <a:rPr lang="en-US" i="1" dirty="0"/>
              <a:t> pouch with coils of intestine and sigmoid colon; </a:t>
            </a:r>
          </a:p>
          <a:p>
            <a:pPr>
              <a:buNone/>
            </a:pPr>
            <a:r>
              <a:rPr lang="en-US" i="1" dirty="0"/>
              <a:t>(2) the lower one-third of the rectum is related to the base of the urinary bladder, the terminal parts of the </a:t>
            </a:r>
            <a:r>
              <a:rPr lang="en-US" i="1" dirty="0" err="1"/>
              <a:t>ureters</a:t>
            </a:r>
            <a:r>
              <a:rPr lang="en-US" i="1" dirty="0"/>
              <a:t>, the seminal vesicles, the deferent ducts and the prostate 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Anterior Visceral Relations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3733800" cy="4953000"/>
          </a:xfrm>
        </p:spPr>
        <p:txBody>
          <a:bodyPr>
            <a:normAutofit/>
          </a:bodyPr>
          <a:lstStyle/>
          <a:p>
            <a:pPr marL="49213" indent="-49213">
              <a:buNone/>
            </a:pPr>
            <a:r>
              <a:rPr lang="en-US" i="1" dirty="0" err="1"/>
              <a:t>Anteriorly</a:t>
            </a:r>
            <a:r>
              <a:rPr lang="en-US" i="1" dirty="0"/>
              <a:t> in females : </a:t>
            </a:r>
          </a:p>
          <a:p>
            <a:pPr marL="49213" indent="-49213">
              <a:buNone/>
            </a:pPr>
            <a:r>
              <a:rPr lang="en-US" i="1" dirty="0"/>
              <a:t>(1) Upper two-thirds of the rectum are related to the </a:t>
            </a:r>
            <a:r>
              <a:rPr lang="en-US" i="1" dirty="0" err="1"/>
              <a:t>rectouterine</a:t>
            </a:r>
            <a:r>
              <a:rPr lang="en-US" i="1" dirty="0"/>
              <a:t> pouch with coils of intestine and sigmoid colon</a:t>
            </a:r>
          </a:p>
          <a:p>
            <a:pPr marL="49213" indent="-49213">
              <a:buNone/>
            </a:pPr>
            <a:r>
              <a:rPr lang="en-US" i="1" dirty="0"/>
              <a:t>(2) Lower one-third of the rectum is related to the lower part of the vagina 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b="21597"/>
          <a:stretch>
            <a:fillRect/>
          </a:stretch>
        </p:blipFill>
        <p:spPr bwMode="auto">
          <a:xfrm>
            <a:off x="3707048" y="2209800"/>
            <a:ext cx="5436952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Posterior visceral relations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038600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/>
              <a:t>(b) </a:t>
            </a:r>
            <a:r>
              <a:rPr lang="en-US" i="1" dirty="0" err="1"/>
              <a:t>Posteriorly</a:t>
            </a:r>
            <a:r>
              <a:rPr lang="en-US" i="1" dirty="0"/>
              <a:t> the relations are the same in the male and female. They are as follows : </a:t>
            </a:r>
          </a:p>
          <a:p>
            <a:pPr>
              <a:buNone/>
            </a:pPr>
            <a:r>
              <a:rPr lang="en-US" i="1" dirty="0"/>
              <a:t>(1) Lower three pieces of the sacrum, the coccyx and the </a:t>
            </a:r>
            <a:r>
              <a:rPr lang="en-US" i="1" dirty="0" err="1"/>
              <a:t>anococcygeal</a:t>
            </a:r>
            <a:r>
              <a:rPr lang="en-US" i="1" dirty="0"/>
              <a:t> ligament</a:t>
            </a:r>
          </a:p>
          <a:p>
            <a:pPr>
              <a:buNone/>
            </a:pPr>
            <a:r>
              <a:rPr lang="en-US" i="1" dirty="0"/>
              <a:t>2) </a:t>
            </a:r>
            <a:r>
              <a:rPr lang="en-US" i="1" dirty="0" err="1"/>
              <a:t>Piriformis</a:t>
            </a:r>
            <a:r>
              <a:rPr lang="en-US" i="1" dirty="0"/>
              <a:t>, the </a:t>
            </a:r>
            <a:r>
              <a:rPr lang="en-US" i="1" dirty="0" err="1"/>
              <a:t>coccygeus</a:t>
            </a:r>
            <a:r>
              <a:rPr lang="en-US" i="1" dirty="0"/>
              <a:t> and the </a:t>
            </a:r>
            <a:r>
              <a:rPr lang="en-US" i="1" dirty="0" err="1"/>
              <a:t>levator</a:t>
            </a:r>
            <a:r>
              <a:rPr lang="en-US" i="1" dirty="0"/>
              <a:t> </a:t>
            </a:r>
            <a:r>
              <a:rPr lang="en-US" i="1" dirty="0" err="1"/>
              <a:t>ani</a:t>
            </a:r>
            <a:r>
              <a:rPr lang="en-US" i="1" dirty="0"/>
              <a:t>; </a:t>
            </a:r>
          </a:p>
          <a:p>
            <a:pPr>
              <a:buNone/>
            </a:pPr>
            <a:r>
              <a:rPr lang="en-US" i="1" dirty="0"/>
              <a:t>(3) Median sacral, the superior rectal and the lower lateral sacral vessels.</a:t>
            </a:r>
          </a:p>
          <a:p>
            <a:pPr>
              <a:buNone/>
            </a:pPr>
            <a:r>
              <a:rPr lang="en-US" i="1" dirty="0"/>
              <a:t> (4) Sympathetic chain with the ganglion </a:t>
            </a:r>
            <a:r>
              <a:rPr lang="en-US" i="1" dirty="0" err="1"/>
              <a:t>impar</a:t>
            </a:r>
            <a:r>
              <a:rPr lang="en-US" i="1" dirty="0"/>
              <a:t>; the anterior primary </a:t>
            </a:r>
            <a:r>
              <a:rPr lang="en-US" i="1" dirty="0" err="1"/>
              <a:t>rami</a:t>
            </a:r>
            <a:r>
              <a:rPr lang="en-US" i="1" dirty="0"/>
              <a:t> of S3, S4, S5, Co1 and the pelvic </a:t>
            </a:r>
            <a:r>
              <a:rPr lang="en-US" i="1" dirty="0" err="1"/>
              <a:t>splanchnic</a:t>
            </a:r>
            <a:r>
              <a:rPr lang="en-US" i="1" dirty="0"/>
              <a:t> nerves; lymph nodes, </a:t>
            </a:r>
            <a:r>
              <a:rPr lang="en-US" i="1" dirty="0" err="1"/>
              <a:t>lymphatics</a:t>
            </a:r>
            <a:r>
              <a:rPr lang="en-US" i="1" dirty="0"/>
              <a:t> and fat 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13208" t="13063" r="7547"/>
          <a:stretch>
            <a:fillRect/>
          </a:stretch>
        </p:blipFill>
        <p:spPr bwMode="auto">
          <a:xfrm>
            <a:off x="4055731" y="2057400"/>
            <a:ext cx="5088269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Mucosal Folds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mucous membrane of an empty rectum shows two types of folds, longitudinal and transverse. </a:t>
            </a:r>
          </a:p>
          <a:p>
            <a:r>
              <a:rPr lang="en-US" dirty="0"/>
              <a:t>The </a:t>
            </a:r>
            <a:r>
              <a:rPr lang="en-US" i="1" dirty="0"/>
              <a:t>longitudinal folds are transitory. They are present in the lower part of an empty rectum, and are obliterated by distension. 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0"/>
            <a:ext cx="4267200" cy="6858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i="1" dirty="0"/>
              <a:t>transverse or horizontal folds or Houston's valves or </a:t>
            </a:r>
            <a:r>
              <a:rPr lang="en-US" i="1" dirty="0" err="1"/>
              <a:t>plicae</a:t>
            </a:r>
            <a:r>
              <a:rPr lang="en-US" i="1" dirty="0"/>
              <a:t> </a:t>
            </a:r>
            <a:r>
              <a:rPr lang="en-US" i="1" dirty="0" err="1"/>
              <a:t>transversales</a:t>
            </a:r>
            <a:r>
              <a:rPr lang="en-US" i="1" dirty="0"/>
              <a:t> are permanent and most marked when the rectum is distended. </a:t>
            </a:r>
          </a:p>
          <a:p>
            <a:pPr marL="0" indent="0">
              <a:buNone/>
            </a:pPr>
            <a:r>
              <a:rPr lang="en-US" i="1" dirty="0"/>
              <a:t>(1) Upper fold lies near the upper end of the rectum, and projects from the right or the left wall. Sometimes it may encircle and partially constrict the lumen. </a:t>
            </a:r>
          </a:p>
          <a:p>
            <a:pPr marL="0" indent="0">
              <a:buNone/>
            </a:pPr>
            <a:r>
              <a:rPr lang="en-US" i="1" dirty="0"/>
              <a:t>(2) Middle fold, the largest and most constant, lies at the </a:t>
            </a:r>
            <a:r>
              <a:rPr lang="en-US" dirty="0"/>
              <a:t>upper end of the rectal </a:t>
            </a:r>
            <a:r>
              <a:rPr lang="en-US" dirty="0" err="1"/>
              <a:t>ampulla</a:t>
            </a:r>
            <a:r>
              <a:rPr lang="en-US" dirty="0"/>
              <a:t>, and projects from the anterior and right walls. </a:t>
            </a:r>
          </a:p>
          <a:p>
            <a:pPr marL="0" indent="0">
              <a:buNone/>
            </a:pPr>
            <a:r>
              <a:rPr lang="en-US" dirty="0"/>
              <a:t>(3) </a:t>
            </a:r>
            <a:r>
              <a:rPr lang="en-US" i="1" dirty="0"/>
              <a:t>Lowest fold which  </a:t>
            </a:r>
            <a:r>
              <a:rPr lang="en-US" dirty="0"/>
              <a:t>is inconstant lies 2.5 cm below the middle fold, and projects from the left wall 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33962" t="29227" r="16981" b="7197"/>
          <a:stretch>
            <a:fillRect/>
          </a:stretch>
        </p:blipFill>
        <p:spPr bwMode="auto">
          <a:xfrm>
            <a:off x="4495799" y="761999"/>
            <a:ext cx="4648201" cy="5007241"/>
          </a:xfrm>
          <a:prstGeom prst="roundRect">
            <a:avLst>
              <a:gd name="adj" fmla="val 4540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52400"/>
            <a:ext cx="8229600" cy="1143000"/>
          </a:xfrm>
        </p:spPr>
        <p:txBody>
          <a:bodyPr/>
          <a:lstStyle/>
          <a:p>
            <a:r>
              <a:rPr lang="en-US" dirty="0"/>
              <a:t>Recto-sigmoid junction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19200" y="914400"/>
            <a:ext cx="7488238" cy="5682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 Parts of Rectum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Upper part related to the peritoneum acts as a </a:t>
            </a:r>
            <a:r>
              <a:rPr lang="en-US" dirty="0" err="1"/>
              <a:t>faecal</a:t>
            </a:r>
            <a:r>
              <a:rPr lang="en-US" dirty="0"/>
              <a:t> reservoir which can freely distend </a:t>
            </a:r>
            <a:r>
              <a:rPr lang="en-US" dirty="0" err="1"/>
              <a:t>anteriorly</a:t>
            </a:r>
            <a:r>
              <a:rPr lang="en-US" dirty="0"/>
              <a:t>. </a:t>
            </a:r>
          </a:p>
          <a:p>
            <a:r>
              <a:rPr lang="en-US" dirty="0"/>
              <a:t>The lower part devoid of peritoneum is empty in normal individuals, but may contain </a:t>
            </a:r>
            <a:r>
              <a:rPr lang="en-US" dirty="0" err="1"/>
              <a:t>faeces</a:t>
            </a:r>
            <a:r>
              <a:rPr lang="en-US" dirty="0"/>
              <a:t> in cases of chronic constipation, or after death. Being sensitive, its distension causes the desire to </a:t>
            </a:r>
            <a:r>
              <a:rPr lang="en-US" dirty="0" err="1"/>
              <a:t>defaecate</a:t>
            </a:r>
            <a:r>
              <a:rPr lang="en-US" dirty="0"/>
              <a:t>. 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 b="20379"/>
          <a:stretch>
            <a:fillRect/>
          </a:stretch>
        </p:blipFill>
        <p:spPr bwMode="auto">
          <a:xfrm>
            <a:off x="2990850" y="1295400"/>
            <a:ext cx="6153151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/>
              <a:t>Arterial Supply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038600" cy="4525963"/>
          </a:xfrm>
        </p:spPr>
        <p:txBody>
          <a:bodyPr/>
          <a:lstStyle/>
          <a:p>
            <a:pPr>
              <a:buNone/>
            </a:pPr>
            <a:r>
              <a:rPr lang="en-US" dirty="0"/>
              <a:t>1. </a:t>
            </a:r>
            <a:r>
              <a:rPr lang="en-US" i="1" dirty="0"/>
              <a:t>Superior rectal artery 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2. </a:t>
            </a:r>
            <a:r>
              <a:rPr lang="en-US" i="1" dirty="0"/>
              <a:t>Middle rectal arteries 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3. </a:t>
            </a:r>
            <a:r>
              <a:rPr lang="en-US" i="1" dirty="0"/>
              <a:t>Median sacral artery 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Google Shape;217;p35" descr="6-Figure5-1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b="2018"/>
          <a:stretch/>
        </p:blipFill>
        <p:spPr>
          <a:xfrm>
            <a:off x="1066800" y="381000"/>
            <a:ext cx="7341703" cy="579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Google Shape;223;p36" descr="G:\78842_3_En_1_Fig9_HTML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381000"/>
            <a:ext cx="8097079" cy="6042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657600" y="838200"/>
            <a:ext cx="5486400" cy="5602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Venous Drainage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1. </a:t>
            </a:r>
            <a:r>
              <a:rPr lang="en-US" i="1" dirty="0"/>
              <a:t>Superior rectal vein </a:t>
            </a:r>
          </a:p>
          <a:p>
            <a:endParaRPr lang="en-US" dirty="0"/>
          </a:p>
          <a:p>
            <a:r>
              <a:rPr lang="en-US" dirty="0"/>
              <a:t>2. </a:t>
            </a:r>
            <a:r>
              <a:rPr lang="en-US" i="1" dirty="0"/>
              <a:t>Middle rectal vein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229600" cy="1143000"/>
          </a:xfrm>
        </p:spPr>
        <p:txBody>
          <a:bodyPr/>
          <a:lstStyle/>
          <a:p>
            <a:r>
              <a:rPr lang="en-US" dirty="0"/>
              <a:t>Lymphatic Drainage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038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1. </a:t>
            </a:r>
            <a:r>
              <a:rPr lang="en-US" dirty="0" err="1"/>
              <a:t>Lymphatics</a:t>
            </a:r>
            <a:r>
              <a:rPr lang="en-US" dirty="0"/>
              <a:t> from more than the </a:t>
            </a:r>
            <a:r>
              <a:rPr lang="en-US" i="1" dirty="0"/>
              <a:t>upper half of the rectum pass along the superior rectal vessels to </a:t>
            </a:r>
            <a:r>
              <a:rPr lang="en-US" dirty="0"/>
              <a:t>the inferior mesenteric nodes after passing through the </a:t>
            </a:r>
            <a:r>
              <a:rPr lang="en-US" dirty="0" err="1"/>
              <a:t>pararectal</a:t>
            </a:r>
            <a:r>
              <a:rPr lang="en-US" dirty="0"/>
              <a:t> and sigmoid nodes. </a:t>
            </a:r>
          </a:p>
          <a:p>
            <a:r>
              <a:rPr lang="en-US" dirty="0"/>
              <a:t>2. </a:t>
            </a:r>
            <a:r>
              <a:rPr lang="en-US" dirty="0" err="1"/>
              <a:t>Lymphatics</a:t>
            </a:r>
            <a:r>
              <a:rPr lang="en-US" dirty="0"/>
              <a:t> from the </a:t>
            </a:r>
            <a:r>
              <a:rPr lang="en-US" i="1" dirty="0"/>
              <a:t>lower half of the rectum pass along the middle rectal vessels to the internal iliac nodes </a:t>
            </a:r>
            <a:endParaRPr lang="en-US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t="5333" b="9333"/>
          <a:stretch>
            <a:fillRect/>
          </a:stretch>
        </p:blipFill>
        <p:spPr bwMode="auto">
          <a:xfrm>
            <a:off x="3810000" y="1219200"/>
            <a:ext cx="5334000" cy="568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Nerve Supply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rectum is supplied by both sympathetic (LI, L2) and</a:t>
            </a:r>
          </a:p>
          <a:p>
            <a:r>
              <a:rPr lang="en-US" dirty="0"/>
              <a:t> Parasympathetic (S2, S3, S4) nerves through the superior rectal or inferior mesenteric and inferior </a:t>
            </a:r>
            <a:r>
              <a:rPr lang="en-US" dirty="0" err="1"/>
              <a:t>hypogastric</a:t>
            </a:r>
            <a:r>
              <a:rPr lang="en-US" dirty="0"/>
              <a:t> </a:t>
            </a:r>
            <a:r>
              <a:rPr lang="en-US" dirty="0" err="1"/>
              <a:t>plexuse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Supports of Rectum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1. Pelvic floor formed by </a:t>
            </a:r>
            <a:r>
              <a:rPr lang="en-US" dirty="0" err="1"/>
              <a:t>levator</a:t>
            </a:r>
            <a:r>
              <a:rPr lang="en-US" dirty="0"/>
              <a:t> </a:t>
            </a:r>
            <a:r>
              <a:rPr lang="en-US" dirty="0" err="1"/>
              <a:t>ani</a:t>
            </a:r>
            <a:r>
              <a:rPr lang="en-US" dirty="0"/>
              <a:t> muscles. </a:t>
            </a:r>
          </a:p>
          <a:p>
            <a:r>
              <a:rPr lang="en-US" dirty="0"/>
              <a:t>2. </a:t>
            </a:r>
            <a:r>
              <a:rPr lang="en-US" i="1" dirty="0"/>
              <a:t>Fascia of </a:t>
            </a:r>
            <a:r>
              <a:rPr lang="en-US" i="1" dirty="0" err="1"/>
              <a:t>Waldeyer</a:t>
            </a:r>
            <a:endParaRPr lang="en-US" i="1" dirty="0"/>
          </a:p>
          <a:p>
            <a:r>
              <a:rPr lang="en-US" dirty="0"/>
              <a:t>3. </a:t>
            </a:r>
            <a:r>
              <a:rPr lang="en-US" i="1" dirty="0"/>
              <a:t>Lateral ligaments of the rectum:</a:t>
            </a:r>
          </a:p>
          <a:p>
            <a:r>
              <a:rPr lang="en-US" dirty="0"/>
              <a:t>4. </a:t>
            </a:r>
            <a:r>
              <a:rPr lang="en-US" i="1" dirty="0" err="1"/>
              <a:t>Rectovesical</a:t>
            </a:r>
            <a:r>
              <a:rPr lang="en-US" i="1" dirty="0"/>
              <a:t> fascia of </a:t>
            </a:r>
            <a:r>
              <a:rPr lang="en-US" i="1" dirty="0" err="1"/>
              <a:t>Denonvilliers</a:t>
            </a:r>
            <a:r>
              <a:rPr lang="en-US" i="1" dirty="0"/>
              <a:t> :</a:t>
            </a:r>
          </a:p>
          <a:p>
            <a:r>
              <a:rPr lang="en-US" dirty="0"/>
              <a:t>5. </a:t>
            </a:r>
            <a:r>
              <a:rPr lang="en-US" dirty="0" err="1"/>
              <a:t>Perineal</a:t>
            </a:r>
            <a:r>
              <a:rPr lang="en-US" dirty="0"/>
              <a:t> body with its muscles.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1. Pelvic floor formed by </a:t>
            </a:r>
            <a:r>
              <a:rPr lang="en-US" dirty="0" err="1"/>
              <a:t>levator</a:t>
            </a:r>
            <a:r>
              <a:rPr lang="en-US" dirty="0"/>
              <a:t> </a:t>
            </a:r>
            <a:r>
              <a:rPr lang="en-US" dirty="0" err="1"/>
              <a:t>ani</a:t>
            </a:r>
            <a:r>
              <a:rPr lang="en-US" dirty="0"/>
              <a:t> muscles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97928" y="2057400"/>
            <a:ext cx="4946072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2. </a:t>
            </a:r>
            <a:r>
              <a:rPr lang="en-US" i="1" dirty="0"/>
              <a:t>Fascia of </a:t>
            </a:r>
            <a:r>
              <a:rPr lang="en-US" i="1" dirty="0" err="1"/>
              <a:t>Waldeyer</a:t>
            </a:r>
            <a:r>
              <a:rPr lang="en-US" i="1" dirty="0"/>
              <a:t>: It attaches the lower part of the rectal </a:t>
            </a:r>
            <a:r>
              <a:rPr lang="en-US" i="1" dirty="0" err="1"/>
              <a:t>ampulla</a:t>
            </a:r>
            <a:r>
              <a:rPr lang="en-US" i="1" dirty="0"/>
              <a:t> to the sacrum. It is formed by condensation of the pelvic fascia behind the rectum. It encloses the superior rectal vessels and </a:t>
            </a:r>
            <a:r>
              <a:rPr lang="en-US" i="1" dirty="0" err="1"/>
              <a:t>lymphatics</a:t>
            </a:r>
            <a:r>
              <a:rPr lang="en-US" i="1" dirty="0"/>
              <a:t>. 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t="25581"/>
          <a:stretch>
            <a:fillRect/>
          </a:stretch>
        </p:blipFill>
        <p:spPr bwMode="auto">
          <a:xfrm>
            <a:off x="4234230" y="2438400"/>
            <a:ext cx="490977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84135" y="2286000"/>
            <a:ext cx="565986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0" y="1600200"/>
            <a:ext cx="3429000" cy="4525963"/>
          </a:xfrm>
        </p:spPr>
        <p:txBody>
          <a:bodyPr>
            <a:normAutofit/>
          </a:bodyPr>
          <a:lstStyle/>
          <a:p>
            <a:pPr marL="49213" indent="-49213"/>
            <a:r>
              <a:rPr lang="en-US" dirty="0"/>
              <a:t>3. </a:t>
            </a:r>
            <a:r>
              <a:rPr lang="en-US" i="1" dirty="0"/>
              <a:t>Lateral ligaments of the rectum: They are formed by condensation of the pelvic fascia on each side of the rectum.</a:t>
            </a:r>
          </a:p>
          <a:p>
            <a:pPr marL="49213" indent="-49213"/>
            <a:r>
              <a:rPr lang="en-US" i="1" dirty="0"/>
              <a:t>They attach the rectum to the </a:t>
            </a:r>
            <a:r>
              <a:rPr lang="en-US" i="1" dirty="0" err="1"/>
              <a:t>posterolateral</a:t>
            </a:r>
            <a:r>
              <a:rPr lang="en-US" i="1" dirty="0"/>
              <a:t> walls of the lesser pelvis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57600" y="1905000"/>
            <a:ext cx="5486400" cy="3980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038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4. </a:t>
            </a:r>
            <a:r>
              <a:rPr lang="en-US" i="1" dirty="0" err="1"/>
              <a:t>Rectovesical</a:t>
            </a:r>
            <a:r>
              <a:rPr lang="en-US" i="1" dirty="0"/>
              <a:t> fascia of </a:t>
            </a:r>
            <a:r>
              <a:rPr lang="en-US" i="1" dirty="0" err="1"/>
              <a:t>Denonvilliers</a:t>
            </a:r>
            <a:r>
              <a:rPr lang="en-US" i="1" dirty="0"/>
              <a:t> : It extends from the rectum behind to the seminal vesicles and prostate in front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6. </a:t>
            </a:r>
            <a:r>
              <a:rPr lang="en-US" dirty="0" err="1"/>
              <a:t>Perineal</a:t>
            </a:r>
            <a:r>
              <a:rPr lang="en-US" dirty="0"/>
              <a:t> body with its muscles. </a:t>
            </a:r>
          </a:p>
          <a:p>
            <a:endParaRPr lang="en-US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24200" y="2362200"/>
            <a:ext cx="5624757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CLINICAL ANATOMY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/>
              <a:t>Digital Per Rectum (PR) Examination </a:t>
            </a:r>
          </a:p>
          <a:p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020530" y="1295400"/>
            <a:ext cx="481867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228600"/>
            <a:ext cx="6858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124200" y="685800"/>
            <a:ext cx="5426611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 err="1"/>
              <a:t>Proctoscopy</a:t>
            </a:r>
            <a:r>
              <a:rPr lang="en-US" i="1" dirty="0"/>
              <a:t> </a:t>
            </a:r>
            <a:r>
              <a:rPr lang="en-US" i="1" dirty="0" err="1"/>
              <a:t>Sigmoidoscopy</a:t>
            </a:r>
            <a:r>
              <a:rPr lang="en-US" i="1" dirty="0"/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 err="1"/>
              <a:t>Prolapse</a:t>
            </a:r>
            <a:r>
              <a:rPr lang="en-US" i="1" dirty="0"/>
              <a:t> of Rectum </a:t>
            </a:r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2362200"/>
            <a:ext cx="8107377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b="19564"/>
          <a:stretch>
            <a:fillRect/>
          </a:stretch>
        </p:blipFill>
        <p:spPr bwMode="auto">
          <a:xfrm>
            <a:off x="762000" y="0"/>
            <a:ext cx="7467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/>
              <a:t>Neurological Disturbances of the Rectum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28145" y="1981200"/>
            <a:ext cx="631585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/>
              <a:t>Carcinoma of Rectum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4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1292</Words>
  <Application>Microsoft Office PowerPoint</Application>
  <PresentationFormat>On-screen Show (4:3)</PresentationFormat>
  <Paragraphs>132</Paragraphs>
  <Slides>41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Times New Roman</vt:lpstr>
      <vt:lpstr>Office Theme</vt:lpstr>
      <vt:lpstr>Rectum</vt:lpstr>
      <vt:lpstr>Introduction </vt:lpstr>
      <vt:lpstr>RECTUM </vt:lpstr>
      <vt:lpstr>Location </vt:lpstr>
      <vt:lpstr>Extent </vt:lpstr>
      <vt:lpstr>Dimensions  </vt:lpstr>
      <vt:lpstr>Course and Direction </vt:lpstr>
      <vt:lpstr>PowerPoint Presentation</vt:lpstr>
      <vt:lpstr>PowerPoint Presentation</vt:lpstr>
      <vt:lpstr>Curvatures of rectum </vt:lpstr>
      <vt:lpstr>PowerPoint Presentation</vt:lpstr>
      <vt:lpstr>Three lateral curves</vt:lpstr>
      <vt:lpstr>Interior of Rectum </vt:lpstr>
      <vt:lpstr>Permanent folds </vt:lpstr>
      <vt:lpstr>Relations </vt:lpstr>
      <vt:lpstr>Anterior Visceral Relations </vt:lpstr>
      <vt:lpstr>Anterior Visceral Relations </vt:lpstr>
      <vt:lpstr>Posterior visceral relations</vt:lpstr>
      <vt:lpstr>Mucosal Folds </vt:lpstr>
      <vt:lpstr>PowerPoint Presentation</vt:lpstr>
      <vt:lpstr>Recto-sigmoid junction</vt:lpstr>
      <vt:lpstr>Functional Parts of Rectum </vt:lpstr>
      <vt:lpstr>Arterial Supply </vt:lpstr>
      <vt:lpstr>PowerPoint Presentation</vt:lpstr>
      <vt:lpstr>PowerPoint Presentation</vt:lpstr>
      <vt:lpstr>Venous Drainage </vt:lpstr>
      <vt:lpstr>Lymphatic Drainage </vt:lpstr>
      <vt:lpstr>Nerve Supply </vt:lpstr>
      <vt:lpstr>Supports of Rectum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CLINICAL ANATOMY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Rectum and anal canal</dc:title>
  <dc:creator>lenovo</dc:creator>
  <cp:lastModifiedBy>Ganesh Babu R</cp:lastModifiedBy>
  <cp:revision>68</cp:revision>
  <dcterms:created xsi:type="dcterms:W3CDTF">2006-08-16T00:00:00Z</dcterms:created>
  <dcterms:modified xsi:type="dcterms:W3CDTF">2024-09-03T06:55:16Z</dcterms:modified>
</cp:coreProperties>
</file>