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70" r:id="rId9"/>
    <p:sldId id="269" r:id="rId10"/>
    <p:sldId id="272" r:id="rId11"/>
    <p:sldId id="283" r:id="rId12"/>
    <p:sldId id="271" r:id="rId13"/>
    <p:sldId id="273" r:id="rId14"/>
    <p:sldId id="282" r:id="rId15"/>
    <p:sldId id="257" r:id="rId16"/>
    <p:sldId id="258" r:id="rId17"/>
    <p:sldId id="274" r:id="rId18"/>
    <p:sldId id="275" r:id="rId19"/>
    <p:sldId id="276" r:id="rId20"/>
    <p:sldId id="289" r:id="rId21"/>
    <p:sldId id="290" r:id="rId22"/>
    <p:sldId id="287" r:id="rId23"/>
    <p:sldId id="288" r:id="rId24"/>
    <p:sldId id="277" r:id="rId25"/>
    <p:sldId id="278" r:id="rId26"/>
    <p:sldId id="280" r:id="rId27"/>
    <p:sldId id="284" r:id="rId28"/>
    <p:sldId id="286" r:id="rId29"/>
    <p:sldId id="285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C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41654" autoAdjust="0"/>
  </p:normalViewPr>
  <p:slideViewPr>
    <p:cSldViewPr snapToGrid="0">
      <p:cViewPr varScale="1">
        <p:scale>
          <a:sx n="36" d="100"/>
          <a:sy n="36" d="100"/>
        </p:scale>
        <p:origin x="2208" y="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8AE2BF-5A25-433C-B6B8-52BF3F179918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F5E5B-CA61-4A29-92AF-1C4FF713C0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5820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5E5B-CA61-4A29-92AF-1C4FF713C043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6797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5E5B-CA61-4A29-92AF-1C4FF713C043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3490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5E5B-CA61-4A29-92AF-1C4FF713C043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1946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5E5B-CA61-4A29-92AF-1C4FF713C043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0649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5E5B-CA61-4A29-92AF-1C4FF713C043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77204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5E5B-CA61-4A29-92AF-1C4FF713C043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5326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5E5B-CA61-4A29-92AF-1C4FF713C043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05631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5E5B-CA61-4A29-92AF-1C4FF713C043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63403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5E5B-CA61-4A29-92AF-1C4FF713C043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66460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5E5B-CA61-4A29-92AF-1C4FF713C043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43244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5E5B-CA61-4A29-92AF-1C4FF713C043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29673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5E5B-CA61-4A29-92AF-1C4FF713C043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81237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5E5B-CA61-4A29-92AF-1C4FF713C043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24581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5E5B-CA61-4A29-92AF-1C4FF713C043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53435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5E5B-CA61-4A29-92AF-1C4FF713C043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14294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5E5B-CA61-4A29-92AF-1C4FF713C043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16985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5E5B-CA61-4A29-92AF-1C4FF713C043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50752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5E5B-CA61-4A29-92AF-1C4FF713C043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7757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F5E5B-CA61-4A29-92AF-1C4FF713C043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4280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03726-D836-4E39-9686-ED67D975B502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216C6-5A07-45B3-9717-B658BBA13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157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03726-D836-4E39-9686-ED67D975B502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216C6-5A07-45B3-9717-B658BBA13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325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03726-D836-4E39-9686-ED67D975B502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216C6-5A07-45B3-9717-B658BBA13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406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03726-D836-4E39-9686-ED67D975B502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216C6-5A07-45B3-9717-B658BBA13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14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03726-D836-4E39-9686-ED67D975B502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216C6-5A07-45B3-9717-B658BBA13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634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03726-D836-4E39-9686-ED67D975B502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216C6-5A07-45B3-9717-B658BBA13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706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03726-D836-4E39-9686-ED67D975B502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216C6-5A07-45B3-9717-B658BBA13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523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03726-D836-4E39-9686-ED67D975B502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216C6-5A07-45B3-9717-B658BBA13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948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03726-D836-4E39-9686-ED67D975B502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216C6-5A07-45B3-9717-B658BBA13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099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03726-D836-4E39-9686-ED67D975B502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216C6-5A07-45B3-9717-B658BBA13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547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03726-D836-4E39-9686-ED67D975B502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216C6-5A07-45B3-9717-B658BBA13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892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03726-D836-4E39-9686-ED67D975B502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216C6-5A07-45B3-9717-B658BBA13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70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Pleura 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0941CEDC-EA16-BD96-6D1B-222EBC111F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9706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B00BF0D-D9E4-B3E9-19FB-94FFDC36F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849" y="583441"/>
            <a:ext cx="6439452" cy="569111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445A917-E435-93E9-43FF-86D7A3A53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Introduction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serous membrane covering the right &amp; left lung is known as pleura </a:t>
            </a:r>
          </a:p>
          <a:p>
            <a:r>
              <a:rPr lang="en-US" dirty="0"/>
              <a:t>Each sac is </a:t>
            </a:r>
            <a:r>
              <a:rPr lang="en-US" dirty="0" err="1"/>
              <a:t>invaginated</a:t>
            </a:r>
            <a:r>
              <a:rPr lang="en-US" dirty="0"/>
              <a:t> by lungs from medial side </a:t>
            </a:r>
          </a:p>
          <a:p>
            <a:r>
              <a:rPr lang="en-US" dirty="0"/>
              <a:t>So Two layers – parietal layer and visceral layer </a:t>
            </a:r>
          </a:p>
          <a:p>
            <a:endParaRPr lang="en-US" dirty="0"/>
          </a:p>
          <a:p>
            <a:r>
              <a:rPr lang="en-US" dirty="0"/>
              <a:t>The two layers are continuous at the root of the lungs.</a:t>
            </a:r>
          </a:p>
          <a:p>
            <a:endParaRPr lang="en-US" dirty="0"/>
          </a:p>
          <a:p>
            <a:r>
              <a:rPr lang="en-US" dirty="0"/>
              <a:t>The slit like potential space between the layers is known as pleural cavity.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E34C70F-D4F9-1B0F-17EE-BE795B23928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7266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BEC41CD-0969-1E80-5D8E-2250A441239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235" y="681038"/>
            <a:ext cx="6312097" cy="5811838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B7F9DB1-3EFE-1F8A-25E7-8BEC3CB1B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pleural cavity is filled with a thin film of tissue fluid which lubricates the adjoining surfaces of pleura and allow them to move on each other without friction 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894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5C5C46-1436-5A8B-3A2A-3D18C541817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6977" r="4327"/>
          <a:stretch/>
        </p:blipFill>
        <p:spPr>
          <a:xfrm>
            <a:off x="5049078" y="1181802"/>
            <a:ext cx="7187838" cy="53110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Pleural layers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574" y="1825625"/>
            <a:ext cx="5181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Outer parietal layer </a:t>
            </a:r>
          </a:p>
          <a:p>
            <a:r>
              <a:rPr lang="en-US" dirty="0"/>
              <a:t> inner visceral layer </a:t>
            </a:r>
          </a:p>
          <a:p>
            <a:endParaRPr lang="en-US" dirty="0"/>
          </a:p>
          <a:p>
            <a:r>
              <a:rPr lang="en-US" dirty="0"/>
              <a:t>Visceral layer – pulmonary pleura –it completely covers the surface of lung except at the hilum &amp; along the attachment of pulmonary ligament .</a:t>
            </a:r>
          </a:p>
          <a:p>
            <a:r>
              <a:rPr lang="en-US" dirty="0"/>
              <a:t>It also extends into the depths of fissures of lungs .It is firmly adherent to lung surface &amp; cannot be separated from it .</a:t>
            </a:r>
          </a:p>
        </p:txBody>
      </p:sp>
    </p:spTree>
    <p:extLst>
      <p:ext uri="{BB962C8B-B14F-4D97-AF65-F5344CB8AC3E}">
        <p14:creationId xmlns:p14="http://schemas.microsoft.com/office/powerpoint/2010/main" val="2580686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E9B430E-5814-78DC-DBD5-A9E0D9988D2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49785" y="1974574"/>
            <a:ext cx="7063378" cy="4245271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7434270-75FD-3E8C-4765-6A64D378E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Parietal pleura </a:t>
            </a:r>
          </a:p>
          <a:p>
            <a:r>
              <a:rPr lang="en-US" dirty="0"/>
              <a:t>It is thicker than visceral &amp; lines the  thoracic cavity . It is like a half cone </a:t>
            </a:r>
          </a:p>
          <a:p>
            <a:r>
              <a:rPr lang="en-US" dirty="0"/>
              <a:t>It is divided into 4 parts ( corresponding to the region which it lines ) </a:t>
            </a:r>
          </a:p>
          <a:p>
            <a:r>
              <a:rPr lang="en-US" dirty="0"/>
              <a:t>           Costal pleura </a:t>
            </a:r>
          </a:p>
          <a:p>
            <a:r>
              <a:rPr lang="en-US" dirty="0"/>
              <a:t>            Diaphragmatic pleura </a:t>
            </a:r>
          </a:p>
          <a:p>
            <a:r>
              <a:rPr lang="en-US" dirty="0"/>
              <a:t>            Mediastinal pleura </a:t>
            </a:r>
          </a:p>
          <a:p>
            <a:r>
              <a:rPr lang="en-US" dirty="0"/>
              <a:t>            Cervical pleura </a:t>
            </a:r>
          </a:p>
        </p:txBody>
      </p:sp>
    </p:spTree>
    <p:extLst>
      <p:ext uri="{BB962C8B-B14F-4D97-AF65-F5344CB8AC3E}">
        <p14:creationId xmlns:p14="http://schemas.microsoft.com/office/powerpoint/2010/main" val="3824068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3905B31-1E1B-CC91-CFF0-AE201F286B5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324" y="1825625"/>
            <a:ext cx="6798966" cy="4351338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9086" y="967409"/>
            <a:ext cx="5456584" cy="538038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Costal pleura - Lines the inner surface of thoracic wall (ribs, costal cartilage , intercostal spaces )to which it is loosely attached by a thin layer of loose areolar tissue called </a:t>
            </a:r>
            <a:r>
              <a:rPr lang="en-US" dirty="0" err="1"/>
              <a:t>endothoracic</a:t>
            </a:r>
            <a:r>
              <a:rPr lang="en-US" dirty="0"/>
              <a:t> fascia .</a:t>
            </a:r>
          </a:p>
          <a:p>
            <a:endParaRPr lang="en-US" dirty="0"/>
          </a:p>
          <a:p>
            <a:r>
              <a:rPr lang="en-US" dirty="0"/>
              <a:t>Diaphragmatic pleura –covers superior surface of diaphragm .</a:t>
            </a:r>
          </a:p>
          <a:p>
            <a:endParaRPr lang="en-US" dirty="0"/>
          </a:p>
          <a:p>
            <a:r>
              <a:rPr lang="en-US" dirty="0"/>
              <a:t>Mediastinal pleura  - lines the corresponding surface of mediastinum &amp; forms its lateral boundary .It is reflected as a cuff over the root of lung &amp; becomes continuous with visceral pleura </a:t>
            </a:r>
          </a:p>
        </p:txBody>
      </p:sp>
    </p:spTree>
    <p:extLst>
      <p:ext uri="{BB962C8B-B14F-4D97-AF65-F5344CB8AC3E}">
        <p14:creationId xmlns:p14="http://schemas.microsoft.com/office/powerpoint/2010/main" val="2449386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C2E5391-2931-65AC-F5C5-50DA3E9085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2256"/>
          <a:stretch/>
        </p:blipFill>
        <p:spPr>
          <a:xfrm>
            <a:off x="5910469" y="1825626"/>
            <a:ext cx="6161401" cy="4220448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D2DBB6A-E4E1-DA35-975C-C2EC0D93C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Cervical pleura – it is the dome of parietal pleura ,which extends into the root of neck about 1 in (2.5 cm )above the medial end of clavicle and 2 in ( 5 cm ) above the 1</a:t>
            </a:r>
            <a:r>
              <a:rPr lang="en-US" baseline="30000" dirty="0"/>
              <a:t>st</a:t>
            </a:r>
            <a:r>
              <a:rPr lang="en-US" dirty="0"/>
              <a:t> costal cartilage .</a:t>
            </a:r>
          </a:p>
          <a:p>
            <a:endParaRPr lang="en-US" dirty="0"/>
          </a:p>
          <a:p>
            <a:r>
              <a:rPr lang="en-US" dirty="0"/>
              <a:t>It is called cupola and covers the apex of lung </a:t>
            </a:r>
          </a:p>
          <a:p>
            <a:endParaRPr lang="en-US" dirty="0"/>
          </a:p>
          <a:p>
            <a:r>
              <a:rPr lang="en-US" dirty="0"/>
              <a:t>It is covered by the </a:t>
            </a:r>
            <a:r>
              <a:rPr lang="en-US" dirty="0" err="1"/>
              <a:t>suprapleural</a:t>
            </a:r>
            <a:r>
              <a:rPr lang="en-US" dirty="0"/>
              <a:t> membrane  .( it is a dome shaped </a:t>
            </a:r>
            <a:r>
              <a:rPr lang="en-US" dirty="0" err="1"/>
              <a:t>musculofascial</a:t>
            </a:r>
            <a:r>
              <a:rPr lang="en-US" dirty="0"/>
              <a:t> expansion which protects the apex of lung &amp; cervical pleura from structures of  neck .muscular part is derived from </a:t>
            </a:r>
            <a:r>
              <a:rPr lang="en-US" dirty="0" err="1"/>
              <a:t>scalenus</a:t>
            </a:r>
            <a:r>
              <a:rPr lang="en-US" dirty="0"/>
              <a:t> </a:t>
            </a:r>
            <a:r>
              <a:rPr lang="en-US" dirty="0" err="1"/>
              <a:t>minimus</a:t>
            </a:r>
            <a:r>
              <a:rPr lang="en-US" dirty="0"/>
              <a:t> muscle &amp; fascial part from </a:t>
            </a:r>
            <a:r>
              <a:rPr lang="en-US" dirty="0" err="1"/>
              <a:t>endothoracic</a:t>
            </a:r>
            <a:r>
              <a:rPr lang="en-US" dirty="0"/>
              <a:t> fascia </a:t>
            </a:r>
          </a:p>
        </p:txBody>
      </p:sp>
    </p:spTree>
    <p:extLst>
      <p:ext uri="{BB962C8B-B14F-4D97-AF65-F5344CB8AC3E}">
        <p14:creationId xmlns:p14="http://schemas.microsoft.com/office/powerpoint/2010/main" val="1361826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71B6BC4-69A3-81A8-9E37-A2033B967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At back of sternum costal pleura becomes continuous with the mediastinal pleura along </a:t>
            </a:r>
            <a:r>
              <a:rPr lang="en-US" dirty="0" err="1"/>
              <a:t>costomediastinal</a:t>
            </a:r>
            <a:r>
              <a:rPr lang="en-US" dirty="0"/>
              <a:t> line of </a:t>
            </a:r>
            <a:r>
              <a:rPr lang="en-US" dirty="0" err="1"/>
              <a:t>reflection.inferiorly</a:t>
            </a:r>
            <a:r>
              <a:rPr lang="en-US" dirty="0"/>
              <a:t> it becomes continuous with diaphragmatic pleura at </a:t>
            </a:r>
            <a:r>
              <a:rPr lang="en-US" dirty="0" err="1"/>
              <a:t>costo</a:t>
            </a:r>
            <a:r>
              <a:rPr lang="en-US" dirty="0"/>
              <a:t> diaphragmatic line .above continues as cervical pleura along the inner border of 1</a:t>
            </a:r>
            <a:r>
              <a:rPr lang="en-US" baseline="30000" dirty="0"/>
              <a:t>st</a:t>
            </a:r>
            <a:r>
              <a:rPr lang="en-US" dirty="0"/>
              <a:t> rib 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E4531CC-A15A-688C-F72C-7E52BC81CB9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524" y="1219200"/>
            <a:ext cx="5699111" cy="4957763"/>
          </a:xfrm>
        </p:spPr>
      </p:pic>
    </p:spTree>
    <p:extLst>
      <p:ext uri="{BB962C8B-B14F-4D97-AF65-F5344CB8AC3E}">
        <p14:creationId xmlns:p14="http://schemas.microsoft.com/office/powerpoint/2010/main" val="248081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D49F7C7-A936-73CD-2B95-784ABB12E52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9" r="50340" b="10885"/>
          <a:stretch/>
        </p:blipFill>
        <p:spPr>
          <a:xfrm>
            <a:off x="5862298" y="232963"/>
            <a:ext cx="6329702" cy="600304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Pulmonary ligament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pleura surrounds the root of lung similar to cuff ( sleeve ) of the jacket around the wrist .It extends down as a fold called pulmonary ligament .It extends from root of lung as far down as diaphragm between lung &amp; mediastinum .This fold is filled with loose areolar tissue and contains few lymphatics </a:t>
            </a:r>
          </a:p>
          <a:p>
            <a:endParaRPr lang="en-US" dirty="0"/>
          </a:p>
          <a:p>
            <a:r>
              <a:rPr lang="en-US" dirty="0"/>
              <a:t>It provides a dead space into which the pulmonary vessels  can expand during increased venous return as in exercise </a:t>
            </a:r>
          </a:p>
        </p:txBody>
      </p:sp>
    </p:spTree>
    <p:extLst>
      <p:ext uri="{BB962C8B-B14F-4D97-AF65-F5344CB8AC3E}">
        <p14:creationId xmlns:p14="http://schemas.microsoft.com/office/powerpoint/2010/main" val="3203868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FCAC43F-4DBA-D1EC-6D71-FD7213554A5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022" y="387048"/>
            <a:ext cx="6891951" cy="610582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Recesses of pleura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2 recesses of parietal pleura </a:t>
            </a:r>
          </a:p>
          <a:p>
            <a:r>
              <a:rPr lang="en-US" dirty="0"/>
              <a:t>Act as reserve spaces for lung to expand during deep inspiration </a:t>
            </a:r>
          </a:p>
          <a:p>
            <a:endParaRPr lang="en-US" dirty="0"/>
          </a:p>
          <a:p>
            <a:r>
              <a:rPr lang="en-US" dirty="0" err="1"/>
              <a:t>Costodiaphragmatic</a:t>
            </a:r>
            <a:r>
              <a:rPr lang="en-US" dirty="0"/>
              <a:t> recess</a:t>
            </a:r>
          </a:p>
          <a:p>
            <a:r>
              <a:rPr lang="en-US" dirty="0" err="1"/>
              <a:t>Costomediastinal</a:t>
            </a:r>
            <a:r>
              <a:rPr lang="en-US" dirty="0"/>
              <a:t> recess</a:t>
            </a:r>
          </a:p>
        </p:txBody>
      </p:sp>
    </p:spTree>
    <p:extLst>
      <p:ext uri="{BB962C8B-B14F-4D97-AF65-F5344CB8AC3E}">
        <p14:creationId xmlns:p14="http://schemas.microsoft.com/office/powerpoint/2010/main" val="1673843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D850B-CD20-5DA2-C1CE-697C2CC98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8006E16-C2AD-B2C3-E812-62461BD6A0F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16" y="347835"/>
            <a:ext cx="8504583" cy="6378437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14E459-9390-B6EC-6EEF-2CCB13E650B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8203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Costodiaphragmatic</a:t>
            </a:r>
            <a:r>
              <a:rPr lang="en-US" dirty="0"/>
              <a:t> recess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Cleft like potential space between the lower limit of pleural sac &amp; lower border of corresponding lungs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It makes a provision to allow expansion of lung in full inspiration </a:t>
            </a:r>
          </a:p>
          <a:p>
            <a:r>
              <a:rPr lang="en-US" dirty="0"/>
              <a:t>It is the most dependent part of pleural sac .if fluid appears in the pleural sax ,it collects first in </a:t>
            </a:r>
            <a:r>
              <a:rPr lang="en-US" dirty="0" err="1"/>
              <a:t>costo</a:t>
            </a:r>
            <a:r>
              <a:rPr lang="en-US" dirty="0"/>
              <a:t> </a:t>
            </a:r>
            <a:r>
              <a:rPr lang="en-US"/>
              <a:t>diaphragmatic recess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8C4F991-22A4-1168-F624-49399644AB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19800" y="1550504"/>
            <a:ext cx="5990796" cy="530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730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Costomediastinal</a:t>
            </a:r>
            <a:r>
              <a:rPr lang="en-US" dirty="0"/>
              <a:t> recess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Lies anteriorly behind sternum &amp; costal cartilages between costal &amp; mediastinal pleura</a:t>
            </a:r>
          </a:p>
          <a:p>
            <a:r>
              <a:rPr lang="en-US" dirty="0"/>
              <a:t>This recess is filled by anterior margin of lungs during quiet breathing </a:t>
            </a:r>
          </a:p>
          <a:p>
            <a:r>
              <a:rPr lang="en-US" dirty="0"/>
              <a:t>So only obvious in the region of cardiac notch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F21FF1E-C8E3-BBAC-2111-BC29524EBAE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38924"/>
            <a:ext cx="5910470" cy="4432853"/>
          </a:xfrm>
        </p:spPr>
      </p:pic>
    </p:spTree>
    <p:extLst>
      <p:ext uri="{BB962C8B-B14F-4D97-AF65-F5344CB8AC3E}">
        <p14:creationId xmlns:p14="http://schemas.microsoft.com/office/powerpoint/2010/main" val="3332780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542DBE-8FE8-3E72-5475-B365A1C14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185" y="360003"/>
            <a:ext cx="9647998" cy="593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E2B37D-7E9E-142E-7456-ADDBAA478B6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7411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F5AF4D6-78D4-B5CE-24DB-3ED6A7811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Embryology and Anatomy of the Pleura | SpringerLink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45142"/>
            <a:ext cx="7248939" cy="672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F9C9F4-18CF-CC37-C524-35EA0B25D33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8681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702B3C-5BF3-5D2B-34DC-94C6099BE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Pleura , Anatomy Q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2467918"/>
            <a:ext cx="5181600" cy="306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B91DC6-EA6C-8D2C-B0BF-584A62A4272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2794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Nerve supply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Parietal pleura – from </a:t>
            </a:r>
            <a:r>
              <a:rPr lang="en-US" dirty="0" err="1"/>
              <a:t>somatopleuric</a:t>
            </a:r>
            <a:r>
              <a:rPr lang="en-US" dirty="0"/>
              <a:t> layer of lateral plate mesoderm </a:t>
            </a:r>
          </a:p>
          <a:p>
            <a:r>
              <a:rPr lang="en-US" dirty="0"/>
              <a:t>So supplied by somatic nerves </a:t>
            </a:r>
          </a:p>
          <a:p>
            <a:r>
              <a:rPr lang="en-US" dirty="0"/>
              <a:t>Intercostal &amp; phrenic nerves </a:t>
            </a:r>
          </a:p>
          <a:p>
            <a:r>
              <a:rPr lang="en-US" dirty="0"/>
              <a:t>Sensitive to pain </a:t>
            </a:r>
          </a:p>
          <a:p>
            <a:endParaRPr lang="en-US" dirty="0"/>
          </a:p>
          <a:p>
            <a:r>
              <a:rPr lang="en-US" dirty="0"/>
              <a:t>Pulmonary pleura – from splanchnopleuric layer </a:t>
            </a:r>
          </a:p>
          <a:p>
            <a:r>
              <a:rPr lang="en-US" dirty="0"/>
              <a:t>Autonomic nerves </a:t>
            </a:r>
          </a:p>
          <a:p>
            <a:r>
              <a:rPr lang="en-US" dirty="0"/>
              <a:t>Sympathetic – T2</a:t>
            </a:r>
            <a:r>
              <a:rPr lang="en-US" baseline="30000" dirty="0"/>
              <a:t>nd</a:t>
            </a:r>
            <a:r>
              <a:rPr lang="en-US" dirty="0"/>
              <a:t> to T5</a:t>
            </a:r>
            <a:r>
              <a:rPr lang="en-US" baseline="30000" dirty="0"/>
              <a:t>th</a:t>
            </a:r>
            <a:r>
              <a:rPr lang="en-US" dirty="0"/>
              <a:t> sympathetic ganglia </a:t>
            </a:r>
          </a:p>
          <a:p>
            <a:r>
              <a:rPr lang="en-US" dirty="0"/>
              <a:t>Parasympathetic  - </a:t>
            </a:r>
            <a:r>
              <a:rPr lang="en-US" dirty="0" err="1"/>
              <a:t>vagus</a:t>
            </a:r>
            <a:endParaRPr lang="en-US" dirty="0"/>
          </a:p>
          <a:p>
            <a:r>
              <a:rPr lang="en-US" dirty="0"/>
              <a:t>Insensitive to pain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F4D3BFF-ADFF-B48D-0292-EB1BC8FC5BA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621" y="2133600"/>
            <a:ext cx="7149877" cy="3325019"/>
          </a:xfrm>
        </p:spPr>
      </p:pic>
    </p:spTree>
    <p:extLst>
      <p:ext uri="{BB962C8B-B14F-4D97-AF65-F5344CB8AC3E}">
        <p14:creationId xmlns:p14="http://schemas.microsoft.com/office/powerpoint/2010/main" val="25193337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supply &amp; lymphatics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/>
              <a:t>Pareital</a:t>
            </a:r>
            <a:r>
              <a:rPr lang="en-US" dirty="0"/>
              <a:t> pleura </a:t>
            </a:r>
          </a:p>
          <a:p>
            <a:r>
              <a:rPr lang="en-US" dirty="0"/>
              <a:t>arteries –intercostal ,internal thoracic &amp; </a:t>
            </a:r>
            <a:r>
              <a:rPr lang="en-US" dirty="0" err="1"/>
              <a:t>musculophrenic</a:t>
            </a:r>
            <a:r>
              <a:rPr lang="en-US" dirty="0"/>
              <a:t> </a:t>
            </a:r>
          </a:p>
          <a:p>
            <a:r>
              <a:rPr lang="en-US" dirty="0"/>
              <a:t>Veins – azygos &amp; internal thoracic veins </a:t>
            </a:r>
          </a:p>
          <a:p>
            <a:r>
              <a:rPr lang="en-US" dirty="0"/>
              <a:t>Lymphatics – intercostal nodes ,posterior mediastinal ,diaphragmatic nodes </a:t>
            </a:r>
          </a:p>
          <a:p>
            <a:endParaRPr lang="en-US" dirty="0"/>
          </a:p>
          <a:p>
            <a:r>
              <a:rPr lang="en-US" dirty="0"/>
              <a:t>Pulmonary pleura </a:t>
            </a:r>
          </a:p>
          <a:p>
            <a:r>
              <a:rPr lang="en-US" dirty="0"/>
              <a:t>Arteries – bronchial arteries </a:t>
            </a:r>
          </a:p>
          <a:p>
            <a:r>
              <a:rPr lang="en-US" dirty="0"/>
              <a:t>Veins –bronchial veins </a:t>
            </a:r>
          </a:p>
          <a:p>
            <a:r>
              <a:rPr lang="en-US"/>
              <a:t>Lymphatics – bronchopulmonary nodes </a:t>
            </a:r>
            <a:endParaRPr lang="en-US" dirty="0"/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F20D96F-F640-EA70-D101-E14861B036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61"/>
          <a:stretch/>
        </p:blipFill>
        <p:spPr>
          <a:xfrm>
            <a:off x="5787886" y="3074504"/>
            <a:ext cx="6193167" cy="2881346"/>
          </a:xfrm>
        </p:spPr>
      </p:pic>
    </p:spTree>
    <p:extLst>
      <p:ext uri="{BB962C8B-B14F-4D97-AF65-F5344CB8AC3E}">
        <p14:creationId xmlns:p14="http://schemas.microsoft.com/office/powerpoint/2010/main" val="2193023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surface marking of pleura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Apex – is represented by a line convex upwards with a point rising 2.5 cm above the medial 1/3</a:t>
            </a:r>
            <a:r>
              <a:rPr lang="en-US" baseline="30000" dirty="0"/>
              <a:t>rd</a:t>
            </a:r>
            <a:r>
              <a:rPr lang="en-US" dirty="0"/>
              <a:t> of clavicle .</a:t>
            </a:r>
          </a:p>
          <a:p>
            <a:endParaRPr lang="en-US" dirty="0"/>
          </a:p>
          <a:p>
            <a:r>
              <a:rPr lang="en-US" dirty="0"/>
              <a:t>Anterior border </a:t>
            </a:r>
          </a:p>
          <a:p>
            <a:r>
              <a:rPr lang="en-US" dirty="0"/>
              <a:t>Right pleura – corresponds to anterior margin of </a:t>
            </a:r>
            <a:r>
              <a:rPr lang="en-US" dirty="0" err="1"/>
              <a:t>costomediastinal</a:t>
            </a:r>
            <a:r>
              <a:rPr lang="en-US" dirty="0"/>
              <a:t> line of pleura and is obtained by joining 3 points</a:t>
            </a:r>
          </a:p>
          <a:p>
            <a:r>
              <a:rPr lang="en-US" dirty="0"/>
              <a:t>Point at sternoclavicular joint </a:t>
            </a:r>
          </a:p>
          <a:p>
            <a:r>
              <a:rPr lang="en-US" dirty="0"/>
              <a:t>A point in the median plane at sternal angle </a:t>
            </a:r>
          </a:p>
          <a:p>
            <a:r>
              <a:rPr lang="en-US" dirty="0"/>
              <a:t>A point in the median plane just above the </a:t>
            </a:r>
            <a:r>
              <a:rPr lang="en-US" dirty="0" err="1"/>
              <a:t>xiphisternal</a:t>
            </a:r>
            <a:r>
              <a:rPr lang="en-US" dirty="0"/>
              <a:t> joint </a:t>
            </a:r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A3738AC-FA53-6E7C-5B04-D1879196A4B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264931"/>
            <a:ext cx="5874026" cy="3936791"/>
          </a:xfrm>
        </p:spPr>
      </p:pic>
    </p:spTree>
    <p:extLst>
      <p:ext uri="{BB962C8B-B14F-4D97-AF65-F5344CB8AC3E}">
        <p14:creationId xmlns:p14="http://schemas.microsoft.com/office/powerpoint/2010/main" val="776370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CCE3C-5A93-87D3-FC80-D6B710659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E04B8-C324-2964-430A-5A761F5FB7D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F3B90C-27DC-4EB5-92C3-CC54E0DA5B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A2656E-CC77-6606-0B9C-292B082A6D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997"/>
          <a:stretch/>
        </p:blipFill>
        <p:spPr>
          <a:xfrm>
            <a:off x="1475597" y="126508"/>
            <a:ext cx="9001528" cy="6565840"/>
          </a:xfrm>
          <a:prstGeom prst="rect">
            <a:avLst/>
          </a:prstGeom>
          <a:ln>
            <a:solidFill>
              <a:srgbClr val="FEC200"/>
            </a:solidFill>
          </a:ln>
        </p:spPr>
      </p:pic>
    </p:spTree>
    <p:extLst>
      <p:ext uri="{BB962C8B-B14F-4D97-AF65-F5344CB8AC3E}">
        <p14:creationId xmlns:p14="http://schemas.microsoft.com/office/powerpoint/2010/main" val="29567434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43595-7B03-9D2F-3898-98C10CC2E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D3A9D76-44F8-AB30-5B20-AD8CFAF23A8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15052"/>
            <a:ext cx="9843052" cy="6677864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F930EA-D102-2D6A-0390-30219D09ABC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94768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F044A-1BFA-A7F4-30AB-C11EEED5D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6814B-5F89-9E57-95C3-396290A3BCA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5CB538-C997-3138-A2CB-EEC77E9D939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86420C-5088-FE5E-8802-695B92F88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3846" y="0"/>
            <a:ext cx="60043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131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F044A-1BFA-A7F4-30AB-C11EEED5D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6814B-5F89-9E57-95C3-396290A3BCA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5CB538-C997-3138-A2CB-EEC77E9D939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86420C-5088-FE5E-8802-695B92F88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3846" y="0"/>
            <a:ext cx="60043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4355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DC686A8-46F1-B73E-84F2-D920DD9DB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Left side – anterior margin same </a:t>
            </a:r>
            <a:r>
              <a:rPr lang="en-US" dirty="0" err="1"/>
              <a:t>upto</a:t>
            </a:r>
            <a:r>
              <a:rPr lang="en-US" dirty="0"/>
              <a:t> the level of 4</a:t>
            </a:r>
            <a:r>
              <a:rPr lang="en-US" baseline="30000" dirty="0"/>
              <a:t>th</a:t>
            </a:r>
            <a:r>
              <a:rPr lang="en-US" dirty="0"/>
              <a:t> costal cartilage . It then arches outwards &amp; descends along the sternal margin </a:t>
            </a:r>
            <a:r>
              <a:rPr lang="en-US" dirty="0" err="1"/>
              <a:t>upto</a:t>
            </a:r>
            <a:r>
              <a:rPr lang="en-US" dirty="0"/>
              <a:t> 6</a:t>
            </a:r>
            <a:r>
              <a:rPr lang="en-US" baseline="30000" dirty="0"/>
              <a:t>th</a:t>
            </a:r>
            <a:r>
              <a:rPr lang="en-US" dirty="0"/>
              <a:t> costal cartilage .</a:t>
            </a:r>
          </a:p>
          <a:p>
            <a:endParaRPr lang="en-US" dirty="0"/>
          </a:p>
          <a:p>
            <a:r>
              <a:rPr lang="en-US" dirty="0"/>
              <a:t>Lower border – from anterior margin it passes laterally &amp; crosses 8</a:t>
            </a:r>
            <a:r>
              <a:rPr lang="en-US" baseline="30000" dirty="0"/>
              <a:t>th</a:t>
            </a:r>
            <a:r>
              <a:rPr lang="en-US" dirty="0"/>
              <a:t> rib in midclavicular line ,10</a:t>
            </a:r>
            <a:r>
              <a:rPr lang="en-US" baseline="30000" dirty="0"/>
              <a:t>th</a:t>
            </a:r>
            <a:r>
              <a:rPr lang="en-US" dirty="0"/>
              <a:t> rib in </a:t>
            </a:r>
            <a:r>
              <a:rPr lang="en-US" dirty="0" err="1"/>
              <a:t>midaxillary</a:t>
            </a:r>
            <a:r>
              <a:rPr lang="en-US" dirty="0"/>
              <a:t> line &amp; 12</a:t>
            </a:r>
            <a:r>
              <a:rPr lang="en-US" baseline="30000" dirty="0"/>
              <a:t>th</a:t>
            </a:r>
            <a:r>
              <a:rPr lang="en-US" dirty="0"/>
              <a:t> rib at lateral border of erector </a:t>
            </a:r>
            <a:r>
              <a:rPr lang="en-US" dirty="0" err="1"/>
              <a:t>spinae</a:t>
            </a:r>
            <a:r>
              <a:rPr lang="en-US" dirty="0"/>
              <a:t> .Then passes horizontally towards the lower border of 12</a:t>
            </a:r>
            <a:r>
              <a:rPr lang="en-US" baseline="30000" dirty="0"/>
              <a:t>th</a:t>
            </a:r>
            <a:r>
              <a:rPr lang="en-US" dirty="0"/>
              <a:t> thoracic vertebrae ,2cm lateral to upper border of 12</a:t>
            </a:r>
            <a:r>
              <a:rPr lang="en-US" baseline="30000" dirty="0"/>
              <a:t>th</a:t>
            </a:r>
            <a:r>
              <a:rPr lang="en-US" dirty="0"/>
              <a:t> thoracic spine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4337CDA-C910-BCC1-7521-7AEDFBB7E34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199" y="2264931"/>
            <a:ext cx="5837083" cy="3912032"/>
          </a:xfrm>
        </p:spPr>
      </p:pic>
    </p:spTree>
    <p:extLst>
      <p:ext uri="{BB962C8B-B14F-4D97-AF65-F5344CB8AC3E}">
        <p14:creationId xmlns:p14="http://schemas.microsoft.com/office/powerpoint/2010/main" val="9510845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0EC386E-D37B-8F3C-5865-F40CB653D8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669579" y="1298713"/>
            <a:ext cx="6522421" cy="4483487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4CC1619-C093-F1CD-CDF2-FAD89B4D7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Posterior margin  - pass from a point 2 cm lateral 12</a:t>
            </a:r>
            <a:r>
              <a:rPr lang="en-US" baseline="30000" dirty="0"/>
              <a:t>th</a:t>
            </a:r>
            <a:r>
              <a:rPr lang="en-US" dirty="0"/>
              <a:t> thoracic spine to a point 2 cm lateral to 7</a:t>
            </a:r>
            <a:r>
              <a:rPr lang="en-US" baseline="30000" dirty="0"/>
              <a:t>th</a:t>
            </a:r>
            <a:r>
              <a:rPr lang="en-US" dirty="0"/>
              <a:t> cervical spine </a:t>
            </a:r>
          </a:p>
          <a:p>
            <a:endParaRPr lang="en-US" dirty="0"/>
          </a:p>
          <a:p>
            <a:r>
              <a:rPr lang="en-US" dirty="0"/>
              <a:t>Lung &amp; visceral pleura – </a:t>
            </a:r>
          </a:p>
          <a:p>
            <a:r>
              <a:rPr lang="en-US" dirty="0"/>
              <a:t>anterior border </a:t>
            </a:r>
          </a:p>
          <a:p>
            <a:r>
              <a:rPr lang="en-US" dirty="0"/>
              <a:t>From 4</a:t>
            </a:r>
            <a:r>
              <a:rPr lang="en-US" baseline="30000" dirty="0"/>
              <a:t>th</a:t>
            </a:r>
            <a:r>
              <a:rPr lang="en-US" dirty="0"/>
              <a:t>  costal cartilage it passes laterally for 3.5 cm from the sternal margin and then curves downwards &amp; medially to reach the 6</a:t>
            </a:r>
            <a:r>
              <a:rPr lang="en-US" baseline="30000" dirty="0"/>
              <a:t>th</a:t>
            </a:r>
            <a:r>
              <a:rPr lang="en-US" dirty="0"/>
              <a:t>  costal cartilage 4 cm from the median plane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8111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EC6F09-497C-6A59-1FD5-C001F23C4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Lower border </a:t>
            </a:r>
          </a:p>
          <a:p>
            <a:r>
              <a:rPr lang="en-US" dirty="0"/>
              <a:t>Lies 2 ribs higher than the parietal pleural reflection </a:t>
            </a:r>
          </a:p>
          <a:p>
            <a:r>
              <a:rPr lang="en-US" dirty="0"/>
              <a:t>It crosses 6</a:t>
            </a:r>
            <a:r>
              <a:rPr lang="en-US" baseline="30000" dirty="0"/>
              <a:t>th</a:t>
            </a:r>
            <a:r>
              <a:rPr lang="en-US" dirty="0"/>
              <a:t>  rib in the midclavicular line ,8</a:t>
            </a:r>
            <a:r>
              <a:rPr lang="en-US" baseline="30000" dirty="0"/>
              <a:t>th</a:t>
            </a:r>
            <a:r>
              <a:rPr lang="en-US" dirty="0"/>
              <a:t> rib in the mid axillary line &amp; 10</a:t>
            </a:r>
            <a:r>
              <a:rPr lang="en-US" baseline="30000" dirty="0"/>
              <a:t>th</a:t>
            </a:r>
            <a:r>
              <a:rPr lang="en-US" dirty="0"/>
              <a:t>  rib at the lateral border of erector </a:t>
            </a:r>
            <a:r>
              <a:rPr lang="en-US" dirty="0" err="1"/>
              <a:t>spinae</a:t>
            </a:r>
            <a:r>
              <a:rPr lang="en-US" dirty="0"/>
              <a:t> &amp; ends 2 cm lateral to 10t thoracic spine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E69576A-F941-9B22-EDF0-1170C06C23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5999" y="2021604"/>
            <a:ext cx="5908009" cy="4061143"/>
          </a:xfrm>
        </p:spPr>
      </p:pic>
    </p:spTree>
    <p:extLst>
      <p:ext uri="{BB962C8B-B14F-4D97-AF65-F5344CB8AC3E}">
        <p14:creationId xmlns:p14="http://schemas.microsoft.com/office/powerpoint/2010/main" val="15359156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CBFAF8A-FCF5-A9BE-3E54-9CAEC4A75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Pleural effusion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BBBF219-61DA-6399-4294-A58933ADCD1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65541"/>
            <a:ext cx="7290923" cy="4860615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2C90A92-EADD-CB31-82AA-63E4EEC1E5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926" y="577949"/>
            <a:ext cx="5975074" cy="5614509"/>
          </a:xfrm>
        </p:spPr>
      </p:pic>
    </p:spTree>
    <p:extLst>
      <p:ext uri="{BB962C8B-B14F-4D97-AF65-F5344CB8AC3E}">
        <p14:creationId xmlns:p14="http://schemas.microsoft.com/office/powerpoint/2010/main" val="27880616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7B8A9-A57C-A4E3-02BF-7D75DB0A1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65A1501-D875-19FB-182B-87EA2A0191C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68" y="269777"/>
            <a:ext cx="7855227" cy="6366007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19F199E-E949-C8C8-AD36-CE7535EDB0F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963" y="632928"/>
            <a:ext cx="2837648" cy="5362417"/>
          </a:xfrm>
        </p:spPr>
      </p:pic>
    </p:spTree>
    <p:extLst>
      <p:ext uri="{BB962C8B-B14F-4D97-AF65-F5344CB8AC3E}">
        <p14:creationId xmlns:p14="http://schemas.microsoft.com/office/powerpoint/2010/main" val="32577942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368FC-4176-4DE1-233F-AF57186E0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pneumothorax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EC75A6F-704C-E049-9F95-9CED9BC10A7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556" y="681037"/>
            <a:ext cx="6039265" cy="6039265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DDAC81-87C9-3ACD-E8B1-1E0A77A4D64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5221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</TotalTime>
  <Words>980</Words>
  <Application>Microsoft Office PowerPoint</Application>
  <PresentationFormat>Widescreen</PresentationFormat>
  <Paragraphs>116</Paragraphs>
  <Slides>29</Slides>
  <Notes>19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 Theme</vt:lpstr>
      <vt:lpstr>Pleura </vt:lpstr>
      <vt:lpstr>Introduction </vt:lpstr>
      <vt:lpstr>PowerPoint Presentation</vt:lpstr>
      <vt:lpstr>Pleural layers </vt:lpstr>
      <vt:lpstr>PowerPoint Presentation</vt:lpstr>
      <vt:lpstr> </vt:lpstr>
      <vt:lpstr>PowerPoint Presentation</vt:lpstr>
      <vt:lpstr>PowerPoint Presentation</vt:lpstr>
      <vt:lpstr>Pulmonary ligament </vt:lpstr>
      <vt:lpstr>Recesses of pleura</vt:lpstr>
      <vt:lpstr>PowerPoint Presentation</vt:lpstr>
      <vt:lpstr>Costodiaphragmatic recess</vt:lpstr>
      <vt:lpstr>Costomediastinal recess</vt:lpstr>
      <vt:lpstr>PowerPoint Presentation</vt:lpstr>
      <vt:lpstr>PowerPoint Presentation</vt:lpstr>
      <vt:lpstr>PowerPoint Presentation</vt:lpstr>
      <vt:lpstr>Nerve supply </vt:lpstr>
      <vt:lpstr>Blood supply &amp; lymphatics </vt:lpstr>
      <vt:lpstr> surface marking of pleura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Pleural effusion </vt:lpstr>
      <vt:lpstr>PowerPoint Presentation</vt:lpstr>
      <vt:lpstr>pneumothorax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Pleura </dc:title>
  <dc:creator>hp</dc:creator>
  <cp:lastModifiedBy>Ganesh Babu R</cp:lastModifiedBy>
  <cp:revision>65</cp:revision>
  <dcterms:created xsi:type="dcterms:W3CDTF">2021-07-01T06:52:50Z</dcterms:created>
  <dcterms:modified xsi:type="dcterms:W3CDTF">2024-09-03T07:04:49Z</dcterms:modified>
</cp:coreProperties>
</file>