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2" r:id="rId9"/>
    <p:sldId id="283" r:id="rId10"/>
    <p:sldId id="263" r:id="rId11"/>
    <p:sldId id="264" r:id="rId12"/>
    <p:sldId id="284" r:id="rId13"/>
    <p:sldId id="285" r:id="rId14"/>
    <p:sldId id="269" r:id="rId15"/>
    <p:sldId id="270" r:id="rId16"/>
    <p:sldId id="265" r:id="rId17"/>
    <p:sldId id="286" r:id="rId18"/>
    <p:sldId id="287" r:id="rId19"/>
    <p:sldId id="288" r:id="rId20"/>
    <p:sldId id="290" r:id="rId21"/>
    <p:sldId id="271" r:id="rId22"/>
    <p:sldId id="268" r:id="rId23"/>
    <p:sldId id="272" r:id="rId24"/>
    <p:sldId id="291" r:id="rId25"/>
    <p:sldId id="292" r:id="rId26"/>
    <p:sldId id="293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4869" autoAdjust="0"/>
  </p:normalViewPr>
  <p:slideViewPr>
    <p:cSldViewPr>
      <p:cViewPr varScale="1">
        <p:scale>
          <a:sx n="48" d="100"/>
          <a:sy n="48" d="100"/>
        </p:scale>
        <p:origin x="2208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347DDC-9F46-4D9C-92A7-F87D1AB4A6C1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E078F-3C45-45EB-8AE6-D19ACAED21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140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E078F-3C45-45EB-8AE6-D19ACAED2127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7993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E078F-3C45-45EB-8AE6-D19ACAED2127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9350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E078F-3C45-45EB-8AE6-D19ACAED2127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8559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E078F-3C45-45EB-8AE6-D19ACAED2127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4291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E078F-3C45-45EB-8AE6-D19ACAED2127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3554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E078F-3C45-45EB-8AE6-D19ACAED2127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2306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E078F-3C45-45EB-8AE6-D19ACAED2127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0205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E078F-3C45-45EB-8AE6-D19ACAED2127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7572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E078F-3C45-45EB-8AE6-D19ACAED2127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965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E078F-3C45-45EB-8AE6-D19ACAED2127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985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E078F-3C45-45EB-8AE6-D19ACAED2127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44959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E078F-3C45-45EB-8AE6-D19ACAED2127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5197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E078F-3C45-45EB-8AE6-D19ACAED2127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61609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E078F-3C45-45EB-8AE6-D19ACAED2127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37412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E078F-3C45-45EB-8AE6-D19ACAED2127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0151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Pharynx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76200" y="1600200"/>
            <a:ext cx="4038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It is a common passage for respiratory and digestive system</a:t>
            </a:r>
          </a:p>
          <a:p>
            <a:r>
              <a:rPr lang="en-US" dirty="0"/>
              <a:t>It is a wide muscular tube situated behind the nose, mouth, and larynx </a:t>
            </a:r>
          </a:p>
          <a:p>
            <a:r>
              <a:rPr lang="en-US" dirty="0"/>
              <a:t>The upper part transmits only air</a:t>
            </a:r>
          </a:p>
          <a:p>
            <a:r>
              <a:rPr lang="en-US" dirty="0"/>
              <a:t>The middle part is a common passage for food and air but only one at a time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11321" r="11321"/>
          <a:stretch>
            <a:fillRect/>
          </a:stretch>
        </p:blipFill>
        <p:spPr bwMode="auto">
          <a:xfrm>
            <a:off x="4267201" y="1676400"/>
            <a:ext cx="4876800" cy="4733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Length – 12cm</a:t>
            </a:r>
          </a:p>
          <a:p>
            <a:r>
              <a:rPr lang="en-US" dirty="0"/>
              <a:t>Width – 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Upper part -3.5cm (widest)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Middle and lower part 3cm</a:t>
            </a:r>
          </a:p>
          <a:p>
            <a:pPr marL="514350" indent="-514350">
              <a:buNone/>
            </a:pPr>
            <a:r>
              <a:rPr lang="en-US" dirty="0"/>
              <a:t>Lower end is the narrowest part of the alimentary canal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16981" r="13208"/>
          <a:stretch>
            <a:fillRect/>
          </a:stretch>
        </p:blipFill>
        <p:spPr bwMode="auto">
          <a:xfrm>
            <a:off x="4267199" y="1143000"/>
            <a:ext cx="49306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152400" y="1600200"/>
            <a:ext cx="4038600" cy="4525963"/>
          </a:xfrm>
        </p:spPr>
        <p:txBody>
          <a:bodyPr/>
          <a:lstStyle/>
          <a:p>
            <a:r>
              <a:rPr lang="en-US" dirty="0"/>
              <a:t>It begins at the base of the skull,</a:t>
            </a:r>
          </a:p>
          <a:p>
            <a:pPr>
              <a:buNone/>
            </a:pPr>
            <a:r>
              <a:rPr lang="en-US" dirty="0"/>
              <a:t>	 and ends at the inferior border of the </a:t>
            </a:r>
            <a:r>
              <a:rPr lang="en-US" b="1" dirty="0" err="1"/>
              <a:t>cricoid</a:t>
            </a:r>
            <a:r>
              <a:rPr lang="en-US" b="1" dirty="0"/>
              <a:t> cartilage</a:t>
            </a:r>
            <a:r>
              <a:rPr lang="en-US" dirty="0"/>
              <a:t>(C6). 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14706"/>
          <a:stretch>
            <a:fillRect/>
          </a:stretch>
        </p:blipFill>
        <p:spPr bwMode="auto">
          <a:xfrm>
            <a:off x="3771153" y="1600200"/>
            <a:ext cx="537284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Boundaries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3810000" cy="52578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/>
              <a:t>Superiorly</a:t>
            </a:r>
            <a:r>
              <a:rPr lang="en-US" dirty="0"/>
              <a:t> – base of the skull made up of sphenoid and occipital bones</a:t>
            </a:r>
          </a:p>
          <a:p>
            <a:r>
              <a:rPr lang="en-US" b="1" dirty="0"/>
              <a:t>Inferiorly</a:t>
            </a:r>
            <a:r>
              <a:rPr lang="en-US" dirty="0"/>
              <a:t>- </a:t>
            </a:r>
            <a:r>
              <a:rPr lang="en-US" dirty="0" err="1"/>
              <a:t>continous</a:t>
            </a:r>
            <a:r>
              <a:rPr lang="en-US" dirty="0"/>
              <a:t> with the </a:t>
            </a:r>
            <a:r>
              <a:rPr lang="en-US" dirty="0" err="1"/>
              <a:t>oesophagus</a:t>
            </a:r>
            <a:r>
              <a:rPr lang="en-US" dirty="0"/>
              <a:t> at the level of C6 vertebrae</a:t>
            </a:r>
          </a:p>
          <a:p>
            <a:r>
              <a:rPr lang="en-US" b="1" dirty="0" err="1"/>
              <a:t>Posteriorly</a:t>
            </a:r>
            <a:r>
              <a:rPr lang="en-US" dirty="0"/>
              <a:t> – pre vertebral fascia which separates it from the vertebrae</a:t>
            </a:r>
          </a:p>
          <a:p>
            <a:r>
              <a:rPr lang="en-US" b="1" dirty="0" err="1"/>
              <a:t>Anteriorly</a:t>
            </a:r>
            <a:r>
              <a:rPr lang="en-US" dirty="0"/>
              <a:t> – communicates with nose mouth, larynx  hence anterior wall is incomplete</a:t>
            </a: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14706"/>
          <a:stretch>
            <a:fillRect/>
          </a:stretch>
        </p:blipFill>
        <p:spPr bwMode="auto">
          <a:xfrm>
            <a:off x="3684500" y="1600200"/>
            <a:ext cx="54595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 Boundaries </a:t>
            </a:r>
            <a:br>
              <a:rPr lang="en-US" dirty="0"/>
            </a:br>
            <a:r>
              <a:rPr lang="en-US" dirty="0"/>
              <a:t>On each side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Char char="q"/>
            </a:pPr>
            <a:r>
              <a:rPr lang="en-US" dirty="0" err="1"/>
              <a:t>Pterygo</a:t>
            </a:r>
            <a:r>
              <a:rPr lang="en-US" dirty="0"/>
              <a:t> </a:t>
            </a:r>
            <a:r>
              <a:rPr lang="en-US" dirty="0" err="1"/>
              <a:t>mandibular</a:t>
            </a:r>
            <a:r>
              <a:rPr lang="en-US" dirty="0"/>
              <a:t> </a:t>
            </a:r>
            <a:r>
              <a:rPr lang="en-US" dirty="0" err="1"/>
              <a:t>raphe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Mandible 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Tongue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Hyoid bone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Thyroid and </a:t>
            </a:r>
            <a:r>
              <a:rPr lang="en-US" dirty="0" err="1"/>
              <a:t>cricoid</a:t>
            </a:r>
            <a:r>
              <a:rPr lang="en-US" dirty="0"/>
              <a:t> cartilages</a:t>
            </a:r>
          </a:p>
          <a:p>
            <a:pPr>
              <a:buNone/>
            </a:pPr>
            <a:r>
              <a:rPr lang="en-US" dirty="0"/>
              <a:t>It communicates with the middle ear cavity through </a:t>
            </a:r>
            <a:r>
              <a:rPr lang="en-US" dirty="0" err="1"/>
              <a:t>eaustachian</a:t>
            </a:r>
            <a:r>
              <a:rPr lang="en-US" dirty="0"/>
              <a:t> tube 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18056"/>
          <a:stretch>
            <a:fillRect/>
          </a:stretch>
        </p:blipFill>
        <p:spPr bwMode="auto">
          <a:xfrm>
            <a:off x="4648200" y="4094957"/>
            <a:ext cx="4495800" cy="2763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0"/>
            <a:ext cx="3681412" cy="4168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11321" r="11321"/>
          <a:stretch>
            <a:fillRect/>
          </a:stretch>
        </p:blipFill>
        <p:spPr bwMode="auto">
          <a:xfrm>
            <a:off x="4119124" y="1371600"/>
            <a:ext cx="5024876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Parts of the pharynx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pharynx is comprised of three parts (superior to inferior)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Nasal part or </a:t>
            </a:r>
            <a:r>
              <a:rPr lang="en-US" dirty="0" err="1"/>
              <a:t>nasopharynx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Oral part/ </a:t>
            </a:r>
            <a:r>
              <a:rPr lang="en-US" dirty="0" err="1"/>
              <a:t>oropharynx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Laryngeal part / </a:t>
            </a:r>
            <a:r>
              <a:rPr lang="en-US" dirty="0" err="1"/>
              <a:t>laryngopharynx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Nasopharynx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This is the upper part of the pharynx situated behind the nose and lower border of the soft palate</a:t>
            </a:r>
          </a:p>
          <a:p>
            <a:r>
              <a:rPr lang="en-US" dirty="0"/>
              <a:t>It resembles the nose structurally and functionally and its respiratory in function.</a:t>
            </a:r>
          </a:p>
          <a:p>
            <a:r>
              <a:rPr lang="en-US" dirty="0" err="1"/>
              <a:t>Anteriorly</a:t>
            </a:r>
            <a:r>
              <a:rPr lang="en-US" dirty="0"/>
              <a:t> the </a:t>
            </a:r>
            <a:r>
              <a:rPr lang="en-US" dirty="0" err="1"/>
              <a:t>nasopharynx</a:t>
            </a:r>
            <a:r>
              <a:rPr lang="en-US" dirty="0"/>
              <a:t> communicates with nasal cavity through the posterior nasal </a:t>
            </a:r>
            <a:r>
              <a:rPr lang="en-US" dirty="0" err="1"/>
              <a:t>appertures</a:t>
            </a:r>
            <a:r>
              <a:rPr lang="en-US" dirty="0"/>
              <a:t> but below its continuous with the </a:t>
            </a:r>
            <a:r>
              <a:rPr lang="en-US" dirty="0" err="1"/>
              <a:t>oropharynx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95799" y="1676400"/>
            <a:ext cx="461927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907CF-5CE8-DDA3-0A9B-9C9D4B446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Relations of the nasopharynx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0962C1-DB55-762B-F573-696B59A1301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76200" y="1600200"/>
            <a:ext cx="4911532" cy="3810000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4253F53-CFE2-A11D-C4E3-79CEDFCD97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648200" y="2608768"/>
            <a:ext cx="4038600" cy="2508827"/>
          </a:xfrm>
        </p:spPr>
      </p:pic>
    </p:spTree>
    <p:extLst>
      <p:ext uri="{BB962C8B-B14F-4D97-AF65-F5344CB8AC3E}">
        <p14:creationId xmlns:p14="http://schemas.microsoft.com/office/powerpoint/2010/main" val="1654542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err="1"/>
              <a:t>Nasopharynx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This part of the pharynx is lined with </a:t>
            </a:r>
            <a:r>
              <a:rPr lang="en-US" b="1" dirty="0"/>
              <a:t>respiratory epithelium</a:t>
            </a:r>
            <a:r>
              <a:rPr lang="en-US" dirty="0"/>
              <a:t>; ciliated </a:t>
            </a:r>
            <a:r>
              <a:rPr lang="en-US" dirty="0" err="1"/>
              <a:t>pseudostratified</a:t>
            </a:r>
            <a:r>
              <a:rPr lang="en-US" dirty="0"/>
              <a:t> columnar epithelium with goblet cells.</a:t>
            </a:r>
          </a:p>
          <a:p>
            <a:r>
              <a:rPr lang="en-US" dirty="0"/>
              <a:t>The </a:t>
            </a:r>
            <a:r>
              <a:rPr lang="en-US" dirty="0" err="1"/>
              <a:t>posterosuperior</a:t>
            </a:r>
            <a:r>
              <a:rPr lang="en-US" dirty="0"/>
              <a:t> </a:t>
            </a:r>
            <a:r>
              <a:rPr lang="en-US" dirty="0" err="1"/>
              <a:t>nasopharynx</a:t>
            </a:r>
            <a:r>
              <a:rPr lang="en-US" dirty="0"/>
              <a:t> contains the </a:t>
            </a:r>
            <a:r>
              <a:rPr lang="en-US" b="1" dirty="0"/>
              <a:t>adenoid tonsils</a:t>
            </a:r>
            <a:r>
              <a:rPr lang="en-US" dirty="0"/>
              <a:t>, which enlarge between 3-8 years of age and then regress.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67200" y="3392184"/>
            <a:ext cx="4876800" cy="346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1066800"/>
            <a:ext cx="3733800" cy="241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91200" y="0"/>
            <a:ext cx="3352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Oral part or </a:t>
            </a:r>
            <a:r>
              <a:rPr lang="en-US" dirty="0" err="1"/>
              <a:t>oropharynx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95401"/>
            <a:ext cx="4495800" cy="55626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This is the middle part of the pharynx.</a:t>
            </a:r>
          </a:p>
          <a:p>
            <a:r>
              <a:rPr lang="en-US" dirty="0"/>
              <a:t>It communicates with the oral cavity in front through the </a:t>
            </a:r>
            <a:r>
              <a:rPr lang="en-US" dirty="0" err="1"/>
              <a:t>fauces</a:t>
            </a:r>
            <a:endParaRPr lang="en-US" dirty="0"/>
          </a:p>
          <a:p>
            <a:r>
              <a:rPr lang="en-US" b="1" dirty="0"/>
              <a:t>Extent</a:t>
            </a:r>
            <a:r>
              <a:rPr lang="en-US" dirty="0"/>
              <a:t>- located between the soft palate and the superior border of the epiglottis.</a:t>
            </a:r>
          </a:p>
          <a:p>
            <a:r>
              <a:rPr lang="en-US" dirty="0"/>
              <a:t>Between the </a:t>
            </a:r>
            <a:r>
              <a:rPr lang="en-US" dirty="0" err="1"/>
              <a:t>softpalate</a:t>
            </a:r>
            <a:r>
              <a:rPr lang="en-US" dirty="0"/>
              <a:t> and the posterior wall is the isthmus through which the </a:t>
            </a:r>
            <a:r>
              <a:rPr lang="en-US" dirty="0" err="1"/>
              <a:t>oropharynx</a:t>
            </a:r>
            <a:r>
              <a:rPr lang="en-US" dirty="0"/>
              <a:t> and the </a:t>
            </a:r>
            <a:r>
              <a:rPr lang="en-US" dirty="0" err="1"/>
              <a:t>nasopharynx</a:t>
            </a:r>
            <a:r>
              <a:rPr lang="en-US" dirty="0"/>
              <a:t> communicate</a:t>
            </a:r>
          </a:p>
          <a:p>
            <a:r>
              <a:rPr lang="en-US" dirty="0"/>
              <a:t>It takes part in digestion as well as in respiration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/>
          <a:srcRect l="10972" t="6681" r="10031" b="6472"/>
          <a:stretch>
            <a:fillRect/>
          </a:stretch>
        </p:blipFill>
        <p:spPr bwMode="auto">
          <a:xfrm>
            <a:off x="4572000" y="3084286"/>
            <a:ext cx="4572000" cy="377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78380-E956-0EDD-8A25-0F1BC0C5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Relations of the oropharynx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49B5B5-D643-81D6-DB32-1225967978F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81000" y="1417638"/>
            <a:ext cx="5867400" cy="4842561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ECBAC9-6652-AB4A-8AD5-4742703721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5132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2A14-C0CF-E5B4-3024-97392D899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33706F0-FD38-7F40-473D-00E49CA646F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04800" y="-152400"/>
            <a:ext cx="7517295" cy="459091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9A8CF2-0C69-D1F8-8A26-6C3B3DB428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4865556"/>
            <a:ext cx="8229600" cy="1260607"/>
          </a:xfrm>
        </p:spPr>
        <p:txBody>
          <a:bodyPr>
            <a:normAutofit lnSpcReduction="10000"/>
          </a:bodyPr>
          <a:lstStyle/>
          <a:p>
            <a:r>
              <a:rPr lang="en-IN" dirty="0"/>
              <a:t>Oropharynx is lined by stratified squamous non keratinised epithelium and it acts as a passage for air as well as food </a:t>
            </a:r>
          </a:p>
        </p:txBody>
      </p:sp>
    </p:spTree>
    <p:extLst>
      <p:ext uri="{BB962C8B-B14F-4D97-AF65-F5344CB8AC3E}">
        <p14:creationId xmlns:p14="http://schemas.microsoft.com/office/powerpoint/2010/main" val="1249040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Structures present In </a:t>
            </a:r>
            <a:r>
              <a:rPr lang="en-US" dirty="0" err="1"/>
              <a:t>oropharynx</a:t>
            </a:r>
            <a:r>
              <a:rPr lang="en-US" dirty="0"/>
              <a:t>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Posterior 1/3 of the tongue.</a:t>
            </a:r>
          </a:p>
          <a:p>
            <a:r>
              <a:rPr lang="en-US" b="1" dirty="0"/>
              <a:t>Lingual tonsils </a:t>
            </a:r>
            <a:r>
              <a:rPr lang="en-US" dirty="0"/>
              <a:t>– lymphoid tissue at the base of the tongue.</a:t>
            </a:r>
          </a:p>
          <a:p>
            <a:r>
              <a:rPr lang="en-US" b="1" dirty="0"/>
              <a:t>Palatine tonsils </a:t>
            </a:r>
            <a:r>
              <a:rPr lang="en-US" dirty="0"/>
              <a:t>– lymphoid tissue located in the </a:t>
            </a:r>
            <a:r>
              <a:rPr lang="en-US" dirty="0" err="1"/>
              <a:t>tonsillar</a:t>
            </a:r>
            <a:r>
              <a:rPr lang="en-US" dirty="0"/>
              <a:t> </a:t>
            </a:r>
            <a:r>
              <a:rPr lang="en-US" dirty="0" err="1"/>
              <a:t>fossa</a:t>
            </a:r>
            <a:r>
              <a:rPr lang="en-US" dirty="0"/>
              <a:t> (between the </a:t>
            </a:r>
            <a:r>
              <a:rPr lang="en-US" dirty="0" err="1"/>
              <a:t>palatoglossal</a:t>
            </a:r>
            <a:r>
              <a:rPr lang="en-US" dirty="0"/>
              <a:t> and </a:t>
            </a:r>
            <a:r>
              <a:rPr lang="en-US" dirty="0" err="1"/>
              <a:t>palatopharyngeal</a:t>
            </a:r>
            <a:r>
              <a:rPr lang="en-US" dirty="0"/>
              <a:t> arches of the oral cavity).</a:t>
            </a:r>
          </a:p>
          <a:p>
            <a:r>
              <a:rPr lang="en-US" dirty="0"/>
              <a:t>Superior constrictor muscle</a:t>
            </a:r>
          </a:p>
          <a:p>
            <a:endParaRPr lang="en-US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10972" t="6681" r="10031" b="6472"/>
          <a:stretch>
            <a:fillRect/>
          </a:stretch>
        </p:blipFill>
        <p:spPr bwMode="auto">
          <a:xfrm>
            <a:off x="4343359" y="1905000"/>
            <a:ext cx="4800642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Waldeyer’s</a:t>
            </a:r>
            <a:r>
              <a:rPr lang="en-US" b="1" dirty="0"/>
              <a:t> 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err="1"/>
              <a:t>Waldeyer’s</a:t>
            </a:r>
            <a:r>
              <a:rPr lang="en-US" b="1" dirty="0"/>
              <a:t> ring</a:t>
            </a:r>
            <a:r>
              <a:rPr lang="en-US" dirty="0"/>
              <a:t> is the ring of lymphoid tissue in the </a:t>
            </a:r>
            <a:r>
              <a:rPr lang="en-US" dirty="0" err="1"/>
              <a:t>naso</a:t>
            </a:r>
            <a:r>
              <a:rPr lang="en-US" dirty="0"/>
              <a:t>- and </a:t>
            </a:r>
            <a:r>
              <a:rPr lang="en-US" dirty="0" err="1"/>
              <a:t>oropharynx</a:t>
            </a:r>
            <a:r>
              <a:rPr lang="en-US" dirty="0"/>
              <a:t> formed by the paired palatine tonsils, the adenoid tonsils and lingual tonsil.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67933" y="3810000"/>
            <a:ext cx="547606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4757" r="4851" b="6250"/>
          <a:stretch>
            <a:fillRect/>
          </a:stretch>
        </p:blipFill>
        <p:spPr bwMode="auto">
          <a:xfrm>
            <a:off x="4278630" y="1524000"/>
            <a:ext cx="456057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Laryngeal part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Most distal part of the pharynx</a:t>
            </a:r>
          </a:p>
          <a:p>
            <a:r>
              <a:rPr lang="en-US" dirty="0"/>
              <a:t>Begins behind the trachea and extends from the opening of larynx to the opening of </a:t>
            </a:r>
            <a:r>
              <a:rPr lang="en-US" dirty="0" err="1"/>
              <a:t>oesophagus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Extent-</a:t>
            </a:r>
            <a:r>
              <a:rPr lang="en-US" dirty="0"/>
              <a:t>  Located between the superior border of the epiglottis and inferior border of the </a:t>
            </a:r>
            <a:r>
              <a:rPr lang="en-US" dirty="0" err="1"/>
              <a:t>cricoid</a:t>
            </a:r>
            <a:r>
              <a:rPr lang="en-US" dirty="0"/>
              <a:t> cartilage (C6)</a:t>
            </a:r>
          </a:p>
          <a:p>
            <a:endParaRPr lang="en-US" dirty="0"/>
          </a:p>
          <a:p>
            <a:r>
              <a:rPr lang="en-US" dirty="0"/>
              <a:t> in a state of rest when there is no swallowing the anterior and posterior walls of this part remains in contact and separate only when the food passes through it</a:t>
            </a:r>
          </a:p>
          <a:p>
            <a:r>
              <a:rPr lang="en-US" dirty="0" err="1"/>
              <a:t>Anteriorly</a:t>
            </a:r>
            <a:r>
              <a:rPr lang="en-US" dirty="0"/>
              <a:t> it is bound by </a:t>
            </a:r>
            <a:r>
              <a:rPr lang="en-US" dirty="0" err="1"/>
              <a:t>epiglotis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laryngopharynx</a:t>
            </a:r>
            <a:r>
              <a:rPr lang="en-US" dirty="0"/>
              <a:t> contains the middle and inferior</a:t>
            </a:r>
            <a:r>
              <a:rPr lang="en-US" b="1" dirty="0"/>
              <a:t> pharyngeal constrictors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E2A9B-F062-3FA6-0D27-6EFA6168E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Relations of laryngopharynx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D74CC3D-099F-2276-50B8-A760D12BF8B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17883" y="1569705"/>
            <a:ext cx="7716078" cy="5288295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862654-1C1B-88D1-4E22-9AB2745DC90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85053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66860-E122-30C9-9DBF-D6ED8D50A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7990BE6-F0B9-525C-E7E5-A6B276017AD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411024"/>
            <a:ext cx="7543800" cy="5347242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DA8B3F-71CE-F192-1640-0F826C8DABC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74621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3FB51-5DCA-DD93-3306-40F000223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Layers of pharynx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30C30-59D3-BA3A-93AC-31B2E0C3312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FBB943-00F0-98C3-DE1E-64059B817F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D46AD9-7389-5C53-EFE2-AF0089BAE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600" y="182390"/>
            <a:ext cx="8762999" cy="642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351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3FB51-5DCA-DD93-3306-40F000223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Layers of pharynx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30C30-59D3-BA3A-93AC-31B2E0C3312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FBB943-00F0-98C3-DE1E-64059B817F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D46AD9-7389-5C53-EFE2-AF0089BAE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54881"/>
            <a:ext cx="7747714" cy="56850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A23B3F-E0DE-4CA1-7C4D-881CCAA6A5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2101986"/>
            <a:ext cx="2543874" cy="268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141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Muscles of pharynx 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two main groups of </a:t>
            </a:r>
            <a:r>
              <a:rPr lang="en-US" b="1" dirty="0"/>
              <a:t>pharyngeal muscles</a:t>
            </a:r>
            <a:r>
              <a:rPr lang="en-US" dirty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 </a:t>
            </a:r>
            <a:r>
              <a:rPr lang="en-US" b="1" dirty="0"/>
              <a:t>Longitudinal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Circular</a:t>
            </a:r>
          </a:p>
          <a:p>
            <a:r>
              <a:rPr lang="en-US" dirty="0"/>
              <a:t>The muscles of the pharynx are mostly innervated by the </a:t>
            </a:r>
            <a:r>
              <a:rPr lang="en-US" b="1" dirty="0" err="1"/>
              <a:t>vagus</a:t>
            </a:r>
            <a:r>
              <a:rPr lang="en-US" b="1" dirty="0"/>
              <a:t> nerve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Circular muscles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There are three circular pharyngeal constrictor muscles;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 Superior  pharyngeal constrictor,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Middle  pharyngeal constrictor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 Inferior pharyngeal constrictors</a:t>
            </a:r>
            <a:r>
              <a:rPr lang="en-US" dirty="0"/>
              <a:t>.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/>
            <a:r>
              <a:rPr lang="en-US" dirty="0"/>
              <a:t>They are stacked like glasses, which form an incomplete muscular circle as they attach </a:t>
            </a:r>
            <a:r>
              <a:rPr lang="en-US" dirty="0" err="1"/>
              <a:t>anteriorly</a:t>
            </a:r>
            <a:r>
              <a:rPr lang="en-US" dirty="0"/>
              <a:t> to the neck.</a:t>
            </a:r>
          </a:p>
          <a:p>
            <a:pPr marL="0" indent="0">
              <a:buNone/>
            </a:pPr>
            <a:endParaRPr lang="en-US" dirty="0"/>
          </a:p>
          <a:p>
            <a:pPr marL="115888" indent="-115888"/>
            <a:r>
              <a:rPr lang="en-US" dirty="0"/>
              <a:t>The circular muscles contract </a:t>
            </a:r>
            <a:r>
              <a:rPr lang="en-US" b="1" dirty="0"/>
              <a:t>sequentially</a:t>
            </a:r>
            <a:r>
              <a:rPr lang="en-US" dirty="0"/>
              <a:t> from superior to inferior to constrict the lumen and propel the bolus of food inferiorly into the </a:t>
            </a:r>
            <a:r>
              <a:rPr lang="en-US" dirty="0" err="1"/>
              <a:t>oesophagus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4757" r="4851" b="6250"/>
          <a:stretch>
            <a:fillRect/>
          </a:stretch>
        </p:blipFill>
        <p:spPr bwMode="auto">
          <a:xfrm>
            <a:off x="4655810" y="1219200"/>
            <a:ext cx="448819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05201" y="1828800"/>
            <a:ext cx="5629274" cy="4358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 </a:t>
            </a:r>
            <a:r>
              <a:rPr lang="en-US" b="1" dirty="0"/>
              <a:t>Longitudinal muscles 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/>
          </a:bodyPr>
          <a:lstStyle/>
          <a:p>
            <a:r>
              <a:rPr lang="en-US" dirty="0"/>
              <a:t>The </a:t>
            </a:r>
            <a:r>
              <a:rPr lang="en-US" b="1" dirty="0"/>
              <a:t>longitudinal muscles</a:t>
            </a:r>
            <a:r>
              <a:rPr lang="en-US" dirty="0"/>
              <a:t> are the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 </a:t>
            </a:r>
            <a:r>
              <a:rPr lang="en-US" b="1" dirty="0" err="1"/>
              <a:t>Stylopharyngeus</a:t>
            </a:r>
            <a:r>
              <a:rPr lang="en-US" b="1" dirty="0"/>
              <a:t>,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err="1"/>
              <a:t>Palatopharyngeus</a:t>
            </a: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 </a:t>
            </a:r>
            <a:r>
              <a:rPr lang="en-US" b="1" dirty="0" err="1"/>
              <a:t>Salpingopharyngeus</a:t>
            </a:r>
            <a:r>
              <a:rPr lang="en-US" dirty="0"/>
              <a:t>.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398463" indent="-398463"/>
            <a:r>
              <a:rPr lang="en-US" dirty="0"/>
              <a:t>They act to shorten and widen the pharynx, and elevate the larynx during swallowing.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C13C1-D882-0D2E-07E7-D3DD70835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 Stylopharyngeus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538FA-FFD6-2C18-7665-5665AD9B7F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b="1" dirty="0"/>
              <a:t>Origin</a:t>
            </a:r>
            <a:r>
              <a:rPr lang="en-IN" dirty="0"/>
              <a:t>	Medial base of styloid process of temporal bone</a:t>
            </a:r>
          </a:p>
          <a:p>
            <a:r>
              <a:rPr lang="en-IN" b="1" dirty="0"/>
              <a:t>Insertion</a:t>
            </a:r>
            <a:r>
              <a:rPr lang="en-IN" dirty="0"/>
              <a:t>	Blends with pharyngeal constrictors, lateral </a:t>
            </a:r>
            <a:r>
              <a:rPr lang="en-IN" dirty="0" err="1"/>
              <a:t>glossoepiglottic</a:t>
            </a:r>
            <a:r>
              <a:rPr lang="en-IN" dirty="0"/>
              <a:t> fold, posterior border of thyroid cartilage</a:t>
            </a:r>
          </a:p>
          <a:p>
            <a:r>
              <a:rPr lang="en-IN" b="1" dirty="0"/>
              <a:t>Actions</a:t>
            </a:r>
            <a:r>
              <a:rPr lang="en-IN" dirty="0"/>
              <a:t>	Elevates pharynx and larynx</a:t>
            </a:r>
          </a:p>
          <a:p>
            <a:r>
              <a:rPr lang="en-IN" b="1" dirty="0"/>
              <a:t>Innervation	</a:t>
            </a:r>
            <a:r>
              <a:rPr lang="en-IN" dirty="0"/>
              <a:t>Glossopharyngeal nerve (CN IX)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25520D5-8E71-DDE4-DA71-B10F72E0B9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5800" y="2562189"/>
            <a:ext cx="4657010" cy="3000411"/>
          </a:xfrm>
        </p:spPr>
      </p:pic>
    </p:spTree>
    <p:extLst>
      <p:ext uri="{BB962C8B-B14F-4D97-AF65-F5344CB8AC3E}">
        <p14:creationId xmlns:p14="http://schemas.microsoft.com/office/powerpoint/2010/main" val="15583875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AF271-2421-1A1D-BE24-BEF2A2E86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Palatopharyngeus</a:t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63145-0450-EC25-F915-9F5088EEA9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417638"/>
            <a:ext cx="4495800" cy="5562600"/>
          </a:xfrm>
        </p:spPr>
        <p:txBody>
          <a:bodyPr>
            <a:normAutofit lnSpcReduction="10000"/>
          </a:bodyPr>
          <a:lstStyle/>
          <a:p>
            <a:r>
              <a:rPr lang="en-IN" b="1" dirty="0"/>
              <a:t>Origin</a:t>
            </a:r>
            <a:r>
              <a:rPr lang="en-IN" dirty="0"/>
              <a:t>	Posterior border of hard palate, palatine aponeurosis</a:t>
            </a:r>
          </a:p>
          <a:p>
            <a:r>
              <a:rPr lang="en-IN" b="1" dirty="0"/>
              <a:t>Insertion</a:t>
            </a:r>
            <a:r>
              <a:rPr lang="en-IN" dirty="0"/>
              <a:t>	Posterior border of thyroid cartilage, blends with contralateral </a:t>
            </a:r>
            <a:r>
              <a:rPr lang="en-IN" dirty="0" err="1"/>
              <a:t>palatopharyngeus</a:t>
            </a:r>
            <a:r>
              <a:rPr lang="en-IN" dirty="0"/>
              <a:t> muscle</a:t>
            </a:r>
          </a:p>
          <a:p>
            <a:r>
              <a:rPr lang="en-IN" b="1" dirty="0"/>
              <a:t>Action</a:t>
            </a:r>
            <a:r>
              <a:rPr lang="en-IN" dirty="0"/>
              <a:t>	Elevates pharynx superiorly, anteriorly and medially (shortening it to swallow)</a:t>
            </a:r>
          </a:p>
          <a:p>
            <a:r>
              <a:rPr lang="en-IN" b="1" dirty="0"/>
              <a:t>Innervation	</a:t>
            </a:r>
            <a:r>
              <a:rPr lang="en-IN" dirty="0"/>
              <a:t>Branches of pharyngeal plexus (CN X)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CB7BD63-1E9D-7BFD-BB91-39C13BFB37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562190"/>
            <a:ext cx="4420464" cy="2848010"/>
          </a:xfrm>
        </p:spPr>
      </p:pic>
    </p:spTree>
    <p:extLst>
      <p:ext uri="{BB962C8B-B14F-4D97-AF65-F5344CB8AC3E}">
        <p14:creationId xmlns:p14="http://schemas.microsoft.com/office/powerpoint/2010/main" val="23802408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A581A-41F3-10BE-E317-7ACA09210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 </a:t>
            </a:r>
            <a:r>
              <a:rPr lang="en-US" b="1" dirty="0" err="1"/>
              <a:t>Salpingopharyngeus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CCC16-F94E-37C1-006B-BC455070E49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b="1" dirty="0"/>
              <a:t>Origin</a:t>
            </a:r>
            <a:r>
              <a:rPr lang="en-IN" dirty="0"/>
              <a:t>	Inferior/cartilaginous part of auditory (Eustachian) tube</a:t>
            </a:r>
          </a:p>
          <a:p>
            <a:r>
              <a:rPr lang="en-IN" b="1" dirty="0"/>
              <a:t>Insertion</a:t>
            </a:r>
            <a:r>
              <a:rPr lang="en-IN" dirty="0"/>
              <a:t>	Blends with </a:t>
            </a:r>
            <a:r>
              <a:rPr lang="en-IN" dirty="0" err="1"/>
              <a:t>palatopharyngeus</a:t>
            </a:r>
            <a:r>
              <a:rPr lang="en-IN" dirty="0"/>
              <a:t> muscle</a:t>
            </a:r>
          </a:p>
          <a:p>
            <a:r>
              <a:rPr lang="en-IN" b="1" dirty="0"/>
              <a:t>Action</a:t>
            </a:r>
            <a:r>
              <a:rPr lang="en-IN" dirty="0"/>
              <a:t>	Elevates pharynx, opens auditory tube during swallowing</a:t>
            </a:r>
          </a:p>
          <a:p>
            <a:r>
              <a:rPr lang="en-IN" b="1" dirty="0"/>
              <a:t>Innervation</a:t>
            </a:r>
            <a:r>
              <a:rPr lang="en-IN" dirty="0"/>
              <a:t>	Branches of pharyngeal plexus (CN X)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6F9AEEC-87E9-E951-BB1B-7CF4888E682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86992" y="2562190"/>
            <a:ext cx="4657008" cy="3000410"/>
          </a:xfrm>
        </p:spPr>
      </p:pic>
    </p:spTree>
    <p:extLst>
      <p:ext uri="{BB962C8B-B14F-4D97-AF65-F5344CB8AC3E}">
        <p14:creationId xmlns:p14="http://schemas.microsoft.com/office/powerpoint/2010/main" val="25208237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4133" r="5121" b="7967"/>
          <a:stretch>
            <a:fillRect/>
          </a:stretch>
        </p:blipFill>
        <p:spPr bwMode="auto">
          <a:xfrm>
            <a:off x="4169227" y="2590800"/>
            <a:ext cx="4909459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supply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Arterial supply to the pharynx is via branches of the</a:t>
            </a:r>
            <a:r>
              <a:rPr lang="en-US" b="1" dirty="0"/>
              <a:t> external carotid</a:t>
            </a:r>
            <a:r>
              <a:rPr lang="en-US" dirty="0"/>
              <a:t> artery:</a:t>
            </a:r>
          </a:p>
          <a:p>
            <a:r>
              <a:rPr lang="en-US" dirty="0"/>
              <a:t>Ascending pharyngeal artery</a:t>
            </a:r>
          </a:p>
          <a:p>
            <a:r>
              <a:rPr lang="en-US" dirty="0"/>
              <a:t>Branches of the facial artery</a:t>
            </a:r>
          </a:p>
          <a:p>
            <a:r>
              <a:rPr lang="en-US" dirty="0"/>
              <a:t>Branches of the lingual and maxillary arteries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4133" r="5121" b="7967"/>
          <a:stretch>
            <a:fillRect/>
          </a:stretch>
        </p:blipFill>
        <p:spPr bwMode="auto">
          <a:xfrm>
            <a:off x="3156852" y="2514600"/>
            <a:ext cx="5987148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Venous drainage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Venous drainage is achieved by the</a:t>
            </a:r>
            <a:r>
              <a:rPr lang="en-US" b="1" dirty="0"/>
              <a:t> pharyngeal venous plexus</a:t>
            </a:r>
            <a:r>
              <a:rPr lang="en-US" dirty="0"/>
              <a:t>, which drains into the internal jugular vein.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Nerve supply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Motor and sensory </a:t>
            </a:r>
            <a:r>
              <a:rPr lang="en-US" dirty="0" err="1"/>
              <a:t>innervation</a:t>
            </a:r>
            <a:r>
              <a:rPr lang="en-US" dirty="0"/>
              <a:t> of the majority of the pharynx (except </a:t>
            </a:r>
            <a:r>
              <a:rPr lang="en-US" dirty="0" err="1"/>
              <a:t>nasopharynx</a:t>
            </a:r>
            <a:r>
              <a:rPr lang="en-US" dirty="0"/>
              <a:t>) is achieved by the </a:t>
            </a:r>
            <a:r>
              <a:rPr lang="en-US" b="1" dirty="0"/>
              <a:t>pharyngeal plexus.</a:t>
            </a:r>
            <a:endParaRPr lang="en-US" dirty="0"/>
          </a:p>
          <a:p>
            <a:r>
              <a:rPr lang="en-US" dirty="0"/>
              <a:t>The pharyngeal plexus, which mainly overlies the middle pharyngeal constrictor, is formed by:</a:t>
            </a:r>
          </a:p>
          <a:p>
            <a:r>
              <a:rPr lang="en-US" dirty="0"/>
              <a:t>Pharyngeal branches from the </a:t>
            </a:r>
            <a:r>
              <a:rPr lang="en-US" b="1" dirty="0" err="1"/>
              <a:t>glossopharyngeal</a:t>
            </a:r>
            <a:r>
              <a:rPr lang="en-US" dirty="0"/>
              <a:t> nerve (CN IX).</a:t>
            </a:r>
          </a:p>
          <a:p>
            <a:r>
              <a:rPr lang="en-US" dirty="0"/>
              <a:t>Pharyngeal branch of the </a:t>
            </a:r>
            <a:r>
              <a:rPr lang="en-US" b="1" dirty="0" err="1"/>
              <a:t>vagus</a:t>
            </a:r>
            <a:r>
              <a:rPr lang="en-US" dirty="0"/>
              <a:t> nerve (CN X).</a:t>
            </a:r>
          </a:p>
          <a:p>
            <a:r>
              <a:rPr lang="en-US" dirty="0"/>
              <a:t>Branches from the external laryngeal nerve.</a:t>
            </a:r>
          </a:p>
          <a:p>
            <a:r>
              <a:rPr lang="en-US" dirty="0"/>
              <a:t>Sympathetic </a:t>
            </a:r>
            <a:r>
              <a:rPr lang="en-US" dirty="0" err="1"/>
              <a:t>fibres</a:t>
            </a:r>
            <a:r>
              <a:rPr lang="en-US" dirty="0"/>
              <a:t> from the superior cervical ganglion.</a:t>
            </a:r>
          </a:p>
          <a:p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506726"/>
            <a:ext cx="4038600" cy="2712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Sensory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Each of the three sections of the pharynx have a different sensory </a:t>
            </a:r>
            <a:r>
              <a:rPr lang="en-US" dirty="0" err="1"/>
              <a:t>innervation</a:t>
            </a:r>
            <a:r>
              <a:rPr lang="en-US" dirty="0"/>
              <a:t>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Motor</a:t>
            </a:r>
          </a:p>
          <a:p>
            <a:r>
              <a:rPr lang="en-US" dirty="0"/>
              <a:t>All the muscles of the pharynx are innervated by the </a:t>
            </a:r>
            <a:r>
              <a:rPr lang="en-US" b="1" dirty="0" err="1"/>
              <a:t>vagus</a:t>
            </a:r>
            <a:r>
              <a:rPr lang="en-US" b="1" dirty="0"/>
              <a:t> nerve</a:t>
            </a:r>
            <a:r>
              <a:rPr lang="en-US" dirty="0"/>
              <a:t> (CN X), except for the </a:t>
            </a:r>
            <a:r>
              <a:rPr lang="en-US" dirty="0" err="1"/>
              <a:t>stylopharyngeus</a:t>
            </a:r>
            <a:r>
              <a:rPr lang="en-US" dirty="0"/>
              <a:t>, which is innervated by the </a:t>
            </a:r>
            <a:r>
              <a:rPr lang="en-US" dirty="0" err="1"/>
              <a:t>glossopharyngeal</a:t>
            </a:r>
            <a:r>
              <a:rPr lang="en-US" dirty="0"/>
              <a:t> nerve (CN IX).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 l="16242" t="45556" r="41903" b="31111"/>
          <a:stretch>
            <a:fillRect/>
          </a:stretch>
        </p:blipFill>
        <p:spPr bwMode="auto">
          <a:xfrm>
            <a:off x="762000" y="2514600"/>
            <a:ext cx="7848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Lymphatic drainage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 Lymph drains into retropharyngeal and deep cervical  lymph nodes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20755" t="33150" r="16981"/>
          <a:stretch>
            <a:fillRect/>
          </a:stretch>
        </p:blipFill>
        <p:spPr bwMode="auto">
          <a:xfrm>
            <a:off x="4223230" y="1905000"/>
            <a:ext cx="492077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anatomy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Adenoid tonsils </a:t>
            </a:r>
            <a:r>
              <a:rPr lang="en-US" dirty="0"/>
              <a:t> can become pathologically enlarged due to viral infections of the upper respiratory tract.</a:t>
            </a:r>
          </a:p>
          <a:p>
            <a:r>
              <a:rPr lang="en-US" dirty="0"/>
              <a:t> In the case of recurrent infections, they can become chronically enlarged. When enlarged, the adenoids can obstruct the opening of the Eustachian tube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828800"/>
            <a:ext cx="4427008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Infections may pass from the throat to the middle ear through the auditory tube. </a:t>
            </a:r>
          </a:p>
          <a:p>
            <a:r>
              <a:rPr lang="en-US" dirty="0"/>
              <a:t>This is more common in children because the tube is shorter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2.Inflammation of the auditory tube (Eustachian catarrh) is often secondary to an attack of common cold, or of sore throat. This causes pain into the ear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1135</Words>
  <Application>Microsoft Office PowerPoint</Application>
  <PresentationFormat>On-screen Show (4:3)</PresentationFormat>
  <Paragraphs>151</Paragraphs>
  <Slides>34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Wingdings</vt:lpstr>
      <vt:lpstr>Office Theme</vt:lpstr>
      <vt:lpstr>Pharynx </vt:lpstr>
      <vt:lpstr>introduction</vt:lpstr>
      <vt:lpstr>dimension</vt:lpstr>
      <vt:lpstr>Extend </vt:lpstr>
      <vt:lpstr>Boundaries </vt:lpstr>
      <vt:lpstr> Boundaries  On each side </vt:lpstr>
      <vt:lpstr>Parts of the pharynx</vt:lpstr>
      <vt:lpstr>Nasopharynx</vt:lpstr>
      <vt:lpstr>Relations of the nasopharynx </vt:lpstr>
      <vt:lpstr>Nasopharynx </vt:lpstr>
      <vt:lpstr>Oral part or oropharynx</vt:lpstr>
      <vt:lpstr>Relations of the oropharynx </vt:lpstr>
      <vt:lpstr>PowerPoint Presentation</vt:lpstr>
      <vt:lpstr>Structures present In oropharynx  </vt:lpstr>
      <vt:lpstr>Waldeyer’s ring</vt:lpstr>
      <vt:lpstr>Laryngeal part</vt:lpstr>
      <vt:lpstr>Relations of laryngopharynx </vt:lpstr>
      <vt:lpstr>PowerPoint Presentation</vt:lpstr>
      <vt:lpstr>Layers of pharynx </vt:lpstr>
      <vt:lpstr>Layers of pharynx </vt:lpstr>
      <vt:lpstr>Muscles of pharynx  </vt:lpstr>
      <vt:lpstr>Circular muscles </vt:lpstr>
      <vt:lpstr> Longitudinal muscles  </vt:lpstr>
      <vt:lpstr> Stylopharyngeus</vt:lpstr>
      <vt:lpstr>Palatopharyngeus </vt:lpstr>
      <vt:lpstr> Salpingopharyngeus</vt:lpstr>
      <vt:lpstr>Blood supply</vt:lpstr>
      <vt:lpstr>Venous drainage </vt:lpstr>
      <vt:lpstr>Nerve supply </vt:lpstr>
      <vt:lpstr>Sensory </vt:lpstr>
      <vt:lpstr>Lymphatic drainage</vt:lpstr>
      <vt:lpstr>Applied anatomy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Ganesh Babu R</cp:lastModifiedBy>
  <cp:revision>36</cp:revision>
  <dcterms:created xsi:type="dcterms:W3CDTF">2006-08-16T00:00:00Z</dcterms:created>
  <dcterms:modified xsi:type="dcterms:W3CDTF">2024-09-03T07:06:24Z</dcterms:modified>
</cp:coreProperties>
</file>