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71" r:id="rId12"/>
    <p:sldId id="272" r:id="rId13"/>
    <p:sldId id="273" r:id="rId14"/>
    <p:sldId id="294" r:id="rId15"/>
    <p:sldId id="291" r:id="rId16"/>
    <p:sldId id="292" r:id="rId17"/>
    <p:sldId id="274" r:id="rId18"/>
    <p:sldId id="275" r:id="rId19"/>
    <p:sldId id="263" r:id="rId20"/>
    <p:sldId id="276" r:id="rId21"/>
    <p:sldId id="264" r:id="rId22"/>
    <p:sldId id="265" r:id="rId23"/>
    <p:sldId id="266" r:id="rId24"/>
    <p:sldId id="277" r:id="rId25"/>
    <p:sldId id="278" r:id="rId26"/>
    <p:sldId id="279" r:id="rId27"/>
    <p:sldId id="293" r:id="rId28"/>
    <p:sldId id="280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261" autoAdjust="0"/>
  </p:normalViewPr>
  <p:slideViewPr>
    <p:cSldViewPr>
      <p:cViewPr varScale="1">
        <p:scale>
          <a:sx n="57" d="100"/>
          <a:sy n="57" d="100"/>
        </p:scale>
        <p:origin x="1953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2C16F-5E51-4EEB-BCFD-B83801F7D6AA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D2BF3-29FF-460F-885F-AD847B902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D2BF3-29FF-460F-885F-AD847B902A5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Pancreas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It is soft, </a:t>
            </a:r>
            <a:r>
              <a:rPr lang="en-US" i="1" dirty="0" err="1"/>
              <a:t>lobulated</a:t>
            </a:r>
            <a:r>
              <a:rPr lang="en-US" i="1" dirty="0"/>
              <a:t> and elongated organ. </a:t>
            </a:r>
            <a:endParaRPr lang="en-US" dirty="0"/>
          </a:p>
          <a:p>
            <a:endParaRPr lang="en-US" dirty="0"/>
          </a:p>
          <a:p>
            <a:r>
              <a:rPr lang="en-US" dirty="0"/>
              <a:t>Pancreas </a:t>
            </a:r>
            <a:r>
              <a:rPr lang="en-US" i="1" dirty="0"/>
              <a:t>is a gland that is partly exocrine and partly endocrine</a:t>
            </a:r>
          </a:p>
          <a:p>
            <a:r>
              <a:rPr lang="en-US" i="1" dirty="0"/>
              <a:t>. The exocrine part secretes the digestive pancreatic juice; and the endocrine part secretes hormones, e.g., insulin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74228" y="1828799"/>
            <a:ext cx="5169772" cy="3505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Location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Pancreas lies more or less transversely across the posterior abdominal wall, at the level of first and second lumbar vertebrae.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5718"/>
            <a:ext cx="4191001" cy="670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and Shape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J-shaped or retort-shaped, set obliquely.</a:t>
            </a:r>
          </a:p>
          <a:p>
            <a:r>
              <a:rPr lang="en-US" dirty="0"/>
              <a:t>Bowl of the retort represents its head,</a:t>
            </a:r>
          </a:p>
          <a:p>
            <a:r>
              <a:rPr lang="en-US" dirty="0"/>
              <a:t>Stem of the retort, its neck, body and tail </a:t>
            </a:r>
          </a:p>
          <a:p>
            <a:r>
              <a:rPr lang="en-US" dirty="0"/>
              <a:t>It is about 15-20 cm long, 2.5-3.8 cm broad and 1.2-1.8 cm thick and weighs about 90 g.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43396" t="33167" b="16571"/>
          <a:stretch>
            <a:fillRect/>
          </a:stretch>
        </p:blipFill>
        <p:spPr bwMode="auto">
          <a:xfrm>
            <a:off x="4343400" y="2133600"/>
            <a:ext cx="4800600" cy="3200400"/>
          </a:xfrm>
          <a:prstGeom prst="roundRect">
            <a:avLst>
              <a:gd name="adj" fmla="val 2158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9031"/>
          <a:stretch>
            <a:fillRect/>
          </a:stretch>
        </p:blipFill>
        <p:spPr bwMode="auto">
          <a:xfrm>
            <a:off x="3453920" y="2133599"/>
            <a:ext cx="5690080" cy="388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pancreas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Pancreas is divided (from right to left) into the head, the neck, the body and the tail. </a:t>
            </a:r>
          </a:p>
          <a:p>
            <a:r>
              <a:rPr lang="en-US" dirty="0"/>
              <a:t>The head is enlarged and lies within the concavity of the duodenum.</a:t>
            </a:r>
          </a:p>
          <a:p>
            <a:r>
              <a:rPr lang="en-US" dirty="0"/>
              <a:t> The tail reaches the </a:t>
            </a:r>
            <a:r>
              <a:rPr lang="en-US" dirty="0" err="1"/>
              <a:t>hilum</a:t>
            </a:r>
            <a:r>
              <a:rPr lang="en-US" dirty="0"/>
              <a:t> of the spleen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905000"/>
            <a:ext cx="6191250" cy="4953000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of the Pancreas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Head is the enlarged flattened right end of the pancreas, situated within the curve of the duodenum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Head - External Features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Head has </a:t>
            </a:r>
            <a:r>
              <a:rPr lang="en-US" b="1" dirty="0"/>
              <a:t>three </a:t>
            </a:r>
            <a:r>
              <a:rPr lang="en-US" b="1" i="1" dirty="0"/>
              <a:t>borders</a:t>
            </a:r>
            <a:r>
              <a:rPr lang="en-US" i="1" dirty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superior, 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inferior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 right lateral;</a:t>
            </a:r>
          </a:p>
          <a:p>
            <a:r>
              <a:rPr lang="en-US" i="1" dirty="0"/>
              <a:t> </a:t>
            </a:r>
            <a:r>
              <a:rPr lang="en-US" b="1" i="1" dirty="0"/>
              <a:t>Two surfaces, 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Anterior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 Posterior; </a:t>
            </a:r>
          </a:p>
          <a:p>
            <a:r>
              <a:rPr lang="en-US" b="1" i="1" dirty="0"/>
              <a:t>One process, </a:t>
            </a:r>
            <a:r>
              <a:rPr lang="en-US" i="1" dirty="0"/>
              <a:t>called the </a:t>
            </a:r>
            <a:r>
              <a:rPr lang="en-US" i="1" dirty="0" err="1"/>
              <a:t>uncinate</a:t>
            </a:r>
            <a:r>
              <a:rPr lang="en-US" i="1" dirty="0"/>
              <a:t> process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33800" y="2057399"/>
            <a:ext cx="5181600" cy="3891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11158" y="1905000"/>
            <a:ext cx="523284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Borders of head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superior border is </a:t>
            </a:r>
            <a:r>
              <a:rPr lang="en-US" dirty="0"/>
              <a:t>overlapped by the first part Of </a:t>
            </a:r>
            <a:r>
              <a:rPr lang="en-US" dirty="0" err="1"/>
              <a:t>pancreaticoduodenal</a:t>
            </a:r>
            <a:r>
              <a:rPr lang="en-US" dirty="0"/>
              <a:t> artery.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inferior </a:t>
            </a:r>
            <a:r>
              <a:rPr lang="en-US" b="1" i="1" dirty="0"/>
              <a:t>border </a:t>
            </a:r>
            <a:r>
              <a:rPr lang="en-US" i="1" dirty="0"/>
              <a:t>is related to the third part of the duodenum and to the inferior </a:t>
            </a:r>
            <a:r>
              <a:rPr lang="en-US" i="1" dirty="0" err="1"/>
              <a:t>pancreaticoduodenal</a:t>
            </a:r>
            <a:r>
              <a:rPr lang="en-US" i="1" dirty="0"/>
              <a:t> artery.</a:t>
            </a:r>
          </a:p>
          <a:p>
            <a:endParaRPr lang="en-US" i="1" dirty="0"/>
          </a:p>
          <a:p>
            <a:r>
              <a:rPr lang="en-US" i="1" dirty="0"/>
              <a:t> The </a:t>
            </a:r>
            <a:r>
              <a:rPr lang="en-US" b="1" i="1" dirty="0"/>
              <a:t>right lateral border </a:t>
            </a:r>
            <a:r>
              <a:rPr lang="en-US" i="1" dirty="0"/>
              <a:t>is related to the second part of duodenum, the terminal part of the bile duct and </a:t>
            </a:r>
            <a:r>
              <a:rPr lang="en-US" i="1" dirty="0" err="1"/>
              <a:t>anastomosis</a:t>
            </a:r>
            <a:r>
              <a:rPr lang="en-US" i="1" dirty="0"/>
              <a:t> between the two </a:t>
            </a:r>
            <a:r>
              <a:rPr lang="en-US" i="1" dirty="0" err="1"/>
              <a:t>pancreaticoduodernal</a:t>
            </a:r>
            <a:r>
              <a:rPr lang="en-US" i="1" dirty="0"/>
              <a:t>  arteries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relations of head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i="1" dirty="0"/>
              <a:t>anterior surface is related, from above downwards to : </a:t>
            </a:r>
          </a:p>
          <a:p>
            <a:r>
              <a:rPr lang="en-US" i="1" dirty="0"/>
              <a:t>(1)  </a:t>
            </a:r>
            <a:r>
              <a:rPr lang="en-US" i="1" dirty="0" err="1"/>
              <a:t>Gastroduodenal</a:t>
            </a:r>
            <a:r>
              <a:rPr lang="en-US" i="1" dirty="0"/>
              <a:t> artery; </a:t>
            </a:r>
          </a:p>
          <a:p>
            <a:r>
              <a:rPr lang="en-US" i="1" dirty="0"/>
              <a:t>(2) Transverse colon </a:t>
            </a:r>
          </a:p>
          <a:p>
            <a:r>
              <a:rPr lang="en-US" dirty="0"/>
              <a:t>(3) Jejunum which is separated from it by peritoneum 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43396" t="20810" r="16981" b="12071"/>
          <a:stretch>
            <a:fillRect/>
          </a:stretch>
        </p:blipFill>
        <p:spPr bwMode="auto">
          <a:xfrm>
            <a:off x="4114800" y="1752600"/>
            <a:ext cx="5029200" cy="478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8868" t="7387" r="16981"/>
          <a:stretch>
            <a:fillRect/>
          </a:stretch>
        </p:blipFill>
        <p:spPr bwMode="auto">
          <a:xfrm>
            <a:off x="3581400" y="1523999"/>
            <a:ext cx="5562600" cy="4515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posterior surface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8862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posterior surface is related to :</a:t>
            </a:r>
          </a:p>
          <a:p>
            <a:r>
              <a:rPr lang="en-US" i="1" dirty="0"/>
              <a:t> (1)Inferior vena cava, </a:t>
            </a:r>
          </a:p>
          <a:p>
            <a:r>
              <a:rPr lang="en-US" i="1" dirty="0"/>
              <a:t>(2)Terminal parts of the renal veins, </a:t>
            </a:r>
          </a:p>
          <a:p>
            <a:r>
              <a:rPr lang="en-US" i="1" dirty="0"/>
              <a:t>(3)Right </a:t>
            </a:r>
            <a:r>
              <a:rPr lang="en-US" i="1" dirty="0" err="1"/>
              <a:t>crus</a:t>
            </a:r>
            <a:r>
              <a:rPr lang="en-US" i="1" dirty="0"/>
              <a:t> of the diaphragm, and (4)Bile duct which runs downwards and to the right and is often embedded in the substance of pancreas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/>
              <a:t>Uncinate</a:t>
            </a:r>
            <a:r>
              <a:rPr lang="en-US" i="1" dirty="0"/>
              <a:t> Process </a:t>
            </a:r>
            <a:br>
              <a:rPr lang="en-US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related </a:t>
            </a:r>
            <a:r>
              <a:rPr lang="en-US" dirty="0" err="1"/>
              <a:t>anteriorly</a:t>
            </a:r>
            <a:r>
              <a:rPr lang="en-US" dirty="0"/>
              <a:t> to the superior mesenteric vessels, and </a:t>
            </a:r>
            <a:r>
              <a:rPr lang="en-US" dirty="0" err="1"/>
              <a:t>posteriorly</a:t>
            </a:r>
            <a:r>
              <a:rPr lang="en-US" dirty="0"/>
              <a:t> to the aorta.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56603" t="14979" r="13208" b="38918"/>
          <a:stretch>
            <a:fillRect/>
          </a:stretch>
        </p:blipFill>
        <p:spPr bwMode="auto">
          <a:xfrm>
            <a:off x="4495800" y="2133600"/>
            <a:ext cx="4648200" cy="3990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■Neck of the Pancreas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This is the slightly constricted part of the pancreas between its head and body. It is directed forwards, upwards and to the left. It has two surfaces, anterior and posterior 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23649" b="15152"/>
          <a:stretch>
            <a:fillRect/>
          </a:stretch>
        </p:blipFill>
        <p:spPr bwMode="auto">
          <a:xfrm>
            <a:off x="4539343" y="2286000"/>
            <a:ext cx="460465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Relations -neck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anterior surface is related to: (1) The peritoneum covering the posterior wall of the lesser sac, and (2) the pylorus</a:t>
            </a:r>
          </a:p>
          <a:p>
            <a:r>
              <a:rPr lang="en-US" dirty="0"/>
              <a:t>The </a:t>
            </a:r>
            <a:r>
              <a:rPr lang="en-US" i="1" dirty="0"/>
              <a:t>posterior surface is related to the termination of the superior mesenteric vein and the beginning of the portal vein 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600200"/>
            <a:ext cx="4876800" cy="448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0"/>
            <a:ext cx="6477000" cy="677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69639" t="36364" r="4166" b="25000"/>
          <a:stretch>
            <a:fillRect/>
          </a:stretch>
        </p:blipFill>
        <p:spPr bwMode="auto">
          <a:xfrm>
            <a:off x="381000" y="0"/>
            <a:ext cx="8153400" cy="676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67366" t="33334" r="3763" b="23423"/>
          <a:stretch>
            <a:fillRect/>
          </a:stretch>
        </p:blipFill>
        <p:spPr bwMode="auto">
          <a:xfrm>
            <a:off x="533400" y="304799"/>
            <a:ext cx="7467600" cy="628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Body of the Pancreas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/>
          <a:lstStyle/>
          <a:p>
            <a:r>
              <a:rPr lang="en-US" dirty="0"/>
              <a:t>The body of the pancreas is elongated. It extends from its neck to the tail. It passes towards the left with a slight upward and backward inclination. 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752600"/>
            <a:ext cx="4876800" cy="384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11657"/>
          <a:stretch>
            <a:fillRect/>
          </a:stretch>
        </p:blipFill>
        <p:spPr bwMode="auto">
          <a:xfrm>
            <a:off x="4267200" y="2438400"/>
            <a:ext cx="4876800" cy="3188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External features of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It is triangular on cross-section, and has three </a:t>
            </a:r>
            <a:r>
              <a:rPr lang="en-US" i="1" dirty="0"/>
              <a:t>borders (anterior, superior and inferior). </a:t>
            </a:r>
          </a:p>
          <a:p>
            <a:r>
              <a:rPr lang="en-US" i="1" dirty="0"/>
              <a:t>A part of the body projects upwards beyond the rest of the superior border, a little to the left of the neck. This projection is known as the tuber </a:t>
            </a:r>
            <a:r>
              <a:rPr lang="en-US" i="1" dirty="0" err="1"/>
              <a:t>omentale</a:t>
            </a:r>
            <a:r>
              <a:rPr lang="en-US" i="1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Relations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Anterior border -</a:t>
            </a:r>
            <a:r>
              <a:rPr lang="en-US" i="1" dirty="0"/>
              <a:t>provides attachment to the root of the transverse </a:t>
            </a:r>
            <a:r>
              <a:rPr lang="en-US" i="1" dirty="0" err="1"/>
              <a:t>mesocolon</a:t>
            </a:r>
            <a:r>
              <a:rPr lang="en-US" i="1" dirty="0"/>
              <a:t>. </a:t>
            </a:r>
          </a:p>
          <a:p>
            <a:r>
              <a:rPr lang="en-US" b="1" i="1" dirty="0"/>
              <a:t>The superior border </a:t>
            </a:r>
            <a:r>
              <a:rPr lang="en-US" i="1" dirty="0"/>
              <a:t>is related to </a:t>
            </a:r>
            <a:r>
              <a:rPr lang="en-US" i="1" dirty="0" err="1"/>
              <a:t>coeliac</a:t>
            </a:r>
            <a:r>
              <a:rPr lang="en-US" i="1" dirty="0"/>
              <a:t> trunk over the tuber </a:t>
            </a:r>
            <a:r>
              <a:rPr lang="en-US" i="1" dirty="0" err="1"/>
              <a:t>omentale</a:t>
            </a:r>
            <a:r>
              <a:rPr lang="en-US" i="1" dirty="0"/>
              <a:t>, the hepatic artery to the right, and the </a:t>
            </a:r>
            <a:r>
              <a:rPr lang="en-US" i="1" dirty="0" err="1"/>
              <a:t>splenic</a:t>
            </a:r>
            <a:r>
              <a:rPr lang="en-US" i="1" dirty="0"/>
              <a:t> artery to the left. </a:t>
            </a:r>
          </a:p>
          <a:p>
            <a:r>
              <a:rPr lang="en-US" b="1" i="1" dirty="0"/>
              <a:t>The inferior border </a:t>
            </a:r>
            <a:r>
              <a:rPr lang="en-US" i="1" dirty="0"/>
              <a:t>is related to the superior mesenteric vessels at its right end 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10150" y="2575401"/>
            <a:ext cx="3314700" cy="25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28302" r="13208"/>
          <a:stretch>
            <a:fillRect/>
          </a:stretch>
        </p:blipFill>
        <p:spPr bwMode="auto">
          <a:xfrm>
            <a:off x="1219200" y="0"/>
            <a:ext cx="6934200" cy="666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Three Surfaces </a:t>
            </a:r>
            <a:br>
              <a:rPr lang="en-US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anterior surface is concave and is directed forwards and upwards. It is covered by peritoneum, and is related to the lesser sac and to the stomach. </a:t>
            </a: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52830" t="27522" r="13208" b="15427"/>
          <a:stretch>
            <a:fillRect/>
          </a:stretch>
        </p:blipFill>
        <p:spPr bwMode="auto">
          <a:xfrm>
            <a:off x="4648200" y="1447799"/>
            <a:ext cx="4495800" cy="4246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3774" r="1887" b="9031"/>
          <a:stretch>
            <a:fillRect/>
          </a:stretch>
        </p:blipFill>
        <p:spPr bwMode="auto">
          <a:xfrm>
            <a:off x="3881256" y="2133600"/>
            <a:ext cx="5262744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i="1" dirty="0"/>
              <a:t>Posterior surface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/>
              <a:t>It is devoid of peritoneum, and is related to </a:t>
            </a:r>
          </a:p>
          <a:p>
            <a:pPr marL="514350" indent="-514350">
              <a:buAutoNum type="arabicParenBoth"/>
            </a:pPr>
            <a:r>
              <a:rPr lang="en-US" i="1" dirty="0"/>
              <a:t> Aorta with the origin of the superior mesenteric artery,</a:t>
            </a:r>
          </a:p>
          <a:p>
            <a:pPr>
              <a:buNone/>
            </a:pPr>
            <a:r>
              <a:rPr lang="en-US" i="1" dirty="0"/>
              <a:t>(2)  Left </a:t>
            </a:r>
            <a:r>
              <a:rPr lang="en-US" i="1" dirty="0" err="1"/>
              <a:t>crus</a:t>
            </a:r>
            <a:r>
              <a:rPr lang="en-US" i="1" dirty="0"/>
              <a:t> of the diaphragm,</a:t>
            </a:r>
          </a:p>
          <a:p>
            <a:pPr>
              <a:buNone/>
            </a:pPr>
            <a:r>
              <a:rPr lang="en-US" i="1" dirty="0"/>
              <a:t>(3)  Left suprarenal gland,</a:t>
            </a:r>
          </a:p>
          <a:p>
            <a:pPr>
              <a:buNone/>
            </a:pPr>
            <a:r>
              <a:rPr lang="en-US" i="1" dirty="0"/>
              <a:t>(4) Left kidney</a:t>
            </a:r>
          </a:p>
          <a:p>
            <a:pPr>
              <a:buNone/>
            </a:pPr>
            <a:r>
              <a:rPr lang="en-US" i="1" dirty="0"/>
              <a:t>(5)  Left renal vessels, and </a:t>
            </a:r>
          </a:p>
          <a:p>
            <a:pPr>
              <a:buNone/>
            </a:pPr>
            <a:r>
              <a:rPr lang="en-US" i="1" dirty="0"/>
              <a:t>(6)  </a:t>
            </a:r>
            <a:r>
              <a:rPr lang="en-US" i="1" dirty="0" err="1"/>
              <a:t>Splenic</a:t>
            </a:r>
            <a:r>
              <a:rPr lang="en-US" i="1" dirty="0"/>
              <a:t> vein 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inferior surface is covered by peritoneum, and  </a:t>
            </a:r>
            <a:r>
              <a:rPr lang="en-US" dirty="0"/>
              <a:t>is related to the </a:t>
            </a:r>
            <a:r>
              <a:rPr lang="en-US" dirty="0" err="1"/>
              <a:t>duodenojejunal</a:t>
            </a:r>
            <a:r>
              <a:rPr lang="en-US" dirty="0"/>
              <a:t> flexure, coils of jejunum and the left colic flexure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399" y="1447800"/>
            <a:ext cx="475711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of the Pancreas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This is the narrow left end of the pancreas.</a:t>
            </a:r>
          </a:p>
          <a:p>
            <a:r>
              <a:rPr lang="en-US" dirty="0"/>
              <a:t> It lies in the </a:t>
            </a:r>
            <a:r>
              <a:rPr lang="en-US" dirty="0" err="1"/>
              <a:t>lienorenal</a:t>
            </a:r>
            <a:r>
              <a:rPr lang="en-US" dirty="0"/>
              <a:t> ligament together with the </a:t>
            </a:r>
            <a:r>
              <a:rPr lang="en-US" dirty="0" err="1"/>
              <a:t>splenic</a:t>
            </a:r>
            <a:r>
              <a:rPr lang="en-US" dirty="0"/>
              <a:t> vessels.</a:t>
            </a:r>
          </a:p>
          <a:p>
            <a:r>
              <a:rPr lang="en-US" dirty="0"/>
              <a:t> It comes into contact with the lower part of the gastric surface of the spleen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057400"/>
            <a:ext cx="454088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Ducts of the Pancreas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Exocrine pancreas is drained by two ducts, main and accessory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Duct of </a:t>
            </a:r>
            <a:r>
              <a:rPr lang="en-US" i="1" dirty="0" err="1"/>
              <a:t>Wirsung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1. The </a:t>
            </a:r>
            <a:r>
              <a:rPr lang="en-US" i="1" dirty="0"/>
              <a:t>main pancreatic duct of </a:t>
            </a:r>
            <a:r>
              <a:rPr lang="en-US" i="1" dirty="0" err="1"/>
              <a:t>Wirsung</a:t>
            </a:r>
            <a:r>
              <a:rPr lang="en-US" i="1" dirty="0"/>
              <a:t> lies near the posterior surface of the pancreas and is </a:t>
            </a:r>
            <a:r>
              <a:rPr lang="en-US" i="1" dirty="0" err="1"/>
              <a:t>recognised</a:t>
            </a:r>
            <a:r>
              <a:rPr lang="en-US" i="1" dirty="0"/>
              <a:t> easily by its white </a:t>
            </a:r>
            <a:r>
              <a:rPr lang="en-US" i="1" dirty="0" err="1"/>
              <a:t>colour</a:t>
            </a:r>
            <a:r>
              <a:rPr lang="en-US" i="1" dirty="0"/>
              <a:t>. </a:t>
            </a:r>
          </a:p>
          <a:p>
            <a:r>
              <a:rPr lang="en-US" i="1" dirty="0"/>
              <a:t>It begins at the tail; runs towards the right through the body; and bends at the neck to run downwards, backwards and to the right in the head. 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600200"/>
            <a:ext cx="450645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62299" t="40625" r="4078" b="26563"/>
          <a:stretch>
            <a:fillRect/>
          </a:stretch>
        </p:blipFill>
        <p:spPr bwMode="auto">
          <a:xfrm>
            <a:off x="228600" y="914400"/>
            <a:ext cx="8610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of </a:t>
            </a:r>
            <a:r>
              <a:rPr lang="en-US" i="1" dirty="0"/>
              <a:t>Duct of </a:t>
            </a:r>
            <a:r>
              <a:rPr lang="en-US" i="1" dirty="0" err="1"/>
              <a:t>Wirsung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Lumen is about 3 mm in diameter </a:t>
            </a:r>
          </a:p>
          <a:p>
            <a:endParaRPr lang="en-US" dirty="0"/>
          </a:p>
          <a:p>
            <a:r>
              <a:rPr lang="en-US" dirty="0"/>
              <a:t>It receives numerous small tributaries which join it at right angles to its long axis forming what has been described as a 'herring bone pattern'.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905000"/>
            <a:ext cx="430657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Accessory pancreatic duct of "</a:t>
            </a:r>
            <a:r>
              <a:rPr lang="en-US" i="1" dirty="0" err="1"/>
              <a:t>Santorinzbegii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i="1" dirty="0"/>
              <a:t>It </a:t>
            </a:r>
            <a:r>
              <a:rPr lang="en-US" i="1" dirty="0" err="1"/>
              <a:t>isin</a:t>
            </a:r>
            <a:r>
              <a:rPr lang="en-US" i="1" dirty="0"/>
              <a:t> the lower part of the head, crosses the front of the main duct with which it communicates and open into the duodenum at the minor duodenal </a:t>
            </a:r>
            <a:r>
              <a:rPr lang="en-US" i="1" dirty="0" err="1"/>
              <a:t>papilli</a:t>
            </a:r>
            <a:r>
              <a:rPr lang="en-US" i="1" dirty="0"/>
              <a:t> 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92311" y="2924785"/>
            <a:ext cx="5020327" cy="2333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Arterial Supply-</a:t>
            </a:r>
          </a:p>
          <a:p>
            <a:pPr>
              <a:buNone/>
            </a:pPr>
            <a:r>
              <a:rPr lang="en-US" dirty="0"/>
              <a:t> (1)Pancreatic branches of the </a:t>
            </a:r>
            <a:r>
              <a:rPr lang="en-US" dirty="0" err="1"/>
              <a:t>splenic</a:t>
            </a:r>
            <a:r>
              <a:rPr lang="en-US" dirty="0"/>
              <a:t> artery,</a:t>
            </a:r>
          </a:p>
          <a:p>
            <a:pPr>
              <a:buNone/>
            </a:pPr>
            <a:r>
              <a:rPr lang="en-US" dirty="0"/>
              <a:t> (2)Superior </a:t>
            </a:r>
            <a:r>
              <a:rPr lang="en-US" dirty="0" err="1"/>
              <a:t>pancreaticoduodenal</a:t>
            </a:r>
            <a:r>
              <a:rPr lang="en-US" dirty="0"/>
              <a:t> artery, </a:t>
            </a:r>
          </a:p>
          <a:p>
            <a:pPr>
              <a:buNone/>
            </a:pPr>
            <a:r>
              <a:rPr lang="en-US" dirty="0"/>
              <a:t>(3) Inferior </a:t>
            </a:r>
            <a:r>
              <a:rPr lang="en-US" dirty="0" err="1"/>
              <a:t>pancreaticoduodenal</a:t>
            </a:r>
            <a:r>
              <a:rPr lang="en-US" dirty="0"/>
              <a:t> artery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b="12452"/>
          <a:stretch>
            <a:fillRect/>
          </a:stretch>
        </p:blipFill>
        <p:spPr bwMode="auto">
          <a:xfrm>
            <a:off x="4398743" y="838200"/>
            <a:ext cx="4745257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181600"/>
            <a:ext cx="7543800" cy="1524000"/>
          </a:xfrm>
        </p:spPr>
        <p:txBody>
          <a:bodyPr>
            <a:normAutofit/>
          </a:bodyPr>
          <a:lstStyle/>
          <a:p>
            <a:r>
              <a:rPr lang="en-US" dirty="0"/>
              <a:t>Venous Drainage </a:t>
            </a:r>
          </a:p>
          <a:p>
            <a:pPr>
              <a:buNone/>
            </a:pPr>
            <a:r>
              <a:rPr lang="en-US" dirty="0"/>
              <a:t>	Veins drain into </a:t>
            </a:r>
            <a:r>
              <a:rPr lang="en-US" dirty="0" err="1"/>
              <a:t>splenic</a:t>
            </a:r>
            <a:r>
              <a:rPr lang="en-US" dirty="0"/>
              <a:t>, superior mesenteric and portal veins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b="16989"/>
          <a:stretch>
            <a:fillRect/>
          </a:stretch>
        </p:blipFill>
        <p:spPr bwMode="auto">
          <a:xfrm>
            <a:off x="304800" y="0"/>
            <a:ext cx="8839200" cy="44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Lymphatic Drainage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3505200" cy="4525963"/>
          </a:xfrm>
        </p:spPr>
        <p:txBody>
          <a:bodyPr/>
          <a:lstStyle/>
          <a:p>
            <a:r>
              <a:rPr lang="en-US" dirty="0" err="1"/>
              <a:t>Lymphatics</a:t>
            </a:r>
            <a:r>
              <a:rPr lang="en-US" dirty="0"/>
              <a:t> follow the arteries and drain into the </a:t>
            </a:r>
            <a:r>
              <a:rPr lang="en-US" dirty="0" err="1"/>
              <a:t>pancreaticosplenic</a:t>
            </a:r>
            <a:r>
              <a:rPr lang="en-US" dirty="0"/>
              <a:t>, </a:t>
            </a:r>
            <a:r>
              <a:rPr lang="en-US" dirty="0" err="1"/>
              <a:t>coeliac</a:t>
            </a:r>
            <a:r>
              <a:rPr lang="en-US" dirty="0"/>
              <a:t> and superior mesenteric groups of lymph nodes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b="11314"/>
          <a:stretch>
            <a:fillRect/>
          </a:stretch>
        </p:blipFill>
        <p:spPr bwMode="auto">
          <a:xfrm>
            <a:off x="3307836" y="1371600"/>
            <a:ext cx="583616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 b="13772"/>
          <a:stretch>
            <a:fillRect/>
          </a:stretch>
        </p:blipFill>
        <p:spPr bwMode="auto">
          <a:xfrm>
            <a:off x="4381500" y="2209800"/>
            <a:ext cx="47625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Nerve Supply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Vagus</a:t>
            </a:r>
            <a:r>
              <a:rPr lang="en-US" dirty="0"/>
              <a:t> or parasympathetic and </a:t>
            </a:r>
            <a:r>
              <a:rPr lang="en-US" dirty="0" err="1"/>
              <a:t>splanchnic</a:t>
            </a:r>
            <a:r>
              <a:rPr lang="en-US" dirty="0"/>
              <a:t> or sympathetic nerves supply the pancreas through the plexuses around its arteries. </a:t>
            </a:r>
          </a:p>
          <a:p>
            <a:r>
              <a:rPr lang="en-US" dirty="0"/>
              <a:t>Sympathetic nerves are vasomotor. Parasympathetic nerves control pancreatic secretion.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1. </a:t>
            </a:r>
            <a:r>
              <a:rPr lang="en-US" i="1" dirty="0"/>
              <a:t>Digestive: </a:t>
            </a:r>
            <a:r>
              <a:rPr lang="en-US" dirty="0"/>
              <a:t>Pancreatic juice contains many digestive enzymes of which the important ones are as follows. </a:t>
            </a:r>
            <a:r>
              <a:rPr lang="en-US" dirty="0" err="1"/>
              <a:t>Trypsin</a:t>
            </a:r>
            <a:r>
              <a:rPr lang="en-US" dirty="0"/>
              <a:t> breaks down proteins to lower peptides. Amylase hydrolyses starch and glycogen to disaccharides. Lipase breaks down fat into fatty acids and glycerol. </a:t>
            </a:r>
            <a:endParaRPr lang="en-US" i="1" dirty="0"/>
          </a:p>
          <a:p>
            <a:r>
              <a:rPr lang="en-US" dirty="0"/>
              <a:t>2. </a:t>
            </a:r>
            <a:r>
              <a:rPr lang="en-US" i="1" dirty="0" err="1"/>
              <a:t>Endocrine:</a:t>
            </a:r>
            <a:r>
              <a:rPr lang="en-US" dirty="0" err="1"/>
              <a:t>Insulin</a:t>
            </a:r>
            <a:r>
              <a:rPr lang="en-US" dirty="0"/>
              <a:t> helps in utilizations of sugar in the cells. Deficiency of insulin results in </a:t>
            </a:r>
            <a:r>
              <a:rPr lang="en-US" dirty="0" err="1"/>
              <a:t>hyperglycaemia</a:t>
            </a:r>
            <a:r>
              <a:rPr lang="en-US" dirty="0"/>
              <a:t>. The disease is called diabetes </a:t>
            </a:r>
            <a:r>
              <a:rPr lang="en-US" i="1" dirty="0"/>
              <a:t> </a:t>
            </a:r>
          </a:p>
          <a:p>
            <a:r>
              <a:rPr lang="en-US" i="1" dirty="0"/>
              <a:t>Pancreatic juice: It provides appropriate alkaline medium (pH 8) for the activity of the pancreatic enzymes. 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ANATOMY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1. Deficiency of insulin causes the disease </a:t>
            </a:r>
            <a:r>
              <a:rPr lang="en-US" i="1" dirty="0"/>
              <a:t>diabetes mellitus. </a:t>
            </a:r>
          </a:p>
          <a:p>
            <a:r>
              <a:rPr lang="en-US" dirty="0"/>
              <a:t>2. Deficiency of pancreatic enzymes causes digestive disturbances. </a:t>
            </a:r>
          </a:p>
          <a:p>
            <a:r>
              <a:rPr lang="en-US" dirty="0"/>
              <a:t>3. </a:t>
            </a:r>
            <a:r>
              <a:rPr lang="en-US" i="1" dirty="0"/>
              <a:t>Carcinoma is common in the head of the pancreas.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Pressure over the bile duct leads to persistent obstructive jaundice </a:t>
            </a:r>
          </a:p>
          <a:p>
            <a:endParaRPr lang="en-US" dirty="0"/>
          </a:p>
          <a:p>
            <a:r>
              <a:rPr lang="en-US" dirty="0"/>
              <a:t>Acute pancreatitis may be due to </a:t>
            </a:r>
            <a:r>
              <a:rPr lang="en-US"/>
              <a:t>mumps infection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2668" y="1905000"/>
            <a:ext cx="4741332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Pancreatic cyst presents as a large fixed </a:t>
            </a:r>
            <a:r>
              <a:rPr lang="en-US" dirty="0" err="1"/>
              <a:t>tumour</a:t>
            </a:r>
            <a:r>
              <a:rPr lang="en-US" dirty="0"/>
              <a:t> in the upper part of abdomen along the median plane. They are often symptomless. 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7199" y="1371600"/>
            <a:ext cx="484261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1221</Words>
  <Application>Microsoft Office PowerPoint</Application>
  <PresentationFormat>On-screen Show (4:3)</PresentationFormat>
  <Paragraphs>132</Paragraphs>
  <Slides>37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Office Theme</vt:lpstr>
      <vt:lpstr>Pancreas </vt:lpstr>
      <vt:lpstr>Introduction </vt:lpstr>
      <vt:lpstr>Location </vt:lpstr>
      <vt:lpstr>Size and Shape </vt:lpstr>
      <vt:lpstr>Parts of pancreas </vt:lpstr>
      <vt:lpstr>Head of the Pancreas </vt:lpstr>
      <vt:lpstr>Head - External Features </vt:lpstr>
      <vt:lpstr>Borders of head relations</vt:lpstr>
      <vt:lpstr>Surface relations of head </vt:lpstr>
      <vt:lpstr>Head posterior surface relations</vt:lpstr>
      <vt:lpstr>Uncinate Process  </vt:lpstr>
      <vt:lpstr>■Neck of the Pancreas  </vt:lpstr>
      <vt:lpstr>Relations -neck</vt:lpstr>
      <vt:lpstr>PowerPoint Presentation</vt:lpstr>
      <vt:lpstr>PowerPoint Presentation</vt:lpstr>
      <vt:lpstr>PowerPoint Presentation</vt:lpstr>
      <vt:lpstr>Body of the Pancreas  </vt:lpstr>
      <vt:lpstr>External features of body</vt:lpstr>
      <vt:lpstr>Relations </vt:lpstr>
      <vt:lpstr>PowerPoint Presentation</vt:lpstr>
      <vt:lpstr>Three Surfaces  </vt:lpstr>
      <vt:lpstr> Posterior surface</vt:lpstr>
      <vt:lpstr>PowerPoint Presentation</vt:lpstr>
      <vt:lpstr>Tail of the Pancreas </vt:lpstr>
      <vt:lpstr>Ducts of the Pancreas </vt:lpstr>
      <vt:lpstr>Duct of Wirsung</vt:lpstr>
      <vt:lpstr>PowerPoint Presentation</vt:lpstr>
      <vt:lpstr>Features of Duct of Wirsung</vt:lpstr>
      <vt:lpstr>Accessory pancreatic duct of "Santorinzbegii</vt:lpstr>
      <vt:lpstr>PowerPoint Presentation</vt:lpstr>
      <vt:lpstr>PowerPoint Presentation</vt:lpstr>
      <vt:lpstr>Lymphatic Drainage  </vt:lpstr>
      <vt:lpstr>Nerve Supply  </vt:lpstr>
      <vt:lpstr>Functions </vt:lpstr>
      <vt:lpstr>CLINICAL ANATOMY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Pancreas</dc:title>
  <dc:creator>lenovo</dc:creator>
  <cp:lastModifiedBy>Ganesh Babu R</cp:lastModifiedBy>
  <cp:revision>58</cp:revision>
  <dcterms:created xsi:type="dcterms:W3CDTF">2006-08-16T00:00:00Z</dcterms:created>
  <dcterms:modified xsi:type="dcterms:W3CDTF">2024-09-03T06:54:49Z</dcterms:modified>
</cp:coreProperties>
</file>