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259" r:id="rId4"/>
    <p:sldId id="287" r:id="rId5"/>
    <p:sldId id="258" r:id="rId6"/>
    <p:sldId id="299" r:id="rId7"/>
    <p:sldId id="300" r:id="rId8"/>
    <p:sldId id="280" r:id="rId9"/>
    <p:sldId id="294" r:id="rId10"/>
    <p:sldId id="301" r:id="rId11"/>
    <p:sldId id="295" r:id="rId12"/>
    <p:sldId id="260" r:id="rId13"/>
    <p:sldId id="261" r:id="rId14"/>
    <p:sldId id="285" r:id="rId15"/>
    <p:sldId id="262" r:id="rId16"/>
    <p:sldId id="296" r:id="rId17"/>
    <p:sldId id="297" r:id="rId18"/>
    <p:sldId id="298" r:id="rId19"/>
    <p:sldId id="302" r:id="rId20"/>
    <p:sldId id="281" r:id="rId21"/>
    <p:sldId id="263" r:id="rId22"/>
    <p:sldId id="303" r:id="rId23"/>
    <p:sldId id="264" r:id="rId24"/>
    <p:sldId id="307" r:id="rId25"/>
    <p:sldId id="309" r:id="rId26"/>
    <p:sldId id="308" r:id="rId27"/>
    <p:sldId id="265" r:id="rId28"/>
    <p:sldId id="266" r:id="rId29"/>
    <p:sldId id="288" r:id="rId30"/>
    <p:sldId id="291" r:id="rId31"/>
    <p:sldId id="289" r:id="rId32"/>
    <p:sldId id="290" r:id="rId33"/>
    <p:sldId id="268" r:id="rId34"/>
    <p:sldId id="305" r:id="rId35"/>
    <p:sldId id="271" r:id="rId36"/>
    <p:sldId id="304" r:id="rId37"/>
    <p:sldId id="269" r:id="rId38"/>
    <p:sldId id="270" r:id="rId39"/>
    <p:sldId id="276" r:id="rId40"/>
    <p:sldId id="292" r:id="rId41"/>
    <p:sldId id="277" r:id="rId42"/>
    <p:sldId id="310" r:id="rId43"/>
    <p:sldId id="311" r:id="rId44"/>
    <p:sldId id="312" r:id="rId45"/>
    <p:sldId id="313" r:id="rId46"/>
    <p:sldId id="282" r:id="rId47"/>
    <p:sldId id="306" r:id="rId48"/>
    <p:sldId id="283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510" autoAdjust="0"/>
  </p:normalViewPr>
  <p:slideViewPr>
    <p:cSldViewPr snapToGrid="0">
      <p:cViewPr varScale="1">
        <p:scale>
          <a:sx n="68" d="100"/>
          <a:sy n="68" d="100"/>
        </p:scale>
        <p:origin x="987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604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9C9756-6ED9-470B-9443-FA7B5FF843D7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A91E6-B0FA-4B8A-9FA7-6D6E1E28E4E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A91E6-B0FA-4B8A-9FA7-6D6E1E28E4E6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6C56-1864-492E-A4DE-826B19EF213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28885-5B32-46FC-8A64-90964FC045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847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6C56-1864-492E-A4DE-826B19EF213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28885-5B32-46FC-8A64-90964FC045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63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6C56-1864-492E-A4DE-826B19EF213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28885-5B32-46FC-8A64-90964FC045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96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6C56-1864-492E-A4DE-826B19EF213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28885-5B32-46FC-8A64-90964FC045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119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6C56-1864-492E-A4DE-826B19EF213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28885-5B32-46FC-8A64-90964FC045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338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6C56-1864-492E-A4DE-826B19EF213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28885-5B32-46FC-8A64-90964FC045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872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6C56-1864-492E-A4DE-826B19EF213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28885-5B32-46FC-8A64-90964FC045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56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6C56-1864-492E-A4DE-826B19EF213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28885-5B32-46FC-8A64-90964FC045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047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6C56-1864-492E-A4DE-826B19EF213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28885-5B32-46FC-8A64-90964FC045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529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6C56-1864-492E-A4DE-826B19EF213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28885-5B32-46FC-8A64-90964FC045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432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6C56-1864-492E-A4DE-826B19EF213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28885-5B32-46FC-8A64-90964FC045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325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66C56-1864-492E-A4DE-826B19EF213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28885-5B32-46FC-8A64-90964FC045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07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36126C9-B7E7-42E8-80E5-13547DD8450E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057" y="1227566"/>
            <a:ext cx="7491943" cy="563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7C57C85-0C97-4C78-B0E8-993F0727BD07}"/>
              </a:ext>
            </a:extLst>
          </p:cNvPr>
          <p:cNvSpPr/>
          <p:nvPr/>
        </p:nvSpPr>
        <p:spPr>
          <a:xfrm>
            <a:off x="1400442" y="1637299"/>
            <a:ext cx="45813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Oesophagus</a:t>
            </a:r>
            <a:r>
              <a:rPr 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8457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r="8850"/>
          <a:stretch>
            <a:fillRect/>
          </a:stretch>
        </p:blipFill>
        <p:spPr bwMode="auto">
          <a:xfrm>
            <a:off x="4799370" y="369652"/>
            <a:ext cx="7392631" cy="648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90" y="1825625"/>
            <a:ext cx="5181600" cy="4351338"/>
          </a:xfrm>
        </p:spPr>
        <p:txBody>
          <a:bodyPr/>
          <a:lstStyle/>
          <a:p>
            <a:r>
              <a:rPr lang="en-US" dirty="0"/>
              <a:t>Muscular tube for the passage of food from pharynx to stomach </a:t>
            </a:r>
          </a:p>
          <a:p>
            <a:r>
              <a:rPr lang="en-US" dirty="0"/>
              <a:t>Extends from 6</a:t>
            </a:r>
            <a:r>
              <a:rPr lang="en-US" baseline="30000" dirty="0"/>
              <a:t>th</a:t>
            </a:r>
            <a:r>
              <a:rPr lang="en-US" dirty="0"/>
              <a:t> cervical to 11</a:t>
            </a:r>
            <a:r>
              <a:rPr lang="en-US" baseline="30000" dirty="0"/>
              <a:t>th</a:t>
            </a:r>
            <a:r>
              <a:rPr lang="en-US" dirty="0"/>
              <a:t> thoracic vertebrae</a:t>
            </a:r>
          </a:p>
          <a:p>
            <a:r>
              <a:rPr lang="en-US" dirty="0"/>
              <a:t>Starts in the neck at lower end of laryngopharynx </a:t>
            </a:r>
          </a:p>
          <a:p>
            <a:r>
              <a:rPr lang="en-US" dirty="0"/>
              <a:t>Ends at cardiac orifice of stomach at the level of T 11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124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81461" y="679517"/>
            <a:ext cx="7310540" cy="550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Dimensions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364" y="1825625"/>
            <a:ext cx="5181600" cy="4351338"/>
          </a:xfrm>
        </p:spPr>
        <p:txBody>
          <a:bodyPr/>
          <a:lstStyle/>
          <a:p>
            <a:r>
              <a:rPr lang="en-US" dirty="0"/>
              <a:t>25 cm in length</a:t>
            </a:r>
          </a:p>
          <a:p>
            <a:r>
              <a:rPr lang="en-US" dirty="0"/>
              <a:t>2.5 cm in diameter</a:t>
            </a:r>
          </a:p>
          <a:p>
            <a:r>
              <a:rPr lang="en-US" dirty="0"/>
              <a:t>Lumen – flattened </a:t>
            </a:r>
            <a:r>
              <a:rPr lang="en-US" dirty="0" err="1"/>
              <a:t>anteroposteriorly</a:t>
            </a:r>
            <a:r>
              <a:rPr lang="en-US" dirty="0"/>
              <a:t> .Normally it is kept closed &amp;opens only during passage of food 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800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CAEE3-5627-4481-A08E-8D4DC7763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DD28A41-39DF-464B-8C27-B426B4AEB3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86" y="951722"/>
            <a:ext cx="9834464" cy="569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215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Cervical –in neck . enters thorax at thoracic inlet at T1,4 cm ,C6-T1 </a:t>
            </a:r>
          </a:p>
          <a:p>
            <a:endParaRPr lang="en-US" dirty="0"/>
          </a:p>
          <a:p>
            <a:r>
              <a:rPr lang="en-US" dirty="0"/>
              <a:t>Thoracic – pass through superior mediastinum and posterior mediastinum ,20 cm, T1- T10</a:t>
            </a:r>
          </a:p>
          <a:p>
            <a:r>
              <a:rPr lang="en-US" dirty="0"/>
              <a:t>      leaves the thorax by passing through an aperture in diaphragm –at 10</a:t>
            </a:r>
            <a:r>
              <a:rPr lang="en-US" baseline="30000" dirty="0"/>
              <a:t>th</a:t>
            </a:r>
            <a:r>
              <a:rPr lang="en-US" dirty="0"/>
              <a:t> thoracic vertebrae ,2-3 cm to left of midline &amp; enters abdomen </a:t>
            </a:r>
          </a:p>
          <a:p>
            <a:endParaRPr lang="en-US" dirty="0"/>
          </a:p>
          <a:p>
            <a:r>
              <a:rPr lang="en-US" dirty="0"/>
              <a:t>Abdominal – at the level of 11</a:t>
            </a:r>
            <a:r>
              <a:rPr lang="en-US" baseline="30000" dirty="0"/>
              <a:t>th</a:t>
            </a:r>
            <a:r>
              <a:rPr lang="en-US" dirty="0"/>
              <a:t> ,it joins stomach ,1.25 cm ,T10-T11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372252" y="0"/>
            <a:ext cx="4561636" cy="6722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86742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t="11165" r="5883" b="-18"/>
          <a:stretch>
            <a:fillRect/>
          </a:stretch>
        </p:blipFill>
        <p:spPr bwMode="auto">
          <a:xfrm>
            <a:off x="447970" y="21265"/>
            <a:ext cx="1110526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7144" y="21265"/>
            <a:ext cx="724731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15234" r="13850"/>
          <a:stretch>
            <a:fillRect/>
          </a:stretch>
        </p:blipFill>
        <p:spPr bwMode="auto">
          <a:xfrm>
            <a:off x="104843" y="1297172"/>
            <a:ext cx="7210357" cy="526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34"/>
          <a:stretch>
            <a:fillRect/>
          </a:stretch>
        </p:blipFill>
        <p:spPr>
          <a:xfrm>
            <a:off x="6646171" y="190481"/>
            <a:ext cx="5581269" cy="6688785"/>
          </a:xfrm>
        </p:spPr>
      </p:pic>
    </p:spTree>
    <p:extLst>
      <p:ext uri="{BB962C8B-B14F-4D97-AF65-F5344CB8AC3E}">
        <p14:creationId xmlns:p14="http://schemas.microsoft.com/office/powerpoint/2010/main" val="2393608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 l="11644" t="18932" r="60006" b="23074"/>
          <a:stretch>
            <a:fillRect/>
          </a:stretch>
        </p:blipFill>
        <p:spPr bwMode="auto">
          <a:xfrm>
            <a:off x="0" y="1020726"/>
            <a:ext cx="6948096" cy="412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614" y="0"/>
            <a:ext cx="5927387" cy="6760160"/>
          </a:xfrm>
        </p:spPr>
      </p:pic>
    </p:spTree>
    <p:extLst>
      <p:ext uri="{BB962C8B-B14F-4D97-AF65-F5344CB8AC3E}">
        <p14:creationId xmlns:p14="http://schemas.microsoft.com/office/powerpoint/2010/main" val="2393608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910" y="384463"/>
            <a:ext cx="11928764" cy="5505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 l="8771"/>
          <a:stretch>
            <a:fillRect/>
          </a:stretch>
        </p:blipFill>
        <p:spPr bwMode="auto">
          <a:xfrm>
            <a:off x="103906" y="41564"/>
            <a:ext cx="6052686" cy="6712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427" y="0"/>
            <a:ext cx="6063573" cy="6915480"/>
          </a:xfrm>
        </p:spPr>
      </p:pic>
    </p:spTree>
    <p:extLst>
      <p:ext uri="{BB962C8B-B14F-4D97-AF65-F5344CB8AC3E}">
        <p14:creationId xmlns:p14="http://schemas.microsoft.com/office/powerpoint/2010/main" val="2393608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Curvatures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 lateral </a:t>
            </a:r>
          </a:p>
          <a:p>
            <a:r>
              <a:rPr lang="en-US" dirty="0"/>
              <a:t>2 anteroposterior  </a:t>
            </a:r>
          </a:p>
        </p:txBody>
      </p:sp>
    </p:spTree>
    <p:extLst>
      <p:ext uri="{BB962C8B-B14F-4D97-AF65-F5344CB8AC3E}">
        <p14:creationId xmlns:p14="http://schemas.microsoft.com/office/powerpoint/2010/main" val="2433645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Anteroposterior </a:t>
            </a:r>
          </a:p>
          <a:p>
            <a:r>
              <a:rPr lang="en-US" dirty="0"/>
              <a:t>Cervical –anterior convexity </a:t>
            </a:r>
          </a:p>
          <a:p>
            <a:r>
              <a:rPr lang="en-US" dirty="0"/>
              <a:t>Thoracic –posterior convexity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Lateral – to left </a:t>
            </a:r>
          </a:p>
          <a:p>
            <a:r>
              <a:rPr lang="en-US" dirty="0"/>
              <a:t>At root of neck –before entering thoracic inlet(then returns to midline at T5 )</a:t>
            </a:r>
          </a:p>
          <a:p>
            <a:r>
              <a:rPr lang="en-US" dirty="0"/>
              <a:t>At T 7 – passing in front of thoracic aorta 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916038" y="440484"/>
            <a:ext cx="5998398" cy="5668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84081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88311-E994-4355-A65D-26B7EE97F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FA5888F-C496-4B10-B401-F8A703DB28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13" y="249744"/>
            <a:ext cx="8594816" cy="644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950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2640" y="0"/>
            <a:ext cx="69693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Constrictions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Constrictions –areas of narrowing ,4 places </a:t>
            </a:r>
          </a:p>
          <a:p>
            <a:r>
              <a:rPr lang="en-US" dirty="0"/>
              <a:t>C6 Level -        15 cm from incisor </a:t>
            </a:r>
          </a:p>
          <a:p>
            <a:r>
              <a:rPr lang="en-US" dirty="0"/>
              <a:t>T4 level -         22.5 cm   “         -crossing of arch of aorta </a:t>
            </a:r>
          </a:p>
          <a:p>
            <a:r>
              <a:rPr lang="en-US" dirty="0"/>
              <a:t>T6 -                  27.5 cm    “”         -  crossing of left bronchus </a:t>
            </a:r>
          </a:p>
          <a:p>
            <a:r>
              <a:rPr lang="en-US" dirty="0"/>
              <a:t>T10                 -40 cm        “          -pierces diaphragm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893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t="6242" b="10054"/>
          <a:stretch>
            <a:fillRect/>
          </a:stretch>
        </p:blipFill>
        <p:spPr bwMode="auto">
          <a:xfrm>
            <a:off x="4184327" y="1"/>
            <a:ext cx="7566468" cy="4592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4468091"/>
            <a:ext cx="10695708" cy="230678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Constrictions –areas of narrowing ,4 places </a:t>
            </a:r>
          </a:p>
          <a:p>
            <a:r>
              <a:rPr lang="en-US" dirty="0"/>
              <a:t>C6 Level -        15 cm from incisor </a:t>
            </a:r>
          </a:p>
          <a:p>
            <a:r>
              <a:rPr lang="en-US" dirty="0"/>
              <a:t>T4 level -         22.5 cm   “         -crossing of arch of aorta </a:t>
            </a:r>
          </a:p>
          <a:p>
            <a:r>
              <a:rPr lang="en-US" dirty="0"/>
              <a:t>T6 -                  27.5 cm    “”         -  crossing of left bronchus </a:t>
            </a:r>
          </a:p>
          <a:p>
            <a:r>
              <a:rPr lang="en-US" dirty="0"/>
              <a:t>T10                 -40 cm        “          -pierces diaphragm </a:t>
            </a:r>
          </a:p>
        </p:txBody>
      </p:sp>
    </p:spTree>
    <p:extLst>
      <p:ext uri="{BB962C8B-B14F-4D97-AF65-F5344CB8AC3E}">
        <p14:creationId xmlns:p14="http://schemas.microsoft.com/office/powerpoint/2010/main" val="26668933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Constrictions –areas of narrowing ,4 places </a:t>
            </a:r>
          </a:p>
          <a:p>
            <a:r>
              <a:rPr lang="en-US" dirty="0"/>
              <a:t>C6 Level -        15 cm from incisor </a:t>
            </a:r>
          </a:p>
          <a:p>
            <a:r>
              <a:rPr lang="en-US" dirty="0"/>
              <a:t>T4 level -         22.5 cm   “         -crossing of arch of aorta </a:t>
            </a:r>
          </a:p>
          <a:p>
            <a:r>
              <a:rPr lang="en-US" dirty="0"/>
              <a:t>T6 -                  27.5 cm    “”         -  crossing of left bronchus </a:t>
            </a:r>
          </a:p>
          <a:p>
            <a:r>
              <a:rPr lang="en-US" dirty="0"/>
              <a:t>T10                 -40 cm        “          -pierces diaphragm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t="4055" b="3307"/>
          <a:stretch>
            <a:fillRect/>
          </a:stretch>
        </p:blipFill>
        <p:spPr bwMode="auto">
          <a:xfrm>
            <a:off x="6082722" y="-1"/>
            <a:ext cx="4869296" cy="6819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66893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 l="-1055" r="44182"/>
          <a:stretch>
            <a:fillRect/>
          </a:stretch>
        </p:blipFill>
        <p:spPr bwMode="auto">
          <a:xfrm>
            <a:off x="6005946" y="468457"/>
            <a:ext cx="6186057" cy="6286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`Physiological constrictors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Two sphincters present in the </a:t>
            </a:r>
            <a:r>
              <a:rPr lang="en-US" dirty="0" err="1"/>
              <a:t>oesophagus</a:t>
            </a:r>
            <a:endParaRPr lang="en-US" dirty="0"/>
          </a:p>
          <a:p>
            <a:endParaRPr lang="en-US" dirty="0"/>
          </a:p>
          <a:p>
            <a:r>
              <a:rPr lang="en-US" dirty="0"/>
              <a:t> Known as the upper and lower </a:t>
            </a:r>
            <a:r>
              <a:rPr lang="en-US" dirty="0" err="1"/>
              <a:t>oesophageal</a:t>
            </a:r>
            <a:r>
              <a:rPr lang="en-US" dirty="0"/>
              <a:t> sphincters. </a:t>
            </a:r>
          </a:p>
          <a:p>
            <a:endParaRPr lang="en-US" dirty="0"/>
          </a:p>
          <a:p>
            <a:r>
              <a:rPr lang="en-US" dirty="0"/>
              <a:t>They act to prevent the entry of air and the reflux of gastric contents respectively.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330039" y="0"/>
            <a:ext cx="8458201" cy="6766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AFA15-1C42-4D33-B754-B1BA28727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significance of constrictions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B57AF-795F-4A7B-A9F1-C6BA6FF80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These are sites where swallowed foreign bodies are most likely to be lodged in </a:t>
            </a:r>
            <a:r>
              <a:rPr lang="en-US" dirty="0" err="1"/>
              <a:t>oesophagus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These are the sites where strictures develop after ingestion of corrosive substances </a:t>
            </a:r>
          </a:p>
          <a:p>
            <a:endParaRPr lang="en-US" dirty="0"/>
          </a:p>
          <a:p>
            <a:r>
              <a:rPr lang="en-US" dirty="0"/>
              <a:t>These sites have predilection for carcinoma of </a:t>
            </a:r>
            <a:r>
              <a:rPr lang="en-US" dirty="0" err="1"/>
              <a:t>oesophagus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These are sites through which it may be difficult to pass oesophagoscope /gastric tube 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467003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Cervical part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Anterior </a:t>
            </a:r>
          </a:p>
          <a:p>
            <a:r>
              <a:rPr lang="en-US" dirty="0"/>
              <a:t>Trachea </a:t>
            </a:r>
          </a:p>
          <a:p>
            <a:r>
              <a:rPr lang="en-US" dirty="0"/>
              <a:t>Recurrent laryngeal nerve </a:t>
            </a:r>
          </a:p>
          <a:p>
            <a:endParaRPr lang="en-US" dirty="0"/>
          </a:p>
          <a:p>
            <a:r>
              <a:rPr lang="en-US" dirty="0"/>
              <a:t>Lateral </a:t>
            </a:r>
          </a:p>
          <a:p>
            <a:r>
              <a:rPr lang="en-US" dirty="0"/>
              <a:t>Common carotid artery </a:t>
            </a:r>
          </a:p>
          <a:p>
            <a:r>
              <a:rPr lang="en-US" dirty="0"/>
              <a:t>Lateral lobe of thyroid</a:t>
            </a:r>
          </a:p>
          <a:p>
            <a:r>
              <a:rPr lang="en-US" dirty="0"/>
              <a:t>Thoracic duct  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57754" t="16801" r="6551" b="14003"/>
          <a:stretch>
            <a:fillRect/>
          </a:stretch>
        </p:blipFill>
        <p:spPr bwMode="auto">
          <a:xfrm>
            <a:off x="5590307" y="83360"/>
            <a:ext cx="6089074" cy="6636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63499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9300" y="66676"/>
            <a:ext cx="5613401" cy="672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Posterior </a:t>
            </a:r>
          </a:p>
          <a:p>
            <a:r>
              <a:rPr lang="en-US" dirty="0"/>
              <a:t>Cervical vertebra</a:t>
            </a:r>
          </a:p>
          <a:p>
            <a:r>
              <a:rPr lang="en-US" dirty="0"/>
              <a:t>Prevertebral fascia </a:t>
            </a:r>
          </a:p>
          <a:p>
            <a:r>
              <a:rPr lang="en-US" dirty="0"/>
              <a:t>Longus </a:t>
            </a:r>
            <a:r>
              <a:rPr lang="en-US" dirty="0" err="1"/>
              <a:t>colli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5474" y="1"/>
            <a:ext cx="6433127" cy="6433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514685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7832" y="0"/>
            <a:ext cx="984646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4887" y="0"/>
            <a:ext cx="5425786" cy="679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Thoracic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267" y="1825625"/>
            <a:ext cx="5181600" cy="4351338"/>
          </a:xfrm>
        </p:spPr>
        <p:txBody>
          <a:bodyPr/>
          <a:lstStyle/>
          <a:p>
            <a:r>
              <a:rPr lang="en-US" dirty="0"/>
              <a:t>Enters through thoracic inlet at T1 </a:t>
            </a:r>
          </a:p>
          <a:p>
            <a:r>
              <a:rPr lang="en-US" dirty="0"/>
              <a:t>Pass through superior &amp; posterior mediastinum ,lies to left </a:t>
            </a:r>
          </a:p>
          <a:p>
            <a:r>
              <a:rPr lang="en-US" dirty="0"/>
              <a:t>At T4 ,moves to right behind root of lung &amp; in midline at T5 </a:t>
            </a:r>
          </a:p>
          <a:p>
            <a:r>
              <a:rPr lang="en-US" dirty="0"/>
              <a:t>Descend in midline up to T7 &amp; then again to left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67300" y="561109"/>
            <a:ext cx="71247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179510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 of thoracic part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739" y="1825625"/>
            <a:ext cx="4440388" cy="4351338"/>
          </a:xfrm>
        </p:spPr>
        <p:txBody>
          <a:bodyPr/>
          <a:lstStyle/>
          <a:p>
            <a:r>
              <a:rPr lang="en-US" b="1" dirty="0"/>
              <a:t>Anteriorly </a:t>
            </a:r>
          </a:p>
          <a:p>
            <a:r>
              <a:rPr lang="en-US" dirty="0"/>
              <a:t>Trachea </a:t>
            </a:r>
          </a:p>
          <a:p>
            <a:r>
              <a:rPr lang="en-US" dirty="0"/>
              <a:t>Right pulmonary artery </a:t>
            </a:r>
          </a:p>
          <a:p>
            <a:r>
              <a:rPr lang="en-US" dirty="0"/>
              <a:t>Left bronchus </a:t>
            </a:r>
          </a:p>
          <a:p>
            <a:r>
              <a:rPr lang="en-US" dirty="0"/>
              <a:t>Pericardium with left atrium </a:t>
            </a:r>
          </a:p>
          <a:p>
            <a:r>
              <a:rPr lang="en-US" dirty="0"/>
              <a:t>Diaphragm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CCF0F2E-5FB7-44B4-A8F1-464B81800B6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3" r="58916"/>
          <a:stretch/>
        </p:blipFill>
        <p:spPr bwMode="auto">
          <a:xfrm>
            <a:off x="8846269" y="2660074"/>
            <a:ext cx="3325801" cy="363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EEFAF63-91E2-4FF0-BEB3-81D2B9379E44}"/>
              </a:ext>
            </a:extLst>
          </p:cNvPr>
          <p:cNvSpPr txBox="1">
            <a:spLocks/>
          </p:cNvSpPr>
          <p:nvPr/>
        </p:nvSpPr>
        <p:spPr>
          <a:xfrm>
            <a:off x="7073439" y="1474400"/>
            <a:ext cx="1559500" cy="3979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44F7185-6D8F-47F1-95ED-41EFD82B9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148" y="1474399"/>
            <a:ext cx="4394526" cy="5373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06188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CDC74210-D0B7-4CF4-B77D-1A52BEDB852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741" y="260040"/>
            <a:ext cx="5707641" cy="650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18C6A22-65F8-4F8F-9357-BE1527A98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B6744-C8BA-4212-8E8D-6C68074D7F0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Posteriorly </a:t>
            </a:r>
          </a:p>
          <a:p>
            <a:r>
              <a:rPr lang="en-US" dirty="0"/>
              <a:t>Vertebral column </a:t>
            </a:r>
          </a:p>
          <a:p>
            <a:r>
              <a:rPr lang="en-US" dirty="0"/>
              <a:t>Right posterior intercostal arteries </a:t>
            </a:r>
          </a:p>
          <a:p>
            <a:r>
              <a:rPr lang="en-US" dirty="0"/>
              <a:t>Thoracic duct </a:t>
            </a:r>
          </a:p>
          <a:p>
            <a:r>
              <a:rPr lang="en-US" dirty="0"/>
              <a:t>Azygos vein </a:t>
            </a:r>
          </a:p>
          <a:p>
            <a:r>
              <a:rPr lang="en-US" dirty="0"/>
              <a:t>Thoracic aorta </a:t>
            </a:r>
          </a:p>
          <a:p>
            <a:r>
              <a:rPr lang="en-US" dirty="0"/>
              <a:t>Diaphragm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477599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5FBA0-D237-43A8-9E0F-08A6916B6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F481D2-3F88-4CD9-9C6A-F564E5C582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408219" y="0"/>
            <a:ext cx="4883726" cy="676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669790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45C5A8-A047-469E-AD51-A6280155E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1228A-1475-491B-BC80-910B91B8398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Right </a:t>
            </a:r>
          </a:p>
          <a:p>
            <a:r>
              <a:rPr lang="en-US" dirty="0"/>
              <a:t>Right lung &amp; pleura</a:t>
            </a:r>
          </a:p>
          <a:p>
            <a:r>
              <a:rPr lang="en-US" dirty="0"/>
              <a:t>Azygos vein </a:t>
            </a:r>
          </a:p>
          <a:p>
            <a:r>
              <a:rPr lang="en-US" dirty="0"/>
              <a:t>Right </a:t>
            </a:r>
            <a:r>
              <a:rPr lang="en-US" dirty="0" err="1"/>
              <a:t>vagus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Left </a:t>
            </a:r>
          </a:p>
          <a:p>
            <a:r>
              <a:rPr lang="en-US" dirty="0"/>
              <a:t>Aortic arch </a:t>
            </a:r>
          </a:p>
          <a:p>
            <a:r>
              <a:rPr lang="en-US" dirty="0"/>
              <a:t>Left subclavian artery </a:t>
            </a:r>
          </a:p>
          <a:p>
            <a:r>
              <a:rPr lang="en-US" dirty="0"/>
              <a:t>Thoracic duct </a:t>
            </a:r>
          </a:p>
          <a:p>
            <a:r>
              <a:rPr lang="en-US" dirty="0"/>
              <a:t>Left lung &amp; pleura </a:t>
            </a:r>
          </a:p>
          <a:p>
            <a:endParaRPr lang="en-IN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E7025AB-EC8C-4EF1-AFDD-2CF06EADA43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3" r="58916"/>
          <a:stretch/>
        </p:blipFill>
        <p:spPr bwMode="auto">
          <a:xfrm>
            <a:off x="4391751" y="-15339"/>
            <a:ext cx="7162940" cy="6873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46883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818234-8248-49E4-A39E-EE85009CC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68820-B89D-4201-995F-1CCC8247AAB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In posterior mediastinum </a:t>
            </a:r>
          </a:p>
          <a:p>
            <a:r>
              <a:rPr lang="en-US" dirty="0"/>
              <a:t>Descending thoracic aorta </a:t>
            </a:r>
          </a:p>
          <a:p>
            <a:r>
              <a:rPr lang="en-US" dirty="0"/>
              <a:t>Left lung &amp; mediastinal pleura </a:t>
            </a:r>
            <a:endParaRPr lang="en-IN" dirty="0"/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D2A93EC8-1845-4458-965F-A3456888578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3" y="1690688"/>
            <a:ext cx="4705115" cy="4802187"/>
          </a:xfrm>
        </p:spPr>
      </p:pic>
    </p:spTree>
    <p:extLst>
      <p:ext uri="{BB962C8B-B14F-4D97-AF65-F5344CB8AC3E}">
        <p14:creationId xmlns:p14="http://schemas.microsoft.com/office/powerpoint/2010/main" val="6941720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50023" y="426820"/>
            <a:ext cx="7541977" cy="580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Abdominal part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76207" y="1825624"/>
            <a:ext cx="5181600" cy="503237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1.25 cm in length</a:t>
            </a:r>
          </a:p>
          <a:p>
            <a:r>
              <a:rPr lang="en-US" dirty="0"/>
              <a:t>At T10 ,</a:t>
            </a:r>
            <a:r>
              <a:rPr lang="en-US" dirty="0" err="1"/>
              <a:t>oesophageal</a:t>
            </a:r>
            <a:r>
              <a:rPr lang="en-US" dirty="0"/>
              <a:t> orifice of diaphragm ,slightly to left of median plane </a:t>
            </a:r>
          </a:p>
          <a:p>
            <a:r>
              <a:rPr lang="en-US" dirty="0"/>
              <a:t>Runs downwards in front of left crus of diaphragm &amp; inferior surface of left lobe of liver </a:t>
            </a:r>
          </a:p>
          <a:p>
            <a:r>
              <a:rPr lang="en-US" dirty="0"/>
              <a:t>At T11 opens into cardiac end of stomach ,about 2.5 cm to left of median plane </a:t>
            </a:r>
          </a:p>
          <a:p>
            <a:r>
              <a:rPr lang="en-US" dirty="0"/>
              <a:t>Opening also transmits anterior &amp; posterior gastric nerves &amp; </a:t>
            </a:r>
            <a:r>
              <a:rPr lang="en-US" dirty="0" err="1"/>
              <a:t>oesophageal</a:t>
            </a:r>
            <a:r>
              <a:rPr lang="en-US" dirty="0"/>
              <a:t> branches of left gastric arteries </a:t>
            </a:r>
          </a:p>
        </p:txBody>
      </p:sp>
    </p:spTree>
    <p:extLst>
      <p:ext uri="{BB962C8B-B14F-4D97-AF65-F5344CB8AC3E}">
        <p14:creationId xmlns:p14="http://schemas.microsoft.com/office/powerpoint/2010/main" val="22514542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21382" y="222909"/>
            <a:ext cx="7370618" cy="645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Anterior  - </a:t>
            </a:r>
            <a:r>
              <a:rPr lang="en-US" dirty="0" err="1"/>
              <a:t>oesophageal</a:t>
            </a:r>
            <a:r>
              <a:rPr lang="en-US" dirty="0"/>
              <a:t> groove of left lobe of liver ,anterior vagal trunk</a:t>
            </a:r>
          </a:p>
          <a:p>
            <a:endParaRPr lang="en-US" dirty="0"/>
          </a:p>
          <a:p>
            <a:r>
              <a:rPr lang="en-US" dirty="0"/>
              <a:t>Posterior – left crus of diaphragm ,posterior vagal trunk ,left inferior phrenic vessels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0170" y="0"/>
            <a:ext cx="4464194" cy="6855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641143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2572" y="0"/>
            <a:ext cx="9818687" cy="658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Histology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Mucosa –epithelium ,lamina </a:t>
            </a:r>
            <a:r>
              <a:rPr lang="en-US" dirty="0" err="1"/>
              <a:t>propria</a:t>
            </a:r>
            <a:r>
              <a:rPr lang="en-US" dirty="0"/>
              <a:t> ,</a:t>
            </a:r>
            <a:r>
              <a:rPr lang="en-US" dirty="0" err="1"/>
              <a:t>muscularis</a:t>
            </a:r>
            <a:r>
              <a:rPr lang="en-US" dirty="0"/>
              <a:t> mucosa  </a:t>
            </a:r>
          </a:p>
          <a:p>
            <a:r>
              <a:rPr lang="en-US" dirty="0"/>
              <a:t>Submucosa </a:t>
            </a:r>
          </a:p>
          <a:p>
            <a:r>
              <a:rPr lang="en-US" dirty="0" err="1"/>
              <a:t>Muscularis</a:t>
            </a:r>
            <a:r>
              <a:rPr lang="en-US" dirty="0"/>
              <a:t> externa </a:t>
            </a:r>
          </a:p>
          <a:p>
            <a:r>
              <a:rPr lang="en-US" dirty="0"/>
              <a:t>Adventitia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7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56848" y="1350818"/>
            <a:ext cx="7235152" cy="488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96989" y="1825625"/>
            <a:ext cx="5181600" cy="4351338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Mucous membrane </a:t>
            </a:r>
            <a:r>
              <a:rPr lang="en-US" dirty="0"/>
              <a:t>– stratified squamous </a:t>
            </a:r>
            <a:r>
              <a:rPr lang="en-US" dirty="0" err="1"/>
              <a:t>nonkeratinised</a:t>
            </a:r>
            <a:r>
              <a:rPr lang="en-US" dirty="0"/>
              <a:t> .lamina </a:t>
            </a:r>
            <a:r>
              <a:rPr lang="en-US" dirty="0" err="1"/>
              <a:t>propria</a:t>
            </a:r>
            <a:r>
              <a:rPr lang="en-US" dirty="0"/>
              <a:t> consists of loose connective tissue with scattered lymphatic follicles .</a:t>
            </a:r>
            <a:r>
              <a:rPr lang="en-US" dirty="0" err="1"/>
              <a:t>Muscularis</a:t>
            </a:r>
            <a:r>
              <a:rPr lang="en-US" dirty="0"/>
              <a:t> mucosa –distinct in lower part –by longitudinal muscle </a:t>
            </a:r>
            <a:r>
              <a:rPr lang="en-US" dirty="0" err="1"/>
              <a:t>fibres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b="1" dirty="0"/>
              <a:t>Submucosa</a:t>
            </a:r>
            <a:r>
              <a:rPr lang="en-US" dirty="0"/>
              <a:t> –loose areolar tissue &amp; mucous secreting </a:t>
            </a:r>
            <a:r>
              <a:rPr lang="en-US" dirty="0" err="1"/>
              <a:t>oesophageal</a:t>
            </a:r>
            <a:r>
              <a:rPr lang="en-US" dirty="0"/>
              <a:t> glands </a:t>
            </a:r>
          </a:p>
        </p:txBody>
      </p:sp>
    </p:spTree>
    <p:extLst>
      <p:ext uri="{BB962C8B-B14F-4D97-AF65-F5344CB8AC3E}">
        <p14:creationId xmlns:p14="http://schemas.microsoft.com/office/powerpoint/2010/main" val="24644718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181101"/>
            <a:ext cx="6019801" cy="5676899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Muscularis externa </a:t>
            </a:r>
            <a:r>
              <a:rPr lang="en-US" dirty="0"/>
              <a:t>–striated muscle in upper third ,mixed type in middle </a:t>
            </a:r>
            <a:r>
              <a:rPr lang="en-US" dirty="0" err="1"/>
              <a:t>third,smooth</a:t>
            </a:r>
            <a:r>
              <a:rPr lang="en-US" dirty="0"/>
              <a:t>  muscles in lower third.</a:t>
            </a:r>
          </a:p>
          <a:p>
            <a:r>
              <a:rPr lang="en-US" dirty="0"/>
              <a:t>outer layer longitudinal &amp; inner layer circular </a:t>
            </a:r>
          </a:p>
          <a:p>
            <a:r>
              <a:rPr lang="en-US" dirty="0"/>
              <a:t>At upper portion –circular </a:t>
            </a:r>
            <a:r>
              <a:rPr lang="en-US" dirty="0" err="1"/>
              <a:t>fibres</a:t>
            </a:r>
            <a:r>
              <a:rPr lang="en-US" dirty="0"/>
              <a:t> continuous with inferior constrictors </a:t>
            </a:r>
          </a:p>
          <a:p>
            <a:r>
              <a:rPr lang="en-US" dirty="0"/>
              <a:t>Longitudinal </a:t>
            </a:r>
            <a:r>
              <a:rPr lang="en-US" dirty="0" err="1"/>
              <a:t>fibres</a:t>
            </a:r>
            <a:r>
              <a:rPr lang="en-US" dirty="0"/>
              <a:t> form a V shaped gap in initial 4 cm on dorsal aspect .two limbs of V diverge and get attached to the ridge on back of lamina of cricoid .Triangular area in between is weak –for herniation –</a:t>
            </a:r>
            <a:r>
              <a:rPr lang="en-US" dirty="0" err="1"/>
              <a:t>oesophageal</a:t>
            </a:r>
            <a:r>
              <a:rPr lang="en-US" dirty="0"/>
              <a:t> diverticulum </a:t>
            </a:r>
          </a:p>
          <a:p>
            <a:endParaRPr lang="en-US" dirty="0"/>
          </a:p>
          <a:p>
            <a:r>
              <a:rPr lang="en-US" b="1" dirty="0"/>
              <a:t>Adventitia </a:t>
            </a:r>
            <a:r>
              <a:rPr lang="en-US" dirty="0"/>
              <a:t>– connective tissue with capillaries &amp; nerves 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054436" y="1100844"/>
            <a:ext cx="6116168" cy="4801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324746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C7CBD-02EA-4EF7-AA42-5E9C2BF94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DD7405E-6899-48B4-810A-AC7535DC544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25" y="350116"/>
            <a:ext cx="9338519" cy="6199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62480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f26-9_tunics_of_the_abd_c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909" y="0"/>
            <a:ext cx="7751618" cy="6656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38396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supply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Arterial </a:t>
            </a:r>
          </a:p>
          <a:p>
            <a:r>
              <a:rPr lang="en-US" dirty="0"/>
              <a:t>Cervical  - inferior thyroid artery ,ascending pharyngeal artery </a:t>
            </a:r>
          </a:p>
          <a:p>
            <a:endParaRPr lang="en-US" dirty="0"/>
          </a:p>
          <a:p>
            <a:r>
              <a:rPr lang="en-US" dirty="0"/>
              <a:t>Thoracic  -descending thoracic aorta, left bronchial artery</a:t>
            </a:r>
          </a:p>
          <a:p>
            <a:endParaRPr lang="en-US" dirty="0"/>
          </a:p>
          <a:p>
            <a:r>
              <a:rPr lang="en-US" dirty="0"/>
              <a:t>Abdominal –left gastric ,inferior phrenic artery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31860" t="10467" r="31663" b="10121"/>
          <a:stretch>
            <a:fillRect/>
          </a:stretch>
        </p:blipFill>
        <p:spPr bwMode="auto">
          <a:xfrm>
            <a:off x="6213764" y="168083"/>
            <a:ext cx="5465618" cy="6689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419115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Venous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Cervical –inferior thyroid vein  -brachiocephalic vein </a:t>
            </a:r>
          </a:p>
          <a:p>
            <a:endParaRPr lang="en-US" dirty="0"/>
          </a:p>
          <a:p>
            <a:r>
              <a:rPr lang="en-US" dirty="0"/>
              <a:t>Thoracic –azygos vein ,</a:t>
            </a:r>
            <a:r>
              <a:rPr lang="en-US" dirty="0" err="1"/>
              <a:t>hemiazygos</a:t>
            </a:r>
            <a:r>
              <a:rPr lang="en-US" dirty="0"/>
              <a:t> ,left gastric </a:t>
            </a:r>
          </a:p>
          <a:p>
            <a:endParaRPr lang="en-US" dirty="0"/>
          </a:p>
          <a:p>
            <a:r>
              <a:rPr lang="en-US" dirty="0"/>
              <a:t>Abdominal  -to Portal system –left gastric &amp; inferior phrenic </a:t>
            </a:r>
          </a:p>
          <a:p>
            <a:r>
              <a:rPr lang="en-US" dirty="0"/>
              <a:t> to systemic   - inferior </a:t>
            </a:r>
            <a:r>
              <a:rPr lang="en-US" dirty="0" err="1"/>
              <a:t>hemiazygos</a:t>
            </a:r>
            <a:r>
              <a:rPr lang="en-US" dirty="0"/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31503" y="0"/>
            <a:ext cx="4667250" cy="661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894058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Lymphatic drainage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Cervical –</a:t>
            </a:r>
            <a:r>
              <a:rPr lang="en-US" dirty="0" err="1"/>
              <a:t>jugulo-omohyoid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Thoracic – para-tracheal ,tracheobronchial ,posterior mediastinal </a:t>
            </a:r>
          </a:p>
          <a:p>
            <a:endParaRPr lang="en-US" dirty="0"/>
          </a:p>
          <a:p>
            <a:r>
              <a:rPr lang="en-US" dirty="0"/>
              <a:t>Abdominal –celiac group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29030" t="4233" r="28528"/>
          <a:stretch>
            <a:fillRect/>
          </a:stretch>
        </p:blipFill>
        <p:spPr bwMode="auto">
          <a:xfrm>
            <a:off x="6899565" y="159127"/>
            <a:ext cx="5292436" cy="6713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524529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83098" y="955964"/>
            <a:ext cx="7608902" cy="486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2" y="-362245"/>
            <a:ext cx="10515600" cy="1325563"/>
          </a:xfrm>
        </p:spPr>
        <p:txBody>
          <a:bodyPr/>
          <a:lstStyle/>
          <a:p>
            <a:r>
              <a:rPr lang="en-US" dirty="0"/>
              <a:t>Nerve supply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55425" y="1433946"/>
            <a:ext cx="5181600" cy="542405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Cervical – recurrent laryngeal nerve ,branches from middle &amp; inferior cervical ganglion </a:t>
            </a:r>
          </a:p>
          <a:p>
            <a:endParaRPr lang="en-US" dirty="0"/>
          </a:p>
          <a:p>
            <a:r>
              <a:rPr lang="en-US" dirty="0"/>
              <a:t>Thoracic -  </a:t>
            </a:r>
            <a:r>
              <a:rPr lang="en-US" dirty="0" err="1"/>
              <a:t>oesophageal</a:t>
            </a:r>
            <a:r>
              <a:rPr lang="en-US" dirty="0"/>
              <a:t> plexus ,thoracic splanchnic ,sympathetic plexus around left gastric artery ,anterior &amp; posterior gastric nerves </a:t>
            </a:r>
          </a:p>
          <a:p>
            <a:endParaRPr lang="en-US" dirty="0"/>
          </a:p>
          <a:p>
            <a:r>
              <a:rPr lang="en-US" dirty="0"/>
              <a:t>Abdominal  - thoracic splanchnic ,sympathetic plexus around left gastric artery ,anterior &amp; posterior gastric nerves </a:t>
            </a:r>
          </a:p>
        </p:txBody>
      </p:sp>
    </p:spTree>
    <p:extLst>
      <p:ext uri="{BB962C8B-B14F-4D97-AF65-F5344CB8AC3E}">
        <p14:creationId xmlns:p14="http://schemas.microsoft.com/office/powerpoint/2010/main" val="36588577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DDE3A-9863-44AE-B788-602ECE92F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Applied anatomy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E7B50C-FBAF-4537-B985-26FD1B339CF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Oesophageal</a:t>
            </a:r>
            <a:r>
              <a:rPr lang="en-US" dirty="0"/>
              <a:t> varices </a:t>
            </a:r>
          </a:p>
          <a:p>
            <a:r>
              <a:rPr lang="en-US" dirty="0"/>
              <a:t>Lower end of </a:t>
            </a:r>
            <a:r>
              <a:rPr lang="en-US" dirty="0" err="1"/>
              <a:t>oesophagus</a:t>
            </a:r>
            <a:r>
              <a:rPr lang="en-US" dirty="0"/>
              <a:t> is one of important sites of portocaval anastomosis.</a:t>
            </a:r>
          </a:p>
          <a:p>
            <a:r>
              <a:rPr lang="en-US" dirty="0"/>
              <a:t>In portal hypertension ,due to cirrhosis of liver there is back pressure in portal circulation .As a result ,collateral channels of portocaval anastomosis  not only open up but become dilated &amp; tortuous to form </a:t>
            </a:r>
            <a:r>
              <a:rPr lang="en-US" dirty="0" err="1"/>
              <a:t>oesophageal</a:t>
            </a:r>
            <a:r>
              <a:rPr lang="en-US" dirty="0"/>
              <a:t> varices .The ruptured varices cause hematemesis.</a:t>
            </a:r>
            <a:endParaRPr lang="en-IN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172109" y="344386"/>
            <a:ext cx="6019891" cy="557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169939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9127" y="0"/>
            <a:ext cx="6223289" cy="6710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2795A-A7AE-4AE3-BF0B-76A062E319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7650" y="266701"/>
            <a:ext cx="5772149" cy="659129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Referred pain of </a:t>
            </a:r>
            <a:r>
              <a:rPr lang="en-US" dirty="0" err="1"/>
              <a:t>oesophagus</a:t>
            </a:r>
            <a:r>
              <a:rPr lang="en-US" dirty="0"/>
              <a:t> </a:t>
            </a:r>
          </a:p>
          <a:p>
            <a:r>
              <a:rPr lang="en-US" dirty="0" err="1"/>
              <a:t>Oesophageal</a:t>
            </a:r>
            <a:r>
              <a:rPr lang="en-US" dirty="0"/>
              <a:t> pain is referred to lower thoracic region &amp; epigastric region of abdomen .(through T 4 &amp; T5 spinal segments )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Achalasia cardia </a:t>
            </a:r>
          </a:p>
          <a:p>
            <a:r>
              <a:rPr lang="en-US" dirty="0"/>
              <a:t>It is a clinical condition in which the sphincter at the lower end of </a:t>
            </a:r>
            <a:r>
              <a:rPr lang="en-US" dirty="0" err="1"/>
              <a:t>oesophagus</a:t>
            </a:r>
            <a:r>
              <a:rPr lang="en-US" dirty="0"/>
              <a:t> fails to relax when food is swallowed . As a result, food accumulates in </a:t>
            </a:r>
            <a:r>
              <a:rPr lang="en-US" dirty="0" err="1"/>
              <a:t>oesophagus</a:t>
            </a:r>
            <a:r>
              <a:rPr lang="en-US" dirty="0"/>
              <a:t> &amp; its regurgitation occurs. This condition occurs probably due to congenital absence of ganglion cells in myenteric plexus of nerves in </a:t>
            </a:r>
            <a:r>
              <a:rPr lang="en-US" dirty="0" err="1"/>
              <a:t>oesophageal</a:t>
            </a:r>
            <a:r>
              <a:rPr lang="en-US" dirty="0"/>
              <a:t> wall.</a:t>
            </a:r>
            <a:endParaRPr lang="en-IN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31607" t="25299" r="31445" b="15916"/>
          <a:stretch>
            <a:fillRect/>
          </a:stretch>
        </p:blipFill>
        <p:spPr bwMode="auto">
          <a:xfrm>
            <a:off x="5839691" y="-62346"/>
            <a:ext cx="6342358" cy="5673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73932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973</TotalTime>
  <Words>1097</Words>
  <Application>Microsoft Office PowerPoint</Application>
  <PresentationFormat>Widescreen</PresentationFormat>
  <Paragraphs>193</Paragraphs>
  <Slides>48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Arial</vt:lpstr>
      <vt:lpstr>Calibri</vt:lpstr>
      <vt:lpstr>Calibri Light</vt:lpstr>
      <vt:lpstr>Office Theme</vt:lpstr>
      <vt:lpstr>PowerPoint Presentation</vt:lpstr>
      <vt:lpstr>Introduction </vt:lpstr>
      <vt:lpstr>Dimensions </vt:lpstr>
      <vt:lpstr>PowerPoint Presentation</vt:lpstr>
      <vt:lpstr>Course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Curvatures  </vt:lpstr>
      <vt:lpstr>PowerPoint Presentation</vt:lpstr>
      <vt:lpstr>PowerPoint Presentation</vt:lpstr>
      <vt:lpstr>Constrictions</vt:lpstr>
      <vt:lpstr>PowerPoint Presentation</vt:lpstr>
      <vt:lpstr>PowerPoint Presentation</vt:lpstr>
      <vt:lpstr>`Physiological constrictors </vt:lpstr>
      <vt:lpstr>PowerPoint Presentation</vt:lpstr>
      <vt:lpstr>Clinical significance of constrictions </vt:lpstr>
      <vt:lpstr>Cervical part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Thoracic </vt:lpstr>
      <vt:lpstr>Relations of thoracic part </vt:lpstr>
      <vt:lpstr>PowerPoint Presentation</vt:lpstr>
      <vt:lpstr>PowerPoint Presentation</vt:lpstr>
      <vt:lpstr>PowerPoint Presentation</vt:lpstr>
      <vt:lpstr>PowerPoint Presentation</vt:lpstr>
      <vt:lpstr>Abdominal part</vt:lpstr>
      <vt:lpstr>PowerPoint Presentation</vt:lpstr>
      <vt:lpstr>Relations </vt:lpstr>
      <vt:lpstr>PowerPoint Presentation</vt:lpstr>
      <vt:lpstr>Histology  </vt:lpstr>
      <vt:lpstr>PowerPoint Presentation</vt:lpstr>
      <vt:lpstr>PowerPoint Presentation</vt:lpstr>
      <vt:lpstr>PowerPoint Presentation</vt:lpstr>
      <vt:lpstr>PowerPoint Presentation</vt:lpstr>
      <vt:lpstr>Blood supply </vt:lpstr>
      <vt:lpstr>Venous </vt:lpstr>
      <vt:lpstr>Lymphatic drainage </vt:lpstr>
      <vt:lpstr>Nerve supply </vt:lpstr>
      <vt:lpstr>Applied anatomy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Oesophagus </dc:title>
  <dc:creator>hp</dc:creator>
  <cp:lastModifiedBy>Ganesh Babu R</cp:lastModifiedBy>
  <cp:revision>104</cp:revision>
  <dcterms:created xsi:type="dcterms:W3CDTF">2020-02-06T06:07:49Z</dcterms:created>
  <dcterms:modified xsi:type="dcterms:W3CDTF">2024-09-03T06:54:26Z</dcterms:modified>
</cp:coreProperties>
</file>