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AA5EDF8-C5CD-4E17-ABCB-17D6CC81B989}">
  <a:tblStyle styleId="{7AA5EDF8-C5CD-4E17-ABCB-17D6CC81B989}"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4E6"/>
          </a:solidFill>
        </a:fill>
      </a:tcStyle>
    </a:wholeTbl>
    <a:band1H>
      <a:tcTxStyle/>
      <a:tcStyle>
        <a:tcBdr/>
        <a:fill>
          <a:solidFill>
            <a:srgbClr val="FFE8CA"/>
          </a:solidFill>
        </a:fill>
      </a:tcStyle>
    </a:band1H>
    <a:band2H>
      <a:tcTxStyle/>
      <a:tcStyle>
        <a:tcBdr/>
      </a:tcStyle>
    </a:band2H>
    <a:band1V>
      <a:tcTxStyle/>
      <a:tcStyle>
        <a:tcBdr/>
        <a:fill>
          <a:solidFill>
            <a:srgbClr val="FFE8CA"/>
          </a:solidFill>
        </a:fill>
      </a:tcStyle>
    </a:band1V>
    <a:band2V>
      <a:tcTxStyle/>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40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Nasal cavity contd… </a:t>
            </a:r>
            <a:endParaRPr/>
          </a:p>
        </p:txBody>
      </p:sp>
      <p:sp>
        <p:nvSpPr>
          <p:cNvPr id="85" name="Google Shape;85;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Lateral wall contd….features </a:t>
            </a:r>
            <a:endParaRPr/>
          </a:p>
        </p:txBody>
      </p:sp>
      <p:sp>
        <p:nvSpPr>
          <p:cNvPr id="91" name="Google Shape;9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Divided into 3 areas </a:t>
            </a:r>
            <a:endParaRPr/>
          </a:p>
          <a:p>
            <a:pPr marL="228600" lvl="0" indent="-228600" algn="l" rtl="0">
              <a:lnSpc>
                <a:spcPct val="90000"/>
              </a:lnSpc>
              <a:spcBef>
                <a:spcPts val="1000"/>
              </a:spcBef>
              <a:spcAft>
                <a:spcPts val="0"/>
              </a:spcAft>
              <a:buClr>
                <a:schemeClr val="dk1"/>
              </a:buClr>
              <a:buSzPts val="2800"/>
              <a:buChar char="•"/>
            </a:pPr>
            <a:r>
              <a:rPr lang="en-US"/>
              <a:t>Anterior  -vestibule </a:t>
            </a:r>
            <a:endParaRPr/>
          </a:p>
          <a:p>
            <a:pPr marL="228600" lvl="0" indent="-228600" algn="l" rtl="0">
              <a:lnSpc>
                <a:spcPct val="90000"/>
              </a:lnSpc>
              <a:spcBef>
                <a:spcPts val="1000"/>
              </a:spcBef>
              <a:spcAft>
                <a:spcPts val="0"/>
              </a:spcAft>
              <a:buClr>
                <a:schemeClr val="dk1"/>
              </a:buClr>
              <a:buSzPts val="2800"/>
              <a:buChar char="•"/>
            </a:pPr>
            <a:r>
              <a:rPr lang="en-US"/>
              <a:t>Middle  - atrium </a:t>
            </a:r>
            <a:endParaRPr/>
          </a:p>
          <a:p>
            <a:pPr marL="228600" lvl="0" indent="-228600" algn="l" rtl="0">
              <a:lnSpc>
                <a:spcPct val="90000"/>
              </a:lnSpc>
              <a:spcBef>
                <a:spcPts val="1000"/>
              </a:spcBef>
              <a:spcAft>
                <a:spcPts val="0"/>
              </a:spcAft>
              <a:buClr>
                <a:schemeClr val="dk1"/>
              </a:buClr>
              <a:buSzPts val="2800"/>
              <a:buChar char="•"/>
            </a:pPr>
            <a:r>
              <a:rPr lang="en-US"/>
              <a:t>Posterior  - conchae or turbinates </a:t>
            </a:r>
            <a:endParaRPr/>
          </a:p>
        </p:txBody>
      </p:sp>
      <p:pic>
        <p:nvPicPr>
          <p:cNvPr id="92" name="Google Shape;92;p14"/>
          <p:cNvPicPr preferRelativeResize="0">
            <a:picLocks noGrp="1"/>
          </p:cNvPicPr>
          <p:nvPr>
            <p:ph type="body" idx="2"/>
          </p:nvPr>
        </p:nvPicPr>
        <p:blipFill rotWithShape="1">
          <a:blip r:embed="rId3">
            <a:alphaModFix/>
          </a:blip>
          <a:srcRect/>
          <a:stretch/>
        </p:blipFill>
        <p:spPr>
          <a:xfrm>
            <a:off x="5318760" y="1690688"/>
            <a:ext cx="6461760" cy="42346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98" name="Google Shape;98;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99" name="Google Shape;99;p15"/>
          <p:cNvPicPr preferRelativeResize="0">
            <a:picLocks noGrp="1"/>
          </p:cNvPicPr>
          <p:nvPr>
            <p:ph type="body" idx="2"/>
          </p:nvPr>
        </p:nvPicPr>
        <p:blipFill rotWithShape="1">
          <a:blip r:embed="rId3">
            <a:alphaModFix/>
          </a:blip>
          <a:srcRect/>
          <a:stretch/>
        </p:blipFill>
        <p:spPr>
          <a:xfrm>
            <a:off x="3048000" y="365125"/>
            <a:ext cx="8305801" cy="58118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Conchae or turbinates </a:t>
            </a:r>
            <a:endParaRPr/>
          </a:p>
        </p:txBody>
      </p:sp>
      <p:sp>
        <p:nvSpPr>
          <p:cNvPr id="105" name="Google Shape;105;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They are curved bony projections directed downwards and medially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Below and lateral to each conchae is the corresponding meatus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From above downwards -3 concha –superior,middle,inferior</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3 meatus – superior ,middle and inferior meatuses </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11" name="Google Shape;1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Superior and middle conchae are projections from medial side of ethmoidal labyrinth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Inferior concha is an independent bone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Superior concha is smallest and inferior is the largest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17" name="Google Shape;117;p18" descr="Sneak peek from our Head &amp; Neck update: The ethmoid bone | Complete Anatomy"/>
          <p:cNvPicPr preferRelativeResize="0">
            <a:picLocks noGrp="1"/>
          </p:cNvPicPr>
          <p:nvPr>
            <p:ph type="body" idx="1"/>
          </p:nvPr>
        </p:nvPicPr>
        <p:blipFill rotWithShape="1">
          <a:blip r:embed="rId3">
            <a:alphaModFix/>
          </a:blip>
          <a:srcRect/>
          <a:stretch/>
        </p:blipFill>
        <p:spPr>
          <a:xfrm>
            <a:off x="2009055" y="1825625"/>
            <a:ext cx="8173889" cy="43513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23" name="Google Shape;123;p19" descr="Ethmoid Bone Diagram"/>
          <p:cNvPicPr preferRelativeResize="0">
            <a:picLocks noGrp="1"/>
          </p:cNvPicPr>
          <p:nvPr>
            <p:ph type="body" idx="1"/>
          </p:nvPr>
        </p:nvPicPr>
        <p:blipFill rotWithShape="1">
          <a:blip r:embed="rId3">
            <a:alphaModFix/>
          </a:blip>
          <a:srcRect t="49134"/>
          <a:stretch/>
        </p:blipFill>
        <p:spPr>
          <a:xfrm>
            <a:off x="2255520" y="1508760"/>
            <a:ext cx="6949440" cy="44996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29" name="Google Shape;129;p20" descr="Ethmoid bone on Meducation"/>
          <p:cNvPicPr preferRelativeResize="0">
            <a:picLocks noGrp="1"/>
          </p:cNvPicPr>
          <p:nvPr>
            <p:ph type="body" idx="1"/>
          </p:nvPr>
        </p:nvPicPr>
        <p:blipFill rotWithShape="1">
          <a:blip r:embed="rId3">
            <a:alphaModFix/>
          </a:blip>
          <a:srcRect/>
          <a:stretch/>
        </p:blipFill>
        <p:spPr>
          <a:xfrm>
            <a:off x="2042160" y="1825625"/>
            <a:ext cx="8564880" cy="43513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Meatuses </a:t>
            </a:r>
            <a:endParaRPr/>
          </a:p>
        </p:txBody>
      </p:sp>
      <p:sp>
        <p:nvSpPr>
          <p:cNvPr id="135" name="Google Shape;135;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They are passages (recesses ) beneath the overhanging conchae .(they can be seen once the conchae are removed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Inferior meatus is the largest beneath the inferior concha.</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Superior meatus is the smallest and lies below superior concha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A triangular depression above and behind the superior concha is known as sphenoethmoidal recess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41" name="Google Shape;14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Middle meatus lies below middle concha .presents following features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b="1"/>
              <a:t>Ethmoidal bullae </a:t>
            </a:r>
            <a:r>
              <a:rPr lang="en-US"/>
              <a:t>–round elevation produced by underlying middle ethmoidal sinus </a:t>
            </a:r>
            <a:endParaRPr/>
          </a:p>
          <a:p>
            <a:pPr marL="228600" lvl="0" indent="-50800" algn="l" rtl="0">
              <a:lnSpc>
                <a:spcPct val="90000"/>
              </a:lnSpc>
              <a:spcBef>
                <a:spcPts val="100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b="1"/>
              <a:t>Hiatus semilunaris </a:t>
            </a:r>
            <a:r>
              <a:rPr lang="en-US"/>
              <a:t>– deep semicircular sulcus below ethmoidal bullae </a:t>
            </a:r>
            <a:endParaRPr/>
          </a:p>
          <a:p>
            <a:pPr marL="228600" lvl="0" indent="-50800" algn="l" rtl="0">
              <a:lnSpc>
                <a:spcPct val="90000"/>
              </a:lnSpc>
              <a:spcBef>
                <a:spcPts val="100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b="1"/>
              <a:t>Infundibulum </a:t>
            </a:r>
            <a:r>
              <a:rPr lang="en-US"/>
              <a:t>– a short passage at the anterior end of middle meatus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Openings in lateral wall </a:t>
            </a:r>
            <a:endParaRPr/>
          </a:p>
        </p:txBody>
      </p:sp>
      <p:graphicFrame>
        <p:nvGraphicFramePr>
          <p:cNvPr id="147" name="Google Shape;147;p23"/>
          <p:cNvGraphicFramePr/>
          <p:nvPr/>
        </p:nvGraphicFramePr>
        <p:xfrm>
          <a:off x="838200" y="1690688"/>
          <a:ext cx="3000000" cy="3000000"/>
        </p:xfrm>
        <a:graphic>
          <a:graphicData uri="http://schemas.openxmlformats.org/drawingml/2006/table">
            <a:tbl>
              <a:tblPr firstRow="1" bandRow="1">
                <a:noFill/>
                <a:tableStyleId>{7AA5EDF8-C5CD-4E17-ABCB-17D6CC81B989}</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4000" u="none" strike="noStrike" cap="none">
                          <a:solidFill>
                            <a:schemeClr val="dk1"/>
                          </a:solidFill>
                        </a:rPr>
                        <a:t>Sites </a:t>
                      </a:r>
                      <a:endParaRPr sz="4000">
                        <a:solidFill>
                          <a:schemeClr val="dk1"/>
                        </a:solidFill>
                      </a:endParaRPr>
                    </a:p>
                  </a:txBody>
                  <a:tcPr marL="91450" marR="91450" marT="45725" marB="45725"/>
                </a:tc>
                <a:tc>
                  <a:txBody>
                    <a:bodyPr/>
                    <a:lstStyle/>
                    <a:p>
                      <a:pPr marL="0" marR="0" lvl="0" indent="0" algn="l" rtl="0">
                        <a:spcBef>
                          <a:spcPts val="0"/>
                        </a:spcBef>
                        <a:spcAft>
                          <a:spcPts val="0"/>
                        </a:spcAft>
                        <a:buNone/>
                      </a:pPr>
                      <a:r>
                        <a:rPr lang="en-US" sz="4000">
                          <a:solidFill>
                            <a:schemeClr val="dk1"/>
                          </a:solidFill>
                        </a:rPr>
                        <a:t>Openings </a:t>
                      </a:r>
                      <a:endParaRPr sz="4000">
                        <a:solidFill>
                          <a:schemeClr val="dk1"/>
                        </a:solidFill>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a:t>Sphenoethmoidal recess</a:t>
                      </a:r>
                      <a:endParaRPr sz="1800"/>
                    </a:p>
                  </a:txBody>
                  <a:tcPr marL="91450" marR="91450" marT="45725" marB="45725"/>
                </a:tc>
                <a:tc>
                  <a:txBody>
                    <a:bodyPr/>
                    <a:lstStyle/>
                    <a:p>
                      <a:pPr marL="0" marR="0" lvl="0" indent="0" algn="l" rtl="0">
                        <a:spcBef>
                          <a:spcPts val="0"/>
                        </a:spcBef>
                        <a:spcAft>
                          <a:spcPts val="0"/>
                        </a:spcAft>
                        <a:buNone/>
                      </a:pPr>
                      <a:r>
                        <a:rPr lang="en-US" sz="1800"/>
                        <a:t>Sphenoidal sinus</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800"/>
                        <a:t>Superior meatus </a:t>
                      </a:r>
                      <a:endParaRPr sz="1800"/>
                    </a:p>
                  </a:txBody>
                  <a:tcPr marL="91450" marR="91450" marT="45725" marB="45725"/>
                </a:tc>
                <a:tc>
                  <a:txBody>
                    <a:bodyPr/>
                    <a:lstStyle/>
                    <a:p>
                      <a:pPr marL="0" marR="0" lvl="0" indent="0" algn="l" rtl="0">
                        <a:spcBef>
                          <a:spcPts val="0"/>
                        </a:spcBef>
                        <a:spcAft>
                          <a:spcPts val="0"/>
                        </a:spcAft>
                        <a:buNone/>
                      </a:pPr>
                      <a:r>
                        <a:rPr lang="en-US" sz="1800"/>
                        <a:t>Posterior ethmoidal rcess</a:t>
                      </a:r>
                      <a:endParaRPr sz="18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a:t>Middle meatus </a:t>
                      </a:r>
                      <a:endParaRPr/>
                    </a:p>
                    <a:p>
                      <a:pPr marL="0" marR="0" lvl="0" indent="0" algn="l" rtl="0">
                        <a:spcBef>
                          <a:spcPts val="0"/>
                        </a:spcBef>
                        <a:spcAft>
                          <a:spcPts val="0"/>
                        </a:spcAft>
                        <a:buNone/>
                      </a:pPr>
                      <a:r>
                        <a:rPr lang="en-US" sz="1800"/>
                        <a:t>       On bulla </a:t>
                      </a:r>
                      <a:endParaRPr/>
                    </a:p>
                    <a:p>
                      <a:pPr marL="0" marR="0" lvl="0" indent="0" algn="l" rtl="0">
                        <a:spcBef>
                          <a:spcPts val="0"/>
                        </a:spcBef>
                        <a:spcAft>
                          <a:spcPts val="0"/>
                        </a:spcAft>
                        <a:buNone/>
                      </a:pPr>
                      <a:r>
                        <a:rPr lang="en-US" sz="1800"/>
                        <a:t>        In hiatus semilunaris </a:t>
                      </a:r>
                      <a:endParaRPr/>
                    </a:p>
                    <a:p>
                      <a:pPr marL="0" marR="0" lvl="0" indent="0" algn="l" rtl="0">
                        <a:spcBef>
                          <a:spcPts val="0"/>
                        </a:spcBef>
                        <a:spcAft>
                          <a:spcPts val="0"/>
                        </a:spcAft>
                        <a:buNone/>
                      </a:pPr>
                      <a:r>
                        <a:rPr lang="en-US" sz="1800"/>
                        <a:t>                     Anterior part </a:t>
                      </a:r>
                      <a:endParaRPr/>
                    </a:p>
                    <a:p>
                      <a:pPr marL="0" marR="0" lvl="0" indent="0" algn="l" rtl="0">
                        <a:spcBef>
                          <a:spcPts val="0"/>
                        </a:spcBef>
                        <a:spcAft>
                          <a:spcPts val="0"/>
                        </a:spcAft>
                        <a:buNone/>
                      </a:pPr>
                      <a:r>
                        <a:rPr lang="en-US" sz="1800"/>
                        <a:t>                     Middle part </a:t>
                      </a:r>
                      <a:endParaRPr/>
                    </a:p>
                    <a:p>
                      <a:pPr marL="0" marR="0" lvl="0" indent="0" algn="l" rtl="0">
                        <a:spcBef>
                          <a:spcPts val="0"/>
                        </a:spcBef>
                        <a:spcAft>
                          <a:spcPts val="0"/>
                        </a:spcAft>
                        <a:buNone/>
                      </a:pPr>
                      <a:r>
                        <a:rPr lang="en-US" sz="1800"/>
                        <a:t>                     Posterior part </a:t>
                      </a:r>
                      <a:endParaRPr sz="1800"/>
                    </a:p>
                  </a:txBody>
                  <a:tcPr marL="91450" marR="91450" marT="45725" marB="45725"/>
                </a:tc>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r>
                        <a:rPr lang="en-US" sz="1800"/>
                        <a:t>Middle ethmoidal sinus</a:t>
                      </a:r>
                      <a:endParaRPr/>
                    </a:p>
                    <a:p>
                      <a:pPr marL="0" marR="0" lvl="0" indent="0" algn="l" rtl="0">
                        <a:spcBef>
                          <a:spcPts val="0"/>
                        </a:spcBef>
                        <a:spcAft>
                          <a:spcPts val="0"/>
                        </a:spcAft>
                        <a:buNone/>
                      </a:pPr>
                      <a:endParaRPr sz="1800"/>
                    </a:p>
                    <a:p>
                      <a:pPr marL="0" marR="0" lvl="0" indent="0" algn="l" rtl="0">
                        <a:spcBef>
                          <a:spcPts val="0"/>
                        </a:spcBef>
                        <a:spcAft>
                          <a:spcPts val="0"/>
                        </a:spcAft>
                        <a:buNone/>
                      </a:pPr>
                      <a:r>
                        <a:rPr lang="en-US" sz="1800"/>
                        <a:t>Frontal sinus </a:t>
                      </a:r>
                      <a:endParaRPr/>
                    </a:p>
                    <a:p>
                      <a:pPr marL="0" marR="0" lvl="0" indent="0" algn="l" rtl="0">
                        <a:spcBef>
                          <a:spcPts val="0"/>
                        </a:spcBef>
                        <a:spcAft>
                          <a:spcPts val="0"/>
                        </a:spcAft>
                        <a:buNone/>
                      </a:pPr>
                      <a:r>
                        <a:rPr lang="en-US" sz="1800"/>
                        <a:t>Anterior ethmoidal sinus </a:t>
                      </a:r>
                      <a:endParaRPr/>
                    </a:p>
                    <a:p>
                      <a:pPr marL="0" marR="0" lvl="0" indent="0" algn="l" rtl="0">
                        <a:spcBef>
                          <a:spcPts val="0"/>
                        </a:spcBef>
                        <a:spcAft>
                          <a:spcPts val="0"/>
                        </a:spcAft>
                        <a:buNone/>
                      </a:pPr>
                      <a:r>
                        <a:rPr lang="en-US" sz="1800"/>
                        <a:t>Maxillary sinus </a:t>
                      </a:r>
                      <a:endParaRPr/>
                    </a:p>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800"/>
                        <a:t>Inferior  meatus </a:t>
                      </a:r>
                      <a:endParaRPr sz="1800"/>
                    </a:p>
                  </a:txBody>
                  <a:tcPr marL="91450" marR="91450" marT="45725" marB="45725"/>
                </a:tc>
                <a:tc>
                  <a:txBody>
                    <a:bodyPr/>
                    <a:lstStyle/>
                    <a:p>
                      <a:pPr marL="0" marR="0" lvl="0" indent="0" algn="l" rtl="0">
                        <a:spcBef>
                          <a:spcPts val="0"/>
                        </a:spcBef>
                        <a:spcAft>
                          <a:spcPts val="0"/>
                        </a:spcAft>
                        <a:buNone/>
                      </a:pPr>
                      <a:r>
                        <a:rPr lang="en-US" sz="1800"/>
                        <a:t>Nasolacrimal duct </a:t>
                      </a:r>
                      <a:endParaRPr sz="180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53" name="Google Shape;153;p24" descr="JaypeeDigital | eBook Reader"/>
          <p:cNvPicPr preferRelativeResize="0">
            <a:picLocks noGrp="1"/>
          </p:cNvPicPr>
          <p:nvPr>
            <p:ph type="body" idx="1"/>
          </p:nvPr>
        </p:nvPicPr>
        <p:blipFill rotWithShape="1">
          <a:blip r:embed="rId3">
            <a:alphaModFix/>
          </a:blip>
          <a:srcRect/>
          <a:stretch/>
        </p:blipFill>
        <p:spPr>
          <a:xfrm>
            <a:off x="1066800" y="1432560"/>
            <a:ext cx="10088880" cy="46786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Arterial supply of nasal septum </a:t>
            </a:r>
            <a:endParaRPr/>
          </a:p>
        </p:txBody>
      </p:sp>
      <p:sp>
        <p:nvSpPr>
          <p:cNvPr id="159" name="Google Shape;159;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Septal branches</a:t>
            </a:r>
            <a:endParaRPr/>
          </a:p>
          <a:p>
            <a:pPr marL="685800" lvl="1" indent="-228600" algn="l" rtl="0">
              <a:lnSpc>
                <a:spcPct val="90000"/>
              </a:lnSpc>
              <a:spcBef>
                <a:spcPts val="500"/>
              </a:spcBef>
              <a:spcAft>
                <a:spcPts val="0"/>
              </a:spcAft>
              <a:buClr>
                <a:schemeClr val="dk1"/>
              </a:buClr>
              <a:buSzPts val="2400"/>
              <a:buChar char="•"/>
            </a:pPr>
            <a:r>
              <a:rPr lang="en-US"/>
              <a:t> of anterior ethmoidal (branch of ophthalmic ),</a:t>
            </a:r>
            <a:endParaRPr/>
          </a:p>
          <a:p>
            <a:pPr marL="685800" lvl="1" indent="-228600" algn="l" rtl="0">
              <a:lnSpc>
                <a:spcPct val="90000"/>
              </a:lnSpc>
              <a:spcBef>
                <a:spcPts val="500"/>
              </a:spcBef>
              <a:spcAft>
                <a:spcPts val="0"/>
              </a:spcAft>
              <a:buClr>
                <a:schemeClr val="dk1"/>
              </a:buClr>
              <a:buSzPts val="2400"/>
              <a:buChar char="•"/>
            </a:pPr>
            <a:r>
              <a:rPr lang="en-US"/>
              <a:t>posterior ethmoidal , (    ‘’                ‘”              )</a:t>
            </a:r>
            <a:endParaRPr/>
          </a:p>
          <a:p>
            <a:pPr marL="685800" lvl="1" indent="-228600" algn="l" rtl="0">
              <a:lnSpc>
                <a:spcPct val="90000"/>
              </a:lnSpc>
              <a:spcBef>
                <a:spcPts val="500"/>
              </a:spcBef>
              <a:spcAft>
                <a:spcPts val="0"/>
              </a:spcAft>
              <a:buClr>
                <a:schemeClr val="dk1"/>
              </a:buClr>
              <a:buSzPts val="2400"/>
              <a:buChar char="•"/>
            </a:pPr>
            <a:r>
              <a:rPr lang="en-US"/>
              <a:t>Sphenopalatine           ( maxillary,)</a:t>
            </a:r>
            <a:endParaRPr/>
          </a:p>
          <a:p>
            <a:pPr marL="685800" lvl="1" indent="-228600" algn="l" rtl="0">
              <a:lnSpc>
                <a:spcPct val="90000"/>
              </a:lnSpc>
              <a:spcBef>
                <a:spcPts val="500"/>
              </a:spcBef>
              <a:spcAft>
                <a:spcPts val="0"/>
              </a:spcAft>
              <a:buClr>
                <a:schemeClr val="dk1"/>
              </a:buClr>
              <a:buSzPts val="2400"/>
              <a:buChar char="•"/>
            </a:pPr>
            <a:r>
              <a:rPr lang="en-US"/>
              <a:t>greater palatine ,         (maxillary   )</a:t>
            </a:r>
            <a:endParaRPr/>
          </a:p>
          <a:p>
            <a:pPr marL="685800" lvl="1" indent="-228600" algn="l" rtl="0">
              <a:lnSpc>
                <a:spcPct val="90000"/>
              </a:lnSpc>
              <a:spcBef>
                <a:spcPts val="500"/>
              </a:spcBef>
              <a:spcAft>
                <a:spcPts val="0"/>
              </a:spcAft>
              <a:buClr>
                <a:schemeClr val="dk1"/>
              </a:buClr>
              <a:buSzPts val="2400"/>
              <a:buChar char="•"/>
            </a:pPr>
            <a:r>
              <a:rPr lang="en-US"/>
              <a:t>superior labial               (facial artery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65" name="Google Shape;165;p26" descr="Pin on MED"/>
          <p:cNvPicPr preferRelativeResize="0">
            <a:picLocks noGrp="1"/>
          </p:cNvPicPr>
          <p:nvPr>
            <p:ph type="body" idx="1"/>
          </p:nvPr>
        </p:nvPicPr>
        <p:blipFill rotWithShape="1">
          <a:blip r:embed="rId3">
            <a:alphaModFix/>
          </a:blip>
          <a:srcRect/>
          <a:stretch/>
        </p:blipFill>
        <p:spPr>
          <a:xfrm>
            <a:off x="3654552" y="2108486"/>
            <a:ext cx="4882896" cy="37856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Arterial supply of lateral wall</a:t>
            </a:r>
            <a:endParaRPr/>
          </a:p>
        </p:txBody>
      </p:sp>
      <p:sp>
        <p:nvSpPr>
          <p:cNvPr id="171" name="Google Shape;17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From branches of ophthalmic,maxillary and facial </a:t>
            </a:r>
            <a:endParaRPr/>
          </a:p>
          <a:p>
            <a:pPr marL="228600" lvl="0" indent="-228600" algn="l" rtl="0">
              <a:lnSpc>
                <a:spcPct val="90000"/>
              </a:lnSpc>
              <a:spcBef>
                <a:spcPts val="1000"/>
              </a:spcBef>
              <a:spcAft>
                <a:spcPts val="0"/>
              </a:spcAft>
              <a:buClr>
                <a:schemeClr val="dk1"/>
              </a:buClr>
              <a:buSzPts val="2800"/>
              <a:buChar char="•"/>
            </a:pPr>
            <a:r>
              <a:rPr lang="en-US"/>
              <a:t>Arranged in 4 quadrants </a:t>
            </a:r>
            <a:endParaRPr/>
          </a:p>
          <a:p>
            <a:pPr marL="228600" lvl="0" indent="-228600" algn="l" rtl="0">
              <a:lnSpc>
                <a:spcPct val="90000"/>
              </a:lnSpc>
              <a:spcBef>
                <a:spcPts val="1000"/>
              </a:spcBef>
              <a:spcAft>
                <a:spcPts val="0"/>
              </a:spcAft>
              <a:buClr>
                <a:schemeClr val="dk1"/>
              </a:buClr>
              <a:buSzPts val="2800"/>
              <a:buChar char="•"/>
            </a:pPr>
            <a:r>
              <a:rPr lang="en-US"/>
              <a:t>Anterosuperior     -anterior ethmoidal </a:t>
            </a:r>
            <a:endParaRPr/>
          </a:p>
          <a:p>
            <a:pPr marL="228600" lvl="0" indent="-228600" algn="l" rtl="0">
              <a:lnSpc>
                <a:spcPct val="90000"/>
              </a:lnSpc>
              <a:spcBef>
                <a:spcPts val="1000"/>
              </a:spcBef>
              <a:spcAft>
                <a:spcPts val="0"/>
              </a:spcAft>
              <a:buClr>
                <a:schemeClr val="dk1"/>
              </a:buClr>
              <a:buSzPts val="2800"/>
              <a:buChar char="•"/>
            </a:pPr>
            <a:r>
              <a:rPr lang="en-US"/>
              <a:t>Anteroinferior       -facial and greater palatine </a:t>
            </a:r>
            <a:endParaRPr/>
          </a:p>
          <a:p>
            <a:pPr marL="228600" lvl="0" indent="-228600" algn="l" rtl="0">
              <a:lnSpc>
                <a:spcPct val="90000"/>
              </a:lnSpc>
              <a:spcBef>
                <a:spcPts val="1000"/>
              </a:spcBef>
              <a:spcAft>
                <a:spcPts val="0"/>
              </a:spcAft>
              <a:buClr>
                <a:schemeClr val="dk1"/>
              </a:buClr>
              <a:buSzPts val="2800"/>
              <a:buChar char="•"/>
            </a:pPr>
            <a:r>
              <a:rPr lang="en-US"/>
              <a:t>Posterosuperior    - sphenopalatine </a:t>
            </a:r>
            <a:endParaRPr/>
          </a:p>
          <a:p>
            <a:pPr marL="228600" lvl="0" indent="-228600" algn="l" rtl="0">
              <a:lnSpc>
                <a:spcPct val="90000"/>
              </a:lnSpc>
              <a:spcBef>
                <a:spcPts val="1000"/>
              </a:spcBef>
              <a:spcAft>
                <a:spcPts val="0"/>
              </a:spcAft>
              <a:buClr>
                <a:schemeClr val="dk1"/>
              </a:buClr>
              <a:buSzPts val="2800"/>
              <a:buChar char="•"/>
            </a:pPr>
            <a:r>
              <a:rPr lang="en-US"/>
              <a:t>Posteroinferior      - greater palatine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77" name="Google Shape;177;p28" descr="Raghav's Blog: BLOOD SUPPLY TO NOSE"/>
          <p:cNvPicPr preferRelativeResize="0">
            <a:picLocks noGrp="1"/>
          </p:cNvPicPr>
          <p:nvPr>
            <p:ph type="body" idx="1"/>
          </p:nvPr>
        </p:nvPicPr>
        <p:blipFill rotWithShape="1">
          <a:blip r:embed="rId3">
            <a:alphaModFix/>
          </a:blip>
          <a:srcRect/>
          <a:stretch/>
        </p:blipFill>
        <p:spPr>
          <a:xfrm>
            <a:off x="1965960" y="883920"/>
            <a:ext cx="8534399" cy="5715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Venous drainage  of nasal cavity </a:t>
            </a:r>
            <a:endParaRPr/>
          </a:p>
        </p:txBody>
      </p:sp>
      <p:sp>
        <p:nvSpPr>
          <p:cNvPr id="183" name="Google Shape;183;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Veins form plexus beneath the mucosa and in general accompany the arteries . They drain into facial ,pterygoid venous plexus ,and pharyngeal venous plexus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Lymphatics of nasal cavity </a:t>
            </a:r>
            <a:endParaRPr/>
          </a:p>
        </p:txBody>
      </p:sp>
      <p:sp>
        <p:nvSpPr>
          <p:cNvPr id="189" name="Google Shape;189;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From anterior half of nasal cavity to submandibular lymph nodes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From posterior half   to retropharyngeal lymph nodes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Nerve supply of nasal cavity</a:t>
            </a:r>
            <a:endParaRPr/>
          </a:p>
        </p:txBody>
      </p:sp>
      <p:sp>
        <p:nvSpPr>
          <p:cNvPr id="195" name="Google Shape;195;p31"/>
          <p:cNvSpPr txBox="1">
            <a:spLocks noGrp="1"/>
          </p:cNvSpPr>
          <p:nvPr>
            <p:ph type="body" idx="1"/>
          </p:nvPr>
        </p:nvSpPr>
        <p:spPr>
          <a:xfrm>
            <a:off x="838200" y="1825625"/>
            <a:ext cx="1075944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Olfactory nerve -  carry the sense of smell from olfactory region of nasal cavity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Nerves of general sensation – from trigeminal through maxillary and ophthalmic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Autonomic nerves – secretomotor –from pterygopalatine ganglion </a:t>
            </a:r>
            <a:endParaRPr/>
          </a:p>
          <a:p>
            <a:pPr marL="0" lvl="0" indent="0" algn="l" rtl="0">
              <a:lnSpc>
                <a:spcPct val="90000"/>
              </a:lnSpc>
              <a:spcBef>
                <a:spcPts val="1000"/>
              </a:spcBef>
              <a:spcAft>
                <a:spcPts val="0"/>
              </a:spcAft>
              <a:buClr>
                <a:schemeClr val="dk1"/>
              </a:buClr>
              <a:buSzPts val="2800"/>
              <a:buNone/>
            </a:pPr>
            <a:r>
              <a:rPr lang="en-US"/>
              <a:t>                                           (for nasal glands )</a:t>
            </a:r>
            <a:endParaRPr/>
          </a:p>
          <a:p>
            <a:pPr marL="228600" lvl="0" indent="-228600" algn="l" rtl="0">
              <a:lnSpc>
                <a:spcPct val="90000"/>
              </a:lnSpc>
              <a:spcBef>
                <a:spcPts val="1000"/>
              </a:spcBef>
              <a:spcAft>
                <a:spcPts val="0"/>
              </a:spcAft>
              <a:buClr>
                <a:schemeClr val="dk1"/>
              </a:buClr>
              <a:buSzPts val="2800"/>
              <a:buChar char="•"/>
            </a:pPr>
            <a:r>
              <a:rPr lang="en-US"/>
              <a:t>Vasomotor – upper 3 or 4 thoracic segments ( cause vasoconstriction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Clinical aspects </a:t>
            </a:r>
            <a:endParaRPr/>
          </a:p>
        </p:txBody>
      </p:sp>
      <p:sp>
        <p:nvSpPr>
          <p:cNvPr id="201" name="Google Shape;201;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Nasal fractures </a:t>
            </a:r>
            <a:endParaRPr/>
          </a:p>
          <a:p>
            <a:pPr marL="228600" lvl="0" indent="-228600" algn="l" rtl="0">
              <a:lnSpc>
                <a:spcPct val="90000"/>
              </a:lnSpc>
              <a:spcBef>
                <a:spcPts val="1000"/>
              </a:spcBef>
              <a:spcAft>
                <a:spcPts val="0"/>
              </a:spcAft>
              <a:buClr>
                <a:schemeClr val="dk1"/>
              </a:buClr>
              <a:buSzPts val="2800"/>
              <a:buChar char="•"/>
            </a:pPr>
            <a:r>
              <a:rPr lang="en-US"/>
              <a:t>As nose is the most projecting part of face ,the fractures of nasal bones are the common facial fracture .</a:t>
            </a:r>
            <a:endParaRPr/>
          </a:p>
          <a:p>
            <a:pPr marL="228600" lvl="0" indent="-50800" algn="l" rtl="0">
              <a:lnSpc>
                <a:spcPct val="90000"/>
              </a:lnSpc>
              <a:spcBef>
                <a:spcPts val="100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b="1"/>
              <a:t>DNS –Deviated nasal septum </a:t>
            </a:r>
            <a:r>
              <a:rPr lang="en-US"/>
              <a:t>– it is an important cause of nasal obstruction .males are affected than females. If DNS is severe causing difficulty in breathing ,sinusitis ,headache ,excessive snoring etc. it is corrected by submucous resection or septoplasty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DNS</a:t>
            </a:r>
            <a:endParaRPr/>
          </a:p>
        </p:txBody>
      </p:sp>
      <p:pic>
        <p:nvPicPr>
          <p:cNvPr id="207" name="Google Shape;207;p33" descr="Deviated Nasal Septum Treatment - Septoplasty Surgery Cost | Venkat Center  For Skin &amp; Plastic Surgery"/>
          <p:cNvPicPr preferRelativeResize="0">
            <a:picLocks noGrp="1"/>
          </p:cNvPicPr>
          <p:nvPr>
            <p:ph type="body" idx="1"/>
          </p:nvPr>
        </p:nvPicPr>
        <p:blipFill rotWithShape="1">
          <a:blip r:embed="rId3">
            <a:alphaModFix/>
          </a:blip>
          <a:srcRect/>
          <a:stretch/>
        </p:blipFill>
        <p:spPr>
          <a:xfrm>
            <a:off x="1737360" y="1356360"/>
            <a:ext cx="9616440" cy="482060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Deviated septum </a:t>
            </a:r>
            <a:endParaRPr/>
          </a:p>
        </p:txBody>
      </p:sp>
      <p:pic>
        <p:nvPicPr>
          <p:cNvPr id="213" name="Google Shape;213;p34"/>
          <p:cNvPicPr preferRelativeResize="0">
            <a:picLocks noGrp="1"/>
          </p:cNvPicPr>
          <p:nvPr>
            <p:ph type="body" idx="1"/>
          </p:nvPr>
        </p:nvPicPr>
        <p:blipFill rotWithShape="1">
          <a:blip r:embed="rId3">
            <a:alphaModFix/>
          </a:blip>
          <a:srcRect/>
          <a:stretch/>
        </p:blipFill>
        <p:spPr>
          <a:xfrm>
            <a:off x="3078480" y="1341120"/>
            <a:ext cx="5577840" cy="5181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19" name="Google Shape;219;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Little’s area </a:t>
            </a:r>
            <a:r>
              <a:rPr lang="en-US"/>
              <a:t>– it is an area in the anteroinferior part of nasal septum just above the vestibule .It is highly vascular .Here the septal branches of anterior ethmoidal ,sphenopalatine ,greater palatine and superior labial arteries anastamose to form a vascular plexus called </a:t>
            </a:r>
            <a:r>
              <a:rPr lang="en-US" b="1"/>
              <a:t>Kiesselbach’s plexus </a:t>
            </a:r>
            <a:r>
              <a:rPr lang="en-US"/>
              <a:t>.This area of nasal septum is the commonest site of epistaxis (nasal bleeding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225" name="Google Shape;225;p36" descr="What is Little's area or Kiesselbach's area and the Arteries in it"/>
          <p:cNvPicPr preferRelativeResize="0">
            <a:picLocks noGrp="1"/>
          </p:cNvPicPr>
          <p:nvPr>
            <p:ph type="body" idx="1"/>
          </p:nvPr>
        </p:nvPicPr>
        <p:blipFill rotWithShape="1">
          <a:blip r:embed="rId3">
            <a:alphaModFix/>
          </a:blip>
          <a:srcRect/>
          <a:stretch/>
        </p:blipFill>
        <p:spPr>
          <a:xfrm>
            <a:off x="1234440" y="1249680"/>
            <a:ext cx="9509760" cy="5257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31" name="Google Shape;231;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Fracture of cribriform plate of ethmoid can cause damage to olfactory rootlets .If meningeal tear is present ,CSF may drip from nasal cavity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Common cold or </a:t>
            </a:r>
            <a:r>
              <a:rPr lang="en-US" b="1"/>
              <a:t>rhinitis</a:t>
            </a:r>
            <a:r>
              <a:rPr lang="en-US"/>
              <a:t> is the commonest infection of nose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Epithelial lining of nasal cavity </a:t>
            </a:r>
            <a:endParaRPr/>
          </a:p>
        </p:txBody>
      </p:sp>
      <p:sp>
        <p:nvSpPr>
          <p:cNvPr id="237" name="Google Shape;237;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3 areas </a:t>
            </a:r>
            <a:endParaRPr/>
          </a:p>
          <a:p>
            <a:pPr marL="228600" lvl="0" indent="-228600" algn="l" rtl="0">
              <a:lnSpc>
                <a:spcPct val="90000"/>
              </a:lnSpc>
              <a:spcBef>
                <a:spcPts val="1000"/>
              </a:spcBef>
              <a:spcAft>
                <a:spcPts val="0"/>
              </a:spcAft>
              <a:buClr>
                <a:schemeClr val="dk1"/>
              </a:buClr>
              <a:buSzPts val="2800"/>
              <a:buChar char="•"/>
            </a:pPr>
            <a:r>
              <a:rPr lang="en-US"/>
              <a:t>Vestibule </a:t>
            </a:r>
            <a:endParaRPr/>
          </a:p>
          <a:p>
            <a:pPr marL="228600" lvl="0" indent="-228600" algn="l" rtl="0">
              <a:lnSpc>
                <a:spcPct val="90000"/>
              </a:lnSpc>
              <a:spcBef>
                <a:spcPts val="1000"/>
              </a:spcBef>
              <a:spcAft>
                <a:spcPts val="0"/>
              </a:spcAft>
              <a:buClr>
                <a:schemeClr val="dk1"/>
              </a:buClr>
              <a:buSzPts val="2800"/>
              <a:buChar char="•"/>
            </a:pPr>
            <a:r>
              <a:rPr lang="en-US"/>
              <a:t>Respiratory area </a:t>
            </a:r>
            <a:endParaRPr/>
          </a:p>
          <a:p>
            <a:pPr marL="228600" lvl="0" indent="-228600" algn="l" rtl="0">
              <a:lnSpc>
                <a:spcPct val="90000"/>
              </a:lnSpc>
              <a:spcBef>
                <a:spcPts val="1000"/>
              </a:spcBef>
              <a:spcAft>
                <a:spcPts val="0"/>
              </a:spcAft>
              <a:buClr>
                <a:schemeClr val="dk1"/>
              </a:buClr>
              <a:buSzPts val="2800"/>
              <a:buChar char="•"/>
            </a:pPr>
            <a:r>
              <a:rPr lang="en-US"/>
              <a:t>Olfactory area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b="1"/>
              <a:t>Vestibule</a:t>
            </a:r>
            <a:endParaRPr/>
          </a:p>
          <a:p>
            <a:pPr marL="228600" lvl="0" indent="-228600" algn="l" rtl="0">
              <a:lnSpc>
                <a:spcPct val="90000"/>
              </a:lnSpc>
              <a:spcBef>
                <a:spcPts val="1000"/>
              </a:spcBef>
              <a:spcAft>
                <a:spcPts val="0"/>
              </a:spcAft>
              <a:buClr>
                <a:schemeClr val="dk1"/>
              </a:buClr>
              <a:buSzPts val="2800"/>
              <a:buChar char="•"/>
            </a:pPr>
            <a:r>
              <a:rPr lang="en-US"/>
              <a:t>Lined by skin ,coarse hairs ,sebaceous and sweat glands .Filter the foreign particles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 </a:t>
            </a:r>
            <a:endParaRPr/>
          </a:p>
        </p:txBody>
      </p:sp>
      <p:sp>
        <p:nvSpPr>
          <p:cNvPr id="243" name="Google Shape;243;p39"/>
          <p:cNvSpPr txBox="1">
            <a:spLocks noGrp="1"/>
          </p:cNvSpPr>
          <p:nvPr>
            <p:ph type="body" idx="1"/>
          </p:nvPr>
        </p:nvSpPr>
        <p:spPr>
          <a:xfrm>
            <a:off x="838200" y="1005840"/>
            <a:ext cx="10515600" cy="517112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Respiratory  </a:t>
            </a:r>
            <a:endParaRPr b="1"/>
          </a:p>
          <a:p>
            <a:pPr marL="228600" lvl="0" indent="-228600" algn="l" rtl="0">
              <a:lnSpc>
                <a:spcPct val="90000"/>
              </a:lnSpc>
              <a:spcBef>
                <a:spcPts val="1000"/>
              </a:spcBef>
              <a:spcAft>
                <a:spcPts val="0"/>
              </a:spcAft>
              <a:buClr>
                <a:schemeClr val="dk1"/>
              </a:buClr>
              <a:buSzPts val="2800"/>
              <a:buChar char="•"/>
            </a:pPr>
            <a:r>
              <a:rPr lang="en-US"/>
              <a:t>Lined by ciliated pseudostratified columnar epithelium </a:t>
            </a:r>
            <a:endParaRPr/>
          </a:p>
          <a:p>
            <a:pPr marL="228600" lvl="0" indent="-228600" algn="l" rtl="0">
              <a:lnSpc>
                <a:spcPct val="90000"/>
              </a:lnSpc>
              <a:spcBef>
                <a:spcPts val="1000"/>
              </a:spcBef>
              <a:spcAft>
                <a:spcPts val="0"/>
              </a:spcAft>
              <a:buClr>
                <a:schemeClr val="dk1"/>
              </a:buClr>
              <a:buSzPts val="2800"/>
              <a:buChar char="•"/>
            </a:pPr>
            <a:r>
              <a:rPr lang="en-US"/>
              <a:t>Provided by goblet cells &amp; mucous and serous glands </a:t>
            </a:r>
            <a:endParaRPr/>
          </a:p>
          <a:p>
            <a:pPr marL="228600" lvl="0" indent="-228600" algn="l" rtl="0">
              <a:lnSpc>
                <a:spcPct val="90000"/>
              </a:lnSpc>
              <a:spcBef>
                <a:spcPts val="1000"/>
              </a:spcBef>
              <a:spcAft>
                <a:spcPts val="0"/>
              </a:spcAft>
              <a:buClr>
                <a:schemeClr val="dk1"/>
              </a:buClr>
              <a:buSzPts val="2800"/>
              <a:buChar char="•"/>
            </a:pPr>
            <a:r>
              <a:rPr lang="en-US"/>
              <a:t>Secretions make the surface sticky and entraps injurious inhaled particles and microorganisms .</a:t>
            </a:r>
            <a:endParaRPr/>
          </a:p>
          <a:p>
            <a:pPr marL="228600" lvl="0" indent="-228600" algn="l" rtl="0">
              <a:lnSpc>
                <a:spcPct val="90000"/>
              </a:lnSpc>
              <a:spcBef>
                <a:spcPts val="1000"/>
              </a:spcBef>
              <a:spcAft>
                <a:spcPts val="0"/>
              </a:spcAft>
              <a:buClr>
                <a:schemeClr val="dk1"/>
              </a:buClr>
              <a:buSzPts val="2800"/>
              <a:buChar char="•"/>
            </a:pPr>
            <a:r>
              <a:rPr lang="en-US"/>
              <a:t>The entrapped materials are swayed back by cilia and are ejected by sneezing and coughing </a:t>
            </a:r>
            <a:endParaRPr/>
          </a:p>
          <a:p>
            <a:pPr marL="228600" lvl="0" indent="-228600" algn="l" rtl="0">
              <a:lnSpc>
                <a:spcPct val="90000"/>
              </a:lnSpc>
              <a:spcBef>
                <a:spcPts val="1000"/>
              </a:spcBef>
              <a:spcAft>
                <a:spcPts val="0"/>
              </a:spcAft>
              <a:buClr>
                <a:schemeClr val="dk1"/>
              </a:buClr>
              <a:buSzPts val="2800"/>
              <a:buChar char="•"/>
            </a:pPr>
            <a:r>
              <a:rPr lang="en-US"/>
              <a:t>The lamina propia contains vascular spaces which communicate with arterioles and venules  .Normally the spaces remain collapsed. But in allergy the spaces get distended with blood due to vasodilation and produces running nose . </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49" name="Google Shape;249;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Olfactory </a:t>
            </a:r>
            <a:endParaRPr/>
          </a:p>
          <a:p>
            <a:pPr marL="228600" lvl="0" indent="-228600" algn="l" rtl="0">
              <a:lnSpc>
                <a:spcPct val="90000"/>
              </a:lnSpc>
              <a:spcBef>
                <a:spcPts val="1000"/>
              </a:spcBef>
              <a:spcAft>
                <a:spcPts val="0"/>
              </a:spcAft>
              <a:buClr>
                <a:schemeClr val="dk1"/>
              </a:buClr>
              <a:buSzPts val="2800"/>
              <a:buChar char="•"/>
            </a:pPr>
            <a:r>
              <a:rPr lang="en-US"/>
              <a:t>Occupies the roof and adjoining septal and lateral walls of nasal cavity above superior conchae .The mucous membrane is lined by bipolar olfactory cells ,tall columnar supporting cells ,and basal cells.</a:t>
            </a:r>
            <a:endParaRPr/>
          </a:p>
          <a:p>
            <a:pPr marL="228600" lvl="0" indent="-228600" algn="l" rtl="0">
              <a:lnSpc>
                <a:spcPct val="90000"/>
              </a:lnSpc>
              <a:spcBef>
                <a:spcPts val="1000"/>
              </a:spcBef>
              <a:spcAft>
                <a:spcPts val="0"/>
              </a:spcAft>
              <a:buClr>
                <a:schemeClr val="dk1"/>
              </a:buClr>
              <a:buSzPts val="2800"/>
              <a:buChar char="•"/>
            </a:pPr>
            <a:r>
              <a:rPr lang="en-US"/>
              <a:t>The peripheral process of bipolar cells act as dendrites and respond to the odorous stimuli .Central processes form axons of olfactory nerves.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255" name="Google Shape;255;p41" descr="Olfactory system - Wikipedia"/>
          <p:cNvPicPr preferRelativeResize="0">
            <a:picLocks noGrp="1"/>
          </p:cNvPicPr>
          <p:nvPr>
            <p:ph type="body" idx="1"/>
          </p:nvPr>
        </p:nvPicPr>
        <p:blipFill rotWithShape="1">
          <a:blip r:embed="rId3">
            <a:alphaModFix/>
          </a:blip>
          <a:srcRect/>
          <a:stretch/>
        </p:blipFill>
        <p:spPr>
          <a:xfrm>
            <a:off x="2087880" y="1901825"/>
            <a:ext cx="7787640" cy="435133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261" name="Google Shape;261;p42" descr="Olfactory Epithelium - an overview | ScienceDirect Topics"/>
          <p:cNvPicPr preferRelativeResize="0">
            <a:picLocks noGrp="1"/>
          </p:cNvPicPr>
          <p:nvPr>
            <p:ph type="body" idx="1"/>
          </p:nvPr>
        </p:nvPicPr>
        <p:blipFill rotWithShape="1">
          <a:blip r:embed="rId3">
            <a:alphaModFix/>
          </a:blip>
          <a:srcRect/>
          <a:stretch/>
        </p:blipFill>
        <p:spPr>
          <a:xfrm>
            <a:off x="1737360" y="777240"/>
            <a:ext cx="8580120" cy="568452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769</Words>
  <Application>Microsoft Office PowerPoint</Application>
  <PresentationFormat>Widescreen</PresentationFormat>
  <Paragraphs>114</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Nasal cavity contd… </vt:lpstr>
      <vt:lpstr>Lateral wall contd….features </vt:lpstr>
      <vt:lpstr>PowerPoint Presentation</vt:lpstr>
      <vt:lpstr>Conchae or turbinates </vt:lpstr>
      <vt:lpstr>PowerPoint Presentation</vt:lpstr>
      <vt:lpstr>PowerPoint Presentation</vt:lpstr>
      <vt:lpstr>PowerPoint Presentation</vt:lpstr>
      <vt:lpstr>PowerPoint Presentation</vt:lpstr>
      <vt:lpstr>Meatuses </vt:lpstr>
      <vt:lpstr>PowerPoint Presentation</vt:lpstr>
      <vt:lpstr>Openings in lateral wall </vt:lpstr>
      <vt:lpstr>PowerPoint Presentation</vt:lpstr>
      <vt:lpstr>Arterial supply of nasal septum </vt:lpstr>
      <vt:lpstr>PowerPoint Presentation</vt:lpstr>
      <vt:lpstr>Arterial supply of lateral wall</vt:lpstr>
      <vt:lpstr>PowerPoint Presentation</vt:lpstr>
      <vt:lpstr>Venous drainage  of nasal cavity </vt:lpstr>
      <vt:lpstr>Lymphatics of nasal cavity </vt:lpstr>
      <vt:lpstr>Nerve supply of nasal cavity</vt:lpstr>
      <vt:lpstr>Clinical aspects </vt:lpstr>
      <vt:lpstr>DNS</vt:lpstr>
      <vt:lpstr>Deviated septum </vt:lpstr>
      <vt:lpstr>PowerPoint Presentation</vt:lpstr>
      <vt:lpstr>PowerPoint Presentation</vt:lpstr>
      <vt:lpstr>PowerPoint Presentation</vt:lpstr>
      <vt:lpstr>Epithelial lining of nasal cavity </vt:lpstr>
      <vt:lpstr>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Ganesh Babu R</cp:lastModifiedBy>
  <cp:revision>1</cp:revision>
  <dcterms:modified xsi:type="dcterms:W3CDTF">2024-09-03T07:06:08Z</dcterms:modified>
</cp:coreProperties>
</file>