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6" r:id="rId2"/>
    <p:sldId id="265" r:id="rId3"/>
    <p:sldId id="315" r:id="rId4"/>
    <p:sldId id="266" r:id="rId5"/>
    <p:sldId id="316" r:id="rId6"/>
    <p:sldId id="267" r:id="rId7"/>
    <p:sldId id="302" r:id="rId8"/>
    <p:sldId id="303" r:id="rId9"/>
    <p:sldId id="268" r:id="rId10"/>
    <p:sldId id="317" r:id="rId11"/>
    <p:sldId id="320" r:id="rId12"/>
    <p:sldId id="269" r:id="rId13"/>
    <p:sldId id="318" r:id="rId14"/>
    <p:sldId id="304" r:id="rId15"/>
    <p:sldId id="305" r:id="rId16"/>
    <p:sldId id="325" r:id="rId17"/>
    <p:sldId id="321" r:id="rId18"/>
    <p:sldId id="327" r:id="rId19"/>
    <p:sldId id="322" r:id="rId20"/>
    <p:sldId id="319" r:id="rId21"/>
    <p:sldId id="323" r:id="rId22"/>
    <p:sldId id="326" r:id="rId23"/>
    <p:sldId id="296" r:id="rId24"/>
    <p:sldId id="306" r:id="rId25"/>
    <p:sldId id="324" r:id="rId26"/>
    <p:sldId id="307" r:id="rId27"/>
    <p:sldId id="280" r:id="rId28"/>
    <p:sldId id="270" r:id="rId29"/>
    <p:sldId id="281" r:id="rId30"/>
    <p:sldId id="308" r:id="rId31"/>
    <p:sldId id="282" r:id="rId32"/>
    <p:sldId id="272" r:id="rId33"/>
    <p:sldId id="283" r:id="rId34"/>
    <p:sldId id="328" r:id="rId35"/>
    <p:sldId id="309" r:id="rId36"/>
    <p:sldId id="310" r:id="rId37"/>
    <p:sldId id="284" r:id="rId38"/>
    <p:sldId id="300" r:id="rId39"/>
    <p:sldId id="301" r:id="rId40"/>
    <p:sldId id="276" r:id="rId41"/>
    <p:sldId id="285" r:id="rId42"/>
    <p:sldId id="271" r:id="rId43"/>
    <p:sldId id="273" r:id="rId44"/>
    <p:sldId id="311" r:id="rId45"/>
    <p:sldId id="287" r:id="rId46"/>
    <p:sldId id="299" r:id="rId47"/>
    <p:sldId id="288" r:id="rId48"/>
    <p:sldId id="277" r:id="rId49"/>
    <p:sldId id="289" r:id="rId50"/>
    <p:sldId id="278" r:id="rId51"/>
    <p:sldId id="312" r:id="rId52"/>
    <p:sldId id="313" r:id="rId53"/>
    <p:sldId id="314" r:id="rId54"/>
    <p:sldId id="290" r:id="rId55"/>
    <p:sldId id="259" r:id="rId56"/>
    <p:sldId id="292" r:id="rId57"/>
    <p:sldId id="293" r:id="rId58"/>
    <p:sldId id="291" r:id="rId59"/>
    <p:sldId id="279" r:id="rId60"/>
    <p:sldId id="258" r:id="rId61"/>
    <p:sldId id="294" r:id="rId62"/>
    <p:sldId id="335" r:id="rId63"/>
    <p:sldId id="336" r:id="rId64"/>
    <p:sldId id="260" r:id="rId65"/>
    <p:sldId id="295" r:id="rId66"/>
    <p:sldId id="333" r:id="rId67"/>
    <p:sldId id="330" r:id="rId68"/>
    <p:sldId id="331" r:id="rId69"/>
    <p:sldId id="332" r:id="rId70"/>
    <p:sldId id="329" r:id="rId71"/>
    <p:sldId id="334" r:id="rId72"/>
    <p:sldId id="297" r:id="rId73"/>
    <p:sldId id="261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7682" autoAdjust="0"/>
  </p:normalViewPr>
  <p:slideViewPr>
    <p:cSldViewPr snapToGrid="0">
      <p:cViewPr varScale="1">
        <p:scale>
          <a:sx n="42" d="100"/>
          <a:sy n="42" d="100"/>
        </p:scale>
        <p:origin x="198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B6F38-1F14-4CD8-801E-8BA38DBE4628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30236-6B8A-4395-AF19-360B0290F93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4008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3301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399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8244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9387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066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411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9014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938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026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7320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3889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20653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866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6637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6401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66053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9928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6771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4599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13941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12239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48628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65387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80764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94557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27359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44144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29402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24566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93538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2140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47862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05355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45795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23457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98819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49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82994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60504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51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56917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52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74524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5082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54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94543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56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431708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58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58658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59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16373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60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09898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61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968796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62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7618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66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93587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67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83047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69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577469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30236-6B8A-4395-AF19-360B0290F931}" type="slidenum">
              <a:rPr lang="en-IN" smtClean="0"/>
              <a:t>70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691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AB7E-F78A-4034-B4B8-5F8B84FB807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AB248-C97E-4943-8613-CD744BC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790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AB7E-F78A-4034-B4B8-5F8B84FB807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AB248-C97E-4943-8613-CD744BC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86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AB7E-F78A-4034-B4B8-5F8B84FB807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AB248-C97E-4943-8613-CD744BC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6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AB7E-F78A-4034-B4B8-5F8B84FB807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AB248-C97E-4943-8613-CD744BC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0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AB7E-F78A-4034-B4B8-5F8B84FB807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AB248-C97E-4943-8613-CD744BC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8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AB7E-F78A-4034-B4B8-5F8B84FB807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AB248-C97E-4943-8613-CD744BC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86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AB7E-F78A-4034-B4B8-5F8B84FB807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AB248-C97E-4943-8613-CD744BC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41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AB7E-F78A-4034-B4B8-5F8B84FB807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AB248-C97E-4943-8613-CD744BC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48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AB7E-F78A-4034-B4B8-5F8B84FB807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AB248-C97E-4943-8613-CD744BC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4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AB7E-F78A-4034-B4B8-5F8B84FB807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AB248-C97E-4943-8613-CD744BC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36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AB7E-F78A-4034-B4B8-5F8B84FB807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AB248-C97E-4943-8613-CD744BC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5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DAB7E-F78A-4034-B4B8-5F8B84FB807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AB248-C97E-4943-8613-CD744BC03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23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5122" name="Picture 2" descr="Your lungs are really amazing. An anatomy professor explains why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3331" y="182562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          </a:t>
            </a:r>
            <a:r>
              <a:rPr lang="en-US" sz="4400" dirty="0"/>
              <a:t>Lungs </a:t>
            </a:r>
          </a:p>
        </p:txBody>
      </p:sp>
    </p:spTree>
    <p:extLst>
      <p:ext uri="{BB962C8B-B14F-4D97-AF65-F5344CB8AC3E}">
        <p14:creationId xmlns:p14="http://schemas.microsoft.com/office/powerpoint/2010/main" val="1692960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9066D1-C1F0-A60A-80EC-BBB387777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Lungs are the principal organs of respiration  situated in the thoracic cavity .</a:t>
            </a:r>
          </a:p>
          <a:p>
            <a:r>
              <a:rPr lang="en-US" dirty="0"/>
              <a:t>It occupies major portion of thoracic cavity leaving a little space for heart </a:t>
            </a:r>
          </a:p>
          <a:p>
            <a:r>
              <a:rPr lang="en-US" dirty="0"/>
              <a:t>The two lungs holds the heart tight between them providing protection </a:t>
            </a:r>
          </a:p>
          <a:p>
            <a:r>
              <a:rPr lang="en-US" dirty="0"/>
              <a:t>The right &amp; left lungs are located on either side of  mediastinum enclosed in pleural sac.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82E6582-8654-AB36-F2A9-AE2E535283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365125"/>
            <a:ext cx="5949585" cy="6330822"/>
          </a:xfrm>
        </p:spPr>
      </p:pic>
    </p:spTree>
    <p:extLst>
      <p:ext uri="{BB962C8B-B14F-4D97-AF65-F5344CB8AC3E}">
        <p14:creationId xmlns:p14="http://schemas.microsoft.com/office/powerpoint/2010/main" val="3998617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47F5D-1BC5-C168-E379-2A74D8D61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2810C5A-5EE0-8B5B-354E-ACADC51EFC7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0" y="151657"/>
            <a:ext cx="6926785" cy="6554685"/>
          </a:xfr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1619287-70C6-BF5F-29B1-A9309BB2DC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858897" y="680463"/>
            <a:ext cx="4183029" cy="569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38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A7E83F-DEDE-4487-8730-981CA71A3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TEXTURE AND WEIGHT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Spongy in texture </a:t>
            </a:r>
          </a:p>
          <a:p>
            <a:r>
              <a:rPr lang="en-US" dirty="0"/>
              <a:t>In newborns ,rosy pink in </a:t>
            </a:r>
            <a:r>
              <a:rPr lang="en-US" dirty="0" err="1"/>
              <a:t>colour</a:t>
            </a:r>
            <a:r>
              <a:rPr lang="en-US" dirty="0"/>
              <a:t> </a:t>
            </a:r>
          </a:p>
          <a:p>
            <a:r>
              <a:rPr lang="en-US" dirty="0"/>
              <a:t>In young  , brown or grey in </a:t>
            </a:r>
            <a:r>
              <a:rPr lang="en-US" dirty="0" err="1"/>
              <a:t>colour</a:t>
            </a:r>
            <a:r>
              <a:rPr lang="en-US" dirty="0"/>
              <a:t> </a:t>
            </a:r>
          </a:p>
          <a:p>
            <a:r>
              <a:rPr lang="en-US" dirty="0"/>
              <a:t>Gradually becomes mottled black because of deposition of inhaled carbon particles </a:t>
            </a:r>
          </a:p>
          <a:p>
            <a:r>
              <a:rPr lang="en-US" dirty="0"/>
              <a:t>Right lung – 700 gm </a:t>
            </a:r>
          </a:p>
          <a:p>
            <a:r>
              <a:rPr lang="en-US" dirty="0"/>
              <a:t>Left lung  - 600-650 gm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DF1AF7F-B7FF-ABF9-E849-8925DAB982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32650" y="317378"/>
            <a:ext cx="6059350" cy="62232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56841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C3223-8191-4695-E32B-0A72F56D0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D3C445D-0283-85BD-C307-9EDEE7F7FE9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67324" y="242933"/>
            <a:ext cx="7197053" cy="637351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1EC95D-B3CE-C54F-E36D-FB2FC440EC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325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Features of lungs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Conical in shape </a:t>
            </a:r>
          </a:p>
          <a:p>
            <a:r>
              <a:rPr lang="en-US" dirty="0"/>
              <a:t>Apex </a:t>
            </a:r>
          </a:p>
          <a:p>
            <a:r>
              <a:rPr lang="en-US" dirty="0"/>
              <a:t>Base </a:t>
            </a:r>
          </a:p>
          <a:p>
            <a:r>
              <a:rPr lang="en-US" dirty="0"/>
              <a:t>3 borders  -anterior ,posterior ,inferior </a:t>
            </a:r>
          </a:p>
          <a:p>
            <a:r>
              <a:rPr lang="en-US" dirty="0"/>
              <a:t>2 surfaces  - costal , medial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CC6F9DB-3C63-0547-D054-25AB8D19B8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84108" y="1372085"/>
            <a:ext cx="6257291" cy="5237329"/>
          </a:xfrm>
        </p:spPr>
      </p:pic>
    </p:spTree>
    <p:extLst>
      <p:ext uri="{BB962C8B-B14F-4D97-AF65-F5344CB8AC3E}">
        <p14:creationId xmlns:p14="http://schemas.microsoft.com/office/powerpoint/2010/main" val="2764122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D1F73-DDF0-8259-7DAA-34692CD4C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95FD6F5-36A3-327F-ABC4-D2E9F43EDE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872698" y="196778"/>
            <a:ext cx="6446603" cy="6296097"/>
          </a:xfrm>
        </p:spPr>
      </p:pic>
    </p:spTree>
    <p:extLst>
      <p:ext uri="{BB962C8B-B14F-4D97-AF65-F5344CB8AC3E}">
        <p14:creationId xmlns:p14="http://schemas.microsoft.com/office/powerpoint/2010/main" val="2172001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623112-8782-343C-058D-88E62EAA46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75076" y="568411"/>
            <a:ext cx="6316924" cy="528724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659FCF-AFB4-6CA7-414E-CC31E98F8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91363"/>
            <a:ext cx="10515600" cy="1325563"/>
          </a:xfrm>
        </p:spPr>
        <p:txBody>
          <a:bodyPr/>
          <a:lstStyle/>
          <a:p>
            <a:r>
              <a:rPr lang="en-IN" dirty="0"/>
              <a:t>Side determination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524A3-5BEC-D7A1-AB92-694E0113FA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5847" y="844062"/>
            <a:ext cx="5843954" cy="601393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 The conical end or apex is directed upwards.</a:t>
            </a:r>
          </a:p>
          <a:p>
            <a:r>
              <a:rPr lang="en-US" dirty="0"/>
              <a:t>The broader base is directed downwards.</a:t>
            </a:r>
          </a:p>
          <a:p>
            <a:r>
              <a:rPr lang="en-US" dirty="0"/>
              <a:t>The convex surface or costal surface is outwards and comes in contact with ribcage.</a:t>
            </a:r>
          </a:p>
          <a:p>
            <a:r>
              <a:rPr lang="en-US" dirty="0"/>
              <a:t>The medial surface presenting hilum is directed inwards.</a:t>
            </a:r>
          </a:p>
          <a:p>
            <a:r>
              <a:rPr lang="en-US" dirty="0"/>
              <a:t>Its thin margin is the anterior border so it should face forwards.</a:t>
            </a:r>
          </a:p>
          <a:p>
            <a:r>
              <a:rPr lang="en-US" dirty="0"/>
              <a:t>Cardiac notch present on left side. </a:t>
            </a:r>
          </a:p>
          <a:p>
            <a:r>
              <a:rPr lang="en-US" dirty="0"/>
              <a:t>The posterior border is rounded and should face backwards.</a:t>
            </a:r>
          </a:p>
          <a:p>
            <a:r>
              <a:rPr lang="en-US" dirty="0"/>
              <a:t>The right lung has three lobes and the left lung has two lobes.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8731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Apex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360" y="1825624"/>
            <a:ext cx="5044440" cy="495109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Rounded /Blunt superior end </a:t>
            </a:r>
          </a:p>
          <a:p>
            <a:r>
              <a:rPr lang="en-US" dirty="0"/>
              <a:t>Extends to root of neck </a:t>
            </a:r>
          </a:p>
          <a:p>
            <a:r>
              <a:rPr lang="en-US" dirty="0"/>
              <a:t>Lies above the level of anterior end of 1</a:t>
            </a:r>
            <a:r>
              <a:rPr lang="en-US" baseline="30000" dirty="0"/>
              <a:t>st</a:t>
            </a:r>
            <a:r>
              <a:rPr lang="en-US" dirty="0"/>
              <a:t> rib </a:t>
            </a:r>
          </a:p>
          <a:p>
            <a:r>
              <a:rPr lang="en-US" dirty="0"/>
              <a:t>Reaches nearly 2.5 cm above the medial 1/3</a:t>
            </a:r>
            <a:r>
              <a:rPr lang="en-US" baseline="30000" dirty="0"/>
              <a:t>rd</a:t>
            </a:r>
            <a:r>
              <a:rPr lang="en-US" dirty="0"/>
              <a:t> of clavicle </a:t>
            </a:r>
          </a:p>
          <a:p>
            <a:r>
              <a:rPr lang="en-US" dirty="0"/>
              <a:t>Covered with cervical pleura &amp; </a:t>
            </a:r>
            <a:r>
              <a:rPr lang="en-US" dirty="0" err="1"/>
              <a:t>suprapleural</a:t>
            </a:r>
            <a:r>
              <a:rPr lang="en-US" dirty="0"/>
              <a:t> membrane  </a:t>
            </a:r>
          </a:p>
          <a:p>
            <a:r>
              <a:rPr lang="en-US" dirty="0"/>
              <a:t>Apex is grooved by subclavian artery on medial side  &amp; in front </a:t>
            </a:r>
          </a:p>
          <a:p>
            <a:r>
              <a:rPr lang="en-US" dirty="0"/>
              <a:t>Posteriorly related to neck of 1</a:t>
            </a:r>
            <a:r>
              <a:rPr lang="en-US" baseline="30000" dirty="0"/>
              <a:t>st</a:t>
            </a:r>
            <a:r>
              <a:rPr lang="en-US" dirty="0"/>
              <a:t> rib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A2FBC55-2C83-E2A7-26C5-BE7CE5A7CF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86960" y="637828"/>
            <a:ext cx="7208520" cy="542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90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CBC76-BE4C-54CD-D2CC-89FF9DC29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APEX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FDF439-DB8A-0093-9E28-B9DDF945B5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469" y="646956"/>
            <a:ext cx="8256373" cy="621104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B88F40-E32F-45FD-9B3A-29ECEF6C5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046" y="845024"/>
            <a:ext cx="3575311" cy="513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25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1E7F7-AAA0-6005-D50B-97A730422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8642D-8760-048B-2205-2ED3F13DF1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B5978-3AC9-B390-6BF6-05A6361C63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67715D-0A9B-E80E-FC15-BE7D7B2C2C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25"/>
          <a:stretch/>
        </p:blipFill>
        <p:spPr>
          <a:xfrm>
            <a:off x="564335" y="234523"/>
            <a:ext cx="9737905" cy="644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09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C3DBEB1-4D45-0271-2A19-8ADDD0535B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2" y="347540"/>
            <a:ext cx="5760984" cy="59502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AAA6A7-1571-307E-9FE6-7D6461A7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RELATIONS OF  THE </a:t>
            </a:r>
            <a:r>
              <a:rPr lang="en-IN" b="1" dirty="0">
                <a:solidFill>
                  <a:srgbClr val="FF0000"/>
                </a:solidFill>
              </a:rPr>
              <a:t>APEX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Anterior relations of the apex </a:t>
            </a:r>
          </a:p>
          <a:p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IN" dirty="0"/>
              <a:t>Subclavian artery </a:t>
            </a:r>
          </a:p>
          <a:p>
            <a:pPr marL="228600" indent="-228600">
              <a:buFont typeface="+mj-lt"/>
              <a:buAutoNum type="arabicPeriod"/>
            </a:pPr>
            <a:r>
              <a:rPr lang="en-IN" dirty="0"/>
              <a:t>Origin of internal thoracic artery ( starts from the subclavian artery )</a:t>
            </a:r>
          </a:p>
          <a:p>
            <a:pPr marL="228600" indent="-228600">
              <a:buFont typeface="+mj-lt"/>
              <a:buAutoNum type="arabicPeriod"/>
            </a:pPr>
            <a:r>
              <a:rPr lang="en-IN" dirty="0"/>
              <a:t>Insertion of scalenus anterior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756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A48A3-F9D2-348E-C549-FF5B6A03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111C5B5-FAEA-FFA1-4F4A-0626EEE642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4" b="15015"/>
          <a:stretch/>
        </p:blipFill>
        <p:spPr>
          <a:xfrm>
            <a:off x="1823761" y="606054"/>
            <a:ext cx="7417082" cy="615625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EEB62-10E2-6662-AD11-63E49EDD7A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4973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3AF1C-9CAB-DC1B-EBC6-DB0EE4EFE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4A471-D81E-8BAF-9101-AA71A3F2C4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EF27B95-B29D-8146-15D2-8511355316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04186" y="-19215"/>
            <a:ext cx="3785436" cy="66651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85932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C0773-4B0D-EB6C-338D-44CFF39D0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POSTERIOR RELATION OF THE APEX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A2866-18BD-B6AE-77A3-74FB3FC998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Apex is in contact with neck of 1st rib and structures in front of it (medial to lateral) are</a:t>
            </a:r>
          </a:p>
          <a:p>
            <a:pPr marL="0" indent="0">
              <a:buNone/>
            </a:pPr>
            <a:r>
              <a:rPr lang="en-US" dirty="0"/>
              <a:t>1. Sympathetic chain</a:t>
            </a:r>
          </a:p>
          <a:p>
            <a:pPr marL="0" indent="0">
              <a:buNone/>
            </a:pPr>
            <a:r>
              <a:rPr lang="en-US" dirty="0"/>
              <a:t>2. First posterior intercostal vein</a:t>
            </a:r>
          </a:p>
          <a:p>
            <a:pPr marL="0" indent="0">
              <a:buNone/>
            </a:pPr>
            <a:r>
              <a:rPr lang="en-US" dirty="0"/>
              <a:t> 3. Superior intercostal artery</a:t>
            </a:r>
          </a:p>
          <a:p>
            <a:pPr marL="0" indent="0">
              <a:buNone/>
            </a:pPr>
            <a:r>
              <a:rPr lang="en-US" dirty="0"/>
              <a:t>4. Ventral ramus of first thoracic nerve.</a:t>
            </a: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3AA8F13-38D6-8B5E-A146-5FE940D695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864" y="1825625"/>
            <a:ext cx="5032272" cy="4351338"/>
          </a:xfrm>
        </p:spPr>
      </p:pic>
    </p:spTree>
    <p:extLst>
      <p:ext uri="{BB962C8B-B14F-4D97-AF65-F5344CB8AC3E}">
        <p14:creationId xmlns:p14="http://schemas.microsoft.com/office/powerpoint/2010/main" val="1120299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B1897-F6A7-944F-1CFC-788EAB944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65E9B75-19D5-4B33-49E2-3132634563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77" y="495159"/>
            <a:ext cx="6510890" cy="5997716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6E185F-F75E-109B-D5CA-4EE9020EAE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9698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807BB-8150-1E2F-08D6-3271D0381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1565"/>
            <a:ext cx="10515600" cy="1325563"/>
          </a:xfrm>
        </p:spPr>
        <p:txBody>
          <a:bodyPr/>
          <a:lstStyle/>
          <a:p>
            <a:r>
              <a:rPr lang="en-US" dirty="0"/>
              <a:t>Posterior intercostal vein and arteries</a:t>
            </a: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01C0E38-DFAC-8988-5ABC-76063585A21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200"/>
            <a:ext cx="3958975" cy="5496377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4218F5D-0376-28E4-A456-B55D634880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925" y="609354"/>
            <a:ext cx="5202340" cy="6117867"/>
          </a:xfrm>
        </p:spPr>
      </p:pic>
    </p:spTree>
    <p:extLst>
      <p:ext uri="{BB962C8B-B14F-4D97-AF65-F5344CB8AC3E}">
        <p14:creationId xmlns:p14="http://schemas.microsoft.com/office/powerpoint/2010/main" val="3590570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AC0E-4F22-7732-E28F-65BFA59DD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49E12B-AAF5-BE96-E392-D57A0C464CB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91232" y="1825625"/>
            <a:ext cx="2875535" cy="435133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E4529A-4539-0C80-FFD7-5E6A5B083D7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4436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1840227-9488-C7D0-BD3C-A015004C8A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939" y="174189"/>
            <a:ext cx="8518451" cy="650962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6B2D0D-2939-FEE6-2CDF-57B74A787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Sympathetic trunk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A5BC6-5254-EE11-CD59-8F31CE488D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9811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F8DC66-96B3-13C3-C626-DB793583A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137" y="258572"/>
            <a:ext cx="4889814" cy="31704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1F0CBE-8562-CA1A-BD2A-D792B13E2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E4935F8-9C2F-2B7F-8F2E-F7023242327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325" y="3429000"/>
            <a:ext cx="5766044" cy="3360522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89C72B0-3E40-C192-B3CC-48AE634896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044" y="3163390"/>
            <a:ext cx="6025755" cy="3481310"/>
          </a:xfrm>
        </p:spPr>
      </p:pic>
    </p:spTree>
    <p:extLst>
      <p:ext uri="{BB962C8B-B14F-4D97-AF65-F5344CB8AC3E}">
        <p14:creationId xmlns:p14="http://schemas.microsoft.com/office/powerpoint/2010/main" val="4122606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F7428-CDA2-6CB3-8D79-74599AB94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8B1D6-3FF6-1719-E396-6DA616121B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FF2631-C059-655C-CD27-8C3EA0B5C7D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2CACC9-4CD5-8CF6-F234-0F07E63E4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70280"/>
            <a:ext cx="12192000" cy="668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817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64D1B-F0A1-A8F6-43E2-C68F84EA2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056AEB1-0E8B-7EB6-371D-B5F5D2EC9B9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29" y="365125"/>
            <a:ext cx="5784871" cy="6381435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CFAF603-6BC8-5610-F5AC-335E72CFF9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65125"/>
            <a:ext cx="5998755" cy="6381435"/>
          </a:xfrm>
        </p:spPr>
      </p:pic>
    </p:spTree>
    <p:extLst>
      <p:ext uri="{BB962C8B-B14F-4D97-AF65-F5344CB8AC3E}">
        <p14:creationId xmlns:p14="http://schemas.microsoft.com/office/powerpoint/2010/main" val="488152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C4F77F-776F-6A7C-112B-84681ED69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2" descr="Thoracoscopic Surgery - laparoscopyindia.com | Laparoscopic and  Thoracoscopic Surgery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1544" y="365125"/>
            <a:ext cx="238125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uke Pathology - Pulmonary System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5644" y="1825625"/>
            <a:ext cx="477471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D34AE7-D60C-21C3-C518-12A251329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551" y="1359678"/>
            <a:ext cx="4138643" cy="41386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88807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95249-CD24-FD1A-9847-396592C6E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Medial relations of the apex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468AC-1D0F-119D-90E4-3BD2157D1C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IN" dirty="0"/>
              <a:t>Right lung:</a:t>
            </a:r>
          </a:p>
          <a:p>
            <a:pPr marL="514350" indent="-514350">
              <a:buAutoNum type="arabicPeriod"/>
            </a:pPr>
            <a:r>
              <a:rPr lang="en-IN" dirty="0"/>
              <a:t>Right </a:t>
            </a:r>
            <a:r>
              <a:rPr lang="en-IN" dirty="0" err="1"/>
              <a:t>brachio</a:t>
            </a:r>
            <a:r>
              <a:rPr lang="en-IN" dirty="0"/>
              <a:t>-cephalic vein</a:t>
            </a:r>
          </a:p>
          <a:p>
            <a:pPr marL="514350" indent="-514350">
              <a:buAutoNum type="arabicPeriod"/>
            </a:pPr>
            <a:r>
              <a:rPr lang="en-IN" dirty="0"/>
              <a:t> </a:t>
            </a:r>
            <a:r>
              <a:rPr lang="en-IN" dirty="0" err="1"/>
              <a:t>Brachio</a:t>
            </a:r>
            <a:r>
              <a:rPr lang="en-IN" dirty="0"/>
              <a:t>-cephalic trunk</a:t>
            </a:r>
          </a:p>
          <a:p>
            <a:pPr marL="0" indent="0">
              <a:buNone/>
            </a:pPr>
            <a:r>
              <a:rPr lang="en-IN" dirty="0"/>
              <a:t>3. Right </a:t>
            </a:r>
            <a:r>
              <a:rPr lang="en-IN" dirty="0" err="1"/>
              <a:t>Pericardio</a:t>
            </a:r>
            <a:r>
              <a:rPr lang="en-IN" dirty="0"/>
              <a:t>-phrenic vessels</a:t>
            </a:r>
          </a:p>
          <a:p>
            <a:pPr marL="0" indent="0">
              <a:buNone/>
            </a:pPr>
            <a:r>
              <a:rPr lang="en-IN" dirty="0"/>
              <a:t>4. Right phrenic nerve</a:t>
            </a:r>
          </a:p>
          <a:p>
            <a:pPr marL="0" indent="0">
              <a:buNone/>
            </a:pPr>
            <a:r>
              <a:rPr lang="en-IN" dirty="0"/>
              <a:t>5. Trachea.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B42095-F601-988F-21C6-DB589F69D49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5999" y="2550160"/>
            <a:ext cx="6069209" cy="394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36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8661C-81F1-B672-0179-256C81B9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3E701A7-D5AE-032A-B3EB-5FBEE46694F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016" y="504572"/>
            <a:ext cx="8822342" cy="608720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A45B11-ACC8-1E25-FE92-A853052DD7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9452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C5D53-18AD-7A77-DAB1-60A5E871A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Medial relations of the apex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72886-4A8A-C3E1-027B-0FB91EBDC1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928" y="1825625"/>
            <a:ext cx="4050323" cy="4351338"/>
          </a:xfrm>
        </p:spPr>
        <p:txBody>
          <a:bodyPr/>
          <a:lstStyle/>
          <a:p>
            <a:r>
              <a:rPr lang="en-US" dirty="0"/>
              <a:t>Left lung:</a:t>
            </a:r>
          </a:p>
          <a:p>
            <a:pPr marL="514350" indent="-514350">
              <a:buAutoNum type="arabicPeriod"/>
            </a:pPr>
            <a:r>
              <a:rPr lang="en-US" dirty="0"/>
              <a:t>Left </a:t>
            </a:r>
            <a:r>
              <a:rPr lang="en-US" dirty="0" err="1"/>
              <a:t>brachio</a:t>
            </a:r>
            <a:r>
              <a:rPr lang="en-US" dirty="0"/>
              <a:t>-cephalic vein</a:t>
            </a:r>
          </a:p>
          <a:p>
            <a:pPr marL="514350" indent="-514350">
              <a:buAutoNum type="arabicPeriod"/>
            </a:pPr>
            <a:r>
              <a:rPr lang="en-US" dirty="0"/>
              <a:t>Left subclavian artery</a:t>
            </a:r>
          </a:p>
          <a:p>
            <a:pPr marL="514350" indent="-514350">
              <a:buAutoNum type="arabicPeriod"/>
            </a:pPr>
            <a:r>
              <a:rPr lang="en-US" dirty="0"/>
              <a:t> Left edge of esophagus</a:t>
            </a:r>
          </a:p>
          <a:p>
            <a:pPr marL="0" indent="0">
              <a:buNone/>
            </a:pPr>
            <a:r>
              <a:rPr lang="en-US" dirty="0"/>
              <a:t>4. Thoracic duct</a:t>
            </a: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3A080A1-DEFE-D463-DD4A-2EF0674F5C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868616" y="1651188"/>
            <a:ext cx="8188570" cy="48416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54585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Lower semilunar concave surface that rest on dome of diaphragm </a:t>
            </a:r>
          </a:p>
          <a:p>
            <a:r>
              <a:rPr lang="en-US" dirty="0"/>
              <a:t>Also known as diaphragmatic surface </a:t>
            </a:r>
          </a:p>
          <a:p>
            <a:endParaRPr lang="en-US" dirty="0"/>
          </a:p>
          <a:p>
            <a:r>
              <a:rPr lang="en-US" dirty="0"/>
              <a:t>Relations </a:t>
            </a:r>
          </a:p>
          <a:p>
            <a:r>
              <a:rPr lang="en-US" dirty="0"/>
              <a:t>Right side  -lung separated from liver by diaphragm</a:t>
            </a:r>
          </a:p>
          <a:p>
            <a:r>
              <a:rPr lang="en-US" dirty="0"/>
              <a:t>Left side   - lung separated from spleen &amp; fundus of stomach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BBBF0B-CCE0-6A83-D06C-8B7D9FE055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011" y="0"/>
            <a:ext cx="4560916" cy="6831615"/>
          </a:xfrm>
        </p:spPr>
      </p:pic>
    </p:spTree>
    <p:extLst>
      <p:ext uri="{BB962C8B-B14F-4D97-AF65-F5344CB8AC3E}">
        <p14:creationId xmlns:p14="http://schemas.microsoft.com/office/powerpoint/2010/main" val="960075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he Lungs | Anatomy and Physiology II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693" y="422169"/>
            <a:ext cx="8555183" cy="643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FE22718-BD88-D172-B127-446B7F487D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4887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61595"/>
            <a:ext cx="10515600" cy="1325563"/>
          </a:xfrm>
        </p:spPr>
        <p:txBody>
          <a:bodyPr/>
          <a:lstStyle/>
          <a:p>
            <a:r>
              <a:rPr lang="en-US" dirty="0"/>
              <a:t>Borders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3040" y="1263968"/>
            <a:ext cx="5506720" cy="5431471"/>
          </a:xfrm>
        </p:spPr>
        <p:txBody>
          <a:bodyPr>
            <a:normAutofit/>
          </a:bodyPr>
          <a:lstStyle/>
          <a:p>
            <a:r>
              <a:rPr lang="en-US" b="1" dirty="0"/>
              <a:t>Anterior </a:t>
            </a:r>
            <a:r>
              <a:rPr lang="en-US" dirty="0"/>
              <a:t> -thin &amp; shorter than posterior border </a:t>
            </a:r>
          </a:p>
          <a:p>
            <a:r>
              <a:rPr lang="en-US" dirty="0"/>
              <a:t>In right lung – anterior border is vertical </a:t>
            </a:r>
          </a:p>
          <a:p>
            <a:r>
              <a:rPr lang="en-US" dirty="0"/>
              <a:t>In left – anterior border presents a wide </a:t>
            </a:r>
            <a:r>
              <a:rPr lang="en-US" b="1" dirty="0"/>
              <a:t>cardiac notch </a:t>
            </a:r>
            <a:r>
              <a:rPr lang="en-US" dirty="0"/>
              <a:t>,occupied by heart &amp; pericardium </a:t>
            </a:r>
          </a:p>
          <a:p>
            <a:r>
              <a:rPr lang="en-US" dirty="0"/>
              <a:t>Below  the notch ,it presents a tongue shaped projection called </a:t>
            </a:r>
            <a:r>
              <a:rPr lang="en-US" dirty="0" err="1"/>
              <a:t>lingula</a:t>
            </a: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0BA503-A01E-367F-C991-01C696FFD4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DEF977-4CE1-E51F-AECB-63A057591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5997" y="1027906"/>
            <a:ext cx="6316003" cy="529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14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715DE2-CB31-BC2E-DA0B-98C72E054B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43922"/>
          <a:stretch/>
        </p:blipFill>
        <p:spPr>
          <a:xfrm>
            <a:off x="7691120" y="210943"/>
            <a:ext cx="4307840" cy="64361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A5AD4A-AF71-DE88-28B6-BB6DBDD9A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7917"/>
            <a:ext cx="10515600" cy="1325563"/>
          </a:xfrm>
        </p:spPr>
        <p:txBody>
          <a:bodyPr/>
          <a:lstStyle/>
          <a:p>
            <a:r>
              <a:rPr lang="en-IN" b="1" dirty="0"/>
              <a:t>Anterior border of the left lung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E4CD3-FA34-8BAA-716F-ED6A1DBD0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9631" y="785446"/>
            <a:ext cx="5750169" cy="6224953"/>
          </a:xfrm>
        </p:spPr>
        <p:txBody>
          <a:bodyPr>
            <a:normAutofit/>
          </a:bodyPr>
          <a:lstStyle/>
          <a:p>
            <a:r>
              <a:rPr lang="en-US" dirty="0"/>
              <a:t>The anterior border of left lung presents a wide </a:t>
            </a:r>
            <a:r>
              <a:rPr lang="en-US" b="1" dirty="0"/>
              <a:t>cardiac notch below the level of 4th costal cartilage</a:t>
            </a:r>
            <a:r>
              <a:rPr lang="en-US" dirty="0"/>
              <a:t>, which is occupied by the heart and pericardium.</a:t>
            </a:r>
          </a:p>
          <a:p>
            <a:r>
              <a:rPr lang="en-US" dirty="0"/>
              <a:t>In this region, the heart and pericardium are not covered by the lung</a:t>
            </a:r>
          </a:p>
          <a:p>
            <a:r>
              <a:rPr lang="en-US" dirty="0"/>
              <a:t>Hence this region is responsible for an area of superficial cardiac dullness.</a:t>
            </a:r>
          </a:p>
          <a:p>
            <a:r>
              <a:rPr lang="en-US" dirty="0"/>
              <a:t>Below the cardiac notch, it presents a tongue-shaped projection called </a:t>
            </a:r>
            <a:r>
              <a:rPr lang="en-US" b="1" dirty="0"/>
              <a:t>lingula.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399050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4D4C2C-3BBC-DB1E-CC2E-3A071DD4E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Posterior</a:t>
            </a:r>
            <a:r>
              <a:rPr lang="en-US" dirty="0"/>
              <a:t> –thick &amp; rounded ,extends from spine of C7 vertebra to spine of T10 vertebra</a:t>
            </a:r>
          </a:p>
          <a:p>
            <a:endParaRPr lang="en-US" dirty="0"/>
          </a:p>
          <a:p>
            <a:r>
              <a:rPr lang="en-US" b="1" dirty="0"/>
              <a:t>Inferior </a:t>
            </a:r>
            <a:r>
              <a:rPr lang="en-US" dirty="0"/>
              <a:t>– it is semilunar in shape &amp; separates the base from costal &amp; medial surface </a:t>
            </a: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0230BFD0-0E53-191A-A455-893228F572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53235"/>
          <a:stretch/>
        </p:blipFill>
        <p:spPr>
          <a:xfrm>
            <a:off x="6224909" y="1690688"/>
            <a:ext cx="5967091" cy="505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611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Borders &amp; surfaces </a:t>
            </a:r>
          </a:p>
        </p:txBody>
      </p:sp>
      <p:pic>
        <p:nvPicPr>
          <p:cNvPr id="12290" name="Picture 2" descr="Lungs , gross features, hilum, relations, bronchopulmonary segments ,  Anatomy QA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006" y="2190750"/>
            <a:ext cx="11785988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7132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Costal surface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4549" y="1594884"/>
            <a:ext cx="5775251" cy="458207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–Large ,smooth &amp; convex ,covered by costal pleura &amp; endothoracic fascia </a:t>
            </a:r>
          </a:p>
          <a:p>
            <a:r>
              <a:rPr lang="en-US" dirty="0"/>
              <a:t>RELATIONS• It is related to the lateral thoracic wall. (In embalmed lung impressions of the ribs are present.)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• The number of ribs related to this surface is as follows:</a:t>
            </a:r>
          </a:p>
          <a:p>
            <a:endParaRPr lang="en-US" dirty="0"/>
          </a:p>
          <a:p>
            <a:pPr marL="228600" indent="-228600">
              <a:buAutoNum type="alphaUcPeriod"/>
            </a:pPr>
            <a:r>
              <a:rPr lang="en-US" dirty="0"/>
              <a:t>Upper 6 ribs in midclavicular line</a:t>
            </a:r>
          </a:p>
          <a:p>
            <a:pPr marL="228600" indent="-228600">
              <a:buAutoNum type="alphaUcPeriod"/>
            </a:pPr>
            <a:r>
              <a:rPr lang="en-US" dirty="0"/>
              <a:t>Upper 8 ribs in midaxillary line.</a:t>
            </a:r>
          </a:p>
          <a:p>
            <a:pPr marL="228600" indent="-228600">
              <a:buAutoNum type="alphaUcPeriod"/>
            </a:pPr>
            <a:r>
              <a:rPr lang="en-US" dirty="0"/>
              <a:t>Upper 10 ribs in scapular line:</a:t>
            </a:r>
            <a:endParaRPr lang="en-IN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908E92-2FA0-D509-8960-9AB5D07748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1C1D6C-BEC4-E62B-72CA-C8E1CBE9C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837" y="365125"/>
            <a:ext cx="4829164" cy="616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7930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2DDC7-E4C5-865F-7269-781778870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058A34-6039-7F79-8093-3E4E049643F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81358" y="0"/>
            <a:ext cx="11676885" cy="418560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19098D-A190-D83C-A780-D5FDA0A8DD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98AE50-985D-A938-DA7B-F3152FF7A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800" y="3997299"/>
            <a:ext cx="3874154" cy="270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167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314BBF3-4BE8-225E-9EFD-A20F2A2D77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41520" y="1032509"/>
            <a:ext cx="7548004" cy="582549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9D6BF5-2E9A-59D5-2FC0-8B8312DF2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Medial surface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345A0-EDE6-FDA0-1160-D5F77D2AC1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76" y="1825625"/>
            <a:ext cx="5028324" cy="4802186"/>
          </a:xfrm>
        </p:spPr>
        <p:txBody>
          <a:bodyPr/>
          <a:lstStyle/>
          <a:p>
            <a:r>
              <a:rPr lang="en-US" dirty="0"/>
              <a:t>– divided into 2 – </a:t>
            </a:r>
          </a:p>
          <a:p>
            <a:r>
              <a:rPr lang="en-US" dirty="0"/>
              <a:t>  small posterior part –vertebral part </a:t>
            </a:r>
          </a:p>
          <a:p>
            <a:r>
              <a:rPr lang="en-US" dirty="0"/>
              <a:t> large anterior part   - mediastinal part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4255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80230-4D18-852C-351B-B61D99946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Relations of the medial aspect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A430E-8A88-7F90-E1C4-2BAAFF5913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Relations:</a:t>
            </a:r>
          </a:p>
          <a:p>
            <a:r>
              <a:rPr lang="en-US" dirty="0"/>
              <a:t>The vertebral part is flat and related to:</a:t>
            </a:r>
          </a:p>
          <a:p>
            <a:pPr marL="228600" indent="-228600">
              <a:buAutoNum type="arabicPeriod"/>
            </a:pPr>
            <a:r>
              <a:rPr lang="en-US" dirty="0"/>
              <a:t>The upper 10 </a:t>
            </a:r>
            <a:r>
              <a:rPr lang="en-US" dirty="0" err="1"/>
              <a:t>thorac's</a:t>
            </a:r>
            <a:r>
              <a:rPr lang="en-US" dirty="0"/>
              <a:t> vertebral bodies,</a:t>
            </a:r>
          </a:p>
          <a:p>
            <a:pPr marL="228600" indent="-228600">
              <a:buAutoNum type="arabicPeriod"/>
            </a:pPr>
            <a:r>
              <a:rPr lang="en-US" dirty="0"/>
              <a:t> Posterior intercostal vessels, </a:t>
            </a:r>
          </a:p>
          <a:p>
            <a:pPr marL="0" indent="0">
              <a:buNone/>
            </a:pPr>
            <a:r>
              <a:rPr lang="en-US" dirty="0"/>
              <a:t>and </a:t>
            </a:r>
          </a:p>
          <a:p>
            <a:pPr marL="0" indent="0">
              <a:buNone/>
            </a:pPr>
            <a:r>
              <a:rPr lang="en-US" dirty="0"/>
              <a:t>3. Greater and lesser splanchnic nerves.</a:t>
            </a:r>
          </a:p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47F45B4-96E8-6FD6-BF17-7A78DA88F2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50467" y="1499867"/>
            <a:ext cx="5597822" cy="4545156"/>
          </a:xfrm>
        </p:spPr>
      </p:pic>
    </p:spTree>
    <p:extLst>
      <p:ext uri="{BB962C8B-B14F-4D97-AF65-F5344CB8AC3E}">
        <p14:creationId xmlns:p14="http://schemas.microsoft.com/office/powerpoint/2010/main" val="27014780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4215EF-4654-2B41-EF9D-ADF998733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Mediastinal part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Mediastinal part presents hilum ,related to mediastinal structures –heart ,great vessels &amp; nerves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B05A86-3F83-E3FB-9E7B-F242410A58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1" t="7733" r="4824" b="6495"/>
          <a:stretch/>
        </p:blipFill>
        <p:spPr>
          <a:xfrm>
            <a:off x="6029279" y="882502"/>
            <a:ext cx="5900452" cy="5713136"/>
          </a:xfrm>
        </p:spPr>
      </p:pic>
    </p:spTree>
    <p:extLst>
      <p:ext uri="{BB962C8B-B14F-4D97-AF65-F5344CB8AC3E}">
        <p14:creationId xmlns:p14="http://schemas.microsoft.com/office/powerpoint/2010/main" val="9028766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Mediastinal surface of right lung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Right atrium</a:t>
            </a:r>
          </a:p>
          <a:p>
            <a:r>
              <a:rPr lang="en-US" dirty="0"/>
              <a:t>Superior &amp; inferior </a:t>
            </a:r>
            <a:r>
              <a:rPr lang="en-US" dirty="0" err="1"/>
              <a:t>venacava</a:t>
            </a:r>
            <a:endParaRPr lang="en-US" dirty="0"/>
          </a:p>
          <a:p>
            <a:r>
              <a:rPr lang="en-US" dirty="0"/>
              <a:t>Azygous vein </a:t>
            </a:r>
          </a:p>
          <a:p>
            <a:r>
              <a:rPr lang="en-US" dirty="0"/>
              <a:t>Right brachiocephalic vein </a:t>
            </a:r>
          </a:p>
          <a:p>
            <a:r>
              <a:rPr lang="en-US" dirty="0" err="1"/>
              <a:t>Oesophagus</a:t>
            </a:r>
            <a:r>
              <a:rPr lang="en-US" dirty="0"/>
              <a:t> &amp; trachea </a:t>
            </a:r>
          </a:p>
          <a:p>
            <a:r>
              <a:rPr lang="en-US" dirty="0"/>
              <a:t>Right </a:t>
            </a:r>
            <a:r>
              <a:rPr lang="en-US" dirty="0" err="1"/>
              <a:t>phrenic,vagus</a:t>
            </a:r>
            <a:r>
              <a:rPr lang="en-US" dirty="0"/>
              <a:t> &amp; </a:t>
            </a:r>
            <a:r>
              <a:rPr lang="en-US" dirty="0" err="1"/>
              <a:t>symphathetic</a:t>
            </a:r>
            <a:r>
              <a:rPr lang="en-US" dirty="0"/>
              <a:t> chain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5E9EB3-BCD7-6B85-9362-192A950DD6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7963"/>
          <a:stretch/>
        </p:blipFill>
        <p:spPr>
          <a:xfrm>
            <a:off x="5353335" y="1487606"/>
            <a:ext cx="6574810" cy="537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201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Mediastinal surface of left lung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Left ventricle </a:t>
            </a:r>
          </a:p>
          <a:p>
            <a:r>
              <a:rPr lang="en-US" dirty="0"/>
              <a:t>Ascending aorta </a:t>
            </a:r>
          </a:p>
          <a:p>
            <a:r>
              <a:rPr lang="en-US" dirty="0"/>
              <a:t>Arch &amp; descending aorta </a:t>
            </a:r>
          </a:p>
          <a:p>
            <a:r>
              <a:rPr lang="en-US" dirty="0"/>
              <a:t>Left common carotid &amp; left subclavian artery</a:t>
            </a:r>
          </a:p>
          <a:p>
            <a:r>
              <a:rPr lang="en-US" dirty="0" err="1"/>
              <a:t>Oesophagus</a:t>
            </a:r>
            <a:r>
              <a:rPr lang="en-US" dirty="0"/>
              <a:t> </a:t>
            </a:r>
          </a:p>
          <a:p>
            <a:r>
              <a:rPr lang="en-US" dirty="0"/>
              <a:t>Thoracic duct </a:t>
            </a:r>
          </a:p>
          <a:p>
            <a:r>
              <a:rPr lang="en-US" dirty="0"/>
              <a:t>Left </a:t>
            </a:r>
            <a:r>
              <a:rPr lang="en-US" dirty="0" err="1"/>
              <a:t>phrenic,vagus,recurrent</a:t>
            </a:r>
            <a:r>
              <a:rPr lang="en-US" dirty="0"/>
              <a:t> laryngeal , sympathetic  chain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188A20-092D-C590-D6F3-3F506B0FDF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71698" y="1433015"/>
            <a:ext cx="6510286" cy="487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167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340299-09AD-0B96-7F37-70A84BEF3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6386" name="Picture 2" descr="Untitle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2058" y="1825625"/>
            <a:ext cx="405388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B5C6EB-AD88-D704-7A15-7E27F3B3F8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59805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20776AC-D517-BA7D-4873-D59DE0713D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836" y="1329070"/>
            <a:ext cx="6718840" cy="552893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Lobes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Right lung </a:t>
            </a:r>
            <a:r>
              <a:rPr lang="en-US" dirty="0"/>
              <a:t>is divided into three lobes by 2 fissures </a:t>
            </a:r>
          </a:p>
          <a:p>
            <a:r>
              <a:rPr lang="en-US" dirty="0"/>
              <a:t>Lobes  - superior ,middle &amp; inferior lobes </a:t>
            </a:r>
          </a:p>
          <a:p>
            <a:r>
              <a:rPr lang="en-US" dirty="0"/>
              <a:t>Fissures – oblique &amp; horizontal </a:t>
            </a:r>
          </a:p>
          <a:p>
            <a:endParaRPr lang="en-US" dirty="0"/>
          </a:p>
          <a:p>
            <a:r>
              <a:rPr lang="en-US" b="1" dirty="0"/>
              <a:t>Left lung </a:t>
            </a:r>
            <a:r>
              <a:rPr lang="en-US" dirty="0"/>
              <a:t>is divided into two lobes by 1 fissure </a:t>
            </a:r>
          </a:p>
          <a:p>
            <a:r>
              <a:rPr lang="en-US" dirty="0"/>
              <a:t>Lobes   - superior &amp; inferior </a:t>
            </a:r>
          </a:p>
          <a:p>
            <a:r>
              <a:rPr lang="en-US" dirty="0"/>
              <a:t>Fissure  - oblique </a:t>
            </a:r>
          </a:p>
        </p:txBody>
      </p:sp>
    </p:spTree>
    <p:extLst>
      <p:ext uri="{BB962C8B-B14F-4D97-AF65-F5344CB8AC3E}">
        <p14:creationId xmlns:p14="http://schemas.microsoft.com/office/powerpoint/2010/main" val="6852439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8DFF8A-836F-F83B-0234-CCDBB50DE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1268" name="Picture 4" descr="The lungs-external features-relations/notesmed &amp;gt;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999" y="75966"/>
            <a:ext cx="8358963" cy="667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36FDA8-3BAE-C396-421D-3A3B2DF1A6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44404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ISSURES &amp;amp; LOBES OF LUNGS - www.medicoapps.or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1600" y="830759"/>
            <a:ext cx="6874827" cy="522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Fissures &amp; lobes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934E7-9517-DEFF-EE4B-064E60493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0360" y="1835784"/>
            <a:ext cx="5181600" cy="4747895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Oblique fissure </a:t>
            </a:r>
            <a:r>
              <a:rPr lang="en-US" dirty="0"/>
              <a:t>- Runs downwards &amp; forwards crossing posterior border about 6 cm from apex and inferior border about 7.5 cm from midline .Due to the obliquity ,the lower lobe is more posterior &amp; upper and middle lobes are anterior </a:t>
            </a:r>
          </a:p>
          <a:p>
            <a:endParaRPr lang="en-US" dirty="0"/>
          </a:p>
          <a:p>
            <a:r>
              <a:rPr lang="en-US" b="1" dirty="0"/>
              <a:t>Horizontal  fissure </a:t>
            </a:r>
            <a:r>
              <a:rPr lang="en-US" dirty="0"/>
              <a:t>– only in right lung .starts from oblique fissure at midaxillary line &amp; runs horizontally forwards to anterior border of lung at the level of 4</a:t>
            </a:r>
            <a:r>
              <a:rPr lang="en-US" baseline="30000" dirty="0"/>
              <a:t>th</a:t>
            </a:r>
            <a:r>
              <a:rPr lang="en-US" dirty="0"/>
              <a:t> costal cartilage .It separates superior &amp; middle lobes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862628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650CAB-F214-2B65-16D3-2CEEBFA79D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2" t="14159" r="3129" b="10465"/>
          <a:stretch/>
        </p:blipFill>
        <p:spPr>
          <a:xfrm>
            <a:off x="2295553" y="1157164"/>
            <a:ext cx="9672927" cy="41971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EAA585-BD7A-DDF0-264A-ED64D7448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Hilum of lungs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5061D-D1D5-2815-C387-BAE4038F05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5527039"/>
            <a:ext cx="11130280" cy="1137603"/>
          </a:xfrm>
        </p:spPr>
        <p:txBody>
          <a:bodyPr/>
          <a:lstStyle/>
          <a:p>
            <a:r>
              <a:rPr lang="en-US" b="1" dirty="0"/>
              <a:t>Hilum </a:t>
            </a:r>
            <a:r>
              <a:rPr lang="en-US" dirty="0"/>
              <a:t>is the area on mediastinal surface of lung through which structures enter or leave the lung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67268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F5A9AE7-4552-813F-233F-0CBA55B391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25454" y="1978925"/>
            <a:ext cx="6666546" cy="437942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2137" y="1825625"/>
            <a:ext cx="5637663" cy="46672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</a:t>
            </a:r>
            <a:r>
              <a:rPr lang="en-US" b="1" dirty="0"/>
              <a:t>root</a:t>
            </a:r>
            <a:r>
              <a:rPr lang="en-US" dirty="0"/>
              <a:t> is a short broad pedicle connecting the medial  surface of the lung with mediastinum</a:t>
            </a:r>
          </a:p>
          <a:p>
            <a:endParaRPr lang="en-US" dirty="0"/>
          </a:p>
          <a:p>
            <a:r>
              <a:rPr lang="en-US" dirty="0"/>
              <a:t>.It consists of structures entering &amp; leaving the lung at the hilum .Lies opposite the bodies of 5</a:t>
            </a:r>
            <a:r>
              <a:rPr lang="en-US" baseline="30000" dirty="0"/>
              <a:t>th</a:t>
            </a:r>
            <a:r>
              <a:rPr lang="en-US" dirty="0"/>
              <a:t> ,6</a:t>
            </a:r>
            <a:r>
              <a:rPr lang="en-US" baseline="30000" dirty="0"/>
              <a:t>th</a:t>
            </a:r>
            <a:r>
              <a:rPr lang="en-US" dirty="0"/>
              <a:t> &amp; 7</a:t>
            </a:r>
            <a:r>
              <a:rPr lang="en-US" baseline="30000" dirty="0"/>
              <a:t>th</a:t>
            </a:r>
            <a:r>
              <a:rPr lang="en-US" dirty="0"/>
              <a:t> thoracic vertebra </a:t>
            </a:r>
          </a:p>
          <a:p>
            <a:pPr marL="0" indent="0">
              <a:buNone/>
            </a:pPr>
            <a:r>
              <a:rPr lang="en-US" b="1" dirty="0"/>
              <a:t> </a:t>
            </a:r>
          </a:p>
          <a:p>
            <a:r>
              <a:rPr lang="en-US" dirty="0"/>
              <a:t>Root of lung is surrounded by a tubular sheath derived from mediastinal pleura </a:t>
            </a:r>
          </a:p>
        </p:txBody>
      </p:sp>
    </p:spTree>
    <p:extLst>
      <p:ext uri="{BB962C8B-B14F-4D97-AF65-F5344CB8AC3E}">
        <p14:creationId xmlns:p14="http://schemas.microsoft.com/office/powerpoint/2010/main" val="41061637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root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Principal bronchus in left lung ,</a:t>
            </a:r>
            <a:r>
              <a:rPr lang="en-US" dirty="0" err="1"/>
              <a:t>eparterial</a:t>
            </a:r>
            <a:r>
              <a:rPr lang="en-US" dirty="0"/>
              <a:t> and </a:t>
            </a:r>
            <a:r>
              <a:rPr lang="en-US" dirty="0" err="1"/>
              <a:t>hyparterial</a:t>
            </a:r>
            <a:r>
              <a:rPr lang="en-US" dirty="0"/>
              <a:t> in right lung</a:t>
            </a:r>
          </a:p>
          <a:p>
            <a:r>
              <a:rPr lang="en-US" dirty="0"/>
              <a:t>Pulmonary artery</a:t>
            </a:r>
          </a:p>
          <a:p>
            <a:r>
              <a:rPr lang="en-US" dirty="0"/>
              <a:t>Pulmonary veins (2 in number )</a:t>
            </a:r>
          </a:p>
          <a:p>
            <a:r>
              <a:rPr lang="en-US" dirty="0"/>
              <a:t>Bronchial artery ( 1 in right side, 2 on left )</a:t>
            </a:r>
          </a:p>
          <a:p>
            <a:r>
              <a:rPr lang="en-US" dirty="0"/>
              <a:t>Bronchial veins </a:t>
            </a:r>
          </a:p>
          <a:p>
            <a:r>
              <a:rPr lang="en-US" dirty="0"/>
              <a:t>Lymphatics </a:t>
            </a:r>
          </a:p>
          <a:p>
            <a:r>
              <a:rPr lang="en-US" dirty="0"/>
              <a:t>Anterior &amp; posterior pulmonary plexus of nerves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BB5E25-A03F-A55B-A99C-2098D1A62E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52588" y="1965278"/>
            <a:ext cx="5939412" cy="3901752"/>
          </a:xfrm>
        </p:spPr>
      </p:pic>
    </p:spTree>
    <p:extLst>
      <p:ext uri="{BB962C8B-B14F-4D97-AF65-F5344CB8AC3E}">
        <p14:creationId xmlns:p14="http://schemas.microsoft.com/office/powerpoint/2010/main" val="17364048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8EEC62A-A71E-6775-2B23-1B3450E08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929" y="572614"/>
            <a:ext cx="9012072" cy="592026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6BF081D-3835-1AE9-87BB-00CC9F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69" y="3429000"/>
            <a:ext cx="2286000" cy="2000250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A93CF0-97B0-D188-142C-8A3736F74D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35412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DF7ACD-C081-3746-609D-F55958FF9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7414" name="Picture 6" descr="Diaphragm pacing - Wikipedi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9364" y="137991"/>
            <a:ext cx="5181600" cy="665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FA1EC2-E608-3A21-AD72-53B512D6E32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15878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ungs bp segment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8056" y="1592046"/>
            <a:ext cx="7013944" cy="526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Arrangement of structures in root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From before backwards  </a:t>
            </a:r>
            <a:r>
              <a:rPr lang="en-US" dirty="0"/>
              <a:t>(</a:t>
            </a:r>
            <a:r>
              <a:rPr lang="en-US" b="1" dirty="0"/>
              <a:t>VAB )</a:t>
            </a:r>
          </a:p>
          <a:p>
            <a:r>
              <a:rPr lang="en-US" dirty="0"/>
              <a:t>Pulmonary vein ( superior )</a:t>
            </a:r>
          </a:p>
          <a:p>
            <a:r>
              <a:rPr lang="en-US" dirty="0"/>
              <a:t>Pulmonary artery </a:t>
            </a:r>
          </a:p>
          <a:p>
            <a:r>
              <a:rPr lang="en-US" dirty="0"/>
              <a:t>Bronchus </a:t>
            </a:r>
          </a:p>
        </p:txBody>
      </p:sp>
    </p:spTree>
    <p:extLst>
      <p:ext uri="{BB962C8B-B14F-4D97-AF65-F5344CB8AC3E}">
        <p14:creationId xmlns:p14="http://schemas.microsoft.com/office/powerpoint/2010/main" val="2530428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05602-F64F-34D2-9ACE-04AC276A8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2" descr="lungs bp segments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" r="5719" b="6321"/>
          <a:stretch/>
        </p:blipFill>
        <p:spPr bwMode="auto">
          <a:xfrm>
            <a:off x="111211" y="532279"/>
            <a:ext cx="7173101" cy="558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84312" y="1825625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From  above downwards </a:t>
            </a:r>
          </a:p>
          <a:p>
            <a:r>
              <a:rPr lang="en-US" b="1" dirty="0"/>
              <a:t>Right </a:t>
            </a:r>
            <a:r>
              <a:rPr lang="en-US" dirty="0"/>
              <a:t>– </a:t>
            </a:r>
            <a:r>
              <a:rPr lang="en-US" dirty="0" err="1"/>
              <a:t>eparterial</a:t>
            </a:r>
            <a:r>
              <a:rPr lang="en-US" dirty="0"/>
              <a:t> bronchus </a:t>
            </a:r>
          </a:p>
          <a:p>
            <a:pPr marL="0" indent="0">
              <a:buNone/>
            </a:pPr>
            <a:r>
              <a:rPr lang="en-US" dirty="0"/>
              <a:t>                 Pulmonary artery</a:t>
            </a:r>
          </a:p>
          <a:p>
            <a:pPr marL="0" indent="0">
              <a:buNone/>
            </a:pPr>
            <a:r>
              <a:rPr lang="en-US" dirty="0"/>
              <a:t>               </a:t>
            </a:r>
            <a:r>
              <a:rPr lang="en-US" dirty="0" err="1"/>
              <a:t>Hyparterial</a:t>
            </a:r>
            <a:r>
              <a:rPr lang="en-US" dirty="0"/>
              <a:t> bronchus</a:t>
            </a:r>
          </a:p>
          <a:p>
            <a:pPr marL="0" indent="0">
              <a:buNone/>
            </a:pPr>
            <a:r>
              <a:rPr lang="en-US" dirty="0"/>
              <a:t>              Inferior pulmonary vein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Left – pulmonary artery </a:t>
            </a:r>
          </a:p>
          <a:p>
            <a:pPr marL="0" indent="0">
              <a:buNone/>
            </a:pPr>
            <a:r>
              <a:rPr lang="en-US" dirty="0"/>
              <a:t>Bronchus </a:t>
            </a:r>
          </a:p>
          <a:p>
            <a:pPr marL="0" indent="0">
              <a:buNone/>
            </a:pPr>
            <a:r>
              <a:rPr lang="en-US" dirty="0"/>
              <a:t>Inferior pulmonary vein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542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CBC4F-1FEF-D027-6840-B2E3154D9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9789"/>
            <a:ext cx="10515600" cy="1325563"/>
          </a:xfrm>
        </p:spPr>
        <p:txBody>
          <a:bodyPr/>
          <a:lstStyle/>
          <a:p>
            <a:r>
              <a:rPr lang="en-US" b="1" dirty="0"/>
              <a:t>RELATIONS OF THE ROOT OF THE LUNG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F3B57-7F8B-6A8E-C405-11623BC8FE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1014" y="691978"/>
            <a:ext cx="5808785" cy="6166021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Anterior:</a:t>
            </a:r>
          </a:p>
          <a:p>
            <a:r>
              <a:rPr lang="en-IN" dirty="0"/>
              <a:t>Phrenic nerve</a:t>
            </a:r>
          </a:p>
          <a:p>
            <a:r>
              <a:rPr lang="en-IN" dirty="0"/>
              <a:t>Anterior pulmonary plexus.</a:t>
            </a:r>
          </a:p>
          <a:p>
            <a:r>
              <a:rPr lang="en-IN" dirty="0"/>
              <a:t>Superior vena cava (on right side only).</a:t>
            </a:r>
          </a:p>
          <a:p>
            <a:r>
              <a:rPr lang="en-US" b="1" dirty="0">
                <a:solidFill>
                  <a:srgbClr val="FF0000"/>
                </a:solidFill>
              </a:rPr>
              <a:t>Posterior:</a:t>
            </a:r>
          </a:p>
          <a:p>
            <a:r>
              <a:rPr lang="en-US" dirty="0" err="1"/>
              <a:t>Vagus</a:t>
            </a:r>
            <a:r>
              <a:rPr lang="en-US" dirty="0"/>
              <a:t> nerve</a:t>
            </a:r>
          </a:p>
          <a:p>
            <a:pPr marL="0" indent="0">
              <a:buNone/>
            </a:pPr>
            <a:r>
              <a:rPr lang="en-US" dirty="0"/>
              <a:t>• Posterior pulmonary plexus</a:t>
            </a:r>
          </a:p>
          <a:p>
            <a:r>
              <a:rPr lang="en-US" dirty="0"/>
              <a:t>Descending thoracic aorta (on left side only).</a:t>
            </a:r>
          </a:p>
          <a:p>
            <a:r>
              <a:rPr lang="en-US" dirty="0">
                <a:solidFill>
                  <a:srgbClr val="FF0000"/>
                </a:solidFill>
              </a:rPr>
              <a:t>Superior:</a:t>
            </a:r>
          </a:p>
          <a:p>
            <a:pPr marL="0" indent="0">
              <a:buNone/>
            </a:pPr>
            <a:r>
              <a:rPr lang="en-US" dirty="0"/>
              <a:t>• Arch of azygos vein (on right side only</a:t>
            </a:r>
          </a:p>
          <a:p>
            <a:pPr marL="0" indent="0">
              <a:buNone/>
            </a:pPr>
            <a:r>
              <a:rPr lang="en-US" dirty="0"/>
              <a:t>• Arch of aorta (on left side only).</a:t>
            </a:r>
          </a:p>
          <a:p>
            <a:r>
              <a:rPr lang="en-US" b="1" dirty="0">
                <a:solidFill>
                  <a:srgbClr val="FF0000"/>
                </a:solidFill>
              </a:rPr>
              <a:t>Inferior </a:t>
            </a:r>
          </a:p>
          <a:p>
            <a:pPr marL="0" indent="0">
              <a:buNone/>
            </a:pPr>
            <a:r>
              <a:rPr lang="en-US" dirty="0"/>
              <a:t>Pulmonary ligament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0C517E-28AE-1B90-36E1-1AB0C403A4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04065" y="1035774"/>
            <a:ext cx="5078350" cy="5533286"/>
          </a:xfrm>
        </p:spPr>
      </p:pic>
    </p:spTree>
    <p:extLst>
      <p:ext uri="{BB962C8B-B14F-4D97-AF65-F5344CB8AC3E}">
        <p14:creationId xmlns:p14="http://schemas.microsoft.com/office/powerpoint/2010/main" val="38027459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D376C-ACB0-D34A-5DDA-B66040673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2D10C-EB6B-02AE-8D9B-3563535843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08E09A-0922-1EC4-E484-003915DE30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CC55B5-0ED1-C8D3-3DCA-C6934A50D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86" y="94957"/>
            <a:ext cx="5648967" cy="66680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5E9453-3AFB-4079-4AE0-9745B748D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0295" y="80865"/>
            <a:ext cx="6128115" cy="672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7455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FDEE4-B9AE-6780-126B-A3D91A7C4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C542F-BDA9-5D12-3158-DD8AA2FD0C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26534CE-73D9-EB49-CD64-163FA3E6CB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68108" y="365125"/>
            <a:ext cx="6211824" cy="6345164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1896E5-93EF-AA33-2DB9-2F4770429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730" y="365125"/>
            <a:ext cx="4669901" cy="634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6772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structure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Made up of </a:t>
            </a:r>
            <a:r>
              <a:rPr lang="en-US" b="1" dirty="0"/>
              <a:t>intrapulmonary bronchial tree </a:t>
            </a:r>
            <a:r>
              <a:rPr lang="en-US" dirty="0"/>
              <a:t>which is concerned with the conduction of air to &amp; fro from the lung and </a:t>
            </a:r>
            <a:r>
              <a:rPr lang="en-US" b="1" dirty="0"/>
              <a:t>pulmonary units </a:t>
            </a:r>
            <a:r>
              <a:rPr lang="en-US" dirty="0"/>
              <a:t>which are concerned with the gaseous exchange within the lungs .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62E96DD-BD0F-7870-72F2-D2E9970CDE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06123" y="127591"/>
            <a:ext cx="4372221" cy="665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33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Principal bronchi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Trachea at the level of T4 divides into 2 principal bronchi –right and left </a:t>
            </a:r>
          </a:p>
          <a:p>
            <a:r>
              <a:rPr lang="en-US" dirty="0"/>
              <a:t>Right – shorter ,wider and vertical ,2.5 cm long ,25 degree with trachea </a:t>
            </a:r>
          </a:p>
          <a:p>
            <a:r>
              <a:rPr lang="en-US" dirty="0"/>
              <a:t>Left – narrower ,longer ,more horizontal ,5 cm long ,45 degree with trachea</a:t>
            </a:r>
          </a:p>
          <a:p>
            <a:endParaRPr lang="en-US" dirty="0"/>
          </a:p>
          <a:p>
            <a:r>
              <a:rPr lang="en-US" dirty="0"/>
              <a:t>Left bronchus passes to left below arch of aorta in front of </a:t>
            </a:r>
            <a:r>
              <a:rPr lang="en-US" dirty="0" err="1"/>
              <a:t>oesophagus</a:t>
            </a:r>
            <a:r>
              <a:rPr lang="en-US" dirty="0"/>
              <a:t> </a:t>
            </a:r>
          </a:p>
          <a:p>
            <a:r>
              <a:rPr lang="en-US" dirty="0"/>
              <a:t>Right passes below arch of azygos vein 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E522A42-86D9-4BF2-EA0A-52AEA08F30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273" y="0"/>
            <a:ext cx="5908727" cy="6603223"/>
          </a:xfrm>
        </p:spPr>
      </p:pic>
    </p:spTree>
    <p:extLst>
      <p:ext uri="{BB962C8B-B14F-4D97-AF65-F5344CB8AC3E}">
        <p14:creationId xmlns:p14="http://schemas.microsoft.com/office/powerpoint/2010/main" val="24584061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Lobar bronchi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Right</a:t>
            </a:r>
            <a:r>
              <a:rPr lang="en-US" dirty="0"/>
              <a:t> principal bronchus divides into 3 lobar bronchi ,one for each lobes </a:t>
            </a:r>
          </a:p>
          <a:p>
            <a:r>
              <a:rPr lang="en-US" b="1" dirty="0"/>
              <a:t>Left</a:t>
            </a:r>
            <a:r>
              <a:rPr lang="en-US" dirty="0"/>
              <a:t> divides into two lobar bronchi ,one for each lobe of left lung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AFEFA8-700E-AEC4-E7D5-BD9BF0DB2A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38485" y="506267"/>
            <a:ext cx="3432008" cy="618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2430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Segmental bronchi (tertiary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Lobar divides into segmental for each bronchopulmonary segments (10 on both sides )</a:t>
            </a:r>
          </a:p>
          <a:p>
            <a:endParaRPr lang="en-US" dirty="0"/>
          </a:p>
          <a:p>
            <a:r>
              <a:rPr lang="en-US" dirty="0"/>
              <a:t>Segmental             terminal bronchiole            respiratory bronchiole</a:t>
            </a:r>
          </a:p>
          <a:p>
            <a:endParaRPr lang="en-US" dirty="0"/>
          </a:p>
          <a:p>
            <a:pPr lvl="8"/>
            <a:r>
              <a:rPr lang="en-US" dirty="0"/>
              <a:t>                                                     </a:t>
            </a:r>
            <a:r>
              <a:rPr lang="en-US" sz="2800" dirty="0"/>
              <a:t>pulmonary unit </a:t>
            </a:r>
          </a:p>
          <a:p>
            <a:pPr lvl="8"/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7F92F5-EF37-1C52-596C-917C2C4F7D5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IN"/>
          </a:p>
        </p:txBody>
      </p:sp>
      <p:sp>
        <p:nvSpPr>
          <p:cNvPr id="6" name="Right Arrow 5"/>
          <p:cNvSpPr/>
          <p:nvPr/>
        </p:nvSpPr>
        <p:spPr>
          <a:xfrm>
            <a:off x="2758440" y="3304032"/>
            <a:ext cx="822960" cy="286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647688" y="3304032"/>
            <a:ext cx="728472" cy="286512"/>
          </a:xfrm>
          <a:prstGeom prst="rightArrow">
            <a:avLst>
              <a:gd name="adj1" fmla="val 3742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8" name="Down Arrow 7"/>
          <p:cNvSpPr/>
          <p:nvPr/>
        </p:nvSpPr>
        <p:spPr>
          <a:xfrm>
            <a:off x="9418320" y="3590544"/>
            <a:ext cx="246888" cy="6004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666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Bronchial tree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768" y="-37400"/>
            <a:ext cx="4530552" cy="68954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-20595" y="1916112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/>
              <a:t>Principal bronchus </a:t>
            </a:r>
          </a:p>
          <a:p>
            <a:r>
              <a:rPr lang="en-US" dirty="0"/>
              <a:t>Secondary Lobar bronchi</a:t>
            </a:r>
          </a:p>
          <a:p>
            <a:r>
              <a:rPr lang="en-US" dirty="0"/>
              <a:t>Tertiary Segmental bronchi </a:t>
            </a:r>
          </a:p>
          <a:p>
            <a:r>
              <a:rPr lang="en-US" dirty="0"/>
              <a:t>Terminal bronchioles </a:t>
            </a:r>
          </a:p>
          <a:p>
            <a:r>
              <a:rPr lang="en-US" dirty="0"/>
              <a:t>Respiratory bronchioles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Pulmonary units- alveolar duct     	                        atria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                              air saccule 				alveoli </a:t>
            </a:r>
          </a:p>
        </p:txBody>
      </p:sp>
    </p:spTree>
    <p:extLst>
      <p:ext uri="{BB962C8B-B14F-4D97-AF65-F5344CB8AC3E}">
        <p14:creationId xmlns:p14="http://schemas.microsoft.com/office/powerpoint/2010/main" val="33231999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97EDED-C5B9-3533-66B1-1CDBAC348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9460" name="Picture 4" descr="3: Architecture of the bronchial tree: the trachea divides into... |  Download Scientific Diagram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3428" y="64650"/>
            <a:ext cx="3649298" cy="656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C997C8-B407-DDF0-E26F-6694C984AF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72520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85E4F3-3ED7-EFA3-6818-5E6B8562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10" descr="1305a_RespiratZoneStruct_1.JPG                                 0001A9CDMacintosh HD                   ABA78158: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446" y="265992"/>
            <a:ext cx="8401494" cy="652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28D3C1-7CE1-A0CF-FD24-7011096A91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734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Bronchopulmonary segments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Well defined anatomic ,functional and surgical sectors of lung </a:t>
            </a:r>
          </a:p>
          <a:p>
            <a:r>
              <a:rPr lang="en-US" dirty="0"/>
              <a:t>Wedge shaped sectors aerated by tertiary bronchi </a:t>
            </a:r>
          </a:p>
          <a:p>
            <a:r>
              <a:rPr lang="en-US" dirty="0"/>
              <a:t>Subdivision of lobe of lung </a:t>
            </a:r>
          </a:p>
          <a:p>
            <a:r>
              <a:rPr lang="en-US" dirty="0"/>
              <a:t>Surrounded by connective tissue </a:t>
            </a:r>
          </a:p>
          <a:p>
            <a:r>
              <a:rPr lang="en-US" dirty="0"/>
              <a:t>Pyramidal with apex directed towards hilum and base towards surface of lung </a:t>
            </a:r>
          </a:p>
          <a:p>
            <a:r>
              <a:rPr lang="en-US" dirty="0"/>
              <a:t>Each segment has its own artery ,lymphatics ,nerve supply </a:t>
            </a:r>
          </a:p>
          <a:p>
            <a:r>
              <a:rPr lang="en-US" dirty="0"/>
              <a:t>Drained by intersegmental veins </a:t>
            </a:r>
          </a:p>
          <a:p>
            <a:r>
              <a:rPr lang="en-US" dirty="0"/>
              <a:t>Surgically </a:t>
            </a:r>
            <a:r>
              <a:rPr lang="en-US" dirty="0" err="1"/>
              <a:t>resectable</a:t>
            </a:r>
            <a:r>
              <a:rPr lang="en-US" dirty="0"/>
              <a:t>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343218-AF2D-B4E7-4C5F-FAA6FA4200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14" y="91120"/>
            <a:ext cx="4518838" cy="6797245"/>
          </a:xfrm>
        </p:spPr>
      </p:pic>
    </p:spTree>
    <p:extLst>
      <p:ext uri="{BB962C8B-B14F-4D97-AF65-F5344CB8AC3E}">
        <p14:creationId xmlns:p14="http://schemas.microsoft.com/office/powerpoint/2010/main" val="2723845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Bronchopulmonary segments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Well defined anatomic ,functional and surgical sectors of lung </a:t>
            </a:r>
          </a:p>
          <a:p>
            <a:r>
              <a:rPr lang="en-US" dirty="0"/>
              <a:t>Wedge shaped sectors aerated by tertiary bronchi </a:t>
            </a:r>
          </a:p>
          <a:p>
            <a:r>
              <a:rPr lang="en-US" dirty="0"/>
              <a:t>Subdivision of lobe of lung </a:t>
            </a:r>
          </a:p>
          <a:p>
            <a:r>
              <a:rPr lang="en-US" dirty="0"/>
              <a:t>Surrounded by connective tissue </a:t>
            </a:r>
          </a:p>
          <a:p>
            <a:r>
              <a:rPr lang="en-US" dirty="0"/>
              <a:t>Pyramidal with apex directed towards hilum and base towards surface of lung </a:t>
            </a:r>
          </a:p>
          <a:p>
            <a:r>
              <a:rPr lang="en-US" dirty="0"/>
              <a:t>Each segment has its own artery ,lymphatics ,nerve supply </a:t>
            </a:r>
          </a:p>
          <a:p>
            <a:r>
              <a:rPr lang="en-US" dirty="0"/>
              <a:t>Drained by intersegmental veins </a:t>
            </a:r>
          </a:p>
          <a:p>
            <a:r>
              <a:rPr lang="en-US" dirty="0"/>
              <a:t>Surgically </a:t>
            </a:r>
            <a:r>
              <a:rPr lang="en-US" dirty="0" err="1"/>
              <a:t>resectable</a:t>
            </a:r>
            <a:r>
              <a:rPr lang="en-US" dirty="0"/>
              <a:t>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343218-AF2D-B4E7-4C5F-FAA6FA4200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14" y="91120"/>
            <a:ext cx="4518838" cy="6797245"/>
          </a:xfrm>
        </p:spPr>
      </p:pic>
    </p:spTree>
    <p:extLst>
      <p:ext uri="{BB962C8B-B14F-4D97-AF65-F5344CB8AC3E}">
        <p14:creationId xmlns:p14="http://schemas.microsoft.com/office/powerpoint/2010/main" val="32844717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60B1D-C0F6-4798-AC36-8DBE8CB3B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AEB95D-043F-CB06-C371-5C730D748D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799519" y="114300"/>
            <a:ext cx="4481688" cy="67437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05F82-F3C9-12B2-DC8F-06A235B512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15718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FACC9-4542-0F4C-CBEF-69118F8F5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25_13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8085" y="1825625"/>
            <a:ext cx="486183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25_13b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2286" y="1825625"/>
            <a:ext cx="464142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0734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5948B-FFE5-DB85-2EAE-1B0713156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Upper lobe – apical ,anterior , posterior </a:t>
            </a:r>
          </a:p>
          <a:p>
            <a:endParaRPr lang="en-US" dirty="0"/>
          </a:p>
          <a:p>
            <a:r>
              <a:rPr lang="en-US" dirty="0"/>
              <a:t>Middle – lateral ,medial </a:t>
            </a:r>
          </a:p>
          <a:p>
            <a:endParaRPr lang="en-US" dirty="0"/>
          </a:p>
          <a:p>
            <a:r>
              <a:rPr lang="en-US" dirty="0"/>
              <a:t>Lower  -superior , medial basal, lateral basal, </a:t>
            </a:r>
            <a:r>
              <a:rPr lang="en-US" dirty="0" err="1"/>
              <a:t>anteriorbasal,posterior</a:t>
            </a:r>
            <a:r>
              <a:rPr lang="en-US" dirty="0"/>
              <a:t> basal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Upper  - apical , anterior, posterior, superior </a:t>
            </a:r>
            <a:r>
              <a:rPr lang="en-US" dirty="0" err="1"/>
              <a:t>lingular</a:t>
            </a:r>
            <a:r>
              <a:rPr lang="en-US" dirty="0"/>
              <a:t>, inferior </a:t>
            </a:r>
            <a:r>
              <a:rPr lang="en-US" dirty="0" err="1"/>
              <a:t>lingular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 Lower – superior , medial basal, lateral basal, </a:t>
            </a:r>
            <a:r>
              <a:rPr lang="en-US" dirty="0" err="1"/>
              <a:t>anteriorbasal,posterior</a:t>
            </a:r>
            <a:r>
              <a:rPr lang="en-US" dirty="0"/>
              <a:t> basal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1158949" y="854075"/>
            <a:ext cx="5157788" cy="836613"/>
          </a:xfrm>
        </p:spPr>
        <p:txBody>
          <a:bodyPr>
            <a:normAutofit/>
          </a:bodyPr>
          <a:lstStyle/>
          <a:p>
            <a:r>
              <a:rPr lang="en-US" sz="3600" dirty="0"/>
              <a:t>Right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7008813" y="854075"/>
            <a:ext cx="5183187" cy="836613"/>
          </a:xfrm>
        </p:spPr>
        <p:txBody>
          <a:bodyPr>
            <a:normAutofit/>
          </a:bodyPr>
          <a:lstStyle/>
          <a:p>
            <a:r>
              <a:rPr lang="en-US" sz="3600" dirty="0"/>
              <a:t>Left </a:t>
            </a:r>
          </a:p>
        </p:txBody>
      </p:sp>
    </p:spTree>
    <p:extLst>
      <p:ext uri="{BB962C8B-B14F-4D97-AF65-F5344CB8AC3E}">
        <p14:creationId xmlns:p14="http://schemas.microsoft.com/office/powerpoint/2010/main" val="33740943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07B95-DDD9-64B3-999B-D4E60469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9C1E0-C277-040D-4B8D-277B369A78F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F65246-1430-68FD-2EF9-1EE511139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764CAE-F369-B6E4-5DC2-164D10F74A4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23394" y="0"/>
            <a:ext cx="9745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8544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E4C6E-364C-3614-C88E-A35EBB2F1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86BCB-BF1E-01F3-FA3C-9EABBCFAB7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C50C3F-5676-883A-7C8C-E0F8E1D02F5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938CE8-EA72-7299-59DB-CE7EB631D4A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10748" y="0"/>
            <a:ext cx="91705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024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8DA7D-8EE8-7F19-B147-9BFAFF8AA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2F4C0-5581-BAAD-D361-3721133DA9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115121-2F5F-8157-3258-D3FDB71D2A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6CD4A5-DE08-6A55-A8AF-2E2BB696225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88332" y="0"/>
            <a:ext cx="94153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9681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D2E31-9E39-E005-A7DB-67D4C1321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2BA0F-215A-4C79-2DB5-8765A59972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83D838-4BED-B3F1-1E0A-A7E4DFCE65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7F6DD5-82AB-8BEC-36BB-61929C833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45" y="142240"/>
            <a:ext cx="9181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8208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976658C-1F6D-B070-04F6-36B90F8CF4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707048" y="2052642"/>
            <a:ext cx="4619332" cy="347439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80055D-2338-3EDF-925D-81A1A09C8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46D63DD-1CC7-D536-92B2-99D41CAEB3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66473"/>
            <a:ext cx="8103813" cy="5302808"/>
          </a:xfrm>
        </p:spPr>
      </p:pic>
    </p:spTree>
    <p:extLst>
      <p:ext uri="{BB962C8B-B14F-4D97-AF65-F5344CB8AC3E}">
        <p14:creationId xmlns:p14="http://schemas.microsoft.com/office/powerpoint/2010/main" val="35605842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BEC1308-A383-A5BE-46C6-C8068DE645D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96322"/>
            <a:ext cx="9581706" cy="684705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9B0891-2C7C-CB1D-AAA0-D155E2408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5871"/>
            <a:ext cx="10515600" cy="1325563"/>
          </a:xfrm>
        </p:spPr>
        <p:txBody>
          <a:bodyPr/>
          <a:lstStyle/>
          <a:p>
            <a:r>
              <a:rPr lang="en-IN" dirty="0"/>
              <a:t>Applied anatomy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9A2FE-6313-349E-A2DC-92CC8783E1A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556473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AA8722-B0A0-0029-6814-13D603A5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BRONCHOPULMONARY SEGMENTS - APPLIED ASPECT - iMedSchola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3012" y="2477294"/>
            <a:ext cx="437197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ronchopulmonary segment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2200" y="2056164"/>
            <a:ext cx="5181600" cy="3890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3237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DB038E-B688-B48C-DA2E-720061D7F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 descr="25_09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8904" y="2172494"/>
            <a:ext cx="3060192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18F6B4-1868-F7DA-F4F8-27687F81F9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953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1206</TotalTime>
  <Words>1579</Words>
  <Application>Microsoft Office PowerPoint</Application>
  <PresentationFormat>Widescreen</PresentationFormat>
  <Paragraphs>294</Paragraphs>
  <Slides>73</Slides>
  <Notes>52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7" baseType="lpstr">
      <vt:lpstr>Arial</vt:lpstr>
      <vt:lpstr>Calibri</vt:lpstr>
      <vt:lpstr>Calibri Light</vt:lpstr>
      <vt:lpstr>Office Theme</vt:lpstr>
      <vt:lpstr> </vt:lpstr>
      <vt:lpstr>INTRODUCTION</vt:lpstr>
      <vt:lpstr>PowerPoint Presentation</vt:lpstr>
      <vt:lpstr>TEXTURE AND WEIGHT  </vt:lpstr>
      <vt:lpstr>PowerPoint Presentation</vt:lpstr>
      <vt:lpstr>External Features of lungs </vt:lpstr>
      <vt:lpstr>PowerPoint Presentation</vt:lpstr>
      <vt:lpstr>Side determination </vt:lpstr>
      <vt:lpstr>Apex </vt:lpstr>
      <vt:lpstr>APEX</vt:lpstr>
      <vt:lpstr>PowerPoint Presentation</vt:lpstr>
      <vt:lpstr>RELATIONS OF  THE APEX </vt:lpstr>
      <vt:lpstr>PowerPoint Presentation</vt:lpstr>
      <vt:lpstr>PowerPoint Presentation</vt:lpstr>
      <vt:lpstr>POSTERIOR RELATION OF THE APEX </vt:lpstr>
      <vt:lpstr>PowerPoint Presentation</vt:lpstr>
      <vt:lpstr>Posterior intercostal vein and arteries</vt:lpstr>
      <vt:lpstr>PowerPoint Presentation</vt:lpstr>
      <vt:lpstr>Sympathetic trunk</vt:lpstr>
      <vt:lpstr>PowerPoint Presentation</vt:lpstr>
      <vt:lpstr>PowerPoint Presentation</vt:lpstr>
      <vt:lpstr>PowerPoint Presentation</vt:lpstr>
      <vt:lpstr>PowerPoint Presentation</vt:lpstr>
      <vt:lpstr>Medial relations of the apex </vt:lpstr>
      <vt:lpstr>PowerPoint Presentation</vt:lpstr>
      <vt:lpstr>Medial relations of the apex </vt:lpstr>
      <vt:lpstr>Base </vt:lpstr>
      <vt:lpstr>Base </vt:lpstr>
      <vt:lpstr>Borders </vt:lpstr>
      <vt:lpstr>Anterior border of the left lung</vt:lpstr>
      <vt:lpstr>PowerPoint Presentation</vt:lpstr>
      <vt:lpstr>Borders &amp; surfaces </vt:lpstr>
      <vt:lpstr>Costal surface </vt:lpstr>
      <vt:lpstr>PowerPoint Presentation</vt:lpstr>
      <vt:lpstr>Medial surface</vt:lpstr>
      <vt:lpstr>Relations of the medial aspect </vt:lpstr>
      <vt:lpstr>Mediastinal part</vt:lpstr>
      <vt:lpstr>Mediastinal surface of right lung</vt:lpstr>
      <vt:lpstr>Mediastinal surface of left lung</vt:lpstr>
      <vt:lpstr>PowerPoint Presentation</vt:lpstr>
      <vt:lpstr>Lobes </vt:lpstr>
      <vt:lpstr>PowerPoint Presentation</vt:lpstr>
      <vt:lpstr>Fissures &amp; lobes </vt:lpstr>
      <vt:lpstr>Hilum of lungs</vt:lpstr>
      <vt:lpstr>Root</vt:lpstr>
      <vt:lpstr>Components of root </vt:lpstr>
      <vt:lpstr>PowerPoint Presentation</vt:lpstr>
      <vt:lpstr>PowerPoint Presentation</vt:lpstr>
      <vt:lpstr>Arrangement of structures in root </vt:lpstr>
      <vt:lpstr>PowerPoint Presentation</vt:lpstr>
      <vt:lpstr>RELATIONS OF THE ROOT OF THE LUNG</vt:lpstr>
      <vt:lpstr>PowerPoint Presentation</vt:lpstr>
      <vt:lpstr>PowerPoint Presentation</vt:lpstr>
      <vt:lpstr>Internal structure </vt:lpstr>
      <vt:lpstr>Principal bronchi </vt:lpstr>
      <vt:lpstr>Lobar bronchi </vt:lpstr>
      <vt:lpstr>Segmental bronchi (tertiary )</vt:lpstr>
      <vt:lpstr>Bronchial tree</vt:lpstr>
      <vt:lpstr>PowerPoint Presentation</vt:lpstr>
      <vt:lpstr>PowerPoint Presentation</vt:lpstr>
      <vt:lpstr>Bronchopulmonary segments </vt:lpstr>
      <vt:lpstr>Bronchopulmonary segments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Applied anatomy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Lung </dc:title>
  <dc:creator>hp</dc:creator>
  <cp:lastModifiedBy>Ganesh Babu R</cp:lastModifiedBy>
  <cp:revision>150</cp:revision>
  <dcterms:created xsi:type="dcterms:W3CDTF">2021-06-22T06:48:29Z</dcterms:created>
  <dcterms:modified xsi:type="dcterms:W3CDTF">2024-09-03T07:04:25Z</dcterms:modified>
</cp:coreProperties>
</file>