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78" r:id="rId8"/>
    <p:sldId id="276" r:id="rId9"/>
    <p:sldId id="266" r:id="rId10"/>
    <p:sldId id="264" r:id="rId11"/>
    <p:sldId id="267" r:id="rId12"/>
    <p:sldId id="265" r:id="rId13"/>
    <p:sldId id="271" r:id="rId14"/>
    <p:sldId id="272" r:id="rId15"/>
    <p:sldId id="273" r:id="rId16"/>
    <p:sldId id="274" r:id="rId17"/>
    <p:sldId id="275" r:id="rId18"/>
    <p:sldId id="27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8145" autoAdjust="0"/>
  </p:normalViewPr>
  <p:slideViewPr>
    <p:cSldViewPr snapToGrid="0">
      <p:cViewPr varScale="1">
        <p:scale>
          <a:sx n="42" d="100"/>
          <a:sy n="42" d="100"/>
        </p:scale>
        <p:origin x="1986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4C9E3-4C9D-4A8D-9B24-0B8204E9C83D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0BDAA-6CAC-4179-A87E-61D72B41AC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8624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0BDAA-6CAC-4179-A87E-61D72B41AC9C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838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0BDAA-6CAC-4179-A87E-61D72B41AC9C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4055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0BDAA-6CAC-4179-A87E-61D72B41AC9C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9197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0BDAA-6CAC-4179-A87E-61D72B41AC9C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6834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0B8F2-C4D8-482C-B3C0-A7ECDCAE2D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0C9B-50F3-4FEA-B472-2B9443923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098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0B8F2-C4D8-482C-B3C0-A7ECDCAE2D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0C9B-50F3-4FEA-B472-2B9443923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01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0B8F2-C4D8-482C-B3C0-A7ECDCAE2D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0C9B-50F3-4FEA-B472-2B9443923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11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0B8F2-C4D8-482C-B3C0-A7ECDCAE2D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0C9B-50F3-4FEA-B472-2B9443923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73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0B8F2-C4D8-482C-B3C0-A7ECDCAE2D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0C9B-50F3-4FEA-B472-2B9443923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71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0B8F2-C4D8-482C-B3C0-A7ECDCAE2D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0C9B-50F3-4FEA-B472-2B9443923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6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0B8F2-C4D8-482C-B3C0-A7ECDCAE2D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0C9B-50F3-4FEA-B472-2B9443923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872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0B8F2-C4D8-482C-B3C0-A7ECDCAE2D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0C9B-50F3-4FEA-B472-2B9443923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8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0B8F2-C4D8-482C-B3C0-A7ECDCAE2D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0C9B-50F3-4FEA-B472-2B9443923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36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0B8F2-C4D8-482C-B3C0-A7ECDCAE2D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0C9B-50F3-4FEA-B472-2B9443923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3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0B8F2-C4D8-482C-B3C0-A7ECDCAE2D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0C9B-50F3-4FEA-B472-2B9443923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09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0B8F2-C4D8-482C-B3C0-A7ECDCAE2D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C0C9B-50F3-4FEA-B472-2B9443923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1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419B72-9097-14EB-0F04-5127A4DFE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48"/>
            <a:ext cx="12192000" cy="71879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4198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Lungs </a:t>
            </a:r>
            <a:br>
              <a:rPr lang="en-US" dirty="0"/>
            </a:br>
            <a:r>
              <a:rPr lang="en-US" dirty="0"/>
              <a:t>Microscopic structure,</a:t>
            </a:r>
            <a:br>
              <a:rPr lang="en-US" dirty="0"/>
            </a:br>
            <a:r>
              <a:rPr lang="en-US" dirty="0"/>
              <a:t> Blood supply ,lymphatics innervation </a:t>
            </a:r>
            <a:br>
              <a:rPr lang="en-US" dirty="0"/>
            </a:br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7E4049F-5F4F-CF09-ED42-19D18177D0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831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410A69-5021-69D8-B29F-82DB034BA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Lung is composed from outside inwards –of </a:t>
            </a:r>
          </a:p>
          <a:p>
            <a:r>
              <a:rPr lang="en-US" dirty="0"/>
              <a:t>Serous coat</a:t>
            </a:r>
          </a:p>
          <a:p>
            <a:r>
              <a:rPr lang="en-US" dirty="0" err="1"/>
              <a:t>Subserous</a:t>
            </a:r>
            <a:r>
              <a:rPr lang="en-US" dirty="0"/>
              <a:t> areolar tissue </a:t>
            </a:r>
          </a:p>
          <a:p>
            <a:r>
              <a:rPr lang="en-US" dirty="0"/>
              <a:t>Pulmonary substance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62AFD1-D6EB-1C46-DDB6-5288AB7527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102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Serous coat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830" y="1690688"/>
            <a:ext cx="40767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Derived from pulmonary pleura which intimately invests the entire lung except the hilum &amp; pulmonary ligament 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58C227D-4D1C-7699-6D2F-FD045DB7E4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711" y="850712"/>
            <a:ext cx="7490460" cy="5642164"/>
          </a:xfrm>
        </p:spPr>
      </p:pic>
    </p:spTree>
    <p:extLst>
      <p:ext uri="{BB962C8B-B14F-4D97-AF65-F5344CB8AC3E}">
        <p14:creationId xmlns:p14="http://schemas.microsoft.com/office/powerpoint/2010/main" val="1317434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Subserous</a:t>
            </a:r>
            <a:r>
              <a:rPr lang="en-US" dirty="0"/>
              <a:t> coat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Consists of elastic </a:t>
            </a:r>
            <a:r>
              <a:rPr lang="en-US" dirty="0" err="1"/>
              <a:t>fibroareolar</a:t>
            </a:r>
            <a:r>
              <a:rPr lang="en-US" dirty="0"/>
              <a:t> tissue which invests the lung &amp; projects into its interior from hilum as numerous fibro-elastic septa .</a:t>
            </a:r>
          </a:p>
          <a:p>
            <a:r>
              <a:rPr lang="en-US" dirty="0"/>
              <a:t>The   space between these septa are known as lung lobules </a:t>
            </a:r>
          </a:p>
          <a:p>
            <a:endParaRPr lang="en-US" dirty="0"/>
          </a:p>
          <a:p>
            <a:r>
              <a:rPr lang="en-US" dirty="0"/>
              <a:t>Each of the lobule receives a  </a:t>
            </a:r>
            <a:r>
              <a:rPr lang="en-US" dirty="0" err="1"/>
              <a:t>preterminal</a:t>
            </a:r>
            <a:r>
              <a:rPr lang="en-US" dirty="0"/>
              <a:t> bronchiole</a:t>
            </a:r>
          </a:p>
          <a:p>
            <a:endParaRPr lang="en-US" dirty="0"/>
          </a:p>
          <a:p>
            <a:r>
              <a:rPr lang="en-US" dirty="0"/>
              <a:t>All divisions of the intrapulmonary bronchi run in interlobular septum accompanied by corresponding pulmonary &amp; bronchial  vessels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D803685-0505-8716-4501-ACFDA112FE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646" y="1306988"/>
            <a:ext cx="5993374" cy="4968081"/>
          </a:xfrm>
        </p:spPr>
      </p:pic>
    </p:spTree>
    <p:extLst>
      <p:ext uri="{BB962C8B-B14F-4D97-AF65-F5344CB8AC3E}">
        <p14:creationId xmlns:p14="http://schemas.microsoft.com/office/powerpoint/2010/main" val="4260855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Pulmonary substance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Includes all structures within the lung lobule</a:t>
            </a:r>
          </a:p>
          <a:p>
            <a:r>
              <a:rPr lang="en-US" dirty="0"/>
              <a:t>Each lobule is provided with one </a:t>
            </a:r>
            <a:r>
              <a:rPr lang="en-US" dirty="0" err="1"/>
              <a:t>preterminal</a:t>
            </a:r>
            <a:r>
              <a:rPr lang="en-US" dirty="0"/>
              <a:t> bronchiole ,terminal bronchiole, respiratory bronchiole ,alveolar duct, atria, alveoli </a:t>
            </a:r>
          </a:p>
          <a:p>
            <a:endParaRPr lang="en-US" dirty="0"/>
          </a:p>
          <a:p>
            <a:r>
              <a:rPr lang="en-US" dirty="0"/>
              <a:t>The area supplied by a terminal respiratory bronchiole is known as lung unit or pulmonary  unit </a:t>
            </a:r>
          </a:p>
          <a:p>
            <a:endParaRPr lang="en-US" dirty="0"/>
          </a:p>
          <a:p>
            <a:r>
              <a:rPr lang="en-US" dirty="0"/>
              <a:t>23 orders of division are encountered from principal bronchus to the alveoli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7360ED1-29E0-857E-0C77-E2570E661A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89307" y="880110"/>
            <a:ext cx="6302693" cy="5500370"/>
          </a:xfrm>
        </p:spPr>
      </p:pic>
    </p:spTree>
    <p:extLst>
      <p:ext uri="{BB962C8B-B14F-4D97-AF65-F5344CB8AC3E}">
        <p14:creationId xmlns:p14="http://schemas.microsoft.com/office/powerpoint/2010/main" val="1300051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bronchus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outside inwards –</a:t>
            </a:r>
          </a:p>
          <a:p>
            <a:r>
              <a:rPr lang="en-US" dirty="0" err="1"/>
              <a:t>Fibroelastic</a:t>
            </a:r>
            <a:r>
              <a:rPr lang="en-US" dirty="0"/>
              <a:t> coat </a:t>
            </a:r>
          </a:p>
          <a:p>
            <a:r>
              <a:rPr lang="en-US" dirty="0"/>
              <a:t>Irregular plates of hyaline cartilage</a:t>
            </a:r>
          </a:p>
          <a:p>
            <a:r>
              <a:rPr lang="en-US" dirty="0"/>
              <a:t> </a:t>
            </a:r>
            <a:r>
              <a:rPr lang="en-US" dirty="0" err="1"/>
              <a:t>Submucous</a:t>
            </a:r>
            <a:r>
              <a:rPr lang="en-US" dirty="0"/>
              <a:t> coat (mucous &amp; serous glands </a:t>
            </a:r>
          </a:p>
          <a:p>
            <a:pPr marL="0" indent="0">
              <a:buNone/>
            </a:pPr>
            <a:r>
              <a:rPr lang="en-US" dirty="0"/>
              <a:t>    Involuntary bronchial muscles</a:t>
            </a:r>
          </a:p>
          <a:p>
            <a:r>
              <a:rPr lang="en-US" dirty="0"/>
              <a:t>Mucous membrane &amp; lamina </a:t>
            </a:r>
            <a:r>
              <a:rPr lang="en-US" dirty="0" err="1"/>
              <a:t>propria</a:t>
            </a:r>
            <a:r>
              <a:rPr lang="en-US" dirty="0"/>
              <a:t> </a:t>
            </a:r>
          </a:p>
        </p:txBody>
      </p:sp>
      <p:pic>
        <p:nvPicPr>
          <p:cNvPr id="4098" name="Picture 2" descr="PPT - Histology of Respiratory Tract PowerPoint Presentation, free download  - ID:2118457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172200" y="2058194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027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630" y="681038"/>
            <a:ext cx="5551170" cy="608552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Terminal bronchiole is less than 1 mm in diameter .lined by columnar epithelium .Cartilage and glands are absent .lamina </a:t>
            </a:r>
            <a:r>
              <a:rPr lang="en-US" dirty="0" err="1"/>
              <a:t>propria</a:t>
            </a:r>
            <a:r>
              <a:rPr lang="en-US" dirty="0"/>
              <a:t> contains elastic &amp; smooth muscles </a:t>
            </a:r>
          </a:p>
          <a:p>
            <a:r>
              <a:rPr lang="en-US" dirty="0"/>
              <a:t>Respiratory bronchiole is lined by cuboidal epithelium .The wall contains connective tissue with elastic &amp; smooth muscle </a:t>
            </a:r>
            <a:r>
              <a:rPr lang="en-US" dirty="0" err="1"/>
              <a:t>fibres</a:t>
            </a:r>
            <a:r>
              <a:rPr lang="en-US" dirty="0"/>
              <a:t> .</a:t>
            </a:r>
          </a:p>
          <a:p>
            <a:endParaRPr lang="en-US" dirty="0"/>
          </a:p>
          <a:p>
            <a:r>
              <a:rPr lang="en-US" dirty="0"/>
              <a:t>Alveoli are thin walled polyhedral sacs, lined by squamous epithelium . The main support is by elastic </a:t>
            </a:r>
            <a:r>
              <a:rPr lang="en-US" dirty="0" err="1"/>
              <a:t>fibres</a:t>
            </a:r>
            <a:r>
              <a:rPr lang="en-US" dirty="0"/>
              <a:t> .</a:t>
            </a:r>
          </a:p>
          <a:p>
            <a:r>
              <a:rPr lang="en-US" dirty="0"/>
              <a:t>2 types of cells – type I </a:t>
            </a:r>
            <a:r>
              <a:rPr lang="en-US" dirty="0" err="1"/>
              <a:t>pneumocytes</a:t>
            </a:r>
            <a:r>
              <a:rPr lang="en-US" dirty="0"/>
              <a:t> &amp; type II </a:t>
            </a:r>
            <a:r>
              <a:rPr lang="en-US" dirty="0" err="1"/>
              <a:t>Pneumocytes</a:t>
            </a:r>
            <a:r>
              <a:rPr lang="en-US" dirty="0"/>
              <a:t> (secrete surfactant </a:t>
            </a:r>
            <a:r>
              <a:rPr lang="en-US" dirty="0" err="1"/>
              <a:t>wich</a:t>
            </a:r>
            <a:r>
              <a:rPr lang="en-US" dirty="0"/>
              <a:t> lowers surface tension &amp; prevents alveoli from collapsing )</a:t>
            </a: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C87C914F-0F0D-D3B7-99C8-BE1670A52D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5880" b="6221"/>
          <a:stretch/>
        </p:blipFill>
        <p:spPr>
          <a:xfrm>
            <a:off x="6019799" y="1954531"/>
            <a:ext cx="598639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924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58341-7D65-596E-2600-B3B47E201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References in Bronchiolar Disorders - CHES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407" y="1360170"/>
            <a:ext cx="5465661" cy="452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troduction to Terminology | Radiology Key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4477" y="538088"/>
            <a:ext cx="5365593" cy="493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351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D94E3F-94AA-47A8-6C3B-EEA90C8CC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alveoli  within the lung units are lined by simple squamous epithelium resting on basement membrane &amp; surrounded externally by intense pulmonary capillary plexus .</a:t>
            </a:r>
          </a:p>
          <a:p>
            <a:endParaRPr lang="en-US" dirty="0"/>
          </a:p>
          <a:p>
            <a:r>
              <a:rPr lang="en-US" dirty="0"/>
              <a:t>Exchange of gases takes place through the lung units </a:t>
            </a:r>
          </a:p>
          <a:p>
            <a:endParaRPr lang="en-US" dirty="0"/>
          </a:p>
          <a:p>
            <a:r>
              <a:rPr lang="en-US" dirty="0"/>
              <a:t>All lung units make up the </a:t>
            </a:r>
            <a:r>
              <a:rPr lang="en-US" b="1" dirty="0"/>
              <a:t>respiratory part of lung </a:t>
            </a:r>
            <a:r>
              <a:rPr lang="en-US" dirty="0"/>
              <a:t>whereas intrapulmonary bronchial tree </a:t>
            </a:r>
            <a:r>
              <a:rPr lang="en-US" dirty="0" err="1"/>
              <a:t>upto</a:t>
            </a:r>
            <a:r>
              <a:rPr lang="en-US" dirty="0"/>
              <a:t> beginning of respiratory bronchioles are known as </a:t>
            </a:r>
            <a:r>
              <a:rPr lang="en-US" b="1" dirty="0"/>
              <a:t>conducting part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E0DCCDC-A8DD-CB76-3B06-72166FC1B6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825625"/>
            <a:ext cx="5973254" cy="4596606"/>
          </a:xfrm>
        </p:spPr>
      </p:pic>
    </p:spTree>
    <p:extLst>
      <p:ext uri="{BB962C8B-B14F-4D97-AF65-F5344CB8AC3E}">
        <p14:creationId xmlns:p14="http://schemas.microsoft.com/office/powerpoint/2010/main" val="3342329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– blood barrier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192" y="1825625"/>
            <a:ext cx="5169337" cy="4351338"/>
          </a:xfrm>
        </p:spPr>
        <p:txBody>
          <a:bodyPr/>
          <a:lstStyle/>
          <a:p>
            <a:r>
              <a:rPr lang="en-US" dirty="0"/>
              <a:t>Flattened epithelium of alveoli </a:t>
            </a:r>
          </a:p>
          <a:p>
            <a:r>
              <a:rPr lang="en-US" dirty="0"/>
              <a:t>Basement membrane upon which epithelium rests</a:t>
            </a:r>
          </a:p>
          <a:p>
            <a:r>
              <a:rPr lang="en-US" dirty="0"/>
              <a:t>Basement membrane for capillary endothelium </a:t>
            </a:r>
          </a:p>
          <a:p>
            <a:r>
              <a:rPr lang="en-US" dirty="0"/>
              <a:t>Flattened endothelium of capillaries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E6D34C-FE03-4CB1-4404-73D7A92275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83529" y="1690688"/>
            <a:ext cx="6594279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318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06E06-D96E-5FC0-0C3E-49B4D8D25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13 PART A The Respiratory System Power Point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9"/>
          <a:stretch/>
        </p:blipFill>
        <p:spPr bwMode="auto">
          <a:xfrm>
            <a:off x="628650" y="1513765"/>
            <a:ext cx="5467350" cy="444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Respiratory System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5977" y="1690688"/>
            <a:ext cx="5922745" cy="377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354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50522B4-8F0D-CA37-BFC1-6A6A38187C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797" y="2145972"/>
            <a:ext cx="7328484" cy="352330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D81CF8-11FC-C7AA-35B1-391A851AE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Pulmonary vessels 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-41910" y="1825624"/>
            <a:ext cx="5181600" cy="4883785"/>
          </a:xfrm>
        </p:spPr>
        <p:txBody>
          <a:bodyPr>
            <a:normAutofit/>
          </a:bodyPr>
          <a:lstStyle/>
          <a:p>
            <a:r>
              <a:rPr lang="en-US" sz="2500" dirty="0"/>
              <a:t>Pulmonary arteries </a:t>
            </a:r>
          </a:p>
          <a:p>
            <a:r>
              <a:rPr lang="en-US" sz="2500" dirty="0"/>
              <a:t>Each lung provided with 1 pulmonary artery </a:t>
            </a:r>
          </a:p>
          <a:p>
            <a:r>
              <a:rPr lang="en-US" sz="2500" dirty="0"/>
              <a:t>Within the lungs the branches of pulmonary artery follow the division of bronchial tree &amp; supply the corresponding bronchopulmonary segments </a:t>
            </a: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488677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CCBFBD-BDE4-34C0-7704-CAE523918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Pulmonary veins </a:t>
            </a:r>
          </a:p>
          <a:p>
            <a:r>
              <a:rPr lang="en-US" dirty="0"/>
              <a:t>Each  lung  presents two pulmonary veins ,upper &amp; lower </a:t>
            </a:r>
          </a:p>
          <a:p>
            <a:r>
              <a:rPr lang="en-US" dirty="0"/>
              <a:t>Upper vein on right –drains upper &amp; middle lobes </a:t>
            </a:r>
          </a:p>
          <a:p>
            <a:r>
              <a:rPr lang="en-US" dirty="0"/>
              <a:t>                   Left lung – only upper </a:t>
            </a:r>
          </a:p>
          <a:p>
            <a:r>
              <a:rPr lang="en-US" dirty="0"/>
              <a:t>Lower vein – lower lobes</a:t>
            </a:r>
          </a:p>
          <a:p>
            <a:r>
              <a:rPr lang="en-US" dirty="0"/>
              <a:t>Pulmonary veins begin from pulmonary capillary plexus &amp; terminate directly into left atrium 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E9D4C02-B279-2900-36A8-712D4A15D4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067719"/>
            <a:ext cx="5162550" cy="3867150"/>
          </a:xfrm>
        </p:spPr>
      </p:pic>
    </p:spTree>
    <p:extLst>
      <p:ext uri="{BB962C8B-B14F-4D97-AF65-F5344CB8AC3E}">
        <p14:creationId xmlns:p14="http://schemas.microsoft.com/office/powerpoint/2010/main" val="2805798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Nutrition of lungs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From two sources –bronchial arteries ,pulmonary arteries </a:t>
            </a:r>
          </a:p>
          <a:p>
            <a:r>
              <a:rPr lang="en-US" dirty="0"/>
              <a:t>Bronchial arteries  - </a:t>
            </a:r>
            <a:r>
              <a:rPr lang="en-US" dirty="0" err="1"/>
              <a:t>upto</a:t>
            </a:r>
            <a:r>
              <a:rPr lang="en-US" dirty="0"/>
              <a:t> the beginning of respiratory bronchioles </a:t>
            </a:r>
          </a:p>
          <a:p>
            <a:r>
              <a:rPr lang="en-US" dirty="0"/>
              <a:t>Pulmonary arteries – respiratory part</a:t>
            </a:r>
          </a:p>
          <a:p>
            <a:endParaRPr lang="en-US" dirty="0"/>
          </a:p>
          <a:p>
            <a:r>
              <a:rPr lang="en-US" dirty="0"/>
              <a:t>Bronchial arteries – on right side -1 bronchial artery</a:t>
            </a:r>
          </a:p>
          <a:p>
            <a:r>
              <a:rPr lang="en-US" dirty="0"/>
              <a:t>                                   on left side – 2 bronchial arteries 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71EA7AB-9C6F-4BAC-EC25-54419F7907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956" y="312936"/>
            <a:ext cx="3658914" cy="6344087"/>
          </a:xfrm>
        </p:spPr>
      </p:pic>
    </p:spTree>
    <p:extLst>
      <p:ext uri="{BB962C8B-B14F-4D97-AF65-F5344CB8AC3E}">
        <p14:creationId xmlns:p14="http://schemas.microsoft.com/office/powerpoint/2010/main" val="3818051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Bronchial &amp; pulmonary veins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2 systems – superficial &amp; deep </a:t>
            </a:r>
          </a:p>
          <a:p>
            <a:r>
              <a:rPr lang="en-US" dirty="0"/>
              <a:t>Superficial veins – from pulmonary pleura ,</a:t>
            </a:r>
            <a:r>
              <a:rPr lang="en-US" dirty="0" err="1"/>
              <a:t>extrapulmonary</a:t>
            </a:r>
            <a:r>
              <a:rPr lang="en-US" dirty="0"/>
              <a:t>&amp; lobar bronchus</a:t>
            </a:r>
          </a:p>
          <a:p>
            <a:pPr marL="0" indent="0">
              <a:buNone/>
            </a:pPr>
            <a:r>
              <a:rPr lang="en-US" dirty="0"/>
              <a:t>                           - Drained by bronchial veins (2 bronchial veins )</a:t>
            </a:r>
          </a:p>
          <a:p>
            <a:r>
              <a:rPr lang="en-US" dirty="0"/>
              <a:t>On right side drains into azygos ,on left into left superior intercostal vein or superior </a:t>
            </a:r>
            <a:r>
              <a:rPr lang="en-US" dirty="0" err="1"/>
              <a:t>hemiazygos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r>
              <a:rPr lang="en-US" dirty="0"/>
              <a:t>Deep veins – from intrapulmonary bronchus &amp; bronchioles ,terminate into pulmonary veins or directly into left atrium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377ADCC-B5BB-B323-30E3-B932C50BFB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9" r="4889"/>
          <a:stretch/>
        </p:blipFill>
        <p:spPr>
          <a:xfrm>
            <a:off x="6096000" y="681037"/>
            <a:ext cx="5962650" cy="5811838"/>
          </a:xfrm>
        </p:spPr>
      </p:pic>
    </p:spTree>
    <p:extLst>
      <p:ext uri="{BB962C8B-B14F-4D97-AF65-F5344CB8AC3E}">
        <p14:creationId xmlns:p14="http://schemas.microsoft.com/office/powerpoint/2010/main" val="3474228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Lymphatics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2 sets of lymphatics – drains to bronchopulmonary nodes </a:t>
            </a:r>
          </a:p>
          <a:p>
            <a:endParaRPr lang="en-US" dirty="0"/>
          </a:p>
          <a:p>
            <a:r>
              <a:rPr lang="en-US" dirty="0"/>
              <a:t>Superficial vessels- drain the peripheral lung tissue </a:t>
            </a:r>
          </a:p>
          <a:p>
            <a:endParaRPr lang="en-US" dirty="0"/>
          </a:p>
          <a:p>
            <a:r>
              <a:rPr lang="en-US" dirty="0"/>
              <a:t>Deep vessels  - drain bronchial tree ,pulmonary vessels,&amp; connective tissue septa  -drains to bronchopulmonary nodes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68A135-321D-FAB6-F761-9035C6F977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99" y="857250"/>
            <a:ext cx="5969941" cy="5635625"/>
          </a:xfrm>
        </p:spPr>
      </p:pic>
    </p:spTree>
    <p:extLst>
      <p:ext uri="{BB962C8B-B14F-4D97-AF65-F5344CB8AC3E}">
        <p14:creationId xmlns:p14="http://schemas.microsoft.com/office/powerpoint/2010/main" val="4092919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Nerve supply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Parasympathetic nerves – </a:t>
            </a:r>
            <a:r>
              <a:rPr lang="en-US" dirty="0" err="1"/>
              <a:t>vagus</a:t>
            </a:r>
            <a:r>
              <a:rPr lang="en-US" dirty="0"/>
              <a:t> </a:t>
            </a:r>
          </a:p>
          <a:p>
            <a:r>
              <a:rPr lang="en-US" dirty="0"/>
              <a:t>                ( motor to bronchial muscles ,</a:t>
            </a:r>
            <a:r>
              <a:rPr lang="en-US" dirty="0" err="1"/>
              <a:t>secretomotor</a:t>
            </a:r>
            <a:r>
              <a:rPr lang="en-US" dirty="0"/>
              <a:t> to mucous glands , cough &amp; stretch reflex pass through sensory </a:t>
            </a:r>
            <a:r>
              <a:rPr lang="en-US" dirty="0" err="1"/>
              <a:t>fibres</a:t>
            </a:r>
            <a:r>
              <a:rPr lang="en-US" dirty="0"/>
              <a:t> )</a:t>
            </a:r>
          </a:p>
          <a:p>
            <a:endParaRPr lang="en-US" dirty="0"/>
          </a:p>
          <a:p>
            <a:r>
              <a:rPr lang="en-US" dirty="0"/>
              <a:t>Sympathetic nerves  - from 2</a:t>
            </a:r>
            <a:r>
              <a:rPr lang="en-US" baseline="30000" dirty="0"/>
              <a:t>nd</a:t>
            </a:r>
            <a:r>
              <a:rPr lang="en-US" dirty="0"/>
              <a:t> to 5</a:t>
            </a:r>
            <a:r>
              <a:rPr lang="en-US" baseline="30000" dirty="0"/>
              <a:t>th</a:t>
            </a:r>
            <a:r>
              <a:rPr lang="en-US" dirty="0"/>
              <a:t>  sympathetic ganglion </a:t>
            </a:r>
          </a:p>
          <a:p>
            <a:endParaRPr lang="en-US" dirty="0"/>
          </a:p>
          <a:p>
            <a:r>
              <a:rPr lang="en-US" dirty="0"/>
              <a:t>Both sympathetic &amp; parasympathetic nerves form anterior &amp; posterior pulmonary plexus ,in front &amp; behind the lung roots. From the plexus the nerves are distributed to the lungs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1CEDF64-39C8-E08A-A407-6246BFE69C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58702"/>
            <a:ext cx="5787390" cy="6234173"/>
          </a:xfrm>
        </p:spPr>
      </p:pic>
    </p:spTree>
    <p:extLst>
      <p:ext uri="{BB962C8B-B14F-4D97-AF65-F5344CB8AC3E}">
        <p14:creationId xmlns:p14="http://schemas.microsoft.com/office/powerpoint/2010/main" val="1293904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468D5F-0AC4-B948-FE48-1A0B03AA8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B2CFCC-3535-F5AD-B01C-93C611A7C7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9731DC-34CB-1F43-FBAE-3966DB747B4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4472865" y="2967335"/>
            <a:ext cx="32462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1054241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664</Words>
  <Application>Microsoft Office PowerPoint</Application>
  <PresentationFormat>Widescreen</PresentationFormat>
  <Paragraphs>86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Lungs  Microscopic structure,  Blood supply ,lymphatics innervation  </vt:lpstr>
      <vt:lpstr>PowerPoint Presentation</vt:lpstr>
      <vt:lpstr>Serous coat </vt:lpstr>
      <vt:lpstr>Subserous coat </vt:lpstr>
      <vt:lpstr>Pulmonary substance </vt:lpstr>
      <vt:lpstr>Structure of bronchus </vt:lpstr>
      <vt:lpstr>PowerPoint Presentation</vt:lpstr>
      <vt:lpstr>PowerPoint Presentation</vt:lpstr>
      <vt:lpstr>PowerPoint Presentation</vt:lpstr>
      <vt:lpstr>Air – blood barrier </vt:lpstr>
      <vt:lpstr>PowerPoint Presentation</vt:lpstr>
      <vt:lpstr>Pulmonary vessels </vt:lpstr>
      <vt:lpstr>PowerPoint Presentation</vt:lpstr>
      <vt:lpstr>Nutrition of lungs </vt:lpstr>
      <vt:lpstr>Bronchial &amp; pulmonary veins </vt:lpstr>
      <vt:lpstr>Lymphatics </vt:lpstr>
      <vt:lpstr>Nerve supply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Lungs  Microscopic structure </dc:title>
  <dc:creator>hp</dc:creator>
  <cp:lastModifiedBy>Ganesh Babu R</cp:lastModifiedBy>
  <cp:revision>52</cp:revision>
  <dcterms:created xsi:type="dcterms:W3CDTF">2021-06-24T05:45:10Z</dcterms:created>
  <dcterms:modified xsi:type="dcterms:W3CDTF">2024-09-03T07:04:06Z</dcterms:modified>
</cp:coreProperties>
</file>