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90" r:id="rId13"/>
    <p:sldId id="291" r:id="rId14"/>
    <p:sldId id="292" r:id="rId15"/>
    <p:sldId id="293" r:id="rId16"/>
    <p:sldId id="294" r:id="rId17"/>
    <p:sldId id="295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8" r:id="rId38"/>
    <p:sldId id="287" r:id="rId39"/>
    <p:sldId id="28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831" autoAdjust="0"/>
  </p:normalViewPr>
  <p:slideViewPr>
    <p:cSldViewPr>
      <p:cViewPr varScale="1">
        <p:scale>
          <a:sx n="51" d="100"/>
          <a:sy n="51" d="100"/>
        </p:scale>
        <p:origin x="2133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E6D94-4836-4C52-94FC-2BF1ED16BB05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F5E8A-22CE-4C26-958F-DE686EABB3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F5E8A-22CE-4C26-958F-DE686EABB36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liver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Liver is a large, solid, gland situated in the right upper quadrant of the abdominal cavity. </a:t>
            </a:r>
          </a:p>
          <a:p>
            <a:r>
              <a:rPr lang="en-US" dirty="0"/>
              <a:t>Liver is the largest gland in the body. It secretes bile and performs various other metabolic functions. </a:t>
            </a:r>
          </a:p>
          <a:p>
            <a:r>
              <a:rPr lang="en-US" dirty="0"/>
              <a:t>Liver is also called the '</a:t>
            </a:r>
            <a:r>
              <a:rPr lang="en-US" dirty="0" err="1"/>
              <a:t>hepar</a:t>
            </a:r>
            <a:r>
              <a:rPr lang="en-US" dirty="0"/>
              <a:t>' from which we have the adjective 'hepatic' applied to many structures connected with the organ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2418" r="12418"/>
          <a:stretch>
            <a:fillRect/>
          </a:stretch>
        </p:blipFill>
        <p:spPr bwMode="auto">
          <a:xfrm>
            <a:off x="4576618" y="1524000"/>
            <a:ext cx="456738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Liver occupies the whole of the right hypo-</a:t>
            </a:r>
            <a:r>
              <a:rPr lang="en-US" dirty="0" err="1"/>
              <a:t>chondrium</a:t>
            </a:r>
            <a:r>
              <a:rPr lang="en-US" dirty="0"/>
              <a:t>, the greater part of the </a:t>
            </a:r>
            <a:r>
              <a:rPr lang="en-US" dirty="0" err="1"/>
              <a:t>epigastrium</a:t>
            </a:r>
            <a:r>
              <a:rPr lang="en-US" dirty="0"/>
              <a:t>, and extends into the left </a:t>
            </a:r>
            <a:r>
              <a:rPr lang="en-US" dirty="0" err="1"/>
              <a:t>hypochondrium</a:t>
            </a:r>
            <a:r>
              <a:rPr lang="en-US" dirty="0"/>
              <a:t> reaching up to the left lateral line.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73230"/>
            <a:ext cx="4038600" cy="277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 and </a:t>
            </a:r>
            <a:r>
              <a:rPr lang="en-US" dirty="0" err="1"/>
              <a:t>colour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. In the living subject, the liver is reddish brown in </a:t>
            </a:r>
            <a:r>
              <a:rPr lang="en-US" dirty="0" err="1"/>
              <a:t>colour</a:t>
            </a:r>
            <a:r>
              <a:rPr lang="en-US" dirty="0"/>
              <a:t>, soft in consistency, and very friable.</a:t>
            </a:r>
          </a:p>
          <a:p>
            <a:r>
              <a:rPr lang="en-US" dirty="0"/>
              <a:t>It weights about 1600 g in males and about 1300 g in females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47759"/>
            <a:ext cx="4038600" cy="3030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EXTERNAL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liver is wedge-shaped. It resembles a four-sided pyramid laid on one side</a:t>
            </a:r>
          </a:p>
          <a:p>
            <a:r>
              <a:rPr lang="en-US" dirty="0"/>
              <a:t>It has five surfaces. These are :</a:t>
            </a:r>
          </a:p>
          <a:p>
            <a:pPr>
              <a:buNone/>
            </a:pPr>
            <a:r>
              <a:rPr lang="en-US" dirty="0"/>
              <a:t>(1) Anterior,</a:t>
            </a:r>
          </a:p>
          <a:p>
            <a:pPr>
              <a:buNone/>
            </a:pPr>
            <a:r>
              <a:rPr lang="en-US" dirty="0"/>
              <a:t>(2) Posterior, </a:t>
            </a:r>
          </a:p>
          <a:p>
            <a:pPr>
              <a:buNone/>
            </a:pPr>
            <a:r>
              <a:rPr lang="en-US" dirty="0"/>
              <a:t>(3) Superior,</a:t>
            </a:r>
          </a:p>
          <a:p>
            <a:pPr>
              <a:buNone/>
            </a:pPr>
            <a:r>
              <a:rPr lang="en-US" dirty="0"/>
              <a:t>(4) Inferior, </a:t>
            </a:r>
          </a:p>
          <a:p>
            <a:pPr>
              <a:buNone/>
            </a:pPr>
            <a:r>
              <a:rPr lang="en-US" dirty="0"/>
              <a:t>(5) Right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One Prominent Border</a:t>
            </a:r>
          </a:p>
          <a:p>
            <a:r>
              <a:rPr lang="en-US" dirty="0"/>
              <a:t>The </a:t>
            </a:r>
            <a:r>
              <a:rPr lang="en-US" i="1" dirty="0"/>
              <a:t>inferior border is sharp </a:t>
            </a:r>
            <a:r>
              <a:rPr lang="en-US" i="1" dirty="0" err="1"/>
              <a:t>anteriorly</a:t>
            </a:r>
            <a:r>
              <a:rPr lang="en-US" i="1" dirty="0"/>
              <a:t> where it  </a:t>
            </a:r>
            <a:r>
              <a:rPr lang="en-US" dirty="0"/>
              <a:t>separates the anterior surface from the inferior surface.</a:t>
            </a:r>
          </a:p>
          <a:p>
            <a:r>
              <a:rPr lang="en-US" dirty="0"/>
              <a:t>Sharp anterior part is marked by (a) an </a:t>
            </a:r>
            <a:r>
              <a:rPr lang="en-US" i="1" dirty="0" err="1"/>
              <a:t>interlobar</a:t>
            </a:r>
            <a:r>
              <a:rPr lang="en-US" i="1" dirty="0"/>
              <a:t>  </a:t>
            </a:r>
            <a:r>
              <a:rPr lang="en-US" dirty="0"/>
              <a:t> </a:t>
            </a:r>
            <a:r>
              <a:rPr lang="en-US" i="1" dirty="0"/>
              <a:t>notch or the notch for the </a:t>
            </a:r>
            <a:r>
              <a:rPr lang="en-US" i="1" dirty="0" err="1"/>
              <a:t>ligamentum</a:t>
            </a:r>
            <a:r>
              <a:rPr lang="en-US" i="1" dirty="0"/>
              <a:t> </a:t>
            </a:r>
            <a:r>
              <a:rPr lang="en-US" i="1" dirty="0" err="1"/>
              <a:t>teres</a:t>
            </a:r>
            <a:r>
              <a:rPr lang="en-US" i="1" dirty="0"/>
              <a:t>, and (b) </a:t>
            </a:r>
            <a:r>
              <a:rPr lang="en-US" dirty="0"/>
              <a:t>a </a:t>
            </a:r>
            <a:r>
              <a:rPr lang="en-US" i="1" dirty="0"/>
              <a:t>cystic notch for the </a:t>
            </a:r>
            <a:r>
              <a:rPr lang="en-US" i="1" dirty="0" err="1"/>
              <a:t>fundus</a:t>
            </a:r>
            <a:r>
              <a:rPr lang="en-US" i="1" dirty="0"/>
              <a:t> of the gall bladder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774" t="3010" r="9434" b="31649"/>
          <a:stretch>
            <a:fillRect/>
          </a:stretch>
        </p:blipFill>
        <p:spPr bwMode="auto">
          <a:xfrm>
            <a:off x="4191000" y="1600199"/>
            <a:ext cx="5005754" cy="2829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Lobes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Liver is divided into right and left lobes by the attachment of the </a:t>
            </a:r>
            <a:r>
              <a:rPr lang="en-US" dirty="0" err="1"/>
              <a:t>falciform</a:t>
            </a:r>
            <a:r>
              <a:rPr lang="en-US" dirty="0"/>
              <a:t> ligament </a:t>
            </a:r>
            <a:r>
              <a:rPr lang="en-US" dirty="0" err="1"/>
              <a:t>anteriorly</a:t>
            </a:r>
            <a:r>
              <a:rPr lang="en-US" dirty="0"/>
              <a:t> and superiorly; </a:t>
            </a:r>
          </a:p>
          <a:p>
            <a:r>
              <a:rPr lang="en-US" dirty="0"/>
              <a:t>By the fissure for the </a:t>
            </a: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teres</a:t>
            </a:r>
            <a:r>
              <a:rPr lang="en-US" dirty="0"/>
              <a:t> I inferiorly ; and </a:t>
            </a:r>
          </a:p>
          <a:p>
            <a:r>
              <a:rPr lang="en-US" dirty="0"/>
              <a:t>By the fissure for the </a:t>
            </a:r>
            <a:r>
              <a:rPr lang="en-US" dirty="0" err="1"/>
              <a:t>ligamentum</a:t>
            </a:r>
            <a:r>
              <a:rPr lang="en-US" dirty="0"/>
              <a:t>  </a:t>
            </a:r>
            <a:r>
              <a:rPr lang="en-US" dirty="0" err="1"/>
              <a:t>venosum</a:t>
            </a:r>
            <a:r>
              <a:rPr lang="en-US" dirty="0"/>
              <a:t> </a:t>
            </a:r>
            <a:r>
              <a:rPr lang="en-US" dirty="0" err="1"/>
              <a:t>posteriorly</a:t>
            </a:r>
            <a:r>
              <a:rPr lang="en-US" dirty="0"/>
              <a:t>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58491"/>
          <a:stretch>
            <a:fillRect/>
          </a:stretch>
        </p:blipFill>
        <p:spPr bwMode="auto">
          <a:xfrm>
            <a:off x="4495800" y="1676400"/>
            <a:ext cx="4343400" cy="342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lobe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right lobe is much larger than the left lobe, and forms five sixth of the liver. It contributes to all the I five surfaces of the liver, and presents the caudate and quadrate lobes.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64511"/>
            <a:ext cx="4038600" cy="299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Caudate lobe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i="1" dirty="0"/>
              <a:t>caudate lobe is situated on the posterior </a:t>
            </a:r>
            <a:r>
              <a:rPr lang="en-US" dirty="0"/>
              <a:t>surface. </a:t>
            </a:r>
          </a:p>
          <a:p>
            <a:r>
              <a:rPr lang="en-US" dirty="0"/>
              <a:t>It is bounded on the right by the groove for the inferior vena cava, on the left by the fissure for the </a:t>
            </a: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venosum</a:t>
            </a:r>
            <a:r>
              <a:rPr lang="en-US" dirty="0"/>
              <a:t>, </a:t>
            </a:r>
          </a:p>
          <a:p>
            <a:r>
              <a:rPr lang="en-US" dirty="0"/>
              <a:t>Inferiorly by the </a:t>
            </a:r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hepatis</a:t>
            </a:r>
            <a:r>
              <a:rPr lang="en-US" dirty="0"/>
              <a:t>.</a:t>
            </a:r>
          </a:p>
          <a:p>
            <a:r>
              <a:rPr lang="en-US" dirty="0"/>
              <a:t> Above it is continuous with the superior </a:t>
            </a:r>
            <a:r>
              <a:rPr lang="en-US" dirty="0" err="1"/>
              <a:t>rface</a:t>
            </a:r>
            <a:r>
              <a:rPr lang="en-US" dirty="0"/>
              <a:t>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599" y="2209801"/>
            <a:ext cx="4712803" cy="3161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hepatis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err="1"/>
              <a:t>Porta</a:t>
            </a:r>
            <a:r>
              <a:rPr lang="en-US" i="1" dirty="0"/>
              <a:t> </a:t>
            </a:r>
            <a:r>
              <a:rPr lang="en-US" i="1" dirty="0" err="1"/>
              <a:t>hepatis</a:t>
            </a:r>
            <a:r>
              <a:rPr lang="en-US" i="1" dirty="0"/>
              <a:t> is a deep, transverse fissure about 5 cm long, situated on the inferior surface of the right lobe of the liver.</a:t>
            </a:r>
          </a:p>
          <a:p>
            <a:r>
              <a:rPr lang="en-US" i="1" dirty="0"/>
              <a:t> It lies between the caudate lobe above and the quadrate lobe below and in front. </a:t>
            </a:r>
          </a:p>
          <a:p>
            <a:r>
              <a:rPr lang="en-US" i="1" dirty="0"/>
              <a:t>The portal vein, the hepatic artery and the hepatic</a:t>
            </a:r>
            <a:r>
              <a:rPr lang="en-US" dirty="0"/>
              <a:t> plexus of nerves enter the liver through the </a:t>
            </a:r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hepatls</a:t>
            </a:r>
            <a:r>
              <a:rPr lang="en-US" dirty="0"/>
              <a:t>, while the right and left hepatic ducts and a few </a:t>
            </a:r>
            <a:r>
              <a:rPr lang="en-US" dirty="0" err="1"/>
              <a:t>lymphatics</a:t>
            </a:r>
            <a:r>
              <a:rPr lang="en-US" dirty="0"/>
              <a:t> leave it.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469" y="1295400"/>
            <a:ext cx="442953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dirty="0"/>
              <a:t>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685800"/>
            <a:ext cx="4495800" cy="6172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Peritoneal Relations</a:t>
            </a:r>
          </a:p>
          <a:p>
            <a:r>
              <a:rPr lang="en-US" sz="3300" dirty="0"/>
              <a:t>Most of the liver is covered by peritoneum. The areas not covered by peritoneum are as follows : (a) triangular </a:t>
            </a:r>
            <a:r>
              <a:rPr lang="en-US" sz="3300" i="1" dirty="0"/>
              <a:t>'bare area', on the posterior surface of the right lobe, limited by the upper and lower layers of the coronary ligament and by the right triangular ligament;</a:t>
            </a:r>
          </a:p>
          <a:p>
            <a:r>
              <a:rPr lang="en-US" sz="3300" i="1" dirty="0"/>
              <a:t> (b) Groove for the inferior vena cava, </a:t>
            </a:r>
          </a:p>
          <a:p>
            <a:r>
              <a:rPr lang="en-US" sz="3300" i="1" dirty="0"/>
              <a:t>(c)  </a:t>
            </a:r>
            <a:r>
              <a:rPr lang="en-US" sz="3300" i="1" dirty="0" err="1"/>
              <a:t>Fossa</a:t>
            </a:r>
            <a:r>
              <a:rPr lang="en-US" sz="3300" i="1" dirty="0"/>
              <a:t> for the gall bladder which lies on the inferior surface (d) the coronary ligament having superior and inferior layers, which enclose the bare area of the liver;</a:t>
            </a:r>
          </a:p>
          <a:p>
            <a:r>
              <a:rPr lang="en-US" sz="3300" i="1" dirty="0"/>
              <a:t> (e) Lesser </a:t>
            </a:r>
            <a:r>
              <a:rPr lang="en-US" sz="3300" i="1" dirty="0" err="1"/>
              <a:t>omentum</a:t>
            </a:r>
            <a:endParaRPr lang="en-US" sz="33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438400"/>
            <a:ext cx="473397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Peritonial</a:t>
            </a:r>
            <a:r>
              <a:rPr lang="en-US" dirty="0"/>
              <a:t> ligaments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" y="11430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Falciform</a:t>
            </a:r>
            <a:r>
              <a:rPr lang="en-US" dirty="0"/>
              <a:t> ligament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33" y="381000"/>
            <a:ext cx="907626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Coronary ligament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14993" t="11111" r="15041" b="7778"/>
          <a:stretch>
            <a:fillRect/>
          </a:stretch>
        </p:blipFill>
        <p:spPr bwMode="auto">
          <a:xfrm>
            <a:off x="228600" y="1295400"/>
            <a:ext cx="8534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628900"/>
            <a:ext cx="56388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Lesser </a:t>
            </a:r>
            <a:r>
              <a:rPr lang="en-US" dirty="0" err="1"/>
              <a:t>omentum</a:t>
            </a:r>
            <a:br>
              <a:rPr lang="en-US" dirty="0"/>
            </a:b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teres</a:t>
            </a:r>
            <a:r>
              <a:rPr lang="en-US" dirty="0"/>
              <a:t>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2057400"/>
            <a:ext cx="4038600" cy="368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Bare area of liver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1. A triangular area</a:t>
            </a:r>
          </a:p>
          <a:p>
            <a:pPr>
              <a:buNone/>
            </a:pPr>
            <a:r>
              <a:rPr lang="en-US" dirty="0"/>
              <a:t>2. Groove for IVC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3. </a:t>
            </a:r>
            <a:r>
              <a:rPr lang="en-US" dirty="0" err="1"/>
              <a:t>Fossa</a:t>
            </a:r>
            <a:r>
              <a:rPr lang="en-US" dirty="0"/>
              <a:t> for gall bladder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4. Line of attachment of </a:t>
            </a:r>
            <a:r>
              <a:rPr lang="en-US" dirty="0" err="1"/>
              <a:t>lesseromentum</a:t>
            </a:r>
            <a:r>
              <a:rPr lang="en-US" dirty="0"/>
              <a:t> around </a:t>
            </a:r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hepati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5. Fissure for </a:t>
            </a: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venosum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55791" y="1905000"/>
            <a:ext cx="5288209" cy="354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/>
              <a:t>Porta</a:t>
            </a:r>
            <a:r>
              <a:rPr lang="en-US" dirty="0"/>
              <a:t> </a:t>
            </a:r>
            <a:r>
              <a:rPr lang="en-US" dirty="0" err="1"/>
              <a:t>Hepatis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27883" t="27522" r="31761" b="25495"/>
          <a:stretch>
            <a:fillRect/>
          </a:stretch>
        </p:blipFill>
        <p:spPr bwMode="auto">
          <a:xfrm>
            <a:off x="0" y="0"/>
            <a:ext cx="5238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 l="23632" t="28070" r="26064" b="32456"/>
          <a:stretch>
            <a:fillRect/>
          </a:stretch>
        </p:blipFill>
        <p:spPr bwMode="auto">
          <a:xfrm>
            <a:off x="1371600" y="34290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Visceral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Anterior Surface </a:t>
            </a:r>
          </a:p>
          <a:p>
            <a:r>
              <a:rPr lang="en-US" dirty="0"/>
              <a:t>The anterior surface is triangular and slightly convex. </a:t>
            </a:r>
          </a:p>
          <a:p>
            <a:r>
              <a:rPr lang="en-US" dirty="0"/>
              <a:t>It is related to the </a:t>
            </a:r>
            <a:r>
              <a:rPr lang="en-US" dirty="0" err="1"/>
              <a:t>xiphoid</a:t>
            </a:r>
            <a:r>
              <a:rPr lang="en-US" dirty="0"/>
              <a:t> process and to the anterior abdominal wall in the median plane; and to diaphragm on each side. </a:t>
            </a:r>
          </a:p>
          <a:p>
            <a:r>
              <a:rPr lang="en-US" dirty="0"/>
              <a:t>The </a:t>
            </a:r>
            <a:r>
              <a:rPr lang="en-US" dirty="0" err="1"/>
              <a:t>falciform</a:t>
            </a:r>
            <a:r>
              <a:rPr lang="en-US" dirty="0"/>
              <a:t> ligament is attached to this surface a little to the right of the median plane.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828800"/>
            <a:ext cx="467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Posterior Surface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3886200" cy="45259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Its middle part shows a deep concavity for the vertebral column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</a:t>
            </a:r>
            <a:r>
              <a:rPr lang="en-US" i="1" dirty="0"/>
              <a:t>bare area is related to the diaphragm; and to the right suprarenal gland near the lower end of the groove for the inferior vena cava.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</a:t>
            </a:r>
            <a:r>
              <a:rPr lang="en-US" i="1" dirty="0"/>
              <a:t>groove for the inferior vena cava lodges the upper part of the vessel, and its floor is pierced by the hepatic veins.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0834" b="5070"/>
          <a:stretch>
            <a:fillRect/>
          </a:stretch>
        </p:blipFill>
        <p:spPr bwMode="auto">
          <a:xfrm>
            <a:off x="3810000" y="1828799"/>
            <a:ext cx="5334000" cy="382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 </a:t>
            </a:r>
            <a:r>
              <a:rPr lang="en-US" i="1" dirty="0"/>
              <a:t>caudate lobe lies in the superior recess of the lesser sac. It is related to the </a:t>
            </a:r>
            <a:r>
              <a:rPr lang="en-US" i="1" dirty="0" err="1"/>
              <a:t>crura</a:t>
            </a:r>
            <a:r>
              <a:rPr lang="en-US" i="1" dirty="0"/>
              <a:t> of the diaphragm above the aortic opening, to the right inferior </a:t>
            </a:r>
            <a:r>
              <a:rPr lang="en-US" i="1" dirty="0" err="1"/>
              <a:t>phrenic</a:t>
            </a:r>
            <a:r>
              <a:rPr lang="en-US" i="1" dirty="0"/>
              <a:t> artery, and to the </a:t>
            </a:r>
            <a:r>
              <a:rPr lang="en-US" i="1" dirty="0" err="1"/>
              <a:t>coeliac</a:t>
            </a:r>
            <a:r>
              <a:rPr lang="en-US" i="1" dirty="0"/>
              <a:t> trunk. </a:t>
            </a:r>
          </a:p>
          <a:p>
            <a:endParaRPr lang="en-US" i="1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61165" y="2209801"/>
            <a:ext cx="47712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venosum</a:t>
            </a:r>
            <a:r>
              <a:rPr lang="en-US" dirty="0"/>
              <a:t> is a remnant of the </a:t>
            </a:r>
            <a:r>
              <a:rPr lang="en-US" dirty="0" err="1"/>
              <a:t>ductus</a:t>
            </a:r>
            <a:r>
              <a:rPr lang="en-US" dirty="0"/>
              <a:t> </a:t>
            </a:r>
            <a:r>
              <a:rPr lang="en-US" dirty="0" err="1"/>
              <a:t>venosus</a:t>
            </a:r>
            <a:r>
              <a:rPr lang="en-US" dirty="0"/>
              <a:t> of </a:t>
            </a:r>
            <a:r>
              <a:rPr lang="en-US" dirty="0" err="1"/>
              <a:t>foetal</a:t>
            </a:r>
            <a:r>
              <a:rPr lang="en-US" dirty="0"/>
              <a:t> life; it is connected below to the left branch of the portal vein, and above to the left hepatic vein near its entry into the inferior vena</a:t>
            </a:r>
          </a:p>
          <a:p>
            <a:r>
              <a:rPr lang="en-US" dirty="0"/>
              <a:t>5. The </a:t>
            </a:r>
            <a:r>
              <a:rPr lang="en-US" i="1" dirty="0"/>
              <a:t>posterior surface of the left lobe is marked by the </a:t>
            </a:r>
            <a:r>
              <a:rPr lang="en-US" i="1" dirty="0" err="1"/>
              <a:t>oesophageal</a:t>
            </a:r>
            <a:r>
              <a:rPr lang="en-US" i="1" dirty="0"/>
              <a:t> impression.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86201" y="2508697"/>
            <a:ext cx="5201234" cy="348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Superior Surface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superior surface is quadrilateral and shows a concavity in the middle. This is the cardiac impression.</a:t>
            </a:r>
          </a:p>
          <a:p>
            <a:r>
              <a:rPr lang="en-US" dirty="0"/>
              <a:t> On each side of the impression the surface is convex to fit the dome of the diaphragm. </a:t>
            </a:r>
          </a:p>
          <a:p>
            <a:r>
              <a:rPr lang="en-US" dirty="0"/>
              <a:t>The diaphragm separates this surface from the pericardium and the heart in the middle; and from pleura and lung on each side.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2642" t="7501" b="8451"/>
          <a:stretch>
            <a:fillRect/>
          </a:stretch>
        </p:blipFill>
        <p:spPr bwMode="auto">
          <a:xfrm>
            <a:off x="4419600" y="1676400"/>
            <a:ext cx="4724400" cy="403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Inferior Surface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/>
          <a:lstStyle/>
          <a:p>
            <a:r>
              <a:rPr lang="en-US" dirty="0"/>
              <a:t>The inferior surface is quadrilateral and is directed downwards, backwards and to the left. It is marked by impressions for </a:t>
            </a:r>
            <a:r>
              <a:rPr lang="en-US" dirty="0" err="1"/>
              <a:t>neighbouring</a:t>
            </a:r>
            <a:r>
              <a:rPr lang="en-US" dirty="0"/>
              <a:t> viscera as follows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8036" b="4005"/>
          <a:stretch>
            <a:fillRect/>
          </a:stretch>
        </p:blipFill>
        <p:spPr bwMode="auto">
          <a:xfrm>
            <a:off x="3581400" y="1905000"/>
            <a:ext cx="542326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209798"/>
            <a:ext cx="5638800" cy="378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Inferior surface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1. On the inferior surface of the left lobe there is a large concave </a:t>
            </a:r>
            <a:r>
              <a:rPr lang="en-US" i="1" dirty="0"/>
              <a:t>gastric impression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2. The </a:t>
            </a:r>
            <a:r>
              <a:rPr lang="en-US" i="1" dirty="0"/>
              <a:t>fissure for the </a:t>
            </a:r>
            <a:r>
              <a:rPr lang="en-US" i="1" dirty="0" err="1"/>
              <a:t>ligamentum</a:t>
            </a:r>
            <a:r>
              <a:rPr lang="en-US" i="1" dirty="0"/>
              <a:t> </a:t>
            </a:r>
            <a:r>
              <a:rPr lang="en-US" i="1" dirty="0" err="1"/>
              <a:t>teres</a:t>
            </a:r>
            <a:r>
              <a:rPr lang="en-US" i="1" dirty="0"/>
              <a:t> passes from the inferior border to the left end of the </a:t>
            </a:r>
            <a:r>
              <a:rPr lang="en-US" i="1" dirty="0" err="1"/>
              <a:t>porta</a:t>
            </a:r>
            <a:r>
              <a:rPr lang="en-US" i="1" dirty="0"/>
              <a:t> </a:t>
            </a:r>
            <a:r>
              <a:rPr lang="en-US" dirty="0" err="1"/>
              <a:t>hepatis</a:t>
            </a:r>
            <a:r>
              <a:rPr lang="en-US" dirty="0"/>
              <a:t>. The </a:t>
            </a:r>
            <a:r>
              <a:rPr lang="en-US" dirty="0" err="1"/>
              <a:t>ligamentum</a:t>
            </a:r>
            <a:r>
              <a:rPr lang="en-US" dirty="0"/>
              <a:t> </a:t>
            </a:r>
            <a:r>
              <a:rPr lang="en-US" dirty="0" err="1"/>
              <a:t>teres</a:t>
            </a:r>
            <a:r>
              <a:rPr lang="en-US" dirty="0"/>
              <a:t> represents the obliterated left umbilical vein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31959" y="1219200"/>
            <a:ext cx="511204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4495800" cy="68580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>
              <a:buNone/>
            </a:pPr>
            <a:r>
              <a:rPr lang="en-US" dirty="0"/>
              <a:t>3. The </a:t>
            </a:r>
            <a:r>
              <a:rPr lang="en-US" i="1" dirty="0"/>
              <a:t>quadrate lobe is related to the lesser </a:t>
            </a:r>
            <a:r>
              <a:rPr lang="en-US" i="1" dirty="0" err="1"/>
              <a:t>omentum</a:t>
            </a:r>
            <a:r>
              <a:rPr lang="en-US" i="1" dirty="0"/>
              <a:t>, the pylorus, and the first part of the duodenum.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4. The </a:t>
            </a:r>
            <a:r>
              <a:rPr lang="en-US" i="1" dirty="0" err="1"/>
              <a:t>fossa</a:t>
            </a:r>
            <a:r>
              <a:rPr lang="en-US" i="1" dirty="0"/>
              <a:t> for the gall bladder lies to the right of the quadrate lobe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5. To the right of this </a:t>
            </a:r>
            <a:r>
              <a:rPr lang="en-US" dirty="0" err="1"/>
              <a:t>fossa</a:t>
            </a:r>
            <a:r>
              <a:rPr lang="en-US" dirty="0"/>
              <a:t> the inferior surface of the right lobe bears the </a:t>
            </a:r>
            <a:r>
              <a:rPr lang="en-US" i="1" dirty="0"/>
              <a:t>colic impression for the hepatic flexure of the colon, the renal impression for the right kidney, and the duodenal impression for the second part of the duodenum. </a:t>
            </a:r>
          </a:p>
          <a:p>
            <a:endParaRPr lang="en-US" i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2336" r="7463"/>
          <a:stretch>
            <a:fillRect/>
          </a:stretch>
        </p:blipFill>
        <p:spPr bwMode="auto">
          <a:xfrm>
            <a:off x="4191000" y="1295400"/>
            <a:ext cx="47244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Right Surface </a:t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right surface is quadrilateral and convex. </a:t>
            </a:r>
          </a:p>
          <a:p>
            <a:r>
              <a:rPr lang="en-US" dirty="0"/>
              <a:t>It is related to the diaphragm opposite the 7th to 11th ribs in the </a:t>
            </a:r>
            <a:r>
              <a:rPr lang="en-US" dirty="0" err="1"/>
              <a:t>midaxillary</a:t>
            </a:r>
            <a:r>
              <a:rPr lang="en-US" dirty="0"/>
              <a:t> line.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Blood Supply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648200"/>
            <a:ext cx="8001000" cy="1981200"/>
          </a:xfrm>
        </p:spPr>
        <p:txBody>
          <a:bodyPr>
            <a:normAutofit/>
          </a:bodyPr>
          <a:lstStyle/>
          <a:p>
            <a:r>
              <a:rPr lang="en-US" dirty="0"/>
              <a:t>Liver receives 20% of its blood supply through the hepatic artery, and 80% through the portal vein.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66800"/>
            <a:ext cx="74390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Venous Drainage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52400" y="1600200"/>
            <a:ext cx="3429000" cy="5257800"/>
          </a:xfrm>
        </p:spPr>
        <p:txBody>
          <a:bodyPr/>
          <a:lstStyle/>
          <a:p>
            <a:r>
              <a:rPr lang="en-US" dirty="0"/>
              <a:t>Hepatic sinusoids drain into interlobular veins, which joins to form </a:t>
            </a:r>
            <a:r>
              <a:rPr lang="en-US" dirty="0" err="1"/>
              <a:t>sublobular</a:t>
            </a:r>
            <a:r>
              <a:rPr lang="en-US" dirty="0"/>
              <a:t> veins. These in turn unite to form the hepatic veins which drain directly into the inferior vena cava.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t="6667" r="45651" b="8889"/>
          <a:stretch>
            <a:fillRect/>
          </a:stretch>
        </p:blipFill>
        <p:spPr bwMode="auto">
          <a:xfrm>
            <a:off x="3200400" y="1362841"/>
            <a:ext cx="5943600" cy="519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Lymphatic Drainage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>
            <a:noAutofit/>
          </a:bodyPr>
          <a:lstStyle/>
          <a:p>
            <a:r>
              <a:rPr lang="en-US" sz="2000" dirty="0"/>
              <a:t>Superficial </a:t>
            </a:r>
            <a:r>
              <a:rPr lang="en-US" sz="2000" dirty="0" err="1"/>
              <a:t>lymphatics</a:t>
            </a:r>
            <a:r>
              <a:rPr lang="en-US" sz="2000" dirty="0"/>
              <a:t> of the liver run on the surface of the organ beneath the peritoneum, and terminate in </a:t>
            </a:r>
            <a:r>
              <a:rPr lang="en-US" sz="2000" dirty="0" err="1"/>
              <a:t>caval</a:t>
            </a:r>
            <a:r>
              <a:rPr lang="en-US" sz="2000" dirty="0"/>
              <a:t>, hepatic, </a:t>
            </a:r>
            <a:r>
              <a:rPr lang="en-US" sz="2000" dirty="0" err="1"/>
              <a:t>paracardial</a:t>
            </a:r>
            <a:r>
              <a:rPr lang="en-US" sz="2000" dirty="0"/>
              <a:t> and </a:t>
            </a:r>
            <a:r>
              <a:rPr lang="en-US" sz="2000" dirty="0" err="1"/>
              <a:t>coeliac</a:t>
            </a:r>
            <a:r>
              <a:rPr lang="en-US" sz="2000" dirty="0"/>
              <a:t> lymph nodes. Some vessels from the coronary ligament may directly join the thoracic duct. </a:t>
            </a:r>
          </a:p>
          <a:p>
            <a:r>
              <a:rPr lang="en-US" sz="2000" dirty="0"/>
              <a:t>Deep </a:t>
            </a:r>
            <a:r>
              <a:rPr lang="en-US" sz="2000" dirty="0" err="1"/>
              <a:t>lymphatics</a:t>
            </a:r>
            <a:r>
              <a:rPr lang="en-US" sz="2000" dirty="0"/>
              <a:t> end partly in the nodes around the end of the inferior vena cava, and partly in the hepatic nodes.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846" r="10684"/>
          <a:stretch>
            <a:fillRect/>
          </a:stretch>
        </p:blipFill>
        <p:spPr bwMode="auto">
          <a:xfrm>
            <a:off x="4038600" y="1295400"/>
            <a:ext cx="5105400" cy="536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Nerve Supply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liver receives its nerve supply from the hepatic plexus which contains both sympathetic and parasympathetic or </a:t>
            </a:r>
            <a:r>
              <a:rPr lang="en-US" dirty="0" err="1"/>
              <a:t>vagal</a:t>
            </a:r>
            <a:r>
              <a:rPr lang="en-US" dirty="0"/>
              <a:t> </a:t>
            </a:r>
            <a:r>
              <a:rPr lang="en-US" dirty="0" err="1"/>
              <a:t>fibres</a:t>
            </a:r>
            <a:r>
              <a:rPr lang="en-US" dirty="0"/>
              <a:t>. Nerves also reach the liver through its various peritoneal ligaments.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Hepatic Segments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On the basis of the </a:t>
            </a:r>
            <a:r>
              <a:rPr lang="en-US" dirty="0" err="1"/>
              <a:t>intrahepatic</a:t>
            </a:r>
            <a:r>
              <a:rPr lang="en-US" dirty="0"/>
              <a:t> distribution of the hepatic artery, the portal vein and the </a:t>
            </a:r>
            <a:r>
              <a:rPr lang="en-US" dirty="0" err="1"/>
              <a:t>biliary</a:t>
            </a:r>
            <a:r>
              <a:rPr lang="en-US" dirty="0"/>
              <a:t> ducts, the liver can be divided into the right and left functional lobes.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47124"/>
            <a:ext cx="4038600" cy="303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right lobe is subdivided into anterior and posterior segments, and the left lobe into medial and lateral segments. Thus there are four segments In the liver: (1) Right anterior, (2) right posterior, (3) left lateral, and (4) left medial,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(1) </a:t>
            </a:r>
            <a:r>
              <a:rPr lang="en-US" i="1" dirty="0"/>
              <a:t>Metabolism of </a:t>
            </a:r>
            <a:r>
              <a:rPr lang="en-US" i="1" dirty="0" err="1"/>
              <a:t>carbohy-drates</a:t>
            </a:r>
            <a:r>
              <a:rPr lang="en-US" i="1" dirty="0"/>
              <a:t>, fats and proteins; </a:t>
            </a:r>
          </a:p>
          <a:p>
            <a:pPr>
              <a:buNone/>
            </a:pPr>
            <a:r>
              <a:rPr lang="en-US" i="1" dirty="0"/>
              <a:t>(2) Synthesis of bile and </a:t>
            </a:r>
            <a:r>
              <a:rPr lang="en-US" i="1" dirty="0" err="1"/>
              <a:t>prothrombin</a:t>
            </a:r>
            <a:r>
              <a:rPr lang="en-US" i="1" dirty="0"/>
              <a:t>;</a:t>
            </a:r>
          </a:p>
          <a:p>
            <a:pPr>
              <a:buNone/>
            </a:pPr>
            <a:r>
              <a:rPr lang="en-US" i="1" dirty="0"/>
              <a:t> (3) Excretion of drugs, toxins, poisons, cholesterol, bile pigments and heavy metals; </a:t>
            </a:r>
          </a:p>
          <a:p>
            <a:pPr>
              <a:buNone/>
            </a:pPr>
            <a:r>
              <a:rPr lang="en-US" i="1" dirty="0"/>
              <a:t>(4) Protective by conjugation, destruction, </a:t>
            </a:r>
            <a:r>
              <a:rPr lang="en-US" i="1" dirty="0" err="1"/>
              <a:t>phagocytosis</a:t>
            </a:r>
            <a:r>
              <a:rPr lang="en-US" i="1" dirty="0"/>
              <a:t>, antibody formation and excretion; and</a:t>
            </a:r>
          </a:p>
          <a:p>
            <a:pPr>
              <a:buNone/>
            </a:pPr>
            <a:r>
              <a:rPr lang="en-US" i="1" dirty="0"/>
              <a:t> (5) Storage of glycogen, iron, fat, vitamin A and D.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ANATOMY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In the </a:t>
            </a:r>
            <a:r>
              <a:rPr lang="en-US" dirty="0" err="1"/>
              <a:t>infrasternal</a:t>
            </a:r>
            <a:r>
              <a:rPr lang="en-US" dirty="0"/>
              <a:t> angle, the liver is readily accessible to examination on percussion, though it is </a:t>
            </a:r>
            <a:r>
              <a:rPr lang="en-US" i="1" dirty="0"/>
              <a:t>normally not palpable due to the normal tone of the </a:t>
            </a:r>
            <a:r>
              <a:rPr lang="en-US" i="1" dirty="0" err="1"/>
              <a:t>recti</a:t>
            </a:r>
            <a:r>
              <a:rPr lang="en-US" i="1" dirty="0"/>
              <a:t> muscles and the softness of the liver 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41509" t="34234" r="18490" b="25495"/>
          <a:stretch>
            <a:fillRect/>
          </a:stretch>
        </p:blipFill>
        <p:spPr bwMode="auto">
          <a:xfrm>
            <a:off x="4432300" y="2209800"/>
            <a:ext cx="47117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7971"/>
          <a:stretch>
            <a:fillRect/>
          </a:stretch>
        </p:blipFill>
        <p:spPr bwMode="auto">
          <a:xfrm>
            <a:off x="2477247" y="3733800"/>
            <a:ext cx="6666754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2. Inflammation of the liver is referred to as </a:t>
            </a:r>
            <a:r>
              <a:rPr lang="en-US" i="1" dirty="0"/>
              <a:t>hepatitis. It may be infective hepatitis or amoebic hepatitis.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846637"/>
            <a:ext cx="8077200" cy="21637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3. Under certain conditions liver tissue undergoes fibrosis and shrinks. This is called </a:t>
            </a:r>
            <a:r>
              <a:rPr lang="en-US" i="1" dirty="0"/>
              <a:t>cirrhosis of the liver </a:t>
            </a:r>
          </a:p>
          <a:p>
            <a:endParaRPr lang="en-US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20825"/>
          <a:stretch>
            <a:fillRect/>
          </a:stretch>
        </p:blipFill>
        <p:spPr bwMode="auto">
          <a:xfrm>
            <a:off x="76200" y="762000"/>
            <a:ext cx="889703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Caput </a:t>
            </a:r>
            <a:r>
              <a:rPr lang="en-US" dirty="0" err="1"/>
              <a:t>medusae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10000"/>
            <a:ext cx="8077200" cy="2316163"/>
          </a:xfrm>
        </p:spPr>
        <p:txBody>
          <a:bodyPr/>
          <a:lstStyle/>
          <a:p>
            <a:r>
              <a:rPr lang="en-US" b="1" dirty="0"/>
              <a:t>Caput </a:t>
            </a:r>
            <a:r>
              <a:rPr lang="en-US" b="1" dirty="0" err="1"/>
              <a:t>medusae</a:t>
            </a:r>
            <a:r>
              <a:rPr lang="en-US" dirty="0"/>
              <a:t>, also known as </a:t>
            </a:r>
            <a:r>
              <a:rPr lang="en-US" b="1" dirty="0"/>
              <a:t>palm tree sign</a:t>
            </a:r>
            <a:r>
              <a:rPr lang="en-US" dirty="0"/>
              <a:t>, is the appearance of distended and engorged superficial </a:t>
            </a:r>
            <a:r>
              <a:rPr lang="en-US" dirty="0" err="1"/>
              <a:t>epigastric</a:t>
            </a:r>
            <a:r>
              <a:rPr lang="en-US" dirty="0"/>
              <a:t> veins, which are seen radiating from the umbilicus across the abdomen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7162800" cy="281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61904" y="2438400"/>
            <a:ext cx="538209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76200" y="1600200"/>
            <a:ext cx="4038600" cy="4525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4. Liver biopsy needs to be done in certain clinical conditions. Liver biopsy needle is passed through right 8th </a:t>
            </a:r>
            <a:r>
              <a:rPr lang="en-US" dirty="0" err="1"/>
              <a:t>intercostal</a:t>
            </a:r>
            <a:r>
              <a:rPr lang="en-US" dirty="0"/>
              <a:t> space. It traverses both the pleural and peritoneal cavities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Liver transplantation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1570</Words>
  <Application>Microsoft Office PowerPoint</Application>
  <PresentationFormat>On-screen Show (4:3)</PresentationFormat>
  <Paragraphs>136</Paragraphs>
  <Slides>39</Slides>
  <Notes>16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Times New Roman</vt:lpstr>
      <vt:lpstr>Office Theme</vt:lpstr>
      <vt:lpstr>liver</vt:lpstr>
      <vt:lpstr>Introduction </vt:lpstr>
      <vt:lpstr>Location</vt:lpstr>
      <vt:lpstr>Texture and colour </vt:lpstr>
      <vt:lpstr>EXTERNAL FEATURES</vt:lpstr>
      <vt:lpstr>PowerPoint Presentation</vt:lpstr>
      <vt:lpstr>Lobes </vt:lpstr>
      <vt:lpstr>Right lobe</vt:lpstr>
      <vt:lpstr>Caudate lobe </vt:lpstr>
      <vt:lpstr>Porta hepatis</vt:lpstr>
      <vt:lpstr>RELATIONS</vt:lpstr>
      <vt:lpstr>Peritonial ligaments </vt:lpstr>
      <vt:lpstr>Falciform ligament</vt:lpstr>
      <vt:lpstr>Coronary ligament </vt:lpstr>
      <vt:lpstr>Lesser omentum ligamentum teres </vt:lpstr>
      <vt:lpstr>Bare area of liver</vt:lpstr>
      <vt:lpstr>Porta Hepatis</vt:lpstr>
      <vt:lpstr>Visceral Relations</vt:lpstr>
      <vt:lpstr>Posterior Surface</vt:lpstr>
      <vt:lpstr>PowerPoint Presentation</vt:lpstr>
      <vt:lpstr>PowerPoint Presentation</vt:lpstr>
      <vt:lpstr>Superior Surface  </vt:lpstr>
      <vt:lpstr>Inferior Surface </vt:lpstr>
      <vt:lpstr>Inferior surface relations</vt:lpstr>
      <vt:lpstr>PowerPoint Presentation</vt:lpstr>
      <vt:lpstr>Right Surface  </vt:lpstr>
      <vt:lpstr>Blood Supply </vt:lpstr>
      <vt:lpstr>Venous Drainage </vt:lpstr>
      <vt:lpstr>Lymphatic Drainage </vt:lpstr>
      <vt:lpstr>Nerve Supply  </vt:lpstr>
      <vt:lpstr>Hepatic Segments </vt:lpstr>
      <vt:lpstr>PowerPoint Presentation</vt:lpstr>
      <vt:lpstr>Functions </vt:lpstr>
      <vt:lpstr>CLINICAL ANATOMY </vt:lpstr>
      <vt:lpstr>PowerPoint Presentation</vt:lpstr>
      <vt:lpstr>PowerPoint Presentation</vt:lpstr>
      <vt:lpstr>Caput medusae </vt:lpstr>
      <vt:lpstr>PowerPoint Presentation</vt:lpstr>
      <vt:lpstr>Liver transplantation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</dc:title>
  <dc:creator>lenovo</dc:creator>
  <cp:lastModifiedBy>Ganesh Babu R</cp:lastModifiedBy>
  <cp:revision>66</cp:revision>
  <dcterms:created xsi:type="dcterms:W3CDTF">2006-08-16T00:00:00Z</dcterms:created>
  <dcterms:modified xsi:type="dcterms:W3CDTF">2024-09-03T06:54:00Z</dcterms:modified>
</cp:coreProperties>
</file>