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257" r:id="rId3"/>
    <p:sldId id="293" r:id="rId4"/>
    <p:sldId id="258" r:id="rId5"/>
    <p:sldId id="259" r:id="rId6"/>
    <p:sldId id="260" r:id="rId7"/>
    <p:sldId id="269" r:id="rId8"/>
    <p:sldId id="291" r:id="rId9"/>
    <p:sldId id="292" r:id="rId10"/>
    <p:sldId id="261" r:id="rId11"/>
    <p:sldId id="262" r:id="rId12"/>
    <p:sldId id="315" r:id="rId13"/>
    <p:sldId id="306" r:id="rId14"/>
    <p:sldId id="265" r:id="rId15"/>
    <p:sldId id="267" r:id="rId16"/>
    <p:sldId id="271" r:id="rId17"/>
    <p:sldId id="263" r:id="rId18"/>
    <p:sldId id="316" r:id="rId19"/>
    <p:sldId id="307" r:id="rId20"/>
    <p:sldId id="294" r:id="rId21"/>
    <p:sldId id="319" r:id="rId22"/>
    <p:sldId id="320" r:id="rId23"/>
    <p:sldId id="264" r:id="rId24"/>
    <p:sldId id="308" r:id="rId25"/>
    <p:sldId id="317" r:id="rId26"/>
    <p:sldId id="309" r:id="rId27"/>
    <p:sldId id="327" r:id="rId28"/>
    <p:sldId id="280" r:id="rId29"/>
    <p:sldId id="300" r:id="rId30"/>
    <p:sldId id="295" r:id="rId31"/>
    <p:sldId id="310" r:id="rId32"/>
    <p:sldId id="321" r:id="rId33"/>
    <p:sldId id="311" r:id="rId34"/>
    <p:sldId id="322" r:id="rId35"/>
    <p:sldId id="312" r:id="rId36"/>
    <p:sldId id="323" r:id="rId37"/>
    <p:sldId id="296" r:id="rId38"/>
    <p:sldId id="281" r:id="rId39"/>
    <p:sldId id="282" r:id="rId40"/>
    <p:sldId id="328" r:id="rId41"/>
    <p:sldId id="283" r:id="rId42"/>
    <p:sldId id="324" r:id="rId43"/>
    <p:sldId id="318" r:id="rId44"/>
    <p:sldId id="302" r:id="rId45"/>
    <p:sldId id="329" r:id="rId46"/>
    <p:sldId id="303" r:id="rId47"/>
    <p:sldId id="325" r:id="rId48"/>
    <p:sldId id="304" r:id="rId49"/>
    <p:sldId id="305" r:id="rId50"/>
    <p:sldId id="330" r:id="rId51"/>
    <p:sldId id="284" r:id="rId52"/>
    <p:sldId id="298" r:id="rId53"/>
    <p:sldId id="313" r:id="rId54"/>
    <p:sldId id="285" r:id="rId55"/>
    <p:sldId id="314" r:id="rId56"/>
    <p:sldId id="286" r:id="rId57"/>
    <p:sldId id="326" r:id="rId58"/>
    <p:sldId id="287" r:id="rId59"/>
    <p:sldId id="288" r:id="rId60"/>
    <p:sldId id="289" r:id="rId61"/>
    <p:sldId id="299" r:id="rId62"/>
    <p:sldId id="268" r:id="rId63"/>
    <p:sldId id="301"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7372" autoAdjust="0"/>
  </p:normalViewPr>
  <p:slideViewPr>
    <p:cSldViewPr snapToGrid="0">
      <p:cViewPr varScale="1">
        <p:scale>
          <a:sx n="42" d="100"/>
          <a:sy n="42" d="100"/>
        </p:scale>
        <p:origin x="1986" y="2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15DD2-9CEE-407E-9B9C-1F61D94E542D}" type="datetimeFigureOut">
              <a:rPr lang="en-IN" smtClean="0"/>
              <a:t>03-09-2024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C2EA0-343A-4554-86F0-AECF76AC7404}" type="slidenum">
              <a:rPr lang="en-IN" smtClean="0"/>
              <a:t>‹#›</a:t>
            </a:fld>
            <a:endParaRPr lang="en-IN"/>
          </a:p>
        </p:txBody>
      </p:sp>
    </p:spTree>
    <p:extLst>
      <p:ext uri="{BB962C8B-B14F-4D97-AF65-F5344CB8AC3E}">
        <p14:creationId xmlns:p14="http://schemas.microsoft.com/office/powerpoint/2010/main" val="1699262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a:t>
            </a:fld>
            <a:endParaRPr lang="en-IN"/>
          </a:p>
        </p:txBody>
      </p:sp>
    </p:spTree>
    <p:extLst>
      <p:ext uri="{BB962C8B-B14F-4D97-AF65-F5344CB8AC3E}">
        <p14:creationId xmlns:p14="http://schemas.microsoft.com/office/powerpoint/2010/main" val="499507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a:t>
            </a:fld>
            <a:endParaRPr lang="en-IN"/>
          </a:p>
        </p:txBody>
      </p:sp>
    </p:spTree>
    <p:extLst>
      <p:ext uri="{BB962C8B-B14F-4D97-AF65-F5344CB8AC3E}">
        <p14:creationId xmlns:p14="http://schemas.microsoft.com/office/powerpoint/2010/main" val="2059312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a:t>
            </a:fld>
            <a:endParaRPr lang="en-IN"/>
          </a:p>
        </p:txBody>
      </p:sp>
    </p:spTree>
    <p:extLst>
      <p:ext uri="{BB962C8B-B14F-4D97-AF65-F5344CB8AC3E}">
        <p14:creationId xmlns:p14="http://schemas.microsoft.com/office/powerpoint/2010/main" val="1939608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6</a:t>
            </a:fld>
            <a:endParaRPr lang="en-IN"/>
          </a:p>
        </p:txBody>
      </p:sp>
    </p:spTree>
    <p:extLst>
      <p:ext uri="{BB962C8B-B14F-4D97-AF65-F5344CB8AC3E}">
        <p14:creationId xmlns:p14="http://schemas.microsoft.com/office/powerpoint/2010/main" val="826766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7</a:t>
            </a:fld>
            <a:endParaRPr lang="en-IN"/>
          </a:p>
        </p:txBody>
      </p:sp>
    </p:spTree>
    <p:extLst>
      <p:ext uri="{BB962C8B-B14F-4D97-AF65-F5344CB8AC3E}">
        <p14:creationId xmlns:p14="http://schemas.microsoft.com/office/powerpoint/2010/main" val="2723553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8</a:t>
            </a:fld>
            <a:endParaRPr lang="en-IN"/>
          </a:p>
        </p:txBody>
      </p:sp>
    </p:spTree>
    <p:extLst>
      <p:ext uri="{BB962C8B-B14F-4D97-AF65-F5344CB8AC3E}">
        <p14:creationId xmlns:p14="http://schemas.microsoft.com/office/powerpoint/2010/main" val="64041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9</a:t>
            </a:fld>
            <a:endParaRPr lang="en-IN"/>
          </a:p>
        </p:txBody>
      </p:sp>
    </p:spTree>
    <p:extLst>
      <p:ext uri="{BB962C8B-B14F-4D97-AF65-F5344CB8AC3E}">
        <p14:creationId xmlns:p14="http://schemas.microsoft.com/office/powerpoint/2010/main" val="101670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10</a:t>
            </a:fld>
            <a:endParaRPr lang="en-IN"/>
          </a:p>
        </p:txBody>
      </p:sp>
    </p:spTree>
    <p:extLst>
      <p:ext uri="{BB962C8B-B14F-4D97-AF65-F5344CB8AC3E}">
        <p14:creationId xmlns:p14="http://schemas.microsoft.com/office/powerpoint/2010/main" val="133999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11</a:t>
            </a:fld>
            <a:endParaRPr lang="en-IN"/>
          </a:p>
        </p:txBody>
      </p:sp>
    </p:spTree>
    <p:extLst>
      <p:ext uri="{BB962C8B-B14F-4D97-AF65-F5344CB8AC3E}">
        <p14:creationId xmlns:p14="http://schemas.microsoft.com/office/powerpoint/2010/main" val="1390738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12</a:t>
            </a:fld>
            <a:endParaRPr lang="en-IN"/>
          </a:p>
        </p:txBody>
      </p:sp>
    </p:spTree>
    <p:extLst>
      <p:ext uri="{BB962C8B-B14F-4D97-AF65-F5344CB8AC3E}">
        <p14:creationId xmlns:p14="http://schemas.microsoft.com/office/powerpoint/2010/main" val="1032838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13</a:t>
            </a:fld>
            <a:endParaRPr lang="en-IN"/>
          </a:p>
        </p:txBody>
      </p:sp>
    </p:spTree>
    <p:extLst>
      <p:ext uri="{BB962C8B-B14F-4D97-AF65-F5344CB8AC3E}">
        <p14:creationId xmlns:p14="http://schemas.microsoft.com/office/powerpoint/2010/main" val="2735501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15</a:t>
            </a:fld>
            <a:endParaRPr lang="en-IN"/>
          </a:p>
        </p:txBody>
      </p:sp>
    </p:spTree>
    <p:extLst>
      <p:ext uri="{BB962C8B-B14F-4D97-AF65-F5344CB8AC3E}">
        <p14:creationId xmlns:p14="http://schemas.microsoft.com/office/powerpoint/2010/main" val="679838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17</a:t>
            </a:fld>
            <a:endParaRPr lang="en-IN"/>
          </a:p>
        </p:txBody>
      </p:sp>
    </p:spTree>
    <p:extLst>
      <p:ext uri="{BB962C8B-B14F-4D97-AF65-F5344CB8AC3E}">
        <p14:creationId xmlns:p14="http://schemas.microsoft.com/office/powerpoint/2010/main" val="2593217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18</a:t>
            </a:fld>
            <a:endParaRPr lang="en-IN"/>
          </a:p>
        </p:txBody>
      </p:sp>
    </p:spTree>
    <p:extLst>
      <p:ext uri="{BB962C8B-B14F-4D97-AF65-F5344CB8AC3E}">
        <p14:creationId xmlns:p14="http://schemas.microsoft.com/office/powerpoint/2010/main" val="711340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19</a:t>
            </a:fld>
            <a:endParaRPr lang="en-IN"/>
          </a:p>
        </p:txBody>
      </p:sp>
    </p:spTree>
    <p:extLst>
      <p:ext uri="{BB962C8B-B14F-4D97-AF65-F5344CB8AC3E}">
        <p14:creationId xmlns:p14="http://schemas.microsoft.com/office/powerpoint/2010/main" val="2551581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20</a:t>
            </a:fld>
            <a:endParaRPr lang="en-IN"/>
          </a:p>
        </p:txBody>
      </p:sp>
    </p:spTree>
    <p:extLst>
      <p:ext uri="{BB962C8B-B14F-4D97-AF65-F5344CB8AC3E}">
        <p14:creationId xmlns:p14="http://schemas.microsoft.com/office/powerpoint/2010/main" val="2988484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23</a:t>
            </a:fld>
            <a:endParaRPr lang="en-IN"/>
          </a:p>
        </p:txBody>
      </p:sp>
    </p:spTree>
    <p:extLst>
      <p:ext uri="{BB962C8B-B14F-4D97-AF65-F5344CB8AC3E}">
        <p14:creationId xmlns:p14="http://schemas.microsoft.com/office/powerpoint/2010/main" val="842533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24</a:t>
            </a:fld>
            <a:endParaRPr lang="en-IN"/>
          </a:p>
        </p:txBody>
      </p:sp>
    </p:spTree>
    <p:extLst>
      <p:ext uri="{BB962C8B-B14F-4D97-AF65-F5344CB8AC3E}">
        <p14:creationId xmlns:p14="http://schemas.microsoft.com/office/powerpoint/2010/main" val="656947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25</a:t>
            </a:fld>
            <a:endParaRPr lang="en-IN"/>
          </a:p>
        </p:txBody>
      </p:sp>
    </p:spTree>
    <p:extLst>
      <p:ext uri="{BB962C8B-B14F-4D97-AF65-F5344CB8AC3E}">
        <p14:creationId xmlns:p14="http://schemas.microsoft.com/office/powerpoint/2010/main" val="3526251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26</a:t>
            </a:fld>
            <a:endParaRPr lang="en-IN"/>
          </a:p>
        </p:txBody>
      </p:sp>
    </p:spTree>
    <p:extLst>
      <p:ext uri="{BB962C8B-B14F-4D97-AF65-F5344CB8AC3E}">
        <p14:creationId xmlns:p14="http://schemas.microsoft.com/office/powerpoint/2010/main" val="2941984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28</a:t>
            </a:fld>
            <a:endParaRPr lang="en-IN"/>
          </a:p>
        </p:txBody>
      </p:sp>
    </p:spTree>
    <p:extLst>
      <p:ext uri="{BB962C8B-B14F-4D97-AF65-F5344CB8AC3E}">
        <p14:creationId xmlns:p14="http://schemas.microsoft.com/office/powerpoint/2010/main" val="1565420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30</a:t>
            </a:fld>
            <a:endParaRPr lang="en-IN"/>
          </a:p>
        </p:txBody>
      </p:sp>
    </p:spTree>
    <p:extLst>
      <p:ext uri="{BB962C8B-B14F-4D97-AF65-F5344CB8AC3E}">
        <p14:creationId xmlns:p14="http://schemas.microsoft.com/office/powerpoint/2010/main" val="1469954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31</a:t>
            </a:fld>
            <a:endParaRPr lang="en-IN"/>
          </a:p>
        </p:txBody>
      </p:sp>
    </p:spTree>
    <p:extLst>
      <p:ext uri="{BB962C8B-B14F-4D97-AF65-F5344CB8AC3E}">
        <p14:creationId xmlns:p14="http://schemas.microsoft.com/office/powerpoint/2010/main" val="3582776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33</a:t>
            </a:fld>
            <a:endParaRPr lang="en-IN"/>
          </a:p>
        </p:txBody>
      </p:sp>
    </p:spTree>
    <p:extLst>
      <p:ext uri="{BB962C8B-B14F-4D97-AF65-F5344CB8AC3E}">
        <p14:creationId xmlns:p14="http://schemas.microsoft.com/office/powerpoint/2010/main" val="2569751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35</a:t>
            </a:fld>
            <a:endParaRPr lang="en-IN"/>
          </a:p>
        </p:txBody>
      </p:sp>
    </p:spTree>
    <p:extLst>
      <p:ext uri="{BB962C8B-B14F-4D97-AF65-F5344CB8AC3E}">
        <p14:creationId xmlns:p14="http://schemas.microsoft.com/office/powerpoint/2010/main" val="602437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37</a:t>
            </a:fld>
            <a:endParaRPr lang="en-IN"/>
          </a:p>
        </p:txBody>
      </p:sp>
    </p:spTree>
    <p:extLst>
      <p:ext uri="{BB962C8B-B14F-4D97-AF65-F5344CB8AC3E}">
        <p14:creationId xmlns:p14="http://schemas.microsoft.com/office/powerpoint/2010/main" val="1723402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39</a:t>
            </a:fld>
            <a:endParaRPr lang="en-IN"/>
          </a:p>
        </p:txBody>
      </p:sp>
    </p:spTree>
    <p:extLst>
      <p:ext uri="{BB962C8B-B14F-4D97-AF65-F5344CB8AC3E}">
        <p14:creationId xmlns:p14="http://schemas.microsoft.com/office/powerpoint/2010/main" val="1137875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40</a:t>
            </a:fld>
            <a:endParaRPr lang="en-IN"/>
          </a:p>
        </p:txBody>
      </p:sp>
    </p:spTree>
    <p:extLst>
      <p:ext uri="{BB962C8B-B14F-4D97-AF65-F5344CB8AC3E}">
        <p14:creationId xmlns:p14="http://schemas.microsoft.com/office/powerpoint/2010/main" val="3993609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41</a:t>
            </a:fld>
            <a:endParaRPr lang="en-IN"/>
          </a:p>
        </p:txBody>
      </p:sp>
    </p:spTree>
    <p:extLst>
      <p:ext uri="{BB962C8B-B14F-4D97-AF65-F5344CB8AC3E}">
        <p14:creationId xmlns:p14="http://schemas.microsoft.com/office/powerpoint/2010/main" val="1808829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44</a:t>
            </a:fld>
            <a:endParaRPr lang="en-IN"/>
          </a:p>
        </p:txBody>
      </p:sp>
    </p:spTree>
    <p:extLst>
      <p:ext uri="{BB962C8B-B14F-4D97-AF65-F5344CB8AC3E}">
        <p14:creationId xmlns:p14="http://schemas.microsoft.com/office/powerpoint/2010/main" val="17560050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45</a:t>
            </a:fld>
            <a:endParaRPr lang="en-IN"/>
          </a:p>
        </p:txBody>
      </p:sp>
    </p:spTree>
    <p:extLst>
      <p:ext uri="{BB962C8B-B14F-4D97-AF65-F5344CB8AC3E}">
        <p14:creationId xmlns:p14="http://schemas.microsoft.com/office/powerpoint/2010/main" val="2994583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46</a:t>
            </a:fld>
            <a:endParaRPr lang="en-IN"/>
          </a:p>
        </p:txBody>
      </p:sp>
    </p:spTree>
    <p:extLst>
      <p:ext uri="{BB962C8B-B14F-4D97-AF65-F5344CB8AC3E}">
        <p14:creationId xmlns:p14="http://schemas.microsoft.com/office/powerpoint/2010/main" val="246587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48</a:t>
            </a:fld>
            <a:endParaRPr lang="en-IN"/>
          </a:p>
        </p:txBody>
      </p:sp>
    </p:spTree>
    <p:extLst>
      <p:ext uri="{BB962C8B-B14F-4D97-AF65-F5344CB8AC3E}">
        <p14:creationId xmlns:p14="http://schemas.microsoft.com/office/powerpoint/2010/main" val="1679927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49</a:t>
            </a:fld>
            <a:endParaRPr lang="en-IN"/>
          </a:p>
        </p:txBody>
      </p:sp>
    </p:spTree>
    <p:extLst>
      <p:ext uri="{BB962C8B-B14F-4D97-AF65-F5344CB8AC3E}">
        <p14:creationId xmlns:p14="http://schemas.microsoft.com/office/powerpoint/2010/main" val="39258555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51</a:t>
            </a:fld>
            <a:endParaRPr lang="en-IN"/>
          </a:p>
        </p:txBody>
      </p:sp>
    </p:spTree>
    <p:extLst>
      <p:ext uri="{BB962C8B-B14F-4D97-AF65-F5344CB8AC3E}">
        <p14:creationId xmlns:p14="http://schemas.microsoft.com/office/powerpoint/2010/main" val="993115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52</a:t>
            </a:fld>
            <a:endParaRPr lang="en-IN"/>
          </a:p>
        </p:txBody>
      </p:sp>
    </p:spTree>
    <p:extLst>
      <p:ext uri="{BB962C8B-B14F-4D97-AF65-F5344CB8AC3E}">
        <p14:creationId xmlns:p14="http://schemas.microsoft.com/office/powerpoint/2010/main" val="7480422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53</a:t>
            </a:fld>
            <a:endParaRPr lang="en-IN"/>
          </a:p>
        </p:txBody>
      </p:sp>
    </p:spTree>
    <p:extLst>
      <p:ext uri="{BB962C8B-B14F-4D97-AF65-F5344CB8AC3E}">
        <p14:creationId xmlns:p14="http://schemas.microsoft.com/office/powerpoint/2010/main" val="28184768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55</a:t>
            </a:fld>
            <a:endParaRPr lang="en-IN"/>
          </a:p>
        </p:txBody>
      </p:sp>
    </p:spTree>
    <p:extLst>
      <p:ext uri="{BB962C8B-B14F-4D97-AF65-F5344CB8AC3E}">
        <p14:creationId xmlns:p14="http://schemas.microsoft.com/office/powerpoint/2010/main" val="3273958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56</a:t>
            </a:fld>
            <a:endParaRPr lang="en-IN"/>
          </a:p>
        </p:txBody>
      </p:sp>
    </p:spTree>
    <p:extLst>
      <p:ext uri="{BB962C8B-B14F-4D97-AF65-F5344CB8AC3E}">
        <p14:creationId xmlns:p14="http://schemas.microsoft.com/office/powerpoint/2010/main" val="34602071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2C2EA0-343A-4554-86F0-AECF76AC7404}" type="slidenum">
              <a:rPr lang="en-IN" smtClean="0"/>
              <a:t>57</a:t>
            </a:fld>
            <a:endParaRPr lang="en-IN"/>
          </a:p>
        </p:txBody>
      </p:sp>
    </p:spTree>
    <p:extLst>
      <p:ext uri="{BB962C8B-B14F-4D97-AF65-F5344CB8AC3E}">
        <p14:creationId xmlns:p14="http://schemas.microsoft.com/office/powerpoint/2010/main" val="120803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D003-20BD-4CF2-9C28-E9071B5C75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F27BF4F-C42D-4FC5-86A7-314765F8A2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2C49C31-9A4B-447D-A14D-9E2D4760AA7B}"/>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5" name="Footer Placeholder 4">
            <a:extLst>
              <a:ext uri="{FF2B5EF4-FFF2-40B4-BE49-F238E27FC236}">
                <a16:creationId xmlns:a16="http://schemas.microsoft.com/office/drawing/2014/main" id="{9C693A47-11D7-4EBA-A40F-8D300759CB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4D77DB6-0D94-4B39-89B9-77822D908A7F}"/>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1427389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A5F96-2DB5-474B-87FD-50F5FD5F893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EC2BC24-CCCE-4A6D-BFA0-228EA338DD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3C2E57-BD65-4BDD-A529-C8B02D38159F}"/>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5" name="Footer Placeholder 4">
            <a:extLst>
              <a:ext uri="{FF2B5EF4-FFF2-40B4-BE49-F238E27FC236}">
                <a16:creationId xmlns:a16="http://schemas.microsoft.com/office/drawing/2014/main" id="{D2E43EC6-51D0-4F68-AFC4-059F5429F76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914512-87D0-4F5F-B6A3-32FA632B85F4}"/>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195224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AFB5-C8AB-40DB-B0CA-59405FE6A0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BF651C9-3A99-4CDB-B71C-6371B3F675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50F5C5-3B20-47AF-A7EB-F31BF37D76AD}"/>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5" name="Footer Placeholder 4">
            <a:extLst>
              <a:ext uri="{FF2B5EF4-FFF2-40B4-BE49-F238E27FC236}">
                <a16:creationId xmlns:a16="http://schemas.microsoft.com/office/drawing/2014/main" id="{D872CD29-F612-4DF6-9D0A-E7F9EF08802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CB60523-64AE-465B-9827-4A5E6962E5E4}"/>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138187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7F6C-CE58-4A38-B1D5-F1AA0440B4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E97EDCC-5495-47A1-876A-C18E480BBC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F493FEF-9CB3-4A6C-92C6-D0675E7799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643DDC8-B460-4A9A-B43F-467691AC2D91}"/>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6" name="Footer Placeholder 5">
            <a:extLst>
              <a:ext uri="{FF2B5EF4-FFF2-40B4-BE49-F238E27FC236}">
                <a16:creationId xmlns:a16="http://schemas.microsoft.com/office/drawing/2014/main" id="{74897421-9588-4541-8D4A-61E4F161125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14863C-86A3-4986-975D-9E3333D20580}"/>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1919477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1304-DCD4-4567-91E2-E6FB91A81BC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746D1C9-9FDF-4300-8079-19100A83AD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6088EE-41C4-4474-9D7E-0BCDE29773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691202F-EF5C-4F78-92A9-DE567A55EE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2BC686-E39A-43B7-ABD0-8C9B3EB62C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FFC9A4A-91EC-49C9-BD10-6A92D9C621B1}"/>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8" name="Footer Placeholder 7">
            <a:extLst>
              <a:ext uri="{FF2B5EF4-FFF2-40B4-BE49-F238E27FC236}">
                <a16:creationId xmlns:a16="http://schemas.microsoft.com/office/drawing/2014/main" id="{02A4CA65-EDB4-47FD-8ABB-78D721CC5A1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583910D-27DB-4961-9B94-125D4C4324E7}"/>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3337384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ED45A-230D-4CF4-A021-562C6366A1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D523D81-31BD-4EF8-AFD5-EA4AA131A018}"/>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4" name="Footer Placeholder 3">
            <a:extLst>
              <a:ext uri="{FF2B5EF4-FFF2-40B4-BE49-F238E27FC236}">
                <a16:creationId xmlns:a16="http://schemas.microsoft.com/office/drawing/2014/main" id="{BF1BB824-BB71-4EE2-9721-2AEC5CCC341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75721B3-282B-480F-A6C1-9DA55D4D3D17}"/>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2151957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1FBB1F-294B-47FD-BBF0-7E62EA0E4CF7}"/>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3" name="Footer Placeholder 2">
            <a:extLst>
              <a:ext uri="{FF2B5EF4-FFF2-40B4-BE49-F238E27FC236}">
                <a16:creationId xmlns:a16="http://schemas.microsoft.com/office/drawing/2014/main" id="{E2836DD2-C45C-4FA5-A117-CC22D8DCA38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B44249-6081-4435-B3B5-D7CBED431C25}"/>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2378720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BE18-A517-4670-948C-DCA3726652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39E2F58-7823-493B-97ED-39E3CF3CB8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B16D4DB-0BE4-4F0C-AD2A-EEAE76CA1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FCFA7A-99B1-4256-AF40-E113806ADAD9}"/>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6" name="Footer Placeholder 5">
            <a:extLst>
              <a:ext uri="{FF2B5EF4-FFF2-40B4-BE49-F238E27FC236}">
                <a16:creationId xmlns:a16="http://schemas.microsoft.com/office/drawing/2014/main" id="{9017A36D-EE53-4F85-83AD-5B0B7D2297E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C06FA6-8C0F-4373-984A-624650E76304}"/>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1400762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EDCC-18A9-438D-9988-76EC7A0F9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B38EBB6-CD38-4596-BCDD-979AB5C3C2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7950E1E-0953-471A-B9AE-69D1D9F88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CC826F-59C6-49E7-A5F7-27FCDE849EFB}"/>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6" name="Footer Placeholder 5">
            <a:extLst>
              <a:ext uri="{FF2B5EF4-FFF2-40B4-BE49-F238E27FC236}">
                <a16:creationId xmlns:a16="http://schemas.microsoft.com/office/drawing/2014/main" id="{4E36097F-FEB2-4813-964F-577C7050A6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9D8070C-7633-4D37-A9B7-4DAB1266DF34}"/>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2784754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DBED1-E844-4D56-A076-3ED70AFF916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CDF1A7D-55EC-4FF9-AF91-8CBD808D2A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FAA9E11-F800-4F69-B2E4-9CDDFBE4233D}"/>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5" name="Footer Placeholder 4">
            <a:extLst>
              <a:ext uri="{FF2B5EF4-FFF2-40B4-BE49-F238E27FC236}">
                <a16:creationId xmlns:a16="http://schemas.microsoft.com/office/drawing/2014/main" id="{3934EB48-C94D-4113-9FAB-5411F8943B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840EE4-5291-4933-B279-C869086C137B}"/>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3265345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753631-0956-4EBD-9AA5-D39479F9CF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85400DE-327E-49FC-8622-4043764430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E463031-42F7-4431-B550-516E20E0C217}"/>
              </a:ext>
            </a:extLst>
          </p:cNvPr>
          <p:cNvSpPr>
            <a:spLocks noGrp="1"/>
          </p:cNvSpPr>
          <p:nvPr>
            <p:ph type="dt" sz="half" idx="10"/>
          </p:nvPr>
        </p:nvSpPr>
        <p:spPr/>
        <p:txBody>
          <a:bodyPr/>
          <a:lstStyle/>
          <a:p>
            <a:fld id="{26B2D36F-A8BD-4CAC-A53F-DEEA81235174}" type="datetimeFigureOut">
              <a:rPr lang="en-IN" smtClean="0"/>
              <a:t>03-09-2024</a:t>
            </a:fld>
            <a:endParaRPr lang="en-IN"/>
          </a:p>
        </p:txBody>
      </p:sp>
      <p:sp>
        <p:nvSpPr>
          <p:cNvPr id="5" name="Footer Placeholder 4">
            <a:extLst>
              <a:ext uri="{FF2B5EF4-FFF2-40B4-BE49-F238E27FC236}">
                <a16:creationId xmlns:a16="http://schemas.microsoft.com/office/drawing/2014/main" id="{1CF2FAE4-6DA5-4AEB-98AD-1358310ECC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F17494-C93C-485D-866A-E6A043514E81}"/>
              </a:ext>
            </a:extLst>
          </p:cNvPr>
          <p:cNvSpPr>
            <a:spLocks noGrp="1"/>
          </p:cNvSpPr>
          <p:nvPr>
            <p:ph type="sldNum" sz="quarter" idx="12"/>
          </p:nvPr>
        </p:nvSpPr>
        <p:spPr/>
        <p:txBody>
          <a:bodyPr/>
          <a:lstStyle/>
          <a:p>
            <a:fld id="{8A07E7B1-09BE-40A6-B91B-A0B55AD6122F}" type="slidenum">
              <a:rPr lang="en-IN" smtClean="0"/>
              <a:t>‹#›</a:t>
            </a:fld>
            <a:endParaRPr lang="en-IN"/>
          </a:p>
        </p:txBody>
      </p:sp>
    </p:spTree>
    <p:extLst>
      <p:ext uri="{BB962C8B-B14F-4D97-AF65-F5344CB8AC3E}">
        <p14:creationId xmlns:p14="http://schemas.microsoft.com/office/powerpoint/2010/main" val="62363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21BC5B-CF10-4405-88AF-427FA482E1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BCCE469-3F9B-4EB9-9D14-922FDD7FAC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4EF75C-71E7-4A33-92BE-CD77E353BE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2D36F-A8BD-4CAC-A53F-DEEA81235174}" type="datetimeFigureOut">
              <a:rPr lang="en-IN" smtClean="0"/>
              <a:t>03-09-2024</a:t>
            </a:fld>
            <a:endParaRPr lang="en-IN"/>
          </a:p>
        </p:txBody>
      </p:sp>
      <p:sp>
        <p:nvSpPr>
          <p:cNvPr id="5" name="Footer Placeholder 4">
            <a:extLst>
              <a:ext uri="{FF2B5EF4-FFF2-40B4-BE49-F238E27FC236}">
                <a16:creationId xmlns:a16="http://schemas.microsoft.com/office/drawing/2014/main" id="{5CA35951-7794-49F6-9C4B-B23D3CD546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B2A1A41-C3CB-488A-AEDD-02DD77648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7E7B1-09BE-40A6-B91B-A0B55AD6122F}" type="slidenum">
              <a:rPr lang="en-IN" smtClean="0"/>
              <a:t>‹#›</a:t>
            </a:fld>
            <a:endParaRPr lang="en-IN"/>
          </a:p>
        </p:txBody>
      </p:sp>
    </p:spTree>
    <p:extLst>
      <p:ext uri="{BB962C8B-B14F-4D97-AF65-F5344CB8AC3E}">
        <p14:creationId xmlns:p14="http://schemas.microsoft.com/office/powerpoint/2010/main" val="3764308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5.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078A-7387-43EF-A39C-297148F5D6DF}"/>
              </a:ext>
            </a:extLst>
          </p:cNvPr>
          <p:cNvSpPr>
            <a:spLocks noGrp="1"/>
          </p:cNvSpPr>
          <p:nvPr>
            <p:ph type="ctrTitle"/>
          </p:nvPr>
        </p:nvSpPr>
        <p:spPr/>
        <p:txBody>
          <a:bodyPr/>
          <a:lstStyle/>
          <a:p>
            <a:pPr algn="l"/>
            <a:r>
              <a:rPr lang="en-US" dirty="0"/>
              <a:t>Larynx </a:t>
            </a:r>
            <a:endParaRPr lang="en-IN" dirty="0"/>
          </a:p>
        </p:txBody>
      </p:sp>
      <p:sp>
        <p:nvSpPr>
          <p:cNvPr id="3" name="Subtitle 2">
            <a:extLst>
              <a:ext uri="{FF2B5EF4-FFF2-40B4-BE49-F238E27FC236}">
                <a16:creationId xmlns:a16="http://schemas.microsoft.com/office/drawing/2014/main" id="{CA7FE913-DA47-4428-A5BB-CD39407F6046}"/>
              </a:ext>
            </a:extLst>
          </p:cNvPr>
          <p:cNvSpPr>
            <a:spLocks noGrp="1"/>
          </p:cNvSpPr>
          <p:nvPr>
            <p:ph type="subTitle" idx="1"/>
          </p:nvPr>
        </p:nvSpPr>
        <p:spPr/>
        <p:txBody>
          <a:bodyPr/>
          <a:lstStyle/>
          <a:p>
            <a:endParaRPr lang="en-IN"/>
          </a:p>
        </p:txBody>
      </p:sp>
      <p:pic>
        <p:nvPicPr>
          <p:cNvPr id="4" name="Picture 3">
            <a:extLst>
              <a:ext uri="{FF2B5EF4-FFF2-40B4-BE49-F238E27FC236}">
                <a16:creationId xmlns:a16="http://schemas.microsoft.com/office/drawing/2014/main" id="{EE299B4F-8069-9E81-7207-A0DD94694E07}"/>
              </a:ext>
            </a:extLst>
          </p:cNvPr>
          <p:cNvPicPr>
            <a:picLocks noChangeAspect="1"/>
          </p:cNvPicPr>
          <p:nvPr/>
        </p:nvPicPr>
        <p:blipFill rotWithShape="1">
          <a:blip r:embed="rId3"/>
          <a:srcRect l="43038" r="-687"/>
          <a:stretch/>
        </p:blipFill>
        <p:spPr>
          <a:xfrm>
            <a:off x="6000750" y="177215"/>
            <a:ext cx="5756910" cy="6157494"/>
          </a:xfrm>
          <a:prstGeom prst="rect">
            <a:avLst/>
          </a:prstGeom>
        </p:spPr>
      </p:pic>
    </p:spTree>
    <p:extLst>
      <p:ext uri="{BB962C8B-B14F-4D97-AF65-F5344CB8AC3E}">
        <p14:creationId xmlns:p14="http://schemas.microsoft.com/office/powerpoint/2010/main" val="313475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C6BB8EB9-4BF5-F723-26A5-80FD3759CE3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 y="501941"/>
            <a:ext cx="10046157" cy="5675022"/>
          </a:xfrm>
        </p:spPr>
      </p:pic>
      <p:pic>
        <p:nvPicPr>
          <p:cNvPr id="11" name="Content Placeholder 10">
            <a:extLst>
              <a:ext uri="{FF2B5EF4-FFF2-40B4-BE49-F238E27FC236}">
                <a16:creationId xmlns:a16="http://schemas.microsoft.com/office/drawing/2014/main" id="{2ACC78A1-CA95-95A2-6B1C-75C0F41A19EC}"/>
              </a:ext>
            </a:extLst>
          </p:cNvPr>
          <p:cNvPicPr>
            <a:picLocks noGrp="1" noChangeAspect="1"/>
          </p:cNvPicPr>
          <p:nvPr>
            <p:ph sz="half" idx="2"/>
          </p:nvPr>
        </p:nvPicPr>
        <p:blipFill>
          <a:blip r:embed="rId4"/>
          <a:stretch>
            <a:fillRect/>
          </a:stretch>
        </p:blipFill>
        <p:spPr>
          <a:xfrm>
            <a:off x="9571164" y="2239347"/>
            <a:ext cx="2620836" cy="3937616"/>
          </a:xfrm>
        </p:spPr>
      </p:pic>
    </p:spTree>
    <p:extLst>
      <p:ext uri="{BB962C8B-B14F-4D97-AF65-F5344CB8AC3E}">
        <p14:creationId xmlns:p14="http://schemas.microsoft.com/office/powerpoint/2010/main" val="1101099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LARYNX  -VOICE BOX </a:t>
            </a:r>
          </a:p>
        </p:txBody>
      </p:sp>
      <p:sp>
        <p:nvSpPr>
          <p:cNvPr id="3" name="Content Placeholder 2"/>
          <p:cNvSpPr>
            <a:spLocks noGrp="1"/>
          </p:cNvSpPr>
          <p:nvPr>
            <p:ph sz="half" idx="1"/>
          </p:nvPr>
        </p:nvSpPr>
        <p:spPr/>
        <p:txBody>
          <a:bodyPr/>
          <a:lstStyle/>
          <a:p>
            <a:r>
              <a:rPr lang="en-US" dirty="0"/>
              <a:t>In </a:t>
            </a:r>
            <a:r>
              <a:rPr lang="en-US" dirty="0" err="1"/>
              <a:t>greek</a:t>
            </a:r>
            <a:r>
              <a:rPr lang="en-US" dirty="0"/>
              <a:t> –  larynges – </a:t>
            </a:r>
          </a:p>
          <a:p>
            <a:pPr marL="0" indent="0">
              <a:buNone/>
            </a:pPr>
            <a:r>
              <a:rPr lang="en-US" dirty="0"/>
              <a:t>                          upper wind pipe </a:t>
            </a:r>
          </a:p>
          <a:p>
            <a:pPr marL="0" indent="0">
              <a:buNone/>
            </a:pPr>
            <a:r>
              <a:rPr lang="en-US" dirty="0"/>
              <a:t>                           </a:t>
            </a:r>
          </a:p>
          <a:p>
            <a:r>
              <a:rPr lang="en-US" dirty="0"/>
              <a:t>Organ of production of voice (phonation )</a:t>
            </a:r>
          </a:p>
          <a:p>
            <a:r>
              <a:rPr lang="en-US" dirty="0"/>
              <a:t>Air passage </a:t>
            </a:r>
          </a:p>
          <a:p>
            <a:r>
              <a:rPr lang="en-US" dirty="0"/>
              <a:t>Act as a sphincter at the inlet of lower respiratory passage </a:t>
            </a:r>
          </a:p>
          <a:p>
            <a:r>
              <a:rPr lang="en-US" dirty="0"/>
              <a:t>Deglutition </a:t>
            </a:r>
            <a:endParaRPr lang="en-IN" dirty="0"/>
          </a:p>
          <a:p>
            <a:pPr marL="0" indent="0">
              <a:buNone/>
            </a:pPr>
            <a:endParaRPr lang="en-US" dirty="0"/>
          </a:p>
        </p:txBody>
      </p:sp>
      <p:pic>
        <p:nvPicPr>
          <p:cNvPr id="7" name="Content Placeholder 6">
            <a:extLst>
              <a:ext uri="{FF2B5EF4-FFF2-40B4-BE49-F238E27FC236}">
                <a16:creationId xmlns:a16="http://schemas.microsoft.com/office/drawing/2014/main" id="{C8DE299C-7540-36DE-25E7-C4C6F9399875}"/>
              </a:ext>
            </a:extLst>
          </p:cNvPr>
          <p:cNvPicPr>
            <a:picLocks noGrp="1" noChangeAspect="1"/>
          </p:cNvPicPr>
          <p:nvPr>
            <p:ph sz="half" idx="2"/>
          </p:nvPr>
        </p:nvPicPr>
        <p:blipFill>
          <a:blip r:embed="rId2"/>
          <a:stretch>
            <a:fillRect/>
          </a:stretch>
        </p:blipFill>
        <p:spPr>
          <a:xfrm>
            <a:off x="6572237" y="516556"/>
            <a:ext cx="4781563" cy="6092417"/>
          </a:xfrm>
        </p:spPr>
      </p:pic>
    </p:spTree>
    <p:extLst>
      <p:ext uri="{BB962C8B-B14F-4D97-AF65-F5344CB8AC3E}">
        <p14:creationId xmlns:p14="http://schemas.microsoft.com/office/powerpoint/2010/main" val="51626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67C14-B0CA-4FEF-8443-0BD7FD1BFAEA}"/>
              </a:ext>
            </a:extLst>
          </p:cNvPr>
          <p:cNvSpPr>
            <a:spLocks noGrp="1"/>
          </p:cNvSpPr>
          <p:nvPr>
            <p:ph type="title"/>
          </p:nvPr>
        </p:nvSpPr>
        <p:spPr/>
        <p:txBody>
          <a:bodyPr/>
          <a:lstStyle/>
          <a:p>
            <a:r>
              <a:rPr lang="en-US" dirty="0"/>
              <a:t>Location &amp; dimension </a:t>
            </a:r>
            <a:endParaRPr lang="en-IN" dirty="0"/>
          </a:p>
        </p:txBody>
      </p:sp>
      <p:sp>
        <p:nvSpPr>
          <p:cNvPr id="3" name="Content Placeholder 2">
            <a:extLst>
              <a:ext uri="{FF2B5EF4-FFF2-40B4-BE49-F238E27FC236}">
                <a16:creationId xmlns:a16="http://schemas.microsoft.com/office/drawing/2014/main" id="{CD66736C-A392-4577-B9C6-D01A9067C17E}"/>
              </a:ext>
            </a:extLst>
          </p:cNvPr>
          <p:cNvSpPr>
            <a:spLocks noGrp="1"/>
          </p:cNvSpPr>
          <p:nvPr>
            <p:ph idx="1"/>
          </p:nvPr>
        </p:nvSpPr>
        <p:spPr/>
        <p:txBody>
          <a:bodyPr>
            <a:normAutofit/>
          </a:bodyPr>
          <a:lstStyle/>
          <a:p>
            <a:r>
              <a:rPr lang="en-US" dirty="0"/>
              <a:t>In the </a:t>
            </a:r>
            <a:r>
              <a:rPr lang="en-US" b="1" dirty="0"/>
              <a:t>anterior midline of upper part of neck </a:t>
            </a:r>
          </a:p>
          <a:p>
            <a:r>
              <a:rPr lang="en-US" dirty="0"/>
              <a:t>From root of tongue to trachea </a:t>
            </a:r>
          </a:p>
          <a:p>
            <a:r>
              <a:rPr lang="en-US" dirty="0"/>
              <a:t>In males       – C3 –C6 </a:t>
            </a:r>
          </a:p>
          <a:p>
            <a:r>
              <a:rPr lang="en-US" dirty="0"/>
              <a:t>In females and children – at a little higher level – C1 –C4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74413443"/>
              </p:ext>
            </p:extLst>
          </p:nvPr>
        </p:nvGraphicFramePr>
        <p:xfrm>
          <a:off x="990600" y="4069079"/>
          <a:ext cx="9169400" cy="2606040"/>
        </p:xfrm>
        <a:graphic>
          <a:graphicData uri="http://schemas.openxmlformats.org/drawingml/2006/table">
            <a:tbl>
              <a:tblPr firstRow="1" bandRow="1">
                <a:tableStyleId>{00A15C55-8517-42AA-B614-E9B94910E393}</a:tableStyleId>
              </a:tblPr>
              <a:tblGrid>
                <a:gridCol w="2292350">
                  <a:extLst>
                    <a:ext uri="{9D8B030D-6E8A-4147-A177-3AD203B41FA5}">
                      <a16:colId xmlns:a16="http://schemas.microsoft.com/office/drawing/2014/main" val="28077493"/>
                    </a:ext>
                  </a:extLst>
                </a:gridCol>
                <a:gridCol w="2292350">
                  <a:extLst>
                    <a:ext uri="{9D8B030D-6E8A-4147-A177-3AD203B41FA5}">
                      <a16:colId xmlns:a16="http://schemas.microsoft.com/office/drawing/2014/main" val="2920300748"/>
                    </a:ext>
                  </a:extLst>
                </a:gridCol>
                <a:gridCol w="2292350">
                  <a:extLst>
                    <a:ext uri="{9D8B030D-6E8A-4147-A177-3AD203B41FA5}">
                      <a16:colId xmlns:a16="http://schemas.microsoft.com/office/drawing/2014/main" val="35296230"/>
                    </a:ext>
                  </a:extLst>
                </a:gridCol>
                <a:gridCol w="2292350">
                  <a:extLst>
                    <a:ext uri="{9D8B030D-6E8A-4147-A177-3AD203B41FA5}">
                      <a16:colId xmlns:a16="http://schemas.microsoft.com/office/drawing/2014/main" val="1812306267"/>
                    </a:ext>
                  </a:extLst>
                </a:gridCol>
              </a:tblGrid>
              <a:tr h="868680">
                <a:tc>
                  <a:txBody>
                    <a:bodyPr/>
                    <a:lstStyle/>
                    <a:p>
                      <a:endParaRPr lang="en-US" dirty="0"/>
                    </a:p>
                  </a:txBody>
                  <a:tcPr/>
                </a:tc>
                <a:tc>
                  <a:txBody>
                    <a:bodyPr/>
                    <a:lstStyle/>
                    <a:p>
                      <a:r>
                        <a:rPr lang="en-US" b="1" dirty="0">
                          <a:solidFill>
                            <a:schemeClr val="tx1"/>
                          </a:solidFill>
                        </a:rPr>
                        <a:t>vertical</a:t>
                      </a:r>
                    </a:p>
                  </a:txBody>
                  <a:tcPr/>
                </a:tc>
                <a:tc>
                  <a:txBody>
                    <a:bodyPr/>
                    <a:lstStyle/>
                    <a:p>
                      <a:r>
                        <a:rPr lang="en-US" dirty="0">
                          <a:solidFill>
                            <a:schemeClr val="tx1"/>
                          </a:solidFill>
                        </a:rPr>
                        <a:t>Transverse </a:t>
                      </a:r>
                    </a:p>
                  </a:txBody>
                  <a:tcPr/>
                </a:tc>
                <a:tc>
                  <a:txBody>
                    <a:bodyPr/>
                    <a:lstStyle/>
                    <a:p>
                      <a:r>
                        <a:rPr lang="en-US" dirty="0">
                          <a:solidFill>
                            <a:schemeClr val="tx1"/>
                          </a:solidFill>
                        </a:rPr>
                        <a:t>Anteroposterior</a:t>
                      </a:r>
                      <a:r>
                        <a:rPr lang="en-US" dirty="0"/>
                        <a:t> </a:t>
                      </a:r>
                    </a:p>
                  </a:txBody>
                  <a:tcPr/>
                </a:tc>
                <a:extLst>
                  <a:ext uri="{0D108BD9-81ED-4DB2-BD59-A6C34878D82A}">
                    <a16:rowId xmlns:a16="http://schemas.microsoft.com/office/drawing/2014/main" val="3034839594"/>
                  </a:ext>
                </a:extLst>
              </a:tr>
              <a:tr h="868680">
                <a:tc>
                  <a:txBody>
                    <a:bodyPr/>
                    <a:lstStyle/>
                    <a:p>
                      <a:r>
                        <a:rPr lang="en-US" dirty="0"/>
                        <a:t>Male </a:t>
                      </a:r>
                    </a:p>
                  </a:txBody>
                  <a:tcPr/>
                </a:tc>
                <a:tc>
                  <a:txBody>
                    <a:bodyPr/>
                    <a:lstStyle/>
                    <a:p>
                      <a:r>
                        <a:rPr lang="en-US" dirty="0"/>
                        <a:t>44mm</a:t>
                      </a:r>
                    </a:p>
                  </a:txBody>
                  <a:tcPr/>
                </a:tc>
                <a:tc>
                  <a:txBody>
                    <a:bodyPr/>
                    <a:lstStyle/>
                    <a:p>
                      <a:r>
                        <a:rPr lang="en-US" dirty="0"/>
                        <a:t>43 mm</a:t>
                      </a:r>
                    </a:p>
                  </a:txBody>
                  <a:tcPr/>
                </a:tc>
                <a:tc>
                  <a:txBody>
                    <a:bodyPr/>
                    <a:lstStyle/>
                    <a:p>
                      <a:r>
                        <a:rPr lang="en-US" dirty="0"/>
                        <a:t>36 mm</a:t>
                      </a:r>
                    </a:p>
                  </a:txBody>
                  <a:tcPr/>
                </a:tc>
                <a:extLst>
                  <a:ext uri="{0D108BD9-81ED-4DB2-BD59-A6C34878D82A}">
                    <a16:rowId xmlns:a16="http://schemas.microsoft.com/office/drawing/2014/main" val="3907453732"/>
                  </a:ext>
                </a:extLst>
              </a:tr>
              <a:tr h="868680">
                <a:tc>
                  <a:txBody>
                    <a:bodyPr/>
                    <a:lstStyle/>
                    <a:p>
                      <a:r>
                        <a:rPr lang="en-US" dirty="0"/>
                        <a:t>Female </a:t>
                      </a:r>
                    </a:p>
                  </a:txBody>
                  <a:tcPr/>
                </a:tc>
                <a:tc>
                  <a:txBody>
                    <a:bodyPr/>
                    <a:lstStyle/>
                    <a:p>
                      <a:r>
                        <a:rPr lang="en-US" dirty="0"/>
                        <a:t>36 mm</a:t>
                      </a:r>
                    </a:p>
                  </a:txBody>
                  <a:tcPr/>
                </a:tc>
                <a:tc>
                  <a:txBody>
                    <a:bodyPr/>
                    <a:lstStyle/>
                    <a:p>
                      <a:r>
                        <a:rPr lang="en-US" dirty="0"/>
                        <a:t>41mm</a:t>
                      </a:r>
                    </a:p>
                  </a:txBody>
                  <a:tcPr/>
                </a:tc>
                <a:tc>
                  <a:txBody>
                    <a:bodyPr/>
                    <a:lstStyle/>
                    <a:p>
                      <a:r>
                        <a:rPr lang="en-US" dirty="0"/>
                        <a:t>26 mm</a:t>
                      </a:r>
                    </a:p>
                  </a:txBody>
                  <a:tcPr/>
                </a:tc>
                <a:extLst>
                  <a:ext uri="{0D108BD9-81ED-4DB2-BD59-A6C34878D82A}">
                    <a16:rowId xmlns:a16="http://schemas.microsoft.com/office/drawing/2014/main" val="3717281372"/>
                  </a:ext>
                </a:extLst>
              </a:tr>
            </a:tbl>
          </a:graphicData>
        </a:graphic>
      </p:graphicFrame>
    </p:spTree>
    <p:extLst>
      <p:ext uri="{BB962C8B-B14F-4D97-AF65-F5344CB8AC3E}">
        <p14:creationId xmlns:p14="http://schemas.microsoft.com/office/powerpoint/2010/main" val="76847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A07EE-A288-428B-A295-6E4AB693987E}"/>
              </a:ext>
            </a:extLst>
          </p:cNvPr>
          <p:cNvSpPr>
            <a:spLocks noGrp="1"/>
          </p:cNvSpPr>
          <p:nvPr>
            <p:ph type="title"/>
          </p:nvPr>
        </p:nvSpPr>
        <p:spPr/>
        <p:txBody>
          <a:bodyPr/>
          <a:lstStyle/>
          <a:p>
            <a:r>
              <a:rPr lang="en-US" b="1" dirty="0"/>
              <a:t>CONSTITUTION OF LARYNX </a:t>
            </a:r>
            <a:endParaRPr lang="en-IN" b="1" dirty="0"/>
          </a:p>
        </p:txBody>
      </p:sp>
      <p:sp>
        <p:nvSpPr>
          <p:cNvPr id="3" name="Content Placeholder 2">
            <a:extLst>
              <a:ext uri="{FF2B5EF4-FFF2-40B4-BE49-F238E27FC236}">
                <a16:creationId xmlns:a16="http://schemas.microsoft.com/office/drawing/2014/main" id="{42E9B1FB-68F4-4D1F-83BE-3265DE1868EF}"/>
              </a:ext>
            </a:extLst>
          </p:cNvPr>
          <p:cNvSpPr>
            <a:spLocks noGrp="1"/>
          </p:cNvSpPr>
          <p:nvPr>
            <p:ph sz="half" idx="1"/>
          </p:nvPr>
        </p:nvSpPr>
        <p:spPr/>
        <p:txBody>
          <a:bodyPr>
            <a:normAutofit lnSpcReduction="10000"/>
          </a:bodyPr>
          <a:lstStyle/>
          <a:p>
            <a:r>
              <a:rPr lang="en-US" dirty="0"/>
              <a:t>Made of skeletal </a:t>
            </a:r>
            <a:r>
              <a:rPr lang="en-US" b="1" dirty="0"/>
              <a:t>framework of cartilages </a:t>
            </a:r>
            <a:r>
              <a:rPr lang="en-US" dirty="0"/>
              <a:t>which are connected by joints, ligaments , &amp; membranes </a:t>
            </a:r>
          </a:p>
          <a:p>
            <a:endParaRPr lang="en-US" dirty="0"/>
          </a:p>
          <a:p>
            <a:r>
              <a:rPr lang="en-US" dirty="0"/>
              <a:t>The movements are done by muscles attached to cartilages </a:t>
            </a:r>
          </a:p>
          <a:p>
            <a:endParaRPr lang="en-US" dirty="0"/>
          </a:p>
          <a:p>
            <a:r>
              <a:rPr lang="en-US" dirty="0"/>
              <a:t> cavity is lined by mucous membrane </a:t>
            </a:r>
            <a:endParaRPr lang="en-IN" dirty="0"/>
          </a:p>
        </p:txBody>
      </p:sp>
      <p:pic>
        <p:nvPicPr>
          <p:cNvPr id="6" name="Content Placeholder 5">
            <a:extLst>
              <a:ext uri="{FF2B5EF4-FFF2-40B4-BE49-F238E27FC236}">
                <a16:creationId xmlns:a16="http://schemas.microsoft.com/office/drawing/2014/main" id="{61ABF83D-9D4F-B808-575C-35D513CCD313}"/>
              </a:ext>
            </a:extLst>
          </p:cNvPr>
          <p:cNvPicPr>
            <a:picLocks noGrp="1" noChangeAspect="1"/>
          </p:cNvPicPr>
          <p:nvPr>
            <p:ph sz="half" idx="2"/>
          </p:nvPr>
        </p:nvPicPr>
        <p:blipFill>
          <a:blip r:embed="rId2"/>
          <a:stretch>
            <a:fillRect/>
          </a:stretch>
        </p:blipFill>
        <p:spPr>
          <a:xfrm>
            <a:off x="6141242" y="1177290"/>
            <a:ext cx="5947685" cy="5315585"/>
          </a:xfrm>
        </p:spPr>
      </p:pic>
    </p:spTree>
    <p:extLst>
      <p:ext uri="{BB962C8B-B14F-4D97-AF65-F5344CB8AC3E}">
        <p14:creationId xmlns:p14="http://schemas.microsoft.com/office/powerpoint/2010/main" val="1820298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DA4F75-3C34-C501-76A9-374D751F7E2A}"/>
              </a:ext>
            </a:extLst>
          </p:cNvPr>
          <p:cNvPicPr>
            <a:picLocks noChangeAspect="1"/>
          </p:cNvPicPr>
          <p:nvPr/>
        </p:nvPicPr>
        <p:blipFill>
          <a:blip r:embed="rId3"/>
          <a:stretch>
            <a:fillRect/>
          </a:stretch>
        </p:blipFill>
        <p:spPr>
          <a:xfrm>
            <a:off x="5710748" y="1389828"/>
            <a:ext cx="6401242" cy="5103047"/>
          </a:xfrm>
          <a:prstGeom prst="rect">
            <a:avLst/>
          </a:prstGeom>
        </p:spPr>
      </p:pic>
      <p:sp>
        <p:nvSpPr>
          <p:cNvPr id="2" name="Title 1">
            <a:extLst>
              <a:ext uri="{FF2B5EF4-FFF2-40B4-BE49-F238E27FC236}">
                <a16:creationId xmlns:a16="http://schemas.microsoft.com/office/drawing/2014/main" id="{ED5AE5CC-02AA-442F-BBE8-2587362A6298}"/>
              </a:ext>
            </a:extLst>
          </p:cNvPr>
          <p:cNvSpPr>
            <a:spLocks noGrp="1"/>
          </p:cNvSpPr>
          <p:nvPr>
            <p:ph type="title"/>
          </p:nvPr>
        </p:nvSpPr>
        <p:spPr/>
        <p:txBody>
          <a:bodyPr/>
          <a:lstStyle/>
          <a:p>
            <a:r>
              <a:rPr lang="en-US" dirty="0"/>
              <a:t>Cartilages (SKELETON OF THE LARYNX)</a:t>
            </a:r>
            <a:endParaRPr lang="en-IN" dirty="0"/>
          </a:p>
        </p:txBody>
      </p:sp>
      <p:sp>
        <p:nvSpPr>
          <p:cNvPr id="3" name="Content Placeholder 2">
            <a:extLst>
              <a:ext uri="{FF2B5EF4-FFF2-40B4-BE49-F238E27FC236}">
                <a16:creationId xmlns:a16="http://schemas.microsoft.com/office/drawing/2014/main" id="{A5A23713-3DC1-497C-AC6A-FD118B1887C2}"/>
              </a:ext>
            </a:extLst>
          </p:cNvPr>
          <p:cNvSpPr>
            <a:spLocks noGrp="1"/>
          </p:cNvSpPr>
          <p:nvPr>
            <p:ph sz="half" idx="1"/>
          </p:nvPr>
        </p:nvSpPr>
        <p:spPr/>
        <p:txBody>
          <a:bodyPr/>
          <a:lstStyle/>
          <a:p>
            <a:r>
              <a:rPr lang="en-US" dirty="0"/>
              <a:t>Total 9 cartilages </a:t>
            </a:r>
          </a:p>
          <a:p>
            <a:r>
              <a:rPr lang="en-US" dirty="0"/>
              <a:t>3 paired </a:t>
            </a:r>
          </a:p>
          <a:p>
            <a:r>
              <a:rPr lang="en-US" dirty="0"/>
              <a:t>3 unpaired </a:t>
            </a:r>
          </a:p>
          <a:p>
            <a:endParaRPr lang="en-US" dirty="0"/>
          </a:p>
          <a:p>
            <a:r>
              <a:rPr lang="en-US" b="1" dirty="0"/>
              <a:t>Unpaired </a:t>
            </a:r>
          </a:p>
          <a:p>
            <a:r>
              <a:rPr lang="en-US" dirty="0"/>
              <a:t>Thyroid </a:t>
            </a:r>
          </a:p>
          <a:p>
            <a:r>
              <a:rPr lang="en-US" dirty="0"/>
              <a:t>Cricoid </a:t>
            </a:r>
          </a:p>
          <a:p>
            <a:r>
              <a:rPr lang="en-US" dirty="0"/>
              <a:t>Epiglottis </a:t>
            </a:r>
          </a:p>
          <a:p>
            <a:endParaRPr lang="en-IN" dirty="0"/>
          </a:p>
        </p:txBody>
      </p:sp>
      <p:sp>
        <p:nvSpPr>
          <p:cNvPr id="4" name="Content Placeholder 3">
            <a:extLst>
              <a:ext uri="{FF2B5EF4-FFF2-40B4-BE49-F238E27FC236}">
                <a16:creationId xmlns:a16="http://schemas.microsoft.com/office/drawing/2014/main" id="{57EE09FF-5A40-4E6B-A7D4-C45AF46DF30F}"/>
              </a:ext>
            </a:extLst>
          </p:cNvPr>
          <p:cNvSpPr>
            <a:spLocks noGrp="1"/>
          </p:cNvSpPr>
          <p:nvPr>
            <p:ph sz="half" idx="2"/>
          </p:nvPr>
        </p:nvSpPr>
        <p:spPr>
          <a:xfrm>
            <a:off x="3429000" y="2141537"/>
            <a:ext cx="5181600" cy="4351338"/>
          </a:xfrm>
        </p:spPr>
        <p:txBody>
          <a:bodyPr/>
          <a:lstStyle/>
          <a:p>
            <a:endParaRPr lang="en-US" dirty="0"/>
          </a:p>
          <a:p>
            <a:endParaRPr lang="en-IN" dirty="0"/>
          </a:p>
          <a:p>
            <a:endParaRPr lang="en-IN" dirty="0"/>
          </a:p>
          <a:p>
            <a:endParaRPr lang="en-IN" dirty="0"/>
          </a:p>
          <a:p>
            <a:r>
              <a:rPr lang="en-IN" b="1" dirty="0"/>
              <a:t>Paired </a:t>
            </a:r>
          </a:p>
          <a:p>
            <a:r>
              <a:rPr lang="en-IN" dirty="0"/>
              <a:t>Arytenoid </a:t>
            </a:r>
          </a:p>
          <a:p>
            <a:r>
              <a:rPr lang="en-IN" dirty="0"/>
              <a:t>Corniculate </a:t>
            </a:r>
          </a:p>
          <a:p>
            <a:r>
              <a:rPr lang="en-IN" dirty="0"/>
              <a:t>Cuneiform </a:t>
            </a:r>
          </a:p>
        </p:txBody>
      </p:sp>
    </p:spTree>
    <p:extLst>
      <p:ext uri="{BB962C8B-B14F-4D97-AF65-F5344CB8AC3E}">
        <p14:creationId xmlns:p14="http://schemas.microsoft.com/office/powerpoint/2010/main" val="296773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2208-74E3-444B-8475-61ED48AC8808}"/>
              </a:ext>
            </a:extLst>
          </p:cNvPr>
          <p:cNvSpPr>
            <a:spLocks noGrp="1"/>
          </p:cNvSpPr>
          <p:nvPr>
            <p:ph type="title"/>
          </p:nvPr>
        </p:nvSpPr>
        <p:spPr/>
        <p:txBody>
          <a:bodyPr/>
          <a:lstStyle/>
          <a:p>
            <a:endParaRPr lang="en-IN"/>
          </a:p>
        </p:txBody>
      </p:sp>
      <p:pic>
        <p:nvPicPr>
          <p:cNvPr id="5122" name="Picture 2">
            <a:extLst>
              <a:ext uri="{FF2B5EF4-FFF2-40B4-BE49-F238E27FC236}">
                <a16:creationId xmlns:a16="http://schemas.microsoft.com/office/drawing/2014/main" id="{3D89835B-6C88-4AE7-95F0-66073D4E14E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365125"/>
            <a:ext cx="10923410"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277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descr="25_04"/>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4476"/>
          <a:stretch/>
        </p:blipFill>
        <p:spPr bwMode="auto">
          <a:xfrm>
            <a:off x="167640" y="365125"/>
            <a:ext cx="11186160" cy="6157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413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105ab_Larynx-Anatomy_1.jpg                                    00008469KARL's Pocketrans              B81D7FD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6734"/>
          <a:stretch>
            <a:fillRect/>
          </a:stretch>
        </p:blipFill>
        <p:spPr bwMode="auto">
          <a:xfrm>
            <a:off x="838200" y="1066800"/>
            <a:ext cx="10515600" cy="5318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813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DC5D9A7-7BEC-5F9B-4DA3-EB86752C216B}"/>
              </a:ext>
            </a:extLst>
          </p:cNvPr>
          <p:cNvPicPr>
            <a:picLocks noGrp="1" noChangeAspect="1"/>
          </p:cNvPicPr>
          <p:nvPr>
            <p:ph sz="half" idx="2"/>
          </p:nvPr>
        </p:nvPicPr>
        <p:blipFill>
          <a:blip r:embed="rId3"/>
          <a:stretch>
            <a:fillRect/>
          </a:stretch>
        </p:blipFill>
        <p:spPr>
          <a:xfrm>
            <a:off x="5614285" y="2438400"/>
            <a:ext cx="6577715" cy="2790343"/>
          </a:xfrm>
        </p:spPr>
      </p:pic>
      <p:sp>
        <p:nvSpPr>
          <p:cNvPr id="5" name="Title 4">
            <a:extLst>
              <a:ext uri="{FF2B5EF4-FFF2-40B4-BE49-F238E27FC236}">
                <a16:creationId xmlns:a16="http://schemas.microsoft.com/office/drawing/2014/main" id="{764DFBC3-7195-403C-8EA9-CDE8DE742590}"/>
              </a:ext>
            </a:extLst>
          </p:cNvPr>
          <p:cNvSpPr>
            <a:spLocks noGrp="1"/>
          </p:cNvSpPr>
          <p:nvPr>
            <p:ph type="title"/>
          </p:nvPr>
        </p:nvSpPr>
        <p:spPr/>
        <p:txBody>
          <a:bodyPr/>
          <a:lstStyle/>
          <a:p>
            <a:r>
              <a:rPr lang="en-US" dirty="0"/>
              <a:t>Thyroid cartilage </a:t>
            </a:r>
            <a:endParaRPr lang="en-IN" dirty="0"/>
          </a:p>
        </p:txBody>
      </p:sp>
      <p:sp>
        <p:nvSpPr>
          <p:cNvPr id="6" name="Content Placeholder 5">
            <a:extLst>
              <a:ext uri="{FF2B5EF4-FFF2-40B4-BE49-F238E27FC236}">
                <a16:creationId xmlns:a16="http://schemas.microsoft.com/office/drawing/2014/main" id="{C6581380-538A-426C-8007-B4C23042554B}"/>
              </a:ext>
            </a:extLst>
          </p:cNvPr>
          <p:cNvSpPr>
            <a:spLocks noGrp="1"/>
          </p:cNvSpPr>
          <p:nvPr>
            <p:ph sz="half" idx="1"/>
          </p:nvPr>
        </p:nvSpPr>
        <p:spPr/>
        <p:txBody>
          <a:bodyPr>
            <a:normAutofit fontScale="92500" lnSpcReduction="10000"/>
          </a:bodyPr>
          <a:lstStyle/>
          <a:p>
            <a:r>
              <a:rPr lang="en-US" dirty="0"/>
              <a:t>Greek – shield like </a:t>
            </a:r>
          </a:p>
          <a:p>
            <a:r>
              <a:rPr lang="en-US" dirty="0"/>
              <a:t>V shaped in cross section </a:t>
            </a:r>
          </a:p>
          <a:p>
            <a:r>
              <a:rPr lang="en-US" dirty="0"/>
              <a:t>Consists of quadrilateral right &amp; left laminae </a:t>
            </a:r>
          </a:p>
          <a:p>
            <a:r>
              <a:rPr lang="en-US" dirty="0"/>
              <a:t>Laminae placed slightly oblique to midline </a:t>
            </a:r>
          </a:p>
          <a:p>
            <a:r>
              <a:rPr lang="en-US" dirty="0"/>
              <a:t>Anterior borders approach each other at an angle –about 90degree in male &amp; about 120 degree in females </a:t>
            </a:r>
          </a:p>
          <a:p>
            <a:r>
              <a:rPr lang="en-US" dirty="0"/>
              <a:t>Lies opposite the C4 &amp; C5 </a:t>
            </a:r>
            <a:endParaRPr lang="en-IN" dirty="0"/>
          </a:p>
        </p:txBody>
      </p:sp>
    </p:spTree>
    <p:extLst>
      <p:ext uri="{BB962C8B-B14F-4D97-AF65-F5344CB8AC3E}">
        <p14:creationId xmlns:p14="http://schemas.microsoft.com/office/powerpoint/2010/main" val="2289021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85B421B-A476-F562-C915-D09EBBC14F23}"/>
              </a:ext>
            </a:extLst>
          </p:cNvPr>
          <p:cNvSpPr>
            <a:spLocks noGrp="1"/>
          </p:cNvSpPr>
          <p:nvPr>
            <p:ph type="title"/>
          </p:nvPr>
        </p:nvSpPr>
        <p:spPr/>
        <p:txBody>
          <a:bodyPr/>
          <a:lstStyle/>
          <a:p>
            <a:r>
              <a:rPr lang="en-IN" dirty="0"/>
              <a:t>Thyroid cartilage </a:t>
            </a:r>
          </a:p>
        </p:txBody>
      </p:sp>
      <p:sp>
        <p:nvSpPr>
          <p:cNvPr id="3" name="Content Placeholder 2">
            <a:extLst>
              <a:ext uri="{FF2B5EF4-FFF2-40B4-BE49-F238E27FC236}">
                <a16:creationId xmlns:a16="http://schemas.microsoft.com/office/drawing/2014/main" id="{7A6C68FC-1F7F-4256-B920-523430D09F4E}"/>
              </a:ext>
            </a:extLst>
          </p:cNvPr>
          <p:cNvSpPr>
            <a:spLocks noGrp="1"/>
          </p:cNvSpPr>
          <p:nvPr>
            <p:ph sz="half" idx="1"/>
          </p:nvPr>
        </p:nvSpPr>
        <p:spPr/>
        <p:txBody>
          <a:bodyPr>
            <a:normAutofit fontScale="85000" lnSpcReduction="20000"/>
          </a:bodyPr>
          <a:lstStyle/>
          <a:p>
            <a:r>
              <a:rPr lang="en-US" dirty="0"/>
              <a:t>Lower parts of anterior borders fuse to form a median projection called </a:t>
            </a:r>
            <a:r>
              <a:rPr lang="en-US" b="1" dirty="0"/>
              <a:t>laryngeal prominence .</a:t>
            </a:r>
          </a:p>
          <a:p>
            <a:r>
              <a:rPr lang="en-US" dirty="0"/>
              <a:t>Upper borders do not meet ,separated by </a:t>
            </a:r>
            <a:r>
              <a:rPr lang="en-US" b="1" dirty="0"/>
              <a:t>thyroid notch </a:t>
            </a:r>
          </a:p>
          <a:p>
            <a:r>
              <a:rPr lang="en-US" dirty="0"/>
              <a:t>Posterior borders are free ,prolonged upwards &amp; downwards as </a:t>
            </a:r>
            <a:r>
              <a:rPr lang="en-US" b="1" dirty="0"/>
              <a:t>superior &amp; inferior </a:t>
            </a:r>
            <a:r>
              <a:rPr lang="en-US" b="1" dirty="0" err="1"/>
              <a:t>cornua</a:t>
            </a:r>
            <a:r>
              <a:rPr lang="en-US" b="1" dirty="0"/>
              <a:t> or horns </a:t>
            </a:r>
            <a:r>
              <a:rPr lang="en-US" dirty="0"/>
              <a:t>.</a:t>
            </a:r>
          </a:p>
          <a:p>
            <a:r>
              <a:rPr lang="en-US" dirty="0"/>
              <a:t>Inferior border almost straight in front &amp; concave behind </a:t>
            </a:r>
          </a:p>
          <a:p>
            <a:r>
              <a:rPr lang="en-US" dirty="0"/>
              <a:t>Outer surface of each lamina has an </a:t>
            </a:r>
            <a:r>
              <a:rPr lang="en-US" b="1" dirty="0"/>
              <a:t>oblique line </a:t>
            </a:r>
            <a:r>
              <a:rPr lang="en-US" dirty="0"/>
              <a:t>which extends from superior thyroid tubercle to inferior thyroid tubercle .</a:t>
            </a:r>
            <a:endParaRPr lang="en-IN" dirty="0"/>
          </a:p>
        </p:txBody>
      </p:sp>
      <p:pic>
        <p:nvPicPr>
          <p:cNvPr id="6" name="Content Placeholder 5">
            <a:extLst>
              <a:ext uri="{FF2B5EF4-FFF2-40B4-BE49-F238E27FC236}">
                <a16:creationId xmlns:a16="http://schemas.microsoft.com/office/drawing/2014/main" id="{08BBF993-2AF5-0946-94FC-0CE131090AC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0725" y="719604"/>
            <a:ext cx="5447860" cy="5295258"/>
          </a:xfrm>
        </p:spPr>
      </p:pic>
    </p:spTree>
    <p:extLst>
      <p:ext uri="{BB962C8B-B14F-4D97-AF65-F5344CB8AC3E}">
        <p14:creationId xmlns:p14="http://schemas.microsoft.com/office/powerpoint/2010/main" val="1996645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79FAE-F574-B232-B4A6-D5388FFC6DA0}"/>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901B0A20-6167-825C-DBC0-C015A6F730C1}"/>
              </a:ext>
            </a:extLst>
          </p:cNvPr>
          <p:cNvPicPr>
            <a:picLocks noGrp="1" noChangeAspect="1"/>
          </p:cNvPicPr>
          <p:nvPr>
            <p:ph sz="half" idx="1"/>
          </p:nvPr>
        </p:nvPicPr>
        <p:blipFill>
          <a:blip r:embed="rId3"/>
          <a:stretch>
            <a:fillRect/>
          </a:stretch>
        </p:blipFill>
        <p:spPr>
          <a:xfrm>
            <a:off x="581014" y="1257284"/>
            <a:ext cx="6228292" cy="4580808"/>
          </a:xfrm>
        </p:spPr>
      </p:pic>
      <p:sp>
        <p:nvSpPr>
          <p:cNvPr id="4" name="Content Placeholder 3">
            <a:extLst>
              <a:ext uri="{FF2B5EF4-FFF2-40B4-BE49-F238E27FC236}">
                <a16:creationId xmlns:a16="http://schemas.microsoft.com/office/drawing/2014/main" id="{06123241-D18A-323C-0145-CC20C83603F8}"/>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324177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912C-F9A1-F533-A6A6-B7D4702A5E3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0B72DDFE-C82D-D6DC-8821-9B647CE1575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719754" y="264257"/>
            <a:ext cx="5996354" cy="6329485"/>
          </a:xfrm>
        </p:spPr>
      </p:pic>
      <p:sp>
        <p:nvSpPr>
          <p:cNvPr id="4" name="Content Placeholder 3">
            <a:extLst>
              <a:ext uri="{FF2B5EF4-FFF2-40B4-BE49-F238E27FC236}">
                <a16:creationId xmlns:a16="http://schemas.microsoft.com/office/drawing/2014/main" id="{7CF56C69-5CC8-6AA4-CBF8-8B783DE76534}"/>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1863161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E1FC90-DB0A-70F9-BC48-1041E80D2032}"/>
              </a:ext>
            </a:extLst>
          </p:cNvPr>
          <p:cNvPicPr>
            <a:picLocks noChangeAspect="1"/>
          </p:cNvPicPr>
          <p:nvPr/>
        </p:nvPicPr>
        <p:blipFill>
          <a:blip r:embed="rId2"/>
          <a:stretch>
            <a:fillRect/>
          </a:stretch>
        </p:blipFill>
        <p:spPr>
          <a:xfrm>
            <a:off x="5553026" y="1509713"/>
            <a:ext cx="6638974" cy="4491070"/>
          </a:xfrm>
          <a:prstGeom prst="rect">
            <a:avLst/>
          </a:prstGeom>
        </p:spPr>
      </p:pic>
      <p:sp>
        <p:nvSpPr>
          <p:cNvPr id="9" name="Title 8">
            <a:extLst>
              <a:ext uri="{FF2B5EF4-FFF2-40B4-BE49-F238E27FC236}">
                <a16:creationId xmlns:a16="http://schemas.microsoft.com/office/drawing/2014/main" id="{2377B634-1065-E2E2-DDCA-A89C2E0C60C8}"/>
              </a:ext>
            </a:extLst>
          </p:cNvPr>
          <p:cNvSpPr>
            <a:spLocks noGrp="1"/>
          </p:cNvSpPr>
          <p:nvPr>
            <p:ph type="title"/>
          </p:nvPr>
        </p:nvSpPr>
        <p:spPr/>
        <p:txBody>
          <a:bodyPr/>
          <a:lstStyle/>
          <a:p>
            <a:r>
              <a:rPr lang="en-IN" b="1" dirty="0"/>
              <a:t>PARTS OF THE THYROID LAMINA </a:t>
            </a:r>
          </a:p>
        </p:txBody>
      </p:sp>
      <p:sp>
        <p:nvSpPr>
          <p:cNvPr id="10" name="Content Placeholder 9">
            <a:extLst>
              <a:ext uri="{FF2B5EF4-FFF2-40B4-BE49-F238E27FC236}">
                <a16:creationId xmlns:a16="http://schemas.microsoft.com/office/drawing/2014/main" id="{63335D0E-EAC6-D710-DD7B-1BDD5D1080CC}"/>
              </a:ext>
            </a:extLst>
          </p:cNvPr>
          <p:cNvSpPr>
            <a:spLocks noGrp="1"/>
          </p:cNvSpPr>
          <p:nvPr>
            <p:ph sz="half" idx="2"/>
          </p:nvPr>
        </p:nvSpPr>
        <p:spPr>
          <a:xfrm>
            <a:off x="838200" y="2141537"/>
            <a:ext cx="5181600" cy="4351338"/>
          </a:xfrm>
        </p:spPr>
        <p:txBody>
          <a:bodyPr/>
          <a:lstStyle/>
          <a:p>
            <a:r>
              <a:rPr lang="en-US" dirty="0"/>
              <a:t>Each lamina is quadrilateral and consists of 4 borders</a:t>
            </a:r>
          </a:p>
          <a:p>
            <a:r>
              <a:rPr lang="en-US" dirty="0"/>
              <a:t>1. Upper</a:t>
            </a:r>
          </a:p>
          <a:p>
            <a:r>
              <a:rPr lang="en-US" dirty="0"/>
              <a:t>2. Lower</a:t>
            </a:r>
          </a:p>
          <a:p>
            <a:r>
              <a:rPr lang="en-US" dirty="0"/>
              <a:t>3. Anterior</a:t>
            </a:r>
          </a:p>
          <a:p>
            <a:r>
              <a:rPr lang="en-US" dirty="0"/>
              <a:t>4. Posterior</a:t>
            </a:r>
            <a:endParaRPr lang="en-IN" dirty="0"/>
          </a:p>
        </p:txBody>
      </p:sp>
      <p:sp>
        <p:nvSpPr>
          <p:cNvPr id="2" name="Content Placeholder 1">
            <a:extLst>
              <a:ext uri="{FF2B5EF4-FFF2-40B4-BE49-F238E27FC236}">
                <a16:creationId xmlns:a16="http://schemas.microsoft.com/office/drawing/2014/main" id="{43EAFCA4-1C5C-2F78-77A5-9ECCB49F2D40}"/>
              </a:ext>
            </a:extLst>
          </p:cNvPr>
          <p:cNvSpPr>
            <a:spLocks noGrp="1"/>
          </p:cNvSpPr>
          <p:nvPr>
            <p:ph sz="half" idx="1"/>
          </p:nvPr>
        </p:nvSpPr>
        <p:spPr/>
        <p:txBody>
          <a:bodyPr/>
          <a:lstStyle/>
          <a:p>
            <a:endParaRPr lang="en-IN"/>
          </a:p>
        </p:txBody>
      </p:sp>
    </p:spTree>
    <p:extLst>
      <p:ext uri="{BB962C8B-B14F-4D97-AF65-F5344CB8AC3E}">
        <p14:creationId xmlns:p14="http://schemas.microsoft.com/office/powerpoint/2010/main" val="4024779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3B10-95D8-4A22-89BA-CAF88314B243}"/>
              </a:ext>
            </a:extLst>
          </p:cNvPr>
          <p:cNvSpPr>
            <a:spLocks noGrp="1"/>
          </p:cNvSpPr>
          <p:nvPr>
            <p:ph type="title"/>
          </p:nvPr>
        </p:nvSpPr>
        <p:spPr/>
        <p:txBody>
          <a:bodyPr/>
          <a:lstStyle/>
          <a:p>
            <a:endParaRPr lang="en-IN" dirty="0"/>
          </a:p>
        </p:txBody>
      </p:sp>
      <p:pic>
        <p:nvPicPr>
          <p:cNvPr id="7" name="Content Placeholder 6">
            <a:extLst>
              <a:ext uri="{FF2B5EF4-FFF2-40B4-BE49-F238E27FC236}">
                <a16:creationId xmlns:a16="http://schemas.microsoft.com/office/drawing/2014/main" id="{0D08A406-DA47-160B-CFD2-AEDAA2DC3E34}"/>
              </a:ext>
            </a:extLst>
          </p:cNvPr>
          <p:cNvPicPr>
            <a:picLocks noGrp="1" noChangeAspect="1"/>
          </p:cNvPicPr>
          <p:nvPr>
            <p:ph idx="1"/>
          </p:nvPr>
        </p:nvPicPr>
        <p:blipFill>
          <a:blip r:embed="rId3"/>
          <a:stretch>
            <a:fillRect/>
          </a:stretch>
        </p:blipFill>
        <p:spPr>
          <a:xfrm>
            <a:off x="154256" y="544259"/>
            <a:ext cx="11818956" cy="5469679"/>
          </a:xfrm>
        </p:spPr>
      </p:pic>
    </p:spTree>
    <p:extLst>
      <p:ext uri="{BB962C8B-B14F-4D97-AF65-F5344CB8AC3E}">
        <p14:creationId xmlns:p14="http://schemas.microsoft.com/office/powerpoint/2010/main" val="3134026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DE79-E633-4DB9-A8AA-15310531EC67}"/>
              </a:ext>
            </a:extLst>
          </p:cNvPr>
          <p:cNvSpPr>
            <a:spLocks noGrp="1"/>
          </p:cNvSpPr>
          <p:nvPr>
            <p:ph type="title"/>
          </p:nvPr>
        </p:nvSpPr>
        <p:spPr/>
        <p:txBody>
          <a:bodyPr/>
          <a:lstStyle/>
          <a:p>
            <a:endParaRPr lang="en-IN"/>
          </a:p>
        </p:txBody>
      </p:sp>
      <p:pic>
        <p:nvPicPr>
          <p:cNvPr id="7170" name="Picture 2">
            <a:extLst>
              <a:ext uri="{FF2B5EF4-FFF2-40B4-BE49-F238E27FC236}">
                <a16:creationId xmlns:a16="http://schemas.microsoft.com/office/drawing/2014/main" id="{74FABF3C-208A-4081-9F86-0B01EFA46D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4480" y="1295400"/>
            <a:ext cx="935736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78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AB02-7683-46D9-ACFF-6577C9E2002C}"/>
              </a:ext>
            </a:extLst>
          </p:cNvPr>
          <p:cNvSpPr>
            <a:spLocks noGrp="1"/>
          </p:cNvSpPr>
          <p:nvPr>
            <p:ph type="title"/>
          </p:nvPr>
        </p:nvSpPr>
        <p:spPr>
          <a:xfrm>
            <a:off x="838200" y="-174133"/>
            <a:ext cx="10515600" cy="1325563"/>
          </a:xfrm>
        </p:spPr>
        <p:txBody>
          <a:bodyPr/>
          <a:lstStyle/>
          <a:p>
            <a:r>
              <a:rPr lang="en-US" dirty="0"/>
              <a:t>Attachments of thyroid cartilage </a:t>
            </a:r>
            <a:endParaRPr lang="en-IN" dirty="0"/>
          </a:p>
        </p:txBody>
      </p:sp>
      <p:sp>
        <p:nvSpPr>
          <p:cNvPr id="3" name="Content Placeholder 2">
            <a:extLst>
              <a:ext uri="{FF2B5EF4-FFF2-40B4-BE49-F238E27FC236}">
                <a16:creationId xmlns:a16="http://schemas.microsoft.com/office/drawing/2014/main" id="{1A7611C5-0190-4FF3-81AD-D4540C465A84}"/>
              </a:ext>
            </a:extLst>
          </p:cNvPr>
          <p:cNvSpPr>
            <a:spLocks noGrp="1"/>
          </p:cNvSpPr>
          <p:nvPr>
            <p:ph sz="half" idx="1"/>
          </p:nvPr>
        </p:nvSpPr>
        <p:spPr>
          <a:xfrm>
            <a:off x="111374" y="1512277"/>
            <a:ext cx="5181600" cy="4980598"/>
          </a:xfrm>
        </p:spPr>
        <p:txBody>
          <a:bodyPr>
            <a:normAutofit/>
          </a:bodyPr>
          <a:lstStyle/>
          <a:p>
            <a:r>
              <a:rPr lang="en-US" dirty="0"/>
              <a:t>Superior </a:t>
            </a:r>
            <a:r>
              <a:rPr lang="en-US" dirty="0" err="1"/>
              <a:t>cornua</a:t>
            </a:r>
            <a:r>
              <a:rPr lang="en-US" dirty="0"/>
              <a:t> – with greater </a:t>
            </a:r>
            <a:r>
              <a:rPr lang="en-US" dirty="0" err="1"/>
              <a:t>cornua</a:t>
            </a:r>
            <a:r>
              <a:rPr lang="en-US" dirty="0"/>
              <a:t> of hyoid by lateral thyrohyoid ligament</a:t>
            </a:r>
          </a:p>
          <a:p>
            <a:r>
              <a:rPr lang="en-US" dirty="0"/>
              <a:t>Inferior </a:t>
            </a:r>
            <a:r>
              <a:rPr lang="en-US" dirty="0" err="1"/>
              <a:t>cornua</a:t>
            </a:r>
            <a:r>
              <a:rPr lang="en-US" dirty="0"/>
              <a:t> articulate with cricoid to form cricothyroid joint </a:t>
            </a:r>
          </a:p>
          <a:p>
            <a:r>
              <a:rPr lang="en-US" b="1" dirty="0"/>
              <a:t>Inferior border </a:t>
            </a:r>
            <a:r>
              <a:rPr lang="en-US" dirty="0"/>
              <a:t>is connected to cricoid cartilage by conus </a:t>
            </a:r>
            <a:r>
              <a:rPr lang="en-US" dirty="0" err="1"/>
              <a:t>elasticus</a:t>
            </a:r>
            <a:r>
              <a:rPr lang="en-US" dirty="0"/>
              <a:t>, cricothyroid muscle</a:t>
            </a:r>
          </a:p>
          <a:p>
            <a:r>
              <a:rPr lang="en-US" b="1" dirty="0"/>
              <a:t>Superior border </a:t>
            </a:r>
            <a:r>
              <a:rPr lang="en-US" dirty="0"/>
              <a:t>– thyrohyoid membrane </a:t>
            </a:r>
          </a:p>
          <a:p>
            <a:endParaRPr lang="en-US" dirty="0"/>
          </a:p>
        </p:txBody>
      </p:sp>
      <p:pic>
        <p:nvPicPr>
          <p:cNvPr id="6" name="Content Placeholder 5">
            <a:extLst>
              <a:ext uri="{FF2B5EF4-FFF2-40B4-BE49-F238E27FC236}">
                <a16:creationId xmlns:a16="http://schemas.microsoft.com/office/drawing/2014/main" id="{8E909401-FDCB-4C1E-1256-AF1F09842EC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18319" y="1336431"/>
            <a:ext cx="6973681" cy="5377933"/>
          </a:xfrm>
        </p:spPr>
      </p:pic>
    </p:spTree>
    <p:extLst>
      <p:ext uri="{BB962C8B-B14F-4D97-AF65-F5344CB8AC3E}">
        <p14:creationId xmlns:p14="http://schemas.microsoft.com/office/powerpoint/2010/main" val="1038176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BEE9-32EF-1ACF-2131-E5379277E213}"/>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93524BE1-BC54-95F7-398A-F201B1BD7DF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93076" y="889943"/>
            <a:ext cx="6554255" cy="5421957"/>
          </a:xfrm>
        </p:spPr>
      </p:pic>
      <p:sp>
        <p:nvSpPr>
          <p:cNvPr id="4" name="Content Placeholder 3">
            <a:extLst>
              <a:ext uri="{FF2B5EF4-FFF2-40B4-BE49-F238E27FC236}">
                <a16:creationId xmlns:a16="http://schemas.microsoft.com/office/drawing/2014/main" id="{B8C38B9D-1933-8553-5DCC-1593A1145322}"/>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2066115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E17C-0584-8050-D848-F6BB661A92B6}"/>
              </a:ext>
            </a:extLst>
          </p:cNvPr>
          <p:cNvSpPr>
            <a:spLocks noGrp="1"/>
          </p:cNvSpPr>
          <p:nvPr>
            <p:ph type="title"/>
          </p:nvPr>
        </p:nvSpPr>
        <p:spPr/>
        <p:txBody>
          <a:bodyPr/>
          <a:lstStyle/>
          <a:p>
            <a:r>
              <a:rPr lang="en-US" dirty="0"/>
              <a:t>Attachments of thyroid cartilage </a:t>
            </a:r>
            <a:endParaRPr lang="en-IN" dirty="0"/>
          </a:p>
        </p:txBody>
      </p:sp>
      <p:sp>
        <p:nvSpPr>
          <p:cNvPr id="3" name="Content Placeholder 2">
            <a:extLst>
              <a:ext uri="{FF2B5EF4-FFF2-40B4-BE49-F238E27FC236}">
                <a16:creationId xmlns:a16="http://schemas.microsoft.com/office/drawing/2014/main" id="{E5317CEA-9CBB-82C3-9806-C60F3CED7B2D}"/>
              </a:ext>
            </a:extLst>
          </p:cNvPr>
          <p:cNvSpPr>
            <a:spLocks noGrp="1"/>
          </p:cNvSpPr>
          <p:nvPr>
            <p:ph sz="half" idx="1"/>
          </p:nvPr>
        </p:nvSpPr>
        <p:spPr/>
        <p:txBody>
          <a:bodyPr>
            <a:normAutofit fontScale="92500"/>
          </a:bodyPr>
          <a:lstStyle/>
          <a:p>
            <a:r>
              <a:rPr lang="en-US" dirty="0"/>
              <a:t>ANTERIOR BORDER:</a:t>
            </a:r>
          </a:p>
          <a:p>
            <a:endParaRPr lang="en-US" dirty="0"/>
          </a:p>
          <a:p>
            <a:r>
              <a:rPr lang="en-US" dirty="0"/>
              <a:t>The anterior borders meet at the thyroid angle.</a:t>
            </a:r>
          </a:p>
          <a:p>
            <a:r>
              <a:rPr lang="en-US" dirty="0"/>
              <a:t>Just superior to the laryngeal prominence, the superior thyroid notch separates the two laminae.</a:t>
            </a:r>
          </a:p>
          <a:p>
            <a:endParaRPr lang="en-US" dirty="0"/>
          </a:p>
          <a:p>
            <a:pPr marL="0" indent="0">
              <a:buNone/>
            </a:pPr>
            <a:r>
              <a:rPr lang="en-US" dirty="0"/>
              <a:t>• There is a less distinct inferior thyroid notch present near the base.</a:t>
            </a:r>
            <a:endParaRPr lang="en-IN" dirty="0"/>
          </a:p>
        </p:txBody>
      </p:sp>
      <p:pic>
        <p:nvPicPr>
          <p:cNvPr id="8" name="Content Placeholder 7">
            <a:extLst>
              <a:ext uri="{FF2B5EF4-FFF2-40B4-BE49-F238E27FC236}">
                <a16:creationId xmlns:a16="http://schemas.microsoft.com/office/drawing/2014/main" id="{1D0AE64E-8B77-6D36-4A6E-46D5926282E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64172" y="1825625"/>
            <a:ext cx="5928890" cy="4572216"/>
          </a:xfrm>
        </p:spPr>
      </p:pic>
    </p:spTree>
    <p:extLst>
      <p:ext uri="{BB962C8B-B14F-4D97-AF65-F5344CB8AC3E}">
        <p14:creationId xmlns:p14="http://schemas.microsoft.com/office/powerpoint/2010/main" val="870484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086D663-95A9-29D3-300C-A8A0B23D4E94}"/>
              </a:ext>
            </a:extLst>
          </p:cNvPr>
          <p:cNvPicPr>
            <a:picLocks noGrp="1" noChangeAspect="1"/>
          </p:cNvPicPr>
          <p:nvPr>
            <p:ph sz="half" idx="2"/>
          </p:nvPr>
        </p:nvPicPr>
        <p:blipFill>
          <a:blip r:embed="rId3"/>
          <a:stretch>
            <a:fillRect/>
          </a:stretch>
        </p:blipFill>
        <p:spPr>
          <a:xfrm>
            <a:off x="4255477" y="698763"/>
            <a:ext cx="7836877" cy="5501646"/>
          </a:xfrm>
        </p:spPr>
      </p:pic>
      <p:sp>
        <p:nvSpPr>
          <p:cNvPr id="4" name="Title 3"/>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64473" y="1849071"/>
            <a:ext cx="5181600" cy="4351338"/>
          </a:xfrm>
        </p:spPr>
        <p:txBody>
          <a:bodyPr/>
          <a:lstStyle/>
          <a:p>
            <a:r>
              <a:rPr lang="en-US" dirty="0"/>
              <a:t>Muscles </a:t>
            </a:r>
          </a:p>
          <a:p>
            <a:r>
              <a:rPr lang="en-US" dirty="0"/>
              <a:t>Thyrohyoid ,</a:t>
            </a:r>
            <a:r>
              <a:rPr lang="en-US" dirty="0" err="1"/>
              <a:t>sternothyroid</a:t>
            </a:r>
            <a:r>
              <a:rPr lang="en-US" dirty="0"/>
              <a:t> , </a:t>
            </a:r>
            <a:r>
              <a:rPr lang="en-US" dirty="0" err="1"/>
              <a:t>thyropharyngeus</a:t>
            </a:r>
            <a:r>
              <a:rPr lang="en-US" dirty="0"/>
              <a:t> to oblique line </a:t>
            </a:r>
          </a:p>
          <a:p>
            <a:r>
              <a:rPr lang="en-US" dirty="0" err="1"/>
              <a:t>Palatopharyngeus</a:t>
            </a:r>
            <a:r>
              <a:rPr lang="en-US" dirty="0"/>
              <a:t>,</a:t>
            </a:r>
          </a:p>
          <a:p>
            <a:r>
              <a:rPr lang="en-US" dirty="0" err="1"/>
              <a:t>salpingopharyngeus</a:t>
            </a:r>
            <a:r>
              <a:rPr lang="en-US" dirty="0"/>
              <a:t> , </a:t>
            </a:r>
            <a:r>
              <a:rPr lang="en-US" dirty="0" err="1"/>
              <a:t>stylopharyngeus</a:t>
            </a:r>
            <a:r>
              <a:rPr lang="en-US" dirty="0"/>
              <a:t>   –posterior border towards line   </a:t>
            </a:r>
            <a:endParaRPr lang="en-IN" dirty="0"/>
          </a:p>
          <a:p>
            <a:endParaRPr lang="en-US" dirty="0"/>
          </a:p>
        </p:txBody>
      </p:sp>
    </p:spTree>
    <p:extLst>
      <p:ext uri="{BB962C8B-B14F-4D97-AF65-F5344CB8AC3E}">
        <p14:creationId xmlns:p14="http://schemas.microsoft.com/office/powerpoint/2010/main" val="573823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B72EA-3447-C87C-A604-F272026496DC}"/>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D5F55411-88F2-ABD1-5BF7-CA36DCB1DC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5146" y="852610"/>
            <a:ext cx="5548190" cy="5548190"/>
          </a:xfrm>
        </p:spPr>
      </p:pic>
      <p:pic>
        <p:nvPicPr>
          <p:cNvPr id="8" name="Content Placeholder 7">
            <a:extLst>
              <a:ext uri="{FF2B5EF4-FFF2-40B4-BE49-F238E27FC236}">
                <a16:creationId xmlns:a16="http://schemas.microsoft.com/office/drawing/2014/main" id="{31C48558-A33B-D64D-E7BC-E825426B192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5646" y="458909"/>
            <a:ext cx="5751208" cy="5751208"/>
          </a:xfrm>
        </p:spPr>
      </p:pic>
    </p:spTree>
    <p:extLst>
      <p:ext uri="{BB962C8B-B14F-4D97-AF65-F5344CB8AC3E}">
        <p14:creationId xmlns:p14="http://schemas.microsoft.com/office/powerpoint/2010/main" val="3667019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4EDED-DB37-1212-B3B1-FA12AEA319DB}"/>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0A1F1782-8FC8-CE11-E573-F3C91BD6057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1707" y="1203406"/>
            <a:ext cx="6551617" cy="4822256"/>
          </a:xfrm>
        </p:spPr>
      </p:pic>
      <p:pic>
        <p:nvPicPr>
          <p:cNvPr id="8" name="Content Placeholder 7">
            <a:extLst>
              <a:ext uri="{FF2B5EF4-FFF2-40B4-BE49-F238E27FC236}">
                <a16:creationId xmlns:a16="http://schemas.microsoft.com/office/drawing/2014/main" id="{D53F587F-A607-8BF9-0D73-97F8AC28BDA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31463" y="832338"/>
            <a:ext cx="5660537" cy="5660537"/>
          </a:xfrm>
        </p:spPr>
      </p:pic>
    </p:spTree>
    <p:extLst>
      <p:ext uri="{BB962C8B-B14F-4D97-AF65-F5344CB8AC3E}">
        <p14:creationId xmlns:p14="http://schemas.microsoft.com/office/powerpoint/2010/main" val="2894543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Structures attached to the inner surface of the thyroid </a:t>
            </a:r>
          </a:p>
        </p:txBody>
      </p:sp>
      <p:sp>
        <p:nvSpPr>
          <p:cNvPr id="3" name="Content Placeholder 2">
            <a:extLst>
              <a:ext uri="{FF2B5EF4-FFF2-40B4-BE49-F238E27FC236}">
                <a16:creationId xmlns:a16="http://schemas.microsoft.com/office/drawing/2014/main" id="{1B362D52-2882-4921-A2C8-E655AA0108AF}"/>
              </a:ext>
            </a:extLst>
          </p:cNvPr>
          <p:cNvSpPr>
            <a:spLocks noGrp="1"/>
          </p:cNvSpPr>
          <p:nvPr>
            <p:ph sz="half" idx="1"/>
          </p:nvPr>
        </p:nvSpPr>
        <p:spPr/>
        <p:txBody>
          <a:bodyPr/>
          <a:lstStyle/>
          <a:p>
            <a:r>
              <a:rPr lang="en-US" b="1" dirty="0"/>
              <a:t>Internal surface of thyroid  </a:t>
            </a:r>
          </a:p>
          <a:p>
            <a:r>
              <a:rPr lang="en-US" dirty="0"/>
              <a:t>Median </a:t>
            </a:r>
            <a:r>
              <a:rPr lang="en-US" dirty="0" err="1"/>
              <a:t>thyroepiglottic</a:t>
            </a:r>
            <a:r>
              <a:rPr lang="en-US" dirty="0"/>
              <a:t> ligament </a:t>
            </a:r>
          </a:p>
          <a:p>
            <a:r>
              <a:rPr lang="en-US" dirty="0"/>
              <a:t>Vestibular folds </a:t>
            </a:r>
          </a:p>
          <a:p>
            <a:r>
              <a:rPr lang="en-US" dirty="0"/>
              <a:t>Vocal folds </a:t>
            </a:r>
          </a:p>
          <a:p>
            <a:r>
              <a:rPr lang="en-US" dirty="0" err="1"/>
              <a:t>Vocalis</a:t>
            </a:r>
            <a:r>
              <a:rPr lang="en-US" dirty="0"/>
              <a:t> muscle </a:t>
            </a:r>
          </a:p>
          <a:p>
            <a:r>
              <a:rPr lang="en-US" dirty="0" err="1"/>
              <a:t>Thyroarytenoid</a:t>
            </a:r>
            <a:r>
              <a:rPr lang="en-US" dirty="0"/>
              <a:t> </a:t>
            </a:r>
          </a:p>
          <a:p>
            <a:r>
              <a:rPr lang="en-US" dirty="0" err="1"/>
              <a:t>Thyroepiglottic</a:t>
            </a:r>
            <a:r>
              <a:rPr lang="en-US" dirty="0"/>
              <a:t> muscle</a:t>
            </a:r>
            <a:endParaRPr lang="en-IN" dirty="0"/>
          </a:p>
        </p:txBody>
      </p:sp>
      <p:pic>
        <p:nvPicPr>
          <p:cNvPr id="6" name="Picture 2">
            <a:extLst>
              <a:ext uri="{FF2B5EF4-FFF2-40B4-BE49-F238E27FC236}">
                <a16:creationId xmlns:a16="http://schemas.microsoft.com/office/drawing/2014/main" id="{C9128DEB-0A06-4504-B1B0-442CEFF70A8E}"/>
              </a:ext>
            </a:extLst>
          </p:cNvPr>
          <p:cNvPicPr>
            <a:picLocks noGrp="1" noChangeAspect="1" noChangeArrowheads="1"/>
          </p:cNvPicPr>
          <p:nvPr>
            <p:ph sz="half" idx="2"/>
          </p:nvPr>
        </p:nvPicPr>
        <p:blipFill rotWithShape="1">
          <a:blip r:embed="rId3">
            <a:extLst>
              <a:ext uri="{BEBA8EAE-BF5A-486C-A8C5-ECC9F3942E4B}">
                <a14:imgProps xmlns:a14="http://schemas.microsoft.com/office/drawing/2010/main">
                  <a14:imgLayer r:embed="rId4">
                    <a14:imgEffect>
                      <a14:backgroundRemoval t="0" b="100000" l="33333" r="99171">
                        <a14:backgroundMark x1="36816" y1="16312" x2="44113" y2="15366"/>
                        <a14:backgroundMark x1="44113" y1="15366" x2="45605" y2="67849"/>
                      </a14:backgroundRemoval>
                    </a14:imgEffect>
                  </a14:imgLayer>
                </a14:imgProps>
              </a:ext>
              <a:ext uri="{28A0092B-C50C-407E-A947-70E740481C1C}">
                <a14:useLocalDpi xmlns:a14="http://schemas.microsoft.com/office/drawing/2010/main" val="0"/>
              </a:ext>
            </a:extLst>
          </a:blip>
          <a:stretch/>
        </p:blipFill>
        <p:spPr bwMode="auto">
          <a:xfrm>
            <a:off x="4021015" y="1068125"/>
            <a:ext cx="8200293" cy="57524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C9128DEB-0A06-4504-B1B0-442CEFF70A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3814" t="73243"/>
          <a:stretch/>
        </p:blipFill>
        <p:spPr bwMode="auto">
          <a:xfrm>
            <a:off x="5895535" y="5492062"/>
            <a:ext cx="3840480" cy="1078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201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AA4C-CE8D-770D-11CC-9875CE45AE08}"/>
              </a:ext>
            </a:extLst>
          </p:cNvPr>
          <p:cNvSpPr>
            <a:spLocks noGrp="1"/>
          </p:cNvSpPr>
          <p:nvPr>
            <p:ph type="title"/>
          </p:nvPr>
        </p:nvSpPr>
        <p:spPr>
          <a:xfrm>
            <a:off x="838200" y="-267917"/>
            <a:ext cx="10515600" cy="1325563"/>
          </a:xfrm>
        </p:spPr>
        <p:txBody>
          <a:bodyPr/>
          <a:lstStyle/>
          <a:p>
            <a:r>
              <a:rPr lang="en-IN" b="1" dirty="0"/>
              <a:t>POSTERIOR BORDER OF THYROID CARTILAGE </a:t>
            </a:r>
          </a:p>
        </p:txBody>
      </p:sp>
      <p:sp>
        <p:nvSpPr>
          <p:cNvPr id="3" name="Content Placeholder 2">
            <a:extLst>
              <a:ext uri="{FF2B5EF4-FFF2-40B4-BE49-F238E27FC236}">
                <a16:creationId xmlns:a16="http://schemas.microsoft.com/office/drawing/2014/main" id="{F44D3927-5AC1-F738-E417-F594AEEF1948}"/>
              </a:ext>
            </a:extLst>
          </p:cNvPr>
          <p:cNvSpPr>
            <a:spLocks noGrp="1"/>
          </p:cNvSpPr>
          <p:nvPr>
            <p:ph sz="half" idx="1"/>
          </p:nvPr>
        </p:nvSpPr>
        <p:spPr>
          <a:xfrm>
            <a:off x="398585" y="867508"/>
            <a:ext cx="5621215" cy="5873261"/>
          </a:xfrm>
        </p:spPr>
        <p:txBody>
          <a:bodyPr>
            <a:normAutofit/>
          </a:bodyPr>
          <a:lstStyle/>
          <a:p>
            <a:r>
              <a:rPr lang="en-US" b="1" dirty="0"/>
              <a:t>The posterior margin </a:t>
            </a:r>
            <a:r>
              <a:rPr lang="en-US" dirty="0"/>
              <a:t>of each lamina of the thyroid cartilage is free.</a:t>
            </a:r>
          </a:p>
          <a:p>
            <a:r>
              <a:rPr lang="en-US" dirty="0"/>
              <a:t>It elongated to form a superior </a:t>
            </a:r>
            <a:r>
              <a:rPr lang="en-US" dirty="0" err="1"/>
              <a:t>hornand</a:t>
            </a:r>
            <a:r>
              <a:rPr lang="en-US" dirty="0"/>
              <a:t> an inferior horn.</a:t>
            </a:r>
          </a:p>
          <a:p>
            <a:r>
              <a:rPr lang="en-US" dirty="0"/>
              <a:t> </a:t>
            </a:r>
            <a:r>
              <a:rPr lang="en-US" b="1" dirty="0"/>
              <a:t>The medial surface </a:t>
            </a:r>
            <a:r>
              <a:rPr lang="en-US" dirty="0"/>
              <a:t>of the inferior horn has a facet for articulation with the cricoid cartilage to form the </a:t>
            </a:r>
            <a:r>
              <a:rPr lang="en-US" b="1" dirty="0" err="1"/>
              <a:t>crico</a:t>
            </a:r>
            <a:r>
              <a:rPr lang="en-US" b="1" dirty="0"/>
              <a:t>- thyroid joint.</a:t>
            </a:r>
          </a:p>
          <a:p>
            <a:r>
              <a:rPr lang="en-US" b="1" dirty="0"/>
              <a:t>superior horn </a:t>
            </a:r>
            <a:r>
              <a:rPr lang="en-US" dirty="0"/>
              <a:t>is connected by a lateral thyro-hyoid ligament to the posterior end of the greater horn o the hyoid bone.</a:t>
            </a:r>
            <a:endParaRPr lang="en-IN" dirty="0"/>
          </a:p>
        </p:txBody>
      </p:sp>
      <p:pic>
        <p:nvPicPr>
          <p:cNvPr id="6" name="Content Placeholder 5">
            <a:extLst>
              <a:ext uri="{FF2B5EF4-FFF2-40B4-BE49-F238E27FC236}">
                <a16:creationId xmlns:a16="http://schemas.microsoft.com/office/drawing/2014/main" id="{18E33FB1-BF88-89E0-D6A3-B30CB9E5E9A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59415" y="867507"/>
            <a:ext cx="5646078" cy="4876801"/>
          </a:xfrm>
        </p:spPr>
      </p:pic>
    </p:spTree>
    <p:extLst>
      <p:ext uri="{BB962C8B-B14F-4D97-AF65-F5344CB8AC3E}">
        <p14:creationId xmlns:p14="http://schemas.microsoft.com/office/powerpoint/2010/main" val="2233134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40D3-70DF-3122-DB12-33FF7B2045B7}"/>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E45F011D-0D03-FED1-8369-037EE2F14AB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37139" y="400050"/>
            <a:ext cx="8951668" cy="6148230"/>
          </a:xfrm>
        </p:spPr>
      </p:pic>
      <p:sp>
        <p:nvSpPr>
          <p:cNvPr id="4" name="Content Placeholder 3">
            <a:extLst>
              <a:ext uri="{FF2B5EF4-FFF2-40B4-BE49-F238E27FC236}">
                <a16:creationId xmlns:a16="http://schemas.microsoft.com/office/drawing/2014/main" id="{3B567D7B-2AC0-29CF-301D-5B3D1E5DC7DB}"/>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128934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FA34-CEF0-DACE-FA3E-BD3023E6B395}"/>
              </a:ext>
            </a:extLst>
          </p:cNvPr>
          <p:cNvSpPr>
            <a:spLocks noGrp="1"/>
          </p:cNvSpPr>
          <p:nvPr>
            <p:ph type="title"/>
          </p:nvPr>
        </p:nvSpPr>
        <p:spPr>
          <a:xfrm>
            <a:off x="838200" y="-256194"/>
            <a:ext cx="10515600" cy="1325563"/>
          </a:xfrm>
        </p:spPr>
        <p:txBody>
          <a:bodyPr/>
          <a:lstStyle/>
          <a:p>
            <a:r>
              <a:rPr lang="en-IN" b="1" dirty="0"/>
              <a:t>LATERAL SURFACE OF THYROID CARTILAGE </a:t>
            </a:r>
          </a:p>
        </p:txBody>
      </p:sp>
      <p:sp>
        <p:nvSpPr>
          <p:cNvPr id="3" name="Content Placeholder 2">
            <a:extLst>
              <a:ext uri="{FF2B5EF4-FFF2-40B4-BE49-F238E27FC236}">
                <a16:creationId xmlns:a16="http://schemas.microsoft.com/office/drawing/2014/main" id="{A86E4D07-8A20-91A6-236F-6F2F3EE7F0F2}"/>
              </a:ext>
            </a:extLst>
          </p:cNvPr>
          <p:cNvSpPr>
            <a:spLocks noGrp="1"/>
          </p:cNvSpPr>
          <p:nvPr>
            <p:ph sz="half" idx="1"/>
          </p:nvPr>
        </p:nvSpPr>
        <p:spPr>
          <a:xfrm>
            <a:off x="164123" y="1359878"/>
            <a:ext cx="5855677" cy="5275384"/>
          </a:xfrm>
        </p:spPr>
        <p:txBody>
          <a:bodyPr>
            <a:normAutofit lnSpcReduction="10000"/>
          </a:bodyPr>
          <a:lstStyle/>
          <a:p>
            <a:r>
              <a:rPr lang="en-US" dirty="0"/>
              <a:t>The lateral surface of each thyroid lamina is marked by a ridge (the oblique line).</a:t>
            </a:r>
          </a:p>
          <a:p>
            <a:r>
              <a:rPr lang="en-US" dirty="0"/>
              <a:t>This line curves anteriorly from the base of the superior horn to the inferior margin of the lamina.</a:t>
            </a:r>
          </a:p>
          <a:p>
            <a:r>
              <a:rPr lang="en-US" dirty="0"/>
              <a:t>The ends of the oblique line are expanded to form superior and inferior thyroid tubercles.</a:t>
            </a:r>
          </a:p>
          <a:p>
            <a:r>
              <a:rPr lang="en-US" dirty="0"/>
              <a:t>The oblique line is a site of attachment for the extrinsic muscles of the larynx (sternothyroid, thyrohyoid, and inferior .constrictor).</a:t>
            </a:r>
            <a:endParaRPr lang="en-IN" dirty="0"/>
          </a:p>
          <a:p>
            <a:endParaRPr lang="en-IN" dirty="0"/>
          </a:p>
        </p:txBody>
      </p:sp>
      <p:pic>
        <p:nvPicPr>
          <p:cNvPr id="8" name="Content Placeholder 7">
            <a:extLst>
              <a:ext uri="{FF2B5EF4-FFF2-40B4-BE49-F238E27FC236}">
                <a16:creationId xmlns:a16="http://schemas.microsoft.com/office/drawing/2014/main" id="{90771D1E-8BA8-52F7-A8AF-5EB95DF1029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1" y="705862"/>
            <a:ext cx="5947064" cy="6152137"/>
          </a:xfrm>
        </p:spPr>
      </p:pic>
    </p:spTree>
    <p:extLst>
      <p:ext uri="{BB962C8B-B14F-4D97-AF65-F5344CB8AC3E}">
        <p14:creationId xmlns:p14="http://schemas.microsoft.com/office/powerpoint/2010/main" val="2779738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1A342-501B-1901-C88B-C1A288BE5CF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081DDFB-F255-B12C-A92D-0B73241CF613}"/>
              </a:ext>
            </a:extLst>
          </p:cNvPr>
          <p:cNvSpPr>
            <a:spLocks noGrp="1"/>
          </p:cNvSpPr>
          <p:nvPr>
            <p:ph sz="half" idx="1"/>
          </p:nvPr>
        </p:nvSpPr>
        <p:spPr/>
        <p:txBody>
          <a:bodyPr/>
          <a:lstStyle/>
          <a:p>
            <a:endParaRPr lang="en-IN"/>
          </a:p>
        </p:txBody>
      </p:sp>
      <p:pic>
        <p:nvPicPr>
          <p:cNvPr id="6" name="Content Placeholder 5">
            <a:extLst>
              <a:ext uri="{FF2B5EF4-FFF2-40B4-BE49-F238E27FC236}">
                <a16:creationId xmlns:a16="http://schemas.microsoft.com/office/drawing/2014/main" id="{2D701C74-3805-3C64-23E3-6563ED77A110}"/>
              </a:ext>
            </a:extLst>
          </p:cNvPr>
          <p:cNvPicPr>
            <a:picLocks noGrp="1" noChangeAspect="1"/>
          </p:cNvPicPr>
          <p:nvPr>
            <p:ph sz="half" idx="2"/>
          </p:nvPr>
        </p:nvPicPr>
        <p:blipFill>
          <a:blip r:embed="rId2"/>
          <a:stretch>
            <a:fillRect/>
          </a:stretch>
        </p:blipFill>
        <p:spPr>
          <a:xfrm>
            <a:off x="3714750" y="259238"/>
            <a:ext cx="7268372" cy="6339523"/>
          </a:xfrm>
        </p:spPr>
      </p:pic>
    </p:spTree>
    <p:extLst>
      <p:ext uri="{BB962C8B-B14F-4D97-AF65-F5344CB8AC3E}">
        <p14:creationId xmlns:p14="http://schemas.microsoft.com/office/powerpoint/2010/main" val="1437818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E769-B02A-420B-BDC7-CAF25ED6D2D3}"/>
              </a:ext>
            </a:extLst>
          </p:cNvPr>
          <p:cNvSpPr>
            <a:spLocks noGrp="1"/>
          </p:cNvSpPr>
          <p:nvPr>
            <p:ph type="title"/>
          </p:nvPr>
        </p:nvSpPr>
        <p:spPr/>
        <p:txBody>
          <a:bodyPr/>
          <a:lstStyle/>
          <a:p>
            <a:r>
              <a:rPr lang="en-US" dirty="0"/>
              <a:t>Cricoid cartilage </a:t>
            </a:r>
            <a:endParaRPr lang="en-IN" dirty="0"/>
          </a:p>
        </p:txBody>
      </p:sp>
      <p:sp>
        <p:nvSpPr>
          <p:cNvPr id="3" name="Content Placeholder 2">
            <a:extLst>
              <a:ext uri="{FF2B5EF4-FFF2-40B4-BE49-F238E27FC236}">
                <a16:creationId xmlns:a16="http://schemas.microsoft.com/office/drawing/2014/main" id="{35631D7A-3F30-4384-ACC9-F21D6B501AD3}"/>
              </a:ext>
            </a:extLst>
          </p:cNvPr>
          <p:cNvSpPr>
            <a:spLocks noGrp="1"/>
          </p:cNvSpPr>
          <p:nvPr>
            <p:ph sz="half" idx="1"/>
          </p:nvPr>
        </p:nvSpPr>
        <p:spPr/>
        <p:txBody>
          <a:bodyPr>
            <a:normAutofit fontScale="92500" lnSpcReduction="20000"/>
          </a:bodyPr>
          <a:lstStyle/>
          <a:p>
            <a:r>
              <a:rPr lang="en-US" dirty="0"/>
              <a:t>Shaped like a ring </a:t>
            </a:r>
          </a:p>
          <a:p>
            <a:r>
              <a:rPr lang="en-US" dirty="0"/>
              <a:t>Below thyroid cartilage ,foundation of larynx </a:t>
            </a:r>
          </a:p>
          <a:p>
            <a:r>
              <a:rPr lang="en-US" dirty="0"/>
              <a:t>Thicker &amp; stronger than thyroid </a:t>
            </a:r>
          </a:p>
          <a:p>
            <a:r>
              <a:rPr lang="en-US" dirty="0"/>
              <a:t>Has a narrow anterior part called </a:t>
            </a:r>
            <a:r>
              <a:rPr lang="en-US" b="1" dirty="0"/>
              <a:t>arch</a:t>
            </a:r>
            <a:r>
              <a:rPr lang="en-US" dirty="0"/>
              <a:t> &amp; broad posterior part called </a:t>
            </a:r>
            <a:r>
              <a:rPr lang="en-US" b="1" dirty="0"/>
              <a:t>lamina </a:t>
            </a:r>
          </a:p>
          <a:p>
            <a:r>
              <a:rPr lang="en-US" dirty="0"/>
              <a:t>Lamina projects upwards behind the thyroid &amp; gives attachment to arytenoid cartilage </a:t>
            </a:r>
          </a:p>
          <a:p>
            <a:r>
              <a:rPr lang="en-US" dirty="0"/>
              <a:t>Inferior </a:t>
            </a:r>
            <a:r>
              <a:rPr lang="en-US" dirty="0" err="1"/>
              <a:t>cornua</a:t>
            </a:r>
            <a:r>
              <a:rPr lang="en-US" dirty="0"/>
              <a:t> of thyroid articulate with side of cricoid at junction of arch &amp; lamina </a:t>
            </a:r>
            <a:endParaRPr lang="en-IN" dirty="0"/>
          </a:p>
        </p:txBody>
      </p:sp>
      <p:pic>
        <p:nvPicPr>
          <p:cNvPr id="8" name="Content Placeholder 7">
            <a:extLst>
              <a:ext uri="{FF2B5EF4-FFF2-40B4-BE49-F238E27FC236}">
                <a16:creationId xmlns:a16="http://schemas.microsoft.com/office/drawing/2014/main" id="{D9054989-992D-0FBB-FBBF-755A817B9702}"/>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9017" r="59164" b="9685"/>
          <a:stretch/>
        </p:blipFill>
        <p:spPr>
          <a:xfrm>
            <a:off x="6019799" y="286001"/>
            <a:ext cx="5843955" cy="6571999"/>
          </a:xfrm>
        </p:spPr>
      </p:pic>
    </p:spTree>
    <p:extLst>
      <p:ext uri="{BB962C8B-B14F-4D97-AF65-F5344CB8AC3E}">
        <p14:creationId xmlns:p14="http://schemas.microsoft.com/office/powerpoint/2010/main" val="1959705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Larynx Anatom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1080" y="944880"/>
            <a:ext cx="10332720" cy="5232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179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427DEC-6165-BD9D-6998-2BBF523A537C}"/>
              </a:ext>
            </a:extLst>
          </p:cNvPr>
          <p:cNvSpPr>
            <a:spLocks noGrp="1"/>
          </p:cNvSpPr>
          <p:nvPr>
            <p:ph type="title"/>
          </p:nvPr>
        </p:nvSpPr>
        <p:spPr/>
        <p:txBody>
          <a:bodyPr/>
          <a:lstStyle/>
          <a:p>
            <a:endParaRPr lang="en-IN" dirty="0"/>
          </a:p>
        </p:txBody>
      </p:sp>
      <p:sp>
        <p:nvSpPr>
          <p:cNvPr id="3" name="Content Placeholder 2"/>
          <p:cNvSpPr>
            <a:spLocks noGrp="1"/>
          </p:cNvSpPr>
          <p:nvPr>
            <p:ph sz="half" idx="1"/>
          </p:nvPr>
        </p:nvSpPr>
        <p:spPr>
          <a:xfrm>
            <a:off x="257908" y="1825625"/>
            <a:ext cx="5761892" cy="5126160"/>
          </a:xfrm>
        </p:spPr>
        <p:txBody>
          <a:bodyPr>
            <a:normAutofit lnSpcReduction="10000"/>
          </a:bodyPr>
          <a:lstStyle/>
          <a:p>
            <a:r>
              <a:rPr lang="en-US" dirty="0"/>
              <a:t>Arch has upper &amp; lower borders and outer &amp; inner surfaces </a:t>
            </a:r>
          </a:p>
          <a:p>
            <a:r>
              <a:rPr lang="en-US" b="1" dirty="0"/>
              <a:t>Upper border </a:t>
            </a:r>
            <a:r>
              <a:rPr lang="en-US" dirty="0"/>
              <a:t>– fibroelastic </a:t>
            </a:r>
            <a:r>
              <a:rPr lang="en-US" dirty="0" err="1"/>
              <a:t>cricovocal</a:t>
            </a:r>
            <a:r>
              <a:rPr lang="en-US" dirty="0"/>
              <a:t> membrane(cricothyroid ligament) ,pass beneath thyroid lamina ,forms a thickened upper margin –</a:t>
            </a:r>
            <a:r>
              <a:rPr lang="en-US" b="1" dirty="0"/>
              <a:t>vocal ligament </a:t>
            </a:r>
          </a:p>
          <a:p>
            <a:r>
              <a:rPr lang="en-US" dirty="0"/>
              <a:t>Ligament extends from inner surface of thyroid to vocal process of arytenoid  .It is covered with mucous membrane and forms vocal folds .</a:t>
            </a:r>
          </a:p>
          <a:p>
            <a:r>
              <a:rPr lang="en-US" dirty="0"/>
              <a:t>Lower border – to trachea  -by </a:t>
            </a:r>
            <a:r>
              <a:rPr lang="en-US" dirty="0" err="1"/>
              <a:t>cricotracheal</a:t>
            </a:r>
            <a:r>
              <a:rPr lang="en-US" dirty="0"/>
              <a:t> ligament </a:t>
            </a:r>
          </a:p>
        </p:txBody>
      </p:sp>
      <p:pic>
        <p:nvPicPr>
          <p:cNvPr id="6" name="Content Placeholder 5">
            <a:extLst>
              <a:ext uri="{FF2B5EF4-FFF2-40B4-BE49-F238E27FC236}">
                <a16:creationId xmlns:a16="http://schemas.microsoft.com/office/drawing/2014/main" id="{52626289-EB00-F8F1-E068-391968B3A0A5}"/>
              </a:ext>
            </a:extLst>
          </p:cNvPr>
          <p:cNvPicPr>
            <a:picLocks noGrp="1" noChangeAspect="1"/>
          </p:cNvPicPr>
          <p:nvPr>
            <p:ph sz="half" idx="2"/>
          </p:nvPr>
        </p:nvPicPr>
        <p:blipFill>
          <a:blip r:embed="rId3"/>
          <a:stretch>
            <a:fillRect/>
          </a:stretch>
        </p:blipFill>
        <p:spPr>
          <a:xfrm>
            <a:off x="6263055" y="1207477"/>
            <a:ext cx="5549169" cy="5356897"/>
          </a:xfrm>
        </p:spPr>
      </p:pic>
    </p:spTree>
    <p:extLst>
      <p:ext uri="{BB962C8B-B14F-4D97-AF65-F5344CB8AC3E}">
        <p14:creationId xmlns:p14="http://schemas.microsoft.com/office/powerpoint/2010/main" val="1031026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427DEC-6165-BD9D-6998-2BBF523A537C}"/>
              </a:ext>
            </a:extLst>
          </p:cNvPr>
          <p:cNvSpPr>
            <a:spLocks noGrp="1"/>
          </p:cNvSpPr>
          <p:nvPr>
            <p:ph type="title"/>
          </p:nvPr>
        </p:nvSpPr>
        <p:spPr>
          <a:xfrm>
            <a:off x="838200" y="-56903"/>
            <a:ext cx="10515600" cy="1325563"/>
          </a:xfrm>
        </p:spPr>
        <p:txBody>
          <a:bodyPr/>
          <a:lstStyle/>
          <a:p>
            <a:r>
              <a:rPr lang="en-IN" b="1" dirty="0"/>
              <a:t>CRICOID ARCH SUPERIOR BORDER </a:t>
            </a:r>
          </a:p>
        </p:txBody>
      </p:sp>
      <p:sp>
        <p:nvSpPr>
          <p:cNvPr id="3" name="Content Placeholder 2"/>
          <p:cNvSpPr>
            <a:spLocks noGrp="1"/>
          </p:cNvSpPr>
          <p:nvPr>
            <p:ph sz="half" idx="1"/>
          </p:nvPr>
        </p:nvSpPr>
        <p:spPr>
          <a:xfrm>
            <a:off x="257908" y="1825625"/>
            <a:ext cx="5761892" cy="5126160"/>
          </a:xfrm>
        </p:spPr>
        <p:txBody>
          <a:bodyPr>
            <a:normAutofit fontScale="92500"/>
          </a:bodyPr>
          <a:lstStyle/>
          <a:p>
            <a:r>
              <a:rPr lang="en-US" dirty="0"/>
              <a:t>The superior border gives attachment to the following structures:</a:t>
            </a:r>
          </a:p>
          <a:p>
            <a:r>
              <a:rPr lang="en-US" dirty="0"/>
              <a:t>1. Thick median cricothyroid ligament, </a:t>
            </a:r>
          </a:p>
          <a:p>
            <a:r>
              <a:rPr lang="en-US" dirty="0"/>
              <a:t>2. laterally to the conus </a:t>
            </a:r>
            <a:r>
              <a:rPr lang="en-US" dirty="0" err="1"/>
              <a:t>elasticus</a:t>
            </a:r>
            <a:endParaRPr lang="en-US" dirty="0"/>
          </a:p>
          <a:p>
            <a:r>
              <a:rPr lang="en-US" dirty="0"/>
              <a:t>3. Lateral cricoarytenoid muscle.</a:t>
            </a:r>
          </a:p>
          <a:p>
            <a:r>
              <a:rPr lang="en-US" dirty="0"/>
              <a:t>The arch is separated from thyroid cartilage by a depression containing the conus </a:t>
            </a:r>
            <a:r>
              <a:rPr lang="en-US" dirty="0" err="1"/>
              <a:t>elasticus</a:t>
            </a:r>
            <a:r>
              <a:rPr lang="en-US" dirty="0"/>
              <a:t>.</a:t>
            </a:r>
          </a:p>
          <a:p>
            <a:r>
              <a:rPr lang="en-US" dirty="0"/>
              <a:t>The </a:t>
            </a:r>
            <a:r>
              <a:rPr lang="en-US" dirty="0" err="1"/>
              <a:t>cricotracheal</a:t>
            </a:r>
            <a:r>
              <a:rPr lang="en-US" dirty="0"/>
              <a:t> ligament that attaches the cricoid cartilage to the first tracheal cartilage inferiorly.</a:t>
            </a:r>
          </a:p>
        </p:txBody>
      </p:sp>
      <p:pic>
        <p:nvPicPr>
          <p:cNvPr id="2" name="Content Placeholder 1">
            <a:extLst>
              <a:ext uri="{FF2B5EF4-FFF2-40B4-BE49-F238E27FC236}">
                <a16:creationId xmlns:a16="http://schemas.microsoft.com/office/drawing/2014/main" id="{BA8C3666-3BA4-D264-CF22-840F4A3A862E}"/>
              </a:ext>
            </a:extLst>
          </p:cNvPr>
          <p:cNvPicPr>
            <a:picLocks noGrp="1" noChangeAspect="1"/>
          </p:cNvPicPr>
          <p:nvPr>
            <p:ph sz="half" idx="2"/>
          </p:nvPr>
        </p:nvPicPr>
        <p:blipFill>
          <a:blip r:embed="rId3"/>
          <a:stretch>
            <a:fillRect/>
          </a:stretch>
        </p:blipFill>
        <p:spPr>
          <a:xfrm>
            <a:off x="6019800" y="2356338"/>
            <a:ext cx="6009662" cy="4126524"/>
          </a:xfrm>
          <a:prstGeom prst="rect">
            <a:avLst/>
          </a:prstGeom>
        </p:spPr>
      </p:pic>
    </p:spTree>
    <p:extLst>
      <p:ext uri="{BB962C8B-B14F-4D97-AF65-F5344CB8AC3E}">
        <p14:creationId xmlns:p14="http://schemas.microsoft.com/office/powerpoint/2010/main" val="3475301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107260F-A91A-1186-A3A6-10520AAAD03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24400" y="242577"/>
            <a:ext cx="5310187" cy="6483599"/>
          </a:xfrm>
        </p:spPr>
      </p:pic>
      <p:sp>
        <p:nvSpPr>
          <p:cNvPr id="2" name="Title 1">
            <a:extLst>
              <a:ext uri="{FF2B5EF4-FFF2-40B4-BE49-F238E27FC236}">
                <a16:creationId xmlns:a16="http://schemas.microsoft.com/office/drawing/2014/main" id="{35F26219-0AA9-81BD-3FD9-09E703A4AD69}"/>
              </a:ext>
            </a:extLst>
          </p:cNvPr>
          <p:cNvSpPr>
            <a:spLocks noGrp="1"/>
          </p:cNvSpPr>
          <p:nvPr>
            <p:ph type="title"/>
          </p:nvPr>
        </p:nvSpPr>
        <p:spPr/>
        <p:txBody>
          <a:bodyPr/>
          <a:lstStyle/>
          <a:p>
            <a:r>
              <a:rPr lang="en-US" b="1" dirty="0"/>
              <a:t>LATERAL CRICOARYTENOID MUSCLE </a:t>
            </a:r>
            <a:endParaRPr lang="en-IN" b="1" dirty="0"/>
          </a:p>
        </p:txBody>
      </p:sp>
      <p:sp>
        <p:nvSpPr>
          <p:cNvPr id="4" name="Content Placeholder 3">
            <a:extLst>
              <a:ext uri="{FF2B5EF4-FFF2-40B4-BE49-F238E27FC236}">
                <a16:creationId xmlns:a16="http://schemas.microsoft.com/office/drawing/2014/main" id="{B2A5E592-40DF-4222-8476-ED7D123B71B1}"/>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531070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678EC9-F513-A02C-ECC9-267994974B93}"/>
              </a:ext>
            </a:extLst>
          </p:cNvPr>
          <p:cNvPicPr>
            <a:picLocks noChangeAspect="1"/>
          </p:cNvPicPr>
          <p:nvPr/>
        </p:nvPicPr>
        <p:blipFill rotWithShape="1">
          <a:blip r:embed="rId3"/>
          <a:srcRect l="36691" t="14820" r="4355"/>
          <a:stretch/>
        </p:blipFill>
        <p:spPr>
          <a:xfrm>
            <a:off x="5509260" y="2002663"/>
            <a:ext cx="6678930" cy="4884764"/>
          </a:xfrm>
          <a:prstGeom prst="rect">
            <a:avLst/>
          </a:prstGeom>
        </p:spPr>
      </p:pic>
      <p:sp>
        <p:nvSpPr>
          <p:cNvPr id="2" name="Title 1">
            <a:extLst>
              <a:ext uri="{FF2B5EF4-FFF2-40B4-BE49-F238E27FC236}">
                <a16:creationId xmlns:a16="http://schemas.microsoft.com/office/drawing/2014/main" id="{460A0D93-5660-87D1-DA77-0B9BB5CF8D4A}"/>
              </a:ext>
            </a:extLst>
          </p:cNvPr>
          <p:cNvSpPr>
            <a:spLocks noGrp="1"/>
          </p:cNvSpPr>
          <p:nvPr>
            <p:ph type="title"/>
          </p:nvPr>
        </p:nvSpPr>
        <p:spPr/>
        <p:txBody>
          <a:bodyPr/>
          <a:lstStyle/>
          <a:p>
            <a:r>
              <a:rPr lang="en-IN" b="1" dirty="0"/>
              <a:t>CRICOID LAMINA </a:t>
            </a:r>
          </a:p>
        </p:txBody>
      </p:sp>
      <p:sp>
        <p:nvSpPr>
          <p:cNvPr id="3" name="Content Placeholder 2">
            <a:extLst>
              <a:ext uri="{FF2B5EF4-FFF2-40B4-BE49-F238E27FC236}">
                <a16:creationId xmlns:a16="http://schemas.microsoft.com/office/drawing/2014/main" id="{22969CB5-D4A7-B792-ACB4-C91CDFB127AD}"/>
              </a:ext>
            </a:extLst>
          </p:cNvPr>
          <p:cNvSpPr>
            <a:spLocks noGrp="1"/>
          </p:cNvSpPr>
          <p:nvPr>
            <p:ph sz="half" idx="1"/>
          </p:nvPr>
        </p:nvSpPr>
        <p:spPr>
          <a:xfrm>
            <a:off x="199292" y="1825624"/>
            <a:ext cx="5820508" cy="4926867"/>
          </a:xfrm>
        </p:spPr>
        <p:txBody>
          <a:bodyPr>
            <a:normAutofit fontScale="92500" lnSpcReduction="10000"/>
          </a:bodyPr>
          <a:lstStyle/>
          <a:p>
            <a:r>
              <a:rPr lang="en-IN" dirty="0"/>
              <a:t>The cricoid lamina is approximately quadrilateral in outline.</a:t>
            </a:r>
          </a:p>
          <a:p>
            <a:endParaRPr lang="en-IN" dirty="0"/>
          </a:p>
          <a:p>
            <a:r>
              <a:rPr lang="en-IN" dirty="0"/>
              <a:t> It bears a posterior median vertical ridge that creates </a:t>
            </a:r>
            <a:r>
              <a:rPr lang="en-IN" dirty="0" err="1"/>
              <a:t>posteriorconcavities</a:t>
            </a:r>
            <a:r>
              <a:rPr lang="en-IN" dirty="0"/>
              <a:t> on either side.</a:t>
            </a:r>
          </a:p>
          <a:p>
            <a:endParaRPr lang="en-IN" dirty="0"/>
          </a:p>
          <a:p>
            <a:pPr marL="0" indent="0">
              <a:buNone/>
            </a:pPr>
            <a:r>
              <a:rPr lang="en-IN" dirty="0"/>
              <a:t>• </a:t>
            </a:r>
            <a:r>
              <a:rPr lang="en-IN" b="1" dirty="0"/>
              <a:t>The ridge gives attachment to longitudinal muscle fibres of the oesophagus.</a:t>
            </a:r>
          </a:p>
          <a:p>
            <a:pPr marL="0" indent="0">
              <a:buNone/>
            </a:pPr>
            <a:r>
              <a:rPr lang="en-IN" dirty="0"/>
              <a:t>• The depressions are for attachment of the </a:t>
            </a:r>
            <a:r>
              <a:rPr lang="en-IN" b="1" dirty="0"/>
              <a:t>posterior cricoarytenoid muscles.</a:t>
            </a:r>
          </a:p>
        </p:txBody>
      </p:sp>
      <p:pic>
        <p:nvPicPr>
          <p:cNvPr id="5" name="Content Placeholder 4">
            <a:extLst>
              <a:ext uri="{FF2B5EF4-FFF2-40B4-BE49-F238E27FC236}">
                <a16:creationId xmlns:a16="http://schemas.microsoft.com/office/drawing/2014/main" id="{AF6FFC85-7400-4B6E-5F25-2DF0C36C8169}"/>
              </a:ext>
            </a:extLst>
          </p:cNvPr>
          <p:cNvPicPr>
            <a:picLocks noGrp="1" noChangeAspect="1"/>
          </p:cNvPicPr>
          <p:nvPr>
            <p:ph sz="half" idx="2"/>
          </p:nvPr>
        </p:nvPicPr>
        <p:blipFill rotWithShape="1">
          <a:blip r:embed="rId3"/>
          <a:srcRect t="28491" r="63823"/>
          <a:stretch/>
        </p:blipFill>
        <p:spPr>
          <a:xfrm>
            <a:off x="6153150" y="22429"/>
            <a:ext cx="2739390" cy="2741009"/>
          </a:xfrm>
          <a:prstGeom prst="rect">
            <a:avLst/>
          </a:prstGeom>
        </p:spPr>
      </p:pic>
    </p:spTree>
    <p:extLst>
      <p:ext uri="{BB962C8B-B14F-4D97-AF65-F5344CB8AC3E}">
        <p14:creationId xmlns:p14="http://schemas.microsoft.com/office/powerpoint/2010/main" val="2514524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5868D95-D0F7-AAF2-73CF-E63660E0FC61}"/>
              </a:ext>
            </a:extLst>
          </p:cNvPr>
          <p:cNvPicPr>
            <a:picLocks noGrp="1" noChangeAspect="1"/>
          </p:cNvPicPr>
          <p:nvPr>
            <p:ph sz="half" idx="1"/>
          </p:nvPr>
        </p:nvPicPr>
        <p:blipFill>
          <a:blip r:embed="rId2"/>
          <a:stretch>
            <a:fillRect/>
          </a:stretch>
        </p:blipFill>
        <p:spPr>
          <a:xfrm>
            <a:off x="6314660" y="261938"/>
            <a:ext cx="5178215" cy="6596062"/>
          </a:xfrm>
        </p:spPr>
      </p:pic>
      <p:sp>
        <p:nvSpPr>
          <p:cNvPr id="2" name="Title 1">
            <a:extLst>
              <a:ext uri="{FF2B5EF4-FFF2-40B4-BE49-F238E27FC236}">
                <a16:creationId xmlns:a16="http://schemas.microsoft.com/office/drawing/2014/main" id="{CE2D6F0E-0E63-5D2A-1617-91E1E93F8C1F}"/>
              </a:ext>
            </a:extLst>
          </p:cNvPr>
          <p:cNvSpPr>
            <a:spLocks noGrp="1"/>
          </p:cNvSpPr>
          <p:nvPr>
            <p:ph type="title"/>
          </p:nvPr>
        </p:nvSpPr>
        <p:spPr>
          <a:xfrm>
            <a:off x="312420" y="365125"/>
            <a:ext cx="10515600" cy="1325563"/>
          </a:xfrm>
        </p:spPr>
        <p:txBody>
          <a:bodyPr/>
          <a:lstStyle/>
          <a:p>
            <a:r>
              <a:rPr lang="en-US" b="1" dirty="0"/>
              <a:t>POSTERIOR CRICOARYTENOID</a:t>
            </a:r>
            <a:br>
              <a:rPr lang="en-US" b="1" dirty="0"/>
            </a:br>
            <a:r>
              <a:rPr lang="en-US" b="1" dirty="0"/>
              <a:t>MUSCLE</a:t>
            </a:r>
            <a:endParaRPr lang="en-IN" b="1" dirty="0"/>
          </a:p>
        </p:txBody>
      </p:sp>
      <p:sp>
        <p:nvSpPr>
          <p:cNvPr id="4" name="Content Placeholder 3">
            <a:extLst>
              <a:ext uri="{FF2B5EF4-FFF2-40B4-BE49-F238E27FC236}">
                <a16:creationId xmlns:a16="http://schemas.microsoft.com/office/drawing/2014/main" id="{8FD10BA1-D40B-F567-24C7-CF143130774F}"/>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3631892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5642B-5849-FD19-0ABB-421C2DC09344}"/>
              </a:ext>
            </a:extLst>
          </p:cNvPr>
          <p:cNvSpPr>
            <a:spLocks noGrp="1"/>
          </p:cNvSpPr>
          <p:nvPr>
            <p:ph type="title"/>
          </p:nvPr>
        </p:nvSpPr>
        <p:spPr>
          <a:xfrm>
            <a:off x="838200" y="-150687"/>
            <a:ext cx="10515600" cy="1325563"/>
          </a:xfrm>
        </p:spPr>
        <p:txBody>
          <a:bodyPr/>
          <a:lstStyle/>
          <a:p>
            <a:r>
              <a:rPr lang="en-IN" b="1" dirty="0"/>
              <a:t>CRICOID LAMINA facets </a:t>
            </a:r>
          </a:p>
        </p:txBody>
      </p:sp>
      <p:sp>
        <p:nvSpPr>
          <p:cNvPr id="3" name="Content Placeholder 2">
            <a:extLst>
              <a:ext uri="{FF2B5EF4-FFF2-40B4-BE49-F238E27FC236}">
                <a16:creationId xmlns:a16="http://schemas.microsoft.com/office/drawing/2014/main" id="{E0715D8D-C066-73EB-DC34-68141C61C426}"/>
              </a:ext>
            </a:extLst>
          </p:cNvPr>
          <p:cNvSpPr>
            <a:spLocks noGrp="1"/>
          </p:cNvSpPr>
          <p:nvPr>
            <p:ph sz="half" idx="1"/>
          </p:nvPr>
        </p:nvSpPr>
        <p:spPr>
          <a:xfrm>
            <a:off x="0" y="1174876"/>
            <a:ext cx="6019800" cy="5812077"/>
          </a:xfrm>
        </p:spPr>
        <p:txBody>
          <a:bodyPr>
            <a:normAutofit lnSpcReduction="10000"/>
          </a:bodyPr>
          <a:lstStyle/>
          <a:p>
            <a:r>
              <a:rPr lang="en-US" dirty="0"/>
              <a:t>The cricoid cartilage has two articular facets on each side for articulation with other laryngeal cartilages:-</a:t>
            </a:r>
          </a:p>
          <a:p>
            <a:endParaRPr lang="en-US" dirty="0"/>
          </a:p>
          <a:p>
            <a:r>
              <a:rPr lang="en-US" dirty="0"/>
              <a:t>A. One facet is on the upper part of the lamina has sloping shoulders. It articulates with the base of an arytenoid cartilage.</a:t>
            </a:r>
          </a:p>
          <a:p>
            <a:endParaRPr lang="en-US" dirty="0"/>
          </a:p>
          <a:p>
            <a:r>
              <a:rPr lang="en-US" dirty="0"/>
              <a:t>B. The other facet is on the lateral surface of the lamina near its base. It is the junction of the arch and lamina. It articulate with the medial surface of the inferior horn of the thyroid cartilage.</a:t>
            </a:r>
            <a:endParaRPr lang="en-IN" dirty="0"/>
          </a:p>
        </p:txBody>
      </p:sp>
      <p:pic>
        <p:nvPicPr>
          <p:cNvPr id="6" name="Content Placeholder 5">
            <a:extLst>
              <a:ext uri="{FF2B5EF4-FFF2-40B4-BE49-F238E27FC236}">
                <a16:creationId xmlns:a16="http://schemas.microsoft.com/office/drawing/2014/main" id="{FA5564D9-DC11-74ED-9891-FB1E5EE64EE7}"/>
              </a:ext>
            </a:extLst>
          </p:cNvPr>
          <p:cNvPicPr>
            <a:picLocks noGrp="1" noChangeAspect="1"/>
          </p:cNvPicPr>
          <p:nvPr>
            <p:ph sz="half" idx="2"/>
          </p:nvPr>
        </p:nvPicPr>
        <p:blipFill rotWithShape="1">
          <a:blip r:embed="rId3"/>
          <a:srcRect r="6975"/>
          <a:stretch/>
        </p:blipFill>
        <p:spPr>
          <a:xfrm>
            <a:off x="6172202" y="890954"/>
            <a:ext cx="5527429" cy="5708040"/>
          </a:xfrm>
        </p:spPr>
      </p:pic>
    </p:spTree>
    <p:extLst>
      <p:ext uri="{BB962C8B-B14F-4D97-AF65-F5344CB8AC3E}">
        <p14:creationId xmlns:p14="http://schemas.microsoft.com/office/powerpoint/2010/main" val="2902673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21985-E8D4-38F8-87C8-EA7F247F446D}"/>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F07C22A-F79D-B908-ADB0-8F3CAE58B296}"/>
              </a:ext>
            </a:extLst>
          </p:cNvPr>
          <p:cNvSpPr>
            <a:spLocks noGrp="1"/>
          </p:cNvSpPr>
          <p:nvPr>
            <p:ph sz="half" idx="1"/>
          </p:nvPr>
        </p:nvSpPr>
        <p:spPr/>
        <p:txBody>
          <a:bodyPr/>
          <a:lstStyle/>
          <a:p>
            <a:endParaRPr lang="en-IN"/>
          </a:p>
        </p:txBody>
      </p:sp>
      <p:sp>
        <p:nvSpPr>
          <p:cNvPr id="4" name="Content Placeholder 3">
            <a:extLst>
              <a:ext uri="{FF2B5EF4-FFF2-40B4-BE49-F238E27FC236}">
                <a16:creationId xmlns:a16="http://schemas.microsoft.com/office/drawing/2014/main" id="{EC36FDC4-C9BA-ECCB-BDED-6ED8742F611A}"/>
              </a:ext>
            </a:extLst>
          </p:cNvPr>
          <p:cNvSpPr>
            <a:spLocks noGrp="1"/>
          </p:cNvSpPr>
          <p:nvPr>
            <p:ph sz="half" idx="2"/>
          </p:nvPr>
        </p:nvSpPr>
        <p:spPr/>
        <p:txBody>
          <a:bodyPr/>
          <a:lstStyle/>
          <a:p>
            <a:endParaRPr lang="en-IN"/>
          </a:p>
        </p:txBody>
      </p:sp>
      <p:pic>
        <p:nvPicPr>
          <p:cNvPr id="6" name="Picture 5">
            <a:extLst>
              <a:ext uri="{FF2B5EF4-FFF2-40B4-BE49-F238E27FC236}">
                <a16:creationId xmlns:a16="http://schemas.microsoft.com/office/drawing/2014/main" id="{6E18DC9B-48AE-ED4B-D352-659441D16114}"/>
              </a:ext>
            </a:extLst>
          </p:cNvPr>
          <p:cNvPicPr>
            <a:picLocks noChangeAspect="1"/>
          </p:cNvPicPr>
          <p:nvPr/>
        </p:nvPicPr>
        <p:blipFill>
          <a:blip r:embed="rId2"/>
          <a:stretch>
            <a:fillRect/>
          </a:stretch>
        </p:blipFill>
        <p:spPr>
          <a:xfrm>
            <a:off x="171450" y="8573"/>
            <a:ext cx="4743450" cy="6791758"/>
          </a:xfrm>
          <a:prstGeom prst="rect">
            <a:avLst/>
          </a:prstGeom>
        </p:spPr>
      </p:pic>
      <p:pic>
        <p:nvPicPr>
          <p:cNvPr id="8" name="Picture 7">
            <a:extLst>
              <a:ext uri="{FF2B5EF4-FFF2-40B4-BE49-F238E27FC236}">
                <a16:creationId xmlns:a16="http://schemas.microsoft.com/office/drawing/2014/main" id="{3AAE6703-1568-96EF-89F6-5121DE473A94}"/>
              </a:ext>
            </a:extLst>
          </p:cNvPr>
          <p:cNvPicPr>
            <a:picLocks noChangeAspect="1"/>
          </p:cNvPicPr>
          <p:nvPr/>
        </p:nvPicPr>
        <p:blipFill>
          <a:blip r:embed="rId3"/>
          <a:stretch>
            <a:fillRect/>
          </a:stretch>
        </p:blipFill>
        <p:spPr>
          <a:xfrm>
            <a:off x="6172200" y="0"/>
            <a:ext cx="4880610" cy="6836408"/>
          </a:xfrm>
          <a:prstGeom prst="rect">
            <a:avLst/>
          </a:prstGeom>
        </p:spPr>
      </p:pic>
    </p:spTree>
    <p:extLst>
      <p:ext uri="{BB962C8B-B14F-4D97-AF65-F5344CB8AC3E}">
        <p14:creationId xmlns:p14="http://schemas.microsoft.com/office/powerpoint/2010/main" val="248596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2006495-5761-2BF3-92B2-C72E625DCFD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72858" y="1184031"/>
            <a:ext cx="7231214" cy="4149969"/>
          </a:xfrm>
        </p:spPr>
      </p:pic>
      <p:sp>
        <p:nvSpPr>
          <p:cNvPr id="4" name="Title 3">
            <a:extLst>
              <a:ext uri="{FF2B5EF4-FFF2-40B4-BE49-F238E27FC236}">
                <a16:creationId xmlns:a16="http://schemas.microsoft.com/office/drawing/2014/main" id="{9BB2D87D-34A7-DAAE-5AA6-44017AF69952}"/>
              </a:ext>
            </a:extLst>
          </p:cNvPr>
          <p:cNvSpPr>
            <a:spLocks noGrp="1"/>
          </p:cNvSpPr>
          <p:nvPr>
            <p:ph type="title"/>
          </p:nvPr>
        </p:nvSpPr>
        <p:spPr/>
        <p:txBody>
          <a:bodyPr/>
          <a:lstStyle/>
          <a:p>
            <a:endParaRPr lang="en-IN"/>
          </a:p>
        </p:txBody>
      </p:sp>
      <p:sp>
        <p:nvSpPr>
          <p:cNvPr id="3" name="Content Placeholder 2"/>
          <p:cNvSpPr>
            <a:spLocks noGrp="1"/>
          </p:cNvSpPr>
          <p:nvPr>
            <p:ph sz="half" idx="1"/>
          </p:nvPr>
        </p:nvSpPr>
        <p:spPr>
          <a:xfrm>
            <a:off x="87928" y="1825625"/>
            <a:ext cx="5181600" cy="4915144"/>
          </a:xfrm>
        </p:spPr>
        <p:txBody>
          <a:bodyPr>
            <a:normAutofit fontScale="92500" lnSpcReduction="10000"/>
          </a:bodyPr>
          <a:lstStyle/>
          <a:p>
            <a:r>
              <a:rPr lang="en-US" dirty="0"/>
              <a:t>Posterior  lamina  - broad and quadrilateral </a:t>
            </a:r>
          </a:p>
          <a:p>
            <a:r>
              <a:rPr lang="en-US" dirty="0"/>
              <a:t>Upper &amp; lower borders and anterior &amp; posterior surfaces </a:t>
            </a:r>
          </a:p>
          <a:p>
            <a:r>
              <a:rPr lang="en-US" dirty="0"/>
              <a:t>Upper border  -articulation  to arytenoid cartilage –</a:t>
            </a:r>
            <a:r>
              <a:rPr lang="en-US" dirty="0" err="1"/>
              <a:t>cricoarytenoid</a:t>
            </a:r>
            <a:r>
              <a:rPr lang="en-US" dirty="0"/>
              <a:t> joint </a:t>
            </a:r>
          </a:p>
          <a:p>
            <a:r>
              <a:rPr lang="en-US" dirty="0"/>
              <a:t>Lower border – trachealis muscle </a:t>
            </a:r>
          </a:p>
          <a:p>
            <a:r>
              <a:rPr lang="en-US" dirty="0"/>
              <a:t>Posterior surface –median ridge – attachment to tendon of </a:t>
            </a:r>
            <a:r>
              <a:rPr lang="en-US" dirty="0" err="1"/>
              <a:t>oesophagus</a:t>
            </a:r>
            <a:r>
              <a:rPr lang="en-US" dirty="0"/>
              <a:t> </a:t>
            </a:r>
          </a:p>
          <a:p>
            <a:r>
              <a:rPr lang="en-US" dirty="0"/>
              <a:t>Lateral side of ridge – posterior </a:t>
            </a:r>
            <a:r>
              <a:rPr lang="en-US" dirty="0" err="1"/>
              <a:t>cricoarytenoid</a:t>
            </a:r>
            <a:r>
              <a:rPr lang="en-US" dirty="0"/>
              <a:t> </a:t>
            </a:r>
          </a:p>
        </p:txBody>
      </p:sp>
    </p:spTree>
    <p:extLst>
      <p:ext uri="{BB962C8B-B14F-4D97-AF65-F5344CB8AC3E}">
        <p14:creationId xmlns:p14="http://schemas.microsoft.com/office/powerpoint/2010/main" val="306684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8C932-D438-40D0-978E-54E1B10E90B6}"/>
              </a:ext>
            </a:extLst>
          </p:cNvPr>
          <p:cNvSpPr>
            <a:spLocks noGrp="1"/>
          </p:cNvSpPr>
          <p:nvPr>
            <p:ph type="title"/>
          </p:nvPr>
        </p:nvSpPr>
        <p:spPr/>
        <p:txBody>
          <a:bodyPr/>
          <a:lstStyle/>
          <a:p>
            <a:r>
              <a:rPr lang="en-US" dirty="0"/>
              <a:t>Attachments </a:t>
            </a:r>
            <a:endParaRPr lang="en-IN" dirty="0"/>
          </a:p>
        </p:txBody>
      </p:sp>
      <p:sp>
        <p:nvSpPr>
          <p:cNvPr id="3" name="Content Placeholder 2">
            <a:extLst>
              <a:ext uri="{FF2B5EF4-FFF2-40B4-BE49-F238E27FC236}">
                <a16:creationId xmlns:a16="http://schemas.microsoft.com/office/drawing/2014/main" id="{D5E3BB8F-00A3-41EA-8A70-19E41A26AA72}"/>
              </a:ext>
            </a:extLst>
          </p:cNvPr>
          <p:cNvSpPr>
            <a:spLocks noGrp="1"/>
          </p:cNvSpPr>
          <p:nvPr>
            <p:ph sz="half" idx="1"/>
          </p:nvPr>
        </p:nvSpPr>
        <p:spPr/>
        <p:txBody>
          <a:bodyPr/>
          <a:lstStyle/>
          <a:p>
            <a:r>
              <a:rPr lang="en-US" dirty="0"/>
              <a:t>Cricothyroid muscle  -outer surface (arch ) </a:t>
            </a:r>
          </a:p>
          <a:p>
            <a:r>
              <a:rPr lang="en-US" dirty="0"/>
              <a:t>Lateral </a:t>
            </a:r>
            <a:r>
              <a:rPr lang="en-US" dirty="0" err="1"/>
              <a:t>cricoarytenoid</a:t>
            </a:r>
            <a:r>
              <a:rPr lang="en-US" dirty="0"/>
              <a:t>  - outer lip </a:t>
            </a:r>
          </a:p>
          <a:p>
            <a:r>
              <a:rPr lang="en-US" dirty="0"/>
              <a:t>Posterior </a:t>
            </a:r>
            <a:r>
              <a:rPr lang="en-US" dirty="0" err="1"/>
              <a:t>cricoarytenoid</a:t>
            </a:r>
            <a:r>
              <a:rPr lang="en-US" dirty="0"/>
              <a:t> –posterior surface of lamina </a:t>
            </a:r>
          </a:p>
          <a:p>
            <a:r>
              <a:rPr lang="en-US" dirty="0" err="1"/>
              <a:t>Cricothyrid</a:t>
            </a:r>
            <a:r>
              <a:rPr lang="en-US" dirty="0"/>
              <a:t> membrane (conus </a:t>
            </a:r>
            <a:r>
              <a:rPr lang="en-US" dirty="0" err="1"/>
              <a:t>elasticus</a:t>
            </a:r>
            <a:r>
              <a:rPr lang="en-US" dirty="0"/>
              <a:t> )</a:t>
            </a:r>
          </a:p>
          <a:p>
            <a:pPr marL="0" indent="0">
              <a:buNone/>
            </a:pPr>
            <a:endParaRPr lang="en-IN" dirty="0"/>
          </a:p>
        </p:txBody>
      </p:sp>
      <p:pic>
        <p:nvPicPr>
          <p:cNvPr id="6" name="Content Placeholder 5">
            <a:extLst>
              <a:ext uri="{FF2B5EF4-FFF2-40B4-BE49-F238E27FC236}">
                <a16:creationId xmlns:a16="http://schemas.microsoft.com/office/drawing/2014/main" id="{0AECD850-8590-298B-D164-902D7175072B}"/>
              </a:ext>
            </a:extLst>
          </p:cNvPr>
          <p:cNvPicPr>
            <a:picLocks noGrp="1" noChangeAspect="1"/>
          </p:cNvPicPr>
          <p:nvPr>
            <p:ph sz="half" idx="2"/>
          </p:nvPr>
        </p:nvPicPr>
        <p:blipFill>
          <a:blip r:embed="rId2"/>
          <a:stretch>
            <a:fillRect/>
          </a:stretch>
        </p:blipFill>
        <p:spPr>
          <a:xfrm>
            <a:off x="5579055" y="3806189"/>
            <a:ext cx="3247133" cy="2827973"/>
          </a:xfrm>
          <a:prstGeom prst="rect">
            <a:avLst/>
          </a:prstGeom>
        </p:spPr>
      </p:pic>
      <p:pic>
        <p:nvPicPr>
          <p:cNvPr id="5" name="Picture 4">
            <a:extLst>
              <a:ext uri="{FF2B5EF4-FFF2-40B4-BE49-F238E27FC236}">
                <a16:creationId xmlns:a16="http://schemas.microsoft.com/office/drawing/2014/main" id="{6C5A7E16-4658-67F9-8A90-7FBB32FF940B}"/>
              </a:ext>
            </a:extLst>
          </p:cNvPr>
          <p:cNvPicPr>
            <a:picLocks noChangeAspect="1"/>
          </p:cNvPicPr>
          <p:nvPr/>
        </p:nvPicPr>
        <p:blipFill>
          <a:blip r:embed="rId3"/>
          <a:stretch>
            <a:fillRect/>
          </a:stretch>
        </p:blipFill>
        <p:spPr>
          <a:xfrm>
            <a:off x="8628664" y="107918"/>
            <a:ext cx="3305468" cy="4212622"/>
          </a:xfrm>
          <a:prstGeom prst="rect">
            <a:avLst/>
          </a:prstGeom>
        </p:spPr>
      </p:pic>
    </p:spTree>
    <p:extLst>
      <p:ext uri="{BB962C8B-B14F-4D97-AF65-F5344CB8AC3E}">
        <p14:creationId xmlns:p14="http://schemas.microsoft.com/office/powerpoint/2010/main" val="1005482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F72F1-5FC8-4BC9-A3E8-C6246B5E0E60}"/>
              </a:ext>
            </a:extLst>
          </p:cNvPr>
          <p:cNvSpPr>
            <a:spLocks noGrp="1"/>
          </p:cNvSpPr>
          <p:nvPr>
            <p:ph type="title"/>
          </p:nvPr>
        </p:nvSpPr>
        <p:spPr>
          <a:xfrm>
            <a:off x="838200" y="-244471"/>
            <a:ext cx="10515600" cy="1325563"/>
          </a:xfrm>
        </p:spPr>
        <p:txBody>
          <a:bodyPr/>
          <a:lstStyle/>
          <a:p>
            <a:r>
              <a:rPr lang="en-US" dirty="0"/>
              <a:t>Epiglottis </a:t>
            </a:r>
            <a:endParaRPr lang="en-IN" dirty="0"/>
          </a:p>
        </p:txBody>
      </p:sp>
      <p:sp>
        <p:nvSpPr>
          <p:cNvPr id="3" name="Content Placeholder 2">
            <a:extLst>
              <a:ext uri="{FF2B5EF4-FFF2-40B4-BE49-F238E27FC236}">
                <a16:creationId xmlns:a16="http://schemas.microsoft.com/office/drawing/2014/main" id="{5CC04CC8-7FB0-4EBC-88D9-9187D85D7D98}"/>
              </a:ext>
            </a:extLst>
          </p:cNvPr>
          <p:cNvSpPr>
            <a:spLocks noGrp="1"/>
          </p:cNvSpPr>
          <p:nvPr>
            <p:ph sz="half" idx="1"/>
          </p:nvPr>
        </p:nvSpPr>
        <p:spPr>
          <a:xfrm>
            <a:off x="128955" y="1081092"/>
            <a:ext cx="5703277" cy="5632811"/>
          </a:xfrm>
        </p:spPr>
        <p:txBody>
          <a:bodyPr>
            <a:normAutofit/>
          </a:bodyPr>
          <a:lstStyle/>
          <a:p>
            <a:r>
              <a:rPr lang="en-US" dirty="0"/>
              <a:t>Leaf shaped cartilage </a:t>
            </a:r>
          </a:p>
          <a:p>
            <a:r>
              <a:rPr lang="en-US" dirty="0"/>
              <a:t>Placed at anterior wall of upper part of larynx </a:t>
            </a:r>
          </a:p>
          <a:p>
            <a:r>
              <a:rPr lang="en-US" dirty="0"/>
              <a:t>Upper end broad and free </a:t>
            </a:r>
            <a:r>
              <a:rPr lang="en-IN" dirty="0"/>
              <a:t>,projects beyond hyoid bone &amp; tongue </a:t>
            </a:r>
          </a:p>
          <a:p>
            <a:r>
              <a:rPr lang="en-IN" dirty="0"/>
              <a:t>Lower end pointed ,attached to upper part of angle of thyroid  between 2 lamina –by </a:t>
            </a:r>
            <a:r>
              <a:rPr lang="en-IN" dirty="0" err="1"/>
              <a:t>thyroepiglottic</a:t>
            </a:r>
            <a:r>
              <a:rPr lang="en-IN" dirty="0"/>
              <a:t> ligament </a:t>
            </a:r>
          </a:p>
          <a:p>
            <a:r>
              <a:rPr lang="en-IN" b="1" dirty="0"/>
              <a:t>Anterior surface </a:t>
            </a:r>
            <a:r>
              <a:rPr lang="en-IN" dirty="0"/>
              <a:t>–connected to tongue by median &amp; pair of lateral </a:t>
            </a:r>
            <a:r>
              <a:rPr lang="en-IN" dirty="0" err="1"/>
              <a:t>glossoepiglottic</a:t>
            </a:r>
            <a:r>
              <a:rPr lang="en-IN" dirty="0"/>
              <a:t> folds with a depression –</a:t>
            </a:r>
            <a:r>
              <a:rPr lang="en-IN" dirty="0" err="1"/>
              <a:t>vallecula</a:t>
            </a:r>
            <a:endParaRPr lang="en-US" dirty="0"/>
          </a:p>
        </p:txBody>
      </p:sp>
      <p:pic>
        <p:nvPicPr>
          <p:cNvPr id="5" name="Content Placeholder 4">
            <a:extLst>
              <a:ext uri="{FF2B5EF4-FFF2-40B4-BE49-F238E27FC236}">
                <a16:creationId xmlns:a16="http://schemas.microsoft.com/office/drawing/2014/main" id="{55CA718F-43ED-3628-ED73-89E3F3EFFDB5}"/>
              </a:ext>
            </a:extLst>
          </p:cNvPr>
          <p:cNvPicPr>
            <a:picLocks noGrp="1" noChangeAspect="1"/>
          </p:cNvPicPr>
          <p:nvPr>
            <p:ph sz="half" idx="2"/>
          </p:nvPr>
        </p:nvPicPr>
        <p:blipFill>
          <a:blip r:embed="rId3"/>
          <a:stretch>
            <a:fillRect/>
          </a:stretch>
        </p:blipFill>
        <p:spPr>
          <a:xfrm>
            <a:off x="6019800" y="586154"/>
            <a:ext cx="6148753" cy="5906721"/>
          </a:xfrm>
        </p:spPr>
      </p:pic>
    </p:spTree>
    <p:extLst>
      <p:ext uri="{BB962C8B-B14F-4D97-AF65-F5344CB8AC3E}">
        <p14:creationId xmlns:p14="http://schemas.microsoft.com/office/powerpoint/2010/main" val="3855352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01DF-0166-E1D9-01D4-EB6AEBC76B22}"/>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D4AAA5C7-197B-5CF1-03CE-B47672872F8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99398" y="365125"/>
            <a:ext cx="4681262" cy="6294649"/>
          </a:xfrm>
        </p:spPr>
      </p:pic>
      <p:pic>
        <p:nvPicPr>
          <p:cNvPr id="7" name="Content Placeholder 6">
            <a:extLst>
              <a:ext uri="{FF2B5EF4-FFF2-40B4-BE49-F238E27FC236}">
                <a16:creationId xmlns:a16="http://schemas.microsoft.com/office/drawing/2014/main" id="{166F7FBD-9052-4F0C-0107-37BC89CE5FE7}"/>
              </a:ext>
            </a:extLst>
          </p:cNvPr>
          <p:cNvPicPr>
            <a:picLocks noGrp="1" noChangeAspect="1"/>
          </p:cNvPicPr>
          <p:nvPr>
            <p:ph sz="half" idx="2"/>
          </p:nvPr>
        </p:nvPicPr>
        <p:blipFill>
          <a:blip r:embed="rId4"/>
          <a:stretch>
            <a:fillRect/>
          </a:stretch>
        </p:blipFill>
        <p:spPr>
          <a:xfrm>
            <a:off x="6217920" y="1541951"/>
            <a:ext cx="5875022" cy="4695669"/>
          </a:xfrm>
          <a:prstGeom prst="rect">
            <a:avLst/>
          </a:prstGeom>
        </p:spPr>
      </p:pic>
    </p:spTree>
    <p:extLst>
      <p:ext uri="{BB962C8B-B14F-4D97-AF65-F5344CB8AC3E}">
        <p14:creationId xmlns:p14="http://schemas.microsoft.com/office/powerpoint/2010/main" val="3094711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4046B94-8607-5CAD-B28D-32064A828D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41631" y="1522"/>
            <a:ext cx="7259147" cy="6491353"/>
          </a:xfrm>
        </p:spPr>
      </p:pic>
      <p:sp>
        <p:nvSpPr>
          <p:cNvPr id="2" name="Title 1">
            <a:extLst>
              <a:ext uri="{FF2B5EF4-FFF2-40B4-BE49-F238E27FC236}">
                <a16:creationId xmlns:a16="http://schemas.microsoft.com/office/drawing/2014/main" id="{C4D3F6F2-3FE8-4074-A38F-53730AC969DE}"/>
              </a:ext>
            </a:extLst>
          </p:cNvPr>
          <p:cNvSpPr>
            <a:spLocks noGrp="1"/>
          </p:cNvSpPr>
          <p:nvPr>
            <p:ph type="title"/>
          </p:nvPr>
        </p:nvSpPr>
        <p:spPr/>
        <p:txBody>
          <a:bodyPr/>
          <a:lstStyle/>
          <a:p>
            <a:r>
              <a:rPr lang="en-US" dirty="0"/>
              <a:t> </a:t>
            </a:r>
            <a:endParaRPr lang="en-IN" dirty="0"/>
          </a:p>
        </p:txBody>
      </p:sp>
      <p:sp>
        <p:nvSpPr>
          <p:cNvPr id="3" name="Content Placeholder 2">
            <a:extLst>
              <a:ext uri="{FF2B5EF4-FFF2-40B4-BE49-F238E27FC236}">
                <a16:creationId xmlns:a16="http://schemas.microsoft.com/office/drawing/2014/main" id="{BE9F3601-41E4-41B8-BA33-AB745B0482DA}"/>
              </a:ext>
            </a:extLst>
          </p:cNvPr>
          <p:cNvSpPr>
            <a:spLocks noGrp="1"/>
          </p:cNvSpPr>
          <p:nvPr>
            <p:ph sz="half" idx="1"/>
          </p:nvPr>
        </p:nvSpPr>
        <p:spPr/>
        <p:txBody>
          <a:bodyPr>
            <a:normAutofit lnSpcReduction="10000"/>
          </a:bodyPr>
          <a:lstStyle/>
          <a:p>
            <a:r>
              <a:rPr lang="en-US" dirty="0"/>
              <a:t>Right &amp; left margins – aryepiglottic folds </a:t>
            </a:r>
          </a:p>
          <a:p>
            <a:endParaRPr lang="en-US" dirty="0"/>
          </a:p>
          <a:p>
            <a:r>
              <a:rPr lang="en-US" dirty="0"/>
              <a:t>Posterior surface – covered by mucous membrane ,has a tubercle in  	                           lower part</a:t>
            </a:r>
          </a:p>
          <a:p>
            <a:r>
              <a:rPr lang="en-US" dirty="0" err="1"/>
              <a:t>Thyroepiglottic</a:t>
            </a:r>
            <a:r>
              <a:rPr lang="en-US" dirty="0"/>
              <a:t> muscle </a:t>
            </a:r>
          </a:p>
          <a:p>
            <a:endParaRPr lang="en-US" dirty="0"/>
          </a:p>
          <a:p>
            <a:r>
              <a:rPr lang="en-US" dirty="0"/>
              <a:t>Aryepiglottic muscle </a:t>
            </a:r>
            <a:endParaRPr lang="en-IN" dirty="0"/>
          </a:p>
        </p:txBody>
      </p:sp>
      <p:sp>
        <p:nvSpPr>
          <p:cNvPr id="5" name="TextBox 4">
            <a:extLst>
              <a:ext uri="{FF2B5EF4-FFF2-40B4-BE49-F238E27FC236}">
                <a16:creationId xmlns:a16="http://schemas.microsoft.com/office/drawing/2014/main" id="{7693FF36-2D65-3CD8-5DE2-8C6319B4358E}"/>
              </a:ext>
            </a:extLst>
          </p:cNvPr>
          <p:cNvSpPr txBox="1"/>
          <p:nvPr/>
        </p:nvSpPr>
        <p:spPr>
          <a:xfrm>
            <a:off x="1131570" y="365125"/>
            <a:ext cx="4964430" cy="1323439"/>
          </a:xfrm>
          <a:prstGeom prst="rect">
            <a:avLst/>
          </a:prstGeom>
          <a:noFill/>
        </p:spPr>
        <p:txBody>
          <a:bodyPr wrap="square" rtlCol="0">
            <a:spAutoFit/>
          </a:bodyPr>
          <a:lstStyle/>
          <a:p>
            <a:r>
              <a:rPr lang="en-IN" sz="4000" b="1" dirty="0"/>
              <a:t>Lower end of epiglottis </a:t>
            </a:r>
          </a:p>
        </p:txBody>
      </p:sp>
    </p:spTree>
    <p:extLst>
      <p:ext uri="{BB962C8B-B14F-4D97-AF65-F5344CB8AC3E}">
        <p14:creationId xmlns:p14="http://schemas.microsoft.com/office/powerpoint/2010/main" val="4190180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763B-BA50-4701-AB93-E9BC6FF7800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2D8F7E82-6C8C-DAC0-F53C-82A9047D0520}"/>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8806"/>
          <a:stretch/>
        </p:blipFill>
        <p:spPr>
          <a:xfrm>
            <a:off x="534278" y="365125"/>
            <a:ext cx="8932985" cy="6188686"/>
          </a:xfrm>
        </p:spPr>
      </p:pic>
      <p:sp>
        <p:nvSpPr>
          <p:cNvPr id="4" name="Content Placeholder 3">
            <a:extLst>
              <a:ext uri="{FF2B5EF4-FFF2-40B4-BE49-F238E27FC236}">
                <a16:creationId xmlns:a16="http://schemas.microsoft.com/office/drawing/2014/main" id="{688652FA-2E9E-60CF-316D-5CBEE326508D}"/>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34613304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2C0E2-2FB6-727A-8291-31D9858137E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CAECC52C-E62A-840F-ED6D-9CAC92AFC4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1" y="156950"/>
            <a:ext cx="8446476" cy="6137091"/>
          </a:xfrm>
        </p:spPr>
      </p:pic>
      <p:sp>
        <p:nvSpPr>
          <p:cNvPr id="4" name="Content Placeholder 3">
            <a:extLst>
              <a:ext uri="{FF2B5EF4-FFF2-40B4-BE49-F238E27FC236}">
                <a16:creationId xmlns:a16="http://schemas.microsoft.com/office/drawing/2014/main" id="{D9851902-3B9F-1A9C-7FCF-5F75B034E297}"/>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2708610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15208CC-0189-A54E-13B4-7B42267E0DD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93877" y="536465"/>
            <a:ext cx="5095104" cy="6216028"/>
          </a:xfrm>
        </p:spPr>
      </p:pic>
      <p:sp>
        <p:nvSpPr>
          <p:cNvPr id="2" name="Title 1">
            <a:extLst>
              <a:ext uri="{FF2B5EF4-FFF2-40B4-BE49-F238E27FC236}">
                <a16:creationId xmlns:a16="http://schemas.microsoft.com/office/drawing/2014/main" id="{27F00D28-779D-970B-ECFD-3A674C870659}"/>
              </a:ext>
            </a:extLst>
          </p:cNvPr>
          <p:cNvSpPr>
            <a:spLocks noGrp="1"/>
          </p:cNvSpPr>
          <p:nvPr>
            <p:ph type="title"/>
          </p:nvPr>
        </p:nvSpPr>
        <p:spPr/>
        <p:txBody>
          <a:bodyPr/>
          <a:lstStyle/>
          <a:p>
            <a:r>
              <a:rPr lang="en-IN" b="1" dirty="0"/>
              <a:t>POSTERIOR SURFACE </a:t>
            </a:r>
            <a:br>
              <a:rPr lang="en-IN" b="1" dirty="0"/>
            </a:br>
            <a:r>
              <a:rPr lang="en-IN" b="1" dirty="0"/>
              <a:t>OF EPIGLOTTIS </a:t>
            </a:r>
          </a:p>
        </p:txBody>
      </p:sp>
      <p:sp>
        <p:nvSpPr>
          <p:cNvPr id="3" name="Content Placeholder 2">
            <a:extLst>
              <a:ext uri="{FF2B5EF4-FFF2-40B4-BE49-F238E27FC236}">
                <a16:creationId xmlns:a16="http://schemas.microsoft.com/office/drawing/2014/main" id="{5CC5DE73-6223-D1B5-4F63-40CF843F5826}"/>
              </a:ext>
            </a:extLst>
          </p:cNvPr>
          <p:cNvSpPr>
            <a:spLocks noGrp="1"/>
          </p:cNvSpPr>
          <p:nvPr>
            <p:ph sz="half" idx="1"/>
          </p:nvPr>
        </p:nvSpPr>
        <p:spPr/>
        <p:txBody>
          <a:bodyPr/>
          <a:lstStyle/>
          <a:p>
            <a:r>
              <a:rPr lang="en-US" dirty="0"/>
              <a:t>The posterior surface form the anterior wall of the upper part of laryngeal cavity.</a:t>
            </a:r>
          </a:p>
          <a:p>
            <a:endParaRPr lang="en-US" dirty="0"/>
          </a:p>
          <a:p>
            <a:r>
              <a:rPr lang="en-US" dirty="0"/>
              <a:t>The inferior half of the posterior surface of the epiglottis is raised slightly to form an </a:t>
            </a:r>
            <a:r>
              <a:rPr lang="en-US" b="1" dirty="0"/>
              <a:t>epiglottic tubercle.</a:t>
            </a:r>
            <a:endParaRPr lang="en-IN" b="1" dirty="0"/>
          </a:p>
          <a:p>
            <a:r>
              <a:rPr lang="en-US" dirty="0"/>
              <a:t>The posterior surface below the apex is pitted by mucous glands.</a:t>
            </a:r>
          </a:p>
        </p:txBody>
      </p:sp>
    </p:spTree>
    <p:extLst>
      <p:ext uri="{BB962C8B-B14F-4D97-AF65-F5344CB8AC3E}">
        <p14:creationId xmlns:p14="http://schemas.microsoft.com/office/powerpoint/2010/main" val="3155487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C8CB4-87E7-2F93-FA58-7A0654FA6F12}"/>
              </a:ext>
            </a:extLst>
          </p:cNvPr>
          <p:cNvSpPr>
            <a:spLocks noGrp="1"/>
          </p:cNvSpPr>
          <p:nvPr>
            <p:ph type="title"/>
          </p:nvPr>
        </p:nvSpPr>
        <p:spPr/>
        <p:txBody>
          <a:bodyPr/>
          <a:lstStyle/>
          <a:p>
            <a:endParaRPr lang="en-IN"/>
          </a:p>
        </p:txBody>
      </p:sp>
      <p:pic>
        <p:nvPicPr>
          <p:cNvPr id="7" name="Content Placeholder 6">
            <a:extLst>
              <a:ext uri="{FF2B5EF4-FFF2-40B4-BE49-F238E27FC236}">
                <a16:creationId xmlns:a16="http://schemas.microsoft.com/office/drawing/2014/main" id="{D16E1523-394A-C952-79E8-F86F5366F6AC}"/>
              </a:ext>
            </a:extLst>
          </p:cNvPr>
          <p:cNvPicPr>
            <a:picLocks noGrp="1" noChangeAspect="1"/>
          </p:cNvPicPr>
          <p:nvPr>
            <p:ph sz="half" idx="1"/>
          </p:nvPr>
        </p:nvPicPr>
        <p:blipFill>
          <a:blip r:embed="rId3"/>
          <a:stretch>
            <a:fillRect/>
          </a:stretch>
        </p:blipFill>
        <p:spPr>
          <a:xfrm>
            <a:off x="251344" y="914400"/>
            <a:ext cx="4444391" cy="5422583"/>
          </a:xfrm>
          <a:prstGeom prst="rect">
            <a:avLst/>
          </a:prstGeom>
        </p:spPr>
      </p:pic>
      <p:pic>
        <p:nvPicPr>
          <p:cNvPr id="6" name="Content Placeholder 5">
            <a:extLst>
              <a:ext uri="{FF2B5EF4-FFF2-40B4-BE49-F238E27FC236}">
                <a16:creationId xmlns:a16="http://schemas.microsoft.com/office/drawing/2014/main" id="{C6A7D872-D7D6-102B-D407-C93A08A2BD1B}"/>
              </a:ext>
            </a:extLst>
          </p:cNvPr>
          <p:cNvPicPr>
            <a:picLocks noGrp="1" noChangeAspect="1"/>
          </p:cNvPicPr>
          <p:nvPr>
            <p:ph sz="half" idx="2"/>
          </p:nvPr>
        </p:nvPicPr>
        <p:blipFill>
          <a:blip r:embed="rId4"/>
          <a:stretch>
            <a:fillRect/>
          </a:stretch>
        </p:blipFill>
        <p:spPr>
          <a:xfrm>
            <a:off x="7997190" y="0"/>
            <a:ext cx="4194810" cy="6538471"/>
          </a:xfrm>
        </p:spPr>
      </p:pic>
      <p:pic>
        <p:nvPicPr>
          <p:cNvPr id="8" name="Picture 7">
            <a:extLst>
              <a:ext uri="{FF2B5EF4-FFF2-40B4-BE49-F238E27FC236}">
                <a16:creationId xmlns:a16="http://schemas.microsoft.com/office/drawing/2014/main" id="{09ED0E57-3F7C-19D8-FB96-DED9E7610231}"/>
              </a:ext>
            </a:extLst>
          </p:cNvPr>
          <p:cNvPicPr>
            <a:picLocks noChangeAspect="1"/>
          </p:cNvPicPr>
          <p:nvPr/>
        </p:nvPicPr>
        <p:blipFill>
          <a:blip r:embed="rId5"/>
          <a:stretch>
            <a:fillRect/>
          </a:stretch>
        </p:blipFill>
        <p:spPr>
          <a:xfrm>
            <a:off x="4521429" y="1509861"/>
            <a:ext cx="3149142" cy="4231659"/>
          </a:xfrm>
          <a:prstGeom prst="rect">
            <a:avLst/>
          </a:prstGeom>
        </p:spPr>
      </p:pic>
    </p:spTree>
    <p:extLst>
      <p:ext uri="{BB962C8B-B14F-4D97-AF65-F5344CB8AC3E}">
        <p14:creationId xmlns:p14="http://schemas.microsoft.com/office/powerpoint/2010/main" val="2379869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65DECF3-7937-840A-9490-5B4CE63F907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98123" y="906267"/>
            <a:ext cx="6588370" cy="5270696"/>
          </a:xfrm>
        </p:spPr>
      </p:pic>
      <p:sp>
        <p:nvSpPr>
          <p:cNvPr id="2" name="Title 1">
            <a:extLst>
              <a:ext uri="{FF2B5EF4-FFF2-40B4-BE49-F238E27FC236}">
                <a16:creationId xmlns:a16="http://schemas.microsoft.com/office/drawing/2014/main" id="{2B034EB7-2D8E-A730-B358-E8BD1C934C64}"/>
              </a:ext>
            </a:extLst>
          </p:cNvPr>
          <p:cNvSpPr>
            <a:spLocks noGrp="1"/>
          </p:cNvSpPr>
          <p:nvPr>
            <p:ph type="title"/>
          </p:nvPr>
        </p:nvSpPr>
        <p:spPr/>
        <p:txBody>
          <a:bodyPr/>
          <a:lstStyle/>
          <a:p>
            <a:r>
              <a:rPr lang="en-IN" dirty="0"/>
              <a:t>Anterior surface of epiglottis </a:t>
            </a:r>
          </a:p>
        </p:txBody>
      </p:sp>
      <p:sp>
        <p:nvSpPr>
          <p:cNvPr id="3" name="Content Placeholder 2">
            <a:extLst>
              <a:ext uri="{FF2B5EF4-FFF2-40B4-BE49-F238E27FC236}">
                <a16:creationId xmlns:a16="http://schemas.microsoft.com/office/drawing/2014/main" id="{65EC9D85-4442-D0BF-57CF-B962FE3DE303}"/>
              </a:ext>
            </a:extLst>
          </p:cNvPr>
          <p:cNvSpPr>
            <a:spLocks noGrp="1"/>
          </p:cNvSpPr>
          <p:nvPr>
            <p:ph sz="half" idx="1"/>
          </p:nvPr>
        </p:nvSpPr>
        <p:spPr/>
        <p:txBody>
          <a:bodyPr/>
          <a:lstStyle/>
          <a:p>
            <a:r>
              <a:rPr lang="en-US" b="1" dirty="0"/>
              <a:t>Anterior surface(upper part):-</a:t>
            </a:r>
            <a:r>
              <a:rPr lang="en-US" dirty="0"/>
              <a:t>Upper part of epiglottis attaches to the base of the tongue in the midline and laterally by the median and lateral </a:t>
            </a:r>
            <a:r>
              <a:rPr lang="en-US" dirty="0" err="1"/>
              <a:t>glossoepiglottic</a:t>
            </a:r>
            <a:r>
              <a:rPr lang="en-US" dirty="0"/>
              <a:t> folds that bound the </a:t>
            </a:r>
            <a:r>
              <a:rPr lang="en-US" dirty="0" err="1"/>
              <a:t>valleculae</a:t>
            </a:r>
            <a:r>
              <a:rPr lang="en-US" dirty="0"/>
              <a:t>.</a:t>
            </a:r>
            <a:endParaRPr lang="en-IN" dirty="0"/>
          </a:p>
        </p:txBody>
      </p:sp>
    </p:spTree>
    <p:extLst>
      <p:ext uri="{BB962C8B-B14F-4D97-AF65-F5344CB8AC3E}">
        <p14:creationId xmlns:p14="http://schemas.microsoft.com/office/powerpoint/2010/main" val="586140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5044-FD82-C0B9-6A69-E686DBF8A0AA}"/>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B4603E9D-5424-BE42-8DC9-1E4052DD1C0F}"/>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6388"/>
          <a:stretch/>
        </p:blipFill>
        <p:spPr>
          <a:xfrm>
            <a:off x="996461" y="363818"/>
            <a:ext cx="9788769" cy="6369380"/>
          </a:xfrm>
        </p:spPr>
      </p:pic>
      <p:sp>
        <p:nvSpPr>
          <p:cNvPr id="4" name="Content Placeholder 3">
            <a:extLst>
              <a:ext uri="{FF2B5EF4-FFF2-40B4-BE49-F238E27FC236}">
                <a16:creationId xmlns:a16="http://schemas.microsoft.com/office/drawing/2014/main" id="{20DAB8F1-53B3-ADE0-37ED-505305AB29A4}"/>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2868342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AB57-84B7-B084-457D-063EA0CADE6A}"/>
              </a:ext>
            </a:extLst>
          </p:cNvPr>
          <p:cNvSpPr>
            <a:spLocks noGrp="1"/>
          </p:cNvSpPr>
          <p:nvPr>
            <p:ph type="title"/>
          </p:nvPr>
        </p:nvSpPr>
        <p:spPr/>
        <p:txBody>
          <a:bodyPr/>
          <a:lstStyle/>
          <a:p>
            <a:r>
              <a:rPr lang="en-IN" dirty="0"/>
              <a:t>Lower part of the anterior surface of epiglottis </a:t>
            </a:r>
          </a:p>
        </p:txBody>
      </p:sp>
      <p:sp>
        <p:nvSpPr>
          <p:cNvPr id="3" name="Content Placeholder 2">
            <a:extLst>
              <a:ext uri="{FF2B5EF4-FFF2-40B4-BE49-F238E27FC236}">
                <a16:creationId xmlns:a16="http://schemas.microsoft.com/office/drawing/2014/main" id="{C85D09F3-4F6F-B1BE-D0DD-A466E2A06474}"/>
              </a:ext>
            </a:extLst>
          </p:cNvPr>
          <p:cNvSpPr>
            <a:spLocks noGrp="1"/>
          </p:cNvSpPr>
          <p:nvPr>
            <p:ph sz="half" idx="1"/>
          </p:nvPr>
        </p:nvSpPr>
        <p:spPr>
          <a:xfrm>
            <a:off x="838200" y="1825625"/>
            <a:ext cx="11148646" cy="4351338"/>
          </a:xfrm>
        </p:spPr>
        <p:txBody>
          <a:bodyPr/>
          <a:lstStyle/>
          <a:p>
            <a:r>
              <a:rPr lang="en-IN" dirty="0"/>
              <a:t>Lower part of the anterior  surface is connected to the hyoid bone by hyo-epiglottic ligament </a:t>
            </a:r>
          </a:p>
        </p:txBody>
      </p:sp>
      <p:pic>
        <p:nvPicPr>
          <p:cNvPr id="6" name="Content Placeholder 5">
            <a:extLst>
              <a:ext uri="{FF2B5EF4-FFF2-40B4-BE49-F238E27FC236}">
                <a16:creationId xmlns:a16="http://schemas.microsoft.com/office/drawing/2014/main" id="{06804D60-E586-773D-2573-65F2C51B638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739663" y="2450111"/>
            <a:ext cx="8247184" cy="4173074"/>
          </a:xfrm>
        </p:spPr>
      </p:pic>
    </p:spTree>
    <p:extLst>
      <p:ext uri="{BB962C8B-B14F-4D97-AF65-F5344CB8AC3E}">
        <p14:creationId xmlns:p14="http://schemas.microsoft.com/office/powerpoint/2010/main" val="1165824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27B8B-7FDD-AF21-2D7C-A2DDBC5FDEAD}"/>
              </a:ext>
            </a:extLst>
          </p:cNvPr>
          <p:cNvSpPr>
            <a:spLocks noGrp="1"/>
          </p:cNvSpPr>
          <p:nvPr>
            <p:ph type="title"/>
          </p:nvPr>
        </p:nvSpPr>
        <p:spPr/>
        <p:txBody>
          <a:bodyPr/>
          <a:lstStyle/>
          <a:p>
            <a:r>
              <a:rPr lang="en-IN" dirty="0"/>
              <a:t>Lateral borders of epiglottis (aryepiglottic folds )</a:t>
            </a:r>
          </a:p>
        </p:txBody>
      </p:sp>
      <p:sp>
        <p:nvSpPr>
          <p:cNvPr id="3" name="Content Placeholder 2">
            <a:extLst>
              <a:ext uri="{FF2B5EF4-FFF2-40B4-BE49-F238E27FC236}">
                <a16:creationId xmlns:a16="http://schemas.microsoft.com/office/drawing/2014/main" id="{12BDD1E3-505A-DD45-6437-8047450828B8}"/>
              </a:ext>
            </a:extLst>
          </p:cNvPr>
          <p:cNvSpPr>
            <a:spLocks noGrp="1"/>
          </p:cNvSpPr>
          <p:nvPr>
            <p:ph sz="half" idx="1"/>
          </p:nvPr>
        </p:nvSpPr>
        <p:spPr/>
        <p:txBody>
          <a:bodyPr>
            <a:normAutofit fontScale="77500" lnSpcReduction="20000"/>
          </a:bodyPr>
          <a:lstStyle/>
          <a:p>
            <a:r>
              <a:rPr lang="en-IN" dirty="0"/>
              <a:t>Provides attachment to </a:t>
            </a:r>
            <a:r>
              <a:rPr lang="en-IN" dirty="0" err="1"/>
              <a:t>thearyepiglottic</a:t>
            </a:r>
            <a:r>
              <a:rPr lang="en-IN" dirty="0"/>
              <a:t> folds. </a:t>
            </a:r>
          </a:p>
          <a:p>
            <a:endParaRPr lang="en-IN" dirty="0"/>
          </a:p>
          <a:p>
            <a:r>
              <a:rPr lang="en-IN" dirty="0"/>
              <a:t>These fold attached inferiorly to </a:t>
            </a:r>
            <a:r>
              <a:rPr lang="en-IN" dirty="0" err="1"/>
              <a:t>thearytenoid</a:t>
            </a:r>
            <a:r>
              <a:rPr lang="en-IN" dirty="0"/>
              <a:t> cartilages.</a:t>
            </a:r>
          </a:p>
          <a:p>
            <a:endParaRPr lang="en-IN" dirty="0"/>
          </a:p>
          <a:p>
            <a:r>
              <a:rPr lang="en-IN" dirty="0"/>
              <a:t>The aryepiglottic folds intervenes between laryngeal inlet medially and piriform fossa laterally.</a:t>
            </a:r>
          </a:p>
          <a:p>
            <a:endParaRPr lang="en-IN" dirty="0"/>
          </a:p>
          <a:p>
            <a:r>
              <a:rPr lang="en-IN" dirty="0"/>
              <a:t>The aryepiglottic folds contain the </a:t>
            </a:r>
            <a:r>
              <a:rPr lang="en-IN" dirty="0" err="1"/>
              <a:t>aryepiglottis</a:t>
            </a:r>
            <a:r>
              <a:rPr lang="en-IN" dirty="0"/>
              <a:t> muscles that contract during swallowing and reduce the opening into the larynx.</a:t>
            </a:r>
          </a:p>
        </p:txBody>
      </p:sp>
      <p:pic>
        <p:nvPicPr>
          <p:cNvPr id="6" name="Content Placeholder 5">
            <a:extLst>
              <a:ext uri="{FF2B5EF4-FFF2-40B4-BE49-F238E27FC236}">
                <a16:creationId xmlns:a16="http://schemas.microsoft.com/office/drawing/2014/main" id="{D9779D6A-82E2-B2CF-0774-61A2ED4FBA51}"/>
              </a:ext>
            </a:extLst>
          </p:cNvPr>
          <p:cNvPicPr>
            <a:picLocks noGrp="1" noChangeAspect="1"/>
          </p:cNvPicPr>
          <p:nvPr>
            <p:ph sz="half" idx="2"/>
          </p:nvPr>
        </p:nvPicPr>
        <p:blipFill>
          <a:blip r:embed="rId3"/>
          <a:stretch>
            <a:fillRect/>
          </a:stretch>
        </p:blipFill>
        <p:spPr>
          <a:xfrm>
            <a:off x="7176896" y="1203862"/>
            <a:ext cx="3643504" cy="5415815"/>
          </a:xfrm>
        </p:spPr>
      </p:pic>
    </p:spTree>
    <p:extLst>
      <p:ext uri="{BB962C8B-B14F-4D97-AF65-F5344CB8AC3E}">
        <p14:creationId xmlns:p14="http://schemas.microsoft.com/office/powerpoint/2010/main" val="1175251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C34-C3B1-729E-F6F9-B15FCFAC3807}"/>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920A81B4-91A1-C1CF-4D3D-EE786AACBCEB}"/>
              </a:ext>
            </a:extLst>
          </p:cNvPr>
          <p:cNvPicPr>
            <a:picLocks noGrp="1" noChangeAspect="1"/>
          </p:cNvPicPr>
          <p:nvPr>
            <p:ph sz="half" idx="1"/>
          </p:nvPr>
        </p:nvPicPr>
        <p:blipFill>
          <a:blip r:embed="rId2"/>
          <a:stretch>
            <a:fillRect/>
          </a:stretch>
        </p:blipFill>
        <p:spPr>
          <a:xfrm>
            <a:off x="6250119" y="365124"/>
            <a:ext cx="5941881" cy="5372735"/>
          </a:xfrm>
        </p:spPr>
      </p:pic>
      <p:pic>
        <p:nvPicPr>
          <p:cNvPr id="8" name="Content Placeholder 7">
            <a:extLst>
              <a:ext uri="{FF2B5EF4-FFF2-40B4-BE49-F238E27FC236}">
                <a16:creationId xmlns:a16="http://schemas.microsoft.com/office/drawing/2014/main" id="{8D289D04-2A4F-499A-CEA2-FCDD8ABC387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 y="515144"/>
            <a:ext cx="6491181" cy="4868386"/>
          </a:xfrm>
        </p:spPr>
      </p:pic>
    </p:spTree>
    <p:extLst>
      <p:ext uri="{BB962C8B-B14F-4D97-AF65-F5344CB8AC3E}">
        <p14:creationId xmlns:p14="http://schemas.microsoft.com/office/powerpoint/2010/main" val="21027976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A9EC43-7A7D-ABA9-6B07-8F112D359D77}"/>
              </a:ext>
            </a:extLst>
          </p:cNvPr>
          <p:cNvPicPr>
            <a:picLocks noChangeAspect="1"/>
          </p:cNvPicPr>
          <p:nvPr/>
        </p:nvPicPr>
        <p:blipFill>
          <a:blip r:embed="rId3"/>
          <a:stretch>
            <a:fillRect/>
          </a:stretch>
        </p:blipFill>
        <p:spPr>
          <a:xfrm>
            <a:off x="5586389" y="681037"/>
            <a:ext cx="6363599" cy="5590809"/>
          </a:xfrm>
          <a:prstGeom prst="rect">
            <a:avLst/>
          </a:prstGeom>
        </p:spPr>
      </p:pic>
      <p:sp>
        <p:nvSpPr>
          <p:cNvPr id="2" name="Title 1">
            <a:extLst>
              <a:ext uri="{FF2B5EF4-FFF2-40B4-BE49-F238E27FC236}">
                <a16:creationId xmlns:a16="http://schemas.microsoft.com/office/drawing/2014/main" id="{F59F49DF-1051-4FEF-9E75-9386715333C2}"/>
              </a:ext>
            </a:extLst>
          </p:cNvPr>
          <p:cNvSpPr>
            <a:spLocks noGrp="1"/>
          </p:cNvSpPr>
          <p:nvPr>
            <p:ph type="title"/>
          </p:nvPr>
        </p:nvSpPr>
        <p:spPr/>
        <p:txBody>
          <a:bodyPr/>
          <a:lstStyle/>
          <a:p>
            <a:r>
              <a:rPr lang="en-US" dirty="0"/>
              <a:t>Arytenoid cartilage </a:t>
            </a:r>
            <a:endParaRPr lang="en-IN" dirty="0"/>
          </a:p>
        </p:txBody>
      </p:sp>
      <p:sp>
        <p:nvSpPr>
          <p:cNvPr id="3" name="Content Placeholder 2">
            <a:extLst>
              <a:ext uri="{FF2B5EF4-FFF2-40B4-BE49-F238E27FC236}">
                <a16:creationId xmlns:a16="http://schemas.microsoft.com/office/drawing/2014/main" id="{B089D257-42AB-4735-B159-6D64440B9E65}"/>
              </a:ext>
            </a:extLst>
          </p:cNvPr>
          <p:cNvSpPr>
            <a:spLocks noGrp="1"/>
          </p:cNvSpPr>
          <p:nvPr>
            <p:ph sz="half" idx="1"/>
          </p:nvPr>
        </p:nvSpPr>
        <p:spPr>
          <a:xfrm>
            <a:off x="269631" y="1825625"/>
            <a:ext cx="5750169" cy="4891698"/>
          </a:xfrm>
        </p:spPr>
        <p:txBody>
          <a:bodyPr>
            <a:normAutofit lnSpcReduction="10000"/>
          </a:bodyPr>
          <a:lstStyle/>
          <a:p>
            <a:r>
              <a:rPr lang="en-US" dirty="0"/>
              <a:t>2 </a:t>
            </a:r>
            <a:r>
              <a:rPr lang="en-US" b="1" dirty="0"/>
              <a:t>small pyramidal </a:t>
            </a:r>
            <a:r>
              <a:rPr lang="en-US" dirty="0"/>
              <a:t>shaped cartilages lying on upper border of lamina of cricoid cartilage </a:t>
            </a:r>
          </a:p>
          <a:p>
            <a:r>
              <a:rPr lang="en-US" b="1" dirty="0"/>
              <a:t>Apex</a:t>
            </a:r>
            <a:r>
              <a:rPr lang="en-US" dirty="0"/>
              <a:t> – curved </a:t>
            </a:r>
            <a:r>
              <a:rPr lang="en-US" dirty="0" err="1"/>
              <a:t>posteromedillay</a:t>
            </a:r>
            <a:r>
              <a:rPr lang="en-US" dirty="0"/>
              <a:t> ,articulates with corniculate cartilage </a:t>
            </a:r>
          </a:p>
          <a:p>
            <a:r>
              <a:rPr lang="en-US" b="1" dirty="0"/>
              <a:t>Base</a:t>
            </a:r>
            <a:r>
              <a:rPr lang="en-US" dirty="0"/>
              <a:t> is concave ,articulate with upper border of cricoid lamina </a:t>
            </a:r>
          </a:p>
          <a:p>
            <a:r>
              <a:rPr lang="en-US" dirty="0"/>
              <a:t>Base prolonged anteriorly to form </a:t>
            </a:r>
            <a:r>
              <a:rPr lang="en-US" b="1" dirty="0"/>
              <a:t>vocal process </a:t>
            </a:r>
            <a:r>
              <a:rPr lang="en-US" dirty="0"/>
              <a:t>&amp; laterally to form </a:t>
            </a:r>
            <a:r>
              <a:rPr lang="en-US" b="1" dirty="0"/>
              <a:t>muscular process </a:t>
            </a:r>
          </a:p>
          <a:p>
            <a:r>
              <a:rPr lang="en-US" dirty="0"/>
              <a:t>Surfaces are </a:t>
            </a:r>
            <a:r>
              <a:rPr lang="en-US" b="1" dirty="0"/>
              <a:t>medial ,anterolateral ,&amp; posterior </a:t>
            </a:r>
            <a:endParaRPr lang="en-IN" b="1" dirty="0"/>
          </a:p>
        </p:txBody>
      </p:sp>
    </p:spTree>
    <p:extLst>
      <p:ext uri="{BB962C8B-B14F-4D97-AF65-F5344CB8AC3E}">
        <p14:creationId xmlns:p14="http://schemas.microsoft.com/office/powerpoint/2010/main" val="35122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6E9F3C-3940-050E-C195-593FBA238CF7}"/>
              </a:ext>
            </a:extLst>
          </p:cNvPr>
          <p:cNvSpPr>
            <a:spLocks noGrp="1"/>
          </p:cNvSpPr>
          <p:nvPr>
            <p:ph type="title"/>
          </p:nvPr>
        </p:nvSpPr>
        <p:spPr/>
        <p:txBody>
          <a:bodyPr/>
          <a:lstStyle/>
          <a:p>
            <a:r>
              <a:rPr lang="en-IN" b="1" dirty="0"/>
              <a:t>BASE OF ARYTENOID </a:t>
            </a:r>
          </a:p>
        </p:txBody>
      </p:sp>
      <p:pic>
        <p:nvPicPr>
          <p:cNvPr id="4" name="Picture 6">
            <a:extLst>
              <a:ext uri="{FF2B5EF4-FFF2-40B4-BE49-F238E27FC236}">
                <a16:creationId xmlns:a16="http://schemas.microsoft.com/office/drawing/2014/main" id="{5C947F57-D7EE-4E74-935B-9530980F504C}"/>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6888" r="14335"/>
          <a:stretch/>
        </p:blipFill>
        <p:spPr bwMode="auto">
          <a:xfrm>
            <a:off x="7467600" y="291829"/>
            <a:ext cx="4419600" cy="5610313"/>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A1FDAA75-E877-DB6A-E876-230D6E85A263}"/>
              </a:ext>
            </a:extLst>
          </p:cNvPr>
          <p:cNvSpPr>
            <a:spLocks noGrp="1"/>
          </p:cNvSpPr>
          <p:nvPr>
            <p:ph sz="half" idx="2"/>
          </p:nvPr>
        </p:nvSpPr>
        <p:spPr>
          <a:xfrm>
            <a:off x="521676" y="1690688"/>
            <a:ext cx="6840415" cy="4351338"/>
          </a:xfrm>
        </p:spPr>
        <p:txBody>
          <a:bodyPr>
            <a:normAutofit/>
          </a:bodyPr>
          <a:lstStyle/>
          <a:p>
            <a:r>
              <a:rPr lang="en-US" dirty="0"/>
              <a:t>The base is concave and articulates with the sloping articular facet on the superolateral surface of the lamina of cricoid cartilage.</a:t>
            </a:r>
          </a:p>
          <a:p>
            <a:endParaRPr lang="en-US" dirty="0"/>
          </a:p>
          <a:p>
            <a:r>
              <a:rPr lang="en-US" dirty="0"/>
              <a:t>The base is having two processes:</a:t>
            </a:r>
          </a:p>
          <a:p>
            <a:pPr marL="0" indent="0">
              <a:buNone/>
            </a:pPr>
            <a:r>
              <a:rPr lang="en-US" dirty="0"/>
              <a:t>1. Muscular process</a:t>
            </a:r>
          </a:p>
          <a:p>
            <a:pPr marL="0" indent="0">
              <a:buNone/>
            </a:pPr>
            <a:r>
              <a:rPr lang="en-US" dirty="0"/>
              <a:t>2. Vocal process</a:t>
            </a:r>
            <a:endParaRPr lang="en-IN" dirty="0"/>
          </a:p>
        </p:txBody>
      </p:sp>
    </p:spTree>
    <p:extLst>
      <p:ext uri="{BB962C8B-B14F-4D97-AF65-F5344CB8AC3E}">
        <p14:creationId xmlns:p14="http://schemas.microsoft.com/office/powerpoint/2010/main" val="24825570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7FEFE-F588-1495-C59E-A4D7C67CC393}"/>
              </a:ext>
            </a:extLst>
          </p:cNvPr>
          <p:cNvSpPr>
            <a:spLocks noGrp="1"/>
          </p:cNvSpPr>
          <p:nvPr>
            <p:ph type="title"/>
          </p:nvPr>
        </p:nvSpPr>
        <p:spPr>
          <a:xfrm>
            <a:off x="838200" y="-291363"/>
            <a:ext cx="10515600" cy="1325563"/>
          </a:xfrm>
        </p:spPr>
        <p:txBody>
          <a:bodyPr/>
          <a:lstStyle/>
          <a:p>
            <a:r>
              <a:rPr lang="en-IN" dirty="0"/>
              <a:t>Muscular process of arytenoid cartilage </a:t>
            </a:r>
          </a:p>
        </p:txBody>
      </p:sp>
      <p:sp>
        <p:nvSpPr>
          <p:cNvPr id="3" name="Content Placeholder 2">
            <a:extLst>
              <a:ext uri="{FF2B5EF4-FFF2-40B4-BE49-F238E27FC236}">
                <a16:creationId xmlns:a16="http://schemas.microsoft.com/office/drawing/2014/main" id="{CADF04FB-8B4E-C1F7-FBC9-88C0A8D6BE97}"/>
              </a:ext>
            </a:extLst>
          </p:cNvPr>
          <p:cNvSpPr>
            <a:spLocks noGrp="1"/>
          </p:cNvSpPr>
          <p:nvPr>
            <p:ph sz="half" idx="1"/>
          </p:nvPr>
        </p:nvSpPr>
        <p:spPr>
          <a:xfrm>
            <a:off x="263773" y="1825625"/>
            <a:ext cx="5181600" cy="4351338"/>
          </a:xfrm>
        </p:spPr>
        <p:txBody>
          <a:bodyPr/>
          <a:lstStyle/>
          <a:p>
            <a:r>
              <a:rPr lang="en-US" dirty="0"/>
              <a:t>The lateral angle of triangular base of the arytenoid cartilage is elongated into a muscular process.</a:t>
            </a:r>
          </a:p>
          <a:p>
            <a:endParaRPr lang="en-US" dirty="0"/>
          </a:p>
          <a:p>
            <a:r>
              <a:rPr lang="en-US" dirty="0"/>
              <a:t>It is for attachment of two </a:t>
            </a:r>
            <a:r>
              <a:rPr lang="en-US" dirty="0" err="1"/>
              <a:t>muscles:posterior</a:t>
            </a:r>
            <a:r>
              <a:rPr lang="en-US" dirty="0"/>
              <a:t> and lateral </a:t>
            </a:r>
            <a:r>
              <a:rPr lang="en-US" dirty="0" err="1"/>
              <a:t>crico</a:t>
            </a:r>
            <a:r>
              <a:rPr lang="en-US" dirty="0"/>
              <a:t>-arytenoid muscles.</a:t>
            </a:r>
            <a:endParaRPr lang="en-IN" dirty="0"/>
          </a:p>
        </p:txBody>
      </p:sp>
      <p:pic>
        <p:nvPicPr>
          <p:cNvPr id="6" name="Content Placeholder 5">
            <a:extLst>
              <a:ext uri="{FF2B5EF4-FFF2-40B4-BE49-F238E27FC236}">
                <a16:creationId xmlns:a16="http://schemas.microsoft.com/office/drawing/2014/main" id="{8FA5A6C3-7EC0-CF2C-A4F1-9322CE6131D6}"/>
              </a:ext>
            </a:extLst>
          </p:cNvPr>
          <p:cNvPicPr>
            <a:picLocks noGrp="1" noChangeAspect="1"/>
          </p:cNvPicPr>
          <p:nvPr>
            <p:ph sz="half" idx="2"/>
          </p:nvPr>
        </p:nvPicPr>
        <p:blipFill>
          <a:blip r:embed="rId3"/>
          <a:stretch>
            <a:fillRect/>
          </a:stretch>
        </p:blipFill>
        <p:spPr>
          <a:xfrm>
            <a:off x="6260123" y="738299"/>
            <a:ext cx="5931877" cy="5860695"/>
          </a:xfrm>
        </p:spPr>
      </p:pic>
    </p:spTree>
    <p:extLst>
      <p:ext uri="{BB962C8B-B14F-4D97-AF65-F5344CB8AC3E}">
        <p14:creationId xmlns:p14="http://schemas.microsoft.com/office/powerpoint/2010/main" val="37592156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973FD-8B26-435A-9979-921657B166ED}"/>
              </a:ext>
            </a:extLst>
          </p:cNvPr>
          <p:cNvSpPr>
            <a:spLocks noGrp="1"/>
          </p:cNvSpPr>
          <p:nvPr>
            <p:ph type="title"/>
          </p:nvPr>
        </p:nvSpPr>
        <p:spPr/>
        <p:txBody>
          <a:bodyPr/>
          <a:lstStyle/>
          <a:p>
            <a:r>
              <a:rPr lang="en-US" dirty="0"/>
              <a:t>Attachments </a:t>
            </a:r>
            <a:endParaRPr lang="en-IN" dirty="0"/>
          </a:p>
        </p:txBody>
      </p:sp>
      <p:sp>
        <p:nvSpPr>
          <p:cNvPr id="3" name="Content Placeholder 2">
            <a:extLst>
              <a:ext uri="{FF2B5EF4-FFF2-40B4-BE49-F238E27FC236}">
                <a16:creationId xmlns:a16="http://schemas.microsoft.com/office/drawing/2014/main" id="{D6952B98-9B0C-43A2-8E00-8A6A45802BBF}"/>
              </a:ext>
            </a:extLst>
          </p:cNvPr>
          <p:cNvSpPr>
            <a:spLocks noGrp="1"/>
          </p:cNvSpPr>
          <p:nvPr>
            <p:ph sz="half" idx="1"/>
          </p:nvPr>
        </p:nvSpPr>
        <p:spPr/>
        <p:txBody>
          <a:bodyPr>
            <a:normAutofit fontScale="92500" lnSpcReduction="20000"/>
          </a:bodyPr>
          <a:lstStyle/>
          <a:p>
            <a:r>
              <a:rPr lang="en-US" dirty="0"/>
              <a:t>Vocal process – vocal folds &amp; </a:t>
            </a:r>
            <a:r>
              <a:rPr lang="en-US" dirty="0" err="1"/>
              <a:t>vocalis</a:t>
            </a:r>
            <a:r>
              <a:rPr lang="en-US" dirty="0"/>
              <a:t> muscle</a:t>
            </a:r>
          </a:p>
          <a:p>
            <a:r>
              <a:rPr lang="en-US" dirty="0"/>
              <a:t>Above vocal process – vestibular folds </a:t>
            </a:r>
          </a:p>
          <a:p>
            <a:r>
              <a:rPr lang="en-US" dirty="0"/>
              <a:t>Muscular process – posterior aspect gives insertion to posterior cricoarytenoid muscle</a:t>
            </a:r>
          </a:p>
          <a:p>
            <a:r>
              <a:rPr lang="en-US" dirty="0"/>
              <a:t>Anterior aspect – insertion to lateral cricoarytenoid muscle </a:t>
            </a:r>
          </a:p>
          <a:p>
            <a:r>
              <a:rPr lang="en-US" dirty="0"/>
              <a:t>Posterior surface – transverse arytenoid </a:t>
            </a:r>
          </a:p>
          <a:p>
            <a:r>
              <a:rPr lang="en-US" dirty="0"/>
              <a:t>Between base &amp; apex – oblique arytenoid </a:t>
            </a:r>
            <a:endParaRPr lang="en-IN" dirty="0"/>
          </a:p>
        </p:txBody>
      </p:sp>
      <p:pic>
        <p:nvPicPr>
          <p:cNvPr id="6" name="Content Placeholder 5">
            <a:extLst>
              <a:ext uri="{FF2B5EF4-FFF2-40B4-BE49-F238E27FC236}">
                <a16:creationId xmlns:a16="http://schemas.microsoft.com/office/drawing/2014/main" id="{F06F7934-00B7-0D33-1C7A-60540D8DF7E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81300" y="480646"/>
            <a:ext cx="6174374" cy="6287873"/>
          </a:xfrm>
        </p:spPr>
      </p:pic>
    </p:spTree>
    <p:extLst>
      <p:ext uri="{BB962C8B-B14F-4D97-AF65-F5344CB8AC3E}">
        <p14:creationId xmlns:p14="http://schemas.microsoft.com/office/powerpoint/2010/main" val="1239604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5054102-2D8A-F3CC-DC39-F06AFCE7C8D1}"/>
              </a:ext>
            </a:extLst>
          </p:cNvPr>
          <p:cNvSpPr>
            <a:spLocks noGrp="1"/>
          </p:cNvSpPr>
          <p:nvPr>
            <p:ph type="title"/>
          </p:nvPr>
        </p:nvSpPr>
        <p:spPr/>
        <p:txBody>
          <a:bodyPr/>
          <a:lstStyle/>
          <a:p>
            <a:r>
              <a:rPr lang="en-IN" dirty="0" err="1"/>
              <a:t>Antrolateral</a:t>
            </a:r>
            <a:r>
              <a:rPr lang="en-IN" dirty="0"/>
              <a:t> aspect of the arytenoid cartilage </a:t>
            </a:r>
          </a:p>
        </p:txBody>
      </p:sp>
      <p:sp>
        <p:nvSpPr>
          <p:cNvPr id="15" name="Content Placeholder 14">
            <a:extLst>
              <a:ext uri="{FF2B5EF4-FFF2-40B4-BE49-F238E27FC236}">
                <a16:creationId xmlns:a16="http://schemas.microsoft.com/office/drawing/2014/main" id="{9EFA49E8-65F8-267A-C7B7-7FD455264213}"/>
              </a:ext>
            </a:extLst>
          </p:cNvPr>
          <p:cNvSpPr>
            <a:spLocks noGrp="1"/>
          </p:cNvSpPr>
          <p:nvPr>
            <p:ph sz="half" idx="1"/>
          </p:nvPr>
        </p:nvSpPr>
        <p:spPr/>
        <p:txBody>
          <a:bodyPr/>
          <a:lstStyle/>
          <a:p>
            <a:r>
              <a:rPr lang="en-US" dirty="0"/>
              <a:t>The anterolateral surface has two depressions, separated by a ridge.</a:t>
            </a:r>
          </a:p>
          <a:p>
            <a:endParaRPr lang="en-US" dirty="0"/>
          </a:p>
          <a:p>
            <a:r>
              <a:rPr lang="en-US" dirty="0"/>
              <a:t>These are for vocalis muscle and vestibular ligament attachment.</a:t>
            </a:r>
            <a:endParaRPr lang="en-IN" dirty="0"/>
          </a:p>
        </p:txBody>
      </p:sp>
      <p:pic>
        <p:nvPicPr>
          <p:cNvPr id="3" name="Content Placeholder 2">
            <a:extLst>
              <a:ext uri="{FF2B5EF4-FFF2-40B4-BE49-F238E27FC236}">
                <a16:creationId xmlns:a16="http://schemas.microsoft.com/office/drawing/2014/main" id="{41FBF513-3E29-97AB-D5A4-5A88DC48A8D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96087" y="2034381"/>
            <a:ext cx="3933825" cy="3933825"/>
          </a:xfrm>
        </p:spPr>
      </p:pic>
    </p:spTree>
    <p:extLst>
      <p:ext uri="{BB962C8B-B14F-4D97-AF65-F5344CB8AC3E}">
        <p14:creationId xmlns:p14="http://schemas.microsoft.com/office/powerpoint/2010/main" val="10048445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E62DE5E-1A87-18AE-7E61-B104DEB6360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51161" y="365125"/>
            <a:ext cx="7440839" cy="6399090"/>
          </a:xfrm>
        </p:spPr>
      </p:pic>
      <p:sp>
        <p:nvSpPr>
          <p:cNvPr id="2" name="Title 1">
            <a:extLst>
              <a:ext uri="{FF2B5EF4-FFF2-40B4-BE49-F238E27FC236}">
                <a16:creationId xmlns:a16="http://schemas.microsoft.com/office/drawing/2014/main" id="{8E413059-E954-42E4-B8F4-7407CA0A7E5B}"/>
              </a:ext>
            </a:extLst>
          </p:cNvPr>
          <p:cNvSpPr>
            <a:spLocks noGrp="1"/>
          </p:cNvSpPr>
          <p:nvPr>
            <p:ph type="title"/>
          </p:nvPr>
        </p:nvSpPr>
        <p:spPr/>
        <p:txBody>
          <a:bodyPr/>
          <a:lstStyle/>
          <a:p>
            <a:r>
              <a:rPr lang="en-US" b="1" dirty="0"/>
              <a:t>CORNICULATE</a:t>
            </a:r>
            <a:br>
              <a:rPr lang="en-US" b="1" dirty="0"/>
            </a:br>
            <a:r>
              <a:rPr lang="en-US" b="1" dirty="0"/>
              <a:t> CARTILAGE </a:t>
            </a:r>
            <a:endParaRPr lang="en-IN" b="1" dirty="0"/>
          </a:p>
        </p:txBody>
      </p:sp>
      <p:sp>
        <p:nvSpPr>
          <p:cNvPr id="3" name="Content Placeholder 2">
            <a:extLst>
              <a:ext uri="{FF2B5EF4-FFF2-40B4-BE49-F238E27FC236}">
                <a16:creationId xmlns:a16="http://schemas.microsoft.com/office/drawing/2014/main" id="{63E09599-8A31-4AA2-8231-68442422DF87}"/>
              </a:ext>
            </a:extLst>
          </p:cNvPr>
          <p:cNvSpPr>
            <a:spLocks noGrp="1"/>
          </p:cNvSpPr>
          <p:nvPr>
            <p:ph sz="half" idx="1"/>
          </p:nvPr>
        </p:nvSpPr>
        <p:spPr>
          <a:xfrm>
            <a:off x="328246" y="1825624"/>
            <a:ext cx="4103077" cy="4751021"/>
          </a:xfrm>
        </p:spPr>
        <p:txBody>
          <a:bodyPr/>
          <a:lstStyle/>
          <a:p>
            <a:r>
              <a:rPr lang="en-US" b="1" dirty="0"/>
              <a:t>Horn </a:t>
            </a:r>
            <a:r>
              <a:rPr lang="en-US" dirty="0"/>
              <a:t>shaped</a:t>
            </a:r>
          </a:p>
          <a:p>
            <a:r>
              <a:rPr lang="en-US" dirty="0"/>
              <a:t>2 small conical nodules which articulate with apex of arytenoid cartilages </a:t>
            </a:r>
          </a:p>
          <a:p>
            <a:r>
              <a:rPr lang="en-US" dirty="0"/>
              <a:t>Directed </a:t>
            </a:r>
            <a:r>
              <a:rPr lang="en-US" dirty="0" err="1"/>
              <a:t>posteromedially</a:t>
            </a:r>
            <a:endParaRPr lang="en-US" dirty="0"/>
          </a:p>
          <a:p>
            <a:r>
              <a:rPr lang="en-US" dirty="0"/>
              <a:t>Lies in posterior part of </a:t>
            </a:r>
          </a:p>
          <a:p>
            <a:r>
              <a:rPr lang="en-US" dirty="0"/>
              <a:t>aryepiglottic folds  </a:t>
            </a:r>
            <a:endParaRPr lang="en-IN" dirty="0"/>
          </a:p>
        </p:txBody>
      </p:sp>
    </p:spTree>
    <p:extLst>
      <p:ext uri="{BB962C8B-B14F-4D97-AF65-F5344CB8AC3E}">
        <p14:creationId xmlns:p14="http://schemas.microsoft.com/office/powerpoint/2010/main" val="31327208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2E6BF-A4CA-DDE1-89F1-00C10ACEED8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0D333C3D-DC1A-5725-7196-14F199803D2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801953" y="52428"/>
            <a:ext cx="5923553" cy="6753143"/>
          </a:xfrm>
        </p:spPr>
      </p:pic>
    </p:spTree>
    <p:extLst>
      <p:ext uri="{BB962C8B-B14F-4D97-AF65-F5344CB8AC3E}">
        <p14:creationId xmlns:p14="http://schemas.microsoft.com/office/powerpoint/2010/main" val="25422983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12A5386-5993-E65A-5FEF-BAF27E1231D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11262" y="868534"/>
            <a:ext cx="6840415" cy="5624341"/>
          </a:xfrm>
        </p:spPr>
      </p:pic>
      <p:sp>
        <p:nvSpPr>
          <p:cNvPr id="2" name="Title 1">
            <a:extLst>
              <a:ext uri="{FF2B5EF4-FFF2-40B4-BE49-F238E27FC236}">
                <a16:creationId xmlns:a16="http://schemas.microsoft.com/office/drawing/2014/main" id="{8AE4B0B6-D463-4F70-BDA7-6398A8D5DF07}"/>
              </a:ext>
            </a:extLst>
          </p:cNvPr>
          <p:cNvSpPr>
            <a:spLocks noGrp="1"/>
          </p:cNvSpPr>
          <p:nvPr>
            <p:ph type="title"/>
          </p:nvPr>
        </p:nvSpPr>
        <p:spPr/>
        <p:txBody>
          <a:bodyPr/>
          <a:lstStyle/>
          <a:p>
            <a:r>
              <a:rPr lang="en-US" dirty="0"/>
              <a:t>Cuneiform cartilages </a:t>
            </a:r>
            <a:endParaRPr lang="en-IN" dirty="0"/>
          </a:p>
        </p:txBody>
      </p:sp>
      <p:sp>
        <p:nvSpPr>
          <p:cNvPr id="3" name="Content Placeholder 2">
            <a:extLst>
              <a:ext uri="{FF2B5EF4-FFF2-40B4-BE49-F238E27FC236}">
                <a16:creationId xmlns:a16="http://schemas.microsoft.com/office/drawing/2014/main" id="{7E788685-137F-4D96-AA93-7C1E3D2D37D0}"/>
              </a:ext>
            </a:extLst>
          </p:cNvPr>
          <p:cNvSpPr>
            <a:spLocks noGrp="1"/>
          </p:cNvSpPr>
          <p:nvPr>
            <p:ph sz="half" idx="1"/>
          </p:nvPr>
        </p:nvSpPr>
        <p:spPr>
          <a:xfrm>
            <a:off x="87928" y="1825625"/>
            <a:ext cx="5181600" cy="4351338"/>
          </a:xfrm>
        </p:spPr>
        <p:txBody>
          <a:bodyPr/>
          <a:lstStyle/>
          <a:p>
            <a:r>
              <a:rPr lang="en-US" b="1" dirty="0"/>
              <a:t>Wedge</a:t>
            </a:r>
            <a:r>
              <a:rPr lang="en-US" dirty="0"/>
              <a:t> shaped </a:t>
            </a:r>
          </a:p>
          <a:p>
            <a:r>
              <a:rPr lang="en-US" dirty="0"/>
              <a:t>2 small rod shaped cartilages placed in aryepiglottic folds just ventral to corniculate cartilages </a:t>
            </a:r>
            <a:endParaRPr lang="en-IN" dirty="0"/>
          </a:p>
        </p:txBody>
      </p:sp>
    </p:spTree>
    <p:extLst>
      <p:ext uri="{BB962C8B-B14F-4D97-AF65-F5344CB8AC3E}">
        <p14:creationId xmlns:p14="http://schemas.microsoft.com/office/powerpoint/2010/main" val="20135950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CDB3-4763-4C70-AC0E-384F9965BA20}"/>
              </a:ext>
            </a:extLst>
          </p:cNvPr>
          <p:cNvSpPr>
            <a:spLocks noGrp="1"/>
          </p:cNvSpPr>
          <p:nvPr>
            <p:ph type="title"/>
          </p:nvPr>
        </p:nvSpPr>
        <p:spPr/>
        <p:txBody>
          <a:bodyPr/>
          <a:lstStyle/>
          <a:p>
            <a:r>
              <a:rPr lang="en-US" dirty="0"/>
              <a:t>Histology of laryngeal cartilages </a:t>
            </a:r>
            <a:endParaRPr lang="en-IN" dirty="0"/>
          </a:p>
        </p:txBody>
      </p:sp>
      <p:sp>
        <p:nvSpPr>
          <p:cNvPr id="3" name="Content Placeholder 2">
            <a:extLst>
              <a:ext uri="{FF2B5EF4-FFF2-40B4-BE49-F238E27FC236}">
                <a16:creationId xmlns:a16="http://schemas.microsoft.com/office/drawing/2014/main" id="{A7128AC1-F921-410C-989F-094A2D0F2FAF}"/>
              </a:ext>
            </a:extLst>
          </p:cNvPr>
          <p:cNvSpPr>
            <a:spLocks noGrp="1"/>
          </p:cNvSpPr>
          <p:nvPr>
            <p:ph idx="1"/>
          </p:nvPr>
        </p:nvSpPr>
        <p:spPr/>
        <p:txBody>
          <a:bodyPr/>
          <a:lstStyle/>
          <a:p>
            <a:r>
              <a:rPr lang="en-US" dirty="0"/>
              <a:t>Thyroid ,cricoid &amp; basal part of arytenoid – are hyaline cartilage(ossify after 25 years )</a:t>
            </a:r>
          </a:p>
          <a:p>
            <a:endParaRPr lang="en-US" dirty="0"/>
          </a:p>
          <a:p>
            <a:r>
              <a:rPr lang="en-US" dirty="0"/>
              <a:t>Epiglottis , corniculate , cuneiform &amp; processes of arytenoid – elastic cartilages  (do not ossify )</a:t>
            </a:r>
            <a:endParaRPr lang="en-IN" dirty="0"/>
          </a:p>
        </p:txBody>
      </p:sp>
    </p:spTree>
    <p:extLst>
      <p:ext uri="{BB962C8B-B14F-4D97-AF65-F5344CB8AC3E}">
        <p14:creationId xmlns:p14="http://schemas.microsoft.com/office/powerpoint/2010/main" val="1531637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5EBB-C282-4937-ACD2-5DA25276A92A}"/>
              </a:ext>
            </a:extLst>
          </p:cNvPr>
          <p:cNvSpPr>
            <a:spLocks noGrp="1"/>
          </p:cNvSpPr>
          <p:nvPr>
            <p:ph type="title"/>
          </p:nvPr>
        </p:nvSpPr>
        <p:spPr/>
        <p:txBody>
          <a:bodyPr/>
          <a:lstStyle/>
          <a:p>
            <a:r>
              <a:rPr lang="en-US" dirty="0"/>
              <a:t>Joints </a:t>
            </a:r>
            <a:endParaRPr lang="en-IN" dirty="0"/>
          </a:p>
        </p:txBody>
      </p:sp>
      <p:sp>
        <p:nvSpPr>
          <p:cNvPr id="3" name="Content Placeholder 2">
            <a:extLst>
              <a:ext uri="{FF2B5EF4-FFF2-40B4-BE49-F238E27FC236}">
                <a16:creationId xmlns:a16="http://schemas.microsoft.com/office/drawing/2014/main" id="{61A3AFA1-9917-468B-BD4D-2E33F5CD246A}"/>
              </a:ext>
            </a:extLst>
          </p:cNvPr>
          <p:cNvSpPr>
            <a:spLocks noGrp="1"/>
          </p:cNvSpPr>
          <p:nvPr>
            <p:ph idx="1"/>
          </p:nvPr>
        </p:nvSpPr>
        <p:spPr/>
        <p:txBody>
          <a:bodyPr/>
          <a:lstStyle/>
          <a:p>
            <a:r>
              <a:rPr lang="en-US" dirty="0"/>
              <a:t>2 synovial joints </a:t>
            </a:r>
          </a:p>
          <a:p>
            <a:r>
              <a:rPr lang="en-US" b="1" dirty="0"/>
              <a:t>Cricothyroid </a:t>
            </a:r>
            <a:r>
              <a:rPr lang="en-US" dirty="0"/>
              <a:t>– between inferior </a:t>
            </a:r>
            <a:r>
              <a:rPr lang="en-US" dirty="0" err="1"/>
              <a:t>cornua</a:t>
            </a:r>
            <a:r>
              <a:rPr lang="en-US" dirty="0"/>
              <a:t> of thyroid &amp; side of cricoid . permits rotatory movements around transverse axis –permits tension &amp; relaxation of vocal cords </a:t>
            </a:r>
          </a:p>
          <a:p>
            <a:endParaRPr lang="en-US" dirty="0"/>
          </a:p>
          <a:p>
            <a:r>
              <a:rPr lang="en-US" b="1" dirty="0"/>
              <a:t>Cricoarytenoid </a:t>
            </a:r>
            <a:r>
              <a:rPr lang="en-US" dirty="0"/>
              <a:t>– between base of arytenoid &amp; upper border of lamina of cricoid cartilage </a:t>
            </a:r>
          </a:p>
          <a:p>
            <a:r>
              <a:rPr lang="en-US" dirty="0"/>
              <a:t>Permits rotatory movements around vertical axis – permits adduction &amp; abduction </a:t>
            </a:r>
            <a:endParaRPr lang="en-IN" dirty="0"/>
          </a:p>
        </p:txBody>
      </p:sp>
    </p:spTree>
    <p:extLst>
      <p:ext uri="{BB962C8B-B14F-4D97-AF65-F5344CB8AC3E}">
        <p14:creationId xmlns:p14="http://schemas.microsoft.com/office/powerpoint/2010/main" val="30471934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a:extLst>
              <a:ext uri="{FF2B5EF4-FFF2-40B4-BE49-F238E27FC236}">
                <a16:creationId xmlns:a16="http://schemas.microsoft.com/office/drawing/2014/main" id="{C1B28BB9-4C91-4F95-9B8C-68533A5BB10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73680" y="1840865"/>
            <a:ext cx="720852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6415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20E14-6062-4AB9-8FE7-DEC4253C719A}"/>
              </a:ext>
            </a:extLst>
          </p:cNvPr>
          <p:cNvSpPr>
            <a:spLocks noGrp="1"/>
          </p:cNvSpPr>
          <p:nvPr>
            <p:ph type="title"/>
          </p:nvPr>
        </p:nvSpPr>
        <p:spPr/>
        <p:txBody>
          <a:bodyPr/>
          <a:lstStyle/>
          <a:p>
            <a:endParaRPr lang="en-IN"/>
          </a:p>
        </p:txBody>
      </p:sp>
      <p:pic>
        <p:nvPicPr>
          <p:cNvPr id="4098" name="Picture 2">
            <a:extLst>
              <a:ext uri="{FF2B5EF4-FFF2-40B4-BE49-F238E27FC236}">
                <a16:creationId xmlns:a16="http://schemas.microsoft.com/office/drawing/2014/main" id="{88285014-A8BE-45DC-9056-A2752C1AFA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3778" y="1825625"/>
            <a:ext cx="958444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213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3600" dirty="0"/>
          </a:p>
          <a:p>
            <a:pPr marL="0" indent="0" algn="ctr">
              <a:buNone/>
            </a:pPr>
            <a:endParaRPr lang="en-US" sz="3600" dirty="0"/>
          </a:p>
          <a:p>
            <a:pPr marL="0" indent="0" algn="ctr">
              <a:buNone/>
            </a:pPr>
            <a:endParaRPr lang="en-US" sz="3600" dirty="0"/>
          </a:p>
          <a:p>
            <a:pPr marL="0" indent="0" algn="ctr">
              <a:buNone/>
            </a:pPr>
            <a:r>
              <a:rPr lang="en-US" sz="3600"/>
              <a:t>Thank </a:t>
            </a:r>
            <a:r>
              <a:rPr lang="en-US" sz="3600" dirty="0"/>
              <a:t>you </a:t>
            </a:r>
          </a:p>
        </p:txBody>
      </p:sp>
    </p:spTree>
    <p:extLst>
      <p:ext uri="{BB962C8B-B14F-4D97-AF65-F5344CB8AC3E}">
        <p14:creationId xmlns:p14="http://schemas.microsoft.com/office/powerpoint/2010/main" val="3541471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1054</TotalTime>
  <Words>1644</Words>
  <Application>Microsoft Office PowerPoint</Application>
  <PresentationFormat>Widescreen</PresentationFormat>
  <Paragraphs>266</Paragraphs>
  <Slides>63</Slides>
  <Notes>40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Arial</vt:lpstr>
      <vt:lpstr>Calibri</vt:lpstr>
      <vt:lpstr>Calibri Light</vt:lpstr>
      <vt:lpstr>Office Theme</vt:lpstr>
      <vt:lpstr>Larynx </vt:lpstr>
      <vt:lpstr>PowerPoint Presentation</vt:lpstr>
      <vt:lpstr> LARYNX  -VOICE BOX </vt:lpstr>
      <vt:lpstr>Location &amp; dimension </vt:lpstr>
      <vt:lpstr>CONSTITUTION OF LARYNX </vt:lpstr>
      <vt:lpstr>Cartilages (SKELETON OF THE LARYNX)</vt:lpstr>
      <vt:lpstr>PowerPoint Presentation</vt:lpstr>
      <vt:lpstr>PowerPoint Presentation</vt:lpstr>
      <vt:lpstr>PowerPoint Presentation</vt:lpstr>
      <vt:lpstr>Thyroid cartilage </vt:lpstr>
      <vt:lpstr>Thyroid cartilage </vt:lpstr>
      <vt:lpstr>PowerPoint Presentation</vt:lpstr>
      <vt:lpstr>PowerPoint Presentation</vt:lpstr>
      <vt:lpstr>PARTS OF THE THYROID LAMINA </vt:lpstr>
      <vt:lpstr>PowerPoint Presentation</vt:lpstr>
      <vt:lpstr>PowerPoint Presentation</vt:lpstr>
      <vt:lpstr>Attachments of thyroid cartilage </vt:lpstr>
      <vt:lpstr>PowerPoint Presentation</vt:lpstr>
      <vt:lpstr>Attachments of thyroid cartilage </vt:lpstr>
      <vt:lpstr>PowerPoint Presentation</vt:lpstr>
      <vt:lpstr>PowerPoint Presentation</vt:lpstr>
      <vt:lpstr>PowerPoint Presentation</vt:lpstr>
      <vt:lpstr>Structures attached to the inner surface of the thyroid </vt:lpstr>
      <vt:lpstr>POSTERIOR BORDER OF THYROID CARTILAGE </vt:lpstr>
      <vt:lpstr>PowerPoint Presentation</vt:lpstr>
      <vt:lpstr>LATERAL SURFACE OF THYROID CARTILAGE </vt:lpstr>
      <vt:lpstr>PowerPoint Presentation</vt:lpstr>
      <vt:lpstr>Cricoid cartilage </vt:lpstr>
      <vt:lpstr>PowerPoint Presentation</vt:lpstr>
      <vt:lpstr>PowerPoint Presentation</vt:lpstr>
      <vt:lpstr>CRICOID ARCH SUPERIOR BORDER </vt:lpstr>
      <vt:lpstr>LATERAL CRICOARYTENOID MUSCLE </vt:lpstr>
      <vt:lpstr>CRICOID LAMINA </vt:lpstr>
      <vt:lpstr>POSTERIOR CRICOARYTENOID MUSCLE</vt:lpstr>
      <vt:lpstr>CRICOID LAMINA facets </vt:lpstr>
      <vt:lpstr>PowerPoint Presentation</vt:lpstr>
      <vt:lpstr>PowerPoint Presentation</vt:lpstr>
      <vt:lpstr>Attachments </vt:lpstr>
      <vt:lpstr>Epiglottis </vt:lpstr>
      <vt:lpstr>PowerPoint Presentation</vt:lpstr>
      <vt:lpstr> </vt:lpstr>
      <vt:lpstr>PowerPoint Presentation</vt:lpstr>
      <vt:lpstr>PowerPoint Presentation</vt:lpstr>
      <vt:lpstr>POSTERIOR SURFACE  OF EPIGLOTTIS </vt:lpstr>
      <vt:lpstr>PowerPoint Presentation</vt:lpstr>
      <vt:lpstr>Anterior surface of epiglottis </vt:lpstr>
      <vt:lpstr>PowerPoint Presentation</vt:lpstr>
      <vt:lpstr>Lower part of the anterior surface of epiglottis </vt:lpstr>
      <vt:lpstr>Lateral borders of epiglottis (aryepiglottic folds )</vt:lpstr>
      <vt:lpstr>PowerPoint Presentation</vt:lpstr>
      <vt:lpstr>Arytenoid cartilage </vt:lpstr>
      <vt:lpstr>BASE OF ARYTENOID </vt:lpstr>
      <vt:lpstr>Muscular process of arytenoid cartilage </vt:lpstr>
      <vt:lpstr>Attachments </vt:lpstr>
      <vt:lpstr>Antrolateral aspect of the arytenoid cartilage </vt:lpstr>
      <vt:lpstr>CORNICULATE  CARTILAGE </vt:lpstr>
      <vt:lpstr>PowerPoint Presentation</vt:lpstr>
      <vt:lpstr>Cuneiform cartilages </vt:lpstr>
      <vt:lpstr>Histology of laryngeal cartilages </vt:lpstr>
      <vt:lpstr>Joints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Larynx </dc:title>
  <dc:creator>Sunil Kumar</dc:creator>
  <cp:lastModifiedBy>Ganesh Babu R</cp:lastModifiedBy>
  <cp:revision>117</cp:revision>
  <dcterms:created xsi:type="dcterms:W3CDTF">2021-06-02T05:09:08Z</dcterms:created>
  <dcterms:modified xsi:type="dcterms:W3CDTF">2024-09-03T07:03:45Z</dcterms:modified>
</cp:coreProperties>
</file>