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media/image47.jpg" ContentType="image/png"/>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272" r:id="rId3"/>
    <p:sldId id="323" r:id="rId4"/>
    <p:sldId id="296" r:id="rId5"/>
    <p:sldId id="307" r:id="rId6"/>
    <p:sldId id="327" r:id="rId7"/>
    <p:sldId id="273" r:id="rId8"/>
    <p:sldId id="293" r:id="rId9"/>
    <p:sldId id="287" r:id="rId10"/>
    <p:sldId id="308" r:id="rId11"/>
    <p:sldId id="274" r:id="rId12"/>
    <p:sldId id="288" r:id="rId13"/>
    <p:sldId id="309" r:id="rId14"/>
    <p:sldId id="310" r:id="rId15"/>
    <p:sldId id="311" r:id="rId16"/>
    <p:sldId id="275" r:id="rId17"/>
    <p:sldId id="312" r:id="rId18"/>
    <p:sldId id="313" r:id="rId19"/>
    <p:sldId id="314" r:id="rId20"/>
    <p:sldId id="315" r:id="rId21"/>
    <p:sldId id="316" r:id="rId22"/>
    <p:sldId id="318" r:id="rId23"/>
    <p:sldId id="276" r:id="rId24"/>
    <p:sldId id="278" r:id="rId25"/>
    <p:sldId id="320" r:id="rId26"/>
    <p:sldId id="268" r:id="rId27"/>
    <p:sldId id="257" r:id="rId28"/>
    <p:sldId id="258" r:id="rId29"/>
    <p:sldId id="319" r:id="rId30"/>
    <p:sldId id="279" r:id="rId31"/>
    <p:sldId id="328" r:id="rId32"/>
    <p:sldId id="280" r:id="rId33"/>
    <p:sldId id="322" r:id="rId34"/>
    <p:sldId id="281" r:id="rId35"/>
    <p:sldId id="259" r:id="rId36"/>
    <p:sldId id="269" r:id="rId37"/>
    <p:sldId id="321" r:id="rId38"/>
    <p:sldId id="324" r:id="rId39"/>
    <p:sldId id="325" r:id="rId40"/>
    <p:sldId id="294" r:id="rId41"/>
    <p:sldId id="271" r:id="rId42"/>
    <p:sldId id="297" r:id="rId43"/>
    <p:sldId id="298" r:id="rId44"/>
    <p:sldId id="299" r:id="rId45"/>
    <p:sldId id="300" r:id="rId46"/>
    <p:sldId id="301" r:id="rId47"/>
    <p:sldId id="266" r:id="rId48"/>
    <p:sldId id="306" r:id="rId49"/>
    <p:sldId id="326" r:id="rId50"/>
    <p:sldId id="285" r:id="rId51"/>
    <p:sldId id="302" r:id="rId52"/>
    <p:sldId id="304" r:id="rId53"/>
    <p:sldId id="286" r:id="rId54"/>
    <p:sldId id="282" r:id="rId55"/>
    <p:sldId id="289" r:id="rId56"/>
    <p:sldId id="290" r:id="rId57"/>
    <p:sldId id="291" r:id="rId58"/>
    <p:sldId id="292"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9567" autoAdjust="0"/>
  </p:normalViewPr>
  <p:slideViewPr>
    <p:cSldViewPr snapToGrid="0">
      <p:cViewPr varScale="1">
        <p:scale>
          <a:sx n="35" d="100"/>
          <a:sy n="35" d="100"/>
        </p:scale>
        <p:origin x="2247"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10E928-6767-45AD-8A62-87E7FF3AB744}" type="datetimeFigureOut">
              <a:rPr lang="en-US" smtClean="0"/>
              <a:t>9/3/2024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5FAAC-752D-4A41-93CF-4261A42C2766}" type="slidenum">
              <a:rPr lang="en-US" smtClean="0"/>
              <a:t>‹#›</a:t>
            </a:fld>
            <a:endParaRPr lang="en-US"/>
          </a:p>
        </p:txBody>
      </p:sp>
    </p:spTree>
    <p:extLst>
      <p:ext uri="{BB962C8B-B14F-4D97-AF65-F5344CB8AC3E}">
        <p14:creationId xmlns:p14="http://schemas.microsoft.com/office/powerpoint/2010/main" val="217841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35FAAC-752D-4A41-93CF-4261A42C2766}" type="slidenum">
              <a:rPr lang="en-US" smtClean="0"/>
              <a:t>1</a:t>
            </a:fld>
            <a:endParaRPr lang="en-US"/>
          </a:p>
        </p:txBody>
      </p:sp>
    </p:spTree>
    <p:extLst>
      <p:ext uri="{BB962C8B-B14F-4D97-AF65-F5344CB8AC3E}">
        <p14:creationId xmlns:p14="http://schemas.microsoft.com/office/powerpoint/2010/main" val="2485273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a:t>
            </a:fld>
            <a:endParaRPr lang="en-US"/>
          </a:p>
        </p:txBody>
      </p:sp>
    </p:spTree>
    <p:extLst>
      <p:ext uri="{BB962C8B-B14F-4D97-AF65-F5344CB8AC3E}">
        <p14:creationId xmlns:p14="http://schemas.microsoft.com/office/powerpoint/2010/main" val="2747106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4</a:t>
            </a:fld>
            <a:endParaRPr lang="en-US"/>
          </a:p>
        </p:txBody>
      </p:sp>
    </p:spTree>
    <p:extLst>
      <p:ext uri="{BB962C8B-B14F-4D97-AF65-F5344CB8AC3E}">
        <p14:creationId xmlns:p14="http://schemas.microsoft.com/office/powerpoint/2010/main" val="359028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5</a:t>
            </a:fld>
            <a:endParaRPr lang="en-US"/>
          </a:p>
        </p:txBody>
      </p:sp>
    </p:spTree>
    <p:extLst>
      <p:ext uri="{BB962C8B-B14F-4D97-AF65-F5344CB8AC3E}">
        <p14:creationId xmlns:p14="http://schemas.microsoft.com/office/powerpoint/2010/main" val="3486008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7</a:t>
            </a:fld>
            <a:endParaRPr lang="en-US"/>
          </a:p>
        </p:txBody>
      </p:sp>
    </p:spTree>
    <p:extLst>
      <p:ext uri="{BB962C8B-B14F-4D97-AF65-F5344CB8AC3E}">
        <p14:creationId xmlns:p14="http://schemas.microsoft.com/office/powerpoint/2010/main" val="4116248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8</a:t>
            </a:fld>
            <a:endParaRPr lang="en-US"/>
          </a:p>
        </p:txBody>
      </p:sp>
    </p:spTree>
    <p:extLst>
      <p:ext uri="{BB962C8B-B14F-4D97-AF65-F5344CB8AC3E}">
        <p14:creationId xmlns:p14="http://schemas.microsoft.com/office/powerpoint/2010/main" val="2503491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9</a:t>
            </a:fld>
            <a:endParaRPr lang="en-US"/>
          </a:p>
        </p:txBody>
      </p:sp>
    </p:spTree>
    <p:extLst>
      <p:ext uri="{BB962C8B-B14F-4D97-AF65-F5344CB8AC3E}">
        <p14:creationId xmlns:p14="http://schemas.microsoft.com/office/powerpoint/2010/main" val="3870468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10</a:t>
            </a:fld>
            <a:endParaRPr lang="en-US"/>
          </a:p>
        </p:txBody>
      </p:sp>
    </p:spTree>
    <p:extLst>
      <p:ext uri="{BB962C8B-B14F-4D97-AF65-F5344CB8AC3E}">
        <p14:creationId xmlns:p14="http://schemas.microsoft.com/office/powerpoint/2010/main" val="44484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FA35FAAC-752D-4A41-93CF-4261A42C2766}" type="slidenum">
              <a:rPr lang="en-US" smtClean="0"/>
              <a:t>11</a:t>
            </a:fld>
            <a:endParaRPr lang="en-US"/>
          </a:p>
        </p:txBody>
      </p:sp>
    </p:spTree>
    <p:extLst>
      <p:ext uri="{BB962C8B-B14F-4D97-AF65-F5344CB8AC3E}">
        <p14:creationId xmlns:p14="http://schemas.microsoft.com/office/powerpoint/2010/main" val="2760380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12</a:t>
            </a:fld>
            <a:endParaRPr lang="en-US"/>
          </a:p>
        </p:txBody>
      </p:sp>
    </p:spTree>
    <p:extLst>
      <p:ext uri="{BB962C8B-B14F-4D97-AF65-F5344CB8AC3E}">
        <p14:creationId xmlns:p14="http://schemas.microsoft.com/office/powerpoint/2010/main" val="1067293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13</a:t>
            </a:fld>
            <a:endParaRPr lang="en-US"/>
          </a:p>
        </p:txBody>
      </p:sp>
    </p:spTree>
    <p:extLst>
      <p:ext uri="{BB962C8B-B14F-4D97-AF65-F5344CB8AC3E}">
        <p14:creationId xmlns:p14="http://schemas.microsoft.com/office/powerpoint/2010/main" val="2746611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14</a:t>
            </a:fld>
            <a:endParaRPr lang="en-US"/>
          </a:p>
        </p:txBody>
      </p:sp>
    </p:spTree>
    <p:extLst>
      <p:ext uri="{BB962C8B-B14F-4D97-AF65-F5344CB8AC3E}">
        <p14:creationId xmlns:p14="http://schemas.microsoft.com/office/powerpoint/2010/main" val="1196704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15</a:t>
            </a:fld>
            <a:endParaRPr lang="en-US"/>
          </a:p>
        </p:txBody>
      </p:sp>
    </p:spTree>
    <p:extLst>
      <p:ext uri="{BB962C8B-B14F-4D97-AF65-F5344CB8AC3E}">
        <p14:creationId xmlns:p14="http://schemas.microsoft.com/office/powerpoint/2010/main" val="2730031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16</a:t>
            </a:fld>
            <a:endParaRPr lang="en-US"/>
          </a:p>
        </p:txBody>
      </p:sp>
    </p:spTree>
    <p:extLst>
      <p:ext uri="{BB962C8B-B14F-4D97-AF65-F5344CB8AC3E}">
        <p14:creationId xmlns:p14="http://schemas.microsoft.com/office/powerpoint/2010/main" val="1520704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17</a:t>
            </a:fld>
            <a:endParaRPr lang="en-US"/>
          </a:p>
        </p:txBody>
      </p:sp>
    </p:spTree>
    <p:extLst>
      <p:ext uri="{BB962C8B-B14F-4D97-AF65-F5344CB8AC3E}">
        <p14:creationId xmlns:p14="http://schemas.microsoft.com/office/powerpoint/2010/main" val="3463090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18</a:t>
            </a:fld>
            <a:endParaRPr lang="en-US"/>
          </a:p>
        </p:txBody>
      </p:sp>
    </p:spTree>
    <p:extLst>
      <p:ext uri="{BB962C8B-B14F-4D97-AF65-F5344CB8AC3E}">
        <p14:creationId xmlns:p14="http://schemas.microsoft.com/office/powerpoint/2010/main" val="210767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35FAAC-752D-4A41-93CF-4261A42C2766}" type="slidenum">
              <a:rPr lang="en-US" smtClean="0"/>
              <a:t>19</a:t>
            </a:fld>
            <a:endParaRPr lang="en-US"/>
          </a:p>
        </p:txBody>
      </p:sp>
    </p:spTree>
    <p:extLst>
      <p:ext uri="{BB962C8B-B14F-4D97-AF65-F5344CB8AC3E}">
        <p14:creationId xmlns:p14="http://schemas.microsoft.com/office/powerpoint/2010/main" val="2250592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20</a:t>
            </a:fld>
            <a:endParaRPr lang="en-US"/>
          </a:p>
        </p:txBody>
      </p:sp>
    </p:spTree>
    <p:extLst>
      <p:ext uri="{BB962C8B-B14F-4D97-AF65-F5344CB8AC3E}">
        <p14:creationId xmlns:p14="http://schemas.microsoft.com/office/powerpoint/2010/main" val="2304947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21</a:t>
            </a:fld>
            <a:endParaRPr lang="en-US"/>
          </a:p>
        </p:txBody>
      </p:sp>
    </p:spTree>
    <p:extLst>
      <p:ext uri="{BB962C8B-B14F-4D97-AF65-F5344CB8AC3E}">
        <p14:creationId xmlns:p14="http://schemas.microsoft.com/office/powerpoint/2010/main" val="815092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22</a:t>
            </a:fld>
            <a:endParaRPr lang="en-US"/>
          </a:p>
        </p:txBody>
      </p:sp>
    </p:spTree>
    <p:extLst>
      <p:ext uri="{BB962C8B-B14F-4D97-AF65-F5344CB8AC3E}">
        <p14:creationId xmlns:p14="http://schemas.microsoft.com/office/powerpoint/2010/main" val="2495504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23</a:t>
            </a:fld>
            <a:endParaRPr lang="en-US"/>
          </a:p>
        </p:txBody>
      </p:sp>
    </p:spTree>
    <p:extLst>
      <p:ext uri="{BB962C8B-B14F-4D97-AF65-F5344CB8AC3E}">
        <p14:creationId xmlns:p14="http://schemas.microsoft.com/office/powerpoint/2010/main" val="3791949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24</a:t>
            </a:fld>
            <a:endParaRPr lang="en-US"/>
          </a:p>
        </p:txBody>
      </p:sp>
    </p:spTree>
    <p:extLst>
      <p:ext uri="{BB962C8B-B14F-4D97-AF65-F5344CB8AC3E}">
        <p14:creationId xmlns:p14="http://schemas.microsoft.com/office/powerpoint/2010/main" val="2389401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25</a:t>
            </a:fld>
            <a:endParaRPr lang="en-US"/>
          </a:p>
        </p:txBody>
      </p:sp>
    </p:spTree>
    <p:extLst>
      <p:ext uri="{BB962C8B-B14F-4D97-AF65-F5344CB8AC3E}">
        <p14:creationId xmlns:p14="http://schemas.microsoft.com/office/powerpoint/2010/main" val="1342758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26</a:t>
            </a:fld>
            <a:endParaRPr lang="en-US"/>
          </a:p>
        </p:txBody>
      </p:sp>
    </p:spTree>
    <p:extLst>
      <p:ext uri="{BB962C8B-B14F-4D97-AF65-F5344CB8AC3E}">
        <p14:creationId xmlns:p14="http://schemas.microsoft.com/office/powerpoint/2010/main" val="3393906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28</a:t>
            </a:fld>
            <a:endParaRPr lang="en-US"/>
          </a:p>
        </p:txBody>
      </p:sp>
    </p:spTree>
    <p:extLst>
      <p:ext uri="{BB962C8B-B14F-4D97-AF65-F5344CB8AC3E}">
        <p14:creationId xmlns:p14="http://schemas.microsoft.com/office/powerpoint/2010/main" val="522107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29</a:t>
            </a:fld>
            <a:endParaRPr lang="en-US"/>
          </a:p>
        </p:txBody>
      </p:sp>
    </p:spTree>
    <p:extLst>
      <p:ext uri="{BB962C8B-B14F-4D97-AF65-F5344CB8AC3E}">
        <p14:creationId xmlns:p14="http://schemas.microsoft.com/office/powerpoint/2010/main" val="4259651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30</a:t>
            </a:fld>
            <a:endParaRPr lang="en-US"/>
          </a:p>
        </p:txBody>
      </p:sp>
    </p:spTree>
    <p:extLst>
      <p:ext uri="{BB962C8B-B14F-4D97-AF65-F5344CB8AC3E}">
        <p14:creationId xmlns:p14="http://schemas.microsoft.com/office/powerpoint/2010/main" val="3610757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31</a:t>
            </a:fld>
            <a:endParaRPr lang="en-US"/>
          </a:p>
        </p:txBody>
      </p:sp>
    </p:spTree>
    <p:extLst>
      <p:ext uri="{BB962C8B-B14F-4D97-AF65-F5344CB8AC3E}">
        <p14:creationId xmlns:p14="http://schemas.microsoft.com/office/powerpoint/2010/main" val="1066277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32</a:t>
            </a:fld>
            <a:endParaRPr lang="en-US"/>
          </a:p>
        </p:txBody>
      </p:sp>
    </p:spTree>
    <p:extLst>
      <p:ext uri="{BB962C8B-B14F-4D97-AF65-F5344CB8AC3E}">
        <p14:creationId xmlns:p14="http://schemas.microsoft.com/office/powerpoint/2010/main" val="34953732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34</a:t>
            </a:fld>
            <a:endParaRPr lang="en-US"/>
          </a:p>
        </p:txBody>
      </p:sp>
    </p:spTree>
    <p:extLst>
      <p:ext uri="{BB962C8B-B14F-4D97-AF65-F5344CB8AC3E}">
        <p14:creationId xmlns:p14="http://schemas.microsoft.com/office/powerpoint/2010/main" val="9505918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37</a:t>
            </a:fld>
            <a:endParaRPr lang="en-US"/>
          </a:p>
        </p:txBody>
      </p:sp>
    </p:spTree>
    <p:extLst>
      <p:ext uri="{BB962C8B-B14F-4D97-AF65-F5344CB8AC3E}">
        <p14:creationId xmlns:p14="http://schemas.microsoft.com/office/powerpoint/2010/main" val="30850455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39</a:t>
            </a:fld>
            <a:endParaRPr lang="en-US"/>
          </a:p>
        </p:txBody>
      </p:sp>
    </p:spTree>
    <p:extLst>
      <p:ext uri="{BB962C8B-B14F-4D97-AF65-F5344CB8AC3E}">
        <p14:creationId xmlns:p14="http://schemas.microsoft.com/office/powerpoint/2010/main" val="1780937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35FAAC-752D-4A41-93CF-4261A42C2766}" type="slidenum">
              <a:rPr lang="en-US" smtClean="0"/>
              <a:t>40</a:t>
            </a:fld>
            <a:endParaRPr lang="en-US"/>
          </a:p>
        </p:txBody>
      </p:sp>
    </p:spTree>
    <p:extLst>
      <p:ext uri="{BB962C8B-B14F-4D97-AF65-F5344CB8AC3E}">
        <p14:creationId xmlns:p14="http://schemas.microsoft.com/office/powerpoint/2010/main" val="41415551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41</a:t>
            </a:fld>
            <a:endParaRPr lang="en-US"/>
          </a:p>
        </p:txBody>
      </p:sp>
    </p:spTree>
    <p:extLst>
      <p:ext uri="{BB962C8B-B14F-4D97-AF65-F5344CB8AC3E}">
        <p14:creationId xmlns:p14="http://schemas.microsoft.com/office/powerpoint/2010/main" val="32804556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42</a:t>
            </a:fld>
            <a:endParaRPr lang="en-US"/>
          </a:p>
        </p:txBody>
      </p:sp>
    </p:spTree>
    <p:extLst>
      <p:ext uri="{BB962C8B-B14F-4D97-AF65-F5344CB8AC3E}">
        <p14:creationId xmlns:p14="http://schemas.microsoft.com/office/powerpoint/2010/main" val="14065244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44</a:t>
            </a:fld>
            <a:endParaRPr lang="en-US"/>
          </a:p>
        </p:txBody>
      </p:sp>
    </p:spTree>
    <p:extLst>
      <p:ext uri="{BB962C8B-B14F-4D97-AF65-F5344CB8AC3E}">
        <p14:creationId xmlns:p14="http://schemas.microsoft.com/office/powerpoint/2010/main" val="26283335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46</a:t>
            </a:fld>
            <a:endParaRPr lang="en-US"/>
          </a:p>
        </p:txBody>
      </p:sp>
    </p:spTree>
    <p:extLst>
      <p:ext uri="{BB962C8B-B14F-4D97-AF65-F5344CB8AC3E}">
        <p14:creationId xmlns:p14="http://schemas.microsoft.com/office/powerpoint/2010/main" val="2986255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48</a:t>
            </a:fld>
            <a:endParaRPr lang="en-US"/>
          </a:p>
        </p:txBody>
      </p:sp>
    </p:spTree>
    <p:extLst>
      <p:ext uri="{BB962C8B-B14F-4D97-AF65-F5344CB8AC3E}">
        <p14:creationId xmlns:p14="http://schemas.microsoft.com/office/powerpoint/2010/main" val="30410933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49</a:t>
            </a:fld>
            <a:endParaRPr lang="en-US"/>
          </a:p>
        </p:txBody>
      </p:sp>
    </p:spTree>
    <p:extLst>
      <p:ext uri="{BB962C8B-B14F-4D97-AF65-F5344CB8AC3E}">
        <p14:creationId xmlns:p14="http://schemas.microsoft.com/office/powerpoint/2010/main" val="3961019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50</a:t>
            </a:fld>
            <a:endParaRPr lang="en-US"/>
          </a:p>
        </p:txBody>
      </p:sp>
    </p:spTree>
    <p:extLst>
      <p:ext uri="{BB962C8B-B14F-4D97-AF65-F5344CB8AC3E}">
        <p14:creationId xmlns:p14="http://schemas.microsoft.com/office/powerpoint/2010/main" val="21616134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51</a:t>
            </a:fld>
            <a:endParaRPr lang="en-US"/>
          </a:p>
        </p:txBody>
      </p:sp>
    </p:spTree>
    <p:extLst>
      <p:ext uri="{BB962C8B-B14F-4D97-AF65-F5344CB8AC3E}">
        <p14:creationId xmlns:p14="http://schemas.microsoft.com/office/powerpoint/2010/main" val="4977211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52</a:t>
            </a:fld>
            <a:endParaRPr lang="en-US"/>
          </a:p>
        </p:txBody>
      </p:sp>
    </p:spTree>
    <p:extLst>
      <p:ext uri="{BB962C8B-B14F-4D97-AF65-F5344CB8AC3E}">
        <p14:creationId xmlns:p14="http://schemas.microsoft.com/office/powerpoint/2010/main" val="27348641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53</a:t>
            </a:fld>
            <a:endParaRPr lang="en-US"/>
          </a:p>
        </p:txBody>
      </p:sp>
    </p:spTree>
    <p:extLst>
      <p:ext uri="{BB962C8B-B14F-4D97-AF65-F5344CB8AC3E}">
        <p14:creationId xmlns:p14="http://schemas.microsoft.com/office/powerpoint/2010/main" val="31637884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54</a:t>
            </a:fld>
            <a:endParaRPr lang="en-US"/>
          </a:p>
        </p:txBody>
      </p:sp>
    </p:spTree>
    <p:extLst>
      <p:ext uri="{BB962C8B-B14F-4D97-AF65-F5344CB8AC3E}">
        <p14:creationId xmlns:p14="http://schemas.microsoft.com/office/powerpoint/2010/main" val="4345074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35FAAC-752D-4A41-93CF-4261A42C2766}" type="slidenum">
              <a:rPr lang="en-US" smtClean="0"/>
              <a:t>56</a:t>
            </a:fld>
            <a:endParaRPr lang="en-US"/>
          </a:p>
        </p:txBody>
      </p:sp>
    </p:spTree>
    <p:extLst>
      <p:ext uri="{BB962C8B-B14F-4D97-AF65-F5344CB8AC3E}">
        <p14:creationId xmlns:p14="http://schemas.microsoft.com/office/powerpoint/2010/main" val="27837169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FA35FAAC-752D-4A41-93CF-4261A42C2766}" type="slidenum">
              <a:rPr lang="en-US" smtClean="0"/>
              <a:t>58</a:t>
            </a:fld>
            <a:endParaRPr lang="en-US"/>
          </a:p>
        </p:txBody>
      </p:sp>
    </p:spTree>
    <p:extLst>
      <p:ext uri="{BB962C8B-B14F-4D97-AF65-F5344CB8AC3E}">
        <p14:creationId xmlns:p14="http://schemas.microsoft.com/office/powerpoint/2010/main" val="2445011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640582F-2699-4FA8-A5D2-C727A420EEE3}"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1585281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40582F-2699-4FA8-A5D2-C727A420EEE3}"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394203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40582F-2699-4FA8-A5D2-C727A420EEE3}"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2655751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40582F-2699-4FA8-A5D2-C727A420EEE3}"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1917773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40582F-2699-4FA8-A5D2-C727A420EEE3}" type="datetimeFigureOut">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3933848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40582F-2699-4FA8-A5D2-C727A420EEE3}" type="datetimeFigureOut">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3869544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40582F-2699-4FA8-A5D2-C727A420EEE3}" type="datetimeFigureOut">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140572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40582F-2699-4FA8-A5D2-C727A420EEE3}"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282785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40582F-2699-4FA8-A5D2-C727A420EEE3}"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161696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40582F-2699-4FA8-A5D2-C727A420EEE3}"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42269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40582F-2699-4FA8-A5D2-C727A420EEE3}"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F944A-EADE-4D69-8483-967BBAFC2D0C}" type="slidenum">
              <a:rPr lang="en-US" smtClean="0"/>
              <a:t>‹#›</a:t>
            </a:fld>
            <a:endParaRPr lang="en-US"/>
          </a:p>
        </p:txBody>
      </p:sp>
    </p:spTree>
    <p:extLst>
      <p:ext uri="{BB962C8B-B14F-4D97-AF65-F5344CB8AC3E}">
        <p14:creationId xmlns:p14="http://schemas.microsoft.com/office/powerpoint/2010/main" val="2659546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40582F-2699-4FA8-A5D2-C727A420EEE3}" type="datetimeFigureOut">
              <a:rPr lang="en-US" smtClean="0"/>
              <a:t>9/3/2024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F944A-EADE-4D69-8483-967BBAFC2D0C}" type="slidenum">
              <a:rPr lang="en-US" smtClean="0"/>
              <a:t>‹#›</a:t>
            </a:fld>
            <a:endParaRPr lang="en-US"/>
          </a:p>
        </p:txBody>
      </p:sp>
    </p:spTree>
    <p:extLst>
      <p:ext uri="{BB962C8B-B14F-4D97-AF65-F5344CB8AC3E}">
        <p14:creationId xmlns:p14="http://schemas.microsoft.com/office/powerpoint/2010/main" val="1347617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Larynx </a:t>
            </a:r>
            <a:r>
              <a:rPr lang="en-US" dirty="0" err="1"/>
              <a:t>contd</a:t>
            </a:r>
            <a:r>
              <a:rPr lang="en-US" dirty="0"/>
              <a:t>…. </a:t>
            </a:r>
          </a:p>
        </p:txBody>
      </p:sp>
      <p:sp>
        <p:nvSpPr>
          <p:cNvPr id="3" name="Subtitle 2"/>
          <p:cNvSpPr>
            <a:spLocks noGrp="1"/>
          </p:cNvSpPr>
          <p:nvPr>
            <p:ph type="subTitle" idx="1"/>
          </p:nvPr>
        </p:nvSpPr>
        <p:spPr/>
        <p:txBody>
          <a:bodyPr/>
          <a:lstStyle/>
          <a:p>
            <a:r>
              <a:rPr lang="en-US" dirty="0" err="1"/>
              <a:t>Ligaments,membranes</a:t>
            </a:r>
            <a:r>
              <a:rPr lang="en-US" dirty="0"/>
              <a:t> ,muscles, cavity of larynx</a:t>
            </a:r>
          </a:p>
        </p:txBody>
      </p:sp>
    </p:spTree>
    <p:extLst>
      <p:ext uri="{BB962C8B-B14F-4D97-AF65-F5344CB8AC3E}">
        <p14:creationId xmlns:p14="http://schemas.microsoft.com/office/powerpoint/2010/main" val="3017941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C373E-7937-432A-8400-32AD67FC2299}"/>
              </a:ext>
            </a:extLst>
          </p:cNvPr>
          <p:cNvSpPr>
            <a:spLocks noGrp="1"/>
          </p:cNvSpPr>
          <p:nvPr>
            <p:ph type="title"/>
          </p:nvPr>
        </p:nvSpPr>
        <p:spPr/>
        <p:txBody>
          <a:bodyPr/>
          <a:lstStyle/>
          <a:p>
            <a:r>
              <a:rPr lang="en-US" dirty="0"/>
              <a:t>Ligaments and membranes </a:t>
            </a:r>
            <a:endParaRPr lang="en-IN" dirty="0"/>
          </a:p>
        </p:txBody>
      </p:sp>
      <p:sp>
        <p:nvSpPr>
          <p:cNvPr id="3" name="Content Placeholder 2">
            <a:extLst>
              <a:ext uri="{FF2B5EF4-FFF2-40B4-BE49-F238E27FC236}">
                <a16:creationId xmlns:a16="http://schemas.microsoft.com/office/drawing/2014/main" id="{09DBD219-C52E-4360-AD14-03DED44AA59B}"/>
              </a:ext>
            </a:extLst>
          </p:cNvPr>
          <p:cNvSpPr>
            <a:spLocks noGrp="1"/>
          </p:cNvSpPr>
          <p:nvPr>
            <p:ph sz="half" idx="1"/>
          </p:nvPr>
        </p:nvSpPr>
        <p:spPr>
          <a:xfrm>
            <a:off x="107825" y="1825625"/>
            <a:ext cx="5181600" cy="4351338"/>
          </a:xfrm>
        </p:spPr>
        <p:txBody>
          <a:bodyPr>
            <a:noAutofit/>
          </a:bodyPr>
          <a:lstStyle/>
          <a:p>
            <a:r>
              <a:rPr lang="en-US" sz="2400" b="1" dirty="0"/>
              <a:t>Thyrohyoid membrane</a:t>
            </a:r>
            <a:r>
              <a:rPr lang="en-US" sz="2400" dirty="0"/>
              <a:t> –connects thyroid to hyoid </a:t>
            </a:r>
          </a:p>
          <a:p>
            <a:r>
              <a:rPr lang="en-US" sz="2400" dirty="0"/>
              <a:t>Median &amp; lateral parts are thickened to form median &amp;lateral thyrohyoid ligaments </a:t>
            </a:r>
          </a:p>
          <a:p>
            <a:r>
              <a:rPr lang="en-US" sz="2400" dirty="0"/>
              <a:t>Pierced by internal laryngeal nerve &amp; superior laryngeal vessels</a:t>
            </a:r>
          </a:p>
          <a:p>
            <a:r>
              <a:rPr lang="en-US" sz="2400" b="1" dirty="0" err="1"/>
              <a:t>Hyoepiglottic</a:t>
            </a:r>
            <a:r>
              <a:rPr lang="en-US" sz="2400" b="1" dirty="0"/>
              <a:t> ligament </a:t>
            </a:r>
            <a:r>
              <a:rPr lang="en-US" sz="2400" dirty="0"/>
              <a:t>–connects upper end of epiglottic cartilage to hyoid bone </a:t>
            </a:r>
          </a:p>
          <a:p>
            <a:r>
              <a:rPr lang="en-US" sz="2400" b="1" dirty="0" err="1"/>
              <a:t>Cricotracheal</a:t>
            </a:r>
            <a:r>
              <a:rPr lang="en-US" sz="2400" b="1" dirty="0"/>
              <a:t> ligament  </a:t>
            </a:r>
            <a:r>
              <a:rPr lang="en-US" sz="2400" dirty="0"/>
              <a:t>-connects cricoid cartilage to upper end of trachea </a:t>
            </a:r>
          </a:p>
        </p:txBody>
      </p:sp>
      <p:pic>
        <p:nvPicPr>
          <p:cNvPr id="6" name="Content Placeholder 5">
            <a:extLst>
              <a:ext uri="{FF2B5EF4-FFF2-40B4-BE49-F238E27FC236}">
                <a16:creationId xmlns:a16="http://schemas.microsoft.com/office/drawing/2014/main" id="{A0BB8565-E3C5-E431-E53E-4FDA0425638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58540" y="1447178"/>
            <a:ext cx="6133213" cy="4729785"/>
          </a:xfrm>
        </p:spPr>
      </p:pic>
    </p:spTree>
    <p:extLst>
      <p:ext uri="{BB962C8B-B14F-4D97-AF65-F5344CB8AC3E}">
        <p14:creationId xmlns:p14="http://schemas.microsoft.com/office/powerpoint/2010/main" val="2608330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6DB32-60D6-3ED6-5361-62DFFC6C5EF9}"/>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F2ED15D9-0A8C-E7B1-833A-EE8252C328CA}"/>
              </a:ext>
            </a:extLst>
          </p:cNvPr>
          <p:cNvPicPr>
            <a:picLocks noGrp="1" noChangeAspect="1"/>
          </p:cNvPicPr>
          <p:nvPr>
            <p:ph sz="half" idx="1"/>
          </p:nvPr>
        </p:nvPicPr>
        <p:blipFill>
          <a:blip r:embed="rId2"/>
          <a:stretch>
            <a:fillRect/>
          </a:stretch>
        </p:blipFill>
        <p:spPr>
          <a:xfrm>
            <a:off x="838199" y="256218"/>
            <a:ext cx="9879419" cy="6236658"/>
          </a:xfrm>
          <a:prstGeom prst="rect">
            <a:avLst/>
          </a:prstGeom>
        </p:spPr>
      </p:pic>
      <p:sp>
        <p:nvSpPr>
          <p:cNvPr id="4" name="Content Placeholder 3">
            <a:extLst>
              <a:ext uri="{FF2B5EF4-FFF2-40B4-BE49-F238E27FC236}">
                <a16:creationId xmlns:a16="http://schemas.microsoft.com/office/drawing/2014/main" id="{01D0A7CA-571D-6138-3DA3-42D3B8B13D34}"/>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621133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32D44-13C0-6F57-8ED6-2123DF267987}"/>
              </a:ext>
            </a:extLst>
          </p:cNvPr>
          <p:cNvSpPr>
            <a:spLocks noGrp="1"/>
          </p:cNvSpPr>
          <p:nvPr>
            <p:ph type="title"/>
          </p:nvPr>
        </p:nvSpPr>
        <p:spPr/>
        <p:txBody>
          <a:bodyPr/>
          <a:lstStyle/>
          <a:p>
            <a:r>
              <a:rPr lang="en-US" dirty="0"/>
              <a:t>Thyrohyoid </a:t>
            </a:r>
            <a:br>
              <a:rPr lang="en-US" dirty="0"/>
            </a:br>
            <a:r>
              <a:rPr lang="en-US" dirty="0"/>
              <a:t>membrane</a:t>
            </a:r>
            <a:endParaRPr lang="en-IN" dirty="0"/>
          </a:p>
        </p:txBody>
      </p:sp>
      <p:sp>
        <p:nvSpPr>
          <p:cNvPr id="5" name="Content Placeholder 4">
            <a:extLst>
              <a:ext uri="{FF2B5EF4-FFF2-40B4-BE49-F238E27FC236}">
                <a16:creationId xmlns:a16="http://schemas.microsoft.com/office/drawing/2014/main" id="{659C8FFB-015D-8BDB-6EC9-A9191577AD3C}"/>
              </a:ext>
            </a:extLst>
          </p:cNvPr>
          <p:cNvSpPr>
            <a:spLocks noGrp="1"/>
          </p:cNvSpPr>
          <p:nvPr>
            <p:ph sz="half" idx="1"/>
          </p:nvPr>
        </p:nvSpPr>
        <p:spPr>
          <a:xfrm>
            <a:off x="63374" y="1825624"/>
            <a:ext cx="4952246" cy="4910153"/>
          </a:xfrm>
        </p:spPr>
        <p:txBody>
          <a:bodyPr/>
          <a:lstStyle/>
          <a:p>
            <a:r>
              <a:rPr lang="en-US" dirty="0"/>
              <a:t>It is an extrinsic membrane that anchors the skeleton of the larynx to the hyoid bone.</a:t>
            </a:r>
          </a:p>
          <a:p>
            <a:endParaRPr lang="en-US" dirty="0"/>
          </a:p>
          <a:p>
            <a:r>
              <a:rPr lang="en-US" dirty="0"/>
              <a:t>The thyrohyoid membrane connects the whole length of the upper border of the laminae and the superior horns of thyroid cartilage to the body and greater horns of the hyoid bone.</a:t>
            </a:r>
            <a:endParaRPr lang="en-IN" dirty="0"/>
          </a:p>
        </p:txBody>
      </p:sp>
      <p:sp>
        <p:nvSpPr>
          <p:cNvPr id="7" name="Content Placeholder 6">
            <a:extLst>
              <a:ext uri="{FF2B5EF4-FFF2-40B4-BE49-F238E27FC236}">
                <a16:creationId xmlns:a16="http://schemas.microsoft.com/office/drawing/2014/main" id="{92D25325-1A61-5EDA-05D4-DBE4DF145540}"/>
              </a:ext>
            </a:extLst>
          </p:cNvPr>
          <p:cNvSpPr>
            <a:spLocks noGrp="1"/>
          </p:cNvSpPr>
          <p:nvPr>
            <p:ph sz="half" idx="2"/>
          </p:nvPr>
        </p:nvSpPr>
        <p:spPr/>
        <p:txBody>
          <a:bodyPr/>
          <a:lstStyle/>
          <a:p>
            <a:endParaRPr lang="en-IN"/>
          </a:p>
        </p:txBody>
      </p:sp>
      <p:pic>
        <p:nvPicPr>
          <p:cNvPr id="6" name="Picture 5">
            <a:extLst>
              <a:ext uri="{FF2B5EF4-FFF2-40B4-BE49-F238E27FC236}">
                <a16:creationId xmlns:a16="http://schemas.microsoft.com/office/drawing/2014/main" id="{954ACA06-A6B0-1F80-DC6B-26236C50B39F}"/>
              </a:ext>
            </a:extLst>
          </p:cNvPr>
          <p:cNvPicPr>
            <a:picLocks noChangeAspect="1"/>
          </p:cNvPicPr>
          <p:nvPr/>
        </p:nvPicPr>
        <p:blipFill rotWithShape="1">
          <a:blip r:embed="rId3"/>
          <a:srcRect l="1190"/>
          <a:stretch/>
        </p:blipFill>
        <p:spPr>
          <a:xfrm>
            <a:off x="4861499" y="365125"/>
            <a:ext cx="7061143" cy="6248921"/>
          </a:xfrm>
          <a:prstGeom prst="rect">
            <a:avLst/>
          </a:prstGeom>
        </p:spPr>
      </p:pic>
    </p:spTree>
    <p:extLst>
      <p:ext uri="{BB962C8B-B14F-4D97-AF65-F5344CB8AC3E}">
        <p14:creationId xmlns:p14="http://schemas.microsoft.com/office/powerpoint/2010/main" val="3282283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62463-044E-3B39-6B09-7F68E0FDE02B}"/>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601ED917-E6BC-1ADD-993A-2D6E84919B0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938603" y="234823"/>
            <a:ext cx="8830902" cy="6623177"/>
          </a:xfrm>
        </p:spPr>
      </p:pic>
      <p:sp>
        <p:nvSpPr>
          <p:cNvPr id="4" name="Content Placeholder 3">
            <a:extLst>
              <a:ext uri="{FF2B5EF4-FFF2-40B4-BE49-F238E27FC236}">
                <a16:creationId xmlns:a16="http://schemas.microsoft.com/office/drawing/2014/main" id="{393FD61F-B6C7-AFFC-C6CC-384F8EC30EB9}"/>
              </a:ext>
            </a:extLst>
          </p:cNvPr>
          <p:cNvSpPr>
            <a:spLocks noGrp="1"/>
          </p:cNvSpPr>
          <p:nvPr>
            <p:ph sz="half" idx="2"/>
          </p:nvPr>
        </p:nvSpPr>
        <p:spPr/>
        <p:txBody>
          <a:bodyPr/>
          <a:lstStyle/>
          <a:p>
            <a:endParaRPr lang="en-IN" dirty="0"/>
          </a:p>
        </p:txBody>
      </p:sp>
    </p:spTree>
    <p:extLst>
      <p:ext uri="{BB962C8B-B14F-4D97-AF65-F5344CB8AC3E}">
        <p14:creationId xmlns:p14="http://schemas.microsoft.com/office/powerpoint/2010/main" val="186562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E091B-9F8B-C3EA-3E6B-D2D8163680C2}"/>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C78B3A44-BD96-32CB-AB50-C2B4B3E4F129}"/>
              </a:ext>
            </a:extLst>
          </p:cNvPr>
          <p:cNvPicPr>
            <a:picLocks noGrp="1" noChangeAspect="1"/>
          </p:cNvPicPr>
          <p:nvPr>
            <p:ph sz="half" idx="1"/>
          </p:nvPr>
        </p:nvPicPr>
        <p:blipFill>
          <a:blip r:embed="rId2"/>
          <a:stretch>
            <a:fillRect/>
          </a:stretch>
        </p:blipFill>
        <p:spPr>
          <a:xfrm>
            <a:off x="979235" y="222150"/>
            <a:ext cx="5844646" cy="6506196"/>
          </a:xfrm>
        </p:spPr>
      </p:pic>
      <p:sp>
        <p:nvSpPr>
          <p:cNvPr id="4" name="Content Placeholder 3">
            <a:extLst>
              <a:ext uri="{FF2B5EF4-FFF2-40B4-BE49-F238E27FC236}">
                <a16:creationId xmlns:a16="http://schemas.microsoft.com/office/drawing/2014/main" id="{5D1ED5A5-1730-F2B4-D935-2AF60F1C9221}"/>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3220646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Intrinsic </a:t>
            </a:r>
          </a:p>
        </p:txBody>
      </p:sp>
      <p:sp>
        <p:nvSpPr>
          <p:cNvPr id="3" name="Content Placeholder 2"/>
          <p:cNvSpPr>
            <a:spLocks noGrp="1"/>
          </p:cNvSpPr>
          <p:nvPr>
            <p:ph sz="half" idx="1"/>
          </p:nvPr>
        </p:nvSpPr>
        <p:spPr>
          <a:xfrm>
            <a:off x="488887" y="1825624"/>
            <a:ext cx="5530913" cy="5032375"/>
          </a:xfrm>
        </p:spPr>
        <p:txBody>
          <a:bodyPr>
            <a:normAutofit/>
          </a:bodyPr>
          <a:lstStyle/>
          <a:p>
            <a:r>
              <a:rPr lang="en-US" dirty="0"/>
              <a:t>The fibroelastic membrane of the larynx lies within the cartilaginous skeleton </a:t>
            </a:r>
            <a:r>
              <a:rPr lang="en-US" dirty="0" err="1"/>
              <a:t>ofthe</a:t>
            </a:r>
            <a:r>
              <a:rPr lang="en-US" dirty="0"/>
              <a:t> larynx.</a:t>
            </a:r>
          </a:p>
          <a:p>
            <a:r>
              <a:rPr lang="en-US" dirty="0"/>
              <a:t>These membranes lies beneath the laryngeal mucosa.</a:t>
            </a:r>
          </a:p>
          <a:p>
            <a:r>
              <a:rPr lang="en-US" dirty="0"/>
              <a:t>Membrane forms a discontinuous sheet, separated on both sides of the larynx by a horizontal cleft</a:t>
            </a:r>
          </a:p>
          <a:p>
            <a:endParaRPr lang="en-US" dirty="0"/>
          </a:p>
          <a:p>
            <a:r>
              <a:rPr lang="en-US" dirty="0"/>
              <a:t> Cleft lies between the vestibular </a:t>
            </a:r>
            <a:r>
              <a:rPr lang="en-US" dirty="0" err="1"/>
              <a:t>andvocal</a:t>
            </a:r>
            <a:r>
              <a:rPr lang="en-US" dirty="0"/>
              <a:t> ligaments..  </a:t>
            </a:r>
          </a:p>
        </p:txBody>
      </p:sp>
      <p:pic>
        <p:nvPicPr>
          <p:cNvPr id="6" name="Content Placeholder 5">
            <a:extLst>
              <a:ext uri="{FF2B5EF4-FFF2-40B4-BE49-F238E27FC236}">
                <a16:creationId xmlns:a16="http://schemas.microsoft.com/office/drawing/2014/main" id="{6118F2CC-3696-7717-727E-106DEA1A708E}"/>
              </a:ext>
            </a:extLst>
          </p:cNvPr>
          <p:cNvPicPr>
            <a:picLocks noGrp="1" noChangeAspect="1"/>
          </p:cNvPicPr>
          <p:nvPr>
            <p:ph sz="half" idx="2"/>
          </p:nvPr>
        </p:nvPicPr>
        <p:blipFill>
          <a:blip r:embed="rId3"/>
          <a:stretch>
            <a:fillRect/>
          </a:stretch>
        </p:blipFill>
        <p:spPr>
          <a:xfrm>
            <a:off x="6371607" y="1244009"/>
            <a:ext cx="5086308" cy="5464582"/>
          </a:xfrm>
        </p:spPr>
      </p:pic>
    </p:spTree>
    <p:extLst>
      <p:ext uri="{BB962C8B-B14F-4D97-AF65-F5344CB8AC3E}">
        <p14:creationId xmlns:p14="http://schemas.microsoft.com/office/powerpoint/2010/main" val="1669650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197314FD-4619-F594-ED2E-82905FD8667A}"/>
              </a:ext>
            </a:extLst>
          </p:cNvPr>
          <p:cNvPicPr>
            <a:picLocks noGrp="1" noChangeAspect="1"/>
          </p:cNvPicPr>
          <p:nvPr>
            <p:ph idx="1"/>
          </p:nvPr>
        </p:nvPicPr>
        <p:blipFill>
          <a:blip r:embed="rId3"/>
          <a:stretch>
            <a:fillRect/>
          </a:stretch>
        </p:blipFill>
        <p:spPr>
          <a:xfrm>
            <a:off x="155330" y="91304"/>
            <a:ext cx="9088259" cy="6675391"/>
          </a:xfrm>
          <a:prstGeom prst="rect">
            <a:avLst/>
          </a:prstGeom>
        </p:spPr>
      </p:pic>
      <p:pic>
        <p:nvPicPr>
          <p:cNvPr id="7" name="Picture 6">
            <a:extLst>
              <a:ext uri="{FF2B5EF4-FFF2-40B4-BE49-F238E27FC236}">
                <a16:creationId xmlns:a16="http://schemas.microsoft.com/office/drawing/2014/main" id="{9CD46666-C746-F052-01FE-61EB5BB56A1F}"/>
              </a:ext>
            </a:extLst>
          </p:cNvPr>
          <p:cNvPicPr>
            <a:picLocks noChangeAspect="1"/>
          </p:cNvPicPr>
          <p:nvPr/>
        </p:nvPicPr>
        <p:blipFill>
          <a:blip r:embed="rId4"/>
          <a:stretch>
            <a:fillRect/>
          </a:stretch>
        </p:blipFill>
        <p:spPr>
          <a:xfrm>
            <a:off x="8618899" y="810028"/>
            <a:ext cx="3417771" cy="5282846"/>
          </a:xfrm>
          <a:prstGeom prst="rect">
            <a:avLst/>
          </a:prstGeom>
        </p:spPr>
      </p:pic>
    </p:spTree>
    <p:extLst>
      <p:ext uri="{BB962C8B-B14F-4D97-AF65-F5344CB8AC3E}">
        <p14:creationId xmlns:p14="http://schemas.microsoft.com/office/powerpoint/2010/main" val="4000007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Larynx Anatomy"/>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342" t="11630" b="1"/>
          <a:stretch/>
        </p:blipFill>
        <p:spPr bwMode="auto">
          <a:xfrm>
            <a:off x="1767840" y="640080"/>
            <a:ext cx="9585960" cy="6050280"/>
          </a:xfrm>
          <a:prstGeom prst="plus">
            <a:avLst>
              <a:gd name="adj" fmla="val 1694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344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256E3C-6D22-E45A-C79A-0FAA58D59493}"/>
              </a:ext>
            </a:extLst>
          </p:cNvPr>
          <p:cNvPicPr>
            <a:picLocks noChangeAspect="1"/>
          </p:cNvPicPr>
          <p:nvPr/>
        </p:nvPicPr>
        <p:blipFill>
          <a:blip r:embed="rId3"/>
          <a:stretch>
            <a:fillRect/>
          </a:stretch>
        </p:blipFill>
        <p:spPr>
          <a:xfrm>
            <a:off x="1301080" y="402073"/>
            <a:ext cx="9589839" cy="6053853"/>
          </a:xfrm>
          <a:prstGeom prst="rect">
            <a:avLst/>
          </a:prstGeom>
        </p:spPr>
      </p:pic>
      <p:sp>
        <p:nvSpPr>
          <p:cNvPr id="2" name="Title 1">
            <a:extLst>
              <a:ext uri="{FF2B5EF4-FFF2-40B4-BE49-F238E27FC236}">
                <a16:creationId xmlns:a16="http://schemas.microsoft.com/office/drawing/2014/main" id="{7A9F5EAC-FC56-A686-6057-A41E7E770DCC}"/>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D49D63F4-3120-3E47-6335-A784E1BC8E1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239131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7EEB2E-B6CF-828A-B80E-568D3B98D780}"/>
              </a:ext>
            </a:extLst>
          </p:cNvPr>
          <p:cNvSpPr>
            <a:spLocks noGrp="1"/>
          </p:cNvSpPr>
          <p:nvPr>
            <p:ph type="title"/>
          </p:nvPr>
        </p:nvSpPr>
        <p:spPr/>
        <p:txBody>
          <a:bodyPr/>
          <a:lstStyle/>
          <a:p>
            <a:endParaRPr lang="en-IN"/>
          </a:p>
        </p:txBody>
      </p:sp>
      <p:sp>
        <p:nvSpPr>
          <p:cNvPr id="3" name="Content Placeholder 2"/>
          <p:cNvSpPr>
            <a:spLocks noGrp="1"/>
          </p:cNvSpPr>
          <p:nvPr>
            <p:ph sz="half" idx="1"/>
          </p:nvPr>
        </p:nvSpPr>
        <p:spPr/>
        <p:txBody>
          <a:bodyPr/>
          <a:lstStyle/>
          <a:p>
            <a:r>
              <a:rPr lang="en-US" b="1" dirty="0"/>
              <a:t>Quadrangular membrane </a:t>
            </a:r>
            <a:r>
              <a:rPr lang="en-US" dirty="0"/>
              <a:t>– extends from sides of epiglottis to arytenoids. Its lower edge is free &amp; attached anteriorly to posterior surface of thyroid  </a:t>
            </a:r>
            <a:r>
              <a:rPr lang="en-US" dirty="0" err="1"/>
              <a:t>cartillage</a:t>
            </a:r>
            <a:r>
              <a:rPr lang="en-US" dirty="0"/>
              <a:t> &amp; posteriorly to lateral surface of arytenoid cartilage (in front of muscular process).The lower edge is thickened to form </a:t>
            </a:r>
            <a:r>
              <a:rPr lang="en-US" b="1" dirty="0"/>
              <a:t>vestibular ligament </a:t>
            </a:r>
          </a:p>
          <a:p>
            <a:endParaRPr lang="en-US" dirty="0"/>
          </a:p>
          <a:p>
            <a:endParaRPr lang="en-US" dirty="0"/>
          </a:p>
        </p:txBody>
      </p:sp>
      <p:pic>
        <p:nvPicPr>
          <p:cNvPr id="7" name="Content Placeholder 6">
            <a:extLst>
              <a:ext uri="{FF2B5EF4-FFF2-40B4-BE49-F238E27FC236}">
                <a16:creationId xmlns:a16="http://schemas.microsoft.com/office/drawing/2014/main" id="{FD655EBC-AAC0-1FDD-B4F1-BF28017EDF1F}"/>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49916" y="1435506"/>
            <a:ext cx="6042084" cy="4975833"/>
          </a:xfrm>
        </p:spPr>
      </p:pic>
    </p:spTree>
    <p:extLst>
      <p:ext uri="{BB962C8B-B14F-4D97-AF65-F5344CB8AC3E}">
        <p14:creationId xmlns:p14="http://schemas.microsoft.com/office/powerpoint/2010/main" val="4197480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Larynx Anatom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81448" y="446567"/>
            <a:ext cx="8539653" cy="6411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624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D25CDE-64DF-0990-F0E9-A64EB8E0AFEF}"/>
              </a:ext>
            </a:extLst>
          </p:cNvPr>
          <p:cNvSpPr>
            <a:spLocks noGrp="1"/>
          </p:cNvSpPr>
          <p:nvPr>
            <p:ph type="title"/>
          </p:nvPr>
        </p:nvSpPr>
        <p:spPr/>
        <p:txBody>
          <a:bodyPr/>
          <a:lstStyle/>
          <a:p>
            <a:r>
              <a:rPr lang="en-IN" dirty="0"/>
              <a:t>Conus </a:t>
            </a:r>
            <a:r>
              <a:rPr lang="en-IN" dirty="0" err="1"/>
              <a:t>elasticus</a:t>
            </a:r>
            <a:r>
              <a:rPr lang="en-IN" dirty="0"/>
              <a:t> </a:t>
            </a:r>
          </a:p>
        </p:txBody>
      </p:sp>
      <p:sp>
        <p:nvSpPr>
          <p:cNvPr id="5" name="Content Placeholder 4">
            <a:extLst>
              <a:ext uri="{FF2B5EF4-FFF2-40B4-BE49-F238E27FC236}">
                <a16:creationId xmlns:a16="http://schemas.microsoft.com/office/drawing/2014/main" id="{116C7315-DA47-C1B7-56CF-E1054ECDDB5E}"/>
              </a:ext>
            </a:extLst>
          </p:cNvPr>
          <p:cNvSpPr>
            <a:spLocks noGrp="1"/>
          </p:cNvSpPr>
          <p:nvPr>
            <p:ph sz="half" idx="1"/>
          </p:nvPr>
        </p:nvSpPr>
        <p:spPr/>
        <p:txBody>
          <a:bodyPr/>
          <a:lstStyle/>
          <a:p>
            <a:r>
              <a:rPr lang="en-US" dirty="0"/>
              <a:t>The conus </a:t>
            </a:r>
            <a:r>
              <a:rPr lang="en-US" dirty="0" err="1"/>
              <a:t>elasticus</a:t>
            </a:r>
            <a:r>
              <a:rPr lang="en-US" dirty="0"/>
              <a:t> is that part of the fibroelastic membrane found in the lower part of the cavity of the larynx.</a:t>
            </a:r>
          </a:p>
          <a:p>
            <a:pPr marL="0" indent="0">
              <a:buNone/>
            </a:pPr>
            <a:r>
              <a:rPr lang="en-US" dirty="0"/>
              <a:t>• There are two synonyms for </a:t>
            </a:r>
            <a:r>
              <a:rPr lang="en-US" dirty="0" err="1"/>
              <a:t>theconus</a:t>
            </a:r>
            <a:r>
              <a:rPr lang="en-US" dirty="0"/>
              <a:t> </a:t>
            </a:r>
            <a:r>
              <a:rPr lang="en-US" dirty="0" err="1"/>
              <a:t>elasticus</a:t>
            </a:r>
            <a:r>
              <a:rPr lang="en-US" dirty="0"/>
              <a:t>: </a:t>
            </a:r>
          </a:p>
          <a:p>
            <a:pPr>
              <a:buFont typeface="Wingdings" panose="05000000000000000000" pitchFamily="2" charset="2"/>
              <a:buChar char="v"/>
            </a:pPr>
            <a:r>
              <a:rPr lang="en-US" b="1" dirty="0"/>
              <a:t>CHICOVOCAL MEMBRANE</a:t>
            </a:r>
          </a:p>
          <a:p>
            <a:pPr>
              <a:buFont typeface="Wingdings" panose="05000000000000000000" pitchFamily="2" charset="2"/>
              <a:buChar char="v"/>
            </a:pPr>
            <a:r>
              <a:rPr lang="en-US" b="1" dirty="0"/>
              <a:t>CRICOTHYROID MEMBRANE.</a:t>
            </a:r>
            <a:endParaRPr lang="en-IN" b="1" dirty="0"/>
          </a:p>
        </p:txBody>
      </p:sp>
      <p:pic>
        <p:nvPicPr>
          <p:cNvPr id="12" name="Content Placeholder 11">
            <a:extLst>
              <a:ext uri="{FF2B5EF4-FFF2-40B4-BE49-F238E27FC236}">
                <a16:creationId xmlns:a16="http://schemas.microsoft.com/office/drawing/2014/main" id="{762B67C4-658F-20AA-5BDC-B3646DCA474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0" y="1517556"/>
            <a:ext cx="5887560" cy="4540343"/>
          </a:xfrm>
        </p:spPr>
      </p:pic>
    </p:spTree>
    <p:extLst>
      <p:ext uri="{BB962C8B-B14F-4D97-AF65-F5344CB8AC3E}">
        <p14:creationId xmlns:p14="http://schemas.microsoft.com/office/powerpoint/2010/main" val="3429314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9324F86-0464-8BC6-9341-1826E2688D1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75228" y="1060076"/>
            <a:ext cx="5333033" cy="5616563"/>
          </a:xfrm>
        </p:spPr>
      </p:pic>
      <p:sp>
        <p:nvSpPr>
          <p:cNvPr id="2" name="Title 1">
            <a:extLst>
              <a:ext uri="{FF2B5EF4-FFF2-40B4-BE49-F238E27FC236}">
                <a16:creationId xmlns:a16="http://schemas.microsoft.com/office/drawing/2014/main" id="{F2C0E1D1-F6EC-E31F-6255-5BAC89C27C18}"/>
              </a:ext>
            </a:extLst>
          </p:cNvPr>
          <p:cNvSpPr>
            <a:spLocks noGrp="1"/>
          </p:cNvSpPr>
          <p:nvPr>
            <p:ph type="title"/>
          </p:nvPr>
        </p:nvSpPr>
        <p:spPr/>
        <p:txBody>
          <a:bodyPr/>
          <a:lstStyle/>
          <a:p>
            <a:r>
              <a:rPr lang="en-IN" b="1" dirty="0"/>
              <a:t>PARTS OF CONUS ELASTICUS </a:t>
            </a:r>
          </a:p>
        </p:txBody>
      </p:sp>
      <p:sp>
        <p:nvSpPr>
          <p:cNvPr id="3" name="Content Placeholder 2">
            <a:extLst>
              <a:ext uri="{FF2B5EF4-FFF2-40B4-BE49-F238E27FC236}">
                <a16:creationId xmlns:a16="http://schemas.microsoft.com/office/drawing/2014/main" id="{56B0C28C-8BBF-991F-2377-D233D171ED51}"/>
              </a:ext>
            </a:extLst>
          </p:cNvPr>
          <p:cNvSpPr>
            <a:spLocks noGrp="1"/>
          </p:cNvSpPr>
          <p:nvPr>
            <p:ph sz="half" idx="1"/>
          </p:nvPr>
        </p:nvSpPr>
        <p:spPr>
          <a:xfrm>
            <a:off x="202019" y="1825625"/>
            <a:ext cx="5817781" cy="4936682"/>
          </a:xfrm>
        </p:spPr>
        <p:txBody>
          <a:bodyPr>
            <a:normAutofit fontScale="92500"/>
          </a:bodyPr>
          <a:lstStyle/>
          <a:p>
            <a:r>
              <a:rPr lang="en-US" dirty="0"/>
              <a:t>The conus </a:t>
            </a:r>
            <a:r>
              <a:rPr lang="en-US" dirty="0" err="1"/>
              <a:t>elasticus</a:t>
            </a:r>
            <a:r>
              <a:rPr lang="en-US" dirty="0"/>
              <a:t> or cricothyroid membrane consists of three distinct parts </a:t>
            </a:r>
          </a:p>
          <a:p>
            <a:r>
              <a:rPr lang="en-US" dirty="0"/>
              <a:t>Right and left lateral parts and thickened median portion.</a:t>
            </a:r>
          </a:p>
          <a:p>
            <a:r>
              <a:rPr lang="en-US" b="1" dirty="0"/>
              <a:t>The term conus </a:t>
            </a:r>
            <a:r>
              <a:rPr lang="en-US" b="1" dirty="0" err="1"/>
              <a:t>elasticus</a:t>
            </a:r>
            <a:r>
              <a:rPr lang="en-US" b="1" dirty="0"/>
              <a:t> is frequently applied to the lateral parts.</a:t>
            </a:r>
          </a:p>
          <a:p>
            <a:r>
              <a:rPr lang="en-US" dirty="0"/>
              <a:t>The lateral parts are thinner than </a:t>
            </a:r>
            <a:r>
              <a:rPr lang="en-US" dirty="0" err="1"/>
              <a:t>themedian</a:t>
            </a:r>
            <a:r>
              <a:rPr lang="en-US" dirty="0"/>
              <a:t> cricothyroid ligament.</a:t>
            </a:r>
          </a:p>
          <a:p>
            <a:pPr marL="0" indent="0">
              <a:buNone/>
            </a:pPr>
            <a:r>
              <a:rPr lang="en-US" dirty="0"/>
              <a:t>• The median part is often called the median or the anterior cricothyroid ligament.</a:t>
            </a:r>
            <a:endParaRPr lang="en-IN" dirty="0"/>
          </a:p>
        </p:txBody>
      </p:sp>
    </p:spTree>
    <p:extLst>
      <p:ext uri="{BB962C8B-B14F-4D97-AF65-F5344CB8AC3E}">
        <p14:creationId xmlns:p14="http://schemas.microsoft.com/office/powerpoint/2010/main" val="858092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B66F8-FD50-E405-57E4-9678C604A278}"/>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247533FD-7F86-54D0-47D3-5349B02DB8EA}"/>
              </a:ext>
            </a:extLst>
          </p:cNvPr>
          <p:cNvPicPr>
            <a:picLocks noGrp="1" noChangeAspect="1"/>
          </p:cNvPicPr>
          <p:nvPr>
            <p:ph sz="half" idx="1"/>
          </p:nvPr>
        </p:nvPicPr>
        <p:blipFill>
          <a:blip r:embed="rId3"/>
          <a:stretch>
            <a:fillRect/>
          </a:stretch>
        </p:blipFill>
        <p:spPr>
          <a:xfrm>
            <a:off x="1933353" y="365125"/>
            <a:ext cx="8537736" cy="6410919"/>
          </a:xfrm>
          <a:prstGeom prst="rect">
            <a:avLst/>
          </a:prstGeom>
        </p:spPr>
      </p:pic>
      <p:sp>
        <p:nvSpPr>
          <p:cNvPr id="4" name="Content Placeholder 3">
            <a:extLst>
              <a:ext uri="{FF2B5EF4-FFF2-40B4-BE49-F238E27FC236}">
                <a16:creationId xmlns:a16="http://schemas.microsoft.com/office/drawing/2014/main" id="{640943CA-92F5-D712-4414-6AC11B301197}"/>
              </a:ext>
            </a:extLst>
          </p:cNvPr>
          <p:cNvSpPr>
            <a:spLocks noGrp="1"/>
          </p:cNvSpPr>
          <p:nvPr>
            <p:ph sz="half" idx="2"/>
          </p:nvPr>
        </p:nvSpPr>
        <p:spPr/>
        <p:txBody>
          <a:bodyPr/>
          <a:lstStyle/>
          <a:p>
            <a:endParaRPr lang="en-IN" dirty="0"/>
          </a:p>
        </p:txBody>
      </p:sp>
    </p:spTree>
    <p:extLst>
      <p:ext uri="{BB962C8B-B14F-4D97-AF65-F5344CB8AC3E}">
        <p14:creationId xmlns:p14="http://schemas.microsoft.com/office/powerpoint/2010/main" val="3758825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Muscles </a:t>
            </a:r>
          </a:p>
        </p:txBody>
      </p:sp>
      <p:sp>
        <p:nvSpPr>
          <p:cNvPr id="4" name="Content Placeholder 3"/>
          <p:cNvSpPr>
            <a:spLocks noGrp="1"/>
          </p:cNvSpPr>
          <p:nvPr>
            <p:ph sz="half" idx="1"/>
          </p:nvPr>
        </p:nvSpPr>
        <p:spPr/>
        <p:txBody>
          <a:bodyPr>
            <a:normAutofit lnSpcReduction="10000"/>
          </a:bodyPr>
          <a:lstStyle/>
          <a:p>
            <a:r>
              <a:rPr lang="en-US" b="1" dirty="0"/>
              <a:t>Extrinsic </a:t>
            </a:r>
          </a:p>
          <a:p>
            <a:r>
              <a:rPr lang="en-US" dirty="0" err="1"/>
              <a:t>Palatopharyngeus</a:t>
            </a:r>
            <a:r>
              <a:rPr lang="en-US" dirty="0"/>
              <a:t> </a:t>
            </a:r>
          </a:p>
          <a:p>
            <a:r>
              <a:rPr lang="en-US" dirty="0" err="1"/>
              <a:t>Salpingopharyngeus</a:t>
            </a:r>
            <a:r>
              <a:rPr lang="en-US" dirty="0"/>
              <a:t> </a:t>
            </a:r>
          </a:p>
          <a:p>
            <a:r>
              <a:rPr lang="en-US" dirty="0" err="1"/>
              <a:t>Stylopharyngeus</a:t>
            </a:r>
            <a:endParaRPr lang="en-US" dirty="0"/>
          </a:p>
          <a:p>
            <a:r>
              <a:rPr lang="en-US" dirty="0"/>
              <a:t>Thyrohyoid</a:t>
            </a:r>
          </a:p>
          <a:p>
            <a:r>
              <a:rPr lang="en-US" dirty="0" err="1"/>
              <a:t>Sternothyroid</a:t>
            </a:r>
            <a:r>
              <a:rPr lang="en-US" dirty="0"/>
              <a:t> </a:t>
            </a:r>
          </a:p>
        </p:txBody>
      </p:sp>
      <p:sp>
        <p:nvSpPr>
          <p:cNvPr id="5" name="Content Placeholder 4"/>
          <p:cNvSpPr>
            <a:spLocks noGrp="1"/>
          </p:cNvSpPr>
          <p:nvPr>
            <p:ph sz="half" idx="2"/>
          </p:nvPr>
        </p:nvSpPr>
        <p:spPr/>
        <p:txBody>
          <a:bodyPr>
            <a:normAutofit lnSpcReduction="10000"/>
          </a:bodyPr>
          <a:lstStyle/>
          <a:p>
            <a:r>
              <a:rPr lang="en-US" b="1" dirty="0"/>
              <a:t>Intrinsic </a:t>
            </a:r>
          </a:p>
          <a:p>
            <a:r>
              <a:rPr lang="en-US" dirty="0"/>
              <a:t>Cricothyroid </a:t>
            </a:r>
          </a:p>
          <a:p>
            <a:r>
              <a:rPr lang="en-US" dirty="0"/>
              <a:t>Oblique arytenoid</a:t>
            </a:r>
          </a:p>
          <a:p>
            <a:r>
              <a:rPr lang="en-US" dirty="0"/>
              <a:t>Transverse arytenoid</a:t>
            </a:r>
          </a:p>
          <a:p>
            <a:r>
              <a:rPr lang="en-US" dirty="0" err="1"/>
              <a:t>Aryepiglotticus</a:t>
            </a:r>
            <a:r>
              <a:rPr lang="en-US" dirty="0"/>
              <a:t> </a:t>
            </a:r>
          </a:p>
          <a:p>
            <a:r>
              <a:rPr lang="en-US" dirty="0"/>
              <a:t>Lateral </a:t>
            </a:r>
            <a:r>
              <a:rPr lang="en-US" dirty="0" err="1"/>
              <a:t>cricoarytenoid</a:t>
            </a:r>
            <a:r>
              <a:rPr lang="en-US" dirty="0"/>
              <a:t>  </a:t>
            </a:r>
          </a:p>
          <a:p>
            <a:r>
              <a:rPr lang="en-US" dirty="0"/>
              <a:t>Posterior </a:t>
            </a:r>
            <a:r>
              <a:rPr lang="en-US" dirty="0" err="1"/>
              <a:t>cricoarytenoid</a:t>
            </a:r>
            <a:r>
              <a:rPr lang="en-US" dirty="0"/>
              <a:t> </a:t>
            </a:r>
          </a:p>
          <a:p>
            <a:r>
              <a:rPr lang="en-US" dirty="0" err="1"/>
              <a:t>Thyroarytenoid</a:t>
            </a:r>
            <a:r>
              <a:rPr lang="en-US" dirty="0"/>
              <a:t> </a:t>
            </a:r>
          </a:p>
          <a:p>
            <a:r>
              <a:rPr lang="en-US" dirty="0" err="1"/>
              <a:t>Thyroepiglotticus</a:t>
            </a:r>
            <a:r>
              <a:rPr lang="en-US" dirty="0"/>
              <a:t> </a:t>
            </a:r>
          </a:p>
        </p:txBody>
      </p:sp>
    </p:spTree>
    <p:extLst>
      <p:ext uri="{BB962C8B-B14F-4D97-AF65-F5344CB8AC3E}">
        <p14:creationId xmlns:p14="http://schemas.microsoft.com/office/powerpoint/2010/main" val="1010942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FF49FCF8-D0BA-BF5C-0E04-62EBBA2615D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86380" y="463698"/>
            <a:ext cx="7372317" cy="3851828"/>
          </a:xfrm>
        </p:spPr>
      </p:pic>
      <p:sp>
        <p:nvSpPr>
          <p:cNvPr id="2" name="Title 1">
            <a:extLst>
              <a:ext uri="{FF2B5EF4-FFF2-40B4-BE49-F238E27FC236}">
                <a16:creationId xmlns:a16="http://schemas.microsoft.com/office/drawing/2014/main" id="{31F006D5-D300-B5BC-BE82-CBE02DF56325}"/>
              </a:ext>
            </a:extLst>
          </p:cNvPr>
          <p:cNvSpPr>
            <a:spLocks noGrp="1"/>
          </p:cNvSpPr>
          <p:nvPr>
            <p:ph type="title"/>
          </p:nvPr>
        </p:nvSpPr>
        <p:spPr>
          <a:xfrm>
            <a:off x="838200" y="-199083"/>
            <a:ext cx="10515600" cy="1325563"/>
          </a:xfrm>
        </p:spPr>
        <p:txBody>
          <a:bodyPr/>
          <a:lstStyle/>
          <a:p>
            <a:r>
              <a:rPr lang="en-IN" b="1" dirty="0"/>
              <a:t>EXTRINSIC MUSCLES </a:t>
            </a:r>
          </a:p>
        </p:txBody>
      </p:sp>
      <p:sp>
        <p:nvSpPr>
          <p:cNvPr id="3" name="Content Placeholder 2">
            <a:extLst>
              <a:ext uri="{FF2B5EF4-FFF2-40B4-BE49-F238E27FC236}">
                <a16:creationId xmlns:a16="http://schemas.microsoft.com/office/drawing/2014/main" id="{4B4A167F-05A0-2C91-379C-A5C067C6110C}"/>
              </a:ext>
            </a:extLst>
          </p:cNvPr>
          <p:cNvSpPr>
            <a:spLocks noGrp="1"/>
          </p:cNvSpPr>
          <p:nvPr>
            <p:ph sz="half" idx="1"/>
          </p:nvPr>
        </p:nvSpPr>
        <p:spPr>
          <a:xfrm>
            <a:off x="214009" y="1825625"/>
            <a:ext cx="5805791" cy="4944826"/>
          </a:xfrm>
        </p:spPr>
        <p:txBody>
          <a:bodyPr>
            <a:normAutofit fontScale="92500" lnSpcReduction="10000"/>
          </a:bodyPr>
          <a:lstStyle/>
          <a:p>
            <a:r>
              <a:rPr lang="en-US" dirty="0"/>
              <a:t>The extrinsic muscles connect the larynx to </a:t>
            </a:r>
            <a:r>
              <a:rPr lang="en-US" dirty="0" err="1"/>
              <a:t>neighbouring</a:t>
            </a:r>
            <a:r>
              <a:rPr lang="en-US" dirty="0"/>
              <a:t> structures.</a:t>
            </a:r>
          </a:p>
          <a:p>
            <a:r>
              <a:rPr lang="en-US" dirty="0"/>
              <a:t> They include:</a:t>
            </a:r>
          </a:p>
          <a:p>
            <a:pPr marL="514350" indent="-514350">
              <a:buAutoNum type="arabicPeriod"/>
            </a:pPr>
            <a:r>
              <a:rPr lang="en-IN" b="1" dirty="0"/>
              <a:t>Infrahyoid strap muscles </a:t>
            </a:r>
            <a:r>
              <a:rPr lang="en-IN" dirty="0"/>
              <a:t>like thyrohyoid, sternothyroid and sternohyoid.</a:t>
            </a:r>
          </a:p>
          <a:p>
            <a:pPr marL="514350" indent="-514350">
              <a:buAutoNum type="arabicPeriod"/>
            </a:pPr>
            <a:r>
              <a:rPr lang="en-US" b="1" dirty="0"/>
              <a:t>Inferior constrictor </a:t>
            </a:r>
            <a:r>
              <a:rPr lang="en-US" dirty="0"/>
              <a:t>muscle of the pharynx.</a:t>
            </a:r>
          </a:p>
          <a:p>
            <a:pPr marL="514350" indent="-514350">
              <a:buAutoNum type="arabicPeriod"/>
            </a:pPr>
            <a:r>
              <a:rPr lang="en-US" b="1" dirty="0"/>
              <a:t>Longitudinal muscles of the pharynx </a:t>
            </a:r>
            <a:r>
              <a:rPr lang="en-US" dirty="0" err="1"/>
              <a:t>salpingopharyngeus</a:t>
            </a:r>
            <a:r>
              <a:rPr lang="en-US" dirty="0"/>
              <a:t>, stylopharyngeus and </a:t>
            </a:r>
            <a:r>
              <a:rPr lang="en-US" dirty="0" err="1"/>
              <a:t>palatopharyngeus</a:t>
            </a:r>
            <a:r>
              <a:rPr lang="en-US" dirty="0"/>
              <a:t>, are connected to the posterior aspect of thyroid cartilage laminae and </a:t>
            </a:r>
            <a:r>
              <a:rPr lang="en-US" dirty="0" err="1"/>
              <a:t>cornua</a:t>
            </a:r>
            <a:r>
              <a:rPr lang="en-US" dirty="0"/>
              <a:t>.</a:t>
            </a:r>
            <a:endParaRPr lang="en-IN" dirty="0"/>
          </a:p>
        </p:txBody>
      </p:sp>
    </p:spTree>
    <p:extLst>
      <p:ext uri="{BB962C8B-B14F-4D97-AF65-F5344CB8AC3E}">
        <p14:creationId xmlns:p14="http://schemas.microsoft.com/office/powerpoint/2010/main" val="469541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9EA5252-8C8E-60AE-E233-1398962A24F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822971" y="681037"/>
            <a:ext cx="8289588" cy="6101474"/>
          </a:xfrm>
        </p:spPr>
      </p:pic>
      <p:sp>
        <p:nvSpPr>
          <p:cNvPr id="2" name="Title 1">
            <a:extLst>
              <a:ext uri="{FF2B5EF4-FFF2-40B4-BE49-F238E27FC236}">
                <a16:creationId xmlns:a16="http://schemas.microsoft.com/office/drawing/2014/main" id="{6B043971-1782-2D52-7D16-5728A7E5FF76}"/>
              </a:ext>
            </a:extLst>
          </p:cNvPr>
          <p:cNvSpPr>
            <a:spLocks noGrp="1"/>
          </p:cNvSpPr>
          <p:nvPr>
            <p:ph type="title"/>
          </p:nvPr>
        </p:nvSpPr>
        <p:spPr/>
        <p:txBody>
          <a:bodyPr/>
          <a:lstStyle/>
          <a:p>
            <a:r>
              <a:rPr lang="en-IN" dirty="0"/>
              <a:t>Extrinsic muscles…..</a:t>
            </a:r>
          </a:p>
        </p:txBody>
      </p:sp>
      <p:pic>
        <p:nvPicPr>
          <p:cNvPr id="12" name="Content Placeholder 11">
            <a:extLst>
              <a:ext uri="{FF2B5EF4-FFF2-40B4-BE49-F238E27FC236}">
                <a16:creationId xmlns:a16="http://schemas.microsoft.com/office/drawing/2014/main" id="{15348DE9-AFCD-3DB3-2D3A-04061CBCBC23}"/>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86912" y="1173872"/>
            <a:ext cx="4287348" cy="4351338"/>
          </a:xfrm>
        </p:spPr>
      </p:pic>
    </p:spTree>
    <p:extLst>
      <p:ext uri="{BB962C8B-B14F-4D97-AF65-F5344CB8AC3E}">
        <p14:creationId xmlns:p14="http://schemas.microsoft.com/office/powerpoint/2010/main" val="3333087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0F3B3F4-4848-3AC1-C656-B4DACF21B56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74896" y="1159056"/>
            <a:ext cx="6036264" cy="5475660"/>
          </a:xfrm>
        </p:spPr>
      </p:pic>
      <p:sp>
        <p:nvSpPr>
          <p:cNvPr id="2" name="Title 1">
            <a:extLst>
              <a:ext uri="{FF2B5EF4-FFF2-40B4-BE49-F238E27FC236}">
                <a16:creationId xmlns:a16="http://schemas.microsoft.com/office/drawing/2014/main" id="{5AEE5B42-CA52-ED2A-62FC-5642F9C4239E}"/>
              </a:ext>
            </a:extLst>
          </p:cNvPr>
          <p:cNvSpPr>
            <a:spLocks noGrp="1"/>
          </p:cNvSpPr>
          <p:nvPr>
            <p:ph type="title"/>
          </p:nvPr>
        </p:nvSpPr>
        <p:spPr>
          <a:xfrm>
            <a:off x="838200" y="-166507"/>
            <a:ext cx="10515600" cy="1325563"/>
          </a:xfrm>
        </p:spPr>
        <p:txBody>
          <a:bodyPr/>
          <a:lstStyle/>
          <a:p>
            <a:r>
              <a:rPr lang="en-IN" dirty="0"/>
              <a:t>Function of the extrinsic muscles </a:t>
            </a:r>
          </a:p>
        </p:txBody>
      </p:sp>
      <p:sp>
        <p:nvSpPr>
          <p:cNvPr id="3" name="Content Placeholder 2">
            <a:extLst>
              <a:ext uri="{FF2B5EF4-FFF2-40B4-BE49-F238E27FC236}">
                <a16:creationId xmlns:a16="http://schemas.microsoft.com/office/drawing/2014/main" id="{87FDF6B9-A3DB-2A35-1E0D-88E2A5FF260F}"/>
              </a:ext>
            </a:extLst>
          </p:cNvPr>
          <p:cNvSpPr>
            <a:spLocks noGrp="1"/>
          </p:cNvSpPr>
          <p:nvPr>
            <p:ph sz="half" idx="1"/>
          </p:nvPr>
        </p:nvSpPr>
        <p:spPr/>
        <p:txBody>
          <a:bodyPr>
            <a:normAutofit lnSpcReduction="10000"/>
          </a:bodyPr>
          <a:lstStyle/>
          <a:p>
            <a:r>
              <a:rPr lang="en-US" dirty="0"/>
              <a:t>These are responsible for moving larynx vertically up and down.</a:t>
            </a:r>
          </a:p>
          <a:p>
            <a:pPr marL="0" indent="0">
              <a:buNone/>
            </a:pPr>
            <a:r>
              <a:rPr lang="en-US" dirty="0"/>
              <a:t>• This movements of larynx affect the pitch and the quality of the voice.</a:t>
            </a:r>
          </a:p>
          <a:p>
            <a:r>
              <a:rPr lang="en-US" dirty="0"/>
              <a:t>Stylopharyngeus and </a:t>
            </a:r>
            <a:r>
              <a:rPr lang="en-US" dirty="0" err="1"/>
              <a:t>palatopharyngeus</a:t>
            </a:r>
            <a:r>
              <a:rPr lang="en-US" dirty="0"/>
              <a:t> causes elevation of the larynx.</a:t>
            </a:r>
          </a:p>
          <a:p>
            <a:pPr marL="0" indent="0">
              <a:buNone/>
            </a:pPr>
            <a:r>
              <a:rPr lang="en-US" dirty="0">
                <a:solidFill>
                  <a:srgbClr val="FF0000"/>
                </a:solidFill>
              </a:rPr>
              <a:t>The elevation of larynx causes increase in pitch</a:t>
            </a:r>
            <a:r>
              <a:rPr lang="en-US" dirty="0"/>
              <a:t>.</a:t>
            </a:r>
            <a:endParaRPr lang="en-IN" dirty="0"/>
          </a:p>
        </p:txBody>
      </p:sp>
    </p:spTree>
    <p:extLst>
      <p:ext uri="{BB962C8B-B14F-4D97-AF65-F5344CB8AC3E}">
        <p14:creationId xmlns:p14="http://schemas.microsoft.com/office/powerpoint/2010/main" val="70686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444A7-6513-6A5D-E431-225C4B1E2EF4}"/>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F68A573C-F42F-8830-5450-C7B25E4725E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12324" y="765544"/>
            <a:ext cx="5727331" cy="5727331"/>
          </a:xfrm>
        </p:spPr>
      </p:pic>
      <p:sp>
        <p:nvSpPr>
          <p:cNvPr id="4" name="Content Placeholder 3">
            <a:extLst>
              <a:ext uri="{FF2B5EF4-FFF2-40B4-BE49-F238E27FC236}">
                <a16:creationId xmlns:a16="http://schemas.microsoft.com/office/drawing/2014/main" id="{705CA935-247E-9302-43E3-D7D43D4A69DC}"/>
              </a:ext>
            </a:extLst>
          </p:cNvPr>
          <p:cNvSpPr>
            <a:spLocks noGrp="1"/>
          </p:cNvSpPr>
          <p:nvPr>
            <p:ph sz="half" idx="2"/>
          </p:nvPr>
        </p:nvSpPr>
        <p:spPr/>
        <p:txBody>
          <a:bodyPr/>
          <a:lstStyle/>
          <a:p>
            <a:endParaRPr lang="en-IN" dirty="0"/>
          </a:p>
        </p:txBody>
      </p:sp>
    </p:spTree>
    <p:extLst>
      <p:ext uri="{BB962C8B-B14F-4D97-AF65-F5344CB8AC3E}">
        <p14:creationId xmlns:p14="http://schemas.microsoft.com/office/powerpoint/2010/main" val="202590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57E8BD-B099-831C-8181-A13573B6CE36}"/>
              </a:ext>
            </a:extLst>
          </p:cNvPr>
          <p:cNvSpPr>
            <a:spLocks noGrp="1"/>
          </p:cNvSpPr>
          <p:nvPr>
            <p:ph type="title"/>
          </p:nvPr>
        </p:nvSpPr>
        <p:spPr/>
        <p:txBody>
          <a:bodyPr/>
          <a:lstStyle/>
          <a:p>
            <a:r>
              <a:rPr lang="en-US" b="1" dirty="0"/>
              <a:t>INTRINSIC MUSCLES </a:t>
            </a:r>
            <a:endParaRPr lang="en-IN" b="1" dirty="0"/>
          </a:p>
        </p:txBody>
      </p:sp>
      <p:sp>
        <p:nvSpPr>
          <p:cNvPr id="5" name="Content Placeholder 4">
            <a:extLst>
              <a:ext uri="{FF2B5EF4-FFF2-40B4-BE49-F238E27FC236}">
                <a16:creationId xmlns:a16="http://schemas.microsoft.com/office/drawing/2014/main" id="{47D13C71-9500-FDCB-EC9C-286DD7C20969}"/>
              </a:ext>
            </a:extLst>
          </p:cNvPr>
          <p:cNvSpPr>
            <a:spLocks noGrp="1"/>
          </p:cNvSpPr>
          <p:nvPr>
            <p:ph sz="half" idx="1"/>
          </p:nvPr>
        </p:nvSpPr>
        <p:spPr>
          <a:xfrm>
            <a:off x="233916" y="1825624"/>
            <a:ext cx="5785884" cy="4840989"/>
          </a:xfrm>
        </p:spPr>
        <p:txBody>
          <a:bodyPr>
            <a:normAutofit/>
          </a:bodyPr>
          <a:lstStyle/>
          <a:p>
            <a:r>
              <a:rPr lang="en-US" dirty="0"/>
              <a:t>The function of intrinsic muscles of the larynx are</a:t>
            </a:r>
          </a:p>
          <a:p>
            <a:r>
              <a:rPr lang="en-US" dirty="0"/>
              <a:t>Adjust tension in the vocal ligaments</a:t>
            </a:r>
          </a:p>
          <a:p>
            <a:r>
              <a:rPr lang="en-US" dirty="0"/>
              <a:t>Open and close the </a:t>
            </a:r>
            <a:r>
              <a:rPr lang="en-US" dirty="0" err="1"/>
              <a:t>rima</a:t>
            </a:r>
            <a:r>
              <a:rPr lang="en-US" dirty="0"/>
              <a:t> glottidis,</a:t>
            </a:r>
          </a:p>
          <a:p>
            <a:r>
              <a:rPr lang="en-US" dirty="0"/>
              <a:t>Control the inner dimensions </a:t>
            </a:r>
            <a:r>
              <a:rPr lang="en-US"/>
              <a:t>of the vestibule</a:t>
            </a:r>
            <a:r>
              <a:rPr lang="en-US" dirty="0"/>
              <a:t>,</a:t>
            </a:r>
          </a:p>
          <a:p>
            <a:r>
              <a:rPr lang="en-US" dirty="0"/>
              <a:t>Close the </a:t>
            </a:r>
            <a:r>
              <a:rPr lang="en-US" dirty="0" err="1"/>
              <a:t>rima</a:t>
            </a:r>
            <a:r>
              <a:rPr lang="en-US" dirty="0"/>
              <a:t> vestibuli, </a:t>
            </a:r>
          </a:p>
          <a:p>
            <a:r>
              <a:rPr lang="en-US" dirty="0"/>
              <a:t>Open or close the laryngeal inlet.</a:t>
            </a:r>
            <a:endParaRPr lang="en-IN" dirty="0"/>
          </a:p>
        </p:txBody>
      </p:sp>
      <p:pic>
        <p:nvPicPr>
          <p:cNvPr id="8" name="Content Placeholder 7">
            <a:extLst>
              <a:ext uri="{FF2B5EF4-FFF2-40B4-BE49-F238E27FC236}">
                <a16:creationId xmlns:a16="http://schemas.microsoft.com/office/drawing/2014/main" id="{DBE12B0E-AFED-4A60-B696-00B5AB1AE55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11468" y="935665"/>
            <a:ext cx="6015463" cy="5730948"/>
          </a:xfrm>
        </p:spPr>
      </p:pic>
    </p:spTree>
    <p:extLst>
      <p:ext uri="{BB962C8B-B14F-4D97-AF65-F5344CB8AC3E}">
        <p14:creationId xmlns:p14="http://schemas.microsoft.com/office/powerpoint/2010/main" val="1848237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F47CC-125C-638E-B403-5D53502313F2}"/>
              </a:ext>
            </a:extLst>
          </p:cNvPr>
          <p:cNvSpPr>
            <a:spLocks noGrp="1"/>
          </p:cNvSpPr>
          <p:nvPr>
            <p:ph type="title"/>
          </p:nvPr>
        </p:nvSpPr>
        <p:spPr/>
        <p:txBody>
          <a:bodyPr/>
          <a:lstStyle/>
          <a:p>
            <a:r>
              <a:rPr lang="en-US" b="1" dirty="0"/>
              <a:t>INTRINSIC MUSCLES </a:t>
            </a:r>
            <a:endParaRPr lang="en-IN" dirty="0"/>
          </a:p>
        </p:txBody>
      </p:sp>
      <p:sp>
        <p:nvSpPr>
          <p:cNvPr id="3" name="Content Placeholder 2">
            <a:extLst>
              <a:ext uri="{FF2B5EF4-FFF2-40B4-BE49-F238E27FC236}">
                <a16:creationId xmlns:a16="http://schemas.microsoft.com/office/drawing/2014/main" id="{704A87B4-46C7-3A90-7B29-D16F31564D3E}"/>
              </a:ext>
            </a:extLst>
          </p:cNvPr>
          <p:cNvSpPr>
            <a:spLocks noGrp="1"/>
          </p:cNvSpPr>
          <p:nvPr>
            <p:ph sz="half" idx="1"/>
          </p:nvPr>
        </p:nvSpPr>
        <p:spPr/>
        <p:txBody>
          <a:bodyPr/>
          <a:lstStyle/>
          <a:p>
            <a:r>
              <a:rPr lang="en-US" dirty="0"/>
              <a:t>Cricothyroid </a:t>
            </a:r>
          </a:p>
          <a:p>
            <a:r>
              <a:rPr lang="en-US" dirty="0"/>
              <a:t>Oblique arytenoid</a:t>
            </a:r>
          </a:p>
          <a:p>
            <a:r>
              <a:rPr lang="en-US" dirty="0"/>
              <a:t>Transverse arytenoid</a:t>
            </a:r>
          </a:p>
          <a:p>
            <a:r>
              <a:rPr lang="en-US" dirty="0" err="1"/>
              <a:t>Aryepiglotticus</a:t>
            </a:r>
            <a:r>
              <a:rPr lang="en-US" dirty="0"/>
              <a:t> </a:t>
            </a:r>
          </a:p>
          <a:p>
            <a:r>
              <a:rPr lang="en-US" dirty="0"/>
              <a:t>Lateral cricoarytenoid  </a:t>
            </a:r>
          </a:p>
          <a:p>
            <a:r>
              <a:rPr lang="en-US" dirty="0"/>
              <a:t>Posterior cricoarytenoid </a:t>
            </a:r>
          </a:p>
          <a:p>
            <a:r>
              <a:rPr lang="en-US" dirty="0"/>
              <a:t>Thyroarytenoid </a:t>
            </a:r>
          </a:p>
          <a:p>
            <a:r>
              <a:rPr lang="en-US" dirty="0" err="1"/>
              <a:t>Thyroepiglotticus</a:t>
            </a:r>
            <a:r>
              <a:rPr lang="en-US" dirty="0"/>
              <a:t> </a:t>
            </a:r>
          </a:p>
          <a:p>
            <a:endParaRPr lang="en-IN" dirty="0"/>
          </a:p>
        </p:txBody>
      </p:sp>
      <p:sp>
        <p:nvSpPr>
          <p:cNvPr id="4" name="Content Placeholder 3">
            <a:extLst>
              <a:ext uri="{FF2B5EF4-FFF2-40B4-BE49-F238E27FC236}">
                <a16:creationId xmlns:a16="http://schemas.microsoft.com/office/drawing/2014/main" id="{05263048-5B86-7D11-2F93-BDEE58FCF97E}"/>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4041422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Cricothyroid </a:t>
            </a:r>
          </a:p>
        </p:txBody>
      </p:sp>
      <p:sp>
        <p:nvSpPr>
          <p:cNvPr id="6" name="Content Placeholder 5"/>
          <p:cNvSpPr>
            <a:spLocks noGrp="1"/>
          </p:cNvSpPr>
          <p:nvPr>
            <p:ph sz="half" idx="1"/>
          </p:nvPr>
        </p:nvSpPr>
        <p:spPr>
          <a:xfrm>
            <a:off x="329609" y="1825624"/>
            <a:ext cx="4465675" cy="5032375"/>
          </a:xfrm>
        </p:spPr>
        <p:txBody>
          <a:bodyPr>
            <a:normAutofit/>
          </a:bodyPr>
          <a:lstStyle/>
          <a:p>
            <a:r>
              <a:rPr lang="en-US" b="1" dirty="0"/>
              <a:t>Origin</a:t>
            </a:r>
            <a:r>
              <a:rPr lang="en-US" dirty="0"/>
              <a:t>  -anterolateral part of arch of cricoid cartilage </a:t>
            </a:r>
          </a:p>
          <a:p>
            <a:r>
              <a:rPr lang="en-US" b="1" dirty="0"/>
              <a:t>Insertion </a:t>
            </a:r>
            <a:r>
              <a:rPr lang="en-US" dirty="0"/>
              <a:t>– inferior </a:t>
            </a:r>
            <a:r>
              <a:rPr lang="en-US" dirty="0" err="1"/>
              <a:t>cornua</a:t>
            </a:r>
            <a:r>
              <a:rPr lang="en-US" dirty="0"/>
              <a:t> &amp; adjacent part of lower border of lamina of thyroid cartilage </a:t>
            </a:r>
          </a:p>
          <a:p>
            <a:r>
              <a:rPr lang="en-US" b="1" dirty="0"/>
              <a:t>Nerve supply </a:t>
            </a:r>
            <a:r>
              <a:rPr lang="en-US" dirty="0"/>
              <a:t>– external laryngeal nerve (branch of superior laryngeal nerve )</a:t>
            </a:r>
          </a:p>
        </p:txBody>
      </p:sp>
      <p:pic>
        <p:nvPicPr>
          <p:cNvPr id="8" name="Picture 2" descr="Cricothyroid muscle :- Samarpan Physiotherapy Clinic Ahmedabad"/>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017797" y="296227"/>
            <a:ext cx="3983310" cy="3169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ricothyroid: Origins, insertions, innervation and action | Kenhub"/>
          <p:cNvPicPr>
            <a:picLocks noChangeAspect="1" noChangeArrowheads="1"/>
          </p:cNvPicPr>
          <p:nvPr/>
        </p:nvPicPr>
        <p:blipFill rotWithShape="1">
          <a:blip r:embed="rId4">
            <a:extLst>
              <a:ext uri="{28A0092B-C50C-407E-A947-70E740481C1C}">
                <a14:useLocalDpi xmlns:a14="http://schemas.microsoft.com/office/drawing/2010/main" val="0"/>
              </a:ext>
            </a:extLst>
          </a:blip>
          <a:srcRect l="6097" t="2875" r="6590" b="8165"/>
          <a:stretch/>
        </p:blipFill>
        <p:spPr bwMode="auto">
          <a:xfrm>
            <a:off x="4795284" y="1119871"/>
            <a:ext cx="3222513" cy="5280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838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 descr="Anatomy &amp;amp; Physiology Respiratory System » larynx muscles | Speech language  therapy, Speech therapy resources, Speech language pathologist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619768" y="285768"/>
            <a:ext cx="6572232" cy="65722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Oblique arytenoid</a:t>
            </a:r>
            <a:br>
              <a:rPr lang="en-US" dirty="0"/>
            </a:br>
            <a:r>
              <a:rPr lang="en-US" dirty="0"/>
              <a:t>/</a:t>
            </a:r>
            <a:r>
              <a:rPr lang="en-US" dirty="0" err="1"/>
              <a:t>aryepiglotticus</a:t>
            </a:r>
            <a:r>
              <a:rPr lang="en-US" dirty="0"/>
              <a:t> </a:t>
            </a:r>
          </a:p>
        </p:txBody>
      </p:sp>
      <p:sp>
        <p:nvSpPr>
          <p:cNvPr id="3" name="Content Placeholder 2"/>
          <p:cNvSpPr>
            <a:spLocks noGrp="1"/>
          </p:cNvSpPr>
          <p:nvPr>
            <p:ph sz="half" idx="1"/>
          </p:nvPr>
        </p:nvSpPr>
        <p:spPr/>
        <p:txBody>
          <a:bodyPr/>
          <a:lstStyle/>
          <a:p>
            <a:r>
              <a:rPr lang="en-US" dirty="0"/>
              <a:t>Origin –tip of the muscular process of one arytenoid </a:t>
            </a:r>
          </a:p>
          <a:p>
            <a:r>
              <a:rPr lang="en-US" dirty="0"/>
              <a:t>Insertion  - apex of opposite arytenoid </a:t>
            </a:r>
          </a:p>
        </p:txBody>
      </p:sp>
    </p:spTree>
    <p:extLst>
      <p:ext uri="{BB962C8B-B14F-4D97-AF65-F5344CB8AC3E}">
        <p14:creationId xmlns:p14="http://schemas.microsoft.com/office/powerpoint/2010/main" val="133000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C4B0F-1A2F-6504-9EB5-B32A2C632213}"/>
              </a:ext>
            </a:extLst>
          </p:cNvPr>
          <p:cNvSpPr>
            <a:spLocks noGrp="1"/>
          </p:cNvSpPr>
          <p:nvPr>
            <p:ph type="title"/>
          </p:nvPr>
        </p:nvSpPr>
        <p:spPr/>
        <p:txBody>
          <a:bodyPr/>
          <a:lstStyle/>
          <a:p>
            <a:r>
              <a:rPr lang="en-US" dirty="0"/>
              <a:t>Oblique arytenoid</a:t>
            </a:r>
            <a:br>
              <a:rPr lang="en-US" dirty="0"/>
            </a:br>
            <a:r>
              <a:rPr lang="en-US" dirty="0"/>
              <a:t>/</a:t>
            </a:r>
            <a:r>
              <a:rPr lang="en-US" dirty="0" err="1"/>
              <a:t>aryepiglotticus</a:t>
            </a:r>
            <a:r>
              <a:rPr lang="en-US" dirty="0"/>
              <a:t> </a:t>
            </a:r>
            <a:endParaRPr lang="en-IN" dirty="0"/>
          </a:p>
        </p:txBody>
      </p:sp>
      <p:sp>
        <p:nvSpPr>
          <p:cNvPr id="3" name="Content Placeholder 2">
            <a:extLst>
              <a:ext uri="{FF2B5EF4-FFF2-40B4-BE49-F238E27FC236}">
                <a16:creationId xmlns:a16="http://schemas.microsoft.com/office/drawing/2014/main" id="{5837FFFB-C2DA-97C9-26FF-ABE606021C78}"/>
              </a:ext>
            </a:extLst>
          </p:cNvPr>
          <p:cNvSpPr>
            <a:spLocks noGrp="1"/>
          </p:cNvSpPr>
          <p:nvPr>
            <p:ph sz="half" idx="1"/>
          </p:nvPr>
        </p:nvSpPr>
        <p:spPr/>
        <p:txBody>
          <a:bodyPr/>
          <a:lstStyle/>
          <a:p>
            <a:r>
              <a:rPr lang="en-US" dirty="0"/>
              <a:t>Actions </a:t>
            </a:r>
          </a:p>
          <a:p>
            <a:r>
              <a:rPr lang="en-US" dirty="0"/>
              <a:t>The oblique arytenoids and aryepiglottic muscles act as a sphincter of the laryngeal inlet.</a:t>
            </a:r>
          </a:p>
          <a:p>
            <a:endParaRPr lang="en-US" dirty="0"/>
          </a:p>
          <a:p>
            <a:pPr marL="0" indent="0">
              <a:buNone/>
            </a:pPr>
            <a:r>
              <a:rPr lang="en-US" dirty="0"/>
              <a:t>• Closing of inlet by adducting the aryepiglottic folds and approximating the arytenoid cartilages to the tubercle of the epiglottis.</a:t>
            </a:r>
            <a:endParaRPr lang="en-IN" dirty="0"/>
          </a:p>
        </p:txBody>
      </p:sp>
      <p:pic>
        <p:nvPicPr>
          <p:cNvPr id="6" name="Content Placeholder 5">
            <a:extLst>
              <a:ext uri="{FF2B5EF4-FFF2-40B4-BE49-F238E27FC236}">
                <a16:creationId xmlns:a16="http://schemas.microsoft.com/office/drawing/2014/main" id="{F17DB648-404F-0C64-F7ED-1869168FA77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71741" y="1825625"/>
            <a:ext cx="5664831" cy="4667250"/>
          </a:xfrm>
        </p:spPr>
      </p:pic>
    </p:spTree>
    <p:extLst>
      <p:ext uri="{BB962C8B-B14F-4D97-AF65-F5344CB8AC3E}">
        <p14:creationId xmlns:p14="http://schemas.microsoft.com/office/powerpoint/2010/main" val="3231355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710992-3A78-E40F-18F9-716EE96B60DE}"/>
              </a:ext>
            </a:extLst>
          </p:cNvPr>
          <p:cNvSpPr>
            <a:spLocks noGrp="1"/>
          </p:cNvSpPr>
          <p:nvPr>
            <p:ph type="title"/>
          </p:nvPr>
        </p:nvSpPr>
        <p:spPr/>
        <p:txBody>
          <a:bodyPr/>
          <a:lstStyle/>
          <a:p>
            <a:r>
              <a:rPr lang="en-IN" b="1" dirty="0"/>
              <a:t>Transverse (inter)arytenoid</a:t>
            </a:r>
          </a:p>
        </p:txBody>
      </p:sp>
      <p:pic>
        <p:nvPicPr>
          <p:cNvPr id="11266" name="Picture 2">
            <a:extLst>
              <a:ext uri="{FF2B5EF4-FFF2-40B4-BE49-F238E27FC236}">
                <a16:creationId xmlns:a16="http://schemas.microsoft.com/office/drawing/2014/main" id="{DD854586-FBDF-41C7-88D3-5D737C6D552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571310" y="1900052"/>
            <a:ext cx="5253867" cy="469213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FB5F3BEE-931A-9A03-ECD8-FA5E99B471F6}"/>
              </a:ext>
            </a:extLst>
          </p:cNvPr>
          <p:cNvSpPr>
            <a:spLocks noGrp="1"/>
          </p:cNvSpPr>
          <p:nvPr>
            <p:ph sz="half" idx="2"/>
          </p:nvPr>
        </p:nvSpPr>
        <p:spPr>
          <a:xfrm>
            <a:off x="366823" y="1900053"/>
            <a:ext cx="5181600" cy="4351338"/>
          </a:xfrm>
        </p:spPr>
        <p:txBody>
          <a:bodyPr>
            <a:normAutofit fontScale="85000" lnSpcReduction="20000"/>
          </a:bodyPr>
          <a:lstStyle/>
          <a:p>
            <a:pPr marL="0" indent="0">
              <a:buNone/>
            </a:pPr>
            <a:r>
              <a:rPr lang="en-US" dirty="0"/>
              <a:t>• It is a single, unpaired muscle  </a:t>
            </a:r>
          </a:p>
          <a:p>
            <a:pPr marL="0" indent="0">
              <a:buNone/>
            </a:pPr>
            <a:endParaRPr lang="en-US" dirty="0"/>
          </a:p>
          <a:p>
            <a:pPr marL="0" indent="0">
              <a:buNone/>
            </a:pPr>
            <a:r>
              <a:rPr lang="en-US" dirty="0"/>
              <a:t>• It lies deep to the oblique inter-arytenoids.</a:t>
            </a:r>
          </a:p>
          <a:p>
            <a:pPr marL="0" indent="0">
              <a:buNone/>
            </a:pPr>
            <a:r>
              <a:rPr lang="en-US" dirty="0"/>
              <a:t>• It bridges the gap at the back between the two arytenoid cartilages and fills their concave posterior surfaces.</a:t>
            </a:r>
          </a:p>
          <a:p>
            <a:pPr marL="0" indent="0">
              <a:buNone/>
            </a:pPr>
            <a:endParaRPr lang="en-US" dirty="0"/>
          </a:p>
          <a:p>
            <a:pPr marL="0" indent="0">
              <a:buNone/>
            </a:pPr>
            <a:r>
              <a:rPr lang="en-US" dirty="0"/>
              <a:t>It is attached to the back of </a:t>
            </a:r>
            <a:r>
              <a:rPr lang="en-US" dirty="0" err="1"/>
              <a:t>themuscular</a:t>
            </a:r>
            <a:r>
              <a:rPr lang="en-US" dirty="0"/>
              <a:t> process and adjacent </a:t>
            </a:r>
            <a:r>
              <a:rPr lang="en-US" dirty="0" err="1"/>
              <a:t>lateralborder</a:t>
            </a:r>
            <a:r>
              <a:rPr lang="en-US" dirty="0"/>
              <a:t> of both arytenoids.</a:t>
            </a:r>
          </a:p>
          <a:p>
            <a:pPr marL="0" indent="0">
              <a:buNone/>
            </a:pPr>
            <a:r>
              <a:rPr lang="en-US" dirty="0"/>
              <a:t>Actions: It adducts the </a:t>
            </a:r>
            <a:r>
              <a:rPr lang="en-US" dirty="0" err="1"/>
              <a:t>arytenoidcartilage</a:t>
            </a:r>
            <a:r>
              <a:rPr lang="en-US" dirty="0"/>
              <a:t>.</a:t>
            </a:r>
            <a:endParaRPr lang="en-IN" dirty="0"/>
          </a:p>
        </p:txBody>
      </p:sp>
    </p:spTree>
    <p:extLst>
      <p:ext uri="{BB962C8B-B14F-4D97-AF65-F5344CB8AC3E}">
        <p14:creationId xmlns:p14="http://schemas.microsoft.com/office/powerpoint/2010/main" val="3067733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Transverse arytenoid </a:t>
            </a:r>
          </a:p>
        </p:txBody>
      </p:sp>
      <p:pic>
        <p:nvPicPr>
          <p:cNvPr id="1038" name="Picture 14" descr="Anatomy &amp;amp; Physiology Respiratory System » larynx muscles | Speech language  therapy, Speech therapy resources, Speech language pathologist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5651666" y="158833"/>
            <a:ext cx="6540334" cy="654033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a:xfrm>
            <a:off x="303028" y="1825625"/>
            <a:ext cx="4811232" cy="4351338"/>
          </a:xfrm>
        </p:spPr>
        <p:txBody>
          <a:bodyPr/>
          <a:lstStyle/>
          <a:p>
            <a:r>
              <a:rPr lang="en-US" dirty="0"/>
              <a:t>Origin – posterior surface of one arytenoid </a:t>
            </a:r>
          </a:p>
          <a:p>
            <a:r>
              <a:rPr lang="en-US" dirty="0"/>
              <a:t>Insertion – posterior surface of other arytenoid </a:t>
            </a:r>
          </a:p>
        </p:txBody>
      </p:sp>
    </p:spTree>
    <p:extLst>
      <p:ext uri="{BB962C8B-B14F-4D97-AF65-F5344CB8AC3E}">
        <p14:creationId xmlns:p14="http://schemas.microsoft.com/office/powerpoint/2010/main" val="1223722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trinsic Muscles of the Larynx Flashcards | Quizlet"/>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5507665" y="128468"/>
            <a:ext cx="6684335" cy="659075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a:t>Lateral </a:t>
            </a:r>
            <a:r>
              <a:rPr lang="en-US" dirty="0" err="1"/>
              <a:t>cricoarytenoid</a:t>
            </a:r>
            <a:r>
              <a:rPr lang="en-US" dirty="0"/>
              <a:t> </a:t>
            </a:r>
          </a:p>
        </p:txBody>
      </p:sp>
      <p:sp>
        <p:nvSpPr>
          <p:cNvPr id="4" name="Content Placeholder 3"/>
          <p:cNvSpPr>
            <a:spLocks noGrp="1"/>
          </p:cNvSpPr>
          <p:nvPr>
            <p:ph sz="half" idx="2"/>
          </p:nvPr>
        </p:nvSpPr>
        <p:spPr>
          <a:xfrm>
            <a:off x="473149" y="2017011"/>
            <a:ext cx="5181600" cy="4351338"/>
          </a:xfrm>
        </p:spPr>
        <p:txBody>
          <a:bodyPr/>
          <a:lstStyle/>
          <a:p>
            <a:r>
              <a:rPr lang="en-US" dirty="0"/>
              <a:t>Origin – lateral part of upper part of cricoid </a:t>
            </a:r>
          </a:p>
          <a:p>
            <a:r>
              <a:rPr lang="en-US" dirty="0"/>
              <a:t>Insertion –front of muscular process of arytenoid </a:t>
            </a:r>
          </a:p>
        </p:txBody>
      </p:sp>
    </p:spTree>
    <p:extLst>
      <p:ext uri="{BB962C8B-B14F-4D97-AF65-F5344CB8AC3E}">
        <p14:creationId xmlns:p14="http://schemas.microsoft.com/office/powerpoint/2010/main" val="4203531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16533-4F7C-FE3C-1D33-8D4938355FF5}"/>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38A8DD43-B288-F491-CE7C-C6E5EFA49F6D}"/>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63588" y="217424"/>
            <a:ext cx="8441919" cy="6366364"/>
          </a:xfrm>
        </p:spPr>
      </p:pic>
      <p:sp>
        <p:nvSpPr>
          <p:cNvPr id="4" name="Content Placeholder 3">
            <a:extLst>
              <a:ext uri="{FF2B5EF4-FFF2-40B4-BE49-F238E27FC236}">
                <a16:creationId xmlns:a16="http://schemas.microsoft.com/office/drawing/2014/main" id="{056FA305-FD39-2960-14B1-69572C00DF74}"/>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979798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 descr="Anatomy &amp;amp; Physiology Respiratory System » larynx muscles | Speech language  therapy, Speech therapy resources, Speech language pathologist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19799" y="499730"/>
            <a:ext cx="6102535" cy="61025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Posterior </a:t>
            </a:r>
            <a:r>
              <a:rPr lang="en-US" dirty="0" err="1"/>
              <a:t>cricoarytenoid</a:t>
            </a:r>
            <a:r>
              <a:rPr lang="en-US" dirty="0"/>
              <a:t> </a:t>
            </a:r>
          </a:p>
        </p:txBody>
      </p:sp>
      <p:sp>
        <p:nvSpPr>
          <p:cNvPr id="3" name="Content Placeholder 2"/>
          <p:cNvSpPr>
            <a:spLocks noGrp="1"/>
          </p:cNvSpPr>
          <p:nvPr>
            <p:ph sz="half" idx="1"/>
          </p:nvPr>
        </p:nvSpPr>
        <p:spPr/>
        <p:txBody>
          <a:bodyPr/>
          <a:lstStyle/>
          <a:p>
            <a:r>
              <a:rPr lang="en-US" dirty="0"/>
              <a:t>Origin –posterior surface of cricoid lamina lateral to median ridge </a:t>
            </a:r>
          </a:p>
          <a:p>
            <a:r>
              <a:rPr lang="en-US" dirty="0"/>
              <a:t>Insertion – back of muscular process of arytenoid </a:t>
            </a:r>
          </a:p>
        </p:txBody>
      </p:sp>
    </p:spTree>
    <p:extLst>
      <p:ext uri="{BB962C8B-B14F-4D97-AF65-F5344CB8AC3E}">
        <p14:creationId xmlns:p14="http://schemas.microsoft.com/office/powerpoint/2010/main" val="237149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01CF9-983E-BB48-842A-EAB40D4936C8}"/>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3E8854A6-C470-FE0B-3193-9C37689C9975}"/>
              </a:ext>
            </a:extLst>
          </p:cNvPr>
          <p:cNvPicPr>
            <a:picLocks noGrp="1" noChangeAspect="1"/>
          </p:cNvPicPr>
          <p:nvPr>
            <p:ph sz="half" idx="1"/>
          </p:nvPr>
        </p:nvPicPr>
        <p:blipFill>
          <a:blip r:embed="rId3"/>
          <a:stretch>
            <a:fillRect/>
          </a:stretch>
        </p:blipFill>
        <p:spPr>
          <a:xfrm>
            <a:off x="3004461" y="365125"/>
            <a:ext cx="6030680" cy="5278555"/>
          </a:xfrm>
        </p:spPr>
      </p:pic>
      <p:sp>
        <p:nvSpPr>
          <p:cNvPr id="4" name="Content Placeholder 3">
            <a:extLst>
              <a:ext uri="{FF2B5EF4-FFF2-40B4-BE49-F238E27FC236}">
                <a16:creationId xmlns:a16="http://schemas.microsoft.com/office/drawing/2014/main" id="{2591D831-6601-062A-64A5-3226952E2274}"/>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784073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Thyroarytenoid</a:t>
            </a:r>
            <a:r>
              <a:rPr lang="en-US" dirty="0"/>
              <a:t> </a:t>
            </a:r>
          </a:p>
        </p:txBody>
      </p:sp>
      <p:sp>
        <p:nvSpPr>
          <p:cNvPr id="3" name="Content Placeholder 2"/>
          <p:cNvSpPr>
            <a:spLocks noGrp="1"/>
          </p:cNvSpPr>
          <p:nvPr>
            <p:ph sz="half" idx="1"/>
          </p:nvPr>
        </p:nvSpPr>
        <p:spPr>
          <a:xfrm>
            <a:off x="838200" y="1825624"/>
            <a:ext cx="5181600" cy="5032375"/>
          </a:xfrm>
        </p:spPr>
        <p:txBody>
          <a:bodyPr>
            <a:normAutofit/>
          </a:bodyPr>
          <a:lstStyle/>
          <a:p>
            <a:r>
              <a:rPr lang="en-US" b="1" dirty="0"/>
              <a:t>Origin</a:t>
            </a:r>
            <a:r>
              <a:rPr lang="en-US" dirty="0"/>
              <a:t> – posterior aspect of angle of thyroid cartilage (Inner aspect of the </a:t>
            </a:r>
            <a:r>
              <a:rPr lang="en-US" dirty="0" err="1"/>
              <a:t>throid</a:t>
            </a:r>
            <a:r>
              <a:rPr lang="en-US" dirty="0"/>
              <a:t> cartilage )</a:t>
            </a:r>
          </a:p>
          <a:p>
            <a:endParaRPr lang="en-US" dirty="0"/>
          </a:p>
          <a:p>
            <a:r>
              <a:rPr lang="en-US" b="1" dirty="0"/>
              <a:t>Insertion</a:t>
            </a:r>
            <a:r>
              <a:rPr lang="en-US" dirty="0"/>
              <a:t>  - anterolateral surface of arytenoid cartilage </a:t>
            </a:r>
          </a:p>
          <a:p>
            <a:r>
              <a:rPr lang="en-US" b="1" dirty="0"/>
              <a:t>Actions: </a:t>
            </a:r>
            <a:r>
              <a:rPr lang="en-US" dirty="0"/>
              <a:t>The thyroarytenoids draw the arytenoid cartilages towards the thyroid cartilage, thereby shortening and relaxing the vocal ligaments.</a:t>
            </a:r>
          </a:p>
        </p:txBody>
      </p:sp>
      <p:pic>
        <p:nvPicPr>
          <p:cNvPr id="5" name="Picture 2" descr="Larynx Anatomy"/>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5712" r="12688"/>
          <a:stretch/>
        </p:blipFill>
        <p:spPr bwMode="auto">
          <a:xfrm>
            <a:off x="6096000" y="1137684"/>
            <a:ext cx="6012308" cy="5531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640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BB9E3-52E8-8E15-0A8D-5E5D2E5522A9}"/>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78A0D874-A2B8-A7E7-C896-23F2A38528D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623393" y="250104"/>
            <a:ext cx="5181600" cy="6357792"/>
          </a:xfrm>
        </p:spPr>
      </p:pic>
      <p:sp>
        <p:nvSpPr>
          <p:cNvPr id="4" name="Content Placeholder 3">
            <a:extLst>
              <a:ext uri="{FF2B5EF4-FFF2-40B4-BE49-F238E27FC236}">
                <a16:creationId xmlns:a16="http://schemas.microsoft.com/office/drawing/2014/main" id="{AEFBA423-6E98-19FD-7B32-22C19869D0E1}"/>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236167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Thyroepiglotticus</a:t>
            </a:r>
            <a:r>
              <a:rPr lang="en-US" dirty="0"/>
              <a:t> </a:t>
            </a:r>
          </a:p>
        </p:txBody>
      </p:sp>
      <p:pic>
        <p:nvPicPr>
          <p:cNvPr id="5" name="Picture 2">
            <a:extLst>
              <a:ext uri="{FF2B5EF4-FFF2-40B4-BE49-F238E27FC236}">
                <a16:creationId xmlns:a16="http://schemas.microsoft.com/office/drawing/2014/main" id="{4E84FBBE-2708-46BF-A334-C8A5A3E0B07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432157" y="301498"/>
            <a:ext cx="4518839" cy="636456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a:xfrm>
            <a:off x="1578934" y="1921318"/>
            <a:ext cx="5853223" cy="4351338"/>
          </a:xfrm>
        </p:spPr>
        <p:txBody>
          <a:bodyPr/>
          <a:lstStyle/>
          <a:p>
            <a:r>
              <a:rPr lang="en-US" dirty="0"/>
              <a:t>Origin – posterior aspect of angle of thyroid </a:t>
            </a:r>
          </a:p>
          <a:p>
            <a:r>
              <a:rPr lang="en-US" dirty="0"/>
              <a:t>Insertion  - margin of epiglottis </a:t>
            </a:r>
          </a:p>
        </p:txBody>
      </p:sp>
    </p:spTree>
    <p:extLst>
      <p:ext uri="{BB962C8B-B14F-4D97-AF65-F5344CB8AC3E}">
        <p14:creationId xmlns:p14="http://schemas.microsoft.com/office/powerpoint/2010/main" val="532930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1 Anatomy of the Larynx"/>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37360" y="365126"/>
            <a:ext cx="7467599" cy="649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08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19CEA-E102-4925-9EE6-EAC74F05C340}"/>
              </a:ext>
            </a:extLst>
          </p:cNvPr>
          <p:cNvSpPr>
            <a:spLocks noGrp="1"/>
          </p:cNvSpPr>
          <p:nvPr>
            <p:ph type="title"/>
          </p:nvPr>
        </p:nvSpPr>
        <p:spPr/>
        <p:txBody>
          <a:bodyPr/>
          <a:lstStyle/>
          <a:p>
            <a:endParaRPr lang="en-IN"/>
          </a:p>
        </p:txBody>
      </p:sp>
      <p:pic>
        <p:nvPicPr>
          <p:cNvPr id="12290" name="Picture 2">
            <a:extLst>
              <a:ext uri="{FF2B5EF4-FFF2-40B4-BE49-F238E27FC236}">
                <a16:creationId xmlns:a16="http://schemas.microsoft.com/office/drawing/2014/main" id="{251987A0-DC3D-4B55-8558-1D60B654C5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10119360" cy="6309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868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8C77DE2-EC01-001D-C293-FEDC17BA14EA}"/>
              </a:ext>
            </a:extLst>
          </p:cNvPr>
          <p:cNvPicPr>
            <a:picLocks noGrp="1" noChangeAspect="1"/>
          </p:cNvPicPr>
          <p:nvPr>
            <p:ph sz="half" idx="2"/>
          </p:nvPr>
        </p:nvPicPr>
        <p:blipFill>
          <a:blip r:embed="rId3"/>
          <a:stretch>
            <a:fillRect/>
          </a:stretch>
        </p:blipFill>
        <p:spPr>
          <a:xfrm>
            <a:off x="4433778" y="1663238"/>
            <a:ext cx="7575026" cy="4447069"/>
          </a:xfrm>
        </p:spPr>
      </p:pic>
      <p:sp>
        <p:nvSpPr>
          <p:cNvPr id="4" name="Title 3">
            <a:extLst>
              <a:ext uri="{FF2B5EF4-FFF2-40B4-BE49-F238E27FC236}">
                <a16:creationId xmlns:a16="http://schemas.microsoft.com/office/drawing/2014/main" id="{F3093A7D-9F41-8C7B-5E5F-CFF38A4E7CAD}"/>
              </a:ext>
            </a:extLst>
          </p:cNvPr>
          <p:cNvSpPr>
            <a:spLocks noGrp="1"/>
          </p:cNvSpPr>
          <p:nvPr>
            <p:ph type="title"/>
          </p:nvPr>
        </p:nvSpPr>
        <p:spPr/>
        <p:txBody>
          <a:bodyPr/>
          <a:lstStyle/>
          <a:p>
            <a:r>
              <a:rPr lang="en-US" b="1" dirty="0"/>
              <a:t>VOCALIS</a:t>
            </a:r>
            <a:endParaRPr lang="en-IN" b="1" dirty="0"/>
          </a:p>
        </p:txBody>
      </p:sp>
      <p:sp>
        <p:nvSpPr>
          <p:cNvPr id="5" name="Content Placeholder 4">
            <a:extLst>
              <a:ext uri="{FF2B5EF4-FFF2-40B4-BE49-F238E27FC236}">
                <a16:creationId xmlns:a16="http://schemas.microsoft.com/office/drawing/2014/main" id="{6E297253-754E-3713-46B3-CEB834E9F922}"/>
              </a:ext>
            </a:extLst>
          </p:cNvPr>
          <p:cNvSpPr>
            <a:spLocks noGrp="1"/>
          </p:cNvSpPr>
          <p:nvPr>
            <p:ph sz="half" idx="1"/>
          </p:nvPr>
        </p:nvSpPr>
        <p:spPr>
          <a:xfrm>
            <a:off x="83287" y="1825625"/>
            <a:ext cx="5181600" cy="4351338"/>
          </a:xfrm>
        </p:spPr>
        <p:txBody>
          <a:bodyPr>
            <a:normAutofit fontScale="92500" lnSpcReduction="10000"/>
          </a:bodyPr>
          <a:lstStyle/>
          <a:p>
            <a:r>
              <a:rPr lang="en-US" dirty="0"/>
              <a:t>It is the detached medial part of the thyro-arytenoid.)</a:t>
            </a:r>
          </a:p>
          <a:p>
            <a:r>
              <a:rPr lang="en-US" dirty="0"/>
              <a:t>It lies within the vocal fold just </a:t>
            </a:r>
            <a:r>
              <a:rPr lang="en-US" b="1" dirty="0"/>
              <a:t>lateral to the vocal ligament</a:t>
            </a:r>
            <a:r>
              <a:rPr lang="en-US" dirty="0"/>
              <a:t>.</a:t>
            </a:r>
          </a:p>
          <a:p>
            <a:r>
              <a:rPr lang="en-US" dirty="0"/>
              <a:t>Posterior attachment: to the lateral surface of the vocal process and anterolateral surface of the arytenoid cartilage.</a:t>
            </a:r>
          </a:p>
          <a:p>
            <a:pPr marL="0" indent="0">
              <a:buNone/>
            </a:pPr>
            <a:r>
              <a:rPr lang="en-US" dirty="0"/>
              <a:t>• Anteriorly insert along the length of the vocal ligament to the thyroid angle.</a:t>
            </a:r>
            <a:endParaRPr lang="en-IN" dirty="0"/>
          </a:p>
        </p:txBody>
      </p:sp>
    </p:spTree>
    <p:extLst>
      <p:ext uri="{BB962C8B-B14F-4D97-AF65-F5344CB8AC3E}">
        <p14:creationId xmlns:p14="http://schemas.microsoft.com/office/powerpoint/2010/main" val="3218446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E13B17-427A-4C8E-C54B-489EC3D2FF57}"/>
              </a:ext>
            </a:extLst>
          </p:cNvPr>
          <p:cNvSpPr>
            <a:spLocks noGrp="1"/>
          </p:cNvSpPr>
          <p:nvPr>
            <p:ph type="title"/>
          </p:nvPr>
        </p:nvSpPr>
        <p:spPr/>
        <p:txBody>
          <a:bodyPr/>
          <a:lstStyle/>
          <a:p>
            <a:r>
              <a:rPr lang="en-US" b="1" dirty="0">
                <a:solidFill>
                  <a:srgbClr val="FF0000"/>
                </a:solidFill>
              </a:rPr>
              <a:t>According to their actions, intrinsic muscles of the larynx are arranged into the three groups:</a:t>
            </a:r>
            <a:endParaRPr lang="en-IN" b="1" dirty="0">
              <a:solidFill>
                <a:srgbClr val="FF0000"/>
              </a:solidFill>
            </a:endParaRPr>
          </a:p>
        </p:txBody>
      </p:sp>
      <p:sp>
        <p:nvSpPr>
          <p:cNvPr id="6" name="Content Placeholder 5">
            <a:extLst>
              <a:ext uri="{FF2B5EF4-FFF2-40B4-BE49-F238E27FC236}">
                <a16:creationId xmlns:a16="http://schemas.microsoft.com/office/drawing/2014/main" id="{438C97CC-DF6B-3F07-91A7-0531D69F97A4}"/>
              </a:ext>
            </a:extLst>
          </p:cNvPr>
          <p:cNvSpPr>
            <a:spLocks noGrp="1"/>
          </p:cNvSpPr>
          <p:nvPr>
            <p:ph idx="1"/>
          </p:nvPr>
        </p:nvSpPr>
        <p:spPr/>
        <p:txBody>
          <a:bodyPr>
            <a:normAutofit lnSpcReduction="10000"/>
          </a:bodyPr>
          <a:lstStyle/>
          <a:p>
            <a:r>
              <a:rPr lang="en-US" dirty="0"/>
              <a:t>1. </a:t>
            </a:r>
            <a:r>
              <a:rPr lang="en-US" b="1" dirty="0"/>
              <a:t>Open or Close the Laryngeal Inlet (Sphincter)</a:t>
            </a:r>
            <a:r>
              <a:rPr lang="en-US" dirty="0"/>
              <a:t>The oblique arytenoids, </a:t>
            </a:r>
            <a:r>
              <a:rPr lang="en-US" dirty="0" err="1"/>
              <a:t>ary</a:t>
            </a:r>
            <a:r>
              <a:rPr lang="en-US" dirty="0"/>
              <a:t>-epiglottic and thyro-epiglottic muscles.</a:t>
            </a:r>
          </a:p>
          <a:p>
            <a:endParaRPr lang="en-US" dirty="0"/>
          </a:p>
          <a:p>
            <a:r>
              <a:rPr lang="en-US" b="1" dirty="0"/>
              <a:t>2. Abduct or Adduct the Vocal Cords/change </a:t>
            </a:r>
            <a:r>
              <a:rPr lang="en-US" b="1" dirty="0" err="1"/>
              <a:t>thedimensions</a:t>
            </a:r>
            <a:r>
              <a:rPr lang="en-US" b="1" dirty="0"/>
              <a:t> and the degree of opening of the </a:t>
            </a:r>
            <a:r>
              <a:rPr lang="en-US" b="1" dirty="0" err="1"/>
              <a:t>rimaglottidis</a:t>
            </a:r>
            <a:r>
              <a:rPr lang="en-US" b="1" dirty="0"/>
              <a:t>. </a:t>
            </a:r>
          </a:p>
          <a:p>
            <a:pPr marL="0" indent="0">
              <a:buNone/>
            </a:pPr>
            <a:r>
              <a:rPr lang="en-US" dirty="0"/>
              <a:t>The posterior and lateral cricoarytenoids and oblique and transverse arytenoids.</a:t>
            </a:r>
          </a:p>
          <a:p>
            <a:pPr marL="0" indent="0">
              <a:buNone/>
            </a:pPr>
            <a:endParaRPr lang="en-US" dirty="0"/>
          </a:p>
          <a:p>
            <a:pPr marL="0" indent="0">
              <a:buNone/>
            </a:pPr>
            <a:r>
              <a:rPr lang="en-US" dirty="0"/>
              <a:t>3. </a:t>
            </a:r>
            <a:r>
              <a:rPr lang="en-US" b="1" dirty="0"/>
              <a:t>Increase or Decrease the Tension of Vocal Cords --</a:t>
            </a:r>
            <a:r>
              <a:rPr lang="en-US" dirty="0"/>
              <a:t>The </a:t>
            </a:r>
            <a:r>
              <a:rPr lang="en-US" dirty="0" err="1"/>
              <a:t>cricothyroids</a:t>
            </a:r>
            <a:r>
              <a:rPr lang="en-US" dirty="0"/>
              <a:t>, thyroarytenoids and vocalis.</a:t>
            </a:r>
            <a:endParaRPr lang="en-IN" dirty="0"/>
          </a:p>
        </p:txBody>
      </p:sp>
    </p:spTree>
    <p:extLst>
      <p:ext uri="{BB962C8B-B14F-4D97-AF65-F5344CB8AC3E}">
        <p14:creationId xmlns:p14="http://schemas.microsoft.com/office/powerpoint/2010/main" val="2465907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1DFC90-36C0-9327-2BEC-A2BEF078735F}"/>
              </a:ext>
            </a:extLst>
          </p:cNvPr>
          <p:cNvSpPr>
            <a:spLocks noGrp="1"/>
          </p:cNvSpPr>
          <p:nvPr>
            <p:ph type="ctrTitle"/>
          </p:nvPr>
        </p:nvSpPr>
        <p:spPr/>
        <p:txBody>
          <a:bodyPr/>
          <a:lstStyle/>
          <a:p>
            <a:r>
              <a:rPr lang="en-US" dirty="0"/>
              <a:t>Laryngeal cavity </a:t>
            </a:r>
            <a:endParaRPr lang="en-IN" dirty="0"/>
          </a:p>
        </p:txBody>
      </p:sp>
      <p:sp>
        <p:nvSpPr>
          <p:cNvPr id="5" name="Subtitle 4">
            <a:extLst>
              <a:ext uri="{FF2B5EF4-FFF2-40B4-BE49-F238E27FC236}">
                <a16:creationId xmlns:a16="http://schemas.microsoft.com/office/drawing/2014/main" id="{B6061CEB-04AA-0DB7-CEF0-FD7D9AA81512}"/>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8556639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1AD72C20-709C-29AF-E4B9-807AF42A6522}"/>
              </a:ext>
            </a:extLst>
          </p:cNvPr>
          <p:cNvPicPr>
            <a:picLocks noGrp="1" noChangeAspect="1"/>
          </p:cNvPicPr>
          <p:nvPr>
            <p:ph sz="half" idx="2"/>
          </p:nvPr>
        </p:nvPicPr>
        <p:blipFill>
          <a:blip r:embed="rId3"/>
          <a:stretch>
            <a:fillRect/>
          </a:stretch>
        </p:blipFill>
        <p:spPr>
          <a:xfrm>
            <a:off x="5220591" y="1690689"/>
            <a:ext cx="6851652" cy="5167312"/>
          </a:xfrm>
        </p:spPr>
      </p:pic>
      <p:sp>
        <p:nvSpPr>
          <p:cNvPr id="4" name="Title 3">
            <a:extLst>
              <a:ext uri="{FF2B5EF4-FFF2-40B4-BE49-F238E27FC236}">
                <a16:creationId xmlns:a16="http://schemas.microsoft.com/office/drawing/2014/main" id="{1536B5FF-9880-52D8-F337-5C2B19C7CB73}"/>
              </a:ext>
            </a:extLst>
          </p:cNvPr>
          <p:cNvSpPr>
            <a:spLocks noGrp="1"/>
          </p:cNvSpPr>
          <p:nvPr>
            <p:ph type="title"/>
          </p:nvPr>
        </p:nvSpPr>
        <p:spPr/>
        <p:txBody>
          <a:bodyPr/>
          <a:lstStyle/>
          <a:p>
            <a:r>
              <a:rPr lang="en-IN" dirty="0" err="1"/>
              <a:t>Boundries</a:t>
            </a:r>
            <a:r>
              <a:rPr lang="en-IN" dirty="0"/>
              <a:t> of laryngeal cavity </a:t>
            </a:r>
          </a:p>
        </p:txBody>
      </p:sp>
      <p:sp>
        <p:nvSpPr>
          <p:cNvPr id="5" name="Content Placeholder 4">
            <a:extLst>
              <a:ext uri="{FF2B5EF4-FFF2-40B4-BE49-F238E27FC236}">
                <a16:creationId xmlns:a16="http://schemas.microsoft.com/office/drawing/2014/main" id="{6383EB87-5D27-81DF-6E5D-453D716D947C}"/>
              </a:ext>
            </a:extLst>
          </p:cNvPr>
          <p:cNvSpPr>
            <a:spLocks noGrp="1"/>
          </p:cNvSpPr>
          <p:nvPr>
            <p:ph sz="half" idx="1"/>
          </p:nvPr>
        </p:nvSpPr>
        <p:spPr>
          <a:xfrm>
            <a:off x="221507" y="1825625"/>
            <a:ext cx="5181600" cy="4351338"/>
          </a:xfrm>
        </p:spPr>
        <p:txBody>
          <a:bodyPr/>
          <a:lstStyle/>
          <a:p>
            <a:r>
              <a:rPr lang="en-US" dirty="0"/>
              <a:t>Boundaries  </a:t>
            </a:r>
          </a:p>
          <a:p>
            <a:r>
              <a:rPr lang="en-US" dirty="0"/>
              <a:t>Anterior     – epiglottis</a:t>
            </a:r>
          </a:p>
          <a:p>
            <a:r>
              <a:rPr lang="en-US" dirty="0"/>
              <a:t>Posterior   - </a:t>
            </a:r>
            <a:r>
              <a:rPr lang="en-US" dirty="0" err="1"/>
              <a:t>interarytenoid</a:t>
            </a:r>
            <a:r>
              <a:rPr lang="en-US" dirty="0"/>
              <a:t> fold of mucous membrane </a:t>
            </a:r>
          </a:p>
          <a:p>
            <a:r>
              <a:rPr lang="en-US" dirty="0"/>
              <a:t>Lateral       -  aryepiglottic fold of mucous membrane </a:t>
            </a:r>
          </a:p>
          <a:p>
            <a:endParaRPr lang="en-IN" dirty="0"/>
          </a:p>
        </p:txBody>
      </p:sp>
    </p:spTree>
    <p:extLst>
      <p:ext uri="{BB962C8B-B14F-4D97-AF65-F5344CB8AC3E}">
        <p14:creationId xmlns:p14="http://schemas.microsoft.com/office/powerpoint/2010/main" val="21359305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6900945-B96A-F4EC-B147-A506101C3A1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535218" y="489873"/>
            <a:ext cx="8656782" cy="6358602"/>
          </a:xfrm>
        </p:spPr>
      </p:pic>
      <p:sp>
        <p:nvSpPr>
          <p:cNvPr id="2" name="Title 1"/>
          <p:cNvSpPr>
            <a:spLocks noGrp="1"/>
          </p:cNvSpPr>
          <p:nvPr>
            <p:ph type="title"/>
          </p:nvPr>
        </p:nvSpPr>
        <p:spPr/>
        <p:txBody>
          <a:bodyPr/>
          <a:lstStyle/>
          <a:p>
            <a:r>
              <a:rPr lang="en-US" dirty="0"/>
              <a:t>Cavity of larynx </a:t>
            </a:r>
          </a:p>
        </p:txBody>
      </p:sp>
      <p:sp>
        <p:nvSpPr>
          <p:cNvPr id="3" name="Content Placeholder 2"/>
          <p:cNvSpPr>
            <a:spLocks noGrp="1"/>
          </p:cNvSpPr>
          <p:nvPr>
            <p:ph sz="half" idx="1"/>
          </p:nvPr>
        </p:nvSpPr>
        <p:spPr>
          <a:xfrm>
            <a:off x="237841" y="1825625"/>
            <a:ext cx="5181600" cy="4351338"/>
          </a:xfrm>
        </p:spPr>
        <p:txBody>
          <a:bodyPr>
            <a:normAutofit/>
          </a:bodyPr>
          <a:lstStyle/>
          <a:p>
            <a:r>
              <a:rPr lang="en-US" dirty="0"/>
              <a:t>Extends from inlet of larynx to lower border of cricoid cartilage .anterior wall longer than posterior wall</a:t>
            </a:r>
          </a:p>
          <a:p>
            <a:r>
              <a:rPr lang="en-US" dirty="0"/>
              <a:t>Laryngeal inlet is obliquely placed ,sloping downwards and backwards , opening into laryngopharynx </a:t>
            </a:r>
          </a:p>
          <a:p>
            <a:endParaRPr lang="en-US" dirty="0"/>
          </a:p>
        </p:txBody>
      </p:sp>
    </p:spTree>
    <p:extLst>
      <p:ext uri="{BB962C8B-B14F-4D97-AF65-F5344CB8AC3E}">
        <p14:creationId xmlns:p14="http://schemas.microsoft.com/office/powerpoint/2010/main" val="1777183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69F0-B3C5-5B65-D76E-03B2E402B517}"/>
              </a:ext>
            </a:extLst>
          </p:cNvPr>
          <p:cNvSpPr>
            <a:spLocks noGrp="1"/>
          </p:cNvSpPr>
          <p:nvPr>
            <p:ph type="title"/>
          </p:nvPr>
        </p:nvSpPr>
        <p:spPr/>
        <p:txBody>
          <a:bodyPr/>
          <a:lstStyle/>
          <a:p>
            <a:r>
              <a:rPr lang="en-IN" dirty="0"/>
              <a:t>Parts of the laryngeal cavity </a:t>
            </a:r>
          </a:p>
        </p:txBody>
      </p:sp>
      <p:sp>
        <p:nvSpPr>
          <p:cNvPr id="3" name="Content Placeholder 2">
            <a:extLst>
              <a:ext uri="{FF2B5EF4-FFF2-40B4-BE49-F238E27FC236}">
                <a16:creationId xmlns:a16="http://schemas.microsoft.com/office/drawing/2014/main" id="{14C1B3A2-FD8C-F3D8-F2ED-D9CE5B79212C}"/>
              </a:ext>
            </a:extLst>
          </p:cNvPr>
          <p:cNvSpPr>
            <a:spLocks noGrp="1"/>
          </p:cNvSpPr>
          <p:nvPr>
            <p:ph sz="half" idx="1"/>
          </p:nvPr>
        </p:nvSpPr>
        <p:spPr/>
        <p:txBody>
          <a:bodyPr/>
          <a:lstStyle/>
          <a:p>
            <a:r>
              <a:rPr lang="en-IN" dirty="0"/>
              <a:t>The folds project into the cavity of the larynx and divide the cavity into </a:t>
            </a:r>
          </a:p>
          <a:p>
            <a:pPr marL="514350" indent="-514350">
              <a:buFont typeface="+mj-lt"/>
              <a:buAutoNum type="arabicPeriod"/>
            </a:pPr>
            <a:r>
              <a:rPr lang="en-IN" dirty="0"/>
              <a:t>Upper part</a:t>
            </a:r>
          </a:p>
          <a:p>
            <a:pPr marL="514350" indent="-514350">
              <a:buFont typeface="+mj-lt"/>
              <a:buAutoNum type="arabicPeriod"/>
            </a:pPr>
            <a:r>
              <a:rPr lang="en-IN" dirty="0"/>
              <a:t>Middle part </a:t>
            </a:r>
          </a:p>
          <a:p>
            <a:pPr marL="514350" indent="-514350">
              <a:buFont typeface="+mj-lt"/>
              <a:buAutoNum type="arabicPeriod"/>
            </a:pPr>
            <a:r>
              <a:rPr lang="en-IN" dirty="0"/>
              <a:t>Lower part </a:t>
            </a:r>
          </a:p>
        </p:txBody>
      </p:sp>
      <p:pic>
        <p:nvPicPr>
          <p:cNvPr id="6" name="Content Placeholder 5">
            <a:extLst>
              <a:ext uri="{FF2B5EF4-FFF2-40B4-BE49-F238E27FC236}">
                <a16:creationId xmlns:a16="http://schemas.microsoft.com/office/drawing/2014/main" id="{A4B47BAA-4DAA-F063-18C2-48BF59F4556E}"/>
              </a:ext>
            </a:extLst>
          </p:cNvPr>
          <p:cNvPicPr>
            <a:picLocks noGrp="1" noChangeAspect="1"/>
          </p:cNvPicPr>
          <p:nvPr>
            <p:ph sz="half" idx="2"/>
          </p:nvPr>
        </p:nvPicPr>
        <p:blipFill>
          <a:blip r:embed="rId3"/>
          <a:stretch>
            <a:fillRect/>
          </a:stretch>
        </p:blipFill>
        <p:spPr>
          <a:xfrm>
            <a:off x="5246613" y="1265382"/>
            <a:ext cx="6877432" cy="5487858"/>
          </a:xfrm>
        </p:spPr>
      </p:pic>
    </p:spTree>
    <p:extLst>
      <p:ext uri="{BB962C8B-B14F-4D97-AF65-F5344CB8AC3E}">
        <p14:creationId xmlns:p14="http://schemas.microsoft.com/office/powerpoint/2010/main" val="783436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024D-B3CE-9B9C-AF45-DD28406C373A}"/>
              </a:ext>
            </a:extLst>
          </p:cNvPr>
          <p:cNvSpPr>
            <a:spLocks noGrp="1"/>
          </p:cNvSpPr>
          <p:nvPr>
            <p:ph type="title"/>
          </p:nvPr>
        </p:nvSpPr>
        <p:spPr>
          <a:xfrm>
            <a:off x="838200" y="-366394"/>
            <a:ext cx="10515600" cy="1325563"/>
          </a:xfrm>
        </p:spPr>
        <p:txBody>
          <a:bodyPr/>
          <a:lstStyle/>
          <a:p>
            <a:r>
              <a:rPr lang="en-IN" dirty="0"/>
              <a:t>Structures in the upper part of the cavity </a:t>
            </a:r>
          </a:p>
        </p:txBody>
      </p:sp>
      <p:sp>
        <p:nvSpPr>
          <p:cNvPr id="3" name="Content Placeholder 2">
            <a:extLst>
              <a:ext uri="{FF2B5EF4-FFF2-40B4-BE49-F238E27FC236}">
                <a16:creationId xmlns:a16="http://schemas.microsoft.com/office/drawing/2014/main" id="{B7648C22-2F64-0259-B249-651ED35D41F8}"/>
              </a:ext>
            </a:extLst>
          </p:cNvPr>
          <p:cNvSpPr>
            <a:spLocks noGrp="1"/>
          </p:cNvSpPr>
          <p:nvPr>
            <p:ph sz="half" idx="1"/>
          </p:nvPr>
        </p:nvSpPr>
        <p:spPr>
          <a:xfrm>
            <a:off x="64471" y="1825625"/>
            <a:ext cx="5181600" cy="4351338"/>
          </a:xfrm>
        </p:spPr>
        <p:txBody>
          <a:bodyPr/>
          <a:lstStyle/>
          <a:p>
            <a:r>
              <a:rPr lang="en-US" dirty="0"/>
              <a:t>The upper part of the laryngeal cavity consists of:</a:t>
            </a:r>
          </a:p>
          <a:p>
            <a:endParaRPr lang="en-US" dirty="0"/>
          </a:p>
          <a:p>
            <a:pPr marL="514350" indent="-514350">
              <a:buAutoNum type="arabicPeriod"/>
            </a:pPr>
            <a:r>
              <a:rPr lang="en-US" dirty="0"/>
              <a:t>The laryngeal inlet (</a:t>
            </a:r>
            <a:r>
              <a:rPr lang="en-US" dirty="0" err="1"/>
              <a:t>aditus</a:t>
            </a:r>
            <a:r>
              <a:rPr lang="en-US" dirty="0"/>
              <a:t>)</a:t>
            </a:r>
          </a:p>
          <a:p>
            <a:pPr marL="514350" indent="-514350">
              <a:buAutoNum type="arabicPeriod"/>
            </a:pPr>
            <a:r>
              <a:rPr lang="en-US" dirty="0"/>
              <a:t>The aryepiglottic fold and </a:t>
            </a:r>
          </a:p>
          <a:p>
            <a:pPr marL="514350" indent="-514350">
              <a:buAutoNum type="arabicPeriod"/>
            </a:pPr>
            <a:r>
              <a:rPr lang="en-US" dirty="0"/>
              <a:t>The laryngeal vestibule.</a:t>
            </a:r>
            <a:endParaRPr lang="en-IN" dirty="0"/>
          </a:p>
        </p:txBody>
      </p:sp>
      <p:pic>
        <p:nvPicPr>
          <p:cNvPr id="5" name="Content Placeholder 4">
            <a:extLst>
              <a:ext uri="{FF2B5EF4-FFF2-40B4-BE49-F238E27FC236}">
                <a16:creationId xmlns:a16="http://schemas.microsoft.com/office/drawing/2014/main" id="{2B475082-0813-F251-8380-F087140D9972}"/>
              </a:ext>
            </a:extLst>
          </p:cNvPr>
          <p:cNvPicPr>
            <a:picLocks noGrp="1" noChangeAspect="1"/>
          </p:cNvPicPr>
          <p:nvPr>
            <p:ph sz="half" idx="2"/>
          </p:nvPr>
        </p:nvPicPr>
        <p:blipFill>
          <a:blip r:embed="rId2"/>
          <a:stretch>
            <a:fillRect/>
          </a:stretch>
        </p:blipFill>
        <p:spPr>
          <a:xfrm>
            <a:off x="5246071" y="605063"/>
            <a:ext cx="6558609" cy="6252938"/>
          </a:xfrm>
          <a:prstGeom prst="rect">
            <a:avLst/>
          </a:prstGeom>
        </p:spPr>
      </p:pic>
    </p:spTree>
    <p:extLst>
      <p:ext uri="{BB962C8B-B14F-4D97-AF65-F5344CB8AC3E}">
        <p14:creationId xmlns:p14="http://schemas.microsoft.com/office/powerpoint/2010/main" val="3680555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9D9D-8A6D-EF27-E37E-B4B157973A20}"/>
              </a:ext>
            </a:extLst>
          </p:cNvPr>
          <p:cNvSpPr>
            <a:spLocks noGrp="1"/>
          </p:cNvSpPr>
          <p:nvPr>
            <p:ph type="title"/>
          </p:nvPr>
        </p:nvSpPr>
        <p:spPr/>
        <p:txBody>
          <a:bodyPr/>
          <a:lstStyle/>
          <a:p>
            <a:r>
              <a:rPr lang="en-US" dirty="0"/>
              <a:t>laryngeal inlet (</a:t>
            </a:r>
            <a:r>
              <a:rPr lang="en-US" dirty="0" err="1"/>
              <a:t>aditus</a:t>
            </a:r>
            <a:r>
              <a:rPr lang="en-US" dirty="0"/>
              <a:t>)</a:t>
            </a:r>
            <a:br>
              <a:rPr lang="en-US" dirty="0"/>
            </a:br>
            <a:endParaRPr lang="en-IN" dirty="0"/>
          </a:p>
        </p:txBody>
      </p:sp>
      <p:sp>
        <p:nvSpPr>
          <p:cNvPr id="3" name="Content Placeholder 2">
            <a:extLst>
              <a:ext uri="{FF2B5EF4-FFF2-40B4-BE49-F238E27FC236}">
                <a16:creationId xmlns:a16="http://schemas.microsoft.com/office/drawing/2014/main" id="{93654ABD-CBBD-B766-5DC1-2D0B37D4BC26}"/>
              </a:ext>
            </a:extLst>
          </p:cNvPr>
          <p:cNvSpPr>
            <a:spLocks noGrp="1"/>
          </p:cNvSpPr>
          <p:nvPr>
            <p:ph sz="half" idx="1"/>
          </p:nvPr>
        </p:nvSpPr>
        <p:spPr>
          <a:xfrm>
            <a:off x="159199" y="1825625"/>
            <a:ext cx="5181600" cy="4351338"/>
          </a:xfrm>
        </p:spPr>
        <p:txBody>
          <a:bodyPr>
            <a:normAutofit fontScale="92500" lnSpcReduction="20000"/>
          </a:bodyPr>
          <a:lstStyle/>
          <a:p>
            <a:r>
              <a:rPr lang="en-US" dirty="0"/>
              <a:t>The upper part of the laryngeal cavity is entered by the laryngeal inlet (</a:t>
            </a:r>
            <a:r>
              <a:rPr lang="en-US" dirty="0" err="1"/>
              <a:t>aditus</a:t>
            </a:r>
            <a:r>
              <a:rPr lang="en-US" dirty="0"/>
              <a:t> </a:t>
            </a:r>
            <a:r>
              <a:rPr lang="en-US" dirty="0" err="1"/>
              <a:t>laryngis</a:t>
            </a:r>
            <a:r>
              <a:rPr lang="en-US" dirty="0"/>
              <a:t>).</a:t>
            </a:r>
          </a:p>
          <a:p>
            <a:endParaRPr lang="en-US" dirty="0"/>
          </a:p>
          <a:p>
            <a:r>
              <a:rPr lang="en-US" dirty="0"/>
              <a:t>It is an aperture between the larynx and pharynx.</a:t>
            </a:r>
          </a:p>
          <a:p>
            <a:pPr marL="0" indent="0">
              <a:buNone/>
            </a:pPr>
            <a:endParaRPr lang="en-US" dirty="0"/>
          </a:p>
          <a:p>
            <a:pPr marL="0" indent="0">
              <a:buNone/>
            </a:pPr>
            <a:r>
              <a:rPr lang="en-US" dirty="0"/>
              <a:t>• This faces backwards and somewhat upwards.</a:t>
            </a:r>
          </a:p>
          <a:p>
            <a:pPr marL="0" indent="0">
              <a:buNone/>
            </a:pPr>
            <a:r>
              <a:rPr lang="en-US" dirty="0"/>
              <a:t> Because the anterior wall of the larynx is much longer than the posterior.</a:t>
            </a:r>
            <a:endParaRPr lang="en-IN" dirty="0"/>
          </a:p>
        </p:txBody>
      </p:sp>
      <p:pic>
        <p:nvPicPr>
          <p:cNvPr id="6" name="Content Placeholder 5">
            <a:extLst>
              <a:ext uri="{FF2B5EF4-FFF2-40B4-BE49-F238E27FC236}">
                <a16:creationId xmlns:a16="http://schemas.microsoft.com/office/drawing/2014/main" id="{738DEDAA-DB60-A086-B4C4-D63E90AB3E4C}"/>
              </a:ext>
            </a:extLst>
          </p:cNvPr>
          <p:cNvPicPr>
            <a:picLocks noGrp="1" noChangeAspect="1"/>
          </p:cNvPicPr>
          <p:nvPr>
            <p:ph sz="half" idx="2"/>
          </p:nvPr>
        </p:nvPicPr>
        <p:blipFill>
          <a:blip r:embed="rId3"/>
          <a:stretch>
            <a:fillRect/>
          </a:stretch>
        </p:blipFill>
        <p:spPr>
          <a:xfrm>
            <a:off x="5088049" y="1531354"/>
            <a:ext cx="6819114" cy="4645609"/>
          </a:xfrm>
        </p:spPr>
      </p:pic>
    </p:spTree>
    <p:extLst>
      <p:ext uri="{BB962C8B-B14F-4D97-AF65-F5344CB8AC3E}">
        <p14:creationId xmlns:p14="http://schemas.microsoft.com/office/powerpoint/2010/main" val="1637876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36165-23AD-23D7-A2EA-211BEBDFDF74}"/>
              </a:ext>
            </a:extLst>
          </p:cNvPr>
          <p:cNvSpPr>
            <a:spLocks noGrp="1"/>
          </p:cNvSpPr>
          <p:nvPr>
            <p:ph type="title"/>
          </p:nvPr>
        </p:nvSpPr>
        <p:spPr/>
        <p:txBody>
          <a:bodyPr/>
          <a:lstStyle/>
          <a:p>
            <a:r>
              <a:rPr lang="en-IN" dirty="0"/>
              <a:t>Boundaries of laryngeal inlet </a:t>
            </a:r>
          </a:p>
        </p:txBody>
      </p:sp>
      <p:sp>
        <p:nvSpPr>
          <p:cNvPr id="3" name="Content Placeholder 2">
            <a:extLst>
              <a:ext uri="{FF2B5EF4-FFF2-40B4-BE49-F238E27FC236}">
                <a16:creationId xmlns:a16="http://schemas.microsoft.com/office/drawing/2014/main" id="{B0C75455-6AE6-C902-9C3E-D72864652B34}"/>
              </a:ext>
            </a:extLst>
          </p:cNvPr>
          <p:cNvSpPr>
            <a:spLocks noGrp="1"/>
          </p:cNvSpPr>
          <p:nvPr>
            <p:ph sz="half" idx="1"/>
          </p:nvPr>
        </p:nvSpPr>
        <p:spPr/>
        <p:txBody>
          <a:bodyPr>
            <a:normAutofit fontScale="92500" lnSpcReduction="20000"/>
          </a:bodyPr>
          <a:lstStyle/>
          <a:p>
            <a:r>
              <a:rPr lang="en-US" dirty="0"/>
              <a:t>The inlet is bounded:&gt;</a:t>
            </a:r>
          </a:p>
          <a:p>
            <a:r>
              <a:rPr lang="en-US" b="1" dirty="0"/>
              <a:t> Anteriorly </a:t>
            </a:r>
            <a:r>
              <a:rPr lang="en-US" dirty="0"/>
              <a:t>by the upper edge of the epiglottis, </a:t>
            </a:r>
          </a:p>
          <a:p>
            <a:endParaRPr lang="en-US" dirty="0"/>
          </a:p>
          <a:p>
            <a:r>
              <a:rPr lang="en-US" b="1" dirty="0"/>
              <a:t>Posteriorly</a:t>
            </a:r>
            <a:r>
              <a:rPr lang="en-US" dirty="0"/>
              <a:t> by the </a:t>
            </a:r>
            <a:r>
              <a:rPr lang="en-US" dirty="0" err="1"/>
              <a:t>transversemucosal</a:t>
            </a:r>
            <a:r>
              <a:rPr lang="en-US" dirty="0"/>
              <a:t> fold between the two arytenoids (posterior commissure),and </a:t>
            </a:r>
          </a:p>
          <a:p>
            <a:endParaRPr lang="en-US" dirty="0"/>
          </a:p>
          <a:p>
            <a:r>
              <a:rPr lang="en-US" b="1" dirty="0"/>
              <a:t>On each side</a:t>
            </a:r>
            <a:r>
              <a:rPr lang="en-US" dirty="0"/>
              <a:t>, by the edge of a mucosal ridge, called the  aryepiglottic fold.</a:t>
            </a:r>
            <a:endParaRPr lang="en-IN" dirty="0"/>
          </a:p>
        </p:txBody>
      </p:sp>
      <p:pic>
        <p:nvPicPr>
          <p:cNvPr id="6" name="Content Placeholder 5">
            <a:extLst>
              <a:ext uri="{FF2B5EF4-FFF2-40B4-BE49-F238E27FC236}">
                <a16:creationId xmlns:a16="http://schemas.microsoft.com/office/drawing/2014/main" id="{E2B99AE6-D978-B703-6774-5D1631BE7D6B}"/>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019800" y="1491886"/>
            <a:ext cx="5967743" cy="4914612"/>
          </a:xfrm>
        </p:spPr>
      </p:pic>
    </p:spTree>
    <p:extLst>
      <p:ext uri="{BB962C8B-B14F-4D97-AF65-F5344CB8AC3E}">
        <p14:creationId xmlns:p14="http://schemas.microsoft.com/office/powerpoint/2010/main" val="2007420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A575E-EF5D-DC4C-4659-937DE8B562A2}"/>
              </a:ext>
            </a:extLst>
          </p:cNvPr>
          <p:cNvSpPr>
            <a:spLocks noGrp="1"/>
          </p:cNvSpPr>
          <p:nvPr>
            <p:ph type="title"/>
          </p:nvPr>
        </p:nvSpPr>
        <p:spPr>
          <a:xfrm>
            <a:off x="838200" y="-6064"/>
            <a:ext cx="10515600" cy="1325563"/>
          </a:xfrm>
        </p:spPr>
        <p:txBody>
          <a:bodyPr/>
          <a:lstStyle/>
          <a:p>
            <a:r>
              <a:rPr lang="en-IN" b="1" dirty="0"/>
              <a:t>VESTIBULE OF LARYNX</a:t>
            </a:r>
          </a:p>
        </p:txBody>
      </p:sp>
      <p:sp>
        <p:nvSpPr>
          <p:cNvPr id="3" name="Content Placeholder 2">
            <a:extLst>
              <a:ext uri="{FF2B5EF4-FFF2-40B4-BE49-F238E27FC236}">
                <a16:creationId xmlns:a16="http://schemas.microsoft.com/office/drawing/2014/main" id="{81A730F4-5939-C569-9BA1-9A8F443AB932}"/>
              </a:ext>
            </a:extLst>
          </p:cNvPr>
          <p:cNvSpPr>
            <a:spLocks noGrp="1"/>
          </p:cNvSpPr>
          <p:nvPr>
            <p:ph sz="half" idx="1"/>
          </p:nvPr>
        </p:nvSpPr>
        <p:spPr>
          <a:xfrm>
            <a:off x="226337" y="1475716"/>
            <a:ext cx="6610561" cy="5269116"/>
          </a:xfrm>
        </p:spPr>
        <p:txBody>
          <a:bodyPr>
            <a:normAutofit fontScale="92500" lnSpcReduction="20000"/>
          </a:bodyPr>
          <a:lstStyle/>
          <a:p>
            <a:r>
              <a:rPr lang="en-US" dirty="0"/>
              <a:t>The laryngeal vestibule is the region between the laryngeal inlet and vestibular folds.</a:t>
            </a:r>
          </a:p>
          <a:p>
            <a:r>
              <a:rPr lang="en-US" dirty="0"/>
              <a:t>It is wide above, narrow below. </a:t>
            </a:r>
          </a:p>
          <a:p>
            <a:pPr marL="0" indent="0">
              <a:buNone/>
            </a:pPr>
            <a:r>
              <a:rPr lang="en-US" dirty="0"/>
              <a:t>• The </a:t>
            </a:r>
            <a:r>
              <a:rPr lang="en-US" b="1" dirty="0"/>
              <a:t>anterior wall </a:t>
            </a:r>
            <a:r>
              <a:rPr lang="en-US" dirty="0"/>
              <a:t>is formed by the posterior surface of the epiglottis, the lower part of which (epiglottic tubercle) bulges backwards a little.</a:t>
            </a:r>
          </a:p>
          <a:p>
            <a:pPr marL="0" indent="0">
              <a:buNone/>
            </a:pPr>
            <a:endParaRPr lang="en-US" dirty="0"/>
          </a:p>
          <a:p>
            <a:pPr marL="0" indent="0">
              <a:buNone/>
            </a:pPr>
            <a:r>
              <a:rPr lang="en-US" dirty="0"/>
              <a:t>• The </a:t>
            </a:r>
            <a:r>
              <a:rPr lang="en-US" b="1" dirty="0"/>
              <a:t>lateral walls</a:t>
            </a:r>
            <a:r>
              <a:rPr lang="en-US" dirty="0"/>
              <a:t>, higher in front and shallow behind, are formed by the medial surfaces of the </a:t>
            </a:r>
            <a:r>
              <a:rPr lang="en-US" dirty="0" err="1"/>
              <a:t>aryepiglotticfolds</a:t>
            </a:r>
            <a:r>
              <a:rPr lang="en-US" dirty="0"/>
              <a:t>.</a:t>
            </a:r>
          </a:p>
          <a:p>
            <a:pPr marL="0" indent="0">
              <a:buNone/>
            </a:pPr>
            <a:endParaRPr lang="en-US" dirty="0"/>
          </a:p>
          <a:p>
            <a:r>
              <a:rPr lang="en-US" dirty="0"/>
              <a:t>The </a:t>
            </a:r>
            <a:r>
              <a:rPr lang="en-US" b="1" dirty="0"/>
              <a:t>posterior wall </a:t>
            </a:r>
            <a:r>
              <a:rPr lang="en-US" dirty="0"/>
              <a:t>consists of the inter- arytenoid mucosa above the ventricular folds.</a:t>
            </a:r>
            <a:endParaRPr lang="en-IN" dirty="0"/>
          </a:p>
        </p:txBody>
      </p:sp>
      <p:pic>
        <p:nvPicPr>
          <p:cNvPr id="6" name="Content Placeholder 5">
            <a:extLst>
              <a:ext uri="{FF2B5EF4-FFF2-40B4-BE49-F238E27FC236}">
                <a16:creationId xmlns:a16="http://schemas.microsoft.com/office/drawing/2014/main" id="{C40541F6-1B85-0315-CF97-230530A42992}"/>
              </a:ext>
            </a:extLst>
          </p:cNvPr>
          <p:cNvPicPr>
            <a:picLocks noGrp="1" noChangeAspect="1"/>
          </p:cNvPicPr>
          <p:nvPr>
            <p:ph sz="half" idx="2"/>
          </p:nvPr>
        </p:nvPicPr>
        <p:blipFill rotWithShape="1">
          <a:blip r:embed="rId3"/>
          <a:srcRect t="5320"/>
          <a:stretch/>
        </p:blipFill>
        <p:spPr>
          <a:xfrm>
            <a:off x="6500388" y="254454"/>
            <a:ext cx="5605485" cy="6490378"/>
          </a:xfrm>
        </p:spPr>
      </p:pic>
    </p:spTree>
    <p:extLst>
      <p:ext uri="{BB962C8B-B14F-4D97-AF65-F5344CB8AC3E}">
        <p14:creationId xmlns:p14="http://schemas.microsoft.com/office/powerpoint/2010/main" val="2361592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Larynx , Anatomy Q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40280" y="518160"/>
            <a:ext cx="8214360" cy="6217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6512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E07A43B-0340-32F9-F9CF-7A92C6E9993E}"/>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12732"/>
          <a:stretch/>
        </p:blipFill>
        <p:spPr>
          <a:xfrm>
            <a:off x="4811152" y="542012"/>
            <a:ext cx="7091136" cy="6094279"/>
          </a:xfrm>
        </p:spPr>
      </p:pic>
      <p:sp>
        <p:nvSpPr>
          <p:cNvPr id="2" name="Title 1">
            <a:extLst>
              <a:ext uri="{FF2B5EF4-FFF2-40B4-BE49-F238E27FC236}">
                <a16:creationId xmlns:a16="http://schemas.microsoft.com/office/drawing/2014/main" id="{E54F82C2-FF8E-87E9-3AFF-23429FFD024C}"/>
              </a:ext>
            </a:extLst>
          </p:cNvPr>
          <p:cNvSpPr>
            <a:spLocks noGrp="1"/>
          </p:cNvSpPr>
          <p:nvPr>
            <p:ph type="title"/>
          </p:nvPr>
        </p:nvSpPr>
        <p:spPr/>
        <p:txBody>
          <a:bodyPr/>
          <a:lstStyle/>
          <a:p>
            <a:r>
              <a:rPr lang="en-IN" dirty="0"/>
              <a:t>ARYEPIGLOTTIC </a:t>
            </a:r>
            <a:r>
              <a:rPr lang="en-IN" b="1" dirty="0">
                <a:solidFill>
                  <a:srgbClr val="FF0000"/>
                </a:solidFill>
              </a:rPr>
              <a:t>FOLD</a:t>
            </a:r>
          </a:p>
        </p:txBody>
      </p:sp>
      <p:sp>
        <p:nvSpPr>
          <p:cNvPr id="3" name="Content Placeholder 2">
            <a:extLst>
              <a:ext uri="{FF2B5EF4-FFF2-40B4-BE49-F238E27FC236}">
                <a16:creationId xmlns:a16="http://schemas.microsoft.com/office/drawing/2014/main" id="{6FE05AC7-7898-25B8-7C59-3571EBE1E329}"/>
              </a:ext>
            </a:extLst>
          </p:cNvPr>
          <p:cNvSpPr>
            <a:spLocks noGrp="1"/>
          </p:cNvSpPr>
          <p:nvPr>
            <p:ph sz="half" idx="1"/>
          </p:nvPr>
        </p:nvSpPr>
        <p:spPr>
          <a:xfrm>
            <a:off x="289712" y="1825624"/>
            <a:ext cx="4521440" cy="4919207"/>
          </a:xfrm>
        </p:spPr>
        <p:txBody>
          <a:bodyPr>
            <a:normAutofit fontScale="92500" lnSpcReduction="10000"/>
          </a:bodyPr>
          <a:lstStyle/>
          <a:p>
            <a:r>
              <a:rPr lang="en-US" dirty="0"/>
              <a:t>The aryepiglottic fold contains ligamentous and muscular </a:t>
            </a:r>
            <a:r>
              <a:rPr lang="en-US" dirty="0" err="1"/>
              <a:t>fibres</a:t>
            </a:r>
            <a:r>
              <a:rPr lang="en-US" dirty="0"/>
              <a:t>.</a:t>
            </a:r>
          </a:p>
          <a:p>
            <a:r>
              <a:rPr lang="en-US" dirty="0"/>
              <a:t>The ligamentous </a:t>
            </a:r>
            <a:r>
              <a:rPr lang="en-US" dirty="0" err="1"/>
              <a:t>fibres</a:t>
            </a:r>
            <a:r>
              <a:rPr lang="en-US" dirty="0"/>
              <a:t> represent the free upper border of </a:t>
            </a:r>
            <a:r>
              <a:rPr lang="en-US" dirty="0" err="1"/>
              <a:t>thequadrangular</a:t>
            </a:r>
            <a:r>
              <a:rPr lang="en-US" dirty="0"/>
              <a:t> membrane.</a:t>
            </a:r>
            <a:endParaRPr lang="en-IN" dirty="0"/>
          </a:p>
          <a:p>
            <a:r>
              <a:rPr lang="en-US" dirty="0"/>
              <a:t>The muscle </a:t>
            </a:r>
            <a:r>
              <a:rPr lang="en-US" dirty="0" err="1"/>
              <a:t>fibres</a:t>
            </a:r>
            <a:r>
              <a:rPr lang="en-US" dirty="0"/>
              <a:t> are continuations of the oblique arytenoids.</a:t>
            </a:r>
            <a:endParaRPr lang="en-IN" dirty="0"/>
          </a:p>
          <a:p>
            <a:r>
              <a:rPr lang="en-US" dirty="0"/>
              <a:t>The posterior part of the aryepiglottic fold contains two oval swellings, cuneiform </a:t>
            </a:r>
            <a:r>
              <a:rPr lang="en-US" dirty="0" err="1"/>
              <a:t>andcorniculate</a:t>
            </a:r>
            <a:r>
              <a:rPr lang="en-US" dirty="0"/>
              <a:t> cartilages.</a:t>
            </a:r>
            <a:endParaRPr lang="en-IN" dirty="0"/>
          </a:p>
          <a:p>
            <a:endParaRPr lang="en-US" dirty="0"/>
          </a:p>
        </p:txBody>
      </p:sp>
    </p:spTree>
    <p:extLst>
      <p:ext uri="{BB962C8B-B14F-4D97-AF65-F5344CB8AC3E}">
        <p14:creationId xmlns:p14="http://schemas.microsoft.com/office/powerpoint/2010/main" val="29918031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8E1252-E4E6-1D24-B717-2664D9FCC7B5}"/>
              </a:ext>
            </a:extLst>
          </p:cNvPr>
          <p:cNvPicPr>
            <a:picLocks noGrp="1" noChangeAspect="1"/>
          </p:cNvPicPr>
          <p:nvPr>
            <p:ph sz="half" idx="2"/>
          </p:nvPr>
        </p:nvPicPr>
        <p:blipFill>
          <a:blip r:embed="rId3"/>
          <a:stretch>
            <a:fillRect/>
          </a:stretch>
        </p:blipFill>
        <p:spPr>
          <a:xfrm>
            <a:off x="5141264" y="1825625"/>
            <a:ext cx="6831515" cy="5032375"/>
          </a:xfrm>
          <a:prstGeom prst="rect">
            <a:avLst/>
          </a:prstGeom>
        </p:spPr>
      </p:pic>
      <p:sp>
        <p:nvSpPr>
          <p:cNvPr id="2" name="Title 1">
            <a:extLst>
              <a:ext uri="{FF2B5EF4-FFF2-40B4-BE49-F238E27FC236}">
                <a16:creationId xmlns:a16="http://schemas.microsoft.com/office/drawing/2014/main" id="{629DFD3D-DE84-E00C-E29C-226F8F53CB6F}"/>
              </a:ext>
            </a:extLst>
          </p:cNvPr>
          <p:cNvSpPr>
            <a:spLocks noGrp="1"/>
          </p:cNvSpPr>
          <p:nvPr>
            <p:ph type="title"/>
          </p:nvPr>
        </p:nvSpPr>
        <p:spPr/>
        <p:txBody>
          <a:bodyPr/>
          <a:lstStyle/>
          <a:p>
            <a:r>
              <a:rPr lang="en-US" dirty="0"/>
              <a:t>Middle part of the laryngeal cavity</a:t>
            </a:r>
            <a:endParaRPr lang="en-IN" dirty="0"/>
          </a:p>
        </p:txBody>
      </p:sp>
      <p:sp>
        <p:nvSpPr>
          <p:cNvPr id="3" name="Content Placeholder 2">
            <a:extLst>
              <a:ext uri="{FF2B5EF4-FFF2-40B4-BE49-F238E27FC236}">
                <a16:creationId xmlns:a16="http://schemas.microsoft.com/office/drawing/2014/main" id="{64515471-18CF-1D61-62DF-EA1D728AE6D6}"/>
              </a:ext>
            </a:extLst>
          </p:cNvPr>
          <p:cNvSpPr>
            <a:spLocks noGrp="1"/>
          </p:cNvSpPr>
          <p:nvPr>
            <p:ph sz="half" idx="1"/>
          </p:nvPr>
        </p:nvSpPr>
        <p:spPr/>
        <p:txBody>
          <a:bodyPr/>
          <a:lstStyle/>
          <a:p>
            <a:r>
              <a:rPr lang="en-US" dirty="0"/>
              <a:t>• The middle part of the laryngeal cavity is the smallest.</a:t>
            </a:r>
          </a:p>
          <a:p>
            <a:pPr marL="0" indent="0">
              <a:buNone/>
            </a:pPr>
            <a:r>
              <a:rPr lang="en-US" dirty="0"/>
              <a:t>• It extends from the </a:t>
            </a:r>
            <a:r>
              <a:rPr lang="en-US" dirty="0" err="1"/>
              <a:t>rima</a:t>
            </a:r>
            <a:r>
              <a:rPr lang="en-US" dirty="0"/>
              <a:t> vestibuli above to the </a:t>
            </a:r>
            <a:r>
              <a:rPr lang="en-US" dirty="0" err="1"/>
              <a:t>rima</a:t>
            </a:r>
            <a:r>
              <a:rPr lang="en-US" dirty="0"/>
              <a:t> glottidis below</a:t>
            </a:r>
          </a:p>
          <a:p>
            <a:pPr marL="0" indent="0">
              <a:buNone/>
            </a:pPr>
            <a:r>
              <a:rPr lang="en-US" dirty="0"/>
              <a:t>.• On each side it contains:</a:t>
            </a:r>
          </a:p>
          <a:p>
            <a:pPr marL="514350" indent="-514350">
              <a:buFont typeface="+mj-lt"/>
              <a:buAutoNum type="arabicPeriod"/>
            </a:pPr>
            <a:r>
              <a:rPr lang="en-US" dirty="0"/>
              <a:t>The vestibular folds,</a:t>
            </a:r>
          </a:p>
          <a:p>
            <a:pPr marL="514350" indent="-514350">
              <a:buFont typeface="+mj-lt"/>
              <a:buAutoNum type="arabicPeriod"/>
            </a:pPr>
            <a:r>
              <a:rPr lang="en-US" dirty="0"/>
              <a:t>The ventricle and</a:t>
            </a:r>
          </a:p>
          <a:p>
            <a:pPr marL="514350" indent="-514350">
              <a:buFont typeface="+mj-lt"/>
              <a:buAutoNum type="arabicPeriod"/>
            </a:pPr>
            <a:r>
              <a:rPr lang="en-US" dirty="0"/>
              <a:t>The saccule of the larynx.</a:t>
            </a:r>
            <a:endParaRPr lang="en-IN" dirty="0"/>
          </a:p>
        </p:txBody>
      </p:sp>
    </p:spTree>
    <p:extLst>
      <p:ext uri="{BB962C8B-B14F-4D97-AF65-F5344CB8AC3E}">
        <p14:creationId xmlns:p14="http://schemas.microsoft.com/office/powerpoint/2010/main" val="10833994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Ventricle </a:t>
            </a:r>
          </a:p>
        </p:txBody>
      </p:sp>
      <p:sp>
        <p:nvSpPr>
          <p:cNvPr id="3" name="Content Placeholder 2"/>
          <p:cNvSpPr>
            <a:spLocks noGrp="1"/>
          </p:cNvSpPr>
          <p:nvPr>
            <p:ph sz="half" idx="1"/>
          </p:nvPr>
        </p:nvSpPr>
        <p:spPr>
          <a:xfrm>
            <a:off x="98474" y="1825624"/>
            <a:ext cx="4783015" cy="5032375"/>
          </a:xfrm>
        </p:spPr>
        <p:txBody>
          <a:bodyPr>
            <a:normAutofit lnSpcReduction="10000"/>
          </a:bodyPr>
          <a:lstStyle/>
          <a:p>
            <a:r>
              <a:rPr lang="en-US" dirty="0"/>
              <a:t>Deep elliptical space between vestibular &amp; vocal folds </a:t>
            </a:r>
          </a:p>
          <a:p>
            <a:r>
              <a:rPr lang="en-US" dirty="0"/>
              <a:t>On each side , a narrow blind diverticulum of mucous membrane extends </a:t>
            </a:r>
            <a:r>
              <a:rPr lang="en-US" dirty="0" err="1"/>
              <a:t>posterosuperiorly</a:t>
            </a:r>
            <a:r>
              <a:rPr lang="en-US" dirty="0"/>
              <a:t> between vestibular fold and lamina of thyroid cartilage  ,</a:t>
            </a:r>
            <a:r>
              <a:rPr lang="en-US" b="1" dirty="0"/>
              <a:t>saccule of larynx </a:t>
            </a:r>
            <a:r>
              <a:rPr lang="en-US" dirty="0"/>
              <a:t>.</a:t>
            </a:r>
          </a:p>
          <a:p>
            <a:r>
              <a:rPr lang="en-US" dirty="0"/>
              <a:t>It is provided with mucous glands which lubricate the vocal cords ,hence called oil can of larynx .</a:t>
            </a:r>
          </a:p>
          <a:p>
            <a:endParaRPr lang="en-US" dirty="0"/>
          </a:p>
        </p:txBody>
      </p:sp>
      <p:sp>
        <p:nvSpPr>
          <p:cNvPr id="4" name="Content Placeholder 3">
            <a:extLst>
              <a:ext uri="{FF2B5EF4-FFF2-40B4-BE49-F238E27FC236}">
                <a16:creationId xmlns:a16="http://schemas.microsoft.com/office/drawing/2014/main" id="{D046F064-1726-1B51-2699-A0489D575C59}"/>
              </a:ext>
            </a:extLst>
          </p:cNvPr>
          <p:cNvSpPr>
            <a:spLocks noGrp="1"/>
          </p:cNvSpPr>
          <p:nvPr>
            <p:ph sz="half" idx="2"/>
          </p:nvPr>
        </p:nvSpPr>
        <p:spPr/>
        <p:txBody>
          <a:bodyPr>
            <a:normAutofit lnSpcReduction="10000"/>
          </a:bodyPr>
          <a:lstStyle/>
          <a:p>
            <a:endParaRPr lang="en-IN"/>
          </a:p>
        </p:txBody>
      </p:sp>
      <p:pic>
        <p:nvPicPr>
          <p:cNvPr id="5" name="Picture 4">
            <a:extLst>
              <a:ext uri="{FF2B5EF4-FFF2-40B4-BE49-F238E27FC236}">
                <a16:creationId xmlns:a16="http://schemas.microsoft.com/office/drawing/2014/main" id="{610D1ADC-B847-BF45-9A1A-5D7427FDC2AC}"/>
              </a:ext>
            </a:extLst>
          </p:cNvPr>
          <p:cNvPicPr>
            <a:picLocks noChangeAspect="1"/>
          </p:cNvPicPr>
          <p:nvPr/>
        </p:nvPicPr>
        <p:blipFill>
          <a:blip r:embed="rId3"/>
          <a:stretch>
            <a:fillRect/>
          </a:stretch>
        </p:blipFill>
        <p:spPr>
          <a:xfrm>
            <a:off x="4633750" y="639541"/>
            <a:ext cx="7312655" cy="5537422"/>
          </a:xfrm>
          <a:prstGeom prst="rect">
            <a:avLst/>
          </a:prstGeom>
        </p:spPr>
      </p:pic>
    </p:spTree>
    <p:extLst>
      <p:ext uri="{BB962C8B-B14F-4D97-AF65-F5344CB8AC3E}">
        <p14:creationId xmlns:p14="http://schemas.microsoft.com/office/powerpoint/2010/main" val="788792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4E7B9C4-DAEC-0BCF-E19A-995AB24DF73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1" y="1059095"/>
            <a:ext cx="6096000" cy="5458385"/>
          </a:xfrm>
        </p:spPr>
      </p:pic>
      <p:sp>
        <p:nvSpPr>
          <p:cNvPr id="2" name="Title 1">
            <a:extLst>
              <a:ext uri="{FF2B5EF4-FFF2-40B4-BE49-F238E27FC236}">
                <a16:creationId xmlns:a16="http://schemas.microsoft.com/office/drawing/2014/main" id="{CD4DE185-56F5-B80C-200A-87EC4D4FA00A}"/>
              </a:ext>
            </a:extLst>
          </p:cNvPr>
          <p:cNvSpPr>
            <a:spLocks noGrp="1"/>
          </p:cNvSpPr>
          <p:nvPr>
            <p:ph type="title"/>
          </p:nvPr>
        </p:nvSpPr>
        <p:spPr/>
        <p:txBody>
          <a:bodyPr/>
          <a:lstStyle/>
          <a:p>
            <a:r>
              <a:rPr lang="en-IN" b="1" dirty="0"/>
              <a:t>SACCULE OF THE LARYNX</a:t>
            </a:r>
          </a:p>
        </p:txBody>
      </p:sp>
      <p:sp>
        <p:nvSpPr>
          <p:cNvPr id="3" name="Content Placeholder 2">
            <a:extLst>
              <a:ext uri="{FF2B5EF4-FFF2-40B4-BE49-F238E27FC236}">
                <a16:creationId xmlns:a16="http://schemas.microsoft.com/office/drawing/2014/main" id="{A6767862-6CF5-8FAF-0DA9-D38CAE4C2717}"/>
              </a:ext>
            </a:extLst>
          </p:cNvPr>
          <p:cNvSpPr>
            <a:spLocks noGrp="1"/>
          </p:cNvSpPr>
          <p:nvPr>
            <p:ph sz="half" idx="1"/>
          </p:nvPr>
        </p:nvSpPr>
        <p:spPr>
          <a:xfrm>
            <a:off x="379828" y="1825624"/>
            <a:ext cx="5639972" cy="5032375"/>
          </a:xfrm>
        </p:spPr>
        <p:txBody>
          <a:bodyPr>
            <a:normAutofit/>
          </a:bodyPr>
          <a:lstStyle/>
          <a:p>
            <a:r>
              <a:rPr lang="en-US" dirty="0"/>
              <a:t>The saccule is a pouch of variable size that ascends forwards from the anterior end of the ventricle.</a:t>
            </a:r>
          </a:p>
          <a:p>
            <a:r>
              <a:rPr lang="en-US" dirty="0"/>
              <a:t>It lies between the vestibular fold and thyroid cartilage.</a:t>
            </a:r>
          </a:p>
          <a:p>
            <a:pPr marL="0" indent="0">
              <a:buNone/>
            </a:pPr>
            <a:r>
              <a:rPr lang="en-US" dirty="0"/>
              <a:t>• It contains mucous glands in the submucosa.</a:t>
            </a:r>
          </a:p>
          <a:p>
            <a:pPr marL="0" indent="0">
              <a:buNone/>
            </a:pPr>
            <a:r>
              <a:rPr lang="en-US" dirty="0"/>
              <a:t>• The orifice of the saccule lies lateral to the vestibular fold.</a:t>
            </a:r>
          </a:p>
          <a:p>
            <a:pPr marL="0" indent="0">
              <a:buNone/>
            </a:pPr>
            <a:r>
              <a:rPr lang="en-US" dirty="0"/>
              <a:t> • It opens anteriorly in middle part of </a:t>
            </a:r>
            <a:r>
              <a:rPr lang="en-US" dirty="0" err="1"/>
              <a:t>laynx</a:t>
            </a:r>
            <a:endParaRPr lang="en-IN" dirty="0"/>
          </a:p>
        </p:txBody>
      </p:sp>
    </p:spTree>
    <p:extLst>
      <p:ext uri="{BB962C8B-B14F-4D97-AF65-F5344CB8AC3E}">
        <p14:creationId xmlns:p14="http://schemas.microsoft.com/office/powerpoint/2010/main" val="5830370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26CE9-F1C2-F001-2AA9-3DCF29D8F696}"/>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8CC2B063-97EB-06DE-743F-DFB72BF4D92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4602" y="697296"/>
            <a:ext cx="11802795" cy="5795579"/>
          </a:xfrm>
        </p:spPr>
      </p:pic>
    </p:spTree>
    <p:extLst>
      <p:ext uri="{BB962C8B-B14F-4D97-AF65-F5344CB8AC3E}">
        <p14:creationId xmlns:p14="http://schemas.microsoft.com/office/powerpoint/2010/main" val="26662353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90" y="243930"/>
            <a:ext cx="10515600" cy="1325563"/>
          </a:xfrm>
        </p:spPr>
        <p:txBody>
          <a:bodyPr/>
          <a:lstStyle/>
          <a:p>
            <a:r>
              <a:rPr lang="en-US" dirty="0" err="1"/>
              <a:t>Infraglottic</a:t>
            </a:r>
            <a:r>
              <a:rPr lang="en-US" dirty="0"/>
              <a:t> part </a:t>
            </a:r>
          </a:p>
        </p:txBody>
      </p:sp>
      <p:sp>
        <p:nvSpPr>
          <p:cNvPr id="3" name="Content Placeholder 2"/>
          <p:cNvSpPr>
            <a:spLocks noGrp="1"/>
          </p:cNvSpPr>
          <p:nvPr>
            <p:ph sz="half" idx="1"/>
          </p:nvPr>
        </p:nvSpPr>
        <p:spPr>
          <a:xfrm>
            <a:off x="128514" y="1825625"/>
            <a:ext cx="5181600" cy="4351338"/>
          </a:xfrm>
        </p:spPr>
        <p:txBody>
          <a:bodyPr/>
          <a:lstStyle/>
          <a:p>
            <a:r>
              <a:rPr lang="en-US" dirty="0"/>
              <a:t>It is also </a:t>
            </a:r>
            <a:r>
              <a:rPr lang="en-US" dirty="0" err="1"/>
              <a:t>knownas</a:t>
            </a:r>
            <a:r>
              <a:rPr lang="en-US" dirty="0"/>
              <a:t> subglottic cavity </a:t>
            </a:r>
          </a:p>
          <a:p>
            <a:endParaRPr lang="en-US" dirty="0"/>
          </a:p>
          <a:p>
            <a:endParaRPr lang="en-US" dirty="0"/>
          </a:p>
          <a:p>
            <a:endParaRPr lang="en-US" dirty="0"/>
          </a:p>
          <a:p>
            <a:r>
              <a:rPr lang="en-US" dirty="0"/>
              <a:t>From vocal folds to lower border of cricoid cartilage </a:t>
            </a:r>
          </a:p>
        </p:txBody>
      </p:sp>
      <p:pic>
        <p:nvPicPr>
          <p:cNvPr id="5" name="Content Placeholder 4">
            <a:extLst>
              <a:ext uri="{FF2B5EF4-FFF2-40B4-BE49-F238E27FC236}">
                <a16:creationId xmlns:a16="http://schemas.microsoft.com/office/drawing/2014/main" id="{4E12E47E-891D-3934-4CC7-760709DC71A7}"/>
              </a:ext>
            </a:extLst>
          </p:cNvPr>
          <p:cNvPicPr>
            <a:picLocks noGrp="1" noChangeAspect="1"/>
          </p:cNvPicPr>
          <p:nvPr>
            <p:ph sz="half" idx="2"/>
          </p:nvPr>
        </p:nvPicPr>
        <p:blipFill>
          <a:blip r:embed="rId3"/>
          <a:stretch>
            <a:fillRect/>
          </a:stretch>
        </p:blipFill>
        <p:spPr>
          <a:xfrm>
            <a:off x="5104263" y="1008045"/>
            <a:ext cx="7087737" cy="5363054"/>
          </a:xfrm>
          <a:prstGeom prst="rect">
            <a:avLst/>
          </a:prstGeom>
        </p:spPr>
      </p:pic>
    </p:spTree>
    <p:extLst>
      <p:ext uri="{BB962C8B-B14F-4D97-AF65-F5344CB8AC3E}">
        <p14:creationId xmlns:p14="http://schemas.microsoft.com/office/powerpoint/2010/main" val="33907412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sz="half" idx="1"/>
          </p:nvPr>
        </p:nvSpPr>
        <p:spPr>
          <a:xfrm>
            <a:off x="415117" y="1825625"/>
            <a:ext cx="5181600" cy="4351338"/>
          </a:xfrm>
        </p:spPr>
        <p:txBody>
          <a:bodyPr>
            <a:normAutofit fontScale="77500" lnSpcReduction="20000"/>
          </a:bodyPr>
          <a:lstStyle/>
          <a:p>
            <a:r>
              <a:rPr lang="en-US" dirty="0"/>
              <a:t>Two pairs of mucous folds divide the cavity into 3 regions </a:t>
            </a:r>
          </a:p>
          <a:p>
            <a:r>
              <a:rPr lang="en-US" dirty="0"/>
              <a:t>Upper fold – vestibular ligament-vestibular folds –false vocal cords </a:t>
            </a:r>
          </a:p>
          <a:p>
            <a:r>
              <a:rPr lang="en-US" dirty="0"/>
              <a:t>Lower folds  - vocal ligament ,</a:t>
            </a:r>
            <a:r>
              <a:rPr lang="en-US" dirty="0" err="1"/>
              <a:t>vocalis</a:t>
            </a:r>
            <a:r>
              <a:rPr lang="en-US" dirty="0"/>
              <a:t> muscle – vocal cords </a:t>
            </a:r>
          </a:p>
          <a:p>
            <a:endParaRPr lang="en-US" dirty="0"/>
          </a:p>
          <a:p>
            <a:r>
              <a:rPr lang="en-US" dirty="0"/>
              <a:t>Space between vestibular folds – </a:t>
            </a:r>
            <a:r>
              <a:rPr lang="en-US" dirty="0" err="1"/>
              <a:t>rima</a:t>
            </a:r>
            <a:r>
              <a:rPr lang="en-US" dirty="0"/>
              <a:t> </a:t>
            </a:r>
            <a:r>
              <a:rPr lang="en-US" dirty="0" err="1"/>
              <a:t>vestibuli</a:t>
            </a:r>
            <a:r>
              <a:rPr lang="en-US" dirty="0"/>
              <a:t> </a:t>
            </a:r>
          </a:p>
          <a:p>
            <a:r>
              <a:rPr lang="en-US" dirty="0"/>
              <a:t>Space between vocal folds  - </a:t>
            </a:r>
            <a:r>
              <a:rPr lang="en-US" dirty="0" err="1"/>
              <a:t>rima</a:t>
            </a:r>
            <a:r>
              <a:rPr lang="en-US" dirty="0"/>
              <a:t> </a:t>
            </a:r>
            <a:r>
              <a:rPr lang="en-US" dirty="0" err="1"/>
              <a:t>glottidis</a:t>
            </a:r>
            <a:r>
              <a:rPr lang="en-US" dirty="0"/>
              <a:t> </a:t>
            </a:r>
          </a:p>
          <a:p>
            <a:endParaRPr lang="en-US" dirty="0"/>
          </a:p>
          <a:p>
            <a:r>
              <a:rPr lang="en-US" dirty="0"/>
              <a:t>Rima </a:t>
            </a:r>
            <a:r>
              <a:rPr lang="en-US" dirty="0" err="1"/>
              <a:t>glottidis</a:t>
            </a:r>
            <a:r>
              <a:rPr lang="en-US" dirty="0"/>
              <a:t> is the narrowest part of laryngeal cavity </a:t>
            </a:r>
          </a:p>
        </p:txBody>
      </p:sp>
      <p:pic>
        <p:nvPicPr>
          <p:cNvPr id="5" name="Content Placeholder 4">
            <a:extLst>
              <a:ext uri="{FF2B5EF4-FFF2-40B4-BE49-F238E27FC236}">
                <a16:creationId xmlns:a16="http://schemas.microsoft.com/office/drawing/2014/main" id="{5E05DEC9-38A9-1A67-2F01-A775206DDD77}"/>
              </a:ext>
            </a:extLst>
          </p:cNvPr>
          <p:cNvPicPr>
            <a:picLocks noGrp="1" noChangeAspect="1"/>
          </p:cNvPicPr>
          <p:nvPr>
            <p:ph sz="half" idx="2"/>
          </p:nvPr>
        </p:nvPicPr>
        <p:blipFill>
          <a:blip r:embed="rId3"/>
          <a:stretch>
            <a:fillRect/>
          </a:stretch>
        </p:blipFill>
        <p:spPr>
          <a:xfrm>
            <a:off x="5845497" y="1690688"/>
            <a:ext cx="6346503" cy="4802187"/>
          </a:xfrm>
          <a:prstGeom prst="rect">
            <a:avLst/>
          </a:prstGeom>
        </p:spPr>
      </p:pic>
    </p:spTree>
    <p:extLst>
      <p:ext uri="{BB962C8B-B14F-4D97-AF65-F5344CB8AC3E}">
        <p14:creationId xmlns:p14="http://schemas.microsoft.com/office/powerpoint/2010/main" val="758703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Mucous membrane of larynx </a:t>
            </a:r>
          </a:p>
        </p:txBody>
      </p:sp>
      <p:sp>
        <p:nvSpPr>
          <p:cNvPr id="3" name="Content Placeholder 2"/>
          <p:cNvSpPr>
            <a:spLocks noGrp="1"/>
          </p:cNvSpPr>
          <p:nvPr>
            <p:ph sz="half" idx="1"/>
          </p:nvPr>
        </p:nvSpPr>
        <p:spPr>
          <a:xfrm>
            <a:off x="5682" y="1825625"/>
            <a:ext cx="5181600" cy="4351338"/>
          </a:xfrm>
        </p:spPr>
        <p:txBody>
          <a:bodyPr/>
          <a:lstStyle/>
          <a:p>
            <a:r>
              <a:rPr lang="en-US" dirty="0"/>
              <a:t>Anterior surface &amp; upper half of posterior surface of epiglottis ,upper part of aryepiglottic fold &amp; vocal folds –lined by </a:t>
            </a:r>
            <a:r>
              <a:rPr lang="en-US" b="1" dirty="0"/>
              <a:t>stratified squamous epithelium </a:t>
            </a:r>
          </a:p>
          <a:p>
            <a:r>
              <a:rPr lang="en-US" dirty="0"/>
              <a:t>The rest of mucosa is covered by ciliated columnar epithelium </a:t>
            </a:r>
          </a:p>
        </p:txBody>
      </p:sp>
      <p:pic>
        <p:nvPicPr>
          <p:cNvPr id="8" name="Content Placeholder 7">
            <a:extLst>
              <a:ext uri="{FF2B5EF4-FFF2-40B4-BE49-F238E27FC236}">
                <a16:creationId xmlns:a16="http://schemas.microsoft.com/office/drawing/2014/main" id="{60215C10-A6AE-347E-DEC3-388AF3B8433B}"/>
              </a:ext>
            </a:extLst>
          </p:cNvPr>
          <p:cNvPicPr>
            <a:picLocks noGrp="1" noChangeAspect="1"/>
          </p:cNvPicPr>
          <p:nvPr>
            <p:ph sz="half" idx="2"/>
          </p:nvPr>
        </p:nvPicPr>
        <p:blipFill>
          <a:blip r:embed="rId2"/>
          <a:stretch>
            <a:fillRect/>
          </a:stretch>
        </p:blipFill>
        <p:spPr>
          <a:xfrm>
            <a:off x="5187283" y="1825625"/>
            <a:ext cx="7004718" cy="4774235"/>
          </a:xfrm>
          <a:prstGeom prst="rect">
            <a:avLst/>
          </a:prstGeom>
        </p:spPr>
      </p:pic>
    </p:spTree>
    <p:extLst>
      <p:ext uri="{BB962C8B-B14F-4D97-AF65-F5344CB8AC3E}">
        <p14:creationId xmlns:p14="http://schemas.microsoft.com/office/powerpoint/2010/main" val="3628835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Blood supply </a:t>
            </a:r>
          </a:p>
        </p:txBody>
      </p:sp>
      <p:sp>
        <p:nvSpPr>
          <p:cNvPr id="3" name="Content Placeholder 2"/>
          <p:cNvSpPr>
            <a:spLocks noGrp="1"/>
          </p:cNvSpPr>
          <p:nvPr>
            <p:ph sz="half" idx="1"/>
          </p:nvPr>
        </p:nvSpPr>
        <p:spPr>
          <a:xfrm>
            <a:off x="-7962" y="1825625"/>
            <a:ext cx="5181600" cy="4351338"/>
          </a:xfrm>
        </p:spPr>
        <p:txBody>
          <a:bodyPr/>
          <a:lstStyle/>
          <a:p>
            <a:r>
              <a:rPr lang="en-US" dirty="0"/>
              <a:t>Up to vocal folds </a:t>
            </a:r>
          </a:p>
          <a:p>
            <a:r>
              <a:rPr lang="en-US" dirty="0"/>
              <a:t>By superior laryngeal artery </a:t>
            </a:r>
          </a:p>
          <a:p>
            <a:r>
              <a:rPr lang="en-US" dirty="0"/>
              <a:t>By superior  laryngeal vein  -to superior thyroid vein </a:t>
            </a:r>
          </a:p>
          <a:p>
            <a:endParaRPr lang="en-US" dirty="0"/>
          </a:p>
          <a:p>
            <a:r>
              <a:rPr lang="en-US" dirty="0"/>
              <a:t>Below vocal folds </a:t>
            </a:r>
          </a:p>
          <a:p>
            <a:r>
              <a:rPr lang="en-US" dirty="0"/>
              <a:t>By inferior laryngeal artery </a:t>
            </a:r>
          </a:p>
          <a:p>
            <a:r>
              <a:rPr lang="en-US" dirty="0"/>
              <a:t>Inferior laryngeal vein –to inferior thyroid vein </a:t>
            </a:r>
          </a:p>
        </p:txBody>
      </p:sp>
      <p:pic>
        <p:nvPicPr>
          <p:cNvPr id="6" name="Content Placeholder 5">
            <a:extLst>
              <a:ext uri="{FF2B5EF4-FFF2-40B4-BE49-F238E27FC236}">
                <a16:creationId xmlns:a16="http://schemas.microsoft.com/office/drawing/2014/main" id="{F0906BEB-4E3E-5A75-568A-DD5DEDC1D701}"/>
              </a:ext>
            </a:extLst>
          </p:cNvPr>
          <p:cNvPicPr>
            <a:picLocks noGrp="1" noChangeAspect="1"/>
          </p:cNvPicPr>
          <p:nvPr>
            <p:ph sz="half" idx="2"/>
          </p:nvPr>
        </p:nvPicPr>
        <p:blipFill>
          <a:blip r:embed="rId3"/>
          <a:stretch>
            <a:fillRect/>
          </a:stretch>
        </p:blipFill>
        <p:spPr>
          <a:xfrm>
            <a:off x="4804012" y="97185"/>
            <a:ext cx="7183272" cy="5981542"/>
          </a:xfrm>
        </p:spPr>
      </p:pic>
    </p:spTree>
    <p:extLst>
      <p:ext uri="{BB962C8B-B14F-4D97-AF65-F5344CB8AC3E}">
        <p14:creationId xmlns:p14="http://schemas.microsoft.com/office/powerpoint/2010/main" val="4779723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Nerve supply </a:t>
            </a:r>
          </a:p>
        </p:txBody>
      </p:sp>
      <p:sp>
        <p:nvSpPr>
          <p:cNvPr id="3" name="Content Placeholder 2"/>
          <p:cNvSpPr>
            <a:spLocks noGrp="1"/>
          </p:cNvSpPr>
          <p:nvPr>
            <p:ph sz="half" idx="1"/>
          </p:nvPr>
        </p:nvSpPr>
        <p:spPr/>
        <p:txBody>
          <a:bodyPr/>
          <a:lstStyle/>
          <a:p>
            <a:r>
              <a:rPr lang="en-US" dirty="0"/>
              <a:t>Recurrent laryngeal nerve supplies all intrinsic muscles except cricothyroid </a:t>
            </a:r>
          </a:p>
          <a:p>
            <a:endParaRPr lang="en-US" dirty="0"/>
          </a:p>
          <a:p>
            <a:r>
              <a:rPr lang="en-US" dirty="0"/>
              <a:t>Cricothyroid is supplied by external laryngeal nerve </a:t>
            </a:r>
          </a:p>
        </p:txBody>
      </p:sp>
      <p:sp>
        <p:nvSpPr>
          <p:cNvPr id="4" name="Content Placeholder 3">
            <a:extLst>
              <a:ext uri="{FF2B5EF4-FFF2-40B4-BE49-F238E27FC236}">
                <a16:creationId xmlns:a16="http://schemas.microsoft.com/office/drawing/2014/main" id="{881007F8-BCC1-1B38-A89E-2636C2DA6612}"/>
              </a:ext>
            </a:extLst>
          </p:cNvPr>
          <p:cNvSpPr>
            <a:spLocks noGrp="1"/>
          </p:cNvSpPr>
          <p:nvPr>
            <p:ph sz="half" idx="2"/>
          </p:nvPr>
        </p:nvSpPr>
        <p:spPr/>
        <p:txBody>
          <a:bodyPr/>
          <a:lstStyle/>
          <a:p>
            <a:endParaRPr lang="en-IN"/>
          </a:p>
        </p:txBody>
      </p:sp>
    </p:spTree>
    <p:extLst>
      <p:ext uri="{BB962C8B-B14F-4D97-AF65-F5344CB8AC3E}">
        <p14:creationId xmlns:p14="http://schemas.microsoft.com/office/powerpoint/2010/main" val="39948482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Lymphatic drainage </a:t>
            </a:r>
          </a:p>
        </p:txBody>
      </p:sp>
      <p:sp>
        <p:nvSpPr>
          <p:cNvPr id="3" name="Content Placeholder 2"/>
          <p:cNvSpPr>
            <a:spLocks noGrp="1"/>
          </p:cNvSpPr>
          <p:nvPr>
            <p:ph sz="half" idx="1"/>
          </p:nvPr>
        </p:nvSpPr>
        <p:spPr>
          <a:xfrm>
            <a:off x="360525" y="1839273"/>
            <a:ext cx="5181600" cy="4351338"/>
          </a:xfrm>
        </p:spPr>
        <p:txBody>
          <a:bodyPr/>
          <a:lstStyle/>
          <a:p>
            <a:r>
              <a:rPr lang="en-US" dirty="0"/>
              <a:t>Part above vocal folds –along superior thyroid vessels – deep cervical nodes </a:t>
            </a:r>
          </a:p>
          <a:p>
            <a:endParaRPr lang="en-US" dirty="0"/>
          </a:p>
          <a:p>
            <a:r>
              <a:rPr lang="en-US" dirty="0"/>
              <a:t>Below vocal folds  - deep cervical nodes </a:t>
            </a:r>
          </a:p>
          <a:p>
            <a:endParaRPr lang="en-US" dirty="0"/>
          </a:p>
          <a:p>
            <a:r>
              <a:rPr lang="en-US" dirty="0"/>
              <a:t>Few drain into </a:t>
            </a:r>
            <a:r>
              <a:rPr lang="en-US" dirty="0" err="1"/>
              <a:t>prelaryngeal</a:t>
            </a:r>
            <a:r>
              <a:rPr lang="en-US" dirty="0"/>
              <a:t> nodes </a:t>
            </a:r>
          </a:p>
        </p:txBody>
      </p:sp>
      <p:pic>
        <p:nvPicPr>
          <p:cNvPr id="6" name="Content Placeholder 5">
            <a:extLst>
              <a:ext uri="{FF2B5EF4-FFF2-40B4-BE49-F238E27FC236}">
                <a16:creationId xmlns:a16="http://schemas.microsoft.com/office/drawing/2014/main" id="{7817D40B-28E7-D4A3-97EC-B9366A8AAA0F}"/>
              </a:ext>
            </a:extLst>
          </p:cNvPr>
          <p:cNvPicPr>
            <a:picLocks noGrp="1" noChangeAspect="1"/>
          </p:cNvPicPr>
          <p:nvPr>
            <p:ph sz="half" idx="2"/>
          </p:nvPr>
        </p:nvPicPr>
        <p:blipFill>
          <a:blip r:embed="rId3"/>
          <a:stretch>
            <a:fillRect/>
          </a:stretch>
        </p:blipFill>
        <p:spPr>
          <a:xfrm>
            <a:off x="5732061" y="1529248"/>
            <a:ext cx="6459940" cy="4661364"/>
          </a:xfrm>
        </p:spPr>
      </p:pic>
    </p:spTree>
    <p:extLst>
      <p:ext uri="{BB962C8B-B14F-4D97-AF65-F5344CB8AC3E}">
        <p14:creationId xmlns:p14="http://schemas.microsoft.com/office/powerpoint/2010/main" val="3680770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1304</TotalTime>
  <Words>1697</Words>
  <Application>Microsoft Office PowerPoint</Application>
  <PresentationFormat>Widescreen</PresentationFormat>
  <Paragraphs>269</Paragraphs>
  <Slides>58</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Arial</vt:lpstr>
      <vt:lpstr>Calibri</vt:lpstr>
      <vt:lpstr>Calibri Light</vt:lpstr>
      <vt:lpstr>Wingdings</vt:lpstr>
      <vt:lpstr>Office Theme</vt:lpstr>
      <vt:lpstr>Larynx contd…. </vt:lpstr>
      <vt:lpstr>Ligaments and membranes </vt:lpstr>
      <vt:lpstr>PowerPoint Presentation</vt:lpstr>
      <vt:lpstr>Thyrohyoid  membrane</vt:lpstr>
      <vt:lpstr>PowerPoint Presentation</vt:lpstr>
      <vt:lpstr>PowerPoint Presentation</vt:lpstr>
      <vt:lpstr>Intrinsic </vt:lpstr>
      <vt:lpstr>PowerPoint Presentation</vt:lpstr>
      <vt:lpstr>PowerPoint Presentation</vt:lpstr>
      <vt:lpstr>PowerPoint Presentation</vt:lpstr>
      <vt:lpstr>PowerPoint Presentation</vt:lpstr>
      <vt:lpstr>PowerPoint Presentation</vt:lpstr>
      <vt:lpstr>Conus elasticus </vt:lpstr>
      <vt:lpstr>PARTS OF CONUS ELASTICUS </vt:lpstr>
      <vt:lpstr>PowerPoint Presentation</vt:lpstr>
      <vt:lpstr>Muscles </vt:lpstr>
      <vt:lpstr>EXTRINSIC MUSCLES </vt:lpstr>
      <vt:lpstr>Extrinsic muscles…..</vt:lpstr>
      <vt:lpstr>Function of the extrinsic muscles </vt:lpstr>
      <vt:lpstr>PowerPoint Presentation</vt:lpstr>
      <vt:lpstr>INTRINSIC MUSCLES </vt:lpstr>
      <vt:lpstr>INTRINSIC MUSCLES </vt:lpstr>
      <vt:lpstr>Cricothyroid </vt:lpstr>
      <vt:lpstr>Oblique arytenoid /aryepiglotticus </vt:lpstr>
      <vt:lpstr>Oblique arytenoid /aryepiglotticus </vt:lpstr>
      <vt:lpstr>Transverse (inter)arytenoid</vt:lpstr>
      <vt:lpstr>Transverse arytenoid </vt:lpstr>
      <vt:lpstr>Lateral cricoarytenoid </vt:lpstr>
      <vt:lpstr>PowerPoint Presentation</vt:lpstr>
      <vt:lpstr>Posterior cricoarytenoid </vt:lpstr>
      <vt:lpstr>PowerPoint Presentation</vt:lpstr>
      <vt:lpstr>Thyroarytenoid </vt:lpstr>
      <vt:lpstr>PowerPoint Presentation</vt:lpstr>
      <vt:lpstr>Thyroepiglotticus </vt:lpstr>
      <vt:lpstr>PowerPoint Presentation</vt:lpstr>
      <vt:lpstr>PowerPoint Presentation</vt:lpstr>
      <vt:lpstr>VOCALIS</vt:lpstr>
      <vt:lpstr>According to their actions, intrinsic muscles of the larynx are arranged into the three groups:</vt:lpstr>
      <vt:lpstr>Laryngeal cavity </vt:lpstr>
      <vt:lpstr>Boundries of laryngeal cavity </vt:lpstr>
      <vt:lpstr>Cavity of larynx </vt:lpstr>
      <vt:lpstr>Parts of the laryngeal cavity </vt:lpstr>
      <vt:lpstr>Structures in the upper part of the cavity </vt:lpstr>
      <vt:lpstr>laryngeal inlet (aditus) </vt:lpstr>
      <vt:lpstr>Boundaries of laryngeal inlet </vt:lpstr>
      <vt:lpstr>VESTIBULE OF LARYNX</vt:lpstr>
      <vt:lpstr>PowerPoint Presentation</vt:lpstr>
      <vt:lpstr>ARYEPIGLOTTIC FOLD</vt:lpstr>
      <vt:lpstr>Middle part of the laryngeal cavity</vt:lpstr>
      <vt:lpstr>Ventricle </vt:lpstr>
      <vt:lpstr>SACCULE OF THE LARYNX</vt:lpstr>
      <vt:lpstr>PowerPoint Presentation</vt:lpstr>
      <vt:lpstr>Infraglottic part </vt:lpstr>
      <vt:lpstr>Summary </vt:lpstr>
      <vt:lpstr>Mucous membrane of larynx </vt:lpstr>
      <vt:lpstr>Blood supply </vt:lpstr>
      <vt:lpstr>Nerve supply </vt:lpstr>
      <vt:lpstr>Lymphatic drainage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Muscles </dc:title>
  <dc:creator>hp</dc:creator>
  <cp:lastModifiedBy>Ganesh Babu R</cp:lastModifiedBy>
  <cp:revision>134</cp:revision>
  <dcterms:created xsi:type="dcterms:W3CDTF">2021-06-05T05:48:48Z</dcterms:created>
  <dcterms:modified xsi:type="dcterms:W3CDTF">2024-09-03T07:03:26Z</dcterms:modified>
</cp:coreProperties>
</file>