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gZurZfyARQQzxE8JADMNk+LYwW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177" autoAdjust="0"/>
  </p:normalViewPr>
  <p:slideViewPr>
    <p:cSldViewPr snapToGrid="0">
      <p:cViewPr varScale="1">
        <p:scale>
          <a:sx n="76" d="100"/>
          <a:sy n="76" d="100"/>
        </p:scale>
        <p:origin x="1413" y="4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3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3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3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/>
              <a:t>KALA SHAREERA</a:t>
            </a:r>
            <a:endParaRPr/>
          </a:p>
        </p:txBody>
      </p:sp>
      <p:sp>
        <p:nvSpPr>
          <p:cNvPr id="61" name="Google Shape;61;p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67" name="Google Shape;67;p2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Kala is a thin smooth, moist glistening Structure that provides covering to various organs of the body.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Kala are 7 in number and is defined as a boundry between dhathm and ashaya</a:t>
            </a:r>
            <a:endParaRPr sz="2400"/>
          </a:p>
        </p:txBody>
      </p:sp>
      <p:sp>
        <p:nvSpPr>
          <p:cNvPr id="68" name="Google Shape;68;p2"/>
          <p:cNvSpPr txBox="1"/>
          <p:nvPr/>
        </p:nvSpPr>
        <p:spPr>
          <a:xfrm>
            <a:off x="0" y="2038350"/>
            <a:ext cx="91440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465" y="2038343"/>
            <a:ext cx="7638127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957" y="1017729"/>
            <a:ext cx="6744225" cy="14549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STRUCTURE /    रुप</a:t>
            </a:r>
            <a:endParaRPr/>
          </a:p>
        </p:txBody>
      </p:sp>
      <p:sp>
        <p:nvSpPr>
          <p:cNvPr id="76" name="Google Shape;76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/>
              <a:t>            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  <p:sp>
        <p:nvSpPr>
          <p:cNvPr id="77" name="Google Shape;77;p3"/>
          <p:cNvSpPr txBox="1"/>
          <p:nvPr/>
        </p:nvSpPr>
        <p:spPr>
          <a:xfrm>
            <a:off x="556591" y="2509630"/>
            <a:ext cx="770779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the annual rings formed in the log of a tree appear in the section, on cutting the section of the mamsa etc. dhatus the kala appears.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A1A45D-8681-809A-3BA0-A1EE52D717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399245" y="16996"/>
            <a:ext cx="7050937" cy="51265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Importanace of kala /prayojanam </a:t>
            </a:r>
            <a:endParaRPr/>
          </a:p>
        </p:txBody>
      </p:sp>
      <p:sp>
        <p:nvSpPr>
          <p:cNvPr id="83" name="Google Shape;83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Kleda, which is present in between the dhatu and ashaya, metabolized under the influence of dehoshma, thus forms the Kala.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Classification</a:t>
            </a:r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Kalas are described as seven – 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1. Mamsadhara,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 2. Rakta- dhara, 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3. Medodhara, 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4. Shleshmadhara, 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5. Purishadhara,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 6. Pittadhara and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 7. Shukradhara.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Mamsa dhara kala </a:t>
            </a:r>
            <a:endParaRPr/>
          </a:p>
        </p:txBody>
      </p:sp>
      <p:sp>
        <p:nvSpPr>
          <p:cNvPr id="95" name="Google Shape;95;p6"/>
          <p:cNvSpPr txBox="1">
            <a:spLocks noGrp="1"/>
          </p:cNvSpPr>
          <p:nvPr>
            <p:ph type="body" idx="1"/>
          </p:nvPr>
        </p:nvSpPr>
        <p:spPr>
          <a:xfrm>
            <a:off x="415072" y="12439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1"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 b="1"/>
              <a:t>1.First formed Kala is termed as Mamsadhara Kala.</a:t>
            </a:r>
            <a:br>
              <a:rPr lang="en-US" sz="1800" b="1"/>
            </a:br>
            <a:r>
              <a:rPr lang="en-US" sz="1800" b="1"/>
              <a:t>It is spread in Sira, Snayu, Dhamani &amp; Srotas</a:t>
            </a:r>
            <a:br>
              <a:rPr lang="en-US" sz="1800" b="1"/>
            </a:br>
            <a:r>
              <a:rPr lang="en-US" sz="1800" b="1"/>
              <a:t>[</a:t>
            </a:r>
            <a:r>
              <a:rPr lang="en-US" sz="1800" b="1">
                <a:solidFill>
                  <a:srgbClr val="FF0000"/>
                </a:solidFill>
              </a:rPr>
              <a:t>Prathana= Visthaara (broad/spread out)</a:t>
            </a:r>
            <a:endParaRPr/>
          </a:p>
        </p:txBody>
      </p:sp>
      <p:pic>
        <p:nvPicPr>
          <p:cNvPr id="96" name="Google Shape;96;p6"/>
          <p:cNvPicPr preferRelativeResize="0"/>
          <p:nvPr/>
        </p:nvPicPr>
        <p:blipFill rotWithShape="1">
          <a:blip r:embed="rId3">
            <a:alphaModFix/>
          </a:blip>
          <a:srcRect b="15429"/>
          <a:stretch/>
        </p:blipFill>
        <p:spPr>
          <a:xfrm>
            <a:off x="415064" y="1243915"/>
            <a:ext cx="8417236" cy="605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Mamsa dhara kala </a:t>
            </a:r>
            <a:endParaRPr/>
          </a:p>
        </p:txBody>
      </p:sp>
      <p:sp>
        <p:nvSpPr>
          <p:cNvPr id="102" name="Google Shape;10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0504"/>
              <a:buChar char="●"/>
            </a:pPr>
            <a:r>
              <a:rPr lang="en-US" sz="3500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यथा बिसमृणालानि विवर्धन्ते समन्ततः । </a:t>
            </a:r>
            <a:br>
              <a:rPr lang="en-US" sz="3500"/>
            </a:br>
            <a:r>
              <a:rPr lang="en-US" sz="3500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भूमौ पङ्कोदकस्थानि तथा मांसे सिरादयः ।।९।।</a:t>
            </a:r>
            <a:endParaRPr sz="3500" b="0" i="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endParaRPr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-US" sz="1800" b="1" u="sng"/>
              <a:t>SIMILE</a:t>
            </a:r>
            <a:br>
              <a:rPr lang="en-US" sz="1800"/>
            </a:br>
            <a:r>
              <a:rPr lang="en-US" sz="1800"/>
              <a:t>JUST LIKE LOTUS TAKES ITS NOURISHMENT FROM THE MUD WITH THE HELP OF  LONG STALKS GROWING INTO THE MUD FILLED POND, SIMILARLY </a:t>
            </a:r>
            <a:r>
              <a:rPr lang="en-US" sz="1800" b="1" i="1"/>
              <a:t>SIRA</a:t>
            </a:r>
            <a:r>
              <a:rPr lang="en-US" sz="1800"/>
              <a:t> (VESSELS) SPREAD INTO THE </a:t>
            </a:r>
            <a:r>
              <a:rPr lang="en-US" sz="1800" b="1" i="1"/>
              <a:t>MAMSA </a:t>
            </a:r>
            <a:r>
              <a:rPr lang="en-US" sz="1800"/>
              <a:t>(BODY MASS) to derive nutrition.</a:t>
            </a:r>
            <a:br>
              <a:rPr lang="en-US" sz="1800"/>
            </a:br>
            <a:r>
              <a:rPr lang="en-US" sz="1800" b="1" u="sng"/>
              <a:t>MANY SCHOLARS RELATED IT TO THE SUPERFICIAL FASCIA, DEEP FASCIA &amp; INTERMUSCULAR MEMBRANES.</a:t>
            </a:r>
            <a:br>
              <a:rPr lang="en-US" sz="1800" b="1" u="sng"/>
            </a:br>
            <a:br>
              <a:rPr lang="en-US" sz="1800" b="1" u="sng"/>
            </a:br>
            <a:r>
              <a:rPr lang="en-US" sz="1800" b="1">
                <a:solidFill>
                  <a:srgbClr val="FF0000"/>
                </a:solidFill>
              </a:rPr>
              <a:t>BISA= STALK, MRNALINI= LOTUS, VIVARDHANTE = TO GROW</a:t>
            </a:r>
            <a:br>
              <a:rPr lang="en-US" sz="1800" b="1">
                <a:solidFill>
                  <a:srgbClr val="FF0000"/>
                </a:solidFill>
              </a:rPr>
            </a:br>
            <a:r>
              <a:rPr lang="en-US" sz="1800" b="1">
                <a:solidFill>
                  <a:srgbClr val="FF0000"/>
                </a:solidFill>
              </a:rPr>
              <a:t>SAMANTHATHA = AROUND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RAKTHA DHARA KALA </a:t>
            </a:r>
            <a:endParaRPr/>
          </a:p>
        </p:txBody>
      </p:sp>
      <p:sp>
        <p:nvSpPr>
          <p:cNvPr id="108" name="Google Shape;108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द्वितीय  रक्तधरा मांसस्याभ्यन्तरतः, तस्यां शोणितं विशेषतश्च सिरासु यकृत्प्लीह्नोश्च भवति ।।१०।।</a:t>
            </a:r>
            <a:endParaRPr b="0" i="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 b="1"/>
              <a:t>SECOND KALA IS TERMED AS RAKTADHARA KALA.</a:t>
            </a:r>
            <a:br>
              <a:rPr lang="en-US" sz="1800" b="1"/>
            </a:br>
            <a:r>
              <a:rPr lang="en-US" sz="1800" b="1"/>
              <a:t>IT SUPPORTS THE BLOOD INSIDE THE MUSCLES</a:t>
            </a:r>
            <a:br>
              <a:rPr lang="en-US" sz="1800" b="1"/>
            </a:br>
            <a:r>
              <a:rPr lang="en-US" sz="1800" b="1"/>
              <a:t>BLOOD IS SEEN INSIDE </a:t>
            </a:r>
            <a:r>
              <a:rPr lang="en-US" sz="1800" b="1" i="1"/>
              <a:t>SIRA</a:t>
            </a:r>
            <a:r>
              <a:rPr lang="en-US" sz="1800" b="1"/>
              <a:t> (VESSELS), </a:t>
            </a:r>
            <a:r>
              <a:rPr lang="en-US" sz="1800" b="1" i="1"/>
              <a:t>YAKRUT</a:t>
            </a:r>
            <a:r>
              <a:rPr lang="en-US" sz="1800" b="1"/>
              <a:t> (LIVER) </a:t>
            </a:r>
            <a:r>
              <a:rPr lang="en-US" sz="1800" b="1" i="1"/>
              <a:t>PLEEHA </a:t>
            </a:r>
            <a:r>
              <a:rPr lang="en-US" sz="1800" b="1"/>
              <a:t>(SPLEEN)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वृक्षाद्यथाभिप्रहतात् क्षीरिणः क्षीरिमावहेत् । </a:t>
            </a:r>
            <a:br>
              <a:rPr lang="en-US"/>
            </a:br>
            <a:r>
              <a:rPr lang="en-US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मांसादेवं क्षतात् क्षिप्रं शोणितं सम्प्रसिच्यते ।।११।।</a:t>
            </a:r>
            <a:endParaRPr/>
          </a:p>
        </p:txBody>
      </p:sp>
      <p:sp>
        <p:nvSpPr>
          <p:cNvPr id="114" name="Google Shape;114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 sz="1800" b="1" u="sng"/>
              <a:t>SIMILE  </a:t>
            </a:r>
            <a:br>
              <a:rPr lang="en-US" sz="1800"/>
            </a:br>
            <a:br>
              <a:rPr lang="en-US" sz="1800" b="1"/>
            </a:br>
            <a:r>
              <a:rPr lang="en-US" sz="1800" b="1"/>
              <a:t>JUST LIKE LATEX/SAP FLOWS/OOZES FROM A CUT TREE,</a:t>
            </a:r>
            <a:br>
              <a:rPr lang="en-US" sz="1800" b="1"/>
            </a:br>
            <a:r>
              <a:rPr lang="en-US" sz="1800" b="1"/>
              <a:t>SIMILARLY BLOOD FLOWS OUT WHEN </a:t>
            </a:r>
            <a:r>
              <a:rPr lang="en-US" sz="1800" b="1" i="1"/>
              <a:t>MAMSA (</a:t>
            </a:r>
            <a:r>
              <a:rPr lang="en-US" sz="1800" b="1"/>
              <a:t>BODY MASS) IS INJURED OR CUT</a:t>
            </a:r>
            <a:br>
              <a:rPr lang="en-US" sz="1800" b="1"/>
            </a:br>
            <a:r>
              <a:rPr lang="en-US" sz="1800" b="1" u="sng"/>
              <a:t>MANY SCHOLARS BELIEVE IT TO BE THE ENDOTHELIAL LINING OF BLOOD VESSELS.</a:t>
            </a:r>
            <a:br>
              <a:rPr lang="en-US" sz="1800" b="1" u="sng"/>
            </a:br>
            <a:br>
              <a:rPr lang="en-US" sz="1800" b="1" u="sng"/>
            </a:br>
            <a:r>
              <a:rPr lang="en-US" sz="1800" b="1">
                <a:solidFill>
                  <a:srgbClr val="FF0000"/>
                </a:solidFill>
              </a:rPr>
              <a:t>ABIPRAHATHATH = TO CUT, KSHEERA= MILK (HERE LATEX/SAP)</a:t>
            </a:r>
            <a:br>
              <a:rPr lang="en-US" sz="1800" b="1" u="sng">
                <a:solidFill>
                  <a:srgbClr val="FF0000"/>
                </a:solidFill>
              </a:rPr>
            </a:br>
            <a:br>
              <a:rPr lang="en-US" sz="1800" b="1" u="sng">
                <a:solidFill>
                  <a:srgbClr val="FF0000"/>
                </a:solidFill>
              </a:rPr>
            </a:br>
            <a:r>
              <a:rPr lang="en-US" sz="1800" b="1">
                <a:solidFill>
                  <a:srgbClr val="FF0000"/>
                </a:solidFill>
              </a:rPr>
              <a:t>AVAHETH = FLOW OUT, KSHIPRA = FAST, SAMPRASICHYATHE = SECRETE,OOZE </a:t>
            </a:r>
            <a:endParaRPr/>
          </a:p>
          <a:p>
            <a:pPr marL="1143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 b="1">
                <a:solidFill>
                  <a:srgbClr val="FF0000"/>
                </a:solidFill>
              </a:rPr>
              <a:t>RAKTHADHARA KALA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>
            <a:spLocks noGrp="1"/>
          </p:cNvSpPr>
          <p:nvPr>
            <p:ph type="title"/>
          </p:nvPr>
        </p:nvSpPr>
        <p:spPr>
          <a:xfrm>
            <a:off x="311700" y="-559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Medhodhara kala</a:t>
            </a:r>
            <a:endParaRPr/>
          </a:p>
        </p:txBody>
      </p:sp>
      <p:sp>
        <p:nvSpPr>
          <p:cNvPr id="120" name="Google Shape;120;p10"/>
          <p:cNvSpPr txBox="1">
            <a:spLocks noGrp="1"/>
          </p:cNvSpPr>
          <p:nvPr>
            <p:ph type="body" idx="1"/>
          </p:nvPr>
        </p:nvSpPr>
        <p:spPr>
          <a:xfrm>
            <a:off x="311700" y="604299"/>
            <a:ext cx="8520600" cy="4436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तृतीया मेदोधरा; मेदो हि सर्वभूतानामुदरस्थमण्वस्थिषु च, महत्सु च मज्जा भवति ।।१२।।</a:t>
            </a:r>
            <a:endParaRPr b="0" i="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/>
              <a:t>The third Kala is known as Medodhara kala. It is situated in the abdomen of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all animals and in small bones.Those present in large bones are called </a:t>
            </a:r>
            <a:r>
              <a:rPr lang="en-US" i="1"/>
              <a:t>Majja.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/>
              <a:t>Majja </a:t>
            </a:r>
            <a:r>
              <a:rPr lang="en-US"/>
              <a:t>is situated inside larger &amp; thicker bones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/>
              <a:t>In all other small bones it is called </a:t>
            </a:r>
            <a:r>
              <a:rPr lang="en-US" i="1"/>
              <a:t>Sa Rakta Medhas </a:t>
            </a:r>
            <a:r>
              <a:rPr lang="en-US"/>
              <a:t>(blood mixed with fat)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/>
              <a:t>The </a:t>
            </a:r>
            <a:r>
              <a:rPr lang="en-US" i="1"/>
              <a:t>Sneha</a:t>
            </a:r>
            <a:r>
              <a:rPr lang="en-US"/>
              <a:t> (fat) produced from </a:t>
            </a:r>
            <a:r>
              <a:rPr lang="en-US" i="1"/>
              <a:t>mamsa</a:t>
            </a:r>
            <a:r>
              <a:rPr lang="en-US"/>
              <a:t> is termed as </a:t>
            </a:r>
            <a:r>
              <a:rPr lang="en-US" i="1"/>
              <a:t>Vasa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 u="sng"/>
              <a:t>Many scholars consider it as adipose tissue &amp; even correlate it to greater omentum.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FF0000"/>
                </a:solidFill>
              </a:rPr>
              <a:t>Anu Asthi = Alpasthi (Small Bones)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FF0000"/>
                </a:solidFill>
              </a:rPr>
              <a:t>Mahat = Larger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FF0000"/>
                </a:solidFill>
              </a:rPr>
              <a:t>Sthoola Asthi = Large/Thick bones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FF0000"/>
                </a:solidFill>
              </a:rPr>
              <a:t>Parikeerthitha = Enumerated, Known as </a:t>
            </a:r>
            <a:br>
              <a:rPr lang="en-US"/>
            </a:b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Medhodhara kala</a:t>
            </a:r>
            <a:endParaRPr/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स्थूलास्थिषु विशेषेण मज्जा त्वभ्यन्तराश्रितः । </a:t>
            </a:r>
            <a:br>
              <a:rPr lang="en-US"/>
            </a:br>
            <a:r>
              <a:rPr lang="en-US"/>
              <a:t>अथेतरेषु सर्वेषु सरक्तं मेद उच्यते । </a:t>
            </a:r>
            <a:br>
              <a:rPr lang="en-US"/>
            </a:br>
            <a:r>
              <a:rPr lang="en-US"/>
              <a:t>शुद्धमांसस्य यः स्नेहः सा वसा परिकीर्तिता ।।१३।।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Those present in large bones are called </a:t>
            </a:r>
            <a:r>
              <a:rPr lang="en-US" i="1"/>
              <a:t>Majja.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/>
              <a:t>Majja </a:t>
            </a:r>
            <a:r>
              <a:rPr lang="en-US"/>
              <a:t>is situated inside larger &amp; thicker bones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/>
              <a:t>In all other small bones it is called </a:t>
            </a:r>
            <a:r>
              <a:rPr lang="en-US" i="1"/>
              <a:t>Sa Rakta Medhas </a:t>
            </a:r>
            <a:r>
              <a:rPr lang="en-US"/>
              <a:t>(blood mixed with fat)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/>
              <a:t>The </a:t>
            </a:r>
            <a:r>
              <a:rPr lang="en-US" i="1"/>
              <a:t>Sneha</a:t>
            </a:r>
            <a:r>
              <a:rPr lang="en-US"/>
              <a:t> (fat) produced from </a:t>
            </a:r>
            <a:r>
              <a:rPr lang="en-US" i="1"/>
              <a:t>mamsa</a:t>
            </a:r>
            <a:r>
              <a:rPr lang="en-US"/>
              <a:t> is termed as </a:t>
            </a:r>
            <a:r>
              <a:rPr lang="en-US" i="1"/>
              <a:t>Vasa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 i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 u="sng"/>
              <a:t>Many scholars consider it as adipose tissue &amp; even correlate it to greater omentum.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 i="1"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Sleshmadhara Kala </a:t>
            </a:r>
            <a:endParaRPr/>
          </a:p>
        </p:txBody>
      </p:sp>
      <p:sp>
        <p:nvSpPr>
          <p:cNvPr id="132" name="Google Shape;132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800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चतुर्थी श्लेष्मधरा सर्वसन्धिषु प्राणभृतां भवति ।।१४।।</a:t>
            </a:r>
            <a:endParaRPr sz="2800" b="0" i="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 b="1"/>
              <a:t>The fourth Kala is termed as </a:t>
            </a:r>
            <a:r>
              <a:rPr lang="en-US" sz="1800" b="1" u="sng"/>
              <a:t>Sleshmadhara Kala </a:t>
            </a:r>
            <a:r>
              <a:rPr lang="en-US" sz="1800" b="1"/>
              <a:t>and is situated in the joints of all living beings.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864"/>
              <a:buChar char="●"/>
            </a:pPr>
            <a:r>
              <a:rPr lang="en-US" sz="3000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स्नेहाभ्यक्ते यथा ह्यक्षे चक्रं साधु प्रवर्तते । </a:t>
            </a:r>
            <a:br>
              <a:rPr lang="en-US" sz="3000"/>
            </a:br>
            <a:r>
              <a:rPr lang="en-US" sz="3000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सन्धयः साधु वर्तन्ते संश्लिष्टाः श्लेष्मणा तथा ।।१५।।</a:t>
            </a:r>
            <a:endParaRPr sz="3000"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 sz="1800" b="1" u="sng"/>
              <a:t>SIMILE</a:t>
            </a:r>
            <a:br>
              <a:rPr lang="en-US" sz="1800" b="1" u="sng"/>
            </a:br>
            <a:r>
              <a:rPr lang="en-US" sz="1800" b="1"/>
              <a:t>A wheel rotates well when its axis is lubricated (properly oiled).Similarly</a:t>
            </a:r>
            <a:br>
              <a:rPr lang="en-US" sz="1800" b="1"/>
            </a:br>
            <a:r>
              <a:rPr lang="en-US" sz="1800" b="1"/>
              <a:t>a JOINT functions well when it is properly lubricated with synovial fluid</a:t>
            </a:r>
            <a:br>
              <a:rPr lang="en-US" sz="1800" b="1"/>
            </a:br>
            <a:r>
              <a:rPr lang="en-US" sz="1800" b="1" u="sng"/>
              <a:t>IN THIS WE CAN CONSIDER SYNOVIAL FLUID/MEMBRANE AS SLESHMADHARA KALA.</a:t>
            </a:r>
            <a:br>
              <a:rPr lang="en-US" sz="1800" b="1" u="sng"/>
            </a:br>
            <a:r>
              <a:rPr lang="en-US" sz="1800" b="1">
                <a:solidFill>
                  <a:srgbClr val="FF0000"/>
                </a:solidFill>
              </a:rPr>
              <a:t>Sneha Abhyakthe= properly lubricated,  Aksha=Axis,  Sadhu= Good, Correct</a:t>
            </a:r>
            <a:br>
              <a:rPr lang="en-US" sz="1800" b="1">
                <a:solidFill>
                  <a:srgbClr val="FF0000"/>
                </a:solidFill>
              </a:rPr>
            </a:br>
            <a:r>
              <a:rPr lang="en-US" sz="1800" b="1">
                <a:solidFill>
                  <a:srgbClr val="FF0000"/>
                </a:solidFill>
              </a:rPr>
              <a:t>Samslishta = attach or bring together</a:t>
            </a:r>
            <a:br>
              <a:rPr lang="en-US" sz="1400" b="1" u="sng"/>
            </a:b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92DE3C-902E-5D7B-673D-75D1A9B992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3642055" y="61562"/>
            <a:ext cx="5315692" cy="5020376"/>
          </a:xfrm>
          <a:prstGeom prst="rect">
            <a:avLst/>
          </a:prstGeom>
        </p:spPr>
      </p:pic>
      <p:sp>
        <p:nvSpPr>
          <p:cNvPr id="143" name="Google Shape;143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पञ्चमी पुरीषधरा नाम; याऽन्तःकोष्ठे मलमभिविभजते पक्वाशयस्था ।।१६।।</a:t>
            </a:r>
            <a:endParaRPr/>
          </a:p>
        </p:txBody>
      </p:sp>
      <p:sp>
        <p:nvSpPr>
          <p:cNvPr id="144" name="Google Shape;144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⮚"/>
            </a:pPr>
            <a:r>
              <a:rPr lang="en-US" dirty="0">
                <a:solidFill>
                  <a:schemeClr val="tx1"/>
                </a:solidFill>
              </a:rPr>
              <a:t>The fifth Kala is termed as </a:t>
            </a:r>
            <a:r>
              <a:rPr lang="en-US" b="1" dirty="0" err="1">
                <a:solidFill>
                  <a:schemeClr val="tx1"/>
                </a:solidFill>
              </a:rPr>
              <a:t>Pureeshadhara</a:t>
            </a:r>
            <a:r>
              <a:rPr lang="en-US" b="1" dirty="0">
                <a:solidFill>
                  <a:schemeClr val="tx1"/>
                </a:solidFill>
              </a:rPr>
              <a:t> Kal</a:t>
            </a:r>
            <a:r>
              <a:rPr lang="en-US" dirty="0">
                <a:solidFill>
                  <a:schemeClr val="tx1"/>
                </a:solidFill>
              </a:rPr>
              <a:t>a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⮚"/>
            </a:pPr>
            <a:r>
              <a:rPr lang="en-US" dirty="0">
                <a:solidFill>
                  <a:schemeClr val="tx1"/>
                </a:solidFill>
              </a:rPr>
              <a:t>It separates the </a:t>
            </a:r>
            <a:r>
              <a:rPr lang="en-US" i="1" dirty="0">
                <a:solidFill>
                  <a:schemeClr val="tx1"/>
                </a:solidFill>
              </a:rPr>
              <a:t>Mala</a:t>
            </a:r>
            <a:r>
              <a:rPr lang="en-US" dirty="0">
                <a:solidFill>
                  <a:schemeClr val="tx1"/>
                </a:solidFill>
              </a:rPr>
              <a:t> (into Drava mala= </a:t>
            </a:r>
            <a:r>
              <a:rPr lang="en-US" dirty="0" err="1">
                <a:solidFill>
                  <a:schemeClr val="tx1"/>
                </a:solidFill>
              </a:rPr>
              <a:t>Mootra</a:t>
            </a:r>
            <a:r>
              <a:rPr lang="en-US" dirty="0">
                <a:solidFill>
                  <a:schemeClr val="tx1"/>
                </a:solidFill>
              </a:rPr>
              <a:t> &amp; Ghana mala = </a:t>
            </a:r>
            <a:r>
              <a:rPr lang="en-US" dirty="0" err="1">
                <a:solidFill>
                  <a:schemeClr val="tx1"/>
                </a:solidFill>
              </a:rPr>
              <a:t>Pureesha</a:t>
            </a:r>
            <a:r>
              <a:rPr lang="en-US" dirty="0">
                <a:solidFill>
                  <a:schemeClr val="tx1"/>
                </a:solidFill>
              </a:rPr>
              <a:t>) within the </a:t>
            </a:r>
            <a:r>
              <a:rPr lang="en-US" i="1" dirty="0" err="1">
                <a:solidFill>
                  <a:schemeClr val="tx1"/>
                </a:solidFill>
              </a:rPr>
              <a:t>Pakwashaya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(large intestine)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⮚"/>
            </a:pPr>
            <a:r>
              <a:rPr lang="en-US" i="1" dirty="0" err="1">
                <a:solidFill>
                  <a:schemeClr val="tx1"/>
                </a:solidFill>
              </a:rPr>
              <a:t>Yakrit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(Liver) is situated near the </a:t>
            </a:r>
            <a:r>
              <a:rPr lang="en-US" i="1" dirty="0" err="1">
                <a:solidFill>
                  <a:schemeClr val="tx1"/>
                </a:solidFill>
              </a:rPr>
              <a:t>Koshta</a:t>
            </a:r>
            <a:r>
              <a:rPr lang="en-US" dirty="0">
                <a:solidFill>
                  <a:schemeClr val="tx1"/>
                </a:solidFill>
              </a:rPr>
              <a:t> (GI tract)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⮚"/>
            </a:pPr>
            <a:r>
              <a:rPr lang="en-US" i="1" dirty="0" err="1">
                <a:solidFill>
                  <a:schemeClr val="tx1"/>
                </a:solidFill>
              </a:rPr>
              <a:t>Undooka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said to be the place were the separation of mala into </a:t>
            </a:r>
            <a:r>
              <a:rPr lang="en-US" dirty="0" err="1">
                <a:solidFill>
                  <a:schemeClr val="tx1"/>
                </a:solidFill>
              </a:rPr>
              <a:t>mootra</a:t>
            </a:r>
            <a:r>
              <a:rPr lang="en-US" dirty="0">
                <a:solidFill>
                  <a:schemeClr val="tx1"/>
                </a:solidFill>
              </a:rPr>
              <a:t> &amp; </a:t>
            </a:r>
            <a:r>
              <a:rPr lang="en-US" dirty="0" err="1">
                <a:solidFill>
                  <a:schemeClr val="tx1"/>
                </a:solidFill>
              </a:rPr>
              <a:t>pureesha</a:t>
            </a:r>
            <a:r>
              <a:rPr lang="en-US" dirty="0">
                <a:solidFill>
                  <a:schemeClr val="tx1"/>
                </a:solidFill>
              </a:rPr>
              <a:t> occurs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⮚"/>
            </a:pPr>
            <a:r>
              <a:rPr lang="en-US" i="1" dirty="0" err="1">
                <a:solidFill>
                  <a:schemeClr val="tx1"/>
                </a:solidFill>
              </a:rPr>
              <a:t>Undooka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explained  by  </a:t>
            </a:r>
            <a:r>
              <a:rPr lang="en-US" dirty="0" err="1">
                <a:solidFill>
                  <a:schemeClr val="tx1"/>
                </a:solidFill>
              </a:rPr>
              <a:t>Dalhana</a:t>
            </a:r>
            <a:r>
              <a:rPr lang="en-US" dirty="0">
                <a:solidFill>
                  <a:schemeClr val="tx1"/>
                </a:solidFill>
              </a:rPr>
              <a:t> as </a:t>
            </a:r>
            <a:r>
              <a:rPr lang="en-US" i="1" dirty="0" err="1">
                <a:solidFill>
                  <a:schemeClr val="tx1"/>
                </a:solidFill>
              </a:rPr>
              <a:t>Pottalaka</a:t>
            </a:r>
            <a:r>
              <a:rPr lang="en-US" dirty="0">
                <a:solidFill>
                  <a:schemeClr val="tx1"/>
                </a:solidFill>
              </a:rPr>
              <a:t> (retort shape).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 i="1" dirty="0">
                <a:solidFill>
                  <a:schemeClr val="tx1"/>
                </a:solidFill>
              </a:rPr>
              <a:t>   </a:t>
            </a:r>
            <a:r>
              <a:rPr lang="en-US" dirty="0">
                <a:solidFill>
                  <a:schemeClr val="tx1"/>
                </a:solidFill>
              </a:rPr>
              <a:t>So we have to assume that the </a:t>
            </a:r>
            <a:r>
              <a:rPr lang="en-US" i="1" dirty="0" err="1">
                <a:solidFill>
                  <a:schemeClr val="tx1"/>
                </a:solidFill>
              </a:rPr>
              <a:t>vibhajana</a:t>
            </a:r>
            <a:r>
              <a:rPr lang="en-US" dirty="0">
                <a:solidFill>
                  <a:schemeClr val="tx1"/>
                </a:solidFill>
              </a:rPr>
              <a:t> of </a:t>
            </a:r>
            <a:r>
              <a:rPr lang="en-US" i="1" dirty="0">
                <a:solidFill>
                  <a:schemeClr val="tx1"/>
                </a:solidFill>
              </a:rPr>
              <a:t>mala</a:t>
            </a:r>
            <a:r>
              <a:rPr lang="en-US" dirty="0">
                <a:solidFill>
                  <a:schemeClr val="tx1"/>
                </a:solidFill>
              </a:rPr>
              <a:t> starts in </a:t>
            </a:r>
            <a:r>
              <a:rPr lang="en-US" i="1" dirty="0" err="1">
                <a:solidFill>
                  <a:schemeClr val="tx1"/>
                </a:solidFill>
              </a:rPr>
              <a:t>Undooka</a:t>
            </a:r>
            <a:r>
              <a:rPr lang="en-US" dirty="0">
                <a:solidFill>
                  <a:schemeClr val="tx1"/>
                </a:solidFill>
              </a:rPr>
              <a:t> which 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 i="1" dirty="0">
                <a:solidFill>
                  <a:schemeClr val="tx1"/>
                </a:solidFill>
              </a:rPr>
              <a:t>   </a:t>
            </a:r>
            <a:r>
              <a:rPr lang="en-US" dirty="0">
                <a:solidFill>
                  <a:schemeClr val="tx1"/>
                </a:solidFill>
              </a:rPr>
              <a:t>can be correlated to Caecum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⮚"/>
            </a:pPr>
            <a:r>
              <a:rPr lang="en-US" dirty="0">
                <a:solidFill>
                  <a:schemeClr val="tx1"/>
                </a:solidFill>
              </a:rPr>
              <a:t>Many scholars consider it to be the coats of large intestine which play an </a:t>
            </a:r>
            <a:r>
              <a:rPr lang="en-US" dirty="0"/>
              <a:t>important role in formation of feces.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 dirty="0" err="1">
                <a:solidFill>
                  <a:srgbClr val="FF0000"/>
                </a:solidFill>
              </a:rPr>
              <a:t>Antha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Koshta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 err="1">
                <a:solidFill>
                  <a:srgbClr val="FF0000"/>
                </a:solidFill>
              </a:rPr>
              <a:t>Koshtamadhye</a:t>
            </a:r>
            <a:r>
              <a:rPr lang="en-US" dirty="0">
                <a:solidFill>
                  <a:srgbClr val="FF0000"/>
                </a:solidFill>
              </a:rPr>
              <a:t> (Inside </a:t>
            </a:r>
            <a:r>
              <a:rPr lang="en-US" dirty="0" err="1">
                <a:solidFill>
                  <a:srgbClr val="FF0000"/>
                </a:solidFill>
              </a:rPr>
              <a:t>Koshta</a:t>
            </a:r>
            <a:r>
              <a:rPr lang="en-US" dirty="0">
                <a:solidFill>
                  <a:srgbClr val="FF0000"/>
                </a:solidFill>
              </a:rPr>
              <a:t>)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 dirty="0" err="1">
                <a:solidFill>
                  <a:srgbClr val="FF0000"/>
                </a:solidFill>
              </a:rPr>
              <a:t>Samanthata</a:t>
            </a:r>
            <a:r>
              <a:rPr lang="en-US" dirty="0">
                <a:solidFill>
                  <a:srgbClr val="FF0000"/>
                </a:solidFill>
              </a:rPr>
              <a:t> = all </a:t>
            </a:r>
            <a:r>
              <a:rPr lang="en-US" dirty="0" err="1">
                <a:solidFill>
                  <a:srgbClr val="FF0000"/>
                </a:solidFill>
              </a:rPr>
              <a:t>around,everywhere</a:t>
            </a:r>
            <a:r>
              <a:rPr lang="en-US" dirty="0">
                <a:solidFill>
                  <a:srgbClr val="FF0000"/>
                </a:solidFill>
              </a:rPr>
              <a:t>, nearby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150" name="Google Shape;15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0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864"/>
              <a:buFont typeface="Noto Sans Symbols"/>
              <a:buChar char="⮚"/>
            </a:pPr>
            <a:r>
              <a:rPr lang="en-US" sz="3000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यकृत्समन्तात् कोष्ठं च तथाऽन्त्राणि समाश्रिता । </a:t>
            </a:r>
            <a:br>
              <a:rPr lang="en-US" sz="3000"/>
            </a:br>
            <a:r>
              <a:rPr lang="en-US" sz="3000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उण्डु(न्दु)कस्थं विभजते मलं मलधरा कला ।।१७।।</a:t>
            </a:r>
            <a:br>
              <a:rPr lang="en-US"/>
            </a:br>
            <a:endParaRPr i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⮚"/>
            </a:pPr>
            <a:r>
              <a:rPr lang="en-US" i="1"/>
              <a:t>Yakira </a:t>
            </a:r>
            <a:r>
              <a:rPr lang="en-US"/>
              <a:t>(Liver) is situated near the </a:t>
            </a:r>
            <a:r>
              <a:rPr lang="en-US" i="1"/>
              <a:t>Koshta</a:t>
            </a:r>
            <a:r>
              <a:rPr lang="en-US"/>
              <a:t> (GI tract)</a:t>
            </a:r>
            <a:endParaRPr i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⮚"/>
            </a:pPr>
            <a:r>
              <a:rPr lang="en-US" i="1"/>
              <a:t>Undooka </a:t>
            </a:r>
            <a:r>
              <a:rPr lang="en-US"/>
              <a:t>is said to be the place were the separation of mala into mootra &amp; pureesha occurs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⮚"/>
            </a:pPr>
            <a:r>
              <a:rPr lang="en-US" i="1"/>
              <a:t>Undooka </a:t>
            </a:r>
            <a:r>
              <a:rPr lang="en-US"/>
              <a:t>is explained  by  Dalhana as </a:t>
            </a:r>
            <a:r>
              <a:rPr lang="en-US" i="1"/>
              <a:t>Pottalaka</a:t>
            </a:r>
            <a:r>
              <a:rPr lang="en-US"/>
              <a:t> (retort shape).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 i="1"/>
              <a:t>   </a:t>
            </a:r>
            <a:r>
              <a:rPr lang="en-US"/>
              <a:t>So we have to assume that the </a:t>
            </a:r>
            <a:r>
              <a:rPr lang="en-US" i="1"/>
              <a:t>vibhajana</a:t>
            </a:r>
            <a:r>
              <a:rPr lang="en-US"/>
              <a:t> of </a:t>
            </a:r>
            <a:r>
              <a:rPr lang="en-US" i="1"/>
              <a:t>mala</a:t>
            </a:r>
            <a:r>
              <a:rPr lang="en-US"/>
              <a:t> starts in </a:t>
            </a:r>
            <a:r>
              <a:rPr lang="en-US" i="1"/>
              <a:t>Undooka</a:t>
            </a:r>
            <a:r>
              <a:rPr lang="en-US"/>
              <a:t> which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 i="1"/>
              <a:t>   </a:t>
            </a:r>
            <a:r>
              <a:rPr lang="en-US"/>
              <a:t>can be correlated to Caecum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⮚"/>
            </a:pPr>
            <a:r>
              <a:rPr lang="en-US"/>
              <a:t>Many scholars consider it to be the coats of large intestine which play an important role in formation of feces.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rgbClr val="FF0000"/>
                </a:solidFill>
              </a:rPr>
              <a:t>Antha Koshta = Koshtamadhye (Inside Koshta)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rgbClr val="FF0000"/>
                </a:solidFill>
              </a:rPr>
              <a:t>Samanthata = all around,everywhere, nearby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sz="2800"/>
              <a:t>Pithadhara Kala</a:t>
            </a:r>
            <a:endParaRPr/>
          </a:p>
        </p:txBody>
      </p:sp>
      <p:sp>
        <p:nvSpPr>
          <p:cNvPr id="156" name="Google Shape;15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षष्ठी पित्तधरा ; या चतुर्विधमन्नपानमामाशयात् प्रच्युतं पक्वाशयोपस्थितं धारयति ।।१८।।</a:t>
            </a:r>
            <a:endParaRPr b="0" i="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/>
              <a:t>The sixth Kala is termed as Pithadhara Kala. It holds food consumed in four forms that has fallen into Amashaya from slipping into the Pakwasaya </a:t>
            </a:r>
            <a:br>
              <a:rPr lang="en-US" sz="1800"/>
            </a:br>
            <a:r>
              <a:rPr lang="en-US" sz="1800" b="1" i="1">
                <a:solidFill>
                  <a:srgbClr val="FF0000"/>
                </a:solidFill>
              </a:rPr>
              <a:t>Prachyutham</a:t>
            </a:r>
            <a:r>
              <a:rPr lang="en-US" sz="1800">
                <a:solidFill>
                  <a:srgbClr val="FF0000"/>
                </a:solidFill>
              </a:rPr>
              <a:t> = Fallen</a:t>
            </a:r>
            <a:br>
              <a:rPr lang="en-US" sz="1800">
                <a:solidFill>
                  <a:srgbClr val="FF0000"/>
                </a:solidFill>
              </a:rPr>
            </a:br>
            <a:r>
              <a:rPr lang="en-US" sz="1800" b="1" i="1">
                <a:solidFill>
                  <a:srgbClr val="FF0000"/>
                </a:solidFill>
              </a:rPr>
              <a:t>Dharayat</a:t>
            </a:r>
            <a:r>
              <a:rPr lang="en-US" sz="1800" b="1">
                <a:solidFill>
                  <a:srgbClr val="FF0000"/>
                </a:solidFill>
              </a:rPr>
              <a:t>i </a:t>
            </a:r>
            <a:r>
              <a:rPr lang="en-US" sz="1800">
                <a:solidFill>
                  <a:srgbClr val="FF0000"/>
                </a:solidFill>
              </a:rPr>
              <a:t>means </a:t>
            </a:r>
            <a:r>
              <a:rPr lang="en-US" sz="1800" b="1" i="1">
                <a:solidFill>
                  <a:srgbClr val="FF0000"/>
                </a:solidFill>
              </a:rPr>
              <a:t>Pakartha</a:t>
            </a:r>
            <a:r>
              <a:rPr lang="en-US" sz="1800" b="1">
                <a:solidFill>
                  <a:srgbClr val="FF0000"/>
                </a:solidFill>
              </a:rPr>
              <a:t> </a:t>
            </a:r>
            <a:r>
              <a:rPr lang="en-US" sz="1800">
                <a:solidFill>
                  <a:srgbClr val="FF0000"/>
                </a:solidFill>
              </a:rPr>
              <a:t>(for proper digestion)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162" name="Google Shape;16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br>
              <a:rPr lang="en-US"/>
            </a:br>
            <a:r>
              <a:rPr lang="en-US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अशितं खादितं पीतं लीढं कोष्ठगतं नृणाम् । </a:t>
            </a:r>
            <a:br>
              <a:rPr lang="en-US"/>
            </a:br>
            <a:r>
              <a:rPr lang="en-US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तज्जीर्यति यथाकालं शोषितं पित्ततेजसा ।।१९।।</a:t>
            </a:r>
            <a:endParaRPr b="0" i="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 b="1"/>
              <a:t>FOOD CONSUMED IN FOUR FORMS (CHEWED,LICKED,DRUNK AND SWALLOWED) REACH THE KOSHTA &amp; GETS DIGESTED DUE TO THE ACTION OF PITTA.</a:t>
            </a:r>
            <a:br>
              <a:rPr lang="en-US" sz="1800" b="1"/>
            </a:br>
            <a:r>
              <a:rPr lang="en-US" sz="1800" b="1"/>
              <a:t>ASHTANGA HRUDAYA MENTIONS PITHADHARA KALA AS </a:t>
            </a:r>
            <a:r>
              <a:rPr lang="en-US" sz="1800" b="1" i="1"/>
              <a:t>GRAHANI.</a:t>
            </a:r>
            <a:br>
              <a:rPr lang="en-US" sz="1800" b="1"/>
            </a:br>
            <a:r>
              <a:rPr lang="en-US" sz="1800" b="1" u="sng"/>
              <a:t>PITTADHARA KALA IS CONSIDERED BY MANY SCHOLARS AS THE DUODENAL SPHINCTER, SOME REGARD IT TO BE THE GASTRIC JUICES AND SOME AS THE COATS OF STOMACH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sz="2800"/>
              <a:t>Shukradhara Kala</a:t>
            </a:r>
            <a:endParaRPr/>
          </a:p>
        </p:txBody>
      </p:sp>
      <p:sp>
        <p:nvSpPr>
          <p:cNvPr id="168" name="Google Shape;16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600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सप्तमी शुक्रधरा, या सर्वप्राणिनां सर्वशरीरव्यापिनी</a:t>
            </a:r>
            <a:endParaRPr sz="2600" b="0" i="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 sz="1800"/>
              <a:t>The seventh Kala is termed as Shukradhara Kala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 sz="1800"/>
              <a:t>It is said to be </a:t>
            </a:r>
            <a:r>
              <a:rPr lang="en-US" sz="1800" i="1"/>
              <a:t>Sarva shareera Vyapini </a:t>
            </a:r>
            <a:r>
              <a:rPr lang="en-US" sz="1800"/>
              <a:t>(spread throughout the body)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174" name="Google Shape;174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0504"/>
              <a:buNone/>
            </a:pPr>
            <a:r>
              <a:rPr lang="en-US" sz="3500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यथा पयसि सर्पिस्तु गूढश्चेक्षौ रसो यथा । </a:t>
            </a:r>
            <a:br>
              <a:rPr lang="en-US" sz="3500"/>
            </a:br>
            <a:r>
              <a:rPr lang="en-US" sz="3500" b="0" i="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शरीरेषु तथा शुक्रं नृणां विद्याद्भिषग्वरः ।।२१।।</a:t>
            </a:r>
            <a:endParaRPr sz="3500" b="0" i="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 sz="1800" b="1" u="sng"/>
              <a:t>SIMILE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Font typeface="Noto Sans Symbols"/>
              <a:buChar char="⮚"/>
            </a:pPr>
            <a:r>
              <a:rPr lang="en-US" sz="1800"/>
              <a:t>Just like ghee remains hidden in milk and attains its form when processed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 sz="1800"/>
              <a:t>    just like jaggery is hidden in sugarcane, similarly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 sz="1800"/>
              <a:t>   </a:t>
            </a:r>
            <a:r>
              <a:rPr lang="en-US" sz="1800" i="1"/>
              <a:t>Shukra</a:t>
            </a:r>
            <a:r>
              <a:rPr lang="en-US" sz="1800"/>
              <a:t> (Semen) is ejaculated by arousal of male during coitus.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 sz="1800">
                <a:solidFill>
                  <a:srgbClr val="FF0000"/>
                </a:solidFill>
              </a:rPr>
              <a:t>Payas = Milk, Sarpi = Ghee, Guda = Jaggery, Ikshu rasa = Sugarcane juice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 sz="1800" b="1" u="sng"/>
              <a:t>Explanation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 sz="1800"/>
              <a:t>The entire genetic make up of an individual is present in the semen of a male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 sz="1800"/>
              <a:t>which fertilizes with ovum to produce a new progeny.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 sz="1800" u="sng"/>
              <a:t>SO IT IS BETTER TO CONSIDER SHUKRADHARA KALA AS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 sz="1800" u="sng"/>
              <a:t>DNA SEQUENCE OF AN INDIVIDUAL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endParaRPr sz="1800">
              <a:solidFill>
                <a:srgbClr val="FF000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b="1" u="sng"/>
              <a:t>CONCLUSION</a:t>
            </a:r>
            <a:endParaRPr b="1" u="sng"/>
          </a:p>
        </p:txBody>
      </p:sp>
      <p:sp>
        <p:nvSpPr>
          <p:cNvPr id="180" name="Google Shape;180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TO UNDERSTAND KALA IN TERMS OF MACRO ANATOMY OR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MICRO ANATOMY IS A BIG QUESTION ???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BUT IT HAS TO BE ASSUMED THAT MICROANATOMY IS EXPLAINED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USING THE TERMINOLOGY KALA.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1298</Words>
  <Application>Microsoft Office PowerPoint</Application>
  <PresentationFormat>On-screen Show (16:9)</PresentationFormat>
  <Paragraphs>110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Roboto</vt:lpstr>
      <vt:lpstr>Noto Sans Symbols</vt:lpstr>
      <vt:lpstr>Arial</vt:lpstr>
      <vt:lpstr>Simple Light</vt:lpstr>
      <vt:lpstr>KALA SHAREERA</vt:lpstr>
      <vt:lpstr>Introduction</vt:lpstr>
      <vt:lpstr>STRUCTURE /    रुप</vt:lpstr>
      <vt:lpstr>Importanace of kala /prayojanam </vt:lpstr>
      <vt:lpstr>Classification</vt:lpstr>
      <vt:lpstr>Mamsa dhara kala </vt:lpstr>
      <vt:lpstr>Mamsa dhara kala </vt:lpstr>
      <vt:lpstr>RAKTHA DHARA KALA </vt:lpstr>
      <vt:lpstr>वृक्षाद्यथाभिप्रहतात् क्षीरिणः क्षीरिमावहेत् ।  मांसादेवं क्षतात् क्षिप्रं शोणितं सम्प्रसिच्यते ।।११।।</vt:lpstr>
      <vt:lpstr>Medhodhara kala</vt:lpstr>
      <vt:lpstr>Medhodhara kala</vt:lpstr>
      <vt:lpstr>Sleshmadhara Kala </vt:lpstr>
      <vt:lpstr>PowerPoint Presentation</vt:lpstr>
      <vt:lpstr>पञ्चमी पुरीषधरा नाम; याऽन्तःकोष्ठे मलमभिविभजते पक्वाशयस्था ।।१६।।</vt:lpstr>
      <vt:lpstr>PowerPoint Presentation</vt:lpstr>
      <vt:lpstr>Pithadhara Kala</vt:lpstr>
      <vt:lpstr>PowerPoint Presentation</vt:lpstr>
      <vt:lpstr>Shukradhara Kala</vt:lpstr>
      <vt:lpstr>PowerPoint Presentation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KALA SHAREERA</dc:title>
  <cp:lastModifiedBy>Ganesh Babu R</cp:lastModifiedBy>
  <cp:revision>3</cp:revision>
  <dcterms:modified xsi:type="dcterms:W3CDTF">2024-09-03T06:57:32Z</dcterms:modified>
</cp:coreProperties>
</file>