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353" r:id="rId40"/>
    <p:sldId id="295" r:id="rId41"/>
    <p:sldId id="354" r:id="rId42"/>
    <p:sldId id="355" r:id="rId43"/>
    <p:sldId id="357" r:id="rId44"/>
    <p:sldId id="358" r:id="rId45"/>
    <p:sldId id="296" r:id="rId46"/>
    <p:sldId id="333" r:id="rId47"/>
    <p:sldId id="297" r:id="rId48"/>
    <p:sldId id="298" r:id="rId49"/>
    <p:sldId id="300" r:id="rId50"/>
    <p:sldId id="356" r:id="rId51"/>
    <p:sldId id="301" r:id="rId52"/>
    <p:sldId id="302" r:id="rId53"/>
    <p:sldId id="303" r:id="rId54"/>
    <p:sldId id="304" r:id="rId55"/>
    <p:sldId id="327" r:id="rId56"/>
    <p:sldId id="306" r:id="rId57"/>
    <p:sldId id="307" r:id="rId58"/>
    <p:sldId id="308" r:id="rId59"/>
    <p:sldId id="309" r:id="rId60"/>
    <p:sldId id="310" r:id="rId61"/>
    <p:sldId id="311" r:id="rId62"/>
    <p:sldId id="312" r:id="rId63"/>
    <p:sldId id="359" r:id="rId64"/>
    <p:sldId id="313" r:id="rId65"/>
    <p:sldId id="314" r:id="rId66"/>
    <p:sldId id="315" r:id="rId67"/>
    <p:sldId id="316" r:id="rId68"/>
    <p:sldId id="317" r:id="rId69"/>
    <p:sldId id="318" r:id="rId70"/>
    <p:sldId id="360" r:id="rId71"/>
    <p:sldId id="319" r:id="rId72"/>
    <p:sldId id="364" r:id="rId73"/>
    <p:sldId id="363" r:id="rId74"/>
    <p:sldId id="320" r:id="rId75"/>
    <p:sldId id="361" r:id="rId76"/>
    <p:sldId id="365" r:id="rId77"/>
    <p:sldId id="367" r:id="rId78"/>
    <p:sldId id="368" r:id="rId79"/>
    <p:sldId id="369" r:id="rId80"/>
    <p:sldId id="321" r:id="rId81"/>
    <p:sldId id="322" r:id="rId82"/>
    <p:sldId id="325" r:id="rId83"/>
    <p:sldId id="326" r:id="rId84"/>
    <p:sldId id="328" r:id="rId85"/>
    <p:sldId id="329" r:id="rId86"/>
    <p:sldId id="370" r:id="rId87"/>
    <p:sldId id="330" r:id="rId88"/>
    <p:sldId id="331" r:id="rId89"/>
    <p:sldId id="332" r:id="rId90"/>
    <p:sldId id="334" r:id="rId91"/>
    <p:sldId id="335" r:id="rId92"/>
    <p:sldId id="336" r:id="rId93"/>
    <p:sldId id="337" r:id="rId94"/>
    <p:sldId id="338" r:id="rId95"/>
    <p:sldId id="339" r:id="rId96"/>
    <p:sldId id="371" r:id="rId97"/>
    <p:sldId id="340" r:id="rId98"/>
    <p:sldId id="341" r:id="rId99"/>
    <p:sldId id="372" r:id="rId100"/>
    <p:sldId id="342" r:id="rId101"/>
    <p:sldId id="343" r:id="rId102"/>
    <p:sldId id="344" r:id="rId103"/>
    <p:sldId id="345" r:id="rId104"/>
    <p:sldId id="347" r:id="rId105"/>
    <p:sldId id="348" r:id="rId106"/>
    <p:sldId id="349" r:id="rId107"/>
    <p:sldId id="350" r:id="rId108"/>
    <p:sldId id="346" r:id="rId109"/>
    <p:sldId id="351" r:id="rId110"/>
    <p:sldId id="352"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09" autoAdjust="0"/>
    <p:restoredTop sz="45984" autoAdjust="0"/>
  </p:normalViewPr>
  <p:slideViewPr>
    <p:cSldViewPr>
      <p:cViewPr varScale="1">
        <p:scale>
          <a:sx n="40" d="100"/>
          <a:sy n="40" d="100"/>
        </p:scale>
        <p:origin x="2655"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AA3056-0446-4660-96AC-6CCB2D5945B6}" type="datetimeFigureOut">
              <a:rPr lang="en-US" smtClean="0"/>
              <a:pPr/>
              <a:t>9/3/2024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F895CD-05E9-43FC-8C8D-F0850825505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39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40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41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42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47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50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51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52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53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55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56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57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58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60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61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62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EF895CD-05E9-43FC-8C8D-F0850825505F}" type="slidenum">
              <a:rPr lang="en-US" smtClean="0"/>
              <a:pPr/>
              <a:t>63</a:t>
            </a:fld>
            <a:endParaRPr lang="en-US"/>
          </a:p>
        </p:txBody>
      </p:sp>
    </p:spTree>
    <p:extLst>
      <p:ext uri="{BB962C8B-B14F-4D97-AF65-F5344CB8AC3E}">
        <p14:creationId xmlns:p14="http://schemas.microsoft.com/office/powerpoint/2010/main" val="899186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EF895CD-05E9-43FC-8C8D-F0850825505F}" type="slidenum">
              <a:rPr lang="en-US" smtClean="0"/>
              <a:pPr/>
              <a:t>64</a:t>
            </a:fld>
            <a:endParaRPr lang="en-US"/>
          </a:p>
        </p:txBody>
      </p:sp>
    </p:spTree>
    <p:extLst>
      <p:ext uri="{BB962C8B-B14F-4D97-AF65-F5344CB8AC3E}">
        <p14:creationId xmlns:p14="http://schemas.microsoft.com/office/powerpoint/2010/main" val="1019033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EF895CD-05E9-43FC-8C8D-F0850825505F}" type="slidenum">
              <a:rPr lang="en-US" smtClean="0"/>
              <a:pPr/>
              <a:t>67</a:t>
            </a:fld>
            <a:endParaRPr lang="en-US"/>
          </a:p>
        </p:txBody>
      </p:sp>
    </p:spTree>
    <p:extLst>
      <p:ext uri="{BB962C8B-B14F-4D97-AF65-F5344CB8AC3E}">
        <p14:creationId xmlns:p14="http://schemas.microsoft.com/office/powerpoint/2010/main" val="593589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EF895CD-05E9-43FC-8C8D-F0850825505F}" type="slidenum">
              <a:rPr lang="en-US" smtClean="0"/>
              <a:pPr/>
              <a:t>69</a:t>
            </a:fld>
            <a:endParaRPr lang="en-US"/>
          </a:p>
        </p:txBody>
      </p:sp>
    </p:spTree>
    <p:extLst>
      <p:ext uri="{BB962C8B-B14F-4D97-AF65-F5344CB8AC3E}">
        <p14:creationId xmlns:p14="http://schemas.microsoft.com/office/powerpoint/2010/main" val="3194470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EF895CD-05E9-43FC-8C8D-F0850825505F}" type="slidenum">
              <a:rPr lang="en-US" smtClean="0"/>
              <a:pPr/>
              <a:t>70</a:t>
            </a:fld>
            <a:endParaRPr lang="en-US"/>
          </a:p>
        </p:txBody>
      </p:sp>
    </p:spTree>
    <p:extLst>
      <p:ext uri="{BB962C8B-B14F-4D97-AF65-F5344CB8AC3E}">
        <p14:creationId xmlns:p14="http://schemas.microsoft.com/office/powerpoint/2010/main" val="1530797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endParaRPr lang="en-IN" dirty="0"/>
          </a:p>
        </p:txBody>
      </p:sp>
      <p:sp>
        <p:nvSpPr>
          <p:cNvPr id="4" name="Slide Number Placeholder 3"/>
          <p:cNvSpPr>
            <a:spLocks noGrp="1"/>
          </p:cNvSpPr>
          <p:nvPr>
            <p:ph type="sldNum" sz="quarter" idx="5"/>
          </p:nvPr>
        </p:nvSpPr>
        <p:spPr/>
        <p:txBody>
          <a:bodyPr/>
          <a:lstStyle/>
          <a:p>
            <a:fld id="{9EF895CD-05E9-43FC-8C8D-F0850825505F}" type="slidenum">
              <a:rPr lang="en-US" smtClean="0"/>
              <a:pPr/>
              <a:t>71</a:t>
            </a:fld>
            <a:endParaRPr lang="en-US"/>
          </a:p>
        </p:txBody>
      </p:sp>
    </p:spTree>
    <p:extLst>
      <p:ext uri="{BB962C8B-B14F-4D97-AF65-F5344CB8AC3E}">
        <p14:creationId xmlns:p14="http://schemas.microsoft.com/office/powerpoint/2010/main" val="2005062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9EF895CD-05E9-43FC-8C8D-F0850825505F}" type="slidenum">
              <a:rPr lang="en-US" smtClean="0"/>
              <a:pPr/>
              <a:t>72</a:t>
            </a:fld>
            <a:endParaRPr lang="en-US"/>
          </a:p>
        </p:txBody>
      </p:sp>
    </p:spTree>
    <p:extLst>
      <p:ext uri="{BB962C8B-B14F-4D97-AF65-F5344CB8AC3E}">
        <p14:creationId xmlns:p14="http://schemas.microsoft.com/office/powerpoint/2010/main" val="19178852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EF895CD-05E9-43FC-8C8D-F0850825505F}" type="slidenum">
              <a:rPr lang="en-US" smtClean="0"/>
              <a:pPr/>
              <a:t>73</a:t>
            </a:fld>
            <a:endParaRPr lang="en-US"/>
          </a:p>
        </p:txBody>
      </p:sp>
    </p:spTree>
    <p:extLst>
      <p:ext uri="{BB962C8B-B14F-4D97-AF65-F5344CB8AC3E}">
        <p14:creationId xmlns:p14="http://schemas.microsoft.com/office/powerpoint/2010/main" val="99988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EF895CD-05E9-43FC-8C8D-F0850825505F}" type="slidenum">
              <a:rPr lang="en-US" smtClean="0"/>
              <a:pPr/>
              <a:t>74</a:t>
            </a:fld>
            <a:endParaRPr lang="en-US"/>
          </a:p>
        </p:txBody>
      </p:sp>
    </p:spTree>
    <p:extLst>
      <p:ext uri="{BB962C8B-B14F-4D97-AF65-F5344CB8AC3E}">
        <p14:creationId xmlns:p14="http://schemas.microsoft.com/office/powerpoint/2010/main" val="23262203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EF895CD-05E9-43FC-8C8D-F0850825505F}" type="slidenum">
              <a:rPr lang="en-US" smtClean="0"/>
              <a:pPr/>
              <a:t>75</a:t>
            </a:fld>
            <a:endParaRPr lang="en-US"/>
          </a:p>
        </p:txBody>
      </p:sp>
    </p:spTree>
    <p:extLst>
      <p:ext uri="{BB962C8B-B14F-4D97-AF65-F5344CB8AC3E}">
        <p14:creationId xmlns:p14="http://schemas.microsoft.com/office/powerpoint/2010/main" val="26254989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76</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77</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79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80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81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83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84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85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86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87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88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91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92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93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94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95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97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98</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99</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101</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102</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104</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105</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F895CD-05E9-43FC-8C8D-F0850825505F}" type="slidenum">
              <a:rPr lang="en-US" smtClean="0"/>
              <a:pPr/>
              <a:t>106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54.png"/></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87.png"/></Relationships>
</file>

<file path=ppt/slides/_rels/slide10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Intestines</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a:xfrm>
            <a:off x="-76200" y="1600200"/>
            <a:ext cx="4038600" cy="4525963"/>
          </a:xfrm>
        </p:spPr>
        <p:txBody>
          <a:bodyPr/>
          <a:lstStyle/>
          <a:p>
            <a:r>
              <a:rPr lang="en-US" dirty="0"/>
              <a:t>Intestine, which is the longest part of the digestive tube, is divided into long, less distensible, small intestine, and shorter, more distensible large intestine. </a:t>
            </a:r>
          </a:p>
          <a:p>
            <a:endParaRPr lang="en-US" dirty="0"/>
          </a:p>
        </p:txBody>
      </p:sp>
      <p:pic>
        <p:nvPicPr>
          <p:cNvPr id="1026" name="Picture 2"/>
          <p:cNvPicPr>
            <a:picLocks noGrp="1" noChangeAspect="1" noChangeArrowheads="1"/>
          </p:cNvPicPr>
          <p:nvPr>
            <p:ph sz="half" idx="2"/>
          </p:nvPr>
        </p:nvPicPr>
        <p:blipFill>
          <a:blip r:embed="rId2"/>
          <a:srcRect/>
          <a:stretch>
            <a:fillRect/>
          </a:stretch>
        </p:blipFill>
        <p:spPr bwMode="auto">
          <a:xfrm>
            <a:off x="3524685" y="1447800"/>
            <a:ext cx="5619315" cy="38100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Parts of the </a:t>
            </a:r>
            <a:br>
              <a:rPr lang="en-US" dirty="0"/>
            </a:br>
            <a:r>
              <a:rPr lang="en-US" dirty="0"/>
              <a:t>Intestines</a:t>
            </a:r>
          </a:p>
        </p:txBody>
      </p:sp>
      <p:pic>
        <p:nvPicPr>
          <p:cNvPr id="2050" name="Picture 2"/>
          <p:cNvPicPr>
            <a:picLocks noGrp="1" noChangeAspect="1" noChangeArrowheads="1"/>
          </p:cNvPicPr>
          <p:nvPr>
            <p:ph sz="half" idx="2"/>
          </p:nvPr>
        </p:nvPicPr>
        <p:blipFill>
          <a:blip r:embed="rId2"/>
          <a:srcRect r="16981"/>
          <a:stretch>
            <a:fillRect/>
          </a:stretch>
        </p:blipFill>
        <p:spPr bwMode="auto">
          <a:xfrm>
            <a:off x="4336211" y="0"/>
            <a:ext cx="4807789" cy="2895600"/>
          </a:xfrm>
          <a:prstGeom prst="rect">
            <a:avLst/>
          </a:prstGeom>
          <a:noFill/>
          <a:ln w="9525">
            <a:noFill/>
            <a:miter lim="800000"/>
            <a:headEnd/>
            <a:tailEnd/>
          </a:ln>
          <a:effectLst/>
        </p:spPr>
      </p:pic>
      <p:pic>
        <p:nvPicPr>
          <p:cNvPr id="2051" name="Picture 3"/>
          <p:cNvPicPr>
            <a:picLocks noGrp="1" noChangeAspect="1" noChangeArrowheads="1"/>
          </p:cNvPicPr>
          <p:nvPr>
            <p:ph sz="half" idx="1"/>
          </p:nvPr>
        </p:nvPicPr>
        <p:blipFill>
          <a:blip r:embed="rId3"/>
          <a:srcRect/>
          <a:stretch>
            <a:fillRect/>
          </a:stretch>
        </p:blipFill>
        <p:spPr bwMode="auto">
          <a:xfrm>
            <a:off x="0" y="2209800"/>
            <a:ext cx="6524802" cy="46482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SMALL INTESTINE __________ </a:t>
            </a:r>
            <a:endParaRPr lang="en-US" dirty="0"/>
          </a:p>
        </p:txBody>
      </p:sp>
      <p:sp>
        <p:nvSpPr>
          <p:cNvPr id="3" name="Content Placeholder 2"/>
          <p:cNvSpPr>
            <a:spLocks noGrp="1"/>
          </p:cNvSpPr>
          <p:nvPr>
            <p:ph sz="half" idx="1"/>
          </p:nvPr>
        </p:nvSpPr>
        <p:spPr/>
        <p:txBody>
          <a:bodyPr/>
          <a:lstStyle/>
          <a:p>
            <a:r>
              <a:rPr lang="en-US" b="1" dirty="0"/>
              <a:t>Extent</a:t>
            </a:r>
            <a:r>
              <a:rPr lang="en-US" dirty="0"/>
              <a:t> -small intestine extends from the pylorus to the </a:t>
            </a:r>
            <a:r>
              <a:rPr lang="en-US" dirty="0" err="1"/>
              <a:t>ileocaecal</a:t>
            </a:r>
            <a:r>
              <a:rPr lang="en-US" dirty="0"/>
              <a:t> junction .</a:t>
            </a:r>
            <a:endParaRPr lang="en-US" b="1" dirty="0"/>
          </a:p>
          <a:p>
            <a:r>
              <a:rPr lang="en-US" b="1" dirty="0"/>
              <a:t>Length-</a:t>
            </a:r>
            <a:r>
              <a:rPr lang="en-US" dirty="0"/>
              <a:t>6 m long.</a:t>
            </a:r>
            <a:endParaRPr lang="en-US"/>
          </a:p>
          <a:p>
            <a:endParaRPr lang="en-US" b="1" dirty="0"/>
          </a:p>
        </p:txBody>
      </p:sp>
      <p:pic>
        <p:nvPicPr>
          <p:cNvPr id="3074" name="Picture 2"/>
          <p:cNvPicPr>
            <a:picLocks noGrp="1" noChangeAspect="1" noChangeArrowheads="1"/>
          </p:cNvPicPr>
          <p:nvPr>
            <p:ph sz="half" idx="2"/>
          </p:nvPr>
        </p:nvPicPr>
        <p:blipFill>
          <a:blip r:embed="rId2"/>
          <a:srcRect l="1994" t="23865" r="49712" b="5076"/>
          <a:stretch>
            <a:fillRect/>
          </a:stretch>
        </p:blipFill>
        <p:spPr bwMode="auto">
          <a:xfrm>
            <a:off x="4419600" y="1143000"/>
            <a:ext cx="4724400" cy="4641516"/>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228600"/>
            <a:ext cx="4495800" cy="6629400"/>
          </a:xfrm>
        </p:spPr>
        <p:txBody>
          <a:bodyPr>
            <a:normAutofit lnSpcReduction="10000"/>
          </a:bodyPr>
          <a:lstStyle/>
          <a:p>
            <a:r>
              <a:rPr lang="en-US" dirty="0"/>
              <a:t>It is divided into (a) an upper, fixed part, called the duodenum, which measures about 25 cm in length; and (b) a lower, mobile part, forming a very long convoluted tube. </a:t>
            </a:r>
          </a:p>
          <a:p>
            <a:r>
              <a:rPr lang="en-US" dirty="0"/>
              <a:t>The upper two-fifths of the mobile intestine are known as the jejunum, and the lower three-fifths are known as the ileum. </a:t>
            </a:r>
          </a:p>
          <a:p>
            <a:r>
              <a:rPr lang="en-US" dirty="0"/>
              <a:t>The structure of the small intestine is adapted for digestion and absorption. </a:t>
            </a:r>
          </a:p>
        </p:txBody>
      </p:sp>
      <p:pic>
        <p:nvPicPr>
          <p:cNvPr id="4098" name="Picture 2"/>
          <p:cNvPicPr>
            <a:picLocks noGrp="1" noChangeAspect="1" noChangeArrowheads="1"/>
          </p:cNvPicPr>
          <p:nvPr>
            <p:ph sz="half" idx="2"/>
          </p:nvPr>
        </p:nvPicPr>
        <p:blipFill>
          <a:blip r:embed="rId2"/>
          <a:srcRect b="6667"/>
          <a:stretch>
            <a:fillRect/>
          </a:stretch>
        </p:blipFill>
        <p:spPr bwMode="auto">
          <a:xfrm>
            <a:off x="4354286" y="1676400"/>
            <a:ext cx="4789714" cy="33528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small intestines</a:t>
            </a:r>
          </a:p>
        </p:txBody>
      </p:sp>
      <p:sp>
        <p:nvSpPr>
          <p:cNvPr id="3" name="Content Placeholder 2"/>
          <p:cNvSpPr>
            <a:spLocks noGrp="1"/>
          </p:cNvSpPr>
          <p:nvPr>
            <p:ph sz="half" idx="1"/>
          </p:nvPr>
        </p:nvSpPr>
        <p:spPr/>
        <p:txBody>
          <a:bodyPr>
            <a:normAutofit fontScale="77500" lnSpcReduction="20000"/>
          </a:bodyPr>
          <a:lstStyle/>
          <a:p>
            <a:r>
              <a:rPr lang="en-US" dirty="0"/>
              <a:t>1. </a:t>
            </a:r>
            <a:r>
              <a:rPr lang="en-US" i="1" dirty="0"/>
              <a:t>Large surface area for absorption of digested food.</a:t>
            </a:r>
          </a:p>
          <a:p>
            <a:r>
              <a:rPr lang="en-US" i="1" dirty="0"/>
              <a:t>Circular folds of mucous membrane, </a:t>
            </a:r>
            <a:r>
              <a:rPr lang="en-US" i="1" dirty="0" err="1"/>
              <a:t>plicae</a:t>
            </a:r>
            <a:r>
              <a:rPr lang="en-US" i="1" dirty="0"/>
              <a:t> </a:t>
            </a:r>
            <a:r>
              <a:rPr lang="en-US" i="1" dirty="0" err="1"/>
              <a:t>circulares</a:t>
            </a:r>
            <a:r>
              <a:rPr lang="en-US" i="1" dirty="0"/>
              <a:t>, or valves of </a:t>
            </a:r>
            <a:r>
              <a:rPr lang="en-US" i="1" dirty="0" err="1"/>
              <a:t>Kerkring</a:t>
            </a:r>
            <a:r>
              <a:rPr lang="en-US" i="1" dirty="0"/>
              <a:t> form complete /</a:t>
            </a:r>
            <a:r>
              <a:rPr lang="en-US" dirty="0"/>
              <a:t>incomplete circles. </a:t>
            </a:r>
          </a:p>
          <a:p>
            <a:r>
              <a:rPr lang="en-US" dirty="0"/>
              <a:t>Folds are permanent, </a:t>
            </a:r>
            <a:r>
              <a:rPr lang="en-US" i="1" dirty="0"/>
              <a:t>are not obliterated by distension. They begin in the second part of the duodenum, </a:t>
            </a:r>
            <a:r>
              <a:rPr lang="en-US" dirty="0"/>
              <a:t>diminish progressively in size and number </a:t>
            </a:r>
          </a:p>
          <a:p>
            <a:r>
              <a:rPr lang="en-US" dirty="0"/>
              <a:t>Are almost absent in the distal half of the ileum</a:t>
            </a:r>
            <a:r>
              <a:rPr lang="en-US" i="1" dirty="0"/>
              <a:t> </a:t>
            </a:r>
            <a:endParaRPr lang="en-US" dirty="0"/>
          </a:p>
        </p:txBody>
      </p:sp>
      <p:pic>
        <p:nvPicPr>
          <p:cNvPr id="5122" name="Picture 2"/>
          <p:cNvPicPr>
            <a:picLocks noGrp="1" noChangeAspect="1" noChangeArrowheads="1"/>
          </p:cNvPicPr>
          <p:nvPr>
            <p:ph sz="half" idx="2"/>
          </p:nvPr>
        </p:nvPicPr>
        <p:blipFill>
          <a:blip r:embed="rId2"/>
          <a:srcRect/>
          <a:stretch>
            <a:fillRect/>
          </a:stretch>
        </p:blipFill>
        <p:spPr bwMode="auto">
          <a:xfrm>
            <a:off x="5181600" y="1447800"/>
            <a:ext cx="3199604" cy="4525963"/>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4495800" cy="6858000"/>
          </a:xfrm>
        </p:spPr>
        <p:txBody>
          <a:bodyPr>
            <a:normAutofit lnSpcReduction="10000"/>
          </a:bodyPr>
          <a:lstStyle/>
          <a:p>
            <a:r>
              <a:rPr lang="en-US" dirty="0"/>
              <a:t>The </a:t>
            </a:r>
            <a:r>
              <a:rPr lang="en-US" i="1" dirty="0"/>
              <a:t>intestinal </a:t>
            </a:r>
            <a:r>
              <a:rPr lang="en-US" i="1" dirty="0" err="1"/>
              <a:t>villi</a:t>
            </a:r>
            <a:r>
              <a:rPr lang="en-US" i="1" dirty="0"/>
              <a:t> are finger-like projections of mucous membrane.</a:t>
            </a:r>
          </a:p>
          <a:p>
            <a:r>
              <a:rPr lang="en-US" dirty="0"/>
              <a:t>Give the surface of the intestinal mucosa a velvety appearance. </a:t>
            </a:r>
          </a:p>
          <a:p>
            <a:r>
              <a:rPr lang="en-US" dirty="0"/>
              <a:t>They are large and numerous in the duodenum and jejunum, but are smaller and fewer in the ileum. They vary in density from 10 to 40 per square </a:t>
            </a:r>
            <a:r>
              <a:rPr lang="en-US" dirty="0" err="1"/>
              <a:t>millimetre</a:t>
            </a:r>
            <a:r>
              <a:rPr lang="en-US" dirty="0"/>
              <a:t>, and are about 1 to 2 mm long. They increase the surface area of the small intestine about eight times. </a:t>
            </a:r>
          </a:p>
        </p:txBody>
      </p:sp>
      <p:pic>
        <p:nvPicPr>
          <p:cNvPr id="6146" name="Picture 2"/>
          <p:cNvPicPr>
            <a:picLocks noGrp="1" noChangeAspect="1" noChangeArrowheads="1"/>
          </p:cNvPicPr>
          <p:nvPr>
            <p:ph sz="half" idx="2"/>
          </p:nvPr>
        </p:nvPicPr>
        <p:blipFill>
          <a:blip r:embed="rId2"/>
          <a:srcRect t="8511"/>
          <a:stretch>
            <a:fillRect/>
          </a:stretch>
        </p:blipFill>
        <p:spPr bwMode="auto">
          <a:xfrm>
            <a:off x="4419937" y="1524000"/>
            <a:ext cx="4769918" cy="32766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92500" lnSpcReduction="10000"/>
          </a:bodyPr>
          <a:lstStyle/>
          <a:p>
            <a:r>
              <a:rPr lang="en-US" i="1" dirty="0"/>
              <a:t>Intestinal glands or crypts of </a:t>
            </a:r>
            <a:r>
              <a:rPr lang="en-US" i="1" dirty="0" err="1"/>
              <a:t>Lieberkuhn</a:t>
            </a:r>
            <a:r>
              <a:rPr lang="en-US" i="1" dirty="0"/>
              <a:t>: These are simple tubular glands distributed over the entire mucous membrane of the jejunum and ileum. They open by small circular apertures on the surface of mucous membrane between the </a:t>
            </a:r>
            <a:r>
              <a:rPr lang="en-US" i="1" dirty="0" err="1"/>
              <a:t>villi</a:t>
            </a:r>
            <a:r>
              <a:rPr lang="en-US" i="1" dirty="0"/>
              <a:t>. They secrete digestive enzymes and mucus. </a:t>
            </a:r>
            <a:endParaRPr lang="en-US" dirty="0"/>
          </a:p>
          <a:p>
            <a:endParaRPr lang="en-US" dirty="0"/>
          </a:p>
        </p:txBody>
      </p:sp>
      <p:pic>
        <p:nvPicPr>
          <p:cNvPr id="7170" name="Picture 2"/>
          <p:cNvPicPr>
            <a:picLocks noGrp="1" noChangeAspect="1" noChangeArrowheads="1"/>
          </p:cNvPicPr>
          <p:nvPr>
            <p:ph sz="half" idx="2"/>
          </p:nvPr>
        </p:nvPicPr>
        <p:blipFill>
          <a:blip r:embed="rId2"/>
          <a:srcRect/>
          <a:stretch>
            <a:fillRect/>
          </a:stretch>
        </p:blipFill>
        <p:spPr bwMode="auto">
          <a:xfrm>
            <a:off x="4648200" y="2354990"/>
            <a:ext cx="4038600" cy="3016382"/>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lnSpcReduction="10000"/>
          </a:bodyPr>
          <a:lstStyle/>
          <a:p>
            <a:r>
              <a:rPr lang="en-US" i="1" dirty="0"/>
              <a:t>Lymphatic follicles: The mucous membrane of the small intestine contains two types of lymphatic follicles. The solitary lymphatic follicles are 1 to 2 mm in diameter, and are </a:t>
            </a:r>
            <a:r>
              <a:rPr lang="en-US" dirty="0"/>
              <a:t>distributed throughout the small and large intestines. </a:t>
            </a:r>
          </a:p>
        </p:txBody>
      </p:sp>
      <p:pic>
        <p:nvPicPr>
          <p:cNvPr id="8194" name="Picture 2"/>
          <p:cNvPicPr>
            <a:picLocks noGrp="1" noChangeAspect="1" noChangeArrowheads="1"/>
          </p:cNvPicPr>
          <p:nvPr>
            <p:ph sz="half" idx="2"/>
          </p:nvPr>
        </p:nvPicPr>
        <p:blipFill>
          <a:blip r:embed="rId2"/>
          <a:srcRect l="9434" t="14141" r="9434"/>
          <a:stretch>
            <a:fillRect/>
          </a:stretch>
        </p:blipFill>
        <p:spPr bwMode="auto">
          <a:xfrm>
            <a:off x="4488645" y="1295400"/>
            <a:ext cx="4655355" cy="38100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a:t>Peyer's</a:t>
            </a:r>
            <a:r>
              <a:rPr lang="en-US" i="1" dirty="0"/>
              <a:t> patches </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The </a:t>
            </a:r>
            <a:r>
              <a:rPr lang="en-US" i="1" dirty="0"/>
              <a:t>aggregated lymphatic follicles or </a:t>
            </a:r>
            <a:r>
              <a:rPr lang="en-US" i="1" dirty="0" err="1"/>
              <a:t>Peyer's</a:t>
            </a:r>
            <a:r>
              <a:rPr lang="en-US" i="1" dirty="0"/>
              <a:t> patches form circular or oval patches, varying in length from 2 to 10 cm and containing 10 to over 200 follicles. They are largest and most numerous in the ileum, and are small, circular and fewer in the distal jejunum </a:t>
            </a:r>
            <a:endParaRPr lang="en-US" dirty="0"/>
          </a:p>
        </p:txBody>
      </p:sp>
      <p:pic>
        <p:nvPicPr>
          <p:cNvPr id="9218" name="Picture 2"/>
          <p:cNvPicPr>
            <a:picLocks noGrp="1" noChangeAspect="1" noChangeArrowheads="1"/>
          </p:cNvPicPr>
          <p:nvPr>
            <p:ph sz="half" idx="2"/>
          </p:nvPr>
        </p:nvPicPr>
        <p:blipFill>
          <a:blip r:embed="rId2"/>
          <a:srcRect/>
          <a:stretch>
            <a:fillRect/>
          </a:stretch>
        </p:blipFill>
        <p:spPr bwMode="auto">
          <a:xfrm>
            <a:off x="4419600" y="1676400"/>
            <a:ext cx="4724400" cy="374015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sz="half" idx="2"/>
          </p:nvPr>
        </p:nvPicPr>
        <p:blipFill>
          <a:blip r:embed="rId2"/>
          <a:srcRect r="11111"/>
          <a:stretch>
            <a:fillRect/>
          </a:stretch>
        </p:blipFill>
        <p:spPr bwMode="auto">
          <a:xfrm>
            <a:off x="4132188" y="1981200"/>
            <a:ext cx="5011812" cy="37338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THE DUODENUM </a:t>
            </a:r>
          </a:p>
        </p:txBody>
      </p:sp>
      <p:sp>
        <p:nvSpPr>
          <p:cNvPr id="3" name="Content Placeholder 2"/>
          <p:cNvSpPr>
            <a:spLocks noGrp="1"/>
          </p:cNvSpPr>
          <p:nvPr>
            <p:ph sz="half" idx="1"/>
          </p:nvPr>
        </p:nvSpPr>
        <p:spPr/>
        <p:txBody>
          <a:bodyPr/>
          <a:lstStyle/>
          <a:p>
            <a:r>
              <a:rPr lang="en-US" dirty="0"/>
              <a:t>Term -The term </a:t>
            </a:r>
            <a:r>
              <a:rPr lang="en-US" i="1" dirty="0"/>
              <a:t>duodenum is a Latin corruption of the Greek word, </a:t>
            </a:r>
            <a:r>
              <a:rPr lang="en-US" i="1" dirty="0" err="1"/>
              <a:t>dudekadaktulos</a:t>
            </a:r>
            <a:r>
              <a:rPr lang="en-US" i="1" dirty="0"/>
              <a:t>, meaning twelve fingers.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sz="half" idx="2"/>
          </p:nvPr>
        </p:nvPicPr>
        <p:blipFill>
          <a:blip r:embed="rId2"/>
          <a:srcRect/>
          <a:stretch>
            <a:fillRect/>
          </a:stretch>
        </p:blipFill>
        <p:spPr bwMode="auto">
          <a:xfrm>
            <a:off x="3886200" y="1905000"/>
            <a:ext cx="5016137" cy="30480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Definition and Location </a:t>
            </a:r>
          </a:p>
        </p:txBody>
      </p:sp>
      <p:sp>
        <p:nvSpPr>
          <p:cNvPr id="3" name="Content Placeholder 2"/>
          <p:cNvSpPr>
            <a:spLocks noGrp="1"/>
          </p:cNvSpPr>
          <p:nvPr>
            <p:ph sz="half" idx="1"/>
          </p:nvPr>
        </p:nvSpPr>
        <p:spPr/>
        <p:txBody>
          <a:bodyPr>
            <a:normAutofit fontScale="92500" lnSpcReduction="20000"/>
          </a:bodyPr>
          <a:lstStyle/>
          <a:p>
            <a:r>
              <a:rPr lang="en-US" dirty="0"/>
              <a:t>The duodenum is the shortest, widest and most fixed part of the small intestine.</a:t>
            </a:r>
            <a:r>
              <a:rPr lang="en-US" b="1" dirty="0"/>
              <a:t> </a:t>
            </a:r>
          </a:p>
          <a:p>
            <a:r>
              <a:rPr lang="en-US" b="1" dirty="0"/>
              <a:t>Extent-</a:t>
            </a:r>
            <a:r>
              <a:rPr lang="en-US" dirty="0"/>
              <a:t>from the pylorus to the </a:t>
            </a:r>
            <a:r>
              <a:rPr lang="en-US" dirty="0" err="1"/>
              <a:t>duodenojejunal</a:t>
            </a:r>
            <a:r>
              <a:rPr lang="en-US" dirty="0"/>
              <a:t> flexure. </a:t>
            </a:r>
          </a:p>
          <a:p>
            <a:r>
              <a:rPr lang="en-US" dirty="0"/>
              <a:t>Location- The duodenum lies above the level of the umbilicus, opposite first, second and third lumbar vertebrae. </a:t>
            </a:r>
            <a:endParaRPr lang="en-US"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sz="half" idx="2"/>
          </p:nvPr>
        </p:nvPicPr>
        <p:blipFill>
          <a:blip r:embed="rId2"/>
          <a:srcRect r="6597"/>
          <a:stretch>
            <a:fillRect/>
          </a:stretch>
        </p:blipFill>
        <p:spPr bwMode="auto">
          <a:xfrm>
            <a:off x="3873137" y="1905000"/>
            <a:ext cx="5270863" cy="34290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b="1" dirty="0"/>
              <a:t>Length and Parts </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Duodenum is 25 cm long and is divided into the </a:t>
            </a:r>
            <a:r>
              <a:rPr lang="en-US" dirty="0" err="1"/>
              <a:t>i</a:t>
            </a:r>
            <a:r>
              <a:rPr lang="en-US" dirty="0"/>
              <a:t> following four parts.</a:t>
            </a:r>
          </a:p>
          <a:p>
            <a:r>
              <a:rPr lang="en-US" dirty="0"/>
              <a:t>1. First or superior part, 5 cm long. </a:t>
            </a:r>
          </a:p>
          <a:p>
            <a:r>
              <a:rPr lang="en-US" dirty="0"/>
              <a:t>2. Second or descending part, 7.5 cm long. </a:t>
            </a:r>
          </a:p>
          <a:p>
            <a:r>
              <a:rPr lang="en-US" dirty="0"/>
              <a:t>3. Third or horizontal part, 10 cm long. </a:t>
            </a:r>
          </a:p>
          <a:p>
            <a:r>
              <a:rPr lang="en-US" dirty="0"/>
              <a:t>4. Fourth or ascending part, 2.5 cm long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Peritoneal Relations </a:t>
            </a:r>
            <a:br>
              <a:rPr lang="en-US" b="1" dirty="0"/>
            </a:br>
            <a:endParaRPr lang="en-US" dirty="0"/>
          </a:p>
        </p:txBody>
      </p:sp>
      <p:sp>
        <p:nvSpPr>
          <p:cNvPr id="3" name="Content Placeholder 2"/>
          <p:cNvSpPr>
            <a:spLocks noGrp="1"/>
          </p:cNvSpPr>
          <p:nvPr>
            <p:ph idx="1"/>
          </p:nvPr>
        </p:nvSpPr>
        <p:spPr/>
        <p:txBody>
          <a:bodyPr>
            <a:normAutofit/>
          </a:bodyPr>
          <a:lstStyle/>
          <a:p>
            <a:r>
              <a:rPr lang="en-US" dirty="0"/>
              <a:t>The duodenum is mostly retroperitoneal and fixed, except as its two ends where it is suspended by folds of peritoneum, and is therefore, mobile. </a:t>
            </a:r>
            <a:r>
              <a:rPr lang="en-US" dirty="0" err="1"/>
              <a:t>Anteriorly</a:t>
            </a:r>
            <a:r>
              <a:rPr lang="en-US" dirty="0"/>
              <a:t>, the duodenum is only partly covered with peritoneum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sz="half" idx="2"/>
          </p:nvPr>
        </p:nvPicPr>
        <p:blipFill>
          <a:blip r:embed="rId2"/>
          <a:srcRect/>
          <a:stretch>
            <a:fillRect/>
          </a:stretch>
        </p:blipFill>
        <p:spPr bwMode="auto">
          <a:xfrm>
            <a:off x="4137285" y="1295400"/>
            <a:ext cx="4778115" cy="38862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b="1" i="1" dirty="0"/>
              <a:t>First Part </a:t>
            </a:r>
            <a:endParaRPr lang="en-US" dirty="0"/>
          </a:p>
        </p:txBody>
      </p:sp>
      <p:sp>
        <p:nvSpPr>
          <p:cNvPr id="3" name="Content Placeholder 2"/>
          <p:cNvSpPr>
            <a:spLocks noGrp="1"/>
          </p:cNvSpPr>
          <p:nvPr>
            <p:ph sz="half" idx="1"/>
          </p:nvPr>
        </p:nvSpPr>
        <p:spPr/>
        <p:txBody>
          <a:bodyPr/>
          <a:lstStyle/>
          <a:p>
            <a:r>
              <a:rPr lang="en-US" dirty="0"/>
              <a:t>The first part begins at the pylorus, and passes backwards, upwards and to the right to meet the second part at the superior duodenal flexure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92500" lnSpcReduction="10000"/>
          </a:bodyPr>
          <a:lstStyle/>
          <a:p>
            <a:r>
              <a:rPr lang="en-US" i="1" dirty="0"/>
              <a:t>Peritoneal Relations </a:t>
            </a:r>
          </a:p>
          <a:p>
            <a:r>
              <a:rPr lang="en-US" dirty="0"/>
              <a:t>1. The proximal 2.5 cm is movable. It is attached to the lesser </a:t>
            </a:r>
            <a:r>
              <a:rPr lang="en-US" dirty="0" err="1"/>
              <a:t>omentum</a:t>
            </a:r>
            <a:r>
              <a:rPr lang="en-US" dirty="0"/>
              <a:t> above, and to the greater </a:t>
            </a:r>
            <a:r>
              <a:rPr lang="en-US" dirty="0" err="1"/>
              <a:t>omentum</a:t>
            </a:r>
            <a:r>
              <a:rPr lang="en-US" dirty="0"/>
              <a:t> below. </a:t>
            </a:r>
          </a:p>
          <a:p>
            <a:r>
              <a:rPr lang="en-US" dirty="0"/>
              <a:t>2. The distal 2.5 cm is fixed. It is retroperitoneal. It is covered with peritoneum only on its anterior aspect. </a:t>
            </a:r>
          </a:p>
        </p:txBody>
      </p:sp>
      <p:pic>
        <p:nvPicPr>
          <p:cNvPr id="15362" name="Picture 2"/>
          <p:cNvPicPr>
            <a:picLocks noGrp="1" noChangeAspect="1" noChangeArrowheads="1"/>
          </p:cNvPicPr>
          <p:nvPr>
            <p:ph sz="half" idx="2"/>
          </p:nvPr>
        </p:nvPicPr>
        <p:blipFill>
          <a:blip r:embed="rId2"/>
          <a:srcRect l="54717" r="13208" b="55698"/>
          <a:stretch>
            <a:fillRect/>
          </a:stretch>
        </p:blipFill>
        <p:spPr bwMode="auto">
          <a:xfrm>
            <a:off x="4728219" y="1676400"/>
            <a:ext cx="4415781" cy="34290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Visceral Relations </a:t>
            </a:r>
            <a:br>
              <a:rPr lang="en-US" i="1" dirty="0"/>
            </a:br>
            <a:endParaRPr lang="en-US" dirty="0"/>
          </a:p>
        </p:txBody>
      </p:sp>
      <p:sp>
        <p:nvSpPr>
          <p:cNvPr id="3" name="Content Placeholder 2"/>
          <p:cNvSpPr>
            <a:spLocks noGrp="1"/>
          </p:cNvSpPr>
          <p:nvPr>
            <p:ph sz="half" idx="1"/>
          </p:nvPr>
        </p:nvSpPr>
        <p:spPr/>
        <p:txBody>
          <a:bodyPr>
            <a:normAutofit fontScale="92500"/>
          </a:bodyPr>
          <a:lstStyle/>
          <a:p>
            <a:r>
              <a:rPr lang="en-US" b="1" i="1" dirty="0" err="1"/>
              <a:t>Anteriorly</a:t>
            </a:r>
            <a:r>
              <a:rPr lang="en-US" b="1" i="1" dirty="0"/>
              <a:t>: </a:t>
            </a:r>
            <a:r>
              <a:rPr lang="en-US" i="1" dirty="0"/>
              <a:t>Quadrate lobe of liver, and gall bladder . </a:t>
            </a:r>
          </a:p>
          <a:p>
            <a:r>
              <a:rPr lang="en-US" b="1" i="1" dirty="0"/>
              <a:t>Posterior. </a:t>
            </a:r>
            <a:r>
              <a:rPr lang="en-US" i="1" dirty="0" err="1"/>
              <a:t>Gastroduodenal</a:t>
            </a:r>
            <a:r>
              <a:rPr lang="en-US" i="1" dirty="0"/>
              <a:t> artery, bile duct and portal vein .</a:t>
            </a:r>
          </a:p>
          <a:p>
            <a:r>
              <a:rPr lang="en-US" b="1" i="1" dirty="0"/>
              <a:t>Superiorly </a:t>
            </a:r>
            <a:r>
              <a:rPr lang="en-US" i="1" dirty="0"/>
              <a:t>: </a:t>
            </a:r>
            <a:r>
              <a:rPr lang="en-US" i="1" dirty="0" err="1"/>
              <a:t>Epiploic</a:t>
            </a:r>
            <a:r>
              <a:rPr lang="en-US" i="1" dirty="0"/>
              <a:t> foramen </a:t>
            </a:r>
          </a:p>
          <a:p>
            <a:r>
              <a:rPr lang="en-US" b="1" i="1" dirty="0"/>
              <a:t>Inferiorly : </a:t>
            </a:r>
            <a:r>
              <a:rPr lang="en-US" i="1" dirty="0"/>
              <a:t>Head and neck of the pancreas </a:t>
            </a:r>
            <a:endParaRPr lang="en-US" dirty="0"/>
          </a:p>
        </p:txBody>
      </p:sp>
      <p:pic>
        <p:nvPicPr>
          <p:cNvPr id="14338" name="Picture 2"/>
          <p:cNvPicPr>
            <a:picLocks noGrp="1" noChangeAspect="1" noChangeArrowheads="1"/>
          </p:cNvPicPr>
          <p:nvPr>
            <p:ph sz="half" idx="2"/>
          </p:nvPr>
        </p:nvPicPr>
        <p:blipFill>
          <a:blip r:embed="rId2"/>
          <a:srcRect l="52830" t="47658" r="11321"/>
          <a:stretch>
            <a:fillRect/>
          </a:stretch>
        </p:blipFill>
        <p:spPr bwMode="auto">
          <a:xfrm>
            <a:off x="4688342" y="1828800"/>
            <a:ext cx="4455658" cy="36576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sz="half" idx="2"/>
          </p:nvPr>
        </p:nvPicPr>
        <p:blipFill>
          <a:blip r:embed="rId2"/>
          <a:srcRect t="18089" r="54717" b="11544"/>
          <a:stretch>
            <a:fillRect/>
          </a:stretch>
        </p:blipFill>
        <p:spPr bwMode="auto">
          <a:xfrm>
            <a:off x="4495800" y="990600"/>
            <a:ext cx="4648200" cy="54229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b="1" i="1" dirty="0"/>
              <a:t>Second Part </a:t>
            </a:r>
            <a:endParaRPr lang="en-US" dirty="0"/>
          </a:p>
        </p:txBody>
      </p:sp>
      <p:sp>
        <p:nvSpPr>
          <p:cNvPr id="3" name="Content Placeholder 2"/>
          <p:cNvSpPr>
            <a:spLocks noGrp="1"/>
          </p:cNvSpPr>
          <p:nvPr>
            <p:ph sz="half" idx="1"/>
          </p:nvPr>
        </p:nvSpPr>
        <p:spPr/>
        <p:txBody>
          <a:bodyPr/>
          <a:lstStyle/>
          <a:p>
            <a:r>
              <a:rPr lang="en-US" dirty="0"/>
              <a:t>This part is about 7.5 cm long. It begins at the superior duodenal flexure, passes downwards to become continuous with the third part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Peritoneal Relations </a:t>
            </a:r>
            <a:br>
              <a:rPr lang="en-US" i="1" dirty="0"/>
            </a:br>
            <a:r>
              <a:rPr lang="en-US" i="1" dirty="0"/>
              <a:t>2</a:t>
            </a:r>
            <a:r>
              <a:rPr lang="en-US" i="1" baseline="30000" dirty="0"/>
              <a:t>nd</a:t>
            </a:r>
            <a:r>
              <a:rPr lang="en-US" i="1" dirty="0"/>
              <a:t> part</a:t>
            </a:r>
            <a:endParaRPr lang="en-US" dirty="0"/>
          </a:p>
        </p:txBody>
      </p:sp>
      <p:sp>
        <p:nvSpPr>
          <p:cNvPr id="3" name="Content Placeholder 2"/>
          <p:cNvSpPr>
            <a:spLocks noGrp="1"/>
          </p:cNvSpPr>
          <p:nvPr>
            <p:ph idx="1"/>
          </p:nvPr>
        </p:nvSpPr>
        <p:spPr/>
        <p:txBody>
          <a:bodyPr/>
          <a:lstStyle/>
          <a:p>
            <a:r>
              <a:rPr lang="en-US" dirty="0"/>
              <a:t>It is retroperitoneal and fixed. Its anterior surface is covered with peritoneum, except near the middle, where it is directly related to the colon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Visceral Relations </a:t>
            </a:r>
            <a:br>
              <a:rPr lang="en-US" i="1" dirty="0"/>
            </a:br>
            <a:r>
              <a:rPr lang="en-US" i="1" dirty="0"/>
              <a:t>2</a:t>
            </a:r>
            <a:r>
              <a:rPr lang="en-US" i="1" baseline="30000" dirty="0"/>
              <a:t>nd</a:t>
            </a:r>
            <a:r>
              <a:rPr lang="en-US" i="1" dirty="0"/>
              <a:t> part</a:t>
            </a:r>
            <a:endParaRPr lang="en-US" dirty="0"/>
          </a:p>
        </p:txBody>
      </p:sp>
      <p:sp>
        <p:nvSpPr>
          <p:cNvPr id="3" name="Content Placeholder 2"/>
          <p:cNvSpPr>
            <a:spLocks noGrp="1"/>
          </p:cNvSpPr>
          <p:nvPr>
            <p:ph sz="half" idx="1"/>
          </p:nvPr>
        </p:nvSpPr>
        <p:spPr/>
        <p:txBody>
          <a:bodyPr>
            <a:normAutofit fontScale="77500" lnSpcReduction="20000"/>
          </a:bodyPr>
          <a:lstStyle/>
          <a:p>
            <a:r>
              <a:rPr lang="en-US" b="1" i="1" dirty="0" err="1"/>
              <a:t>Anteriorly</a:t>
            </a:r>
            <a:r>
              <a:rPr lang="en-US" b="1" i="1" dirty="0"/>
              <a:t> </a:t>
            </a:r>
            <a:r>
              <a:rPr lang="en-US" i="1" dirty="0"/>
              <a:t>: (a) Right lobe of the liver; (b) transverse colon, (c) root of the transverse </a:t>
            </a:r>
            <a:r>
              <a:rPr lang="en-US" i="1" dirty="0" err="1"/>
              <a:t>mesocolon</a:t>
            </a:r>
            <a:r>
              <a:rPr lang="en-US" i="1" dirty="0"/>
              <a:t>, (d) small intestine </a:t>
            </a:r>
          </a:p>
          <a:p>
            <a:r>
              <a:rPr lang="en-US" b="1" i="1" dirty="0" err="1"/>
              <a:t>Posteriorly</a:t>
            </a:r>
            <a:r>
              <a:rPr lang="en-US" b="1" i="1" dirty="0"/>
              <a:t>: </a:t>
            </a:r>
            <a:r>
              <a:rPr lang="en-US" i="1" dirty="0"/>
              <a:t>(a) Anterior surface of the right kidney near the medial border, (b) right renal vessels, (c) right edge of the inferior vena cava, (d) right </a:t>
            </a:r>
            <a:r>
              <a:rPr lang="en-US" i="1" dirty="0" err="1"/>
              <a:t>psoas</a:t>
            </a:r>
            <a:r>
              <a:rPr lang="en-US" i="1" dirty="0"/>
              <a:t> major .</a:t>
            </a:r>
          </a:p>
          <a:p>
            <a:r>
              <a:rPr lang="en-US" b="1" i="1" dirty="0"/>
              <a:t>Medially </a:t>
            </a:r>
            <a:r>
              <a:rPr lang="en-US" i="1" dirty="0"/>
              <a:t>: (a) Head of the pancreas and (b) the bile duct .</a:t>
            </a:r>
          </a:p>
          <a:p>
            <a:r>
              <a:rPr lang="en-US" b="1" i="1" dirty="0"/>
              <a:t>Laterally </a:t>
            </a:r>
            <a:r>
              <a:rPr lang="en-US" i="1" dirty="0"/>
              <a:t>: Right colic flexure </a:t>
            </a:r>
            <a:endParaRPr lang="en-US" dirty="0"/>
          </a:p>
        </p:txBody>
      </p:sp>
      <p:pic>
        <p:nvPicPr>
          <p:cNvPr id="16386" name="Picture 2"/>
          <p:cNvPicPr>
            <a:picLocks noGrp="1" noChangeAspect="1" noChangeArrowheads="1"/>
          </p:cNvPicPr>
          <p:nvPr>
            <p:ph sz="half" idx="2"/>
          </p:nvPr>
        </p:nvPicPr>
        <p:blipFill>
          <a:blip r:embed="rId2"/>
          <a:srcRect l="52830" t="15008" r="16981" b="22139"/>
          <a:stretch>
            <a:fillRect/>
          </a:stretch>
        </p:blipFill>
        <p:spPr bwMode="auto">
          <a:xfrm>
            <a:off x="4648200" y="1447800"/>
            <a:ext cx="4495800" cy="5262562"/>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sz="half" idx="2"/>
          </p:nvPr>
        </p:nvPicPr>
        <p:blipFill>
          <a:blip r:embed="rId2"/>
          <a:srcRect t="10472" r="3774" b="26577"/>
          <a:stretch>
            <a:fillRect/>
          </a:stretch>
        </p:blipFill>
        <p:spPr bwMode="auto">
          <a:xfrm>
            <a:off x="609600" y="479612"/>
            <a:ext cx="7848600" cy="3847353"/>
          </a:xfrm>
          <a:prstGeom prst="rect">
            <a:avLst/>
          </a:prstGeom>
          <a:noFill/>
          <a:ln w="9525">
            <a:noFill/>
            <a:miter lim="800000"/>
            <a:headEnd/>
            <a:tailEnd/>
          </a:ln>
          <a:effectLst/>
        </p:spPr>
      </p:pic>
      <p:sp>
        <p:nvSpPr>
          <p:cNvPr id="2" name="Title 1"/>
          <p:cNvSpPr>
            <a:spLocks noGrp="1"/>
          </p:cNvSpPr>
          <p:nvPr>
            <p:ph type="title"/>
          </p:nvPr>
        </p:nvSpPr>
        <p:spPr>
          <a:xfrm>
            <a:off x="457200" y="-381000"/>
            <a:ext cx="8229600" cy="1143000"/>
          </a:xfrm>
        </p:spPr>
        <p:txBody>
          <a:bodyPr/>
          <a:lstStyle/>
          <a:p>
            <a:r>
              <a:rPr lang="en-US" i="1" dirty="0"/>
              <a:t>Duodenal papilla </a:t>
            </a:r>
            <a:endParaRPr lang="en-US" dirty="0"/>
          </a:p>
        </p:txBody>
      </p:sp>
      <p:sp>
        <p:nvSpPr>
          <p:cNvPr id="3" name="Content Placeholder 2"/>
          <p:cNvSpPr>
            <a:spLocks noGrp="1"/>
          </p:cNvSpPr>
          <p:nvPr>
            <p:ph sz="half" idx="1"/>
          </p:nvPr>
        </p:nvSpPr>
        <p:spPr>
          <a:xfrm>
            <a:off x="-76200" y="4267200"/>
            <a:ext cx="9220200" cy="2590800"/>
          </a:xfrm>
        </p:spPr>
        <p:txBody>
          <a:bodyPr>
            <a:normAutofit fontScale="92500"/>
          </a:bodyPr>
          <a:lstStyle/>
          <a:p>
            <a:r>
              <a:rPr lang="en-US" dirty="0"/>
              <a:t>1. The </a:t>
            </a:r>
            <a:r>
              <a:rPr lang="en-US" i="1" dirty="0"/>
              <a:t>major duodenal papilla is an elevation present </a:t>
            </a:r>
            <a:r>
              <a:rPr lang="en-US" i="1" dirty="0" err="1"/>
              <a:t>posteromedially</a:t>
            </a:r>
            <a:r>
              <a:rPr lang="en-US" i="1" dirty="0"/>
              <a:t>, 8 to 10 cm distal to the pylorus. The </a:t>
            </a:r>
            <a:r>
              <a:rPr lang="en-US" i="1" dirty="0" err="1"/>
              <a:t>hepatopancreatic</a:t>
            </a:r>
            <a:r>
              <a:rPr lang="en-US" i="1" dirty="0"/>
              <a:t> </a:t>
            </a:r>
            <a:r>
              <a:rPr lang="en-US" i="1" dirty="0" err="1"/>
              <a:t>ampulla</a:t>
            </a:r>
            <a:r>
              <a:rPr lang="en-US" i="1" dirty="0"/>
              <a:t> opens at the summit of the papilla. </a:t>
            </a:r>
          </a:p>
          <a:p>
            <a:r>
              <a:rPr lang="en-US" dirty="0"/>
              <a:t>2. The </a:t>
            </a:r>
            <a:r>
              <a:rPr lang="en-US" i="1" dirty="0"/>
              <a:t>minor duodenal papilla is present 6 to 8 cm distal to the pylorus, and presents the opening of the accessory pancreatic duct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part </a:t>
            </a:r>
          </a:p>
        </p:txBody>
      </p:sp>
      <p:sp>
        <p:nvSpPr>
          <p:cNvPr id="3" name="Content Placeholder 2"/>
          <p:cNvSpPr>
            <a:spLocks noGrp="1"/>
          </p:cNvSpPr>
          <p:nvPr>
            <p:ph sz="half" idx="1"/>
          </p:nvPr>
        </p:nvSpPr>
        <p:spPr/>
        <p:txBody>
          <a:bodyPr/>
          <a:lstStyle/>
          <a:p>
            <a:r>
              <a:rPr lang="en-US" dirty="0"/>
              <a:t>This part is about 10 cm long. It begins at the ! inferior duodenal flexure, </a:t>
            </a:r>
          </a:p>
          <a:p>
            <a:r>
              <a:rPr lang="en-US" dirty="0"/>
              <a:t>It passes almost horizontally and slightly upwards in front of the inferior vena cava, and ends by joining the fourth part </a:t>
            </a:r>
          </a:p>
        </p:txBody>
      </p:sp>
      <p:pic>
        <p:nvPicPr>
          <p:cNvPr id="5" name="Picture 2"/>
          <p:cNvPicPr>
            <a:picLocks noGrp="1" noChangeAspect="1" noChangeArrowheads="1"/>
          </p:cNvPicPr>
          <p:nvPr>
            <p:ph sz="half" idx="2"/>
          </p:nvPr>
        </p:nvPicPr>
        <p:blipFill>
          <a:blip r:embed="rId2"/>
          <a:srcRect t="18089" r="54717" b="11544"/>
          <a:stretch>
            <a:fillRect/>
          </a:stretch>
        </p:blipFill>
        <p:spPr bwMode="auto">
          <a:xfrm>
            <a:off x="4800600" y="1676400"/>
            <a:ext cx="3722898" cy="43434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a:t>It is retroperitoneal and fixed. Its anterior surface is covered with peritoneum, except in the median plane, where it is crossed by the superior mesenteric vessels and by the root of the mesentery </a:t>
            </a:r>
          </a:p>
        </p:txBody>
      </p:sp>
      <p:pic>
        <p:nvPicPr>
          <p:cNvPr id="12290" name="Picture 2"/>
          <p:cNvPicPr>
            <a:picLocks noGrp="1" noChangeAspect="1" noChangeArrowheads="1"/>
          </p:cNvPicPr>
          <p:nvPr>
            <p:ph sz="half" idx="2"/>
          </p:nvPr>
        </p:nvPicPr>
        <p:blipFill>
          <a:blip r:embed="rId2"/>
          <a:srcRect/>
          <a:stretch>
            <a:fillRect/>
          </a:stretch>
        </p:blipFill>
        <p:spPr bwMode="auto">
          <a:xfrm>
            <a:off x="4716780" y="2194401"/>
            <a:ext cx="3901440" cy="333756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sz="half" idx="2"/>
          </p:nvPr>
        </p:nvPicPr>
        <p:blipFill>
          <a:blip r:embed="rId2"/>
          <a:srcRect l="49056" t="4031" r="13208" b="12071"/>
          <a:stretch>
            <a:fillRect/>
          </a:stretch>
        </p:blipFill>
        <p:spPr bwMode="auto">
          <a:xfrm>
            <a:off x="4343400" y="857250"/>
            <a:ext cx="4572000" cy="5715000"/>
          </a:xfrm>
          <a:prstGeom prst="rect">
            <a:avLst/>
          </a:prstGeom>
          <a:noFill/>
          <a:ln w="9525">
            <a:noFill/>
            <a:miter lim="800000"/>
            <a:headEnd/>
            <a:tailEnd/>
          </a:ln>
          <a:effectLst/>
        </p:spPr>
      </p:pic>
      <p:sp>
        <p:nvSpPr>
          <p:cNvPr id="2" name="Title 1"/>
          <p:cNvSpPr>
            <a:spLocks noGrp="1"/>
          </p:cNvSpPr>
          <p:nvPr>
            <p:ph type="title"/>
          </p:nvPr>
        </p:nvSpPr>
        <p:spPr>
          <a:xfrm>
            <a:off x="457200" y="-76200"/>
            <a:ext cx="8229600" cy="1143000"/>
          </a:xfrm>
        </p:spPr>
        <p:txBody>
          <a:bodyPr>
            <a:normAutofit fontScale="90000"/>
          </a:bodyPr>
          <a:lstStyle/>
          <a:p>
            <a:r>
              <a:rPr lang="en-US" i="1" dirty="0"/>
              <a:t>Visceral Relations </a:t>
            </a:r>
            <a:br>
              <a:rPr lang="en-US" i="1" dirty="0"/>
            </a:br>
            <a:r>
              <a:rPr lang="en-US" i="1" dirty="0"/>
              <a:t>3</a:t>
            </a:r>
            <a:r>
              <a:rPr lang="en-US" i="1" baseline="30000" dirty="0"/>
              <a:t>rd</a:t>
            </a:r>
            <a:r>
              <a:rPr lang="en-US" i="1" dirty="0"/>
              <a:t> part</a:t>
            </a:r>
            <a:endParaRPr lang="en-US" dirty="0"/>
          </a:p>
        </p:txBody>
      </p:sp>
      <p:sp>
        <p:nvSpPr>
          <p:cNvPr id="3" name="Content Placeholder 2"/>
          <p:cNvSpPr>
            <a:spLocks noGrp="1"/>
          </p:cNvSpPr>
          <p:nvPr>
            <p:ph sz="half" idx="1"/>
          </p:nvPr>
        </p:nvSpPr>
        <p:spPr>
          <a:xfrm>
            <a:off x="-152400" y="1600200"/>
            <a:ext cx="4038600" cy="4525963"/>
          </a:xfrm>
        </p:spPr>
        <p:txBody>
          <a:bodyPr>
            <a:normAutofit fontScale="85000" lnSpcReduction="20000"/>
          </a:bodyPr>
          <a:lstStyle/>
          <a:p>
            <a:r>
              <a:rPr lang="en-US" i="1" dirty="0" err="1"/>
              <a:t>Anteriorly</a:t>
            </a:r>
            <a:r>
              <a:rPr lang="en-US" i="1" dirty="0"/>
              <a:t> : (a) Superior mesenteric vessels and </a:t>
            </a:r>
            <a:r>
              <a:rPr lang="en-US" dirty="0"/>
              <a:t>b) root of mesentery</a:t>
            </a:r>
          </a:p>
          <a:p>
            <a:r>
              <a:rPr lang="en-US" i="1" dirty="0" err="1"/>
              <a:t>Posteriorly</a:t>
            </a:r>
            <a:r>
              <a:rPr lang="en-US" i="1" dirty="0"/>
              <a:t>: (a) Right </a:t>
            </a:r>
            <a:r>
              <a:rPr lang="en-US" i="1" dirty="0" err="1"/>
              <a:t>ureter</a:t>
            </a:r>
            <a:r>
              <a:rPr lang="en-US" i="1" dirty="0"/>
              <a:t>, (b) right </a:t>
            </a:r>
            <a:r>
              <a:rPr lang="en-US" i="1" dirty="0" err="1"/>
              <a:t>psoas</a:t>
            </a:r>
            <a:r>
              <a:rPr lang="en-US" i="1" dirty="0"/>
              <a:t> major, </a:t>
            </a:r>
          </a:p>
          <a:p>
            <a:r>
              <a:rPr lang="en-US" dirty="0"/>
              <a:t>(c) right testicular or ovarian vessels, (d) inferior vena cava, and (e) abdominal aorta with origin of inferior </a:t>
            </a:r>
            <a:r>
              <a:rPr lang="en-US" dirty="0" err="1"/>
              <a:t>msenteric</a:t>
            </a:r>
            <a:r>
              <a:rPr lang="en-US" dirty="0"/>
              <a:t> artery </a:t>
            </a:r>
          </a:p>
          <a:p>
            <a:r>
              <a:rPr lang="en-US" i="1" dirty="0"/>
              <a:t>Superiorly : Head of the pancreas with </a:t>
            </a:r>
            <a:r>
              <a:rPr lang="en-US" i="1" dirty="0" err="1"/>
              <a:t>uncinate</a:t>
            </a:r>
            <a:r>
              <a:rPr lang="en-US" i="1" dirty="0"/>
              <a:t> process .</a:t>
            </a:r>
          </a:p>
          <a:p>
            <a:r>
              <a:rPr lang="en-US" i="1" dirty="0"/>
              <a:t>Inferiorly : Coils of jejunum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t>Fourth Part </a:t>
            </a:r>
            <a:endParaRPr lang="en-US" dirty="0"/>
          </a:p>
        </p:txBody>
      </p:sp>
      <p:sp>
        <p:nvSpPr>
          <p:cNvPr id="3" name="Content Placeholder 2"/>
          <p:cNvSpPr>
            <a:spLocks noGrp="1"/>
          </p:cNvSpPr>
          <p:nvPr>
            <p:ph sz="half" idx="1"/>
          </p:nvPr>
        </p:nvSpPr>
        <p:spPr/>
        <p:txBody>
          <a:bodyPr>
            <a:normAutofit lnSpcReduction="10000"/>
          </a:bodyPr>
          <a:lstStyle/>
          <a:p>
            <a:r>
              <a:rPr lang="en-US" i="1" dirty="0"/>
              <a:t>Course </a:t>
            </a:r>
          </a:p>
          <a:p>
            <a:pPr>
              <a:buNone/>
            </a:pPr>
            <a:r>
              <a:rPr lang="en-US" dirty="0"/>
              <a:t>	This part is 2.5 cm long. It runs upwards on or immediately to the left of the aorta, up to the upper border of the second lumbar vertebra, where it turns forwards to become continuous with the jejunum at the </a:t>
            </a:r>
            <a:r>
              <a:rPr lang="en-US" dirty="0" err="1"/>
              <a:t>duodenojejunal</a:t>
            </a:r>
            <a:r>
              <a:rPr lang="en-US" dirty="0"/>
              <a:t> flexure. </a:t>
            </a:r>
          </a:p>
        </p:txBody>
      </p:sp>
      <p:pic>
        <p:nvPicPr>
          <p:cNvPr id="7" name="Picture 2"/>
          <p:cNvPicPr>
            <a:picLocks noGrp="1" noChangeAspect="1" noChangeArrowheads="1"/>
          </p:cNvPicPr>
          <p:nvPr>
            <p:ph sz="half" idx="2"/>
          </p:nvPr>
        </p:nvPicPr>
        <p:blipFill>
          <a:blip r:embed="rId2"/>
          <a:srcRect t="18089" r="54717" b="11544"/>
          <a:stretch>
            <a:fillRect/>
          </a:stretch>
        </p:blipFill>
        <p:spPr bwMode="auto">
          <a:xfrm>
            <a:off x="5562600" y="1524000"/>
            <a:ext cx="3366990" cy="3928172"/>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Peritoneal Relations </a:t>
            </a:r>
            <a:br>
              <a:rPr lang="en-US" i="1" dirty="0"/>
            </a:br>
            <a:endParaRPr lang="en-US" dirty="0"/>
          </a:p>
        </p:txBody>
      </p:sp>
      <p:sp>
        <p:nvSpPr>
          <p:cNvPr id="3" name="Content Placeholder 2"/>
          <p:cNvSpPr>
            <a:spLocks noGrp="1"/>
          </p:cNvSpPr>
          <p:nvPr>
            <p:ph idx="1"/>
          </p:nvPr>
        </p:nvSpPr>
        <p:spPr/>
        <p:txBody>
          <a:bodyPr/>
          <a:lstStyle/>
          <a:p>
            <a:r>
              <a:rPr lang="en-US" dirty="0"/>
              <a:t>It is mostly retroperitoneal, and covered with peritoneum only </a:t>
            </a:r>
            <a:r>
              <a:rPr lang="en-US" dirty="0" err="1"/>
              <a:t>anteriorly</a:t>
            </a:r>
            <a:r>
              <a:rPr lang="en-US" dirty="0"/>
              <a:t>. The terminal part is suspended by the uppermost part of the mesentery, and is mobile.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1143000"/>
          </a:xfrm>
        </p:spPr>
        <p:txBody>
          <a:bodyPr>
            <a:normAutofit fontScale="90000"/>
          </a:bodyPr>
          <a:lstStyle/>
          <a:p>
            <a:r>
              <a:rPr lang="en-US" i="1" dirty="0"/>
              <a:t>Visceral Relations </a:t>
            </a:r>
            <a:br>
              <a:rPr lang="en-US" i="1" dirty="0"/>
            </a:br>
            <a:endParaRPr lang="en-US" dirty="0"/>
          </a:p>
        </p:txBody>
      </p:sp>
      <p:sp>
        <p:nvSpPr>
          <p:cNvPr id="5" name="Content Placeholder 4"/>
          <p:cNvSpPr>
            <a:spLocks noGrp="1"/>
          </p:cNvSpPr>
          <p:nvPr>
            <p:ph sz="half" idx="1"/>
          </p:nvPr>
        </p:nvSpPr>
        <p:spPr>
          <a:xfrm>
            <a:off x="0" y="533400"/>
            <a:ext cx="4495800" cy="5592763"/>
          </a:xfrm>
        </p:spPr>
        <p:txBody>
          <a:bodyPr>
            <a:noAutofit/>
          </a:bodyPr>
          <a:lstStyle/>
          <a:p>
            <a:r>
              <a:rPr lang="en-US" sz="2400" i="1" dirty="0" err="1"/>
              <a:t>Anteriorly</a:t>
            </a:r>
            <a:r>
              <a:rPr lang="en-US" sz="2400" i="1" dirty="0"/>
              <a:t> : (a) Transverse colon, (b) transverse </a:t>
            </a:r>
            <a:r>
              <a:rPr lang="en-US" sz="2400" i="1" dirty="0" err="1"/>
              <a:t>mesocolon</a:t>
            </a:r>
            <a:r>
              <a:rPr lang="en-US" sz="2400" i="1" dirty="0"/>
              <a:t>, (c) lesser sac, and (d) stomach. </a:t>
            </a:r>
          </a:p>
          <a:p>
            <a:r>
              <a:rPr lang="en-US" sz="2400" i="1" dirty="0" err="1"/>
              <a:t>Posteriorly</a:t>
            </a:r>
            <a:r>
              <a:rPr lang="en-US" sz="2400" i="1" dirty="0"/>
              <a:t> : (a) Left sympathetic chain, (b) left </a:t>
            </a:r>
            <a:r>
              <a:rPr lang="en-US" sz="2400" i="1" dirty="0" err="1"/>
              <a:t>psoas</a:t>
            </a:r>
            <a:r>
              <a:rPr lang="en-US" sz="2400" i="1" dirty="0"/>
              <a:t> major, (c) left renal vessels, (d) left testicular vessels, and (e) inferior mesenteric vein.</a:t>
            </a:r>
          </a:p>
          <a:p>
            <a:r>
              <a:rPr lang="en-US" sz="2400" i="1" dirty="0"/>
              <a:t>To the right: Attachment of the upper part of the root of the mesentery.</a:t>
            </a:r>
          </a:p>
          <a:p>
            <a:r>
              <a:rPr lang="en-US" sz="2400" i="1" dirty="0"/>
              <a:t>To the left: (a) Left kidney and (b) left </a:t>
            </a:r>
            <a:r>
              <a:rPr lang="en-US" sz="2400" i="1" dirty="0" err="1"/>
              <a:t>ureter</a:t>
            </a:r>
            <a:r>
              <a:rPr lang="en-US" sz="2400" i="1" dirty="0"/>
              <a:t>. </a:t>
            </a:r>
          </a:p>
          <a:p>
            <a:r>
              <a:rPr lang="en-US" sz="2400" i="1" dirty="0"/>
              <a:t>Superiorly : Body of pancreas .</a:t>
            </a:r>
            <a:endParaRPr lang="en-US" sz="2400" dirty="0"/>
          </a:p>
        </p:txBody>
      </p:sp>
      <p:pic>
        <p:nvPicPr>
          <p:cNvPr id="7" name="Picture 2"/>
          <p:cNvPicPr>
            <a:picLocks noGrp="1" noChangeAspect="1" noChangeArrowheads="1"/>
          </p:cNvPicPr>
          <p:nvPr>
            <p:ph sz="half" idx="2"/>
          </p:nvPr>
        </p:nvPicPr>
        <p:blipFill>
          <a:blip r:embed="rId2"/>
          <a:srcRect l="39623" t="30878" r="37736" b="25495"/>
          <a:stretch>
            <a:fillRect/>
          </a:stretch>
        </p:blipFill>
        <p:spPr bwMode="auto">
          <a:xfrm>
            <a:off x="4953000" y="1066800"/>
            <a:ext cx="3657532" cy="396240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Suspensory</a:t>
            </a:r>
            <a:r>
              <a:rPr lang="en-US" dirty="0"/>
              <a:t> muscle of Duodenum or Ligament of </a:t>
            </a:r>
            <a:r>
              <a:rPr lang="en-US" dirty="0" err="1"/>
              <a:t>Treitz</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a:t>This is a </a:t>
            </a:r>
            <a:r>
              <a:rPr lang="en-US" dirty="0" err="1"/>
              <a:t>fibromuscular</a:t>
            </a:r>
            <a:r>
              <a:rPr lang="en-US" dirty="0"/>
              <a:t> band which suspends and supports the duodenal flexure.</a:t>
            </a:r>
          </a:p>
          <a:p>
            <a:r>
              <a:rPr lang="en-US" dirty="0"/>
              <a:t>It arises from the right </a:t>
            </a:r>
            <a:r>
              <a:rPr lang="en-US" dirty="0" err="1"/>
              <a:t>crus</a:t>
            </a:r>
            <a:r>
              <a:rPr lang="en-US" dirty="0"/>
              <a:t> of diaphragm</a:t>
            </a:r>
          </a:p>
          <a:p>
            <a:r>
              <a:rPr lang="en-US" dirty="0"/>
              <a:t>Close to the right side of </a:t>
            </a:r>
            <a:r>
              <a:rPr lang="en-US" dirty="0" err="1"/>
              <a:t>oesophagus</a:t>
            </a:r>
            <a:r>
              <a:rPr lang="en-US" dirty="0"/>
              <a:t> passes downwards behind the pancreas and is attached to the posterior surface of the Duodenal flexure</a:t>
            </a:r>
          </a:p>
        </p:txBody>
      </p:sp>
      <p:pic>
        <p:nvPicPr>
          <p:cNvPr id="2050" name="Picture 2"/>
          <p:cNvPicPr>
            <a:picLocks noGrp="1" noChangeAspect="1" noChangeArrowheads="1"/>
          </p:cNvPicPr>
          <p:nvPr>
            <p:ph sz="half" idx="2"/>
          </p:nvPr>
        </p:nvPicPr>
        <p:blipFill>
          <a:blip r:embed="rId2"/>
          <a:srcRect r="2189"/>
          <a:stretch>
            <a:fillRect/>
          </a:stretch>
        </p:blipFill>
        <p:spPr bwMode="auto">
          <a:xfrm>
            <a:off x="4343399" y="1600200"/>
            <a:ext cx="4800601" cy="4038600"/>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Arterial Supply </a:t>
            </a:r>
          </a:p>
        </p:txBody>
      </p:sp>
      <p:sp>
        <p:nvSpPr>
          <p:cNvPr id="3" name="Content Placeholder 2"/>
          <p:cNvSpPr>
            <a:spLocks noGrp="1"/>
          </p:cNvSpPr>
          <p:nvPr>
            <p:ph sz="half" idx="1"/>
          </p:nvPr>
        </p:nvSpPr>
        <p:spPr>
          <a:xfrm>
            <a:off x="0" y="1600200"/>
            <a:ext cx="4495800" cy="4525963"/>
          </a:xfrm>
        </p:spPr>
        <p:txBody>
          <a:bodyPr>
            <a:normAutofit fontScale="77500" lnSpcReduction="20000"/>
          </a:bodyPr>
          <a:lstStyle/>
          <a:p>
            <a:r>
              <a:rPr lang="en-US" dirty="0"/>
              <a:t>The opening of the bile duct into the second part of the duodenum </a:t>
            </a:r>
          </a:p>
          <a:p>
            <a:r>
              <a:rPr lang="en-US" dirty="0" err="1"/>
              <a:t>Upto</a:t>
            </a:r>
            <a:r>
              <a:rPr lang="en-US" dirty="0"/>
              <a:t> the level of the opening, the duodenum is supplied by the </a:t>
            </a:r>
            <a:r>
              <a:rPr lang="en-US" i="1" dirty="0"/>
              <a:t>superior </a:t>
            </a:r>
            <a:r>
              <a:rPr lang="en-US" i="1" dirty="0" err="1"/>
              <a:t>pancreaticoduodenal</a:t>
            </a:r>
            <a:r>
              <a:rPr lang="en-US" i="1" dirty="0"/>
              <a:t> artery, and below it by the inferior </a:t>
            </a:r>
            <a:r>
              <a:rPr lang="en-US" i="1" dirty="0" err="1"/>
              <a:t>pancreaticoduodenal</a:t>
            </a:r>
            <a:r>
              <a:rPr lang="en-US" i="1" dirty="0"/>
              <a:t> artery</a:t>
            </a:r>
          </a:p>
          <a:p>
            <a:endParaRPr lang="en-US" i="1" dirty="0"/>
          </a:p>
          <a:p>
            <a:r>
              <a:rPr lang="en-US" dirty="0"/>
              <a:t>The first part of the duodenum receives additional supply from: (a) The right gastric artery; (b) the </a:t>
            </a:r>
            <a:r>
              <a:rPr lang="en-US" i="1" dirty="0"/>
              <a:t> </a:t>
            </a:r>
            <a:r>
              <a:rPr lang="en-US" i="1" dirty="0" err="1"/>
              <a:t>supraduodenal</a:t>
            </a:r>
            <a:r>
              <a:rPr lang="en-US" i="1" dirty="0"/>
              <a:t> artery, </a:t>
            </a:r>
            <a:r>
              <a:rPr lang="en-US" i="1" dirty="0" err="1"/>
              <a:t>retroduodenal</a:t>
            </a:r>
            <a:r>
              <a:rPr lang="en-US" i="1" dirty="0"/>
              <a:t> artery</a:t>
            </a:r>
            <a:endParaRPr lang="en-US" dirty="0"/>
          </a:p>
        </p:txBody>
      </p:sp>
      <p:pic>
        <p:nvPicPr>
          <p:cNvPr id="3074" name="Picture 2"/>
          <p:cNvPicPr>
            <a:picLocks noGrp="1" noChangeAspect="1" noChangeArrowheads="1"/>
          </p:cNvPicPr>
          <p:nvPr>
            <p:ph sz="half" idx="2"/>
          </p:nvPr>
        </p:nvPicPr>
        <p:blipFill>
          <a:blip r:embed="rId2"/>
          <a:srcRect t="6249" r="7547" b="9700"/>
          <a:stretch>
            <a:fillRect/>
          </a:stretch>
        </p:blipFill>
        <p:spPr bwMode="auto">
          <a:xfrm>
            <a:off x="4531659" y="2057400"/>
            <a:ext cx="4612341" cy="3200400"/>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half" idx="2"/>
          </p:nvPr>
        </p:nvPicPr>
        <p:blipFill>
          <a:blip r:embed="rId2"/>
          <a:srcRect/>
          <a:stretch>
            <a:fillRect/>
          </a:stretch>
        </p:blipFill>
        <p:spPr bwMode="auto">
          <a:xfrm>
            <a:off x="3505199" y="2590800"/>
            <a:ext cx="5597557" cy="3830428"/>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en-US" dirty="0"/>
              <a:t>Venous Drainage </a:t>
            </a:r>
            <a:br>
              <a:rPr lang="en-US" dirty="0"/>
            </a:br>
            <a:endParaRPr lang="en-US" dirty="0"/>
          </a:p>
        </p:txBody>
      </p:sp>
      <p:sp>
        <p:nvSpPr>
          <p:cNvPr id="3" name="Content Placeholder 2"/>
          <p:cNvSpPr>
            <a:spLocks noGrp="1"/>
          </p:cNvSpPr>
          <p:nvPr>
            <p:ph sz="half" idx="1"/>
          </p:nvPr>
        </p:nvSpPr>
        <p:spPr/>
        <p:txBody>
          <a:bodyPr/>
          <a:lstStyle/>
          <a:p>
            <a:r>
              <a:rPr lang="en-US" dirty="0"/>
              <a:t>The veins of the duodenum drain into the </a:t>
            </a:r>
            <a:r>
              <a:rPr lang="en-US" dirty="0" err="1"/>
              <a:t>splenic</a:t>
            </a:r>
            <a:r>
              <a:rPr lang="en-US" dirty="0"/>
              <a:t>, superior mesenteric and portal veins.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Lymphatic Drainage </a:t>
            </a:r>
          </a:p>
        </p:txBody>
      </p:sp>
      <p:sp>
        <p:nvSpPr>
          <p:cNvPr id="3" name="Content Placeholder 2"/>
          <p:cNvSpPr>
            <a:spLocks noGrp="1"/>
          </p:cNvSpPr>
          <p:nvPr>
            <p:ph sz="half" idx="1"/>
          </p:nvPr>
        </p:nvSpPr>
        <p:spPr/>
        <p:txBody>
          <a:bodyPr>
            <a:normAutofit fontScale="77500" lnSpcReduction="20000"/>
          </a:bodyPr>
          <a:lstStyle/>
          <a:p>
            <a:r>
              <a:rPr lang="en-US" dirty="0"/>
              <a:t>Most of the lymph vessels from the duodenum end in the </a:t>
            </a:r>
            <a:r>
              <a:rPr lang="en-US" dirty="0" err="1"/>
              <a:t>pancreaticoduodenal</a:t>
            </a:r>
            <a:r>
              <a:rPr lang="en-US" dirty="0"/>
              <a:t> nodes present along the inside of the curve of the duodenum, i.e. at the junction of the pancreas and the duodenum. </a:t>
            </a:r>
          </a:p>
          <a:p>
            <a:r>
              <a:rPr lang="en-US" dirty="0"/>
              <a:t>From here the lymph passes partly to the hepatic nodes, and through them to the </a:t>
            </a:r>
            <a:r>
              <a:rPr lang="en-US" dirty="0" err="1"/>
              <a:t>coeliac</a:t>
            </a:r>
            <a:r>
              <a:rPr lang="en-US" dirty="0"/>
              <a:t> nodes; and partly to the superior mesenteric nodes and ultimately via intestinal lymph trunk into the </a:t>
            </a:r>
            <a:r>
              <a:rPr lang="en-US" dirty="0" err="1"/>
              <a:t>cisterna</a:t>
            </a:r>
            <a:r>
              <a:rPr lang="en-US" dirty="0"/>
              <a:t> </a:t>
            </a:r>
            <a:r>
              <a:rPr lang="en-US" dirty="0" err="1"/>
              <a:t>chyli</a:t>
            </a:r>
            <a:r>
              <a:rPr lang="en-US" dirty="0"/>
              <a:t>. </a:t>
            </a:r>
          </a:p>
        </p:txBody>
      </p:sp>
      <p:pic>
        <p:nvPicPr>
          <p:cNvPr id="11266" name="Picture 2"/>
          <p:cNvPicPr>
            <a:picLocks noGrp="1" noChangeAspect="1" noChangeArrowheads="1"/>
          </p:cNvPicPr>
          <p:nvPr>
            <p:ph sz="half" idx="2"/>
          </p:nvPr>
        </p:nvPicPr>
        <p:blipFill>
          <a:blip r:embed="rId2"/>
          <a:srcRect/>
          <a:stretch>
            <a:fillRect/>
          </a:stretch>
        </p:blipFill>
        <p:spPr bwMode="auto">
          <a:xfrm>
            <a:off x="5410200" y="1447800"/>
            <a:ext cx="3682488" cy="38862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Nerve Supply </a:t>
            </a:r>
          </a:p>
        </p:txBody>
      </p:sp>
      <p:sp>
        <p:nvSpPr>
          <p:cNvPr id="3" name="Content Placeholder 2"/>
          <p:cNvSpPr>
            <a:spLocks noGrp="1"/>
          </p:cNvSpPr>
          <p:nvPr>
            <p:ph idx="1"/>
          </p:nvPr>
        </p:nvSpPr>
        <p:spPr/>
        <p:txBody>
          <a:bodyPr/>
          <a:lstStyle/>
          <a:p>
            <a:r>
              <a:rPr lang="en-US" dirty="0"/>
              <a:t>Sympathetic nerves from thoracic ninth and tenth spinal segments and parasympathetic nerves from the </a:t>
            </a:r>
            <a:r>
              <a:rPr lang="en-US" dirty="0" err="1"/>
              <a:t>vagus</a:t>
            </a:r>
            <a:r>
              <a:rPr lang="en-US" dirty="0"/>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anatomy</a:t>
            </a:r>
          </a:p>
        </p:txBody>
      </p:sp>
      <p:sp>
        <p:nvSpPr>
          <p:cNvPr id="3" name="Content Placeholder 2"/>
          <p:cNvSpPr>
            <a:spLocks noGrp="1"/>
          </p:cNvSpPr>
          <p:nvPr>
            <p:ph sz="half" idx="1"/>
          </p:nvPr>
        </p:nvSpPr>
        <p:spPr/>
        <p:txBody>
          <a:bodyPr/>
          <a:lstStyle/>
          <a:p>
            <a:endParaRPr lang="en-US" dirty="0"/>
          </a:p>
          <a:p>
            <a:r>
              <a:rPr lang="en-US" dirty="0"/>
              <a:t>1. In the x-rays taken after giving a barium meal, the first part of the duodenum is seen as a triangular shadow called the duodenal cap </a:t>
            </a:r>
          </a:p>
        </p:txBody>
      </p:sp>
      <p:pic>
        <p:nvPicPr>
          <p:cNvPr id="5122" name="Picture 2"/>
          <p:cNvPicPr>
            <a:picLocks noGrp="1" noChangeAspect="1" noChangeArrowheads="1"/>
          </p:cNvPicPr>
          <p:nvPr>
            <p:ph sz="half" idx="2"/>
          </p:nvPr>
        </p:nvPicPr>
        <p:blipFill>
          <a:blip r:embed="rId2"/>
          <a:srcRect/>
          <a:stretch>
            <a:fillRect/>
          </a:stretch>
        </p:blipFill>
        <p:spPr bwMode="auto">
          <a:xfrm>
            <a:off x="4475895" y="1447800"/>
            <a:ext cx="4490217" cy="480060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dirty="0"/>
          </a:p>
          <a:p>
            <a:r>
              <a:rPr lang="en-US" dirty="0"/>
              <a:t>2. The first part of the duodenum is one of the commonest sites for peptic ulcer, possibly because of direct exposure of this part to the acidic contents reaching it from the stomach </a:t>
            </a:r>
          </a:p>
          <a:p>
            <a:endParaRPr lang="en-US" dirty="0"/>
          </a:p>
        </p:txBody>
      </p:sp>
      <p:pic>
        <p:nvPicPr>
          <p:cNvPr id="10242" name="Picture 2"/>
          <p:cNvPicPr>
            <a:picLocks noGrp="1" noChangeAspect="1" noChangeArrowheads="1"/>
          </p:cNvPicPr>
          <p:nvPr>
            <p:ph sz="half" idx="2"/>
          </p:nvPr>
        </p:nvPicPr>
        <p:blipFill>
          <a:blip r:embed="rId2"/>
          <a:srcRect/>
          <a:stretch>
            <a:fillRect/>
          </a:stretch>
        </p:blipFill>
        <p:spPr bwMode="auto">
          <a:xfrm rot="5400000">
            <a:off x="3700604" y="1898959"/>
            <a:ext cx="6668636" cy="3249445"/>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dirty="0"/>
          </a:p>
          <a:p>
            <a:r>
              <a:rPr lang="en-US" dirty="0"/>
              <a:t>3. The first part of duodenum is overlapped by the liver and gall bladder, either of which may become adherent to, or even ulcerated by a duodenal ulcer. </a:t>
            </a:r>
          </a:p>
          <a:p>
            <a:endParaRPr lang="en-US" dirty="0"/>
          </a:p>
        </p:txBody>
      </p:sp>
      <p:pic>
        <p:nvPicPr>
          <p:cNvPr id="9218" name="Picture 2"/>
          <p:cNvPicPr>
            <a:picLocks noGrp="1" noChangeAspect="1" noChangeArrowheads="1"/>
          </p:cNvPicPr>
          <p:nvPr>
            <p:ph sz="half" idx="2"/>
          </p:nvPr>
        </p:nvPicPr>
        <p:blipFill>
          <a:blip r:embed="rId2"/>
          <a:srcRect/>
          <a:stretch>
            <a:fillRect/>
          </a:stretch>
        </p:blipFill>
        <p:spPr bwMode="auto">
          <a:xfrm>
            <a:off x="4495799" y="2057400"/>
            <a:ext cx="4601497" cy="29718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dirty="0"/>
          </a:p>
          <a:p>
            <a:r>
              <a:rPr lang="en-US" dirty="0"/>
              <a:t>4. Duodenal </a:t>
            </a:r>
            <a:r>
              <a:rPr lang="en-US" dirty="0" err="1"/>
              <a:t>diverticula</a:t>
            </a:r>
            <a:r>
              <a:rPr lang="en-US" dirty="0"/>
              <a:t> are fairly frequent. They are seen along its concave border, generally at points where arteries enter the duodenal wall. </a:t>
            </a:r>
          </a:p>
          <a:p>
            <a:endParaRPr lang="en-US" dirty="0"/>
          </a:p>
        </p:txBody>
      </p:sp>
      <p:pic>
        <p:nvPicPr>
          <p:cNvPr id="8194" name="Picture 2"/>
          <p:cNvPicPr>
            <a:picLocks noGrp="1" noChangeAspect="1" noChangeArrowheads="1"/>
          </p:cNvPicPr>
          <p:nvPr>
            <p:ph sz="half" idx="2"/>
          </p:nvPr>
        </p:nvPicPr>
        <p:blipFill>
          <a:blip r:embed="rId2"/>
          <a:srcRect/>
          <a:stretch>
            <a:fillRect/>
          </a:stretch>
        </p:blipFill>
        <p:spPr bwMode="auto">
          <a:xfrm>
            <a:off x="4857750" y="1767681"/>
            <a:ext cx="3619500" cy="419100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dirty="0"/>
          </a:p>
          <a:p>
            <a:r>
              <a:rPr lang="en-US" dirty="0"/>
              <a:t>5. Congenital </a:t>
            </a:r>
            <a:r>
              <a:rPr lang="en-US" dirty="0" err="1"/>
              <a:t>stenosis</a:t>
            </a:r>
            <a:r>
              <a:rPr lang="en-US" dirty="0"/>
              <a:t> and obstruction of the second part of the duodenum may occur at the site of the opening of the bile duct. </a:t>
            </a:r>
          </a:p>
          <a:p>
            <a:endParaRPr lang="en-US" dirty="0"/>
          </a:p>
        </p:txBody>
      </p:sp>
      <p:pic>
        <p:nvPicPr>
          <p:cNvPr id="7170" name="Picture 2"/>
          <p:cNvPicPr>
            <a:picLocks noGrp="1" noChangeAspect="1" noChangeArrowheads="1"/>
          </p:cNvPicPr>
          <p:nvPr>
            <p:ph sz="half" idx="2"/>
          </p:nvPr>
        </p:nvPicPr>
        <p:blipFill>
          <a:blip r:embed="rId2"/>
          <a:srcRect/>
          <a:stretch>
            <a:fillRect/>
          </a:stretch>
        </p:blipFill>
        <p:spPr bwMode="auto">
          <a:xfrm>
            <a:off x="5425440" y="2415381"/>
            <a:ext cx="2484120" cy="289560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dirty="0"/>
          </a:p>
          <a:p>
            <a:r>
              <a:rPr lang="en-US" dirty="0"/>
              <a:t>Other causes of obstruction are (</a:t>
            </a:r>
            <a:r>
              <a:rPr lang="en-US" dirty="0" err="1"/>
              <a:t>i</a:t>
            </a:r>
            <a:r>
              <a:rPr lang="en-US" dirty="0"/>
              <a:t>) an annular pancreas; (ii) pressure by the superior mesenteric artery; or (Hi) contraction of the </a:t>
            </a:r>
            <a:r>
              <a:rPr lang="en-US" dirty="0" err="1"/>
              <a:t>suspensory</a:t>
            </a:r>
            <a:r>
              <a:rPr lang="en-US" dirty="0"/>
              <a:t> muscle of the duodenum. </a:t>
            </a:r>
          </a:p>
          <a:p>
            <a:endParaRPr lang="en-US" dirty="0"/>
          </a:p>
        </p:txBody>
      </p:sp>
      <p:pic>
        <p:nvPicPr>
          <p:cNvPr id="6146" name="Picture 2"/>
          <p:cNvPicPr>
            <a:picLocks noGrp="1" noChangeAspect="1" noChangeArrowheads="1"/>
          </p:cNvPicPr>
          <p:nvPr>
            <p:ph sz="half" idx="2"/>
          </p:nvPr>
        </p:nvPicPr>
        <p:blipFill>
          <a:blip r:embed="rId2"/>
          <a:srcRect/>
          <a:stretch>
            <a:fillRect/>
          </a:stretch>
        </p:blipFill>
        <p:spPr bwMode="auto">
          <a:xfrm>
            <a:off x="4953000" y="1828800"/>
            <a:ext cx="4191000" cy="335280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1026" name="Picture 2"/>
          <p:cNvPicPr>
            <a:picLocks noChangeAspect="1" noChangeArrowheads="1"/>
          </p:cNvPicPr>
          <p:nvPr/>
        </p:nvPicPr>
        <p:blipFill>
          <a:blip r:embed="rId3"/>
          <a:srcRect/>
          <a:stretch>
            <a:fillRect/>
          </a:stretch>
        </p:blipFill>
        <p:spPr bwMode="auto">
          <a:xfrm>
            <a:off x="1524000" y="228600"/>
            <a:ext cx="6477000" cy="64770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half" idx="2"/>
          </p:nvPr>
        </p:nvPicPr>
        <p:blipFill>
          <a:blip r:embed="rId3"/>
          <a:srcRect l="13207" t="11394" r="13208" b="6572"/>
          <a:stretch>
            <a:fillRect/>
          </a:stretch>
        </p:blipFill>
        <p:spPr bwMode="auto">
          <a:xfrm>
            <a:off x="4933950" y="1524000"/>
            <a:ext cx="4210050" cy="3886200"/>
          </a:xfrm>
          <a:prstGeom prst="rect">
            <a:avLst/>
          </a:prstGeom>
          <a:noFill/>
          <a:ln w="9525">
            <a:noFill/>
            <a:miter lim="800000"/>
            <a:headEnd/>
            <a:tailEnd/>
          </a:ln>
          <a:effectLst/>
        </p:spPr>
      </p:pic>
      <p:sp>
        <p:nvSpPr>
          <p:cNvPr id="4" name="Content Placeholder 3"/>
          <p:cNvSpPr>
            <a:spLocks noGrp="1"/>
          </p:cNvSpPr>
          <p:nvPr>
            <p:ph sz="half" idx="1"/>
          </p:nvPr>
        </p:nvSpPr>
        <p:spPr>
          <a:xfrm>
            <a:off x="0" y="1600200"/>
            <a:ext cx="5029200" cy="5257800"/>
          </a:xfrm>
        </p:spPr>
        <p:txBody>
          <a:bodyPr>
            <a:normAutofit fontScale="92500" lnSpcReduction="10000"/>
          </a:bodyPr>
          <a:lstStyle/>
          <a:p>
            <a:r>
              <a:rPr lang="en-US" dirty="0"/>
              <a:t>Jejunum and ileum are suspended from the posterior abdominal wall by the mesentery and, therefore, enjoy considerable mobility. </a:t>
            </a:r>
          </a:p>
          <a:p>
            <a:r>
              <a:rPr lang="en-US" dirty="0"/>
              <a:t>The jejunum constitutes the upper two-fifths of the mobile part of the small intestine, while the ileum constitutes the lower three-fifths. </a:t>
            </a:r>
          </a:p>
          <a:p>
            <a:r>
              <a:rPr lang="en-US" dirty="0"/>
              <a:t>The jejunum begins at the </a:t>
            </a:r>
            <a:r>
              <a:rPr lang="en-US" dirty="0" err="1"/>
              <a:t>duodenojejunal</a:t>
            </a:r>
            <a:r>
              <a:rPr lang="en-US" dirty="0"/>
              <a:t> flexure. The ileum terminates at the </a:t>
            </a:r>
            <a:r>
              <a:rPr lang="en-US" dirty="0" err="1"/>
              <a:t>ileocaecal</a:t>
            </a:r>
            <a:r>
              <a:rPr lang="en-US" dirty="0"/>
              <a:t> junction. </a:t>
            </a:r>
          </a:p>
        </p:txBody>
      </p:sp>
      <p:sp>
        <p:nvSpPr>
          <p:cNvPr id="2" name="Title 1"/>
          <p:cNvSpPr>
            <a:spLocks noGrp="1"/>
          </p:cNvSpPr>
          <p:nvPr>
            <p:ph type="title"/>
          </p:nvPr>
        </p:nvSpPr>
        <p:spPr/>
        <p:txBody>
          <a:bodyPr>
            <a:normAutofit fontScale="90000"/>
          </a:bodyPr>
          <a:lstStyle/>
          <a:p>
            <a:r>
              <a:rPr lang="en-US" dirty="0"/>
              <a:t>JEJUNUM AND ILEUM ____________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Mesentery </a:t>
            </a:r>
          </a:p>
        </p:txBody>
      </p:sp>
      <p:sp>
        <p:nvSpPr>
          <p:cNvPr id="4" name="Content Placeholder 3"/>
          <p:cNvSpPr>
            <a:spLocks noGrp="1"/>
          </p:cNvSpPr>
          <p:nvPr>
            <p:ph sz="half" idx="2"/>
          </p:nvPr>
        </p:nvSpPr>
        <p:spPr/>
        <p:txBody>
          <a:bodyPr/>
          <a:lstStyle/>
          <a:p>
            <a:endParaRPr lang="en-US"/>
          </a:p>
        </p:txBody>
      </p:sp>
      <p:pic>
        <p:nvPicPr>
          <p:cNvPr id="2050" name="Picture 2"/>
          <p:cNvPicPr>
            <a:picLocks noGrp="1" noChangeAspect="1" noChangeArrowheads="1"/>
          </p:cNvPicPr>
          <p:nvPr>
            <p:ph sz="half" idx="1"/>
          </p:nvPr>
        </p:nvPicPr>
        <p:blipFill>
          <a:blip r:embed="rId3"/>
          <a:srcRect l="31944" t="38266" r="50000" b="21060"/>
          <a:stretch>
            <a:fillRect/>
          </a:stretch>
        </p:blipFill>
        <p:spPr bwMode="auto">
          <a:xfrm>
            <a:off x="0" y="1905000"/>
            <a:ext cx="6781800" cy="4434254"/>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dirty="0"/>
              <a:t>Difference between jejunum and ileum</a:t>
            </a:r>
          </a:p>
        </p:txBody>
      </p:sp>
      <p:pic>
        <p:nvPicPr>
          <p:cNvPr id="3074" name="Picture 2"/>
          <p:cNvPicPr>
            <a:picLocks noGrp="1" noChangeAspect="1" noChangeArrowheads="1"/>
          </p:cNvPicPr>
          <p:nvPr>
            <p:ph sz="half" idx="1"/>
          </p:nvPr>
        </p:nvPicPr>
        <p:blipFill>
          <a:blip r:embed="rId3"/>
          <a:srcRect l="5559" t="17010" r="53677" b="10640"/>
          <a:stretch>
            <a:fillRect/>
          </a:stretch>
        </p:blipFill>
        <p:spPr bwMode="auto">
          <a:xfrm>
            <a:off x="457200" y="533400"/>
            <a:ext cx="7543800" cy="3886200"/>
          </a:xfrm>
          <a:prstGeom prst="rect">
            <a:avLst/>
          </a:prstGeom>
          <a:noFill/>
          <a:ln w="9525">
            <a:noFill/>
            <a:miter lim="800000"/>
            <a:headEnd/>
            <a:tailEnd/>
          </a:ln>
          <a:effectLst/>
        </p:spPr>
      </p:pic>
      <p:pic>
        <p:nvPicPr>
          <p:cNvPr id="3076" name="Picture 4"/>
          <p:cNvPicPr>
            <a:picLocks noGrp="1" noChangeAspect="1" noChangeArrowheads="1"/>
          </p:cNvPicPr>
          <p:nvPr>
            <p:ph sz="half" idx="2"/>
          </p:nvPr>
        </p:nvPicPr>
        <p:blipFill>
          <a:blip r:embed="rId4"/>
          <a:srcRect/>
          <a:stretch>
            <a:fillRect/>
          </a:stretch>
        </p:blipFill>
        <p:spPr bwMode="auto">
          <a:xfrm>
            <a:off x="5562600" y="3177444"/>
            <a:ext cx="3198737" cy="3680556"/>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4098" name="Picture 2"/>
          <p:cNvPicPr>
            <a:picLocks noGrp="1" noChangeAspect="1" noChangeArrowheads="1"/>
          </p:cNvPicPr>
          <p:nvPr>
            <p:ph sz="half" idx="1"/>
          </p:nvPr>
        </p:nvPicPr>
        <p:blipFill>
          <a:blip r:embed="rId2"/>
          <a:srcRect/>
          <a:stretch>
            <a:fillRect/>
          </a:stretch>
        </p:blipFill>
        <p:spPr bwMode="auto">
          <a:xfrm>
            <a:off x="304800" y="457200"/>
            <a:ext cx="8001000" cy="6000750"/>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122" name="Picture 2"/>
          <p:cNvPicPr>
            <a:picLocks noChangeAspect="1" noChangeArrowheads="1"/>
          </p:cNvPicPr>
          <p:nvPr/>
        </p:nvPicPr>
        <p:blipFill>
          <a:blip r:embed="rId2"/>
          <a:srcRect/>
          <a:stretch>
            <a:fillRect/>
          </a:stretch>
        </p:blipFill>
        <p:spPr bwMode="auto">
          <a:xfrm>
            <a:off x="0" y="898263"/>
            <a:ext cx="9144000" cy="4130937"/>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2"/>
          </p:nvPr>
        </p:nvPicPr>
        <p:blipFill>
          <a:blip r:embed="rId2"/>
          <a:srcRect t="6913" b="5814"/>
          <a:stretch>
            <a:fillRect/>
          </a:stretch>
        </p:blipFill>
        <p:spPr bwMode="auto">
          <a:xfrm>
            <a:off x="3886200" y="874955"/>
            <a:ext cx="5257800" cy="5938221"/>
          </a:xfrm>
          <a:prstGeom prst="rect">
            <a:avLst/>
          </a:prstGeom>
          <a:noFill/>
          <a:ln w="9525">
            <a:noFill/>
            <a:miter lim="800000"/>
            <a:headEnd/>
            <a:tailEnd/>
          </a:ln>
          <a:effectLst/>
        </p:spPr>
      </p:pic>
      <p:sp>
        <p:nvSpPr>
          <p:cNvPr id="2" name="Title 1"/>
          <p:cNvSpPr>
            <a:spLocks noGrp="1"/>
          </p:cNvSpPr>
          <p:nvPr>
            <p:ph type="title"/>
          </p:nvPr>
        </p:nvSpPr>
        <p:spPr>
          <a:xfrm>
            <a:off x="457200" y="-228600"/>
            <a:ext cx="8229600" cy="1143000"/>
          </a:xfrm>
        </p:spPr>
        <p:txBody>
          <a:bodyPr/>
          <a:lstStyle/>
          <a:p>
            <a:r>
              <a:rPr lang="en-US" dirty="0"/>
              <a:t>Blood supply and venous drainage</a:t>
            </a:r>
          </a:p>
        </p:txBody>
      </p:sp>
      <p:sp>
        <p:nvSpPr>
          <p:cNvPr id="3" name="Content Placeholder 2"/>
          <p:cNvSpPr>
            <a:spLocks noGrp="1"/>
          </p:cNvSpPr>
          <p:nvPr>
            <p:ph sz="half" idx="1"/>
          </p:nvPr>
        </p:nvSpPr>
        <p:spPr>
          <a:xfrm>
            <a:off x="304800" y="1600200"/>
            <a:ext cx="4038600" cy="4525963"/>
          </a:xfrm>
        </p:spPr>
        <p:txBody>
          <a:bodyPr/>
          <a:lstStyle/>
          <a:p>
            <a:r>
              <a:rPr lang="en-US" dirty="0"/>
              <a:t>superior mesenteric artery, and are drained by corresponding veins.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Nerve supply</a:t>
            </a:r>
          </a:p>
        </p:txBody>
      </p:sp>
      <p:sp>
        <p:nvSpPr>
          <p:cNvPr id="3" name="Content Placeholder 2"/>
          <p:cNvSpPr>
            <a:spLocks noGrp="1"/>
          </p:cNvSpPr>
          <p:nvPr>
            <p:ph idx="1"/>
          </p:nvPr>
        </p:nvSpPr>
        <p:spPr/>
        <p:txBody>
          <a:bodyPr/>
          <a:lstStyle/>
          <a:p>
            <a:r>
              <a:rPr lang="en-US" dirty="0"/>
              <a:t> Sympathetic nerves arrive from the T5 to the T9 spinal cord segments</a:t>
            </a:r>
          </a:p>
          <a:p>
            <a:r>
              <a:rPr lang="en-US" dirty="0"/>
              <a:t>parasympathetic system- by </a:t>
            </a:r>
            <a:r>
              <a:rPr lang="en-US" dirty="0" err="1"/>
              <a:t>vagus</a:t>
            </a:r>
            <a:r>
              <a:rPr lang="en-US" dirty="0"/>
              <a:t> nerve</a:t>
            </a:r>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Meckel's</a:t>
            </a:r>
            <a:r>
              <a:rPr lang="en-US" dirty="0"/>
              <a:t> </a:t>
            </a:r>
            <a:r>
              <a:rPr lang="en-US" dirty="0" err="1"/>
              <a:t>Diverticulum</a:t>
            </a:r>
            <a:r>
              <a:rPr lang="en-US" dirty="0"/>
              <a:t> </a:t>
            </a:r>
          </a:p>
        </p:txBody>
      </p:sp>
      <p:sp>
        <p:nvSpPr>
          <p:cNvPr id="3" name="Content Placeholder 2"/>
          <p:cNvSpPr>
            <a:spLocks noGrp="1"/>
          </p:cNvSpPr>
          <p:nvPr>
            <p:ph sz="half" idx="1"/>
          </p:nvPr>
        </p:nvSpPr>
        <p:spPr>
          <a:xfrm>
            <a:off x="76200" y="1676400"/>
            <a:ext cx="4267200" cy="5029200"/>
          </a:xfrm>
        </p:spPr>
        <p:txBody>
          <a:bodyPr/>
          <a:lstStyle/>
          <a:p>
            <a:r>
              <a:rPr lang="en-US" dirty="0" err="1"/>
              <a:t>Meckel's</a:t>
            </a:r>
            <a:r>
              <a:rPr lang="en-US" dirty="0"/>
              <a:t> </a:t>
            </a:r>
            <a:r>
              <a:rPr lang="en-US" dirty="0" err="1"/>
              <a:t>diverticulum</a:t>
            </a:r>
            <a:r>
              <a:rPr lang="en-US" dirty="0"/>
              <a:t> is the persistent proximal part of the </a:t>
            </a:r>
            <a:r>
              <a:rPr lang="en-US" dirty="0" err="1"/>
              <a:t>vitellointestinal</a:t>
            </a:r>
            <a:r>
              <a:rPr lang="en-US" dirty="0"/>
              <a:t> duct which is present in the embryo, and which normally disappears during the 6th week of intrauterine life. </a:t>
            </a:r>
          </a:p>
        </p:txBody>
      </p:sp>
      <p:pic>
        <p:nvPicPr>
          <p:cNvPr id="3074" name="Picture 2"/>
          <p:cNvPicPr>
            <a:picLocks noGrp="1" noChangeAspect="1" noChangeArrowheads="1"/>
          </p:cNvPicPr>
          <p:nvPr>
            <p:ph sz="half" idx="2"/>
          </p:nvPr>
        </p:nvPicPr>
        <p:blipFill>
          <a:blip r:embed="rId3"/>
          <a:srcRect l="3125" r="3125" b="11111"/>
          <a:stretch>
            <a:fillRect/>
          </a:stretch>
        </p:blipFill>
        <p:spPr bwMode="auto">
          <a:xfrm>
            <a:off x="4343399" y="1981200"/>
            <a:ext cx="4714875" cy="335280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a:t>
            </a:r>
            <a:r>
              <a:rPr lang="en-US" dirty="0" err="1"/>
              <a:t>Meckel's</a:t>
            </a:r>
            <a:r>
              <a:rPr lang="en-US" dirty="0"/>
              <a:t> </a:t>
            </a:r>
            <a:r>
              <a:rPr lang="en-US" dirty="0" err="1"/>
              <a:t>Diverticulum</a:t>
            </a:r>
            <a:r>
              <a:rPr lang="en-US" dirty="0"/>
              <a:t>  </a:t>
            </a:r>
          </a:p>
        </p:txBody>
      </p:sp>
      <p:sp>
        <p:nvSpPr>
          <p:cNvPr id="3" name="Content Placeholder 2"/>
          <p:cNvSpPr>
            <a:spLocks noGrp="1"/>
          </p:cNvSpPr>
          <p:nvPr>
            <p:ph idx="1"/>
          </p:nvPr>
        </p:nvSpPr>
        <p:spPr/>
        <p:txBody>
          <a:bodyPr>
            <a:normAutofit fontScale="92500" lnSpcReduction="20000"/>
          </a:bodyPr>
          <a:lstStyle/>
          <a:p>
            <a:endParaRPr lang="en-US" dirty="0"/>
          </a:p>
          <a:p>
            <a:pPr>
              <a:buNone/>
            </a:pPr>
            <a:r>
              <a:rPr lang="en-US" dirty="0"/>
              <a:t>1. It occurs in 2% subjects. </a:t>
            </a:r>
          </a:p>
          <a:p>
            <a:pPr>
              <a:buNone/>
            </a:pPr>
            <a:r>
              <a:rPr lang="en-US" dirty="0"/>
              <a:t>2. Usually it is 2 inches or 5 cm long. </a:t>
            </a:r>
          </a:p>
          <a:p>
            <a:pPr>
              <a:buNone/>
            </a:pPr>
            <a:r>
              <a:rPr lang="en-US" dirty="0"/>
              <a:t>3. It is situated about 2 feet or 60 cm proximal to the </a:t>
            </a:r>
            <a:r>
              <a:rPr lang="en-US" dirty="0" err="1"/>
              <a:t>ileocaecal</a:t>
            </a:r>
            <a:r>
              <a:rPr lang="en-US" dirty="0"/>
              <a:t> valve, attached to </a:t>
            </a:r>
            <a:r>
              <a:rPr lang="en-US" dirty="0" err="1"/>
              <a:t>antimesenteric</a:t>
            </a:r>
            <a:r>
              <a:rPr lang="en-US" dirty="0"/>
              <a:t> border of the ileum. </a:t>
            </a:r>
          </a:p>
          <a:p>
            <a:pPr>
              <a:buNone/>
            </a:pPr>
            <a:r>
              <a:rPr lang="en-US" dirty="0"/>
              <a:t>4. Its </a:t>
            </a:r>
            <a:r>
              <a:rPr lang="en-US" dirty="0" err="1"/>
              <a:t>calibre</a:t>
            </a:r>
            <a:r>
              <a:rPr lang="en-US" dirty="0"/>
              <a:t> is equal to that of the ileum. </a:t>
            </a:r>
          </a:p>
          <a:p>
            <a:pPr>
              <a:buNone/>
            </a:pPr>
            <a:r>
              <a:rPr lang="en-US" dirty="0"/>
              <a:t>5. Its apex may be free or may be attached to the  umbilicus, to the mesentery, or to any other abdominal structure by a fibrous hand. </a:t>
            </a:r>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CLINICAL ANATOMY </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a:p>
          <a:p>
            <a:pPr>
              <a:buNone/>
            </a:pPr>
            <a:r>
              <a:rPr lang="en-US" dirty="0"/>
              <a:t>1. </a:t>
            </a:r>
            <a:r>
              <a:rPr lang="en-US" dirty="0" err="1"/>
              <a:t>Meckel's</a:t>
            </a:r>
            <a:r>
              <a:rPr lang="en-US" dirty="0"/>
              <a:t> </a:t>
            </a:r>
            <a:r>
              <a:rPr lang="en-US" dirty="0" err="1"/>
              <a:t>diverticulum</a:t>
            </a:r>
            <a:r>
              <a:rPr lang="en-US" dirty="0"/>
              <a:t> may cause intestinal obstruction. </a:t>
            </a:r>
          </a:p>
          <a:p>
            <a:pPr>
              <a:buNone/>
            </a:pPr>
            <a:r>
              <a:rPr lang="en-US" dirty="0"/>
              <a:t>2. Occasionally it may have small regions of gastric mucosa. </a:t>
            </a:r>
          </a:p>
          <a:p>
            <a:pPr>
              <a:buNone/>
            </a:pPr>
            <a:r>
              <a:rPr lang="en-US" dirty="0"/>
              <a:t>3. Acute inflammation of the </a:t>
            </a:r>
            <a:r>
              <a:rPr lang="en-US" dirty="0" err="1"/>
              <a:t>diverticulum</a:t>
            </a:r>
            <a:r>
              <a:rPr lang="en-US" dirty="0"/>
              <a:t> may produce symptoms that resemble those of appendicitis. </a:t>
            </a:r>
          </a:p>
          <a:p>
            <a:pPr>
              <a:buNone/>
            </a:pPr>
            <a:r>
              <a:rPr lang="en-US" dirty="0"/>
              <a:t>4. It may be involved in other diseases similar to those of the intestine </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Features of small intestine </a:t>
            </a:r>
          </a:p>
        </p:txBody>
      </p:sp>
      <p:sp>
        <p:nvSpPr>
          <p:cNvPr id="6" name="Content Placeholder 5"/>
          <p:cNvSpPr>
            <a:spLocks noGrp="1"/>
          </p:cNvSpPr>
          <p:nvPr>
            <p:ph sz="half" idx="2"/>
          </p:nvPr>
        </p:nvSpPr>
        <p:spPr/>
        <p:txBody>
          <a:bodyPr/>
          <a:lstStyle/>
          <a:p>
            <a:endParaRPr lang="en-US"/>
          </a:p>
        </p:txBody>
      </p:sp>
      <p:pic>
        <p:nvPicPr>
          <p:cNvPr id="6146" name="Picture 2"/>
          <p:cNvPicPr>
            <a:picLocks noGrp="1" noChangeAspect="1" noChangeArrowheads="1"/>
          </p:cNvPicPr>
          <p:nvPr>
            <p:ph sz="half" idx="1"/>
          </p:nvPr>
        </p:nvPicPr>
        <p:blipFill>
          <a:blip r:embed="rId3"/>
          <a:srcRect t="9085" b="6734"/>
          <a:stretch>
            <a:fillRect/>
          </a:stretch>
        </p:blipFill>
        <p:spPr bwMode="auto">
          <a:xfrm>
            <a:off x="1973099" y="1295400"/>
            <a:ext cx="5104607" cy="556260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____________ LARGE INTESTINE </a:t>
            </a:r>
            <a:endParaRPr lang="en-US" dirty="0"/>
          </a:p>
        </p:txBody>
      </p:sp>
      <p:sp>
        <p:nvSpPr>
          <p:cNvPr id="3" name="Content Placeholder 2"/>
          <p:cNvSpPr>
            <a:spLocks noGrp="1"/>
          </p:cNvSpPr>
          <p:nvPr>
            <p:ph sz="half" idx="1"/>
          </p:nvPr>
        </p:nvSpPr>
        <p:spPr/>
        <p:txBody>
          <a:bodyPr/>
          <a:lstStyle/>
          <a:p>
            <a:r>
              <a:rPr lang="en-US" dirty="0"/>
              <a:t>Extent- The large intestine extends from the </a:t>
            </a:r>
            <a:r>
              <a:rPr lang="en-US" dirty="0" err="1"/>
              <a:t>ileocaeca</a:t>
            </a:r>
            <a:r>
              <a:rPr lang="en-US" dirty="0"/>
              <a:t> junction to the anus. </a:t>
            </a:r>
          </a:p>
          <a:p>
            <a:r>
              <a:rPr lang="en-US" dirty="0"/>
              <a:t>Length- It is about 1.5 m long </a:t>
            </a:r>
          </a:p>
        </p:txBody>
      </p:sp>
      <p:pic>
        <p:nvPicPr>
          <p:cNvPr id="4099" name="Picture 3"/>
          <p:cNvPicPr>
            <a:picLocks noGrp="1" noChangeAspect="1" noChangeArrowheads="1"/>
          </p:cNvPicPr>
          <p:nvPr>
            <p:ph sz="half" idx="2"/>
          </p:nvPr>
        </p:nvPicPr>
        <p:blipFill>
          <a:blip r:embed="rId3"/>
          <a:srcRect l="15094" r="15094"/>
          <a:stretch>
            <a:fillRect/>
          </a:stretch>
        </p:blipFill>
        <p:spPr bwMode="auto">
          <a:xfrm>
            <a:off x="4495800" y="1371600"/>
            <a:ext cx="4648200" cy="4602013"/>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Parts of the large intestine </a:t>
            </a:r>
          </a:p>
        </p:txBody>
      </p:sp>
      <p:sp>
        <p:nvSpPr>
          <p:cNvPr id="3" name="Content Placeholder 2"/>
          <p:cNvSpPr>
            <a:spLocks noGrp="1"/>
          </p:cNvSpPr>
          <p:nvPr>
            <p:ph sz="half" idx="1"/>
          </p:nvPr>
        </p:nvSpPr>
        <p:spPr/>
        <p:txBody>
          <a:bodyPr>
            <a:normAutofit fontScale="92500" lnSpcReduction="20000"/>
          </a:bodyPr>
          <a:lstStyle/>
          <a:p>
            <a:r>
              <a:rPr lang="en-US" dirty="0" err="1"/>
              <a:t>Caecum</a:t>
            </a:r>
            <a:r>
              <a:rPr lang="en-US" dirty="0"/>
              <a:t>,</a:t>
            </a:r>
          </a:p>
          <a:p>
            <a:r>
              <a:rPr lang="en-US" dirty="0"/>
              <a:t> Ascending Colon, </a:t>
            </a:r>
          </a:p>
          <a:p>
            <a:r>
              <a:rPr lang="en-US" dirty="0"/>
              <a:t> Transverse Colon, </a:t>
            </a:r>
          </a:p>
          <a:p>
            <a:r>
              <a:rPr lang="en-US" dirty="0"/>
              <a:t> Descending Colon</a:t>
            </a:r>
          </a:p>
          <a:p>
            <a:r>
              <a:rPr lang="en-US" dirty="0"/>
              <a:t> </a:t>
            </a:r>
            <a:r>
              <a:rPr lang="en-US" dirty="0" err="1"/>
              <a:t>Sigmoic</a:t>
            </a:r>
            <a:r>
              <a:rPr lang="en-US" dirty="0"/>
              <a:t> Colon, </a:t>
            </a:r>
          </a:p>
          <a:p>
            <a:r>
              <a:rPr lang="en-US" dirty="0"/>
              <a:t>Rectum </a:t>
            </a:r>
          </a:p>
          <a:p>
            <a:r>
              <a:rPr lang="en-US" dirty="0"/>
              <a:t>Anal Canal. </a:t>
            </a:r>
          </a:p>
          <a:p>
            <a:r>
              <a:rPr lang="en-US" dirty="0"/>
              <a:t>Between the </a:t>
            </a:r>
            <a:r>
              <a:rPr lang="en-US" dirty="0" err="1"/>
              <a:t>caecum</a:t>
            </a:r>
            <a:r>
              <a:rPr lang="en-US" dirty="0"/>
              <a:t> and the terminal part of the ileum there is a narrow </a:t>
            </a:r>
            <a:r>
              <a:rPr lang="en-US" dirty="0" err="1"/>
              <a:t>diverticulum</a:t>
            </a:r>
            <a:r>
              <a:rPr lang="en-US" dirty="0"/>
              <a:t> called the vermiform appendix. </a:t>
            </a:r>
          </a:p>
        </p:txBody>
      </p:sp>
      <p:pic>
        <p:nvPicPr>
          <p:cNvPr id="5122" name="Picture 2"/>
          <p:cNvPicPr>
            <a:picLocks noGrp="1" noChangeAspect="1" noChangeArrowheads="1"/>
          </p:cNvPicPr>
          <p:nvPr>
            <p:ph sz="half" idx="2"/>
          </p:nvPr>
        </p:nvPicPr>
        <p:blipFill>
          <a:blip r:embed="rId3"/>
          <a:srcRect/>
          <a:stretch>
            <a:fillRect/>
          </a:stretch>
        </p:blipFill>
        <p:spPr bwMode="auto">
          <a:xfrm>
            <a:off x="3798068" y="1905000"/>
            <a:ext cx="5345932" cy="3733800"/>
          </a:xfrm>
          <a:prstGeom prst="rect">
            <a:avLst/>
          </a:prstGeom>
          <a:noFill/>
          <a:ln w="9525">
            <a:noFill/>
            <a:miter lim="800000"/>
            <a:headEnd/>
            <a:tailEnd/>
          </a:ln>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the large intestine </a:t>
            </a:r>
          </a:p>
        </p:txBody>
      </p:sp>
      <p:sp>
        <p:nvSpPr>
          <p:cNvPr id="3" name="Content Placeholder 2"/>
          <p:cNvSpPr>
            <a:spLocks noGrp="1"/>
          </p:cNvSpPr>
          <p:nvPr>
            <p:ph sz="half" idx="1"/>
          </p:nvPr>
        </p:nvSpPr>
        <p:spPr>
          <a:xfrm>
            <a:off x="457200" y="1143000"/>
            <a:ext cx="4038600" cy="4525963"/>
          </a:xfrm>
        </p:spPr>
        <p:txBody>
          <a:bodyPr/>
          <a:lstStyle/>
          <a:p>
            <a:endParaRPr lang="en-US" dirty="0"/>
          </a:p>
          <a:p>
            <a:r>
              <a:rPr lang="en-US" dirty="0"/>
              <a:t>1. The large intestine is wider </a:t>
            </a:r>
            <a:r>
              <a:rPr lang="en-US" i="1" dirty="0"/>
              <a:t>in </a:t>
            </a:r>
            <a:r>
              <a:rPr lang="en-US" i="1" dirty="0" err="1"/>
              <a:t>calibre</a:t>
            </a:r>
            <a:r>
              <a:rPr lang="en-US" i="1" dirty="0"/>
              <a:t> than the small intestine. </a:t>
            </a:r>
          </a:p>
          <a:p>
            <a:endParaRPr lang="en-US" dirty="0"/>
          </a:p>
        </p:txBody>
      </p:sp>
      <p:pic>
        <p:nvPicPr>
          <p:cNvPr id="6146" name="Picture 2"/>
          <p:cNvPicPr>
            <a:picLocks noGrp="1" noChangeAspect="1" noChangeArrowheads="1"/>
          </p:cNvPicPr>
          <p:nvPr>
            <p:ph sz="half" idx="2"/>
          </p:nvPr>
        </p:nvPicPr>
        <p:blipFill>
          <a:blip r:embed="rId3"/>
          <a:srcRect/>
          <a:stretch>
            <a:fillRect/>
          </a:stretch>
        </p:blipFill>
        <p:spPr bwMode="auto">
          <a:xfrm>
            <a:off x="228600" y="3352800"/>
            <a:ext cx="5410200" cy="3210052"/>
          </a:xfrm>
          <a:prstGeom prst="rect">
            <a:avLst/>
          </a:prstGeom>
          <a:noFill/>
          <a:ln w="9525">
            <a:noFill/>
            <a:miter lim="800000"/>
            <a:headEnd/>
            <a:tailEnd/>
          </a:ln>
          <a:effectLst/>
        </p:spPr>
      </p:pic>
      <p:pic>
        <p:nvPicPr>
          <p:cNvPr id="6147" name="Picture 3"/>
          <p:cNvPicPr>
            <a:picLocks noChangeAspect="1" noChangeArrowheads="1"/>
          </p:cNvPicPr>
          <p:nvPr/>
        </p:nvPicPr>
        <p:blipFill>
          <a:blip r:embed="rId4"/>
          <a:srcRect/>
          <a:stretch>
            <a:fillRect/>
          </a:stretch>
        </p:blipFill>
        <p:spPr bwMode="auto">
          <a:xfrm>
            <a:off x="6286500" y="1752600"/>
            <a:ext cx="2857500" cy="3962400"/>
          </a:xfrm>
          <a:prstGeom prst="rect">
            <a:avLst/>
          </a:prstGeom>
          <a:noFill/>
          <a:ln w="9525">
            <a:noFill/>
            <a:miter lim="800000"/>
            <a:headEnd/>
            <a:tailEnd/>
          </a:ln>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sz="half" idx="2"/>
          </p:nvPr>
        </p:nvPicPr>
        <p:blipFill>
          <a:blip r:embed="rId2"/>
          <a:srcRect/>
          <a:stretch>
            <a:fillRect/>
          </a:stretch>
        </p:blipFill>
        <p:spPr bwMode="auto">
          <a:xfrm>
            <a:off x="3886200" y="2286000"/>
            <a:ext cx="5257800" cy="3890772"/>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0" y="1295400"/>
            <a:ext cx="4038600" cy="4525963"/>
          </a:xfrm>
        </p:spPr>
        <p:txBody>
          <a:bodyPr/>
          <a:lstStyle/>
          <a:p>
            <a:endParaRPr lang="en-US" dirty="0"/>
          </a:p>
          <a:p>
            <a:r>
              <a:rPr lang="en-US" dirty="0"/>
              <a:t>2. The greater part of the large intestine is </a:t>
            </a:r>
            <a:r>
              <a:rPr lang="en-US" i="1" dirty="0"/>
              <a:t>fixed, except for the appendix, the transverse colon and the sigmoid colon. </a:t>
            </a:r>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a:t>Taeniae</a:t>
            </a:r>
            <a:r>
              <a:rPr lang="en-US" i="1" dirty="0"/>
              <a:t> coli</a:t>
            </a:r>
            <a:endParaRPr lang="en-US" dirty="0"/>
          </a:p>
        </p:txBody>
      </p:sp>
      <p:sp>
        <p:nvSpPr>
          <p:cNvPr id="3" name="Content Placeholder 2"/>
          <p:cNvSpPr>
            <a:spLocks noGrp="1"/>
          </p:cNvSpPr>
          <p:nvPr>
            <p:ph sz="half" idx="1"/>
          </p:nvPr>
        </p:nvSpPr>
        <p:spPr/>
        <p:txBody>
          <a:bodyPr/>
          <a:lstStyle/>
          <a:p>
            <a:endParaRPr lang="en-US" dirty="0"/>
          </a:p>
          <a:p>
            <a:r>
              <a:rPr lang="en-US" dirty="0"/>
              <a:t>The longitudinal muscle coat forms only a thin layer in this part of the gut. The greater part of it forms three ribbon-like bands, called the </a:t>
            </a:r>
            <a:r>
              <a:rPr lang="en-US" i="1" dirty="0" err="1"/>
              <a:t>taeniae</a:t>
            </a:r>
            <a:r>
              <a:rPr lang="en-US" i="1" dirty="0"/>
              <a:t> coli </a:t>
            </a:r>
          </a:p>
          <a:p>
            <a:endParaRPr lang="en-US" dirty="0"/>
          </a:p>
        </p:txBody>
      </p:sp>
      <p:pic>
        <p:nvPicPr>
          <p:cNvPr id="22530" name="Picture 2"/>
          <p:cNvPicPr>
            <a:picLocks noGrp="1" noChangeAspect="1" noChangeArrowheads="1"/>
          </p:cNvPicPr>
          <p:nvPr>
            <p:ph sz="half" idx="2"/>
          </p:nvPr>
        </p:nvPicPr>
        <p:blipFill>
          <a:blip r:embed="rId3"/>
          <a:srcRect r="16809" b="12176"/>
          <a:stretch>
            <a:fillRect/>
          </a:stretch>
        </p:blipFill>
        <p:spPr bwMode="auto">
          <a:xfrm>
            <a:off x="4648200" y="1524000"/>
            <a:ext cx="4495800" cy="4380319"/>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a:t>Taeniae</a:t>
            </a:r>
            <a:r>
              <a:rPr lang="en-US" i="1" dirty="0"/>
              <a:t> coli</a:t>
            </a:r>
            <a:endParaRPr lang="en-US" dirty="0"/>
          </a:p>
        </p:txBody>
      </p:sp>
      <p:sp>
        <p:nvSpPr>
          <p:cNvPr id="3" name="Content Placeholder 2"/>
          <p:cNvSpPr>
            <a:spLocks noGrp="1"/>
          </p:cNvSpPr>
          <p:nvPr>
            <p:ph sz="half" idx="1"/>
          </p:nvPr>
        </p:nvSpPr>
        <p:spPr/>
        <p:txBody>
          <a:bodyPr/>
          <a:lstStyle/>
          <a:p>
            <a:endParaRPr lang="en-US" dirty="0"/>
          </a:p>
          <a:p>
            <a:r>
              <a:rPr lang="en-US" dirty="0"/>
              <a:t>Proximally the </a:t>
            </a:r>
            <a:r>
              <a:rPr lang="en-US" dirty="0" err="1"/>
              <a:t>taeniae</a:t>
            </a:r>
            <a:r>
              <a:rPr lang="en-US" dirty="0"/>
              <a:t> converge at the base of the appendix, and distally they spread out on the terminal part of the sigmoid colon to become continuous with the longitudinal muscle coat of the rectum </a:t>
            </a:r>
          </a:p>
          <a:p>
            <a:endParaRPr lang="en-US" dirty="0"/>
          </a:p>
        </p:txBody>
      </p:sp>
      <p:pic>
        <p:nvPicPr>
          <p:cNvPr id="23555" name="Picture 3"/>
          <p:cNvPicPr>
            <a:picLocks noGrp="1" noChangeAspect="1" noChangeArrowheads="1"/>
          </p:cNvPicPr>
          <p:nvPr>
            <p:ph sz="half" idx="2"/>
          </p:nvPr>
        </p:nvPicPr>
        <p:blipFill>
          <a:blip r:embed="rId3"/>
          <a:srcRect/>
          <a:stretch>
            <a:fillRect/>
          </a:stretch>
        </p:blipFill>
        <p:spPr bwMode="auto">
          <a:xfrm>
            <a:off x="4258934" y="2133600"/>
            <a:ext cx="4885066" cy="3657600"/>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sz="half" idx="2"/>
          </p:nvPr>
        </p:nvPicPr>
        <p:blipFill>
          <a:blip r:embed="rId3"/>
          <a:srcRect l="48380" r="2582"/>
          <a:stretch>
            <a:fillRect/>
          </a:stretch>
        </p:blipFill>
        <p:spPr bwMode="auto">
          <a:xfrm>
            <a:off x="3354219" y="1447800"/>
            <a:ext cx="5789781" cy="3980393"/>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Position of </a:t>
            </a:r>
            <a:r>
              <a:rPr lang="en-US" dirty="0" err="1"/>
              <a:t>taenia</a:t>
            </a:r>
            <a:r>
              <a:rPr lang="en-US" dirty="0"/>
              <a:t> </a:t>
            </a:r>
            <a:r>
              <a:rPr lang="en-US" dirty="0" err="1"/>
              <a:t>colli</a:t>
            </a:r>
            <a:endParaRPr lang="en-US" dirty="0"/>
          </a:p>
        </p:txBody>
      </p:sp>
      <p:sp>
        <p:nvSpPr>
          <p:cNvPr id="3" name="Content Placeholder 2"/>
          <p:cNvSpPr>
            <a:spLocks noGrp="1"/>
          </p:cNvSpPr>
          <p:nvPr>
            <p:ph sz="half" idx="1"/>
          </p:nvPr>
        </p:nvSpPr>
        <p:spPr/>
        <p:txBody>
          <a:bodyPr>
            <a:normAutofit/>
          </a:bodyPr>
          <a:lstStyle/>
          <a:p>
            <a:endParaRPr lang="en-US" dirty="0"/>
          </a:p>
          <a:p>
            <a:r>
              <a:rPr lang="en-US" dirty="0"/>
              <a:t>One </a:t>
            </a:r>
            <a:r>
              <a:rPr lang="en-US" dirty="0" err="1"/>
              <a:t>taenia</a:t>
            </a:r>
            <a:r>
              <a:rPr lang="en-US" dirty="0"/>
              <a:t>, </a:t>
            </a:r>
            <a:r>
              <a:rPr lang="en-US" i="1" dirty="0" err="1"/>
              <a:t>taenia</a:t>
            </a:r>
            <a:r>
              <a:rPr lang="en-US" i="1" dirty="0"/>
              <a:t> </a:t>
            </a:r>
            <a:r>
              <a:rPr lang="en-US" i="1" dirty="0" err="1"/>
              <a:t>libera</a:t>
            </a:r>
            <a:r>
              <a:rPr lang="en-US" i="1" dirty="0"/>
              <a:t>, is placed </a:t>
            </a:r>
            <a:r>
              <a:rPr lang="en-US" i="1" dirty="0" err="1"/>
              <a:t>anteriorly</a:t>
            </a:r>
            <a:r>
              <a:rPr lang="en-US" i="1" dirty="0"/>
              <a:t> in the </a:t>
            </a:r>
            <a:r>
              <a:rPr lang="en-US" i="1" dirty="0" err="1"/>
              <a:t>caecum</a:t>
            </a:r>
            <a:r>
              <a:rPr lang="en-US" i="1" dirty="0"/>
              <a:t>, ascending, descending and sigmoid colon, but is placed inferiorly in the transverse colon.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r>
              <a:rPr lang="en-US" dirty="0"/>
              <a:t>Second </a:t>
            </a:r>
            <a:r>
              <a:rPr lang="en-US" dirty="0" err="1"/>
              <a:t>taenia</a:t>
            </a:r>
            <a:r>
              <a:rPr lang="en-US" dirty="0"/>
              <a:t>, </a:t>
            </a:r>
            <a:r>
              <a:rPr lang="en-US" i="1" dirty="0" err="1"/>
              <a:t>taenia</a:t>
            </a:r>
            <a:r>
              <a:rPr lang="en-US" i="1" dirty="0"/>
              <a:t> </a:t>
            </a:r>
            <a:r>
              <a:rPr lang="en-US" i="1" dirty="0" err="1"/>
              <a:t>mesocolica</a:t>
            </a:r>
            <a:r>
              <a:rPr lang="en-US" i="1" dirty="0"/>
              <a:t> is present on the </a:t>
            </a:r>
            <a:r>
              <a:rPr lang="en-US" i="1" dirty="0" err="1"/>
              <a:t>posteromedial</a:t>
            </a:r>
            <a:r>
              <a:rPr lang="en-US" i="1" dirty="0"/>
              <a:t> surface of </a:t>
            </a:r>
            <a:r>
              <a:rPr lang="en-US" i="1" dirty="0" err="1"/>
              <a:t>caecum</a:t>
            </a:r>
            <a:r>
              <a:rPr lang="en-US" i="1" dirty="0"/>
              <a:t>, ascending, descending and sigmoid colon, but is placed </a:t>
            </a:r>
            <a:r>
              <a:rPr lang="en-US" i="1" dirty="0" err="1"/>
              <a:t>posteriorly</a:t>
            </a:r>
            <a:r>
              <a:rPr lang="en-US" i="1" dirty="0"/>
              <a:t> on the transverse colon</a:t>
            </a:r>
            <a:endParaRPr lang="en-US" dirty="0"/>
          </a:p>
          <a:p>
            <a:endParaRPr lang="en-US" dirty="0"/>
          </a:p>
        </p:txBody>
      </p:sp>
      <p:pic>
        <p:nvPicPr>
          <p:cNvPr id="9218" name="Picture 2"/>
          <p:cNvPicPr>
            <a:picLocks noChangeAspect="1" noChangeArrowheads="1"/>
          </p:cNvPicPr>
          <p:nvPr/>
        </p:nvPicPr>
        <p:blipFill>
          <a:blip r:embed="rId3"/>
          <a:srcRect/>
          <a:stretch>
            <a:fillRect/>
          </a:stretch>
        </p:blipFill>
        <p:spPr bwMode="auto">
          <a:xfrm>
            <a:off x="6762750" y="0"/>
            <a:ext cx="2381250" cy="2305050"/>
          </a:xfrm>
          <a:prstGeom prst="rect">
            <a:avLst/>
          </a:prstGeom>
          <a:noFill/>
          <a:ln w="9525">
            <a:noFill/>
            <a:miter lim="800000"/>
            <a:headEnd/>
            <a:tailEnd/>
          </a:ln>
          <a:effectLst/>
        </p:spPr>
      </p:pic>
      <p:pic>
        <p:nvPicPr>
          <p:cNvPr id="9219" name="Picture 3"/>
          <p:cNvPicPr>
            <a:picLocks noGrp="1" noChangeAspect="1" noChangeArrowheads="1"/>
          </p:cNvPicPr>
          <p:nvPr>
            <p:ph sz="half" idx="2"/>
          </p:nvPr>
        </p:nvPicPr>
        <p:blipFill>
          <a:blip r:embed="rId4"/>
          <a:srcRect r="47170"/>
          <a:stretch>
            <a:fillRect/>
          </a:stretch>
        </p:blipFill>
        <p:spPr bwMode="auto">
          <a:xfrm>
            <a:off x="4419600" y="2286000"/>
            <a:ext cx="4724400" cy="4536742"/>
          </a:xfrm>
          <a:prstGeom prst="rect">
            <a:avLst/>
          </a:prstGeom>
          <a:noFill/>
          <a:ln w="9525">
            <a:noFill/>
            <a:miter lim="800000"/>
            <a:headEnd/>
            <a:tailEnd/>
          </a:ln>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Grp="1" noChangeAspect="1" noChangeArrowheads="1"/>
          </p:cNvPicPr>
          <p:nvPr>
            <p:ph sz="half" idx="2"/>
          </p:nvPr>
        </p:nvPicPr>
        <p:blipFill>
          <a:blip r:embed="rId2"/>
          <a:srcRect l="41509" t="33236"/>
          <a:stretch>
            <a:fillRect/>
          </a:stretch>
        </p:blipFill>
        <p:spPr bwMode="auto">
          <a:xfrm>
            <a:off x="3810001" y="1752600"/>
            <a:ext cx="5334000" cy="4589794"/>
          </a:xfrm>
          <a:prstGeom prst="roundRect">
            <a:avLst>
              <a:gd name="adj" fmla="val 3380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0" y="1600200"/>
            <a:ext cx="4038600" cy="4525963"/>
          </a:xfrm>
        </p:spPr>
        <p:txBody>
          <a:bodyPr/>
          <a:lstStyle/>
          <a:p>
            <a:r>
              <a:rPr lang="en-US" dirty="0"/>
              <a:t>Third </a:t>
            </a:r>
            <a:r>
              <a:rPr lang="en-US" dirty="0" err="1"/>
              <a:t>taenia</a:t>
            </a:r>
            <a:r>
              <a:rPr lang="en-US" dirty="0"/>
              <a:t>, </a:t>
            </a:r>
            <a:r>
              <a:rPr lang="en-US" i="1" dirty="0" err="1"/>
              <a:t>taenia</a:t>
            </a:r>
            <a:r>
              <a:rPr lang="en-US" i="1" dirty="0"/>
              <a:t> </a:t>
            </a:r>
            <a:r>
              <a:rPr lang="en-US" i="1" dirty="0" err="1"/>
              <a:t>omentalis</a:t>
            </a:r>
            <a:r>
              <a:rPr lang="en-US" i="1" dirty="0"/>
              <a:t>, is situated </a:t>
            </a:r>
            <a:r>
              <a:rPr lang="en-US" i="1" dirty="0" err="1"/>
              <a:t>postero</a:t>
            </a:r>
            <a:r>
              <a:rPr lang="en-US" i="1" dirty="0"/>
              <a:t>-laterally in </a:t>
            </a:r>
            <a:r>
              <a:rPr lang="en-US" i="1" dirty="0" err="1"/>
              <a:t>caecum</a:t>
            </a:r>
            <a:r>
              <a:rPr lang="en-US" i="1" dirty="0"/>
              <a:t>, ascending, descending and sigmoid colon, but is situated on the </a:t>
            </a:r>
            <a:r>
              <a:rPr lang="en-US" i="1" dirty="0" err="1"/>
              <a:t>anterosuperior</a:t>
            </a:r>
            <a:r>
              <a:rPr lang="en-US" i="1" dirty="0"/>
              <a:t> surface of transverse colon </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large intestine cont..</a:t>
            </a:r>
          </a:p>
        </p:txBody>
      </p:sp>
      <p:sp>
        <p:nvSpPr>
          <p:cNvPr id="3" name="Content Placeholder 2"/>
          <p:cNvSpPr>
            <a:spLocks noGrp="1"/>
          </p:cNvSpPr>
          <p:nvPr>
            <p:ph sz="half" idx="1"/>
          </p:nvPr>
        </p:nvSpPr>
        <p:spPr/>
        <p:txBody>
          <a:bodyPr/>
          <a:lstStyle/>
          <a:p>
            <a:endParaRPr lang="en-US" dirty="0"/>
          </a:p>
          <a:p>
            <a:r>
              <a:rPr lang="en-US" dirty="0"/>
              <a:t>4. Since the </a:t>
            </a:r>
            <a:r>
              <a:rPr lang="en-US" dirty="0" err="1"/>
              <a:t>taeniae</a:t>
            </a:r>
            <a:r>
              <a:rPr lang="en-US" dirty="0"/>
              <a:t> are shorter than the circular muscle coat, the colon is </a:t>
            </a:r>
            <a:r>
              <a:rPr lang="en-US" i="1" dirty="0"/>
              <a:t>puckered and </a:t>
            </a:r>
            <a:r>
              <a:rPr lang="en-US" i="1" dirty="0" err="1"/>
              <a:t>sacculated</a:t>
            </a:r>
            <a:r>
              <a:rPr lang="en-US" i="1" dirty="0"/>
              <a:t>. </a:t>
            </a:r>
          </a:p>
          <a:p>
            <a:endParaRPr lang="en-US" dirty="0"/>
          </a:p>
        </p:txBody>
      </p:sp>
      <p:pic>
        <p:nvPicPr>
          <p:cNvPr id="11266" name="Picture 2"/>
          <p:cNvPicPr>
            <a:picLocks noGrp="1" noChangeAspect="1" noChangeArrowheads="1"/>
          </p:cNvPicPr>
          <p:nvPr>
            <p:ph sz="half" idx="2"/>
          </p:nvPr>
        </p:nvPicPr>
        <p:blipFill>
          <a:blip r:embed="rId3"/>
          <a:srcRect l="22641" r="28302" b="6494"/>
          <a:stretch>
            <a:fillRect/>
          </a:stretch>
        </p:blipFill>
        <p:spPr bwMode="auto">
          <a:xfrm>
            <a:off x="4953000" y="1371599"/>
            <a:ext cx="3886200" cy="5237041"/>
          </a:xfrm>
          <a:prstGeom prst="rect">
            <a:avLst/>
          </a:prstGeom>
          <a:noFill/>
          <a:ln w="9525">
            <a:noFill/>
            <a:miter lim="800000"/>
            <a:headEnd/>
            <a:tailEnd/>
          </a:ln>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i="1" dirty="0"/>
              <a:t>Appendices </a:t>
            </a:r>
            <a:br>
              <a:rPr lang="en-US" i="1" dirty="0"/>
            </a:br>
            <a:r>
              <a:rPr lang="en-US" i="1" dirty="0" err="1"/>
              <a:t>epiploicae</a:t>
            </a:r>
            <a:endParaRPr lang="en-US" dirty="0"/>
          </a:p>
        </p:txBody>
      </p:sp>
      <p:sp>
        <p:nvSpPr>
          <p:cNvPr id="3" name="Content Placeholder 2"/>
          <p:cNvSpPr>
            <a:spLocks noGrp="1"/>
          </p:cNvSpPr>
          <p:nvPr>
            <p:ph sz="half" idx="1"/>
          </p:nvPr>
        </p:nvSpPr>
        <p:spPr>
          <a:xfrm>
            <a:off x="0" y="1600200"/>
            <a:ext cx="4495800" cy="5257800"/>
          </a:xfrm>
        </p:spPr>
        <p:txBody>
          <a:bodyPr>
            <a:normAutofit fontScale="92500"/>
          </a:bodyPr>
          <a:lstStyle/>
          <a:p>
            <a:endParaRPr lang="en-US" dirty="0"/>
          </a:p>
          <a:p>
            <a:r>
              <a:rPr lang="en-US" dirty="0"/>
              <a:t> Small bags of peritoneum filled with fat, and called the </a:t>
            </a:r>
            <a:r>
              <a:rPr lang="en-US" i="1" dirty="0"/>
              <a:t>appendices </a:t>
            </a:r>
            <a:r>
              <a:rPr lang="en-US" i="1" dirty="0" err="1"/>
              <a:t>epiploicae</a:t>
            </a:r>
            <a:r>
              <a:rPr lang="en-US" i="1" dirty="0"/>
              <a:t>,</a:t>
            </a:r>
          </a:p>
          <a:p>
            <a:r>
              <a:rPr lang="en-US" i="1" dirty="0"/>
              <a:t>They  are scattered over the surface of the large intestine, </a:t>
            </a:r>
            <a:r>
              <a:rPr lang="en-US" b="1" i="1" dirty="0">
                <a:solidFill>
                  <a:srgbClr val="FF0000"/>
                </a:solidFill>
              </a:rPr>
              <a:t>except for the appendix, the </a:t>
            </a:r>
            <a:r>
              <a:rPr lang="en-US" b="1" i="1" dirty="0" err="1">
                <a:solidFill>
                  <a:srgbClr val="FF0000"/>
                </a:solidFill>
              </a:rPr>
              <a:t>caecum</a:t>
            </a:r>
            <a:r>
              <a:rPr lang="en-US" b="1" i="1" dirty="0">
                <a:solidFill>
                  <a:srgbClr val="FF0000"/>
                </a:solidFill>
              </a:rPr>
              <a:t> and the rectum</a:t>
            </a:r>
            <a:r>
              <a:rPr lang="en-US" i="1" dirty="0"/>
              <a:t>.</a:t>
            </a:r>
          </a:p>
          <a:p>
            <a:r>
              <a:rPr lang="en-US" i="1" dirty="0"/>
              <a:t> These are most numerous on the sides of the sigmoid colon and on the posterior surface of the transverse colon. </a:t>
            </a:r>
          </a:p>
          <a:p>
            <a:endParaRPr lang="en-US" dirty="0"/>
          </a:p>
        </p:txBody>
      </p:sp>
      <p:pic>
        <p:nvPicPr>
          <p:cNvPr id="12290" name="Picture 2"/>
          <p:cNvPicPr>
            <a:picLocks noGrp="1" noChangeAspect="1" noChangeArrowheads="1"/>
          </p:cNvPicPr>
          <p:nvPr>
            <p:ph sz="half" idx="2"/>
          </p:nvPr>
        </p:nvPicPr>
        <p:blipFill>
          <a:blip r:embed="rId3"/>
          <a:srcRect/>
          <a:stretch>
            <a:fillRect/>
          </a:stretch>
        </p:blipFill>
        <p:spPr bwMode="auto">
          <a:xfrm>
            <a:off x="4648200" y="0"/>
            <a:ext cx="4495800" cy="3371850"/>
          </a:xfrm>
          <a:prstGeom prst="rect">
            <a:avLst/>
          </a:prstGeom>
          <a:noFill/>
          <a:ln w="9525">
            <a:noFill/>
            <a:miter lim="800000"/>
            <a:headEnd/>
            <a:tailEnd/>
          </a:ln>
          <a:effectLst/>
        </p:spPr>
      </p:pic>
      <p:pic>
        <p:nvPicPr>
          <p:cNvPr id="12291" name="Picture 3"/>
          <p:cNvPicPr>
            <a:picLocks noChangeAspect="1" noChangeArrowheads="1"/>
          </p:cNvPicPr>
          <p:nvPr/>
        </p:nvPicPr>
        <p:blipFill>
          <a:blip r:embed="rId4"/>
          <a:srcRect/>
          <a:stretch>
            <a:fillRect/>
          </a:stretch>
        </p:blipFill>
        <p:spPr bwMode="auto">
          <a:xfrm>
            <a:off x="5810250" y="3200400"/>
            <a:ext cx="3333750" cy="3657600"/>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Blood supply of large intestines</a:t>
            </a:r>
          </a:p>
        </p:txBody>
      </p:sp>
      <p:sp>
        <p:nvSpPr>
          <p:cNvPr id="3" name="Content Placeholder 2"/>
          <p:cNvSpPr>
            <a:spLocks noGrp="1"/>
          </p:cNvSpPr>
          <p:nvPr>
            <p:ph sz="half" idx="1"/>
          </p:nvPr>
        </p:nvSpPr>
        <p:spPr/>
        <p:txBody>
          <a:bodyPr>
            <a:normAutofit fontScale="92500" lnSpcReduction="20000"/>
          </a:bodyPr>
          <a:lstStyle/>
          <a:p>
            <a:r>
              <a:rPr lang="en-US" i="1" dirty="0"/>
              <a:t>The blood supply to the colon is derived from the marginal artery </a:t>
            </a:r>
          </a:p>
          <a:p>
            <a:r>
              <a:rPr lang="en-US" i="1" dirty="0"/>
              <a:t>Terminal branches from the marginal artery are distributed to the intestine as long and short vessels, </a:t>
            </a:r>
            <a:r>
              <a:rPr lang="en-US" i="1" dirty="0" err="1"/>
              <a:t>vasa</a:t>
            </a:r>
            <a:r>
              <a:rPr lang="en-US" i="1" dirty="0"/>
              <a:t> </a:t>
            </a:r>
            <a:r>
              <a:rPr lang="en-US" i="1" dirty="0" err="1"/>
              <a:t>longa</a:t>
            </a:r>
            <a:r>
              <a:rPr lang="en-US" i="1" dirty="0"/>
              <a:t> and </a:t>
            </a:r>
            <a:r>
              <a:rPr lang="en-US" i="1" dirty="0" err="1"/>
              <a:t>vasa</a:t>
            </a:r>
            <a:r>
              <a:rPr lang="en-US" i="1" dirty="0"/>
              <a:t> </a:t>
            </a:r>
            <a:r>
              <a:rPr lang="en-US" i="1" dirty="0" err="1"/>
              <a:t>brevia</a:t>
            </a:r>
            <a:r>
              <a:rPr lang="en-US" i="1" dirty="0"/>
              <a:t>. </a:t>
            </a:r>
          </a:p>
          <a:p>
            <a:r>
              <a:rPr lang="en-US" dirty="0"/>
              <a:t>They gradually pierce the muscular coat and reach the </a:t>
            </a:r>
            <a:r>
              <a:rPr lang="en-US" dirty="0" err="1"/>
              <a:t>submucosa</a:t>
            </a:r>
            <a:r>
              <a:rPr lang="en-US" dirty="0"/>
              <a:t>. </a:t>
            </a:r>
          </a:p>
        </p:txBody>
      </p:sp>
      <p:pic>
        <p:nvPicPr>
          <p:cNvPr id="13314" name="Picture 2"/>
          <p:cNvPicPr>
            <a:picLocks noGrp="1" noChangeAspect="1" noChangeArrowheads="1"/>
          </p:cNvPicPr>
          <p:nvPr>
            <p:ph sz="half" idx="2"/>
          </p:nvPr>
        </p:nvPicPr>
        <p:blipFill>
          <a:blip r:embed="rId3"/>
          <a:srcRect/>
          <a:stretch>
            <a:fillRect/>
          </a:stretch>
        </p:blipFill>
        <p:spPr bwMode="auto">
          <a:xfrm>
            <a:off x="4495799" y="1524000"/>
            <a:ext cx="4174067" cy="4419600"/>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D8860-E7E9-0AEA-ED25-11CA0FD6FA80}"/>
              </a:ext>
            </a:extLst>
          </p:cNvPr>
          <p:cNvSpPr>
            <a:spLocks noGrp="1"/>
          </p:cNvSpPr>
          <p:nvPr>
            <p:ph type="title"/>
          </p:nvPr>
        </p:nvSpPr>
        <p:spPr/>
        <p:txBody>
          <a:bodyPr/>
          <a:lstStyle/>
          <a:p>
            <a:r>
              <a:rPr lang="en-US" dirty="0"/>
              <a:t>Venous drainage </a:t>
            </a:r>
            <a:endParaRPr lang="en-IN" dirty="0"/>
          </a:p>
        </p:txBody>
      </p:sp>
      <p:pic>
        <p:nvPicPr>
          <p:cNvPr id="6" name="Content Placeholder 5">
            <a:extLst>
              <a:ext uri="{FF2B5EF4-FFF2-40B4-BE49-F238E27FC236}">
                <a16:creationId xmlns:a16="http://schemas.microsoft.com/office/drawing/2014/main" id="{798CA888-B56E-E89B-0A00-8A266435743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672060" y="1303819"/>
            <a:ext cx="5033539" cy="5297469"/>
          </a:xfrm>
        </p:spPr>
      </p:pic>
      <p:sp>
        <p:nvSpPr>
          <p:cNvPr id="4" name="Content Placeholder 3">
            <a:extLst>
              <a:ext uri="{FF2B5EF4-FFF2-40B4-BE49-F238E27FC236}">
                <a16:creationId xmlns:a16="http://schemas.microsoft.com/office/drawing/2014/main" id="{2A90EF14-2DAA-508D-A790-AAD796C9CEA6}"/>
              </a:ext>
            </a:extLst>
          </p:cNvPr>
          <p:cNvSpPr>
            <a:spLocks noGrp="1"/>
          </p:cNvSpPr>
          <p:nvPr>
            <p:ph sz="half" idx="2"/>
          </p:nvPr>
        </p:nvSpPr>
        <p:spPr/>
        <p:txBody>
          <a:bodyPr/>
          <a:lstStyle/>
          <a:p>
            <a:endParaRPr lang="en-IN" dirty="0"/>
          </a:p>
        </p:txBody>
      </p:sp>
    </p:spTree>
    <p:extLst>
      <p:ext uri="{BB962C8B-B14F-4D97-AF65-F5344CB8AC3E}">
        <p14:creationId xmlns:p14="http://schemas.microsoft.com/office/powerpoint/2010/main" val="40223376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Lymphatic drainage</a:t>
            </a:r>
          </a:p>
        </p:txBody>
      </p:sp>
      <p:sp>
        <p:nvSpPr>
          <p:cNvPr id="3" name="Content Placeholder 2"/>
          <p:cNvSpPr>
            <a:spLocks noGrp="1"/>
          </p:cNvSpPr>
          <p:nvPr>
            <p:ph sz="half" idx="1"/>
          </p:nvPr>
        </p:nvSpPr>
        <p:spPr>
          <a:xfrm>
            <a:off x="457200" y="1600200"/>
            <a:ext cx="4038600" cy="5257800"/>
          </a:xfrm>
        </p:spPr>
        <p:txBody>
          <a:bodyPr>
            <a:normAutofit fontScale="77500" lnSpcReduction="20000"/>
          </a:bodyPr>
          <a:lstStyle/>
          <a:p>
            <a:r>
              <a:rPr lang="en-US" dirty="0"/>
              <a:t>7. </a:t>
            </a:r>
            <a:r>
              <a:rPr lang="en-US" i="1" dirty="0"/>
              <a:t>Lymph from the large intestine passes through four sets of lymph nodes : </a:t>
            </a:r>
          </a:p>
          <a:p>
            <a:pPr marL="514350" indent="-514350">
              <a:buAutoNum type="alphaLcParenBoth"/>
            </a:pPr>
            <a:r>
              <a:rPr lang="en-US" i="1" dirty="0" err="1"/>
              <a:t>Epicolic</a:t>
            </a:r>
            <a:r>
              <a:rPr lang="en-US" i="1" dirty="0"/>
              <a:t> lymph nodes, lying on the wall of the gut;</a:t>
            </a:r>
          </a:p>
          <a:p>
            <a:pPr marL="514350" indent="-514350">
              <a:buNone/>
            </a:pPr>
            <a:r>
              <a:rPr lang="en-US" i="1" dirty="0"/>
              <a:t> (b) </a:t>
            </a:r>
            <a:r>
              <a:rPr lang="en-US" i="1" dirty="0" err="1"/>
              <a:t>Paracolic</a:t>
            </a:r>
            <a:r>
              <a:rPr lang="en-US" i="1" dirty="0"/>
              <a:t> nodes, on the medial side of the ascending and descending colon and near the </a:t>
            </a:r>
            <a:r>
              <a:rPr lang="en-US" i="1" dirty="0" err="1"/>
              <a:t>mesocolic</a:t>
            </a:r>
            <a:r>
              <a:rPr lang="en-US" i="1" dirty="0"/>
              <a:t> border of the transverse and sigmoid colon; </a:t>
            </a:r>
          </a:p>
          <a:p>
            <a:pPr marL="514350" indent="-514350">
              <a:buNone/>
            </a:pPr>
            <a:r>
              <a:rPr lang="en-US" i="1" dirty="0"/>
              <a:t>(c) Intermediate nodes, on the main branches of the vessels; </a:t>
            </a:r>
          </a:p>
          <a:p>
            <a:pPr marL="514350" indent="-514350">
              <a:buNone/>
            </a:pPr>
            <a:r>
              <a:rPr lang="en-US" i="1" dirty="0"/>
              <a:t> (d) Terminal nodes, on the superior and inferior mesenteric vessels. </a:t>
            </a:r>
            <a:endParaRPr lang="en-US" dirty="0"/>
          </a:p>
        </p:txBody>
      </p:sp>
      <p:pic>
        <p:nvPicPr>
          <p:cNvPr id="14338" name="Picture 2"/>
          <p:cNvPicPr>
            <a:picLocks noGrp="1" noChangeAspect="1" noChangeArrowheads="1"/>
          </p:cNvPicPr>
          <p:nvPr>
            <p:ph sz="half" idx="2"/>
          </p:nvPr>
        </p:nvPicPr>
        <p:blipFill>
          <a:blip r:embed="rId3"/>
          <a:srcRect l="47170" t="17888" b="11504"/>
          <a:stretch>
            <a:fillRect/>
          </a:stretch>
        </p:blipFill>
        <p:spPr bwMode="auto">
          <a:xfrm>
            <a:off x="4572000" y="1600200"/>
            <a:ext cx="4572000" cy="4582886"/>
          </a:xfrm>
          <a:prstGeom prst="rect">
            <a:avLst/>
          </a:prstGeom>
          <a:noFill/>
          <a:ln w="9525">
            <a:noFill/>
            <a:miter lim="800000"/>
            <a:headEnd/>
            <a:tailEnd/>
          </a:ln>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Nerve supply </a:t>
            </a:r>
          </a:p>
        </p:txBody>
      </p:sp>
      <p:sp>
        <p:nvSpPr>
          <p:cNvPr id="3" name="Content Placeholder 2"/>
          <p:cNvSpPr>
            <a:spLocks noGrp="1"/>
          </p:cNvSpPr>
          <p:nvPr>
            <p:ph idx="1"/>
          </p:nvPr>
        </p:nvSpPr>
        <p:spPr/>
        <p:txBody>
          <a:bodyPr>
            <a:normAutofit/>
          </a:bodyPr>
          <a:lstStyle/>
          <a:p>
            <a:r>
              <a:rPr lang="en-US" i="1" dirty="0"/>
              <a:t>The nerve supply of the large intestine, barring the lower half of the anal canal, is both sympathetic and parasympathetic. </a:t>
            </a:r>
          </a:p>
          <a:p>
            <a:r>
              <a:rPr lang="en-US" i="1" dirty="0"/>
              <a:t>Sympathetic from T1 to L1</a:t>
            </a:r>
          </a:p>
          <a:p>
            <a:r>
              <a:rPr lang="en-US" i="1" dirty="0"/>
              <a:t>Parasympathetic by </a:t>
            </a:r>
            <a:r>
              <a:rPr lang="en-US" i="1" dirty="0" err="1"/>
              <a:t>vagus</a:t>
            </a: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Functions of the Colon </a:t>
            </a:r>
            <a:endParaRPr lang="en-US" dirty="0"/>
          </a:p>
        </p:txBody>
      </p:sp>
      <p:sp>
        <p:nvSpPr>
          <p:cNvPr id="3" name="Content Placeholder 2"/>
          <p:cNvSpPr>
            <a:spLocks noGrp="1"/>
          </p:cNvSpPr>
          <p:nvPr>
            <p:ph idx="1"/>
          </p:nvPr>
        </p:nvSpPr>
        <p:spPr/>
        <p:txBody>
          <a:bodyPr>
            <a:normAutofit lnSpcReduction="10000"/>
          </a:bodyPr>
          <a:lstStyle/>
          <a:p>
            <a:pPr>
              <a:buNone/>
            </a:pPr>
            <a:r>
              <a:rPr lang="en-US" dirty="0"/>
              <a:t>(a) Lubrication of </a:t>
            </a:r>
            <a:r>
              <a:rPr lang="en-US" dirty="0" err="1"/>
              <a:t>faeces</a:t>
            </a:r>
            <a:r>
              <a:rPr lang="en-US" dirty="0"/>
              <a:t> by mucus,</a:t>
            </a:r>
          </a:p>
          <a:p>
            <a:pPr>
              <a:buNone/>
            </a:pPr>
            <a:r>
              <a:rPr lang="en-US" dirty="0"/>
              <a:t> (b) Absorption of water, salts and other solutes, </a:t>
            </a:r>
          </a:p>
          <a:p>
            <a:pPr>
              <a:buNone/>
            </a:pPr>
            <a:r>
              <a:rPr lang="en-US" dirty="0"/>
              <a:t>(c) Bacterial flora of colon </a:t>
            </a:r>
            <a:r>
              <a:rPr lang="en-US" dirty="0" err="1"/>
              <a:t>synthetizes</a:t>
            </a:r>
            <a:r>
              <a:rPr lang="en-US" dirty="0"/>
              <a:t> vitamin B. </a:t>
            </a:r>
          </a:p>
          <a:p>
            <a:pPr>
              <a:buNone/>
            </a:pPr>
            <a:r>
              <a:rPr lang="en-US" dirty="0"/>
              <a:t>(d) </a:t>
            </a:r>
            <a:r>
              <a:rPr lang="en-US" dirty="0" err="1"/>
              <a:t>Mucoid</a:t>
            </a:r>
            <a:r>
              <a:rPr lang="en-US" dirty="0"/>
              <a:t> secretion of colon is rich in antibodies of </a:t>
            </a:r>
            <a:r>
              <a:rPr lang="en-US" dirty="0" err="1"/>
              <a:t>IgA</a:t>
            </a:r>
            <a:r>
              <a:rPr lang="en-US" dirty="0"/>
              <a:t> group, which protect it from invasion by microorganisms, </a:t>
            </a:r>
          </a:p>
          <a:p>
            <a:pPr>
              <a:buNone/>
            </a:pPr>
            <a:r>
              <a:rPr lang="en-US" dirty="0"/>
              <a:t>(e) The </a:t>
            </a:r>
            <a:r>
              <a:rPr lang="en-US" dirty="0" err="1"/>
              <a:t>microvilli</a:t>
            </a:r>
            <a:r>
              <a:rPr lang="en-US" dirty="0"/>
              <a:t> (apical tufts) of some columnar cells serve a sensory function.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Grp="1" noChangeAspect="1" noChangeArrowheads="1"/>
          </p:cNvPicPr>
          <p:nvPr>
            <p:ph sz="half" idx="2"/>
          </p:nvPr>
        </p:nvPicPr>
        <p:blipFill>
          <a:blip r:embed="rId3"/>
          <a:srcRect/>
          <a:stretch>
            <a:fillRect/>
          </a:stretch>
        </p:blipFill>
        <p:spPr bwMode="auto">
          <a:xfrm>
            <a:off x="4286250" y="1905000"/>
            <a:ext cx="4857750" cy="38862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i="1" dirty="0" err="1"/>
              <a:t>Caecum</a:t>
            </a:r>
            <a:r>
              <a:rPr lang="en-US" i="1" dirty="0"/>
              <a:t> </a:t>
            </a:r>
            <a:endParaRPr lang="en-US" dirty="0"/>
          </a:p>
        </p:txBody>
      </p:sp>
      <p:sp>
        <p:nvSpPr>
          <p:cNvPr id="3" name="Content Placeholder 2"/>
          <p:cNvSpPr>
            <a:spLocks noGrp="1"/>
          </p:cNvSpPr>
          <p:nvPr>
            <p:ph sz="half" idx="1"/>
          </p:nvPr>
        </p:nvSpPr>
        <p:spPr/>
        <p:txBody>
          <a:bodyPr/>
          <a:lstStyle/>
          <a:p>
            <a:r>
              <a:rPr lang="en-US" dirty="0" err="1"/>
              <a:t>Caecum</a:t>
            </a:r>
            <a:r>
              <a:rPr lang="en-US" dirty="0"/>
              <a:t> is a large blind sac forming the </a:t>
            </a:r>
            <a:r>
              <a:rPr lang="en-US" dirty="0" err="1"/>
              <a:t>startingof</a:t>
            </a:r>
            <a:r>
              <a:rPr lang="en-US" dirty="0"/>
              <a:t> the large intestine. </a:t>
            </a:r>
          </a:p>
          <a:p>
            <a:r>
              <a:rPr lang="en-US" b="1" dirty="0"/>
              <a:t>Location</a:t>
            </a:r>
            <a:r>
              <a:rPr lang="en-US" dirty="0"/>
              <a:t>- right iliac </a:t>
            </a:r>
            <a:r>
              <a:rPr lang="en-US" dirty="0" err="1"/>
              <a:t>fossa</a:t>
            </a:r>
            <a:r>
              <a:rPr lang="en-US" dirty="0"/>
              <a:t>, above the lateral half of the inguinal ligament.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r.Ganesh\Downloads\1_tecgiH1IIrAJYx4TT6-9Bg.jpeg"/>
          <p:cNvPicPr>
            <a:picLocks noGrp="1" noChangeAspect="1" noChangeArrowheads="1"/>
          </p:cNvPicPr>
          <p:nvPr>
            <p:ph sz="half" idx="2"/>
          </p:nvPr>
        </p:nvPicPr>
        <p:blipFill>
          <a:blip r:embed="rId2"/>
          <a:srcRect/>
          <a:stretch>
            <a:fillRect/>
          </a:stretch>
        </p:blipFill>
        <p:spPr bwMode="auto">
          <a:xfrm>
            <a:off x="4887199" y="2438400"/>
            <a:ext cx="4256801" cy="2973110"/>
          </a:xfrm>
          <a:prstGeom prst="rect">
            <a:avLst/>
          </a:prstGeom>
          <a:noFill/>
        </p:spPr>
      </p:pic>
      <p:sp>
        <p:nvSpPr>
          <p:cNvPr id="2" name="Title 1"/>
          <p:cNvSpPr>
            <a:spLocks noGrp="1"/>
          </p:cNvSpPr>
          <p:nvPr>
            <p:ph type="title"/>
          </p:nvPr>
        </p:nvSpPr>
        <p:spPr/>
        <p:txBody>
          <a:bodyPr/>
          <a:lstStyle/>
          <a:p>
            <a:r>
              <a:rPr lang="en-US" dirty="0"/>
              <a:t>Communications </a:t>
            </a:r>
          </a:p>
        </p:txBody>
      </p:sp>
      <p:sp>
        <p:nvSpPr>
          <p:cNvPr id="3" name="Content Placeholder 2"/>
          <p:cNvSpPr>
            <a:spLocks noGrp="1"/>
          </p:cNvSpPr>
          <p:nvPr>
            <p:ph sz="half" idx="1"/>
          </p:nvPr>
        </p:nvSpPr>
        <p:spPr>
          <a:xfrm>
            <a:off x="0" y="1600200"/>
            <a:ext cx="5410200" cy="5257800"/>
          </a:xfrm>
        </p:spPr>
        <p:txBody>
          <a:bodyPr/>
          <a:lstStyle/>
          <a:p>
            <a:r>
              <a:rPr lang="en-US" dirty="0"/>
              <a:t>It communicates superiorly with the ascending colon, medially at the level of the </a:t>
            </a:r>
            <a:r>
              <a:rPr lang="en-US" dirty="0" err="1"/>
              <a:t>caecocolic</a:t>
            </a:r>
            <a:r>
              <a:rPr lang="en-US" dirty="0"/>
              <a:t> junction with the ileum, and </a:t>
            </a:r>
            <a:r>
              <a:rPr lang="en-US" dirty="0" err="1"/>
              <a:t>postero</a:t>
            </a:r>
            <a:r>
              <a:rPr lang="en-US" dirty="0"/>
              <a:t>-medially with the appendix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Dimensions </a:t>
            </a:r>
          </a:p>
        </p:txBody>
      </p:sp>
      <p:sp>
        <p:nvSpPr>
          <p:cNvPr id="3" name="Content Placeholder 2"/>
          <p:cNvSpPr>
            <a:spLocks noGrp="1"/>
          </p:cNvSpPr>
          <p:nvPr>
            <p:ph idx="1"/>
          </p:nvPr>
        </p:nvSpPr>
        <p:spPr/>
        <p:txBody>
          <a:bodyPr/>
          <a:lstStyle/>
          <a:p>
            <a:r>
              <a:rPr lang="en-US" dirty="0"/>
              <a:t>6 cm long and 7.5 cm broad.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42606-6FCF-5BD0-9B10-CC7593AC6A73}"/>
              </a:ext>
            </a:extLst>
          </p:cNvPr>
          <p:cNvSpPr>
            <a:spLocks noGrp="1"/>
          </p:cNvSpPr>
          <p:nvPr>
            <p:ph type="title"/>
          </p:nvPr>
        </p:nvSpPr>
        <p:spPr/>
        <p:txBody>
          <a:bodyPr/>
          <a:lstStyle/>
          <a:p>
            <a:r>
              <a:rPr lang="en-US" dirty="0"/>
              <a:t>External features of the caecum </a:t>
            </a:r>
            <a:endParaRPr lang="en-IN" dirty="0"/>
          </a:p>
        </p:txBody>
      </p:sp>
      <p:sp>
        <p:nvSpPr>
          <p:cNvPr id="5" name="Content Placeholder 4">
            <a:extLst>
              <a:ext uri="{FF2B5EF4-FFF2-40B4-BE49-F238E27FC236}">
                <a16:creationId xmlns:a16="http://schemas.microsoft.com/office/drawing/2014/main" id="{27DB2BD4-043E-BDB6-CFFA-F4EAC23DFC71}"/>
              </a:ext>
            </a:extLst>
          </p:cNvPr>
          <p:cNvSpPr>
            <a:spLocks noGrp="1"/>
          </p:cNvSpPr>
          <p:nvPr>
            <p:ph sz="half" idx="1"/>
          </p:nvPr>
        </p:nvSpPr>
        <p:spPr/>
        <p:txBody>
          <a:bodyPr/>
          <a:lstStyle/>
          <a:p>
            <a:r>
              <a:rPr lang="en-US" dirty="0"/>
              <a:t>Taenia coli</a:t>
            </a:r>
          </a:p>
          <a:p>
            <a:endParaRPr lang="en-US" dirty="0"/>
          </a:p>
          <a:p>
            <a:r>
              <a:rPr lang="en-US" dirty="0" err="1"/>
              <a:t>Sacculations</a:t>
            </a:r>
            <a:r>
              <a:rPr lang="en-US" dirty="0"/>
              <a:t> </a:t>
            </a:r>
          </a:p>
          <a:p>
            <a:endParaRPr lang="en-US" dirty="0"/>
          </a:p>
          <a:p>
            <a:r>
              <a:rPr lang="en-US" dirty="0"/>
              <a:t>Appendices </a:t>
            </a:r>
            <a:r>
              <a:rPr lang="en-US" dirty="0" err="1"/>
              <a:t>epiploicae</a:t>
            </a:r>
            <a:r>
              <a:rPr lang="en-US" dirty="0"/>
              <a:t> </a:t>
            </a:r>
            <a:endParaRPr lang="en-IN" dirty="0"/>
          </a:p>
        </p:txBody>
      </p:sp>
      <p:pic>
        <p:nvPicPr>
          <p:cNvPr id="8" name="Content Placeholder 7">
            <a:extLst>
              <a:ext uri="{FF2B5EF4-FFF2-40B4-BE49-F238E27FC236}">
                <a16:creationId xmlns:a16="http://schemas.microsoft.com/office/drawing/2014/main" id="{C5A61ACA-1939-91D8-BAB8-1AE33CB5DC4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65135" y="2431658"/>
            <a:ext cx="4038600" cy="2863045"/>
          </a:xfrm>
        </p:spPr>
      </p:pic>
    </p:spTree>
    <p:extLst>
      <p:ext uri="{BB962C8B-B14F-4D97-AF65-F5344CB8AC3E}">
        <p14:creationId xmlns:p14="http://schemas.microsoft.com/office/powerpoint/2010/main" val="37079561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Relations </a:t>
            </a:r>
            <a:endParaRPr lang="en-US" dirty="0"/>
          </a:p>
        </p:txBody>
      </p:sp>
      <p:sp>
        <p:nvSpPr>
          <p:cNvPr id="3" name="Content Placeholder 2"/>
          <p:cNvSpPr>
            <a:spLocks noGrp="1"/>
          </p:cNvSpPr>
          <p:nvPr>
            <p:ph sz="half" idx="1"/>
          </p:nvPr>
        </p:nvSpPr>
        <p:spPr>
          <a:xfrm>
            <a:off x="228600" y="1600200"/>
            <a:ext cx="4267200" cy="5029200"/>
          </a:xfrm>
        </p:spPr>
        <p:txBody>
          <a:bodyPr>
            <a:normAutofit fontScale="85000" lnSpcReduction="20000"/>
          </a:bodyPr>
          <a:lstStyle/>
          <a:p>
            <a:r>
              <a:rPr lang="en-US" i="1" dirty="0"/>
              <a:t>Anterior: Coils of intestine and anterior abdominal  </a:t>
            </a:r>
            <a:r>
              <a:rPr lang="en-US" dirty="0"/>
              <a:t>wall. </a:t>
            </a:r>
          </a:p>
          <a:p>
            <a:r>
              <a:rPr lang="en-US" i="1" dirty="0"/>
              <a:t>Posterior :</a:t>
            </a:r>
          </a:p>
          <a:p>
            <a:pPr>
              <a:buNone/>
            </a:pPr>
            <a:r>
              <a:rPr lang="en-US" i="1" dirty="0"/>
              <a:t> (a) Muscles: Right </a:t>
            </a:r>
            <a:r>
              <a:rPr lang="en-US" i="1" dirty="0" err="1"/>
              <a:t>psoas</a:t>
            </a:r>
            <a:r>
              <a:rPr lang="en-US" i="1" dirty="0"/>
              <a:t> and </a:t>
            </a:r>
            <a:r>
              <a:rPr lang="en-US" i="1" dirty="0" err="1"/>
              <a:t>iliacus</a:t>
            </a:r>
            <a:r>
              <a:rPr lang="en-US" i="1" dirty="0"/>
              <a:t>. </a:t>
            </a:r>
          </a:p>
          <a:p>
            <a:pPr>
              <a:buNone/>
            </a:pPr>
            <a:r>
              <a:rPr lang="en-US" dirty="0"/>
              <a:t>(b) </a:t>
            </a:r>
            <a:r>
              <a:rPr lang="en-US" i="1" dirty="0"/>
              <a:t>Nerves: </a:t>
            </a:r>
            <a:r>
              <a:rPr lang="en-US" i="1" dirty="0" err="1"/>
              <a:t>Genitofemoral</a:t>
            </a:r>
            <a:r>
              <a:rPr lang="en-US" i="1" dirty="0"/>
              <a:t>, femoral and lateral </a:t>
            </a:r>
            <a:r>
              <a:rPr lang="en-US" i="1" dirty="0" err="1"/>
              <a:t>cutaneous</a:t>
            </a:r>
            <a:r>
              <a:rPr lang="en-US" i="1" dirty="0"/>
              <a:t> nerve of thigh (all of the right side). </a:t>
            </a:r>
          </a:p>
          <a:p>
            <a:pPr>
              <a:buNone/>
            </a:pPr>
            <a:r>
              <a:rPr lang="en-US" dirty="0"/>
              <a:t>(c) </a:t>
            </a:r>
            <a:r>
              <a:rPr lang="en-US" i="1" dirty="0"/>
              <a:t>Vessels: Testicular or ovarian, and often the external iliac (of the right side), </a:t>
            </a:r>
          </a:p>
          <a:p>
            <a:pPr>
              <a:buNone/>
            </a:pPr>
            <a:r>
              <a:rPr lang="en-US" i="1" dirty="0"/>
              <a:t>(d) Appendix in the </a:t>
            </a:r>
            <a:r>
              <a:rPr lang="en-US" i="1" dirty="0" err="1"/>
              <a:t>retrocaecal</a:t>
            </a:r>
            <a:r>
              <a:rPr lang="en-US" i="1" dirty="0"/>
              <a:t> recess </a:t>
            </a:r>
            <a:endParaRPr lang="en-US" dirty="0"/>
          </a:p>
        </p:txBody>
      </p:sp>
      <p:pic>
        <p:nvPicPr>
          <p:cNvPr id="20482" name="Picture 2"/>
          <p:cNvPicPr>
            <a:picLocks noGrp="1" noChangeAspect="1" noChangeArrowheads="1"/>
          </p:cNvPicPr>
          <p:nvPr>
            <p:ph sz="half" idx="2"/>
          </p:nvPr>
        </p:nvPicPr>
        <p:blipFill>
          <a:blip r:embed="rId3"/>
          <a:srcRect t="9886" r="47170" b="11023"/>
          <a:stretch>
            <a:fillRect/>
          </a:stretch>
        </p:blipFill>
        <p:spPr bwMode="auto">
          <a:xfrm>
            <a:off x="4800600" y="1219200"/>
            <a:ext cx="4343400" cy="4876800"/>
          </a:xfrm>
          <a:prstGeom prst="rect">
            <a:avLst/>
          </a:prstGeom>
          <a:noFill/>
          <a:ln w="9525">
            <a:noFill/>
            <a:miter lim="800000"/>
            <a:headEnd/>
            <a:tailEnd/>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3D4A8-8410-5199-CA46-F91AF1B94529}"/>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0765AB47-12E5-B6BC-077C-23F99D0DACFB}"/>
              </a:ext>
            </a:extLst>
          </p:cNvPr>
          <p:cNvPicPr>
            <a:picLocks noGrp="1" noChangeAspect="1"/>
          </p:cNvPicPr>
          <p:nvPr>
            <p:ph sz="half" idx="1"/>
          </p:nvPr>
        </p:nvPicPr>
        <p:blipFill>
          <a:blip r:embed="rId3"/>
          <a:stretch>
            <a:fillRect/>
          </a:stretch>
        </p:blipFill>
        <p:spPr>
          <a:xfrm>
            <a:off x="609600" y="1600200"/>
            <a:ext cx="3733800" cy="3733800"/>
          </a:xfrm>
          <a:prstGeom prst="rect">
            <a:avLst/>
          </a:prstGeom>
        </p:spPr>
      </p:pic>
      <p:pic>
        <p:nvPicPr>
          <p:cNvPr id="6" name="Content Placeholder 5">
            <a:extLst>
              <a:ext uri="{FF2B5EF4-FFF2-40B4-BE49-F238E27FC236}">
                <a16:creationId xmlns:a16="http://schemas.microsoft.com/office/drawing/2014/main" id="{DFEF4402-DE8F-AF46-97AD-9BD06782D932}"/>
              </a:ext>
            </a:extLst>
          </p:cNvPr>
          <p:cNvPicPr>
            <a:picLocks noGrp="1" noChangeAspect="1"/>
          </p:cNvPicPr>
          <p:nvPr>
            <p:ph sz="half" idx="2"/>
          </p:nvPr>
        </p:nvPicPr>
        <p:blipFill>
          <a:blip r:embed="rId4"/>
          <a:stretch>
            <a:fillRect/>
          </a:stretch>
        </p:blipFill>
        <p:spPr>
          <a:xfrm>
            <a:off x="4648200" y="1732820"/>
            <a:ext cx="4038600" cy="4260723"/>
          </a:xfrm>
          <a:prstGeom prst="rect">
            <a:avLst/>
          </a:prstGeom>
        </p:spPr>
      </p:pic>
    </p:spTree>
    <p:extLst>
      <p:ext uri="{BB962C8B-B14F-4D97-AF65-F5344CB8AC3E}">
        <p14:creationId xmlns:p14="http://schemas.microsoft.com/office/powerpoint/2010/main" val="564597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526E470-A636-6496-F2A2-58385E0DF9E7}"/>
              </a:ext>
            </a:extLst>
          </p:cNvPr>
          <p:cNvPicPr>
            <a:picLocks noGrp="1" noChangeAspect="1"/>
          </p:cNvPicPr>
          <p:nvPr>
            <p:ph sz="half" idx="2"/>
          </p:nvPr>
        </p:nvPicPr>
        <p:blipFill>
          <a:blip r:embed="rId3"/>
          <a:stretch>
            <a:fillRect/>
          </a:stretch>
        </p:blipFill>
        <p:spPr>
          <a:xfrm>
            <a:off x="3505200" y="1798003"/>
            <a:ext cx="5410200" cy="4328160"/>
          </a:xfrm>
          <a:prstGeom prst="rect">
            <a:avLst/>
          </a:prstGeom>
        </p:spPr>
      </p:pic>
      <p:sp>
        <p:nvSpPr>
          <p:cNvPr id="2" name="Title 1">
            <a:extLst>
              <a:ext uri="{FF2B5EF4-FFF2-40B4-BE49-F238E27FC236}">
                <a16:creationId xmlns:a16="http://schemas.microsoft.com/office/drawing/2014/main" id="{25C4356B-3CF8-F0EE-6B47-1A0312D9A68B}"/>
              </a:ext>
            </a:extLst>
          </p:cNvPr>
          <p:cNvSpPr>
            <a:spLocks noGrp="1"/>
          </p:cNvSpPr>
          <p:nvPr>
            <p:ph type="title"/>
          </p:nvPr>
        </p:nvSpPr>
        <p:spPr/>
        <p:txBody>
          <a:bodyPr/>
          <a:lstStyle/>
          <a:p>
            <a:r>
              <a:rPr lang="en-IN" dirty="0"/>
              <a:t>PERITONEAL RELATIONS</a:t>
            </a:r>
          </a:p>
        </p:txBody>
      </p:sp>
      <p:sp>
        <p:nvSpPr>
          <p:cNvPr id="3" name="Content Placeholder 2">
            <a:extLst>
              <a:ext uri="{FF2B5EF4-FFF2-40B4-BE49-F238E27FC236}">
                <a16:creationId xmlns:a16="http://schemas.microsoft.com/office/drawing/2014/main" id="{34D0AF83-37CB-BC91-A662-29331311BAAB}"/>
              </a:ext>
            </a:extLst>
          </p:cNvPr>
          <p:cNvSpPr>
            <a:spLocks noGrp="1"/>
          </p:cNvSpPr>
          <p:nvPr>
            <p:ph sz="half" idx="1"/>
          </p:nvPr>
        </p:nvSpPr>
        <p:spPr/>
        <p:txBody>
          <a:bodyPr/>
          <a:lstStyle/>
          <a:p>
            <a:r>
              <a:rPr lang="en-US" dirty="0"/>
              <a:t>In about 90% individuals, the caecum is almost completely surrounded by the peritoneum.</a:t>
            </a:r>
          </a:p>
          <a:p>
            <a:endParaRPr lang="en-US" dirty="0"/>
          </a:p>
          <a:p>
            <a:endParaRPr lang="en-IN" dirty="0"/>
          </a:p>
        </p:txBody>
      </p:sp>
    </p:spTree>
    <p:extLst>
      <p:ext uri="{BB962C8B-B14F-4D97-AF65-F5344CB8AC3E}">
        <p14:creationId xmlns:p14="http://schemas.microsoft.com/office/powerpoint/2010/main" val="27176026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sz="half" idx="2"/>
          </p:nvPr>
        </p:nvPicPr>
        <p:blipFill>
          <a:blip r:embed="rId3"/>
          <a:srcRect l="32075" t="28081" r="11321" b="19559"/>
          <a:stretch>
            <a:fillRect/>
          </a:stretch>
        </p:blipFill>
        <p:spPr bwMode="auto">
          <a:xfrm>
            <a:off x="4286250" y="1905000"/>
            <a:ext cx="4857750" cy="25908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b="1" i="1" dirty="0"/>
              <a:t>Types based on </a:t>
            </a:r>
            <a:endParaRPr lang="en-US" dirty="0"/>
          </a:p>
        </p:txBody>
      </p:sp>
      <p:sp>
        <p:nvSpPr>
          <p:cNvPr id="3" name="Content Placeholder 2"/>
          <p:cNvSpPr>
            <a:spLocks noGrp="1"/>
          </p:cNvSpPr>
          <p:nvPr>
            <p:ph sz="half" idx="1"/>
          </p:nvPr>
        </p:nvSpPr>
        <p:spPr/>
        <p:txBody>
          <a:bodyPr>
            <a:normAutofit fontScale="77500" lnSpcReduction="20000"/>
          </a:bodyPr>
          <a:lstStyle/>
          <a:p>
            <a:endParaRPr lang="en-US" dirty="0"/>
          </a:p>
          <a:p>
            <a:r>
              <a:rPr lang="en-US" dirty="0"/>
              <a:t>1. </a:t>
            </a:r>
            <a:r>
              <a:rPr lang="en-US" i="1" dirty="0"/>
              <a:t>Conical type (13%), where the appendix arises from the apex of the </a:t>
            </a:r>
            <a:r>
              <a:rPr lang="en-US" i="1" dirty="0" err="1"/>
              <a:t>caecum</a:t>
            </a:r>
            <a:r>
              <a:rPr lang="en-US" i="1" dirty="0"/>
              <a:t> </a:t>
            </a:r>
          </a:p>
          <a:p>
            <a:endParaRPr lang="en-US" dirty="0"/>
          </a:p>
          <a:p>
            <a:r>
              <a:rPr lang="en-US" dirty="0"/>
              <a:t>2. </a:t>
            </a:r>
            <a:r>
              <a:rPr lang="en-US" i="1" dirty="0"/>
              <a:t>Intermediate type (9%), where the right and left </a:t>
            </a:r>
            <a:r>
              <a:rPr lang="en-US" i="1" dirty="0" err="1"/>
              <a:t>caecal</a:t>
            </a:r>
            <a:r>
              <a:rPr lang="en-US" i="1" dirty="0"/>
              <a:t> pouches are equal in size, and the appendix arises from a depression between them </a:t>
            </a:r>
          </a:p>
          <a:p>
            <a:r>
              <a:rPr lang="en-US" i="1" dirty="0"/>
              <a:t>3. </a:t>
            </a:r>
            <a:r>
              <a:rPr lang="en-US" i="1" dirty="0" err="1"/>
              <a:t>Ampullary</a:t>
            </a:r>
            <a:r>
              <a:rPr lang="en-US" i="1" dirty="0"/>
              <a:t> type (78%), where the right </a:t>
            </a:r>
            <a:r>
              <a:rPr lang="en-US" i="1" dirty="0" err="1"/>
              <a:t>caeca</a:t>
            </a:r>
            <a:r>
              <a:rPr lang="en-US" i="1" dirty="0"/>
              <a:t>] pouch is much larger than the left, and the appendix arises from the medial side </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8C4E-4DAC-F942-03EB-E5DADFFB7754}"/>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2FCECA3C-C981-FC66-F59B-65526773906A}"/>
              </a:ext>
            </a:extLst>
          </p:cNvPr>
          <p:cNvPicPr>
            <a:picLocks noGrp="1" noChangeAspect="1"/>
          </p:cNvPicPr>
          <p:nvPr>
            <p:ph sz="half" idx="1"/>
          </p:nvPr>
        </p:nvPicPr>
        <p:blipFill rotWithShape="1">
          <a:blip r:embed="rId3"/>
          <a:srcRect l="1723" r="5197"/>
          <a:stretch/>
        </p:blipFill>
        <p:spPr>
          <a:xfrm>
            <a:off x="457200" y="1828800"/>
            <a:ext cx="8229600" cy="3124200"/>
          </a:xfrm>
          <a:prstGeom prst="rect">
            <a:avLst/>
          </a:prstGeom>
        </p:spPr>
      </p:pic>
      <p:sp>
        <p:nvSpPr>
          <p:cNvPr id="4" name="Content Placeholder 3">
            <a:extLst>
              <a:ext uri="{FF2B5EF4-FFF2-40B4-BE49-F238E27FC236}">
                <a16:creationId xmlns:a16="http://schemas.microsoft.com/office/drawing/2014/main" id="{EA5D84F0-3DCB-70E5-CE10-BFC95B769D90}"/>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38650848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COMMUNICATION OF CAECUM</a:t>
            </a:r>
          </a:p>
        </p:txBody>
      </p:sp>
      <p:sp>
        <p:nvSpPr>
          <p:cNvPr id="3" name="Content Placeholder 2"/>
          <p:cNvSpPr>
            <a:spLocks noGrp="1"/>
          </p:cNvSpPr>
          <p:nvPr>
            <p:ph sz="half" idx="1"/>
          </p:nvPr>
        </p:nvSpPr>
        <p:spPr>
          <a:xfrm>
            <a:off x="457200" y="1600200"/>
            <a:ext cx="4038600" cy="5257800"/>
          </a:xfrm>
        </p:spPr>
        <p:txBody>
          <a:bodyPr>
            <a:normAutofit fontScale="92500" lnSpcReduction="20000"/>
          </a:bodyPr>
          <a:lstStyle/>
          <a:p>
            <a:r>
              <a:rPr lang="en-US" dirty="0"/>
              <a:t>It communicates:</a:t>
            </a:r>
          </a:p>
          <a:p>
            <a:endParaRPr lang="en-US" dirty="0"/>
          </a:p>
          <a:p>
            <a:r>
              <a:rPr lang="en-US" dirty="0"/>
              <a:t>A. Superiorly with ascending colon at trans-tubercular plane.</a:t>
            </a:r>
          </a:p>
          <a:p>
            <a:endParaRPr lang="en-US" dirty="0"/>
          </a:p>
          <a:p>
            <a:r>
              <a:rPr lang="en-US" dirty="0"/>
              <a:t>B. Medially with ileum. The </a:t>
            </a:r>
            <a:r>
              <a:rPr lang="en-US" dirty="0" err="1"/>
              <a:t>ileo-cecal</a:t>
            </a:r>
            <a:r>
              <a:rPr lang="en-US" dirty="0"/>
              <a:t> orifice lies at </a:t>
            </a:r>
            <a:r>
              <a:rPr lang="en-US" dirty="0" err="1"/>
              <a:t>thelevel</a:t>
            </a:r>
            <a:r>
              <a:rPr lang="en-US" dirty="0"/>
              <a:t> of </a:t>
            </a:r>
            <a:r>
              <a:rPr lang="en-US" dirty="0" err="1"/>
              <a:t>ceco</a:t>
            </a:r>
            <a:r>
              <a:rPr lang="en-US" dirty="0"/>
              <a:t>-colic junction/ trans-tubercular plane. </a:t>
            </a:r>
          </a:p>
          <a:p>
            <a:endParaRPr lang="en-US" dirty="0"/>
          </a:p>
          <a:p>
            <a:r>
              <a:rPr lang="en-US" dirty="0" err="1"/>
              <a:t>Postero</a:t>
            </a:r>
            <a:r>
              <a:rPr lang="en-US" dirty="0"/>
              <a:t>-medially with the appendix.</a:t>
            </a:r>
          </a:p>
        </p:txBody>
      </p:sp>
      <p:pic>
        <p:nvPicPr>
          <p:cNvPr id="1026" name="Picture 2"/>
          <p:cNvPicPr>
            <a:picLocks noGrp="1" noChangeAspect="1" noChangeArrowheads="1"/>
          </p:cNvPicPr>
          <p:nvPr>
            <p:ph sz="half" idx="2"/>
          </p:nvPr>
        </p:nvPicPr>
        <p:blipFill>
          <a:blip r:embed="rId3"/>
          <a:srcRect/>
          <a:stretch>
            <a:fillRect/>
          </a:stretch>
        </p:blipFill>
        <p:spPr bwMode="auto">
          <a:xfrm>
            <a:off x="4724400" y="1524000"/>
            <a:ext cx="4419600" cy="4676826"/>
          </a:xfrm>
          <a:prstGeom prst="rect">
            <a:avLst/>
          </a:prstGeom>
          <a:noFill/>
          <a:ln w="9525">
            <a:noFill/>
            <a:miter lim="800000"/>
            <a:headEnd/>
            <a:tailEnd/>
          </a:ln>
          <a:effec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sz="half" idx="2"/>
          </p:nvPr>
        </p:nvPicPr>
        <p:blipFill>
          <a:blip r:embed="rId3"/>
          <a:srcRect l="20755" t="10762" r="15094" b="5381"/>
          <a:stretch>
            <a:fillRect/>
          </a:stretch>
        </p:blipFill>
        <p:spPr bwMode="auto">
          <a:xfrm>
            <a:off x="3962400" y="1600200"/>
            <a:ext cx="5181600" cy="38100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err="1"/>
              <a:t>Ileocaecal</a:t>
            </a:r>
            <a:r>
              <a:rPr lang="en-US" dirty="0"/>
              <a:t> Valve </a:t>
            </a:r>
          </a:p>
        </p:txBody>
      </p:sp>
      <p:sp>
        <p:nvSpPr>
          <p:cNvPr id="3" name="Content Placeholder 2"/>
          <p:cNvSpPr>
            <a:spLocks noGrp="1"/>
          </p:cNvSpPr>
          <p:nvPr>
            <p:ph sz="half" idx="1"/>
          </p:nvPr>
        </p:nvSpPr>
        <p:spPr>
          <a:xfrm>
            <a:off x="76200" y="1600200"/>
            <a:ext cx="4038600" cy="4525963"/>
          </a:xfrm>
        </p:spPr>
        <p:txBody>
          <a:bodyPr/>
          <a:lstStyle/>
          <a:p>
            <a:r>
              <a:rPr lang="en-US" dirty="0"/>
              <a:t>lower end of the ileum opens on the </a:t>
            </a:r>
            <a:r>
              <a:rPr lang="en-US" dirty="0" err="1"/>
              <a:t>postero</a:t>
            </a:r>
            <a:r>
              <a:rPr lang="en-US" dirty="0"/>
              <a:t> medial aspect of the </a:t>
            </a:r>
            <a:r>
              <a:rPr lang="en-US" dirty="0" err="1"/>
              <a:t>caecocolic</a:t>
            </a:r>
            <a:r>
              <a:rPr lang="en-US" dirty="0"/>
              <a:t> junction. </a:t>
            </a:r>
          </a:p>
          <a:p>
            <a:r>
              <a:rPr lang="en-US" dirty="0" err="1"/>
              <a:t>Ileocaecal</a:t>
            </a:r>
            <a:r>
              <a:rPr lang="en-US" dirty="0"/>
              <a:t> opening is guarded by the </a:t>
            </a:r>
            <a:r>
              <a:rPr lang="en-US" dirty="0" err="1"/>
              <a:t>ileocaecal</a:t>
            </a:r>
            <a:r>
              <a:rPr lang="en-US" dirty="0"/>
              <a:t> valve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2"/>
          </p:nvPr>
        </p:nvPicPr>
        <p:blipFill>
          <a:blip r:embed="rId2"/>
          <a:srcRect/>
          <a:stretch>
            <a:fillRect/>
          </a:stretch>
        </p:blipFill>
        <p:spPr bwMode="auto">
          <a:xfrm>
            <a:off x="4114800" y="2015647"/>
            <a:ext cx="5029200" cy="3306871"/>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Functions of </a:t>
            </a:r>
            <a:r>
              <a:rPr lang="en-US" dirty="0" err="1"/>
              <a:t>illeocaecal</a:t>
            </a:r>
            <a:r>
              <a:rPr lang="en-US" dirty="0"/>
              <a:t> valve </a:t>
            </a:r>
          </a:p>
        </p:txBody>
      </p:sp>
      <p:sp>
        <p:nvSpPr>
          <p:cNvPr id="3" name="Content Placeholder 2"/>
          <p:cNvSpPr>
            <a:spLocks noGrp="1"/>
          </p:cNvSpPr>
          <p:nvPr>
            <p:ph sz="half" idx="1"/>
          </p:nvPr>
        </p:nvSpPr>
        <p:spPr/>
        <p:txBody>
          <a:bodyPr/>
          <a:lstStyle/>
          <a:p>
            <a:r>
              <a:rPr lang="en-US" dirty="0"/>
              <a:t>Preventing reflux from the </a:t>
            </a:r>
            <a:r>
              <a:rPr lang="en-US" dirty="0" err="1"/>
              <a:t>cecum</a:t>
            </a:r>
            <a:r>
              <a:rPr lang="en-US" dirty="0"/>
              <a:t> to the ileum</a:t>
            </a:r>
          </a:p>
          <a:p>
            <a:endParaRPr lang="en-US" dirty="0"/>
          </a:p>
          <a:p>
            <a:endParaRPr lang="en-US" dirty="0"/>
          </a:p>
          <a:p>
            <a:r>
              <a:rPr lang="en-US" dirty="0"/>
              <a:t>2. Regulating the passage of contents from the ileum to the </a:t>
            </a:r>
            <a:r>
              <a:rPr lang="en-US" dirty="0" err="1"/>
              <a:t>cecum</a:t>
            </a:r>
            <a:r>
              <a:rPr lang="en-US" dirty="0"/>
              <a: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APPENDICULAR ORIFICE</a:t>
            </a:r>
          </a:p>
        </p:txBody>
      </p:sp>
      <p:sp>
        <p:nvSpPr>
          <p:cNvPr id="3" name="Content Placeholder 2"/>
          <p:cNvSpPr>
            <a:spLocks noGrp="1"/>
          </p:cNvSpPr>
          <p:nvPr>
            <p:ph sz="half" idx="1"/>
          </p:nvPr>
        </p:nvSpPr>
        <p:spPr/>
        <p:txBody>
          <a:bodyPr/>
          <a:lstStyle/>
          <a:p>
            <a:r>
              <a:rPr lang="en-US" dirty="0"/>
              <a:t>orifice lies 2 </a:t>
            </a:r>
            <a:r>
              <a:rPr lang="en-US" dirty="0" err="1"/>
              <a:t>cms</a:t>
            </a:r>
            <a:r>
              <a:rPr lang="en-US" dirty="0"/>
              <a:t> inferior to the </a:t>
            </a:r>
            <a:r>
              <a:rPr lang="en-US" dirty="0" err="1"/>
              <a:t>ileo-cecal</a:t>
            </a:r>
            <a:r>
              <a:rPr lang="en-US" dirty="0"/>
              <a:t> orifice.</a:t>
            </a:r>
          </a:p>
          <a:p>
            <a:endParaRPr lang="en-US" dirty="0"/>
          </a:p>
          <a:p>
            <a:r>
              <a:rPr lang="en-US" dirty="0"/>
              <a:t>The orifice is guarded by insignificant semicircular fold of mucous membrane called valve of </a:t>
            </a:r>
            <a:r>
              <a:rPr lang="en-US" dirty="0" err="1"/>
              <a:t>Gerlach</a:t>
            </a:r>
            <a:endParaRPr lang="en-US" dirty="0"/>
          </a:p>
        </p:txBody>
      </p:sp>
      <p:pic>
        <p:nvPicPr>
          <p:cNvPr id="3074" name="Picture 2"/>
          <p:cNvPicPr>
            <a:picLocks noGrp="1" noChangeAspect="1" noChangeArrowheads="1"/>
          </p:cNvPicPr>
          <p:nvPr>
            <p:ph sz="half" idx="2"/>
          </p:nvPr>
        </p:nvPicPr>
        <p:blipFill>
          <a:blip r:embed="rId3"/>
          <a:srcRect/>
          <a:stretch>
            <a:fillRect/>
          </a:stretch>
        </p:blipFill>
        <p:spPr bwMode="auto">
          <a:xfrm>
            <a:off x="4419600" y="1828800"/>
            <a:ext cx="4724828" cy="2971800"/>
          </a:xfrm>
          <a:prstGeom prst="rect">
            <a:avLst/>
          </a:prstGeom>
          <a:noFill/>
          <a:ln w="9525">
            <a:noFill/>
            <a:miter lim="800000"/>
            <a:headEnd/>
            <a:tailEnd/>
          </a:ln>
          <a:effec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Vessels and Nerves </a:t>
            </a:r>
            <a:endParaRPr lang="en-US" dirty="0"/>
          </a:p>
        </p:txBody>
      </p:sp>
      <p:sp>
        <p:nvSpPr>
          <p:cNvPr id="3" name="Content Placeholder 2"/>
          <p:cNvSpPr>
            <a:spLocks noGrp="1"/>
          </p:cNvSpPr>
          <p:nvPr>
            <p:ph sz="half" idx="1"/>
          </p:nvPr>
        </p:nvSpPr>
        <p:spPr>
          <a:xfrm>
            <a:off x="0" y="1600200"/>
            <a:ext cx="4343400" cy="5029200"/>
          </a:xfrm>
        </p:spPr>
        <p:txBody>
          <a:bodyPr>
            <a:normAutofit/>
          </a:bodyPr>
          <a:lstStyle/>
          <a:p>
            <a:r>
              <a:rPr lang="en-US" dirty="0"/>
              <a:t>Arterial supply - </a:t>
            </a:r>
            <a:r>
              <a:rPr lang="en-US" dirty="0" err="1"/>
              <a:t>caecal</a:t>
            </a:r>
            <a:r>
              <a:rPr lang="en-US" dirty="0"/>
              <a:t> branches of the </a:t>
            </a:r>
            <a:r>
              <a:rPr lang="en-US" dirty="0" err="1"/>
              <a:t>ileocolic</a:t>
            </a:r>
            <a:r>
              <a:rPr lang="en-US" dirty="0"/>
              <a:t> artery. </a:t>
            </a:r>
          </a:p>
          <a:p>
            <a:r>
              <a:rPr lang="en-US" dirty="0"/>
              <a:t>The veins drain into the superior mesenteric vein.</a:t>
            </a:r>
          </a:p>
          <a:p>
            <a:r>
              <a:rPr lang="en-US" dirty="0"/>
              <a:t> The nerve supply is same as that of the </a:t>
            </a:r>
            <a:r>
              <a:rPr lang="en-US" dirty="0" err="1"/>
              <a:t>midgut</a:t>
            </a:r>
            <a:r>
              <a:rPr lang="en-US" dirty="0"/>
              <a:t> (T 11 toL1</a:t>
            </a:r>
          </a:p>
          <a:p>
            <a:r>
              <a:rPr lang="en-US" dirty="0"/>
              <a:t>parasympathetic, </a:t>
            </a:r>
            <a:r>
              <a:rPr lang="en-US" dirty="0" err="1"/>
              <a:t>vagus</a:t>
            </a:r>
            <a:r>
              <a:rPr lang="en-US" dirty="0"/>
              <a:t>). </a:t>
            </a:r>
          </a:p>
        </p:txBody>
      </p:sp>
      <p:pic>
        <p:nvPicPr>
          <p:cNvPr id="17410" name="Picture 2"/>
          <p:cNvPicPr>
            <a:picLocks noGrp="1" noChangeAspect="1" noChangeArrowheads="1"/>
          </p:cNvPicPr>
          <p:nvPr>
            <p:ph sz="half" idx="2"/>
          </p:nvPr>
        </p:nvPicPr>
        <p:blipFill>
          <a:blip r:embed="rId3"/>
          <a:srcRect/>
          <a:stretch>
            <a:fillRect/>
          </a:stretch>
        </p:blipFill>
        <p:spPr bwMode="auto">
          <a:xfrm>
            <a:off x="4272818" y="1600200"/>
            <a:ext cx="4871182" cy="3886200"/>
          </a:xfrm>
          <a:prstGeom prst="rect">
            <a:avLst/>
          </a:prstGeom>
          <a:noFill/>
          <a:ln w="9525">
            <a:noFill/>
            <a:miter lim="800000"/>
            <a:headEnd/>
            <a:tailEnd/>
          </a:ln>
          <a:effec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sz="half" idx="2"/>
          </p:nvPr>
        </p:nvPicPr>
        <p:blipFill>
          <a:blip r:embed="rId3"/>
          <a:srcRect/>
          <a:stretch>
            <a:fillRect/>
          </a:stretch>
        </p:blipFill>
        <p:spPr bwMode="auto">
          <a:xfrm>
            <a:off x="4325733" y="1752600"/>
            <a:ext cx="4818267" cy="34290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b="1" dirty="0"/>
              <a:t>CLINICAL ANATOMY </a:t>
            </a:r>
            <a:endParaRPr lang="en-US" dirty="0"/>
          </a:p>
        </p:txBody>
      </p:sp>
      <p:sp>
        <p:nvSpPr>
          <p:cNvPr id="3" name="Content Placeholder 2"/>
          <p:cNvSpPr>
            <a:spLocks noGrp="1"/>
          </p:cNvSpPr>
          <p:nvPr>
            <p:ph sz="half" idx="1"/>
          </p:nvPr>
        </p:nvSpPr>
        <p:spPr/>
        <p:txBody>
          <a:bodyPr/>
          <a:lstStyle/>
          <a:p>
            <a:pPr>
              <a:buNone/>
            </a:pPr>
            <a:r>
              <a:rPr lang="en-US" dirty="0"/>
              <a:t>(1) </a:t>
            </a:r>
            <a:r>
              <a:rPr lang="en-US" dirty="0" err="1"/>
              <a:t>Amoebiasis</a:t>
            </a:r>
            <a:r>
              <a:rPr lang="en-US" dirty="0"/>
              <a:t>, causing amoebic </a:t>
            </a:r>
            <a:r>
              <a:rPr lang="en-US" dirty="0" err="1"/>
              <a:t>dysentry</a:t>
            </a:r>
            <a:r>
              <a:rPr lang="en-US" dirty="0"/>
              <a:t>; </a:t>
            </a:r>
          </a:p>
          <a:p>
            <a:pPr>
              <a:buNone/>
            </a:pPr>
            <a:r>
              <a:rPr lang="en-US" dirty="0"/>
              <a:t>(2) intestinal tuberculosis (</a:t>
            </a:r>
            <a:r>
              <a:rPr lang="en-US" dirty="0" err="1"/>
              <a:t>ileocaecal</a:t>
            </a:r>
            <a:r>
              <a:rPr lang="en-US" dirty="0"/>
              <a:t> tuberculosis)</a:t>
            </a:r>
          </a:p>
          <a:p>
            <a:pPr>
              <a:buNone/>
            </a:pPr>
            <a:r>
              <a:rPr lang="en-US" dirty="0"/>
              <a:t> (3) carcinoma. </a:t>
            </a:r>
          </a:p>
          <a:p>
            <a:pPr>
              <a:buNone/>
            </a:pPr>
            <a:r>
              <a:rPr lang="en-US" dirty="0"/>
              <a:t>(4)Inflammation of </a:t>
            </a:r>
            <a:r>
              <a:rPr lang="en-US" dirty="0" err="1"/>
              <a:t>caecum</a:t>
            </a:r>
            <a:r>
              <a:rPr lang="en-US" dirty="0"/>
              <a:t> is known as </a:t>
            </a:r>
            <a:r>
              <a:rPr lang="en-US" dirty="0" err="1"/>
              <a:t>caecitis</a:t>
            </a:r>
            <a:r>
              <a:rPr lang="en-US" dirty="0"/>
              <a:t> or </a:t>
            </a:r>
            <a:r>
              <a:rPr lang="en-US" dirty="0" err="1"/>
              <a:t>typhlitis</a:t>
            </a:r>
            <a:r>
              <a:rPr lang="en-US" dirty="0"/>
              <a:t>.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Functions </a:t>
            </a:r>
            <a:r>
              <a:rPr lang="en-US" dirty="0"/>
              <a:t>of </a:t>
            </a:r>
            <a:r>
              <a:rPr lang="en-US" dirty="0" err="1"/>
              <a:t>Ileocaecal</a:t>
            </a:r>
            <a:r>
              <a:rPr lang="en-US" dirty="0"/>
              <a:t> Valve </a:t>
            </a:r>
            <a:br>
              <a:rPr lang="en-US" i="1" dirty="0"/>
            </a:br>
            <a:endParaRPr lang="en-US" dirty="0"/>
          </a:p>
        </p:txBody>
      </p:sp>
      <p:sp>
        <p:nvSpPr>
          <p:cNvPr id="3" name="Content Placeholder 2"/>
          <p:cNvSpPr>
            <a:spLocks noGrp="1"/>
          </p:cNvSpPr>
          <p:nvPr>
            <p:ph idx="1"/>
          </p:nvPr>
        </p:nvSpPr>
        <p:spPr/>
        <p:txBody>
          <a:bodyPr/>
          <a:lstStyle/>
          <a:p>
            <a:r>
              <a:rPr lang="en-US" dirty="0"/>
              <a:t>1. It prevents reflux from </a:t>
            </a:r>
            <a:r>
              <a:rPr lang="en-US" dirty="0" err="1"/>
              <a:t>caecum</a:t>
            </a:r>
            <a:r>
              <a:rPr lang="en-US" dirty="0"/>
              <a:t> to ileum. </a:t>
            </a:r>
          </a:p>
          <a:p>
            <a:r>
              <a:rPr lang="en-US" dirty="0"/>
              <a:t>2. It regulates the passage of </a:t>
            </a:r>
            <a:r>
              <a:rPr lang="en-US" dirty="0" err="1"/>
              <a:t>ileal</a:t>
            </a:r>
            <a:r>
              <a:rPr lang="en-US" dirty="0"/>
              <a:t> contents into the </a:t>
            </a:r>
            <a:r>
              <a:rPr lang="en-US" dirty="0" err="1"/>
              <a:t>caecum</a:t>
            </a:r>
            <a:r>
              <a:rPr lang="en-US" dirty="0"/>
              <a:t>, and prevents them from passing too quickly. </a:t>
            </a:r>
          </a:p>
          <a:p>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VERMIFORM APPENDIX</a:t>
            </a:r>
          </a:p>
        </p:txBody>
      </p:sp>
      <p:sp>
        <p:nvSpPr>
          <p:cNvPr id="4" name="Content Placeholder 3"/>
          <p:cNvSpPr>
            <a:spLocks noGrp="1"/>
          </p:cNvSpPr>
          <p:nvPr>
            <p:ph sz="half" idx="1"/>
          </p:nvPr>
        </p:nvSpPr>
        <p:spPr>
          <a:xfrm>
            <a:off x="457200" y="1600200"/>
            <a:ext cx="3505200" cy="4525963"/>
          </a:xfrm>
        </p:spPr>
        <p:txBody>
          <a:bodyPr/>
          <a:lstStyle/>
          <a:p>
            <a:r>
              <a:rPr lang="en-US" i="1" dirty="0"/>
              <a:t>Definition </a:t>
            </a:r>
          </a:p>
          <a:p>
            <a:pPr>
              <a:buNone/>
            </a:pPr>
            <a:r>
              <a:rPr lang="en-US" dirty="0"/>
              <a:t>	This is a worm-like </a:t>
            </a:r>
            <a:r>
              <a:rPr lang="en-US" dirty="0" err="1"/>
              <a:t>diverticulum</a:t>
            </a:r>
            <a:r>
              <a:rPr lang="en-US" dirty="0"/>
              <a:t> arising from the </a:t>
            </a:r>
            <a:r>
              <a:rPr lang="en-US" dirty="0" err="1"/>
              <a:t>posteromedial</a:t>
            </a:r>
            <a:r>
              <a:rPr lang="en-US" dirty="0"/>
              <a:t> wall, of the </a:t>
            </a:r>
            <a:r>
              <a:rPr lang="en-US" dirty="0" err="1"/>
              <a:t>caecum</a:t>
            </a:r>
            <a:r>
              <a:rPr lang="en-US" dirty="0"/>
              <a:t>, about 2 cm below the </a:t>
            </a:r>
            <a:r>
              <a:rPr lang="en-US" dirty="0" err="1"/>
              <a:t>ileocaecal</a:t>
            </a:r>
            <a:r>
              <a:rPr lang="en-US" dirty="0"/>
              <a:t> orifice</a:t>
            </a:r>
          </a:p>
        </p:txBody>
      </p:sp>
      <p:pic>
        <p:nvPicPr>
          <p:cNvPr id="24578" name="Picture 2"/>
          <p:cNvPicPr>
            <a:picLocks noGrp="1" noChangeAspect="1" noChangeArrowheads="1"/>
          </p:cNvPicPr>
          <p:nvPr>
            <p:ph sz="half" idx="2"/>
          </p:nvPr>
        </p:nvPicPr>
        <p:blipFill>
          <a:blip r:embed="rId3"/>
          <a:srcRect l="8333" t="13214" r="27778" b="11314"/>
          <a:stretch>
            <a:fillRect/>
          </a:stretch>
        </p:blipFill>
        <p:spPr bwMode="auto">
          <a:xfrm>
            <a:off x="3922712" y="1524000"/>
            <a:ext cx="5221288" cy="4191000"/>
          </a:xfrm>
          <a:prstGeom prst="rect">
            <a:avLst/>
          </a:prstGeom>
          <a:noFill/>
          <a:ln w="9525">
            <a:noFill/>
            <a:miter lim="800000"/>
            <a:headEnd/>
            <a:tailEnd/>
          </a:ln>
          <a:effec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Dimensions </a:t>
            </a:r>
            <a:br>
              <a:rPr lang="en-US" i="1" dirty="0"/>
            </a:br>
            <a:endParaRPr lang="en-US" dirty="0"/>
          </a:p>
        </p:txBody>
      </p:sp>
      <p:sp>
        <p:nvSpPr>
          <p:cNvPr id="3" name="Content Placeholder 2"/>
          <p:cNvSpPr>
            <a:spLocks noGrp="1"/>
          </p:cNvSpPr>
          <p:nvPr>
            <p:ph sz="half" idx="1"/>
          </p:nvPr>
        </p:nvSpPr>
        <p:spPr/>
        <p:txBody>
          <a:bodyPr>
            <a:normAutofit lnSpcReduction="10000"/>
          </a:bodyPr>
          <a:lstStyle/>
          <a:p>
            <a:r>
              <a:rPr lang="en-US" i="1" dirty="0"/>
              <a:t>Dimensions </a:t>
            </a:r>
          </a:p>
          <a:p>
            <a:r>
              <a:rPr lang="en-US" dirty="0"/>
              <a:t>The length varies from 2 to 20 cm with an average of 9 cm. </a:t>
            </a:r>
          </a:p>
          <a:p>
            <a:r>
              <a:rPr lang="en-US" dirty="0"/>
              <a:t>It is longer in children than in adults. The diameter is about 5 mm. The lumen is quite narrow and may be obliterated after mid-adult life.</a:t>
            </a:r>
          </a:p>
        </p:txBody>
      </p:sp>
      <p:pic>
        <p:nvPicPr>
          <p:cNvPr id="25602" name="Picture 2"/>
          <p:cNvPicPr>
            <a:picLocks noGrp="1" noChangeAspect="1" noChangeArrowheads="1"/>
          </p:cNvPicPr>
          <p:nvPr>
            <p:ph sz="half" idx="2"/>
          </p:nvPr>
        </p:nvPicPr>
        <p:blipFill>
          <a:blip r:embed="rId3"/>
          <a:srcRect l="8388" r="23597"/>
          <a:stretch>
            <a:fillRect/>
          </a:stretch>
        </p:blipFill>
        <p:spPr bwMode="auto">
          <a:xfrm>
            <a:off x="4572000" y="1295400"/>
            <a:ext cx="4191000" cy="4191000"/>
          </a:xfrm>
          <a:prstGeom prst="rect">
            <a:avLst/>
          </a:prstGeom>
          <a:noFill/>
          <a:ln w="9525">
            <a:noFill/>
            <a:miter lim="800000"/>
            <a:headEnd/>
            <a:tailEnd/>
          </a:ln>
          <a:effec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Positions </a:t>
            </a:r>
            <a:br>
              <a:rPr lang="en-US" i="1" dirty="0"/>
            </a:br>
            <a:endParaRPr lang="en-US" dirty="0"/>
          </a:p>
        </p:txBody>
      </p:sp>
      <p:sp>
        <p:nvSpPr>
          <p:cNvPr id="3" name="Content Placeholder 2"/>
          <p:cNvSpPr>
            <a:spLocks noGrp="1"/>
          </p:cNvSpPr>
          <p:nvPr>
            <p:ph sz="half" idx="1"/>
          </p:nvPr>
        </p:nvSpPr>
        <p:spPr/>
        <p:txBody>
          <a:bodyPr/>
          <a:lstStyle/>
          <a:p>
            <a:r>
              <a:rPr lang="en-US" dirty="0"/>
              <a:t>The appendix lies in the right iliac </a:t>
            </a:r>
            <a:r>
              <a:rPr lang="en-US" dirty="0" err="1"/>
              <a:t>fossa</a:t>
            </a:r>
            <a:r>
              <a:rPr lang="en-US" dirty="0"/>
              <a:t>. Although the base of the appendix is fixed, the tip can point in any direction.</a:t>
            </a:r>
          </a:p>
          <a:p>
            <a:r>
              <a:rPr lang="en-US" dirty="0"/>
              <a:t>Positions are often compared to those of the hour hand of a clock </a:t>
            </a:r>
          </a:p>
        </p:txBody>
      </p:sp>
      <p:pic>
        <p:nvPicPr>
          <p:cNvPr id="26626" name="Picture 2"/>
          <p:cNvPicPr>
            <a:picLocks noGrp="1" noChangeAspect="1" noChangeArrowheads="1"/>
          </p:cNvPicPr>
          <p:nvPr>
            <p:ph sz="half" idx="2"/>
          </p:nvPr>
        </p:nvPicPr>
        <p:blipFill>
          <a:blip r:embed="rId3"/>
          <a:srcRect/>
          <a:stretch>
            <a:fillRect/>
          </a:stretch>
        </p:blipFill>
        <p:spPr bwMode="auto">
          <a:xfrm>
            <a:off x="4648200" y="1295400"/>
            <a:ext cx="4495800" cy="4106164"/>
          </a:xfrm>
          <a:prstGeom prst="rect">
            <a:avLst/>
          </a:prstGeom>
          <a:noFill/>
          <a:ln w="9525">
            <a:noFill/>
            <a:miter lim="800000"/>
            <a:headEnd/>
            <a:tailEnd/>
          </a:ln>
          <a:effec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Positions </a:t>
            </a:r>
            <a:br>
              <a:rPr lang="en-US" i="1" dirty="0"/>
            </a:br>
            <a:endParaRPr lang="en-US" dirty="0"/>
          </a:p>
        </p:txBody>
      </p:sp>
      <p:sp>
        <p:nvSpPr>
          <p:cNvPr id="3" name="Content Placeholder 2"/>
          <p:cNvSpPr>
            <a:spLocks noGrp="1"/>
          </p:cNvSpPr>
          <p:nvPr>
            <p:ph sz="half" idx="1"/>
          </p:nvPr>
        </p:nvSpPr>
        <p:spPr/>
        <p:txBody>
          <a:bodyPr/>
          <a:lstStyle/>
          <a:p>
            <a:r>
              <a:rPr lang="en-US" dirty="0"/>
              <a:t>The appendix lies in the right iliac </a:t>
            </a:r>
            <a:r>
              <a:rPr lang="en-US" dirty="0" err="1"/>
              <a:t>fossa</a:t>
            </a:r>
            <a:r>
              <a:rPr lang="en-US" dirty="0"/>
              <a:t>. Although the base of the appendix is fixed, the tip can point in any direction.</a:t>
            </a:r>
          </a:p>
          <a:p>
            <a:r>
              <a:rPr lang="en-US" dirty="0"/>
              <a:t>Positions are often compared to those of the hour hand of a clock </a:t>
            </a:r>
          </a:p>
        </p:txBody>
      </p:sp>
      <p:pic>
        <p:nvPicPr>
          <p:cNvPr id="26626" name="Picture 2"/>
          <p:cNvPicPr>
            <a:picLocks noGrp="1" noChangeAspect="1" noChangeArrowheads="1"/>
          </p:cNvPicPr>
          <p:nvPr>
            <p:ph sz="half" idx="2"/>
          </p:nvPr>
        </p:nvPicPr>
        <p:blipFill>
          <a:blip r:embed="rId3"/>
          <a:srcRect/>
          <a:stretch>
            <a:fillRect/>
          </a:stretch>
        </p:blipFill>
        <p:spPr bwMode="auto">
          <a:xfrm>
            <a:off x="4648200" y="1295400"/>
            <a:ext cx="4495800" cy="4106164"/>
          </a:xfrm>
          <a:prstGeom prst="rect">
            <a:avLst/>
          </a:prstGeom>
          <a:noFill/>
          <a:ln w="9525">
            <a:noFill/>
            <a:miter lim="800000"/>
            <a:headEnd/>
            <a:tailEnd/>
          </a:ln>
          <a:effec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4495800" cy="6126163"/>
          </a:xfrm>
        </p:spPr>
        <p:txBody>
          <a:bodyPr>
            <a:normAutofit fontScale="77500" lnSpcReduction="20000"/>
          </a:bodyPr>
          <a:lstStyle/>
          <a:p>
            <a:endParaRPr lang="en-US" dirty="0"/>
          </a:p>
          <a:p>
            <a:pPr>
              <a:buNone/>
            </a:pPr>
            <a:r>
              <a:rPr lang="en-US" dirty="0"/>
              <a:t>1. The appendix may pass upwards and to the right. This is the </a:t>
            </a:r>
            <a:r>
              <a:rPr lang="en-US" dirty="0" err="1"/>
              <a:t>paracolic</a:t>
            </a:r>
            <a:r>
              <a:rPr lang="en-US" dirty="0"/>
              <a:t> or 11 O'clock position. </a:t>
            </a:r>
          </a:p>
          <a:p>
            <a:pPr>
              <a:buNone/>
            </a:pPr>
            <a:r>
              <a:rPr lang="en-US" dirty="0"/>
              <a:t>2. It may lie behind the </a:t>
            </a:r>
            <a:r>
              <a:rPr lang="en-US" dirty="0" err="1"/>
              <a:t>caecum</a:t>
            </a:r>
            <a:r>
              <a:rPr lang="en-US" dirty="0"/>
              <a:t> or colon, known as </a:t>
            </a:r>
            <a:r>
              <a:rPr lang="en-US" dirty="0" err="1"/>
              <a:t>retrocaecal</a:t>
            </a:r>
            <a:r>
              <a:rPr lang="en-US" dirty="0"/>
              <a:t> or 12 O'clock position. This is the commonest position of the appendix, about 65%. </a:t>
            </a:r>
          </a:p>
          <a:p>
            <a:pPr>
              <a:buNone/>
            </a:pPr>
            <a:r>
              <a:rPr lang="en-US" dirty="0"/>
              <a:t>3. The appendix may pass upwards and to the left. It points towards the spleen. This is the </a:t>
            </a:r>
            <a:r>
              <a:rPr lang="en-US" dirty="0" err="1"/>
              <a:t>splenic</a:t>
            </a:r>
            <a:r>
              <a:rPr lang="en-US" dirty="0"/>
              <a:t> or 2 O'clock position. The appendix may lie in front of the ileum (</a:t>
            </a:r>
            <a:r>
              <a:rPr lang="en-US" dirty="0" err="1"/>
              <a:t>preileal</a:t>
            </a:r>
            <a:r>
              <a:rPr lang="en-US" dirty="0"/>
              <a:t>) or behind the ileum (</a:t>
            </a:r>
            <a:r>
              <a:rPr lang="en-US" dirty="0" err="1"/>
              <a:t>postileal</a:t>
            </a:r>
            <a:r>
              <a:rPr lang="en-US" dirty="0"/>
              <a:t>). </a:t>
            </a:r>
          </a:p>
          <a:p>
            <a:pPr>
              <a:buNone/>
            </a:pPr>
            <a:r>
              <a:rPr lang="en-US" dirty="0"/>
              <a:t>4. It may pass horizontally to the left (as if pointing to the sacral promontory called </a:t>
            </a:r>
            <a:r>
              <a:rPr lang="en-US" dirty="0" err="1"/>
              <a:t>promontoric</a:t>
            </a:r>
            <a:r>
              <a:rPr lang="en-US" dirty="0"/>
              <a:t> or 3 O'clock position. </a:t>
            </a:r>
          </a:p>
          <a:p>
            <a:pPr>
              <a:buNone/>
            </a:pPr>
            <a:endParaRPr lang="en-US" dirty="0"/>
          </a:p>
          <a:p>
            <a:endParaRPr lang="en-US" dirty="0"/>
          </a:p>
        </p:txBody>
      </p:sp>
      <p:pic>
        <p:nvPicPr>
          <p:cNvPr id="1026" name="Picture 2"/>
          <p:cNvPicPr>
            <a:picLocks noGrp="1" noChangeAspect="1" noChangeArrowheads="1"/>
          </p:cNvPicPr>
          <p:nvPr>
            <p:ph sz="half" idx="2"/>
          </p:nvPr>
        </p:nvPicPr>
        <p:blipFill>
          <a:blip r:embed="rId3"/>
          <a:srcRect/>
          <a:stretch>
            <a:fillRect/>
          </a:stretch>
        </p:blipFill>
        <p:spPr bwMode="auto">
          <a:xfrm>
            <a:off x="4572000" y="304800"/>
            <a:ext cx="3657600" cy="6497533"/>
          </a:xfrm>
          <a:prstGeom prst="rect">
            <a:avLst/>
          </a:prstGeom>
          <a:noFill/>
          <a:ln w="9525">
            <a:noFill/>
            <a:miter lim="800000"/>
            <a:headEnd/>
            <a:tailEnd/>
          </a:ln>
          <a:effec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6200" y="0"/>
            <a:ext cx="4038600" cy="6477000"/>
          </a:xfrm>
        </p:spPr>
        <p:txBody>
          <a:bodyPr>
            <a:normAutofit fontScale="92500" lnSpcReduction="20000"/>
          </a:bodyPr>
          <a:lstStyle/>
          <a:p>
            <a:endParaRPr lang="en-US" dirty="0"/>
          </a:p>
          <a:p>
            <a:pPr>
              <a:buNone/>
            </a:pPr>
            <a:r>
              <a:rPr lang="en-US" dirty="0"/>
              <a:t>4. It may pass horizontally to the left (as if pointing to the sacral promontory called </a:t>
            </a:r>
            <a:r>
              <a:rPr lang="en-US" dirty="0" err="1"/>
              <a:t>promontoric</a:t>
            </a:r>
            <a:r>
              <a:rPr lang="en-US" dirty="0"/>
              <a:t> or 3 O'clock position. </a:t>
            </a:r>
          </a:p>
          <a:p>
            <a:endParaRPr lang="en-US" dirty="0"/>
          </a:p>
          <a:p>
            <a:pPr>
              <a:buNone/>
            </a:pPr>
            <a:r>
              <a:rPr lang="en-US" dirty="0"/>
              <a:t>5. It may descend into the pelvis called pelvic or 4 O'clock position. This is the second most common position about 30%. </a:t>
            </a:r>
          </a:p>
          <a:p>
            <a:pPr>
              <a:buNone/>
            </a:pPr>
            <a:r>
              <a:rPr lang="en-US" dirty="0"/>
              <a:t>6. It may lie below the </a:t>
            </a:r>
            <a:r>
              <a:rPr lang="en-US" dirty="0" err="1"/>
              <a:t>caecum</a:t>
            </a:r>
            <a:r>
              <a:rPr lang="en-US" dirty="0"/>
              <a:t> (</a:t>
            </a:r>
            <a:r>
              <a:rPr lang="en-US" dirty="0" err="1"/>
              <a:t>subcaecal</a:t>
            </a:r>
            <a:r>
              <a:rPr lang="en-US" dirty="0"/>
              <a:t>) and may point towards the inguinal ligament called as </a:t>
            </a:r>
            <a:r>
              <a:rPr lang="en-US" dirty="0" err="1"/>
              <a:t>midinguinal</a:t>
            </a:r>
            <a:r>
              <a:rPr lang="en-US" dirty="0"/>
              <a:t> or 6 O'clock position </a:t>
            </a:r>
          </a:p>
          <a:p>
            <a:endParaRPr lang="en-US" dirty="0"/>
          </a:p>
        </p:txBody>
      </p:sp>
      <p:sp>
        <p:nvSpPr>
          <p:cNvPr id="4" name="Content Placeholder 3"/>
          <p:cNvSpPr>
            <a:spLocks noGrp="1"/>
          </p:cNvSpPr>
          <p:nvPr>
            <p:ph sz="half" idx="2"/>
          </p:nvPr>
        </p:nvSpPr>
        <p:spPr/>
        <p:txBody>
          <a:bodyPr>
            <a:normAutofit fontScale="92500" lnSpcReduction="20000"/>
          </a:bodyPr>
          <a:lstStyle/>
          <a:p>
            <a:endParaRPr lang="en-US"/>
          </a:p>
        </p:txBody>
      </p:sp>
      <p:pic>
        <p:nvPicPr>
          <p:cNvPr id="2050" name="Picture 2"/>
          <p:cNvPicPr>
            <a:picLocks noChangeAspect="1" noChangeArrowheads="1"/>
          </p:cNvPicPr>
          <p:nvPr/>
        </p:nvPicPr>
        <p:blipFill>
          <a:blip r:embed="rId3"/>
          <a:srcRect/>
          <a:stretch>
            <a:fillRect/>
          </a:stretch>
        </p:blipFill>
        <p:spPr bwMode="auto">
          <a:xfrm>
            <a:off x="4495800" y="0"/>
            <a:ext cx="3733800" cy="6632898"/>
          </a:xfrm>
          <a:prstGeom prst="rect">
            <a:avLst/>
          </a:prstGeom>
          <a:noFill/>
          <a:ln w="9525">
            <a:noFill/>
            <a:miter lim="800000"/>
            <a:headEnd/>
            <a:tailEnd/>
          </a:ln>
          <a:effec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a:t>Appendicular</a:t>
            </a:r>
            <a:r>
              <a:rPr lang="en-US" i="1" dirty="0"/>
              <a:t> Orifice </a:t>
            </a:r>
            <a:endParaRPr lang="en-US" dirty="0"/>
          </a:p>
        </p:txBody>
      </p:sp>
      <p:sp>
        <p:nvSpPr>
          <p:cNvPr id="3" name="Content Placeholder 2"/>
          <p:cNvSpPr>
            <a:spLocks noGrp="1"/>
          </p:cNvSpPr>
          <p:nvPr>
            <p:ph sz="half" idx="1"/>
          </p:nvPr>
        </p:nvSpPr>
        <p:spPr>
          <a:xfrm>
            <a:off x="0" y="1600200"/>
            <a:ext cx="4038600" cy="4525963"/>
          </a:xfrm>
        </p:spPr>
        <p:txBody>
          <a:bodyPr>
            <a:normAutofit fontScale="92500" lnSpcReduction="20000"/>
          </a:bodyPr>
          <a:lstStyle/>
          <a:p>
            <a:endParaRPr lang="en-US" dirty="0"/>
          </a:p>
          <a:p>
            <a:r>
              <a:rPr lang="en-US" dirty="0" err="1"/>
              <a:t>Appendicular</a:t>
            </a:r>
            <a:r>
              <a:rPr lang="en-US" dirty="0"/>
              <a:t> orifice is occasionally guarded by an indistinct </a:t>
            </a:r>
            <a:r>
              <a:rPr lang="en-US" dirty="0" err="1"/>
              <a:t>semilunar</a:t>
            </a:r>
            <a:r>
              <a:rPr lang="en-US" dirty="0"/>
              <a:t> fold of mucous membrane, known as </a:t>
            </a:r>
            <a:r>
              <a:rPr lang="en-US" i="1" dirty="0"/>
              <a:t>'valve of </a:t>
            </a:r>
            <a:r>
              <a:rPr lang="en-US" i="1" dirty="0" err="1"/>
              <a:t>Gerlacti</a:t>
            </a:r>
            <a:r>
              <a:rPr lang="en-US" i="1" dirty="0"/>
              <a:t>. </a:t>
            </a:r>
          </a:p>
          <a:p>
            <a:r>
              <a:rPr lang="en-US" b="1" i="1" dirty="0"/>
              <a:t>LUMEN OF APPENDIX </a:t>
            </a:r>
          </a:p>
          <a:p>
            <a:pPr>
              <a:buNone/>
            </a:pPr>
            <a:r>
              <a:rPr lang="en-US" dirty="0"/>
              <a:t>	It is quite small and may be partially or completely obliterated after mid-adult life </a:t>
            </a:r>
            <a:endParaRPr lang="en-US" i="1" dirty="0"/>
          </a:p>
          <a:p>
            <a:endParaRPr lang="en-US" dirty="0"/>
          </a:p>
        </p:txBody>
      </p:sp>
      <p:pic>
        <p:nvPicPr>
          <p:cNvPr id="29698" name="Picture 2"/>
          <p:cNvPicPr>
            <a:picLocks noGrp="1" noChangeAspect="1" noChangeArrowheads="1"/>
          </p:cNvPicPr>
          <p:nvPr>
            <p:ph sz="half" idx="2"/>
          </p:nvPr>
        </p:nvPicPr>
        <p:blipFill>
          <a:blip r:embed="rId2"/>
          <a:srcRect/>
          <a:stretch>
            <a:fillRect/>
          </a:stretch>
        </p:blipFill>
        <p:spPr bwMode="auto">
          <a:xfrm>
            <a:off x="4114800" y="1219200"/>
            <a:ext cx="5029200" cy="5254220"/>
          </a:xfrm>
          <a:prstGeom prst="rect">
            <a:avLst/>
          </a:prstGeom>
          <a:noFill/>
          <a:ln w="9525">
            <a:noFill/>
            <a:miter lim="800000"/>
            <a:headEnd/>
            <a:tailEnd/>
          </a:ln>
          <a:effec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half" idx="2"/>
          </p:nvPr>
        </p:nvPicPr>
        <p:blipFill>
          <a:blip r:embed="rId2"/>
          <a:srcRect r="8209" b="54542"/>
          <a:stretch>
            <a:fillRect/>
          </a:stretch>
        </p:blipFill>
        <p:spPr bwMode="auto">
          <a:xfrm>
            <a:off x="2706081" y="1600200"/>
            <a:ext cx="6437919" cy="3886200"/>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76200" y="1600200"/>
            <a:ext cx="4038600" cy="4525963"/>
          </a:xfrm>
        </p:spPr>
        <p:txBody>
          <a:bodyPr/>
          <a:lstStyle/>
          <a:p>
            <a:endParaRPr lang="en-US" dirty="0"/>
          </a:p>
          <a:p>
            <a:r>
              <a:rPr lang="en-US" dirty="0"/>
              <a:t>3. The orifice is marked on the surface by a point situated 2 cm below the junction of the trans-tubercular and right lateral planes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err="1"/>
              <a:t>McBurney's</a:t>
            </a:r>
            <a:r>
              <a:rPr lang="en-US" dirty="0"/>
              <a:t> point </a:t>
            </a:r>
            <a:br>
              <a:rPr lang="en-US" dirty="0"/>
            </a:br>
            <a:endParaRPr lang="en-US" dirty="0"/>
          </a:p>
        </p:txBody>
      </p:sp>
      <p:sp>
        <p:nvSpPr>
          <p:cNvPr id="3" name="Content Placeholder 2"/>
          <p:cNvSpPr>
            <a:spLocks noGrp="1"/>
          </p:cNvSpPr>
          <p:nvPr>
            <p:ph sz="half" idx="1"/>
          </p:nvPr>
        </p:nvSpPr>
        <p:spPr/>
        <p:txBody>
          <a:bodyPr/>
          <a:lstStyle/>
          <a:p>
            <a:endParaRPr lang="en-US" dirty="0"/>
          </a:p>
          <a:p>
            <a:r>
              <a:rPr lang="en-US" dirty="0"/>
              <a:t>The site of maximum tenderness in appendicitis. The point lies at the junction of lateral one-third and medial two-thirds of the line joining the right anterior superior iliac spine to the umbilicus </a:t>
            </a:r>
          </a:p>
          <a:p>
            <a:endParaRPr lang="en-US" dirty="0"/>
          </a:p>
        </p:txBody>
      </p:sp>
      <p:pic>
        <p:nvPicPr>
          <p:cNvPr id="4098" name="Picture 2"/>
          <p:cNvPicPr>
            <a:picLocks noGrp="1" noChangeAspect="1" noChangeArrowheads="1"/>
          </p:cNvPicPr>
          <p:nvPr>
            <p:ph sz="half" idx="2"/>
          </p:nvPr>
        </p:nvPicPr>
        <p:blipFill>
          <a:blip r:embed="rId3"/>
          <a:srcRect r="5660"/>
          <a:stretch>
            <a:fillRect/>
          </a:stretch>
        </p:blipFill>
        <p:spPr bwMode="auto">
          <a:xfrm>
            <a:off x="4267200" y="2007466"/>
            <a:ext cx="4648200" cy="3657418"/>
          </a:xfrm>
          <a:prstGeom prst="rect">
            <a:avLst/>
          </a:prstGeom>
          <a:noFill/>
          <a:ln w="9525">
            <a:noFill/>
            <a:miter lim="800000"/>
            <a:headEnd/>
            <a:tailEnd/>
          </a:ln>
          <a:effec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sz="half" idx="2"/>
          </p:nvPr>
        </p:nvPicPr>
        <p:blipFill>
          <a:blip r:embed="rId3"/>
          <a:srcRect/>
          <a:stretch>
            <a:fillRect/>
          </a:stretch>
        </p:blipFill>
        <p:spPr bwMode="auto">
          <a:xfrm>
            <a:off x="4267200" y="1752600"/>
            <a:ext cx="4806932" cy="32766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i="1" dirty="0"/>
              <a:t>Peritoneal Relations </a:t>
            </a:r>
            <a:endParaRPr lang="en-US" dirty="0"/>
          </a:p>
        </p:txBody>
      </p:sp>
      <p:sp>
        <p:nvSpPr>
          <p:cNvPr id="3" name="Content Placeholder 2"/>
          <p:cNvSpPr>
            <a:spLocks noGrp="1"/>
          </p:cNvSpPr>
          <p:nvPr>
            <p:ph sz="half" idx="1"/>
          </p:nvPr>
        </p:nvSpPr>
        <p:spPr/>
        <p:txBody>
          <a:bodyPr/>
          <a:lstStyle/>
          <a:p>
            <a:r>
              <a:rPr lang="en-US" dirty="0"/>
              <a:t>Appendix is suspended by a small, triangular fold of peritoneum, called the </a:t>
            </a:r>
            <a:r>
              <a:rPr lang="en-US" dirty="0" err="1"/>
              <a:t>mesoappendix</a:t>
            </a:r>
            <a:r>
              <a:rPr lang="en-US" dirty="0"/>
              <a:t>, or </a:t>
            </a:r>
            <a:r>
              <a:rPr lang="en-US" dirty="0" err="1"/>
              <a:t>appendicular</a:t>
            </a:r>
            <a:r>
              <a:rPr lang="en-US" dirty="0"/>
              <a:t> mesentery.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half" idx="2"/>
          </p:nvPr>
        </p:nvPicPr>
        <p:blipFill>
          <a:blip r:embed="rId3"/>
          <a:srcRect/>
          <a:stretch>
            <a:fillRect/>
          </a:stretch>
        </p:blipFill>
        <p:spPr bwMode="auto">
          <a:xfrm>
            <a:off x="4191000" y="1828800"/>
            <a:ext cx="4953000" cy="3376166"/>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i="1" dirty="0"/>
              <a:t>Blood Supply </a:t>
            </a:r>
            <a:endParaRPr lang="en-US" dirty="0"/>
          </a:p>
        </p:txBody>
      </p:sp>
      <p:sp>
        <p:nvSpPr>
          <p:cNvPr id="3" name="Content Placeholder 2"/>
          <p:cNvSpPr>
            <a:spLocks noGrp="1"/>
          </p:cNvSpPr>
          <p:nvPr>
            <p:ph sz="half" idx="1"/>
          </p:nvPr>
        </p:nvSpPr>
        <p:spPr/>
        <p:txBody>
          <a:bodyPr>
            <a:normAutofit lnSpcReduction="10000"/>
          </a:bodyPr>
          <a:lstStyle/>
          <a:p>
            <a:r>
              <a:rPr lang="en-US" dirty="0"/>
              <a:t>Blood supply by </a:t>
            </a:r>
            <a:r>
              <a:rPr lang="en-US" b="1" dirty="0" err="1"/>
              <a:t>appendicular</a:t>
            </a:r>
            <a:r>
              <a:rPr lang="en-US" b="1" dirty="0"/>
              <a:t> artery </a:t>
            </a:r>
            <a:r>
              <a:rPr lang="en-US" dirty="0"/>
              <a:t>which</a:t>
            </a:r>
            <a:r>
              <a:rPr lang="en-US" b="1" dirty="0"/>
              <a:t> </a:t>
            </a:r>
            <a:r>
              <a:rPr lang="en-US" dirty="0"/>
              <a:t>is a branch of the lower division of the </a:t>
            </a:r>
            <a:r>
              <a:rPr lang="en-US" dirty="0" err="1"/>
              <a:t>ileocolic</a:t>
            </a:r>
            <a:r>
              <a:rPr lang="en-US" dirty="0"/>
              <a:t> artery .</a:t>
            </a:r>
          </a:p>
          <a:p>
            <a:r>
              <a:rPr lang="en-US" dirty="0"/>
              <a:t>Blood from the appendix is drained by the </a:t>
            </a:r>
            <a:r>
              <a:rPr lang="en-US" b="1" dirty="0" err="1"/>
              <a:t>appendicular</a:t>
            </a:r>
            <a:r>
              <a:rPr lang="en-US" b="1" dirty="0"/>
              <a:t>, </a:t>
            </a:r>
            <a:r>
              <a:rPr lang="en-US" b="1" dirty="0" err="1"/>
              <a:t>ileocolic</a:t>
            </a:r>
            <a:r>
              <a:rPr lang="en-US" b="1" dirty="0"/>
              <a:t> </a:t>
            </a:r>
            <a:r>
              <a:rPr lang="en-US" dirty="0"/>
              <a:t>and </a:t>
            </a:r>
            <a:r>
              <a:rPr lang="en-US" b="1" dirty="0"/>
              <a:t>superior mesenteric veins</a:t>
            </a:r>
            <a:r>
              <a:rPr lang="en-US" dirty="0"/>
              <a:t>, to the portal </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Nerve supply </a:t>
            </a:r>
          </a:p>
        </p:txBody>
      </p:sp>
      <p:sp>
        <p:nvSpPr>
          <p:cNvPr id="3" name="Content Placeholder 2"/>
          <p:cNvSpPr>
            <a:spLocks noGrp="1"/>
          </p:cNvSpPr>
          <p:nvPr>
            <p:ph sz="half" idx="1"/>
          </p:nvPr>
        </p:nvSpPr>
        <p:spPr>
          <a:xfrm>
            <a:off x="0" y="1600200"/>
            <a:ext cx="4038600" cy="4525963"/>
          </a:xfrm>
        </p:spPr>
        <p:txBody>
          <a:bodyPr>
            <a:normAutofit/>
          </a:bodyPr>
          <a:lstStyle/>
          <a:p>
            <a:r>
              <a:rPr lang="en-US" sz="2400" dirty="0"/>
              <a:t>Sympathetic by T9 toT10.</a:t>
            </a:r>
          </a:p>
          <a:p>
            <a:r>
              <a:rPr lang="en-US" sz="2400" dirty="0"/>
              <a:t>Parasympathetic by </a:t>
            </a:r>
            <a:r>
              <a:rPr lang="en-US" sz="2400" dirty="0" err="1"/>
              <a:t>vagus</a:t>
            </a:r>
            <a:r>
              <a:rPr lang="en-US" sz="2400" dirty="0"/>
              <a:t> </a:t>
            </a:r>
          </a:p>
          <a:p>
            <a:r>
              <a:rPr lang="en-US" sz="2400" dirty="0"/>
              <a:t>Referred pain of appendix is felt at umbilicus, </a:t>
            </a:r>
          </a:p>
        </p:txBody>
      </p:sp>
      <p:pic>
        <p:nvPicPr>
          <p:cNvPr id="1026" name="Picture 2"/>
          <p:cNvPicPr>
            <a:picLocks noGrp="1" noChangeAspect="1" noChangeArrowheads="1"/>
          </p:cNvPicPr>
          <p:nvPr>
            <p:ph sz="half" idx="2"/>
          </p:nvPr>
        </p:nvPicPr>
        <p:blipFill>
          <a:blip r:embed="rId3"/>
          <a:srcRect/>
          <a:stretch>
            <a:fillRect/>
          </a:stretch>
        </p:blipFill>
        <p:spPr bwMode="auto">
          <a:xfrm>
            <a:off x="2382983" y="3200400"/>
            <a:ext cx="6761018" cy="3657600"/>
          </a:xfrm>
          <a:prstGeom prst="rect">
            <a:avLst/>
          </a:prstGeom>
          <a:noFill/>
          <a:ln w="9525">
            <a:noFill/>
            <a:miter lim="800000"/>
            <a:headEnd/>
            <a:tailEnd/>
          </a:ln>
          <a:effec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Lymphatic Drainage </a:t>
            </a:r>
            <a:endParaRPr lang="en-US" dirty="0"/>
          </a:p>
        </p:txBody>
      </p:sp>
      <p:sp>
        <p:nvSpPr>
          <p:cNvPr id="3" name="Content Placeholder 2"/>
          <p:cNvSpPr>
            <a:spLocks noGrp="1"/>
          </p:cNvSpPr>
          <p:nvPr>
            <p:ph sz="half" idx="1"/>
          </p:nvPr>
        </p:nvSpPr>
        <p:spPr/>
        <p:txBody>
          <a:bodyPr/>
          <a:lstStyle/>
          <a:p>
            <a:r>
              <a:rPr lang="en-US" dirty="0"/>
              <a:t>Most of the </a:t>
            </a:r>
            <a:r>
              <a:rPr lang="en-US" dirty="0" err="1"/>
              <a:t>lymphatics</a:t>
            </a:r>
            <a:r>
              <a:rPr lang="en-US" dirty="0"/>
              <a:t> pass directly to the </a:t>
            </a:r>
            <a:r>
              <a:rPr lang="en-US" b="1" dirty="0" err="1"/>
              <a:t>ileocolic</a:t>
            </a:r>
            <a:r>
              <a:rPr lang="en-US" b="1" dirty="0"/>
              <a:t> nodes</a:t>
            </a:r>
            <a:r>
              <a:rPr lang="en-US" dirty="0"/>
              <a:t>, but a few of them pass indirectly through the </a:t>
            </a:r>
            <a:r>
              <a:rPr lang="en-US" b="1" dirty="0" err="1"/>
              <a:t>appendicular</a:t>
            </a:r>
            <a:r>
              <a:rPr lang="en-US" b="1" dirty="0"/>
              <a:t> nodes </a:t>
            </a:r>
            <a:r>
              <a:rPr lang="en-US" dirty="0"/>
              <a:t>situated in the </a:t>
            </a:r>
            <a:r>
              <a:rPr lang="en-US" dirty="0" err="1"/>
              <a:t>mesoappendix</a:t>
            </a:r>
            <a:r>
              <a:rPr lang="en-US" dirty="0"/>
              <a:t>. </a:t>
            </a:r>
          </a:p>
        </p:txBody>
      </p:sp>
      <p:pic>
        <p:nvPicPr>
          <p:cNvPr id="7170" name="Picture 2"/>
          <p:cNvPicPr>
            <a:picLocks noGrp="1" noChangeAspect="1" noChangeArrowheads="1"/>
          </p:cNvPicPr>
          <p:nvPr>
            <p:ph sz="half" idx="2"/>
          </p:nvPr>
        </p:nvPicPr>
        <p:blipFill>
          <a:blip r:embed="rId3"/>
          <a:srcRect/>
          <a:stretch>
            <a:fillRect/>
          </a:stretch>
        </p:blipFill>
        <p:spPr bwMode="auto">
          <a:xfrm>
            <a:off x="4298182" y="1676400"/>
            <a:ext cx="4746172" cy="3962400"/>
          </a:xfrm>
          <a:prstGeom prst="rect">
            <a:avLst/>
          </a:prstGeom>
          <a:noFill/>
          <a:ln w="9525">
            <a:noFill/>
            <a:miter lim="800000"/>
            <a:headEnd/>
            <a:tailEnd/>
          </a:ln>
          <a:effec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Appendicitis</a:t>
            </a:r>
          </a:p>
        </p:txBody>
      </p:sp>
      <p:sp>
        <p:nvSpPr>
          <p:cNvPr id="3" name="Content Placeholder 2"/>
          <p:cNvSpPr>
            <a:spLocks noGrp="1"/>
          </p:cNvSpPr>
          <p:nvPr>
            <p:ph sz="half" idx="1"/>
          </p:nvPr>
        </p:nvSpPr>
        <p:spPr>
          <a:xfrm>
            <a:off x="0" y="1600200"/>
            <a:ext cx="4495800" cy="5257800"/>
          </a:xfrm>
        </p:spPr>
        <p:txBody>
          <a:bodyPr>
            <a:normAutofit fontScale="92500" lnSpcReduction="20000"/>
          </a:bodyPr>
          <a:lstStyle/>
          <a:p>
            <a:r>
              <a:rPr lang="en-US" dirty="0"/>
              <a:t>Appendicitis will result in  </a:t>
            </a:r>
            <a:r>
              <a:rPr lang="en-US" dirty="0" err="1"/>
              <a:t>para</a:t>
            </a:r>
            <a:r>
              <a:rPr lang="en-US" dirty="0"/>
              <a:t>-umbilical pain initially </a:t>
            </a:r>
          </a:p>
          <a:p>
            <a:r>
              <a:rPr lang="en-US" dirty="0"/>
              <a:t>Pain becomes localized after 6-8hours to </a:t>
            </a:r>
            <a:r>
              <a:rPr lang="en-US" dirty="0" err="1"/>
              <a:t>theright</a:t>
            </a:r>
            <a:r>
              <a:rPr lang="en-US" dirty="0"/>
              <a:t> lower quadrant</a:t>
            </a:r>
          </a:p>
          <a:p>
            <a:r>
              <a:rPr lang="en-US" dirty="0"/>
              <a:t>Inflammation of parietal peritoneum leads to rigidity and tenderness of the overlying muscles.• Also associated with nausea, vomiting, anorexia.</a:t>
            </a:r>
          </a:p>
          <a:p>
            <a:r>
              <a:rPr lang="en-US" dirty="0"/>
              <a:t>Also associated with nausea, vomiting, anorexia.</a:t>
            </a:r>
          </a:p>
          <a:p>
            <a:r>
              <a:rPr lang="en-US" dirty="0"/>
              <a:t>There will is a tenderness on </a:t>
            </a:r>
            <a:r>
              <a:rPr lang="en-US" dirty="0" err="1"/>
              <a:t>McBurney's</a:t>
            </a:r>
            <a:r>
              <a:rPr lang="en-US" dirty="0"/>
              <a:t> point.</a:t>
            </a:r>
          </a:p>
          <a:p>
            <a:endParaRPr lang="en-US" dirty="0"/>
          </a:p>
        </p:txBody>
      </p:sp>
      <p:pic>
        <p:nvPicPr>
          <p:cNvPr id="2050" name="Picture 2"/>
          <p:cNvPicPr>
            <a:picLocks noGrp="1" noChangeAspect="1" noChangeArrowheads="1"/>
          </p:cNvPicPr>
          <p:nvPr>
            <p:ph sz="half" idx="2"/>
          </p:nvPr>
        </p:nvPicPr>
        <p:blipFill>
          <a:blip r:embed="rId2"/>
          <a:srcRect l="15094" t="15601" r="62264" b="13483"/>
          <a:stretch>
            <a:fillRect/>
          </a:stretch>
        </p:blipFill>
        <p:spPr bwMode="auto">
          <a:xfrm>
            <a:off x="4953000" y="2133600"/>
            <a:ext cx="4191000" cy="3810000"/>
          </a:xfrm>
          <a:prstGeom prst="rect">
            <a:avLst/>
          </a:prstGeom>
          <a:ln>
            <a:noFill/>
          </a:ln>
          <a:effectLst>
            <a:softEdge rad="112500"/>
          </a:effec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sz="half" idx="2"/>
          </p:nvPr>
        </p:nvPicPr>
        <p:blipFill>
          <a:blip r:embed="rId3"/>
          <a:srcRect/>
          <a:stretch>
            <a:fillRect/>
          </a:stretch>
        </p:blipFill>
        <p:spPr bwMode="auto">
          <a:xfrm>
            <a:off x="3769435" y="2514599"/>
            <a:ext cx="5374565" cy="4038601"/>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ASCENDING COLON </a:t>
            </a:r>
          </a:p>
        </p:txBody>
      </p:sp>
      <p:sp>
        <p:nvSpPr>
          <p:cNvPr id="3" name="Content Placeholder 2"/>
          <p:cNvSpPr>
            <a:spLocks noGrp="1"/>
          </p:cNvSpPr>
          <p:nvPr>
            <p:ph sz="half" idx="1"/>
          </p:nvPr>
        </p:nvSpPr>
        <p:spPr/>
        <p:txBody>
          <a:bodyPr/>
          <a:lstStyle/>
          <a:p>
            <a:r>
              <a:rPr lang="en-US" b="1" dirty="0"/>
              <a:t>Extent</a:t>
            </a:r>
            <a:r>
              <a:rPr lang="en-US" dirty="0"/>
              <a:t>- </a:t>
            </a:r>
            <a:r>
              <a:rPr lang="en-US" dirty="0" err="1"/>
              <a:t>caecum</a:t>
            </a:r>
            <a:r>
              <a:rPr lang="en-US" dirty="0"/>
              <a:t> to the inferior surface of the right lobe of the liver. </a:t>
            </a:r>
          </a:p>
          <a:p>
            <a:r>
              <a:rPr lang="en-US" dirty="0"/>
              <a:t>Length - 12.5 cm long </a:t>
            </a:r>
          </a:p>
          <a:p>
            <a:r>
              <a:rPr lang="en-US" dirty="0"/>
              <a:t>Usually </a:t>
            </a:r>
            <a:r>
              <a:rPr lang="en-US" dirty="0" err="1"/>
              <a:t>Retroperitonial</a:t>
            </a:r>
            <a:r>
              <a:rPr lang="en-US" dirty="0"/>
              <a:t> Rarely, it may possess an ascending </a:t>
            </a:r>
            <a:r>
              <a:rPr lang="en-US" dirty="0" err="1"/>
              <a:t>mesocolon</a:t>
            </a:r>
            <a:r>
              <a:rPr lang="en-US" dirty="0"/>
              <a:t>.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 </a:t>
            </a:r>
          </a:p>
        </p:txBody>
      </p:sp>
      <p:sp>
        <p:nvSpPr>
          <p:cNvPr id="3" name="Content Placeholder 2"/>
          <p:cNvSpPr>
            <a:spLocks noGrp="1"/>
          </p:cNvSpPr>
          <p:nvPr>
            <p:ph sz="half" idx="1"/>
          </p:nvPr>
        </p:nvSpPr>
        <p:spPr/>
        <p:txBody>
          <a:bodyPr>
            <a:normAutofit fontScale="77500" lnSpcReduction="20000"/>
          </a:bodyPr>
          <a:lstStyle/>
          <a:p>
            <a:r>
              <a:rPr lang="en-US" i="1" dirty="0" err="1"/>
              <a:t>Anteriorly</a:t>
            </a:r>
            <a:r>
              <a:rPr lang="en-US" i="1" dirty="0"/>
              <a:t>- </a:t>
            </a:r>
            <a:r>
              <a:rPr lang="en-US" dirty="0"/>
              <a:t>coils of small intestine, right edge of the greater </a:t>
            </a:r>
            <a:r>
              <a:rPr lang="en-US" dirty="0" err="1"/>
              <a:t>omentum</a:t>
            </a:r>
            <a:r>
              <a:rPr lang="en-US" dirty="0"/>
              <a:t>, anterior abdominal wall. </a:t>
            </a:r>
          </a:p>
          <a:p>
            <a:r>
              <a:rPr lang="en-US" i="1" dirty="0" err="1"/>
              <a:t>Posteriorly</a:t>
            </a:r>
            <a:r>
              <a:rPr lang="en-US" i="1" dirty="0"/>
              <a:t> - </a:t>
            </a:r>
            <a:r>
              <a:rPr lang="en-US" dirty="0" err="1"/>
              <a:t>iliacus</a:t>
            </a:r>
            <a:r>
              <a:rPr lang="en-US" dirty="0"/>
              <a:t>, the </a:t>
            </a:r>
            <a:r>
              <a:rPr lang="en-US" dirty="0" err="1"/>
              <a:t>iliolumbar</a:t>
            </a:r>
            <a:r>
              <a:rPr lang="en-US" dirty="0"/>
              <a:t> ligament, the </a:t>
            </a:r>
            <a:r>
              <a:rPr lang="en-US" dirty="0" err="1"/>
              <a:t>quadratus</a:t>
            </a:r>
            <a:r>
              <a:rPr lang="en-US" dirty="0"/>
              <a:t> </a:t>
            </a:r>
            <a:r>
              <a:rPr lang="en-US" dirty="0" err="1"/>
              <a:t>lumborum</a:t>
            </a:r>
            <a:r>
              <a:rPr lang="en-US" dirty="0"/>
              <a:t>, the </a:t>
            </a:r>
            <a:r>
              <a:rPr lang="en-US" dirty="0" err="1"/>
              <a:t>transversus</a:t>
            </a:r>
            <a:r>
              <a:rPr lang="en-US" dirty="0"/>
              <a:t> </a:t>
            </a:r>
            <a:r>
              <a:rPr lang="en-US" dirty="0" err="1"/>
              <a:t>abdominis</a:t>
            </a:r>
            <a:r>
              <a:rPr lang="en-US" dirty="0"/>
              <a:t>, the diaphragm at the tip of the last rib; the lateral </a:t>
            </a:r>
            <a:r>
              <a:rPr lang="en-US" dirty="0" err="1"/>
              <a:t>cutaneous</a:t>
            </a:r>
            <a:r>
              <a:rPr lang="en-US" dirty="0"/>
              <a:t>, </a:t>
            </a:r>
            <a:r>
              <a:rPr lang="en-US" dirty="0" err="1"/>
              <a:t>ilioinguinal</a:t>
            </a:r>
            <a:r>
              <a:rPr lang="en-US" dirty="0"/>
              <a:t>, and </a:t>
            </a:r>
            <a:r>
              <a:rPr lang="en-US" dirty="0" err="1"/>
              <a:t>iliohypogastric</a:t>
            </a:r>
            <a:r>
              <a:rPr lang="en-US" dirty="0"/>
              <a:t> nerves; the iliac branches of the </a:t>
            </a:r>
            <a:r>
              <a:rPr lang="en-US" dirty="0" err="1"/>
              <a:t>iliolumbar</a:t>
            </a:r>
            <a:r>
              <a:rPr lang="en-US" dirty="0"/>
              <a:t> vessels, the fourth lumbar artery; and the right kidney. </a:t>
            </a:r>
          </a:p>
        </p:txBody>
      </p:sp>
      <p:pic>
        <p:nvPicPr>
          <p:cNvPr id="9218" name="Picture 2"/>
          <p:cNvPicPr>
            <a:picLocks noGrp="1" noChangeAspect="1" noChangeArrowheads="1"/>
          </p:cNvPicPr>
          <p:nvPr>
            <p:ph sz="half" idx="2"/>
          </p:nvPr>
        </p:nvPicPr>
        <p:blipFill>
          <a:blip r:embed="rId3"/>
          <a:srcRect/>
          <a:stretch>
            <a:fillRect/>
          </a:stretch>
        </p:blipFill>
        <p:spPr bwMode="auto">
          <a:xfrm>
            <a:off x="4622801" y="1371600"/>
            <a:ext cx="4521199" cy="4572000"/>
          </a:xfrm>
          <a:prstGeom prst="rect">
            <a:avLst/>
          </a:prstGeom>
          <a:noFill/>
          <a:ln w="9525">
            <a:noFill/>
            <a:miter lim="800000"/>
            <a:headEnd/>
            <a:tailEnd/>
          </a:ln>
          <a:effec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Content Placeholder 3"/>
          <p:cNvSpPr>
            <a:spLocks noGrp="1"/>
          </p:cNvSpPr>
          <p:nvPr>
            <p:ph sz="half" idx="2"/>
          </p:nvPr>
        </p:nvSpPr>
        <p:spPr/>
        <p:txBody>
          <a:bodyPr/>
          <a:lstStyle/>
          <a:p>
            <a:endParaRPr lang="en-US"/>
          </a:p>
        </p:txBody>
      </p:sp>
      <p:pic>
        <p:nvPicPr>
          <p:cNvPr id="3074" name="Picture 2"/>
          <p:cNvPicPr>
            <a:picLocks noGrp="1" noChangeAspect="1" noChangeArrowheads="1"/>
          </p:cNvPicPr>
          <p:nvPr>
            <p:ph sz="half" idx="1"/>
          </p:nvPr>
        </p:nvPicPr>
        <p:blipFill>
          <a:blip r:embed="rId3"/>
          <a:srcRect/>
          <a:stretch>
            <a:fillRect/>
          </a:stretch>
        </p:blipFill>
        <p:spPr bwMode="auto">
          <a:xfrm>
            <a:off x="0" y="990600"/>
            <a:ext cx="3810000" cy="4145280"/>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a:srcRect/>
          <a:stretch>
            <a:fillRect/>
          </a:stretch>
        </p:blipFill>
        <p:spPr bwMode="auto">
          <a:xfrm>
            <a:off x="4189341" y="990600"/>
            <a:ext cx="4954659" cy="4267200"/>
          </a:xfrm>
          <a:prstGeom prst="rect">
            <a:avLst/>
          </a:prstGeom>
          <a:noFill/>
          <a:ln w="9525">
            <a:noFill/>
            <a:miter lim="800000"/>
            <a:headEnd/>
            <a:tailEnd/>
          </a:ln>
          <a:effec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RIGHT COLIC FLEXURE (HEPATIC FLEXURE) </a:t>
            </a:r>
          </a:p>
        </p:txBody>
      </p:sp>
      <p:sp>
        <p:nvSpPr>
          <p:cNvPr id="3" name="Content Placeholder 2"/>
          <p:cNvSpPr>
            <a:spLocks noGrp="1"/>
          </p:cNvSpPr>
          <p:nvPr>
            <p:ph sz="half" idx="1"/>
          </p:nvPr>
        </p:nvSpPr>
        <p:spPr>
          <a:xfrm>
            <a:off x="0" y="1600200"/>
            <a:ext cx="4495800" cy="5257800"/>
          </a:xfrm>
        </p:spPr>
        <p:txBody>
          <a:bodyPr>
            <a:normAutofit fontScale="92500"/>
          </a:bodyPr>
          <a:lstStyle/>
          <a:p>
            <a:r>
              <a:rPr lang="en-US" dirty="0"/>
              <a:t>Right colic flexure lies at the junction of the ascending colon and transverse colon. </a:t>
            </a:r>
          </a:p>
          <a:p>
            <a:r>
              <a:rPr lang="en-US" dirty="0"/>
              <a:t>The colon bends forwards, downwards and to the left.</a:t>
            </a:r>
          </a:p>
          <a:p>
            <a:r>
              <a:rPr lang="en-US" dirty="0"/>
              <a:t> The flexure lies on the lower part of the right kidney. </a:t>
            </a:r>
          </a:p>
          <a:p>
            <a:r>
              <a:rPr lang="en-US" dirty="0" err="1"/>
              <a:t>Anterosuperiorly</a:t>
            </a:r>
            <a:r>
              <a:rPr lang="en-US" dirty="0"/>
              <a:t>, it is related to the colic impression on the inferior surface of the right lobe of the liver </a:t>
            </a:r>
          </a:p>
        </p:txBody>
      </p:sp>
      <p:pic>
        <p:nvPicPr>
          <p:cNvPr id="10242" name="Picture 2"/>
          <p:cNvPicPr>
            <a:picLocks noGrp="1" noChangeAspect="1" noChangeArrowheads="1"/>
          </p:cNvPicPr>
          <p:nvPr>
            <p:ph sz="half" idx="2"/>
          </p:nvPr>
        </p:nvPicPr>
        <p:blipFill>
          <a:blip r:embed="rId2"/>
          <a:srcRect/>
          <a:stretch>
            <a:fillRect/>
          </a:stretch>
        </p:blipFill>
        <p:spPr bwMode="auto">
          <a:xfrm>
            <a:off x="4724400" y="2133600"/>
            <a:ext cx="4038600" cy="3365500"/>
          </a:xfrm>
          <a:prstGeom prst="rect">
            <a:avLst/>
          </a:prstGeom>
          <a:noFill/>
          <a:ln w="9525">
            <a:noFill/>
            <a:miter lim="800000"/>
            <a:headEnd/>
            <a:tailEnd/>
          </a:ln>
          <a:effec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sz="half" idx="2"/>
          </p:nvPr>
        </p:nvPicPr>
        <p:blipFill>
          <a:blip r:embed="rId3"/>
          <a:srcRect/>
          <a:stretch>
            <a:fillRect/>
          </a:stretch>
        </p:blipFill>
        <p:spPr bwMode="auto">
          <a:xfrm>
            <a:off x="3810000" y="2209800"/>
            <a:ext cx="5334000" cy="372341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TRANSVERSE COLON </a:t>
            </a:r>
          </a:p>
        </p:txBody>
      </p:sp>
      <p:sp>
        <p:nvSpPr>
          <p:cNvPr id="3" name="Content Placeholder 2"/>
          <p:cNvSpPr>
            <a:spLocks noGrp="1"/>
          </p:cNvSpPr>
          <p:nvPr>
            <p:ph sz="half" idx="1"/>
          </p:nvPr>
        </p:nvSpPr>
        <p:spPr/>
        <p:txBody>
          <a:bodyPr>
            <a:normAutofit lnSpcReduction="10000"/>
          </a:bodyPr>
          <a:lstStyle/>
          <a:p>
            <a:r>
              <a:rPr lang="en-US" dirty="0"/>
              <a:t>Extend- across the abdomen from the right colic flexure to the left colic flexure.</a:t>
            </a:r>
          </a:p>
          <a:p>
            <a:r>
              <a:rPr lang="en-US" dirty="0"/>
              <a:t>Length – 50 cm </a:t>
            </a:r>
          </a:p>
          <a:p>
            <a:r>
              <a:rPr lang="en-US" dirty="0"/>
              <a:t>It is suspended by the transverse </a:t>
            </a:r>
            <a:r>
              <a:rPr lang="en-US" dirty="0" err="1"/>
              <a:t>mesocolon</a:t>
            </a:r>
            <a:r>
              <a:rPr lang="en-US" dirty="0"/>
              <a:t> attached to the anterior border of pancreas, and has a wide range of mobility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 </a:t>
            </a:r>
          </a:p>
        </p:txBody>
      </p:sp>
      <p:sp>
        <p:nvSpPr>
          <p:cNvPr id="3" name="Content Placeholder 2"/>
          <p:cNvSpPr>
            <a:spLocks noGrp="1"/>
          </p:cNvSpPr>
          <p:nvPr>
            <p:ph sz="half" idx="1"/>
          </p:nvPr>
        </p:nvSpPr>
        <p:spPr/>
        <p:txBody>
          <a:bodyPr/>
          <a:lstStyle/>
          <a:p>
            <a:r>
              <a:rPr lang="en-US" i="1" dirty="0" err="1"/>
              <a:t>Anteriorly</a:t>
            </a:r>
            <a:r>
              <a:rPr lang="en-US" i="1" dirty="0"/>
              <a:t>- </a:t>
            </a:r>
            <a:r>
              <a:rPr lang="en-US" dirty="0"/>
              <a:t>greater </a:t>
            </a:r>
            <a:r>
              <a:rPr lang="en-US" dirty="0" err="1"/>
              <a:t>omentum</a:t>
            </a:r>
            <a:r>
              <a:rPr lang="en-US" dirty="0"/>
              <a:t> , anterior abdominal wall </a:t>
            </a:r>
          </a:p>
          <a:p>
            <a:r>
              <a:rPr lang="en-US" i="1" dirty="0" err="1"/>
              <a:t>Posteriorly</a:t>
            </a:r>
            <a:r>
              <a:rPr lang="en-US" i="1" dirty="0"/>
              <a:t> -</a:t>
            </a:r>
            <a:r>
              <a:rPr lang="en-US" dirty="0"/>
              <a:t>second part of the duodenum, the head of the pancreas, and to coils of small intestine. </a:t>
            </a:r>
          </a:p>
        </p:txBody>
      </p:sp>
      <p:pic>
        <p:nvPicPr>
          <p:cNvPr id="5" name="Picture 2"/>
          <p:cNvPicPr>
            <a:picLocks noGrp="1" noChangeAspect="1" noChangeArrowheads="1"/>
          </p:cNvPicPr>
          <p:nvPr>
            <p:ph sz="half" idx="2"/>
          </p:nvPr>
        </p:nvPicPr>
        <p:blipFill>
          <a:blip r:embed="rId3"/>
          <a:srcRect/>
          <a:stretch>
            <a:fillRect/>
          </a:stretch>
        </p:blipFill>
        <p:spPr bwMode="auto">
          <a:xfrm>
            <a:off x="4800600" y="1828800"/>
            <a:ext cx="4114800" cy="3429000"/>
          </a:xfrm>
          <a:prstGeom prst="rect">
            <a:avLst/>
          </a:prstGeom>
          <a:noFill/>
          <a:ln w="9525">
            <a:noFill/>
            <a:miter lim="800000"/>
            <a:headEnd/>
            <a:tailEnd/>
          </a:ln>
          <a:effec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LEFT COLIC FLEXURE (SPLENIC FLEXURE </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Left colic flexure lies at the junction of the transverse colon and the descending colon. Here the colon bends downwards, and backwards. </a:t>
            </a:r>
          </a:p>
          <a:p>
            <a:r>
              <a:rPr lang="en-US" dirty="0"/>
              <a:t>Flexure lies on the lower part of the left kidney and diaphragm, behind the stomach, and below the anterior end of the spleen </a:t>
            </a:r>
          </a:p>
        </p:txBody>
      </p:sp>
      <p:pic>
        <p:nvPicPr>
          <p:cNvPr id="5" name="Picture 2"/>
          <p:cNvPicPr>
            <a:picLocks noGrp="1" noChangeAspect="1" noChangeArrowheads="1"/>
          </p:cNvPicPr>
          <p:nvPr>
            <p:ph sz="half" idx="2"/>
          </p:nvPr>
        </p:nvPicPr>
        <p:blipFill>
          <a:blip r:embed="rId2"/>
          <a:srcRect/>
          <a:stretch>
            <a:fillRect/>
          </a:stretch>
        </p:blipFill>
        <p:spPr bwMode="auto">
          <a:xfrm>
            <a:off x="4267200" y="2286000"/>
            <a:ext cx="4584758" cy="3200400"/>
          </a:xfrm>
          <a:prstGeom prst="rect">
            <a:avLst/>
          </a:prstGeom>
          <a:noFill/>
          <a:ln w="9525">
            <a:noFill/>
            <a:miter lim="800000"/>
            <a:headEnd/>
            <a:tailEnd/>
          </a:ln>
          <a:effec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Grp="1" noChangeAspect="1" noChangeArrowheads="1"/>
          </p:cNvPicPr>
          <p:nvPr>
            <p:ph sz="half" idx="2"/>
          </p:nvPr>
        </p:nvPicPr>
        <p:blipFill>
          <a:blip r:embed="rId3"/>
          <a:srcRect/>
          <a:stretch>
            <a:fillRect/>
          </a:stretch>
        </p:blipFill>
        <p:spPr bwMode="auto">
          <a:xfrm>
            <a:off x="3809999" y="2057400"/>
            <a:ext cx="5348885" cy="37338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a:t>DESCENDING COLON </a:t>
            </a:r>
            <a:endParaRPr lang="en-US" dirty="0"/>
          </a:p>
        </p:txBody>
      </p:sp>
      <p:sp>
        <p:nvSpPr>
          <p:cNvPr id="3" name="Content Placeholder 2"/>
          <p:cNvSpPr>
            <a:spLocks noGrp="1"/>
          </p:cNvSpPr>
          <p:nvPr>
            <p:ph sz="half" idx="1"/>
          </p:nvPr>
        </p:nvSpPr>
        <p:spPr/>
        <p:txBody>
          <a:bodyPr/>
          <a:lstStyle/>
          <a:p>
            <a:r>
              <a:rPr lang="en-US" dirty="0"/>
              <a:t>Extent - left colic flexure to the sigmoid colon.</a:t>
            </a:r>
          </a:p>
          <a:p>
            <a:r>
              <a:rPr lang="en-US" dirty="0"/>
              <a:t>Length- 25 cm </a:t>
            </a:r>
          </a:p>
          <a:p>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sz="half" idx="2"/>
          </p:nvPr>
        </p:nvPicPr>
        <p:blipFill>
          <a:blip r:embed="rId3"/>
          <a:srcRect/>
          <a:stretch>
            <a:fillRect/>
          </a:stretch>
        </p:blipFill>
        <p:spPr bwMode="auto">
          <a:xfrm>
            <a:off x="4201160" y="1447800"/>
            <a:ext cx="4942840" cy="4998378"/>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Relations </a:t>
            </a:r>
          </a:p>
        </p:txBody>
      </p:sp>
      <p:sp>
        <p:nvSpPr>
          <p:cNvPr id="3" name="Content Placeholder 2"/>
          <p:cNvSpPr>
            <a:spLocks noGrp="1"/>
          </p:cNvSpPr>
          <p:nvPr>
            <p:ph sz="half" idx="1"/>
          </p:nvPr>
        </p:nvSpPr>
        <p:spPr>
          <a:xfrm>
            <a:off x="0" y="1600200"/>
            <a:ext cx="4495800" cy="5257800"/>
          </a:xfrm>
        </p:spPr>
        <p:txBody>
          <a:bodyPr>
            <a:normAutofit fontScale="85000" lnSpcReduction="10000"/>
          </a:bodyPr>
          <a:lstStyle/>
          <a:p>
            <a:r>
              <a:rPr lang="en-US" i="1" dirty="0" err="1"/>
              <a:t>Anteriorly</a:t>
            </a:r>
            <a:r>
              <a:rPr lang="en-US" i="1" dirty="0"/>
              <a:t>, it is related to the coils of small intestine.</a:t>
            </a:r>
          </a:p>
          <a:p>
            <a:r>
              <a:rPr lang="en-US" i="1" dirty="0"/>
              <a:t> </a:t>
            </a:r>
            <a:r>
              <a:rPr lang="en-US" i="1" dirty="0" err="1"/>
              <a:t>Posteriorly</a:t>
            </a:r>
            <a:r>
              <a:rPr lang="en-US" i="1" dirty="0"/>
              <a:t>, it is related to the </a:t>
            </a:r>
            <a:r>
              <a:rPr lang="en-US" i="1" dirty="0" err="1"/>
              <a:t>transversus</a:t>
            </a:r>
            <a:r>
              <a:rPr lang="en-US" i="1" dirty="0"/>
              <a:t> </a:t>
            </a:r>
            <a:r>
              <a:rPr lang="en-US" i="1" dirty="0" err="1"/>
              <a:t>abdominis</a:t>
            </a:r>
            <a:r>
              <a:rPr lang="en-US" i="1" dirty="0"/>
              <a:t>, </a:t>
            </a:r>
            <a:r>
              <a:rPr lang="en-US" i="1" dirty="0" err="1"/>
              <a:t>quadratus</a:t>
            </a:r>
            <a:r>
              <a:rPr lang="en-US" i="1" dirty="0"/>
              <a:t> </a:t>
            </a:r>
            <a:r>
              <a:rPr lang="en-US" i="1" dirty="0" err="1"/>
              <a:t>lumborum</a:t>
            </a:r>
            <a:r>
              <a:rPr lang="en-US" i="1" dirty="0"/>
              <a:t>, </a:t>
            </a:r>
            <a:r>
              <a:rPr lang="en-US" i="1" dirty="0" err="1"/>
              <a:t>iliacus</a:t>
            </a:r>
            <a:r>
              <a:rPr lang="en-US" i="1" dirty="0"/>
              <a:t>, </a:t>
            </a:r>
            <a:r>
              <a:rPr lang="en-US" i="1" dirty="0" err="1"/>
              <a:t>psoas</a:t>
            </a:r>
            <a:r>
              <a:rPr lang="en-US" i="1" dirty="0"/>
              <a:t> muscles; </a:t>
            </a:r>
          </a:p>
          <a:p>
            <a:r>
              <a:rPr lang="en-US" i="1" dirty="0" err="1"/>
              <a:t>iliohypogastric</a:t>
            </a:r>
            <a:r>
              <a:rPr lang="en-US" i="1" dirty="0"/>
              <a:t>, </a:t>
            </a:r>
          </a:p>
          <a:p>
            <a:pPr>
              <a:buNone/>
            </a:pPr>
            <a:r>
              <a:rPr lang="en-US" i="1" dirty="0"/>
              <a:t>	</a:t>
            </a:r>
            <a:r>
              <a:rPr lang="en-US" i="1" dirty="0" err="1"/>
              <a:t>ilioinguinal</a:t>
            </a:r>
            <a:r>
              <a:rPr lang="en-US" i="1" dirty="0"/>
              <a:t>, </a:t>
            </a:r>
          </a:p>
          <a:p>
            <a:pPr>
              <a:buNone/>
            </a:pPr>
            <a:r>
              <a:rPr lang="en-US" i="1" dirty="0"/>
              <a:t>	lateral </a:t>
            </a:r>
            <a:r>
              <a:rPr lang="en-US" i="1" dirty="0" err="1"/>
              <a:t>cutaneous</a:t>
            </a:r>
            <a:r>
              <a:rPr lang="en-US" i="1" dirty="0"/>
              <a:t>, </a:t>
            </a:r>
          </a:p>
          <a:p>
            <a:pPr>
              <a:buNone/>
            </a:pPr>
            <a:r>
              <a:rPr lang="en-US" i="1" dirty="0"/>
              <a:t>femoral and </a:t>
            </a:r>
            <a:r>
              <a:rPr lang="en-US" i="1" dirty="0" err="1"/>
              <a:t>genitofemoral</a:t>
            </a:r>
            <a:r>
              <a:rPr lang="en-US" i="1" dirty="0"/>
              <a:t> nerves; </a:t>
            </a:r>
          </a:p>
          <a:p>
            <a:r>
              <a:rPr lang="en-US" i="1" dirty="0"/>
              <a:t>iliac branches of the </a:t>
            </a:r>
            <a:r>
              <a:rPr lang="en-US" i="1" dirty="0" err="1"/>
              <a:t>iliolumbar</a:t>
            </a:r>
            <a:r>
              <a:rPr lang="en-US" i="1" dirty="0"/>
              <a:t> vessels; and the testicular and external iliac vessels </a:t>
            </a:r>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SIGMOID COLON (PELVIC COLON </a:t>
            </a:r>
            <a:endParaRPr lang="en-US" dirty="0"/>
          </a:p>
        </p:txBody>
      </p:sp>
      <p:sp>
        <p:nvSpPr>
          <p:cNvPr id="3" name="Content Placeholder 2"/>
          <p:cNvSpPr>
            <a:spLocks noGrp="1"/>
          </p:cNvSpPr>
          <p:nvPr>
            <p:ph sz="half" idx="1"/>
          </p:nvPr>
        </p:nvSpPr>
        <p:spPr/>
        <p:txBody>
          <a:bodyPr/>
          <a:lstStyle/>
          <a:p>
            <a:r>
              <a:rPr lang="en-US" dirty="0"/>
              <a:t>Extend - pelvic brim to the third piece of the sacrum, where it becomes the rectum.</a:t>
            </a:r>
          </a:p>
          <a:p>
            <a:r>
              <a:rPr lang="en-US" dirty="0"/>
              <a:t>Length – 37cm </a:t>
            </a:r>
          </a:p>
          <a:p>
            <a:r>
              <a:rPr lang="en-US" dirty="0"/>
              <a:t>It is suspended by the sigmoid </a:t>
            </a:r>
            <a:r>
              <a:rPr lang="en-US" dirty="0" err="1"/>
              <a:t>mesocolon</a:t>
            </a:r>
            <a:r>
              <a:rPr lang="en-US" dirty="0"/>
              <a:t> and is covered by the coils of small intestine. </a:t>
            </a:r>
          </a:p>
        </p:txBody>
      </p:sp>
      <p:pic>
        <p:nvPicPr>
          <p:cNvPr id="12290" name="Picture 2"/>
          <p:cNvPicPr>
            <a:picLocks noGrp="1" noChangeAspect="1" noChangeArrowheads="1"/>
          </p:cNvPicPr>
          <p:nvPr>
            <p:ph sz="half" idx="2"/>
          </p:nvPr>
        </p:nvPicPr>
        <p:blipFill>
          <a:blip r:embed="rId3"/>
          <a:srcRect l="58491" t="18056" r="2442" b="20087"/>
          <a:stretch>
            <a:fillRect/>
          </a:stretch>
        </p:blipFill>
        <p:spPr bwMode="auto">
          <a:xfrm>
            <a:off x="4648200" y="1519236"/>
            <a:ext cx="4495800" cy="5338764"/>
          </a:xfrm>
          <a:prstGeom prst="rect">
            <a:avLst/>
          </a:prstGeom>
          <a:noFill/>
          <a:ln w="9525">
            <a:noFill/>
            <a:miter lim="800000"/>
            <a:headEnd/>
            <a:tailEnd/>
          </a:ln>
          <a:effec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srcRect l="20000" t="25763" r="21333" b="22712"/>
          <a:stretch>
            <a:fillRect/>
          </a:stretch>
        </p:blipFill>
        <p:spPr bwMode="auto">
          <a:xfrm rot="16200000">
            <a:off x="2923309" y="4696691"/>
            <a:ext cx="2743200" cy="1579418"/>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CLINICAL ANATOMY </a:t>
            </a:r>
          </a:p>
        </p:txBody>
      </p:sp>
      <p:sp>
        <p:nvSpPr>
          <p:cNvPr id="3" name="Content Placeholder 2"/>
          <p:cNvSpPr>
            <a:spLocks noGrp="1"/>
          </p:cNvSpPr>
          <p:nvPr>
            <p:ph sz="half" idx="1"/>
          </p:nvPr>
        </p:nvSpPr>
        <p:spPr/>
        <p:txBody>
          <a:bodyPr/>
          <a:lstStyle/>
          <a:p>
            <a:r>
              <a:rPr lang="en-US" dirty="0"/>
              <a:t>Inflammation of the appendix is known as appendicitis. In this condition, it is usually necessary to remove the appendix. The operation for removal of the appendix is called </a:t>
            </a:r>
            <a:r>
              <a:rPr lang="en-US" i="1" dirty="0" err="1"/>
              <a:t>appendicectomy</a:t>
            </a:r>
            <a:r>
              <a:rPr lang="en-US" i="1" dirty="0"/>
              <a:t> </a:t>
            </a:r>
            <a:endParaRPr lang="en-US" dirty="0"/>
          </a:p>
        </p:txBody>
      </p:sp>
      <p:pic>
        <p:nvPicPr>
          <p:cNvPr id="13314" name="Picture 2"/>
          <p:cNvPicPr>
            <a:picLocks noGrp="1" noChangeAspect="1" noChangeArrowheads="1"/>
          </p:cNvPicPr>
          <p:nvPr>
            <p:ph sz="half" idx="2"/>
          </p:nvPr>
        </p:nvPicPr>
        <p:blipFill>
          <a:blip r:embed="rId3"/>
          <a:srcRect l="54717" b="9522"/>
          <a:stretch>
            <a:fillRect/>
          </a:stretch>
        </p:blipFill>
        <p:spPr bwMode="auto">
          <a:xfrm>
            <a:off x="5486400" y="1143000"/>
            <a:ext cx="3657600" cy="4872038"/>
          </a:xfrm>
          <a:prstGeom prst="rect">
            <a:avLst/>
          </a:prstGeom>
          <a:noFill/>
          <a:ln w="9525">
            <a:noFill/>
            <a:miter lim="800000"/>
            <a:headEnd/>
            <a:tailEnd/>
          </a:ln>
          <a:effec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92500"/>
          </a:bodyPr>
          <a:lstStyle/>
          <a:p>
            <a:r>
              <a:rPr lang="en-US" dirty="0"/>
              <a:t>Intestinal obstruction can affect the small or the large intestine. It occurs when an area of the bowels becomes twisted, blocked by food or stops working altogether. Symptoms include pain, vomiting, abdominal distension and constipation.</a:t>
            </a:r>
          </a:p>
        </p:txBody>
      </p:sp>
      <p:pic>
        <p:nvPicPr>
          <p:cNvPr id="14338" name="Picture 2"/>
          <p:cNvPicPr>
            <a:picLocks noGrp="1" noChangeAspect="1" noChangeArrowheads="1"/>
          </p:cNvPicPr>
          <p:nvPr>
            <p:ph sz="half" idx="2"/>
          </p:nvPr>
        </p:nvPicPr>
        <p:blipFill>
          <a:blip r:embed="rId2"/>
          <a:srcRect/>
          <a:stretch>
            <a:fillRect/>
          </a:stretch>
        </p:blipFill>
        <p:spPr bwMode="auto">
          <a:xfrm>
            <a:off x="4800599" y="2514600"/>
            <a:ext cx="4343401" cy="2991210"/>
          </a:xfrm>
          <a:prstGeom prst="rect">
            <a:avLst/>
          </a:prstGeom>
          <a:noFill/>
          <a:ln w="9525">
            <a:noFill/>
            <a:miter lim="800000"/>
            <a:headEnd/>
            <a:tailEnd/>
          </a:ln>
          <a:effec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a:t>Colitis is the inflammation of the walls of the colon</a:t>
            </a:r>
          </a:p>
        </p:txBody>
      </p:sp>
      <p:pic>
        <p:nvPicPr>
          <p:cNvPr id="15362" name="Picture 2"/>
          <p:cNvPicPr>
            <a:picLocks noGrp="1" noChangeAspect="1" noChangeArrowheads="1"/>
          </p:cNvPicPr>
          <p:nvPr>
            <p:ph sz="half" idx="2"/>
          </p:nvPr>
        </p:nvPicPr>
        <p:blipFill>
          <a:blip r:embed="rId2"/>
          <a:srcRect/>
          <a:stretch>
            <a:fillRect/>
          </a:stretch>
        </p:blipFill>
        <p:spPr bwMode="auto">
          <a:xfrm>
            <a:off x="3962399" y="2286000"/>
            <a:ext cx="5173935" cy="3886200"/>
          </a:xfrm>
          <a:prstGeom prst="rect">
            <a:avLst/>
          </a:prstGeom>
          <a:noFill/>
          <a:ln w="9525">
            <a:noFill/>
            <a:miter lim="800000"/>
            <a:headEnd/>
            <a:tailEnd/>
          </a:ln>
          <a:effec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a:t>Diverticulosis</a:t>
            </a:r>
            <a:r>
              <a:rPr lang="en-US" dirty="0"/>
              <a:t> </a:t>
            </a:r>
          </a:p>
        </p:txBody>
      </p:sp>
      <p:sp>
        <p:nvSpPr>
          <p:cNvPr id="3" name="Content Placeholder 2"/>
          <p:cNvSpPr>
            <a:spLocks noGrp="1"/>
          </p:cNvSpPr>
          <p:nvPr>
            <p:ph sz="half" idx="1"/>
          </p:nvPr>
        </p:nvSpPr>
        <p:spPr/>
        <p:txBody>
          <a:bodyPr/>
          <a:lstStyle/>
          <a:p>
            <a:r>
              <a:rPr lang="en-US" dirty="0" err="1"/>
              <a:t>Diverticulosis</a:t>
            </a:r>
            <a:r>
              <a:rPr lang="en-US" dirty="0"/>
              <a:t> occurs when </a:t>
            </a:r>
            <a:r>
              <a:rPr lang="en-US" dirty="0" err="1"/>
              <a:t>certains</a:t>
            </a:r>
            <a:r>
              <a:rPr lang="en-US" dirty="0"/>
              <a:t> areas of the colon’s muscular wall become weak and the intestinal lining protrudes, forming little pouches, which can be subject to bleeding or inflammation.</a:t>
            </a:r>
          </a:p>
        </p:txBody>
      </p:sp>
      <p:pic>
        <p:nvPicPr>
          <p:cNvPr id="16386" name="Picture 2"/>
          <p:cNvPicPr>
            <a:picLocks noGrp="1" noChangeAspect="1" noChangeArrowheads="1"/>
          </p:cNvPicPr>
          <p:nvPr>
            <p:ph sz="half" idx="2"/>
          </p:nvPr>
        </p:nvPicPr>
        <p:blipFill>
          <a:blip r:embed="rId2"/>
          <a:srcRect/>
          <a:stretch>
            <a:fillRect/>
          </a:stretch>
        </p:blipFill>
        <p:spPr bwMode="auto">
          <a:xfrm>
            <a:off x="5943600" y="228600"/>
            <a:ext cx="3200400" cy="4400550"/>
          </a:xfrm>
          <a:prstGeom prst="rect">
            <a:avLst/>
          </a:prstGeom>
          <a:noFill/>
          <a:ln w="9525">
            <a:noFill/>
            <a:miter lim="800000"/>
            <a:headEnd/>
            <a:tailEnd/>
          </a:ln>
          <a:effectLst/>
        </p:spPr>
      </p:pic>
      <p:pic>
        <p:nvPicPr>
          <p:cNvPr id="16387" name="Picture 3"/>
          <p:cNvPicPr>
            <a:picLocks noChangeAspect="1" noChangeArrowheads="1"/>
          </p:cNvPicPr>
          <p:nvPr/>
        </p:nvPicPr>
        <p:blipFill>
          <a:blip r:embed="rId3"/>
          <a:srcRect l="11055" r="11055"/>
          <a:stretch>
            <a:fillRect/>
          </a:stretch>
        </p:blipFill>
        <p:spPr bwMode="auto">
          <a:xfrm>
            <a:off x="5029200" y="3667125"/>
            <a:ext cx="3657600" cy="319087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1508</TotalTime>
  <Words>4261</Words>
  <Application>Microsoft Office PowerPoint</Application>
  <PresentationFormat>On-screen Show (4:3)</PresentationFormat>
  <Paragraphs>395</Paragraphs>
  <Slides>110</Slides>
  <Notes>50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110</vt:i4>
      </vt:variant>
    </vt:vector>
  </HeadingPairs>
  <TitlesOfParts>
    <vt:vector size="114" baseType="lpstr">
      <vt:lpstr>Arial</vt:lpstr>
      <vt:lpstr>Calibri</vt:lpstr>
      <vt:lpstr>Times New Roman</vt:lpstr>
      <vt:lpstr>Office Theme</vt:lpstr>
      <vt:lpstr>Intestines</vt:lpstr>
      <vt:lpstr>PowerPoint Presentation</vt:lpstr>
      <vt:lpstr>Parts of the  Intestines</vt:lpstr>
      <vt:lpstr>SMALL INTESTINE __________ </vt:lpstr>
      <vt:lpstr>PowerPoint Presentation</vt:lpstr>
      <vt:lpstr>Features of small intestines</vt:lpstr>
      <vt:lpstr>PowerPoint Presentation</vt:lpstr>
      <vt:lpstr>PowerPoint Presentation</vt:lpstr>
      <vt:lpstr>PowerPoint Presentation</vt:lpstr>
      <vt:lpstr>Peyer's patches </vt:lpstr>
      <vt:lpstr>THE DUODENUM </vt:lpstr>
      <vt:lpstr>Definition and Location </vt:lpstr>
      <vt:lpstr>Length and Parts </vt:lpstr>
      <vt:lpstr>Peritoneal Relations  </vt:lpstr>
      <vt:lpstr>First Part </vt:lpstr>
      <vt:lpstr>PowerPoint Presentation</vt:lpstr>
      <vt:lpstr>Visceral Relations  </vt:lpstr>
      <vt:lpstr>Second Part </vt:lpstr>
      <vt:lpstr>Peritoneal Relations  2nd part</vt:lpstr>
      <vt:lpstr>Visceral Relations  2nd part</vt:lpstr>
      <vt:lpstr>Duodenal papilla </vt:lpstr>
      <vt:lpstr>Third part </vt:lpstr>
      <vt:lpstr>PowerPoint Presentation</vt:lpstr>
      <vt:lpstr>Visceral Relations  3rd part</vt:lpstr>
      <vt:lpstr>Fourth Part </vt:lpstr>
      <vt:lpstr>Peritoneal Relations  </vt:lpstr>
      <vt:lpstr>Visceral Relations  </vt:lpstr>
      <vt:lpstr>Suspensory muscle of Duodenum or Ligament of Treitz</vt:lpstr>
      <vt:lpstr>Arterial Supply </vt:lpstr>
      <vt:lpstr>Venous Drainage  </vt:lpstr>
      <vt:lpstr>Lymphatic Drainage </vt:lpstr>
      <vt:lpstr>Nerve Supply </vt:lpstr>
      <vt:lpstr>Clinical anatomy</vt:lpstr>
      <vt:lpstr>PowerPoint Presentation</vt:lpstr>
      <vt:lpstr>PowerPoint Presentation</vt:lpstr>
      <vt:lpstr>PowerPoint Presentation</vt:lpstr>
      <vt:lpstr>PowerPoint Presentation</vt:lpstr>
      <vt:lpstr>PowerPoint Presentation</vt:lpstr>
      <vt:lpstr>PowerPoint Presentation</vt:lpstr>
      <vt:lpstr>JEJUNUM AND ILEUM ____________ </vt:lpstr>
      <vt:lpstr>Mesentery </vt:lpstr>
      <vt:lpstr>Difference between jejunum and ileum</vt:lpstr>
      <vt:lpstr>PowerPoint Presentation</vt:lpstr>
      <vt:lpstr>PowerPoint Presentation</vt:lpstr>
      <vt:lpstr>Blood supply and venous drainage</vt:lpstr>
      <vt:lpstr>Nerve supply</vt:lpstr>
      <vt:lpstr>Meckel's Diverticulum </vt:lpstr>
      <vt:lpstr>Features of Meckel's Diverticulum  </vt:lpstr>
      <vt:lpstr>CLINICAL ANATOMY </vt:lpstr>
      <vt:lpstr>Features of small intestine </vt:lpstr>
      <vt:lpstr>____________ LARGE INTESTINE </vt:lpstr>
      <vt:lpstr>Parts of the large intestine </vt:lpstr>
      <vt:lpstr>Features of the large intestine </vt:lpstr>
      <vt:lpstr>PowerPoint Presentation</vt:lpstr>
      <vt:lpstr>Taeniae coli</vt:lpstr>
      <vt:lpstr>Taeniae coli</vt:lpstr>
      <vt:lpstr>Position of taenia colli</vt:lpstr>
      <vt:lpstr>PowerPoint Presentation</vt:lpstr>
      <vt:lpstr>PowerPoint Presentation</vt:lpstr>
      <vt:lpstr>Features of large intestine cont..</vt:lpstr>
      <vt:lpstr>Appendices  epiploicae</vt:lpstr>
      <vt:lpstr>Blood supply of large intestines</vt:lpstr>
      <vt:lpstr>Venous drainage </vt:lpstr>
      <vt:lpstr>Lymphatic drainage</vt:lpstr>
      <vt:lpstr>Nerve supply </vt:lpstr>
      <vt:lpstr>Functions of the Colon </vt:lpstr>
      <vt:lpstr>Caecum </vt:lpstr>
      <vt:lpstr>Communications </vt:lpstr>
      <vt:lpstr>Dimensions </vt:lpstr>
      <vt:lpstr>External features of the caecum </vt:lpstr>
      <vt:lpstr>Relations </vt:lpstr>
      <vt:lpstr>PowerPoint Presentation</vt:lpstr>
      <vt:lpstr>PERITONEAL RELATIONS</vt:lpstr>
      <vt:lpstr>Types based on </vt:lpstr>
      <vt:lpstr>PowerPoint Presentation</vt:lpstr>
      <vt:lpstr>COMMUNICATION OF CAECUM</vt:lpstr>
      <vt:lpstr>Ileocaecal Valve </vt:lpstr>
      <vt:lpstr>Functions of illeocaecal valve </vt:lpstr>
      <vt:lpstr>APPENDICULAR ORIFICE</vt:lpstr>
      <vt:lpstr>Vessels and Nerves </vt:lpstr>
      <vt:lpstr>CLINICAL ANATOMY </vt:lpstr>
      <vt:lpstr>Functions of Ileocaecal Valve  </vt:lpstr>
      <vt:lpstr>VERMIFORM APPENDIX</vt:lpstr>
      <vt:lpstr>Dimensions  </vt:lpstr>
      <vt:lpstr>Positions  </vt:lpstr>
      <vt:lpstr>Positions  </vt:lpstr>
      <vt:lpstr>PowerPoint Presentation</vt:lpstr>
      <vt:lpstr>PowerPoint Presentation</vt:lpstr>
      <vt:lpstr>Appendicular Orifice </vt:lpstr>
      <vt:lpstr>PowerPoint Presentation</vt:lpstr>
      <vt:lpstr> McBurney's point  </vt:lpstr>
      <vt:lpstr>Peritoneal Relations </vt:lpstr>
      <vt:lpstr>Blood Supply </vt:lpstr>
      <vt:lpstr>Nerve supply </vt:lpstr>
      <vt:lpstr>Lymphatic Drainage </vt:lpstr>
      <vt:lpstr>Appendicitis</vt:lpstr>
      <vt:lpstr>ASCENDING COLON </vt:lpstr>
      <vt:lpstr>Relations </vt:lpstr>
      <vt:lpstr>PowerPoint Presentation</vt:lpstr>
      <vt:lpstr>RIGHT COLIC FLEXURE (HEPATIC FLEXURE) </vt:lpstr>
      <vt:lpstr>TRANSVERSE COLON </vt:lpstr>
      <vt:lpstr>Relations </vt:lpstr>
      <vt:lpstr>LEFT COLIC FLEXURE (SPLENIC FLEXURE </vt:lpstr>
      <vt:lpstr>DESCENDING COLON </vt:lpstr>
      <vt:lpstr>Relations </vt:lpstr>
      <vt:lpstr>SIGMOID COLON (PELVIC COLON </vt:lpstr>
      <vt:lpstr>CLINICAL ANATOMY </vt:lpstr>
      <vt:lpstr>PowerPoint Presentation</vt:lpstr>
      <vt:lpstr>PowerPoint Presentation</vt:lpstr>
      <vt:lpstr>Diverticulosis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intestines</dc:title>
  <dc:creator>lenovo</dc:creator>
  <cp:lastModifiedBy>Ganesh Babu R</cp:lastModifiedBy>
  <cp:revision>205</cp:revision>
  <dcterms:created xsi:type="dcterms:W3CDTF">2006-08-16T00:00:00Z</dcterms:created>
  <dcterms:modified xsi:type="dcterms:W3CDTF">2024-09-03T06:53:28Z</dcterms:modified>
</cp:coreProperties>
</file>