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92" r:id="rId14"/>
    <p:sldId id="293" r:id="rId15"/>
    <p:sldId id="294" r:id="rId16"/>
    <p:sldId id="268" r:id="rId17"/>
    <p:sldId id="269" r:id="rId18"/>
    <p:sldId id="270" r:id="rId19"/>
    <p:sldId id="271" r:id="rId20"/>
    <p:sldId id="381" r:id="rId21"/>
    <p:sldId id="273" r:id="rId22"/>
    <p:sldId id="272" r:id="rId23"/>
    <p:sldId id="295" r:id="rId24"/>
    <p:sldId id="274" r:id="rId25"/>
    <p:sldId id="275" r:id="rId26"/>
    <p:sldId id="276" r:id="rId27"/>
    <p:sldId id="296" r:id="rId28"/>
    <p:sldId id="277" r:id="rId29"/>
    <p:sldId id="297" r:id="rId30"/>
    <p:sldId id="278" r:id="rId31"/>
    <p:sldId id="279" r:id="rId32"/>
    <p:sldId id="280" r:id="rId33"/>
    <p:sldId id="285" r:id="rId34"/>
    <p:sldId id="281" r:id="rId35"/>
    <p:sldId id="282" r:id="rId36"/>
    <p:sldId id="283" r:id="rId37"/>
    <p:sldId id="284" r:id="rId38"/>
    <p:sldId id="287" r:id="rId39"/>
    <p:sldId id="288" r:id="rId40"/>
    <p:sldId id="289" r:id="rId41"/>
    <p:sldId id="290" r:id="rId42"/>
    <p:sldId id="291" r:id="rId43"/>
    <p:sldId id="298" r:id="rId44"/>
    <p:sldId id="299" r:id="rId45"/>
    <p:sldId id="300" r:id="rId46"/>
    <p:sldId id="335" r:id="rId47"/>
    <p:sldId id="336" r:id="rId48"/>
    <p:sldId id="301" r:id="rId49"/>
    <p:sldId id="305" r:id="rId50"/>
    <p:sldId id="302" r:id="rId51"/>
    <p:sldId id="306" r:id="rId52"/>
    <p:sldId id="334" r:id="rId53"/>
    <p:sldId id="308" r:id="rId54"/>
    <p:sldId id="309" r:id="rId55"/>
    <p:sldId id="310" r:id="rId56"/>
    <p:sldId id="333" r:id="rId57"/>
    <p:sldId id="311" r:id="rId58"/>
    <p:sldId id="382" r:id="rId59"/>
    <p:sldId id="312" r:id="rId60"/>
    <p:sldId id="313" r:id="rId61"/>
    <p:sldId id="315" r:id="rId62"/>
    <p:sldId id="316" r:id="rId63"/>
    <p:sldId id="317" r:id="rId64"/>
    <p:sldId id="318" r:id="rId65"/>
    <p:sldId id="319" r:id="rId66"/>
    <p:sldId id="320" r:id="rId67"/>
    <p:sldId id="383" r:id="rId68"/>
    <p:sldId id="321" r:id="rId69"/>
    <p:sldId id="322" r:id="rId70"/>
    <p:sldId id="323" r:id="rId71"/>
    <p:sldId id="324" r:id="rId72"/>
    <p:sldId id="384" r:id="rId73"/>
    <p:sldId id="325" r:id="rId74"/>
    <p:sldId id="331" r:id="rId75"/>
    <p:sldId id="366" r:id="rId76"/>
    <p:sldId id="337" r:id="rId77"/>
    <p:sldId id="338" r:id="rId78"/>
    <p:sldId id="339" r:id="rId79"/>
    <p:sldId id="372" r:id="rId80"/>
    <p:sldId id="326" r:id="rId81"/>
    <p:sldId id="327" r:id="rId82"/>
    <p:sldId id="328" r:id="rId83"/>
    <p:sldId id="329" r:id="rId84"/>
    <p:sldId id="330" r:id="rId85"/>
    <p:sldId id="332" r:id="rId86"/>
    <p:sldId id="373" r:id="rId87"/>
    <p:sldId id="375" r:id="rId88"/>
    <p:sldId id="374" r:id="rId89"/>
    <p:sldId id="376" r:id="rId90"/>
    <p:sldId id="377" r:id="rId91"/>
    <p:sldId id="385" r:id="rId92"/>
    <p:sldId id="378" r:id="rId93"/>
    <p:sldId id="379" r:id="rId94"/>
    <p:sldId id="340" r:id="rId95"/>
    <p:sldId id="341" r:id="rId96"/>
    <p:sldId id="342" r:id="rId97"/>
    <p:sldId id="354" r:id="rId98"/>
    <p:sldId id="343" r:id="rId99"/>
    <p:sldId id="344" r:id="rId100"/>
    <p:sldId id="345" r:id="rId101"/>
    <p:sldId id="346" r:id="rId102"/>
    <p:sldId id="347" r:id="rId103"/>
    <p:sldId id="348" r:id="rId104"/>
    <p:sldId id="349" r:id="rId105"/>
    <p:sldId id="350" r:id="rId106"/>
    <p:sldId id="351" r:id="rId107"/>
    <p:sldId id="352" r:id="rId108"/>
    <p:sldId id="353" r:id="rId109"/>
    <p:sldId id="355" r:id="rId110"/>
    <p:sldId id="356" r:id="rId111"/>
    <p:sldId id="380" r:id="rId112"/>
    <p:sldId id="357" r:id="rId113"/>
    <p:sldId id="358" r:id="rId114"/>
    <p:sldId id="359" r:id="rId115"/>
    <p:sldId id="360" r:id="rId116"/>
    <p:sldId id="361" r:id="rId117"/>
    <p:sldId id="362" r:id="rId118"/>
    <p:sldId id="363" r:id="rId119"/>
    <p:sldId id="364" r:id="rId120"/>
    <p:sldId id="365" r:id="rId121"/>
    <p:sldId id="367" r:id="rId122"/>
    <p:sldId id="368" r:id="rId123"/>
    <p:sldId id="369" r:id="rId124"/>
    <p:sldId id="370" r:id="rId125"/>
    <p:sldId id="386" r:id="rId126"/>
    <p:sldId id="371"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946" autoAdjust="0"/>
  </p:normalViewPr>
  <p:slideViewPr>
    <p:cSldViewPr>
      <p:cViewPr varScale="1">
        <p:scale>
          <a:sx n="57" d="100"/>
          <a:sy n="57" d="100"/>
        </p:scale>
        <p:origin x="1953" y="5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63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9BB668-A69F-4817-8696-A2372AD01D15}" type="datetimeFigureOut">
              <a:rPr lang="en-US" smtClean="0"/>
              <a:pPr/>
              <a:t>9/3/2024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470543-198B-4D54-A2A7-00BC762AD8A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470543-198B-4D54-A2A7-00BC762AD8A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470543-198B-4D54-A2A7-00BC762AD8AB}"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19</a:t>
            </a:fld>
            <a:endParaRPr lang="en-US" dirty="0"/>
          </a:p>
        </p:txBody>
      </p:sp>
    </p:spTree>
    <p:extLst>
      <p:ext uri="{BB962C8B-B14F-4D97-AF65-F5344CB8AC3E}">
        <p14:creationId xmlns:p14="http://schemas.microsoft.com/office/powerpoint/2010/main" val="4003647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22</a:t>
            </a:fld>
            <a:endParaRPr lang="en-US" dirty="0"/>
          </a:p>
        </p:txBody>
      </p:sp>
    </p:spTree>
    <p:extLst>
      <p:ext uri="{BB962C8B-B14F-4D97-AF65-F5344CB8AC3E}">
        <p14:creationId xmlns:p14="http://schemas.microsoft.com/office/powerpoint/2010/main" val="1966295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25</a:t>
            </a:fld>
            <a:endParaRPr lang="en-US" dirty="0"/>
          </a:p>
        </p:txBody>
      </p:sp>
    </p:spTree>
    <p:extLst>
      <p:ext uri="{BB962C8B-B14F-4D97-AF65-F5344CB8AC3E}">
        <p14:creationId xmlns:p14="http://schemas.microsoft.com/office/powerpoint/2010/main" val="280120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57</a:t>
            </a:fld>
            <a:endParaRPr lang="en-US" dirty="0"/>
          </a:p>
        </p:txBody>
      </p:sp>
    </p:spTree>
    <p:extLst>
      <p:ext uri="{BB962C8B-B14F-4D97-AF65-F5344CB8AC3E}">
        <p14:creationId xmlns:p14="http://schemas.microsoft.com/office/powerpoint/2010/main" val="1743624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58</a:t>
            </a:fld>
            <a:endParaRPr lang="en-US" dirty="0"/>
          </a:p>
        </p:txBody>
      </p:sp>
    </p:spTree>
    <p:extLst>
      <p:ext uri="{BB962C8B-B14F-4D97-AF65-F5344CB8AC3E}">
        <p14:creationId xmlns:p14="http://schemas.microsoft.com/office/powerpoint/2010/main" val="135948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66</a:t>
            </a:fld>
            <a:endParaRPr lang="en-US" dirty="0"/>
          </a:p>
        </p:txBody>
      </p:sp>
    </p:spTree>
    <p:extLst>
      <p:ext uri="{BB962C8B-B14F-4D97-AF65-F5344CB8AC3E}">
        <p14:creationId xmlns:p14="http://schemas.microsoft.com/office/powerpoint/2010/main" val="323328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67</a:t>
            </a:fld>
            <a:endParaRPr lang="en-US" dirty="0"/>
          </a:p>
        </p:txBody>
      </p:sp>
    </p:spTree>
    <p:extLst>
      <p:ext uri="{BB962C8B-B14F-4D97-AF65-F5344CB8AC3E}">
        <p14:creationId xmlns:p14="http://schemas.microsoft.com/office/powerpoint/2010/main" val="2108081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69</a:t>
            </a:fld>
            <a:endParaRPr lang="en-US" dirty="0"/>
          </a:p>
        </p:txBody>
      </p:sp>
    </p:spTree>
    <p:extLst>
      <p:ext uri="{BB962C8B-B14F-4D97-AF65-F5344CB8AC3E}">
        <p14:creationId xmlns:p14="http://schemas.microsoft.com/office/powerpoint/2010/main" val="4208003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71</a:t>
            </a:fld>
            <a:endParaRPr lang="en-US" dirty="0"/>
          </a:p>
        </p:txBody>
      </p:sp>
    </p:spTree>
    <p:extLst>
      <p:ext uri="{BB962C8B-B14F-4D97-AF65-F5344CB8AC3E}">
        <p14:creationId xmlns:p14="http://schemas.microsoft.com/office/powerpoint/2010/main" val="2325032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72</a:t>
            </a:fld>
            <a:endParaRPr lang="en-US" dirty="0"/>
          </a:p>
        </p:txBody>
      </p:sp>
    </p:spTree>
    <p:extLst>
      <p:ext uri="{BB962C8B-B14F-4D97-AF65-F5344CB8AC3E}">
        <p14:creationId xmlns:p14="http://schemas.microsoft.com/office/powerpoint/2010/main" val="2171985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73</a:t>
            </a:fld>
            <a:endParaRPr lang="en-US" dirty="0"/>
          </a:p>
        </p:txBody>
      </p:sp>
    </p:spTree>
    <p:extLst>
      <p:ext uri="{BB962C8B-B14F-4D97-AF65-F5344CB8AC3E}">
        <p14:creationId xmlns:p14="http://schemas.microsoft.com/office/powerpoint/2010/main" val="3645754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74</a:t>
            </a:fld>
            <a:endParaRPr lang="en-US" dirty="0"/>
          </a:p>
        </p:txBody>
      </p:sp>
    </p:spTree>
    <p:extLst>
      <p:ext uri="{BB962C8B-B14F-4D97-AF65-F5344CB8AC3E}">
        <p14:creationId xmlns:p14="http://schemas.microsoft.com/office/powerpoint/2010/main" val="2356985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75</a:t>
            </a:fld>
            <a:endParaRPr lang="en-US" dirty="0"/>
          </a:p>
        </p:txBody>
      </p:sp>
    </p:spTree>
    <p:extLst>
      <p:ext uri="{BB962C8B-B14F-4D97-AF65-F5344CB8AC3E}">
        <p14:creationId xmlns:p14="http://schemas.microsoft.com/office/powerpoint/2010/main" val="3222781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77</a:t>
            </a:fld>
            <a:endParaRPr lang="en-US" dirty="0"/>
          </a:p>
        </p:txBody>
      </p:sp>
    </p:spTree>
    <p:extLst>
      <p:ext uri="{BB962C8B-B14F-4D97-AF65-F5344CB8AC3E}">
        <p14:creationId xmlns:p14="http://schemas.microsoft.com/office/powerpoint/2010/main" val="66850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79</a:t>
            </a:fld>
            <a:endParaRPr lang="en-US" dirty="0"/>
          </a:p>
        </p:txBody>
      </p:sp>
    </p:spTree>
    <p:extLst>
      <p:ext uri="{BB962C8B-B14F-4D97-AF65-F5344CB8AC3E}">
        <p14:creationId xmlns:p14="http://schemas.microsoft.com/office/powerpoint/2010/main" val="3390849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470543-198B-4D54-A2A7-00BC762AD8AB}" type="slidenum">
              <a:rPr lang="en-US" smtClean="0"/>
              <a:pPr/>
              <a:t>80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84</a:t>
            </a:fld>
            <a:endParaRPr lang="en-US" dirty="0"/>
          </a:p>
        </p:txBody>
      </p:sp>
    </p:spTree>
    <p:extLst>
      <p:ext uri="{BB962C8B-B14F-4D97-AF65-F5344CB8AC3E}">
        <p14:creationId xmlns:p14="http://schemas.microsoft.com/office/powerpoint/2010/main" val="2350225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470543-198B-4D54-A2A7-00BC762AD8AB}" type="slidenum">
              <a:rPr lang="en-US" smtClean="0"/>
              <a:pPr/>
              <a:t>86</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89</a:t>
            </a:fld>
            <a:endParaRPr lang="en-US" dirty="0"/>
          </a:p>
        </p:txBody>
      </p:sp>
    </p:spTree>
    <p:extLst>
      <p:ext uri="{BB962C8B-B14F-4D97-AF65-F5344CB8AC3E}">
        <p14:creationId xmlns:p14="http://schemas.microsoft.com/office/powerpoint/2010/main" val="2742999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90</a:t>
            </a:fld>
            <a:endParaRPr lang="en-US" dirty="0"/>
          </a:p>
        </p:txBody>
      </p:sp>
    </p:spTree>
    <p:extLst>
      <p:ext uri="{BB962C8B-B14F-4D97-AF65-F5344CB8AC3E}">
        <p14:creationId xmlns:p14="http://schemas.microsoft.com/office/powerpoint/2010/main" val="2886799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91</a:t>
            </a:fld>
            <a:endParaRPr lang="en-US" dirty="0"/>
          </a:p>
        </p:txBody>
      </p:sp>
    </p:spTree>
    <p:extLst>
      <p:ext uri="{BB962C8B-B14F-4D97-AF65-F5344CB8AC3E}">
        <p14:creationId xmlns:p14="http://schemas.microsoft.com/office/powerpoint/2010/main" val="1890914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118</a:t>
            </a:fld>
            <a:endParaRPr lang="en-US" dirty="0"/>
          </a:p>
        </p:txBody>
      </p:sp>
    </p:spTree>
    <p:extLst>
      <p:ext uri="{BB962C8B-B14F-4D97-AF65-F5344CB8AC3E}">
        <p14:creationId xmlns:p14="http://schemas.microsoft.com/office/powerpoint/2010/main" val="777480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119</a:t>
            </a:fld>
            <a:endParaRPr lang="en-US" dirty="0"/>
          </a:p>
        </p:txBody>
      </p:sp>
    </p:spTree>
    <p:extLst>
      <p:ext uri="{BB962C8B-B14F-4D97-AF65-F5344CB8AC3E}">
        <p14:creationId xmlns:p14="http://schemas.microsoft.com/office/powerpoint/2010/main" val="2383984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124</a:t>
            </a:fld>
            <a:endParaRPr lang="en-US" dirty="0"/>
          </a:p>
        </p:txBody>
      </p:sp>
    </p:spTree>
    <p:extLst>
      <p:ext uri="{BB962C8B-B14F-4D97-AF65-F5344CB8AC3E}">
        <p14:creationId xmlns:p14="http://schemas.microsoft.com/office/powerpoint/2010/main" val="13522003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125</a:t>
            </a:fld>
            <a:endParaRPr lang="en-US" dirty="0"/>
          </a:p>
        </p:txBody>
      </p:sp>
    </p:spTree>
    <p:extLst>
      <p:ext uri="{BB962C8B-B14F-4D97-AF65-F5344CB8AC3E}">
        <p14:creationId xmlns:p14="http://schemas.microsoft.com/office/powerpoint/2010/main" val="1283751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470543-198B-4D54-A2A7-00BC762AD8AB}" type="slidenum">
              <a:rPr lang="en-US" smtClean="0"/>
              <a:pPr/>
              <a:t>126</a:t>
            </a:fld>
            <a:endParaRPr lang="en-US" dirty="0"/>
          </a:p>
        </p:txBody>
      </p:sp>
    </p:spTree>
    <p:extLst>
      <p:ext uri="{BB962C8B-B14F-4D97-AF65-F5344CB8AC3E}">
        <p14:creationId xmlns:p14="http://schemas.microsoft.com/office/powerpoint/2010/main" val="3261893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7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Female reproductive system</a:t>
            </a:r>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r.Ganesh\Downloads\vagina_new.jpg"/>
          <p:cNvPicPr>
            <a:picLocks noChangeAspect="1" noChangeArrowheads="1"/>
          </p:cNvPicPr>
          <p:nvPr/>
        </p:nvPicPr>
        <p:blipFill>
          <a:blip r:embed="rId3"/>
          <a:srcRect l="7317" r="4878"/>
          <a:stretch>
            <a:fillRect/>
          </a:stretch>
        </p:blipFill>
        <p:spPr bwMode="auto">
          <a:xfrm>
            <a:off x="3747945" y="1676400"/>
            <a:ext cx="5396055" cy="4171950"/>
          </a:xfrm>
          <a:prstGeom prst="rect">
            <a:avLst/>
          </a:prstGeom>
          <a:noFill/>
        </p:spPr>
      </p:pic>
      <p:sp>
        <p:nvSpPr>
          <p:cNvPr id="4" name="Title 3"/>
          <p:cNvSpPr>
            <a:spLocks noGrp="1"/>
          </p:cNvSpPr>
          <p:nvPr>
            <p:ph type="title"/>
          </p:nvPr>
        </p:nvSpPr>
        <p:spPr/>
        <p:txBody>
          <a:bodyPr/>
          <a:lstStyle/>
          <a:p>
            <a:r>
              <a:rPr lang="en-US" dirty="0"/>
              <a:t>introduction</a:t>
            </a:r>
          </a:p>
        </p:txBody>
      </p:sp>
      <p:sp>
        <p:nvSpPr>
          <p:cNvPr id="3" name="Content Placeholder 2"/>
          <p:cNvSpPr>
            <a:spLocks noGrp="1"/>
          </p:cNvSpPr>
          <p:nvPr>
            <p:ph sz="half" idx="1"/>
          </p:nvPr>
        </p:nvSpPr>
        <p:spPr>
          <a:xfrm>
            <a:off x="0" y="1600200"/>
            <a:ext cx="4038600" cy="5257800"/>
          </a:xfrm>
        </p:spPr>
        <p:txBody>
          <a:bodyPr>
            <a:normAutofit fontScale="92500" lnSpcReduction="20000"/>
          </a:bodyPr>
          <a:lstStyle/>
          <a:p>
            <a:r>
              <a:rPr lang="en-US" dirty="0"/>
              <a:t>Produce sex hormones Estrogen, Progesterone</a:t>
            </a:r>
          </a:p>
          <a:p>
            <a:r>
              <a:rPr lang="en-US" dirty="0"/>
              <a:t>Produce egg (ova)</a:t>
            </a:r>
          </a:p>
          <a:p>
            <a:r>
              <a:rPr lang="en-US" dirty="0"/>
              <a:t> Support &amp; protect developing embryo</a:t>
            </a:r>
          </a:p>
          <a:p>
            <a:r>
              <a:rPr lang="en-US" dirty="0"/>
              <a:t> Give birth to new baby</a:t>
            </a:r>
          </a:p>
          <a:p>
            <a:endParaRPr lang="en-US" dirty="0"/>
          </a:p>
          <a:p>
            <a:r>
              <a:rPr lang="en-US" dirty="0"/>
              <a:t>So these are organs which are responsible for copulation , </a:t>
            </a:r>
            <a:r>
              <a:rPr lang="en-US" dirty="0" err="1"/>
              <a:t>fertilization,growth</a:t>
            </a:r>
            <a:r>
              <a:rPr lang="en-US" dirty="0"/>
              <a:t> &amp; development of fetus and its exit to the outside world</a:t>
            </a:r>
          </a:p>
        </p:txBody>
      </p:sp>
      <p:sp>
        <p:nvSpPr>
          <p:cNvPr id="5" name="Content Placeholder 4"/>
          <p:cNvSpPr>
            <a:spLocks noGrp="1"/>
          </p:cNvSpPr>
          <p:nvPr>
            <p:ph sz="half" idx="2"/>
          </p:nvPr>
        </p:nvSpPr>
        <p:spPr/>
        <p:txBody>
          <a:bodyPr>
            <a:normAutofit fontScale="92500" lnSpcReduction="20000"/>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r.Ganesh\Downloads\GYN_external_female_genital.gif"/>
          <p:cNvPicPr>
            <a:picLocks noGrp="1" noChangeAspect="1" noChangeArrowheads="1"/>
          </p:cNvPicPr>
          <p:nvPr>
            <p:ph sz="half" idx="2"/>
          </p:nvPr>
        </p:nvPicPr>
        <p:blipFill>
          <a:blip r:embed="rId2"/>
          <a:srcRect/>
          <a:stretch>
            <a:fillRect/>
          </a:stretch>
        </p:blipFill>
        <p:spPr bwMode="auto">
          <a:xfrm>
            <a:off x="2590800" y="1219200"/>
            <a:ext cx="6553200" cy="5055325"/>
          </a:xfrm>
          <a:prstGeom prst="rect">
            <a:avLst/>
          </a:prstGeom>
          <a:noFill/>
        </p:spPr>
      </p:pic>
      <p:sp>
        <p:nvSpPr>
          <p:cNvPr id="2" name="Title 1"/>
          <p:cNvSpPr>
            <a:spLocks noGrp="1"/>
          </p:cNvSpPr>
          <p:nvPr>
            <p:ph type="title"/>
          </p:nvPr>
        </p:nvSpPr>
        <p:spPr>
          <a:xfrm>
            <a:off x="457200" y="-152400"/>
            <a:ext cx="8229600" cy="1143000"/>
          </a:xfrm>
        </p:spPr>
        <p:txBody>
          <a:bodyPr>
            <a:normAutofit/>
          </a:bodyPr>
          <a:lstStyle/>
          <a:p>
            <a:r>
              <a:rPr lang="en-US" dirty="0"/>
              <a:t>Divisions of the female genitalia</a:t>
            </a:r>
          </a:p>
        </p:txBody>
      </p:sp>
      <p:sp>
        <p:nvSpPr>
          <p:cNvPr id="8" name="Content Placeholder 7"/>
          <p:cNvSpPr>
            <a:spLocks noGrp="1"/>
          </p:cNvSpPr>
          <p:nvPr>
            <p:ph sz="half" idx="1"/>
          </p:nvPr>
        </p:nvSpPr>
        <p:spPr>
          <a:xfrm>
            <a:off x="0" y="1143000"/>
            <a:ext cx="4495800" cy="5715000"/>
          </a:xfrm>
        </p:spPr>
        <p:txBody>
          <a:bodyPr>
            <a:normAutofit fontScale="85000" lnSpcReduction="10000"/>
          </a:bodyPr>
          <a:lstStyle/>
          <a:p>
            <a:pPr marL="514350" indent="-514350">
              <a:buFont typeface="+mj-lt"/>
              <a:buAutoNum type="arabicPeriod"/>
            </a:pPr>
            <a:r>
              <a:rPr lang="en-US" b="1" dirty="0"/>
              <a:t>External genitalia</a:t>
            </a:r>
          </a:p>
          <a:p>
            <a:pPr marL="514350" indent="-514350">
              <a:buFont typeface="+mj-lt"/>
              <a:buAutoNum type="arabicPeriod"/>
            </a:pPr>
            <a:r>
              <a:rPr lang="en-US" b="1" dirty="0"/>
              <a:t>Internal genitalia</a:t>
            </a:r>
          </a:p>
          <a:p>
            <a:pPr marL="514350" indent="-514350">
              <a:buFont typeface="+mj-lt"/>
              <a:buAutoNum type="arabicPeriod"/>
            </a:pPr>
            <a:r>
              <a:rPr lang="en-US" b="1" dirty="0"/>
              <a:t>Accessory organs</a:t>
            </a:r>
          </a:p>
          <a:p>
            <a:pPr>
              <a:buFont typeface="Wingdings" pitchFamily="2" charset="2"/>
              <a:buChar char="Ø"/>
            </a:pPr>
            <a:endParaRPr lang="en-US" b="1" dirty="0"/>
          </a:p>
          <a:p>
            <a:pPr>
              <a:buFont typeface="Wingdings" pitchFamily="2" charset="2"/>
              <a:buChar char="Ø"/>
            </a:pPr>
            <a:endParaRPr lang="en-US" b="1" dirty="0"/>
          </a:p>
          <a:p>
            <a:pPr>
              <a:buFont typeface="Wingdings" pitchFamily="2" charset="2"/>
              <a:buChar char="Ø"/>
            </a:pPr>
            <a:r>
              <a:rPr lang="en-US" b="1" dirty="0"/>
              <a:t>Female external genitalia </a:t>
            </a:r>
            <a:r>
              <a:rPr lang="en-US" dirty="0"/>
              <a:t>or vulva include </a:t>
            </a:r>
          </a:p>
          <a:p>
            <a:r>
              <a:rPr lang="en-US" dirty="0"/>
              <a:t>the </a:t>
            </a:r>
            <a:r>
              <a:rPr lang="en-US" dirty="0" err="1"/>
              <a:t>mons</a:t>
            </a:r>
            <a:r>
              <a:rPr lang="en-US" dirty="0"/>
              <a:t> pubis, </a:t>
            </a:r>
          </a:p>
          <a:p>
            <a:r>
              <a:rPr lang="en-US" dirty="0"/>
              <a:t>labia </a:t>
            </a:r>
            <a:r>
              <a:rPr lang="en-US" dirty="0" err="1"/>
              <a:t>majora</a:t>
            </a:r>
            <a:r>
              <a:rPr lang="en-US" dirty="0"/>
              <a:t>,</a:t>
            </a:r>
          </a:p>
          <a:p>
            <a:r>
              <a:rPr lang="en-US" dirty="0"/>
              <a:t> labia </a:t>
            </a:r>
            <a:r>
              <a:rPr lang="en-US" dirty="0" err="1"/>
              <a:t>minora</a:t>
            </a:r>
            <a:r>
              <a:rPr lang="en-US" dirty="0"/>
              <a:t>,</a:t>
            </a:r>
          </a:p>
          <a:p>
            <a:r>
              <a:rPr lang="en-US" dirty="0"/>
              <a:t> clitoris, </a:t>
            </a:r>
          </a:p>
          <a:p>
            <a:r>
              <a:rPr lang="en-US" dirty="0"/>
              <a:t>vestibule, </a:t>
            </a:r>
          </a:p>
          <a:p>
            <a:r>
              <a:rPr lang="en-US" dirty="0"/>
              <a:t>vestibular bulb </a:t>
            </a:r>
          </a:p>
          <a:p>
            <a:r>
              <a:rPr lang="en-US" dirty="0"/>
              <a:t>and the greater vestibular glands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2"/>
          </p:nvPr>
        </p:nvPicPr>
        <p:blipFill>
          <a:blip r:embed="rId2"/>
          <a:srcRect l="3896" t="3132" r="5195" b="3411"/>
          <a:stretch>
            <a:fillRect/>
          </a:stretch>
        </p:blipFill>
        <p:spPr bwMode="auto">
          <a:xfrm>
            <a:off x="2133600" y="1066800"/>
            <a:ext cx="6705601" cy="4789714"/>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Divisions of the female genitalia</a:t>
            </a:r>
          </a:p>
        </p:txBody>
      </p:sp>
      <p:sp>
        <p:nvSpPr>
          <p:cNvPr id="3" name="Content Placeholder 2"/>
          <p:cNvSpPr>
            <a:spLocks noGrp="1"/>
          </p:cNvSpPr>
          <p:nvPr>
            <p:ph sz="half" idx="1"/>
          </p:nvPr>
        </p:nvSpPr>
        <p:spPr>
          <a:xfrm>
            <a:off x="0" y="4419600"/>
            <a:ext cx="9144000" cy="2438400"/>
          </a:xfrm>
        </p:spPr>
        <p:txBody>
          <a:bodyPr>
            <a:normAutofit fontScale="77500" lnSpcReduction="20000"/>
          </a:bodyPr>
          <a:lstStyle/>
          <a:p>
            <a:pPr>
              <a:buNone/>
            </a:pPr>
            <a:r>
              <a:rPr lang="en-US" b="1" dirty="0"/>
              <a:t>INTERNAL GENITALIA</a:t>
            </a:r>
          </a:p>
          <a:p>
            <a:endParaRPr lang="en-US" dirty="0"/>
          </a:p>
          <a:p>
            <a:pPr marL="514350" indent="-514350">
              <a:buNone/>
            </a:pPr>
            <a:r>
              <a:rPr lang="en-US" dirty="0"/>
              <a:t>It consists of a pair of </a:t>
            </a:r>
          </a:p>
          <a:p>
            <a:pPr marL="514350" indent="-514350">
              <a:buFont typeface="+mj-lt"/>
              <a:buAutoNum type="arabicPeriod"/>
            </a:pPr>
            <a:r>
              <a:rPr lang="en-US" dirty="0"/>
              <a:t>ovaries </a:t>
            </a:r>
          </a:p>
          <a:p>
            <a:pPr marL="514350" indent="-514350">
              <a:buFont typeface="+mj-lt"/>
              <a:buAutoNum type="arabicPeriod"/>
            </a:pPr>
            <a:r>
              <a:rPr lang="en-US" dirty="0"/>
              <a:t>A pair of ovarian tubes fallopian tubes </a:t>
            </a:r>
          </a:p>
          <a:p>
            <a:pPr marL="514350" indent="-514350">
              <a:buFont typeface="+mj-lt"/>
              <a:buAutoNum type="arabicPeriod"/>
            </a:pPr>
            <a:r>
              <a:rPr lang="en-US" dirty="0"/>
              <a:t>A uterus</a:t>
            </a:r>
          </a:p>
          <a:p>
            <a:pPr marL="514350" indent="-514350">
              <a:buFont typeface="+mj-lt"/>
              <a:buAutoNum type="arabicPeriod"/>
            </a:pPr>
            <a:r>
              <a:rPr lang="en-US" dirty="0"/>
              <a:t>Vagina  </a:t>
            </a:r>
          </a:p>
          <a:p>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 genitalia</a:t>
            </a:r>
          </a:p>
        </p:txBody>
      </p:sp>
      <p:sp>
        <p:nvSpPr>
          <p:cNvPr id="3" name="Content Placeholder 2"/>
          <p:cNvSpPr>
            <a:spLocks noGrp="1"/>
          </p:cNvSpPr>
          <p:nvPr>
            <p:ph sz="half" idx="1"/>
          </p:nvPr>
        </p:nvSpPr>
        <p:spPr>
          <a:xfrm>
            <a:off x="-76200" y="1600200"/>
            <a:ext cx="4038600" cy="4525963"/>
          </a:xfrm>
        </p:spPr>
        <p:txBody>
          <a:bodyPr>
            <a:normAutofit lnSpcReduction="10000"/>
          </a:bodyPr>
          <a:lstStyle/>
          <a:p>
            <a:r>
              <a:rPr lang="en-US" dirty="0"/>
              <a:t>It is also known as the vulva </a:t>
            </a:r>
          </a:p>
          <a:p>
            <a:r>
              <a:rPr lang="en-US" b="1" dirty="0"/>
              <a:t>Mons pubis </a:t>
            </a:r>
            <a:r>
              <a:rPr lang="en-US" dirty="0"/>
              <a:t>– it is a rounded </a:t>
            </a:r>
            <a:r>
              <a:rPr lang="en-US" dirty="0" err="1"/>
              <a:t>cutaneous</a:t>
            </a:r>
            <a:r>
              <a:rPr lang="en-US" dirty="0"/>
              <a:t> elevation formed by the accumulation of subcutaneous fat </a:t>
            </a:r>
          </a:p>
          <a:p>
            <a:r>
              <a:rPr lang="en-US" dirty="0"/>
              <a:t>With the onset of puberty coarse hairs grow over the area </a:t>
            </a:r>
          </a:p>
        </p:txBody>
      </p:sp>
      <p:sp>
        <p:nvSpPr>
          <p:cNvPr id="4" name="Content Placeholder 3"/>
          <p:cNvSpPr>
            <a:spLocks noGrp="1"/>
          </p:cNvSpPr>
          <p:nvPr>
            <p:ph sz="half" idx="2"/>
          </p:nvPr>
        </p:nvSpPr>
        <p:spPr/>
        <p:txBody>
          <a:bodyPr>
            <a:normAutofit lnSpcReduction="10000"/>
          </a:bodyPr>
          <a:lstStyle/>
          <a:p>
            <a:endParaRPr lang="en-US"/>
          </a:p>
        </p:txBody>
      </p:sp>
      <p:pic>
        <p:nvPicPr>
          <p:cNvPr id="3074" name="Picture 2" descr="C:\Users\Dr.Ganesh\Downloads\female-reproductive-organ.jpg"/>
          <p:cNvPicPr>
            <a:picLocks noChangeAspect="1" noChangeArrowheads="1"/>
          </p:cNvPicPr>
          <p:nvPr/>
        </p:nvPicPr>
        <p:blipFill>
          <a:blip r:embed="rId2"/>
          <a:srcRect/>
          <a:stretch>
            <a:fillRect/>
          </a:stretch>
        </p:blipFill>
        <p:spPr bwMode="auto">
          <a:xfrm>
            <a:off x="3846512" y="1447800"/>
            <a:ext cx="5297488" cy="5410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 genitalia</a:t>
            </a:r>
          </a:p>
        </p:txBody>
      </p:sp>
      <p:sp>
        <p:nvSpPr>
          <p:cNvPr id="3" name="Content Placeholder 2"/>
          <p:cNvSpPr>
            <a:spLocks noGrp="1"/>
          </p:cNvSpPr>
          <p:nvPr>
            <p:ph sz="half" idx="1"/>
          </p:nvPr>
        </p:nvSpPr>
        <p:spPr>
          <a:xfrm>
            <a:off x="0" y="1600200"/>
            <a:ext cx="4495800" cy="5257800"/>
          </a:xfrm>
        </p:spPr>
        <p:txBody>
          <a:bodyPr>
            <a:normAutofit fontScale="92500" lnSpcReduction="10000"/>
          </a:bodyPr>
          <a:lstStyle/>
          <a:p>
            <a:r>
              <a:rPr lang="en-US" sz="3000" b="1" dirty="0"/>
              <a:t>Labia </a:t>
            </a:r>
            <a:r>
              <a:rPr lang="en-US" sz="3000" b="1" dirty="0" err="1"/>
              <a:t>majora</a:t>
            </a:r>
            <a:r>
              <a:rPr lang="en-US" sz="3000" b="1" dirty="0"/>
              <a:t> </a:t>
            </a:r>
            <a:r>
              <a:rPr lang="en-US" dirty="0"/>
              <a:t>– it is pair of longitudinally placed thick folds of skin </a:t>
            </a:r>
            <a:r>
              <a:rPr lang="en-US" dirty="0" err="1"/>
              <a:t>seperated</a:t>
            </a:r>
            <a:r>
              <a:rPr lang="en-US" dirty="0"/>
              <a:t> from each other by the </a:t>
            </a:r>
            <a:r>
              <a:rPr lang="en-US" dirty="0" err="1"/>
              <a:t>pudental</a:t>
            </a:r>
            <a:r>
              <a:rPr lang="en-US" dirty="0"/>
              <a:t> cleft</a:t>
            </a:r>
          </a:p>
          <a:p>
            <a:r>
              <a:rPr lang="en-US" dirty="0"/>
              <a:t>When traced </a:t>
            </a:r>
            <a:r>
              <a:rPr lang="en-US" dirty="0" err="1"/>
              <a:t>anteriorly</a:t>
            </a:r>
            <a:r>
              <a:rPr lang="en-US" dirty="0"/>
              <a:t> it is </a:t>
            </a:r>
            <a:r>
              <a:rPr lang="en-US" dirty="0" err="1"/>
              <a:t>continous</a:t>
            </a:r>
            <a:r>
              <a:rPr lang="en-US" dirty="0"/>
              <a:t> with the </a:t>
            </a:r>
            <a:r>
              <a:rPr lang="en-US" dirty="0" err="1"/>
              <a:t>mons</a:t>
            </a:r>
            <a:r>
              <a:rPr lang="en-US" dirty="0"/>
              <a:t> pubis  and meets each other to form the anterior </a:t>
            </a:r>
            <a:r>
              <a:rPr lang="en-US" dirty="0" err="1"/>
              <a:t>commissure</a:t>
            </a:r>
            <a:endParaRPr lang="en-US" dirty="0"/>
          </a:p>
          <a:p>
            <a:r>
              <a:rPr lang="en-US" dirty="0"/>
              <a:t>Posterior end of labia is known as the posterior </a:t>
            </a:r>
            <a:r>
              <a:rPr lang="en-US" dirty="0" err="1"/>
              <a:t>commissure</a:t>
            </a:r>
            <a:r>
              <a:rPr lang="en-US" dirty="0"/>
              <a:t> </a:t>
            </a:r>
          </a:p>
        </p:txBody>
      </p:sp>
      <p:pic>
        <p:nvPicPr>
          <p:cNvPr id="5" name="Picture 2" descr="C:\Users\Dr.Ganesh\Downloads\female-reproductive-organ.jpg"/>
          <p:cNvPicPr>
            <a:picLocks noGrp="1" noChangeAspect="1" noChangeArrowheads="1"/>
          </p:cNvPicPr>
          <p:nvPr>
            <p:ph sz="half" idx="2"/>
          </p:nvPr>
        </p:nvPicPr>
        <p:blipFill>
          <a:blip r:embed="rId3"/>
          <a:srcRect/>
          <a:stretch>
            <a:fillRect/>
          </a:stretch>
        </p:blipFill>
        <p:spPr bwMode="auto">
          <a:xfrm>
            <a:off x="4648200" y="1800917"/>
            <a:ext cx="4038600" cy="4124528"/>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 genitalia</a:t>
            </a:r>
          </a:p>
        </p:txBody>
      </p:sp>
      <p:sp>
        <p:nvSpPr>
          <p:cNvPr id="3" name="Content Placeholder 2"/>
          <p:cNvSpPr>
            <a:spLocks noGrp="1"/>
          </p:cNvSpPr>
          <p:nvPr>
            <p:ph sz="half" idx="1"/>
          </p:nvPr>
        </p:nvSpPr>
        <p:spPr>
          <a:xfrm>
            <a:off x="0" y="1600200"/>
            <a:ext cx="4495800" cy="5257800"/>
          </a:xfrm>
        </p:spPr>
        <p:txBody>
          <a:bodyPr>
            <a:normAutofit fontScale="85000" lnSpcReduction="20000"/>
          </a:bodyPr>
          <a:lstStyle/>
          <a:p>
            <a:r>
              <a:rPr lang="en-US" sz="3300" b="1" dirty="0"/>
              <a:t>Labia </a:t>
            </a:r>
            <a:r>
              <a:rPr lang="en-US" sz="3300" b="1" dirty="0" err="1"/>
              <a:t>minora</a:t>
            </a:r>
            <a:r>
              <a:rPr lang="en-US" sz="3300" b="1" dirty="0"/>
              <a:t>- </a:t>
            </a:r>
            <a:r>
              <a:rPr lang="en-US" dirty="0"/>
              <a:t>they are also a pair  of </a:t>
            </a:r>
            <a:r>
              <a:rPr lang="en-US" dirty="0" err="1"/>
              <a:t>cutaneous</a:t>
            </a:r>
            <a:r>
              <a:rPr lang="en-US" dirty="0"/>
              <a:t> folds medial to the labia </a:t>
            </a:r>
            <a:r>
              <a:rPr lang="en-US" dirty="0" err="1"/>
              <a:t>majora</a:t>
            </a:r>
            <a:r>
              <a:rPr lang="en-US" dirty="0"/>
              <a:t> </a:t>
            </a:r>
          </a:p>
          <a:p>
            <a:r>
              <a:rPr lang="en-US" dirty="0"/>
              <a:t>Cleft between the labia </a:t>
            </a:r>
            <a:r>
              <a:rPr lang="en-US" dirty="0" err="1"/>
              <a:t>minora</a:t>
            </a:r>
            <a:r>
              <a:rPr lang="en-US" dirty="0"/>
              <a:t> is known as the vestibule </a:t>
            </a:r>
          </a:p>
          <a:p>
            <a:r>
              <a:rPr lang="en-US" dirty="0"/>
              <a:t>Vestibule presents the external orifices of urethra and vagina</a:t>
            </a:r>
          </a:p>
          <a:p>
            <a:r>
              <a:rPr lang="en-US" dirty="0" err="1"/>
              <a:t>Anteriorly</a:t>
            </a:r>
            <a:r>
              <a:rPr lang="en-US" dirty="0"/>
              <a:t> labia minus splits into upper and lower layers</a:t>
            </a:r>
          </a:p>
          <a:p>
            <a:r>
              <a:rPr lang="en-US" dirty="0"/>
              <a:t>Upper layer covers the upper surface of the </a:t>
            </a:r>
            <a:r>
              <a:rPr lang="en-US" dirty="0" err="1"/>
              <a:t>glans</a:t>
            </a:r>
            <a:r>
              <a:rPr lang="en-US" dirty="0"/>
              <a:t> </a:t>
            </a:r>
            <a:r>
              <a:rPr lang="en-US" dirty="0" err="1"/>
              <a:t>clitoiris</a:t>
            </a:r>
            <a:r>
              <a:rPr lang="en-US" dirty="0"/>
              <a:t> and forms the prepuce of clitoris </a:t>
            </a:r>
          </a:p>
          <a:p>
            <a:r>
              <a:rPr lang="en-US" dirty="0"/>
              <a:t>The lower layers of labia </a:t>
            </a:r>
            <a:r>
              <a:rPr lang="en-US" dirty="0" err="1"/>
              <a:t>minora</a:t>
            </a:r>
            <a:r>
              <a:rPr lang="en-US" dirty="0"/>
              <a:t> meet each other below the </a:t>
            </a:r>
            <a:r>
              <a:rPr lang="en-US" dirty="0" err="1"/>
              <a:t>glans</a:t>
            </a:r>
            <a:r>
              <a:rPr lang="en-US" dirty="0"/>
              <a:t> clitoris to form the </a:t>
            </a:r>
            <a:r>
              <a:rPr lang="en-US" dirty="0" err="1"/>
              <a:t>frenulum</a:t>
            </a:r>
            <a:r>
              <a:rPr lang="en-US" dirty="0"/>
              <a:t>  of clitoris</a:t>
            </a:r>
          </a:p>
        </p:txBody>
      </p:sp>
      <p:pic>
        <p:nvPicPr>
          <p:cNvPr id="5" name="Picture 2" descr="C:\Users\Dr.Ganesh\Downloads\female-reproductive-organ.jpg"/>
          <p:cNvPicPr>
            <a:picLocks noGrp="1" noChangeAspect="1" noChangeArrowheads="1"/>
          </p:cNvPicPr>
          <p:nvPr>
            <p:ph sz="half" idx="2"/>
          </p:nvPr>
        </p:nvPicPr>
        <p:blipFill>
          <a:blip r:embed="rId2"/>
          <a:srcRect/>
          <a:stretch>
            <a:fillRect/>
          </a:stretch>
        </p:blipFill>
        <p:spPr bwMode="auto">
          <a:xfrm>
            <a:off x="4648200" y="1800917"/>
            <a:ext cx="4038600" cy="412452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Vestibule </a:t>
            </a:r>
          </a:p>
        </p:txBody>
      </p:sp>
      <p:sp>
        <p:nvSpPr>
          <p:cNvPr id="3" name="Content Placeholder 2"/>
          <p:cNvSpPr>
            <a:spLocks noGrp="1"/>
          </p:cNvSpPr>
          <p:nvPr>
            <p:ph sz="half" idx="1"/>
          </p:nvPr>
        </p:nvSpPr>
        <p:spPr>
          <a:xfrm>
            <a:off x="457200" y="4595018"/>
            <a:ext cx="8686800" cy="4525963"/>
          </a:xfrm>
        </p:spPr>
        <p:txBody>
          <a:bodyPr/>
          <a:lstStyle/>
          <a:p>
            <a:r>
              <a:rPr lang="en-US" dirty="0"/>
              <a:t>Vestibule of vagina is the area between the two folds of labia </a:t>
            </a:r>
            <a:r>
              <a:rPr lang="en-US" dirty="0" err="1"/>
              <a:t>minora</a:t>
            </a:r>
            <a:r>
              <a:rPr lang="en-US" dirty="0"/>
              <a:t> .</a:t>
            </a:r>
          </a:p>
          <a:p>
            <a:r>
              <a:rPr lang="en-US" dirty="0"/>
              <a:t>It extends from the </a:t>
            </a:r>
            <a:r>
              <a:rPr lang="en-US" dirty="0" err="1"/>
              <a:t>frenulun</a:t>
            </a:r>
            <a:r>
              <a:rPr lang="en-US" dirty="0"/>
              <a:t> of the clitoris to the </a:t>
            </a:r>
            <a:r>
              <a:rPr lang="en-US" dirty="0" err="1"/>
              <a:t>frenulum</a:t>
            </a:r>
            <a:r>
              <a:rPr lang="en-US" dirty="0"/>
              <a:t> of vestibule </a:t>
            </a:r>
          </a:p>
          <a:p>
            <a:endParaRPr lang="en-US" dirty="0"/>
          </a:p>
        </p:txBody>
      </p:sp>
      <p:sp>
        <p:nvSpPr>
          <p:cNvPr id="4" name="Content Placeholder 3"/>
          <p:cNvSpPr>
            <a:spLocks noGrp="1"/>
          </p:cNvSpPr>
          <p:nvPr>
            <p:ph sz="half" idx="2"/>
          </p:nvPr>
        </p:nvSpPr>
        <p:spPr/>
        <p:txBody>
          <a:bodyPr/>
          <a:lstStyle/>
          <a:p>
            <a:endParaRPr lang="en-US"/>
          </a:p>
        </p:txBody>
      </p:sp>
      <p:pic>
        <p:nvPicPr>
          <p:cNvPr id="4098" name="Picture 2" descr="C:\Users\Dr.Ganesh\Downloads\3-s2.0-B9780721603346500972-gr1.jpg"/>
          <p:cNvPicPr>
            <a:picLocks noChangeAspect="1" noChangeArrowheads="1"/>
          </p:cNvPicPr>
          <p:nvPr/>
        </p:nvPicPr>
        <p:blipFill>
          <a:blip r:embed="rId2"/>
          <a:srcRect/>
          <a:stretch>
            <a:fillRect/>
          </a:stretch>
        </p:blipFill>
        <p:spPr bwMode="auto">
          <a:xfrm>
            <a:off x="685800" y="597742"/>
            <a:ext cx="7292273" cy="401390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Features of vestibule </a:t>
            </a:r>
          </a:p>
        </p:txBody>
      </p:sp>
      <p:sp>
        <p:nvSpPr>
          <p:cNvPr id="3" name="Content Placeholder 2"/>
          <p:cNvSpPr>
            <a:spLocks noGrp="1"/>
          </p:cNvSpPr>
          <p:nvPr>
            <p:ph sz="half" idx="1"/>
          </p:nvPr>
        </p:nvSpPr>
        <p:spPr>
          <a:xfrm>
            <a:off x="0" y="685800"/>
            <a:ext cx="4495800" cy="6172200"/>
          </a:xfrm>
        </p:spPr>
        <p:txBody>
          <a:bodyPr>
            <a:normAutofit fontScale="85000" lnSpcReduction="10000"/>
          </a:bodyPr>
          <a:lstStyle/>
          <a:p>
            <a:r>
              <a:rPr lang="en-US" dirty="0"/>
              <a:t>Theses are found in the vestibule </a:t>
            </a:r>
          </a:p>
          <a:p>
            <a:pPr marL="514350" indent="-514350">
              <a:buFont typeface="+mj-lt"/>
              <a:buAutoNum type="arabicPeriod"/>
            </a:pPr>
            <a:r>
              <a:rPr lang="en-US" b="1" dirty="0"/>
              <a:t>  External urethral opening- </a:t>
            </a:r>
            <a:r>
              <a:rPr lang="en-US" dirty="0"/>
              <a:t>lies 2.5 cm behind the clitoris </a:t>
            </a:r>
          </a:p>
          <a:p>
            <a:pPr marL="514350" indent="-514350">
              <a:buFont typeface="+mj-lt"/>
              <a:buAutoNum type="arabicPeriod"/>
            </a:pPr>
            <a:r>
              <a:rPr lang="en-US" b="1" dirty="0"/>
              <a:t>Vaginal orifice </a:t>
            </a:r>
            <a:r>
              <a:rPr lang="en-US" dirty="0"/>
              <a:t>is presented here as a H shaped slit partly closed in  a virgin called hymen </a:t>
            </a:r>
          </a:p>
          <a:p>
            <a:pPr marL="514350" indent="-514350">
              <a:buNone/>
            </a:pPr>
            <a:r>
              <a:rPr lang="en-US" dirty="0"/>
              <a:t>Hymen  gets fissured during  coitus so margins of fissured hymen is known as </a:t>
            </a:r>
            <a:r>
              <a:rPr lang="en-US" b="1" dirty="0" err="1"/>
              <a:t>caruncula</a:t>
            </a:r>
            <a:r>
              <a:rPr lang="en-US" b="1" dirty="0"/>
              <a:t> </a:t>
            </a:r>
            <a:r>
              <a:rPr lang="en-US" b="1" dirty="0" err="1"/>
              <a:t>hymanalis</a:t>
            </a:r>
            <a:endParaRPr lang="en-US" b="1" dirty="0"/>
          </a:p>
          <a:p>
            <a:pPr marL="514350" indent="-514350">
              <a:buNone/>
            </a:pPr>
            <a:r>
              <a:rPr lang="en-US" dirty="0"/>
              <a:t>3.Orifices of the duct of greater vestibular glands –lies on both sides of the vaginal orifice </a:t>
            </a:r>
          </a:p>
          <a:p>
            <a:pPr marL="514350" indent="-514350">
              <a:buNone/>
            </a:pPr>
            <a:r>
              <a:rPr lang="en-US" dirty="0"/>
              <a:t>4. Numerous small mucous glands </a:t>
            </a:r>
          </a:p>
          <a:p>
            <a:endParaRPr lang="en-US" dirty="0"/>
          </a:p>
        </p:txBody>
      </p:sp>
      <p:sp>
        <p:nvSpPr>
          <p:cNvPr id="4" name="Content Placeholder 3"/>
          <p:cNvSpPr>
            <a:spLocks noGrp="1"/>
          </p:cNvSpPr>
          <p:nvPr>
            <p:ph sz="half" idx="2"/>
          </p:nvPr>
        </p:nvSpPr>
        <p:spPr/>
        <p:txBody>
          <a:bodyPr>
            <a:normAutofit fontScale="85000" lnSpcReduction="10000"/>
          </a:bodyPr>
          <a:lstStyle/>
          <a:p>
            <a:endParaRPr lang="en-US"/>
          </a:p>
        </p:txBody>
      </p:sp>
      <p:pic>
        <p:nvPicPr>
          <p:cNvPr id="5122" name="Picture 2" descr="C:\Users\Dr.Ganesh\Downloads\download (15).jpg"/>
          <p:cNvPicPr>
            <a:picLocks noChangeAspect="1" noChangeArrowheads="1"/>
          </p:cNvPicPr>
          <p:nvPr/>
        </p:nvPicPr>
        <p:blipFill>
          <a:blip r:embed="rId2"/>
          <a:srcRect/>
          <a:stretch>
            <a:fillRect/>
          </a:stretch>
        </p:blipFill>
        <p:spPr bwMode="auto">
          <a:xfrm>
            <a:off x="4572000" y="1524000"/>
            <a:ext cx="4416552" cy="35052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Vestibular </a:t>
            </a:r>
            <a:r>
              <a:rPr lang="en-US" dirty="0" err="1"/>
              <a:t>fossa</a:t>
            </a:r>
            <a:r>
              <a:rPr lang="en-US" dirty="0"/>
              <a:t> </a:t>
            </a:r>
          </a:p>
        </p:txBody>
      </p:sp>
      <p:sp>
        <p:nvSpPr>
          <p:cNvPr id="3" name="Content Placeholder 2"/>
          <p:cNvSpPr>
            <a:spLocks noGrp="1"/>
          </p:cNvSpPr>
          <p:nvPr>
            <p:ph sz="half" idx="1"/>
          </p:nvPr>
        </p:nvSpPr>
        <p:spPr>
          <a:xfrm>
            <a:off x="457200" y="5943600"/>
            <a:ext cx="8686800" cy="1371600"/>
          </a:xfrm>
        </p:spPr>
        <p:txBody>
          <a:bodyPr>
            <a:normAutofit/>
          </a:bodyPr>
          <a:lstStyle/>
          <a:p>
            <a:r>
              <a:rPr lang="en-US" dirty="0"/>
              <a:t>It is a depression between the </a:t>
            </a:r>
            <a:r>
              <a:rPr lang="en-US" dirty="0" err="1"/>
              <a:t>frenulum</a:t>
            </a:r>
            <a:r>
              <a:rPr lang="en-US" dirty="0"/>
              <a:t> of vestibule and vaginal orifice</a:t>
            </a:r>
          </a:p>
        </p:txBody>
      </p:sp>
      <p:sp>
        <p:nvSpPr>
          <p:cNvPr id="4" name="Content Placeholder 3"/>
          <p:cNvSpPr>
            <a:spLocks noGrp="1"/>
          </p:cNvSpPr>
          <p:nvPr>
            <p:ph sz="half" idx="2"/>
          </p:nvPr>
        </p:nvSpPr>
        <p:spPr/>
        <p:txBody>
          <a:bodyPr>
            <a:normAutofit/>
          </a:bodyPr>
          <a:lstStyle/>
          <a:p>
            <a:endParaRPr lang="en-US"/>
          </a:p>
        </p:txBody>
      </p:sp>
      <p:pic>
        <p:nvPicPr>
          <p:cNvPr id="6146" name="Picture 2"/>
          <p:cNvPicPr>
            <a:picLocks noChangeAspect="1" noChangeArrowheads="1"/>
          </p:cNvPicPr>
          <p:nvPr/>
        </p:nvPicPr>
        <p:blipFill>
          <a:blip r:embed="rId2"/>
          <a:srcRect t="1422" b="1887"/>
          <a:stretch>
            <a:fillRect/>
          </a:stretch>
        </p:blipFill>
        <p:spPr bwMode="auto">
          <a:xfrm>
            <a:off x="1219199" y="457200"/>
            <a:ext cx="6707841" cy="55626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Clitoris </a:t>
            </a:r>
          </a:p>
        </p:txBody>
      </p:sp>
      <p:sp>
        <p:nvSpPr>
          <p:cNvPr id="3" name="Content Placeholder 2"/>
          <p:cNvSpPr>
            <a:spLocks noGrp="1"/>
          </p:cNvSpPr>
          <p:nvPr>
            <p:ph sz="half" idx="1"/>
          </p:nvPr>
        </p:nvSpPr>
        <p:spPr>
          <a:xfrm>
            <a:off x="457200" y="1600200"/>
            <a:ext cx="4038600" cy="5257800"/>
          </a:xfrm>
        </p:spPr>
        <p:txBody>
          <a:bodyPr>
            <a:normAutofit fontScale="92500" lnSpcReduction="20000"/>
          </a:bodyPr>
          <a:lstStyle/>
          <a:p>
            <a:r>
              <a:rPr lang="en-US" dirty="0"/>
              <a:t>It is the structure which is homologous to the penis only difference here is it is not </a:t>
            </a:r>
            <a:r>
              <a:rPr lang="en-US" dirty="0" err="1"/>
              <a:t>trversed</a:t>
            </a:r>
            <a:r>
              <a:rPr lang="en-US" dirty="0"/>
              <a:t> by urethra </a:t>
            </a:r>
          </a:p>
          <a:p>
            <a:endParaRPr lang="en-US" dirty="0"/>
          </a:p>
          <a:p>
            <a:r>
              <a:rPr lang="en-US" dirty="0"/>
              <a:t>It consists of two erectile tissues , </a:t>
            </a:r>
            <a:r>
              <a:rPr lang="en-US" dirty="0" err="1"/>
              <a:t>copus</a:t>
            </a:r>
            <a:r>
              <a:rPr lang="en-US" dirty="0"/>
              <a:t> </a:t>
            </a:r>
            <a:r>
              <a:rPr lang="en-US" dirty="0" err="1"/>
              <a:t>cavernosa</a:t>
            </a:r>
            <a:r>
              <a:rPr lang="en-US" dirty="0"/>
              <a:t> each of which diverges behind to form </a:t>
            </a:r>
            <a:r>
              <a:rPr lang="en-US" dirty="0" err="1"/>
              <a:t>crus</a:t>
            </a:r>
            <a:r>
              <a:rPr lang="en-US" dirty="0"/>
              <a:t> which is attached to the pubic arch</a:t>
            </a:r>
          </a:p>
          <a:p>
            <a:endParaRPr lang="en-US" dirty="0"/>
          </a:p>
          <a:p>
            <a:r>
              <a:rPr lang="en-US" dirty="0"/>
              <a:t>The tip of the clitoris highly sensitive known as the </a:t>
            </a:r>
            <a:r>
              <a:rPr lang="en-US" b="1" dirty="0" err="1"/>
              <a:t>glans</a:t>
            </a:r>
            <a:r>
              <a:rPr lang="en-US" b="1" dirty="0"/>
              <a:t> clitoris </a:t>
            </a:r>
          </a:p>
        </p:txBody>
      </p:sp>
      <p:sp>
        <p:nvSpPr>
          <p:cNvPr id="4" name="Content Placeholder 3"/>
          <p:cNvSpPr>
            <a:spLocks noGrp="1"/>
          </p:cNvSpPr>
          <p:nvPr>
            <p:ph sz="half" idx="2"/>
          </p:nvPr>
        </p:nvSpPr>
        <p:spPr/>
        <p:txBody>
          <a:bodyPr>
            <a:normAutofit fontScale="92500" lnSpcReduction="20000"/>
          </a:bodyPr>
          <a:lstStyle/>
          <a:p>
            <a:endParaRPr lang="en-US" dirty="0"/>
          </a:p>
        </p:txBody>
      </p:sp>
      <p:pic>
        <p:nvPicPr>
          <p:cNvPr id="7170" name="Picture 2" descr="C:\Users\Dr.Ganesh\Downloads\Female-Prepubertal-Genital-Anatomy.png"/>
          <p:cNvPicPr>
            <a:picLocks noChangeAspect="1" noChangeArrowheads="1"/>
          </p:cNvPicPr>
          <p:nvPr/>
        </p:nvPicPr>
        <p:blipFill>
          <a:blip r:embed="rId2"/>
          <a:srcRect t="1612" r="38412" b="42421"/>
          <a:stretch>
            <a:fillRect/>
          </a:stretch>
        </p:blipFill>
        <p:spPr bwMode="auto">
          <a:xfrm>
            <a:off x="4548749" y="2057400"/>
            <a:ext cx="4595252" cy="35814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half" idx="2"/>
          </p:nvPr>
        </p:nvPicPr>
        <p:blipFill>
          <a:blip r:embed="rId2"/>
          <a:srcRect/>
          <a:stretch>
            <a:fillRect/>
          </a:stretch>
        </p:blipFill>
        <p:spPr bwMode="auto">
          <a:xfrm>
            <a:off x="3677719" y="2133600"/>
            <a:ext cx="5466282" cy="320928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Bulbs of vestibule </a:t>
            </a:r>
          </a:p>
        </p:txBody>
      </p:sp>
      <p:sp>
        <p:nvSpPr>
          <p:cNvPr id="3" name="Content Placeholder 2"/>
          <p:cNvSpPr>
            <a:spLocks noGrp="1"/>
          </p:cNvSpPr>
          <p:nvPr>
            <p:ph sz="half" idx="1"/>
          </p:nvPr>
        </p:nvSpPr>
        <p:spPr>
          <a:xfrm>
            <a:off x="-76200" y="1600200"/>
            <a:ext cx="4038600" cy="4525963"/>
          </a:xfrm>
        </p:spPr>
        <p:txBody>
          <a:bodyPr/>
          <a:lstStyle/>
          <a:p>
            <a:r>
              <a:rPr lang="en-US" dirty="0"/>
              <a:t>These are a pair of oval shaped erectile tissues situated on either sides of the vaginal orifice and is </a:t>
            </a:r>
            <a:r>
              <a:rPr lang="en-US" dirty="0" err="1"/>
              <a:t>continous</a:t>
            </a:r>
            <a:r>
              <a:rPr lang="en-US" dirty="0"/>
              <a:t> with the </a:t>
            </a:r>
            <a:r>
              <a:rPr lang="en-US" dirty="0" err="1"/>
              <a:t>glans</a:t>
            </a:r>
            <a:r>
              <a:rPr lang="en-US" dirty="0"/>
              <a:t> </a:t>
            </a:r>
            <a:r>
              <a:rPr lang="en-US" dirty="0" err="1"/>
              <a:t>clitoridis</a:t>
            </a:r>
            <a:r>
              <a:rPr lang="en-US" dirty="0"/>
              <a:t> </a:t>
            </a:r>
          </a:p>
          <a:p>
            <a:r>
              <a:rPr lang="en-US" dirty="0"/>
              <a:t>They are covered with </a:t>
            </a:r>
            <a:r>
              <a:rPr lang="en-US" dirty="0" err="1"/>
              <a:t>bulbo</a:t>
            </a:r>
            <a:r>
              <a:rPr lang="en-US" dirty="0"/>
              <a:t> </a:t>
            </a:r>
            <a:r>
              <a:rPr lang="en-US" dirty="0" err="1"/>
              <a:t>spongiousis</a:t>
            </a:r>
            <a:r>
              <a:rPr lang="en-US" dirty="0"/>
              <a:t> muscle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026" name="Picture 2" descr="C:\Users\Dr.Ganesh\Downloads\1116_Muscle_of_the_Female_Perineum.png"/>
          <p:cNvPicPr>
            <a:picLocks noGrp="1" noChangeAspect="1" noChangeArrowheads="1"/>
          </p:cNvPicPr>
          <p:nvPr>
            <p:ph sz="half" idx="1"/>
          </p:nvPr>
        </p:nvPicPr>
        <p:blipFill>
          <a:blip r:embed="rId2"/>
          <a:srcRect/>
          <a:stretch>
            <a:fillRect/>
          </a:stretch>
        </p:blipFill>
        <p:spPr bwMode="auto">
          <a:xfrm>
            <a:off x="685799" y="0"/>
            <a:ext cx="8339127" cy="6858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p:cNvPicPr>
            <a:picLocks noGrp="1" noChangeAspect="1" noChangeArrowheads="1"/>
          </p:cNvPicPr>
          <p:nvPr>
            <p:ph sz="half" idx="1"/>
          </p:nvPr>
        </p:nvPicPr>
        <p:blipFill>
          <a:blip r:embed="rId2"/>
          <a:srcRect l="42836" t="28571" r="16335" b="7143"/>
          <a:stretch>
            <a:fillRect/>
          </a:stretch>
        </p:blipFill>
        <p:spPr bwMode="auto">
          <a:xfrm>
            <a:off x="762000" y="299803"/>
            <a:ext cx="7408333" cy="6558197"/>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3074" name="Picture 2"/>
          <p:cNvPicPr>
            <a:picLocks noChangeAspect="1" noChangeArrowheads="1"/>
          </p:cNvPicPr>
          <p:nvPr/>
        </p:nvPicPr>
        <p:blipFill>
          <a:blip r:embed="rId2"/>
          <a:srcRect l="40337" t="29687" r="17496" b="9375"/>
          <a:stretch>
            <a:fillRect/>
          </a:stretch>
        </p:blipFill>
        <p:spPr bwMode="auto">
          <a:xfrm>
            <a:off x="304800" y="-1"/>
            <a:ext cx="8382000" cy="6810375"/>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Greater vestibular glands /</a:t>
            </a:r>
            <a:r>
              <a:rPr lang="en-US" dirty="0" err="1"/>
              <a:t>bartholin’s</a:t>
            </a:r>
            <a:r>
              <a:rPr lang="en-US" dirty="0"/>
              <a:t> glands </a:t>
            </a:r>
          </a:p>
        </p:txBody>
      </p:sp>
      <p:sp>
        <p:nvSpPr>
          <p:cNvPr id="3" name="Content Placeholder 2"/>
          <p:cNvSpPr>
            <a:spLocks noGrp="1"/>
          </p:cNvSpPr>
          <p:nvPr>
            <p:ph sz="half" idx="1"/>
          </p:nvPr>
        </p:nvSpPr>
        <p:spPr>
          <a:xfrm>
            <a:off x="-76200" y="1600200"/>
            <a:ext cx="4038600" cy="4525963"/>
          </a:xfrm>
        </p:spPr>
        <p:txBody>
          <a:bodyPr>
            <a:normAutofit lnSpcReduction="10000"/>
          </a:bodyPr>
          <a:lstStyle/>
          <a:p>
            <a:r>
              <a:rPr lang="en-US" dirty="0"/>
              <a:t>Theses are mucous </a:t>
            </a:r>
            <a:r>
              <a:rPr lang="en-US" dirty="0" err="1"/>
              <a:t>secreating</a:t>
            </a:r>
            <a:r>
              <a:rPr lang="en-US" dirty="0"/>
              <a:t> glands which are located in the superficial </a:t>
            </a:r>
            <a:r>
              <a:rPr lang="en-US" dirty="0" err="1"/>
              <a:t>perineal</a:t>
            </a:r>
            <a:r>
              <a:rPr lang="en-US" dirty="0"/>
              <a:t> pouch.</a:t>
            </a:r>
          </a:p>
          <a:p>
            <a:r>
              <a:rPr lang="en-US" dirty="0"/>
              <a:t>Homologous with the </a:t>
            </a:r>
            <a:r>
              <a:rPr lang="en-US" dirty="0" err="1"/>
              <a:t>cowpers</a:t>
            </a:r>
            <a:r>
              <a:rPr lang="en-US" dirty="0"/>
              <a:t> gland in male</a:t>
            </a:r>
          </a:p>
          <a:p>
            <a:r>
              <a:rPr lang="en-US" dirty="0"/>
              <a:t>Ducts from these glands open on each side in the vaginal orifice below the hymen</a:t>
            </a:r>
          </a:p>
        </p:txBody>
      </p:sp>
      <p:sp>
        <p:nvSpPr>
          <p:cNvPr id="4" name="Content Placeholder 3"/>
          <p:cNvSpPr>
            <a:spLocks noGrp="1"/>
          </p:cNvSpPr>
          <p:nvPr>
            <p:ph sz="half" idx="2"/>
          </p:nvPr>
        </p:nvSpPr>
        <p:spPr/>
        <p:txBody>
          <a:bodyPr>
            <a:normAutofit lnSpcReduction="10000"/>
          </a:bodyPr>
          <a:lstStyle/>
          <a:p>
            <a:endParaRPr lang="en-US"/>
          </a:p>
        </p:txBody>
      </p:sp>
      <p:pic>
        <p:nvPicPr>
          <p:cNvPr id="9219" name="Picture 3" descr="C:\Users\Dr.Ganesh\Downloads\afp20190615p760-f1 (1).jpg"/>
          <p:cNvPicPr>
            <a:picLocks noChangeAspect="1" noChangeArrowheads="1"/>
          </p:cNvPicPr>
          <p:nvPr/>
        </p:nvPicPr>
        <p:blipFill>
          <a:blip r:embed="rId2"/>
          <a:srcRect/>
          <a:stretch>
            <a:fillRect/>
          </a:stretch>
        </p:blipFill>
        <p:spPr bwMode="auto">
          <a:xfrm>
            <a:off x="3886200" y="1485900"/>
            <a:ext cx="5257800" cy="43815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Internal genitalia</a:t>
            </a:r>
          </a:p>
        </p:txBody>
      </p:sp>
      <p:sp>
        <p:nvSpPr>
          <p:cNvPr id="6" name="Subtitle 5"/>
          <p:cNvSpPr>
            <a:spLocks noGrp="1"/>
          </p:cNvSpPr>
          <p:nvPr>
            <p:ph type="subTitle" idx="1"/>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Dr.Ganesh\Downloads\article-Anatomy-of-the-Femal-sEQ.jpg"/>
          <p:cNvPicPr>
            <a:picLocks noGrp="1" noChangeAspect="1" noChangeArrowheads="1"/>
          </p:cNvPicPr>
          <p:nvPr>
            <p:ph sz="half" idx="2"/>
          </p:nvPr>
        </p:nvPicPr>
        <p:blipFill>
          <a:blip r:embed="rId2"/>
          <a:srcRect/>
          <a:stretch>
            <a:fillRect/>
          </a:stretch>
        </p:blipFill>
        <p:spPr bwMode="auto">
          <a:xfrm>
            <a:off x="420890" y="533400"/>
            <a:ext cx="8113510" cy="4394243"/>
          </a:xfrm>
          <a:prstGeom prst="rect">
            <a:avLst/>
          </a:prstGeom>
          <a:noFill/>
        </p:spPr>
      </p:pic>
      <p:sp>
        <p:nvSpPr>
          <p:cNvPr id="2" name="Title 1"/>
          <p:cNvSpPr>
            <a:spLocks noGrp="1"/>
          </p:cNvSpPr>
          <p:nvPr>
            <p:ph type="title"/>
          </p:nvPr>
        </p:nvSpPr>
        <p:spPr>
          <a:xfrm>
            <a:off x="457200" y="-304800"/>
            <a:ext cx="8229600" cy="1143000"/>
          </a:xfrm>
        </p:spPr>
        <p:txBody>
          <a:bodyPr/>
          <a:lstStyle/>
          <a:p>
            <a:r>
              <a:rPr lang="en-US" dirty="0"/>
              <a:t>Introduction </a:t>
            </a:r>
          </a:p>
        </p:txBody>
      </p:sp>
      <p:sp>
        <p:nvSpPr>
          <p:cNvPr id="3" name="Content Placeholder 2"/>
          <p:cNvSpPr>
            <a:spLocks noGrp="1"/>
          </p:cNvSpPr>
          <p:nvPr>
            <p:ph sz="half" idx="1"/>
          </p:nvPr>
        </p:nvSpPr>
        <p:spPr>
          <a:xfrm>
            <a:off x="685800" y="4724400"/>
            <a:ext cx="9296400" cy="2819400"/>
          </a:xfrm>
        </p:spPr>
        <p:txBody>
          <a:bodyPr>
            <a:normAutofit/>
          </a:bodyPr>
          <a:lstStyle/>
          <a:p>
            <a:r>
              <a:rPr lang="en-US" sz="2000" dirty="0">
                <a:latin typeface="Aharoni" pitchFamily="2" charset="-79"/>
                <a:cs typeface="Aharoni" pitchFamily="2" charset="-79"/>
              </a:rPr>
              <a:t>The internal </a:t>
            </a:r>
            <a:r>
              <a:rPr lang="en-US" sz="2000" dirty="0" err="1">
                <a:latin typeface="Aharoni" pitchFamily="2" charset="-79"/>
                <a:cs typeface="Aharoni" pitchFamily="2" charset="-79"/>
              </a:rPr>
              <a:t>genitalis</a:t>
            </a:r>
            <a:r>
              <a:rPr lang="en-US" sz="2000" dirty="0">
                <a:latin typeface="Aharoni" pitchFamily="2" charset="-79"/>
                <a:cs typeface="Aharoni" pitchFamily="2" charset="-79"/>
              </a:rPr>
              <a:t> of the female consists of</a:t>
            </a:r>
          </a:p>
          <a:p>
            <a:pPr marL="514350" indent="-514350">
              <a:buFont typeface="+mj-lt"/>
              <a:buAutoNum type="arabicPeriod"/>
            </a:pPr>
            <a:r>
              <a:rPr lang="en-US" sz="2000" dirty="0">
                <a:latin typeface="Aharoni" pitchFamily="2" charset="-79"/>
                <a:cs typeface="Aharoni" pitchFamily="2" charset="-79"/>
              </a:rPr>
              <a:t>ovaries </a:t>
            </a:r>
          </a:p>
          <a:p>
            <a:pPr marL="514350" indent="-514350">
              <a:buFont typeface="+mj-lt"/>
              <a:buAutoNum type="arabicPeriod"/>
            </a:pPr>
            <a:r>
              <a:rPr lang="en-US" sz="2000" dirty="0">
                <a:latin typeface="Aharoni" pitchFamily="2" charset="-79"/>
                <a:cs typeface="Aharoni" pitchFamily="2" charset="-79"/>
              </a:rPr>
              <a:t>A pair of ovarian tubes fallopian tubes </a:t>
            </a:r>
          </a:p>
          <a:p>
            <a:pPr marL="514350" indent="-514350">
              <a:buFont typeface="+mj-lt"/>
              <a:buAutoNum type="arabicPeriod"/>
            </a:pPr>
            <a:r>
              <a:rPr lang="en-US" sz="2000" dirty="0">
                <a:latin typeface="Aharoni" pitchFamily="2" charset="-79"/>
                <a:cs typeface="Aharoni" pitchFamily="2" charset="-79"/>
              </a:rPr>
              <a:t>A uterus</a:t>
            </a:r>
          </a:p>
          <a:p>
            <a:pPr marL="514350" indent="-514350">
              <a:buFont typeface="+mj-lt"/>
              <a:buAutoNum type="arabicPeriod"/>
            </a:pPr>
            <a:r>
              <a:rPr lang="en-US" sz="2000" dirty="0">
                <a:latin typeface="Aharoni" pitchFamily="2" charset="-79"/>
                <a:cs typeface="Aharoni" pitchFamily="2" charset="-79"/>
              </a:rPr>
              <a:t>Vagina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Dr.Ganesh\Downloads\download (16).jpg"/>
          <p:cNvPicPr>
            <a:picLocks noChangeAspect="1" noChangeArrowheads="1"/>
          </p:cNvPicPr>
          <p:nvPr/>
        </p:nvPicPr>
        <p:blipFill>
          <a:blip r:embed="rId3"/>
          <a:srcRect r="10887" b="4255"/>
          <a:stretch>
            <a:fillRect/>
          </a:stretch>
        </p:blipFill>
        <p:spPr bwMode="auto">
          <a:xfrm>
            <a:off x="3688829" y="2209800"/>
            <a:ext cx="5455171" cy="3886200"/>
          </a:xfrm>
          <a:prstGeom prst="rect">
            <a:avLst/>
          </a:prstGeom>
          <a:noFill/>
        </p:spPr>
      </p:pic>
      <p:sp>
        <p:nvSpPr>
          <p:cNvPr id="2" name="Title 1"/>
          <p:cNvSpPr>
            <a:spLocks noGrp="1"/>
          </p:cNvSpPr>
          <p:nvPr>
            <p:ph type="title"/>
          </p:nvPr>
        </p:nvSpPr>
        <p:spPr/>
        <p:txBody>
          <a:bodyPr/>
          <a:lstStyle/>
          <a:p>
            <a:r>
              <a:rPr lang="en-US" dirty="0"/>
              <a:t>Ovaries </a:t>
            </a:r>
          </a:p>
        </p:txBody>
      </p:sp>
      <p:sp>
        <p:nvSpPr>
          <p:cNvPr id="4" name="Content Placeholder 3"/>
          <p:cNvSpPr>
            <a:spLocks noGrp="1"/>
          </p:cNvSpPr>
          <p:nvPr>
            <p:ph sz="half" idx="1"/>
          </p:nvPr>
        </p:nvSpPr>
        <p:spPr>
          <a:xfrm>
            <a:off x="76200" y="1600200"/>
            <a:ext cx="4038600" cy="4525963"/>
          </a:xfrm>
        </p:spPr>
        <p:txBody>
          <a:bodyPr>
            <a:normAutofit lnSpcReduction="10000"/>
          </a:bodyPr>
          <a:lstStyle/>
          <a:p>
            <a:r>
              <a:rPr lang="en-US" dirty="0"/>
              <a:t>They are a pair of female reproductive glands or the female gonads </a:t>
            </a:r>
          </a:p>
          <a:p>
            <a:r>
              <a:rPr lang="en-US" dirty="0"/>
              <a:t>Location :- situated in the lesser pelvis on each side of the uterus in the ovarian </a:t>
            </a:r>
            <a:r>
              <a:rPr lang="en-US" dirty="0" err="1"/>
              <a:t>fossa</a:t>
            </a:r>
            <a:r>
              <a:rPr lang="en-US" dirty="0"/>
              <a:t> </a:t>
            </a:r>
          </a:p>
          <a:p>
            <a:r>
              <a:rPr lang="en-US" dirty="0"/>
              <a:t>And is attached to the posterior layer of the broad ligament </a:t>
            </a:r>
          </a:p>
        </p:txBody>
      </p:sp>
      <p:sp>
        <p:nvSpPr>
          <p:cNvPr id="5" name="Content Placeholder 4"/>
          <p:cNvSpPr>
            <a:spLocks noGrp="1"/>
          </p:cNvSpPr>
          <p:nvPr>
            <p:ph sz="half" idx="2"/>
          </p:nvPr>
        </p:nvSpPr>
        <p:spPr/>
        <p:txBody>
          <a:bodyPr>
            <a:normAutofit lnSpcReduction="10000"/>
          </a:bodyPr>
          <a:lstStyle/>
          <a:p>
            <a:endParaRPr lang="en-US"/>
          </a:p>
        </p:txBody>
      </p:sp>
      <p:sp>
        <p:nvSpPr>
          <p:cNvPr id="6" name="Rectangle 5"/>
          <p:cNvSpPr/>
          <p:nvPr/>
        </p:nvSpPr>
        <p:spPr>
          <a:xfrm>
            <a:off x="7543800" y="5791200"/>
            <a:ext cx="1600200" cy="533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2425B-405A-CD2E-2926-6460FDA3620B}"/>
              </a:ext>
            </a:extLst>
          </p:cNvPr>
          <p:cNvSpPr>
            <a:spLocks noGrp="1"/>
          </p:cNvSpPr>
          <p:nvPr>
            <p:ph type="title"/>
          </p:nvPr>
        </p:nvSpPr>
        <p:spPr/>
        <p:txBody>
          <a:bodyPr/>
          <a:lstStyle/>
          <a:p>
            <a:endParaRPr lang="en-IN"/>
          </a:p>
        </p:txBody>
      </p:sp>
      <p:pic>
        <p:nvPicPr>
          <p:cNvPr id="8" name="Content Placeholder 7">
            <a:extLst>
              <a:ext uri="{FF2B5EF4-FFF2-40B4-BE49-F238E27FC236}">
                <a16:creationId xmlns:a16="http://schemas.microsoft.com/office/drawing/2014/main" id="{8F39D8B7-C110-CFD3-DDAA-7E6530128606}"/>
              </a:ext>
            </a:extLst>
          </p:cNvPr>
          <p:cNvPicPr>
            <a:picLocks noGrp="1" noChangeAspect="1"/>
          </p:cNvPicPr>
          <p:nvPr>
            <p:ph sz="half" idx="1"/>
          </p:nvPr>
        </p:nvPicPr>
        <p:blipFill>
          <a:blip r:embed="rId2"/>
          <a:stretch>
            <a:fillRect/>
          </a:stretch>
        </p:blipFill>
        <p:spPr>
          <a:xfrm>
            <a:off x="64204" y="664731"/>
            <a:ext cx="4038600" cy="2558688"/>
          </a:xfrm>
        </p:spPr>
      </p:pic>
      <p:pic>
        <p:nvPicPr>
          <p:cNvPr id="6" name="Content Placeholder 5">
            <a:extLst>
              <a:ext uri="{FF2B5EF4-FFF2-40B4-BE49-F238E27FC236}">
                <a16:creationId xmlns:a16="http://schemas.microsoft.com/office/drawing/2014/main" id="{699BD0E5-A03E-9DF5-89A7-F53FE4F8092F}"/>
              </a:ext>
            </a:extLst>
          </p:cNvPr>
          <p:cNvPicPr>
            <a:picLocks noGrp="1" noChangeAspect="1"/>
          </p:cNvPicPr>
          <p:nvPr>
            <p:ph sz="half" idx="2"/>
          </p:nvPr>
        </p:nvPicPr>
        <p:blipFill>
          <a:blip r:embed="rId3"/>
          <a:stretch>
            <a:fillRect/>
          </a:stretch>
        </p:blipFill>
        <p:spPr>
          <a:xfrm>
            <a:off x="4419600" y="154307"/>
            <a:ext cx="4660196" cy="4874893"/>
          </a:xfrm>
        </p:spPr>
      </p:pic>
    </p:spTree>
    <p:extLst>
      <p:ext uri="{BB962C8B-B14F-4D97-AF65-F5344CB8AC3E}">
        <p14:creationId xmlns:p14="http://schemas.microsoft.com/office/powerpoint/2010/main" val="1980859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Dr.Ganesh\Downloads\jk3rcz8oPCzHgWgEW8UWpg-1200-80.jpg"/>
          <p:cNvPicPr>
            <a:picLocks noChangeAspect="1" noChangeArrowheads="1"/>
          </p:cNvPicPr>
          <p:nvPr/>
        </p:nvPicPr>
        <p:blipFill>
          <a:blip r:embed="rId2"/>
          <a:srcRect/>
          <a:stretch>
            <a:fillRect/>
          </a:stretch>
        </p:blipFill>
        <p:spPr bwMode="auto">
          <a:xfrm>
            <a:off x="4384019" y="2362200"/>
            <a:ext cx="4759981" cy="3352800"/>
          </a:xfrm>
          <a:prstGeom prst="rect">
            <a:avLst/>
          </a:prstGeom>
          <a:noFill/>
        </p:spPr>
      </p:pic>
      <p:sp>
        <p:nvSpPr>
          <p:cNvPr id="2" name="Title 1"/>
          <p:cNvSpPr>
            <a:spLocks noGrp="1"/>
          </p:cNvSpPr>
          <p:nvPr>
            <p:ph type="title"/>
          </p:nvPr>
        </p:nvSpPr>
        <p:spPr/>
        <p:txBody>
          <a:bodyPr/>
          <a:lstStyle/>
          <a:p>
            <a:r>
              <a:rPr lang="en-US" dirty="0"/>
              <a:t>Shape and size </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r>
              <a:rPr lang="en-US" dirty="0"/>
              <a:t>Each ovary is almond shaped  and has the following measurements </a:t>
            </a:r>
          </a:p>
          <a:p>
            <a:pPr marL="514350" indent="-514350">
              <a:buFont typeface="+mj-lt"/>
              <a:buAutoNum type="arabicPeriod"/>
            </a:pPr>
            <a:r>
              <a:rPr lang="en-US" dirty="0"/>
              <a:t>Vertical- 3cm</a:t>
            </a:r>
          </a:p>
          <a:p>
            <a:pPr marL="514350" indent="-514350">
              <a:buFont typeface="+mj-lt"/>
              <a:buAutoNum type="arabicPeriod"/>
            </a:pPr>
            <a:r>
              <a:rPr lang="en-US" dirty="0"/>
              <a:t>Antero-posterior – 1.5cm</a:t>
            </a:r>
          </a:p>
          <a:p>
            <a:pPr marL="514350" indent="-514350">
              <a:buFont typeface="+mj-lt"/>
              <a:buAutoNum type="arabicPeriod"/>
            </a:pPr>
            <a:r>
              <a:rPr lang="en-US" dirty="0"/>
              <a:t>Transverse – 1cm</a:t>
            </a:r>
          </a:p>
          <a:p>
            <a:pPr marL="514350" indent="-514350"/>
            <a:r>
              <a:rPr lang="en-US" dirty="0"/>
              <a:t>It is an infra – </a:t>
            </a:r>
            <a:r>
              <a:rPr lang="en-US" dirty="0" err="1"/>
              <a:t>peritonial</a:t>
            </a:r>
            <a:r>
              <a:rPr lang="en-US" dirty="0"/>
              <a:t> organs which is dull grey inn </a:t>
            </a:r>
            <a:r>
              <a:rPr lang="en-US" dirty="0" err="1"/>
              <a:t>colour</a:t>
            </a:r>
            <a:r>
              <a:rPr lang="en-US" dirty="0"/>
              <a:t> </a:t>
            </a:r>
          </a:p>
          <a:p>
            <a:pPr marL="514350" indent="-514350"/>
            <a:r>
              <a:rPr lang="en-US" dirty="0"/>
              <a:t>Before puberty surface of the ovary is smooth after that the surface becomes irregular due to repeated ovulations </a:t>
            </a:r>
          </a:p>
        </p:txBody>
      </p:sp>
      <p:sp>
        <p:nvSpPr>
          <p:cNvPr id="4" name="Content Placeholder 3"/>
          <p:cNvSpPr>
            <a:spLocks noGrp="1"/>
          </p:cNvSpPr>
          <p:nvPr>
            <p:ph sz="half" idx="2"/>
          </p:nvPr>
        </p:nvSpPr>
        <p:spPr/>
        <p:txBody>
          <a:bodyPr>
            <a:normAutofit fontScale="92500" lnSpcReduction="20000"/>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t>Features and position </a:t>
            </a:r>
          </a:p>
        </p:txBody>
      </p:sp>
      <p:sp>
        <p:nvSpPr>
          <p:cNvPr id="3" name="Content Placeholder 2"/>
          <p:cNvSpPr>
            <a:spLocks noGrp="1"/>
          </p:cNvSpPr>
          <p:nvPr>
            <p:ph sz="half" idx="1"/>
          </p:nvPr>
        </p:nvSpPr>
        <p:spPr>
          <a:xfrm>
            <a:off x="0" y="1295400"/>
            <a:ext cx="4648200" cy="5562600"/>
          </a:xfrm>
        </p:spPr>
        <p:txBody>
          <a:bodyPr>
            <a:normAutofit fontScale="77500" lnSpcReduction="20000"/>
          </a:bodyPr>
          <a:lstStyle/>
          <a:p>
            <a:r>
              <a:rPr lang="en-US" dirty="0"/>
              <a:t>Each ovary has two poles or extremities </a:t>
            </a:r>
          </a:p>
          <a:p>
            <a:r>
              <a:rPr lang="en-US" b="1" dirty="0"/>
              <a:t>Position and axis </a:t>
            </a:r>
          </a:p>
          <a:p>
            <a:r>
              <a:rPr lang="en-US" dirty="0"/>
              <a:t>In nulliparous adult, it lies in the ovarian fossa and its long axis is nearly vertical</a:t>
            </a:r>
          </a:p>
          <a:p>
            <a:pPr>
              <a:buNone/>
            </a:pPr>
            <a:r>
              <a:rPr lang="en-US" dirty="0"/>
              <a:t>• In the newborn, ovary is situated above the pelvic brim.</a:t>
            </a:r>
          </a:p>
          <a:p>
            <a:pPr>
              <a:buNone/>
            </a:pPr>
            <a:endParaRPr lang="en-US" dirty="0"/>
          </a:p>
          <a:p>
            <a:pPr>
              <a:buNone/>
            </a:pPr>
            <a:r>
              <a:rPr lang="en-US" dirty="0"/>
              <a:t>• After repeated pregnancies, then long axis may become horizontal </a:t>
            </a:r>
          </a:p>
          <a:p>
            <a:pPr>
              <a:buNone/>
            </a:pPr>
            <a:r>
              <a:rPr lang="en-US" dirty="0"/>
              <a:t>it may be prolapsed in the recto-uterine pouch.</a:t>
            </a:r>
          </a:p>
          <a:p>
            <a:r>
              <a:rPr lang="en-US" dirty="0"/>
              <a:t> On very rare occasions ectopic ovary may be found in the inguinal canal or labium majus due to errors of descent</a:t>
            </a:r>
            <a:r>
              <a:rPr lang="en-US" b="1" dirty="0"/>
              <a:t>.</a:t>
            </a:r>
          </a:p>
        </p:txBody>
      </p:sp>
      <p:pic>
        <p:nvPicPr>
          <p:cNvPr id="5122" name="Picture 2"/>
          <p:cNvPicPr>
            <a:picLocks noGrp="1" noChangeAspect="1" noChangeArrowheads="1"/>
          </p:cNvPicPr>
          <p:nvPr>
            <p:ph sz="half" idx="2"/>
          </p:nvPr>
        </p:nvPicPr>
        <p:blipFill>
          <a:blip r:embed="rId3"/>
          <a:srcRect/>
          <a:stretch>
            <a:fillRect/>
          </a:stretch>
        </p:blipFill>
        <p:spPr bwMode="auto">
          <a:xfrm>
            <a:off x="4648200" y="990600"/>
            <a:ext cx="4330028" cy="38862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4098" name="Picture 2"/>
          <p:cNvPicPr>
            <a:picLocks noGrp="1" noChangeAspect="1" noChangeArrowheads="1"/>
          </p:cNvPicPr>
          <p:nvPr>
            <p:ph sz="half" idx="1"/>
          </p:nvPr>
        </p:nvPicPr>
        <p:blipFill>
          <a:blip r:embed="rId2"/>
          <a:srcRect/>
          <a:stretch>
            <a:fillRect/>
          </a:stretch>
        </p:blipFill>
        <p:spPr bwMode="auto">
          <a:xfrm>
            <a:off x="533400" y="381000"/>
            <a:ext cx="7162800" cy="5935372"/>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half" idx="2"/>
          </p:nvPr>
        </p:nvPicPr>
        <p:blipFill>
          <a:blip r:embed="rId2"/>
          <a:srcRect/>
          <a:stretch>
            <a:fillRect/>
          </a:stretch>
        </p:blipFill>
        <p:spPr bwMode="auto">
          <a:xfrm>
            <a:off x="3810000" y="1920622"/>
            <a:ext cx="5334000" cy="338709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Presenting parts of ovary </a:t>
            </a:r>
          </a:p>
        </p:txBody>
      </p:sp>
      <p:sp>
        <p:nvSpPr>
          <p:cNvPr id="3" name="Content Placeholder 2"/>
          <p:cNvSpPr>
            <a:spLocks noGrp="1"/>
          </p:cNvSpPr>
          <p:nvPr>
            <p:ph sz="half" idx="1"/>
          </p:nvPr>
        </p:nvSpPr>
        <p:spPr/>
        <p:txBody>
          <a:bodyPr>
            <a:normAutofit fontScale="85000" lnSpcReduction="20000"/>
          </a:bodyPr>
          <a:lstStyle/>
          <a:p>
            <a:pPr marL="514350" indent="-514350"/>
            <a:r>
              <a:rPr lang="en-US" dirty="0"/>
              <a:t>Each ovary has two ends  </a:t>
            </a:r>
          </a:p>
          <a:p>
            <a:pPr marL="514350" indent="-514350">
              <a:buFont typeface="+mj-lt"/>
              <a:buAutoNum type="arabicPeriod"/>
            </a:pPr>
            <a:r>
              <a:rPr lang="en-US" dirty="0"/>
              <a:t>Tubal end /tubal pole/upper end</a:t>
            </a:r>
          </a:p>
          <a:p>
            <a:pPr marL="514350" indent="-514350">
              <a:buFont typeface="+mj-lt"/>
              <a:buAutoNum type="arabicPeriod"/>
            </a:pPr>
            <a:r>
              <a:rPr lang="en-US" dirty="0"/>
              <a:t>Lower or uterine pole</a:t>
            </a:r>
          </a:p>
          <a:p>
            <a:pPr marL="514350" indent="-514350">
              <a:buNone/>
            </a:pPr>
            <a:endParaRPr lang="en-US" dirty="0"/>
          </a:p>
          <a:p>
            <a:pPr marL="514350" indent="-514350">
              <a:buNone/>
            </a:pPr>
            <a:r>
              <a:rPr lang="en-US" dirty="0"/>
              <a:t>Two borders </a:t>
            </a:r>
          </a:p>
          <a:p>
            <a:pPr marL="514350" indent="-514350">
              <a:buFont typeface="+mj-lt"/>
              <a:buAutoNum type="arabicPeriod"/>
            </a:pPr>
            <a:r>
              <a:rPr lang="en-US" dirty="0"/>
              <a:t>Anterior or </a:t>
            </a:r>
            <a:r>
              <a:rPr lang="en-US" dirty="0" err="1"/>
              <a:t>mesoovarian</a:t>
            </a:r>
            <a:r>
              <a:rPr lang="en-US" dirty="0"/>
              <a:t> border</a:t>
            </a:r>
          </a:p>
          <a:p>
            <a:pPr marL="514350" indent="-514350">
              <a:buFont typeface="+mj-lt"/>
              <a:buAutoNum type="arabicPeriod"/>
            </a:pPr>
            <a:r>
              <a:rPr lang="en-US" dirty="0"/>
              <a:t>Posterior or free border </a:t>
            </a:r>
          </a:p>
          <a:p>
            <a:pPr marL="514350" indent="-514350">
              <a:buNone/>
            </a:pPr>
            <a:r>
              <a:rPr lang="en-US" dirty="0"/>
              <a:t>Two surfaces </a:t>
            </a:r>
          </a:p>
          <a:p>
            <a:pPr marL="514350" indent="-514350">
              <a:buFont typeface="+mj-lt"/>
              <a:buAutoNum type="arabicPeriod"/>
            </a:pPr>
            <a:r>
              <a:rPr lang="en-US" dirty="0"/>
              <a:t>Medial </a:t>
            </a:r>
          </a:p>
          <a:p>
            <a:pPr marL="514350" indent="-514350">
              <a:buFont typeface="+mj-lt"/>
              <a:buAutoNum type="arabicPeriod"/>
            </a:pPr>
            <a:r>
              <a:rPr lang="en-US" dirty="0"/>
              <a:t>Lateral </a:t>
            </a:r>
          </a:p>
          <a:p>
            <a:pPr marL="514350" indent="-514350">
              <a:buFont typeface="+mj-lt"/>
              <a:buAutoNum type="arabicPeriod"/>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sz="half" idx="2"/>
          </p:nvPr>
        </p:nvPicPr>
        <p:blipFill>
          <a:blip r:embed="rId3"/>
          <a:srcRect/>
          <a:stretch>
            <a:fillRect/>
          </a:stretch>
        </p:blipFill>
        <p:spPr bwMode="auto">
          <a:xfrm>
            <a:off x="3276600" y="381000"/>
            <a:ext cx="5867400" cy="4219254"/>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76200" y="1600200"/>
            <a:ext cx="4038600" cy="5257800"/>
          </a:xfrm>
        </p:spPr>
        <p:txBody>
          <a:bodyPr/>
          <a:lstStyle/>
          <a:p>
            <a:r>
              <a:rPr lang="en-US" b="1" dirty="0"/>
              <a:t>Tubal pole-  </a:t>
            </a:r>
            <a:r>
              <a:rPr lang="en-US" dirty="0"/>
              <a:t>it is directed upwards and is broader than the lower pole  . Uterine tube arches over it and is attached to the ovarian </a:t>
            </a:r>
            <a:r>
              <a:rPr lang="en-US" dirty="0" err="1"/>
              <a:t>fimbria</a:t>
            </a:r>
            <a:r>
              <a:rPr lang="en-US" dirty="0"/>
              <a:t>.</a:t>
            </a:r>
          </a:p>
          <a:p>
            <a:r>
              <a:rPr lang="en-US" dirty="0"/>
              <a:t>The suspensory ligaments of the ovary is attached to this pole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i="1" dirty="0"/>
            </a:br>
            <a:r>
              <a:rPr lang="en-US" b="1" i="1" dirty="0"/>
              <a:t>Lower or uterine pole </a:t>
            </a:r>
          </a:p>
        </p:txBody>
      </p:sp>
      <p:sp>
        <p:nvSpPr>
          <p:cNvPr id="3" name="Content Placeholder 2"/>
          <p:cNvSpPr>
            <a:spLocks noGrp="1"/>
          </p:cNvSpPr>
          <p:nvPr>
            <p:ph sz="half" idx="1"/>
          </p:nvPr>
        </p:nvSpPr>
        <p:spPr/>
        <p:txBody>
          <a:bodyPr/>
          <a:lstStyle/>
          <a:p>
            <a:r>
              <a:rPr lang="en-US" dirty="0"/>
              <a:t>It is narrower than the upper pole and </a:t>
            </a:r>
          </a:p>
          <a:p>
            <a:r>
              <a:rPr lang="en-US" dirty="0"/>
              <a:t>directed downwards and is connected to the lateral angle of uterus by the ligament of ovary</a:t>
            </a:r>
          </a:p>
          <a:p>
            <a:r>
              <a:rPr lang="en-US" dirty="0"/>
              <a:t> </a:t>
            </a:r>
          </a:p>
        </p:txBody>
      </p:sp>
      <p:pic>
        <p:nvPicPr>
          <p:cNvPr id="6" name="Content Placeholder 5">
            <a:extLst>
              <a:ext uri="{FF2B5EF4-FFF2-40B4-BE49-F238E27FC236}">
                <a16:creationId xmlns:a16="http://schemas.microsoft.com/office/drawing/2014/main" id="{96B8D139-CC24-C379-A4A8-78F857B6D62E}"/>
              </a:ext>
            </a:extLst>
          </p:cNvPr>
          <p:cNvPicPr>
            <a:picLocks noGrp="1" noChangeAspect="1"/>
          </p:cNvPicPr>
          <p:nvPr>
            <p:ph sz="half" idx="2"/>
          </p:nvPr>
        </p:nvPicPr>
        <p:blipFill>
          <a:blip r:embed="rId2"/>
          <a:stretch>
            <a:fillRect/>
          </a:stretch>
        </p:blipFill>
        <p:spPr>
          <a:xfrm>
            <a:off x="4554504" y="2286000"/>
            <a:ext cx="4360896" cy="2937279"/>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idx="1"/>
          </p:nvPr>
        </p:nvPicPr>
        <p:blipFill>
          <a:blip r:embed="rId2"/>
          <a:srcRect/>
          <a:stretch>
            <a:fillRect/>
          </a:stretch>
        </p:blipFill>
        <p:spPr bwMode="auto">
          <a:xfrm>
            <a:off x="0" y="457200"/>
            <a:ext cx="8839200" cy="6313714"/>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Anterior or </a:t>
            </a:r>
            <a:r>
              <a:rPr lang="en-US" dirty="0" err="1"/>
              <a:t>Mesovarian</a:t>
            </a:r>
            <a:r>
              <a:rPr lang="en-US" dirty="0"/>
              <a:t> border</a:t>
            </a:r>
            <a:br>
              <a:rPr lang="en-US" i="1" dirty="0"/>
            </a:br>
            <a:endParaRPr lang="en-US" dirty="0"/>
          </a:p>
        </p:txBody>
      </p:sp>
      <p:sp>
        <p:nvSpPr>
          <p:cNvPr id="3" name="Content Placeholder 2"/>
          <p:cNvSpPr>
            <a:spLocks noGrp="1"/>
          </p:cNvSpPr>
          <p:nvPr>
            <p:ph sz="half" idx="1"/>
          </p:nvPr>
        </p:nvSpPr>
        <p:spPr/>
        <p:txBody>
          <a:bodyPr>
            <a:normAutofit fontScale="85000" lnSpcReduction="20000"/>
          </a:bodyPr>
          <a:lstStyle/>
          <a:p>
            <a:r>
              <a:rPr lang="en-US" dirty="0"/>
              <a:t>It is attached to the posterior layer of the broad ligament by a fold which acts as the </a:t>
            </a:r>
            <a:r>
              <a:rPr lang="en-US" dirty="0" err="1"/>
              <a:t>hilum</a:t>
            </a:r>
            <a:r>
              <a:rPr lang="en-US" dirty="0"/>
              <a:t> of the ovary and conveys ovarian vessels and nerves. </a:t>
            </a:r>
          </a:p>
          <a:p>
            <a:endParaRPr lang="en-US" dirty="0"/>
          </a:p>
          <a:p>
            <a:r>
              <a:rPr lang="en-US" dirty="0"/>
              <a:t>A white line known as the line of </a:t>
            </a:r>
            <a:r>
              <a:rPr lang="en-US" b="1" dirty="0" err="1"/>
              <a:t>Furre</a:t>
            </a:r>
            <a:r>
              <a:rPr lang="en-US" dirty="0"/>
              <a:t> is observed along this border due to a transition between the flattened </a:t>
            </a:r>
            <a:r>
              <a:rPr lang="en-US" dirty="0" err="1"/>
              <a:t>mesothelium</a:t>
            </a:r>
            <a:r>
              <a:rPr lang="en-US" dirty="0"/>
              <a:t> of the broad ligament and germinal epithelium of the ovary.</a:t>
            </a:r>
          </a:p>
        </p:txBody>
      </p:sp>
      <p:sp>
        <p:nvSpPr>
          <p:cNvPr id="4" name="Content Placeholder 3">
            <a:extLst>
              <a:ext uri="{FF2B5EF4-FFF2-40B4-BE49-F238E27FC236}">
                <a16:creationId xmlns:a16="http://schemas.microsoft.com/office/drawing/2014/main" id="{BE934E24-9E6C-FC5D-BB4F-0C3BE993C208}"/>
              </a:ext>
            </a:extLst>
          </p:cNvPr>
          <p:cNvSpPr>
            <a:spLocks noGrp="1"/>
          </p:cNvSpPr>
          <p:nvPr>
            <p:ph sz="half" idx="2"/>
          </p:nvPr>
        </p:nvSpPr>
        <p:spPr/>
        <p:txBody>
          <a:bodyPr>
            <a:normAutofit fontScale="85000" lnSpcReduction="20000"/>
          </a:bodyPr>
          <a:lstStyle/>
          <a:p>
            <a:endParaRPr lang="en-I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idx="1"/>
          </p:nvPr>
        </p:nvPicPr>
        <p:blipFill>
          <a:blip r:embed="rId2"/>
          <a:srcRect/>
          <a:stretch>
            <a:fillRect/>
          </a:stretch>
        </p:blipFill>
        <p:spPr bwMode="auto">
          <a:xfrm>
            <a:off x="0" y="0"/>
            <a:ext cx="9075857" cy="5867400"/>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i="1" dirty="0"/>
              <a:t>Posterior or free border </a:t>
            </a:r>
            <a:br>
              <a:rPr lang="en-US" i="1" dirty="0"/>
            </a:br>
            <a:endParaRPr lang="en-US" dirty="0"/>
          </a:p>
        </p:txBody>
      </p:sp>
      <p:sp>
        <p:nvSpPr>
          <p:cNvPr id="3" name="Content Placeholder 2"/>
          <p:cNvSpPr>
            <a:spLocks noGrp="1"/>
          </p:cNvSpPr>
          <p:nvPr>
            <p:ph idx="1"/>
          </p:nvPr>
        </p:nvSpPr>
        <p:spPr/>
        <p:txBody>
          <a:bodyPr/>
          <a:lstStyle/>
          <a:p>
            <a:r>
              <a:rPr lang="en-US" dirty="0"/>
              <a:t>It is convex and related with the uterine tube in the upper part. Further behind, it is related to the </a:t>
            </a:r>
            <a:r>
              <a:rPr lang="en-US" dirty="0" err="1"/>
              <a:t>ureter</a:t>
            </a:r>
            <a:r>
              <a:rPr lang="en-US" dirty="0"/>
              <a:t> and internal iliac vessels beneath the peritoneum.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sz="half" idx="2"/>
          </p:nvPr>
        </p:nvPicPr>
        <p:blipFill>
          <a:blip r:embed="rId2"/>
          <a:srcRect/>
          <a:stretch>
            <a:fillRect/>
          </a:stretch>
        </p:blipFill>
        <p:spPr bwMode="auto">
          <a:xfrm>
            <a:off x="1905000" y="2178099"/>
            <a:ext cx="7239000" cy="4679901"/>
          </a:xfrm>
          <a:prstGeom prst="rect">
            <a:avLst/>
          </a:prstGeom>
          <a:noFill/>
          <a:ln w="9525">
            <a:noFill/>
            <a:miter lim="800000"/>
            <a:headEnd/>
            <a:tailEnd/>
          </a:ln>
          <a:effectLst/>
        </p:spPr>
      </p:pic>
      <p:sp>
        <p:nvSpPr>
          <p:cNvPr id="2" name="Title 1"/>
          <p:cNvSpPr>
            <a:spLocks noGrp="1"/>
          </p:cNvSpPr>
          <p:nvPr>
            <p:ph type="title"/>
          </p:nvPr>
        </p:nvSpPr>
        <p:spPr>
          <a:xfrm>
            <a:off x="457200" y="-304800"/>
            <a:ext cx="8229600" cy="1143000"/>
          </a:xfrm>
        </p:spPr>
        <p:txBody>
          <a:bodyPr>
            <a:normAutofit fontScale="90000"/>
          </a:bodyPr>
          <a:lstStyle/>
          <a:p>
            <a:br>
              <a:rPr lang="en-US" dirty="0"/>
            </a:br>
            <a:r>
              <a:rPr lang="en-US" i="1" dirty="0"/>
              <a:t>Medial surface </a:t>
            </a:r>
            <a:br>
              <a:rPr lang="en-US" i="1" dirty="0"/>
            </a:br>
            <a:endParaRPr lang="en-US" dirty="0"/>
          </a:p>
        </p:txBody>
      </p:sp>
      <p:sp>
        <p:nvSpPr>
          <p:cNvPr id="3" name="Content Placeholder 2"/>
          <p:cNvSpPr>
            <a:spLocks noGrp="1"/>
          </p:cNvSpPr>
          <p:nvPr>
            <p:ph sz="half" idx="1"/>
          </p:nvPr>
        </p:nvSpPr>
        <p:spPr>
          <a:xfrm>
            <a:off x="0" y="533400"/>
            <a:ext cx="8458200" cy="4525963"/>
          </a:xfrm>
        </p:spPr>
        <p:txBody>
          <a:bodyPr/>
          <a:lstStyle/>
          <a:p>
            <a:r>
              <a:rPr lang="en-US" dirty="0"/>
              <a:t>Medial surface of the ovary is related to the terminal part of the uterine tube separated by the bursa </a:t>
            </a:r>
            <a:r>
              <a:rPr lang="en-US" dirty="0" err="1"/>
              <a:t>ovarica</a:t>
            </a:r>
            <a:r>
              <a:rPr lang="en-US" dirty="0"/>
              <a:t>, which is a recess between the </a:t>
            </a:r>
            <a:r>
              <a:rPr lang="en-US" dirty="0" err="1"/>
              <a:t>mesosalpinx</a:t>
            </a:r>
            <a:r>
              <a:rPr lang="en-US" dirty="0"/>
              <a:t> (containing the tube) and the ovary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pPr algn="r"/>
            <a:br>
              <a:rPr lang="en-US" dirty="0"/>
            </a:br>
            <a:r>
              <a:rPr lang="en-US" i="1" dirty="0"/>
              <a:t>Lateral surface </a:t>
            </a:r>
            <a:br>
              <a:rPr lang="en-US" i="1" dirty="0"/>
            </a:br>
            <a:endParaRPr lang="en-US" dirty="0"/>
          </a:p>
        </p:txBody>
      </p:sp>
      <p:sp>
        <p:nvSpPr>
          <p:cNvPr id="3" name="Content Placeholder 2"/>
          <p:cNvSpPr>
            <a:spLocks noGrp="1"/>
          </p:cNvSpPr>
          <p:nvPr>
            <p:ph sz="half" idx="1"/>
          </p:nvPr>
        </p:nvSpPr>
        <p:spPr>
          <a:xfrm>
            <a:off x="0" y="5867400"/>
            <a:ext cx="9448800" cy="1600200"/>
          </a:xfrm>
        </p:spPr>
        <p:txBody>
          <a:bodyPr>
            <a:normAutofit/>
          </a:bodyPr>
          <a:lstStyle/>
          <a:p>
            <a:r>
              <a:rPr lang="en-US" dirty="0"/>
              <a:t>It is convex and rests on a peritoneal depression of the lateral pelvic wall known as the ovarian </a:t>
            </a:r>
            <a:r>
              <a:rPr lang="en-US" dirty="0" err="1"/>
              <a:t>fossa</a:t>
            </a:r>
            <a:r>
              <a:rPr lang="en-US" dirty="0"/>
              <a:t>, </a:t>
            </a:r>
          </a:p>
        </p:txBody>
      </p:sp>
      <p:sp>
        <p:nvSpPr>
          <p:cNvPr id="4" name="Content Placeholder 3"/>
          <p:cNvSpPr>
            <a:spLocks noGrp="1"/>
          </p:cNvSpPr>
          <p:nvPr>
            <p:ph sz="half" idx="2"/>
          </p:nvPr>
        </p:nvSpPr>
        <p:spPr/>
        <p:txBody>
          <a:bodyPr>
            <a:normAutofit/>
          </a:bodyPr>
          <a:lstStyle/>
          <a:p>
            <a:endParaRPr lang="en-US"/>
          </a:p>
        </p:txBody>
      </p:sp>
      <p:pic>
        <p:nvPicPr>
          <p:cNvPr id="5" name="Picture 2"/>
          <p:cNvPicPr>
            <a:picLocks noChangeAspect="1" noChangeArrowheads="1"/>
          </p:cNvPicPr>
          <p:nvPr/>
        </p:nvPicPr>
        <p:blipFill>
          <a:blip r:embed="rId2"/>
          <a:srcRect/>
          <a:stretch>
            <a:fillRect/>
          </a:stretch>
        </p:blipFill>
        <p:spPr bwMode="auto">
          <a:xfrm>
            <a:off x="0" y="457199"/>
            <a:ext cx="8458200" cy="5468095"/>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 OF THE OVARY </a:t>
            </a:r>
          </a:p>
        </p:txBody>
      </p:sp>
      <p:sp>
        <p:nvSpPr>
          <p:cNvPr id="4" name="Content Placeholder 3"/>
          <p:cNvSpPr>
            <a:spLocks noGrp="1"/>
          </p:cNvSpPr>
          <p:nvPr>
            <p:ph sz="half" idx="2"/>
          </p:nvPr>
        </p:nvSpPr>
        <p:spPr/>
        <p:txBody>
          <a:bodyPr/>
          <a:lstStyle/>
          <a:p>
            <a:endParaRPr lang="en-US"/>
          </a:p>
        </p:txBody>
      </p:sp>
      <p:pic>
        <p:nvPicPr>
          <p:cNvPr id="1026" name="Picture 2"/>
          <p:cNvPicPr>
            <a:picLocks noGrp="1" noChangeAspect="1" noChangeArrowheads="1"/>
          </p:cNvPicPr>
          <p:nvPr>
            <p:ph sz="half" idx="1"/>
          </p:nvPr>
        </p:nvPicPr>
        <p:blipFill>
          <a:blip r:embed="rId2"/>
          <a:srcRect l="27204" t="40860" r="26246" b="11828"/>
          <a:stretch>
            <a:fillRect/>
          </a:stretch>
        </p:blipFill>
        <p:spPr bwMode="auto">
          <a:xfrm>
            <a:off x="0" y="1447799"/>
            <a:ext cx="9144000" cy="5225143"/>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2"/>
          </p:nvPr>
        </p:nvPicPr>
        <p:blipFill>
          <a:blip r:embed="rId2"/>
          <a:srcRect/>
          <a:stretch>
            <a:fillRect/>
          </a:stretch>
        </p:blipFill>
        <p:spPr bwMode="auto">
          <a:xfrm>
            <a:off x="4191000" y="1981200"/>
            <a:ext cx="4953000" cy="371475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BLOOD SUPPLY</a:t>
            </a:r>
          </a:p>
        </p:txBody>
      </p:sp>
      <p:sp>
        <p:nvSpPr>
          <p:cNvPr id="3" name="Content Placeholder 2"/>
          <p:cNvSpPr>
            <a:spLocks noGrp="1"/>
          </p:cNvSpPr>
          <p:nvPr>
            <p:ph sz="half" idx="1"/>
          </p:nvPr>
        </p:nvSpPr>
        <p:spPr>
          <a:xfrm>
            <a:off x="0" y="1600200"/>
            <a:ext cx="4495800" cy="5257800"/>
          </a:xfrm>
        </p:spPr>
        <p:txBody>
          <a:bodyPr>
            <a:normAutofit fontScale="92500"/>
          </a:bodyPr>
          <a:lstStyle/>
          <a:p>
            <a:r>
              <a:rPr lang="en-US" dirty="0"/>
              <a:t>Ovary is mainly supplied by </a:t>
            </a:r>
            <a:r>
              <a:rPr lang="en-US" b="1" dirty="0"/>
              <a:t>the ovarian artery </a:t>
            </a:r>
            <a:r>
              <a:rPr lang="en-US" dirty="0"/>
              <a:t>which is a branch of abdominal aorta.</a:t>
            </a:r>
          </a:p>
          <a:p>
            <a:r>
              <a:rPr lang="en-US" dirty="0"/>
              <a:t>Artery reaches the organ after passing successively through the </a:t>
            </a:r>
            <a:r>
              <a:rPr lang="en-US" dirty="0" err="1"/>
              <a:t>suspen</a:t>
            </a:r>
            <a:r>
              <a:rPr lang="en-US" dirty="0"/>
              <a:t> </a:t>
            </a:r>
            <a:r>
              <a:rPr lang="en-US" dirty="0" err="1"/>
              <a:t>sory</a:t>
            </a:r>
            <a:r>
              <a:rPr lang="en-US" dirty="0"/>
              <a:t> ligament of ovary, </a:t>
            </a:r>
            <a:r>
              <a:rPr lang="en-US" dirty="0" err="1"/>
              <a:t>mesosalpinx</a:t>
            </a:r>
            <a:r>
              <a:rPr lang="en-US" dirty="0"/>
              <a:t>, and </a:t>
            </a:r>
            <a:r>
              <a:rPr lang="en-US" dirty="0" err="1"/>
              <a:t>mesovarium</a:t>
            </a:r>
            <a:r>
              <a:rPr lang="en-US" dirty="0"/>
              <a:t> of the broad ligament.</a:t>
            </a:r>
          </a:p>
          <a:p>
            <a:r>
              <a:rPr lang="en-US" dirty="0"/>
              <a:t>It is partly supplied by a branch from the </a:t>
            </a:r>
            <a:r>
              <a:rPr lang="en-US" b="1" dirty="0"/>
              <a:t>Uterine Artery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half" idx="2"/>
          </p:nvPr>
        </p:nvPicPr>
        <p:blipFill>
          <a:blip r:embed="rId2"/>
          <a:srcRect/>
          <a:stretch>
            <a:fillRect/>
          </a:stretch>
        </p:blipFill>
        <p:spPr bwMode="auto">
          <a:xfrm>
            <a:off x="4572000" y="375959"/>
            <a:ext cx="4572001" cy="6482042"/>
          </a:xfrm>
          <a:prstGeom prst="rect">
            <a:avLst/>
          </a:prstGeom>
          <a:noFill/>
          <a:ln w="9525">
            <a:noFill/>
            <a:miter lim="800000"/>
            <a:headEnd/>
            <a:tailEnd/>
          </a:ln>
          <a:effectLst/>
        </p:spPr>
      </p:pic>
      <p:sp>
        <p:nvSpPr>
          <p:cNvPr id="2" name="Title 1"/>
          <p:cNvSpPr>
            <a:spLocks noGrp="1"/>
          </p:cNvSpPr>
          <p:nvPr>
            <p:ph type="title"/>
          </p:nvPr>
        </p:nvSpPr>
        <p:spPr>
          <a:xfrm>
            <a:off x="457200" y="-381000"/>
            <a:ext cx="8229600" cy="1143000"/>
          </a:xfrm>
        </p:spPr>
        <p:txBody>
          <a:bodyPr/>
          <a:lstStyle/>
          <a:p>
            <a:r>
              <a:rPr lang="en-US" dirty="0"/>
              <a:t>Venous drainage</a:t>
            </a:r>
          </a:p>
        </p:txBody>
      </p:sp>
      <p:sp>
        <p:nvSpPr>
          <p:cNvPr id="3" name="Content Placeholder 2"/>
          <p:cNvSpPr>
            <a:spLocks noGrp="1"/>
          </p:cNvSpPr>
          <p:nvPr>
            <p:ph sz="half" idx="1"/>
          </p:nvPr>
        </p:nvSpPr>
        <p:spPr>
          <a:xfrm>
            <a:off x="0" y="1600200"/>
            <a:ext cx="4038600" cy="5257800"/>
          </a:xfrm>
        </p:spPr>
        <p:txBody>
          <a:bodyPr>
            <a:normAutofit fontScale="92500" lnSpcReduction="20000"/>
          </a:bodyPr>
          <a:lstStyle/>
          <a:p>
            <a:r>
              <a:rPr lang="en-US" dirty="0"/>
              <a:t>The veins form a </a:t>
            </a:r>
            <a:r>
              <a:rPr lang="en-US" dirty="0" err="1"/>
              <a:t>pampiniform</a:t>
            </a:r>
            <a:r>
              <a:rPr lang="en-US" dirty="0"/>
              <a:t> plexus which </a:t>
            </a:r>
            <a:r>
              <a:rPr lang="en-US" dirty="0" err="1"/>
              <a:t>joinsfurther</a:t>
            </a:r>
            <a:r>
              <a:rPr lang="en-US" dirty="0"/>
              <a:t> to form a single vein in the </a:t>
            </a:r>
            <a:r>
              <a:rPr lang="en-US" dirty="0" err="1"/>
              <a:t>suspensory</a:t>
            </a:r>
            <a:r>
              <a:rPr lang="en-US" dirty="0"/>
              <a:t> ligament of ovary.</a:t>
            </a:r>
          </a:p>
          <a:p>
            <a:endParaRPr lang="en-US" dirty="0"/>
          </a:p>
          <a:p>
            <a:r>
              <a:rPr lang="en-US" dirty="0"/>
              <a:t> Right ovarian vein drains into inferior vena cava at an acute angle;</a:t>
            </a:r>
          </a:p>
          <a:p>
            <a:endParaRPr lang="en-US" dirty="0"/>
          </a:p>
          <a:p>
            <a:r>
              <a:rPr lang="en-US" dirty="0"/>
              <a:t>Left vein drains into left renal vein almost at a right angle.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Lymphatic drainage</a:t>
            </a:r>
          </a:p>
        </p:txBody>
      </p:sp>
      <p:sp>
        <p:nvSpPr>
          <p:cNvPr id="3" name="Content Placeholder 2"/>
          <p:cNvSpPr>
            <a:spLocks noGrp="1"/>
          </p:cNvSpPr>
          <p:nvPr>
            <p:ph sz="half" idx="1"/>
          </p:nvPr>
        </p:nvSpPr>
        <p:spPr>
          <a:xfrm>
            <a:off x="457200" y="5761037"/>
            <a:ext cx="8077200" cy="1477963"/>
          </a:xfrm>
        </p:spPr>
        <p:txBody>
          <a:bodyPr/>
          <a:lstStyle/>
          <a:p>
            <a:r>
              <a:rPr lang="en-US" dirty="0" err="1"/>
              <a:t>Lymphatics</a:t>
            </a:r>
            <a:r>
              <a:rPr lang="en-US" dirty="0"/>
              <a:t> drain into pre-aortic and lateral aortic lymph nodes following ovarian blood vessels.</a:t>
            </a:r>
          </a:p>
        </p:txBody>
      </p:sp>
      <p:pic>
        <p:nvPicPr>
          <p:cNvPr id="4098" name="Picture 2"/>
          <p:cNvPicPr>
            <a:picLocks noGrp="1" noChangeAspect="1" noChangeArrowheads="1"/>
          </p:cNvPicPr>
          <p:nvPr>
            <p:ph sz="half" idx="2"/>
          </p:nvPr>
        </p:nvPicPr>
        <p:blipFill>
          <a:blip r:embed="rId2"/>
          <a:srcRect/>
          <a:stretch>
            <a:fillRect/>
          </a:stretch>
        </p:blipFill>
        <p:spPr bwMode="auto">
          <a:xfrm>
            <a:off x="457200" y="1295400"/>
            <a:ext cx="7391400" cy="4493971"/>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Nerve supply</a:t>
            </a:r>
          </a:p>
        </p:txBody>
      </p:sp>
      <p:sp>
        <p:nvSpPr>
          <p:cNvPr id="3" name="Content Placeholder 2"/>
          <p:cNvSpPr>
            <a:spLocks noGrp="1"/>
          </p:cNvSpPr>
          <p:nvPr>
            <p:ph idx="1"/>
          </p:nvPr>
        </p:nvSpPr>
        <p:spPr/>
        <p:txBody>
          <a:bodyPr>
            <a:normAutofit/>
          </a:bodyPr>
          <a:lstStyle/>
          <a:p>
            <a:r>
              <a:rPr lang="en-US" dirty="0"/>
              <a:t>Ovaries are predominantly supplied by the sympathetic nerves;</a:t>
            </a:r>
          </a:p>
          <a:p>
            <a:r>
              <a:rPr lang="en-US" dirty="0"/>
              <a:t> the sympathetic </a:t>
            </a:r>
            <a:r>
              <a:rPr lang="en-US" dirty="0" err="1"/>
              <a:t>fibres</a:t>
            </a:r>
            <a:r>
              <a:rPr lang="en-US" dirty="0"/>
              <a:t> are derived from T10and T11segments of the spinal cord.</a:t>
            </a:r>
          </a:p>
          <a:p>
            <a:r>
              <a:rPr lang="en-US" dirty="0"/>
              <a:t>Parasympathetic is derived from S2toS4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ovary </a:t>
            </a:r>
          </a:p>
        </p:txBody>
      </p:sp>
      <p:sp>
        <p:nvSpPr>
          <p:cNvPr id="3" name="Content Placeholder 2"/>
          <p:cNvSpPr>
            <a:spLocks noGrp="1"/>
          </p:cNvSpPr>
          <p:nvPr>
            <p:ph sz="half" idx="1"/>
          </p:nvPr>
        </p:nvSpPr>
        <p:spPr>
          <a:xfrm>
            <a:off x="-76200" y="1600200"/>
            <a:ext cx="4038600" cy="5257800"/>
          </a:xfrm>
        </p:spPr>
        <p:txBody>
          <a:bodyPr>
            <a:normAutofit fontScale="92500" lnSpcReduction="10000"/>
          </a:bodyPr>
          <a:lstStyle/>
          <a:p>
            <a:r>
              <a:rPr lang="en-US" dirty="0"/>
              <a:t>Medulla is composed of loose connective tissue, </a:t>
            </a:r>
            <a:r>
              <a:rPr lang="en-US" dirty="0" err="1"/>
              <a:t>unstriped</a:t>
            </a:r>
            <a:r>
              <a:rPr lang="en-US" dirty="0"/>
              <a:t> muscles, blood vessels, </a:t>
            </a:r>
            <a:r>
              <a:rPr lang="en-US" dirty="0" err="1"/>
              <a:t>lymphatics</a:t>
            </a:r>
            <a:r>
              <a:rPr lang="en-US" dirty="0"/>
              <a:t> and nerves.</a:t>
            </a:r>
          </a:p>
          <a:p>
            <a:r>
              <a:rPr lang="en-US" dirty="0"/>
              <a:t> Small numbers of </a:t>
            </a:r>
            <a:r>
              <a:rPr lang="en-US" dirty="0" err="1"/>
              <a:t>chromaffin</a:t>
            </a:r>
            <a:r>
              <a:rPr lang="en-US" dirty="0"/>
              <a:t> cells, similar to the interstitial cells of </a:t>
            </a:r>
            <a:r>
              <a:rPr lang="en-US" dirty="0" err="1"/>
              <a:t>Leydig</a:t>
            </a:r>
            <a:r>
              <a:rPr lang="en-US" dirty="0"/>
              <a:t> in the testis are also present in the medulla;</a:t>
            </a:r>
          </a:p>
          <a:p>
            <a:r>
              <a:rPr lang="en-US" dirty="0"/>
              <a:t>They may be the source of androgen secretion.</a:t>
            </a:r>
          </a:p>
        </p:txBody>
      </p:sp>
      <p:pic>
        <p:nvPicPr>
          <p:cNvPr id="5123" name="Picture 3"/>
          <p:cNvPicPr>
            <a:picLocks noGrp="1" noChangeAspect="1" noChangeArrowheads="1"/>
          </p:cNvPicPr>
          <p:nvPr>
            <p:ph sz="half" idx="2"/>
          </p:nvPr>
        </p:nvPicPr>
        <p:blipFill>
          <a:blip r:embed="rId2"/>
          <a:srcRect/>
          <a:stretch>
            <a:fillRect/>
          </a:stretch>
        </p:blipFill>
        <p:spPr bwMode="auto">
          <a:xfrm>
            <a:off x="3962401" y="1846289"/>
            <a:ext cx="5181600" cy="3716311"/>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ovary </a:t>
            </a:r>
          </a:p>
        </p:txBody>
      </p:sp>
      <p:sp>
        <p:nvSpPr>
          <p:cNvPr id="3" name="Content Placeholder 2"/>
          <p:cNvSpPr>
            <a:spLocks noGrp="1"/>
          </p:cNvSpPr>
          <p:nvPr>
            <p:ph sz="half" idx="1"/>
          </p:nvPr>
        </p:nvSpPr>
        <p:spPr>
          <a:xfrm>
            <a:off x="0" y="1600200"/>
            <a:ext cx="4038600" cy="5257800"/>
          </a:xfrm>
        </p:spPr>
        <p:txBody>
          <a:bodyPr>
            <a:normAutofit fontScale="92500"/>
          </a:bodyPr>
          <a:lstStyle/>
          <a:p>
            <a:r>
              <a:rPr lang="en-US" dirty="0"/>
              <a:t>Cortex consists of </a:t>
            </a:r>
            <a:r>
              <a:rPr lang="en-US" dirty="0" err="1"/>
              <a:t>stroma</a:t>
            </a:r>
            <a:r>
              <a:rPr lang="en-US" dirty="0"/>
              <a:t> cells, some of which are thickly arranged beneath the germinal epithelium to form the tunic </a:t>
            </a:r>
            <a:r>
              <a:rPr lang="en-US" dirty="0" err="1"/>
              <a:t>albuginea</a:t>
            </a:r>
            <a:r>
              <a:rPr lang="en-US" dirty="0"/>
              <a:t>. </a:t>
            </a:r>
          </a:p>
          <a:p>
            <a:endParaRPr lang="en-US" dirty="0">
              <a:solidFill>
                <a:srgbClr val="FF0000"/>
              </a:solidFill>
            </a:endParaRPr>
          </a:p>
          <a:p>
            <a:r>
              <a:rPr lang="en-US" dirty="0">
                <a:solidFill>
                  <a:srgbClr val="FF0000"/>
                </a:solidFill>
              </a:rPr>
              <a:t>The cortex also contains ovarian follicles which are different in different periods of life. Or different stages of development</a:t>
            </a:r>
          </a:p>
        </p:txBody>
      </p:sp>
      <p:pic>
        <p:nvPicPr>
          <p:cNvPr id="7170" name="Picture 2"/>
          <p:cNvPicPr>
            <a:picLocks noGrp="1" noChangeAspect="1" noChangeArrowheads="1"/>
          </p:cNvPicPr>
          <p:nvPr>
            <p:ph sz="half" idx="2"/>
          </p:nvPr>
        </p:nvPicPr>
        <p:blipFill>
          <a:blip r:embed="rId2" cstate="print"/>
          <a:srcRect/>
          <a:stretch>
            <a:fillRect/>
          </a:stretch>
        </p:blipFill>
        <p:spPr bwMode="auto">
          <a:xfrm>
            <a:off x="4267200" y="1815514"/>
            <a:ext cx="4876800" cy="3624072"/>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half" idx="2"/>
          </p:nvPr>
        </p:nvPicPr>
        <p:blipFill>
          <a:blip r:embed="rId2"/>
          <a:srcRect/>
          <a:stretch>
            <a:fillRect/>
          </a:stretch>
        </p:blipFill>
        <p:spPr bwMode="auto">
          <a:xfrm>
            <a:off x="1143000" y="685800"/>
            <a:ext cx="6019800" cy="4939836"/>
          </a:xfrm>
          <a:prstGeom prst="rect">
            <a:avLst/>
          </a:prstGeom>
          <a:noFill/>
          <a:ln w="9525">
            <a:noFill/>
            <a:miter lim="800000"/>
            <a:headEnd/>
            <a:tailEnd/>
          </a:ln>
          <a:effectLst/>
        </p:spPr>
      </p:pic>
      <p:sp>
        <p:nvSpPr>
          <p:cNvPr id="2" name="Title 1"/>
          <p:cNvSpPr>
            <a:spLocks noGrp="1"/>
          </p:cNvSpPr>
          <p:nvPr>
            <p:ph type="title"/>
          </p:nvPr>
        </p:nvSpPr>
        <p:spPr>
          <a:xfrm>
            <a:off x="457200" y="-304800"/>
            <a:ext cx="8229600" cy="1143000"/>
          </a:xfrm>
        </p:spPr>
        <p:txBody>
          <a:bodyPr/>
          <a:lstStyle/>
          <a:p>
            <a:r>
              <a:rPr lang="en-US" dirty="0"/>
              <a:t>Applied anatomy of ovary</a:t>
            </a:r>
          </a:p>
        </p:txBody>
      </p:sp>
      <p:sp>
        <p:nvSpPr>
          <p:cNvPr id="3" name="Content Placeholder 2"/>
          <p:cNvSpPr>
            <a:spLocks noGrp="1"/>
          </p:cNvSpPr>
          <p:nvPr>
            <p:ph sz="half" idx="1"/>
          </p:nvPr>
        </p:nvSpPr>
        <p:spPr>
          <a:xfrm>
            <a:off x="457200" y="5257800"/>
            <a:ext cx="8229600" cy="2438400"/>
          </a:xfrm>
        </p:spPr>
        <p:txBody>
          <a:bodyPr/>
          <a:lstStyle/>
          <a:p>
            <a:pPr>
              <a:buNone/>
            </a:pPr>
            <a:r>
              <a:rPr lang="en-US" dirty="0" err="1"/>
              <a:t>Prolapse</a:t>
            </a:r>
            <a:r>
              <a:rPr lang="en-US" dirty="0"/>
              <a:t> of ovaries: Ovaries are frequently displaced to the pouch of Douglas where they can be palpated by a PV or per vaginal examination.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4495800" cy="6858000"/>
          </a:xfrm>
        </p:spPr>
        <p:txBody>
          <a:bodyPr>
            <a:normAutofit lnSpcReduction="10000"/>
          </a:bodyPr>
          <a:lstStyle/>
          <a:p>
            <a:r>
              <a:rPr lang="en-US" dirty="0"/>
              <a:t>Ovarian cysts: The developmental arrest of the ovarian follicles may result in the formation of one or more small ovarian cysts.</a:t>
            </a:r>
          </a:p>
          <a:p>
            <a:endParaRPr lang="en-US" dirty="0"/>
          </a:p>
          <a:p>
            <a:r>
              <a:rPr lang="en-US" dirty="0"/>
              <a:t>Multiple small theca </a:t>
            </a:r>
            <a:r>
              <a:rPr lang="en-US" dirty="0" err="1"/>
              <a:t>lutein</a:t>
            </a:r>
            <a:r>
              <a:rPr lang="en-US" dirty="0"/>
              <a:t> cysts involve both the ovaries in cases with Stein-</a:t>
            </a:r>
            <a:r>
              <a:rPr lang="en-US" dirty="0" err="1"/>
              <a:t>Leventhal</a:t>
            </a:r>
            <a:r>
              <a:rPr lang="en-US" dirty="0"/>
              <a:t> syndrome.</a:t>
            </a:r>
          </a:p>
          <a:p>
            <a:r>
              <a:rPr lang="en-US" dirty="0"/>
              <a:t> The syndrome is </a:t>
            </a:r>
            <a:r>
              <a:rPr lang="en-US" dirty="0" err="1"/>
              <a:t>characterised</a:t>
            </a:r>
            <a:r>
              <a:rPr lang="en-US" dirty="0"/>
              <a:t> by mild </a:t>
            </a:r>
            <a:r>
              <a:rPr lang="en-US" dirty="0" err="1"/>
              <a:t>hirsutism</a:t>
            </a:r>
            <a:r>
              <a:rPr lang="en-US" dirty="0"/>
              <a:t>, deep voice, secondary </a:t>
            </a:r>
            <a:r>
              <a:rPr lang="en-US" dirty="0" err="1"/>
              <a:t>amenorrhoea</a:t>
            </a:r>
            <a:r>
              <a:rPr lang="en-US" dirty="0"/>
              <a:t>, and cystic enlargement of both the ovaries.</a:t>
            </a:r>
          </a:p>
        </p:txBody>
      </p:sp>
      <p:pic>
        <p:nvPicPr>
          <p:cNvPr id="6146" name="Picture 2"/>
          <p:cNvPicPr>
            <a:picLocks noGrp="1" noChangeAspect="1" noChangeArrowheads="1"/>
          </p:cNvPicPr>
          <p:nvPr>
            <p:ph sz="half" idx="2"/>
          </p:nvPr>
        </p:nvPicPr>
        <p:blipFill>
          <a:blip r:embed="rId2"/>
          <a:srcRect/>
          <a:stretch>
            <a:fillRect/>
          </a:stretch>
        </p:blipFill>
        <p:spPr bwMode="auto">
          <a:xfrm>
            <a:off x="4403887" y="3124200"/>
            <a:ext cx="4740113" cy="244602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0"/>
            <a:ext cx="4038600" cy="6126163"/>
          </a:xfrm>
        </p:spPr>
        <p:txBody>
          <a:bodyPr>
            <a:normAutofit/>
          </a:bodyPr>
          <a:lstStyle/>
          <a:p>
            <a:r>
              <a:rPr lang="en-US" b="1" dirty="0"/>
              <a:t>Carcinoma of ovary </a:t>
            </a:r>
            <a:r>
              <a:rPr lang="en-US" dirty="0"/>
              <a:t>is common, and accounts for 15% of all cancers and 20% of </a:t>
            </a:r>
            <a:r>
              <a:rPr lang="en-US" dirty="0" err="1"/>
              <a:t>gynaecological</a:t>
            </a:r>
            <a:r>
              <a:rPr lang="en-US" dirty="0"/>
              <a:t> cancers. • Ovaries are the commonest site in the </a:t>
            </a:r>
            <a:r>
              <a:rPr lang="en-US" dirty="0" err="1"/>
              <a:t>abdomenfor</a:t>
            </a:r>
            <a:r>
              <a:rPr lang="en-US" dirty="0"/>
              <a:t> endometriosis. The endometrial cysts in the ovary are called the chocolate cysts.</a:t>
            </a:r>
          </a:p>
        </p:txBody>
      </p:sp>
      <p:sp>
        <p:nvSpPr>
          <p:cNvPr id="4" name="Content Placeholder 3"/>
          <p:cNvSpPr>
            <a:spLocks noGrp="1"/>
          </p:cNvSpPr>
          <p:nvPr>
            <p:ph sz="half" idx="2"/>
          </p:nvPr>
        </p:nvSpPr>
        <p:spPr/>
        <p:txBody>
          <a:bodyPr>
            <a:normAutofit/>
          </a:bodyPr>
          <a:lstStyle/>
          <a:p>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Uterus </a:t>
            </a:r>
          </a:p>
        </p:txBody>
      </p:sp>
      <p:sp>
        <p:nvSpPr>
          <p:cNvPr id="3" name="Content Placeholder 2"/>
          <p:cNvSpPr>
            <a:spLocks noGrp="1"/>
          </p:cNvSpPr>
          <p:nvPr>
            <p:ph sz="half" idx="1"/>
          </p:nvPr>
        </p:nvSpPr>
        <p:spPr>
          <a:xfrm>
            <a:off x="0" y="1600200"/>
            <a:ext cx="4038600" cy="5257800"/>
          </a:xfrm>
        </p:spPr>
        <p:txBody>
          <a:bodyPr>
            <a:normAutofit/>
          </a:bodyPr>
          <a:lstStyle/>
          <a:p>
            <a:r>
              <a:rPr lang="en-US" sz="2400" dirty="0"/>
              <a:t>Uterus is shaped like an inverted pear (</a:t>
            </a:r>
            <a:r>
              <a:rPr lang="en-US" sz="2400" dirty="0" err="1"/>
              <a:t>pyriform</a:t>
            </a:r>
            <a:r>
              <a:rPr lang="en-US" sz="2400" dirty="0"/>
              <a:t>).</a:t>
            </a:r>
          </a:p>
          <a:p>
            <a:r>
              <a:rPr lang="en-US" sz="2400" dirty="0"/>
              <a:t>Location- </a:t>
            </a:r>
          </a:p>
          <a:p>
            <a:r>
              <a:rPr lang="en-US" sz="2400" dirty="0"/>
              <a:t> It is a thick-walled hollow muscular organ, situated obliquely in the lesser pelvis between the urinary bladder below and in front, and the rectum and sigmoid colon above and behind.</a:t>
            </a:r>
          </a:p>
        </p:txBody>
      </p:sp>
      <p:pic>
        <p:nvPicPr>
          <p:cNvPr id="1026" name="Picture 2"/>
          <p:cNvPicPr>
            <a:picLocks noGrp="1" noChangeAspect="1" noChangeArrowheads="1"/>
          </p:cNvPicPr>
          <p:nvPr>
            <p:ph sz="half" idx="2"/>
          </p:nvPr>
        </p:nvPicPr>
        <p:blipFill>
          <a:blip r:embed="rId2"/>
          <a:srcRect/>
          <a:stretch>
            <a:fillRect/>
          </a:stretch>
        </p:blipFill>
        <p:spPr bwMode="auto">
          <a:xfrm>
            <a:off x="4191000" y="1752600"/>
            <a:ext cx="4953000" cy="3962400"/>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2"/>
          </p:nvPr>
        </p:nvPicPr>
        <p:blipFill>
          <a:blip r:embed="rId2"/>
          <a:srcRect/>
          <a:stretch>
            <a:fillRect/>
          </a:stretch>
        </p:blipFill>
        <p:spPr bwMode="auto">
          <a:xfrm>
            <a:off x="3429000" y="1143000"/>
            <a:ext cx="5715000" cy="57150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Primary function of uterus </a:t>
            </a:r>
          </a:p>
        </p:txBody>
      </p:sp>
      <p:sp>
        <p:nvSpPr>
          <p:cNvPr id="3" name="Content Placeholder 2"/>
          <p:cNvSpPr>
            <a:spLocks noGrp="1"/>
          </p:cNvSpPr>
          <p:nvPr>
            <p:ph sz="half" idx="1"/>
          </p:nvPr>
        </p:nvSpPr>
        <p:spPr>
          <a:xfrm>
            <a:off x="-76200" y="1752600"/>
            <a:ext cx="4038600" cy="5257800"/>
          </a:xfrm>
        </p:spPr>
        <p:txBody>
          <a:bodyPr>
            <a:normAutofit/>
          </a:bodyPr>
          <a:lstStyle/>
          <a:p>
            <a:r>
              <a:rPr lang="en-US" sz="2400" dirty="0"/>
              <a:t>It is primarily concerned with the embedding of the fertilized ovum and retaining the product of conception until the </a:t>
            </a:r>
            <a:r>
              <a:rPr lang="en-US" sz="2400" dirty="0" err="1"/>
              <a:t>foetus</a:t>
            </a:r>
            <a:r>
              <a:rPr lang="en-US" sz="2400" dirty="0"/>
              <a:t> undergoes sufficient maturity for independent existence.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half" idx="2"/>
          </p:nvPr>
        </p:nvPicPr>
        <p:blipFill>
          <a:blip r:embed="rId2"/>
          <a:srcRect/>
          <a:stretch>
            <a:fillRect/>
          </a:stretch>
        </p:blipFill>
        <p:spPr bwMode="auto">
          <a:xfrm>
            <a:off x="3777743" y="1219200"/>
            <a:ext cx="5366257" cy="56388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Communications of uterus</a:t>
            </a:r>
          </a:p>
        </p:txBody>
      </p:sp>
      <p:sp>
        <p:nvSpPr>
          <p:cNvPr id="3" name="Content Placeholder 2"/>
          <p:cNvSpPr>
            <a:spLocks noGrp="1"/>
          </p:cNvSpPr>
          <p:nvPr>
            <p:ph sz="half" idx="1"/>
          </p:nvPr>
        </p:nvSpPr>
        <p:spPr>
          <a:xfrm>
            <a:off x="76200" y="1600200"/>
            <a:ext cx="4038600" cy="4876800"/>
          </a:xfrm>
        </p:spPr>
        <p:txBody>
          <a:bodyPr>
            <a:normAutofit/>
          </a:bodyPr>
          <a:lstStyle/>
          <a:p>
            <a:r>
              <a:rPr lang="en-US" sz="2400" dirty="0"/>
              <a:t>On each side the uterus receives the opening of the uterine tube at the </a:t>
            </a:r>
            <a:r>
              <a:rPr lang="en-US" sz="2400" dirty="0" err="1"/>
              <a:t>supero</a:t>
            </a:r>
            <a:r>
              <a:rPr lang="en-US" sz="2400" dirty="0"/>
              <a:t>-lateral angle (</a:t>
            </a:r>
            <a:r>
              <a:rPr lang="en-US" sz="2400" dirty="0" err="1"/>
              <a:t>cornu</a:t>
            </a:r>
            <a:r>
              <a:rPr lang="en-US" sz="2400" dirty="0"/>
              <a:t>), and</a:t>
            </a:r>
          </a:p>
          <a:p>
            <a:r>
              <a:rPr lang="en-US" sz="2400" dirty="0"/>
              <a:t> communicates below with the vagina through the external </a:t>
            </a:r>
            <a:r>
              <a:rPr lang="en-US" sz="2400" dirty="0" err="1"/>
              <a:t>os</a:t>
            </a:r>
            <a:r>
              <a:rPr lang="en-US" sz="2400" dirty="0"/>
              <a:t> of the cervix.</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ZMeasurements</a:t>
            </a:r>
            <a:r>
              <a:rPr lang="en-US" dirty="0"/>
              <a:t> of the uterus </a:t>
            </a:r>
          </a:p>
        </p:txBody>
      </p:sp>
      <p:sp>
        <p:nvSpPr>
          <p:cNvPr id="3" name="Content Placeholder 2"/>
          <p:cNvSpPr>
            <a:spLocks noGrp="1"/>
          </p:cNvSpPr>
          <p:nvPr>
            <p:ph idx="1"/>
          </p:nvPr>
        </p:nvSpPr>
        <p:spPr/>
        <p:txBody>
          <a:bodyPr/>
          <a:lstStyle/>
          <a:p>
            <a:r>
              <a:rPr lang="en-US" dirty="0"/>
              <a:t>The average measurements of the </a:t>
            </a:r>
            <a:r>
              <a:rPr lang="en-US" dirty="0" err="1"/>
              <a:t>nulliparous</a:t>
            </a:r>
            <a:r>
              <a:rPr lang="en-US" dirty="0"/>
              <a:t> uterus are as follows:</a:t>
            </a:r>
          </a:p>
          <a:p>
            <a:r>
              <a:rPr lang="en-US" dirty="0"/>
              <a:t>Total length : 7.5cm</a:t>
            </a:r>
          </a:p>
          <a:p>
            <a:r>
              <a:rPr lang="en-US" dirty="0"/>
              <a:t>Breath :5cm</a:t>
            </a:r>
          </a:p>
          <a:p>
            <a:r>
              <a:rPr lang="en-US" dirty="0"/>
              <a:t>Thickness :2.5cm </a:t>
            </a:r>
          </a:p>
          <a:p>
            <a:r>
              <a:rPr lang="en-US" dirty="0"/>
              <a:t>Wt – 50-70gm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half" idx="2"/>
          </p:nvPr>
        </p:nvPicPr>
        <p:blipFill>
          <a:blip r:embed="rId2"/>
          <a:srcRect l="25439" t="30419" r="26316" b="19654"/>
          <a:stretch>
            <a:fillRect/>
          </a:stretch>
        </p:blipFill>
        <p:spPr bwMode="auto">
          <a:xfrm>
            <a:off x="3512344" y="1828800"/>
            <a:ext cx="5631656" cy="3276600"/>
          </a:xfrm>
          <a:prstGeom prst="rect">
            <a:avLst/>
          </a:prstGeom>
          <a:noFill/>
          <a:ln w="9525">
            <a:noFill/>
            <a:miter lim="800000"/>
            <a:headEnd/>
            <a:tailEnd/>
          </a:ln>
          <a:effectLst/>
        </p:spPr>
      </p:pic>
      <p:sp>
        <p:nvSpPr>
          <p:cNvPr id="2" name="Title 1"/>
          <p:cNvSpPr>
            <a:spLocks noGrp="1"/>
          </p:cNvSpPr>
          <p:nvPr>
            <p:ph type="title"/>
          </p:nvPr>
        </p:nvSpPr>
        <p:spPr>
          <a:xfrm>
            <a:off x="457200" y="-457200"/>
            <a:ext cx="8229600" cy="1143000"/>
          </a:xfrm>
        </p:spPr>
        <p:txBody>
          <a:bodyPr/>
          <a:lstStyle/>
          <a:p>
            <a:r>
              <a:rPr lang="en-US" dirty="0"/>
              <a:t>Normal Axes of Uterus</a:t>
            </a:r>
          </a:p>
        </p:txBody>
      </p:sp>
      <p:sp>
        <p:nvSpPr>
          <p:cNvPr id="3" name="Content Placeholder 2"/>
          <p:cNvSpPr>
            <a:spLocks noGrp="1"/>
          </p:cNvSpPr>
          <p:nvPr>
            <p:ph sz="half" idx="1"/>
          </p:nvPr>
        </p:nvSpPr>
        <p:spPr>
          <a:xfrm>
            <a:off x="0" y="685800"/>
            <a:ext cx="4038600" cy="6172200"/>
          </a:xfrm>
        </p:spPr>
        <p:txBody>
          <a:bodyPr>
            <a:noAutofit/>
          </a:bodyPr>
          <a:lstStyle/>
          <a:p>
            <a:r>
              <a:rPr lang="en-US" sz="2400" dirty="0"/>
              <a:t>Normally the uterus lies in </a:t>
            </a:r>
            <a:r>
              <a:rPr lang="en-US" sz="2400" dirty="0" err="1"/>
              <a:t>anteversion</a:t>
            </a:r>
            <a:r>
              <a:rPr lang="en-US" sz="2400" dirty="0"/>
              <a:t> and </a:t>
            </a:r>
            <a:r>
              <a:rPr lang="en-US" sz="2400" dirty="0" err="1"/>
              <a:t>anteflexion</a:t>
            </a:r>
            <a:endParaRPr lang="en-US" sz="2400" dirty="0"/>
          </a:p>
          <a:p>
            <a:r>
              <a:rPr lang="en-US" sz="2400" b="1" dirty="0" err="1"/>
              <a:t>Anteversion</a:t>
            </a:r>
            <a:r>
              <a:rPr lang="en-US" sz="2400" dirty="0"/>
              <a:t> is a forward angle between the axis of the cervix and that of the vagina measuring about 90°, provided the urinary bladder and rectum are empty.</a:t>
            </a:r>
          </a:p>
          <a:p>
            <a:pPr>
              <a:buNone/>
            </a:pPr>
            <a:endParaRPr lang="en-US" sz="2400" dirty="0"/>
          </a:p>
          <a:p>
            <a:r>
              <a:rPr lang="en-US" sz="2400" b="1" dirty="0" err="1"/>
              <a:t>Anteflexion</a:t>
            </a:r>
            <a:r>
              <a:rPr lang="en-US" sz="2400" dirty="0"/>
              <a:t> is a forward angle between the body and cervix at the isthmus measuring about 125°, </a:t>
            </a:r>
            <a:r>
              <a:rPr lang="en-US" sz="2400" dirty="0" err="1"/>
              <a:t>provi</a:t>
            </a:r>
            <a:r>
              <a:rPr lang="en-US" sz="2400" dirty="0"/>
              <a:t> </a:t>
            </a:r>
            <a:r>
              <a:rPr lang="en-US" sz="2400" dirty="0" err="1"/>
              <a:t>ded</a:t>
            </a:r>
            <a:r>
              <a:rPr lang="en-US" sz="2400" dirty="0"/>
              <a:t> the bladder and rectum are empty.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Subdivisions of uterus</a:t>
            </a:r>
          </a:p>
        </p:txBody>
      </p:sp>
      <p:sp>
        <p:nvSpPr>
          <p:cNvPr id="3" name="Content Placeholder 2"/>
          <p:cNvSpPr>
            <a:spLocks noGrp="1"/>
          </p:cNvSpPr>
          <p:nvPr>
            <p:ph sz="half" idx="1"/>
          </p:nvPr>
        </p:nvSpPr>
        <p:spPr>
          <a:xfrm>
            <a:off x="457200" y="6019800"/>
            <a:ext cx="8991600" cy="838200"/>
          </a:xfrm>
        </p:spPr>
        <p:txBody>
          <a:bodyPr>
            <a:normAutofit fontScale="92500" lnSpcReduction="10000"/>
          </a:bodyPr>
          <a:lstStyle/>
          <a:p>
            <a:r>
              <a:rPr lang="en-US" dirty="0"/>
              <a:t>uterus is subdivided into three parts from above downwards-</a:t>
            </a:r>
            <a:r>
              <a:rPr lang="en-US" dirty="0" err="1"/>
              <a:t>fundus</a:t>
            </a:r>
            <a:r>
              <a:rPr lang="en-US" dirty="0"/>
              <a:t>, body, and cervix.</a:t>
            </a:r>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4099" name="Picture 3"/>
          <p:cNvPicPr>
            <a:picLocks noChangeAspect="1" noChangeArrowheads="1"/>
          </p:cNvPicPr>
          <p:nvPr/>
        </p:nvPicPr>
        <p:blipFill>
          <a:blip r:embed="rId2"/>
          <a:srcRect/>
          <a:stretch>
            <a:fillRect/>
          </a:stretch>
        </p:blipFill>
        <p:spPr bwMode="auto">
          <a:xfrm>
            <a:off x="76200" y="1524000"/>
            <a:ext cx="8991600" cy="3810000"/>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Grp="1" noChangeAspect="1" noChangeArrowheads="1"/>
          </p:cNvPicPr>
          <p:nvPr>
            <p:ph sz="half" idx="2"/>
          </p:nvPr>
        </p:nvPicPr>
        <p:blipFill>
          <a:blip r:embed="rId2"/>
          <a:srcRect b="6243"/>
          <a:stretch>
            <a:fillRect/>
          </a:stretch>
        </p:blipFill>
        <p:spPr bwMode="auto">
          <a:xfrm>
            <a:off x="3657600" y="1337165"/>
            <a:ext cx="5486400" cy="445403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Parts of uterus </a:t>
            </a:r>
          </a:p>
        </p:txBody>
      </p:sp>
      <p:sp>
        <p:nvSpPr>
          <p:cNvPr id="3" name="Content Placeholder 2"/>
          <p:cNvSpPr>
            <a:spLocks noGrp="1"/>
          </p:cNvSpPr>
          <p:nvPr>
            <p:ph sz="half" idx="1"/>
          </p:nvPr>
        </p:nvSpPr>
        <p:spPr/>
        <p:txBody>
          <a:bodyPr/>
          <a:lstStyle/>
          <a:p>
            <a:r>
              <a:rPr lang="en-US" dirty="0"/>
              <a:t>The presenting parts of uterus are the </a:t>
            </a:r>
          </a:p>
          <a:p>
            <a:pPr marL="514350" indent="-514350">
              <a:buFont typeface="+mj-lt"/>
              <a:buAutoNum type="arabicPeriod"/>
            </a:pPr>
            <a:r>
              <a:rPr lang="en-US" dirty="0" err="1"/>
              <a:t>Fundus</a:t>
            </a:r>
            <a:endParaRPr lang="en-US" dirty="0"/>
          </a:p>
          <a:p>
            <a:pPr marL="514350" indent="-514350">
              <a:buFont typeface="+mj-lt"/>
              <a:buAutoNum type="arabicPeriod"/>
            </a:pPr>
            <a:r>
              <a:rPr lang="en-US" dirty="0"/>
              <a:t>Body </a:t>
            </a:r>
          </a:p>
          <a:p>
            <a:pPr marL="514350" indent="-514350">
              <a:buFont typeface="+mj-lt"/>
              <a:buAutoNum type="arabicPeriod"/>
            </a:pPr>
            <a:r>
              <a:rPr lang="en-US" dirty="0"/>
              <a:t>Cervix</a:t>
            </a:r>
          </a:p>
          <a:p>
            <a:pPr marL="514350" indent="-514350">
              <a:buFont typeface="+mj-lt"/>
              <a:buAutoNum type="arabicPeriod"/>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sz="half" idx="2"/>
          </p:nvPr>
        </p:nvPicPr>
        <p:blipFill>
          <a:blip r:embed="rId2"/>
          <a:srcRect/>
          <a:stretch>
            <a:fillRect/>
          </a:stretch>
        </p:blipFill>
        <p:spPr bwMode="auto">
          <a:xfrm>
            <a:off x="4191000" y="108854"/>
            <a:ext cx="4953000" cy="6474509"/>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76200" y="304800"/>
            <a:ext cx="4038600" cy="6553200"/>
          </a:xfrm>
        </p:spPr>
        <p:txBody>
          <a:bodyPr>
            <a:normAutofit/>
          </a:bodyPr>
          <a:lstStyle/>
          <a:p>
            <a:r>
              <a:rPr lang="en-US" sz="2400" dirty="0" err="1"/>
              <a:t>Fundus</a:t>
            </a:r>
            <a:r>
              <a:rPr lang="en-US" sz="2400" dirty="0"/>
              <a:t> is that part of the body which lies above the entrance of the two uterine tubes.</a:t>
            </a:r>
          </a:p>
          <a:p>
            <a:r>
              <a:rPr lang="en-US" sz="2400" dirty="0"/>
              <a:t>Body extends from the </a:t>
            </a:r>
            <a:r>
              <a:rPr lang="en-US" sz="2400" dirty="0" err="1"/>
              <a:t>fundus</a:t>
            </a:r>
            <a:r>
              <a:rPr lang="en-US" sz="2400" dirty="0"/>
              <a:t> to a constriction known as the isthmus which corresponds with the internal </a:t>
            </a:r>
            <a:r>
              <a:rPr lang="en-US" sz="2400" dirty="0" err="1"/>
              <a:t>os</a:t>
            </a:r>
            <a:r>
              <a:rPr lang="en-US" sz="2400" dirty="0"/>
              <a:t> of the cervical canal.</a:t>
            </a:r>
          </a:p>
          <a:p>
            <a:endParaRPr lang="en-US" sz="2400" dirty="0"/>
          </a:p>
          <a:p>
            <a:r>
              <a:rPr lang="en-US" sz="2400" dirty="0"/>
              <a:t>Cervix of uterus lies below the isthmus and is subdivided by the vaginal wall into supra-vaginal and vaginal parts.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Fundus</a:t>
            </a:r>
            <a:r>
              <a:rPr lang="en-US" dirty="0"/>
              <a:t> </a:t>
            </a:r>
          </a:p>
        </p:txBody>
      </p:sp>
      <p:sp>
        <p:nvSpPr>
          <p:cNvPr id="3" name="Content Placeholder 2"/>
          <p:cNvSpPr>
            <a:spLocks noGrp="1"/>
          </p:cNvSpPr>
          <p:nvPr>
            <p:ph sz="half" idx="1"/>
          </p:nvPr>
        </p:nvSpPr>
        <p:spPr>
          <a:xfrm>
            <a:off x="0" y="1600200"/>
            <a:ext cx="4495800" cy="5257800"/>
          </a:xfrm>
        </p:spPr>
        <p:txBody>
          <a:bodyPr>
            <a:normAutofit fontScale="92500"/>
          </a:bodyPr>
          <a:lstStyle/>
          <a:p>
            <a:r>
              <a:rPr lang="en-US" dirty="0"/>
              <a:t>It is the expanded end of the body which is situated above an imaginary horizontal plane passing through the entrance of the two uterine tubes.</a:t>
            </a:r>
          </a:p>
          <a:p>
            <a:r>
              <a:rPr lang="en-US" dirty="0"/>
              <a:t> The </a:t>
            </a:r>
            <a:r>
              <a:rPr lang="en-US" dirty="0" err="1"/>
              <a:t>fundus</a:t>
            </a:r>
            <a:r>
              <a:rPr lang="en-US" dirty="0"/>
              <a:t> is some shaped and  is directed forwards, convex on all sides, covered with peritoneum, and does not contain the uterine cavity.</a:t>
            </a:r>
          </a:p>
          <a:p>
            <a:r>
              <a:rPr lang="en-US" dirty="0"/>
              <a:t>Fertilized ovum is implanted in its posterior wall</a:t>
            </a:r>
          </a:p>
        </p:txBody>
      </p:sp>
      <p:pic>
        <p:nvPicPr>
          <p:cNvPr id="7170" name="Picture 2"/>
          <p:cNvPicPr>
            <a:picLocks noGrp="1" noChangeAspect="1" noChangeArrowheads="1"/>
          </p:cNvPicPr>
          <p:nvPr>
            <p:ph sz="half" idx="2"/>
          </p:nvPr>
        </p:nvPicPr>
        <p:blipFill>
          <a:blip r:embed="rId2" cstate="print"/>
          <a:srcRect/>
          <a:stretch>
            <a:fillRect/>
          </a:stretch>
        </p:blipFill>
        <p:spPr bwMode="auto">
          <a:xfrm>
            <a:off x="4512032" y="2209800"/>
            <a:ext cx="4631967" cy="2974180"/>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half" idx="2"/>
          </p:nvPr>
        </p:nvPicPr>
        <p:blipFill>
          <a:blip r:embed="rId2"/>
          <a:srcRect/>
          <a:stretch>
            <a:fillRect/>
          </a:stretch>
        </p:blipFill>
        <p:spPr bwMode="auto">
          <a:xfrm>
            <a:off x="3489626" y="1905000"/>
            <a:ext cx="5654374" cy="3505200"/>
          </a:xfrm>
          <a:prstGeom prst="rect">
            <a:avLst/>
          </a:prstGeom>
          <a:noFill/>
          <a:ln w="9525">
            <a:noFill/>
            <a:miter lim="800000"/>
            <a:headEnd/>
            <a:tailEnd/>
          </a:ln>
          <a:effectLst/>
        </p:spPr>
      </p:pic>
      <p:sp>
        <p:nvSpPr>
          <p:cNvPr id="2" name="Title 1"/>
          <p:cNvSpPr>
            <a:spLocks noGrp="1"/>
          </p:cNvSpPr>
          <p:nvPr>
            <p:ph type="title"/>
          </p:nvPr>
        </p:nvSpPr>
        <p:spPr>
          <a:xfrm>
            <a:off x="457200" y="-228600"/>
            <a:ext cx="8229600" cy="1143000"/>
          </a:xfrm>
        </p:spPr>
        <p:txBody>
          <a:bodyPr/>
          <a:lstStyle/>
          <a:p>
            <a:r>
              <a:rPr lang="en-US" dirty="0"/>
              <a:t>BODY</a:t>
            </a:r>
          </a:p>
        </p:txBody>
      </p:sp>
      <p:sp>
        <p:nvSpPr>
          <p:cNvPr id="3" name="Content Placeholder 2"/>
          <p:cNvSpPr>
            <a:spLocks noGrp="1"/>
          </p:cNvSpPr>
          <p:nvPr>
            <p:ph sz="half" idx="1"/>
          </p:nvPr>
        </p:nvSpPr>
        <p:spPr>
          <a:xfrm>
            <a:off x="0" y="838200"/>
            <a:ext cx="4038600" cy="6019800"/>
          </a:xfrm>
        </p:spPr>
        <p:txBody>
          <a:bodyPr>
            <a:normAutofit/>
          </a:bodyPr>
          <a:lstStyle/>
          <a:p>
            <a:r>
              <a:rPr lang="en-US" sz="2400" dirty="0"/>
              <a:t>It extends from the </a:t>
            </a:r>
            <a:r>
              <a:rPr lang="en-US" sz="2400" dirty="0" err="1"/>
              <a:t>fundus</a:t>
            </a:r>
            <a:r>
              <a:rPr lang="en-US" sz="2400" dirty="0"/>
              <a:t> to the isthmus, is flattened </a:t>
            </a:r>
            <a:r>
              <a:rPr lang="en-US" sz="2400" dirty="0" err="1"/>
              <a:t>antero-posteriorly</a:t>
            </a:r>
            <a:r>
              <a:rPr lang="en-US" sz="2400" dirty="0"/>
              <a:t>, wider in the upper part, and contains the uterine cavity.</a:t>
            </a:r>
          </a:p>
          <a:p>
            <a:r>
              <a:rPr lang="en-US" sz="2400" dirty="0"/>
              <a:t>Features of the body</a:t>
            </a:r>
          </a:p>
          <a:p>
            <a:pPr marL="514350" indent="-514350">
              <a:buNone/>
            </a:pPr>
            <a:r>
              <a:rPr lang="en-US" sz="2400" dirty="0"/>
              <a:t>2 surfaces – anterior surface and posterior surface</a:t>
            </a:r>
          </a:p>
          <a:p>
            <a:pPr marL="514350" indent="-514350">
              <a:buNone/>
            </a:pPr>
            <a:r>
              <a:rPr lang="en-US" sz="2400" dirty="0"/>
              <a:t>2 lateral borders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sz="half" idx="2"/>
          </p:nvPr>
        </p:nvPicPr>
        <p:blipFill>
          <a:blip r:embed="rId2"/>
          <a:srcRect/>
          <a:stretch>
            <a:fillRect/>
          </a:stretch>
        </p:blipFill>
        <p:spPr bwMode="auto">
          <a:xfrm>
            <a:off x="3962400" y="914400"/>
            <a:ext cx="5181600" cy="51816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Anterior surface of uterus </a:t>
            </a:r>
          </a:p>
        </p:txBody>
      </p:sp>
      <p:sp>
        <p:nvSpPr>
          <p:cNvPr id="3" name="Content Placeholder 2"/>
          <p:cNvSpPr>
            <a:spLocks noGrp="1"/>
          </p:cNvSpPr>
          <p:nvPr>
            <p:ph sz="half" idx="1"/>
          </p:nvPr>
        </p:nvSpPr>
        <p:spPr>
          <a:xfrm>
            <a:off x="0" y="1371600"/>
            <a:ext cx="4495800" cy="5486400"/>
          </a:xfrm>
        </p:spPr>
        <p:txBody>
          <a:bodyPr>
            <a:normAutofit/>
          </a:bodyPr>
          <a:lstStyle/>
          <a:p>
            <a:r>
              <a:rPr lang="en-US" sz="2400" dirty="0"/>
              <a:t>Anterior or </a:t>
            </a:r>
            <a:r>
              <a:rPr lang="en-US" sz="2400" dirty="0" err="1"/>
              <a:t>vesical</a:t>
            </a:r>
            <a:r>
              <a:rPr lang="en-US" sz="2400" dirty="0"/>
              <a:t> surface is flat, directed downwards and forwards, and </a:t>
            </a:r>
          </a:p>
          <a:p>
            <a:r>
              <a:rPr lang="en-US" sz="2400" dirty="0"/>
              <a:t>covered with peritoneum </a:t>
            </a:r>
            <a:r>
              <a:rPr lang="en-US" sz="2400" dirty="0" err="1"/>
              <a:t>upto</a:t>
            </a:r>
            <a:r>
              <a:rPr lang="en-US" sz="2400" dirty="0"/>
              <a:t> the isthmus, where the peritoneum is reflected onto the upper surface of the urinary bladder forming the </a:t>
            </a:r>
            <a:r>
              <a:rPr lang="en-US" sz="2400" dirty="0" err="1"/>
              <a:t>utero-vesical</a:t>
            </a:r>
            <a:r>
              <a:rPr lang="en-US" sz="2400" dirty="0"/>
              <a:t> pouch.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Posterior surface  of uterus </a:t>
            </a:r>
          </a:p>
        </p:txBody>
      </p:sp>
      <p:sp>
        <p:nvSpPr>
          <p:cNvPr id="3" name="Content Placeholder 2"/>
          <p:cNvSpPr>
            <a:spLocks noGrp="1"/>
          </p:cNvSpPr>
          <p:nvPr>
            <p:ph sz="half" idx="1"/>
          </p:nvPr>
        </p:nvSpPr>
        <p:spPr>
          <a:xfrm>
            <a:off x="0" y="1219200"/>
            <a:ext cx="4495800" cy="5638800"/>
          </a:xfrm>
        </p:spPr>
        <p:txBody>
          <a:bodyPr>
            <a:normAutofit lnSpcReduction="10000"/>
          </a:bodyPr>
          <a:lstStyle/>
          <a:p>
            <a:r>
              <a:rPr lang="en-US" dirty="0"/>
              <a:t>posterior or intestinal surface is convex, directed upwards and backwards and covered with peritoneum which extends </a:t>
            </a:r>
            <a:r>
              <a:rPr lang="en-US" dirty="0" err="1"/>
              <a:t>upto</a:t>
            </a:r>
            <a:r>
              <a:rPr lang="en-US" dirty="0"/>
              <a:t> the posterior fornix of the vagina; </a:t>
            </a:r>
            <a:r>
              <a:rPr lang="en-US" dirty="0" err="1"/>
              <a:t>therefrom</a:t>
            </a:r>
            <a:r>
              <a:rPr lang="en-US" dirty="0"/>
              <a:t> the peritoneum is reflected to the rectum forming the recto-uterine pouch of Douglas. The posterior surface is related to the sigmoid colon and small intestine.</a:t>
            </a:r>
          </a:p>
        </p:txBody>
      </p:sp>
      <p:pic>
        <p:nvPicPr>
          <p:cNvPr id="10242" name="Picture 2"/>
          <p:cNvPicPr>
            <a:picLocks noGrp="1" noChangeAspect="1" noChangeArrowheads="1"/>
          </p:cNvPicPr>
          <p:nvPr>
            <p:ph sz="half" idx="2"/>
          </p:nvPr>
        </p:nvPicPr>
        <p:blipFill>
          <a:blip r:embed="rId2"/>
          <a:srcRect/>
          <a:stretch>
            <a:fillRect/>
          </a:stretch>
        </p:blipFill>
        <p:spPr bwMode="auto">
          <a:xfrm>
            <a:off x="4648200" y="2206148"/>
            <a:ext cx="4038600" cy="3314067"/>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Borders of uterus </a:t>
            </a:r>
          </a:p>
        </p:txBody>
      </p:sp>
      <p:sp>
        <p:nvSpPr>
          <p:cNvPr id="3" name="Content Placeholder 2"/>
          <p:cNvSpPr>
            <a:spLocks noGrp="1"/>
          </p:cNvSpPr>
          <p:nvPr>
            <p:ph sz="half" idx="1"/>
          </p:nvPr>
        </p:nvSpPr>
        <p:spPr>
          <a:xfrm>
            <a:off x="-76200" y="1600200"/>
            <a:ext cx="4038600" cy="5029200"/>
          </a:xfrm>
        </p:spPr>
        <p:txBody>
          <a:bodyPr>
            <a:noAutofit/>
          </a:bodyPr>
          <a:lstStyle/>
          <a:p>
            <a:r>
              <a:rPr lang="en-US" sz="2300" dirty="0"/>
              <a:t>Each lateral border is rounded and non-peritoneal for the attachment of the broad ligament of uterus. </a:t>
            </a:r>
          </a:p>
          <a:p>
            <a:r>
              <a:rPr lang="en-US" sz="2300" dirty="0"/>
              <a:t>Broad ligament attaches the uterus to the lateral pelvic wall</a:t>
            </a:r>
          </a:p>
          <a:p>
            <a:r>
              <a:rPr lang="en-US" sz="2300" dirty="0"/>
              <a:t>The border is related to the tortuous uterine vessels.</a:t>
            </a:r>
          </a:p>
        </p:txBody>
      </p:sp>
      <p:pic>
        <p:nvPicPr>
          <p:cNvPr id="30722" name="Picture 2"/>
          <p:cNvPicPr>
            <a:picLocks noGrp="1" noChangeAspect="1" noChangeArrowheads="1"/>
          </p:cNvPicPr>
          <p:nvPr>
            <p:ph sz="half" idx="2"/>
          </p:nvPr>
        </p:nvPicPr>
        <p:blipFill>
          <a:blip r:embed="rId2"/>
          <a:srcRect/>
          <a:stretch>
            <a:fillRect/>
          </a:stretch>
        </p:blipFill>
        <p:spPr bwMode="auto">
          <a:xfrm>
            <a:off x="3816072" y="2667000"/>
            <a:ext cx="5327928" cy="2674620"/>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1266" name="Picture 2"/>
          <p:cNvPicPr>
            <a:picLocks noGrp="1" noChangeAspect="1" noChangeArrowheads="1"/>
          </p:cNvPicPr>
          <p:nvPr>
            <p:ph sz="half" idx="1"/>
          </p:nvPr>
        </p:nvPicPr>
        <p:blipFill>
          <a:blip r:embed="rId2"/>
          <a:srcRect/>
          <a:stretch>
            <a:fillRect/>
          </a:stretch>
        </p:blipFill>
        <p:spPr bwMode="auto">
          <a:xfrm>
            <a:off x="0" y="0"/>
            <a:ext cx="8957988" cy="5791200"/>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half" idx="2"/>
          </p:nvPr>
        </p:nvPicPr>
        <p:blipFill>
          <a:blip r:embed="rId3"/>
          <a:srcRect r="13208"/>
          <a:stretch>
            <a:fillRect/>
          </a:stretch>
        </p:blipFill>
        <p:spPr bwMode="auto">
          <a:xfrm>
            <a:off x="4191000" y="1712242"/>
            <a:ext cx="4953000" cy="378764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Lateral angle of uterus</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r>
              <a:rPr lang="en-US" dirty="0"/>
              <a:t>lateral angles or </a:t>
            </a:r>
            <a:r>
              <a:rPr lang="en-US" dirty="0" err="1"/>
              <a:t>cornua</a:t>
            </a:r>
            <a:r>
              <a:rPr lang="en-US" dirty="0"/>
              <a:t> of the uterus project outwards from the junction of the </a:t>
            </a:r>
            <a:r>
              <a:rPr lang="en-US" dirty="0" err="1"/>
              <a:t>fundus</a:t>
            </a:r>
            <a:r>
              <a:rPr lang="en-US" dirty="0"/>
              <a:t> and the body. Each angle presents the attachments of three structures </a:t>
            </a:r>
          </a:p>
          <a:p>
            <a:pPr>
              <a:buNone/>
            </a:pPr>
            <a:r>
              <a:rPr lang="en-US" dirty="0"/>
              <a:t>:(1) Uterine tube, the uppermost structure piercing the musculature of uterus;</a:t>
            </a:r>
          </a:p>
          <a:p>
            <a:pPr>
              <a:buNone/>
            </a:pPr>
            <a:r>
              <a:rPr lang="en-US" dirty="0"/>
              <a:t> (ii) Proximal part of the round ligament of </a:t>
            </a:r>
            <a:r>
              <a:rPr lang="en-US" dirty="0" err="1"/>
              <a:t>uterus,below</a:t>
            </a:r>
            <a:r>
              <a:rPr lang="en-US" dirty="0"/>
              <a:t> and in front of the tube;</a:t>
            </a:r>
          </a:p>
          <a:p>
            <a:pPr>
              <a:buNone/>
            </a:pPr>
            <a:r>
              <a:rPr lang="en-US" dirty="0"/>
              <a:t> (iii) Ligament of ovary, below and behind the tube.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A6BB0-B99F-AF98-3CAB-5B26D1430D9B}"/>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40A2D647-1E98-F370-6F93-115162D1B1CF}"/>
              </a:ext>
            </a:extLst>
          </p:cNvPr>
          <p:cNvPicPr>
            <a:picLocks noGrp="1" noChangeAspect="1"/>
          </p:cNvPicPr>
          <p:nvPr>
            <p:ph sz="half" idx="1"/>
          </p:nvPr>
        </p:nvPicPr>
        <p:blipFill>
          <a:blip r:embed="rId3"/>
          <a:stretch>
            <a:fillRect/>
          </a:stretch>
        </p:blipFill>
        <p:spPr>
          <a:xfrm>
            <a:off x="6292" y="457201"/>
            <a:ext cx="5616781" cy="4114800"/>
          </a:xfrm>
        </p:spPr>
      </p:pic>
      <p:pic>
        <p:nvPicPr>
          <p:cNvPr id="8" name="Content Placeholder 7">
            <a:extLst>
              <a:ext uri="{FF2B5EF4-FFF2-40B4-BE49-F238E27FC236}">
                <a16:creationId xmlns:a16="http://schemas.microsoft.com/office/drawing/2014/main" id="{7B51B286-1529-EE26-4B53-0C5B0A6215F1}"/>
              </a:ext>
            </a:extLst>
          </p:cNvPr>
          <p:cNvPicPr>
            <a:picLocks noGrp="1" noChangeAspect="1"/>
          </p:cNvPicPr>
          <p:nvPr>
            <p:ph sz="half" idx="2"/>
          </p:nvPr>
        </p:nvPicPr>
        <p:blipFill>
          <a:blip r:embed="rId4"/>
          <a:stretch>
            <a:fillRect/>
          </a:stretch>
        </p:blipFill>
        <p:spPr>
          <a:xfrm>
            <a:off x="4953000" y="3923523"/>
            <a:ext cx="3886200" cy="2934477"/>
          </a:xfrm>
        </p:spPr>
      </p:pic>
    </p:spTree>
    <p:extLst>
      <p:ext uri="{BB962C8B-B14F-4D97-AF65-F5344CB8AC3E}">
        <p14:creationId xmlns:p14="http://schemas.microsoft.com/office/powerpoint/2010/main" val="36728466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Uterine cavity</a:t>
            </a:r>
          </a:p>
        </p:txBody>
      </p:sp>
      <p:sp>
        <p:nvSpPr>
          <p:cNvPr id="3" name="Content Placeholder 2"/>
          <p:cNvSpPr>
            <a:spLocks noGrp="1"/>
          </p:cNvSpPr>
          <p:nvPr>
            <p:ph sz="half" idx="1"/>
          </p:nvPr>
        </p:nvSpPr>
        <p:spPr>
          <a:xfrm>
            <a:off x="0" y="1600200"/>
            <a:ext cx="4495800" cy="5257800"/>
          </a:xfrm>
        </p:spPr>
        <p:txBody>
          <a:bodyPr>
            <a:normAutofit fontScale="85000" lnSpcReduction="10000"/>
          </a:bodyPr>
          <a:lstStyle/>
          <a:p>
            <a:r>
              <a:rPr lang="en-US" dirty="0">
                <a:latin typeface="Times New Roman" pitchFamily="18" charset="0"/>
                <a:cs typeface="Times New Roman" pitchFamily="18" charset="0"/>
              </a:rPr>
              <a:t>Uterine cavity is a vertical slit on </a:t>
            </a:r>
            <a:r>
              <a:rPr lang="en-US" dirty="0" err="1">
                <a:latin typeface="Times New Roman" pitchFamily="18" charset="0"/>
                <a:cs typeface="Times New Roman" pitchFamily="18" charset="0"/>
              </a:rPr>
              <a:t>sagittal</a:t>
            </a:r>
            <a:r>
              <a:rPr lang="en-US" dirty="0">
                <a:latin typeface="Times New Roman" pitchFamily="18" charset="0"/>
                <a:cs typeface="Times New Roman" pitchFamily="18" charset="0"/>
              </a:rPr>
              <a:t> section, and a transverse slit on cross section. </a:t>
            </a:r>
          </a:p>
          <a:p>
            <a:r>
              <a:rPr lang="en-US" dirty="0">
                <a:latin typeface="Times New Roman" pitchFamily="18" charset="0"/>
                <a:cs typeface="Times New Roman" pitchFamily="18" charset="0"/>
              </a:rPr>
              <a:t>The cavity is triangular on coronal section;</a:t>
            </a:r>
          </a:p>
          <a:p>
            <a:r>
              <a:rPr lang="en-US" dirty="0">
                <a:latin typeface="Times New Roman" pitchFamily="18" charset="0"/>
                <a:cs typeface="Times New Roman" pitchFamily="18" charset="0"/>
              </a:rPr>
              <a:t> its base is formed by the </a:t>
            </a:r>
            <a:r>
              <a:rPr lang="en-US" dirty="0" err="1">
                <a:latin typeface="Times New Roman" pitchFamily="18" charset="0"/>
                <a:cs typeface="Times New Roman" pitchFamily="18" charset="0"/>
              </a:rPr>
              <a:t>fundus</a:t>
            </a:r>
            <a:r>
              <a:rPr lang="en-US" dirty="0">
                <a:latin typeface="Times New Roman" pitchFamily="18" charset="0"/>
                <a:cs typeface="Times New Roman" pitchFamily="18" charset="0"/>
              </a:rPr>
              <a:t> and its apex by the internal </a:t>
            </a:r>
            <a:r>
              <a:rPr lang="en-US" dirty="0" err="1">
                <a:latin typeface="Times New Roman" pitchFamily="18" charset="0"/>
                <a:cs typeface="Times New Roman" pitchFamily="18" charset="0"/>
              </a:rPr>
              <a:t>os</a:t>
            </a:r>
            <a:r>
              <a:rPr lang="en-US" dirty="0">
                <a:latin typeface="Times New Roman" pitchFamily="18" charset="0"/>
                <a:cs typeface="Times New Roman" pitchFamily="18" charset="0"/>
              </a:rPr>
              <a:t> through which the uterine cavity communicates with the cervical canal. </a:t>
            </a:r>
          </a:p>
          <a:p>
            <a:r>
              <a:rPr lang="en-US" dirty="0">
                <a:latin typeface="Times New Roman" pitchFamily="18" charset="0"/>
                <a:cs typeface="Times New Roman" pitchFamily="18" charset="0"/>
              </a:rPr>
              <a:t>The mucous membrane of the uterine cavity is known as the </a:t>
            </a:r>
            <a:r>
              <a:rPr lang="en-US" dirty="0" err="1">
                <a:latin typeface="Times New Roman" pitchFamily="18" charset="0"/>
                <a:cs typeface="Times New Roman" pitchFamily="18" charset="0"/>
              </a:rPr>
              <a:t>endometrium</a:t>
            </a:r>
            <a:r>
              <a:rPr lang="en-US" dirty="0">
                <a:latin typeface="Times New Roman" pitchFamily="18" charset="0"/>
                <a:cs typeface="Times New Roman" pitchFamily="18" charset="0"/>
              </a:rPr>
              <a:t> which is changed into </a:t>
            </a:r>
            <a:r>
              <a:rPr lang="en-US" dirty="0" err="1">
                <a:latin typeface="Times New Roman" pitchFamily="18" charset="0"/>
                <a:cs typeface="Times New Roman" pitchFamily="18" charset="0"/>
              </a:rPr>
              <a:t>decidua</a:t>
            </a:r>
            <a:r>
              <a:rPr lang="en-US" dirty="0">
                <a:latin typeface="Times New Roman" pitchFamily="18" charset="0"/>
                <a:cs typeface="Times New Roman" pitchFamily="18" charset="0"/>
              </a:rPr>
              <a:t> during pregnancy.</a:t>
            </a:r>
          </a:p>
        </p:txBody>
      </p:sp>
      <p:pic>
        <p:nvPicPr>
          <p:cNvPr id="13314" name="Picture 2"/>
          <p:cNvPicPr>
            <a:picLocks noGrp="1" noChangeAspect="1" noChangeArrowheads="1"/>
          </p:cNvPicPr>
          <p:nvPr>
            <p:ph sz="half" idx="2"/>
          </p:nvPr>
        </p:nvPicPr>
        <p:blipFill>
          <a:blip r:embed="rId2"/>
          <a:srcRect/>
          <a:stretch>
            <a:fillRect/>
          </a:stretch>
        </p:blipFill>
        <p:spPr bwMode="auto">
          <a:xfrm>
            <a:off x="4800600" y="2133600"/>
            <a:ext cx="4038600" cy="3745802"/>
          </a:xfrm>
          <a:prstGeom prst="rect">
            <a:avLst/>
          </a:prstGeom>
          <a:noFill/>
          <a:ln w="9525">
            <a:noFill/>
            <a:miter lim="800000"/>
            <a:headEnd/>
            <a:tailEnd/>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sz="half" idx="2"/>
          </p:nvPr>
        </p:nvPicPr>
        <p:blipFill>
          <a:blip r:embed="rId2"/>
          <a:srcRect/>
          <a:stretch>
            <a:fillRect/>
          </a:stretch>
        </p:blipFill>
        <p:spPr bwMode="auto">
          <a:xfrm>
            <a:off x="2667000" y="1126960"/>
            <a:ext cx="6477000" cy="4158874"/>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Structure of the </a:t>
            </a:r>
            <a:r>
              <a:rPr lang="en-US" dirty="0" err="1"/>
              <a:t>fundus</a:t>
            </a:r>
            <a:r>
              <a:rPr lang="en-US" dirty="0"/>
              <a:t> and body </a:t>
            </a:r>
          </a:p>
        </p:txBody>
      </p:sp>
      <p:sp>
        <p:nvSpPr>
          <p:cNvPr id="3" name="Content Placeholder 2"/>
          <p:cNvSpPr>
            <a:spLocks noGrp="1"/>
          </p:cNvSpPr>
          <p:nvPr>
            <p:ph sz="half" idx="1"/>
          </p:nvPr>
        </p:nvSpPr>
        <p:spPr>
          <a:xfrm>
            <a:off x="152400" y="1600200"/>
            <a:ext cx="2971800" cy="4525963"/>
          </a:xfrm>
        </p:spPr>
        <p:txBody>
          <a:bodyPr/>
          <a:lstStyle/>
          <a:p>
            <a:r>
              <a:rPr lang="en-US" dirty="0"/>
              <a:t>From within outwards the uterus presents </a:t>
            </a:r>
          </a:p>
          <a:p>
            <a:r>
              <a:rPr lang="en-US" dirty="0" err="1"/>
              <a:t>Endometrium</a:t>
            </a:r>
            <a:r>
              <a:rPr lang="en-US" dirty="0"/>
              <a:t>, </a:t>
            </a:r>
          </a:p>
          <a:p>
            <a:r>
              <a:rPr lang="en-US" dirty="0" err="1"/>
              <a:t>Myometrium</a:t>
            </a:r>
            <a:r>
              <a:rPr lang="en-US" dirty="0"/>
              <a:t>, and </a:t>
            </a:r>
          </a:p>
          <a:p>
            <a:r>
              <a:rPr lang="en-US" dirty="0" err="1"/>
              <a:t>Perimetrium</a:t>
            </a:r>
            <a:r>
              <a:rPr lang="en-US" dirty="0"/>
              <a: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Endometrium</a:t>
            </a:r>
            <a:r>
              <a:rPr lang="en-US" dirty="0"/>
              <a:t> </a:t>
            </a:r>
          </a:p>
        </p:txBody>
      </p:sp>
      <p:sp>
        <p:nvSpPr>
          <p:cNvPr id="3" name="Content Placeholder 2"/>
          <p:cNvSpPr>
            <a:spLocks noGrp="1"/>
          </p:cNvSpPr>
          <p:nvPr>
            <p:ph sz="half" idx="1"/>
          </p:nvPr>
        </p:nvSpPr>
        <p:spPr/>
        <p:txBody>
          <a:bodyPr>
            <a:normAutofit fontScale="77500" lnSpcReduction="20000"/>
          </a:bodyPr>
          <a:lstStyle/>
          <a:p>
            <a:r>
              <a:rPr lang="en-US" dirty="0"/>
              <a:t>Functionally, the </a:t>
            </a:r>
            <a:r>
              <a:rPr lang="en-US" dirty="0" err="1"/>
              <a:t>endometrium</a:t>
            </a:r>
            <a:r>
              <a:rPr lang="en-US" dirty="0"/>
              <a:t> consists of outer basal layer and inner functional layer. The functional layer undergoes changes during the menstrual cycle and is cast off in each month with uterine bleeding.</a:t>
            </a:r>
          </a:p>
          <a:p>
            <a:r>
              <a:rPr lang="en-US" dirty="0"/>
              <a:t>The basal layer remains practically unaltered and helps in regeneration of the epithelial f lining over the denuded </a:t>
            </a:r>
            <a:r>
              <a:rPr lang="en-US" dirty="0" err="1"/>
              <a:t>endometrium</a:t>
            </a:r>
            <a:r>
              <a:rPr lang="en-US" dirty="0"/>
              <a:t> from the basal ends of the uterine glands.</a:t>
            </a:r>
          </a:p>
        </p:txBody>
      </p:sp>
      <p:pic>
        <p:nvPicPr>
          <p:cNvPr id="16386" name="Picture 2"/>
          <p:cNvPicPr>
            <a:picLocks noGrp="1" noChangeAspect="1" noChangeArrowheads="1"/>
          </p:cNvPicPr>
          <p:nvPr>
            <p:ph sz="half" idx="2"/>
          </p:nvPr>
        </p:nvPicPr>
        <p:blipFill>
          <a:blip r:embed="rId2" cstate="print"/>
          <a:srcRect l="53719" t="33809" r="20661" b="14743"/>
          <a:stretch>
            <a:fillRect/>
          </a:stretch>
        </p:blipFill>
        <p:spPr bwMode="auto">
          <a:xfrm>
            <a:off x="4892040" y="1219200"/>
            <a:ext cx="4251960" cy="4800600"/>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Changes in </a:t>
            </a:r>
            <a:r>
              <a:rPr lang="en-US" dirty="0" err="1"/>
              <a:t>endometrium</a:t>
            </a:r>
            <a:r>
              <a:rPr lang="en-US" dirty="0"/>
              <a:t> while </a:t>
            </a:r>
            <a:r>
              <a:rPr lang="en-US" dirty="0" err="1"/>
              <a:t>mensturation</a:t>
            </a:r>
            <a:endParaRPr lang="en-US" dirty="0"/>
          </a:p>
        </p:txBody>
      </p:sp>
      <p:sp>
        <p:nvSpPr>
          <p:cNvPr id="3" name="Content Placeholder 2"/>
          <p:cNvSpPr>
            <a:spLocks noGrp="1"/>
          </p:cNvSpPr>
          <p:nvPr>
            <p:ph sz="half" idx="1"/>
          </p:nvPr>
        </p:nvSpPr>
        <p:spPr>
          <a:xfrm>
            <a:off x="76200" y="1600200"/>
            <a:ext cx="4038600" cy="4953000"/>
          </a:xfrm>
        </p:spPr>
        <p:txBody>
          <a:bodyPr/>
          <a:lstStyle/>
          <a:p>
            <a:pPr>
              <a:buNone/>
            </a:pPr>
            <a:r>
              <a:rPr lang="en-US" dirty="0"/>
              <a:t>endometrial changes in menstrual cycle may be subdivided into the following phases </a:t>
            </a:r>
          </a:p>
          <a:p>
            <a:r>
              <a:rPr lang="en-US" dirty="0"/>
              <a:t>Menstrual,</a:t>
            </a:r>
          </a:p>
          <a:p>
            <a:r>
              <a:rPr lang="en-US" dirty="0"/>
              <a:t> Regenerative, </a:t>
            </a:r>
          </a:p>
          <a:p>
            <a:r>
              <a:rPr lang="en-US" dirty="0"/>
              <a:t>Proliferative, </a:t>
            </a:r>
          </a:p>
          <a:p>
            <a:r>
              <a:rPr lang="en-US" dirty="0" err="1"/>
              <a:t>Secretory</a:t>
            </a:r>
            <a:r>
              <a:rPr lang="en-US" dirty="0"/>
              <a:t> and </a:t>
            </a:r>
          </a:p>
          <a:p>
            <a:r>
              <a:rPr lang="en-US" dirty="0"/>
              <a:t>Pre-menstrual.</a:t>
            </a:r>
          </a:p>
        </p:txBody>
      </p:sp>
      <p:pic>
        <p:nvPicPr>
          <p:cNvPr id="17410" name="Picture 2"/>
          <p:cNvPicPr>
            <a:picLocks noGrp="1" noChangeAspect="1" noChangeArrowheads="1"/>
          </p:cNvPicPr>
          <p:nvPr>
            <p:ph sz="half" idx="2"/>
          </p:nvPr>
        </p:nvPicPr>
        <p:blipFill>
          <a:blip r:embed="rId2"/>
          <a:srcRect l="18238" r="18238"/>
          <a:stretch>
            <a:fillRect/>
          </a:stretch>
        </p:blipFill>
        <p:spPr bwMode="auto">
          <a:xfrm>
            <a:off x="4038600" y="1606099"/>
            <a:ext cx="5105400" cy="3392621"/>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err="1"/>
              <a:t>Myometrium</a:t>
            </a:r>
            <a:r>
              <a:rPr lang="en-US" dirty="0"/>
              <a:t> </a:t>
            </a:r>
          </a:p>
        </p:txBody>
      </p:sp>
      <p:sp>
        <p:nvSpPr>
          <p:cNvPr id="3" name="Content Placeholder 2"/>
          <p:cNvSpPr>
            <a:spLocks noGrp="1"/>
          </p:cNvSpPr>
          <p:nvPr>
            <p:ph sz="half" idx="1"/>
          </p:nvPr>
        </p:nvSpPr>
        <p:spPr/>
        <p:txBody>
          <a:bodyPr>
            <a:normAutofit fontScale="77500" lnSpcReduction="20000"/>
          </a:bodyPr>
          <a:lstStyle/>
          <a:p>
            <a:r>
              <a:rPr lang="en-US" dirty="0" err="1"/>
              <a:t>myometrium</a:t>
            </a:r>
            <a:r>
              <a:rPr lang="en-US" dirty="0"/>
              <a:t> or muscle of uterus consists of three ill-defined layers of smooth muscles-</a:t>
            </a:r>
          </a:p>
          <a:p>
            <a:r>
              <a:rPr lang="en-US" dirty="0"/>
              <a:t>Outer longitudinal, </a:t>
            </a:r>
          </a:p>
          <a:p>
            <a:r>
              <a:rPr lang="en-US" dirty="0"/>
              <a:t>Middle circular, and </a:t>
            </a:r>
          </a:p>
          <a:p>
            <a:r>
              <a:rPr lang="en-US" dirty="0"/>
              <a:t>Inner reticular;</a:t>
            </a:r>
          </a:p>
          <a:p>
            <a:r>
              <a:rPr lang="en-US" b="1" dirty="0"/>
              <a:t>Longitudinal Muscles </a:t>
            </a:r>
            <a:r>
              <a:rPr lang="en-US" dirty="0"/>
              <a:t>are continuous with the corresponding muscles of the uterine tubes.</a:t>
            </a:r>
          </a:p>
          <a:p>
            <a:r>
              <a:rPr lang="en-US" dirty="0"/>
              <a:t>Longitudinal muscles help in the anchorage of uterus and expel the uterine contents to the exterior.</a:t>
            </a:r>
          </a:p>
        </p:txBody>
      </p:sp>
      <p:pic>
        <p:nvPicPr>
          <p:cNvPr id="18434" name="Picture 2"/>
          <p:cNvPicPr>
            <a:picLocks noGrp="1" noChangeAspect="1" noChangeArrowheads="1"/>
          </p:cNvPicPr>
          <p:nvPr>
            <p:ph sz="half" idx="2"/>
          </p:nvPr>
        </p:nvPicPr>
        <p:blipFill>
          <a:blip r:embed="rId2"/>
          <a:srcRect/>
          <a:stretch>
            <a:fillRect/>
          </a:stretch>
        </p:blipFill>
        <p:spPr bwMode="auto">
          <a:xfrm>
            <a:off x="4267199" y="1828800"/>
            <a:ext cx="4970987" cy="2895600"/>
          </a:xfrm>
          <a:prstGeom prst="rect">
            <a:avLst/>
          </a:prstGeom>
          <a:noFill/>
          <a:ln w="9525">
            <a:noFill/>
            <a:miter lim="800000"/>
            <a:headEnd/>
            <a:tailEnd/>
          </a:ln>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err="1"/>
              <a:t>Myometrium</a:t>
            </a:r>
            <a:r>
              <a:rPr lang="en-US" dirty="0"/>
              <a:t> </a:t>
            </a:r>
          </a:p>
        </p:txBody>
      </p:sp>
      <p:sp>
        <p:nvSpPr>
          <p:cNvPr id="3" name="Content Placeholder 2"/>
          <p:cNvSpPr>
            <a:spLocks noGrp="1"/>
          </p:cNvSpPr>
          <p:nvPr>
            <p:ph sz="half" idx="1"/>
          </p:nvPr>
        </p:nvSpPr>
        <p:spPr>
          <a:xfrm>
            <a:off x="0" y="990600"/>
            <a:ext cx="4495800" cy="5867400"/>
          </a:xfrm>
        </p:spPr>
        <p:txBody>
          <a:bodyPr>
            <a:normAutofit fontScale="77500" lnSpcReduction="20000"/>
          </a:bodyPr>
          <a:lstStyle/>
          <a:p>
            <a:r>
              <a:rPr lang="en-US" dirty="0">
                <a:latin typeface="Arial Unicode MS" pitchFamily="34" charset="-128"/>
                <a:ea typeface="Arial Unicode MS" pitchFamily="34" charset="-128"/>
                <a:cs typeface="Arial Unicode MS" pitchFamily="34" charset="-128"/>
              </a:rPr>
              <a:t>Middle layer contains a vascular bed, the stratum </a:t>
            </a:r>
            <a:r>
              <a:rPr lang="en-US" dirty="0" err="1">
                <a:latin typeface="Arial Unicode MS" pitchFamily="34" charset="-128"/>
                <a:ea typeface="Arial Unicode MS" pitchFamily="34" charset="-128"/>
                <a:cs typeface="Arial Unicode MS" pitchFamily="34" charset="-128"/>
              </a:rPr>
              <a:t>vasculare</a:t>
            </a:r>
            <a:r>
              <a:rPr lang="en-US" dirty="0">
                <a:latin typeface="Arial Unicode MS" pitchFamily="34" charset="-128"/>
                <a:ea typeface="Arial Unicode MS" pitchFamily="34" charset="-128"/>
                <a:cs typeface="Arial Unicode MS" pitchFamily="34" charset="-128"/>
              </a:rPr>
              <a:t>, where the uterine vessels ramify.</a:t>
            </a:r>
          </a:p>
          <a:p>
            <a:r>
              <a:rPr lang="en-US" dirty="0">
                <a:latin typeface="Arial Unicode MS" pitchFamily="34" charset="-128"/>
                <a:ea typeface="Arial Unicode MS" pitchFamily="34" charset="-128"/>
                <a:cs typeface="Arial Unicode MS" pitchFamily="34" charset="-128"/>
              </a:rPr>
              <a:t>Circular muscles of this layer form a sort of sphincter close to the internal </a:t>
            </a:r>
            <a:r>
              <a:rPr lang="en-US" dirty="0" err="1">
                <a:latin typeface="Arial Unicode MS" pitchFamily="34" charset="-128"/>
                <a:ea typeface="Arial Unicode MS" pitchFamily="34" charset="-128"/>
                <a:cs typeface="Arial Unicode MS" pitchFamily="34" charset="-128"/>
              </a:rPr>
              <a:t>os</a:t>
            </a:r>
            <a:r>
              <a:rPr lang="en-US" dirty="0">
                <a:latin typeface="Arial Unicode MS" pitchFamily="34" charset="-128"/>
                <a:ea typeface="Arial Unicode MS" pitchFamily="34" charset="-128"/>
                <a:cs typeface="Arial Unicode MS" pitchFamily="34" charset="-128"/>
              </a:rPr>
              <a:t> and help to retain the uterine contents (products of conception).</a:t>
            </a:r>
          </a:p>
          <a:p>
            <a:r>
              <a:rPr lang="en-US" dirty="0">
                <a:latin typeface="Arial Unicode MS" pitchFamily="34" charset="-128"/>
                <a:ea typeface="Arial Unicode MS" pitchFamily="34" charset="-128"/>
                <a:cs typeface="Arial Unicode MS" pitchFamily="34" charset="-128"/>
              </a:rPr>
              <a:t>The muscles of the inner layer are reticular in arrangements, and the endometrial vessels pass through the interstices between them. On contraction, the muscles stop the uterine bleeding in menstruation or during the separation of the placenta. Thus the inner layer acts as the 'living ligature of the uterus'.</a:t>
            </a:r>
          </a:p>
        </p:txBody>
      </p:sp>
      <p:pic>
        <p:nvPicPr>
          <p:cNvPr id="19458" name="Picture 2"/>
          <p:cNvPicPr>
            <a:picLocks noGrp="1" noChangeAspect="1" noChangeArrowheads="1"/>
          </p:cNvPicPr>
          <p:nvPr>
            <p:ph sz="half" idx="2"/>
          </p:nvPr>
        </p:nvPicPr>
        <p:blipFill>
          <a:blip r:embed="rId2" cstate="print"/>
          <a:srcRect/>
          <a:stretch>
            <a:fillRect/>
          </a:stretch>
        </p:blipFill>
        <p:spPr bwMode="auto">
          <a:xfrm>
            <a:off x="4457808" y="2362200"/>
            <a:ext cx="4686192" cy="2757043"/>
          </a:xfrm>
          <a:prstGeom prst="rect">
            <a:avLst/>
          </a:prstGeom>
          <a:noFill/>
          <a:ln w="9525">
            <a:noFill/>
            <a:miter lim="800000"/>
            <a:headEnd/>
            <a:tailEnd/>
          </a:ln>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Perimetrium</a:t>
            </a:r>
            <a:r>
              <a:rPr lang="en-US" dirty="0"/>
              <a:t> </a:t>
            </a:r>
          </a:p>
        </p:txBody>
      </p:sp>
      <p:sp>
        <p:nvSpPr>
          <p:cNvPr id="3" name="Content Placeholder 2"/>
          <p:cNvSpPr>
            <a:spLocks noGrp="1"/>
          </p:cNvSpPr>
          <p:nvPr>
            <p:ph sz="half" idx="1"/>
          </p:nvPr>
        </p:nvSpPr>
        <p:spPr/>
        <p:txBody>
          <a:bodyPr>
            <a:normAutofit fontScale="85000" lnSpcReduction="20000"/>
          </a:bodyPr>
          <a:lstStyle/>
          <a:p>
            <a:r>
              <a:rPr lang="en-US" dirty="0" err="1"/>
              <a:t>Perimetrium</a:t>
            </a:r>
            <a:r>
              <a:rPr lang="en-US" dirty="0"/>
              <a:t> or serous coat is derived from the peritoneum which covers the entire organ</a:t>
            </a:r>
          </a:p>
          <a:p>
            <a:endParaRPr lang="en-US" dirty="0"/>
          </a:p>
          <a:p>
            <a:r>
              <a:rPr lang="en-US" dirty="0"/>
              <a:t> except the two lateral borders, anterior surface of the </a:t>
            </a:r>
            <a:r>
              <a:rPr lang="en-US" dirty="0" err="1"/>
              <a:t>supravaginal</a:t>
            </a:r>
            <a:r>
              <a:rPr lang="en-US" dirty="0"/>
              <a:t> part of the cervix, and the vaginal part of the cervix. </a:t>
            </a:r>
          </a:p>
          <a:p>
            <a:r>
              <a:rPr lang="en-US" dirty="0"/>
              <a:t>On the posterior surface of uterus the peritoneum is intimately adherent to the underlying muscle.</a:t>
            </a:r>
          </a:p>
        </p:txBody>
      </p:sp>
      <p:pic>
        <p:nvPicPr>
          <p:cNvPr id="20482" name="Picture 2"/>
          <p:cNvPicPr>
            <a:picLocks noGrp="1" noChangeAspect="1" noChangeArrowheads="1"/>
          </p:cNvPicPr>
          <p:nvPr>
            <p:ph sz="half" idx="2"/>
          </p:nvPr>
        </p:nvPicPr>
        <p:blipFill>
          <a:blip r:embed="rId2" cstate="print"/>
          <a:srcRect/>
          <a:stretch>
            <a:fillRect/>
          </a:stretch>
        </p:blipFill>
        <p:spPr bwMode="auto">
          <a:xfrm>
            <a:off x="4648200" y="1709261"/>
            <a:ext cx="4038600" cy="4307840"/>
          </a:xfrm>
          <a:prstGeom prst="rect">
            <a:avLst/>
          </a:prstGeom>
          <a:noFill/>
          <a:ln w="9525">
            <a:noFill/>
            <a:miter lim="800000"/>
            <a:headEnd/>
            <a:tailEnd/>
          </a:ln>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sz="half" idx="2"/>
          </p:nvPr>
        </p:nvPicPr>
        <p:blipFill>
          <a:blip r:embed="rId3" cstate="print"/>
          <a:srcRect l="20175" t="21058" r="21930" b="10293"/>
          <a:stretch>
            <a:fillRect/>
          </a:stretch>
        </p:blipFill>
        <p:spPr bwMode="auto">
          <a:xfrm>
            <a:off x="4114800" y="1905000"/>
            <a:ext cx="5029200" cy="33528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Cervix </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r>
              <a:rPr lang="en-US" dirty="0"/>
              <a:t>cervix is the part of uterus below the level of internal </a:t>
            </a:r>
            <a:r>
              <a:rPr lang="en-US" dirty="0" err="1"/>
              <a:t>os</a:t>
            </a:r>
            <a:r>
              <a:rPr lang="en-US" dirty="0"/>
              <a:t>.</a:t>
            </a:r>
          </a:p>
          <a:p>
            <a:r>
              <a:rPr lang="en-US" dirty="0"/>
              <a:t> It is more fixed and more cylindrical than the body. </a:t>
            </a:r>
          </a:p>
          <a:p>
            <a:r>
              <a:rPr lang="en-US" dirty="0"/>
              <a:t>The cervix is separated in front from the body by a constriction known as the isthmus and behind by a transverse ridge known as </a:t>
            </a:r>
            <a:r>
              <a:rPr lang="en-US" b="1" i="1" dirty="0"/>
              <a:t>The Torus </a:t>
            </a:r>
            <a:r>
              <a:rPr lang="en-US" b="1" i="1" dirty="0" err="1"/>
              <a:t>Uterinus</a:t>
            </a:r>
            <a:r>
              <a:rPr lang="en-US" dirty="0"/>
              <a:t>. </a:t>
            </a:r>
          </a:p>
          <a:p>
            <a:r>
              <a:rPr lang="en-US" dirty="0"/>
              <a:t>It contains a cervical canal which communicates the uterine cavity with the vagina..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31E30-033D-DFE4-7FEA-12C23B591110}"/>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94D5F5D0-1F38-388D-C0AE-340DE07A109F}"/>
              </a:ext>
            </a:extLst>
          </p:cNvPr>
          <p:cNvPicPr>
            <a:picLocks noGrp="1" noChangeAspect="1"/>
          </p:cNvPicPr>
          <p:nvPr>
            <p:ph sz="half" idx="1"/>
          </p:nvPr>
        </p:nvPicPr>
        <p:blipFill>
          <a:blip r:embed="rId3"/>
          <a:stretch>
            <a:fillRect/>
          </a:stretch>
        </p:blipFill>
        <p:spPr>
          <a:xfrm>
            <a:off x="404585" y="609600"/>
            <a:ext cx="8487230" cy="3779793"/>
          </a:xfrm>
        </p:spPr>
      </p:pic>
      <p:sp>
        <p:nvSpPr>
          <p:cNvPr id="4" name="Content Placeholder 3">
            <a:extLst>
              <a:ext uri="{FF2B5EF4-FFF2-40B4-BE49-F238E27FC236}">
                <a16:creationId xmlns:a16="http://schemas.microsoft.com/office/drawing/2014/main" id="{893F721B-CFD1-E80A-24A0-7F027253053B}"/>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11064674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Measurements of cervix </a:t>
            </a:r>
          </a:p>
        </p:txBody>
      </p:sp>
      <p:sp>
        <p:nvSpPr>
          <p:cNvPr id="3" name="Content Placeholder 2"/>
          <p:cNvSpPr>
            <a:spLocks noGrp="1"/>
          </p:cNvSpPr>
          <p:nvPr>
            <p:ph idx="1"/>
          </p:nvPr>
        </p:nvSpPr>
        <p:spPr/>
        <p:txBody>
          <a:bodyPr/>
          <a:lstStyle/>
          <a:p>
            <a:r>
              <a:rPr lang="en-US" dirty="0"/>
              <a:t>Length :2.5 cm</a:t>
            </a:r>
          </a:p>
          <a:p>
            <a:r>
              <a:rPr lang="en-US" b="1" dirty="0"/>
              <a:t>PARTS OF CERVIX</a:t>
            </a:r>
          </a:p>
          <a:p>
            <a:r>
              <a:rPr lang="en-US" dirty="0"/>
              <a:t>Lower part of the cervix projects into the anterior wall of the vagina which divides it into </a:t>
            </a:r>
          </a:p>
          <a:p>
            <a:pPr marL="514350" indent="-514350">
              <a:buFont typeface="+mj-lt"/>
              <a:buAutoNum type="arabicPeriod"/>
            </a:pPr>
            <a:r>
              <a:rPr lang="en-US" dirty="0" err="1"/>
              <a:t>supravaginal</a:t>
            </a:r>
            <a:r>
              <a:rPr lang="en-US" dirty="0"/>
              <a:t> and </a:t>
            </a:r>
          </a:p>
          <a:p>
            <a:pPr marL="514350" indent="-514350">
              <a:buFont typeface="+mj-lt"/>
              <a:buAutoNum type="arabicPeriod"/>
            </a:pPr>
            <a:r>
              <a:rPr lang="en-US" dirty="0"/>
              <a:t>vaginal parts.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Relations of </a:t>
            </a:r>
            <a:r>
              <a:rPr lang="en-US" dirty="0" err="1"/>
              <a:t>supravaginal</a:t>
            </a:r>
            <a:r>
              <a:rPr lang="en-US" dirty="0"/>
              <a:t> part of cervix</a:t>
            </a:r>
          </a:p>
        </p:txBody>
      </p:sp>
      <p:sp>
        <p:nvSpPr>
          <p:cNvPr id="3" name="Content Placeholder 2"/>
          <p:cNvSpPr>
            <a:spLocks noGrp="1"/>
          </p:cNvSpPr>
          <p:nvPr>
            <p:ph sz="half" idx="1"/>
          </p:nvPr>
        </p:nvSpPr>
        <p:spPr/>
        <p:txBody>
          <a:bodyPr>
            <a:normAutofit fontScale="85000" lnSpcReduction="20000"/>
          </a:bodyPr>
          <a:lstStyle/>
          <a:p>
            <a:pPr>
              <a:buNone/>
            </a:pPr>
            <a:r>
              <a:rPr lang="en-US" b="1" dirty="0"/>
              <a:t>In front </a:t>
            </a:r>
            <a:r>
              <a:rPr lang="en-US" dirty="0"/>
              <a:t>- It is non-peritoneal, and related to the base of the bladder separated by loose parametric tissue.</a:t>
            </a:r>
          </a:p>
          <a:p>
            <a:pPr>
              <a:buNone/>
            </a:pPr>
            <a:r>
              <a:rPr lang="en-US" b="1" dirty="0"/>
              <a:t>Behind-</a:t>
            </a:r>
            <a:r>
              <a:rPr lang="en-US" dirty="0"/>
              <a:t>It is covered with peritoneum of the pouch of Douglas, and related to sigmoid colon and small intestine which separate the cervix from the rectum.</a:t>
            </a:r>
          </a:p>
          <a:p>
            <a:pPr>
              <a:buNone/>
            </a:pPr>
            <a:r>
              <a:rPr lang="en-US" b="1" dirty="0"/>
              <a:t>Laterally</a:t>
            </a:r>
          </a:p>
          <a:p>
            <a:pPr>
              <a:buNone/>
            </a:pPr>
            <a:r>
              <a:rPr lang="en-US" dirty="0" err="1"/>
              <a:t>Ureter</a:t>
            </a:r>
            <a:r>
              <a:rPr lang="en-US" dirty="0"/>
              <a:t> lies about 2 cm lateral to the cervix;</a:t>
            </a:r>
          </a:p>
          <a:p>
            <a:pPr>
              <a:buNone/>
            </a:pPr>
            <a:r>
              <a:rPr lang="en-US" dirty="0"/>
              <a:t>Uterine artery</a:t>
            </a:r>
          </a:p>
          <a:p>
            <a:pPr>
              <a:buNone/>
            </a:pPr>
            <a:endParaRPr lang="en-US" b="1" dirty="0"/>
          </a:p>
          <a:p>
            <a:pPr>
              <a:buNone/>
            </a:pPr>
            <a:endParaRPr lang="en-US" dirty="0"/>
          </a:p>
        </p:txBody>
      </p:sp>
      <p:pic>
        <p:nvPicPr>
          <p:cNvPr id="22530" name="Picture 2"/>
          <p:cNvPicPr>
            <a:picLocks noGrp="1" noChangeAspect="1" noChangeArrowheads="1"/>
          </p:cNvPicPr>
          <p:nvPr>
            <p:ph sz="half" idx="2"/>
          </p:nvPr>
        </p:nvPicPr>
        <p:blipFill>
          <a:blip r:embed="rId3"/>
          <a:srcRect/>
          <a:stretch>
            <a:fillRect/>
          </a:stretch>
        </p:blipFill>
        <p:spPr bwMode="auto">
          <a:xfrm>
            <a:off x="4724400" y="1447800"/>
            <a:ext cx="4419600" cy="4419600"/>
          </a:xfrm>
          <a:prstGeom prst="rect">
            <a:avLst/>
          </a:prstGeom>
          <a:noFill/>
          <a:ln w="9525">
            <a:noFill/>
            <a:miter lim="800000"/>
            <a:headEnd/>
            <a:tailEnd/>
          </a:ln>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Vaginal part of cervix</a:t>
            </a:r>
          </a:p>
        </p:txBody>
      </p:sp>
      <p:sp>
        <p:nvSpPr>
          <p:cNvPr id="3" name="Content Placeholder 2"/>
          <p:cNvSpPr>
            <a:spLocks noGrp="1"/>
          </p:cNvSpPr>
          <p:nvPr>
            <p:ph sz="half" idx="1"/>
          </p:nvPr>
        </p:nvSpPr>
        <p:spPr>
          <a:xfrm>
            <a:off x="228600" y="1600200"/>
            <a:ext cx="4648200" cy="4876800"/>
          </a:xfrm>
        </p:spPr>
        <p:txBody>
          <a:bodyPr>
            <a:normAutofit fontScale="92500" lnSpcReduction="20000"/>
          </a:bodyPr>
          <a:lstStyle/>
          <a:p>
            <a:r>
              <a:rPr lang="en-US" dirty="0"/>
              <a:t>It is conical in shape and the blunt tip rests on the posterior vaginal wall. </a:t>
            </a:r>
          </a:p>
          <a:p>
            <a:r>
              <a:rPr lang="en-US" dirty="0"/>
              <a:t>Spaces between it and vaginal wall are called the vaginal </a:t>
            </a:r>
            <a:r>
              <a:rPr lang="en-US" dirty="0" err="1"/>
              <a:t>fornices</a:t>
            </a:r>
            <a:endParaRPr lang="en-US" dirty="0"/>
          </a:p>
          <a:p>
            <a:r>
              <a:rPr lang="en-US" dirty="0"/>
              <a:t>Cervical canal opens into vagina by an opening called the external </a:t>
            </a:r>
            <a:r>
              <a:rPr lang="en-US" dirty="0" err="1"/>
              <a:t>os</a:t>
            </a:r>
            <a:r>
              <a:rPr lang="en-US" dirty="0"/>
              <a:t>  </a:t>
            </a:r>
          </a:p>
          <a:p>
            <a:r>
              <a:rPr lang="en-US" dirty="0"/>
              <a:t>In </a:t>
            </a:r>
            <a:r>
              <a:rPr lang="en-US" dirty="0" err="1"/>
              <a:t>nulliparous</a:t>
            </a:r>
            <a:r>
              <a:rPr lang="en-US" dirty="0"/>
              <a:t> women the external </a:t>
            </a:r>
            <a:r>
              <a:rPr lang="en-US" dirty="0" err="1"/>
              <a:t>os</a:t>
            </a:r>
            <a:r>
              <a:rPr lang="en-US" dirty="0"/>
              <a:t> is smaller </a:t>
            </a:r>
            <a:r>
              <a:rPr lang="en-US" dirty="0" err="1"/>
              <a:t>campared</a:t>
            </a:r>
            <a:r>
              <a:rPr lang="en-US" dirty="0"/>
              <a:t> to </a:t>
            </a:r>
            <a:r>
              <a:rPr lang="en-US" dirty="0" err="1"/>
              <a:t>multiparous</a:t>
            </a:r>
            <a:r>
              <a:rPr lang="en-US" dirty="0"/>
              <a:t> women </a:t>
            </a:r>
          </a:p>
        </p:txBody>
      </p:sp>
      <p:pic>
        <p:nvPicPr>
          <p:cNvPr id="26626" name="Picture 2"/>
          <p:cNvPicPr>
            <a:picLocks noGrp="1" noChangeAspect="1" noChangeArrowheads="1"/>
          </p:cNvPicPr>
          <p:nvPr>
            <p:ph sz="half" idx="2"/>
          </p:nvPr>
        </p:nvPicPr>
        <p:blipFill>
          <a:blip r:embed="rId2"/>
          <a:srcRect/>
          <a:stretch>
            <a:fillRect/>
          </a:stretch>
        </p:blipFill>
        <p:spPr bwMode="auto">
          <a:xfrm>
            <a:off x="4648200" y="1219200"/>
            <a:ext cx="4038600" cy="2861296"/>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Grp="1" noChangeAspect="1" noChangeArrowheads="1"/>
          </p:cNvPicPr>
          <p:nvPr>
            <p:ph sz="half" idx="2"/>
          </p:nvPr>
        </p:nvPicPr>
        <p:blipFill>
          <a:blip r:embed="rId3"/>
          <a:srcRect t="3774" b="15094"/>
          <a:stretch>
            <a:fillRect/>
          </a:stretch>
        </p:blipFill>
        <p:spPr bwMode="auto">
          <a:xfrm>
            <a:off x="3636113" y="1676400"/>
            <a:ext cx="5507887" cy="3142143"/>
          </a:xfrm>
          <a:prstGeom prst="rect">
            <a:avLst/>
          </a:prstGeom>
          <a:noFill/>
          <a:ln w="9525">
            <a:noFill/>
            <a:miter lim="800000"/>
            <a:headEnd/>
            <a:tailEnd/>
          </a:ln>
          <a:effectLst/>
        </p:spPr>
      </p:pic>
      <p:sp>
        <p:nvSpPr>
          <p:cNvPr id="2" name="Title 1"/>
          <p:cNvSpPr>
            <a:spLocks noGrp="1"/>
          </p:cNvSpPr>
          <p:nvPr>
            <p:ph type="title"/>
          </p:nvPr>
        </p:nvSpPr>
        <p:spPr>
          <a:xfrm>
            <a:off x="457200" y="-304800"/>
            <a:ext cx="8229600" cy="1143000"/>
          </a:xfrm>
        </p:spPr>
        <p:txBody>
          <a:bodyPr/>
          <a:lstStyle/>
          <a:p>
            <a:r>
              <a:rPr lang="en-US" dirty="0"/>
              <a:t>Cervical canal</a:t>
            </a:r>
          </a:p>
        </p:txBody>
      </p:sp>
      <p:sp>
        <p:nvSpPr>
          <p:cNvPr id="3" name="Content Placeholder 2"/>
          <p:cNvSpPr>
            <a:spLocks noGrp="1"/>
          </p:cNvSpPr>
          <p:nvPr>
            <p:ph sz="half" idx="1"/>
          </p:nvPr>
        </p:nvSpPr>
        <p:spPr>
          <a:xfrm>
            <a:off x="-76200" y="609600"/>
            <a:ext cx="4038600" cy="6248400"/>
          </a:xfrm>
        </p:spPr>
        <p:txBody>
          <a:bodyPr>
            <a:noAutofit/>
          </a:bodyPr>
          <a:lstStyle/>
          <a:p>
            <a:r>
              <a:rPr lang="en-US" sz="2200" dirty="0"/>
              <a:t>It is </a:t>
            </a:r>
            <a:r>
              <a:rPr lang="en-US" sz="2200" dirty="0" err="1"/>
              <a:t>fusiform</a:t>
            </a:r>
            <a:r>
              <a:rPr lang="en-US" sz="2200" dirty="0"/>
              <a:t> on coronal section and communicates above with the uterine cavity through the </a:t>
            </a:r>
            <a:r>
              <a:rPr lang="en-US" sz="2200" dirty="0" err="1"/>
              <a:t>interal</a:t>
            </a:r>
            <a:r>
              <a:rPr lang="en-US" sz="2200" dirty="0"/>
              <a:t> </a:t>
            </a:r>
            <a:r>
              <a:rPr lang="en-US" sz="2200" dirty="0" err="1"/>
              <a:t>os</a:t>
            </a:r>
            <a:r>
              <a:rPr lang="en-US" sz="2200" dirty="0"/>
              <a:t>.</a:t>
            </a:r>
          </a:p>
          <a:p>
            <a:r>
              <a:rPr lang="en-US" sz="2200" dirty="0"/>
              <a:t>The canal is flattened from before backwards so that it comes to have anterior and posterior walls. </a:t>
            </a:r>
          </a:p>
          <a:p>
            <a:r>
              <a:rPr lang="en-US" sz="2200" dirty="0"/>
              <a:t>These walls show mucosal folds which resemble the branches of a tree called the </a:t>
            </a:r>
            <a:r>
              <a:rPr lang="en-US" sz="2200" b="1" dirty="0"/>
              <a:t>arbor vitae uteri</a:t>
            </a:r>
            <a:r>
              <a:rPr lang="en-US" sz="2200" dirty="0"/>
              <a:t>.</a:t>
            </a:r>
          </a:p>
          <a:p>
            <a:r>
              <a:rPr lang="en-US" sz="2200" dirty="0"/>
              <a:t> The folds in the anterior and posterior walls interlock with each other and close the canal.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E460E-3BDA-43EE-BBDB-955CAD6F198B}"/>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314B3C27-0335-71B1-6AB2-7DCAA5F7EE82}"/>
              </a:ext>
            </a:extLst>
          </p:cNvPr>
          <p:cNvPicPr>
            <a:picLocks noGrp="1" noChangeAspect="1"/>
          </p:cNvPicPr>
          <p:nvPr>
            <p:ph sz="half" idx="1"/>
          </p:nvPr>
        </p:nvPicPr>
        <p:blipFill>
          <a:blip r:embed="rId3"/>
          <a:stretch>
            <a:fillRect/>
          </a:stretch>
        </p:blipFill>
        <p:spPr>
          <a:xfrm>
            <a:off x="505786" y="1600200"/>
            <a:ext cx="3941428" cy="4525963"/>
          </a:xfrm>
        </p:spPr>
      </p:pic>
      <p:sp>
        <p:nvSpPr>
          <p:cNvPr id="4" name="Content Placeholder 3">
            <a:extLst>
              <a:ext uri="{FF2B5EF4-FFF2-40B4-BE49-F238E27FC236}">
                <a16:creationId xmlns:a16="http://schemas.microsoft.com/office/drawing/2014/main" id="{2E2D6CDB-DBB6-C730-37A8-907AB78B1B5A}"/>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14203736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t>Ligaments of uterus</a:t>
            </a:r>
          </a:p>
        </p:txBody>
      </p:sp>
      <p:sp>
        <p:nvSpPr>
          <p:cNvPr id="3" name="Content Placeholder 2"/>
          <p:cNvSpPr>
            <a:spLocks noGrp="1"/>
          </p:cNvSpPr>
          <p:nvPr>
            <p:ph sz="half" idx="1"/>
          </p:nvPr>
        </p:nvSpPr>
        <p:spPr>
          <a:xfrm>
            <a:off x="0" y="685800"/>
            <a:ext cx="4495800" cy="6400800"/>
          </a:xfrm>
        </p:spPr>
        <p:txBody>
          <a:bodyPr>
            <a:noAutofit/>
          </a:bodyPr>
          <a:lstStyle/>
          <a:p>
            <a:pPr>
              <a:buNone/>
            </a:pPr>
            <a:r>
              <a:rPr lang="en-US" sz="2200" dirty="0"/>
              <a:t>There are two kinds of </a:t>
            </a:r>
            <a:r>
              <a:rPr lang="en-US" sz="2200" dirty="0" err="1"/>
              <a:t>peritonial</a:t>
            </a:r>
            <a:r>
              <a:rPr lang="en-US" sz="2200" dirty="0"/>
              <a:t> ligament </a:t>
            </a:r>
          </a:p>
          <a:p>
            <a:pPr marL="457200" indent="-457200">
              <a:buFont typeface="+mj-lt"/>
              <a:buAutoNum type="arabicPeriod"/>
            </a:pPr>
            <a:r>
              <a:rPr lang="en-US" sz="2200" dirty="0" err="1"/>
              <a:t>Peritonial</a:t>
            </a:r>
            <a:r>
              <a:rPr lang="en-US" sz="2200" dirty="0"/>
              <a:t> ligament</a:t>
            </a:r>
          </a:p>
          <a:p>
            <a:pPr marL="457200" indent="-457200">
              <a:buFont typeface="+mj-lt"/>
              <a:buAutoNum type="arabicPeriod"/>
            </a:pPr>
            <a:r>
              <a:rPr lang="en-US" sz="2200" dirty="0" err="1"/>
              <a:t>Fibromuscular</a:t>
            </a:r>
            <a:r>
              <a:rPr lang="en-US" sz="2200" dirty="0"/>
              <a:t> ligaments</a:t>
            </a:r>
          </a:p>
          <a:p>
            <a:pPr marL="457200" indent="-457200">
              <a:buFont typeface="+mj-lt"/>
              <a:buAutoNum type="arabicPeriod"/>
            </a:pPr>
            <a:endParaRPr lang="en-US" sz="2200" dirty="0"/>
          </a:p>
          <a:p>
            <a:pPr marL="457200" indent="-457200"/>
            <a:r>
              <a:rPr lang="en-US" sz="2200" dirty="0" err="1"/>
              <a:t>Peritonial</a:t>
            </a:r>
            <a:r>
              <a:rPr lang="en-US" sz="2200" dirty="0"/>
              <a:t> ligaments – these are those ligaments that does give any support to uterus  </a:t>
            </a:r>
          </a:p>
          <a:p>
            <a:pPr marL="457200" indent="-457200"/>
            <a:r>
              <a:rPr lang="en-US" sz="2200" dirty="0"/>
              <a:t>They are</a:t>
            </a:r>
          </a:p>
          <a:p>
            <a:pPr marL="457200" indent="-457200">
              <a:buFont typeface="+mj-lt"/>
              <a:buAutoNum type="arabicPeriod"/>
            </a:pPr>
            <a:r>
              <a:rPr lang="en-US" sz="2200" dirty="0"/>
              <a:t>Anterior ligament </a:t>
            </a:r>
          </a:p>
          <a:p>
            <a:pPr marL="457200" indent="-457200">
              <a:buFont typeface="+mj-lt"/>
              <a:buAutoNum type="arabicPeriod"/>
            </a:pPr>
            <a:r>
              <a:rPr lang="en-US" sz="2200" dirty="0"/>
              <a:t>Posterior ligament </a:t>
            </a:r>
          </a:p>
          <a:p>
            <a:pPr marL="457200" indent="-457200">
              <a:buFont typeface="+mj-lt"/>
              <a:buAutoNum type="arabicPeriod"/>
            </a:pPr>
            <a:r>
              <a:rPr lang="en-US" sz="2200" dirty="0"/>
              <a:t>broad ligament </a:t>
            </a:r>
          </a:p>
          <a:p>
            <a:pPr marL="457200" indent="-457200">
              <a:buFont typeface="+mj-lt"/>
              <a:buAutoNum type="arabicPeriod"/>
            </a:pPr>
            <a:endParaRPr lang="en-US" sz="2200" dirty="0"/>
          </a:p>
          <a:p>
            <a:pPr marL="457200" indent="-457200">
              <a:buNone/>
            </a:pPr>
            <a:endParaRPr lang="en-US" sz="2200" dirty="0"/>
          </a:p>
          <a:p>
            <a:pPr marL="457200" indent="-457200">
              <a:buNone/>
            </a:pPr>
            <a:endParaRPr lang="en-US" sz="2200" dirty="0"/>
          </a:p>
        </p:txBody>
      </p:sp>
      <p:pic>
        <p:nvPicPr>
          <p:cNvPr id="27651" name="Picture 3"/>
          <p:cNvPicPr>
            <a:picLocks noGrp="1" noChangeAspect="1" noChangeArrowheads="1"/>
          </p:cNvPicPr>
          <p:nvPr>
            <p:ph sz="half" idx="2"/>
          </p:nvPr>
        </p:nvPicPr>
        <p:blipFill>
          <a:blip r:embed="rId3"/>
          <a:srcRect l="11321" r="9434"/>
          <a:stretch>
            <a:fillRect/>
          </a:stretch>
        </p:blipFill>
        <p:spPr bwMode="auto">
          <a:xfrm>
            <a:off x="4114800" y="1710263"/>
            <a:ext cx="5029200" cy="3678777"/>
          </a:xfrm>
          <a:prstGeom prst="rect">
            <a:avLst/>
          </a:prstGeom>
          <a:noFill/>
          <a:ln w="9525">
            <a:noFill/>
            <a:miter lim="800000"/>
            <a:headEnd/>
            <a:tailEnd/>
          </a:ln>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Supports of uterus </a:t>
            </a:r>
          </a:p>
        </p:txBody>
      </p:sp>
      <p:sp>
        <p:nvSpPr>
          <p:cNvPr id="3" name="Content Placeholder 2"/>
          <p:cNvSpPr>
            <a:spLocks noGrp="1"/>
          </p:cNvSpPr>
          <p:nvPr>
            <p:ph sz="half" idx="1"/>
          </p:nvPr>
        </p:nvSpPr>
        <p:spPr>
          <a:xfrm>
            <a:off x="0" y="685800"/>
            <a:ext cx="3581400" cy="6172200"/>
          </a:xfrm>
        </p:spPr>
        <p:txBody>
          <a:bodyPr>
            <a:normAutofit/>
          </a:bodyPr>
          <a:lstStyle/>
          <a:p>
            <a:r>
              <a:rPr lang="en-US" sz="2100" b="1" dirty="0"/>
              <a:t>Primary Supports Muscular or active supports</a:t>
            </a:r>
          </a:p>
          <a:p>
            <a:r>
              <a:rPr lang="en-US" sz="2100" b="1" dirty="0"/>
              <a:t>1 </a:t>
            </a:r>
            <a:r>
              <a:rPr lang="en-US" sz="2100" dirty="0"/>
              <a:t>Pelvic diaphragm</a:t>
            </a:r>
          </a:p>
          <a:p>
            <a:r>
              <a:rPr lang="en-US" sz="2100" dirty="0"/>
              <a:t> 2 </a:t>
            </a:r>
            <a:r>
              <a:rPr lang="en-US" sz="2100" dirty="0" err="1"/>
              <a:t>Perineal</a:t>
            </a:r>
            <a:r>
              <a:rPr lang="en-US" sz="2100" dirty="0"/>
              <a:t> body</a:t>
            </a:r>
          </a:p>
          <a:p>
            <a:r>
              <a:rPr lang="en-US" sz="2100" dirty="0"/>
              <a:t>3 Distal urethral sphincter mechanism</a:t>
            </a:r>
          </a:p>
          <a:p>
            <a:endParaRPr lang="en-US" sz="2100" dirty="0"/>
          </a:p>
          <a:p>
            <a:r>
              <a:rPr lang="en-US" sz="2100" b="1" dirty="0" err="1"/>
              <a:t>Fibromuscular</a:t>
            </a:r>
            <a:r>
              <a:rPr lang="en-US" sz="2100" b="1" dirty="0"/>
              <a:t> or mechanical supports</a:t>
            </a:r>
          </a:p>
          <a:p>
            <a:r>
              <a:rPr lang="en-US" sz="2100" b="1" dirty="0"/>
              <a:t>1 </a:t>
            </a:r>
            <a:r>
              <a:rPr lang="en-US" sz="2100" dirty="0"/>
              <a:t>Uterine axis</a:t>
            </a:r>
          </a:p>
          <a:p>
            <a:r>
              <a:rPr lang="en-US" sz="2100" dirty="0"/>
              <a:t>2 </a:t>
            </a:r>
            <a:r>
              <a:rPr lang="en-US" sz="2100" dirty="0" err="1"/>
              <a:t>Pubocervical</a:t>
            </a:r>
            <a:r>
              <a:rPr lang="en-US" sz="2100" dirty="0"/>
              <a:t> ligaments </a:t>
            </a:r>
          </a:p>
          <a:p>
            <a:r>
              <a:rPr lang="en-US" sz="2100" dirty="0"/>
              <a:t>3 Transverse cervical ligaments of </a:t>
            </a:r>
            <a:r>
              <a:rPr lang="en-US" sz="2100" dirty="0" err="1"/>
              <a:t>Mackenrodt</a:t>
            </a:r>
            <a:endParaRPr lang="en-US" sz="2100" dirty="0"/>
          </a:p>
          <a:p>
            <a:r>
              <a:rPr lang="en-US" sz="2100" dirty="0"/>
              <a:t>4 </a:t>
            </a:r>
            <a:r>
              <a:rPr lang="en-US" sz="2100" dirty="0" err="1"/>
              <a:t>Uterosacral</a:t>
            </a:r>
            <a:r>
              <a:rPr lang="en-US" sz="2100" dirty="0"/>
              <a:t> ligaments </a:t>
            </a:r>
          </a:p>
          <a:p>
            <a:r>
              <a:rPr lang="en-US" sz="2100" dirty="0"/>
              <a:t>5 Round ligaments of uterus</a:t>
            </a:r>
          </a:p>
        </p:txBody>
      </p:sp>
      <p:pic>
        <p:nvPicPr>
          <p:cNvPr id="29698" name="Picture 2"/>
          <p:cNvPicPr>
            <a:picLocks noGrp="1" noChangeAspect="1" noChangeArrowheads="1"/>
          </p:cNvPicPr>
          <p:nvPr>
            <p:ph sz="half" idx="2"/>
          </p:nvPr>
        </p:nvPicPr>
        <p:blipFill>
          <a:blip r:embed="rId3"/>
          <a:srcRect/>
          <a:stretch>
            <a:fillRect/>
          </a:stretch>
        </p:blipFill>
        <p:spPr bwMode="auto">
          <a:xfrm>
            <a:off x="3505201" y="758343"/>
            <a:ext cx="5638800" cy="2830677"/>
          </a:xfrm>
          <a:prstGeom prst="rect">
            <a:avLst/>
          </a:prstGeom>
          <a:noFill/>
          <a:ln w="9525">
            <a:noFill/>
            <a:miter lim="800000"/>
            <a:headEnd/>
            <a:tailEnd/>
          </a:ln>
          <a:effectLst/>
        </p:spPr>
      </p:pic>
      <p:pic>
        <p:nvPicPr>
          <p:cNvPr id="29699" name="Picture 3"/>
          <p:cNvPicPr>
            <a:picLocks noChangeAspect="1" noChangeArrowheads="1"/>
          </p:cNvPicPr>
          <p:nvPr/>
        </p:nvPicPr>
        <p:blipFill>
          <a:blip r:embed="rId4"/>
          <a:srcRect/>
          <a:stretch>
            <a:fillRect/>
          </a:stretch>
        </p:blipFill>
        <p:spPr bwMode="auto">
          <a:xfrm>
            <a:off x="3352800" y="3657600"/>
            <a:ext cx="5791200" cy="2705100"/>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026" name="Picture 2"/>
          <p:cNvPicPr>
            <a:picLocks noGrp="1" noChangeAspect="1" noChangeArrowheads="1"/>
          </p:cNvPicPr>
          <p:nvPr>
            <p:ph sz="half" idx="1"/>
          </p:nvPr>
        </p:nvPicPr>
        <p:blipFill>
          <a:blip r:embed="rId3"/>
          <a:srcRect/>
          <a:stretch>
            <a:fillRect/>
          </a:stretch>
        </p:blipFill>
        <p:spPr bwMode="auto">
          <a:xfrm>
            <a:off x="304800" y="914400"/>
            <a:ext cx="8407004" cy="5257800"/>
          </a:xfrm>
          <a:prstGeom prst="rect">
            <a:avLst/>
          </a:prstGeom>
          <a:noFill/>
          <a:ln w="9525">
            <a:noFill/>
            <a:miter lim="800000"/>
            <a:headEnd/>
            <a:tailEnd/>
          </a:ln>
          <a:effec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026" name="Picture 2"/>
          <p:cNvPicPr>
            <a:picLocks noGrp="1" noChangeAspect="1" noChangeArrowheads="1"/>
          </p:cNvPicPr>
          <p:nvPr>
            <p:ph sz="half" idx="1"/>
          </p:nvPr>
        </p:nvPicPr>
        <p:blipFill>
          <a:blip r:embed="rId2"/>
          <a:srcRect/>
          <a:stretch>
            <a:fillRect/>
          </a:stretch>
        </p:blipFill>
        <p:spPr bwMode="auto">
          <a:xfrm>
            <a:off x="685800" y="685800"/>
            <a:ext cx="7385471" cy="5257800"/>
          </a:xfrm>
          <a:prstGeom prst="rect">
            <a:avLst/>
          </a:prstGeom>
          <a:noFill/>
          <a:ln w="9525">
            <a:noFill/>
            <a:miter lim="800000"/>
            <a:headEnd/>
            <a:tailEnd/>
          </a:ln>
          <a:effec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3"/>
          <a:srcRect b="8000"/>
          <a:stretch>
            <a:fillRect/>
          </a:stretch>
        </p:blipFill>
        <p:spPr bwMode="auto">
          <a:xfrm>
            <a:off x="0" y="685800"/>
            <a:ext cx="8572500" cy="5257800"/>
          </a:xfrm>
          <a:prstGeom prst="rect">
            <a:avLst/>
          </a:prstGeom>
          <a:noFill/>
          <a:ln w="9525">
            <a:noFill/>
            <a:miter lim="800000"/>
            <a:headEnd/>
            <a:tailEnd/>
          </a:ln>
          <a:effec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3074" name="Picture 2"/>
          <p:cNvPicPr>
            <a:picLocks noGrp="1" noChangeAspect="1" noChangeArrowheads="1"/>
          </p:cNvPicPr>
          <p:nvPr>
            <p:ph sz="half" idx="1"/>
          </p:nvPr>
        </p:nvPicPr>
        <p:blipFill>
          <a:blip r:embed="rId2"/>
          <a:srcRect/>
          <a:stretch>
            <a:fillRect/>
          </a:stretch>
        </p:blipFill>
        <p:spPr bwMode="auto">
          <a:xfrm>
            <a:off x="685800" y="0"/>
            <a:ext cx="7543800" cy="6648603"/>
          </a:xfrm>
          <a:prstGeom prst="rect">
            <a:avLst/>
          </a:prstGeom>
          <a:noFill/>
          <a:ln w="9525">
            <a:noFill/>
            <a:miter lim="800000"/>
            <a:headEnd/>
            <a:tailEnd/>
          </a:ln>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Contents of broad ligament</a:t>
            </a:r>
          </a:p>
        </p:txBody>
      </p:sp>
      <p:sp>
        <p:nvSpPr>
          <p:cNvPr id="4" name="Content Placeholder 3"/>
          <p:cNvSpPr>
            <a:spLocks noGrp="1"/>
          </p:cNvSpPr>
          <p:nvPr>
            <p:ph sz="half" idx="2"/>
          </p:nvPr>
        </p:nvSpPr>
        <p:spPr/>
        <p:txBody>
          <a:bodyPr/>
          <a:lstStyle/>
          <a:p>
            <a:endParaRPr lang="en-US"/>
          </a:p>
        </p:txBody>
      </p:sp>
      <p:pic>
        <p:nvPicPr>
          <p:cNvPr id="1026" name="Picture 2"/>
          <p:cNvPicPr>
            <a:picLocks noGrp="1" noChangeAspect="1" noChangeArrowheads="1"/>
          </p:cNvPicPr>
          <p:nvPr>
            <p:ph sz="half" idx="1"/>
          </p:nvPr>
        </p:nvPicPr>
        <p:blipFill>
          <a:blip r:embed="rId3"/>
          <a:srcRect/>
          <a:stretch>
            <a:fillRect/>
          </a:stretch>
        </p:blipFill>
        <p:spPr bwMode="auto">
          <a:xfrm>
            <a:off x="2057400" y="1981899"/>
            <a:ext cx="7086600" cy="4876101"/>
          </a:xfrm>
          <a:prstGeom prst="rect">
            <a:avLst/>
          </a:prstGeom>
          <a:noFill/>
          <a:ln w="9525">
            <a:noFill/>
            <a:miter lim="800000"/>
            <a:headEnd/>
            <a:tailEnd/>
          </a:ln>
          <a:effectLst/>
        </p:spPr>
      </p:pic>
      <p:sp>
        <p:nvSpPr>
          <p:cNvPr id="6" name="TextBox 5"/>
          <p:cNvSpPr txBox="1"/>
          <p:nvPr/>
        </p:nvSpPr>
        <p:spPr>
          <a:xfrm>
            <a:off x="304800" y="1143000"/>
            <a:ext cx="3352800" cy="2585323"/>
          </a:xfrm>
          <a:prstGeom prst="rect">
            <a:avLst/>
          </a:prstGeom>
          <a:noFill/>
        </p:spPr>
        <p:txBody>
          <a:bodyPr wrap="square" rtlCol="0">
            <a:spAutoFit/>
          </a:bodyPr>
          <a:lstStyle/>
          <a:p>
            <a:pPr marL="342900" indent="-342900">
              <a:buFont typeface="+mj-lt"/>
              <a:buAutoNum type="arabicPeriod"/>
            </a:pPr>
            <a:r>
              <a:rPr lang="en-US" dirty="0"/>
              <a:t>Uterine tubes</a:t>
            </a:r>
          </a:p>
          <a:p>
            <a:pPr marL="342900" indent="-342900">
              <a:buFont typeface="+mj-lt"/>
              <a:buAutoNum type="arabicPeriod"/>
            </a:pPr>
            <a:r>
              <a:rPr lang="en-US" dirty="0"/>
              <a:t>Round ligament</a:t>
            </a:r>
          </a:p>
          <a:p>
            <a:pPr marL="342900" indent="-342900">
              <a:buFont typeface="+mj-lt"/>
              <a:buAutoNum type="arabicPeriod"/>
            </a:pPr>
            <a:r>
              <a:rPr lang="en-US" dirty="0"/>
              <a:t>Ligaments of ovary</a:t>
            </a:r>
          </a:p>
          <a:p>
            <a:pPr marL="342900" indent="-342900">
              <a:buFont typeface="+mj-lt"/>
              <a:buAutoNum type="arabicPeriod"/>
            </a:pPr>
            <a:r>
              <a:rPr lang="en-US" dirty="0"/>
              <a:t>Uterine and ovarian vessels </a:t>
            </a:r>
          </a:p>
          <a:p>
            <a:pPr marL="342900" indent="-342900">
              <a:buFont typeface="+mj-lt"/>
              <a:buAutoNum type="arabicPeriod"/>
            </a:pPr>
            <a:r>
              <a:rPr lang="en-US" dirty="0" err="1"/>
              <a:t>Utero</a:t>
            </a:r>
            <a:r>
              <a:rPr lang="en-US" dirty="0"/>
              <a:t> vaginal &amp; ovarian nerve plexus</a:t>
            </a:r>
          </a:p>
          <a:p>
            <a:pPr marL="342900" indent="-342900">
              <a:buFont typeface="+mj-lt"/>
              <a:buAutoNum type="arabicPeriod"/>
            </a:pPr>
            <a:r>
              <a:rPr lang="en-US" dirty="0"/>
              <a:t>Epoophoron</a:t>
            </a:r>
          </a:p>
          <a:p>
            <a:pPr marL="342900" indent="-342900">
              <a:buFont typeface="+mj-lt"/>
              <a:buAutoNum type="arabicPeriod"/>
            </a:pPr>
            <a:r>
              <a:rPr lang="en-US" dirty="0" err="1"/>
              <a:t>Paraphoron</a:t>
            </a:r>
            <a:endParaRPr lang="en-US" dirty="0"/>
          </a:p>
          <a:p>
            <a:pPr marL="342900" indent="-342900">
              <a:buFont typeface="+mj-lt"/>
              <a:buAutoNum type="arabicPeriod"/>
            </a:pPr>
            <a:r>
              <a:rPr lang="en-US" dirty="0"/>
              <a:t>Lymph nodes and vessels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Arterial supply of uterus</a:t>
            </a:r>
          </a:p>
        </p:txBody>
      </p:sp>
      <p:sp>
        <p:nvSpPr>
          <p:cNvPr id="3" name="Content Placeholder 2"/>
          <p:cNvSpPr>
            <a:spLocks noGrp="1"/>
          </p:cNvSpPr>
          <p:nvPr>
            <p:ph sz="half" idx="1"/>
          </p:nvPr>
        </p:nvSpPr>
        <p:spPr>
          <a:xfrm>
            <a:off x="228600" y="1600200"/>
            <a:ext cx="3886200" cy="4953000"/>
          </a:xfrm>
        </p:spPr>
        <p:txBody>
          <a:bodyPr>
            <a:normAutofit/>
          </a:bodyPr>
          <a:lstStyle/>
          <a:p>
            <a:r>
              <a:rPr lang="en-US" sz="2500" dirty="0"/>
              <a:t>Uterus is mostly supplied by the </a:t>
            </a:r>
            <a:r>
              <a:rPr lang="en-US" sz="2500" b="1" dirty="0"/>
              <a:t>uterine arteries</a:t>
            </a:r>
            <a:r>
              <a:rPr lang="en-US" sz="2500" dirty="0"/>
              <a:t>, and partly by the </a:t>
            </a:r>
            <a:r>
              <a:rPr lang="en-US" sz="2500" b="1" dirty="0"/>
              <a:t>ovarian arteries.</a:t>
            </a:r>
          </a:p>
          <a:p>
            <a:r>
              <a:rPr lang="en-US" sz="2500" dirty="0"/>
              <a:t>uterine arteries are the branches of the anterior division of the internal iliac arteries,</a:t>
            </a:r>
          </a:p>
          <a:p>
            <a:r>
              <a:rPr lang="en-US" sz="2500" dirty="0"/>
              <a:t>ovarian arteries are the branches of the abdominal aorta.</a:t>
            </a:r>
          </a:p>
        </p:txBody>
      </p:sp>
      <p:sp>
        <p:nvSpPr>
          <p:cNvPr id="4" name="Content Placeholder 3"/>
          <p:cNvSpPr>
            <a:spLocks noGrp="1"/>
          </p:cNvSpPr>
          <p:nvPr>
            <p:ph sz="half" idx="2"/>
          </p:nvPr>
        </p:nvSpPr>
        <p:spPr/>
        <p:txBody>
          <a:bodyPr>
            <a:normAutofit/>
          </a:bodyPr>
          <a:lstStyle/>
          <a:p>
            <a:endParaRPr lang="en-US" dirty="0"/>
          </a:p>
        </p:txBody>
      </p:sp>
      <p:pic>
        <p:nvPicPr>
          <p:cNvPr id="24578" name="Picture 2"/>
          <p:cNvPicPr>
            <a:picLocks noChangeAspect="1" noChangeArrowheads="1"/>
          </p:cNvPicPr>
          <p:nvPr/>
        </p:nvPicPr>
        <p:blipFill>
          <a:blip r:embed="rId3"/>
          <a:srcRect l="55923" t="36503" r="13967" b="7813"/>
          <a:stretch>
            <a:fillRect/>
          </a:stretch>
        </p:blipFill>
        <p:spPr bwMode="auto">
          <a:xfrm>
            <a:off x="3962400" y="1491521"/>
            <a:ext cx="5181600" cy="5387695"/>
          </a:xfrm>
          <a:prstGeom prst="rect">
            <a:avLst/>
          </a:prstGeom>
          <a:noFill/>
          <a:ln w="9525">
            <a:noFill/>
            <a:miter lim="800000"/>
            <a:headEnd/>
            <a:tailEnd/>
          </a:ln>
          <a:effec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Grp="1" noChangeAspect="1" noChangeArrowheads="1"/>
          </p:cNvPicPr>
          <p:nvPr>
            <p:ph sz="half" idx="2"/>
          </p:nvPr>
        </p:nvPicPr>
        <p:blipFill>
          <a:blip r:embed="rId2"/>
          <a:srcRect l="50738" t="26829" r="13609" b="15854"/>
          <a:stretch>
            <a:fillRect/>
          </a:stretch>
        </p:blipFill>
        <p:spPr bwMode="auto">
          <a:xfrm>
            <a:off x="3753255" y="1299796"/>
            <a:ext cx="5390745" cy="4872404"/>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Venous Drainage</a:t>
            </a:r>
          </a:p>
        </p:txBody>
      </p:sp>
      <p:sp>
        <p:nvSpPr>
          <p:cNvPr id="3" name="Content Placeholder 2"/>
          <p:cNvSpPr>
            <a:spLocks noGrp="1"/>
          </p:cNvSpPr>
          <p:nvPr>
            <p:ph sz="half" idx="1"/>
          </p:nvPr>
        </p:nvSpPr>
        <p:spPr>
          <a:xfrm>
            <a:off x="0" y="1600200"/>
            <a:ext cx="4038600" cy="5257800"/>
          </a:xfrm>
        </p:spPr>
        <p:txBody>
          <a:bodyPr>
            <a:normAutofit lnSpcReduction="10000"/>
          </a:bodyPr>
          <a:lstStyle/>
          <a:p>
            <a:r>
              <a:rPr lang="en-US" dirty="0"/>
              <a:t>The veins correspond to the arteries and drain into systemic vein via the uterine and ovarian veins. </a:t>
            </a:r>
          </a:p>
          <a:p>
            <a:r>
              <a:rPr lang="en-US" dirty="0"/>
              <a:t>Beneath the peritoneum of the recto-uterine pouch, the uterine veins communicate with the superior rectal vein establishing a </a:t>
            </a:r>
            <a:r>
              <a:rPr lang="en-US" dirty="0" err="1"/>
              <a:t>porta-caval</a:t>
            </a:r>
            <a:r>
              <a:rPr lang="en-US" dirty="0"/>
              <a:t> </a:t>
            </a:r>
            <a:r>
              <a:rPr lang="en-US" dirty="0" err="1"/>
              <a:t>anastomosis</a:t>
            </a:r>
            <a:r>
              <a:rPr lang="en-US" dirty="0"/>
              <a: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sz="half" idx="2"/>
          </p:nvPr>
        </p:nvPicPr>
        <p:blipFill>
          <a:blip r:embed="rId2"/>
          <a:srcRect/>
          <a:stretch>
            <a:fillRect/>
          </a:stretch>
        </p:blipFill>
        <p:spPr bwMode="auto">
          <a:xfrm>
            <a:off x="2827421" y="1828800"/>
            <a:ext cx="6316579" cy="384048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Lymphatic drainage of uterus </a:t>
            </a:r>
          </a:p>
        </p:txBody>
      </p:sp>
      <p:sp>
        <p:nvSpPr>
          <p:cNvPr id="3" name="Content Placeholder 2"/>
          <p:cNvSpPr>
            <a:spLocks noGrp="1"/>
          </p:cNvSpPr>
          <p:nvPr>
            <p:ph sz="half" idx="1"/>
          </p:nvPr>
        </p:nvSpPr>
        <p:spPr/>
        <p:txBody>
          <a:bodyPr>
            <a:normAutofit/>
          </a:bodyPr>
          <a:lstStyle/>
          <a:p>
            <a:r>
              <a:rPr lang="en-US" sz="2400" dirty="0" err="1"/>
              <a:t>Lymphatics</a:t>
            </a:r>
            <a:r>
              <a:rPr lang="en-US" sz="2400" dirty="0"/>
              <a:t> of the uterus begin at three </a:t>
            </a:r>
            <a:r>
              <a:rPr lang="en-US" sz="2400" dirty="0" err="1"/>
              <a:t>intercommuni</a:t>
            </a:r>
            <a:r>
              <a:rPr lang="en-US" sz="2400" dirty="0"/>
              <a:t> </a:t>
            </a:r>
            <a:r>
              <a:rPr lang="en-US" sz="2400" dirty="0" err="1"/>
              <a:t>cating</a:t>
            </a:r>
            <a:r>
              <a:rPr lang="en-US" sz="2400" dirty="0"/>
              <a:t> networks-</a:t>
            </a:r>
          </a:p>
          <a:p>
            <a:pPr marL="514350" indent="-514350">
              <a:buFont typeface="+mj-lt"/>
              <a:buAutoNum type="arabicPeriod"/>
            </a:pPr>
            <a:r>
              <a:rPr lang="en-US" sz="2400" dirty="0"/>
              <a:t>Endometrial, </a:t>
            </a:r>
          </a:p>
          <a:p>
            <a:pPr marL="514350" indent="-514350">
              <a:buFont typeface="+mj-lt"/>
              <a:buAutoNum type="arabicPeriod"/>
            </a:pPr>
            <a:r>
              <a:rPr lang="en-US" sz="2400" dirty="0" err="1"/>
              <a:t>Myometrial</a:t>
            </a:r>
            <a:r>
              <a:rPr lang="en-US" sz="2400" dirty="0"/>
              <a:t> and </a:t>
            </a:r>
          </a:p>
          <a:p>
            <a:pPr marL="514350" indent="-514350">
              <a:buFont typeface="+mj-lt"/>
              <a:buAutoNum type="arabicPeriod"/>
            </a:pPr>
            <a:r>
              <a:rPr lang="en-US" sz="2400" dirty="0" err="1"/>
              <a:t>Subperitoneal</a:t>
            </a:r>
            <a:r>
              <a:rPr lang="en-US" sz="2400" dirty="0"/>
              <a: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t>Lymphatic drainage of uterus </a:t>
            </a:r>
          </a:p>
        </p:txBody>
      </p:sp>
      <p:sp>
        <p:nvSpPr>
          <p:cNvPr id="3" name="Content Placeholder 2"/>
          <p:cNvSpPr>
            <a:spLocks noGrp="1"/>
          </p:cNvSpPr>
          <p:nvPr>
            <p:ph sz="half" idx="1"/>
          </p:nvPr>
        </p:nvSpPr>
        <p:spPr>
          <a:xfrm>
            <a:off x="0" y="1295400"/>
            <a:ext cx="4038600" cy="5562600"/>
          </a:xfrm>
        </p:spPr>
        <p:txBody>
          <a:bodyPr>
            <a:normAutofit fontScale="92500" lnSpcReduction="10000"/>
          </a:bodyPr>
          <a:lstStyle/>
          <a:p>
            <a:pPr algn="just"/>
            <a:r>
              <a:rPr lang="en-US" b="1" dirty="0"/>
              <a:t>From the </a:t>
            </a:r>
            <a:r>
              <a:rPr lang="en-US" b="1" dirty="0" err="1"/>
              <a:t>Fundus</a:t>
            </a:r>
            <a:r>
              <a:rPr lang="en-US" b="1" dirty="0"/>
              <a:t> and Upper Part of the Body</a:t>
            </a:r>
            <a:r>
              <a:rPr lang="en-US" dirty="0"/>
              <a:t>:(a) Most of the vessels drain into pre-aortic and lateral aortic lymph nodes</a:t>
            </a:r>
          </a:p>
          <a:p>
            <a:pPr algn="just"/>
            <a:r>
              <a:rPr lang="en-US" dirty="0"/>
              <a:t>The middle </a:t>
            </a:r>
            <a:r>
              <a:rPr lang="en-US" dirty="0" err="1"/>
              <a:t>lymphatics</a:t>
            </a:r>
            <a:r>
              <a:rPr lang="en-US" dirty="0"/>
              <a:t> from the lower part of body drain into the external iliac nodes </a:t>
            </a:r>
          </a:p>
          <a:p>
            <a:pPr algn="just"/>
            <a:r>
              <a:rPr lang="en-US" dirty="0"/>
              <a:t>The lower </a:t>
            </a:r>
            <a:r>
              <a:rPr lang="en-US" dirty="0" err="1"/>
              <a:t>lymphatics</a:t>
            </a:r>
            <a:r>
              <a:rPr lang="en-US" dirty="0"/>
              <a:t> from the cervix drain into the internal iliac and sacral nodes.</a:t>
            </a:r>
          </a:p>
        </p:txBody>
      </p:sp>
      <p:pic>
        <p:nvPicPr>
          <p:cNvPr id="23554" name="Picture 2"/>
          <p:cNvPicPr>
            <a:picLocks noGrp="1" noChangeAspect="1" noChangeArrowheads="1"/>
          </p:cNvPicPr>
          <p:nvPr>
            <p:ph sz="half" idx="2"/>
          </p:nvPr>
        </p:nvPicPr>
        <p:blipFill>
          <a:blip r:embed="rId2"/>
          <a:srcRect/>
          <a:stretch>
            <a:fillRect/>
          </a:stretch>
        </p:blipFill>
        <p:spPr bwMode="auto">
          <a:xfrm>
            <a:off x="4038599" y="2743200"/>
            <a:ext cx="4937961" cy="3002280"/>
          </a:xfrm>
          <a:prstGeom prst="rect">
            <a:avLst/>
          </a:prstGeom>
          <a:noFill/>
          <a:ln w="9525">
            <a:noFill/>
            <a:miter lim="800000"/>
            <a:headEnd/>
            <a:tailEnd/>
          </a:ln>
          <a:effec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Nerve supply of uterus </a:t>
            </a:r>
          </a:p>
        </p:txBody>
      </p:sp>
      <p:sp>
        <p:nvSpPr>
          <p:cNvPr id="3" name="Content Placeholder 2"/>
          <p:cNvSpPr>
            <a:spLocks noGrp="1"/>
          </p:cNvSpPr>
          <p:nvPr>
            <p:ph sz="half" idx="1"/>
          </p:nvPr>
        </p:nvSpPr>
        <p:spPr>
          <a:xfrm>
            <a:off x="0" y="1600200"/>
            <a:ext cx="4800600" cy="5257800"/>
          </a:xfrm>
        </p:spPr>
        <p:txBody>
          <a:bodyPr>
            <a:normAutofit lnSpcReduction="10000"/>
          </a:bodyPr>
          <a:lstStyle/>
          <a:p>
            <a:pPr algn="just"/>
            <a:r>
              <a:rPr lang="en-US" dirty="0"/>
              <a:t>Sympathetic supply from T12 –L1 segments of the spinal cord and they produces vasoconstriction and uterine contractions </a:t>
            </a:r>
          </a:p>
          <a:p>
            <a:pPr algn="just"/>
            <a:r>
              <a:rPr lang="en-US" dirty="0"/>
              <a:t>Parasympathetic </a:t>
            </a:r>
            <a:r>
              <a:rPr lang="en-US" dirty="0" err="1"/>
              <a:t>fibres</a:t>
            </a:r>
            <a:r>
              <a:rPr lang="en-US" dirty="0"/>
              <a:t> of the uterus are derived from the </a:t>
            </a:r>
            <a:r>
              <a:rPr lang="en-US" b="1" dirty="0"/>
              <a:t>pelvic </a:t>
            </a:r>
            <a:r>
              <a:rPr lang="en-US" b="1" dirty="0" err="1"/>
              <a:t>splanchnic</a:t>
            </a:r>
            <a:r>
              <a:rPr lang="en-US" b="1" dirty="0"/>
              <a:t> nerves (S2-S4).</a:t>
            </a:r>
          </a:p>
          <a:p>
            <a:pPr algn="just"/>
            <a:r>
              <a:rPr lang="en-US" dirty="0"/>
              <a:t>They inhibit vasoconstriction and produces uterine inhibitions </a:t>
            </a:r>
          </a:p>
        </p:txBody>
      </p:sp>
      <p:pic>
        <p:nvPicPr>
          <p:cNvPr id="2050" name="Picture 2"/>
          <p:cNvPicPr>
            <a:picLocks noGrp="1" noChangeAspect="1" noChangeArrowheads="1"/>
          </p:cNvPicPr>
          <p:nvPr>
            <p:ph sz="half" idx="2"/>
          </p:nvPr>
        </p:nvPicPr>
        <p:blipFill>
          <a:blip r:embed="rId3"/>
          <a:srcRect l="20000" r="24000"/>
          <a:stretch>
            <a:fillRect/>
          </a:stretch>
        </p:blipFill>
        <p:spPr bwMode="auto">
          <a:xfrm>
            <a:off x="4851400" y="1219200"/>
            <a:ext cx="4292600" cy="5151120"/>
          </a:xfrm>
          <a:prstGeom prst="rect">
            <a:avLst/>
          </a:prstGeom>
          <a:noFill/>
          <a:ln w="9525">
            <a:noFill/>
            <a:miter lim="800000"/>
            <a:headEnd/>
            <a:tailEnd/>
          </a:ln>
          <a:effec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t>Changes in uterus</a:t>
            </a:r>
          </a:p>
        </p:txBody>
      </p:sp>
      <p:sp>
        <p:nvSpPr>
          <p:cNvPr id="3" name="Content Placeholder 2"/>
          <p:cNvSpPr>
            <a:spLocks noGrp="1"/>
          </p:cNvSpPr>
          <p:nvPr>
            <p:ph idx="1"/>
          </p:nvPr>
        </p:nvSpPr>
        <p:spPr>
          <a:xfrm>
            <a:off x="457200" y="914400"/>
            <a:ext cx="8229600" cy="5715000"/>
          </a:xfrm>
        </p:spPr>
        <p:txBody>
          <a:bodyPr>
            <a:noAutofit/>
          </a:bodyPr>
          <a:lstStyle/>
          <a:p>
            <a:pPr algn="just"/>
            <a:r>
              <a:rPr lang="en-US" sz="2500" dirty="0"/>
              <a:t>At the time of birth, the cervix of the uterus is large and the body is small. Thereafter, the body grows more </a:t>
            </a:r>
            <a:r>
              <a:rPr lang="en-US" sz="2500" dirty="0" err="1"/>
              <a:t>thanthe</a:t>
            </a:r>
            <a:r>
              <a:rPr lang="en-US" sz="2500" dirty="0"/>
              <a:t> cervix so that by puberty the uterus acquires its normal </a:t>
            </a:r>
            <a:r>
              <a:rPr lang="en-US" sz="2500" dirty="0" err="1"/>
              <a:t>piriform</a:t>
            </a:r>
            <a:r>
              <a:rPr lang="en-US" sz="2500" dirty="0"/>
              <a:t> shape.</a:t>
            </a:r>
          </a:p>
          <a:p>
            <a:pPr algn="just"/>
            <a:r>
              <a:rPr lang="en-US" sz="2500" dirty="0"/>
              <a:t>At the time of menstruation, the uterus undergoes slight enlargement.</a:t>
            </a:r>
          </a:p>
          <a:p>
            <a:pPr algn="just"/>
            <a:r>
              <a:rPr lang="en-US" sz="2500" dirty="0"/>
              <a:t>During pregnancy, it undergoes great enlargement, when its upper end reaches the </a:t>
            </a:r>
            <a:r>
              <a:rPr lang="en-US" sz="2500" dirty="0" err="1"/>
              <a:t>epigastrium</a:t>
            </a:r>
            <a:r>
              <a:rPr lang="en-US" sz="2500" dirty="0"/>
              <a:t>. After the delivery, the uterus gradually approaches near its normal size by 6 weeks but the size of its cavity and the thickness of its muscle wall remain larger than they were before pregnancy. </a:t>
            </a:r>
          </a:p>
          <a:p>
            <a:pPr algn="just"/>
            <a:r>
              <a:rPr lang="en-US" sz="2500" dirty="0"/>
              <a:t>The external </a:t>
            </a:r>
            <a:r>
              <a:rPr lang="en-US" sz="2500" dirty="0" err="1"/>
              <a:t>os</a:t>
            </a:r>
            <a:r>
              <a:rPr lang="en-US" sz="2500" dirty="0"/>
              <a:t> also becomes more prominent.</a:t>
            </a:r>
          </a:p>
          <a:p>
            <a:pPr algn="just"/>
            <a:r>
              <a:rPr lang="en-US" sz="2500" dirty="0"/>
              <a:t> The uterus undergoes atrophy in old age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2"/>
          </p:nvPr>
        </p:nvPicPr>
        <p:blipFill>
          <a:blip r:embed="rId3"/>
          <a:srcRect l="12684" r="8450"/>
          <a:stretch>
            <a:fillRect/>
          </a:stretch>
        </p:blipFill>
        <p:spPr bwMode="auto">
          <a:xfrm>
            <a:off x="4267200" y="239487"/>
            <a:ext cx="4876800" cy="6618514"/>
          </a:xfrm>
          <a:prstGeom prst="rect">
            <a:avLst/>
          </a:prstGeom>
          <a:noFill/>
          <a:ln w="9525">
            <a:noFill/>
            <a:miter lim="800000"/>
            <a:headEnd/>
            <a:tailEnd/>
          </a:ln>
          <a:effectLst/>
        </p:spPr>
      </p:pic>
      <p:sp>
        <p:nvSpPr>
          <p:cNvPr id="4" name="Title 3"/>
          <p:cNvSpPr>
            <a:spLocks noGrp="1"/>
          </p:cNvSpPr>
          <p:nvPr>
            <p:ph type="title"/>
          </p:nvPr>
        </p:nvSpPr>
        <p:spPr>
          <a:xfrm>
            <a:off x="457200" y="0"/>
            <a:ext cx="8229600" cy="1143000"/>
          </a:xfrm>
        </p:spPr>
        <p:txBody>
          <a:bodyPr>
            <a:normAutofit fontScale="90000"/>
          </a:bodyPr>
          <a:lstStyle/>
          <a:p>
            <a:r>
              <a:rPr lang="en-US" dirty="0"/>
              <a:t>Applied anatomy of uterus</a:t>
            </a:r>
            <a:br>
              <a:rPr lang="en-US" dirty="0"/>
            </a:br>
            <a:endParaRPr lang="en-US" dirty="0"/>
          </a:p>
        </p:txBody>
      </p:sp>
      <p:sp>
        <p:nvSpPr>
          <p:cNvPr id="5" name="Content Placeholder 4"/>
          <p:cNvSpPr>
            <a:spLocks noGrp="1"/>
          </p:cNvSpPr>
          <p:nvPr>
            <p:ph sz="half" idx="1"/>
          </p:nvPr>
        </p:nvSpPr>
        <p:spPr/>
        <p:txBody>
          <a:bodyPr>
            <a:normAutofit fontScale="85000" lnSpcReduction="20000"/>
          </a:bodyPr>
          <a:lstStyle/>
          <a:p>
            <a:r>
              <a:rPr lang="en-US" dirty="0"/>
              <a:t>Congenital anomalies: The uterus may be duplicated, may be divided by a septum, or may be absent. </a:t>
            </a:r>
          </a:p>
          <a:p>
            <a:endParaRPr lang="en-US" dirty="0"/>
          </a:p>
          <a:p>
            <a:r>
              <a:rPr lang="en-US" dirty="0"/>
              <a:t>Only one half of the uterus (and one uterine tube) may be present (</a:t>
            </a:r>
            <a:r>
              <a:rPr lang="en-US" dirty="0" err="1"/>
              <a:t>unicornuate</a:t>
            </a:r>
            <a:r>
              <a:rPr lang="en-US" dirty="0"/>
              <a:t> uterus).</a:t>
            </a:r>
          </a:p>
          <a:p>
            <a:r>
              <a:rPr lang="en-US" dirty="0"/>
              <a:t> Sometimes the cervix is absent. There may be </a:t>
            </a:r>
            <a:r>
              <a:rPr lang="en-US" dirty="0" err="1"/>
              <a:t>atresiaof</a:t>
            </a:r>
            <a:r>
              <a:rPr lang="en-US" dirty="0"/>
              <a:t> the lumen. The uterus may remain rudimentary.</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Prolapse</a:t>
            </a:r>
            <a:r>
              <a:rPr lang="en-US" dirty="0"/>
              <a:t> of uterus</a:t>
            </a:r>
          </a:p>
        </p:txBody>
      </p:sp>
      <p:sp>
        <p:nvSpPr>
          <p:cNvPr id="3" name="Content Placeholder 2"/>
          <p:cNvSpPr>
            <a:spLocks noGrp="1"/>
          </p:cNvSpPr>
          <p:nvPr>
            <p:ph sz="half" idx="1"/>
          </p:nvPr>
        </p:nvSpPr>
        <p:spPr>
          <a:xfrm>
            <a:off x="457200" y="5334000"/>
            <a:ext cx="8458200" cy="1524000"/>
          </a:xfrm>
        </p:spPr>
        <p:txBody>
          <a:bodyPr>
            <a:normAutofit fontScale="92500" lnSpcReduction="20000"/>
          </a:bodyPr>
          <a:lstStyle/>
          <a:p>
            <a:r>
              <a:rPr lang="en-US" dirty="0"/>
              <a:t>Weakening of the pelvic diaphragm can lead to </a:t>
            </a:r>
            <a:r>
              <a:rPr lang="en-US" dirty="0" err="1"/>
              <a:t>prolapse</a:t>
            </a:r>
            <a:r>
              <a:rPr lang="en-US" dirty="0"/>
              <a:t> of uterus.</a:t>
            </a:r>
          </a:p>
          <a:p>
            <a:r>
              <a:rPr lang="en-US" dirty="0"/>
              <a:t> Retroversion also predisposes to </a:t>
            </a:r>
            <a:r>
              <a:rPr lang="en-US" dirty="0" err="1"/>
              <a:t>prolapse</a:t>
            </a:r>
            <a:r>
              <a:rPr lang="en-US" dirty="0"/>
              <a:t> (as the uterus comes in line with the vagina).</a:t>
            </a:r>
          </a:p>
        </p:txBody>
      </p:sp>
      <p:pic>
        <p:nvPicPr>
          <p:cNvPr id="8194" name="Picture 2"/>
          <p:cNvPicPr>
            <a:picLocks noGrp="1" noChangeAspect="1" noChangeArrowheads="1"/>
          </p:cNvPicPr>
          <p:nvPr>
            <p:ph sz="half" idx="2"/>
          </p:nvPr>
        </p:nvPicPr>
        <p:blipFill>
          <a:blip r:embed="rId2"/>
          <a:srcRect l="22641" t="30878" r="22642" b="18783"/>
          <a:stretch>
            <a:fillRect/>
          </a:stretch>
        </p:blipFill>
        <p:spPr bwMode="auto">
          <a:xfrm>
            <a:off x="0" y="1676400"/>
            <a:ext cx="5892800" cy="3048000"/>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t="12121"/>
          <a:stretch>
            <a:fillRect/>
          </a:stretch>
        </p:blipFill>
        <p:spPr bwMode="auto">
          <a:xfrm>
            <a:off x="5876296" y="1981200"/>
            <a:ext cx="3267704" cy="2209800"/>
          </a:xfrm>
          <a:prstGeom prst="rect">
            <a:avLst/>
          </a:prstGeom>
          <a:noFill/>
          <a:ln w="9525">
            <a:noFill/>
            <a:miter lim="800000"/>
            <a:headEnd/>
            <a:tailEnd/>
          </a:ln>
          <a:effec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85000" lnSpcReduction="10000"/>
          </a:bodyPr>
          <a:lstStyle/>
          <a:p>
            <a:r>
              <a:rPr lang="en-US" dirty="0" err="1"/>
              <a:t>Neoplasms</a:t>
            </a:r>
            <a:r>
              <a:rPr lang="en-US" dirty="0"/>
              <a:t> may occur in the uterus; these may be benign or malignant. </a:t>
            </a:r>
          </a:p>
          <a:p>
            <a:endParaRPr lang="en-US" dirty="0"/>
          </a:p>
          <a:p>
            <a:endParaRPr lang="en-US" dirty="0"/>
          </a:p>
          <a:p>
            <a:r>
              <a:rPr lang="en-US" dirty="0"/>
              <a:t>The most common growth is a </a:t>
            </a:r>
            <a:r>
              <a:rPr lang="en-US" dirty="0" err="1"/>
              <a:t>fibroma</a:t>
            </a:r>
            <a:r>
              <a:rPr lang="en-US" dirty="0"/>
              <a:t> (fibroid)which can be multiple. </a:t>
            </a:r>
          </a:p>
          <a:p>
            <a:endParaRPr lang="en-US" dirty="0"/>
          </a:p>
          <a:p>
            <a:r>
              <a:rPr lang="en-US" dirty="0"/>
              <a:t>It is benign in nature. Carcinoma Is more common in the cervix.</a:t>
            </a:r>
          </a:p>
        </p:txBody>
      </p:sp>
      <p:pic>
        <p:nvPicPr>
          <p:cNvPr id="3075" name="Picture 3"/>
          <p:cNvPicPr>
            <a:picLocks noGrp="1" noChangeAspect="1" noChangeArrowheads="1"/>
          </p:cNvPicPr>
          <p:nvPr>
            <p:ph sz="half" idx="2"/>
          </p:nvPr>
        </p:nvPicPr>
        <p:blipFill>
          <a:blip r:embed="rId2"/>
          <a:srcRect l="28302" t="20810" r="26415" b="8715"/>
          <a:stretch>
            <a:fillRect/>
          </a:stretch>
        </p:blipFill>
        <p:spPr bwMode="auto">
          <a:xfrm>
            <a:off x="4441371" y="1905000"/>
            <a:ext cx="4702629" cy="4114800"/>
          </a:xfrm>
          <a:prstGeom prst="rect">
            <a:avLst/>
          </a:prstGeom>
          <a:noFill/>
          <a:ln w="9525">
            <a:noFill/>
            <a:miter lim="800000"/>
            <a:headEnd/>
            <a:tailEnd/>
          </a:ln>
          <a:effec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Caesarean section</a:t>
            </a:r>
          </a:p>
        </p:txBody>
      </p:sp>
      <p:sp>
        <p:nvSpPr>
          <p:cNvPr id="3" name="Content Placeholder 2"/>
          <p:cNvSpPr>
            <a:spLocks noGrp="1"/>
          </p:cNvSpPr>
          <p:nvPr>
            <p:ph sz="half" idx="1"/>
          </p:nvPr>
        </p:nvSpPr>
        <p:spPr>
          <a:xfrm>
            <a:off x="0" y="1600200"/>
            <a:ext cx="4038600" cy="5257800"/>
          </a:xfrm>
        </p:spPr>
        <p:txBody>
          <a:bodyPr>
            <a:normAutofit/>
          </a:bodyPr>
          <a:lstStyle/>
          <a:p>
            <a:r>
              <a:rPr lang="en-US" sz="2400" dirty="0"/>
              <a:t>The most common surgical procedures performed on the uterus is a caesarean section. It is done in cases where normal birth of a baby is not possible and delivery is done by opening the uterus.</a:t>
            </a:r>
          </a:p>
        </p:txBody>
      </p:sp>
      <p:pic>
        <p:nvPicPr>
          <p:cNvPr id="7170" name="Picture 2"/>
          <p:cNvPicPr>
            <a:picLocks noGrp="1" noChangeAspect="1" noChangeArrowheads="1"/>
          </p:cNvPicPr>
          <p:nvPr>
            <p:ph sz="half" idx="2"/>
          </p:nvPr>
        </p:nvPicPr>
        <p:blipFill>
          <a:blip r:embed="rId3"/>
          <a:srcRect/>
          <a:stretch>
            <a:fillRect/>
          </a:stretch>
        </p:blipFill>
        <p:spPr bwMode="auto">
          <a:xfrm>
            <a:off x="3875660" y="2438400"/>
            <a:ext cx="5268340" cy="2611592"/>
          </a:xfrm>
          <a:prstGeom prst="rect">
            <a:avLst/>
          </a:prstGeom>
          <a:noFill/>
          <a:ln w="9525">
            <a:noFill/>
            <a:miter lim="800000"/>
            <a:headEnd/>
            <a:tailEnd/>
          </a:ln>
          <a:effec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457200" y="5181600"/>
            <a:ext cx="7696200" cy="1676400"/>
          </a:xfrm>
        </p:spPr>
        <p:txBody>
          <a:bodyPr>
            <a:normAutofit/>
          </a:bodyPr>
          <a:lstStyle/>
          <a:p>
            <a:r>
              <a:rPr lang="en-US" dirty="0"/>
              <a:t>A hysterectomy is a surgical procedure that removes the uterus, and may also include the fallopian tubes and ovaries</a:t>
            </a:r>
          </a:p>
        </p:txBody>
      </p:sp>
      <p:pic>
        <p:nvPicPr>
          <p:cNvPr id="6146" name="Picture 2"/>
          <p:cNvPicPr>
            <a:picLocks noGrp="1" noChangeAspect="1" noChangeArrowheads="1"/>
          </p:cNvPicPr>
          <p:nvPr>
            <p:ph sz="half" idx="2"/>
          </p:nvPr>
        </p:nvPicPr>
        <p:blipFill>
          <a:blip r:embed="rId3"/>
          <a:srcRect/>
          <a:stretch>
            <a:fillRect/>
          </a:stretch>
        </p:blipFill>
        <p:spPr bwMode="auto">
          <a:xfrm>
            <a:off x="1066800" y="-19050"/>
            <a:ext cx="7086600" cy="5314950"/>
          </a:xfrm>
          <a:prstGeom prst="rect">
            <a:avLst/>
          </a:prstGeom>
          <a:noFill/>
          <a:ln w="9525">
            <a:noFill/>
            <a:miter lim="800000"/>
            <a:headEnd/>
            <a:tailEnd/>
          </a:ln>
          <a:effec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7AF9A-76C9-4732-D769-309DFB17A8CC}"/>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AF082637-A3E3-0712-5014-04792F056414}"/>
              </a:ext>
            </a:extLst>
          </p:cNvPr>
          <p:cNvPicPr>
            <a:picLocks noGrp="1" noChangeAspect="1"/>
          </p:cNvPicPr>
          <p:nvPr>
            <p:ph sz="half" idx="1"/>
          </p:nvPr>
        </p:nvPicPr>
        <p:blipFill>
          <a:blip r:embed="rId3"/>
          <a:stretch>
            <a:fillRect/>
          </a:stretch>
        </p:blipFill>
        <p:spPr>
          <a:xfrm>
            <a:off x="49636" y="1417638"/>
            <a:ext cx="8934946" cy="4310588"/>
          </a:xfrm>
        </p:spPr>
      </p:pic>
      <p:sp>
        <p:nvSpPr>
          <p:cNvPr id="4" name="Content Placeholder 3">
            <a:extLst>
              <a:ext uri="{FF2B5EF4-FFF2-40B4-BE49-F238E27FC236}">
                <a16:creationId xmlns:a16="http://schemas.microsoft.com/office/drawing/2014/main" id="{C430BC2F-F1F4-B23C-8027-621E0C1FB4BE}"/>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16931761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457200" y="5334000"/>
            <a:ext cx="8229600" cy="1524000"/>
          </a:xfrm>
        </p:spPr>
        <p:txBody>
          <a:bodyPr>
            <a:normAutofit/>
          </a:bodyPr>
          <a:lstStyle/>
          <a:p>
            <a:r>
              <a:rPr lang="en-US" sz="2400" dirty="0"/>
              <a:t>Instruments may be passed into the uterus after dilating the cervix for termination of pregnancy, or for curetting(scraping) of the </a:t>
            </a:r>
            <a:r>
              <a:rPr lang="en-US" sz="2400" dirty="0" err="1"/>
              <a:t>endometrium</a:t>
            </a:r>
            <a:r>
              <a:rPr lang="en-US" sz="2400" dirty="0"/>
              <a:t> to study the pathology.</a:t>
            </a:r>
          </a:p>
        </p:txBody>
      </p:sp>
      <p:pic>
        <p:nvPicPr>
          <p:cNvPr id="5122" name="Picture 2"/>
          <p:cNvPicPr>
            <a:picLocks noGrp="1" noChangeAspect="1" noChangeArrowheads="1"/>
          </p:cNvPicPr>
          <p:nvPr>
            <p:ph sz="half" idx="2"/>
          </p:nvPr>
        </p:nvPicPr>
        <p:blipFill>
          <a:blip r:embed="rId2"/>
          <a:srcRect/>
          <a:stretch>
            <a:fillRect/>
          </a:stretch>
        </p:blipFill>
        <p:spPr bwMode="auto">
          <a:xfrm>
            <a:off x="1676400" y="0"/>
            <a:ext cx="6248400" cy="4998720"/>
          </a:xfrm>
          <a:prstGeom prst="rect">
            <a:avLst/>
          </a:prstGeom>
          <a:noFill/>
          <a:ln w="9525">
            <a:noFill/>
            <a:miter lim="800000"/>
            <a:headEnd/>
            <a:tailEnd/>
          </a:ln>
          <a:effec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half" idx="2"/>
          </p:nvPr>
        </p:nvPicPr>
        <p:blipFill>
          <a:blip r:embed="rId2"/>
          <a:srcRect/>
          <a:stretch>
            <a:fillRect/>
          </a:stretch>
        </p:blipFill>
        <p:spPr bwMode="auto">
          <a:xfrm>
            <a:off x="3339354" y="4038600"/>
            <a:ext cx="5804646" cy="2819400"/>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76200" y="1600200"/>
            <a:ext cx="4038600" cy="5257800"/>
          </a:xfrm>
        </p:spPr>
        <p:txBody>
          <a:bodyPr>
            <a:normAutofit/>
          </a:bodyPr>
          <a:lstStyle/>
          <a:p>
            <a:r>
              <a:rPr lang="en-US" sz="2400" dirty="0"/>
              <a:t> Intrauterine contraceptive devices (IUCD) made of metal or plastic may be inserted into the uterus to prevent implantation of a </a:t>
            </a:r>
            <a:r>
              <a:rPr lang="en-US" sz="2400" dirty="0" err="1"/>
              <a:t>fertilised</a:t>
            </a:r>
            <a:r>
              <a:rPr lang="en-US" sz="2400" dirty="0"/>
              <a:t> ovum, which is one of the common methods followed for temporary </a:t>
            </a:r>
            <a:r>
              <a:rPr lang="en-US" sz="2400" dirty="0" err="1"/>
              <a:t>sterilisation</a:t>
            </a:r>
            <a:r>
              <a:rPr lang="en-US" sz="2400" dirty="0"/>
              <a:t>.</a:t>
            </a:r>
          </a:p>
        </p:txBody>
      </p:sp>
      <p:pic>
        <p:nvPicPr>
          <p:cNvPr id="5" name="Picture 4">
            <a:extLst>
              <a:ext uri="{FF2B5EF4-FFF2-40B4-BE49-F238E27FC236}">
                <a16:creationId xmlns:a16="http://schemas.microsoft.com/office/drawing/2014/main" id="{C62EDFC6-CDD0-D1E9-B9CF-7A85D5EB9F67}"/>
              </a:ext>
            </a:extLst>
          </p:cNvPr>
          <p:cNvPicPr>
            <a:picLocks noChangeAspect="1"/>
          </p:cNvPicPr>
          <p:nvPr/>
        </p:nvPicPr>
        <p:blipFill>
          <a:blip r:embed="rId3"/>
          <a:stretch>
            <a:fillRect/>
          </a:stretch>
        </p:blipFill>
        <p:spPr>
          <a:xfrm>
            <a:off x="4953000" y="457200"/>
            <a:ext cx="2825885" cy="3200400"/>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half" idx="2"/>
          </p:nvPr>
        </p:nvPicPr>
        <p:blipFill>
          <a:blip r:embed="rId2"/>
          <a:srcRect l="20755" t="20810" r="22641" b="8715"/>
          <a:stretch>
            <a:fillRect/>
          </a:stretch>
        </p:blipFill>
        <p:spPr bwMode="auto">
          <a:xfrm>
            <a:off x="3918857" y="1905000"/>
            <a:ext cx="5225143" cy="36576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Uterine tubes</a:t>
            </a:r>
          </a:p>
        </p:txBody>
      </p:sp>
      <p:sp>
        <p:nvSpPr>
          <p:cNvPr id="4" name="Content Placeholder 3"/>
          <p:cNvSpPr>
            <a:spLocks noGrp="1"/>
          </p:cNvSpPr>
          <p:nvPr>
            <p:ph sz="half" idx="1"/>
          </p:nvPr>
        </p:nvSpPr>
        <p:spPr>
          <a:xfrm>
            <a:off x="0" y="1676400"/>
            <a:ext cx="4038600" cy="4525963"/>
          </a:xfrm>
        </p:spPr>
        <p:txBody>
          <a:bodyPr>
            <a:normAutofit/>
          </a:bodyPr>
          <a:lstStyle/>
          <a:p>
            <a:pPr algn="just"/>
            <a:r>
              <a:rPr lang="en-US" sz="2400" dirty="0"/>
              <a:t>Other names: Fallopian tube (named after the 16th century Italian anatomist Gabriele </a:t>
            </a:r>
            <a:r>
              <a:rPr lang="en-US" sz="2400" dirty="0" err="1"/>
              <a:t>Fallopius</a:t>
            </a:r>
            <a:r>
              <a:rPr lang="en-US" sz="2400" dirty="0"/>
              <a:t>), oviduct, </a:t>
            </a:r>
            <a:r>
              <a:rPr lang="en-US" sz="2400" dirty="0" err="1"/>
              <a:t>salpinx</a:t>
            </a:r>
            <a:r>
              <a:rPr lang="en-US" sz="2400" dirty="0"/>
              <a:t>, tuba uterine.</a:t>
            </a:r>
          </a:p>
          <a:p>
            <a:pPr algn="just"/>
            <a:r>
              <a:rPr lang="en-US" sz="2400" dirty="0"/>
              <a:t>The uterine tubes (oviducts, Fallopian tubes) are a pair of ducts which convey the ova from the ovary to the uterine cavity.</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2"/>
          </p:nvPr>
        </p:nvPicPr>
        <p:blipFill>
          <a:blip r:embed="rId2"/>
          <a:srcRect/>
          <a:stretch>
            <a:fillRect/>
          </a:stretch>
        </p:blipFill>
        <p:spPr bwMode="auto">
          <a:xfrm>
            <a:off x="3877383" y="1524000"/>
            <a:ext cx="5266617" cy="4248404"/>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Length of the uterine tube </a:t>
            </a:r>
          </a:p>
        </p:txBody>
      </p:sp>
      <p:sp>
        <p:nvSpPr>
          <p:cNvPr id="3" name="Content Placeholder 2"/>
          <p:cNvSpPr>
            <a:spLocks noGrp="1"/>
          </p:cNvSpPr>
          <p:nvPr>
            <p:ph sz="half" idx="1"/>
          </p:nvPr>
        </p:nvSpPr>
        <p:spPr>
          <a:xfrm>
            <a:off x="0" y="1600200"/>
            <a:ext cx="4495800" cy="5486400"/>
          </a:xfrm>
        </p:spPr>
        <p:txBody>
          <a:bodyPr>
            <a:normAutofit fontScale="92500" lnSpcReduction="10000"/>
          </a:bodyPr>
          <a:lstStyle/>
          <a:p>
            <a:r>
              <a:rPr lang="en-US" dirty="0"/>
              <a:t>Each tube is about 10 cm (4 inches) long, and situated in the medial three-fourth of the upper free margin of the broad ligament of uterus.</a:t>
            </a:r>
          </a:p>
          <a:p>
            <a:r>
              <a:rPr lang="en-US" dirty="0"/>
              <a:t>The transport of ova into the uterine tube is facilitated by the longitudinal grooves on the inner aspect of the ovarian </a:t>
            </a:r>
            <a:r>
              <a:rPr lang="en-US" dirty="0" err="1"/>
              <a:t>fimbria</a:t>
            </a:r>
            <a:r>
              <a:rPr lang="en-US" dirty="0"/>
              <a:t>, by the suction created by the </a:t>
            </a:r>
            <a:r>
              <a:rPr lang="en-US" dirty="0" err="1"/>
              <a:t>ciliary</a:t>
            </a:r>
            <a:r>
              <a:rPr lang="en-US" dirty="0"/>
              <a:t> beats of the tube, and by the peristalsis of the tubal musculature.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of the uterine tube</a:t>
            </a:r>
          </a:p>
        </p:txBody>
      </p:sp>
      <p:sp>
        <p:nvSpPr>
          <p:cNvPr id="3" name="Content Placeholder 2"/>
          <p:cNvSpPr>
            <a:spLocks noGrp="1"/>
          </p:cNvSpPr>
          <p:nvPr>
            <p:ph sz="half" idx="1"/>
          </p:nvPr>
        </p:nvSpPr>
        <p:spPr>
          <a:xfrm>
            <a:off x="0" y="1600200"/>
            <a:ext cx="4495800" cy="5257800"/>
          </a:xfrm>
        </p:spPr>
        <p:txBody>
          <a:bodyPr>
            <a:normAutofit fontScale="92500" lnSpcReduction="10000"/>
          </a:bodyPr>
          <a:lstStyle/>
          <a:p>
            <a:pPr algn="just"/>
            <a:r>
              <a:rPr lang="en-US" dirty="0"/>
              <a:t>At first the tube passes laterally from the angle of uterus </a:t>
            </a:r>
            <a:r>
              <a:rPr lang="en-US" dirty="0" err="1"/>
              <a:t>upto</a:t>
            </a:r>
            <a:r>
              <a:rPr lang="en-US" dirty="0"/>
              <a:t> the uterine end of the ovary.</a:t>
            </a:r>
          </a:p>
          <a:p>
            <a:pPr algn="just"/>
            <a:r>
              <a:rPr lang="en-US" dirty="0"/>
              <a:t> Then it passes upwards along the </a:t>
            </a:r>
            <a:r>
              <a:rPr lang="en-US" dirty="0" err="1"/>
              <a:t>mesovarian</a:t>
            </a:r>
            <a:r>
              <a:rPr lang="en-US" dirty="0"/>
              <a:t> border and arches backwards around the tubal end of the ovary.</a:t>
            </a:r>
          </a:p>
          <a:p>
            <a:pPr algn="just"/>
            <a:r>
              <a:rPr lang="en-US" dirty="0"/>
              <a:t> Finally the tube turns downwards and comes in contact with the posterior border and medial surface of the ovary.</a:t>
            </a:r>
          </a:p>
        </p:txBody>
      </p:sp>
      <p:pic>
        <p:nvPicPr>
          <p:cNvPr id="3074" name="Picture 2"/>
          <p:cNvPicPr>
            <a:picLocks noGrp="1" noChangeAspect="1" noChangeArrowheads="1"/>
          </p:cNvPicPr>
          <p:nvPr>
            <p:ph sz="half" idx="2"/>
          </p:nvPr>
        </p:nvPicPr>
        <p:blipFill>
          <a:blip r:embed="rId2"/>
          <a:srcRect/>
          <a:stretch>
            <a:fillRect/>
          </a:stretch>
        </p:blipFill>
        <p:spPr bwMode="auto">
          <a:xfrm>
            <a:off x="4450533" y="3200400"/>
            <a:ext cx="4693467" cy="1638388"/>
          </a:xfrm>
          <a:prstGeom prst="rect">
            <a:avLst/>
          </a:prstGeom>
          <a:noFill/>
          <a:ln w="9525">
            <a:noFill/>
            <a:miter lim="800000"/>
            <a:headEnd/>
            <a:tailEnd/>
          </a:ln>
          <a:effec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4098" name="Picture 2"/>
          <p:cNvPicPr>
            <a:picLocks noGrp="1" noChangeAspect="1" noChangeArrowheads="1"/>
          </p:cNvPicPr>
          <p:nvPr>
            <p:ph sz="half" idx="1"/>
          </p:nvPr>
        </p:nvPicPr>
        <p:blipFill>
          <a:blip r:embed="rId2"/>
          <a:srcRect r="4419"/>
          <a:stretch>
            <a:fillRect/>
          </a:stretch>
        </p:blipFill>
        <p:spPr bwMode="auto">
          <a:xfrm>
            <a:off x="-2" y="762000"/>
            <a:ext cx="9180287" cy="3352800"/>
          </a:xfrm>
          <a:prstGeom prst="rect">
            <a:avLst/>
          </a:prstGeom>
          <a:noFill/>
          <a:ln w="9525">
            <a:noFill/>
            <a:miter lim="800000"/>
            <a:headEnd/>
            <a:tailEnd/>
          </a:ln>
          <a:effec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t>Course of the uterine tube</a:t>
            </a:r>
          </a:p>
        </p:txBody>
      </p:sp>
      <p:sp>
        <p:nvSpPr>
          <p:cNvPr id="3" name="Content Placeholder 2"/>
          <p:cNvSpPr>
            <a:spLocks noGrp="1"/>
          </p:cNvSpPr>
          <p:nvPr>
            <p:ph sz="half" idx="1"/>
          </p:nvPr>
        </p:nvSpPr>
        <p:spPr>
          <a:xfrm>
            <a:off x="228600" y="5608637"/>
            <a:ext cx="8686800" cy="1401763"/>
          </a:xfrm>
        </p:spPr>
        <p:txBody>
          <a:bodyPr>
            <a:normAutofit/>
          </a:bodyPr>
          <a:lstStyle/>
          <a:p>
            <a:pPr algn="just"/>
            <a:r>
              <a:rPr lang="en-US" sz="2400" dirty="0"/>
              <a:t>Uterine tube undergoes the following successive changes of direction </a:t>
            </a:r>
            <a:r>
              <a:rPr lang="en-US" sz="2400" dirty="0" err="1"/>
              <a:t>lateralwards</a:t>
            </a:r>
            <a:r>
              <a:rPr lang="en-US" sz="2400" dirty="0"/>
              <a:t>, upwards, arches backwards, and downwards</a:t>
            </a:r>
          </a:p>
        </p:txBody>
      </p:sp>
      <p:pic>
        <p:nvPicPr>
          <p:cNvPr id="5122" name="Picture 2"/>
          <p:cNvPicPr>
            <a:picLocks noGrp="1" noChangeAspect="1" noChangeArrowheads="1"/>
          </p:cNvPicPr>
          <p:nvPr>
            <p:ph sz="half" idx="2"/>
          </p:nvPr>
        </p:nvPicPr>
        <p:blipFill>
          <a:blip r:embed="rId2"/>
          <a:srcRect l="5660" t="18868" r="3774" b="18868"/>
          <a:stretch>
            <a:fillRect/>
          </a:stretch>
        </p:blipFill>
        <p:spPr bwMode="auto">
          <a:xfrm>
            <a:off x="685800" y="762000"/>
            <a:ext cx="7086600" cy="4872038"/>
          </a:xfrm>
          <a:prstGeom prst="rect">
            <a:avLst/>
          </a:prstGeom>
          <a:noFill/>
          <a:ln w="9525">
            <a:noFill/>
            <a:miter lim="800000"/>
            <a:headEnd/>
            <a:tailEnd/>
          </a:ln>
          <a:effec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half" idx="2"/>
          </p:nvPr>
        </p:nvPicPr>
        <p:blipFill>
          <a:blip r:embed="rId2"/>
          <a:srcRect r="7407"/>
          <a:stretch>
            <a:fillRect/>
          </a:stretch>
        </p:blipFill>
        <p:spPr bwMode="auto">
          <a:xfrm>
            <a:off x="2590800" y="2291334"/>
            <a:ext cx="6553200" cy="4128516"/>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Parts of the uterine tube</a:t>
            </a:r>
          </a:p>
        </p:txBody>
      </p:sp>
      <p:sp>
        <p:nvSpPr>
          <p:cNvPr id="3" name="Content Placeholder 2"/>
          <p:cNvSpPr>
            <a:spLocks noGrp="1"/>
          </p:cNvSpPr>
          <p:nvPr>
            <p:ph sz="half" idx="1"/>
          </p:nvPr>
        </p:nvSpPr>
        <p:spPr/>
        <p:txBody>
          <a:bodyPr>
            <a:normAutofit fontScale="92500" lnSpcReduction="20000"/>
          </a:bodyPr>
          <a:lstStyle/>
          <a:p>
            <a:r>
              <a:rPr lang="en-US" dirty="0"/>
              <a:t>Each tube presents two openings (</a:t>
            </a:r>
            <a:r>
              <a:rPr lang="en-US" dirty="0" err="1"/>
              <a:t>ostia</a:t>
            </a:r>
            <a:r>
              <a:rPr lang="en-US" dirty="0"/>
              <a:t>) and four parts</a:t>
            </a:r>
          </a:p>
          <a:p>
            <a:pPr marL="514350" indent="-514350">
              <a:buFont typeface="+mj-lt"/>
              <a:buAutoNum type="arabicPeriod"/>
            </a:pPr>
            <a:r>
              <a:rPr lang="en-US" dirty="0"/>
              <a:t>uterine </a:t>
            </a:r>
            <a:r>
              <a:rPr lang="en-US" dirty="0" err="1"/>
              <a:t>ostium</a:t>
            </a:r>
            <a:endParaRPr lang="en-US" dirty="0"/>
          </a:p>
          <a:p>
            <a:pPr marL="514350" indent="-514350">
              <a:buFont typeface="+mj-lt"/>
              <a:buAutoNum type="arabicPeriod"/>
            </a:pPr>
            <a:r>
              <a:rPr lang="en-US" dirty="0"/>
              <a:t>Pelvic or abdominal </a:t>
            </a:r>
            <a:r>
              <a:rPr lang="en-US" dirty="0" err="1"/>
              <a:t>ostia</a:t>
            </a:r>
            <a:r>
              <a:rPr lang="en-US" dirty="0"/>
              <a:t> </a:t>
            </a:r>
          </a:p>
          <a:p>
            <a:pPr marL="514350" indent="-514350">
              <a:buNone/>
            </a:pPr>
            <a:r>
              <a:rPr lang="en-US" dirty="0"/>
              <a:t>Parts :</a:t>
            </a:r>
          </a:p>
          <a:p>
            <a:pPr marL="514350" indent="-514350">
              <a:buFont typeface="+mj-lt"/>
              <a:buAutoNum type="arabicPeriod"/>
            </a:pPr>
            <a:r>
              <a:rPr lang="en-US" dirty="0"/>
              <a:t>Pars </a:t>
            </a:r>
            <a:r>
              <a:rPr lang="en-US" dirty="0" err="1"/>
              <a:t>uterina</a:t>
            </a:r>
            <a:r>
              <a:rPr lang="en-US" dirty="0"/>
              <a:t> </a:t>
            </a:r>
            <a:r>
              <a:rPr lang="en-US" dirty="0" err="1"/>
              <a:t>tubae</a:t>
            </a:r>
            <a:r>
              <a:rPr lang="en-US" dirty="0"/>
              <a:t> (intra-mural part)</a:t>
            </a:r>
          </a:p>
          <a:p>
            <a:pPr marL="514350" indent="-514350">
              <a:buFont typeface="+mj-lt"/>
              <a:buAutoNum type="arabicPeriod"/>
            </a:pPr>
            <a:r>
              <a:rPr lang="en-US" dirty="0"/>
              <a:t>Isthmus</a:t>
            </a:r>
          </a:p>
          <a:p>
            <a:pPr marL="514350" indent="-514350">
              <a:buFont typeface="+mj-lt"/>
              <a:buAutoNum type="arabicPeriod"/>
            </a:pPr>
            <a:r>
              <a:rPr lang="en-US" dirty="0" err="1"/>
              <a:t>Ampulla</a:t>
            </a:r>
            <a:endParaRPr lang="en-US" dirty="0"/>
          </a:p>
          <a:p>
            <a:pPr marL="514350" indent="-514350">
              <a:buFont typeface="+mj-lt"/>
              <a:buAutoNum type="arabicPeriod"/>
            </a:pPr>
            <a:r>
              <a:rPr lang="en-US" dirty="0" err="1"/>
              <a:t>Infundibulum</a:t>
            </a:r>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Parts of the uterine tube</a:t>
            </a:r>
          </a:p>
        </p:txBody>
      </p:sp>
      <p:sp>
        <p:nvSpPr>
          <p:cNvPr id="3" name="Content Placeholder 2"/>
          <p:cNvSpPr>
            <a:spLocks noGrp="1"/>
          </p:cNvSpPr>
          <p:nvPr>
            <p:ph idx="1"/>
          </p:nvPr>
        </p:nvSpPr>
        <p:spPr>
          <a:xfrm>
            <a:off x="457200" y="609600"/>
            <a:ext cx="8229600" cy="6553200"/>
          </a:xfrm>
        </p:spPr>
        <p:txBody>
          <a:bodyPr>
            <a:normAutofit/>
          </a:bodyPr>
          <a:lstStyle/>
          <a:p>
            <a:pPr algn="just"/>
            <a:r>
              <a:rPr lang="en-US" sz="2400" dirty="0"/>
              <a:t>Medial most part of the uterine tube which is embedded in the muscle wall of the uterus at the junction of the </a:t>
            </a:r>
            <a:r>
              <a:rPr lang="en-US" sz="2400" dirty="0" err="1"/>
              <a:t>fundus</a:t>
            </a:r>
            <a:r>
              <a:rPr lang="en-US" sz="2400" dirty="0"/>
              <a:t> and body of the uterus is the intra-mural part of the tube. It is 1 cm long.</a:t>
            </a:r>
          </a:p>
          <a:p>
            <a:pPr algn="just"/>
            <a:r>
              <a:rPr lang="en-US" sz="2400" dirty="0"/>
              <a:t>Next 3 cm is thick-walled and has a narrow lumen so that it is cord like; this part is called the isthmus.</a:t>
            </a:r>
          </a:p>
          <a:p>
            <a:pPr algn="just"/>
            <a:r>
              <a:rPr lang="en-US" sz="2400" dirty="0"/>
              <a:t>Next 5 cm is thin walled and has a much larger lumen than the rest of the tube. This dilated part is called the ampulla. Fertilization of the ovum takes place in this part.</a:t>
            </a:r>
          </a:p>
          <a:p>
            <a:pPr algn="just"/>
            <a:r>
              <a:rPr lang="en-US" sz="2400" dirty="0"/>
              <a:t>Lateral end of the uterine tube is funnel shaped and is called the </a:t>
            </a:r>
            <a:r>
              <a:rPr lang="en-US" sz="2400" dirty="0" err="1"/>
              <a:t>infundibulum</a:t>
            </a:r>
            <a:r>
              <a:rPr lang="en-US" sz="2400" dirty="0"/>
              <a:t>. The wall of the </a:t>
            </a:r>
            <a:r>
              <a:rPr lang="en-US" sz="2400" dirty="0" err="1"/>
              <a:t>infundibulum</a:t>
            </a:r>
            <a:r>
              <a:rPr lang="en-US" sz="2400" dirty="0"/>
              <a:t> are prolonged into a number of irregular processes called the </a:t>
            </a:r>
            <a:r>
              <a:rPr lang="en-US" sz="2400" dirty="0" err="1"/>
              <a:t>fimbriae</a:t>
            </a:r>
            <a:r>
              <a:rPr lang="en-US" sz="2400" dirty="0"/>
              <a:t>. One of the </a:t>
            </a:r>
            <a:r>
              <a:rPr lang="en-US" sz="2400" dirty="0" err="1"/>
              <a:t>fimbriae</a:t>
            </a:r>
            <a:r>
              <a:rPr lang="en-US" sz="2400" dirty="0"/>
              <a:t> is larger than the others and is in close contact with the ovary. It is called the ovarian </a:t>
            </a:r>
            <a:r>
              <a:rPr lang="en-US" sz="2400" dirty="0" err="1"/>
              <a:t>fimbria</a:t>
            </a:r>
            <a:r>
              <a:rPr lang="en-US" sz="2400" dirty="0"/>
              <a:t>. The </a:t>
            </a:r>
            <a:r>
              <a:rPr lang="en-US" sz="2400" dirty="0" err="1"/>
              <a:t>infundibular</a:t>
            </a:r>
            <a:r>
              <a:rPr lang="en-US" sz="2400" dirty="0"/>
              <a:t> end presents with the abdominal </a:t>
            </a:r>
            <a:r>
              <a:rPr lang="en-US" sz="2400" dirty="0" err="1"/>
              <a:t>ostium</a:t>
            </a:r>
            <a:r>
              <a:rPr lang="en-US" sz="2400" dirty="0"/>
              <a:t>.</a:t>
            </a:r>
          </a:p>
          <a:p>
            <a:pPr algn="just"/>
            <a:endParaRPr lang="en-US" sz="24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Blood supply of the uterine tube</a:t>
            </a:r>
          </a:p>
        </p:txBody>
      </p:sp>
      <p:sp>
        <p:nvSpPr>
          <p:cNvPr id="5" name="Content Placeholder 4"/>
          <p:cNvSpPr>
            <a:spLocks noGrp="1"/>
          </p:cNvSpPr>
          <p:nvPr>
            <p:ph sz="half" idx="1"/>
          </p:nvPr>
        </p:nvSpPr>
        <p:spPr>
          <a:xfrm>
            <a:off x="-76200" y="1600200"/>
            <a:ext cx="3886200" cy="5486400"/>
          </a:xfrm>
        </p:spPr>
        <p:txBody>
          <a:bodyPr>
            <a:normAutofit/>
          </a:bodyPr>
          <a:lstStyle/>
          <a:p>
            <a:r>
              <a:rPr lang="en-US" sz="2400" dirty="0"/>
              <a:t>The tube gets nutrition from two sources</a:t>
            </a:r>
            <a:r>
              <a:rPr lang="en-US" sz="2400" b="1" dirty="0"/>
              <a:t>: ovarian artery </a:t>
            </a:r>
            <a:r>
              <a:rPr lang="en-US" sz="2400" dirty="0"/>
              <a:t>from the abdominal aorta, and uterine artery from the </a:t>
            </a:r>
            <a:r>
              <a:rPr lang="en-US" sz="2400" b="1" dirty="0"/>
              <a:t>anterior division of the internal iliac. </a:t>
            </a:r>
            <a:r>
              <a:rPr lang="en-US" sz="2400" dirty="0"/>
              <a:t>Both arteries </a:t>
            </a:r>
            <a:r>
              <a:rPr lang="en-US" sz="2400" dirty="0" err="1"/>
              <a:t>anastomose</a:t>
            </a:r>
            <a:r>
              <a:rPr lang="en-US" sz="2400" dirty="0"/>
              <a:t> close to the angle of the uterus.</a:t>
            </a:r>
          </a:p>
        </p:txBody>
      </p:sp>
      <p:pic>
        <p:nvPicPr>
          <p:cNvPr id="7170" name="Picture 2"/>
          <p:cNvPicPr>
            <a:picLocks noGrp="1" noChangeAspect="1" noChangeArrowheads="1"/>
          </p:cNvPicPr>
          <p:nvPr>
            <p:ph sz="half" idx="2"/>
          </p:nvPr>
        </p:nvPicPr>
        <p:blipFill>
          <a:blip r:embed="rId2"/>
          <a:srcRect l="1887"/>
          <a:stretch>
            <a:fillRect/>
          </a:stretch>
        </p:blipFill>
        <p:spPr bwMode="auto">
          <a:xfrm>
            <a:off x="3733800" y="1666014"/>
            <a:ext cx="5410200" cy="3740530"/>
          </a:xfrm>
          <a:prstGeom prst="rect">
            <a:avLst/>
          </a:prstGeom>
          <a:noFill/>
          <a:ln w="9525">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Grp="1" noChangeAspect="1" noChangeArrowheads="1"/>
          </p:cNvPicPr>
          <p:nvPr>
            <p:ph sz="half" idx="2"/>
          </p:nvPr>
        </p:nvPicPr>
        <p:blipFill>
          <a:blip r:embed="rId2"/>
          <a:srcRect l="31656" t="29610" r="30189" b="25495"/>
          <a:stretch>
            <a:fillRect/>
          </a:stretch>
        </p:blipFill>
        <p:spPr bwMode="auto">
          <a:xfrm>
            <a:off x="3499884" y="2133600"/>
            <a:ext cx="5644116" cy="3733800"/>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en-US" dirty="0"/>
              <a:t> venous  drainage of the uterine tube</a:t>
            </a:r>
          </a:p>
        </p:txBody>
      </p:sp>
      <p:sp>
        <p:nvSpPr>
          <p:cNvPr id="3" name="Content Placeholder 2"/>
          <p:cNvSpPr>
            <a:spLocks noGrp="1"/>
          </p:cNvSpPr>
          <p:nvPr>
            <p:ph sz="half" idx="1"/>
          </p:nvPr>
        </p:nvSpPr>
        <p:spPr>
          <a:xfrm>
            <a:off x="0" y="1600200"/>
            <a:ext cx="4038600" cy="4525963"/>
          </a:xfrm>
        </p:spPr>
        <p:txBody>
          <a:bodyPr/>
          <a:lstStyle/>
          <a:p>
            <a:r>
              <a:rPr lang="en-US" dirty="0"/>
              <a:t>The venous blood is drained by the </a:t>
            </a:r>
            <a:r>
              <a:rPr lang="en-US" b="1" dirty="0"/>
              <a:t>ovarian and uterine veins</a:t>
            </a:r>
            <a:r>
              <a:rPr lang="en-US" dirty="0"/>
              <a:t>. </a:t>
            </a:r>
          </a:p>
          <a:p>
            <a:endParaRPr lang="en-US" dirty="0"/>
          </a:p>
          <a:p>
            <a:r>
              <a:rPr lang="en-US" dirty="0"/>
              <a:t>Right ovarian vein terminates into the inferior vena cava,</a:t>
            </a:r>
          </a:p>
          <a:p>
            <a:r>
              <a:rPr lang="en-US" dirty="0"/>
              <a:t> and the left vein drains into left renal vein.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half" idx="2"/>
          </p:nvPr>
        </p:nvPicPr>
        <p:blipFill>
          <a:blip r:embed="rId2"/>
          <a:srcRect b="5472"/>
          <a:stretch>
            <a:fillRect/>
          </a:stretch>
        </p:blipFill>
        <p:spPr bwMode="auto">
          <a:xfrm>
            <a:off x="0" y="800819"/>
            <a:ext cx="7010400" cy="4761781"/>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en-US" dirty="0"/>
              <a:t>Lymphatic drainage of the fallopian tube</a:t>
            </a:r>
          </a:p>
        </p:txBody>
      </p:sp>
      <p:sp>
        <p:nvSpPr>
          <p:cNvPr id="3" name="Content Placeholder 2"/>
          <p:cNvSpPr>
            <a:spLocks noGrp="1"/>
          </p:cNvSpPr>
          <p:nvPr>
            <p:ph sz="half" idx="1"/>
          </p:nvPr>
        </p:nvSpPr>
        <p:spPr>
          <a:xfrm>
            <a:off x="0" y="5486400"/>
            <a:ext cx="8839200" cy="1371600"/>
          </a:xfrm>
        </p:spPr>
        <p:txBody>
          <a:bodyPr>
            <a:normAutofit fontScale="92500" lnSpcReduction="10000"/>
          </a:bodyPr>
          <a:lstStyle/>
          <a:p>
            <a:r>
              <a:rPr lang="en-US" sz="2400" dirty="0"/>
              <a:t>Most of the tube is drained into pre-aortic and lateral aortic lymph nodes following ovarian blood </a:t>
            </a:r>
          </a:p>
          <a:p>
            <a:r>
              <a:rPr lang="en-US" sz="2400" dirty="0"/>
              <a:t>Intra-mural part drains into superficial inguinal lymph nodes following the round ligaments of the uterus.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Nerve supply of the uterine tubes </a:t>
            </a:r>
          </a:p>
        </p:txBody>
      </p:sp>
      <p:sp>
        <p:nvSpPr>
          <p:cNvPr id="3" name="Content Placeholder 2"/>
          <p:cNvSpPr>
            <a:spLocks noGrp="1"/>
          </p:cNvSpPr>
          <p:nvPr>
            <p:ph sz="half" idx="1"/>
          </p:nvPr>
        </p:nvSpPr>
        <p:spPr>
          <a:xfrm>
            <a:off x="0" y="1600200"/>
            <a:ext cx="4495800" cy="5257800"/>
          </a:xfrm>
        </p:spPr>
        <p:txBody>
          <a:bodyPr>
            <a:normAutofit fontScale="77500" lnSpcReduction="20000"/>
          </a:bodyPr>
          <a:lstStyle/>
          <a:p>
            <a:r>
              <a:rPr lang="en-US" dirty="0"/>
              <a:t>The tubes are supplied by both sympathetic and parasympathetic nerves which accompany the blood vessels.</a:t>
            </a:r>
          </a:p>
          <a:p>
            <a:endParaRPr lang="en-US" dirty="0"/>
          </a:p>
          <a:p>
            <a:r>
              <a:rPr lang="en-US" dirty="0"/>
              <a:t>The </a:t>
            </a:r>
            <a:r>
              <a:rPr lang="en-US" b="1" dirty="0"/>
              <a:t>sympathetic nerves </a:t>
            </a:r>
            <a:r>
              <a:rPr lang="en-US" dirty="0"/>
              <a:t>are derived from the ovarian and superior hypogastric plexuses; the pre-ganglionic </a:t>
            </a:r>
            <a:r>
              <a:rPr lang="en-US" dirty="0" err="1"/>
              <a:t>fibres</a:t>
            </a:r>
            <a:r>
              <a:rPr lang="en-US" dirty="0"/>
              <a:t> are derived from </a:t>
            </a:r>
            <a:r>
              <a:rPr lang="en-US" b="1" dirty="0"/>
              <a:t>T₁-L2, segments </a:t>
            </a:r>
            <a:r>
              <a:rPr lang="en-US" dirty="0"/>
              <a:t>of the spinal 10 cord.</a:t>
            </a:r>
          </a:p>
          <a:p>
            <a:r>
              <a:rPr lang="en-US" dirty="0"/>
              <a:t>The </a:t>
            </a:r>
            <a:r>
              <a:rPr lang="en-US" b="1" dirty="0"/>
              <a:t>parasympathetic </a:t>
            </a:r>
            <a:r>
              <a:rPr lang="en-US" b="1" dirty="0" err="1"/>
              <a:t>fibres</a:t>
            </a:r>
            <a:r>
              <a:rPr lang="en-US" b="1" dirty="0"/>
              <a:t> </a:t>
            </a:r>
            <a:r>
              <a:rPr lang="en-US" dirty="0"/>
              <a:t>for the lateral part of the tube are derived from </a:t>
            </a:r>
            <a:r>
              <a:rPr lang="en-US" b="1" dirty="0"/>
              <a:t>the </a:t>
            </a:r>
            <a:r>
              <a:rPr lang="en-US" b="1" dirty="0" err="1"/>
              <a:t>vagus</a:t>
            </a:r>
            <a:r>
              <a:rPr lang="en-US" dirty="0"/>
              <a:t>, and for the medial part of the tube from the</a:t>
            </a:r>
            <a:r>
              <a:rPr lang="en-US" b="1" dirty="0"/>
              <a:t> </a:t>
            </a:r>
            <a:r>
              <a:rPr lang="en-US" dirty="0"/>
              <a:t>pelvic splanchnic nerves.</a:t>
            </a:r>
          </a:p>
        </p:txBody>
      </p:sp>
      <p:pic>
        <p:nvPicPr>
          <p:cNvPr id="9218" name="Picture 2"/>
          <p:cNvPicPr>
            <a:picLocks noGrp="1" noChangeAspect="1" noChangeArrowheads="1"/>
          </p:cNvPicPr>
          <p:nvPr>
            <p:ph sz="half" idx="2"/>
          </p:nvPr>
        </p:nvPicPr>
        <p:blipFill>
          <a:blip r:embed="rId2"/>
          <a:srcRect/>
          <a:stretch>
            <a:fillRect/>
          </a:stretch>
        </p:blipFill>
        <p:spPr bwMode="auto">
          <a:xfrm>
            <a:off x="4646051" y="609600"/>
            <a:ext cx="4261729" cy="6248400"/>
          </a:xfrm>
          <a:prstGeom prst="rect">
            <a:avLst/>
          </a:prstGeom>
          <a:noFill/>
          <a:ln w="9525">
            <a:noFill/>
            <a:miter lim="800000"/>
            <a:headEnd/>
            <a:tailEnd/>
          </a:ln>
          <a:effec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Applied anatomy of uterine tubes </a:t>
            </a:r>
          </a:p>
        </p:txBody>
      </p:sp>
      <p:sp>
        <p:nvSpPr>
          <p:cNvPr id="3" name="Content Placeholder 2"/>
          <p:cNvSpPr>
            <a:spLocks noGrp="1"/>
          </p:cNvSpPr>
          <p:nvPr>
            <p:ph sz="half" idx="1"/>
          </p:nvPr>
        </p:nvSpPr>
        <p:spPr/>
        <p:txBody>
          <a:bodyPr>
            <a:normAutofit lnSpcReduction="10000"/>
          </a:bodyPr>
          <a:lstStyle/>
          <a:p>
            <a:pPr algn="just"/>
            <a:r>
              <a:rPr lang="en-US" b="1" dirty="0"/>
              <a:t>Tubal pregnancy </a:t>
            </a:r>
            <a:r>
              <a:rPr lang="en-US" dirty="0"/>
              <a:t>(</a:t>
            </a:r>
            <a:r>
              <a:rPr lang="en-US" dirty="0" err="1"/>
              <a:t>ectopio</a:t>
            </a:r>
            <a:r>
              <a:rPr lang="en-US" dirty="0"/>
              <a:t> pregnancy) is a condition when the fertilized ovum fails to migrate in the uterine cavity and may produce subsequent rupture of the tube with alarming </a:t>
            </a:r>
            <a:r>
              <a:rPr lang="en-US" dirty="0" err="1"/>
              <a:t>haemorrhage</a:t>
            </a:r>
            <a:r>
              <a:rPr lang="en-US" dirty="0"/>
              <a:t>. This requires immediate surgical interference.</a:t>
            </a:r>
          </a:p>
        </p:txBody>
      </p:sp>
      <p:pic>
        <p:nvPicPr>
          <p:cNvPr id="10242" name="Picture 2"/>
          <p:cNvPicPr>
            <a:picLocks noGrp="1" noChangeAspect="1" noChangeArrowheads="1"/>
          </p:cNvPicPr>
          <p:nvPr>
            <p:ph sz="half" idx="2"/>
          </p:nvPr>
        </p:nvPicPr>
        <p:blipFill>
          <a:blip r:embed="rId2"/>
          <a:srcRect/>
          <a:stretch>
            <a:fillRect/>
          </a:stretch>
        </p:blipFill>
        <p:spPr bwMode="auto">
          <a:xfrm>
            <a:off x="4648200" y="2770870"/>
            <a:ext cx="4038600" cy="2184623"/>
          </a:xfrm>
          <a:prstGeom prst="rect">
            <a:avLst/>
          </a:prstGeom>
          <a:noFill/>
          <a:ln w="9525">
            <a:noFill/>
            <a:miter lim="800000"/>
            <a:headEnd/>
            <a:tailEnd/>
          </a:ln>
          <a:effec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srcRect l="9687" t="3630" r="7813" b="6440"/>
          <a:stretch>
            <a:fillRect/>
          </a:stretch>
        </p:blipFill>
        <p:spPr bwMode="auto">
          <a:xfrm>
            <a:off x="3505200" y="3034145"/>
            <a:ext cx="5257800" cy="3823855"/>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0" y="304800"/>
            <a:ext cx="4038600" cy="5821363"/>
          </a:xfrm>
        </p:spPr>
        <p:txBody>
          <a:bodyPr>
            <a:normAutofit/>
          </a:bodyPr>
          <a:lstStyle/>
          <a:p>
            <a:pPr algn="just"/>
            <a:r>
              <a:rPr lang="en-US" sz="2500" dirty="0"/>
              <a:t>Sometimes the tube is filled with a bag of pus (</a:t>
            </a:r>
            <a:r>
              <a:rPr lang="en-US" sz="2500" dirty="0" err="1"/>
              <a:t>Pyosalpinx</a:t>
            </a:r>
            <a:r>
              <a:rPr lang="en-US" sz="2500" dirty="0"/>
              <a:t>) due to infection of the tube.</a:t>
            </a:r>
          </a:p>
          <a:p>
            <a:pPr algn="just"/>
            <a:endParaRPr lang="en-US" sz="2500" dirty="0"/>
          </a:p>
          <a:p>
            <a:pPr algn="just"/>
            <a:r>
              <a:rPr lang="en-US" sz="2500" dirty="0"/>
              <a:t> Ligations of both tubes are employed as one </a:t>
            </a:r>
            <a:r>
              <a:rPr lang="en-US" sz="2500" dirty="0" err="1"/>
              <a:t>ofthe</a:t>
            </a:r>
            <a:r>
              <a:rPr lang="en-US" sz="2500" dirty="0"/>
              <a:t> methods of the family planning,</a:t>
            </a:r>
          </a:p>
        </p:txBody>
      </p:sp>
      <p:pic>
        <p:nvPicPr>
          <p:cNvPr id="11266" name="Picture 2"/>
          <p:cNvPicPr>
            <a:picLocks noGrp="1" noChangeAspect="1" noChangeArrowheads="1"/>
          </p:cNvPicPr>
          <p:nvPr>
            <p:ph sz="half" idx="2"/>
          </p:nvPr>
        </p:nvPicPr>
        <p:blipFill>
          <a:blip r:embed="rId3"/>
          <a:srcRect l="3774" t="6234" r="5660" b="6493"/>
          <a:stretch>
            <a:fillRect/>
          </a:stretch>
        </p:blipFill>
        <p:spPr bwMode="auto">
          <a:xfrm>
            <a:off x="4953000" y="0"/>
            <a:ext cx="3657600" cy="3200400"/>
          </a:xfrm>
          <a:prstGeom prst="rect">
            <a:avLst/>
          </a:prstGeom>
          <a:noFill/>
          <a:ln w="9525">
            <a:noFill/>
            <a:miter lim="800000"/>
            <a:headEnd/>
            <a:tailEnd/>
          </a:ln>
          <a:effec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hystero-salpingography</a:t>
            </a:r>
            <a:endParaRPr lang="en-US" dirty="0"/>
          </a:p>
        </p:txBody>
      </p:sp>
      <p:sp>
        <p:nvSpPr>
          <p:cNvPr id="3" name="Content Placeholder 2"/>
          <p:cNvSpPr>
            <a:spLocks noGrp="1"/>
          </p:cNvSpPr>
          <p:nvPr>
            <p:ph sz="half" idx="1"/>
          </p:nvPr>
        </p:nvSpPr>
        <p:spPr>
          <a:xfrm>
            <a:off x="-76200" y="1600200"/>
            <a:ext cx="4038600" cy="5257800"/>
          </a:xfrm>
        </p:spPr>
        <p:txBody>
          <a:bodyPr>
            <a:normAutofit/>
          </a:bodyPr>
          <a:lstStyle/>
          <a:p>
            <a:pPr algn="just"/>
            <a:r>
              <a:rPr lang="en-US" sz="2400" dirty="0"/>
              <a:t>Patency of both uterine tubes is tested in investigation of sterility by injecting a radio-opaque dye (or air) into the uterine cavity and subsequently following the course of the dye. This is known as the </a:t>
            </a:r>
            <a:r>
              <a:rPr lang="en-US" sz="2400" dirty="0" err="1"/>
              <a:t>hystero-salpingography</a:t>
            </a:r>
            <a:endParaRPr lang="en-US" sz="2400" dirty="0"/>
          </a:p>
        </p:txBody>
      </p:sp>
      <p:pic>
        <p:nvPicPr>
          <p:cNvPr id="12290" name="Picture 2"/>
          <p:cNvPicPr>
            <a:picLocks noGrp="1" noChangeAspect="1" noChangeArrowheads="1"/>
          </p:cNvPicPr>
          <p:nvPr>
            <p:ph sz="half" idx="2"/>
          </p:nvPr>
        </p:nvPicPr>
        <p:blipFill>
          <a:blip r:embed="rId2"/>
          <a:srcRect/>
          <a:stretch>
            <a:fillRect/>
          </a:stretch>
        </p:blipFill>
        <p:spPr bwMode="auto">
          <a:xfrm>
            <a:off x="3951171" y="3124200"/>
            <a:ext cx="5192829" cy="2377440"/>
          </a:xfrm>
          <a:prstGeom prst="rect">
            <a:avLst/>
          </a:prstGeom>
          <a:noFill/>
          <a:ln w="9525">
            <a:noFill/>
            <a:miter lim="800000"/>
            <a:headEnd/>
            <a:tailEnd/>
          </a:ln>
          <a:effec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Vagina </a:t>
            </a:r>
            <a:r>
              <a:rPr lang="en-US" sz="2000" i="1" dirty="0"/>
              <a:t>(</a:t>
            </a:r>
            <a:r>
              <a:rPr lang="en-US" sz="2000" i="1" dirty="0" err="1"/>
              <a:t>colpos</a:t>
            </a:r>
            <a:r>
              <a:rPr lang="en-US" sz="2000" i="1" dirty="0"/>
              <a:t>=hollow)Greek*</a:t>
            </a:r>
            <a:r>
              <a:rPr lang="en-US" dirty="0"/>
              <a:t> </a:t>
            </a:r>
          </a:p>
        </p:txBody>
      </p:sp>
      <p:sp>
        <p:nvSpPr>
          <p:cNvPr id="3" name="Content Placeholder 2"/>
          <p:cNvSpPr>
            <a:spLocks noGrp="1"/>
          </p:cNvSpPr>
          <p:nvPr>
            <p:ph sz="half" idx="1"/>
          </p:nvPr>
        </p:nvSpPr>
        <p:spPr>
          <a:xfrm>
            <a:off x="76200" y="1600200"/>
            <a:ext cx="4038600" cy="5257800"/>
          </a:xfrm>
        </p:spPr>
        <p:txBody>
          <a:bodyPr>
            <a:noAutofit/>
          </a:bodyPr>
          <a:lstStyle/>
          <a:p>
            <a:r>
              <a:rPr lang="en-US" sz="2500" dirty="0"/>
              <a:t>Vagina is the female organ of copulation and forms the lower part of the birth canal.</a:t>
            </a:r>
          </a:p>
          <a:p>
            <a:endParaRPr lang="en-US" sz="2500" dirty="0"/>
          </a:p>
          <a:p>
            <a:r>
              <a:rPr lang="en-US" sz="2500" dirty="0"/>
              <a:t>It extends from the vestibule (cleft between the labia </a:t>
            </a:r>
            <a:r>
              <a:rPr lang="en-US" sz="2500" dirty="0" err="1"/>
              <a:t>minora</a:t>
            </a:r>
            <a:r>
              <a:rPr lang="en-US" sz="2500" dirty="0"/>
              <a:t>) upwards and backwards </a:t>
            </a:r>
            <a:r>
              <a:rPr lang="en-US" sz="2500" dirty="0" err="1"/>
              <a:t>upto</a:t>
            </a:r>
            <a:r>
              <a:rPr lang="en-US" sz="2500" dirty="0"/>
              <a:t> the vaginal part of the cervix,</a:t>
            </a:r>
          </a:p>
          <a:p>
            <a:r>
              <a:rPr lang="en-US" sz="2500" dirty="0"/>
              <a:t>Vagina forms four </a:t>
            </a:r>
            <a:r>
              <a:rPr lang="en-US" sz="2500" dirty="0" err="1"/>
              <a:t>fornices</a:t>
            </a:r>
            <a:r>
              <a:rPr lang="en-US" sz="2500" dirty="0"/>
              <a:t> around the cervix-anterior, posterior, and two lateral.</a:t>
            </a:r>
          </a:p>
        </p:txBody>
      </p:sp>
      <p:pic>
        <p:nvPicPr>
          <p:cNvPr id="7170" name="Picture 2"/>
          <p:cNvPicPr>
            <a:picLocks noGrp="1" noChangeAspect="1" noChangeArrowheads="1"/>
          </p:cNvPicPr>
          <p:nvPr>
            <p:ph sz="half" idx="2"/>
          </p:nvPr>
        </p:nvPicPr>
        <p:blipFill>
          <a:blip r:embed="rId2"/>
          <a:srcRect/>
          <a:stretch>
            <a:fillRect/>
          </a:stretch>
        </p:blipFill>
        <p:spPr bwMode="auto">
          <a:xfrm>
            <a:off x="4272643" y="2895600"/>
            <a:ext cx="4871357" cy="2727960"/>
          </a:xfrm>
          <a:prstGeom prst="rect">
            <a:avLst/>
          </a:prstGeom>
          <a:noFill/>
          <a:ln w="9525">
            <a:noFill/>
            <a:miter lim="800000"/>
            <a:headEnd/>
            <a:tailEnd/>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Lumen of Vagina</a:t>
            </a:r>
          </a:p>
        </p:txBody>
      </p:sp>
      <p:sp>
        <p:nvSpPr>
          <p:cNvPr id="3" name="Content Placeholder 2"/>
          <p:cNvSpPr>
            <a:spLocks noGrp="1"/>
          </p:cNvSpPr>
          <p:nvPr>
            <p:ph sz="half" idx="1"/>
          </p:nvPr>
        </p:nvSpPr>
        <p:spPr/>
        <p:txBody>
          <a:bodyPr>
            <a:normAutofit fontScale="85000" lnSpcReduction="10000"/>
          </a:bodyPr>
          <a:lstStyle/>
          <a:p>
            <a:r>
              <a:rPr lang="en-US" sz="2400" dirty="0"/>
              <a:t>vagina is wider in the upper part, and its anterior wall falls short of the posterior wall because the cervix protrudes through the anterior vaginal wall. </a:t>
            </a:r>
          </a:p>
          <a:p>
            <a:endParaRPr lang="en-US" sz="2400" dirty="0"/>
          </a:p>
          <a:p>
            <a:r>
              <a:rPr lang="en-US" sz="2400" dirty="0"/>
              <a:t>The anterior wall is about 7.5 cm, whereas the posterior wall is about 9 cm.</a:t>
            </a:r>
          </a:p>
          <a:p>
            <a:r>
              <a:rPr lang="en-US" sz="2400" dirty="0"/>
              <a:t> vagina corresponds with the axis of the pelvic outlet, and meets the cervix at a forward angle of about 90° (</a:t>
            </a:r>
            <a:r>
              <a:rPr lang="en-US" sz="2400" dirty="0" err="1"/>
              <a:t>anteversion</a:t>
            </a:r>
            <a:r>
              <a:rPr lang="en-US" sz="2400" dirty="0"/>
              <a:t>), provided the bladder and </a:t>
            </a:r>
            <a:r>
              <a:rPr lang="en-US" sz="2400" dirty="0" err="1"/>
              <a:t>rectumare</a:t>
            </a:r>
            <a:r>
              <a:rPr lang="en-US" sz="2400" dirty="0"/>
              <a:t> empty.</a:t>
            </a:r>
          </a:p>
        </p:txBody>
      </p:sp>
      <p:pic>
        <p:nvPicPr>
          <p:cNvPr id="5" name="Content Placeholder 4">
            <a:extLst>
              <a:ext uri="{FF2B5EF4-FFF2-40B4-BE49-F238E27FC236}">
                <a16:creationId xmlns:a16="http://schemas.microsoft.com/office/drawing/2014/main" id="{50592B2E-155E-7CD2-8B4F-1A400F29B9C8}"/>
              </a:ext>
            </a:extLst>
          </p:cNvPr>
          <p:cNvPicPr>
            <a:picLocks noGrp="1" noChangeAspect="1"/>
          </p:cNvPicPr>
          <p:nvPr>
            <p:ph sz="half" idx="2"/>
          </p:nvPr>
        </p:nvPicPr>
        <p:blipFill>
          <a:blip r:embed="rId2"/>
          <a:stretch>
            <a:fillRect/>
          </a:stretch>
        </p:blipFill>
        <p:spPr>
          <a:xfrm>
            <a:off x="4378824" y="2438400"/>
            <a:ext cx="4651304" cy="2895600"/>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Grp="1" noChangeAspect="1" noChangeArrowheads="1"/>
          </p:cNvPicPr>
          <p:nvPr>
            <p:ph sz="half" idx="2"/>
          </p:nvPr>
        </p:nvPicPr>
        <p:blipFill>
          <a:blip r:embed="rId2"/>
          <a:srcRect l="3774" r="11321" b="11838"/>
          <a:stretch>
            <a:fillRect/>
          </a:stretch>
        </p:blipFill>
        <p:spPr bwMode="auto">
          <a:xfrm>
            <a:off x="2653393" y="1371600"/>
            <a:ext cx="6490607" cy="40386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Relations of vagina</a:t>
            </a:r>
          </a:p>
        </p:txBody>
      </p:sp>
      <p:sp>
        <p:nvSpPr>
          <p:cNvPr id="3" name="Content Placeholder 2"/>
          <p:cNvSpPr>
            <a:spLocks noGrp="1"/>
          </p:cNvSpPr>
          <p:nvPr>
            <p:ph sz="half" idx="1"/>
          </p:nvPr>
        </p:nvSpPr>
        <p:spPr/>
        <p:txBody>
          <a:bodyPr/>
          <a:lstStyle/>
          <a:p>
            <a:r>
              <a:rPr lang="en-US" dirty="0"/>
              <a:t>It has an </a:t>
            </a:r>
          </a:p>
          <a:p>
            <a:pPr marL="514350" indent="-514350">
              <a:buFont typeface="+mj-lt"/>
              <a:buAutoNum type="arabicPeriod"/>
            </a:pPr>
            <a:r>
              <a:rPr lang="en-US" dirty="0"/>
              <a:t>Anterior wall</a:t>
            </a:r>
          </a:p>
          <a:p>
            <a:pPr marL="514350" indent="-514350">
              <a:buFont typeface="+mj-lt"/>
              <a:buAutoNum type="arabicPeriod"/>
            </a:pPr>
            <a:r>
              <a:rPr lang="en-US" dirty="0"/>
              <a:t>Posterior wall </a:t>
            </a:r>
          </a:p>
          <a:p>
            <a:pPr marL="514350" indent="-514350">
              <a:buFont typeface="+mj-lt"/>
              <a:buAutoNum type="arabicPeriod"/>
            </a:pPr>
            <a:r>
              <a:rPr lang="en-US" dirty="0"/>
              <a:t>Two lateral walls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1266" name="Picture 2"/>
          <p:cNvPicPr>
            <a:picLocks noGrp="1" noChangeAspect="1" noChangeArrowheads="1"/>
          </p:cNvPicPr>
          <p:nvPr>
            <p:ph sz="half" idx="1"/>
          </p:nvPr>
        </p:nvPicPr>
        <p:blipFill>
          <a:blip r:embed="rId2"/>
          <a:srcRect/>
          <a:stretch>
            <a:fillRect/>
          </a:stretch>
        </p:blipFill>
        <p:spPr bwMode="auto">
          <a:xfrm>
            <a:off x="1066800" y="457200"/>
            <a:ext cx="7467600" cy="6115294"/>
          </a:xfrm>
          <a:prstGeom prst="rect">
            <a:avLst/>
          </a:prstGeom>
          <a:noFill/>
          <a:ln w="9525">
            <a:noFill/>
            <a:miter lim="800000"/>
            <a:headEnd/>
            <a:tailEnd/>
          </a:ln>
          <a:effec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vagina</a:t>
            </a:r>
          </a:p>
        </p:txBody>
      </p:sp>
      <p:sp>
        <p:nvSpPr>
          <p:cNvPr id="3" name="Content Placeholder 2"/>
          <p:cNvSpPr>
            <a:spLocks noGrp="1"/>
          </p:cNvSpPr>
          <p:nvPr>
            <p:ph sz="half" idx="1"/>
          </p:nvPr>
        </p:nvSpPr>
        <p:spPr>
          <a:xfrm>
            <a:off x="0" y="1600200"/>
            <a:ext cx="4495800" cy="5257800"/>
          </a:xfrm>
        </p:spPr>
        <p:txBody>
          <a:bodyPr>
            <a:normAutofit/>
          </a:bodyPr>
          <a:lstStyle/>
          <a:p>
            <a:r>
              <a:rPr lang="en-US" dirty="0"/>
              <a:t>From outside inwards the vagina presents </a:t>
            </a:r>
          </a:p>
          <a:p>
            <a:pPr marL="514350" indent="-514350">
              <a:buFont typeface="+mj-lt"/>
              <a:buAutoNum type="arabicPeriod"/>
            </a:pPr>
            <a:r>
              <a:rPr lang="en-US" dirty="0"/>
              <a:t>Serous, </a:t>
            </a:r>
          </a:p>
          <a:p>
            <a:pPr marL="514350" indent="-514350">
              <a:buFont typeface="+mj-lt"/>
              <a:buAutoNum type="arabicPeriod"/>
            </a:pPr>
            <a:r>
              <a:rPr lang="en-US" dirty="0" err="1"/>
              <a:t>Fascial</a:t>
            </a:r>
            <a:r>
              <a:rPr lang="en-US" dirty="0"/>
              <a:t>, </a:t>
            </a:r>
          </a:p>
          <a:p>
            <a:pPr marL="514350" indent="-514350">
              <a:buFont typeface="+mj-lt"/>
              <a:buAutoNum type="arabicPeriod"/>
            </a:pPr>
            <a:r>
              <a:rPr lang="en-US" dirty="0"/>
              <a:t>Muscular, and </a:t>
            </a:r>
          </a:p>
          <a:p>
            <a:pPr marL="514350" indent="-514350">
              <a:buFont typeface="+mj-lt"/>
              <a:buAutoNum type="arabicPeriod"/>
            </a:pPr>
            <a:r>
              <a:rPr lang="en-US" dirty="0"/>
              <a:t>Mucous coats</a:t>
            </a:r>
          </a:p>
        </p:txBody>
      </p:sp>
      <p:sp>
        <p:nvSpPr>
          <p:cNvPr id="4" name="Content Placeholder 3"/>
          <p:cNvSpPr>
            <a:spLocks noGrp="1"/>
          </p:cNvSpPr>
          <p:nvPr>
            <p:ph sz="half" idx="2"/>
          </p:nvPr>
        </p:nvSpPr>
        <p:spPr/>
        <p:txBody>
          <a:bodyPr>
            <a:normAutofit/>
          </a:bodyPr>
          <a:lstStyle/>
          <a:p>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381000"/>
            <a:ext cx="4495800" cy="6477000"/>
          </a:xfrm>
        </p:spPr>
        <p:txBody>
          <a:bodyPr>
            <a:normAutofit fontScale="85000" lnSpcReduction="20000"/>
          </a:bodyPr>
          <a:lstStyle/>
          <a:p>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Serous coat </a:t>
            </a:r>
            <a:r>
              <a:rPr lang="en-US" dirty="0">
                <a:latin typeface="Times New Roman" pitchFamily="18" charset="0"/>
                <a:cs typeface="Times New Roman" pitchFamily="18" charset="0"/>
              </a:rPr>
              <a:t>is derived from the peritoneum and covers only the posterior fornix of vagina.</a:t>
            </a:r>
          </a:p>
          <a:p>
            <a:endParaRPr lang="en-US" dirty="0">
              <a:latin typeface="Times New Roman" pitchFamily="18" charset="0"/>
              <a:cs typeface="Times New Roman" pitchFamily="18" charset="0"/>
            </a:endParaRPr>
          </a:p>
          <a:p>
            <a:r>
              <a:rPr lang="en-US" b="1" dirty="0">
                <a:latin typeface="Times New Roman" pitchFamily="18" charset="0"/>
                <a:cs typeface="Times New Roman" pitchFamily="18" charset="0"/>
              </a:rPr>
              <a:t>Fascial coat </a:t>
            </a:r>
            <a:r>
              <a:rPr lang="en-US" dirty="0">
                <a:latin typeface="Times New Roman" pitchFamily="18" charset="0"/>
                <a:cs typeface="Times New Roman" pitchFamily="18" charset="0"/>
              </a:rPr>
              <a:t>is derived from the visceral layer of the pelvic fascia (endopelvic fascia).</a:t>
            </a:r>
          </a:p>
          <a:p>
            <a:endParaRPr lang="en-US" dirty="0">
              <a:latin typeface="Times New Roman" pitchFamily="18" charset="0"/>
              <a:cs typeface="Times New Roman" pitchFamily="18" charset="0"/>
            </a:endParaRPr>
          </a:p>
          <a:p>
            <a:r>
              <a:rPr lang="en-US" b="1" dirty="0">
                <a:latin typeface="Times New Roman" pitchFamily="18" charset="0"/>
                <a:cs typeface="Times New Roman" pitchFamily="18" charset="0"/>
              </a:rPr>
              <a:t> Muscular coat </a:t>
            </a:r>
            <a:r>
              <a:rPr lang="en-US" dirty="0">
                <a:latin typeface="Times New Roman" pitchFamily="18" charset="0"/>
                <a:cs typeface="Times New Roman" pitchFamily="18" charset="0"/>
              </a:rPr>
              <a:t>consists of outer longitudinal and inner circular layers of smooth muscle.</a:t>
            </a:r>
          </a:p>
          <a:p>
            <a:endParaRPr lang="en-US" b="1" dirty="0">
              <a:latin typeface="Times New Roman" pitchFamily="18" charset="0"/>
              <a:cs typeface="Times New Roman" pitchFamily="18" charset="0"/>
            </a:endParaRPr>
          </a:p>
          <a:p>
            <a:r>
              <a:rPr lang="en-US" b="1" dirty="0">
                <a:latin typeface="Times New Roman" pitchFamily="18" charset="0"/>
                <a:cs typeface="Times New Roman" pitchFamily="18" charset="0"/>
              </a:rPr>
              <a:t> Mucous membrane </a:t>
            </a:r>
            <a:r>
              <a:rPr lang="en-US" dirty="0">
                <a:latin typeface="Times New Roman" pitchFamily="18" charset="0"/>
                <a:cs typeface="Times New Roman" pitchFamily="18" charset="0"/>
              </a:rPr>
              <a:t>consists of lamina propria and surface </a:t>
            </a:r>
            <a:r>
              <a:rPr lang="en-US" dirty="0" err="1">
                <a:latin typeface="Times New Roman" pitchFamily="18" charset="0"/>
                <a:cs typeface="Times New Roman" pitchFamily="18" charset="0"/>
              </a:rPr>
              <a:t>epithelium.The</a:t>
            </a:r>
            <a:r>
              <a:rPr lang="en-US" dirty="0">
                <a:latin typeface="Times New Roman" pitchFamily="18" charset="0"/>
                <a:cs typeface="Times New Roman" pitchFamily="18" charset="0"/>
              </a:rPr>
              <a:t> lamina propria is composed of loose connective tissue and contains plexuses of blood vessels, lymphatics and nerves</a:t>
            </a:r>
          </a:p>
        </p:txBody>
      </p:sp>
      <p:pic>
        <p:nvPicPr>
          <p:cNvPr id="10242" name="Picture 2"/>
          <p:cNvPicPr>
            <a:picLocks noGrp="1" noChangeAspect="1" noChangeArrowheads="1"/>
          </p:cNvPicPr>
          <p:nvPr>
            <p:ph sz="half" idx="2"/>
          </p:nvPr>
        </p:nvPicPr>
        <p:blipFill>
          <a:blip r:embed="rId2"/>
          <a:srcRect l="24528" t="34234" r="24528" b="8715"/>
          <a:stretch>
            <a:fillRect/>
          </a:stretch>
        </p:blipFill>
        <p:spPr bwMode="auto">
          <a:xfrm>
            <a:off x="4424082" y="1981200"/>
            <a:ext cx="4719918" cy="2971800"/>
          </a:xfrm>
          <a:prstGeom prst="rect">
            <a:avLst/>
          </a:prstGeom>
          <a:noFill/>
          <a:ln w="9525">
            <a:noFill/>
            <a:miter lim="800000"/>
            <a:headEnd/>
            <a:tailEnd/>
          </a:ln>
          <a:effec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half" idx="2"/>
          </p:nvPr>
        </p:nvPicPr>
        <p:blipFill>
          <a:blip r:embed="rId2"/>
          <a:srcRect l="3774" r="11321" b="8142"/>
          <a:stretch>
            <a:fillRect/>
          </a:stretch>
        </p:blipFill>
        <p:spPr bwMode="auto">
          <a:xfrm>
            <a:off x="3733800" y="1915185"/>
            <a:ext cx="5410200" cy="350962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Relations of vagina</a:t>
            </a:r>
          </a:p>
        </p:txBody>
      </p:sp>
      <p:sp>
        <p:nvSpPr>
          <p:cNvPr id="3" name="Content Placeholder 2"/>
          <p:cNvSpPr>
            <a:spLocks noGrp="1"/>
          </p:cNvSpPr>
          <p:nvPr>
            <p:ph sz="half" idx="1"/>
          </p:nvPr>
        </p:nvSpPr>
        <p:spPr>
          <a:xfrm>
            <a:off x="0" y="1600200"/>
            <a:ext cx="4038600" cy="5257800"/>
          </a:xfrm>
        </p:spPr>
        <p:txBody>
          <a:bodyPr>
            <a:normAutofit/>
          </a:bodyPr>
          <a:lstStyle/>
          <a:p>
            <a:pPr algn="just"/>
            <a:r>
              <a:rPr lang="en-US" sz="2400" dirty="0"/>
              <a:t>Anterior Wall : It is entirely non-peritoneal. In the upper part, it is related to </a:t>
            </a:r>
            <a:r>
              <a:rPr lang="en-US" sz="2400" b="1" dirty="0"/>
              <a:t>the base of the urinary bladder and terminal parts of </a:t>
            </a:r>
            <a:r>
              <a:rPr lang="en-US" sz="2400" b="1" dirty="0" err="1"/>
              <a:t>ureters</a:t>
            </a:r>
            <a:r>
              <a:rPr lang="en-US" sz="2400" b="1" dirty="0"/>
              <a:t> separated by loose </a:t>
            </a:r>
            <a:r>
              <a:rPr lang="en-US" sz="2400" b="1" dirty="0" err="1"/>
              <a:t>areolar</a:t>
            </a:r>
            <a:r>
              <a:rPr lang="en-US" sz="2400" b="1" dirty="0"/>
              <a:t> </a:t>
            </a:r>
            <a:r>
              <a:rPr lang="en-US" sz="2400" dirty="0"/>
              <a:t>tissue </a:t>
            </a:r>
          </a:p>
          <a:p>
            <a:pPr algn="just"/>
            <a:r>
              <a:rPr lang="en-US" sz="2400" b="1" dirty="0"/>
              <a:t>In the lower part, the urethra </a:t>
            </a:r>
            <a:r>
              <a:rPr lang="en-US" sz="2400" dirty="0"/>
              <a:t>is embedded in the anterior vaginal wall.</a:t>
            </a:r>
          </a:p>
          <a:p>
            <a:pPr algn="just"/>
            <a:endParaRPr lang="en-US" sz="24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srcRect/>
          <a:stretch>
            <a:fillRect/>
          </a:stretch>
        </p:blipFill>
        <p:spPr bwMode="auto">
          <a:xfrm>
            <a:off x="4648199" y="3200400"/>
            <a:ext cx="4498967" cy="3657601"/>
          </a:xfrm>
          <a:prstGeom prst="rect">
            <a:avLst/>
          </a:prstGeom>
          <a:noFill/>
          <a:ln w="9525">
            <a:noFill/>
            <a:miter lim="800000"/>
            <a:headEnd/>
            <a:tailEnd/>
          </a:ln>
          <a:effectLst/>
        </p:spPr>
      </p:pic>
      <p:pic>
        <p:nvPicPr>
          <p:cNvPr id="9218" name="Picture 2"/>
          <p:cNvPicPr>
            <a:picLocks noGrp="1" noChangeAspect="1" noChangeArrowheads="1"/>
          </p:cNvPicPr>
          <p:nvPr>
            <p:ph sz="half" idx="2"/>
          </p:nvPr>
        </p:nvPicPr>
        <p:blipFill>
          <a:blip r:embed="rId3"/>
          <a:srcRect/>
          <a:stretch>
            <a:fillRect/>
          </a:stretch>
        </p:blipFill>
        <p:spPr bwMode="auto">
          <a:xfrm>
            <a:off x="4267200" y="381000"/>
            <a:ext cx="4876800" cy="3245289"/>
          </a:xfrm>
          <a:prstGeom prst="rect">
            <a:avLst/>
          </a:prstGeom>
          <a:noFill/>
          <a:ln w="9525">
            <a:noFill/>
            <a:miter lim="800000"/>
            <a:headEnd/>
            <a:tailEnd/>
          </a:ln>
          <a:effectLst/>
        </p:spPr>
      </p:pic>
      <p:sp>
        <p:nvSpPr>
          <p:cNvPr id="2" name="Title 1"/>
          <p:cNvSpPr>
            <a:spLocks noGrp="1"/>
          </p:cNvSpPr>
          <p:nvPr>
            <p:ph type="title"/>
          </p:nvPr>
        </p:nvSpPr>
        <p:spPr>
          <a:xfrm>
            <a:off x="457200" y="-228600"/>
            <a:ext cx="8229600" cy="1143000"/>
          </a:xfrm>
        </p:spPr>
        <p:txBody>
          <a:bodyPr/>
          <a:lstStyle/>
          <a:p>
            <a:r>
              <a:rPr lang="en-US" dirty="0"/>
              <a:t>Posterior Wall</a:t>
            </a:r>
          </a:p>
        </p:txBody>
      </p:sp>
      <p:sp>
        <p:nvSpPr>
          <p:cNvPr id="3" name="Content Placeholder 2"/>
          <p:cNvSpPr>
            <a:spLocks noGrp="1"/>
          </p:cNvSpPr>
          <p:nvPr>
            <p:ph sz="half" idx="1"/>
          </p:nvPr>
        </p:nvSpPr>
        <p:spPr>
          <a:xfrm>
            <a:off x="0" y="1600200"/>
            <a:ext cx="4495800" cy="5257800"/>
          </a:xfrm>
        </p:spPr>
        <p:txBody>
          <a:bodyPr>
            <a:normAutofit lnSpcReduction="10000"/>
          </a:bodyPr>
          <a:lstStyle/>
          <a:p>
            <a:pPr algn="just"/>
            <a:r>
              <a:rPr lang="en-US" sz="2400" b="1" dirty="0"/>
              <a:t>In upper one-fourth</a:t>
            </a:r>
            <a:r>
              <a:rPr lang="en-US" sz="2400" dirty="0"/>
              <a:t>, the vagina is covered with the peritoneum of </a:t>
            </a:r>
            <a:r>
              <a:rPr lang="en-US" sz="2400" b="1" dirty="0"/>
              <a:t>recto-uterine pouch, and related to the sigmoid colon and small intestine.</a:t>
            </a:r>
          </a:p>
          <a:p>
            <a:pPr algn="just"/>
            <a:r>
              <a:rPr lang="en-US" sz="2400" dirty="0"/>
              <a:t>In </a:t>
            </a:r>
            <a:r>
              <a:rPr lang="en-US" sz="2400" b="1" dirty="0"/>
              <a:t>middle two-fourths</a:t>
            </a:r>
            <a:r>
              <a:rPr lang="en-US" sz="2400" dirty="0"/>
              <a:t>, it is related to the </a:t>
            </a:r>
            <a:r>
              <a:rPr lang="en-US" sz="2400" b="1" dirty="0" err="1"/>
              <a:t>ampulla</a:t>
            </a:r>
            <a:r>
              <a:rPr lang="en-US" sz="2400" b="1" dirty="0"/>
              <a:t> </a:t>
            </a:r>
            <a:r>
              <a:rPr lang="en-US" sz="2400" b="1" dirty="0" err="1"/>
              <a:t>ofthe</a:t>
            </a:r>
            <a:r>
              <a:rPr lang="en-US" sz="2400" b="1" dirty="0"/>
              <a:t> rectum </a:t>
            </a:r>
            <a:r>
              <a:rPr lang="en-US" sz="2400" dirty="0"/>
              <a:t>separated by the recto-vaginal fascia</a:t>
            </a:r>
          </a:p>
          <a:p>
            <a:pPr algn="just"/>
            <a:r>
              <a:rPr lang="en-US" sz="2400" b="1" dirty="0"/>
              <a:t>; In lower one-fourth</a:t>
            </a:r>
            <a:r>
              <a:rPr lang="en-US" sz="2400" dirty="0"/>
              <a:t>, the vagina related to the </a:t>
            </a:r>
            <a:r>
              <a:rPr lang="en-US" sz="2400" b="1" dirty="0"/>
              <a:t>anal canal separated by the </a:t>
            </a:r>
            <a:r>
              <a:rPr lang="en-US" sz="2400" b="1" dirty="0" err="1"/>
              <a:t>perineal</a:t>
            </a:r>
            <a:r>
              <a:rPr lang="en-US" sz="2400" b="1" dirty="0"/>
              <a:t> body.</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Lateral Walls</a:t>
            </a:r>
          </a:p>
        </p:txBody>
      </p:sp>
      <p:sp>
        <p:nvSpPr>
          <p:cNvPr id="3" name="Content Placeholder 2"/>
          <p:cNvSpPr>
            <a:spLocks noGrp="1"/>
          </p:cNvSpPr>
          <p:nvPr>
            <p:ph sz="half" idx="1"/>
          </p:nvPr>
        </p:nvSpPr>
        <p:spPr>
          <a:xfrm>
            <a:off x="0" y="1600200"/>
            <a:ext cx="4495800" cy="5257800"/>
          </a:xfrm>
        </p:spPr>
        <p:txBody>
          <a:bodyPr>
            <a:normAutofit fontScale="92500" lnSpcReduction="20000"/>
          </a:bodyPr>
          <a:lstStyle/>
          <a:p>
            <a:pPr algn="just"/>
            <a:r>
              <a:rPr lang="en-US" dirty="0"/>
              <a:t>Each lateral wall is related to the following from above downwards</a:t>
            </a:r>
          </a:p>
          <a:p>
            <a:pPr algn="just"/>
            <a:r>
              <a:rPr lang="en-US" dirty="0"/>
              <a:t>1) Crossing of the </a:t>
            </a:r>
            <a:r>
              <a:rPr lang="en-US" dirty="0" err="1"/>
              <a:t>ureter</a:t>
            </a:r>
            <a:r>
              <a:rPr lang="en-US" dirty="0"/>
              <a:t> and the uterine artery; </a:t>
            </a:r>
          </a:p>
          <a:p>
            <a:pPr algn="just"/>
            <a:r>
              <a:rPr lang="en-US" dirty="0"/>
              <a:t>(ii) Attachment of the </a:t>
            </a:r>
            <a:r>
              <a:rPr lang="en-US" dirty="0" err="1"/>
              <a:t>Mackenrodt's</a:t>
            </a:r>
            <a:r>
              <a:rPr lang="en-US" dirty="0"/>
              <a:t> ligament;</a:t>
            </a:r>
          </a:p>
          <a:p>
            <a:pPr algn="just"/>
            <a:r>
              <a:rPr lang="en-US" dirty="0"/>
              <a:t>(iii) Embraced by the </a:t>
            </a:r>
            <a:r>
              <a:rPr lang="en-US" dirty="0" err="1"/>
              <a:t>levator</a:t>
            </a:r>
            <a:r>
              <a:rPr lang="en-US" dirty="0"/>
              <a:t> </a:t>
            </a:r>
            <a:r>
              <a:rPr lang="en-US" dirty="0" err="1"/>
              <a:t>ani</a:t>
            </a:r>
            <a:r>
              <a:rPr lang="en-US" dirty="0"/>
              <a:t> which acts as the sphincter </a:t>
            </a:r>
            <a:r>
              <a:rPr lang="en-US" dirty="0" err="1"/>
              <a:t>vaginae</a:t>
            </a:r>
            <a:r>
              <a:rPr lang="en-US" dirty="0"/>
              <a:t>;</a:t>
            </a:r>
          </a:p>
          <a:p>
            <a:pPr algn="just"/>
            <a:r>
              <a:rPr lang="en-US" dirty="0"/>
              <a:t>(iv) Muscles and fasciae of the urogenital diaphragm;</a:t>
            </a:r>
          </a:p>
          <a:p>
            <a:pPr algn="just"/>
            <a:r>
              <a:rPr lang="en-US" dirty="0"/>
              <a:t>(v) Bulb of the vestibule, greater vestibular gland, and </a:t>
            </a:r>
            <a:r>
              <a:rPr lang="en-US" dirty="0" err="1"/>
              <a:t>bulbo-spongiosus</a:t>
            </a:r>
            <a:r>
              <a:rPr lang="en-US" dirty="0"/>
              <a:t> muscle.</a:t>
            </a:r>
          </a:p>
        </p:txBody>
      </p:sp>
      <p:pic>
        <p:nvPicPr>
          <p:cNvPr id="11266" name="Picture 2"/>
          <p:cNvPicPr>
            <a:picLocks noGrp="1" noChangeAspect="1" noChangeArrowheads="1"/>
          </p:cNvPicPr>
          <p:nvPr>
            <p:ph sz="half" idx="2"/>
          </p:nvPr>
        </p:nvPicPr>
        <p:blipFill>
          <a:blip r:embed="rId2"/>
          <a:srcRect l="3774"/>
          <a:stretch>
            <a:fillRect/>
          </a:stretch>
        </p:blipFill>
        <p:spPr bwMode="auto">
          <a:xfrm>
            <a:off x="4648200" y="2859455"/>
            <a:ext cx="4495800" cy="3998545"/>
          </a:xfrm>
          <a:prstGeom prst="rect">
            <a:avLst/>
          </a:prstGeom>
          <a:noFill/>
          <a:ln w="9525">
            <a:noFill/>
            <a:miter lim="800000"/>
            <a:headEnd/>
            <a:tailEnd/>
          </a:ln>
          <a:effec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sz="half" idx="2"/>
          </p:nvPr>
        </p:nvPicPr>
        <p:blipFill>
          <a:blip r:embed="rId2"/>
          <a:srcRect l="3774" r="3774"/>
          <a:stretch>
            <a:fillRect/>
          </a:stretch>
        </p:blipFill>
        <p:spPr bwMode="auto">
          <a:xfrm>
            <a:off x="3832141" y="2209800"/>
            <a:ext cx="5311859" cy="3590925"/>
          </a:xfrm>
          <a:prstGeom prst="rect">
            <a:avLst/>
          </a:prstGeom>
          <a:noFill/>
          <a:ln w="9525">
            <a:noFill/>
            <a:miter lim="800000"/>
            <a:headEnd/>
            <a:tailEnd/>
          </a:ln>
          <a:effectLst/>
        </p:spPr>
      </p:pic>
      <p:sp>
        <p:nvSpPr>
          <p:cNvPr id="2" name="Title 1"/>
          <p:cNvSpPr>
            <a:spLocks noGrp="1"/>
          </p:cNvSpPr>
          <p:nvPr>
            <p:ph type="title"/>
          </p:nvPr>
        </p:nvSpPr>
        <p:spPr>
          <a:xfrm>
            <a:off x="457200" y="-152400"/>
            <a:ext cx="8229600" cy="1143000"/>
          </a:xfrm>
        </p:spPr>
        <p:txBody>
          <a:bodyPr/>
          <a:lstStyle/>
          <a:p>
            <a:r>
              <a:rPr lang="en-US" dirty="0"/>
              <a:t>Structure of vagina</a:t>
            </a:r>
          </a:p>
        </p:txBody>
      </p:sp>
      <p:sp>
        <p:nvSpPr>
          <p:cNvPr id="3" name="Content Placeholder 2"/>
          <p:cNvSpPr>
            <a:spLocks noGrp="1"/>
          </p:cNvSpPr>
          <p:nvPr>
            <p:ph sz="half" idx="1"/>
          </p:nvPr>
        </p:nvSpPr>
        <p:spPr>
          <a:xfrm>
            <a:off x="0" y="990600"/>
            <a:ext cx="4495800" cy="5867400"/>
          </a:xfrm>
        </p:spPr>
        <p:txBody>
          <a:bodyPr>
            <a:normAutofit fontScale="77500" lnSpcReduction="20000"/>
          </a:bodyPr>
          <a:lstStyle/>
          <a:p>
            <a:r>
              <a:rPr lang="en-US" dirty="0"/>
              <a:t>From outside inwards the vagina presents serous, </a:t>
            </a:r>
            <a:r>
              <a:rPr lang="en-US" dirty="0" err="1"/>
              <a:t>fascial</a:t>
            </a:r>
            <a:r>
              <a:rPr lang="en-US" dirty="0"/>
              <a:t>, muscular, and mucous coats.</a:t>
            </a:r>
          </a:p>
          <a:p>
            <a:r>
              <a:rPr lang="en-US" dirty="0"/>
              <a:t>Serous coat is derived from the peritoneum </a:t>
            </a:r>
            <a:r>
              <a:rPr lang="en-US" dirty="0" err="1"/>
              <a:t>andcovers</a:t>
            </a:r>
            <a:r>
              <a:rPr lang="en-US" dirty="0"/>
              <a:t> only the posterior fornix of </a:t>
            </a:r>
            <a:r>
              <a:rPr lang="en-US" dirty="0" err="1"/>
              <a:t>vagina.The</a:t>
            </a:r>
            <a:r>
              <a:rPr lang="en-US" dirty="0"/>
              <a:t> </a:t>
            </a:r>
            <a:r>
              <a:rPr lang="en-US" dirty="0" err="1"/>
              <a:t>fascial</a:t>
            </a:r>
            <a:r>
              <a:rPr lang="en-US" dirty="0"/>
              <a:t> coat is derived from the visceral layer </a:t>
            </a:r>
            <a:r>
              <a:rPr lang="en-US" dirty="0" err="1"/>
              <a:t>ofthe</a:t>
            </a:r>
            <a:r>
              <a:rPr lang="en-US" dirty="0"/>
              <a:t> pelvic fascia (</a:t>
            </a:r>
            <a:r>
              <a:rPr lang="en-US" dirty="0" err="1"/>
              <a:t>endopelvic</a:t>
            </a:r>
            <a:r>
              <a:rPr lang="en-US" dirty="0"/>
              <a:t> fascia).</a:t>
            </a:r>
          </a:p>
          <a:p>
            <a:r>
              <a:rPr lang="en-US" dirty="0"/>
              <a:t> Muscular coat consists of outer </a:t>
            </a:r>
            <a:r>
              <a:rPr lang="en-US" dirty="0" err="1"/>
              <a:t>longitudinaland</a:t>
            </a:r>
            <a:r>
              <a:rPr lang="en-US" dirty="0"/>
              <a:t> inner circular layers of smooth muscle</a:t>
            </a:r>
          </a:p>
          <a:p>
            <a:r>
              <a:rPr lang="en-US" dirty="0"/>
              <a:t>.Mucous membrane consists of lamina </a:t>
            </a:r>
            <a:r>
              <a:rPr lang="en-US" dirty="0" err="1"/>
              <a:t>propria</a:t>
            </a:r>
            <a:r>
              <a:rPr lang="en-US" dirty="0"/>
              <a:t> and surface epithelium. Lamina </a:t>
            </a:r>
            <a:r>
              <a:rPr lang="en-US" dirty="0" err="1"/>
              <a:t>propria</a:t>
            </a:r>
            <a:r>
              <a:rPr lang="en-US" dirty="0"/>
              <a:t> is composed of loose connective tissue and contains plexuses of blood vessels, </a:t>
            </a:r>
            <a:r>
              <a:rPr lang="en-US" dirty="0" err="1"/>
              <a:t>lymphatics</a:t>
            </a:r>
            <a:r>
              <a:rPr lang="en-US" dirty="0"/>
              <a:t> and nerves.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sz="half" idx="2"/>
          </p:nvPr>
        </p:nvPicPr>
        <p:blipFill>
          <a:blip r:embed="rId3"/>
          <a:srcRect t="26448" b="15267"/>
          <a:stretch>
            <a:fillRect/>
          </a:stretch>
        </p:blipFill>
        <p:spPr bwMode="auto">
          <a:xfrm>
            <a:off x="3254375" y="2514600"/>
            <a:ext cx="5889625" cy="26670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Interior of vagina</a:t>
            </a:r>
          </a:p>
        </p:txBody>
      </p:sp>
      <p:sp>
        <p:nvSpPr>
          <p:cNvPr id="3" name="Content Placeholder 2"/>
          <p:cNvSpPr>
            <a:spLocks noGrp="1"/>
          </p:cNvSpPr>
          <p:nvPr>
            <p:ph sz="half" idx="1"/>
          </p:nvPr>
        </p:nvSpPr>
        <p:spPr>
          <a:xfrm>
            <a:off x="0" y="1600200"/>
            <a:ext cx="4038600" cy="5257800"/>
          </a:xfrm>
        </p:spPr>
        <p:txBody>
          <a:bodyPr>
            <a:normAutofit fontScale="85000" lnSpcReduction="10000"/>
          </a:bodyPr>
          <a:lstStyle/>
          <a:p>
            <a:r>
              <a:rPr lang="en-US" dirty="0"/>
              <a:t>The hymen is an incomplete mucous fold which is situated close to the external orifice of vagina. </a:t>
            </a:r>
          </a:p>
          <a:p>
            <a:r>
              <a:rPr lang="en-US" dirty="0"/>
              <a:t>It is of various shapes annular, </a:t>
            </a:r>
            <a:r>
              <a:rPr lang="en-US" dirty="0" err="1"/>
              <a:t>crescentic</a:t>
            </a:r>
            <a:r>
              <a:rPr lang="en-US" dirty="0"/>
              <a:t> or </a:t>
            </a:r>
            <a:r>
              <a:rPr lang="en-US" dirty="0" err="1"/>
              <a:t>cribriform</a:t>
            </a:r>
            <a:r>
              <a:rPr lang="en-US" dirty="0"/>
              <a:t>. </a:t>
            </a:r>
          </a:p>
          <a:p>
            <a:r>
              <a:rPr lang="en-US" dirty="0"/>
              <a:t>Sometimes the hymen is congenitally absent or it may remain imperforate.</a:t>
            </a:r>
          </a:p>
          <a:p>
            <a:r>
              <a:rPr lang="en-US" dirty="0"/>
              <a:t>During coitus the margin of the hymen becomes fissured producing tags of mucous membrane, the </a:t>
            </a:r>
            <a:r>
              <a:rPr lang="en-US" dirty="0" err="1"/>
              <a:t>caruncle</a:t>
            </a:r>
            <a:r>
              <a:rPr lang="en-US" dirty="0"/>
              <a:t>.</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sz="half" idx="2"/>
          </p:nvPr>
        </p:nvPicPr>
        <p:blipFill>
          <a:blip r:embed="rId3"/>
          <a:srcRect/>
          <a:stretch>
            <a:fillRect/>
          </a:stretch>
        </p:blipFill>
        <p:spPr bwMode="auto">
          <a:xfrm>
            <a:off x="3416259" y="1219200"/>
            <a:ext cx="5727741" cy="56388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Interior of vagina</a:t>
            </a:r>
          </a:p>
        </p:txBody>
      </p:sp>
      <p:sp>
        <p:nvSpPr>
          <p:cNvPr id="3" name="Content Placeholder 2"/>
          <p:cNvSpPr>
            <a:spLocks noGrp="1"/>
          </p:cNvSpPr>
          <p:nvPr>
            <p:ph sz="half" idx="1"/>
          </p:nvPr>
        </p:nvSpPr>
        <p:spPr>
          <a:xfrm>
            <a:off x="0" y="1600200"/>
            <a:ext cx="3733800" cy="5257800"/>
          </a:xfrm>
        </p:spPr>
        <p:txBody>
          <a:bodyPr>
            <a:normAutofit/>
          </a:bodyPr>
          <a:lstStyle/>
          <a:p>
            <a:r>
              <a:rPr lang="en-US" sz="2400" dirty="0"/>
              <a:t>Median longitudinal folds known as the columns of vagina are present along the anterior and posterior vaginal walls. From the sides of each column numerous horizontal folds arise and make the lumen irregular.</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Arterial Supply of vagina</a:t>
            </a:r>
          </a:p>
        </p:txBody>
      </p:sp>
      <p:pic>
        <p:nvPicPr>
          <p:cNvPr id="15362" name="Picture 2"/>
          <p:cNvPicPr>
            <a:picLocks noGrp="1" noChangeAspect="1" noChangeArrowheads="1"/>
          </p:cNvPicPr>
          <p:nvPr>
            <p:ph sz="half" idx="2"/>
          </p:nvPr>
        </p:nvPicPr>
        <p:blipFill>
          <a:blip r:embed="rId2"/>
          <a:srcRect r="5120"/>
          <a:stretch>
            <a:fillRect/>
          </a:stretch>
        </p:blipFill>
        <p:spPr bwMode="auto">
          <a:xfrm>
            <a:off x="3190346" y="2819401"/>
            <a:ext cx="5648854" cy="4038599"/>
          </a:xfrm>
          <a:prstGeom prst="rect">
            <a:avLst/>
          </a:prstGeom>
          <a:noFill/>
          <a:ln w="9525">
            <a:noFill/>
            <a:miter lim="800000"/>
            <a:headEnd/>
            <a:tailEnd/>
          </a:ln>
          <a:effectLst/>
        </p:spPr>
      </p:pic>
      <p:sp>
        <p:nvSpPr>
          <p:cNvPr id="3" name="Content Placeholder 2"/>
          <p:cNvSpPr>
            <a:spLocks noGrp="1"/>
          </p:cNvSpPr>
          <p:nvPr>
            <p:ph sz="half" idx="1"/>
          </p:nvPr>
        </p:nvSpPr>
        <p:spPr/>
        <p:txBody>
          <a:bodyPr>
            <a:normAutofit/>
          </a:bodyPr>
          <a:lstStyle/>
          <a:p>
            <a:r>
              <a:rPr lang="en-US" dirty="0"/>
              <a:t>Vagina is supplied by the branches of the uterine, vaginal, internal </a:t>
            </a:r>
            <a:r>
              <a:rPr lang="en-US" dirty="0" err="1"/>
              <a:t>pudendal</a:t>
            </a:r>
            <a:r>
              <a:rPr lang="en-US" dirty="0"/>
              <a:t> and middle rectal arteries. </a:t>
            </a:r>
          </a:p>
          <a:p>
            <a:pPr>
              <a:buNone/>
            </a:pPr>
            <a:r>
              <a:rPr lang="en-US" dirty="0"/>
              <a:t>.</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half" idx="2"/>
          </p:nvPr>
        </p:nvPicPr>
        <p:blipFill>
          <a:blip r:embed="rId2"/>
          <a:srcRect/>
          <a:stretch>
            <a:fillRect/>
          </a:stretch>
        </p:blipFill>
        <p:spPr bwMode="auto">
          <a:xfrm>
            <a:off x="4170797" y="1905000"/>
            <a:ext cx="4973203" cy="37338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Lymphatic Drainage of Vagina </a:t>
            </a:r>
          </a:p>
        </p:txBody>
      </p:sp>
      <p:sp>
        <p:nvSpPr>
          <p:cNvPr id="3" name="Content Placeholder 2"/>
          <p:cNvSpPr>
            <a:spLocks noGrp="1"/>
          </p:cNvSpPr>
          <p:nvPr>
            <p:ph sz="half" idx="1"/>
          </p:nvPr>
        </p:nvSpPr>
        <p:spPr>
          <a:xfrm>
            <a:off x="0" y="1600200"/>
            <a:ext cx="4495800" cy="5257800"/>
          </a:xfrm>
        </p:spPr>
        <p:txBody>
          <a:bodyPr>
            <a:normAutofit fontScale="85000" lnSpcReduction="20000"/>
          </a:bodyPr>
          <a:lstStyle/>
          <a:p>
            <a:r>
              <a:rPr lang="en-US" dirty="0" err="1"/>
              <a:t>Lymphatics</a:t>
            </a:r>
            <a:r>
              <a:rPr lang="en-US" dirty="0"/>
              <a:t> of vagina are arranged in three groups </a:t>
            </a:r>
          </a:p>
          <a:p>
            <a:r>
              <a:rPr lang="en-US" dirty="0"/>
              <a:t>1. From the </a:t>
            </a:r>
            <a:r>
              <a:rPr lang="en-US" b="1" dirty="0"/>
              <a:t>upper third</a:t>
            </a:r>
            <a:r>
              <a:rPr lang="en-US" dirty="0"/>
              <a:t>, the lymph vessels accompany the uterine artery and drain into </a:t>
            </a:r>
            <a:r>
              <a:rPr lang="en-US" b="1" dirty="0"/>
              <a:t>internal and external iliac lymph nodes.</a:t>
            </a:r>
          </a:p>
          <a:p>
            <a:r>
              <a:rPr lang="en-US" dirty="0"/>
              <a:t>2. From </a:t>
            </a:r>
            <a:r>
              <a:rPr lang="en-US" b="1" dirty="0"/>
              <a:t>the middle third </a:t>
            </a:r>
            <a:r>
              <a:rPr lang="en-US" dirty="0"/>
              <a:t>(above the hymen), the </a:t>
            </a:r>
            <a:r>
              <a:rPr lang="en-US" dirty="0" err="1"/>
              <a:t>lymphatics</a:t>
            </a:r>
            <a:r>
              <a:rPr lang="en-US" dirty="0"/>
              <a:t> accompany the vaginal artery and drain</a:t>
            </a:r>
          </a:p>
          <a:p>
            <a:r>
              <a:rPr lang="en-US" dirty="0"/>
              <a:t>into </a:t>
            </a:r>
            <a:r>
              <a:rPr lang="en-US" b="1" dirty="0"/>
              <a:t>internal iliac nodes</a:t>
            </a:r>
            <a:r>
              <a:rPr lang="en-US" dirty="0"/>
              <a:t>.</a:t>
            </a:r>
          </a:p>
          <a:p>
            <a:r>
              <a:rPr lang="en-US" dirty="0"/>
              <a:t>3. From the </a:t>
            </a:r>
            <a:r>
              <a:rPr lang="en-US" b="1" dirty="0"/>
              <a:t>lower third </a:t>
            </a:r>
            <a:r>
              <a:rPr lang="en-US" dirty="0"/>
              <a:t>below the hymen, the vessels drain into the </a:t>
            </a:r>
            <a:r>
              <a:rPr lang="en-US" b="1" dirty="0"/>
              <a:t>superficial inguinal lymph nodes</a:t>
            </a:r>
            <a:r>
              <a:rPr lang="en-US" dirty="0"/>
              <a:t>.</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Nerve supply to vagina </a:t>
            </a:r>
          </a:p>
        </p:txBody>
      </p:sp>
      <p:sp>
        <p:nvSpPr>
          <p:cNvPr id="3" name="Content Placeholder 2"/>
          <p:cNvSpPr>
            <a:spLocks noGrp="1"/>
          </p:cNvSpPr>
          <p:nvPr>
            <p:ph sz="half" idx="1"/>
          </p:nvPr>
        </p:nvSpPr>
        <p:spPr>
          <a:xfrm>
            <a:off x="76200" y="1371600"/>
            <a:ext cx="4038600" cy="5486400"/>
          </a:xfrm>
        </p:spPr>
        <p:txBody>
          <a:bodyPr>
            <a:normAutofit fontScale="92500"/>
          </a:bodyPr>
          <a:lstStyle/>
          <a:p>
            <a:r>
              <a:rPr lang="en-US" dirty="0"/>
              <a:t>Parasympathetic and sympathetic nerves arise from the </a:t>
            </a:r>
            <a:r>
              <a:rPr lang="en-US" b="1" dirty="0" err="1"/>
              <a:t>uterovaginal</a:t>
            </a:r>
            <a:r>
              <a:rPr lang="en-US" b="1" dirty="0"/>
              <a:t> nerve plexus </a:t>
            </a:r>
            <a:r>
              <a:rPr lang="en-US" dirty="0"/>
              <a:t>(in turn a subsidiary of the inferior </a:t>
            </a:r>
            <a:r>
              <a:rPr lang="en-US" dirty="0" err="1"/>
              <a:t>hypogastric</a:t>
            </a:r>
            <a:r>
              <a:rPr lang="en-US" dirty="0"/>
              <a:t> plexus).</a:t>
            </a:r>
          </a:p>
          <a:p>
            <a:r>
              <a:rPr lang="en-US" dirty="0"/>
              <a:t>Only the inferior 1/5 of the vagina receives somatic </a:t>
            </a:r>
            <a:r>
              <a:rPr lang="en-US" dirty="0" err="1"/>
              <a:t>innervation</a:t>
            </a:r>
            <a:r>
              <a:rPr lang="en-US" dirty="0"/>
              <a:t>. This is via a branch of the </a:t>
            </a:r>
            <a:r>
              <a:rPr lang="en-US" dirty="0" err="1"/>
              <a:t>pudendal</a:t>
            </a:r>
            <a:r>
              <a:rPr lang="en-US" dirty="0"/>
              <a:t> nerve, the</a:t>
            </a:r>
            <a:r>
              <a:rPr lang="en-US" b="1" dirty="0"/>
              <a:t> deep </a:t>
            </a:r>
            <a:r>
              <a:rPr lang="en-US" b="1" dirty="0" err="1"/>
              <a:t>perineal</a:t>
            </a:r>
            <a:r>
              <a:rPr lang="en-US" b="1" dirty="0"/>
              <a:t> nerve</a:t>
            </a:r>
            <a:r>
              <a:rPr lang="en-US" dirty="0"/>
              <a:t>.</a:t>
            </a:r>
          </a:p>
          <a:p>
            <a:endParaRPr lang="en-US" dirty="0"/>
          </a:p>
        </p:txBody>
      </p:sp>
      <p:pic>
        <p:nvPicPr>
          <p:cNvPr id="5122" name="Picture 2"/>
          <p:cNvPicPr>
            <a:picLocks noGrp="1" noChangeAspect="1" noChangeArrowheads="1"/>
          </p:cNvPicPr>
          <p:nvPr>
            <p:ph sz="half" idx="2"/>
          </p:nvPr>
        </p:nvPicPr>
        <p:blipFill>
          <a:blip r:embed="rId2"/>
          <a:srcRect/>
          <a:stretch>
            <a:fillRect/>
          </a:stretch>
        </p:blipFill>
        <p:spPr bwMode="auto">
          <a:xfrm>
            <a:off x="4202660" y="1828800"/>
            <a:ext cx="4941340" cy="4588068"/>
          </a:xfrm>
          <a:prstGeom prst="rect">
            <a:avLst/>
          </a:prstGeom>
          <a:noFill/>
          <a:ln w="9525">
            <a:noFill/>
            <a:miter lim="800000"/>
            <a:headEnd/>
            <a:tailEnd/>
          </a:ln>
          <a:effec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t>	Applied anatomy of vagina </a:t>
            </a:r>
          </a:p>
        </p:txBody>
      </p:sp>
      <p:sp>
        <p:nvSpPr>
          <p:cNvPr id="3" name="Content Placeholder 2"/>
          <p:cNvSpPr>
            <a:spLocks noGrp="1"/>
          </p:cNvSpPr>
          <p:nvPr>
            <p:ph sz="half" idx="1"/>
          </p:nvPr>
        </p:nvSpPr>
        <p:spPr>
          <a:xfrm>
            <a:off x="457200" y="685800"/>
            <a:ext cx="4038600" cy="6172200"/>
          </a:xfrm>
        </p:spPr>
        <p:txBody>
          <a:bodyPr>
            <a:normAutofit/>
          </a:bodyPr>
          <a:lstStyle/>
          <a:p>
            <a:r>
              <a:rPr lang="en-US" sz="2400" dirty="0"/>
              <a:t>Congenital anomalies: The vagina may be duplicated, may be subdivided by a septum, or may be absent. The hymen may be imperforate Abnormal communications may exist with the rectum (</a:t>
            </a:r>
            <a:r>
              <a:rPr lang="en-US" sz="2400" b="1" dirty="0" err="1"/>
              <a:t>rectovaginal</a:t>
            </a:r>
            <a:r>
              <a:rPr lang="en-US" sz="2400" b="1" dirty="0"/>
              <a:t> fistula</a:t>
            </a:r>
            <a:r>
              <a:rPr lang="en-US" sz="2400" dirty="0"/>
              <a:t>) or with the urinary bladder (</a:t>
            </a:r>
            <a:r>
              <a:rPr lang="en-US" sz="2400" dirty="0" err="1"/>
              <a:t>vesicovaginal</a:t>
            </a:r>
            <a:r>
              <a:rPr lang="en-US" sz="2400" dirty="0"/>
              <a:t> fistula).</a:t>
            </a:r>
          </a:p>
        </p:txBody>
      </p:sp>
      <p:pic>
        <p:nvPicPr>
          <p:cNvPr id="4098" name="Picture 2"/>
          <p:cNvPicPr>
            <a:picLocks noGrp="1" noChangeAspect="1" noChangeArrowheads="1"/>
          </p:cNvPicPr>
          <p:nvPr>
            <p:ph sz="half" idx="2"/>
          </p:nvPr>
        </p:nvPicPr>
        <p:blipFill>
          <a:blip r:embed="rId2"/>
          <a:srcRect/>
          <a:stretch>
            <a:fillRect/>
          </a:stretch>
        </p:blipFill>
        <p:spPr bwMode="auto">
          <a:xfrm>
            <a:off x="5105400" y="685800"/>
            <a:ext cx="4038600" cy="3543872"/>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4419600" y="4110135"/>
            <a:ext cx="4724400" cy="2747865"/>
          </a:xfrm>
          <a:prstGeom prst="rect">
            <a:avLst/>
          </a:prstGeom>
          <a:noFill/>
          <a:ln w="9525">
            <a:noFill/>
            <a:miter lim="800000"/>
            <a:headEnd/>
            <a:tailEnd/>
          </a:ln>
          <a:effec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half" idx="2"/>
          </p:nvPr>
        </p:nvPicPr>
        <p:blipFill>
          <a:blip r:embed="rId3"/>
          <a:srcRect r="3774"/>
          <a:stretch>
            <a:fillRect/>
          </a:stretch>
        </p:blipFill>
        <p:spPr bwMode="auto">
          <a:xfrm>
            <a:off x="3379094" y="1109504"/>
            <a:ext cx="5764906" cy="4910296"/>
          </a:xfrm>
          <a:prstGeom prst="rect">
            <a:avLst/>
          </a:prstGeom>
          <a:noFill/>
          <a:ln w="9525">
            <a:noFill/>
            <a:miter lim="800000"/>
            <a:headEnd/>
            <a:tailEnd/>
          </a:ln>
          <a:effectLst/>
        </p:spPr>
      </p:pic>
      <p:sp>
        <p:nvSpPr>
          <p:cNvPr id="2" name="Title 1"/>
          <p:cNvSpPr>
            <a:spLocks noGrp="1"/>
          </p:cNvSpPr>
          <p:nvPr>
            <p:ph type="title"/>
          </p:nvPr>
        </p:nvSpPr>
        <p:spPr>
          <a:xfrm>
            <a:off x="457200" y="-152400"/>
            <a:ext cx="8229600" cy="1143000"/>
          </a:xfrm>
        </p:spPr>
        <p:txBody>
          <a:bodyPr/>
          <a:lstStyle/>
          <a:p>
            <a:r>
              <a:rPr lang="en-US" dirty="0"/>
              <a:t>Vaginal examination:</a:t>
            </a:r>
          </a:p>
        </p:txBody>
      </p:sp>
      <p:sp>
        <p:nvSpPr>
          <p:cNvPr id="3" name="Content Placeholder 2"/>
          <p:cNvSpPr>
            <a:spLocks noGrp="1"/>
          </p:cNvSpPr>
          <p:nvPr>
            <p:ph sz="half" idx="1"/>
          </p:nvPr>
        </p:nvSpPr>
        <p:spPr>
          <a:xfrm>
            <a:off x="0" y="914400"/>
            <a:ext cx="4038600" cy="5943600"/>
          </a:xfrm>
        </p:spPr>
        <p:txBody>
          <a:bodyPr>
            <a:normAutofit/>
          </a:bodyPr>
          <a:lstStyle/>
          <a:p>
            <a:r>
              <a:rPr lang="en-US" sz="2600" dirty="0"/>
              <a:t>Most of the structures related to the vagina can be palpated through fingers introduced into the vagina. </a:t>
            </a:r>
          </a:p>
          <a:p>
            <a:endParaRPr lang="en-US" sz="2600" dirty="0"/>
          </a:p>
          <a:p>
            <a:r>
              <a:rPr lang="en-US" sz="2600" dirty="0"/>
              <a:t>On the anterior side, the pubic </a:t>
            </a:r>
            <a:r>
              <a:rPr lang="en-US" sz="2600" dirty="0" err="1"/>
              <a:t>symphysis</a:t>
            </a:r>
            <a:r>
              <a:rPr lang="en-US" sz="2600" dirty="0"/>
              <a:t>, urinary bladder and the urethra are felt. </a:t>
            </a:r>
            <a:r>
              <a:rPr lang="en-US" sz="2600" dirty="0" err="1"/>
              <a:t>Posteriorly</a:t>
            </a:r>
            <a:r>
              <a:rPr lang="en-US" sz="2600" dirty="0"/>
              <a:t>, the rectum and any structure lying in the </a:t>
            </a:r>
            <a:r>
              <a:rPr lang="en-US" sz="2600" dirty="0" err="1"/>
              <a:t>rectouterine</a:t>
            </a:r>
            <a:r>
              <a:rPr lang="en-US" sz="2600" dirty="0"/>
              <a:t> pouch may be felt. The</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C924-D089-EDD8-BE37-225AB3A4E722}"/>
              </a:ext>
            </a:extLst>
          </p:cNvPr>
          <p:cNvSpPr>
            <a:spLocks noGrp="1"/>
          </p:cNvSpPr>
          <p:nvPr>
            <p:ph type="title"/>
          </p:nvPr>
        </p:nvSpPr>
        <p:spPr/>
        <p:txBody>
          <a:bodyPr/>
          <a:lstStyle/>
          <a:p>
            <a:r>
              <a:rPr lang="en-US" dirty="0"/>
              <a:t>Papanicolaou test</a:t>
            </a:r>
            <a:endParaRPr lang="en-IN" dirty="0"/>
          </a:p>
        </p:txBody>
      </p:sp>
      <p:pic>
        <p:nvPicPr>
          <p:cNvPr id="6" name="Content Placeholder 5">
            <a:extLst>
              <a:ext uri="{FF2B5EF4-FFF2-40B4-BE49-F238E27FC236}">
                <a16:creationId xmlns:a16="http://schemas.microsoft.com/office/drawing/2014/main" id="{58621710-5CE4-54B0-0A96-8D220816EA73}"/>
              </a:ext>
            </a:extLst>
          </p:cNvPr>
          <p:cNvPicPr>
            <a:picLocks noGrp="1" noChangeAspect="1"/>
          </p:cNvPicPr>
          <p:nvPr>
            <p:ph sz="half" idx="1"/>
          </p:nvPr>
        </p:nvPicPr>
        <p:blipFill>
          <a:blip r:embed="rId3"/>
          <a:stretch>
            <a:fillRect/>
          </a:stretch>
        </p:blipFill>
        <p:spPr>
          <a:xfrm>
            <a:off x="1714500" y="1524000"/>
            <a:ext cx="4953000" cy="5165987"/>
          </a:xfrm>
        </p:spPr>
      </p:pic>
      <p:sp>
        <p:nvSpPr>
          <p:cNvPr id="4" name="Content Placeholder 3">
            <a:extLst>
              <a:ext uri="{FF2B5EF4-FFF2-40B4-BE49-F238E27FC236}">
                <a16:creationId xmlns:a16="http://schemas.microsoft.com/office/drawing/2014/main" id="{EB10EB5A-A98E-AED2-E518-32F459D9D094}"/>
              </a:ext>
            </a:extLst>
          </p:cNvPr>
          <p:cNvSpPr>
            <a:spLocks noGrp="1"/>
          </p:cNvSpPr>
          <p:nvPr>
            <p:ph sz="half" idx="2"/>
          </p:nvPr>
        </p:nvSpPr>
        <p:spPr/>
        <p:txBody>
          <a:bodyPr/>
          <a:lstStyle/>
          <a:p>
            <a:endParaRPr lang="en-IN" dirty="0"/>
          </a:p>
        </p:txBody>
      </p:sp>
    </p:spTree>
    <p:extLst>
      <p:ext uri="{BB962C8B-B14F-4D97-AF65-F5344CB8AC3E}">
        <p14:creationId xmlns:p14="http://schemas.microsoft.com/office/powerpoint/2010/main" val="353067101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2"/>
          </p:nvPr>
        </p:nvPicPr>
        <p:blipFill>
          <a:blip r:embed="rId3"/>
          <a:srcRect r="6370"/>
          <a:stretch>
            <a:fillRect/>
          </a:stretch>
        </p:blipFill>
        <p:spPr bwMode="auto">
          <a:xfrm>
            <a:off x="3475383" y="1981200"/>
            <a:ext cx="5668617" cy="44196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err="1"/>
              <a:t>Colposcopy</a:t>
            </a:r>
            <a:endParaRPr lang="en-US" dirty="0"/>
          </a:p>
        </p:txBody>
      </p:sp>
      <p:sp>
        <p:nvSpPr>
          <p:cNvPr id="3" name="Content Placeholder 2"/>
          <p:cNvSpPr>
            <a:spLocks noGrp="1"/>
          </p:cNvSpPr>
          <p:nvPr>
            <p:ph sz="half" idx="1"/>
          </p:nvPr>
        </p:nvSpPr>
        <p:spPr>
          <a:xfrm>
            <a:off x="-76200" y="1600200"/>
            <a:ext cx="4038600" cy="5029200"/>
          </a:xfrm>
        </p:spPr>
        <p:txBody>
          <a:bodyPr>
            <a:normAutofit/>
          </a:bodyPr>
          <a:lstStyle/>
          <a:p>
            <a:r>
              <a:rPr lang="en-US" sz="2400" dirty="0"/>
              <a:t>The cervix can also be </a:t>
            </a:r>
            <a:r>
              <a:rPr lang="en-US" sz="2400" dirty="0" err="1"/>
              <a:t>visualised</a:t>
            </a:r>
            <a:r>
              <a:rPr lang="en-US" sz="2400" dirty="0"/>
              <a:t> for macroscopic changes through the vagina by a </a:t>
            </a:r>
            <a:r>
              <a:rPr lang="en-US" sz="2400" dirty="0" err="1"/>
              <a:t>procedue</a:t>
            </a:r>
            <a:r>
              <a:rPr lang="en-US" sz="2400" dirty="0"/>
              <a:t> called colposcopy.</a:t>
            </a:r>
          </a:p>
          <a:p>
            <a:r>
              <a:rPr lang="en-US" sz="2400" dirty="0" err="1"/>
              <a:t>Colposcope</a:t>
            </a:r>
            <a:r>
              <a:rPr lang="en-US" sz="2400" dirty="0"/>
              <a:t> is an endoscopic instrument, which when introduced into the vagina will magnify the cells of the vagina and cervix thus permitting direct examination of these structures.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2983</TotalTime>
  <Words>5135</Words>
  <Application>Microsoft Office PowerPoint</Application>
  <PresentationFormat>On-screen Show (4:3)</PresentationFormat>
  <Paragraphs>502</Paragraphs>
  <Slides>126</Slides>
  <Notes>28</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126</vt:i4>
      </vt:variant>
    </vt:vector>
  </HeadingPairs>
  <TitlesOfParts>
    <vt:vector size="133" baseType="lpstr">
      <vt:lpstr>Aharoni</vt:lpstr>
      <vt:lpstr>Arial</vt:lpstr>
      <vt:lpstr>Arial Unicode MS</vt:lpstr>
      <vt:lpstr>Calibri</vt:lpstr>
      <vt:lpstr>Times New Roman</vt:lpstr>
      <vt:lpstr>Wingdings</vt:lpstr>
      <vt:lpstr>Office Theme</vt:lpstr>
      <vt:lpstr>Female reproductive system</vt:lpstr>
      <vt:lpstr>introduction</vt:lpstr>
      <vt:lpstr>Divisions of the female genitalia</vt:lpstr>
      <vt:lpstr>Divisions of the female genitalia</vt:lpstr>
      <vt:lpstr>External genitalia</vt:lpstr>
      <vt:lpstr>External genitalia</vt:lpstr>
      <vt:lpstr>External genitalia</vt:lpstr>
      <vt:lpstr>Vestibule </vt:lpstr>
      <vt:lpstr>Features of vestibule </vt:lpstr>
      <vt:lpstr>Vestibular fossa </vt:lpstr>
      <vt:lpstr>Clitoris </vt:lpstr>
      <vt:lpstr>Bulbs of vestibule </vt:lpstr>
      <vt:lpstr>PowerPoint Presentation</vt:lpstr>
      <vt:lpstr>PowerPoint Presentation</vt:lpstr>
      <vt:lpstr>PowerPoint Presentation</vt:lpstr>
      <vt:lpstr>Greater vestibular glands /bartholin’s glands </vt:lpstr>
      <vt:lpstr>Internal genitalia</vt:lpstr>
      <vt:lpstr>Introduction </vt:lpstr>
      <vt:lpstr>Ovaries </vt:lpstr>
      <vt:lpstr>PowerPoint Presentation</vt:lpstr>
      <vt:lpstr>Shape and size </vt:lpstr>
      <vt:lpstr>Features and position </vt:lpstr>
      <vt:lpstr>PowerPoint Presentation</vt:lpstr>
      <vt:lpstr>Presenting parts of ovary </vt:lpstr>
      <vt:lpstr>PowerPoint Presentation</vt:lpstr>
      <vt:lpstr> Lower or uterine pole </vt:lpstr>
      <vt:lpstr>PowerPoint Presentation</vt:lpstr>
      <vt:lpstr> Anterior or Mesovarian border </vt:lpstr>
      <vt:lpstr>PowerPoint Presentation</vt:lpstr>
      <vt:lpstr> Posterior or free border  </vt:lpstr>
      <vt:lpstr> Medial surface  </vt:lpstr>
      <vt:lpstr> Lateral surface  </vt:lpstr>
      <vt:lpstr>RELATIONS OF THE OVARY </vt:lpstr>
      <vt:lpstr>BLOOD SUPPLY</vt:lpstr>
      <vt:lpstr>Venous drainage</vt:lpstr>
      <vt:lpstr>Lymphatic drainage</vt:lpstr>
      <vt:lpstr>Nerve supply</vt:lpstr>
      <vt:lpstr>Structure of ovary </vt:lpstr>
      <vt:lpstr>Structure of ovary </vt:lpstr>
      <vt:lpstr>Applied anatomy of ovary</vt:lpstr>
      <vt:lpstr>PowerPoint Presentation</vt:lpstr>
      <vt:lpstr>PowerPoint Presentation</vt:lpstr>
      <vt:lpstr>Uterus </vt:lpstr>
      <vt:lpstr>Primary function of uterus </vt:lpstr>
      <vt:lpstr>Communications of uterus</vt:lpstr>
      <vt:lpstr>ZMeasurements of the uterus </vt:lpstr>
      <vt:lpstr>Normal Axes of Uterus</vt:lpstr>
      <vt:lpstr>Subdivisions of uterus</vt:lpstr>
      <vt:lpstr>Parts of uterus </vt:lpstr>
      <vt:lpstr>PowerPoint Presentation</vt:lpstr>
      <vt:lpstr>Fundus </vt:lpstr>
      <vt:lpstr>BODY</vt:lpstr>
      <vt:lpstr>Anterior surface of uterus </vt:lpstr>
      <vt:lpstr>Posterior surface  of uterus </vt:lpstr>
      <vt:lpstr>Borders of uterus </vt:lpstr>
      <vt:lpstr>PowerPoint Presentation</vt:lpstr>
      <vt:lpstr>Lateral angle of uterus</vt:lpstr>
      <vt:lpstr>PowerPoint Presentation</vt:lpstr>
      <vt:lpstr>Uterine cavity</vt:lpstr>
      <vt:lpstr>Structure of the fundus and body </vt:lpstr>
      <vt:lpstr>Endometrium </vt:lpstr>
      <vt:lpstr>Changes in endometrium while mensturation</vt:lpstr>
      <vt:lpstr>Myometrium </vt:lpstr>
      <vt:lpstr>Myometrium </vt:lpstr>
      <vt:lpstr>Perimetrium </vt:lpstr>
      <vt:lpstr>Cervix </vt:lpstr>
      <vt:lpstr>PowerPoint Presentation</vt:lpstr>
      <vt:lpstr>Measurements of cervix </vt:lpstr>
      <vt:lpstr>Relations of supravaginal part of cervix</vt:lpstr>
      <vt:lpstr>Vaginal part of cervix</vt:lpstr>
      <vt:lpstr>Cervical canal</vt:lpstr>
      <vt:lpstr>PowerPoint Presentation</vt:lpstr>
      <vt:lpstr>Ligaments of uterus</vt:lpstr>
      <vt:lpstr>Supports of uterus </vt:lpstr>
      <vt:lpstr>PowerPoint Presentation</vt:lpstr>
      <vt:lpstr>PowerPoint Presentation</vt:lpstr>
      <vt:lpstr>PowerPoint Presentation</vt:lpstr>
      <vt:lpstr>PowerPoint Presentation</vt:lpstr>
      <vt:lpstr>Contents of broad ligament</vt:lpstr>
      <vt:lpstr>Arterial supply of uterus</vt:lpstr>
      <vt:lpstr>Venous Drainage</vt:lpstr>
      <vt:lpstr>Lymphatic drainage of uterus </vt:lpstr>
      <vt:lpstr>Lymphatic drainage of uterus </vt:lpstr>
      <vt:lpstr>Nerve supply of uterus </vt:lpstr>
      <vt:lpstr>Changes in uterus</vt:lpstr>
      <vt:lpstr>Applied anatomy of uterus </vt:lpstr>
      <vt:lpstr>Prolapse of uterus</vt:lpstr>
      <vt:lpstr>PowerPoint Presentation</vt:lpstr>
      <vt:lpstr>Caesarean section</vt:lpstr>
      <vt:lpstr>PowerPoint Presentation</vt:lpstr>
      <vt:lpstr>PowerPoint Presentation</vt:lpstr>
      <vt:lpstr>PowerPoint Presentation</vt:lpstr>
      <vt:lpstr>PowerPoint Presentation</vt:lpstr>
      <vt:lpstr>Uterine tubes</vt:lpstr>
      <vt:lpstr>Length of the uterine tube </vt:lpstr>
      <vt:lpstr>Course of the uterine tube</vt:lpstr>
      <vt:lpstr>PowerPoint Presentation</vt:lpstr>
      <vt:lpstr>Course of the uterine tube</vt:lpstr>
      <vt:lpstr>Parts of the uterine tube</vt:lpstr>
      <vt:lpstr>Parts of the uterine tube</vt:lpstr>
      <vt:lpstr>Blood supply of the uterine tube</vt:lpstr>
      <vt:lpstr> venous  drainage of the uterine tube</vt:lpstr>
      <vt:lpstr>Lymphatic drainage of the fallopian tube</vt:lpstr>
      <vt:lpstr>Nerve supply of the uterine tubes </vt:lpstr>
      <vt:lpstr>Applied anatomy of uterine tubes </vt:lpstr>
      <vt:lpstr>PowerPoint Presentation</vt:lpstr>
      <vt:lpstr>hystero-salpingography</vt:lpstr>
      <vt:lpstr>Vagina (colpos=hollow)Greek* </vt:lpstr>
      <vt:lpstr>Lumen of Vagina</vt:lpstr>
      <vt:lpstr>Relations of vagina</vt:lpstr>
      <vt:lpstr>PowerPoint Presentation</vt:lpstr>
      <vt:lpstr>Structure of vagina</vt:lpstr>
      <vt:lpstr>PowerPoint Presentation</vt:lpstr>
      <vt:lpstr>Relations of vagina</vt:lpstr>
      <vt:lpstr>Posterior Wall</vt:lpstr>
      <vt:lpstr>Lateral Walls</vt:lpstr>
      <vt:lpstr>Structure of vagina</vt:lpstr>
      <vt:lpstr>Interior of vagina</vt:lpstr>
      <vt:lpstr>Interior of vagina</vt:lpstr>
      <vt:lpstr>Arterial Supply of vagina</vt:lpstr>
      <vt:lpstr>Lymphatic Drainage of Vagina </vt:lpstr>
      <vt:lpstr>Nerve supply to vagina </vt:lpstr>
      <vt:lpstr> Applied anatomy of vagina </vt:lpstr>
      <vt:lpstr>Vaginal examination:</vt:lpstr>
      <vt:lpstr>Papanicolaou test</vt:lpstr>
      <vt:lpstr>Colposcopy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Ganesh Babu R</cp:lastModifiedBy>
  <cp:revision>249</cp:revision>
  <dcterms:created xsi:type="dcterms:W3CDTF">2006-08-16T00:00:00Z</dcterms:created>
  <dcterms:modified xsi:type="dcterms:W3CDTF">2024-09-03T07:00:42Z</dcterms:modified>
</cp:coreProperties>
</file>