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74" r:id="rId8"/>
    <p:sldId id="275" r:id="rId9"/>
    <p:sldId id="276" r:id="rId10"/>
    <p:sldId id="277" r:id="rId11"/>
    <p:sldId id="278" r:id="rId12"/>
    <p:sldId id="279" r:id="rId13"/>
    <p:sldId id="263" r:id="rId14"/>
    <p:sldId id="264" r:id="rId15"/>
    <p:sldId id="265" r:id="rId16"/>
    <p:sldId id="266" r:id="rId17"/>
    <p:sldId id="267" r:id="rId18"/>
    <p:sldId id="268" r:id="rId19"/>
    <p:sldId id="269" r:id="rId20"/>
    <p:sldId id="270" r:id="rId21"/>
    <p:sldId id="271" r:id="rId22"/>
    <p:sldId id="272" r:id="rId23"/>
    <p:sldId id="27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3F8151-7EF9-4F03-8550-DA6A6C825AE2}" type="datetimeFigureOut">
              <a:rPr lang="en-US" smtClean="0"/>
              <a:t>12/30/2016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556832-FF3E-4D27-99F7-612E9F96B71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825A43-DCCE-499E-AA6E-A0BC347E95C0}"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825A43-DCCE-499E-AA6E-A0BC347E95C0}"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825A43-DCCE-499E-AA6E-A0BC347E95C0}"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825A43-DCCE-499E-AA6E-A0BC347E95C0}"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825A43-DCCE-499E-AA6E-A0BC347E95C0}"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825A43-DCCE-499E-AA6E-A0BC347E95C0}"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duodenum</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half" idx="1"/>
          </p:nvPr>
        </p:nvSpPr>
        <p:spPr>
          <a:xfrm>
            <a:off x="457200" y="1600200"/>
            <a:ext cx="4191000" cy="4525963"/>
          </a:xfrm>
        </p:spPr>
        <p:txBody>
          <a:bodyPr>
            <a:normAutofit fontScale="92500" lnSpcReduction="20000"/>
          </a:bodyPr>
          <a:lstStyle/>
          <a:p>
            <a:pPr>
              <a:buNone/>
            </a:pPr>
            <a:endParaRPr lang="en-US" dirty="0" smtClean="0"/>
          </a:p>
          <a:p>
            <a:r>
              <a:rPr lang="en-US" dirty="0" smtClean="0"/>
              <a:t>The intestine, which is the longest part of the digestive tube, is divided into long, less distensible, small intestine, </a:t>
            </a:r>
            <a:r>
              <a:rPr lang="en-US" dirty="0" smtClean="0"/>
              <a:t>and</a:t>
            </a:r>
          </a:p>
          <a:p>
            <a:r>
              <a:rPr lang="en-US" dirty="0" smtClean="0"/>
              <a:t> </a:t>
            </a:r>
            <a:r>
              <a:rPr lang="en-US" dirty="0" smtClean="0"/>
              <a:t>shorter, more distensible large intestine. </a:t>
            </a:r>
            <a:endParaRPr lang="en-US" dirty="0" smtClean="0"/>
          </a:p>
          <a:p>
            <a:r>
              <a:rPr lang="en-US" dirty="0" smtClean="0"/>
              <a:t>Food </a:t>
            </a:r>
            <a:r>
              <a:rPr lang="en-US" dirty="0" smtClean="0"/>
              <a:t>has to be digested, </a:t>
            </a:r>
            <a:r>
              <a:rPr lang="en-US" dirty="0" err="1" smtClean="0"/>
              <a:t>metabolised</a:t>
            </a:r>
            <a:r>
              <a:rPr lang="en-US" dirty="0" smtClean="0"/>
              <a:t> and stored for expulsion in </a:t>
            </a:r>
            <a:r>
              <a:rPr lang="en-US" dirty="0" smtClean="0"/>
              <a:t>the intestines</a:t>
            </a:r>
            <a:r>
              <a:rPr lang="en-US" dirty="0" smtClean="0"/>
              <a:t>. </a:t>
            </a:r>
          </a:p>
          <a:p>
            <a:endParaRPr lang="en-US" dirty="0"/>
          </a:p>
        </p:txBody>
      </p:sp>
      <p:pic>
        <p:nvPicPr>
          <p:cNvPr id="1026" name="Picture 2"/>
          <p:cNvPicPr>
            <a:picLocks noGrp="1" noChangeAspect="1" noChangeArrowheads="1"/>
          </p:cNvPicPr>
          <p:nvPr>
            <p:ph sz="half" idx="2"/>
          </p:nvPr>
        </p:nvPicPr>
        <p:blipFill>
          <a:blip r:embed="rId2"/>
          <a:srcRect l="18868" r="18868"/>
          <a:stretch>
            <a:fillRect/>
          </a:stretch>
        </p:blipFill>
        <p:spPr bwMode="auto">
          <a:xfrm>
            <a:off x="4772134" y="1600200"/>
            <a:ext cx="4219466" cy="44196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SMALL </a:t>
            </a:r>
            <a:r>
              <a:rPr lang="en-US" dirty="0" smtClean="0"/>
              <a:t>INTESTINES </a:t>
            </a:r>
            <a:r>
              <a:rPr lang="en-US" dirty="0" smtClean="0"/>
              <a:t/>
            </a:r>
            <a:br>
              <a:rPr lang="en-US" dirty="0" smtClean="0"/>
            </a:br>
            <a:endParaRPr lang="en-US" dirty="0"/>
          </a:p>
        </p:txBody>
      </p:sp>
      <p:sp>
        <p:nvSpPr>
          <p:cNvPr id="3" name="Content Placeholder 2"/>
          <p:cNvSpPr>
            <a:spLocks noGrp="1"/>
          </p:cNvSpPr>
          <p:nvPr>
            <p:ph sz="half" idx="1"/>
          </p:nvPr>
        </p:nvSpPr>
        <p:spPr>
          <a:xfrm>
            <a:off x="457200" y="1066800"/>
            <a:ext cx="4038600" cy="5791200"/>
          </a:xfrm>
        </p:spPr>
        <p:txBody>
          <a:bodyPr>
            <a:normAutofit fontScale="85000" lnSpcReduction="20000"/>
          </a:bodyPr>
          <a:lstStyle/>
          <a:p>
            <a:r>
              <a:rPr lang="en-US" dirty="0" smtClean="0"/>
              <a:t>The small gut extends from the pyloric end of the stomach to the </a:t>
            </a:r>
            <a:r>
              <a:rPr lang="en-US" dirty="0" err="1" smtClean="0"/>
              <a:t>ileo-caecal</a:t>
            </a:r>
            <a:r>
              <a:rPr lang="en-US" dirty="0" smtClean="0"/>
              <a:t> junction. </a:t>
            </a:r>
            <a:endParaRPr lang="en-US" dirty="0" smtClean="0"/>
          </a:p>
          <a:p>
            <a:r>
              <a:rPr lang="en-US" dirty="0" smtClean="0"/>
              <a:t>It </a:t>
            </a:r>
            <a:r>
              <a:rPr lang="en-US" dirty="0" smtClean="0"/>
              <a:t>consists of the proximal fixed part, the duodenum, and the remaining mobile part which includes the jejunum and the ileum. </a:t>
            </a:r>
            <a:endParaRPr lang="en-US" dirty="0" smtClean="0"/>
          </a:p>
          <a:p>
            <a:endParaRPr lang="en-US" dirty="0" smtClean="0"/>
          </a:p>
          <a:p>
            <a:r>
              <a:rPr lang="en-US" dirty="0" smtClean="0"/>
              <a:t>The </a:t>
            </a:r>
            <a:r>
              <a:rPr lang="en-US" dirty="0" smtClean="0"/>
              <a:t>total length of the small intestine is about 6.5 </a:t>
            </a:r>
            <a:r>
              <a:rPr lang="en-US" dirty="0" err="1" smtClean="0"/>
              <a:t>metres</a:t>
            </a:r>
            <a:r>
              <a:rPr lang="en-US" dirty="0" smtClean="0"/>
              <a:t>.</a:t>
            </a:r>
          </a:p>
          <a:p>
            <a:r>
              <a:rPr lang="en-US" dirty="0" smtClean="0"/>
              <a:t> </a:t>
            </a:r>
            <a:r>
              <a:rPr lang="en-US" dirty="0" smtClean="0"/>
              <a:t>The small gut is essential for </a:t>
            </a:r>
            <a:r>
              <a:rPr lang="en-US" dirty="0" smtClean="0"/>
              <a:t>life</a:t>
            </a:r>
            <a:r>
              <a:rPr lang="en-US" dirty="0" smtClean="0"/>
              <a:t>, because most of the digestion and absorption takes place in the small gut. </a:t>
            </a:r>
          </a:p>
          <a:p>
            <a:endParaRPr lang="en-US" dirty="0"/>
          </a:p>
        </p:txBody>
      </p:sp>
      <p:pic>
        <p:nvPicPr>
          <p:cNvPr id="2050" name="Picture 2"/>
          <p:cNvPicPr>
            <a:picLocks noGrp="1" noChangeAspect="1" noChangeArrowheads="1"/>
          </p:cNvPicPr>
          <p:nvPr>
            <p:ph sz="half" idx="2"/>
          </p:nvPr>
        </p:nvPicPr>
        <p:blipFill>
          <a:blip r:embed="rId2"/>
          <a:srcRect/>
          <a:stretch>
            <a:fillRect/>
          </a:stretch>
        </p:blipFill>
        <p:spPr bwMode="auto">
          <a:xfrm>
            <a:off x="4353561" y="1600200"/>
            <a:ext cx="4790439"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dirty="0" smtClean="0"/>
              <a:t>THE DUODENUM </a:t>
            </a:r>
            <a:br>
              <a:rPr lang="en-US" dirty="0" smtClean="0"/>
            </a:br>
            <a:endParaRPr lang="en-US" dirty="0"/>
          </a:p>
        </p:txBody>
      </p:sp>
      <p:sp>
        <p:nvSpPr>
          <p:cNvPr id="3" name="Content Placeholder 2"/>
          <p:cNvSpPr>
            <a:spLocks noGrp="1"/>
          </p:cNvSpPr>
          <p:nvPr>
            <p:ph sz="half" idx="1"/>
          </p:nvPr>
        </p:nvSpPr>
        <p:spPr/>
        <p:txBody>
          <a:bodyPr>
            <a:normAutofit lnSpcReduction="10000"/>
          </a:bodyPr>
          <a:lstStyle/>
          <a:p>
            <a:pPr>
              <a:buNone/>
            </a:pPr>
            <a:endParaRPr lang="en-US" dirty="0" smtClean="0"/>
          </a:p>
          <a:p>
            <a:r>
              <a:rPr lang="en-US" dirty="0" smtClean="0"/>
              <a:t>It is a </a:t>
            </a:r>
            <a:r>
              <a:rPr lang="en-US" dirty="0" err="1" smtClean="0"/>
              <a:t>latin</a:t>
            </a:r>
            <a:r>
              <a:rPr lang="en-US" dirty="0" smtClean="0"/>
              <a:t> corruption of Greek word ‘Do-</a:t>
            </a:r>
            <a:r>
              <a:rPr lang="en-US" dirty="0" err="1" smtClean="0"/>
              <a:t>dekadactulos</a:t>
            </a:r>
            <a:r>
              <a:rPr lang="en-US" dirty="0" smtClean="0"/>
              <a:t>’, which means that the length of the duodenum is equal to the breadth of twelve fingers. </a:t>
            </a:r>
            <a:endParaRPr lang="en-US" dirty="0" smtClean="0"/>
          </a:p>
          <a:p>
            <a:r>
              <a:rPr lang="en-US" dirty="0" smtClean="0"/>
              <a:t>The </a:t>
            </a:r>
            <a:r>
              <a:rPr lang="en-US" dirty="0" smtClean="0"/>
              <a:t>name was first used by </a:t>
            </a:r>
            <a:r>
              <a:rPr lang="en-US" dirty="0" err="1" smtClean="0"/>
              <a:t>Hirophilus</a:t>
            </a:r>
            <a:r>
              <a:rPr lang="en-US" dirty="0" smtClean="0"/>
              <a:t> in 300 BC</a:t>
            </a:r>
            <a:endParaRPr lang="en-US" dirty="0"/>
          </a:p>
        </p:txBody>
      </p:sp>
      <p:pic>
        <p:nvPicPr>
          <p:cNvPr id="5" name="Content Placeholder 4" descr="image_thumb[27].png"/>
          <p:cNvPicPr>
            <a:picLocks noGrp="1" noChangeAspect="1"/>
          </p:cNvPicPr>
          <p:nvPr>
            <p:ph sz="half" idx="2"/>
          </p:nvPr>
        </p:nvPicPr>
        <p:blipFill>
          <a:blip r:embed="rId2">
            <a:clrChange>
              <a:clrFrom>
                <a:srgbClr val="003266"/>
              </a:clrFrom>
              <a:clrTo>
                <a:srgbClr val="003266">
                  <a:alpha val="0"/>
                </a:srgbClr>
              </a:clrTo>
            </a:clrChange>
          </a:blip>
          <a:stretch>
            <a:fillRect/>
          </a:stretch>
        </p:blipFill>
        <p:spPr>
          <a:xfrm>
            <a:off x="4696203" y="2057400"/>
            <a:ext cx="4447797" cy="4038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and Location </a:t>
            </a:r>
            <a:br>
              <a:rPr lang="en-US" dirty="0" smtClean="0"/>
            </a:br>
            <a:endParaRPr lang="en-US" dirty="0"/>
          </a:p>
        </p:txBody>
      </p:sp>
      <p:sp>
        <p:nvSpPr>
          <p:cNvPr id="3" name="Content Placeholder 2"/>
          <p:cNvSpPr>
            <a:spLocks noGrp="1"/>
          </p:cNvSpPr>
          <p:nvPr>
            <p:ph sz="half" idx="1"/>
          </p:nvPr>
        </p:nvSpPr>
        <p:spPr>
          <a:xfrm>
            <a:off x="0" y="1066801"/>
            <a:ext cx="4038600" cy="5791200"/>
          </a:xfrm>
        </p:spPr>
        <p:txBody>
          <a:bodyPr>
            <a:normAutofit fontScale="92500" lnSpcReduction="10000"/>
          </a:bodyPr>
          <a:lstStyle/>
          <a:p>
            <a:pPr>
              <a:buNone/>
            </a:pPr>
            <a:endParaRPr lang="en-US" dirty="0" smtClean="0"/>
          </a:p>
          <a:p>
            <a:r>
              <a:rPr lang="en-US" dirty="0" smtClean="0"/>
              <a:t>The duodenum is the shortest, widest and most fixed part of the small intestine. </a:t>
            </a:r>
            <a:endParaRPr lang="en-US" dirty="0" smtClean="0"/>
          </a:p>
          <a:p>
            <a:r>
              <a:rPr lang="en-US" dirty="0" smtClean="0"/>
              <a:t>It </a:t>
            </a:r>
            <a:r>
              <a:rPr lang="en-US" dirty="0" smtClean="0"/>
              <a:t>extends from the pylorus to </a:t>
            </a:r>
            <a:r>
              <a:rPr lang="en-US" dirty="0" err="1" smtClean="0"/>
              <a:t>duodenojejunal</a:t>
            </a:r>
            <a:r>
              <a:rPr lang="en-US" dirty="0" smtClean="0"/>
              <a:t> flexure. </a:t>
            </a:r>
            <a:endParaRPr lang="en-US" dirty="0" smtClean="0"/>
          </a:p>
          <a:p>
            <a:r>
              <a:rPr lang="en-US" dirty="0" smtClean="0"/>
              <a:t>It </a:t>
            </a:r>
            <a:r>
              <a:rPr lang="en-US" dirty="0" smtClean="0"/>
              <a:t>is curved around the head of pancreas in the form of letter ’C’. </a:t>
            </a:r>
            <a:endParaRPr lang="en-US" dirty="0" smtClean="0"/>
          </a:p>
          <a:p>
            <a:r>
              <a:rPr lang="en-US" dirty="0" smtClean="0"/>
              <a:t>The </a:t>
            </a:r>
            <a:r>
              <a:rPr lang="en-US" dirty="0" smtClean="0"/>
              <a:t>duodenum lies above the level of umbilicus, opposite first, second and third lumbar vertebrae. </a:t>
            </a:r>
          </a:p>
          <a:p>
            <a:endParaRPr lang="en-US" dirty="0"/>
          </a:p>
        </p:txBody>
      </p:sp>
      <p:pic>
        <p:nvPicPr>
          <p:cNvPr id="5" name="Picture 4" descr="L1 to L3 vertebrae.jpg"/>
          <p:cNvPicPr>
            <a:picLocks noChangeAspect="1"/>
          </p:cNvPicPr>
          <p:nvPr/>
        </p:nvPicPr>
        <p:blipFill>
          <a:blip r:embed="rId2">
            <a:clrChange>
              <a:clrFrom>
                <a:srgbClr val="000000"/>
              </a:clrFrom>
              <a:clrTo>
                <a:srgbClr val="000000">
                  <a:alpha val="0"/>
                </a:srgbClr>
              </a:clrTo>
            </a:clrChange>
            <a:lum/>
          </a:blip>
          <a:stretch>
            <a:fillRect/>
          </a:stretch>
        </p:blipFill>
        <p:spPr>
          <a:xfrm>
            <a:off x="4247758" y="1219200"/>
            <a:ext cx="1371600" cy="2501900"/>
          </a:xfrm>
          <a:prstGeom prst="rect">
            <a:avLst/>
          </a:prstGeom>
        </p:spPr>
      </p:pic>
      <p:pic>
        <p:nvPicPr>
          <p:cNvPr id="6" name="Picture 5" descr="Duodenum-levles.jpg"/>
          <p:cNvPicPr>
            <a:picLocks noChangeAspect="1"/>
          </p:cNvPicPr>
          <p:nvPr/>
        </p:nvPicPr>
        <p:blipFill>
          <a:blip r:embed="rId3">
            <a:clrChange>
              <a:clrFrom>
                <a:srgbClr val="037F0C"/>
              </a:clrFrom>
              <a:clrTo>
                <a:srgbClr val="037F0C">
                  <a:alpha val="0"/>
                </a:srgbClr>
              </a:clrTo>
            </a:clrChange>
          </a:blip>
          <a:stretch>
            <a:fillRect/>
          </a:stretch>
        </p:blipFill>
        <p:spPr>
          <a:xfrm>
            <a:off x="6381358" y="1066800"/>
            <a:ext cx="2762642" cy="2596990"/>
          </a:xfrm>
          <a:prstGeom prst="rect">
            <a:avLst/>
          </a:prstGeom>
        </p:spPr>
      </p:pic>
      <p:pic>
        <p:nvPicPr>
          <p:cNvPr id="7" name="Content Placeholder 6" descr="image_thumb[27].png"/>
          <p:cNvPicPr>
            <a:picLocks noGrp="1" noChangeAspect="1"/>
          </p:cNvPicPr>
          <p:nvPr>
            <p:ph sz="half" idx="2"/>
          </p:nvPr>
        </p:nvPicPr>
        <p:blipFill>
          <a:blip r:embed="rId4"/>
          <a:stretch>
            <a:fillRect/>
          </a:stretch>
        </p:blipFill>
        <p:spPr>
          <a:xfrm>
            <a:off x="5410200" y="3975460"/>
            <a:ext cx="3174603" cy="288254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Length and Parts </a:t>
            </a:r>
            <a:br>
              <a:rPr lang="en-US" dirty="0" smtClean="0"/>
            </a:br>
            <a:endParaRPr lang="en-US" dirty="0"/>
          </a:p>
        </p:txBody>
      </p:sp>
      <p:sp>
        <p:nvSpPr>
          <p:cNvPr id="3" name="Content Placeholder 2"/>
          <p:cNvSpPr>
            <a:spLocks noGrp="1"/>
          </p:cNvSpPr>
          <p:nvPr>
            <p:ph sz="half" idx="1"/>
          </p:nvPr>
        </p:nvSpPr>
        <p:spPr/>
        <p:txBody>
          <a:bodyPr>
            <a:normAutofit fontScale="62500" lnSpcReduction="20000"/>
          </a:bodyPr>
          <a:lstStyle/>
          <a:p>
            <a:endParaRPr lang="en-US" dirty="0" smtClean="0"/>
          </a:p>
          <a:p>
            <a:r>
              <a:rPr lang="en-US" dirty="0" smtClean="0"/>
              <a:t>Duodenum is 25 cm long and is divided into the following four </a:t>
            </a:r>
            <a:r>
              <a:rPr lang="en-US" dirty="0" smtClean="0"/>
              <a:t>parts.</a:t>
            </a:r>
            <a:endParaRPr lang="en-US" dirty="0" smtClean="0"/>
          </a:p>
          <a:p>
            <a:pPr>
              <a:buNone/>
            </a:pPr>
            <a:endParaRPr lang="en-US" dirty="0" smtClean="0"/>
          </a:p>
          <a:p>
            <a:r>
              <a:rPr lang="en-US" dirty="0" smtClean="0"/>
              <a:t> </a:t>
            </a:r>
            <a:r>
              <a:rPr lang="en-US" dirty="0" smtClean="0"/>
              <a:t>First or superior part, 5 cm or 2 inches long. </a:t>
            </a:r>
          </a:p>
          <a:p>
            <a:pPr>
              <a:buNone/>
            </a:pPr>
            <a:endParaRPr lang="en-US" dirty="0" smtClean="0"/>
          </a:p>
          <a:p>
            <a:r>
              <a:rPr lang="en-US" dirty="0" smtClean="0"/>
              <a:t> </a:t>
            </a:r>
            <a:r>
              <a:rPr lang="en-US" dirty="0" smtClean="0"/>
              <a:t>Second or descending part, 7.5 cm or 3 inches long. </a:t>
            </a:r>
            <a:endParaRPr lang="en-US" dirty="0" smtClean="0"/>
          </a:p>
          <a:p>
            <a:endParaRPr lang="en-US" dirty="0" smtClean="0"/>
          </a:p>
          <a:p>
            <a:r>
              <a:rPr lang="en-US" dirty="0" smtClean="0"/>
              <a:t>Third </a:t>
            </a:r>
            <a:r>
              <a:rPr lang="en-US" dirty="0" smtClean="0"/>
              <a:t>or </a:t>
            </a:r>
            <a:r>
              <a:rPr lang="en-US" dirty="0" smtClean="0"/>
              <a:t>horizontal </a:t>
            </a:r>
            <a:r>
              <a:rPr lang="en-US" dirty="0" smtClean="0"/>
              <a:t>part, 10 cm or 4 inches long. </a:t>
            </a:r>
          </a:p>
          <a:p>
            <a:pPr>
              <a:buNone/>
            </a:pPr>
            <a:endParaRPr lang="en-US" dirty="0" smtClean="0"/>
          </a:p>
          <a:p>
            <a:r>
              <a:rPr lang="en-US" dirty="0" smtClean="0"/>
              <a:t> </a:t>
            </a:r>
            <a:r>
              <a:rPr lang="en-US" dirty="0" smtClean="0"/>
              <a:t>Fourth or ascending part, 2.5 cm or 1 inch long. </a:t>
            </a:r>
          </a:p>
          <a:p>
            <a:pPr>
              <a:buNone/>
            </a:pPr>
            <a:endParaRPr lang="en-US" dirty="0" smtClean="0"/>
          </a:p>
          <a:p>
            <a:endParaRPr lang="en-US" dirty="0"/>
          </a:p>
        </p:txBody>
      </p:sp>
      <p:graphicFrame>
        <p:nvGraphicFramePr>
          <p:cNvPr id="3074" name="Object 3"/>
          <p:cNvGraphicFramePr>
            <a:graphicFrameLocks noChangeAspect="1"/>
          </p:cNvGraphicFramePr>
          <p:nvPr>
            <p:ph sz="half" idx="2"/>
          </p:nvPr>
        </p:nvGraphicFramePr>
        <p:xfrm>
          <a:off x="5105400" y="3914073"/>
          <a:ext cx="4038600" cy="2943927"/>
        </p:xfrm>
        <a:graphic>
          <a:graphicData uri="http://schemas.openxmlformats.org/presentationml/2006/ole">
            <p:oleObj spid="_x0000_s3074" name="Image" r:id="rId3" imgW="4825397" imgH="3517460" progId="Photoshop.Image.8">
              <p:embed/>
            </p:oleObj>
          </a:graphicData>
        </a:graphic>
      </p:graphicFrame>
      <p:pic>
        <p:nvPicPr>
          <p:cNvPr id="6" name="Picture 5" descr="Duodenum-levles.jpg"/>
          <p:cNvPicPr>
            <a:picLocks noChangeAspect="1"/>
          </p:cNvPicPr>
          <p:nvPr/>
        </p:nvPicPr>
        <p:blipFill>
          <a:blip r:embed="rId4">
            <a:clrChange>
              <a:clrFrom>
                <a:srgbClr val="037F0C"/>
              </a:clrFrom>
              <a:clrTo>
                <a:srgbClr val="037F0C">
                  <a:alpha val="0"/>
                </a:srgbClr>
              </a:clrTo>
            </a:clrChange>
          </a:blip>
          <a:stretch>
            <a:fillRect/>
          </a:stretch>
        </p:blipFill>
        <p:spPr>
          <a:xfrm>
            <a:off x="6381358" y="762000"/>
            <a:ext cx="2762642" cy="25969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0"/>
            <a:ext cx="6381427" cy="646331"/>
          </a:xfrm>
          <a:prstGeom prst="rect">
            <a:avLst/>
          </a:prstGeom>
          <a:noFill/>
        </p:spPr>
        <p:txBody>
          <a:bodyPr wrap="square" lIns="91440" tIns="45720" rIns="91440" bIns="45720">
            <a:spAutoFit/>
          </a:bodyPr>
          <a:lstStyle/>
          <a:p>
            <a:pPr algn="ctr"/>
            <a:r>
              <a:rPr lang="en-US" sz="3600" b="0" cap="none" spc="0" dirty="0" smtClean="0">
                <a:ln w="18415" cmpd="sng">
                  <a:solidFill>
                    <a:srgbClr val="FFFFFF"/>
                  </a:solidFill>
                  <a:prstDash val="solid"/>
                </a:ln>
              </a:rPr>
              <a:t>Duodenum – peritoneal relations</a:t>
            </a:r>
            <a:endParaRPr lang="en-US" sz="3600" b="0" cap="none" spc="0" dirty="0">
              <a:ln w="18415" cmpd="sng">
                <a:solidFill>
                  <a:srgbClr val="FFFFFF"/>
                </a:solidFill>
                <a:prstDash val="solid"/>
              </a:ln>
            </a:endParaRPr>
          </a:p>
        </p:txBody>
      </p:sp>
      <p:sp>
        <p:nvSpPr>
          <p:cNvPr id="3" name="Rectangle 2"/>
          <p:cNvSpPr/>
          <p:nvPr/>
        </p:nvSpPr>
        <p:spPr>
          <a:xfrm>
            <a:off x="304800" y="1752600"/>
            <a:ext cx="6319935" cy="4524315"/>
          </a:xfrm>
          <a:prstGeom prst="rect">
            <a:avLst/>
          </a:prstGeom>
          <a:noFill/>
        </p:spPr>
        <p:txBody>
          <a:bodyPr wrap="none" lIns="91440" tIns="45720" rIns="91440" bIns="45720">
            <a:spAutoFit/>
          </a:bodyPr>
          <a:lstStyle/>
          <a:p>
            <a:r>
              <a:rPr lang="en-US" sz="3200" b="1" cap="none" spc="0" dirty="0" smtClean="0">
                <a:ln w="18415" cmpd="sng">
                  <a:solidFill>
                    <a:srgbClr val="FFFFFF"/>
                  </a:solidFill>
                  <a:prstDash val="solid"/>
                </a:ln>
              </a:rPr>
              <a:t>Duodenum is mostly </a:t>
            </a:r>
          </a:p>
          <a:p>
            <a:r>
              <a:rPr lang="en-US" sz="3200" b="1" dirty="0" smtClean="0">
                <a:ln w="18415" cmpd="sng">
                  <a:solidFill>
                    <a:srgbClr val="FFFFFF"/>
                  </a:solidFill>
                  <a:prstDash val="solid"/>
                </a:ln>
              </a:rPr>
              <a:t>r</a:t>
            </a:r>
            <a:r>
              <a:rPr lang="en-US" sz="3200" b="1" cap="none" spc="0" dirty="0" smtClean="0">
                <a:ln w="18415" cmpd="sng">
                  <a:solidFill>
                    <a:srgbClr val="FFFFFF"/>
                  </a:solidFill>
                  <a:prstDash val="solid"/>
                </a:ln>
              </a:rPr>
              <a:t>etroperitoneal </a:t>
            </a:r>
            <a:r>
              <a:rPr lang="en-US" sz="3200" b="1" dirty="0" smtClean="0">
                <a:ln w="18415" cmpd="sng">
                  <a:solidFill>
                    <a:srgbClr val="FFFFFF"/>
                  </a:solidFill>
                  <a:prstDash val="solid"/>
                </a:ln>
              </a:rPr>
              <a:t>a</a:t>
            </a:r>
            <a:r>
              <a:rPr lang="en-US" sz="3200" b="1" cap="none" spc="0" dirty="0" smtClean="0">
                <a:ln w="18415" cmpd="sng">
                  <a:solidFill>
                    <a:srgbClr val="FFFFFF"/>
                  </a:solidFill>
                  <a:prstDash val="solid"/>
                </a:ln>
              </a:rPr>
              <a:t>nd </a:t>
            </a:r>
          </a:p>
          <a:p>
            <a:r>
              <a:rPr lang="en-US" sz="3200" b="1" dirty="0" smtClean="0">
                <a:ln w="18415" cmpd="sng">
                  <a:solidFill>
                    <a:srgbClr val="FFFFFF"/>
                  </a:solidFill>
                  <a:prstDash val="solid"/>
                </a:ln>
              </a:rPr>
              <a:t>Fixed except at its </a:t>
            </a:r>
          </a:p>
          <a:p>
            <a:r>
              <a:rPr lang="en-US" sz="3200" b="1" dirty="0" smtClean="0">
                <a:ln w="18415" cmpd="sng">
                  <a:solidFill>
                    <a:srgbClr val="FFFFFF"/>
                  </a:solidFill>
                  <a:prstDash val="solid"/>
                </a:ln>
              </a:rPr>
              <a:t>two ends where</a:t>
            </a:r>
          </a:p>
          <a:p>
            <a:r>
              <a:rPr lang="en-US" sz="3200" b="1" dirty="0" smtClean="0">
                <a:ln w="18415" cmpd="sng">
                  <a:solidFill>
                    <a:srgbClr val="FFFFFF"/>
                  </a:solidFill>
                  <a:prstDash val="solid"/>
                </a:ln>
              </a:rPr>
              <a:t>it is suspended by </a:t>
            </a:r>
          </a:p>
          <a:p>
            <a:r>
              <a:rPr lang="en-US" sz="3200" b="1" dirty="0" smtClean="0">
                <a:ln w="18415" cmpd="sng">
                  <a:solidFill>
                    <a:srgbClr val="FFFFFF"/>
                  </a:solidFill>
                  <a:prstDash val="solid"/>
                </a:ln>
              </a:rPr>
              <a:t>folds of peritoneum.</a:t>
            </a:r>
          </a:p>
          <a:p>
            <a:endParaRPr lang="en-US" sz="3200" b="1" cap="none" spc="0" dirty="0" smtClean="0">
              <a:ln w="18415" cmpd="sng">
                <a:solidFill>
                  <a:srgbClr val="FFFFFF"/>
                </a:solidFill>
                <a:prstDash val="solid"/>
              </a:ln>
            </a:endParaRPr>
          </a:p>
          <a:p>
            <a:r>
              <a:rPr lang="en-US" sz="3200" b="1" dirty="0" err="1" smtClean="0">
                <a:ln w="18415" cmpd="sng">
                  <a:solidFill>
                    <a:srgbClr val="FFFFFF"/>
                  </a:solidFill>
                  <a:prstDash val="solid"/>
                </a:ln>
              </a:rPr>
              <a:t>Anteriorly</a:t>
            </a:r>
            <a:r>
              <a:rPr lang="en-US" sz="3200" b="1" dirty="0" smtClean="0">
                <a:ln w="18415" cmpd="sng">
                  <a:solidFill>
                    <a:srgbClr val="FFFFFF"/>
                  </a:solidFill>
                  <a:prstDash val="solid"/>
                </a:ln>
              </a:rPr>
              <a:t> the duodenum </a:t>
            </a:r>
          </a:p>
          <a:p>
            <a:r>
              <a:rPr lang="en-US" sz="3200" b="1" dirty="0" smtClean="0">
                <a:ln w="18415" cmpd="sng">
                  <a:solidFill>
                    <a:srgbClr val="FFFFFF"/>
                  </a:solidFill>
                  <a:prstDash val="solid"/>
                </a:ln>
              </a:rPr>
              <a:t>is partly </a:t>
            </a:r>
            <a:r>
              <a:rPr lang="en-US" sz="3200" b="1" cap="none" spc="0" dirty="0" smtClean="0">
                <a:ln w="18415" cmpd="sng">
                  <a:solidFill>
                    <a:srgbClr val="FFFFFF"/>
                  </a:solidFill>
                  <a:prstDash val="solid"/>
                </a:ln>
              </a:rPr>
              <a:t>Covered with peritoneum.</a:t>
            </a:r>
            <a:endParaRPr lang="en-US" sz="3200" b="1" cap="none" spc="0" dirty="0">
              <a:ln w="18415" cmpd="sng">
                <a:solidFill>
                  <a:srgbClr val="FFFFFF"/>
                </a:solidFill>
                <a:prstDash val="solid"/>
              </a:ln>
            </a:endParaRPr>
          </a:p>
        </p:txBody>
      </p:sp>
      <p:pic>
        <p:nvPicPr>
          <p:cNvPr id="5" name="Picture 4" descr="duodenum4.jpg"/>
          <p:cNvPicPr>
            <a:picLocks noChangeAspect="1"/>
          </p:cNvPicPr>
          <p:nvPr/>
        </p:nvPicPr>
        <p:blipFill>
          <a:blip r:embed="rId3">
            <a:clrChange>
              <a:clrFrom>
                <a:srgbClr val="005D0C"/>
              </a:clrFrom>
              <a:clrTo>
                <a:srgbClr val="005D0C">
                  <a:alpha val="0"/>
                </a:srgbClr>
              </a:clrTo>
            </a:clrChange>
          </a:blip>
          <a:stretch>
            <a:fillRect/>
          </a:stretch>
        </p:blipFill>
        <p:spPr>
          <a:xfrm>
            <a:off x="4419600" y="1066800"/>
            <a:ext cx="4343400" cy="3748112"/>
          </a:xfrm>
          <a:prstGeom prst="rect">
            <a:avLst/>
          </a:prstGeom>
        </p:spPr>
      </p:pic>
      <p:cxnSp>
        <p:nvCxnSpPr>
          <p:cNvPr id="7" name="Straight Arrow Connector 6"/>
          <p:cNvCxnSpPr/>
          <p:nvPr/>
        </p:nvCxnSpPr>
        <p:spPr>
          <a:xfrm rot="5400000">
            <a:off x="6127641" y="1097151"/>
            <a:ext cx="1294110" cy="776208"/>
          </a:xfrm>
          <a:prstGeom prst="straightConnector1">
            <a:avLst/>
          </a:prstGeom>
          <a:ln w="57150">
            <a:solidFill>
              <a:srgbClr val="00FFFF"/>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7010400" y="1600200"/>
            <a:ext cx="1676400" cy="1066800"/>
          </a:xfrm>
          <a:prstGeom prst="straightConnector1">
            <a:avLst/>
          </a:prstGeom>
          <a:ln w="57150">
            <a:solidFill>
              <a:srgbClr val="00FFFF"/>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343400" y="2286000"/>
            <a:ext cx="1295400" cy="685800"/>
          </a:xfrm>
          <a:prstGeom prst="straightConnector1">
            <a:avLst/>
          </a:prstGeom>
          <a:ln w="57150">
            <a:solidFill>
              <a:srgbClr val="00FFFF"/>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V="1">
            <a:off x="5943600" y="4191000"/>
            <a:ext cx="1828800" cy="762000"/>
          </a:xfrm>
          <a:prstGeom prst="straightConnector1">
            <a:avLst/>
          </a:prstGeom>
          <a:ln w="57150">
            <a:solidFill>
              <a:srgbClr val="00FFFF"/>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0815" y="980956"/>
            <a:ext cx="7464159" cy="5724644"/>
          </a:xfrm>
          <a:prstGeom prst="rect">
            <a:avLst/>
          </a:prstGeom>
          <a:noFill/>
        </p:spPr>
        <p:txBody>
          <a:bodyPr wrap="none" rtlCol="0">
            <a:spAutoFit/>
          </a:bodyPr>
          <a:lstStyle/>
          <a:p>
            <a:r>
              <a:rPr lang="en-US" sz="2800" dirty="0" smtClean="0"/>
              <a:t>Extends from pylorus to </a:t>
            </a:r>
          </a:p>
          <a:p>
            <a:r>
              <a:rPr lang="en-US" sz="2800" dirty="0" smtClean="0"/>
              <a:t>Sup. Duodenal flexure,</a:t>
            </a:r>
          </a:p>
          <a:p>
            <a:r>
              <a:rPr lang="en-US" sz="2800" dirty="0" smtClean="0"/>
              <a:t>directed upwards, backwards &amp; </a:t>
            </a:r>
          </a:p>
          <a:p>
            <a:r>
              <a:rPr lang="en-US" sz="2800" dirty="0" smtClean="0"/>
              <a:t>to Right</a:t>
            </a:r>
          </a:p>
          <a:p>
            <a:endParaRPr lang="en-US" sz="1000" dirty="0" smtClean="0"/>
          </a:p>
          <a:p>
            <a:r>
              <a:rPr lang="en-US" sz="2800" dirty="0" smtClean="0"/>
              <a:t>Length – 5 cm</a:t>
            </a:r>
          </a:p>
          <a:p>
            <a:r>
              <a:rPr lang="en-US" sz="2800" dirty="0" smtClean="0"/>
              <a:t>(Surface projection 2.5 cm)</a:t>
            </a:r>
          </a:p>
          <a:p>
            <a:endParaRPr lang="en-US" sz="1000" dirty="0" smtClean="0"/>
          </a:p>
          <a:p>
            <a:r>
              <a:rPr lang="en-US" sz="2800" dirty="0" smtClean="0">
                <a:ln w="18415" cmpd="sng">
                  <a:solidFill>
                    <a:srgbClr val="FFFFFF"/>
                  </a:solidFill>
                  <a:prstDash val="solid"/>
                </a:ln>
                <a:effectLst>
                  <a:outerShdw blurRad="63500" dir="3600000" algn="tl" rotWithShape="0">
                    <a:srgbClr val="000000">
                      <a:alpha val="70000"/>
                    </a:srgbClr>
                  </a:outerShdw>
                </a:effectLst>
              </a:rPr>
              <a:t>Peritoneal relations:</a:t>
            </a:r>
          </a:p>
          <a:p>
            <a:endParaRPr lang="en-US" sz="1000" dirty="0" smtClean="0">
              <a:ln w="18415" cmpd="sng">
                <a:solidFill>
                  <a:srgbClr val="FFFFFF"/>
                </a:solidFill>
                <a:prstDash val="solid"/>
              </a:ln>
              <a:effectLst>
                <a:outerShdw blurRad="63500" dir="3600000" algn="tl" rotWithShape="0">
                  <a:srgbClr val="000000">
                    <a:alpha val="70000"/>
                  </a:srgbClr>
                </a:outerShdw>
              </a:effectLst>
            </a:endParaRPr>
          </a:p>
          <a:p>
            <a:r>
              <a:rPr lang="en-US" sz="2800" dirty="0" smtClean="0"/>
              <a:t>prox. 2.5 cm movable. </a:t>
            </a:r>
          </a:p>
          <a:p>
            <a:r>
              <a:rPr lang="en-US" sz="2800" dirty="0" smtClean="0"/>
              <a:t>Attached to lesser </a:t>
            </a:r>
            <a:r>
              <a:rPr lang="en-US" sz="2800" dirty="0" err="1" smtClean="0"/>
              <a:t>omentum</a:t>
            </a:r>
            <a:r>
              <a:rPr lang="en-US" sz="2800" dirty="0" smtClean="0"/>
              <a:t> above and </a:t>
            </a:r>
          </a:p>
          <a:p>
            <a:r>
              <a:rPr lang="en-US" sz="2800" dirty="0" smtClean="0"/>
              <a:t>to greater </a:t>
            </a:r>
            <a:r>
              <a:rPr lang="en-US" sz="2800" dirty="0" err="1" smtClean="0"/>
              <a:t>omentum</a:t>
            </a:r>
            <a:r>
              <a:rPr lang="en-US" sz="2800" dirty="0" smtClean="0"/>
              <a:t> below.</a:t>
            </a:r>
          </a:p>
          <a:p>
            <a:r>
              <a:rPr lang="en-US" sz="2800" dirty="0" smtClean="0"/>
              <a:t>Distal 2.5 cm is fixed. Retroperitoneal.</a:t>
            </a:r>
          </a:p>
          <a:p>
            <a:r>
              <a:rPr lang="en-US" sz="2800" dirty="0" smtClean="0"/>
              <a:t>Covered with peritoneum only on anterior aspect.</a:t>
            </a:r>
            <a:endParaRPr lang="en-US" sz="2800" dirty="0"/>
          </a:p>
        </p:txBody>
      </p:sp>
      <p:pic>
        <p:nvPicPr>
          <p:cNvPr id="5" name="Picture 4" descr="duodenum n pylorus with relations.jpg"/>
          <p:cNvPicPr>
            <a:picLocks noChangeAspect="1"/>
          </p:cNvPicPr>
          <p:nvPr/>
        </p:nvPicPr>
        <p:blipFill>
          <a:blip r:embed="rId3">
            <a:clrChange>
              <a:clrFrom>
                <a:srgbClr val="023467"/>
              </a:clrFrom>
              <a:clrTo>
                <a:srgbClr val="023467">
                  <a:alpha val="0"/>
                </a:srgbClr>
              </a:clrTo>
            </a:clrChange>
          </a:blip>
          <a:stretch>
            <a:fillRect/>
          </a:stretch>
        </p:blipFill>
        <p:spPr>
          <a:xfrm>
            <a:off x="6412854" y="2590800"/>
            <a:ext cx="2731146" cy="2209800"/>
          </a:xfrm>
          <a:prstGeom prst="rect">
            <a:avLst/>
          </a:prstGeom>
        </p:spPr>
      </p:pic>
      <p:pic>
        <p:nvPicPr>
          <p:cNvPr id="8" name="Picture 7" descr="DU Relations_016b.jpg"/>
          <p:cNvPicPr>
            <a:picLocks noChangeAspect="1"/>
          </p:cNvPicPr>
          <p:nvPr/>
        </p:nvPicPr>
        <p:blipFill>
          <a:blip r:embed="rId4"/>
          <a:stretch>
            <a:fillRect/>
          </a:stretch>
        </p:blipFill>
        <p:spPr>
          <a:xfrm>
            <a:off x="6376000" y="158591"/>
            <a:ext cx="2562208" cy="2203609"/>
          </a:xfrm>
          <a:prstGeom prst="rect">
            <a:avLst/>
          </a:prstGeom>
          <a:ln>
            <a:solidFill>
              <a:srgbClr val="0070C0"/>
            </a:solidFill>
          </a:ln>
        </p:spPr>
      </p:pic>
      <p:sp>
        <p:nvSpPr>
          <p:cNvPr id="6" name="Rectangle 5"/>
          <p:cNvSpPr/>
          <p:nvPr/>
        </p:nvSpPr>
        <p:spPr>
          <a:xfrm>
            <a:off x="533400" y="191869"/>
            <a:ext cx="5180201" cy="646331"/>
          </a:xfrm>
          <a:prstGeom prst="rect">
            <a:avLst/>
          </a:prstGeom>
          <a:noFill/>
        </p:spPr>
        <p:txBody>
          <a:bodyPr wrap="none" lIns="91440" tIns="45720" rIns="91440" bIns="45720">
            <a:spAutoFit/>
          </a:bodyPr>
          <a:lstStyle/>
          <a:p>
            <a:pPr algn="ctr"/>
            <a:r>
              <a:rPr lang="en-US" sz="3600" b="1" cap="none" spc="0" dirty="0" smtClean="0">
                <a:ln w="18415" cmpd="sng">
                  <a:solidFill>
                    <a:srgbClr val="FFFFFF"/>
                  </a:solidFill>
                  <a:prstDash val="solid"/>
                </a:ln>
              </a:rPr>
              <a:t>Duodenum</a:t>
            </a:r>
            <a:r>
              <a:rPr lang="en-US" sz="3600" b="1" cap="none" spc="0" dirty="0" smtClean="0">
                <a:ln w="18415" cmpd="sng">
                  <a:solidFill>
                    <a:srgbClr val="FFFFFF"/>
                  </a:solidFill>
                  <a:prstDash val="solid"/>
                </a:ln>
                <a:effectLst>
                  <a:outerShdw blurRad="63500" dir="3600000" algn="tl" rotWithShape="0">
                    <a:srgbClr val="000000">
                      <a:alpha val="70000"/>
                    </a:srgbClr>
                  </a:outerShdw>
                </a:effectLst>
              </a:rPr>
              <a:t> 1</a:t>
            </a:r>
            <a:r>
              <a:rPr lang="en-US" sz="3600" b="1" cap="none" spc="0" baseline="30000" dirty="0" smtClean="0">
                <a:ln w="18415" cmpd="sng">
                  <a:solidFill>
                    <a:srgbClr val="FFFFFF"/>
                  </a:solidFill>
                  <a:prstDash val="solid"/>
                </a:ln>
                <a:effectLst>
                  <a:outerShdw blurRad="63500" dir="3600000" algn="tl" rotWithShape="0">
                    <a:srgbClr val="000000">
                      <a:alpha val="70000"/>
                    </a:srgbClr>
                  </a:outerShdw>
                </a:effectLst>
              </a:rPr>
              <a:t>st</a:t>
            </a:r>
            <a:r>
              <a:rPr lang="en-US" sz="3600" b="1" cap="none" spc="0" dirty="0" smtClean="0">
                <a:ln w="18415" cmpd="sng">
                  <a:solidFill>
                    <a:srgbClr val="FFFFFF"/>
                  </a:solidFill>
                  <a:prstDash val="solid"/>
                </a:ln>
                <a:effectLst>
                  <a:outerShdw blurRad="63500" dir="3600000" algn="tl" rotWithShape="0">
                    <a:srgbClr val="000000">
                      <a:alpha val="70000"/>
                    </a:srgbClr>
                  </a:outerShdw>
                </a:effectLst>
              </a:rPr>
              <a:t> part (5 cm)</a:t>
            </a:r>
            <a:endParaRPr lang="en-US" sz="3600" b="1" cap="none" spc="0" dirty="0">
              <a:ln w="18415" cmpd="sng">
                <a:solidFill>
                  <a:srgbClr val="FFFFFF"/>
                </a:solidFill>
                <a:prstDash val="solid"/>
              </a:ln>
              <a:effectLst>
                <a:outerShdw blurRad="63500" dir="3600000" algn="tl" rotWithShape="0">
                  <a:srgbClr val="000000">
                    <a:alpha val="70000"/>
                  </a:srgbClr>
                </a:outerShdw>
              </a:effectLst>
            </a:endParaRPr>
          </a:p>
        </p:txBody>
      </p:sp>
      <p:cxnSp>
        <p:nvCxnSpPr>
          <p:cNvPr id="9" name="Straight Arrow Connector 8"/>
          <p:cNvCxnSpPr/>
          <p:nvPr/>
        </p:nvCxnSpPr>
        <p:spPr>
          <a:xfrm rot="5400000">
            <a:off x="7353300" y="2552700"/>
            <a:ext cx="1371600" cy="990600"/>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7437894" y="4329192"/>
            <a:ext cx="1219200" cy="1143000"/>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466195"/>
            <a:ext cx="5051447" cy="3477875"/>
          </a:xfrm>
          <a:prstGeom prst="rect">
            <a:avLst/>
          </a:prstGeom>
          <a:noFill/>
        </p:spPr>
        <p:txBody>
          <a:bodyPr wrap="none" rtlCol="0">
            <a:spAutoFit/>
          </a:bodyPr>
          <a:lstStyle/>
          <a:p>
            <a:r>
              <a:rPr lang="en-US" sz="3200" dirty="0" smtClean="0"/>
              <a:t>Visceral relations:</a:t>
            </a:r>
          </a:p>
          <a:p>
            <a:endParaRPr lang="en-US" sz="1400" dirty="0" smtClean="0"/>
          </a:p>
          <a:p>
            <a:r>
              <a:rPr lang="en-US" sz="2400" dirty="0" err="1" smtClean="0"/>
              <a:t>Anteriorly</a:t>
            </a:r>
            <a:r>
              <a:rPr lang="en-US" sz="2400" dirty="0" smtClean="0"/>
              <a:t> : Quadrate lobe of liver,</a:t>
            </a:r>
          </a:p>
          <a:p>
            <a:r>
              <a:rPr lang="en-US" sz="2400" dirty="0" smtClean="0"/>
              <a:t>                      and gall bladder.</a:t>
            </a:r>
          </a:p>
          <a:p>
            <a:endParaRPr lang="en-US" sz="1000" dirty="0" smtClean="0"/>
          </a:p>
          <a:p>
            <a:r>
              <a:rPr lang="en-US" sz="2400" dirty="0" err="1" smtClean="0"/>
              <a:t>Posteriorly</a:t>
            </a:r>
            <a:r>
              <a:rPr lang="en-US" sz="2400" dirty="0" smtClean="0"/>
              <a:t> : </a:t>
            </a:r>
            <a:r>
              <a:rPr lang="en-US" sz="2400" dirty="0" err="1" smtClean="0"/>
              <a:t>Gastroduodenal</a:t>
            </a:r>
            <a:r>
              <a:rPr lang="en-US" sz="2400" dirty="0" smtClean="0"/>
              <a:t> art.,</a:t>
            </a:r>
          </a:p>
          <a:p>
            <a:r>
              <a:rPr lang="en-US" sz="2400" dirty="0" smtClean="0"/>
              <a:t>                       bile duct, and portal vein.</a:t>
            </a:r>
          </a:p>
          <a:p>
            <a:endParaRPr lang="en-US" sz="1000" dirty="0" smtClean="0"/>
          </a:p>
          <a:p>
            <a:r>
              <a:rPr lang="en-US" sz="2400" dirty="0" smtClean="0"/>
              <a:t>Superiorly : </a:t>
            </a:r>
            <a:r>
              <a:rPr lang="en-US" sz="2400" dirty="0" err="1" smtClean="0"/>
              <a:t>Epiploic</a:t>
            </a:r>
            <a:r>
              <a:rPr lang="en-US" sz="2400" dirty="0" smtClean="0"/>
              <a:t> foramen.</a:t>
            </a:r>
          </a:p>
          <a:p>
            <a:endParaRPr lang="en-US" sz="1000" dirty="0" smtClean="0"/>
          </a:p>
          <a:p>
            <a:r>
              <a:rPr lang="en-US" sz="2400" dirty="0" smtClean="0"/>
              <a:t>Inferiorly : Head &amp; neck of pancreas.</a:t>
            </a:r>
          </a:p>
        </p:txBody>
      </p:sp>
      <p:pic>
        <p:nvPicPr>
          <p:cNvPr id="8" name="Picture 7" descr="Duodenum 1st part.jpg"/>
          <p:cNvPicPr>
            <a:picLocks noChangeAspect="1"/>
          </p:cNvPicPr>
          <p:nvPr/>
        </p:nvPicPr>
        <p:blipFill>
          <a:blip r:embed="rId3">
            <a:clrChange>
              <a:clrFrom>
                <a:srgbClr val="005804"/>
              </a:clrFrom>
              <a:clrTo>
                <a:srgbClr val="005804">
                  <a:alpha val="0"/>
                </a:srgbClr>
              </a:clrTo>
            </a:clrChange>
          </a:blip>
          <a:stretch>
            <a:fillRect/>
          </a:stretch>
        </p:blipFill>
        <p:spPr>
          <a:xfrm>
            <a:off x="5562600" y="304800"/>
            <a:ext cx="3387852" cy="2895600"/>
          </a:xfrm>
          <a:prstGeom prst="rect">
            <a:avLst/>
          </a:prstGeom>
        </p:spPr>
      </p:pic>
      <p:sp>
        <p:nvSpPr>
          <p:cNvPr id="6" name="Rectangle 5"/>
          <p:cNvSpPr/>
          <p:nvPr/>
        </p:nvSpPr>
        <p:spPr>
          <a:xfrm>
            <a:off x="457200" y="381000"/>
            <a:ext cx="4269117" cy="646331"/>
          </a:xfrm>
          <a:prstGeom prst="rect">
            <a:avLst/>
          </a:prstGeom>
          <a:noFill/>
        </p:spPr>
        <p:txBody>
          <a:bodyPr wrap="none" lIns="91440" tIns="45720" rIns="91440" bIns="45720">
            <a:spAutoFit/>
          </a:bodyPr>
          <a:lstStyle/>
          <a:p>
            <a:pPr algn="ctr"/>
            <a:r>
              <a:rPr lang="en-US" sz="3600" b="1" cap="none" spc="0" dirty="0" smtClean="0">
                <a:ln w="18415" cmpd="sng">
                  <a:solidFill>
                    <a:srgbClr val="FFFFFF"/>
                  </a:solidFill>
                  <a:prstDash val="solid"/>
                </a:ln>
              </a:rPr>
              <a:t>Duodenum 1</a:t>
            </a:r>
            <a:r>
              <a:rPr lang="en-US" sz="3600" b="1" cap="none" spc="0" baseline="30000" dirty="0" smtClean="0">
                <a:ln w="18415" cmpd="sng">
                  <a:solidFill>
                    <a:srgbClr val="FFFFFF"/>
                  </a:solidFill>
                  <a:prstDash val="solid"/>
                </a:ln>
              </a:rPr>
              <a:t>st</a:t>
            </a:r>
            <a:r>
              <a:rPr lang="en-US" sz="3600" b="1" cap="none" spc="0" dirty="0" smtClean="0">
                <a:ln w="18415" cmpd="sng">
                  <a:solidFill>
                    <a:srgbClr val="FFFFFF"/>
                  </a:solidFill>
                  <a:prstDash val="solid"/>
                </a:ln>
              </a:rPr>
              <a:t> part </a:t>
            </a:r>
            <a:endParaRPr lang="en-US" sz="3600" b="1" cap="none" spc="0" dirty="0">
              <a:ln w="18415" cmpd="sng">
                <a:solidFill>
                  <a:srgbClr val="FFFFFF"/>
                </a:solidFill>
                <a:prstDash val="solid"/>
              </a:ln>
            </a:endParaRPr>
          </a:p>
        </p:txBody>
      </p:sp>
      <p:cxnSp>
        <p:nvCxnSpPr>
          <p:cNvPr id="10" name="Straight Arrow Connector 9"/>
          <p:cNvCxnSpPr/>
          <p:nvPr/>
        </p:nvCxnSpPr>
        <p:spPr>
          <a:xfrm rot="10800000" flipV="1">
            <a:off x="6629400" y="228600"/>
            <a:ext cx="1143000" cy="914400"/>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181600" y="914400"/>
            <a:ext cx="1219200" cy="304800"/>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18" descr="4416-0550x0475b.jpg"/>
          <p:cNvPicPr>
            <a:picLocks noChangeAspect="1"/>
          </p:cNvPicPr>
          <p:nvPr/>
        </p:nvPicPr>
        <p:blipFill>
          <a:blip r:embed="rId4">
            <a:clrChange>
              <a:clrFrom>
                <a:srgbClr val="003466"/>
              </a:clrFrom>
              <a:clrTo>
                <a:srgbClr val="003466">
                  <a:alpha val="0"/>
                </a:srgbClr>
              </a:clrTo>
            </a:clrChange>
          </a:blip>
          <a:stretch>
            <a:fillRect/>
          </a:stretch>
        </p:blipFill>
        <p:spPr>
          <a:xfrm>
            <a:off x="5791200" y="3657600"/>
            <a:ext cx="3048000" cy="3031524"/>
          </a:xfrm>
          <a:prstGeom prst="rect">
            <a:avLst/>
          </a:prstGeom>
        </p:spPr>
      </p:pic>
      <p:cxnSp>
        <p:nvCxnSpPr>
          <p:cNvPr id="20" name="Straight Arrow Connector 19"/>
          <p:cNvCxnSpPr/>
          <p:nvPr/>
        </p:nvCxnSpPr>
        <p:spPr>
          <a:xfrm rot="5400000">
            <a:off x="6119247" y="3985647"/>
            <a:ext cx="1828800" cy="563106"/>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410200" y="4191000"/>
            <a:ext cx="1219200" cy="609600"/>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6437610" y="3879096"/>
            <a:ext cx="1752600" cy="762000"/>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pic>
        <p:nvPicPr>
          <p:cNvPr id="28" name="Picture 27" descr="Rt.border of lesser omentum.jpg"/>
          <p:cNvPicPr>
            <a:picLocks noChangeAspect="1"/>
          </p:cNvPicPr>
          <p:nvPr/>
        </p:nvPicPr>
        <p:blipFill>
          <a:blip r:embed="rId5">
            <a:clrChange>
              <a:clrFrom>
                <a:srgbClr val="005D0C"/>
              </a:clrFrom>
              <a:clrTo>
                <a:srgbClr val="005D0C">
                  <a:alpha val="0"/>
                </a:srgbClr>
              </a:clrTo>
            </a:clrChange>
          </a:blip>
          <a:stretch>
            <a:fillRect/>
          </a:stretch>
        </p:blipFill>
        <p:spPr>
          <a:xfrm>
            <a:off x="3352800" y="5257800"/>
            <a:ext cx="1377950" cy="1066800"/>
          </a:xfrm>
          <a:prstGeom prst="rect">
            <a:avLst/>
          </a:prstGeom>
        </p:spPr>
      </p:pic>
      <p:pic>
        <p:nvPicPr>
          <p:cNvPr id="12" name="Picture 11" descr="hepatic_triad.jpg"/>
          <p:cNvPicPr>
            <a:picLocks noChangeAspect="1"/>
          </p:cNvPicPr>
          <p:nvPr/>
        </p:nvPicPr>
        <p:blipFill>
          <a:blip r:embed="rId6" cstate="print"/>
          <a:stretch>
            <a:fillRect/>
          </a:stretch>
        </p:blipFill>
        <p:spPr>
          <a:xfrm>
            <a:off x="457200" y="5029200"/>
            <a:ext cx="1928090" cy="1524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3" presetClass="entr" presetSubtype="16"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371600"/>
            <a:ext cx="7823232" cy="4585871"/>
          </a:xfrm>
          <a:prstGeom prst="rect">
            <a:avLst/>
          </a:prstGeom>
          <a:noFill/>
        </p:spPr>
        <p:txBody>
          <a:bodyPr wrap="none" rtlCol="0">
            <a:spAutoFit/>
          </a:bodyPr>
          <a:lstStyle/>
          <a:p>
            <a:pPr marL="457200" indent="-457200">
              <a:spcAft>
                <a:spcPts val="600"/>
              </a:spcAft>
            </a:pPr>
            <a:r>
              <a:rPr lang="en-US" sz="2800" dirty="0" smtClean="0"/>
              <a:t>Begins at superior duodenal flexure opp. L1 vertebra</a:t>
            </a:r>
          </a:p>
          <a:p>
            <a:pPr marL="457200" indent="-457200">
              <a:spcAft>
                <a:spcPts val="600"/>
              </a:spcAft>
            </a:pPr>
            <a:r>
              <a:rPr lang="en-US" sz="2800" dirty="0" smtClean="0"/>
              <a:t>passes vertically downwards</a:t>
            </a:r>
          </a:p>
          <a:p>
            <a:pPr marL="457200" indent="-457200">
              <a:spcAft>
                <a:spcPts val="600"/>
              </a:spcAft>
            </a:pPr>
            <a:r>
              <a:rPr lang="en-US" sz="2800" dirty="0" smtClean="0"/>
              <a:t>  - in front of </a:t>
            </a:r>
            <a:r>
              <a:rPr lang="en-US" sz="2800" dirty="0" err="1" smtClean="0"/>
              <a:t>hilum</a:t>
            </a:r>
            <a:r>
              <a:rPr lang="en-US" sz="2800" dirty="0" smtClean="0"/>
              <a:t> of Rt. Kidney</a:t>
            </a:r>
          </a:p>
          <a:p>
            <a:pPr marL="457200" indent="-457200">
              <a:spcAft>
                <a:spcPts val="600"/>
              </a:spcAft>
            </a:pPr>
            <a:r>
              <a:rPr lang="en-US" sz="2800" dirty="0" smtClean="0"/>
              <a:t>  - along Rt. Side of vertebral column</a:t>
            </a:r>
          </a:p>
          <a:p>
            <a:pPr marL="457200" indent="-457200">
              <a:spcAft>
                <a:spcPts val="600"/>
              </a:spcAft>
            </a:pPr>
            <a:r>
              <a:rPr lang="en-US" sz="2800" dirty="0" smtClean="0"/>
              <a:t>     in </a:t>
            </a:r>
            <a:r>
              <a:rPr lang="en-US" sz="2800" dirty="0" err="1" smtClean="0"/>
              <a:t>para</a:t>
            </a:r>
            <a:r>
              <a:rPr lang="en-US" sz="2800" dirty="0" smtClean="0"/>
              <a:t> vertebral gutter</a:t>
            </a:r>
          </a:p>
          <a:p>
            <a:pPr marL="457200" indent="-457200">
              <a:spcAft>
                <a:spcPts val="600"/>
              </a:spcAft>
            </a:pPr>
            <a:r>
              <a:rPr lang="en-US" sz="2800" dirty="0" smtClean="0"/>
              <a:t>  - Within Rt. Lateral plane</a:t>
            </a:r>
          </a:p>
          <a:p>
            <a:pPr marL="457200" indent="-457200">
              <a:spcAft>
                <a:spcPts val="600"/>
              </a:spcAft>
            </a:pPr>
            <a:r>
              <a:rPr lang="en-US" sz="2800" dirty="0" smtClean="0"/>
              <a:t>  - ends in inferior duodenal flexure </a:t>
            </a:r>
          </a:p>
          <a:p>
            <a:pPr marL="457200" indent="-457200">
              <a:spcAft>
                <a:spcPts val="600"/>
              </a:spcAft>
            </a:pPr>
            <a:r>
              <a:rPr lang="en-US" sz="2800" dirty="0" smtClean="0"/>
              <a:t>     opp. Lower  border of L3</a:t>
            </a:r>
          </a:p>
          <a:p>
            <a:pPr marL="457200" indent="-457200">
              <a:spcAft>
                <a:spcPts val="600"/>
              </a:spcAft>
            </a:pPr>
            <a:r>
              <a:rPr lang="en-US" sz="2800" dirty="0" smtClean="0"/>
              <a:t>  - continues with 3</a:t>
            </a:r>
            <a:r>
              <a:rPr lang="en-US" sz="2800" baseline="30000" dirty="0" smtClean="0"/>
              <a:t>rd</a:t>
            </a:r>
            <a:r>
              <a:rPr lang="en-US" sz="2800" dirty="0" smtClean="0"/>
              <a:t> part</a:t>
            </a:r>
          </a:p>
        </p:txBody>
      </p:sp>
      <p:pic>
        <p:nvPicPr>
          <p:cNvPr id="14" name="Picture 13" descr="6655-0550x0475.jpg"/>
          <p:cNvPicPr>
            <a:picLocks noChangeAspect="1"/>
          </p:cNvPicPr>
          <p:nvPr/>
        </p:nvPicPr>
        <p:blipFill>
          <a:blip r:embed="rId3"/>
          <a:stretch>
            <a:fillRect/>
          </a:stretch>
        </p:blipFill>
        <p:spPr>
          <a:xfrm>
            <a:off x="5410200" y="3042243"/>
            <a:ext cx="3733799" cy="3338787"/>
          </a:xfrm>
          <a:prstGeom prst="rect">
            <a:avLst/>
          </a:prstGeom>
        </p:spPr>
      </p:pic>
      <p:sp>
        <p:nvSpPr>
          <p:cNvPr id="5" name="Rectangle 4"/>
          <p:cNvSpPr/>
          <p:nvPr/>
        </p:nvSpPr>
        <p:spPr>
          <a:xfrm>
            <a:off x="228600" y="228600"/>
            <a:ext cx="5871928" cy="584775"/>
          </a:xfrm>
          <a:prstGeom prst="rect">
            <a:avLst/>
          </a:prstGeom>
          <a:noFill/>
        </p:spPr>
        <p:txBody>
          <a:bodyPr wrap="none" lIns="91440" tIns="45720" rIns="91440" bIns="45720">
            <a:spAutoFit/>
          </a:bodyPr>
          <a:lstStyle/>
          <a:p>
            <a:pPr algn="ctr"/>
            <a:r>
              <a:rPr lang="en-US" sz="3200" b="0" cap="none" spc="0" dirty="0" smtClean="0">
                <a:ln w="18415" cmpd="sng">
                  <a:solidFill>
                    <a:srgbClr val="FFFFFF"/>
                  </a:solidFill>
                  <a:prstDash val="solid"/>
                </a:ln>
                <a:effectLst>
                  <a:outerShdw blurRad="63500" dir="3600000" algn="tl" rotWithShape="0">
                    <a:srgbClr val="000000">
                      <a:alpha val="70000"/>
                    </a:srgbClr>
                  </a:outerShdw>
                </a:effectLst>
              </a:rPr>
              <a:t>Duodenum – second part (7.5 cm)</a:t>
            </a:r>
            <a:endParaRPr lang="en-US" sz="3200" b="0" cap="none" spc="0" dirty="0">
              <a:ln w="18415" cmpd="sng">
                <a:solidFill>
                  <a:srgbClr val="FFFFFF"/>
                </a:solidFill>
                <a:prstDash val="solid"/>
              </a:ln>
              <a:effectLst>
                <a:outerShdw blurRad="63500" dir="3600000" algn="tl" rotWithShape="0">
                  <a:srgbClr val="000000">
                    <a:alpha val="70000"/>
                  </a:srgbClr>
                </a:outerShdw>
              </a:effectLst>
            </a:endParaRPr>
          </a:p>
        </p:txBody>
      </p:sp>
      <p:cxnSp>
        <p:nvCxnSpPr>
          <p:cNvPr id="7" name="Straight Connector 6"/>
          <p:cNvCxnSpPr/>
          <p:nvPr/>
        </p:nvCxnSpPr>
        <p:spPr>
          <a:xfrm rot="5400000">
            <a:off x="3847305" y="4533900"/>
            <a:ext cx="4648994" cy="794"/>
          </a:xfrm>
          <a:prstGeom prst="line">
            <a:avLst/>
          </a:prstGeom>
          <a:ln w="38100">
            <a:solidFill>
              <a:srgbClr val="00FFFF"/>
            </a:solidFill>
            <a:prstDash val="dash"/>
          </a:ln>
        </p:spPr>
        <p:style>
          <a:lnRef idx="1">
            <a:schemeClr val="accent1"/>
          </a:lnRef>
          <a:fillRef idx="0">
            <a:schemeClr val="accent1"/>
          </a:fillRef>
          <a:effectRef idx="0">
            <a:schemeClr val="accent1"/>
          </a:effectRef>
          <a:fontRef idx="minor">
            <a:schemeClr val="tx1"/>
          </a:fontRef>
        </p:style>
      </p:cxnSp>
      <p:sp>
        <p:nvSpPr>
          <p:cNvPr id="9" name="Left Arrow 8"/>
          <p:cNvSpPr/>
          <p:nvPr/>
        </p:nvSpPr>
        <p:spPr>
          <a:xfrm>
            <a:off x="6248400" y="2209800"/>
            <a:ext cx="2286000" cy="685800"/>
          </a:xfrm>
          <a:prstGeom prst="leftArrow">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Rt. Lat. Plane</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6040" y="1247775"/>
            <a:ext cx="5632055" cy="5386090"/>
          </a:xfrm>
          <a:prstGeom prst="rect">
            <a:avLst/>
          </a:prstGeom>
          <a:noFill/>
        </p:spPr>
        <p:txBody>
          <a:bodyPr wrap="none" rtlCol="0">
            <a:spAutoFit/>
          </a:bodyPr>
          <a:lstStyle/>
          <a:p>
            <a:pPr marL="457200" indent="-457200">
              <a:spcAft>
                <a:spcPts val="600"/>
              </a:spcAft>
            </a:pPr>
            <a:r>
              <a:rPr lang="en-US" sz="2400" b="1" dirty="0" smtClean="0">
                <a:ln w="18415" cmpd="sng">
                  <a:solidFill>
                    <a:srgbClr val="FFFFFF"/>
                  </a:solidFill>
                  <a:prstDash val="solid"/>
                </a:ln>
                <a:effectLst>
                  <a:outerShdw blurRad="63500" dir="3600000" algn="tl" rotWithShape="0">
                    <a:srgbClr val="000000">
                      <a:alpha val="70000"/>
                    </a:srgbClr>
                  </a:outerShdw>
                </a:effectLst>
              </a:rPr>
              <a:t>Peritoneal relations:</a:t>
            </a:r>
          </a:p>
          <a:p>
            <a:pPr marL="457200" indent="-457200">
              <a:spcAft>
                <a:spcPts val="600"/>
              </a:spcAft>
            </a:pPr>
            <a:r>
              <a:rPr lang="en-US" sz="2400" b="1" dirty="0" smtClean="0"/>
              <a:t>It is retroperitoneal and fixed.</a:t>
            </a:r>
          </a:p>
          <a:p>
            <a:pPr marL="457200" indent="-457200">
              <a:spcAft>
                <a:spcPts val="600"/>
              </a:spcAft>
            </a:pPr>
            <a:r>
              <a:rPr lang="en-US" sz="2400" b="1" dirty="0" smtClean="0"/>
              <a:t>Ant. Surface is covered with </a:t>
            </a:r>
          </a:p>
          <a:p>
            <a:pPr marL="457200" indent="-457200">
              <a:spcAft>
                <a:spcPts val="600"/>
              </a:spcAft>
            </a:pPr>
            <a:r>
              <a:rPr lang="en-US" sz="2400" b="1" dirty="0" smtClean="0"/>
              <a:t>peritoneum , except  near the </a:t>
            </a:r>
          </a:p>
          <a:p>
            <a:pPr marL="457200" indent="-457200">
              <a:spcAft>
                <a:spcPts val="600"/>
              </a:spcAft>
            </a:pPr>
            <a:r>
              <a:rPr lang="en-US" sz="2400" b="1" dirty="0" smtClean="0"/>
              <a:t>middle where it is directly </a:t>
            </a:r>
          </a:p>
          <a:p>
            <a:pPr marL="457200" indent="-457200">
              <a:spcAft>
                <a:spcPts val="600"/>
              </a:spcAft>
            </a:pPr>
            <a:r>
              <a:rPr lang="en-US" sz="2400" b="1" dirty="0" smtClean="0"/>
              <a:t>related to  colon.</a:t>
            </a:r>
          </a:p>
          <a:p>
            <a:pPr marL="457200" indent="-457200">
              <a:spcAft>
                <a:spcPts val="600"/>
              </a:spcAft>
            </a:pPr>
            <a:endParaRPr lang="en-US" sz="1000" b="1" dirty="0" smtClean="0"/>
          </a:p>
          <a:p>
            <a:pPr marL="457200" indent="-457200">
              <a:spcAft>
                <a:spcPts val="600"/>
              </a:spcAft>
            </a:pPr>
            <a:r>
              <a:rPr lang="en-US" sz="2400" b="1" dirty="0" smtClean="0"/>
              <a:t>Visceral relations:</a:t>
            </a:r>
          </a:p>
          <a:p>
            <a:pPr marL="457200" indent="-457200">
              <a:spcAft>
                <a:spcPts val="600"/>
              </a:spcAft>
            </a:pPr>
            <a:endParaRPr lang="en-US" sz="1000" b="1" dirty="0" smtClean="0"/>
          </a:p>
          <a:p>
            <a:pPr marL="457200" indent="-457200">
              <a:spcAft>
                <a:spcPts val="600"/>
              </a:spcAft>
            </a:pPr>
            <a:r>
              <a:rPr lang="en-US" sz="2400" b="1" dirty="0" err="1" smtClean="0"/>
              <a:t>Anteriorly</a:t>
            </a:r>
            <a:r>
              <a:rPr lang="en-US" sz="2400" b="1" dirty="0" smtClean="0"/>
              <a:t>: Right lobe of liver, </a:t>
            </a:r>
          </a:p>
          <a:p>
            <a:pPr marL="457200" indent="-457200">
              <a:spcAft>
                <a:spcPts val="600"/>
              </a:spcAft>
            </a:pPr>
            <a:r>
              <a:rPr lang="en-US" sz="2400" b="1" dirty="0" smtClean="0"/>
              <a:t>                     Transverse colon, </a:t>
            </a:r>
          </a:p>
          <a:p>
            <a:pPr marL="457200" indent="-457200">
              <a:spcAft>
                <a:spcPts val="600"/>
              </a:spcAft>
            </a:pPr>
            <a:r>
              <a:rPr lang="en-US" sz="2400" b="1" dirty="0" smtClean="0"/>
              <a:t>                     Root of transverse </a:t>
            </a:r>
            <a:r>
              <a:rPr lang="en-US" sz="2400" b="1" dirty="0" err="1" smtClean="0"/>
              <a:t>mesocolon</a:t>
            </a:r>
            <a:r>
              <a:rPr lang="en-US" sz="2400" b="1" dirty="0" smtClean="0"/>
              <a:t>, </a:t>
            </a:r>
          </a:p>
          <a:p>
            <a:pPr marL="457200" indent="-457200">
              <a:spcAft>
                <a:spcPts val="600"/>
              </a:spcAft>
            </a:pPr>
            <a:r>
              <a:rPr lang="en-US" sz="2400" b="1" dirty="0" smtClean="0"/>
              <a:t>                     Small intestine.</a:t>
            </a:r>
          </a:p>
        </p:txBody>
      </p:sp>
      <p:pic>
        <p:nvPicPr>
          <p:cNvPr id="12" name="Picture 11" descr="6655-0550x0475.jpg"/>
          <p:cNvPicPr>
            <a:picLocks noChangeAspect="1"/>
          </p:cNvPicPr>
          <p:nvPr/>
        </p:nvPicPr>
        <p:blipFill>
          <a:blip r:embed="rId3">
            <a:clrChange>
              <a:clrFrom>
                <a:srgbClr val="003466"/>
              </a:clrFrom>
              <a:clrTo>
                <a:srgbClr val="003466">
                  <a:alpha val="0"/>
                </a:srgbClr>
              </a:clrTo>
            </a:clrChange>
          </a:blip>
          <a:stretch>
            <a:fillRect/>
          </a:stretch>
        </p:blipFill>
        <p:spPr>
          <a:xfrm>
            <a:off x="5791200" y="3810000"/>
            <a:ext cx="3152962" cy="2819399"/>
          </a:xfrm>
          <a:prstGeom prst="rect">
            <a:avLst/>
          </a:prstGeom>
        </p:spPr>
      </p:pic>
      <p:sp>
        <p:nvSpPr>
          <p:cNvPr id="5" name="Rectangle 4"/>
          <p:cNvSpPr/>
          <p:nvPr/>
        </p:nvSpPr>
        <p:spPr>
          <a:xfrm>
            <a:off x="228600" y="228600"/>
            <a:ext cx="4687502" cy="584775"/>
          </a:xfrm>
          <a:prstGeom prst="rect">
            <a:avLst/>
          </a:prstGeom>
          <a:noFill/>
        </p:spPr>
        <p:txBody>
          <a:bodyPr wrap="none" lIns="91440" tIns="45720" rIns="91440" bIns="45720">
            <a:spAutoFit/>
          </a:bodyPr>
          <a:lstStyle/>
          <a:p>
            <a:pPr algn="ctr"/>
            <a:r>
              <a:rPr lang="en-US" sz="3200" b="1" cap="none" spc="0" dirty="0" smtClean="0">
                <a:ln w="18415" cmpd="sng">
                  <a:solidFill>
                    <a:srgbClr val="FFFFFF"/>
                  </a:solidFill>
                  <a:prstDash val="solid"/>
                </a:ln>
                <a:effectLst>
                  <a:outerShdw blurRad="63500" dir="3600000" algn="tl" rotWithShape="0">
                    <a:srgbClr val="000000">
                      <a:alpha val="70000"/>
                    </a:srgbClr>
                  </a:outerShdw>
                </a:effectLst>
              </a:rPr>
              <a:t>Duodenum – second part </a:t>
            </a:r>
            <a:endParaRPr lang="en-US" sz="3200" b="1" cap="none" spc="0" dirty="0">
              <a:ln w="18415" cmpd="sng">
                <a:solidFill>
                  <a:srgbClr val="FFFFFF"/>
                </a:solidFill>
                <a:prstDash val="solid"/>
              </a:ln>
              <a:effectLst>
                <a:outerShdw blurRad="63500" dir="3600000" algn="tl" rotWithShape="0">
                  <a:srgbClr val="000000">
                    <a:alpha val="70000"/>
                  </a:srgbClr>
                </a:outerShdw>
              </a:effectLst>
            </a:endParaRPr>
          </a:p>
        </p:txBody>
      </p:sp>
      <p:pic>
        <p:nvPicPr>
          <p:cNvPr id="7" name="Picture 6" descr="duodenum 2nd part3.jpg"/>
          <p:cNvPicPr>
            <a:picLocks noChangeAspect="1"/>
          </p:cNvPicPr>
          <p:nvPr/>
        </p:nvPicPr>
        <p:blipFill>
          <a:blip r:embed="rId4"/>
          <a:stretch>
            <a:fillRect/>
          </a:stretch>
        </p:blipFill>
        <p:spPr>
          <a:xfrm>
            <a:off x="5029200" y="381000"/>
            <a:ext cx="3886200" cy="320786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295400"/>
            <a:ext cx="5601790" cy="5370701"/>
          </a:xfrm>
          <a:prstGeom prst="rect">
            <a:avLst/>
          </a:prstGeom>
          <a:noFill/>
        </p:spPr>
        <p:txBody>
          <a:bodyPr wrap="square" rtlCol="0">
            <a:spAutoFit/>
          </a:bodyPr>
          <a:lstStyle/>
          <a:p>
            <a:pPr marL="457200" indent="-457200">
              <a:spcAft>
                <a:spcPts val="600"/>
              </a:spcAft>
            </a:pPr>
            <a:r>
              <a:rPr lang="en-US" sz="2800" b="1" dirty="0" err="1" smtClean="0"/>
              <a:t>Posteriorly</a:t>
            </a:r>
            <a:r>
              <a:rPr lang="en-US" sz="2800" b="1" dirty="0" smtClean="0"/>
              <a:t> :</a:t>
            </a:r>
          </a:p>
          <a:p>
            <a:pPr marL="457200" indent="-457200">
              <a:spcAft>
                <a:spcPts val="600"/>
              </a:spcAft>
            </a:pPr>
            <a:endParaRPr lang="en-US" sz="2800" b="1" dirty="0" smtClean="0"/>
          </a:p>
          <a:p>
            <a:pPr marL="457200" indent="-457200">
              <a:spcAft>
                <a:spcPts val="600"/>
              </a:spcAft>
            </a:pPr>
            <a:r>
              <a:rPr lang="en-US" sz="2800" dirty="0" smtClean="0"/>
              <a:t>Entirely non-peritoneal</a:t>
            </a:r>
          </a:p>
          <a:p>
            <a:pPr marL="457200" indent="-457200">
              <a:spcAft>
                <a:spcPts val="600"/>
              </a:spcAft>
              <a:buAutoNum type="arabicPeriod"/>
            </a:pPr>
            <a:r>
              <a:rPr lang="en-US" sz="2800" dirty="0" smtClean="0"/>
              <a:t>Ant. Surface of Rt. Kidney close to </a:t>
            </a:r>
            <a:r>
              <a:rPr lang="en-US" sz="2800" dirty="0" err="1" smtClean="0"/>
              <a:t>hilum</a:t>
            </a:r>
            <a:endParaRPr lang="en-US" sz="2800" dirty="0" smtClean="0"/>
          </a:p>
          <a:p>
            <a:pPr marL="457200" indent="-457200">
              <a:spcAft>
                <a:spcPts val="600"/>
              </a:spcAft>
              <a:buAutoNum type="arabicPeriod"/>
            </a:pPr>
            <a:r>
              <a:rPr lang="en-US" sz="2800" dirty="0" smtClean="0"/>
              <a:t>Rt. Renal vessels, pelvis of Rt. </a:t>
            </a:r>
            <a:r>
              <a:rPr lang="en-US" sz="2800" dirty="0" err="1" smtClean="0"/>
              <a:t>Ureter</a:t>
            </a:r>
            <a:endParaRPr lang="en-US" sz="2800" dirty="0" smtClean="0"/>
          </a:p>
          <a:p>
            <a:pPr marL="457200" indent="-457200">
              <a:spcAft>
                <a:spcPts val="600"/>
              </a:spcAft>
              <a:buAutoNum type="arabicPeriod"/>
            </a:pPr>
            <a:r>
              <a:rPr lang="en-US" sz="2800" dirty="0" smtClean="0"/>
              <a:t>Rt. </a:t>
            </a:r>
            <a:r>
              <a:rPr lang="en-US" sz="2800" dirty="0" err="1" smtClean="0"/>
              <a:t>Psoas</a:t>
            </a:r>
            <a:r>
              <a:rPr lang="en-US" sz="2800" dirty="0" smtClean="0"/>
              <a:t> major muscle</a:t>
            </a:r>
          </a:p>
          <a:p>
            <a:pPr marL="457200" indent="-457200">
              <a:spcAft>
                <a:spcPts val="600"/>
              </a:spcAft>
              <a:buAutoNum type="arabicPeriod"/>
            </a:pPr>
            <a:r>
              <a:rPr lang="en-US" sz="2800" dirty="0" smtClean="0"/>
              <a:t>Rt. Edge of inferior vena cava</a:t>
            </a:r>
          </a:p>
          <a:p>
            <a:pPr marL="457200" indent="-457200">
              <a:spcAft>
                <a:spcPts val="600"/>
              </a:spcAft>
              <a:buAutoNum type="arabicPeriod"/>
            </a:pPr>
            <a:r>
              <a:rPr lang="en-US" sz="2800" dirty="0" smtClean="0"/>
              <a:t>Sometimes part of Rt. Supra renal</a:t>
            </a:r>
          </a:p>
        </p:txBody>
      </p:sp>
      <p:pic>
        <p:nvPicPr>
          <p:cNvPr id="5" name="Picture 4" descr="post.abd.wall3.jpg"/>
          <p:cNvPicPr>
            <a:picLocks noChangeAspect="1"/>
          </p:cNvPicPr>
          <p:nvPr/>
        </p:nvPicPr>
        <p:blipFill>
          <a:blip r:embed="rId3" cstate="print">
            <a:clrChange>
              <a:clrFrom>
                <a:srgbClr val="003466"/>
              </a:clrFrom>
              <a:clrTo>
                <a:srgbClr val="003466">
                  <a:alpha val="0"/>
                </a:srgbClr>
              </a:clrTo>
            </a:clrChange>
          </a:blip>
          <a:stretch>
            <a:fillRect/>
          </a:stretch>
        </p:blipFill>
        <p:spPr>
          <a:xfrm>
            <a:off x="5943600" y="381000"/>
            <a:ext cx="3200400" cy="3494255"/>
          </a:xfrm>
          <a:prstGeom prst="rect">
            <a:avLst/>
          </a:prstGeom>
        </p:spPr>
      </p:pic>
      <p:pic>
        <p:nvPicPr>
          <p:cNvPr id="6" name="Picture 5" descr="pancreas5.jpg"/>
          <p:cNvPicPr>
            <a:picLocks noChangeAspect="1"/>
          </p:cNvPicPr>
          <p:nvPr/>
        </p:nvPicPr>
        <p:blipFill>
          <a:blip r:embed="rId4">
            <a:clrChange>
              <a:clrFrom>
                <a:srgbClr val="003466"/>
              </a:clrFrom>
              <a:clrTo>
                <a:srgbClr val="003466">
                  <a:alpha val="0"/>
                </a:srgbClr>
              </a:clrTo>
            </a:clrChange>
          </a:blip>
          <a:stretch>
            <a:fillRect/>
          </a:stretch>
        </p:blipFill>
        <p:spPr>
          <a:xfrm>
            <a:off x="5867400" y="3961070"/>
            <a:ext cx="3200400" cy="2744530"/>
          </a:xfrm>
          <a:prstGeom prst="rect">
            <a:avLst/>
          </a:prstGeom>
        </p:spPr>
      </p:pic>
      <p:pic>
        <p:nvPicPr>
          <p:cNvPr id="7" name="Picture 6" descr="Duodenum_outline.jpg"/>
          <p:cNvPicPr>
            <a:picLocks noChangeAspect="1"/>
          </p:cNvPicPr>
          <p:nvPr/>
        </p:nvPicPr>
        <p:blipFill>
          <a:blip r:embed="rId5">
            <a:clrChange>
              <a:clrFrom>
                <a:srgbClr val="003466"/>
              </a:clrFrom>
              <a:clrTo>
                <a:srgbClr val="003466">
                  <a:alpha val="0"/>
                </a:srgbClr>
              </a:clrTo>
            </a:clrChange>
          </a:blip>
          <a:stretch>
            <a:fillRect/>
          </a:stretch>
        </p:blipFill>
        <p:spPr>
          <a:xfrm>
            <a:off x="6934200" y="1371600"/>
            <a:ext cx="1143000" cy="990600"/>
          </a:xfrm>
          <a:prstGeom prst="rect">
            <a:avLst/>
          </a:prstGeom>
        </p:spPr>
      </p:pic>
      <p:sp>
        <p:nvSpPr>
          <p:cNvPr id="8" name="Rectangle 7"/>
          <p:cNvSpPr/>
          <p:nvPr/>
        </p:nvSpPr>
        <p:spPr>
          <a:xfrm>
            <a:off x="76200" y="152400"/>
            <a:ext cx="4631203" cy="584775"/>
          </a:xfrm>
          <a:prstGeom prst="rect">
            <a:avLst/>
          </a:prstGeom>
          <a:noFill/>
        </p:spPr>
        <p:txBody>
          <a:bodyPr wrap="none" lIns="91440" tIns="45720" rIns="91440" bIns="45720">
            <a:spAutoFit/>
          </a:bodyPr>
          <a:lstStyle/>
          <a:p>
            <a:pPr algn="ctr"/>
            <a:r>
              <a:rPr lang="en-US" sz="3200" b="0" cap="none" spc="0" dirty="0" smtClean="0">
                <a:ln w="18415" cmpd="sng">
                  <a:solidFill>
                    <a:srgbClr val="FFFFFF"/>
                  </a:solidFill>
                  <a:prstDash val="solid"/>
                </a:ln>
                <a:effectLst>
                  <a:outerShdw blurRad="63500" dir="3600000" algn="tl" rotWithShape="0">
                    <a:srgbClr val="000000">
                      <a:alpha val="70000"/>
                    </a:srgbClr>
                  </a:outerShdw>
                </a:effectLst>
              </a:rPr>
              <a:t>Duodenum – second part </a:t>
            </a:r>
            <a:endParaRPr lang="en-US" sz="3200" b="0" cap="none" spc="0" dirty="0">
              <a:ln w="18415" cmpd="sng">
                <a:solidFill>
                  <a:srgbClr val="FFFFFF"/>
                </a:solidFill>
                <a:prstDash val="solid"/>
              </a:ln>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Part </a:t>
            </a:r>
            <a:br>
              <a:rPr lang="en-US" dirty="0" smtClean="0"/>
            </a:br>
            <a:endParaRPr lang="en-US" dirty="0"/>
          </a:p>
        </p:txBody>
      </p:sp>
      <p:sp>
        <p:nvSpPr>
          <p:cNvPr id="3" name="Content Placeholder 2"/>
          <p:cNvSpPr>
            <a:spLocks noGrp="1"/>
          </p:cNvSpPr>
          <p:nvPr>
            <p:ph idx="1"/>
          </p:nvPr>
        </p:nvSpPr>
        <p:spPr/>
        <p:txBody>
          <a:bodyPr>
            <a:normAutofit fontScale="40000" lnSpcReduction="20000"/>
          </a:bodyPr>
          <a:lstStyle/>
          <a:p>
            <a:r>
              <a:rPr lang="en-US" dirty="0" smtClean="0"/>
              <a:t> </a:t>
            </a:r>
          </a:p>
          <a:p>
            <a:r>
              <a:rPr lang="en-US" dirty="0" smtClean="0"/>
              <a:t>The first part begins at the pylorus, and passes backwards, upwards and to the right to meet the second </a:t>
            </a:r>
            <a:r>
              <a:rPr lang="en-US" dirty="0" smtClean="0"/>
              <a:t> part </a:t>
            </a:r>
            <a:r>
              <a:rPr lang="en-US" dirty="0" smtClean="0"/>
              <a:t>at the superior duodenal flexure. </a:t>
            </a:r>
            <a:endParaRPr lang="en-US" dirty="0" smtClean="0"/>
          </a:p>
          <a:p>
            <a:endParaRPr lang="en-US" dirty="0" smtClean="0"/>
          </a:p>
          <a:p>
            <a:endParaRPr lang="en-US" dirty="0" smtClean="0"/>
          </a:p>
          <a:p>
            <a:r>
              <a:rPr lang="en-US" dirty="0" smtClean="0"/>
              <a:t>Peritoneal </a:t>
            </a:r>
            <a:r>
              <a:rPr lang="en-US" dirty="0" smtClean="0"/>
              <a:t>Relations </a:t>
            </a:r>
          </a:p>
          <a:p>
            <a:pPr>
              <a:buNone/>
            </a:pPr>
            <a:r>
              <a:rPr lang="en-US" dirty="0" smtClean="0"/>
              <a:t> </a:t>
            </a:r>
          </a:p>
          <a:p>
            <a:r>
              <a:rPr lang="en-US" dirty="0" smtClean="0"/>
              <a:t>1 The proximal 2.5 cm is movable. It is attached to the </a:t>
            </a:r>
          </a:p>
          <a:p>
            <a:r>
              <a:rPr lang="en-US" dirty="0" smtClean="0"/>
              <a:t> </a:t>
            </a:r>
          </a:p>
          <a:p>
            <a:r>
              <a:rPr lang="en-US" dirty="0" smtClean="0"/>
              <a:t>lesser </a:t>
            </a:r>
            <a:r>
              <a:rPr lang="en-US" dirty="0" err="1" smtClean="0"/>
              <a:t>omentum</a:t>
            </a:r>
            <a:r>
              <a:rPr lang="en-US" dirty="0" smtClean="0"/>
              <a:t> above, and to the greater </a:t>
            </a:r>
            <a:r>
              <a:rPr lang="en-US" dirty="0" err="1" smtClean="0"/>
              <a:t>omentum</a:t>
            </a:r>
            <a:r>
              <a:rPr lang="en-US" dirty="0" smtClean="0"/>
              <a:t> below </a:t>
            </a:r>
          </a:p>
          <a:p>
            <a:r>
              <a:rPr lang="en-US" dirty="0" smtClean="0"/>
              <a:t> </a:t>
            </a:r>
          </a:p>
          <a:p>
            <a:r>
              <a:rPr lang="en-US" dirty="0" smtClean="0"/>
              <a:t>2 The distal 2.5 cm is fixed. It is retroperitoneal. It is covered with peritoneum only on its anterior aspect. </a:t>
            </a:r>
            <a:endParaRPr lang="en-US" dirty="0" smtClean="0"/>
          </a:p>
          <a:p>
            <a:endParaRPr lang="en-US" dirty="0" smtClean="0"/>
          </a:p>
          <a:p>
            <a:r>
              <a:rPr lang="en-US" dirty="0" smtClean="0"/>
              <a:t> </a:t>
            </a:r>
          </a:p>
          <a:p>
            <a:r>
              <a:rPr lang="en-US" dirty="0" smtClean="0"/>
              <a:t>Visceral Relations </a:t>
            </a:r>
            <a:endParaRPr lang="en-US" dirty="0" smtClean="0"/>
          </a:p>
          <a:p>
            <a:endParaRPr lang="en-US" dirty="0" smtClean="0"/>
          </a:p>
          <a:p>
            <a:r>
              <a:rPr lang="en-US" dirty="0" err="1" smtClean="0"/>
              <a:t>Anteriorly</a:t>
            </a:r>
            <a:r>
              <a:rPr lang="en-US" dirty="0" smtClean="0"/>
              <a:t>: Quadrate lobe of liver, and gallbladder (Fig. 20.8a). </a:t>
            </a:r>
          </a:p>
          <a:p>
            <a:r>
              <a:rPr lang="en-US" dirty="0" smtClean="0"/>
              <a:t> </a:t>
            </a:r>
          </a:p>
          <a:p>
            <a:r>
              <a:rPr lang="en-US" dirty="0" err="1" smtClean="0"/>
              <a:t>Posteriorly</a:t>
            </a:r>
            <a:r>
              <a:rPr lang="en-US" dirty="0" smtClean="0"/>
              <a:t>: </a:t>
            </a:r>
            <a:r>
              <a:rPr lang="en-US" dirty="0" err="1" smtClean="0"/>
              <a:t>Gastroduodenal</a:t>
            </a:r>
            <a:r>
              <a:rPr lang="en-US" dirty="0" smtClean="0"/>
              <a:t> artery, bile duct and portal vein (Fig. 20.8b). </a:t>
            </a:r>
          </a:p>
          <a:p>
            <a:r>
              <a:rPr lang="en-US" dirty="0" smtClean="0"/>
              <a:t> </a:t>
            </a:r>
          </a:p>
          <a:p>
            <a:r>
              <a:rPr lang="en-US" dirty="0" smtClean="0"/>
              <a:t>Superiorly: </a:t>
            </a:r>
            <a:r>
              <a:rPr lang="en-US" dirty="0" err="1" smtClean="0"/>
              <a:t>Epiploic</a:t>
            </a:r>
            <a:r>
              <a:rPr lang="en-US" dirty="0" smtClean="0"/>
              <a:t> foramen (Fig. 20.8a). </a:t>
            </a:r>
            <a:r>
              <a:rPr lang="en-US" dirty="0" err="1" smtClean="0"/>
              <a:t>lnferiorly</a:t>
            </a:r>
            <a:r>
              <a:rPr lang="en-US" dirty="0" smtClean="0"/>
              <a:t>: Head and neck of the pancreas. </a:t>
            </a:r>
          </a:p>
          <a:p>
            <a:r>
              <a:rPr lang="en-US" dirty="0" smtClean="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32500" lnSpcReduction="20000"/>
          </a:bodyPr>
          <a:lstStyle/>
          <a:p>
            <a:r>
              <a:rPr lang="en-US" dirty="0" smtClean="0"/>
              <a:t>Second Part Course </a:t>
            </a:r>
          </a:p>
          <a:p>
            <a:r>
              <a:rPr lang="en-US" dirty="0" smtClean="0"/>
              <a:t> </a:t>
            </a:r>
          </a:p>
          <a:p>
            <a:r>
              <a:rPr lang="en-US" dirty="0" smtClean="0"/>
              <a:t>This part is about 7.5 cm long. It begins at the superior duodenal flexure, passes downwards to reach the lower border of the third lumbar vertebra, where it curves towards the left at the inferior duodenal flexure, to </a:t>
            </a:r>
          </a:p>
          <a:p>
            <a:r>
              <a:rPr lang="en-US" dirty="0" smtClean="0"/>
              <a:t> </a:t>
            </a:r>
          </a:p>
          <a:p>
            <a:r>
              <a:rPr lang="en-US" dirty="0" smtClean="0"/>
              <a:t>become continuous with the third part. Its relations are as follows. </a:t>
            </a:r>
          </a:p>
          <a:p>
            <a:r>
              <a:rPr lang="en-US" dirty="0" smtClean="0"/>
              <a:t> </a:t>
            </a:r>
          </a:p>
          <a:p>
            <a:r>
              <a:rPr lang="en-US" dirty="0" smtClean="0"/>
              <a:t>Peritoneal Relations </a:t>
            </a:r>
          </a:p>
          <a:p>
            <a:r>
              <a:rPr lang="en-US" dirty="0" smtClean="0"/>
              <a:t> </a:t>
            </a:r>
          </a:p>
          <a:p>
            <a:r>
              <a:rPr lang="en-US" dirty="0" smtClean="0"/>
              <a:t>It is retroperitoneal and fixed. Its anterior surface is covered with peritoneum, except near the middle, where it is directly related to the colon. </a:t>
            </a:r>
          </a:p>
          <a:p>
            <a:r>
              <a:rPr lang="en-US" dirty="0" smtClean="0"/>
              <a:t> </a:t>
            </a:r>
          </a:p>
          <a:p>
            <a:r>
              <a:rPr lang="en-US" dirty="0" smtClean="0"/>
              <a:t>Visceral Relations </a:t>
            </a:r>
          </a:p>
          <a:p>
            <a:r>
              <a:rPr lang="en-US" dirty="0" smtClean="0"/>
              <a:t> </a:t>
            </a:r>
          </a:p>
          <a:p>
            <a:r>
              <a:rPr lang="en-US" dirty="0" err="1" smtClean="0"/>
              <a:t>Anteriorly</a:t>
            </a:r>
            <a:r>
              <a:rPr lang="en-US" dirty="0" smtClean="0"/>
              <a:t> 1 Right lobe of the liver </a:t>
            </a:r>
          </a:p>
          <a:p>
            <a:r>
              <a:rPr lang="en-US" dirty="0" smtClean="0"/>
              <a:t> </a:t>
            </a:r>
          </a:p>
          <a:p>
            <a:r>
              <a:rPr lang="en-US" dirty="0" smtClean="0"/>
              <a:t>2 Transverse colon 3 Root of the transverse </a:t>
            </a:r>
            <a:r>
              <a:rPr lang="en-US" dirty="0" err="1" smtClean="0"/>
              <a:t>mesocolon</a:t>
            </a:r>
            <a:r>
              <a:rPr lang="en-US" dirty="0" smtClean="0"/>
              <a:t> </a:t>
            </a:r>
          </a:p>
          <a:p>
            <a:r>
              <a:rPr lang="en-US" dirty="0" smtClean="0"/>
              <a:t> </a:t>
            </a:r>
          </a:p>
          <a:p>
            <a:r>
              <a:rPr lang="en-US" dirty="0" smtClean="0"/>
              <a:t>4 Small intestine (Fig. 20.9a). </a:t>
            </a:r>
          </a:p>
          <a:p>
            <a:r>
              <a:rPr lang="en-US" dirty="0" smtClean="0"/>
              <a:t> </a:t>
            </a:r>
          </a:p>
          <a:p>
            <a:r>
              <a:rPr lang="en-US" dirty="0" err="1" smtClean="0"/>
              <a:t>Posteriorly</a:t>
            </a:r>
            <a:r>
              <a:rPr lang="en-US" dirty="0" smtClean="0"/>
              <a:t> 1 Anterior surface of the right kidney near the medial </a:t>
            </a:r>
          </a:p>
          <a:p>
            <a:r>
              <a:rPr lang="en-US" dirty="0" smtClean="0"/>
              <a:t> </a:t>
            </a:r>
          </a:p>
          <a:p>
            <a:r>
              <a:rPr lang="en-US" dirty="0" smtClean="0"/>
              <a:t>border 2 Right renal vessels 3 Right edge of the inferior vena cava </a:t>
            </a:r>
          </a:p>
          <a:p>
            <a:r>
              <a:rPr lang="en-US" dirty="0" smtClean="0"/>
              <a:t> </a:t>
            </a:r>
          </a:p>
          <a:p>
            <a:r>
              <a:rPr lang="en-US" dirty="0" smtClean="0"/>
              <a:t>4 Right </a:t>
            </a:r>
            <a:r>
              <a:rPr lang="en-US" dirty="0" err="1" smtClean="0"/>
              <a:t>psoas</a:t>
            </a:r>
            <a:r>
              <a:rPr lang="en-US" dirty="0" smtClean="0"/>
              <a:t> major (Fig. 20.9b). </a:t>
            </a:r>
          </a:p>
          <a:p>
            <a:r>
              <a:rPr lang="en-US" dirty="0" smtClean="0"/>
              <a:t> </a:t>
            </a:r>
          </a:p>
          <a:p>
            <a:r>
              <a:rPr lang="en-US" dirty="0" smtClean="0"/>
              <a:t>Medially 1 Head of the pancreas 2 The bile duct (Fig. 20.6). </a:t>
            </a:r>
          </a:p>
          <a:p>
            <a:r>
              <a:rPr lang="en-US" dirty="0" smtClean="0"/>
              <a:t> </a:t>
            </a:r>
          </a:p>
          <a:p>
            <a:r>
              <a:rPr lang="en-US" dirty="0" smtClean="0"/>
              <a:t>Laterally: Right colic flexure (Fig. 20.9a). </a:t>
            </a:r>
          </a:p>
          <a:p>
            <a:r>
              <a:rPr lang="en-US" dirty="0" smtClean="0"/>
              <a:t>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The interior of the second part of the duodenum </a:t>
            </a:r>
          </a:p>
          <a:p>
            <a:r>
              <a:rPr lang="en-US" dirty="0" smtClean="0"/>
              <a:t> </a:t>
            </a:r>
          </a:p>
          <a:p>
            <a:r>
              <a:rPr lang="en-US" dirty="0" smtClean="0"/>
              <a:t>shows the following special features. </a:t>
            </a:r>
          </a:p>
          <a:p>
            <a:r>
              <a:rPr lang="en-US" dirty="0" smtClean="0"/>
              <a:t> </a:t>
            </a:r>
          </a:p>
          <a:p>
            <a:r>
              <a:rPr lang="en-US" dirty="0" smtClean="0"/>
              <a:t>a. The major duodenal papilla is an elevation present </a:t>
            </a:r>
            <a:r>
              <a:rPr lang="en-US" dirty="0" err="1" smtClean="0"/>
              <a:t>posteromedially</a:t>
            </a:r>
            <a:r>
              <a:rPr lang="en-US" dirty="0" smtClean="0"/>
              <a:t>, 8 to 10 cm distal to the pylorus. The </a:t>
            </a:r>
            <a:r>
              <a:rPr lang="en-US" dirty="0" err="1" smtClean="0"/>
              <a:t>hepatopancreatic</a:t>
            </a:r>
            <a:r>
              <a:rPr lang="en-US" dirty="0" smtClean="0"/>
              <a:t> </a:t>
            </a:r>
            <a:r>
              <a:rPr lang="en-US" dirty="0" err="1" smtClean="0"/>
              <a:t>ampulla</a:t>
            </a:r>
            <a:r>
              <a:rPr lang="en-US" dirty="0" smtClean="0"/>
              <a:t> opens at the summit of the papilla. </a:t>
            </a:r>
          </a:p>
          <a:p>
            <a:r>
              <a:rPr lang="en-US" dirty="0" smtClean="0"/>
              <a:t> </a:t>
            </a:r>
          </a:p>
          <a:p>
            <a:r>
              <a:rPr lang="en-US" dirty="0" smtClean="0"/>
              <a:t>b. The minor duodenal papilla is present 6 to 8 cm distal to the pylorus, and presents the opening of the accessory pancreatic duct (see Fig. 23.16). </a:t>
            </a:r>
          </a:p>
          <a:p>
            <a:r>
              <a:rPr lang="en-US" dirty="0" smtClean="0"/>
              <a:t> </a:t>
            </a:r>
          </a:p>
          <a:p>
            <a:r>
              <a:rPr lang="en-US" dirty="0" smtClean="0"/>
              <a:t>c. Below major duodenal papilla, a longitudinal fold called </a:t>
            </a:r>
            <a:r>
              <a:rPr lang="en-US" dirty="0" err="1" smtClean="0"/>
              <a:t>plica</a:t>
            </a:r>
            <a:r>
              <a:rPr lang="en-US" dirty="0" smtClean="0"/>
              <a:t> </a:t>
            </a:r>
            <a:r>
              <a:rPr lang="en-US" dirty="0" err="1" smtClean="0"/>
              <a:t>longitudinalis</a:t>
            </a:r>
            <a:r>
              <a:rPr lang="en-US" dirty="0" smtClean="0"/>
              <a:t> is seen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r>
              <a:rPr lang="en-US" dirty="0" smtClean="0"/>
              <a:t> </a:t>
            </a:r>
          </a:p>
          <a:p>
            <a:r>
              <a:rPr lang="en-US" dirty="0" smtClean="0"/>
              <a:t>Third Part Course </a:t>
            </a:r>
          </a:p>
          <a:p>
            <a:r>
              <a:rPr lang="en-US" dirty="0" smtClean="0"/>
              <a:t> </a:t>
            </a:r>
          </a:p>
          <a:p>
            <a:r>
              <a:rPr lang="en-US" dirty="0" smtClean="0"/>
              <a:t>This part is about 10 cm long. It begins at the inferior duodenal flexure, on the right side of the lower border of the third lumbar vertebra. It passes almost horizontally and slightly upwards in front of the inferior vena cava, and ends by joining the fourth part in front of the abdominal aorta. Its relations (Fig. 20.10) are as follows. </a:t>
            </a:r>
          </a:p>
          <a:p>
            <a:r>
              <a:rPr lang="en-US" dirty="0" smtClean="0"/>
              <a:t> </a:t>
            </a:r>
          </a:p>
          <a:p>
            <a:r>
              <a:rPr lang="en-US" dirty="0" smtClean="0"/>
              <a:t>Peritoneal Relations </a:t>
            </a:r>
          </a:p>
          <a:p>
            <a:r>
              <a:rPr lang="en-US" dirty="0" smtClean="0"/>
              <a:t> </a:t>
            </a:r>
          </a:p>
          <a:p>
            <a:r>
              <a:rPr lang="en-US" dirty="0" smtClean="0"/>
              <a:t>It is retroperitoneal and fixed. Its anterior surface is covered with peritoneum, except in the median plane, where it is crossed by the superior mesenteric vessels and by the root of the mesentery. </a:t>
            </a:r>
          </a:p>
          <a:p>
            <a:r>
              <a:rPr lang="en-US" dirty="0" smtClean="0"/>
              <a:t> </a:t>
            </a:r>
          </a:p>
          <a:p>
            <a:r>
              <a:rPr lang="en-US" dirty="0" smtClean="0"/>
              <a:t>Visceral Relations </a:t>
            </a:r>
            <a:r>
              <a:rPr lang="en-US" dirty="0" err="1" smtClean="0"/>
              <a:t>Anteriorly</a:t>
            </a:r>
            <a:r>
              <a:rPr lang="en-US" dirty="0" smtClean="0"/>
              <a:t> </a:t>
            </a:r>
          </a:p>
          <a:p>
            <a:r>
              <a:rPr lang="en-US" dirty="0" smtClean="0"/>
              <a:t> </a:t>
            </a:r>
          </a:p>
          <a:p>
            <a:r>
              <a:rPr lang="en-US" dirty="0" smtClean="0"/>
              <a:t>1 Superior mesenteric vessels 2 Root of mesentery (Fig. 20.1051). </a:t>
            </a:r>
          </a:p>
          <a:p>
            <a:r>
              <a:rPr lang="en-US" dirty="0" smtClean="0"/>
              <a:t> </a:t>
            </a:r>
          </a:p>
          <a:p>
            <a:r>
              <a:rPr lang="en-US" dirty="0" smtClean="0"/>
              <a:t>3 Right testicular or ovarian vessels 4 Inferior vena cava </a:t>
            </a:r>
          </a:p>
          <a:p>
            <a:r>
              <a:rPr lang="en-US" dirty="0" smtClean="0"/>
              <a:t> </a:t>
            </a:r>
          </a:p>
          <a:p>
            <a:r>
              <a:rPr lang="en-US" dirty="0" smtClean="0"/>
              <a:t>Inferiorly: Coils of jejunum.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en-US" dirty="0" smtClean="0"/>
              <a:t>Fourth Part Course </a:t>
            </a:r>
          </a:p>
          <a:p>
            <a:r>
              <a:rPr lang="en-US" dirty="0" smtClean="0"/>
              <a:t> </a:t>
            </a:r>
          </a:p>
          <a:p>
            <a:r>
              <a:rPr lang="en-US" dirty="0" smtClean="0"/>
              <a:t>:</a:t>
            </a:r>
            <a:r>
              <a:rPr lang="en-US" dirty="0" err="1" smtClean="0"/>
              <a:t>Thls</a:t>
            </a:r>
            <a:r>
              <a:rPr lang="en-US" dirty="0" smtClean="0"/>
              <a:t> part is 2.5 cm long. It runs upwards on or </a:t>
            </a:r>
            <a:r>
              <a:rPr lang="en-US" dirty="0" err="1" smtClean="0"/>
              <a:t>immedlately</a:t>
            </a:r>
            <a:r>
              <a:rPr lang="en-US" dirty="0" smtClean="0"/>
              <a:t> to the left of the aorta, up to the upper border of the second lumbar vertebra, where it turns forwards to become continuous with the jejunum at the </a:t>
            </a:r>
            <a:r>
              <a:rPr lang="en-US" dirty="0" err="1" smtClean="0"/>
              <a:t>duodenojejunal</a:t>
            </a:r>
            <a:r>
              <a:rPr lang="en-US" dirty="0" smtClean="0"/>
              <a:t> flexure. Its relations are as follows. </a:t>
            </a:r>
          </a:p>
          <a:p>
            <a:r>
              <a:rPr lang="en-US" dirty="0" smtClean="0"/>
              <a:t> </a:t>
            </a:r>
          </a:p>
          <a:p>
            <a:r>
              <a:rPr lang="en-US" dirty="0" smtClean="0"/>
              <a:t>Peritoneal Relations </a:t>
            </a:r>
          </a:p>
          <a:p>
            <a:r>
              <a:rPr lang="en-US" dirty="0" smtClean="0"/>
              <a:t> </a:t>
            </a:r>
          </a:p>
          <a:p>
            <a:r>
              <a:rPr lang="en-US" dirty="0" smtClean="0"/>
              <a:t>It is mostly retroperitoneal, and covered with peritoneum only </a:t>
            </a:r>
            <a:r>
              <a:rPr lang="en-US" dirty="0" err="1" smtClean="0"/>
              <a:t>anteriorly</a:t>
            </a:r>
            <a:r>
              <a:rPr lang="en-US" dirty="0" smtClean="0"/>
              <a:t>. The terminal part is suspended by the uppermost part of the mesentery, and </a:t>
            </a:r>
          </a:p>
          <a:p>
            <a:r>
              <a:rPr lang="en-US" dirty="0" smtClean="0"/>
              <a:t> </a:t>
            </a:r>
          </a:p>
          <a:p>
            <a:r>
              <a:rPr lang="en-US" dirty="0" smtClean="0"/>
              <a:t>is mobile. </a:t>
            </a:r>
          </a:p>
          <a:p>
            <a:r>
              <a:rPr lang="en-US" dirty="0" smtClean="0"/>
              <a:t> </a:t>
            </a:r>
          </a:p>
          <a:p>
            <a:r>
              <a:rPr lang="en-US" dirty="0" smtClean="0"/>
              <a:t>Visceral Relations </a:t>
            </a:r>
          </a:p>
          <a:p>
            <a:r>
              <a:rPr lang="en-US" dirty="0" smtClean="0"/>
              <a:t> </a:t>
            </a:r>
          </a:p>
          <a:p>
            <a:r>
              <a:rPr lang="en-US" dirty="0" err="1" smtClean="0"/>
              <a:t>Anteriorly</a:t>
            </a:r>
            <a:r>
              <a:rPr lang="en-US" dirty="0" smtClean="0"/>
              <a:t> </a:t>
            </a:r>
          </a:p>
          <a:p>
            <a:r>
              <a:rPr lang="en-US" dirty="0" smtClean="0"/>
              <a:t> </a:t>
            </a:r>
          </a:p>
          <a:p>
            <a:r>
              <a:rPr lang="en-US" dirty="0" smtClean="0"/>
              <a:t>1 Transverse colon, </a:t>
            </a:r>
          </a:p>
          <a:p>
            <a:r>
              <a:rPr lang="en-US" dirty="0" smtClean="0"/>
              <a:t> </a:t>
            </a:r>
          </a:p>
          <a:p>
            <a:r>
              <a:rPr lang="en-US" dirty="0" smtClean="0"/>
              <a:t>2 Transverse </a:t>
            </a:r>
            <a:r>
              <a:rPr lang="en-US" dirty="0" err="1" smtClean="0"/>
              <a:t>mesocolon</a:t>
            </a:r>
            <a:r>
              <a:rPr lang="en-US" dirty="0" smtClean="0"/>
              <a:t>, 3 Lesser sac, and </a:t>
            </a:r>
          </a:p>
          <a:p>
            <a:r>
              <a:rPr lang="en-US" dirty="0" smtClean="0"/>
              <a:t> </a:t>
            </a:r>
          </a:p>
          <a:p>
            <a:r>
              <a:rPr lang="en-US" dirty="0" smtClean="0"/>
              <a:t>4 Stomach. </a:t>
            </a:r>
          </a:p>
          <a:p>
            <a:r>
              <a:rPr lang="en-US" dirty="0" smtClean="0"/>
              <a:t> </a:t>
            </a:r>
          </a:p>
          <a:p>
            <a:r>
              <a:rPr lang="en-US" dirty="0" err="1" smtClean="0"/>
              <a:t>Posteriorly</a:t>
            </a:r>
            <a:r>
              <a:rPr lang="en-US" dirty="0" smtClean="0"/>
              <a:t> </a:t>
            </a:r>
          </a:p>
          <a:p>
            <a:r>
              <a:rPr lang="en-US" dirty="0" smtClean="0"/>
              <a:t> </a:t>
            </a:r>
          </a:p>
          <a:p>
            <a:r>
              <a:rPr lang="en-US" dirty="0" smtClean="0"/>
              <a:t>1 Left sympathetic chain, </a:t>
            </a:r>
          </a:p>
          <a:p>
            <a:r>
              <a:rPr lang="en-US" dirty="0" smtClean="0"/>
              <a:t> </a:t>
            </a:r>
          </a:p>
          <a:p>
            <a:r>
              <a:rPr lang="en-US" dirty="0" smtClean="0"/>
              <a:t>2 Left renal artery, </a:t>
            </a:r>
          </a:p>
          <a:p>
            <a:r>
              <a:rPr lang="en-US" dirty="0" smtClean="0"/>
              <a:t> </a:t>
            </a:r>
          </a:p>
          <a:p>
            <a:r>
              <a:rPr lang="en-US" dirty="0" smtClean="0"/>
              <a:t>3 Left </a:t>
            </a:r>
            <a:r>
              <a:rPr lang="en-US" dirty="0" err="1" smtClean="0"/>
              <a:t>gonadal</a:t>
            </a:r>
            <a:r>
              <a:rPr lang="en-US" dirty="0" smtClean="0"/>
              <a:t> artery, and </a:t>
            </a:r>
          </a:p>
          <a:p>
            <a:r>
              <a:rPr lang="en-US" dirty="0" smtClean="0"/>
              <a:t> </a:t>
            </a:r>
          </a:p>
          <a:p>
            <a:r>
              <a:rPr lang="en-US" dirty="0" smtClean="0"/>
              <a:t>4 Inferior mesenteric vein (Fig. 20.11). </a:t>
            </a:r>
          </a:p>
          <a:p>
            <a:r>
              <a:rPr lang="en-US" dirty="0" smtClean="0"/>
              <a:t> </a:t>
            </a:r>
          </a:p>
          <a:p>
            <a:r>
              <a:rPr lang="en-US" dirty="0" smtClean="0"/>
              <a:t>To the right: Attachment of the upper part of the root of the mesentery (Fig. 20.10). </a:t>
            </a:r>
          </a:p>
          <a:p>
            <a:r>
              <a:rPr lang="en-US" dirty="0" smtClean="0"/>
              <a:t> </a:t>
            </a:r>
          </a:p>
          <a:p>
            <a:r>
              <a:rPr lang="en-US" dirty="0" smtClean="0"/>
              <a:t>To the left </a:t>
            </a:r>
          </a:p>
          <a:p>
            <a:r>
              <a:rPr lang="en-US" dirty="0" smtClean="0"/>
              <a:t> </a:t>
            </a:r>
          </a:p>
          <a:p>
            <a:r>
              <a:rPr lang="en-US" dirty="0" smtClean="0"/>
              <a:t>1 Left kidney and 2 Left </a:t>
            </a:r>
            <a:r>
              <a:rPr lang="en-US" dirty="0" err="1" smtClean="0"/>
              <a:t>ureter</a:t>
            </a:r>
            <a:r>
              <a:rPr lang="en-US" dirty="0" smtClean="0"/>
              <a:t>. </a:t>
            </a:r>
          </a:p>
          <a:p>
            <a:r>
              <a:rPr lang="en-US" dirty="0" smtClean="0"/>
              <a:t> </a:t>
            </a:r>
          </a:p>
          <a:p>
            <a:r>
              <a:rPr lang="en-US" dirty="0" smtClean="0"/>
              <a:t>Superiorly: Body of pancreas (Fig. 20.6).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dirty="0" smtClean="0"/>
              <a:t>SUSPENSORY MUSCLE OF DUODENUM OR LIGAMENT OF TREITZ </a:t>
            </a:r>
          </a:p>
          <a:p>
            <a:r>
              <a:rPr lang="en-US" dirty="0" smtClean="0"/>
              <a:t> </a:t>
            </a:r>
          </a:p>
          <a:p>
            <a:r>
              <a:rPr lang="en-US" dirty="0" smtClean="0"/>
              <a:t>This is a </a:t>
            </a:r>
            <a:r>
              <a:rPr lang="en-US" dirty="0" err="1" smtClean="0"/>
              <a:t>fibromuscular</a:t>
            </a:r>
            <a:r>
              <a:rPr lang="en-US" dirty="0" smtClean="0"/>
              <a:t> band which suspends and supports the </a:t>
            </a:r>
            <a:r>
              <a:rPr lang="en-US" dirty="0" err="1" smtClean="0"/>
              <a:t>duodenojejunal</a:t>
            </a:r>
            <a:r>
              <a:rPr lang="en-US" dirty="0" smtClean="0"/>
              <a:t> flexure. It arises from the left </a:t>
            </a:r>
            <a:r>
              <a:rPr lang="en-US" dirty="0" err="1" smtClean="0"/>
              <a:t>crus</a:t>
            </a:r>
            <a:r>
              <a:rPr lang="en-US" dirty="0" smtClean="0"/>
              <a:t> of the diaphragm, close to the right side of the </a:t>
            </a:r>
            <a:r>
              <a:rPr lang="en-US" dirty="0" err="1" smtClean="0"/>
              <a:t>oesophagus</a:t>
            </a:r>
            <a:r>
              <a:rPr lang="en-US" dirty="0" smtClean="0"/>
              <a:t>, passes downwards behind the pancreas, and is attached to the posterior surface of the </a:t>
            </a:r>
          </a:p>
          <a:p>
            <a:r>
              <a:rPr lang="en-US" dirty="0" smtClean="0"/>
              <a:t> </a:t>
            </a:r>
          </a:p>
          <a:p>
            <a:r>
              <a:rPr lang="en-US" dirty="0" err="1" smtClean="0"/>
              <a:t>duodenojejunal</a:t>
            </a:r>
            <a:r>
              <a:rPr lang="en-US" dirty="0" smtClean="0"/>
              <a:t> flexure and the third and fourth parts of the duodenum (Fig. 20.12). </a:t>
            </a:r>
          </a:p>
          <a:p>
            <a:r>
              <a:rPr lang="en-US" dirty="0" smtClean="0"/>
              <a:t> </a:t>
            </a:r>
          </a:p>
          <a:p>
            <a:r>
              <a:rPr lang="en-US" dirty="0" smtClean="0"/>
              <a:t>It is made up of: </a:t>
            </a:r>
          </a:p>
          <a:p>
            <a:r>
              <a:rPr lang="en-US" dirty="0" smtClean="0"/>
              <a:t> </a:t>
            </a:r>
          </a:p>
          <a:p>
            <a:r>
              <a:rPr lang="en-US" dirty="0" smtClean="0"/>
              <a:t>a. Striped muscle </a:t>
            </a:r>
            <a:r>
              <a:rPr lang="en-US" dirty="0" err="1" smtClean="0"/>
              <a:t>fibres</a:t>
            </a:r>
            <a:r>
              <a:rPr lang="en-US" dirty="0" smtClean="0"/>
              <a:t> in its upper part b. Elastic </a:t>
            </a:r>
            <a:r>
              <a:rPr lang="en-US" dirty="0" err="1" smtClean="0"/>
              <a:t>fibres</a:t>
            </a:r>
            <a:r>
              <a:rPr lang="en-US" dirty="0" smtClean="0"/>
              <a:t> in its middle part c. Plain muscle </a:t>
            </a:r>
            <a:r>
              <a:rPr lang="en-US" dirty="0" err="1" smtClean="0"/>
              <a:t>fibres</a:t>
            </a:r>
            <a:r>
              <a:rPr lang="en-US" dirty="0" smtClean="0"/>
              <a:t> in its lower part. </a:t>
            </a:r>
          </a:p>
          <a:p>
            <a:r>
              <a:rPr lang="en-US" dirty="0" smtClean="0"/>
              <a:t>Normally its contraction increases the angle of the </a:t>
            </a:r>
            <a:r>
              <a:rPr lang="en-US" dirty="0" err="1" smtClean="0"/>
              <a:t>duodenojejunal</a:t>
            </a:r>
            <a:r>
              <a:rPr lang="en-US" dirty="0" smtClean="0"/>
              <a:t> flexure. Sometimes it is attached only to the flexure, and then its contraction may narrow the angle of the flexure, causing partial obstruction of the </a:t>
            </a:r>
          </a:p>
          <a:p>
            <a:r>
              <a:rPr lang="en-US" dirty="0" smtClean="0"/>
              <a:t> </a:t>
            </a:r>
          </a:p>
          <a:p>
            <a:r>
              <a:rPr lang="en-US" dirty="0" smtClean="0"/>
              <a:t>gut. </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dirty="0" smtClean="0"/>
              <a:t>Arterial Supply </a:t>
            </a:r>
          </a:p>
          <a:p>
            <a:r>
              <a:rPr lang="en-US" dirty="0" smtClean="0"/>
              <a:t> </a:t>
            </a:r>
          </a:p>
          <a:p>
            <a:r>
              <a:rPr lang="en-US" dirty="0" smtClean="0"/>
              <a:t>The duodenum develops partly from the foregut and partly from the </a:t>
            </a:r>
            <a:r>
              <a:rPr lang="en-US" dirty="0" err="1" smtClean="0"/>
              <a:t>midgut</a:t>
            </a:r>
            <a:r>
              <a:rPr lang="en-US" dirty="0" smtClean="0"/>
              <a:t>. The opening of the bile duct into the second part of the duodenum represents the junction of the foregut and the </a:t>
            </a:r>
            <a:r>
              <a:rPr lang="en-US" dirty="0" err="1" smtClean="0"/>
              <a:t>midgut</a:t>
            </a:r>
            <a:r>
              <a:rPr lang="en-US" dirty="0" smtClean="0"/>
              <a:t>. Up to the level of the opening, the duodenum is supplied by the superior </a:t>
            </a:r>
            <a:r>
              <a:rPr lang="en-US" dirty="0" err="1" smtClean="0"/>
              <a:t>pancreaticoduodenal</a:t>
            </a:r>
            <a:r>
              <a:rPr lang="en-US" dirty="0" smtClean="0"/>
              <a:t> artery, and below it by the inferior </a:t>
            </a:r>
            <a:r>
              <a:rPr lang="en-US" dirty="0" err="1" smtClean="0"/>
              <a:t>pancreaticoduodenal</a:t>
            </a:r>
            <a:r>
              <a:rPr lang="en-US" dirty="0" smtClean="0"/>
              <a:t> artery (Fig. 20.13). </a:t>
            </a:r>
          </a:p>
          <a:p>
            <a:r>
              <a:rPr lang="en-US" dirty="0" smtClean="0"/>
              <a:t> </a:t>
            </a:r>
          </a:p>
          <a:p>
            <a:r>
              <a:rPr lang="en-US" dirty="0" smtClean="0"/>
              <a:t>The first part of the duodenum receives additional supply from: a. The right gastric artery. </a:t>
            </a:r>
          </a:p>
          <a:p>
            <a:r>
              <a:rPr lang="en-US" dirty="0" smtClean="0"/>
              <a:t> </a:t>
            </a:r>
          </a:p>
          <a:p>
            <a:r>
              <a:rPr lang="en-US" dirty="0" smtClean="0"/>
              <a:t>b. The </a:t>
            </a:r>
            <a:r>
              <a:rPr lang="en-US" dirty="0" err="1" smtClean="0"/>
              <a:t>supraduodenal</a:t>
            </a:r>
            <a:r>
              <a:rPr lang="en-US" dirty="0" smtClean="0"/>
              <a:t> artery of </a:t>
            </a:r>
            <a:r>
              <a:rPr lang="en-US" dirty="0" err="1" smtClean="0"/>
              <a:t>Wilkie</a:t>
            </a:r>
            <a:r>
              <a:rPr lang="en-US" dirty="0" smtClean="0"/>
              <a:t>, which i5 usually a branch of the common hepatic artery. </a:t>
            </a:r>
          </a:p>
          <a:p>
            <a:r>
              <a:rPr lang="en-US" dirty="0" smtClean="0"/>
              <a:t> </a:t>
            </a:r>
          </a:p>
          <a:p>
            <a:r>
              <a:rPr lang="en-US" dirty="0" smtClean="0"/>
              <a:t>c. The </a:t>
            </a:r>
            <a:r>
              <a:rPr lang="en-US" dirty="0" err="1" smtClean="0"/>
              <a:t>retroduodenal</a:t>
            </a:r>
            <a:r>
              <a:rPr lang="en-US" dirty="0" smtClean="0"/>
              <a:t> branches of the </a:t>
            </a:r>
            <a:r>
              <a:rPr lang="en-US" dirty="0" err="1" smtClean="0"/>
              <a:t>gastroduodenal</a:t>
            </a:r>
            <a:r>
              <a:rPr lang="en-US" dirty="0" smtClean="0"/>
              <a:t> artery. </a:t>
            </a:r>
          </a:p>
          <a:p>
            <a:r>
              <a:rPr lang="en-US" dirty="0" smtClean="0"/>
              <a:t> </a:t>
            </a:r>
          </a:p>
          <a:p>
            <a:r>
              <a:rPr lang="en-US" dirty="0" smtClean="0"/>
              <a:t>d. Some branches from the right </a:t>
            </a:r>
            <a:r>
              <a:rPr lang="en-US" dirty="0" err="1" smtClean="0"/>
              <a:t>gastroepiploic</a:t>
            </a:r>
            <a:r>
              <a:rPr lang="en-US" dirty="0" smtClean="0"/>
              <a:t> artery. </a:t>
            </a:r>
          </a:p>
          <a:p>
            <a:r>
              <a:rPr lang="en-US" dirty="0" smtClean="0"/>
              <a:t>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Venous Drainage 	</a:t>
            </a:r>
          </a:p>
          <a:p>
            <a:r>
              <a:rPr lang="en-US" dirty="0" smtClean="0"/>
              <a:t> </a:t>
            </a:r>
          </a:p>
          <a:p>
            <a:r>
              <a:rPr lang="en-US" dirty="0" smtClean="0"/>
              <a:t>The veins of the duodenum drain into the </a:t>
            </a:r>
            <a:r>
              <a:rPr lang="en-US" dirty="0" err="1" smtClean="0"/>
              <a:t>splenic</a:t>
            </a:r>
            <a:r>
              <a:rPr lang="en-US" dirty="0" smtClean="0"/>
              <a:t>, superior mesenteric and portal veins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Lymphatic Drainage </a:t>
            </a:r>
          </a:p>
          <a:p>
            <a:r>
              <a:rPr lang="en-US" dirty="0" smtClean="0"/>
              <a:t> </a:t>
            </a:r>
          </a:p>
          <a:p>
            <a:r>
              <a:rPr lang="en-US" dirty="0" smtClean="0"/>
              <a:t>Most of the lymph vessels from the duodenum end in the </a:t>
            </a:r>
            <a:r>
              <a:rPr lang="en-US" dirty="0" err="1" smtClean="0"/>
              <a:t>pancreaticoduodenal</a:t>
            </a:r>
            <a:r>
              <a:rPr lang="en-US" dirty="0" smtClean="0"/>
              <a:t> nodes present along the inside of the curve of the duodenum, i.e. at the junction of the pancreas and the duodenum. From here the lymph passes partly to the hepatic nodes, and through them to the </a:t>
            </a:r>
            <a:r>
              <a:rPr lang="en-US" dirty="0" err="1" smtClean="0"/>
              <a:t>coeliac</a:t>
            </a:r>
            <a:r>
              <a:rPr lang="en-US" dirty="0" smtClean="0"/>
              <a:t> nodes; and partly to the superior mesenteric nodes and ultimately via intestinal lymph trunk into the </a:t>
            </a:r>
            <a:r>
              <a:rPr lang="en-US" dirty="0" err="1" smtClean="0"/>
              <a:t>cisterna</a:t>
            </a:r>
            <a:r>
              <a:rPr lang="en-US" dirty="0" smtClean="0"/>
              <a:t> </a:t>
            </a:r>
            <a:r>
              <a:rPr lang="en-US" dirty="0" err="1" smtClean="0"/>
              <a:t>chylz</a:t>
            </a:r>
            <a:r>
              <a:rPr lang="en-US" dirty="0" smtClean="0"/>
              <a:t>'. </a:t>
            </a:r>
          </a:p>
          <a:p>
            <a:r>
              <a:rPr lang="en-US" dirty="0" smtClean="0"/>
              <a:t> </a:t>
            </a:r>
          </a:p>
          <a:p>
            <a:r>
              <a:rPr lang="en-US" dirty="0" smtClean="0"/>
              <a:t>Some vessels from the first part of the duodenum drain into the pyloric nodes, and through them to the hepatic nodes. All the lymph reaching the hepatic nodes drains into the </a:t>
            </a:r>
            <a:r>
              <a:rPr lang="en-US" dirty="0" err="1" smtClean="0"/>
              <a:t>coeliac</a:t>
            </a:r>
            <a:r>
              <a:rPr lang="en-US" dirty="0" smtClean="0"/>
              <a:t> nodes.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Nerve Supply </a:t>
            </a:r>
          </a:p>
          <a:p>
            <a:r>
              <a:rPr lang="en-US" dirty="0" smtClean="0"/>
              <a:t> </a:t>
            </a:r>
          </a:p>
          <a:p>
            <a:r>
              <a:rPr lang="en-US" dirty="0" smtClean="0"/>
              <a:t>Sympathetic nerves from thoracic ninth and tenth spinal segments and parasympathetic nerves from the </a:t>
            </a:r>
            <a:r>
              <a:rPr lang="en-US" dirty="0" err="1" smtClean="0"/>
              <a:t>vagus</a:t>
            </a:r>
            <a:r>
              <a:rPr lang="en-US" dirty="0" smtClean="0"/>
              <a:t>, pass through the </a:t>
            </a:r>
            <a:r>
              <a:rPr lang="en-US" dirty="0" err="1" smtClean="0"/>
              <a:t>coeliac</a:t>
            </a:r>
            <a:r>
              <a:rPr lang="en-US" dirty="0" smtClean="0"/>
              <a:t> plexus and reach the duodenum along its arteries. </a:t>
            </a:r>
          </a:p>
          <a:p>
            <a:r>
              <a:rPr lang="en-US" dirty="0" smtClean="0"/>
              <a:t>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err="1" smtClean="0"/>
              <a:t>HlSTOLOGY</a:t>
            </a:r>
            <a:r>
              <a:rPr lang="en-US" dirty="0" smtClean="0"/>
              <a:t> </a:t>
            </a:r>
          </a:p>
          <a:p>
            <a:r>
              <a:rPr lang="en-US" dirty="0" smtClean="0"/>
              <a:t> </a:t>
            </a:r>
          </a:p>
          <a:p>
            <a:r>
              <a:rPr lang="en-US" dirty="0" smtClean="0"/>
              <a:t>Mucous membrane: Shows </a:t>
            </a:r>
            <a:r>
              <a:rPr lang="en-US" dirty="0" err="1" smtClean="0"/>
              <a:t>evaginations</a:t>
            </a:r>
            <a:r>
              <a:rPr lang="en-US" dirty="0" smtClean="0"/>
              <a:t> in the form of </a:t>
            </a:r>
            <a:r>
              <a:rPr lang="en-US" dirty="0" err="1" smtClean="0"/>
              <a:t>villi</a:t>
            </a:r>
            <a:r>
              <a:rPr lang="en-US" dirty="0" smtClean="0"/>
              <a:t> and invaginations to form crypts of </a:t>
            </a:r>
            <a:r>
              <a:rPr lang="en-US" dirty="0" err="1" smtClean="0"/>
              <a:t>Lieberkuhn</a:t>
            </a:r>
            <a:r>
              <a:rPr lang="en-US" dirty="0" smtClean="0"/>
              <a:t>. Lining of </a:t>
            </a:r>
            <a:r>
              <a:rPr lang="en-US" dirty="0" err="1" smtClean="0"/>
              <a:t>villi</a:t>
            </a:r>
            <a:r>
              <a:rPr lang="en-US" dirty="0" smtClean="0"/>
              <a:t> is of columnar cells with </a:t>
            </a:r>
            <a:r>
              <a:rPr lang="en-US" dirty="0" err="1" smtClean="0"/>
              <a:t>microvilli</a:t>
            </a:r>
            <a:r>
              <a:rPr lang="en-US" dirty="0" smtClean="0"/>
              <a:t>. </a:t>
            </a:r>
            <a:r>
              <a:rPr lang="en-US" dirty="0" err="1" smtClean="0"/>
              <a:t>Muscularis</a:t>
            </a:r>
            <a:r>
              <a:rPr lang="en-US" dirty="0" smtClean="0"/>
              <a:t> </a:t>
            </a:r>
            <a:r>
              <a:rPr lang="en-US" dirty="0" err="1" smtClean="0"/>
              <a:t>mucosae</a:t>
            </a:r>
            <a:r>
              <a:rPr lang="en-US" dirty="0" smtClean="0"/>
              <a:t> comprises two layers. </a:t>
            </a:r>
          </a:p>
          <a:p>
            <a:r>
              <a:rPr lang="en-US" dirty="0" smtClean="0"/>
              <a:t> </a:t>
            </a:r>
          </a:p>
          <a:p>
            <a:r>
              <a:rPr lang="en-US" dirty="0" err="1" smtClean="0"/>
              <a:t>Submacosa</a:t>
            </a:r>
            <a:r>
              <a:rPr lang="en-US" dirty="0" smtClean="0"/>
              <a:t> is full of mucus-secreting Brunner’s glands. </a:t>
            </a:r>
          </a:p>
          <a:p>
            <a:r>
              <a:rPr lang="en-US" dirty="0" smtClean="0"/>
              <a:t> </a:t>
            </a:r>
          </a:p>
          <a:p>
            <a:r>
              <a:rPr lang="en-US" dirty="0" smtClean="0"/>
              <a:t>The </a:t>
            </a:r>
            <a:r>
              <a:rPr lang="en-US" dirty="0" err="1" smtClean="0"/>
              <a:t>muscularz's</a:t>
            </a:r>
            <a:r>
              <a:rPr lang="en-US" dirty="0" smtClean="0"/>
              <a:t> </a:t>
            </a:r>
            <a:r>
              <a:rPr lang="en-US" dirty="0" err="1" smtClean="0"/>
              <a:t>externa</a:t>
            </a:r>
            <a:r>
              <a:rPr lang="en-US" dirty="0" smtClean="0"/>
              <a:t> comprises outer longitudinal and inner circular layer of muscle </a:t>
            </a:r>
            <a:r>
              <a:rPr lang="en-US" dirty="0" err="1" smtClean="0"/>
              <a:t>fibres</a:t>
            </a:r>
            <a:r>
              <a:rPr lang="en-US" dirty="0" smtClean="0"/>
              <a:t>. </a:t>
            </a:r>
          </a:p>
          <a:p>
            <a:r>
              <a:rPr lang="en-US" dirty="0" smtClean="0"/>
              <a:t> </a:t>
            </a:r>
          </a:p>
          <a:p>
            <a:r>
              <a:rPr lang="en-US" dirty="0" smtClean="0"/>
              <a:t>Outermost layer is mostly connective tissue. </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661</Words>
  <Application>Microsoft Office PowerPoint</Application>
  <PresentationFormat>On-screen Show (4:3)</PresentationFormat>
  <Paragraphs>268</Paragraphs>
  <Slides>23</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Adobe Photoshop Image</vt:lpstr>
      <vt:lpstr>duodenum</vt:lpstr>
      <vt:lpstr>Introduction </vt:lpstr>
      <vt:lpstr>THE SMALL INTESTINES  </vt:lpstr>
      <vt:lpstr>  THE DUODENUM  </vt:lpstr>
      <vt:lpstr>Definition and Location  </vt:lpstr>
      <vt:lpstr>Length and Parts  </vt:lpstr>
      <vt:lpstr>Slide 7</vt:lpstr>
      <vt:lpstr>Slide 8</vt:lpstr>
      <vt:lpstr>Slide 9</vt:lpstr>
      <vt:lpstr>Slide 10</vt:lpstr>
      <vt:lpstr>Slide 11</vt:lpstr>
      <vt:lpstr>Slide 12</vt:lpstr>
      <vt:lpstr>First Part  </vt:lpstr>
      <vt:lpstr>Slide 14</vt:lpstr>
      <vt:lpstr>Slide 15</vt:lpstr>
      <vt:lpstr>Slide 16</vt:lpstr>
      <vt:lpstr>Slide 17</vt:lpstr>
      <vt:lpstr>Slide 18</vt:lpstr>
      <vt:lpstr>Slide 19</vt:lpstr>
      <vt:lpstr>Slide 20</vt:lpstr>
      <vt:lpstr>Slide 21</vt:lpstr>
      <vt:lpstr>Slide 22</vt:lpstr>
      <vt:lpstr>Slide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duodenum</dc:title>
  <dc:creator>lenovo</dc:creator>
  <cp:lastModifiedBy>Dr.Ganesh</cp:lastModifiedBy>
  <cp:revision>12</cp:revision>
  <dcterms:created xsi:type="dcterms:W3CDTF">2006-08-16T00:00:00Z</dcterms:created>
  <dcterms:modified xsi:type="dcterms:W3CDTF">2016-12-30T11:13:00Z</dcterms:modified>
</cp:coreProperties>
</file>