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80" r:id="rId2"/>
    <p:sldId id="282" r:id="rId3"/>
    <p:sldId id="281" r:id="rId4"/>
    <p:sldId id="283" r:id="rId5"/>
    <p:sldId id="284" r:id="rId6"/>
    <p:sldId id="286" r:id="rId7"/>
    <p:sldId id="285" r:id="rId8"/>
    <p:sldId id="256" r:id="rId9"/>
    <p:sldId id="287" r:id="rId10"/>
    <p:sldId id="257" r:id="rId11"/>
    <p:sldId id="270" r:id="rId12"/>
    <p:sldId id="258" r:id="rId13"/>
    <p:sldId id="276" r:id="rId14"/>
    <p:sldId id="302" r:id="rId15"/>
    <p:sldId id="277" r:id="rId16"/>
    <p:sldId id="303" r:id="rId17"/>
    <p:sldId id="278" r:id="rId18"/>
    <p:sldId id="309" r:id="rId19"/>
    <p:sldId id="304" r:id="rId20"/>
    <p:sldId id="288" r:id="rId21"/>
    <p:sldId id="311" r:id="rId22"/>
    <p:sldId id="306" r:id="rId23"/>
    <p:sldId id="259" r:id="rId24"/>
    <p:sldId id="274" r:id="rId25"/>
    <p:sldId id="272" r:id="rId26"/>
    <p:sldId id="295" r:id="rId27"/>
    <p:sldId id="275" r:id="rId28"/>
    <p:sldId id="268" r:id="rId29"/>
    <p:sldId id="260" r:id="rId30"/>
    <p:sldId id="261" r:id="rId31"/>
    <p:sldId id="263" r:id="rId32"/>
    <p:sldId id="262" r:id="rId33"/>
    <p:sldId id="271" r:id="rId34"/>
    <p:sldId id="312" r:id="rId35"/>
    <p:sldId id="265" r:id="rId36"/>
    <p:sldId id="273" r:id="rId37"/>
    <p:sldId id="296" r:id="rId38"/>
    <p:sldId id="279" r:id="rId39"/>
    <p:sldId id="289" r:id="rId40"/>
    <p:sldId id="310" r:id="rId41"/>
    <p:sldId id="290" r:id="rId42"/>
    <p:sldId id="291" r:id="rId43"/>
    <p:sldId id="313" r:id="rId44"/>
    <p:sldId id="314" r:id="rId45"/>
    <p:sldId id="315" r:id="rId46"/>
    <p:sldId id="316" r:id="rId47"/>
    <p:sldId id="317" r:id="rId48"/>
    <p:sldId id="292" r:id="rId49"/>
    <p:sldId id="308" r:id="rId50"/>
    <p:sldId id="293" r:id="rId51"/>
    <p:sldId id="294" r:id="rId52"/>
    <p:sldId id="299" r:id="rId53"/>
    <p:sldId id="300" r:id="rId54"/>
    <p:sldId id="298"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6202" autoAdjust="0"/>
  </p:normalViewPr>
  <p:slideViewPr>
    <p:cSldViewPr snapToGrid="0">
      <p:cViewPr varScale="1">
        <p:scale>
          <a:sx n="88" d="100"/>
          <a:sy n="88" d="100"/>
        </p:scale>
        <p:origin x="228" y="57"/>
      </p:cViewPr>
      <p:guideLst>
        <p:guide orient="horz" pos="2160"/>
        <p:guide pos="3840"/>
      </p:guideLst>
    </p:cSldViewPr>
  </p:slideViewPr>
  <p:notesTextViewPr>
    <p:cViewPr>
      <p:scale>
        <a:sx n="1" d="1"/>
        <a:sy n="1" d="1"/>
      </p:scale>
      <p:origin x="0" y="0"/>
    </p:cViewPr>
  </p:notesTextViewPr>
  <p:sorterViewPr>
    <p:cViewPr>
      <p:scale>
        <a:sx n="67" d="100"/>
        <a:sy n="67" d="100"/>
      </p:scale>
      <p:origin x="0" y="-478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190B47-A4A3-46B8-9C9C-82160C68101F}" type="datetimeFigureOut">
              <a:rPr lang="en-US" smtClean="0"/>
              <a:pPr/>
              <a:t>9/3/2024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4E312D-178A-4DB5-9C14-EAA274DBC1E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27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30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33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36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38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40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42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45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46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50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4E312D-178A-4DB5-9C14-EAA274DBC1E0}"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84CB394-D834-4C6A-9EF9-3046902E6D23}"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1712345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4CB394-D834-4C6A-9EF9-3046902E6D23}"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3457362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4CB394-D834-4C6A-9EF9-3046902E6D23}"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4229387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4CB394-D834-4C6A-9EF9-3046902E6D23}"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254763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4CB394-D834-4C6A-9EF9-3046902E6D23}"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393306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4CB394-D834-4C6A-9EF9-3046902E6D23}"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1756829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4CB394-D834-4C6A-9EF9-3046902E6D23}"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3206517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4CB394-D834-4C6A-9EF9-3046902E6D23}"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2799738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4CB394-D834-4C6A-9EF9-3046902E6D23}"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4198938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4CB394-D834-4C6A-9EF9-3046902E6D23}"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2912980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4CB394-D834-4C6A-9EF9-3046902E6D23}"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B4C35-29EF-48AB-B935-FF5ED5CA38ED}" type="slidenum">
              <a:rPr lang="en-US" smtClean="0"/>
              <a:pPr/>
              <a:t>‹#›</a:t>
            </a:fld>
            <a:endParaRPr lang="en-US"/>
          </a:p>
        </p:txBody>
      </p:sp>
    </p:spTree>
    <p:extLst>
      <p:ext uri="{BB962C8B-B14F-4D97-AF65-F5344CB8AC3E}">
        <p14:creationId xmlns:p14="http://schemas.microsoft.com/office/powerpoint/2010/main" val="469571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B394-D834-4C6A-9EF9-3046902E6D23}" type="datetimeFigureOut">
              <a:rPr lang="en-US" smtClean="0"/>
              <a:pPr/>
              <a:t>9/3/2024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B4C35-29EF-48AB-B935-FF5ED5CA38ED}" type="slidenum">
              <a:rPr lang="en-US" smtClean="0"/>
              <a:pPr/>
              <a:t>‹#›</a:t>
            </a:fld>
            <a:endParaRPr lang="en-US"/>
          </a:p>
        </p:txBody>
      </p:sp>
    </p:spTree>
    <p:extLst>
      <p:ext uri="{BB962C8B-B14F-4D97-AF65-F5344CB8AC3E}">
        <p14:creationId xmlns:p14="http://schemas.microsoft.com/office/powerpoint/2010/main" val="385967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26_0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3484"/>
          <a:stretch>
            <a:fillRect/>
          </a:stretch>
        </p:blipFill>
        <p:spPr bwMode="auto">
          <a:xfrm>
            <a:off x="5406887" y="-44115"/>
            <a:ext cx="6785113" cy="689137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p:txBody>
          <a:bodyPr/>
          <a:lstStyle/>
          <a:p>
            <a:endParaRPr lang="en-US" dirty="0"/>
          </a:p>
        </p:txBody>
      </p:sp>
      <p:sp>
        <p:nvSpPr>
          <p:cNvPr id="6" name="Content Placeholder 5"/>
          <p:cNvSpPr>
            <a:spLocks noGrp="1"/>
          </p:cNvSpPr>
          <p:nvPr>
            <p:ph sz="half" idx="1"/>
          </p:nvPr>
        </p:nvSpPr>
        <p:spPr/>
        <p:txBody>
          <a:bodyPr/>
          <a:lstStyle/>
          <a:p>
            <a:endParaRPr lang="en-US" dirty="0"/>
          </a:p>
        </p:txBody>
      </p:sp>
      <p:sp>
        <p:nvSpPr>
          <p:cNvPr id="4" name="Rectangle 3"/>
          <p:cNvSpPr/>
          <p:nvPr/>
        </p:nvSpPr>
        <p:spPr>
          <a:xfrm>
            <a:off x="838201" y="2967335"/>
            <a:ext cx="5486399" cy="923330"/>
          </a:xfrm>
          <a:prstGeom prst="rect">
            <a:avLst/>
          </a:prstGeom>
          <a:noFill/>
        </p:spPr>
        <p:txBody>
          <a:bodyPr wrap="square" lIns="91440" tIns="45720" rIns="91440" bIns="45720">
            <a:spAutoFit/>
          </a:bodyPr>
          <a:lstStyle/>
          <a:p>
            <a:pPr algn="ctr"/>
            <a:r>
              <a:rPr lang="en-US" sz="4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DIGESTIVE</a:t>
            </a:r>
            <a:r>
              <a:rPr lang="en-US" sz="54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 SYSTEM</a:t>
            </a:r>
            <a:endParaRPr lang="en-US" sz="5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447001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 </a:t>
            </a:r>
          </a:p>
        </p:txBody>
      </p:sp>
      <p:sp>
        <p:nvSpPr>
          <p:cNvPr id="6" name="Content Placeholder 5"/>
          <p:cNvSpPr>
            <a:spLocks noGrp="1"/>
          </p:cNvSpPr>
          <p:nvPr>
            <p:ph sz="half" idx="1"/>
          </p:nvPr>
        </p:nvSpPr>
        <p:spPr/>
        <p:txBody>
          <a:bodyPr>
            <a:normAutofit fontScale="92500" lnSpcReduction="20000"/>
          </a:bodyPr>
          <a:lstStyle/>
          <a:p>
            <a:r>
              <a:rPr lang="en-US" dirty="0"/>
              <a:t>Organ system which </a:t>
            </a:r>
            <a:r>
              <a:rPr lang="en-US" b="1" dirty="0"/>
              <a:t>processes food, extracts nutrients and eliminates the residue from the body .</a:t>
            </a:r>
          </a:p>
          <a:p>
            <a:endParaRPr lang="en-US" b="1" dirty="0"/>
          </a:p>
          <a:p>
            <a:r>
              <a:rPr lang="en-US" dirty="0"/>
              <a:t>Done in 5 stages </a:t>
            </a:r>
          </a:p>
          <a:p>
            <a:r>
              <a:rPr lang="en-US" b="1" dirty="0"/>
              <a:t>Ingestion</a:t>
            </a:r>
          </a:p>
          <a:p>
            <a:r>
              <a:rPr lang="en-US" b="1" dirty="0"/>
              <a:t>Digestion</a:t>
            </a:r>
          </a:p>
          <a:p>
            <a:r>
              <a:rPr lang="en-US" b="1" dirty="0"/>
              <a:t>Absorption </a:t>
            </a:r>
          </a:p>
          <a:p>
            <a:r>
              <a:rPr lang="en-US" b="1" dirty="0"/>
              <a:t>Compaction </a:t>
            </a:r>
          </a:p>
          <a:p>
            <a:r>
              <a:rPr lang="en-US" b="1" dirty="0" err="1"/>
              <a:t>Defaecation</a:t>
            </a:r>
            <a:r>
              <a:rPr lang="en-US" b="1" dirty="0"/>
              <a:t> </a:t>
            </a:r>
          </a:p>
        </p:txBody>
      </p:sp>
      <p:pic>
        <p:nvPicPr>
          <p:cNvPr id="1026" name="Picture 2"/>
          <p:cNvPicPr>
            <a:picLocks noGrp="1" noChangeAspect="1" noChangeArrowheads="1"/>
          </p:cNvPicPr>
          <p:nvPr>
            <p:ph sz="half" idx="2"/>
          </p:nvPr>
        </p:nvPicPr>
        <p:blipFill>
          <a:blip r:embed="rId3"/>
          <a:srcRect/>
          <a:stretch>
            <a:fillRect/>
          </a:stretch>
        </p:blipFill>
        <p:spPr bwMode="auto">
          <a:xfrm>
            <a:off x="6431414" y="-1"/>
            <a:ext cx="5478646" cy="6600777"/>
          </a:xfrm>
          <a:prstGeom prst="rect">
            <a:avLst/>
          </a:prstGeom>
          <a:noFill/>
          <a:ln w="9525">
            <a:noFill/>
            <a:miter lim="800000"/>
            <a:headEnd/>
            <a:tailEnd/>
          </a:ln>
          <a:effectLst/>
        </p:spPr>
      </p:pic>
    </p:spTree>
    <p:extLst>
      <p:ext uri="{BB962C8B-B14F-4D97-AF65-F5344CB8AC3E}">
        <p14:creationId xmlns:p14="http://schemas.microsoft.com/office/powerpoint/2010/main" val="1828749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955"/>
            <a:ext cx="10515600" cy="1325563"/>
          </a:xfrm>
        </p:spPr>
        <p:txBody>
          <a:bodyPr/>
          <a:lstStyle/>
          <a:p>
            <a:r>
              <a:rPr lang="en-US" altLang="en-US" dirty="0"/>
              <a:t>Functions of the Digestive System</a:t>
            </a:r>
            <a:endParaRPr lang="en-US" dirty="0"/>
          </a:p>
        </p:txBody>
      </p:sp>
      <p:sp>
        <p:nvSpPr>
          <p:cNvPr id="3" name="Content Placeholder 2"/>
          <p:cNvSpPr>
            <a:spLocks noGrp="1"/>
          </p:cNvSpPr>
          <p:nvPr>
            <p:ph sz="half" idx="1"/>
          </p:nvPr>
        </p:nvSpPr>
        <p:spPr>
          <a:xfrm>
            <a:off x="-487680" y="1825625"/>
            <a:ext cx="5181600" cy="4351338"/>
          </a:xfrm>
        </p:spPr>
        <p:txBody>
          <a:bodyPr/>
          <a:lstStyle/>
          <a:p>
            <a:pPr lvl="1"/>
            <a:r>
              <a:rPr lang="en-US" altLang="en-US" dirty="0"/>
              <a:t>Ingest the food. </a:t>
            </a:r>
          </a:p>
          <a:p>
            <a:pPr lvl="1"/>
            <a:r>
              <a:rPr lang="en-US" altLang="en-US" dirty="0"/>
              <a:t>Transport the food. </a:t>
            </a:r>
          </a:p>
          <a:p>
            <a:pPr lvl="1"/>
            <a:r>
              <a:rPr lang="en-US" altLang="en-US" dirty="0"/>
              <a:t>Digest the food into smaller usable components. </a:t>
            </a:r>
          </a:p>
          <a:p>
            <a:pPr lvl="1"/>
            <a:r>
              <a:rPr lang="en-US" altLang="en-US" dirty="0"/>
              <a:t>Absorb the necessary nutrients into the bloodstream.</a:t>
            </a:r>
          </a:p>
          <a:p>
            <a:pPr lvl="1"/>
            <a:r>
              <a:rPr lang="en-US" altLang="en-US" dirty="0"/>
              <a:t>Expel the waste products from the body.</a:t>
            </a:r>
          </a:p>
          <a:p>
            <a:endParaRPr lang="en-US" dirty="0"/>
          </a:p>
        </p:txBody>
      </p:sp>
      <p:pic>
        <p:nvPicPr>
          <p:cNvPr id="2050" name="Picture 2"/>
          <p:cNvPicPr>
            <a:picLocks noGrp="1" noChangeAspect="1" noChangeArrowheads="1"/>
          </p:cNvPicPr>
          <p:nvPr>
            <p:ph sz="half" idx="2"/>
          </p:nvPr>
        </p:nvPicPr>
        <p:blipFill>
          <a:blip r:embed="rId3"/>
          <a:srcRect/>
          <a:stretch>
            <a:fillRect/>
          </a:stretch>
        </p:blipFill>
        <p:spPr bwMode="auto">
          <a:xfrm>
            <a:off x="4823460" y="833721"/>
            <a:ext cx="7368540" cy="6024280"/>
          </a:xfrm>
          <a:prstGeom prst="rect">
            <a:avLst/>
          </a:prstGeom>
          <a:noFill/>
          <a:ln w="9525">
            <a:noFill/>
            <a:miter lim="800000"/>
            <a:headEnd/>
            <a:tailEnd/>
          </a:ln>
          <a:effectLst/>
        </p:spPr>
      </p:pic>
    </p:spTree>
    <p:extLst>
      <p:ext uri="{BB962C8B-B14F-4D97-AF65-F5344CB8AC3E}">
        <p14:creationId xmlns:p14="http://schemas.microsoft.com/office/powerpoint/2010/main" val="1849240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Organs Involved </a:t>
            </a:r>
          </a:p>
        </p:txBody>
      </p:sp>
      <p:sp>
        <p:nvSpPr>
          <p:cNvPr id="3" name="Content Placeholder 2"/>
          <p:cNvSpPr>
            <a:spLocks noGrp="1"/>
          </p:cNvSpPr>
          <p:nvPr>
            <p:ph sz="half" idx="1"/>
          </p:nvPr>
        </p:nvSpPr>
        <p:spPr/>
        <p:txBody>
          <a:bodyPr>
            <a:normAutofit fontScale="92500" lnSpcReduction="20000"/>
          </a:bodyPr>
          <a:lstStyle/>
          <a:p>
            <a:r>
              <a:rPr lang="en-US" altLang="en-US" dirty="0"/>
              <a:t>Composed of two separate categories of organs: </a:t>
            </a:r>
          </a:p>
          <a:p>
            <a:pPr lvl="1"/>
            <a:r>
              <a:rPr lang="en-US" altLang="en-US" dirty="0"/>
              <a:t>digestive organs  </a:t>
            </a:r>
          </a:p>
          <a:p>
            <a:pPr lvl="1"/>
            <a:r>
              <a:rPr lang="en-US" altLang="en-US" dirty="0"/>
              <a:t>accessory digestive organs. </a:t>
            </a:r>
          </a:p>
          <a:p>
            <a:endParaRPr lang="en-US" altLang="en-US" dirty="0"/>
          </a:p>
          <a:p>
            <a:r>
              <a:rPr lang="en-US" altLang="en-US" dirty="0"/>
              <a:t>Digestive organs collectively make up the:</a:t>
            </a:r>
          </a:p>
          <a:p>
            <a:pPr lvl="1"/>
            <a:r>
              <a:rPr lang="en-US" altLang="en-US" sz="3600" dirty="0">
                <a:solidFill>
                  <a:srgbClr val="FF0000"/>
                </a:solidFill>
              </a:rPr>
              <a:t>Gastrointestinal (GI) tract. </a:t>
            </a:r>
          </a:p>
          <a:p>
            <a:pPr lvl="1"/>
            <a:r>
              <a:rPr lang="en-US" altLang="en-US" dirty="0"/>
              <a:t>Also called:</a:t>
            </a:r>
          </a:p>
          <a:p>
            <a:pPr lvl="2"/>
            <a:r>
              <a:rPr lang="en-US" altLang="en-US" dirty="0"/>
              <a:t>the digestive tract</a:t>
            </a:r>
          </a:p>
          <a:p>
            <a:pPr lvl="2"/>
            <a:r>
              <a:rPr lang="en-US" altLang="en-US" dirty="0"/>
              <a:t>alimentary canal. </a:t>
            </a:r>
          </a:p>
          <a:p>
            <a:endParaRPr lang="en-US" dirty="0"/>
          </a:p>
        </p:txBody>
      </p:sp>
      <p:pic>
        <p:nvPicPr>
          <p:cNvPr id="3074" name="Picture 2"/>
          <p:cNvPicPr>
            <a:picLocks noGrp="1" noChangeAspect="1" noChangeArrowheads="1"/>
          </p:cNvPicPr>
          <p:nvPr>
            <p:ph sz="half" idx="2"/>
          </p:nvPr>
        </p:nvPicPr>
        <p:blipFill>
          <a:blip r:embed="rId3"/>
          <a:srcRect l="8324" t="5319" r="8100" b="11896"/>
          <a:stretch>
            <a:fillRect/>
          </a:stretch>
        </p:blipFill>
        <p:spPr bwMode="auto">
          <a:xfrm>
            <a:off x="5715000" y="0"/>
            <a:ext cx="6126480" cy="6720236"/>
          </a:xfrm>
          <a:prstGeom prst="rect">
            <a:avLst/>
          </a:prstGeom>
          <a:noFill/>
          <a:ln w="9525">
            <a:noFill/>
            <a:miter lim="800000"/>
            <a:headEnd/>
            <a:tailEnd/>
          </a:ln>
          <a:effectLst/>
        </p:spPr>
      </p:pic>
    </p:spTree>
    <p:extLst>
      <p:ext uri="{BB962C8B-B14F-4D97-AF65-F5344CB8AC3E}">
        <p14:creationId xmlns:p14="http://schemas.microsoft.com/office/powerpoint/2010/main" val="2893541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nSpc>
                <a:spcPct val="80000"/>
              </a:lnSpc>
            </a:pPr>
            <a:r>
              <a:rPr lang="en-US" altLang="en-US" sz="3200" dirty="0"/>
              <a:t>The GI tract organs: </a:t>
            </a:r>
          </a:p>
          <a:p>
            <a:pPr lvl="1">
              <a:lnSpc>
                <a:spcPct val="80000"/>
              </a:lnSpc>
            </a:pPr>
            <a:r>
              <a:rPr lang="en-US" altLang="en-US" sz="3200" dirty="0"/>
              <a:t>oral cavity</a:t>
            </a:r>
          </a:p>
          <a:p>
            <a:pPr lvl="1">
              <a:lnSpc>
                <a:spcPct val="80000"/>
              </a:lnSpc>
            </a:pPr>
            <a:r>
              <a:rPr lang="en-US" altLang="en-US" sz="3200" dirty="0"/>
              <a:t>pharynx</a:t>
            </a:r>
          </a:p>
          <a:p>
            <a:pPr lvl="1">
              <a:lnSpc>
                <a:spcPct val="80000"/>
              </a:lnSpc>
            </a:pPr>
            <a:r>
              <a:rPr lang="en-US" altLang="en-US" sz="3200" dirty="0" err="1"/>
              <a:t>oesophagus</a:t>
            </a:r>
            <a:r>
              <a:rPr lang="en-US" altLang="en-US" sz="3200" dirty="0"/>
              <a:t>  </a:t>
            </a:r>
          </a:p>
          <a:p>
            <a:pPr lvl="1">
              <a:lnSpc>
                <a:spcPct val="80000"/>
              </a:lnSpc>
            </a:pPr>
            <a:r>
              <a:rPr lang="en-US" altLang="en-US" sz="3200" dirty="0"/>
              <a:t>stomach</a:t>
            </a:r>
          </a:p>
          <a:p>
            <a:pPr lvl="1">
              <a:lnSpc>
                <a:spcPct val="80000"/>
              </a:lnSpc>
            </a:pPr>
            <a:r>
              <a:rPr lang="en-US" altLang="en-US" sz="3200" dirty="0"/>
              <a:t>small intestine </a:t>
            </a:r>
          </a:p>
          <a:p>
            <a:pPr lvl="1">
              <a:lnSpc>
                <a:spcPct val="80000"/>
              </a:lnSpc>
            </a:pPr>
            <a:r>
              <a:rPr lang="en-US" altLang="en-US" sz="3200" dirty="0"/>
              <a:t>large intestine </a:t>
            </a:r>
          </a:p>
          <a:p>
            <a:pPr marL="0" indent="0">
              <a:lnSpc>
                <a:spcPct val="80000"/>
              </a:lnSpc>
              <a:buNone/>
            </a:pPr>
            <a:r>
              <a:rPr lang="en-US" altLang="en-US" sz="3200" dirty="0"/>
              <a:t> </a:t>
            </a:r>
          </a:p>
          <a:p>
            <a:endParaRPr lang="en-US" sz="3200" dirty="0"/>
          </a:p>
        </p:txBody>
      </p:sp>
      <p:pic>
        <p:nvPicPr>
          <p:cNvPr id="4099" name="Picture 3"/>
          <p:cNvPicPr>
            <a:picLocks noChangeAspect="1" noChangeArrowheads="1"/>
          </p:cNvPicPr>
          <p:nvPr/>
        </p:nvPicPr>
        <p:blipFill>
          <a:blip r:embed="rId3"/>
          <a:srcRect/>
          <a:stretch>
            <a:fillRect/>
          </a:stretch>
        </p:blipFill>
        <p:spPr bwMode="auto">
          <a:xfrm>
            <a:off x="6018792" y="0"/>
            <a:ext cx="4441051" cy="6692114"/>
          </a:xfrm>
          <a:prstGeom prst="rect">
            <a:avLst/>
          </a:prstGeom>
          <a:noFill/>
          <a:ln w="9525">
            <a:noFill/>
            <a:miter lim="800000"/>
            <a:headEnd/>
            <a:tailEnd/>
          </a:ln>
          <a:effectLst/>
        </p:spPr>
      </p:pic>
    </p:spTree>
    <p:extLst>
      <p:ext uri="{BB962C8B-B14F-4D97-AF65-F5344CB8AC3E}">
        <p14:creationId xmlns:p14="http://schemas.microsoft.com/office/powerpoint/2010/main" val="49494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GIT</a:t>
            </a:r>
          </a:p>
        </p:txBody>
      </p:sp>
      <p:sp>
        <p:nvSpPr>
          <p:cNvPr id="3" name="Content Placeholder 2"/>
          <p:cNvSpPr>
            <a:spLocks noGrp="1"/>
          </p:cNvSpPr>
          <p:nvPr>
            <p:ph sz="half" idx="1"/>
          </p:nvPr>
        </p:nvSpPr>
        <p:spPr/>
        <p:txBody>
          <a:bodyPr>
            <a:normAutofit/>
          </a:bodyPr>
          <a:lstStyle/>
          <a:p>
            <a:pPr>
              <a:lnSpc>
                <a:spcPct val="80000"/>
              </a:lnSpc>
            </a:pPr>
            <a:r>
              <a:rPr lang="en-US" altLang="en-US" sz="3200" dirty="0">
                <a:latin typeface="Angsana New" pitchFamily="18" charset="-34"/>
                <a:cs typeface="Angsana New" pitchFamily="18" charset="-34"/>
              </a:rPr>
              <a:t>It is a  continuous muscular tube extending from mouth to anus .</a:t>
            </a:r>
          </a:p>
          <a:p>
            <a:pPr>
              <a:lnSpc>
                <a:spcPct val="80000"/>
              </a:lnSpc>
            </a:pPr>
            <a:r>
              <a:rPr lang="en-US" altLang="en-US" sz="3200" dirty="0">
                <a:latin typeface="Angsana New" pitchFamily="18" charset="-34"/>
                <a:cs typeface="Angsana New" pitchFamily="18" charset="-34"/>
              </a:rPr>
              <a:t>Measures about 5 m (16 </a:t>
            </a:r>
            <a:r>
              <a:rPr lang="en-US" altLang="en-US" sz="3200" dirty="0" err="1">
                <a:latin typeface="Angsana New" pitchFamily="18" charset="-34"/>
                <a:cs typeface="Angsana New" pitchFamily="18" charset="-34"/>
              </a:rPr>
              <a:t>ft</a:t>
            </a:r>
            <a:r>
              <a:rPr lang="en-US" altLang="en-US" sz="3200" dirty="0">
                <a:latin typeface="Angsana New" pitchFamily="18" charset="-34"/>
                <a:cs typeface="Angsana New" pitchFamily="18" charset="-34"/>
              </a:rPr>
              <a:t> ) in living persons and 9–10 m in cadaver  (30 feet)</a:t>
            </a:r>
          </a:p>
          <a:p>
            <a:pPr marL="457200" lvl="1" indent="0">
              <a:lnSpc>
                <a:spcPct val="80000"/>
              </a:lnSpc>
              <a:buNone/>
            </a:pPr>
            <a:endParaRPr lang="en-US" altLang="en-US" sz="3200" dirty="0">
              <a:latin typeface="Angsana New" pitchFamily="18" charset="-34"/>
              <a:cs typeface="Angsana New" pitchFamily="18" charset="-34"/>
            </a:endParaRPr>
          </a:p>
          <a:p>
            <a:pPr>
              <a:lnSpc>
                <a:spcPct val="80000"/>
              </a:lnSpc>
            </a:pPr>
            <a:r>
              <a:rPr lang="en-US" altLang="en-US" sz="3200" dirty="0">
                <a:latin typeface="Angsana New" pitchFamily="18" charset="-34"/>
                <a:cs typeface="Angsana New" pitchFamily="18" charset="-34"/>
              </a:rPr>
              <a:t>Smooth muscle in the wall</a:t>
            </a:r>
          </a:p>
          <a:p>
            <a:pPr lvl="1">
              <a:lnSpc>
                <a:spcPct val="80000"/>
              </a:lnSpc>
            </a:pPr>
            <a:r>
              <a:rPr lang="en-US" altLang="en-US" sz="3200" dirty="0">
                <a:latin typeface="Angsana New" pitchFamily="18" charset="-34"/>
                <a:cs typeface="Angsana New" pitchFamily="18" charset="-34"/>
              </a:rPr>
              <a:t>responsible for motility</a:t>
            </a:r>
          </a:p>
          <a:p>
            <a:pPr lvl="1">
              <a:lnSpc>
                <a:spcPct val="80000"/>
              </a:lnSpc>
            </a:pPr>
            <a:r>
              <a:rPr lang="en-US" altLang="en-US" sz="3200" dirty="0">
                <a:latin typeface="Angsana New" pitchFamily="18" charset="-34"/>
                <a:cs typeface="Angsana New" pitchFamily="18" charset="-34"/>
              </a:rPr>
              <a:t>pushes materials from one end to the other</a:t>
            </a:r>
            <a:endParaRPr lang="en-US" sz="3200" dirty="0">
              <a:latin typeface="Angsana New" pitchFamily="18" charset="-34"/>
              <a:cs typeface="Angsana New" pitchFamily="18" charset="-34"/>
            </a:endParaRPr>
          </a:p>
        </p:txBody>
      </p:sp>
      <p:pic>
        <p:nvPicPr>
          <p:cNvPr id="5122" name="Picture 2"/>
          <p:cNvPicPr>
            <a:picLocks noGrp="1" noChangeAspect="1" noChangeArrowheads="1"/>
          </p:cNvPicPr>
          <p:nvPr>
            <p:ph sz="half" idx="2"/>
          </p:nvPr>
        </p:nvPicPr>
        <p:blipFill>
          <a:blip r:embed="rId2"/>
          <a:srcRect t="8335" b="3423"/>
          <a:stretch>
            <a:fillRect/>
          </a:stretch>
        </p:blipFill>
        <p:spPr bwMode="auto">
          <a:xfrm>
            <a:off x="6974330" y="-1"/>
            <a:ext cx="5098848" cy="6748997"/>
          </a:xfrm>
          <a:prstGeom prst="rect">
            <a:avLst/>
          </a:prstGeom>
          <a:noFill/>
          <a:ln w="9525">
            <a:noFill/>
            <a:miter lim="800000"/>
            <a:headEnd/>
            <a:tailEnd/>
          </a:ln>
          <a:effectLst/>
        </p:spPr>
      </p:pic>
    </p:spTree>
    <p:extLst>
      <p:ext uri="{BB962C8B-B14F-4D97-AF65-F5344CB8AC3E}">
        <p14:creationId xmlns:p14="http://schemas.microsoft.com/office/powerpoint/2010/main" val="1300795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217" y="0"/>
            <a:ext cx="10515600" cy="1325563"/>
          </a:xfrm>
        </p:spPr>
        <p:txBody>
          <a:bodyPr/>
          <a:lstStyle/>
          <a:p>
            <a:r>
              <a:rPr lang="en-US" dirty="0"/>
              <a:t>Accessory organs </a:t>
            </a:r>
          </a:p>
        </p:txBody>
      </p:sp>
      <p:sp>
        <p:nvSpPr>
          <p:cNvPr id="3" name="Content Placeholder 2"/>
          <p:cNvSpPr>
            <a:spLocks noGrp="1"/>
          </p:cNvSpPr>
          <p:nvPr>
            <p:ph sz="half" idx="1"/>
          </p:nvPr>
        </p:nvSpPr>
        <p:spPr>
          <a:xfrm>
            <a:off x="0" y="1035211"/>
            <a:ext cx="6019800" cy="3195826"/>
          </a:xfrm>
        </p:spPr>
        <p:txBody>
          <a:bodyPr>
            <a:normAutofit lnSpcReduction="10000"/>
          </a:bodyPr>
          <a:lstStyle/>
          <a:p>
            <a:pPr>
              <a:lnSpc>
                <a:spcPct val="80000"/>
              </a:lnSpc>
            </a:pPr>
            <a:r>
              <a:rPr lang="en-US" altLang="en-US" dirty="0"/>
              <a:t>Accessory digestive organs: </a:t>
            </a:r>
          </a:p>
          <a:p>
            <a:pPr lvl="1">
              <a:lnSpc>
                <a:spcPct val="80000"/>
              </a:lnSpc>
            </a:pPr>
            <a:r>
              <a:rPr lang="en-US" altLang="en-US" sz="2800" dirty="0"/>
              <a:t>do not form the GI tube </a:t>
            </a:r>
          </a:p>
          <a:p>
            <a:pPr lvl="1">
              <a:lnSpc>
                <a:spcPct val="80000"/>
              </a:lnSpc>
            </a:pPr>
            <a:r>
              <a:rPr lang="en-US" altLang="en-US" sz="2800" dirty="0"/>
              <a:t> develop as outgrowths</a:t>
            </a:r>
          </a:p>
          <a:p>
            <a:pPr lvl="1">
              <a:lnSpc>
                <a:spcPct val="80000"/>
              </a:lnSpc>
            </a:pPr>
            <a:r>
              <a:rPr lang="en-US" altLang="en-US" sz="2800" dirty="0"/>
              <a:t>are connected to the GI tract (some by ducts)</a:t>
            </a:r>
          </a:p>
          <a:p>
            <a:pPr>
              <a:lnSpc>
                <a:spcPct val="80000"/>
              </a:lnSpc>
            </a:pPr>
            <a:endParaRPr lang="en-US" altLang="en-US" dirty="0"/>
          </a:p>
          <a:p>
            <a:pPr>
              <a:lnSpc>
                <a:spcPct val="80000"/>
              </a:lnSpc>
              <a:buNone/>
            </a:pPr>
            <a:r>
              <a:rPr lang="en-US" altLang="en-US" dirty="0"/>
              <a:t>Assist the GI tract in the digestion of food.</a:t>
            </a:r>
          </a:p>
          <a:p>
            <a:endParaRPr lang="en-US" dirty="0"/>
          </a:p>
        </p:txBody>
      </p:sp>
      <p:sp>
        <p:nvSpPr>
          <p:cNvPr id="5" name="Content Placeholder 4"/>
          <p:cNvSpPr>
            <a:spLocks noGrp="1"/>
          </p:cNvSpPr>
          <p:nvPr>
            <p:ph sz="half" idx="2"/>
          </p:nvPr>
        </p:nvSpPr>
        <p:spPr>
          <a:xfrm>
            <a:off x="995766" y="3736953"/>
            <a:ext cx="5181600" cy="4351338"/>
          </a:xfrm>
        </p:spPr>
        <p:txBody>
          <a:bodyPr>
            <a:normAutofit lnSpcReduction="10000"/>
          </a:bodyPr>
          <a:lstStyle/>
          <a:p>
            <a:pPr>
              <a:lnSpc>
                <a:spcPct val="80000"/>
              </a:lnSpc>
            </a:pPr>
            <a:r>
              <a:rPr lang="en-US" altLang="en-US" sz="3200" dirty="0"/>
              <a:t>Include:</a:t>
            </a:r>
          </a:p>
          <a:p>
            <a:pPr lvl="1">
              <a:lnSpc>
                <a:spcPct val="80000"/>
              </a:lnSpc>
            </a:pPr>
            <a:r>
              <a:rPr lang="en-US" altLang="en-US" sz="3200" b="1" dirty="0"/>
              <a:t>Teeth</a:t>
            </a:r>
          </a:p>
          <a:p>
            <a:pPr lvl="1">
              <a:lnSpc>
                <a:spcPct val="80000"/>
              </a:lnSpc>
            </a:pPr>
            <a:r>
              <a:rPr lang="en-US" altLang="en-US" sz="3200" b="1" dirty="0"/>
              <a:t>Tongue</a:t>
            </a:r>
          </a:p>
          <a:p>
            <a:pPr lvl="1">
              <a:lnSpc>
                <a:spcPct val="80000"/>
              </a:lnSpc>
            </a:pPr>
            <a:r>
              <a:rPr lang="en-US" altLang="en-US" sz="3200" b="1" dirty="0"/>
              <a:t>Salivary glands</a:t>
            </a:r>
          </a:p>
          <a:p>
            <a:pPr lvl="1">
              <a:lnSpc>
                <a:spcPct val="80000"/>
              </a:lnSpc>
            </a:pPr>
            <a:r>
              <a:rPr lang="en-US" altLang="en-US" sz="3200" b="1" dirty="0"/>
              <a:t>Liver</a:t>
            </a:r>
          </a:p>
          <a:p>
            <a:pPr lvl="1">
              <a:lnSpc>
                <a:spcPct val="80000"/>
              </a:lnSpc>
            </a:pPr>
            <a:r>
              <a:rPr lang="en-US" altLang="en-US" sz="3200" b="1" dirty="0"/>
              <a:t>Gallbladder</a:t>
            </a:r>
          </a:p>
          <a:p>
            <a:pPr lvl="1">
              <a:lnSpc>
                <a:spcPct val="80000"/>
              </a:lnSpc>
            </a:pPr>
            <a:r>
              <a:rPr lang="en-US" altLang="en-US" sz="3200" b="1" dirty="0"/>
              <a:t>Pancreas </a:t>
            </a:r>
          </a:p>
          <a:p>
            <a:endParaRPr lang="en-US" sz="3200" dirty="0"/>
          </a:p>
        </p:txBody>
      </p:sp>
      <p:pic>
        <p:nvPicPr>
          <p:cNvPr id="6146" name="Picture 2"/>
          <p:cNvPicPr>
            <a:picLocks noChangeAspect="1" noChangeArrowheads="1"/>
          </p:cNvPicPr>
          <p:nvPr/>
        </p:nvPicPr>
        <p:blipFill>
          <a:blip r:embed="rId3"/>
          <a:srcRect b="5042"/>
          <a:stretch>
            <a:fillRect/>
          </a:stretch>
        </p:blipFill>
        <p:spPr bwMode="auto">
          <a:xfrm>
            <a:off x="6034222" y="-1"/>
            <a:ext cx="4626703" cy="6858001"/>
          </a:xfrm>
          <a:prstGeom prst="rect">
            <a:avLst/>
          </a:prstGeom>
          <a:noFill/>
          <a:ln w="9525">
            <a:noFill/>
            <a:miter lim="800000"/>
            <a:headEnd/>
            <a:tailEnd/>
          </a:ln>
          <a:effectLst/>
        </p:spPr>
      </p:pic>
    </p:spTree>
    <p:extLst>
      <p:ext uri="{BB962C8B-B14F-4D97-AF65-F5344CB8AC3E}">
        <p14:creationId xmlns:p14="http://schemas.microsoft.com/office/powerpoint/2010/main" val="3423516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ORAL CAVITY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44085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Structures associated </a:t>
            </a:r>
          </a:p>
        </p:txBody>
      </p:sp>
      <p:sp>
        <p:nvSpPr>
          <p:cNvPr id="3" name="Content Placeholder 2"/>
          <p:cNvSpPr>
            <a:spLocks noGrp="1"/>
          </p:cNvSpPr>
          <p:nvPr>
            <p:ph idx="1"/>
          </p:nvPr>
        </p:nvSpPr>
        <p:spPr/>
        <p:txBody>
          <a:bodyPr/>
          <a:lstStyle/>
          <a:p>
            <a:r>
              <a:rPr lang="en-US" dirty="0"/>
              <a:t>Lips </a:t>
            </a:r>
          </a:p>
          <a:p>
            <a:r>
              <a:rPr lang="en-US" dirty="0"/>
              <a:t>Cheek</a:t>
            </a:r>
          </a:p>
          <a:p>
            <a:r>
              <a:rPr lang="en-US" dirty="0"/>
              <a:t>Teeth </a:t>
            </a:r>
          </a:p>
          <a:p>
            <a:r>
              <a:rPr lang="en-US" dirty="0"/>
              <a:t>Gums </a:t>
            </a:r>
          </a:p>
          <a:p>
            <a:r>
              <a:rPr lang="en-US" dirty="0"/>
              <a:t>Tongue </a:t>
            </a:r>
          </a:p>
          <a:p>
            <a:r>
              <a:rPr lang="en-US" dirty="0"/>
              <a:t>Salivary glands </a:t>
            </a:r>
          </a:p>
        </p:txBody>
      </p:sp>
      <p:pic>
        <p:nvPicPr>
          <p:cNvPr id="7170" name="Picture 2"/>
          <p:cNvPicPr>
            <a:picLocks noChangeAspect="1" noChangeArrowheads="1"/>
          </p:cNvPicPr>
          <p:nvPr/>
        </p:nvPicPr>
        <p:blipFill>
          <a:blip r:embed="rId2"/>
          <a:srcRect/>
          <a:stretch>
            <a:fillRect/>
          </a:stretch>
        </p:blipFill>
        <p:spPr bwMode="auto">
          <a:xfrm>
            <a:off x="6524369" y="-1"/>
            <a:ext cx="5667632" cy="6894812"/>
          </a:xfrm>
          <a:prstGeom prst="rect">
            <a:avLst/>
          </a:prstGeom>
          <a:noFill/>
          <a:ln w="9525">
            <a:noFill/>
            <a:miter lim="800000"/>
            <a:headEnd/>
            <a:tailEnd/>
          </a:ln>
          <a:effectLst/>
        </p:spPr>
      </p:pic>
    </p:spTree>
    <p:extLst>
      <p:ext uri="{BB962C8B-B14F-4D97-AF65-F5344CB8AC3E}">
        <p14:creationId xmlns:p14="http://schemas.microsoft.com/office/powerpoint/2010/main" val="1201482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3"/>
          <a:srcRect/>
          <a:stretch>
            <a:fillRect/>
          </a:stretch>
        </p:blipFill>
        <p:spPr bwMode="auto">
          <a:xfrm>
            <a:off x="5511114" y="1188224"/>
            <a:ext cx="6680886" cy="5669776"/>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Mouth or oral cavity </a:t>
            </a:r>
          </a:p>
        </p:txBody>
      </p:sp>
      <p:sp>
        <p:nvSpPr>
          <p:cNvPr id="3" name="Content Placeholder 2"/>
          <p:cNvSpPr>
            <a:spLocks noGrp="1"/>
          </p:cNvSpPr>
          <p:nvPr>
            <p:ph sz="half" idx="1"/>
          </p:nvPr>
        </p:nvSpPr>
        <p:spPr>
          <a:xfrm>
            <a:off x="0" y="1825624"/>
            <a:ext cx="5214551" cy="4674029"/>
          </a:xfrm>
        </p:spPr>
        <p:txBody>
          <a:bodyPr>
            <a:normAutofit fontScale="92500" lnSpcReduction="20000"/>
          </a:bodyPr>
          <a:lstStyle/>
          <a:p>
            <a:r>
              <a:rPr lang="en-US" dirty="0"/>
              <a:t>Boundaries – anteriorly -lips</a:t>
            </a:r>
          </a:p>
          <a:p>
            <a:r>
              <a:rPr lang="en-US" dirty="0"/>
              <a:t>                        laterally –   by cheeks </a:t>
            </a:r>
          </a:p>
          <a:p>
            <a:r>
              <a:rPr lang="en-US" dirty="0"/>
              <a:t>                        Superiorly –by palate </a:t>
            </a:r>
          </a:p>
          <a:p>
            <a:r>
              <a:rPr lang="en-US" dirty="0"/>
              <a:t>                        Inferiorly – floor to which tongue is attached </a:t>
            </a:r>
          </a:p>
          <a:p>
            <a:endParaRPr lang="en-US" dirty="0"/>
          </a:p>
          <a:p>
            <a:r>
              <a:rPr lang="en-US" dirty="0"/>
              <a:t>Alveolar processes of upper &amp; lower jaw project into the cavity , dividing into 2 parts</a:t>
            </a:r>
          </a:p>
          <a:p>
            <a:r>
              <a:rPr lang="en-US" dirty="0"/>
              <a:t>smaller external portion -  </a:t>
            </a:r>
            <a:r>
              <a:rPr lang="en-US" b="1" dirty="0"/>
              <a:t>vestibule</a:t>
            </a:r>
            <a:r>
              <a:rPr lang="en-US" dirty="0"/>
              <a:t> </a:t>
            </a:r>
          </a:p>
          <a:p>
            <a:r>
              <a:rPr lang="en-US" dirty="0"/>
              <a:t> larger internal portion    -  </a:t>
            </a:r>
            <a:r>
              <a:rPr lang="en-US" b="1" dirty="0"/>
              <a:t>oral cavity proper </a:t>
            </a:r>
          </a:p>
          <a:p>
            <a:pPr marL="0" indent="0">
              <a:buNone/>
            </a:pPr>
            <a:endParaRPr lang="en-US" dirty="0"/>
          </a:p>
        </p:txBody>
      </p:sp>
    </p:spTree>
    <p:extLst>
      <p:ext uri="{BB962C8B-B14F-4D97-AF65-F5344CB8AC3E}">
        <p14:creationId xmlns:p14="http://schemas.microsoft.com/office/powerpoint/2010/main" val="834668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48000" y="563880"/>
            <a:ext cx="6477000" cy="5699760"/>
          </a:xfrm>
        </p:spPr>
      </p:pic>
    </p:spTree>
    <p:extLst>
      <p:ext uri="{BB962C8B-B14F-4D97-AF65-F5344CB8AC3E}">
        <p14:creationId xmlns:p14="http://schemas.microsoft.com/office/powerpoint/2010/main" val="3234835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Vestibule </a:t>
            </a:r>
          </a:p>
        </p:txBody>
      </p:sp>
      <p:sp>
        <p:nvSpPr>
          <p:cNvPr id="3" name="Content Placeholder 2"/>
          <p:cNvSpPr>
            <a:spLocks noGrp="1"/>
          </p:cNvSpPr>
          <p:nvPr>
            <p:ph sz="half" idx="1"/>
          </p:nvPr>
        </p:nvSpPr>
        <p:spPr>
          <a:xfrm>
            <a:off x="294492" y="1825624"/>
            <a:ext cx="5181600" cy="5464861"/>
          </a:xfrm>
        </p:spPr>
        <p:txBody>
          <a:bodyPr>
            <a:normAutofit fontScale="92500" lnSpcReduction="10000"/>
          </a:bodyPr>
          <a:lstStyle/>
          <a:p>
            <a:r>
              <a:rPr lang="en-US" dirty="0"/>
              <a:t>Horseshoe shaped space </a:t>
            </a:r>
          </a:p>
          <a:p>
            <a:r>
              <a:rPr lang="en-US" dirty="0"/>
              <a:t>Externally by lips and cheeks  and internally by teeth  and gums </a:t>
            </a:r>
          </a:p>
          <a:p>
            <a:r>
              <a:rPr lang="en-US" dirty="0"/>
              <a:t>Communicate with exterior through oral fissure </a:t>
            </a:r>
          </a:p>
          <a:p>
            <a:r>
              <a:rPr lang="en-US" dirty="0"/>
              <a:t>Communicate with oral cavity through space behind last tooth</a:t>
            </a:r>
          </a:p>
          <a:p>
            <a:r>
              <a:rPr lang="en-US" dirty="0"/>
              <a:t>Lateral wall receives the opening of parotid duct on the summit of papillae opposite the upper 2</a:t>
            </a:r>
            <a:r>
              <a:rPr lang="en-US" baseline="30000" dirty="0"/>
              <a:t>nd</a:t>
            </a:r>
            <a:r>
              <a:rPr lang="en-US" dirty="0"/>
              <a:t> molar tooth  </a:t>
            </a:r>
          </a:p>
          <a:p>
            <a:endParaRPr lang="en-US" dirty="0"/>
          </a:p>
          <a:p>
            <a:pPr marL="0" indent="0">
              <a:buNone/>
            </a:pPr>
            <a:r>
              <a:rPr lang="en-US" dirty="0"/>
              <a:t>                                  </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9218" name="Picture 2"/>
          <p:cNvPicPr>
            <a:picLocks noChangeAspect="1" noChangeArrowheads="1"/>
          </p:cNvPicPr>
          <p:nvPr/>
        </p:nvPicPr>
        <p:blipFill>
          <a:blip r:embed="rId3"/>
          <a:srcRect/>
          <a:stretch>
            <a:fillRect/>
          </a:stretch>
        </p:blipFill>
        <p:spPr bwMode="auto">
          <a:xfrm>
            <a:off x="5997295" y="0"/>
            <a:ext cx="6194705" cy="6858000"/>
          </a:xfrm>
          <a:prstGeom prst="rect">
            <a:avLst/>
          </a:prstGeom>
          <a:noFill/>
          <a:ln w="9525">
            <a:noFill/>
            <a:miter lim="800000"/>
            <a:headEnd/>
            <a:tailEnd/>
          </a:ln>
          <a:effectLst/>
        </p:spPr>
      </p:pic>
    </p:spTree>
    <p:extLst>
      <p:ext uri="{BB962C8B-B14F-4D97-AF65-F5344CB8AC3E}">
        <p14:creationId xmlns:p14="http://schemas.microsoft.com/office/powerpoint/2010/main" val="2050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Lips</a:t>
            </a:r>
          </a:p>
        </p:txBody>
      </p:sp>
      <p:sp>
        <p:nvSpPr>
          <p:cNvPr id="3" name="Content Placeholder 2"/>
          <p:cNvSpPr>
            <a:spLocks noGrp="1"/>
          </p:cNvSpPr>
          <p:nvPr>
            <p:ph sz="half" idx="1"/>
          </p:nvPr>
        </p:nvSpPr>
        <p:spPr>
          <a:xfrm>
            <a:off x="0" y="1825625"/>
            <a:ext cx="5486400" cy="4624602"/>
          </a:xfrm>
        </p:spPr>
        <p:txBody>
          <a:bodyPr>
            <a:normAutofit fontScale="92500" lnSpcReduction="20000"/>
          </a:bodyPr>
          <a:lstStyle/>
          <a:p>
            <a:r>
              <a:rPr lang="en-US" dirty="0"/>
              <a:t>mobile </a:t>
            </a:r>
            <a:r>
              <a:rPr lang="en-US" dirty="0" err="1"/>
              <a:t>musculofibrous</a:t>
            </a:r>
            <a:r>
              <a:rPr lang="en-US" dirty="0"/>
              <a:t> folds that bound the opening of mouth (oral fissure )</a:t>
            </a:r>
          </a:p>
          <a:p>
            <a:r>
              <a:rPr lang="en-US" dirty="0"/>
              <a:t>Upper &amp; lower lips meet at lateral angles of mouth (front of 1</a:t>
            </a:r>
            <a:r>
              <a:rPr lang="en-US" baseline="30000" dirty="0"/>
              <a:t>st</a:t>
            </a:r>
            <a:r>
              <a:rPr lang="en-US" dirty="0"/>
              <a:t> premolar )</a:t>
            </a:r>
          </a:p>
          <a:p>
            <a:r>
              <a:rPr lang="en-US" dirty="0"/>
              <a:t>Red portion is known as vermilion zone </a:t>
            </a:r>
          </a:p>
          <a:p>
            <a:r>
              <a:rPr lang="en-US" dirty="0"/>
              <a:t>Skin &amp; zone meet at vermilion border </a:t>
            </a:r>
          </a:p>
          <a:p>
            <a:r>
              <a:rPr lang="en-US" dirty="0"/>
              <a:t>Median part of upper lip – externally a shallow groove –philtrum</a:t>
            </a:r>
          </a:p>
          <a:p>
            <a:r>
              <a:rPr lang="en-US" dirty="0"/>
              <a:t>Inner aspect of lip –connected to gum by a median fold – frenulum </a:t>
            </a:r>
          </a:p>
          <a:p>
            <a:endParaRPr lang="en-US" dirty="0"/>
          </a:p>
        </p:txBody>
      </p:sp>
      <p:pic>
        <p:nvPicPr>
          <p:cNvPr id="10242" name="Picture 2"/>
          <p:cNvPicPr>
            <a:picLocks noGrp="1" noChangeAspect="1" noChangeArrowheads="1"/>
          </p:cNvPicPr>
          <p:nvPr>
            <p:ph sz="half" idx="2"/>
          </p:nvPr>
        </p:nvPicPr>
        <p:blipFill>
          <a:blip r:embed="rId3"/>
          <a:srcRect/>
          <a:stretch>
            <a:fillRect/>
          </a:stretch>
        </p:blipFill>
        <p:spPr bwMode="auto">
          <a:xfrm>
            <a:off x="5362832" y="1242745"/>
            <a:ext cx="6829169" cy="5201359"/>
          </a:xfrm>
          <a:prstGeom prst="rect">
            <a:avLst/>
          </a:prstGeom>
          <a:noFill/>
          <a:ln w="9525">
            <a:noFill/>
            <a:miter lim="800000"/>
            <a:headEnd/>
            <a:tailEnd/>
          </a:ln>
          <a:effectLst/>
        </p:spPr>
      </p:pic>
    </p:spTree>
    <p:extLst>
      <p:ext uri="{BB962C8B-B14F-4D97-AF65-F5344CB8AC3E}">
        <p14:creationId xmlns:p14="http://schemas.microsoft.com/office/powerpoint/2010/main" val="2988444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431999" y="515807"/>
            <a:ext cx="10763223" cy="6066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16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lips </a:t>
            </a:r>
          </a:p>
        </p:txBody>
      </p:sp>
      <p:sp>
        <p:nvSpPr>
          <p:cNvPr id="3" name="Content Placeholder 2"/>
          <p:cNvSpPr>
            <a:spLocks noGrp="1"/>
          </p:cNvSpPr>
          <p:nvPr>
            <p:ph sz="half" idx="1"/>
          </p:nvPr>
        </p:nvSpPr>
        <p:spPr/>
        <p:txBody>
          <a:bodyPr/>
          <a:lstStyle/>
          <a:p>
            <a:r>
              <a:rPr lang="en-US" dirty="0"/>
              <a:t>Skin with hair </a:t>
            </a:r>
            <a:r>
              <a:rPr lang="en-US" dirty="0" err="1"/>
              <a:t>follicles,sweat</a:t>
            </a:r>
            <a:r>
              <a:rPr lang="en-US" dirty="0"/>
              <a:t> &amp; sebaceous glands </a:t>
            </a:r>
          </a:p>
          <a:p>
            <a:r>
              <a:rPr lang="en-US" dirty="0"/>
              <a:t>Subcutaneous tissue </a:t>
            </a:r>
          </a:p>
          <a:p>
            <a:r>
              <a:rPr lang="en-US" dirty="0"/>
              <a:t>Orbicularis </a:t>
            </a:r>
            <a:r>
              <a:rPr lang="en-US" dirty="0" err="1"/>
              <a:t>oris</a:t>
            </a:r>
            <a:r>
              <a:rPr lang="en-US" dirty="0"/>
              <a:t> </a:t>
            </a:r>
          </a:p>
          <a:p>
            <a:r>
              <a:rPr lang="en-US" dirty="0" err="1"/>
              <a:t>Submucous</a:t>
            </a:r>
            <a:r>
              <a:rPr lang="en-US" dirty="0"/>
              <a:t> coat –labial glands &amp; arterial circle </a:t>
            </a:r>
          </a:p>
          <a:p>
            <a:r>
              <a:rPr lang="en-US" dirty="0"/>
              <a:t>Mucous membrane –non –keratinized stratified squamous epithelium  </a:t>
            </a:r>
          </a:p>
          <a:p>
            <a:endParaRPr lang="en-US" dirty="0"/>
          </a:p>
          <a:p>
            <a:endParaRPr lang="en-US" dirty="0"/>
          </a:p>
        </p:txBody>
      </p:sp>
      <p:pic>
        <p:nvPicPr>
          <p:cNvPr id="2050" name="Picture 2" descr="Pin on Facial Anatomy"/>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309816"/>
            <a:ext cx="5900686" cy="4798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11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3074" name="Picture 2" descr="Orbicularis oris: Origin, insertion, innervation, action | Kenhub"/>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580293" y="260834"/>
            <a:ext cx="5092144" cy="659716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Orbicularis oris muscle - Wikipedi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027817" y="34347"/>
            <a:ext cx="5164183" cy="6823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80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Cheeks </a:t>
            </a:r>
          </a:p>
        </p:txBody>
      </p:sp>
      <p:sp>
        <p:nvSpPr>
          <p:cNvPr id="3" name="Content Placeholder 2"/>
          <p:cNvSpPr>
            <a:spLocks noGrp="1"/>
          </p:cNvSpPr>
          <p:nvPr>
            <p:ph sz="half" idx="1"/>
          </p:nvPr>
        </p:nvSpPr>
        <p:spPr>
          <a:xfrm>
            <a:off x="321277" y="1825624"/>
            <a:ext cx="5698524" cy="4698743"/>
          </a:xfrm>
        </p:spPr>
        <p:txBody>
          <a:bodyPr>
            <a:normAutofit fontScale="85000" lnSpcReduction="20000"/>
          </a:bodyPr>
          <a:lstStyle/>
          <a:p>
            <a:r>
              <a:rPr lang="en-US" dirty="0"/>
              <a:t>The lateral part of face intervening between angle of mouth &amp; anterior border of masseter and the alveolar processes of both jaws.</a:t>
            </a:r>
          </a:p>
          <a:p>
            <a:endParaRPr lang="en-US" dirty="0"/>
          </a:p>
          <a:p>
            <a:r>
              <a:rPr lang="en-US" dirty="0"/>
              <a:t>Structure </a:t>
            </a:r>
          </a:p>
          <a:p>
            <a:r>
              <a:rPr lang="en-US" dirty="0"/>
              <a:t>Skin </a:t>
            </a:r>
          </a:p>
          <a:p>
            <a:r>
              <a:rPr lang="en-US" dirty="0"/>
              <a:t>Superficial fascia(</a:t>
            </a:r>
            <a:r>
              <a:rPr lang="en-US" dirty="0" err="1"/>
              <a:t>muscles,nerves,vessels,buccal</a:t>
            </a:r>
            <a:r>
              <a:rPr lang="en-US" dirty="0"/>
              <a:t> pad of </a:t>
            </a:r>
            <a:r>
              <a:rPr lang="en-US" dirty="0" err="1"/>
              <a:t>fat,parotid</a:t>
            </a:r>
            <a:r>
              <a:rPr lang="en-US" dirty="0"/>
              <a:t> duct )</a:t>
            </a:r>
          </a:p>
          <a:p>
            <a:r>
              <a:rPr lang="en-US" dirty="0" err="1"/>
              <a:t>Buccinator</a:t>
            </a:r>
            <a:r>
              <a:rPr lang="en-US" dirty="0"/>
              <a:t> muscle</a:t>
            </a:r>
          </a:p>
          <a:p>
            <a:r>
              <a:rPr lang="en-US" dirty="0" err="1"/>
              <a:t>Submucous</a:t>
            </a:r>
            <a:r>
              <a:rPr lang="en-US" dirty="0"/>
              <a:t> coat </a:t>
            </a:r>
          </a:p>
          <a:p>
            <a:r>
              <a:rPr lang="en-US" dirty="0"/>
              <a:t>Mucous membrane  </a:t>
            </a:r>
          </a:p>
        </p:txBody>
      </p:sp>
      <p:pic>
        <p:nvPicPr>
          <p:cNvPr id="11266" name="Picture 2"/>
          <p:cNvPicPr>
            <a:picLocks noGrp="1" noChangeAspect="1" noChangeArrowheads="1"/>
          </p:cNvPicPr>
          <p:nvPr>
            <p:ph sz="half" idx="2"/>
          </p:nvPr>
        </p:nvPicPr>
        <p:blipFill>
          <a:blip r:embed="rId3"/>
          <a:srcRect/>
          <a:stretch>
            <a:fillRect/>
          </a:stretch>
        </p:blipFill>
        <p:spPr bwMode="auto">
          <a:xfrm>
            <a:off x="5914766" y="-32430"/>
            <a:ext cx="5923007" cy="6890431"/>
          </a:xfrm>
          <a:prstGeom prst="rect">
            <a:avLst/>
          </a:prstGeom>
          <a:noFill/>
          <a:ln w="9525">
            <a:noFill/>
            <a:miter lim="800000"/>
            <a:headEnd/>
            <a:tailEnd/>
          </a:ln>
          <a:effectLst/>
        </p:spPr>
      </p:pic>
    </p:spTree>
    <p:extLst>
      <p:ext uri="{BB962C8B-B14F-4D97-AF65-F5344CB8AC3E}">
        <p14:creationId xmlns:p14="http://schemas.microsoft.com/office/powerpoint/2010/main" val="4047869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319206" y="1825625"/>
            <a:ext cx="5181600" cy="4351338"/>
          </a:xfrm>
        </p:spPr>
        <p:txBody>
          <a:bodyPr/>
          <a:lstStyle/>
          <a:p>
            <a:r>
              <a:rPr lang="en-US" dirty="0"/>
              <a:t>On the sides of the cheeks we have the openings of the parotid duct which is duct of the parotid gland and around the opening of the parotid duct there is an elevation named as the papilla of the parotid duct </a:t>
            </a:r>
          </a:p>
          <a:p>
            <a:endParaRPr lang="en-US" dirty="0"/>
          </a:p>
        </p:txBody>
      </p:sp>
      <p:pic>
        <p:nvPicPr>
          <p:cNvPr id="12290" name="Picture 2"/>
          <p:cNvPicPr>
            <a:picLocks noGrp="1" noChangeAspect="1" noChangeArrowheads="1"/>
          </p:cNvPicPr>
          <p:nvPr>
            <p:ph sz="half" idx="2"/>
          </p:nvPr>
        </p:nvPicPr>
        <p:blipFill>
          <a:blip r:embed="rId2"/>
          <a:srcRect/>
          <a:stretch>
            <a:fillRect/>
          </a:stretch>
        </p:blipFill>
        <p:spPr bwMode="auto">
          <a:xfrm>
            <a:off x="5671902" y="0"/>
            <a:ext cx="6520098" cy="68580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4100" name="Picture 4" descr="Muscles Of Masticatio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b="4704"/>
          <a:stretch>
            <a:fillRect/>
          </a:stretch>
        </p:blipFill>
        <p:spPr bwMode="auto">
          <a:xfrm>
            <a:off x="2594919" y="83384"/>
            <a:ext cx="7784755" cy="677461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half" idx="1"/>
          </p:nvPr>
        </p:nvSpPr>
        <p:spPr>
          <a:xfrm>
            <a:off x="2642287" y="2196327"/>
            <a:ext cx="5181600" cy="4351338"/>
          </a:xfrm>
        </p:spPr>
        <p:txBody>
          <a:bodyPr/>
          <a:lstStyle/>
          <a:p>
            <a:endParaRPr lang="en-US" dirty="0"/>
          </a:p>
        </p:txBody>
      </p:sp>
    </p:spTree>
    <p:extLst>
      <p:ext uri="{BB962C8B-B14F-4D97-AF65-F5344CB8AC3E}">
        <p14:creationId xmlns:p14="http://schemas.microsoft.com/office/powerpoint/2010/main" val="1145583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Gums </a:t>
            </a:r>
            <a:br>
              <a:rPr lang="en-US" dirty="0"/>
            </a:br>
            <a:r>
              <a:rPr lang="en-US" dirty="0"/>
              <a:t>(gingivae )</a:t>
            </a:r>
          </a:p>
        </p:txBody>
      </p:sp>
      <p:sp>
        <p:nvSpPr>
          <p:cNvPr id="3" name="Content Placeholder 2"/>
          <p:cNvSpPr>
            <a:spLocks noGrp="1"/>
          </p:cNvSpPr>
          <p:nvPr>
            <p:ph sz="half" idx="1"/>
          </p:nvPr>
        </p:nvSpPr>
        <p:spPr>
          <a:xfrm>
            <a:off x="72066" y="2097479"/>
            <a:ext cx="5181600" cy="4351338"/>
          </a:xfrm>
        </p:spPr>
        <p:txBody>
          <a:bodyPr>
            <a:normAutofit fontScale="92500" lnSpcReduction="10000"/>
          </a:bodyPr>
          <a:lstStyle/>
          <a:p>
            <a:r>
              <a:rPr lang="en-US" dirty="0"/>
              <a:t>Composed of dense fibrous  &amp; vascular tissue, lined by thinly keratinized stratified squamous epithelium  </a:t>
            </a:r>
          </a:p>
          <a:p>
            <a:endParaRPr lang="en-US" dirty="0"/>
          </a:p>
          <a:p>
            <a:r>
              <a:rPr lang="en-US" dirty="0"/>
              <a:t>Has a free and attached parts </a:t>
            </a:r>
          </a:p>
          <a:p>
            <a:endParaRPr lang="en-US" dirty="0"/>
          </a:p>
          <a:p>
            <a:r>
              <a:rPr lang="en-US" dirty="0"/>
              <a:t>Free part –surrounds the neck of tooth </a:t>
            </a:r>
          </a:p>
          <a:p>
            <a:r>
              <a:rPr lang="en-US" dirty="0"/>
              <a:t>Attached   -firmly fixed to the alveolar process of both jaws</a:t>
            </a:r>
          </a:p>
        </p:txBody>
      </p:sp>
      <p:pic>
        <p:nvPicPr>
          <p:cNvPr id="13314" name="Picture 2"/>
          <p:cNvPicPr>
            <a:picLocks noGrp="1" noChangeAspect="1" noChangeArrowheads="1"/>
          </p:cNvPicPr>
          <p:nvPr>
            <p:ph sz="half" idx="2"/>
          </p:nvPr>
        </p:nvPicPr>
        <p:blipFill>
          <a:blip r:embed="rId3"/>
          <a:srcRect l="27689" t="28925" r="26955" b="22512"/>
          <a:stretch>
            <a:fillRect/>
          </a:stretch>
        </p:blipFill>
        <p:spPr bwMode="auto">
          <a:xfrm>
            <a:off x="4679092" y="0"/>
            <a:ext cx="7512908" cy="4522573"/>
          </a:xfrm>
          <a:prstGeom prst="rect">
            <a:avLst/>
          </a:prstGeom>
          <a:noFill/>
          <a:ln w="9525">
            <a:noFill/>
            <a:miter lim="800000"/>
            <a:headEnd/>
            <a:tailEnd/>
          </a:ln>
          <a:effectLst/>
        </p:spPr>
      </p:pic>
    </p:spTree>
    <p:extLst>
      <p:ext uri="{BB962C8B-B14F-4D97-AF65-F5344CB8AC3E}">
        <p14:creationId xmlns:p14="http://schemas.microsoft.com/office/powerpoint/2010/main" val="1573362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p:cNvPicPr>
            <a:picLocks noChangeAspect="1" noChangeArrowheads="1"/>
          </p:cNvPicPr>
          <p:nvPr/>
        </p:nvPicPr>
        <p:blipFill>
          <a:blip r:embed="rId2"/>
          <a:srcRect/>
          <a:stretch>
            <a:fillRect/>
          </a:stretch>
        </p:blipFill>
        <p:spPr bwMode="auto">
          <a:xfrm>
            <a:off x="1333914" y="-1"/>
            <a:ext cx="7653752" cy="6619461"/>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normAutofit fontScale="92500" lnSpcReduction="10000"/>
          </a:bodyPr>
          <a:lstStyle/>
          <a:p>
            <a:r>
              <a:rPr lang="en-US" dirty="0"/>
              <a:t>Anatomically we again divide the lips into different regions </a:t>
            </a:r>
          </a:p>
          <a:p>
            <a:r>
              <a:rPr lang="en-US" dirty="0"/>
              <a:t>Gingival papillae –these are projections seen at the between the neck of the teeth</a:t>
            </a:r>
          </a:p>
          <a:p>
            <a:endParaRPr lang="en-US" dirty="0"/>
          </a:p>
          <a:p>
            <a:r>
              <a:rPr lang="en-US" dirty="0"/>
              <a:t>Gingival margin – is the elevated margin of the gums </a:t>
            </a:r>
          </a:p>
          <a:p>
            <a:endParaRPr lang="en-US" dirty="0"/>
          </a:p>
          <a:p>
            <a:r>
              <a:rPr lang="en-US" dirty="0"/>
              <a:t>Gingival </a:t>
            </a:r>
            <a:r>
              <a:rPr lang="en-US" dirty="0" err="1"/>
              <a:t>sulcus</a:t>
            </a:r>
            <a:r>
              <a:rPr lang="en-US" dirty="0"/>
              <a:t> are the grooves between the margins </a:t>
            </a:r>
          </a:p>
        </p:txBody>
      </p:sp>
      <p:pic>
        <p:nvPicPr>
          <p:cNvPr id="1026" name="Picture 2"/>
          <p:cNvPicPr>
            <a:picLocks noGrp="1" noChangeAspect="1" noChangeArrowheads="1"/>
          </p:cNvPicPr>
          <p:nvPr>
            <p:ph sz="half" idx="2"/>
          </p:nvPr>
        </p:nvPicPr>
        <p:blipFill>
          <a:blip r:embed="rId2"/>
          <a:srcRect l="25873" r="25333"/>
          <a:stretch>
            <a:fillRect/>
          </a:stretch>
        </p:blipFill>
        <p:spPr bwMode="auto">
          <a:xfrm>
            <a:off x="5818039" y="365760"/>
            <a:ext cx="6373961" cy="5878286"/>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sz="half" idx="2"/>
          </p:nvPr>
        </p:nvPicPr>
        <p:blipFill>
          <a:blip r:embed="rId3"/>
          <a:srcRect/>
          <a:stretch>
            <a:fillRect/>
          </a:stretch>
        </p:blipFill>
        <p:spPr bwMode="auto">
          <a:xfrm>
            <a:off x="4596714" y="676431"/>
            <a:ext cx="7595286" cy="512114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Oral cavity proper </a:t>
            </a:r>
          </a:p>
        </p:txBody>
      </p:sp>
      <p:sp>
        <p:nvSpPr>
          <p:cNvPr id="3" name="Content Placeholder 2"/>
          <p:cNvSpPr>
            <a:spLocks noGrp="1"/>
          </p:cNvSpPr>
          <p:nvPr>
            <p:ph sz="half" idx="1"/>
          </p:nvPr>
        </p:nvSpPr>
        <p:spPr>
          <a:xfrm>
            <a:off x="0" y="1825625"/>
            <a:ext cx="5609968" cy="5032375"/>
          </a:xfrm>
        </p:spPr>
        <p:txBody>
          <a:bodyPr>
            <a:normAutofit lnSpcReduction="10000"/>
          </a:bodyPr>
          <a:lstStyle/>
          <a:p>
            <a:r>
              <a:rPr lang="en-US" dirty="0"/>
              <a:t>Boundaries –</a:t>
            </a:r>
          </a:p>
          <a:p>
            <a:r>
              <a:rPr lang="en-US" dirty="0"/>
              <a:t>front &amp; sides –alveolar arches of jaw ,teeth &amp; gums </a:t>
            </a:r>
          </a:p>
          <a:p>
            <a:r>
              <a:rPr lang="en-US" dirty="0"/>
              <a:t>Behind  -communicate with pharynx </a:t>
            </a:r>
          </a:p>
          <a:p>
            <a:r>
              <a:rPr lang="en-US" dirty="0"/>
              <a:t>Communication is known as oropharyngeal isthmus </a:t>
            </a:r>
          </a:p>
          <a:p>
            <a:r>
              <a:rPr lang="en-US" dirty="0"/>
              <a:t>Roof – palate </a:t>
            </a:r>
          </a:p>
          <a:p>
            <a:r>
              <a:rPr lang="en-US" dirty="0"/>
              <a:t>Floor  - tongue &amp; mucosa lining the floor (formed by mylohyoid 	 	                                                                            muscle )</a:t>
            </a:r>
          </a:p>
          <a:p>
            <a:endParaRPr lang="en-US" dirty="0"/>
          </a:p>
        </p:txBody>
      </p:sp>
    </p:spTree>
    <p:extLst>
      <p:ext uri="{BB962C8B-B14F-4D97-AF65-F5344CB8AC3E}">
        <p14:creationId xmlns:p14="http://schemas.microsoft.com/office/powerpoint/2010/main" val="1681037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sz="half" idx="2"/>
          </p:nvPr>
        </p:nvPicPr>
        <p:blipFill>
          <a:blip r:embed="rId3"/>
          <a:srcRect l="27496" t="17343" r="27539" b="12743"/>
          <a:stretch>
            <a:fillRect/>
          </a:stretch>
        </p:blipFill>
        <p:spPr bwMode="auto">
          <a:xfrm>
            <a:off x="5108713" y="675861"/>
            <a:ext cx="7048647" cy="6161752"/>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Oropharyngeal isthmus </a:t>
            </a:r>
          </a:p>
        </p:txBody>
      </p:sp>
      <p:sp>
        <p:nvSpPr>
          <p:cNvPr id="3" name="Content Placeholder 2"/>
          <p:cNvSpPr>
            <a:spLocks noGrp="1"/>
          </p:cNvSpPr>
          <p:nvPr>
            <p:ph sz="half" idx="1"/>
          </p:nvPr>
        </p:nvSpPr>
        <p:spPr>
          <a:xfrm>
            <a:off x="121494" y="1825624"/>
            <a:ext cx="5181600" cy="5032375"/>
          </a:xfrm>
        </p:spPr>
        <p:txBody>
          <a:bodyPr/>
          <a:lstStyle/>
          <a:p>
            <a:r>
              <a:rPr lang="en-US" dirty="0"/>
              <a:t>Bounded above soft palate </a:t>
            </a:r>
          </a:p>
          <a:p>
            <a:r>
              <a:rPr lang="en-US" dirty="0"/>
              <a:t>Below –by the dorsal surface of posterior 1/3</a:t>
            </a:r>
            <a:r>
              <a:rPr lang="en-US" baseline="30000" dirty="0"/>
              <a:t>rd</a:t>
            </a:r>
            <a:r>
              <a:rPr lang="en-US" dirty="0"/>
              <a:t> of tongue </a:t>
            </a:r>
          </a:p>
          <a:p>
            <a:r>
              <a:rPr lang="en-US" dirty="0"/>
              <a:t>Each side –by palatoglossal arch </a:t>
            </a:r>
          </a:p>
        </p:txBody>
      </p:sp>
    </p:spTree>
    <p:extLst>
      <p:ext uri="{BB962C8B-B14F-4D97-AF65-F5344CB8AC3E}">
        <p14:creationId xmlns:p14="http://schemas.microsoft.com/office/powerpoint/2010/main" val="3452978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21601" t="13379" r="23482" b="16221"/>
          <a:stretch/>
        </p:blipFill>
        <p:spPr>
          <a:xfrm>
            <a:off x="3337560" y="1432560"/>
            <a:ext cx="5471160" cy="4922520"/>
          </a:xfrm>
        </p:spPr>
      </p:pic>
    </p:spTree>
    <p:extLst>
      <p:ext uri="{BB962C8B-B14F-4D97-AF65-F5344CB8AC3E}">
        <p14:creationId xmlns:p14="http://schemas.microsoft.com/office/powerpoint/2010/main" val="1735307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6600" y="975360"/>
            <a:ext cx="6766560" cy="5532119"/>
          </a:xfrm>
        </p:spPr>
      </p:pic>
    </p:spTree>
    <p:extLst>
      <p:ext uri="{BB962C8B-B14F-4D97-AF65-F5344CB8AC3E}">
        <p14:creationId xmlns:p14="http://schemas.microsoft.com/office/powerpoint/2010/main" val="3013565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Floor</a:t>
            </a:r>
          </a:p>
        </p:txBody>
      </p:sp>
      <p:sp>
        <p:nvSpPr>
          <p:cNvPr id="3" name="Content Placeholder 2"/>
          <p:cNvSpPr>
            <a:spLocks noGrp="1"/>
          </p:cNvSpPr>
          <p:nvPr>
            <p:ph sz="half" idx="1"/>
          </p:nvPr>
        </p:nvSpPr>
        <p:spPr>
          <a:xfrm>
            <a:off x="122592" y="1825625"/>
            <a:ext cx="5181600" cy="4773958"/>
          </a:xfrm>
        </p:spPr>
        <p:txBody>
          <a:bodyPr/>
          <a:lstStyle/>
          <a:p>
            <a:r>
              <a:rPr lang="en-US" dirty="0"/>
              <a:t>Formed largely by tongue which rest on floor of mouth </a:t>
            </a:r>
          </a:p>
          <a:p>
            <a:r>
              <a:rPr lang="en-US" dirty="0"/>
              <a:t>Floor of mouth is formed by mylohyoid of both sides forming </a:t>
            </a:r>
            <a:r>
              <a:rPr lang="en-US" dirty="0" err="1"/>
              <a:t>diaphragma</a:t>
            </a:r>
            <a:r>
              <a:rPr lang="en-US" dirty="0"/>
              <a:t>  </a:t>
            </a:r>
            <a:r>
              <a:rPr lang="en-US" dirty="0" err="1"/>
              <a:t>oris</a:t>
            </a:r>
            <a:r>
              <a:rPr lang="en-US" dirty="0"/>
              <a:t>.</a:t>
            </a:r>
          </a:p>
          <a:p>
            <a:endParaRPr lang="en-US" dirty="0"/>
          </a:p>
          <a:p>
            <a:r>
              <a:rPr lang="en-US" dirty="0"/>
              <a:t>Anterior part of floor –sublingual region </a:t>
            </a:r>
          </a:p>
        </p:txBody>
      </p:sp>
      <p:sp>
        <p:nvSpPr>
          <p:cNvPr id="4" name="Content Placeholder 3"/>
          <p:cNvSpPr>
            <a:spLocks noGrp="1"/>
          </p:cNvSpPr>
          <p:nvPr>
            <p:ph sz="half" idx="2"/>
          </p:nvPr>
        </p:nvSpPr>
        <p:spPr/>
        <p:txBody>
          <a:bodyPr/>
          <a:lstStyle/>
          <a:p>
            <a:endParaRPr lang="en-US"/>
          </a:p>
        </p:txBody>
      </p:sp>
      <p:pic>
        <p:nvPicPr>
          <p:cNvPr id="16386" name="Picture 2"/>
          <p:cNvPicPr>
            <a:picLocks noChangeAspect="1" noChangeArrowheads="1"/>
          </p:cNvPicPr>
          <p:nvPr/>
        </p:nvPicPr>
        <p:blipFill>
          <a:blip r:embed="rId3"/>
          <a:srcRect/>
          <a:stretch>
            <a:fillRect/>
          </a:stretch>
        </p:blipFill>
        <p:spPr bwMode="auto">
          <a:xfrm>
            <a:off x="5248825" y="1047544"/>
            <a:ext cx="6943175" cy="4955691"/>
          </a:xfrm>
          <a:prstGeom prst="rect">
            <a:avLst/>
          </a:prstGeom>
          <a:noFill/>
          <a:ln w="9525">
            <a:noFill/>
            <a:miter lim="800000"/>
            <a:headEnd/>
            <a:tailEnd/>
          </a:ln>
          <a:effectLst/>
        </p:spPr>
      </p:pic>
    </p:spTree>
    <p:extLst>
      <p:ext uri="{BB962C8B-B14F-4D97-AF65-F5344CB8AC3E}">
        <p14:creationId xmlns:p14="http://schemas.microsoft.com/office/powerpoint/2010/main" val="729291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1971208" cy="5665304"/>
          </a:xfrm>
        </p:spPr>
      </p:pic>
    </p:spTree>
    <p:extLst>
      <p:ext uri="{BB962C8B-B14F-4D97-AF65-F5344CB8AC3E}">
        <p14:creationId xmlns:p14="http://schemas.microsoft.com/office/powerpoint/2010/main" val="2007079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2"/>
          <a:srcRect/>
          <a:stretch>
            <a:fillRect/>
          </a:stretch>
        </p:blipFill>
        <p:spPr bwMode="auto">
          <a:xfrm>
            <a:off x="5265023" y="318052"/>
            <a:ext cx="6926977" cy="6182140"/>
          </a:xfrm>
          <a:prstGeom prst="rect">
            <a:avLst/>
          </a:prstGeom>
          <a:noFill/>
          <a:ln w="9525">
            <a:noFill/>
            <a:miter lim="800000"/>
            <a:headEnd/>
            <a:tailEnd/>
          </a:ln>
          <a:effectLst/>
        </p:spPr>
      </p:pic>
      <p:sp>
        <p:nvSpPr>
          <p:cNvPr id="2" name="Title 1"/>
          <p:cNvSpPr>
            <a:spLocks noGrp="1"/>
          </p:cNvSpPr>
          <p:nvPr>
            <p:ph type="title"/>
          </p:nvPr>
        </p:nvSpPr>
        <p:spPr>
          <a:xfrm>
            <a:off x="838200" y="-211337"/>
            <a:ext cx="10515600" cy="1325563"/>
          </a:xfrm>
        </p:spPr>
        <p:txBody>
          <a:bodyPr/>
          <a:lstStyle/>
          <a:p>
            <a:r>
              <a:rPr lang="en-US" dirty="0"/>
              <a:t>Floor  of cavity </a:t>
            </a:r>
          </a:p>
        </p:txBody>
      </p:sp>
      <p:sp>
        <p:nvSpPr>
          <p:cNvPr id="3" name="Content Placeholder 2"/>
          <p:cNvSpPr>
            <a:spLocks noGrp="1"/>
          </p:cNvSpPr>
          <p:nvPr>
            <p:ph sz="half" idx="1"/>
          </p:nvPr>
        </p:nvSpPr>
        <p:spPr>
          <a:xfrm>
            <a:off x="122592" y="1053548"/>
            <a:ext cx="5181600" cy="5804452"/>
          </a:xfrm>
        </p:spPr>
        <p:txBody>
          <a:bodyPr>
            <a:normAutofit lnSpcReduction="10000"/>
          </a:bodyPr>
          <a:lstStyle/>
          <a:p>
            <a:r>
              <a:rPr lang="en-US" dirty="0"/>
              <a:t>Inferior surface of Tongue attached to floor by a median fold - </a:t>
            </a:r>
            <a:r>
              <a:rPr lang="en-US" b="1" dirty="0"/>
              <a:t>frenulum linguae </a:t>
            </a:r>
          </a:p>
          <a:p>
            <a:endParaRPr lang="en-US" dirty="0"/>
          </a:p>
          <a:p>
            <a:r>
              <a:rPr lang="en-US" b="1" dirty="0"/>
              <a:t>Sublingual papillae </a:t>
            </a:r>
            <a:r>
              <a:rPr lang="en-US" dirty="0"/>
              <a:t>– elevation on each side of frenulum on which submandibular ducts open </a:t>
            </a:r>
          </a:p>
          <a:p>
            <a:endParaRPr lang="en-US" b="1" dirty="0"/>
          </a:p>
          <a:p>
            <a:r>
              <a:rPr lang="en-US" b="1" dirty="0"/>
              <a:t>Sublingual folds </a:t>
            </a:r>
            <a:r>
              <a:rPr lang="en-US" dirty="0"/>
              <a:t>–raised ridge of mucosa due to sublingual glands –from sublingual papillae &amp; pass </a:t>
            </a:r>
            <a:r>
              <a:rPr lang="en-US" dirty="0" err="1"/>
              <a:t>posterolaterally</a:t>
            </a:r>
            <a:r>
              <a:rPr lang="en-US" dirty="0"/>
              <a:t> .few ducts of sublingual glands open on the edge of fold </a:t>
            </a:r>
          </a:p>
        </p:txBody>
      </p:sp>
    </p:spTree>
    <p:extLst>
      <p:ext uri="{BB962C8B-B14F-4D97-AF65-F5344CB8AC3E}">
        <p14:creationId xmlns:p14="http://schemas.microsoft.com/office/powerpoint/2010/main" val="306625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Palate </a:t>
            </a:r>
          </a:p>
        </p:txBody>
      </p:sp>
      <p:sp>
        <p:nvSpPr>
          <p:cNvPr id="3" name="Content Placeholder 2"/>
          <p:cNvSpPr>
            <a:spLocks noGrp="1"/>
          </p:cNvSpPr>
          <p:nvPr>
            <p:ph sz="half" idx="1"/>
          </p:nvPr>
        </p:nvSpPr>
        <p:spPr>
          <a:xfrm>
            <a:off x="301494" y="1825624"/>
            <a:ext cx="4707835" cy="4575175"/>
          </a:xfrm>
        </p:spPr>
        <p:txBody>
          <a:bodyPr/>
          <a:lstStyle/>
          <a:p>
            <a:r>
              <a:rPr lang="en-US" dirty="0"/>
              <a:t>Separates oral cavity from nasal cavity </a:t>
            </a:r>
          </a:p>
          <a:p>
            <a:r>
              <a:rPr lang="en-US" dirty="0"/>
              <a:t>Forms Roof of oral cavity &amp; floor of nasal cavity </a:t>
            </a:r>
          </a:p>
          <a:p>
            <a:r>
              <a:rPr lang="en-US" dirty="0"/>
              <a:t>2 parts –hard palate (larger )&amp; soft palate (smaller )</a:t>
            </a:r>
          </a:p>
          <a:p>
            <a:endParaRPr lang="en-US" dirty="0"/>
          </a:p>
        </p:txBody>
      </p:sp>
      <p:pic>
        <p:nvPicPr>
          <p:cNvPr id="6" name="Content Placeholder 3"/>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017" t="14082" r="2718" b="14119"/>
          <a:stretch/>
        </p:blipFill>
        <p:spPr>
          <a:xfrm>
            <a:off x="4779913" y="775253"/>
            <a:ext cx="7372331" cy="5556354"/>
          </a:xfrm>
        </p:spPr>
      </p:pic>
    </p:spTree>
    <p:extLst>
      <p:ext uri="{BB962C8B-B14F-4D97-AF65-F5344CB8AC3E}">
        <p14:creationId xmlns:p14="http://schemas.microsoft.com/office/powerpoint/2010/main" val="1027429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8229" t="23200" r="2605" b="6000"/>
          <a:stretch/>
        </p:blipFill>
        <p:spPr>
          <a:xfrm>
            <a:off x="2407920" y="1690688"/>
            <a:ext cx="6568440" cy="4009072"/>
          </a:xfrm>
        </p:spPr>
      </p:pic>
    </p:spTree>
    <p:extLst>
      <p:ext uri="{BB962C8B-B14F-4D97-AF65-F5344CB8AC3E}">
        <p14:creationId xmlns:p14="http://schemas.microsoft.com/office/powerpoint/2010/main" val="3167674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0971"/>
            <a:ext cx="10515600" cy="1325563"/>
          </a:xfrm>
        </p:spPr>
        <p:txBody>
          <a:bodyPr/>
          <a:lstStyle/>
          <a:p>
            <a:r>
              <a:rPr lang="en-US" dirty="0"/>
              <a:t>Hard palate </a:t>
            </a:r>
          </a:p>
        </p:txBody>
      </p:sp>
      <p:sp>
        <p:nvSpPr>
          <p:cNvPr id="3" name="Content Placeholder 2"/>
          <p:cNvSpPr>
            <a:spLocks noGrp="1"/>
          </p:cNvSpPr>
          <p:nvPr>
            <p:ph sz="half" idx="1"/>
          </p:nvPr>
        </p:nvSpPr>
        <p:spPr>
          <a:xfrm>
            <a:off x="142470" y="715618"/>
            <a:ext cx="5181600" cy="6142382"/>
          </a:xfrm>
        </p:spPr>
        <p:txBody>
          <a:bodyPr>
            <a:normAutofit lnSpcReduction="10000"/>
          </a:bodyPr>
          <a:lstStyle/>
          <a:p>
            <a:r>
              <a:rPr lang="en-US" dirty="0"/>
              <a:t>Forms anterior 2/3</a:t>
            </a:r>
            <a:r>
              <a:rPr lang="en-US" baseline="30000" dirty="0"/>
              <a:t>rd</a:t>
            </a:r>
            <a:r>
              <a:rPr lang="en-US" dirty="0"/>
              <a:t> of palate </a:t>
            </a:r>
          </a:p>
          <a:p>
            <a:r>
              <a:rPr lang="en-US" dirty="0"/>
              <a:t>Palatine process of maxilla &amp; horizontal plates of palatine bones </a:t>
            </a:r>
          </a:p>
          <a:p>
            <a:r>
              <a:rPr lang="en-US" dirty="0"/>
              <a:t>Both surfaces covered by mucosa </a:t>
            </a:r>
          </a:p>
          <a:p>
            <a:r>
              <a:rPr lang="en-US" dirty="0"/>
              <a:t>Oral mucosa –keratinized stratified squamous epithelium </a:t>
            </a:r>
          </a:p>
          <a:p>
            <a:r>
              <a:rPr lang="en-US" dirty="0"/>
              <a:t>It is thick ,brown due to densely packed mucous glands </a:t>
            </a:r>
          </a:p>
          <a:p>
            <a:r>
              <a:rPr lang="en-US" dirty="0"/>
              <a:t>Features –incisive fossa</a:t>
            </a:r>
          </a:p>
          <a:p>
            <a:r>
              <a:rPr lang="en-US" dirty="0"/>
              <a:t>Greater palatine foramina –medial to 3</a:t>
            </a:r>
            <a:r>
              <a:rPr lang="en-US" baseline="30000" dirty="0"/>
              <a:t>rd</a:t>
            </a:r>
            <a:r>
              <a:rPr lang="en-US" dirty="0"/>
              <a:t> molar </a:t>
            </a:r>
          </a:p>
          <a:p>
            <a:r>
              <a:rPr lang="en-US" dirty="0"/>
              <a:t>Lesser palatine foramen – posterolateral to greater </a:t>
            </a:r>
          </a:p>
        </p:txBody>
      </p:sp>
      <p:pic>
        <p:nvPicPr>
          <p:cNvPr id="5" name="Picture 2"/>
          <p:cNvPicPr>
            <a:picLocks noGrp="1" noChangeAspect="1" noChangeArrowheads="1"/>
          </p:cNvPicPr>
          <p:nvPr>
            <p:ph sz="half" idx="2"/>
          </p:nvPr>
        </p:nvPicPr>
        <p:blipFill>
          <a:blip r:embed="rId3"/>
          <a:srcRect/>
          <a:stretch>
            <a:fillRect/>
          </a:stretch>
        </p:blipFill>
        <p:spPr bwMode="auto">
          <a:xfrm>
            <a:off x="5118651" y="1101500"/>
            <a:ext cx="6945573" cy="4683074"/>
          </a:xfrm>
          <a:prstGeom prst="rect">
            <a:avLst/>
          </a:prstGeom>
          <a:noFill/>
          <a:ln w="9525">
            <a:noFill/>
            <a:miter lim="800000"/>
            <a:headEnd/>
            <a:tailEnd/>
          </a:ln>
          <a:effectLst/>
        </p:spPr>
      </p:pic>
    </p:spTree>
    <p:extLst>
      <p:ext uri="{BB962C8B-B14F-4D97-AF65-F5344CB8AC3E}">
        <p14:creationId xmlns:p14="http://schemas.microsoft.com/office/powerpoint/2010/main" val="1961202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1459"/>
            <a:ext cx="10515600" cy="1325563"/>
          </a:xfrm>
        </p:spPr>
        <p:txBody>
          <a:bodyPr/>
          <a:lstStyle/>
          <a:p>
            <a:r>
              <a:rPr lang="en-US" dirty="0"/>
              <a:t>Features of the hard palate </a:t>
            </a:r>
          </a:p>
        </p:txBody>
      </p:sp>
      <p:sp>
        <p:nvSpPr>
          <p:cNvPr id="3" name="Content Placeholder 2"/>
          <p:cNvSpPr>
            <a:spLocks noGrp="1"/>
          </p:cNvSpPr>
          <p:nvPr>
            <p:ph sz="half" idx="1"/>
          </p:nvPr>
        </p:nvSpPr>
        <p:spPr>
          <a:xfrm>
            <a:off x="221982" y="1113184"/>
            <a:ext cx="5181600" cy="5744816"/>
          </a:xfrm>
        </p:spPr>
        <p:txBody>
          <a:bodyPr>
            <a:normAutofit/>
          </a:bodyPr>
          <a:lstStyle/>
          <a:p>
            <a:r>
              <a:rPr lang="en-US" dirty="0"/>
              <a:t>Thin ridge –palatine raphe –in midline </a:t>
            </a:r>
          </a:p>
          <a:p>
            <a:r>
              <a:rPr lang="en-US" dirty="0"/>
              <a:t>Oval prominence –incisive papilla at anterior end covering fossa &amp; canal </a:t>
            </a:r>
          </a:p>
          <a:p>
            <a:r>
              <a:rPr lang="en-US" dirty="0"/>
              <a:t>Thick transverse ridge called </a:t>
            </a:r>
            <a:r>
              <a:rPr lang="en-US" dirty="0" err="1"/>
              <a:t>rugae</a:t>
            </a:r>
            <a:r>
              <a:rPr lang="en-US" dirty="0"/>
              <a:t> run laterally from raphe </a:t>
            </a:r>
          </a:p>
          <a:p>
            <a:r>
              <a:rPr lang="en-US" dirty="0"/>
              <a:t>Each ridge has dense connective tissue core .</a:t>
            </a:r>
          </a:p>
          <a:p>
            <a:r>
              <a:rPr lang="en-US" dirty="0"/>
              <a:t>Minor salivary glands are present which open by small ducts all over the palate </a:t>
            </a:r>
          </a:p>
        </p:txBody>
      </p:sp>
      <p:pic>
        <p:nvPicPr>
          <p:cNvPr id="18434" name="Picture 2"/>
          <p:cNvPicPr>
            <a:picLocks noGrp="1" noChangeAspect="1" noChangeArrowheads="1"/>
          </p:cNvPicPr>
          <p:nvPr>
            <p:ph sz="half" idx="2"/>
          </p:nvPr>
        </p:nvPicPr>
        <p:blipFill>
          <a:blip r:embed="rId3"/>
          <a:srcRect l="16821" t="11202" r="16665" b="5738"/>
          <a:stretch>
            <a:fillRect/>
          </a:stretch>
        </p:blipFill>
        <p:spPr bwMode="auto">
          <a:xfrm>
            <a:off x="5247861" y="926277"/>
            <a:ext cx="6944139" cy="4875330"/>
          </a:xfrm>
          <a:prstGeom prst="rect">
            <a:avLst/>
          </a:prstGeom>
          <a:noFill/>
          <a:ln w="9525">
            <a:noFill/>
            <a:miter lim="800000"/>
            <a:headEnd/>
            <a:tailEnd/>
          </a:ln>
          <a:effectLst/>
        </p:spPr>
      </p:pic>
    </p:spTree>
    <p:extLst>
      <p:ext uri="{BB962C8B-B14F-4D97-AF65-F5344CB8AC3E}">
        <p14:creationId xmlns:p14="http://schemas.microsoft.com/office/powerpoint/2010/main" val="507885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3074" name="Picture 2"/>
          <p:cNvPicPr>
            <a:picLocks noChangeAspect="1" noChangeArrowheads="1"/>
          </p:cNvPicPr>
          <p:nvPr/>
        </p:nvPicPr>
        <p:blipFill>
          <a:blip r:embed="rId2"/>
          <a:srcRect/>
          <a:stretch>
            <a:fillRect/>
          </a:stretch>
        </p:blipFill>
        <p:spPr bwMode="auto">
          <a:xfrm>
            <a:off x="1470991" y="305628"/>
            <a:ext cx="8368747" cy="6080418"/>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1165" b="3879"/>
          <a:stretch/>
        </p:blipFill>
        <p:spPr>
          <a:xfrm>
            <a:off x="2453640" y="731520"/>
            <a:ext cx="6446519" cy="5242561"/>
          </a:xfrm>
        </p:spPr>
      </p:pic>
    </p:spTree>
    <p:extLst>
      <p:ext uri="{BB962C8B-B14F-4D97-AF65-F5344CB8AC3E}">
        <p14:creationId xmlns:p14="http://schemas.microsoft.com/office/powerpoint/2010/main" val="1833151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Grp="1" noChangeAspect="1" noChangeArrowheads="1"/>
          </p:cNvPicPr>
          <p:nvPr>
            <p:ph sz="half" idx="2"/>
          </p:nvPr>
        </p:nvPicPr>
        <p:blipFill>
          <a:blip r:embed="rId3"/>
          <a:srcRect l="5179" t="10059" r="7353" b="4103"/>
          <a:stretch>
            <a:fillRect/>
          </a:stretch>
        </p:blipFill>
        <p:spPr bwMode="auto">
          <a:xfrm>
            <a:off x="4174435" y="658163"/>
            <a:ext cx="7896999" cy="6199837"/>
          </a:xfrm>
          <a:prstGeom prst="rect">
            <a:avLst/>
          </a:prstGeom>
          <a:noFill/>
          <a:ln w="9525">
            <a:noFill/>
            <a:miter lim="800000"/>
            <a:headEnd/>
            <a:tailEnd/>
          </a:ln>
          <a:effectLst/>
        </p:spPr>
      </p:pic>
      <p:sp>
        <p:nvSpPr>
          <p:cNvPr id="2" name="Title 1"/>
          <p:cNvSpPr>
            <a:spLocks noGrp="1"/>
          </p:cNvSpPr>
          <p:nvPr>
            <p:ph type="title"/>
          </p:nvPr>
        </p:nvSpPr>
        <p:spPr>
          <a:xfrm>
            <a:off x="838200" y="-52313"/>
            <a:ext cx="10515600" cy="1325563"/>
          </a:xfrm>
        </p:spPr>
        <p:txBody>
          <a:bodyPr/>
          <a:lstStyle/>
          <a:p>
            <a:r>
              <a:rPr lang="en-US" dirty="0"/>
              <a:t>Soft palate </a:t>
            </a:r>
          </a:p>
        </p:txBody>
      </p:sp>
      <p:sp>
        <p:nvSpPr>
          <p:cNvPr id="3" name="Content Placeholder 2"/>
          <p:cNvSpPr>
            <a:spLocks noGrp="1"/>
          </p:cNvSpPr>
          <p:nvPr>
            <p:ph sz="half" idx="1"/>
          </p:nvPr>
        </p:nvSpPr>
        <p:spPr>
          <a:xfrm>
            <a:off x="261738" y="1090128"/>
            <a:ext cx="5181600" cy="5429941"/>
          </a:xfrm>
        </p:spPr>
        <p:txBody>
          <a:bodyPr>
            <a:normAutofit lnSpcReduction="10000"/>
          </a:bodyPr>
          <a:lstStyle/>
          <a:p>
            <a:r>
              <a:rPr lang="en-US" dirty="0"/>
              <a:t>Mobile flap of </a:t>
            </a:r>
            <a:r>
              <a:rPr lang="en-US" dirty="0" err="1"/>
              <a:t>musculoaponeurotic</a:t>
            </a:r>
            <a:r>
              <a:rPr lang="en-US" dirty="0"/>
              <a:t> connective tissue </a:t>
            </a:r>
          </a:p>
          <a:p>
            <a:r>
              <a:rPr lang="en-US" dirty="0"/>
              <a:t>Suspended from posterior margin of hard palate</a:t>
            </a:r>
          </a:p>
          <a:p>
            <a:r>
              <a:rPr lang="en-US" dirty="0"/>
              <a:t>Extends backwards and downwards between oral &amp; nasal part of pharynx.</a:t>
            </a:r>
          </a:p>
          <a:p>
            <a:endParaRPr lang="en-US" dirty="0"/>
          </a:p>
          <a:p>
            <a:endParaRPr lang="en-US" dirty="0"/>
          </a:p>
          <a:p>
            <a:r>
              <a:rPr lang="en-US" dirty="0"/>
              <a:t>Anterior 1/3</a:t>
            </a:r>
            <a:r>
              <a:rPr lang="en-US" baseline="30000" dirty="0"/>
              <a:t>rd</a:t>
            </a:r>
            <a:r>
              <a:rPr lang="en-US" dirty="0"/>
              <a:t> –fibrous ,middle 1/3</a:t>
            </a:r>
            <a:r>
              <a:rPr lang="en-US" baseline="30000" dirty="0"/>
              <a:t>rd</a:t>
            </a:r>
            <a:r>
              <a:rPr lang="en-US" dirty="0"/>
              <a:t> is muscular &amp;posterior1/3</a:t>
            </a:r>
            <a:r>
              <a:rPr lang="en-US" baseline="30000" dirty="0"/>
              <a:t>rd</a:t>
            </a:r>
            <a:r>
              <a:rPr lang="en-US" dirty="0"/>
              <a:t> is glandular </a:t>
            </a:r>
          </a:p>
          <a:p>
            <a:endParaRPr lang="en-US" dirty="0"/>
          </a:p>
          <a:p>
            <a:endParaRPr lang="en-US" dirty="0"/>
          </a:p>
        </p:txBody>
      </p:sp>
    </p:spTree>
    <p:extLst>
      <p:ext uri="{BB962C8B-B14F-4D97-AF65-F5344CB8AC3E}">
        <p14:creationId xmlns:p14="http://schemas.microsoft.com/office/powerpoint/2010/main" val="1695237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6706" t="20036" b="1861"/>
          <a:stretch/>
        </p:blipFill>
        <p:spPr>
          <a:xfrm>
            <a:off x="2133600" y="762001"/>
            <a:ext cx="9006840" cy="5334000"/>
          </a:xfrm>
        </p:spPr>
      </p:pic>
    </p:spTree>
    <p:extLst>
      <p:ext uri="{BB962C8B-B14F-4D97-AF65-F5344CB8AC3E}">
        <p14:creationId xmlns:p14="http://schemas.microsoft.com/office/powerpoint/2010/main" val="3541820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sz="half" idx="2"/>
          </p:nvPr>
        </p:nvPicPr>
        <p:blipFill>
          <a:blip r:embed="rId3"/>
          <a:srcRect l="23220" t="25556" r="24536" b="27982"/>
          <a:stretch>
            <a:fillRect/>
          </a:stretch>
        </p:blipFill>
        <p:spPr bwMode="auto">
          <a:xfrm>
            <a:off x="4452730" y="1669773"/>
            <a:ext cx="7739270" cy="386963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Soft palate </a:t>
            </a:r>
          </a:p>
        </p:txBody>
      </p:sp>
      <p:sp>
        <p:nvSpPr>
          <p:cNvPr id="3" name="Content Placeholder 2"/>
          <p:cNvSpPr>
            <a:spLocks noGrp="1"/>
          </p:cNvSpPr>
          <p:nvPr>
            <p:ph sz="half" idx="1"/>
          </p:nvPr>
        </p:nvSpPr>
        <p:spPr>
          <a:xfrm>
            <a:off x="82836" y="1825624"/>
            <a:ext cx="4787338" cy="5032375"/>
          </a:xfrm>
        </p:spPr>
        <p:txBody>
          <a:bodyPr>
            <a:normAutofit fontScale="92500" lnSpcReduction="10000"/>
          </a:bodyPr>
          <a:lstStyle/>
          <a:p>
            <a:r>
              <a:rPr lang="en-US" dirty="0"/>
              <a:t>2 surface &amp; 4 borders </a:t>
            </a:r>
          </a:p>
          <a:p>
            <a:r>
              <a:rPr lang="en-US" dirty="0"/>
              <a:t>Anterior surface – concave ,downwards &amp; forwards </a:t>
            </a:r>
          </a:p>
          <a:p>
            <a:r>
              <a:rPr lang="en-US" dirty="0"/>
              <a:t>Posterior  - convex ,backwards &amp;upwards ,forms anterior boundary of pharyngeal isthmus </a:t>
            </a:r>
          </a:p>
          <a:p>
            <a:r>
              <a:rPr lang="en-US" dirty="0"/>
              <a:t>Upper border –posterior margin of hard palate </a:t>
            </a:r>
          </a:p>
          <a:p>
            <a:r>
              <a:rPr lang="en-US" dirty="0"/>
              <a:t>Lower border – free ,presents a conical projection in midline –uvula </a:t>
            </a:r>
          </a:p>
          <a:p>
            <a:r>
              <a:rPr lang="en-US" dirty="0"/>
              <a:t>2 Lateral borders – continuous with wall of pharynx .</a:t>
            </a:r>
          </a:p>
        </p:txBody>
      </p:sp>
    </p:spTree>
    <p:extLst>
      <p:ext uri="{BB962C8B-B14F-4D97-AF65-F5344CB8AC3E}">
        <p14:creationId xmlns:p14="http://schemas.microsoft.com/office/powerpoint/2010/main" val="1415982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a:t>From base of </a:t>
            </a:r>
            <a:r>
              <a:rPr lang="en-US" dirty="0" err="1"/>
              <a:t>uvula,two</a:t>
            </a:r>
            <a:r>
              <a:rPr lang="en-US" dirty="0"/>
              <a:t> muscular folds extend downwards on each side –</a:t>
            </a:r>
          </a:p>
          <a:p>
            <a:endParaRPr lang="en-US" dirty="0"/>
          </a:p>
          <a:p>
            <a:r>
              <a:rPr lang="en-US" dirty="0"/>
              <a:t>Palatoglossal arch </a:t>
            </a:r>
          </a:p>
          <a:p>
            <a:r>
              <a:rPr lang="en-US" dirty="0" err="1"/>
              <a:t>Palatopharyngeal</a:t>
            </a:r>
            <a:r>
              <a:rPr lang="en-US" dirty="0"/>
              <a:t> arch </a:t>
            </a:r>
          </a:p>
          <a:p>
            <a:endParaRPr lang="en-US" dirty="0"/>
          </a:p>
          <a:p>
            <a:r>
              <a:rPr lang="en-US" dirty="0"/>
              <a:t>Between the arches lies the tonsillar fossa </a:t>
            </a:r>
          </a:p>
        </p:txBody>
      </p:sp>
      <p:pic>
        <p:nvPicPr>
          <p:cNvPr id="21506" name="Picture 2"/>
          <p:cNvPicPr>
            <a:picLocks noGrp="1" noChangeAspect="1" noChangeArrowheads="1"/>
          </p:cNvPicPr>
          <p:nvPr>
            <p:ph sz="half" idx="2"/>
          </p:nvPr>
        </p:nvPicPr>
        <p:blipFill>
          <a:blip r:embed="rId2"/>
          <a:srcRect/>
          <a:stretch>
            <a:fillRect/>
          </a:stretch>
        </p:blipFill>
        <p:spPr bwMode="auto">
          <a:xfrm>
            <a:off x="5458157" y="255370"/>
            <a:ext cx="6349530" cy="6602630"/>
          </a:xfrm>
          <a:prstGeom prst="rect">
            <a:avLst/>
          </a:prstGeom>
          <a:noFill/>
          <a:ln w="9525">
            <a:noFill/>
            <a:miter lim="800000"/>
            <a:headEnd/>
            <a:tailEnd/>
          </a:ln>
          <a:effectLst/>
        </p:spPr>
      </p:pic>
    </p:spTree>
    <p:extLst>
      <p:ext uri="{BB962C8B-B14F-4D97-AF65-F5344CB8AC3E}">
        <p14:creationId xmlns:p14="http://schemas.microsoft.com/office/powerpoint/2010/main" val="4055614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2530" name="Picture 2"/>
          <p:cNvPicPr>
            <a:picLocks noGrp="1" noChangeAspect="1" noChangeArrowheads="1"/>
          </p:cNvPicPr>
          <p:nvPr>
            <p:ph sz="half" idx="1"/>
          </p:nvPr>
        </p:nvPicPr>
        <p:blipFill>
          <a:blip r:embed="rId3"/>
          <a:srcRect l="11793" t="29081" r="48363" b="11780"/>
          <a:stretch>
            <a:fillRect/>
          </a:stretch>
        </p:blipFill>
        <p:spPr bwMode="auto">
          <a:xfrm>
            <a:off x="1053547" y="23717"/>
            <a:ext cx="8189844" cy="6834283"/>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of soft palate </a:t>
            </a:r>
          </a:p>
        </p:txBody>
      </p:sp>
      <p:sp>
        <p:nvSpPr>
          <p:cNvPr id="3" name="Content Placeholder 2"/>
          <p:cNvSpPr>
            <a:spLocks noGrp="1"/>
          </p:cNvSpPr>
          <p:nvPr>
            <p:ph sz="half" idx="1"/>
          </p:nvPr>
        </p:nvSpPr>
        <p:spPr/>
        <p:txBody>
          <a:bodyPr/>
          <a:lstStyle/>
          <a:p>
            <a:r>
              <a:rPr lang="en-US" dirty="0"/>
              <a:t>No bony basis </a:t>
            </a:r>
          </a:p>
          <a:p>
            <a:r>
              <a:rPr lang="en-US" dirty="0"/>
              <a:t>Two layers of mucous membrane </a:t>
            </a:r>
          </a:p>
          <a:p>
            <a:r>
              <a:rPr lang="en-US" dirty="0"/>
              <a:t>Structures in between –palatine aponeurosis</a:t>
            </a:r>
          </a:p>
          <a:p>
            <a:r>
              <a:rPr lang="en-US" dirty="0"/>
              <a:t>Palatine muscles -5 pairs</a:t>
            </a:r>
          </a:p>
          <a:p>
            <a:r>
              <a:rPr lang="en-US" dirty="0"/>
              <a:t>Nerves and vessels </a:t>
            </a:r>
          </a:p>
          <a:p>
            <a:r>
              <a:rPr lang="en-US" dirty="0"/>
              <a:t>Palatine glands </a:t>
            </a:r>
          </a:p>
          <a:p>
            <a:endParaRPr lang="en-US" dirty="0"/>
          </a:p>
        </p:txBody>
      </p:sp>
      <p:pic>
        <p:nvPicPr>
          <p:cNvPr id="23554" name="Picture 2"/>
          <p:cNvPicPr>
            <a:picLocks noGrp="1" noChangeAspect="1" noChangeArrowheads="1"/>
          </p:cNvPicPr>
          <p:nvPr>
            <p:ph sz="half" idx="2"/>
          </p:nvPr>
        </p:nvPicPr>
        <p:blipFill>
          <a:blip r:embed="rId2"/>
          <a:srcRect/>
          <a:stretch>
            <a:fillRect/>
          </a:stretch>
        </p:blipFill>
        <p:spPr bwMode="auto">
          <a:xfrm>
            <a:off x="6266622" y="1299176"/>
            <a:ext cx="5615102" cy="4008319"/>
          </a:xfrm>
          <a:prstGeom prst="rect">
            <a:avLst/>
          </a:prstGeom>
          <a:noFill/>
          <a:ln w="9525">
            <a:noFill/>
            <a:miter lim="800000"/>
            <a:headEnd/>
            <a:tailEnd/>
          </a:ln>
          <a:effectLst/>
        </p:spPr>
      </p:pic>
    </p:spTree>
    <p:extLst>
      <p:ext uri="{BB962C8B-B14F-4D97-AF65-F5344CB8AC3E}">
        <p14:creationId xmlns:p14="http://schemas.microsoft.com/office/powerpoint/2010/main" val="3312268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p:cNvPicPr>
            <a:picLocks noGrp="1" noChangeAspect="1" noChangeArrowheads="1"/>
          </p:cNvPicPr>
          <p:nvPr>
            <p:ph sz="half" idx="2"/>
          </p:nvPr>
        </p:nvPicPr>
        <p:blipFill>
          <a:blip r:embed="rId3"/>
          <a:srcRect/>
          <a:stretch>
            <a:fillRect/>
          </a:stretch>
        </p:blipFill>
        <p:spPr bwMode="auto">
          <a:xfrm>
            <a:off x="3856383" y="606287"/>
            <a:ext cx="8335617" cy="6251713"/>
          </a:xfrm>
          <a:prstGeom prst="rect">
            <a:avLst/>
          </a:prstGeom>
          <a:noFill/>
          <a:ln w="9525">
            <a:noFill/>
            <a:miter lim="800000"/>
            <a:headEnd/>
            <a:tailEnd/>
          </a:ln>
          <a:effectLst/>
        </p:spPr>
      </p:pic>
      <p:sp>
        <p:nvSpPr>
          <p:cNvPr id="2" name="Title 1"/>
          <p:cNvSpPr>
            <a:spLocks noGrp="1"/>
          </p:cNvSpPr>
          <p:nvPr>
            <p:ph type="title"/>
          </p:nvPr>
        </p:nvSpPr>
        <p:spPr>
          <a:xfrm>
            <a:off x="838200" y="-111947"/>
            <a:ext cx="10515600" cy="1325563"/>
          </a:xfrm>
        </p:spPr>
        <p:txBody>
          <a:bodyPr/>
          <a:lstStyle/>
          <a:p>
            <a:r>
              <a:rPr lang="en-US" dirty="0"/>
              <a:t>Muscles of soft palate </a:t>
            </a:r>
          </a:p>
        </p:txBody>
      </p:sp>
      <p:sp>
        <p:nvSpPr>
          <p:cNvPr id="3" name="Content Placeholder 2"/>
          <p:cNvSpPr>
            <a:spLocks noGrp="1"/>
          </p:cNvSpPr>
          <p:nvPr>
            <p:ph sz="half" idx="1"/>
          </p:nvPr>
        </p:nvSpPr>
        <p:spPr>
          <a:xfrm>
            <a:off x="241860" y="1825625"/>
            <a:ext cx="5181600" cy="4351338"/>
          </a:xfrm>
        </p:spPr>
        <p:txBody>
          <a:bodyPr/>
          <a:lstStyle/>
          <a:p>
            <a:r>
              <a:rPr lang="en-US" dirty="0"/>
              <a:t>5 pairs </a:t>
            </a:r>
          </a:p>
          <a:p>
            <a:r>
              <a:rPr lang="en-US" dirty="0"/>
              <a:t>Tensor </a:t>
            </a:r>
            <a:r>
              <a:rPr lang="en-US" dirty="0" err="1"/>
              <a:t>veli</a:t>
            </a:r>
            <a:r>
              <a:rPr lang="en-US" dirty="0"/>
              <a:t> </a:t>
            </a:r>
            <a:r>
              <a:rPr lang="en-US" dirty="0" err="1"/>
              <a:t>palatini</a:t>
            </a:r>
            <a:r>
              <a:rPr lang="en-US" dirty="0"/>
              <a:t> </a:t>
            </a:r>
          </a:p>
          <a:p>
            <a:r>
              <a:rPr lang="en-US" dirty="0" err="1"/>
              <a:t>Levator</a:t>
            </a:r>
            <a:r>
              <a:rPr lang="en-US" dirty="0"/>
              <a:t> </a:t>
            </a:r>
            <a:r>
              <a:rPr lang="en-US" dirty="0" err="1"/>
              <a:t>veli</a:t>
            </a:r>
            <a:r>
              <a:rPr lang="en-US" dirty="0"/>
              <a:t>  </a:t>
            </a:r>
            <a:r>
              <a:rPr lang="en-US" dirty="0" err="1"/>
              <a:t>palatini</a:t>
            </a:r>
            <a:r>
              <a:rPr lang="en-US" dirty="0"/>
              <a:t> </a:t>
            </a:r>
          </a:p>
          <a:p>
            <a:r>
              <a:rPr lang="en-US" dirty="0" err="1"/>
              <a:t>Musculus</a:t>
            </a:r>
            <a:r>
              <a:rPr lang="en-US" dirty="0"/>
              <a:t> uvulae </a:t>
            </a:r>
          </a:p>
          <a:p>
            <a:r>
              <a:rPr lang="en-US" dirty="0" err="1"/>
              <a:t>Palatopharyngeus</a:t>
            </a:r>
            <a:endParaRPr lang="en-US" dirty="0"/>
          </a:p>
          <a:p>
            <a:r>
              <a:rPr lang="en-US" dirty="0" err="1"/>
              <a:t>Palatoglossus</a:t>
            </a:r>
            <a:r>
              <a:rPr lang="en-US" dirty="0"/>
              <a:t> </a:t>
            </a:r>
          </a:p>
        </p:txBody>
      </p:sp>
    </p:spTree>
    <p:extLst>
      <p:ext uri="{BB962C8B-B14F-4D97-AF65-F5344CB8AC3E}">
        <p14:creationId xmlns:p14="http://schemas.microsoft.com/office/powerpoint/2010/main" val="587539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Tensor </a:t>
            </a:r>
            <a:r>
              <a:rPr lang="en-US" dirty="0" err="1"/>
              <a:t>veli</a:t>
            </a:r>
            <a:r>
              <a:rPr lang="en-US" dirty="0"/>
              <a:t> </a:t>
            </a:r>
            <a:r>
              <a:rPr lang="en-US" dirty="0" err="1"/>
              <a:t>palatini</a:t>
            </a:r>
            <a:r>
              <a:rPr lang="en-US" dirty="0"/>
              <a:t> </a:t>
            </a:r>
            <a:br>
              <a:rPr lang="en-US" dirty="0"/>
            </a:br>
            <a:endParaRPr lang="en-US" dirty="0"/>
          </a:p>
        </p:txBody>
      </p:sp>
      <p:sp>
        <p:nvSpPr>
          <p:cNvPr id="3" name="Content Placeholder 2"/>
          <p:cNvSpPr>
            <a:spLocks noGrp="1"/>
          </p:cNvSpPr>
          <p:nvPr>
            <p:ph sz="half" idx="1"/>
          </p:nvPr>
        </p:nvSpPr>
        <p:spPr>
          <a:xfrm>
            <a:off x="381000" y="1825625"/>
            <a:ext cx="5181600" cy="4351338"/>
          </a:xfrm>
        </p:spPr>
        <p:txBody>
          <a:bodyPr/>
          <a:lstStyle/>
          <a:p>
            <a:r>
              <a:rPr lang="en-US" sz="2400" dirty="0"/>
              <a:t>tensor </a:t>
            </a:r>
            <a:r>
              <a:rPr lang="en-US" sz="2400" dirty="0" err="1"/>
              <a:t>veli</a:t>
            </a:r>
            <a:r>
              <a:rPr lang="en-US" sz="2400" dirty="0"/>
              <a:t> </a:t>
            </a:r>
            <a:r>
              <a:rPr lang="en-US" sz="2400" dirty="0" err="1"/>
              <a:t>palatini</a:t>
            </a:r>
            <a:r>
              <a:rPr lang="en-US" sz="2400" dirty="0"/>
              <a:t>  which tenses the soft palate </a:t>
            </a:r>
          </a:p>
          <a:p>
            <a:r>
              <a:rPr lang="en-US" sz="2400" dirty="0"/>
              <a:t>It originates from the spine of the sphenoid bone , medial lamina of the </a:t>
            </a:r>
            <a:r>
              <a:rPr lang="en-US" sz="2400" dirty="0" err="1"/>
              <a:t>pterygoid</a:t>
            </a:r>
            <a:r>
              <a:rPr lang="en-US" sz="2400" dirty="0"/>
              <a:t> process and auditory tube </a:t>
            </a:r>
          </a:p>
          <a:p>
            <a:r>
              <a:rPr lang="en-US" sz="2400" dirty="0"/>
              <a:t>Inserts at the palatine </a:t>
            </a:r>
            <a:r>
              <a:rPr lang="en-US" sz="2400" dirty="0" err="1"/>
              <a:t>aponeurosis</a:t>
            </a:r>
            <a:r>
              <a:rPr lang="en-US" sz="2400" dirty="0"/>
              <a:t>     function is to tense the soft palate and to widen the auditory tube </a:t>
            </a:r>
          </a:p>
          <a:p>
            <a:endParaRPr lang="en-US" dirty="0"/>
          </a:p>
        </p:txBody>
      </p:sp>
      <p:pic>
        <p:nvPicPr>
          <p:cNvPr id="1027" name="Picture 3"/>
          <p:cNvPicPr>
            <a:picLocks noGrp="1" noChangeAspect="1" noChangeArrowheads="1"/>
          </p:cNvPicPr>
          <p:nvPr>
            <p:ph sz="half" idx="2"/>
          </p:nvPr>
        </p:nvPicPr>
        <p:blipFill>
          <a:blip r:embed="rId2"/>
          <a:srcRect/>
          <a:stretch>
            <a:fillRect/>
          </a:stretch>
        </p:blipFill>
        <p:spPr bwMode="auto">
          <a:xfrm>
            <a:off x="5457910" y="668142"/>
            <a:ext cx="5956324" cy="5493055"/>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Levator</a:t>
            </a:r>
            <a:r>
              <a:rPr lang="en-US" dirty="0"/>
              <a:t> </a:t>
            </a:r>
            <a:r>
              <a:rPr lang="en-US" dirty="0" err="1"/>
              <a:t>veli</a:t>
            </a:r>
            <a:r>
              <a:rPr lang="en-US" dirty="0"/>
              <a:t>  </a:t>
            </a:r>
            <a:r>
              <a:rPr lang="en-US" dirty="0" err="1"/>
              <a:t>palatini</a:t>
            </a:r>
            <a:endParaRPr lang="en-US" dirty="0"/>
          </a:p>
        </p:txBody>
      </p:sp>
      <p:sp>
        <p:nvSpPr>
          <p:cNvPr id="3" name="Content Placeholder 2"/>
          <p:cNvSpPr>
            <a:spLocks noGrp="1"/>
          </p:cNvSpPr>
          <p:nvPr>
            <p:ph sz="half" idx="1"/>
          </p:nvPr>
        </p:nvSpPr>
        <p:spPr/>
        <p:txBody>
          <a:bodyPr/>
          <a:lstStyle/>
          <a:p>
            <a:r>
              <a:rPr lang="en-US" dirty="0" err="1"/>
              <a:t>levator</a:t>
            </a:r>
            <a:r>
              <a:rPr lang="en-US" dirty="0"/>
              <a:t> </a:t>
            </a:r>
            <a:r>
              <a:rPr lang="en-US" dirty="0" err="1"/>
              <a:t>veli</a:t>
            </a:r>
            <a:r>
              <a:rPr lang="en-US" dirty="0"/>
              <a:t> </a:t>
            </a:r>
            <a:r>
              <a:rPr lang="en-US" dirty="0" err="1"/>
              <a:t>palatini</a:t>
            </a:r>
            <a:r>
              <a:rPr lang="en-US" dirty="0"/>
              <a:t>  this muscle originates from the </a:t>
            </a:r>
            <a:r>
              <a:rPr lang="en-US" dirty="0" err="1"/>
              <a:t>petros</a:t>
            </a:r>
            <a:r>
              <a:rPr lang="en-US" dirty="0"/>
              <a:t> part of the temporal bone and auditory tube</a:t>
            </a:r>
          </a:p>
          <a:p>
            <a:r>
              <a:rPr lang="en-US" dirty="0"/>
              <a:t>Inserts in the palatine </a:t>
            </a:r>
            <a:r>
              <a:rPr lang="en-US" dirty="0" err="1"/>
              <a:t>aponeurosis</a:t>
            </a:r>
            <a:r>
              <a:rPr lang="en-US" dirty="0"/>
              <a:t>        </a:t>
            </a:r>
            <a:r>
              <a:rPr lang="en-US" dirty="0" err="1"/>
              <a:t>fuction</a:t>
            </a:r>
            <a:r>
              <a:rPr lang="en-US" dirty="0"/>
              <a:t> is to elevate the soft palate </a:t>
            </a:r>
          </a:p>
          <a:p>
            <a:endParaRPr lang="en-US" dirty="0"/>
          </a:p>
        </p:txBody>
      </p:sp>
      <p:pic>
        <p:nvPicPr>
          <p:cNvPr id="2050" name="Picture 2"/>
          <p:cNvPicPr>
            <a:picLocks noGrp="1" noChangeAspect="1" noChangeArrowheads="1"/>
          </p:cNvPicPr>
          <p:nvPr>
            <p:ph sz="half" idx="2"/>
          </p:nvPr>
        </p:nvPicPr>
        <p:blipFill>
          <a:blip r:embed="rId2"/>
          <a:srcRect/>
          <a:stretch>
            <a:fillRect/>
          </a:stretch>
        </p:blipFill>
        <p:spPr bwMode="auto">
          <a:xfrm>
            <a:off x="5883579" y="1182414"/>
            <a:ext cx="6154250" cy="5675586"/>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Musculus</a:t>
            </a:r>
            <a:r>
              <a:rPr lang="en-US" dirty="0"/>
              <a:t> </a:t>
            </a:r>
            <a:r>
              <a:rPr lang="en-US" dirty="0" err="1"/>
              <a:t>uvulae</a:t>
            </a:r>
            <a:r>
              <a:rPr lang="en-US" dirty="0"/>
              <a:t> </a:t>
            </a:r>
            <a:br>
              <a:rPr lang="en-US" dirty="0"/>
            </a:br>
            <a:endParaRPr lang="en-US" dirty="0"/>
          </a:p>
        </p:txBody>
      </p:sp>
      <p:sp>
        <p:nvSpPr>
          <p:cNvPr id="3" name="Content Placeholder 2"/>
          <p:cNvSpPr>
            <a:spLocks noGrp="1"/>
          </p:cNvSpPr>
          <p:nvPr>
            <p:ph sz="half" idx="1"/>
          </p:nvPr>
        </p:nvSpPr>
        <p:spPr/>
        <p:txBody>
          <a:bodyPr/>
          <a:lstStyle/>
          <a:p>
            <a:r>
              <a:rPr lang="en-US" dirty="0"/>
              <a:t>On both sides, the </a:t>
            </a:r>
            <a:r>
              <a:rPr lang="en-US" dirty="0" err="1"/>
              <a:t>musculus</a:t>
            </a:r>
            <a:r>
              <a:rPr lang="en-US" dirty="0"/>
              <a:t> </a:t>
            </a:r>
            <a:r>
              <a:rPr lang="en-US" dirty="0" err="1"/>
              <a:t>uvulae</a:t>
            </a:r>
            <a:r>
              <a:rPr lang="en-US" dirty="0"/>
              <a:t> is </a:t>
            </a:r>
            <a:r>
              <a:rPr lang="en-US" b="1" dirty="0"/>
              <a:t>one of the muscles of the palate</a:t>
            </a:r>
            <a:r>
              <a:rPr lang="en-US" dirty="0"/>
              <a:t>.</a:t>
            </a:r>
          </a:p>
          <a:p>
            <a:endParaRPr lang="en-US" dirty="0"/>
          </a:p>
          <a:p>
            <a:r>
              <a:rPr lang="en-US" dirty="0"/>
              <a:t> It arises from the posterior nasal spine and the palatine </a:t>
            </a:r>
            <a:r>
              <a:rPr lang="en-US" dirty="0" err="1"/>
              <a:t>aponeurosis</a:t>
            </a:r>
            <a:r>
              <a:rPr lang="en-US" dirty="0"/>
              <a:t>. It inserts into the mucous membrane of the uvula.</a:t>
            </a:r>
          </a:p>
        </p:txBody>
      </p:sp>
      <p:sp>
        <p:nvSpPr>
          <p:cNvPr id="4" name="Content Placeholder 3"/>
          <p:cNvSpPr>
            <a:spLocks noGrp="1"/>
          </p:cNvSpPr>
          <p:nvPr>
            <p:ph sz="half" idx="2"/>
          </p:nvPr>
        </p:nvSpPr>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Palatopharyngeus</a:t>
            </a:r>
            <a:endParaRPr lang="en-US" dirty="0"/>
          </a:p>
        </p:txBody>
      </p:sp>
      <p:sp>
        <p:nvSpPr>
          <p:cNvPr id="3" name="Content Placeholder 2"/>
          <p:cNvSpPr>
            <a:spLocks noGrp="1"/>
          </p:cNvSpPr>
          <p:nvPr>
            <p:ph sz="half" idx="1"/>
          </p:nvPr>
        </p:nvSpPr>
        <p:spPr/>
        <p:txBody>
          <a:bodyPr/>
          <a:lstStyle/>
          <a:p>
            <a:r>
              <a:rPr lang="en-US" dirty="0" err="1"/>
              <a:t>palatopharyngeus</a:t>
            </a:r>
            <a:r>
              <a:rPr lang="en-US" dirty="0"/>
              <a:t> muscle –it also takes its origin from the palatine </a:t>
            </a:r>
            <a:r>
              <a:rPr lang="en-US" dirty="0" err="1"/>
              <a:t>aponeurosis</a:t>
            </a:r>
            <a:r>
              <a:rPr lang="en-US" dirty="0"/>
              <a:t> </a:t>
            </a:r>
          </a:p>
          <a:p>
            <a:r>
              <a:rPr lang="en-US" dirty="0"/>
              <a:t>Inserts at the lateral  wall of pharynx </a:t>
            </a:r>
          </a:p>
          <a:p>
            <a:r>
              <a:rPr lang="en-US" dirty="0"/>
              <a:t>Function elevate pharynx and depress soft palate </a:t>
            </a:r>
          </a:p>
          <a:p>
            <a:endParaRPr lang="en-US" dirty="0"/>
          </a:p>
        </p:txBody>
      </p:sp>
      <p:pic>
        <p:nvPicPr>
          <p:cNvPr id="5" name="Picture 2"/>
          <p:cNvPicPr>
            <a:picLocks noGrp="1" noChangeAspect="1" noChangeArrowheads="1"/>
          </p:cNvPicPr>
          <p:nvPr>
            <p:ph sz="half" idx="2"/>
          </p:nvPr>
        </p:nvPicPr>
        <p:blipFill>
          <a:blip r:embed="rId3"/>
          <a:srcRect/>
          <a:stretch>
            <a:fillRect/>
          </a:stretch>
        </p:blipFill>
        <p:spPr bwMode="auto">
          <a:xfrm>
            <a:off x="5824720" y="819784"/>
            <a:ext cx="6084753" cy="5611495"/>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Palatoglossus</a:t>
            </a:r>
            <a:r>
              <a:rPr lang="en-US" dirty="0"/>
              <a:t> </a:t>
            </a:r>
            <a:br>
              <a:rPr lang="en-US" dirty="0"/>
            </a:br>
            <a:endParaRPr lang="en-US" dirty="0"/>
          </a:p>
        </p:txBody>
      </p:sp>
      <p:sp>
        <p:nvSpPr>
          <p:cNvPr id="3" name="Content Placeholder 2"/>
          <p:cNvSpPr>
            <a:spLocks noGrp="1"/>
          </p:cNvSpPr>
          <p:nvPr>
            <p:ph sz="half" idx="1"/>
          </p:nvPr>
        </p:nvSpPr>
        <p:spPr/>
        <p:txBody>
          <a:bodyPr/>
          <a:lstStyle/>
          <a:p>
            <a:r>
              <a:rPr lang="en-US" dirty="0" err="1"/>
              <a:t>palatoglossus</a:t>
            </a:r>
            <a:r>
              <a:rPr lang="en-US" dirty="0"/>
              <a:t> – this muscle originates from the  palatine </a:t>
            </a:r>
            <a:r>
              <a:rPr lang="en-US" dirty="0" err="1"/>
              <a:t>aponeurosis</a:t>
            </a:r>
            <a:r>
              <a:rPr lang="en-US" dirty="0"/>
              <a:t> and then  </a:t>
            </a:r>
          </a:p>
          <a:p>
            <a:r>
              <a:rPr lang="en-US" dirty="0"/>
              <a:t>Inserts at the root  of tongue   </a:t>
            </a:r>
          </a:p>
          <a:p>
            <a:r>
              <a:rPr lang="en-US" dirty="0"/>
              <a:t>Function – to elevate the root of tongue and depress the soft palate in doing so narrows the opening of pharynx to assist </a:t>
            </a:r>
            <a:r>
              <a:rPr lang="en-US" dirty="0" err="1"/>
              <a:t>swalowing</a:t>
            </a:r>
            <a:r>
              <a:rPr lang="en-US" dirty="0"/>
              <a:t> </a:t>
            </a:r>
          </a:p>
          <a:p>
            <a:endParaRPr lang="en-US" dirty="0"/>
          </a:p>
        </p:txBody>
      </p:sp>
      <p:pic>
        <p:nvPicPr>
          <p:cNvPr id="5" name="Picture 2"/>
          <p:cNvPicPr>
            <a:picLocks noGrp="1" noChangeAspect="1" noChangeArrowheads="1"/>
          </p:cNvPicPr>
          <p:nvPr>
            <p:ph sz="half" idx="2"/>
          </p:nvPr>
        </p:nvPicPr>
        <p:blipFill>
          <a:blip r:embed="rId2"/>
          <a:srcRect/>
          <a:stretch>
            <a:fillRect/>
          </a:stretch>
        </p:blipFill>
        <p:spPr bwMode="auto">
          <a:xfrm>
            <a:off x="6057671" y="713104"/>
            <a:ext cx="6134329" cy="5657215"/>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0727"/>
            <a:ext cx="10515600" cy="1325563"/>
          </a:xfrm>
        </p:spPr>
        <p:txBody>
          <a:bodyPr/>
          <a:lstStyle/>
          <a:p>
            <a:r>
              <a:rPr lang="en-US" dirty="0"/>
              <a:t>Palatine aponeurosis </a:t>
            </a:r>
          </a:p>
        </p:txBody>
      </p:sp>
      <p:sp>
        <p:nvSpPr>
          <p:cNvPr id="3" name="Content Placeholder 2"/>
          <p:cNvSpPr>
            <a:spLocks noGrp="1"/>
          </p:cNvSpPr>
          <p:nvPr>
            <p:ph sz="half" idx="1"/>
          </p:nvPr>
        </p:nvSpPr>
        <p:spPr>
          <a:xfrm>
            <a:off x="82836" y="616226"/>
            <a:ext cx="5181600" cy="6241773"/>
          </a:xfrm>
        </p:spPr>
        <p:txBody>
          <a:bodyPr>
            <a:normAutofit fontScale="92500" lnSpcReduction="10000"/>
          </a:bodyPr>
          <a:lstStyle/>
          <a:p>
            <a:r>
              <a:rPr lang="en-US" dirty="0"/>
              <a:t>Fibrous framework of soft palate where all muscles are attached </a:t>
            </a:r>
          </a:p>
          <a:p>
            <a:r>
              <a:rPr lang="en-US" dirty="0"/>
              <a:t>It is the expanded tendon of insertion of tensor </a:t>
            </a:r>
            <a:r>
              <a:rPr lang="en-US" dirty="0" err="1"/>
              <a:t>veli</a:t>
            </a:r>
            <a:r>
              <a:rPr lang="en-US" dirty="0"/>
              <a:t> palatine muscle .</a:t>
            </a:r>
          </a:p>
          <a:p>
            <a:endParaRPr lang="en-US" dirty="0"/>
          </a:p>
          <a:p>
            <a:r>
              <a:rPr lang="en-US" dirty="0"/>
              <a:t>In front attached to hard palate </a:t>
            </a:r>
          </a:p>
          <a:p>
            <a:endParaRPr lang="en-US" dirty="0"/>
          </a:p>
          <a:p>
            <a:r>
              <a:rPr lang="en-US" dirty="0"/>
              <a:t>On each side continuous with tendon of tensor </a:t>
            </a:r>
            <a:r>
              <a:rPr lang="en-US" dirty="0" err="1"/>
              <a:t>veli</a:t>
            </a:r>
            <a:r>
              <a:rPr lang="en-US" dirty="0"/>
              <a:t> palatine (after winding around lateral side of pterygoid Hamulus)</a:t>
            </a:r>
          </a:p>
          <a:p>
            <a:endParaRPr lang="en-US" dirty="0"/>
          </a:p>
          <a:p>
            <a:r>
              <a:rPr lang="en-US" dirty="0"/>
              <a:t>In midline splits to enclose </a:t>
            </a:r>
            <a:r>
              <a:rPr lang="en-US" dirty="0" err="1"/>
              <a:t>musculus</a:t>
            </a:r>
            <a:r>
              <a:rPr lang="en-US" dirty="0"/>
              <a:t> uvulae </a:t>
            </a:r>
          </a:p>
        </p:txBody>
      </p:sp>
      <p:pic>
        <p:nvPicPr>
          <p:cNvPr id="25602" name="Picture 2"/>
          <p:cNvPicPr>
            <a:picLocks noGrp="1" noChangeAspect="1" noChangeArrowheads="1"/>
          </p:cNvPicPr>
          <p:nvPr>
            <p:ph sz="half" idx="2"/>
          </p:nvPr>
        </p:nvPicPr>
        <p:blipFill>
          <a:blip r:embed="rId2"/>
          <a:srcRect/>
          <a:stretch>
            <a:fillRect/>
          </a:stretch>
        </p:blipFill>
        <p:spPr bwMode="auto">
          <a:xfrm>
            <a:off x="5082560" y="2345635"/>
            <a:ext cx="7109440" cy="3855967"/>
          </a:xfrm>
          <a:prstGeom prst="rect">
            <a:avLst/>
          </a:prstGeom>
          <a:noFill/>
          <a:ln w="9525">
            <a:noFill/>
            <a:miter lim="800000"/>
            <a:headEnd/>
            <a:tailEnd/>
          </a:ln>
          <a:effectLst/>
        </p:spPr>
      </p:pic>
    </p:spTree>
    <p:extLst>
      <p:ext uri="{BB962C8B-B14F-4D97-AF65-F5344CB8AC3E}">
        <p14:creationId xmlns:p14="http://schemas.microsoft.com/office/powerpoint/2010/main" val="16434631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11337"/>
            <a:ext cx="10515600" cy="1325563"/>
          </a:xfrm>
        </p:spPr>
        <p:txBody>
          <a:bodyPr/>
          <a:lstStyle/>
          <a:p>
            <a:r>
              <a:rPr lang="en-US" dirty="0" err="1"/>
              <a:t>Palatoglossus</a:t>
            </a:r>
            <a:r>
              <a:rPr lang="en-US" dirty="0"/>
              <a:t> AND </a:t>
            </a:r>
            <a:r>
              <a:rPr lang="en-US" dirty="0" err="1"/>
              <a:t>Palatopharyngeus</a:t>
            </a:r>
            <a:r>
              <a:rPr lang="en-US" dirty="0"/>
              <a:t> </a:t>
            </a:r>
          </a:p>
        </p:txBody>
      </p:sp>
      <p:sp>
        <p:nvSpPr>
          <p:cNvPr id="5" name="Content Placeholder 4"/>
          <p:cNvSpPr>
            <a:spLocks noGrp="1"/>
          </p:cNvSpPr>
          <p:nvPr>
            <p:ph sz="half" idx="1"/>
          </p:nvPr>
        </p:nvSpPr>
        <p:spPr/>
        <p:txBody>
          <a:bodyPr>
            <a:normAutofit fontScale="92500" lnSpcReduction="10000"/>
          </a:bodyPr>
          <a:lstStyle/>
          <a:p>
            <a:r>
              <a:rPr lang="en-US" dirty="0" err="1"/>
              <a:t>Palatoglossus</a:t>
            </a:r>
            <a:r>
              <a:rPr lang="en-US" dirty="0"/>
              <a:t> muscle forms an arch as it goes from soft palate to the tongue called the </a:t>
            </a:r>
            <a:r>
              <a:rPr lang="en-US" dirty="0" err="1"/>
              <a:t>palato</a:t>
            </a:r>
            <a:r>
              <a:rPr lang="en-US" dirty="0"/>
              <a:t> </a:t>
            </a:r>
            <a:r>
              <a:rPr lang="en-US" dirty="0" err="1"/>
              <a:t>glossal</a:t>
            </a:r>
            <a:r>
              <a:rPr lang="en-US" dirty="0"/>
              <a:t> arch </a:t>
            </a:r>
          </a:p>
          <a:p>
            <a:endParaRPr lang="en-US" dirty="0"/>
          </a:p>
          <a:p>
            <a:r>
              <a:rPr lang="en-US" dirty="0"/>
              <a:t> </a:t>
            </a:r>
            <a:r>
              <a:rPr lang="en-US" dirty="0" err="1"/>
              <a:t>Palatopharyngeus</a:t>
            </a:r>
            <a:r>
              <a:rPr lang="en-US" dirty="0"/>
              <a:t> forms an arch when it goes from soft palate to the pharynx  called </a:t>
            </a:r>
            <a:r>
              <a:rPr lang="en-US" dirty="0" err="1"/>
              <a:t>palato</a:t>
            </a:r>
            <a:r>
              <a:rPr lang="en-US" dirty="0"/>
              <a:t> pharyngeal arch</a:t>
            </a:r>
          </a:p>
          <a:p>
            <a:r>
              <a:rPr lang="en-US" dirty="0"/>
              <a:t>Between these two arches we find the palatine tonsils which help with local immunity</a:t>
            </a:r>
          </a:p>
        </p:txBody>
      </p:sp>
      <p:pic>
        <p:nvPicPr>
          <p:cNvPr id="7" name="Picture 2"/>
          <p:cNvPicPr>
            <a:picLocks noGrp="1" noChangeAspect="1" noChangeArrowheads="1"/>
          </p:cNvPicPr>
          <p:nvPr>
            <p:ph sz="half" idx="2"/>
          </p:nvPr>
        </p:nvPicPr>
        <p:blipFill>
          <a:blip r:embed="rId2"/>
          <a:srcRect/>
          <a:stretch>
            <a:fillRect/>
          </a:stretch>
        </p:blipFill>
        <p:spPr bwMode="auto">
          <a:xfrm>
            <a:off x="6142384" y="861943"/>
            <a:ext cx="5685182" cy="591180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68880" y="1690688"/>
            <a:ext cx="7299960" cy="5060632"/>
          </a:xfrm>
        </p:spPr>
      </p:pic>
    </p:spTree>
    <p:extLst>
      <p:ext uri="{BB962C8B-B14F-4D97-AF65-F5344CB8AC3E}">
        <p14:creationId xmlns:p14="http://schemas.microsoft.com/office/powerpoint/2010/main" val="24820908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4957" t="1676" r="6250" b="5866"/>
          <a:stretch/>
        </p:blipFill>
        <p:spPr>
          <a:xfrm>
            <a:off x="2133600" y="1493520"/>
            <a:ext cx="8351520" cy="5044440"/>
          </a:xfrm>
        </p:spPr>
      </p:pic>
    </p:spTree>
    <p:extLst>
      <p:ext uri="{BB962C8B-B14F-4D97-AF65-F5344CB8AC3E}">
        <p14:creationId xmlns:p14="http://schemas.microsoft.com/office/powerpoint/2010/main" val="11078068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Grp="1" noChangeAspect="1" noChangeArrowheads="1"/>
          </p:cNvPicPr>
          <p:nvPr>
            <p:ph sz="half" idx="2"/>
          </p:nvPr>
        </p:nvPicPr>
        <p:blipFill>
          <a:blip r:embed="rId2"/>
          <a:srcRect/>
          <a:stretch>
            <a:fillRect/>
          </a:stretch>
        </p:blipFill>
        <p:spPr bwMode="auto">
          <a:xfrm>
            <a:off x="4858358" y="1550504"/>
            <a:ext cx="7333642" cy="4158387"/>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Nerves </a:t>
            </a:r>
          </a:p>
        </p:txBody>
      </p:sp>
      <p:sp>
        <p:nvSpPr>
          <p:cNvPr id="3" name="Content Placeholder 2"/>
          <p:cNvSpPr>
            <a:spLocks noGrp="1"/>
          </p:cNvSpPr>
          <p:nvPr>
            <p:ph sz="half" idx="1"/>
          </p:nvPr>
        </p:nvSpPr>
        <p:spPr>
          <a:xfrm>
            <a:off x="182226" y="1825625"/>
            <a:ext cx="5181600" cy="4351338"/>
          </a:xfrm>
        </p:spPr>
        <p:txBody>
          <a:bodyPr/>
          <a:lstStyle/>
          <a:p>
            <a:r>
              <a:rPr lang="en-US" dirty="0"/>
              <a:t>All muscles are supplied by cranial part of accessory nerve through </a:t>
            </a:r>
            <a:r>
              <a:rPr lang="en-US" dirty="0" err="1"/>
              <a:t>vagus</a:t>
            </a:r>
            <a:r>
              <a:rPr lang="en-US" dirty="0"/>
              <a:t> ,except tensor </a:t>
            </a:r>
            <a:r>
              <a:rPr lang="en-US" dirty="0" err="1"/>
              <a:t>veli</a:t>
            </a:r>
            <a:r>
              <a:rPr lang="en-US" dirty="0"/>
              <a:t> </a:t>
            </a:r>
            <a:r>
              <a:rPr lang="en-US" dirty="0" err="1"/>
              <a:t>palatini</a:t>
            </a:r>
            <a:r>
              <a:rPr lang="en-US" dirty="0"/>
              <a:t> which is supplied by trunk of mandibular nerve .</a:t>
            </a:r>
          </a:p>
        </p:txBody>
      </p:sp>
    </p:spTree>
    <p:extLst>
      <p:ext uri="{BB962C8B-B14F-4D97-AF65-F5344CB8AC3E}">
        <p14:creationId xmlns:p14="http://schemas.microsoft.com/office/powerpoint/2010/main" val="37077599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Grp="1" noChangeAspect="1" noChangeArrowheads="1"/>
          </p:cNvPicPr>
          <p:nvPr>
            <p:ph sz="half" idx="2"/>
          </p:nvPr>
        </p:nvPicPr>
        <p:blipFill>
          <a:blip r:embed="rId2"/>
          <a:srcRect/>
          <a:stretch>
            <a:fillRect/>
          </a:stretch>
        </p:blipFill>
        <p:spPr bwMode="auto">
          <a:xfrm>
            <a:off x="5168349" y="1694040"/>
            <a:ext cx="7023652" cy="4408586"/>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Arterial supply </a:t>
            </a:r>
          </a:p>
        </p:txBody>
      </p:sp>
      <p:sp>
        <p:nvSpPr>
          <p:cNvPr id="3" name="Content Placeholder 2"/>
          <p:cNvSpPr>
            <a:spLocks noGrp="1"/>
          </p:cNvSpPr>
          <p:nvPr>
            <p:ph sz="half" idx="1"/>
          </p:nvPr>
        </p:nvSpPr>
        <p:spPr/>
        <p:txBody>
          <a:bodyPr/>
          <a:lstStyle/>
          <a:p>
            <a:r>
              <a:rPr lang="en-US" dirty="0"/>
              <a:t>Greater palatine branch of maxillary</a:t>
            </a:r>
          </a:p>
          <a:p>
            <a:r>
              <a:rPr lang="en-US" dirty="0"/>
              <a:t>Ascending palatine branch of facial </a:t>
            </a:r>
          </a:p>
          <a:p>
            <a:endParaRPr lang="en-US" dirty="0"/>
          </a:p>
          <a:p>
            <a:endParaRPr lang="en-US" dirty="0"/>
          </a:p>
          <a:p>
            <a:r>
              <a:rPr lang="en-US" dirty="0"/>
              <a:t>Veins </a:t>
            </a:r>
          </a:p>
          <a:p>
            <a:r>
              <a:rPr lang="en-US" dirty="0"/>
              <a:t>Drain into pharyngeal venous plexus </a:t>
            </a:r>
          </a:p>
        </p:txBody>
      </p:sp>
    </p:spTree>
    <p:extLst>
      <p:ext uri="{BB962C8B-B14F-4D97-AF65-F5344CB8AC3E}">
        <p14:creationId xmlns:p14="http://schemas.microsoft.com/office/powerpoint/2010/main" val="25247880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t>
            </a:r>
            <a:endParaRPr lang="en-US" dirty="0"/>
          </a:p>
        </p:txBody>
      </p:sp>
      <p:sp>
        <p:nvSpPr>
          <p:cNvPr id="3" name="Content Placeholder 2"/>
          <p:cNvSpPr>
            <a:spLocks noGrp="1"/>
          </p:cNvSpPr>
          <p:nvPr>
            <p:ph idx="1"/>
          </p:nvPr>
        </p:nvSpPr>
        <p:spPr/>
        <p:txBody>
          <a:bodyPr>
            <a:normAutofit/>
          </a:bodyPr>
          <a:lstStyle/>
          <a:p>
            <a:pPr marL="0" indent="0">
              <a:buNone/>
            </a:pPr>
            <a:endParaRPr lang="en-US" sz="4400" dirty="0"/>
          </a:p>
          <a:p>
            <a:pPr marL="0" indent="0">
              <a:buNone/>
            </a:pPr>
            <a:endParaRPr lang="en-US" sz="4400" dirty="0"/>
          </a:p>
          <a:p>
            <a:pPr marL="0" indent="0">
              <a:buNone/>
            </a:pPr>
            <a:r>
              <a:rPr lang="en-US" sz="4400"/>
              <a:t>                               Thank </a:t>
            </a:r>
            <a:r>
              <a:rPr lang="en-US" sz="4400" dirty="0"/>
              <a:t>you </a:t>
            </a:r>
          </a:p>
        </p:txBody>
      </p:sp>
    </p:spTree>
    <p:extLst>
      <p:ext uri="{BB962C8B-B14F-4D97-AF65-F5344CB8AC3E}">
        <p14:creationId xmlns:p14="http://schemas.microsoft.com/office/powerpoint/2010/main" val="2192171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1063</TotalTime>
  <Words>1473</Words>
  <Application>Microsoft Office PowerPoint</Application>
  <PresentationFormat>Widescreen</PresentationFormat>
  <Paragraphs>266</Paragraphs>
  <Slides>54</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Angsana New</vt:lpstr>
      <vt:lpstr>Arial</vt:lpstr>
      <vt:lpstr>Calibri</vt:lpstr>
      <vt:lpstr>Calibri Light</vt:lpstr>
      <vt:lpstr>Office Theme</vt:lpstr>
      <vt:lpstr>PowerPoint Presentation</vt:lpstr>
      <vt:lpstr>Introduction </vt:lpstr>
      <vt:lpstr>Functions of the Digestive System</vt:lpstr>
      <vt:lpstr>Organs Involved </vt:lpstr>
      <vt:lpstr>PowerPoint Presentation</vt:lpstr>
      <vt:lpstr>GIT</vt:lpstr>
      <vt:lpstr>Accessory organs </vt:lpstr>
      <vt:lpstr>ORAL CAVITY </vt:lpstr>
      <vt:lpstr>Structures associated </vt:lpstr>
      <vt:lpstr>Mouth or oral cavity </vt:lpstr>
      <vt:lpstr>PowerPoint Presentation</vt:lpstr>
      <vt:lpstr>Vestibule </vt:lpstr>
      <vt:lpstr>Lips</vt:lpstr>
      <vt:lpstr>PowerPoint Presentation</vt:lpstr>
      <vt:lpstr>Structure of lips </vt:lpstr>
      <vt:lpstr>PowerPoint Presentation</vt:lpstr>
      <vt:lpstr>Cheeks </vt:lpstr>
      <vt:lpstr>PowerPoint Presentation</vt:lpstr>
      <vt:lpstr>PowerPoint Presentation</vt:lpstr>
      <vt:lpstr>Gums  (gingivae )</vt:lpstr>
      <vt:lpstr>PowerPoint Presentation</vt:lpstr>
      <vt:lpstr>PowerPoint Presentation</vt:lpstr>
      <vt:lpstr>Oral cavity proper </vt:lpstr>
      <vt:lpstr>Oropharyngeal isthmus </vt:lpstr>
      <vt:lpstr>PowerPoint Presentation</vt:lpstr>
      <vt:lpstr>PowerPoint Presentation</vt:lpstr>
      <vt:lpstr>Floor</vt:lpstr>
      <vt:lpstr>PowerPoint Presentation</vt:lpstr>
      <vt:lpstr>Floor  of cavity </vt:lpstr>
      <vt:lpstr>Palate </vt:lpstr>
      <vt:lpstr>PowerPoint Presentation</vt:lpstr>
      <vt:lpstr>Hard palate </vt:lpstr>
      <vt:lpstr>Features of the hard palate </vt:lpstr>
      <vt:lpstr>PowerPoint Presentation</vt:lpstr>
      <vt:lpstr>PowerPoint Presentation</vt:lpstr>
      <vt:lpstr>Soft palate </vt:lpstr>
      <vt:lpstr>PowerPoint Presentation</vt:lpstr>
      <vt:lpstr>Soft palate </vt:lpstr>
      <vt:lpstr>PowerPoint Presentation</vt:lpstr>
      <vt:lpstr>PowerPoint Presentation</vt:lpstr>
      <vt:lpstr>Composition of soft palate </vt:lpstr>
      <vt:lpstr>Muscles of soft palate </vt:lpstr>
      <vt:lpstr>Tensor veli palatini  </vt:lpstr>
      <vt:lpstr>Levator veli  palatini</vt:lpstr>
      <vt:lpstr>Musculus uvulae  </vt:lpstr>
      <vt:lpstr>Palatopharyngeus</vt:lpstr>
      <vt:lpstr>Palatoglossus  </vt:lpstr>
      <vt:lpstr>Palatine aponeurosis </vt:lpstr>
      <vt:lpstr>Palatoglossus AND Palatopharyngeus </vt:lpstr>
      <vt:lpstr>PowerPoint Presentation</vt:lpstr>
      <vt:lpstr>PowerPoint Presentation</vt:lpstr>
      <vt:lpstr>Nerves </vt:lpstr>
      <vt:lpstr>Arterial supply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 CAVITY </dc:title>
  <dc:creator>hp</dc:creator>
  <cp:lastModifiedBy>Ganesh Babu R</cp:lastModifiedBy>
  <cp:revision>138</cp:revision>
  <dcterms:created xsi:type="dcterms:W3CDTF">2019-10-16T06:27:10Z</dcterms:created>
  <dcterms:modified xsi:type="dcterms:W3CDTF">2024-09-03T06:52:27Z</dcterms:modified>
</cp:coreProperties>
</file>