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3" r:id="rId4"/>
    <p:sldId id="276" r:id="rId5"/>
    <p:sldId id="258" r:id="rId6"/>
    <p:sldId id="264" r:id="rId7"/>
    <p:sldId id="275" r:id="rId8"/>
    <p:sldId id="259" r:id="rId9"/>
    <p:sldId id="261" r:id="rId10"/>
    <p:sldId id="265" r:id="rId11"/>
    <p:sldId id="266" r:id="rId12"/>
    <p:sldId id="267" r:id="rId13"/>
    <p:sldId id="273" r:id="rId14"/>
    <p:sldId id="268" r:id="rId15"/>
    <p:sldId id="269" r:id="rId16"/>
    <p:sldId id="270" r:id="rId17"/>
    <p:sldId id="271" r:id="rId18"/>
    <p:sldId id="272"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325" autoAdjust="0"/>
  </p:normalViewPr>
  <p:slideViewPr>
    <p:cSldViewPr snapToGrid="0">
      <p:cViewPr varScale="1">
        <p:scale>
          <a:sx n="62" d="100"/>
          <a:sy n="62" d="100"/>
        </p:scale>
        <p:origin x="120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E9257-8DF4-4439-AB3A-30461817D034}" type="datetimeFigureOut">
              <a:rPr lang="en-US" smtClean="0"/>
              <a:t>9/3/2024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93D05-AF81-4299-B49F-A4B0722FA184}" type="slidenum">
              <a:rPr lang="en-US" smtClean="0"/>
              <a:t>‹#›</a:t>
            </a:fld>
            <a:endParaRPr lang="en-US"/>
          </a:p>
        </p:txBody>
      </p:sp>
    </p:spTree>
    <p:extLst>
      <p:ext uri="{BB962C8B-B14F-4D97-AF65-F5344CB8AC3E}">
        <p14:creationId xmlns:p14="http://schemas.microsoft.com/office/powerpoint/2010/main" val="3271708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1F93D05-AF81-4299-B49F-A4B0722FA184}" type="slidenum">
              <a:rPr lang="en-US" smtClean="0"/>
              <a:t>3</a:t>
            </a:fld>
            <a:endParaRPr lang="en-US"/>
          </a:p>
        </p:txBody>
      </p:sp>
    </p:spTree>
    <p:extLst>
      <p:ext uri="{BB962C8B-B14F-4D97-AF65-F5344CB8AC3E}">
        <p14:creationId xmlns:p14="http://schemas.microsoft.com/office/powerpoint/2010/main" val="4000328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93D05-AF81-4299-B49F-A4B0722FA184}" type="slidenum">
              <a:rPr lang="en-US" smtClean="0"/>
              <a:t>5</a:t>
            </a:fld>
            <a:endParaRPr lang="en-US"/>
          </a:p>
        </p:txBody>
      </p:sp>
    </p:spTree>
    <p:extLst>
      <p:ext uri="{BB962C8B-B14F-4D97-AF65-F5344CB8AC3E}">
        <p14:creationId xmlns:p14="http://schemas.microsoft.com/office/powerpoint/2010/main" val="308631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1F93D05-AF81-4299-B49F-A4B0722FA184}" type="slidenum">
              <a:rPr lang="en-US" smtClean="0"/>
              <a:t>17</a:t>
            </a:fld>
            <a:endParaRPr lang="en-US"/>
          </a:p>
        </p:txBody>
      </p:sp>
    </p:spTree>
    <p:extLst>
      <p:ext uri="{BB962C8B-B14F-4D97-AF65-F5344CB8AC3E}">
        <p14:creationId xmlns:p14="http://schemas.microsoft.com/office/powerpoint/2010/main" val="3514249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387E2D-ECDA-4F0D-836B-C53968137EF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1035749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87E2D-ECDA-4F0D-836B-C53968137EF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3212095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387E2D-ECDA-4F0D-836B-C53968137EF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832929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387E2D-ECDA-4F0D-836B-C53968137EF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2083248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387E2D-ECDA-4F0D-836B-C53968137EF7}"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365355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387E2D-ECDA-4F0D-836B-C53968137EF7}"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3324191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87E2D-ECDA-4F0D-836B-C53968137EF7}"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222428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387E2D-ECDA-4F0D-836B-C53968137EF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1631671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387E2D-ECDA-4F0D-836B-C53968137EF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822278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87E2D-ECDA-4F0D-836B-C53968137EF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3649518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87E2D-ECDA-4F0D-836B-C53968137EF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04B25-FD48-46A9-9045-E33C88FAE70F}" type="slidenum">
              <a:rPr lang="en-US" smtClean="0"/>
              <a:t>‹#›</a:t>
            </a:fld>
            <a:endParaRPr lang="en-US"/>
          </a:p>
        </p:txBody>
      </p:sp>
    </p:spTree>
    <p:extLst>
      <p:ext uri="{BB962C8B-B14F-4D97-AF65-F5344CB8AC3E}">
        <p14:creationId xmlns:p14="http://schemas.microsoft.com/office/powerpoint/2010/main" val="1947129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87E2D-ECDA-4F0D-836B-C53968137EF7}" type="datetimeFigureOut">
              <a:rPr lang="en-US" smtClean="0"/>
              <a:t>9/3/2024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04B25-FD48-46A9-9045-E33C88FAE70F}" type="slidenum">
              <a:rPr lang="en-US" smtClean="0"/>
              <a:t>‹#›</a:t>
            </a:fld>
            <a:endParaRPr lang="en-US"/>
          </a:p>
        </p:txBody>
      </p:sp>
    </p:spTree>
    <p:extLst>
      <p:ext uri="{BB962C8B-B14F-4D97-AF65-F5344CB8AC3E}">
        <p14:creationId xmlns:p14="http://schemas.microsoft.com/office/powerpoint/2010/main" val="4094303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Applied aspects of larynx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62147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4E09C2-99AF-2A08-B57E-BF790C194284}"/>
              </a:ext>
            </a:extLst>
          </p:cNvPr>
          <p:cNvSpPr>
            <a:spLocks noGrp="1"/>
          </p:cNvSpPr>
          <p:nvPr>
            <p:ph type="title"/>
          </p:nvPr>
        </p:nvSpPr>
        <p:spPr/>
        <p:txBody>
          <a:bodyPr/>
          <a:lstStyle/>
          <a:p>
            <a:r>
              <a:rPr lang="en-US" b="1" dirty="0"/>
              <a:t>Laryngoscopy</a:t>
            </a:r>
            <a:endParaRPr lang="en-IN" dirty="0"/>
          </a:p>
        </p:txBody>
      </p:sp>
      <p:sp>
        <p:nvSpPr>
          <p:cNvPr id="3" name="Content Placeholder 2"/>
          <p:cNvSpPr>
            <a:spLocks noGrp="1"/>
          </p:cNvSpPr>
          <p:nvPr>
            <p:ph sz="half" idx="1"/>
          </p:nvPr>
        </p:nvSpPr>
        <p:spPr>
          <a:xfrm>
            <a:off x="138016" y="1825625"/>
            <a:ext cx="4456981" cy="4351338"/>
          </a:xfrm>
        </p:spPr>
        <p:txBody>
          <a:bodyPr>
            <a:normAutofit fontScale="70000" lnSpcReduction="20000"/>
          </a:bodyPr>
          <a:lstStyle/>
          <a:p>
            <a:pPr marL="0" indent="0">
              <a:buNone/>
            </a:pPr>
            <a:r>
              <a:rPr lang="en-US" b="1" dirty="0"/>
              <a:t> </a:t>
            </a:r>
          </a:p>
          <a:p>
            <a:r>
              <a:rPr lang="en-US" dirty="0"/>
              <a:t>The interior of larynx can be inspected directly by laryngoscope (direct laryngoscopy ) or indirectly through a laryngeal mirror ( indirect laryngoscopy ) </a:t>
            </a:r>
          </a:p>
          <a:p>
            <a:endParaRPr lang="en-US" dirty="0"/>
          </a:p>
          <a:p>
            <a:r>
              <a:rPr lang="en-US" dirty="0"/>
              <a:t>Structures visible are </a:t>
            </a:r>
          </a:p>
          <a:p>
            <a:r>
              <a:rPr lang="en-US" dirty="0"/>
              <a:t>Base of tongue </a:t>
            </a:r>
          </a:p>
          <a:p>
            <a:r>
              <a:rPr lang="en-US" dirty="0" err="1"/>
              <a:t>Vallecula</a:t>
            </a:r>
            <a:r>
              <a:rPr lang="en-US" dirty="0"/>
              <a:t> ,</a:t>
            </a:r>
          </a:p>
          <a:p>
            <a:r>
              <a:rPr lang="en-US" dirty="0" err="1"/>
              <a:t>Epiglottis,aryepiglottic</a:t>
            </a:r>
            <a:r>
              <a:rPr lang="en-US" dirty="0"/>
              <a:t> folds </a:t>
            </a:r>
          </a:p>
          <a:p>
            <a:r>
              <a:rPr lang="en-US" dirty="0"/>
              <a:t>Piriform fossa</a:t>
            </a:r>
          </a:p>
          <a:p>
            <a:r>
              <a:rPr lang="en-US" dirty="0"/>
              <a:t>True &amp; false vocal cords </a:t>
            </a:r>
          </a:p>
          <a:p>
            <a:r>
              <a:rPr lang="en-US" dirty="0"/>
              <a:t>Sinus of larynx </a:t>
            </a:r>
          </a:p>
        </p:txBody>
      </p:sp>
      <p:pic>
        <p:nvPicPr>
          <p:cNvPr id="6" name="Content Placeholder 5">
            <a:extLst>
              <a:ext uri="{FF2B5EF4-FFF2-40B4-BE49-F238E27FC236}">
                <a16:creationId xmlns:a16="http://schemas.microsoft.com/office/drawing/2014/main" id="{C9DF668E-0EC0-D1C7-A0CF-DE1B95E0DC43}"/>
              </a:ext>
            </a:extLst>
          </p:cNvPr>
          <p:cNvPicPr>
            <a:picLocks noGrp="1" noChangeAspect="1"/>
          </p:cNvPicPr>
          <p:nvPr>
            <p:ph sz="half" idx="2"/>
          </p:nvPr>
        </p:nvPicPr>
        <p:blipFill>
          <a:blip r:embed="rId2"/>
          <a:stretch>
            <a:fillRect/>
          </a:stretch>
        </p:blipFill>
        <p:spPr>
          <a:xfrm>
            <a:off x="4416725" y="1635559"/>
            <a:ext cx="7775275" cy="3996438"/>
          </a:xfrm>
          <a:prstGeom prst="rect">
            <a:avLst/>
          </a:prstGeom>
        </p:spPr>
      </p:pic>
    </p:spTree>
    <p:extLst>
      <p:ext uri="{BB962C8B-B14F-4D97-AF65-F5344CB8AC3E}">
        <p14:creationId xmlns:p14="http://schemas.microsoft.com/office/powerpoint/2010/main" val="79040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64BD44AE-3A9D-62DC-E02E-CAAD7FE6593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376"/>
          <a:stretch/>
        </p:blipFill>
        <p:spPr>
          <a:xfrm>
            <a:off x="5406625" y="609229"/>
            <a:ext cx="6785375" cy="5615512"/>
          </a:xfrm>
        </p:spPr>
      </p:pic>
      <p:pic>
        <p:nvPicPr>
          <p:cNvPr id="5" name="Picture 4">
            <a:extLst>
              <a:ext uri="{FF2B5EF4-FFF2-40B4-BE49-F238E27FC236}">
                <a16:creationId xmlns:a16="http://schemas.microsoft.com/office/drawing/2014/main" id="{359B8B4C-F404-3214-61AA-D72B4F2BC483}"/>
              </a:ext>
            </a:extLst>
          </p:cNvPr>
          <p:cNvPicPr>
            <a:picLocks noChangeAspect="1"/>
          </p:cNvPicPr>
          <p:nvPr/>
        </p:nvPicPr>
        <p:blipFill>
          <a:blip r:embed="rId4"/>
          <a:stretch>
            <a:fillRect/>
          </a:stretch>
        </p:blipFill>
        <p:spPr>
          <a:xfrm>
            <a:off x="148787" y="1873403"/>
            <a:ext cx="5257838" cy="3214711"/>
          </a:xfrm>
          <a:prstGeom prst="rect">
            <a:avLst/>
          </a:prstGeom>
        </p:spPr>
      </p:pic>
    </p:spTree>
    <p:extLst>
      <p:ext uri="{BB962C8B-B14F-4D97-AF65-F5344CB8AC3E}">
        <p14:creationId xmlns:p14="http://schemas.microsoft.com/office/powerpoint/2010/main" val="1426201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B6D3-87F6-D2AE-62D8-63E36A7D9F8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EDE1030F-227A-698E-C106-17DBA753CC5A}"/>
              </a:ext>
            </a:extLst>
          </p:cNvPr>
          <p:cNvPicPr>
            <a:picLocks noGrp="1" noChangeAspect="1"/>
          </p:cNvPicPr>
          <p:nvPr>
            <p:ph idx="1"/>
          </p:nvPr>
        </p:nvPicPr>
        <p:blipFill>
          <a:blip r:embed="rId2"/>
          <a:stretch>
            <a:fillRect/>
          </a:stretch>
        </p:blipFill>
        <p:spPr>
          <a:xfrm>
            <a:off x="1707911" y="219661"/>
            <a:ext cx="6183592" cy="6131803"/>
          </a:xfrm>
        </p:spPr>
      </p:pic>
    </p:spTree>
    <p:extLst>
      <p:ext uri="{BB962C8B-B14F-4D97-AF65-F5344CB8AC3E}">
        <p14:creationId xmlns:p14="http://schemas.microsoft.com/office/powerpoint/2010/main" val="4132113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Vocal nodules (singer’s nodules or screamer’s nodules )</a:t>
            </a:r>
          </a:p>
        </p:txBody>
      </p:sp>
      <p:sp>
        <p:nvSpPr>
          <p:cNvPr id="3" name="Content Placeholder 2"/>
          <p:cNvSpPr>
            <a:spLocks noGrp="1"/>
          </p:cNvSpPr>
          <p:nvPr>
            <p:ph sz="half" idx="1"/>
          </p:nvPr>
        </p:nvSpPr>
        <p:spPr/>
        <p:txBody>
          <a:bodyPr>
            <a:normAutofit lnSpcReduction="10000"/>
          </a:bodyPr>
          <a:lstStyle/>
          <a:p>
            <a:r>
              <a:rPr lang="en-US" dirty="0"/>
              <a:t>During vibration, the area of maximum contact between vocal cords is at the junction of their 1/3</a:t>
            </a:r>
            <a:r>
              <a:rPr lang="en-US" baseline="30000" dirty="0"/>
              <a:t>rd</a:t>
            </a:r>
            <a:r>
              <a:rPr lang="en-US" dirty="0"/>
              <a:t> &amp; posterior 2/3</a:t>
            </a:r>
            <a:r>
              <a:rPr lang="en-US" baseline="30000" dirty="0"/>
              <a:t>rd</a:t>
            </a:r>
            <a:r>
              <a:rPr lang="en-US" dirty="0"/>
              <a:t> and is subjected to maximum friction .Hence in individuals who overuse their voice such as teachers ,singers etc. inflammatory nodules develop at these sites called </a:t>
            </a:r>
            <a:r>
              <a:rPr lang="en-US" b="1" dirty="0"/>
              <a:t>vocal nodules </a:t>
            </a:r>
            <a:r>
              <a:rPr lang="en-US" dirty="0"/>
              <a:t>. They vary in size from that of a  pin head to a split pea .</a:t>
            </a:r>
          </a:p>
        </p:txBody>
      </p:sp>
      <p:pic>
        <p:nvPicPr>
          <p:cNvPr id="5" name="Content Placeholder 4">
            <a:extLst>
              <a:ext uri="{FF2B5EF4-FFF2-40B4-BE49-F238E27FC236}">
                <a16:creationId xmlns:a16="http://schemas.microsoft.com/office/drawing/2014/main" id="{3AE491BB-DDE0-8AC4-37A8-C8A4E580C22C}"/>
              </a:ext>
            </a:extLst>
          </p:cNvPr>
          <p:cNvPicPr>
            <a:picLocks noGrp="1" noChangeAspect="1"/>
          </p:cNvPicPr>
          <p:nvPr>
            <p:ph sz="half" idx="2"/>
          </p:nvPr>
        </p:nvPicPr>
        <p:blipFill>
          <a:blip r:embed="rId3"/>
          <a:stretch>
            <a:fillRect/>
          </a:stretch>
        </p:blipFill>
        <p:spPr>
          <a:xfrm>
            <a:off x="6172202" y="2060172"/>
            <a:ext cx="5956538" cy="3974736"/>
          </a:xfrm>
          <a:prstGeom prst="rect">
            <a:avLst/>
          </a:prstGeom>
        </p:spPr>
      </p:pic>
    </p:spTree>
    <p:extLst>
      <p:ext uri="{BB962C8B-B14F-4D97-AF65-F5344CB8AC3E}">
        <p14:creationId xmlns:p14="http://schemas.microsoft.com/office/powerpoint/2010/main" val="4013883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laryngocele</a:t>
            </a:r>
          </a:p>
        </p:txBody>
      </p:sp>
      <p:sp>
        <p:nvSpPr>
          <p:cNvPr id="3" name="Content Placeholder 2"/>
          <p:cNvSpPr>
            <a:spLocks noGrp="1"/>
          </p:cNvSpPr>
          <p:nvPr>
            <p:ph sz="half" idx="1"/>
          </p:nvPr>
        </p:nvSpPr>
        <p:spPr/>
        <p:txBody>
          <a:bodyPr>
            <a:normAutofit fontScale="92500" lnSpcReduction="20000"/>
          </a:bodyPr>
          <a:lstStyle/>
          <a:p>
            <a:r>
              <a:rPr lang="en-US" dirty="0"/>
              <a:t>If air pressure in the laryngeal sinus is raised too much as in trumpet players ,glass blowers or weight lifters ,the saccule dilates to produce an air filled cystic swelling called  laryngocele </a:t>
            </a:r>
          </a:p>
          <a:p>
            <a:endParaRPr lang="en-US" dirty="0"/>
          </a:p>
          <a:p>
            <a:r>
              <a:rPr lang="en-US" dirty="0"/>
              <a:t>The laryngocele may be internal ,when it is located within the larynx or external when distended saccule herniates through the thyrohyoid membrane and comes outside the larynx </a:t>
            </a:r>
          </a:p>
        </p:txBody>
      </p:sp>
      <p:pic>
        <p:nvPicPr>
          <p:cNvPr id="7" name="Content Placeholder 6">
            <a:extLst>
              <a:ext uri="{FF2B5EF4-FFF2-40B4-BE49-F238E27FC236}">
                <a16:creationId xmlns:a16="http://schemas.microsoft.com/office/drawing/2014/main" id="{C54AF13A-1B4A-F21E-DA0B-6908A04F72F3}"/>
              </a:ext>
            </a:extLst>
          </p:cNvPr>
          <p:cNvPicPr>
            <a:picLocks noGrp="1" noChangeAspect="1"/>
          </p:cNvPicPr>
          <p:nvPr>
            <p:ph sz="half" idx="2"/>
          </p:nvPr>
        </p:nvPicPr>
        <p:blipFill>
          <a:blip r:embed="rId2"/>
          <a:stretch>
            <a:fillRect/>
          </a:stretch>
        </p:blipFill>
        <p:spPr>
          <a:xfrm>
            <a:off x="6096000" y="822897"/>
            <a:ext cx="6096000" cy="5669978"/>
          </a:xfrm>
          <a:prstGeom prst="rect">
            <a:avLst/>
          </a:prstGeom>
        </p:spPr>
      </p:pic>
    </p:spTree>
    <p:extLst>
      <p:ext uri="{BB962C8B-B14F-4D97-AF65-F5344CB8AC3E}">
        <p14:creationId xmlns:p14="http://schemas.microsoft.com/office/powerpoint/2010/main" val="129038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9FDE7-4FCD-F57C-DF1F-D3AA9955BF57}"/>
              </a:ext>
            </a:extLst>
          </p:cNvPr>
          <p:cNvSpPr>
            <a:spLocks noGrp="1"/>
          </p:cNvSpPr>
          <p:nvPr>
            <p:ph type="title"/>
          </p:nvPr>
        </p:nvSpPr>
        <p:spPr/>
        <p:txBody>
          <a:bodyPr/>
          <a:lstStyle/>
          <a:p>
            <a:endParaRPr lang="en-IN" dirty="0"/>
          </a:p>
        </p:txBody>
      </p:sp>
      <p:pic>
        <p:nvPicPr>
          <p:cNvPr id="8" name="Content Placeholder 7">
            <a:extLst>
              <a:ext uri="{FF2B5EF4-FFF2-40B4-BE49-F238E27FC236}">
                <a16:creationId xmlns:a16="http://schemas.microsoft.com/office/drawing/2014/main" id="{14DAED79-EAF2-F09A-2833-5C5D898CBDD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497636" y="2398258"/>
            <a:ext cx="6694364" cy="4351337"/>
          </a:xfrm>
        </p:spPr>
      </p:pic>
      <p:sp>
        <p:nvSpPr>
          <p:cNvPr id="4" name="Content Placeholder 3">
            <a:extLst>
              <a:ext uri="{FF2B5EF4-FFF2-40B4-BE49-F238E27FC236}">
                <a16:creationId xmlns:a16="http://schemas.microsoft.com/office/drawing/2014/main" id="{F2D9754B-B932-D7AE-235D-E87753C70DCE}"/>
              </a:ext>
            </a:extLst>
          </p:cNvPr>
          <p:cNvSpPr>
            <a:spLocks noGrp="1"/>
          </p:cNvSpPr>
          <p:nvPr>
            <p:ph sz="half" idx="2"/>
          </p:nvPr>
        </p:nvSpPr>
        <p:spPr/>
        <p:txBody>
          <a:bodyPr/>
          <a:lstStyle/>
          <a:p>
            <a:endParaRPr lang="en-IN"/>
          </a:p>
        </p:txBody>
      </p:sp>
      <p:pic>
        <p:nvPicPr>
          <p:cNvPr id="6" name="Picture 5">
            <a:extLst>
              <a:ext uri="{FF2B5EF4-FFF2-40B4-BE49-F238E27FC236}">
                <a16:creationId xmlns:a16="http://schemas.microsoft.com/office/drawing/2014/main" id="{F4554FAE-8FED-3055-DFB8-D6F884BE1404}"/>
              </a:ext>
            </a:extLst>
          </p:cNvPr>
          <p:cNvPicPr>
            <a:picLocks noChangeAspect="1"/>
          </p:cNvPicPr>
          <p:nvPr/>
        </p:nvPicPr>
        <p:blipFill>
          <a:blip r:embed="rId3"/>
          <a:stretch>
            <a:fillRect/>
          </a:stretch>
        </p:blipFill>
        <p:spPr>
          <a:xfrm>
            <a:off x="52623" y="178801"/>
            <a:ext cx="6578270" cy="3202754"/>
          </a:xfrm>
          <a:prstGeom prst="rect">
            <a:avLst/>
          </a:prstGeom>
        </p:spPr>
      </p:pic>
    </p:spTree>
    <p:extLst>
      <p:ext uri="{BB962C8B-B14F-4D97-AF65-F5344CB8AC3E}">
        <p14:creationId xmlns:p14="http://schemas.microsoft.com/office/powerpoint/2010/main" val="3437523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26" name="Picture 2" descr="Larynx - LARYNGOCELE - Dr. Meenesh Juveekar - ENT Specialist"/>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028700" y="1874520"/>
            <a:ext cx="4800600" cy="44653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JaypeeDigital | eBook Reade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648450" y="1874520"/>
            <a:ext cx="4229100" cy="446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055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en-US" dirty="0"/>
              <a:t>External laryngocele</a:t>
            </a:r>
          </a:p>
        </p:txBody>
      </p:sp>
      <p:pic>
        <p:nvPicPr>
          <p:cNvPr id="3074" name="Picture 2" descr="Laryngocele - www.medicoapps.or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509885"/>
            <a:ext cx="6650134" cy="47526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5212080" y="2209800"/>
            <a:ext cx="60960" cy="6096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3086321642"/>
              </p:ext>
            </p:extLst>
          </p:nvPr>
        </p:nvGraphicFramePr>
        <p:xfrm>
          <a:off x="5257800" y="2133600"/>
          <a:ext cx="685800" cy="1752600"/>
        </p:xfrm>
        <a:graphic>
          <a:graphicData uri="http://schemas.openxmlformats.org/drawingml/2006/table">
            <a:tbl>
              <a:tblPr/>
              <a:tblGrid>
                <a:gridCol w="685800">
                  <a:extLst>
                    <a:ext uri="{9D8B030D-6E8A-4147-A177-3AD203B41FA5}">
                      <a16:colId xmlns:a16="http://schemas.microsoft.com/office/drawing/2014/main" val="3228868029"/>
                    </a:ext>
                  </a:extLst>
                </a:gridCol>
              </a:tblGrid>
              <a:tr h="1752600">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00999950"/>
                  </a:ext>
                </a:extLst>
              </a:tr>
            </a:tbl>
          </a:graphicData>
        </a:graphic>
      </p:graphicFrame>
      <p:pic>
        <p:nvPicPr>
          <p:cNvPr id="4" name="Picture 3">
            <a:extLst>
              <a:ext uri="{FF2B5EF4-FFF2-40B4-BE49-F238E27FC236}">
                <a16:creationId xmlns:a16="http://schemas.microsoft.com/office/drawing/2014/main" id="{2D83865F-03DB-0F7C-1E34-508DA2005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342" y="1509885"/>
            <a:ext cx="5360217" cy="4757945"/>
          </a:xfrm>
          <a:prstGeom prst="rect">
            <a:avLst/>
          </a:prstGeom>
        </p:spPr>
      </p:pic>
    </p:spTree>
    <p:extLst>
      <p:ext uri="{BB962C8B-B14F-4D97-AF65-F5344CB8AC3E}">
        <p14:creationId xmlns:p14="http://schemas.microsoft.com/office/powerpoint/2010/main" val="51387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Laryngeal obstruction </a:t>
            </a:r>
          </a:p>
        </p:txBody>
      </p:sp>
      <p:sp>
        <p:nvSpPr>
          <p:cNvPr id="3" name="Content Placeholder 2"/>
          <p:cNvSpPr>
            <a:spLocks noGrp="1"/>
          </p:cNvSpPr>
          <p:nvPr>
            <p:ph idx="1"/>
          </p:nvPr>
        </p:nvSpPr>
        <p:spPr/>
        <p:txBody>
          <a:bodyPr/>
          <a:lstStyle/>
          <a:p>
            <a:r>
              <a:rPr lang="en-US" dirty="0"/>
              <a:t>The mucous membrane of superior part of larynx is very sensitive. When a foreign body enters into laryngeal inlet ,it causes immediate explosive coughing &amp; the foreign body is expelled out .</a:t>
            </a:r>
          </a:p>
          <a:p>
            <a:r>
              <a:rPr lang="en-US" dirty="0"/>
              <a:t>If the reflex is slowed or absent as in neurological lesion ,the foreign body may enter the laryngeal cavity and cause obstruction .</a:t>
            </a:r>
          </a:p>
          <a:p>
            <a:endParaRPr lang="en-US" b="1" dirty="0"/>
          </a:p>
          <a:p>
            <a:r>
              <a:rPr lang="en-US" b="1" dirty="0"/>
              <a:t>Heimlich manoeuver </a:t>
            </a:r>
            <a:r>
              <a:rPr lang="en-US" dirty="0"/>
              <a:t>can be performed for expelling the foreign body .</a:t>
            </a:r>
          </a:p>
        </p:txBody>
      </p:sp>
    </p:spTree>
    <p:extLst>
      <p:ext uri="{BB962C8B-B14F-4D97-AF65-F5344CB8AC3E}">
        <p14:creationId xmlns:p14="http://schemas.microsoft.com/office/powerpoint/2010/main" val="3216251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Heimlich manoeuver</a:t>
            </a:r>
          </a:p>
        </p:txBody>
      </p:sp>
      <p:pic>
        <p:nvPicPr>
          <p:cNvPr id="6146" name="Picture 2" descr="Godyears: Heimlich maneuver - for adults, children, infants, pregnant  women, yourself &amp;amp; your pets | Heimlich maneuver, First aid, First aid tip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05" t="5222" r="1085" b="1510"/>
          <a:stretch/>
        </p:blipFill>
        <p:spPr bwMode="auto">
          <a:xfrm>
            <a:off x="944880" y="1398494"/>
            <a:ext cx="9540240" cy="527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186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170" name="Picture 2" descr="First Aid"/>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70471"/>
          <a:stretch/>
        </p:blipFill>
        <p:spPr bwMode="auto">
          <a:xfrm>
            <a:off x="1051559" y="155924"/>
            <a:ext cx="9245045" cy="602104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sz="half" idx="2"/>
          </p:nvPr>
        </p:nvSpPr>
        <p:spPr/>
        <p:txBody>
          <a:bodyPr/>
          <a:lstStyle/>
          <a:p>
            <a:endParaRPr lang="en-US"/>
          </a:p>
        </p:txBody>
      </p:sp>
    </p:spTree>
    <p:extLst>
      <p:ext uri="{BB962C8B-B14F-4D97-AF65-F5344CB8AC3E}">
        <p14:creationId xmlns:p14="http://schemas.microsoft.com/office/powerpoint/2010/main" val="3321669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For infants below one year</a:t>
            </a:r>
          </a:p>
        </p:txBody>
      </p:sp>
      <p:pic>
        <p:nvPicPr>
          <p:cNvPr id="5" name="Content Placeholder 4" descr="Heimlich maneuver - how to perform the Heimlich maneuve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43000" y="1690688"/>
            <a:ext cx="9936480" cy="4313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958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Tuning fork of larynx </a:t>
            </a:r>
          </a:p>
        </p:txBody>
      </p:sp>
      <p:sp>
        <p:nvSpPr>
          <p:cNvPr id="6" name="Content Placeholder 5"/>
          <p:cNvSpPr>
            <a:spLocks noGrp="1"/>
          </p:cNvSpPr>
          <p:nvPr>
            <p:ph idx="1"/>
          </p:nvPr>
        </p:nvSpPr>
        <p:spPr/>
        <p:txBody>
          <a:bodyPr/>
          <a:lstStyle/>
          <a:p>
            <a:r>
              <a:rPr lang="en-US" dirty="0"/>
              <a:t>Cricothyroid is an important muscle for tone and pitch of voice .When sound is about to be produced ,it tenses the vocal cord and makes it ready to vibrate like a tuning fork . Hence it is known as tuning fork of larynx .</a:t>
            </a:r>
          </a:p>
        </p:txBody>
      </p:sp>
    </p:spTree>
    <p:extLst>
      <p:ext uri="{BB962C8B-B14F-4D97-AF65-F5344CB8AC3E}">
        <p14:creationId xmlns:p14="http://schemas.microsoft.com/office/powerpoint/2010/main" val="344803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muscle of larynx </a:t>
            </a:r>
          </a:p>
        </p:txBody>
      </p:sp>
      <p:sp>
        <p:nvSpPr>
          <p:cNvPr id="3" name="Content Placeholder 2"/>
          <p:cNvSpPr>
            <a:spLocks noGrp="1"/>
          </p:cNvSpPr>
          <p:nvPr>
            <p:ph sz="half" idx="1"/>
          </p:nvPr>
        </p:nvSpPr>
        <p:spPr/>
        <p:txBody>
          <a:bodyPr>
            <a:normAutofit lnSpcReduction="10000"/>
          </a:bodyPr>
          <a:lstStyle/>
          <a:p>
            <a:r>
              <a:rPr lang="en-US" dirty="0"/>
              <a:t>Posterior </a:t>
            </a:r>
            <a:r>
              <a:rPr lang="en-US" dirty="0" err="1"/>
              <a:t>cricoarytenoid</a:t>
            </a:r>
            <a:r>
              <a:rPr lang="en-US" dirty="0"/>
              <a:t> muscles are the only intrinsic muscles which abduct the vocal cords to allow entry of air through </a:t>
            </a:r>
            <a:r>
              <a:rPr lang="en-US" dirty="0" err="1"/>
              <a:t>rima</a:t>
            </a:r>
            <a:r>
              <a:rPr lang="en-US" dirty="0"/>
              <a:t> </a:t>
            </a:r>
            <a:r>
              <a:rPr lang="en-US" dirty="0" err="1"/>
              <a:t>glottidis</a:t>
            </a:r>
            <a:r>
              <a:rPr lang="en-US" dirty="0"/>
              <a:t> .</a:t>
            </a:r>
          </a:p>
          <a:p>
            <a:r>
              <a:rPr lang="en-US" dirty="0"/>
              <a:t>If they are </a:t>
            </a:r>
            <a:r>
              <a:rPr lang="en-US" dirty="0" err="1"/>
              <a:t>paralysed</a:t>
            </a:r>
            <a:r>
              <a:rPr lang="en-US" dirty="0"/>
              <a:t> the adductor muscles take the upper hand and the person may die due to lack of air .Hence they are known as the safety muscles of larynx .</a:t>
            </a:r>
          </a:p>
        </p:txBody>
      </p:sp>
      <p:pic>
        <p:nvPicPr>
          <p:cNvPr id="6" name="Content Placeholder 5">
            <a:extLst>
              <a:ext uri="{FF2B5EF4-FFF2-40B4-BE49-F238E27FC236}">
                <a16:creationId xmlns:a16="http://schemas.microsoft.com/office/drawing/2014/main" id="{374F55E7-88E7-E97F-C47C-18310DCECC30}"/>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108" t="4471" r="4738" b="6829"/>
          <a:stretch/>
        </p:blipFill>
        <p:spPr>
          <a:xfrm>
            <a:off x="6368902" y="947004"/>
            <a:ext cx="5695507" cy="5092290"/>
          </a:xfrm>
        </p:spPr>
      </p:pic>
    </p:spTree>
    <p:extLst>
      <p:ext uri="{BB962C8B-B14F-4D97-AF65-F5344CB8AC3E}">
        <p14:creationId xmlns:p14="http://schemas.microsoft.com/office/powerpoint/2010/main" val="789909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The mucosa lining the vocal cords is firmly adhered to the vocal ligaments &amp; there is no intervening submucosa .This accounts for the pearly white avascular appearance of vocal cords. The </a:t>
            </a:r>
            <a:r>
              <a:rPr lang="en-US" dirty="0" err="1"/>
              <a:t>oedema</a:t>
            </a:r>
            <a:r>
              <a:rPr lang="en-US" dirty="0"/>
              <a:t> of larynx does not involve the true vocal cords since there is no </a:t>
            </a:r>
            <a:r>
              <a:rPr lang="en-US" dirty="0" err="1"/>
              <a:t>submucous</a:t>
            </a:r>
            <a:r>
              <a:rPr lang="en-US" dirty="0"/>
              <a:t> tissue </a:t>
            </a:r>
          </a:p>
        </p:txBody>
      </p:sp>
    </p:spTree>
    <p:extLst>
      <p:ext uri="{BB962C8B-B14F-4D97-AF65-F5344CB8AC3E}">
        <p14:creationId xmlns:p14="http://schemas.microsoft.com/office/powerpoint/2010/main" val="1326153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2F7E26-CBB1-E30E-E993-E26D01547C92}"/>
              </a:ext>
            </a:extLst>
          </p:cNvPr>
          <p:cNvSpPr>
            <a:spLocks noGrp="1"/>
          </p:cNvSpPr>
          <p:nvPr>
            <p:ph type="title"/>
          </p:nvPr>
        </p:nvSpPr>
        <p:spPr/>
        <p:txBody>
          <a:bodyPr/>
          <a:lstStyle/>
          <a:p>
            <a:endParaRPr lang="en-IN"/>
          </a:p>
        </p:txBody>
      </p:sp>
      <p:sp>
        <p:nvSpPr>
          <p:cNvPr id="3" name="Content Placeholder 2"/>
          <p:cNvSpPr>
            <a:spLocks noGrp="1"/>
          </p:cNvSpPr>
          <p:nvPr>
            <p:ph sz="half" idx="1"/>
          </p:nvPr>
        </p:nvSpPr>
        <p:spPr/>
        <p:txBody>
          <a:bodyPr>
            <a:normAutofit lnSpcReduction="10000"/>
          </a:bodyPr>
          <a:lstStyle/>
          <a:p>
            <a:r>
              <a:rPr lang="en-US" dirty="0"/>
              <a:t>Infection of larynx is called laryngitis .It is characterized by hoarseness of voice.</a:t>
            </a:r>
          </a:p>
          <a:p>
            <a:endParaRPr lang="en-US" dirty="0"/>
          </a:p>
          <a:p>
            <a:r>
              <a:rPr lang="en-US" dirty="0"/>
              <a:t>Smuggler’s fossa –( piriform fossa )</a:t>
            </a:r>
          </a:p>
          <a:p>
            <a:pPr marL="0" indent="0">
              <a:buNone/>
            </a:pPr>
            <a:r>
              <a:rPr lang="en-US" dirty="0"/>
              <a:t>              smuggler’s use this area to smuggle small items </a:t>
            </a:r>
          </a:p>
          <a:p>
            <a:pPr marL="0" indent="0">
              <a:buNone/>
            </a:pPr>
            <a:r>
              <a:rPr lang="en-US" dirty="0"/>
              <a:t>               Food particles also get trapped in this space </a:t>
            </a:r>
          </a:p>
        </p:txBody>
      </p:sp>
      <p:pic>
        <p:nvPicPr>
          <p:cNvPr id="7" name="Content Placeholder 6">
            <a:extLst>
              <a:ext uri="{FF2B5EF4-FFF2-40B4-BE49-F238E27FC236}">
                <a16:creationId xmlns:a16="http://schemas.microsoft.com/office/drawing/2014/main" id="{882F6809-7795-CEDB-49B9-51A597B14C49}"/>
              </a:ext>
            </a:extLst>
          </p:cNvPr>
          <p:cNvPicPr>
            <a:picLocks noGrp="1" noChangeAspect="1"/>
          </p:cNvPicPr>
          <p:nvPr>
            <p:ph sz="half" idx="2"/>
          </p:nvPr>
        </p:nvPicPr>
        <p:blipFill>
          <a:blip r:embed="rId3"/>
          <a:stretch>
            <a:fillRect/>
          </a:stretch>
        </p:blipFill>
        <p:spPr>
          <a:xfrm>
            <a:off x="6172201" y="1825625"/>
            <a:ext cx="5835431" cy="4555209"/>
          </a:xfrm>
        </p:spPr>
      </p:pic>
    </p:spTree>
    <p:extLst>
      <p:ext uri="{BB962C8B-B14F-4D97-AF65-F5344CB8AC3E}">
        <p14:creationId xmlns:p14="http://schemas.microsoft.com/office/powerpoint/2010/main" val="2514655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mucous membrane of larynx is supplied by 10</a:t>
            </a:r>
            <a:r>
              <a:rPr lang="en-US" baseline="30000" dirty="0"/>
              <a:t>th</a:t>
            </a:r>
            <a:r>
              <a:rPr lang="en-US" dirty="0"/>
              <a:t> nerve through superior laryngeal or recurrent laryngeal nerves .So laryngeal </a:t>
            </a:r>
            <a:r>
              <a:rPr lang="en-US" dirty="0" err="1"/>
              <a:t>tumours</a:t>
            </a:r>
            <a:r>
              <a:rPr lang="en-US" dirty="0"/>
              <a:t> may also cause referred pain in the ear partly supplied by auricular branch of 10</a:t>
            </a:r>
            <a:r>
              <a:rPr lang="en-US" baseline="30000" dirty="0"/>
              <a:t>th</a:t>
            </a:r>
            <a:r>
              <a:rPr lang="en-US" dirty="0"/>
              <a:t> nerve . </a:t>
            </a:r>
          </a:p>
        </p:txBody>
      </p:sp>
    </p:spTree>
    <p:extLst>
      <p:ext uri="{BB962C8B-B14F-4D97-AF65-F5344CB8AC3E}">
        <p14:creationId xmlns:p14="http://schemas.microsoft.com/office/powerpoint/2010/main" val="2136243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TextBox 3"/>
          <p:cNvSpPr txBox="1"/>
          <p:nvPr/>
        </p:nvSpPr>
        <p:spPr>
          <a:xfrm>
            <a:off x="5029200" y="3550920"/>
            <a:ext cx="1577548" cy="461665"/>
          </a:xfrm>
          <a:prstGeom prst="rect">
            <a:avLst/>
          </a:prstGeom>
          <a:noFill/>
        </p:spPr>
        <p:txBody>
          <a:bodyPr wrap="none" rtlCol="0">
            <a:spAutoFit/>
          </a:bodyPr>
          <a:lstStyle/>
          <a:p>
            <a:r>
              <a:rPr lang="en-US" sz="2400" b="1" dirty="0"/>
              <a:t>Thank you </a:t>
            </a:r>
          </a:p>
        </p:txBody>
      </p:sp>
    </p:spTree>
    <p:extLst>
      <p:ext uri="{BB962C8B-B14F-4D97-AF65-F5344CB8AC3E}">
        <p14:creationId xmlns:p14="http://schemas.microsoft.com/office/powerpoint/2010/main" val="590339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511</Words>
  <Application>Microsoft Office PowerPoint</Application>
  <PresentationFormat>Widescreen</PresentationFormat>
  <Paragraphs>42</Paragraphs>
  <Slides>19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Applied aspects of larynx </vt:lpstr>
      <vt:lpstr>Laryngoscopy</vt:lpstr>
      <vt:lpstr>PowerPoint Presentation</vt:lpstr>
      <vt:lpstr>PowerPoint Presentation</vt:lpstr>
      <vt:lpstr>Vocal nodules (singer’s nodules or screamer’s nodules )</vt:lpstr>
      <vt:lpstr>laryngocele</vt:lpstr>
      <vt:lpstr>PowerPoint Presentation</vt:lpstr>
      <vt:lpstr>PowerPoint Presentation</vt:lpstr>
      <vt:lpstr>External laryngocele</vt:lpstr>
      <vt:lpstr>Laryngeal obstruction </vt:lpstr>
      <vt:lpstr>Heimlich manoeuver</vt:lpstr>
      <vt:lpstr>PowerPoint Presentation</vt:lpstr>
      <vt:lpstr>For infants below one year</vt:lpstr>
      <vt:lpstr>Tuning fork of larynx </vt:lpstr>
      <vt:lpstr>Safety muscle of larynx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aspects of larynx </dc:title>
  <dc:creator>hp</dc:creator>
  <cp:lastModifiedBy>Ganesh Babu R</cp:lastModifiedBy>
  <cp:revision>35</cp:revision>
  <dcterms:created xsi:type="dcterms:W3CDTF">2021-06-14T06:00:00Z</dcterms:created>
  <dcterms:modified xsi:type="dcterms:W3CDTF">2024-09-03T07:02:53Z</dcterms:modified>
</cp:coreProperties>
</file>