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59" r:id="rId5"/>
    <p:sldId id="260" r:id="rId6"/>
    <p:sldId id="291" r:id="rId7"/>
    <p:sldId id="292" r:id="rId8"/>
    <p:sldId id="261" r:id="rId9"/>
    <p:sldId id="262" r:id="rId10"/>
    <p:sldId id="263" r:id="rId11"/>
    <p:sldId id="264" r:id="rId12"/>
    <p:sldId id="265" r:id="rId13"/>
    <p:sldId id="293" r:id="rId14"/>
    <p:sldId id="266" r:id="rId15"/>
    <p:sldId id="267" r:id="rId16"/>
    <p:sldId id="294" r:id="rId17"/>
    <p:sldId id="268" r:id="rId18"/>
    <p:sldId id="295" r:id="rId19"/>
    <p:sldId id="296" r:id="rId20"/>
    <p:sldId id="297" r:id="rId21"/>
    <p:sldId id="269" r:id="rId22"/>
    <p:sldId id="270" r:id="rId23"/>
    <p:sldId id="271" r:id="rId24"/>
    <p:sldId id="272" r:id="rId25"/>
    <p:sldId id="273" r:id="rId26"/>
    <p:sldId id="274" r:id="rId27"/>
    <p:sldId id="276" r:id="rId28"/>
    <p:sldId id="278" r:id="rId29"/>
    <p:sldId id="279" r:id="rId30"/>
    <p:sldId id="287" r:id="rId31"/>
    <p:sldId id="290" r:id="rId32"/>
    <p:sldId id="282" r:id="rId33"/>
    <p:sldId id="283" r:id="rId34"/>
    <p:sldId id="284" r:id="rId35"/>
    <p:sldId id="288" r:id="rId36"/>
    <p:sldId id="289"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6395" autoAdjust="0"/>
  </p:normalViewPr>
  <p:slideViewPr>
    <p:cSldViewPr>
      <p:cViewPr varScale="1">
        <p:scale>
          <a:sx n="50" d="100"/>
          <a:sy n="50" d="100"/>
        </p:scale>
        <p:origin x="2148" y="1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2ED3A0-A088-4AFA-AA08-0467FB4AA94C}" type="datetimeFigureOut">
              <a:rPr lang="en-US" smtClean="0"/>
              <a:pPr/>
              <a:t>9/3/2024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D365D7-8C38-4E4E-A9EF-83BCDED6199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2D365D7-8C38-4E4E-A9EF-83BCDED6199B}"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ANAL CANAL </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half" idx="2"/>
          </p:nvPr>
        </p:nvPicPr>
        <p:blipFill>
          <a:blip r:embed="rId3"/>
          <a:srcRect/>
          <a:stretch>
            <a:fillRect/>
          </a:stretch>
        </p:blipFill>
        <p:spPr bwMode="auto">
          <a:xfrm>
            <a:off x="3297453" y="1371600"/>
            <a:ext cx="5846547" cy="4572000"/>
          </a:xfrm>
          <a:prstGeom prst="rect">
            <a:avLst/>
          </a:prstGeom>
          <a:noFill/>
          <a:ln w="9525">
            <a:noFill/>
            <a:miter lim="800000"/>
            <a:headEnd/>
            <a:tailEnd/>
          </a:ln>
          <a:effectLst/>
        </p:spPr>
      </p:pic>
      <p:sp>
        <p:nvSpPr>
          <p:cNvPr id="4" name="Title 3"/>
          <p:cNvSpPr>
            <a:spLocks noGrp="1"/>
          </p:cNvSpPr>
          <p:nvPr>
            <p:ph type="title"/>
          </p:nvPr>
        </p:nvSpPr>
        <p:spPr/>
        <p:txBody>
          <a:bodyPr/>
          <a:lstStyle/>
          <a:p>
            <a:r>
              <a:rPr lang="en-US" dirty="0"/>
              <a:t>Definition </a:t>
            </a:r>
          </a:p>
        </p:txBody>
      </p:sp>
      <p:sp>
        <p:nvSpPr>
          <p:cNvPr id="5" name="Content Placeholder 4"/>
          <p:cNvSpPr>
            <a:spLocks noGrp="1"/>
          </p:cNvSpPr>
          <p:nvPr>
            <p:ph sz="half" idx="1"/>
          </p:nvPr>
        </p:nvSpPr>
        <p:spPr/>
        <p:txBody>
          <a:bodyPr/>
          <a:lstStyle/>
          <a:p>
            <a:r>
              <a:rPr lang="en-US" dirty="0"/>
              <a:t>Anal canal is the terminal part of the large intestine.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srcRect/>
          <a:stretch>
            <a:fillRect/>
          </a:stretch>
        </p:blipFill>
        <p:spPr bwMode="auto">
          <a:xfrm>
            <a:off x="0" y="1905000"/>
            <a:ext cx="6477000" cy="2998017"/>
          </a:xfrm>
          <a:prstGeom prst="rect">
            <a:avLst/>
          </a:prstGeom>
          <a:noFill/>
          <a:ln w="9525">
            <a:noFill/>
            <a:miter lim="800000"/>
            <a:headEnd/>
            <a:tailEnd/>
          </a:ln>
          <a:effectLst/>
        </p:spPr>
      </p:pic>
      <p:sp>
        <p:nvSpPr>
          <p:cNvPr id="2" name="Title 1"/>
          <p:cNvSpPr>
            <a:spLocks noGrp="1"/>
          </p:cNvSpPr>
          <p:nvPr>
            <p:ph type="title"/>
          </p:nvPr>
        </p:nvSpPr>
        <p:spPr/>
        <p:txBody>
          <a:bodyPr/>
          <a:lstStyle/>
          <a:p>
            <a:pPr algn="l"/>
            <a:r>
              <a:rPr lang="en-US" dirty="0"/>
              <a:t>Situation </a:t>
            </a:r>
          </a:p>
        </p:txBody>
      </p:sp>
      <p:sp>
        <p:nvSpPr>
          <p:cNvPr id="3" name="Content Placeholder 2"/>
          <p:cNvSpPr>
            <a:spLocks noGrp="1"/>
          </p:cNvSpPr>
          <p:nvPr>
            <p:ph sz="half" idx="1"/>
          </p:nvPr>
        </p:nvSpPr>
        <p:spPr>
          <a:xfrm>
            <a:off x="457200" y="5105400"/>
            <a:ext cx="7924800" cy="1752600"/>
          </a:xfrm>
        </p:spPr>
        <p:txBody>
          <a:bodyPr>
            <a:normAutofit fontScale="85000" lnSpcReduction="20000"/>
          </a:bodyPr>
          <a:lstStyle/>
          <a:p>
            <a:r>
              <a:rPr lang="en-US" dirty="0"/>
              <a:t>Anal canal is situated below the level of the pelvic diaphragm. </a:t>
            </a:r>
          </a:p>
          <a:p>
            <a:r>
              <a:rPr lang="en-US" dirty="0"/>
              <a:t>It lies in the anal triangle of perineum in between the right and left </a:t>
            </a:r>
            <a:r>
              <a:rPr lang="en-US" dirty="0" err="1"/>
              <a:t>ischiorectal</a:t>
            </a:r>
            <a:r>
              <a:rPr lang="en-US" dirty="0"/>
              <a:t> </a:t>
            </a:r>
            <a:r>
              <a:rPr lang="en-US" dirty="0" err="1"/>
              <a:t>fossae</a:t>
            </a:r>
            <a:r>
              <a:rPr lang="en-US" dirty="0"/>
              <a:t>, which allow its expansion during passage of the </a:t>
            </a:r>
            <a:r>
              <a:rPr lang="en-US" dirty="0" err="1"/>
              <a:t>faeces</a:t>
            </a:r>
            <a:r>
              <a:rPr lang="en-US" dirty="0"/>
              <a:t> </a:t>
            </a:r>
          </a:p>
        </p:txBody>
      </p:sp>
      <p:pic>
        <p:nvPicPr>
          <p:cNvPr id="2050" name="Picture 2"/>
          <p:cNvPicPr>
            <a:picLocks noGrp="1" noChangeAspect="1" noChangeArrowheads="1"/>
          </p:cNvPicPr>
          <p:nvPr>
            <p:ph sz="half" idx="2"/>
          </p:nvPr>
        </p:nvPicPr>
        <p:blipFill>
          <a:blip r:embed="rId4"/>
          <a:srcRect l="5660" t="45729" r="9434"/>
          <a:stretch>
            <a:fillRect/>
          </a:stretch>
        </p:blipFill>
        <p:spPr bwMode="auto">
          <a:xfrm>
            <a:off x="4343400" y="228600"/>
            <a:ext cx="4800600" cy="2301398"/>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dirty="0"/>
              <a:t>Length - 3.8 cm long. </a:t>
            </a:r>
          </a:p>
          <a:p>
            <a:r>
              <a:rPr lang="en-US" dirty="0"/>
              <a:t>Extent - </a:t>
            </a:r>
            <a:r>
              <a:rPr lang="en-US" dirty="0" err="1"/>
              <a:t>Anorectal</a:t>
            </a:r>
            <a:r>
              <a:rPr lang="en-US" dirty="0"/>
              <a:t> junction to the anus </a:t>
            </a:r>
          </a:p>
          <a:p>
            <a:endParaRPr lang="en-US" dirty="0"/>
          </a:p>
        </p:txBody>
      </p:sp>
      <p:pic>
        <p:nvPicPr>
          <p:cNvPr id="3074" name="Picture 2"/>
          <p:cNvPicPr>
            <a:picLocks noGrp="1" noChangeAspect="1" noChangeArrowheads="1"/>
          </p:cNvPicPr>
          <p:nvPr>
            <p:ph sz="half" idx="2"/>
          </p:nvPr>
        </p:nvPicPr>
        <p:blipFill>
          <a:blip r:embed="rId3"/>
          <a:srcRect r="49057" b="17627"/>
          <a:stretch>
            <a:fillRect/>
          </a:stretch>
        </p:blipFill>
        <p:spPr bwMode="auto">
          <a:xfrm>
            <a:off x="5105400" y="762000"/>
            <a:ext cx="3731290" cy="502920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sz="half" idx="2"/>
          </p:nvPr>
        </p:nvPicPr>
        <p:blipFill>
          <a:blip r:embed="rId3"/>
          <a:srcRect l="11321" t="14321" r="11321" b="11210"/>
          <a:stretch>
            <a:fillRect/>
          </a:stretch>
        </p:blipFill>
        <p:spPr bwMode="auto">
          <a:xfrm>
            <a:off x="4097215" y="2057400"/>
            <a:ext cx="5046785" cy="32004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Direction or course </a:t>
            </a:r>
          </a:p>
        </p:txBody>
      </p:sp>
      <p:sp>
        <p:nvSpPr>
          <p:cNvPr id="3" name="Content Placeholder 2"/>
          <p:cNvSpPr>
            <a:spLocks noGrp="1"/>
          </p:cNvSpPr>
          <p:nvPr>
            <p:ph sz="half" idx="1"/>
          </p:nvPr>
        </p:nvSpPr>
        <p:spPr/>
        <p:txBody>
          <a:bodyPr/>
          <a:lstStyle/>
          <a:p>
            <a:r>
              <a:rPr lang="en-US" dirty="0"/>
              <a:t>It is directed downwards and backwards. </a:t>
            </a:r>
          </a:p>
          <a:p>
            <a:r>
              <a:rPr lang="en-US" dirty="0"/>
              <a:t>The anal canal is surrounded by inner involuntary and outer voluntary sphincters which keep the lumen closed in the form of an </a:t>
            </a:r>
            <a:r>
              <a:rPr lang="en-US" dirty="0" err="1"/>
              <a:t>anteroposterior</a:t>
            </a:r>
            <a:r>
              <a:rPr lang="en-US" dirty="0"/>
              <a:t> slit.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1026" name="Picture 2"/>
          <p:cNvPicPr>
            <a:picLocks noGrp="1" noChangeAspect="1" noChangeArrowheads="1"/>
          </p:cNvPicPr>
          <p:nvPr>
            <p:ph sz="half" idx="1"/>
          </p:nvPr>
        </p:nvPicPr>
        <p:blipFill>
          <a:blip r:embed="rId3"/>
          <a:srcRect/>
          <a:stretch>
            <a:fillRect/>
          </a:stretch>
        </p:blipFill>
        <p:spPr bwMode="auto">
          <a:xfrm>
            <a:off x="-1" y="0"/>
            <a:ext cx="6941431" cy="594360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050" name="Picture 2"/>
          <p:cNvPicPr>
            <a:picLocks noChangeAspect="1" noChangeArrowheads="1"/>
          </p:cNvPicPr>
          <p:nvPr/>
        </p:nvPicPr>
        <p:blipFill>
          <a:blip r:embed="rId3"/>
          <a:srcRect/>
          <a:stretch>
            <a:fillRect/>
          </a:stretch>
        </p:blipFill>
        <p:spPr bwMode="auto">
          <a:xfrm>
            <a:off x="419100" y="685800"/>
            <a:ext cx="8305800" cy="548640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a:t>Anorectal</a:t>
            </a:r>
            <a:r>
              <a:rPr lang="en-US" i="1" dirty="0"/>
              <a:t> junction</a:t>
            </a:r>
            <a:endParaRPr lang="en-US" dirty="0"/>
          </a:p>
        </p:txBody>
      </p:sp>
      <p:sp>
        <p:nvSpPr>
          <p:cNvPr id="3" name="Content Placeholder 2"/>
          <p:cNvSpPr>
            <a:spLocks noGrp="1"/>
          </p:cNvSpPr>
          <p:nvPr>
            <p:ph sz="half" idx="1"/>
          </p:nvPr>
        </p:nvSpPr>
        <p:spPr/>
        <p:txBody>
          <a:bodyPr/>
          <a:lstStyle/>
          <a:p>
            <a:r>
              <a:rPr lang="en-US" i="1" dirty="0" err="1"/>
              <a:t>Anorectal</a:t>
            </a:r>
            <a:r>
              <a:rPr lang="en-US" i="1" dirty="0"/>
              <a:t> junction is marked by the forward convexity of the </a:t>
            </a:r>
            <a:r>
              <a:rPr lang="en-US" i="1" dirty="0" err="1"/>
              <a:t>perineal</a:t>
            </a:r>
            <a:r>
              <a:rPr lang="en-US" i="1" dirty="0"/>
              <a:t> flexure of the rectum and lies 2-3 cm in front of and slightly below the tip of the coccyx.</a:t>
            </a:r>
          </a:p>
          <a:p>
            <a:endParaRPr lang="en-US" dirty="0"/>
          </a:p>
        </p:txBody>
      </p:sp>
      <p:pic>
        <p:nvPicPr>
          <p:cNvPr id="5122" name="Picture 2"/>
          <p:cNvPicPr>
            <a:picLocks noGrp="1" noChangeAspect="1" noChangeArrowheads="1"/>
          </p:cNvPicPr>
          <p:nvPr>
            <p:ph sz="half" idx="2"/>
          </p:nvPr>
        </p:nvPicPr>
        <p:blipFill>
          <a:blip r:embed="rId3"/>
          <a:srcRect/>
          <a:stretch>
            <a:fillRect/>
          </a:stretch>
        </p:blipFill>
        <p:spPr bwMode="auto">
          <a:xfrm>
            <a:off x="4495800" y="1600200"/>
            <a:ext cx="4038600" cy="3419348"/>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Anus </a:t>
            </a:r>
          </a:p>
        </p:txBody>
      </p:sp>
      <p:sp>
        <p:nvSpPr>
          <p:cNvPr id="3" name="Content Placeholder 2"/>
          <p:cNvSpPr>
            <a:spLocks noGrp="1"/>
          </p:cNvSpPr>
          <p:nvPr>
            <p:ph sz="half" idx="1"/>
          </p:nvPr>
        </p:nvSpPr>
        <p:spPr/>
        <p:txBody>
          <a:bodyPr>
            <a:normAutofit fontScale="92500" lnSpcReduction="20000"/>
          </a:bodyPr>
          <a:lstStyle/>
          <a:p>
            <a:r>
              <a:rPr lang="en-US" dirty="0"/>
              <a:t>Anus is the surface opening of the anal canal, </a:t>
            </a:r>
          </a:p>
          <a:p>
            <a:r>
              <a:rPr lang="en-US" dirty="0"/>
              <a:t>Situated about 4 cm below and in front of the tip of the coccyx in the cleft between the two buttocks. </a:t>
            </a:r>
          </a:p>
          <a:p>
            <a:r>
              <a:rPr lang="en-US" dirty="0"/>
              <a:t>Surrounding skin is pigmented and thrown into radiating folds, and contains a ring of large </a:t>
            </a:r>
            <a:r>
              <a:rPr lang="en-US" dirty="0" err="1"/>
              <a:t>apocrine</a:t>
            </a:r>
            <a:r>
              <a:rPr lang="en-US" dirty="0"/>
              <a:t> glands</a:t>
            </a:r>
          </a:p>
        </p:txBody>
      </p:sp>
      <p:pic>
        <p:nvPicPr>
          <p:cNvPr id="6146" name="Picture 2"/>
          <p:cNvPicPr>
            <a:picLocks noGrp="1" noChangeAspect="1" noChangeArrowheads="1"/>
          </p:cNvPicPr>
          <p:nvPr>
            <p:ph sz="half" idx="2"/>
          </p:nvPr>
        </p:nvPicPr>
        <p:blipFill>
          <a:blip r:embed="rId2"/>
          <a:srcRect/>
          <a:stretch>
            <a:fillRect/>
          </a:stretch>
        </p:blipFill>
        <p:spPr bwMode="auto">
          <a:xfrm>
            <a:off x="4980127" y="1905000"/>
            <a:ext cx="3760013" cy="365760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sz="half" idx="2"/>
          </p:nvPr>
        </p:nvPicPr>
        <p:blipFill>
          <a:blip r:embed="rId2"/>
          <a:srcRect/>
          <a:stretch>
            <a:fillRect/>
          </a:stretch>
        </p:blipFill>
        <p:spPr bwMode="auto">
          <a:xfrm>
            <a:off x="3429001" y="3613638"/>
            <a:ext cx="5715000" cy="3244362"/>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Relations of the Anal Canal</a:t>
            </a:r>
          </a:p>
        </p:txBody>
      </p:sp>
      <p:sp>
        <p:nvSpPr>
          <p:cNvPr id="3" name="Content Placeholder 2"/>
          <p:cNvSpPr>
            <a:spLocks noGrp="1"/>
          </p:cNvSpPr>
          <p:nvPr>
            <p:ph sz="half" idx="1"/>
          </p:nvPr>
        </p:nvSpPr>
        <p:spPr>
          <a:xfrm>
            <a:off x="76200" y="1600200"/>
            <a:ext cx="4038600" cy="4525963"/>
          </a:xfrm>
        </p:spPr>
        <p:txBody>
          <a:bodyPr/>
          <a:lstStyle/>
          <a:p>
            <a:pPr marL="0" indent="0">
              <a:buNone/>
            </a:pPr>
            <a:r>
              <a:rPr lang="en-US" b="1" i="1" dirty="0" err="1"/>
              <a:t>Anteriorly</a:t>
            </a:r>
            <a:r>
              <a:rPr lang="en-US" b="1" i="1" dirty="0"/>
              <a:t>: </a:t>
            </a:r>
            <a:r>
              <a:rPr lang="en-US" i="1" dirty="0"/>
              <a:t>(a) In both sexes : </a:t>
            </a:r>
            <a:r>
              <a:rPr lang="en-US" i="1" dirty="0" err="1"/>
              <a:t>perineal</a:t>
            </a:r>
            <a:r>
              <a:rPr lang="en-US" i="1" dirty="0"/>
              <a:t> body, (b) In males : membranous urethra and bulb of penis, </a:t>
            </a:r>
          </a:p>
          <a:p>
            <a:pPr marL="0" indent="0">
              <a:buNone/>
            </a:pPr>
            <a:r>
              <a:rPr lang="en-US" i="1" dirty="0"/>
              <a:t>(c) In females : lower end of the vagina</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2400"/>
            <a:ext cx="8686800" cy="4525963"/>
          </a:xfrm>
        </p:spPr>
        <p:txBody>
          <a:bodyPr/>
          <a:lstStyle/>
          <a:p>
            <a:r>
              <a:rPr lang="en-US" b="1" i="1" dirty="0" err="1"/>
              <a:t>Posteriorly</a:t>
            </a:r>
            <a:r>
              <a:rPr lang="en-US" b="1" i="1" dirty="0"/>
              <a:t>:</a:t>
            </a:r>
          </a:p>
          <a:p>
            <a:r>
              <a:rPr lang="en-US" i="1" dirty="0"/>
              <a:t> (1) </a:t>
            </a:r>
            <a:r>
              <a:rPr lang="en-US" i="1" dirty="0" err="1"/>
              <a:t>Anococcygeal</a:t>
            </a:r>
            <a:r>
              <a:rPr lang="en-US" i="1" dirty="0"/>
              <a:t> ligament; and (2) tip of the coccyx</a:t>
            </a:r>
          </a:p>
          <a:p>
            <a:r>
              <a:rPr lang="en-US" b="1" i="1" dirty="0"/>
              <a:t>Laterally</a:t>
            </a:r>
            <a:r>
              <a:rPr lang="en-US" i="1" dirty="0"/>
              <a:t> : </a:t>
            </a:r>
            <a:r>
              <a:rPr lang="en-US" i="1" dirty="0" err="1"/>
              <a:t>Ischiorectal</a:t>
            </a:r>
            <a:r>
              <a:rPr lang="en-US" i="1" dirty="0"/>
              <a:t> </a:t>
            </a:r>
            <a:r>
              <a:rPr lang="en-US" i="1" dirty="0" err="1"/>
              <a:t>fossae</a:t>
            </a:r>
            <a:endParaRPr lang="en-US" dirty="0"/>
          </a:p>
        </p:txBody>
      </p:sp>
      <p:pic>
        <p:nvPicPr>
          <p:cNvPr id="8194" name="Picture 2"/>
          <p:cNvPicPr>
            <a:picLocks noGrp="1" noChangeAspect="1" noChangeArrowheads="1"/>
          </p:cNvPicPr>
          <p:nvPr>
            <p:ph sz="half" idx="2"/>
          </p:nvPr>
        </p:nvPicPr>
        <p:blipFill>
          <a:blip r:embed="rId3"/>
          <a:srcRect/>
          <a:stretch>
            <a:fillRect/>
          </a:stretch>
        </p:blipFill>
        <p:spPr bwMode="auto">
          <a:xfrm>
            <a:off x="1" y="1667022"/>
            <a:ext cx="9144000" cy="5190978"/>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0" y="1600200"/>
            <a:ext cx="4038600" cy="4525963"/>
          </a:xfrm>
        </p:spPr>
        <p:txBody>
          <a:bodyPr/>
          <a:lstStyle/>
          <a:p>
            <a:r>
              <a:rPr lang="en-US" b="1" i="1" dirty="0"/>
              <a:t>All round </a:t>
            </a:r>
            <a:r>
              <a:rPr lang="en-US" i="1" dirty="0"/>
              <a:t>: Anal canal is surrounded by the sphincter muscles, the tone of which keeps the canal closed.</a:t>
            </a:r>
            <a:endParaRPr lang="en-US" dirty="0"/>
          </a:p>
        </p:txBody>
      </p:sp>
      <p:pic>
        <p:nvPicPr>
          <p:cNvPr id="9218" name="Picture 2"/>
          <p:cNvPicPr>
            <a:picLocks noGrp="1" noChangeAspect="1" noChangeArrowheads="1"/>
          </p:cNvPicPr>
          <p:nvPr>
            <p:ph sz="half" idx="2"/>
          </p:nvPr>
        </p:nvPicPr>
        <p:blipFill>
          <a:blip r:embed="rId2"/>
          <a:srcRect l="4898" r="15102" b="12245"/>
          <a:stretch>
            <a:fillRect/>
          </a:stretch>
        </p:blipFill>
        <p:spPr bwMode="auto">
          <a:xfrm>
            <a:off x="4038600" y="1676400"/>
            <a:ext cx="5105400" cy="4480249"/>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Parts of the anal canal</a:t>
            </a:r>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sz="half" idx="2"/>
          </p:nvPr>
        </p:nvPicPr>
        <p:blipFill>
          <a:blip r:embed="rId3"/>
          <a:srcRect t="10550"/>
          <a:stretch>
            <a:fillRect/>
          </a:stretch>
        </p:blipFill>
        <p:spPr bwMode="auto">
          <a:xfrm>
            <a:off x="3130411" y="2057400"/>
            <a:ext cx="6013589" cy="40386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Interior of the Anal Canal</a:t>
            </a:r>
          </a:p>
        </p:txBody>
      </p:sp>
      <p:sp>
        <p:nvSpPr>
          <p:cNvPr id="3" name="Content Placeholder 2"/>
          <p:cNvSpPr>
            <a:spLocks noGrp="1"/>
          </p:cNvSpPr>
          <p:nvPr>
            <p:ph sz="half" idx="1"/>
          </p:nvPr>
        </p:nvSpPr>
        <p:spPr>
          <a:xfrm>
            <a:off x="0" y="1600200"/>
            <a:ext cx="4038600" cy="4525963"/>
          </a:xfrm>
        </p:spPr>
        <p:txBody>
          <a:bodyPr>
            <a:normAutofit/>
          </a:bodyPr>
          <a:lstStyle/>
          <a:p>
            <a:r>
              <a:rPr lang="en-US" dirty="0"/>
              <a:t>Interior of the anal canal shows many important features and can be divided into three parts: </a:t>
            </a:r>
          </a:p>
          <a:p>
            <a:pPr marL="514350" indent="-514350">
              <a:buFont typeface="+mj-lt"/>
              <a:buAutoNum type="arabicPeriod"/>
            </a:pPr>
            <a:r>
              <a:rPr lang="en-US" dirty="0"/>
              <a:t>Upper part, -15 mm</a:t>
            </a:r>
          </a:p>
          <a:p>
            <a:pPr marL="514350" indent="-514350">
              <a:buFont typeface="+mj-lt"/>
              <a:buAutoNum type="arabicPeriod"/>
            </a:pPr>
            <a:r>
              <a:rPr lang="en-US" dirty="0"/>
              <a:t>Middle part -15 mm long; </a:t>
            </a:r>
          </a:p>
          <a:p>
            <a:pPr marL="514350" indent="-514350">
              <a:buFont typeface="+mj-lt"/>
              <a:buAutoNum type="arabicPeriod"/>
            </a:pPr>
            <a:r>
              <a:rPr lang="en-US" dirty="0"/>
              <a:t>Lower part- 8 mm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Upper Mucous Part features</a:t>
            </a:r>
            <a:endParaRPr lang="en-US" dirty="0"/>
          </a:p>
        </p:txBody>
      </p:sp>
      <p:sp>
        <p:nvSpPr>
          <p:cNvPr id="3" name="Content Placeholder 2"/>
          <p:cNvSpPr>
            <a:spLocks noGrp="1"/>
          </p:cNvSpPr>
          <p:nvPr>
            <p:ph sz="half" idx="1"/>
          </p:nvPr>
        </p:nvSpPr>
        <p:spPr>
          <a:xfrm>
            <a:off x="0" y="1600200"/>
            <a:ext cx="4038600" cy="5029200"/>
          </a:xfrm>
        </p:spPr>
        <p:txBody>
          <a:bodyPr>
            <a:normAutofit fontScale="92500" lnSpcReduction="20000"/>
          </a:bodyPr>
          <a:lstStyle/>
          <a:p>
            <a:pPr marL="0" indent="0">
              <a:buNone/>
            </a:pPr>
            <a:r>
              <a:rPr lang="en-US" dirty="0"/>
              <a:t>1. This part is about 15 mm long. It is lined by mucous membrane</a:t>
            </a:r>
          </a:p>
          <a:p>
            <a:pPr marL="0" indent="0">
              <a:buNone/>
            </a:pPr>
            <a:r>
              <a:rPr lang="en-US" dirty="0"/>
              <a:t>2. The mucous membrane shows (a) 6 to 10 vertical folds; these folds are called the </a:t>
            </a:r>
            <a:r>
              <a:rPr lang="en-US" b="1" i="1" dirty="0"/>
              <a:t>Anal columns of </a:t>
            </a:r>
            <a:r>
              <a:rPr lang="en-US" b="1" i="1" dirty="0" err="1"/>
              <a:t>morgagni</a:t>
            </a:r>
            <a:r>
              <a:rPr lang="en-US" b="1" i="1" dirty="0"/>
              <a:t>. </a:t>
            </a:r>
          </a:p>
          <a:p>
            <a:pPr marL="0" indent="0">
              <a:buNone/>
            </a:pPr>
            <a:r>
              <a:rPr lang="en-US" i="1" dirty="0"/>
              <a:t>(b) The lower ends of the anal columns are united to each other by short transverse folds of mucous membrane; these folds are called the anal valves,</a:t>
            </a:r>
            <a:endParaRPr lang="en-US" dirty="0"/>
          </a:p>
        </p:txBody>
      </p:sp>
      <p:pic>
        <p:nvPicPr>
          <p:cNvPr id="11266" name="Picture 2"/>
          <p:cNvPicPr>
            <a:picLocks noGrp="1" noChangeAspect="1" noChangeArrowheads="1"/>
          </p:cNvPicPr>
          <p:nvPr>
            <p:ph sz="half" idx="2"/>
          </p:nvPr>
        </p:nvPicPr>
        <p:blipFill>
          <a:blip r:embed="rId3"/>
          <a:srcRect l="43396" t="15540" r="3913" b="14020"/>
          <a:stretch>
            <a:fillRect/>
          </a:stretch>
        </p:blipFill>
        <p:spPr bwMode="auto">
          <a:xfrm>
            <a:off x="3748113" y="1143000"/>
            <a:ext cx="5395887" cy="541020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3074" name="Picture 2"/>
          <p:cNvPicPr>
            <a:picLocks noChangeAspect="1" noChangeArrowheads="1"/>
          </p:cNvPicPr>
          <p:nvPr/>
        </p:nvPicPr>
        <p:blipFill>
          <a:blip r:embed="rId3"/>
          <a:srcRect l="28038" t="10937" r="28038" b="7813"/>
          <a:stretch>
            <a:fillRect/>
          </a:stretch>
        </p:blipFill>
        <p:spPr bwMode="auto">
          <a:xfrm>
            <a:off x="1295400" y="42672"/>
            <a:ext cx="6553200" cy="6815328"/>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6200" y="381000"/>
            <a:ext cx="4267200" cy="5745163"/>
          </a:xfrm>
        </p:spPr>
        <p:txBody>
          <a:bodyPr/>
          <a:lstStyle/>
          <a:p>
            <a:r>
              <a:rPr lang="en-US" dirty="0"/>
              <a:t>Above each valve there is a depression in the mucosa which is called the </a:t>
            </a:r>
            <a:r>
              <a:rPr lang="en-US" i="1" dirty="0"/>
              <a:t>anal sinus, </a:t>
            </a:r>
          </a:p>
          <a:p>
            <a:r>
              <a:rPr lang="en-US" i="1" dirty="0"/>
              <a:t>(d) The anal valves together form a transverse line that runs all round the anal canal. This is </a:t>
            </a:r>
            <a:r>
              <a:rPr lang="en-US" b="1" i="1" dirty="0"/>
              <a:t>THE PECTINATE LINE</a:t>
            </a:r>
            <a:endParaRPr lang="en-US" b="1" dirty="0"/>
          </a:p>
        </p:txBody>
      </p:sp>
      <p:pic>
        <p:nvPicPr>
          <p:cNvPr id="12290" name="Picture 2"/>
          <p:cNvPicPr>
            <a:picLocks noGrp="1" noChangeAspect="1" noChangeArrowheads="1"/>
          </p:cNvPicPr>
          <p:nvPr>
            <p:ph sz="half" idx="2"/>
          </p:nvPr>
        </p:nvPicPr>
        <p:blipFill>
          <a:blip r:embed="rId3"/>
          <a:srcRect l="9434" t="7539" r="13208" b="7015"/>
          <a:stretch>
            <a:fillRect/>
          </a:stretch>
        </p:blipFill>
        <p:spPr bwMode="auto">
          <a:xfrm>
            <a:off x="3814482" y="1066800"/>
            <a:ext cx="5329518" cy="44196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a:t>PECTINATELINE </a:t>
            </a:r>
          </a:p>
        </p:txBody>
      </p:sp>
      <p:sp>
        <p:nvSpPr>
          <p:cNvPr id="4" name="Content Placeholder 3"/>
          <p:cNvSpPr>
            <a:spLocks noGrp="1"/>
          </p:cNvSpPr>
          <p:nvPr>
            <p:ph sz="half" idx="2"/>
          </p:nvPr>
        </p:nvSpPr>
        <p:spPr/>
        <p:txBody>
          <a:bodyPr/>
          <a:lstStyle/>
          <a:p>
            <a:endParaRPr lang="en-US"/>
          </a:p>
        </p:txBody>
      </p:sp>
      <p:pic>
        <p:nvPicPr>
          <p:cNvPr id="1026" name="Picture 2"/>
          <p:cNvPicPr>
            <a:picLocks noGrp="1" noChangeAspect="1" noChangeArrowheads="1"/>
          </p:cNvPicPr>
          <p:nvPr>
            <p:ph sz="half" idx="1"/>
          </p:nvPr>
        </p:nvPicPr>
        <p:blipFill>
          <a:blip r:embed="rId3"/>
          <a:srcRect t="5333" b="-2667"/>
          <a:stretch>
            <a:fillRect/>
          </a:stretch>
        </p:blipFill>
        <p:spPr bwMode="auto">
          <a:xfrm>
            <a:off x="533400" y="1295400"/>
            <a:ext cx="8295072" cy="55626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dirty="0"/>
              <a:t>Features of Upper Mucous Part cont </a:t>
            </a:r>
          </a:p>
        </p:txBody>
      </p:sp>
      <p:sp>
        <p:nvSpPr>
          <p:cNvPr id="3" name="Content Placeholder 2"/>
          <p:cNvSpPr>
            <a:spLocks noGrp="1"/>
          </p:cNvSpPr>
          <p:nvPr>
            <p:ph sz="half" idx="1"/>
          </p:nvPr>
        </p:nvSpPr>
        <p:spPr>
          <a:xfrm>
            <a:off x="0" y="914400"/>
            <a:ext cx="4038600" cy="5943600"/>
          </a:xfrm>
        </p:spPr>
        <p:txBody>
          <a:bodyPr>
            <a:normAutofit/>
          </a:bodyPr>
          <a:lstStyle/>
          <a:p>
            <a:r>
              <a:rPr lang="en-US" dirty="0"/>
              <a:t>Anal papillae: Occasionally, the free margins of anal valves show epithelial projections called anal papillae. These represent remnants of anal </a:t>
            </a:r>
            <a:r>
              <a:rPr lang="en-US" dirty="0" err="1"/>
              <a:t>membrane.F</a:t>
            </a:r>
            <a:r>
              <a:rPr lang="en-US" dirty="0"/>
              <a:t>. </a:t>
            </a:r>
          </a:p>
          <a:p>
            <a:endParaRPr lang="en-US" dirty="0"/>
          </a:p>
          <a:p>
            <a:endParaRPr lang="en-US" dirty="0"/>
          </a:p>
        </p:txBody>
      </p:sp>
      <p:pic>
        <p:nvPicPr>
          <p:cNvPr id="2050" name="Picture 2"/>
          <p:cNvPicPr>
            <a:picLocks noGrp="1" noChangeAspect="1" noChangeArrowheads="1"/>
          </p:cNvPicPr>
          <p:nvPr>
            <p:ph sz="half" idx="2"/>
          </p:nvPr>
        </p:nvPicPr>
        <p:blipFill>
          <a:blip r:embed="rId2"/>
          <a:srcRect/>
          <a:stretch>
            <a:fillRect/>
          </a:stretch>
        </p:blipFill>
        <p:spPr bwMode="auto">
          <a:xfrm>
            <a:off x="4038600" y="1351080"/>
            <a:ext cx="5105400" cy="4109594"/>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Features of Upper Mucous Part cont </a:t>
            </a:r>
          </a:p>
        </p:txBody>
      </p:sp>
      <p:sp>
        <p:nvSpPr>
          <p:cNvPr id="3" name="Content Placeholder 2"/>
          <p:cNvSpPr>
            <a:spLocks noGrp="1"/>
          </p:cNvSpPr>
          <p:nvPr>
            <p:ph sz="half" idx="1"/>
          </p:nvPr>
        </p:nvSpPr>
        <p:spPr/>
        <p:txBody>
          <a:bodyPr/>
          <a:lstStyle/>
          <a:p>
            <a:r>
              <a:rPr lang="en-US" dirty="0"/>
              <a:t>Anal glands: The anal sinus contains anal glands. The secretion of these glands produces peculiar smell which is important in lower animals to attract.• The infected anal glands become the source of abscess.</a:t>
            </a:r>
          </a:p>
          <a:p>
            <a:endParaRPr lang="en-US" dirty="0"/>
          </a:p>
        </p:txBody>
      </p:sp>
      <p:pic>
        <p:nvPicPr>
          <p:cNvPr id="3074" name="Picture 2"/>
          <p:cNvPicPr>
            <a:picLocks noGrp="1" noChangeAspect="1" noChangeArrowheads="1"/>
          </p:cNvPicPr>
          <p:nvPr>
            <p:ph sz="half" idx="2"/>
          </p:nvPr>
        </p:nvPicPr>
        <p:blipFill>
          <a:blip r:embed="rId2"/>
          <a:srcRect/>
          <a:stretch>
            <a:fillRect/>
          </a:stretch>
        </p:blipFill>
        <p:spPr bwMode="auto">
          <a:xfrm>
            <a:off x="4648200" y="1805781"/>
            <a:ext cx="4038600" cy="4114800"/>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Middle Part or Transitional Zone or </a:t>
            </a:r>
            <a:r>
              <a:rPr lang="en-US" b="1" i="1" dirty="0" err="1"/>
              <a:t>Pecten</a:t>
            </a:r>
            <a:endParaRPr lang="en-US" dirty="0"/>
          </a:p>
        </p:txBody>
      </p:sp>
      <p:sp>
        <p:nvSpPr>
          <p:cNvPr id="3" name="Content Placeholder 2"/>
          <p:cNvSpPr>
            <a:spLocks noGrp="1"/>
          </p:cNvSpPr>
          <p:nvPr>
            <p:ph sz="half" idx="1"/>
          </p:nvPr>
        </p:nvSpPr>
        <p:spPr>
          <a:xfrm>
            <a:off x="-76200" y="1600200"/>
            <a:ext cx="4038600" cy="4525963"/>
          </a:xfrm>
        </p:spPr>
        <p:txBody>
          <a:bodyPr>
            <a:normAutofit fontScale="77500" lnSpcReduction="20000"/>
          </a:bodyPr>
          <a:lstStyle/>
          <a:p>
            <a:pPr>
              <a:buFont typeface="Wingdings" pitchFamily="2" charset="2"/>
              <a:buChar char="Ø"/>
            </a:pPr>
            <a:endParaRPr lang="en-US" dirty="0"/>
          </a:p>
          <a:p>
            <a:pPr>
              <a:buFont typeface="Wingdings" pitchFamily="2" charset="2"/>
              <a:buChar char="Ø"/>
            </a:pPr>
            <a:r>
              <a:rPr lang="en-US" dirty="0"/>
              <a:t> The next 15 mm of the anal canal is also lined by mucous membrane, but anal columns are not present here.</a:t>
            </a:r>
          </a:p>
          <a:p>
            <a:pPr>
              <a:buFont typeface="Wingdings" pitchFamily="2" charset="2"/>
              <a:buChar char="Ø"/>
            </a:pPr>
            <a:r>
              <a:rPr lang="en-US" dirty="0"/>
              <a:t> The mucosa has a bluish appearance because of a dense venous plexus that lies </a:t>
            </a:r>
            <a:r>
              <a:rPr lang="en-US" dirty="0" err="1"/>
              <a:t>betweem</a:t>
            </a:r>
            <a:r>
              <a:rPr lang="en-US" dirty="0"/>
              <a:t> it and the muscle coat. </a:t>
            </a:r>
          </a:p>
          <a:p>
            <a:pPr>
              <a:buFont typeface="Wingdings" pitchFamily="2" charset="2"/>
              <a:buChar char="Ø"/>
            </a:pPr>
            <a:r>
              <a:rPr lang="en-US" dirty="0"/>
              <a:t>Mucosa is less mobile than in the upper part of the anal canal. This region is referred to as the </a:t>
            </a:r>
            <a:r>
              <a:rPr lang="en-US" i="1" dirty="0" err="1"/>
              <a:t>pecten</a:t>
            </a:r>
            <a:r>
              <a:rPr lang="en-US" i="1" dirty="0"/>
              <a:t> or transitional zone. </a:t>
            </a:r>
          </a:p>
          <a:p>
            <a:endParaRPr lang="en-US" dirty="0"/>
          </a:p>
        </p:txBody>
      </p:sp>
      <p:pic>
        <p:nvPicPr>
          <p:cNvPr id="13314" name="Picture 2"/>
          <p:cNvPicPr>
            <a:picLocks noGrp="1" noChangeAspect="1" noChangeArrowheads="1"/>
          </p:cNvPicPr>
          <p:nvPr>
            <p:ph sz="half" idx="2"/>
          </p:nvPr>
        </p:nvPicPr>
        <p:blipFill>
          <a:blip r:embed="rId3"/>
          <a:srcRect l="41509"/>
          <a:stretch>
            <a:fillRect/>
          </a:stretch>
        </p:blipFill>
        <p:spPr bwMode="auto">
          <a:xfrm>
            <a:off x="4343400" y="1676399"/>
            <a:ext cx="4800600" cy="5017401"/>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sz="half" idx="2"/>
          </p:nvPr>
        </p:nvPicPr>
        <p:blipFill>
          <a:blip r:embed="rId3"/>
          <a:srcRect/>
          <a:stretch>
            <a:fillRect/>
          </a:stretch>
        </p:blipFill>
        <p:spPr bwMode="auto">
          <a:xfrm>
            <a:off x="3276599" y="2819401"/>
            <a:ext cx="5771831" cy="40386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i="1" dirty="0"/>
              <a:t>white line of Hilton</a:t>
            </a:r>
            <a:endParaRPr lang="en-US" dirty="0"/>
          </a:p>
        </p:txBody>
      </p:sp>
      <p:sp>
        <p:nvSpPr>
          <p:cNvPr id="3" name="Content Placeholder 2"/>
          <p:cNvSpPr>
            <a:spLocks noGrp="1"/>
          </p:cNvSpPr>
          <p:nvPr>
            <p:ph sz="half" idx="1"/>
          </p:nvPr>
        </p:nvSpPr>
        <p:spPr>
          <a:xfrm>
            <a:off x="-76200" y="1600200"/>
            <a:ext cx="4038600" cy="4525963"/>
          </a:xfrm>
        </p:spPr>
        <p:txBody>
          <a:bodyPr>
            <a:normAutofit fontScale="92500" lnSpcReduction="20000"/>
          </a:bodyPr>
          <a:lstStyle/>
          <a:p>
            <a:endParaRPr lang="en-US" dirty="0"/>
          </a:p>
          <a:p>
            <a:r>
              <a:rPr lang="en-US" dirty="0"/>
              <a:t>The lower limit of the </a:t>
            </a:r>
            <a:r>
              <a:rPr lang="en-US" dirty="0" err="1"/>
              <a:t>pecten</a:t>
            </a:r>
            <a:r>
              <a:rPr lang="en-US" dirty="0"/>
              <a:t> often has a whitish appearance because of which it is referred to as the </a:t>
            </a:r>
            <a:r>
              <a:rPr lang="en-US" i="1" dirty="0"/>
              <a:t>white line of Hilton. </a:t>
            </a:r>
          </a:p>
          <a:p>
            <a:r>
              <a:rPr lang="en-US" i="1" dirty="0"/>
              <a:t>Hilton's line is situated at the level of the interval between the subcutaneous part of external anal sphincter and the lower border of internal anal sphincter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sz="half" idx="2"/>
          </p:nvPr>
        </p:nvPicPr>
        <p:blipFill>
          <a:blip r:embed="rId2"/>
          <a:srcRect l="18868" t="25628" r="18868" b="21597"/>
          <a:stretch>
            <a:fillRect/>
          </a:stretch>
        </p:blipFill>
        <p:spPr bwMode="auto">
          <a:xfrm>
            <a:off x="3635829" y="1600200"/>
            <a:ext cx="5508171" cy="3505200"/>
          </a:xfrm>
          <a:prstGeom prst="rect">
            <a:avLst/>
          </a:prstGeom>
          <a:noFill/>
          <a:ln w="9525">
            <a:noFill/>
            <a:miter lim="800000"/>
            <a:headEnd/>
            <a:tailEnd/>
          </a:ln>
          <a:effectLst/>
        </p:spPr>
      </p:pic>
      <p:sp>
        <p:nvSpPr>
          <p:cNvPr id="2" name="Title 1"/>
          <p:cNvSpPr>
            <a:spLocks noGrp="1"/>
          </p:cNvSpPr>
          <p:nvPr>
            <p:ph type="title"/>
          </p:nvPr>
        </p:nvSpPr>
        <p:spPr/>
        <p:txBody>
          <a:bodyPr>
            <a:normAutofit fontScale="90000"/>
          </a:bodyPr>
          <a:lstStyle/>
          <a:p>
            <a:r>
              <a:rPr lang="en-US" b="1" i="1" dirty="0"/>
              <a:t>Lower </a:t>
            </a:r>
            <a:r>
              <a:rPr lang="en-US" b="1" i="1" dirty="0" err="1"/>
              <a:t>Cutaneous</a:t>
            </a:r>
            <a:r>
              <a:rPr lang="en-US" b="1" i="1" dirty="0"/>
              <a:t> Part </a:t>
            </a:r>
            <a:br>
              <a:rPr lang="en-US" b="1" i="1" dirty="0"/>
            </a:br>
            <a:endParaRPr lang="en-US" dirty="0"/>
          </a:p>
        </p:txBody>
      </p:sp>
      <p:sp>
        <p:nvSpPr>
          <p:cNvPr id="3" name="Content Placeholder 2"/>
          <p:cNvSpPr>
            <a:spLocks noGrp="1"/>
          </p:cNvSpPr>
          <p:nvPr>
            <p:ph sz="half" idx="1"/>
          </p:nvPr>
        </p:nvSpPr>
        <p:spPr>
          <a:xfrm>
            <a:off x="-76200" y="1600200"/>
            <a:ext cx="4038600" cy="4525963"/>
          </a:xfrm>
        </p:spPr>
        <p:txBody>
          <a:bodyPr/>
          <a:lstStyle/>
          <a:p>
            <a:r>
              <a:rPr lang="en-US" dirty="0"/>
              <a:t>It is about 8 mm long and is lined by true skin containing sweat and sebaceous glands. The epithelium of the lower part resembles that of true skin in which sebaceous and sweat glands are present.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Musculature of the Anal Canal </a:t>
            </a:r>
            <a:endParaRPr lang="en-US" dirty="0"/>
          </a:p>
        </p:txBody>
      </p:sp>
      <p:sp>
        <p:nvSpPr>
          <p:cNvPr id="3" name="Content Placeholder 2"/>
          <p:cNvSpPr>
            <a:spLocks noGrp="1"/>
          </p:cNvSpPr>
          <p:nvPr>
            <p:ph sz="half" idx="1"/>
          </p:nvPr>
        </p:nvSpPr>
        <p:spPr>
          <a:xfrm>
            <a:off x="-76200" y="1600200"/>
            <a:ext cx="4038600" cy="4525963"/>
          </a:xfrm>
        </p:spPr>
        <p:txBody>
          <a:bodyPr>
            <a:normAutofit fontScale="92500" lnSpcReduction="10000"/>
          </a:bodyPr>
          <a:lstStyle/>
          <a:p>
            <a:r>
              <a:rPr lang="en-US" b="1" i="1" dirty="0"/>
              <a:t>Anal Sphincters</a:t>
            </a:r>
          </a:p>
          <a:p>
            <a:r>
              <a:rPr lang="en-US" dirty="0"/>
              <a:t>The </a:t>
            </a:r>
            <a:r>
              <a:rPr lang="en-US" i="1" dirty="0"/>
              <a:t>internal anal sphincter is involuntary in nature. It is formed by the thickened circular muscle coat of this part of the gut. It surrounds the upper three-fourths, </a:t>
            </a:r>
            <a:r>
              <a:rPr lang="en-US" dirty="0"/>
              <a:t>extending from the upper end of the canal to the white line of Hilton</a:t>
            </a:r>
            <a:r>
              <a:rPr lang="en-US" b="1" i="1" dirty="0"/>
              <a:t> </a:t>
            </a:r>
            <a:endParaRPr lang="en-US" dirty="0"/>
          </a:p>
        </p:txBody>
      </p:sp>
      <p:pic>
        <p:nvPicPr>
          <p:cNvPr id="16386" name="Picture 2"/>
          <p:cNvPicPr>
            <a:picLocks noGrp="1" noChangeAspect="1" noChangeArrowheads="1"/>
          </p:cNvPicPr>
          <p:nvPr>
            <p:ph sz="half" idx="2"/>
          </p:nvPr>
        </p:nvPicPr>
        <p:blipFill>
          <a:blip r:embed="rId2"/>
          <a:srcRect l="16129" r="6452"/>
          <a:stretch>
            <a:fillRect/>
          </a:stretch>
        </p:blipFill>
        <p:spPr bwMode="auto">
          <a:xfrm>
            <a:off x="3886200" y="1676399"/>
            <a:ext cx="5257800" cy="4466601"/>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external anal sphincter</a:t>
            </a:r>
            <a:endParaRPr lang="en-US" dirty="0"/>
          </a:p>
        </p:txBody>
      </p:sp>
      <p:sp>
        <p:nvSpPr>
          <p:cNvPr id="3" name="Content Placeholder 2"/>
          <p:cNvSpPr>
            <a:spLocks noGrp="1"/>
          </p:cNvSpPr>
          <p:nvPr>
            <p:ph sz="half" idx="1"/>
          </p:nvPr>
        </p:nvSpPr>
        <p:spPr>
          <a:xfrm>
            <a:off x="-152400" y="1600200"/>
            <a:ext cx="4038600" cy="4525963"/>
          </a:xfrm>
        </p:spPr>
        <p:txBody>
          <a:bodyPr>
            <a:normAutofit fontScale="92500" lnSpcReduction="10000"/>
          </a:bodyPr>
          <a:lstStyle/>
          <a:p>
            <a:r>
              <a:rPr lang="en-US" dirty="0"/>
              <a:t>It  </a:t>
            </a:r>
            <a:r>
              <a:rPr lang="en-US" i="1" dirty="0"/>
              <a:t>is under voluntary control. It is made up of a striated muscle and is supplied by the inferior rectal nerve and the </a:t>
            </a:r>
            <a:r>
              <a:rPr lang="en-US" i="1" dirty="0" err="1"/>
              <a:t>perineal</a:t>
            </a:r>
            <a:r>
              <a:rPr lang="en-US" i="1" dirty="0"/>
              <a:t> branch of the fourth sacral nerve. </a:t>
            </a:r>
          </a:p>
          <a:p>
            <a:r>
              <a:rPr lang="en-US" i="1" dirty="0"/>
              <a:t>It </a:t>
            </a:r>
            <a:r>
              <a:rPr lang="en-US" dirty="0"/>
              <a:t>surrounds the whole length of the anal canal and has three parts, subcutaneous, superficial and deep </a:t>
            </a:r>
          </a:p>
        </p:txBody>
      </p:sp>
      <p:pic>
        <p:nvPicPr>
          <p:cNvPr id="17410" name="Picture 2"/>
          <p:cNvPicPr>
            <a:picLocks noGrp="1" noChangeAspect="1" noChangeArrowheads="1"/>
          </p:cNvPicPr>
          <p:nvPr>
            <p:ph sz="half" idx="2"/>
          </p:nvPr>
        </p:nvPicPr>
        <p:blipFill>
          <a:blip r:embed="rId2"/>
          <a:srcRect l="30189"/>
          <a:stretch>
            <a:fillRect/>
          </a:stretch>
        </p:blipFill>
        <p:spPr bwMode="auto">
          <a:xfrm>
            <a:off x="3698037" y="1752600"/>
            <a:ext cx="5445963" cy="3200400"/>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Conjoint Longitudinal Coat</a:t>
            </a:r>
            <a:endParaRPr lang="en-US" dirty="0"/>
          </a:p>
        </p:txBody>
      </p:sp>
      <p:sp>
        <p:nvSpPr>
          <p:cNvPr id="3" name="Content Placeholder 2"/>
          <p:cNvSpPr>
            <a:spLocks noGrp="1"/>
          </p:cNvSpPr>
          <p:nvPr>
            <p:ph sz="half" idx="1"/>
          </p:nvPr>
        </p:nvSpPr>
        <p:spPr>
          <a:xfrm>
            <a:off x="457200" y="1600201"/>
            <a:ext cx="4038600" cy="1905000"/>
          </a:xfrm>
        </p:spPr>
        <p:txBody>
          <a:bodyPr>
            <a:normAutofit fontScale="77500" lnSpcReduction="20000"/>
          </a:bodyPr>
          <a:lstStyle/>
          <a:p>
            <a:r>
              <a:rPr lang="en-US" dirty="0"/>
              <a:t>It is formed by fusion of the </a:t>
            </a:r>
            <a:r>
              <a:rPr lang="en-US" dirty="0" err="1"/>
              <a:t>puborectalis</a:t>
            </a:r>
            <a:r>
              <a:rPr lang="en-US" dirty="0"/>
              <a:t> with the longitudinal muscle coat of the rectum at the </a:t>
            </a:r>
            <a:r>
              <a:rPr lang="en-US" dirty="0" err="1"/>
              <a:t>anorectal</a:t>
            </a:r>
            <a:r>
              <a:rPr lang="en-US" dirty="0"/>
              <a:t> junction. It lies between the external and internal sphincters</a:t>
            </a:r>
          </a:p>
        </p:txBody>
      </p:sp>
      <p:pic>
        <p:nvPicPr>
          <p:cNvPr id="18434" name="Picture 2"/>
          <p:cNvPicPr>
            <a:picLocks noChangeAspect="1" noChangeArrowheads="1"/>
          </p:cNvPicPr>
          <p:nvPr/>
        </p:nvPicPr>
        <p:blipFill>
          <a:blip r:embed="rId2"/>
          <a:srcRect/>
          <a:stretch>
            <a:fillRect/>
          </a:stretch>
        </p:blipFill>
        <p:spPr bwMode="auto">
          <a:xfrm>
            <a:off x="4876800" y="1142999"/>
            <a:ext cx="3952875" cy="2548719"/>
          </a:xfrm>
          <a:prstGeom prst="rect">
            <a:avLst/>
          </a:prstGeom>
          <a:noFill/>
          <a:ln w="9525">
            <a:noFill/>
            <a:miter lim="800000"/>
            <a:headEnd/>
            <a:tailEnd/>
          </a:ln>
          <a:effectLst/>
        </p:spPr>
      </p:pic>
      <p:pic>
        <p:nvPicPr>
          <p:cNvPr id="18435" name="Picture 3"/>
          <p:cNvPicPr>
            <a:picLocks noGrp="1" noChangeAspect="1" noChangeArrowheads="1"/>
          </p:cNvPicPr>
          <p:nvPr>
            <p:ph sz="half" idx="2"/>
          </p:nvPr>
        </p:nvPicPr>
        <p:blipFill>
          <a:blip r:embed="rId3"/>
          <a:srcRect t="20408" r="5000" b="8163"/>
          <a:stretch>
            <a:fillRect/>
          </a:stretch>
        </p:blipFill>
        <p:spPr bwMode="auto">
          <a:xfrm>
            <a:off x="3352800" y="4191000"/>
            <a:ext cx="5791200" cy="2667000"/>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Anorectal</a:t>
            </a:r>
            <a:r>
              <a:rPr lang="en-US" dirty="0"/>
              <a:t> Ring</a:t>
            </a:r>
          </a:p>
        </p:txBody>
      </p:sp>
      <p:sp>
        <p:nvSpPr>
          <p:cNvPr id="3" name="Content Placeholder 2"/>
          <p:cNvSpPr>
            <a:spLocks noGrp="1"/>
          </p:cNvSpPr>
          <p:nvPr>
            <p:ph sz="half" idx="1"/>
          </p:nvPr>
        </p:nvSpPr>
        <p:spPr>
          <a:xfrm>
            <a:off x="76200" y="1600200"/>
            <a:ext cx="4038600" cy="4525963"/>
          </a:xfrm>
        </p:spPr>
        <p:txBody>
          <a:bodyPr>
            <a:normAutofit fontScale="77500" lnSpcReduction="20000"/>
          </a:bodyPr>
          <a:lstStyle/>
          <a:p>
            <a:r>
              <a:rPr lang="en-US" i="1" dirty="0"/>
              <a:t>This is a muscular ring present at the </a:t>
            </a:r>
            <a:r>
              <a:rPr lang="en-US" i="1" dirty="0" err="1"/>
              <a:t>anorectal</a:t>
            </a:r>
            <a:r>
              <a:rPr lang="en-US" i="1" dirty="0"/>
              <a:t> junction.</a:t>
            </a:r>
          </a:p>
          <a:p>
            <a:r>
              <a:rPr lang="en-US" i="1" dirty="0"/>
              <a:t> It is formed by the fusion of the </a:t>
            </a:r>
            <a:r>
              <a:rPr lang="en-US" i="1" dirty="0" err="1"/>
              <a:t>puborectalis</a:t>
            </a:r>
            <a:r>
              <a:rPr lang="en-US" i="1" dirty="0"/>
              <a:t>, deep external sphincter and the internal sphincter. </a:t>
            </a:r>
          </a:p>
          <a:p>
            <a:r>
              <a:rPr lang="en-US" i="1" dirty="0"/>
              <a:t>It is easily felt by a finger in the anal canal. </a:t>
            </a:r>
          </a:p>
          <a:p>
            <a:r>
              <a:rPr lang="en-US" i="1" dirty="0"/>
              <a:t>Surgical division of this ring results in rectal incontinence. The ring is less marked </a:t>
            </a:r>
            <a:r>
              <a:rPr lang="en-US" i="1" dirty="0" err="1"/>
              <a:t>anteriorly</a:t>
            </a:r>
            <a:r>
              <a:rPr lang="en-US" i="1" dirty="0"/>
              <a:t> where the </a:t>
            </a:r>
            <a:r>
              <a:rPr lang="en-US" i="1" dirty="0" err="1"/>
              <a:t>fibres</a:t>
            </a:r>
            <a:r>
              <a:rPr lang="en-US" i="1" dirty="0"/>
              <a:t> of the </a:t>
            </a:r>
            <a:r>
              <a:rPr lang="en-US" i="1" dirty="0" err="1"/>
              <a:t>puborectalis</a:t>
            </a:r>
            <a:r>
              <a:rPr lang="en-US" i="1" dirty="0"/>
              <a:t> are absent.</a:t>
            </a:r>
            <a:endParaRPr lang="en-US" dirty="0"/>
          </a:p>
        </p:txBody>
      </p:sp>
      <p:pic>
        <p:nvPicPr>
          <p:cNvPr id="1026" name="Picture 2"/>
          <p:cNvPicPr>
            <a:picLocks noGrp="1" noChangeAspect="1" noChangeArrowheads="1"/>
          </p:cNvPicPr>
          <p:nvPr>
            <p:ph sz="half" idx="2"/>
          </p:nvPr>
        </p:nvPicPr>
        <p:blipFill>
          <a:blip r:embed="rId2"/>
          <a:srcRect/>
          <a:stretch>
            <a:fillRect/>
          </a:stretch>
        </p:blipFill>
        <p:spPr bwMode="auto">
          <a:xfrm>
            <a:off x="3948912" y="1676401"/>
            <a:ext cx="5191807" cy="4769616"/>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Grp="1" noChangeAspect="1" noChangeArrowheads="1"/>
          </p:cNvPicPr>
          <p:nvPr>
            <p:ph sz="half" idx="2"/>
          </p:nvPr>
        </p:nvPicPr>
        <p:blipFill>
          <a:blip r:embed="rId2"/>
          <a:srcRect b="19431"/>
          <a:stretch>
            <a:fillRect/>
          </a:stretch>
        </p:blipFill>
        <p:spPr bwMode="auto">
          <a:xfrm>
            <a:off x="4225738" y="1371600"/>
            <a:ext cx="4918262" cy="4191000"/>
          </a:xfrm>
          <a:prstGeom prst="rect">
            <a:avLst/>
          </a:prstGeom>
          <a:noFill/>
          <a:ln w="9525">
            <a:noFill/>
            <a:miter lim="800000"/>
            <a:headEnd/>
            <a:tailEnd/>
          </a:ln>
          <a:effectLst/>
        </p:spPr>
      </p:pic>
      <p:sp>
        <p:nvSpPr>
          <p:cNvPr id="2" name="Title 1"/>
          <p:cNvSpPr>
            <a:spLocks noGrp="1"/>
          </p:cNvSpPr>
          <p:nvPr>
            <p:ph type="title"/>
          </p:nvPr>
        </p:nvSpPr>
        <p:spPr/>
        <p:txBody>
          <a:bodyPr>
            <a:normAutofit fontScale="90000"/>
          </a:bodyPr>
          <a:lstStyle/>
          <a:p>
            <a:r>
              <a:rPr lang="en-US" b="1" dirty="0"/>
              <a:t>Arterial Supply </a:t>
            </a:r>
            <a:br>
              <a:rPr lang="en-US" b="1" dirty="0"/>
            </a:br>
            <a:endParaRPr lang="en-US" dirty="0"/>
          </a:p>
        </p:txBody>
      </p:sp>
      <p:sp>
        <p:nvSpPr>
          <p:cNvPr id="3" name="Content Placeholder 2"/>
          <p:cNvSpPr>
            <a:spLocks noGrp="1"/>
          </p:cNvSpPr>
          <p:nvPr>
            <p:ph sz="half" idx="1"/>
          </p:nvPr>
        </p:nvSpPr>
        <p:spPr/>
        <p:txBody>
          <a:bodyPr>
            <a:normAutofit/>
          </a:bodyPr>
          <a:lstStyle/>
          <a:p>
            <a:r>
              <a:rPr lang="en-US" dirty="0"/>
              <a:t>1. The part of the anal canal above the </a:t>
            </a:r>
            <a:r>
              <a:rPr lang="en-US" dirty="0" err="1"/>
              <a:t>pectinate</a:t>
            </a:r>
            <a:r>
              <a:rPr lang="en-US" dirty="0"/>
              <a:t> line is supplied by the superior rectal artery. </a:t>
            </a:r>
          </a:p>
          <a:p>
            <a:r>
              <a:rPr lang="en-US" dirty="0"/>
              <a:t>2. The part below the </a:t>
            </a:r>
            <a:r>
              <a:rPr lang="en-US" dirty="0" err="1"/>
              <a:t>pectinate</a:t>
            </a:r>
            <a:r>
              <a:rPr lang="en-US" dirty="0"/>
              <a:t> line is supplied by the inferior rectal artery. </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Venous Drainage</a:t>
            </a:r>
            <a:endParaRPr lang="en-US" dirty="0"/>
          </a:p>
        </p:txBody>
      </p:sp>
      <p:sp>
        <p:nvSpPr>
          <p:cNvPr id="3" name="Content Placeholder 2"/>
          <p:cNvSpPr>
            <a:spLocks noGrp="1"/>
          </p:cNvSpPr>
          <p:nvPr>
            <p:ph sz="half" idx="1"/>
          </p:nvPr>
        </p:nvSpPr>
        <p:spPr/>
        <p:txBody>
          <a:bodyPr>
            <a:normAutofit lnSpcReduction="10000"/>
          </a:bodyPr>
          <a:lstStyle/>
          <a:p>
            <a:r>
              <a:rPr lang="en-US" dirty="0"/>
              <a:t>1. The </a:t>
            </a:r>
            <a:r>
              <a:rPr lang="en-US" i="1" dirty="0"/>
              <a:t>internal rectal venous plexus or </a:t>
            </a:r>
            <a:r>
              <a:rPr lang="en-US" i="1" dirty="0" err="1"/>
              <a:t>haemorrhoidal</a:t>
            </a:r>
            <a:r>
              <a:rPr lang="en-US" i="1" dirty="0"/>
              <a:t> plexus lies in the </a:t>
            </a:r>
            <a:r>
              <a:rPr lang="en-US" i="1" dirty="0" err="1"/>
              <a:t>submucosa</a:t>
            </a:r>
            <a:r>
              <a:rPr lang="en-US" i="1" dirty="0"/>
              <a:t> of the anal canal. It drains mainly into the superior rectal vein </a:t>
            </a:r>
            <a:r>
              <a:rPr lang="en-US" dirty="0"/>
              <a:t>but communicates freely with the external plexus and thus with the middle and inferior rectal veins. </a:t>
            </a:r>
          </a:p>
          <a:p>
            <a:endParaRPr lang="en-US" dirty="0"/>
          </a:p>
        </p:txBody>
      </p:sp>
      <p:pic>
        <p:nvPicPr>
          <p:cNvPr id="21506" name="Picture 2"/>
          <p:cNvPicPr>
            <a:picLocks noGrp="1" noChangeAspect="1" noChangeArrowheads="1"/>
          </p:cNvPicPr>
          <p:nvPr>
            <p:ph sz="half" idx="2"/>
          </p:nvPr>
        </p:nvPicPr>
        <p:blipFill>
          <a:blip r:embed="rId2"/>
          <a:srcRect/>
          <a:stretch>
            <a:fillRect/>
          </a:stretch>
        </p:blipFill>
        <p:spPr bwMode="auto">
          <a:xfrm>
            <a:off x="4968240" y="1881980"/>
            <a:ext cx="4175760" cy="4868599"/>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External venous plexus </a:t>
            </a:r>
          </a:p>
        </p:txBody>
      </p:sp>
      <p:sp>
        <p:nvSpPr>
          <p:cNvPr id="3" name="Content Placeholder 2"/>
          <p:cNvSpPr>
            <a:spLocks noGrp="1"/>
          </p:cNvSpPr>
          <p:nvPr>
            <p:ph sz="half" idx="1"/>
          </p:nvPr>
        </p:nvSpPr>
        <p:spPr/>
        <p:txBody>
          <a:bodyPr>
            <a:normAutofit fontScale="77500" lnSpcReduction="20000"/>
          </a:bodyPr>
          <a:lstStyle/>
          <a:p>
            <a:r>
              <a:rPr lang="en-US" dirty="0"/>
              <a:t>. The </a:t>
            </a:r>
            <a:r>
              <a:rPr lang="en-US" i="1" dirty="0"/>
              <a:t>external rectal venous plexus lies outside the muscular coat of the rectum and anal canal, and communicates freely with the internal plexus. </a:t>
            </a:r>
          </a:p>
          <a:p>
            <a:r>
              <a:rPr lang="en-US" i="1" dirty="0"/>
              <a:t>The lower part of the external plexus is drained by the inferior rectal vein into the internal </a:t>
            </a:r>
            <a:r>
              <a:rPr lang="en-US" i="1" dirty="0" err="1"/>
              <a:t>pudendal</a:t>
            </a:r>
            <a:r>
              <a:rPr lang="en-US" i="1" dirty="0"/>
              <a:t> vein; the middle part by the middle rectal vein into the internal iliac vein; and the upper part by the superior rectal vein which continues as the inferior mesenteric vein. </a:t>
            </a:r>
          </a:p>
          <a:p>
            <a:endParaRPr lang="en-US" dirty="0"/>
          </a:p>
          <a:p>
            <a:endParaRPr lang="en-US" dirty="0"/>
          </a:p>
        </p:txBody>
      </p:sp>
      <p:pic>
        <p:nvPicPr>
          <p:cNvPr id="22530" name="Picture 2"/>
          <p:cNvPicPr>
            <a:picLocks noGrp="1" noChangeAspect="1" noChangeArrowheads="1"/>
          </p:cNvPicPr>
          <p:nvPr>
            <p:ph sz="half" idx="2"/>
          </p:nvPr>
        </p:nvPicPr>
        <p:blipFill>
          <a:blip r:embed="rId2"/>
          <a:srcRect/>
          <a:stretch>
            <a:fillRect/>
          </a:stretch>
        </p:blipFill>
        <p:spPr bwMode="auto">
          <a:xfrm>
            <a:off x="4503713" y="1219200"/>
            <a:ext cx="4640287" cy="5410200"/>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0"/>
            <a:ext cx="4495800" cy="6858000"/>
          </a:xfrm>
        </p:spPr>
        <p:txBody>
          <a:bodyPr>
            <a:normAutofit fontScale="47500" lnSpcReduction="20000"/>
          </a:bodyPr>
          <a:lstStyle/>
          <a:p>
            <a:r>
              <a:rPr lang="en-US" sz="8800" dirty="0"/>
              <a:t>Veins present in the three anal columns situated at 3, 7 and 11 O'clock positions as seen in the </a:t>
            </a:r>
            <a:r>
              <a:rPr lang="en-US" sz="8800" dirty="0" err="1"/>
              <a:t>lithotomy</a:t>
            </a:r>
            <a:r>
              <a:rPr lang="en-US" sz="8800" dirty="0"/>
              <a:t> position are large and constitute potential sites for the formation of primary internal piles. </a:t>
            </a:r>
          </a:p>
        </p:txBody>
      </p:sp>
      <p:sp>
        <p:nvSpPr>
          <p:cNvPr id="4" name="Content Placeholder 3"/>
          <p:cNvSpPr>
            <a:spLocks noGrp="1"/>
          </p:cNvSpPr>
          <p:nvPr>
            <p:ph sz="half" idx="2"/>
          </p:nvPr>
        </p:nvSpPr>
        <p:spPr/>
        <p:txBody>
          <a:bodyPr>
            <a:normAutofit fontScale="47500" lnSpcReduction="20000"/>
          </a:bodyPr>
          <a:lstStyle/>
          <a:p>
            <a:endParaRPr lang="en-US"/>
          </a:p>
        </p:txBody>
      </p:sp>
      <p:pic>
        <p:nvPicPr>
          <p:cNvPr id="1026" name="Picture 2"/>
          <p:cNvPicPr>
            <a:picLocks noChangeAspect="1" noChangeArrowheads="1"/>
          </p:cNvPicPr>
          <p:nvPr/>
        </p:nvPicPr>
        <p:blipFill>
          <a:blip r:embed="rId2"/>
          <a:srcRect/>
          <a:stretch>
            <a:fillRect/>
          </a:stretch>
        </p:blipFill>
        <p:spPr bwMode="auto">
          <a:xfrm>
            <a:off x="4380346" y="1143001"/>
            <a:ext cx="4973203" cy="3733800"/>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b="1" dirty="0"/>
              <a:t>Lymphatic Drainage </a:t>
            </a:r>
          </a:p>
          <a:p>
            <a:r>
              <a:rPr lang="en-US" dirty="0"/>
              <a:t>Lymph vessels from the part above the </a:t>
            </a:r>
            <a:r>
              <a:rPr lang="en-US" dirty="0" err="1"/>
              <a:t>pectinate</a:t>
            </a:r>
            <a:r>
              <a:rPr lang="en-US" dirty="0"/>
              <a:t> line, drain with those of the rectum into the internal iliac nodes. </a:t>
            </a:r>
          </a:p>
          <a:p>
            <a:r>
              <a:rPr lang="en-US" dirty="0"/>
              <a:t>Vessels from the part below the </a:t>
            </a:r>
            <a:r>
              <a:rPr lang="en-US" dirty="0" err="1"/>
              <a:t>pectinate</a:t>
            </a:r>
            <a:r>
              <a:rPr lang="en-US" dirty="0"/>
              <a:t> line drain into the medial group of the superficial inguinal nodes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Nerve Supply </a:t>
            </a:r>
            <a:br>
              <a:rPr lang="en-US" b="1" dirty="0"/>
            </a:b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a:t>1. Above </a:t>
            </a:r>
            <a:r>
              <a:rPr lang="en-US" i="1" dirty="0"/>
              <a:t>the </a:t>
            </a:r>
            <a:r>
              <a:rPr lang="en-US" i="1" dirty="0" err="1"/>
              <a:t>pectinate</a:t>
            </a:r>
            <a:r>
              <a:rPr lang="en-US" i="1" dirty="0"/>
              <a:t> line, the anal canal is supplied by autonomic nerves, both sympathetic (inferior </a:t>
            </a:r>
            <a:r>
              <a:rPr lang="en-US" i="1" dirty="0" err="1"/>
              <a:t>hypogastric</a:t>
            </a:r>
            <a:r>
              <a:rPr lang="en-US" i="1" dirty="0"/>
              <a:t> plexus; LI, L2) and parasympathetic (pelvic </a:t>
            </a:r>
            <a:r>
              <a:rPr lang="en-US" i="1" dirty="0" err="1"/>
              <a:t>splanchnic</a:t>
            </a:r>
            <a:r>
              <a:rPr lang="en-US" i="1" dirty="0"/>
              <a:t>, S2, S3, S4).. </a:t>
            </a:r>
          </a:p>
          <a:p>
            <a:pPr>
              <a:buNone/>
            </a:pPr>
            <a:r>
              <a:rPr lang="en-US" dirty="0"/>
              <a:t>2. </a:t>
            </a:r>
            <a:r>
              <a:rPr lang="en-US" i="1" dirty="0"/>
              <a:t>Below the </a:t>
            </a:r>
            <a:r>
              <a:rPr lang="en-US" i="1" dirty="0" err="1"/>
              <a:t>pectinate</a:t>
            </a:r>
            <a:r>
              <a:rPr lang="en-US" i="1" dirty="0"/>
              <a:t> line, it is supplied by somatic (inferior rectal, S2, S3, S4) nerves. </a:t>
            </a:r>
          </a:p>
          <a:p>
            <a:pPr>
              <a:buNone/>
            </a:pPr>
            <a:r>
              <a:rPr lang="en-US" dirty="0"/>
              <a:t>3. </a:t>
            </a:r>
            <a:r>
              <a:rPr lang="en-US" i="1" dirty="0"/>
              <a:t>Sphincters : The internal sphincter is caused to contract by sympathetic nerves and is relaxed by parasympathetic nerves. The external sphincter is supplied by the inferior rectal nerve and by the </a:t>
            </a:r>
            <a:r>
              <a:rPr lang="en-US" i="1" dirty="0" err="1"/>
              <a:t>perineal</a:t>
            </a:r>
            <a:r>
              <a:rPr lang="en-US" i="1" dirty="0"/>
              <a:t> branch of the fourth sacral nerve. </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CLINICAL ANATOMY</a:t>
            </a:r>
            <a:endParaRPr lang="en-US" dirty="0"/>
          </a:p>
        </p:txBody>
      </p:sp>
      <p:sp>
        <p:nvSpPr>
          <p:cNvPr id="3" name="Content Placeholder 2"/>
          <p:cNvSpPr>
            <a:spLocks noGrp="1"/>
          </p:cNvSpPr>
          <p:nvPr>
            <p:ph sz="half" idx="1"/>
          </p:nvPr>
        </p:nvSpPr>
        <p:spPr>
          <a:xfrm>
            <a:off x="-76200" y="1600200"/>
            <a:ext cx="4038600" cy="4525963"/>
          </a:xfrm>
        </p:spPr>
        <p:txBody>
          <a:bodyPr>
            <a:normAutofit fontScale="92500" lnSpcReduction="10000"/>
          </a:bodyPr>
          <a:lstStyle/>
          <a:p>
            <a:r>
              <a:rPr lang="en-US" i="1" dirty="0"/>
              <a:t>Piles /</a:t>
            </a:r>
            <a:r>
              <a:rPr lang="en-US" i="1" dirty="0" err="1"/>
              <a:t>Haemorrhoids</a:t>
            </a:r>
            <a:r>
              <a:rPr lang="en-US" i="1" dirty="0"/>
              <a:t> </a:t>
            </a:r>
          </a:p>
          <a:p>
            <a:r>
              <a:rPr lang="en-US" i="1" dirty="0"/>
              <a:t>Internal piles or true piles are </a:t>
            </a:r>
            <a:r>
              <a:rPr lang="en-US" i="1" dirty="0" err="1"/>
              <a:t>saccular</a:t>
            </a:r>
            <a:r>
              <a:rPr lang="en-US" i="1" dirty="0"/>
              <a:t> dilatations of the internal rectal venous plexus.</a:t>
            </a:r>
          </a:p>
          <a:p>
            <a:r>
              <a:rPr lang="en-US" i="1" dirty="0"/>
              <a:t>External piles or false piles occur below the </a:t>
            </a:r>
            <a:r>
              <a:rPr lang="en-US" i="1" dirty="0" err="1"/>
              <a:t>pectinate</a:t>
            </a:r>
            <a:r>
              <a:rPr lang="en-US" i="1" dirty="0"/>
              <a:t> line and are, therefore, very painful. They do not bleed on straining at stool.</a:t>
            </a:r>
            <a:endParaRPr lang="en-US" dirty="0"/>
          </a:p>
        </p:txBody>
      </p:sp>
      <p:pic>
        <p:nvPicPr>
          <p:cNvPr id="26626" name="Picture 2"/>
          <p:cNvPicPr>
            <a:picLocks noGrp="1" noChangeAspect="1" noChangeArrowheads="1"/>
          </p:cNvPicPr>
          <p:nvPr>
            <p:ph sz="half" idx="2"/>
          </p:nvPr>
        </p:nvPicPr>
        <p:blipFill>
          <a:blip r:embed="rId2"/>
          <a:srcRect/>
          <a:stretch>
            <a:fillRect/>
          </a:stretch>
        </p:blipFill>
        <p:spPr bwMode="auto">
          <a:xfrm>
            <a:off x="3962401" y="1600200"/>
            <a:ext cx="5181600" cy="3765698"/>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Anal Fissure/Fissure in </a:t>
            </a:r>
            <a:r>
              <a:rPr lang="en-US" i="1" dirty="0" err="1"/>
              <a:t>Ano</a:t>
            </a:r>
            <a:r>
              <a:rPr lang="en-US" i="1" dirty="0"/>
              <a:t> </a:t>
            </a:r>
            <a:br>
              <a:rPr lang="en-US" i="1" dirty="0"/>
            </a:br>
            <a:endParaRPr lang="en-US" dirty="0"/>
          </a:p>
        </p:txBody>
      </p:sp>
      <p:sp>
        <p:nvSpPr>
          <p:cNvPr id="3" name="Content Placeholder 2"/>
          <p:cNvSpPr>
            <a:spLocks noGrp="1"/>
          </p:cNvSpPr>
          <p:nvPr>
            <p:ph sz="half" idx="1"/>
          </p:nvPr>
        </p:nvSpPr>
        <p:spPr/>
        <p:txBody>
          <a:bodyPr/>
          <a:lstStyle/>
          <a:p>
            <a:r>
              <a:rPr lang="en-US" dirty="0"/>
              <a:t>Anal fissure is caused by the rupture of one of the anal valves, usually by the passage of dry hard stool in a constipated person</a:t>
            </a:r>
          </a:p>
        </p:txBody>
      </p:sp>
      <p:pic>
        <p:nvPicPr>
          <p:cNvPr id="27650" name="Picture 2"/>
          <p:cNvPicPr>
            <a:picLocks noGrp="1" noChangeAspect="1" noChangeArrowheads="1"/>
          </p:cNvPicPr>
          <p:nvPr>
            <p:ph sz="half" idx="2"/>
          </p:nvPr>
        </p:nvPicPr>
        <p:blipFill>
          <a:blip r:embed="rId2"/>
          <a:srcRect r="9195"/>
          <a:stretch>
            <a:fillRect/>
          </a:stretch>
        </p:blipFill>
        <p:spPr bwMode="auto">
          <a:xfrm>
            <a:off x="4319214" y="1905000"/>
            <a:ext cx="4519986" cy="33528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Fistula in </a:t>
            </a:r>
            <a:r>
              <a:rPr lang="en-US" i="1" dirty="0" err="1"/>
              <a:t>Ano</a:t>
            </a:r>
            <a:r>
              <a:rPr lang="en-US" i="1" dirty="0"/>
              <a:t> </a:t>
            </a:r>
            <a:br>
              <a:rPr lang="en-US" i="1" dirty="0"/>
            </a:br>
            <a:endParaRPr lang="en-US" dirty="0"/>
          </a:p>
        </p:txBody>
      </p:sp>
      <p:sp>
        <p:nvSpPr>
          <p:cNvPr id="3" name="Content Placeholder 2"/>
          <p:cNvSpPr>
            <a:spLocks noGrp="1"/>
          </p:cNvSpPr>
          <p:nvPr>
            <p:ph sz="half" idx="1"/>
          </p:nvPr>
        </p:nvSpPr>
        <p:spPr>
          <a:xfrm>
            <a:off x="457200" y="5029200"/>
            <a:ext cx="8458200" cy="2819400"/>
          </a:xfrm>
        </p:spPr>
        <p:txBody>
          <a:bodyPr/>
          <a:lstStyle/>
          <a:p>
            <a:r>
              <a:rPr lang="en-US" dirty="0"/>
              <a:t>A fistula is an abnormal </a:t>
            </a:r>
            <a:r>
              <a:rPr lang="en-US" dirty="0" err="1"/>
              <a:t>epithelialised</a:t>
            </a:r>
            <a:r>
              <a:rPr lang="en-US" dirty="0"/>
              <a:t> track connecting two cavities, or one cavity with the exterior. </a:t>
            </a:r>
          </a:p>
        </p:txBody>
      </p:sp>
      <p:pic>
        <p:nvPicPr>
          <p:cNvPr id="25603" name="Picture 3"/>
          <p:cNvPicPr>
            <a:picLocks noGrp="1" noChangeAspect="1" noChangeArrowheads="1"/>
          </p:cNvPicPr>
          <p:nvPr>
            <p:ph sz="half" idx="2"/>
          </p:nvPr>
        </p:nvPicPr>
        <p:blipFill>
          <a:blip r:embed="rId2"/>
          <a:srcRect t="8271" r="6838" b="11579"/>
          <a:stretch>
            <a:fillRect/>
          </a:stretch>
        </p:blipFill>
        <p:spPr bwMode="auto">
          <a:xfrm>
            <a:off x="457200" y="762000"/>
            <a:ext cx="8305800" cy="3692245"/>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TotalTime>
  <Words>1359</Words>
  <Application>Microsoft Office PowerPoint</Application>
  <PresentationFormat>On-screen Show (4:3)</PresentationFormat>
  <Paragraphs>106</Paragraphs>
  <Slides>36</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Times New Roman</vt:lpstr>
      <vt:lpstr>Wingdings</vt:lpstr>
      <vt:lpstr>Office Theme</vt:lpstr>
      <vt:lpstr>ANAL CANAL </vt:lpstr>
      <vt:lpstr>Definition </vt:lpstr>
      <vt:lpstr>Situation </vt:lpstr>
      <vt:lpstr>PowerPoint Presentation</vt:lpstr>
      <vt:lpstr>Direction or course </vt:lpstr>
      <vt:lpstr>PowerPoint Presentation</vt:lpstr>
      <vt:lpstr>PowerPoint Presentation</vt:lpstr>
      <vt:lpstr>Anorectal junction</vt:lpstr>
      <vt:lpstr>Anus </vt:lpstr>
      <vt:lpstr>Relations of the Anal Canal</vt:lpstr>
      <vt:lpstr>PowerPoint Presentation</vt:lpstr>
      <vt:lpstr>PowerPoint Presentation</vt:lpstr>
      <vt:lpstr>Parts of the anal canal</vt:lpstr>
      <vt:lpstr>Interior of the Anal Canal</vt:lpstr>
      <vt:lpstr>Upper Mucous Part features</vt:lpstr>
      <vt:lpstr>PowerPoint Presentation</vt:lpstr>
      <vt:lpstr>PowerPoint Presentation</vt:lpstr>
      <vt:lpstr>PECTINATELINE </vt:lpstr>
      <vt:lpstr>Features of Upper Mucous Part cont </vt:lpstr>
      <vt:lpstr>Features of Upper Mucous Part cont </vt:lpstr>
      <vt:lpstr>Middle Part or Transitional Zone or Pecten</vt:lpstr>
      <vt:lpstr>white line of Hilton</vt:lpstr>
      <vt:lpstr>Lower Cutaneous Part  </vt:lpstr>
      <vt:lpstr>Musculature of the Anal Canal </vt:lpstr>
      <vt:lpstr>external anal sphincter</vt:lpstr>
      <vt:lpstr>Conjoint Longitudinal Coat</vt:lpstr>
      <vt:lpstr>Anorectal Ring</vt:lpstr>
      <vt:lpstr>Arterial Supply  </vt:lpstr>
      <vt:lpstr>Venous Drainage</vt:lpstr>
      <vt:lpstr>External venous plexus </vt:lpstr>
      <vt:lpstr>PowerPoint Presentation</vt:lpstr>
      <vt:lpstr>PowerPoint Presentation</vt:lpstr>
      <vt:lpstr>Nerve Supply  </vt:lpstr>
      <vt:lpstr>CLINICAL ANATOMY</vt:lpstr>
      <vt:lpstr>Anal Fissure/Fissure in Ano  </vt:lpstr>
      <vt:lpstr>Fistula in Ano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 CANAL</dc:title>
  <dc:creator>lenovo</dc:creator>
  <cp:lastModifiedBy>Ganesh Babu R</cp:lastModifiedBy>
  <cp:revision>60</cp:revision>
  <dcterms:created xsi:type="dcterms:W3CDTF">2006-08-16T00:00:00Z</dcterms:created>
  <dcterms:modified xsi:type="dcterms:W3CDTF">2024-09-03T06:51:53Z</dcterms:modified>
</cp:coreProperties>
</file>