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76" r:id="rId3"/>
    <p:sldId id="277" r:id="rId4"/>
    <p:sldId id="275" r:id="rId5"/>
    <p:sldId id="261" r:id="rId6"/>
    <p:sldId id="263" r:id="rId7"/>
    <p:sldId id="278" r:id="rId8"/>
    <p:sldId id="279" r:id="rId9"/>
    <p:sldId id="268" r:id="rId10"/>
    <p:sldId id="270" r:id="rId11"/>
    <p:sldId id="271" r:id="rId12"/>
    <p:sldId id="272" r:id="rId13"/>
    <p:sldId id="281" r:id="rId14"/>
    <p:sldId id="285" r:id="rId15"/>
    <p:sldId id="273" r:id="rId16"/>
    <p:sldId id="286" r:id="rId17"/>
    <p:sldId id="274" r:id="rId18"/>
    <p:sldId id="282" r:id="rId19"/>
    <p:sldId id="280"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476"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F3279475-AF8B-49BB-9137-D2EA77E14FD9}" type="datetimeFigureOut">
              <a:rPr lang="en-US" smtClean="0"/>
              <a:t>9/3/2024</a:t>
            </a:fld>
            <a:endParaRPr lang="en-US"/>
          </a:p>
        </p:txBody>
      </p:sp>
      <p:sp>
        <p:nvSpPr>
          <p:cNvPr id="5" name="Footer Placeholder 4"/>
          <p:cNvSpPr>
            <a:spLocks noGrp="1"/>
          </p:cNvSpPr>
          <p:nvPr>
            <p:ph type="ftr" sz="quarter" idx="11"/>
          </p:nvPr>
        </p:nvSpPr>
        <p:spPr>
          <a:xfrm>
            <a:off x="1921934" y="5054602"/>
            <a:ext cx="4064860" cy="279400"/>
          </a:xfrm>
        </p:spPr>
        <p:txBody>
          <a:bodyPr/>
          <a:lstStyle/>
          <a:p>
            <a:endParaRPr lang="en-US"/>
          </a:p>
        </p:txBody>
      </p:sp>
      <p:sp>
        <p:nvSpPr>
          <p:cNvPr id="6" name="Slide Number Placeholder 5"/>
          <p:cNvSpPr>
            <a:spLocks noGrp="1"/>
          </p:cNvSpPr>
          <p:nvPr>
            <p:ph type="sldNum" sz="quarter" idx="12"/>
          </p:nvPr>
        </p:nvSpPr>
        <p:spPr>
          <a:xfrm>
            <a:off x="6817317" y="5054602"/>
            <a:ext cx="413483" cy="279400"/>
          </a:xfrm>
        </p:spPr>
        <p:txBody>
          <a:bodyPr/>
          <a:lstStyle/>
          <a:p>
            <a:fld id="{9C667689-16D5-4015-9562-BD0924C7DDD8}" type="slidenum">
              <a:rPr lang="en-US" smtClean="0"/>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98646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279475-AF8B-49BB-9137-D2EA77E14FD9}"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667689-16D5-4015-9562-BD0924C7DDD8}" type="slidenum">
              <a:rPr lang="en-US" smtClean="0"/>
              <a:t>‹#›</a:t>
            </a:fld>
            <a:endParaRPr lang="en-US"/>
          </a:p>
        </p:txBody>
      </p:sp>
    </p:spTree>
    <p:extLst>
      <p:ext uri="{BB962C8B-B14F-4D97-AF65-F5344CB8AC3E}">
        <p14:creationId xmlns:p14="http://schemas.microsoft.com/office/powerpoint/2010/main" val="3336288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279475-AF8B-49BB-9137-D2EA77E14FD9}"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667689-16D5-4015-9562-BD0924C7DDD8}" type="slidenum">
              <a:rPr lang="en-US" smtClean="0"/>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64601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3279475-AF8B-49BB-9137-D2EA77E14FD9}" type="datetimeFigureOut">
              <a:rPr lang="en-US" smtClean="0"/>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667689-16D5-4015-9562-BD0924C7DDD8}" type="slidenum">
              <a:rPr lang="en-US" smtClean="0"/>
              <a:t>‹#›</a:t>
            </a:fld>
            <a:endParaRPr lang="en-US"/>
          </a:p>
        </p:txBody>
      </p:sp>
    </p:spTree>
    <p:extLst>
      <p:ext uri="{BB962C8B-B14F-4D97-AF65-F5344CB8AC3E}">
        <p14:creationId xmlns:p14="http://schemas.microsoft.com/office/powerpoint/2010/main" val="281518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3279475-AF8B-49BB-9137-D2EA77E14FD9}" type="datetimeFigureOut">
              <a:rPr lang="en-US" smtClean="0"/>
              <a:t>9/3/2024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667689-16D5-4015-9562-BD0924C7DDD8}" type="slidenum">
              <a:rPr lang="en-US" smtClean="0"/>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9161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3279475-AF8B-49BB-9137-D2EA77E14FD9}" type="datetimeFigureOut">
              <a:rPr lang="en-US" smtClean="0"/>
              <a:t>9/3/2024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667689-16D5-4015-9562-BD0924C7DDD8}" type="slidenum">
              <a:rPr lang="en-US" smtClean="0"/>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89292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279475-AF8B-49BB-9137-D2EA77E14FD9}" type="datetimeFigureOut">
              <a:rPr lang="en-US" smtClean="0"/>
              <a:t>9/3/2024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667689-16D5-4015-9562-BD0924C7DDD8}" type="slidenum">
              <a:rPr lang="en-US" smtClean="0"/>
              <a:t>‹#›</a:t>
            </a:fld>
            <a:endParaRPr lang="en-US"/>
          </a:p>
        </p:txBody>
      </p:sp>
    </p:spTree>
    <p:extLst>
      <p:ext uri="{BB962C8B-B14F-4D97-AF65-F5344CB8AC3E}">
        <p14:creationId xmlns:p14="http://schemas.microsoft.com/office/powerpoint/2010/main" val="2163396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3279475-AF8B-49BB-9137-D2EA77E14FD9}" type="datetimeFigureOut">
              <a:rPr lang="en-US" smtClean="0"/>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667689-16D5-4015-9562-BD0924C7DDD8}" type="slidenum">
              <a:rPr lang="en-US" smtClean="0"/>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9403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3279475-AF8B-49BB-9137-D2EA77E14FD9}" type="datetimeFigureOut">
              <a:rPr lang="en-US" smtClean="0"/>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667689-16D5-4015-9562-BD0924C7DDD8}" type="slidenum">
              <a:rPr lang="en-US" smtClean="0"/>
              <a:t>‹#›</a:t>
            </a:fld>
            <a:endParaRPr lang="en-US"/>
          </a:p>
        </p:txBody>
      </p:sp>
    </p:spTree>
    <p:extLst>
      <p:ext uri="{BB962C8B-B14F-4D97-AF65-F5344CB8AC3E}">
        <p14:creationId xmlns:p14="http://schemas.microsoft.com/office/powerpoint/2010/main" val="1855050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3279475-AF8B-49BB-9137-D2EA77E14FD9}" type="datetimeFigureOut">
              <a:rPr lang="en-US" smtClean="0"/>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667689-16D5-4015-9562-BD0924C7DDD8}" type="slidenum">
              <a:rPr lang="en-US" smtClean="0"/>
              <a:t>‹#›</a:t>
            </a:fld>
            <a:endParaRPr lang="en-US"/>
          </a:p>
        </p:txBody>
      </p:sp>
    </p:spTree>
    <p:extLst>
      <p:ext uri="{BB962C8B-B14F-4D97-AF65-F5344CB8AC3E}">
        <p14:creationId xmlns:p14="http://schemas.microsoft.com/office/powerpoint/2010/main" val="3764941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279475-AF8B-49BB-9137-D2EA77E14FD9}"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667689-16D5-4015-9562-BD0924C7DDD8}" type="slidenum">
              <a:rPr lang="en-US" smtClean="0"/>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95787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279475-AF8B-49BB-9137-D2EA77E14FD9}"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667689-16D5-4015-9562-BD0924C7DDD8}" type="slidenum">
              <a:rPr lang="en-US" smtClean="0"/>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5867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279475-AF8B-49BB-9137-D2EA77E14FD9}"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667689-16D5-4015-9562-BD0924C7DDD8}" type="slidenum">
              <a:rPr lang="en-US" smtClean="0"/>
              <a:t>‹#›</a:t>
            </a:fld>
            <a:endParaRPr lang="en-US"/>
          </a:p>
        </p:txBody>
      </p:sp>
    </p:spTree>
    <p:extLst>
      <p:ext uri="{BB962C8B-B14F-4D97-AF65-F5344CB8AC3E}">
        <p14:creationId xmlns:p14="http://schemas.microsoft.com/office/powerpoint/2010/main" val="30431028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279475-AF8B-49BB-9137-D2EA77E14FD9}"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667689-16D5-4015-9562-BD0924C7DDD8}" type="slidenum">
              <a:rPr lang="en-US" smtClean="0"/>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6994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279475-AF8B-49BB-9137-D2EA77E14FD9}"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667689-16D5-4015-9562-BD0924C7DDD8}" type="slidenum">
              <a:rPr lang="en-US" smtClean="0"/>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30506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279475-AF8B-49BB-9137-D2EA77E14FD9}"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667689-16D5-4015-9562-BD0924C7DDD8}" type="slidenum">
              <a:rPr lang="en-US" smtClean="0"/>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606929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279475-AF8B-49BB-9137-D2EA77E14FD9}"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667689-16D5-4015-9562-BD0924C7DDD8}" type="slidenum">
              <a:rPr lang="en-US" smtClean="0"/>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39596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3279475-AF8B-49BB-9137-D2EA77E14FD9}" type="datetimeFigureOut">
              <a:rPr lang="en-US" smtClean="0"/>
              <a:t>9/3/2024</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C667689-16D5-4015-9562-BD0924C7DDD8}" type="slidenum">
              <a:rPr lang="en-US" smtClean="0"/>
              <a:t>‹#›</a:t>
            </a:fld>
            <a:endParaRPr lang="en-US"/>
          </a:p>
        </p:txBody>
      </p:sp>
    </p:spTree>
    <p:extLst>
      <p:ext uri="{BB962C8B-B14F-4D97-AF65-F5344CB8AC3E}">
        <p14:creationId xmlns:p14="http://schemas.microsoft.com/office/powerpoint/2010/main" val="196414765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solidFill>
            <a:schemeClr val="tx2">
              <a:lumMod val="40000"/>
              <a:lumOff val="60000"/>
            </a:schemeClr>
          </a:solidFill>
        </p:spPr>
        <p:txBody>
          <a:bodyPr>
            <a:normAutofit/>
          </a:bodyPr>
          <a:lstStyle/>
          <a:p>
            <a:r>
              <a:rPr lang="hi-IN" sz="5400" dirty="0"/>
              <a:t>क्रिया</a:t>
            </a:r>
            <a:r>
              <a:rPr lang="en-US" sz="5400" dirty="0"/>
              <a:t> </a:t>
            </a:r>
            <a:r>
              <a:rPr lang="hi-IN" sz="5400" dirty="0"/>
              <a:t>शरीर</a:t>
            </a:r>
            <a:endParaRPr lang="en-US" sz="5400" dirty="0"/>
          </a:p>
        </p:txBody>
      </p:sp>
      <p:pic>
        <p:nvPicPr>
          <p:cNvPr id="7" name="Content Placeholder 6" descr="WhatsApp Image 2024-02-17 at 6.19.51 PM.jpeg"/>
          <p:cNvPicPr>
            <a:picLocks noGrp="1" noChangeAspect="1"/>
          </p:cNvPicPr>
          <p:nvPr>
            <p:ph idx="1"/>
          </p:nvPr>
        </p:nvPicPr>
        <p:blipFill>
          <a:blip r:embed="rId2"/>
          <a:stretch>
            <a:fillRect/>
          </a:stretch>
        </p:blipFill>
        <p:spPr>
          <a:xfrm>
            <a:off x="3016305" y="2490788"/>
            <a:ext cx="3119328" cy="3444875"/>
          </a:xfr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350BC1D7-879A-45E5-AF71-4626E14D27C0}"/>
              </a:ext>
            </a:extLst>
          </p:cNvPr>
          <p:cNvSpPr txBox="1"/>
          <p:nvPr/>
        </p:nvSpPr>
        <p:spPr>
          <a:xfrm>
            <a:off x="914400" y="1295400"/>
            <a:ext cx="7391400" cy="3231654"/>
          </a:xfrm>
          <a:prstGeom prst="rect">
            <a:avLst/>
          </a:prstGeom>
          <a:noFill/>
        </p:spPr>
        <p:txBody>
          <a:bodyPr wrap="square" rtlCol="0">
            <a:spAutoFit/>
          </a:bodyPr>
          <a:lstStyle/>
          <a:p>
            <a:r>
              <a:rPr lang="en-US" sz="3600" b="1" dirty="0"/>
              <a:t>                 </a:t>
            </a:r>
            <a:endParaRPr lang="en-US" sz="3600" b="1" dirty="0" smtClean="0"/>
          </a:p>
          <a:p>
            <a:endParaRPr lang="en-US" sz="3600" b="1" dirty="0"/>
          </a:p>
          <a:p>
            <a:endParaRPr lang="en-US" sz="3600" b="1" dirty="0" smtClean="0"/>
          </a:p>
          <a:p>
            <a:pPr algn="ctr"/>
            <a:r>
              <a:rPr lang="en-US" sz="3600" b="1" dirty="0" smtClean="0"/>
              <a:t>  </a:t>
            </a:r>
            <a:r>
              <a:rPr lang="hi-IN" sz="6000" b="1" dirty="0"/>
              <a:t>क्रिया काल</a:t>
            </a:r>
            <a:endParaRPr lang="en-US" sz="6000" b="1" dirty="0"/>
          </a:p>
          <a:p>
            <a:endParaRPr lang="en-US" sz="3600" b="1" dirty="0"/>
          </a:p>
        </p:txBody>
      </p:sp>
    </p:spTree>
    <p:extLst>
      <p:ext uri="{BB962C8B-B14F-4D97-AF65-F5344CB8AC3E}">
        <p14:creationId xmlns:p14="http://schemas.microsoft.com/office/powerpoint/2010/main" val="4204453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89C10483-97B3-4F57-9E2B-2D9C5198030C}"/>
              </a:ext>
            </a:extLst>
          </p:cNvPr>
          <p:cNvSpPr txBox="1"/>
          <p:nvPr/>
        </p:nvSpPr>
        <p:spPr>
          <a:xfrm>
            <a:off x="762000" y="990600"/>
            <a:ext cx="7696199" cy="4339650"/>
          </a:xfrm>
          <a:prstGeom prst="rect">
            <a:avLst/>
          </a:prstGeom>
          <a:noFill/>
        </p:spPr>
        <p:txBody>
          <a:bodyPr wrap="square" rtlCol="0">
            <a:spAutoFit/>
          </a:bodyPr>
          <a:lstStyle/>
          <a:p>
            <a:r>
              <a:rPr lang="hi-IN" sz="2000" dirty="0">
                <a:solidFill>
                  <a:srgbClr val="C00000"/>
                </a:solidFill>
              </a:rPr>
              <a:t>धातुसाम्यक्रिया चोक्ता तन्त्रस्यास्य प्रयोजनम् । (च.सू. १/५३)</a:t>
            </a:r>
            <a:endParaRPr lang="en-US" sz="2000" dirty="0">
              <a:solidFill>
                <a:srgbClr val="C00000"/>
              </a:solidFill>
            </a:endParaRPr>
          </a:p>
          <a:p>
            <a:r>
              <a:rPr lang="hi-IN" sz="2000" dirty="0"/>
              <a:t> </a:t>
            </a:r>
            <a:endParaRPr lang="en-US" sz="2000" dirty="0"/>
          </a:p>
          <a:p>
            <a:r>
              <a:rPr lang="hi-IN" b="1" dirty="0"/>
              <a:t>अर्थात् प्रज्ञापराध एवं कालाक्षेप से विषम हुए दोष, धातु एवं मलों को विभिन्न की औषध, आहार एवं विहार से साम्यावस्था में लाना ही "क्रिया" है क्योंकि धातु साम्य ही आरोग्य है। महर्षि चरक ने "विकारो धातुवैषम्यं साम्यं प्रकृतिरुच्यते" कहकर धातु की विषमता को विकार तथा साम्यावस्था को निरोगता बताया है। काल से तात्पर्य है व्याधि प्रक्रिया की प्रारम्भिक अवस्था। इस प्रकार क्रिया को चिकित्सा तथा काल को अवसर कहा जा सकता है। दोनों को मिलाकर क्रियाकाल का अर्थ चिकित्सा का अवसर होता है।</a:t>
            </a:r>
            <a:r>
              <a:rPr lang="hi-IN" b="1" u="sng" dirty="0"/>
              <a:t>विषमता</a:t>
            </a:r>
            <a:r>
              <a:rPr lang="hi-IN" b="1" dirty="0"/>
              <a:t> से रोगों की उत्पत्ति होती है। अर्थात् </a:t>
            </a:r>
            <a:r>
              <a:rPr lang="hi-IN" b="1" dirty="0">
                <a:solidFill>
                  <a:srgbClr val="C00000"/>
                </a:solidFill>
              </a:rPr>
              <a:t>रोगस्तु दोष वैषम्यम्(अ.हृ.सू. १/२०) </a:t>
            </a:r>
            <a:r>
              <a:rPr lang="hi-IN" b="1" dirty="0"/>
              <a:t>के अनुसार दोषों की विषमता ही रोग कहलाता है। यहाँ यह बात ध्यान देने योग्य है कि जब दोषों की विषमता होती है तो सहसा रोगोत्पत्ति नहीं होती है बल्कि इसके क्रमिक विकास की एक प्रक्रिया है जिससे रोग का प्रादुर्भाव होता है। इसी को महर्षि</a:t>
            </a:r>
            <a:r>
              <a:rPr lang="en-US" b="1" dirty="0"/>
              <a:t>  </a:t>
            </a:r>
            <a:r>
              <a:rPr lang="hi-IN" b="1" dirty="0"/>
              <a:t>सुश्रुत ने षट् क्रिया काल की संज्ञा प्रदान की है।</a:t>
            </a:r>
            <a:endParaRPr lang="en-US" b="1" dirty="0"/>
          </a:p>
          <a:p>
            <a:endParaRPr lang="en-US" sz="2000" dirty="0">
              <a:solidFill>
                <a:srgbClr val="C00000"/>
              </a:solidFill>
            </a:endParaRPr>
          </a:p>
        </p:txBody>
      </p:sp>
    </p:spTree>
    <p:extLst>
      <p:ext uri="{BB962C8B-B14F-4D97-AF65-F5344CB8AC3E}">
        <p14:creationId xmlns:p14="http://schemas.microsoft.com/office/powerpoint/2010/main" val="3101510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283F06DC-C00D-4221-820B-ABCBE0CE0BF5}"/>
              </a:ext>
            </a:extLst>
          </p:cNvPr>
          <p:cNvSpPr txBox="1"/>
          <p:nvPr/>
        </p:nvSpPr>
        <p:spPr>
          <a:xfrm>
            <a:off x="914400" y="990600"/>
            <a:ext cx="7620000" cy="5016758"/>
          </a:xfrm>
          <a:prstGeom prst="rect">
            <a:avLst/>
          </a:prstGeom>
          <a:noFill/>
        </p:spPr>
        <p:txBody>
          <a:bodyPr wrap="square" rtlCol="0">
            <a:spAutoFit/>
          </a:bodyPr>
          <a:lstStyle/>
          <a:p>
            <a:r>
              <a:rPr lang="en-US" sz="3200" b="1" dirty="0"/>
              <a:t>                   </a:t>
            </a:r>
            <a:r>
              <a:rPr lang="hi-IN" sz="3200" b="1" dirty="0"/>
              <a:t>क्रिया काल के भेद</a:t>
            </a:r>
            <a:endParaRPr lang="en-US" sz="3200" b="1" dirty="0"/>
          </a:p>
          <a:p>
            <a:r>
              <a:rPr lang="hi-IN" b="1" dirty="0"/>
              <a:t>महर्षि चरक एवं वाग्भट ने व्याधि उत्पत्ति की प्रक्रिया के विकास को तीन क्रमानुसार</a:t>
            </a:r>
            <a:r>
              <a:rPr lang="en-US" b="1" dirty="0"/>
              <a:t> </a:t>
            </a:r>
            <a:r>
              <a:rPr lang="hi-IN" b="1" dirty="0"/>
              <a:t>अवस्थाओं में वर्णित किया है।</a:t>
            </a:r>
          </a:p>
          <a:p>
            <a:r>
              <a:rPr lang="hi-IN" b="1" dirty="0"/>
              <a:t>१. चय,</a:t>
            </a:r>
          </a:p>
          <a:p>
            <a:r>
              <a:rPr lang="hi-IN" b="1" dirty="0"/>
              <a:t>२. प्रकोप,</a:t>
            </a:r>
          </a:p>
          <a:p>
            <a:r>
              <a:rPr lang="hi-IN" b="1" dirty="0"/>
              <a:t>३. प्रशम</a:t>
            </a:r>
          </a:p>
          <a:p>
            <a:r>
              <a:rPr lang="hi-IN" b="1" dirty="0"/>
              <a:t>सुश्रुत ने व्याधि उत्पत्ति की सम्पूर्ण प्रक्रिया को छः अवस्थाओं में विभक्त किया है और उन्हें क्रिया काल की संज्ञा दी है। ये अवस्थायें चिकित्सा की दृष्टि से अत्यन्त महत्वपूर्ण हैं।</a:t>
            </a:r>
            <a:r>
              <a:rPr lang="hi-IN" dirty="0"/>
              <a:t>                              </a:t>
            </a:r>
            <a:endParaRPr lang="en-US" dirty="0"/>
          </a:p>
          <a:p>
            <a:r>
              <a:rPr lang="hi-IN" b="1" dirty="0">
                <a:solidFill>
                  <a:srgbClr val="C00000"/>
                </a:solidFill>
              </a:rPr>
              <a:t>“संचयं च प्रकोपं च प्रसरं स्थानसंश्रयम् । व्यक्तिं भेदं च यो वेत्ति रोगाणां स भवेद् भिषक्’’ । (सु.सू. २१/३६)</a:t>
            </a:r>
          </a:p>
          <a:p>
            <a:r>
              <a:rPr lang="hi-IN" b="1" dirty="0"/>
              <a:t>१. संचय,</a:t>
            </a:r>
          </a:p>
          <a:p>
            <a:r>
              <a:rPr lang="hi-IN" b="1" dirty="0"/>
              <a:t>४. स्थान संश्रय,</a:t>
            </a:r>
          </a:p>
          <a:p>
            <a:r>
              <a:rPr lang="hi-IN" b="1" dirty="0"/>
              <a:t>२. प्रकोप,</a:t>
            </a:r>
          </a:p>
          <a:p>
            <a:r>
              <a:rPr lang="hi-IN" b="1" dirty="0"/>
              <a:t>३. प्रसर</a:t>
            </a:r>
          </a:p>
          <a:p>
            <a:r>
              <a:rPr lang="hi-IN" b="1" dirty="0"/>
              <a:t>५. व्यक्ति                                               ६. भेद.     </a:t>
            </a:r>
            <a:endParaRPr lang="en-US" b="1" dirty="0"/>
          </a:p>
          <a:p>
            <a:endParaRPr lang="en-US" dirty="0"/>
          </a:p>
        </p:txBody>
      </p:sp>
    </p:spTree>
    <p:extLst>
      <p:ext uri="{BB962C8B-B14F-4D97-AF65-F5344CB8AC3E}">
        <p14:creationId xmlns:p14="http://schemas.microsoft.com/office/powerpoint/2010/main" val="25330499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B51B68F6-A52C-461F-8167-553A6C653205}"/>
              </a:ext>
            </a:extLst>
          </p:cNvPr>
          <p:cNvPicPr>
            <a:picLocks noChangeAspect="1"/>
          </p:cNvPicPr>
          <p:nvPr/>
        </p:nvPicPr>
        <p:blipFill>
          <a:blip r:embed="rId2"/>
          <a:stretch>
            <a:fillRect/>
          </a:stretch>
        </p:blipFill>
        <p:spPr>
          <a:xfrm>
            <a:off x="-533400" y="4762"/>
            <a:ext cx="9372600" cy="6848475"/>
          </a:xfrm>
          <a:prstGeom prst="rect">
            <a:avLst/>
          </a:prstGeom>
        </p:spPr>
      </p:pic>
    </p:spTree>
    <p:extLst>
      <p:ext uri="{BB962C8B-B14F-4D97-AF65-F5344CB8AC3E}">
        <p14:creationId xmlns:p14="http://schemas.microsoft.com/office/powerpoint/2010/main" val="245786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34594510-90AC-47A8-AC86-B317B7CB223A}"/>
              </a:ext>
            </a:extLst>
          </p:cNvPr>
          <p:cNvSpPr txBox="1"/>
          <p:nvPr/>
        </p:nvSpPr>
        <p:spPr>
          <a:xfrm>
            <a:off x="609600" y="990600"/>
            <a:ext cx="7543800" cy="4401205"/>
          </a:xfrm>
          <a:prstGeom prst="rect">
            <a:avLst/>
          </a:prstGeom>
          <a:noFill/>
          <a:ln>
            <a:noFill/>
          </a:ln>
        </p:spPr>
        <p:txBody>
          <a:bodyPr wrap="square" rtlCol="0">
            <a:spAutoFit/>
          </a:bodyPr>
          <a:lstStyle/>
          <a:p>
            <a:r>
              <a:rPr lang="en-US" sz="3200" dirty="0"/>
              <a:t>                  </a:t>
            </a:r>
            <a:r>
              <a:rPr lang="en-US" sz="2400" dirty="0"/>
              <a:t> </a:t>
            </a:r>
            <a:r>
              <a:rPr lang="hi-IN" sz="2400" b="1" dirty="0"/>
              <a:t>1.</a:t>
            </a:r>
            <a:r>
              <a:rPr lang="en-US" sz="2400" dirty="0"/>
              <a:t> </a:t>
            </a:r>
            <a:r>
              <a:rPr lang="hi-IN" sz="2800" b="1" dirty="0"/>
              <a:t>प्रथम क्रियाकाल (संचय)</a:t>
            </a:r>
            <a:r>
              <a:rPr lang="hi-IN" sz="2400" dirty="0"/>
              <a:t>	</a:t>
            </a:r>
            <a:r>
              <a:rPr lang="hi-IN" sz="3200" dirty="0"/>
              <a:t>			</a:t>
            </a:r>
            <a:endParaRPr lang="en-US" sz="3200" dirty="0"/>
          </a:p>
          <a:p>
            <a:pPr>
              <a:lnSpc>
                <a:spcPct val="150000"/>
              </a:lnSpc>
            </a:pPr>
            <a:r>
              <a:rPr lang="hi-IN" sz="2000" b="1" dirty="0"/>
              <a:t>अष्टांग हृदय के अनुसार</a:t>
            </a:r>
            <a:r>
              <a:rPr lang="en-US" sz="2000" b="1" dirty="0"/>
              <a:t>:</a:t>
            </a:r>
            <a:r>
              <a:rPr lang="hi-IN" sz="2000" b="1" dirty="0"/>
              <a:t>-</a:t>
            </a:r>
            <a:r>
              <a:rPr lang="hi-IN" sz="3200" dirty="0"/>
              <a:t>   </a:t>
            </a:r>
            <a:endParaRPr lang="en-US" sz="3200" dirty="0"/>
          </a:p>
          <a:p>
            <a:r>
              <a:rPr lang="en-US" sz="3200" b="1" dirty="0">
                <a:solidFill>
                  <a:srgbClr val="C00000"/>
                </a:solidFill>
              </a:rPr>
              <a:t>    </a:t>
            </a:r>
            <a:r>
              <a:rPr lang="hi-IN" sz="2000" b="1" dirty="0">
                <a:solidFill>
                  <a:srgbClr val="C00000"/>
                </a:solidFill>
              </a:rPr>
              <a:t>"चयो वृद्धिः स्वधाम्न्येव" (अ.हृ.सू. १२/२२)</a:t>
            </a:r>
            <a:r>
              <a:rPr lang="hi-IN" sz="3200" dirty="0"/>
              <a:t>                          </a:t>
            </a:r>
            <a:r>
              <a:rPr lang="hi-IN" b="1" dirty="0"/>
              <a:t>अर्थात् अपने स्थान में दोषों की वृद्धि ही चय या संचय कहलाता है। यह रोग की प्रारम्भिक अवस्था कहलाती है। इस स्थिति में दोषों के जो स्थान बताये गये हैं उन स्थानों में ही दोषों की वृद्धि होती है। दोषों के प्रकोप के अनेक कारण शास्त्रो में वर्णित है।</a:t>
            </a:r>
          </a:p>
          <a:p>
            <a:r>
              <a:rPr lang="hi-IN" b="1" dirty="0"/>
              <a:t>(अ) असात्म्येन्द्रियार्थ संयोग</a:t>
            </a:r>
          </a:p>
          <a:p>
            <a:r>
              <a:rPr lang="hi-IN" b="1" dirty="0"/>
              <a:t>(ब) प्रज्ञापराध</a:t>
            </a:r>
          </a:p>
          <a:p>
            <a:r>
              <a:rPr lang="hi-IN" b="1" dirty="0"/>
              <a:t>(स) ऋतुओं के अनुसार</a:t>
            </a:r>
          </a:p>
          <a:p>
            <a:r>
              <a:rPr lang="hi-IN" b="1" dirty="0"/>
              <a:t>(द) वय, दिन-रात्रि के अनुसार</a:t>
            </a:r>
          </a:p>
          <a:p>
            <a:endParaRPr lang="en-US" sz="2400" dirty="0"/>
          </a:p>
        </p:txBody>
      </p:sp>
    </p:spTree>
    <p:extLst>
      <p:ext uri="{BB962C8B-B14F-4D97-AF65-F5344CB8AC3E}">
        <p14:creationId xmlns:p14="http://schemas.microsoft.com/office/powerpoint/2010/main" val="2902030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E629B0FF-9A36-40AE-9FF3-025698102CE0}"/>
              </a:ext>
            </a:extLst>
          </p:cNvPr>
          <p:cNvSpPr txBox="1"/>
          <p:nvPr/>
        </p:nvSpPr>
        <p:spPr>
          <a:xfrm>
            <a:off x="762000" y="609600"/>
            <a:ext cx="7620000" cy="4632037"/>
          </a:xfrm>
          <a:prstGeom prst="rect">
            <a:avLst/>
          </a:prstGeom>
          <a:noFill/>
        </p:spPr>
        <p:txBody>
          <a:bodyPr wrap="square" rtlCol="0">
            <a:spAutoFit/>
          </a:bodyPr>
          <a:lstStyle/>
          <a:p>
            <a:r>
              <a:rPr lang="en-US" sz="2400" b="1" dirty="0"/>
              <a:t>                             </a:t>
            </a:r>
            <a:r>
              <a:rPr lang="hi-IN" sz="2400" b="1" dirty="0"/>
              <a:t>अ) असात्म्येन्द्रियार्थ संयोग</a:t>
            </a:r>
            <a:endParaRPr lang="en-US" sz="2400" b="1" dirty="0"/>
          </a:p>
          <a:p>
            <a:r>
              <a:rPr lang="hi-IN" b="1" dirty="0"/>
              <a:t>इन्द्रियों का अपने विषय के साथ अतियोग, अयोग एवं मिथ्यायोग ये रोग का कारण माने गये              						      </a:t>
            </a:r>
            <a:r>
              <a:rPr lang="en-US" b="1" dirty="0"/>
              <a:t>      </a:t>
            </a:r>
          </a:p>
          <a:p>
            <a:r>
              <a:rPr lang="en-US" sz="2400" b="1" dirty="0"/>
              <a:t> </a:t>
            </a:r>
          </a:p>
          <a:p>
            <a:r>
              <a:rPr lang="en-US" sz="2400" b="1" dirty="0"/>
              <a:t>                              </a:t>
            </a:r>
            <a:r>
              <a:rPr lang="hi-IN" sz="2400" b="1" dirty="0"/>
              <a:t>ब)प्रज्ञापराध</a:t>
            </a:r>
            <a:r>
              <a:rPr lang="hi-IN" sz="2800" b="1" dirty="0"/>
              <a:t>                        </a:t>
            </a:r>
            <a:r>
              <a:rPr lang="hi-IN" sz="2000" b="1" dirty="0">
                <a:solidFill>
                  <a:srgbClr val="C00000"/>
                </a:solidFill>
              </a:rPr>
              <a:t>घीधृतिस्मृतिविभ्रष्टः यत् कुरुतेऽ शुभम् । प्रज्ञापराधं तं विद्यात् सर्वदोषप्रकोपणम् ।। (च.शा. १/१०२)</a:t>
            </a:r>
          </a:p>
          <a:p>
            <a:pPr>
              <a:lnSpc>
                <a:spcPct val="150000"/>
              </a:lnSpc>
            </a:pPr>
            <a:r>
              <a:rPr lang="hi-IN" b="1" dirty="0"/>
              <a:t>बुद्धि, धैर्य एवं स्मृति के भ्रष्ट हो जाने से जब व्यक्ति अशुभ कर्मों का </a:t>
            </a:r>
            <a:endParaRPr lang="en-US" b="1" dirty="0"/>
          </a:p>
          <a:p>
            <a:r>
              <a:rPr lang="hi-IN" b="1" dirty="0"/>
              <a:t>सम्पादन करता है तब सभी शारीरिक एवं मानसिक दोष प्रकुपित हो जाते हैं।</a:t>
            </a:r>
            <a:endParaRPr lang="en-US" b="1" dirty="0"/>
          </a:p>
          <a:p>
            <a:r>
              <a:rPr lang="en-US" sz="2400" b="1" dirty="0">
                <a:solidFill>
                  <a:srgbClr val="C00000"/>
                </a:solidFill>
              </a:rPr>
              <a:t>           </a:t>
            </a:r>
            <a:r>
              <a:rPr lang="en-US" sz="3200" b="1" dirty="0"/>
              <a:t>             </a:t>
            </a:r>
            <a:r>
              <a:rPr lang="hi-IN" sz="2400" b="1" dirty="0"/>
              <a:t>(स) ऋतुओं के अनुसार</a:t>
            </a:r>
            <a:r>
              <a:rPr lang="hi-IN" sz="3200" b="1" dirty="0"/>
              <a:t> </a:t>
            </a:r>
            <a:r>
              <a:rPr lang="en-US" sz="3200" dirty="0"/>
              <a:t>		</a:t>
            </a:r>
          </a:p>
          <a:p>
            <a:r>
              <a:rPr lang="hi-IN" b="1" dirty="0"/>
              <a:t>षड् ऋतुओं के अनुसार तीनों दोषों का संचय, प्रकोप एवं</a:t>
            </a:r>
            <a:r>
              <a:rPr lang="en-US" b="1" dirty="0"/>
              <a:t> </a:t>
            </a:r>
            <a:r>
              <a:rPr lang="hi-IN" b="1" dirty="0"/>
              <a:t>शमन होता रहता हैं|</a:t>
            </a:r>
            <a:endParaRPr lang="en-US" b="1" dirty="0"/>
          </a:p>
          <a:p>
            <a:r>
              <a:rPr lang="en-US" sz="2400" b="1" dirty="0"/>
              <a:t> </a:t>
            </a:r>
            <a:endParaRPr lang="en-US" sz="2400" b="1" dirty="0">
              <a:solidFill>
                <a:srgbClr val="C00000"/>
              </a:solidFill>
            </a:endParaRPr>
          </a:p>
          <a:p>
            <a:r>
              <a:rPr lang="en-US" sz="2400" b="1" dirty="0">
                <a:solidFill>
                  <a:srgbClr val="C00000"/>
                </a:solidFill>
              </a:rPr>
              <a:t>                        </a:t>
            </a:r>
            <a:r>
              <a:rPr lang="hi-IN" sz="2400" b="1" dirty="0"/>
              <a:t> </a:t>
            </a:r>
            <a:endParaRPr lang="en-US" dirty="0"/>
          </a:p>
        </p:txBody>
      </p:sp>
      <p:pic>
        <p:nvPicPr>
          <p:cNvPr id="4" name="Content Placeholder 4">
            <a:extLst>
              <a:ext uri="{FF2B5EF4-FFF2-40B4-BE49-F238E27FC236}">
                <a16:creationId xmlns:a16="http://schemas.microsoft.com/office/drawing/2014/main" xmlns="" id="{F7797B7A-7291-4C59-8371-7F605941D2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560" y="4479637"/>
            <a:ext cx="7802880" cy="1524000"/>
          </a:xfrm>
          <a:prstGeom prst="rect">
            <a:avLst/>
          </a:prstGeom>
        </p:spPr>
      </p:pic>
    </p:spTree>
    <p:extLst>
      <p:ext uri="{BB962C8B-B14F-4D97-AF65-F5344CB8AC3E}">
        <p14:creationId xmlns:p14="http://schemas.microsoft.com/office/powerpoint/2010/main" val="1624862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BC569076-F4C7-4AA5-85A3-B50590C49EC0}"/>
              </a:ext>
            </a:extLst>
          </p:cNvPr>
          <p:cNvSpPr txBox="1"/>
          <p:nvPr/>
        </p:nvSpPr>
        <p:spPr>
          <a:xfrm>
            <a:off x="762000" y="914400"/>
            <a:ext cx="7650480" cy="5216813"/>
          </a:xfrm>
          <a:prstGeom prst="rect">
            <a:avLst/>
          </a:prstGeom>
          <a:noFill/>
        </p:spPr>
        <p:txBody>
          <a:bodyPr wrap="square" rtlCol="0">
            <a:spAutoFit/>
          </a:bodyPr>
          <a:lstStyle/>
          <a:p>
            <a:r>
              <a:rPr lang="en-US" sz="2400" b="1" dirty="0"/>
              <a:t>                          </a:t>
            </a:r>
            <a:r>
              <a:rPr lang="hi-IN" sz="2400" b="1" dirty="0"/>
              <a:t>(द) वय आदि के अनुसार</a:t>
            </a:r>
            <a:r>
              <a:rPr lang="hi-IN" dirty="0"/>
              <a:t>                                   </a:t>
            </a:r>
            <a:r>
              <a:rPr lang="hi-IN" b="1" dirty="0"/>
              <a:t>वय, दिन, रात्रि एवं भोजन का प्रभाव दोषों पर पड़ता हैं  वय की वाल्यावस्था में कफ, युवावस्था में पित्त तथा वृद्धावस्था में वायु की प्रबलता रहती है। दिन के प्रथम प्रहर में कफ का, मध्याह्न में पित्त तथा अपराह्न में वात की बहुलता रहती है। इसी प्रकार भोजन करते समय कफ की, पाचन काल में पित्त की एवं पाचन के अन्त में वायु की वृद्धि होती है।</a:t>
            </a:r>
            <a:endParaRPr lang="en-US" b="1" dirty="0"/>
          </a:p>
          <a:p>
            <a:r>
              <a:rPr lang="en-US" sz="2400" b="1" dirty="0"/>
              <a:t>                          </a:t>
            </a:r>
          </a:p>
          <a:p>
            <a:r>
              <a:rPr lang="en-US" sz="2400" b="1" dirty="0"/>
              <a:t>                             </a:t>
            </a:r>
            <a:r>
              <a:rPr lang="hi-IN" sz="2400" b="1" dirty="0"/>
              <a:t>दोषों के संचय के लक्षण- </a:t>
            </a:r>
            <a:r>
              <a:rPr lang="hi-IN" sz="2800" dirty="0"/>
              <a:t>			</a:t>
            </a:r>
            <a:endParaRPr lang="en-US" sz="2800" dirty="0"/>
          </a:p>
          <a:p>
            <a:r>
              <a:rPr lang="hi-IN" sz="2000" b="1" dirty="0">
                <a:solidFill>
                  <a:srgbClr val="C00000"/>
                </a:solidFill>
              </a:rPr>
              <a:t>“तत्र सञ्चितानां खलु दोषाणां स्तब्धपूर्णकोष्ठता, पीतावभासता मन्दोष्मता चाङ्गानां गौरवमालस्यं, चयकारण विद्वेषश्चेति लिङ्गानि भवन्ति ।“(सु.सू. २१/१८)</a:t>
            </a:r>
          </a:p>
          <a:p>
            <a:pPr>
              <a:lnSpc>
                <a:spcPct val="150000"/>
              </a:lnSpc>
            </a:pPr>
            <a:r>
              <a:rPr lang="hi-IN" b="1" dirty="0"/>
              <a:t>(१) वात संचय से कोष्ठ में भारीपन एवं पूर्णता ।</a:t>
            </a:r>
          </a:p>
          <a:p>
            <a:r>
              <a:rPr lang="hi-IN" b="1" dirty="0"/>
              <a:t>(२) पित्त संचय से त्वचा, नख, नेत्रादि पीले से दिखना । </a:t>
            </a:r>
            <a:endParaRPr lang="en-US" b="1" dirty="0"/>
          </a:p>
          <a:p>
            <a:r>
              <a:rPr lang="hi-IN" b="1" dirty="0"/>
              <a:t>(३) कफ संचय से अग्नि मन्दता, अङ्गों में भारीपन एवं आलस्य ।</a:t>
            </a:r>
          </a:p>
          <a:p>
            <a:endParaRPr lang="en-US" b="1" dirty="0"/>
          </a:p>
          <a:p>
            <a:endParaRPr lang="en-US" dirty="0"/>
          </a:p>
        </p:txBody>
      </p:sp>
    </p:spTree>
    <p:extLst>
      <p:ext uri="{BB962C8B-B14F-4D97-AF65-F5344CB8AC3E}">
        <p14:creationId xmlns:p14="http://schemas.microsoft.com/office/powerpoint/2010/main" val="987131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88868389-1C78-4FB2-BF25-B9E201A914F5}"/>
              </a:ext>
            </a:extLst>
          </p:cNvPr>
          <p:cNvSpPr txBox="1"/>
          <p:nvPr/>
        </p:nvSpPr>
        <p:spPr>
          <a:xfrm>
            <a:off x="762000" y="685800"/>
            <a:ext cx="7620000" cy="4878259"/>
          </a:xfrm>
          <a:prstGeom prst="rect">
            <a:avLst/>
          </a:prstGeom>
          <a:noFill/>
        </p:spPr>
        <p:txBody>
          <a:bodyPr wrap="square" rtlCol="0">
            <a:spAutoFit/>
          </a:bodyPr>
          <a:lstStyle/>
          <a:p>
            <a:r>
              <a:rPr lang="en-US" sz="2400" b="1" dirty="0"/>
              <a:t>               </a:t>
            </a:r>
            <a:r>
              <a:rPr lang="hi-IN" sz="2400" b="1" dirty="0"/>
              <a:t>2. द्वितीय क्रिया काल (प्रकोपावस्था)</a:t>
            </a:r>
            <a:endParaRPr lang="en-US" sz="2400" b="1" dirty="0"/>
          </a:p>
          <a:p>
            <a:r>
              <a:rPr lang="hi-IN" dirty="0"/>
              <a:t> </a:t>
            </a:r>
            <a:r>
              <a:rPr lang="hi-IN" sz="2000" dirty="0">
                <a:solidFill>
                  <a:srgbClr val="C00000"/>
                </a:solidFill>
              </a:rPr>
              <a:t>कोपस्तून्मार्गगामिता' (अ.हृ.सू. १२/२३)</a:t>
            </a:r>
            <a:r>
              <a:rPr lang="hi-IN" dirty="0"/>
              <a:t>           </a:t>
            </a:r>
            <a:endParaRPr lang="en-US" dirty="0"/>
          </a:p>
          <a:p>
            <a:r>
              <a:rPr lang="en-US" dirty="0"/>
              <a:t>  </a:t>
            </a:r>
            <a:r>
              <a:rPr lang="hi-IN" dirty="0"/>
              <a:t>अर्थात् वातादि दोषों का जो उन्मार्ग गमन होता है  यदि दोषों की संचयावस्था में चिकित्सा न की जाय और उन्हें अनुकूल कारण मिल जाय तो दोषों का प्रकोप होना स्वाभाविक हैं। प्रकुपित दोष उन्मार्ग गामी हो जाते हैं तथा अपने लक्षणों को प्रकट करने लगते हैं। इस स्थिति में शरीर में अस्वस्थता हो जाती है तथा दोष प्रकोप की भी यदि चिकित्सा न की जाय तो रोग उत्पन्न होता है।              		</a:t>
            </a:r>
            <a:r>
              <a:rPr lang="en-US" dirty="0"/>
              <a:t>             </a:t>
            </a:r>
            <a:r>
              <a:rPr lang="hi-IN" sz="2400" b="1" u="sng" dirty="0"/>
              <a:t>दोषों के प्रकोप के लक्षण</a:t>
            </a:r>
            <a:r>
              <a:rPr lang="hi-IN" dirty="0"/>
              <a:t>				     </a:t>
            </a:r>
            <a:endParaRPr lang="en-US" dirty="0"/>
          </a:p>
          <a:p>
            <a:pPr>
              <a:lnSpc>
                <a:spcPct val="150000"/>
              </a:lnSpc>
            </a:pPr>
            <a:r>
              <a:rPr lang="hi-IN" b="1" dirty="0"/>
              <a:t>१- कोष्ठ तोद (सुई चुभने सी पीड़ा) 	                		</a:t>
            </a:r>
            <a:endParaRPr lang="en-US" b="1" dirty="0"/>
          </a:p>
          <a:p>
            <a:r>
              <a:rPr lang="hi-IN" b="1" dirty="0"/>
              <a:t>२- वायु का सञ्चार                          		</a:t>
            </a:r>
            <a:endParaRPr lang="en-US" b="1" dirty="0"/>
          </a:p>
          <a:p>
            <a:r>
              <a:rPr lang="hi-IN" b="1" dirty="0"/>
              <a:t>३- अम्लोद्गार, पिपासा</a:t>
            </a:r>
            <a:endParaRPr lang="en-US" b="1" dirty="0"/>
          </a:p>
          <a:p>
            <a:r>
              <a:rPr lang="hi-IN" b="1" dirty="0"/>
              <a:t>४- परिदाह (शरीर में दाह)</a:t>
            </a:r>
          </a:p>
          <a:p>
            <a:r>
              <a:rPr lang="hi-IN" b="1" dirty="0"/>
              <a:t>५- अन्न द्वेष</a:t>
            </a:r>
          </a:p>
          <a:p>
            <a:r>
              <a:rPr lang="hi-IN" b="1" dirty="0"/>
              <a:t>६- हल्लास (जी मिचलाना)</a:t>
            </a:r>
            <a:r>
              <a:rPr lang="hi-IN" dirty="0"/>
              <a:t>	 </a:t>
            </a:r>
            <a:endParaRPr lang="en-US" dirty="0"/>
          </a:p>
          <a:p>
            <a:r>
              <a:rPr lang="hi-IN" dirty="0"/>
              <a:t>    </a:t>
            </a:r>
            <a:endParaRPr lang="en-US" dirty="0"/>
          </a:p>
          <a:p>
            <a:endParaRPr lang="en-US" dirty="0"/>
          </a:p>
        </p:txBody>
      </p:sp>
    </p:spTree>
    <p:extLst>
      <p:ext uri="{BB962C8B-B14F-4D97-AF65-F5344CB8AC3E}">
        <p14:creationId xmlns:p14="http://schemas.microsoft.com/office/powerpoint/2010/main" val="42508411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3F8F4391-D11F-424D-8A5F-666D980CEFF4}"/>
              </a:ext>
            </a:extLst>
          </p:cNvPr>
          <p:cNvSpPr txBox="1"/>
          <p:nvPr/>
        </p:nvSpPr>
        <p:spPr>
          <a:xfrm>
            <a:off x="762000" y="874454"/>
            <a:ext cx="7543800" cy="5078313"/>
          </a:xfrm>
          <a:prstGeom prst="rect">
            <a:avLst/>
          </a:prstGeom>
          <a:noFill/>
        </p:spPr>
        <p:txBody>
          <a:bodyPr wrap="square" rtlCol="0">
            <a:spAutoFit/>
          </a:bodyPr>
          <a:lstStyle/>
          <a:p>
            <a:pPr>
              <a:lnSpc>
                <a:spcPct val="150000"/>
              </a:lnSpc>
            </a:pPr>
            <a:r>
              <a:rPr lang="en-US" sz="2400" b="1" dirty="0"/>
              <a:t>                   </a:t>
            </a:r>
            <a:r>
              <a:rPr lang="hi-IN" sz="2400" b="1" dirty="0"/>
              <a:t>3. तृतीय क्रिया काल (प्रसरावस्था)</a:t>
            </a:r>
            <a:r>
              <a:rPr lang="en-US" sz="2000" dirty="0"/>
              <a:t>		</a:t>
            </a:r>
          </a:p>
          <a:p>
            <a:endParaRPr lang="en-US" b="1" dirty="0"/>
          </a:p>
          <a:p>
            <a:r>
              <a:rPr lang="hi-IN" b="1" dirty="0"/>
              <a:t>इस अवस्था में प्रकुपित दोष प्रसर कर</a:t>
            </a:r>
            <a:r>
              <a:rPr lang="en-US" b="1" dirty="0"/>
              <a:t> </a:t>
            </a:r>
            <a:r>
              <a:rPr lang="hi-IN" b="1" dirty="0"/>
              <a:t>सर्वशरीर अर्थात् शरीरस्थ अंगों एवं विभिन्न रचनाओं में पहुँचते हैं।</a:t>
            </a:r>
            <a:r>
              <a:rPr lang="en-US" b="1" dirty="0"/>
              <a:t> </a:t>
            </a:r>
            <a:r>
              <a:rPr lang="hi-IN" b="1" dirty="0"/>
              <a:t>इस प्रकार यदि दोषों का प्रकोपावस्था में शमन न किया जाय तो प्रकुपित दोष एक स्थान से चलकर स्रोतसों द्वारा इधर-उधर फैल जाते हैं। इसीलिए इस अवस्था को 'प्रसरावस्था' कहते हैं।</a:t>
            </a:r>
            <a:r>
              <a:rPr lang="en-US" b="1" dirty="0"/>
              <a:t> </a:t>
            </a:r>
            <a:r>
              <a:rPr lang="hi-IN" b="1" dirty="0"/>
              <a:t>जिस प्रकार जल के अतिसंचय एवं अधिक बढ़ जाने से वह सेतु (बाँध) को तोड़कर दूसरे जल में मिलकर सर्वत्र फैल जाता है उसी प्रकार दोष भी अति संचित एवं प्रकुपित हो जाने के कारण पृथक् पृथक् या दो मिलकर या सन्निपात से</a:t>
            </a:r>
            <a:r>
              <a:rPr lang="en-US" b="1" dirty="0"/>
              <a:t> </a:t>
            </a:r>
            <a:r>
              <a:rPr lang="hi-IN" b="1" dirty="0"/>
              <a:t>अथवा रक्त से मिलकर शरीर में फैलते हैं। प्रसर के पन्द्रह प्रकारों का उल्लेख सुश्रुत ने किया है।</a:t>
            </a:r>
          </a:p>
          <a:p>
            <a:r>
              <a:rPr lang="hi-IN" b="1" dirty="0"/>
              <a:t>(१) वात, (२) पित्त, (३) कफ, (४) रक्त, (५) वात-पित्त, (६) वात-कफ, (७) पित्त-कफ, (८) वात-रक्त, (९) पित्त-रक्त, (१०) कफ-रक्त, (११) वात-पित्त-रक्त, </a:t>
            </a:r>
            <a:endParaRPr lang="en-US" b="1" dirty="0"/>
          </a:p>
          <a:p>
            <a:r>
              <a:rPr lang="hi-IN" b="1" dirty="0"/>
              <a:t>(१२) वात-कफ-रक्त, (१३) पित्त-कफ-रक्त, (१४) वात-पित्त-कफ </a:t>
            </a:r>
            <a:endParaRPr lang="en-US" b="1" dirty="0"/>
          </a:p>
          <a:p>
            <a:r>
              <a:rPr lang="hi-IN" b="1" dirty="0"/>
              <a:t>(१५) वात-पित्त-कफ-रक्त।</a:t>
            </a:r>
          </a:p>
          <a:p>
            <a:r>
              <a:rPr lang="hi-IN" b="1" dirty="0"/>
              <a:t> </a:t>
            </a:r>
            <a:r>
              <a:rPr lang="en-US" b="1" dirty="0"/>
              <a:t>      </a:t>
            </a:r>
            <a:r>
              <a:rPr lang="en-US" dirty="0"/>
              <a:t>  		</a:t>
            </a:r>
          </a:p>
          <a:p>
            <a:endParaRPr lang="en-US" dirty="0"/>
          </a:p>
        </p:txBody>
      </p:sp>
    </p:spTree>
    <p:extLst>
      <p:ext uri="{BB962C8B-B14F-4D97-AF65-F5344CB8AC3E}">
        <p14:creationId xmlns:p14="http://schemas.microsoft.com/office/powerpoint/2010/main" val="2455310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AF24AA1-E593-4D05-BA93-0959BEAAF69A}"/>
              </a:ext>
            </a:extLst>
          </p:cNvPr>
          <p:cNvSpPr txBox="1"/>
          <p:nvPr/>
        </p:nvSpPr>
        <p:spPr>
          <a:xfrm>
            <a:off x="762000" y="914400"/>
            <a:ext cx="7772400" cy="3708708"/>
          </a:xfrm>
          <a:prstGeom prst="rect">
            <a:avLst/>
          </a:prstGeom>
          <a:noFill/>
        </p:spPr>
        <p:txBody>
          <a:bodyPr wrap="square" rtlCol="0">
            <a:spAutoFit/>
          </a:bodyPr>
          <a:lstStyle/>
          <a:p>
            <a:r>
              <a:rPr lang="en-US" sz="2800" b="1" dirty="0"/>
              <a:t>                     </a:t>
            </a:r>
            <a:r>
              <a:rPr lang="hi-IN" sz="2800" b="1" dirty="0"/>
              <a:t>दोषों के प्रसर के लक्षण-</a:t>
            </a:r>
            <a:r>
              <a:rPr lang="en-US" dirty="0"/>
              <a:t>			</a:t>
            </a:r>
          </a:p>
          <a:p>
            <a:pPr>
              <a:lnSpc>
                <a:spcPct val="150000"/>
              </a:lnSpc>
            </a:pPr>
            <a:r>
              <a:rPr lang="hi-IN" b="1" dirty="0"/>
              <a:t>सुश्रुत के अनुसार प्रकुपित और प्रसरित दोष शरीर में निम्न लक्षणों को प्रकट</a:t>
            </a:r>
            <a:r>
              <a:rPr lang="en-US" b="1" dirty="0"/>
              <a:t> </a:t>
            </a:r>
          </a:p>
          <a:p>
            <a:pPr>
              <a:lnSpc>
                <a:spcPct val="150000"/>
              </a:lnSpc>
            </a:pPr>
            <a:r>
              <a:rPr lang="hi-IN" b="1" dirty="0"/>
              <a:t>करते हैं।</a:t>
            </a:r>
          </a:p>
          <a:p>
            <a:pPr>
              <a:lnSpc>
                <a:spcPct val="150000"/>
              </a:lnSpc>
            </a:pPr>
            <a:r>
              <a:rPr lang="hi-IN" b="1" dirty="0"/>
              <a:t>(१) वात के कारण</a:t>
            </a:r>
            <a:r>
              <a:rPr lang="en-US" b="1" dirty="0"/>
              <a:t> -  </a:t>
            </a:r>
            <a:r>
              <a:rPr lang="hi-IN" b="1" dirty="0"/>
              <a:t>विमार्गगमन तथा आटोप (उदर में वेदना के साथ गुड़गुड़ शब्द होना)</a:t>
            </a:r>
          </a:p>
          <a:p>
            <a:pPr>
              <a:lnSpc>
                <a:spcPct val="150000"/>
              </a:lnSpc>
            </a:pPr>
            <a:r>
              <a:rPr lang="hi-IN" b="1" dirty="0"/>
              <a:t>(२) पित्त के कारण</a:t>
            </a:r>
            <a:r>
              <a:rPr lang="en-US" b="1" dirty="0"/>
              <a:t> -  </a:t>
            </a:r>
            <a:r>
              <a:rPr lang="hi-IN" b="1" dirty="0"/>
              <a:t>ओष, चोष, परिदाह, धूमायन (धुयें के समान श्वास</a:t>
            </a:r>
            <a:r>
              <a:rPr lang="en-US" b="1" dirty="0"/>
              <a:t> </a:t>
            </a:r>
            <a:r>
              <a:rPr lang="hi-IN" b="1" dirty="0"/>
              <a:t>या डकार) </a:t>
            </a:r>
          </a:p>
          <a:p>
            <a:pPr>
              <a:lnSpc>
                <a:spcPct val="150000"/>
              </a:lnSpc>
            </a:pPr>
            <a:r>
              <a:rPr lang="hi-IN" b="1" dirty="0"/>
              <a:t>(३) कफ के कारण -</a:t>
            </a:r>
            <a:r>
              <a:rPr lang="en-US" b="1" dirty="0"/>
              <a:t> </a:t>
            </a:r>
            <a:r>
              <a:rPr lang="hi-IN" b="1" dirty="0"/>
              <a:t>अरोचक, अविपाक (भोजन का न पचना), अंगसाद (अंग में दर्द), छर्दि (वमन)</a:t>
            </a:r>
            <a:r>
              <a:rPr lang="en-US" b="1" dirty="0"/>
              <a:t>	</a:t>
            </a:r>
          </a:p>
          <a:p>
            <a:endParaRPr lang="en-US" dirty="0"/>
          </a:p>
        </p:txBody>
      </p:sp>
    </p:spTree>
    <p:extLst>
      <p:ext uri="{BB962C8B-B14F-4D97-AF65-F5344CB8AC3E}">
        <p14:creationId xmlns:p14="http://schemas.microsoft.com/office/powerpoint/2010/main" val="1702061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9FF8253A-4421-4AB2-B933-34AE839C365F}"/>
              </a:ext>
            </a:extLst>
          </p:cNvPr>
          <p:cNvSpPr txBox="1"/>
          <p:nvPr/>
        </p:nvSpPr>
        <p:spPr>
          <a:xfrm>
            <a:off x="685800" y="838200"/>
            <a:ext cx="7696200" cy="4401205"/>
          </a:xfrm>
          <a:prstGeom prst="rect">
            <a:avLst/>
          </a:prstGeom>
          <a:noFill/>
        </p:spPr>
        <p:txBody>
          <a:bodyPr wrap="square" rtlCol="0">
            <a:spAutoFit/>
          </a:bodyPr>
          <a:lstStyle/>
          <a:p>
            <a:r>
              <a:rPr lang="en-US" sz="2400" b="1" dirty="0"/>
              <a:t>                  </a:t>
            </a:r>
            <a:r>
              <a:rPr lang="hi-IN" sz="2400" b="1" dirty="0"/>
              <a:t>4</a:t>
            </a:r>
            <a:r>
              <a:rPr lang="en-US" sz="2400" b="1" dirty="0"/>
              <a:t>.</a:t>
            </a:r>
            <a:r>
              <a:rPr lang="hi-IN" sz="2400" b="1" dirty="0"/>
              <a:t> चतुर्थ क्रिया काल (स्थान संश्रय)</a:t>
            </a:r>
            <a:endParaRPr lang="en-US" sz="2400" b="1" dirty="0"/>
          </a:p>
          <a:p>
            <a:r>
              <a:rPr lang="hi-IN" b="1" dirty="0">
                <a:solidFill>
                  <a:srgbClr val="C00000"/>
                </a:solidFill>
              </a:rPr>
              <a:t>"स्थान संश्रय इति दोषदूष्यस्य संश्रयः"। (चक्रपाणि, सु.सू. २१/३९</a:t>
            </a:r>
            <a:r>
              <a:rPr lang="en-US" b="1" dirty="0">
                <a:solidFill>
                  <a:srgbClr val="C00000"/>
                </a:solidFill>
              </a:rPr>
              <a:t>)</a:t>
            </a:r>
          </a:p>
          <a:p>
            <a:r>
              <a:rPr lang="hi-IN" b="1" dirty="0">
                <a:solidFill>
                  <a:srgbClr val="C00000"/>
                </a:solidFill>
              </a:rPr>
              <a:t> </a:t>
            </a:r>
            <a:r>
              <a:rPr lang="hi-IN" b="1" dirty="0"/>
              <a:t>चक्रपाणि नै स्थान संश्रय को परिभाषित करते हुए कहा है कि जहाँ दोष और दृष्य का संश्रय (एकत्र) हो जाता है वह "स्थान संश्रय" कहलाता है। प्रसरित दोष देह के विभिन्न मार्गों में भ्रमण करते हुए स्रोतयों की विगुणता के कारण किसी स्थान पर रुक जाते हैं वहाँ उपस्थित दृष्य के साथ मिलकर विकार को उत्पन्न करते हैं। दोष और दूष्यों का यह मिलना "दोष-दृष्य सम्मूर्छना" कहा जाता है।</a:t>
            </a:r>
            <a:endParaRPr lang="en-US" b="1" dirty="0"/>
          </a:p>
          <a:p>
            <a:endParaRPr lang="hi-IN" sz="2000" b="1" dirty="0"/>
          </a:p>
          <a:p>
            <a:r>
              <a:rPr lang="hi-IN" sz="2000" b="1" dirty="0"/>
              <a:t>सुश्रुत ने इसे निम्न रूप में प्रस्तुत किया है।</a:t>
            </a:r>
          </a:p>
          <a:p>
            <a:r>
              <a:rPr lang="hi-IN" sz="2000" b="1" dirty="0"/>
              <a:t> </a:t>
            </a:r>
            <a:r>
              <a:rPr lang="hi-IN" b="1" dirty="0"/>
              <a:t>वस्तुतः स्थान संश्रय की अवस्था किसी व्याधि के पूर्व रूप की अवस्था है तथा व्याधि के प्रकट होने की अपूर्ण अवस्था है क्योंकि व्याधि के स्पष्ट लक्षण इस अवस्था में प्रकट नहीं होते हैं। चक्रपाणि के अनुसार-</a:t>
            </a:r>
          </a:p>
          <a:p>
            <a:r>
              <a:rPr lang="hi-IN" b="1" dirty="0">
                <a:solidFill>
                  <a:srgbClr val="C00000"/>
                </a:solidFill>
              </a:rPr>
              <a:t>"पूर्वरूपमेव स्थानसंश्रयलिङ्गम्”</a:t>
            </a:r>
          </a:p>
          <a:p>
            <a:r>
              <a:rPr lang="hi-IN" b="1" dirty="0"/>
              <a:t>अर्थात पूर्वरूप स्थान संश्रय का लिंग (लक्षण) है|</a:t>
            </a:r>
            <a:r>
              <a:rPr lang="hi-IN" b="1" dirty="0">
                <a:solidFill>
                  <a:srgbClr val="C00000"/>
                </a:solidFill>
              </a:rPr>
              <a:t> </a:t>
            </a:r>
          </a:p>
          <a:p>
            <a:r>
              <a:rPr lang="hi-IN" b="1" dirty="0"/>
              <a:t> </a:t>
            </a:r>
          </a:p>
        </p:txBody>
      </p:sp>
    </p:spTree>
    <p:extLst>
      <p:ext uri="{BB962C8B-B14F-4D97-AF65-F5344CB8AC3E}">
        <p14:creationId xmlns:p14="http://schemas.microsoft.com/office/powerpoint/2010/main" val="4189667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9932C58-A585-4E47-81EE-B7BD4B7CC8DF}"/>
              </a:ext>
            </a:extLst>
          </p:cNvPr>
          <p:cNvSpPr txBox="1"/>
          <p:nvPr/>
        </p:nvSpPr>
        <p:spPr>
          <a:xfrm>
            <a:off x="685800" y="990600"/>
            <a:ext cx="7772400" cy="4362733"/>
          </a:xfrm>
          <a:prstGeom prst="rect">
            <a:avLst/>
          </a:prstGeom>
          <a:noFill/>
        </p:spPr>
        <p:txBody>
          <a:bodyPr wrap="square" rtlCol="0">
            <a:spAutoFit/>
          </a:bodyPr>
          <a:lstStyle/>
          <a:p>
            <a:r>
              <a:rPr lang="hi-IN" sz="2000" b="1" dirty="0"/>
              <a:t>स्थान संश्रय शरीर के जिन भागों में होताहै उसी के अनुरूप रोग उत्पन्न होते हैं।-</a:t>
            </a:r>
            <a:r>
              <a:rPr lang="hi-IN" sz="2000" dirty="0"/>
              <a:t> </a:t>
            </a:r>
          </a:p>
          <a:p>
            <a:pPr>
              <a:lnSpc>
                <a:spcPct val="150000"/>
              </a:lnSpc>
            </a:pPr>
            <a:r>
              <a:rPr lang="hi-IN" sz="2000" b="1" dirty="0"/>
              <a:t>(१) उदर में- गुल्म, विद्रधि, उदररोग, अग्निमांद्य, आध्मान, विसूचिका, अतिसार।</a:t>
            </a:r>
          </a:p>
          <a:p>
            <a:pPr>
              <a:lnSpc>
                <a:spcPct val="150000"/>
              </a:lnSpc>
            </a:pPr>
            <a:r>
              <a:rPr lang="hi-IN" sz="2000" b="1" dirty="0"/>
              <a:t>(२) बस्ति प्रदेश में- प्रमेह, अश्मरी, मूत्राघात, अन्य मूत्र रोग।</a:t>
            </a:r>
          </a:p>
          <a:p>
            <a:pPr>
              <a:lnSpc>
                <a:spcPct val="150000"/>
              </a:lnSpc>
            </a:pPr>
            <a:r>
              <a:rPr lang="hi-IN" sz="2000" b="1" dirty="0"/>
              <a:t>(३) वृषण में- वृद्धि रोग ।</a:t>
            </a:r>
          </a:p>
          <a:p>
            <a:pPr>
              <a:lnSpc>
                <a:spcPct val="150000"/>
              </a:lnSpc>
            </a:pPr>
            <a:r>
              <a:rPr lang="hi-IN" sz="2000" b="1" dirty="0"/>
              <a:t>(४) मेढ़ (शिश्न) में- निरुद्ध प्रकश (</a:t>
            </a:r>
            <a:r>
              <a:rPr lang="en-US" sz="2000" b="1" dirty="0"/>
              <a:t>Phimosis), </a:t>
            </a:r>
            <a:r>
              <a:rPr lang="hi-IN" sz="2000" b="1" dirty="0"/>
              <a:t>उपदंश, शूक दोष ।</a:t>
            </a:r>
          </a:p>
          <a:p>
            <a:pPr>
              <a:lnSpc>
                <a:spcPct val="150000"/>
              </a:lnSpc>
            </a:pPr>
            <a:r>
              <a:rPr lang="hi-IN" sz="2000" b="1" dirty="0"/>
              <a:t>(५) गुद में- भगन्दर, अर्श ।</a:t>
            </a:r>
          </a:p>
          <a:p>
            <a:pPr>
              <a:lnSpc>
                <a:spcPct val="150000"/>
              </a:lnSpc>
            </a:pPr>
            <a:r>
              <a:rPr lang="hi-IN" sz="2000" b="1" dirty="0"/>
              <a:t>(६) जत्रु (ग्रीवा के ऊपर)- उर्ध्व जत्रुगत (नासा, नेत्र, कर्ण, मुख) रोग।</a:t>
            </a:r>
          </a:p>
          <a:p>
            <a:pPr>
              <a:lnSpc>
                <a:spcPct val="150000"/>
              </a:lnSpc>
            </a:pPr>
            <a:r>
              <a:rPr lang="hi-IN" sz="2000" b="1" dirty="0"/>
              <a:t>(७) त्वचा, मांस, रक्त में- क्षुद्र कुष्ठ, विसर्प ।</a:t>
            </a:r>
            <a:endParaRPr lang="en-US" sz="2000" b="1" dirty="0"/>
          </a:p>
        </p:txBody>
      </p:sp>
    </p:spTree>
    <p:extLst>
      <p:ext uri="{BB962C8B-B14F-4D97-AF65-F5344CB8AC3E}">
        <p14:creationId xmlns:p14="http://schemas.microsoft.com/office/powerpoint/2010/main" val="3166422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144EFC0F-C14F-4151-91D0-5EF306785A6F}"/>
              </a:ext>
            </a:extLst>
          </p:cNvPr>
          <p:cNvPicPr>
            <a:picLocks noChangeAspect="1"/>
          </p:cNvPicPr>
          <p:nvPr/>
        </p:nvPicPr>
        <p:blipFill>
          <a:blip r:embed="rId2"/>
          <a:stretch>
            <a:fillRect/>
          </a:stretch>
        </p:blipFill>
        <p:spPr>
          <a:xfrm>
            <a:off x="838200" y="637189"/>
            <a:ext cx="3445214" cy="5583622"/>
          </a:xfrm>
          <a:prstGeom prst="rect">
            <a:avLst/>
          </a:prstGeom>
        </p:spPr>
      </p:pic>
      <p:pic>
        <p:nvPicPr>
          <p:cNvPr id="7" name="Picture 6">
            <a:extLst>
              <a:ext uri="{FF2B5EF4-FFF2-40B4-BE49-F238E27FC236}">
                <a16:creationId xmlns:a16="http://schemas.microsoft.com/office/drawing/2014/main" xmlns="" id="{7CF45F2A-255F-431D-8BE1-78F2BB48BE60}"/>
              </a:ext>
            </a:extLst>
          </p:cNvPr>
          <p:cNvPicPr>
            <a:picLocks noChangeAspect="1"/>
          </p:cNvPicPr>
          <p:nvPr/>
        </p:nvPicPr>
        <p:blipFill>
          <a:blip r:embed="rId3"/>
          <a:stretch>
            <a:fillRect/>
          </a:stretch>
        </p:blipFill>
        <p:spPr>
          <a:xfrm>
            <a:off x="4419600" y="637188"/>
            <a:ext cx="4191000" cy="5583621"/>
          </a:xfrm>
          <a:prstGeom prst="rect">
            <a:avLst/>
          </a:prstGeom>
        </p:spPr>
      </p:pic>
    </p:spTree>
    <p:extLst>
      <p:ext uri="{BB962C8B-B14F-4D97-AF65-F5344CB8AC3E}">
        <p14:creationId xmlns:p14="http://schemas.microsoft.com/office/powerpoint/2010/main" val="4064020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D8F55EDE-D52B-4861-83C4-21D8389EE72D}"/>
              </a:ext>
            </a:extLst>
          </p:cNvPr>
          <p:cNvSpPr txBox="1"/>
          <p:nvPr/>
        </p:nvSpPr>
        <p:spPr>
          <a:xfrm>
            <a:off x="762000" y="914400"/>
            <a:ext cx="7620000" cy="3262432"/>
          </a:xfrm>
          <a:prstGeom prst="rect">
            <a:avLst/>
          </a:prstGeom>
          <a:noFill/>
        </p:spPr>
        <p:txBody>
          <a:bodyPr wrap="square" rtlCol="0">
            <a:spAutoFit/>
          </a:bodyPr>
          <a:lstStyle/>
          <a:p>
            <a:r>
              <a:rPr lang="hi-IN" sz="2400" b="1" dirty="0"/>
              <a:t>          5. पंचम क्रिया काल (व्यक्तावस्था)</a:t>
            </a:r>
          </a:p>
          <a:p>
            <a:r>
              <a:rPr lang="hi-IN" sz="2000" b="1" dirty="0">
                <a:solidFill>
                  <a:srgbClr val="C00000"/>
                </a:solidFill>
              </a:rPr>
              <a:t>"व्याधेः प्रव्यक्तं रूपं व्यक्तिः" (सु.सू. २१/३४)</a:t>
            </a:r>
          </a:p>
          <a:p>
            <a:r>
              <a:rPr lang="hi-IN" b="1" dirty="0"/>
              <a:t>अर्थात् व्याधि का प्रव्यक्त रूप ही व्यक्तावस्था होती है। सुश्रुत के अनुसार व्यक्तावस्था व्याधि की वह अवस्था है जिसमें दोषदूष्य सम्र्मूछना के फलस्वरूप व्याधि के लक्षण या चिह्न प्रकट हो जाते हैं। जैसे शोफ, अर्बुद, विद्रधि, विसर्प, ज्वर, अतिसार आदि रोगों के लक्षण पूर्ण रूप से परिलक्षित होते हैं। इसे चिकित्सा का पंचम क्रिया काल माना गया है।</a:t>
            </a:r>
          </a:p>
          <a:p>
            <a:endParaRPr lang="hi-IN" b="1" dirty="0"/>
          </a:p>
          <a:p>
            <a:r>
              <a:rPr lang="hi-IN" sz="2000" b="1" dirty="0"/>
              <a:t>चक्रपाणि के अनुसार:-</a:t>
            </a:r>
            <a:r>
              <a:rPr lang="hi-IN" b="1" dirty="0"/>
              <a:t>  </a:t>
            </a:r>
          </a:p>
          <a:p>
            <a:r>
              <a:rPr lang="hi-IN" b="1" dirty="0">
                <a:solidFill>
                  <a:srgbClr val="C00000"/>
                </a:solidFill>
              </a:rPr>
              <a:t>“व्यक्तलिङ्गता भवति तद् व्याधिदर्शनम्"।</a:t>
            </a:r>
            <a:r>
              <a:rPr lang="hi-IN" b="1" dirty="0"/>
              <a:t> अर्थात् जिससे व्यक्तलिङ्गता (जहाँ स्वरूप स्पष्ट हो) हो, वह व्याधि का दर्शन कहलाता है।</a:t>
            </a:r>
            <a:endParaRPr lang="en-US" b="1" dirty="0"/>
          </a:p>
        </p:txBody>
      </p:sp>
    </p:spTree>
    <p:extLst>
      <p:ext uri="{BB962C8B-B14F-4D97-AF65-F5344CB8AC3E}">
        <p14:creationId xmlns:p14="http://schemas.microsoft.com/office/powerpoint/2010/main" val="3555626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6D1548D3-695F-4CBE-A306-AB21B85DDFD6}"/>
              </a:ext>
            </a:extLst>
          </p:cNvPr>
          <p:cNvPicPr>
            <a:picLocks noChangeAspect="1"/>
          </p:cNvPicPr>
          <p:nvPr/>
        </p:nvPicPr>
        <p:blipFill>
          <a:blip r:embed="rId2"/>
          <a:stretch>
            <a:fillRect/>
          </a:stretch>
        </p:blipFill>
        <p:spPr>
          <a:xfrm>
            <a:off x="457200" y="533400"/>
            <a:ext cx="8153399" cy="5791200"/>
          </a:xfrm>
          <a:prstGeom prst="rect">
            <a:avLst/>
          </a:prstGeom>
        </p:spPr>
      </p:pic>
    </p:spTree>
    <p:extLst>
      <p:ext uri="{BB962C8B-B14F-4D97-AF65-F5344CB8AC3E}">
        <p14:creationId xmlns:p14="http://schemas.microsoft.com/office/powerpoint/2010/main" val="11367846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72FAA2CA-FB56-4CF2-A3B5-D7BBB295FA62}"/>
              </a:ext>
            </a:extLst>
          </p:cNvPr>
          <p:cNvSpPr txBox="1"/>
          <p:nvPr/>
        </p:nvSpPr>
        <p:spPr>
          <a:xfrm>
            <a:off x="762000" y="762000"/>
            <a:ext cx="7620000" cy="4401205"/>
          </a:xfrm>
          <a:prstGeom prst="rect">
            <a:avLst/>
          </a:prstGeom>
          <a:noFill/>
        </p:spPr>
        <p:txBody>
          <a:bodyPr wrap="square" rtlCol="0">
            <a:spAutoFit/>
          </a:bodyPr>
          <a:lstStyle/>
          <a:p>
            <a:r>
              <a:rPr lang="hi-IN" sz="2400" b="1" dirty="0"/>
              <a:t>          6. षष्ठ क्रिया काल (भेदावस्था)</a:t>
            </a:r>
            <a:r>
              <a:rPr lang="hi-IN" dirty="0"/>
              <a:t> </a:t>
            </a:r>
          </a:p>
          <a:p>
            <a:r>
              <a:rPr lang="hi-IN" sz="2000" b="1" dirty="0">
                <a:solidFill>
                  <a:srgbClr val="C00000"/>
                </a:solidFill>
              </a:rPr>
              <a:t>अत ऊर्ध्वमेतेषामवदीर्णानां व्रणभावमापन्नानां षष्ठः क्रियाकालः।</a:t>
            </a:r>
          </a:p>
          <a:p>
            <a:r>
              <a:rPr lang="hi-IN" sz="2000" b="1" dirty="0">
                <a:solidFill>
                  <a:srgbClr val="C00000"/>
                </a:solidFill>
              </a:rPr>
              <a:t>                                               (सु.सू. २१/३५)</a:t>
            </a:r>
          </a:p>
          <a:p>
            <a:r>
              <a:rPr lang="hi-IN" b="1" dirty="0"/>
              <a:t>महर्षि सुश्रुत के अनुसार यह रोगोत्पत्ति की वह अवस्था है जिसमें व्याधि अनुतीव्र, जीर्ण अथवा असाध्य हो जाती है। इस प्रकार जब शोष, विद्रधि आदि फटकर व्रण रूप को प्राप्त हो जाते हैं तब उसको चिकित्सा का छठा काल कहते हैं। परन्तु ज्वर, अतिसार जैसे रोगों में जहाँ शोफ आदि की तरह भेद करना असम्भव होता है वहाँ बहुत समय तक रहने (</a:t>
            </a:r>
            <a:r>
              <a:rPr lang="en-US" b="1" dirty="0"/>
              <a:t>Chronic) </a:t>
            </a:r>
            <a:r>
              <a:rPr lang="hi-IN" b="1" dirty="0"/>
              <a:t>के कारण दीर्घकालानुबन्धी हो जाते हैं। क्रिया काल की अन्य अवस्थाओं के विपरीत इस अवस्था में यह विशेषता होती है कि इसमें पहुँचने के पश्चात् रोग जीर्ण हो जाता है और इस समय भी यदि चिकित्सा न की जाय तो रोग असाध्य की श्रेणी में आ जाता है। इस अवस्था में पहुँचकर वैषम्य हुए दोष विशिष्ट लक्षणों को उत्पन्न करते हैं। भेदावस्था में इन लक्षणों को देखकर ही दोषों की प्रधानता के आधार पर इनके वातिक, पैत्तिक, श्लैष्मिक एवं सन्निपातिक आदि भेद किये जा सकते हैं। इससे चिकित्सा कार्य के सम्पादन में सुगमता रहती है।</a:t>
            </a:r>
            <a:endParaRPr lang="en-US" b="1" dirty="0"/>
          </a:p>
        </p:txBody>
      </p:sp>
    </p:spTree>
    <p:extLst>
      <p:ext uri="{BB962C8B-B14F-4D97-AF65-F5344CB8AC3E}">
        <p14:creationId xmlns:p14="http://schemas.microsoft.com/office/powerpoint/2010/main" val="10288879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6C898FE9-30A1-4B5C-A0F0-0AEF65A777CF}"/>
              </a:ext>
            </a:extLst>
          </p:cNvPr>
          <p:cNvPicPr>
            <a:picLocks noChangeAspect="1"/>
          </p:cNvPicPr>
          <p:nvPr/>
        </p:nvPicPr>
        <p:blipFill>
          <a:blip r:embed="rId2"/>
          <a:stretch>
            <a:fillRect/>
          </a:stretch>
        </p:blipFill>
        <p:spPr>
          <a:xfrm>
            <a:off x="685800" y="673608"/>
            <a:ext cx="7772399" cy="5574792"/>
          </a:xfrm>
          <a:prstGeom prst="rect">
            <a:avLst/>
          </a:prstGeom>
        </p:spPr>
      </p:pic>
    </p:spTree>
    <p:extLst>
      <p:ext uri="{BB962C8B-B14F-4D97-AF65-F5344CB8AC3E}">
        <p14:creationId xmlns:p14="http://schemas.microsoft.com/office/powerpoint/2010/main" val="2281060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6E4CB020-35D8-41CE-9EF0-F9AFF15D7835}"/>
              </a:ext>
            </a:extLst>
          </p:cNvPr>
          <p:cNvSpPr txBox="1"/>
          <p:nvPr/>
        </p:nvSpPr>
        <p:spPr>
          <a:xfrm>
            <a:off x="762000" y="990600"/>
            <a:ext cx="7543800" cy="4401205"/>
          </a:xfrm>
          <a:prstGeom prst="rect">
            <a:avLst/>
          </a:prstGeom>
          <a:noFill/>
        </p:spPr>
        <p:txBody>
          <a:bodyPr wrap="square" rtlCol="0">
            <a:spAutoFit/>
          </a:bodyPr>
          <a:lstStyle/>
          <a:p>
            <a:r>
              <a:rPr lang="hi-IN" sz="2400" b="1" dirty="0"/>
              <a:t>                क्रिया काल का महत्व</a:t>
            </a:r>
          </a:p>
          <a:p>
            <a:r>
              <a:rPr lang="hi-IN" sz="2000" b="1" dirty="0">
                <a:solidFill>
                  <a:srgbClr val="C00000"/>
                </a:solidFill>
              </a:rPr>
              <a:t>संचयेऽपहता दोषा लभन्ने नोत्तरा गतीः । ते तूत्तरासु गतिषु भवन्ति बलवत्तराः ।। (सु.सू. २१/३७)</a:t>
            </a:r>
          </a:p>
          <a:p>
            <a:r>
              <a:rPr lang="hi-IN" b="1" dirty="0"/>
              <a:t>क्रिया काल का ज्ञान रोग के निदान हेतु ही नहीं अपितु चिकित्सा, आहार, औषध, भाषा एवं काल निर्धारण तथा साध्यासाध्यता के लिए भी उतना ही महत्वपूर्ण है। क्रिया काल के ज्ञान से ही रोग का शीघ्र निदान एवं यथा समय चिकित्सा की जा सकती है। फलतः उसी काल में उचित उपायों द्वारा व्याधि के प्रसरण को रोका जा सकता है।क्रिया काल के ज्ञान का महत्व रोग की साध्यासाध्यता के निदान की दृष्टि से हो नहीं है अपितु इस दृष्टि से भी है कि रोग इस अवस्था में पहुँचकर निदानार्थकर रोग अर्थात् रोगों की उत्पत्ति के कारण भूत भी हो सकते हैं अथवा ये रोग इस अवस्था में शरीर को इतना विकृत कर सकते हैं जिसके फलस्वरूप सन्तानों में ही सहज एवं कुलज रोग संक्रान्त हो सकते हैं।इस प्रकार आयुर्वेद शास्त्र में वर्णित क्रियाकाल रोग के विकास की समग्र प्रक्रिया या विविध अवस्थाओं को दर्शाता है जो कि रोग ज्ञान एवं चिकित्सा हेतु अत्यन्त महत्वपूर्ण सिद्ध होता है।</a:t>
            </a:r>
            <a:endParaRPr lang="en-US" b="1" dirty="0"/>
          </a:p>
        </p:txBody>
      </p:sp>
    </p:spTree>
    <p:extLst>
      <p:ext uri="{BB962C8B-B14F-4D97-AF65-F5344CB8AC3E}">
        <p14:creationId xmlns:p14="http://schemas.microsoft.com/office/powerpoint/2010/main" val="46442828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TM02900743[[fn=Organic]]</Template>
  <TotalTime>416</TotalTime>
  <Words>1314</Words>
  <Application>Microsoft Office PowerPoint</Application>
  <PresentationFormat>On-screen Show (4:3)</PresentationFormat>
  <Paragraphs>97</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Organic</vt:lpstr>
      <vt:lpstr>क्रिया शरीर</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क्रिया शरीर</dc:title>
  <dc:creator>hp</dc:creator>
  <cp:lastModifiedBy>ACER</cp:lastModifiedBy>
  <cp:revision>46</cp:revision>
  <dcterms:created xsi:type="dcterms:W3CDTF">2024-02-17T12:40:37Z</dcterms:created>
  <dcterms:modified xsi:type="dcterms:W3CDTF">2024-09-03T07:26:16Z</dcterms:modified>
</cp:coreProperties>
</file>