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400" r:id="rId2"/>
    <p:sldId id="466" r:id="rId3"/>
    <p:sldId id="401" r:id="rId4"/>
    <p:sldId id="465" r:id="rId5"/>
    <p:sldId id="402" r:id="rId6"/>
    <p:sldId id="482" r:id="rId7"/>
    <p:sldId id="481" r:id="rId8"/>
    <p:sldId id="414" r:id="rId9"/>
    <p:sldId id="415" r:id="rId10"/>
    <p:sldId id="478" r:id="rId11"/>
    <p:sldId id="417" r:id="rId12"/>
    <p:sldId id="418" r:id="rId13"/>
    <p:sldId id="404" r:id="rId14"/>
    <p:sldId id="405" r:id="rId15"/>
    <p:sldId id="486" r:id="rId16"/>
    <p:sldId id="483" r:id="rId17"/>
    <p:sldId id="480" r:id="rId18"/>
    <p:sldId id="484" r:id="rId19"/>
    <p:sldId id="485" r:id="rId20"/>
    <p:sldId id="462" r:id="rId21"/>
    <p:sldId id="460" r:id="rId22"/>
    <p:sldId id="461" r:id="rId23"/>
    <p:sldId id="407" r:id="rId24"/>
    <p:sldId id="408" r:id="rId25"/>
    <p:sldId id="409" r:id="rId26"/>
    <p:sldId id="410" r:id="rId27"/>
    <p:sldId id="468" r:id="rId28"/>
    <p:sldId id="290" r:id="rId29"/>
    <p:sldId id="291" r:id="rId30"/>
    <p:sldId id="328" r:id="rId31"/>
    <p:sldId id="313" r:id="rId32"/>
    <p:sldId id="259" r:id="rId33"/>
    <p:sldId id="302" r:id="rId34"/>
    <p:sldId id="327" r:id="rId35"/>
    <p:sldId id="297" r:id="rId36"/>
    <p:sldId id="287" r:id="rId37"/>
    <p:sldId id="299" r:id="rId38"/>
    <p:sldId id="276" r:id="rId39"/>
    <p:sldId id="296" r:id="rId40"/>
    <p:sldId id="277" r:id="rId41"/>
    <p:sldId id="307" r:id="rId42"/>
    <p:sldId id="278" r:id="rId43"/>
    <p:sldId id="306" r:id="rId44"/>
    <p:sldId id="279" r:id="rId45"/>
    <p:sldId id="314" r:id="rId46"/>
    <p:sldId id="280" r:id="rId47"/>
    <p:sldId id="315" r:id="rId48"/>
    <p:sldId id="281" r:id="rId49"/>
    <p:sldId id="298" r:id="rId50"/>
    <p:sldId id="282" r:id="rId51"/>
    <p:sldId id="317" r:id="rId52"/>
    <p:sldId id="332" r:id="rId53"/>
    <p:sldId id="319" r:id="rId54"/>
    <p:sldId id="326" r:id="rId55"/>
    <p:sldId id="463" r:id="rId56"/>
    <p:sldId id="473" r:id="rId57"/>
    <p:sldId id="472" r:id="rId58"/>
    <p:sldId id="474" r:id="rId59"/>
    <p:sldId id="469" r:id="rId60"/>
    <p:sldId id="475" r:id="rId61"/>
    <p:sldId id="470" r:id="rId62"/>
    <p:sldId id="476" r:id="rId63"/>
    <p:sldId id="477" r:id="rId64"/>
    <p:sldId id="471" r:id="rId65"/>
    <p:sldId id="464" r:id="rId66"/>
    <p:sldId id="288" r:id="rId67"/>
    <p:sldId id="289" r:id="rId68"/>
    <p:sldId id="345" r:id="rId69"/>
    <p:sldId id="346" r:id="rId70"/>
    <p:sldId id="349" r:id="rId71"/>
    <p:sldId id="353" r:id="rId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239" autoAdjust="0"/>
    <p:restoredTop sz="94624" autoAdjust="0"/>
  </p:normalViewPr>
  <p:slideViewPr>
    <p:cSldViewPr>
      <p:cViewPr varScale="1">
        <p:scale>
          <a:sx n="38" d="100"/>
          <a:sy n="38" d="100"/>
        </p:scale>
        <p:origin x="1272" y="48"/>
      </p:cViewPr>
      <p:guideLst>
        <p:guide orient="horz" pos="2160"/>
        <p:guide pos="2880"/>
      </p:guideLst>
    </p:cSldViewPr>
  </p:slideViewPr>
  <p:outlineViewPr>
    <p:cViewPr>
      <p:scale>
        <a:sx n="33" d="100"/>
        <a:sy n="33" d="100"/>
      </p:scale>
      <p:origin x="0" y="5005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9B84BE00-4EB2-4DFE-A072-7C0D8C041FB1}" type="datetimeFigureOut">
              <a:rPr lang="en-US" smtClean="0"/>
              <a:pPr/>
              <a:t>9/3/2024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62FB746A-29DC-4345-985B-62CA1AAAAE0D}"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9B84BE00-4EB2-4DFE-A072-7C0D8C041FB1}"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FB746A-29DC-4345-985B-62CA1AAAAE0D}"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B84BE00-4EB2-4DFE-A072-7C0D8C041FB1}" type="datetimeFigureOut">
              <a:rPr lang="en-US" smtClean="0"/>
              <a:pPr/>
              <a:t>9/3/2024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62FB746A-29DC-4345-985B-62CA1AAAAE0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9B84BE00-4EB2-4DFE-A072-7C0D8C041FB1}"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FB746A-29DC-4345-985B-62CA1AAAAE0D}"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9B84BE00-4EB2-4DFE-A072-7C0D8C041FB1}" type="datetimeFigureOut">
              <a:rPr lang="en-US" smtClean="0"/>
              <a:pPr/>
              <a:t>9/3/2024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FB746A-29DC-4345-985B-62CA1AAAAE0D}"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9B84BE00-4EB2-4DFE-A072-7C0D8C041FB1}" type="datetimeFigureOut">
              <a:rPr lang="en-US" smtClean="0"/>
              <a:pPr/>
              <a:t>9/3/2024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FB746A-29DC-4345-985B-62CA1AAAAE0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84BE00-4EB2-4DFE-A072-7C0D8C041FB1}" type="datetimeFigureOut">
              <a:rPr lang="en-US" smtClean="0"/>
              <a:pPr/>
              <a:t>9/3/2024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FB746A-29DC-4345-985B-62CA1AAAAE0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9B84BE00-4EB2-4DFE-A072-7C0D8C041FB1}"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FB746A-29DC-4345-985B-62CA1AAAAE0D}"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9B84BE00-4EB2-4DFE-A072-7C0D8C041FB1}" type="datetimeFigureOut">
              <a:rPr lang="en-US" smtClean="0"/>
              <a:pPr/>
              <a:t>9/3/2024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62FB746A-29DC-4345-985B-62CA1AAAAE0D}"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B84BE00-4EB2-4DFE-A072-7C0D8C041FB1}"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FB746A-29DC-4345-985B-62CA1AAAAE0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B84BE00-4EB2-4DFE-A072-7C0D8C041FB1}"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FB746A-29DC-4345-985B-62CA1AAAAE0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9B84BE00-4EB2-4DFE-A072-7C0D8C041FB1}" type="datetimeFigureOut">
              <a:rPr lang="en-US" smtClean="0"/>
              <a:pPr/>
              <a:t>9/3/2024</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62FB746A-29DC-4345-985B-62CA1AAAAE0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38400" y="3276600"/>
            <a:ext cx="6096000" cy="2590800"/>
          </a:xfrm>
        </p:spPr>
        <p:txBody>
          <a:bodyPr>
            <a:normAutofit fontScale="92500" lnSpcReduction="10000"/>
          </a:bodyPr>
          <a:lstStyle/>
          <a:p>
            <a:pPr>
              <a:lnSpc>
                <a:spcPct val="170000"/>
              </a:lnSpc>
            </a:pPr>
            <a:r>
              <a:rPr lang="en-US" b="1" dirty="0">
                <a:latin typeface="Times New Roman" pitchFamily="18" charset="0"/>
                <a:cs typeface="Times New Roman" pitchFamily="18" charset="0"/>
              </a:rPr>
              <a:t>DR. ANURAG MISHRA</a:t>
            </a:r>
          </a:p>
          <a:p>
            <a:pPr>
              <a:lnSpc>
                <a:spcPct val="170000"/>
              </a:lnSpc>
            </a:pPr>
            <a:r>
              <a:rPr lang="en-US" b="1" dirty="0">
                <a:latin typeface="Times New Roman" pitchFamily="18" charset="0"/>
                <a:cs typeface="Times New Roman" pitchFamily="18" charset="0"/>
              </a:rPr>
              <a:t>ASSISTANT PROFESSOR</a:t>
            </a:r>
          </a:p>
          <a:p>
            <a:pPr>
              <a:lnSpc>
                <a:spcPct val="170000"/>
              </a:lnSpc>
            </a:pPr>
            <a:r>
              <a:rPr lang="en-US" b="1" dirty="0">
                <a:latin typeface="Times New Roman" pitchFamily="18" charset="0"/>
                <a:cs typeface="Times New Roman" pitchFamily="18" charset="0"/>
              </a:rPr>
              <a:t>DEPT. </a:t>
            </a:r>
            <a:r>
              <a:rPr lang="en-US" b="1">
                <a:latin typeface="Times New Roman" pitchFamily="18" charset="0"/>
                <a:cs typeface="Times New Roman" pitchFamily="18" charset="0"/>
              </a:rPr>
              <a:t>OF ATVV </a:t>
            </a:r>
            <a:endParaRPr lang="en-US" b="1" dirty="0">
              <a:latin typeface="Times New Roman" pitchFamily="18" charset="0"/>
              <a:cs typeface="Times New Roman" pitchFamily="18" charset="0"/>
            </a:endParaRPr>
          </a:p>
          <a:p>
            <a:pPr>
              <a:lnSpc>
                <a:spcPct val="170000"/>
              </a:lnSpc>
            </a:pPr>
            <a:r>
              <a:rPr lang="en-US" b="1" dirty="0">
                <a:latin typeface="Times New Roman" pitchFamily="18" charset="0"/>
                <a:cs typeface="Times New Roman" pitchFamily="18" charset="0"/>
              </a:rPr>
              <a:t>RAMCH, BAREILLY.</a:t>
            </a:r>
          </a:p>
        </p:txBody>
      </p:sp>
      <p:sp>
        <p:nvSpPr>
          <p:cNvPr id="2" name="Title 1"/>
          <p:cNvSpPr>
            <a:spLocks noGrp="1"/>
          </p:cNvSpPr>
          <p:nvPr>
            <p:ph type="ctrTitle"/>
          </p:nvPr>
        </p:nvSpPr>
        <p:spPr/>
        <p:txBody>
          <a:bodyPr/>
          <a:lstStyle/>
          <a:p>
            <a:r>
              <a:rPr lang="en-US" dirty="0">
                <a:effectLst>
                  <a:outerShdw blurRad="38100" dist="38100" dir="2700000" algn="tl">
                    <a:srgbClr val="000000">
                      <a:alpha val="43137"/>
                    </a:srgbClr>
                  </a:outerShdw>
                </a:effectLst>
                <a:latin typeface="Times New Roman" pitchFamily="18" charset="0"/>
                <a:cs typeface="Times New Roman" pitchFamily="18" charset="0"/>
              </a:rPr>
              <a:t>SODHANA OF POISONOUS PLANTS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971800"/>
            <a:ext cx="7467600" cy="990600"/>
          </a:xfrm>
        </p:spPr>
        <p:txBody>
          <a:bodyPr/>
          <a:lstStyle/>
          <a:p>
            <a:r>
              <a:rPr lang="en-US" b="1" dirty="0">
                <a:latin typeface="Times New Roman" pitchFamily="18" charset="0"/>
                <a:cs typeface="Times New Roman" pitchFamily="18" charset="0"/>
              </a:rPr>
              <a:t>	         CONTENTS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3400" y="533400"/>
            <a:ext cx="8153400" cy="5867400"/>
          </a:xfrm>
        </p:spPr>
        <p:txBody>
          <a:bodyPr>
            <a:normAutofit fontScale="77500" lnSpcReduction="20000"/>
          </a:bodyPr>
          <a:lstStyle/>
          <a:p>
            <a:pPr marL="514350" indent="-514350">
              <a:lnSpc>
                <a:spcPct val="150000"/>
              </a:lnSpc>
              <a:buFont typeface="+mj-lt"/>
              <a:buAutoNum type="arabicPeriod"/>
            </a:pPr>
            <a:r>
              <a:rPr lang="en-US" dirty="0">
                <a:effectLst>
                  <a:outerShdw blurRad="38100" dist="38100" dir="2700000" algn="tl">
                    <a:srgbClr val="000000">
                      <a:alpha val="43137"/>
                    </a:srgbClr>
                  </a:outerShdw>
                </a:effectLst>
                <a:latin typeface="Times New Roman" pitchFamily="18" charset="0"/>
                <a:cs typeface="Times New Roman" pitchFamily="18" charset="0"/>
              </a:rPr>
              <a:t>INTRODUCTION</a:t>
            </a:r>
          </a:p>
          <a:p>
            <a:pPr marL="514350" indent="-514350">
              <a:lnSpc>
                <a:spcPct val="150000"/>
              </a:lnSpc>
              <a:buFont typeface="+mj-lt"/>
              <a:buAutoNum type="arabicPeriod"/>
            </a:pPr>
            <a:r>
              <a:rPr lang="en-US" dirty="0">
                <a:effectLst>
                  <a:outerShdw blurRad="38100" dist="38100" dir="2700000" algn="tl">
                    <a:srgbClr val="000000">
                      <a:alpha val="43137"/>
                    </a:srgbClr>
                  </a:outerShdw>
                </a:effectLst>
                <a:latin typeface="Times New Roman" pitchFamily="18" charset="0"/>
                <a:cs typeface="Times New Roman" pitchFamily="18" charset="0"/>
              </a:rPr>
              <a:t>CONCEPT OF VISHA</a:t>
            </a:r>
          </a:p>
          <a:p>
            <a:pPr marL="514350" indent="-514350">
              <a:lnSpc>
                <a:spcPct val="150000"/>
              </a:lnSpc>
              <a:buFont typeface="+mj-lt"/>
              <a:buAutoNum type="arabicPeriod"/>
            </a:pPr>
            <a:r>
              <a:rPr lang="en-US" dirty="0">
                <a:effectLst>
                  <a:outerShdw blurRad="38100" dist="38100" dir="2700000" algn="tl">
                    <a:srgbClr val="000000">
                      <a:alpha val="43137"/>
                    </a:srgbClr>
                  </a:outerShdw>
                </a:effectLst>
                <a:latin typeface="Times New Roman" pitchFamily="18" charset="0"/>
                <a:cs typeface="Times New Roman" pitchFamily="18" charset="0"/>
              </a:rPr>
              <a:t>CLASSIFICATION OF VISHA</a:t>
            </a:r>
          </a:p>
          <a:p>
            <a:pPr marL="514350" indent="-514350">
              <a:lnSpc>
                <a:spcPct val="150000"/>
              </a:lnSpc>
              <a:buFont typeface="+mj-lt"/>
              <a:buAutoNum type="arabicPeriod"/>
            </a:pPr>
            <a:r>
              <a:rPr lang="en-US" dirty="0">
                <a:effectLst>
                  <a:outerShdw blurRad="38100" dist="38100" dir="2700000" algn="tl">
                    <a:srgbClr val="000000">
                      <a:alpha val="43137"/>
                    </a:srgbClr>
                  </a:outerShdw>
                </a:effectLst>
                <a:latin typeface="Times New Roman" pitchFamily="18" charset="0"/>
                <a:cs typeface="Times New Roman" pitchFamily="18" charset="0"/>
              </a:rPr>
              <a:t>CONCEPT OF SHODHANA</a:t>
            </a:r>
          </a:p>
          <a:p>
            <a:pPr marL="514350" indent="-514350">
              <a:lnSpc>
                <a:spcPct val="150000"/>
              </a:lnSpc>
              <a:buFont typeface="+mj-lt"/>
              <a:buAutoNum type="arabicPeriod"/>
            </a:pPr>
            <a:r>
              <a:rPr lang="en-US" dirty="0">
                <a:effectLst>
                  <a:outerShdw blurRad="38100" dist="38100" dir="2700000" algn="tl">
                    <a:srgbClr val="000000">
                      <a:alpha val="43137"/>
                    </a:srgbClr>
                  </a:outerShdw>
                </a:effectLst>
                <a:latin typeface="Times New Roman" pitchFamily="18" charset="0"/>
                <a:cs typeface="Times New Roman" pitchFamily="18" charset="0"/>
              </a:rPr>
              <a:t>IMPORTANCE OF SHODHAN</a:t>
            </a:r>
          </a:p>
          <a:p>
            <a:pPr marL="514350" indent="-514350">
              <a:lnSpc>
                <a:spcPct val="150000"/>
              </a:lnSpc>
              <a:buFont typeface="+mj-lt"/>
              <a:buAutoNum type="arabicPeriod"/>
            </a:pPr>
            <a:r>
              <a:rPr lang="en-US" dirty="0">
                <a:effectLst>
                  <a:outerShdw blurRad="38100" dist="38100" dir="2700000" algn="tl">
                    <a:srgbClr val="000000">
                      <a:alpha val="43137"/>
                    </a:srgbClr>
                  </a:outerShdw>
                </a:effectLst>
                <a:latin typeface="Times New Roman" pitchFamily="18" charset="0"/>
                <a:cs typeface="Times New Roman" pitchFamily="18" charset="0"/>
              </a:rPr>
              <a:t>PROCEDURES</a:t>
            </a:r>
          </a:p>
          <a:p>
            <a:pPr marL="514350" indent="-514350">
              <a:lnSpc>
                <a:spcPct val="150000"/>
              </a:lnSpc>
              <a:buFont typeface="+mj-lt"/>
              <a:buAutoNum type="arabicPeriod"/>
            </a:pPr>
            <a:r>
              <a:rPr lang="en-US" dirty="0">
                <a:effectLst>
                  <a:outerShdw blurRad="38100" dist="38100" dir="2700000" algn="tl">
                    <a:srgbClr val="000000">
                      <a:alpha val="43137"/>
                    </a:srgbClr>
                  </a:outerShdw>
                </a:effectLst>
                <a:latin typeface="Times New Roman" pitchFamily="18" charset="0"/>
                <a:cs typeface="Times New Roman" pitchFamily="18" charset="0"/>
              </a:rPr>
              <a:t>MEDIA FOR SHODHANA</a:t>
            </a:r>
          </a:p>
          <a:p>
            <a:pPr marL="514350" indent="-514350">
              <a:lnSpc>
                <a:spcPct val="150000"/>
              </a:lnSpc>
              <a:buFont typeface="+mj-lt"/>
              <a:buAutoNum type="arabicPeriod"/>
            </a:pPr>
            <a:r>
              <a:rPr lang="en-US" dirty="0">
                <a:effectLst>
                  <a:outerShdw blurRad="38100" dist="38100" dir="2700000" algn="tl">
                    <a:srgbClr val="000000">
                      <a:alpha val="43137"/>
                    </a:srgbClr>
                  </a:outerShdw>
                </a:effectLst>
                <a:latin typeface="Times New Roman" pitchFamily="18" charset="0"/>
                <a:cs typeface="Times New Roman" pitchFamily="18" charset="0"/>
              </a:rPr>
              <a:t>LIST OF POISONOUS SUBSTANCE UNDER THE AYURVEDIC SYSTEM OF MEDICINE</a:t>
            </a:r>
          </a:p>
          <a:p>
            <a:pPr marL="514350" indent="-514350">
              <a:lnSpc>
                <a:spcPct val="150000"/>
              </a:lnSpc>
              <a:buFont typeface="+mj-lt"/>
              <a:buAutoNum type="arabicPeriod"/>
            </a:pPr>
            <a:r>
              <a:rPr lang="en-US" dirty="0">
                <a:effectLst>
                  <a:outerShdw blurRad="38100" dist="38100" dir="2700000" algn="tl">
                    <a:srgbClr val="000000">
                      <a:alpha val="43137"/>
                    </a:srgbClr>
                  </a:outerShdw>
                </a:effectLst>
                <a:latin typeface="Times New Roman" pitchFamily="18" charset="0"/>
                <a:cs typeface="Times New Roman" pitchFamily="18" charset="0"/>
              </a:rPr>
              <a:t>SHODHANA OF VISHA DRAVYA IN AYURVEDA</a:t>
            </a:r>
          </a:p>
          <a:p>
            <a:pPr marL="514350" indent="-514350">
              <a:lnSpc>
                <a:spcPct val="150000"/>
              </a:lnSpc>
              <a:buFont typeface="+mj-lt"/>
              <a:buAutoNum type="arabicPeriod"/>
            </a:pPr>
            <a:r>
              <a:rPr lang="en-US" dirty="0">
                <a:effectLst>
                  <a:outerShdw blurRad="38100" dist="38100" dir="2700000" algn="tl">
                    <a:srgbClr val="000000">
                      <a:alpha val="43137"/>
                    </a:srgbClr>
                  </a:outerShdw>
                </a:effectLst>
                <a:latin typeface="Times New Roman" pitchFamily="18" charset="0"/>
                <a:cs typeface="Times New Roman" pitchFamily="18" charset="0"/>
              </a:rPr>
              <a:t>DISCUSSION</a:t>
            </a:r>
          </a:p>
          <a:p>
            <a:pPr marL="514350" indent="-514350">
              <a:lnSpc>
                <a:spcPct val="150000"/>
              </a:lnSpc>
              <a:buFont typeface="+mj-lt"/>
              <a:buAutoNum type="arabicPeriod"/>
            </a:pPr>
            <a:r>
              <a:rPr lang="en-US" dirty="0">
                <a:effectLst>
                  <a:outerShdw blurRad="38100" dist="38100" dir="2700000" algn="tl">
                    <a:srgbClr val="000000">
                      <a:alpha val="43137"/>
                    </a:srgbClr>
                  </a:outerShdw>
                </a:effectLst>
                <a:latin typeface="Times New Roman" pitchFamily="18" charset="0"/>
                <a:cs typeface="Times New Roman" pitchFamily="18" charset="0"/>
              </a:rPr>
              <a:t>CONCLUSION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95600"/>
            <a:ext cx="7772400" cy="1143000"/>
          </a:xfrm>
        </p:spPr>
        <p:txBody>
          <a:bodyPr/>
          <a:lstStyle/>
          <a:p>
            <a:r>
              <a:rPr lang="en-US" b="1" dirty="0">
                <a:latin typeface="Times New Roman" pitchFamily="18" charset="0"/>
                <a:cs typeface="Times New Roman" pitchFamily="18" charset="0"/>
              </a:rPr>
              <a:t>	     INTRODUCTION</a:t>
            </a: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28600"/>
            <a:ext cx="8229600" cy="6324600"/>
          </a:xfrm>
        </p:spPr>
        <p:txBody>
          <a:bodyPr>
            <a:noAutofit/>
          </a:bodyPr>
          <a:lstStyle/>
          <a:p>
            <a:r>
              <a:rPr lang="en-US" sz="2400" i="1" dirty="0" err="1">
                <a:latin typeface="Times New Roman" pitchFamily="18" charset="0"/>
                <a:cs typeface="Times New Roman" pitchFamily="18" charset="0"/>
              </a:rPr>
              <a:t>Ayurveda</a:t>
            </a:r>
            <a:r>
              <a:rPr lang="en-US" sz="2400" dirty="0">
                <a:latin typeface="Times New Roman" pitchFamily="18" charset="0"/>
                <a:cs typeface="Times New Roman" pitchFamily="18" charset="0"/>
              </a:rPr>
              <a:t> involves the use of drugs obtained from plants, animals, and mineral origin. All the three sources of drugs can be divided under poisonous and non-poisonous category. There are various crude drugs, which generally possess unwanted impurities and toxic substances, which can lead to harmful health problems. </a:t>
            </a:r>
            <a:r>
              <a:rPr lang="en-US" sz="2400" i="1" dirty="0" err="1">
                <a:latin typeface="Times New Roman" pitchFamily="18" charset="0"/>
                <a:cs typeface="Times New Roman" pitchFamily="18" charset="0"/>
              </a:rPr>
              <a:t>Śodhana</a:t>
            </a:r>
            <a:r>
              <a:rPr lang="en-US" sz="2400" dirty="0">
                <a:latin typeface="Times New Roman" pitchFamily="18" charset="0"/>
                <a:cs typeface="Times New Roman" pitchFamily="18" charset="0"/>
              </a:rPr>
              <a:t> (detoxification/purification) is the process, which involves the conversion of any poisonous drug into beneficial, non-poisonous / non-toxic ones.</a:t>
            </a:r>
          </a:p>
          <a:p>
            <a:r>
              <a:rPr lang="en-US" sz="2400" dirty="0">
                <a:latin typeface="Times New Roman" pitchFamily="18" charset="0"/>
                <a:cs typeface="Times New Roman" pitchFamily="18" charset="0"/>
              </a:rPr>
              <a:t> Plants are the prime source of medicine in </a:t>
            </a:r>
            <a:r>
              <a:rPr lang="en-US" sz="2400" i="1" dirty="0" err="1">
                <a:latin typeface="Times New Roman" pitchFamily="18" charset="0"/>
                <a:cs typeface="Times New Roman" pitchFamily="18" charset="0"/>
              </a:rPr>
              <a:t>Ayurveda</a:t>
            </a:r>
            <a:r>
              <a:rPr lang="en-US" sz="2400" dirty="0">
                <a:latin typeface="Times New Roman" pitchFamily="18" charset="0"/>
                <a:cs typeface="Times New Roman" pitchFamily="18" charset="0"/>
              </a:rPr>
              <a:t>. Several compounds have been isolated from medicinal plants and introduced for the service of mankind ; however most of these medicines containing isolated compounds have been withdrawn due to their toxicity or side effects. Traditionally, plants having various classes of </a:t>
            </a:r>
            <a:r>
              <a:rPr lang="en-US" sz="2400" dirty="0" err="1">
                <a:latin typeface="Times New Roman" pitchFamily="18" charset="0"/>
                <a:cs typeface="Times New Roman" pitchFamily="18" charset="0"/>
              </a:rPr>
              <a:t>phytochemicals</a:t>
            </a:r>
            <a:r>
              <a:rPr lang="en-US" sz="2400" dirty="0">
                <a:latin typeface="Times New Roman" pitchFamily="18" charset="0"/>
                <a:cs typeface="Times New Roman" pitchFamily="18" charset="0"/>
              </a:rPr>
              <a:t> are still in use either in their crude form or after proper processing. Though most of the plant drugs are safe, yet few are toxic for human health.</a:t>
            </a:r>
          </a:p>
          <a:p>
            <a:pPr>
              <a:buNone/>
            </a:pPr>
            <a:endParaRPr lang="en-US" sz="24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457200"/>
            <a:ext cx="8458200" cy="5943600"/>
          </a:xfrm>
        </p:spPr>
        <p:txBody>
          <a:bodyPr>
            <a:noAutofit/>
          </a:bodyPr>
          <a:lstStyle/>
          <a:p>
            <a:r>
              <a:rPr lang="en-US" sz="2700" dirty="0">
                <a:latin typeface="Times New Roman" pitchFamily="18" charset="0"/>
                <a:cs typeface="Times New Roman" pitchFamily="18" charset="0"/>
              </a:rPr>
              <a:t>The detoxification or purification process of any toxic material used for medicinal purposes is termed as “</a:t>
            </a:r>
            <a:r>
              <a:rPr lang="en-US" sz="2700" i="1" dirty="0" err="1">
                <a:latin typeface="Times New Roman" pitchFamily="18" charset="0"/>
                <a:cs typeface="Times New Roman" pitchFamily="18" charset="0"/>
              </a:rPr>
              <a:t>Śodhana</a:t>
            </a:r>
            <a:r>
              <a:rPr lang="en-US" sz="2700" dirty="0">
                <a:latin typeface="Times New Roman" pitchFamily="18" charset="0"/>
                <a:cs typeface="Times New Roman" pitchFamily="18" charset="0"/>
              </a:rPr>
              <a:t>”. In </a:t>
            </a:r>
            <a:r>
              <a:rPr lang="en-US" sz="2700" dirty="0" err="1">
                <a:latin typeface="Times New Roman" pitchFamily="18" charset="0"/>
                <a:cs typeface="Times New Roman" pitchFamily="18" charset="0"/>
              </a:rPr>
              <a:t>Ayurveda</a:t>
            </a:r>
            <a:r>
              <a:rPr lang="en-US" sz="2700" dirty="0">
                <a:latin typeface="Times New Roman" pitchFamily="18" charset="0"/>
                <a:cs typeface="Times New Roman" pitchFamily="18" charset="0"/>
              </a:rPr>
              <a:t>, </a:t>
            </a:r>
            <a:r>
              <a:rPr lang="en-US" sz="2700" i="1" dirty="0" err="1">
                <a:latin typeface="Times New Roman" pitchFamily="18" charset="0"/>
                <a:cs typeface="Times New Roman" pitchFamily="18" charset="0"/>
              </a:rPr>
              <a:t>śodhana</a:t>
            </a:r>
            <a:r>
              <a:rPr lang="en-US" sz="2700" dirty="0">
                <a:latin typeface="Times New Roman" pitchFamily="18" charset="0"/>
                <a:cs typeface="Times New Roman" pitchFamily="18" charset="0"/>
              </a:rPr>
              <a:t> is in practice since the times of </a:t>
            </a:r>
            <a:r>
              <a:rPr lang="en-US" sz="2700" dirty="0" err="1">
                <a:latin typeface="Times New Roman" pitchFamily="18" charset="0"/>
                <a:cs typeface="Times New Roman" pitchFamily="18" charset="0"/>
              </a:rPr>
              <a:t>Caraka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Saṃhitā</a:t>
            </a:r>
            <a:r>
              <a:rPr lang="en-US" sz="2700" dirty="0">
                <a:latin typeface="Times New Roman" pitchFamily="18" charset="0"/>
                <a:cs typeface="Times New Roman" pitchFamily="18" charset="0"/>
              </a:rPr>
              <a:t> , but it’s use expanded with the development of </a:t>
            </a:r>
            <a:r>
              <a:rPr lang="en-US" sz="2700" i="1" dirty="0" err="1">
                <a:latin typeface="Times New Roman" pitchFamily="18" charset="0"/>
                <a:cs typeface="Times New Roman" pitchFamily="18" charset="0"/>
              </a:rPr>
              <a:t>Rasaśāstra</a:t>
            </a:r>
            <a:r>
              <a:rPr lang="en-US" sz="2700" dirty="0">
                <a:latin typeface="Times New Roman" pitchFamily="18" charset="0"/>
                <a:cs typeface="Times New Roman" pitchFamily="18" charset="0"/>
              </a:rPr>
              <a:t>  since  8</a:t>
            </a:r>
            <a:r>
              <a:rPr lang="en-US" sz="2700" baseline="30000" dirty="0">
                <a:latin typeface="Times New Roman" pitchFamily="18" charset="0"/>
                <a:cs typeface="Times New Roman" pitchFamily="18" charset="0"/>
              </a:rPr>
              <a:t>th</a:t>
            </a:r>
            <a:r>
              <a:rPr lang="en-US" sz="2700" dirty="0">
                <a:latin typeface="Times New Roman" pitchFamily="18" charset="0"/>
                <a:cs typeface="Times New Roman" pitchFamily="18" charset="0"/>
              </a:rPr>
              <a:t> century. </a:t>
            </a:r>
          </a:p>
          <a:p>
            <a:r>
              <a:rPr lang="en-US" sz="2700" i="1" dirty="0" err="1">
                <a:latin typeface="Times New Roman" pitchFamily="18" charset="0"/>
                <a:cs typeface="Times New Roman" pitchFamily="18" charset="0"/>
              </a:rPr>
              <a:t>Śodhana</a:t>
            </a:r>
            <a:r>
              <a:rPr lang="en-US" sz="2700" dirty="0">
                <a:latin typeface="Times New Roman" pitchFamily="18" charset="0"/>
                <a:cs typeface="Times New Roman" pitchFamily="18" charset="0"/>
              </a:rPr>
              <a:t>  process is specially designed for the drugs from mineral origin; however, it is recommended for all kinds of drugs to remove their </a:t>
            </a:r>
            <a:r>
              <a:rPr lang="en-US" sz="2700" i="1" dirty="0" err="1">
                <a:latin typeface="Times New Roman" pitchFamily="18" charset="0"/>
                <a:cs typeface="Times New Roman" pitchFamily="18" charset="0"/>
              </a:rPr>
              <a:t>doṣās</a:t>
            </a:r>
            <a:r>
              <a:rPr lang="en-US" sz="2700" dirty="0">
                <a:latin typeface="Times New Roman" pitchFamily="18" charset="0"/>
                <a:cs typeface="Times New Roman" pitchFamily="18" charset="0"/>
              </a:rPr>
              <a:t> (impurities or toxic content).</a:t>
            </a:r>
          </a:p>
          <a:p>
            <a:r>
              <a:rPr lang="en-US" sz="2700" dirty="0">
                <a:latin typeface="Times New Roman" pitchFamily="18" charset="0"/>
                <a:cs typeface="Times New Roman" pitchFamily="18" charset="0"/>
              </a:rPr>
              <a:t>It is cited in the </a:t>
            </a:r>
            <a:r>
              <a:rPr lang="en-US" sz="2700" dirty="0" err="1">
                <a:latin typeface="Times New Roman" pitchFamily="18" charset="0"/>
                <a:cs typeface="Times New Roman" pitchFamily="18" charset="0"/>
              </a:rPr>
              <a:t>charak</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samhita</a:t>
            </a:r>
            <a:r>
              <a:rPr lang="en-US" sz="2700" dirty="0">
                <a:latin typeface="Times New Roman" pitchFamily="18" charset="0"/>
                <a:cs typeface="Times New Roman" pitchFamily="18" charset="0"/>
              </a:rPr>
              <a:t> that by the use of proper method of processing, </a:t>
            </a:r>
            <a:r>
              <a:rPr lang="en-US" sz="2700" i="1" dirty="0" err="1">
                <a:latin typeface="Times New Roman" pitchFamily="18" charset="0"/>
                <a:cs typeface="Times New Roman" pitchFamily="18" charset="0"/>
              </a:rPr>
              <a:t>viṣa</a:t>
            </a:r>
            <a:r>
              <a:rPr lang="en-US" sz="2700" dirty="0">
                <a:latin typeface="Times New Roman" pitchFamily="18" charset="0"/>
                <a:cs typeface="Times New Roman" pitchFamily="18" charset="0"/>
              </a:rPr>
              <a:t> can be converted into </a:t>
            </a:r>
            <a:r>
              <a:rPr lang="en-US" sz="2700" i="1" dirty="0" err="1">
                <a:latin typeface="Times New Roman" pitchFamily="18" charset="0"/>
                <a:cs typeface="Times New Roman" pitchFamily="18" charset="0"/>
              </a:rPr>
              <a:t>amṛta</a:t>
            </a:r>
            <a:r>
              <a:rPr lang="en-US" sz="2700" dirty="0">
                <a:latin typeface="Times New Roman" pitchFamily="18" charset="0"/>
                <a:cs typeface="Times New Roman" pitchFamily="18" charset="0"/>
              </a:rPr>
              <a:t> (nectar) and on other hand by adoption of inappropriate methods, non-toxic materials become a toxic.</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304800"/>
            <a:ext cx="8382000" cy="6324600"/>
          </a:xfrm>
        </p:spPr>
        <p:txBody>
          <a:bodyPr>
            <a:noAutofit/>
          </a:bodyPr>
          <a:lstStyle/>
          <a:p>
            <a:pPr marL="393700" indent="-393700"/>
            <a:r>
              <a:rPr lang="en-US" sz="2700" i="1" dirty="0" err="1">
                <a:latin typeface="Times New Roman" pitchFamily="18" charset="0"/>
                <a:cs typeface="Times New Roman" pitchFamily="18" charset="0"/>
              </a:rPr>
              <a:t>Vatsanābha</a:t>
            </a:r>
            <a:r>
              <a:rPr lang="en-US" sz="2700" dirty="0">
                <a:latin typeface="Times New Roman" pitchFamily="18" charset="0"/>
                <a:cs typeface="Times New Roman" pitchFamily="18" charset="0"/>
              </a:rPr>
              <a:t> (</a:t>
            </a:r>
            <a:r>
              <a:rPr lang="en-US" sz="2700" i="1" dirty="0">
                <a:latin typeface="Times New Roman" pitchFamily="18" charset="0"/>
                <a:cs typeface="Times New Roman" pitchFamily="18" charset="0"/>
              </a:rPr>
              <a:t>Aconitum</a:t>
            </a:r>
            <a:r>
              <a:rPr lang="en-US" sz="2700" dirty="0">
                <a:latin typeface="Times New Roman" pitchFamily="18" charset="0"/>
                <a:cs typeface="Times New Roman" pitchFamily="18" charset="0"/>
              </a:rPr>
              <a:t> species), </a:t>
            </a:r>
            <a:r>
              <a:rPr lang="en-US" sz="2700" i="1" dirty="0" err="1">
                <a:latin typeface="Times New Roman" pitchFamily="18" charset="0"/>
                <a:cs typeface="Times New Roman" pitchFamily="18" charset="0"/>
              </a:rPr>
              <a:t>Bhallataka</a:t>
            </a:r>
            <a:r>
              <a:rPr lang="en-US" sz="2700" dirty="0">
                <a:latin typeface="Times New Roman" pitchFamily="18" charset="0"/>
                <a:cs typeface="Times New Roman" pitchFamily="18" charset="0"/>
              </a:rPr>
              <a:t>(</a:t>
            </a:r>
            <a:r>
              <a:rPr lang="en-US" sz="2700" i="1" dirty="0" err="1">
                <a:latin typeface="Times New Roman" pitchFamily="18" charset="0"/>
                <a:cs typeface="Times New Roman" pitchFamily="18" charset="0"/>
              </a:rPr>
              <a:t>Semecarpus</a:t>
            </a:r>
            <a:r>
              <a:rPr lang="en-US" sz="2700" i="1" dirty="0">
                <a:latin typeface="Times New Roman" pitchFamily="18" charset="0"/>
                <a:cs typeface="Times New Roman" pitchFamily="18" charset="0"/>
              </a:rPr>
              <a:t>   </a:t>
            </a:r>
            <a:r>
              <a:rPr lang="en-US" sz="2700" i="1" dirty="0" err="1">
                <a:latin typeface="Times New Roman" pitchFamily="18" charset="0"/>
                <a:cs typeface="Times New Roman" pitchFamily="18" charset="0"/>
              </a:rPr>
              <a:t>anacardium</a:t>
            </a:r>
            <a:r>
              <a:rPr lang="en-US" sz="2700" i="1" dirty="0">
                <a:latin typeface="Times New Roman" pitchFamily="18" charset="0"/>
                <a:cs typeface="Times New Roman" pitchFamily="18" charset="0"/>
              </a:rPr>
              <a:t>)</a:t>
            </a:r>
            <a:r>
              <a:rPr lang="en-US" sz="2700" dirty="0">
                <a:latin typeface="Times New Roman" pitchFamily="18" charset="0"/>
                <a:cs typeface="Times New Roman" pitchFamily="18" charset="0"/>
              </a:rPr>
              <a:t>, </a:t>
            </a:r>
            <a:r>
              <a:rPr lang="en-US" sz="2700" i="1" dirty="0" err="1">
                <a:latin typeface="Times New Roman" pitchFamily="18" charset="0"/>
                <a:cs typeface="Times New Roman" pitchFamily="18" charset="0"/>
              </a:rPr>
              <a:t>Kupilu</a:t>
            </a:r>
            <a:r>
              <a:rPr lang="en-US" sz="2700" dirty="0">
                <a:latin typeface="Times New Roman" pitchFamily="18" charset="0"/>
                <a:cs typeface="Times New Roman" pitchFamily="18" charset="0"/>
              </a:rPr>
              <a:t> (</a:t>
            </a:r>
            <a:r>
              <a:rPr lang="en-US" sz="2700" i="1" dirty="0" err="1">
                <a:latin typeface="Times New Roman" pitchFamily="18" charset="0"/>
                <a:cs typeface="Times New Roman" pitchFamily="18" charset="0"/>
              </a:rPr>
              <a:t>Strychnos</a:t>
            </a:r>
            <a:r>
              <a:rPr lang="en-US" sz="2700" i="1" dirty="0">
                <a:latin typeface="Times New Roman" pitchFamily="18" charset="0"/>
                <a:cs typeface="Times New Roman" pitchFamily="18" charset="0"/>
              </a:rPr>
              <a:t> </a:t>
            </a:r>
            <a:r>
              <a:rPr lang="en-US" sz="2700" i="1" dirty="0" err="1">
                <a:latin typeface="Times New Roman" pitchFamily="18" charset="0"/>
                <a:cs typeface="Times New Roman" pitchFamily="18" charset="0"/>
              </a:rPr>
              <a:t>nux-vomica</a:t>
            </a:r>
            <a:r>
              <a:rPr lang="en-US" sz="2700" i="1" dirty="0">
                <a:latin typeface="Times New Roman" pitchFamily="18" charset="0"/>
                <a:cs typeface="Times New Roman" pitchFamily="18" charset="0"/>
              </a:rPr>
              <a:t>)</a:t>
            </a:r>
            <a:r>
              <a:rPr lang="en-US" sz="2700" dirty="0">
                <a:latin typeface="Times New Roman" pitchFamily="18" charset="0"/>
                <a:cs typeface="Times New Roman" pitchFamily="18" charset="0"/>
              </a:rPr>
              <a:t>, </a:t>
            </a:r>
            <a:r>
              <a:rPr lang="en-US" sz="2700" i="1" dirty="0" err="1">
                <a:latin typeface="Times New Roman" pitchFamily="18" charset="0"/>
                <a:cs typeface="Times New Roman" pitchFamily="18" charset="0"/>
              </a:rPr>
              <a:t>Gunja</a:t>
            </a:r>
            <a:r>
              <a:rPr lang="en-US" sz="2700" dirty="0">
                <a:latin typeface="Times New Roman" pitchFamily="18" charset="0"/>
                <a:cs typeface="Times New Roman" pitchFamily="18" charset="0"/>
              </a:rPr>
              <a:t> (</a:t>
            </a:r>
            <a:r>
              <a:rPr lang="en-US" sz="2700" i="1" dirty="0" err="1">
                <a:latin typeface="Times New Roman" pitchFamily="18" charset="0"/>
                <a:cs typeface="Times New Roman" pitchFamily="18" charset="0"/>
              </a:rPr>
              <a:t>Abrus</a:t>
            </a:r>
            <a:r>
              <a:rPr lang="en-US" sz="2700" i="1" dirty="0">
                <a:latin typeface="Times New Roman" pitchFamily="18" charset="0"/>
                <a:cs typeface="Times New Roman" pitchFamily="18" charset="0"/>
              </a:rPr>
              <a:t> </a:t>
            </a:r>
            <a:r>
              <a:rPr lang="en-US" sz="2700" i="1" dirty="0" err="1">
                <a:latin typeface="Times New Roman" pitchFamily="18" charset="0"/>
                <a:cs typeface="Times New Roman" pitchFamily="18" charset="0"/>
              </a:rPr>
              <a:t>precatorius</a:t>
            </a:r>
            <a:r>
              <a:rPr lang="en-US" sz="2700" i="1" dirty="0">
                <a:latin typeface="Times New Roman" pitchFamily="18" charset="0"/>
                <a:cs typeface="Times New Roman" pitchFamily="18" charset="0"/>
              </a:rPr>
              <a:t>)</a:t>
            </a:r>
            <a:r>
              <a:rPr lang="en-US" sz="2700" dirty="0">
                <a:latin typeface="Times New Roman" pitchFamily="18" charset="0"/>
                <a:cs typeface="Times New Roman" pitchFamily="18" charset="0"/>
              </a:rPr>
              <a:t> etc., are some of the interesting examples of toxic plants, which are still used in the Indian system of medicine. </a:t>
            </a:r>
            <a:r>
              <a:rPr lang="en-US" sz="2700" i="1" dirty="0">
                <a:latin typeface="Times New Roman" pitchFamily="18" charset="0"/>
                <a:cs typeface="Times New Roman" pitchFamily="18" charset="0"/>
              </a:rPr>
              <a:t>Aconite</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bhilawanols</a:t>
            </a:r>
            <a:r>
              <a:rPr lang="en-US" sz="2700" dirty="0">
                <a:latin typeface="Times New Roman" pitchFamily="18" charset="0"/>
                <a:cs typeface="Times New Roman" pitchFamily="18" charset="0"/>
              </a:rPr>
              <a:t>, strychnine, </a:t>
            </a:r>
            <a:r>
              <a:rPr lang="en-US" sz="2700" dirty="0" err="1">
                <a:latin typeface="Times New Roman" pitchFamily="18" charset="0"/>
                <a:cs typeface="Times New Roman" pitchFamily="18" charset="0"/>
              </a:rPr>
              <a:t>abrin</a:t>
            </a:r>
            <a:r>
              <a:rPr lang="en-US" sz="2700" dirty="0">
                <a:latin typeface="Times New Roman" pitchFamily="18" charset="0"/>
                <a:cs typeface="Times New Roman" pitchFamily="18" charset="0"/>
              </a:rPr>
              <a:t> are some of the toxic components present in these plants and are relatively toxic in nature.</a:t>
            </a:r>
          </a:p>
          <a:p>
            <a:pPr marL="393700" indent="-393700"/>
            <a:r>
              <a:rPr lang="en-US" sz="2700" dirty="0">
                <a:latin typeface="Times New Roman" pitchFamily="18" charset="0"/>
                <a:cs typeface="Times New Roman" pitchFamily="18" charset="0"/>
              </a:rPr>
              <a:t> </a:t>
            </a:r>
            <a:r>
              <a:rPr lang="en-US" sz="2700" i="1" dirty="0" err="1">
                <a:latin typeface="Times New Roman" pitchFamily="18" charset="0"/>
                <a:cs typeface="Times New Roman" pitchFamily="18" charset="0"/>
              </a:rPr>
              <a:t>Śodhana</a:t>
            </a:r>
            <a:r>
              <a:rPr lang="en-US" sz="2700" dirty="0">
                <a:latin typeface="Times New Roman" pitchFamily="18" charset="0"/>
                <a:cs typeface="Times New Roman" pitchFamily="18" charset="0"/>
              </a:rPr>
              <a:t> process involves the purification as well as reduction in the levels of toxic principles which sometimes results in an enhanced therapeutic efficacy. </a:t>
            </a:r>
            <a:r>
              <a:rPr lang="en-US" sz="3200" i="1" u="sng" dirty="0">
                <a:latin typeface="Times New Roman" pitchFamily="18" charset="0"/>
                <a:cs typeface="Times New Roman" pitchFamily="18" charset="0"/>
              </a:rPr>
              <a:t>This presentation is designed to extensively discuss and understand the scientific basis of the use of toxic plants as a medicine after their purification process.</a:t>
            </a:r>
            <a:endParaRPr lang="en-US" sz="2700" i="1" u="sng"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3200"/>
            <a:ext cx="7772400" cy="1143000"/>
          </a:xfrm>
        </p:spPr>
        <p:txBody>
          <a:bodyPr/>
          <a:lstStyle/>
          <a:p>
            <a:r>
              <a:rPr lang="en-US" b="1" dirty="0">
                <a:latin typeface="Times New Roman" pitchFamily="18" charset="0"/>
                <a:cs typeface="Times New Roman" pitchFamily="18" charset="0"/>
              </a:rPr>
              <a:t>       	    CONCEPT OF VISA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304800"/>
            <a:ext cx="8610600" cy="6248400"/>
          </a:xfrm>
        </p:spPr>
        <p:txBody>
          <a:bodyPr>
            <a:normAutofit fontScale="62500" lnSpcReduction="20000"/>
          </a:bodyPr>
          <a:lstStyle/>
          <a:p>
            <a:pPr>
              <a:lnSpc>
                <a:spcPct val="150000"/>
              </a:lnSpc>
            </a:pPr>
            <a:r>
              <a:rPr lang="en-US" sz="3400" dirty="0">
                <a:latin typeface="Times New Roman" pitchFamily="18" charset="0"/>
                <a:cs typeface="Times New Roman" pitchFamily="18" charset="0"/>
              </a:rPr>
              <a:t>The substance immediately after entering in to the body causes the vitiation of the healthy </a:t>
            </a:r>
            <a:r>
              <a:rPr lang="en-US" sz="3400" dirty="0" err="1">
                <a:latin typeface="Times New Roman" pitchFamily="18" charset="0"/>
                <a:cs typeface="Times New Roman" pitchFamily="18" charset="0"/>
              </a:rPr>
              <a:t>dhatus</a:t>
            </a:r>
            <a:r>
              <a:rPr lang="en-US" sz="3400" dirty="0">
                <a:latin typeface="Times New Roman" pitchFamily="18" charset="0"/>
                <a:cs typeface="Times New Roman" pitchFamily="18" charset="0"/>
              </a:rPr>
              <a:t> or killing of the healthy person is defined as </a:t>
            </a:r>
            <a:r>
              <a:rPr lang="en-US" sz="3400" i="1" dirty="0" err="1">
                <a:latin typeface="Times New Roman" pitchFamily="18" charset="0"/>
                <a:cs typeface="Times New Roman" pitchFamily="18" charset="0"/>
              </a:rPr>
              <a:t>Visha</a:t>
            </a:r>
            <a:r>
              <a:rPr lang="en-US" sz="3400" dirty="0">
                <a:latin typeface="Times New Roman" pitchFamily="18" charset="0"/>
                <a:cs typeface="Times New Roman" pitchFamily="18" charset="0"/>
              </a:rPr>
              <a:t>.</a:t>
            </a:r>
          </a:p>
          <a:p>
            <a:pPr>
              <a:lnSpc>
                <a:spcPct val="150000"/>
              </a:lnSpc>
            </a:pPr>
            <a:r>
              <a:rPr lang="en-US" sz="3400" dirty="0">
                <a:latin typeface="Times New Roman" pitchFamily="18" charset="0"/>
                <a:cs typeface="Times New Roman" pitchFamily="18" charset="0"/>
              </a:rPr>
              <a:t> A substance which causes sadness to the world is also called as  </a:t>
            </a:r>
            <a:r>
              <a:rPr lang="en-US" sz="3400" i="1" dirty="0" err="1">
                <a:latin typeface="Times New Roman" pitchFamily="18" charset="0"/>
                <a:cs typeface="Times New Roman" pitchFamily="18" charset="0"/>
              </a:rPr>
              <a:t>visha</a:t>
            </a:r>
            <a:r>
              <a:rPr lang="en-US" sz="3400" i="1" dirty="0">
                <a:latin typeface="Times New Roman" pitchFamily="18" charset="0"/>
                <a:cs typeface="Times New Roman" pitchFamily="18" charset="0"/>
              </a:rPr>
              <a:t>.								     </a:t>
            </a:r>
            <a:r>
              <a:rPr lang="en-US" sz="3400" b="1" i="1" dirty="0">
                <a:latin typeface="Times New Roman" pitchFamily="18" charset="0"/>
                <a:cs typeface="Times New Roman" pitchFamily="18" charset="0"/>
              </a:rPr>
              <a:t>(S.SU.38/37)</a:t>
            </a:r>
          </a:p>
          <a:p>
            <a:pPr>
              <a:lnSpc>
                <a:spcPct val="150000"/>
              </a:lnSpc>
            </a:pPr>
            <a:r>
              <a:rPr lang="en-US" sz="3400" i="1" dirty="0">
                <a:latin typeface="Times New Roman" pitchFamily="18" charset="0"/>
                <a:cs typeface="Times New Roman" pitchFamily="18" charset="0"/>
              </a:rPr>
              <a:t> </a:t>
            </a:r>
            <a:r>
              <a:rPr lang="en-US" sz="3400" i="1" dirty="0" err="1">
                <a:latin typeface="Times New Roman" pitchFamily="18" charset="0"/>
                <a:cs typeface="Times New Roman" pitchFamily="18" charset="0"/>
              </a:rPr>
              <a:t>Visha</a:t>
            </a:r>
            <a:r>
              <a:rPr lang="en-US" sz="3400" i="1" dirty="0">
                <a:latin typeface="Times New Roman" pitchFamily="18" charset="0"/>
                <a:cs typeface="Times New Roman" pitchFamily="18" charset="0"/>
              </a:rPr>
              <a:t> </a:t>
            </a:r>
            <a:r>
              <a:rPr lang="en-US" sz="3400" i="1" dirty="0" err="1">
                <a:latin typeface="Times New Roman" pitchFamily="18" charset="0"/>
                <a:cs typeface="Times New Roman" pitchFamily="18" charset="0"/>
              </a:rPr>
              <a:t>dravyas</a:t>
            </a:r>
            <a:r>
              <a:rPr lang="en-US" sz="3400" i="1" dirty="0">
                <a:latin typeface="Times New Roman" pitchFamily="18" charset="0"/>
                <a:cs typeface="Times New Roman" pitchFamily="18" charset="0"/>
              </a:rPr>
              <a:t> </a:t>
            </a:r>
            <a:r>
              <a:rPr lang="en-US" sz="3400" dirty="0">
                <a:latin typeface="Times New Roman" pitchFamily="18" charset="0"/>
                <a:cs typeface="Times New Roman" pitchFamily="18" charset="0"/>
              </a:rPr>
              <a:t>(poisonous drugs) are used in various </a:t>
            </a:r>
            <a:r>
              <a:rPr lang="en-US" sz="3400" i="1" dirty="0" err="1">
                <a:latin typeface="Times New Roman" pitchFamily="18" charset="0"/>
                <a:cs typeface="Times New Roman" pitchFamily="18" charset="0"/>
              </a:rPr>
              <a:t>Ayurvedic</a:t>
            </a:r>
            <a:r>
              <a:rPr lang="en-US" sz="3400" i="1" dirty="0">
                <a:latin typeface="Times New Roman" pitchFamily="18" charset="0"/>
                <a:cs typeface="Times New Roman" pitchFamily="18" charset="0"/>
              </a:rPr>
              <a:t> </a:t>
            </a:r>
            <a:r>
              <a:rPr lang="en-US" sz="3400" dirty="0">
                <a:latin typeface="Times New Roman" pitchFamily="18" charset="0"/>
                <a:cs typeface="Times New Roman" pitchFamily="18" charset="0"/>
              </a:rPr>
              <a:t>formulations, in spite of their reported side effects, due to their quick effectiveness and in relatively smaller dose. A vivid but scattered description of this can be traced in different texts of </a:t>
            </a:r>
            <a:r>
              <a:rPr lang="en-US" sz="3400" i="1" dirty="0" err="1">
                <a:latin typeface="Times New Roman" pitchFamily="18" charset="0"/>
                <a:cs typeface="Times New Roman" pitchFamily="18" charset="0"/>
              </a:rPr>
              <a:t>Ayurveda</a:t>
            </a:r>
            <a:r>
              <a:rPr lang="en-US" sz="3400" i="1" dirty="0">
                <a:latin typeface="Times New Roman" pitchFamily="18" charset="0"/>
                <a:cs typeface="Times New Roman" pitchFamily="18" charset="0"/>
              </a:rPr>
              <a:t> </a:t>
            </a:r>
            <a:r>
              <a:rPr lang="en-US" sz="3400" dirty="0">
                <a:latin typeface="Times New Roman" pitchFamily="18" charset="0"/>
                <a:cs typeface="Times New Roman" pitchFamily="18" charset="0"/>
              </a:rPr>
              <a:t>and particularly in </a:t>
            </a:r>
            <a:r>
              <a:rPr lang="en-US" sz="3400" i="1" dirty="0" err="1">
                <a:latin typeface="Times New Roman" pitchFamily="18" charset="0"/>
                <a:cs typeface="Times New Roman" pitchFamily="18" charset="0"/>
              </a:rPr>
              <a:t>Agadatantra</a:t>
            </a:r>
            <a:r>
              <a:rPr lang="en-US" sz="3400" i="1" dirty="0">
                <a:latin typeface="Times New Roman" pitchFamily="18" charset="0"/>
                <a:cs typeface="Times New Roman" pitchFamily="18" charset="0"/>
              </a:rPr>
              <a:t> .</a:t>
            </a:r>
          </a:p>
          <a:p>
            <a:pPr>
              <a:lnSpc>
                <a:spcPct val="150000"/>
              </a:lnSpc>
            </a:pPr>
            <a:r>
              <a:rPr lang="en-US" sz="3400" dirty="0">
                <a:latin typeface="Times New Roman" pitchFamily="18" charset="0"/>
                <a:cs typeface="Times New Roman" pitchFamily="18" charset="0"/>
              </a:rPr>
              <a:t>Hence , </a:t>
            </a:r>
            <a:r>
              <a:rPr lang="en-US" sz="3400" i="1" dirty="0" err="1">
                <a:latin typeface="Times New Roman" pitchFamily="18" charset="0"/>
                <a:cs typeface="Times New Roman" pitchFamily="18" charset="0"/>
              </a:rPr>
              <a:t>visha</a:t>
            </a:r>
            <a:r>
              <a:rPr lang="en-US" sz="3400" i="1" dirty="0">
                <a:latin typeface="Times New Roman" pitchFamily="18" charset="0"/>
                <a:cs typeface="Times New Roman" pitchFamily="18" charset="0"/>
              </a:rPr>
              <a:t> </a:t>
            </a:r>
            <a:r>
              <a:rPr lang="en-US" sz="3400" i="1" dirty="0" err="1">
                <a:latin typeface="Times New Roman" pitchFamily="18" charset="0"/>
                <a:cs typeface="Times New Roman" pitchFamily="18" charset="0"/>
              </a:rPr>
              <a:t>dravya</a:t>
            </a:r>
            <a:r>
              <a:rPr lang="en-US" sz="3400" i="1" dirty="0">
                <a:latin typeface="Times New Roman" pitchFamily="18" charset="0"/>
                <a:cs typeface="Times New Roman" pitchFamily="18" charset="0"/>
              </a:rPr>
              <a:t> </a:t>
            </a:r>
            <a:r>
              <a:rPr lang="en-US" sz="3400" dirty="0">
                <a:latin typeface="Times New Roman" pitchFamily="18" charset="0"/>
                <a:cs typeface="Times New Roman" pitchFamily="18" charset="0"/>
              </a:rPr>
              <a:t>may be defined as a substance which is life threatening or produces many other complications and brings about sadness. The synonyms used for poison are </a:t>
            </a:r>
            <a:r>
              <a:rPr lang="en-US" sz="3400" b="1" i="1" dirty="0" err="1">
                <a:latin typeface="Times New Roman" pitchFamily="18" charset="0"/>
                <a:cs typeface="Times New Roman" pitchFamily="18" charset="0"/>
              </a:rPr>
              <a:t>Visha</a:t>
            </a:r>
            <a:r>
              <a:rPr lang="en-US" sz="3400" b="1" i="1" dirty="0">
                <a:latin typeface="Times New Roman" pitchFamily="18" charset="0"/>
                <a:cs typeface="Times New Roman" pitchFamily="18" charset="0"/>
              </a:rPr>
              <a:t>, </a:t>
            </a:r>
            <a:r>
              <a:rPr lang="en-US" sz="3400" b="1" i="1" dirty="0" err="1">
                <a:latin typeface="Times New Roman" pitchFamily="18" charset="0"/>
                <a:cs typeface="Times New Roman" pitchFamily="18" charset="0"/>
              </a:rPr>
              <a:t>Halahal</a:t>
            </a:r>
            <a:r>
              <a:rPr lang="en-US" sz="3400" b="1" i="1" dirty="0">
                <a:latin typeface="Times New Roman" pitchFamily="18" charset="0"/>
                <a:cs typeface="Times New Roman" pitchFamily="18" charset="0"/>
              </a:rPr>
              <a:t>,  </a:t>
            </a:r>
            <a:r>
              <a:rPr lang="en-US" sz="3400" b="1" i="1" dirty="0" err="1">
                <a:latin typeface="Times New Roman" pitchFamily="18" charset="0"/>
                <a:cs typeface="Times New Roman" pitchFamily="18" charset="0"/>
              </a:rPr>
              <a:t>Darada</a:t>
            </a:r>
            <a:r>
              <a:rPr lang="en-US" sz="3400" b="1" i="1" dirty="0">
                <a:latin typeface="Times New Roman" pitchFamily="18" charset="0"/>
                <a:cs typeface="Times New Roman" pitchFamily="18" charset="0"/>
              </a:rPr>
              <a:t>, </a:t>
            </a:r>
            <a:r>
              <a:rPr lang="en-US" sz="3400" b="1" i="1" dirty="0" err="1">
                <a:latin typeface="Times New Roman" pitchFamily="18" charset="0"/>
                <a:cs typeface="Times New Roman" pitchFamily="18" charset="0"/>
              </a:rPr>
              <a:t>Kakola</a:t>
            </a:r>
            <a:r>
              <a:rPr lang="en-US" sz="3400" b="1" i="1" dirty="0">
                <a:latin typeface="Times New Roman" pitchFamily="18" charset="0"/>
                <a:cs typeface="Times New Roman" pitchFamily="18" charset="0"/>
              </a:rPr>
              <a:t>, </a:t>
            </a:r>
            <a:r>
              <a:rPr lang="en-US" sz="3400" b="1" i="1" dirty="0" err="1">
                <a:latin typeface="Times New Roman" pitchFamily="18" charset="0"/>
                <a:cs typeface="Times New Roman" pitchFamily="18" charset="0"/>
              </a:rPr>
              <a:t>Souktikeya</a:t>
            </a:r>
            <a:r>
              <a:rPr lang="en-US" sz="3400" b="1" i="1" dirty="0">
                <a:latin typeface="Times New Roman" pitchFamily="18" charset="0"/>
                <a:cs typeface="Times New Roman" pitchFamily="18" charset="0"/>
              </a:rPr>
              <a:t>, </a:t>
            </a:r>
            <a:r>
              <a:rPr lang="en-US" sz="3400" b="1" i="1" dirty="0" err="1">
                <a:latin typeface="Times New Roman" pitchFamily="18" charset="0"/>
                <a:cs typeface="Times New Roman" pitchFamily="18" charset="0"/>
              </a:rPr>
              <a:t>Ahichhatra</a:t>
            </a:r>
            <a:r>
              <a:rPr lang="en-US" sz="3400" b="1" i="1" dirty="0">
                <a:latin typeface="Times New Roman" pitchFamily="18" charset="0"/>
                <a:cs typeface="Times New Roman" pitchFamily="18" charset="0"/>
              </a:rPr>
              <a:t>, </a:t>
            </a:r>
            <a:r>
              <a:rPr lang="en-US" sz="3400" b="1" i="1" dirty="0" err="1">
                <a:latin typeface="Times New Roman" pitchFamily="18" charset="0"/>
                <a:cs typeface="Times New Roman" pitchFamily="18" charset="0"/>
              </a:rPr>
              <a:t>Meshshringi</a:t>
            </a:r>
            <a:r>
              <a:rPr lang="en-US" sz="3400" b="1" i="1" dirty="0">
                <a:latin typeface="Times New Roman" pitchFamily="18" charset="0"/>
                <a:cs typeface="Times New Roman" pitchFamily="18" charset="0"/>
              </a:rPr>
              <a:t>, </a:t>
            </a:r>
            <a:r>
              <a:rPr lang="en-US" sz="3400" b="1" i="1" dirty="0" err="1">
                <a:latin typeface="Times New Roman" pitchFamily="18" charset="0"/>
                <a:cs typeface="Times New Roman" pitchFamily="18" charset="0"/>
              </a:rPr>
              <a:t>Kustha</a:t>
            </a:r>
            <a:r>
              <a:rPr lang="en-US" sz="3400" b="1" i="1" dirty="0">
                <a:latin typeface="Times New Roman" pitchFamily="18" charset="0"/>
                <a:cs typeface="Times New Roman" pitchFamily="18" charset="0"/>
              </a:rPr>
              <a:t>, </a:t>
            </a:r>
            <a:r>
              <a:rPr lang="en-US" sz="3400" b="1" i="1" dirty="0" err="1">
                <a:latin typeface="Times New Roman" pitchFamily="18" charset="0"/>
                <a:cs typeface="Times New Roman" pitchFamily="18" charset="0"/>
              </a:rPr>
              <a:t>Haimavata</a:t>
            </a:r>
            <a:r>
              <a:rPr lang="en-US" sz="3400" b="1" i="1" dirty="0">
                <a:latin typeface="Times New Roman" pitchFamily="18" charset="0"/>
                <a:cs typeface="Times New Roman" pitchFamily="18" charset="0"/>
              </a:rPr>
              <a:t>, </a:t>
            </a:r>
            <a:r>
              <a:rPr lang="en-US" sz="3400" b="1" i="1" dirty="0" err="1">
                <a:latin typeface="Times New Roman" pitchFamily="18" charset="0"/>
                <a:cs typeface="Times New Roman" pitchFamily="18" charset="0"/>
              </a:rPr>
              <a:t>Pippala</a:t>
            </a:r>
            <a:r>
              <a:rPr lang="en-US" sz="3400" b="1" i="1" dirty="0">
                <a:latin typeface="Times New Roman" pitchFamily="18" charset="0"/>
                <a:cs typeface="Times New Roman" pitchFamily="18" charset="0"/>
              </a:rPr>
              <a:t>, </a:t>
            </a:r>
            <a:r>
              <a:rPr lang="en-US" sz="3400" b="1" i="1" dirty="0" err="1">
                <a:latin typeface="Times New Roman" pitchFamily="18" charset="0"/>
                <a:cs typeface="Times New Roman" pitchFamily="18" charset="0"/>
              </a:rPr>
              <a:t>Patala</a:t>
            </a:r>
            <a:r>
              <a:rPr lang="en-US" sz="3400" b="1" i="1" dirty="0">
                <a:latin typeface="Times New Roman" pitchFamily="18" charset="0"/>
                <a:cs typeface="Times New Roman" pitchFamily="18" charset="0"/>
              </a:rPr>
              <a:t>, </a:t>
            </a:r>
            <a:r>
              <a:rPr lang="en-US" sz="3400" b="1" i="1" dirty="0" err="1">
                <a:latin typeface="Times New Roman" pitchFamily="18" charset="0"/>
                <a:cs typeface="Times New Roman" pitchFamily="18" charset="0"/>
              </a:rPr>
              <a:t>Malina</a:t>
            </a:r>
            <a:r>
              <a:rPr lang="en-US" sz="3400" b="1" i="1" dirty="0">
                <a:latin typeface="Times New Roman" pitchFamily="18" charset="0"/>
                <a:cs typeface="Times New Roman" pitchFamily="18" charset="0"/>
              </a:rPr>
              <a:t> &amp; </a:t>
            </a:r>
            <a:r>
              <a:rPr lang="en-US" sz="3400" b="1" i="1" dirty="0" err="1">
                <a:latin typeface="Times New Roman" pitchFamily="18" charset="0"/>
                <a:cs typeface="Times New Roman" pitchFamily="18" charset="0"/>
              </a:rPr>
              <a:t>Kambala</a:t>
            </a:r>
            <a:r>
              <a:rPr lang="en-US" sz="3400" dirty="0">
                <a:latin typeface="Times New Roman" pitchFamily="18" charset="0"/>
                <a:cs typeface="Times New Roman" pitchFamily="18" charset="0"/>
              </a:rPr>
              <a:t>. </a:t>
            </a:r>
          </a:p>
          <a:p>
            <a:endParaRPr lang="en-US" dirty="0">
              <a:latin typeface="Times New Roman" pitchFamily="18" charset="0"/>
              <a:cs typeface="Times New Roman" pitchFamily="18" charset="0"/>
            </a:endParaRPr>
          </a:p>
          <a:p>
            <a:pPr lvl="0"/>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57200"/>
            <a:ext cx="8229600" cy="6019800"/>
          </a:xfrm>
        </p:spPr>
        <p:txBody>
          <a:bodyPr>
            <a:normAutofit fontScale="85000" lnSpcReduction="20000"/>
          </a:bodyPr>
          <a:lstStyle/>
          <a:p>
            <a:pPr lvl="0">
              <a:lnSpc>
                <a:spcPct val="150000"/>
              </a:lnSpc>
            </a:pPr>
            <a:r>
              <a:rPr lang="en-US" dirty="0">
                <a:latin typeface="Times New Roman" pitchFamily="18" charset="0"/>
                <a:cs typeface="Times New Roman" pitchFamily="18" charset="0"/>
              </a:rPr>
              <a:t>In spite of their fatal effect many </a:t>
            </a:r>
            <a:r>
              <a:rPr lang="en-US" i="1" dirty="0" err="1">
                <a:latin typeface="Times New Roman" pitchFamily="18" charset="0"/>
                <a:cs typeface="Times New Roman" pitchFamily="18" charset="0"/>
              </a:rPr>
              <a:t>visha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dravyas</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(poisonous substances) are used as medicines. Many of the poisonous plants as well as </a:t>
            </a:r>
            <a:r>
              <a:rPr lang="en-US" i="1" dirty="0" err="1">
                <a:latin typeface="Times New Roman" pitchFamily="18" charset="0"/>
                <a:cs typeface="Times New Roman" pitchFamily="18" charset="0"/>
              </a:rPr>
              <a:t>rasaushadhis</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which are reported for their toxic nature but they are used, after proper processing, widely in the treatment without any adverse effects as they are effective in small doses to cure the diseases .				          </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Rasavagbhat</a:t>
            </a:r>
            <a:r>
              <a:rPr lang="en-US" b="1" dirty="0">
                <a:latin typeface="Times New Roman" pitchFamily="18" charset="0"/>
                <a:cs typeface="Times New Roman" pitchFamily="18" charset="0"/>
              </a:rPr>
              <a:t>)</a:t>
            </a:r>
          </a:p>
          <a:p>
            <a:pPr>
              <a:lnSpc>
                <a:spcPct val="150000"/>
              </a:lnSpc>
            </a:pPr>
            <a:r>
              <a:rPr lang="en-US" i="1" dirty="0" err="1">
                <a:latin typeface="Times New Roman" pitchFamily="18" charset="0"/>
                <a:cs typeface="Times New Roman" pitchFamily="18" charset="0"/>
              </a:rPr>
              <a:t>Visha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dravyas</a:t>
            </a:r>
            <a:r>
              <a:rPr lang="en-US" i="1" dirty="0">
                <a:latin typeface="Times New Roman" pitchFamily="18" charset="0"/>
                <a:cs typeface="Times New Roman" pitchFamily="18" charset="0"/>
              </a:rPr>
              <a:t> , </a:t>
            </a:r>
            <a:r>
              <a:rPr lang="en-US" dirty="0">
                <a:latin typeface="Times New Roman" pitchFamily="18" charset="0"/>
                <a:cs typeface="Times New Roman" pitchFamily="18" charset="0"/>
              </a:rPr>
              <a:t>along with their undesirable properties, are also incorporated with certain desirable properties, by which they act faster than other medicines or plants. Further, to make these properties therapeutically effective certain </a:t>
            </a:r>
            <a:r>
              <a:rPr lang="en-US" i="1" dirty="0" err="1">
                <a:latin typeface="Times New Roman" pitchFamily="18" charset="0"/>
                <a:cs typeface="Times New Roman" pitchFamily="18" charset="0"/>
              </a:rPr>
              <a:t>shodhana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(detoxification technique) procedures are explained in the classical texts, which may be helpful for diminution of toxic properties of the poisonous substances.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514600"/>
            <a:ext cx="6781800" cy="1600200"/>
          </a:xfrm>
        </p:spPr>
        <p:txBody>
          <a:bodyPr>
            <a:normAutofit/>
          </a:bodyPr>
          <a:lstStyle/>
          <a:p>
            <a:pPr algn="ctr"/>
            <a:r>
              <a:rPr lang="en-US" sz="4800" b="1" dirty="0">
                <a:latin typeface="Times New Roman" pitchFamily="18" charset="0"/>
                <a:cs typeface="Times New Roman" pitchFamily="18" charset="0"/>
              </a:rPr>
              <a:t>    CLASSIFICATION OF VISHA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3400" y="381000"/>
            <a:ext cx="8153400" cy="6019800"/>
          </a:xfrm>
        </p:spPr>
        <p:txBody>
          <a:bodyPr>
            <a:normAutofit fontScale="92500" lnSpcReduction="10000"/>
          </a:bodyPr>
          <a:lstStyle/>
          <a:p>
            <a:pPr>
              <a:lnSpc>
                <a:spcPct val="150000"/>
              </a:lnSpc>
            </a:pPr>
            <a:r>
              <a:rPr lang="en-US" i="1" dirty="0" err="1">
                <a:latin typeface="Times New Roman" pitchFamily="18" charset="0"/>
                <a:cs typeface="Times New Roman" pitchFamily="18" charset="0"/>
              </a:rPr>
              <a:t>Visha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 basing upon its origin, has been classified into two categories viz. </a:t>
            </a:r>
            <a:r>
              <a:rPr lang="en-US" i="1" dirty="0" err="1">
                <a:latin typeface="Times New Roman" pitchFamily="18" charset="0"/>
                <a:cs typeface="Times New Roman" pitchFamily="18" charset="0"/>
              </a:rPr>
              <a:t>Jangama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visha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(animal poison) and </a:t>
            </a:r>
            <a:r>
              <a:rPr lang="en-US" i="1" dirty="0" err="1">
                <a:latin typeface="Times New Roman" pitchFamily="18" charset="0"/>
                <a:cs typeface="Times New Roman" pitchFamily="18" charset="0"/>
              </a:rPr>
              <a:t>Sthavara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visha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(plant and mineral poisons) and has been recited as ten and sixteen respectively</a:t>
            </a:r>
            <a:r>
              <a:rPr lang="en-US" b="1" dirty="0">
                <a:latin typeface="Times New Roman" pitchFamily="18" charset="0"/>
                <a:cs typeface="Times New Roman" pitchFamily="18" charset="0"/>
              </a:rPr>
              <a:t>. 			         [S.S.K. 2/3-6]</a:t>
            </a:r>
          </a:p>
          <a:p>
            <a:pPr>
              <a:lnSpc>
                <a:spcPct val="150000"/>
              </a:lnSpc>
            </a:pPr>
            <a:r>
              <a:rPr lang="en-US" dirty="0">
                <a:latin typeface="Times New Roman" pitchFamily="18" charset="0"/>
                <a:cs typeface="Times New Roman" pitchFamily="18" charset="0"/>
              </a:rPr>
              <a:t>Further, basing upon origin it is classified as </a:t>
            </a:r>
            <a:r>
              <a:rPr lang="en-US" i="1" dirty="0" err="1">
                <a:latin typeface="Times New Roman" pitchFamily="18" charset="0"/>
                <a:cs typeface="Times New Roman" pitchFamily="18" charset="0"/>
              </a:rPr>
              <a:t>Akritrima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visha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(natural poison) and </a:t>
            </a:r>
            <a:r>
              <a:rPr lang="en-US" i="1" dirty="0" err="1">
                <a:latin typeface="Times New Roman" pitchFamily="18" charset="0"/>
                <a:cs typeface="Times New Roman" pitchFamily="18" charset="0"/>
              </a:rPr>
              <a:t>kritrima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visha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a:t>
            </a:r>
            <a:r>
              <a:rPr lang="en-US" i="1" dirty="0" err="1">
                <a:latin typeface="Times New Roman" pitchFamily="18" charset="0"/>
                <a:cs typeface="Times New Roman" pitchFamily="18" charset="0"/>
              </a:rPr>
              <a:t>Gara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visha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(artificial or chemically prepared poison) where </a:t>
            </a:r>
            <a:r>
              <a:rPr lang="en-US" i="1" dirty="0" err="1">
                <a:latin typeface="Times New Roman" pitchFamily="18" charset="0"/>
                <a:cs typeface="Times New Roman" pitchFamily="18" charset="0"/>
              </a:rPr>
              <a:t>Akritrima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visha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is again sub divided into two i.e. </a:t>
            </a:r>
            <a:r>
              <a:rPr lang="en-US" i="1" dirty="0" err="1">
                <a:latin typeface="Times New Roman" pitchFamily="18" charset="0"/>
                <a:cs typeface="Times New Roman" pitchFamily="18" charset="0"/>
              </a:rPr>
              <a:t>sthavara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and </a:t>
            </a:r>
            <a:r>
              <a:rPr lang="en-US" i="1" dirty="0" err="1">
                <a:latin typeface="Times New Roman" pitchFamily="18" charset="0"/>
                <a:cs typeface="Times New Roman" pitchFamily="18" charset="0"/>
              </a:rPr>
              <a:t>jangama</a:t>
            </a:r>
            <a:r>
              <a:rPr lang="en-US" i="1" dirty="0">
                <a:latin typeface="Times New Roman" pitchFamily="18" charset="0"/>
                <a:cs typeface="Times New Roman" pitchFamily="18" charset="0"/>
              </a:rPr>
              <a:t>. </a:t>
            </a:r>
            <a:r>
              <a:rPr lang="en-US" b="1" i="1" dirty="0">
                <a:latin typeface="Times New Roman" pitchFamily="18" charset="0"/>
                <a:cs typeface="Times New Roman" pitchFamily="18" charset="0"/>
              </a:rPr>
              <a:t>[A.H.UT35/5]</a:t>
            </a:r>
          </a:p>
          <a:p>
            <a:pPr>
              <a:lnSpc>
                <a:spcPct val="150000"/>
              </a:lnSpc>
            </a:pPr>
            <a:r>
              <a:rPr lang="en-US" dirty="0">
                <a:latin typeface="Times New Roman" pitchFamily="18" charset="0"/>
                <a:cs typeface="Times New Roman" pitchFamily="18" charset="0"/>
              </a:rPr>
              <a:t>Certain texts of </a:t>
            </a:r>
            <a:r>
              <a:rPr lang="en-US" dirty="0" err="1">
                <a:latin typeface="Times New Roman" pitchFamily="18" charset="0"/>
                <a:cs typeface="Times New Roman" pitchFamily="18" charset="0"/>
              </a:rPr>
              <a:t>Rasashastra</a:t>
            </a:r>
            <a:r>
              <a:rPr lang="en-US" dirty="0">
                <a:latin typeface="Times New Roman" pitchFamily="18" charset="0"/>
                <a:cs typeface="Times New Roman" pitchFamily="18" charset="0"/>
              </a:rPr>
              <a:t> and </a:t>
            </a:r>
            <a:r>
              <a:rPr lang="en-US" dirty="0" err="1">
                <a:latin typeface="Times New Roman" pitchFamily="18" charset="0"/>
                <a:cs typeface="Times New Roman" pitchFamily="18" charset="0"/>
              </a:rPr>
              <a:t>Dravyaguna</a:t>
            </a:r>
            <a:r>
              <a:rPr lang="en-US" dirty="0">
                <a:latin typeface="Times New Roman" pitchFamily="18" charset="0"/>
                <a:cs typeface="Times New Roman" pitchFamily="18" charset="0"/>
              </a:rPr>
              <a:t> classified </a:t>
            </a:r>
            <a:r>
              <a:rPr lang="en-US" i="1" dirty="0" err="1">
                <a:latin typeface="Times New Roman" pitchFamily="18" charset="0"/>
                <a:cs typeface="Times New Roman" pitchFamily="18" charset="0"/>
              </a:rPr>
              <a:t>visha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in various categories like </a:t>
            </a:r>
            <a:r>
              <a:rPr lang="en-US" i="1" dirty="0" err="1">
                <a:latin typeface="Times New Roman" pitchFamily="18" charset="0"/>
                <a:cs typeface="Times New Roman" pitchFamily="18" charset="0"/>
              </a:rPr>
              <a:t>mahavisha</a:t>
            </a:r>
            <a:r>
              <a:rPr lang="en-US" i="1" dirty="0">
                <a:latin typeface="Times New Roman" pitchFamily="18" charset="0"/>
                <a:cs typeface="Times New Roman" pitchFamily="18" charset="0"/>
              </a:rPr>
              <a:t> - </a:t>
            </a:r>
            <a:r>
              <a:rPr lang="en-US" i="1" dirty="0" err="1">
                <a:latin typeface="Times New Roman" pitchFamily="18" charset="0"/>
                <a:cs typeface="Times New Roman" pitchFamily="18" charset="0"/>
              </a:rPr>
              <a:t>upavisha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etc </a:t>
            </a:r>
          </a:p>
          <a:p>
            <a:pPr>
              <a:lnSpc>
                <a:spcPct val="150000"/>
              </a:lnSpc>
              <a:buNone/>
            </a:pPr>
            <a:r>
              <a:rPr lang="en-US" b="1" dirty="0">
                <a:latin typeface="Times New Roman" pitchFamily="18" charset="0"/>
                <a:cs typeface="Times New Roman" pitchFamily="18" charset="0"/>
              </a:rPr>
              <a:t>						[R.T 24/7-8&amp;24/163-164]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3200"/>
            <a:ext cx="7772400" cy="1143000"/>
          </a:xfrm>
        </p:spPr>
        <p:txBody>
          <a:bodyPr/>
          <a:lstStyle/>
          <a:p>
            <a:r>
              <a:rPr lang="en-US" b="1" dirty="0">
                <a:latin typeface="Times New Roman" pitchFamily="18" charset="0"/>
                <a:cs typeface="Times New Roman" pitchFamily="18" charset="0"/>
              </a:rPr>
              <a:t>    CONCEPT OF SHODHANA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28600"/>
            <a:ext cx="8229600" cy="6248400"/>
          </a:xfrm>
        </p:spPr>
        <p:txBody>
          <a:bodyPr>
            <a:normAutofit/>
          </a:bodyPr>
          <a:lstStyle/>
          <a:p>
            <a:pPr marL="284163" indent="-284163">
              <a:buNone/>
            </a:pP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b="1" i="1" dirty="0">
                <a:latin typeface="Times New Roman" pitchFamily="18" charset="0"/>
                <a:cs typeface="Times New Roman" pitchFamily="18" charset="0"/>
              </a:rPr>
              <a:t>Definition</a:t>
            </a:r>
            <a:r>
              <a:rPr lang="en-US" sz="2800" dirty="0">
                <a:effectLst>
                  <a:outerShdw blurRad="38100" dist="38100" dir="2700000" algn="tl">
                    <a:srgbClr val="000000">
                      <a:alpha val="43137"/>
                    </a:srgbClr>
                  </a:outerShdw>
                </a:effectLst>
                <a:latin typeface="Times New Roman" pitchFamily="18" charset="0"/>
                <a:cs typeface="Times New Roman" pitchFamily="18" charset="0"/>
              </a:rPr>
              <a:t>: </a:t>
            </a:r>
            <a:r>
              <a:rPr lang="en-US" sz="2800" dirty="0">
                <a:latin typeface="Times New Roman" pitchFamily="18" charset="0"/>
                <a:cs typeface="Times New Roman" pitchFamily="18" charset="0"/>
              </a:rPr>
              <a:t>- </a:t>
            </a:r>
            <a:r>
              <a:rPr lang="en-US" sz="2800" i="1" dirty="0" err="1">
                <a:latin typeface="Times New Roman" pitchFamily="18" charset="0"/>
                <a:cs typeface="Times New Roman" pitchFamily="18" charset="0"/>
              </a:rPr>
              <a:t>Shodhana</a:t>
            </a:r>
            <a:r>
              <a:rPr lang="en-US" sz="2800" dirty="0">
                <a:latin typeface="Times New Roman" pitchFamily="18" charset="0"/>
                <a:cs typeface="Times New Roman" pitchFamily="18" charset="0"/>
              </a:rPr>
              <a:t> is a process by which unwanted impurities are separated from the substance by various pharmaceutical methods like grinding, </a:t>
            </a:r>
            <a:r>
              <a:rPr lang="en-US" sz="2800" dirty="0" err="1">
                <a:latin typeface="Times New Roman" pitchFamily="18" charset="0"/>
                <a:cs typeface="Times New Roman" pitchFamily="18" charset="0"/>
              </a:rPr>
              <a:t>washing,etc</a:t>
            </a:r>
            <a:r>
              <a:rPr lang="en-US" sz="2800" dirty="0">
                <a:latin typeface="Times New Roman" pitchFamily="18" charset="0"/>
                <a:cs typeface="Times New Roman" pitchFamily="18" charset="0"/>
              </a:rPr>
              <a:t>. With specific drugs (media) thereby minimizing the toxicity of the substance.</a:t>
            </a:r>
          </a:p>
          <a:p>
            <a:pPr marL="284163" indent="-284163">
              <a:buNone/>
            </a:pPr>
            <a:r>
              <a:rPr lang="en-US" sz="2800" dirty="0">
                <a:latin typeface="Times New Roman" pitchFamily="18" charset="0"/>
                <a:cs typeface="Times New Roman" pitchFamily="18" charset="0"/>
              </a:rPr>
              <a:t>    The various meaning of </a:t>
            </a:r>
            <a:r>
              <a:rPr lang="en-US" sz="2800" i="1" dirty="0" err="1">
                <a:latin typeface="Times New Roman" pitchFamily="18" charset="0"/>
                <a:cs typeface="Times New Roman" pitchFamily="18" charset="0"/>
              </a:rPr>
              <a:t>shodhana</a:t>
            </a:r>
            <a:r>
              <a:rPr lang="en-US" sz="2800" dirty="0">
                <a:latin typeface="Times New Roman" pitchFamily="18" charset="0"/>
                <a:cs typeface="Times New Roman" pitchFamily="18" charset="0"/>
              </a:rPr>
              <a:t> word in various context are as follows:</a:t>
            </a:r>
          </a:p>
          <a:p>
            <a:pPr>
              <a:buNone/>
            </a:pP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a:p>
            <a:pPr marL="514350" indent="-514350">
              <a:buAutoNum type="alphaLcParenR"/>
            </a:pPr>
            <a:endParaRPr lang="en-US" dirty="0">
              <a:latin typeface="Times New Roman" pitchFamily="18" charset="0"/>
              <a:cs typeface="Times New Roman" pitchFamily="18" charset="0"/>
            </a:endParaRPr>
          </a:p>
          <a:p>
            <a:pPr lvl="0"/>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1066800" y="3657600"/>
          <a:ext cx="7239000" cy="2711483"/>
        </p:xfrm>
        <a:graphic>
          <a:graphicData uri="http://schemas.openxmlformats.org/drawingml/2006/table">
            <a:tbl>
              <a:tblPr firstRow="1" bandRow="1">
                <a:tableStyleId>{FABFCF23-3B69-468F-B69F-88F6DE6A72F2}</a:tableStyleId>
              </a:tblPr>
              <a:tblGrid>
                <a:gridCol w="1634613">
                  <a:extLst>
                    <a:ext uri="{9D8B030D-6E8A-4147-A177-3AD203B41FA5}">
                      <a16:colId xmlns:a16="http://schemas.microsoft.com/office/drawing/2014/main" val="20000"/>
                    </a:ext>
                  </a:extLst>
                </a:gridCol>
                <a:gridCol w="1984887">
                  <a:extLst>
                    <a:ext uri="{9D8B030D-6E8A-4147-A177-3AD203B41FA5}">
                      <a16:colId xmlns:a16="http://schemas.microsoft.com/office/drawing/2014/main" val="20001"/>
                    </a:ext>
                  </a:extLst>
                </a:gridCol>
                <a:gridCol w="1809750">
                  <a:extLst>
                    <a:ext uri="{9D8B030D-6E8A-4147-A177-3AD203B41FA5}">
                      <a16:colId xmlns:a16="http://schemas.microsoft.com/office/drawing/2014/main" val="20002"/>
                    </a:ext>
                  </a:extLst>
                </a:gridCol>
                <a:gridCol w="1809750">
                  <a:extLst>
                    <a:ext uri="{9D8B030D-6E8A-4147-A177-3AD203B41FA5}">
                      <a16:colId xmlns:a16="http://schemas.microsoft.com/office/drawing/2014/main" val="20003"/>
                    </a:ext>
                  </a:extLst>
                </a:gridCol>
              </a:tblGrid>
              <a:tr h="714774">
                <a:tc>
                  <a:txBody>
                    <a:bodyPr/>
                    <a:lstStyle/>
                    <a:p>
                      <a:pPr algn="ctr"/>
                      <a:r>
                        <a:rPr lang="en-US" sz="2200" dirty="0"/>
                        <a:t>TO CLEANSE </a:t>
                      </a:r>
                      <a:endParaRPr lang="en-US" sz="2200" dirty="0">
                        <a:latin typeface="Times New Roman" pitchFamily="18" charset="0"/>
                        <a:cs typeface="Times New Roman" pitchFamily="18" charset="0"/>
                      </a:endParaRPr>
                    </a:p>
                  </a:txBody>
                  <a:tcPr/>
                </a:tc>
                <a:tc>
                  <a:txBody>
                    <a:bodyPr/>
                    <a:lstStyle/>
                    <a:p>
                      <a:pPr algn="ctr"/>
                      <a:r>
                        <a:rPr lang="en-US" sz="2200" dirty="0"/>
                        <a:t>TO</a:t>
                      </a:r>
                      <a:r>
                        <a:rPr lang="en-US" sz="2200" baseline="0" dirty="0"/>
                        <a:t> </a:t>
                      </a:r>
                    </a:p>
                    <a:p>
                      <a:pPr algn="ctr"/>
                      <a:r>
                        <a:rPr lang="en-US" sz="2200" dirty="0"/>
                        <a:t>DISTIL </a:t>
                      </a:r>
                      <a:endParaRPr lang="en-US" sz="22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a:t>TO SORT</a:t>
                      </a:r>
                    </a:p>
                    <a:p>
                      <a:pPr algn="ctr"/>
                      <a:endParaRPr lang="en-US" sz="22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a:t>TO PEEL</a:t>
                      </a:r>
                    </a:p>
                    <a:p>
                      <a:pPr algn="ctr"/>
                      <a:endParaRPr lang="en-US" sz="2200"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102927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a:t>TO CLARIFY</a:t>
                      </a:r>
                    </a:p>
                    <a:p>
                      <a:pPr algn="ctr"/>
                      <a:endParaRPr lang="en-US" sz="22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a:t>TO DEHYDRATE</a:t>
                      </a:r>
                    </a:p>
                    <a:p>
                      <a:pPr algn="ctr"/>
                      <a:endParaRPr lang="en-US" sz="22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a:t>TO STREAM</a:t>
                      </a:r>
                    </a:p>
                    <a:p>
                      <a:pPr algn="ctr"/>
                      <a:endParaRPr lang="en-US" sz="22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a:t>TO DEHUSK</a:t>
                      </a:r>
                    </a:p>
                    <a:p>
                      <a:pPr algn="ctr"/>
                      <a:endParaRPr lang="en-US" sz="220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85220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a:t>TO PURIFY</a:t>
                      </a:r>
                    </a:p>
                    <a:p>
                      <a:pPr algn="ctr"/>
                      <a:endParaRPr lang="en-US" sz="22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a:t>TOSHIFT</a:t>
                      </a:r>
                    </a:p>
                    <a:p>
                      <a:pPr algn="ctr"/>
                      <a:endParaRPr lang="en-US" sz="22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a:t>TO FILTER</a:t>
                      </a:r>
                    </a:p>
                    <a:p>
                      <a:pPr algn="ctr"/>
                      <a:endParaRPr lang="en-US" sz="22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a:t>TO WASH</a:t>
                      </a:r>
                    </a:p>
                    <a:p>
                      <a:pPr algn="ctr"/>
                      <a:endParaRPr lang="en-US" sz="22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304800"/>
            <a:ext cx="8382000" cy="6248400"/>
          </a:xfrm>
        </p:spPr>
        <p:txBody>
          <a:bodyPr>
            <a:normAutofit lnSpcReduction="10000"/>
          </a:bodyPr>
          <a:lstStyle/>
          <a:p>
            <a:pPr>
              <a:buNone/>
            </a:pP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Shodhana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is a combination of process which removes unwanted part from the drug , which control the unwanted effect or toxic effect or remove those effect and enhances the properties of drug which make the drug suitable for desired action.</a:t>
            </a:r>
          </a:p>
          <a:p>
            <a:pPr>
              <a:buNone/>
            </a:pPr>
            <a:r>
              <a:rPr lang="en-US" dirty="0">
                <a:latin typeface="Times New Roman" pitchFamily="18" charset="0"/>
                <a:cs typeface="Times New Roman" pitchFamily="18" charset="0"/>
              </a:rPr>
              <a:t>   </a:t>
            </a:r>
            <a:r>
              <a:rPr lang="en-US" u="sng" dirty="0">
                <a:effectLst>
                  <a:outerShdw blurRad="38100" dist="38100" dir="2700000" algn="tl">
                    <a:srgbClr val="000000">
                      <a:alpha val="43137"/>
                    </a:srgbClr>
                  </a:outerShdw>
                </a:effectLst>
                <a:latin typeface="Times New Roman" pitchFamily="18" charset="0"/>
                <a:cs typeface="Times New Roman" pitchFamily="18" charset="0"/>
              </a:rPr>
              <a:t>Types of</a:t>
            </a:r>
            <a:r>
              <a:rPr lang="en-US" i="1" u="sng" dirty="0">
                <a:effectLst>
                  <a:outerShdw blurRad="38100" dist="38100" dir="2700000" algn="tl">
                    <a:srgbClr val="000000">
                      <a:alpha val="43137"/>
                    </a:srgbClr>
                  </a:outerShdw>
                </a:effectLst>
                <a:latin typeface="Times New Roman" pitchFamily="18" charset="0"/>
                <a:cs typeface="Times New Roman" pitchFamily="18" charset="0"/>
              </a:rPr>
              <a:t> </a:t>
            </a:r>
            <a:r>
              <a:rPr lang="en-US" i="1" u="sng" dirty="0" err="1">
                <a:effectLst>
                  <a:outerShdw blurRad="38100" dist="38100" dir="2700000" algn="tl">
                    <a:srgbClr val="000000">
                      <a:alpha val="43137"/>
                    </a:srgbClr>
                  </a:outerShdw>
                </a:effectLst>
                <a:latin typeface="Times New Roman" pitchFamily="18" charset="0"/>
                <a:cs typeface="Times New Roman" pitchFamily="18" charset="0"/>
              </a:rPr>
              <a:t>shodhana</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 </a:t>
            </a:r>
            <a:r>
              <a:rPr lang="en-US" i="1" dirty="0" err="1">
                <a:latin typeface="Times New Roman" pitchFamily="18" charset="0"/>
                <a:cs typeface="Times New Roman" pitchFamily="18" charset="0"/>
              </a:rPr>
              <a:t>Shodhana</a:t>
            </a:r>
            <a:r>
              <a:rPr lang="en-US" dirty="0">
                <a:latin typeface="Times New Roman" pitchFamily="18" charset="0"/>
                <a:cs typeface="Times New Roman" pitchFamily="18" charset="0"/>
              </a:rPr>
              <a:t> process is grossly subdivided into two major categories as </a:t>
            </a:r>
            <a:r>
              <a:rPr lang="en-US" i="1" dirty="0" err="1">
                <a:latin typeface="Times New Roman" pitchFamily="18" charset="0"/>
                <a:cs typeface="Times New Roman" pitchFamily="18" charset="0"/>
              </a:rPr>
              <a:t>samanya</a:t>
            </a:r>
            <a:r>
              <a:rPr lang="en-US" dirty="0">
                <a:latin typeface="Times New Roman" pitchFamily="18" charset="0"/>
                <a:cs typeface="Times New Roman" pitchFamily="18" charset="0"/>
              </a:rPr>
              <a:t> and </a:t>
            </a:r>
            <a:r>
              <a:rPr lang="en-US" i="1" dirty="0" err="1">
                <a:latin typeface="Times New Roman" pitchFamily="18" charset="0"/>
                <a:cs typeface="Times New Roman" pitchFamily="18" charset="0"/>
              </a:rPr>
              <a:t>vishesha</a:t>
            </a:r>
            <a:r>
              <a:rPr lang="en-US" dirty="0">
                <a:latin typeface="Times New Roman" pitchFamily="18" charset="0"/>
                <a:cs typeface="Times New Roman" pitchFamily="18" charset="0"/>
              </a:rPr>
              <a:t>.</a:t>
            </a:r>
          </a:p>
          <a:p>
            <a:pPr lvl="0"/>
            <a:r>
              <a:rPr lang="en-US" dirty="0">
                <a:effectLst>
                  <a:outerShdw blurRad="38100" dist="38100" dir="2700000" algn="tl">
                    <a:srgbClr val="000000">
                      <a:alpha val="43137"/>
                    </a:srgbClr>
                  </a:outerShdw>
                </a:effectLst>
                <a:latin typeface="Times New Roman" pitchFamily="18" charset="0"/>
                <a:cs typeface="Times New Roman" pitchFamily="18" charset="0"/>
              </a:rPr>
              <a:t> </a:t>
            </a:r>
            <a:r>
              <a:rPr lang="en-US" i="1" dirty="0" err="1">
                <a:effectLst>
                  <a:outerShdw blurRad="38100" dist="38100" dir="2700000" algn="tl">
                    <a:srgbClr val="000000">
                      <a:alpha val="43137"/>
                    </a:srgbClr>
                  </a:outerShdw>
                </a:effectLst>
                <a:latin typeface="Times New Roman" pitchFamily="18" charset="0"/>
                <a:cs typeface="Times New Roman" pitchFamily="18" charset="0"/>
              </a:rPr>
              <a:t>Samanya</a:t>
            </a:r>
            <a:r>
              <a:rPr lang="en-US" i="1" dirty="0">
                <a:effectLst>
                  <a:outerShdw blurRad="38100" dist="38100" dir="2700000" algn="tl">
                    <a:srgbClr val="000000">
                      <a:alpha val="43137"/>
                    </a:srgbClr>
                  </a:outerShdw>
                </a:effectLst>
                <a:latin typeface="Times New Roman" pitchFamily="18" charset="0"/>
                <a:cs typeface="Times New Roman" pitchFamily="18" charset="0"/>
              </a:rPr>
              <a:t> </a:t>
            </a:r>
            <a:r>
              <a:rPr lang="en-US" i="1" dirty="0" err="1">
                <a:effectLst>
                  <a:outerShdw blurRad="38100" dist="38100" dir="2700000" algn="tl">
                    <a:srgbClr val="000000">
                      <a:alpha val="43137"/>
                    </a:srgbClr>
                  </a:outerShdw>
                </a:effectLst>
                <a:latin typeface="Times New Roman" pitchFamily="18" charset="0"/>
                <a:cs typeface="Times New Roman" pitchFamily="18" charset="0"/>
              </a:rPr>
              <a:t>Shodhana</a:t>
            </a:r>
            <a:r>
              <a:rPr lang="en-US" i="1" dirty="0">
                <a:effectLst>
                  <a:outerShdw blurRad="38100" dist="38100" dir="2700000" algn="tl">
                    <a:srgbClr val="000000">
                      <a:alpha val="43137"/>
                    </a:srgbClr>
                  </a:outerShdw>
                </a:effectLst>
                <a:latin typeface="Times New Roman" pitchFamily="18" charset="0"/>
                <a:cs typeface="Times New Roman" pitchFamily="18" charset="0"/>
              </a:rPr>
              <a:t> </a:t>
            </a:r>
            <a:r>
              <a:rPr lang="en-US" dirty="0">
                <a:effectLst>
                  <a:outerShdw blurRad="38100" dist="38100" dir="2700000" algn="tl">
                    <a:srgbClr val="000000">
                      <a:alpha val="43137"/>
                    </a:srgbClr>
                  </a:outerShdw>
                </a:effectLst>
                <a:latin typeface="Times New Roman" pitchFamily="18" charset="0"/>
                <a:cs typeface="Times New Roman" pitchFamily="18" charset="0"/>
              </a:rPr>
              <a:t>(Common purification/ processing):</a:t>
            </a:r>
            <a:r>
              <a:rPr lang="en-US" u="sng" dirty="0">
                <a:latin typeface="Times New Roman" pitchFamily="18" charset="0"/>
                <a:cs typeface="Times New Roman" pitchFamily="18" charset="0"/>
              </a:rPr>
              <a:t> </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Samanya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shodhana</a:t>
            </a:r>
            <a:r>
              <a:rPr lang="en-US" dirty="0">
                <a:latin typeface="Times New Roman" pitchFamily="18" charset="0"/>
                <a:cs typeface="Times New Roman" pitchFamily="18" charset="0"/>
              </a:rPr>
              <a:t> means general method of purification of all poisonous drugs of a particular group.</a:t>
            </a:r>
          </a:p>
          <a:p>
            <a:r>
              <a:rPr lang="en-US" i="1" dirty="0" err="1">
                <a:effectLst>
                  <a:outerShdw blurRad="38100" dist="38100" dir="2700000" algn="tl">
                    <a:srgbClr val="000000">
                      <a:alpha val="43137"/>
                    </a:srgbClr>
                  </a:outerShdw>
                </a:effectLst>
                <a:latin typeface="Times New Roman" pitchFamily="18" charset="0"/>
                <a:cs typeface="Times New Roman" pitchFamily="18" charset="0"/>
              </a:rPr>
              <a:t>Vishesha</a:t>
            </a:r>
            <a:r>
              <a:rPr lang="en-US" i="1" dirty="0">
                <a:effectLst>
                  <a:outerShdw blurRad="38100" dist="38100" dir="2700000" algn="tl">
                    <a:srgbClr val="000000">
                      <a:alpha val="43137"/>
                    </a:srgbClr>
                  </a:outerShdw>
                </a:effectLst>
                <a:latin typeface="Times New Roman" pitchFamily="18" charset="0"/>
                <a:cs typeface="Times New Roman" pitchFamily="18" charset="0"/>
              </a:rPr>
              <a:t> </a:t>
            </a:r>
            <a:r>
              <a:rPr lang="en-US" i="1" dirty="0" err="1">
                <a:effectLst>
                  <a:outerShdw blurRad="38100" dist="38100" dir="2700000" algn="tl">
                    <a:srgbClr val="000000">
                      <a:alpha val="43137"/>
                    </a:srgbClr>
                  </a:outerShdw>
                </a:effectLst>
                <a:latin typeface="Times New Roman" pitchFamily="18" charset="0"/>
                <a:cs typeface="Times New Roman" pitchFamily="18" charset="0"/>
              </a:rPr>
              <a:t>shodhana</a:t>
            </a:r>
            <a:r>
              <a:rPr lang="en-US" i="1" dirty="0">
                <a:effectLst>
                  <a:outerShdw blurRad="38100" dist="38100" dir="2700000" algn="tl">
                    <a:srgbClr val="000000">
                      <a:alpha val="43137"/>
                    </a:srgbClr>
                  </a:outerShdw>
                </a:effectLst>
                <a:latin typeface="Times New Roman" pitchFamily="18" charset="0"/>
                <a:cs typeface="Times New Roman" pitchFamily="18" charset="0"/>
              </a:rPr>
              <a:t> </a:t>
            </a:r>
            <a:r>
              <a:rPr lang="en-US" dirty="0">
                <a:effectLst>
                  <a:outerShdw blurRad="38100" dist="38100" dir="2700000" algn="tl">
                    <a:srgbClr val="000000">
                      <a:alpha val="43137"/>
                    </a:srgbClr>
                  </a:outerShdw>
                </a:effectLst>
                <a:latin typeface="Times New Roman" pitchFamily="18" charset="0"/>
                <a:cs typeface="Times New Roman" pitchFamily="18" charset="0"/>
              </a:rPr>
              <a:t>(Specific purification/ processing):</a:t>
            </a:r>
            <a:r>
              <a:rPr lang="en-US" u="sng" dirty="0">
                <a:latin typeface="Times New Roman" pitchFamily="18" charset="0"/>
                <a:cs typeface="Times New Roman" pitchFamily="18" charset="0"/>
              </a:rPr>
              <a:t> </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Vishesha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shodhana</a:t>
            </a:r>
            <a:r>
              <a:rPr lang="en-US" dirty="0">
                <a:latin typeface="Times New Roman" pitchFamily="18" charset="0"/>
                <a:cs typeface="Times New Roman" pitchFamily="18" charset="0"/>
              </a:rPr>
              <a:t> means specific method of purification for the particular drug. </a:t>
            </a:r>
            <a:r>
              <a:rPr lang="en-US" i="1" dirty="0" err="1">
                <a:latin typeface="Times New Roman" pitchFamily="18" charset="0"/>
                <a:cs typeface="Times New Roman" pitchFamily="18" charset="0"/>
              </a:rPr>
              <a:t>Vishesa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Sodhana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is performed, to remove the impurities peculiar to the substance which can not be removed by </a:t>
            </a:r>
            <a:r>
              <a:rPr lang="en-US" i="1" dirty="0" err="1">
                <a:latin typeface="Times New Roman" pitchFamily="18" charset="0"/>
                <a:cs typeface="Times New Roman" pitchFamily="18" charset="0"/>
              </a:rPr>
              <a:t>Samanya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Sodhana</a:t>
            </a:r>
            <a:r>
              <a:rPr lang="en-US" dirty="0">
                <a:latin typeface="Times New Roman" pitchFamily="18" charset="0"/>
                <a:cs typeface="Times New Roman" pitchFamily="18" charset="0"/>
              </a:rPr>
              <a:t>.</a:t>
            </a:r>
          </a:p>
          <a:p>
            <a:endParaRPr lang="en-US"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590800"/>
            <a:ext cx="8763000" cy="1447800"/>
          </a:xfrm>
        </p:spPr>
        <p:txBody>
          <a:bodyPr>
            <a:normAutofit/>
          </a:bodyPr>
          <a:lstStyle/>
          <a:p>
            <a:r>
              <a:rPr lang="en-US" sz="4400" b="1" dirty="0">
                <a:latin typeface="Times New Roman" pitchFamily="18" charset="0"/>
                <a:cs typeface="Times New Roman" pitchFamily="18" charset="0"/>
              </a:rPr>
              <a:t>  IMPORTANCE OF SHODHANA</a:t>
            </a:r>
            <a:endParaRPr lang="en-US"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04800"/>
            <a:ext cx="8305800" cy="6248400"/>
          </a:xfrm>
        </p:spPr>
        <p:txBody>
          <a:bodyPr>
            <a:normAutofit/>
          </a:bodyPr>
          <a:lstStyle/>
          <a:p>
            <a:r>
              <a:rPr lang="en-US" sz="2800" dirty="0">
                <a:latin typeface="Times New Roman" pitchFamily="18" charset="0"/>
                <a:cs typeface="Times New Roman" pitchFamily="18" charset="0"/>
              </a:rPr>
              <a:t>Poisons when used incautiously, readily spread throughout body and cause deleterious effect which may cause even death. This is due to the qualities of </a:t>
            </a:r>
            <a:r>
              <a:rPr lang="en-US" sz="2800" i="1" dirty="0">
                <a:latin typeface="Times New Roman" pitchFamily="18" charset="0"/>
                <a:cs typeface="Times New Roman" pitchFamily="18" charset="0"/>
              </a:rPr>
              <a:t>Visas</a:t>
            </a:r>
            <a:r>
              <a:rPr lang="en-US" sz="2800" dirty="0">
                <a:latin typeface="Times New Roman" pitchFamily="18" charset="0"/>
                <a:cs typeface="Times New Roman" pitchFamily="18" charset="0"/>
              </a:rPr>
              <a:t> like ‘</a:t>
            </a:r>
            <a:r>
              <a:rPr lang="en-US" sz="2800" i="1" dirty="0" err="1">
                <a:latin typeface="Times New Roman" pitchFamily="18" charset="0"/>
                <a:cs typeface="Times New Roman" pitchFamily="18" charset="0"/>
              </a:rPr>
              <a:t>Vyavayi</a:t>
            </a:r>
            <a:r>
              <a:rPr lang="en-US" sz="2800" i="1" dirty="0">
                <a:latin typeface="Times New Roman" pitchFamily="18" charset="0"/>
                <a:cs typeface="Times New Roman" pitchFamily="18" charset="0"/>
              </a:rPr>
              <a:t>’, ‘</a:t>
            </a:r>
            <a:r>
              <a:rPr lang="en-US" sz="2800" i="1" dirty="0" err="1">
                <a:latin typeface="Times New Roman" pitchFamily="18" charset="0"/>
                <a:cs typeface="Times New Roman" pitchFamily="18" charset="0"/>
              </a:rPr>
              <a:t>Tiksna</a:t>
            </a:r>
            <a:r>
              <a:rPr lang="en-US" sz="2800" i="1" dirty="0">
                <a:latin typeface="Times New Roman" pitchFamily="18" charset="0"/>
                <a:cs typeface="Times New Roman" pitchFamily="18" charset="0"/>
              </a:rPr>
              <a:t>’, ‘</a:t>
            </a:r>
            <a:r>
              <a:rPr lang="en-US" sz="2800" i="1" dirty="0" err="1">
                <a:latin typeface="Times New Roman" pitchFamily="18" charset="0"/>
                <a:cs typeface="Times New Roman" pitchFamily="18" charset="0"/>
              </a:rPr>
              <a:t>Asu</a:t>
            </a:r>
            <a:r>
              <a:rPr lang="en-US" sz="2800" i="1" dirty="0">
                <a:latin typeface="Times New Roman" pitchFamily="18" charset="0"/>
                <a:cs typeface="Times New Roman" pitchFamily="18" charset="0"/>
              </a:rPr>
              <a:t>’, </a:t>
            </a:r>
            <a:r>
              <a:rPr lang="en-US" sz="2800" dirty="0">
                <a:latin typeface="Times New Roman" pitchFamily="18" charset="0"/>
                <a:cs typeface="Times New Roman" pitchFamily="18" charset="0"/>
              </a:rPr>
              <a:t>etc. The cautious utilization of </a:t>
            </a:r>
            <a:r>
              <a:rPr lang="en-US" sz="2800" i="1" dirty="0">
                <a:latin typeface="Times New Roman" pitchFamily="18" charset="0"/>
                <a:cs typeface="Times New Roman" pitchFamily="18" charset="0"/>
              </a:rPr>
              <a:t>Visa</a:t>
            </a:r>
            <a:r>
              <a:rPr lang="en-US" sz="2800" dirty="0">
                <a:latin typeface="Times New Roman" pitchFamily="18" charset="0"/>
                <a:cs typeface="Times New Roman" pitchFamily="18" charset="0"/>
              </a:rPr>
              <a:t> in small quantity after proper purification acts as </a:t>
            </a:r>
            <a:r>
              <a:rPr lang="en-US" sz="2800" i="1" dirty="0">
                <a:latin typeface="Times New Roman" pitchFamily="18" charset="0"/>
                <a:cs typeface="Times New Roman" pitchFamily="18" charset="0"/>
              </a:rPr>
              <a:t>“</a:t>
            </a:r>
            <a:r>
              <a:rPr lang="en-US" sz="2800" i="1" dirty="0" err="1">
                <a:latin typeface="Times New Roman" pitchFamily="18" charset="0"/>
                <a:cs typeface="Times New Roman" pitchFamily="18" charset="0"/>
              </a:rPr>
              <a:t>Amrta</a:t>
            </a:r>
            <a:r>
              <a:rPr lang="en-US" sz="2800" i="1" dirty="0">
                <a:latin typeface="Times New Roman" pitchFamily="18" charset="0"/>
                <a:cs typeface="Times New Roman" pitchFamily="18" charset="0"/>
              </a:rPr>
              <a:t>” </a:t>
            </a:r>
            <a:r>
              <a:rPr lang="en-US" sz="2800" dirty="0">
                <a:latin typeface="Times New Roman" pitchFamily="18" charset="0"/>
                <a:cs typeface="Times New Roman" pitchFamily="18" charset="0"/>
              </a:rPr>
              <a:t>that is, it has very good clinical efficacy.</a:t>
            </a:r>
          </a:p>
          <a:p>
            <a:r>
              <a:rPr lang="en-US" sz="2800" i="1" dirty="0">
                <a:latin typeface="Times New Roman" pitchFamily="18" charset="0"/>
                <a:cs typeface="Times New Roman" pitchFamily="18" charset="0"/>
              </a:rPr>
              <a:t>Rasa </a:t>
            </a:r>
            <a:r>
              <a:rPr lang="en-US" sz="2800" i="1" dirty="0" err="1">
                <a:latin typeface="Times New Roman" pitchFamily="18" charset="0"/>
                <a:cs typeface="Times New Roman" pitchFamily="18" charset="0"/>
              </a:rPr>
              <a:t>Vagbhatta</a:t>
            </a:r>
            <a:r>
              <a:rPr lang="en-US" sz="2800" i="1" dirty="0">
                <a:latin typeface="Times New Roman" pitchFamily="18" charset="0"/>
                <a:cs typeface="Times New Roman" pitchFamily="18" charset="0"/>
              </a:rPr>
              <a:t> </a:t>
            </a:r>
            <a:r>
              <a:rPr lang="en-US" sz="2800" dirty="0">
                <a:latin typeface="Times New Roman" pitchFamily="18" charset="0"/>
                <a:cs typeface="Times New Roman" pitchFamily="18" charset="0"/>
              </a:rPr>
              <a:t>and </a:t>
            </a:r>
            <a:r>
              <a:rPr lang="en-US" sz="2800" i="1" dirty="0">
                <a:latin typeface="Times New Roman" pitchFamily="18" charset="0"/>
                <a:cs typeface="Times New Roman" pitchFamily="18" charset="0"/>
              </a:rPr>
              <a:t>Rasa </a:t>
            </a:r>
            <a:r>
              <a:rPr lang="en-US" sz="2800" i="1" dirty="0" err="1">
                <a:latin typeface="Times New Roman" pitchFamily="18" charset="0"/>
                <a:cs typeface="Times New Roman" pitchFamily="18" charset="0"/>
              </a:rPr>
              <a:t>Madhava</a:t>
            </a:r>
            <a:r>
              <a:rPr lang="en-US" sz="2800" i="1" dirty="0">
                <a:latin typeface="Times New Roman" pitchFamily="18" charset="0"/>
                <a:cs typeface="Times New Roman" pitchFamily="18" charset="0"/>
              </a:rPr>
              <a:t> </a:t>
            </a:r>
            <a:r>
              <a:rPr lang="en-US" sz="2800" dirty="0">
                <a:latin typeface="Times New Roman" pitchFamily="18" charset="0"/>
                <a:cs typeface="Times New Roman" pitchFamily="18" charset="0"/>
              </a:rPr>
              <a:t>have clearly mentioned the detrimental effects of impurities of </a:t>
            </a:r>
            <a:r>
              <a:rPr lang="en-US" sz="2800" i="1" dirty="0" err="1">
                <a:latin typeface="Times New Roman" pitchFamily="18" charset="0"/>
                <a:cs typeface="Times New Roman" pitchFamily="18" charset="0"/>
              </a:rPr>
              <a:t>Swarnadi</a:t>
            </a:r>
            <a:r>
              <a:rPr lang="en-US" sz="2800" i="1" dirty="0">
                <a:latin typeface="Times New Roman" pitchFamily="18" charset="0"/>
                <a:cs typeface="Times New Roman" pitchFamily="18" charset="0"/>
              </a:rPr>
              <a:t> </a:t>
            </a:r>
            <a:r>
              <a:rPr lang="en-US" sz="2800" i="1" dirty="0" err="1">
                <a:latin typeface="Times New Roman" pitchFamily="18" charset="0"/>
                <a:cs typeface="Times New Roman" pitchFamily="18" charset="0"/>
              </a:rPr>
              <a:t>Lohas</a:t>
            </a:r>
            <a:r>
              <a:rPr lang="en-US" sz="2800" dirty="0">
                <a:latin typeface="Times New Roman" pitchFamily="18" charset="0"/>
                <a:cs typeface="Times New Roman" pitchFamily="18" charset="0"/>
              </a:rPr>
              <a:t>. </a:t>
            </a:r>
          </a:p>
          <a:p>
            <a:pPr>
              <a:buNone/>
            </a:pPr>
            <a:r>
              <a:rPr lang="en-US" sz="2800" dirty="0">
                <a:latin typeface="Times New Roman" pitchFamily="18" charset="0"/>
                <a:cs typeface="Times New Roman" pitchFamily="18" charset="0"/>
              </a:rPr>
              <a:t>			However, in </a:t>
            </a:r>
            <a:r>
              <a:rPr lang="en-US" sz="2800" i="1" dirty="0" err="1">
                <a:latin typeface="Times New Roman" pitchFamily="18" charset="0"/>
                <a:cs typeface="Times New Roman" pitchFamily="18" charset="0"/>
              </a:rPr>
              <a:t>Rasendra</a:t>
            </a:r>
            <a:r>
              <a:rPr lang="en-US" sz="2800" i="1" dirty="0">
                <a:latin typeface="Times New Roman" pitchFamily="18" charset="0"/>
                <a:cs typeface="Times New Roman" pitchFamily="18" charset="0"/>
              </a:rPr>
              <a:t> </a:t>
            </a:r>
            <a:r>
              <a:rPr lang="en-US" sz="2800" i="1" dirty="0" err="1">
                <a:latin typeface="Times New Roman" pitchFamily="18" charset="0"/>
                <a:cs typeface="Times New Roman" pitchFamily="18" charset="0"/>
              </a:rPr>
              <a:t>Cudamani</a:t>
            </a:r>
            <a:r>
              <a:rPr lang="en-US" sz="2800" dirty="0">
                <a:latin typeface="Times New Roman" pitchFamily="18" charset="0"/>
                <a:cs typeface="Times New Roman" pitchFamily="18" charset="0"/>
              </a:rPr>
              <a:t> and </a:t>
            </a:r>
            <a:r>
              <a:rPr lang="en-US" sz="2800" i="1" dirty="0">
                <a:latin typeface="Times New Roman" pitchFamily="18" charset="0"/>
                <a:cs typeface="Times New Roman" pitchFamily="18" charset="0"/>
              </a:rPr>
              <a:t>Rasa </a:t>
            </a:r>
            <a:r>
              <a:rPr lang="en-US" sz="2800" i="1" dirty="0" err="1">
                <a:latin typeface="Times New Roman" pitchFamily="18" charset="0"/>
                <a:cs typeface="Times New Roman" pitchFamily="18" charset="0"/>
              </a:rPr>
              <a:t>Prakasa</a:t>
            </a:r>
            <a:r>
              <a:rPr lang="en-US" sz="2800" i="1" dirty="0">
                <a:latin typeface="Times New Roman" pitchFamily="18" charset="0"/>
                <a:cs typeface="Times New Roman" pitchFamily="18" charset="0"/>
              </a:rPr>
              <a:t> </a:t>
            </a:r>
            <a:r>
              <a:rPr lang="en-US" sz="2800" i="1" dirty="0" err="1">
                <a:latin typeface="Times New Roman" pitchFamily="18" charset="0"/>
                <a:cs typeface="Times New Roman" pitchFamily="18" charset="0"/>
              </a:rPr>
              <a:t>Sudhakar</a:t>
            </a:r>
            <a:r>
              <a:rPr lang="en-US" sz="2800" dirty="0">
                <a:latin typeface="Times New Roman" pitchFamily="18" charset="0"/>
                <a:cs typeface="Times New Roman" pitchFamily="18" charset="0"/>
              </a:rPr>
              <a:t>, it has been mentioned that pure gold does not require to undergo </a:t>
            </a:r>
            <a:r>
              <a:rPr lang="en-US" sz="2800" i="1" dirty="0" err="1">
                <a:latin typeface="Times New Roman" pitchFamily="18" charset="0"/>
                <a:cs typeface="Times New Roman" pitchFamily="18" charset="0"/>
              </a:rPr>
              <a:t>Sodhana</a:t>
            </a:r>
            <a:r>
              <a:rPr lang="en-US" sz="2800" dirty="0">
                <a:latin typeface="Times New Roman" pitchFamily="18" charset="0"/>
                <a:cs typeface="Times New Roman" pitchFamily="18" charset="0"/>
              </a:rPr>
              <a:t> process.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533400"/>
            <a:ext cx="8458200" cy="6019800"/>
          </a:xfrm>
        </p:spPr>
        <p:txBody>
          <a:bodyPr>
            <a:normAutofit lnSpcReduction="10000"/>
          </a:bodyPr>
          <a:lstStyle/>
          <a:p>
            <a:r>
              <a:rPr lang="en-US" i="1" dirty="0" err="1">
                <a:latin typeface="Times New Roman" pitchFamily="18" charset="0"/>
                <a:cs typeface="Times New Roman" pitchFamily="18" charset="0"/>
              </a:rPr>
              <a:t>Sodhana</a:t>
            </a:r>
            <a:r>
              <a:rPr lang="en-US" dirty="0">
                <a:latin typeface="Times New Roman" pitchFamily="18" charset="0"/>
                <a:cs typeface="Times New Roman" pitchFamily="18" charset="0"/>
              </a:rPr>
              <a:t> was that much important since ages that, a complete detail of the characteristics of the impure substance is given. How the impurities are removed is also described fully . The effect on body of the pure form of the substance is also described to the fullest extent. So in this way a </a:t>
            </a:r>
            <a:r>
              <a:rPr lang="en-US" i="1" dirty="0" err="1">
                <a:latin typeface="Times New Roman" pitchFamily="18" charset="0"/>
                <a:cs typeface="Times New Roman" pitchFamily="18" charset="0"/>
              </a:rPr>
              <a:t>Rasasastri</a:t>
            </a:r>
            <a:r>
              <a:rPr lang="en-US" dirty="0">
                <a:latin typeface="Times New Roman" pitchFamily="18" charset="0"/>
                <a:cs typeface="Times New Roman" pitchFamily="18" charset="0"/>
              </a:rPr>
              <a:t> can never fail in his endeavor of </a:t>
            </a:r>
            <a:r>
              <a:rPr lang="en-US" i="1" dirty="0" err="1">
                <a:latin typeface="Times New Roman" pitchFamily="18" charset="0"/>
                <a:cs typeface="Times New Roman" pitchFamily="18" charset="0"/>
              </a:rPr>
              <a:t>Sodhana</a:t>
            </a:r>
            <a:r>
              <a:rPr lang="en-US" dirty="0">
                <a:latin typeface="Times New Roman" pitchFamily="18" charset="0"/>
                <a:cs typeface="Times New Roman" pitchFamily="18" charset="0"/>
              </a:rPr>
              <a:t>.</a:t>
            </a:r>
          </a:p>
          <a:p>
            <a:r>
              <a:rPr lang="en-US" dirty="0">
                <a:latin typeface="Times New Roman" pitchFamily="18" charset="0"/>
                <a:cs typeface="Times New Roman" pitchFamily="18" charset="0"/>
              </a:rPr>
              <a:t>As told earlier </a:t>
            </a:r>
            <a:r>
              <a:rPr lang="en-US" i="1" dirty="0" err="1">
                <a:latin typeface="Times New Roman" pitchFamily="18" charset="0"/>
                <a:cs typeface="Times New Roman" pitchFamily="18" charset="0"/>
              </a:rPr>
              <a:t>Sodhana</a:t>
            </a:r>
            <a:r>
              <a:rPr lang="en-US" dirty="0">
                <a:latin typeface="Times New Roman" pitchFamily="18" charset="0"/>
                <a:cs typeface="Times New Roman" pitchFamily="18" charset="0"/>
              </a:rPr>
              <a:t> of  </a:t>
            </a:r>
            <a:r>
              <a:rPr lang="en-US" i="1" dirty="0" err="1">
                <a:latin typeface="Times New Roman" pitchFamily="18" charset="0"/>
                <a:cs typeface="Times New Roman" pitchFamily="18" charset="0"/>
              </a:rPr>
              <a:t>Ayurveda</a:t>
            </a:r>
            <a:r>
              <a:rPr lang="en-US" dirty="0">
                <a:latin typeface="Times New Roman" pitchFamily="18" charset="0"/>
                <a:cs typeface="Times New Roman" pitchFamily="18" charset="0"/>
              </a:rPr>
              <a:t> does not literally means purification of modern chemistry. It means something more than mere purification. </a:t>
            </a:r>
            <a:r>
              <a:rPr lang="en-US" i="1" dirty="0">
                <a:latin typeface="Times New Roman" pitchFamily="18" charset="0"/>
                <a:cs typeface="Times New Roman" pitchFamily="18" charset="0"/>
              </a:rPr>
              <a:t>‘</a:t>
            </a:r>
            <a:r>
              <a:rPr lang="en-US" i="1" dirty="0" err="1">
                <a:latin typeface="Times New Roman" pitchFamily="18" charset="0"/>
                <a:cs typeface="Times New Roman" pitchFamily="18" charset="0"/>
              </a:rPr>
              <a:t>Sendriyatva</a:t>
            </a:r>
            <a:r>
              <a:rPr lang="en-US" i="1" dirty="0">
                <a:latin typeface="Times New Roman" pitchFamily="18" charset="0"/>
                <a:cs typeface="Times New Roman" pitchFamily="18" charset="0"/>
              </a:rPr>
              <a:t>’</a:t>
            </a:r>
            <a:r>
              <a:rPr lang="en-US" dirty="0">
                <a:latin typeface="Times New Roman" pitchFamily="18" charset="0"/>
                <a:cs typeface="Times New Roman" pitchFamily="18" charset="0"/>
              </a:rPr>
              <a:t>  is brought about after </a:t>
            </a:r>
            <a:r>
              <a:rPr lang="en-US" i="1" dirty="0" err="1">
                <a:latin typeface="Times New Roman" pitchFamily="18" charset="0"/>
                <a:cs typeface="Times New Roman" pitchFamily="18" charset="0"/>
              </a:rPr>
              <a:t>Sodhana</a:t>
            </a:r>
            <a:r>
              <a:rPr lang="en-US" dirty="0">
                <a:latin typeface="Times New Roman" pitchFamily="18" charset="0"/>
                <a:cs typeface="Times New Roman" pitchFamily="18" charset="0"/>
              </a:rPr>
              <a:t> and this quality is of utmost importance for it is to be utilized internally as medicine. And that is why though now a days we are having 99.9% pure metals from the market, still they can not be utilized without </a:t>
            </a:r>
            <a:r>
              <a:rPr lang="en-US" i="1" dirty="0" err="1">
                <a:latin typeface="Times New Roman" pitchFamily="18" charset="0"/>
                <a:cs typeface="Times New Roman" pitchFamily="18" charset="0"/>
              </a:rPr>
              <a:t>Sodhana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  </a:t>
            </a:r>
            <a:r>
              <a:rPr lang="en-US" i="1" dirty="0" err="1">
                <a:latin typeface="Times New Roman" pitchFamily="18" charset="0"/>
                <a:cs typeface="Times New Roman" pitchFamily="18" charset="0"/>
              </a:rPr>
              <a:t>Sodhana</a:t>
            </a:r>
            <a:r>
              <a:rPr lang="en-US" dirty="0">
                <a:latin typeface="Times New Roman" pitchFamily="18" charset="0"/>
                <a:cs typeface="Times New Roman" pitchFamily="18" charset="0"/>
              </a:rPr>
              <a:t> is an essential process as far as </a:t>
            </a:r>
            <a:r>
              <a:rPr lang="en-US" i="1" dirty="0" err="1">
                <a:latin typeface="Times New Roman" pitchFamily="18" charset="0"/>
                <a:cs typeface="Times New Roman" pitchFamily="18" charset="0"/>
              </a:rPr>
              <a:t>ayurvedic</a:t>
            </a:r>
            <a:r>
              <a:rPr lang="en-US" dirty="0">
                <a:latin typeface="Times New Roman" pitchFamily="18" charset="0"/>
                <a:cs typeface="Times New Roman" pitchFamily="18" charset="0"/>
              </a:rPr>
              <a:t> pharmaceutical preparations are concerned.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3400" y="228600"/>
            <a:ext cx="8153400" cy="6400800"/>
          </a:xfrm>
        </p:spPr>
        <p:txBody>
          <a:bodyPr>
            <a:normAutofit/>
          </a:bodyPr>
          <a:lstStyle/>
          <a:p>
            <a:pPr>
              <a:buNone/>
            </a:pPr>
            <a:r>
              <a:rPr lang="en-US" b="1" dirty="0">
                <a:latin typeface="Times New Roman" pitchFamily="18" charset="0"/>
                <a:cs typeface="Times New Roman" pitchFamily="18" charset="0"/>
              </a:rPr>
              <a:t>    </a:t>
            </a:r>
            <a:r>
              <a:rPr lang="en-US" sz="4000" b="1" dirty="0">
                <a:latin typeface="Times New Roman" pitchFamily="18" charset="0"/>
                <a:cs typeface="Times New Roman" pitchFamily="18" charset="0"/>
              </a:rPr>
              <a:t>Aim of </a:t>
            </a:r>
            <a:r>
              <a:rPr lang="en-US" sz="4000" b="1" dirty="0" err="1">
                <a:latin typeface="Times New Roman" pitchFamily="18" charset="0"/>
                <a:cs typeface="Times New Roman" pitchFamily="18" charset="0"/>
              </a:rPr>
              <a:t>Sodhana</a:t>
            </a:r>
            <a:r>
              <a:rPr lang="en-US" sz="4000" b="1" dirty="0">
                <a:latin typeface="Times New Roman" pitchFamily="18" charset="0"/>
                <a:cs typeface="Times New Roman" pitchFamily="18" charset="0"/>
              </a:rPr>
              <a:t> </a:t>
            </a:r>
            <a:r>
              <a:rPr lang="en-US" b="1" dirty="0">
                <a:latin typeface="Times New Roman" pitchFamily="18" charset="0"/>
                <a:cs typeface="Times New Roman" pitchFamily="18" charset="0"/>
              </a:rPr>
              <a:t>:</a:t>
            </a:r>
            <a:endParaRPr lang="en-US" dirty="0">
              <a:latin typeface="Times New Roman" pitchFamily="18" charset="0"/>
              <a:cs typeface="Times New Roman" pitchFamily="18" charset="0"/>
            </a:endParaRPr>
          </a:p>
          <a:p>
            <a:pPr>
              <a:buNone/>
            </a:pPr>
            <a:r>
              <a:rPr lang="en-US" dirty="0">
                <a:latin typeface="Times New Roman" pitchFamily="18" charset="0"/>
                <a:cs typeface="Times New Roman" pitchFamily="18" charset="0"/>
              </a:rPr>
              <a:t>				There are so many aims of </a:t>
            </a:r>
            <a:r>
              <a:rPr lang="en-US" i="1" dirty="0" err="1">
                <a:latin typeface="Times New Roman" pitchFamily="18" charset="0"/>
                <a:cs typeface="Times New Roman" pitchFamily="18" charset="0"/>
              </a:rPr>
              <a:t>Sodhana</a:t>
            </a:r>
            <a:r>
              <a:rPr lang="en-US" dirty="0">
                <a:latin typeface="Times New Roman" pitchFamily="18" charset="0"/>
                <a:cs typeface="Times New Roman" pitchFamily="18" charset="0"/>
              </a:rPr>
              <a:t> and is different from substance to substance, some of them are given below:</a:t>
            </a:r>
          </a:p>
          <a:p>
            <a:endParaRPr lang="en-US" dirty="0">
              <a:latin typeface="Times New Roman" pitchFamily="18" charset="0"/>
              <a:cs typeface="Times New Roman" pitchFamily="18" charset="0"/>
            </a:endParaRPr>
          </a:p>
        </p:txBody>
      </p:sp>
      <p:graphicFrame>
        <p:nvGraphicFramePr>
          <p:cNvPr id="5" name="Table 4"/>
          <p:cNvGraphicFramePr>
            <a:graphicFrameLocks noGrp="1"/>
          </p:cNvGraphicFramePr>
          <p:nvPr/>
        </p:nvGraphicFramePr>
        <p:xfrm>
          <a:off x="990600" y="2514600"/>
          <a:ext cx="6705600" cy="3962400"/>
        </p:xfrm>
        <a:graphic>
          <a:graphicData uri="http://schemas.openxmlformats.org/drawingml/2006/table">
            <a:tbl>
              <a:tblPr firstRow="1" bandRow="1">
                <a:tableStyleId>{5C22544A-7EE6-4342-B048-85BDC9FD1C3A}</a:tableStyleId>
              </a:tblPr>
              <a:tblGrid>
                <a:gridCol w="2506133">
                  <a:extLst>
                    <a:ext uri="{9D8B030D-6E8A-4147-A177-3AD203B41FA5}">
                      <a16:colId xmlns:a16="http://schemas.microsoft.com/office/drawing/2014/main" val="20000"/>
                    </a:ext>
                  </a:extLst>
                </a:gridCol>
                <a:gridCol w="4199467">
                  <a:extLst>
                    <a:ext uri="{9D8B030D-6E8A-4147-A177-3AD203B41FA5}">
                      <a16:colId xmlns:a16="http://schemas.microsoft.com/office/drawing/2014/main" val="20001"/>
                    </a:ext>
                  </a:extLst>
                </a:gridCol>
              </a:tblGrid>
              <a:tr h="571890">
                <a:tc>
                  <a:txBody>
                    <a:bodyPr/>
                    <a:lstStyle/>
                    <a:p>
                      <a:pPr algn="ctr"/>
                      <a:r>
                        <a:rPr lang="en-US" dirty="0">
                          <a:latin typeface="Times New Roman" pitchFamily="18" charset="0"/>
                          <a:cs typeface="Times New Roman" pitchFamily="18" charset="0"/>
                        </a:rPr>
                        <a:t>DRUGS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onvex"/>
                      <a:lightRig rig="flood" dir="t"/>
                    </a:cell3D>
                  </a:tcPr>
                </a:tc>
                <a:tc>
                  <a:txBody>
                    <a:bodyPr/>
                    <a:lstStyle/>
                    <a:p>
                      <a:pPr algn="ctr"/>
                      <a:r>
                        <a:rPr lang="en-US" b="1" i="0" dirty="0">
                          <a:latin typeface="Times New Roman" pitchFamily="18" charset="0"/>
                          <a:cs typeface="Times New Roman" pitchFamily="18" charset="0"/>
                        </a:rPr>
                        <a:t>AIM OF  SHODHANA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onvex"/>
                      <a:lightRig rig="flood" dir="t"/>
                    </a:cell3D>
                  </a:tcPr>
                </a:tc>
                <a:extLst>
                  <a:ext uri="{0D108BD9-81ED-4DB2-BD59-A6C34878D82A}">
                    <a16:rowId xmlns:a16="http://schemas.microsoft.com/office/drawing/2014/main" val="10000"/>
                  </a:ext>
                </a:extLst>
              </a:tr>
              <a:tr h="552893">
                <a:tc>
                  <a:txBody>
                    <a:bodyPr/>
                    <a:lstStyle/>
                    <a:p>
                      <a:pPr algn="ctr"/>
                      <a:r>
                        <a:rPr lang="en-US" dirty="0">
                          <a:latin typeface="Times New Roman" pitchFamily="18" charset="0"/>
                          <a:cs typeface="Times New Roman" pitchFamily="18" charset="0"/>
                        </a:rPr>
                        <a:t>BHALLATAKA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prst="convex"/>
                      <a:lightRig rig="flood" dir="t"/>
                    </a:cell3D>
                  </a:tcPr>
                </a:tc>
                <a:tc>
                  <a:txBody>
                    <a:bodyPr/>
                    <a:lstStyle/>
                    <a:p>
                      <a:pPr algn="ctr"/>
                      <a:r>
                        <a:rPr lang="en-US" dirty="0">
                          <a:latin typeface="Times New Roman" pitchFamily="18" charset="0"/>
                          <a:cs typeface="Times New Roman" pitchFamily="18" charset="0"/>
                        </a:rPr>
                        <a:t>TO MAKE  IT  NIRMALA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prst="convex"/>
                      <a:lightRig rig="flood" dir="t"/>
                    </a:cell3D>
                  </a:tcPr>
                </a:tc>
                <a:extLst>
                  <a:ext uri="{0D108BD9-81ED-4DB2-BD59-A6C34878D82A}">
                    <a16:rowId xmlns:a16="http://schemas.microsoft.com/office/drawing/2014/main" val="10001"/>
                  </a:ext>
                </a:extLst>
              </a:tr>
              <a:tr h="552893">
                <a:tc>
                  <a:txBody>
                    <a:bodyPr/>
                    <a:lstStyle/>
                    <a:p>
                      <a:pPr algn="ctr"/>
                      <a:r>
                        <a:rPr lang="en-US" dirty="0">
                          <a:latin typeface="Times New Roman" pitchFamily="18" charset="0"/>
                          <a:cs typeface="Times New Roman" pitchFamily="18" charset="0"/>
                        </a:rPr>
                        <a:t>KANKSHI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onvex"/>
                      <a:lightRig rig="flood" dir="t"/>
                    </a:cell3D>
                  </a:tcPr>
                </a:tc>
                <a:tc>
                  <a:txBody>
                    <a:bodyPr/>
                    <a:lstStyle/>
                    <a:p>
                      <a:pPr algn="ctr"/>
                      <a:r>
                        <a:rPr lang="en-US" dirty="0">
                          <a:latin typeface="Times New Roman" pitchFamily="18" charset="0"/>
                          <a:cs typeface="Times New Roman" pitchFamily="18" charset="0"/>
                        </a:rPr>
                        <a:t>TO MAKE  IT </a:t>
                      </a:r>
                      <a:r>
                        <a:rPr lang="en-US" baseline="0" dirty="0">
                          <a:latin typeface="Times New Roman" pitchFamily="18" charset="0"/>
                          <a:cs typeface="Times New Roman" pitchFamily="18" charset="0"/>
                        </a:rPr>
                        <a:t> </a:t>
                      </a:r>
                      <a:r>
                        <a:rPr lang="en-US" dirty="0">
                          <a:latin typeface="Times New Roman" pitchFamily="18" charset="0"/>
                          <a:cs typeface="Times New Roman" pitchFamily="18" charset="0"/>
                        </a:rPr>
                        <a:t>NIRJALA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onvex"/>
                      <a:lightRig rig="flood" dir="t"/>
                    </a:cell3D>
                  </a:tcPr>
                </a:tc>
                <a:extLst>
                  <a:ext uri="{0D108BD9-81ED-4DB2-BD59-A6C34878D82A}">
                    <a16:rowId xmlns:a16="http://schemas.microsoft.com/office/drawing/2014/main" val="10002"/>
                  </a:ext>
                </a:extLst>
              </a:tr>
              <a:tr h="626045">
                <a:tc>
                  <a:txBody>
                    <a:bodyPr/>
                    <a:lstStyle/>
                    <a:p>
                      <a:pPr algn="ctr"/>
                      <a:r>
                        <a:rPr lang="en-US" dirty="0">
                          <a:latin typeface="Times New Roman" pitchFamily="18" charset="0"/>
                          <a:cs typeface="Times New Roman" pitchFamily="18" charset="0"/>
                        </a:rPr>
                        <a:t>BHANGA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onvex"/>
                      <a:lightRig rig="flood" dir="t"/>
                    </a:cell3D>
                  </a:tcPr>
                </a:tc>
                <a:tc>
                  <a:txBody>
                    <a:bodyPr/>
                    <a:lstStyle/>
                    <a:p>
                      <a:pPr algn="ctr"/>
                      <a:r>
                        <a:rPr lang="en-US" dirty="0">
                          <a:latin typeface="Times New Roman" pitchFamily="18" charset="0"/>
                          <a:cs typeface="Times New Roman" pitchFamily="18" charset="0"/>
                        </a:rPr>
                        <a:t>TO MAKE  IT </a:t>
                      </a:r>
                      <a:r>
                        <a:rPr lang="en-US" baseline="0" dirty="0">
                          <a:latin typeface="Times New Roman" pitchFamily="18" charset="0"/>
                          <a:cs typeface="Times New Roman" pitchFamily="18" charset="0"/>
                        </a:rPr>
                        <a:t> </a:t>
                      </a:r>
                      <a:r>
                        <a:rPr lang="en-US" dirty="0">
                          <a:latin typeface="Times New Roman" pitchFamily="18" charset="0"/>
                          <a:cs typeface="Times New Roman" pitchFamily="18" charset="0"/>
                        </a:rPr>
                        <a:t>NIRMADA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onvex"/>
                      <a:lightRig rig="flood" dir="t"/>
                    </a:cell3D>
                  </a:tcPr>
                </a:tc>
                <a:extLst>
                  <a:ext uri="{0D108BD9-81ED-4DB2-BD59-A6C34878D82A}">
                    <a16:rowId xmlns:a16="http://schemas.microsoft.com/office/drawing/2014/main" val="10003"/>
                  </a:ext>
                </a:extLst>
              </a:tr>
              <a:tr h="552893">
                <a:tc>
                  <a:txBody>
                    <a:bodyPr/>
                    <a:lstStyle/>
                    <a:p>
                      <a:pPr algn="ctr"/>
                      <a:r>
                        <a:rPr lang="en-US" dirty="0">
                          <a:latin typeface="Times New Roman" pitchFamily="18" charset="0"/>
                          <a:cs typeface="Times New Roman" pitchFamily="18" charset="0"/>
                        </a:rPr>
                        <a:t>GUNJA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onvex"/>
                      <a:lightRig rig="flood" dir="t"/>
                    </a:cell3D>
                  </a:tcPr>
                </a:tc>
                <a:tc>
                  <a:txBody>
                    <a:bodyPr/>
                    <a:lstStyle/>
                    <a:p>
                      <a:pPr algn="ctr"/>
                      <a:r>
                        <a:rPr lang="en-US" dirty="0">
                          <a:latin typeface="Times New Roman" pitchFamily="18" charset="0"/>
                          <a:cs typeface="Times New Roman" pitchFamily="18" charset="0"/>
                        </a:rPr>
                        <a:t>TO MAKE  IT </a:t>
                      </a:r>
                      <a:r>
                        <a:rPr lang="en-US" baseline="0" dirty="0">
                          <a:latin typeface="Times New Roman" pitchFamily="18" charset="0"/>
                          <a:cs typeface="Times New Roman" pitchFamily="18" charset="0"/>
                        </a:rPr>
                        <a:t> </a:t>
                      </a:r>
                      <a:r>
                        <a:rPr lang="en-US" dirty="0">
                          <a:latin typeface="Times New Roman" pitchFamily="18" charset="0"/>
                          <a:cs typeface="Times New Roman" pitchFamily="18" charset="0"/>
                        </a:rPr>
                        <a:t>NIRVISHA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onvex"/>
                      <a:lightRig rig="flood" dir="t"/>
                    </a:cell3D>
                  </a:tcPr>
                </a:tc>
                <a:extLst>
                  <a:ext uri="{0D108BD9-81ED-4DB2-BD59-A6C34878D82A}">
                    <a16:rowId xmlns:a16="http://schemas.microsoft.com/office/drawing/2014/main" val="10004"/>
                  </a:ext>
                </a:extLst>
              </a:tr>
              <a:tr h="552893">
                <a:tc>
                  <a:txBody>
                    <a:bodyPr/>
                    <a:lstStyle/>
                    <a:p>
                      <a:pPr algn="ctr"/>
                      <a:r>
                        <a:rPr lang="en-US" dirty="0">
                          <a:latin typeface="Times New Roman" pitchFamily="18" charset="0"/>
                          <a:cs typeface="Times New Roman" pitchFamily="18" charset="0"/>
                        </a:rPr>
                        <a:t>LASHUNA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onvex"/>
                      <a:lightRig rig="flood" dir="t"/>
                    </a:cell3D>
                  </a:tcPr>
                </a:tc>
                <a:tc>
                  <a:txBody>
                    <a:bodyPr/>
                    <a:lstStyle/>
                    <a:p>
                      <a:pPr algn="ctr"/>
                      <a:r>
                        <a:rPr lang="en-US" dirty="0">
                          <a:latin typeface="Times New Roman" pitchFamily="18" charset="0"/>
                          <a:cs typeface="Times New Roman" pitchFamily="18" charset="0"/>
                        </a:rPr>
                        <a:t>TO </a:t>
                      </a:r>
                      <a:r>
                        <a:rPr lang="en-US" baseline="0" dirty="0">
                          <a:latin typeface="Times New Roman" pitchFamily="18" charset="0"/>
                          <a:cs typeface="Times New Roman" pitchFamily="18" charset="0"/>
                        </a:rPr>
                        <a:t> REDUCE  UGRATA</a:t>
                      </a:r>
                      <a:endParaRPr lang="en-US"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onvex"/>
                      <a:lightRig rig="flood" dir="t"/>
                    </a:cell3D>
                  </a:tcPr>
                </a:tc>
                <a:extLst>
                  <a:ext uri="{0D108BD9-81ED-4DB2-BD59-A6C34878D82A}">
                    <a16:rowId xmlns:a16="http://schemas.microsoft.com/office/drawing/2014/main" val="10005"/>
                  </a:ext>
                </a:extLst>
              </a:tr>
              <a:tr h="552893">
                <a:tc>
                  <a:txBody>
                    <a:bodyPr/>
                    <a:lstStyle/>
                    <a:p>
                      <a:pPr algn="ctr"/>
                      <a:r>
                        <a:rPr lang="en-US" dirty="0">
                          <a:latin typeface="Times New Roman" pitchFamily="18" charset="0"/>
                          <a:cs typeface="Times New Roman" pitchFamily="18" charset="0"/>
                        </a:rPr>
                        <a:t>GUGGULU</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onvex"/>
                      <a:lightRig rig="flood" dir="t"/>
                    </a:cell3D>
                  </a:tcPr>
                </a:tc>
                <a:tc>
                  <a:txBody>
                    <a:bodyPr/>
                    <a:lstStyle/>
                    <a:p>
                      <a:pPr algn="ctr"/>
                      <a:r>
                        <a:rPr lang="en-US" dirty="0">
                          <a:latin typeface="Times New Roman" pitchFamily="18" charset="0"/>
                          <a:cs typeface="Times New Roman" pitchFamily="18" charset="0"/>
                        </a:rPr>
                        <a:t>TO </a:t>
                      </a:r>
                      <a:r>
                        <a:rPr lang="en-US" baseline="0" dirty="0">
                          <a:latin typeface="Times New Roman" pitchFamily="18" charset="0"/>
                          <a:cs typeface="Times New Roman" pitchFamily="18" charset="0"/>
                        </a:rPr>
                        <a:t>  REDUCE  STICKINESS</a:t>
                      </a:r>
                      <a:endParaRPr lang="en-US"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onvex"/>
                      <a:lightRig rig="flood" dir="t"/>
                    </a:cell3D>
                  </a:tcPr>
                </a:tc>
                <a:extLst>
                  <a:ext uri="{0D108BD9-81ED-4DB2-BD59-A6C34878D82A}">
                    <a16:rowId xmlns:a16="http://schemas.microsoft.com/office/drawing/2014/main" val="10006"/>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67000"/>
            <a:ext cx="7772400" cy="1143000"/>
          </a:xfrm>
        </p:spPr>
        <p:txBody>
          <a:bodyPr/>
          <a:lstStyle/>
          <a:p>
            <a:r>
              <a:rPr lang="en-US" b="1" dirty="0">
                <a:latin typeface="Times New Roman" pitchFamily="18" charset="0"/>
                <a:cs typeface="Times New Roman" pitchFamily="18" charset="0"/>
              </a:rPr>
              <a:t>		PROCEDURES</a:t>
            </a:r>
            <a:endParaRPr lang="en-US"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304800"/>
            <a:ext cx="8305800" cy="6248400"/>
          </a:xfrm>
        </p:spPr>
        <p:txBody>
          <a:bodyPr>
            <a:normAutofit fontScale="92500" lnSpcReduction="10000"/>
          </a:bodyPr>
          <a:lstStyle/>
          <a:p>
            <a:pPr>
              <a:lnSpc>
                <a:spcPct val="110000"/>
              </a:lnSpc>
              <a:buNone/>
            </a:pPr>
            <a:r>
              <a:rPr lang="en-US" sz="2700" dirty="0">
                <a:latin typeface="Times New Roman" pitchFamily="18" charset="0"/>
                <a:cs typeface="Times New Roman" pitchFamily="18" charset="0"/>
              </a:rPr>
              <a:t>Classical texts of </a:t>
            </a:r>
            <a:r>
              <a:rPr lang="en-US" sz="2700" i="1" dirty="0" err="1">
                <a:latin typeface="Times New Roman" pitchFamily="18" charset="0"/>
                <a:cs typeface="Times New Roman" pitchFamily="18" charset="0"/>
              </a:rPr>
              <a:t>Ayurveda</a:t>
            </a:r>
            <a:r>
              <a:rPr lang="en-US" sz="2700" dirty="0">
                <a:latin typeface="Times New Roman" pitchFamily="18" charset="0"/>
                <a:cs typeface="Times New Roman" pitchFamily="18" charset="0"/>
              </a:rPr>
              <a:t> recommend different techniques /procedures for </a:t>
            </a:r>
            <a:r>
              <a:rPr lang="en-US" sz="2700" i="1" dirty="0" err="1">
                <a:latin typeface="Times New Roman" pitchFamily="18" charset="0"/>
                <a:cs typeface="Times New Roman" pitchFamily="18" charset="0"/>
              </a:rPr>
              <a:t>shodhana</a:t>
            </a:r>
            <a:r>
              <a:rPr lang="en-US" sz="2700" i="1" dirty="0">
                <a:latin typeface="Times New Roman" pitchFamily="18" charset="0"/>
                <a:cs typeface="Times New Roman" pitchFamily="18" charset="0"/>
              </a:rPr>
              <a:t> </a:t>
            </a:r>
            <a:r>
              <a:rPr lang="en-US" sz="2700" dirty="0">
                <a:latin typeface="Times New Roman" pitchFamily="18" charset="0"/>
                <a:cs typeface="Times New Roman" pitchFamily="18" charset="0"/>
              </a:rPr>
              <a:t>of a specific </a:t>
            </a:r>
            <a:r>
              <a:rPr lang="en-US" sz="2700" i="1" dirty="0">
                <a:latin typeface="Times New Roman" pitchFamily="18" charset="0"/>
                <a:cs typeface="Times New Roman" pitchFamily="18" charset="0"/>
              </a:rPr>
              <a:t>visa </a:t>
            </a:r>
            <a:r>
              <a:rPr lang="en-US" sz="2700" i="1" dirty="0" err="1">
                <a:latin typeface="Times New Roman" pitchFamily="18" charset="0"/>
                <a:cs typeface="Times New Roman" pitchFamily="18" charset="0"/>
              </a:rPr>
              <a:t>dravyas</a:t>
            </a:r>
            <a:r>
              <a:rPr lang="en-US" sz="2700" dirty="0">
                <a:latin typeface="Times New Roman" pitchFamily="18" charset="0"/>
                <a:cs typeface="Times New Roman" pitchFamily="18" charset="0"/>
              </a:rPr>
              <a:t> </a:t>
            </a:r>
            <a:r>
              <a:rPr lang="en-US" sz="2700" b="1" dirty="0">
                <a:latin typeface="Times New Roman" pitchFamily="18" charset="0"/>
                <a:cs typeface="Times New Roman" pitchFamily="18" charset="0"/>
              </a:rPr>
              <a:t>. 	</a:t>
            </a:r>
            <a:endParaRPr lang="en-US" sz="2700" dirty="0">
              <a:latin typeface="Times New Roman" pitchFamily="18" charset="0"/>
              <a:cs typeface="Times New Roman" pitchFamily="18" charset="0"/>
            </a:endParaRPr>
          </a:p>
          <a:p>
            <a:pPr lvl="0">
              <a:lnSpc>
                <a:spcPct val="110000"/>
              </a:lnSpc>
              <a:buNone/>
            </a:pPr>
            <a:r>
              <a:rPr lang="en-US" sz="2700" b="1" i="1" dirty="0" err="1">
                <a:latin typeface="Times New Roman" pitchFamily="18" charset="0"/>
                <a:cs typeface="Times New Roman" pitchFamily="18" charset="0"/>
              </a:rPr>
              <a:t>Achushana</a:t>
            </a:r>
            <a:r>
              <a:rPr lang="en-US" sz="2700" b="1" i="1" dirty="0">
                <a:latin typeface="Times New Roman" pitchFamily="18" charset="0"/>
                <a:cs typeface="Times New Roman" pitchFamily="18" charset="0"/>
              </a:rPr>
              <a:t> </a:t>
            </a:r>
            <a:r>
              <a:rPr lang="en-US" sz="2700" b="1" dirty="0">
                <a:latin typeface="Times New Roman" pitchFamily="18" charset="0"/>
                <a:cs typeface="Times New Roman" pitchFamily="18" charset="0"/>
              </a:rPr>
              <a:t>(Absorption)</a:t>
            </a:r>
            <a:endParaRPr lang="en-US" sz="2700" dirty="0">
              <a:latin typeface="Times New Roman" pitchFamily="18" charset="0"/>
              <a:cs typeface="Times New Roman" pitchFamily="18" charset="0"/>
            </a:endParaRPr>
          </a:p>
          <a:p>
            <a:pPr>
              <a:lnSpc>
                <a:spcPct val="110000"/>
              </a:lnSpc>
            </a:pPr>
            <a:r>
              <a:rPr lang="en-US" sz="2700" dirty="0">
                <a:latin typeface="Times New Roman" pitchFamily="18" charset="0"/>
                <a:cs typeface="Times New Roman" pitchFamily="18" charset="0"/>
              </a:rPr>
              <a:t>Oily content of certain toxic materials are minimized through different absorption means, e.g. </a:t>
            </a:r>
            <a:r>
              <a:rPr lang="en-US" sz="2700" i="1" dirty="0" err="1">
                <a:latin typeface="Times New Roman" pitchFamily="18" charset="0"/>
                <a:cs typeface="Times New Roman" pitchFamily="18" charset="0"/>
              </a:rPr>
              <a:t>Bhallataka</a:t>
            </a:r>
            <a:r>
              <a:rPr lang="en-US" sz="2700" i="1" dirty="0">
                <a:latin typeface="Times New Roman" pitchFamily="18" charset="0"/>
                <a:cs typeface="Times New Roman" pitchFamily="18" charset="0"/>
              </a:rPr>
              <a:t> </a:t>
            </a:r>
            <a:r>
              <a:rPr lang="en-US" sz="2700" i="1" dirty="0" err="1">
                <a:latin typeface="Times New Roman" pitchFamily="18" charset="0"/>
                <a:cs typeface="Times New Roman" pitchFamily="18" charset="0"/>
              </a:rPr>
              <a:t>Shodhana</a:t>
            </a:r>
            <a:r>
              <a:rPr lang="en-US" sz="2700" i="1" dirty="0">
                <a:latin typeface="Times New Roman" pitchFamily="18" charset="0"/>
                <a:cs typeface="Times New Roman" pitchFamily="18" charset="0"/>
              </a:rPr>
              <a:t> </a:t>
            </a:r>
            <a:r>
              <a:rPr lang="en-US" sz="2700" dirty="0">
                <a:latin typeface="Times New Roman" pitchFamily="18" charset="0"/>
                <a:cs typeface="Times New Roman" pitchFamily="18" charset="0"/>
              </a:rPr>
              <a:t>with brick powder.</a:t>
            </a:r>
          </a:p>
          <a:p>
            <a:pPr lvl="0">
              <a:lnSpc>
                <a:spcPct val="110000"/>
              </a:lnSpc>
              <a:buNone/>
            </a:pPr>
            <a:r>
              <a:rPr lang="en-US" sz="2700" b="1" i="1" dirty="0" err="1">
                <a:latin typeface="Times New Roman" pitchFamily="18" charset="0"/>
                <a:cs typeface="Times New Roman" pitchFamily="18" charset="0"/>
              </a:rPr>
              <a:t>Bharjana</a:t>
            </a:r>
            <a:r>
              <a:rPr lang="en-US" sz="2700" b="1" i="1" dirty="0">
                <a:latin typeface="Times New Roman" pitchFamily="18" charset="0"/>
                <a:cs typeface="Times New Roman" pitchFamily="18" charset="0"/>
              </a:rPr>
              <a:t> </a:t>
            </a:r>
            <a:r>
              <a:rPr lang="en-US" sz="2700" b="1" dirty="0">
                <a:latin typeface="Times New Roman" pitchFamily="18" charset="0"/>
                <a:cs typeface="Times New Roman" pitchFamily="18" charset="0"/>
              </a:rPr>
              <a:t>(Frying or Roasting)</a:t>
            </a:r>
            <a:endParaRPr lang="en-US" sz="2700" dirty="0">
              <a:latin typeface="Times New Roman" pitchFamily="18" charset="0"/>
              <a:cs typeface="Times New Roman" pitchFamily="18" charset="0"/>
            </a:endParaRPr>
          </a:p>
          <a:p>
            <a:pPr>
              <a:lnSpc>
                <a:spcPct val="110000"/>
              </a:lnSpc>
            </a:pPr>
            <a:r>
              <a:rPr lang="en-US" sz="2700" dirty="0">
                <a:latin typeface="Times New Roman" pitchFamily="18" charset="0"/>
                <a:cs typeface="Times New Roman" pitchFamily="18" charset="0"/>
              </a:rPr>
              <a:t>The drug is fried with specific liquid media on </a:t>
            </a:r>
            <a:r>
              <a:rPr lang="en-US" sz="2700" i="1" dirty="0" err="1">
                <a:latin typeface="Times New Roman" pitchFamily="18" charset="0"/>
                <a:cs typeface="Times New Roman" pitchFamily="18" charset="0"/>
              </a:rPr>
              <a:t>Mandagni</a:t>
            </a:r>
            <a:r>
              <a:rPr lang="en-US" sz="2700" i="1" dirty="0">
                <a:latin typeface="Times New Roman" pitchFamily="18" charset="0"/>
                <a:cs typeface="Times New Roman" pitchFamily="18" charset="0"/>
              </a:rPr>
              <a:t> </a:t>
            </a:r>
            <a:r>
              <a:rPr lang="en-US" sz="2700" dirty="0">
                <a:latin typeface="Times New Roman" pitchFamily="18" charset="0"/>
                <a:cs typeface="Times New Roman" pitchFamily="18" charset="0"/>
              </a:rPr>
              <a:t>(mild heat), e.g. </a:t>
            </a:r>
            <a:r>
              <a:rPr lang="en-US" sz="2700" i="1" dirty="0" err="1">
                <a:latin typeface="Times New Roman" pitchFamily="18" charset="0"/>
                <a:cs typeface="Times New Roman" pitchFamily="18" charset="0"/>
              </a:rPr>
              <a:t>Hingu</a:t>
            </a:r>
            <a:r>
              <a:rPr lang="en-US" sz="2700" i="1" dirty="0">
                <a:latin typeface="Times New Roman" pitchFamily="18" charset="0"/>
                <a:cs typeface="Times New Roman" pitchFamily="18" charset="0"/>
              </a:rPr>
              <a:t> </a:t>
            </a:r>
            <a:r>
              <a:rPr lang="en-US" sz="2700" i="1" dirty="0" err="1">
                <a:latin typeface="Times New Roman" pitchFamily="18" charset="0"/>
                <a:cs typeface="Times New Roman" pitchFamily="18" charset="0"/>
              </a:rPr>
              <a:t>shodhana</a:t>
            </a:r>
            <a:r>
              <a:rPr lang="en-US" sz="2700" i="1" dirty="0">
                <a:latin typeface="Times New Roman" pitchFamily="18" charset="0"/>
                <a:cs typeface="Times New Roman" pitchFamily="18" charset="0"/>
              </a:rPr>
              <a:t>, </a:t>
            </a:r>
            <a:r>
              <a:rPr lang="en-US" sz="2700" i="1" dirty="0" err="1">
                <a:latin typeface="Times New Roman" pitchFamily="18" charset="0"/>
                <a:cs typeface="Times New Roman" pitchFamily="18" charset="0"/>
              </a:rPr>
              <a:t>kupilu</a:t>
            </a:r>
            <a:r>
              <a:rPr lang="en-US" sz="2700" i="1" dirty="0">
                <a:latin typeface="Times New Roman" pitchFamily="18" charset="0"/>
                <a:cs typeface="Times New Roman" pitchFamily="18" charset="0"/>
              </a:rPr>
              <a:t> </a:t>
            </a:r>
            <a:r>
              <a:rPr lang="en-US" sz="2700" i="1" dirty="0" err="1">
                <a:latin typeface="Times New Roman" pitchFamily="18" charset="0"/>
                <a:cs typeface="Times New Roman" pitchFamily="18" charset="0"/>
              </a:rPr>
              <a:t>shodhana</a:t>
            </a:r>
            <a:r>
              <a:rPr lang="en-US" sz="2700" i="1" dirty="0">
                <a:latin typeface="Times New Roman" pitchFamily="18" charset="0"/>
                <a:cs typeface="Times New Roman" pitchFamily="18" charset="0"/>
              </a:rPr>
              <a:t> </a:t>
            </a:r>
            <a:r>
              <a:rPr lang="en-US" sz="2700" dirty="0">
                <a:latin typeface="Times New Roman" pitchFamily="18" charset="0"/>
                <a:cs typeface="Times New Roman" pitchFamily="18" charset="0"/>
              </a:rPr>
              <a:t>with cow's ghee.</a:t>
            </a:r>
          </a:p>
          <a:p>
            <a:pPr lvl="0">
              <a:lnSpc>
                <a:spcPct val="110000"/>
              </a:lnSpc>
              <a:buNone/>
            </a:pPr>
            <a:r>
              <a:rPr lang="en-US" sz="2700" b="1" i="1" dirty="0" err="1">
                <a:latin typeface="Times New Roman" pitchFamily="18" charset="0"/>
                <a:cs typeface="Times New Roman" pitchFamily="18" charset="0"/>
              </a:rPr>
              <a:t>Bhavana</a:t>
            </a:r>
            <a:r>
              <a:rPr lang="en-US" sz="2700" b="1" i="1" dirty="0">
                <a:latin typeface="Times New Roman" pitchFamily="18" charset="0"/>
                <a:cs typeface="Times New Roman" pitchFamily="18" charset="0"/>
              </a:rPr>
              <a:t> </a:t>
            </a:r>
            <a:r>
              <a:rPr lang="en-US" sz="2700" b="1" dirty="0">
                <a:latin typeface="Times New Roman" pitchFamily="18" charset="0"/>
                <a:cs typeface="Times New Roman" pitchFamily="18" charset="0"/>
              </a:rPr>
              <a:t>(</a:t>
            </a:r>
            <a:r>
              <a:rPr lang="en-US" sz="2700" b="1" dirty="0" err="1">
                <a:latin typeface="Times New Roman" pitchFamily="18" charset="0"/>
                <a:cs typeface="Times New Roman" pitchFamily="18" charset="0"/>
              </a:rPr>
              <a:t>Levigation</a:t>
            </a:r>
            <a:r>
              <a:rPr lang="en-US" sz="2700" b="1" dirty="0">
                <a:latin typeface="Times New Roman" pitchFamily="18" charset="0"/>
                <a:cs typeface="Times New Roman" pitchFamily="18" charset="0"/>
              </a:rPr>
              <a:t>)</a:t>
            </a:r>
            <a:endParaRPr lang="en-US" sz="2700" dirty="0">
              <a:latin typeface="Times New Roman" pitchFamily="18" charset="0"/>
              <a:cs typeface="Times New Roman" pitchFamily="18" charset="0"/>
            </a:endParaRPr>
          </a:p>
          <a:p>
            <a:pPr>
              <a:lnSpc>
                <a:spcPct val="110000"/>
              </a:lnSpc>
            </a:pPr>
            <a:r>
              <a:rPr lang="en-US" sz="2700" dirty="0">
                <a:latin typeface="Times New Roman" pitchFamily="18" charset="0"/>
                <a:cs typeface="Times New Roman" pitchFamily="18" charset="0"/>
              </a:rPr>
              <a:t>The drug is triturated with prescribed liquid media for specific time period. e.g. </a:t>
            </a:r>
            <a:r>
              <a:rPr lang="en-US" sz="2700" i="1" dirty="0" err="1">
                <a:latin typeface="Times New Roman" pitchFamily="18" charset="0"/>
                <a:cs typeface="Times New Roman" pitchFamily="18" charset="0"/>
              </a:rPr>
              <a:t>Ahiphena</a:t>
            </a:r>
            <a:r>
              <a:rPr lang="en-US" sz="2700" i="1" dirty="0">
                <a:latin typeface="Times New Roman" pitchFamily="18" charset="0"/>
                <a:cs typeface="Times New Roman" pitchFamily="18" charset="0"/>
              </a:rPr>
              <a:t> </a:t>
            </a:r>
            <a:r>
              <a:rPr lang="en-US" sz="2700" i="1" dirty="0" err="1">
                <a:latin typeface="Times New Roman" pitchFamily="18" charset="0"/>
                <a:cs typeface="Times New Roman" pitchFamily="18" charset="0"/>
              </a:rPr>
              <a:t>Shodhana</a:t>
            </a:r>
            <a:r>
              <a:rPr lang="en-US" sz="2700" i="1" dirty="0">
                <a:latin typeface="Times New Roman" pitchFamily="18" charset="0"/>
                <a:cs typeface="Times New Roman" pitchFamily="18" charset="0"/>
              </a:rPr>
              <a:t> </a:t>
            </a:r>
            <a:r>
              <a:rPr lang="en-US" sz="2700" dirty="0">
                <a:latin typeface="Times New Roman" pitchFamily="18" charset="0"/>
                <a:cs typeface="Times New Roman" pitchFamily="18" charset="0"/>
              </a:rPr>
              <a:t>with ginger juice.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381000"/>
            <a:ext cx="8610600" cy="6096000"/>
          </a:xfrm>
        </p:spPr>
        <p:txBody>
          <a:bodyPr>
            <a:normAutofit fontScale="92500" lnSpcReduction="20000"/>
          </a:bodyPr>
          <a:lstStyle/>
          <a:p>
            <a:pPr lvl="0">
              <a:lnSpc>
                <a:spcPct val="110000"/>
              </a:lnSpc>
              <a:buNone/>
            </a:pPr>
            <a:r>
              <a:rPr lang="en-US" b="1" i="1" dirty="0" err="1">
                <a:latin typeface="Times New Roman" pitchFamily="18" charset="0"/>
                <a:cs typeface="Times New Roman" pitchFamily="18" charset="0"/>
              </a:rPr>
              <a:t>Nimajjana</a:t>
            </a:r>
            <a:r>
              <a:rPr lang="en-US" b="1" i="1" dirty="0">
                <a:latin typeface="Times New Roman" pitchFamily="18" charset="0"/>
                <a:cs typeface="Times New Roman" pitchFamily="18" charset="0"/>
              </a:rPr>
              <a:t> </a:t>
            </a:r>
            <a:r>
              <a:rPr lang="en-US" b="1" dirty="0">
                <a:latin typeface="Times New Roman" pitchFamily="18" charset="0"/>
                <a:cs typeface="Times New Roman" pitchFamily="18" charset="0"/>
              </a:rPr>
              <a:t>(Dipping)</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The drug is kept immersed in the prescribed liquid media for specific time period, e.g. </a:t>
            </a:r>
            <a:r>
              <a:rPr lang="en-US" i="1" dirty="0" err="1">
                <a:latin typeface="Times New Roman" pitchFamily="18" charset="0"/>
                <a:cs typeface="Times New Roman" pitchFamily="18" charset="0"/>
              </a:rPr>
              <a:t>Vatsanabha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shodhana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with cow's urine.</a:t>
            </a:r>
          </a:p>
          <a:p>
            <a:pPr lvl="0">
              <a:lnSpc>
                <a:spcPct val="110000"/>
              </a:lnSpc>
              <a:buNone/>
            </a:pPr>
            <a:r>
              <a:rPr lang="en-US" b="1" i="1" dirty="0" err="1">
                <a:latin typeface="Times New Roman" pitchFamily="18" charset="0"/>
                <a:cs typeface="Times New Roman" pitchFamily="18" charset="0"/>
              </a:rPr>
              <a:t>Parishravana</a:t>
            </a:r>
            <a:r>
              <a:rPr lang="en-US" b="1" i="1" dirty="0">
                <a:latin typeface="Times New Roman" pitchFamily="18" charset="0"/>
                <a:cs typeface="Times New Roman" pitchFamily="18" charset="0"/>
              </a:rPr>
              <a:t> </a:t>
            </a:r>
            <a:r>
              <a:rPr lang="en-US" b="1" dirty="0">
                <a:latin typeface="Times New Roman" pitchFamily="18" charset="0"/>
                <a:cs typeface="Times New Roman" pitchFamily="18" charset="0"/>
              </a:rPr>
              <a:t>(Straining)</a:t>
            </a:r>
            <a:endParaRPr lang="en-US" dirty="0">
              <a:latin typeface="Times New Roman" pitchFamily="18" charset="0"/>
              <a:cs typeface="Times New Roman" pitchFamily="18" charset="0"/>
            </a:endParaRPr>
          </a:p>
          <a:p>
            <a:pPr>
              <a:lnSpc>
                <a:spcPct val="110000"/>
              </a:lnSpc>
            </a:pPr>
            <a:r>
              <a:rPr lang="en-US" dirty="0">
                <a:latin typeface="Times New Roman" pitchFamily="18" charset="0"/>
                <a:cs typeface="Times New Roman" pitchFamily="18" charset="0"/>
              </a:rPr>
              <a:t>The solid drug is dissolved in suitable liquid media and separated from insoluble impurities through straining, e.g. </a:t>
            </a:r>
            <a:r>
              <a:rPr lang="en-US" i="1" dirty="0" err="1">
                <a:latin typeface="Times New Roman" pitchFamily="18" charset="0"/>
                <a:cs typeface="Times New Roman" pitchFamily="18" charset="0"/>
              </a:rPr>
              <a:t>Guggulu</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with </a:t>
            </a:r>
            <a:r>
              <a:rPr lang="en-US" i="1" dirty="0" err="1">
                <a:latin typeface="Times New Roman" pitchFamily="18" charset="0"/>
                <a:cs typeface="Times New Roman" pitchFamily="18" charset="0"/>
              </a:rPr>
              <a:t>triphala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decoction.</a:t>
            </a:r>
          </a:p>
          <a:p>
            <a:pPr lvl="0">
              <a:lnSpc>
                <a:spcPct val="110000"/>
              </a:lnSpc>
              <a:buNone/>
            </a:pPr>
            <a:r>
              <a:rPr lang="en-US" b="1" i="1" dirty="0" err="1">
                <a:latin typeface="Times New Roman" pitchFamily="18" charset="0"/>
                <a:cs typeface="Times New Roman" pitchFamily="18" charset="0"/>
              </a:rPr>
              <a:t>Prakshalana</a:t>
            </a:r>
            <a:r>
              <a:rPr lang="en-US" b="1" i="1" dirty="0">
                <a:latin typeface="Times New Roman" pitchFamily="18" charset="0"/>
                <a:cs typeface="Times New Roman" pitchFamily="18" charset="0"/>
              </a:rPr>
              <a:t> </a:t>
            </a:r>
            <a:r>
              <a:rPr lang="en-US" b="1" dirty="0">
                <a:latin typeface="Times New Roman" pitchFamily="18" charset="0"/>
                <a:cs typeface="Times New Roman" pitchFamily="18" charset="0"/>
              </a:rPr>
              <a:t>(Washing)</a:t>
            </a:r>
            <a:endParaRPr lang="en-US" dirty="0">
              <a:latin typeface="Times New Roman" pitchFamily="18" charset="0"/>
              <a:cs typeface="Times New Roman" pitchFamily="18" charset="0"/>
            </a:endParaRPr>
          </a:p>
          <a:p>
            <a:pPr>
              <a:lnSpc>
                <a:spcPct val="110000"/>
              </a:lnSpc>
            </a:pPr>
            <a:r>
              <a:rPr lang="en-US" dirty="0">
                <a:latin typeface="Times New Roman" pitchFamily="18" charset="0"/>
                <a:cs typeface="Times New Roman" pitchFamily="18" charset="0"/>
              </a:rPr>
              <a:t>The drug is washed with prescribed liquid to remove its physical impurities, e.g. tuber of </a:t>
            </a:r>
            <a:r>
              <a:rPr lang="en-US" i="1" dirty="0" err="1">
                <a:latin typeface="Times New Roman" pitchFamily="18" charset="0"/>
                <a:cs typeface="Times New Roman" pitchFamily="18" charset="0"/>
              </a:rPr>
              <a:t>vidarikanda</a:t>
            </a:r>
            <a:r>
              <a:rPr lang="en-US" i="1" dirty="0">
                <a:latin typeface="Times New Roman" pitchFamily="18" charset="0"/>
                <a:cs typeface="Times New Roman" pitchFamily="18" charset="0"/>
              </a:rPr>
              <a:t> after collection </a:t>
            </a:r>
            <a:r>
              <a:rPr lang="en-US" i="1" dirty="0" err="1">
                <a:latin typeface="Times New Roman" pitchFamily="18" charset="0"/>
                <a:cs typeface="Times New Roman" pitchFamily="18" charset="0"/>
              </a:rPr>
              <a:t>Shodhana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with water.</a:t>
            </a:r>
          </a:p>
          <a:p>
            <a:pPr lvl="0">
              <a:lnSpc>
                <a:spcPct val="110000"/>
              </a:lnSpc>
              <a:buNone/>
            </a:pPr>
            <a:r>
              <a:rPr lang="en-US" b="1" i="1" dirty="0" err="1">
                <a:latin typeface="Times New Roman" pitchFamily="18" charset="0"/>
                <a:cs typeface="Times New Roman" pitchFamily="18" charset="0"/>
              </a:rPr>
              <a:t>Prithakikarana</a:t>
            </a:r>
            <a:r>
              <a:rPr lang="en-US" b="1" i="1" dirty="0">
                <a:latin typeface="Times New Roman" pitchFamily="18" charset="0"/>
                <a:cs typeface="Times New Roman" pitchFamily="18" charset="0"/>
              </a:rPr>
              <a:t> </a:t>
            </a:r>
            <a:r>
              <a:rPr lang="en-US" b="1" dirty="0">
                <a:latin typeface="Times New Roman" pitchFamily="18" charset="0"/>
                <a:cs typeface="Times New Roman" pitchFamily="18" charset="0"/>
              </a:rPr>
              <a:t>(Separation)</a:t>
            </a:r>
            <a:endParaRPr lang="en-US" dirty="0">
              <a:latin typeface="Times New Roman" pitchFamily="18" charset="0"/>
              <a:cs typeface="Times New Roman" pitchFamily="18" charset="0"/>
            </a:endParaRPr>
          </a:p>
          <a:p>
            <a:pPr>
              <a:lnSpc>
                <a:spcPct val="110000"/>
              </a:lnSpc>
            </a:pPr>
            <a:r>
              <a:rPr lang="en-US" dirty="0">
                <a:latin typeface="Times New Roman" pitchFamily="18" charset="0"/>
                <a:cs typeface="Times New Roman" pitchFamily="18" charset="0"/>
              </a:rPr>
              <a:t>Physical impurities are removed, e.g. </a:t>
            </a:r>
            <a:r>
              <a:rPr lang="en-US" i="1" dirty="0" err="1">
                <a:latin typeface="Times New Roman" pitchFamily="18" charset="0"/>
                <a:cs typeface="Times New Roman" pitchFamily="18" charset="0"/>
              </a:rPr>
              <a:t>Kampillaka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Shodhana</a:t>
            </a:r>
            <a:endParaRPr lang="en-US" dirty="0">
              <a:latin typeface="Times New Roman" pitchFamily="18" charset="0"/>
              <a:cs typeface="Times New Roman" pitchFamily="18" charset="0"/>
            </a:endParaRPr>
          </a:p>
          <a:p>
            <a:pPr lvl="0">
              <a:lnSpc>
                <a:spcPct val="110000"/>
              </a:lnSpc>
              <a:buNone/>
            </a:pPr>
            <a:r>
              <a:rPr lang="en-US" b="1" i="1" dirty="0" err="1">
                <a:latin typeface="Times New Roman" pitchFamily="18" charset="0"/>
                <a:cs typeface="Times New Roman" pitchFamily="18" charset="0"/>
              </a:rPr>
              <a:t>Swedana</a:t>
            </a:r>
            <a:r>
              <a:rPr lang="en-US" b="1" i="1" dirty="0">
                <a:latin typeface="Times New Roman" pitchFamily="18" charset="0"/>
                <a:cs typeface="Times New Roman" pitchFamily="18" charset="0"/>
              </a:rPr>
              <a:t> </a:t>
            </a:r>
            <a:r>
              <a:rPr lang="en-US" b="1" dirty="0">
                <a:latin typeface="Times New Roman" pitchFamily="18" charset="0"/>
                <a:cs typeface="Times New Roman" pitchFamily="18" charset="0"/>
              </a:rPr>
              <a:t>(Boiling under liquid bath)</a:t>
            </a:r>
            <a:endParaRPr lang="en-US" dirty="0">
              <a:latin typeface="Times New Roman" pitchFamily="18" charset="0"/>
              <a:cs typeface="Times New Roman" pitchFamily="18" charset="0"/>
            </a:endParaRPr>
          </a:p>
          <a:p>
            <a:pPr>
              <a:lnSpc>
                <a:spcPct val="110000"/>
              </a:lnSpc>
            </a:pPr>
            <a:r>
              <a:rPr lang="en-US" dirty="0">
                <a:latin typeface="Times New Roman" pitchFamily="18" charset="0"/>
                <a:cs typeface="Times New Roman" pitchFamily="18" charset="0"/>
              </a:rPr>
              <a:t>The drug is boiled in prescribed liquid media through </a:t>
            </a:r>
            <a:r>
              <a:rPr lang="en-US" i="1" dirty="0" err="1">
                <a:latin typeface="Times New Roman" pitchFamily="18" charset="0"/>
                <a:cs typeface="Times New Roman" pitchFamily="18" charset="0"/>
              </a:rPr>
              <a:t>Dola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Yantra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method ,e.g. </a:t>
            </a:r>
            <a:r>
              <a:rPr lang="en-US" dirty="0" err="1">
                <a:latin typeface="Times New Roman" pitchFamily="18" charset="0"/>
                <a:cs typeface="Times New Roman" pitchFamily="18" charset="0"/>
              </a:rPr>
              <a:t>nux-vomica</a:t>
            </a:r>
            <a:r>
              <a:rPr lang="en-US" dirty="0">
                <a:latin typeface="Times New Roman" pitchFamily="18" charset="0"/>
                <a:cs typeface="Times New Roman" pitchFamily="18" charset="0"/>
              </a:rPr>
              <a:t> </a:t>
            </a:r>
            <a:r>
              <a:rPr lang="en-US" i="1" dirty="0" err="1">
                <a:latin typeface="Times New Roman" pitchFamily="18" charset="0"/>
                <a:cs typeface="Times New Roman" pitchFamily="18" charset="0"/>
              </a:rPr>
              <a:t>Shodhana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with cow's milk.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nvPr>
        </p:nvGraphicFramePr>
        <p:xfrm>
          <a:off x="304801" y="228599"/>
          <a:ext cx="8458199" cy="6460533"/>
        </p:xfrm>
        <a:graphic>
          <a:graphicData uri="http://schemas.openxmlformats.org/drawingml/2006/table">
            <a:tbl>
              <a:tblPr firstRow="1" bandRow="1">
                <a:tableStyleId>{5C22544A-7EE6-4342-B048-85BDC9FD1C3A}</a:tableStyleId>
              </a:tblPr>
              <a:tblGrid>
                <a:gridCol w="1078005">
                  <a:extLst>
                    <a:ext uri="{9D8B030D-6E8A-4147-A177-3AD203B41FA5}">
                      <a16:colId xmlns:a16="http://schemas.microsoft.com/office/drawing/2014/main" val="20000"/>
                    </a:ext>
                  </a:extLst>
                </a:gridCol>
                <a:gridCol w="2985247">
                  <a:extLst>
                    <a:ext uri="{9D8B030D-6E8A-4147-A177-3AD203B41FA5}">
                      <a16:colId xmlns:a16="http://schemas.microsoft.com/office/drawing/2014/main" val="20001"/>
                    </a:ext>
                  </a:extLst>
                </a:gridCol>
                <a:gridCol w="4394947">
                  <a:extLst>
                    <a:ext uri="{9D8B030D-6E8A-4147-A177-3AD203B41FA5}">
                      <a16:colId xmlns:a16="http://schemas.microsoft.com/office/drawing/2014/main" val="20002"/>
                    </a:ext>
                  </a:extLst>
                </a:gridCol>
              </a:tblGrid>
              <a:tr h="328816">
                <a:tc>
                  <a:txBody>
                    <a:bodyPr/>
                    <a:lstStyle/>
                    <a:p>
                      <a:pPr algn="ctr"/>
                      <a:r>
                        <a:rPr lang="en-US" sz="1558" b="0" dirty="0">
                          <a:effectLst>
                            <a:outerShdw blurRad="38100" dist="38100" dir="2700000" algn="tl">
                              <a:srgbClr val="000000">
                                <a:alpha val="43137"/>
                              </a:srgbClr>
                            </a:outerShdw>
                          </a:effectLst>
                          <a:latin typeface="Times New Roman" pitchFamily="18" charset="0"/>
                          <a:cs typeface="Times New Roman" pitchFamily="18" charset="0"/>
                        </a:rPr>
                        <a:t>SL.NO.</a:t>
                      </a:r>
                    </a:p>
                  </a:txBody>
                  <a:tcPr/>
                </a:tc>
                <a:tc>
                  <a:txBody>
                    <a:bodyPr/>
                    <a:lstStyle/>
                    <a:p>
                      <a:pPr algn="ctr"/>
                      <a:r>
                        <a:rPr lang="en-US" sz="1558" b="0" dirty="0">
                          <a:effectLst>
                            <a:outerShdw blurRad="38100" dist="38100" dir="2700000" algn="tl">
                              <a:srgbClr val="000000">
                                <a:alpha val="43137"/>
                              </a:srgbClr>
                            </a:outerShdw>
                          </a:effectLst>
                          <a:latin typeface="Times New Roman" pitchFamily="18" charset="0"/>
                          <a:cs typeface="Times New Roman" pitchFamily="18" charset="0"/>
                        </a:rPr>
                        <a:t>PROCEDURE</a:t>
                      </a:r>
                    </a:p>
                  </a:txBody>
                  <a:tcPr/>
                </a:tc>
                <a:tc>
                  <a:txBody>
                    <a:bodyPr/>
                    <a:lstStyle/>
                    <a:p>
                      <a:pPr algn="ctr"/>
                      <a:r>
                        <a:rPr lang="en-US" sz="1558" b="0" dirty="0">
                          <a:effectLst>
                            <a:outerShdw blurRad="38100" dist="38100" dir="2700000" algn="tl">
                              <a:srgbClr val="000000">
                                <a:alpha val="43137"/>
                              </a:srgbClr>
                            </a:outerShdw>
                          </a:effectLst>
                          <a:latin typeface="Times New Roman" pitchFamily="18" charset="0"/>
                          <a:cs typeface="Times New Roman" pitchFamily="18" charset="0"/>
                        </a:rPr>
                        <a:t>HERBAL DRUGS</a:t>
                      </a:r>
                    </a:p>
                  </a:txBody>
                  <a:tcPr/>
                </a:tc>
                <a:extLst>
                  <a:ext uri="{0D108BD9-81ED-4DB2-BD59-A6C34878D82A}">
                    <a16:rowId xmlns:a16="http://schemas.microsoft.com/office/drawing/2014/main" val="10000"/>
                  </a:ext>
                </a:extLst>
              </a:tr>
              <a:tr h="560126">
                <a:tc>
                  <a:txBody>
                    <a:bodyPr/>
                    <a:lstStyle/>
                    <a:p>
                      <a:pPr algn="ctr"/>
                      <a:r>
                        <a:rPr lang="en-US" sz="1558" b="0" dirty="0">
                          <a:effectLst>
                            <a:outerShdw blurRad="38100" dist="38100" dir="2700000" algn="tl">
                              <a:srgbClr val="000000">
                                <a:alpha val="43137"/>
                              </a:srgbClr>
                            </a:outerShdw>
                          </a:effectLst>
                          <a:latin typeface="Times New Roman" pitchFamily="18" charset="0"/>
                          <a:cs typeface="Times New Roman" pitchFamily="18" charset="0"/>
                        </a:rPr>
                        <a:t>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Bhavana</a:t>
                      </a:r>
                      <a:r>
                        <a:rPr lang="en-US" sz="1558" b="0" dirty="0">
                          <a:effectLst>
                            <a:outerShdw blurRad="38100" dist="38100" dir="2700000" algn="tl">
                              <a:srgbClr val="000000">
                                <a:alpha val="43137"/>
                              </a:srgbClr>
                            </a:outerShdw>
                          </a:effectLst>
                          <a:latin typeface="Times New Roman" pitchFamily="18" charset="0"/>
                          <a:cs typeface="Times New Roman" pitchFamily="18" charset="0"/>
                        </a:rPr>
                        <a:t>  (</a:t>
                      </a: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Trituration</a:t>
                      </a:r>
                      <a:r>
                        <a:rPr lang="en-US" sz="1558" b="0" dirty="0">
                          <a:effectLst>
                            <a:outerShdw blurRad="38100" dist="38100" dir="2700000" algn="tl">
                              <a:srgbClr val="000000">
                                <a:alpha val="43137"/>
                              </a:srgbClr>
                            </a:outerShdw>
                          </a:effectLst>
                          <a:latin typeface="Times New Roman" pitchFamily="18" charset="0"/>
                          <a:cs typeface="Times New Roman" pitchFamily="18" charset="0"/>
                        </a:rPr>
                        <a:t>)</a:t>
                      </a:r>
                    </a:p>
                    <a:p>
                      <a:pPr algn="ctr"/>
                      <a:endParaRPr lang="en-US" sz="1558" b="0" dirty="0">
                        <a:effectLst>
                          <a:outerShdw blurRad="38100" dist="38100" dir="2700000" algn="tl">
                            <a:srgbClr val="000000">
                              <a:alpha val="43137"/>
                            </a:srgbClr>
                          </a:outerShdw>
                        </a:effectLst>
                        <a:latin typeface="Times New Roman" pitchFamily="18" charset="0"/>
                        <a:cs typeface="Times New Roman" pitchFamily="18" charset="0"/>
                      </a:endParaRPr>
                    </a:p>
                  </a:txBody>
                  <a:tcPr/>
                </a:tc>
                <a:tc>
                  <a:txBody>
                    <a:bodyPr/>
                    <a:lstStyle/>
                    <a:p>
                      <a:pPr algn="ctr"/>
                      <a:r>
                        <a:rPr lang="en-US" sz="1558" b="0" dirty="0">
                          <a:effectLst>
                            <a:outerShdw blurRad="38100" dist="38100" dir="2700000" algn="tl">
                              <a:srgbClr val="000000">
                                <a:alpha val="43137"/>
                              </a:srgbClr>
                            </a:outerShdw>
                          </a:effectLst>
                          <a:latin typeface="Times New Roman" pitchFamily="18" charset="0"/>
                          <a:cs typeface="Times New Roman" pitchFamily="18" charset="0"/>
                        </a:rPr>
                        <a:t>: </a:t>
                      </a: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eg</a:t>
                      </a:r>
                      <a:r>
                        <a:rPr lang="en-US" sz="1558" b="0" dirty="0">
                          <a:effectLst>
                            <a:outerShdw blurRad="38100" dist="38100" dir="2700000" algn="tl">
                              <a:srgbClr val="000000">
                                <a:alpha val="43137"/>
                              </a:srgbClr>
                            </a:outerShdw>
                          </a:effectLst>
                          <a:latin typeface="Times New Roman" pitchFamily="18" charset="0"/>
                          <a:cs typeface="Times New Roman" pitchFamily="18" charset="0"/>
                        </a:rPr>
                        <a:t>. </a:t>
                      </a: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Ahiphena</a:t>
                      </a:r>
                      <a:endParaRPr lang="en-US" sz="1558" b="0" dirty="0">
                        <a:effectLst>
                          <a:outerShdw blurRad="38100" dist="38100" dir="2700000" algn="tl">
                            <a:srgbClr val="000000">
                              <a:alpha val="43137"/>
                            </a:srgbClr>
                          </a:outerShdw>
                        </a:effectLst>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560126">
                <a:tc>
                  <a:txBody>
                    <a:bodyPr/>
                    <a:lstStyle/>
                    <a:p>
                      <a:pPr algn="ctr"/>
                      <a:r>
                        <a:rPr lang="en-US" sz="1558" b="0" dirty="0">
                          <a:effectLst>
                            <a:outerShdw blurRad="38100" dist="38100" dir="2700000" algn="tl">
                              <a:srgbClr val="000000">
                                <a:alpha val="43137"/>
                              </a:srgbClr>
                            </a:outerShdw>
                          </a:effectLst>
                          <a:latin typeface="Times New Roman" pitchFamily="18" charset="0"/>
                          <a:cs typeface="Times New Roman" pitchFamily="18" charset="0"/>
                        </a:rPr>
                        <a:t>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Bharjana</a:t>
                      </a:r>
                      <a:r>
                        <a:rPr lang="en-US" sz="1558" b="0" dirty="0">
                          <a:effectLst>
                            <a:outerShdw blurRad="38100" dist="38100" dir="2700000" algn="tl">
                              <a:srgbClr val="000000">
                                <a:alpha val="43137"/>
                              </a:srgbClr>
                            </a:outerShdw>
                          </a:effectLst>
                          <a:latin typeface="Times New Roman" pitchFamily="18" charset="0"/>
                          <a:cs typeface="Times New Roman" pitchFamily="18" charset="0"/>
                        </a:rPr>
                        <a:t> (Frying)</a:t>
                      </a:r>
                    </a:p>
                    <a:p>
                      <a:pPr algn="ctr"/>
                      <a:endParaRPr lang="en-US" sz="1558" b="0" dirty="0">
                        <a:effectLst>
                          <a:outerShdw blurRad="38100" dist="38100" dir="2700000" algn="tl">
                            <a:srgbClr val="000000">
                              <a:alpha val="43137"/>
                            </a:srgbClr>
                          </a:outerShdw>
                        </a:effectLst>
                        <a:latin typeface="Times New Roman" pitchFamily="18" charset="0"/>
                        <a:cs typeface="Times New Roman" pitchFamily="18" charset="0"/>
                      </a:endParaRPr>
                    </a:p>
                  </a:txBody>
                  <a:tcPr/>
                </a:tc>
                <a:tc>
                  <a:txBody>
                    <a:bodyPr/>
                    <a:lstStyle/>
                    <a:p>
                      <a:pPr algn="ctr"/>
                      <a:r>
                        <a:rPr lang="en-US" sz="1558" b="0" dirty="0">
                          <a:effectLst>
                            <a:outerShdw blurRad="38100" dist="38100" dir="2700000" algn="tl">
                              <a:srgbClr val="000000">
                                <a:alpha val="43137"/>
                              </a:srgbClr>
                            </a:outerShdw>
                          </a:effectLst>
                          <a:latin typeface="Times New Roman" pitchFamily="18" charset="0"/>
                          <a:cs typeface="Times New Roman" pitchFamily="18" charset="0"/>
                        </a:rPr>
                        <a:t>: </a:t>
                      </a: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eg</a:t>
                      </a:r>
                      <a:r>
                        <a:rPr lang="en-US" sz="1558" b="0" dirty="0">
                          <a:effectLst>
                            <a:outerShdw blurRad="38100" dist="38100" dir="2700000" algn="tl">
                              <a:srgbClr val="000000">
                                <a:alpha val="43137"/>
                              </a:srgbClr>
                            </a:outerShdw>
                          </a:effectLst>
                          <a:latin typeface="Times New Roman" pitchFamily="18" charset="0"/>
                          <a:cs typeface="Times New Roman" pitchFamily="18" charset="0"/>
                        </a:rPr>
                        <a:t>. </a:t>
                      </a: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Hingu</a:t>
                      </a:r>
                      <a:endParaRPr lang="en-US" sz="1558" b="0" dirty="0">
                        <a:effectLst>
                          <a:outerShdw blurRad="38100" dist="38100" dir="2700000" algn="tl">
                            <a:srgbClr val="000000">
                              <a:alpha val="43137"/>
                            </a:srgbClr>
                          </a:outerShdw>
                        </a:effectLst>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560126">
                <a:tc>
                  <a:txBody>
                    <a:bodyPr/>
                    <a:lstStyle/>
                    <a:p>
                      <a:pPr algn="ctr"/>
                      <a:r>
                        <a:rPr lang="en-US" sz="1558" b="0" dirty="0">
                          <a:effectLst>
                            <a:outerShdw blurRad="38100" dist="38100" dir="2700000" algn="tl">
                              <a:srgbClr val="000000">
                                <a:alpha val="43137"/>
                              </a:srgbClr>
                            </a:outerShdw>
                          </a:effectLst>
                          <a:latin typeface="Times New Roman" pitchFamily="18" charset="0"/>
                          <a:cs typeface="Times New Roman" pitchFamily="18" charset="0"/>
                        </a:rPr>
                        <a:t>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Swedana</a:t>
                      </a:r>
                      <a:r>
                        <a:rPr lang="en-US" sz="1558" b="0" dirty="0">
                          <a:effectLst>
                            <a:outerShdw blurRad="38100" dist="38100" dir="2700000" algn="tl">
                              <a:srgbClr val="000000">
                                <a:alpha val="43137"/>
                              </a:srgbClr>
                            </a:outerShdw>
                          </a:effectLst>
                          <a:latin typeface="Times New Roman" pitchFamily="18" charset="0"/>
                          <a:cs typeface="Times New Roman" pitchFamily="18" charset="0"/>
                        </a:rPr>
                        <a:t> (Boiling)</a:t>
                      </a:r>
                    </a:p>
                    <a:p>
                      <a:pPr algn="ctr"/>
                      <a:endParaRPr lang="en-US" sz="1558" b="0" dirty="0">
                        <a:effectLst>
                          <a:outerShdw blurRad="38100" dist="38100" dir="2700000" algn="tl">
                            <a:srgbClr val="000000">
                              <a:alpha val="43137"/>
                            </a:srgbClr>
                          </a:outerShdw>
                        </a:effectLst>
                        <a:latin typeface="Times New Roman" pitchFamily="18" charset="0"/>
                        <a:cs typeface="Times New Roman" pitchFamily="18" charset="0"/>
                      </a:endParaRPr>
                    </a:p>
                  </a:txBody>
                  <a:tcPr/>
                </a:tc>
                <a:tc>
                  <a:txBody>
                    <a:bodyPr/>
                    <a:lstStyle/>
                    <a:p>
                      <a:pPr algn="ctr"/>
                      <a:r>
                        <a:rPr lang="en-US" sz="1558" b="0" dirty="0">
                          <a:effectLst>
                            <a:outerShdw blurRad="38100" dist="38100" dir="2700000" algn="tl">
                              <a:srgbClr val="000000">
                                <a:alpha val="43137"/>
                              </a:srgbClr>
                            </a:outerShdw>
                          </a:effectLst>
                          <a:latin typeface="Times New Roman" pitchFamily="18" charset="0"/>
                          <a:cs typeface="Times New Roman" pitchFamily="18" charset="0"/>
                        </a:rPr>
                        <a:t>: </a:t>
                      </a: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eg</a:t>
                      </a:r>
                      <a:r>
                        <a:rPr lang="en-US" sz="1558" b="0" dirty="0">
                          <a:effectLst>
                            <a:outerShdw blurRad="38100" dist="38100" dir="2700000" algn="tl">
                              <a:srgbClr val="000000">
                                <a:alpha val="43137"/>
                              </a:srgbClr>
                            </a:outerShdw>
                          </a:effectLst>
                          <a:latin typeface="Times New Roman" pitchFamily="18" charset="0"/>
                          <a:cs typeface="Times New Roman" pitchFamily="18" charset="0"/>
                        </a:rPr>
                        <a:t>. </a:t>
                      </a: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Vacha</a:t>
                      </a:r>
                      <a:endParaRPr lang="en-US" sz="1558" b="0" dirty="0">
                        <a:effectLst>
                          <a:outerShdw blurRad="38100" dist="38100" dir="2700000" algn="tl">
                            <a:srgbClr val="000000">
                              <a:alpha val="43137"/>
                            </a:srgbClr>
                          </a:outerShdw>
                        </a:effectLst>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651614">
                <a:tc>
                  <a:txBody>
                    <a:bodyPr/>
                    <a:lstStyle/>
                    <a:p>
                      <a:pPr algn="ctr"/>
                      <a:r>
                        <a:rPr lang="en-US" sz="1558" b="0" dirty="0">
                          <a:effectLst>
                            <a:outerShdw blurRad="38100" dist="38100" dir="2700000" algn="tl">
                              <a:srgbClr val="000000">
                                <a:alpha val="43137"/>
                              </a:srgbClr>
                            </a:outerShdw>
                          </a:effectLst>
                          <a:latin typeface="Times New Roman" pitchFamily="18" charset="0"/>
                          <a:cs typeface="Times New Roman" pitchFamily="18" charset="0"/>
                        </a:rPr>
                        <a:t>4</a:t>
                      </a:r>
                    </a:p>
                  </a:txBody>
                  <a:tcPr/>
                </a:tc>
                <a:tc>
                  <a:txBody>
                    <a:bodyPr/>
                    <a:lstStyle/>
                    <a:p>
                      <a:pPr algn="ct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Mardana</a:t>
                      </a:r>
                      <a:r>
                        <a:rPr lang="en-US" sz="1558" b="0" dirty="0">
                          <a:effectLst>
                            <a:outerShdw blurRad="38100" dist="38100" dir="2700000" algn="tl">
                              <a:srgbClr val="000000">
                                <a:alpha val="43137"/>
                              </a:srgbClr>
                            </a:outerShdw>
                          </a:effectLst>
                          <a:latin typeface="Times New Roman" pitchFamily="18" charset="0"/>
                          <a:cs typeface="Times New Roman" pitchFamily="18" charset="0"/>
                        </a:rPr>
                        <a:t> (Pounding)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58" b="0" dirty="0">
                          <a:effectLst>
                            <a:outerShdw blurRad="38100" dist="38100" dir="2700000" algn="tl">
                              <a:srgbClr val="000000">
                                <a:alpha val="43137"/>
                              </a:srgbClr>
                            </a:outerShdw>
                          </a:effectLst>
                          <a:latin typeface="Times New Roman" pitchFamily="18" charset="0"/>
                          <a:cs typeface="Times New Roman" pitchFamily="18" charset="0"/>
                        </a:rPr>
                        <a:t>: </a:t>
                      </a: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eg</a:t>
                      </a:r>
                      <a:r>
                        <a:rPr lang="en-US" sz="1558" b="0" dirty="0">
                          <a:effectLst>
                            <a:outerShdw blurRad="38100" dist="38100" dir="2700000" algn="tl">
                              <a:srgbClr val="000000">
                                <a:alpha val="43137"/>
                              </a:srgbClr>
                            </a:outerShdw>
                          </a:effectLst>
                          <a:latin typeface="Times New Roman" pitchFamily="18" charset="0"/>
                          <a:cs typeface="Times New Roman" pitchFamily="18" charset="0"/>
                        </a:rPr>
                        <a:t>. </a:t>
                      </a: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Jayapala</a:t>
                      </a:r>
                      <a:endParaRPr lang="en-US" sz="1558" b="0" dirty="0">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en-US" sz="1558" b="0" dirty="0">
                        <a:effectLst>
                          <a:outerShdw blurRad="38100" dist="38100" dir="2700000" algn="tl">
                            <a:srgbClr val="000000">
                              <a:alpha val="43137"/>
                            </a:srgbClr>
                          </a:outerShdw>
                        </a:effectLst>
                        <a:latin typeface="Times New Roman" pitchFamily="18" charset="0"/>
                        <a:cs typeface="Times New Roman" pitchFamily="18" charset="0"/>
                      </a:endParaRPr>
                    </a:p>
                  </a:txBody>
                  <a:tcPr/>
                </a:tc>
                <a:extLst>
                  <a:ext uri="{0D108BD9-81ED-4DB2-BD59-A6C34878D82A}">
                    <a16:rowId xmlns:a16="http://schemas.microsoft.com/office/drawing/2014/main" val="10004"/>
                  </a:ext>
                </a:extLst>
              </a:tr>
              <a:tr h="560126">
                <a:tc>
                  <a:txBody>
                    <a:bodyPr/>
                    <a:lstStyle/>
                    <a:p>
                      <a:pPr algn="ctr"/>
                      <a:r>
                        <a:rPr lang="en-US" sz="1558" b="0" dirty="0">
                          <a:effectLst>
                            <a:outerShdw blurRad="38100" dist="38100" dir="2700000" algn="tl">
                              <a:srgbClr val="000000">
                                <a:alpha val="43137"/>
                              </a:srgbClr>
                            </a:outerShdw>
                          </a:effectLst>
                          <a:latin typeface="Times New Roman" pitchFamily="18" charset="0"/>
                          <a:cs typeface="Times New Roman" pitchFamily="18" charset="0"/>
                        </a:rPr>
                        <a:t>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Nimajjana</a:t>
                      </a:r>
                      <a:r>
                        <a:rPr lang="en-US" sz="1558" b="0" dirty="0">
                          <a:effectLst>
                            <a:outerShdw blurRad="38100" dist="38100" dir="2700000" algn="tl">
                              <a:srgbClr val="000000">
                                <a:alpha val="43137"/>
                              </a:srgbClr>
                            </a:outerShdw>
                          </a:effectLst>
                          <a:latin typeface="Times New Roman" pitchFamily="18" charset="0"/>
                          <a:cs typeface="Times New Roman" pitchFamily="18" charset="0"/>
                        </a:rPr>
                        <a:t> (Soaking)</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58" b="0" dirty="0">
                          <a:effectLst>
                            <a:outerShdw blurRad="38100" dist="38100" dir="2700000" algn="tl">
                              <a:srgbClr val="000000">
                                <a:alpha val="43137"/>
                              </a:srgbClr>
                            </a:outerShdw>
                          </a:effectLst>
                          <a:latin typeface="Times New Roman" pitchFamily="18" charset="0"/>
                          <a:cs typeface="Times New Roman" pitchFamily="18" charset="0"/>
                        </a:rPr>
                        <a:t>:</a:t>
                      </a: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eg</a:t>
                      </a:r>
                      <a:r>
                        <a:rPr lang="en-US" sz="1558" b="0" dirty="0">
                          <a:effectLst>
                            <a:outerShdw blurRad="38100" dist="38100" dir="2700000" algn="tl">
                              <a:srgbClr val="000000">
                                <a:alpha val="43137"/>
                              </a:srgbClr>
                            </a:outerShdw>
                          </a:effectLst>
                          <a:latin typeface="Times New Roman" pitchFamily="18" charset="0"/>
                          <a:cs typeface="Times New Roman" pitchFamily="18" charset="0"/>
                        </a:rPr>
                        <a:t>. </a:t>
                      </a: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Vatsanabha</a:t>
                      </a:r>
                      <a:endParaRPr lang="en-US" sz="1558" b="0" dirty="0">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en-US" sz="1558" b="0" dirty="0">
                        <a:effectLst>
                          <a:outerShdw blurRad="38100" dist="38100" dir="2700000" algn="tl">
                            <a:srgbClr val="000000">
                              <a:alpha val="43137"/>
                            </a:srgbClr>
                          </a:outerShdw>
                        </a:effectLst>
                        <a:latin typeface="Times New Roman" pitchFamily="18" charset="0"/>
                        <a:cs typeface="Times New Roman" pitchFamily="18" charset="0"/>
                      </a:endParaRPr>
                    </a:p>
                  </a:txBody>
                  <a:tcPr/>
                </a:tc>
                <a:extLst>
                  <a:ext uri="{0D108BD9-81ED-4DB2-BD59-A6C34878D82A}">
                    <a16:rowId xmlns:a16="http://schemas.microsoft.com/office/drawing/2014/main" val="10005"/>
                  </a:ext>
                </a:extLst>
              </a:tr>
              <a:tr h="794967">
                <a:tc>
                  <a:txBody>
                    <a:bodyPr/>
                    <a:lstStyle/>
                    <a:p>
                      <a:pPr algn="ctr"/>
                      <a:r>
                        <a:rPr lang="en-US" sz="1558" b="0" dirty="0">
                          <a:effectLst>
                            <a:outerShdw blurRad="38100" dist="38100" dir="2700000" algn="tl">
                              <a:srgbClr val="000000">
                                <a:alpha val="43137"/>
                              </a:srgbClr>
                            </a:outerShdw>
                          </a:effectLst>
                          <a:latin typeface="Times New Roman" pitchFamily="18" charset="0"/>
                          <a:cs typeface="Times New Roman" pitchFamily="18" charset="0"/>
                        </a:rPr>
                        <a:t>6</a:t>
                      </a:r>
                    </a:p>
                  </a:txBody>
                  <a:tcPr/>
                </a:tc>
                <a:tc>
                  <a:txBody>
                    <a:bodyPr/>
                    <a:lstStyle/>
                    <a:p>
                      <a:pPr marL="571500" lvl="0" indent="-571500" algn="ctr">
                        <a:buFont typeface="+mj-lt"/>
                        <a:buNone/>
                      </a:pP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Prakshalana</a:t>
                      </a:r>
                      <a:r>
                        <a:rPr lang="en-US" sz="1558" b="0" dirty="0">
                          <a:effectLst>
                            <a:outerShdw blurRad="38100" dist="38100" dir="2700000" algn="tl">
                              <a:srgbClr val="000000">
                                <a:alpha val="43137"/>
                              </a:srgbClr>
                            </a:outerShdw>
                          </a:effectLst>
                          <a:latin typeface="Times New Roman" pitchFamily="18" charset="0"/>
                          <a:cs typeface="Times New Roman" pitchFamily="18" charset="0"/>
                        </a:rPr>
                        <a:t>  (Washing)</a:t>
                      </a:r>
                    </a:p>
                    <a:p>
                      <a:pPr algn="ctr"/>
                      <a:endParaRPr lang="en-US" sz="1558" b="0" dirty="0">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en-US" sz="1558" b="0" dirty="0">
                        <a:effectLst>
                          <a:outerShdw blurRad="38100" dist="38100" dir="2700000" algn="tl">
                            <a:srgbClr val="000000">
                              <a:alpha val="43137"/>
                            </a:srgbClr>
                          </a:outerShdw>
                        </a:effectLst>
                        <a:latin typeface="Times New Roman" pitchFamily="18" charset="0"/>
                        <a:cs typeface="Times New Roman" pitchFamily="18" charset="0"/>
                      </a:endParaRPr>
                    </a:p>
                  </a:txBody>
                  <a:tcPr/>
                </a:tc>
                <a:tc>
                  <a:txBody>
                    <a:bodyPr/>
                    <a:lstStyle/>
                    <a:p>
                      <a:pPr algn="ctr"/>
                      <a:r>
                        <a:rPr lang="en-US" sz="1558" b="0" dirty="0">
                          <a:effectLst>
                            <a:outerShdw blurRad="38100" dist="38100" dir="2700000" algn="tl">
                              <a:srgbClr val="000000">
                                <a:alpha val="43137"/>
                              </a:srgbClr>
                            </a:outerShdw>
                          </a:effectLst>
                          <a:latin typeface="Times New Roman" pitchFamily="18" charset="0"/>
                          <a:cs typeface="Times New Roman" pitchFamily="18" charset="0"/>
                        </a:rPr>
                        <a:t>:</a:t>
                      </a: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eg</a:t>
                      </a:r>
                      <a:r>
                        <a:rPr lang="en-US" sz="1558" b="0" dirty="0">
                          <a:effectLst>
                            <a:outerShdw blurRad="38100" dist="38100" dir="2700000" algn="tl">
                              <a:srgbClr val="000000">
                                <a:alpha val="43137"/>
                              </a:srgbClr>
                            </a:outerShdw>
                          </a:effectLst>
                          <a:latin typeface="Times New Roman" pitchFamily="18" charset="0"/>
                          <a:cs typeface="Times New Roman" pitchFamily="18" charset="0"/>
                        </a:rPr>
                        <a:t>. </a:t>
                      </a: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Kampillaka</a:t>
                      </a:r>
                      <a:endParaRPr lang="en-US" sz="1558" b="0" dirty="0">
                        <a:effectLst>
                          <a:outerShdw blurRad="38100" dist="38100" dir="2700000" algn="tl">
                            <a:srgbClr val="000000">
                              <a:alpha val="43137"/>
                            </a:srgbClr>
                          </a:outerShdw>
                        </a:effectLst>
                        <a:latin typeface="Times New Roman" pitchFamily="18" charset="0"/>
                        <a:cs typeface="Times New Roman" pitchFamily="18" charset="0"/>
                      </a:endParaRPr>
                    </a:p>
                  </a:txBody>
                  <a:tcPr/>
                </a:tc>
                <a:extLst>
                  <a:ext uri="{0D108BD9-81ED-4DB2-BD59-A6C34878D82A}">
                    <a16:rowId xmlns:a16="http://schemas.microsoft.com/office/drawing/2014/main" val="10006"/>
                  </a:ext>
                </a:extLst>
              </a:tr>
              <a:tr h="794967">
                <a:tc>
                  <a:txBody>
                    <a:bodyPr/>
                    <a:lstStyle/>
                    <a:p>
                      <a:pPr algn="ctr"/>
                      <a:r>
                        <a:rPr lang="en-US" sz="1558" b="0" dirty="0">
                          <a:effectLst>
                            <a:outerShdw blurRad="38100" dist="38100" dir="2700000" algn="tl">
                              <a:srgbClr val="000000">
                                <a:alpha val="43137"/>
                              </a:srgbClr>
                            </a:outerShdw>
                          </a:effectLst>
                          <a:latin typeface="Times New Roman" pitchFamily="18" charset="0"/>
                          <a:cs typeface="Times New Roman" pitchFamily="18" charset="0"/>
                        </a:rPr>
                        <a:t>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Prithakkarana</a:t>
                      </a:r>
                      <a:r>
                        <a:rPr lang="en-US" sz="1558" b="0" dirty="0">
                          <a:effectLst>
                            <a:outerShdw blurRad="38100" dist="38100" dir="2700000" algn="tl">
                              <a:srgbClr val="000000">
                                <a:alpha val="43137"/>
                              </a:srgbClr>
                            </a:outerShdw>
                          </a:effectLst>
                          <a:latin typeface="Times New Roman" pitchFamily="18" charset="0"/>
                          <a:cs typeface="Times New Roman" pitchFamily="18" charset="0"/>
                        </a:rPr>
                        <a:t> (Separating)</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58" b="0" dirty="0">
                          <a:effectLst>
                            <a:outerShdw blurRad="38100" dist="38100" dir="2700000" algn="tl">
                              <a:srgbClr val="000000">
                                <a:alpha val="43137"/>
                              </a:srgbClr>
                            </a:outerShdw>
                          </a:effectLst>
                          <a:latin typeface="Times New Roman" pitchFamily="18" charset="0"/>
                          <a:cs typeface="Times New Roman" pitchFamily="18" charset="0"/>
                        </a:rPr>
                        <a:t>:</a:t>
                      </a: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eg</a:t>
                      </a:r>
                      <a:r>
                        <a:rPr lang="en-US" sz="1558" b="0" dirty="0">
                          <a:effectLst>
                            <a:outerShdw blurRad="38100" dist="38100" dir="2700000" algn="tl">
                              <a:srgbClr val="000000">
                                <a:alpha val="43137"/>
                              </a:srgbClr>
                            </a:outerShdw>
                          </a:effectLst>
                          <a:latin typeface="Times New Roman" pitchFamily="18" charset="0"/>
                          <a:cs typeface="Times New Roman" pitchFamily="18" charset="0"/>
                        </a:rPr>
                        <a:t>. </a:t>
                      </a:r>
                      <a:r>
                        <a:rPr lang="en-US" sz="1558" b="0" baseline="0" dirty="0" err="1">
                          <a:effectLst>
                            <a:outerShdw blurRad="38100" dist="38100" dir="2700000" algn="tl">
                              <a:srgbClr val="000000">
                                <a:alpha val="43137"/>
                              </a:srgbClr>
                            </a:outerShdw>
                          </a:effectLst>
                          <a:latin typeface="Times New Roman" pitchFamily="18" charset="0"/>
                          <a:cs typeface="Times New Roman" pitchFamily="18" charset="0"/>
                        </a:rPr>
                        <a:t>Guggulu</a:t>
                      </a:r>
                      <a:endParaRPr lang="en-US" sz="1558" b="0" dirty="0">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en-US" sz="1558" b="0" dirty="0">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en-US" sz="1558" b="0" dirty="0">
                        <a:effectLst>
                          <a:outerShdw blurRad="38100" dist="38100" dir="2700000" algn="tl">
                            <a:srgbClr val="000000">
                              <a:alpha val="43137"/>
                            </a:srgbClr>
                          </a:outerShdw>
                        </a:effectLst>
                        <a:latin typeface="Times New Roman" pitchFamily="18" charset="0"/>
                        <a:cs typeface="Times New Roman" pitchFamily="18" charset="0"/>
                      </a:endParaRPr>
                    </a:p>
                  </a:txBody>
                  <a:tcPr/>
                </a:tc>
                <a:extLst>
                  <a:ext uri="{0D108BD9-81ED-4DB2-BD59-A6C34878D82A}">
                    <a16:rowId xmlns:a16="http://schemas.microsoft.com/office/drawing/2014/main" val="10007"/>
                  </a:ext>
                </a:extLst>
              </a:tr>
              <a:tr h="794967">
                <a:tc>
                  <a:txBody>
                    <a:bodyPr/>
                    <a:lstStyle/>
                    <a:p>
                      <a:pPr algn="ctr"/>
                      <a:r>
                        <a:rPr lang="en-US" sz="1558" b="0" dirty="0">
                          <a:effectLst>
                            <a:outerShdw blurRad="38100" dist="38100" dir="2700000" algn="tl">
                              <a:srgbClr val="000000">
                                <a:alpha val="43137"/>
                              </a:srgbClr>
                            </a:outerShdw>
                          </a:effectLst>
                          <a:latin typeface="Times New Roman" pitchFamily="18" charset="0"/>
                          <a:cs typeface="Times New Roman" pitchFamily="18" charset="0"/>
                        </a:rPr>
                        <a:t>8</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Achushana</a:t>
                      </a:r>
                      <a:r>
                        <a:rPr lang="en-US" sz="1558" b="0" dirty="0">
                          <a:effectLst>
                            <a:outerShdw blurRad="38100" dist="38100" dir="2700000" algn="tl">
                              <a:srgbClr val="000000">
                                <a:alpha val="43137"/>
                              </a:srgbClr>
                            </a:outerShdw>
                          </a:effectLst>
                          <a:latin typeface="Times New Roman" pitchFamily="18" charset="0"/>
                          <a:cs typeface="Times New Roman" pitchFamily="18" charset="0"/>
                        </a:rPr>
                        <a:t>  (Absorption) :</a:t>
                      </a:r>
                    </a:p>
                    <a:p>
                      <a:pPr algn="ctr"/>
                      <a:endParaRPr lang="en-US" sz="1558" b="0" dirty="0">
                        <a:effectLst>
                          <a:outerShdw blurRad="38100" dist="38100" dir="2700000" algn="tl">
                            <a:srgbClr val="000000">
                              <a:alpha val="43137"/>
                            </a:srgbClr>
                          </a:outerShdw>
                        </a:effectLst>
                        <a:latin typeface="Times New Roman" pitchFamily="18" charset="0"/>
                        <a:cs typeface="Times New Roman" pitchFamily="18" charset="0"/>
                      </a:endParaRPr>
                    </a:p>
                  </a:txBody>
                  <a:tcPr/>
                </a:tc>
                <a:tc>
                  <a:txBody>
                    <a:bodyPr/>
                    <a:lstStyle/>
                    <a:p>
                      <a:pPr algn="ctr"/>
                      <a:r>
                        <a:rPr lang="en-US" sz="1558" b="0" dirty="0">
                          <a:effectLst>
                            <a:outerShdw blurRad="38100" dist="38100" dir="2700000" algn="tl">
                              <a:srgbClr val="000000">
                                <a:alpha val="43137"/>
                              </a:srgbClr>
                            </a:outerShdw>
                          </a:effectLst>
                          <a:latin typeface="Times New Roman" pitchFamily="18" charset="0"/>
                          <a:cs typeface="Times New Roman" pitchFamily="18" charset="0"/>
                        </a:rPr>
                        <a:t>Oily content of certain toxic materials is minimized through different absorption means, e.g. </a:t>
                      </a: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Bhallataka</a:t>
                      </a:r>
                      <a:r>
                        <a:rPr lang="en-US" sz="1558" b="0" dirty="0">
                          <a:effectLst>
                            <a:outerShdw blurRad="38100" dist="38100" dir="2700000" algn="tl">
                              <a:srgbClr val="000000">
                                <a:alpha val="43137"/>
                              </a:srgbClr>
                            </a:outerShdw>
                          </a:effectLst>
                          <a:latin typeface="Times New Roman" pitchFamily="18" charset="0"/>
                          <a:cs typeface="Times New Roman" pitchFamily="18" charset="0"/>
                        </a:rPr>
                        <a:t> </a:t>
                      </a: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S</a:t>
                      </a:r>
                      <a:r>
                        <a:rPr lang="en-US" sz="1558" b="0">
                          <a:effectLst>
                            <a:outerShdw blurRad="38100" dist="38100" dir="2700000" algn="tl">
                              <a:srgbClr val="000000">
                                <a:alpha val="43137"/>
                              </a:srgbClr>
                            </a:outerShdw>
                          </a:effectLst>
                          <a:latin typeface="Times New Roman" pitchFamily="18" charset="0"/>
                          <a:cs typeface="Times New Roman" pitchFamily="18" charset="0"/>
                        </a:rPr>
                        <a:t>hodhana</a:t>
                      </a:r>
                      <a:endParaRPr lang="en-US" sz="1558" b="0" dirty="0">
                        <a:effectLst>
                          <a:outerShdw blurRad="38100" dist="38100" dir="2700000" algn="tl">
                            <a:srgbClr val="000000">
                              <a:alpha val="43137"/>
                            </a:srgbClr>
                          </a:outerShdw>
                        </a:effectLst>
                        <a:latin typeface="Times New Roman" pitchFamily="18" charset="0"/>
                        <a:cs typeface="Times New Roman" pitchFamily="18" charset="0"/>
                      </a:endParaRPr>
                    </a:p>
                  </a:txBody>
                  <a:tcPr/>
                </a:tc>
                <a:extLst>
                  <a:ext uri="{0D108BD9-81ED-4DB2-BD59-A6C34878D82A}">
                    <a16:rowId xmlns:a16="http://schemas.microsoft.com/office/drawing/2014/main" val="10008"/>
                  </a:ext>
                </a:extLst>
              </a:tr>
              <a:tr h="794967">
                <a:tc>
                  <a:txBody>
                    <a:bodyPr/>
                    <a:lstStyle/>
                    <a:p>
                      <a:pPr algn="ctr"/>
                      <a:r>
                        <a:rPr lang="en-US" sz="1558" b="0" dirty="0">
                          <a:effectLst>
                            <a:outerShdw blurRad="38100" dist="38100" dir="2700000" algn="tl">
                              <a:srgbClr val="000000">
                                <a:alpha val="43137"/>
                              </a:srgbClr>
                            </a:outerShdw>
                          </a:effectLst>
                          <a:latin typeface="Times New Roman" pitchFamily="18" charset="0"/>
                          <a:cs typeface="Times New Roman" pitchFamily="18" charset="0"/>
                        </a:rPr>
                        <a:t>9</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Parishravana</a:t>
                      </a:r>
                      <a:r>
                        <a:rPr lang="en-US" sz="1558" b="0" dirty="0">
                          <a:effectLst>
                            <a:outerShdw blurRad="38100" dist="38100" dir="2700000" algn="tl">
                              <a:srgbClr val="000000">
                                <a:alpha val="43137"/>
                              </a:srgbClr>
                            </a:outerShdw>
                          </a:effectLst>
                          <a:latin typeface="Times New Roman" pitchFamily="18" charset="0"/>
                          <a:cs typeface="Times New Roman" pitchFamily="18" charset="0"/>
                        </a:rPr>
                        <a:t> (Straining):</a:t>
                      </a:r>
                    </a:p>
                    <a:p>
                      <a:pPr algn="ctr"/>
                      <a:endParaRPr lang="en-US" sz="1558" b="0" dirty="0">
                        <a:effectLst>
                          <a:outerShdw blurRad="38100" dist="38100" dir="2700000" algn="tl">
                            <a:srgbClr val="000000">
                              <a:alpha val="43137"/>
                            </a:srgbClr>
                          </a:outerShdw>
                        </a:effectLst>
                        <a:latin typeface="Times New Roman" pitchFamily="18" charset="0"/>
                        <a:cs typeface="Times New Roman" pitchFamily="18" charset="0"/>
                      </a:endParaRPr>
                    </a:p>
                  </a:txBody>
                  <a:tcPr/>
                </a:tc>
                <a:tc>
                  <a:txBody>
                    <a:bodyPr/>
                    <a:lstStyle/>
                    <a:p>
                      <a:pPr algn="ctr"/>
                      <a:r>
                        <a:rPr lang="en-US" sz="1558" b="0" dirty="0">
                          <a:effectLst>
                            <a:outerShdw blurRad="38100" dist="38100" dir="2700000" algn="tl">
                              <a:srgbClr val="000000">
                                <a:alpha val="43137"/>
                              </a:srgbClr>
                            </a:outerShdw>
                          </a:effectLst>
                          <a:latin typeface="Times New Roman" pitchFamily="18" charset="0"/>
                          <a:cs typeface="Times New Roman" pitchFamily="18" charset="0"/>
                        </a:rPr>
                        <a:t>The solid material is dissolved in suitable liquid media and separated from insoluble impurities through straining, e.g. </a:t>
                      </a:r>
                      <a:r>
                        <a:rPr lang="en-US" sz="1558" b="0" dirty="0" err="1">
                          <a:effectLst>
                            <a:outerShdw blurRad="38100" dist="38100" dir="2700000" algn="tl">
                              <a:srgbClr val="000000">
                                <a:alpha val="43137"/>
                              </a:srgbClr>
                            </a:outerShdw>
                          </a:effectLst>
                          <a:latin typeface="Times New Roman" pitchFamily="18" charset="0"/>
                          <a:cs typeface="Times New Roman" pitchFamily="18" charset="0"/>
                        </a:rPr>
                        <a:t>Guggulu</a:t>
                      </a:r>
                      <a:endParaRPr lang="en-US" sz="1558" b="0" dirty="0">
                        <a:effectLst>
                          <a:outerShdw blurRad="38100" dist="38100" dir="2700000" algn="tl">
                            <a:srgbClr val="000000">
                              <a:alpha val="43137"/>
                            </a:srgbClr>
                          </a:outerShdw>
                        </a:effectLst>
                        <a:latin typeface="Times New Roman" pitchFamily="18" charset="0"/>
                        <a:cs typeface="Times New Roman" pitchFamily="18" charset="0"/>
                      </a:endParaRPr>
                    </a:p>
                  </a:txBody>
                  <a:tcPr/>
                </a:tc>
                <a:extLst>
                  <a:ext uri="{0D108BD9-81ED-4DB2-BD59-A6C34878D82A}">
                    <a16:rowId xmlns:a16="http://schemas.microsoft.com/office/drawing/2014/main" val="10009"/>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0"/>
            <a:ext cx="7696200" cy="1219200"/>
          </a:xfrm>
        </p:spPr>
        <p:txBody>
          <a:bodyPr>
            <a:normAutofit/>
          </a:bodyPr>
          <a:lstStyle/>
          <a:p>
            <a:r>
              <a:rPr lang="en-US" sz="4800" b="1" dirty="0">
                <a:latin typeface="Times New Roman" pitchFamily="18" charset="0"/>
                <a:cs typeface="Times New Roman" pitchFamily="18" charset="0"/>
              </a:rPr>
              <a:t>MEDIA  FOR  SODHANA</a:t>
            </a:r>
            <a:endParaRPr lang="en-US" sz="4800"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457200"/>
            <a:ext cx="8458200" cy="5943600"/>
          </a:xfrm>
        </p:spPr>
        <p:txBody>
          <a:bodyPr>
            <a:normAutofit/>
          </a:bodyPr>
          <a:lstStyle/>
          <a:p>
            <a:pPr>
              <a:lnSpc>
                <a:spcPct val="150000"/>
              </a:lnSpc>
            </a:pPr>
            <a:r>
              <a:rPr lang="en-US" dirty="0">
                <a:latin typeface="Times New Roman" pitchFamily="18" charset="0"/>
                <a:cs typeface="Times New Roman" pitchFamily="18" charset="0"/>
              </a:rPr>
              <a:t>In </a:t>
            </a:r>
            <a:r>
              <a:rPr lang="en-US" i="1" dirty="0" err="1">
                <a:latin typeface="Times New Roman" pitchFamily="18" charset="0"/>
                <a:cs typeface="Times New Roman" pitchFamily="18" charset="0"/>
              </a:rPr>
              <a:t>Ayurveda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 a series of </a:t>
            </a:r>
            <a:r>
              <a:rPr lang="en-US" dirty="0" err="1">
                <a:latin typeface="Times New Roman" pitchFamily="18" charset="0"/>
                <a:cs typeface="Times New Roman" pitchFamily="18" charset="0"/>
              </a:rPr>
              <a:t>phamaceutical</a:t>
            </a:r>
            <a:r>
              <a:rPr lang="en-US" dirty="0">
                <a:latin typeface="Times New Roman" pitchFamily="18" charset="0"/>
                <a:cs typeface="Times New Roman" pitchFamily="18" charset="0"/>
              </a:rPr>
              <a:t> procedures /methods which converts a poisonous drug into a therapeutically very effective medicine for various ailments is termed as </a:t>
            </a:r>
            <a:r>
              <a:rPr lang="en-US" i="1" dirty="0" err="1">
                <a:latin typeface="Times New Roman" pitchFamily="18" charset="0"/>
                <a:cs typeface="Times New Roman" pitchFamily="18" charset="0"/>
              </a:rPr>
              <a:t>shodhana</a:t>
            </a:r>
            <a:r>
              <a:rPr lang="en-US" dirty="0">
                <a:latin typeface="Times New Roman" pitchFamily="18" charset="0"/>
                <a:cs typeface="Times New Roman" pitchFamily="18" charset="0"/>
              </a:rPr>
              <a:t>. Various medias are being used for processing the herbal poisonous drugs, are quite interesting to understand with modern scientific technology.</a:t>
            </a:r>
          </a:p>
          <a:p>
            <a:pPr>
              <a:lnSpc>
                <a:spcPct val="150000"/>
              </a:lnSpc>
            </a:pPr>
            <a:r>
              <a:rPr lang="en-US" dirty="0">
                <a:latin typeface="Times New Roman" pitchFamily="18" charset="0"/>
                <a:cs typeface="Times New Roman" pitchFamily="18" charset="0"/>
              </a:rPr>
              <a:t>The media used in the process of </a:t>
            </a:r>
            <a:r>
              <a:rPr lang="en-US" i="1" dirty="0" err="1">
                <a:latin typeface="Times New Roman" pitchFamily="18" charset="0"/>
                <a:cs typeface="Times New Roman" pitchFamily="18" charset="0"/>
              </a:rPr>
              <a:t>shodhana</a:t>
            </a:r>
            <a:r>
              <a:rPr lang="en-US" dirty="0">
                <a:latin typeface="Times New Roman" pitchFamily="18" charset="0"/>
                <a:cs typeface="Times New Roman" pitchFamily="18" charset="0"/>
              </a:rPr>
              <a:t> has very important role in either breaking down or destroying the chemical constituent that is not required.</a:t>
            </a:r>
          </a:p>
          <a:p>
            <a:endParaRPr lang="en-US"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57200"/>
            <a:ext cx="8229600" cy="6019800"/>
          </a:xfrm>
        </p:spPr>
        <p:txBody>
          <a:bodyPr>
            <a:normAutofit/>
          </a:bodyPr>
          <a:lstStyle/>
          <a:p>
            <a:pPr lvl="0">
              <a:lnSpc>
                <a:spcPct val="150000"/>
              </a:lnSpc>
            </a:pPr>
            <a:r>
              <a:rPr lang="en-US" sz="3200" dirty="0">
                <a:latin typeface="Times New Roman" pitchFamily="18" charset="0"/>
                <a:cs typeface="Times New Roman" pitchFamily="18" charset="0"/>
              </a:rPr>
              <a:t>Sometimes media acts like solvent, to dissolve the material for easy separation from the insoluble impurities like in </a:t>
            </a:r>
            <a:r>
              <a:rPr lang="en-US" sz="3200" i="1" dirty="0" err="1">
                <a:latin typeface="Times New Roman" pitchFamily="18" charset="0"/>
                <a:cs typeface="Times New Roman" pitchFamily="18" charset="0"/>
              </a:rPr>
              <a:t>Guggulu</a:t>
            </a:r>
            <a:r>
              <a:rPr lang="en-US" sz="3200" i="1" dirty="0">
                <a:latin typeface="Times New Roman" pitchFamily="18" charset="0"/>
                <a:cs typeface="Times New Roman" pitchFamily="18" charset="0"/>
              </a:rPr>
              <a:t>.</a:t>
            </a:r>
          </a:p>
          <a:p>
            <a:pPr>
              <a:lnSpc>
                <a:spcPct val="150000"/>
              </a:lnSpc>
            </a:pPr>
            <a:r>
              <a:rPr lang="en-US" sz="3200" dirty="0">
                <a:latin typeface="Times New Roman" pitchFamily="18" charset="0"/>
                <a:cs typeface="Times New Roman" pitchFamily="18" charset="0"/>
              </a:rPr>
              <a:t>All the procedures adopted under the head </a:t>
            </a:r>
            <a:r>
              <a:rPr lang="en-US" sz="3200" i="1" dirty="0" err="1">
                <a:latin typeface="Times New Roman" pitchFamily="18" charset="0"/>
                <a:cs typeface="Times New Roman" pitchFamily="18" charset="0"/>
              </a:rPr>
              <a:t>shodhana</a:t>
            </a:r>
            <a:r>
              <a:rPr lang="en-US" sz="3200" i="1" dirty="0">
                <a:latin typeface="Times New Roman" pitchFamily="18" charset="0"/>
                <a:cs typeface="Times New Roman" pitchFamily="18" charset="0"/>
              </a:rPr>
              <a:t> </a:t>
            </a:r>
            <a:r>
              <a:rPr lang="en-US" sz="3200" dirty="0">
                <a:latin typeface="Times New Roman" pitchFamily="18" charset="0"/>
                <a:cs typeface="Times New Roman" pitchFamily="18" charset="0"/>
              </a:rPr>
              <a:t>can be analyzed under the light of modern chemistry. It is important to evaluate the drug before and after the </a:t>
            </a:r>
            <a:r>
              <a:rPr lang="en-US" sz="3200" i="1" dirty="0" err="1">
                <a:latin typeface="Times New Roman" pitchFamily="18" charset="0"/>
                <a:cs typeface="Times New Roman" pitchFamily="18" charset="0"/>
              </a:rPr>
              <a:t>shodhana</a:t>
            </a:r>
            <a:r>
              <a:rPr lang="en-US" sz="3200" i="1" dirty="0">
                <a:latin typeface="Times New Roman" pitchFamily="18" charset="0"/>
                <a:cs typeface="Times New Roman" pitchFamily="18" charset="0"/>
              </a:rPr>
              <a:t> </a:t>
            </a:r>
            <a:r>
              <a:rPr lang="en-US" sz="3200" i="1" dirty="0" err="1">
                <a:latin typeface="Times New Roman" pitchFamily="18" charset="0"/>
                <a:cs typeface="Times New Roman" pitchFamily="18" charset="0"/>
              </a:rPr>
              <a:t>Samskara</a:t>
            </a:r>
            <a:r>
              <a:rPr lang="en-US" sz="3200" i="1" dirty="0">
                <a:latin typeface="Times New Roman" pitchFamily="18" charset="0"/>
                <a:cs typeface="Times New Roman" pitchFamily="18" charset="0"/>
              </a:rPr>
              <a:t>.</a:t>
            </a:r>
            <a:endParaRPr lang="en-US" sz="3200" dirty="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09800"/>
            <a:ext cx="8534400" cy="2514600"/>
          </a:xfrm>
        </p:spPr>
        <p:txBody>
          <a:bodyPr>
            <a:normAutofit fontScale="90000"/>
          </a:bodyPr>
          <a:lstStyle/>
          <a:p>
            <a:pPr>
              <a:lnSpc>
                <a:spcPct val="150000"/>
              </a:lnSpc>
            </a:pPr>
            <a:r>
              <a:rPr lang="en-US" b="1" dirty="0">
                <a:latin typeface="Times New Roman" pitchFamily="18" charset="0"/>
                <a:cs typeface="Times New Roman" pitchFamily="18" charset="0"/>
              </a:rPr>
              <a:t>LIST</a:t>
            </a:r>
            <a:r>
              <a:rPr lang="en-US" b="1" spc="-20" dirty="0">
                <a:latin typeface="Times New Roman" pitchFamily="18" charset="0"/>
                <a:cs typeface="Times New Roman" pitchFamily="18" charset="0"/>
              </a:rPr>
              <a:t> </a:t>
            </a:r>
            <a:r>
              <a:rPr lang="en-US" b="1" dirty="0">
                <a:latin typeface="Times New Roman" pitchFamily="18" charset="0"/>
                <a:cs typeface="Times New Roman" pitchFamily="18" charset="0"/>
              </a:rPr>
              <a:t>OF</a:t>
            </a:r>
            <a:r>
              <a:rPr lang="en-US" b="1" spc="-15" dirty="0">
                <a:latin typeface="Times New Roman" pitchFamily="18" charset="0"/>
                <a:cs typeface="Times New Roman" pitchFamily="18" charset="0"/>
              </a:rPr>
              <a:t> </a:t>
            </a:r>
            <a:r>
              <a:rPr lang="en-US" b="1" dirty="0">
                <a:latin typeface="Times New Roman" pitchFamily="18" charset="0"/>
                <a:cs typeface="Times New Roman" pitchFamily="18" charset="0"/>
              </a:rPr>
              <a:t>POISONOUS</a:t>
            </a:r>
            <a:r>
              <a:rPr lang="en-US" b="1" spc="-25" dirty="0">
                <a:latin typeface="Times New Roman" pitchFamily="18" charset="0"/>
                <a:cs typeface="Times New Roman" pitchFamily="18" charset="0"/>
              </a:rPr>
              <a:t> </a:t>
            </a:r>
            <a:r>
              <a:rPr lang="en-US" b="1" dirty="0">
                <a:latin typeface="Times New Roman" pitchFamily="18" charset="0"/>
                <a:cs typeface="Times New Roman" pitchFamily="18" charset="0"/>
              </a:rPr>
              <a:t>SUBSTANCES</a:t>
            </a:r>
            <a:r>
              <a:rPr lang="en-US" b="1" spc="-25" dirty="0">
                <a:latin typeface="Times New Roman" pitchFamily="18" charset="0"/>
                <a:cs typeface="Times New Roman" pitchFamily="18" charset="0"/>
              </a:rPr>
              <a:t> </a:t>
            </a:r>
            <a:r>
              <a:rPr lang="en-US" b="1" dirty="0">
                <a:latin typeface="Times New Roman" pitchFamily="18" charset="0"/>
                <a:cs typeface="Times New Roman" pitchFamily="18" charset="0"/>
              </a:rPr>
              <a:t>UNDER</a:t>
            </a:r>
            <a:r>
              <a:rPr lang="en-US" b="1" spc="-15" dirty="0">
                <a:latin typeface="Times New Roman" pitchFamily="18" charset="0"/>
                <a:cs typeface="Times New Roman" pitchFamily="18" charset="0"/>
              </a:rPr>
              <a:t> </a:t>
            </a:r>
            <a:r>
              <a:rPr lang="en-US" b="1" dirty="0">
                <a:latin typeface="Times New Roman" pitchFamily="18" charset="0"/>
                <a:cs typeface="Times New Roman" pitchFamily="18" charset="0"/>
              </a:rPr>
              <a:t>THE</a:t>
            </a:r>
            <a:r>
              <a:rPr lang="en-US" b="1" spc="-15" dirty="0">
                <a:latin typeface="Times New Roman" pitchFamily="18" charset="0"/>
                <a:cs typeface="Times New Roman" pitchFamily="18" charset="0"/>
              </a:rPr>
              <a:t> </a:t>
            </a:r>
            <a:r>
              <a:rPr lang="en-US" b="1" dirty="0">
                <a:latin typeface="Times New Roman" pitchFamily="18" charset="0"/>
                <a:cs typeface="Times New Roman" pitchFamily="18" charset="0"/>
              </a:rPr>
              <a:t>AYURVEDIC SYSTEM OF MEDICINE</a:t>
            </a:r>
            <a:endParaRPr lang="en-US"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869950"/>
          </a:xfrm>
        </p:spPr>
        <p:txBody>
          <a:bodyPr>
            <a:normAutofit/>
          </a:bodyPr>
          <a:lstStyle/>
          <a:p>
            <a:pPr lvl="0"/>
            <a:r>
              <a:rPr lang="en-US" spc="-5" dirty="0">
                <a:latin typeface="Times New Roman" pitchFamily="18" charset="0"/>
                <a:cs typeface="Times New Roman" pitchFamily="18" charset="0"/>
              </a:rPr>
              <a:t>	</a:t>
            </a:r>
            <a:r>
              <a:rPr lang="en-US" u="sng" spc="-5" dirty="0">
                <a:latin typeface="Times New Roman" pitchFamily="18" charset="0"/>
                <a:cs typeface="Times New Roman" pitchFamily="18" charset="0"/>
              </a:rPr>
              <a:t>Drugs</a:t>
            </a:r>
            <a:r>
              <a:rPr lang="en-US" u="sng" dirty="0">
                <a:latin typeface="Times New Roman" pitchFamily="18" charset="0"/>
                <a:cs typeface="Times New Roman" pitchFamily="18" charset="0"/>
              </a:rPr>
              <a:t> of</a:t>
            </a:r>
            <a:r>
              <a:rPr lang="en-US" u="sng" spc="-25" dirty="0">
                <a:latin typeface="Times New Roman" pitchFamily="18" charset="0"/>
                <a:cs typeface="Times New Roman" pitchFamily="18" charset="0"/>
              </a:rPr>
              <a:t> </a:t>
            </a:r>
            <a:r>
              <a:rPr lang="en-US" u="sng" spc="-5" dirty="0">
                <a:latin typeface="Times New Roman" pitchFamily="18" charset="0"/>
                <a:cs typeface="Times New Roman" pitchFamily="18" charset="0"/>
              </a:rPr>
              <a:t>vegetable</a:t>
            </a:r>
            <a:r>
              <a:rPr lang="en-US" u="sng" spc="15" dirty="0">
                <a:latin typeface="Times New Roman" pitchFamily="18" charset="0"/>
                <a:cs typeface="Times New Roman" pitchFamily="18" charset="0"/>
              </a:rPr>
              <a:t> </a:t>
            </a:r>
            <a:r>
              <a:rPr lang="en-US" u="sng" spc="-5" dirty="0">
                <a:latin typeface="Times New Roman" pitchFamily="18" charset="0"/>
                <a:cs typeface="Times New Roman" pitchFamily="18" charset="0"/>
              </a:rPr>
              <a:t>origin</a:t>
            </a:r>
            <a:endParaRPr lang="en-US" dirty="0">
              <a:latin typeface="Times New Roman" pitchFamily="18" charset="0"/>
              <a:cs typeface="Times New Roman" pitchFamily="18" charset="0"/>
            </a:endParaRPr>
          </a:p>
        </p:txBody>
      </p:sp>
      <p:sp>
        <p:nvSpPr>
          <p:cNvPr id="5" name="Content Placeholder 4"/>
          <p:cNvSpPr>
            <a:spLocks noGrp="1"/>
          </p:cNvSpPr>
          <p:nvPr>
            <p:ph sz="half" idx="2"/>
          </p:nvPr>
        </p:nvSpPr>
        <p:spPr>
          <a:xfrm>
            <a:off x="304800" y="1371600"/>
            <a:ext cx="4343400" cy="5029200"/>
          </a:xfrm>
        </p:spPr>
        <p:txBody>
          <a:bodyPr>
            <a:normAutofit fontScale="70000" lnSpcReduction="20000"/>
          </a:bodyPr>
          <a:lstStyle/>
          <a:p>
            <a:pPr marL="355600" indent="-343535">
              <a:lnSpc>
                <a:spcPct val="170000"/>
              </a:lnSpc>
              <a:spcBef>
                <a:spcPts val="450"/>
              </a:spcBef>
              <a:buFont typeface="Wingdings" pitchFamily="2" charset="2"/>
              <a:buChar char="§"/>
              <a:tabLst>
                <a:tab pos="355600" algn="l"/>
                <a:tab pos="356235" algn="l"/>
              </a:tabLst>
            </a:pPr>
            <a:r>
              <a:rPr lang="en-US" sz="2800" i="1" spc="-5" dirty="0" err="1">
                <a:latin typeface="Times New Roman" pitchFamily="18" charset="0"/>
                <a:cs typeface="Times New Roman" pitchFamily="18" charset="0"/>
              </a:rPr>
              <a:t>Ahiphena</a:t>
            </a:r>
            <a:r>
              <a:rPr lang="en-US" sz="2800" spc="-5" dirty="0">
                <a:latin typeface="Times New Roman" pitchFamily="18" charset="0"/>
                <a:cs typeface="Times New Roman" pitchFamily="18" charset="0"/>
              </a:rPr>
              <a:t> -</a:t>
            </a:r>
            <a:r>
              <a:rPr lang="en-US" sz="2800" spc="5" dirty="0">
                <a:latin typeface="Times New Roman" pitchFamily="18" charset="0"/>
                <a:cs typeface="Times New Roman" pitchFamily="18" charset="0"/>
              </a:rPr>
              <a:t> </a:t>
            </a:r>
            <a:r>
              <a:rPr lang="en-US" sz="2800" spc="-5" dirty="0" err="1">
                <a:latin typeface="Times New Roman" pitchFamily="18" charset="0"/>
                <a:cs typeface="Times New Roman" pitchFamily="18" charset="0"/>
              </a:rPr>
              <a:t>Papaver</a:t>
            </a:r>
            <a:r>
              <a:rPr lang="en-US" sz="2800" dirty="0">
                <a:latin typeface="Times New Roman" pitchFamily="18" charset="0"/>
                <a:cs typeface="Times New Roman" pitchFamily="18" charset="0"/>
              </a:rPr>
              <a:t> </a:t>
            </a:r>
            <a:r>
              <a:rPr lang="en-US" sz="2800" spc="-5" dirty="0" err="1">
                <a:latin typeface="Times New Roman" pitchFamily="18" charset="0"/>
                <a:cs typeface="Times New Roman" pitchFamily="18" charset="0"/>
              </a:rPr>
              <a:t>somniferum</a:t>
            </a:r>
            <a:r>
              <a:rPr lang="en-US" sz="2800" dirty="0">
                <a:latin typeface="Times New Roman" pitchFamily="18" charset="0"/>
                <a:cs typeface="Times New Roman" pitchFamily="18" charset="0"/>
              </a:rPr>
              <a:t> </a:t>
            </a:r>
            <a:r>
              <a:rPr lang="en-US" sz="2800" spc="-5" dirty="0">
                <a:latin typeface="Times New Roman" pitchFamily="18" charset="0"/>
                <a:cs typeface="Times New Roman" pitchFamily="18" charset="0"/>
              </a:rPr>
              <a:t>,</a:t>
            </a:r>
            <a:endParaRPr lang="en-US" sz="2800" dirty="0">
              <a:latin typeface="Times New Roman" pitchFamily="18" charset="0"/>
              <a:cs typeface="Times New Roman" pitchFamily="18" charset="0"/>
            </a:endParaRPr>
          </a:p>
          <a:p>
            <a:pPr marL="355600" indent="-343535">
              <a:lnSpc>
                <a:spcPct val="170000"/>
              </a:lnSpc>
              <a:spcBef>
                <a:spcPts val="430"/>
              </a:spcBef>
              <a:buFont typeface="Wingdings" pitchFamily="2" charset="2"/>
              <a:buChar char="§"/>
              <a:tabLst>
                <a:tab pos="355600" algn="l"/>
                <a:tab pos="356235" algn="l"/>
              </a:tabLst>
            </a:pPr>
            <a:r>
              <a:rPr lang="en-US" sz="2800" i="1" dirty="0" err="1">
                <a:latin typeface="Times New Roman" pitchFamily="18" charset="0"/>
                <a:cs typeface="Times New Roman" pitchFamily="18" charset="0"/>
              </a:rPr>
              <a:t>Arka</a:t>
            </a:r>
            <a:r>
              <a:rPr lang="en-US" sz="2800" spc="-10" dirty="0">
                <a:latin typeface="Times New Roman" pitchFamily="18" charset="0"/>
                <a:cs typeface="Times New Roman" pitchFamily="18" charset="0"/>
              </a:rPr>
              <a:t>  - </a:t>
            </a:r>
            <a:r>
              <a:rPr lang="en-US" sz="2800" spc="-5" dirty="0" err="1">
                <a:latin typeface="Times New Roman" pitchFamily="18" charset="0"/>
                <a:cs typeface="Times New Roman" pitchFamily="18" charset="0"/>
              </a:rPr>
              <a:t>Calotropis</a:t>
            </a:r>
            <a:r>
              <a:rPr lang="en-US" sz="2800" spc="20" dirty="0">
                <a:latin typeface="Times New Roman" pitchFamily="18" charset="0"/>
                <a:cs typeface="Times New Roman" pitchFamily="18" charset="0"/>
              </a:rPr>
              <a:t> </a:t>
            </a:r>
            <a:r>
              <a:rPr lang="en-US" sz="2800" spc="-5" dirty="0" err="1">
                <a:latin typeface="Times New Roman" pitchFamily="18" charset="0"/>
                <a:cs typeface="Times New Roman" pitchFamily="18" charset="0"/>
              </a:rPr>
              <a:t>gigantea</a:t>
            </a:r>
            <a:r>
              <a:rPr lang="en-US" sz="2800" spc="-10" dirty="0">
                <a:latin typeface="Times New Roman" pitchFamily="18" charset="0"/>
                <a:cs typeface="Times New Roman" pitchFamily="18" charset="0"/>
              </a:rPr>
              <a:t> </a:t>
            </a:r>
            <a:r>
              <a:rPr lang="en-US" sz="2800" spc="-5" dirty="0">
                <a:latin typeface="Times New Roman" pitchFamily="18" charset="0"/>
                <a:cs typeface="Times New Roman" pitchFamily="18" charset="0"/>
              </a:rPr>
              <a:t>,</a:t>
            </a:r>
            <a:endParaRPr lang="en-US" sz="2800" dirty="0">
              <a:latin typeface="Times New Roman" pitchFamily="18" charset="0"/>
              <a:cs typeface="Times New Roman" pitchFamily="18" charset="0"/>
            </a:endParaRPr>
          </a:p>
          <a:p>
            <a:pPr marL="355600" indent="-343535">
              <a:lnSpc>
                <a:spcPct val="170000"/>
              </a:lnSpc>
              <a:spcBef>
                <a:spcPts val="434"/>
              </a:spcBef>
              <a:buFont typeface="Wingdings" pitchFamily="2" charset="2"/>
              <a:buChar char="§"/>
              <a:tabLst>
                <a:tab pos="355600" algn="l"/>
                <a:tab pos="356235" algn="l"/>
              </a:tabLst>
            </a:pPr>
            <a:r>
              <a:rPr lang="en-US" sz="2800" i="1" spc="-5" dirty="0" err="1">
                <a:latin typeface="Times New Roman" pitchFamily="18" charset="0"/>
                <a:cs typeface="Times New Roman" pitchFamily="18" charset="0"/>
              </a:rPr>
              <a:t>Bhallataka</a:t>
            </a:r>
            <a:r>
              <a:rPr lang="en-US" sz="2800" spc="-5" dirty="0">
                <a:latin typeface="Times New Roman" pitchFamily="18" charset="0"/>
                <a:cs typeface="Times New Roman" pitchFamily="18" charset="0"/>
              </a:rPr>
              <a:t>  - </a:t>
            </a:r>
            <a:r>
              <a:rPr lang="en-US" sz="2800" spc="10" dirty="0">
                <a:latin typeface="Times New Roman" pitchFamily="18" charset="0"/>
                <a:cs typeface="Times New Roman" pitchFamily="18" charset="0"/>
              </a:rPr>
              <a:t> </a:t>
            </a:r>
            <a:r>
              <a:rPr lang="en-US" sz="2800" spc="-5" dirty="0" err="1">
                <a:latin typeface="Times New Roman" pitchFamily="18" charset="0"/>
                <a:cs typeface="Times New Roman" pitchFamily="18" charset="0"/>
              </a:rPr>
              <a:t>Semecarpus</a:t>
            </a:r>
            <a:r>
              <a:rPr lang="en-US" sz="2800" spc="5" dirty="0">
                <a:latin typeface="Times New Roman" pitchFamily="18" charset="0"/>
                <a:cs typeface="Times New Roman" pitchFamily="18" charset="0"/>
              </a:rPr>
              <a:t> </a:t>
            </a:r>
            <a:r>
              <a:rPr lang="en-US" sz="2800" spc="-5" dirty="0" err="1">
                <a:latin typeface="Times New Roman" pitchFamily="18" charset="0"/>
                <a:cs typeface="Times New Roman" pitchFamily="18" charset="0"/>
              </a:rPr>
              <a:t>anacardium</a:t>
            </a:r>
            <a:r>
              <a:rPr lang="en-US" sz="2800" spc="5" dirty="0">
                <a:latin typeface="Times New Roman" pitchFamily="18" charset="0"/>
                <a:cs typeface="Times New Roman" pitchFamily="18" charset="0"/>
              </a:rPr>
              <a:t>,</a:t>
            </a:r>
            <a:endParaRPr lang="en-US" sz="2800" dirty="0">
              <a:latin typeface="Times New Roman" pitchFamily="18" charset="0"/>
              <a:cs typeface="Times New Roman" pitchFamily="18" charset="0"/>
            </a:endParaRPr>
          </a:p>
          <a:p>
            <a:pPr marL="355600" indent="-343535">
              <a:lnSpc>
                <a:spcPct val="170000"/>
              </a:lnSpc>
              <a:spcBef>
                <a:spcPts val="430"/>
              </a:spcBef>
              <a:buFont typeface="Wingdings" pitchFamily="2" charset="2"/>
              <a:buChar char="§"/>
              <a:tabLst>
                <a:tab pos="355600" algn="l"/>
                <a:tab pos="356235" algn="l"/>
              </a:tabLst>
            </a:pPr>
            <a:r>
              <a:rPr lang="en-US" sz="2800" i="1" spc="-5" dirty="0" err="1">
                <a:latin typeface="Times New Roman" pitchFamily="18" charset="0"/>
                <a:cs typeface="Times New Roman" pitchFamily="18" charset="0"/>
              </a:rPr>
              <a:t>Bhanga</a:t>
            </a:r>
            <a:r>
              <a:rPr lang="en-US" sz="2800" spc="-10" dirty="0">
                <a:latin typeface="Times New Roman" pitchFamily="18" charset="0"/>
                <a:cs typeface="Times New Roman" pitchFamily="18" charset="0"/>
              </a:rPr>
              <a:t>  - </a:t>
            </a:r>
            <a:r>
              <a:rPr lang="en-US" sz="2800" spc="-5" dirty="0">
                <a:latin typeface="Times New Roman" pitchFamily="18" charset="0"/>
                <a:cs typeface="Times New Roman" pitchFamily="18" charset="0"/>
              </a:rPr>
              <a:t>Cannabis</a:t>
            </a:r>
            <a:r>
              <a:rPr lang="en-US" sz="2800" spc="15" dirty="0">
                <a:latin typeface="Times New Roman" pitchFamily="18" charset="0"/>
                <a:cs typeface="Times New Roman" pitchFamily="18" charset="0"/>
              </a:rPr>
              <a:t> sativa</a:t>
            </a:r>
            <a:r>
              <a:rPr lang="en-US" sz="2800" spc="-5" dirty="0">
                <a:latin typeface="Times New Roman" pitchFamily="18" charset="0"/>
                <a:cs typeface="Times New Roman" pitchFamily="18" charset="0"/>
              </a:rPr>
              <a:t>,</a:t>
            </a:r>
            <a:endParaRPr lang="en-US" sz="2800" dirty="0">
              <a:latin typeface="Times New Roman" pitchFamily="18" charset="0"/>
              <a:cs typeface="Times New Roman" pitchFamily="18" charset="0"/>
            </a:endParaRPr>
          </a:p>
          <a:p>
            <a:pPr marL="355600" indent="-343535">
              <a:lnSpc>
                <a:spcPct val="170000"/>
              </a:lnSpc>
              <a:spcBef>
                <a:spcPts val="434"/>
              </a:spcBef>
              <a:buFont typeface="Wingdings" pitchFamily="2" charset="2"/>
              <a:buChar char="§"/>
              <a:tabLst>
                <a:tab pos="355600" algn="l"/>
                <a:tab pos="356235" algn="l"/>
              </a:tabLst>
            </a:pPr>
            <a:r>
              <a:rPr lang="en-US" sz="2800" i="1" spc="-5" dirty="0" err="1">
                <a:latin typeface="Times New Roman" pitchFamily="18" charset="0"/>
                <a:cs typeface="Times New Roman" pitchFamily="18" charset="0"/>
              </a:rPr>
              <a:t>Danti</a:t>
            </a:r>
            <a:r>
              <a:rPr lang="en-US" sz="2800" dirty="0">
                <a:latin typeface="Times New Roman" pitchFamily="18" charset="0"/>
                <a:cs typeface="Times New Roman" pitchFamily="18" charset="0"/>
              </a:rPr>
              <a:t>  - </a:t>
            </a:r>
            <a:r>
              <a:rPr lang="en-US" sz="2800" spc="-5" dirty="0" err="1">
                <a:latin typeface="Times New Roman" pitchFamily="18" charset="0"/>
                <a:cs typeface="Times New Roman" pitchFamily="18" charset="0"/>
              </a:rPr>
              <a:t>Baliospermum</a:t>
            </a:r>
            <a:r>
              <a:rPr lang="en-US" sz="2800" spc="20" dirty="0">
                <a:latin typeface="Times New Roman" pitchFamily="18" charset="0"/>
                <a:cs typeface="Times New Roman" pitchFamily="18" charset="0"/>
              </a:rPr>
              <a:t> </a:t>
            </a:r>
            <a:r>
              <a:rPr lang="en-US" sz="2800" spc="-5" dirty="0" err="1">
                <a:latin typeface="Times New Roman" pitchFamily="18" charset="0"/>
                <a:cs typeface="Times New Roman" pitchFamily="18" charset="0"/>
              </a:rPr>
              <a:t>monatanum</a:t>
            </a:r>
            <a:r>
              <a:rPr lang="en-US" sz="2800" spc="-5" dirty="0">
                <a:latin typeface="Times New Roman" pitchFamily="18" charset="0"/>
                <a:cs typeface="Times New Roman" pitchFamily="18" charset="0"/>
              </a:rPr>
              <a:t>,</a:t>
            </a:r>
            <a:endParaRPr lang="en-US" sz="2800" dirty="0">
              <a:latin typeface="Times New Roman" pitchFamily="18" charset="0"/>
              <a:cs typeface="Times New Roman" pitchFamily="18" charset="0"/>
            </a:endParaRPr>
          </a:p>
          <a:p>
            <a:pPr marL="355600" indent="-343535">
              <a:lnSpc>
                <a:spcPct val="170000"/>
              </a:lnSpc>
              <a:spcBef>
                <a:spcPts val="430"/>
              </a:spcBef>
              <a:buFont typeface="Wingdings" pitchFamily="2" charset="2"/>
              <a:buChar char="§"/>
              <a:tabLst>
                <a:tab pos="355600" algn="l"/>
                <a:tab pos="356235" algn="l"/>
              </a:tabLst>
            </a:pPr>
            <a:r>
              <a:rPr lang="en-US" sz="2800" i="1" spc="-5" dirty="0" err="1">
                <a:latin typeface="Times New Roman" pitchFamily="18" charset="0"/>
                <a:cs typeface="Times New Roman" pitchFamily="18" charset="0"/>
              </a:rPr>
              <a:t>Dhattura</a:t>
            </a:r>
            <a:r>
              <a:rPr lang="en-US" sz="2800" spc="-5" dirty="0">
                <a:latin typeface="Times New Roman" pitchFamily="18" charset="0"/>
                <a:cs typeface="Times New Roman" pitchFamily="18" charset="0"/>
              </a:rPr>
              <a:t>  - </a:t>
            </a:r>
            <a:r>
              <a:rPr lang="en-US" sz="2800" spc="-5" dirty="0" err="1">
                <a:latin typeface="Times New Roman" pitchFamily="18" charset="0"/>
                <a:cs typeface="Times New Roman" pitchFamily="18" charset="0"/>
              </a:rPr>
              <a:t>Datura</a:t>
            </a:r>
            <a:r>
              <a:rPr lang="en-US" sz="2800" spc="-5" dirty="0">
                <a:latin typeface="Times New Roman" pitchFamily="18" charset="0"/>
                <a:cs typeface="Times New Roman" pitchFamily="18" charset="0"/>
              </a:rPr>
              <a:t> metal,</a:t>
            </a:r>
            <a:endParaRPr lang="en-US" sz="2800" dirty="0">
              <a:latin typeface="Times New Roman" pitchFamily="18" charset="0"/>
              <a:cs typeface="Times New Roman" pitchFamily="18" charset="0"/>
            </a:endParaRPr>
          </a:p>
          <a:p>
            <a:pPr marL="355600" indent="-343535">
              <a:lnSpc>
                <a:spcPct val="170000"/>
              </a:lnSpc>
              <a:spcBef>
                <a:spcPts val="434"/>
              </a:spcBef>
              <a:buFont typeface="Wingdings" pitchFamily="2" charset="2"/>
              <a:buChar char="§"/>
              <a:tabLst>
                <a:tab pos="355600" algn="l"/>
                <a:tab pos="356235" algn="l"/>
              </a:tabLst>
            </a:pPr>
            <a:r>
              <a:rPr lang="en-US" sz="2800" i="1" spc="-5" dirty="0" err="1">
                <a:latin typeface="Times New Roman" pitchFamily="18" charset="0"/>
                <a:cs typeface="Times New Roman" pitchFamily="18" charset="0"/>
              </a:rPr>
              <a:t>Gunja</a:t>
            </a:r>
            <a:r>
              <a:rPr lang="en-US" sz="2800" spc="-15" dirty="0">
                <a:latin typeface="Times New Roman" pitchFamily="18" charset="0"/>
                <a:cs typeface="Times New Roman" pitchFamily="18" charset="0"/>
              </a:rPr>
              <a:t>  - </a:t>
            </a:r>
            <a:r>
              <a:rPr lang="en-US" sz="2800" spc="-5" dirty="0" err="1">
                <a:latin typeface="Times New Roman" pitchFamily="18" charset="0"/>
                <a:cs typeface="Times New Roman" pitchFamily="18" charset="0"/>
              </a:rPr>
              <a:t>Abrus</a:t>
            </a:r>
            <a:r>
              <a:rPr lang="en-US" sz="2800" dirty="0">
                <a:latin typeface="Times New Roman" pitchFamily="18" charset="0"/>
                <a:cs typeface="Times New Roman" pitchFamily="18" charset="0"/>
              </a:rPr>
              <a:t> </a:t>
            </a:r>
            <a:r>
              <a:rPr lang="en-US" sz="2800" spc="-5" dirty="0" err="1">
                <a:latin typeface="Times New Roman" pitchFamily="18" charset="0"/>
                <a:cs typeface="Times New Roman" pitchFamily="18" charset="0"/>
              </a:rPr>
              <a:t>precatorius</a:t>
            </a:r>
            <a:endParaRPr lang="en-US" sz="2800" spc="-5" dirty="0">
              <a:latin typeface="Times New Roman" pitchFamily="18" charset="0"/>
              <a:cs typeface="Times New Roman" pitchFamily="18" charset="0"/>
            </a:endParaRPr>
          </a:p>
          <a:p>
            <a:pPr marL="355600" indent="-343535">
              <a:lnSpc>
                <a:spcPct val="170000"/>
              </a:lnSpc>
              <a:spcBef>
                <a:spcPts val="434"/>
              </a:spcBef>
              <a:buFont typeface="Wingdings" pitchFamily="2" charset="2"/>
              <a:buChar char="§"/>
              <a:tabLst>
                <a:tab pos="355600" algn="l"/>
                <a:tab pos="356235" algn="l"/>
              </a:tabLst>
            </a:pPr>
            <a:r>
              <a:rPr lang="en-US" sz="2800" i="1" spc="-10" dirty="0" err="1">
                <a:latin typeface="Times New Roman" pitchFamily="18" charset="0"/>
                <a:cs typeface="Times New Roman" pitchFamily="18" charset="0"/>
              </a:rPr>
              <a:t>Jayapala</a:t>
            </a:r>
            <a:r>
              <a:rPr lang="en-US" sz="2800" spc="-10" dirty="0">
                <a:latin typeface="Times New Roman" pitchFamily="18" charset="0"/>
                <a:cs typeface="Times New Roman" pitchFamily="18" charset="0"/>
              </a:rPr>
              <a:t> - </a:t>
            </a:r>
            <a:r>
              <a:rPr lang="en-US" sz="2800" spc="-5" dirty="0">
                <a:latin typeface="Times New Roman" pitchFamily="18" charset="0"/>
                <a:cs typeface="Times New Roman" pitchFamily="18" charset="0"/>
              </a:rPr>
              <a:t>Croton</a:t>
            </a:r>
            <a:r>
              <a:rPr lang="en-US" sz="2800" spc="10" dirty="0">
                <a:latin typeface="Times New Roman" pitchFamily="18" charset="0"/>
                <a:cs typeface="Times New Roman" pitchFamily="18" charset="0"/>
              </a:rPr>
              <a:t> </a:t>
            </a:r>
            <a:r>
              <a:rPr lang="en-US" sz="2800" spc="-5" dirty="0" err="1">
                <a:latin typeface="Times New Roman" pitchFamily="18" charset="0"/>
                <a:cs typeface="Times New Roman" pitchFamily="18" charset="0"/>
              </a:rPr>
              <a:t>tiglium</a:t>
            </a:r>
            <a:r>
              <a:rPr lang="en-US" sz="2800" spc="-5" dirty="0">
                <a:latin typeface="Times New Roman" pitchFamily="18" charset="0"/>
                <a:cs typeface="Times New Roman" pitchFamily="18" charset="0"/>
              </a:rPr>
              <a:t>.,</a:t>
            </a:r>
          </a:p>
          <a:p>
            <a:pPr marL="355600" indent="-343535">
              <a:lnSpc>
                <a:spcPct val="100000"/>
              </a:lnSpc>
              <a:spcBef>
                <a:spcPts val="434"/>
              </a:spcBef>
              <a:buFont typeface="Wingdings" pitchFamily="2" charset="2"/>
              <a:buChar char="§"/>
              <a:tabLst>
                <a:tab pos="355600" algn="l"/>
                <a:tab pos="356235" algn="l"/>
              </a:tabLst>
            </a:pPr>
            <a:endParaRPr lang="en-US" sz="2800" dirty="0">
              <a:latin typeface="Times New Roman" pitchFamily="18" charset="0"/>
              <a:cs typeface="Times New Roman" pitchFamily="18" charset="0"/>
            </a:endParaRPr>
          </a:p>
        </p:txBody>
      </p:sp>
      <p:sp>
        <p:nvSpPr>
          <p:cNvPr id="6" name="Content Placeholder 5"/>
          <p:cNvSpPr>
            <a:spLocks noGrp="1"/>
          </p:cNvSpPr>
          <p:nvPr>
            <p:ph sz="half" idx="4"/>
          </p:nvPr>
        </p:nvSpPr>
        <p:spPr>
          <a:xfrm>
            <a:off x="4648200" y="1371600"/>
            <a:ext cx="4038600" cy="5029200"/>
          </a:xfrm>
        </p:spPr>
        <p:txBody>
          <a:bodyPr>
            <a:normAutofit fontScale="85000" lnSpcReduction="20000"/>
          </a:bodyPr>
          <a:lstStyle/>
          <a:p>
            <a:pPr marL="355600" indent="-343535">
              <a:lnSpc>
                <a:spcPct val="120000"/>
              </a:lnSpc>
              <a:spcBef>
                <a:spcPts val="430"/>
              </a:spcBef>
              <a:buFont typeface="Wingdings" pitchFamily="2" charset="2"/>
              <a:buChar char="§"/>
              <a:tabLst>
                <a:tab pos="355600" algn="l"/>
                <a:tab pos="356235" algn="l"/>
              </a:tabLst>
            </a:pPr>
            <a:r>
              <a:rPr lang="en-US" sz="2800" i="1" spc="-5" dirty="0" err="1">
                <a:latin typeface="Times New Roman" pitchFamily="18" charset="0"/>
                <a:cs typeface="Times New Roman" pitchFamily="18" charset="0"/>
              </a:rPr>
              <a:t>Karaveera</a:t>
            </a:r>
            <a:r>
              <a:rPr lang="en-US" sz="2800" i="1" spc="-15" dirty="0">
                <a:latin typeface="Times New Roman" pitchFamily="18" charset="0"/>
                <a:cs typeface="Times New Roman" pitchFamily="18" charset="0"/>
              </a:rPr>
              <a:t> </a:t>
            </a:r>
            <a:r>
              <a:rPr lang="en-US" sz="2800" spc="-15" dirty="0">
                <a:latin typeface="Times New Roman" pitchFamily="18" charset="0"/>
                <a:cs typeface="Times New Roman" pitchFamily="18" charset="0"/>
              </a:rPr>
              <a:t> - </a:t>
            </a:r>
            <a:r>
              <a:rPr lang="en-US" spc="-5" dirty="0" err="1">
                <a:latin typeface="Times New Roman" pitchFamily="18" charset="0"/>
                <a:cs typeface="Times New Roman" pitchFamily="18" charset="0"/>
              </a:rPr>
              <a:t>N</a:t>
            </a:r>
            <a:r>
              <a:rPr lang="en-US" sz="2800" spc="-5" dirty="0" err="1">
                <a:latin typeface="Times New Roman" pitchFamily="18" charset="0"/>
                <a:cs typeface="Times New Roman" pitchFamily="18" charset="0"/>
              </a:rPr>
              <a:t>erium</a:t>
            </a:r>
            <a:r>
              <a:rPr lang="en-US" sz="2800" dirty="0">
                <a:latin typeface="Times New Roman" pitchFamily="18" charset="0"/>
                <a:cs typeface="Times New Roman" pitchFamily="18" charset="0"/>
              </a:rPr>
              <a:t> </a:t>
            </a:r>
            <a:r>
              <a:rPr lang="en-US" sz="2800" spc="-5" dirty="0" err="1">
                <a:latin typeface="Times New Roman" pitchFamily="18" charset="0"/>
                <a:cs typeface="Times New Roman" pitchFamily="18" charset="0"/>
              </a:rPr>
              <a:t>indicum</a:t>
            </a:r>
            <a:endParaRPr lang="en-US" sz="2800" dirty="0">
              <a:latin typeface="Times New Roman" pitchFamily="18" charset="0"/>
              <a:cs typeface="Times New Roman" pitchFamily="18" charset="0"/>
            </a:endParaRPr>
          </a:p>
          <a:p>
            <a:pPr marL="355600" indent="-343535">
              <a:lnSpc>
                <a:spcPct val="120000"/>
              </a:lnSpc>
              <a:spcBef>
                <a:spcPts val="434"/>
              </a:spcBef>
              <a:buFont typeface="Wingdings" pitchFamily="2" charset="2"/>
              <a:buChar char="§"/>
              <a:tabLst>
                <a:tab pos="355600" algn="l"/>
                <a:tab pos="356235" algn="l"/>
              </a:tabLst>
            </a:pPr>
            <a:r>
              <a:rPr lang="en-US" sz="2800" i="1" spc="-5" dirty="0" err="1">
                <a:latin typeface="Times New Roman" pitchFamily="18" charset="0"/>
                <a:cs typeface="Times New Roman" pitchFamily="18" charset="0"/>
              </a:rPr>
              <a:t>Langali</a:t>
            </a:r>
            <a:r>
              <a:rPr lang="en-US" sz="2800" spc="5" dirty="0">
                <a:latin typeface="Times New Roman" pitchFamily="18" charset="0"/>
                <a:cs typeface="Times New Roman" pitchFamily="18" charset="0"/>
              </a:rPr>
              <a:t> </a:t>
            </a:r>
            <a:r>
              <a:rPr lang="en-US" spc="5" dirty="0">
                <a:latin typeface="Times New Roman" pitchFamily="18" charset="0"/>
                <a:cs typeface="Times New Roman" pitchFamily="18" charset="0"/>
              </a:rPr>
              <a:t> - </a:t>
            </a:r>
            <a:r>
              <a:rPr lang="en-US" sz="2800" spc="-5" dirty="0" err="1">
                <a:latin typeface="Times New Roman" pitchFamily="18" charset="0"/>
                <a:cs typeface="Times New Roman" pitchFamily="18" charset="0"/>
              </a:rPr>
              <a:t>Gloriosa</a:t>
            </a:r>
            <a:r>
              <a:rPr lang="en-US" sz="2800" spc="-5" dirty="0">
                <a:latin typeface="Times New Roman" pitchFamily="18" charset="0"/>
                <a:cs typeface="Times New Roman" pitchFamily="18" charset="0"/>
              </a:rPr>
              <a:t> </a:t>
            </a:r>
            <a:r>
              <a:rPr lang="en-US" sz="2800" spc="-5" dirty="0" err="1">
                <a:latin typeface="Times New Roman" pitchFamily="18" charset="0"/>
                <a:cs typeface="Times New Roman" pitchFamily="18" charset="0"/>
              </a:rPr>
              <a:t>superba</a:t>
            </a:r>
            <a:endParaRPr lang="en-US" sz="2800" dirty="0">
              <a:latin typeface="Times New Roman" pitchFamily="18" charset="0"/>
              <a:cs typeface="Times New Roman" pitchFamily="18" charset="0"/>
            </a:endParaRPr>
          </a:p>
          <a:p>
            <a:pPr marL="355600" indent="-343535">
              <a:lnSpc>
                <a:spcPct val="120000"/>
              </a:lnSpc>
              <a:spcBef>
                <a:spcPts val="434"/>
              </a:spcBef>
              <a:buFont typeface="Wingdings" pitchFamily="2" charset="2"/>
              <a:buChar char="§"/>
              <a:tabLst>
                <a:tab pos="355600" algn="l"/>
                <a:tab pos="356235" algn="l"/>
              </a:tabLst>
            </a:pPr>
            <a:r>
              <a:rPr lang="en-US" sz="2800" i="1" spc="-5" dirty="0" err="1">
                <a:latin typeface="Times New Roman" pitchFamily="18" charset="0"/>
                <a:cs typeface="Times New Roman" pitchFamily="18" charset="0"/>
              </a:rPr>
              <a:t>Parasika</a:t>
            </a:r>
            <a:r>
              <a:rPr lang="en-US" sz="2800" i="1" spc="5" dirty="0">
                <a:latin typeface="Times New Roman" pitchFamily="18" charset="0"/>
                <a:cs typeface="Times New Roman" pitchFamily="18" charset="0"/>
              </a:rPr>
              <a:t> </a:t>
            </a:r>
            <a:r>
              <a:rPr lang="en-US" sz="2800" i="1" spc="-5" dirty="0" err="1">
                <a:latin typeface="Times New Roman" pitchFamily="18" charset="0"/>
                <a:cs typeface="Times New Roman" pitchFamily="18" charset="0"/>
              </a:rPr>
              <a:t>Yavani</a:t>
            </a:r>
            <a:r>
              <a:rPr lang="en-US" sz="2800" spc="-5" dirty="0">
                <a:latin typeface="Times New Roman" pitchFamily="18" charset="0"/>
                <a:cs typeface="Times New Roman" pitchFamily="18" charset="0"/>
              </a:rPr>
              <a:t> -</a:t>
            </a:r>
            <a:r>
              <a:rPr lang="en-US" sz="2800" spc="5" dirty="0">
                <a:latin typeface="Times New Roman" pitchFamily="18" charset="0"/>
                <a:cs typeface="Times New Roman" pitchFamily="18" charset="0"/>
              </a:rPr>
              <a:t> </a:t>
            </a:r>
            <a:r>
              <a:rPr lang="en-US" sz="2800" spc="-10" dirty="0" err="1">
                <a:latin typeface="Times New Roman" pitchFamily="18" charset="0"/>
                <a:cs typeface="Times New Roman" pitchFamily="18" charset="0"/>
              </a:rPr>
              <a:t>Hyoscyanamus</a:t>
            </a:r>
            <a:r>
              <a:rPr lang="en-US" sz="2800" spc="45" dirty="0">
                <a:latin typeface="Times New Roman" pitchFamily="18" charset="0"/>
                <a:cs typeface="Times New Roman" pitchFamily="18" charset="0"/>
              </a:rPr>
              <a:t> </a:t>
            </a:r>
            <a:r>
              <a:rPr lang="en-US" sz="2800" spc="-5" dirty="0" err="1">
                <a:latin typeface="Times New Roman" pitchFamily="18" charset="0"/>
                <a:cs typeface="Times New Roman" pitchFamily="18" charset="0"/>
              </a:rPr>
              <a:t>niger</a:t>
            </a:r>
            <a:r>
              <a:rPr lang="en-US" sz="2800" spc="20" dirty="0">
                <a:latin typeface="Times New Roman" pitchFamily="18" charset="0"/>
                <a:cs typeface="Times New Roman" pitchFamily="18" charset="0"/>
              </a:rPr>
              <a:t> </a:t>
            </a:r>
          </a:p>
          <a:p>
            <a:pPr marL="355600" indent="-343535">
              <a:lnSpc>
                <a:spcPct val="120000"/>
              </a:lnSpc>
              <a:spcBef>
                <a:spcPts val="434"/>
              </a:spcBef>
              <a:buFont typeface="Wingdings" pitchFamily="2" charset="2"/>
              <a:buChar char="§"/>
              <a:tabLst>
                <a:tab pos="355600" algn="l"/>
                <a:tab pos="356235" algn="l"/>
              </a:tabLst>
            </a:pPr>
            <a:r>
              <a:rPr lang="en-US" sz="2800" i="1" spc="-5" dirty="0" err="1">
                <a:latin typeface="Times New Roman" pitchFamily="18" charset="0"/>
                <a:cs typeface="Times New Roman" pitchFamily="18" charset="0"/>
              </a:rPr>
              <a:t>Snuhi</a:t>
            </a:r>
            <a:r>
              <a:rPr lang="en-US" sz="2800" i="1" spc="-5" dirty="0">
                <a:latin typeface="Times New Roman" pitchFamily="18" charset="0"/>
                <a:cs typeface="Times New Roman" pitchFamily="18" charset="0"/>
              </a:rPr>
              <a:t> </a:t>
            </a:r>
            <a:r>
              <a:rPr lang="en-US" sz="2800" spc="-5" dirty="0">
                <a:latin typeface="Times New Roman" pitchFamily="18" charset="0"/>
                <a:cs typeface="Times New Roman" pitchFamily="18" charset="0"/>
              </a:rPr>
              <a:t> - Euphorbia</a:t>
            </a:r>
            <a:r>
              <a:rPr lang="en-US" sz="2800" spc="5" dirty="0">
                <a:latin typeface="Times New Roman" pitchFamily="18" charset="0"/>
                <a:cs typeface="Times New Roman" pitchFamily="18" charset="0"/>
              </a:rPr>
              <a:t> </a:t>
            </a:r>
            <a:r>
              <a:rPr lang="en-US" sz="2800" spc="-5" dirty="0" err="1">
                <a:latin typeface="Times New Roman" pitchFamily="18" charset="0"/>
                <a:cs typeface="Times New Roman" pitchFamily="18" charset="0"/>
              </a:rPr>
              <a:t>neriifolia</a:t>
            </a:r>
            <a:endParaRPr lang="en-US" sz="2800" dirty="0">
              <a:latin typeface="Times New Roman" pitchFamily="18" charset="0"/>
              <a:cs typeface="Times New Roman" pitchFamily="18" charset="0"/>
            </a:endParaRPr>
          </a:p>
          <a:p>
            <a:pPr marL="355600" indent="-343535">
              <a:lnSpc>
                <a:spcPct val="120000"/>
              </a:lnSpc>
              <a:spcBef>
                <a:spcPts val="430"/>
              </a:spcBef>
              <a:buFont typeface="Wingdings" pitchFamily="2" charset="2"/>
              <a:buChar char="§"/>
              <a:tabLst>
                <a:tab pos="355600" algn="l"/>
                <a:tab pos="356235" algn="l"/>
              </a:tabLst>
            </a:pPr>
            <a:r>
              <a:rPr lang="en-US" sz="2800" i="1" spc="-5" dirty="0" err="1">
                <a:latin typeface="Times New Roman" pitchFamily="18" charset="0"/>
                <a:cs typeface="Times New Roman" pitchFamily="18" charset="0"/>
              </a:rPr>
              <a:t>Vatsanabha</a:t>
            </a:r>
            <a:r>
              <a:rPr lang="en-US" sz="2800" spc="-5" dirty="0">
                <a:latin typeface="Times New Roman" pitchFamily="18" charset="0"/>
                <a:cs typeface="Times New Roman" pitchFamily="18" charset="0"/>
              </a:rPr>
              <a:t>  - </a:t>
            </a:r>
            <a:r>
              <a:rPr lang="en-US" sz="2800" spc="5" dirty="0">
                <a:latin typeface="Times New Roman" pitchFamily="18" charset="0"/>
                <a:cs typeface="Times New Roman" pitchFamily="18" charset="0"/>
              </a:rPr>
              <a:t> </a:t>
            </a:r>
            <a:r>
              <a:rPr lang="en-US" sz="2800" spc="-5" dirty="0" err="1">
                <a:latin typeface="Times New Roman" pitchFamily="18" charset="0"/>
                <a:cs typeface="Times New Roman" pitchFamily="18" charset="0"/>
              </a:rPr>
              <a:t>Acontium</a:t>
            </a:r>
            <a:r>
              <a:rPr lang="en-US" sz="2800" spc="-5" dirty="0">
                <a:latin typeface="Times New Roman" pitchFamily="18" charset="0"/>
                <a:cs typeface="Times New Roman" pitchFamily="18" charset="0"/>
              </a:rPr>
              <a:t> </a:t>
            </a:r>
            <a:r>
              <a:rPr lang="en-US" sz="2800" spc="-5" dirty="0" err="1">
                <a:latin typeface="Times New Roman" pitchFamily="18" charset="0"/>
                <a:cs typeface="Times New Roman" pitchFamily="18" charset="0"/>
              </a:rPr>
              <a:t>ferox</a:t>
            </a:r>
            <a:endParaRPr lang="en-US" sz="2800" dirty="0">
              <a:latin typeface="Times New Roman" pitchFamily="18" charset="0"/>
              <a:cs typeface="Times New Roman" pitchFamily="18" charset="0"/>
            </a:endParaRPr>
          </a:p>
          <a:p>
            <a:pPr marL="355600" indent="-343535">
              <a:lnSpc>
                <a:spcPct val="120000"/>
              </a:lnSpc>
              <a:spcBef>
                <a:spcPts val="434"/>
              </a:spcBef>
              <a:buFont typeface="Wingdings" pitchFamily="2" charset="2"/>
              <a:buChar char="§"/>
              <a:tabLst>
                <a:tab pos="355600" algn="l"/>
                <a:tab pos="356235" algn="l"/>
              </a:tabLst>
            </a:pPr>
            <a:r>
              <a:rPr lang="en-US" sz="2800" i="1" spc="-5" dirty="0" err="1">
                <a:latin typeface="Times New Roman" pitchFamily="18" charset="0"/>
                <a:cs typeface="Times New Roman" pitchFamily="18" charset="0"/>
              </a:rPr>
              <a:t>Vishamushti</a:t>
            </a:r>
            <a:r>
              <a:rPr lang="en-US" sz="2800" dirty="0">
                <a:latin typeface="Times New Roman" pitchFamily="18" charset="0"/>
                <a:cs typeface="Times New Roman" pitchFamily="18" charset="0"/>
              </a:rPr>
              <a:t>  - </a:t>
            </a:r>
            <a:r>
              <a:rPr lang="en-US" sz="2800" spc="-5" dirty="0" err="1">
                <a:latin typeface="Times New Roman" pitchFamily="18" charset="0"/>
                <a:cs typeface="Times New Roman" pitchFamily="18" charset="0"/>
              </a:rPr>
              <a:t>Strychnox</a:t>
            </a:r>
            <a:r>
              <a:rPr lang="en-US" sz="2800" spc="25" dirty="0">
                <a:latin typeface="Times New Roman" pitchFamily="18" charset="0"/>
                <a:cs typeface="Times New Roman" pitchFamily="18" charset="0"/>
              </a:rPr>
              <a:t> </a:t>
            </a:r>
            <a:r>
              <a:rPr lang="en-US" sz="2800" spc="-5" dirty="0" err="1">
                <a:latin typeface="Times New Roman" pitchFamily="18" charset="0"/>
                <a:cs typeface="Times New Roman" pitchFamily="18" charset="0"/>
              </a:rPr>
              <a:t>nuxvomica</a:t>
            </a:r>
            <a:endParaRPr lang="en-US" sz="2800" dirty="0">
              <a:latin typeface="Times New Roman" pitchFamily="18" charset="0"/>
              <a:cs typeface="Times New Roman" pitchFamily="18" charset="0"/>
            </a:endParaRPr>
          </a:p>
          <a:p>
            <a:pPr marL="355600" indent="-343535">
              <a:lnSpc>
                <a:spcPct val="120000"/>
              </a:lnSpc>
              <a:spcBef>
                <a:spcPts val="434"/>
              </a:spcBef>
              <a:buFont typeface="Wingdings" pitchFamily="2" charset="2"/>
              <a:buChar char="§"/>
              <a:tabLst>
                <a:tab pos="355600" algn="l"/>
                <a:tab pos="356235" algn="l"/>
              </a:tabLst>
            </a:pPr>
            <a:r>
              <a:rPr lang="en-US" sz="2800" i="1" spc="-5" dirty="0" err="1">
                <a:latin typeface="Times New Roman" pitchFamily="18" charset="0"/>
                <a:cs typeface="Times New Roman" pitchFamily="18" charset="0"/>
              </a:rPr>
              <a:t>Shringivisha</a:t>
            </a:r>
            <a:r>
              <a:rPr lang="en-US" sz="2800" spc="15" dirty="0">
                <a:latin typeface="Times New Roman" pitchFamily="18" charset="0"/>
                <a:cs typeface="Times New Roman" pitchFamily="18" charset="0"/>
              </a:rPr>
              <a:t>  - </a:t>
            </a:r>
            <a:r>
              <a:rPr lang="en-US" sz="2800" spc="-5" dirty="0" err="1">
                <a:latin typeface="Times New Roman" pitchFamily="18" charset="0"/>
                <a:cs typeface="Times New Roman" pitchFamily="18" charset="0"/>
              </a:rPr>
              <a:t>Acontium</a:t>
            </a:r>
            <a:r>
              <a:rPr lang="en-US" sz="2800" spc="15" dirty="0">
                <a:latin typeface="Times New Roman" pitchFamily="18" charset="0"/>
                <a:cs typeface="Times New Roman" pitchFamily="18" charset="0"/>
              </a:rPr>
              <a:t> </a:t>
            </a:r>
            <a:r>
              <a:rPr lang="en-US" sz="2800" spc="-5" dirty="0" err="1">
                <a:latin typeface="Times New Roman" pitchFamily="18" charset="0"/>
                <a:cs typeface="Times New Roman" pitchFamily="18" charset="0"/>
              </a:rPr>
              <a:t>chasmanthum</a:t>
            </a:r>
            <a:r>
              <a:rPr lang="en-US" sz="2800" spc="10" dirty="0">
                <a:latin typeface="Times New Roman" pitchFamily="18" charset="0"/>
                <a:cs typeface="Times New Roman" pitchFamily="18" charset="0"/>
              </a:rPr>
              <a:t> ,</a:t>
            </a:r>
            <a:r>
              <a:rPr lang="en-US" sz="2800" spc="-5" dirty="0">
                <a:latin typeface="Times New Roman" pitchFamily="18" charset="0"/>
                <a:cs typeface="Times New Roman" pitchFamily="18" charset="0"/>
              </a:rPr>
              <a:t>etc.</a:t>
            </a:r>
          </a:p>
          <a:p>
            <a:pPr marL="355600" indent="-343535">
              <a:lnSpc>
                <a:spcPct val="100000"/>
              </a:lnSpc>
              <a:spcBef>
                <a:spcPts val="434"/>
              </a:spcBef>
              <a:buFont typeface="Wingdings" pitchFamily="2" charset="2"/>
              <a:buChar char="§"/>
              <a:tabLst>
                <a:tab pos="355600" algn="l"/>
                <a:tab pos="356235" algn="l"/>
              </a:tabLst>
            </a:pPr>
            <a:endParaRPr lang="en-US" sz="2800" dirty="0">
              <a:latin typeface="Times New Roman" pitchFamily="18" charset="0"/>
              <a:cs typeface="Times New Roman" pitchFamily="18" charset="0"/>
            </a:endParaRPr>
          </a:p>
        </p:txBody>
      </p:sp>
      <p:sp>
        <p:nvSpPr>
          <p:cNvPr id="8" name="Title 1"/>
          <p:cNvSpPr txBox="1">
            <a:spLocks/>
          </p:cNvSpPr>
          <p:nvPr/>
        </p:nvSpPr>
        <p:spPr>
          <a:xfrm>
            <a:off x="1981200" y="1371600"/>
            <a:ext cx="4953000" cy="655638"/>
          </a:xfrm>
          <a:prstGeom prst="rect">
            <a:avLst/>
          </a:prstGeom>
        </p:spPr>
        <p:txBody>
          <a:bodyPr bIns="91440" anchor="b" anchorCtr="0">
            <a:normAutofit fontScale="900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chemeClr val="tx2"/>
              </a:solidFill>
              <a:effectLst/>
              <a:uLnTx/>
              <a:uFillTx/>
              <a:ea typeface="+mj-ea"/>
              <a:cs typeface="+mj-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latin typeface="Times New Roman" pitchFamily="18" charset="0"/>
                <a:cs typeface="Times New Roman" pitchFamily="18" charset="0"/>
              </a:rPr>
              <a:t>List</a:t>
            </a:r>
            <a:r>
              <a:rPr lang="en-US" b="1" i="1" spc="-20" dirty="0">
                <a:latin typeface="Times New Roman" pitchFamily="18" charset="0"/>
                <a:cs typeface="Times New Roman" pitchFamily="18" charset="0"/>
              </a:rPr>
              <a:t> </a:t>
            </a:r>
            <a:r>
              <a:rPr lang="en-US" b="1" i="1" dirty="0">
                <a:latin typeface="Times New Roman" pitchFamily="18" charset="0"/>
                <a:cs typeface="Times New Roman" pitchFamily="18" charset="0"/>
              </a:rPr>
              <a:t>of</a:t>
            </a:r>
            <a:r>
              <a:rPr lang="en-US" b="1" i="1" spc="-15" dirty="0">
                <a:latin typeface="Times New Roman" pitchFamily="18" charset="0"/>
                <a:cs typeface="Times New Roman" pitchFamily="18" charset="0"/>
              </a:rPr>
              <a:t> </a:t>
            </a:r>
            <a:r>
              <a:rPr lang="en-US" b="1" i="1" dirty="0">
                <a:latin typeface="Times New Roman" pitchFamily="18" charset="0"/>
                <a:cs typeface="Times New Roman" pitchFamily="18" charset="0"/>
              </a:rPr>
              <a:t>poisonous</a:t>
            </a:r>
            <a:r>
              <a:rPr lang="en-US" b="1" i="1" spc="-25" dirty="0">
                <a:latin typeface="Times New Roman" pitchFamily="18" charset="0"/>
                <a:cs typeface="Times New Roman" pitchFamily="18" charset="0"/>
              </a:rPr>
              <a:t> </a:t>
            </a:r>
            <a:r>
              <a:rPr lang="en-US" b="1" i="1" dirty="0">
                <a:latin typeface="Times New Roman" pitchFamily="18" charset="0"/>
                <a:cs typeface="Times New Roman" pitchFamily="18" charset="0"/>
              </a:rPr>
              <a:t>substances</a:t>
            </a:r>
            <a:r>
              <a:rPr lang="en-US" b="1" i="1" spc="-25" dirty="0">
                <a:latin typeface="Times New Roman" pitchFamily="18" charset="0"/>
                <a:cs typeface="Times New Roman" pitchFamily="18" charset="0"/>
              </a:rPr>
              <a:t> </a:t>
            </a:r>
            <a:r>
              <a:rPr lang="en-US" b="1" i="1" dirty="0">
                <a:latin typeface="Times New Roman" pitchFamily="18" charset="0"/>
                <a:cs typeface="Times New Roman" pitchFamily="18" charset="0"/>
              </a:rPr>
              <a:t>under</a:t>
            </a:r>
            <a:r>
              <a:rPr lang="en-US" b="1" i="1" spc="-15" dirty="0">
                <a:latin typeface="Times New Roman" pitchFamily="18" charset="0"/>
                <a:cs typeface="Times New Roman" pitchFamily="18" charset="0"/>
              </a:rPr>
              <a:t> </a:t>
            </a:r>
            <a:r>
              <a:rPr lang="en-US" b="1" i="1" dirty="0">
                <a:latin typeface="Times New Roman" pitchFamily="18" charset="0"/>
                <a:cs typeface="Times New Roman" pitchFamily="18" charset="0"/>
              </a:rPr>
              <a:t>the</a:t>
            </a:r>
            <a:r>
              <a:rPr lang="en-US" b="1" i="1" spc="-15" dirty="0">
                <a:latin typeface="Times New Roman" pitchFamily="18" charset="0"/>
                <a:cs typeface="Times New Roman" pitchFamily="18" charset="0"/>
              </a:rPr>
              <a:t> </a:t>
            </a:r>
            <a:r>
              <a:rPr lang="en-US" b="1" i="1" dirty="0" err="1">
                <a:latin typeface="Times New Roman" pitchFamily="18" charset="0"/>
                <a:cs typeface="Times New Roman" pitchFamily="18" charset="0"/>
              </a:rPr>
              <a:t>Ayurvedic</a:t>
            </a:r>
            <a:r>
              <a:rPr lang="en-US" b="1" i="1" dirty="0">
                <a:latin typeface="Times New Roman" pitchFamily="18" charset="0"/>
                <a:cs typeface="Times New Roman" pitchFamily="18" charset="0"/>
              </a:rPr>
              <a:t> System of Medicine</a:t>
            </a:r>
            <a:endParaRPr lang="en-US" dirty="0">
              <a:latin typeface="Times New Roman" pitchFamily="18" charset="0"/>
              <a:cs typeface="Times New Roman" pitchFamily="18" charset="0"/>
            </a:endParaRPr>
          </a:p>
        </p:txBody>
      </p:sp>
      <p:sp>
        <p:nvSpPr>
          <p:cNvPr id="3" name="Text Placeholder 2"/>
          <p:cNvSpPr>
            <a:spLocks noGrp="1"/>
          </p:cNvSpPr>
          <p:nvPr>
            <p:ph type="body" idx="1"/>
          </p:nvPr>
        </p:nvSpPr>
        <p:spPr>
          <a:xfrm>
            <a:off x="228600" y="1447800"/>
            <a:ext cx="4267200" cy="762000"/>
          </a:xfrm>
        </p:spPr>
        <p:txBody>
          <a:bodyPr/>
          <a:lstStyle/>
          <a:p>
            <a:r>
              <a:rPr lang="en-US" sz="2600" spc="-5" dirty="0">
                <a:latin typeface="Times New Roman" pitchFamily="18" charset="0"/>
                <a:cs typeface="Times New Roman" pitchFamily="18" charset="0"/>
              </a:rPr>
              <a:t>        </a:t>
            </a:r>
            <a:r>
              <a:rPr lang="en-US" sz="2600" u="sng" spc="-5" dirty="0">
                <a:latin typeface="Times New Roman" pitchFamily="18" charset="0"/>
                <a:cs typeface="Times New Roman" pitchFamily="18" charset="0"/>
              </a:rPr>
              <a:t>Drugs </a:t>
            </a:r>
            <a:r>
              <a:rPr lang="en-US" sz="2600" u="sng" dirty="0">
                <a:latin typeface="Times New Roman" pitchFamily="18" charset="0"/>
                <a:cs typeface="Times New Roman" pitchFamily="18" charset="0"/>
              </a:rPr>
              <a:t>of</a:t>
            </a:r>
            <a:r>
              <a:rPr lang="en-US" sz="2600" u="sng" spc="-5" dirty="0">
                <a:latin typeface="Times New Roman" pitchFamily="18" charset="0"/>
                <a:cs typeface="Times New Roman" pitchFamily="18" charset="0"/>
              </a:rPr>
              <a:t> Animal</a:t>
            </a:r>
            <a:r>
              <a:rPr lang="en-US" sz="2600" u="sng" spc="10" dirty="0">
                <a:latin typeface="Times New Roman" pitchFamily="18" charset="0"/>
                <a:cs typeface="Times New Roman" pitchFamily="18" charset="0"/>
              </a:rPr>
              <a:t> </a:t>
            </a:r>
            <a:r>
              <a:rPr lang="en-US" sz="2600" u="sng" spc="-5" dirty="0">
                <a:latin typeface="Times New Roman" pitchFamily="18" charset="0"/>
                <a:cs typeface="Times New Roman" pitchFamily="18" charset="0"/>
              </a:rPr>
              <a:t>Origin</a:t>
            </a:r>
            <a:r>
              <a:rPr lang="en-US" sz="2600" spc="10" dirty="0">
                <a:latin typeface="Times New Roman" pitchFamily="18" charset="0"/>
                <a:cs typeface="Times New Roman" pitchFamily="18" charset="0"/>
              </a:rPr>
              <a:t> </a:t>
            </a:r>
            <a:endParaRPr lang="en-US" sz="2600" dirty="0">
              <a:latin typeface="Times New Roman" pitchFamily="18" charset="0"/>
              <a:cs typeface="Times New Roman" pitchFamily="18" charset="0"/>
            </a:endParaRPr>
          </a:p>
        </p:txBody>
      </p:sp>
      <p:sp>
        <p:nvSpPr>
          <p:cNvPr id="4" name="Text Placeholder 3"/>
          <p:cNvSpPr>
            <a:spLocks noGrp="1"/>
          </p:cNvSpPr>
          <p:nvPr>
            <p:ph type="body" sz="half" idx="3"/>
          </p:nvPr>
        </p:nvSpPr>
        <p:spPr>
          <a:xfrm>
            <a:off x="4648200" y="1447800"/>
            <a:ext cx="4038600" cy="762000"/>
          </a:xfrm>
        </p:spPr>
        <p:txBody>
          <a:bodyPr/>
          <a:lstStyle/>
          <a:p>
            <a:r>
              <a:rPr lang="en-US" sz="2600" u="sng" spc="-5" dirty="0">
                <a:latin typeface="Times New Roman" pitchFamily="18" charset="0"/>
                <a:cs typeface="Times New Roman" pitchFamily="18" charset="0"/>
              </a:rPr>
              <a:t>Drugs </a:t>
            </a:r>
            <a:r>
              <a:rPr lang="en-US" sz="2600" u="sng" dirty="0">
                <a:latin typeface="Times New Roman" pitchFamily="18" charset="0"/>
                <a:cs typeface="Times New Roman" pitchFamily="18" charset="0"/>
              </a:rPr>
              <a:t>of</a:t>
            </a:r>
            <a:r>
              <a:rPr lang="en-US" sz="2600" u="sng" spc="-5" dirty="0">
                <a:latin typeface="Times New Roman" pitchFamily="18" charset="0"/>
                <a:cs typeface="Times New Roman" pitchFamily="18" charset="0"/>
              </a:rPr>
              <a:t> Mineral</a:t>
            </a:r>
            <a:r>
              <a:rPr lang="en-US" sz="2600" u="sng" spc="10" dirty="0">
                <a:latin typeface="Times New Roman" pitchFamily="18" charset="0"/>
                <a:cs typeface="Times New Roman" pitchFamily="18" charset="0"/>
              </a:rPr>
              <a:t> </a:t>
            </a:r>
            <a:r>
              <a:rPr lang="en-US" sz="2600" u="sng" spc="-5" dirty="0">
                <a:latin typeface="Times New Roman" pitchFamily="18" charset="0"/>
                <a:cs typeface="Times New Roman" pitchFamily="18" charset="0"/>
              </a:rPr>
              <a:t>Origin</a:t>
            </a:r>
            <a:r>
              <a:rPr lang="en-US" sz="2600" spc="10" dirty="0">
                <a:latin typeface="Times New Roman" pitchFamily="18" charset="0"/>
                <a:cs typeface="Times New Roman" pitchFamily="18" charset="0"/>
              </a:rPr>
              <a:t> </a:t>
            </a:r>
            <a:endParaRPr lang="en-US" sz="2600" dirty="0">
              <a:latin typeface="Times New Roman" pitchFamily="18" charset="0"/>
              <a:cs typeface="Times New Roman" pitchFamily="18" charset="0"/>
            </a:endParaRPr>
          </a:p>
        </p:txBody>
      </p:sp>
      <p:sp>
        <p:nvSpPr>
          <p:cNvPr id="5" name="Content Placeholder 4"/>
          <p:cNvSpPr>
            <a:spLocks noGrp="1"/>
          </p:cNvSpPr>
          <p:nvPr>
            <p:ph sz="half" idx="2"/>
          </p:nvPr>
        </p:nvSpPr>
        <p:spPr>
          <a:xfrm>
            <a:off x="914400" y="2209800"/>
            <a:ext cx="3124200" cy="4267200"/>
          </a:xfrm>
        </p:spPr>
        <p:txBody>
          <a:bodyPr>
            <a:normAutofit/>
          </a:bodyPr>
          <a:lstStyle/>
          <a:p>
            <a:pPr marL="355600" indent="-343535">
              <a:spcBef>
                <a:spcPts val="520"/>
              </a:spcBef>
              <a:buFont typeface="Wingdings" pitchFamily="2" charset="2"/>
              <a:buChar char="§"/>
              <a:tabLst>
                <a:tab pos="355600" algn="l"/>
                <a:tab pos="356235" algn="l"/>
              </a:tabLst>
            </a:pPr>
            <a:r>
              <a:rPr lang="en-US" sz="2800" i="1" dirty="0" err="1">
                <a:latin typeface="Times New Roman" pitchFamily="18" charset="0"/>
                <a:cs typeface="Times New Roman" pitchFamily="18" charset="0"/>
              </a:rPr>
              <a:t>Sarpa</a:t>
            </a:r>
            <a:r>
              <a:rPr lang="en-US" sz="2800" i="1" spc="-30" dirty="0">
                <a:latin typeface="Times New Roman" pitchFamily="18" charset="0"/>
                <a:cs typeface="Times New Roman" pitchFamily="18" charset="0"/>
              </a:rPr>
              <a:t> </a:t>
            </a:r>
            <a:r>
              <a:rPr lang="en-US" sz="2800" i="1" dirty="0" err="1">
                <a:latin typeface="Times New Roman" pitchFamily="18" charset="0"/>
                <a:cs typeface="Times New Roman" pitchFamily="18" charset="0"/>
              </a:rPr>
              <a:t>Visha</a:t>
            </a:r>
            <a:r>
              <a:rPr lang="en-US" sz="2800" i="1" spc="-25" dirty="0">
                <a:latin typeface="Times New Roman" pitchFamily="18" charset="0"/>
                <a:cs typeface="Times New Roman" pitchFamily="18" charset="0"/>
              </a:rPr>
              <a:t> ,</a:t>
            </a:r>
          </a:p>
          <a:p>
            <a:pPr marL="355600" indent="-343535">
              <a:spcBef>
                <a:spcPts val="520"/>
              </a:spcBef>
              <a:buFont typeface="Wingdings" pitchFamily="2" charset="2"/>
              <a:buChar char="§"/>
              <a:tabLst>
                <a:tab pos="355600" algn="l"/>
                <a:tab pos="356235" algn="l"/>
              </a:tabLst>
            </a:pPr>
            <a:r>
              <a:rPr lang="en-US" sz="2800" i="1" dirty="0" err="1">
                <a:latin typeface="Times New Roman" pitchFamily="18" charset="0"/>
                <a:cs typeface="Times New Roman" pitchFamily="18" charset="0"/>
              </a:rPr>
              <a:t>Vruschika</a:t>
            </a:r>
            <a:r>
              <a:rPr lang="en-US" sz="2800" i="1" dirty="0">
                <a:latin typeface="Times New Roman" pitchFamily="18" charset="0"/>
                <a:cs typeface="Times New Roman" pitchFamily="18" charset="0"/>
              </a:rPr>
              <a:t> </a:t>
            </a:r>
            <a:r>
              <a:rPr lang="en-US" sz="2800" i="1" dirty="0" err="1">
                <a:latin typeface="Times New Roman" pitchFamily="18" charset="0"/>
                <a:cs typeface="Times New Roman" pitchFamily="18" charset="0"/>
              </a:rPr>
              <a:t>Visha</a:t>
            </a:r>
            <a:r>
              <a:rPr lang="en-US" sz="2800" i="1" dirty="0">
                <a:latin typeface="Times New Roman" pitchFamily="18" charset="0"/>
                <a:cs typeface="Times New Roman" pitchFamily="18" charset="0"/>
              </a:rPr>
              <a:t>,</a:t>
            </a:r>
          </a:p>
          <a:p>
            <a:pPr marL="355600" indent="-343535">
              <a:spcBef>
                <a:spcPts val="520"/>
              </a:spcBef>
              <a:buFont typeface="Wingdings" pitchFamily="2" charset="2"/>
              <a:buChar char="§"/>
              <a:tabLst>
                <a:tab pos="355600" algn="l"/>
                <a:tab pos="356235" algn="l"/>
              </a:tabLst>
            </a:pPr>
            <a:r>
              <a:rPr lang="en-US" sz="2800" i="1" dirty="0" err="1">
                <a:latin typeface="Times New Roman" pitchFamily="18" charset="0"/>
                <a:cs typeface="Times New Roman" pitchFamily="18" charset="0"/>
              </a:rPr>
              <a:t>Alarka</a:t>
            </a:r>
            <a:r>
              <a:rPr lang="en-US" sz="2800" i="1" dirty="0">
                <a:latin typeface="Times New Roman" pitchFamily="18" charset="0"/>
                <a:cs typeface="Times New Roman" pitchFamily="18" charset="0"/>
              </a:rPr>
              <a:t> </a:t>
            </a:r>
            <a:r>
              <a:rPr lang="en-US" sz="2800" i="1" dirty="0" err="1">
                <a:latin typeface="Times New Roman" pitchFamily="18" charset="0"/>
                <a:cs typeface="Times New Roman" pitchFamily="18" charset="0"/>
              </a:rPr>
              <a:t>Visha</a:t>
            </a:r>
            <a:r>
              <a:rPr lang="en-US" sz="2800" i="1" dirty="0">
                <a:latin typeface="Times New Roman" pitchFamily="18" charset="0"/>
                <a:cs typeface="Times New Roman" pitchFamily="18" charset="0"/>
              </a:rPr>
              <a:t>,</a:t>
            </a:r>
          </a:p>
          <a:p>
            <a:pPr marL="355600" indent="-343535">
              <a:spcBef>
                <a:spcPts val="520"/>
              </a:spcBef>
              <a:buFont typeface="Wingdings" pitchFamily="2" charset="2"/>
              <a:buChar char="§"/>
              <a:tabLst>
                <a:tab pos="355600" algn="l"/>
                <a:tab pos="356235" algn="l"/>
              </a:tabLst>
            </a:pPr>
            <a:r>
              <a:rPr lang="en-US" sz="2800" i="1" dirty="0">
                <a:latin typeface="Times New Roman" pitchFamily="18" charset="0"/>
                <a:cs typeface="Times New Roman" pitchFamily="18" charset="0"/>
              </a:rPr>
              <a:t>Luta </a:t>
            </a:r>
            <a:r>
              <a:rPr lang="en-US" sz="2800" i="1" dirty="0" err="1">
                <a:latin typeface="Times New Roman" pitchFamily="18" charset="0"/>
                <a:cs typeface="Times New Roman" pitchFamily="18" charset="0"/>
              </a:rPr>
              <a:t>Visha</a:t>
            </a:r>
            <a:r>
              <a:rPr lang="en-US" sz="2800" i="1" dirty="0">
                <a:latin typeface="Times New Roman" pitchFamily="18" charset="0"/>
                <a:cs typeface="Times New Roman" pitchFamily="18" charset="0"/>
              </a:rPr>
              <a:t>,</a:t>
            </a:r>
          </a:p>
          <a:p>
            <a:pPr marL="355600" indent="-343535">
              <a:spcBef>
                <a:spcPts val="520"/>
              </a:spcBef>
              <a:buFont typeface="Wingdings" pitchFamily="2" charset="2"/>
              <a:buChar char="§"/>
              <a:tabLst>
                <a:tab pos="355600" algn="l"/>
                <a:tab pos="356235" algn="l"/>
              </a:tabLst>
            </a:pPr>
            <a:r>
              <a:rPr lang="en-US" sz="2800" i="1" dirty="0">
                <a:latin typeface="Times New Roman" pitchFamily="18" charset="0"/>
                <a:cs typeface="Times New Roman" pitchFamily="18" charset="0"/>
              </a:rPr>
              <a:t>Kita </a:t>
            </a:r>
            <a:r>
              <a:rPr lang="en-US" sz="2800" i="1" dirty="0" err="1">
                <a:latin typeface="Times New Roman" pitchFamily="18" charset="0"/>
                <a:cs typeface="Times New Roman" pitchFamily="18" charset="0"/>
              </a:rPr>
              <a:t>Visha</a:t>
            </a:r>
            <a:r>
              <a:rPr lang="en-US" sz="2800" i="1" dirty="0">
                <a:latin typeface="Times New Roman" pitchFamily="18" charset="0"/>
                <a:cs typeface="Times New Roman" pitchFamily="18" charset="0"/>
              </a:rPr>
              <a:t> </a:t>
            </a:r>
            <a:r>
              <a:rPr lang="en-US" sz="2800" dirty="0">
                <a:latin typeface="Times New Roman" pitchFamily="18" charset="0"/>
                <a:cs typeface="Times New Roman" pitchFamily="18" charset="0"/>
              </a:rPr>
              <a:t>,etc</a:t>
            </a:r>
            <a:endParaRPr lang="en-US" dirty="0">
              <a:latin typeface="Times New Roman" pitchFamily="18" charset="0"/>
              <a:cs typeface="Times New Roman" pitchFamily="18" charset="0"/>
            </a:endParaRPr>
          </a:p>
        </p:txBody>
      </p:sp>
      <p:sp>
        <p:nvSpPr>
          <p:cNvPr id="6" name="Content Placeholder 5"/>
          <p:cNvSpPr>
            <a:spLocks noGrp="1"/>
          </p:cNvSpPr>
          <p:nvPr>
            <p:ph sz="half" idx="4"/>
          </p:nvPr>
        </p:nvSpPr>
        <p:spPr>
          <a:xfrm>
            <a:off x="4419600" y="2286000"/>
            <a:ext cx="4267200" cy="4229100"/>
          </a:xfrm>
        </p:spPr>
        <p:txBody>
          <a:bodyPr>
            <a:normAutofit fontScale="92500"/>
          </a:bodyPr>
          <a:lstStyle/>
          <a:p>
            <a:pPr marL="355600" indent="-343535">
              <a:lnSpc>
                <a:spcPct val="120000"/>
              </a:lnSpc>
              <a:spcBef>
                <a:spcPts val="459"/>
              </a:spcBef>
              <a:buFont typeface="Wingdings" pitchFamily="2" charset="2"/>
              <a:buChar char="§"/>
              <a:tabLst>
                <a:tab pos="355600" algn="l"/>
                <a:tab pos="356235" algn="l"/>
              </a:tabLst>
            </a:pPr>
            <a:r>
              <a:rPr lang="en-US" sz="2800" spc="-5" dirty="0" err="1">
                <a:latin typeface="Times New Roman" pitchFamily="18" charset="0"/>
                <a:cs typeface="Times New Roman" pitchFamily="18" charset="0"/>
              </a:rPr>
              <a:t>Gauripashana</a:t>
            </a:r>
            <a:r>
              <a:rPr lang="en-US" sz="2800" spc="-10" dirty="0">
                <a:latin typeface="Times New Roman" pitchFamily="18" charset="0"/>
                <a:cs typeface="Times New Roman" pitchFamily="18" charset="0"/>
              </a:rPr>
              <a:t> - </a:t>
            </a:r>
            <a:r>
              <a:rPr lang="en-US" sz="2800" spc="-5" dirty="0">
                <a:latin typeface="Times New Roman" pitchFamily="18" charset="0"/>
                <a:cs typeface="Times New Roman" pitchFamily="18" charset="0"/>
              </a:rPr>
              <a:t>Arsenic</a:t>
            </a:r>
            <a:endParaRPr lang="en-US" sz="2800" dirty="0">
              <a:latin typeface="Times New Roman" pitchFamily="18" charset="0"/>
              <a:cs typeface="Times New Roman" pitchFamily="18" charset="0"/>
            </a:endParaRPr>
          </a:p>
          <a:p>
            <a:pPr marL="355600" indent="-343535">
              <a:lnSpc>
                <a:spcPct val="120000"/>
              </a:lnSpc>
              <a:spcBef>
                <a:spcPts val="430"/>
              </a:spcBef>
              <a:buFont typeface="Wingdings" pitchFamily="2" charset="2"/>
              <a:buChar char="§"/>
              <a:tabLst>
                <a:tab pos="355600" algn="l"/>
                <a:tab pos="356235" algn="l"/>
              </a:tabLst>
            </a:pPr>
            <a:r>
              <a:rPr lang="en-US" sz="2800" spc="-5" dirty="0" err="1">
                <a:latin typeface="Times New Roman" pitchFamily="18" charset="0"/>
                <a:cs typeface="Times New Roman" pitchFamily="18" charset="0"/>
              </a:rPr>
              <a:t>Hartala</a:t>
            </a:r>
            <a:r>
              <a:rPr lang="en-US" sz="2800" spc="-10" dirty="0">
                <a:latin typeface="Times New Roman" pitchFamily="18" charset="0"/>
                <a:cs typeface="Times New Roman" pitchFamily="18" charset="0"/>
              </a:rPr>
              <a:t> - </a:t>
            </a:r>
            <a:r>
              <a:rPr lang="en-US" sz="2800" spc="-5" dirty="0" err="1">
                <a:latin typeface="Times New Roman" pitchFamily="18" charset="0"/>
                <a:cs typeface="Times New Roman" pitchFamily="18" charset="0"/>
              </a:rPr>
              <a:t>Arseno</a:t>
            </a:r>
            <a:r>
              <a:rPr lang="en-US" sz="2800" dirty="0">
                <a:latin typeface="Times New Roman" pitchFamily="18" charset="0"/>
                <a:cs typeface="Times New Roman" pitchFamily="18" charset="0"/>
              </a:rPr>
              <a:t> </a:t>
            </a:r>
            <a:r>
              <a:rPr lang="en-US" sz="2800" spc="-5" dirty="0" err="1">
                <a:latin typeface="Times New Roman" pitchFamily="18" charset="0"/>
                <a:cs typeface="Times New Roman" pitchFamily="18" charset="0"/>
              </a:rPr>
              <a:t>sulphide</a:t>
            </a:r>
            <a:endParaRPr lang="en-US" sz="2800" dirty="0">
              <a:latin typeface="Times New Roman" pitchFamily="18" charset="0"/>
              <a:cs typeface="Times New Roman" pitchFamily="18" charset="0"/>
            </a:endParaRPr>
          </a:p>
          <a:p>
            <a:pPr marL="355600" indent="-343535">
              <a:lnSpc>
                <a:spcPct val="120000"/>
              </a:lnSpc>
              <a:spcBef>
                <a:spcPts val="430"/>
              </a:spcBef>
              <a:buFont typeface="Wingdings" pitchFamily="2" charset="2"/>
              <a:buChar char="§"/>
              <a:tabLst>
                <a:tab pos="355600" algn="l"/>
                <a:tab pos="356235" algn="l"/>
              </a:tabLst>
            </a:pPr>
            <a:r>
              <a:rPr lang="en-US" sz="2800" spc="-5" dirty="0" err="1">
                <a:latin typeface="Times New Roman" pitchFamily="18" charset="0"/>
                <a:cs typeface="Times New Roman" pitchFamily="18" charset="0"/>
              </a:rPr>
              <a:t>Parada</a:t>
            </a:r>
            <a:r>
              <a:rPr lang="en-US" sz="2800" spc="-25" dirty="0">
                <a:latin typeface="Times New Roman" pitchFamily="18" charset="0"/>
                <a:cs typeface="Times New Roman" pitchFamily="18" charset="0"/>
              </a:rPr>
              <a:t> - </a:t>
            </a:r>
            <a:r>
              <a:rPr lang="en-US" sz="2800" spc="-5" dirty="0">
                <a:latin typeface="Times New Roman" pitchFamily="18" charset="0"/>
                <a:cs typeface="Times New Roman" pitchFamily="18" charset="0"/>
              </a:rPr>
              <a:t>Mercury</a:t>
            </a:r>
            <a:endParaRPr lang="en-US" sz="2800" dirty="0">
              <a:latin typeface="Times New Roman" pitchFamily="18" charset="0"/>
              <a:cs typeface="Times New Roman" pitchFamily="18" charset="0"/>
            </a:endParaRPr>
          </a:p>
          <a:p>
            <a:pPr marL="355600" indent="-343535">
              <a:lnSpc>
                <a:spcPct val="120000"/>
              </a:lnSpc>
              <a:spcBef>
                <a:spcPts val="430"/>
              </a:spcBef>
              <a:buFont typeface="Wingdings" pitchFamily="2" charset="2"/>
              <a:buChar char="§"/>
              <a:tabLst>
                <a:tab pos="355600" algn="l"/>
                <a:tab pos="356235" algn="l"/>
              </a:tabLst>
            </a:pPr>
            <a:r>
              <a:rPr lang="en-US" sz="2800" spc="-5" dirty="0" err="1">
                <a:latin typeface="Times New Roman" pitchFamily="18" charset="0"/>
                <a:cs typeface="Times New Roman" pitchFamily="18" charset="0"/>
              </a:rPr>
              <a:t>Tuttha</a:t>
            </a:r>
            <a:r>
              <a:rPr lang="en-US" sz="2800" spc="-30" dirty="0">
                <a:latin typeface="Times New Roman" pitchFamily="18" charset="0"/>
                <a:cs typeface="Times New Roman" pitchFamily="18" charset="0"/>
              </a:rPr>
              <a:t> - </a:t>
            </a:r>
            <a:r>
              <a:rPr lang="en-US" sz="2800" spc="-10" dirty="0">
                <a:latin typeface="Times New Roman" pitchFamily="18" charset="0"/>
                <a:cs typeface="Times New Roman" pitchFamily="18" charset="0"/>
              </a:rPr>
              <a:t>Copper </a:t>
            </a:r>
            <a:r>
              <a:rPr lang="en-US" sz="2800" spc="-5" dirty="0" err="1">
                <a:latin typeface="Times New Roman" pitchFamily="18" charset="0"/>
                <a:cs typeface="Times New Roman" pitchFamily="18" charset="0"/>
              </a:rPr>
              <a:t>sulphate</a:t>
            </a:r>
            <a:endParaRPr lang="en-US" sz="2800" dirty="0">
              <a:latin typeface="Times New Roman" pitchFamily="18" charset="0"/>
              <a:cs typeface="Times New Roman" pitchFamily="18" charset="0"/>
            </a:endParaRPr>
          </a:p>
          <a:p>
            <a:pPr marL="355600" indent="-343535">
              <a:lnSpc>
                <a:spcPct val="120000"/>
              </a:lnSpc>
              <a:spcBef>
                <a:spcPts val="434"/>
              </a:spcBef>
              <a:buFont typeface="Wingdings" pitchFamily="2" charset="2"/>
              <a:buChar char="§"/>
              <a:tabLst>
                <a:tab pos="355600" algn="l"/>
                <a:tab pos="356235" algn="l"/>
              </a:tabLst>
            </a:pPr>
            <a:r>
              <a:rPr lang="en-US" sz="2800" spc="-5" dirty="0" err="1">
                <a:latin typeface="Times New Roman" pitchFamily="18" charset="0"/>
                <a:cs typeface="Times New Roman" pitchFamily="18" charset="0"/>
              </a:rPr>
              <a:t>Hingula</a:t>
            </a:r>
            <a:r>
              <a:rPr lang="en-US" sz="2800" spc="-25" dirty="0">
                <a:latin typeface="Times New Roman" pitchFamily="18" charset="0"/>
                <a:cs typeface="Times New Roman" pitchFamily="18" charset="0"/>
              </a:rPr>
              <a:t> - </a:t>
            </a:r>
            <a:r>
              <a:rPr lang="en-US" sz="2800" spc="-5" dirty="0">
                <a:latin typeface="Times New Roman" pitchFamily="18" charset="0"/>
                <a:cs typeface="Times New Roman" pitchFamily="18" charset="0"/>
              </a:rPr>
              <a:t>Cinnabar</a:t>
            </a:r>
            <a:endParaRPr lang="en-US" sz="2800" dirty="0">
              <a:latin typeface="Times New Roman" pitchFamily="18" charset="0"/>
              <a:cs typeface="Times New Roman" pitchFamily="18" charset="0"/>
            </a:endParaRPr>
          </a:p>
          <a:p>
            <a:pPr marL="355600" indent="-343535">
              <a:lnSpc>
                <a:spcPct val="120000"/>
              </a:lnSpc>
              <a:spcBef>
                <a:spcPts val="430"/>
              </a:spcBef>
              <a:buFont typeface="Wingdings" pitchFamily="2" charset="2"/>
              <a:buChar char="§"/>
              <a:tabLst>
                <a:tab pos="355600" algn="l"/>
                <a:tab pos="356235" algn="l"/>
              </a:tabLst>
            </a:pPr>
            <a:r>
              <a:rPr lang="en-US" sz="2800" spc="-5" dirty="0" err="1">
                <a:latin typeface="Times New Roman" pitchFamily="18" charset="0"/>
                <a:cs typeface="Times New Roman" pitchFamily="18" charset="0"/>
              </a:rPr>
              <a:t>Sindura</a:t>
            </a:r>
            <a:r>
              <a:rPr lang="en-US" sz="2800" spc="-5" dirty="0">
                <a:latin typeface="Times New Roman" pitchFamily="18" charset="0"/>
                <a:cs typeface="Times New Roman" pitchFamily="18" charset="0"/>
              </a:rPr>
              <a:t> - Red </a:t>
            </a:r>
            <a:r>
              <a:rPr lang="en-US" sz="2800" spc="-10" dirty="0">
                <a:latin typeface="Times New Roman" pitchFamily="18" charset="0"/>
                <a:cs typeface="Times New Roman" pitchFamily="18" charset="0"/>
              </a:rPr>
              <a:t>oxide</a:t>
            </a:r>
            <a:r>
              <a:rPr lang="en-US" sz="2800" spc="10" dirty="0">
                <a:latin typeface="Times New Roman" pitchFamily="18" charset="0"/>
                <a:cs typeface="Times New Roman" pitchFamily="18" charset="0"/>
              </a:rPr>
              <a:t> </a:t>
            </a:r>
            <a:r>
              <a:rPr lang="en-US" sz="2800" dirty="0">
                <a:latin typeface="Times New Roman" pitchFamily="18" charset="0"/>
                <a:cs typeface="Times New Roman" pitchFamily="18" charset="0"/>
              </a:rPr>
              <a:t>of</a:t>
            </a:r>
            <a:r>
              <a:rPr lang="en-US" sz="2800" spc="-10" dirty="0">
                <a:latin typeface="Times New Roman" pitchFamily="18" charset="0"/>
                <a:cs typeface="Times New Roman" pitchFamily="18" charset="0"/>
              </a:rPr>
              <a:t> </a:t>
            </a:r>
            <a:r>
              <a:rPr lang="en-US" sz="2800" spc="-5" dirty="0">
                <a:latin typeface="Times New Roman" pitchFamily="18" charset="0"/>
                <a:cs typeface="Times New Roman" pitchFamily="18" charset="0"/>
              </a:rPr>
              <a:t>lead</a:t>
            </a:r>
            <a:endParaRPr lang="en-US" sz="2800" dirty="0">
              <a:latin typeface="Times New Roman" pitchFamily="18" charset="0"/>
              <a:cs typeface="Times New Roman" pitchFamily="18" charset="0"/>
            </a:endParaRPr>
          </a:p>
          <a:p>
            <a:pPr marL="355600" indent="-343535">
              <a:lnSpc>
                <a:spcPct val="120000"/>
              </a:lnSpc>
              <a:spcBef>
                <a:spcPts val="430"/>
              </a:spcBef>
              <a:buFont typeface="Wingdings" pitchFamily="2" charset="2"/>
              <a:buChar char="§"/>
              <a:tabLst>
                <a:tab pos="355600" algn="l"/>
                <a:tab pos="356235" algn="l"/>
              </a:tabLst>
            </a:pPr>
            <a:r>
              <a:rPr lang="en-US" sz="2800" spc="-5" dirty="0" err="1">
                <a:latin typeface="Times New Roman" pitchFamily="18" charset="0"/>
                <a:cs typeface="Times New Roman" pitchFamily="18" charset="0"/>
              </a:rPr>
              <a:t>Girisindura</a:t>
            </a:r>
            <a:r>
              <a:rPr lang="en-US" sz="2800" spc="-5" dirty="0">
                <a:latin typeface="Times New Roman" pitchFamily="18" charset="0"/>
                <a:cs typeface="Times New Roman" pitchFamily="18" charset="0"/>
              </a:rPr>
              <a:t> -</a:t>
            </a:r>
            <a:r>
              <a:rPr lang="en-US" sz="2800" spc="10" dirty="0">
                <a:latin typeface="Times New Roman" pitchFamily="18" charset="0"/>
                <a:cs typeface="Times New Roman" pitchFamily="18" charset="0"/>
              </a:rPr>
              <a:t> </a:t>
            </a:r>
            <a:r>
              <a:rPr lang="en-US" sz="2800" spc="-5" dirty="0">
                <a:latin typeface="Times New Roman" pitchFamily="18" charset="0"/>
                <a:cs typeface="Times New Roman" pitchFamily="18" charset="0"/>
              </a:rPr>
              <a:t>Red </a:t>
            </a:r>
            <a:r>
              <a:rPr lang="en-US" sz="2800" spc="-10" dirty="0">
                <a:latin typeface="Times New Roman" pitchFamily="18" charset="0"/>
                <a:cs typeface="Times New Roman" pitchFamily="18" charset="0"/>
              </a:rPr>
              <a:t>oxide</a:t>
            </a:r>
            <a:r>
              <a:rPr lang="en-US" sz="2800" spc="15" dirty="0">
                <a:latin typeface="Times New Roman" pitchFamily="18" charset="0"/>
                <a:cs typeface="Times New Roman" pitchFamily="18" charset="0"/>
              </a:rPr>
              <a:t> </a:t>
            </a:r>
            <a:r>
              <a:rPr lang="en-US" sz="2800" dirty="0">
                <a:latin typeface="Times New Roman" pitchFamily="18" charset="0"/>
                <a:cs typeface="Times New Roman" pitchFamily="18" charset="0"/>
              </a:rPr>
              <a:t>of</a:t>
            </a:r>
            <a:r>
              <a:rPr lang="en-US" sz="2800" spc="-5" dirty="0">
                <a:latin typeface="Times New Roman" pitchFamily="18" charset="0"/>
                <a:cs typeface="Times New Roman" pitchFamily="18" charset="0"/>
              </a:rPr>
              <a:t> 	 mercury , etc.</a:t>
            </a:r>
            <a:endParaRPr lang="en-US" sz="2800" dirty="0">
              <a:latin typeface="Times New Roman" pitchFamily="18" charset="0"/>
              <a:cs typeface="Times New Roman" pitchFamily="18" charset="0"/>
            </a:endParaRPr>
          </a:p>
          <a:p>
            <a:pPr marL="355600" indent="-343535">
              <a:lnSpc>
                <a:spcPct val="100000"/>
              </a:lnSpc>
              <a:spcBef>
                <a:spcPts val="434"/>
              </a:spcBef>
              <a:buFont typeface="Wingdings" pitchFamily="2" charset="2"/>
              <a:buChar char="§"/>
              <a:tabLst>
                <a:tab pos="355600" algn="l"/>
                <a:tab pos="356235" algn="l"/>
              </a:tabLst>
            </a:pPr>
            <a:endParaRPr lang="en-US" sz="2800" dirty="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0"/>
            <a:ext cx="7772400" cy="1752600"/>
          </a:xfrm>
        </p:spPr>
        <p:txBody>
          <a:bodyPr>
            <a:normAutofit fontScale="90000"/>
          </a:bodyPr>
          <a:lstStyle/>
          <a:p>
            <a:br>
              <a:rPr lang="en-US" b="1" dirty="0">
                <a:latin typeface="Times New Roman" pitchFamily="18" charset="0"/>
                <a:cs typeface="Times New Roman" pitchFamily="18" charset="0"/>
              </a:rPr>
            </a:br>
            <a:br>
              <a:rPr lang="en-US" b="1" dirty="0">
                <a:latin typeface="Times New Roman" pitchFamily="18" charset="0"/>
                <a:cs typeface="Times New Roman" pitchFamily="18" charset="0"/>
              </a:rPr>
            </a:br>
            <a:br>
              <a:rPr lang="en-US" b="1" dirty="0">
                <a:latin typeface="Times New Roman" pitchFamily="18" charset="0"/>
                <a:cs typeface="Times New Roman" pitchFamily="18" charset="0"/>
              </a:rPr>
            </a:br>
            <a:br>
              <a:rPr lang="en-US" b="1" dirty="0">
                <a:latin typeface="Times New Roman" pitchFamily="18" charset="0"/>
                <a:cs typeface="Times New Roman" pitchFamily="18" charset="0"/>
              </a:rPr>
            </a:br>
            <a:br>
              <a:rPr lang="en-US" b="1" dirty="0">
                <a:latin typeface="Times New Roman" pitchFamily="18" charset="0"/>
                <a:cs typeface="Times New Roman" pitchFamily="18" charset="0"/>
              </a:rPr>
            </a:br>
            <a:br>
              <a:rPr lang="en-US" sz="5300" b="1" dirty="0">
                <a:latin typeface="Times New Roman" pitchFamily="18" charset="0"/>
                <a:cs typeface="Times New Roman" pitchFamily="18" charset="0"/>
              </a:rPr>
            </a:br>
            <a:r>
              <a:rPr lang="en-US" sz="5300" b="1" dirty="0">
                <a:latin typeface="Times New Roman" pitchFamily="18" charset="0"/>
                <a:cs typeface="Times New Roman" pitchFamily="18" charset="0"/>
              </a:rPr>
              <a:t>SHODHANA OF  VISHA DRAVYA 	IN AYURVEDA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G_20210725_141804.jpg"/>
          <p:cNvPicPr>
            <a:picLocks noGrp="1" noChangeAspect="1"/>
          </p:cNvPicPr>
          <p:nvPr>
            <p:ph sz="quarter" idx="1"/>
          </p:nvPr>
        </p:nvPicPr>
        <p:blipFill>
          <a:blip r:embed="rId2" cstate="print"/>
          <a:stretch>
            <a:fillRect/>
          </a:stretch>
        </p:blipFill>
        <p:spPr>
          <a:xfrm>
            <a:off x="243646" y="304800"/>
            <a:ext cx="8671753" cy="6324600"/>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8001000" cy="1371600"/>
          </a:xfrm>
        </p:spPr>
        <p:txBody>
          <a:bodyPr>
            <a:normAutofit/>
          </a:bodyPr>
          <a:lstStyle/>
          <a:p>
            <a:pPr algn="ctr"/>
            <a:r>
              <a:rPr lang="en-US" b="1" i="1" dirty="0" err="1">
                <a:latin typeface="Times New Roman" pitchFamily="18" charset="0"/>
                <a:cs typeface="Times New Roman" pitchFamily="18" charset="0"/>
              </a:rPr>
              <a:t>Ahiphena</a:t>
            </a:r>
            <a:r>
              <a:rPr lang="en-US" b="1" i="1" dirty="0">
                <a:latin typeface="Times New Roman" pitchFamily="18" charset="0"/>
                <a:cs typeface="Times New Roman" pitchFamily="18" charset="0"/>
              </a:rPr>
              <a:t> </a:t>
            </a:r>
            <a:r>
              <a:rPr lang="en-US" sz="2400" b="1" dirty="0">
                <a:latin typeface="Times New Roman" pitchFamily="18" charset="0"/>
                <a:cs typeface="Times New Roman" pitchFamily="18" charset="0"/>
              </a:rPr>
              <a:t>- </a:t>
            </a:r>
            <a:r>
              <a:rPr lang="en-US" b="1" dirty="0" err="1">
                <a:latin typeface="Times New Roman" pitchFamily="18" charset="0"/>
                <a:cs typeface="Times New Roman" pitchFamily="18" charset="0"/>
              </a:rPr>
              <a:t>Papaver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somniferum</a:t>
            </a:r>
            <a:r>
              <a:rPr lang="en-US" b="1" dirty="0">
                <a:latin typeface="Times New Roman" pitchFamily="18" charset="0"/>
                <a:cs typeface="Times New Roman" pitchFamily="18" charset="0"/>
              </a:rPr>
              <a:t> Linn.- (except  seeds)</a:t>
            </a:r>
            <a:endParaRPr lang="en-US" dirty="0">
              <a:solidFill>
                <a:schemeClr val="accent4">
                  <a:lumMod val="75000"/>
                </a:schemeClr>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533400" y="2590800"/>
            <a:ext cx="8001000" cy="3276600"/>
          </a:xfrm>
        </p:spPr>
        <p:txBody>
          <a:bodyPr>
            <a:normAutofit/>
          </a:bodyPr>
          <a:lstStyle/>
          <a:p>
            <a:pPr marL="514350" indent="-514350">
              <a:lnSpc>
                <a:spcPct val="150000"/>
              </a:lnSpc>
              <a:buNone/>
            </a:pP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Dissolved in water then filtered with cloth. After that mixed with </a:t>
            </a:r>
            <a:r>
              <a:rPr lang="en-US" i="1" dirty="0" err="1">
                <a:latin typeface="Times New Roman" pitchFamily="18" charset="0"/>
                <a:cs typeface="Times New Roman" pitchFamily="18" charset="0"/>
              </a:rPr>
              <a:t>Godugdha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(cow’s milk), heated in mild heat. This paste is triturated with ginger juice for 7 - 21 times, dried under shade </a:t>
            </a:r>
            <a:r>
              <a:rPr lang="en-US" baseline="30000" dirty="0">
                <a:latin typeface="Times New Roman" pitchFamily="18" charset="0"/>
                <a:cs typeface="Times New Roman" pitchFamily="18" charset="0"/>
              </a:rPr>
              <a:t>1</a:t>
            </a:r>
            <a:r>
              <a:rPr lang="en-US" dirty="0">
                <a:latin typeface="Times New Roman" pitchFamily="18" charset="0"/>
                <a:cs typeface="Times New Roman" pitchFamily="18" charset="0"/>
              </a:rPr>
              <a:t> .					</a:t>
            </a:r>
          </a:p>
          <a:p>
            <a:pPr lvl="0">
              <a:buNone/>
            </a:pP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WhatsApp Image 2021-08-02 at 19.01.53.jpeg"/>
          <p:cNvPicPr>
            <a:picLocks noGrp="1" noChangeAspect="1"/>
          </p:cNvPicPr>
          <p:nvPr>
            <p:ph sz="quarter" idx="1"/>
          </p:nvPr>
        </p:nvPicPr>
        <p:blipFill>
          <a:blip r:embed="rId2" cstate="print"/>
          <a:stretch>
            <a:fillRect/>
          </a:stretch>
        </p:blipFill>
        <p:spPr>
          <a:xfrm>
            <a:off x="533400" y="533400"/>
            <a:ext cx="8153400" cy="5867400"/>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09600"/>
            <a:ext cx="7772400" cy="1295400"/>
          </a:xfrm>
        </p:spPr>
        <p:txBody>
          <a:bodyPr>
            <a:normAutofit/>
          </a:bodyPr>
          <a:lstStyle/>
          <a:p>
            <a:pPr algn="ctr"/>
            <a:r>
              <a:rPr lang="en-US" sz="4200" b="1" i="1" dirty="0" err="1">
                <a:latin typeface="Times New Roman" pitchFamily="18" charset="0"/>
                <a:cs typeface="Times New Roman" pitchFamily="18" charset="0"/>
              </a:rPr>
              <a:t>Karavira</a:t>
            </a:r>
            <a:r>
              <a:rPr lang="en-US" sz="4200" b="1" i="1" dirty="0">
                <a:latin typeface="Times New Roman" pitchFamily="18" charset="0"/>
                <a:cs typeface="Times New Roman" pitchFamily="18" charset="0"/>
              </a:rPr>
              <a:t> </a:t>
            </a:r>
            <a:r>
              <a:rPr lang="en-US" sz="4200" b="1" dirty="0">
                <a:latin typeface="Times New Roman" pitchFamily="18" charset="0"/>
                <a:cs typeface="Times New Roman" pitchFamily="18" charset="0"/>
              </a:rPr>
              <a:t> - </a:t>
            </a:r>
            <a:r>
              <a:rPr lang="en-US" sz="4200" b="1" dirty="0" err="1">
                <a:latin typeface="Times New Roman" pitchFamily="18" charset="0"/>
                <a:cs typeface="Times New Roman" pitchFamily="18" charset="0"/>
              </a:rPr>
              <a:t>Nerium</a:t>
            </a:r>
            <a:r>
              <a:rPr lang="en-US" sz="4200" b="1" dirty="0">
                <a:latin typeface="Times New Roman" pitchFamily="18" charset="0"/>
                <a:cs typeface="Times New Roman" pitchFamily="18" charset="0"/>
              </a:rPr>
              <a:t> </a:t>
            </a:r>
            <a:r>
              <a:rPr lang="en-US" sz="4200" b="1" dirty="0" err="1">
                <a:latin typeface="Times New Roman" pitchFamily="18" charset="0"/>
                <a:cs typeface="Times New Roman" pitchFamily="18" charset="0"/>
              </a:rPr>
              <a:t>indicum</a:t>
            </a:r>
            <a:endParaRPr lang="en-US" sz="4200"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914400" y="2362200"/>
            <a:ext cx="7772400" cy="3657600"/>
          </a:xfrm>
        </p:spPr>
        <p:txBody>
          <a:bodyPr/>
          <a:lstStyle/>
          <a:p>
            <a:pPr>
              <a:lnSpc>
                <a:spcPct val="150000"/>
              </a:lnSpc>
              <a:buNone/>
            </a:pPr>
            <a:r>
              <a:rPr lang="en-US" dirty="0">
                <a:latin typeface="Times New Roman" pitchFamily="18" charset="0"/>
                <a:cs typeface="Times New Roman" pitchFamily="18" charset="0"/>
              </a:rPr>
              <a:t>			</a:t>
            </a:r>
            <a:r>
              <a:rPr lang="en-US" sz="2800" dirty="0">
                <a:latin typeface="Times New Roman" pitchFamily="18" charset="0"/>
                <a:cs typeface="Times New Roman" pitchFamily="18" charset="0"/>
              </a:rPr>
              <a:t>Roots are purified by </a:t>
            </a:r>
            <a:r>
              <a:rPr lang="en-US" sz="2800" i="1" dirty="0" err="1">
                <a:latin typeface="Times New Roman" pitchFamily="18" charset="0"/>
                <a:cs typeface="Times New Roman" pitchFamily="18" charset="0"/>
              </a:rPr>
              <a:t>Swedana</a:t>
            </a:r>
            <a:r>
              <a:rPr lang="en-US" sz="2800" i="1" dirty="0">
                <a:latin typeface="Times New Roman" pitchFamily="18" charset="0"/>
                <a:cs typeface="Times New Roman" pitchFamily="18" charset="0"/>
              </a:rPr>
              <a:t> </a:t>
            </a:r>
            <a:r>
              <a:rPr lang="en-US" sz="2800" dirty="0">
                <a:latin typeface="Times New Roman" pitchFamily="18" charset="0"/>
                <a:cs typeface="Times New Roman" pitchFamily="18" charset="0"/>
              </a:rPr>
              <a:t>process in </a:t>
            </a:r>
            <a:r>
              <a:rPr lang="en-US" sz="2800" i="1" dirty="0" err="1">
                <a:latin typeface="Times New Roman" pitchFamily="18" charset="0"/>
                <a:cs typeface="Times New Roman" pitchFamily="18" charset="0"/>
              </a:rPr>
              <a:t>Dola</a:t>
            </a:r>
            <a:r>
              <a:rPr lang="en-US" sz="2800" i="1" dirty="0">
                <a:latin typeface="Times New Roman" pitchFamily="18" charset="0"/>
                <a:cs typeface="Times New Roman" pitchFamily="18" charset="0"/>
              </a:rPr>
              <a:t> </a:t>
            </a:r>
            <a:r>
              <a:rPr lang="en-US" sz="2800" i="1" dirty="0" err="1">
                <a:latin typeface="Times New Roman" pitchFamily="18" charset="0"/>
                <a:cs typeface="Times New Roman" pitchFamily="18" charset="0"/>
              </a:rPr>
              <a:t>Yantra</a:t>
            </a:r>
            <a:r>
              <a:rPr lang="en-US" sz="2800" i="1" dirty="0">
                <a:latin typeface="Times New Roman" pitchFamily="18" charset="0"/>
                <a:cs typeface="Times New Roman" pitchFamily="18" charset="0"/>
              </a:rPr>
              <a:t> </a:t>
            </a:r>
            <a:r>
              <a:rPr lang="en-US" sz="2800" dirty="0">
                <a:latin typeface="Times New Roman" pitchFamily="18" charset="0"/>
                <a:cs typeface="Times New Roman" pitchFamily="18" charset="0"/>
              </a:rPr>
              <a:t>using </a:t>
            </a:r>
            <a:r>
              <a:rPr lang="en-US" sz="2800" i="1" dirty="0" err="1">
                <a:latin typeface="Times New Roman" pitchFamily="18" charset="0"/>
                <a:cs typeface="Times New Roman" pitchFamily="18" charset="0"/>
              </a:rPr>
              <a:t>Godugdha</a:t>
            </a:r>
            <a:r>
              <a:rPr lang="en-US" sz="2800" i="1" dirty="0">
                <a:latin typeface="Times New Roman" pitchFamily="18" charset="0"/>
                <a:cs typeface="Times New Roman" pitchFamily="18" charset="0"/>
              </a:rPr>
              <a:t> </a:t>
            </a:r>
            <a:r>
              <a:rPr lang="en-US" sz="2800" dirty="0">
                <a:latin typeface="Times New Roman" pitchFamily="18" charset="0"/>
                <a:cs typeface="Times New Roman" pitchFamily="18" charset="0"/>
              </a:rPr>
              <a:t>for 3 hours, then washed with water and dried. After </a:t>
            </a:r>
            <a:r>
              <a:rPr lang="en-US" sz="2800" i="1" dirty="0" err="1">
                <a:latin typeface="Times New Roman" pitchFamily="18" charset="0"/>
                <a:cs typeface="Times New Roman" pitchFamily="18" charset="0"/>
              </a:rPr>
              <a:t>shodhana</a:t>
            </a:r>
            <a:r>
              <a:rPr lang="en-US" sz="2800" i="1" dirty="0">
                <a:latin typeface="Times New Roman" pitchFamily="18" charset="0"/>
                <a:cs typeface="Times New Roman" pitchFamily="18" charset="0"/>
              </a:rPr>
              <a:t> </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Oleandrin</a:t>
            </a:r>
            <a:r>
              <a:rPr lang="en-US" sz="2800" dirty="0">
                <a:latin typeface="Times New Roman" pitchFamily="18" charset="0"/>
                <a:cs typeface="Times New Roman" pitchFamily="18" charset="0"/>
              </a:rPr>
              <a:t> decreases. </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G_20210725_141904.jpg"/>
          <p:cNvPicPr>
            <a:picLocks noGrp="1" noChangeAspect="1"/>
          </p:cNvPicPr>
          <p:nvPr>
            <p:ph sz="quarter" idx="1"/>
          </p:nvPr>
        </p:nvPicPr>
        <p:blipFill>
          <a:blip r:embed="rId2" cstate="print"/>
          <a:stretch>
            <a:fillRect/>
          </a:stretch>
        </p:blipFill>
        <p:spPr>
          <a:xfrm>
            <a:off x="381000" y="491474"/>
            <a:ext cx="8382000" cy="5985526"/>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Autofit/>
          </a:bodyPr>
          <a:lstStyle/>
          <a:p>
            <a:pPr lvl="0" algn="ctr"/>
            <a:r>
              <a:rPr lang="en-US" sz="2800" b="1" i="1" dirty="0" err="1">
                <a:latin typeface="Times New Roman" pitchFamily="18" charset="0"/>
                <a:cs typeface="Times New Roman" pitchFamily="18" charset="0"/>
              </a:rPr>
              <a:t>Bhanga</a:t>
            </a:r>
            <a:r>
              <a:rPr lang="en-US" sz="2800" b="1" i="1" dirty="0">
                <a:latin typeface="Times New Roman" pitchFamily="18" charset="0"/>
                <a:cs typeface="Times New Roman" pitchFamily="18" charset="0"/>
              </a:rPr>
              <a:t> - </a:t>
            </a:r>
            <a:r>
              <a:rPr lang="en-US" sz="2800" b="1" dirty="0">
                <a:latin typeface="Times New Roman" pitchFamily="18" charset="0"/>
                <a:cs typeface="Times New Roman" pitchFamily="18" charset="0"/>
              </a:rPr>
              <a:t>Cannabis sativa Linn. {(Except seeds)}</a:t>
            </a:r>
            <a:endParaRPr lang="en-US" sz="2800"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1066800"/>
            <a:ext cx="8229600" cy="5410200"/>
          </a:xfrm>
        </p:spPr>
        <p:txBody>
          <a:bodyPr>
            <a:normAutofit/>
          </a:bodyPr>
          <a:lstStyle/>
          <a:p>
            <a:r>
              <a:rPr lang="en-US" sz="2400" b="1" dirty="0">
                <a:latin typeface="Times New Roman" pitchFamily="18" charset="0"/>
                <a:cs typeface="Times New Roman" pitchFamily="18" charset="0"/>
              </a:rPr>
              <a:t>1st Method</a:t>
            </a:r>
            <a:r>
              <a:rPr lang="en-US" sz="2400" dirty="0">
                <a:latin typeface="Times New Roman" pitchFamily="18" charset="0"/>
                <a:cs typeface="Times New Roman" pitchFamily="18" charset="0"/>
              </a:rPr>
              <a:t>: The leaves are tied in a cloth and soaked with water. This procedure has to be continued until the greenish </a:t>
            </a:r>
            <a:r>
              <a:rPr lang="en-US" sz="2400" dirty="0" err="1">
                <a:latin typeface="Times New Roman" pitchFamily="18" charset="0"/>
                <a:cs typeface="Times New Roman" pitchFamily="18" charset="0"/>
              </a:rPr>
              <a:t>colour</a:t>
            </a:r>
            <a:r>
              <a:rPr lang="en-US" sz="2400" dirty="0">
                <a:latin typeface="Times New Roman" pitchFamily="18" charset="0"/>
                <a:cs typeface="Times New Roman" pitchFamily="18" charset="0"/>
              </a:rPr>
              <a:t> stops discharge  from the leaves. After this the leaves are dried under the shade, thereafter it should be fried in </a:t>
            </a:r>
            <a:r>
              <a:rPr lang="en-US" sz="2400" i="1" dirty="0" err="1">
                <a:latin typeface="Times New Roman" pitchFamily="18" charset="0"/>
                <a:cs typeface="Times New Roman" pitchFamily="18" charset="0"/>
              </a:rPr>
              <a:t>Goghrita</a:t>
            </a:r>
            <a:r>
              <a:rPr lang="en-US" sz="2400" i="1" dirty="0">
                <a:latin typeface="Times New Roman" pitchFamily="18" charset="0"/>
                <a:cs typeface="Times New Roman" pitchFamily="18" charset="0"/>
              </a:rPr>
              <a:t> </a:t>
            </a:r>
            <a:r>
              <a:rPr lang="en-US" sz="2400" dirty="0">
                <a:latin typeface="Times New Roman" pitchFamily="18" charset="0"/>
                <a:cs typeface="Times New Roman" pitchFamily="18" charset="0"/>
              </a:rPr>
              <a:t>(Cow’s  ghee) on mild fire and used for therapeutic purpose.</a:t>
            </a:r>
          </a:p>
          <a:p>
            <a:r>
              <a:rPr lang="en-US" sz="2400" b="1" dirty="0">
                <a:latin typeface="Times New Roman" pitchFamily="18" charset="0"/>
                <a:cs typeface="Times New Roman" pitchFamily="18" charset="0"/>
              </a:rPr>
              <a:t>2nd Method</a:t>
            </a:r>
            <a:r>
              <a:rPr lang="en-US" sz="2400" dirty="0">
                <a:latin typeface="Times New Roman" pitchFamily="18" charset="0"/>
                <a:cs typeface="Times New Roman" pitchFamily="18" charset="0"/>
              </a:rPr>
              <a:t>: </a:t>
            </a:r>
            <a:r>
              <a:rPr lang="en-US" sz="2400" i="1" dirty="0" err="1">
                <a:latin typeface="Times New Roman" pitchFamily="18" charset="0"/>
                <a:cs typeface="Times New Roman" pitchFamily="18" charset="0"/>
              </a:rPr>
              <a:t>Swedana</a:t>
            </a:r>
            <a:r>
              <a:rPr lang="en-US" sz="2400" i="1" dirty="0">
                <a:latin typeface="Times New Roman" pitchFamily="18" charset="0"/>
                <a:cs typeface="Times New Roman" pitchFamily="18" charset="0"/>
              </a:rPr>
              <a:t> </a:t>
            </a:r>
            <a:r>
              <a:rPr lang="en-US" sz="2400" dirty="0">
                <a:latin typeface="Times New Roman" pitchFamily="18" charset="0"/>
                <a:cs typeface="Times New Roman" pitchFamily="18" charset="0"/>
              </a:rPr>
              <a:t>(fomentation) in </a:t>
            </a:r>
            <a:r>
              <a:rPr lang="en-US" sz="2400" i="1" dirty="0" err="1">
                <a:latin typeface="Times New Roman" pitchFamily="18" charset="0"/>
                <a:cs typeface="Times New Roman" pitchFamily="18" charset="0"/>
              </a:rPr>
              <a:t>Godugdha</a:t>
            </a:r>
            <a:r>
              <a:rPr lang="en-US" sz="2400" i="1" dirty="0">
                <a:latin typeface="Times New Roman" pitchFamily="18" charset="0"/>
                <a:cs typeface="Times New Roman" pitchFamily="18" charset="0"/>
              </a:rPr>
              <a:t> </a:t>
            </a:r>
            <a:r>
              <a:rPr lang="en-US" sz="2400" dirty="0">
                <a:latin typeface="Times New Roman" pitchFamily="18" charset="0"/>
                <a:cs typeface="Times New Roman" pitchFamily="18" charset="0"/>
              </a:rPr>
              <a:t>(cow’s milk) for 3 hours with mild heat then washed with water. After getting it dried, it is being fried in </a:t>
            </a:r>
            <a:r>
              <a:rPr lang="en-US" sz="2400" i="1" dirty="0" err="1">
                <a:latin typeface="Times New Roman" pitchFamily="18" charset="0"/>
                <a:cs typeface="Times New Roman" pitchFamily="18" charset="0"/>
              </a:rPr>
              <a:t>Goghrita</a:t>
            </a:r>
            <a:r>
              <a:rPr lang="en-US" sz="2400" i="1" dirty="0">
                <a:latin typeface="Times New Roman" pitchFamily="18" charset="0"/>
                <a:cs typeface="Times New Roman" pitchFamily="18" charset="0"/>
              </a:rPr>
              <a:t>. </a:t>
            </a:r>
          </a:p>
          <a:p>
            <a:r>
              <a:rPr lang="en-US" sz="2400" b="1" dirty="0">
                <a:latin typeface="Times New Roman" pitchFamily="18" charset="0"/>
                <a:cs typeface="Times New Roman" pitchFamily="18" charset="0"/>
              </a:rPr>
              <a:t>3rd Method</a:t>
            </a:r>
            <a:r>
              <a:rPr lang="en-US" sz="2400" dirty="0">
                <a:latin typeface="Times New Roman" pitchFamily="18" charset="0"/>
                <a:cs typeface="Times New Roman" pitchFamily="18" charset="0"/>
              </a:rPr>
              <a:t>: The </a:t>
            </a:r>
            <a:r>
              <a:rPr lang="en-US" sz="2400" i="1" dirty="0" err="1">
                <a:latin typeface="Times New Roman" pitchFamily="18" charset="0"/>
                <a:cs typeface="Times New Roman" pitchFamily="18" charset="0"/>
              </a:rPr>
              <a:t>Bhanga</a:t>
            </a:r>
            <a:r>
              <a:rPr lang="en-US" sz="2400" i="1" dirty="0">
                <a:latin typeface="Times New Roman" pitchFamily="18" charset="0"/>
                <a:cs typeface="Times New Roman" pitchFamily="18" charset="0"/>
              </a:rPr>
              <a:t> </a:t>
            </a:r>
            <a:r>
              <a:rPr lang="en-US" sz="2400" dirty="0">
                <a:latin typeface="Times New Roman" pitchFamily="18" charset="0"/>
                <a:cs typeface="Times New Roman" pitchFamily="18" charset="0"/>
              </a:rPr>
              <a:t>leaves are to be fomented in decoction of </a:t>
            </a:r>
            <a:r>
              <a:rPr lang="en-US" sz="2400" i="1" dirty="0" err="1">
                <a:latin typeface="Times New Roman" pitchFamily="18" charset="0"/>
                <a:cs typeface="Times New Roman" pitchFamily="18" charset="0"/>
              </a:rPr>
              <a:t>Babbul</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Tvak</a:t>
            </a:r>
            <a:r>
              <a:rPr lang="en-US" sz="2400" i="1" dirty="0">
                <a:latin typeface="Times New Roman" pitchFamily="18" charset="0"/>
                <a:cs typeface="Times New Roman" pitchFamily="18" charset="0"/>
              </a:rPr>
              <a:t> </a:t>
            </a:r>
            <a:r>
              <a:rPr lang="en-US" sz="2400" dirty="0">
                <a:latin typeface="Times New Roman" pitchFamily="18" charset="0"/>
                <a:cs typeface="Times New Roman" pitchFamily="18" charset="0"/>
              </a:rPr>
              <a:t>(Bark of Acacia catechu) for 25- 30 minutes with moderate heat and then subjected to drying under direct sunlight. Further they are triturated with </a:t>
            </a:r>
            <a:r>
              <a:rPr lang="en-US" sz="2400" dirty="0" err="1">
                <a:latin typeface="Times New Roman" pitchFamily="18" charset="0"/>
                <a:cs typeface="Times New Roman" pitchFamily="18" charset="0"/>
              </a:rPr>
              <a:t>Godudha</a:t>
            </a:r>
            <a:r>
              <a:rPr lang="en-US" sz="2400" dirty="0">
                <a:latin typeface="Times New Roman" pitchFamily="18" charset="0"/>
                <a:cs typeface="Times New Roman" pitchFamily="18" charset="0"/>
              </a:rPr>
              <a:t>, dried and used</a:t>
            </a:r>
            <a:r>
              <a:rPr lang="en-US" sz="2400" baseline="30000" dirty="0">
                <a:latin typeface="Times New Roman" pitchFamily="18" charset="0"/>
                <a:cs typeface="Times New Roman" pitchFamily="18" charset="0"/>
              </a:rPr>
              <a:t> 3</a:t>
            </a:r>
            <a:r>
              <a:rPr lang="en-US" sz="2400" dirty="0">
                <a:latin typeface="Times New Roman" pitchFamily="18" charset="0"/>
                <a:cs typeface="Times New Roman" pitchFamily="18" charset="0"/>
              </a:rPr>
              <a:t>.</a:t>
            </a:r>
          </a:p>
          <a:p>
            <a:endParaRPr lang="en-US" dirty="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ifferent-parts-of-Datura-stramonium-St-stem-Lf-leaf-Fl-flower-Fr-fruit-Sd-seed.png"/>
          <p:cNvPicPr>
            <a:picLocks noGrp="1" noChangeAspect="1"/>
          </p:cNvPicPr>
          <p:nvPr>
            <p:ph sz="quarter" idx="1"/>
          </p:nvPr>
        </p:nvPicPr>
        <p:blipFill>
          <a:blip r:embed="rId2" cstate="print"/>
          <a:stretch>
            <a:fillRect/>
          </a:stretch>
        </p:blipFill>
        <p:spPr>
          <a:xfrm>
            <a:off x="609600" y="381000"/>
            <a:ext cx="7924800" cy="6096000"/>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153400" cy="868362"/>
          </a:xfrm>
        </p:spPr>
        <p:txBody>
          <a:bodyPr>
            <a:normAutofit/>
          </a:bodyPr>
          <a:lstStyle/>
          <a:p>
            <a:pPr lvl="0" algn="ctr"/>
            <a:r>
              <a:rPr lang="en-US" sz="3600" b="1" i="1" dirty="0" err="1">
                <a:latin typeface="Times New Roman" pitchFamily="18" charset="0"/>
                <a:cs typeface="Times New Roman" pitchFamily="18" charset="0"/>
              </a:rPr>
              <a:t>Dhattura</a:t>
            </a:r>
            <a:r>
              <a:rPr lang="en-US" sz="3600" b="1" i="1" dirty="0">
                <a:latin typeface="Times New Roman" pitchFamily="18" charset="0"/>
                <a:cs typeface="Times New Roman" pitchFamily="18" charset="0"/>
              </a:rPr>
              <a:t> </a:t>
            </a:r>
            <a:r>
              <a:rPr lang="en-US" sz="3600" b="1" dirty="0">
                <a:latin typeface="Times New Roman" pitchFamily="18" charset="0"/>
                <a:cs typeface="Times New Roman" pitchFamily="18" charset="0"/>
              </a:rPr>
              <a:t>–</a:t>
            </a:r>
            <a:r>
              <a:rPr lang="en-US" sz="3600" b="1" dirty="0" err="1">
                <a:latin typeface="Times New Roman" pitchFamily="18" charset="0"/>
                <a:cs typeface="Times New Roman" pitchFamily="18" charset="0"/>
              </a:rPr>
              <a:t>Datura</a:t>
            </a:r>
            <a:r>
              <a:rPr lang="en-US" sz="3600" b="1" dirty="0">
                <a:latin typeface="Times New Roman" pitchFamily="18" charset="0"/>
                <a:cs typeface="Times New Roman" pitchFamily="18" charset="0"/>
              </a:rPr>
              <a:t> </a:t>
            </a:r>
            <a:r>
              <a:rPr lang="en-US" sz="3600" b="1" dirty="0" err="1">
                <a:latin typeface="Times New Roman" pitchFamily="18" charset="0"/>
                <a:cs typeface="Times New Roman" pitchFamily="18" charset="0"/>
              </a:rPr>
              <a:t>metel</a:t>
            </a:r>
            <a:r>
              <a:rPr lang="en-US" sz="3600" b="1" dirty="0">
                <a:latin typeface="Times New Roman" pitchFamily="18" charset="0"/>
                <a:cs typeface="Times New Roman" pitchFamily="18" charset="0"/>
              </a:rPr>
              <a:t> Linn.</a:t>
            </a:r>
            <a:endParaRPr lang="en-US" sz="2000"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533400" y="1295400"/>
            <a:ext cx="8153400" cy="5029200"/>
          </a:xfrm>
        </p:spPr>
        <p:txBody>
          <a:bodyPr>
            <a:normAutofit fontScale="92500"/>
          </a:bodyPr>
          <a:lstStyle/>
          <a:p>
            <a:pPr>
              <a:lnSpc>
                <a:spcPct val="150000"/>
              </a:lnSpc>
            </a:pPr>
            <a:r>
              <a:rPr lang="en-US" b="1" dirty="0">
                <a:latin typeface="Times New Roman" pitchFamily="18" charset="0"/>
                <a:cs typeface="Times New Roman" pitchFamily="18" charset="0"/>
              </a:rPr>
              <a:t>1st Method</a:t>
            </a:r>
            <a:r>
              <a:rPr lang="en-US" dirty="0">
                <a:latin typeface="Times New Roman" pitchFamily="18" charset="0"/>
                <a:cs typeface="Times New Roman" pitchFamily="18" charset="0"/>
              </a:rPr>
              <a:t>: Seeds are kept  in a </a:t>
            </a:r>
            <a:r>
              <a:rPr lang="en-US" i="1" dirty="0" err="1">
                <a:latin typeface="Times New Roman" pitchFamily="18" charset="0"/>
                <a:cs typeface="Times New Roman" pitchFamily="18" charset="0"/>
              </a:rPr>
              <a:t>Potali</a:t>
            </a:r>
            <a:r>
              <a:rPr lang="en-US" dirty="0">
                <a:latin typeface="Times New Roman" pitchFamily="18" charset="0"/>
                <a:cs typeface="Times New Roman" pitchFamily="18" charset="0"/>
              </a:rPr>
              <a:t>, it  should  be </a:t>
            </a:r>
            <a:r>
              <a:rPr lang="en-US" i="1" dirty="0" err="1">
                <a:latin typeface="Times New Roman" pitchFamily="18" charset="0"/>
                <a:cs typeface="Times New Roman" pitchFamily="18" charset="0"/>
              </a:rPr>
              <a:t>Swedana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(Fomented) in a </a:t>
            </a:r>
            <a:r>
              <a:rPr lang="en-US" i="1" dirty="0" err="1">
                <a:latin typeface="Times New Roman" pitchFamily="18" charset="0"/>
                <a:cs typeface="Times New Roman" pitchFamily="18" charset="0"/>
              </a:rPr>
              <a:t>Dolayantra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by adding </a:t>
            </a:r>
            <a:r>
              <a:rPr lang="en-US" i="1" dirty="0" err="1">
                <a:latin typeface="Times New Roman" pitchFamily="18" charset="0"/>
                <a:cs typeface="Times New Roman" pitchFamily="18" charset="0"/>
              </a:rPr>
              <a:t>Godugdha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(Cow’s milk) or </a:t>
            </a:r>
            <a:r>
              <a:rPr lang="en-US" i="1" dirty="0" err="1">
                <a:latin typeface="Times New Roman" pitchFamily="18" charset="0"/>
                <a:cs typeface="Times New Roman" pitchFamily="18" charset="0"/>
              </a:rPr>
              <a:t>Gomutra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(Cow’s urine) for 3 hrs. Then after seeds should be washed with warm water and dried in the sun. The seeds are used after removing the seed coat</a:t>
            </a:r>
            <a:r>
              <a:rPr lang="en-US" baseline="30000" dirty="0">
                <a:latin typeface="Times New Roman" pitchFamily="18" charset="0"/>
                <a:cs typeface="Times New Roman" pitchFamily="18" charset="0"/>
              </a:rPr>
              <a:t> 4</a:t>
            </a:r>
            <a:r>
              <a:rPr lang="en-US" dirty="0">
                <a:latin typeface="Times New Roman" pitchFamily="18" charset="0"/>
                <a:cs typeface="Times New Roman" pitchFamily="18" charset="0"/>
              </a:rPr>
              <a:t>.</a:t>
            </a:r>
          </a:p>
          <a:p>
            <a:pPr>
              <a:lnSpc>
                <a:spcPct val="150000"/>
              </a:lnSpc>
            </a:pPr>
            <a:r>
              <a:rPr lang="en-US" b="1" dirty="0">
                <a:latin typeface="Times New Roman" pitchFamily="18" charset="0"/>
                <a:cs typeface="Times New Roman" pitchFamily="18" charset="0"/>
              </a:rPr>
              <a:t>2nd Method</a:t>
            </a:r>
            <a:r>
              <a:rPr lang="en-US" dirty="0">
                <a:latin typeface="Times New Roman" pitchFamily="18" charset="0"/>
                <a:cs typeface="Times New Roman" pitchFamily="18" charset="0"/>
              </a:rPr>
              <a:t>: Seeds should be kept in </a:t>
            </a:r>
            <a:r>
              <a:rPr lang="en-US" i="1" dirty="0" err="1">
                <a:latin typeface="Times New Roman" pitchFamily="18" charset="0"/>
                <a:cs typeface="Times New Roman" pitchFamily="18" charset="0"/>
              </a:rPr>
              <a:t>Dolayantra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&amp; </a:t>
            </a:r>
            <a:r>
              <a:rPr lang="en-US" i="1" dirty="0" err="1">
                <a:latin typeface="Times New Roman" pitchFamily="18" charset="0"/>
                <a:cs typeface="Times New Roman" pitchFamily="18" charset="0"/>
              </a:rPr>
              <a:t>Swedana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is done using cow’s urine for 3 hrs after that it is triturated in </a:t>
            </a:r>
            <a:r>
              <a:rPr lang="en-US" i="1" dirty="0" err="1">
                <a:latin typeface="Times New Roman" pitchFamily="18" charset="0"/>
                <a:cs typeface="Times New Roman" pitchFamily="18" charset="0"/>
              </a:rPr>
              <a:t>Khalvayantra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&amp; filtered through cloth</a:t>
            </a:r>
            <a:r>
              <a:rPr lang="en-US" baseline="30000" dirty="0">
                <a:latin typeface="Times New Roman" pitchFamily="18" charset="0"/>
                <a:cs typeface="Times New Roman" pitchFamily="18" charset="0"/>
              </a:rPr>
              <a:t> 5</a:t>
            </a:r>
            <a:r>
              <a:rPr lang="en-US" dirty="0">
                <a:latin typeface="Times New Roman" pitchFamily="18" charset="0"/>
                <a:cs typeface="Times New Roman" pitchFamily="18" charset="0"/>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G_20210725_141844.jpg"/>
          <p:cNvPicPr>
            <a:picLocks noGrp="1" noChangeAspect="1"/>
          </p:cNvPicPr>
          <p:nvPr>
            <p:ph sz="quarter" idx="1"/>
          </p:nvPr>
        </p:nvPicPr>
        <p:blipFill>
          <a:blip r:embed="rId2" cstate="print"/>
          <a:stretch>
            <a:fillRect/>
          </a:stretch>
        </p:blipFill>
        <p:spPr>
          <a:xfrm>
            <a:off x="381000" y="390276"/>
            <a:ext cx="8382000" cy="6239124"/>
          </a:xfr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153400" cy="1325562"/>
          </a:xfrm>
        </p:spPr>
        <p:txBody>
          <a:bodyPr>
            <a:normAutofit/>
          </a:bodyPr>
          <a:lstStyle/>
          <a:p>
            <a:r>
              <a:rPr lang="en-US" sz="3600" b="1" i="1" dirty="0" err="1">
                <a:latin typeface="Times New Roman" pitchFamily="18" charset="0"/>
                <a:cs typeface="Times New Roman" pitchFamily="18" charset="0"/>
              </a:rPr>
              <a:t>Bhallataka</a:t>
            </a:r>
            <a:r>
              <a:rPr lang="en-US" sz="3600" b="1" i="1" dirty="0">
                <a:latin typeface="Times New Roman" pitchFamily="18" charset="0"/>
                <a:cs typeface="Times New Roman" pitchFamily="18" charset="0"/>
              </a:rPr>
              <a:t> - </a:t>
            </a:r>
            <a:r>
              <a:rPr lang="en-US" sz="3600" b="1" dirty="0" err="1">
                <a:latin typeface="Times New Roman" pitchFamily="18" charset="0"/>
                <a:cs typeface="Times New Roman" pitchFamily="18" charset="0"/>
              </a:rPr>
              <a:t>Semecarpus</a:t>
            </a:r>
            <a:r>
              <a:rPr lang="en-US" sz="3600" b="1" dirty="0">
                <a:latin typeface="Times New Roman" pitchFamily="18" charset="0"/>
                <a:cs typeface="Times New Roman" pitchFamily="18" charset="0"/>
              </a:rPr>
              <a:t> </a:t>
            </a:r>
            <a:r>
              <a:rPr lang="en-US" sz="3600" b="1" dirty="0" err="1">
                <a:latin typeface="Times New Roman" pitchFamily="18" charset="0"/>
                <a:cs typeface="Times New Roman" pitchFamily="18" charset="0"/>
              </a:rPr>
              <a:t>anacardium</a:t>
            </a:r>
            <a:r>
              <a:rPr lang="en-US" sz="3600" b="1" dirty="0">
                <a:latin typeface="Times New Roman" pitchFamily="18" charset="0"/>
                <a:cs typeface="Times New Roman" pitchFamily="18" charset="0"/>
              </a:rPr>
              <a:t> Linn.-(Seed)</a:t>
            </a:r>
            <a:endParaRPr lang="en-US" sz="2000"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533400" y="1752600"/>
            <a:ext cx="8153400" cy="4724400"/>
          </a:xfrm>
        </p:spPr>
        <p:txBody>
          <a:bodyPr>
            <a:normAutofit/>
          </a:bodyPr>
          <a:lstStyle/>
          <a:p>
            <a:r>
              <a:rPr lang="en-US" b="1" dirty="0">
                <a:latin typeface="Times New Roman" pitchFamily="18" charset="0"/>
                <a:cs typeface="Times New Roman" pitchFamily="18" charset="0"/>
              </a:rPr>
              <a:t>1st Method</a:t>
            </a:r>
            <a:r>
              <a:rPr lang="en-US" dirty="0">
                <a:latin typeface="Times New Roman" pitchFamily="18" charset="0"/>
                <a:cs typeface="Times New Roman" pitchFamily="18" charset="0"/>
              </a:rPr>
              <a:t>: Top portion of </a:t>
            </a:r>
            <a:r>
              <a:rPr lang="en-US" i="1" dirty="0" err="1">
                <a:latin typeface="Times New Roman" pitchFamily="18" charset="0"/>
                <a:cs typeface="Times New Roman" pitchFamily="18" charset="0"/>
              </a:rPr>
              <a:t>Bhallataka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fruits should be</a:t>
            </a:r>
          </a:p>
          <a:p>
            <a:pPr>
              <a:buNone/>
            </a:pPr>
            <a:r>
              <a:rPr lang="en-US" dirty="0">
                <a:latin typeface="Times New Roman" pitchFamily="18" charset="0"/>
                <a:cs typeface="Times New Roman" pitchFamily="18" charset="0"/>
              </a:rPr>
              <a:t>    removed with knife and mixed with  brick  powder (</a:t>
            </a:r>
            <a:r>
              <a:rPr lang="en-US" i="1" dirty="0" err="1">
                <a:latin typeface="Times New Roman" pitchFamily="18" charset="0"/>
                <a:cs typeface="Times New Roman" pitchFamily="18" charset="0"/>
              </a:rPr>
              <a:t>ishtika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churna</a:t>
            </a:r>
            <a:r>
              <a:rPr lang="en-US" dirty="0">
                <a:latin typeface="Times New Roman" pitchFamily="18" charset="0"/>
                <a:cs typeface="Times New Roman" pitchFamily="18" charset="0"/>
              </a:rPr>
              <a:t>) and are kept in a </a:t>
            </a:r>
            <a:r>
              <a:rPr lang="en-US" i="1" dirty="0" err="1">
                <a:latin typeface="Times New Roman" pitchFamily="18" charset="0"/>
                <a:cs typeface="Times New Roman" pitchFamily="18" charset="0"/>
              </a:rPr>
              <a:t>Pottali</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 bag ) and tie its mouth with a strong thread. This is rubbed gently by hands. When brick powder become wet with oil and skin of </a:t>
            </a:r>
            <a:r>
              <a:rPr lang="en-US" i="1" dirty="0" err="1">
                <a:latin typeface="Times New Roman" pitchFamily="18" charset="0"/>
                <a:cs typeface="Times New Roman" pitchFamily="18" charset="0"/>
              </a:rPr>
              <a:t>Bhallataka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is unwrapped , it is washed with hot water. Obtain </a:t>
            </a:r>
            <a:r>
              <a:rPr lang="en-US" i="1" dirty="0" err="1">
                <a:latin typeface="Times New Roman" pitchFamily="18" charset="0"/>
                <a:cs typeface="Times New Roman" pitchFamily="18" charset="0"/>
              </a:rPr>
              <a:t>Shuddha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(purified)</a:t>
            </a:r>
            <a:r>
              <a:rPr lang="en-US" baseline="30000" dirty="0">
                <a:latin typeface="Times New Roman" pitchFamily="18" charset="0"/>
                <a:cs typeface="Times New Roman" pitchFamily="18" charset="0"/>
              </a:rPr>
              <a:t> 6</a:t>
            </a:r>
            <a:r>
              <a:rPr lang="en-US" dirty="0">
                <a:latin typeface="Times New Roman" pitchFamily="18" charset="0"/>
                <a:cs typeface="Times New Roman" pitchFamily="18" charset="0"/>
              </a:rPr>
              <a:t>.</a:t>
            </a:r>
          </a:p>
          <a:p>
            <a:r>
              <a:rPr lang="en-US" b="1" dirty="0">
                <a:latin typeface="Times New Roman" pitchFamily="18" charset="0"/>
                <a:cs typeface="Times New Roman" pitchFamily="18" charset="0"/>
              </a:rPr>
              <a:t>2nd Method</a:t>
            </a:r>
            <a:r>
              <a:rPr lang="en-US" dirty="0">
                <a:latin typeface="Times New Roman" pitchFamily="18" charset="0"/>
                <a:cs typeface="Times New Roman" pitchFamily="18" charset="0"/>
              </a:rPr>
              <a:t>:  After removing top part and cut it into two parts are placed in a </a:t>
            </a:r>
            <a:r>
              <a:rPr lang="en-US" i="1" dirty="0" err="1">
                <a:latin typeface="Times New Roman" pitchFamily="18" charset="0"/>
                <a:cs typeface="Times New Roman" pitchFamily="18" charset="0"/>
              </a:rPr>
              <a:t>Pottali</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 </a:t>
            </a:r>
            <a:r>
              <a:rPr lang="en-US" i="1" dirty="0" err="1">
                <a:latin typeface="Times New Roman" pitchFamily="18" charset="0"/>
                <a:cs typeface="Times New Roman" pitchFamily="18" charset="0"/>
              </a:rPr>
              <a:t>Swedana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is done by filling it with coconut water for 1 to 2 hr. in </a:t>
            </a:r>
            <a:r>
              <a:rPr lang="en-US" i="1" dirty="0" err="1">
                <a:latin typeface="Times New Roman" pitchFamily="18" charset="0"/>
                <a:cs typeface="Times New Roman" pitchFamily="18" charset="0"/>
              </a:rPr>
              <a:t>Dolayantra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(swing apparatus). In this  process it becomes </a:t>
            </a:r>
            <a:r>
              <a:rPr lang="en-US" i="1" dirty="0" err="1">
                <a:latin typeface="Times New Roman" pitchFamily="18" charset="0"/>
                <a:cs typeface="Times New Roman" pitchFamily="18" charset="0"/>
              </a:rPr>
              <a:t>Shuddha</a:t>
            </a:r>
            <a:r>
              <a:rPr lang="en-US" baseline="30000" dirty="0">
                <a:latin typeface="Times New Roman" pitchFamily="18" charset="0"/>
                <a:cs typeface="Times New Roman" pitchFamily="18" charset="0"/>
              </a:rPr>
              <a:t> 7</a:t>
            </a:r>
            <a:r>
              <a:rPr lang="en-US" i="1" dirty="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G_20210725_142203.jpg"/>
          <p:cNvPicPr>
            <a:picLocks noGrp="1" noChangeAspect="1"/>
          </p:cNvPicPr>
          <p:nvPr>
            <p:ph sz="quarter" idx="1"/>
          </p:nvPr>
        </p:nvPicPr>
        <p:blipFill>
          <a:blip r:embed="rId2" cstate="print"/>
          <a:stretch>
            <a:fillRect/>
          </a:stretch>
        </p:blipFill>
        <p:spPr>
          <a:xfrm>
            <a:off x="381000" y="304800"/>
            <a:ext cx="8382000" cy="6172200"/>
          </a:xfr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924800" cy="914400"/>
          </a:xfrm>
        </p:spPr>
        <p:txBody>
          <a:bodyPr>
            <a:noAutofit/>
          </a:bodyPr>
          <a:lstStyle/>
          <a:p>
            <a:pPr algn="ctr"/>
            <a:r>
              <a:rPr lang="en-US" sz="3600" b="1" i="1" dirty="0" err="1">
                <a:latin typeface="Times New Roman" pitchFamily="18" charset="0"/>
                <a:cs typeface="Times New Roman" pitchFamily="18" charset="0"/>
              </a:rPr>
              <a:t>Kuchila</a:t>
            </a:r>
            <a:r>
              <a:rPr lang="en-US" sz="3600" b="1" i="1" dirty="0">
                <a:latin typeface="Times New Roman" pitchFamily="18" charset="0"/>
                <a:cs typeface="Times New Roman" pitchFamily="18" charset="0"/>
              </a:rPr>
              <a:t> </a:t>
            </a:r>
            <a:r>
              <a:rPr lang="en-US" sz="3600" b="1" dirty="0">
                <a:latin typeface="Times New Roman" pitchFamily="18" charset="0"/>
                <a:cs typeface="Times New Roman" pitchFamily="18" charset="0"/>
              </a:rPr>
              <a:t>- </a:t>
            </a:r>
            <a:r>
              <a:rPr lang="en-US" sz="3600" b="1" dirty="0" err="1">
                <a:latin typeface="Times New Roman" pitchFamily="18" charset="0"/>
                <a:cs typeface="Times New Roman" pitchFamily="18" charset="0"/>
              </a:rPr>
              <a:t>Strychnos</a:t>
            </a:r>
            <a:r>
              <a:rPr lang="en-US" sz="3600" b="1" dirty="0">
                <a:latin typeface="Times New Roman" pitchFamily="18" charset="0"/>
                <a:cs typeface="Times New Roman" pitchFamily="18" charset="0"/>
              </a:rPr>
              <a:t> </a:t>
            </a:r>
            <a:r>
              <a:rPr lang="en-US" sz="3600" b="1" dirty="0" err="1">
                <a:latin typeface="Times New Roman" pitchFamily="18" charset="0"/>
                <a:cs typeface="Times New Roman" pitchFamily="18" charset="0"/>
              </a:rPr>
              <a:t>nuxvomica</a:t>
            </a:r>
            <a:r>
              <a:rPr lang="en-US" sz="3600" b="1" dirty="0">
                <a:latin typeface="Times New Roman" pitchFamily="18" charset="0"/>
                <a:cs typeface="Times New Roman" pitchFamily="18" charset="0"/>
              </a:rPr>
              <a:t> Linn.</a:t>
            </a:r>
            <a:endParaRPr lang="en-US" sz="2000"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533400" y="1447800"/>
            <a:ext cx="8153400" cy="4419600"/>
          </a:xfrm>
        </p:spPr>
        <p:txBody>
          <a:bodyPr>
            <a:normAutofit/>
          </a:bodyPr>
          <a:lstStyle/>
          <a:p>
            <a:pPr algn="just">
              <a:lnSpc>
                <a:spcPct val="150000"/>
              </a:lnSpc>
              <a:buNone/>
            </a:pPr>
            <a:r>
              <a:rPr lang="en-US" sz="2400" dirty="0">
                <a:latin typeface="Times New Roman" pitchFamily="18" charset="0"/>
                <a:cs typeface="Times New Roman" pitchFamily="18" charset="0"/>
              </a:rPr>
              <a:t>      </a:t>
            </a:r>
            <a:r>
              <a:rPr lang="en-US" sz="2400" i="1" dirty="0" err="1">
                <a:latin typeface="Times New Roman" pitchFamily="18" charset="0"/>
                <a:cs typeface="Times New Roman" pitchFamily="18" charset="0"/>
              </a:rPr>
              <a:t>Kuchila</a:t>
            </a:r>
            <a:r>
              <a:rPr lang="en-US" sz="2400" i="1" dirty="0">
                <a:latin typeface="Times New Roman" pitchFamily="18" charset="0"/>
                <a:cs typeface="Times New Roman" pitchFamily="18" charset="0"/>
              </a:rPr>
              <a:t> </a:t>
            </a:r>
            <a:r>
              <a:rPr lang="en-US" sz="2400" dirty="0">
                <a:latin typeface="Times New Roman" pitchFamily="18" charset="0"/>
                <a:cs typeface="Times New Roman" pitchFamily="18" charset="0"/>
              </a:rPr>
              <a:t>seeds shall be immersed in </a:t>
            </a:r>
            <a:r>
              <a:rPr lang="en-US" sz="2400" i="1" dirty="0" err="1">
                <a:latin typeface="Times New Roman" pitchFamily="18" charset="0"/>
                <a:cs typeface="Times New Roman" pitchFamily="18" charset="0"/>
              </a:rPr>
              <a:t>Gomutra</a:t>
            </a:r>
            <a:r>
              <a:rPr lang="en-US" sz="2400" i="1" dirty="0">
                <a:latin typeface="Times New Roman" pitchFamily="18" charset="0"/>
                <a:cs typeface="Times New Roman" pitchFamily="18" charset="0"/>
              </a:rPr>
              <a:t> </a:t>
            </a:r>
            <a:r>
              <a:rPr lang="en-US" sz="2400" dirty="0">
                <a:latin typeface="Times New Roman" pitchFamily="18" charset="0"/>
                <a:cs typeface="Times New Roman" pitchFamily="18" charset="0"/>
              </a:rPr>
              <a:t>(cow’s urine) for 7 nights; fresh </a:t>
            </a:r>
            <a:r>
              <a:rPr lang="en-US" sz="2400" i="1" dirty="0" err="1">
                <a:latin typeface="Times New Roman" pitchFamily="18" charset="0"/>
                <a:cs typeface="Times New Roman" pitchFamily="18" charset="0"/>
              </a:rPr>
              <a:t>Gomutra</a:t>
            </a:r>
            <a:r>
              <a:rPr lang="en-US" sz="2400" i="1" dirty="0">
                <a:latin typeface="Times New Roman" pitchFamily="18" charset="0"/>
                <a:cs typeface="Times New Roman" pitchFamily="18" charset="0"/>
              </a:rPr>
              <a:t> </a:t>
            </a:r>
            <a:r>
              <a:rPr lang="en-US" sz="2400" dirty="0">
                <a:latin typeface="Times New Roman" pitchFamily="18" charset="0"/>
                <a:cs typeface="Times New Roman" pitchFamily="18" charset="0"/>
              </a:rPr>
              <a:t>is to be replaced every night. Thereafter, it is removed and washed with water. Seeds shall be further detoxified by </a:t>
            </a:r>
            <a:r>
              <a:rPr lang="en-US" sz="2400" i="1" dirty="0" err="1">
                <a:latin typeface="Times New Roman" pitchFamily="18" charset="0"/>
                <a:cs typeface="Times New Roman" pitchFamily="18" charset="0"/>
              </a:rPr>
              <a:t>Swedhana</a:t>
            </a:r>
            <a:r>
              <a:rPr lang="en-US" sz="2400" i="1" dirty="0">
                <a:latin typeface="Times New Roman" pitchFamily="18" charset="0"/>
                <a:cs typeface="Times New Roman" pitchFamily="18" charset="0"/>
              </a:rPr>
              <a:t> </a:t>
            </a:r>
            <a:r>
              <a:rPr lang="en-US" sz="2400" dirty="0">
                <a:latin typeface="Times New Roman" pitchFamily="18" charset="0"/>
                <a:cs typeface="Times New Roman" pitchFamily="18" charset="0"/>
              </a:rPr>
              <a:t>boiling with </a:t>
            </a:r>
            <a:r>
              <a:rPr lang="en-US" sz="2400" i="1" dirty="0" err="1">
                <a:latin typeface="Times New Roman" pitchFamily="18" charset="0"/>
                <a:cs typeface="Times New Roman" pitchFamily="18" charset="0"/>
              </a:rPr>
              <a:t>Godugdha</a:t>
            </a:r>
            <a:r>
              <a:rPr lang="en-US" sz="2400" i="1" dirty="0">
                <a:latin typeface="Times New Roman" pitchFamily="18" charset="0"/>
                <a:cs typeface="Times New Roman" pitchFamily="18" charset="0"/>
              </a:rPr>
              <a:t> </a:t>
            </a:r>
            <a:r>
              <a:rPr lang="en-US" sz="2400" dirty="0">
                <a:latin typeface="Times New Roman" pitchFamily="18" charset="0"/>
                <a:cs typeface="Times New Roman" pitchFamily="18" charset="0"/>
              </a:rPr>
              <a:t>(cow’s milk) in </a:t>
            </a:r>
            <a:r>
              <a:rPr lang="en-US" sz="2400" i="1" dirty="0" err="1">
                <a:latin typeface="Times New Roman" pitchFamily="18" charset="0"/>
                <a:cs typeface="Times New Roman" pitchFamily="18" charset="0"/>
              </a:rPr>
              <a:t>Dolayantra</a:t>
            </a:r>
            <a:r>
              <a:rPr lang="en-US" sz="2400" i="1" dirty="0">
                <a:latin typeface="Times New Roman" pitchFamily="18" charset="0"/>
                <a:cs typeface="Times New Roman" pitchFamily="18" charset="0"/>
              </a:rPr>
              <a:t> </a:t>
            </a:r>
            <a:r>
              <a:rPr lang="en-US" sz="2400" dirty="0">
                <a:latin typeface="Times New Roman" pitchFamily="18" charset="0"/>
                <a:cs typeface="Times New Roman" pitchFamily="18" charset="0"/>
              </a:rPr>
              <a:t>for 3 days. Then the seed coat and embryo are removed. The cotyledon shall be fried in cow’s ghee and powdered well</a:t>
            </a:r>
            <a:r>
              <a:rPr lang="en-US" sz="2400" baseline="30000" dirty="0">
                <a:latin typeface="Times New Roman" pitchFamily="18" charset="0"/>
                <a:cs typeface="Times New Roman" pitchFamily="18" charset="0"/>
              </a:rPr>
              <a:t> 8</a:t>
            </a:r>
            <a:r>
              <a:rPr lang="en-US" sz="2400" dirty="0">
                <a:latin typeface="Times New Roman" pitchFamily="18" charset="0"/>
                <a:cs typeface="Times New Roman" pitchFamily="18" charset="0"/>
              </a:rPr>
              <a: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hatsApp Image 2021-08-04 at 15.49.24.jpeg"/>
          <p:cNvPicPr>
            <a:picLocks noGrp="1" noChangeAspect="1"/>
          </p:cNvPicPr>
          <p:nvPr>
            <p:ph sz="quarter" idx="1"/>
          </p:nvPr>
        </p:nvPicPr>
        <p:blipFill>
          <a:blip r:embed="rId2" cstate="print"/>
          <a:stretch>
            <a:fillRect/>
          </a:stretch>
        </p:blipFill>
        <p:spPr>
          <a:xfrm>
            <a:off x="609600" y="685800"/>
            <a:ext cx="7710487" cy="5410200"/>
          </a:xfr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153400" cy="944562"/>
          </a:xfrm>
        </p:spPr>
        <p:txBody>
          <a:bodyPr>
            <a:normAutofit/>
          </a:bodyPr>
          <a:lstStyle/>
          <a:p>
            <a:pPr lvl="0" algn="ctr"/>
            <a:r>
              <a:rPr lang="en-US" b="1" i="1" dirty="0" err="1">
                <a:latin typeface="Times New Roman" pitchFamily="18" charset="0"/>
                <a:cs typeface="Times New Roman" pitchFamily="18" charset="0"/>
              </a:rPr>
              <a:t>Vatsanabha</a:t>
            </a:r>
            <a:r>
              <a:rPr lang="en-US" b="1" i="1" dirty="0">
                <a:latin typeface="Times New Roman" pitchFamily="18" charset="0"/>
                <a:cs typeface="Times New Roman" pitchFamily="18" charset="0"/>
              </a:rPr>
              <a:t> </a:t>
            </a:r>
            <a:r>
              <a:rPr lang="en-US" b="1" dirty="0">
                <a:latin typeface="Times New Roman" pitchFamily="18" charset="0"/>
                <a:cs typeface="Times New Roman" pitchFamily="18" charset="0"/>
              </a:rPr>
              <a:t>(Aconitum </a:t>
            </a:r>
            <a:r>
              <a:rPr lang="en-US" b="1" dirty="0" err="1">
                <a:latin typeface="Times New Roman" pitchFamily="18" charset="0"/>
                <a:cs typeface="Times New Roman" pitchFamily="18" charset="0"/>
              </a:rPr>
              <a:t>ferox</a:t>
            </a:r>
            <a:r>
              <a:rPr lang="en-US" i="1"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1524000"/>
            <a:ext cx="8229600" cy="4495800"/>
          </a:xfrm>
        </p:spPr>
        <p:txBody>
          <a:bodyPr/>
          <a:lstStyle/>
          <a:p>
            <a:pPr lvl="0">
              <a:lnSpc>
                <a:spcPct val="150000"/>
              </a:lnSpc>
              <a:buNone/>
            </a:pPr>
            <a:r>
              <a:rPr lang="en-US" dirty="0">
                <a:latin typeface="Times New Roman" pitchFamily="18" charset="0"/>
                <a:cs typeface="Times New Roman" pitchFamily="18" charset="0"/>
              </a:rPr>
              <a:t>				The roots of </a:t>
            </a:r>
            <a:r>
              <a:rPr lang="en-US" i="1" dirty="0" err="1">
                <a:latin typeface="Times New Roman" pitchFamily="18" charset="0"/>
                <a:cs typeface="Times New Roman" pitchFamily="18" charset="0"/>
              </a:rPr>
              <a:t>Vatsnabha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were cut into  small pea-sized pieces and tie in a </a:t>
            </a:r>
            <a:r>
              <a:rPr lang="en-US" i="1" dirty="0" err="1">
                <a:latin typeface="Times New Roman" pitchFamily="18" charset="0"/>
                <a:cs typeface="Times New Roman" pitchFamily="18" charset="0"/>
              </a:rPr>
              <a:t>Pottali</a:t>
            </a:r>
            <a:r>
              <a:rPr lang="en-US" dirty="0">
                <a:latin typeface="Times New Roman" pitchFamily="18" charset="0"/>
                <a:cs typeface="Times New Roman" pitchFamily="18" charset="0"/>
              </a:rPr>
              <a:t>. It can be detoxified by placing it in cow’s urine for three consecutive days, or by </a:t>
            </a:r>
            <a:r>
              <a:rPr lang="en-US" i="1" dirty="0" err="1">
                <a:latin typeface="Times New Roman" pitchFamily="18" charset="0"/>
                <a:cs typeface="Times New Roman" pitchFamily="18" charset="0"/>
              </a:rPr>
              <a:t>Swedana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it in cow’s milk or goat’s milk in  </a:t>
            </a:r>
            <a:r>
              <a:rPr lang="en-US" i="1" dirty="0" err="1">
                <a:latin typeface="Times New Roman" pitchFamily="18" charset="0"/>
                <a:cs typeface="Times New Roman" pitchFamily="18" charset="0"/>
              </a:rPr>
              <a:t>Dolayantra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for three to six hours. After that pieces of </a:t>
            </a:r>
            <a:r>
              <a:rPr lang="en-US" i="1" dirty="0" err="1">
                <a:latin typeface="Times New Roman" pitchFamily="18" charset="0"/>
                <a:cs typeface="Times New Roman" pitchFamily="18" charset="0"/>
              </a:rPr>
              <a:t>Vatsnabha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is washed with warm water and used for therapeutic purpose</a:t>
            </a:r>
            <a:r>
              <a:rPr lang="en-US" baseline="30000" dirty="0">
                <a:latin typeface="Times New Roman" pitchFamily="18" charset="0"/>
                <a:cs typeface="Times New Roman" pitchFamily="18" charset="0"/>
              </a:rPr>
              <a:t> 9</a:t>
            </a:r>
            <a:r>
              <a:rPr lang="en-US" dirty="0">
                <a:latin typeface="Times New Roman" pitchFamily="18" charset="0"/>
                <a:cs typeface="Times New Roman" pitchFamily="18" charset="0"/>
              </a:rPr>
              <a: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G_20210725_142017.jpg"/>
          <p:cNvPicPr>
            <a:picLocks noGrp="1" noChangeAspect="1"/>
          </p:cNvPicPr>
          <p:nvPr>
            <p:ph sz="quarter" idx="1"/>
          </p:nvPr>
        </p:nvPicPr>
        <p:blipFill>
          <a:blip r:embed="rId2" cstate="print"/>
          <a:stretch>
            <a:fillRect/>
          </a:stretch>
        </p:blipFill>
        <p:spPr>
          <a:xfrm>
            <a:off x="381000" y="304800"/>
            <a:ext cx="8382000" cy="6248400"/>
          </a:xfr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72400" cy="914400"/>
          </a:xfrm>
        </p:spPr>
        <p:txBody>
          <a:bodyPr>
            <a:normAutofit fontScale="90000"/>
          </a:bodyPr>
          <a:lstStyle/>
          <a:p>
            <a:pPr algn="ctr"/>
            <a:r>
              <a:rPr lang="en-US" b="1" i="1" dirty="0" err="1">
                <a:latin typeface="Times New Roman" pitchFamily="18" charset="0"/>
                <a:cs typeface="Times New Roman" pitchFamily="18" charset="0"/>
              </a:rPr>
              <a:t>Jaypala</a:t>
            </a:r>
            <a:r>
              <a:rPr lang="en-US" b="1" i="1" dirty="0">
                <a:latin typeface="Times New Roman" pitchFamily="18" charset="0"/>
                <a:cs typeface="Times New Roman" pitchFamily="18" charset="0"/>
              </a:rPr>
              <a:t>  </a:t>
            </a:r>
            <a:r>
              <a:rPr lang="en-US" b="1" dirty="0">
                <a:latin typeface="Times New Roman" pitchFamily="18" charset="0"/>
                <a:cs typeface="Times New Roman" pitchFamily="18" charset="0"/>
              </a:rPr>
              <a:t>(Croton </a:t>
            </a:r>
            <a:r>
              <a:rPr lang="en-US" b="1" dirty="0" err="1">
                <a:latin typeface="Times New Roman" pitchFamily="18" charset="0"/>
                <a:cs typeface="Times New Roman" pitchFamily="18" charset="0"/>
              </a:rPr>
              <a:t>tiglium</a:t>
            </a:r>
            <a:r>
              <a:rPr lang="en-US" b="1" dirty="0">
                <a:latin typeface="Times New Roman" pitchFamily="18" charset="0"/>
                <a:cs typeface="Times New Roman" pitchFamily="18" charset="0"/>
              </a:rPr>
              <a:t>)</a:t>
            </a:r>
            <a:r>
              <a:rPr lang="en-US" sz="5400" b="1" dirty="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609600" y="1447800"/>
            <a:ext cx="8077200" cy="4572000"/>
          </a:xfrm>
        </p:spPr>
        <p:txBody>
          <a:bodyPr>
            <a:normAutofit/>
          </a:bodyPr>
          <a:lstStyle/>
          <a:p>
            <a:pPr>
              <a:lnSpc>
                <a:spcPct val="150000"/>
              </a:lnSpc>
              <a:buNone/>
            </a:pP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Seeds should be soaked in water for one night , then outer covering is removed. The seeds are taken and cut into two along the ridges. Then the seed are boiled in cow’s milk for about 3 hours and are dried under sunlight. By keeping the seeds in an earthen plate. The earthen plate absorbs the oil content from the seeds ,thus reducing its toxicity level</a:t>
            </a:r>
            <a:r>
              <a:rPr lang="en-US" baseline="30000" dirty="0">
                <a:latin typeface="Times New Roman" pitchFamily="18" charset="0"/>
                <a:cs typeface="Times New Roman" pitchFamily="18" charset="0"/>
              </a:rPr>
              <a:t> 10</a:t>
            </a:r>
            <a:r>
              <a:rPr lang="en-US" dirty="0">
                <a:latin typeface="Times New Roman" pitchFamily="18" charset="0"/>
                <a:cs typeface="Times New Roman" pitchFamily="18" charset="0"/>
              </a:rPr>
              <a: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G_20210725_142050.jpg"/>
          <p:cNvPicPr>
            <a:picLocks noGrp="1" noChangeAspect="1"/>
          </p:cNvPicPr>
          <p:nvPr>
            <p:ph sz="quarter" idx="1"/>
          </p:nvPr>
        </p:nvPicPr>
        <p:blipFill>
          <a:blip r:embed="rId2" cstate="print"/>
          <a:stretch>
            <a:fillRect/>
          </a:stretch>
        </p:blipFill>
        <p:spPr>
          <a:xfrm>
            <a:off x="457200" y="381001"/>
            <a:ext cx="8229600" cy="6019800"/>
          </a:xfr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153400" cy="990600"/>
          </a:xfrm>
        </p:spPr>
        <p:txBody>
          <a:bodyPr>
            <a:noAutofit/>
          </a:bodyPr>
          <a:lstStyle/>
          <a:p>
            <a:pPr lvl="0" algn="ctr"/>
            <a:r>
              <a:rPr lang="en-US" b="1" i="1" dirty="0" err="1">
                <a:latin typeface="Times New Roman" pitchFamily="18" charset="0"/>
                <a:cs typeface="Times New Roman" pitchFamily="18" charset="0"/>
              </a:rPr>
              <a:t>Langali</a:t>
            </a:r>
            <a:r>
              <a:rPr lang="en-US" b="1" i="1" dirty="0">
                <a:latin typeface="Times New Roman" pitchFamily="18" charset="0"/>
                <a:cs typeface="Times New Roman" pitchFamily="18" charset="0"/>
              </a:rPr>
              <a:t> - </a:t>
            </a:r>
            <a:r>
              <a:rPr lang="en-US" b="1" dirty="0" err="1">
                <a:latin typeface="Times New Roman" pitchFamily="18" charset="0"/>
                <a:cs typeface="Times New Roman" pitchFamily="18" charset="0"/>
              </a:rPr>
              <a:t>Gloriosa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superba</a:t>
            </a:r>
            <a:r>
              <a:rPr lang="en-US" b="1" dirty="0">
                <a:latin typeface="Times New Roman" pitchFamily="18" charset="0"/>
                <a:cs typeface="Times New Roman" pitchFamily="18" charset="0"/>
              </a:rPr>
              <a:t> Linn.</a:t>
            </a:r>
          </a:p>
        </p:txBody>
      </p:sp>
      <p:sp>
        <p:nvSpPr>
          <p:cNvPr id="3" name="Content Placeholder 2"/>
          <p:cNvSpPr>
            <a:spLocks noGrp="1"/>
          </p:cNvSpPr>
          <p:nvPr>
            <p:ph sz="quarter" idx="1"/>
          </p:nvPr>
        </p:nvSpPr>
        <p:spPr>
          <a:xfrm>
            <a:off x="457200" y="1447800"/>
            <a:ext cx="8229600" cy="4953000"/>
          </a:xfrm>
        </p:spPr>
        <p:txBody>
          <a:bodyPr>
            <a:normAutofit/>
          </a:bodyPr>
          <a:lstStyle/>
          <a:p>
            <a:pPr>
              <a:lnSpc>
                <a:spcPct val="150000"/>
              </a:lnSpc>
            </a:pPr>
            <a:r>
              <a:rPr lang="en-US" sz="2500" b="1" dirty="0">
                <a:latin typeface="Times New Roman" pitchFamily="18" charset="0"/>
                <a:cs typeface="Times New Roman" pitchFamily="18" charset="0"/>
              </a:rPr>
              <a:t>1st Method</a:t>
            </a:r>
            <a:r>
              <a:rPr lang="en-US" sz="2500" dirty="0">
                <a:latin typeface="Times New Roman" pitchFamily="18" charset="0"/>
                <a:cs typeface="Times New Roman" pitchFamily="18" charset="0"/>
              </a:rPr>
              <a:t>: Fresh </a:t>
            </a:r>
            <a:r>
              <a:rPr lang="en-US" sz="2500" i="1" dirty="0" err="1">
                <a:latin typeface="Times New Roman" pitchFamily="18" charset="0"/>
                <a:cs typeface="Times New Roman" pitchFamily="18" charset="0"/>
              </a:rPr>
              <a:t>Langali</a:t>
            </a:r>
            <a:r>
              <a:rPr lang="en-US" sz="2500" i="1" dirty="0">
                <a:latin typeface="Times New Roman" pitchFamily="18" charset="0"/>
                <a:cs typeface="Times New Roman" pitchFamily="18" charset="0"/>
              </a:rPr>
              <a:t> </a:t>
            </a:r>
            <a:r>
              <a:rPr lang="en-US" sz="2500" dirty="0">
                <a:latin typeface="Times New Roman" pitchFamily="18" charset="0"/>
                <a:cs typeface="Times New Roman" pitchFamily="18" charset="0"/>
              </a:rPr>
              <a:t>roots and seeds are immersed in </a:t>
            </a:r>
            <a:r>
              <a:rPr lang="en-US" sz="2500" i="1" dirty="0" err="1">
                <a:latin typeface="Times New Roman" pitchFamily="18" charset="0"/>
                <a:cs typeface="Times New Roman" pitchFamily="18" charset="0"/>
              </a:rPr>
              <a:t>Gomutra</a:t>
            </a:r>
            <a:r>
              <a:rPr lang="en-US" sz="2500" i="1" dirty="0">
                <a:latin typeface="Times New Roman" pitchFamily="18" charset="0"/>
                <a:cs typeface="Times New Roman" pitchFamily="18" charset="0"/>
              </a:rPr>
              <a:t> </a:t>
            </a:r>
            <a:r>
              <a:rPr lang="en-US" sz="2500" dirty="0">
                <a:latin typeface="Times New Roman" pitchFamily="18" charset="0"/>
                <a:cs typeface="Times New Roman" pitchFamily="18" charset="0"/>
              </a:rPr>
              <a:t>(cow’s urine) for 24 hour and washed with lukewarm water , by this process it is detoxified.</a:t>
            </a:r>
          </a:p>
          <a:p>
            <a:pPr>
              <a:lnSpc>
                <a:spcPct val="150000"/>
              </a:lnSpc>
            </a:pPr>
            <a:r>
              <a:rPr lang="en-US" sz="2500" b="1" dirty="0">
                <a:latin typeface="Times New Roman" pitchFamily="18" charset="0"/>
                <a:cs typeface="Times New Roman" pitchFamily="18" charset="0"/>
              </a:rPr>
              <a:t>2nd Method: </a:t>
            </a:r>
            <a:r>
              <a:rPr lang="en-US" sz="2500" dirty="0">
                <a:latin typeface="Times New Roman" pitchFamily="18" charset="0"/>
                <a:cs typeface="Times New Roman" pitchFamily="18" charset="0"/>
              </a:rPr>
              <a:t>Firstly cut small pieces of </a:t>
            </a:r>
            <a:r>
              <a:rPr lang="en-US" sz="2500" i="1" dirty="0" err="1">
                <a:latin typeface="Times New Roman" pitchFamily="18" charset="0"/>
                <a:cs typeface="Times New Roman" pitchFamily="18" charset="0"/>
              </a:rPr>
              <a:t>Langali</a:t>
            </a:r>
            <a:r>
              <a:rPr lang="en-US" sz="2500" i="1" dirty="0">
                <a:latin typeface="Times New Roman" pitchFamily="18" charset="0"/>
                <a:cs typeface="Times New Roman" pitchFamily="18" charset="0"/>
              </a:rPr>
              <a:t> </a:t>
            </a:r>
            <a:r>
              <a:rPr lang="en-US" sz="2500" dirty="0">
                <a:latin typeface="Times New Roman" pitchFamily="18" charset="0"/>
                <a:cs typeface="Times New Roman" pitchFamily="18" charset="0"/>
              </a:rPr>
              <a:t>and then kept it in sour buttermilk for seven days in earthen pot and then dried in sun, after that collected in glass jar and used for medicinal purpose</a:t>
            </a:r>
            <a:r>
              <a:rPr lang="en-US" sz="2500" baseline="30000" dirty="0">
                <a:latin typeface="Times New Roman" pitchFamily="18" charset="0"/>
                <a:cs typeface="Times New Roman" pitchFamily="18" charset="0"/>
              </a:rPr>
              <a:t> 11</a:t>
            </a:r>
            <a:r>
              <a:rPr lang="en-US" sz="2500" dirty="0">
                <a:latin typeface="Times New Roman" pitchFamily="18" charset="0"/>
                <a:cs typeface="Times New Roman" pitchFamily="18" charset="0"/>
              </a:rPr>
              <a: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G_20210725_141921.jpg"/>
          <p:cNvPicPr>
            <a:picLocks noGrp="1" noChangeAspect="1"/>
          </p:cNvPicPr>
          <p:nvPr>
            <p:ph sz="quarter" idx="1"/>
          </p:nvPr>
        </p:nvPicPr>
        <p:blipFill>
          <a:blip r:embed="rId2" cstate="print"/>
          <a:stretch>
            <a:fillRect/>
          </a:stretch>
        </p:blipFill>
        <p:spPr>
          <a:xfrm>
            <a:off x="315085" y="457200"/>
            <a:ext cx="8295515" cy="6019800"/>
          </a:xfr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b="1" i="1" dirty="0" err="1">
                <a:latin typeface="Times New Roman" pitchFamily="18" charset="0"/>
                <a:cs typeface="Times New Roman" pitchFamily="18" charset="0"/>
              </a:rPr>
              <a:t>Danti</a:t>
            </a:r>
            <a:r>
              <a:rPr lang="en-US" b="1" i="1" dirty="0">
                <a:latin typeface="Times New Roman" pitchFamily="18" charset="0"/>
                <a:cs typeface="Times New Roman" pitchFamily="18" charset="0"/>
              </a:rPr>
              <a:t> - </a:t>
            </a:r>
            <a:r>
              <a:rPr lang="en-US" b="1" dirty="0" err="1">
                <a:latin typeface="Times New Roman" pitchFamily="18" charset="0"/>
                <a:cs typeface="Times New Roman" pitchFamily="18" charset="0"/>
              </a:rPr>
              <a:t>Baliospermum</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montanum</a:t>
            </a:r>
            <a:endParaRPr lang="en-US" sz="2400"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304800" y="1447800"/>
            <a:ext cx="8382000" cy="4572000"/>
          </a:xfrm>
        </p:spPr>
        <p:txBody>
          <a:bodyPr>
            <a:normAutofit/>
          </a:bodyPr>
          <a:lstStyle/>
          <a:p>
            <a:pPr>
              <a:lnSpc>
                <a:spcPct val="150000"/>
              </a:lnSpc>
              <a:buNone/>
            </a:pPr>
            <a:r>
              <a:rPr lang="en-US" dirty="0">
                <a:latin typeface="Times New Roman" pitchFamily="18" charset="0"/>
                <a:cs typeface="Times New Roman" pitchFamily="18" charset="0"/>
              </a:rPr>
              <a:t>				 </a:t>
            </a:r>
            <a:r>
              <a:rPr lang="en-US" i="1" dirty="0" err="1">
                <a:latin typeface="Times New Roman" pitchFamily="18" charset="0"/>
                <a:cs typeface="Times New Roman" pitchFamily="18" charset="0"/>
              </a:rPr>
              <a:t>Danti</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root is washed properly with water. It is smeared with a thin layer of paste prepared from a powder of </a:t>
            </a:r>
            <a:r>
              <a:rPr lang="en-US" i="1" dirty="0" err="1">
                <a:latin typeface="Times New Roman" pitchFamily="18" charset="0"/>
                <a:cs typeface="Times New Roman" pitchFamily="18" charset="0"/>
              </a:rPr>
              <a:t>Pippali</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 Piper </a:t>
            </a:r>
            <a:r>
              <a:rPr lang="en-US" dirty="0" err="1">
                <a:latin typeface="Times New Roman" pitchFamily="18" charset="0"/>
                <a:cs typeface="Times New Roman" pitchFamily="18" charset="0"/>
              </a:rPr>
              <a:t>longum</a:t>
            </a:r>
            <a:r>
              <a:rPr lang="en-US" dirty="0">
                <a:latin typeface="Times New Roman" pitchFamily="18" charset="0"/>
                <a:cs typeface="Times New Roman" pitchFamily="18" charset="0"/>
              </a:rPr>
              <a:t>  Linn.) and honey , then wrapped in the leaves of </a:t>
            </a:r>
            <a:r>
              <a:rPr lang="en-US" i="1" dirty="0" err="1">
                <a:latin typeface="Times New Roman" pitchFamily="18" charset="0"/>
                <a:cs typeface="Times New Roman" pitchFamily="18" charset="0"/>
              </a:rPr>
              <a:t>Kusha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Desmostachya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bipinnata</a:t>
            </a:r>
            <a:r>
              <a:rPr lang="en-US" dirty="0">
                <a:latin typeface="Times New Roman" pitchFamily="18" charset="0"/>
                <a:cs typeface="Times New Roman" pitchFamily="18" charset="0"/>
              </a:rPr>
              <a:t> ) . The resultant was coated with mud and go for </a:t>
            </a:r>
            <a:r>
              <a:rPr lang="en-US" i="1" dirty="0" err="1">
                <a:latin typeface="Times New Roman" pitchFamily="18" charset="0"/>
                <a:cs typeface="Times New Roman" pitchFamily="18" charset="0"/>
              </a:rPr>
              <a:t>Swedana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in </a:t>
            </a:r>
            <a:r>
              <a:rPr lang="en-US" dirty="0" err="1">
                <a:latin typeface="Times New Roman" pitchFamily="18" charset="0"/>
                <a:cs typeface="Times New Roman" pitchFamily="18" charset="0"/>
              </a:rPr>
              <a:t>dolayantra</a:t>
            </a:r>
            <a:r>
              <a:rPr lang="en-US" dirty="0">
                <a:latin typeface="Times New Roman" pitchFamily="18" charset="0"/>
                <a:cs typeface="Times New Roman" pitchFamily="18" charset="0"/>
              </a:rPr>
              <a:t>  for 3 hours and after that the procured can be used for medicinal purpose</a:t>
            </a:r>
            <a:r>
              <a:rPr lang="en-US" baseline="30000" dirty="0">
                <a:latin typeface="Times New Roman" pitchFamily="18" charset="0"/>
                <a:cs typeface="Times New Roman" pitchFamily="18" charset="0"/>
              </a:rPr>
              <a:t> 12</a:t>
            </a:r>
            <a:r>
              <a:rPr lang="en-US" dirty="0">
                <a:latin typeface="Times New Roman" pitchFamily="18" charset="0"/>
                <a:cs typeface="Times New Roman" pitchFamily="18" charset="0"/>
              </a:rPr>
              <a: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rw5ww4eesvus8xvpalx.png"/>
          <p:cNvPicPr>
            <a:picLocks noGrp="1" noChangeAspect="1"/>
          </p:cNvPicPr>
          <p:nvPr>
            <p:ph sz="quarter" idx="1"/>
          </p:nvPr>
        </p:nvPicPr>
        <p:blipFill>
          <a:blip r:embed="rId2" cstate="print"/>
          <a:stretch>
            <a:fillRect/>
          </a:stretch>
        </p:blipFill>
        <p:spPr>
          <a:xfrm>
            <a:off x="838200" y="762000"/>
            <a:ext cx="7467600" cy="5410200"/>
          </a:xfr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990600"/>
          </a:xfrm>
        </p:spPr>
        <p:txBody>
          <a:bodyPr/>
          <a:lstStyle/>
          <a:p>
            <a:pPr algn="ctr"/>
            <a:r>
              <a:rPr lang="en-US" b="1" i="1" dirty="0" err="1">
                <a:latin typeface="Times New Roman" pitchFamily="18" charset="0"/>
                <a:cs typeface="Times New Roman" pitchFamily="18" charset="0"/>
              </a:rPr>
              <a:t>Gunja</a:t>
            </a:r>
            <a:r>
              <a:rPr lang="en-US" b="1" dirty="0">
                <a:latin typeface="Times New Roman" pitchFamily="18" charset="0"/>
                <a:cs typeface="Times New Roman" pitchFamily="18" charset="0"/>
              </a:rPr>
              <a:t> – </a:t>
            </a:r>
            <a:r>
              <a:rPr lang="en-US" b="1" dirty="0" err="1">
                <a:latin typeface="Times New Roman" pitchFamily="18" charset="0"/>
                <a:cs typeface="Times New Roman" pitchFamily="18" charset="0"/>
              </a:rPr>
              <a:t>Abrus</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Precatorius</a:t>
            </a:r>
            <a:r>
              <a:rPr lang="en-US" b="1" dirty="0">
                <a:latin typeface="Times New Roman" pitchFamily="18" charset="0"/>
                <a:cs typeface="Times New Roman" pitchFamily="18" charset="0"/>
              </a:rPr>
              <a:t> Linn.</a:t>
            </a:r>
          </a:p>
        </p:txBody>
      </p:sp>
      <p:sp>
        <p:nvSpPr>
          <p:cNvPr id="3" name="Content Placeholder 2"/>
          <p:cNvSpPr>
            <a:spLocks noGrp="1"/>
          </p:cNvSpPr>
          <p:nvPr>
            <p:ph sz="quarter" idx="1"/>
          </p:nvPr>
        </p:nvSpPr>
        <p:spPr>
          <a:xfrm>
            <a:off x="609600" y="1752600"/>
            <a:ext cx="8077200" cy="4267200"/>
          </a:xfrm>
        </p:spPr>
        <p:txBody>
          <a:bodyPr>
            <a:normAutofit fontScale="92500"/>
          </a:bodyPr>
          <a:lstStyle/>
          <a:p>
            <a:pPr>
              <a:lnSpc>
                <a:spcPct val="200000"/>
              </a:lnSpc>
            </a:pPr>
            <a:r>
              <a:rPr lang="en-US" dirty="0">
                <a:latin typeface="Times New Roman" pitchFamily="18" charset="0"/>
                <a:cs typeface="Times New Roman" pitchFamily="18" charset="0"/>
              </a:rPr>
              <a:t>Newly collected seeds of </a:t>
            </a:r>
            <a:r>
              <a:rPr lang="en-US" i="1" dirty="0" err="1">
                <a:latin typeface="Times New Roman" pitchFamily="18" charset="0"/>
                <a:cs typeface="Times New Roman" pitchFamily="18" charset="0"/>
              </a:rPr>
              <a:t>gunja</a:t>
            </a:r>
            <a:r>
              <a:rPr lang="en-US" dirty="0">
                <a:latin typeface="Times New Roman" pitchFamily="18" charset="0"/>
                <a:cs typeface="Times New Roman" pitchFamily="18" charset="0"/>
              </a:rPr>
              <a:t> are tied in two layered cloth , kept suspended in cow’s milk / </a:t>
            </a:r>
            <a:r>
              <a:rPr lang="en-US" i="1" dirty="0">
                <a:latin typeface="Times New Roman" pitchFamily="18" charset="0"/>
                <a:cs typeface="Times New Roman" pitchFamily="18" charset="0"/>
              </a:rPr>
              <a:t>kanji</a:t>
            </a:r>
            <a:r>
              <a:rPr lang="en-US" dirty="0">
                <a:latin typeface="Times New Roman" pitchFamily="18" charset="0"/>
                <a:cs typeface="Times New Roman" pitchFamily="18" charset="0"/>
              </a:rPr>
              <a:t> taken in a pot(</a:t>
            </a:r>
            <a:r>
              <a:rPr lang="en-US" i="1" dirty="0" err="1">
                <a:latin typeface="Times New Roman" pitchFamily="18" charset="0"/>
                <a:cs typeface="Times New Roman" pitchFamily="18" charset="0"/>
              </a:rPr>
              <a:t>Dolayantra</a:t>
            </a:r>
            <a:r>
              <a:rPr lang="en-US" dirty="0">
                <a:latin typeface="Times New Roman" pitchFamily="18" charset="0"/>
                <a:cs typeface="Times New Roman" pitchFamily="18" charset="0"/>
              </a:rPr>
              <a:t>). The milk is then boiled with the </a:t>
            </a:r>
            <a:r>
              <a:rPr lang="en-US" i="1" dirty="0" err="1">
                <a:latin typeface="Times New Roman" pitchFamily="18" charset="0"/>
                <a:cs typeface="Times New Roman" pitchFamily="18" charset="0"/>
              </a:rPr>
              <a:t>gunja</a:t>
            </a:r>
            <a:r>
              <a:rPr lang="en-US" dirty="0">
                <a:latin typeface="Times New Roman" pitchFamily="18" charset="0"/>
                <a:cs typeface="Times New Roman" pitchFamily="18" charset="0"/>
              </a:rPr>
              <a:t> seed pack (</a:t>
            </a:r>
            <a:r>
              <a:rPr lang="en-US" i="1" dirty="0" err="1">
                <a:latin typeface="Times New Roman" pitchFamily="18" charset="0"/>
                <a:cs typeface="Times New Roman" pitchFamily="18" charset="0"/>
              </a:rPr>
              <a:t>potali</a:t>
            </a:r>
            <a:r>
              <a:rPr lang="en-US" dirty="0">
                <a:latin typeface="Times New Roman" pitchFamily="18" charset="0"/>
                <a:cs typeface="Times New Roman" pitchFamily="18" charset="0"/>
              </a:rPr>
              <a:t>) suspended for 3 hrs. After this the seeds are taken out, washed in hot water , dried and preserved </a:t>
            </a:r>
            <a:r>
              <a:rPr lang="en-US" baseline="30000" dirty="0">
                <a:latin typeface="Times New Roman" pitchFamily="18" charset="0"/>
                <a:cs typeface="Times New Roman" pitchFamily="18" charset="0"/>
              </a:rPr>
              <a:t>13</a:t>
            </a:r>
            <a:r>
              <a:rPr lang="en-US" dirty="0">
                <a:latin typeface="Times New Roman" pitchFamily="18" charset="0"/>
                <a:cs typeface="Times New Roman" pitchFamily="18" charset="0"/>
              </a:rPr>
              <a: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G_20210725_142123.jpg"/>
          <p:cNvPicPr>
            <a:picLocks noGrp="1" noChangeAspect="1"/>
          </p:cNvPicPr>
          <p:nvPr>
            <p:ph sz="quarter" idx="1"/>
          </p:nvPr>
        </p:nvPicPr>
        <p:blipFill>
          <a:blip r:embed="rId2" cstate="print"/>
          <a:stretch>
            <a:fillRect/>
          </a:stretch>
        </p:blipFill>
        <p:spPr>
          <a:xfrm>
            <a:off x="381000" y="366123"/>
            <a:ext cx="8305800" cy="6110877"/>
          </a:xfr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772400" cy="1143000"/>
          </a:xfrm>
        </p:spPr>
        <p:txBody>
          <a:bodyPr/>
          <a:lstStyle/>
          <a:p>
            <a:r>
              <a:rPr lang="en-US" b="1" i="1" dirty="0" err="1">
                <a:latin typeface="Times New Roman" pitchFamily="18" charset="0"/>
                <a:cs typeface="Times New Roman" pitchFamily="18" charset="0"/>
              </a:rPr>
              <a:t>Snuhi</a:t>
            </a:r>
            <a:r>
              <a:rPr lang="en-US" b="1" dirty="0">
                <a:latin typeface="Times New Roman" pitchFamily="18" charset="0"/>
                <a:cs typeface="Times New Roman" pitchFamily="18" charset="0"/>
              </a:rPr>
              <a:t> – Euphorbia </a:t>
            </a:r>
            <a:r>
              <a:rPr lang="en-US" b="1" dirty="0" err="1">
                <a:latin typeface="Times New Roman" pitchFamily="18" charset="0"/>
                <a:cs typeface="Times New Roman" pitchFamily="18" charset="0"/>
              </a:rPr>
              <a:t>Nerifolia</a:t>
            </a:r>
            <a:r>
              <a:rPr lang="en-US" b="1" dirty="0">
                <a:latin typeface="Times New Roman" pitchFamily="18" charset="0"/>
                <a:cs typeface="Times New Roman" pitchFamily="18" charset="0"/>
              </a:rPr>
              <a:t> Linn.</a:t>
            </a:r>
          </a:p>
        </p:txBody>
      </p:sp>
      <p:sp>
        <p:nvSpPr>
          <p:cNvPr id="3" name="Content Placeholder 2"/>
          <p:cNvSpPr>
            <a:spLocks noGrp="1"/>
          </p:cNvSpPr>
          <p:nvPr>
            <p:ph sz="quarter" idx="1"/>
          </p:nvPr>
        </p:nvSpPr>
        <p:spPr>
          <a:xfrm>
            <a:off x="609600" y="1676400"/>
            <a:ext cx="8077200" cy="4343400"/>
          </a:xfrm>
        </p:spPr>
        <p:txBody>
          <a:bodyPr/>
          <a:lstStyle/>
          <a:p>
            <a:pPr>
              <a:lnSpc>
                <a:spcPct val="200000"/>
              </a:lnSpc>
            </a:pPr>
            <a:r>
              <a:rPr lang="en-US" dirty="0">
                <a:latin typeface="Times New Roman" pitchFamily="18" charset="0"/>
                <a:cs typeface="Times New Roman" pitchFamily="18" charset="0"/>
              </a:rPr>
              <a:t>Equal quantity of </a:t>
            </a:r>
            <a:r>
              <a:rPr lang="en-US" i="1" dirty="0" err="1">
                <a:latin typeface="Times New Roman" pitchFamily="18" charset="0"/>
                <a:cs typeface="Times New Roman" pitchFamily="18" charset="0"/>
              </a:rPr>
              <a:t>snuhi</a:t>
            </a:r>
            <a:r>
              <a:rPr lang="en-US" dirty="0">
                <a:latin typeface="Times New Roman" pitchFamily="18" charset="0"/>
                <a:cs typeface="Times New Roman" pitchFamily="18" charset="0"/>
              </a:rPr>
              <a:t> latex with 1/4</a:t>
            </a:r>
            <a:r>
              <a:rPr lang="en-US" baseline="30000" dirty="0">
                <a:latin typeface="Times New Roman" pitchFamily="18" charset="0"/>
                <a:cs typeface="Times New Roman" pitchFamily="18" charset="0"/>
              </a:rPr>
              <a:t>th</a:t>
            </a:r>
            <a:r>
              <a:rPr lang="en-US" dirty="0">
                <a:latin typeface="Times New Roman" pitchFamily="18" charset="0"/>
                <a:cs typeface="Times New Roman" pitchFamily="18" charset="0"/>
              </a:rPr>
              <a:t> of </a:t>
            </a:r>
            <a:r>
              <a:rPr lang="en-US" i="1" dirty="0" err="1">
                <a:latin typeface="Times New Roman" pitchFamily="18" charset="0"/>
                <a:cs typeface="Times New Roman" pitchFamily="18" charset="0"/>
              </a:rPr>
              <a:t>chincha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patra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 tamarind leaves ) added and dried under sunlight            ( mixing &amp; drying principle)</a:t>
            </a:r>
            <a:r>
              <a:rPr lang="en-US" baseline="30000" dirty="0">
                <a:latin typeface="Times New Roman" pitchFamily="18" charset="0"/>
                <a:cs typeface="Times New Roman" pitchFamily="18" charset="0"/>
              </a:rPr>
              <a:t> 14</a:t>
            </a:r>
            <a:r>
              <a:rPr lang="en-US" dirty="0">
                <a:latin typeface="Times New Roman" pitchFamily="18" charset="0"/>
                <a:cs typeface="Times New Roman" pitchFamily="18" charset="0"/>
              </a:rPr>
              <a: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19400"/>
            <a:ext cx="7772400" cy="1143000"/>
          </a:xfrm>
        </p:spPr>
        <p:txBody>
          <a:bodyPr>
            <a:normAutofit/>
          </a:bodyPr>
          <a:lstStyle/>
          <a:p>
            <a:pPr lvl="0"/>
            <a:r>
              <a:rPr lang="en-US" b="1" dirty="0">
                <a:latin typeface="Times New Roman" pitchFamily="18" charset="0"/>
                <a:cs typeface="Times New Roman" pitchFamily="18" charset="0"/>
              </a:rPr>
              <a:t>		</a:t>
            </a:r>
            <a:r>
              <a:rPr lang="en-US" sz="4400" b="1" dirty="0">
                <a:latin typeface="Times New Roman" pitchFamily="18" charset="0"/>
                <a:cs typeface="Times New Roman" pitchFamily="18" charset="0"/>
              </a:rPr>
              <a:t>DISCUSSION</a:t>
            </a:r>
            <a:endParaRPr lang="en-US" dirty="0">
              <a:latin typeface="Times New Roman" pitchFamily="18" charset="0"/>
              <a:cs typeface="Times New Roman"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09600" y="533400"/>
            <a:ext cx="8001000" cy="5715000"/>
          </a:xfrm>
        </p:spPr>
        <p:txBody>
          <a:bodyPr>
            <a:normAutofit/>
          </a:bodyPr>
          <a:lstStyle/>
          <a:p>
            <a:pPr>
              <a:lnSpc>
                <a:spcPct val="200000"/>
              </a:lnSpc>
            </a:pPr>
            <a:r>
              <a:rPr lang="en-US" sz="2900" b="1" dirty="0" err="1">
                <a:latin typeface="Times New Roman" pitchFamily="18" charset="0"/>
                <a:cs typeface="Times New Roman" pitchFamily="18" charset="0"/>
              </a:rPr>
              <a:t>Ahiphena</a:t>
            </a:r>
            <a:r>
              <a:rPr lang="en-US" sz="2900" dirty="0">
                <a:latin typeface="Times New Roman" pitchFamily="18" charset="0"/>
                <a:cs typeface="Times New Roman" pitchFamily="18" charset="0"/>
              </a:rPr>
              <a:t> synonyms are </a:t>
            </a:r>
            <a:r>
              <a:rPr lang="en-US" sz="2900" i="1" dirty="0" err="1">
                <a:latin typeface="Times New Roman" pitchFamily="18" charset="0"/>
                <a:cs typeface="Times New Roman" pitchFamily="18" charset="0"/>
              </a:rPr>
              <a:t>Aaphuc</a:t>
            </a:r>
            <a:r>
              <a:rPr lang="en-US" sz="2900" i="1" dirty="0">
                <a:latin typeface="Times New Roman" pitchFamily="18" charset="0"/>
                <a:cs typeface="Times New Roman" pitchFamily="18" charset="0"/>
              </a:rPr>
              <a:t> , </a:t>
            </a:r>
            <a:r>
              <a:rPr lang="en-US" sz="2900" i="1" dirty="0" err="1">
                <a:latin typeface="Times New Roman" pitchFamily="18" charset="0"/>
                <a:cs typeface="Times New Roman" pitchFamily="18" charset="0"/>
              </a:rPr>
              <a:t>Nagfen</a:t>
            </a:r>
            <a:r>
              <a:rPr lang="en-US" sz="2900" i="1" dirty="0">
                <a:latin typeface="Times New Roman" pitchFamily="18" charset="0"/>
                <a:cs typeface="Times New Roman" pitchFamily="18" charset="0"/>
              </a:rPr>
              <a:t> , </a:t>
            </a:r>
            <a:r>
              <a:rPr lang="en-US" sz="2900" i="1" dirty="0" err="1">
                <a:latin typeface="Times New Roman" pitchFamily="18" charset="0"/>
                <a:cs typeface="Times New Roman" pitchFamily="18" charset="0"/>
              </a:rPr>
              <a:t>Ahiphena</a:t>
            </a:r>
            <a:r>
              <a:rPr lang="en-US" sz="2900" i="1" dirty="0">
                <a:latin typeface="Times New Roman" pitchFamily="18" charset="0"/>
                <a:cs typeface="Times New Roman" pitchFamily="18" charset="0"/>
              </a:rPr>
              <a:t> , </a:t>
            </a:r>
            <a:r>
              <a:rPr lang="en-US" sz="2900" i="1" dirty="0" err="1">
                <a:latin typeface="Times New Roman" pitchFamily="18" charset="0"/>
                <a:cs typeface="Times New Roman" pitchFamily="18" charset="0"/>
              </a:rPr>
              <a:t>Nifena</a:t>
            </a:r>
            <a:r>
              <a:rPr lang="en-US" sz="2900" i="1" dirty="0">
                <a:latin typeface="Times New Roman" pitchFamily="18" charset="0"/>
                <a:cs typeface="Times New Roman" pitchFamily="18" charset="0"/>
              </a:rPr>
              <a:t> ,</a:t>
            </a:r>
            <a:r>
              <a:rPr lang="en-US" sz="2900" dirty="0">
                <a:latin typeface="Times New Roman" pitchFamily="18" charset="0"/>
                <a:cs typeface="Times New Roman" pitchFamily="18" charset="0"/>
              </a:rPr>
              <a:t> etc.  Major constituents of Opium are Morphine and </a:t>
            </a:r>
            <a:r>
              <a:rPr lang="en-US" sz="2900" dirty="0" err="1">
                <a:latin typeface="Times New Roman" pitchFamily="18" charset="0"/>
                <a:cs typeface="Times New Roman" pitchFamily="18" charset="0"/>
              </a:rPr>
              <a:t>Papavarine</a:t>
            </a:r>
            <a:r>
              <a:rPr lang="en-US" sz="2900" dirty="0">
                <a:latin typeface="Times New Roman" pitchFamily="18" charset="0"/>
                <a:cs typeface="Times New Roman" pitchFamily="18" charset="0"/>
              </a:rPr>
              <a:t> . It is triturated with ginger juice to reduce its toxicity . Toxic effects of opium can be reduced by steeping in cold water for 5-6 hours</a:t>
            </a:r>
            <a:r>
              <a:rPr lang="en-US" sz="2900" baseline="30000" dirty="0">
                <a:latin typeface="Times New Roman" pitchFamily="18" charset="0"/>
                <a:cs typeface="Times New Roman" pitchFamily="18" charset="0"/>
              </a:rPr>
              <a:t> 15,16</a:t>
            </a:r>
            <a:r>
              <a:rPr lang="en-US" sz="2900" dirty="0">
                <a:latin typeface="Times New Roman" pitchFamily="18" charset="0"/>
                <a:cs typeface="Times New Roman" pitchFamily="18" charset="0"/>
              </a:rPr>
              <a: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09600" y="457200"/>
            <a:ext cx="8001000" cy="5943600"/>
          </a:xfrm>
        </p:spPr>
        <p:txBody>
          <a:bodyPr>
            <a:noAutofit/>
          </a:bodyPr>
          <a:lstStyle/>
          <a:p>
            <a:pPr>
              <a:lnSpc>
                <a:spcPct val="200000"/>
              </a:lnSpc>
            </a:pPr>
            <a:r>
              <a:rPr lang="en-US" sz="2800" b="1" dirty="0" err="1">
                <a:latin typeface="Times New Roman" pitchFamily="18" charset="0"/>
                <a:cs typeface="Times New Roman" pitchFamily="18" charset="0"/>
              </a:rPr>
              <a:t>Karveera</a:t>
            </a:r>
            <a:r>
              <a:rPr lang="en-US" sz="2800" dirty="0">
                <a:latin typeface="Times New Roman" pitchFamily="18" charset="0"/>
                <a:cs typeface="Times New Roman" pitchFamily="18" charset="0"/>
              </a:rPr>
              <a:t> synonyms are </a:t>
            </a:r>
            <a:r>
              <a:rPr lang="en-US" sz="2800" i="1" dirty="0" err="1">
                <a:latin typeface="Times New Roman" pitchFamily="18" charset="0"/>
                <a:cs typeface="Times New Roman" pitchFamily="18" charset="0"/>
              </a:rPr>
              <a:t>Hyamar</a:t>
            </a:r>
            <a:r>
              <a:rPr lang="en-US" sz="2800" i="1" dirty="0">
                <a:latin typeface="Times New Roman" pitchFamily="18" charset="0"/>
                <a:cs typeface="Times New Roman" pitchFamily="18" charset="0"/>
              </a:rPr>
              <a:t>, </a:t>
            </a:r>
            <a:r>
              <a:rPr lang="en-US" sz="2800" i="1" dirty="0" err="1">
                <a:latin typeface="Times New Roman" pitchFamily="18" charset="0"/>
                <a:cs typeface="Times New Roman" pitchFamily="18" charset="0"/>
              </a:rPr>
              <a:t>Ashwmar</a:t>
            </a:r>
            <a:r>
              <a:rPr lang="en-US" sz="2800" i="1" dirty="0">
                <a:latin typeface="Times New Roman" pitchFamily="18" charset="0"/>
                <a:cs typeface="Times New Roman" pitchFamily="18" charset="0"/>
              </a:rPr>
              <a:t>, </a:t>
            </a:r>
            <a:r>
              <a:rPr lang="en-US" sz="2800" i="1" dirty="0" err="1">
                <a:latin typeface="Times New Roman" pitchFamily="18" charset="0"/>
                <a:cs typeface="Times New Roman" pitchFamily="18" charset="0"/>
              </a:rPr>
              <a:t>Aswantak</a:t>
            </a:r>
            <a:r>
              <a:rPr lang="en-US" sz="2800" i="1" dirty="0">
                <a:latin typeface="Times New Roman" pitchFamily="18" charset="0"/>
                <a:cs typeface="Times New Roman" pitchFamily="18" charset="0"/>
              </a:rPr>
              <a:t>, </a:t>
            </a:r>
            <a:r>
              <a:rPr lang="en-US" sz="2800" i="1" dirty="0" err="1">
                <a:latin typeface="Times New Roman" pitchFamily="18" charset="0"/>
                <a:cs typeface="Times New Roman" pitchFamily="18" charset="0"/>
              </a:rPr>
              <a:t>Ashwaghna</a:t>
            </a:r>
            <a:r>
              <a:rPr lang="en-US" sz="2800" dirty="0">
                <a:latin typeface="Times New Roman" pitchFamily="18" charset="0"/>
                <a:cs typeface="Times New Roman" pitchFamily="18" charset="0"/>
              </a:rPr>
              <a:t>. It contains a mixture of toxic cardiac glycosides, the </a:t>
            </a:r>
            <a:r>
              <a:rPr lang="en-US" sz="2800" dirty="0" err="1">
                <a:latin typeface="Times New Roman" pitchFamily="18" charset="0"/>
                <a:cs typeface="Times New Roman" pitchFamily="18" charset="0"/>
              </a:rPr>
              <a:t>cardinolides</a:t>
            </a:r>
            <a:r>
              <a:rPr lang="en-US" sz="2800" dirty="0">
                <a:latin typeface="Times New Roman" pitchFamily="18" charset="0"/>
                <a:cs typeface="Times New Roman" pitchFamily="18" charset="0"/>
              </a:rPr>
              <a:t> particularly, </a:t>
            </a:r>
            <a:r>
              <a:rPr lang="en-US" sz="2800" dirty="0" err="1">
                <a:latin typeface="Times New Roman" pitchFamily="18" charset="0"/>
                <a:cs typeface="Times New Roman" pitchFamily="18" charset="0"/>
              </a:rPr>
              <a:t>Oleandrin</a:t>
            </a:r>
            <a:r>
              <a:rPr lang="en-US" sz="2800" dirty="0">
                <a:latin typeface="Times New Roman" pitchFamily="18" charset="0"/>
                <a:cs typeface="Times New Roman" pitchFamily="18" charset="0"/>
              </a:rPr>
              <a:t> and </a:t>
            </a:r>
            <a:r>
              <a:rPr lang="en-US" sz="2800" dirty="0" err="1">
                <a:latin typeface="Times New Roman" pitchFamily="18" charset="0"/>
                <a:cs typeface="Times New Roman" pitchFamily="18" charset="0"/>
              </a:rPr>
              <a:t>Nerilin</a:t>
            </a:r>
            <a:r>
              <a:rPr lang="en-US" sz="2800" dirty="0">
                <a:latin typeface="Times New Roman" pitchFamily="18" charset="0"/>
                <a:cs typeface="Times New Roman" pitchFamily="18" charset="0"/>
              </a:rPr>
              <a:t>. Roots are purified by </a:t>
            </a:r>
            <a:r>
              <a:rPr lang="en-US" sz="2800" i="1" dirty="0" err="1">
                <a:latin typeface="Times New Roman" pitchFamily="18" charset="0"/>
                <a:cs typeface="Times New Roman" pitchFamily="18" charset="0"/>
              </a:rPr>
              <a:t>Swedana</a:t>
            </a:r>
            <a:r>
              <a:rPr lang="en-US" sz="2800" dirty="0">
                <a:latin typeface="Times New Roman" pitchFamily="18" charset="0"/>
                <a:cs typeface="Times New Roman" pitchFamily="18" charset="0"/>
              </a:rPr>
              <a:t> process in </a:t>
            </a:r>
            <a:r>
              <a:rPr lang="en-US" sz="2800" i="1" dirty="0" err="1">
                <a:latin typeface="Times New Roman" pitchFamily="18" charset="0"/>
                <a:cs typeface="Times New Roman" pitchFamily="18" charset="0"/>
              </a:rPr>
              <a:t>Dola</a:t>
            </a:r>
            <a:r>
              <a:rPr lang="en-US" sz="2800" i="1" dirty="0">
                <a:latin typeface="Times New Roman" pitchFamily="18" charset="0"/>
                <a:cs typeface="Times New Roman" pitchFamily="18" charset="0"/>
              </a:rPr>
              <a:t> </a:t>
            </a:r>
            <a:r>
              <a:rPr lang="en-US" sz="2800" i="1" dirty="0" err="1">
                <a:latin typeface="Times New Roman" pitchFamily="18" charset="0"/>
                <a:cs typeface="Times New Roman" pitchFamily="18" charset="0"/>
              </a:rPr>
              <a:t>Yantra</a:t>
            </a:r>
            <a:r>
              <a:rPr lang="en-US" sz="2800" dirty="0">
                <a:latin typeface="Times New Roman" pitchFamily="18" charset="0"/>
                <a:cs typeface="Times New Roman" pitchFamily="18" charset="0"/>
              </a:rPr>
              <a:t> using </a:t>
            </a:r>
            <a:r>
              <a:rPr lang="en-US" sz="2800" i="1" dirty="0" err="1">
                <a:latin typeface="Times New Roman" pitchFamily="18" charset="0"/>
                <a:cs typeface="Times New Roman" pitchFamily="18" charset="0"/>
              </a:rPr>
              <a:t>Godugdha</a:t>
            </a:r>
            <a:r>
              <a:rPr lang="en-US" sz="2800" dirty="0">
                <a:latin typeface="Times New Roman" pitchFamily="18" charset="0"/>
                <a:cs typeface="Times New Roman" pitchFamily="18" charset="0"/>
              </a:rPr>
              <a:t> for 3 hours, then washed with water and dried. After </a:t>
            </a:r>
            <a:r>
              <a:rPr lang="en-US" sz="2800" i="1" dirty="0" err="1">
                <a:latin typeface="Times New Roman" pitchFamily="18" charset="0"/>
                <a:cs typeface="Times New Roman" pitchFamily="18" charset="0"/>
              </a:rPr>
              <a:t>shodhana</a:t>
            </a:r>
            <a:r>
              <a:rPr lang="en-US" sz="2800" dirty="0">
                <a:latin typeface="Times New Roman" pitchFamily="18" charset="0"/>
                <a:cs typeface="Times New Roman" pitchFamily="18" charset="0"/>
              </a:rPr>
              <a:t> , </a:t>
            </a:r>
            <a:r>
              <a:rPr lang="en-US" sz="2800" dirty="0" err="1">
                <a:latin typeface="Times New Roman" pitchFamily="18" charset="0"/>
                <a:cs typeface="Times New Roman" pitchFamily="18" charset="0"/>
              </a:rPr>
              <a:t>Oleandrin</a:t>
            </a:r>
            <a:r>
              <a:rPr lang="en-US" sz="2800" dirty="0">
                <a:latin typeface="Times New Roman" pitchFamily="18" charset="0"/>
                <a:cs typeface="Times New Roman" pitchFamily="18" charset="0"/>
              </a:rPr>
              <a:t> decreases</a:t>
            </a:r>
            <a:r>
              <a:rPr lang="en-US" sz="2800" baseline="30000" dirty="0">
                <a:latin typeface="Times New Roman" pitchFamily="18" charset="0"/>
                <a:cs typeface="Times New Roman" pitchFamily="18" charset="0"/>
              </a:rPr>
              <a:t>17</a:t>
            </a:r>
            <a:r>
              <a:rPr lang="en-US" sz="2800" dirty="0">
                <a:latin typeface="Times New Roman" pitchFamily="18" charset="0"/>
                <a:cs typeface="Times New Roman" pitchFamily="18" charset="0"/>
              </a:rPr>
              <a: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09600" y="685800"/>
            <a:ext cx="7924800" cy="5562600"/>
          </a:xfrm>
        </p:spPr>
        <p:txBody>
          <a:bodyPr>
            <a:normAutofit/>
          </a:bodyPr>
          <a:lstStyle/>
          <a:p>
            <a:pPr>
              <a:lnSpc>
                <a:spcPct val="150000"/>
              </a:lnSpc>
            </a:pPr>
            <a:r>
              <a:rPr lang="en-US" sz="2800" dirty="0">
                <a:latin typeface="Times New Roman" pitchFamily="18" charset="0"/>
                <a:cs typeface="Times New Roman" pitchFamily="18" charset="0"/>
              </a:rPr>
              <a:t>Adverse effects  of </a:t>
            </a:r>
            <a:r>
              <a:rPr lang="en-US" sz="2800" b="1" i="1" dirty="0" err="1">
                <a:latin typeface="Times New Roman" pitchFamily="18" charset="0"/>
                <a:cs typeface="Times New Roman" pitchFamily="18" charset="0"/>
              </a:rPr>
              <a:t>dhatura</a:t>
            </a:r>
            <a:r>
              <a:rPr lang="en-US" sz="2800" dirty="0">
                <a:latin typeface="Times New Roman" pitchFamily="18" charset="0"/>
                <a:cs typeface="Times New Roman" pitchFamily="18" charset="0"/>
              </a:rPr>
              <a:t> are dryness, excessive thirst, cramps, unconsciousness and giddiness. It is due to anti-cholinergic property of alkaloids present in this plant. After </a:t>
            </a:r>
            <a:r>
              <a:rPr lang="en-US" sz="2800" i="1" dirty="0" err="1">
                <a:latin typeface="Times New Roman" pitchFamily="18" charset="0"/>
                <a:cs typeface="Times New Roman" pitchFamily="18" charset="0"/>
              </a:rPr>
              <a:t>shodhana</a:t>
            </a:r>
            <a:r>
              <a:rPr lang="en-US" sz="2800" dirty="0">
                <a:latin typeface="Times New Roman" pitchFamily="18" charset="0"/>
                <a:cs typeface="Times New Roman" pitchFamily="18" charset="0"/>
              </a:rPr>
              <a:t>, reduction in total alkaloid content and increase in total protein content was found. Complete removal of Scopolamine and partial removal of </a:t>
            </a:r>
            <a:r>
              <a:rPr lang="en-US" sz="2800" dirty="0" err="1">
                <a:latin typeface="Times New Roman" pitchFamily="18" charset="0"/>
                <a:cs typeface="Times New Roman" pitchFamily="18" charset="0"/>
              </a:rPr>
              <a:t>hyoscyamine</a:t>
            </a:r>
            <a:r>
              <a:rPr lang="en-US" sz="2800" dirty="0">
                <a:latin typeface="Times New Roman" pitchFamily="18" charset="0"/>
                <a:cs typeface="Times New Roman" pitchFamily="18" charset="0"/>
              </a:rPr>
              <a:t> reflects the importance of </a:t>
            </a:r>
            <a:r>
              <a:rPr lang="en-US" sz="2800" i="1" dirty="0" err="1">
                <a:latin typeface="Times New Roman" pitchFamily="18" charset="0"/>
                <a:cs typeface="Times New Roman" pitchFamily="18" charset="0"/>
              </a:rPr>
              <a:t>shodhana</a:t>
            </a:r>
            <a:r>
              <a:rPr lang="en-US" sz="2800" dirty="0">
                <a:latin typeface="Times New Roman" pitchFamily="18" charset="0"/>
                <a:cs typeface="Times New Roman" pitchFamily="18" charset="0"/>
              </a:rPr>
              <a:t> in </a:t>
            </a:r>
            <a:r>
              <a:rPr lang="en-US" sz="2800" i="1" dirty="0" err="1">
                <a:latin typeface="Times New Roman" pitchFamily="18" charset="0"/>
                <a:cs typeface="Times New Roman" pitchFamily="18" charset="0"/>
              </a:rPr>
              <a:t>Dhatura</a:t>
            </a:r>
            <a:r>
              <a:rPr lang="en-US" sz="2800" dirty="0">
                <a:latin typeface="Times New Roman" pitchFamily="18" charset="0"/>
                <a:cs typeface="Times New Roman" pitchFamily="18" charset="0"/>
              </a:rPr>
              <a:t> seeds</a:t>
            </a:r>
            <a:r>
              <a:rPr lang="en-US" sz="2800" baseline="30000" dirty="0">
                <a:latin typeface="Times New Roman" pitchFamily="18" charset="0"/>
                <a:cs typeface="Times New Roman" pitchFamily="18" charset="0"/>
              </a:rPr>
              <a:t>18</a:t>
            </a:r>
            <a:r>
              <a:rPr lang="en-US" sz="2800" dirty="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09600" y="685800"/>
            <a:ext cx="8077200" cy="5715000"/>
          </a:xfrm>
        </p:spPr>
        <p:txBody>
          <a:bodyPr>
            <a:normAutofit lnSpcReduction="10000"/>
          </a:bodyPr>
          <a:lstStyle/>
          <a:p>
            <a:pPr>
              <a:lnSpc>
                <a:spcPct val="150000"/>
              </a:lnSpc>
            </a:pPr>
            <a:r>
              <a:rPr lang="en-US" dirty="0">
                <a:latin typeface="Times New Roman" pitchFamily="18" charset="0"/>
                <a:cs typeface="Times New Roman" pitchFamily="18" charset="0"/>
              </a:rPr>
              <a:t>Impure </a:t>
            </a:r>
            <a:r>
              <a:rPr lang="en-US" b="1" i="1" dirty="0" err="1">
                <a:latin typeface="Times New Roman" pitchFamily="18" charset="0"/>
                <a:cs typeface="Times New Roman" pitchFamily="18" charset="0"/>
              </a:rPr>
              <a:t>Bhallataka</a:t>
            </a:r>
            <a:r>
              <a:rPr lang="en-US" dirty="0">
                <a:latin typeface="Times New Roman" pitchFamily="18" charset="0"/>
                <a:cs typeface="Times New Roman" pitchFamily="18" charset="0"/>
              </a:rPr>
              <a:t> causes blisters, </a:t>
            </a:r>
            <a:r>
              <a:rPr lang="en-US" dirty="0" err="1">
                <a:latin typeface="Times New Roman" pitchFamily="18" charset="0"/>
                <a:cs typeface="Times New Roman" pitchFamily="18" charset="0"/>
              </a:rPr>
              <a:t>glossitis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diarrhoea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menorrhagia</a:t>
            </a:r>
            <a:r>
              <a:rPr lang="en-US" dirty="0">
                <a:latin typeface="Times New Roman" pitchFamily="18" charset="0"/>
                <a:cs typeface="Times New Roman" pitchFamily="18" charset="0"/>
              </a:rPr>
              <a:t>, ulcers, </a:t>
            </a:r>
            <a:r>
              <a:rPr lang="en-US" dirty="0" err="1">
                <a:latin typeface="Times New Roman" pitchFamily="18" charset="0"/>
                <a:cs typeface="Times New Roman" pitchFamily="18" charset="0"/>
              </a:rPr>
              <a:t>oedema</a:t>
            </a:r>
            <a:r>
              <a:rPr lang="en-US" dirty="0">
                <a:latin typeface="Times New Roman" pitchFamily="18" charset="0"/>
                <a:cs typeface="Times New Roman" pitchFamily="18" charset="0"/>
              </a:rPr>
              <a:t>, and burning sensation. Weight loss observed after </a:t>
            </a:r>
            <a:r>
              <a:rPr lang="en-US" i="1" dirty="0" err="1">
                <a:latin typeface="Times New Roman" pitchFamily="18" charset="0"/>
                <a:cs typeface="Times New Roman" pitchFamily="18" charset="0"/>
              </a:rPr>
              <a:t>shodhana</a:t>
            </a:r>
            <a:r>
              <a:rPr lang="en-US" dirty="0">
                <a:latin typeface="Times New Roman" pitchFamily="18" charset="0"/>
                <a:cs typeface="Times New Roman" pitchFamily="18" charset="0"/>
              </a:rPr>
              <a:t> may be due to the reduction of the oil content of the fruits. Due to the </a:t>
            </a:r>
            <a:r>
              <a:rPr lang="en-US" dirty="0" err="1">
                <a:latin typeface="Times New Roman" pitchFamily="18" charset="0"/>
                <a:cs typeface="Times New Roman" pitchFamily="18" charset="0"/>
              </a:rPr>
              <a:t>decarboxylation</a:t>
            </a:r>
            <a:r>
              <a:rPr lang="en-US" dirty="0">
                <a:latin typeface="Times New Roman" pitchFamily="18" charset="0"/>
                <a:cs typeface="Times New Roman" pitchFamily="18" charset="0"/>
              </a:rPr>
              <a:t> of the oil, </a:t>
            </a:r>
            <a:r>
              <a:rPr lang="en-US" dirty="0" err="1">
                <a:latin typeface="Times New Roman" pitchFamily="18" charset="0"/>
                <a:cs typeface="Times New Roman" pitchFamily="18" charset="0"/>
              </a:rPr>
              <a:t>anacardic</a:t>
            </a:r>
            <a:r>
              <a:rPr lang="en-US" dirty="0">
                <a:latin typeface="Times New Roman" pitchFamily="18" charset="0"/>
                <a:cs typeface="Times New Roman" pitchFamily="18" charset="0"/>
              </a:rPr>
              <a:t> acid gets converted into the less toxic </a:t>
            </a:r>
            <a:r>
              <a:rPr lang="en-US" dirty="0" err="1">
                <a:latin typeface="Times New Roman" pitchFamily="18" charset="0"/>
                <a:cs typeface="Times New Roman" pitchFamily="18" charset="0"/>
              </a:rPr>
              <a:t>anacardol</a:t>
            </a:r>
            <a:r>
              <a:rPr lang="en-US" dirty="0">
                <a:latin typeface="Times New Roman" pitchFamily="18" charset="0"/>
                <a:cs typeface="Times New Roman" pitchFamily="18" charset="0"/>
              </a:rPr>
              <a:t>. It is possible that a greater percentage of oil might get reduced by soaking the fruits in </a:t>
            </a:r>
            <a:r>
              <a:rPr lang="en-US" i="1" dirty="0" err="1">
                <a:latin typeface="Times New Roman" pitchFamily="18" charset="0"/>
                <a:cs typeface="Times New Roman" pitchFamily="18" charset="0"/>
              </a:rPr>
              <a:t>Gomutra</a:t>
            </a:r>
            <a:r>
              <a:rPr lang="en-US" dirty="0">
                <a:latin typeface="Times New Roman" pitchFamily="18" charset="0"/>
                <a:cs typeface="Times New Roman" pitchFamily="18" charset="0"/>
              </a:rPr>
              <a:t> or </a:t>
            </a:r>
            <a:r>
              <a:rPr lang="en-US" i="1" dirty="0" err="1">
                <a:latin typeface="Times New Roman" pitchFamily="18" charset="0"/>
                <a:cs typeface="Times New Roman" pitchFamily="18" charset="0"/>
              </a:rPr>
              <a:t>Godugdha</a:t>
            </a:r>
            <a:r>
              <a:rPr lang="en-US" dirty="0">
                <a:latin typeface="Times New Roman" pitchFamily="18" charset="0"/>
                <a:cs typeface="Times New Roman" pitchFamily="18" charset="0"/>
              </a:rPr>
              <a:t>. Brick powder has adsorbent property because of which it absorbs irritant oil in the fruit</a:t>
            </a:r>
            <a:r>
              <a:rPr lang="en-US" baseline="30000" dirty="0">
                <a:latin typeface="Times New Roman" pitchFamily="18" charset="0"/>
                <a:cs typeface="Times New Roman" pitchFamily="18" charset="0"/>
              </a:rPr>
              <a:t>19</a:t>
            </a:r>
            <a:r>
              <a:rPr lang="en-US" dirty="0">
                <a:latin typeface="Times New Roman" pitchFamily="18" charset="0"/>
                <a:cs typeface="Times New Roman" pitchFamily="18" charset="0"/>
              </a:rPr>
              <a:t>.  </a:t>
            </a:r>
            <a:endParaRPr lang="en-US" i="1" dirty="0">
              <a:latin typeface="Times New Roman" pitchFamily="18" charset="0"/>
              <a:cs typeface="Times New Roman" pitchFamily="18" charset="0"/>
            </a:endParaRPr>
          </a:p>
          <a:p>
            <a:pPr>
              <a:lnSpc>
                <a:spcPct val="150000"/>
              </a:lnSpc>
            </a:pPr>
            <a:endParaRPr lang="en-US" dirty="0">
              <a:latin typeface="Times New Roman" pitchFamily="18" charset="0"/>
              <a:cs typeface="Times New Roman"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09600" y="685800"/>
            <a:ext cx="8001000" cy="5486400"/>
          </a:xfrm>
        </p:spPr>
        <p:txBody>
          <a:bodyPr>
            <a:normAutofit fontScale="92500"/>
          </a:bodyPr>
          <a:lstStyle/>
          <a:p>
            <a:pPr>
              <a:lnSpc>
                <a:spcPct val="150000"/>
              </a:lnSpc>
            </a:pPr>
            <a:r>
              <a:rPr lang="en-US" sz="2800" dirty="0">
                <a:latin typeface="Times New Roman" pitchFamily="18" charset="0"/>
                <a:cs typeface="Times New Roman" pitchFamily="18" charset="0"/>
              </a:rPr>
              <a:t>Detoxification of </a:t>
            </a:r>
            <a:r>
              <a:rPr lang="en-US" sz="2800" b="1" i="1" dirty="0" err="1">
                <a:latin typeface="Times New Roman" pitchFamily="18" charset="0"/>
                <a:cs typeface="Times New Roman" pitchFamily="18" charset="0"/>
              </a:rPr>
              <a:t>Kupilu</a:t>
            </a:r>
            <a:r>
              <a:rPr lang="en-US" sz="2800" b="1" dirty="0">
                <a:latin typeface="Times New Roman" pitchFamily="18" charset="0"/>
                <a:cs typeface="Times New Roman" pitchFamily="18" charset="0"/>
              </a:rPr>
              <a:t> </a:t>
            </a:r>
            <a:r>
              <a:rPr lang="en-US" sz="2800" dirty="0">
                <a:latin typeface="Times New Roman" pitchFamily="18" charset="0"/>
                <a:cs typeface="Times New Roman" pitchFamily="18" charset="0"/>
              </a:rPr>
              <a:t>might be due to the chemical changes that causes N-oxidation and conversion of Strychnine and </a:t>
            </a:r>
            <a:r>
              <a:rPr lang="en-US" sz="2800" dirty="0" err="1">
                <a:latin typeface="Times New Roman" pitchFamily="18" charset="0"/>
                <a:cs typeface="Times New Roman" pitchFamily="18" charset="0"/>
              </a:rPr>
              <a:t>brucine</a:t>
            </a:r>
            <a:r>
              <a:rPr lang="en-US" sz="2800" dirty="0">
                <a:latin typeface="Times New Roman" pitchFamily="18" charset="0"/>
                <a:cs typeface="Times New Roman" pitchFamily="18" charset="0"/>
              </a:rPr>
              <a:t> into less toxic derivations as </a:t>
            </a:r>
            <a:r>
              <a:rPr lang="en-US" sz="2800" dirty="0" err="1">
                <a:latin typeface="Times New Roman" pitchFamily="18" charset="0"/>
                <a:cs typeface="Times New Roman" pitchFamily="18" charset="0"/>
              </a:rPr>
              <a:t>iso</a:t>
            </a:r>
            <a:r>
              <a:rPr lang="en-US" sz="2800" dirty="0">
                <a:latin typeface="Times New Roman" pitchFamily="18" charset="0"/>
                <a:cs typeface="Times New Roman" pitchFamily="18" charset="0"/>
              </a:rPr>
              <a:t>-strychnine , </a:t>
            </a:r>
            <a:r>
              <a:rPr lang="en-US" sz="2800" dirty="0" err="1">
                <a:latin typeface="Times New Roman" pitchFamily="18" charset="0"/>
                <a:cs typeface="Times New Roman" pitchFamily="18" charset="0"/>
              </a:rPr>
              <a:t>iso-brucine</a:t>
            </a:r>
            <a:r>
              <a:rPr lang="en-US" sz="2800" dirty="0">
                <a:latin typeface="Times New Roman" pitchFamily="18" charset="0"/>
                <a:cs typeface="Times New Roman" pitchFamily="18" charset="0"/>
              </a:rPr>
              <a:t> , strychnine N-Oxide , </a:t>
            </a:r>
            <a:r>
              <a:rPr lang="en-US" sz="2800" dirty="0" err="1">
                <a:latin typeface="Times New Roman" pitchFamily="18" charset="0"/>
                <a:cs typeface="Times New Roman" pitchFamily="18" charset="0"/>
              </a:rPr>
              <a:t>brucine</a:t>
            </a:r>
            <a:r>
              <a:rPr lang="en-US" sz="2800" dirty="0">
                <a:latin typeface="Times New Roman" pitchFamily="18" charset="0"/>
                <a:cs typeface="Times New Roman" pitchFamily="18" charset="0"/>
              </a:rPr>
              <a:t> N- oxide and reduced level </a:t>
            </a:r>
            <a:r>
              <a:rPr lang="en-US" sz="2800" dirty="0" err="1">
                <a:latin typeface="Times New Roman" pitchFamily="18" charset="0"/>
                <a:cs typeface="Times New Roman" pitchFamily="18" charset="0"/>
              </a:rPr>
              <a:t>ofloganic</a:t>
            </a:r>
            <a:r>
              <a:rPr lang="en-US" sz="2800" dirty="0">
                <a:latin typeface="Times New Roman" pitchFamily="18" charset="0"/>
                <a:cs typeface="Times New Roman" pitchFamily="18" charset="0"/>
              </a:rPr>
              <a:t> acid content of the seeds. Larger doses of </a:t>
            </a:r>
            <a:r>
              <a:rPr lang="en-US" sz="2800" i="1" dirty="0">
                <a:latin typeface="Times New Roman" pitchFamily="18" charset="0"/>
                <a:cs typeface="Times New Roman" pitchFamily="18" charset="0"/>
              </a:rPr>
              <a:t>Strychnine</a:t>
            </a:r>
            <a:r>
              <a:rPr lang="en-US" sz="2800" dirty="0">
                <a:latin typeface="Times New Roman" pitchFamily="18" charset="0"/>
                <a:cs typeface="Times New Roman" pitchFamily="18" charset="0"/>
              </a:rPr>
              <a:t> are known to be lethal, but lower doses are stimulator. It has been reported that </a:t>
            </a:r>
            <a:r>
              <a:rPr lang="en-US" sz="2800" i="1" dirty="0" err="1">
                <a:latin typeface="Times New Roman" pitchFamily="18" charset="0"/>
                <a:cs typeface="Times New Roman" pitchFamily="18" charset="0"/>
              </a:rPr>
              <a:t>Shodhana</a:t>
            </a:r>
            <a:r>
              <a:rPr lang="en-US" sz="2800" dirty="0">
                <a:latin typeface="Times New Roman" pitchFamily="18" charset="0"/>
                <a:cs typeface="Times New Roman" pitchFamily="18" charset="0"/>
              </a:rPr>
              <a:t> processes of  </a:t>
            </a:r>
            <a:r>
              <a:rPr lang="en-US" sz="2800" i="1" dirty="0" err="1">
                <a:latin typeface="Times New Roman" pitchFamily="18" charset="0"/>
                <a:cs typeface="Times New Roman" pitchFamily="18" charset="0"/>
              </a:rPr>
              <a:t>Kupilu</a:t>
            </a:r>
            <a:r>
              <a:rPr lang="en-US" sz="2800" dirty="0">
                <a:latin typeface="Times New Roman" pitchFamily="18" charset="0"/>
                <a:cs typeface="Times New Roman" pitchFamily="18" charset="0"/>
              </a:rPr>
              <a:t> enhances its </a:t>
            </a:r>
            <a:r>
              <a:rPr lang="en-US" sz="2800" dirty="0" err="1">
                <a:latin typeface="Times New Roman" pitchFamily="18" charset="0"/>
                <a:cs typeface="Times New Roman" pitchFamily="18" charset="0"/>
              </a:rPr>
              <a:t>hepato</a:t>
            </a:r>
            <a:r>
              <a:rPr lang="en-US" sz="2800" dirty="0">
                <a:latin typeface="Times New Roman" pitchFamily="18" charset="0"/>
                <a:cs typeface="Times New Roman" pitchFamily="18" charset="0"/>
              </a:rPr>
              <a:t>-protective potency</a:t>
            </a:r>
            <a:r>
              <a:rPr lang="en-US" sz="2800" baseline="30000" dirty="0">
                <a:latin typeface="Times New Roman" pitchFamily="18" charset="0"/>
                <a:cs typeface="Times New Roman" pitchFamily="18" charset="0"/>
              </a:rPr>
              <a:t>20,21</a:t>
            </a:r>
            <a:r>
              <a:rPr lang="en-US" sz="2800" dirty="0">
                <a:latin typeface="Times New Roman" pitchFamily="18" charset="0"/>
                <a:cs typeface="Times New Roman" pitchFamily="18" charset="0"/>
              </a:rPr>
              <a:t>.</a:t>
            </a:r>
          </a:p>
          <a:p>
            <a:pPr>
              <a:lnSpc>
                <a:spcPct val="150000"/>
              </a:lnSpc>
            </a:pPr>
            <a:endParaRPr lang="en-US" dirty="0">
              <a:latin typeface="Times New Roman" pitchFamily="18" charset="0"/>
              <a:cs typeface="Times New Roman"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3400" y="457200"/>
            <a:ext cx="8153400" cy="6019800"/>
          </a:xfrm>
        </p:spPr>
        <p:txBody>
          <a:bodyPr>
            <a:noAutofit/>
          </a:bodyPr>
          <a:lstStyle/>
          <a:p>
            <a:pPr>
              <a:lnSpc>
                <a:spcPct val="170000"/>
              </a:lnSpc>
            </a:pPr>
            <a:r>
              <a:rPr lang="en-US" sz="2100" dirty="0">
                <a:latin typeface="Times New Roman" pitchFamily="18" charset="0"/>
                <a:cs typeface="Times New Roman" pitchFamily="18" charset="0"/>
              </a:rPr>
              <a:t>The synonym of the </a:t>
            </a:r>
            <a:r>
              <a:rPr lang="en-US" sz="2100" b="1" i="1" dirty="0" err="1">
                <a:latin typeface="Times New Roman" pitchFamily="18" charset="0"/>
                <a:cs typeface="Times New Roman" pitchFamily="18" charset="0"/>
              </a:rPr>
              <a:t>Vatsanabha</a:t>
            </a:r>
            <a:r>
              <a:rPr lang="en-US" sz="2100" dirty="0">
                <a:latin typeface="Times New Roman" pitchFamily="18" charset="0"/>
                <a:cs typeface="Times New Roman" pitchFamily="18" charset="0"/>
              </a:rPr>
              <a:t> is </a:t>
            </a:r>
            <a:r>
              <a:rPr lang="en-US" sz="2100" i="1" dirty="0" err="1">
                <a:latin typeface="Times New Roman" pitchFamily="18" charset="0"/>
                <a:cs typeface="Times New Roman" pitchFamily="18" charset="0"/>
              </a:rPr>
              <a:t>Vatsanaga</a:t>
            </a:r>
            <a:r>
              <a:rPr lang="en-US" sz="2100" i="1" dirty="0">
                <a:latin typeface="Times New Roman" pitchFamily="18" charset="0"/>
                <a:cs typeface="Times New Roman" pitchFamily="18" charset="0"/>
              </a:rPr>
              <a:t>, </a:t>
            </a:r>
            <a:r>
              <a:rPr lang="en-US" sz="2100" i="1" dirty="0" err="1">
                <a:latin typeface="Times New Roman" pitchFamily="18" charset="0"/>
                <a:cs typeface="Times New Roman" pitchFamily="18" charset="0"/>
              </a:rPr>
              <a:t>Kshveda</a:t>
            </a:r>
            <a:r>
              <a:rPr lang="en-US" sz="2100" i="1" dirty="0">
                <a:latin typeface="Times New Roman" pitchFamily="18" charset="0"/>
                <a:cs typeface="Times New Roman" pitchFamily="18" charset="0"/>
              </a:rPr>
              <a:t>, </a:t>
            </a:r>
            <a:r>
              <a:rPr lang="en-US" sz="2100" i="1" dirty="0" err="1">
                <a:latin typeface="Times New Roman" pitchFamily="18" charset="0"/>
                <a:cs typeface="Times New Roman" pitchFamily="18" charset="0"/>
              </a:rPr>
              <a:t>Visha</a:t>
            </a:r>
            <a:r>
              <a:rPr lang="en-US" sz="2100" i="1" dirty="0">
                <a:latin typeface="Times New Roman" pitchFamily="18" charset="0"/>
                <a:cs typeface="Times New Roman" pitchFamily="18" charset="0"/>
              </a:rPr>
              <a:t> &amp; </a:t>
            </a:r>
            <a:r>
              <a:rPr lang="en-US" sz="2100" i="1" dirty="0" err="1">
                <a:latin typeface="Times New Roman" pitchFamily="18" charset="0"/>
                <a:cs typeface="Times New Roman" pitchFamily="18" charset="0"/>
              </a:rPr>
              <a:t>Amrita</a:t>
            </a:r>
            <a:r>
              <a:rPr lang="en-US" sz="2100" dirty="0" err="1">
                <a:latin typeface="Times New Roman" pitchFamily="18" charset="0"/>
                <a:cs typeface="Times New Roman" pitchFamily="18" charset="0"/>
              </a:rPr>
              <a:t>.The</a:t>
            </a:r>
            <a:r>
              <a:rPr lang="en-US" sz="2100" dirty="0">
                <a:latin typeface="Times New Roman" pitchFamily="18" charset="0"/>
                <a:cs typeface="Times New Roman" pitchFamily="18" charset="0"/>
              </a:rPr>
              <a:t> purification process includes </a:t>
            </a:r>
            <a:r>
              <a:rPr lang="en-US" sz="2100" i="1" dirty="0" err="1">
                <a:latin typeface="Times New Roman" pitchFamily="18" charset="0"/>
                <a:cs typeface="Times New Roman" pitchFamily="18" charset="0"/>
              </a:rPr>
              <a:t>swedana</a:t>
            </a:r>
            <a:r>
              <a:rPr lang="en-US" sz="2100" dirty="0">
                <a:latin typeface="Times New Roman" pitchFamily="18" charset="0"/>
                <a:cs typeface="Times New Roman" pitchFamily="18" charset="0"/>
              </a:rPr>
              <a:t> in </a:t>
            </a:r>
            <a:r>
              <a:rPr lang="en-US" sz="2100" i="1" dirty="0" err="1">
                <a:latin typeface="Times New Roman" pitchFamily="18" charset="0"/>
                <a:cs typeface="Times New Roman" pitchFamily="18" charset="0"/>
              </a:rPr>
              <a:t>dola</a:t>
            </a:r>
            <a:r>
              <a:rPr lang="en-US" sz="2100" i="1" dirty="0">
                <a:latin typeface="Times New Roman" pitchFamily="18" charset="0"/>
                <a:cs typeface="Times New Roman" pitchFamily="18" charset="0"/>
              </a:rPr>
              <a:t> </a:t>
            </a:r>
            <a:r>
              <a:rPr lang="en-US" sz="2100" i="1" dirty="0" err="1">
                <a:latin typeface="Times New Roman" pitchFamily="18" charset="0"/>
                <a:cs typeface="Times New Roman" pitchFamily="18" charset="0"/>
              </a:rPr>
              <a:t>yantra</a:t>
            </a:r>
            <a:r>
              <a:rPr lang="en-US" sz="2100" dirty="0">
                <a:latin typeface="Times New Roman" pitchFamily="18" charset="0"/>
                <a:cs typeface="Times New Roman" pitchFamily="18" charset="0"/>
              </a:rPr>
              <a:t> using </a:t>
            </a:r>
            <a:r>
              <a:rPr lang="en-US" sz="2100" i="1" dirty="0" err="1">
                <a:latin typeface="Times New Roman" pitchFamily="18" charset="0"/>
                <a:cs typeface="Times New Roman" pitchFamily="18" charset="0"/>
              </a:rPr>
              <a:t>Godugdha</a:t>
            </a:r>
            <a:r>
              <a:rPr lang="en-US" sz="2100" dirty="0">
                <a:latin typeface="Times New Roman" pitchFamily="18" charset="0"/>
                <a:cs typeface="Times New Roman" pitchFamily="18" charset="0"/>
              </a:rPr>
              <a:t> for 3 hrs daily for 3 consecutive days. If there is no tingling sensation and numbness of the tongue means it is free from toxicity. After </a:t>
            </a:r>
            <a:r>
              <a:rPr lang="en-US" sz="2100" dirty="0" err="1">
                <a:latin typeface="Times New Roman" pitchFamily="18" charset="0"/>
                <a:cs typeface="Times New Roman" pitchFamily="18" charset="0"/>
              </a:rPr>
              <a:t>shodhana</a:t>
            </a:r>
            <a:r>
              <a:rPr lang="en-US" sz="2100" dirty="0">
                <a:latin typeface="Times New Roman" pitchFamily="18" charset="0"/>
                <a:cs typeface="Times New Roman" pitchFamily="18" charset="0"/>
              </a:rPr>
              <a:t> process the total alkaloid content decreases. It has been reported that </a:t>
            </a:r>
            <a:r>
              <a:rPr lang="en-US" sz="2100" i="1" dirty="0" err="1">
                <a:latin typeface="Times New Roman" pitchFamily="18" charset="0"/>
                <a:cs typeface="Times New Roman" pitchFamily="18" charset="0"/>
              </a:rPr>
              <a:t>Gomutra</a:t>
            </a:r>
            <a:r>
              <a:rPr lang="en-US" sz="2100" dirty="0">
                <a:latin typeface="Times New Roman" pitchFamily="18" charset="0"/>
                <a:cs typeface="Times New Roman" pitchFamily="18" charset="0"/>
              </a:rPr>
              <a:t> converts Aconite to a compound with a cardiac stimulant property, whereas raw Aconite showed cardiac depressant properties. Both type of </a:t>
            </a:r>
            <a:r>
              <a:rPr lang="en-US" sz="2100" i="1" dirty="0" err="1">
                <a:latin typeface="Times New Roman" pitchFamily="18" charset="0"/>
                <a:cs typeface="Times New Roman" pitchFamily="18" charset="0"/>
              </a:rPr>
              <a:t>Shodhana</a:t>
            </a:r>
            <a:r>
              <a:rPr lang="en-US" sz="2100" dirty="0">
                <a:latin typeface="Times New Roman" pitchFamily="18" charset="0"/>
                <a:cs typeface="Times New Roman" pitchFamily="18" charset="0"/>
              </a:rPr>
              <a:t>, either by </a:t>
            </a:r>
            <a:r>
              <a:rPr lang="en-US" sz="2100" i="1" dirty="0" err="1">
                <a:latin typeface="Times New Roman" pitchFamily="18" charset="0"/>
                <a:cs typeface="Times New Roman" pitchFamily="18" charset="0"/>
              </a:rPr>
              <a:t>Godugdha</a:t>
            </a:r>
            <a:r>
              <a:rPr lang="en-US" sz="2100" dirty="0">
                <a:latin typeface="Times New Roman" pitchFamily="18" charset="0"/>
                <a:cs typeface="Times New Roman" pitchFamily="18" charset="0"/>
              </a:rPr>
              <a:t> or </a:t>
            </a:r>
            <a:r>
              <a:rPr lang="en-US" sz="2100" i="1" dirty="0" err="1">
                <a:latin typeface="Times New Roman" pitchFamily="18" charset="0"/>
                <a:cs typeface="Times New Roman" pitchFamily="18" charset="0"/>
              </a:rPr>
              <a:t>Gomutra</a:t>
            </a:r>
            <a:r>
              <a:rPr lang="en-US" sz="2100" dirty="0">
                <a:latin typeface="Times New Roman" pitchFamily="18" charset="0"/>
                <a:cs typeface="Times New Roman" pitchFamily="18" charset="0"/>
              </a:rPr>
              <a:t> makes Aconite devoid of cardiac &amp; </a:t>
            </a:r>
            <a:r>
              <a:rPr lang="en-US" sz="2100" dirty="0" err="1">
                <a:latin typeface="Times New Roman" pitchFamily="18" charset="0"/>
                <a:cs typeface="Times New Roman" pitchFamily="18" charset="0"/>
              </a:rPr>
              <a:t>neuro</a:t>
            </a:r>
            <a:r>
              <a:rPr lang="en-US" sz="2100" dirty="0">
                <a:latin typeface="Times New Roman" pitchFamily="18" charset="0"/>
                <a:cs typeface="Times New Roman" pitchFamily="18" charset="0"/>
              </a:rPr>
              <a:t> muscular toxic effects without affecting its antipyretic activity</a:t>
            </a:r>
            <a:r>
              <a:rPr lang="en-US" sz="2100" baseline="30000" dirty="0">
                <a:latin typeface="Times New Roman" pitchFamily="18" charset="0"/>
                <a:cs typeface="Times New Roman" pitchFamily="18" charset="0"/>
              </a:rPr>
              <a:t>22,23</a:t>
            </a:r>
            <a:r>
              <a:rPr lang="en-US" sz="2100" dirty="0">
                <a:latin typeface="Times New Roman" pitchFamily="18" charset="0"/>
                <a:cs typeface="Times New Roman" pitchFamily="18" charset="0"/>
              </a:rPr>
              <a: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09600" y="609600"/>
            <a:ext cx="8001000" cy="5638800"/>
          </a:xfrm>
        </p:spPr>
        <p:txBody>
          <a:bodyPr>
            <a:normAutofit/>
          </a:bodyPr>
          <a:lstStyle/>
          <a:p>
            <a:pPr>
              <a:lnSpc>
                <a:spcPct val="150000"/>
              </a:lnSpc>
            </a:pPr>
            <a:r>
              <a:rPr lang="en-US" dirty="0">
                <a:latin typeface="Times New Roman" pitchFamily="18" charset="0"/>
                <a:cs typeface="Times New Roman" pitchFamily="18" charset="0"/>
              </a:rPr>
              <a:t> </a:t>
            </a:r>
            <a:r>
              <a:rPr lang="en-US" b="1" i="1" dirty="0" err="1">
                <a:latin typeface="Times New Roman" pitchFamily="18" charset="0"/>
                <a:cs typeface="Times New Roman" pitchFamily="18" charset="0"/>
              </a:rPr>
              <a:t>Langali</a:t>
            </a:r>
            <a:r>
              <a:rPr lang="en-US" dirty="0">
                <a:latin typeface="Times New Roman" pitchFamily="18" charset="0"/>
                <a:cs typeface="Times New Roman" pitchFamily="18" charset="0"/>
              </a:rPr>
              <a:t> also known as</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Halini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Kaliharika</a:t>
            </a:r>
            <a:r>
              <a:rPr lang="en-US" i="1" dirty="0">
                <a:latin typeface="Times New Roman" pitchFamily="18" charset="0"/>
                <a:cs typeface="Times New Roman" pitchFamily="18" charset="0"/>
              </a:rPr>
              <a:t>, Agni </a:t>
            </a:r>
            <a:r>
              <a:rPr lang="en-US" i="1" dirty="0" err="1">
                <a:latin typeface="Times New Roman" pitchFamily="18" charset="0"/>
                <a:cs typeface="Times New Roman" pitchFamily="18" charset="0"/>
              </a:rPr>
              <a:t>Jiwha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Bahni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Shikha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Garbhpatini</a:t>
            </a:r>
            <a:r>
              <a:rPr lang="en-US" dirty="0">
                <a:latin typeface="Times New Roman" pitchFamily="18" charset="0"/>
                <a:cs typeface="Times New Roman" pitchFamily="18" charset="0"/>
              </a:rPr>
              <a:t> ,etc. It is a semi-wooden herbaceous climber which is used in inflammation, Gout, Rheumatoid Arthritis, </a:t>
            </a:r>
            <a:r>
              <a:rPr lang="en-US" dirty="0" err="1">
                <a:latin typeface="Times New Roman" pitchFamily="18" charset="0"/>
                <a:cs typeface="Times New Roman" pitchFamily="18" charset="0"/>
              </a:rPr>
              <a:t>Gonorrhoea</a:t>
            </a:r>
            <a:r>
              <a:rPr lang="en-US" dirty="0">
                <a:latin typeface="Times New Roman" pitchFamily="18" charset="0"/>
                <a:cs typeface="Times New Roman" pitchFamily="18" charset="0"/>
              </a:rPr>
              <a:t> and fever. The detoxification process involves soaking of roots and seeds in </a:t>
            </a:r>
            <a:r>
              <a:rPr lang="en-US" i="1" dirty="0" err="1">
                <a:latin typeface="Times New Roman" pitchFamily="18" charset="0"/>
                <a:cs typeface="Times New Roman" pitchFamily="18" charset="0"/>
              </a:rPr>
              <a:t>Gomutra</a:t>
            </a:r>
            <a:r>
              <a:rPr lang="en-US" dirty="0">
                <a:latin typeface="Times New Roman" pitchFamily="18" charset="0"/>
                <a:cs typeface="Times New Roman" pitchFamily="18" charset="0"/>
              </a:rPr>
              <a:t> for 24 hours and washing with warm water. </a:t>
            </a:r>
            <a:r>
              <a:rPr lang="en-US" dirty="0" err="1">
                <a:latin typeface="Times New Roman" pitchFamily="18" charset="0"/>
                <a:cs typeface="Times New Roman" pitchFamily="18" charset="0"/>
              </a:rPr>
              <a:t>Colchicine</a:t>
            </a:r>
            <a:r>
              <a:rPr lang="en-US" dirty="0">
                <a:latin typeface="Times New Roman" pitchFamily="18" charset="0"/>
                <a:cs typeface="Times New Roman" pitchFamily="18" charset="0"/>
              </a:rPr>
              <a:t> and </a:t>
            </a:r>
            <a:r>
              <a:rPr lang="en-US" dirty="0" err="1">
                <a:latin typeface="Times New Roman" pitchFamily="18" charset="0"/>
                <a:cs typeface="Times New Roman" pitchFamily="18" charset="0"/>
              </a:rPr>
              <a:t>Gloriosine</a:t>
            </a:r>
            <a:r>
              <a:rPr lang="en-US" dirty="0">
                <a:latin typeface="Times New Roman" pitchFamily="18" charset="0"/>
                <a:cs typeface="Times New Roman" pitchFamily="18" charset="0"/>
              </a:rPr>
              <a:t> is present as an Alkaloid in this plant. The level of the Alkaloids reduces significantly after </a:t>
            </a:r>
            <a:r>
              <a:rPr lang="en-US" i="1" dirty="0">
                <a:latin typeface="Times New Roman" pitchFamily="18" charset="0"/>
                <a:cs typeface="Times New Roman" pitchFamily="18" charset="0"/>
              </a:rPr>
              <a:t>shodhana</a:t>
            </a:r>
            <a:r>
              <a:rPr lang="en-US" sz="2400" baseline="30000" dirty="0">
                <a:latin typeface="Times New Roman" pitchFamily="18" charset="0"/>
                <a:cs typeface="Times New Roman" pitchFamily="18" charset="0"/>
              </a:rPr>
              <a:t>24</a:t>
            </a:r>
            <a:r>
              <a:rPr lang="en-US" dirty="0">
                <a:latin typeface="Times New Roman" pitchFamily="18" charset="0"/>
                <a:cs typeface="Times New Roman" pitchFamily="18" charset="0"/>
              </a:rPr>
              <a:t>.</a:t>
            </a:r>
          </a:p>
          <a:p>
            <a:pPr>
              <a:lnSpc>
                <a:spcPct val="150000"/>
              </a:lnSpc>
            </a:pPr>
            <a:endParaRPr lang="en-US" dirty="0">
              <a:latin typeface="Times New Roman" pitchFamily="18" charset="0"/>
              <a:cs typeface="Times New Roman" pitchFamily="18"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09600" y="685800"/>
            <a:ext cx="8001000" cy="5410200"/>
          </a:xfrm>
        </p:spPr>
        <p:txBody>
          <a:bodyPr>
            <a:normAutofit/>
          </a:bodyPr>
          <a:lstStyle/>
          <a:p>
            <a:pPr>
              <a:lnSpc>
                <a:spcPct val="150000"/>
              </a:lnSpc>
            </a:pPr>
            <a:r>
              <a:rPr lang="en-US" sz="2800" b="1" i="1" dirty="0" err="1">
                <a:latin typeface="Times New Roman" pitchFamily="18" charset="0"/>
                <a:cs typeface="Times New Roman" pitchFamily="18" charset="0"/>
              </a:rPr>
              <a:t>Gunja</a:t>
            </a:r>
            <a:r>
              <a:rPr lang="en-US" sz="2800" dirty="0">
                <a:latin typeface="Times New Roman" pitchFamily="18" charset="0"/>
                <a:cs typeface="Times New Roman" pitchFamily="18" charset="0"/>
              </a:rPr>
              <a:t> synonyms are </a:t>
            </a:r>
            <a:r>
              <a:rPr lang="en-US" sz="2800" i="1" dirty="0" err="1">
                <a:latin typeface="Times New Roman" pitchFamily="18" charset="0"/>
                <a:cs typeface="Times New Roman" pitchFamily="18" charset="0"/>
              </a:rPr>
              <a:t>Raktika</a:t>
            </a:r>
            <a:r>
              <a:rPr lang="en-US" sz="2800" i="1" dirty="0">
                <a:latin typeface="Times New Roman" pitchFamily="18" charset="0"/>
                <a:cs typeface="Times New Roman" pitchFamily="18" charset="0"/>
              </a:rPr>
              <a:t> , </a:t>
            </a:r>
            <a:r>
              <a:rPr lang="en-US" sz="2800" i="1" dirty="0" err="1">
                <a:latin typeface="Times New Roman" pitchFamily="18" charset="0"/>
                <a:cs typeface="Times New Roman" pitchFamily="18" charset="0"/>
              </a:rPr>
              <a:t>Rakta</a:t>
            </a:r>
            <a:r>
              <a:rPr lang="en-US" sz="2800" i="1" dirty="0">
                <a:latin typeface="Times New Roman" pitchFamily="18" charset="0"/>
                <a:cs typeface="Times New Roman" pitchFamily="18" charset="0"/>
              </a:rPr>
              <a:t> , </a:t>
            </a:r>
            <a:r>
              <a:rPr lang="en-US" sz="2800" i="1" dirty="0" err="1">
                <a:latin typeface="Times New Roman" pitchFamily="18" charset="0"/>
                <a:cs typeface="Times New Roman" pitchFamily="18" charset="0"/>
              </a:rPr>
              <a:t>Tamrika</a:t>
            </a:r>
            <a:r>
              <a:rPr lang="en-US" sz="2800" i="1" dirty="0">
                <a:latin typeface="Times New Roman" pitchFamily="18" charset="0"/>
                <a:cs typeface="Times New Roman" pitchFamily="18" charset="0"/>
              </a:rPr>
              <a:t> , </a:t>
            </a:r>
            <a:r>
              <a:rPr lang="en-US" sz="2800" i="1" dirty="0" err="1">
                <a:latin typeface="Times New Roman" pitchFamily="18" charset="0"/>
                <a:cs typeface="Times New Roman" pitchFamily="18" charset="0"/>
              </a:rPr>
              <a:t>Shitapaki</a:t>
            </a:r>
            <a:r>
              <a:rPr lang="en-US" sz="2800" i="1" dirty="0">
                <a:latin typeface="Times New Roman" pitchFamily="18" charset="0"/>
                <a:cs typeface="Times New Roman" pitchFamily="18" charset="0"/>
              </a:rPr>
              <a:t> , </a:t>
            </a:r>
            <a:r>
              <a:rPr lang="en-US" sz="2800" i="1" dirty="0" err="1">
                <a:latin typeface="Times New Roman" pitchFamily="18" charset="0"/>
                <a:cs typeface="Times New Roman" pitchFamily="18" charset="0"/>
              </a:rPr>
              <a:t>Bhilla</a:t>
            </a:r>
            <a:r>
              <a:rPr lang="en-US" sz="2800" i="1" dirty="0">
                <a:latin typeface="Times New Roman" pitchFamily="18" charset="0"/>
                <a:cs typeface="Times New Roman" pitchFamily="18" charset="0"/>
              </a:rPr>
              <a:t> ,</a:t>
            </a:r>
            <a:r>
              <a:rPr lang="en-US" sz="2800" dirty="0">
                <a:latin typeface="Times New Roman" pitchFamily="18" charset="0"/>
                <a:cs typeface="Times New Roman" pitchFamily="18" charset="0"/>
              </a:rPr>
              <a:t> etc. It’s leaves and roots are non toxic, but seeds are toxic. Since ancient times it been used as fish poison, arrow poison and for criminal purposes of poisoning ( both humans and cattle ) . It contains a toxic </a:t>
            </a:r>
            <a:r>
              <a:rPr lang="en-US" sz="2800" dirty="0" err="1">
                <a:latin typeface="Times New Roman" pitchFamily="18" charset="0"/>
                <a:cs typeface="Times New Roman" pitchFamily="18" charset="0"/>
              </a:rPr>
              <a:t>lectin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Abrin</a:t>
            </a:r>
            <a:r>
              <a:rPr lang="en-US" sz="2800" dirty="0">
                <a:latin typeface="Times New Roman" pitchFamily="18" charset="0"/>
                <a:cs typeface="Times New Roman" pitchFamily="18" charset="0"/>
              </a:rPr>
              <a:t>, a fat splitting enzyme, </a:t>
            </a:r>
            <a:r>
              <a:rPr lang="en-US" sz="2800" dirty="0" err="1">
                <a:latin typeface="Times New Roman" pitchFamily="18" charset="0"/>
                <a:cs typeface="Times New Roman" pitchFamily="18" charset="0"/>
              </a:rPr>
              <a:t>urease</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abarnin</a:t>
            </a:r>
            <a:r>
              <a:rPr lang="en-US" sz="2800" dirty="0">
                <a:latin typeface="Times New Roman" pitchFamily="18" charset="0"/>
                <a:cs typeface="Times New Roman" pitchFamily="18" charset="0"/>
              </a:rPr>
              <a:t> and steroidal oil.</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85800" y="762000"/>
            <a:ext cx="7772400" cy="5334000"/>
          </a:xfrm>
        </p:spPr>
        <p:txBody>
          <a:bodyPr>
            <a:normAutofit fontScale="92500"/>
          </a:bodyPr>
          <a:lstStyle/>
          <a:p>
            <a:pPr>
              <a:lnSpc>
                <a:spcPct val="200000"/>
              </a:lnSpc>
            </a:pPr>
            <a:r>
              <a:rPr lang="en-US" dirty="0">
                <a:latin typeface="Times New Roman" pitchFamily="18" charset="0"/>
                <a:cs typeface="Times New Roman" pitchFamily="18" charset="0"/>
              </a:rPr>
              <a:t>During the </a:t>
            </a:r>
            <a:r>
              <a:rPr lang="en-US" i="1" dirty="0" err="1">
                <a:latin typeface="Times New Roman" pitchFamily="18" charset="0"/>
                <a:cs typeface="Times New Roman" pitchFamily="18" charset="0"/>
              </a:rPr>
              <a:t>shodhana</a:t>
            </a:r>
            <a:r>
              <a:rPr lang="en-US" dirty="0">
                <a:latin typeface="Times New Roman" pitchFamily="18" charset="0"/>
                <a:cs typeface="Times New Roman" pitchFamily="18" charset="0"/>
              </a:rPr>
              <a:t> process, color of the media changes due to the removal of colored material from the endosperm of the seeds and there is loss in weight. A major part of </a:t>
            </a:r>
            <a:r>
              <a:rPr lang="en-US" dirty="0" err="1">
                <a:latin typeface="Times New Roman" pitchFamily="18" charset="0"/>
                <a:cs typeface="Times New Roman" pitchFamily="18" charset="0"/>
              </a:rPr>
              <a:t>Hypaphorine</a:t>
            </a:r>
            <a:r>
              <a:rPr lang="en-US" dirty="0">
                <a:latin typeface="Times New Roman" pitchFamily="18" charset="0"/>
                <a:cs typeface="Times New Roman" pitchFamily="18" charset="0"/>
              </a:rPr>
              <a:t> might have undergone transformation into </a:t>
            </a:r>
            <a:r>
              <a:rPr lang="en-US" dirty="0" err="1">
                <a:latin typeface="Times New Roman" pitchFamily="18" charset="0"/>
                <a:cs typeface="Times New Roman" pitchFamily="18" charset="0"/>
              </a:rPr>
              <a:t>abrin</a:t>
            </a:r>
            <a:r>
              <a:rPr lang="en-US" dirty="0">
                <a:latin typeface="Times New Roman" pitchFamily="18" charset="0"/>
                <a:cs typeface="Times New Roman" pitchFamily="18" charset="0"/>
              </a:rPr>
              <a:t> , by reduction of its tertiary amino group into primary Amino </a:t>
            </a:r>
            <a:r>
              <a:rPr lang="en-US" dirty="0" err="1">
                <a:latin typeface="Times New Roman" pitchFamily="18" charset="0"/>
                <a:cs typeface="Times New Roman" pitchFamily="18" charset="0"/>
              </a:rPr>
              <a:t>Glycemic</a:t>
            </a:r>
            <a:r>
              <a:rPr lang="en-US" dirty="0">
                <a:latin typeface="Times New Roman" pitchFamily="18" charset="0"/>
                <a:cs typeface="Times New Roman" pitchFamily="18" charset="0"/>
              </a:rPr>
              <a:t> Response % of protein and also reduces after </a:t>
            </a:r>
            <a:r>
              <a:rPr lang="en-US" i="1" dirty="0" err="1">
                <a:latin typeface="Times New Roman" pitchFamily="18" charset="0"/>
                <a:cs typeface="Times New Roman" pitchFamily="18" charset="0"/>
              </a:rPr>
              <a:t>shodhana</a:t>
            </a:r>
            <a:r>
              <a:rPr lang="en-US" dirty="0">
                <a:latin typeface="Times New Roman" pitchFamily="18" charset="0"/>
                <a:cs typeface="Times New Roman" pitchFamily="18" charset="0"/>
              </a:rPr>
              <a:t> process </a:t>
            </a:r>
            <a:r>
              <a:rPr lang="en-US" sz="2800" baseline="30000" dirty="0">
                <a:latin typeface="Times New Roman" pitchFamily="18" charset="0"/>
                <a:cs typeface="Times New Roman" pitchFamily="18" charset="0"/>
              </a:rPr>
              <a:t>25</a:t>
            </a:r>
            <a:r>
              <a:rPr lang="en-US" dirty="0">
                <a:latin typeface="Times New Roman" pitchFamily="18" charset="0"/>
                <a:cs typeface="Times New Roman" pitchFamily="18" charset="0"/>
              </a:rPr>
              <a: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67000"/>
            <a:ext cx="7772400" cy="1143000"/>
          </a:xfrm>
        </p:spPr>
        <p:txBody>
          <a:bodyPr/>
          <a:lstStyle/>
          <a:p>
            <a:r>
              <a:rPr lang="en-US" b="1" dirty="0">
                <a:latin typeface="Times New Roman" pitchFamily="18" charset="0"/>
                <a:cs typeface="Times New Roman" pitchFamily="18" charset="0"/>
              </a:rPr>
              <a:t>		CONCLUSION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3400" y="457200"/>
            <a:ext cx="8153400" cy="5867400"/>
          </a:xfrm>
        </p:spPr>
        <p:txBody>
          <a:bodyPr>
            <a:normAutofit lnSpcReduction="10000"/>
          </a:bodyPr>
          <a:lstStyle/>
          <a:p>
            <a:pPr>
              <a:lnSpc>
                <a:spcPct val="150000"/>
              </a:lnSpc>
            </a:pPr>
            <a:r>
              <a:rPr lang="en-US" dirty="0">
                <a:latin typeface="Times New Roman" pitchFamily="18" charset="0"/>
                <a:cs typeface="Times New Roman" pitchFamily="18" charset="0"/>
              </a:rPr>
              <a:t>As we know poison can be converted into excellent medicine if processed and administered properly but if hand inaccurately it may become dangerous. It is good to admit </a:t>
            </a:r>
            <a:r>
              <a:rPr lang="en-US" i="1" dirty="0" err="1">
                <a:latin typeface="Times New Roman" pitchFamily="18" charset="0"/>
                <a:cs typeface="Times New Roman" pitchFamily="18" charset="0"/>
              </a:rPr>
              <a:t>shodhana</a:t>
            </a:r>
            <a:r>
              <a:rPr lang="en-US" dirty="0">
                <a:latin typeface="Times New Roman" pitchFamily="18" charset="0"/>
                <a:cs typeface="Times New Roman" pitchFamily="18" charset="0"/>
              </a:rPr>
              <a:t>  process mentioned in ancient text with modern technology to assess its safety and efficacy. </a:t>
            </a:r>
            <a:r>
              <a:rPr lang="en-US" i="1" dirty="0" err="1">
                <a:latin typeface="Times New Roman" pitchFamily="18" charset="0"/>
                <a:cs typeface="Times New Roman" pitchFamily="18" charset="0"/>
              </a:rPr>
              <a:t>Bhavana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dravya</a:t>
            </a:r>
            <a:r>
              <a:rPr lang="en-US" dirty="0">
                <a:latin typeface="Times New Roman" pitchFamily="18" charset="0"/>
                <a:cs typeface="Times New Roman" pitchFamily="18" charset="0"/>
              </a:rPr>
              <a:t> also plays an important role in making drug without side-effect. In </a:t>
            </a:r>
            <a:r>
              <a:rPr lang="en-US" i="1" dirty="0" err="1">
                <a:latin typeface="Times New Roman" pitchFamily="18" charset="0"/>
                <a:cs typeface="Times New Roman" pitchFamily="18" charset="0"/>
              </a:rPr>
              <a:t>Ayurveda</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 there are lots of media used  for </a:t>
            </a:r>
            <a:r>
              <a:rPr lang="en-US" i="1" dirty="0" err="1">
                <a:latin typeface="Times New Roman" pitchFamily="18" charset="0"/>
                <a:cs typeface="Times New Roman" pitchFamily="18" charset="0"/>
              </a:rPr>
              <a:t>shodhana</a:t>
            </a:r>
            <a:r>
              <a:rPr lang="en-US" dirty="0">
                <a:latin typeface="Times New Roman" pitchFamily="18" charset="0"/>
                <a:cs typeface="Times New Roman" pitchFamily="18" charset="0"/>
              </a:rPr>
              <a:t>. Cow’s urine and cow’s milk are common media for </a:t>
            </a:r>
            <a:r>
              <a:rPr lang="en-US" i="1" dirty="0" err="1">
                <a:latin typeface="Times New Roman" pitchFamily="18" charset="0"/>
                <a:cs typeface="Times New Roman" pitchFamily="18" charset="0"/>
              </a:rPr>
              <a:t>shodhana</a:t>
            </a:r>
            <a:r>
              <a:rPr lang="en-US" dirty="0">
                <a:latin typeface="Times New Roman" pitchFamily="18" charset="0"/>
                <a:cs typeface="Times New Roman" pitchFamily="18" charset="0"/>
              </a:rPr>
              <a:t> of  </a:t>
            </a:r>
            <a:r>
              <a:rPr lang="en-US" i="1" dirty="0" err="1">
                <a:latin typeface="Times New Roman" pitchFamily="18" charset="0"/>
                <a:cs typeface="Times New Roman" pitchFamily="18" charset="0"/>
              </a:rPr>
              <a:t>Vishadravya</a:t>
            </a:r>
            <a:r>
              <a:rPr lang="en-US" dirty="0">
                <a:latin typeface="Times New Roman" pitchFamily="18" charset="0"/>
                <a:cs typeface="Times New Roman" pitchFamily="18" charset="0"/>
              </a:rPr>
              <a:t> (poisonous plants).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3400" y="609600"/>
            <a:ext cx="8153400" cy="5638800"/>
          </a:xfrm>
        </p:spPr>
        <p:txBody>
          <a:bodyPr/>
          <a:lstStyle/>
          <a:p>
            <a:pPr>
              <a:lnSpc>
                <a:spcPct val="150000"/>
              </a:lnSpc>
            </a:pPr>
            <a:r>
              <a:rPr lang="en-US" dirty="0">
                <a:latin typeface="Times New Roman" pitchFamily="18" charset="0"/>
                <a:cs typeface="Times New Roman" pitchFamily="18" charset="0"/>
              </a:rPr>
              <a:t>Thus, I can say that it is matter of discussion and research that after purification how many dreadful qualities of poison are diminished to make it useful therapeutically. Poisons are highly potent and fast acting drugs; they can be used as a catalyst to enhance the drug with which it is used , for which media also plays an important role. But, before using poison they should be purified to reduce its fatality. So , it causes the drug to become nectar if method of </a:t>
            </a:r>
            <a:r>
              <a:rPr lang="en-US" i="1" dirty="0" err="1">
                <a:latin typeface="Times New Roman" pitchFamily="18" charset="0"/>
                <a:cs typeface="Times New Roman" pitchFamily="18" charset="0"/>
              </a:rPr>
              <a:t>shodhana</a:t>
            </a:r>
            <a:r>
              <a:rPr lang="en-US" dirty="0">
                <a:latin typeface="Times New Roman" pitchFamily="18" charset="0"/>
                <a:cs typeface="Times New Roman" pitchFamily="18" charset="0"/>
              </a:rPr>
              <a:t> is appropriate . </a:t>
            </a:r>
          </a:p>
          <a:p>
            <a:endParaRPr lang="en-US" dirty="0">
              <a:latin typeface="Times New Roman" pitchFamily="18" charset="0"/>
              <a:cs typeface="Times New Roman"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487362"/>
          </a:xfrm>
        </p:spPr>
        <p:txBody>
          <a:bodyPr/>
          <a:lstStyle/>
          <a:p>
            <a:r>
              <a:rPr lang="en-US" sz="2000" dirty="0">
                <a:latin typeface="Times New Roman" pitchFamily="18" charset="0"/>
                <a:cs typeface="Times New Roman" pitchFamily="18" charset="0"/>
              </a:rPr>
              <a:t>  </a:t>
            </a:r>
            <a:r>
              <a:rPr lang="en-US" sz="2000" b="1" dirty="0">
                <a:latin typeface="Times New Roman" pitchFamily="18" charset="0"/>
                <a:cs typeface="Times New Roman" pitchFamily="18" charset="0"/>
              </a:rPr>
              <a:t>REFERENCES  :</a:t>
            </a:r>
          </a:p>
        </p:txBody>
      </p:sp>
      <p:sp>
        <p:nvSpPr>
          <p:cNvPr id="3" name="Content Placeholder 2"/>
          <p:cNvSpPr>
            <a:spLocks noGrp="1"/>
          </p:cNvSpPr>
          <p:nvPr>
            <p:ph sz="quarter" idx="1"/>
          </p:nvPr>
        </p:nvSpPr>
        <p:spPr>
          <a:xfrm>
            <a:off x="304800" y="914400"/>
            <a:ext cx="8534400" cy="5562600"/>
          </a:xfrm>
        </p:spPr>
        <p:txBody>
          <a:bodyPr>
            <a:normAutofit fontScale="77500" lnSpcReduction="20000"/>
          </a:bodyPr>
          <a:lstStyle/>
          <a:p>
            <a:pPr marL="514350" lvl="0" indent="-514350">
              <a:buFont typeface="+mj-lt"/>
              <a:buAutoNum type="arabicPeriod"/>
            </a:pPr>
            <a:r>
              <a:rPr lang="en-US" dirty="0" err="1">
                <a:latin typeface="Times New Roman" pitchFamily="18" charset="0"/>
                <a:cs typeface="Times New Roman" pitchFamily="18" charset="0"/>
              </a:rPr>
              <a:t>Sadananda</a:t>
            </a:r>
            <a:r>
              <a:rPr lang="en-US" dirty="0">
                <a:latin typeface="Times New Roman" pitchFamily="18" charset="0"/>
                <a:cs typeface="Times New Roman" pitchFamily="18" charset="0"/>
              </a:rPr>
              <a:t> Sharma, Pt. </a:t>
            </a:r>
            <a:r>
              <a:rPr lang="en-US" dirty="0" err="1">
                <a:latin typeface="Times New Roman" pitchFamily="18" charset="0"/>
                <a:cs typeface="Times New Roman" pitchFamily="18" charset="0"/>
              </a:rPr>
              <a:t>Kashinath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Shastri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Rasataringini</a:t>
            </a:r>
            <a:r>
              <a:rPr lang="en-US" dirty="0">
                <a:latin typeface="Times New Roman" pitchFamily="18" charset="0"/>
                <a:cs typeface="Times New Roman" pitchFamily="18" charset="0"/>
              </a:rPr>
              <a:t> of </a:t>
            </a:r>
            <a:r>
              <a:rPr lang="en-US" dirty="0" err="1">
                <a:latin typeface="Times New Roman" pitchFamily="18" charset="0"/>
                <a:cs typeface="Times New Roman" pitchFamily="18" charset="0"/>
              </a:rPr>
              <a:t>Sadanand</a:t>
            </a:r>
            <a:r>
              <a:rPr lang="en-US" dirty="0">
                <a:latin typeface="Times New Roman" pitchFamily="18" charset="0"/>
                <a:cs typeface="Times New Roman" pitchFamily="18" charset="0"/>
              </a:rPr>
              <a:t> Sharma, Delhi; </a:t>
            </a:r>
            <a:r>
              <a:rPr lang="en-US" dirty="0" err="1">
                <a:latin typeface="Times New Roman" pitchFamily="18" charset="0"/>
                <a:cs typeface="Times New Roman" pitchFamily="18" charset="0"/>
              </a:rPr>
              <a:t>Motilal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Banarsidas</a:t>
            </a:r>
            <a:r>
              <a:rPr lang="en-US" dirty="0">
                <a:latin typeface="Times New Roman" pitchFamily="18" charset="0"/>
                <a:cs typeface="Times New Roman" pitchFamily="18" charset="0"/>
              </a:rPr>
              <a:t> Publisher, Reprinted., 2000; 692.</a:t>
            </a:r>
          </a:p>
          <a:p>
            <a:pPr marL="514350" lvl="0" indent="-514350">
              <a:buFont typeface="+mj-lt"/>
              <a:buAutoNum type="arabicPeriod"/>
            </a:pPr>
            <a:r>
              <a:rPr lang="en-US" dirty="0" err="1">
                <a:latin typeface="Times New Roman" pitchFamily="18" charset="0"/>
                <a:cs typeface="Times New Roman" pitchFamily="18" charset="0"/>
              </a:rPr>
              <a:t>Dikshit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Manisha</a:t>
            </a:r>
            <a:r>
              <a:rPr lang="en-US" dirty="0">
                <a:latin typeface="Times New Roman" pitchFamily="18" charset="0"/>
                <a:cs typeface="Times New Roman" pitchFamily="18" charset="0"/>
              </a:rPr>
              <a:t>, poisonous plants as medicine after </a:t>
            </a:r>
            <a:r>
              <a:rPr lang="en-US" dirty="0" err="1">
                <a:latin typeface="Times New Roman" pitchFamily="18" charset="0"/>
                <a:cs typeface="Times New Roman" pitchFamily="18" charset="0"/>
              </a:rPr>
              <a:t>shodhana</a:t>
            </a:r>
            <a:r>
              <a:rPr lang="en-US" dirty="0">
                <a:latin typeface="Times New Roman" pitchFamily="18" charset="0"/>
                <a:cs typeface="Times New Roman" pitchFamily="18" charset="0"/>
              </a:rPr>
              <a:t>: a review, unique journal of </a:t>
            </a:r>
            <a:r>
              <a:rPr lang="en-US" dirty="0" err="1">
                <a:latin typeface="Times New Roman" pitchFamily="18" charset="0"/>
                <a:cs typeface="Times New Roman" pitchFamily="18" charset="0"/>
              </a:rPr>
              <a:t>ayurvedic</a:t>
            </a:r>
            <a:r>
              <a:rPr lang="en-US" dirty="0">
                <a:latin typeface="Times New Roman" pitchFamily="18" charset="0"/>
                <a:cs typeface="Times New Roman" pitchFamily="18" charset="0"/>
              </a:rPr>
              <a:t> and herbal medicines, </a:t>
            </a:r>
            <a:r>
              <a:rPr lang="en-US" dirty="0" err="1">
                <a:latin typeface="Times New Roman" pitchFamily="18" charset="0"/>
                <a:cs typeface="Times New Roman" pitchFamily="18" charset="0"/>
              </a:rPr>
              <a:t>issn</a:t>
            </a:r>
            <a:r>
              <a:rPr lang="en-US" dirty="0">
                <a:latin typeface="Times New Roman" pitchFamily="18" charset="0"/>
                <a:cs typeface="Times New Roman" pitchFamily="18" charset="0"/>
              </a:rPr>
              <a:t> 2347-2375.</a:t>
            </a:r>
          </a:p>
          <a:p>
            <a:pPr marL="514350" lvl="0" indent="-514350">
              <a:buFont typeface="+mj-lt"/>
              <a:buAutoNum type="arabicPeriod"/>
            </a:pPr>
            <a:r>
              <a:rPr lang="en-US" dirty="0" err="1">
                <a:latin typeface="Times New Roman" pitchFamily="18" charset="0"/>
                <a:cs typeface="Times New Roman" pitchFamily="18" charset="0"/>
              </a:rPr>
              <a:t>Sadananda</a:t>
            </a:r>
            <a:r>
              <a:rPr lang="en-US" dirty="0">
                <a:latin typeface="Times New Roman" pitchFamily="18" charset="0"/>
                <a:cs typeface="Times New Roman" pitchFamily="18" charset="0"/>
              </a:rPr>
              <a:t> Sharma, Pt. </a:t>
            </a:r>
            <a:r>
              <a:rPr lang="en-US" dirty="0" err="1">
                <a:latin typeface="Times New Roman" pitchFamily="18" charset="0"/>
                <a:cs typeface="Times New Roman" pitchFamily="18" charset="0"/>
              </a:rPr>
              <a:t>Kashinath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Shastri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Rasataringini</a:t>
            </a:r>
            <a:r>
              <a:rPr lang="en-US" dirty="0">
                <a:latin typeface="Times New Roman" pitchFamily="18" charset="0"/>
                <a:cs typeface="Times New Roman" pitchFamily="18" charset="0"/>
              </a:rPr>
              <a:t> of </a:t>
            </a:r>
            <a:r>
              <a:rPr lang="en-US" dirty="0" err="1">
                <a:latin typeface="Times New Roman" pitchFamily="18" charset="0"/>
                <a:cs typeface="Times New Roman" pitchFamily="18" charset="0"/>
              </a:rPr>
              <a:t>Sadanand</a:t>
            </a:r>
            <a:r>
              <a:rPr lang="en-US" dirty="0">
                <a:latin typeface="Times New Roman" pitchFamily="18" charset="0"/>
                <a:cs typeface="Times New Roman" pitchFamily="18" charset="0"/>
              </a:rPr>
              <a:t> Sharma, Delhi; </a:t>
            </a:r>
            <a:r>
              <a:rPr lang="en-US" dirty="0" err="1">
                <a:latin typeface="Times New Roman" pitchFamily="18" charset="0"/>
                <a:cs typeface="Times New Roman" pitchFamily="18" charset="0"/>
              </a:rPr>
              <a:t>Motilal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Banarsidas</a:t>
            </a:r>
            <a:r>
              <a:rPr lang="en-US" dirty="0">
                <a:latin typeface="Times New Roman" pitchFamily="18" charset="0"/>
                <a:cs typeface="Times New Roman" pitchFamily="18" charset="0"/>
              </a:rPr>
              <a:t> Publisher, Reprint ed., 2000; 720.</a:t>
            </a:r>
          </a:p>
          <a:p>
            <a:pPr marL="514350" lvl="0" indent="-514350">
              <a:buFont typeface="+mj-lt"/>
              <a:buAutoNum type="arabicPeriod"/>
            </a:pPr>
            <a:r>
              <a:rPr lang="en-US" dirty="0" err="1">
                <a:latin typeface="Times New Roman" pitchFamily="18" charset="0"/>
                <a:cs typeface="Times New Roman" pitchFamily="18" charset="0"/>
              </a:rPr>
              <a:t>Sadananda</a:t>
            </a:r>
            <a:r>
              <a:rPr lang="en-US" dirty="0">
                <a:latin typeface="Times New Roman" pitchFamily="18" charset="0"/>
                <a:cs typeface="Times New Roman" pitchFamily="18" charset="0"/>
              </a:rPr>
              <a:t> Sharma. Rasa </a:t>
            </a:r>
            <a:r>
              <a:rPr lang="en-US" dirty="0" err="1">
                <a:latin typeface="Times New Roman" pitchFamily="18" charset="0"/>
                <a:cs typeface="Times New Roman" pitchFamily="18" charset="0"/>
              </a:rPr>
              <a:t>Tarangini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Kasinath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sastri</a:t>
            </a:r>
            <a:r>
              <a:rPr lang="en-US" dirty="0">
                <a:latin typeface="Times New Roman" pitchFamily="18" charset="0"/>
                <a:cs typeface="Times New Roman" pitchFamily="18" charset="0"/>
              </a:rPr>
              <a:t>, editor. 11th ed. New Delhi: </a:t>
            </a:r>
            <a:r>
              <a:rPr lang="en-US" dirty="0" err="1">
                <a:latin typeface="Times New Roman" pitchFamily="18" charset="0"/>
                <a:cs typeface="Times New Roman" pitchFamily="18" charset="0"/>
              </a:rPr>
              <a:t>Motilal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Banarasidas</a:t>
            </a:r>
            <a:r>
              <a:rPr lang="en-US" dirty="0">
                <a:latin typeface="Times New Roman" pitchFamily="18" charset="0"/>
                <a:cs typeface="Times New Roman" pitchFamily="18" charset="0"/>
              </a:rPr>
              <a:t>, 2004; 346-349.</a:t>
            </a:r>
          </a:p>
          <a:p>
            <a:pPr marL="514350" lvl="0" indent="-514350">
              <a:buFont typeface="+mj-lt"/>
              <a:buAutoNum type="arabicPeriod"/>
            </a:pPr>
            <a:r>
              <a:rPr lang="en-US" dirty="0">
                <a:latin typeface="Times New Roman" pitchFamily="18" charset="0"/>
                <a:cs typeface="Times New Roman" pitchFamily="18" charset="0"/>
              </a:rPr>
              <a:t>Parikh </a:t>
            </a:r>
            <a:r>
              <a:rPr lang="en-US" dirty="0" err="1">
                <a:latin typeface="Times New Roman" pitchFamily="18" charset="0"/>
                <a:cs typeface="Times New Roman" pitchFamily="18" charset="0"/>
              </a:rPr>
              <a:t>Gopinath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Vanousadhi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Ratnakara</a:t>
            </a:r>
            <a:r>
              <a:rPr lang="en-US" dirty="0">
                <a:latin typeface="Times New Roman" pitchFamily="18" charset="0"/>
                <a:cs typeface="Times New Roman" pitchFamily="18" charset="0"/>
              </a:rPr>
              <a:t>, 1st ed. </a:t>
            </a:r>
            <a:r>
              <a:rPr lang="en-US" dirty="0" err="1">
                <a:latin typeface="Times New Roman" pitchFamily="18" charset="0"/>
                <a:cs typeface="Times New Roman" pitchFamily="18" charset="0"/>
              </a:rPr>
              <a:t>Vijaygath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Sudhanidhi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karyalaya</a:t>
            </a:r>
            <a:r>
              <a:rPr lang="en-US" dirty="0">
                <a:latin typeface="Times New Roman" pitchFamily="18" charset="0"/>
                <a:cs typeface="Times New Roman" pitchFamily="18" charset="0"/>
              </a:rPr>
              <a:t>, 1999; 5: 87.</a:t>
            </a:r>
          </a:p>
          <a:p>
            <a:pPr marL="514350" lvl="0" indent="-514350">
              <a:buFont typeface="+mj-lt"/>
              <a:buAutoNum type="arabicPeriod"/>
            </a:pPr>
            <a:r>
              <a:rPr lang="en-US" dirty="0" err="1">
                <a:latin typeface="Times New Roman" pitchFamily="18" charset="0"/>
                <a:cs typeface="Times New Roman" pitchFamily="18" charset="0"/>
              </a:rPr>
              <a:t>Sadananda</a:t>
            </a:r>
            <a:r>
              <a:rPr lang="en-US" dirty="0">
                <a:latin typeface="Times New Roman" pitchFamily="18" charset="0"/>
                <a:cs typeface="Times New Roman" pitchFamily="18" charset="0"/>
              </a:rPr>
              <a:t> Sharma, Pt. </a:t>
            </a:r>
            <a:r>
              <a:rPr lang="en-US" dirty="0" err="1">
                <a:latin typeface="Times New Roman" pitchFamily="18" charset="0"/>
                <a:cs typeface="Times New Roman" pitchFamily="18" charset="0"/>
              </a:rPr>
              <a:t>Kashinath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Shastri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Rasataringini</a:t>
            </a:r>
            <a:r>
              <a:rPr lang="en-US" dirty="0">
                <a:latin typeface="Times New Roman" pitchFamily="18" charset="0"/>
                <a:cs typeface="Times New Roman" pitchFamily="18" charset="0"/>
              </a:rPr>
              <a:t> of </a:t>
            </a:r>
            <a:r>
              <a:rPr lang="en-US" dirty="0" err="1">
                <a:latin typeface="Times New Roman" pitchFamily="18" charset="0"/>
                <a:cs typeface="Times New Roman" pitchFamily="18" charset="0"/>
              </a:rPr>
              <a:t>Sadanand</a:t>
            </a:r>
            <a:r>
              <a:rPr lang="en-US" dirty="0">
                <a:latin typeface="Times New Roman" pitchFamily="18" charset="0"/>
                <a:cs typeface="Times New Roman" pitchFamily="18" charset="0"/>
              </a:rPr>
              <a:t> Sharma, Delhi; </a:t>
            </a:r>
            <a:r>
              <a:rPr lang="en-US" dirty="0" err="1">
                <a:latin typeface="Times New Roman" pitchFamily="18" charset="0"/>
                <a:cs typeface="Times New Roman" pitchFamily="18" charset="0"/>
              </a:rPr>
              <a:t>Motilal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Banarsidas</a:t>
            </a:r>
            <a:r>
              <a:rPr lang="en-US" dirty="0">
                <a:latin typeface="Times New Roman" pitchFamily="18" charset="0"/>
                <a:cs typeface="Times New Roman" pitchFamily="18" charset="0"/>
              </a:rPr>
              <a:t> Publisher, Reprint ed., 2000; 735.</a:t>
            </a:r>
          </a:p>
          <a:p>
            <a:pPr marL="514350" lvl="0" indent="-514350">
              <a:buFont typeface="+mj-lt"/>
              <a:buAutoNum type="arabicPeriod"/>
            </a:pPr>
            <a:r>
              <a:rPr lang="en-US" dirty="0" err="1">
                <a:latin typeface="Times New Roman" pitchFamily="18" charset="0"/>
                <a:cs typeface="Times New Roman" pitchFamily="18" charset="0"/>
              </a:rPr>
              <a:t>Ambikadatta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shastri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Bhaishajyaratnavali</a:t>
            </a:r>
            <a:r>
              <a:rPr lang="en-US" dirty="0">
                <a:latin typeface="Times New Roman" pitchFamily="18" charset="0"/>
                <a:cs typeface="Times New Roman" pitchFamily="18" charset="0"/>
              </a:rPr>
              <a:t> of </a:t>
            </a:r>
            <a:r>
              <a:rPr lang="en-US" dirty="0" err="1">
                <a:latin typeface="Times New Roman" pitchFamily="18" charset="0"/>
                <a:cs typeface="Times New Roman" pitchFamily="18" charset="0"/>
              </a:rPr>
              <a:t>Vd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Rajeshwar</a:t>
            </a:r>
            <a:r>
              <a:rPr lang="en-US" dirty="0">
                <a:latin typeface="Times New Roman" pitchFamily="18" charset="0"/>
                <a:cs typeface="Times New Roman" pitchFamily="18" charset="0"/>
              </a:rPr>
              <a:t> data, 17th ed., </a:t>
            </a:r>
            <a:r>
              <a:rPr lang="en-US" dirty="0" err="1">
                <a:latin typeface="Times New Roman" pitchFamily="18" charset="0"/>
                <a:cs typeface="Times New Roman" pitchFamily="18" charset="0"/>
              </a:rPr>
              <a:t>Chaukhambha</a:t>
            </a:r>
            <a:r>
              <a:rPr lang="en-US" dirty="0">
                <a:latin typeface="Times New Roman" pitchFamily="18" charset="0"/>
                <a:cs typeface="Times New Roman" pitchFamily="18" charset="0"/>
              </a:rPr>
              <a:t> Sanskrit </a:t>
            </a:r>
            <a:r>
              <a:rPr lang="en-US" dirty="0" err="1">
                <a:latin typeface="Times New Roman" pitchFamily="18" charset="0"/>
                <a:cs typeface="Times New Roman" pitchFamily="18" charset="0"/>
              </a:rPr>
              <a:t>sansthan</a:t>
            </a:r>
            <a:r>
              <a:rPr lang="en-US" dirty="0">
                <a:latin typeface="Times New Roman" pitchFamily="18" charset="0"/>
                <a:cs typeface="Times New Roman" pitchFamily="18" charset="0"/>
              </a:rPr>
              <a:t>, Varanasi; Ch-2/180, </a:t>
            </a:r>
            <a:r>
              <a:rPr lang="en-US" dirty="0" err="1">
                <a:latin typeface="Times New Roman" pitchFamily="18" charset="0"/>
                <a:cs typeface="Times New Roman" pitchFamily="18" charset="0"/>
              </a:rPr>
              <a:t>shodhanamarana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prakaran</a:t>
            </a:r>
            <a:r>
              <a:rPr lang="en-US" dirty="0">
                <a:latin typeface="Times New Roman" pitchFamily="18" charset="0"/>
                <a:cs typeface="Times New Roman" pitchFamily="18" charset="0"/>
              </a:rPr>
              <a:t>, 2004; 25.</a:t>
            </a:r>
          </a:p>
          <a:p>
            <a:pPr marL="514350" lvl="0" indent="-514350">
              <a:buFont typeface="+mj-lt"/>
              <a:buAutoNum type="arabicPeriod"/>
            </a:pPr>
            <a:r>
              <a:rPr lang="en-US" dirty="0" err="1">
                <a:latin typeface="Times New Roman" pitchFamily="18" charset="0"/>
                <a:cs typeface="Times New Roman" pitchFamily="18" charset="0"/>
              </a:rPr>
              <a:t>Sadananda</a:t>
            </a:r>
            <a:r>
              <a:rPr lang="en-US" dirty="0">
                <a:latin typeface="Times New Roman" pitchFamily="18" charset="0"/>
                <a:cs typeface="Times New Roman" pitchFamily="18" charset="0"/>
              </a:rPr>
              <a:t> Sharma, Pt. </a:t>
            </a:r>
            <a:r>
              <a:rPr lang="en-US" dirty="0" err="1">
                <a:latin typeface="Times New Roman" pitchFamily="18" charset="0"/>
                <a:cs typeface="Times New Roman" pitchFamily="18" charset="0"/>
              </a:rPr>
              <a:t>Kashinath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Shastri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Rasataringini</a:t>
            </a:r>
            <a:r>
              <a:rPr lang="en-US" dirty="0">
                <a:latin typeface="Times New Roman" pitchFamily="18" charset="0"/>
                <a:cs typeface="Times New Roman" pitchFamily="18" charset="0"/>
              </a:rPr>
              <a:t> of </a:t>
            </a:r>
            <a:r>
              <a:rPr lang="en-US" dirty="0" err="1">
                <a:latin typeface="Times New Roman" pitchFamily="18" charset="0"/>
                <a:cs typeface="Times New Roman" pitchFamily="18" charset="0"/>
              </a:rPr>
              <a:t>Sadanand</a:t>
            </a:r>
            <a:r>
              <a:rPr lang="en-US" dirty="0">
                <a:latin typeface="Times New Roman" pitchFamily="18" charset="0"/>
                <a:cs typeface="Times New Roman" pitchFamily="18" charset="0"/>
              </a:rPr>
              <a:t> Sharma, Delhi; </a:t>
            </a:r>
            <a:r>
              <a:rPr lang="en-US" dirty="0" err="1">
                <a:latin typeface="Times New Roman" pitchFamily="18" charset="0"/>
                <a:cs typeface="Times New Roman" pitchFamily="18" charset="0"/>
              </a:rPr>
              <a:t>Motilal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Banarsidas</a:t>
            </a:r>
            <a:r>
              <a:rPr lang="en-US" dirty="0">
                <a:latin typeface="Times New Roman" pitchFamily="18" charset="0"/>
                <a:cs typeface="Times New Roman" pitchFamily="18" charset="0"/>
              </a:rPr>
              <a:t> Publisher, Reprint ed., 2000; 679.</a:t>
            </a:r>
          </a:p>
          <a:p>
            <a:pPr marL="514350" lvl="0" indent="-514350">
              <a:buFont typeface="+mj-lt"/>
              <a:buAutoNum type="arabicPeriod"/>
            </a:pPr>
            <a:r>
              <a:rPr lang="en-US" dirty="0" err="1">
                <a:latin typeface="Times New Roman" pitchFamily="18" charset="0"/>
                <a:cs typeface="Times New Roman" pitchFamily="18" charset="0"/>
              </a:rPr>
              <a:t>Sadananda</a:t>
            </a:r>
            <a:r>
              <a:rPr lang="en-US" dirty="0">
                <a:latin typeface="Times New Roman" pitchFamily="18" charset="0"/>
                <a:cs typeface="Times New Roman" pitchFamily="18" charset="0"/>
              </a:rPr>
              <a:t> Sharma, Pt. </a:t>
            </a:r>
            <a:r>
              <a:rPr lang="en-US" dirty="0" err="1">
                <a:latin typeface="Times New Roman" pitchFamily="18" charset="0"/>
                <a:cs typeface="Times New Roman" pitchFamily="18" charset="0"/>
              </a:rPr>
              <a:t>Kashinath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Shastri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Rasataringini</a:t>
            </a:r>
            <a:r>
              <a:rPr lang="en-US" dirty="0">
                <a:latin typeface="Times New Roman" pitchFamily="18" charset="0"/>
                <a:cs typeface="Times New Roman" pitchFamily="18" charset="0"/>
              </a:rPr>
              <a:t> of </a:t>
            </a:r>
            <a:r>
              <a:rPr lang="en-US" dirty="0" err="1">
                <a:latin typeface="Times New Roman" pitchFamily="18" charset="0"/>
                <a:cs typeface="Times New Roman" pitchFamily="18" charset="0"/>
              </a:rPr>
              <a:t>Sadanand</a:t>
            </a:r>
            <a:r>
              <a:rPr lang="en-US" dirty="0">
                <a:latin typeface="Times New Roman" pitchFamily="18" charset="0"/>
                <a:cs typeface="Times New Roman" pitchFamily="18" charset="0"/>
              </a:rPr>
              <a:t> Sharma, Delhi; </a:t>
            </a:r>
            <a:r>
              <a:rPr lang="en-US" dirty="0" err="1">
                <a:latin typeface="Times New Roman" pitchFamily="18" charset="0"/>
                <a:cs typeface="Times New Roman" pitchFamily="18" charset="0"/>
              </a:rPr>
              <a:t>Motilal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Banarsidas</a:t>
            </a:r>
            <a:r>
              <a:rPr lang="en-US" dirty="0">
                <a:latin typeface="Times New Roman" pitchFamily="18" charset="0"/>
                <a:cs typeface="Times New Roman" pitchFamily="18" charset="0"/>
              </a:rPr>
              <a:t> Publisher, Reprint ed., 2000; 652.</a:t>
            </a:r>
          </a:p>
          <a:p>
            <a:endParaRPr lang="en-US" dirty="0">
              <a:latin typeface="Times New Roman" pitchFamily="18" charset="0"/>
              <a:cs typeface="Times New Roman"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487362"/>
          </a:xfrm>
        </p:spPr>
        <p:txBody>
          <a:bodyPr/>
          <a:lstStyle/>
          <a:p>
            <a:r>
              <a:rPr lang="en-US" sz="2000" dirty="0">
                <a:latin typeface="Times New Roman" pitchFamily="18" charset="0"/>
                <a:cs typeface="Times New Roman" pitchFamily="18" charset="0"/>
              </a:rPr>
              <a:t>  </a:t>
            </a:r>
            <a:r>
              <a:rPr lang="en-US" sz="2000" b="1" dirty="0">
                <a:latin typeface="Times New Roman" pitchFamily="18" charset="0"/>
                <a:cs typeface="Times New Roman" pitchFamily="18" charset="0"/>
              </a:rPr>
              <a:t>REFERENCES  :</a:t>
            </a:r>
          </a:p>
        </p:txBody>
      </p:sp>
      <p:sp>
        <p:nvSpPr>
          <p:cNvPr id="3" name="Content Placeholder 2"/>
          <p:cNvSpPr>
            <a:spLocks noGrp="1"/>
          </p:cNvSpPr>
          <p:nvPr>
            <p:ph sz="quarter" idx="1"/>
          </p:nvPr>
        </p:nvSpPr>
        <p:spPr>
          <a:xfrm>
            <a:off x="304800" y="914400"/>
            <a:ext cx="8534400" cy="5715000"/>
          </a:xfrm>
        </p:spPr>
        <p:txBody>
          <a:bodyPr>
            <a:normAutofit fontScale="85000" lnSpcReduction="20000"/>
          </a:bodyPr>
          <a:lstStyle/>
          <a:p>
            <a:pPr marL="514350" lvl="0" indent="-514350">
              <a:buNone/>
            </a:pPr>
            <a:r>
              <a:rPr lang="en-US" dirty="0">
                <a:latin typeface="Times New Roman" pitchFamily="18" charset="0"/>
                <a:cs typeface="Times New Roman" pitchFamily="18" charset="0"/>
              </a:rPr>
              <a:t>11. </a:t>
            </a:r>
            <a:r>
              <a:rPr lang="en-US" dirty="0" err="1">
                <a:latin typeface="Times New Roman" pitchFamily="18" charset="0"/>
                <a:cs typeface="Times New Roman" pitchFamily="18" charset="0"/>
              </a:rPr>
              <a:t>Dikshit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Manisha</a:t>
            </a:r>
            <a:r>
              <a:rPr lang="en-US" dirty="0">
                <a:latin typeface="Times New Roman" pitchFamily="18" charset="0"/>
                <a:cs typeface="Times New Roman" pitchFamily="18" charset="0"/>
              </a:rPr>
              <a:t>, poisonous plants as medicine after </a:t>
            </a:r>
            <a:r>
              <a:rPr lang="en-US" dirty="0" err="1">
                <a:latin typeface="Times New Roman" pitchFamily="18" charset="0"/>
                <a:cs typeface="Times New Roman" pitchFamily="18" charset="0"/>
              </a:rPr>
              <a:t>shodhana</a:t>
            </a:r>
            <a:r>
              <a:rPr lang="en-US" dirty="0">
                <a:latin typeface="Times New Roman" pitchFamily="18" charset="0"/>
                <a:cs typeface="Times New Roman" pitchFamily="18" charset="0"/>
              </a:rPr>
              <a:t>: a review, unique journal of </a:t>
            </a:r>
            <a:r>
              <a:rPr lang="en-US" dirty="0" err="1">
                <a:latin typeface="Times New Roman" pitchFamily="18" charset="0"/>
                <a:cs typeface="Times New Roman" pitchFamily="18" charset="0"/>
              </a:rPr>
              <a:t>ayurvedic</a:t>
            </a:r>
            <a:r>
              <a:rPr lang="en-US" dirty="0">
                <a:latin typeface="Times New Roman" pitchFamily="18" charset="0"/>
                <a:cs typeface="Times New Roman" pitchFamily="18" charset="0"/>
              </a:rPr>
              <a:t> and herbal medicines, </a:t>
            </a:r>
            <a:r>
              <a:rPr lang="en-US" dirty="0" err="1">
                <a:latin typeface="Times New Roman" pitchFamily="18" charset="0"/>
                <a:cs typeface="Times New Roman" pitchFamily="18" charset="0"/>
              </a:rPr>
              <a:t>issn</a:t>
            </a:r>
            <a:r>
              <a:rPr lang="en-US" dirty="0">
                <a:latin typeface="Times New Roman" pitchFamily="18" charset="0"/>
                <a:cs typeface="Times New Roman" pitchFamily="18" charset="0"/>
              </a:rPr>
              <a:t> 2347-2375.</a:t>
            </a:r>
          </a:p>
          <a:p>
            <a:pPr marL="514350" lvl="0" indent="-514350">
              <a:buNone/>
            </a:pPr>
            <a:r>
              <a:rPr lang="en-US" dirty="0">
                <a:latin typeface="Times New Roman" pitchFamily="18" charset="0"/>
                <a:cs typeface="Times New Roman" pitchFamily="18" charset="0"/>
              </a:rPr>
              <a:t>12. </a:t>
            </a:r>
            <a:r>
              <a:rPr lang="en-US" dirty="0" err="1">
                <a:latin typeface="Times New Roman" pitchFamily="18" charset="0"/>
                <a:cs typeface="Times New Roman" pitchFamily="18" charset="0"/>
              </a:rPr>
              <a:t>Dahegaonkar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Yogesh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Anand</a:t>
            </a:r>
            <a:r>
              <a:rPr lang="en-US" dirty="0">
                <a:latin typeface="Times New Roman" pitchFamily="18" charset="0"/>
                <a:cs typeface="Times New Roman" pitchFamily="18" charset="0"/>
              </a:rPr>
              <a:t>, concept of </a:t>
            </a:r>
            <a:r>
              <a:rPr lang="en-US" dirty="0" err="1">
                <a:latin typeface="Times New Roman" pitchFamily="18" charset="0"/>
                <a:cs typeface="Times New Roman" pitchFamily="18" charset="0"/>
              </a:rPr>
              <a:t>mahavisha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upvisha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shodhana</a:t>
            </a:r>
            <a:r>
              <a:rPr lang="en-US" dirty="0">
                <a:latin typeface="Times New Roman" pitchFamily="18" charset="0"/>
                <a:cs typeface="Times New Roman" pitchFamily="18" charset="0"/>
              </a:rPr>
              <a:t> in </a:t>
            </a:r>
            <a:r>
              <a:rPr lang="en-US" dirty="0" err="1">
                <a:latin typeface="Times New Roman" pitchFamily="18" charset="0"/>
                <a:cs typeface="Times New Roman" pitchFamily="18" charset="0"/>
              </a:rPr>
              <a:t>agadtantra</a:t>
            </a:r>
            <a:r>
              <a:rPr lang="en-US" dirty="0">
                <a:latin typeface="Times New Roman" pitchFamily="18" charset="0"/>
                <a:cs typeface="Times New Roman" pitchFamily="18" charset="0"/>
              </a:rPr>
              <a:t>, international </a:t>
            </a:r>
            <a:r>
              <a:rPr lang="en-US" dirty="0" err="1">
                <a:latin typeface="Times New Roman" pitchFamily="18" charset="0"/>
                <a:cs typeface="Times New Roman" pitchFamily="18" charset="0"/>
              </a:rPr>
              <a:t>ayurvedic</a:t>
            </a:r>
            <a:r>
              <a:rPr lang="en-US" dirty="0">
                <a:latin typeface="Times New Roman" pitchFamily="18" charset="0"/>
                <a:cs typeface="Times New Roman" pitchFamily="18" charset="0"/>
              </a:rPr>
              <a:t> medical journal, </a:t>
            </a:r>
            <a:r>
              <a:rPr lang="en-US" dirty="0" err="1">
                <a:latin typeface="Times New Roman" pitchFamily="18" charset="0"/>
                <a:cs typeface="Times New Roman" pitchFamily="18" charset="0"/>
              </a:rPr>
              <a:t>issn</a:t>
            </a:r>
            <a:r>
              <a:rPr lang="en-US" dirty="0">
                <a:latin typeface="Times New Roman" pitchFamily="18" charset="0"/>
                <a:cs typeface="Times New Roman" pitchFamily="18" charset="0"/>
              </a:rPr>
              <a:t>: 2320 5091.</a:t>
            </a:r>
          </a:p>
          <a:p>
            <a:pPr marL="514350" lvl="0" indent="-514350">
              <a:buNone/>
            </a:pPr>
            <a:r>
              <a:rPr lang="en-US" dirty="0">
                <a:latin typeface="Times New Roman" pitchFamily="18" charset="0"/>
                <a:cs typeface="Times New Roman" pitchFamily="18" charset="0"/>
              </a:rPr>
              <a:t>13. </a:t>
            </a:r>
            <a:r>
              <a:rPr lang="en-US" dirty="0" err="1">
                <a:latin typeface="Times New Roman" pitchFamily="18" charset="0"/>
                <a:cs typeface="Times New Roman" pitchFamily="18" charset="0"/>
              </a:rPr>
              <a:t>Pravesh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kumar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sodhan</a:t>
            </a:r>
            <a:r>
              <a:rPr lang="en-US" dirty="0">
                <a:latin typeface="Times New Roman" pitchFamily="18" charset="0"/>
                <a:cs typeface="Times New Roman" pitchFamily="18" charset="0"/>
              </a:rPr>
              <a:t> process of various </a:t>
            </a:r>
            <a:r>
              <a:rPr lang="en-US" dirty="0" err="1">
                <a:latin typeface="Times New Roman" pitchFamily="18" charset="0"/>
                <a:cs typeface="Times New Roman" pitchFamily="18" charset="0"/>
              </a:rPr>
              <a:t>visha</a:t>
            </a:r>
            <a:r>
              <a:rPr lang="en-US" dirty="0">
                <a:latin typeface="Times New Roman" pitchFamily="18" charset="0"/>
                <a:cs typeface="Times New Roman" pitchFamily="18" charset="0"/>
              </a:rPr>
              <a:t> and </a:t>
            </a:r>
            <a:r>
              <a:rPr lang="en-US" dirty="0" err="1">
                <a:latin typeface="Times New Roman" pitchFamily="18" charset="0"/>
                <a:cs typeface="Times New Roman" pitchFamily="18" charset="0"/>
              </a:rPr>
              <a:t>upvisha</a:t>
            </a:r>
            <a:r>
              <a:rPr lang="en-US" dirty="0">
                <a:latin typeface="Times New Roman" pitchFamily="18" charset="0"/>
                <a:cs typeface="Times New Roman" pitchFamily="18" charset="0"/>
              </a:rPr>
              <a:t> in </a:t>
            </a:r>
            <a:r>
              <a:rPr lang="en-US" dirty="0" err="1">
                <a:latin typeface="Times New Roman" pitchFamily="18" charset="0"/>
                <a:cs typeface="Times New Roman" pitchFamily="18" charset="0"/>
              </a:rPr>
              <a:t>Ayurveda</a:t>
            </a:r>
            <a:r>
              <a:rPr lang="en-US" dirty="0">
                <a:latin typeface="Times New Roman" pitchFamily="18" charset="0"/>
                <a:cs typeface="Times New Roman" pitchFamily="18" charset="0"/>
              </a:rPr>
              <a:t>, world journal of pharmaceutical research, ISSN 2277– 7105.</a:t>
            </a:r>
          </a:p>
          <a:p>
            <a:pPr marL="514350" lvl="0" indent="-514350">
              <a:buNone/>
            </a:pPr>
            <a:r>
              <a:rPr lang="en-US" dirty="0">
                <a:latin typeface="Times New Roman" pitchFamily="18" charset="0"/>
                <a:cs typeface="Times New Roman" pitchFamily="18" charset="0"/>
              </a:rPr>
              <a:t>14. </a:t>
            </a:r>
            <a:r>
              <a:rPr lang="en-US" dirty="0" err="1">
                <a:latin typeface="Times New Roman" pitchFamily="18" charset="0"/>
                <a:cs typeface="Times New Roman" pitchFamily="18" charset="0"/>
              </a:rPr>
              <a:t>Sadananda</a:t>
            </a:r>
            <a:r>
              <a:rPr lang="en-US" dirty="0">
                <a:latin typeface="Times New Roman" pitchFamily="18" charset="0"/>
                <a:cs typeface="Times New Roman" pitchFamily="18" charset="0"/>
              </a:rPr>
              <a:t> Sharma, Pt. </a:t>
            </a:r>
            <a:r>
              <a:rPr lang="en-US" dirty="0" err="1">
                <a:latin typeface="Times New Roman" pitchFamily="18" charset="0"/>
                <a:cs typeface="Times New Roman" pitchFamily="18" charset="0"/>
              </a:rPr>
              <a:t>Kashinath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Shastri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Rasataringini</a:t>
            </a:r>
            <a:r>
              <a:rPr lang="en-US" dirty="0">
                <a:latin typeface="Times New Roman" pitchFamily="18" charset="0"/>
                <a:cs typeface="Times New Roman" pitchFamily="18" charset="0"/>
              </a:rPr>
              <a:t> of </a:t>
            </a:r>
            <a:r>
              <a:rPr lang="en-US" dirty="0" err="1">
                <a:latin typeface="Times New Roman" pitchFamily="18" charset="0"/>
                <a:cs typeface="Times New Roman" pitchFamily="18" charset="0"/>
              </a:rPr>
              <a:t>Sadanand</a:t>
            </a:r>
            <a:r>
              <a:rPr lang="en-US" dirty="0">
                <a:latin typeface="Times New Roman" pitchFamily="18" charset="0"/>
                <a:cs typeface="Times New Roman" pitchFamily="18" charset="0"/>
              </a:rPr>
              <a:t> Sharma, Delhi; </a:t>
            </a:r>
            <a:r>
              <a:rPr lang="en-US" dirty="0" err="1">
                <a:latin typeface="Times New Roman" pitchFamily="18" charset="0"/>
                <a:cs typeface="Times New Roman" pitchFamily="18" charset="0"/>
              </a:rPr>
              <a:t>Motilal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Banarsidas</a:t>
            </a:r>
            <a:r>
              <a:rPr lang="en-US" dirty="0">
                <a:latin typeface="Times New Roman" pitchFamily="18" charset="0"/>
                <a:cs typeface="Times New Roman" pitchFamily="18" charset="0"/>
              </a:rPr>
              <a:t> Publisher, Reprint ed., 2000; </a:t>
            </a:r>
            <a:r>
              <a:rPr lang="en-US" dirty="0" err="1">
                <a:latin typeface="Times New Roman" pitchFamily="18" charset="0"/>
                <a:cs typeface="Times New Roman" pitchFamily="18" charset="0"/>
              </a:rPr>
              <a:t>shloka</a:t>
            </a:r>
            <a:r>
              <a:rPr lang="en-US" dirty="0">
                <a:latin typeface="Times New Roman" pitchFamily="18" charset="0"/>
                <a:cs typeface="Times New Roman" pitchFamily="18" charset="0"/>
              </a:rPr>
              <a:t> no. 24/443-444.</a:t>
            </a:r>
          </a:p>
          <a:p>
            <a:pPr lvl="0">
              <a:buNone/>
            </a:pPr>
            <a:r>
              <a:rPr lang="en-US" dirty="0">
                <a:latin typeface="Times New Roman" pitchFamily="18" charset="0"/>
                <a:cs typeface="Times New Roman" pitchFamily="18" charset="0"/>
              </a:rPr>
              <a:t>15. </a:t>
            </a:r>
            <a:r>
              <a:rPr lang="en-US" dirty="0" err="1">
                <a:latin typeface="Times New Roman" pitchFamily="18" charset="0"/>
                <a:cs typeface="Times New Roman" pitchFamily="18" charset="0"/>
              </a:rPr>
              <a:t>Mishra</a:t>
            </a:r>
            <a:r>
              <a:rPr lang="en-US" dirty="0">
                <a:latin typeface="Times New Roman" pitchFamily="18" charset="0"/>
                <a:cs typeface="Times New Roman" pitchFamily="18" charset="0"/>
              </a:rPr>
              <a:t> BS. </a:t>
            </a:r>
            <a:r>
              <a:rPr lang="en-US" dirty="0" err="1">
                <a:latin typeface="Times New Roman" pitchFamily="18" charset="0"/>
                <a:cs typeface="Times New Roman" pitchFamily="18" charset="0"/>
              </a:rPr>
              <a:t>Yogratnakar.Varanasi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Chaukhmba</a:t>
            </a:r>
            <a:r>
              <a:rPr lang="en-US" dirty="0">
                <a:latin typeface="Times New Roman" pitchFamily="18" charset="0"/>
                <a:cs typeface="Times New Roman" pitchFamily="18" charset="0"/>
              </a:rPr>
              <a:t> Prakashan;2010, p.167-169</a:t>
            </a:r>
          </a:p>
          <a:p>
            <a:pPr lvl="0">
              <a:buNone/>
            </a:pPr>
            <a:r>
              <a:rPr lang="en-US" dirty="0">
                <a:latin typeface="Times New Roman" pitchFamily="18" charset="0"/>
                <a:cs typeface="Times New Roman" pitchFamily="18" charset="0"/>
              </a:rPr>
              <a:t>16. </a:t>
            </a:r>
            <a:r>
              <a:rPr lang="en-US" dirty="0" err="1">
                <a:latin typeface="Times New Roman" pitchFamily="18" charset="0"/>
                <a:cs typeface="Times New Roman" pitchFamily="18" charset="0"/>
              </a:rPr>
              <a:t>Shastri</a:t>
            </a:r>
            <a:r>
              <a:rPr lang="en-US" dirty="0">
                <a:latin typeface="Times New Roman" pitchFamily="18" charset="0"/>
                <a:cs typeface="Times New Roman" pitchFamily="18" charset="0"/>
              </a:rPr>
              <a:t> K. </a:t>
            </a:r>
            <a:r>
              <a:rPr lang="en-US" dirty="0" err="1">
                <a:latin typeface="Times New Roman" pitchFamily="18" charset="0"/>
                <a:cs typeface="Times New Roman" pitchFamily="18" charset="0"/>
              </a:rPr>
              <a:t>Sadanand</a:t>
            </a:r>
            <a:r>
              <a:rPr lang="en-US" dirty="0">
                <a:latin typeface="Times New Roman" pitchFamily="18" charset="0"/>
                <a:cs typeface="Times New Roman" pitchFamily="18" charset="0"/>
              </a:rPr>
              <a:t> Sharma:Rastarangini.11 ed. New </a:t>
            </a:r>
            <a:r>
              <a:rPr lang="en-US" dirty="0" err="1">
                <a:latin typeface="Times New Roman" pitchFamily="18" charset="0"/>
                <a:cs typeface="Times New Roman" pitchFamily="18" charset="0"/>
              </a:rPr>
              <a:t>Delhi:Motilal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Banarsi</a:t>
            </a:r>
            <a:r>
              <a:rPr lang="en-US" dirty="0">
                <a:latin typeface="Times New Roman" pitchFamily="18" charset="0"/>
                <a:cs typeface="Times New Roman" pitchFamily="18" charset="0"/>
              </a:rPr>
              <a:t> Das Publications:2012.p651-52.</a:t>
            </a:r>
          </a:p>
          <a:p>
            <a:pPr lvl="0">
              <a:buNone/>
            </a:pPr>
            <a:r>
              <a:rPr lang="en-US" dirty="0">
                <a:latin typeface="Times New Roman" pitchFamily="18" charset="0"/>
                <a:cs typeface="Times New Roman" pitchFamily="18" charset="0"/>
              </a:rPr>
              <a:t>17. Kant C., </a:t>
            </a:r>
            <a:r>
              <a:rPr lang="en-US" dirty="0" err="1">
                <a:latin typeface="Times New Roman" pitchFamily="18" charset="0"/>
                <a:cs typeface="Times New Roman" pitchFamily="18" charset="0"/>
              </a:rPr>
              <a:t>Sanwariya</a:t>
            </a:r>
            <a:r>
              <a:rPr lang="en-US" dirty="0">
                <a:latin typeface="Times New Roman" pitchFamily="18" charset="0"/>
                <a:cs typeface="Times New Roman" pitchFamily="18" charset="0"/>
              </a:rPr>
              <a:t> A., </a:t>
            </a:r>
            <a:r>
              <a:rPr lang="en-US" dirty="0" err="1">
                <a:latin typeface="Times New Roman" pitchFamily="18" charset="0"/>
                <a:cs typeface="Times New Roman" pitchFamily="18" charset="0"/>
              </a:rPr>
              <a:t>Meena</a:t>
            </a:r>
            <a:r>
              <a:rPr lang="en-US" dirty="0">
                <a:latin typeface="Times New Roman" pitchFamily="18" charset="0"/>
                <a:cs typeface="Times New Roman" pitchFamily="18" charset="0"/>
              </a:rPr>
              <a:t> I. Acute cardiac toxicity of </a:t>
            </a:r>
            <a:r>
              <a:rPr lang="en-US" dirty="0" err="1">
                <a:latin typeface="Times New Roman" pitchFamily="18" charset="0"/>
                <a:cs typeface="Times New Roman" pitchFamily="18" charset="0"/>
              </a:rPr>
              <a:t>Nerium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Oliander-Indicum</a:t>
            </a:r>
            <a:r>
              <a:rPr lang="en-US" dirty="0">
                <a:latin typeface="Times New Roman" pitchFamily="18" charset="0"/>
                <a:cs typeface="Times New Roman" pitchFamily="18" charset="0"/>
              </a:rPr>
              <a:t> Poisoning (</a:t>
            </a:r>
            <a:r>
              <a:rPr lang="en-US" dirty="0" err="1">
                <a:latin typeface="Times New Roman" pitchFamily="18" charset="0"/>
                <a:cs typeface="Times New Roman" pitchFamily="18" charset="0"/>
              </a:rPr>
              <a:t>Kaner</a:t>
            </a:r>
            <a:r>
              <a:rPr lang="en-US" dirty="0">
                <a:latin typeface="Times New Roman" pitchFamily="18" charset="0"/>
                <a:cs typeface="Times New Roman" pitchFamily="18" charset="0"/>
              </a:rPr>
              <a:t>). Poisoning heart views 2010:11:p115-6</a:t>
            </a:r>
          </a:p>
          <a:p>
            <a:pPr marL="514350" lvl="0" indent="-514350">
              <a:buNone/>
            </a:pPr>
            <a:endParaRPr lang="en-US" dirty="0">
              <a:latin typeface="Times New Roman" pitchFamily="18" charset="0"/>
              <a:cs typeface="Times New Roman" pitchFamily="18" charset="0"/>
            </a:endParaRPr>
          </a:p>
          <a:p>
            <a:pPr marL="514350" indent="-514350">
              <a:buNone/>
            </a:pPr>
            <a:endParaRPr lang="en-US" dirty="0">
              <a:latin typeface="Times New Roman" pitchFamily="18" charset="0"/>
              <a:cs typeface="Times New Roman" pitchFamily="18"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411162"/>
          </a:xfrm>
        </p:spPr>
        <p:txBody>
          <a:bodyPr>
            <a:normAutofit fontScale="90000"/>
          </a:bodyPr>
          <a:lstStyle/>
          <a:p>
            <a:r>
              <a:rPr lang="en-US" sz="2000" dirty="0">
                <a:latin typeface="Times New Roman" pitchFamily="18" charset="0"/>
                <a:cs typeface="Times New Roman" pitchFamily="18" charset="0"/>
              </a:rPr>
              <a:t>  </a:t>
            </a:r>
            <a:r>
              <a:rPr lang="en-US" sz="2000" b="1" dirty="0">
                <a:latin typeface="Times New Roman" pitchFamily="18" charset="0"/>
                <a:cs typeface="Times New Roman" pitchFamily="18" charset="0"/>
              </a:rPr>
              <a:t>REFERENCES  :</a:t>
            </a:r>
          </a:p>
        </p:txBody>
      </p:sp>
      <p:sp>
        <p:nvSpPr>
          <p:cNvPr id="3" name="Content Placeholder 2"/>
          <p:cNvSpPr>
            <a:spLocks noGrp="1"/>
          </p:cNvSpPr>
          <p:nvPr>
            <p:ph sz="quarter" idx="1"/>
          </p:nvPr>
        </p:nvSpPr>
        <p:spPr>
          <a:xfrm>
            <a:off x="304800" y="762000"/>
            <a:ext cx="8534400" cy="5791200"/>
          </a:xfrm>
        </p:spPr>
        <p:txBody>
          <a:bodyPr>
            <a:normAutofit fontScale="77500" lnSpcReduction="20000"/>
          </a:bodyPr>
          <a:lstStyle/>
          <a:p>
            <a:pPr lvl="0">
              <a:buNone/>
            </a:pPr>
            <a:r>
              <a:rPr lang="en-US" dirty="0">
                <a:latin typeface="Times New Roman" pitchFamily="18" charset="0"/>
                <a:cs typeface="Times New Roman" pitchFamily="18" charset="0"/>
              </a:rPr>
              <a:t>18. Patel Y, </a:t>
            </a:r>
            <a:r>
              <a:rPr lang="en-US" dirty="0" err="1">
                <a:latin typeface="Times New Roman" pitchFamily="18" charset="0"/>
                <a:cs typeface="Times New Roman" pitchFamily="18" charset="0"/>
              </a:rPr>
              <a:t>Bhat</a:t>
            </a:r>
            <a:r>
              <a:rPr lang="en-US" dirty="0">
                <a:latin typeface="Times New Roman" pitchFamily="18" charset="0"/>
                <a:cs typeface="Times New Roman" pitchFamily="18" charset="0"/>
              </a:rPr>
              <a:t> SD., </a:t>
            </a:r>
            <a:r>
              <a:rPr lang="en-US" dirty="0" err="1">
                <a:latin typeface="Times New Roman" pitchFamily="18" charset="0"/>
                <a:cs typeface="Times New Roman" pitchFamily="18" charset="0"/>
              </a:rPr>
              <a:t>Rabinarayan</a:t>
            </a:r>
            <a:r>
              <a:rPr lang="en-US" dirty="0">
                <a:latin typeface="Times New Roman" pitchFamily="18" charset="0"/>
                <a:cs typeface="Times New Roman" pitchFamily="18" charset="0"/>
              </a:rPr>
              <a:t> A., Ashok BK, </a:t>
            </a:r>
            <a:r>
              <a:rPr lang="en-US" dirty="0" err="1">
                <a:latin typeface="Times New Roman" pitchFamily="18" charset="0"/>
                <a:cs typeface="Times New Roman" pitchFamily="18" charset="0"/>
              </a:rPr>
              <a:t>Shukla</a:t>
            </a:r>
            <a:r>
              <a:rPr lang="en-US" dirty="0">
                <a:latin typeface="Times New Roman" pitchFamily="18" charset="0"/>
                <a:cs typeface="Times New Roman" pitchFamily="18" charset="0"/>
              </a:rPr>
              <a:t> V.J. Role of </a:t>
            </a:r>
            <a:r>
              <a:rPr lang="en-US" dirty="0" err="1">
                <a:latin typeface="Times New Roman" pitchFamily="18" charset="0"/>
                <a:cs typeface="Times New Roman" pitchFamily="18" charset="0"/>
              </a:rPr>
              <a:t>Shodhan</a:t>
            </a:r>
            <a:r>
              <a:rPr lang="en-US" dirty="0">
                <a:latin typeface="Times New Roman" pitchFamily="18" charset="0"/>
                <a:cs typeface="Times New Roman" pitchFamily="18" charset="0"/>
              </a:rPr>
              <a:t> on analytical parameters of </a:t>
            </a:r>
            <a:r>
              <a:rPr lang="en-US" dirty="0" err="1">
                <a:latin typeface="Times New Roman" pitchFamily="18" charset="0"/>
                <a:cs typeface="Times New Roman" pitchFamily="18" charset="0"/>
              </a:rPr>
              <a:t>Dhatura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innoxia</a:t>
            </a:r>
            <a:r>
              <a:rPr lang="en-US" dirty="0">
                <a:latin typeface="Times New Roman" pitchFamily="18" charset="0"/>
                <a:cs typeface="Times New Roman" pitchFamily="18" charset="0"/>
              </a:rPr>
              <a:t> mill and </a:t>
            </a:r>
            <a:r>
              <a:rPr lang="en-US" dirty="0" err="1">
                <a:latin typeface="Times New Roman" pitchFamily="18" charset="0"/>
                <a:cs typeface="Times New Roman" pitchFamily="18" charset="0"/>
              </a:rPr>
              <a:t>Dhatura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metel</a:t>
            </a:r>
            <a:r>
              <a:rPr lang="en-US" dirty="0">
                <a:latin typeface="Times New Roman" pitchFamily="18" charset="0"/>
                <a:cs typeface="Times New Roman" pitchFamily="18" charset="0"/>
              </a:rPr>
              <a:t> Linn. Seeds. International Journal Research </a:t>
            </a:r>
            <a:r>
              <a:rPr lang="en-US" dirty="0" err="1">
                <a:latin typeface="Times New Roman" pitchFamily="18" charset="0"/>
                <a:cs typeface="Times New Roman" pitchFamily="18" charset="0"/>
              </a:rPr>
              <a:t>Ayurved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Pharma</a:t>
            </a:r>
            <a:r>
              <a:rPr lang="en-US" dirty="0">
                <a:latin typeface="Times New Roman" pitchFamily="18" charset="0"/>
                <a:cs typeface="Times New Roman" pitchFamily="18" charset="0"/>
              </a:rPr>
              <a:t> 2010; 1:249-54</a:t>
            </a:r>
          </a:p>
          <a:p>
            <a:pPr lvl="0">
              <a:buNone/>
            </a:pPr>
            <a:r>
              <a:rPr lang="en-US" dirty="0">
                <a:latin typeface="Times New Roman" pitchFamily="18" charset="0"/>
                <a:cs typeface="Times New Roman" pitchFamily="18" charset="0"/>
              </a:rPr>
              <a:t>19. </a:t>
            </a:r>
            <a:r>
              <a:rPr lang="en-US" dirty="0" err="1">
                <a:latin typeface="Times New Roman" pitchFamily="18" charset="0"/>
                <a:cs typeface="Times New Roman" pitchFamily="18" charset="0"/>
              </a:rPr>
              <a:t>Ilan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Chezhian</a:t>
            </a:r>
            <a:r>
              <a:rPr lang="en-US" dirty="0">
                <a:latin typeface="Times New Roman" pitchFamily="18" charset="0"/>
                <a:cs typeface="Times New Roman" pitchFamily="18" charset="0"/>
              </a:rPr>
              <a:t> R. Joseph CR., </a:t>
            </a:r>
            <a:r>
              <a:rPr lang="en-US" dirty="0" err="1">
                <a:latin typeface="Times New Roman" pitchFamily="18" charset="0"/>
                <a:cs typeface="Times New Roman" pitchFamily="18" charset="0"/>
              </a:rPr>
              <a:t>Rabinarayan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A.Induced</a:t>
            </a:r>
            <a:r>
              <a:rPr lang="en-US" dirty="0">
                <a:latin typeface="Times New Roman" pitchFamily="18" charset="0"/>
                <a:cs typeface="Times New Roman" pitchFamily="18" charset="0"/>
              </a:rPr>
              <a:t> contact dermatitis caused during </a:t>
            </a:r>
            <a:r>
              <a:rPr lang="en-US" dirty="0" err="1">
                <a:latin typeface="Times New Roman" pitchFamily="18" charset="0"/>
                <a:cs typeface="Times New Roman" pitchFamily="18" charset="0"/>
              </a:rPr>
              <a:t>shodhan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purificatory</a:t>
            </a:r>
            <a:r>
              <a:rPr lang="en-US" dirty="0">
                <a:latin typeface="Times New Roman" pitchFamily="18" charset="0"/>
                <a:cs typeface="Times New Roman" pitchFamily="18" charset="0"/>
              </a:rPr>
              <a:t> measures) of </a:t>
            </a:r>
            <a:r>
              <a:rPr lang="en-US" dirty="0" err="1">
                <a:latin typeface="Times New Roman" pitchFamily="18" charset="0"/>
                <a:cs typeface="Times New Roman" pitchFamily="18" charset="0"/>
              </a:rPr>
              <a:t>Bhallataka</a:t>
            </a:r>
            <a:r>
              <a:rPr lang="en-US" dirty="0">
                <a:latin typeface="Times New Roman" pitchFamily="18" charset="0"/>
                <a:cs typeface="Times New Roman" pitchFamily="18" charset="0"/>
              </a:rPr>
              <a:t>(S. </a:t>
            </a:r>
            <a:r>
              <a:rPr lang="en-US" dirty="0" err="1">
                <a:latin typeface="Times New Roman" pitchFamily="18" charset="0"/>
                <a:cs typeface="Times New Roman" pitchFamily="18" charset="0"/>
              </a:rPr>
              <a:t>Anacardium</a:t>
            </a:r>
            <a:r>
              <a:rPr lang="en-US" dirty="0">
                <a:latin typeface="Times New Roman" pitchFamily="18" charset="0"/>
                <a:cs typeface="Times New Roman" pitchFamily="18" charset="0"/>
              </a:rPr>
              <a:t> Linn.) </a:t>
            </a:r>
            <a:r>
              <a:rPr lang="en-US" dirty="0" err="1">
                <a:latin typeface="Times New Roman" pitchFamily="18" charset="0"/>
                <a:cs typeface="Times New Roman" pitchFamily="18" charset="0"/>
              </a:rPr>
              <a:t>fruit.Ayu</a:t>
            </a:r>
            <a:r>
              <a:rPr lang="en-US" dirty="0">
                <a:latin typeface="Times New Roman" pitchFamily="18" charset="0"/>
                <a:cs typeface="Times New Roman" pitchFamily="18" charset="0"/>
              </a:rPr>
              <a:t> 2012;33:270-3</a:t>
            </a:r>
          </a:p>
          <a:p>
            <a:pPr lvl="0">
              <a:buNone/>
            </a:pPr>
            <a:r>
              <a:rPr lang="en-US" dirty="0">
                <a:latin typeface="Times New Roman" pitchFamily="18" charset="0"/>
                <a:cs typeface="Times New Roman" pitchFamily="18" charset="0"/>
              </a:rPr>
              <a:t>20. J.Ethnopharmacol.2004:93:109-12 ,</a:t>
            </a:r>
            <a:r>
              <a:rPr lang="en-US" dirty="0" err="1">
                <a:latin typeface="Times New Roman" pitchFamily="18" charset="0"/>
                <a:cs typeface="Times New Roman" pitchFamily="18" charset="0"/>
              </a:rPr>
              <a:t>Choiyh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Sohn</a:t>
            </a:r>
            <a:r>
              <a:rPr lang="en-US" dirty="0">
                <a:latin typeface="Times New Roman" pitchFamily="18" charset="0"/>
                <a:cs typeface="Times New Roman" pitchFamily="18" charset="0"/>
              </a:rPr>
              <a:t> YM., </a:t>
            </a:r>
            <a:r>
              <a:rPr lang="en-US" dirty="0" err="1">
                <a:latin typeface="Times New Roman" pitchFamily="18" charset="0"/>
                <a:cs typeface="Times New Roman" pitchFamily="18" charset="0"/>
              </a:rPr>
              <a:t>Onky</a:t>
            </a:r>
            <a:r>
              <a:rPr lang="en-US" dirty="0">
                <a:latin typeface="Times New Roman" pitchFamily="18" charset="0"/>
                <a:cs typeface="Times New Roman" pitchFamily="18" charset="0"/>
              </a:rPr>
              <a:t>, Kim J., Analysis of Strychnine from detoxified S. </a:t>
            </a:r>
            <a:r>
              <a:rPr lang="en-US" dirty="0" err="1">
                <a:latin typeface="Times New Roman" pitchFamily="18" charset="0"/>
                <a:cs typeface="Times New Roman" pitchFamily="18" charset="0"/>
              </a:rPr>
              <a:t>Nux</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vomica</a:t>
            </a:r>
            <a:r>
              <a:rPr lang="en-US" dirty="0">
                <a:latin typeface="Times New Roman" pitchFamily="18" charset="0"/>
                <a:cs typeface="Times New Roman" pitchFamily="18" charset="0"/>
              </a:rPr>
              <a:t>(corrected) seeds using liquid chromatography </a:t>
            </a:r>
            <a:r>
              <a:rPr lang="en-US" dirty="0" err="1">
                <a:latin typeface="Times New Roman" pitchFamily="18" charset="0"/>
                <a:cs typeface="Times New Roman" pitchFamily="18" charset="0"/>
              </a:rPr>
              <a:t>electrospray</a:t>
            </a:r>
            <a:r>
              <a:rPr lang="en-US" dirty="0">
                <a:latin typeface="Times New Roman" pitchFamily="18" charset="0"/>
                <a:cs typeface="Times New Roman" pitchFamily="18" charset="0"/>
              </a:rPr>
              <a:t> mass spectrometry.. </a:t>
            </a:r>
          </a:p>
          <a:p>
            <a:pPr lvl="0">
              <a:buNone/>
            </a:pPr>
            <a:r>
              <a:rPr lang="en-US" dirty="0">
                <a:latin typeface="Times New Roman" pitchFamily="18" charset="0"/>
                <a:cs typeface="Times New Roman" pitchFamily="18" charset="0"/>
              </a:rPr>
              <a:t>21. </a:t>
            </a:r>
            <a:r>
              <a:rPr lang="en-US" dirty="0" err="1">
                <a:latin typeface="Times New Roman" pitchFamily="18" charset="0"/>
                <a:cs typeface="Times New Roman" pitchFamily="18" charset="0"/>
              </a:rPr>
              <a:t>Cai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B.C.,Yang</a:t>
            </a:r>
            <a:r>
              <a:rPr lang="en-US" dirty="0">
                <a:latin typeface="Times New Roman" pitchFamily="18" charset="0"/>
                <a:cs typeface="Times New Roman" pitchFamily="18" charset="0"/>
              </a:rPr>
              <a:t> WX., Zhu WY, Lu JC., Ye DJ., Effect of processing on the extraction of alkaloids from strychnine. </a:t>
            </a:r>
            <a:r>
              <a:rPr lang="en-US" dirty="0" err="1">
                <a:latin typeface="Times New Roman" pitchFamily="18" charset="0"/>
                <a:cs typeface="Times New Roman" pitchFamily="18" charset="0"/>
              </a:rPr>
              <a:t>Zhon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Gguo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Zhong</a:t>
            </a:r>
            <a:r>
              <a:rPr lang="en-US" dirty="0">
                <a:latin typeface="Times New Roman" pitchFamily="18" charset="0"/>
                <a:cs typeface="Times New Roman" pitchFamily="18" charset="0"/>
              </a:rPr>
              <a:t> Yao </a:t>
            </a:r>
            <a:r>
              <a:rPr lang="en-US" dirty="0" err="1">
                <a:latin typeface="Times New Roman" pitchFamily="18" charset="0"/>
                <a:cs typeface="Times New Roman" pitchFamily="18" charset="0"/>
              </a:rPr>
              <a:t>Za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Zhi</a:t>
            </a:r>
            <a:r>
              <a:rPr lang="en-US" dirty="0">
                <a:latin typeface="Times New Roman" pitchFamily="18" charset="0"/>
                <a:cs typeface="Times New Roman" pitchFamily="18" charset="0"/>
              </a:rPr>
              <a:t>, 1993: </a:t>
            </a:r>
          </a:p>
          <a:p>
            <a:pPr lvl="0">
              <a:buNone/>
            </a:pPr>
            <a:r>
              <a:rPr lang="en-US" dirty="0">
                <a:latin typeface="Times New Roman" pitchFamily="18" charset="0"/>
                <a:cs typeface="Times New Roman" pitchFamily="18" charset="0"/>
              </a:rPr>
              <a:t>22. </a:t>
            </a:r>
            <a:r>
              <a:rPr lang="en-US" dirty="0" err="1">
                <a:latin typeface="Times New Roman" pitchFamily="18" charset="0"/>
                <a:cs typeface="Times New Roman" pitchFamily="18" charset="0"/>
              </a:rPr>
              <a:t>Rastogi</a:t>
            </a:r>
            <a:r>
              <a:rPr lang="en-US" dirty="0">
                <a:latin typeface="Times New Roman" pitchFamily="18" charset="0"/>
                <a:cs typeface="Times New Roman" pitchFamily="18" charset="0"/>
              </a:rPr>
              <a:t> SA., Review of Aconite (</a:t>
            </a:r>
            <a:r>
              <a:rPr lang="en-US" dirty="0" err="1">
                <a:latin typeface="Times New Roman" pitchFamily="18" charset="0"/>
                <a:cs typeface="Times New Roman" pitchFamily="18" charset="0"/>
              </a:rPr>
              <a:t>Vatsanabh</a:t>
            </a:r>
            <a:r>
              <a:rPr lang="en-US" dirty="0">
                <a:latin typeface="Times New Roman" pitchFamily="18" charset="0"/>
                <a:cs typeface="Times New Roman" pitchFamily="18" charset="0"/>
              </a:rPr>
              <a:t>) Uses in </a:t>
            </a:r>
            <a:r>
              <a:rPr lang="en-US" dirty="0" err="1">
                <a:latin typeface="Times New Roman" pitchFamily="18" charset="0"/>
                <a:cs typeface="Times New Roman" pitchFamily="18" charset="0"/>
              </a:rPr>
              <a:t>Ayurvedic</a:t>
            </a:r>
            <a:r>
              <a:rPr lang="en-US" dirty="0">
                <a:latin typeface="Times New Roman" pitchFamily="18" charset="0"/>
                <a:cs typeface="Times New Roman" pitchFamily="18" charset="0"/>
              </a:rPr>
              <a:t> Formulations: Traditional views and their references. Spatula D.D. 2011:1:233-44</a:t>
            </a:r>
          </a:p>
          <a:p>
            <a:pPr lvl="0">
              <a:buNone/>
            </a:pPr>
            <a:r>
              <a:rPr lang="en-US" dirty="0">
                <a:latin typeface="Times New Roman" pitchFamily="18" charset="0"/>
                <a:cs typeface="Times New Roman" pitchFamily="18" charset="0"/>
              </a:rPr>
              <a:t>23.Singh IB, Poisonous plants in </a:t>
            </a:r>
            <a:r>
              <a:rPr lang="en-US" dirty="0" err="1">
                <a:latin typeface="Times New Roman" pitchFamily="18" charset="0"/>
                <a:cs typeface="Times New Roman" pitchFamily="18" charset="0"/>
              </a:rPr>
              <a:t>Ayurveda</a:t>
            </a:r>
            <a:r>
              <a:rPr lang="en-US" dirty="0">
                <a:latin typeface="Times New Roman" pitchFamily="18" charset="0"/>
                <a:cs typeface="Times New Roman" pitchFamily="18" charset="0"/>
              </a:rPr>
              <a:t>. 2nd ed. </a:t>
            </a:r>
            <a:r>
              <a:rPr lang="en-US" dirty="0" err="1">
                <a:latin typeface="Times New Roman" pitchFamily="18" charset="0"/>
                <a:cs typeface="Times New Roman" pitchFamily="18" charset="0"/>
              </a:rPr>
              <a:t>Varanasi:Chaukhmba</a:t>
            </a:r>
            <a:r>
              <a:rPr lang="en-US" dirty="0">
                <a:latin typeface="Times New Roman" pitchFamily="18" charset="0"/>
                <a:cs typeface="Times New Roman" pitchFamily="18" charset="0"/>
              </a:rPr>
              <a:t> Sanskrit Bhawan:2003</a:t>
            </a:r>
          </a:p>
          <a:p>
            <a:pPr lvl="0">
              <a:buNone/>
            </a:pPr>
            <a:r>
              <a:rPr lang="en-US" dirty="0">
                <a:latin typeface="Times New Roman" pitchFamily="18" charset="0"/>
                <a:cs typeface="Times New Roman" pitchFamily="18" charset="0"/>
              </a:rPr>
              <a:t>24.Neber MP., </a:t>
            </a:r>
            <a:r>
              <a:rPr lang="en-US" dirty="0" err="1">
                <a:latin typeface="Times New Roman" pitchFamily="18" charset="0"/>
                <a:cs typeface="Times New Roman" pitchFamily="18" charset="0"/>
              </a:rPr>
              <a:t>Mahaske</a:t>
            </a:r>
            <a:r>
              <a:rPr lang="en-US" dirty="0">
                <a:latin typeface="Times New Roman" pitchFamily="18" charset="0"/>
                <a:cs typeface="Times New Roman" pitchFamily="18" charset="0"/>
              </a:rPr>
              <a:t> PN. </a:t>
            </a:r>
            <a:r>
              <a:rPr lang="en-US" dirty="0" err="1">
                <a:latin typeface="Times New Roman" pitchFamily="18" charset="0"/>
                <a:cs typeface="Times New Roman" pitchFamily="18" charset="0"/>
              </a:rPr>
              <a:t>Pimpalagoankar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PB.Laddha</a:t>
            </a:r>
            <a:r>
              <a:rPr lang="en-US" dirty="0">
                <a:latin typeface="Times New Roman" pitchFamily="18" charset="0"/>
                <a:cs typeface="Times New Roman" pitchFamily="18" charset="0"/>
              </a:rPr>
              <a:t> KS. </a:t>
            </a:r>
            <a:r>
              <a:rPr lang="en-US" dirty="0" err="1">
                <a:latin typeface="Times New Roman" pitchFamily="18" charset="0"/>
                <a:cs typeface="Times New Roman" pitchFamily="18" charset="0"/>
              </a:rPr>
              <a:t>Gloriosa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Superva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Roots:Content</a:t>
            </a:r>
            <a:r>
              <a:rPr lang="en-US" dirty="0">
                <a:latin typeface="Times New Roman" pitchFamily="18" charset="0"/>
                <a:cs typeface="Times New Roman" pitchFamily="18" charset="0"/>
              </a:rPr>
              <a:t> Change of </a:t>
            </a:r>
            <a:r>
              <a:rPr lang="en-US" dirty="0" err="1">
                <a:latin typeface="Times New Roman" pitchFamily="18" charset="0"/>
                <a:cs typeface="Times New Roman" pitchFamily="18" charset="0"/>
              </a:rPr>
              <a:t>Colcicine</a:t>
            </a:r>
            <a:r>
              <a:rPr lang="en-US" dirty="0">
                <a:latin typeface="Times New Roman" pitchFamily="18" charset="0"/>
                <a:cs typeface="Times New Roman" pitchFamily="18" charset="0"/>
              </a:rPr>
              <a:t> during </a:t>
            </a:r>
            <a:r>
              <a:rPr lang="en-US" dirty="0" err="1">
                <a:latin typeface="Times New Roman" pitchFamily="18" charset="0"/>
                <a:cs typeface="Times New Roman" pitchFamily="18" charset="0"/>
              </a:rPr>
              <a:t>shodhan</a:t>
            </a:r>
            <a:r>
              <a:rPr lang="en-US" dirty="0">
                <a:latin typeface="Times New Roman" pitchFamily="18" charset="0"/>
                <a:cs typeface="Times New Roman" pitchFamily="18" charset="0"/>
              </a:rPr>
              <a:t> (detoxification) process. Indian </a:t>
            </a:r>
            <a:r>
              <a:rPr lang="en-US" dirty="0" err="1">
                <a:latin typeface="Times New Roman" pitchFamily="18" charset="0"/>
                <a:cs typeface="Times New Roman" pitchFamily="18" charset="0"/>
              </a:rPr>
              <a:t>J.Trad.Knowl</a:t>
            </a:r>
            <a:r>
              <a:rPr lang="en-US" dirty="0">
                <a:latin typeface="Times New Roman" pitchFamily="18" charset="0"/>
                <a:cs typeface="Times New Roman" pitchFamily="18" charset="0"/>
              </a:rPr>
              <a:t>. 2013: 12: 277-80</a:t>
            </a:r>
          </a:p>
          <a:p>
            <a:pPr lvl="0">
              <a:buNone/>
            </a:pPr>
            <a:r>
              <a:rPr lang="en-US" dirty="0">
                <a:latin typeface="Times New Roman" pitchFamily="18" charset="0"/>
                <a:cs typeface="Times New Roman" pitchFamily="18" charset="0"/>
              </a:rPr>
              <a:t>25.Singh JD., </a:t>
            </a:r>
            <a:r>
              <a:rPr lang="en-US" dirty="0" err="1">
                <a:latin typeface="Times New Roman" pitchFamily="18" charset="0"/>
                <a:cs typeface="Times New Roman" pitchFamily="18" charset="0"/>
              </a:rPr>
              <a:t>Banerji</a:t>
            </a:r>
            <a:r>
              <a:rPr lang="en-US" dirty="0">
                <a:latin typeface="Times New Roman" pitchFamily="18" charset="0"/>
                <a:cs typeface="Times New Roman" pitchFamily="18" charset="0"/>
              </a:rPr>
              <a:t> R., </a:t>
            </a:r>
            <a:r>
              <a:rPr lang="en-US" dirty="0" err="1">
                <a:latin typeface="Times New Roman" pitchFamily="18" charset="0"/>
                <a:cs typeface="Times New Roman" pitchFamily="18" charset="0"/>
              </a:rPr>
              <a:t>Mehrotra</a:t>
            </a:r>
            <a:r>
              <a:rPr lang="en-US" dirty="0">
                <a:latin typeface="Times New Roman" pitchFamily="18" charset="0"/>
                <a:cs typeface="Times New Roman" pitchFamily="18" charset="0"/>
              </a:rPr>
              <a:t> S. Effect of </a:t>
            </a:r>
            <a:r>
              <a:rPr lang="en-US" dirty="0" err="1">
                <a:latin typeface="Times New Roman" pitchFamily="18" charset="0"/>
                <a:cs typeface="Times New Roman" pitchFamily="18" charset="0"/>
              </a:rPr>
              <a:t>Shodhan</a:t>
            </a:r>
            <a:r>
              <a:rPr lang="en-US" dirty="0">
                <a:latin typeface="Times New Roman" pitchFamily="18" charset="0"/>
                <a:cs typeface="Times New Roman" pitchFamily="18" charset="0"/>
              </a:rPr>
              <a:t> on the toxicity of </a:t>
            </a:r>
            <a:r>
              <a:rPr lang="en-US" dirty="0" err="1">
                <a:latin typeface="Times New Roman" pitchFamily="18" charset="0"/>
                <a:cs typeface="Times New Roman" pitchFamily="18" charset="0"/>
              </a:rPr>
              <a:t>Abrus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precatorious</a:t>
            </a:r>
            <a:r>
              <a:rPr lang="en-US" dirty="0">
                <a:latin typeface="Times New Roman" pitchFamily="18" charset="0"/>
                <a:cs typeface="Times New Roman" pitchFamily="18" charset="0"/>
              </a:rPr>
              <a:t>. Ancient Science Life 1998:18:127-9.</a:t>
            </a:r>
          </a:p>
          <a:p>
            <a:endParaRPr lang="en-US" dirty="0">
              <a:latin typeface="Times New Roman" pitchFamily="18" charset="0"/>
              <a:cs typeface="Times New Roman" pitchFamily="18"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HKY-100_620x.jpg"/>
          <p:cNvPicPr>
            <a:picLocks noGrp="1" noChangeAspect="1"/>
          </p:cNvPicPr>
          <p:nvPr>
            <p:ph sz="quarter" idx="1"/>
          </p:nvPr>
        </p:nvPicPr>
        <p:blipFill>
          <a:blip r:embed="rId2" cstate="print"/>
          <a:stretch>
            <a:fillRect/>
          </a:stretch>
        </p:blipFill>
        <p:spPr>
          <a:xfrm>
            <a:off x="228600" y="228600"/>
            <a:ext cx="8686800" cy="6400800"/>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1494</TotalTime>
  <Words>4642</Words>
  <Application>Microsoft Office PowerPoint</Application>
  <PresentationFormat>On-screen Show (4:3)</PresentationFormat>
  <Paragraphs>237</Paragraphs>
  <Slides>71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71</vt:i4>
      </vt:variant>
    </vt:vector>
  </HeadingPairs>
  <TitlesOfParts>
    <vt:vector size="77" baseType="lpstr">
      <vt:lpstr>Franklin Gothic Book</vt:lpstr>
      <vt:lpstr>Perpetua</vt:lpstr>
      <vt:lpstr>Times New Roman</vt:lpstr>
      <vt:lpstr>Wingdings</vt:lpstr>
      <vt:lpstr>Wingdings 2</vt:lpstr>
      <vt:lpstr>Equity</vt:lpstr>
      <vt:lpstr>SODHANA OF POISONOUS PLANTS </vt:lpstr>
      <vt:lpstr>          CONTENTS</vt:lpstr>
      <vt:lpstr>PowerPoint Presentation</vt:lpstr>
      <vt:lpstr>      INTRODUCTION</vt:lpstr>
      <vt:lpstr>PowerPoint Presentation</vt:lpstr>
      <vt:lpstr>PowerPoint Presentation</vt:lpstr>
      <vt:lpstr>PowerPoint Presentation</vt:lpstr>
      <vt:lpstr>            CONCEPT OF VISA</vt:lpstr>
      <vt:lpstr>PowerPoint Presentation</vt:lpstr>
      <vt:lpstr>PowerPoint Presentation</vt:lpstr>
      <vt:lpstr>    CLASSIFICATION OF VISHA</vt:lpstr>
      <vt:lpstr>PowerPoint Presentation</vt:lpstr>
      <vt:lpstr>    CONCEPT OF SHODHANA</vt:lpstr>
      <vt:lpstr>PowerPoint Presentation</vt:lpstr>
      <vt:lpstr>PowerPoint Presentation</vt:lpstr>
      <vt:lpstr>  IMPORTANCE OF SHODHANA</vt:lpstr>
      <vt:lpstr>PowerPoint Presentation</vt:lpstr>
      <vt:lpstr>PowerPoint Presentation</vt:lpstr>
      <vt:lpstr>PowerPoint Presentation</vt:lpstr>
      <vt:lpstr>  PROCEDURES</vt:lpstr>
      <vt:lpstr>PowerPoint Presentation</vt:lpstr>
      <vt:lpstr>PowerPoint Presentation</vt:lpstr>
      <vt:lpstr>PowerPoint Presentation</vt:lpstr>
      <vt:lpstr>MEDIA  FOR  SODHANA</vt:lpstr>
      <vt:lpstr>PowerPoint Presentation</vt:lpstr>
      <vt:lpstr>PowerPoint Presentation</vt:lpstr>
      <vt:lpstr>LIST OF POISONOUS SUBSTANCES UNDER THE AYURVEDIC SYSTEM OF MEDICINE</vt:lpstr>
      <vt:lpstr> Drugs of vegetable origin</vt:lpstr>
      <vt:lpstr>List of poisonous substances under the Ayurvedic System of Medicine</vt:lpstr>
      <vt:lpstr>      SHODHANA OF  VISHA DRAVYA  IN AYURVEDA</vt:lpstr>
      <vt:lpstr>PowerPoint Presentation</vt:lpstr>
      <vt:lpstr>Ahiphena - Papaver somniferum Linn.- (except  seeds)</vt:lpstr>
      <vt:lpstr>PowerPoint Presentation</vt:lpstr>
      <vt:lpstr>Karavira  - Nerium indicum</vt:lpstr>
      <vt:lpstr>PowerPoint Presentation</vt:lpstr>
      <vt:lpstr>Bhanga - Cannabis sativa Linn. {(Except seeds)}</vt:lpstr>
      <vt:lpstr>PowerPoint Presentation</vt:lpstr>
      <vt:lpstr>Dhattura –Datura metel Linn.</vt:lpstr>
      <vt:lpstr>PowerPoint Presentation</vt:lpstr>
      <vt:lpstr>Bhallataka - Semecarpus anacardium Linn.-(Seed)</vt:lpstr>
      <vt:lpstr>PowerPoint Presentation</vt:lpstr>
      <vt:lpstr>Kuchila - Strychnos nuxvomica Linn.</vt:lpstr>
      <vt:lpstr>PowerPoint Presentation</vt:lpstr>
      <vt:lpstr>Vatsanabha (Aconitum ferox)</vt:lpstr>
      <vt:lpstr>PowerPoint Presentation</vt:lpstr>
      <vt:lpstr>Jaypala  (Croton tiglium) </vt:lpstr>
      <vt:lpstr>PowerPoint Presentation</vt:lpstr>
      <vt:lpstr>Langali - Gloriosa superba Linn.</vt:lpstr>
      <vt:lpstr>PowerPoint Presentation</vt:lpstr>
      <vt:lpstr>Danti - Baliospermum montanum</vt:lpstr>
      <vt:lpstr>PowerPoint Presentation</vt:lpstr>
      <vt:lpstr>Gunja – Abrus Precatorius Linn.</vt:lpstr>
      <vt:lpstr>PowerPoint Presentation</vt:lpstr>
      <vt:lpstr>Snuhi – Euphorbia Nerifolia Linn.</vt:lpstr>
      <vt:lpstr>  DISCUSSION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CONCLUSION</vt:lpstr>
      <vt:lpstr>PowerPoint Presentation</vt:lpstr>
      <vt:lpstr>PowerPoint Presentation</vt:lpstr>
      <vt:lpstr>  REFERENCES  :</vt:lpstr>
      <vt:lpstr>  REFERENCES  :</vt:lpstr>
      <vt:lpstr>  REFERENCES  :</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SODHANA OF POISONOUS PLANTS </dc:title>
  <dc:creator>Anurag Mishra</dc:creator>
  <cp:lastModifiedBy>Office</cp:lastModifiedBy>
  <cp:revision>310</cp:revision>
  <dcterms:created xsi:type="dcterms:W3CDTF">2021-07-24T07:02:40Z</dcterms:created>
  <dcterms:modified xsi:type="dcterms:W3CDTF">2024-09-03T14:00:06Z</dcterms:modified>
</cp:coreProperties>
</file>