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7" r:id="rId3"/>
    <p:sldId id="263" r:id="rId4"/>
    <p:sldId id="260" r:id="rId5"/>
    <p:sldId id="267" r:id="rId6"/>
    <p:sldId id="268" r:id="rId7"/>
    <p:sldId id="269" r:id="rId8"/>
    <p:sldId id="270" r:id="rId9"/>
    <p:sldId id="274" r:id="rId10"/>
    <p:sldId id="275" r:id="rId11"/>
    <p:sldId id="276" r:id="rId12"/>
    <p:sldId id="277" r:id="rId13"/>
    <p:sldId id="264" r:id="rId14"/>
    <p:sldId id="271" r:id="rId15"/>
    <p:sldId id="261" r:id="rId16"/>
    <p:sldId id="273" r:id="rId17"/>
    <p:sldId id="258" r:id="rId18"/>
    <p:sldId id="265" r:id="rId19"/>
    <p:sldId id="272" r:id="rId20"/>
    <p:sldId id="259" r:id="rId21"/>
    <p:sldId id="266"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8" d="100"/>
          <a:sy n="68" d="100"/>
        </p:scale>
        <p:origin x="84" y="22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540E7BD-70EF-47C1-8E6E-BB0112170B65}" type="datetimeFigureOut">
              <a:rPr lang="en-IN" smtClean="0"/>
              <a:t>11-12-2023</a:t>
            </a:fld>
            <a:endParaRPr lang="en-IN"/>
          </a:p>
        </p:txBody>
      </p:sp>
      <p:sp>
        <p:nvSpPr>
          <p:cNvPr id="5" name="Footer Placeholder 4"/>
          <p:cNvSpPr>
            <a:spLocks noGrp="1"/>
          </p:cNvSpPr>
          <p:nvPr>
            <p:ph type="ftr" sz="quarter" idx="11"/>
          </p:nvPr>
        </p:nvSpPr>
        <p:spPr>
          <a:xfrm>
            <a:off x="2416500" y="329307"/>
            <a:ext cx="4973915" cy="309201"/>
          </a:xfrm>
        </p:spPr>
        <p:txBody>
          <a:bodyPr/>
          <a:lstStyle/>
          <a:p>
            <a:endParaRPr lang="en-IN"/>
          </a:p>
        </p:txBody>
      </p:sp>
      <p:sp>
        <p:nvSpPr>
          <p:cNvPr id="6" name="Slide Number Placeholder 5"/>
          <p:cNvSpPr>
            <a:spLocks noGrp="1"/>
          </p:cNvSpPr>
          <p:nvPr>
            <p:ph type="sldNum" sz="quarter" idx="12"/>
          </p:nvPr>
        </p:nvSpPr>
        <p:spPr>
          <a:xfrm>
            <a:off x="1437664" y="798973"/>
            <a:ext cx="811019" cy="503578"/>
          </a:xfrm>
        </p:spPr>
        <p:txBody>
          <a:bodyPr/>
          <a:lstStyle/>
          <a:p>
            <a:fld id="{04F19B5E-3CE7-4C4F-BD63-02DD438958A8}" type="slidenum">
              <a:rPr lang="en-IN" smtClean="0"/>
              <a:t>‹#›</a:t>
            </a:fld>
            <a:endParaRPr lang="en-IN"/>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9864047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40E7BD-70EF-47C1-8E6E-BB0112170B65}" type="datetimeFigureOut">
              <a:rPr lang="en-IN" smtClean="0"/>
              <a:t>11-12-2023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4F19B5E-3CE7-4C4F-BD63-02DD438958A8}" type="slidenum">
              <a:rPr lang="en-IN" smtClean="0"/>
              <a:t>‹#›</a:t>
            </a:fld>
            <a:endParaRPr lang="en-IN"/>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072595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40E7BD-70EF-47C1-8E6E-BB0112170B65}" type="datetimeFigureOut">
              <a:rPr lang="en-IN" smtClean="0"/>
              <a:t>11-12-2023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4F19B5E-3CE7-4C4F-BD63-02DD438958A8}" type="slidenum">
              <a:rPr lang="en-IN" smtClean="0"/>
              <a:t>‹#›</a:t>
            </a:fld>
            <a:endParaRPr lang="en-IN"/>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6584917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540E7BD-70EF-47C1-8E6E-BB0112170B65}" type="datetimeFigureOut">
              <a:rPr lang="en-IN" smtClean="0"/>
              <a:t>11-12-2023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4F19B5E-3CE7-4C4F-BD63-02DD438958A8}" type="slidenum">
              <a:rPr lang="en-IN" smtClean="0"/>
              <a:t>‹#›</a:t>
            </a:fld>
            <a:endParaRPr lang="en-IN"/>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2133879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540E7BD-70EF-47C1-8E6E-BB0112170B65}" type="datetimeFigureOut">
              <a:rPr lang="en-IN" smtClean="0"/>
              <a:t>11-12-2023</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04F19B5E-3CE7-4C4F-BD63-02DD438958A8}" type="slidenum">
              <a:rPr lang="en-IN" smtClean="0"/>
              <a:t>‹#›</a:t>
            </a:fld>
            <a:endParaRPr lang="en-IN"/>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4812415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540E7BD-70EF-47C1-8E6E-BB0112170B65}" type="datetimeFigureOut">
              <a:rPr lang="en-IN" smtClean="0"/>
              <a:t>11-12-2023</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04F19B5E-3CE7-4C4F-BD63-02DD438958A8}" type="slidenum">
              <a:rPr lang="en-IN" smtClean="0"/>
              <a:t>‹#›</a:t>
            </a:fld>
            <a:endParaRPr lang="en-IN"/>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6807657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40E7BD-70EF-47C1-8E6E-BB0112170B65}" type="datetimeFigureOut">
              <a:rPr lang="en-IN" smtClean="0"/>
              <a:t>11-12-2023</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04F19B5E-3CE7-4C4F-BD63-02DD438958A8}" type="slidenum">
              <a:rPr lang="en-IN" smtClean="0"/>
              <a:t>‹#›</a:t>
            </a:fld>
            <a:endParaRPr lang="en-IN"/>
          </a:p>
        </p:txBody>
      </p:sp>
    </p:spTree>
    <p:extLst>
      <p:ext uri="{BB962C8B-B14F-4D97-AF65-F5344CB8AC3E}">
        <p14:creationId xmlns:p14="http://schemas.microsoft.com/office/powerpoint/2010/main" val="18929393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540E7BD-70EF-47C1-8E6E-BB0112170B65}" type="datetimeFigureOut">
              <a:rPr lang="en-IN" smtClean="0"/>
              <a:t>11-12-2023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4F19B5E-3CE7-4C4F-BD63-02DD438958A8}" type="slidenum">
              <a:rPr lang="en-IN" smtClean="0"/>
              <a:t>‹#›</a:t>
            </a:fld>
            <a:endParaRPr lang="en-IN"/>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6210279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5540E7BD-70EF-47C1-8E6E-BB0112170B65}" type="datetimeFigureOut">
              <a:rPr lang="en-IN" smtClean="0"/>
              <a:t>11-12-2023</a:t>
            </a:fld>
            <a:endParaRPr lang="en-IN"/>
          </a:p>
        </p:txBody>
      </p:sp>
      <p:sp>
        <p:nvSpPr>
          <p:cNvPr id="6" name="Footer Placeholder 5"/>
          <p:cNvSpPr>
            <a:spLocks noGrp="1"/>
          </p:cNvSpPr>
          <p:nvPr>
            <p:ph type="ftr" sz="quarter" idx="11"/>
          </p:nvPr>
        </p:nvSpPr>
        <p:spPr>
          <a:xfrm>
            <a:off x="1447382" y="318640"/>
            <a:ext cx="5541004" cy="320931"/>
          </a:xfrm>
        </p:spPr>
        <p:txBody>
          <a:bodyPr/>
          <a:lstStyle/>
          <a:p>
            <a:endParaRPr lang="en-IN"/>
          </a:p>
        </p:txBody>
      </p:sp>
      <p:sp>
        <p:nvSpPr>
          <p:cNvPr id="7" name="Slide Number Placeholder 6"/>
          <p:cNvSpPr>
            <a:spLocks noGrp="1"/>
          </p:cNvSpPr>
          <p:nvPr>
            <p:ph type="sldNum" sz="quarter" idx="12"/>
          </p:nvPr>
        </p:nvSpPr>
        <p:spPr/>
        <p:txBody>
          <a:bodyPr/>
          <a:lstStyle/>
          <a:p>
            <a:fld id="{04F19B5E-3CE7-4C4F-BD63-02DD438958A8}" type="slidenum">
              <a:rPr lang="en-IN" smtClean="0"/>
              <a:t>‹#›</a:t>
            </a:fld>
            <a:endParaRPr lang="en-IN"/>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9905825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40E7BD-70EF-47C1-8E6E-BB0112170B65}" type="datetimeFigureOut">
              <a:rPr lang="en-IN" smtClean="0"/>
              <a:t>11-12-2023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4F19B5E-3CE7-4C4F-BD63-02DD438958A8}" type="slidenum">
              <a:rPr lang="en-IN" smtClean="0"/>
              <a:t>‹#›</a:t>
            </a:fld>
            <a:endParaRPr lang="en-IN"/>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1502770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40E7BD-70EF-47C1-8E6E-BB0112170B65}" type="datetimeFigureOut">
              <a:rPr lang="en-IN" smtClean="0"/>
              <a:t>11-12-2023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4F19B5E-3CE7-4C4F-BD63-02DD438958A8}" type="slidenum">
              <a:rPr lang="en-IN" smtClean="0"/>
              <a:t>‹#›</a:t>
            </a:fld>
            <a:endParaRPr lang="en-IN"/>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5834522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5540E7BD-70EF-47C1-8E6E-BB0112170B65}" type="datetimeFigureOut">
              <a:rPr lang="en-IN" smtClean="0"/>
              <a:t>11-12-2023</a:t>
            </a:fld>
            <a:endParaRPr lang="en-IN"/>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04F19B5E-3CE7-4C4F-BD63-02DD438958A8}" type="slidenum">
              <a:rPr lang="en-IN" smtClean="0"/>
              <a:t>‹#›</a:t>
            </a:fld>
            <a:endParaRPr lang="en-IN"/>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2919560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F6621CF-F493-40D5-98AE-24A9D3AD43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8" y="0"/>
            <a:ext cx="12194875" cy="4950268"/>
          </a:xfrm>
          <a:prstGeom prst="rect">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3C1F535-027C-9DC0-D167-406E91CB647F}"/>
              </a:ext>
            </a:extLst>
          </p:cNvPr>
          <p:cNvSpPr>
            <a:spLocks noGrp="1"/>
          </p:cNvSpPr>
          <p:nvPr>
            <p:ph type="ctrTitle"/>
          </p:nvPr>
        </p:nvSpPr>
        <p:spPr>
          <a:xfrm>
            <a:off x="5078896" y="643467"/>
            <a:ext cx="5975956" cy="4127545"/>
          </a:xfrm>
        </p:spPr>
        <p:txBody>
          <a:bodyPr anchor="ctr">
            <a:normAutofit/>
          </a:bodyPr>
          <a:lstStyle/>
          <a:p>
            <a:pPr algn="ctr"/>
            <a:r>
              <a:rPr lang="en-IN" sz="4800" dirty="0"/>
              <a:t>NCISM</a:t>
            </a:r>
          </a:p>
        </p:txBody>
      </p:sp>
      <p:sp>
        <p:nvSpPr>
          <p:cNvPr id="11" name="Rectangle 10">
            <a:extLst>
              <a:ext uri="{FF2B5EF4-FFF2-40B4-BE49-F238E27FC236}">
                <a16:creationId xmlns:a16="http://schemas.microsoft.com/office/drawing/2014/main" id="{CADEE02A-D296-42EA-88F5-7803F69CEE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4950269"/>
            <a:ext cx="12191695" cy="1907732"/>
          </a:xfrm>
          <a:prstGeom prst="rect">
            <a:avLst/>
          </a:prstGeom>
          <a:solidFill>
            <a:schemeClr val="accent1"/>
          </a:solidFill>
          <a:ln>
            <a:noFill/>
          </a:ln>
        </p:spPr>
        <p:style>
          <a:lnRef idx="2">
            <a:schemeClr val="accent1">
              <a:shade val="50000"/>
            </a:schemeClr>
          </a:lnRef>
          <a:fillRef idx="1002">
            <a:schemeClr val="dk2"/>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2B263DE7-389E-389C-6087-9F0DA699FCB6}"/>
              </a:ext>
            </a:extLst>
          </p:cNvPr>
          <p:cNvSpPr>
            <a:spLocks noGrp="1"/>
          </p:cNvSpPr>
          <p:nvPr>
            <p:ph type="subTitle" idx="1"/>
          </p:nvPr>
        </p:nvSpPr>
        <p:spPr>
          <a:xfrm>
            <a:off x="5078896" y="5118231"/>
            <a:ext cx="5975956" cy="977621"/>
          </a:xfrm>
        </p:spPr>
        <p:txBody>
          <a:bodyPr>
            <a:normAutofit/>
          </a:bodyPr>
          <a:lstStyle/>
          <a:p>
            <a:pPr algn="ctr"/>
            <a:r>
              <a:rPr lang="en-IN" dirty="0">
                <a:solidFill>
                  <a:srgbClr val="FFFFFF"/>
                </a:solidFill>
              </a:rPr>
              <a:t>DR. ANURAG MISHRA</a:t>
            </a:r>
          </a:p>
          <a:p>
            <a:pPr algn="ctr"/>
            <a:r>
              <a:rPr lang="en-IN" dirty="0">
                <a:solidFill>
                  <a:srgbClr val="FFFFFF"/>
                </a:solidFill>
              </a:rPr>
              <a:t>DEPT. OF AGADTANTRA</a:t>
            </a:r>
          </a:p>
        </p:txBody>
      </p:sp>
      <p:pic>
        <p:nvPicPr>
          <p:cNvPr id="5" name="Picture 4">
            <a:extLst>
              <a:ext uri="{FF2B5EF4-FFF2-40B4-BE49-F238E27FC236}">
                <a16:creationId xmlns:a16="http://schemas.microsoft.com/office/drawing/2014/main" id="{914BC7CD-1499-2760-0B26-09FA6BF0925D}"/>
              </a:ext>
            </a:extLst>
          </p:cNvPr>
          <p:cNvPicPr>
            <a:picLocks noChangeAspect="1"/>
          </p:cNvPicPr>
          <p:nvPr/>
        </p:nvPicPr>
        <p:blipFill rotWithShape="1">
          <a:blip r:embed="rId2"/>
          <a:srcRect l="8425" r="26298"/>
          <a:stretch/>
        </p:blipFill>
        <p:spPr>
          <a:xfrm>
            <a:off x="3179" y="-2"/>
            <a:ext cx="4651117" cy="6858002"/>
          </a:xfrm>
          <a:prstGeom prst="rect">
            <a:avLst/>
          </a:prstGeom>
        </p:spPr>
      </p:pic>
    </p:spTree>
    <p:extLst>
      <p:ext uri="{BB962C8B-B14F-4D97-AF65-F5344CB8AC3E}">
        <p14:creationId xmlns:p14="http://schemas.microsoft.com/office/powerpoint/2010/main" val="1209450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2000"/>
                                  </p:stCondLst>
                                  <p:iterate type="lt">
                                    <p:tmPct val="10000"/>
                                  </p:iterate>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4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6870151-9189-4C3A-8379-EF3D95827A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Scan of a human brain in a neurology clinic">
            <a:extLst>
              <a:ext uri="{FF2B5EF4-FFF2-40B4-BE49-F238E27FC236}">
                <a16:creationId xmlns:a16="http://schemas.microsoft.com/office/drawing/2014/main" id="{25C613FA-0961-3437-2F28-C3191F6DC774}"/>
              </a:ext>
            </a:extLst>
          </p:cNvPr>
          <p:cNvPicPr>
            <a:picLocks noChangeAspect="1"/>
          </p:cNvPicPr>
          <p:nvPr/>
        </p:nvPicPr>
        <p:blipFill rotWithShape="1">
          <a:blip r:embed="rId2">
            <a:alphaModFix amt="50000"/>
          </a:blip>
          <a:srcRect t="15907" r="-1" b="9091"/>
          <a:stretch/>
        </p:blipFill>
        <p:spPr>
          <a:xfrm>
            <a:off x="305" y="10"/>
            <a:ext cx="12191695" cy="6857990"/>
          </a:xfrm>
          <a:prstGeom prst="rect">
            <a:avLst/>
          </a:prstGeom>
        </p:spPr>
      </p:pic>
      <p:sp>
        <p:nvSpPr>
          <p:cNvPr id="11" name="Slide Number Placeholder 7">
            <a:extLst>
              <a:ext uri="{FF2B5EF4-FFF2-40B4-BE49-F238E27FC236}">
                <a16:creationId xmlns:a16="http://schemas.microsoft.com/office/drawing/2014/main" id="{123EA69C-102A-4DD0-9547-05DCD271D159}"/>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12301" y="443732"/>
            <a:ext cx="811019" cy="503578"/>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p>
        </p:txBody>
      </p:sp>
      <p:sp>
        <p:nvSpPr>
          <p:cNvPr id="13" name="Footer Placeholder 6">
            <a:extLst>
              <a:ext uri="{FF2B5EF4-FFF2-40B4-BE49-F238E27FC236}">
                <a16:creationId xmlns:a16="http://schemas.microsoft.com/office/drawing/2014/main" id="{6A862265-5CA3-4C40-8582-7534C3B03C2A}"/>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76636" y="540921"/>
            <a:ext cx="4973915" cy="309201"/>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
        <p:nvSpPr>
          <p:cNvPr id="15" name="Rectangle 14">
            <a:extLst>
              <a:ext uri="{FF2B5EF4-FFF2-40B4-BE49-F238E27FC236}">
                <a16:creationId xmlns:a16="http://schemas.microsoft.com/office/drawing/2014/main" id="{600EF80B-0391-4082-9AF5-F15B091B4C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93800"/>
            <a:ext cx="12192000" cy="5664199"/>
          </a:xfrm>
          <a:prstGeom prst="rect">
            <a:avLst/>
          </a:prstGeom>
          <a:gradFill flip="none" rotWithShape="1">
            <a:gsLst>
              <a:gs pos="0">
                <a:schemeClr val="bg2">
                  <a:lumMod val="87000"/>
                  <a:alpha val="4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2" name="Title 1">
            <a:extLst>
              <a:ext uri="{FF2B5EF4-FFF2-40B4-BE49-F238E27FC236}">
                <a16:creationId xmlns:a16="http://schemas.microsoft.com/office/drawing/2014/main" id="{7A2E5B3D-876C-D492-734B-57793AD2102D}"/>
              </a:ext>
            </a:extLst>
          </p:cNvPr>
          <p:cNvSpPr>
            <a:spLocks noGrp="1"/>
          </p:cNvSpPr>
          <p:nvPr>
            <p:ph type="title"/>
          </p:nvPr>
        </p:nvSpPr>
        <p:spPr>
          <a:xfrm>
            <a:off x="829994" y="1193800"/>
            <a:ext cx="3493327" cy="4699000"/>
          </a:xfrm>
        </p:spPr>
        <p:txBody>
          <a:bodyPr anchor="ctr">
            <a:normAutofit/>
          </a:bodyPr>
          <a:lstStyle/>
          <a:p>
            <a:pPr algn="ctr"/>
            <a:r>
              <a:rPr lang="en-IN" dirty="0"/>
              <a:t>INTRODUCTION</a:t>
            </a:r>
          </a:p>
        </p:txBody>
      </p:sp>
      <p:cxnSp>
        <p:nvCxnSpPr>
          <p:cNvPr id="17" name="Straight Connector 16">
            <a:extLst>
              <a:ext uri="{FF2B5EF4-FFF2-40B4-BE49-F238E27FC236}">
                <a16:creationId xmlns:a16="http://schemas.microsoft.com/office/drawing/2014/main" id="{D33AC32D-5F44-45F7-A0BD-7C11A86BED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600200"/>
            <a:ext cx="0" cy="3657600"/>
          </a:xfrm>
          <a:prstGeom prst="line">
            <a:avLst/>
          </a:prstGeom>
          <a:ln w="31750">
            <a:solidFill>
              <a:schemeClr val="tx1">
                <a:alpha val="8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1BF0FB90-84EC-A452-0F53-5D89AC66C9D4}"/>
              </a:ext>
            </a:extLst>
          </p:cNvPr>
          <p:cNvSpPr>
            <a:spLocks noGrp="1"/>
          </p:cNvSpPr>
          <p:nvPr>
            <p:ph idx="1"/>
          </p:nvPr>
        </p:nvSpPr>
        <p:spPr>
          <a:xfrm>
            <a:off x="4976636" y="1193800"/>
            <a:ext cx="6085091" cy="4699000"/>
          </a:xfrm>
        </p:spPr>
        <p:txBody>
          <a:bodyPr anchor="ctr">
            <a:normAutofit/>
          </a:bodyPr>
          <a:lstStyle/>
          <a:p>
            <a:r>
              <a:rPr lang="en-US" b="0" i="0">
                <a:effectLst/>
                <a:latin typeface="Google Sans"/>
              </a:rPr>
              <a:t>The National Commission for Indian System of Medicine (NCISM) is a statutory body that regulates medical education and medical professionals. The NCISM was formed by the Government of India under the NCISM Act, 2020.</a:t>
            </a:r>
            <a:endParaRPr lang="en-IN"/>
          </a:p>
        </p:txBody>
      </p:sp>
      <p:sp>
        <p:nvSpPr>
          <p:cNvPr id="19" name="Date Placeholder 1">
            <a:extLst>
              <a:ext uri="{FF2B5EF4-FFF2-40B4-BE49-F238E27FC236}">
                <a16:creationId xmlns:a16="http://schemas.microsoft.com/office/drawing/2014/main" id="{3FBF03E8-C602-4192-9C52-F84B29FDCC88}"/>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23229" y="6007878"/>
            <a:ext cx="3500715" cy="309201"/>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Tree>
    <p:extLst>
      <p:ext uri="{BB962C8B-B14F-4D97-AF65-F5344CB8AC3E}">
        <p14:creationId xmlns:p14="http://schemas.microsoft.com/office/powerpoint/2010/main" val="589068655"/>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6870151-9189-4C3A-8379-EF3D95827A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Front steps and columns of a majestic city building">
            <a:extLst>
              <a:ext uri="{FF2B5EF4-FFF2-40B4-BE49-F238E27FC236}">
                <a16:creationId xmlns:a16="http://schemas.microsoft.com/office/drawing/2014/main" id="{60EE040F-A196-EFDB-7332-14373D306DB7}"/>
              </a:ext>
            </a:extLst>
          </p:cNvPr>
          <p:cNvPicPr>
            <a:picLocks noChangeAspect="1"/>
          </p:cNvPicPr>
          <p:nvPr/>
        </p:nvPicPr>
        <p:blipFill rotWithShape="1">
          <a:blip r:embed="rId2">
            <a:alphaModFix amt="50000"/>
          </a:blip>
          <a:srcRect r="-1" b="15728"/>
          <a:stretch/>
        </p:blipFill>
        <p:spPr>
          <a:xfrm>
            <a:off x="305" y="10"/>
            <a:ext cx="12191695" cy="6857990"/>
          </a:xfrm>
          <a:prstGeom prst="rect">
            <a:avLst/>
          </a:prstGeom>
        </p:spPr>
      </p:pic>
      <p:sp>
        <p:nvSpPr>
          <p:cNvPr id="11" name="Slide Number Placeholder 7">
            <a:extLst>
              <a:ext uri="{FF2B5EF4-FFF2-40B4-BE49-F238E27FC236}">
                <a16:creationId xmlns:a16="http://schemas.microsoft.com/office/drawing/2014/main" id="{123EA69C-102A-4DD0-9547-05DCD271D159}"/>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12301" y="443732"/>
            <a:ext cx="811019" cy="503578"/>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p>
        </p:txBody>
      </p:sp>
      <p:sp>
        <p:nvSpPr>
          <p:cNvPr id="13" name="Footer Placeholder 6">
            <a:extLst>
              <a:ext uri="{FF2B5EF4-FFF2-40B4-BE49-F238E27FC236}">
                <a16:creationId xmlns:a16="http://schemas.microsoft.com/office/drawing/2014/main" id="{6A862265-5CA3-4C40-8582-7534C3B03C2A}"/>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76636" y="540921"/>
            <a:ext cx="4973915" cy="309201"/>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
        <p:nvSpPr>
          <p:cNvPr id="15" name="Rectangle 14">
            <a:extLst>
              <a:ext uri="{FF2B5EF4-FFF2-40B4-BE49-F238E27FC236}">
                <a16:creationId xmlns:a16="http://schemas.microsoft.com/office/drawing/2014/main" id="{600EF80B-0391-4082-9AF5-F15B091B4C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93800"/>
            <a:ext cx="12192000" cy="5664199"/>
          </a:xfrm>
          <a:prstGeom prst="rect">
            <a:avLst/>
          </a:prstGeom>
          <a:gradFill flip="none" rotWithShape="1">
            <a:gsLst>
              <a:gs pos="0">
                <a:schemeClr val="bg2">
                  <a:lumMod val="87000"/>
                  <a:alpha val="4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2" name="Title 1">
            <a:extLst>
              <a:ext uri="{FF2B5EF4-FFF2-40B4-BE49-F238E27FC236}">
                <a16:creationId xmlns:a16="http://schemas.microsoft.com/office/drawing/2014/main" id="{4984A24E-B50D-B0D1-A665-DDFD4CD079F4}"/>
              </a:ext>
            </a:extLst>
          </p:cNvPr>
          <p:cNvSpPr>
            <a:spLocks noGrp="1"/>
          </p:cNvSpPr>
          <p:nvPr>
            <p:ph type="title"/>
          </p:nvPr>
        </p:nvSpPr>
        <p:spPr>
          <a:xfrm>
            <a:off x="1130271" y="1193800"/>
            <a:ext cx="3193050" cy="4699000"/>
          </a:xfrm>
        </p:spPr>
        <p:txBody>
          <a:bodyPr anchor="ctr">
            <a:normAutofit/>
          </a:bodyPr>
          <a:lstStyle/>
          <a:p>
            <a:pPr algn="ctr"/>
            <a:r>
              <a:rPr lang="en-IN" b="0" i="0" dirty="0">
                <a:effectLst/>
                <a:latin typeface="roboto" panose="020F0502020204030204" pitchFamily="2" charset="0"/>
              </a:rPr>
              <a:t>INTRODUCTION</a:t>
            </a:r>
            <a:br>
              <a:rPr lang="en-IN" b="0" i="0" dirty="0">
                <a:effectLst/>
                <a:latin typeface="roboto" panose="020F0502020204030204" pitchFamily="2" charset="0"/>
              </a:rPr>
            </a:br>
            <a:r>
              <a:rPr lang="en-IN" b="0" i="0" dirty="0">
                <a:effectLst/>
                <a:latin typeface="roboto" panose="020F0502020204030204" pitchFamily="2" charset="0"/>
              </a:rPr>
              <a:t>(</a:t>
            </a:r>
            <a:r>
              <a:rPr lang="en-IN" b="0" i="0" dirty="0" err="1">
                <a:effectLst/>
                <a:latin typeface="roboto" panose="020F0502020204030204" pitchFamily="2" charset="0"/>
              </a:rPr>
              <a:t>contd</a:t>
            </a:r>
            <a:r>
              <a:rPr lang="en-IN" b="0" i="0" dirty="0">
                <a:effectLst/>
                <a:latin typeface="roboto" panose="020F0502020204030204" pitchFamily="2" charset="0"/>
              </a:rPr>
              <a:t>…)</a:t>
            </a:r>
            <a:br>
              <a:rPr lang="en-IN" b="0" i="0" dirty="0">
                <a:effectLst/>
                <a:latin typeface="roboto" panose="020F0502020204030204" pitchFamily="2" charset="0"/>
              </a:rPr>
            </a:br>
            <a:endParaRPr lang="en-IN" dirty="0"/>
          </a:p>
        </p:txBody>
      </p:sp>
      <p:cxnSp>
        <p:nvCxnSpPr>
          <p:cNvPr id="17" name="Straight Connector 16">
            <a:extLst>
              <a:ext uri="{FF2B5EF4-FFF2-40B4-BE49-F238E27FC236}">
                <a16:creationId xmlns:a16="http://schemas.microsoft.com/office/drawing/2014/main" id="{D33AC32D-5F44-45F7-A0BD-7C11A86BED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600200"/>
            <a:ext cx="0" cy="3657600"/>
          </a:xfrm>
          <a:prstGeom prst="line">
            <a:avLst/>
          </a:prstGeom>
          <a:ln w="31750">
            <a:solidFill>
              <a:schemeClr val="tx1">
                <a:alpha val="8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F572B5C8-B88D-50F9-1588-B6916373D044}"/>
              </a:ext>
            </a:extLst>
          </p:cNvPr>
          <p:cNvSpPr>
            <a:spLocks noGrp="1"/>
          </p:cNvSpPr>
          <p:nvPr>
            <p:ph idx="1"/>
          </p:nvPr>
        </p:nvSpPr>
        <p:spPr>
          <a:xfrm>
            <a:off x="4976636" y="1193800"/>
            <a:ext cx="6085091" cy="4699000"/>
          </a:xfrm>
        </p:spPr>
        <p:txBody>
          <a:bodyPr anchor="ctr">
            <a:normAutofit fontScale="92500"/>
          </a:bodyPr>
          <a:lstStyle/>
          <a:p>
            <a:pPr>
              <a:lnSpc>
                <a:spcPct val="110000"/>
              </a:lnSpc>
            </a:pPr>
            <a:r>
              <a:rPr lang="en-US" sz="1600" b="0" i="0" dirty="0">
                <a:effectLst/>
                <a:latin typeface="open sans" panose="020B0606030504020204" pitchFamily="34" charset="0"/>
              </a:rPr>
              <a:t>In pursuance of the provisions of National Commission for Indian System of Medicine (NCISM) Act 2020 (14 of 2020), the Indian Medicine Central Council (IMCC) Act 1970 (48 of 1970) has been repealed and all the provisions of the National Commission for Indian System of Medicine (NCISM) has been come into force with effect from the 11th day of June 2021. </a:t>
            </a:r>
          </a:p>
          <a:p>
            <a:pPr>
              <a:lnSpc>
                <a:spcPct val="110000"/>
              </a:lnSpc>
            </a:pPr>
            <a:r>
              <a:rPr lang="en-US" sz="1600" b="0" i="0" dirty="0">
                <a:effectLst/>
                <a:latin typeface="open sans" panose="020B0606030504020204" pitchFamily="34" charset="0"/>
              </a:rPr>
              <a:t>Under the provisions of section 59 (2) of NCISM Act 2020 the Central Government has constituted the Commission and four Autonomous boards on the same day. Medical standards, requirements and other provisions of the IMCC Act 1970 and the rules and regulations made thereunder shall continue to be in force and operate till new standards or requirements as specified under new act or rules and regulations made thereunder come into force. </a:t>
            </a:r>
          </a:p>
          <a:p>
            <a:pPr>
              <a:lnSpc>
                <a:spcPct val="110000"/>
              </a:lnSpc>
            </a:pPr>
            <a:r>
              <a:rPr lang="en-US" sz="1600" b="0" i="0" dirty="0">
                <a:effectLst/>
                <a:latin typeface="open sans" panose="020B0606030504020204" pitchFamily="34" charset="0"/>
              </a:rPr>
              <a:t>However, the provisions of concerned regulations which are inconsistent with the provisions of NCISM Act 2020 shall not be applicable.</a:t>
            </a:r>
            <a:endParaRPr lang="en-IN" sz="1600" dirty="0"/>
          </a:p>
        </p:txBody>
      </p:sp>
      <p:sp>
        <p:nvSpPr>
          <p:cNvPr id="19" name="Date Placeholder 1">
            <a:extLst>
              <a:ext uri="{FF2B5EF4-FFF2-40B4-BE49-F238E27FC236}">
                <a16:creationId xmlns:a16="http://schemas.microsoft.com/office/drawing/2014/main" id="{3FBF03E8-C602-4192-9C52-F84B29FDCC88}"/>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23229" y="6007878"/>
            <a:ext cx="3500715" cy="309201"/>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Tree>
    <p:extLst>
      <p:ext uri="{BB962C8B-B14F-4D97-AF65-F5344CB8AC3E}">
        <p14:creationId xmlns:p14="http://schemas.microsoft.com/office/powerpoint/2010/main" val="1649647194"/>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6870151-9189-4C3A-8379-EF3D95827A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Front steps and columns of a majestic city building">
            <a:extLst>
              <a:ext uri="{FF2B5EF4-FFF2-40B4-BE49-F238E27FC236}">
                <a16:creationId xmlns:a16="http://schemas.microsoft.com/office/drawing/2014/main" id="{DB09A750-2712-B6A0-2BFB-CEE8C64A34BD}"/>
              </a:ext>
            </a:extLst>
          </p:cNvPr>
          <p:cNvPicPr>
            <a:picLocks noChangeAspect="1"/>
          </p:cNvPicPr>
          <p:nvPr/>
        </p:nvPicPr>
        <p:blipFill rotWithShape="1">
          <a:blip r:embed="rId2">
            <a:alphaModFix amt="50000"/>
          </a:blip>
          <a:srcRect r="-1" b="15728"/>
          <a:stretch/>
        </p:blipFill>
        <p:spPr>
          <a:xfrm>
            <a:off x="305" y="10"/>
            <a:ext cx="12191695" cy="6857990"/>
          </a:xfrm>
          <a:prstGeom prst="rect">
            <a:avLst/>
          </a:prstGeom>
        </p:spPr>
      </p:pic>
      <p:sp>
        <p:nvSpPr>
          <p:cNvPr id="11" name="Slide Number Placeholder 7">
            <a:extLst>
              <a:ext uri="{FF2B5EF4-FFF2-40B4-BE49-F238E27FC236}">
                <a16:creationId xmlns:a16="http://schemas.microsoft.com/office/drawing/2014/main" id="{123EA69C-102A-4DD0-9547-05DCD271D159}"/>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12301" y="443732"/>
            <a:ext cx="811019" cy="503578"/>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p>
        </p:txBody>
      </p:sp>
      <p:sp>
        <p:nvSpPr>
          <p:cNvPr id="13" name="Footer Placeholder 6">
            <a:extLst>
              <a:ext uri="{FF2B5EF4-FFF2-40B4-BE49-F238E27FC236}">
                <a16:creationId xmlns:a16="http://schemas.microsoft.com/office/drawing/2014/main" id="{6A862265-5CA3-4C40-8582-7534C3B03C2A}"/>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76636" y="540921"/>
            <a:ext cx="4973915" cy="309201"/>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
        <p:nvSpPr>
          <p:cNvPr id="15" name="Rectangle 14">
            <a:extLst>
              <a:ext uri="{FF2B5EF4-FFF2-40B4-BE49-F238E27FC236}">
                <a16:creationId xmlns:a16="http://schemas.microsoft.com/office/drawing/2014/main" id="{600EF80B-0391-4082-9AF5-F15B091B4C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93800"/>
            <a:ext cx="12192000" cy="5664199"/>
          </a:xfrm>
          <a:prstGeom prst="rect">
            <a:avLst/>
          </a:prstGeom>
          <a:gradFill flip="none" rotWithShape="1">
            <a:gsLst>
              <a:gs pos="0">
                <a:schemeClr val="bg2">
                  <a:lumMod val="87000"/>
                  <a:alpha val="4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2" name="Title 1">
            <a:extLst>
              <a:ext uri="{FF2B5EF4-FFF2-40B4-BE49-F238E27FC236}">
                <a16:creationId xmlns:a16="http://schemas.microsoft.com/office/drawing/2014/main" id="{93B0B095-DA26-DE20-701C-9CECA6E94CAA}"/>
              </a:ext>
            </a:extLst>
          </p:cNvPr>
          <p:cNvSpPr>
            <a:spLocks noGrp="1"/>
          </p:cNvSpPr>
          <p:nvPr>
            <p:ph type="title"/>
          </p:nvPr>
        </p:nvSpPr>
        <p:spPr>
          <a:xfrm>
            <a:off x="649358" y="1193800"/>
            <a:ext cx="3673963" cy="4699000"/>
          </a:xfrm>
        </p:spPr>
        <p:txBody>
          <a:bodyPr anchor="ctr">
            <a:normAutofit/>
          </a:bodyPr>
          <a:lstStyle/>
          <a:p>
            <a:pPr algn="ctr"/>
            <a:r>
              <a:rPr lang="en-IN" dirty="0"/>
              <a:t>INTRODUCTION</a:t>
            </a:r>
            <a:br>
              <a:rPr lang="en-IN" dirty="0"/>
            </a:br>
            <a:r>
              <a:rPr lang="en-IN" b="0" i="0" dirty="0">
                <a:effectLst/>
                <a:latin typeface="roboto" panose="020F0502020204030204" pitchFamily="2" charset="0"/>
              </a:rPr>
              <a:t>(</a:t>
            </a:r>
            <a:r>
              <a:rPr lang="en-IN" b="0" i="0" dirty="0" err="1">
                <a:effectLst/>
                <a:latin typeface="roboto" panose="020F0502020204030204" pitchFamily="2" charset="0"/>
              </a:rPr>
              <a:t>contd</a:t>
            </a:r>
            <a:r>
              <a:rPr lang="en-IN" b="0" i="0" dirty="0">
                <a:effectLst/>
                <a:latin typeface="roboto" panose="020F0502020204030204" pitchFamily="2" charset="0"/>
              </a:rPr>
              <a:t>…)</a:t>
            </a:r>
            <a:endParaRPr lang="en-IN" dirty="0"/>
          </a:p>
        </p:txBody>
      </p:sp>
      <p:cxnSp>
        <p:nvCxnSpPr>
          <p:cNvPr id="17" name="Straight Connector 16">
            <a:extLst>
              <a:ext uri="{FF2B5EF4-FFF2-40B4-BE49-F238E27FC236}">
                <a16:creationId xmlns:a16="http://schemas.microsoft.com/office/drawing/2014/main" id="{D33AC32D-5F44-45F7-A0BD-7C11A86BED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600200"/>
            <a:ext cx="0" cy="3657600"/>
          </a:xfrm>
          <a:prstGeom prst="line">
            <a:avLst/>
          </a:prstGeom>
          <a:ln w="31750">
            <a:solidFill>
              <a:schemeClr val="tx1">
                <a:alpha val="8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357116DA-9255-CA71-3C12-483C445A7365}"/>
              </a:ext>
            </a:extLst>
          </p:cNvPr>
          <p:cNvSpPr>
            <a:spLocks noGrp="1"/>
          </p:cNvSpPr>
          <p:nvPr>
            <p:ph idx="1"/>
          </p:nvPr>
        </p:nvSpPr>
        <p:spPr>
          <a:xfrm>
            <a:off x="4976636" y="1193800"/>
            <a:ext cx="6085091" cy="4699000"/>
          </a:xfrm>
        </p:spPr>
        <p:txBody>
          <a:bodyPr anchor="ctr">
            <a:normAutofit/>
          </a:bodyPr>
          <a:lstStyle/>
          <a:p>
            <a:r>
              <a:rPr lang="en-US" b="0" i="0" dirty="0">
                <a:effectLst/>
                <a:latin typeface="open sans" panose="020B0606030504020204" pitchFamily="34" charset="0"/>
              </a:rPr>
              <a:t>The National Commission For Indian System Of Medicine is the statutory body constituted under NCISM Act, 2020 vide gazette notification extraordinary part (ii) section 3 (ii) dated 21.09.2020.</a:t>
            </a:r>
          </a:p>
          <a:p>
            <a:endParaRPr lang="en-IN" dirty="0"/>
          </a:p>
        </p:txBody>
      </p:sp>
      <p:sp>
        <p:nvSpPr>
          <p:cNvPr id="19" name="Date Placeholder 1">
            <a:extLst>
              <a:ext uri="{FF2B5EF4-FFF2-40B4-BE49-F238E27FC236}">
                <a16:creationId xmlns:a16="http://schemas.microsoft.com/office/drawing/2014/main" id="{3FBF03E8-C602-4192-9C52-F84B29FDCC88}"/>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23229" y="6007878"/>
            <a:ext cx="3500715" cy="309201"/>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Tree>
    <p:extLst>
      <p:ext uri="{BB962C8B-B14F-4D97-AF65-F5344CB8AC3E}">
        <p14:creationId xmlns:p14="http://schemas.microsoft.com/office/powerpoint/2010/main" val="3105450364"/>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C6870151-9189-4C3A-8379-EF3D95827A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Stone pillars">
            <a:extLst>
              <a:ext uri="{FF2B5EF4-FFF2-40B4-BE49-F238E27FC236}">
                <a16:creationId xmlns:a16="http://schemas.microsoft.com/office/drawing/2014/main" id="{194D5C82-2511-28AD-0DC9-EF0F83BD0FBC}"/>
              </a:ext>
            </a:extLst>
          </p:cNvPr>
          <p:cNvPicPr>
            <a:picLocks noChangeAspect="1"/>
          </p:cNvPicPr>
          <p:nvPr/>
        </p:nvPicPr>
        <p:blipFill rotWithShape="1">
          <a:blip r:embed="rId2">
            <a:alphaModFix amt="50000"/>
            <a:grayscl/>
          </a:blip>
          <a:srcRect t="1763" r="-1" b="12027"/>
          <a:stretch/>
        </p:blipFill>
        <p:spPr>
          <a:xfrm>
            <a:off x="305" y="10"/>
            <a:ext cx="12191695" cy="6857990"/>
          </a:xfrm>
          <a:prstGeom prst="rect">
            <a:avLst/>
          </a:prstGeom>
        </p:spPr>
      </p:pic>
      <p:sp>
        <p:nvSpPr>
          <p:cNvPr id="26" name="Slide Number Placeholder 7">
            <a:extLst>
              <a:ext uri="{FF2B5EF4-FFF2-40B4-BE49-F238E27FC236}">
                <a16:creationId xmlns:a16="http://schemas.microsoft.com/office/drawing/2014/main" id="{123EA69C-102A-4DD0-9547-05DCD271D159}"/>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12301" y="443732"/>
            <a:ext cx="811019" cy="503578"/>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p>
        </p:txBody>
      </p:sp>
      <p:sp>
        <p:nvSpPr>
          <p:cNvPr id="28" name="Footer Placeholder 6">
            <a:extLst>
              <a:ext uri="{FF2B5EF4-FFF2-40B4-BE49-F238E27FC236}">
                <a16:creationId xmlns:a16="http://schemas.microsoft.com/office/drawing/2014/main" id="{6A862265-5CA3-4C40-8582-7534C3B03C2A}"/>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76636" y="540921"/>
            <a:ext cx="4973915" cy="309201"/>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
        <p:nvSpPr>
          <p:cNvPr id="30" name="Rectangle 29">
            <a:extLst>
              <a:ext uri="{FF2B5EF4-FFF2-40B4-BE49-F238E27FC236}">
                <a16:creationId xmlns:a16="http://schemas.microsoft.com/office/drawing/2014/main" id="{600EF80B-0391-4082-9AF5-F15B091B4C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93800"/>
            <a:ext cx="12192000" cy="5664199"/>
          </a:xfrm>
          <a:prstGeom prst="rect">
            <a:avLst/>
          </a:prstGeom>
          <a:gradFill flip="none" rotWithShape="1">
            <a:gsLst>
              <a:gs pos="0">
                <a:schemeClr val="bg2">
                  <a:lumMod val="87000"/>
                  <a:alpha val="4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2" name="Title 1">
            <a:extLst>
              <a:ext uri="{FF2B5EF4-FFF2-40B4-BE49-F238E27FC236}">
                <a16:creationId xmlns:a16="http://schemas.microsoft.com/office/drawing/2014/main" id="{054C1471-A216-FCF0-BF64-A068B658A5F4}"/>
              </a:ext>
            </a:extLst>
          </p:cNvPr>
          <p:cNvSpPr>
            <a:spLocks noGrp="1"/>
          </p:cNvSpPr>
          <p:nvPr>
            <p:ph type="title"/>
          </p:nvPr>
        </p:nvSpPr>
        <p:spPr>
          <a:xfrm>
            <a:off x="1130271" y="1193800"/>
            <a:ext cx="3193050" cy="4699000"/>
          </a:xfrm>
        </p:spPr>
        <p:txBody>
          <a:bodyPr anchor="ctr">
            <a:normAutofit/>
          </a:bodyPr>
          <a:lstStyle/>
          <a:p>
            <a:r>
              <a:rPr lang="en-US"/>
              <a:t>Constitution of the National Commission for Indian System of Medicine</a:t>
            </a:r>
            <a:endParaRPr lang="en-IN"/>
          </a:p>
        </p:txBody>
      </p:sp>
      <p:cxnSp>
        <p:nvCxnSpPr>
          <p:cNvPr id="32" name="Straight Connector 31">
            <a:extLst>
              <a:ext uri="{FF2B5EF4-FFF2-40B4-BE49-F238E27FC236}">
                <a16:creationId xmlns:a16="http://schemas.microsoft.com/office/drawing/2014/main" id="{D33AC32D-5F44-45F7-A0BD-7C11A86BED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600200"/>
            <a:ext cx="0" cy="3657600"/>
          </a:xfrm>
          <a:prstGeom prst="line">
            <a:avLst/>
          </a:prstGeom>
          <a:ln w="31750">
            <a:solidFill>
              <a:schemeClr val="tx1">
                <a:alpha val="8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5E908E13-3F25-7D24-EE75-1FD4C7767ACB}"/>
              </a:ext>
            </a:extLst>
          </p:cNvPr>
          <p:cNvSpPr>
            <a:spLocks noGrp="1"/>
          </p:cNvSpPr>
          <p:nvPr>
            <p:ph idx="1"/>
          </p:nvPr>
        </p:nvSpPr>
        <p:spPr>
          <a:xfrm>
            <a:off x="4976636" y="1193800"/>
            <a:ext cx="6085091" cy="4699000"/>
          </a:xfrm>
        </p:spPr>
        <p:txBody>
          <a:bodyPr anchor="ctr">
            <a:normAutofit/>
          </a:bodyPr>
          <a:lstStyle/>
          <a:p>
            <a:pPr marL="0" indent="0">
              <a:buNone/>
            </a:pPr>
            <a:r>
              <a:rPr lang="en-US"/>
              <a:t>The NCISM will consist of 29 members, appointed by the central government. A Search Committee will recommend names to the central government for the post of Chairperson, part time members, and presidents of the four autonomous boards set up under the NCISM. These posts will have a maximum term of four years. The Search Committee will consist of five members including the Cabinet Secretary and three experts nominated by the central government (of which two should have experience in any of the fields of Indian System of Medicine). </a:t>
            </a:r>
          </a:p>
        </p:txBody>
      </p:sp>
      <p:sp>
        <p:nvSpPr>
          <p:cNvPr id="34" name="Date Placeholder 1">
            <a:extLst>
              <a:ext uri="{FF2B5EF4-FFF2-40B4-BE49-F238E27FC236}">
                <a16:creationId xmlns:a16="http://schemas.microsoft.com/office/drawing/2014/main" id="{3FBF03E8-C602-4192-9C52-F84B29FDCC88}"/>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23229" y="6007878"/>
            <a:ext cx="3500715" cy="309201"/>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Tree>
    <p:extLst>
      <p:ext uri="{BB962C8B-B14F-4D97-AF65-F5344CB8AC3E}">
        <p14:creationId xmlns:p14="http://schemas.microsoft.com/office/powerpoint/2010/main" val="567411270"/>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6870151-9189-4C3A-8379-EF3D95827A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Stone pillars">
            <a:extLst>
              <a:ext uri="{FF2B5EF4-FFF2-40B4-BE49-F238E27FC236}">
                <a16:creationId xmlns:a16="http://schemas.microsoft.com/office/drawing/2014/main" id="{E5E346A2-56E6-C4DA-20DC-176C84143457}"/>
              </a:ext>
            </a:extLst>
          </p:cNvPr>
          <p:cNvPicPr>
            <a:picLocks noChangeAspect="1"/>
          </p:cNvPicPr>
          <p:nvPr/>
        </p:nvPicPr>
        <p:blipFill rotWithShape="1">
          <a:blip r:embed="rId2">
            <a:alphaModFix amt="50000"/>
          </a:blip>
          <a:srcRect t="1763" r="-1" b="12027"/>
          <a:stretch/>
        </p:blipFill>
        <p:spPr>
          <a:xfrm>
            <a:off x="305" y="10"/>
            <a:ext cx="12191695" cy="6857990"/>
          </a:xfrm>
          <a:prstGeom prst="rect">
            <a:avLst/>
          </a:prstGeom>
        </p:spPr>
      </p:pic>
      <p:sp>
        <p:nvSpPr>
          <p:cNvPr id="12" name="Slide Number Placeholder 7">
            <a:extLst>
              <a:ext uri="{FF2B5EF4-FFF2-40B4-BE49-F238E27FC236}">
                <a16:creationId xmlns:a16="http://schemas.microsoft.com/office/drawing/2014/main" id="{123EA69C-102A-4DD0-9547-05DCD271D159}"/>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12301" y="443732"/>
            <a:ext cx="811019" cy="503578"/>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p>
        </p:txBody>
      </p:sp>
      <p:sp>
        <p:nvSpPr>
          <p:cNvPr id="14" name="Footer Placeholder 6">
            <a:extLst>
              <a:ext uri="{FF2B5EF4-FFF2-40B4-BE49-F238E27FC236}">
                <a16:creationId xmlns:a16="http://schemas.microsoft.com/office/drawing/2014/main" id="{6A862265-5CA3-4C40-8582-7534C3B03C2A}"/>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76636" y="540921"/>
            <a:ext cx="4973915" cy="309201"/>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
        <p:nvSpPr>
          <p:cNvPr id="16" name="Rectangle 15">
            <a:extLst>
              <a:ext uri="{FF2B5EF4-FFF2-40B4-BE49-F238E27FC236}">
                <a16:creationId xmlns:a16="http://schemas.microsoft.com/office/drawing/2014/main" id="{600EF80B-0391-4082-9AF5-F15B091B4C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93800"/>
            <a:ext cx="12192000" cy="5664199"/>
          </a:xfrm>
          <a:prstGeom prst="rect">
            <a:avLst/>
          </a:prstGeom>
          <a:gradFill flip="none" rotWithShape="1">
            <a:gsLst>
              <a:gs pos="0">
                <a:schemeClr val="bg2">
                  <a:lumMod val="87000"/>
                  <a:alpha val="4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2" name="Title 1">
            <a:extLst>
              <a:ext uri="{FF2B5EF4-FFF2-40B4-BE49-F238E27FC236}">
                <a16:creationId xmlns:a16="http://schemas.microsoft.com/office/drawing/2014/main" id="{BC04E0EA-4886-05A9-483C-67389485A385}"/>
              </a:ext>
            </a:extLst>
          </p:cNvPr>
          <p:cNvSpPr>
            <a:spLocks noGrp="1"/>
          </p:cNvSpPr>
          <p:nvPr>
            <p:ph type="title"/>
          </p:nvPr>
        </p:nvSpPr>
        <p:spPr>
          <a:xfrm>
            <a:off x="1130271" y="1193800"/>
            <a:ext cx="3193050" cy="4699000"/>
          </a:xfrm>
        </p:spPr>
        <p:txBody>
          <a:bodyPr anchor="ctr">
            <a:normAutofit/>
          </a:bodyPr>
          <a:lstStyle/>
          <a:p>
            <a:pPr algn="ctr"/>
            <a:r>
              <a:rPr lang="en-US" dirty="0"/>
              <a:t>Constitution of the National Commission for Indian System of Medicine</a:t>
            </a:r>
            <a:br>
              <a:rPr lang="en-US" dirty="0"/>
            </a:br>
            <a:r>
              <a:rPr lang="en-IN" b="0" i="0" dirty="0">
                <a:effectLst/>
                <a:latin typeface="roboto" panose="020F0502020204030204" pitchFamily="2" charset="0"/>
              </a:rPr>
              <a:t>(</a:t>
            </a:r>
            <a:r>
              <a:rPr lang="en-IN" b="0" i="0" dirty="0" err="1">
                <a:effectLst/>
                <a:latin typeface="roboto" panose="020F0502020204030204" pitchFamily="2" charset="0"/>
              </a:rPr>
              <a:t>contd</a:t>
            </a:r>
            <a:r>
              <a:rPr lang="en-IN" b="0" i="0" dirty="0">
                <a:effectLst/>
                <a:latin typeface="roboto" panose="020F0502020204030204" pitchFamily="2" charset="0"/>
              </a:rPr>
              <a:t>…)</a:t>
            </a:r>
            <a:endParaRPr lang="en-IN" dirty="0"/>
          </a:p>
        </p:txBody>
      </p:sp>
      <p:cxnSp>
        <p:nvCxnSpPr>
          <p:cNvPr id="18" name="Straight Connector 17">
            <a:extLst>
              <a:ext uri="{FF2B5EF4-FFF2-40B4-BE49-F238E27FC236}">
                <a16:creationId xmlns:a16="http://schemas.microsoft.com/office/drawing/2014/main" id="{D33AC32D-5F44-45F7-A0BD-7C11A86BED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600200"/>
            <a:ext cx="0" cy="3657600"/>
          </a:xfrm>
          <a:prstGeom prst="line">
            <a:avLst/>
          </a:prstGeom>
          <a:ln w="31750">
            <a:solidFill>
              <a:schemeClr val="tx1">
                <a:alpha val="8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ADE3CC70-8EC4-01B7-FC10-69CBDAFB412B}"/>
              </a:ext>
            </a:extLst>
          </p:cNvPr>
          <p:cNvSpPr>
            <a:spLocks noGrp="1"/>
          </p:cNvSpPr>
          <p:nvPr>
            <p:ph idx="1"/>
          </p:nvPr>
        </p:nvSpPr>
        <p:spPr>
          <a:xfrm>
            <a:off x="4976636" y="1193800"/>
            <a:ext cx="6085091" cy="4699000"/>
          </a:xfrm>
        </p:spPr>
        <p:txBody>
          <a:bodyPr anchor="ctr">
            <a:normAutofit fontScale="85000" lnSpcReduction="10000"/>
          </a:bodyPr>
          <a:lstStyle/>
          <a:p>
            <a:pPr marL="0" indent="0">
              <a:buNone/>
            </a:pPr>
            <a:r>
              <a:rPr lang="en-US" dirty="0"/>
              <a:t>Members of the NCISM will include: </a:t>
            </a:r>
          </a:p>
          <a:p>
            <a:pPr marL="514350" indent="-514350">
              <a:buAutoNum type="romanLcParenBoth"/>
            </a:pPr>
            <a:r>
              <a:rPr lang="en-US" dirty="0"/>
              <a:t>the Chairperson, </a:t>
            </a:r>
          </a:p>
          <a:p>
            <a:pPr marL="514350" indent="-514350">
              <a:buAutoNum type="romanLcParenBoth"/>
            </a:pPr>
            <a:r>
              <a:rPr lang="en-US" dirty="0"/>
              <a:t>the President of the Board of Ayurveda, </a:t>
            </a:r>
          </a:p>
          <a:p>
            <a:pPr marL="514350" indent="-514350">
              <a:buAutoNum type="romanLcParenBoth"/>
            </a:pPr>
            <a:r>
              <a:rPr lang="en-US" dirty="0"/>
              <a:t>the President of the Board of Unani, Siddha, and Sowa-</a:t>
            </a:r>
            <a:r>
              <a:rPr lang="en-US" dirty="0" err="1"/>
              <a:t>Rigpa</a:t>
            </a:r>
            <a:r>
              <a:rPr lang="en-US" dirty="0"/>
              <a:t>, </a:t>
            </a:r>
          </a:p>
          <a:p>
            <a:pPr marL="514350" indent="-514350">
              <a:buAutoNum type="romanLcParenBoth"/>
            </a:pPr>
            <a:r>
              <a:rPr lang="en-US" dirty="0"/>
              <a:t>the President of the Medical Assessment and Rating Board for Indian System of Medicine, </a:t>
            </a:r>
          </a:p>
          <a:p>
            <a:pPr marL="514350" indent="-514350">
              <a:buAutoNum type="romanLcParenBoth"/>
            </a:pPr>
            <a:r>
              <a:rPr lang="en-US" dirty="0"/>
              <a:t>Advisor or Joint Secretary in-charge of Ayurveda, Ministry of AYUSH, and </a:t>
            </a:r>
          </a:p>
          <a:p>
            <a:pPr marL="514350" indent="-514350">
              <a:buAutoNum type="romanLcParenBoth"/>
            </a:pPr>
            <a:r>
              <a:rPr lang="en-US" dirty="0"/>
              <a:t>three members (part-time) to be elected by the registered medical practitioners of Ayurveda, and one member each by the respective registered medical practitioners of Siddha, Unani, and </a:t>
            </a:r>
            <a:r>
              <a:rPr lang="en-US" dirty="0" err="1"/>
              <a:t>SowaRigpa</a:t>
            </a:r>
            <a:r>
              <a:rPr lang="en-US" dirty="0"/>
              <a:t> from amongst themselves from the prescribed regional constituencies under the Bill.</a:t>
            </a:r>
            <a:endParaRPr lang="en-IN" dirty="0"/>
          </a:p>
        </p:txBody>
      </p:sp>
      <p:sp>
        <p:nvSpPr>
          <p:cNvPr id="20" name="Date Placeholder 1">
            <a:extLst>
              <a:ext uri="{FF2B5EF4-FFF2-40B4-BE49-F238E27FC236}">
                <a16:creationId xmlns:a16="http://schemas.microsoft.com/office/drawing/2014/main" id="{3FBF03E8-C602-4192-9C52-F84B29FDCC88}"/>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23229" y="6007878"/>
            <a:ext cx="3500715" cy="309201"/>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Tree>
    <p:extLst>
      <p:ext uri="{BB962C8B-B14F-4D97-AF65-F5344CB8AC3E}">
        <p14:creationId xmlns:p14="http://schemas.microsoft.com/office/powerpoint/2010/main" val="3085602221"/>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C6870151-9189-4C3A-8379-EF3D95827A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descr="Desk with stethoscope and computer keyboard">
            <a:extLst>
              <a:ext uri="{FF2B5EF4-FFF2-40B4-BE49-F238E27FC236}">
                <a16:creationId xmlns:a16="http://schemas.microsoft.com/office/drawing/2014/main" id="{63A65172-B651-4107-1B06-543AD2044956}"/>
              </a:ext>
            </a:extLst>
          </p:cNvPr>
          <p:cNvPicPr>
            <a:picLocks noChangeAspect="1"/>
          </p:cNvPicPr>
          <p:nvPr/>
        </p:nvPicPr>
        <p:blipFill rotWithShape="1">
          <a:blip r:embed="rId2">
            <a:alphaModFix amt="50000"/>
            <a:grayscl/>
          </a:blip>
          <a:srcRect t="820" r="-1" b="14908"/>
          <a:stretch/>
        </p:blipFill>
        <p:spPr>
          <a:xfrm>
            <a:off x="305" y="10"/>
            <a:ext cx="12191695" cy="6857990"/>
          </a:xfrm>
          <a:prstGeom prst="rect">
            <a:avLst/>
          </a:prstGeom>
        </p:spPr>
      </p:pic>
      <p:sp>
        <p:nvSpPr>
          <p:cNvPr id="29" name="Slide Number Placeholder 7">
            <a:extLst>
              <a:ext uri="{FF2B5EF4-FFF2-40B4-BE49-F238E27FC236}">
                <a16:creationId xmlns:a16="http://schemas.microsoft.com/office/drawing/2014/main" id="{123EA69C-102A-4DD0-9547-05DCD271D159}"/>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12301" y="443732"/>
            <a:ext cx="811019" cy="503578"/>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p>
        </p:txBody>
      </p:sp>
      <p:sp>
        <p:nvSpPr>
          <p:cNvPr id="31" name="Footer Placeholder 6">
            <a:extLst>
              <a:ext uri="{FF2B5EF4-FFF2-40B4-BE49-F238E27FC236}">
                <a16:creationId xmlns:a16="http://schemas.microsoft.com/office/drawing/2014/main" id="{6A862265-5CA3-4C40-8582-7534C3B03C2A}"/>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76636" y="540921"/>
            <a:ext cx="4973915" cy="309201"/>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
        <p:nvSpPr>
          <p:cNvPr id="33" name="Rectangle 32">
            <a:extLst>
              <a:ext uri="{FF2B5EF4-FFF2-40B4-BE49-F238E27FC236}">
                <a16:creationId xmlns:a16="http://schemas.microsoft.com/office/drawing/2014/main" id="{600EF80B-0391-4082-9AF5-F15B091B4C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93800"/>
            <a:ext cx="12192000" cy="5664199"/>
          </a:xfrm>
          <a:prstGeom prst="rect">
            <a:avLst/>
          </a:prstGeom>
          <a:gradFill flip="none" rotWithShape="1">
            <a:gsLst>
              <a:gs pos="0">
                <a:schemeClr val="bg2">
                  <a:lumMod val="87000"/>
                  <a:alpha val="4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2" name="Title 1">
            <a:extLst>
              <a:ext uri="{FF2B5EF4-FFF2-40B4-BE49-F238E27FC236}">
                <a16:creationId xmlns:a16="http://schemas.microsoft.com/office/drawing/2014/main" id="{D36207E2-084C-F5D4-A51F-0B33CACE4F81}"/>
              </a:ext>
            </a:extLst>
          </p:cNvPr>
          <p:cNvSpPr>
            <a:spLocks noGrp="1"/>
          </p:cNvSpPr>
          <p:nvPr>
            <p:ph type="title"/>
          </p:nvPr>
        </p:nvSpPr>
        <p:spPr>
          <a:xfrm>
            <a:off x="1130271" y="1193800"/>
            <a:ext cx="3193050" cy="4699000"/>
          </a:xfrm>
        </p:spPr>
        <p:txBody>
          <a:bodyPr anchor="ctr">
            <a:normAutofit/>
          </a:bodyPr>
          <a:lstStyle/>
          <a:p>
            <a:pPr algn="ctr"/>
            <a:r>
              <a:rPr lang="en-IN" dirty="0"/>
              <a:t>Autonomous boards</a:t>
            </a:r>
          </a:p>
        </p:txBody>
      </p:sp>
      <p:cxnSp>
        <p:nvCxnSpPr>
          <p:cNvPr id="35" name="Straight Connector 34">
            <a:extLst>
              <a:ext uri="{FF2B5EF4-FFF2-40B4-BE49-F238E27FC236}">
                <a16:creationId xmlns:a16="http://schemas.microsoft.com/office/drawing/2014/main" id="{D33AC32D-5F44-45F7-A0BD-7C11A86BED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600200"/>
            <a:ext cx="0" cy="3657600"/>
          </a:xfrm>
          <a:prstGeom prst="line">
            <a:avLst/>
          </a:prstGeom>
          <a:ln w="31750">
            <a:solidFill>
              <a:schemeClr val="tx1">
                <a:alpha val="80000"/>
              </a:schemeClr>
            </a:solidFill>
          </a:ln>
        </p:spPr>
        <p:style>
          <a:lnRef idx="1">
            <a:schemeClr val="accent1"/>
          </a:lnRef>
          <a:fillRef idx="0">
            <a:schemeClr val="accent1"/>
          </a:fillRef>
          <a:effectRef idx="0">
            <a:schemeClr val="accent1"/>
          </a:effectRef>
          <a:fontRef idx="minor">
            <a:schemeClr val="tx1"/>
          </a:fontRef>
        </p:style>
      </p:cxnSp>
      <p:sp>
        <p:nvSpPr>
          <p:cNvPr id="22" name="Content Placeholder 2">
            <a:extLst>
              <a:ext uri="{FF2B5EF4-FFF2-40B4-BE49-F238E27FC236}">
                <a16:creationId xmlns:a16="http://schemas.microsoft.com/office/drawing/2014/main" id="{F2C546E4-F16C-F072-BD9F-F79D10E66A0D}"/>
              </a:ext>
            </a:extLst>
          </p:cNvPr>
          <p:cNvSpPr>
            <a:spLocks noGrp="1"/>
          </p:cNvSpPr>
          <p:nvPr>
            <p:ph idx="1"/>
          </p:nvPr>
        </p:nvSpPr>
        <p:spPr>
          <a:xfrm>
            <a:off x="4976636" y="1193800"/>
            <a:ext cx="6085091" cy="4699000"/>
          </a:xfrm>
        </p:spPr>
        <p:txBody>
          <a:bodyPr anchor="ctr">
            <a:normAutofit/>
          </a:bodyPr>
          <a:lstStyle/>
          <a:p>
            <a:r>
              <a:rPr lang="en-US" dirty="0"/>
              <a:t>The autonomous boards under the supervision of the NCISM. </a:t>
            </a:r>
          </a:p>
          <a:p>
            <a:r>
              <a:rPr lang="en-US" dirty="0"/>
              <a:t>These boards are: </a:t>
            </a:r>
          </a:p>
          <a:p>
            <a:r>
              <a:rPr lang="en-US" dirty="0"/>
              <a:t>(</a:t>
            </a:r>
            <a:r>
              <a:rPr lang="en-US" dirty="0" err="1"/>
              <a:t>i</a:t>
            </a:r>
            <a:r>
              <a:rPr lang="en-US" dirty="0"/>
              <a:t>) the Board of Ayurveda (BOA) and the Board of Unani, Siddha, and Sowa-</a:t>
            </a:r>
            <a:r>
              <a:rPr lang="en-US" dirty="0" err="1"/>
              <a:t>Rigpa</a:t>
            </a:r>
            <a:r>
              <a:rPr lang="en-US" dirty="0"/>
              <a:t> (BUSS) :  They will be responsible for formulating standards, curriculum, guidelines for setting up of medical institutions, and granting recognition to medical qualifications at the undergraduate and post graduate levels in their respective disciplines, </a:t>
            </a:r>
          </a:p>
        </p:txBody>
      </p:sp>
      <p:sp>
        <p:nvSpPr>
          <p:cNvPr id="37" name="Date Placeholder 1">
            <a:extLst>
              <a:ext uri="{FF2B5EF4-FFF2-40B4-BE49-F238E27FC236}">
                <a16:creationId xmlns:a16="http://schemas.microsoft.com/office/drawing/2014/main" id="{3FBF03E8-C602-4192-9C52-F84B29FDCC88}"/>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23229" y="6007878"/>
            <a:ext cx="3500715" cy="309201"/>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Tree>
    <p:extLst>
      <p:ext uri="{BB962C8B-B14F-4D97-AF65-F5344CB8AC3E}">
        <p14:creationId xmlns:p14="http://schemas.microsoft.com/office/powerpoint/2010/main" val="3284224340"/>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 name="Rectangle 60">
            <a:extLst>
              <a:ext uri="{FF2B5EF4-FFF2-40B4-BE49-F238E27FC236}">
                <a16:creationId xmlns:a16="http://schemas.microsoft.com/office/drawing/2014/main" id="{C6870151-9189-4C3A-8379-EF3D95827A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Stethoscope">
            <a:extLst>
              <a:ext uri="{FF2B5EF4-FFF2-40B4-BE49-F238E27FC236}">
                <a16:creationId xmlns:a16="http://schemas.microsoft.com/office/drawing/2014/main" id="{FFDE168F-B35F-483B-82A4-753FE2B4C560}"/>
              </a:ext>
            </a:extLst>
          </p:cNvPr>
          <p:cNvPicPr>
            <a:picLocks noChangeAspect="1"/>
          </p:cNvPicPr>
          <p:nvPr/>
        </p:nvPicPr>
        <p:blipFill rotWithShape="1">
          <a:blip r:embed="rId2">
            <a:alphaModFix amt="50000"/>
            <a:grayscl/>
          </a:blip>
          <a:srcRect t="15728" r="-1" b="-1"/>
          <a:stretch/>
        </p:blipFill>
        <p:spPr>
          <a:xfrm>
            <a:off x="305" y="10"/>
            <a:ext cx="12191695" cy="6857990"/>
          </a:xfrm>
          <a:prstGeom prst="rect">
            <a:avLst/>
          </a:prstGeom>
        </p:spPr>
      </p:pic>
      <p:sp>
        <p:nvSpPr>
          <p:cNvPr id="63" name="Slide Number Placeholder 7">
            <a:extLst>
              <a:ext uri="{FF2B5EF4-FFF2-40B4-BE49-F238E27FC236}">
                <a16:creationId xmlns:a16="http://schemas.microsoft.com/office/drawing/2014/main" id="{123EA69C-102A-4DD0-9547-05DCD271D159}"/>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12301" y="443732"/>
            <a:ext cx="811019" cy="503578"/>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p>
        </p:txBody>
      </p:sp>
      <p:sp>
        <p:nvSpPr>
          <p:cNvPr id="65" name="Footer Placeholder 6">
            <a:extLst>
              <a:ext uri="{FF2B5EF4-FFF2-40B4-BE49-F238E27FC236}">
                <a16:creationId xmlns:a16="http://schemas.microsoft.com/office/drawing/2014/main" id="{6A862265-5CA3-4C40-8582-7534C3B03C2A}"/>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76636" y="540921"/>
            <a:ext cx="4973915" cy="309201"/>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
        <p:nvSpPr>
          <p:cNvPr id="67" name="Rectangle 66">
            <a:extLst>
              <a:ext uri="{FF2B5EF4-FFF2-40B4-BE49-F238E27FC236}">
                <a16:creationId xmlns:a16="http://schemas.microsoft.com/office/drawing/2014/main" id="{600EF80B-0391-4082-9AF5-F15B091B4C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93800"/>
            <a:ext cx="12192000" cy="5664199"/>
          </a:xfrm>
          <a:prstGeom prst="rect">
            <a:avLst/>
          </a:prstGeom>
          <a:gradFill flip="none" rotWithShape="1">
            <a:gsLst>
              <a:gs pos="0">
                <a:schemeClr val="bg2">
                  <a:lumMod val="87000"/>
                  <a:alpha val="4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2" name="Title 1">
            <a:extLst>
              <a:ext uri="{FF2B5EF4-FFF2-40B4-BE49-F238E27FC236}">
                <a16:creationId xmlns:a16="http://schemas.microsoft.com/office/drawing/2014/main" id="{360D7B4F-E185-0EC4-CEE2-E773C48CAA89}"/>
              </a:ext>
            </a:extLst>
          </p:cNvPr>
          <p:cNvSpPr>
            <a:spLocks noGrp="1"/>
          </p:cNvSpPr>
          <p:nvPr>
            <p:ph type="title"/>
          </p:nvPr>
        </p:nvSpPr>
        <p:spPr>
          <a:xfrm>
            <a:off x="1130271" y="1193800"/>
            <a:ext cx="3193050" cy="4699000"/>
          </a:xfrm>
        </p:spPr>
        <p:txBody>
          <a:bodyPr anchor="ctr">
            <a:normAutofit/>
          </a:bodyPr>
          <a:lstStyle/>
          <a:p>
            <a:r>
              <a:rPr lang="en-IN"/>
              <a:t>Autonomous boards </a:t>
            </a:r>
            <a:r>
              <a:rPr lang="en-IN" b="0" i="0">
                <a:effectLst/>
                <a:latin typeface="roboto" panose="020F0502020204030204" pitchFamily="2" charset="0"/>
              </a:rPr>
              <a:t>(</a:t>
            </a:r>
            <a:r>
              <a:rPr lang="en-IN" b="0" i="0" err="1">
                <a:effectLst/>
                <a:latin typeface="roboto" panose="020F0502020204030204" pitchFamily="2" charset="0"/>
              </a:rPr>
              <a:t>contd</a:t>
            </a:r>
            <a:r>
              <a:rPr lang="en-IN" b="0" i="0">
                <a:effectLst/>
                <a:latin typeface="roboto" panose="020F0502020204030204" pitchFamily="2" charset="0"/>
              </a:rPr>
              <a:t>…)</a:t>
            </a:r>
            <a:endParaRPr lang="en-IN"/>
          </a:p>
        </p:txBody>
      </p:sp>
      <p:cxnSp>
        <p:nvCxnSpPr>
          <p:cNvPr id="69" name="Straight Connector 68">
            <a:extLst>
              <a:ext uri="{FF2B5EF4-FFF2-40B4-BE49-F238E27FC236}">
                <a16:creationId xmlns:a16="http://schemas.microsoft.com/office/drawing/2014/main" id="{D33AC32D-5F44-45F7-A0BD-7C11A86BED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600200"/>
            <a:ext cx="0" cy="3657600"/>
          </a:xfrm>
          <a:prstGeom prst="line">
            <a:avLst/>
          </a:prstGeom>
          <a:ln w="31750">
            <a:solidFill>
              <a:schemeClr val="tx1">
                <a:alpha val="8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58826789-F83C-9875-9C07-412668D40785}"/>
              </a:ext>
            </a:extLst>
          </p:cNvPr>
          <p:cNvSpPr>
            <a:spLocks noGrp="1"/>
          </p:cNvSpPr>
          <p:nvPr>
            <p:ph idx="1"/>
          </p:nvPr>
        </p:nvSpPr>
        <p:spPr>
          <a:xfrm>
            <a:off x="4976636" y="1193800"/>
            <a:ext cx="6085091" cy="4699000"/>
          </a:xfrm>
        </p:spPr>
        <p:txBody>
          <a:bodyPr anchor="ctr">
            <a:normAutofit/>
          </a:bodyPr>
          <a:lstStyle/>
          <a:p>
            <a:pPr>
              <a:lnSpc>
                <a:spcPct val="110000"/>
              </a:lnSpc>
            </a:pPr>
            <a:r>
              <a:rPr lang="en-US" sz="1700"/>
              <a:t>(ii) </a:t>
            </a:r>
            <a:r>
              <a:rPr lang="en-US" sz="1700" b="0" i="0">
                <a:effectLst/>
                <a:latin typeface="roboto" panose="02000000000000000000" pitchFamily="2" charset="0"/>
              </a:rPr>
              <a:t> Medical Assessment and Rating Board for Indian System of </a:t>
            </a:r>
            <a:r>
              <a:rPr lang="en-US" sz="1700" b="0" i="0" err="1">
                <a:effectLst/>
                <a:latin typeface="roboto" panose="02000000000000000000" pitchFamily="2" charset="0"/>
              </a:rPr>
              <a:t>Mediciene</a:t>
            </a:r>
            <a:r>
              <a:rPr lang="en-US" sz="1700" b="0" i="0">
                <a:effectLst/>
                <a:latin typeface="roboto" panose="02000000000000000000" pitchFamily="2" charset="0"/>
              </a:rPr>
              <a:t> (MARBISM) </a:t>
            </a:r>
            <a:r>
              <a:rPr lang="en-US" sz="1700"/>
              <a:t>: It determine the process of rating and assessment of medical institutions and have the power to levy monetary penalties on institutions which fail to maintain the minimum standards It will also grant permission for establishing a new medical institution, and </a:t>
            </a:r>
          </a:p>
          <a:p>
            <a:pPr>
              <a:lnSpc>
                <a:spcPct val="110000"/>
              </a:lnSpc>
            </a:pPr>
            <a:r>
              <a:rPr lang="en-US" sz="1700"/>
              <a:t>(iii) </a:t>
            </a:r>
            <a:r>
              <a:rPr lang="en-US" sz="1700" b="0" i="0">
                <a:effectLst/>
                <a:latin typeface="roboto" panose="02000000000000000000" pitchFamily="2" charset="0"/>
              </a:rPr>
              <a:t>Board of Ethics and Registration for Indian System of Medicine (BERISM) </a:t>
            </a:r>
            <a:r>
              <a:rPr lang="en-US" sz="1700"/>
              <a:t>: It will maintain a National Register of all licensed medical practitioners of Indian System of Medicine, and regulate their professional conduct. </a:t>
            </a:r>
          </a:p>
          <a:p>
            <a:pPr>
              <a:lnSpc>
                <a:spcPct val="110000"/>
              </a:lnSpc>
            </a:pPr>
            <a:r>
              <a:rPr lang="en-US" sz="1700"/>
              <a:t>Only those included in the Register will be allowed to practice Indian System of Medicine.</a:t>
            </a:r>
            <a:endParaRPr lang="en-IN" sz="1700"/>
          </a:p>
          <a:p>
            <a:pPr>
              <a:lnSpc>
                <a:spcPct val="110000"/>
              </a:lnSpc>
            </a:pPr>
            <a:endParaRPr lang="en-IN" sz="1700"/>
          </a:p>
        </p:txBody>
      </p:sp>
      <p:sp>
        <p:nvSpPr>
          <p:cNvPr id="71" name="Date Placeholder 1">
            <a:extLst>
              <a:ext uri="{FF2B5EF4-FFF2-40B4-BE49-F238E27FC236}">
                <a16:creationId xmlns:a16="http://schemas.microsoft.com/office/drawing/2014/main" id="{3FBF03E8-C602-4192-9C52-F84B29FDCC88}"/>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23229" y="6007878"/>
            <a:ext cx="3500715" cy="309201"/>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Tree>
    <p:extLst>
      <p:ext uri="{BB962C8B-B14F-4D97-AF65-F5344CB8AC3E}">
        <p14:creationId xmlns:p14="http://schemas.microsoft.com/office/powerpoint/2010/main" val="1987630422"/>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6870151-9189-4C3A-8379-EF3D95827A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Spa setting of candles">
            <a:extLst>
              <a:ext uri="{FF2B5EF4-FFF2-40B4-BE49-F238E27FC236}">
                <a16:creationId xmlns:a16="http://schemas.microsoft.com/office/drawing/2014/main" id="{7F4C2B99-21FB-928A-BF7F-13E681A041AC}"/>
              </a:ext>
            </a:extLst>
          </p:cNvPr>
          <p:cNvPicPr>
            <a:picLocks noChangeAspect="1"/>
          </p:cNvPicPr>
          <p:nvPr/>
        </p:nvPicPr>
        <p:blipFill rotWithShape="1">
          <a:blip r:embed="rId2">
            <a:alphaModFix amt="50000"/>
          </a:blip>
          <a:srcRect t="5038" r="-1" b="10373"/>
          <a:stretch/>
        </p:blipFill>
        <p:spPr>
          <a:xfrm>
            <a:off x="305" y="10"/>
            <a:ext cx="12191695" cy="6857990"/>
          </a:xfrm>
          <a:prstGeom prst="rect">
            <a:avLst/>
          </a:prstGeom>
        </p:spPr>
      </p:pic>
      <p:sp>
        <p:nvSpPr>
          <p:cNvPr id="11" name="Slide Number Placeholder 7">
            <a:extLst>
              <a:ext uri="{FF2B5EF4-FFF2-40B4-BE49-F238E27FC236}">
                <a16:creationId xmlns:a16="http://schemas.microsoft.com/office/drawing/2014/main" id="{123EA69C-102A-4DD0-9547-05DCD271D159}"/>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12301" y="443732"/>
            <a:ext cx="811019" cy="503578"/>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p>
        </p:txBody>
      </p:sp>
      <p:sp>
        <p:nvSpPr>
          <p:cNvPr id="13" name="Footer Placeholder 6">
            <a:extLst>
              <a:ext uri="{FF2B5EF4-FFF2-40B4-BE49-F238E27FC236}">
                <a16:creationId xmlns:a16="http://schemas.microsoft.com/office/drawing/2014/main" id="{6A862265-5CA3-4C40-8582-7534C3B03C2A}"/>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76636" y="540921"/>
            <a:ext cx="4973915" cy="309201"/>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
        <p:nvSpPr>
          <p:cNvPr id="15" name="Rectangle 14">
            <a:extLst>
              <a:ext uri="{FF2B5EF4-FFF2-40B4-BE49-F238E27FC236}">
                <a16:creationId xmlns:a16="http://schemas.microsoft.com/office/drawing/2014/main" id="{600EF80B-0391-4082-9AF5-F15B091B4C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93800"/>
            <a:ext cx="12192000" cy="5664199"/>
          </a:xfrm>
          <a:prstGeom prst="rect">
            <a:avLst/>
          </a:prstGeom>
          <a:gradFill flip="none" rotWithShape="1">
            <a:gsLst>
              <a:gs pos="0">
                <a:schemeClr val="bg2">
                  <a:lumMod val="87000"/>
                  <a:alpha val="4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2" name="Title 1">
            <a:extLst>
              <a:ext uri="{FF2B5EF4-FFF2-40B4-BE49-F238E27FC236}">
                <a16:creationId xmlns:a16="http://schemas.microsoft.com/office/drawing/2014/main" id="{ED7562EA-68C4-2EDD-324A-E27346B43CCC}"/>
              </a:ext>
            </a:extLst>
          </p:cNvPr>
          <p:cNvSpPr>
            <a:spLocks noGrp="1"/>
          </p:cNvSpPr>
          <p:nvPr>
            <p:ph type="title"/>
          </p:nvPr>
        </p:nvSpPr>
        <p:spPr>
          <a:xfrm>
            <a:off x="1130271" y="1193800"/>
            <a:ext cx="3193050" cy="4699000"/>
          </a:xfrm>
        </p:spPr>
        <p:txBody>
          <a:bodyPr anchor="ctr">
            <a:normAutofit/>
          </a:bodyPr>
          <a:lstStyle/>
          <a:p>
            <a:r>
              <a:rPr lang="en-IN" b="0" i="0">
                <a:effectLst/>
                <a:latin typeface="roboto" panose="02000000000000000000" pitchFamily="2" charset="0"/>
              </a:rPr>
              <a:t>Ayurveda</a:t>
            </a:r>
            <a:br>
              <a:rPr lang="en-IN" b="0" i="0">
                <a:effectLst/>
                <a:latin typeface="roboto" panose="02000000000000000000" pitchFamily="2" charset="0"/>
              </a:rPr>
            </a:br>
            <a:endParaRPr lang="en-IN"/>
          </a:p>
        </p:txBody>
      </p:sp>
      <p:cxnSp>
        <p:nvCxnSpPr>
          <p:cNvPr id="17" name="Straight Connector 16">
            <a:extLst>
              <a:ext uri="{FF2B5EF4-FFF2-40B4-BE49-F238E27FC236}">
                <a16:creationId xmlns:a16="http://schemas.microsoft.com/office/drawing/2014/main" id="{D33AC32D-5F44-45F7-A0BD-7C11A86BED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600200"/>
            <a:ext cx="0" cy="3657600"/>
          </a:xfrm>
          <a:prstGeom prst="line">
            <a:avLst/>
          </a:prstGeom>
          <a:ln w="31750">
            <a:solidFill>
              <a:schemeClr val="tx1">
                <a:alpha val="8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0A2CDC9F-6789-8942-0350-FC516C3ED217}"/>
              </a:ext>
            </a:extLst>
          </p:cNvPr>
          <p:cNvSpPr>
            <a:spLocks noGrp="1"/>
          </p:cNvSpPr>
          <p:nvPr>
            <p:ph idx="1"/>
          </p:nvPr>
        </p:nvSpPr>
        <p:spPr>
          <a:xfrm>
            <a:off x="4976636" y="1193800"/>
            <a:ext cx="6085091" cy="4699000"/>
          </a:xfrm>
        </p:spPr>
        <p:txBody>
          <a:bodyPr anchor="ctr">
            <a:normAutofit/>
          </a:bodyPr>
          <a:lstStyle/>
          <a:p>
            <a:pPr>
              <a:lnSpc>
                <a:spcPct val="110000"/>
              </a:lnSpc>
            </a:pPr>
            <a:r>
              <a:rPr lang="en-US" sz="1900" b="0" i="0">
                <a:effectLst/>
                <a:latin typeface="open sans" panose="020B0606030504020204" pitchFamily="34" charset="0"/>
              </a:rPr>
              <a:t>Ayurveda means "the science of life" (</a:t>
            </a:r>
            <a:r>
              <a:rPr lang="en-US" sz="1900" b="0" i="0" err="1">
                <a:effectLst/>
                <a:latin typeface="open sans" panose="020B0606030504020204" pitchFamily="34" charset="0"/>
              </a:rPr>
              <a:t>ayur</a:t>
            </a:r>
            <a:r>
              <a:rPr lang="en-US" sz="1900" b="0" i="0">
                <a:effectLst/>
                <a:latin typeface="open sans" panose="020B0606030504020204" pitchFamily="34" charset="0"/>
              </a:rPr>
              <a:t> means "life" and </a:t>
            </a:r>
            <a:r>
              <a:rPr lang="en-US" sz="1900" b="0" i="0" err="1">
                <a:effectLst/>
                <a:latin typeface="open sans" panose="020B0606030504020204" pitchFamily="34" charset="0"/>
              </a:rPr>
              <a:t>veda</a:t>
            </a:r>
            <a:r>
              <a:rPr lang="en-US" sz="1900" b="0" i="0">
                <a:effectLst/>
                <a:latin typeface="open sans" panose="020B0606030504020204" pitchFamily="34" charset="0"/>
              </a:rPr>
              <a:t> means "science" in Sanskrit). Ayurveda is a discipline of the </a:t>
            </a:r>
            <a:r>
              <a:rPr lang="en-US" sz="1900" b="0" i="0" err="1">
                <a:effectLst/>
                <a:latin typeface="open sans" panose="020B0606030504020204" pitchFamily="34" charset="0"/>
              </a:rPr>
              <a:t>upaveda</a:t>
            </a:r>
            <a:r>
              <a:rPr lang="en-US" sz="1900" b="0" i="0">
                <a:effectLst/>
                <a:latin typeface="open sans" panose="020B0606030504020204" pitchFamily="34" charset="0"/>
              </a:rPr>
              <a:t> or "auxiliary knowledge" in Vedic </a:t>
            </a:r>
            <a:r>
              <a:rPr lang="en-US" sz="1900" b="0" i="0" err="1">
                <a:effectLst/>
                <a:latin typeface="open sans" panose="020B0606030504020204" pitchFamily="34" charset="0"/>
              </a:rPr>
              <a:t>tradition.Ayurveda</a:t>
            </a:r>
            <a:r>
              <a:rPr lang="en-US" sz="1900" b="0" i="0">
                <a:effectLst/>
                <a:latin typeface="open sans" panose="020B0606030504020204" pitchFamily="34" charset="0"/>
              </a:rPr>
              <a:t> has its prime origin from Atharva-Veda and apart as a supplement of the Rig-Veda. </a:t>
            </a:r>
            <a:r>
              <a:rPr lang="en-US" sz="1900" b="0" i="0" err="1">
                <a:effectLst/>
                <a:latin typeface="open sans" panose="020B0606030504020204" pitchFamily="34" charset="0"/>
              </a:rPr>
              <a:t>Dhanvantari</a:t>
            </a:r>
            <a:r>
              <a:rPr lang="en-US" sz="1900" b="0" i="0">
                <a:effectLst/>
                <a:latin typeface="open sans" panose="020B0606030504020204" pitchFamily="34" charset="0"/>
              </a:rPr>
              <a:t> is worshipped as the God of Ayurveda.</a:t>
            </a:r>
          </a:p>
          <a:p>
            <a:pPr>
              <a:lnSpc>
                <a:spcPct val="110000"/>
              </a:lnSpc>
            </a:pPr>
            <a:r>
              <a:rPr lang="en-US" sz="1900" b="0" i="0">
                <a:effectLst/>
                <a:latin typeface="open sans" panose="020B0606030504020204" pitchFamily="34" charset="0"/>
              </a:rPr>
              <a:t>The aim of this system is to prevent illness¸ heal the sick and preserve life. The Ayurveda has its origins from the India and extended its wings in various parts of the world. Ayurveda was taught in </a:t>
            </a:r>
            <a:r>
              <a:rPr lang="en-US" sz="1900" b="0" i="0" err="1">
                <a:effectLst/>
                <a:latin typeface="open sans" panose="020B0606030504020204" pitchFamily="34" charset="0"/>
              </a:rPr>
              <a:t>Gurukula</a:t>
            </a:r>
            <a:r>
              <a:rPr lang="en-US" sz="1900" b="0" i="0">
                <a:effectLst/>
                <a:latin typeface="open sans" panose="020B0606030504020204" pitchFamily="34" charset="0"/>
              </a:rPr>
              <a:t> system in ancient days, which is now been evolved in to under graduate &amp; post graduate courses from Institutions.</a:t>
            </a:r>
          </a:p>
          <a:p>
            <a:pPr>
              <a:lnSpc>
                <a:spcPct val="110000"/>
              </a:lnSpc>
            </a:pPr>
            <a:endParaRPr lang="en-IN" sz="1900"/>
          </a:p>
        </p:txBody>
      </p:sp>
      <p:sp>
        <p:nvSpPr>
          <p:cNvPr id="19" name="Date Placeholder 1">
            <a:extLst>
              <a:ext uri="{FF2B5EF4-FFF2-40B4-BE49-F238E27FC236}">
                <a16:creationId xmlns:a16="http://schemas.microsoft.com/office/drawing/2014/main" id="{3FBF03E8-C602-4192-9C52-F84B29FDCC88}"/>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23229" y="6007878"/>
            <a:ext cx="3500715" cy="309201"/>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Tree>
    <p:extLst>
      <p:ext uri="{BB962C8B-B14F-4D97-AF65-F5344CB8AC3E}">
        <p14:creationId xmlns:p14="http://schemas.microsoft.com/office/powerpoint/2010/main" val="963882909"/>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6870151-9189-4C3A-8379-EF3D95827A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Taj Mahal">
            <a:extLst>
              <a:ext uri="{FF2B5EF4-FFF2-40B4-BE49-F238E27FC236}">
                <a16:creationId xmlns:a16="http://schemas.microsoft.com/office/drawing/2014/main" id="{4F4613E2-EB3D-A538-9CE6-30E70FB23EBA}"/>
              </a:ext>
            </a:extLst>
          </p:cNvPr>
          <p:cNvPicPr>
            <a:picLocks noChangeAspect="1"/>
          </p:cNvPicPr>
          <p:nvPr/>
        </p:nvPicPr>
        <p:blipFill rotWithShape="1">
          <a:blip r:embed="rId2">
            <a:alphaModFix amt="50000"/>
            <a:grayscl/>
          </a:blip>
          <a:srcRect r="3"/>
          <a:stretch/>
        </p:blipFill>
        <p:spPr>
          <a:xfrm>
            <a:off x="305" y="10"/>
            <a:ext cx="12191695" cy="6857990"/>
          </a:xfrm>
          <a:prstGeom prst="rect">
            <a:avLst/>
          </a:prstGeom>
        </p:spPr>
      </p:pic>
      <p:sp>
        <p:nvSpPr>
          <p:cNvPr id="11" name="Slide Number Placeholder 7">
            <a:extLst>
              <a:ext uri="{FF2B5EF4-FFF2-40B4-BE49-F238E27FC236}">
                <a16:creationId xmlns:a16="http://schemas.microsoft.com/office/drawing/2014/main" id="{123EA69C-102A-4DD0-9547-05DCD271D159}"/>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12301" y="443732"/>
            <a:ext cx="811019" cy="503578"/>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p>
        </p:txBody>
      </p:sp>
      <p:sp>
        <p:nvSpPr>
          <p:cNvPr id="13" name="Footer Placeholder 6">
            <a:extLst>
              <a:ext uri="{FF2B5EF4-FFF2-40B4-BE49-F238E27FC236}">
                <a16:creationId xmlns:a16="http://schemas.microsoft.com/office/drawing/2014/main" id="{6A862265-5CA3-4C40-8582-7534C3B03C2A}"/>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76636" y="540921"/>
            <a:ext cx="4973915" cy="309201"/>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
        <p:nvSpPr>
          <p:cNvPr id="15" name="Rectangle 14">
            <a:extLst>
              <a:ext uri="{FF2B5EF4-FFF2-40B4-BE49-F238E27FC236}">
                <a16:creationId xmlns:a16="http://schemas.microsoft.com/office/drawing/2014/main" id="{600EF80B-0391-4082-9AF5-F15B091B4C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93800"/>
            <a:ext cx="12192000" cy="5664199"/>
          </a:xfrm>
          <a:prstGeom prst="rect">
            <a:avLst/>
          </a:prstGeom>
          <a:gradFill flip="none" rotWithShape="1">
            <a:gsLst>
              <a:gs pos="0">
                <a:schemeClr val="bg2">
                  <a:lumMod val="87000"/>
                  <a:alpha val="4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2" name="Title 1">
            <a:extLst>
              <a:ext uri="{FF2B5EF4-FFF2-40B4-BE49-F238E27FC236}">
                <a16:creationId xmlns:a16="http://schemas.microsoft.com/office/drawing/2014/main" id="{3E886FB1-58CE-7E73-F2D5-C517DF8BC6C3}"/>
              </a:ext>
            </a:extLst>
          </p:cNvPr>
          <p:cNvSpPr>
            <a:spLocks noGrp="1"/>
          </p:cNvSpPr>
          <p:nvPr>
            <p:ph type="title"/>
          </p:nvPr>
        </p:nvSpPr>
        <p:spPr>
          <a:xfrm>
            <a:off x="1130271" y="1193800"/>
            <a:ext cx="3193050" cy="4699000"/>
          </a:xfrm>
        </p:spPr>
        <p:txBody>
          <a:bodyPr anchor="ctr">
            <a:normAutofit/>
          </a:bodyPr>
          <a:lstStyle/>
          <a:p>
            <a:r>
              <a:rPr lang="en-IN" b="0" i="0">
                <a:effectLst/>
                <a:latin typeface="roboto" panose="02000000000000000000" pitchFamily="2" charset="0"/>
              </a:rPr>
              <a:t>Unani</a:t>
            </a:r>
            <a:br>
              <a:rPr lang="en-IN" b="0" i="0">
                <a:effectLst/>
                <a:latin typeface="roboto" panose="02000000000000000000" pitchFamily="2" charset="0"/>
              </a:rPr>
            </a:br>
            <a:endParaRPr lang="en-IN"/>
          </a:p>
        </p:txBody>
      </p:sp>
      <p:cxnSp>
        <p:nvCxnSpPr>
          <p:cNvPr id="17" name="Straight Connector 16">
            <a:extLst>
              <a:ext uri="{FF2B5EF4-FFF2-40B4-BE49-F238E27FC236}">
                <a16:creationId xmlns:a16="http://schemas.microsoft.com/office/drawing/2014/main" id="{D33AC32D-5F44-45F7-A0BD-7C11A86BED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600200"/>
            <a:ext cx="0" cy="3657600"/>
          </a:xfrm>
          <a:prstGeom prst="line">
            <a:avLst/>
          </a:prstGeom>
          <a:ln w="31750">
            <a:solidFill>
              <a:schemeClr val="tx1">
                <a:alpha val="8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7FF74638-5877-D045-8FE4-65D1EAF9FD10}"/>
              </a:ext>
            </a:extLst>
          </p:cNvPr>
          <p:cNvSpPr>
            <a:spLocks noGrp="1"/>
          </p:cNvSpPr>
          <p:nvPr>
            <p:ph idx="1"/>
          </p:nvPr>
        </p:nvSpPr>
        <p:spPr>
          <a:xfrm>
            <a:off x="4976636" y="1193800"/>
            <a:ext cx="6085091" cy="4699000"/>
          </a:xfrm>
        </p:spPr>
        <p:txBody>
          <a:bodyPr anchor="ctr">
            <a:normAutofit/>
          </a:bodyPr>
          <a:lstStyle/>
          <a:p>
            <a:pPr>
              <a:lnSpc>
                <a:spcPct val="110000"/>
              </a:lnSpc>
            </a:pPr>
            <a:r>
              <a:rPr lang="en-US" sz="1400" b="0" i="0">
                <a:effectLst/>
                <a:latin typeface="open sans" panose="020B0606030504020204" pitchFamily="34" charset="0"/>
              </a:rPr>
              <a:t>Unani-</a:t>
            </a:r>
            <a:r>
              <a:rPr lang="en-US" sz="1400" b="0" i="0" err="1">
                <a:effectLst/>
                <a:latin typeface="open sans" panose="020B0606030504020204" pitchFamily="34" charset="0"/>
              </a:rPr>
              <a:t>tibb</a:t>
            </a:r>
            <a:r>
              <a:rPr lang="en-US" sz="1400" b="0" i="0">
                <a:effectLst/>
                <a:latin typeface="open sans" panose="020B0606030504020204" pitchFamily="34" charset="0"/>
              </a:rPr>
              <a:t> or Unani Medicine also spelled Yunani Medicine (Arabic, Hindustani, Pashto and Persian) is a form of traditional medicine practiced in middle-east &amp; south-Asian countries. It refers to a tradition of Graeco-Arabic medicine, which is based on the teachings of Greek physician Hippocrates and Roman physician Galen, and developed into an elaborate medical system in middle age era by Arabian and Persian physicians, such as Rhazes (al-Razi), Avicenna (Ibn Sena), Al-</a:t>
            </a:r>
            <a:r>
              <a:rPr lang="en-US" sz="1400" b="0" i="0" err="1">
                <a:effectLst/>
                <a:latin typeface="open sans" panose="020B0606030504020204" pitchFamily="34" charset="0"/>
              </a:rPr>
              <a:t>Zahrawi</a:t>
            </a:r>
            <a:r>
              <a:rPr lang="en-US" sz="1400" b="0" i="0">
                <a:effectLst/>
                <a:latin typeface="open sans" panose="020B0606030504020204" pitchFamily="34" charset="0"/>
              </a:rPr>
              <a:t>, and Ibn </a:t>
            </a:r>
            <a:r>
              <a:rPr lang="en-US" sz="1400" b="0" i="0" err="1">
                <a:effectLst/>
                <a:latin typeface="open sans" panose="020B0606030504020204" pitchFamily="34" charset="0"/>
              </a:rPr>
              <a:t>Nafis</a:t>
            </a:r>
            <a:r>
              <a:rPr lang="en-US" sz="1400" b="0" i="0">
                <a:effectLst/>
                <a:latin typeface="open sans" panose="020B0606030504020204" pitchFamily="34" charset="0"/>
              </a:rPr>
              <a:t>.</a:t>
            </a:r>
          </a:p>
          <a:p>
            <a:pPr>
              <a:lnSpc>
                <a:spcPct val="110000"/>
              </a:lnSpc>
            </a:pPr>
            <a:r>
              <a:rPr lang="en-US" sz="1400" b="0" i="0">
                <a:effectLst/>
                <a:latin typeface="open sans" panose="020B0606030504020204" pitchFamily="34" charset="0"/>
              </a:rPr>
              <a:t>Unani medicine first arrived in India around 12th or 13th century with establishment of Delhi Sultanate (1206–1527) and Islamic rule over North India and subsequently flourished under Mughal Empire. An outstanding physician and scholar of Unani Medicine, Hakim Ajmal Khan (1868 – 1927) championed the cause of the Unani system in India. The Unani System of Medicine is included in the Central Council of Indian Medicine as per IMCC, Act 1970.</a:t>
            </a:r>
          </a:p>
          <a:p>
            <a:pPr>
              <a:lnSpc>
                <a:spcPct val="110000"/>
              </a:lnSpc>
            </a:pPr>
            <a:endParaRPr lang="en-IN" sz="1400"/>
          </a:p>
        </p:txBody>
      </p:sp>
      <p:sp>
        <p:nvSpPr>
          <p:cNvPr id="19" name="Date Placeholder 1">
            <a:extLst>
              <a:ext uri="{FF2B5EF4-FFF2-40B4-BE49-F238E27FC236}">
                <a16:creationId xmlns:a16="http://schemas.microsoft.com/office/drawing/2014/main" id="{3FBF03E8-C602-4192-9C52-F84B29FDCC88}"/>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23229" y="6007878"/>
            <a:ext cx="3500715" cy="309201"/>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Tree>
    <p:extLst>
      <p:ext uri="{BB962C8B-B14F-4D97-AF65-F5344CB8AC3E}">
        <p14:creationId xmlns:p14="http://schemas.microsoft.com/office/powerpoint/2010/main" val="1262999493"/>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6870151-9189-4C3A-8379-EF3D95827A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Close-up unopened pill packets">
            <a:extLst>
              <a:ext uri="{FF2B5EF4-FFF2-40B4-BE49-F238E27FC236}">
                <a16:creationId xmlns:a16="http://schemas.microsoft.com/office/drawing/2014/main" id="{D40BCB8F-4E63-D5FD-F2CF-792BA8518695}"/>
              </a:ext>
            </a:extLst>
          </p:cNvPr>
          <p:cNvPicPr>
            <a:picLocks noChangeAspect="1"/>
          </p:cNvPicPr>
          <p:nvPr/>
        </p:nvPicPr>
        <p:blipFill rotWithShape="1">
          <a:blip r:embed="rId2">
            <a:alphaModFix amt="50000"/>
            <a:grayscl/>
          </a:blip>
          <a:srcRect t="3259" r="-1" b="11187"/>
          <a:stretch/>
        </p:blipFill>
        <p:spPr>
          <a:xfrm>
            <a:off x="305" y="10"/>
            <a:ext cx="12191695" cy="6857990"/>
          </a:xfrm>
          <a:prstGeom prst="rect">
            <a:avLst/>
          </a:prstGeom>
        </p:spPr>
      </p:pic>
      <p:sp>
        <p:nvSpPr>
          <p:cNvPr id="11" name="Slide Number Placeholder 7">
            <a:extLst>
              <a:ext uri="{FF2B5EF4-FFF2-40B4-BE49-F238E27FC236}">
                <a16:creationId xmlns:a16="http://schemas.microsoft.com/office/drawing/2014/main" id="{123EA69C-102A-4DD0-9547-05DCD271D159}"/>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12301" y="443732"/>
            <a:ext cx="811019" cy="503578"/>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p>
        </p:txBody>
      </p:sp>
      <p:sp>
        <p:nvSpPr>
          <p:cNvPr id="13" name="Footer Placeholder 6">
            <a:extLst>
              <a:ext uri="{FF2B5EF4-FFF2-40B4-BE49-F238E27FC236}">
                <a16:creationId xmlns:a16="http://schemas.microsoft.com/office/drawing/2014/main" id="{6A862265-5CA3-4C40-8582-7534C3B03C2A}"/>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76636" y="540921"/>
            <a:ext cx="4973915" cy="309201"/>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
        <p:nvSpPr>
          <p:cNvPr id="15" name="Rectangle 14">
            <a:extLst>
              <a:ext uri="{FF2B5EF4-FFF2-40B4-BE49-F238E27FC236}">
                <a16:creationId xmlns:a16="http://schemas.microsoft.com/office/drawing/2014/main" id="{600EF80B-0391-4082-9AF5-F15B091B4C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93800"/>
            <a:ext cx="12192000" cy="5664199"/>
          </a:xfrm>
          <a:prstGeom prst="rect">
            <a:avLst/>
          </a:prstGeom>
          <a:gradFill flip="none" rotWithShape="1">
            <a:gsLst>
              <a:gs pos="0">
                <a:schemeClr val="bg2">
                  <a:lumMod val="87000"/>
                  <a:alpha val="4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2" name="Title 1">
            <a:extLst>
              <a:ext uri="{FF2B5EF4-FFF2-40B4-BE49-F238E27FC236}">
                <a16:creationId xmlns:a16="http://schemas.microsoft.com/office/drawing/2014/main" id="{7DE53247-BDC3-10C4-A077-270B1454AE6D}"/>
              </a:ext>
            </a:extLst>
          </p:cNvPr>
          <p:cNvSpPr>
            <a:spLocks noGrp="1"/>
          </p:cNvSpPr>
          <p:nvPr>
            <p:ph type="title"/>
          </p:nvPr>
        </p:nvSpPr>
        <p:spPr>
          <a:xfrm>
            <a:off x="1130271" y="1193800"/>
            <a:ext cx="3193050" cy="4699000"/>
          </a:xfrm>
        </p:spPr>
        <p:txBody>
          <a:bodyPr anchor="ctr">
            <a:normAutofit/>
          </a:bodyPr>
          <a:lstStyle/>
          <a:p>
            <a:r>
              <a:rPr lang="en-IN" b="0" i="0">
                <a:effectLst/>
                <a:latin typeface="roboto" panose="02000000000000000000" pitchFamily="2" charset="0"/>
              </a:rPr>
              <a:t>Siddha</a:t>
            </a:r>
            <a:br>
              <a:rPr lang="en-IN" b="0" i="0">
                <a:effectLst/>
                <a:latin typeface="roboto" panose="02000000000000000000" pitchFamily="2" charset="0"/>
              </a:rPr>
            </a:br>
            <a:endParaRPr lang="en-IN"/>
          </a:p>
        </p:txBody>
      </p:sp>
      <p:cxnSp>
        <p:nvCxnSpPr>
          <p:cNvPr id="17" name="Straight Connector 16">
            <a:extLst>
              <a:ext uri="{FF2B5EF4-FFF2-40B4-BE49-F238E27FC236}">
                <a16:creationId xmlns:a16="http://schemas.microsoft.com/office/drawing/2014/main" id="{D33AC32D-5F44-45F7-A0BD-7C11A86BED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600200"/>
            <a:ext cx="0" cy="3657600"/>
          </a:xfrm>
          <a:prstGeom prst="line">
            <a:avLst/>
          </a:prstGeom>
          <a:ln w="31750">
            <a:solidFill>
              <a:schemeClr val="tx1">
                <a:alpha val="8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4199A331-5E81-826F-665B-066FCF79CCB6}"/>
              </a:ext>
            </a:extLst>
          </p:cNvPr>
          <p:cNvSpPr>
            <a:spLocks noGrp="1"/>
          </p:cNvSpPr>
          <p:nvPr>
            <p:ph idx="1"/>
          </p:nvPr>
        </p:nvSpPr>
        <p:spPr>
          <a:xfrm>
            <a:off x="4976636" y="1193800"/>
            <a:ext cx="6085091" cy="4699000"/>
          </a:xfrm>
        </p:spPr>
        <p:txBody>
          <a:bodyPr anchor="ctr">
            <a:normAutofit/>
          </a:bodyPr>
          <a:lstStyle/>
          <a:p>
            <a:pPr>
              <a:lnSpc>
                <a:spcPct val="110000"/>
              </a:lnSpc>
            </a:pPr>
            <a:r>
              <a:rPr lang="en-US" sz="1700" b="0" i="0">
                <a:effectLst/>
                <a:latin typeface="open sans" panose="020B0606030504020204" pitchFamily="34" charset="0"/>
              </a:rPr>
              <a:t>"</a:t>
            </a:r>
            <a:r>
              <a:rPr lang="en-US" sz="1700" b="0" i="0" err="1">
                <a:effectLst/>
                <a:latin typeface="open sans" panose="020B0606030504020204" pitchFamily="34" charset="0"/>
              </a:rPr>
              <a:t>Siddhargal</a:t>
            </a:r>
            <a:r>
              <a:rPr lang="en-US" sz="1700" b="0" i="0">
                <a:effectLst/>
                <a:latin typeface="open sans" panose="020B0606030504020204" pitchFamily="34" charset="0"/>
              </a:rPr>
              <a:t>" or </a:t>
            </a:r>
            <a:r>
              <a:rPr lang="en-US" sz="1700" b="0" i="0" err="1">
                <a:effectLst/>
                <a:latin typeface="open sans" panose="020B0606030504020204" pitchFamily="34" charset="0"/>
              </a:rPr>
              <a:t>Siddhars</a:t>
            </a:r>
            <a:r>
              <a:rPr lang="en-US" sz="1700" b="0" i="0">
                <a:effectLst/>
                <a:latin typeface="open sans" panose="020B0606030504020204" pitchFamily="34" charset="0"/>
              </a:rPr>
              <a:t> were the premier scientists of ancient days. </a:t>
            </a:r>
            <a:r>
              <a:rPr lang="en-US" sz="1700" b="0" i="0" err="1">
                <a:effectLst/>
                <a:latin typeface="open sans" panose="020B0606030504020204" pitchFamily="34" charset="0"/>
              </a:rPr>
              <a:t>Siddhars</a:t>
            </a:r>
            <a:r>
              <a:rPr lang="en-US" sz="1700" b="0" i="0">
                <a:effectLst/>
                <a:latin typeface="open sans" panose="020B0606030504020204" pitchFamily="34" charset="0"/>
              </a:rPr>
              <a:t>, mainly from Southern India, in the state of Tamil Nadu laid the foundation for Siddha system of medicine. </a:t>
            </a:r>
            <a:r>
              <a:rPr lang="en-US" sz="1700" b="0" i="0" err="1">
                <a:effectLst/>
                <a:latin typeface="open sans" panose="020B0606030504020204" pitchFamily="34" charset="0"/>
              </a:rPr>
              <a:t>Siddhars</a:t>
            </a:r>
            <a:r>
              <a:rPr lang="en-US" sz="1700" b="0" i="0">
                <a:effectLst/>
                <a:latin typeface="open sans" panose="020B0606030504020204" pitchFamily="34" charset="0"/>
              </a:rPr>
              <a:t> were spiritual adepts who possessed the </a:t>
            </a:r>
            <a:r>
              <a:rPr lang="en-US" sz="1700" b="0" i="0" err="1">
                <a:effectLst/>
                <a:latin typeface="open sans" panose="020B0606030504020204" pitchFamily="34" charset="0"/>
              </a:rPr>
              <a:t>ashta</a:t>
            </a:r>
            <a:r>
              <a:rPr lang="en-US" sz="1700" b="0" i="0">
                <a:effectLst/>
                <a:latin typeface="open sans" panose="020B0606030504020204" pitchFamily="34" charset="0"/>
              </a:rPr>
              <a:t> siddhis. </a:t>
            </a:r>
            <a:r>
              <a:rPr lang="en-US" sz="1700" b="0" i="0" err="1">
                <a:effectLst/>
                <a:latin typeface="open sans" panose="020B0606030504020204" pitchFamily="34" charset="0"/>
              </a:rPr>
              <a:t>Agastyar</a:t>
            </a:r>
            <a:r>
              <a:rPr lang="en-US" sz="1700" b="0" i="0">
                <a:effectLst/>
                <a:latin typeface="open sans" panose="020B0606030504020204" pitchFamily="34" charset="0"/>
              </a:rPr>
              <a:t> or Agasthya, is believed to be the founding father of Siddha medicine.</a:t>
            </a:r>
          </a:p>
          <a:p>
            <a:pPr>
              <a:lnSpc>
                <a:spcPct val="110000"/>
              </a:lnSpc>
            </a:pPr>
            <a:r>
              <a:rPr lang="en-US" sz="1700" b="0" i="0">
                <a:effectLst/>
                <a:latin typeface="open sans" panose="020B0606030504020204" pitchFamily="34" charset="0"/>
              </a:rPr>
              <a:t>Eighteen </a:t>
            </a:r>
            <a:r>
              <a:rPr lang="en-US" sz="1700" b="0" i="0" err="1">
                <a:effectLst/>
                <a:latin typeface="open sans" panose="020B0606030504020204" pitchFamily="34" charset="0"/>
              </a:rPr>
              <a:t>Siddhars</a:t>
            </a:r>
            <a:r>
              <a:rPr lang="en-US" sz="1700" b="0" i="0">
                <a:effectLst/>
                <a:latin typeface="open sans" panose="020B0606030504020204" pitchFamily="34" charset="0"/>
              </a:rPr>
              <a:t> are considered to be important in the Siddha Medicine. Siddha medicine is claimed to revitalize and rejuvenate dysfunctional organs that cause the disease and to maintain the ratio of Dosha. </a:t>
            </a:r>
            <a:r>
              <a:rPr lang="en-US" sz="1700" b="0" i="0" err="1">
                <a:effectLst/>
                <a:latin typeface="open sans" panose="020B0606030504020204" pitchFamily="34" charset="0"/>
              </a:rPr>
              <a:t>Kayakarpam</a:t>
            </a:r>
            <a:r>
              <a:rPr lang="en-US" sz="1700" b="0" i="0">
                <a:effectLst/>
                <a:latin typeface="open sans" panose="020B0606030504020204" pitchFamily="34" charset="0"/>
              </a:rPr>
              <a:t> (special combination of medicine and life style) and </a:t>
            </a:r>
            <a:r>
              <a:rPr lang="en-US" sz="1700" b="0" i="0" err="1">
                <a:effectLst/>
                <a:latin typeface="open sans" panose="020B0606030504020204" pitchFamily="34" charset="0"/>
              </a:rPr>
              <a:t>Muppu</a:t>
            </a:r>
            <a:r>
              <a:rPr lang="en-US" sz="1700" b="0" i="0">
                <a:effectLst/>
                <a:latin typeface="open sans" panose="020B0606030504020204" pitchFamily="34" charset="0"/>
              </a:rPr>
              <a:t> (the universal Salt) are </a:t>
            </a:r>
            <a:r>
              <a:rPr lang="en-US" sz="1700" b="0" i="0" err="1">
                <a:effectLst/>
                <a:latin typeface="open sans" panose="020B0606030504020204" pitchFamily="34" charset="0"/>
              </a:rPr>
              <a:t>speciality</a:t>
            </a:r>
            <a:r>
              <a:rPr lang="en-US" sz="1700" b="0" i="0">
                <a:effectLst/>
                <a:latin typeface="open sans" panose="020B0606030504020204" pitchFamily="34" charset="0"/>
              </a:rPr>
              <a:t> of Siddha system of medicine</a:t>
            </a:r>
          </a:p>
          <a:p>
            <a:pPr>
              <a:lnSpc>
                <a:spcPct val="110000"/>
              </a:lnSpc>
            </a:pPr>
            <a:endParaRPr lang="en-IN" sz="1700"/>
          </a:p>
        </p:txBody>
      </p:sp>
      <p:sp>
        <p:nvSpPr>
          <p:cNvPr id="19" name="Date Placeholder 1">
            <a:extLst>
              <a:ext uri="{FF2B5EF4-FFF2-40B4-BE49-F238E27FC236}">
                <a16:creationId xmlns:a16="http://schemas.microsoft.com/office/drawing/2014/main" id="{3FBF03E8-C602-4192-9C52-F84B29FDCC88}"/>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23229" y="6007878"/>
            <a:ext cx="3500715" cy="309201"/>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Tree>
    <p:extLst>
      <p:ext uri="{BB962C8B-B14F-4D97-AF65-F5344CB8AC3E}">
        <p14:creationId xmlns:p14="http://schemas.microsoft.com/office/powerpoint/2010/main" val="511597139"/>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6870151-9189-4C3A-8379-EF3D95827A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Chemical formulae are written on paper">
            <a:extLst>
              <a:ext uri="{FF2B5EF4-FFF2-40B4-BE49-F238E27FC236}">
                <a16:creationId xmlns:a16="http://schemas.microsoft.com/office/drawing/2014/main" id="{EF0C4F07-8B31-1B8F-3ADD-A711F24FF778}"/>
              </a:ext>
            </a:extLst>
          </p:cNvPr>
          <p:cNvPicPr>
            <a:picLocks noChangeAspect="1"/>
          </p:cNvPicPr>
          <p:nvPr/>
        </p:nvPicPr>
        <p:blipFill rotWithShape="1">
          <a:blip r:embed="rId2">
            <a:alphaModFix amt="50000"/>
            <a:grayscl/>
          </a:blip>
          <a:srcRect r="3"/>
          <a:stretch/>
        </p:blipFill>
        <p:spPr>
          <a:xfrm>
            <a:off x="305" y="10"/>
            <a:ext cx="12191695" cy="6857990"/>
          </a:xfrm>
          <a:prstGeom prst="rect">
            <a:avLst/>
          </a:prstGeom>
        </p:spPr>
      </p:pic>
      <p:sp>
        <p:nvSpPr>
          <p:cNvPr id="11" name="Slide Number Placeholder 7">
            <a:extLst>
              <a:ext uri="{FF2B5EF4-FFF2-40B4-BE49-F238E27FC236}">
                <a16:creationId xmlns:a16="http://schemas.microsoft.com/office/drawing/2014/main" id="{123EA69C-102A-4DD0-9547-05DCD271D159}"/>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12301" y="443732"/>
            <a:ext cx="811019" cy="503578"/>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p>
        </p:txBody>
      </p:sp>
      <p:sp>
        <p:nvSpPr>
          <p:cNvPr id="13" name="Footer Placeholder 6">
            <a:extLst>
              <a:ext uri="{FF2B5EF4-FFF2-40B4-BE49-F238E27FC236}">
                <a16:creationId xmlns:a16="http://schemas.microsoft.com/office/drawing/2014/main" id="{6A862265-5CA3-4C40-8582-7534C3B03C2A}"/>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76636" y="540921"/>
            <a:ext cx="4973915" cy="309201"/>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
        <p:nvSpPr>
          <p:cNvPr id="15" name="Rectangle 14">
            <a:extLst>
              <a:ext uri="{FF2B5EF4-FFF2-40B4-BE49-F238E27FC236}">
                <a16:creationId xmlns:a16="http://schemas.microsoft.com/office/drawing/2014/main" id="{600EF80B-0391-4082-9AF5-F15B091B4C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93800"/>
            <a:ext cx="12192000" cy="5664199"/>
          </a:xfrm>
          <a:prstGeom prst="rect">
            <a:avLst/>
          </a:prstGeom>
          <a:gradFill flip="none" rotWithShape="1">
            <a:gsLst>
              <a:gs pos="0">
                <a:schemeClr val="bg2">
                  <a:lumMod val="87000"/>
                  <a:alpha val="4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2" name="Title 1">
            <a:extLst>
              <a:ext uri="{FF2B5EF4-FFF2-40B4-BE49-F238E27FC236}">
                <a16:creationId xmlns:a16="http://schemas.microsoft.com/office/drawing/2014/main" id="{CEE122E9-8855-E166-1669-3DDB30C035F0}"/>
              </a:ext>
            </a:extLst>
          </p:cNvPr>
          <p:cNvSpPr>
            <a:spLocks noGrp="1"/>
          </p:cNvSpPr>
          <p:nvPr>
            <p:ph type="title"/>
          </p:nvPr>
        </p:nvSpPr>
        <p:spPr>
          <a:xfrm>
            <a:off x="1130271" y="1193800"/>
            <a:ext cx="3193050" cy="4699000"/>
          </a:xfrm>
        </p:spPr>
        <p:txBody>
          <a:bodyPr anchor="ctr">
            <a:normAutofit/>
          </a:bodyPr>
          <a:lstStyle/>
          <a:p>
            <a:r>
              <a:rPr lang="en-IN" b="0" i="0">
                <a:effectLst/>
                <a:latin typeface="roboto" panose="02000000000000000000" pitchFamily="2" charset="0"/>
              </a:rPr>
              <a:t>Sowa </a:t>
            </a:r>
            <a:r>
              <a:rPr lang="en-IN" b="0" i="0" err="1">
                <a:effectLst/>
                <a:latin typeface="roboto" panose="02000000000000000000" pitchFamily="2" charset="0"/>
              </a:rPr>
              <a:t>Rigpa</a:t>
            </a:r>
            <a:br>
              <a:rPr lang="en-IN" b="0" i="0">
                <a:effectLst/>
                <a:latin typeface="roboto" panose="02000000000000000000" pitchFamily="2" charset="0"/>
              </a:rPr>
            </a:br>
            <a:endParaRPr lang="en-IN"/>
          </a:p>
        </p:txBody>
      </p:sp>
      <p:cxnSp>
        <p:nvCxnSpPr>
          <p:cNvPr id="17" name="Straight Connector 16">
            <a:extLst>
              <a:ext uri="{FF2B5EF4-FFF2-40B4-BE49-F238E27FC236}">
                <a16:creationId xmlns:a16="http://schemas.microsoft.com/office/drawing/2014/main" id="{D33AC32D-5F44-45F7-A0BD-7C11A86BED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600200"/>
            <a:ext cx="0" cy="3657600"/>
          </a:xfrm>
          <a:prstGeom prst="line">
            <a:avLst/>
          </a:prstGeom>
          <a:ln w="31750">
            <a:solidFill>
              <a:schemeClr val="tx1">
                <a:alpha val="8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E31D30E9-7103-424E-8592-B4153F7069D5}"/>
              </a:ext>
            </a:extLst>
          </p:cNvPr>
          <p:cNvSpPr>
            <a:spLocks noGrp="1"/>
          </p:cNvSpPr>
          <p:nvPr>
            <p:ph idx="1"/>
          </p:nvPr>
        </p:nvSpPr>
        <p:spPr>
          <a:xfrm>
            <a:off x="4976636" y="1193800"/>
            <a:ext cx="6085091" cy="4699000"/>
          </a:xfrm>
        </p:spPr>
        <p:txBody>
          <a:bodyPr anchor="ctr">
            <a:normAutofit/>
          </a:bodyPr>
          <a:lstStyle/>
          <a:p>
            <a:pPr>
              <a:lnSpc>
                <a:spcPct val="110000"/>
              </a:lnSpc>
            </a:pPr>
            <a:r>
              <a:rPr lang="en-US" sz="1400" b="0" i="0">
                <a:effectLst/>
                <a:latin typeface="open sans" panose="020B0606030504020204" pitchFamily="34" charset="0"/>
              </a:rPr>
              <a:t>Sowa </a:t>
            </a:r>
            <a:r>
              <a:rPr lang="en-US" sz="1400" b="0" i="0" err="1">
                <a:effectLst/>
                <a:latin typeface="open sans" panose="020B0606030504020204" pitchFamily="34" charset="0"/>
              </a:rPr>
              <a:t>Rigpa</a:t>
            </a:r>
            <a:r>
              <a:rPr lang="en-US" sz="1400" b="0" i="0">
                <a:effectLst/>
                <a:latin typeface="open sans" panose="020B0606030504020204" pitchFamily="34" charset="0"/>
              </a:rPr>
              <a:t> is a centuries-old traditional medical system that employs a complex approach to diagnosis, incorporating techniques such as pulse analysis and urinalysis, and utilizes </a:t>
            </a:r>
            <a:r>
              <a:rPr lang="en-US" sz="1400" b="0" i="0" err="1">
                <a:effectLst/>
                <a:latin typeface="open sans" panose="020B0606030504020204" pitchFamily="34" charset="0"/>
              </a:rPr>
              <a:t>behaviour</a:t>
            </a:r>
            <a:r>
              <a:rPr lang="en-US" sz="1400" b="0" i="0">
                <a:effectLst/>
                <a:latin typeface="open sans" panose="020B0606030504020204" pitchFamily="34" charset="0"/>
              </a:rPr>
              <a:t> and dietary modification, medicines composed of natural materials (e.g., herbs and minerals) and physical therapies to treat illness.</a:t>
            </a:r>
          </a:p>
          <a:p>
            <a:pPr>
              <a:lnSpc>
                <a:spcPct val="110000"/>
              </a:lnSpc>
            </a:pPr>
            <a:r>
              <a:rPr lang="en-US" sz="1400" b="0" i="0">
                <a:effectLst/>
                <a:latin typeface="open sans" panose="020B0606030504020204" pitchFamily="34" charset="0"/>
              </a:rPr>
              <a:t>The Four Tantras (</a:t>
            </a:r>
            <a:r>
              <a:rPr lang="en-US" sz="1400" b="0" i="0" err="1">
                <a:effectLst/>
                <a:latin typeface="open sans" panose="020B0606030504020204" pitchFamily="34" charset="0"/>
              </a:rPr>
              <a:t>Gyushi</a:t>
            </a:r>
            <a:r>
              <a:rPr lang="en-US" sz="1400" b="0" i="0">
                <a:effectLst/>
                <a:latin typeface="open sans" panose="020B0606030504020204" pitchFamily="34" charset="0"/>
              </a:rPr>
              <a:t>, </a:t>
            </a:r>
            <a:r>
              <a:rPr lang="en-US" sz="1400" b="0" i="0" err="1">
                <a:effectLst/>
                <a:latin typeface="open sans" panose="020B0606030504020204" pitchFamily="34" charset="0"/>
              </a:rPr>
              <a:t>rGyu-bzhi</a:t>
            </a:r>
            <a:r>
              <a:rPr lang="en-US" sz="1400" b="0" i="0">
                <a:effectLst/>
                <a:latin typeface="open sans" panose="020B0606030504020204" pitchFamily="34" charset="0"/>
              </a:rPr>
              <a:t>) are native Tibetan texts incorporating Indian, Chinese and Greco-Arab medical systems. The Four Tantras is the common name for the text of the Secret Tantra Instruction on the Eight Branches, the Immortality Elixir essence. The four Tantras are as follows, Root Tantra - Exegetical Tantra - Instructional Tantra - Subsequent Tantra Although there is clear written instruction in the Four Tantra, the oral transmission of medical knowledge still remained a strong element in Tibetan Medicine. The Sowa </a:t>
            </a:r>
            <a:r>
              <a:rPr lang="en-US" sz="1400" b="0" i="0" err="1">
                <a:effectLst/>
                <a:latin typeface="open sans" panose="020B0606030504020204" pitchFamily="34" charset="0"/>
              </a:rPr>
              <a:t>Rigpa</a:t>
            </a:r>
            <a:r>
              <a:rPr lang="en-US" sz="1400" b="0" i="0">
                <a:effectLst/>
                <a:latin typeface="open sans" panose="020B0606030504020204" pitchFamily="34" charset="0"/>
              </a:rPr>
              <a:t> System of Medicine is included in the Central Council of Indian Medicine from the year 2012 as per Gazette Notification No. 2345 dated 16.12.2011</a:t>
            </a:r>
          </a:p>
          <a:p>
            <a:pPr>
              <a:lnSpc>
                <a:spcPct val="110000"/>
              </a:lnSpc>
            </a:pPr>
            <a:endParaRPr lang="en-IN" sz="1400"/>
          </a:p>
        </p:txBody>
      </p:sp>
      <p:sp>
        <p:nvSpPr>
          <p:cNvPr id="19" name="Date Placeholder 1">
            <a:extLst>
              <a:ext uri="{FF2B5EF4-FFF2-40B4-BE49-F238E27FC236}">
                <a16:creationId xmlns:a16="http://schemas.microsoft.com/office/drawing/2014/main" id="{3FBF03E8-C602-4192-9C52-F84B29FDCC88}"/>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23229" y="6007878"/>
            <a:ext cx="3500715" cy="309201"/>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Tree>
    <p:extLst>
      <p:ext uri="{BB962C8B-B14F-4D97-AF65-F5344CB8AC3E}">
        <p14:creationId xmlns:p14="http://schemas.microsoft.com/office/powerpoint/2010/main" val="1488525375"/>
      </p:ext>
    </p:extLst>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C6870151-9189-4C3A-8379-EF3D95827A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Desk with stethoscope and computer keyboard">
            <a:extLst>
              <a:ext uri="{FF2B5EF4-FFF2-40B4-BE49-F238E27FC236}">
                <a16:creationId xmlns:a16="http://schemas.microsoft.com/office/drawing/2014/main" id="{F25548AE-2D78-9C7B-299F-EEA0EF70B605}"/>
              </a:ext>
            </a:extLst>
          </p:cNvPr>
          <p:cNvPicPr>
            <a:picLocks noChangeAspect="1"/>
          </p:cNvPicPr>
          <p:nvPr/>
        </p:nvPicPr>
        <p:blipFill rotWithShape="1">
          <a:blip r:embed="rId2">
            <a:alphaModFix amt="50000"/>
            <a:grayscl/>
          </a:blip>
          <a:srcRect t="820" r="-1" b="14908"/>
          <a:stretch/>
        </p:blipFill>
        <p:spPr>
          <a:xfrm>
            <a:off x="305" y="10"/>
            <a:ext cx="12191695" cy="6857990"/>
          </a:xfrm>
          <a:prstGeom prst="rect">
            <a:avLst/>
          </a:prstGeom>
        </p:spPr>
      </p:pic>
      <p:sp>
        <p:nvSpPr>
          <p:cNvPr id="26" name="Slide Number Placeholder 7">
            <a:extLst>
              <a:ext uri="{FF2B5EF4-FFF2-40B4-BE49-F238E27FC236}">
                <a16:creationId xmlns:a16="http://schemas.microsoft.com/office/drawing/2014/main" id="{123EA69C-102A-4DD0-9547-05DCD271D159}"/>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12301" y="443732"/>
            <a:ext cx="811019" cy="503578"/>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p>
        </p:txBody>
      </p:sp>
      <p:sp>
        <p:nvSpPr>
          <p:cNvPr id="28" name="Footer Placeholder 6">
            <a:extLst>
              <a:ext uri="{FF2B5EF4-FFF2-40B4-BE49-F238E27FC236}">
                <a16:creationId xmlns:a16="http://schemas.microsoft.com/office/drawing/2014/main" id="{6A862265-5CA3-4C40-8582-7534C3B03C2A}"/>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76636" y="540921"/>
            <a:ext cx="4973915" cy="309201"/>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
        <p:nvSpPr>
          <p:cNvPr id="30" name="Rectangle 29">
            <a:extLst>
              <a:ext uri="{FF2B5EF4-FFF2-40B4-BE49-F238E27FC236}">
                <a16:creationId xmlns:a16="http://schemas.microsoft.com/office/drawing/2014/main" id="{600EF80B-0391-4082-9AF5-F15B091B4C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93800"/>
            <a:ext cx="12192000" cy="5664199"/>
          </a:xfrm>
          <a:prstGeom prst="rect">
            <a:avLst/>
          </a:prstGeom>
          <a:gradFill flip="none" rotWithShape="1">
            <a:gsLst>
              <a:gs pos="0">
                <a:schemeClr val="bg2">
                  <a:lumMod val="87000"/>
                  <a:alpha val="4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2" name="Title 1">
            <a:extLst>
              <a:ext uri="{FF2B5EF4-FFF2-40B4-BE49-F238E27FC236}">
                <a16:creationId xmlns:a16="http://schemas.microsoft.com/office/drawing/2014/main" id="{ED9A7C74-E8C6-D710-754B-E179E3D08D9D}"/>
              </a:ext>
            </a:extLst>
          </p:cNvPr>
          <p:cNvSpPr>
            <a:spLocks noGrp="1"/>
          </p:cNvSpPr>
          <p:nvPr>
            <p:ph type="title"/>
          </p:nvPr>
        </p:nvSpPr>
        <p:spPr>
          <a:xfrm>
            <a:off x="1130271" y="1193800"/>
            <a:ext cx="3193050" cy="4699000"/>
          </a:xfrm>
        </p:spPr>
        <p:txBody>
          <a:bodyPr anchor="ctr">
            <a:normAutofit/>
          </a:bodyPr>
          <a:lstStyle/>
          <a:p>
            <a:pPr algn="ctr"/>
            <a:r>
              <a:rPr lang="en-IN" b="0" i="0" dirty="0">
                <a:effectLst/>
                <a:latin typeface="roboto" panose="02000000000000000000" pitchFamily="2" charset="0"/>
              </a:rPr>
              <a:t>VISION AND MISSION</a:t>
            </a:r>
            <a:br>
              <a:rPr lang="en-IN" b="0" i="0" dirty="0">
                <a:effectLst/>
                <a:latin typeface="roboto" panose="02000000000000000000" pitchFamily="2" charset="0"/>
              </a:rPr>
            </a:br>
            <a:endParaRPr lang="en-IN" dirty="0"/>
          </a:p>
        </p:txBody>
      </p:sp>
      <p:cxnSp>
        <p:nvCxnSpPr>
          <p:cNvPr id="32" name="Straight Connector 31">
            <a:extLst>
              <a:ext uri="{FF2B5EF4-FFF2-40B4-BE49-F238E27FC236}">
                <a16:creationId xmlns:a16="http://schemas.microsoft.com/office/drawing/2014/main" id="{D33AC32D-5F44-45F7-A0BD-7C11A86BED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600200"/>
            <a:ext cx="0" cy="3657600"/>
          </a:xfrm>
          <a:prstGeom prst="line">
            <a:avLst/>
          </a:prstGeom>
          <a:ln w="31750">
            <a:solidFill>
              <a:schemeClr val="tx1">
                <a:alpha val="8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1842CABE-2476-FE06-217E-30BBCD1F733C}"/>
              </a:ext>
            </a:extLst>
          </p:cNvPr>
          <p:cNvSpPr>
            <a:spLocks noGrp="1"/>
          </p:cNvSpPr>
          <p:nvPr>
            <p:ph idx="1"/>
          </p:nvPr>
        </p:nvSpPr>
        <p:spPr>
          <a:xfrm>
            <a:off x="4976636" y="1193800"/>
            <a:ext cx="6085091" cy="4699000"/>
          </a:xfrm>
        </p:spPr>
        <p:txBody>
          <a:bodyPr anchor="ctr">
            <a:normAutofit/>
          </a:bodyPr>
          <a:lstStyle/>
          <a:p>
            <a:pPr>
              <a:lnSpc>
                <a:spcPct val="110000"/>
              </a:lnSpc>
            </a:pPr>
            <a:r>
              <a:rPr lang="en-US" sz="1900" b="0" i="0">
                <a:effectLst/>
                <a:latin typeface="open sans" panose="020B0606030504020204" pitchFamily="34" charset="0"/>
              </a:rPr>
              <a:t>Improve access to quality and affordable Ayurveda, Unani, Siddha and Sowa-</a:t>
            </a:r>
            <a:r>
              <a:rPr lang="en-US" sz="1900" b="0" i="0" err="1">
                <a:effectLst/>
                <a:latin typeface="open sans" panose="020B0606030504020204" pitchFamily="34" charset="0"/>
              </a:rPr>
              <a:t>Rigpa</a:t>
            </a:r>
            <a:r>
              <a:rPr lang="en-US" sz="1900" b="0" i="0">
                <a:effectLst/>
                <a:latin typeface="open sans" panose="020B0606030504020204" pitchFamily="34" charset="0"/>
              </a:rPr>
              <a:t> (AUS&amp;SR) medical education</a:t>
            </a:r>
          </a:p>
          <a:p>
            <a:pPr>
              <a:lnSpc>
                <a:spcPct val="110000"/>
              </a:lnSpc>
            </a:pPr>
            <a:r>
              <a:rPr lang="en-US" sz="1900" b="0" i="0">
                <a:effectLst/>
                <a:latin typeface="open sans" panose="020B0606030504020204" pitchFamily="34" charset="0"/>
              </a:rPr>
              <a:t>Ensure availability of adequate and high quality AUS&amp;SR medical professionals in all parts of the country;</a:t>
            </a:r>
          </a:p>
          <a:p>
            <a:pPr>
              <a:lnSpc>
                <a:spcPct val="110000"/>
              </a:lnSpc>
            </a:pPr>
            <a:r>
              <a:rPr lang="en-US" sz="1900" b="0" i="0">
                <a:effectLst/>
                <a:latin typeface="open sans" panose="020B0606030504020204" pitchFamily="34" charset="0"/>
              </a:rPr>
              <a:t>Promote equitable and universal healthcare that encourages community health perspective and makes services of AUS&amp;SR medical professionals accessible to all the citizens;</a:t>
            </a:r>
          </a:p>
          <a:p>
            <a:pPr>
              <a:lnSpc>
                <a:spcPct val="110000"/>
              </a:lnSpc>
            </a:pPr>
            <a:r>
              <a:rPr lang="en-US" sz="1900" b="0" i="0">
                <a:effectLst/>
                <a:latin typeface="open sans" panose="020B0606030504020204" pitchFamily="34" charset="0"/>
              </a:rPr>
              <a:t>Encourage medical professionals to adopt latest medical research in their work and to contribute to research;</a:t>
            </a:r>
          </a:p>
        </p:txBody>
      </p:sp>
      <p:sp>
        <p:nvSpPr>
          <p:cNvPr id="34" name="Date Placeholder 1">
            <a:extLst>
              <a:ext uri="{FF2B5EF4-FFF2-40B4-BE49-F238E27FC236}">
                <a16:creationId xmlns:a16="http://schemas.microsoft.com/office/drawing/2014/main" id="{3FBF03E8-C602-4192-9C52-F84B29FDCC88}"/>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23229" y="6007878"/>
            <a:ext cx="3500715" cy="309201"/>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Tree>
    <p:extLst>
      <p:ext uri="{BB962C8B-B14F-4D97-AF65-F5344CB8AC3E}">
        <p14:creationId xmlns:p14="http://schemas.microsoft.com/office/powerpoint/2010/main" val="2173667914"/>
      </p:ext>
    </p:extLst>
  </p:cSld>
  <p:clrMapOvr>
    <a:overrideClrMapping bg1="dk1" tx1="lt1" bg2="dk2" tx2="lt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6870151-9189-4C3A-8379-EF3D95827A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Desk with stethoscope and computer keyboard">
            <a:extLst>
              <a:ext uri="{FF2B5EF4-FFF2-40B4-BE49-F238E27FC236}">
                <a16:creationId xmlns:a16="http://schemas.microsoft.com/office/drawing/2014/main" id="{CB2C2029-A5E7-BB24-6D74-A9DA3457F509}"/>
              </a:ext>
            </a:extLst>
          </p:cNvPr>
          <p:cNvPicPr>
            <a:picLocks noChangeAspect="1"/>
          </p:cNvPicPr>
          <p:nvPr/>
        </p:nvPicPr>
        <p:blipFill rotWithShape="1">
          <a:blip r:embed="rId2">
            <a:alphaModFix amt="50000"/>
          </a:blip>
          <a:srcRect t="820" r="-1" b="14908"/>
          <a:stretch/>
        </p:blipFill>
        <p:spPr>
          <a:xfrm>
            <a:off x="305" y="10"/>
            <a:ext cx="12191695" cy="6857990"/>
          </a:xfrm>
          <a:prstGeom prst="rect">
            <a:avLst/>
          </a:prstGeom>
        </p:spPr>
      </p:pic>
      <p:sp>
        <p:nvSpPr>
          <p:cNvPr id="12" name="Slide Number Placeholder 7">
            <a:extLst>
              <a:ext uri="{FF2B5EF4-FFF2-40B4-BE49-F238E27FC236}">
                <a16:creationId xmlns:a16="http://schemas.microsoft.com/office/drawing/2014/main" id="{123EA69C-102A-4DD0-9547-05DCD271D159}"/>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12301" y="443732"/>
            <a:ext cx="811019" cy="503578"/>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p>
        </p:txBody>
      </p:sp>
      <p:sp>
        <p:nvSpPr>
          <p:cNvPr id="14" name="Footer Placeholder 6">
            <a:extLst>
              <a:ext uri="{FF2B5EF4-FFF2-40B4-BE49-F238E27FC236}">
                <a16:creationId xmlns:a16="http://schemas.microsoft.com/office/drawing/2014/main" id="{6A862265-5CA3-4C40-8582-7534C3B03C2A}"/>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76636" y="540921"/>
            <a:ext cx="4973915" cy="309201"/>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
        <p:nvSpPr>
          <p:cNvPr id="16" name="Rectangle 15">
            <a:extLst>
              <a:ext uri="{FF2B5EF4-FFF2-40B4-BE49-F238E27FC236}">
                <a16:creationId xmlns:a16="http://schemas.microsoft.com/office/drawing/2014/main" id="{600EF80B-0391-4082-9AF5-F15B091B4C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93800"/>
            <a:ext cx="12192000" cy="5664199"/>
          </a:xfrm>
          <a:prstGeom prst="rect">
            <a:avLst/>
          </a:prstGeom>
          <a:gradFill flip="none" rotWithShape="1">
            <a:gsLst>
              <a:gs pos="0">
                <a:schemeClr val="bg2">
                  <a:lumMod val="87000"/>
                  <a:alpha val="4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2" name="Title 1">
            <a:extLst>
              <a:ext uri="{FF2B5EF4-FFF2-40B4-BE49-F238E27FC236}">
                <a16:creationId xmlns:a16="http://schemas.microsoft.com/office/drawing/2014/main" id="{A96347B4-A210-1EE9-9193-D3252258C15A}"/>
              </a:ext>
            </a:extLst>
          </p:cNvPr>
          <p:cNvSpPr>
            <a:spLocks noGrp="1"/>
          </p:cNvSpPr>
          <p:nvPr>
            <p:ph type="title"/>
          </p:nvPr>
        </p:nvSpPr>
        <p:spPr>
          <a:xfrm>
            <a:off x="1130271" y="1193800"/>
            <a:ext cx="3193050" cy="4699000"/>
          </a:xfrm>
        </p:spPr>
        <p:txBody>
          <a:bodyPr anchor="ctr">
            <a:normAutofit/>
          </a:bodyPr>
          <a:lstStyle/>
          <a:p>
            <a:pPr algn="ctr"/>
            <a:r>
              <a:rPr lang="en-IN" b="0" i="0" dirty="0">
                <a:effectLst/>
                <a:latin typeface="roboto" panose="02000000000000000000" pitchFamily="2" charset="0"/>
              </a:rPr>
              <a:t>VISION AND MISSION (</a:t>
            </a:r>
            <a:r>
              <a:rPr lang="en-IN" b="0" i="0" dirty="0" err="1">
                <a:effectLst/>
                <a:latin typeface="roboto" panose="02000000000000000000" pitchFamily="2" charset="0"/>
              </a:rPr>
              <a:t>contd</a:t>
            </a:r>
            <a:r>
              <a:rPr lang="en-IN" b="0" i="0" dirty="0">
                <a:effectLst/>
                <a:latin typeface="roboto" panose="02000000000000000000" pitchFamily="2" charset="0"/>
              </a:rPr>
              <a:t>…)</a:t>
            </a:r>
            <a:br>
              <a:rPr lang="en-IN" b="0" i="0" dirty="0">
                <a:effectLst/>
                <a:latin typeface="roboto" panose="02000000000000000000" pitchFamily="2" charset="0"/>
              </a:rPr>
            </a:br>
            <a:endParaRPr lang="en-IN" dirty="0"/>
          </a:p>
        </p:txBody>
      </p:sp>
      <p:cxnSp>
        <p:nvCxnSpPr>
          <p:cNvPr id="18" name="Straight Connector 17">
            <a:extLst>
              <a:ext uri="{FF2B5EF4-FFF2-40B4-BE49-F238E27FC236}">
                <a16:creationId xmlns:a16="http://schemas.microsoft.com/office/drawing/2014/main" id="{D33AC32D-5F44-45F7-A0BD-7C11A86BED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600200"/>
            <a:ext cx="0" cy="3657600"/>
          </a:xfrm>
          <a:prstGeom prst="line">
            <a:avLst/>
          </a:prstGeom>
          <a:ln w="31750">
            <a:solidFill>
              <a:schemeClr val="tx1">
                <a:alpha val="8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7A84005C-1DC4-94BF-5413-120027281284}"/>
              </a:ext>
            </a:extLst>
          </p:cNvPr>
          <p:cNvSpPr>
            <a:spLocks noGrp="1"/>
          </p:cNvSpPr>
          <p:nvPr>
            <p:ph idx="1"/>
          </p:nvPr>
        </p:nvSpPr>
        <p:spPr>
          <a:xfrm>
            <a:off x="4976636" y="1193800"/>
            <a:ext cx="6085091" cy="4699000"/>
          </a:xfrm>
        </p:spPr>
        <p:txBody>
          <a:bodyPr anchor="ctr">
            <a:normAutofit/>
          </a:bodyPr>
          <a:lstStyle/>
          <a:p>
            <a:r>
              <a:rPr lang="en-US" b="0" i="0">
                <a:effectLst/>
                <a:latin typeface="open sans" panose="020B0606030504020204" pitchFamily="34" charset="0"/>
              </a:rPr>
              <a:t>objectively assess and rate medical institutions periodically in a transparent manner;</a:t>
            </a:r>
          </a:p>
          <a:p>
            <a:r>
              <a:rPr lang="en-US" b="0" i="0">
                <a:effectLst/>
                <a:latin typeface="open sans" panose="020B0606030504020204" pitchFamily="34" charset="0"/>
              </a:rPr>
              <a:t>Maintain a National AUS&amp;SR medical register for India;</a:t>
            </a:r>
          </a:p>
          <a:p>
            <a:r>
              <a:rPr lang="en-US" b="0" i="0">
                <a:effectLst/>
                <a:latin typeface="open sans" panose="020B0606030504020204" pitchFamily="34" charset="0"/>
              </a:rPr>
              <a:t>Enforce high ethical standards in all aspects of AUS&amp;SR medical services;</a:t>
            </a:r>
          </a:p>
          <a:p>
            <a:r>
              <a:rPr lang="en-US" b="0" i="0">
                <a:effectLst/>
                <a:latin typeface="open sans" panose="020B0606030504020204" pitchFamily="34" charset="0"/>
              </a:rPr>
              <a:t>Have an </a:t>
            </a:r>
            <a:r>
              <a:rPr lang="en-US" b="0" i="0" err="1">
                <a:effectLst/>
                <a:latin typeface="open sans" panose="020B0606030504020204" pitchFamily="34" charset="0"/>
              </a:rPr>
              <a:t>effective.e</a:t>
            </a:r>
            <a:r>
              <a:rPr lang="en-US" b="0" i="0">
                <a:effectLst/>
                <a:latin typeface="open sans" panose="020B0606030504020204" pitchFamily="34" charset="0"/>
              </a:rPr>
              <a:t> grievance redressal mechanism</a:t>
            </a:r>
          </a:p>
        </p:txBody>
      </p:sp>
      <p:sp>
        <p:nvSpPr>
          <p:cNvPr id="20" name="Date Placeholder 1">
            <a:extLst>
              <a:ext uri="{FF2B5EF4-FFF2-40B4-BE49-F238E27FC236}">
                <a16:creationId xmlns:a16="http://schemas.microsoft.com/office/drawing/2014/main" id="{3FBF03E8-C602-4192-9C52-F84B29FDCC88}"/>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23229" y="6007878"/>
            <a:ext cx="3500715" cy="309201"/>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Tree>
    <p:extLst>
      <p:ext uri="{BB962C8B-B14F-4D97-AF65-F5344CB8AC3E}">
        <p14:creationId xmlns:p14="http://schemas.microsoft.com/office/powerpoint/2010/main" val="590249354"/>
      </p:ext>
    </p:extLst>
  </p:cSld>
  <p:clrMapOvr>
    <a:overrideClrMapping bg1="dk1" tx1="lt1" bg2="dk2" tx2="lt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C6870151-9189-4C3A-8379-EF3D95827A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Stethoscope">
            <a:extLst>
              <a:ext uri="{FF2B5EF4-FFF2-40B4-BE49-F238E27FC236}">
                <a16:creationId xmlns:a16="http://schemas.microsoft.com/office/drawing/2014/main" id="{ED6BAC09-6B22-4CCE-46C2-19C63BA5213C}"/>
              </a:ext>
            </a:extLst>
          </p:cNvPr>
          <p:cNvPicPr>
            <a:picLocks noChangeAspect="1"/>
          </p:cNvPicPr>
          <p:nvPr/>
        </p:nvPicPr>
        <p:blipFill rotWithShape="1">
          <a:blip r:embed="rId2">
            <a:alphaModFix amt="50000"/>
            <a:grayscl/>
          </a:blip>
          <a:srcRect t="15728" r="-1" b="-1"/>
          <a:stretch/>
        </p:blipFill>
        <p:spPr>
          <a:xfrm>
            <a:off x="305" y="10"/>
            <a:ext cx="12191695" cy="6857990"/>
          </a:xfrm>
          <a:prstGeom prst="rect">
            <a:avLst/>
          </a:prstGeom>
        </p:spPr>
      </p:pic>
      <p:sp>
        <p:nvSpPr>
          <p:cNvPr id="26" name="Slide Number Placeholder 7">
            <a:extLst>
              <a:ext uri="{FF2B5EF4-FFF2-40B4-BE49-F238E27FC236}">
                <a16:creationId xmlns:a16="http://schemas.microsoft.com/office/drawing/2014/main" id="{123EA69C-102A-4DD0-9547-05DCD271D159}"/>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12301" y="443732"/>
            <a:ext cx="811019" cy="503578"/>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p>
        </p:txBody>
      </p:sp>
      <p:sp>
        <p:nvSpPr>
          <p:cNvPr id="28" name="Footer Placeholder 6">
            <a:extLst>
              <a:ext uri="{FF2B5EF4-FFF2-40B4-BE49-F238E27FC236}">
                <a16:creationId xmlns:a16="http://schemas.microsoft.com/office/drawing/2014/main" id="{6A862265-5CA3-4C40-8582-7534C3B03C2A}"/>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76636" y="540921"/>
            <a:ext cx="4973915" cy="309201"/>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
        <p:nvSpPr>
          <p:cNvPr id="30" name="Rectangle 29">
            <a:extLst>
              <a:ext uri="{FF2B5EF4-FFF2-40B4-BE49-F238E27FC236}">
                <a16:creationId xmlns:a16="http://schemas.microsoft.com/office/drawing/2014/main" id="{600EF80B-0391-4082-9AF5-F15B091B4C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93800"/>
            <a:ext cx="12192000" cy="5664199"/>
          </a:xfrm>
          <a:prstGeom prst="rect">
            <a:avLst/>
          </a:prstGeom>
          <a:gradFill flip="none" rotWithShape="1">
            <a:gsLst>
              <a:gs pos="0">
                <a:schemeClr val="bg2">
                  <a:lumMod val="87000"/>
                  <a:alpha val="4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2" name="Title 1">
            <a:extLst>
              <a:ext uri="{FF2B5EF4-FFF2-40B4-BE49-F238E27FC236}">
                <a16:creationId xmlns:a16="http://schemas.microsoft.com/office/drawing/2014/main" id="{9B67C0D2-5CDB-0A67-0C69-5A083EFDA82E}"/>
              </a:ext>
            </a:extLst>
          </p:cNvPr>
          <p:cNvSpPr>
            <a:spLocks noGrp="1"/>
          </p:cNvSpPr>
          <p:nvPr>
            <p:ph type="title"/>
          </p:nvPr>
        </p:nvSpPr>
        <p:spPr>
          <a:xfrm>
            <a:off x="1130271" y="1193800"/>
            <a:ext cx="3193050" cy="4699000"/>
          </a:xfrm>
        </p:spPr>
        <p:txBody>
          <a:bodyPr anchor="ctr">
            <a:normAutofit/>
          </a:bodyPr>
          <a:lstStyle/>
          <a:p>
            <a:r>
              <a:rPr lang="en-IN"/>
              <a:t>OBJECTIVES</a:t>
            </a:r>
          </a:p>
        </p:txBody>
      </p:sp>
      <p:cxnSp>
        <p:nvCxnSpPr>
          <p:cNvPr id="32" name="Straight Connector 31">
            <a:extLst>
              <a:ext uri="{FF2B5EF4-FFF2-40B4-BE49-F238E27FC236}">
                <a16:creationId xmlns:a16="http://schemas.microsoft.com/office/drawing/2014/main" id="{D33AC32D-5F44-45F7-A0BD-7C11A86BED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600200"/>
            <a:ext cx="0" cy="3657600"/>
          </a:xfrm>
          <a:prstGeom prst="line">
            <a:avLst/>
          </a:prstGeom>
          <a:ln w="31750">
            <a:solidFill>
              <a:schemeClr val="tx1">
                <a:alpha val="8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6D7B6AB9-38C8-B321-D762-4D323FC08611}"/>
              </a:ext>
            </a:extLst>
          </p:cNvPr>
          <p:cNvSpPr>
            <a:spLocks noGrp="1"/>
          </p:cNvSpPr>
          <p:nvPr>
            <p:ph idx="1"/>
          </p:nvPr>
        </p:nvSpPr>
        <p:spPr>
          <a:xfrm>
            <a:off x="4976636" y="1193800"/>
            <a:ext cx="6085091" cy="4699000"/>
          </a:xfrm>
        </p:spPr>
        <p:txBody>
          <a:bodyPr anchor="ctr">
            <a:normAutofit/>
          </a:bodyPr>
          <a:lstStyle/>
          <a:p>
            <a:r>
              <a:rPr lang="en-US" b="0" i="0">
                <a:effectLst/>
                <a:latin typeface="open sans" panose="020B0606030504020204" pitchFamily="34" charset="0"/>
              </a:rPr>
              <a:t>An Act to provide for a medical education system that improves access to quality and affordable medical education, ensures availability of adequate and high quality medical professionals of Indian System of Medicine in all parts of the country;</a:t>
            </a:r>
          </a:p>
          <a:p>
            <a:pPr lvl="1"/>
            <a:r>
              <a:rPr lang="en-US" b="0" i="0">
                <a:effectLst/>
                <a:latin typeface="open sans" panose="020B0606030504020204" pitchFamily="34" charset="0"/>
              </a:rPr>
              <a:t>that promotes equitable and universal healthcare that encourages community health perspective and makes services of such medical professionals accessible and affordable to all the citizens; </a:t>
            </a:r>
          </a:p>
          <a:p>
            <a:endParaRPr lang="en-IN"/>
          </a:p>
        </p:txBody>
      </p:sp>
      <p:sp>
        <p:nvSpPr>
          <p:cNvPr id="34" name="Date Placeholder 1">
            <a:extLst>
              <a:ext uri="{FF2B5EF4-FFF2-40B4-BE49-F238E27FC236}">
                <a16:creationId xmlns:a16="http://schemas.microsoft.com/office/drawing/2014/main" id="{3FBF03E8-C602-4192-9C52-F84B29FDCC88}"/>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23229" y="6007878"/>
            <a:ext cx="3500715" cy="309201"/>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Tree>
    <p:extLst>
      <p:ext uri="{BB962C8B-B14F-4D97-AF65-F5344CB8AC3E}">
        <p14:creationId xmlns:p14="http://schemas.microsoft.com/office/powerpoint/2010/main" val="2446889859"/>
      </p:ext>
    </p:extLst>
  </p:cSld>
  <p:clrMapOvr>
    <a:overrideClrMapping bg1="dk1" tx1="lt1" bg2="dk2"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C6870151-9189-4C3A-8379-EF3D95827A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Stethoscope">
            <a:extLst>
              <a:ext uri="{FF2B5EF4-FFF2-40B4-BE49-F238E27FC236}">
                <a16:creationId xmlns:a16="http://schemas.microsoft.com/office/drawing/2014/main" id="{E033505A-C56A-8964-ED0C-3E32EFD85F88}"/>
              </a:ext>
            </a:extLst>
          </p:cNvPr>
          <p:cNvPicPr>
            <a:picLocks noChangeAspect="1"/>
          </p:cNvPicPr>
          <p:nvPr/>
        </p:nvPicPr>
        <p:blipFill rotWithShape="1">
          <a:blip r:embed="rId2">
            <a:alphaModFix amt="50000"/>
          </a:blip>
          <a:srcRect t="15728" r="-1" b="-1"/>
          <a:stretch/>
        </p:blipFill>
        <p:spPr>
          <a:xfrm>
            <a:off x="305" y="10"/>
            <a:ext cx="12191695" cy="6857990"/>
          </a:xfrm>
          <a:prstGeom prst="rect">
            <a:avLst/>
          </a:prstGeom>
        </p:spPr>
      </p:pic>
      <p:sp>
        <p:nvSpPr>
          <p:cNvPr id="23" name="Slide Number Placeholder 7">
            <a:extLst>
              <a:ext uri="{FF2B5EF4-FFF2-40B4-BE49-F238E27FC236}">
                <a16:creationId xmlns:a16="http://schemas.microsoft.com/office/drawing/2014/main" id="{123EA69C-102A-4DD0-9547-05DCD271D159}"/>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12301" y="443732"/>
            <a:ext cx="811019" cy="503578"/>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p>
        </p:txBody>
      </p:sp>
      <p:sp>
        <p:nvSpPr>
          <p:cNvPr id="24" name="Footer Placeholder 6">
            <a:extLst>
              <a:ext uri="{FF2B5EF4-FFF2-40B4-BE49-F238E27FC236}">
                <a16:creationId xmlns:a16="http://schemas.microsoft.com/office/drawing/2014/main" id="{6A862265-5CA3-4C40-8582-7534C3B03C2A}"/>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76636" y="540921"/>
            <a:ext cx="4973915" cy="309201"/>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
        <p:nvSpPr>
          <p:cNvPr id="25" name="Rectangle 24">
            <a:extLst>
              <a:ext uri="{FF2B5EF4-FFF2-40B4-BE49-F238E27FC236}">
                <a16:creationId xmlns:a16="http://schemas.microsoft.com/office/drawing/2014/main" id="{600EF80B-0391-4082-9AF5-F15B091B4C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93800"/>
            <a:ext cx="12192000" cy="5664199"/>
          </a:xfrm>
          <a:prstGeom prst="rect">
            <a:avLst/>
          </a:prstGeom>
          <a:gradFill flip="none" rotWithShape="1">
            <a:gsLst>
              <a:gs pos="0">
                <a:schemeClr val="bg2">
                  <a:lumMod val="87000"/>
                  <a:alpha val="4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2" name="Title 1">
            <a:extLst>
              <a:ext uri="{FF2B5EF4-FFF2-40B4-BE49-F238E27FC236}">
                <a16:creationId xmlns:a16="http://schemas.microsoft.com/office/drawing/2014/main" id="{D26FE3F3-A414-43FC-0889-872BB45A2E3B}"/>
              </a:ext>
            </a:extLst>
          </p:cNvPr>
          <p:cNvSpPr>
            <a:spLocks noGrp="1"/>
          </p:cNvSpPr>
          <p:nvPr>
            <p:ph type="title"/>
          </p:nvPr>
        </p:nvSpPr>
        <p:spPr>
          <a:xfrm>
            <a:off x="1130271" y="1193800"/>
            <a:ext cx="3193050" cy="4699000"/>
          </a:xfrm>
        </p:spPr>
        <p:txBody>
          <a:bodyPr anchor="ctr">
            <a:normAutofit/>
          </a:bodyPr>
          <a:lstStyle/>
          <a:p>
            <a:r>
              <a:rPr lang="en-IN"/>
              <a:t>OBJECTIVES</a:t>
            </a:r>
            <a:br>
              <a:rPr lang="en-IN"/>
            </a:br>
            <a:r>
              <a:rPr lang="en-IN"/>
              <a:t>(</a:t>
            </a:r>
            <a:r>
              <a:rPr lang="en-IN" err="1"/>
              <a:t>contd</a:t>
            </a:r>
            <a:r>
              <a:rPr lang="en-IN"/>
              <a:t>…)</a:t>
            </a:r>
          </a:p>
        </p:txBody>
      </p:sp>
      <p:cxnSp>
        <p:nvCxnSpPr>
          <p:cNvPr id="26" name="Straight Connector 25">
            <a:extLst>
              <a:ext uri="{FF2B5EF4-FFF2-40B4-BE49-F238E27FC236}">
                <a16:creationId xmlns:a16="http://schemas.microsoft.com/office/drawing/2014/main" id="{D33AC32D-5F44-45F7-A0BD-7C11A86BED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600200"/>
            <a:ext cx="0" cy="3657600"/>
          </a:xfrm>
          <a:prstGeom prst="line">
            <a:avLst/>
          </a:prstGeom>
          <a:ln w="31750">
            <a:solidFill>
              <a:schemeClr val="tx1">
                <a:alpha val="8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529B3053-D75A-2F14-071F-251A84428071}"/>
              </a:ext>
            </a:extLst>
          </p:cNvPr>
          <p:cNvSpPr>
            <a:spLocks noGrp="1"/>
          </p:cNvSpPr>
          <p:nvPr>
            <p:ph idx="1"/>
          </p:nvPr>
        </p:nvSpPr>
        <p:spPr>
          <a:xfrm>
            <a:off x="4976636" y="1193800"/>
            <a:ext cx="6085091" cy="4699000"/>
          </a:xfrm>
        </p:spPr>
        <p:txBody>
          <a:bodyPr anchor="ctr">
            <a:normAutofit/>
          </a:bodyPr>
          <a:lstStyle/>
          <a:p>
            <a:pPr lvl="1">
              <a:lnSpc>
                <a:spcPct val="110000"/>
              </a:lnSpc>
            </a:pPr>
            <a:r>
              <a:rPr lang="en-US" b="0" i="0">
                <a:effectLst/>
                <a:latin typeface="open sans" panose="020B0606030504020204" pitchFamily="34" charset="0"/>
              </a:rPr>
              <a:t>that promotes national health goals; that encourages such medical professionals to adopt latest medical research in their work and to contribute to research; </a:t>
            </a:r>
          </a:p>
          <a:p>
            <a:pPr lvl="1">
              <a:lnSpc>
                <a:spcPct val="110000"/>
              </a:lnSpc>
            </a:pPr>
            <a:r>
              <a:rPr lang="en-US" b="0" i="0">
                <a:effectLst/>
                <a:latin typeface="open sans" panose="020B0606030504020204" pitchFamily="34" charset="0"/>
              </a:rPr>
              <a:t>that has an objective periodic and transparent assessment of medical institutions and facilitates maintenance of a medical register of Indian System of Medicine for India and enforces high ethical standards in all aspects of medical services; </a:t>
            </a:r>
          </a:p>
          <a:p>
            <a:pPr lvl="1">
              <a:lnSpc>
                <a:spcPct val="110000"/>
              </a:lnSpc>
            </a:pPr>
            <a:r>
              <a:rPr lang="en-US" b="0" i="0">
                <a:effectLst/>
                <a:latin typeface="open sans" panose="020B0606030504020204" pitchFamily="34" charset="0"/>
              </a:rPr>
              <a:t>that is flexible to adapt to the changing needs and has an effective grievance redressal mechanism and for matters connected therewith or incidental thereto.</a:t>
            </a:r>
          </a:p>
          <a:p>
            <a:pPr>
              <a:lnSpc>
                <a:spcPct val="110000"/>
              </a:lnSpc>
            </a:pPr>
            <a:endParaRPr lang="en-IN"/>
          </a:p>
        </p:txBody>
      </p:sp>
      <p:sp>
        <p:nvSpPr>
          <p:cNvPr id="27" name="Date Placeholder 1">
            <a:extLst>
              <a:ext uri="{FF2B5EF4-FFF2-40B4-BE49-F238E27FC236}">
                <a16:creationId xmlns:a16="http://schemas.microsoft.com/office/drawing/2014/main" id="{3FBF03E8-C602-4192-9C52-F84B29FDCC88}"/>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23229" y="6007878"/>
            <a:ext cx="3500715" cy="309201"/>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Tree>
    <p:extLst>
      <p:ext uri="{BB962C8B-B14F-4D97-AF65-F5344CB8AC3E}">
        <p14:creationId xmlns:p14="http://schemas.microsoft.com/office/powerpoint/2010/main" val="3491588830"/>
      </p:ext>
    </p:extLst>
  </p:cSld>
  <p:clrMapOvr>
    <a:overrideClrMapping bg1="dk1" tx1="lt1" bg2="dk2" tx2="lt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C6870151-9189-4C3A-8379-EF3D95827A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Close up of a microscope">
            <a:extLst>
              <a:ext uri="{FF2B5EF4-FFF2-40B4-BE49-F238E27FC236}">
                <a16:creationId xmlns:a16="http://schemas.microsoft.com/office/drawing/2014/main" id="{C9BCE31D-D0FD-6E3F-986C-2A3DDA316C64}"/>
              </a:ext>
            </a:extLst>
          </p:cNvPr>
          <p:cNvPicPr>
            <a:picLocks noChangeAspect="1"/>
          </p:cNvPicPr>
          <p:nvPr/>
        </p:nvPicPr>
        <p:blipFill rotWithShape="1">
          <a:blip r:embed="rId2">
            <a:alphaModFix amt="50000"/>
          </a:blip>
          <a:srcRect r="-1" b="15728"/>
          <a:stretch/>
        </p:blipFill>
        <p:spPr>
          <a:xfrm>
            <a:off x="305" y="10"/>
            <a:ext cx="12191695" cy="6857990"/>
          </a:xfrm>
          <a:prstGeom prst="rect">
            <a:avLst/>
          </a:prstGeom>
        </p:spPr>
      </p:pic>
      <p:sp>
        <p:nvSpPr>
          <p:cNvPr id="26" name="Slide Number Placeholder 7">
            <a:extLst>
              <a:ext uri="{FF2B5EF4-FFF2-40B4-BE49-F238E27FC236}">
                <a16:creationId xmlns:a16="http://schemas.microsoft.com/office/drawing/2014/main" id="{123EA69C-102A-4DD0-9547-05DCD271D159}"/>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12301" y="443732"/>
            <a:ext cx="811019" cy="503578"/>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p>
        </p:txBody>
      </p:sp>
      <p:sp>
        <p:nvSpPr>
          <p:cNvPr id="28" name="Footer Placeholder 6">
            <a:extLst>
              <a:ext uri="{FF2B5EF4-FFF2-40B4-BE49-F238E27FC236}">
                <a16:creationId xmlns:a16="http://schemas.microsoft.com/office/drawing/2014/main" id="{6A862265-5CA3-4C40-8582-7534C3B03C2A}"/>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76636" y="540921"/>
            <a:ext cx="4973915" cy="309201"/>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
        <p:nvSpPr>
          <p:cNvPr id="30" name="Rectangle 29">
            <a:extLst>
              <a:ext uri="{FF2B5EF4-FFF2-40B4-BE49-F238E27FC236}">
                <a16:creationId xmlns:a16="http://schemas.microsoft.com/office/drawing/2014/main" id="{600EF80B-0391-4082-9AF5-F15B091B4C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93800"/>
            <a:ext cx="12192000" cy="5664199"/>
          </a:xfrm>
          <a:prstGeom prst="rect">
            <a:avLst/>
          </a:prstGeom>
          <a:gradFill flip="none" rotWithShape="1">
            <a:gsLst>
              <a:gs pos="0">
                <a:schemeClr val="bg2">
                  <a:lumMod val="87000"/>
                  <a:alpha val="4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2" name="Title 1">
            <a:extLst>
              <a:ext uri="{FF2B5EF4-FFF2-40B4-BE49-F238E27FC236}">
                <a16:creationId xmlns:a16="http://schemas.microsoft.com/office/drawing/2014/main" id="{DCFAA6BC-ADDA-73CB-39A3-B9848DCD01C4}"/>
              </a:ext>
            </a:extLst>
          </p:cNvPr>
          <p:cNvSpPr>
            <a:spLocks noGrp="1"/>
          </p:cNvSpPr>
          <p:nvPr>
            <p:ph type="title"/>
          </p:nvPr>
        </p:nvSpPr>
        <p:spPr>
          <a:xfrm>
            <a:off x="1130271" y="1193800"/>
            <a:ext cx="3193050" cy="4699000"/>
          </a:xfrm>
        </p:spPr>
        <p:txBody>
          <a:bodyPr anchor="ctr">
            <a:normAutofit/>
          </a:bodyPr>
          <a:lstStyle/>
          <a:p>
            <a:r>
              <a:rPr lang="en-IN"/>
              <a:t>FUNCTIONS</a:t>
            </a:r>
          </a:p>
        </p:txBody>
      </p:sp>
      <p:cxnSp>
        <p:nvCxnSpPr>
          <p:cNvPr id="32" name="Straight Connector 31">
            <a:extLst>
              <a:ext uri="{FF2B5EF4-FFF2-40B4-BE49-F238E27FC236}">
                <a16:creationId xmlns:a16="http://schemas.microsoft.com/office/drawing/2014/main" id="{D33AC32D-5F44-45F7-A0BD-7C11A86BED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600200"/>
            <a:ext cx="0" cy="3657600"/>
          </a:xfrm>
          <a:prstGeom prst="line">
            <a:avLst/>
          </a:prstGeom>
          <a:ln w="31750">
            <a:solidFill>
              <a:schemeClr val="tx1">
                <a:alpha val="8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8418439B-D97F-71BC-F3A6-B2106BE0772B}"/>
              </a:ext>
            </a:extLst>
          </p:cNvPr>
          <p:cNvSpPr>
            <a:spLocks noGrp="1"/>
          </p:cNvSpPr>
          <p:nvPr>
            <p:ph idx="1"/>
          </p:nvPr>
        </p:nvSpPr>
        <p:spPr>
          <a:xfrm>
            <a:off x="4976636" y="1193800"/>
            <a:ext cx="6085091" cy="4699000"/>
          </a:xfrm>
        </p:spPr>
        <p:txBody>
          <a:bodyPr anchor="ctr">
            <a:normAutofit/>
          </a:bodyPr>
          <a:lstStyle/>
          <a:p>
            <a:r>
              <a:rPr lang="en-US" b="0" i="0">
                <a:effectLst/>
                <a:latin typeface="Google Sans"/>
              </a:rPr>
              <a:t>The NCISM and the Central Council for Research in Ayurvedic Sciences (CCRAS) are both under the Ministry of Ayush. </a:t>
            </a:r>
          </a:p>
          <a:p>
            <a:r>
              <a:rPr lang="en-US" b="0" i="0">
                <a:effectLst/>
                <a:latin typeface="Google Sans"/>
              </a:rPr>
              <a:t>The NCISM's functions include:</a:t>
            </a:r>
          </a:p>
          <a:p>
            <a:pPr lvl="1"/>
            <a:r>
              <a:rPr lang="en-US"/>
              <a:t>(</a:t>
            </a:r>
            <a:r>
              <a:rPr lang="en-US" err="1"/>
              <a:t>i</a:t>
            </a:r>
            <a:r>
              <a:rPr lang="en-US"/>
              <a:t>) framing policies for regulating medical institutions and medical professionals of Indian System of Medicine, (ii) assessing the requirements of healthcare related human resources and infrastructure, </a:t>
            </a:r>
          </a:p>
          <a:p>
            <a:pPr lvl="1"/>
            <a:r>
              <a:rPr lang="en-US"/>
              <a:t>(iii) ensuring compliance by the State Medical Councils of Indian System of Medicine of the regulations, and </a:t>
            </a:r>
          </a:p>
          <a:p>
            <a:pPr lvl="1"/>
            <a:r>
              <a:rPr lang="en-US"/>
              <a:t>(iv) ensuring coordination among the autonomous boards</a:t>
            </a:r>
            <a:endParaRPr lang="en-IN"/>
          </a:p>
        </p:txBody>
      </p:sp>
      <p:sp>
        <p:nvSpPr>
          <p:cNvPr id="34" name="Date Placeholder 1">
            <a:extLst>
              <a:ext uri="{FF2B5EF4-FFF2-40B4-BE49-F238E27FC236}">
                <a16:creationId xmlns:a16="http://schemas.microsoft.com/office/drawing/2014/main" id="{3FBF03E8-C602-4192-9C52-F84B29FDCC88}"/>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23229" y="6007878"/>
            <a:ext cx="3500715" cy="309201"/>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Tree>
    <p:extLst>
      <p:ext uri="{BB962C8B-B14F-4D97-AF65-F5344CB8AC3E}">
        <p14:creationId xmlns:p14="http://schemas.microsoft.com/office/powerpoint/2010/main" val="12194471"/>
      </p:ext>
    </p:extLst>
  </p:cSld>
  <p:clrMapOvr>
    <a:overrideClrMapping bg1="dk1" tx1="lt1" bg2="dk2" tx2="lt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C6870151-9189-4C3A-8379-EF3D95827A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Stethoscope">
            <a:extLst>
              <a:ext uri="{FF2B5EF4-FFF2-40B4-BE49-F238E27FC236}">
                <a16:creationId xmlns:a16="http://schemas.microsoft.com/office/drawing/2014/main" id="{9CF4E51D-5EB1-8595-FA9A-A6989A262F04}"/>
              </a:ext>
            </a:extLst>
          </p:cNvPr>
          <p:cNvPicPr>
            <a:picLocks noChangeAspect="1"/>
          </p:cNvPicPr>
          <p:nvPr/>
        </p:nvPicPr>
        <p:blipFill rotWithShape="1">
          <a:blip r:embed="rId2">
            <a:alphaModFix amt="50000"/>
            <a:grayscl/>
          </a:blip>
          <a:srcRect t="15728" r="-1" b="-1"/>
          <a:stretch/>
        </p:blipFill>
        <p:spPr>
          <a:xfrm>
            <a:off x="305" y="10"/>
            <a:ext cx="12191695" cy="6857990"/>
          </a:xfrm>
          <a:prstGeom prst="rect">
            <a:avLst/>
          </a:prstGeom>
        </p:spPr>
      </p:pic>
      <p:sp>
        <p:nvSpPr>
          <p:cNvPr id="26" name="Slide Number Placeholder 7">
            <a:extLst>
              <a:ext uri="{FF2B5EF4-FFF2-40B4-BE49-F238E27FC236}">
                <a16:creationId xmlns:a16="http://schemas.microsoft.com/office/drawing/2014/main" id="{123EA69C-102A-4DD0-9547-05DCD271D159}"/>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12301" y="443732"/>
            <a:ext cx="811019" cy="503578"/>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p>
        </p:txBody>
      </p:sp>
      <p:sp>
        <p:nvSpPr>
          <p:cNvPr id="28" name="Footer Placeholder 6">
            <a:extLst>
              <a:ext uri="{FF2B5EF4-FFF2-40B4-BE49-F238E27FC236}">
                <a16:creationId xmlns:a16="http://schemas.microsoft.com/office/drawing/2014/main" id="{6A862265-5CA3-4C40-8582-7534C3B03C2A}"/>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76636" y="540921"/>
            <a:ext cx="4973915" cy="309201"/>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
        <p:nvSpPr>
          <p:cNvPr id="30" name="Rectangle 29">
            <a:extLst>
              <a:ext uri="{FF2B5EF4-FFF2-40B4-BE49-F238E27FC236}">
                <a16:creationId xmlns:a16="http://schemas.microsoft.com/office/drawing/2014/main" id="{600EF80B-0391-4082-9AF5-F15B091B4C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93800"/>
            <a:ext cx="12192000" cy="5664199"/>
          </a:xfrm>
          <a:prstGeom prst="rect">
            <a:avLst/>
          </a:prstGeom>
          <a:gradFill flip="none" rotWithShape="1">
            <a:gsLst>
              <a:gs pos="0">
                <a:schemeClr val="bg2">
                  <a:lumMod val="87000"/>
                  <a:alpha val="4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2" name="Title 1">
            <a:extLst>
              <a:ext uri="{FF2B5EF4-FFF2-40B4-BE49-F238E27FC236}">
                <a16:creationId xmlns:a16="http://schemas.microsoft.com/office/drawing/2014/main" id="{A615324C-F168-B83B-403D-790D803F27F1}"/>
              </a:ext>
            </a:extLst>
          </p:cNvPr>
          <p:cNvSpPr>
            <a:spLocks noGrp="1"/>
          </p:cNvSpPr>
          <p:nvPr>
            <p:ph type="title"/>
          </p:nvPr>
        </p:nvSpPr>
        <p:spPr>
          <a:xfrm>
            <a:off x="1130271" y="1193800"/>
            <a:ext cx="3193050" cy="4699000"/>
          </a:xfrm>
        </p:spPr>
        <p:txBody>
          <a:bodyPr anchor="ctr">
            <a:normAutofit/>
          </a:bodyPr>
          <a:lstStyle/>
          <a:p>
            <a:r>
              <a:rPr lang="en-US" b="0" i="0">
                <a:effectLst/>
                <a:latin typeface="roboto" panose="02000000000000000000" pitchFamily="2" charset="0"/>
              </a:rPr>
              <a:t>functions</a:t>
            </a:r>
            <a:br>
              <a:rPr lang="en-US" b="0" i="0">
                <a:effectLst/>
                <a:latin typeface="roboto" panose="02000000000000000000" pitchFamily="2" charset="0"/>
              </a:rPr>
            </a:br>
            <a:r>
              <a:rPr lang="en-IN" b="0" i="0">
                <a:effectLst/>
                <a:latin typeface="roboto" panose="020F0502020204030204" pitchFamily="2" charset="0"/>
              </a:rPr>
              <a:t>(</a:t>
            </a:r>
            <a:r>
              <a:rPr lang="en-IN" b="0" i="0" err="1">
                <a:effectLst/>
                <a:latin typeface="roboto" panose="020F0502020204030204" pitchFamily="2" charset="0"/>
              </a:rPr>
              <a:t>contd</a:t>
            </a:r>
            <a:r>
              <a:rPr lang="en-IN" b="0" i="0">
                <a:effectLst/>
                <a:latin typeface="roboto" panose="020F0502020204030204" pitchFamily="2" charset="0"/>
              </a:rPr>
              <a:t>…)</a:t>
            </a:r>
            <a:endParaRPr lang="en-IN"/>
          </a:p>
        </p:txBody>
      </p:sp>
      <p:cxnSp>
        <p:nvCxnSpPr>
          <p:cNvPr id="32" name="Straight Connector 31">
            <a:extLst>
              <a:ext uri="{FF2B5EF4-FFF2-40B4-BE49-F238E27FC236}">
                <a16:creationId xmlns:a16="http://schemas.microsoft.com/office/drawing/2014/main" id="{D33AC32D-5F44-45F7-A0BD-7C11A86BED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600200"/>
            <a:ext cx="0" cy="3657600"/>
          </a:xfrm>
          <a:prstGeom prst="line">
            <a:avLst/>
          </a:prstGeom>
          <a:ln w="31750">
            <a:solidFill>
              <a:schemeClr val="tx1">
                <a:alpha val="8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C3B72D6E-AD92-932C-1A23-1C3F3089B460}"/>
              </a:ext>
            </a:extLst>
          </p:cNvPr>
          <p:cNvSpPr>
            <a:spLocks noGrp="1"/>
          </p:cNvSpPr>
          <p:nvPr>
            <p:ph idx="1"/>
          </p:nvPr>
        </p:nvSpPr>
        <p:spPr>
          <a:xfrm>
            <a:off x="4976636" y="1193800"/>
            <a:ext cx="6085091" cy="4699000"/>
          </a:xfrm>
        </p:spPr>
        <p:txBody>
          <a:bodyPr anchor="ctr">
            <a:normAutofit/>
          </a:bodyPr>
          <a:lstStyle/>
          <a:p>
            <a:pPr>
              <a:lnSpc>
                <a:spcPct val="110000"/>
              </a:lnSpc>
            </a:pPr>
            <a:r>
              <a:rPr lang="en-US" b="0" i="0">
                <a:effectLst/>
                <a:latin typeface="open sans" panose="020B0606030504020204" pitchFamily="34" charset="0"/>
              </a:rPr>
              <a:t>To provide medical education system that improves access to quality and affordable medical education,</a:t>
            </a:r>
          </a:p>
          <a:p>
            <a:pPr>
              <a:lnSpc>
                <a:spcPct val="110000"/>
              </a:lnSpc>
            </a:pPr>
            <a:r>
              <a:rPr lang="en-US" b="0" i="0">
                <a:effectLst/>
                <a:latin typeface="open sans" panose="020B0606030504020204" pitchFamily="34" charset="0"/>
              </a:rPr>
              <a:t>To ensure availability of adequate and high-quality medical professionals of Indian System of Medicine in all parts of the country;</a:t>
            </a:r>
          </a:p>
          <a:p>
            <a:pPr>
              <a:lnSpc>
                <a:spcPct val="110000"/>
              </a:lnSpc>
            </a:pPr>
            <a:r>
              <a:rPr lang="en-US" b="0" i="0">
                <a:effectLst/>
                <a:latin typeface="open sans" panose="020B0606030504020204" pitchFamily="34" charset="0"/>
              </a:rPr>
              <a:t>To promote equitable and universal healthcare that encourages community health perspective and makes services of such medical professionals accessible and affordable to all the citizens;</a:t>
            </a:r>
          </a:p>
          <a:p>
            <a:pPr>
              <a:lnSpc>
                <a:spcPct val="110000"/>
              </a:lnSpc>
            </a:pPr>
            <a:r>
              <a:rPr lang="en-US" b="0" i="0">
                <a:effectLst/>
                <a:latin typeface="open sans" panose="020B0606030504020204" pitchFamily="34" charset="0"/>
              </a:rPr>
              <a:t>To promote national health goals;</a:t>
            </a:r>
          </a:p>
          <a:p>
            <a:pPr>
              <a:lnSpc>
                <a:spcPct val="110000"/>
              </a:lnSpc>
            </a:pPr>
            <a:endParaRPr lang="en-IN"/>
          </a:p>
        </p:txBody>
      </p:sp>
      <p:sp>
        <p:nvSpPr>
          <p:cNvPr id="34" name="Date Placeholder 1">
            <a:extLst>
              <a:ext uri="{FF2B5EF4-FFF2-40B4-BE49-F238E27FC236}">
                <a16:creationId xmlns:a16="http://schemas.microsoft.com/office/drawing/2014/main" id="{3FBF03E8-C602-4192-9C52-F84B29FDCC88}"/>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23229" y="6007878"/>
            <a:ext cx="3500715" cy="309201"/>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Tree>
    <p:extLst>
      <p:ext uri="{BB962C8B-B14F-4D97-AF65-F5344CB8AC3E}">
        <p14:creationId xmlns:p14="http://schemas.microsoft.com/office/powerpoint/2010/main" val="1407115023"/>
      </p:ext>
    </p:extLst>
  </p:cSld>
  <p:clrMapOvr>
    <a:overrideClrMapping bg1="dk1" tx1="lt1" bg2="dk2" tx2="lt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6870151-9189-4C3A-8379-EF3D95827A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Stethoscope">
            <a:extLst>
              <a:ext uri="{FF2B5EF4-FFF2-40B4-BE49-F238E27FC236}">
                <a16:creationId xmlns:a16="http://schemas.microsoft.com/office/drawing/2014/main" id="{0D9B9D95-DBA1-C404-F7FB-3B596B17785F}"/>
              </a:ext>
            </a:extLst>
          </p:cNvPr>
          <p:cNvPicPr>
            <a:picLocks noChangeAspect="1"/>
          </p:cNvPicPr>
          <p:nvPr/>
        </p:nvPicPr>
        <p:blipFill rotWithShape="1">
          <a:blip r:embed="rId2">
            <a:alphaModFix amt="50000"/>
            <a:grayscl/>
          </a:blip>
          <a:srcRect t="15728" r="-1" b="-1"/>
          <a:stretch/>
        </p:blipFill>
        <p:spPr>
          <a:xfrm>
            <a:off x="305" y="10"/>
            <a:ext cx="12191695" cy="6857990"/>
          </a:xfrm>
          <a:prstGeom prst="rect">
            <a:avLst/>
          </a:prstGeom>
        </p:spPr>
      </p:pic>
      <p:sp>
        <p:nvSpPr>
          <p:cNvPr id="12" name="Slide Number Placeholder 7">
            <a:extLst>
              <a:ext uri="{FF2B5EF4-FFF2-40B4-BE49-F238E27FC236}">
                <a16:creationId xmlns:a16="http://schemas.microsoft.com/office/drawing/2014/main" id="{123EA69C-102A-4DD0-9547-05DCD271D159}"/>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12301" y="443732"/>
            <a:ext cx="811019" cy="503578"/>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p>
        </p:txBody>
      </p:sp>
      <p:sp>
        <p:nvSpPr>
          <p:cNvPr id="14" name="Footer Placeholder 6">
            <a:extLst>
              <a:ext uri="{FF2B5EF4-FFF2-40B4-BE49-F238E27FC236}">
                <a16:creationId xmlns:a16="http://schemas.microsoft.com/office/drawing/2014/main" id="{6A862265-5CA3-4C40-8582-7534C3B03C2A}"/>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76636" y="540921"/>
            <a:ext cx="4973915" cy="309201"/>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
        <p:nvSpPr>
          <p:cNvPr id="16" name="Rectangle 15">
            <a:extLst>
              <a:ext uri="{FF2B5EF4-FFF2-40B4-BE49-F238E27FC236}">
                <a16:creationId xmlns:a16="http://schemas.microsoft.com/office/drawing/2014/main" id="{600EF80B-0391-4082-9AF5-F15B091B4C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93800"/>
            <a:ext cx="12192000" cy="5664199"/>
          </a:xfrm>
          <a:prstGeom prst="rect">
            <a:avLst/>
          </a:prstGeom>
          <a:gradFill flip="none" rotWithShape="1">
            <a:gsLst>
              <a:gs pos="0">
                <a:schemeClr val="bg2">
                  <a:lumMod val="87000"/>
                  <a:alpha val="4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2" name="Title 1">
            <a:extLst>
              <a:ext uri="{FF2B5EF4-FFF2-40B4-BE49-F238E27FC236}">
                <a16:creationId xmlns:a16="http://schemas.microsoft.com/office/drawing/2014/main" id="{33241E7A-222B-5B3A-ECDF-FC6051FC3B95}"/>
              </a:ext>
            </a:extLst>
          </p:cNvPr>
          <p:cNvSpPr>
            <a:spLocks noGrp="1"/>
          </p:cNvSpPr>
          <p:nvPr>
            <p:ph type="title"/>
          </p:nvPr>
        </p:nvSpPr>
        <p:spPr>
          <a:xfrm>
            <a:off x="1130271" y="1193800"/>
            <a:ext cx="3193050" cy="4699000"/>
          </a:xfrm>
        </p:spPr>
        <p:txBody>
          <a:bodyPr anchor="ctr">
            <a:normAutofit/>
          </a:bodyPr>
          <a:lstStyle/>
          <a:p>
            <a:r>
              <a:rPr lang="en-US" b="0" i="0">
                <a:effectLst/>
                <a:latin typeface="roboto" panose="02000000000000000000" pitchFamily="2" charset="0"/>
              </a:rPr>
              <a:t>functions</a:t>
            </a:r>
            <a:br>
              <a:rPr lang="en-US" b="0" i="0">
                <a:effectLst/>
                <a:latin typeface="roboto" panose="02000000000000000000" pitchFamily="2" charset="0"/>
              </a:rPr>
            </a:br>
            <a:r>
              <a:rPr lang="en-IN" b="0" i="0">
                <a:effectLst/>
                <a:latin typeface="roboto" panose="020F0502020204030204" pitchFamily="2" charset="0"/>
              </a:rPr>
              <a:t>(</a:t>
            </a:r>
            <a:r>
              <a:rPr lang="en-IN" b="0" i="0" err="1">
                <a:effectLst/>
                <a:latin typeface="roboto" panose="020F0502020204030204" pitchFamily="2" charset="0"/>
              </a:rPr>
              <a:t>contd</a:t>
            </a:r>
            <a:r>
              <a:rPr lang="en-IN" b="0" i="0">
                <a:effectLst/>
                <a:latin typeface="roboto" panose="020F0502020204030204" pitchFamily="2" charset="0"/>
              </a:rPr>
              <a:t>…)</a:t>
            </a:r>
            <a:endParaRPr lang="en-IN"/>
          </a:p>
        </p:txBody>
      </p:sp>
      <p:cxnSp>
        <p:nvCxnSpPr>
          <p:cNvPr id="18" name="Straight Connector 17">
            <a:extLst>
              <a:ext uri="{FF2B5EF4-FFF2-40B4-BE49-F238E27FC236}">
                <a16:creationId xmlns:a16="http://schemas.microsoft.com/office/drawing/2014/main" id="{D33AC32D-5F44-45F7-A0BD-7C11A86BED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600200"/>
            <a:ext cx="0" cy="3657600"/>
          </a:xfrm>
          <a:prstGeom prst="line">
            <a:avLst/>
          </a:prstGeom>
          <a:ln w="31750">
            <a:solidFill>
              <a:schemeClr val="tx1">
                <a:alpha val="8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98EF6D7D-9CF6-19C8-1706-5E12DDA1F819}"/>
              </a:ext>
            </a:extLst>
          </p:cNvPr>
          <p:cNvSpPr>
            <a:spLocks noGrp="1"/>
          </p:cNvSpPr>
          <p:nvPr>
            <p:ph idx="1"/>
          </p:nvPr>
        </p:nvSpPr>
        <p:spPr>
          <a:xfrm>
            <a:off x="4976636" y="1193800"/>
            <a:ext cx="6085091" cy="4699000"/>
          </a:xfrm>
        </p:spPr>
        <p:txBody>
          <a:bodyPr anchor="ctr">
            <a:normAutofit/>
          </a:bodyPr>
          <a:lstStyle/>
          <a:p>
            <a:pPr>
              <a:lnSpc>
                <a:spcPct val="110000"/>
              </a:lnSpc>
            </a:pPr>
            <a:r>
              <a:rPr lang="en-US" sz="1900" b="0" i="0">
                <a:effectLst/>
                <a:latin typeface="open sans" panose="020B0606030504020204" pitchFamily="34" charset="0"/>
              </a:rPr>
              <a:t>To encourage such medical professionals to adopt latest medical research in their work and to contribute to research;</a:t>
            </a:r>
          </a:p>
          <a:p>
            <a:pPr>
              <a:lnSpc>
                <a:spcPct val="110000"/>
              </a:lnSpc>
            </a:pPr>
            <a:r>
              <a:rPr lang="en-US" sz="1900" b="0" i="0">
                <a:effectLst/>
                <a:latin typeface="open sans" panose="020B0606030504020204" pitchFamily="34" charset="0"/>
              </a:rPr>
              <a:t>To carry out Periodic and transparent assessment of medical institutions</a:t>
            </a:r>
          </a:p>
          <a:p>
            <a:pPr>
              <a:lnSpc>
                <a:spcPct val="110000"/>
              </a:lnSpc>
            </a:pPr>
            <a:r>
              <a:rPr lang="en-US" sz="1900" b="0" i="0">
                <a:effectLst/>
                <a:latin typeface="open sans" panose="020B0606030504020204" pitchFamily="34" charset="0"/>
              </a:rPr>
              <a:t>To facilitate maintenance of a medical register of Indian System of Medicine for India and enforce high ethical standards in all aspects of medical services;</a:t>
            </a:r>
          </a:p>
          <a:p>
            <a:pPr>
              <a:lnSpc>
                <a:spcPct val="110000"/>
              </a:lnSpc>
            </a:pPr>
            <a:r>
              <a:rPr lang="en-US" sz="1900" b="0" i="0">
                <a:effectLst/>
                <a:latin typeface="open sans" panose="020B0606030504020204" pitchFamily="34" charset="0"/>
              </a:rPr>
              <a:t>To provide Medical Education System that is flexible to adapt to the changing needs and has an effective grievance redressal mechanism and for matters connected therewith or incidental thereto</a:t>
            </a:r>
          </a:p>
          <a:p>
            <a:pPr>
              <a:lnSpc>
                <a:spcPct val="110000"/>
              </a:lnSpc>
            </a:pPr>
            <a:endParaRPr lang="en-IN" sz="1900"/>
          </a:p>
        </p:txBody>
      </p:sp>
      <p:sp>
        <p:nvSpPr>
          <p:cNvPr id="20" name="Date Placeholder 1">
            <a:extLst>
              <a:ext uri="{FF2B5EF4-FFF2-40B4-BE49-F238E27FC236}">
                <a16:creationId xmlns:a16="http://schemas.microsoft.com/office/drawing/2014/main" id="{3FBF03E8-C602-4192-9C52-F84B29FDCC88}"/>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23229" y="6007878"/>
            <a:ext cx="3500715" cy="309201"/>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Tree>
    <p:extLst>
      <p:ext uri="{BB962C8B-B14F-4D97-AF65-F5344CB8AC3E}">
        <p14:creationId xmlns:p14="http://schemas.microsoft.com/office/powerpoint/2010/main" val="1428103029"/>
      </p:ext>
    </p:extLst>
  </p:cSld>
  <p:clrMapOvr>
    <a:overrideClrMapping bg1="dk1" tx1="lt1" bg2="dk2" tx2="lt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6870151-9189-4C3A-8379-EF3D95827A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Outdoor warehouse">
            <a:extLst>
              <a:ext uri="{FF2B5EF4-FFF2-40B4-BE49-F238E27FC236}">
                <a16:creationId xmlns:a16="http://schemas.microsoft.com/office/drawing/2014/main" id="{4A9E0188-95EB-2AA9-82C9-BC6E35259A8B}"/>
              </a:ext>
            </a:extLst>
          </p:cNvPr>
          <p:cNvPicPr>
            <a:picLocks noChangeAspect="1"/>
          </p:cNvPicPr>
          <p:nvPr/>
        </p:nvPicPr>
        <p:blipFill rotWithShape="1">
          <a:blip r:embed="rId2">
            <a:alphaModFix amt="50000"/>
          </a:blip>
          <a:srcRect t="15412" r="-1" b="-1"/>
          <a:stretch/>
        </p:blipFill>
        <p:spPr>
          <a:xfrm>
            <a:off x="305" y="10"/>
            <a:ext cx="12191695" cy="6857990"/>
          </a:xfrm>
          <a:prstGeom prst="rect">
            <a:avLst/>
          </a:prstGeom>
        </p:spPr>
      </p:pic>
      <p:sp>
        <p:nvSpPr>
          <p:cNvPr id="11" name="Slide Number Placeholder 7">
            <a:extLst>
              <a:ext uri="{FF2B5EF4-FFF2-40B4-BE49-F238E27FC236}">
                <a16:creationId xmlns:a16="http://schemas.microsoft.com/office/drawing/2014/main" id="{123EA69C-102A-4DD0-9547-05DCD271D159}"/>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12301" y="443732"/>
            <a:ext cx="811019" cy="503578"/>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p>
        </p:txBody>
      </p:sp>
      <p:sp>
        <p:nvSpPr>
          <p:cNvPr id="13" name="Footer Placeholder 6">
            <a:extLst>
              <a:ext uri="{FF2B5EF4-FFF2-40B4-BE49-F238E27FC236}">
                <a16:creationId xmlns:a16="http://schemas.microsoft.com/office/drawing/2014/main" id="{6A862265-5CA3-4C40-8582-7534C3B03C2A}"/>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76636" y="540921"/>
            <a:ext cx="4973915" cy="309201"/>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
        <p:nvSpPr>
          <p:cNvPr id="15" name="Rectangle 14">
            <a:extLst>
              <a:ext uri="{FF2B5EF4-FFF2-40B4-BE49-F238E27FC236}">
                <a16:creationId xmlns:a16="http://schemas.microsoft.com/office/drawing/2014/main" id="{600EF80B-0391-4082-9AF5-F15B091B4C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93800"/>
            <a:ext cx="12192000" cy="5664199"/>
          </a:xfrm>
          <a:prstGeom prst="rect">
            <a:avLst/>
          </a:prstGeom>
          <a:gradFill flip="none" rotWithShape="1">
            <a:gsLst>
              <a:gs pos="0">
                <a:schemeClr val="bg2">
                  <a:lumMod val="87000"/>
                  <a:alpha val="4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2" name="Title 1">
            <a:extLst>
              <a:ext uri="{FF2B5EF4-FFF2-40B4-BE49-F238E27FC236}">
                <a16:creationId xmlns:a16="http://schemas.microsoft.com/office/drawing/2014/main" id="{307DE6B7-7B42-03EE-7CF2-C7047B69B0BF}"/>
              </a:ext>
            </a:extLst>
          </p:cNvPr>
          <p:cNvSpPr>
            <a:spLocks noGrp="1"/>
          </p:cNvSpPr>
          <p:nvPr>
            <p:ph type="title"/>
          </p:nvPr>
        </p:nvSpPr>
        <p:spPr>
          <a:xfrm>
            <a:off x="1130271" y="1193800"/>
            <a:ext cx="3193050" cy="4699000"/>
          </a:xfrm>
        </p:spPr>
        <p:txBody>
          <a:bodyPr anchor="ctr">
            <a:normAutofit/>
          </a:bodyPr>
          <a:lstStyle/>
          <a:p>
            <a:pPr algn="ctr"/>
            <a:r>
              <a:rPr lang="en-IN" dirty="0"/>
              <a:t>LOCATION</a:t>
            </a:r>
          </a:p>
        </p:txBody>
      </p:sp>
      <p:cxnSp>
        <p:nvCxnSpPr>
          <p:cNvPr id="17" name="Straight Connector 16">
            <a:extLst>
              <a:ext uri="{FF2B5EF4-FFF2-40B4-BE49-F238E27FC236}">
                <a16:creationId xmlns:a16="http://schemas.microsoft.com/office/drawing/2014/main" id="{D33AC32D-5F44-45F7-A0BD-7C11A86BED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600200"/>
            <a:ext cx="0" cy="3657600"/>
          </a:xfrm>
          <a:prstGeom prst="line">
            <a:avLst/>
          </a:prstGeom>
          <a:ln w="31750">
            <a:solidFill>
              <a:schemeClr val="tx1">
                <a:alpha val="8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9670ED01-2720-1C11-879A-1624BC36E73B}"/>
              </a:ext>
            </a:extLst>
          </p:cNvPr>
          <p:cNvSpPr>
            <a:spLocks noGrp="1"/>
          </p:cNvSpPr>
          <p:nvPr>
            <p:ph idx="1"/>
          </p:nvPr>
        </p:nvSpPr>
        <p:spPr>
          <a:xfrm>
            <a:off x="4976636" y="1193800"/>
            <a:ext cx="6085091" cy="4699000"/>
          </a:xfrm>
        </p:spPr>
        <p:txBody>
          <a:bodyPr anchor="ctr">
            <a:normAutofit/>
          </a:bodyPr>
          <a:lstStyle/>
          <a:p>
            <a:r>
              <a:rPr lang="en-IN" sz="2400" b="0" i="0" dirty="0">
                <a:effectLst/>
                <a:latin typeface="Google Sans"/>
              </a:rPr>
              <a:t>The NCISM is located at Jawahar Lal Nehru Bhartiya </a:t>
            </a:r>
            <a:r>
              <a:rPr lang="en-IN" sz="2400" b="0" i="0" dirty="0" err="1">
                <a:effectLst/>
                <a:latin typeface="Google Sans"/>
              </a:rPr>
              <a:t>Chikitsa</a:t>
            </a:r>
            <a:r>
              <a:rPr lang="en-IN" sz="2400" b="0" i="0" dirty="0">
                <a:effectLst/>
                <a:latin typeface="Google Sans"/>
              </a:rPr>
              <a:t> </a:t>
            </a:r>
            <a:r>
              <a:rPr lang="en-IN" sz="2400" b="0" i="0" dirty="0" err="1">
                <a:effectLst/>
                <a:latin typeface="Google Sans"/>
              </a:rPr>
              <a:t>Avam</a:t>
            </a:r>
            <a:r>
              <a:rPr lang="en-IN" sz="2400" b="0" i="0" dirty="0">
                <a:effectLst/>
                <a:latin typeface="Google Sans"/>
              </a:rPr>
              <a:t> Homoeopathy </a:t>
            </a:r>
            <a:r>
              <a:rPr lang="en-IN" sz="2400" b="0" i="0" dirty="0" err="1">
                <a:effectLst/>
                <a:latin typeface="Google Sans"/>
              </a:rPr>
              <a:t>Anusandhan</a:t>
            </a:r>
            <a:r>
              <a:rPr lang="en-IN" sz="2400" b="0" i="0" dirty="0">
                <a:effectLst/>
                <a:latin typeface="Google Sans"/>
              </a:rPr>
              <a:t> Bhawan, 61-65, Institutional Area, Janakpuri "D" Block, New Delhi-110058.</a:t>
            </a:r>
            <a:endParaRPr lang="en-IN" sz="2400" dirty="0"/>
          </a:p>
        </p:txBody>
      </p:sp>
      <p:sp>
        <p:nvSpPr>
          <p:cNvPr id="19" name="Date Placeholder 1">
            <a:extLst>
              <a:ext uri="{FF2B5EF4-FFF2-40B4-BE49-F238E27FC236}">
                <a16:creationId xmlns:a16="http://schemas.microsoft.com/office/drawing/2014/main" id="{3FBF03E8-C602-4192-9C52-F84B29FDCC88}"/>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23229" y="6007878"/>
            <a:ext cx="3500715" cy="309201"/>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Tree>
    <p:extLst>
      <p:ext uri="{BB962C8B-B14F-4D97-AF65-F5344CB8AC3E}">
        <p14:creationId xmlns:p14="http://schemas.microsoft.com/office/powerpoint/2010/main" val="2321515978"/>
      </p:ext>
    </p:extLst>
  </p:cSld>
  <p:clrMapOvr>
    <a:overrideClrMapping bg1="dk1" tx1="lt1" bg2="dk2" tx2="lt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5C3D674-3D59-4E93-80CA-0C0A9095E8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C884B8F8-FDC9-498B-9960-5D7260AFCB0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3896" y="1847088"/>
            <a:ext cx="417737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a:extLst>
              <a:ext uri="{FF2B5EF4-FFF2-40B4-BE49-F238E27FC236}">
                <a16:creationId xmlns:a16="http://schemas.microsoft.com/office/drawing/2014/main" id="{18E1D9C5-C97D-B5DF-8BEB-D1D973BE1A89}"/>
              </a:ext>
            </a:extLst>
          </p:cNvPr>
          <p:cNvSpPr>
            <a:spLocks noGrp="1"/>
          </p:cNvSpPr>
          <p:nvPr>
            <p:ph type="title"/>
          </p:nvPr>
        </p:nvSpPr>
        <p:spPr>
          <a:xfrm>
            <a:off x="1451580" y="804520"/>
            <a:ext cx="4176511" cy="1049235"/>
          </a:xfrm>
        </p:spPr>
        <p:txBody>
          <a:bodyPr>
            <a:normAutofit/>
          </a:bodyPr>
          <a:lstStyle/>
          <a:p>
            <a:endParaRPr lang="en-IN"/>
          </a:p>
        </p:txBody>
      </p:sp>
      <p:sp>
        <p:nvSpPr>
          <p:cNvPr id="14" name="Rectangle 13">
            <a:extLst>
              <a:ext uri="{FF2B5EF4-FFF2-40B4-BE49-F238E27FC236}">
                <a16:creationId xmlns:a16="http://schemas.microsoft.com/office/drawing/2014/main" id="{EF2A81E1-BCBE-426B-8C09-33274E6940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3" name="Content Placeholder 2">
            <a:extLst>
              <a:ext uri="{FF2B5EF4-FFF2-40B4-BE49-F238E27FC236}">
                <a16:creationId xmlns:a16="http://schemas.microsoft.com/office/drawing/2014/main" id="{02F4A777-5BB3-FD6E-02CE-5CFDB30FD4C3}"/>
              </a:ext>
            </a:extLst>
          </p:cNvPr>
          <p:cNvSpPr>
            <a:spLocks noGrp="1"/>
          </p:cNvSpPr>
          <p:nvPr>
            <p:ph idx="1"/>
          </p:nvPr>
        </p:nvSpPr>
        <p:spPr>
          <a:xfrm>
            <a:off x="1451580" y="2015732"/>
            <a:ext cx="5055545" cy="3450613"/>
          </a:xfrm>
        </p:spPr>
        <p:txBody>
          <a:bodyPr>
            <a:normAutofit/>
          </a:bodyPr>
          <a:lstStyle/>
          <a:p>
            <a:endParaRPr lang="en-IN" dirty="0"/>
          </a:p>
          <a:p>
            <a:r>
              <a:rPr lang="en-IN" sz="6000" dirty="0"/>
              <a:t>Thank you ..!</a:t>
            </a:r>
          </a:p>
        </p:txBody>
      </p:sp>
      <p:pic>
        <p:nvPicPr>
          <p:cNvPr id="7" name="Graphic 6" descr="Handshake">
            <a:extLst>
              <a:ext uri="{FF2B5EF4-FFF2-40B4-BE49-F238E27FC236}">
                <a16:creationId xmlns:a16="http://schemas.microsoft.com/office/drawing/2014/main" id="{216AD41D-613B-E36A-EB1C-EC77C8FDCCC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788670" y="2365881"/>
            <a:ext cx="4660762" cy="4660762"/>
          </a:xfrm>
          <a:prstGeom prst="rect">
            <a:avLst/>
          </a:prstGeom>
        </p:spPr>
      </p:pic>
      <p:pic>
        <p:nvPicPr>
          <p:cNvPr id="16" name="Picture 15">
            <a:extLst>
              <a:ext uri="{FF2B5EF4-FFF2-40B4-BE49-F238E27FC236}">
                <a16:creationId xmlns:a16="http://schemas.microsoft.com/office/drawing/2014/main" id="{39D1DDD4-5BB3-45BA-B9B3-06B62299AD7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8" name="Straight Connector 17">
            <a:extLst>
              <a:ext uri="{FF2B5EF4-FFF2-40B4-BE49-F238E27FC236}">
                <a16:creationId xmlns:a16="http://schemas.microsoft.com/office/drawing/2014/main" id="{A24DAE64-2302-42EA-8239-F2F0775CA5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81382196"/>
      </p:ext>
    </p:extLst>
  </p:cSld>
  <p:clrMapOvr>
    <a:masterClrMapping/>
  </p:clrMapOvr>
</p:sld>
</file>

<file path=ppt/theme/theme1.xml><?xml version="1.0" encoding="utf-8"?>
<a:theme xmlns:a="http://schemas.openxmlformats.org/drawingml/2006/main" name="Gallery">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Gallery</Template>
  <TotalTime>122</TotalTime>
  <Words>1855</Words>
  <Application>Microsoft Office PowerPoint</Application>
  <PresentationFormat>Widescreen</PresentationFormat>
  <Paragraphs>78</Paragraphs>
  <Slides>21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Arial</vt:lpstr>
      <vt:lpstr>Gill Sans MT</vt:lpstr>
      <vt:lpstr>Google Sans</vt:lpstr>
      <vt:lpstr>open sans</vt:lpstr>
      <vt:lpstr>roboto</vt:lpstr>
      <vt:lpstr>Gallery</vt:lpstr>
      <vt:lpstr>NCISM</vt:lpstr>
      <vt:lpstr>INTRODUCTION</vt:lpstr>
      <vt:lpstr>INTRODUCTION (contd…) </vt:lpstr>
      <vt:lpstr>INTRODUCTION (contd…)</vt:lpstr>
      <vt:lpstr>Constitution of the National Commission for Indian System of Medicine</vt:lpstr>
      <vt:lpstr>Constitution of the National Commission for Indian System of Medicine (contd…)</vt:lpstr>
      <vt:lpstr>Autonomous boards</vt:lpstr>
      <vt:lpstr>Autonomous boards (contd…)</vt:lpstr>
      <vt:lpstr>Ayurveda </vt:lpstr>
      <vt:lpstr>Unani </vt:lpstr>
      <vt:lpstr>Siddha </vt:lpstr>
      <vt:lpstr>Sowa Rigpa </vt:lpstr>
      <vt:lpstr>VISION AND MISSION </vt:lpstr>
      <vt:lpstr>VISION AND MISSION (contd…) </vt:lpstr>
      <vt:lpstr>OBJECTIVES</vt:lpstr>
      <vt:lpstr>OBJECTIVES (contd…)</vt:lpstr>
      <vt:lpstr>FUNCTIONS</vt:lpstr>
      <vt:lpstr>functions (contd…)</vt:lpstr>
      <vt:lpstr>functions (contd…)</vt:lpstr>
      <vt:lpstr>LOCATION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NCISM</dc:title>
  <dc:creator>Dr. Anurag</dc:creator>
  <cp:lastModifiedBy>Dr. Anurag</cp:lastModifiedBy>
  <cp:revision>2</cp:revision>
  <dcterms:created xsi:type="dcterms:W3CDTF">2023-12-11T05:24:42Z</dcterms:created>
  <dcterms:modified xsi:type="dcterms:W3CDTF">2023-12-11T18:01:51Z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efa4170-0d19-0005-0004-bc88714345d2_Enabled">
    <vt:lpwstr>true</vt:lpwstr>
  </property>
  <property fmtid="{D5CDD505-2E9C-101B-9397-08002B2CF9AE}" pid="3" name="MSIP_Label_defa4170-0d19-0005-0004-bc88714345d2_SetDate">
    <vt:lpwstr>2023-12-11T05:26:06Z</vt:lpwstr>
  </property>
  <property fmtid="{D5CDD505-2E9C-101B-9397-08002B2CF9AE}" pid="4" name="MSIP_Label_defa4170-0d19-0005-0004-bc88714345d2_Method">
    <vt:lpwstr>Standard</vt:lpwstr>
  </property>
  <property fmtid="{D5CDD505-2E9C-101B-9397-08002B2CF9AE}" pid="5" name="MSIP_Label_defa4170-0d19-0005-0004-bc88714345d2_Name">
    <vt:lpwstr>defa4170-0d19-0005-0004-bc88714345d2</vt:lpwstr>
  </property>
  <property fmtid="{D5CDD505-2E9C-101B-9397-08002B2CF9AE}" pid="6" name="MSIP_Label_defa4170-0d19-0005-0004-bc88714345d2_SiteId">
    <vt:lpwstr>102949db-11e7-453a-9c87-641b9af6055a</vt:lpwstr>
  </property>
  <property fmtid="{D5CDD505-2E9C-101B-9397-08002B2CF9AE}" pid="7" name="MSIP_Label_defa4170-0d19-0005-0004-bc88714345d2_ActionId">
    <vt:lpwstr>33f6a8e8-f166-42db-96a3-d0445cfabbad</vt:lpwstr>
  </property>
  <property fmtid="{D5CDD505-2E9C-101B-9397-08002B2CF9AE}" pid="8" name="MSIP_Label_defa4170-0d19-0005-0004-bc88714345d2_ContentBits">
    <vt:lpwstr>0</vt:lpwstr>
  </property>
</Properties>
</file>