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73" r:id="rId3"/>
    <p:sldId id="257" r:id="rId4"/>
    <p:sldId id="274" r:id="rId5"/>
    <p:sldId id="259" r:id="rId6"/>
    <p:sldId id="258" r:id="rId7"/>
    <p:sldId id="264" r:id="rId8"/>
    <p:sldId id="265" r:id="rId9"/>
    <p:sldId id="278" r:id="rId10"/>
    <p:sldId id="263" r:id="rId11"/>
    <p:sldId id="283" r:id="rId12"/>
    <p:sldId id="284" r:id="rId13"/>
    <p:sldId id="266" r:id="rId14"/>
    <p:sldId id="267" r:id="rId15"/>
    <p:sldId id="260" r:id="rId16"/>
    <p:sldId id="275" r:id="rId17"/>
    <p:sldId id="261" r:id="rId18"/>
    <p:sldId id="268" r:id="rId19"/>
    <p:sldId id="269" r:id="rId20"/>
    <p:sldId id="270" r:id="rId21"/>
    <p:sldId id="279" r:id="rId22"/>
    <p:sldId id="280" r:id="rId23"/>
    <p:sldId id="276" r:id="rId24"/>
    <p:sldId id="281" r:id="rId25"/>
    <p:sldId id="271" r:id="rId26"/>
    <p:sldId id="262" r:id="rId27"/>
    <p:sldId id="272" r:id="rId28"/>
    <p:sldId id="282" r:id="rId29"/>
    <p:sldId id="27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860" autoAdjust="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36C25-F570-419D-94BF-641B82C95190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A8396-FA79-4131-973A-2693DAB11F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Adhikarana</a:t>
            </a:r>
            <a:r>
              <a:rPr lang="en-US" baseline="0" dirty="0" smtClean="0"/>
              <a:t> – SHADPADARTHA- where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indicates all </a:t>
            </a:r>
            <a:r>
              <a:rPr lang="en-US" baseline="0" dirty="0" err="1" smtClean="0"/>
              <a:t>karya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– both </a:t>
            </a:r>
            <a:r>
              <a:rPr lang="en-US" baseline="0" dirty="0" err="1" smtClean="0"/>
              <a:t>aahariya</a:t>
            </a:r>
            <a:r>
              <a:rPr lang="en-US" baseline="0" dirty="0" smtClean="0"/>
              <a:t>/ </a:t>
            </a:r>
            <a:r>
              <a:rPr lang="en-US" baseline="0" dirty="0" err="1" smtClean="0"/>
              <a:t>anahariya</a:t>
            </a:r>
            <a:r>
              <a:rPr lang="en-US" baseline="0" dirty="0" smtClean="0"/>
              <a:t> – so no specific mention of Rasa (rasa is </a:t>
            </a:r>
            <a:r>
              <a:rPr lang="en-US" baseline="0" dirty="0" err="1" smtClean="0"/>
              <a:t>guna</a:t>
            </a:r>
            <a:r>
              <a:rPr lang="en-US" baseline="0" dirty="0" smtClean="0"/>
              <a:t> only)</a:t>
            </a:r>
          </a:p>
          <a:p>
            <a:r>
              <a:rPr lang="en-US" baseline="0" dirty="0" smtClean="0"/>
              <a:t>Rasa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&amp; others – def only about </a:t>
            </a:r>
            <a:r>
              <a:rPr lang="en-US" baseline="0" dirty="0" err="1" smtClean="0"/>
              <a:t>aahaariya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aahara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aushada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– rasa is important as an indicator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Order</a:t>
            </a:r>
            <a:r>
              <a:rPr lang="en-US" baseline="0" dirty="0" smtClean="0"/>
              <a:t> of explanation – after </a:t>
            </a:r>
            <a:r>
              <a:rPr lang="en-US" baseline="0" dirty="0" err="1" smtClean="0"/>
              <a:t>guna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dosha</a:t>
            </a:r>
            <a:r>
              <a:rPr lang="en-US" baseline="0" dirty="0" smtClean="0"/>
              <a:t> – starts with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influencing on these </a:t>
            </a:r>
            <a:r>
              <a:rPr lang="en-US" baseline="0" dirty="0" err="1" smtClean="0"/>
              <a:t>dosha</a:t>
            </a:r>
            <a:endParaRPr lang="en-US" baseline="0" dirty="0" smtClean="0"/>
          </a:p>
          <a:p>
            <a:r>
              <a:rPr lang="en-US" baseline="0" dirty="0" smtClean="0"/>
              <a:t>Reason is </a:t>
            </a:r>
            <a:r>
              <a:rPr lang="en-US" baseline="0" dirty="0" err="1" smtClean="0"/>
              <a:t>guna</a:t>
            </a:r>
            <a:r>
              <a:rPr lang="en-US" baseline="0" dirty="0" smtClean="0"/>
              <a:t> resides in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and a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if we not going to intake is not going to influence our </a:t>
            </a:r>
            <a:r>
              <a:rPr lang="en-US" baseline="0" dirty="0" err="1" smtClean="0"/>
              <a:t>dosha</a:t>
            </a:r>
            <a:r>
              <a:rPr lang="en-US" baseline="0" dirty="0" smtClean="0"/>
              <a:t>. In </a:t>
            </a:r>
            <a:r>
              <a:rPr lang="en-US" baseline="0" dirty="0" err="1" smtClean="0"/>
              <a:t>Rtucarya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Tasyashiteeyam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adhyayam</a:t>
            </a:r>
            <a:r>
              <a:rPr lang="en-US" baseline="0" dirty="0" smtClean="0"/>
              <a:t> particular Rasa is mentioned to be manifesting in specific </a:t>
            </a:r>
            <a:r>
              <a:rPr lang="en-US" baseline="0" dirty="0" err="1" smtClean="0"/>
              <a:t>rtu</a:t>
            </a:r>
            <a:r>
              <a:rPr lang="en-US" baseline="0" dirty="0" smtClean="0"/>
              <a:t> based on the predominance of which </a:t>
            </a:r>
            <a:r>
              <a:rPr lang="en-US" baseline="0" dirty="0" err="1" smtClean="0"/>
              <a:t>mahabhuta</a:t>
            </a:r>
            <a:r>
              <a:rPr lang="en-US" baseline="0" dirty="0" smtClean="0"/>
              <a:t> is becoming predominant but the manifesting rasa is not considered to understand the </a:t>
            </a:r>
            <a:r>
              <a:rPr lang="en-US" baseline="0" dirty="0" err="1" smtClean="0"/>
              <a:t>gunas</a:t>
            </a:r>
            <a:r>
              <a:rPr lang="en-US" baseline="0" dirty="0" smtClean="0"/>
              <a:t> becoming predominant in the season. </a:t>
            </a:r>
          </a:p>
          <a:p>
            <a:r>
              <a:rPr lang="en-US" baseline="0" dirty="0" smtClean="0"/>
              <a:t>Rasa is the first thing that we perceive during intake of any </a:t>
            </a:r>
            <a:r>
              <a:rPr lang="en-US" baseline="0" dirty="0" err="1" smtClean="0"/>
              <a:t>dravya</a:t>
            </a:r>
            <a:endParaRPr lang="en-US" baseline="0" dirty="0" smtClean="0"/>
          </a:p>
          <a:p>
            <a:r>
              <a:rPr lang="en-US" baseline="0" dirty="0" smtClean="0"/>
              <a:t>Lets see why rasa is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Rasa is not mentioned in the definition of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dravya</a:t>
            </a:r>
            <a:r>
              <a:rPr lang="en-US" baseline="0" dirty="0" smtClean="0"/>
              <a:t> by </a:t>
            </a:r>
            <a:r>
              <a:rPr lang="en-US" baseline="0" dirty="0" err="1" smtClean="0"/>
              <a:t>caraka</a:t>
            </a:r>
            <a:r>
              <a:rPr lang="en-US" baseline="0" dirty="0" smtClean="0"/>
              <a:t>, if rasa is important why he has not mentioned it.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Guvradi</a:t>
            </a:r>
            <a:r>
              <a:rPr lang="en-US" dirty="0" smtClean="0"/>
              <a:t> are </a:t>
            </a:r>
            <a:r>
              <a:rPr lang="en-US" dirty="0" err="1" smtClean="0"/>
              <a:t>chikita</a:t>
            </a:r>
            <a:r>
              <a:rPr lang="en-US" dirty="0" smtClean="0"/>
              <a:t> </a:t>
            </a:r>
            <a:r>
              <a:rPr lang="en-US" dirty="0" err="1" smtClean="0"/>
              <a:t>upayogi</a:t>
            </a:r>
            <a:r>
              <a:rPr lang="en-US" dirty="0" smtClean="0"/>
              <a:t> </a:t>
            </a:r>
            <a:r>
              <a:rPr lang="en-US" dirty="0" err="1" smtClean="0"/>
              <a:t>gunas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 CA SOO 26/ 64 COMMENTRY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Substantiate how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guna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virya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vipaka</a:t>
            </a:r>
            <a:r>
              <a:rPr lang="en-US" baseline="0" dirty="0" smtClean="0"/>
              <a:t> are </a:t>
            </a:r>
            <a:r>
              <a:rPr lang="en-US" baseline="0" dirty="0" err="1" smtClean="0"/>
              <a:t>anumana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gamya</a:t>
            </a:r>
            <a:r>
              <a:rPr lang="en-US" baseline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are depending on the rule of </a:t>
            </a:r>
            <a:r>
              <a:rPr lang="en-US" baseline="0" dirty="0" err="1" smtClean="0"/>
              <a:t>vyapadeshastu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bhooyasa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Ash </a:t>
            </a:r>
            <a:r>
              <a:rPr lang="en-US" dirty="0" err="1" smtClean="0"/>
              <a:t>sam</a:t>
            </a:r>
            <a:r>
              <a:rPr lang="en-US" dirty="0" smtClean="0"/>
              <a:t> 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dravadravya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annasvarupa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annaraksha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virudhanna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annapanaidhi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matrashiteeya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vividha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aushadha,agrayasamgrahaniyam,shodaniganasangaha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mahakashayasangraha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viidhagana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sangraha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dravyadi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rasabhediyam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8396-FA79-4131-973A-2693DAB11FE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514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Understanding of </a:t>
            </a:r>
            <a:r>
              <a:rPr lang="en-US" dirty="0" err="1" smtClean="0"/>
              <a:t>Dravya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Dravyadi</a:t>
            </a:r>
            <a:r>
              <a:rPr lang="en-US" dirty="0" smtClean="0"/>
              <a:t> </a:t>
            </a:r>
            <a:r>
              <a:rPr lang="en-US" dirty="0" err="1" smtClean="0"/>
              <a:t>Vijnaniya</a:t>
            </a:r>
            <a:r>
              <a:rPr lang="en-US" dirty="0" smtClean="0"/>
              <a:t> and </a:t>
            </a:r>
            <a:r>
              <a:rPr lang="en-US" dirty="0" err="1" smtClean="0"/>
              <a:t>Rasabhediyam</a:t>
            </a:r>
            <a:r>
              <a:rPr lang="en-US" dirty="0" smtClean="0"/>
              <a:t> </a:t>
            </a:r>
            <a:r>
              <a:rPr lang="en-US" dirty="0" err="1" smtClean="0"/>
              <a:t>Adhyayam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048000"/>
            <a:ext cx="8686800" cy="3505200"/>
          </a:xfrm>
        </p:spPr>
        <p:txBody>
          <a:bodyPr>
            <a:noAutofit/>
          </a:bodyPr>
          <a:lstStyle/>
          <a:p>
            <a:pPr algn="ctr"/>
            <a:endParaRPr lang="en-US" sz="2400" dirty="0" smtClean="0">
              <a:solidFill>
                <a:srgbClr val="FFC0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By</a:t>
            </a:r>
          </a:p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Dr. </a:t>
            </a:r>
            <a:r>
              <a:rPr lang="en-US" sz="2400" dirty="0" err="1" smtClean="0">
                <a:solidFill>
                  <a:srgbClr val="FFC000"/>
                </a:solidFill>
              </a:rPr>
              <a:t>Sivajothy</a:t>
            </a:r>
            <a:r>
              <a:rPr lang="en-US" sz="2400" dirty="0" smtClean="0">
                <a:solidFill>
                  <a:srgbClr val="FFC000"/>
                </a:solidFill>
              </a:rPr>
              <a:t> S</a:t>
            </a:r>
          </a:p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Associate Professor, Department of </a:t>
            </a:r>
            <a:r>
              <a:rPr lang="en-US" sz="2400" dirty="0" err="1" smtClean="0">
                <a:solidFill>
                  <a:srgbClr val="FFC000"/>
                </a:solidFill>
              </a:rPr>
              <a:t>Samhita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Siddhanta</a:t>
            </a:r>
            <a:endParaRPr lang="en-US" sz="2400" dirty="0" smtClean="0">
              <a:solidFill>
                <a:srgbClr val="FFC000"/>
              </a:solidFill>
            </a:endParaRPr>
          </a:p>
          <a:p>
            <a:pPr algn="ctr"/>
            <a:r>
              <a:rPr lang="en-US" sz="2400" dirty="0" err="1" smtClean="0">
                <a:solidFill>
                  <a:srgbClr val="FFC000"/>
                </a:solidFill>
              </a:rPr>
              <a:t>Rohilkhand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Ayurvedic</a:t>
            </a:r>
            <a:r>
              <a:rPr lang="en-US" sz="2400" dirty="0" smtClean="0">
                <a:solidFill>
                  <a:srgbClr val="FFC000"/>
                </a:solidFill>
              </a:rPr>
              <a:t> Medical College &amp; Hospital </a:t>
            </a:r>
          </a:p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Bareilly</a:t>
            </a:r>
            <a:endParaRPr lang="en-US" sz="2400" dirty="0" smtClean="0">
              <a:solidFill>
                <a:srgbClr val="FFC000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Late Dr. </a:t>
            </a:r>
            <a:r>
              <a:rPr lang="en-US" dirty="0" err="1" smtClean="0"/>
              <a:t>Mallika</a:t>
            </a:r>
            <a:r>
              <a:rPr lang="en-US" dirty="0" smtClean="0"/>
              <a:t> K.J</a:t>
            </a:r>
            <a:endParaRPr lang="en-US" dirty="0"/>
          </a:p>
        </p:txBody>
      </p:sp>
      <p:pic>
        <p:nvPicPr>
          <p:cNvPr id="4" name="Content Placeholder 3" descr="dr mallika kj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1400" y="2133600"/>
            <a:ext cx="1933575" cy="2362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56488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SìurÉ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rÉ§ÉÉÍ´ÉiÉÉ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MüqÉïaÉÑhÉÉ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MüÉUhÉÇ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xÉqÉuÉÉÌrÉ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rÉiÉç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iÉSìurÉÇ</a:t>
            </a:r>
            <a:r>
              <a:rPr lang="en-US" dirty="0" smtClean="0">
                <a:latin typeface="BRH Devanagari RN" pitchFamily="2" charset="0"/>
              </a:rPr>
              <a:t>. . . .  . . .. . . . . . . . . . . . .||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1/51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Ì¢ürÉÉaÉÑhÉuÉiÉç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xÉqÉuÉÉÌrÉMüÉUhÉÇ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SìurÉqÉç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xÉÑ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40)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RH Devanagari RN" pitchFamily="2" charset="0"/>
              </a:rPr>
              <a:t>SìurÉqÉÉ´ÉrÉsÉ¤ÉhÉÇ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mÉgcÉÉlÉÉqÉç</a:t>
            </a:r>
            <a:r>
              <a:rPr lang="en-US" dirty="0" smtClean="0">
                <a:latin typeface="BRH Devanagari RN" pitchFamily="2" charset="0"/>
              </a:rPr>
              <a:t> | (U. </a:t>
            </a:r>
            <a:r>
              <a:rPr lang="en-US" dirty="0" err="1" smtClean="0">
                <a:latin typeface="BRH Devanagari RN" pitchFamily="2" charset="0"/>
              </a:rPr>
              <a:t>uÉæ</a:t>
            </a:r>
            <a:r>
              <a:rPr lang="en-US" dirty="0" smtClean="0">
                <a:latin typeface="BRH Devanagari RN" pitchFamily="2" charset="0"/>
              </a:rPr>
              <a:t>.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RH Devanagari RN" pitchFamily="2" charset="0"/>
              </a:rPr>
              <a:t>UxÉÉSÏlÉÉÇ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mÉgcÉÉlÉÉÇ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rÉSÉ´ÉrÉpÉÔiÉÇ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iÉSè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SìurÉqÉç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pÉÉ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err="1" smtClean="0">
                <a:latin typeface="BRH Devanagari RN" pitchFamily="2" charset="0"/>
              </a:rPr>
              <a:t>UxÉÉå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aÉÑhÉxiÉjÉÉ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uÉÏrÉÉåï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ÌuÉmÉÉMü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zÉÌ£üUåuÉ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mÉgcÉÉlÉÉÇ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xÉqÉÉWûÉUxiÉSè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SìurÉÍqÉÌiÉ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MüjrÉiÉå</a:t>
            </a:r>
            <a:r>
              <a:rPr lang="en-US" dirty="0" smtClean="0">
                <a:latin typeface="BRH Devanagari RN" pitchFamily="2" charset="0"/>
              </a:rPr>
              <a:t> || (</a:t>
            </a:r>
            <a:r>
              <a:rPr lang="en-US" dirty="0" err="1" smtClean="0">
                <a:latin typeface="BRH Devanagari RN" pitchFamily="2" charset="0"/>
              </a:rPr>
              <a:t>uÉÉcÉxmÉÌiÉ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SìurÉ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did </a:t>
            </a:r>
            <a:r>
              <a:rPr lang="en-US" dirty="0" err="1" smtClean="0"/>
              <a:t>Caraka</a:t>
            </a:r>
            <a:r>
              <a:rPr lang="en-US" dirty="0" smtClean="0"/>
              <a:t> and </a:t>
            </a:r>
            <a:r>
              <a:rPr lang="en-US" dirty="0" err="1" smtClean="0"/>
              <a:t>Susruta</a:t>
            </a:r>
            <a:r>
              <a:rPr lang="en-US" dirty="0" smtClean="0"/>
              <a:t> </a:t>
            </a:r>
            <a:r>
              <a:rPr lang="en-US" dirty="0" err="1" smtClean="0"/>
              <a:t>Acharya</a:t>
            </a:r>
            <a:r>
              <a:rPr lang="en-US" dirty="0" smtClean="0"/>
              <a:t> didn’t mentioned the word Rasa in their definition of </a:t>
            </a:r>
            <a:r>
              <a:rPr lang="en-US" dirty="0" err="1" smtClean="0"/>
              <a:t>Dravya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932688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ÌuÉkÉÉlÉ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err="1" smtClean="0">
                <a:latin typeface="BRH Devanagari RN" pitchFamily="2" charset="0"/>
              </a:rPr>
              <a:t>wÉOèû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mÉSÉjÉï</a:t>
            </a:r>
            <a:endParaRPr lang="en-US" sz="3600" dirty="0" smtClean="0">
              <a:latin typeface="BRH Devanagari RN" pitchFamily="2" charset="0"/>
            </a:endParaRPr>
          </a:p>
          <a:p>
            <a:r>
              <a:rPr lang="en-US" sz="3600" dirty="0" err="1" smtClean="0">
                <a:latin typeface="BRH Devanagari RN" pitchFamily="2" charset="0"/>
              </a:rPr>
              <a:t>MüÉUhÉ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SìurÉÉÍhÉ</a:t>
            </a:r>
            <a:endParaRPr lang="en-US" sz="3600" dirty="0" smtClean="0">
              <a:latin typeface="BRH Devanagari RN" pitchFamily="2" charset="0"/>
            </a:endParaRPr>
          </a:p>
          <a:p>
            <a:r>
              <a:rPr lang="en-US" sz="3600" dirty="0" err="1" smtClean="0">
                <a:latin typeface="BRH Devanagari RN" pitchFamily="2" charset="0"/>
              </a:rPr>
              <a:t>SÉåwÉ</a:t>
            </a:r>
            <a:endParaRPr lang="en-US" sz="3600" dirty="0" smtClean="0">
              <a:latin typeface="BRH Devanagari RN" pitchFamily="2" charset="0"/>
            </a:endParaRPr>
          </a:p>
          <a:p>
            <a:r>
              <a:rPr lang="en-US" sz="3600" dirty="0" err="1" smtClean="0">
                <a:latin typeface="BRH Devanagari RN" pitchFamily="2" charset="0"/>
              </a:rPr>
              <a:t>pÉÔrÉ¶ÉÉiÉÉå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rÉjÉÉSìurÉÇ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aÉÑhÉMüqÉÉïÍhÉ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uÉ¤rÉiÉå</a:t>
            </a:r>
            <a:r>
              <a:rPr lang="en-US" sz="3600" dirty="0" smtClean="0">
                <a:latin typeface="BRH Devanagari RN" pitchFamily="2" charset="0"/>
              </a:rPr>
              <a:t> |</a:t>
            </a:r>
          </a:p>
          <a:p>
            <a:r>
              <a:rPr lang="en-US" sz="3600" dirty="0" err="1" smtClean="0">
                <a:latin typeface="BRH Devanagari RN" pitchFamily="2" charset="0"/>
              </a:rPr>
              <a:t>UxÉ</a:t>
            </a:r>
            <a:r>
              <a:rPr lang="en-US" sz="3600" dirty="0" smtClean="0">
                <a:latin typeface="BRH Devanagari RN" pitchFamily="2" charset="0"/>
              </a:rPr>
              <a:t> – </a:t>
            </a:r>
            <a:r>
              <a:rPr lang="en-US" sz="3600" dirty="0" err="1" smtClean="0">
                <a:latin typeface="BRH Devanagari RN" pitchFamily="2" charset="0"/>
              </a:rPr>
              <a:t>ÌlÉÂÌ£ü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iÉjÉÉ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urÉÑimÉÌ¨É</a:t>
            </a:r>
            <a:endParaRPr lang="en-US" sz="3600" dirty="0" smtClean="0">
              <a:latin typeface="BRH Devanagari RN" pitchFamily="2" charset="0"/>
            </a:endParaRPr>
          </a:p>
          <a:p>
            <a:r>
              <a:rPr lang="en-US" sz="3600" dirty="0" err="1" smtClean="0">
                <a:latin typeface="BRH Devanagari RN" pitchFamily="2" charset="0"/>
              </a:rPr>
              <a:t>SìurÉ</a:t>
            </a:r>
            <a:r>
              <a:rPr lang="en-US" sz="3600" dirty="0" smtClean="0">
                <a:latin typeface="BRH Devanagari RN" pitchFamily="2" charset="0"/>
              </a:rPr>
              <a:t> </a:t>
            </a:r>
            <a:r>
              <a:rPr lang="en-US" sz="3600" dirty="0" err="1" smtClean="0">
                <a:latin typeface="BRH Devanagari RN" pitchFamily="2" charset="0"/>
              </a:rPr>
              <a:t>uÉaÉÏïMüUhÉ</a:t>
            </a:r>
            <a:r>
              <a:rPr lang="en-US" sz="3600" dirty="0" smtClean="0">
                <a:latin typeface="BRH Devanagari RN" pitchFamily="2" charset="0"/>
              </a:rPr>
              <a:t> – </a:t>
            </a:r>
            <a:r>
              <a:rPr lang="en-US" sz="3600" dirty="0" err="1" smtClean="0">
                <a:latin typeface="BRH Devanagari RN" pitchFamily="2" charset="0"/>
              </a:rPr>
              <a:t>mÉëpÉÉuÉ</a:t>
            </a:r>
            <a:endParaRPr lang="en-US" sz="3600" dirty="0" smtClean="0">
              <a:latin typeface="BRH Devanagari RN" pitchFamily="2" charset="0"/>
            </a:endParaRPr>
          </a:p>
          <a:p>
            <a:r>
              <a:rPr lang="en-US" sz="3600" dirty="0" smtClean="0"/>
              <a:t>Why </a:t>
            </a:r>
            <a:r>
              <a:rPr lang="en-US" sz="3600" dirty="0" err="1" smtClean="0"/>
              <a:t>Acharya</a:t>
            </a:r>
            <a:r>
              <a:rPr lang="en-US" sz="3600" dirty="0" smtClean="0"/>
              <a:t> stated on the basis of Rasa, the action of </a:t>
            </a:r>
            <a:r>
              <a:rPr lang="en-US" sz="3600" dirty="0" err="1" smtClean="0"/>
              <a:t>Dosha</a:t>
            </a:r>
            <a:r>
              <a:rPr lang="en-US" sz="3600" dirty="0" smtClean="0"/>
              <a:t> </a:t>
            </a:r>
            <a:r>
              <a:rPr lang="en-US" sz="3600" dirty="0" err="1" smtClean="0"/>
              <a:t>Vriddhi</a:t>
            </a:r>
            <a:r>
              <a:rPr lang="en-US" sz="3600" dirty="0" smtClean="0"/>
              <a:t> and </a:t>
            </a:r>
            <a:r>
              <a:rPr lang="en-US" sz="3600" dirty="0" err="1" smtClean="0"/>
              <a:t>Shamana</a:t>
            </a:r>
            <a:r>
              <a:rPr lang="en-US" sz="3600" dirty="0" smtClean="0"/>
              <a:t> though he already stated that opposite </a:t>
            </a:r>
            <a:r>
              <a:rPr lang="en-US" sz="3600" dirty="0" err="1" smtClean="0"/>
              <a:t>Gunas</a:t>
            </a:r>
            <a:r>
              <a:rPr lang="en-US" sz="3600" dirty="0" smtClean="0"/>
              <a:t> to those of </a:t>
            </a:r>
            <a:r>
              <a:rPr lang="en-US" sz="3600" dirty="0" err="1" smtClean="0"/>
              <a:t>Dosha</a:t>
            </a:r>
            <a:r>
              <a:rPr lang="en-US" sz="3600" dirty="0" smtClean="0"/>
              <a:t> will lead to </a:t>
            </a:r>
            <a:r>
              <a:rPr lang="en-US" sz="3600" dirty="0" err="1" smtClean="0"/>
              <a:t>Shamana</a:t>
            </a:r>
            <a:r>
              <a:rPr lang="en-US" sz="3600" dirty="0" smtClean="0"/>
              <a:t> and vice Versa?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UxÉ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BRH Devanagari RN" pitchFamily="2" charset="0"/>
              </a:rPr>
              <a:t>UxÉlÉÉjÉÉåï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UxÉxiÉxrÉ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SìurÉqÉÉmÉ</a:t>
            </a:r>
            <a:r>
              <a:rPr lang="en-US" sz="2800" dirty="0" smtClean="0">
                <a:latin typeface="BRH Devanagari RN" pitchFamily="2" charset="0"/>
              </a:rPr>
              <a:t>: </a:t>
            </a:r>
            <a:r>
              <a:rPr lang="en-US" sz="2800" dirty="0" err="1" smtClean="0">
                <a:latin typeface="BRH Devanagari RN" pitchFamily="2" charset="0"/>
              </a:rPr>
              <a:t>Í¤ÉÌiÉxiÉjÉÉ</a:t>
            </a:r>
            <a:r>
              <a:rPr lang="en-US" sz="2800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sz="2800" dirty="0" smtClean="0">
                <a:latin typeface="BRH Devanagari RN" pitchFamily="2" charset="0"/>
              </a:rPr>
              <a:t>	</a:t>
            </a:r>
            <a:r>
              <a:rPr lang="en-US" sz="2800" dirty="0" err="1" smtClean="0">
                <a:latin typeface="BRH Devanagari RN" pitchFamily="2" charset="0"/>
              </a:rPr>
              <a:t>ÌlÉuÉ×ï¨ÉÉæ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cÉ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ÌuÉzÉåwÉå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cÉ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mÉëirÉrÉÉ</a:t>
            </a:r>
            <a:r>
              <a:rPr lang="en-US" sz="2800" dirty="0" smtClean="0">
                <a:latin typeface="BRH Devanagari RN" pitchFamily="2" charset="0"/>
              </a:rPr>
              <a:t>: </a:t>
            </a:r>
            <a:r>
              <a:rPr lang="en-US" sz="2800" dirty="0" err="1" smtClean="0">
                <a:latin typeface="BRH Devanagari RN" pitchFamily="2" charset="0"/>
              </a:rPr>
              <a:t>ZÉÉSrÉx§ÉrÉ</a:t>
            </a:r>
            <a:r>
              <a:rPr lang="en-US" sz="2800" dirty="0" smtClean="0">
                <a:latin typeface="BRH Devanagari RN" pitchFamily="2" charset="0"/>
              </a:rPr>
              <a:t>: || (</a:t>
            </a:r>
            <a:r>
              <a:rPr lang="en-US" sz="2800" dirty="0" err="1" smtClean="0">
                <a:latin typeface="BRH Devanagari RN" pitchFamily="2" charset="0"/>
              </a:rPr>
              <a:t>cÉ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xÉÔ</a:t>
            </a:r>
            <a:r>
              <a:rPr lang="en-US" sz="2800" dirty="0" smtClean="0">
                <a:latin typeface="BRH Devanagari RN" pitchFamily="2" charset="0"/>
              </a:rPr>
              <a:t> 1/64)</a:t>
            </a:r>
          </a:p>
          <a:p>
            <a:pPr>
              <a:buNone/>
            </a:pPr>
            <a:endParaRPr lang="en-US" sz="2800" dirty="0" smtClean="0">
              <a:latin typeface="BRH Devanagari RN" pitchFamily="2" charset="0"/>
            </a:endParaRPr>
          </a:p>
          <a:p>
            <a:r>
              <a:rPr lang="en-US" sz="2800" dirty="0" smtClean="0">
                <a:latin typeface="BRH Devanagari RN" pitchFamily="2" charset="0"/>
              </a:rPr>
              <a:t>UxÉlÉåÎlSìrÉaÉëÉ½Éå </a:t>
            </a:r>
            <a:r>
              <a:rPr lang="en-US" sz="2800" dirty="0" err="1" smtClean="0">
                <a:latin typeface="BRH Devanagari RN" pitchFamily="2" charset="0"/>
              </a:rPr>
              <a:t>rÉÉåÅjÉï</a:t>
            </a:r>
            <a:r>
              <a:rPr lang="en-US" sz="2800" dirty="0" smtClean="0">
                <a:latin typeface="BRH Devanagari RN" pitchFamily="2" charset="0"/>
              </a:rPr>
              <a:t>: </a:t>
            </a:r>
            <a:r>
              <a:rPr lang="en-US" sz="2800" dirty="0" err="1" smtClean="0">
                <a:latin typeface="BRH Devanagari RN" pitchFamily="2" charset="0"/>
              </a:rPr>
              <a:t>xÉ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UxÉ</a:t>
            </a:r>
            <a:r>
              <a:rPr lang="en-US" sz="2800" dirty="0" smtClean="0">
                <a:latin typeface="BRH Devanagari RN" pitchFamily="2" charset="0"/>
              </a:rPr>
              <a:t>: | (</a:t>
            </a:r>
            <a:r>
              <a:rPr lang="en-US" sz="2800" dirty="0" err="1" smtClean="0">
                <a:latin typeface="BRH Devanagari RN" pitchFamily="2" charset="0"/>
              </a:rPr>
              <a:t>ÍzÉ</a:t>
            </a:r>
            <a:r>
              <a:rPr lang="en-US" sz="2800" dirty="0" smtClean="0">
                <a:latin typeface="BRH Devanagari RN" pitchFamily="2" charset="0"/>
              </a:rPr>
              <a:t>)</a:t>
            </a:r>
          </a:p>
          <a:p>
            <a:r>
              <a:rPr lang="en-US" sz="2800" dirty="0" err="1" smtClean="0">
                <a:latin typeface="BRH Devanagari RN" pitchFamily="2" charset="0"/>
              </a:rPr>
              <a:t>UxÉ</a:t>
            </a:r>
            <a:r>
              <a:rPr lang="en-US" sz="2800" dirty="0" smtClean="0">
                <a:latin typeface="BRH Devanagari RN" pitchFamily="2" charset="0"/>
              </a:rPr>
              <a:t> – </a:t>
            </a:r>
            <a:r>
              <a:rPr lang="en-US" sz="2800" dirty="0" err="1" smtClean="0">
                <a:latin typeface="BRH Devanagari RN" pitchFamily="2" charset="0"/>
              </a:rPr>
              <a:t>aÉÑhÉ</a:t>
            </a:r>
            <a:endParaRPr lang="en-US" sz="2800" dirty="0" smtClean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UxÉ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iÉxqÉÉiÉç</a:t>
            </a:r>
            <a:r>
              <a:rPr lang="en-US" dirty="0" smtClean="0">
                <a:latin typeface="BRH Devanagari RN" pitchFamily="2" charset="0"/>
              </a:rPr>
              <a:t>. . . . . . . . . . .  . . . . . . .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. . . . . . . . . ..</a:t>
            </a:r>
            <a:r>
              <a:rPr lang="en-US" dirty="0" err="1" smtClean="0">
                <a:latin typeface="BRH Devanagari RN" pitchFamily="2" charset="0"/>
              </a:rPr>
              <a:t>iÉ§É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urÉ£üÉå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xqÉ×iÉ</a:t>
            </a:r>
            <a:r>
              <a:rPr lang="en-US" dirty="0" smtClean="0">
                <a:latin typeface="BRH Devanagari RN" pitchFamily="2" charset="0"/>
              </a:rPr>
              <a:t>: ||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AurÉ£üÉå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ÅlÉÑUxÉ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ÌMüÎgcÉSliÉå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urÉ£üÉåÅÌmÉ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cÉåwrÉiÉå</a:t>
            </a:r>
            <a:r>
              <a:rPr lang="en-US" dirty="0" smtClean="0">
                <a:latin typeface="BRH Devanagari RN" pitchFamily="2" charset="0"/>
              </a:rPr>
              <a:t> 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9/3)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BRH Devanagari RN" pitchFamily="2" charset="0"/>
              </a:rPr>
              <a:t>iÉ§ÉÉ±É</a:t>
            </a:r>
            <a:r>
              <a:rPr lang="en-US" sz="2400" dirty="0" smtClean="0">
                <a:latin typeface="BRH Devanagari RN" pitchFamily="2" charset="0"/>
              </a:rPr>
              <a:t> </a:t>
            </a:r>
            <a:r>
              <a:rPr lang="en-US" sz="2400" dirty="0" err="1" smtClean="0">
                <a:latin typeface="BRH Devanagari RN" pitchFamily="2" charset="0"/>
              </a:rPr>
              <a:t>qÉÉÂiÉÇ</a:t>
            </a:r>
            <a:r>
              <a:rPr lang="en-US" sz="2400" dirty="0" smtClean="0">
                <a:latin typeface="BRH Devanagari RN" pitchFamily="2" charset="0"/>
              </a:rPr>
              <a:t> </a:t>
            </a:r>
            <a:r>
              <a:rPr lang="en-US" sz="2400" dirty="0" err="1" smtClean="0">
                <a:latin typeface="BRH Devanagari RN" pitchFamily="2" charset="0"/>
              </a:rPr>
              <a:t>blÉÎliÉ</a:t>
            </a:r>
            <a:r>
              <a:rPr lang="en-US" sz="2400" dirty="0" smtClean="0">
                <a:latin typeface="BRH Devanagari RN" pitchFamily="2" charset="0"/>
              </a:rPr>
              <a:t> §</a:t>
            </a:r>
            <a:r>
              <a:rPr lang="en-US" sz="2400" dirty="0" err="1" smtClean="0">
                <a:latin typeface="BRH Devanagari RN" pitchFamily="2" charset="0"/>
              </a:rPr>
              <a:t>ÉrÉÎxiÉ£üÉSrÉ</a:t>
            </a:r>
            <a:r>
              <a:rPr lang="en-US" sz="2400" dirty="0" smtClean="0">
                <a:latin typeface="BRH Devanagari RN" pitchFamily="2" charset="0"/>
              </a:rPr>
              <a:t>: </a:t>
            </a:r>
            <a:r>
              <a:rPr lang="en-US" sz="2400" dirty="0" err="1" smtClean="0">
                <a:latin typeface="BRH Devanagari RN" pitchFamily="2" charset="0"/>
              </a:rPr>
              <a:t>MüTüqÉç</a:t>
            </a:r>
            <a:r>
              <a:rPr lang="en-US" sz="2400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BRH Devanagari RN" pitchFamily="2" charset="0"/>
              </a:rPr>
              <a:t>	</a:t>
            </a:r>
            <a:r>
              <a:rPr lang="en-US" sz="2400" dirty="0" err="1" smtClean="0">
                <a:latin typeface="BRH Devanagari RN" pitchFamily="2" charset="0"/>
              </a:rPr>
              <a:t>MüwÉÉrÉÌiÉ£üqÉkÉÑUÉ</a:t>
            </a:r>
            <a:r>
              <a:rPr lang="en-US" sz="2400" dirty="0" smtClean="0">
                <a:latin typeface="BRH Devanagari RN" pitchFamily="2" charset="0"/>
              </a:rPr>
              <a:t>: </a:t>
            </a:r>
            <a:r>
              <a:rPr lang="en-US" sz="2400" dirty="0" err="1" smtClean="0">
                <a:latin typeface="BRH Devanagari RN" pitchFamily="2" charset="0"/>
              </a:rPr>
              <a:t>ÌmÉ¨ÉqÉlrÉå</a:t>
            </a:r>
            <a:r>
              <a:rPr lang="en-US" sz="2400" dirty="0" smtClean="0">
                <a:latin typeface="BRH Devanagari RN" pitchFamily="2" charset="0"/>
              </a:rPr>
              <a:t> </a:t>
            </a:r>
            <a:r>
              <a:rPr lang="en-US" sz="2400" dirty="0" err="1" smtClean="0">
                <a:latin typeface="BRH Devanagari RN" pitchFamily="2" charset="0"/>
              </a:rPr>
              <a:t>iÉÑ</a:t>
            </a:r>
            <a:r>
              <a:rPr lang="en-US" sz="2400" dirty="0" smtClean="0">
                <a:latin typeface="BRH Devanagari RN" pitchFamily="2" charset="0"/>
              </a:rPr>
              <a:t> </a:t>
            </a:r>
            <a:r>
              <a:rPr lang="en-US" sz="2400" dirty="0" err="1" smtClean="0">
                <a:latin typeface="BRH Devanagari RN" pitchFamily="2" charset="0"/>
              </a:rPr>
              <a:t>MÑüuÉïiÉå</a:t>
            </a:r>
            <a:r>
              <a:rPr lang="en-US" sz="2400" dirty="0" smtClean="0">
                <a:latin typeface="BRH Devanagari RN" pitchFamily="2" charset="0"/>
              </a:rPr>
              <a:t> || (A </a:t>
            </a:r>
            <a:r>
              <a:rPr lang="en-US" sz="2400" dirty="0" err="1" smtClean="0">
                <a:latin typeface="BRH Devanagari RN" pitchFamily="2" charset="0"/>
              </a:rPr>
              <a:t>WØû</a:t>
            </a:r>
            <a:r>
              <a:rPr lang="en-US" sz="2400" dirty="0" smtClean="0">
                <a:latin typeface="BRH Devanagari RN" pitchFamily="2" charset="0"/>
              </a:rPr>
              <a:t> 1/ 15)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Does this mean that only Rasa present in a </a:t>
            </a:r>
            <a:r>
              <a:rPr lang="en-US" sz="2400" dirty="0" err="1" smtClean="0"/>
              <a:t>Dravya</a:t>
            </a:r>
            <a:r>
              <a:rPr lang="en-US" sz="2400" dirty="0" smtClean="0"/>
              <a:t> acts and reduces or increases </a:t>
            </a:r>
            <a:r>
              <a:rPr lang="en-US" sz="2400" dirty="0" err="1" smtClean="0"/>
              <a:t>Dosha</a:t>
            </a:r>
            <a:r>
              <a:rPr lang="en-US" sz="2400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	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xÉqÉuÉÉrÉÏ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iÉÑ</a:t>
            </a:r>
            <a:r>
              <a:rPr lang="en-US" dirty="0" smtClean="0">
                <a:latin typeface="BRH Devanagari RN" pitchFamily="2" charset="0"/>
              </a:rPr>
              <a:t> ÌlÉ¶Éå¹: </a:t>
            </a:r>
            <a:r>
              <a:rPr lang="en-US" dirty="0" err="1" smtClean="0">
                <a:latin typeface="BRH Devanagari RN" pitchFamily="2" charset="0"/>
              </a:rPr>
              <a:t>MüÉUhÉÇ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: | 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1/51)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AjÉ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SìurÉÉÍ´ÉiÉÉ</a:t>
            </a:r>
            <a:r>
              <a:rPr lang="en-US" dirty="0" smtClean="0">
                <a:latin typeface="BRH Devanagari RN" pitchFamily="2" charset="0"/>
              </a:rPr>
              <a:t> ¥</a:t>
            </a:r>
            <a:r>
              <a:rPr lang="en-US" dirty="0" err="1" smtClean="0">
                <a:latin typeface="BRH Devanagari RN" pitchFamily="2" charset="0"/>
              </a:rPr>
              <a:t>ÉårÉÉ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ÌlÉaÉÑïhÉÉ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ÌlÉÎw¢ürÉÉ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aÉÑhÉÉ</a:t>
            </a:r>
            <a:r>
              <a:rPr lang="en-US" dirty="0" smtClean="0">
                <a:latin typeface="BRH Devanagari RN" pitchFamily="2" charset="0"/>
              </a:rPr>
              <a:t>: | (</a:t>
            </a:r>
            <a:r>
              <a:rPr lang="en-US" dirty="0" err="1" smtClean="0">
                <a:latin typeface="BRH Devanagari RN" pitchFamily="2" charset="0"/>
              </a:rPr>
              <a:t>MüÉËUMüÉuÉÍsÉ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SìurÉÉ´ÉrrÉaÉÑhÉuÉÉlÉç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xÉÇrÉÉåaÉÌuÉpÉÉaÉåwuÉMüÉUhÉqÉlÉmÉå¤Éç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aÉÑhÉsÉ¤ÉhÉqÉç</a:t>
            </a:r>
            <a:r>
              <a:rPr lang="en-US" dirty="0" smtClean="0">
                <a:latin typeface="BRH Devanagari RN" pitchFamily="2" charset="0"/>
              </a:rPr>
              <a:t> | 							(</a:t>
            </a:r>
            <a:r>
              <a:rPr lang="en-US" dirty="0" err="1" smtClean="0">
                <a:latin typeface="BRH Devanagari RN" pitchFamily="2" charset="0"/>
              </a:rPr>
              <a:t>uÉæ</a:t>
            </a:r>
            <a:r>
              <a:rPr lang="en-US" dirty="0" smtClean="0">
                <a:latin typeface="BRH Devanagari RN" pitchFamily="2" charset="0"/>
              </a:rPr>
              <a:t> S 1:16)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ÌuÉµÉsÉ¤ÉhÉÉ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aÉÑhÉÉ</a:t>
            </a:r>
            <a:r>
              <a:rPr lang="en-US" dirty="0" smtClean="0">
                <a:latin typeface="BRH Devanagari RN" pitchFamily="2" charset="0"/>
              </a:rPr>
              <a:t>: (U </a:t>
            </a:r>
            <a:r>
              <a:rPr lang="en-US" dirty="0" err="1" smtClean="0">
                <a:latin typeface="BRH Devanagari RN" pitchFamily="2" charset="0"/>
              </a:rPr>
              <a:t>uÉæ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1/164)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AÉqÉl§ÉhÉå</a:t>
            </a:r>
            <a:r>
              <a:rPr lang="en-US" dirty="0" smtClean="0">
                <a:latin typeface="BRH Devanagari RN" pitchFamily="2" charset="0"/>
              </a:rPr>
              <a:t> | </a:t>
            </a:r>
            <a:r>
              <a:rPr lang="en-US" dirty="0" err="1" smtClean="0">
                <a:latin typeface="BRH Devanagari RN" pitchFamily="2" charset="0"/>
              </a:rPr>
              <a:t>aÉÑlrÉiÉå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AÉqÉl§rÉiÉå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sÉÉåMü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SìurÉÇ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MüqÉï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MÑüÂiÉå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aÉÑÂqÉlSÌWûqÉÎxlÉakÉzsÉ¤hÉxÉÉlSìqÉ×SÒÎxjÉUÉ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aÉÑhÉÉ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xÉxÉÔ¤qÉæzÉSÉ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ÌuÉÇzÉÌiÉ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xÉÌuÉmÉrÉïrÉÉ</a:t>
            </a:r>
            <a:r>
              <a:rPr lang="en-US" dirty="0" smtClean="0">
                <a:latin typeface="BRH Devanagari RN" pitchFamily="2" charset="0"/>
              </a:rPr>
              <a:t>: ||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1/18)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xÉÉjÉÉï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aÉÑUÉSrÉÉå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oÉÑÎ</a:t>
            </a:r>
            <a:r>
              <a:rPr lang="en-US" dirty="0" smtClean="0">
                <a:latin typeface="BRH Devanagari RN" pitchFamily="2" charset="0"/>
              </a:rPr>
              <a:t>®: </a:t>
            </a:r>
            <a:r>
              <a:rPr lang="en-US" dirty="0" err="1" smtClean="0">
                <a:latin typeface="BRH Devanagari RN" pitchFamily="2" charset="0"/>
              </a:rPr>
              <a:t>mÉërÉ¦ÉÉliÉÉ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mÉUÉSrÉ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aÉÑhÉÉ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mÉëÉå£üÉ</a:t>
            </a:r>
            <a:r>
              <a:rPr lang="en-US" dirty="0" smtClean="0">
                <a:latin typeface="BRH Devanagari RN" pitchFamily="2" charset="0"/>
              </a:rPr>
              <a:t>: . . . . . . . . . . . . . .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1/49)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uÉÏrÉï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rÉålÉ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MÑüuÉïÎliÉ</a:t>
            </a:r>
            <a:r>
              <a:rPr lang="en-US" dirty="0" smtClean="0">
                <a:latin typeface="BRH Devanagari RN" pitchFamily="2" charset="0"/>
              </a:rPr>
              <a:t> iÉ²ÏrÉïqÉç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26/13)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uÉÏrÉïliÉÑ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lÉÉuÉÏrÉïÇ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MÑüÂiÉå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ÌMüÎgcÉixÉuÉÉï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uÉÏrÉïM×üiÉÉ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16/64)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uÉÏrÉïÇ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iÉe¥ÉårÉÇ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rÉ±ÉåaÉÉÎi¢ürÉiÉå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lÉÉuÉÏrÉïÇ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MÑüÂiÉå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ÌMüÎgcÉixÉuÉÉï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M×üiÉÉ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</a:t>
            </a:r>
            <a:r>
              <a:rPr lang="en-US" dirty="0" smtClean="0">
                <a:latin typeface="BRH Devanagari RN" pitchFamily="2" charset="0"/>
              </a:rPr>
              <a:t> || (A </a:t>
            </a:r>
            <a:r>
              <a:rPr lang="en-US" dirty="0" err="1" smtClean="0">
                <a:latin typeface="BRH Devanagari RN" pitchFamily="2" charset="0"/>
              </a:rPr>
              <a:t>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17/12)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EwhÉzÉÏiÉaÉÑhÉÉåiMüwÉÉï¨É§É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uÉÏrÉïÇ</a:t>
            </a:r>
            <a:r>
              <a:rPr lang="en-US" dirty="0" smtClean="0">
                <a:latin typeface="BRH Devanagari RN" pitchFamily="2" charset="0"/>
              </a:rPr>
              <a:t> Ì²kÉÉ </a:t>
            </a:r>
            <a:r>
              <a:rPr lang="en-US" dirty="0" err="1" smtClean="0">
                <a:latin typeface="BRH Devanagari RN" pitchFamily="2" charset="0"/>
              </a:rPr>
              <a:t>xqÉ×iÉqÉç</a:t>
            </a:r>
            <a:r>
              <a:rPr lang="en-US" dirty="0" smtClean="0">
                <a:latin typeface="BRH Devanagari RN" pitchFamily="2" charset="0"/>
              </a:rPr>
              <a:t> 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1/17)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uÉÏrÉïÇ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mÉÑlÉuÉïSlirÉåMåü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aÉÑÂ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ÎxlÉakÉÇ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ÌWûqÉÇ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qÉ×SÒ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sÉbÉÑÃ¤ÉÉåwhÉiÉÏ¤hÉÇ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iÉSåuÉÇ</a:t>
            </a:r>
            <a:r>
              <a:rPr lang="en-US" dirty="0" smtClean="0">
                <a:latin typeface="BRH Devanagari RN" pitchFamily="2" charset="0"/>
              </a:rPr>
              <a:t> qÉiÉqÉ¹kÉÉ ||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9/12)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cÉUMüxiuÉÉWû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iÉ±ålÉ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Ì¢ürÉÉ</a:t>
            </a:r>
            <a:r>
              <a:rPr lang="en-US" dirty="0" smtClean="0">
                <a:latin typeface="BRH Devanagari RN" pitchFamily="2" charset="0"/>
              </a:rPr>
              <a:t> 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9/13)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008888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uÉÏrÉï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562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zÉÌ£üqÉliÉÉå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uÉÏrÉïqÉç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UxÉmÉëpÉÉuÉurÉÌiÉËU£åü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mÉëpÉÔiÉMüÉrÉïMüÉËUÍhÉ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uÉÏrÉïÍqÉÌiÉ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xÉ¥ÉÉ</a:t>
            </a:r>
            <a:r>
              <a:rPr lang="en-US" dirty="0" smtClean="0">
                <a:latin typeface="BRH Devanagari RN" pitchFamily="2" charset="0"/>
              </a:rPr>
              <a:t> | 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						(</a:t>
            </a:r>
            <a:r>
              <a:rPr lang="en-US" dirty="0" err="1" smtClean="0">
                <a:latin typeface="BRH Devanagari RN" pitchFamily="2" charset="0"/>
              </a:rPr>
              <a:t>xÉÑ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40)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UxÉÌuÉmÉÉMümÉëpÉÉuÉurÉÌiÉËU£åü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mÉëpÉÔiÉMüÉrÉïMüÉËUÍhÉ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uÉÏrÉïÍqÉÌiÉ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xÉÇ¥ÉÉ</a:t>
            </a:r>
            <a:r>
              <a:rPr lang="en-US" dirty="0" smtClean="0">
                <a:latin typeface="BRH Devanagari RN" pitchFamily="2" charset="0"/>
              </a:rPr>
              <a:t>, iÉålÉÉ¹ÌuÉkÉuÉÏrÉïuÉÉÌSqÉiÉå </a:t>
            </a:r>
            <a:r>
              <a:rPr lang="en-US" dirty="0" err="1" smtClean="0">
                <a:latin typeface="BRH Devanagari RN" pitchFamily="2" charset="0"/>
              </a:rPr>
              <a:t>ÌmÉÎcNûsÉÌuÉzÉSÉSrÉÉå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UxÉÉÌS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ÌuÉmÉUÏiÉÇ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mÉëÉrÉ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MÑüuÉïÎliÉ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iÉålÉ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iÉåwÉÉÇ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UxÉÉ±ÑmÉSåzÉålÉæuÉ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aÉëWûhÉÇ</a:t>
            </a:r>
            <a:r>
              <a:rPr lang="en-US" dirty="0" smtClean="0">
                <a:latin typeface="BRH Devanagari RN" pitchFamily="2" charset="0"/>
              </a:rPr>
              <a:t>; qÉ×²ÉSÏlÉÉÇ </a:t>
            </a:r>
            <a:r>
              <a:rPr lang="en-US" dirty="0" err="1" smtClean="0">
                <a:latin typeface="BRH Devanagari RN" pitchFamily="2" charset="0"/>
              </a:rPr>
              <a:t>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UxÉÉ±ÍpÉpÉÉuÉMüiuÉqÉÎxiÉ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iÉjÉÉ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ÌmÉmmÉsrÉÉÇ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MüiÉÑUxÉMüÉrÉïÇ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ÌmÉ¨ÉMüÉåmÉlÉqÉÌmÉpÉÔrÉ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iÉªiÉå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qÉ×SÒzÉÏiÉuÉÏrÉåï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ÌmÉ¨ÉqÉåuÉ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zÉqÉrÉiÉ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, . . .|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LiÉÉÌlÉ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ZÉsÉÑ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uÉÏrÉÉïÍhÉ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xuÉoÉsÉaÉÑhÉÉåiMüwÉÉiÉç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UxÉqÉÍpÉpÉÔrÉ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AÉiqÉMüqÉï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SzÉïrÉÎliÉ</a:t>
            </a:r>
            <a:r>
              <a:rPr lang="en-US" dirty="0" smtClean="0">
                <a:latin typeface="BRH Devanagari RN" pitchFamily="2" charset="0"/>
              </a:rPr>
              <a:t> | 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								(</a:t>
            </a:r>
            <a:r>
              <a:rPr lang="en-US" dirty="0" err="1" smtClean="0">
                <a:latin typeface="BRH Devanagari RN" pitchFamily="2" charset="0"/>
              </a:rPr>
              <a:t>xÉÑ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40)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dirty="0" err="1" smtClean="0"/>
              <a:t>Contd</a:t>
            </a:r>
            <a:r>
              <a:rPr lang="en-US" dirty="0" smtClean="0"/>
              <a:t>…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rÉålÉåÌiÉ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ÌuÉmÉÉMåülÉ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mÉëpÉÉuÉålÉ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aÉÑuÉÉïÌSmÉUÉÌSÍpÉuÉÉï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aÉÑhÉærÉÉï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iÉmÉïhÉ¿ûÉSlÉzÉqÉlÉÉÌSÃmÉ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Ì¢ürÉiÉå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iÉxrÉÉÇ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Ì¢ürÉÉrÉÉÇ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iÉSè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UxÉÉÌS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uÉÏrÉïqÉç</a:t>
            </a:r>
            <a:r>
              <a:rPr lang="en-US" dirty="0" smtClean="0">
                <a:latin typeface="BRH Devanagari RN" pitchFamily="2" charset="0"/>
              </a:rPr>
              <a:t> | </a:t>
            </a:r>
          </a:p>
          <a:p>
            <a:pPr>
              <a:lnSpc>
                <a:spcPct val="150000"/>
              </a:lnSpc>
              <a:buNone/>
            </a:pPr>
            <a:r>
              <a:rPr lang="en-US" dirty="0" err="1" smtClean="0">
                <a:latin typeface="BRH Devanagari RN" pitchFamily="2" charset="0"/>
              </a:rPr>
              <a:t>AiÉ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LuÉÉå£Çü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xÉÑ´ÉÑiÉå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rÉålÉ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MÑüuÉïliÉå</a:t>
            </a:r>
            <a:r>
              <a:rPr lang="en-US" dirty="0" smtClean="0">
                <a:latin typeface="BRH Devanagari RN" pitchFamily="2" charset="0"/>
              </a:rPr>
              <a:t> i²ÏrÉïqÉç (</a:t>
            </a:r>
            <a:r>
              <a:rPr lang="en-US" dirty="0" err="1" smtClean="0">
                <a:latin typeface="BRH Devanagari RN" pitchFamily="2" charset="0"/>
              </a:rPr>
              <a:t>xÉÉå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40)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uÉÏrÉï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sÉ¤ÉhÉ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qÉ×SÒiÉÏ¤hÉaÉÑÂsÉbÉÑÎxlÉakÉÃ¤ÉÉåwhÉzÉÏiÉsÉqÉç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uÉÏrÉïÇ</a:t>
            </a:r>
            <a:r>
              <a:rPr lang="en-US" dirty="0" smtClean="0">
                <a:latin typeface="BRH Devanagari RN" pitchFamily="2" charset="0"/>
              </a:rPr>
              <a:t> A¹ÌuÉkÉÇ </a:t>
            </a:r>
            <a:r>
              <a:rPr lang="en-US" dirty="0" err="1" smtClean="0">
                <a:latin typeface="BRH Devanagari RN" pitchFamily="2" charset="0"/>
              </a:rPr>
              <a:t>MåüÍcÉiÉç</a:t>
            </a:r>
            <a:r>
              <a:rPr lang="en-US" dirty="0" smtClean="0">
                <a:latin typeface="BRH Devanagari RN" pitchFamily="2" charset="0"/>
              </a:rPr>
              <a:t>, MåüÍcÉÌ²ÌuÉkÉqÉÉÎxjÉiÉÉ: ||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zÉÏiÉÉåwhÉÍqÉÌiÉ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uÉÏrÉïÇ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lÉÉuÉÏrÉïÇ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MÑüÂiÉå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ÌMÇüÍcÉiÉç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xÉuÉÉï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uÉÏrÉïM×üiÉÉ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Ì¢ürÉÉ</a:t>
            </a:r>
            <a:r>
              <a:rPr lang="en-US" dirty="0" smtClean="0">
                <a:latin typeface="BRH Devanagari RN" pitchFamily="2" charset="0"/>
              </a:rPr>
              <a:t>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26/64, 65)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iÉ§ÉÉåwhÉÇ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pÉëqÉiÉ×OèasÉÉÌlÉxuÉåSSÉWûÉzÉÑmÉÉÌMüiÉÉ</a:t>
            </a:r>
            <a:r>
              <a:rPr lang="en-US" dirty="0" smtClean="0">
                <a:latin typeface="BRH Devanagari RN" pitchFamily="2" charset="0"/>
              </a:rPr>
              <a:t>: ||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zÉqÉÇ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uÉÉiÉMüTürÉÉå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MüUÉåÌiÉ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ÍzÉÍzÉUÇ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mÉÑlÉ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¿</a:t>
            </a:r>
            <a:r>
              <a:rPr lang="en-US" dirty="0" err="1" smtClean="0">
                <a:latin typeface="BRH Devanagari RN" pitchFamily="2" charset="0"/>
              </a:rPr>
              <a:t>ûÉSlÉÇ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eÉÏuÉlÉÇ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xiÉqpÉÇ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mÉëxÉÉSÇ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U£üÌmÉ¨ÉrÉÉå</a:t>
            </a:r>
            <a:r>
              <a:rPr lang="en-US" dirty="0" smtClean="0">
                <a:latin typeface="BRH Devanagari RN" pitchFamily="2" charset="0"/>
              </a:rPr>
              <a:t>: || 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9/18,19)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ÌuÉmÉÉMü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sÉ¤ÉhÉ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eÉÉPûUåhÉÉÎalÉlÉÉ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rÉÉåaÉÉ±SÒSåÌiÉ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UxÉÉliÉUqÉç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UxÉÉlÉÉÇ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mÉËUhÉÉqÉÉliÉå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ÌuÉmÉÉMü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xqÉ×iÉ</a:t>
            </a:r>
            <a:r>
              <a:rPr lang="en-US" dirty="0" smtClean="0">
                <a:latin typeface="BRH Devanagari RN" pitchFamily="2" charset="0"/>
              </a:rPr>
              <a:t>: ||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20)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qÉkÉÑUÉå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sÉÉhÉÉqsÉÉæ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ÎxlÉakÉpÉÉuÉÉi§ÉrÉÉå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uÉÉiÉqÉÔ§ÉmÉÑUÏwÉÉhÉÉÇ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mÉëÉrÉÉå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qÉÉå¤Éå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xÉÑZÉÉ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qÉiÉÉ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MüOÒûÌiÉ£üMüwÉÉrÉÉxiÉÑ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Ã¤ÉpÉÉuÉÉi§ÉrÉÉå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SÒ:ZÉÉrÉ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qÉÉå¤Éå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SØzrÉliÉå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uÉÉiÉÌuÉhqÉÔ§ÉUåiÉxÉÉqÉç</a:t>
            </a:r>
            <a:r>
              <a:rPr lang="en-US" dirty="0" smtClean="0">
                <a:latin typeface="BRH Devanagari RN" pitchFamily="2" charset="0"/>
              </a:rPr>
              <a:t>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26/59, 60)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>
                <a:latin typeface="Agency FB" pitchFamily="34" charset="0"/>
              </a:rPr>
              <a:t>Indicator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Reason - 1</a:t>
            </a:r>
          </a:p>
          <a:p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mÉëirÉ¤É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aÉqrÉ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uÉÏrÉï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ÌuÉmÉÉMü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AlÉÑqÉÉlÉ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aÉqrÉ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err="1" smtClean="0">
                <a:latin typeface="BRH Devanagari RN" pitchFamily="2" charset="0"/>
              </a:rPr>
              <a:t>uÉÏrÉï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YuÉÍcÉiÉç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mÉëirÉ¤É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aÉqrÉ</a:t>
            </a:r>
            <a:r>
              <a:rPr lang="en-US" dirty="0" smtClean="0">
                <a:latin typeface="BRH Devanagari RN" pitchFamily="2" charset="0"/>
              </a:rPr>
              <a:t>, 			</a:t>
            </a:r>
            <a:r>
              <a:rPr lang="en-US" dirty="0" err="1" smtClean="0">
                <a:latin typeface="BRH Devanagari RN" pitchFamily="2" charset="0"/>
              </a:rPr>
              <a:t>YuÉÍcÉiÉç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AlÉÑqÉÉlÉ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aÉqrÉ</a:t>
            </a:r>
            <a:r>
              <a:rPr lang="en-US" dirty="0" smtClean="0">
                <a:latin typeface="BRH Devanagari RN" pitchFamily="2" charset="0"/>
              </a:rPr>
              <a:t> )</a:t>
            </a:r>
          </a:p>
          <a:p>
            <a:r>
              <a:rPr lang="en-US" dirty="0" err="1" smtClean="0">
                <a:latin typeface="BRH Devanagari RN" pitchFamily="2" charset="0"/>
              </a:rPr>
              <a:t>mÉëpÉÉuÉ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AÉmiÉÉåmÉSåzÉ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aÉqrÉ</a:t>
            </a:r>
            <a:endParaRPr lang="en-US" dirty="0" smtClean="0">
              <a:latin typeface="BRH Devanagari RN" pitchFamily="2" charset="0"/>
            </a:endParaRPr>
          </a:p>
          <a:p>
            <a:endParaRPr lang="en-US" dirty="0" smtClean="0">
              <a:latin typeface="BRH Devanagari RN" pitchFamily="2" charset="0"/>
            </a:endParaRPr>
          </a:p>
          <a:p>
            <a:r>
              <a:rPr lang="en-US" dirty="0" smtClean="0">
                <a:latin typeface="BRH Devanagari RN" pitchFamily="2" charset="0"/>
              </a:rPr>
              <a:t>“</a:t>
            </a:r>
            <a:r>
              <a:rPr lang="en-US" dirty="0" err="1" smtClean="0">
                <a:latin typeface="BRH Devanagari RN" pitchFamily="2" charset="0"/>
              </a:rPr>
              <a:t>mÉëirÉ¤É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mÉÔuÉïMÇü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AlÉÑqÉÉlÉqÉç</a:t>
            </a:r>
            <a:r>
              <a:rPr lang="en-US" dirty="0" smtClean="0">
                <a:latin typeface="BRH Devanagari RN" pitchFamily="2" charset="0"/>
              </a:rPr>
              <a:t>”</a:t>
            </a:r>
          </a:p>
          <a:p>
            <a:r>
              <a:rPr lang="en-US" dirty="0" err="1" smtClean="0">
                <a:latin typeface="BRH Devanagari RN" pitchFamily="2" charset="0"/>
              </a:rPr>
              <a:t>UxÉÉå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ÌlÉmÉÉiÉå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SìurÉÉhÉÉÇ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ÌuÉmÉÉMü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MüqÉïÌlÉ¸rÉÉ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uÉÏrÉïÇ</a:t>
            </a:r>
            <a:r>
              <a:rPr lang="en-US" dirty="0" smtClean="0">
                <a:latin typeface="BRH Devanagari RN" pitchFamily="2" charset="0"/>
              </a:rPr>
              <a:t> rÉÉuÉSkÉÏuÉÉxÉÉÍ³ÉmÉÉiÉÉŠÉåmÉsÉprÉiÉå || 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26/66)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mÉëirÉ¤É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AlÉÑqÉÉlÉ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pÉÉuÉÉÌlÉ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RH Devanagari RN" pitchFamily="2" charset="0"/>
              </a:rPr>
              <a:t>aÉÑÂsÉbÉÔ</a:t>
            </a:r>
            <a:r>
              <a:rPr lang="en-US" dirty="0" smtClean="0">
                <a:latin typeface="BRH Devanagari RN" pitchFamily="2" charset="0"/>
              </a:rPr>
              <a:t> A³ÉmÉÉMüÉlÉÑqÉårÉÉæ, </a:t>
            </a:r>
            <a:r>
              <a:rPr lang="en-US" dirty="0" err="1" smtClean="0">
                <a:latin typeface="BRH Devanagari RN" pitchFamily="2" charset="0"/>
              </a:rPr>
              <a:t>qÉlSiÉÏ¤ÉhÉÉæ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ÍcÉUÉÍcÉUÉMüÉrÉÉïlÉÑqÉårÉÉæ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Ã¤ÉxlÉåWûÉæ</a:t>
            </a:r>
            <a:r>
              <a:rPr lang="en-US" dirty="0" smtClean="0">
                <a:latin typeface="BRH Devanagari RN" pitchFamily="2" charset="0"/>
              </a:rPr>
              <a:t> cÉ¤ÉÑaÉëÉ½Éæ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| (</a:t>
            </a:r>
            <a:r>
              <a:rPr lang="en-US" dirty="0" err="1" smtClean="0">
                <a:latin typeface="BRH Devanagari RN" pitchFamily="2" charset="0"/>
              </a:rPr>
              <a:t>ESrÉlÉÉÌSirÉpÉ¨É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err="1" smtClean="0">
                <a:latin typeface="BRH Devanagari RN" pitchFamily="2" charset="0"/>
              </a:rPr>
              <a:t>WØûSrÉpÉÉåÌSMüÉ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r>
              <a:rPr lang="en-US" dirty="0" err="1" smtClean="0">
                <a:latin typeface="BRH Devanagari RN" pitchFamily="2" charset="0"/>
              </a:rPr>
              <a:t>ÌlÉmÉÉiÉ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UxÉlÉÉrÉÉåaÉå</a:t>
            </a:r>
            <a:r>
              <a:rPr lang="en-US" dirty="0" smtClean="0">
                <a:latin typeface="BRH Devanagari RN" pitchFamily="2" charset="0"/>
              </a:rPr>
              <a:t>| (</a:t>
            </a:r>
            <a:r>
              <a:rPr lang="en-US" dirty="0" err="1" smtClean="0">
                <a:latin typeface="BRH Devanagari RN" pitchFamily="2" charset="0"/>
              </a:rPr>
              <a:t>cÉ¢ü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26/66)</a:t>
            </a:r>
          </a:p>
          <a:p>
            <a:r>
              <a:rPr lang="en-US" dirty="0" err="1" smtClean="0">
                <a:latin typeface="BRH Devanagari RN" pitchFamily="2" charset="0"/>
              </a:rPr>
              <a:t>UxÉÉåmÉrÉÉåaÉå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rÉÉåÅlirÉÉWûÉUmÉËUhÉÉqÉM×üiÉ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MüqÉïÌuÉzÉåwÉ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MüTüzÉÑ¢üÉÍpÉuÉ×Sè±ÉÌSsÉ¤ÉhÉ</a:t>
            </a:r>
            <a:r>
              <a:rPr lang="en-US" dirty="0" smtClean="0">
                <a:latin typeface="BRH Devanagari RN" pitchFamily="2" charset="0"/>
              </a:rPr>
              <a:t>:, </a:t>
            </a:r>
            <a:r>
              <a:rPr lang="en-US" dirty="0" err="1" smtClean="0">
                <a:latin typeface="BRH Devanagari RN" pitchFamily="2" charset="0"/>
              </a:rPr>
              <a:t>iÉålÉ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ÌuÉmÉÉMüÉå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ÌlÉ¶ÉÏrÉiÉå</a:t>
            </a:r>
            <a:r>
              <a:rPr lang="en-US" dirty="0" smtClean="0">
                <a:latin typeface="BRH Devanagari RN" pitchFamily="2" charset="0"/>
              </a:rPr>
              <a:t> | 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					(</a:t>
            </a:r>
            <a:r>
              <a:rPr lang="en-US" dirty="0" err="1" smtClean="0">
                <a:latin typeface="BRH Devanagari RN" pitchFamily="2" charset="0"/>
              </a:rPr>
              <a:t>cÉ¢ü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26/66)</a:t>
            </a:r>
          </a:p>
          <a:p>
            <a:r>
              <a:rPr lang="en-US" dirty="0" err="1" smtClean="0">
                <a:latin typeface="BRH Devanagari RN" pitchFamily="2" charset="0"/>
              </a:rPr>
              <a:t>uÉÏrÉï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AkÉÏuÉÉxÉ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xÉWûÉuÉxjÉÉlÉÇ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rÉÉuÉSkÉÏuÉÉxÉÉÌSÌiÉ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rÉÉuÉiÉç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zÉUÏU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ÌlÉuÉÉxÉÉiÉç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LiÉŠ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ÌuÉmÉÉMüÉiÉç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mÉÔuÉïÇ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ÌlÉmÉÉiÉÉŠÉåkuÉïÇ</a:t>
            </a:r>
            <a:r>
              <a:rPr lang="en-US" dirty="0" smtClean="0">
                <a:latin typeface="BRH Devanagari RN" pitchFamily="2" charset="0"/>
              </a:rPr>
              <a:t> ¥</a:t>
            </a:r>
            <a:r>
              <a:rPr lang="en-US" dirty="0" err="1" smtClean="0">
                <a:latin typeface="BRH Devanagari RN" pitchFamily="2" charset="0"/>
              </a:rPr>
              <a:t>ÉårÉqÉç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r>
              <a:rPr lang="en-US" dirty="0" err="1" smtClean="0">
                <a:latin typeface="BRH Devanagari RN" pitchFamily="2" charset="0"/>
              </a:rPr>
              <a:t>LiÉålÉ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mÉëirÉ¤ÉåhÉæuÉ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ÌuÉmÉÉMüxiÉÑ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ÌlÉirÉ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mÉUÉå¤É</a:t>
            </a:r>
            <a:r>
              <a:rPr lang="en-US" dirty="0" smtClean="0">
                <a:latin typeface="BRH Devanagari RN" pitchFamily="2" charset="0"/>
              </a:rPr>
              <a:t>:, </a:t>
            </a:r>
            <a:r>
              <a:rPr lang="en-US" dirty="0" err="1" smtClean="0">
                <a:latin typeface="BRH Devanagari RN" pitchFamily="2" charset="0"/>
              </a:rPr>
              <a:t>iÉiMüÉrÉåïhÉÉl|ÉÑqÉÏrÉiÉå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					(</a:t>
            </a:r>
            <a:r>
              <a:rPr lang="en-US" dirty="0" err="1" smtClean="0">
                <a:latin typeface="BRH Devanagari RN" pitchFamily="2" charset="0"/>
              </a:rPr>
              <a:t>cÉ¢ü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26/66)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urÉmÉSåzÉxiÉÑ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pÉÔrÉxÉÉ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smtClean="0">
                <a:latin typeface="+mn-lt"/>
              </a:rPr>
              <a:t>Reason 2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SìurÉqÉåuÉ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UxÉÉSÏlÉÉÇ</a:t>
            </a:r>
            <a:r>
              <a:rPr lang="en-US" dirty="0" smtClean="0">
                <a:latin typeface="BRH Devanagari RN" pitchFamily="2" charset="0"/>
              </a:rPr>
              <a:t> ´</a:t>
            </a:r>
            <a:r>
              <a:rPr lang="en-US" dirty="0" err="1" smtClean="0">
                <a:latin typeface="BRH Devanagari RN" pitchFamily="2" charset="0"/>
              </a:rPr>
              <a:t>Éå¸Ç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iÉSÉ´ÉrÉÉ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mÉgcÉpÉÔiÉÉiqÉMÇü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iÉ¨ÉÑ¤qÉÉqÉÍkÉ¸ÉrÉ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eÉÉrÉiÉå</a:t>
            </a:r>
            <a:r>
              <a:rPr lang="en-US" dirty="0" smtClean="0">
                <a:latin typeface="BRH Devanagari RN" pitchFamily="2" charset="0"/>
              </a:rPr>
              <a:t>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AqoÉÑrÉÉålrÉÎalÉmÉuÉlÉlÉpÉxÉÉÇ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xÉqÉÉuÉÉrÉiÉ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iÉÍ³ÉuÉ×ïÌ¨ÉÌuÉïzÉåwÉ¶É </a:t>
            </a:r>
            <a:r>
              <a:rPr lang="en-US" dirty="0" err="1" smtClean="0">
                <a:latin typeface="BRH Devanagari RN" pitchFamily="2" charset="0"/>
              </a:rPr>
              <a:t>urÉmÉSåzÉxiÉÑ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pÉÔrÉxÉÉ</a:t>
            </a:r>
            <a:r>
              <a:rPr lang="en-US" dirty="0" smtClean="0">
                <a:latin typeface="BRH Devanagari RN" pitchFamily="2" charset="0"/>
              </a:rPr>
              <a:t> ||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9/2)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>
                <a:latin typeface="+mn-lt"/>
              </a:rPr>
              <a:t>a </a:t>
            </a:r>
            <a:r>
              <a:rPr lang="en-US" dirty="0" err="1" smtClean="0">
                <a:latin typeface="+mn-lt"/>
              </a:rPr>
              <a:t>Guna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aÉÑhÉÉ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aÉÑhÉÉ´ÉrÉÉ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lÉÉå£üÉxiÉxqÉÉSìxÉaÉÑhÉÉlÉç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ÍpÉwÉMçü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ÌuÉ±ÉSèSìurrÉaÉÑhÉÉlÉç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MüiÉÑïUÍpÉmÉëÉrÉÉ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mÉ×jÉÎauÉkÉÉ</a:t>
            </a:r>
            <a:r>
              <a:rPr lang="en-US" dirty="0" smtClean="0">
                <a:latin typeface="BRH Devanagari RN" pitchFamily="2" charset="0"/>
              </a:rPr>
              <a:t>: || 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26/36)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Rasa indicate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iÉåwÉÉÇ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UxÉÉåmÉSåzÉålÉ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ÌlÉSåïzrÉÉå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aÉÑhÉxÉÇaÉëWû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uÉÏrÉïiÉÉåÅÌuÉmÉUÏiÉÉlÉÉÇ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mÉÉMüiÉ¶ÉÉåmÉSå¤rÉiÉå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rÉjÉÉ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mÉrÉÉå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xÉÌmÉïrÉïjÉÉ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cÉurÉÍcÉ§ÉMüÉæ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LuÉqÉÉSÏÌlÉ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cÉÉlrÉÉÌlÉ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ÌlÉÌSïzÉåSìxÉiÉÉå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ÍpÉwÉMçü</a:t>
            </a:r>
            <a:r>
              <a:rPr lang="en-US" dirty="0" smtClean="0">
                <a:latin typeface="BRH Devanagari RN" pitchFamily="2" charset="0"/>
              </a:rPr>
              <a:t>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26/46, 47)</a:t>
            </a:r>
          </a:p>
          <a:p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mÉrÉ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xÉÌmÉï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xÉÉqÉÉlrÉ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mÉëirÉrÉ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AÉUokÉ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uÉÏrÉïiÉÉåÅÌuÉmÉUÏiÉ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ÌuÉÍcÉ§É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mÉëirÉrÉ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AÉUokÉ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AmÉÉuÉÉS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9829"/>
            <a:ext cx="8229600" cy="5225142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RH Devanagari RN" pitchFamily="2" charset="0"/>
              </a:rPr>
              <a:t>qÉkÉÑUÇ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ÌMüÎgcÉSÒwhÉÇ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xrÉÉiÉç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MüwÉÉrÉÇ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ÌiÉ£üqÉåuÉ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rÉjÉÉ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qÉWûimÉgcÉqÉÔsÉÇ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rÉjÉÉÅoeÉÉlÉÔmÉqÉÉÍqÉwÉqÉç</a:t>
            </a:r>
            <a:r>
              <a:rPr lang="en-US" dirty="0" smtClean="0">
                <a:latin typeface="BRH Devanagari RN" pitchFamily="2" charset="0"/>
              </a:rPr>
              <a:t>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sÉuÉhÉÇ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xÉælkÉuÉÇ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lÉÉåwhÉqÉqsÉqÉÉqÉsÉMÇü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iÉjÉÉ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AMüÉïaÉÂaÉÑQÕûcÉÏlÉÉÇ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ÌiÉ£üÉqÉÑwhÉqÉÑcrÉiÉå</a:t>
            </a:r>
            <a:r>
              <a:rPr lang="en-US" dirty="0" smtClean="0">
                <a:latin typeface="BRH Devanagari RN" pitchFamily="2" charset="0"/>
              </a:rPr>
              <a:t>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26/48, 49)</a:t>
            </a:r>
          </a:p>
          <a:p>
            <a:pPr>
              <a:buNone/>
            </a:pP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ÌMüÎgcÉSqsÉÇ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xÉÇaÉëÉÌWû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ÌMüÎgcÉSqsÉÇ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ÍpÉlÉÌ¨É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rÉjÉÉ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MüÌmÉijÉÇ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xÉÇaÉëÉÌWû</a:t>
            </a:r>
            <a:r>
              <a:rPr lang="en-US" dirty="0" smtClean="0">
                <a:latin typeface="BRH Devanagari RN" pitchFamily="2" charset="0"/>
              </a:rPr>
              <a:t>  </a:t>
            </a:r>
            <a:r>
              <a:rPr lang="en-US" dirty="0" err="1" smtClean="0">
                <a:latin typeface="BRH Devanagari RN" pitchFamily="2" charset="0"/>
              </a:rPr>
              <a:t>pÉåÌS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cÉÉqÉsÉMÇü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iÉjÉÉ</a:t>
            </a:r>
            <a:r>
              <a:rPr lang="en-US" dirty="0" smtClean="0">
                <a:latin typeface="BRH Devanagari RN" pitchFamily="2" charset="0"/>
              </a:rPr>
              <a:t>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ÌmÉmmÉÍsÉ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lÉÉaÉUÇ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uÉ×wrÉÇ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MüOÒû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cÉÉuÉ×wrÉqÉÑcrÉiÉå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MüwÉÉrÉ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xiÉqpÉlÉ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zÉÏiÉ</a:t>
            </a:r>
            <a:r>
              <a:rPr lang="en-US" dirty="0" smtClean="0">
                <a:latin typeface="BRH Devanagari RN" pitchFamily="2" charset="0"/>
              </a:rPr>
              <a:t> :</a:t>
            </a:r>
            <a:r>
              <a:rPr lang="en-US" dirty="0" err="1" smtClean="0">
                <a:latin typeface="BRH Devanagari RN" pitchFamily="2" charset="0"/>
              </a:rPr>
              <a:t>xÉÉåÅpÉrÉÉqÉjÉÅlrÉjÉÉ</a:t>
            </a:r>
            <a:r>
              <a:rPr lang="en-US" dirty="0" smtClean="0">
                <a:latin typeface="BRH Devanagari RN" pitchFamily="2" charset="0"/>
              </a:rPr>
              <a:t>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/>
              <a:t>26/50-51)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Contd..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xÉÉqÉÉlrÉiÉ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MüqÉï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SìurÉÉSÏlÉÉÇ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mÉÑlÉ¶É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iÉiÉç</a:t>
            </a:r>
            <a:r>
              <a:rPr lang="en-US" dirty="0" smtClean="0">
                <a:latin typeface="BRH Devanagari RN" pitchFamily="2" charset="0"/>
              </a:rPr>
              <a:t>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ÌuÉÍcÉ§ÉmÉëirÉrÉÉUokÉSìurÉpÉåSålÉ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ÍpÉ±iÉå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xuÉÉSÒaÉÑÂ¶É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aÉÉåkÉÔqÉÉå</a:t>
            </a:r>
            <a:r>
              <a:rPr lang="en-US" dirty="0" smtClean="0">
                <a:latin typeface="BRH Devanagari RN" pitchFamily="2" charset="0"/>
              </a:rPr>
              <a:t> uÉÉiÉÎeÉ²ÉiÉM×ü±É: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EwhÉÉ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qÉixrÉÉ</a:t>
            </a:r>
            <a:r>
              <a:rPr lang="en-US" dirty="0" smtClean="0">
                <a:latin typeface="BRH Devanagari RN" pitchFamily="2" charset="0"/>
              </a:rPr>
              <a:t>:, </a:t>
            </a:r>
            <a:r>
              <a:rPr lang="en-US" dirty="0" err="1" smtClean="0">
                <a:latin typeface="BRH Devanagari RN" pitchFamily="2" charset="0"/>
              </a:rPr>
              <a:t>mÉrÉ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zÉÏiÉÇ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MüOÒû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ÍxÉÇWûÉå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zÉÔMüU</a:t>
            </a:r>
            <a:r>
              <a:rPr lang="en-US" dirty="0" smtClean="0">
                <a:latin typeface="BRH Devanagari RN" pitchFamily="2" charset="0"/>
              </a:rPr>
              <a:t>: | 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					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9/27-28)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Vicitra</a:t>
            </a:r>
            <a:r>
              <a:rPr lang="en-US" dirty="0" smtClean="0"/>
              <a:t> </a:t>
            </a:r>
            <a:r>
              <a:rPr lang="en-US" dirty="0" err="1" smtClean="0"/>
              <a:t>Veerya</a:t>
            </a:r>
            <a:r>
              <a:rPr lang="en-US" dirty="0" smtClean="0"/>
              <a:t> </a:t>
            </a:r>
            <a:r>
              <a:rPr lang="en-US" dirty="0" err="1" smtClean="0"/>
              <a:t>Dravya</a:t>
            </a:r>
            <a:r>
              <a:rPr lang="en-US" dirty="0" smtClean="0"/>
              <a:t> 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rÉ±SèSìurÉå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UxÉÉSÏlÉÉÇ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oÉqÉÉiÉålÉ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uÉiÉïiÉå</a:t>
            </a:r>
            <a:r>
              <a:rPr lang="en-US" dirty="0" smtClean="0">
                <a:latin typeface="BRH Devanagari RN" pitchFamily="2" charset="0"/>
              </a:rPr>
              <a:t>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AÍpÉpÉÔrÉåiÉUÉÇxiÉ¨ÉiÉç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MüÉUhÉiuÉÇ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mÉëmÉ±iÉå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ÌuÉÂ®aÉÑhÉxÉÇrÉÉåaÉå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pÉÔrÉxÉÉåÅsmÉÇ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eÉÏrÉiÉå</a:t>
            </a:r>
            <a:r>
              <a:rPr lang="en-US" dirty="0" smtClean="0">
                <a:latin typeface="BRH Devanagari RN" pitchFamily="2" charset="0"/>
              </a:rPr>
              <a:t> ||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9/23,24)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how does a </a:t>
            </a:r>
            <a:r>
              <a:rPr lang="en-US" dirty="0" err="1" smtClean="0"/>
              <a:t>Dravya</a:t>
            </a:r>
            <a:r>
              <a:rPr lang="en-US" dirty="0" smtClean="0"/>
              <a:t> act and what are the influencing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MåüuÉsÉÇ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aÉÑhÉmÉëpÉÉuÉÉSåuÉ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SìurÉÉÍhÉ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MüÉqÉÑïMüÉÍhÉ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r>
              <a:rPr lang="en-US" dirty="0" smtClean="0">
                <a:latin typeface="BRH Devanagari RN" pitchFamily="2" charset="0"/>
              </a:rPr>
              <a:t>; </a:t>
            </a:r>
            <a:r>
              <a:rPr lang="en-US" dirty="0" err="1" smtClean="0">
                <a:latin typeface="BRH Devanagari RN" pitchFamily="2" charset="0"/>
              </a:rPr>
              <a:t>SìurÉÉÍhÉ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SìurÉmÉëpÉÉuÉÉªÒhÉmÉëpÉÉuÉÉSèSìurÉaÉÑhÉmÉëpÉÉuÉÉŠ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iÉÎxqÉÇiÉÎxqÉlÉç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MüÉsÉå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iÉ¨ÉSÍkÉMüUhÉqÉÉxÉÉ</a:t>
            </a:r>
            <a:r>
              <a:rPr lang="en-US" dirty="0" smtClean="0">
                <a:latin typeface="BRH Devanagari RN" pitchFamily="2" charset="0"/>
              </a:rPr>
              <a:t>± </a:t>
            </a:r>
            <a:r>
              <a:rPr lang="en-US" dirty="0" err="1" smtClean="0">
                <a:latin typeface="BRH Devanagari RN" pitchFamily="2" charset="0"/>
              </a:rPr>
              <a:t>iÉÉÇ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rÉÑÌ£üqÉjÉïÇ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iÉqÉÍpÉmÉëåirÉ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MÑüuÉïÎliÉ</a:t>
            </a:r>
            <a:r>
              <a:rPr lang="en-US" dirty="0" smtClean="0">
                <a:latin typeface="BRH Devanagari RN" pitchFamily="2" charset="0"/>
              </a:rPr>
              <a:t>, iÉ²ÏrÉïÇ: </a:t>
            </a:r>
            <a:r>
              <a:rPr lang="en-US" dirty="0" err="1" smtClean="0">
                <a:latin typeface="BRH Devanagari RN" pitchFamily="2" charset="0"/>
              </a:rPr>
              <a:t>rÉ§É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MÑüuÉïÎliÉ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iÉSÍkÉMüUhÉÇ</a:t>
            </a:r>
            <a:r>
              <a:rPr lang="en-US" dirty="0" smtClean="0">
                <a:latin typeface="BRH Devanagari RN" pitchFamily="2" charset="0"/>
              </a:rPr>
              <a:t>; </a:t>
            </a:r>
            <a:r>
              <a:rPr lang="en-US" dirty="0" err="1" smtClean="0">
                <a:latin typeface="BRH Devanagari RN" pitchFamily="2" charset="0"/>
              </a:rPr>
              <a:t>rÉSÉ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MÑüuÉïÎliÉ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MüÉsÉ</a:t>
            </a:r>
            <a:r>
              <a:rPr lang="en-US" dirty="0" smtClean="0">
                <a:latin typeface="BRH Devanagari RN" pitchFamily="2" charset="0"/>
              </a:rPr>
              <a:t>:; </a:t>
            </a:r>
            <a:r>
              <a:rPr lang="en-US" dirty="0" err="1" smtClean="0">
                <a:latin typeface="BRH Devanagari RN" pitchFamily="2" charset="0"/>
              </a:rPr>
              <a:t>rÉjÉÉ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MÑüuÉïÎliÉ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EmÉÉrÉ</a:t>
            </a:r>
            <a:r>
              <a:rPr lang="en-US" dirty="0" smtClean="0">
                <a:latin typeface="BRH Devanagari RN" pitchFamily="2" charset="0"/>
              </a:rPr>
              <a:t>:; </a:t>
            </a:r>
            <a:r>
              <a:rPr lang="en-US" dirty="0" err="1" smtClean="0">
                <a:latin typeface="BRH Devanagari RN" pitchFamily="2" charset="0"/>
              </a:rPr>
              <a:t>rÉiÉç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xÉÉkÉrÉÎliÉ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iÉiÉç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TüsÉqÉç</a:t>
            </a:r>
            <a:r>
              <a:rPr lang="en-US" dirty="0" smtClean="0">
                <a:latin typeface="BRH Devanagari RN" pitchFamily="2" charset="0"/>
              </a:rPr>
              <a:t>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26/13)</a:t>
            </a:r>
          </a:p>
          <a:p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SìurÉmÉëpÉÉuÉ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SÎliÉ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qÉÍhÉ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mÉëpÉÉuÉ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ÌiÉ£ü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euÉU</a:t>
            </a:r>
            <a:endParaRPr lang="en-US" dirty="0" smtClean="0">
              <a:latin typeface="BRH Devanagari RN" pitchFamily="2" charset="0"/>
            </a:endParaRPr>
          </a:p>
          <a:p>
            <a:r>
              <a:rPr lang="en-US" dirty="0" err="1" smtClean="0">
                <a:latin typeface="BRH Devanagari RN" pitchFamily="2" charset="0"/>
              </a:rPr>
              <a:t>SìurÉaÉÑhÉ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mÉëpÉÉuÉ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M×üwhÉ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AÎeÉlÉ</a:t>
            </a:r>
            <a:r>
              <a:rPr lang="en-US" dirty="0" smtClean="0">
                <a:latin typeface="BRH Devanagari RN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Contd..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UxÉæUxÉÉæ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iÉÑsrÉTüsÉxiÉ§É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zÉÑpÉÉzÉÑpÉqÉç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ÌMüÎgcÉSìxÉålÉ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MÑüÂiÉå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MüqÉï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mÉÉMåülÉ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uÉÉÅmÉUqÉç</a:t>
            </a:r>
            <a:r>
              <a:rPr lang="en-US" dirty="0" smtClean="0">
                <a:latin typeface="BRH Devanagari RN" pitchFamily="2" charset="0"/>
              </a:rPr>
              <a:t>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aÉÑhÉÉliÉUåhÉ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uÉÏrÉåïhÉ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mÉëpÉÉuÉåhÉæuÉ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ÌMügcÉlÉ</a:t>
            </a:r>
            <a:r>
              <a:rPr lang="en-US" dirty="0" smtClean="0">
                <a:latin typeface="BRH Devanagari RN" pitchFamily="2" charset="0"/>
              </a:rPr>
              <a:t> 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9/22)</a:t>
            </a:r>
          </a:p>
          <a:p>
            <a:r>
              <a:rPr lang="en-US" dirty="0" err="1" smtClean="0">
                <a:latin typeface="BRH Devanagari RN" pitchFamily="2" charset="0"/>
              </a:rPr>
              <a:t>qÉkÉÑ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qÉkÉÑUMüwÉÉrÉ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ÌmÉ¨É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zÉqÉlÉ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</a:t>
            </a:r>
            <a:r>
              <a:rPr lang="en-US" dirty="0" err="1" smtClean="0">
                <a:latin typeface="BRH Devanagari RN" pitchFamily="2" charset="0"/>
              </a:rPr>
              <a:t>MüOÒû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ÌuÉmÉÉMåülÉ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zsÉåwqÉ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zÉqÉlÉ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</a:t>
            </a:r>
            <a:r>
              <a:rPr lang="en-US" dirty="0" err="1" smtClean="0">
                <a:latin typeface="BRH Devanagari RN" pitchFamily="2" charset="0"/>
              </a:rPr>
              <a:t>Ã¤ÉåhÉ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uÉÉiÉ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MüÉåmÉ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</a:t>
            </a:r>
            <a:r>
              <a:rPr lang="en-US" dirty="0" err="1" smtClean="0">
                <a:latin typeface="BRH Devanagari RN" pitchFamily="2" charset="0"/>
              </a:rPr>
              <a:t>uÉÏrÉåïhÉ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zÉÏiÉålÉ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iÉ×OèzÉqÉlÉÉÌlÉ</a:t>
            </a:r>
            <a:r>
              <a:rPr lang="en-US" dirty="0" smtClean="0">
                <a:latin typeface="BRH Devanagari RN" pitchFamily="2" charset="0"/>
              </a:rPr>
              <a:t> |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to do?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the </a:t>
            </a:r>
            <a:r>
              <a:rPr lang="en-US" dirty="0" err="1" smtClean="0"/>
              <a:t>Dravya</a:t>
            </a:r>
            <a:r>
              <a:rPr lang="en-US" dirty="0" smtClean="0"/>
              <a:t> (</a:t>
            </a:r>
            <a:r>
              <a:rPr lang="en-US" dirty="0" err="1" smtClean="0"/>
              <a:t>Guna</a:t>
            </a:r>
            <a:r>
              <a:rPr lang="en-US" dirty="0" smtClean="0"/>
              <a:t>, </a:t>
            </a:r>
            <a:r>
              <a:rPr lang="en-US" dirty="0" err="1" smtClean="0"/>
              <a:t>Virya</a:t>
            </a:r>
            <a:r>
              <a:rPr lang="en-US" dirty="0" smtClean="0"/>
              <a:t>, </a:t>
            </a:r>
            <a:r>
              <a:rPr lang="en-US" dirty="0" err="1" smtClean="0"/>
              <a:t>Vipaka</a:t>
            </a:r>
            <a:r>
              <a:rPr lang="en-US" dirty="0" smtClean="0"/>
              <a:t>) can be understood by Rasa.</a:t>
            </a:r>
          </a:p>
          <a:p>
            <a:r>
              <a:rPr lang="en-US" dirty="0" err="1" smtClean="0">
                <a:latin typeface="BRH Devanagari RN" pitchFamily="2" charset="0"/>
              </a:rPr>
              <a:t>iÉxqÉÉSìxÉÉåmÉSåzÉålÉ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xÉuÉïÇ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SìurÉqÉÉÌSzÉåiÉç</a:t>
            </a:r>
            <a:r>
              <a:rPr lang="en-US" dirty="0" smtClean="0">
                <a:latin typeface="BRH Devanagari RN" pitchFamily="2" charset="0"/>
              </a:rPr>
              <a:t> | 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SØ¹Ç </a:t>
            </a:r>
            <a:r>
              <a:rPr lang="en-US" dirty="0" err="1" smtClean="0">
                <a:latin typeface="BRH Devanagari RN" pitchFamily="2" charset="0"/>
              </a:rPr>
              <a:t>iÉÑsrÉUxÉåÅmrÉåuÉÇ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aÉÑhÉÉliÉUqÉç</a:t>
            </a:r>
            <a:r>
              <a:rPr lang="en-US" dirty="0" smtClean="0">
                <a:latin typeface="BRH Devanagari RN" pitchFamily="2" charset="0"/>
              </a:rPr>
              <a:t> ||  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26/52)</a:t>
            </a:r>
          </a:p>
          <a:p>
            <a:r>
              <a:rPr lang="en-US" dirty="0" err="1" smtClean="0">
                <a:latin typeface="BRH Devanagari RN" pitchFamily="2" charset="0"/>
              </a:rPr>
              <a:t>iÉxqÉÉSìxÉÉåmÉSåzÉålÉ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xÉuÉïÇ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SìurÉqÉÉÌSzÉåiÉç</a:t>
            </a:r>
            <a:r>
              <a:rPr lang="en-US" dirty="0" smtClean="0">
                <a:latin typeface="BRH Devanagari RN" pitchFamily="2" charset="0"/>
              </a:rPr>
              <a:t> | (A </a:t>
            </a:r>
            <a:r>
              <a:rPr lang="en-US" dirty="0" err="1" smtClean="0">
                <a:latin typeface="BRH Devanagari RN" pitchFamily="2" charset="0"/>
              </a:rPr>
              <a:t>WØû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9/29)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BRH Devanagari RN" pitchFamily="2" charset="0"/>
              </a:rPr>
              <a:t>ÌuÉkÉÉlÉ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cÉUMü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xÉÇÌWûiÉÉ</a:t>
            </a:r>
            <a:r>
              <a:rPr lang="en-US" dirty="0" smtClean="0">
                <a:latin typeface="BRH Devanagari RN" pitchFamily="2" charset="0"/>
              </a:rPr>
              <a:t> – 26, 27 (</a:t>
            </a:r>
            <a:r>
              <a:rPr lang="en-US" dirty="0" err="1" smtClean="0">
                <a:latin typeface="BRH Devanagari RN" pitchFamily="2" charset="0"/>
              </a:rPr>
              <a:t>AÉ§ÉårÉpÉSìMüÉmÉÏrÉqÉç</a:t>
            </a:r>
            <a:r>
              <a:rPr lang="en-US" dirty="0" smtClean="0">
                <a:latin typeface="BRH Devanagari RN" pitchFamily="2" charset="0"/>
              </a:rPr>
              <a:t>, A³ÉmÉÉlÉÌuÉÍkÉ)</a:t>
            </a:r>
          </a:p>
          <a:p>
            <a:r>
              <a:rPr lang="en-US" dirty="0" smtClean="0">
                <a:latin typeface="BRH Devanagari RN" pitchFamily="2" charset="0"/>
              </a:rPr>
              <a:t>A¹É…¡û </a:t>
            </a:r>
            <a:r>
              <a:rPr lang="en-US" dirty="0" err="1" smtClean="0">
                <a:latin typeface="BRH Devanagari RN" pitchFamily="2" charset="0"/>
              </a:rPr>
              <a:t>WØûSrÉ</a:t>
            </a:r>
            <a:r>
              <a:rPr lang="en-US" dirty="0" smtClean="0">
                <a:latin typeface="BRH Devanagari RN" pitchFamily="2" charset="0"/>
              </a:rPr>
              <a:t> – 5, 6, 9 10 (</a:t>
            </a:r>
            <a:r>
              <a:rPr lang="en-US" dirty="0" err="1" smtClean="0">
                <a:latin typeface="BRH Devanagari RN" pitchFamily="2" charset="0"/>
              </a:rPr>
              <a:t>SìuÉSìurÉ</a:t>
            </a:r>
            <a:r>
              <a:rPr lang="en-US" dirty="0" smtClean="0">
                <a:latin typeface="BRH Devanagari RN" pitchFamily="2" charset="0"/>
              </a:rPr>
              <a:t>, A³ÉxuÉÃmÉ, </a:t>
            </a:r>
            <a:r>
              <a:rPr lang="en-US" dirty="0" err="1" smtClean="0">
                <a:latin typeface="BRH Devanagari RN" pitchFamily="2" charset="0"/>
              </a:rPr>
              <a:t>SìurÉÉÌS</a:t>
            </a:r>
            <a:r>
              <a:rPr lang="en-US" dirty="0" smtClean="0">
                <a:latin typeface="BRH Devanagari RN" pitchFamily="2" charset="0"/>
              </a:rPr>
              <a:t>, 					</a:t>
            </a:r>
            <a:r>
              <a:rPr lang="en-US" dirty="0" err="1" smtClean="0">
                <a:latin typeface="BRH Devanagari RN" pitchFamily="2" charset="0"/>
              </a:rPr>
              <a:t>UxÉpÉåSÏrÉqÉç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r>
              <a:rPr lang="en-US" dirty="0" smtClean="0">
                <a:latin typeface="BRH Devanagari RN" pitchFamily="2" charset="0"/>
              </a:rPr>
              <a:t>A¹É…¡</a:t>
            </a:r>
            <a:r>
              <a:rPr lang="en-US" dirty="0" err="1" smtClean="0">
                <a:latin typeface="BRH Devanagari RN" pitchFamily="2" charset="0"/>
              </a:rPr>
              <a:t>éû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xÉÇaÉëWû</a:t>
            </a:r>
            <a:r>
              <a:rPr lang="en-US" dirty="0" smtClean="0">
                <a:latin typeface="BRH Devanagari RN" pitchFamily="2" charset="0"/>
              </a:rPr>
              <a:t> – 6, 7, 17, 18 (</a:t>
            </a:r>
            <a:r>
              <a:rPr lang="en-US" dirty="0" err="1" smtClean="0">
                <a:latin typeface="BRH Devanagari RN" pitchFamily="2" charset="0"/>
              </a:rPr>
              <a:t>SìuÉSìurÉ</a:t>
            </a:r>
            <a:r>
              <a:rPr lang="en-US" dirty="0" smtClean="0">
                <a:latin typeface="BRH Devanagari RN" pitchFamily="2" charset="0"/>
              </a:rPr>
              <a:t>, A³ÉxuÉÃmÉ, </a:t>
            </a:r>
            <a:r>
              <a:rPr lang="en-US" dirty="0" err="1" smtClean="0">
                <a:latin typeface="BRH Devanagari RN" pitchFamily="2" charset="0"/>
              </a:rPr>
              <a:t>SìurÉÉÌS</a:t>
            </a:r>
            <a:r>
              <a:rPr lang="en-US" dirty="0" smtClean="0">
                <a:latin typeface="BRH Devanagari RN" pitchFamily="2" charset="0"/>
              </a:rPr>
              <a:t>, 					</a:t>
            </a:r>
            <a:r>
              <a:rPr lang="en-US" dirty="0" err="1" smtClean="0">
                <a:latin typeface="BRH Devanagari RN" pitchFamily="2" charset="0"/>
              </a:rPr>
              <a:t>UxÉpÉåSÏrÉqÉç</a:t>
            </a:r>
            <a:r>
              <a:rPr lang="en-US" dirty="0" smtClean="0">
                <a:latin typeface="BRH Devanagari RN" pitchFamily="2" charset="0"/>
              </a:rPr>
              <a:t>)</a:t>
            </a:r>
          </a:p>
          <a:p>
            <a:r>
              <a:rPr lang="en-US" dirty="0" err="1" smtClean="0">
                <a:latin typeface="BRH Devanagari RN" pitchFamily="2" charset="0"/>
              </a:rPr>
              <a:t>xÉÑ´ÉÑiÉ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xÉÇÌWûiÉÉ</a:t>
            </a:r>
            <a:r>
              <a:rPr lang="en-US" dirty="0" smtClean="0">
                <a:latin typeface="BRH Devanagari RN" pitchFamily="2" charset="0"/>
              </a:rPr>
              <a:t> – 40, 41, 42, 45, 46 (</a:t>
            </a:r>
            <a:r>
              <a:rPr lang="en-US" dirty="0" err="1" smtClean="0">
                <a:latin typeface="BRH Devanagari RN" pitchFamily="2" charset="0"/>
              </a:rPr>
              <a:t>SìurÉUxÉaÉÑhÉuÉÏrÉïÌuÉmÉÉMüÌuÉ¥ÉÉlÉÏrÉqÉç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SìurÉÌuÉzÉåwÉÌuÉ¥ÉÉlÉÏrÉqÉç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UxÉÌuÉzÉåwÉÌuÉ¥ÉÉlÉÏrÉqÉç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SìuÉSìurÉÌuÉÍkÉ</a:t>
            </a:r>
            <a:r>
              <a:rPr lang="en-US" dirty="0" smtClean="0">
                <a:latin typeface="BRH Devanagari RN" pitchFamily="2" charset="0"/>
              </a:rPr>
              <a:t>, A³ÉmÉÉlÉÌuÉÍkÉ)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802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Through the Rasa (manifested) the </a:t>
            </a:r>
            <a:r>
              <a:rPr lang="en-US" dirty="0" err="1" smtClean="0"/>
              <a:t>Guna</a:t>
            </a:r>
            <a:r>
              <a:rPr lang="en-US" dirty="0" smtClean="0"/>
              <a:t> and </a:t>
            </a:r>
            <a:r>
              <a:rPr lang="en-US" dirty="0" err="1" smtClean="0"/>
              <a:t>Vipaka</a:t>
            </a:r>
            <a:r>
              <a:rPr lang="en-US" dirty="0" smtClean="0"/>
              <a:t> can be inferred only in </a:t>
            </a:r>
            <a:r>
              <a:rPr lang="en-US" dirty="0" err="1" smtClean="0"/>
              <a:t>Dravya</a:t>
            </a:r>
            <a:r>
              <a:rPr lang="en-US" dirty="0" smtClean="0"/>
              <a:t> which are not </a:t>
            </a:r>
            <a:r>
              <a:rPr lang="en-US" dirty="0" err="1" smtClean="0"/>
              <a:t>Vicitra</a:t>
            </a:r>
            <a:r>
              <a:rPr lang="en-US" dirty="0" smtClean="0"/>
              <a:t> </a:t>
            </a:r>
            <a:r>
              <a:rPr lang="en-US" dirty="0" err="1" smtClean="0"/>
              <a:t>Veerya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term </a:t>
            </a:r>
            <a:r>
              <a:rPr lang="en-US" dirty="0" err="1" smtClean="0"/>
              <a:t>Veerya</a:t>
            </a:r>
            <a:r>
              <a:rPr lang="en-US" dirty="0" smtClean="0"/>
              <a:t> is indicative of what brings about action in that </a:t>
            </a:r>
            <a:r>
              <a:rPr lang="en-US" dirty="0" err="1" smtClean="0"/>
              <a:t>Dravya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overall understanding of a given (new) </a:t>
            </a:r>
            <a:r>
              <a:rPr lang="en-US" dirty="0" err="1" smtClean="0"/>
              <a:t>Dravya</a:t>
            </a:r>
            <a:r>
              <a:rPr lang="en-US" dirty="0" smtClean="0"/>
              <a:t> is possible either by experiencing its action in our body or by observing someone who has taken the </a:t>
            </a:r>
            <a:r>
              <a:rPr lang="en-US" dirty="0" err="1" smtClean="0"/>
              <a:t>Dravya</a:t>
            </a:r>
            <a:r>
              <a:rPr lang="en-US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/>
              <a:t>Contd</a:t>
            </a:r>
            <a:r>
              <a:rPr lang="en-US" sz="4400" dirty="0" smtClean="0"/>
              <a:t> . ..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There are different factors which influence the action of the </a:t>
            </a:r>
            <a:r>
              <a:rPr lang="en-US" dirty="0" err="1" smtClean="0"/>
              <a:t>Dravya</a:t>
            </a:r>
            <a:r>
              <a:rPr lang="en-US" dirty="0" smtClean="0"/>
              <a:t> needs to be understood.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Understanding a Single </a:t>
            </a:r>
            <a:r>
              <a:rPr lang="en-US" dirty="0" err="1" smtClean="0"/>
              <a:t>Dravya</a:t>
            </a:r>
            <a:r>
              <a:rPr lang="en-US" dirty="0" smtClean="0"/>
              <a:t> with all the given terms and conditions is a life time task.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 FOR PATIENT LISTENING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2996</TotalTime>
  <Words>866</Words>
  <Application>Microsoft Office PowerPoint</Application>
  <PresentationFormat>On-screen Show (4:3)</PresentationFormat>
  <Paragraphs>194</Paragraphs>
  <Slides>29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Flow</vt:lpstr>
      <vt:lpstr>Understanding of Dravya Dravyadi Vijnaniya and Rasabhediyam Adhyayam</vt:lpstr>
      <vt:lpstr>Late Dr. Mallika K.J</vt:lpstr>
      <vt:lpstr>SìurÉ</vt:lpstr>
      <vt:lpstr>SìurÉ</vt:lpstr>
      <vt:lpstr>ÌuÉkÉÉlÉ</vt:lpstr>
      <vt:lpstr>UxÉ</vt:lpstr>
      <vt:lpstr>UxÉ</vt:lpstr>
      <vt:lpstr>aÉÑhÉ </vt:lpstr>
      <vt:lpstr>aÉÑhÉ </vt:lpstr>
      <vt:lpstr>uÉÏrÉï</vt:lpstr>
      <vt:lpstr>uÉÏrÉï</vt:lpstr>
      <vt:lpstr>Slide 12</vt:lpstr>
      <vt:lpstr>uÉÏrÉï sÉ¤ÉhÉ</vt:lpstr>
      <vt:lpstr>ÌuÉmÉÉMü sÉ¤ÉhÉ</vt:lpstr>
      <vt:lpstr>UxÉ - Indicator</vt:lpstr>
      <vt:lpstr>mÉëirÉ¤É AlÉÑqÉÉlÉ pÉÉuÉÉÌlÉ</vt:lpstr>
      <vt:lpstr>urÉmÉSåzÉxiÉÑ pÉÔrÉxÉÉ – Reason 2</vt:lpstr>
      <vt:lpstr>UxÉ a Guna</vt:lpstr>
      <vt:lpstr>What does Rasa indicate</vt:lpstr>
      <vt:lpstr>AmÉÉuÉÉS</vt:lpstr>
      <vt:lpstr>Contd..</vt:lpstr>
      <vt:lpstr>How Vicitra Veerya Dravya act?</vt:lpstr>
      <vt:lpstr>So how does a Dravya act and what are the influencing factors</vt:lpstr>
      <vt:lpstr>Contd..</vt:lpstr>
      <vt:lpstr>So what to do? </vt:lpstr>
      <vt:lpstr>ÌuÉkÉÉlÉ</vt:lpstr>
      <vt:lpstr>Conclusion </vt:lpstr>
      <vt:lpstr>Contd . .. 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of Dravya Dravyadi Vijnaniya and Rasabhediyam Adhyayam</dc:title>
  <dc:creator>Dr Siva</dc:creator>
  <cp:lastModifiedBy>Sony</cp:lastModifiedBy>
  <cp:revision>207</cp:revision>
  <dcterms:created xsi:type="dcterms:W3CDTF">2006-08-16T00:00:00Z</dcterms:created>
  <dcterms:modified xsi:type="dcterms:W3CDTF">2024-09-03T10:53:29Z</dcterms:modified>
</cp:coreProperties>
</file>