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368" r:id="rId3"/>
    <p:sldId id="351" r:id="rId4"/>
    <p:sldId id="257" r:id="rId5"/>
    <p:sldId id="258" r:id="rId6"/>
    <p:sldId id="369" r:id="rId7"/>
    <p:sldId id="259" r:id="rId8"/>
    <p:sldId id="260" r:id="rId9"/>
    <p:sldId id="261" r:id="rId10"/>
    <p:sldId id="262" r:id="rId11"/>
    <p:sldId id="264" r:id="rId12"/>
    <p:sldId id="265" r:id="rId13"/>
    <p:sldId id="266" r:id="rId14"/>
    <p:sldId id="267" r:id="rId15"/>
    <p:sldId id="268" r:id="rId16"/>
    <p:sldId id="269" r:id="rId17"/>
    <p:sldId id="270" r:id="rId18"/>
    <p:sldId id="352" r:id="rId19"/>
    <p:sldId id="272" r:id="rId20"/>
    <p:sldId id="273" r:id="rId21"/>
    <p:sldId id="281" r:id="rId22"/>
    <p:sldId id="370" r:id="rId23"/>
    <p:sldId id="274" r:id="rId24"/>
    <p:sldId id="275" r:id="rId25"/>
    <p:sldId id="371" r:id="rId26"/>
    <p:sldId id="276" r:id="rId27"/>
    <p:sldId id="277" r:id="rId28"/>
    <p:sldId id="278" r:id="rId29"/>
    <p:sldId id="279" r:id="rId30"/>
    <p:sldId id="372" r:id="rId31"/>
    <p:sldId id="280"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53" r:id="rId61"/>
    <p:sldId id="350" r:id="rId62"/>
    <p:sldId id="310" r:id="rId63"/>
    <p:sldId id="311" r:id="rId64"/>
    <p:sldId id="312" r:id="rId65"/>
    <p:sldId id="354" r:id="rId66"/>
    <p:sldId id="313" r:id="rId67"/>
    <p:sldId id="355" r:id="rId68"/>
    <p:sldId id="314" r:id="rId69"/>
    <p:sldId id="315" r:id="rId70"/>
    <p:sldId id="318" r:id="rId71"/>
    <p:sldId id="319" r:id="rId72"/>
    <p:sldId id="320" r:id="rId73"/>
    <p:sldId id="321" r:id="rId74"/>
    <p:sldId id="322" r:id="rId75"/>
    <p:sldId id="323" r:id="rId76"/>
    <p:sldId id="356" r:id="rId77"/>
    <p:sldId id="325" r:id="rId78"/>
    <p:sldId id="357" r:id="rId79"/>
    <p:sldId id="358" r:id="rId80"/>
    <p:sldId id="328" r:id="rId81"/>
    <p:sldId id="329" r:id="rId82"/>
    <p:sldId id="359" r:id="rId83"/>
    <p:sldId id="331" r:id="rId84"/>
    <p:sldId id="360" r:id="rId85"/>
    <p:sldId id="361" r:id="rId86"/>
    <p:sldId id="362" r:id="rId87"/>
    <p:sldId id="335" r:id="rId88"/>
    <p:sldId id="336" r:id="rId89"/>
    <p:sldId id="337" r:id="rId90"/>
    <p:sldId id="363" r:id="rId91"/>
    <p:sldId id="364" r:id="rId92"/>
    <p:sldId id="340" r:id="rId93"/>
    <p:sldId id="341" r:id="rId94"/>
    <p:sldId id="342" r:id="rId95"/>
    <p:sldId id="347" r:id="rId96"/>
    <p:sldId id="365" r:id="rId97"/>
    <p:sldId id="366" r:id="rId98"/>
    <p:sldId id="346" r:id="rId99"/>
    <p:sldId id="348" r:id="rId100"/>
    <p:sldId id="367" r:id="rId101"/>
    <p:sldId id="349" r:id="rId10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717" autoAdjust="0"/>
    <p:restoredTop sz="94660"/>
  </p:normalViewPr>
  <p:slideViewPr>
    <p:cSldViewPr>
      <p:cViewPr varScale="1">
        <p:scale>
          <a:sx n="67" d="100"/>
          <a:sy n="67" d="100"/>
        </p:scale>
        <p:origin x="-1470"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3/13/2024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3/13/2024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3/13/2024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3/13/2024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3/13/2024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3/13/2024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3/13/2024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3/13/2024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3/13/2024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3/13/2024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3/13/2024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3/13/2024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1"/>
            <a:ext cx="7772400" cy="1752599"/>
          </a:xfrm>
        </p:spPr>
        <p:txBody>
          <a:bodyPr>
            <a:noAutofit/>
          </a:bodyPr>
          <a:lstStyle/>
          <a:p>
            <a:pPr algn="ctr"/>
            <a:r>
              <a:rPr lang="en-US" sz="3600" dirty="0" smtClean="0">
                <a:latin typeface="Algerian" pitchFamily="82" charset="0"/>
                <a:cs typeface="Times New Roman" pitchFamily="18" charset="0"/>
              </a:rPr>
              <a:t>IDENTIFICATION AND INTERPRETATION OF TANTRAYUKTI IN CHARAKA SAMHITA</a:t>
            </a:r>
            <a:endParaRPr lang="en-US" sz="3600" dirty="0">
              <a:latin typeface="Algerian" pitchFamily="82" charset="0"/>
              <a:cs typeface="Times New Roman" pitchFamily="18" charset="0"/>
            </a:endParaRPr>
          </a:p>
        </p:txBody>
      </p:sp>
      <p:sp>
        <p:nvSpPr>
          <p:cNvPr id="3" name="Subtitle 2"/>
          <p:cNvSpPr>
            <a:spLocks noGrp="1"/>
          </p:cNvSpPr>
          <p:nvPr>
            <p:ph type="subTitle" idx="1"/>
          </p:nvPr>
        </p:nvSpPr>
        <p:spPr>
          <a:xfrm>
            <a:off x="685800" y="3611606"/>
            <a:ext cx="7772400" cy="1417593"/>
          </a:xfrm>
        </p:spPr>
        <p:txBody>
          <a:bodyPr>
            <a:normAutofit fontScale="62500" lnSpcReduction="20000"/>
          </a:bodyPr>
          <a:lstStyle/>
          <a:p>
            <a:r>
              <a:rPr lang="en-US" sz="2900" b="1" dirty="0" smtClean="0">
                <a:latin typeface="Times New Roman" pitchFamily="18" charset="0"/>
                <a:cs typeface="Times New Roman" pitchFamily="18" charset="0"/>
              </a:rPr>
              <a:t>DR SIVAJOTHY S</a:t>
            </a:r>
          </a:p>
          <a:p>
            <a:r>
              <a:rPr lang="en-US" dirty="0" smtClean="0">
                <a:latin typeface="Times New Roman" pitchFamily="18" charset="0"/>
                <a:cs typeface="Times New Roman" pitchFamily="18" charset="0"/>
              </a:rPr>
              <a:t>ASSOCIATE PROFESSOR</a:t>
            </a:r>
          </a:p>
          <a:p>
            <a:r>
              <a:rPr lang="en-US" dirty="0" smtClean="0">
                <a:latin typeface="Times New Roman" pitchFamily="18" charset="0"/>
                <a:cs typeface="Times New Roman" pitchFamily="18" charset="0"/>
              </a:rPr>
              <a:t>ROHILKHAND AYURVEDIC MEDICAL</a:t>
            </a:r>
          </a:p>
          <a:p>
            <a:r>
              <a:rPr lang="en-US" dirty="0" smtClean="0">
                <a:latin typeface="Times New Roman" pitchFamily="18" charset="0"/>
                <a:cs typeface="Times New Roman" pitchFamily="18" charset="0"/>
              </a:rPr>
              <a:t> COLLEGE &amp; HOSPITAL,</a:t>
            </a:r>
          </a:p>
          <a:p>
            <a:r>
              <a:rPr lang="en-US" dirty="0" smtClean="0">
                <a:latin typeface="Times New Roman" pitchFamily="18" charset="0"/>
                <a:cs typeface="Times New Roman" pitchFamily="18" charset="0"/>
              </a:rPr>
              <a:t>BAREILLY, U.P</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304800"/>
            <a:ext cx="8113776" cy="990600"/>
          </a:xfrm>
        </p:spPr>
        <p:txBody>
          <a:bodyPr>
            <a:normAutofit/>
          </a:bodyPr>
          <a:lstStyle/>
          <a:p>
            <a:r>
              <a:rPr lang="en-US" dirty="0" smtClean="0">
                <a:latin typeface="Times New Roman" pitchFamily="18" charset="0"/>
                <a:cs typeface="Times New Roman" pitchFamily="18" charset="0"/>
              </a:rPr>
              <a:t>Om </a:t>
            </a:r>
            <a:r>
              <a:rPr lang="en-US" dirty="0" err="1" smtClean="0">
                <a:latin typeface="Times New Roman" pitchFamily="18" charset="0"/>
                <a:cs typeface="Times New Roman" pitchFamily="18" charset="0"/>
              </a:rPr>
              <a:t>Gurubhyo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Namaha</a:t>
            </a:r>
            <a:r>
              <a:rPr lang="en-US" dirty="0" smtClean="0"/>
              <a:t>…</a:t>
            </a:r>
            <a:endParaRPr lang="en-US" dirty="0"/>
          </a:p>
        </p:txBody>
      </p:sp>
      <p:sp>
        <p:nvSpPr>
          <p:cNvPr id="11" name="Text Placeholder 10"/>
          <p:cNvSpPr>
            <a:spLocks noGrp="1"/>
          </p:cNvSpPr>
          <p:nvPr>
            <p:ph type="body" idx="1"/>
          </p:nvPr>
        </p:nvSpPr>
        <p:spPr>
          <a:xfrm>
            <a:off x="2209800" y="2514600"/>
            <a:ext cx="6284913" cy="3200400"/>
          </a:xfrm>
        </p:spPr>
        <p:txBody>
          <a:bodyPr>
            <a:normAutofit lnSpcReduction="10000"/>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pPr algn="ctr"/>
            <a:endParaRPr lang="en-US" dirty="0" smtClean="0"/>
          </a:p>
          <a:p>
            <a:pPr algn="ctr"/>
            <a:r>
              <a:rPr lang="en-US" dirty="0" smtClean="0">
                <a:solidFill>
                  <a:srgbClr val="FFFF00"/>
                </a:solidFill>
                <a:latin typeface="Times New Roman" pitchFamily="18" charset="0"/>
                <a:cs typeface="Times New Roman" pitchFamily="18" charset="0"/>
              </a:rPr>
              <a:t>Late Dr </a:t>
            </a:r>
            <a:r>
              <a:rPr lang="en-US" dirty="0" err="1" smtClean="0">
                <a:solidFill>
                  <a:srgbClr val="FFFF00"/>
                </a:solidFill>
                <a:latin typeface="Times New Roman" pitchFamily="18" charset="0"/>
                <a:cs typeface="Times New Roman" pitchFamily="18" charset="0"/>
              </a:rPr>
              <a:t>Mallika.K.J</a:t>
            </a:r>
            <a:endParaRPr lang="en-US" dirty="0">
              <a:solidFill>
                <a:srgbClr val="FFFF00"/>
              </a:solidFill>
              <a:latin typeface="Times New Roman" pitchFamily="18" charset="0"/>
              <a:cs typeface="Times New Roman" pitchFamily="18" charset="0"/>
            </a:endParaRPr>
          </a:p>
        </p:txBody>
      </p:sp>
      <p:pic>
        <p:nvPicPr>
          <p:cNvPr id="14" name="Content Placeholder 3" descr="dr mallika kj.jpg"/>
          <p:cNvPicPr>
            <a:picLocks noChangeAspect="1"/>
          </p:cNvPicPr>
          <p:nvPr/>
        </p:nvPicPr>
        <p:blipFill>
          <a:blip r:embed="rId2"/>
          <a:stretch>
            <a:fillRect/>
          </a:stretch>
        </p:blipFill>
        <p:spPr>
          <a:xfrm>
            <a:off x="3657600" y="1447800"/>
            <a:ext cx="3352800" cy="355002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19200"/>
            <a:ext cx="8686800" cy="5334000"/>
          </a:xfrm>
        </p:spPr>
        <p:txBody>
          <a:bodyPr>
            <a:normAutofit/>
          </a:bodyPr>
          <a:lstStyle/>
          <a:p>
            <a:pPr algn="just"/>
            <a:r>
              <a:rPr lang="en-US" dirty="0" smtClean="0">
                <a:latin typeface="Times New Roman" pitchFamily="18" charset="0"/>
                <a:cs typeface="Times New Roman" pitchFamily="18" charset="0"/>
              </a:rPr>
              <a:t>The word “</a:t>
            </a:r>
            <a:r>
              <a:rPr lang="en-US" dirty="0" err="1" smtClean="0">
                <a:latin typeface="Times New Roman" pitchFamily="18" charset="0"/>
                <a:cs typeface="Times New Roman" pitchFamily="18" charset="0"/>
              </a:rPr>
              <a:t>ṭantrayukti”is</a:t>
            </a:r>
            <a:r>
              <a:rPr lang="en-US" dirty="0" smtClean="0">
                <a:latin typeface="Times New Roman" pitchFamily="18" charset="0"/>
                <a:cs typeface="Times New Roman" pitchFamily="18" charset="0"/>
              </a:rPr>
              <a:t> composed of two words</a:t>
            </a:r>
          </a:p>
          <a:p>
            <a:pPr algn="just"/>
            <a:r>
              <a:rPr lang="en-US" dirty="0" smtClean="0">
                <a:latin typeface="Times New Roman" pitchFamily="18" charset="0"/>
                <a:cs typeface="Times New Roman" pitchFamily="18" charset="0"/>
              </a:rPr>
              <a:t>viz. </a:t>
            </a:r>
            <a:r>
              <a:rPr lang="en-US" b="1" dirty="0" smtClean="0">
                <a:latin typeface="Times New Roman" pitchFamily="18" charset="0"/>
                <a:cs typeface="Times New Roman" pitchFamily="18" charset="0"/>
              </a:rPr>
              <a:t>“</a:t>
            </a:r>
            <a:r>
              <a:rPr lang="en-US" b="1" dirty="0" err="1" smtClean="0">
                <a:latin typeface="Times New Roman" pitchFamily="18" charset="0"/>
                <a:cs typeface="Times New Roman" pitchFamily="18" charset="0"/>
              </a:rPr>
              <a:t>tantra</a:t>
            </a:r>
            <a:r>
              <a:rPr lang="en-US" dirty="0" smtClean="0">
                <a:latin typeface="Times New Roman" pitchFamily="18" charset="0"/>
                <a:cs typeface="Times New Roman" pitchFamily="18" charset="0"/>
              </a:rPr>
              <a:t>” and </a:t>
            </a:r>
            <a:r>
              <a:rPr lang="en-US" b="1" dirty="0" smtClean="0">
                <a:latin typeface="Times New Roman" pitchFamily="18" charset="0"/>
                <a:cs typeface="Times New Roman" pitchFamily="18" charset="0"/>
              </a:rPr>
              <a:t>“</a:t>
            </a:r>
            <a:r>
              <a:rPr lang="en-US" b="1" dirty="0" err="1" smtClean="0">
                <a:latin typeface="Times New Roman" pitchFamily="18" charset="0"/>
                <a:cs typeface="Times New Roman" pitchFamily="18" charset="0"/>
              </a:rPr>
              <a:t>yukti</a:t>
            </a:r>
            <a:r>
              <a:rPr lang="en-US" b="1" dirty="0" smtClean="0">
                <a:latin typeface="Times New Roman" pitchFamily="18" charset="0"/>
                <a:cs typeface="Times New Roman" pitchFamily="18" charset="0"/>
              </a:rPr>
              <a:t>”</a:t>
            </a:r>
          </a:p>
          <a:p>
            <a:pPr algn="just"/>
            <a:endParaRPr lang="en-US" dirty="0" smtClean="0">
              <a:latin typeface="Times New Roman" pitchFamily="18" charset="0"/>
              <a:cs typeface="Times New Roman" pitchFamily="18" charset="0"/>
            </a:endParaRPr>
          </a:p>
          <a:p>
            <a:pPr algn="just">
              <a:buNone/>
            </a:pPr>
            <a:r>
              <a:rPr lang="en-US" b="1" dirty="0" err="1" smtClean="0">
                <a:latin typeface="Times New Roman" pitchFamily="18" charset="0"/>
                <a:cs typeface="Times New Roman" pitchFamily="18" charset="0"/>
              </a:rPr>
              <a:t>Vyutpatti</a:t>
            </a:r>
            <a:r>
              <a:rPr lang="en-US" b="1" dirty="0" smtClean="0">
                <a:latin typeface="Times New Roman" pitchFamily="18" charset="0"/>
                <a:cs typeface="Times New Roman" pitchFamily="18" charset="0"/>
              </a:rPr>
              <a:t>:</a:t>
            </a:r>
          </a:p>
          <a:p>
            <a:pPr lvl="0" algn="just"/>
            <a:r>
              <a:rPr lang="en-IN" dirty="0" smtClean="0">
                <a:latin typeface="Times New Roman" pitchFamily="18" charset="0"/>
                <a:cs typeface="Times New Roman" pitchFamily="18" charset="0"/>
              </a:rPr>
              <a:t>The word T</a:t>
            </a:r>
            <a:r>
              <a:rPr lang="en-IN" b="1" dirty="0" smtClean="0">
                <a:latin typeface="Times New Roman" pitchFamily="18" charset="0"/>
                <a:cs typeface="Times New Roman" pitchFamily="18" charset="0"/>
              </a:rPr>
              <a:t>antra </a:t>
            </a:r>
            <a:r>
              <a:rPr lang="en-IN" dirty="0" smtClean="0">
                <a:latin typeface="Times New Roman" pitchFamily="18" charset="0"/>
                <a:cs typeface="Times New Roman" pitchFamily="18" charset="0"/>
              </a:rPr>
              <a:t>is derived from </a:t>
            </a:r>
            <a:r>
              <a:rPr lang="en-IN" b="1" dirty="0" smtClean="0">
                <a:latin typeface="Times New Roman" pitchFamily="18" charset="0"/>
                <a:cs typeface="Times New Roman" pitchFamily="18" charset="0"/>
              </a:rPr>
              <a:t>“Tan” </a:t>
            </a:r>
            <a:r>
              <a:rPr lang="en-IN" dirty="0" smtClean="0">
                <a:latin typeface="Times New Roman" pitchFamily="18" charset="0"/>
                <a:cs typeface="Times New Roman" pitchFamily="18" charset="0"/>
              </a:rPr>
              <a:t>ḍhatu with suffix </a:t>
            </a:r>
            <a:r>
              <a:rPr lang="en-IN" b="1" dirty="0" smtClean="0">
                <a:latin typeface="Times New Roman" pitchFamily="18" charset="0"/>
                <a:cs typeface="Times New Roman" pitchFamily="18" charset="0"/>
              </a:rPr>
              <a:t>“Stran”</a:t>
            </a:r>
            <a:r>
              <a:rPr lang="en-IN" dirty="0" smtClean="0">
                <a:latin typeface="Times New Roman" pitchFamily="18" charset="0"/>
                <a:cs typeface="Times New Roman" pitchFamily="18" charset="0"/>
              </a:rPr>
              <a:t>.</a:t>
            </a:r>
          </a:p>
          <a:p>
            <a:pPr lvl="0" algn="just"/>
            <a:r>
              <a:rPr lang="en-IN" b="1" dirty="0" smtClean="0">
                <a:latin typeface="Times New Roman" pitchFamily="18" charset="0"/>
                <a:cs typeface="Times New Roman" pitchFamily="18" charset="0"/>
              </a:rPr>
              <a:t>Tan </a:t>
            </a:r>
            <a:r>
              <a:rPr lang="en-IN" dirty="0" smtClean="0">
                <a:latin typeface="Times New Roman" pitchFamily="18" charset="0"/>
                <a:cs typeface="Times New Roman" pitchFamily="18" charset="0"/>
              </a:rPr>
              <a:t>means capacity to get </a:t>
            </a:r>
            <a:r>
              <a:rPr lang="en-IN" b="1" dirty="0" smtClean="0">
                <a:latin typeface="Times New Roman" pitchFamily="18" charset="0"/>
                <a:cs typeface="Times New Roman" pitchFamily="18" charset="0"/>
              </a:rPr>
              <a:t>elaborate, </a:t>
            </a:r>
            <a:r>
              <a:rPr lang="en-IN" dirty="0" smtClean="0">
                <a:latin typeface="Times New Roman" pitchFamily="18" charset="0"/>
                <a:cs typeface="Times New Roman" pitchFamily="18" charset="0"/>
              </a:rPr>
              <a:t>extend, stretch, and </a:t>
            </a:r>
            <a:r>
              <a:rPr lang="en-IN" b="1" dirty="0" smtClean="0">
                <a:latin typeface="Times New Roman" pitchFamily="18" charset="0"/>
                <a:cs typeface="Times New Roman" pitchFamily="18" charset="0"/>
              </a:rPr>
              <a:t>compose.</a:t>
            </a:r>
          </a:p>
          <a:p>
            <a:pPr lvl="0" algn="just"/>
            <a:r>
              <a:rPr lang="en-IN" b="1" dirty="0" smtClean="0">
                <a:latin typeface="Times New Roman" pitchFamily="18" charset="0"/>
                <a:cs typeface="Times New Roman" pitchFamily="18" charset="0"/>
              </a:rPr>
              <a:t>Stran </a:t>
            </a:r>
            <a:r>
              <a:rPr lang="en-IN" dirty="0" smtClean="0">
                <a:latin typeface="Times New Roman" pitchFamily="18" charset="0"/>
                <a:cs typeface="Times New Roman" pitchFamily="18" charset="0"/>
              </a:rPr>
              <a:t>means an </a:t>
            </a:r>
            <a:r>
              <a:rPr lang="en-IN" b="1" dirty="0" smtClean="0">
                <a:latin typeface="Times New Roman" pitchFamily="18" charset="0"/>
                <a:cs typeface="Times New Roman" pitchFamily="18" charset="0"/>
              </a:rPr>
              <a:t>instrument or tool.</a:t>
            </a:r>
          </a:p>
          <a:p>
            <a:pPr algn="just"/>
            <a:r>
              <a:rPr lang="en-US" dirty="0" smtClean="0">
                <a:latin typeface="Times New Roman" pitchFamily="18" charset="0"/>
                <a:cs typeface="Times New Roman" pitchFamily="18" charset="0"/>
              </a:rPr>
              <a:t>The word </a:t>
            </a:r>
            <a:r>
              <a:rPr lang="en-US" b="1" dirty="0" smtClean="0">
                <a:latin typeface="Times New Roman" pitchFamily="18" charset="0"/>
                <a:cs typeface="Times New Roman" pitchFamily="18" charset="0"/>
              </a:rPr>
              <a:t>Yukti</a:t>
            </a:r>
            <a:r>
              <a:rPr lang="en-US" dirty="0" smtClean="0">
                <a:latin typeface="Times New Roman" pitchFamily="18" charset="0"/>
                <a:cs typeface="Times New Roman" pitchFamily="18" charset="0"/>
              </a:rPr>
              <a:t> is derived from </a:t>
            </a:r>
            <a:r>
              <a:rPr lang="en-US" dirty="0" err="1" smtClean="0">
                <a:latin typeface="Times New Roman" pitchFamily="18" charset="0"/>
                <a:cs typeface="Times New Roman" pitchFamily="18" charset="0"/>
              </a:rPr>
              <a:t>dhatu</a:t>
            </a: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a:t>
            </a:r>
            <a:r>
              <a:rPr lang="en-US" b="1" dirty="0" err="1" smtClean="0">
                <a:latin typeface="Times New Roman" pitchFamily="18" charset="0"/>
                <a:cs typeface="Times New Roman" pitchFamily="18" charset="0"/>
              </a:rPr>
              <a:t>yuj</a:t>
            </a:r>
            <a:r>
              <a:rPr lang="en-US" b="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which means join, employ and combine with suffix </a:t>
            </a:r>
            <a:r>
              <a:rPr lang="en-US" b="1" dirty="0" smtClean="0">
                <a:latin typeface="Times New Roman" pitchFamily="18" charset="0"/>
                <a:cs typeface="Times New Roman" pitchFamily="18" charset="0"/>
              </a:rPr>
              <a:t>‘</a:t>
            </a:r>
            <a:r>
              <a:rPr lang="en-US" b="1" dirty="0" err="1" smtClean="0">
                <a:latin typeface="Times New Roman" pitchFamily="18" charset="0"/>
                <a:cs typeface="Times New Roman" pitchFamily="18" charset="0"/>
              </a:rPr>
              <a:t>ktin</a:t>
            </a:r>
            <a:r>
              <a:rPr lang="en-US" b="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a:t>
            </a:r>
          </a:p>
          <a:p>
            <a:endParaRPr lang="en-US" dirty="0" smtClean="0"/>
          </a:p>
          <a:p>
            <a:pPr lvl="0"/>
            <a:endParaRPr lang="en-US" dirty="0" smtClean="0">
              <a:latin typeface="Times New Roman" pitchFamily="18" charset="0"/>
              <a:cs typeface="Times New Roman" pitchFamily="18" charset="0"/>
            </a:endParaRPr>
          </a:p>
          <a:p>
            <a:endParaRPr lang="en-US" dirty="0"/>
          </a:p>
        </p:txBody>
      </p:sp>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TANTRAYUKTI</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016691"/>
          </a:xfrm>
        </p:spPr>
        <p:txBody>
          <a:bodyPr>
            <a:normAutofit/>
          </a:bodyPr>
          <a:lstStyle/>
          <a:p>
            <a:pPr algn="just"/>
            <a:r>
              <a:rPr lang="en-US" dirty="0" smtClean="0">
                <a:latin typeface="Times New Roman" pitchFamily="18" charset="0"/>
                <a:cs typeface="Times New Roman" pitchFamily="18" charset="0"/>
              </a:rPr>
              <a:t>Thus, Tantra and Yukti can be together put as the tool or methodology to conjoin or aggregate the subject while composing a text.</a:t>
            </a:r>
          </a:p>
          <a:p>
            <a:pPr algn="just"/>
            <a:r>
              <a:rPr lang="en-US" dirty="0" smtClean="0">
                <a:latin typeface="Times New Roman" pitchFamily="18" charset="0"/>
                <a:cs typeface="Times New Roman" pitchFamily="18" charset="0"/>
              </a:rPr>
              <a:t>It is a tool to expand or elaborate a subject by conjoining the relevant portions of the text in a logical way.</a:t>
            </a:r>
          </a:p>
          <a:p>
            <a:pPr algn="just"/>
            <a:r>
              <a:rPr lang="en-US" dirty="0" smtClean="0">
                <a:latin typeface="Times New Roman" pitchFamily="18" charset="0"/>
                <a:cs typeface="Times New Roman" pitchFamily="18" charset="0"/>
              </a:rPr>
              <a:t>Tantrayukti is defined as the methodology and technique that enable one to compose and interpret scientific treatise correctly and intelligently.</a:t>
            </a:r>
          </a:p>
          <a:p>
            <a:pPr algn="just"/>
            <a:r>
              <a:rPr lang="en-US" dirty="0" smtClean="0">
                <a:latin typeface="Times New Roman" pitchFamily="18" charset="0"/>
                <a:cs typeface="Times New Roman" pitchFamily="18" charset="0"/>
              </a:rPr>
              <a:t>It help us to study a </a:t>
            </a:r>
            <a:r>
              <a:rPr lang="en-US" dirty="0" err="1" smtClean="0">
                <a:latin typeface="Times New Roman" pitchFamily="18" charset="0"/>
                <a:cs typeface="Times New Roman" pitchFamily="18" charset="0"/>
              </a:rPr>
              <a:t>Tantra</a:t>
            </a:r>
            <a:r>
              <a:rPr lang="en-US" dirty="0" smtClean="0">
                <a:latin typeface="Times New Roman" pitchFamily="18" charset="0"/>
                <a:cs typeface="Times New Roman" pitchFamily="18" charset="0"/>
              </a:rPr>
              <a:t> and to interpret its correct unambiguous meaning for its practical application</a:t>
            </a:r>
            <a:endParaRPr lang="en-US" dirty="0">
              <a:latin typeface="Times New Roman" pitchFamily="18" charset="0"/>
              <a:cs typeface="Times New Roman" pitchFamily="18" charset="0"/>
            </a:endParaRPr>
          </a:p>
        </p:txBody>
      </p:sp>
      <p:sp>
        <p:nvSpPr>
          <p:cNvPr id="2" name="Title 1"/>
          <p:cNvSpPr>
            <a:spLocks noGrp="1"/>
          </p:cNvSpPr>
          <p:nvPr>
            <p:ph type="title"/>
          </p:nvPr>
        </p:nvSpPr>
        <p:spPr>
          <a:xfrm>
            <a:off x="381000" y="274638"/>
            <a:ext cx="8305800" cy="792162"/>
          </a:xfrm>
        </p:spPr>
        <p:txBody>
          <a:bodyPr/>
          <a:lstStyle/>
          <a:p>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6800"/>
            <a:ext cx="8915400" cy="5410200"/>
          </a:xfrm>
        </p:spPr>
        <p:txBody>
          <a:bodyPr>
            <a:normAutofit/>
          </a:bodyPr>
          <a:lstStyle/>
          <a:p>
            <a:pPr algn="just"/>
            <a:r>
              <a:rPr lang="en-US" sz="2600" dirty="0" smtClean="0">
                <a:latin typeface="Times New Roman" pitchFamily="18" charset="0"/>
                <a:cs typeface="Times New Roman" pitchFamily="18" charset="0"/>
              </a:rPr>
              <a:t>Two examples quoted </a:t>
            </a:r>
          </a:p>
          <a:p>
            <a:pPr algn="just"/>
            <a:r>
              <a:rPr lang="en-US" sz="2600" dirty="0" smtClean="0">
                <a:latin typeface="Times New Roman" pitchFamily="18" charset="0"/>
                <a:cs typeface="Times New Roman" pitchFamily="18" charset="0"/>
              </a:rPr>
              <a:t>The lotus blossoms when the sun rays fall over it.</a:t>
            </a:r>
          </a:p>
          <a:p>
            <a:pPr algn="just">
              <a:buNone/>
            </a:pPr>
            <a:r>
              <a:rPr lang="en-US" sz="2600" dirty="0" smtClean="0">
                <a:latin typeface="Times New Roman" pitchFamily="18" charset="0"/>
                <a:cs typeface="Times New Roman" pitchFamily="18" charset="0"/>
              </a:rPr>
              <a:t>   It indicates concepts which are described in short are elaborated.</a:t>
            </a:r>
          </a:p>
          <a:p>
            <a:pPr algn="just"/>
            <a:r>
              <a:rPr lang="en-US" sz="2600" dirty="0" smtClean="0">
                <a:latin typeface="Times New Roman" pitchFamily="18" charset="0"/>
                <a:cs typeface="Times New Roman" pitchFamily="18" charset="0"/>
              </a:rPr>
              <a:t>The light of a lamp illuminates a dark house.</a:t>
            </a:r>
          </a:p>
          <a:p>
            <a:pPr algn="just">
              <a:buNone/>
            </a:pPr>
            <a:r>
              <a:rPr lang="en-US" sz="2600" dirty="0" smtClean="0">
                <a:latin typeface="Times New Roman" pitchFamily="18" charset="0"/>
                <a:cs typeface="Times New Roman" pitchFamily="18" charset="0"/>
              </a:rPr>
              <a:t>   It highlights the Gudarthas in </a:t>
            </a:r>
            <a:r>
              <a:rPr lang="en-US" sz="2600" dirty="0" err="1" smtClean="0">
                <a:latin typeface="Times New Roman" pitchFamily="18" charset="0"/>
                <a:cs typeface="Times New Roman" pitchFamily="18" charset="0"/>
              </a:rPr>
              <a:t>Tantras</a:t>
            </a:r>
            <a:r>
              <a:rPr lang="en-US" sz="2600" dirty="0" smtClean="0">
                <a:latin typeface="Times New Roman" pitchFamily="18" charset="0"/>
                <a:cs typeface="Times New Roman" pitchFamily="18" charset="0"/>
              </a:rPr>
              <a:t>.</a:t>
            </a:r>
          </a:p>
          <a:p>
            <a:pPr lvl="0" algn="just"/>
            <a:r>
              <a:rPr lang="en-IN" sz="2600" b="1" i="1" dirty="0" smtClean="0">
                <a:latin typeface="Times New Roman" pitchFamily="18" charset="0"/>
                <a:cs typeface="Times New Roman" pitchFamily="18" charset="0"/>
              </a:rPr>
              <a:t>Vakyayojana</a:t>
            </a:r>
            <a:r>
              <a:rPr lang="en-IN" sz="2600" b="1" dirty="0" smtClean="0">
                <a:latin typeface="Times New Roman" pitchFamily="18" charset="0"/>
                <a:cs typeface="Times New Roman" pitchFamily="18" charset="0"/>
              </a:rPr>
              <a:t>: </a:t>
            </a:r>
            <a:r>
              <a:rPr lang="en-IN" sz="2600" dirty="0" smtClean="0">
                <a:latin typeface="Times New Roman" pitchFamily="18" charset="0"/>
                <a:cs typeface="Times New Roman" pitchFamily="18" charset="0"/>
              </a:rPr>
              <a:t>means conjunction or coordination of sentences which are otherwise scattered.e.g:</a:t>
            </a:r>
            <a:r>
              <a:rPr lang="en-IN" sz="2600" b="1" dirty="0" smtClean="0">
                <a:latin typeface="Times New Roman" pitchFamily="18" charset="0"/>
                <a:cs typeface="Times New Roman" pitchFamily="18" charset="0"/>
              </a:rPr>
              <a:t>- </a:t>
            </a:r>
            <a:r>
              <a:rPr lang="en-IN" sz="2600" dirty="0" smtClean="0">
                <a:latin typeface="Times New Roman" pitchFamily="18" charset="0"/>
                <a:cs typeface="Times New Roman" pitchFamily="18" charset="0"/>
              </a:rPr>
              <a:t>Yoga, Uddesa, Nirdesa.</a:t>
            </a:r>
            <a:endParaRPr lang="en-US" sz="2600" dirty="0" smtClean="0">
              <a:latin typeface="Times New Roman" pitchFamily="18" charset="0"/>
              <a:cs typeface="Times New Roman" pitchFamily="18" charset="0"/>
            </a:endParaRPr>
          </a:p>
          <a:p>
            <a:pPr algn="just"/>
            <a:r>
              <a:rPr lang="en-US" sz="2600" b="1" i="1" dirty="0" smtClean="0">
                <a:latin typeface="Times New Roman" pitchFamily="18" charset="0"/>
                <a:cs typeface="Times New Roman" pitchFamily="18" charset="0"/>
              </a:rPr>
              <a:t>Arthayojana</a:t>
            </a:r>
            <a:r>
              <a:rPr lang="en-US" sz="2600" b="1" dirty="0" smtClean="0">
                <a:latin typeface="Times New Roman" pitchFamily="18" charset="0"/>
                <a:cs typeface="Times New Roman" pitchFamily="18" charset="0"/>
              </a:rPr>
              <a:t>:</a:t>
            </a:r>
            <a:r>
              <a:rPr lang="en-US" sz="2600" dirty="0" smtClean="0">
                <a:latin typeface="Times New Roman" pitchFamily="18" charset="0"/>
                <a:cs typeface="Times New Roman" pitchFamily="18" charset="0"/>
              </a:rPr>
              <a:t> means bringing to light or organizing words which are not explicit or disorganized is known as Arthayojana. </a:t>
            </a:r>
          </a:p>
          <a:p>
            <a:pPr algn="just"/>
            <a:r>
              <a:rPr lang="en-US" sz="2600" dirty="0" err="1" smtClean="0">
                <a:latin typeface="Times New Roman" pitchFamily="18" charset="0"/>
                <a:cs typeface="Times New Roman" pitchFamily="18" charset="0"/>
              </a:rPr>
              <a:t>Eg:Adhikarana</a:t>
            </a:r>
            <a:r>
              <a:rPr lang="en-US" sz="2600" dirty="0" smtClean="0">
                <a:latin typeface="Times New Roman" pitchFamily="18" charset="0"/>
                <a:cs typeface="Times New Roman" pitchFamily="18" charset="0"/>
              </a:rPr>
              <a:t>, Padartha, Uhya, etc. </a:t>
            </a:r>
          </a:p>
        </p:txBody>
      </p:sp>
      <p:sp>
        <p:nvSpPr>
          <p:cNvPr id="2" name="Title 1"/>
          <p:cNvSpPr>
            <a:spLocks noGrp="1"/>
          </p:cNvSpPr>
          <p:nvPr>
            <p:ph type="title"/>
          </p:nvPr>
        </p:nvSpPr>
        <p:spPr>
          <a:xfrm>
            <a:off x="381000" y="274638"/>
            <a:ext cx="8305800" cy="715962"/>
          </a:xfrm>
        </p:spPr>
        <p:txBody>
          <a:bodyPr>
            <a:normAutofit fontScale="90000"/>
          </a:bodyPr>
          <a:lstStyle/>
          <a:p>
            <a:r>
              <a:rPr lang="en-US" dirty="0" smtClean="0">
                <a:latin typeface="Times New Roman" pitchFamily="18" charset="0"/>
                <a:cs typeface="Times New Roman" pitchFamily="18" charset="0"/>
              </a:rPr>
              <a:t>Tantrayukti Prayojana</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lvl="0" indent="-457200" algn="just" defTabSz="457200">
              <a:lnSpc>
                <a:spcPct val="150000"/>
              </a:lnSpc>
              <a:spcBef>
                <a:spcPts val="0"/>
              </a:spcBef>
              <a:buClrTx/>
              <a:buSzTx/>
              <a:buFont typeface="Wingdings" panose="05000000000000000000" pitchFamily="2" charset="2"/>
              <a:buChar char="Ø"/>
            </a:pPr>
            <a:r>
              <a:rPr lang="en-US" sz="2800" dirty="0" smtClean="0">
                <a:solidFill>
                  <a:prstClr val="black"/>
                </a:solidFill>
                <a:latin typeface="Times New Roman" panose="02020603050405020304" pitchFamily="18" charset="0"/>
                <a:cs typeface="Times New Roman" panose="02020603050405020304" pitchFamily="18" charset="0"/>
              </a:rPr>
              <a:t>While going through </a:t>
            </a:r>
            <a:r>
              <a:rPr lang="en-US" sz="2800" dirty="0" err="1" smtClean="0">
                <a:solidFill>
                  <a:prstClr val="black"/>
                </a:solidFill>
                <a:latin typeface="Times New Roman" panose="02020603050405020304" pitchFamily="18" charset="0"/>
                <a:cs typeface="Times New Roman" panose="02020603050405020304" pitchFamily="18" charset="0"/>
              </a:rPr>
              <a:t>Samhitas</a:t>
            </a:r>
            <a:r>
              <a:rPr lang="en-US" sz="2800" dirty="0" smtClean="0">
                <a:solidFill>
                  <a:prstClr val="black"/>
                </a:solidFill>
                <a:latin typeface="Times New Roman" panose="02020603050405020304" pitchFamily="18" charset="0"/>
                <a:cs typeface="Times New Roman" panose="02020603050405020304" pitchFamily="18" charset="0"/>
              </a:rPr>
              <a:t> one could understand some points are </a:t>
            </a:r>
            <a:r>
              <a:rPr lang="en-US" sz="2800" i="1" dirty="0" err="1" smtClean="0">
                <a:solidFill>
                  <a:prstClr val="black"/>
                </a:solidFill>
                <a:latin typeface="Times New Roman" panose="02020603050405020304" pitchFamily="18" charset="0"/>
                <a:cs typeface="Times New Roman" panose="02020603050405020304" pitchFamily="18" charset="0"/>
              </a:rPr>
              <a:t>Avyakta</a:t>
            </a:r>
            <a:r>
              <a:rPr lang="en-US" sz="2800" i="1" dirty="0" smtClean="0">
                <a:solidFill>
                  <a:prstClr val="black"/>
                </a:solidFill>
                <a:latin typeface="Times New Roman" panose="02020603050405020304" pitchFamily="18" charset="0"/>
                <a:cs typeface="Times New Roman" panose="02020603050405020304" pitchFamily="18" charset="0"/>
              </a:rPr>
              <a:t>, </a:t>
            </a:r>
            <a:r>
              <a:rPr lang="en-US" sz="2800" i="1" dirty="0" err="1" smtClean="0">
                <a:solidFill>
                  <a:prstClr val="black"/>
                </a:solidFill>
                <a:latin typeface="Times New Roman" panose="02020603050405020304" pitchFamily="18" charset="0"/>
                <a:cs typeface="Times New Roman" panose="02020603050405020304" pitchFamily="18" charset="0"/>
              </a:rPr>
              <a:t>Lesokta</a:t>
            </a:r>
            <a:r>
              <a:rPr lang="en-US" sz="2800" i="1" dirty="0" smtClean="0">
                <a:solidFill>
                  <a:prstClr val="black"/>
                </a:solidFill>
                <a:latin typeface="Times New Roman" panose="02020603050405020304" pitchFamily="18" charset="0"/>
                <a:cs typeface="Times New Roman" panose="02020603050405020304" pitchFamily="18" charset="0"/>
              </a:rPr>
              <a:t>, </a:t>
            </a:r>
            <a:r>
              <a:rPr lang="en-US" sz="2800" i="1" dirty="0" err="1" smtClean="0">
                <a:solidFill>
                  <a:prstClr val="black"/>
                </a:solidFill>
                <a:latin typeface="Times New Roman" panose="02020603050405020304" pitchFamily="18" charset="0"/>
                <a:cs typeface="Times New Roman" panose="02020603050405020304" pitchFamily="18" charset="0"/>
              </a:rPr>
              <a:t>Leena,Vyatyasa</a:t>
            </a:r>
            <a:r>
              <a:rPr lang="en-US" sz="2800" i="1" dirty="0" smtClean="0">
                <a:solidFill>
                  <a:prstClr val="black"/>
                </a:solidFill>
                <a:latin typeface="Times New Roman" panose="02020603050405020304" pitchFamily="18" charset="0"/>
                <a:cs typeface="Times New Roman" panose="02020603050405020304" pitchFamily="18" charset="0"/>
              </a:rPr>
              <a:t> </a:t>
            </a:r>
            <a:r>
              <a:rPr lang="en-US" sz="2800" dirty="0" smtClean="0">
                <a:solidFill>
                  <a:prstClr val="black"/>
                </a:solidFill>
                <a:latin typeface="Times New Roman" panose="02020603050405020304" pitchFamily="18" charset="0"/>
                <a:cs typeface="Times New Roman" panose="02020603050405020304" pitchFamily="18" charset="0"/>
              </a:rPr>
              <a:t>etc. But all these points are to be made clear and understood by intelligent physician with the help of </a:t>
            </a:r>
            <a:r>
              <a:rPr lang="en-US" sz="2800" dirty="0" err="1" smtClean="0">
                <a:solidFill>
                  <a:prstClr val="black"/>
                </a:solidFill>
                <a:latin typeface="Times New Roman" panose="02020603050405020304" pitchFamily="18" charset="0"/>
                <a:cs typeface="Times New Roman" panose="02020603050405020304" pitchFamily="18" charset="0"/>
              </a:rPr>
              <a:t>Tantra</a:t>
            </a:r>
            <a:r>
              <a:rPr lang="en-US" sz="2800" dirty="0" smtClean="0">
                <a:solidFill>
                  <a:prstClr val="black"/>
                </a:solidFill>
                <a:latin typeface="Times New Roman" panose="02020603050405020304" pitchFamily="18" charset="0"/>
                <a:cs typeface="Times New Roman" panose="02020603050405020304" pitchFamily="18" charset="0"/>
              </a:rPr>
              <a:t> </a:t>
            </a:r>
            <a:r>
              <a:rPr lang="en-US" sz="2800" dirty="0" err="1" smtClean="0">
                <a:solidFill>
                  <a:prstClr val="black"/>
                </a:solidFill>
                <a:latin typeface="Times New Roman" panose="02020603050405020304" pitchFamily="18" charset="0"/>
                <a:cs typeface="Times New Roman" panose="02020603050405020304" pitchFamily="18" charset="0"/>
              </a:rPr>
              <a:t>Yukti</a:t>
            </a:r>
            <a:r>
              <a:rPr lang="en-US" sz="2800" dirty="0" smtClean="0">
                <a:solidFill>
                  <a:prstClr val="black"/>
                </a:solidFill>
                <a:latin typeface="Times New Roman" panose="02020603050405020304" pitchFamily="18" charset="0"/>
                <a:cs typeface="Times New Roman" panose="02020603050405020304" pitchFamily="18" charset="0"/>
              </a:rPr>
              <a:t> .</a:t>
            </a:r>
          </a:p>
          <a:p>
            <a:pPr marL="0" lvl="0" indent="0" algn="just" defTabSz="457200">
              <a:lnSpc>
                <a:spcPct val="150000"/>
              </a:lnSpc>
              <a:spcBef>
                <a:spcPts val="0"/>
              </a:spcBef>
              <a:buClrTx/>
              <a:buSzTx/>
              <a:buNone/>
            </a:pPr>
            <a:r>
              <a:rPr lang="en-US" sz="2800" dirty="0" smtClean="0">
                <a:solidFill>
                  <a:prstClr val="black"/>
                </a:solidFill>
                <a:latin typeface="Times New Roman" panose="02020603050405020304" pitchFamily="18" charset="0"/>
                <a:cs typeface="Times New Roman" panose="02020603050405020304" pitchFamily="18" charset="0"/>
              </a:rPr>
              <a:t>                                                             </a:t>
            </a:r>
            <a:r>
              <a:rPr lang="en-US" sz="2400" i="1" dirty="0" smtClean="0">
                <a:solidFill>
                  <a:prstClr val="black"/>
                </a:solidFill>
                <a:latin typeface="Times New Roman" panose="02020603050405020304" pitchFamily="18" charset="0"/>
                <a:cs typeface="Times New Roman" panose="02020603050405020304" pitchFamily="18" charset="0"/>
              </a:rPr>
              <a:t>(</a:t>
            </a:r>
            <a:r>
              <a:rPr lang="en-US" sz="2400" i="1" dirty="0" err="1" smtClean="0">
                <a:solidFill>
                  <a:prstClr val="black"/>
                </a:solidFill>
                <a:latin typeface="Times New Roman" panose="02020603050405020304" pitchFamily="18" charset="0"/>
                <a:cs typeface="Times New Roman" panose="02020603050405020304" pitchFamily="18" charset="0"/>
              </a:rPr>
              <a:t>Ash.Sang.Utt</a:t>
            </a:r>
            <a:r>
              <a:rPr lang="en-US" sz="2400" i="1" dirty="0" smtClean="0">
                <a:solidFill>
                  <a:prstClr val="black"/>
                </a:solidFill>
                <a:latin typeface="Times New Roman" panose="02020603050405020304" pitchFamily="18" charset="0"/>
                <a:cs typeface="Times New Roman" panose="02020603050405020304" pitchFamily="18" charset="0"/>
              </a:rPr>
              <a:t> 65/79)</a:t>
            </a:r>
          </a:p>
          <a:p>
            <a:pPr>
              <a:buNone/>
            </a:pPr>
            <a:endParaRPr lang="en-US" dirty="0"/>
          </a:p>
        </p:txBody>
      </p:sp>
      <p:sp>
        <p:nvSpPr>
          <p:cNvPr id="3" name="Title 2"/>
          <p:cNvSpPr>
            <a:spLocks noGrp="1"/>
          </p:cNvSpPr>
          <p:nvPr>
            <p:ph type="title"/>
          </p:nvPr>
        </p:nvSpPr>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8763000" cy="5334000"/>
          </a:xfrm>
        </p:spPr>
        <p:txBody>
          <a:bodyPr>
            <a:normAutofit fontScale="92500" lnSpcReduction="10000"/>
          </a:bodyPr>
          <a:lstStyle/>
          <a:p>
            <a:pPr algn="just">
              <a:lnSpc>
                <a:spcPct val="150000"/>
              </a:lnSpc>
            </a:pPr>
            <a:r>
              <a:rPr lang="en-US" dirty="0" smtClean="0">
                <a:latin typeface="Times New Roman" pitchFamily="18" charset="0"/>
                <a:cs typeface="Times New Roman" pitchFamily="18" charset="0"/>
              </a:rPr>
              <a:t> A person who has learnt </a:t>
            </a:r>
            <a:r>
              <a:rPr lang="en-US" dirty="0" err="1" smtClean="0">
                <a:latin typeface="Times New Roman" pitchFamily="18" charset="0"/>
                <a:cs typeface="Times New Roman" pitchFamily="18" charset="0"/>
              </a:rPr>
              <a:t>Tantrayukti</a:t>
            </a:r>
            <a:r>
              <a:rPr lang="en-US" dirty="0" smtClean="0">
                <a:latin typeface="Times New Roman" pitchFamily="18" charset="0"/>
                <a:cs typeface="Times New Roman" pitchFamily="18" charset="0"/>
              </a:rPr>
              <a:t> can attain the deepest meaning of the science irrespective of the stream</a:t>
            </a:r>
          </a:p>
          <a:p>
            <a:pPr algn="just">
              <a:lnSpc>
                <a:spcPct val="150000"/>
              </a:lnSpc>
            </a:pPr>
            <a:r>
              <a:rPr lang="en-US" dirty="0" smtClean="0">
                <a:latin typeface="Times New Roman" pitchFamily="18" charset="0"/>
                <a:cs typeface="Times New Roman" pitchFamily="18" charset="0"/>
              </a:rPr>
              <a:t>A person even with great efforts cannot attain great wealth without luck. </a:t>
            </a:r>
          </a:p>
          <a:p>
            <a:pPr algn="just">
              <a:lnSpc>
                <a:spcPct val="150000"/>
              </a:lnSpc>
            </a:pPr>
            <a:r>
              <a:rPr lang="en-US" dirty="0" smtClean="0">
                <a:latin typeface="Times New Roman" pitchFamily="18" charset="0"/>
                <a:cs typeface="Times New Roman" pitchFamily="18" charset="0"/>
              </a:rPr>
              <a:t>A physician without the knowledge of </a:t>
            </a:r>
            <a:r>
              <a:rPr lang="en-US" dirty="0" err="1" smtClean="0">
                <a:latin typeface="Times New Roman" pitchFamily="18" charset="0"/>
                <a:cs typeface="Times New Roman" pitchFamily="18" charset="0"/>
              </a:rPr>
              <a:t>Tantrayukti</a:t>
            </a:r>
            <a:r>
              <a:rPr lang="en-US" dirty="0" smtClean="0">
                <a:latin typeface="Times New Roman" pitchFamily="18" charset="0"/>
                <a:cs typeface="Times New Roman" pitchFamily="18" charset="0"/>
              </a:rPr>
              <a:t> will ruin others and himself as a fool unskillfully uses the weapon he is holding. </a:t>
            </a:r>
          </a:p>
          <a:p>
            <a:pPr algn="just">
              <a:lnSpc>
                <a:spcPct val="150000"/>
              </a:lnSpc>
            </a:pPr>
            <a:r>
              <a:rPr lang="en-US" dirty="0" smtClean="0">
                <a:latin typeface="Times New Roman" pitchFamily="18" charset="0"/>
                <a:cs typeface="Times New Roman" pitchFamily="18" charset="0"/>
              </a:rPr>
              <a:t>The virtue of right knowledge will help protect self and others like a weapon used skillfully.</a:t>
            </a:r>
          </a:p>
        </p:txBody>
      </p:sp>
      <p:sp>
        <p:nvSpPr>
          <p:cNvPr id="2" name="Title 1"/>
          <p:cNvSpPr>
            <a:spLocks noGrp="1"/>
          </p:cNvSpPr>
          <p:nvPr>
            <p:ph type="title"/>
          </p:nvPr>
        </p:nvSpPr>
        <p:spPr>
          <a:xfrm>
            <a:off x="457200" y="228600"/>
            <a:ext cx="8229600" cy="884238"/>
          </a:xfrm>
        </p:spPr>
        <p:txBody>
          <a:bodyPr>
            <a:normAutofit/>
          </a:bodyPr>
          <a:lstStyle/>
          <a:p>
            <a:r>
              <a:rPr lang="en-US" dirty="0" smtClean="0">
                <a:latin typeface="Times New Roman" pitchFamily="18" charset="0"/>
                <a:cs typeface="Times New Roman" pitchFamily="18" charset="0"/>
              </a:rPr>
              <a:t>Importance of </a:t>
            </a:r>
            <a:r>
              <a:rPr lang="en-US" dirty="0" err="1" smtClean="0">
                <a:latin typeface="Times New Roman" pitchFamily="18" charset="0"/>
                <a:cs typeface="Times New Roman" pitchFamily="18" charset="0"/>
              </a:rPr>
              <a:t>Tantrayukti</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8458200" cy="4525963"/>
          </a:xfrm>
        </p:spPr>
        <p:txBody>
          <a:bodyPr/>
          <a:lstStyle/>
          <a:p>
            <a:pPr algn="just">
              <a:buNone/>
            </a:pPr>
            <a:r>
              <a:rPr lang="en-US" dirty="0" smtClean="0">
                <a:latin typeface="Times New Roman" pitchFamily="18" charset="0"/>
                <a:cs typeface="Times New Roman" pitchFamily="18" charset="0"/>
              </a:rPr>
              <a:t>Charaka Samhita-  </a:t>
            </a:r>
            <a:r>
              <a:rPr lang="en-US" dirty="0" err="1" smtClean="0">
                <a:latin typeface="Times New Roman" pitchFamily="18" charset="0"/>
                <a:cs typeface="Times New Roman" pitchFamily="18" charset="0"/>
              </a:rPr>
              <a:t>Dridhabala</a:t>
            </a:r>
            <a:r>
              <a:rPr lang="en-US" dirty="0" smtClean="0">
                <a:latin typeface="Times New Roman" pitchFamily="18" charset="0"/>
                <a:cs typeface="Times New Roman" pitchFamily="18" charset="0"/>
              </a:rPr>
              <a:t> enumerated 36 </a:t>
            </a:r>
            <a:r>
              <a:rPr lang="en-US" dirty="0" err="1" smtClean="0">
                <a:latin typeface="Times New Roman" pitchFamily="18" charset="0"/>
                <a:cs typeface="Times New Roman" pitchFamily="18" charset="0"/>
              </a:rPr>
              <a:t>Tantrayuktis</a:t>
            </a:r>
            <a:r>
              <a:rPr lang="en-US" dirty="0" smtClean="0">
                <a:latin typeface="Times New Roman" pitchFamily="18" charset="0"/>
                <a:cs typeface="Times New Roman" pitchFamily="18" charset="0"/>
              </a:rPr>
              <a:t> - in </a:t>
            </a:r>
            <a:r>
              <a:rPr lang="en-US" dirty="0" err="1" smtClean="0">
                <a:latin typeface="Times New Roman" pitchFamily="18" charset="0"/>
                <a:cs typeface="Times New Roman" pitchFamily="18" charset="0"/>
              </a:rPr>
              <a:t>Sidhisthana</a:t>
            </a:r>
            <a:r>
              <a:rPr lang="en-US" dirty="0" smtClean="0">
                <a:latin typeface="Times New Roman" pitchFamily="18" charset="0"/>
                <a:cs typeface="Times New Roman" pitchFamily="18" charset="0"/>
              </a:rPr>
              <a:t> 12 </a:t>
            </a:r>
            <a:r>
              <a:rPr lang="en-US" dirty="0" err="1" smtClean="0">
                <a:latin typeface="Times New Roman" pitchFamily="18" charset="0"/>
                <a:cs typeface="Times New Roman" pitchFamily="18" charset="0"/>
              </a:rPr>
              <a:t>th</a:t>
            </a:r>
            <a:r>
              <a:rPr lang="en-US" dirty="0" smtClean="0">
                <a:latin typeface="Times New Roman" pitchFamily="18" charset="0"/>
                <a:cs typeface="Times New Roman" pitchFamily="18" charset="0"/>
              </a:rPr>
              <a:t> chapter</a:t>
            </a:r>
          </a:p>
          <a:p>
            <a:pPr algn="just">
              <a:buNone/>
            </a:pPr>
            <a:r>
              <a:rPr lang="en-US" dirty="0" smtClean="0">
                <a:latin typeface="Times New Roman" pitchFamily="18" charset="0"/>
                <a:cs typeface="Times New Roman" pitchFamily="18" charset="0"/>
              </a:rPr>
              <a:t> </a:t>
            </a:r>
          </a:p>
          <a:p>
            <a:pPr algn="just">
              <a:buNone/>
            </a:pPr>
            <a:r>
              <a:rPr lang="en-US" dirty="0" err="1" smtClean="0">
                <a:latin typeface="Times New Roman" pitchFamily="18" charset="0"/>
                <a:cs typeface="Times New Roman" pitchFamily="18" charset="0"/>
              </a:rPr>
              <a:t>Susruta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Samhita</a:t>
            </a:r>
            <a:r>
              <a:rPr lang="en-US" dirty="0" smtClean="0">
                <a:latin typeface="Times New Roman" pitchFamily="18" charset="0"/>
                <a:cs typeface="Times New Roman" pitchFamily="18" charset="0"/>
              </a:rPr>
              <a:t> -32 </a:t>
            </a:r>
            <a:r>
              <a:rPr lang="en-US" dirty="0" err="1" smtClean="0">
                <a:latin typeface="Times New Roman" pitchFamily="18" charset="0"/>
                <a:cs typeface="Times New Roman" pitchFamily="18" charset="0"/>
              </a:rPr>
              <a:t>Tantrayukti</a:t>
            </a:r>
            <a:r>
              <a:rPr lang="en-US" dirty="0" smtClean="0">
                <a:latin typeface="Times New Roman" pitchFamily="18" charset="0"/>
                <a:cs typeface="Times New Roman" pitchFamily="18" charset="0"/>
              </a:rPr>
              <a:t> in whole chapter.</a:t>
            </a:r>
          </a:p>
          <a:p>
            <a:pPr algn="just">
              <a:buNone/>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Uttara</a:t>
            </a:r>
            <a:r>
              <a:rPr lang="en-US" dirty="0" smtClean="0">
                <a:latin typeface="Times New Roman" pitchFamily="18" charset="0"/>
                <a:cs typeface="Times New Roman" pitchFamily="18" charset="0"/>
              </a:rPr>
              <a:t> Tantra Chapter 65</a:t>
            </a:r>
          </a:p>
          <a:p>
            <a:pPr algn="just">
              <a:buNone/>
            </a:pPr>
            <a:endParaRPr lang="en-US"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Ashtanga Samgraha enlisted 36 </a:t>
            </a:r>
            <a:r>
              <a:rPr lang="en-US" dirty="0" err="1" smtClean="0">
                <a:latin typeface="Times New Roman" pitchFamily="18" charset="0"/>
                <a:cs typeface="Times New Roman" pitchFamily="18" charset="0"/>
              </a:rPr>
              <a:t>Tantrayuktis</a:t>
            </a:r>
            <a:r>
              <a:rPr lang="en-US" dirty="0" smtClean="0">
                <a:latin typeface="Times New Roman" pitchFamily="18" charset="0"/>
                <a:cs typeface="Times New Roman" pitchFamily="18" charset="0"/>
              </a:rPr>
              <a:t> and there is no direct use of term Tantrayukti in Ashtanga Hridaya</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Tantrayukti mentioned by different authors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334000"/>
          </a:xfrm>
        </p:spPr>
        <p:txBody>
          <a:bodyPr/>
          <a:lstStyle/>
          <a:p>
            <a:pPr algn="just"/>
            <a:r>
              <a:rPr lang="en-IN" sz="2800" dirty="0" err="1" smtClean="0">
                <a:latin typeface="Times New Roman" pitchFamily="18" charset="0"/>
                <a:cs typeface="Times New Roman" pitchFamily="18" charset="0"/>
              </a:rPr>
              <a:t>Chakrapani</a:t>
            </a:r>
            <a:r>
              <a:rPr lang="en-IN" sz="2800" dirty="0" smtClean="0">
                <a:latin typeface="Times New Roman" pitchFamily="18" charset="0"/>
                <a:cs typeface="Times New Roman" pitchFamily="18" charset="0"/>
              </a:rPr>
              <a:t>, the famous commentator of </a:t>
            </a:r>
            <a:r>
              <a:rPr lang="en-IN" sz="2800" dirty="0" err="1" smtClean="0">
                <a:latin typeface="Times New Roman" pitchFamily="18" charset="0"/>
                <a:cs typeface="Times New Roman" pitchFamily="18" charset="0"/>
              </a:rPr>
              <a:t>Caraka</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Samhita</a:t>
            </a:r>
            <a:r>
              <a:rPr lang="en-IN" sz="2800" dirty="0" smtClean="0">
                <a:latin typeface="Times New Roman" pitchFamily="18" charset="0"/>
                <a:cs typeface="Times New Roman" pitchFamily="18" charset="0"/>
              </a:rPr>
              <a:t> in  ‘</a:t>
            </a:r>
            <a:r>
              <a:rPr lang="en-IN" sz="2800" dirty="0" err="1" smtClean="0">
                <a:latin typeface="Times New Roman" pitchFamily="18" charset="0"/>
                <a:cs typeface="Times New Roman" pitchFamily="18" charset="0"/>
              </a:rPr>
              <a:t>Ayurvedika</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Deepika</a:t>
            </a:r>
            <a:r>
              <a:rPr lang="en-IN" sz="2800" dirty="0" smtClean="0">
                <a:latin typeface="Times New Roman" pitchFamily="18" charset="0"/>
                <a:cs typeface="Times New Roman" pitchFamily="18" charset="0"/>
              </a:rPr>
              <a:t>’ explained 36 </a:t>
            </a:r>
            <a:r>
              <a:rPr lang="en-IN" sz="2800" dirty="0" err="1" smtClean="0">
                <a:latin typeface="Times New Roman" pitchFamily="18" charset="0"/>
                <a:cs typeface="Times New Roman" pitchFamily="18" charset="0"/>
              </a:rPr>
              <a:t>Tantrayukti</a:t>
            </a:r>
            <a:r>
              <a:rPr lang="en-IN" sz="2800" dirty="0" smtClean="0">
                <a:latin typeface="Times New Roman" pitchFamily="18" charset="0"/>
                <a:cs typeface="Times New Roman" pitchFamily="18" charset="0"/>
              </a:rPr>
              <a:t> in detail with examples from </a:t>
            </a:r>
            <a:r>
              <a:rPr lang="en-IN" sz="2800" dirty="0" err="1" smtClean="0">
                <a:latin typeface="Times New Roman" pitchFamily="18" charset="0"/>
                <a:cs typeface="Times New Roman" pitchFamily="18" charset="0"/>
              </a:rPr>
              <a:t>Caraka</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Samhita</a:t>
            </a:r>
            <a:endParaRPr lang="en-IN" sz="2800" dirty="0" smtClean="0">
              <a:latin typeface="Times New Roman" pitchFamily="18" charset="0"/>
              <a:cs typeface="Times New Roman" pitchFamily="18" charset="0"/>
            </a:endParaRPr>
          </a:p>
          <a:p>
            <a:pPr algn="just"/>
            <a:r>
              <a:rPr lang="en-IN" sz="2800" dirty="0" smtClean="0">
                <a:latin typeface="Times New Roman" pitchFamily="18" charset="0"/>
                <a:cs typeface="Times New Roman" pitchFamily="18" charset="0"/>
              </a:rPr>
              <a:t>Dalhana in his commentary on Susruta Samhita, ‘Nibandasangraha’ </a:t>
            </a:r>
            <a:r>
              <a:rPr lang="en-IN" sz="2800" dirty="0" err="1" smtClean="0">
                <a:latin typeface="Times New Roman" pitchFamily="18" charset="0"/>
                <a:cs typeface="Times New Roman" pitchFamily="18" charset="0"/>
              </a:rPr>
              <a:t>decribed</a:t>
            </a:r>
            <a:r>
              <a:rPr lang="en-IN" sz="2800" dirty="0" smtClean="0">
                <a:latin typeface="Times New Roman" pitchFamily="18" charset="0"/>
                <a:cs typeface="Times New Roman" pitchFamily="18" charset="0"/>
              </a:rPr>
              <a:t> 32 </a:t>
            </a:r>
            <a:r>
              <a:rPr lang="en-IN" sz="2800" dirty="0" err="1" smtClean="0">
                <a:latin typeface="Times New Roman" pitchFamily="18" charset="0"/>
                <a:cs typeface="Times New Roman" pitchFamily="18" charset="0"/>
              </a:rPr>
              <a:t>Tantayukti</a:t>
            </a:r>
            <a:r>
              <a:rPr lang="en-IN" sz="2800" dirty="0" smtClean="0">
                <a:latin typeface="Times New Roman" pitchFamily="18" charset="0"/>
                <a:cs typeface="Times New Roman" pitchFamily="18" charset="0"/>
              </a:rPr>
              <a:t> with examples</a:t>
            </a:r>
          </a:p>
          <a:p>
            <a:pPr algn="just"/>
            <a:r>
              <a:rPr lang="en-IN" sz="2800" dirty="0" smtClean="0">
                <a:latin typeface="Times New Roman" pitchFamily="18" charset="0"/>
                <a:cs typeface="Times New Roman" pitchFamily="18" charset="0"/>
              </a:rPr>
              <a:t>Indu in his Sasilekha commentary on Ashtanga Sangraha had explained 36 Tantrayukti with examples like Chakrapani and Bhattaraharischandra.</a:t>
            </a:r>
          </a:p>
        </p:txBody>
      </p:sp>
      <p:sp>
        <p:nvSpPr>
          <p:cNvPr id="2" name="Title 1"/>
          <p:cNvSpPr>
            <a:spLocks noGrp="1"/>
          </p:cNvSpPr>
          <p:nvPr>
            <p:ph type="title"/>
          </p:nvPr>
        </p:nvSpPr>
        <p:spPr>
          <a:xfrm>
            <a:off x="609600" y="274638"/>
            <a:ext cx="8077200" cy="715962"/>
          </a:xfrm>
        </p:spPr>
        <p:txBody>
          <a:bodyPr>
            <a:normAutofit fontScale="90000"/>
          </a:bodyPr>
          <a:lstStyle/>
          <a:p>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486400"/>
          </a:xfrm>
        </p:spPr>
        <p:txBody>
          <a:bodyPr>
            <a:normAutofit/>
          </a:bodyPr>
          <a:lstStyle/>
          <a:p>
            <a:endParaRPr lang="en-IN"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In the ‘Sarvangasundara’commentary by Arunadatta on Ashtanga Hrdaya a detailed explanation of 36 Tantrayukti can be found though there is no reference of the word Tantrayukti in Ashtanga Hrdaya.</a:t>
            </a:r>
          </a:p>
          <a:p>
            <a:pPr algn="just"/>
            <a:r>
              <a:rPr lang="en-US" sz="2800" dirty="0" smtClean="0">
                <a:latin typeface="Times New Roman" pitchFamily="18" charset="0"/>
                <a:cs typeface="Times New Roman" pitchFamily="18" charset="0"/>
              </a:rPr>
              <a:t> However Vagbhata</a:t>
            </a:r>
            <a:r>
              <a:rPr lang="en-US" sz="2800" i="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uses the word Tantraguna on which Arunadatta comments that Trantraguna means Tantrayukti.</a:t>
            </a:r>
          </a:p>
          <a:p>
            <a:pPr algn="just"/>
            <a:r>
              <a:rPr lang="en-IN" sz="2800" dirty="0" smtClean="0">
                <a:latin typeface="Times New Roman" pitchFamily="18" charset="0"/>
                <a:cs typeface="Times New Roman" pitchFamily="18" charset="0"/>
              </a:rPr>
              <a:t>Gangadara  - Jalpakalpataru on Caraka Samhita explained each Tantrayukti with examples from Caraka Samhita itself following the line of Chakrapani.</a:t>
            </a:r>
            <a:endParaRPr lang="en-US" sz="2800" dirty="0" smtClean="0">
              <a:latin typeface="Times New Roman" pitchFamily="18" charset="0"/>
              <a:cs typeface="Times New Roman" pitchFamily="18" charset="0"/>
            </a:endParaRPr>
          </a:p>
          <a:p>
            <a:endParaRPr lang="en-US" sz="2800" dirty="0" smtClean="0">
              <a:latin typeface="Times New Roman" pitchFamily="18" charset="0"/>
              <a:cs typeface="Times New Roman" pitchFamily="18" charset="0"/>
            </a:endParaRPr>
          </a:p>
          <a:p>
            <a:endParaRPr lang="en-IN" sz="2800" dirty="0" smtClean="0">
              <a:latin typeface="Times New Roman" pitchFamily="18" charset="0"/>
              <a:cs typeface="Times New Roman" pitchFamily="18" charset="0"/>
            </a:endParaRPr>
          </a:p>
          <a:p>
            <a:endParaRPr lang="en-IN" sz="2800" dirty="0" smtClean="0">
              <a:latin typeface="Times New Roman" pitchFamily="18" charset="0"/>
              <a:cs typeface="Times New Roman" pitchFamily="18" charset="0"/>
            </a:endParaRPr>
          </a:p>
          <a:p>
            <a:pPr>
              <a:buNone/>
            </a:pPr>
            <a:endParaRPr lang="en-US" sz="28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304800"/>
          <a:ext cx="8839200" cy="5863022"/>
        </p:xfrm>
        <a:graphic>
          <a:graphicData uri="http://schemas.openxmlformats.org/drawingml/2006/table">
            <a:tbl>
              <a:tblPr firstRow="1" bandRow="1">
                <a:tableStyleId>{5C22544A-7EE6-4342-B048-85BDC9FD1C3A}</a:tableStyleId>
              </a:tblPr>
              <a:tblGrid>
                <a:gridCol w="736600"/>
                <a:gridCol w="2373489"/>
                <a:gridCol w="2537177"/>
                <a:gridCol w="3191934"/>
              </a:tblGrid>
              <a:tr h="822960">
                <a:tc>
                  <a:txBody>
                    <a:bodyPr/>
                    <a:lstStyle/>
                    <a:p>
                      <a:r>
                        <a:rPr lang="en-US" sz="2400" dirty="0" err="1" smtClean="0">
                          <a:latin typeface="Times New Roman" pitchFamily="18" charset="0"/>
                          <a:cs typeface="Times New Roman" pitchFamily="18" charset="0"/>
                        </a:rPr>
                        <a:t>Sl</a:t>
                      </a:r>
                      <a:r>
                        <a:rPr lang="en-US" sz="2400" dirty="0" smtClean="0">
                          <a:latin typeface="Times New Roman" pitchFamily="18" charset="0"/>
                          <a:cs typeface="Times New Roman" pitchFamily="18" charset="0"/>
                        </a:rPr>
                        <a:t> no</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CHARAKA</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SUSRUTA</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BHATTARA HARICHANDRA</a:t>
                      </a:r>
                      <a:endParaRPr lang="en-US" sz="2400" dirty="0">
                        <a:latin typeface="Times New Roman" pitchFamily="18" charset="0"/>
                        <a:cs typeface="Times New Roman" pitchFamily="18" charset="0"/>
                      </a:endParaRPr>
                    </a:p>
                  </a:txBody>
                  <a:tcPr/>
                </a:tc>
              </a:tr>
              <a:tr h="615506">
                <a:tc>
                  <a:txBody>
                    <a:bodyPr/>
                    <a:lstStyle/>
                    <a:p>
                      <a:r>
                        <a:rPr lang="en-US" sz="2400" dirty="0" smtClean="0">
                          <a:latin typeface="Times New Roman" pitchFamily="18" charset="0"/>
                          <a:cs typeface="Times New Roman" pitchFamily="18" charset="0"/>
                        </a:rPr>
                        <a:t>1</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Adhikarana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Adhikarana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a:latin typeface="Times New Roman" pitchFamily="18" charset="0"/>
                          <a:ea typeface="Times New Roman"/>
                          <a:cs typeface="Times New Roman" pitchFamily="18" charset="0"/>
                        </a:rPr>
                        <a:t>Adhikarana</a:t>
                      </a:r>
                    </a:p>
                  </a:txBody>
                  <a:tcPr marL="68580" marR="68580" marT="0" marB="0"/>
                </a:tc>
              </a:tr>
              <a:tr h="615506">
                <a:tc>
                  <a:txBody>
                    <a:bodyPr/>
                    <a:lstStyle/>
                    <a:p>
                      <a:r>
                        <a:rPr lang="en-US" sz="2400" dirty="0" smtClean="0">
                          <a:latin typeface="Times New Roman" pitchFamily="18" charset="0"/>
                          <a:cs typeface="Times New Roman" pitchFamily="18" charset="0"/>
                        </a:rPr>
                        <a:t>2</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a:solidFill>
                            <a:srgbClr val="000000"/>
                          </a:solidFill>
                          <a:latin typeface="Times New Roman" pitchFamily="18" charset="0"/>
                          <a:ea typeface="Times New Roman"/>
                          <a:cs typeface="Times New Roman" pitchFamily="18" charset="0"/>
                        </a:rPr>
                        <a:t>Yoga</a:t>
                      </a:r>
                    </a:p>
                  </a:txBody>
                  <a:tcPr marL="68580" marR="68580" marT="0" marB="0" anchor="ctr"/>
                </a:tc>
                <a:tc>
                  <a:txBody>
                    <a:bodyPr/>
                    <a:lstStyle/>
                    <a:p>
                      <a:pPr marL="0" marR="0">
                        <a:lnSpc>
                          <a:spcPct val="150000"/>
                        </a:lnSpc>
                        <a:spcBef>
                          <a:spcPts val="0"/>
                        </a:spcBef>
                        <a:spcAft>
                          <a:spcPts val="0"/>
                        </a:spcAft>
                      </a:pPr>
                      <a:r>
                        <a:rPr lang="en-US" sz="2400" dirty="0">
                          <a:solidFill>
                            <a:srgbClr val="000000"/>
                          </a:solidFill>
                          <a:latin typeface="Times New Roman" pitchFamily="18" charset="0"/>
                          <a:ea typeface="Times New Roman"/>
                          <a:cs typeface="Times New Roman" pitchFamily="18" charset="0"/>
                        </a:rPr>
                        <a:t>Yoga</a:t>
                      </a:r>
                    </a:p>
                  </a:txBody>
                  <a:tcPr marL="68580" marR="68580" marT="0" marB="0" anchor="ctr"/>
                </a:tc>
                <a:tc>
                  <a:txBody>
                    <a:bodyPr/>
                    <a:lstStyle/>
                    <a:p>
                      <a:pPr marL="0" marR="0">
                        <a:lnSpc>
                          <a:spcPct val="150000"/>
                        </a:lnSpc>
                        <a:spcBef>
                          <a:spcPts val="0"/>
                        </a:spcBef>
                        <a:spcAft>
                          <a:spcPts val="0"/>
                        </a:spcAft>
                      </a:pPr>
                      <a:r>
                        <a:rPr lang="en-US" sz="2400" dirty="0">
                          <a:solidFill>
                            <a:srgbClr val="000000"/>
                          </a:solidFill>
                          <a:latin typeface="Times New Roman" pitchFamily="18" charset="0"/>
                          <a:ea typeface="Times New Roman"/>
                          <a:cs typeface="Times New Roman" pitchFamily="18" charset="0"/>
                        </a:rPr>
                        <a:t>Yoga</a:t>
                      </a:r>
                    </a:p>
                  </a:txBody>
                  <a:tcPr marL="68580" marR="68580" marT="0" marB="0" anchor="ctr"/>
                </a:tc>
              </a:tr>
              <a:tr h="615506">
                <a:tc>
                  <a:txBody>
                    <a:bodyPr/>
                    <a:lstStyle/>
                    <a:p>
                      <a:r>
                        <a:rPr lang="en-US" sz="2400" dirty="0" smtClean="0">
                          <a:latin typeface="Times New Roman" pitchFamily="18" charset="0"/>
                          <a:cs typeface="Times New Roman" pitchFamily="18" charset="0"/>
                        </a:rPr>
                        <a:t>3</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Hetvartha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Hetvartha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Hetvartha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r>
              <a:tr h="615506">
                <a:tc>
                  <a:txBody>
                    <a:bodyPr/>
                    <a:lstStyle/>
                    <a:p>
                      <a:r>
                        <a:rPr lang="en-US" sz="2400" dirty="0" smtClean="0">
                          <a:latin typeface="Times New Roman" pitchFamily="18" charset="0"/>
                          <a:cs typeface="Times New Roman" pitchFamily="18" charset="0"/>
                        </a:rPr>
                        <a:t>4</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a:solidFill>
                            <a:srgbClr val="000000"/>
                          </a:solidFill>
                          <a:latin typeface="Times New Roman" pitchFamily="18" charset="0"/>
                          <a:ea typeface="Times New Roman"/>
                          <a:cs typeface="Times New Roman" pitchFamily="18" charset="0"/>
                        </a:rPr>
                        <a:t>Padartha</a:t>
                      </a:r>
                    </a:p>
                  </a:txBody>
                  <a:tcPr marL="68580" marR="68580" marT="0" marB="0" anchor="ct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Padartha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Padartha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r>
              <a:tr h="615506">
                <a:tc>
                  <a:txBody>
                    <a:bodyPr/>
                    <a:lstStyle/>
                    <a:p>
                      <a:r>
                        <a:rPr lang="en-US" sz="2400" dirty="0" smtClean="0">
                          <a:latin typeface="Times New Roman" pitchFamily="18" charset="0"/>
                          <a:cs typeface="Times New Roman" pitchFamily="18" charset="0"/>
                        </a:rPr>
                        <a:t>5</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Pradesha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Pradesha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Pradesha</a:t>
                      </a:r>
                      <a:endParaRPr lang="en-US" sz="2400" dirty="0">
                        <a:latin typeface="Times New Roman" pitchFamily="18" charset="0"/>
                        <a:ea typeface="Times New Roman"/>
                        <a:cs typeface="Times New Roman" pitchFamily="18" charset="0"/>
                      </a:endParaRPr>
                    </a:p>
                  </a:txBody>
                  <a:tcPr marL="68580" marR="68580" marT="0" marB="0"/>
                </a:tc>
              </a:tr>
              <a:tr h="615506">
                <a:tc>
                  <a:txBody>
                    <a:bodyPr/>
                    <a:lstStyle/>
                    <a:p>
                      <a:r>
                        <a:rPr lang="en-US" sz="2400" dirty="0" smtClean="0">
                          <a:latin typeface="Times New Roman" pitchFamily="18" charset="0"/>
                          <a:cs typeface="Times New Roman" pitchFamily="18" charset="0"/>
                        </a:rPr>
                        <a:t>6</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Uddesha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Uddesha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Uddesha</a:t>
                      </a:r>
                      <a:endParaRPr lang="en-US" sz="2400" dirty="0">
                        <a:latin typeface="Times New Roman" pitchFamily="18" charset="0"/>
                        <a:ea typeface="Times New Roman"/>
                        <a:cs typeface="Times New Roman" pitchFamily="18" charset="0"/>
                      </a:endParaRPr>
                    </a:p>
                  </a:txBody>
                  <a:tcPr marL="68580" marR="68580" marT="0" marB="0"/>
                </a:tc>
              </a:tr>
              <a:tr h="615506">
                <a:tc>
                  <a:txBody>
                    <a:bodyPr/>
                    <a:lstStyle/>
                    <a:p>
                      <a:r>
                        <a:rPr lang="en-US" sz="2400" dirty="0" smtClean="0">
                          <a:latin typeface="Times New Roman" pitchFamily="18" charset="0"/>
                          <a:cs typeface="Times New Roman" pitchFamily="18" charset="0"/>
                        </a:rPr>
                        <a:t>7</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Nirdesha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Nirdesha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Nirdesha</a:t>
                      </a:r>
                      <a:endParaRPr lang="en-US" sz="2400" dirty="0">
                        <a:latin typeface="Times New Roman" pitchFamily="18" charset="0"/>
                        <a:ea typeface="Times New Roman"/>
                        <a:cs typeface="Times New Roman" pitchFamily="18" charset="0"/>
                      </a:endParaRPr>
                    </a:p>
                  </a:txBody>
                  <a:tcPr marL="68580" marR="68580" marT="0" marB="0"/>
                </a:tc>
              </a:tr>
              <a:tr h="731520">
                <a:tc>
                  <a:txBody>
                    <a:bodyPr/>
                    <a:lstStyle/>
                    <a:p>
                      <a:r>
                        <a:rPr lang="en-US" sz="2400" dirty="0" smtClean="0">
                          <a:latin typeface="Times New Roman" pitchFamily="18" charset="0"/>
                          <a:cs typeface="Times New Roman" pitchFamily="18" charset="0"/>
                        </a:rPr>
                        <a:t>8</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Vakyasesha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Vakyasesha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smtClean="0">
                          <a:latin typeface="Times New Roman" pitchFamily="18" charset="0"/>
                          <a:ea typeface="Times New Roman"/>
                          <a:cs typeface="Times New Roman" pitchFamily="18" charset="0"/>
                        </a:rPr>
                        <a:t>Vakyasesha</a:t>
                      </a:r>
                      <a:endParaRPr lang="en-US" sz="2400" dirty="0" smtClean="0">
                        <a:latin typeface="Times New Roman" pitchFamily="18" charset="0"/>
                        <a:ea typeface="Times New Roman"/>
                        <a:cs typeface="Times New Roman" pitchFamily="18" charset="0"/>
                      </a:endParaRPr>
                    </a:p>
                    <a:p>
                      <a:pPr marL="0" marR="0">
                        <a:spcBef>
                          <a:spcPts val="0"/>
                        </a:spcBef>
                        <a:spcAft>
                          <a:spcPts val="0"/>
                        </a:spcAft>
                      </a:pPr>
                      <a:endParaRPr lang="en-US" sz="2400" dirty="0" smtClean="0">
                        <a:latin typeface="Times New Roman" pitchFamily="18" charset="0"/>
                        <a:ea typeface="Times New Roman"/>
                        <a:cs typeface="Times New Roman" pitchFamily="18" charset="0"/>
                      </a:endParaRPr>
                    </a:p>
                  </a:txBody>
                  <a:tcPr marL="68580" marR="68580" marT="0" marB="0"/>
                </a:tc>
              </a:tr>
            </a:tbl>
          </a:graphicData>
        </a:graphic>
      </p:graphicFrame>
      <p:sp>
        <p:nvSpPr>
          <p:cNvPr id="2" name="Title 1"/>
          <p:cNvSpPr>
            <a:spLocks noGrp="1"/>
          </p:cNvSpPr>
          <p:nvPr>
            <p:ph type="title"/>
          </p:nvPr>
        </p:nvSpPr>
        <p:spPr>
          <a:xfrm>
            <a:off x="304800" y="228600"/>
            <a:ext cx="8382000" cy="457200"/>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198" y="533400"/>
          <a:ext cx="8229602" cy="5493618"/>
        </p:xfrm>
        <a:graphic>
          <a:graphicData uri="http://schemas.openxmlformats.org/drawingml/2006/table">
            <a:tbl>
              <a:tblPr firstRow="1" bandRow="1">
                <a:tableStyleId>{5C22544A-7EE6-4342-B048-85BDC9FD1C3A}</a:tableStyleId>
              </a:tblPr>
              <a:tblGrid>
                <a:gridCol w="685800"/>
                <a:gridCol w="2362200"/>
                <a:gridCol w="2514600"/>
                <a:gridCol w="2667002"/>
              </a:tblGrid>
              <a:tr h="1066800">
                <a:tc>
                  <a:txBody>
                    <a:bodyPr/>
                    <a:lstStyle/>
                    <a:p>
                      <a:r>
                        <a:rPr lang="en-US" sz="2400" dirty="0" err="1" smtClean="0">
                          <a:latin typeface="Times New Roman" pitchFamily="18" charset="0"/>
                          <a:cs typeface="Times New Roman" pitchFamily="18" charset="0"/>
                        </a:rPr>
                        <a:t>Sl</a:t>
                      </a:r>
                      <a:r>
                        <a:rPr lang="en-US" sz="2400" dirty="0" smtClean="0">
                          <a:latin typeface="Times New Roman" pitchFamily="18" charset="0"/>
                          <a:cs typeface="Times New Roman" pitchFamily="18" charset="0"/>
                        </a:rPr>
                        <a:t> No</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CHARAKA</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SUSRUTA</a:t>
                      </a:r>
                      <a:endParaRPr lang="en-US" sz="2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Times New Roman" pitchFamily="18" charset="0"/>
                          <a:cs typeface="Times New Roman" pitchFamily="18" charset="0"/>
                        </a:rPr>
                        <a:t>BHATTARA HARICHANDRA</a:t>
                      </a:r>
                    </a:p>
                    <a:p>
                      <a:endParaRPr lang="en-US" sz="2400" dirty="0">
                        <a:latin typeface="Times New Roman" pitchFamily="18" charset="0"/>
                        <a:cs typeface="Times New Roman" pitchFamily="18" charset="0"/>
                      </a:endParaRPr>
                    </a:p>
                  </a:txBody>
                  <a:tcPr/>
                </a:tc>
              </a:tr>
              <a:tr h="595563">
                <a:tc>
                  <a:txBody>
                    <a:bodyPr/>
                    <a:lstStyle/>
                    <a:p>
                      <a:r>
                        <a:rPr lang="en-US" sz="2400" dirty="0" smtClean="0">
                          <a:latin typeface="Times New Roman" pitchFamily="18" charset="0"/>
                          <a:cs typeface="Times New Roman" pitchFamily="18" charset="0"/>
                        </a:rPr>
                        <a:t>9</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Prayojana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a:latin typeface="Times New Roman" pitchFamily="18" charset="0"/>
                          <a:ea typeface="Times New Roman"/>
                          <a:cs typeface="Times New Roman" pitchFamily="18" charset="0"/>
                        </a:rPr>
                        <a:t>-</a:t>
                      </a: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Prayojana</a:t>
                      </a:r>
                      <a:endParaRPr lang="en-US" sz="2400" dirty="0">
                        <a:latin typeface="Times New Roman" pitchFamily="18" charset="0"/>
                        <a:ea typeface="Times New Roman"/>
                        <a:cs typeface="Times New Roman" pitchFamily="18" charset="0"/>
                      </a:endParaRPr>
                    </a:p>
                  </a:txBody>
                  <a:tcPr marL="68580" marR="68580" marT="0" marB="0"/>
                </a:tc>
              </a:tr>
              <a:tr h="595563">
                <a:tc>
                  <a:txBody>
                    <a:bodyPr/>
                    <a:lstStyle/>
                    <a:p>
                      <a:r>
                        <a:rPr lang="en-US" sz="2400" dirty="0" smtClean="0">
                          <a:latin typeface="Times New Roman" pitchFamily="18" charset="0"/>
                          <a:cs typeface="Times New Roman" pitchFamily="18" charset="0"/>
                        </a:rPr>
                        <a:t>10</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Upadesha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Upadesha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Upadesha</a:t>
                      </a:r>
                      <a:endParaRPr lang="en-US" sz="2400" dirty="0">
                        <a:latin typeface="Times New Roman" pitchFamily="18" charset="0"/>
                        <a:ea typeface="Times New Roman"/>
                        <a:cs typeface="Times New Roman" pitchFamily="18" charset="0"/>
                      </a:endParaRPr>
                    </a:p>
                  </a:txBody>
                  <a:tcPr marL="68580" marR="68580" marT="0" marB="0"/>
                </a:tc>
              </a:tr>
              <a:tr h="595563">
                <a:tc>
                  <a:txBody>
                    <a:bodyPr/>
                    <a:lstStyle/>
                    <a:p>
                      <a:r>
                        <a:rPr lang="en-US" sz="2400" dirty="0" smtClean="0">
                          <a:latin typeface="Times New Roman" pitchFamily="18" charset="0"/>
                          <a:cs typeface="Times New Roman" pitchFamily="18" charset="0"/>
                        </a:rPr>
                        <a:t>11</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Apadesha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Apadesha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Apadesha</a:t>
                      </a:r>
                      <a:endParaRPr lang="en-US" sz="2400" dirty="0">
                        <a:latin typeface="Times New Roman" pitchFamily="18" charset="0"/>
                        <a:ea typeface="Times New Roman"/>
                        <a:cs typeface="Times New Roman" pitchFamily="18" charset="0"/>
                      </a:endParaRPr>
                    </a:p>
                  </a:txBody>
                  <a:tcPr marL="68580" marR="68580" marT="0" marB="0"/>
                </a:tc>
              </a:tr>
              <a:tr h="595563">
                <a:tc>
                  <a:txBody>
                    <a:bodyPr/>
                    <a:lstStyle/>
                    <a:p>
                      <a:r>
                        <a:rPr lang="en-US" sz="2400" dirty="0" smtClean="0">
                          <a:latin typeface="Times New Roman" pitchFamily="18" charset="0"/>
                          <a:cs typeface="Times New Roman" pitchFamily="18" charset="0"/>
                        </a:rPr>
                        <a:t>12</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Atidesha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Atidesha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Atidesha</a:t>
                      </a:r>
                      <a:endParaRPr lang="en-US" sz="2400" dirty="0">
                        <a:latin typeface="Times New Roman" pitchFamily="18" charset="0"/>
                        <a:ea typeface="Times New Roman"/>
                        <a:cs typeface="Times New Roman" pitchFamily="18" charset="0"/>
                      </a:endParaRPr>
                    </a:p>
                  </a:txBody>
                  <a:tcPr marL="68580" marR="68580" marT="0" marB="0"/>
                </a:tc>
              </a:tr>
              <a:tr h="595563">
                <a:tc>
                  <a:txBody>
                    <a:bodyPr/>
                    <a:lstStyle/>
                    <a:p>
                      <a:r>
                        <a:rPr lang="en-US" sz="2400" dirty="0" smtClean="0">
                          <a:latin typeface="Times New Roman" pitchFamily="18" charset="0"/>
                          <a:cs typeface="Times New Roman" pitchFamily="18" charset="0"/>
                        </a:rPr>
                        <a:t>13</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a:solidFill>
                            <a:srgbClr val="000000"/>
                          </a:solidFill>
                          <a:latin typeface="Times New Roman" pitchFamily="18" charset="0"/>
                          <a:ea typeface="Times New Roman"/>
                          <a:cs typeface="Times New Roman" pitchFamily="18" charset="0"/>
                        </a:rPr>
                        <a:t>Arthapatti</a:t>
                      </a: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Arthapatti</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a:latin typeface="Times New Roman" pitchFamily="18" charset="0"/>
                          <a:ea typeface="Times New Roman"/>
                          <a:cs typeface="Times New Roman" pitchFamily="18" charset="0"/>
                        </a:rPr>
                        <a:t>Arthapatti</a:t>
                      </a:r>
                    </a:p>
                  </a:txBody>
                  <a:tcPr marL="68580" marR="68580" marT="0" marB="0"/>
                </a:tc>
              </a:tr>
              <a:tr h="596908">
                <a:tc>
                  <a:txBody>
                    <a:bodyPr/>
                    <a:lstStyle/>
                    <a:p>
                      <a:r>
                        <a:rPr lang="en-US" sz="2400" dirty="0" smtClean="0">
                          <a:latin typeface="Times New Roman" pitchFamily="18" charset="0"/>
                          <a:cs typeface="Times New Roman" pitchFamily="18" charset="0"/>
                        </a:rPr>
                        <a:t>14</a:t>
                      </a:r>
                      <a:endParaRPr lang="en-US" sz="2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Times New Roman" pitchFamily="18" charset="0"/>
                          <a:ea typeface="Times New Roman"/>
                          <a:cs typeface="Times New Roman" pitchFamily="18" charset="0"/>
                        </a:rPr>
                        <a:t>Nirnaya</a:t>
                      </a:r>
                      <a:endParaRPr lang="en-US" sz="2400" dirty="0" smtClean="0">
                        <a:latin typeface="Times New Roman" pitchFamily="18" charset="0"/>
                        <a:ea typeface="Times New Roman"/>
                        <a:cs typeface="Times New Roman" pitchFamily="18" charset="0"/>
                      </a:endParaRPr>
                    </a:p>
                    <a:p>
                      <a:endParaRPr lang="en-US" sz="2400" dirty="0">
                        <a:latin typeface="Times New Roman" pitchFamily="18" charset="0"/>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Nirnaya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Nirnaya</a:t>
                      </a:r>
                      <a:endParaRPr lang="en-US" sz="2400" dirty="0">
                        <a:latin typeface="Times New Roman" pitchFamily="18" charset="0"/>
                        <a:ea typeface="Times New Roman"/>
                        <a:cs typeface="Times New Roman" pitchFamily="18" charset="0"/>
                      </a:endParaRPr>
                    </a:p>
                  </a:txBody>
                  <a:tcPr marL="68580" marR="68580" marT="0" marB="0"/>
                </a:tc>
              </a:tr>
              <a:tr h="595563">
                <a:tc>
                  <a:txBody>
                    <a:bodyPr/>
                    <a:lstStyle/>
                    <a:p>
                      <a:r>
                        <a:rPr lang="en-US" sz="2400" dirty="0" smtClean="0">
                          <a:latin typeface="Times New Roman" pitchFamily="18" charset="0"/>
                          <a:cs typeface="Times New Roman" pitchFamily="18" charset="0"/>
                        </a:rPr>
                        <a:t>15</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Prasanga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Prasanga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Prasanga</a:t>
                      </a:r>
                      <a:endParaRPr lang="en-US" sz="2400" dirty="0">
                        <a:latin typeface="Times New Roman" pitchFamily="18" charset="0"/>
                        <a:ea typeface="Times New Roman"/>
                        <a:cs typeface="Times New Roman" pitchFamily="18" charset="0"/>
                      </a:endParaRPr>
                    </a:p>
                  </a:txBody>
                  <a:tcPr marL="68580" marR="68580" marT="0" marB="0"/>
                </a:tc>
              </a:tr>
            </a:tbl>
          </a:graphicData>
        </a:graphic>
      </p:graphicFrame>
      <p:sp>
        <p:nvSpPr>
          <p:cNvPr id="2" name="Title 1"/>
          <p:cNvSpPr>
            <a:spLocks noGrp="1"/>
          </p:cNvSpPr>
          <p:nvPr>
            <p:ph type="title"/>
          </p:nvPr>
        </p:nvSpPr>
        <p:spPr>
          <a:xfrm>
            <a:off x="381000" y="274638"/>
            <a:ext cx="8305800" cy="334962"/>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80999" y="899160"/>
          <a:ext cx="8382001" cy="5577840"/>
        </p:xfrm>
        <a:graphic>
          <a:graphicData uri="http://schemas.openxmlformats.org/drawingml/2006/table">
            <a:tbl>
              <a:tblPr firstRow="1" bandRow="1">
                <a:tableStyleId>{5C22544A-7EE6-4342-B048-85BDC9FD1C3A}</a:tableStyleId>
              </a:tblPr>
              <a:tblGrid>
                <a:gridCol w="692092"/>
                <a:gridCol w="1974909"/>
                <a:gridCol w="2472906"/>
                <a:gridCol w="3242094"/>
              </a:tblGrid>
              <a:tr h="990601">
                <a:tc>
                  <a:txBody>
                    <a:bodyPr/>
                    <a:lstStyle/>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Times New Roman" pitchFamily="18" charset="0"/>
                          <a:cs typeface="Times New Roman" pitchFamily="18" charset="0"/>
                        </a:rPr>
                        <a:t>CHARAKA</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Times New Roman" pitchFamily="18" charset="0"/>
                          <a:cs typeface="Times New Roman" pitchFamily="18" charset="0"/>
                        </a:rPr>
                        <a:t>SUSRUTA</a:t>
                      </a:r>
                    </a:p>
                    <a:p>
                      <a:endParaRPr lang="en-US" sz="2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Times New Roman" pitchFamily="18" charset="0"/>
                          <a:cs typeface="Times New Roman" pitchFamily="18" charset="0"/>
                        </a:rPr>
                        <a:t>BHATTARA HARICHANDRA</a:t>
                      </a:r>
                    </a:p>
                  </a:txBody>
                  <a:tcPr/>
                </a:tc>
              </a:tr>
              <a:tr h="524224">
                <a:tc>
                  <a:txBody>
                    <a:bodyPr/>
                    <a:lstStyle/>
                    <a:p>
                      <a:r>
                        <a:rPr lang="en-US" sz="2400" dirty="0" smtClean="0">
                          <a:latin typeface="Times New Roman" pitchFamily="18" charset="0"/>
                          <a:cs typeface="Times New Roman" pitchFamily="18" charset="0"/>
                        </a:rPr>
                        <a:t>16</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Ekanta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Ekanta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Akanta</a:t>
                      </a:r>
                      <a:endParaRPr lang="en-US" sz="2400" dirty="0">
                        <a:latin typeface="Times New Roman" pitchFamily="18" charset="0"/>
                        <a:ea typeface="Times New Roman"/>
                        <a:cs typeface="Times New Roman" pitchFamily="18" charset="0"/>
                      </a:endParaRPr>
                    </a:p>
                  </a:txBody>
                  <a:tcPr marL="68580" marR="68580" marT="0" marB="0"/>
                </a:tc>
              </a:tr>
              <a:tr h="524224">
                <a:tc>
                  <a:txBody>
                    <a:bodyPr/>
                    <a:lstStyle/>
                    <a:p>
                      <a:r>
                        <a:rPr lang="en-US" sz="2400" dirty="0" smtClean="0">
                          <a:latin typeface="Times New Roman" pitchFamily="18" charset="0"/>
                          <a:cs typeface="Times New Roman" pitchFamily="18" charset="0"/>
                        </a:rPr>
                        <a:t>17</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Naikanta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Anekanta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Anaikanta</a:t>
                      </a:r>
                      <a:endParaRPr lang="en-US" sz="2400" dirty="0">
                        <a:latin typeface="Times New Roman" pitchFamily="18" charset="0"/>
                        <a:ea typeface="Times New Roman"/>
                        <a:cs typeface="Times New Roman" pitchFamily="18" charset="0"/>
                      </a:endParaRPr>
                    </a:p>
                  </a:txBody>
                  <a:tcPr marL="68580" marR="68580" marT="0" marB="0"/>
                </a:tc>
              </a:tr>
              <a:tr h="524224">
                <a:tc>
                  <a:txBody>
                    <a:bodyPr/>
                    <a:lstStyle/>
                    <a:p>
                      <a:r>
                        <a:rPr lang="en-US" sz="2400" dirty="0" smtClean="0">
                          <a:latin typeface="Times New Roman" pitchFamily="18" charset="0"/>
                          <a:cs typeface="Times New Roman" pitchFamily="18" charset="0"/>
                        </a:rPr>
                        <a:t>18</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Apavarga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Apavarja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Apavarga</a:t>
                      </a:r>
                      <a:endParaRPr lang="en-US" sz="2400" dirty="0">
                        <a:latin typeface="Times New Roman" pitchFamily="18" charset="0"/>
                        <a:ea typeface="Times New Roman"/>
                        <a:cs typeface="Times New Roman" pitchFamily="18" charset="0"/>
                      </a:endParaRPr>
                    </a:p>
                  </a:txBody>
                  <a:tcPr marL="68580" marR="68580" marT="0" marB="0"/>
                </a:tc>
              </a:tr>
              <a:tr h="524224">
                <a:tc>
                  <a:txBody>
                    <a:bodyPr/>
                    <a:lstStyle/>
                    <a:p>
                      <a:r>
                        <a:rPr lang="en-US" sz="2400" dirty="0" smtClean="0">
                          <a:latin typeface="Times New Roman" pitchFamily="18" charset="0"/>
                          <a:cs typeface="Times New Roman" pitchFamily="18" charset="0"/>
                        </a:rPr>
                        <a:t>19</a:t>
                      </a:r>
                    </a:p>
                  </a:txBody>
                  <a:tcPr/>
                </a:tc>
                <a:tc>
                  <a:txBody>
                    <a:bodyPr/>
                    <a:lstStyle/>
                    <a:p>
                      <a:pPr marL="0" marR="0">
                        <a:lnSpc>
                          <a:spcPct val="150000"/>
                        </a:lnSpc>
                        <a:spcBef>
                          <a:spcPts val="0"/>
                        </a:spcBef>
                        <a:spcAft>
                          <a:spcPts val="0"/>
                        </a:spcAft>
                      </a:pPr>
                      <a:r>
                        <a:rPr lang="en-US" sz="2400" dirty="0">
                          <a:solidFill>
                            <a:srgbClr val="000000"/>
                          </a:solidFill>
                          <a:latin typeface="Times New Roman" pitchFamily="18" charset="0"/>
                          <a:ea typeface="Times New Roman"/>
                          <a:cs typeface="Times New Roman" pitchFamily="18" charset="0"/>
                        </a:rPr>
                        <a:t>Viparyaya</a:t>
                      </a: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Viparyaya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Viparyaya</a:t>
                      </a:r>
                      <a:endParaRPr lang="en-US" sz="2400" dirty="0">
                        <a:latin typeface="Times New Roman" pitchFamily="18" charset="0"/>
                        <a:ea typeface="Times New Roman"/>
                        <a:cs typeface="Times New Roman" pitchFamily="18" charset="0"/>
                      </a:endParaRPr>
                    </a:p>
                  </a:txBody>
                  <a:tcPr marL="68580" marR="68580" marT="0" marB="0"/>
                </a:tc>
              </a:tr>
              <a:tr h="524224">
                <a:tc>
                  <a:txBody>
                    <a:bodyPr/>
                    <a:lstStyle/>
                    <a:p>
                      <a:r>
                        <a:rPr lang="en-US" sz="2400" dirty="0" smtClean="0">
                          <a:latin typeface="Times New Roman" pitchFamily="18" charset="0"/>
                          <a:cs typeface="Times New Roman" pitchFamily="18" charset="0"/>
                        </a:rPr>
                        <a:t>20</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Poorvapaksha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Poorvapaksha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Poorvapaksha</a:t>
                      </a:r>
                      <a:endParaRPr lang="en-US" sz="2400" dirty="0">
                        <a:latin typeface="Times New Roman" pitchFamily="18" charset="0"/>
                        <a:ea typeface="Times New Roman"/>
                        <a:cs typeface="Times New Roman" pitchFamily="18" charset="0"/>
                      </a:endParaRPr>
                    </a:p>
                  </a:txBody>
                  <a:tcPr marL="68580" marR="68580" marT="0" marB="0"/>
                </a:tc>
              </a:tr>
              <a:tr h="524224">
                <a:tc>
                  <a:txBody>
                    <a:bodyPr/>
                    <a:lstStyle/>
                    <a:p>
                      <a:r>
                        <a:rPr lang="en-US" sz="2400" dirty="0" smtClean="0">
                          <a:latin typeface="Times New Roman" pitchFamily="18" charset="0"/>
                          <a:cs typeface="Times New Roman" pitchFamily="18" charset="0"/>
                        </a:rPr>
                        <a:t>21</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a:solidFill>
                            <a:srgbClr val="000000"/>
                          </a:solidFill>
                          <a:latin typeface="Times New Roman" pitchFamily="18" charset="0"/>
                          <a:ea typeface="Times New Roman"/>
                          <a:cs typeface="Times New Roman" pitchFamily="18" charset="0"/>
                        </a:rPr>
                        <a:t>Vidhana</a:t>
                      </a:r>
                    </a:p>
                  </a:txBody>
                  <a:tcPr marL="68580" marR="68580" marT="0" marB="0" anchor="ctr"/>
                </a:tc>
                <a:tc>
                  <a:txBody>
                    <a:bodyPr/>
                    <a:lstStyle/>
                    <a:p>
                      <a:pPr marL="0" marR="0">
                        <a:spcBef>
                          <a:spcPts val="0"/>
                        </a:spcBef>
                        <a:spcAft>
                          <a:spcPts val="0"/>
                        </a:spcAft>
                      </a:pPr>
                      <a:r>
                        <a:rPr lang="en-US" sz="2400" dirty="0">
                          <a:latin typeface="Times New Roman" pitchFamily="18" charset="0"/>
                          <a:ea typeface="Times New Roman"/>
                          <a:cs typeface="Times New Roman" pitchFamily="18" charset="0"/>
                        </a:rPr>
                        <a:t>Vidhana</a:t>
                      </a: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Vidhana</a:t>
                      </a:r>
                      <a:endParaRPr lang="en-US" sz="2400" dirty="0">
                        <a:latin typeface="Times New Roman" pitchFamily="18" charset="0"/>
                        <a:ea typeface="Times New Roman"/>
                        <a:cs typeface="Times New Roman" pitchFamily="18" charset="0"/>
                      </a:endParaRPr>
                    </a:p>
                  </a:txBody>
                  <a:tcPr marL="68580" marR="68580" marT="0" marB="0"/>
                </a:tc>
              </a:tr>
              <a:tr h="524224">
                <a:tc>
                  <a:txBody>
                    <a:bodyPr/>
                    <a:lstStyle/>
                    <a:p>
                      <a:r>
                        <a:rPr lang="en-US" sz="2400" dirty="0" smtClean="0">
                          <a:latin typeface="Times New Roman" pitchFamily="18" charset="0"/>
                          <a:cs typeface="Times New Roman" pitchFamily="18" charset="0"/>
                        </a:rPr>
                        <a:t>22</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Anumata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Anumata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Anumata</a:t>
                      </a:r>
                      <a:endParaRPr lang="en-US" sz="2400" dirty="0">
                        <a:latin typeface="Times New Roman" pitchFamily="18" charset="0"/>
                        <a:ea typeface="Times New Roman"/>
                        <a:cs typeface="Times New Roman" pitchFamily="18" charset="0"/>
                      </a:endParaRPr>
                    </a:p>
                  </a:txBody>
                  <a:tcPr marL="68580" marR="68580" marT="0" marB="0"/>
                </a:tc>
              </a:tr>
              <a:tr h="524224">
                <a:tc>
                  <a:txBody>
                    <a:bodyPr/>
                    <a:lstStyle/>
                    <a:p>
                      <a:r>
                        <a:rPr lang="en-US" sz="2400" dirty="0" smtClean="0">
                          <a:latin typeface="Times New Roman" pitchFamily="18" charset="0"/>
                          <a:cs typeface="Times New Roman" pitchFamily="18" charset="0"/>
                        </a:rPr>
                        <a:t>23</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Vyakhyana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Vyakhyana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Vyakhyana</a:t>
                      </a:r>
                      <a:endParaRPr lang="en-US" sz="2400" dirty="0">
                        <a:latin typeface="Times New Roman" pitchFamily="18" charset="0"/>
                        <a:ea typeface="Times New Roman"/>
                        <a:cs typeface="Times New Roman" pitchFamily="18" charset="0"/>
                      </a:endParaRPr>
                    </a:p>
                  </a:txBody>
                  <a:tcPr marL="68580" marR="68580" marT="0" marB="0"/>
                </a:tc>
              </a:tr>
            </a:tbl>
          </a:graphicData>
        </a:graphic>
      </p:graphicFrame>
      <p:sp>
        <p:nvSpPr>
          <p:cNvPr id="2" name="Title 1"/>
          <p:cNvSpPr>
            <a:spLocks noGrp="1"/>
          </p:cNvSpPr>
          <p:nvPr>
            <p:ph type="title"/>
          </p:nvPr>
        </p:nvSpPr>
        <p:spPr>
          <a:xfrm>
            <a:off x="381000" y="274638"/>
            <a:ext cx="8305800" cy="639762"/>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81000" y="381000"/>
          <a:ext cx="8382002" cy="5652132"/>
        </p:xfrm>
        <a:graphic>
          <a:graphicData uri="http://schemas.openxmlformats.org/drawingml/2006/table">
            <a:tbl>
              <a:tblPr firstRow="1" bandRow="1">
                <a:tableStyleId>{5C22544A-7EE6-4342-B048-85BDC9FD1C3A}</a:tableStyleId>
              </a:tblPr>
              <a:tblGrid>
                <a:gridCol w="698500"/>
                <a:gridCol w="2173111"/>
                <a:gridCol w="2328333"/>
                <a:gridCol w="3182058"/>
              </a:tblGrid>
              <a:tr h="682273">
                <a:tc>
                  <a:txBody>
                    <a:bodyPr/>
                    <a:lstStyle/>
                    <a:p>
                      <a:r>
                        <a:rPr lang="en-US" sz="2400" dirty="0" smtClean="0"/>
                        <a:t>SL NO</a:t>
                      </a:r>
                      <a:endParaRPr lang="en-US" sz="2400" dirty="0"/>
                    </a:p>
                  </a:txBody>
                  <a:tcPr/>
                </a:tc>
                <a:tc>
                  <a:txBody>
                    <a:bodyPr/>
                    <a:lstStyle/>
                    <a:p>
                      <a:r>
                        <a:rPr lang="en-US" sz="2400" dirty="0" smtClean="0"/>
                        <a:t>CHARAKA</a:t>
                      </a:r>
                      <a:endParaRPr lang="en-US" sz="2400" dirty="0"/>
                    </a:p>
                  </a:txBody>
                  <a:tcPr/>
                </a:tc>
                <a:tc>
                  <a:txBody>
                    <a:bodyPr/>
                    <a:lstStyle/>
                    <a:p>
                      <a:r>
                        <a:rPr lang="en-US" sz="2400" dirty="0" smtClean="0"/>
                        <a:t>SUSRUTA</a:t>
                      </a:r>
                      <a:endParaRPr lang="en-US" sz="2400" dirty="0"/>
                    </a:p>
                  </a:txBody>
                  <a:tcPr/>
                </a:tc>
                <a:tc>
                  <a:txBody>
                    <a:bodyPr/>
                    <a:lstStyle/>
                    <a:p>
                      <a:r>
                        <a:rPr lang="en-US" sz="2400" dirty="0" smtClean="0"/>
                        <a:t>BHATTARA HARICHANDRA</a:t>
                      </a:r>
                      <a:endParaRPr lang="en-US" sz="2400" dirty="0"/>
                    </a:p>
                  </a:txBody>
                  <a:tcPr/>
                </a:tc>
              </a:tr>
              <a:tr h="395285">
                <a:tc>
                  <a:txBody>
                    <a:bodyPr/>
                    <a:lstStyle/>
                    <a:p>
                      <a:r>
                        <a:rPr lang="en-US" sz="2400" dirty="0" smtClean="0"/>
                        <a:t>24</a:t>
                      </a:r>
                      <a:endParaRPr lang="en-US" sz="2400" dirty="0"/>
                    </a:p>
                  </a:txBody>
                  <a:tcPr/>
                </a:tc>
                <a:tc>
                  <a:txBody>
                    <a:bodyPr/>
                    <a:lstStyle/>
                    <a:p>
                      <a:pPr marL="0" marR="0">
                        <a:lnSpc>
                          <a:spcPct val="150000"/>
                        </a:lnSpc>
                        <a:spcBef>
                          <a:spcPts val="0"/>
                        </a:spcBef>
                        <a:spcAft>
                          <a:spcPts val="0"/>
                        </a:spcAft>
                      </a:pPr>
                      <a:r>
                        <a:rPr lang="en-US" sz="2400" dirty="0" err="1">
                          <a:solidFill>
                            <a:srgbClr val="000000"/>
                          </a:solidFill>
                          <a:latin typeface="Times New Roman"/>
                          <a:ea typeface="Times New Roman"/>
                        </a:rPr>
                        <a:t>Samsaya</a:t>
                      </a:r>
                      <a:endParaRPr lang="en-US" sz="2400" dirty="0">
                        <a:solidFill>
                          <a:srgbClr val="000000"/>
                        </a:solidFill>
                        <a:latin typeface="Times New Roman"/>
                        <a:ea typeface="Times New Roman"/>
                      </a:endParaRPr>
                    </a:p>
                  </a:txBody>
                  <a:tcPr marL="68580" marR="68580" marT="0" marB="0" anchor="ctr"/>
                </a:tc>
                <a:tc>
                  <a:txBody>
                    <a:bodyPr/>
                    <a:lstStyle/>
                    <a:p>
                      <a:pPr marL="0" marR="0">
                        <a:spcBef>
                          <a:spcPts val="0"/>
                        </a:spcBef>
                        <a:spcAft>
                          <a:spcPts val="0"/>
                        </a:spcAft>
                      </a:pPr>
                      <a:r>
                        <a:rPr lang="en-US" sz="2400" dirty="0" err="1">
                          <a:latin typeface="Times New Roman"/>
                          <a:ea typeface="Times New Roman"/>
                        </a:rPr>
                        <a:t>Samsaya</a:t>
                      </a:r>
                      <a:endParaRPr lang="en-US" sz="2400" dirty="0">
                        <a:latin typeface="Times New Roman"/>
                        <a:ea typeface="Times New Roman"/>
                      </a:endParaRPr>
                    </a:p>
                  </a:txBody>
                  <a:tcPr marL="68580" marR="68580" marT="0" marB="0"/>
                </a:tc>
                <a:tc>
                  <a:txBody>
                    <a:bodyPr/>
                    <a:lstStyle/>
                    <a:p>
                      <a:pPr marL="0" marR="0">
                        <a:spcBef>
                          <a:spcPts val="0"/>
                        </a:spcBef>
                        <a:spcAft>
                          <a:spcPts val="0"/>
                        </a:spcAft>
                      </a:pPr>
                      <a:r>
                        <a:rPr lang="en-US" sz="2400" dirty="0" err="1">
                          <a:latin typeface="Times New Roman"/>
                          <a:ea typeface="Times New Roman"/>
                        </a:rPr>
                        <a:t>Samsaya</a:t>
                      </a:r>
                      <a:endParaRPr lang="en-US" sz="2400" dirty="0">
                        <a:latin typeface="Times New Roman"/>
                        <a:ea typeface="Times New Roman"/>
                      </a:endParaRPr>
                    </a:p>
                  </a:txBody>
                  <a:tcPr marL="68580" marR="68580" marT="0" marB="0"/>
                </a:tc>
              </a:tr>
              <a:tr h="395285">
                <a:tc>
                  <a:txBody>
                    <a:bodyPr/>
                    <a:lstStyle/>
                    <a:p>
                      <a:r>
                        <a:rPr lang="en-US" sz="2400" dirty="0" smtClean="0"/>
                        <a:t>25</a:t>
                      </a:r>
                      <a:endParaRPr lang="en-US" sz="2400" dirty="0"/>
                    </a:p>
                  </a:txBody>
                  <a:tcPr/>
                </a:tc>
                <a:tc>
                  <a:txBody>
                    <a:bodyPr/>
                    <a:lstStyle/>
                    <a:p>
                      <a:pPr marL="0" marR="0">
                        <a:lnSpc>
                          <a:spcPct val="150000"/>
                        </a:lnSpc>
                        <a:spcBef>
                          <a:spcPts val="0"/>
                        </a:spcBef>
                        <a:spcAft>
                          <a:spcPts val="0"/>
                        </a:spcAft>
                      </a:pPr>
                      <a:r>
                        <a:rPr lang="en-US" sz="2400" dirty="0" err="1">
                          <a:solidFill>
                            <a:srgbClr val="000000"/>
                          </a:solidFill>
                          <a:latin typeface="Times New Roman"/>
                          <a:ea typeface="Times New Roman"/>
                        </a:rPr>
                        <a:t>Atitaveksha</a:t>
                      </a:r>
                      <a:endParaRPr lang="en-US" sz="2400" dirty="0">
                        <a:solidFill>
                          <a:srgbClr val="000000"/>
                        </a:solidFill>
                        <a:latin typeface="Times New Roman"/>
                        <a:ea typeface="Times New Roman"/>
                      </a:endParaRPr>
                    </a:p>
                  </a:txBody>
                  <a:tcPr marL="68580" marR="68580" marT="0" marB="0" anchor="ctr"/>
                </a:tc>
                <a:tc>
                  <a:txBody>
                    <a:bodyPr/>
                    <a:lstStyle/>
                    <a:p>
                      <a:pPr marL="0" marR="0">
                        <a:spcBef>
                          <a:spcPts val="0"/>
                        </a:spcBef>
                        <a:spcAft>
                          <a:spcPts val="0"/>
                        </a:spcAft>
                      </a:pPr>
                      <a:r>
                        <a:rPr lang="en-US" sz="2400" dirty="0" err="1">
                          <a:latin typeface="Times New Roman"/>
                          <a:ea typeface="Times New Roman"/>
                        </a:rPr>
                        <a:t>Atikrantavekshana</a:t>
                      </a:r>
                      <a:endParaRPr lang="en-US" sz="2400" dirty="0">
                        <a:latin typeface="Times New Roman"/>
                        <a:ea typeface="Times New Roman"/>
                      </a:endParaRPr>
                    </a:p>
                  </a:txBody>
                  <a:tcPr marL="68580" marR="68580" marT="0" marB="0"/>
                </a:tc>
                <a:tc>
                  <a:txBody>
                    <a:bodyPr/>
                    <a:lstStyle/>
                    <a:p>
                      <a:pPr marL="0" marR="0">
                        <a:spcBef>
                          <a:spcPts val="0"/>
                        </a:spcBef>
                        <a:spcAft>
                          <a:spcPts val="0"/>
                        </a:spcAft>
                      </a:pPr>
                      <a:r>
                        <a:rPr lang="en-US" sz="2400" dirty="0" err="1">
                          <a:latin typeface="Times New Roman"/>
                          <a:ea typeface="Times New Roman"/>
                        </a:rPr>
                        <a:t>Atitaveksha</a:t>
                      </a:r>
                      <a:endParaRPr lang="en-US" sz="2400" dirty="0">
                        <a:latin typeface="Times New Roman"/>
                        <a:ea typeface="Times New Roman"/>
                      </a:endParaRPr>
                    </a:p>
                  </a:txBody>
                  <a:tcPr marL="68580" marR="68580" marT="0" marB="0"/>
                </a:tc>
              </a:tr>
              <a:tr h="395285">
                <a:tc>
                  <a:txBody>
                    <a:bodyPr/>
                    <a:lstStyle/>
                    <a:p>
                      <a:r>
                        <a:rPr lang="en-US" sz="2400" dirty="0" smtClean="0"/>
                        <a:t>26</a:t>
                      </a:r>
                      <a:endParaRPr lang="en-US" sz="2400" dirty="0"/>
                    </a:p>
                  </a:txBody>
                  <a:tcPr/>
                </a:tc>
                <a:tc>
                  <a:txBody>
                    <a:bodyPr/>
                    <a:lstStyle/>
                    <a:p>
                      <a:pPr marL="0" marR="0">
                        <a:lnSpc>
                          <a:spcPct val="150000"/>
                        </a:lnSpc>
                        <a:spcBef>
                          <a:spcPts val="0"/>
                        </a:spcBef>
                        <a:spcAft>
                          <a:spcPts val="0"/>
                        </a:spcAft>
                      </a:pPr>
                      <a:r>
                        <a:rPr lang="en-US" sz="2400" dirty="0" err="1">
                          <a:solidFill>
                            <a:srgbClr val="000000"/>
                          </a:solidFill>
                          <a:latin typeface="Times New Roman"/>
                          <a:ea typeface="Times New Roman"/>
                        </a:rPr>
                        <a:t>Anagataveksha</a:t>
                      </a:r>
                      <a:endParaRPr lang="en-US" sz="2400" dirty="0">
                        <a:solidFill>
                          <a:srgbClr val="000000"/>
                        </a:solidFill>
                        <a:latin typeface="Times New Roman"/>
                        <a:ea typeface="Times New Roman"/>
                      </a:endParaRPr>
                    </a:p>
                  </a:txBody>
                  <a:tcPr marL="68580" marR="68580" marT="0" marB="0" anchor="ctr"/>
                </a:tc>
                <a:tc>
                  <a:txBody>
                    <a:bodyPr/>
                    <a:lstStyle/>
                    <a:p>
                      <a:pPr marL="0" marR="0">
                        <a:spcBef>
                          <a:spcPts val="0"/>
                        </a:spcBef>
                        <a:spcAft>
                          <a:spcPts val="0"/>
                        </a:spcAft>
                      </a:pPr>
                      <a:r>
                        <a:rPr lang="en-US" sz="2400" dirty="0" err="1">
                          <a:latin typeface="Times New Roman"/>
                          <a:ea typeface="Times New Roman"/>
                        </a:rPr>
                        <a:t>Anagataveksha</a:t>
                      </a:r>
                      <a:endParaRPr lang="en-US" sz="2400" dirty="0">
                        <a:latin typeface="Times New Roman"/>
                        <a:ea typeface="Times New Roman"/>
                      </a:endParaRPr>
                    </a:p>
                  </a:txBody>
                  <a:tcPr marL="68580" marR="68580" marT="0" marB="0"/>
                </a:tc>
                <a:tc>
                  <a:txBody>
                    <a:bodyPr/>
                    <a:lstStyle/>
                    <a:p>
                      <a:pPr marL="0" marR="0">
                        <a:spcBef>
                          <a:spcPts val="0"/>
                        </a:spcBef>
                        <a:spcAft>
                          <a:spcPts val="0"/>
                        </a:spcAft>
                      </a:pPr>
                      <a:r>
                        <a:rPr lang="en-US" sz="2400" dirty="0" err="1">
                          <a:latin typeface="Times New Roman"/>
                          <a:ea typeface="Times New Roman"/>
                        </a:rPr>
                        <a:t>Anagataveksha</a:t>
                      </a:r>
                      <a:endParaRPr lang="en-US" sz="2400" dirty="0">
                        <a:latin typeface="Times New Roman"/>
                        <a:ea typeface="Times New Roman"/>
                      </a:endParaRPr>
                    </a:p>
                  </a:txBody>
                  <a:tcPr marL="68580" marR="68580" marT="0" marB="0"/>
                </a:tc>
              </a:tr>
              <a:tr h="395285">
                <a:tc>
                  <a:txBody>
                    <a:bodyPr/>
                    <a:lstStyle/>
                    <a:p>
                      <a:r>
                        <a:rPr lang="en-US" sz="2400" dirty="0" smtClean="0"/>
                        <a:t>27</a:t>
                      </a:r>
                      <a:endParaRPr lang="en-US" sz="2400" dirty="0"/>
                    </a:p>
                  </a:txBody>
                  <a:tcPr/>
                </a:tc>
                <a:tc>
                  <a:txBody>
                    <a:bodyPr/>
                    <a:lstStyle/>
                    <a:p>
                      <a:pPr marL="0" marR="0">
                        <a:lnSpc>
                          <a:spcPct val="150000"/>
                        </a:lnSpc>
                        <a:spcBef>
                          <a:spcPts val="0"/>
                        </a:spcBef>
                        <a:spcAft>
                          <a:spcPts val="0"/>
                        </a:spcAft>
                      </a:pPr>
                      <a:r>
                        <a:rPr lang="en-US" sz="2400" dirty="0" err="1">
                          <a:solidFill>
                            <a:srgbClr val="000000"/>
                          </a:solidFill>
                          <a:latin typeface="Times New Roman"/>
                          <a:ea typeface="Times New Roman"/>
                        </a:rPr>
                        <a:t>Svasanjna</a:t>
                      </a:r>
                      <a:endParaRPr lang="en-US" sz="2400" dirty="0">
                        <a:solidFill>
                          <a:srgbClr val="000000"/>
                        </a:solidFill>
                        <a:latin typeface="Times New Roman"/>
                        <a:ea typeface="Times New Roman"/>
                      </a:endParaRPr>
                    </a:p>
                  </a:txBody>
                  <a:tcPr marL="68580" marR="68580" marT="0" marB="0" anchor="ctr"/>
                </a:tc>
                <a:tc>
                  <a:txBody>
                    <a:bodyPr/>
                    <a:lstStyle/>
                    <a:p>
                      <a:pPr marL="0" marR="0">
                        <a:spcBef>
                          <a:spcPts val="0"/>
                        </a:spcBef>
                        <a:spcAft>
                          <a:spcPts val="0"/>
                        </a:spcAft>
                      </a:pPr>
                      <a:r>
                        <a:rPr lang="en-US" sz="2400" dirty="0" err="1">
                          <a:latin typeface="Times New Roman"/>
                          <a:ea typeface="Times New Roman"/>
                        </a:rPr>
                        <a:t>Svasanjna</a:t>
                      </a:r>
                      <a:endParaRPr lang="en-US" sz="2400" dirty="0">
                        <a:latin typeface="Times New Roman"/>
                        <a:ea typeface="Times New Roman"/>
                      </a:endParaRPr>
                    </a:p>
                  </a:txBody>
                  <a:tcPr marL="68580" marR="68580" marT="0" marB="0"/>
                </a:tc>
                <a:tc>
                  <a:txBody>
                    <a:bodyPr/>
                    <a:lstStyle/>
                    <a:p>
                      <a:pPr marL="0" marR="0">
                        <a:spcBef>
                          <a:spcPts val="0"/>
                        </a:spcBef>
                        <a:spcAft>
                          <a:spcPts val="0"/>
                        </a:spcAft>
                      </a:pPr>
                      <a:r>
                        <a:rPr lang="en-US" sz="2400" dirty="0" err="1">
                          <a:latin typeface="Times New Roman"/>
                          <a:ea typeface="Times New Roman"/>
                        </a:rPr>
                        <a:t>Svasanjna</a:t>
                      </a:r>
                      <a:endParaRPr lang="en-US" sz="2400" dirty="0">
                        <a:latin typeface="Times New Roman"/>
                        <a:ea typeface="Times New Roman"/>
                      </a:endParaRPr>
                    </a:p>
                  </a:txBody>
                  <a:tcPr marL="68580" marR="68580" marT="0" marB="0"/>
                </a:tc>
              </a:tr>
              <a:tr h="395285">
                <a:tc>
                  <a:txBody>
                    <a:bodyPr/>
                    <a:lstStyle/>
                    <a:p>
                      <a:r>
                        <a:rPr lang="en-US" sz="2400" dirty="0" smtClean="0"/>
                        <a:t>28</a:t>
                      </a:r>
                      <a:endParaRPr lang="en-US" sz="2400" dirty="0"/>
                    </a:p>
                  </a:txBody>
                  <a:tcPr/>
                </a:tc>
                <a:tc>
                  <a:txBody>
                    <a:bodyPr/>
                    <a:lstStyle/>
                    <a:p>
                      <a:pPr marL="0" marR="0">
                        <a:lnSpc>
                          <a:spcPct val="150000"/>
                        </a:lnSpc>
                        <a:spcBef>
                          <a:spcPts val="0"/>
                        </a:spcBef>
                        <a:spcAft>
                          <a:spcPts val="0"/>
                        </a:spcAft>
                      </a:pPr>
                      <a:r>
                        <a:rPr lang="en-US" sz="2400" dirty="0">
                          <a:solidFill>
                            <a:srgbClr val="000000"/>
                          </a:solidFill>
                          <a:latin typeface="Times New Roman"/>
                          <a:ea typeface="Times New Roman"/>
                        </a:rPr>
                        <a:t>Uhya</a:t>
                      </a:r>
                    </a:p>
                  </a:txBody>
                  <a:tcPr marL="68580" marR="68580" marT="0" marB="0" anchor="ctr"/>
                </a:tc>
                <a:tc>
                  <a:txBody>
                    <a:bodyPr/>
                    <a:lstStyle/>
                    <a:p>
                      <a:pPr marL="0" marR="0">
                        <a:spcBef>
                          <a:spcPts val="0"/>
                        </a:spcBef>
                        <a:spcAft>
                          <a:spcPts val="0"/>
                        </a:spcAft>
                      </a:pPr>
                      <a:r>
                        <a:rPr lang="en-US" sz="2400" dirty="0" err="1">
                          <a:latin typeface="Times New Roman"/>
                          <a:ea typeface="Times New Roman"/>
                        </a:rPr>
                        <a:t>Uhya</a:t>
                      </a:r>
                      <a:endParaRPr lang="en-US" sz="2400" dirty="0">
                        <a:latin typeface="Times New Roman"/>
                        <a:ea typeface="Times New Roman"/>
                      </a:endParaRPr>
                    </a:p>
                  </a:txBody>
                  <a:tcPr marL="68580" marR="68580" marT="0" marB="0"/>
                </a:tc>
                <a:tc>
                  <a:txBody>
                    <a:bodyPr/>
                    <a:lstStyle/>
                    <a:p>
                      <a:pPr marL="0" marR="0">
                        <a:spcBef>
                          <a:spcPts val="0"/>
                        </a:spcBef>
                        <a:spcAft>
                          <a:spcPts val="0"/>
                        </a:spcAft>
                      </a:pPr>
                      <a:r>
                        <a:rPr lang="en-US" sz="2400" dirty="0">
                          <a:latin typeface="Times New Roman"/>
                          <a:ea typeface="Times New Roman"/>
                        </a:rPr>
                        <a:t>Uhya</a:t>
                      </a:r>
                    </a:p>
                  </a:txBody>
                  <a:tcPr marL="68580" marR="68580" marT="0" marB="0"/>
                </a:tc>
              </a:tr>
              <a:tr h="395285">
                <a:tc>
                  <a:txBody>
                    <a:bodyPr/>
                    <a:lstStyle/>
                    <a:p>
                      <a:r>
                        <a:rPr lang="en-US" sz="2400" dirty="0" smtClean="0"/>
                        <a:t>29</a:t>
                      </a:r>
                      <a:endParaRPr lang="en-US" sz="2400" dirty="0"/>
                    </a:p>
                  </a:txBody>
                  <a:tcPr/>
                </a:tc>
                <a:tc>
                  <a:txBody>
                    <a:bodyPr/>
                    <a:lstStyle/>
                    <a:p>
                      <a:pPr marL="0" marR="0">
                        <a:lnSpc>
                          <a:spcPct val="150000"/>
                        </a:lnSpc>
                        <a:spcBef>
                          <a:spcPts val="0"/>
                        </a:spcBef>
                        <a:spcAft>
                          <a:spcPts val="0"/>
                        </a:spcAft>
                      </a:pPr>
                      <a:r>
                        <a:rPr lang="en-US" sz="2400" dirty="0" err="1">
                          <a:solidFill>
                            <a:srgbClr val="000000"/>
                          </a:solidFill>
                          <a:latin typeface="Times New Roman"/>
                          <a:ea typeface="Times New Roman"/>
                        </a:rPr>
                        <a:t>Samuccaya</a:t>
                      </a:r>
                      <a:endParaRPr lang="en-US" sz="2400" dirty="0">
                        <a:solidFill>
                          <a:srgbClr val="000000"/>
                        </a:solidFill>
                        <a:latin typeface="Times New Roman"/>
                        <a:ea typeface="Times New Roman"/>
                      </a:endParaRPr>
                    </a:p>
                  </a:txBody>
                  <a:tcPr marL="68580" marR="68580" marT="0" marB="0" anchor="ctr"/>
                </a:tc>
                <a:tc>
                  <a:txBody>
                    <a:bodyPr/>
                    <a:lstStyle/>
                    <a:p>
                      <a:pPr marL="0" marR="0">
                        <a:spcBef>
                          <a:spcPts val="0"/>
                        </a:spcBef>
                        <a:spcAft>
                          <a:spcPts val="0"/>
                        </a:spcAft>
                      </a:pPr>
                      <a:r>
                        <a:rPr lang="en-US" sz="2400" dirty="0" err="1">
                          <a:latin typeface="Times New Roman"/>
                          <a:ea typeface="Times New Roman"/>
                        </a:rPr>
                        <a:t>Samuccaya</a:t>
                      </a:r>
                      <a:endParaRPr lang="en-US" sz="2400" dirty="0">
                        <a:latin typeface="Times New Roman"/>
                        <a:ea typeface="Times New Roman"/>
                      </a:endParaRPr>
                    </a:p>
                  </a:txBody>
                  <a:tcPr marL="68580" marR="68580" marT="0" marB="0"/>
                </a:tc>
                <a:tc>
                  <a:txBody>
                    <a:bodyPr/>
                    <a:lstStyle/>
                    <a:p>
                      <a:pPr marL="0" marR="0">
                        <a:spcBef>
                          <a:spcPts val="0"/>
                        </a:spcBef>
                        <a:spcAft>
                          <a:spcPts val="0"/>
                        </a:spcAft>
                      </a:pPr>
                      <a:r>
                        <a:rPr lang="en-US" sz="2400" dirty="0" err="1">
                          <a:latin typeface="Times New Roman"/>
                          <a:ea typeface="Times New Roman"/>
                        </a:rPr>
                        <a:t>Samuccaya</a:t>
                      </a:r>
                      <a:endParaRPr lang="en-US" sz="2400" dirty="0">
                        <a:latin typeface="Times New Roman"/>
                        <a:ea typeface="Times New Roman"/>
                      </a:endParaRPr>
                    </a:p>
                  </a:txBody>
                  <a:tcPr marL="68580" marR="68580" marT="0" marB="0"/>
                </a:tc>
              </a:tr>
              <a:tr h="395285">
                <a:tc>
                  <a:txBody>
                    <a:bodyPr/>
                    <a:lstStyle/>
                    <a:p>
                      <a:r>
                        <a:rPr lang="en-US" sz="2400" dirty="0" smtClean="0"/>
                        <a:t>30</a:t>
                      </a:r>
                      <a:endParaRPr lang="en-US" sz="2400" dirty="0"/>
                    </a:p>
                  </a:txBody>
                  <a:tcPr/>
                </a:tc>
                <a:tc>
                  <a:txBody>
                    <a:bodyPr/>
                    <a:lstStyle/>
                    <a:p>
                      <a:pPr marL="0" marR="0">
                        <a:lnSpc>
                          <a:spcPct val="150000"/>
                        </a:lnSpc>
                        <a:spcBef>
                          <a:spcPts val="0"/>
                        </a:spcBef>
                        <a:spcAft>
                          <a:spcPts val="0"/>
                        </a:spcAft>
                      </a:pPr>
                      <a:r>
                        <a:rPr lang="en-US" sz="2400" dirty="0" err="1">
                          <a:solidFill>
                            <a:srgbClr val="000000"/>
                          </a:solidFill>
                          <a:latin typeface="Times New Roman"/>
                          <a:ea typeface="Times New Roman"/>
                        </a:rPr>
                        <a:t>Nidarsana</a:t>
                      </a:r>
                      <a:endParaRPr lang="en-US" sz="2400" dirty="0">
                        <a:solidFill>
                          <a:srgbClr val="000000"/>
                        </a:solidFill>
                        <a:latin typeface="Times New Roman"/>
                        <a:ea typeface="Times New Roman"/>
                      </a:endParaRPr>
                    </a:p>
                  </a:txBody>
                  <a:tcPr marL="68580" marR="68580" marT="0" marB="0" anchor="ctr"/>
                </a:tc>
                <a:tc>
                  <a:txBody>
                    <a:bodyPr/>
                    <a:lstStyle/>
                    <a:p>
                      <a:pPr marL="0" marR="0">
                        <a:spcBef>
                          <a:spcPts val="0"/>
                        </a:spcBef>
                        <a:spcAft>
                          <a:spcPts val="0"/>
                        </a:spcAft>
                      </a:pPr>
                      <a:r>
                        <a:rPr lang="en-US" sz="2400" dirty="0" err="1">
                          <a:latin typeface="Times New Roman"/>
                          <a:ea typeface="Times New Roman"/>
                        </a:rPr>
                        <a:t>Nidarsana</a:t>
                      </a:r>
                      <a:endParaRPr lang="en-US" sz="2400" dirty="0">
                        <a:latin typeface="Times New Roman"/>
                        <a:ea typeface="Times New Roman"/>
                      </a:endParaRPr>
                    </a:p>
                  </a:txBody>
                  <a:tcPr marL="68580" marR="68580" marT="0" marB="0"/>
                </a:tc>
                <a:tc>
                  <a:txBody>
                    <a:bodyPr/>
                    <a:lstStyle/>
                    <a:p>
                      <a:pPr marL="0" marR="0">
                        <a:spcBef>
                          <a:spcPts val="0"/>
                        </a:spcBef>
                        <a:spcAft>
                          <a:spcPts val="0"/>
                        </a:spcAft>
                      </a:pPr>
                      <a:r>
                        <a:rPr lang="en-US" sz="2400" dirty="0" err="1">
                          <a:latin typeface="Times New Roman"/>
                          <a:ea typeface="Times New Roman"/>
                        </a:rPr>
                        <a:t>Nidarsana</a:t>
                      </a:r>
                      <a:endParaRPr lang="en-US" sz="2400" dirty="0">
                        <a:latin typeface="Times New Roman"/>
                        <a:ea typeface="Times New Roman"/>
                      </a:endParaRPr>
                    </a:p>
                  </a:txBody>
                  <a:tcPr marL="68580" marR="68580" marT="0" marB="0"/>
                </a:tc>
              </a:tr>
              <a:tr h="805812">
                <a:tc>
                  <a:txBody>
                    <a:bodyPr/>
                    <a:lstStyle/>
                    <a:p>
                      <a:r>
                        <a:rPr lang="en-US" sz="2400" dirty="0" smtClean="0"/>
                        <a:t>31</a:t>
                      </a:r>
                      <a:endParaRPr lang="en-US" sz="2400" dirty="0"/>
                    </a:p>
                  </a:txBody>
                  <a:tcPr/>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en-US" sz="2400" dirty="0" err="1" smtClean="0">
                          <a:solidFill>
                            <a:srgbClr val="000000"/>
                          </a:solidFill>
                          <a:latin typeface="Times New Roman"/>
                          <a:ea typeface="Times New Roman"/>
                        </a:rPr>
                        <a:t>Nirvacana</a:t>
                      </a:r>
                      <a:endParaRPr lang="en-US" sz="2400" dirty="0" smtClean="0">
                        <a:solidFill>
                          <a:srgbClr val="000000"/>
                        </a:solidFill>
                        <a:latin typeface="Times New Roman"/>
                        <a:ea typeface="Times New Roman"/>
                      </a:endParaRPr>
                    </a:p>
                  </a:txBody>
                  <a:tcPr marL="68580" marR="68580" marT="0" marB="0"/>
                </a:tc>
                <a:tc>
                  <a:txBody>
                    <a:bodyPr/>
                    <a:lstStyle/>
                    <a:p>
                      <a:pPr marL="0" marR="0">
                        <a:spcBef>
                          <a:spcPts val="0"/>
                        </a:spcBef>
                        <a:spcAft>
                          <a:spcPts val="0"/>
                        </a:spcAft>
                      </a:pPr>
                      <a:r>
                        <a:rPr lang="en-US" sz="2400" dirty="0" err="1">
                          <a:latin typeface="Times New Roman"/>
                          <a:ea typeface="Times New Roman"/>
                        </a:rPr>
                        <a:t>Nirvacana</a:t>
                      </a:r>
                      <a:endParaRPr lang="en-US" sz="2400" dirty="0">
                        <a:latin typeface="Times New Roman"/>
                        <a:ea typeface="Times New Roman"/>
                      </a:endParaRPr>
                    </a:p>
                  </a:txBody>
                  <a:tcPr marL="68580" marR="68580" marT="0" marB="0"/>
                </a:tc>
                <a:tc>
                  <a:txBody>
                    <a:bodyPr/>
                    <a:lstStyle/>
                    <a:p>
                      <a:pPr marL="0" marR="0">
                        <a:spcBef>
                          <a:spcPts val="0"/>
                        </a:spcBef>
                        <a:spcAft>
                          <a:spcPts val="0"/>
                        </a:spcAft>
                      </a:pPr>
                      <a:r>
                        <a:rPr lang="en-US" sz="2400" dirty="0" err="1">
                          <a:latin typeface="Times New Roman"/>
                          <a:ea typeface="Times New Roman"/>
                        </a:rPr>
                        <a:t>Nirvacana</a:t>
                      </a:r>
                      <a:endParaRPr lang="en-US" sz="2400" dirty="0">
                        <a:latin typeface="Times New Roman"/>
                        <a:ea typeface="Times New Roman"/>
                      </a:endParaRPr>
                    </a:p>
                  </a:txBody>
                  <a:tcPr marL="68580" marR="68580" marT="0" marB="0"/>
                </a:tc>
              </a:tr>
            </a:tbl>
          </a:graphicData>
        </a:graphic>
      </p:graphicFrame>
      <p:sp>
        <p:nvSpPr>
          <p:cNvPr id="2" name="Title 1"/>
          <p:cNvSpPr>
            <a:spLocks noGrp="1"/>
          </p:cNvSpPr>
          <p:nvPr>
            <p:ph type="title"/>
          </p:nvPr>
        </p:nvSpPr>
        <p:spPr>
          <a:xfrm>
            <a:off x="533400" y="0"/>
            <a:ext cx="8229600" cy="1143000"/>
          </a:xfrm>
        </p:spPr>
        <p:txBody>
          <a:bodyPr/>
          <a:lstStyle/>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04800" y="970551"/>
          <a:ext cx="8382004" cy="5760720"/>
        </p:xfrm>
        <a:graphic>
          <a:graphicData uri="http://schemas.openxmlformats.org/drawingml/2006/table">
            <a:tbl>
              <a:tblPr firstRow="1" bandRow="1">
                <a:tableStyleId>{5C22544A-7EE6-4342-B048-85BDC9FD1C3A}</a:tableStyleId>
              </a:tblPr>
              <a:tblGrid>
                <a:gridCol w="620889"/>
                <a:gridCol w="2328333"/>
                <a:gridCol w="2405946"/>
                <a:gridCol w="3026836"/>
              </a:tblGrid>
              <a:tr h="786636">
                <a:tc>
                  <a:txBody>
                    <a:bodyPr/>
                    <a:lstStyle/>
                    <a:p>
                      <a:r>
                        <a:rPr lang="en-US" sz="2400" dirty="0" err="1" smtClean="0">
                          <a:latin typeface="Times New Roman" pitchFamily="18" charset="0"/>
                          <a:cs typeface="Times New Roman" pitchFamily="18" charset="0"/>
                        </a:rPr>
                        <a:t>Sl</a:t>
                      </a:r>
                      <a:r>
                        <a:rPr lang="en-US" sz="2400" dirty="0" smtClean="0">
                          <a:latin typeface="Times New Roman" pitchFamily="18" charset="0"/>
                          <a:cs typeface="Times New Roman" pitchFamily="18" charset="0"/>
                        </a:rPr>
                        <a:t> No</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CHARAKA</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SUSRUTA</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BHATTARA HARICHANDRA</a:t>
                      </a:r>
                      <a:endParaRPr lang="en-US" sz="2400" dirty="0">
                        <a:latin typeface="Times New Roman" pitchFamily="18" charset="0"/>
                        <a:cs typeface="Times New Roman" pitchFamily="18" charset="0"/>
                      </a:endParaRPr>
                    </a:p>
                  </a:txBody>
                  <a:tcPr/>
                </a:tc>
              </a:tr>
              <a:tr h="524424">
                <a:tc>
                  <a:txBody>
                    <a:bodyPr/>
                    <a:lstStyle/>
                    <a:p>
                      <a:r>
                        <a:rPr lang="en-US" sz="2400" dirty="0" smtClean="0">
                          <a:latin typeface="Times New Roman" pitchFamily="18" charset="0"/>
                          <a:cs typeface="Times New Roman" pitchFamily="18" charset="0"/>
                        </a:rPr>
                        <a:t>32</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Sanniyoga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Niyoga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Niyoga</a:t>
                      </a:r>
                      <a:endParaRPr lang="en-US" sz="2400" dirty="0">
                        <a:latin typeface="Times New Roman" pitchFamily="18" charset="0"/>
                        <a:ea typeface="Times New Roman"/>
                        <a:cs typeface="Times New Roman" pitchFamily="18" charset="0"/>
                      </a:endParaRPr>
                    </a:p>
                  </a:txBody>
                  <a:tcPr marL="68580" marR="68580" marT="0" marB="0"/>
                </a:tc>
              </a:tr>
              <a:tr h="524424">
                <a:tc>
                  <a:txBody>
                    <a:bodyPr/>
                    <a:lstStyle/>
                    <a:p>
                      <a:r>
                        <a:rPr lang="en-US" sz="2400" dirty="0" smtClean="0">
                          <a:latin typeface="Times New Roman" pitchFamily="18" charset="0"/>
                          <a:cs typeface="Times New Roman" pitchFamily="18" charset="0"/>
                        </a:rPr>
                        <a:t>33</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Vikalpana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Vikalpa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Vikalpa</a:t>
                      </a:r>
                      <a:endParaRPr lang="en-US" sz="2400" dirty="0">
                        <a:latin typeface="Times New Roman" pitchFamily="18" charset="0"/>
                        <a:ea typeface="Times New Roman"/>
                        <a:cs typeface="Times New Roman" pitchFamily="18" charset="0"/>
                      </a:endParaRPr>
                    </a:p>
                  </a:txBody>
                  <a:tcPr marL="68580" marR="68580" marT="0" marB="0"/>
                </a:tc>
              </a:tr>
              <a:tr h="524424">
                <a:tc>
                  <a:txBody>
                    <a:bodyPr/>
                    <a:lstStyle/>
                    <a:p>
                      <a:r>
                        <a:rPr lang="en-US" sz="2400" dirty="0" smtClean="0">
                          <a:latin typeface="Times New Roman" pitchFamily="18" charset="0"/>
                          <a:cs typeface="Times New Roman" pitchFamily="18" charset="0"/>
                        </a:rPr>
                        <a:t>34</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Pratyutsara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a:latin typeface="Times New Roman" pitchFamily="18" charset="0"/>
                          <a:ea typeface="Times New Roman"/>
                          <a:cs typeface="Times New Roman" pitchFamily="18" charset="0"/>
                        </a:rPr>
                        <a:t>-</a:t>
                      </a: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Pratyutsara</a:t>
                      </a:r>
                      <a:endParaRPr lang="en-US" sz="2400" dirty="0">
                        <a:latin typeface="Times New Roman" pitchFamily="18" charset="0"/>
                        <a:ea typeface="Times New Roman"/>
                        <a:cs typeface="Times New Roman" pitchFamily="18" charset="0"/>
                      </a:endParaRPr>
                    </a:p>
                  </a:txBody>
                  <a:tcPr marL="68580" marR="68580" marT="0" marB="0"/>
                </a:tc>
              </a:tr>
              <a:tr h="524424">
                <a:tc>
                  <a:txBody>
                    <a:bodyPr/>
                    <a:lstStyle/>
                    <a:p>
                      <a:r>
                        <a:rPr lang="en-US" sz="2400" dirty="0" smtClean="0">
                          <a:latin typeface="Times New Roman" pitchFamily="18" charset="0"/>
                          <a:cs typeface="Times New Roman" pitchFamily="18" charset="0"/>
                        </a:rPr>
                        <a:t>35</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Uddhara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a:latin typeface="Times New Roman" pitchFamily="18" charset="0"/>
                          <a:ea typeface="Times New Roman"/>
                          <a:cs typeface="Times New Roman" pitchFamily="18" charset="0"/>
                        </a:rPr>
                        <a:t>-</a:t>
                      </a: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Uddhara</a:t>
                      </a:r>
                      <a:endParaRPr lang="en-US" sz="2400" dirty="0">
                        <a:latin typeface="Times New Roman" pitchFamily="18" charset="0"/>
                        <a:ea typeface="Times New Roman"/>
                        <a:cs typeface="Times New Roman" pitchFamily="18" charset="0"/>
                      </a:endParaRPr>
                    </a:p>
                  </a:txBody>
                  <a:tcPr marL="68580" marR="68580" marT="0" marB="0"/>
                </a:tc>
              </a:tr>
              <a:tr h="524424">
                <a:tc>
                  <a:txBody>
                    <a:bodyPr/>
                    <a:lstStyle/>
                    <a:p>
                      <a:r>
                        <a:rPr lang="en-US" sz="2400" dirty="0" smtClean="0">
                          <a:latin typeface="Times New Roman" pitchFamily="18" charset="0"/>
                          <a:cs typeface="Times New Roman" pitchFamily="18" charset="0"/>
                        </a:rPr>
                        <a:t>36</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Sambhava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a:latin typeface="Times New Roman" pitchFamily="18" charset="0"/>
                          <a:ea typeface="Times New Roman"/>
                          <a:cs typeface="Times New Roman" pitchFamily="18" charset="0"/>
                        </a:rPr>
                        <a:t>-</a:t>
                      </a: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Sambhava</a:t>
                      </a:r>
                      <a:endParaRPr lang="en-US" sz="2400" dirty="0">
                        <a:latin typeface="Times New Roman" pitchFamily="18" charset="0"/>
                        <a:ea typeface="Times New Roman"/>
                        <a:cs typeface="Times New Roman" pitchFamily="18" charset="0"/>
                      </a:endParaRPr>
                    </a:p>
                  </a:txBody>
                  <a:tcPr marL="68580" marR="68580" marT="0" marB="0"/>
                </a:tc>
              </a:tr>
              <a:tr h="524424">
                <a:tc>
                  <a:txBody>
                    <a:bodyPr/>
                    <a:lstStyle/>
                    <a:p>
                      <a:r>
                        <a:rPr lang="en-US" sz="2400" dirty="0" smtClean="0">
                          <a:latin typeface="Times New Roman" pitchFamily="18" charset="0"/>
                          <a:cs typeface="Times New Roman" pitchFamily="18" charset="0"/>
                        </a:rPr>
                        <a:t>37</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a:solidFill>
                            <a:srgbClr val="000000"/>
                          </a:solidFill>
                          <a:latin typeface="Times New Roman" pitchFamily="18" charset="0"/>
                          <a:ea typeface="Times New Roman"/>
                          <a:cs typeface="Times New Roman" pitchFamily="18" charset="0"/>
                        </a:rPr>
                        <a:t>-</a:t>
                      </a:r>
                    </a:p>
                  </a:txBody>
                  <a:tcPr marL="68580" marR="68580" marT="0" marB="0" anchor="ctr"/>
                </a:tc>
                <a:tc>
                  <a:txBody>
                    <a:bodyPr/>
                    <a:lstStyle/>
                    <a:p>
                      <a:pPr marL="0" marR="0">
                        <a:spcBef>
                          <a:spcPts val="0"/>
                        </a:spcBef>
                        <a:spcAft>
                          <a:spcPts val="0"/>
                        </a:spcAft>
                      </a:pPr>
                      <a:r>
                        <a:rPr lang="en-US" sz="2400" dirty="0">
                          <a:latin typeface="Times New Roman" pitchFamily="18" charset="0"/>
                          <a:ea typeface="Times New Roman"/>
                          <a:cs typeface="Times New Roman" pitchFamily="18" charset="0"/>
                        </a:rPr>
                        <a:t>-</a:t>
                      </a: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Pariprashna</a:t>
                      </a:r>
                      <a:endParaRPr lang="en-US" sz="2400" dirty="0">
                        <a:latin typeface="Times New Roman" pitchFamily="18" charset="0"/>
                        <a:ea typeface="Times New Roman"/>
                        <a:cs typeface="Times New Roman" pitchFamily="18" charset="0"/>
                      </a:endParaRPr>
                    </a:p>
                  </a:txBody>
                  <a:tcPr marL="68580" marR="68580" marT="0" marB="0"/>
                </a:tc>
              </a:tr>
              <a:tr h="524424">
                <a:tc>
                  <a:txBody>
                    <a:bodyPr/>
                    <a:lstStyle/>
                    <a:p>
                      <a:r>
                        <a:rPr lang="en-US" sz="2400" dirty="0" smtClean="0">
                          <a:latin typeface="Times New Roman" pitchFamily="18" charset="0"/>
                          <a:cs typeface="Times New Roman" pitchFamily="18" charset="0"/>
                        </a:rPr>
                        <a:t>38</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a:solidFill>
                            <a:srgbClr val="000000"/>
                          </a:solidFill>
                          <a:latin typeface="Times New Roman" pitchFamily="18" charset="0"/>
                          <a:ea typeface="Times New Roman"/>
                          <a:cs typeface="Times New Roman" pitchFamily="18" charset="0"/>
                        </a:rPr>
                        <a:t>-</a:t>
                      </a:r>
                    </a:p>
                  </a:txBody>
                  <a:tcPr marL="68580" marR="68580" marT="0" marB="0" anchor="ctr"/>
                </a:tc>
                <a:tc>
                  <a:txBody>
                    <a:bodyPr/>
                    <a:lstStyle/>
                    <a:p>
                      <a:pPr marL="0" marR="0">
                        <a:spcBef>
                          <a:spcPts val="0"/>
                        </a:spcBef>
                        <a:spcAft>
                          <a:spcPts val="0"/>
                        </a:spcAft>
                      </a:pPr>
                      <a:r>
                        <a:rPr lang="en-US" sz="2400" dirty="0">
                          <a:latin typeface="Times New Roman" pitchFamily="18" charset="0"/>
                          <a:ea typeface="Times New Roman"/>
                          <a:cs typeface="Times New Roman" pitchFamily="18" charset="0"/>
                        </a:rPr>
                        <a:t>-</a:t>
                      </a: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Vyakarana</a:t>
                      </a:r>
                      <a:endParaRPr lang="en-US" sz="2400" dirty="0">
                        <a:latin typeface="Times New Roman" pitchFamily="18" charset="0"/>
                        <a:ea typeface="Times New Roman"/>
                        <a:cs typeface="Times New Roman" pitchFamily="18" charset="0"/>
                      </a:endParaRPr>
                    </a:p>
                  </a:txBody>
                  <a:tcPr marL="68580" marR="68580" marT="0" marB="0"/>
                </a:tc>
              </a:tr>
              <a:tr h="524424">
                <a:tc>
                  <a:txBody>
                    <a:bodyPr/>
                    <a:lstStyle/>
                    <a:p>
                      <a:r>
                        <a:rPr lang="en-US" sz="2400" dirty="0" smtClean="0">
                          <a:latin typeface="Times New Roman" pitchFamily="18" charset="0"/>
                          <a:cs typeface="Times New Roman" pitchFamily="18" charset="0"/>
                        </a:rPr>
                        <a:t>39</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a:solidFill>
                            <a:srgbClr val="000000"/>
                          </a:solidFill>
                          <a:latin typeface="Times New Roman" pitchFamily="18" charset="0"/>
                          <a:ea typeface="Times New Roman"/>
                          <a:cs typeface="Times New Roman" pitchFamily="18" charset="0"/>
                        </a:rPr>
                        <a:t>-</a:t>
                      </a:r>
                    </a:p>
                  </a:txBody>
                  <a:tcPr marL="68580" marR="68580" marT="0" marB="0" anchor="ctr"/>
                </a:tc>
                <a:tc>
                  <a:txBody>
                    <a:bodyPr/>
                    <a:lstStyle/>
                    <a:p>
                      <a:pPr marL="0" marR="0">
                        <a:spcBef>
                          <a:spcPts val="0"/>
                        </a:spcBef>
                        <a:spcAft>
                          <a:spcPts val="0"/>
                        </a:spcAft>
                      </a:pPr>
                      <a:r>
                        <a:rPr lang="en-US" sz="2400" dirty="0">
                          <a:latin typeface="Times New Roman" pitchFamily="18" charset="0"/>
                          <a:ea typeface="Times New Roman"/>
                          <a:cs typeface="Times New Roman" pitchFamily="18" charset="0"/>
                        </a:rPr>
                        <a:t>-</a:t>
                      </a: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Vutkrantabhidana</a:t>
                      </a:r>
                      <a:endParaRPr lang="en-US" sz="2400" dirty="0">
                        <a:latin typeface="Times New Roman" pitchFamily="18" charset="0"/>
                        <a:ea typeface="Times New Roman"/>
                        <a:cs typeface="Times New Roman" pitchFamily="18" charset="0"/>
                      </a:endParaRPr>
                    </a:p>
                  </a:txBody>
                  <a:tcPr marL="68580" marR="68580" marT="0" marB="0"/>
                </a:tc>
              </a:tr>
              <a:tr h="524424">
                <a:tc>
                  <a:txBody>
                    <a:bodyPr/>
                    <a:lstStyle/>
                    <a:p>
                      <a:r>
                        <a:rPr lang="en-US" sz="2400" dirty="0" smtClean="0">
                          <a:latin typeface="Times New Roman" pitchFamily="18" charset="0"/>
                          <a:cs typeface="Times New Roman" pitchFamily="18" charset="0"/>
                        </a:rPr>
                        <a:t>40</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a:solidFill>
                            <a:srgbClr val="000000"/>
                          </a:solidFill>
                          <a:latin typeface="Times New Roman" pitchFamily="18" charset="0"/>
                          <a:ea typeface="Times New Roman"/>
                          <a:cs typeface="Times New Roman" pitchFamily="18" charset="0"/>
                        </a:rPr>
                        <a:t>-</a:t>
                      </a:r>
                    </a:p>
                  </a:txBody>
                  <a:tcPr marL="68580" marR="68580" marT="0" marB="0" anchor="ctr"/>
                </a:tc>
                <a:tc>
                  <a:txBody>
                    <a:bodyPr/>
                    <a:lstStyle/>
                    <a:p>
                      <a:pPr marL="0" marR="0">
                        <a:spcBef>
                          <a:spcPts val="0"/>
                        </a:spcBef>
                        <a:spcAft>
                          <a:spcPts val="0"/>
                        </a:spcAft>
                      </a:pPr>
                      <a:r>
                        <a:rPr lang="en-US" sz="2400" dirty="0">
                          <a:latin typeface="Times New Roman" pitchFamily="18" charset="0"/>
                          <a:ea typeface="Times New Roman"/>
                          <a:cs typeface="Times New Roman" pitchFamily="18" charset="0"/>
                        </a:rPr>
                        <a:t>-</a:t>
                      </a: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Hetu</a:t>
                      </a:r>
                      <a:endParaRPr lang="en-US" sz="2400" dirty="0">
                        <a:latin typeface="Times New Roman" pitchFamily="18" charset="0"/>
                        <a:ea typeface="Times New Roman"/>
                        <a:cs typeface="Times New Roman" pitchFamily="18" charset="0"/>
                      </a:endParaRPr>
                    </a:p>
                  </a:txBody>
                  <a:tcPr marL="68580" marR="68580" marT="0" marB="0"/>
                </a:tc>
              </a:tr>
            </a:tbl>
          </a:graphicData>
        </a:graphic>
      </p:graphicFrame>
      <p:sp>
        <p:nvSpPr>
          <p:cNvPr id="2" name="Title 1"/>
          <p:cNvSpPr>
            <a:spLocks noGrp="1"/>
          </p:cNvSpPr>
          <p:nvPr>
            <p:ph type="title"/>
          </p:nvPr>
        </p:nvSpPr>
        <p:spPr>
          <a:xfrm>
            <a:off x="457200" y="274638"/>
            <a:ext cx="8229600" cy="563562"/>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22437"/>
            <a:ext cx="8229600" cy="4525963"/>
          </a:xfrm>
        </p:spPr>
        <p:txBody>
          <a:bodyPr>
            <a:normAutofit/>
          </a:bodyPr>
          <a:lstStyle/>
          <a:p>
            <a:pPr algn="just"/>
            <a:r>
              <a:rPr lang="en-IN" dirty="0" smtClean="0">
                <a:latin typeface="Times New Roman" pitchFamily="18" charset="0"/>
                <a:cs typeface="Times New Roman" pitchFamily="18" charset="0"/>
              </a:rPr>
              <a:t>The number and names mentioned in </a:t>
            </a:r>
            <a:r>
              <a:rPr lang="en-IN" dirty="0" err="1" smtClean="0">
                <a:latin typeface="Times New Roman" pitchFamily="18" charset="0"/>
                <a:cs typeface="Times New Roman" pitchFamily="18" charset="0"/>
              </a:rPr>
              <a:t>Siddhi</a:t>
            </a:r>
            <a:r>
              <a:rPr lang="en-IN" dirty="0" smtClean="0">
                <a:latin typeface="Times New Roman" pitchFamily="18" charset="0"/>
                <a:cs typeface="Times New Roman" pitchFamily="18" charset="0"/>
              </a:rPr>
              <a:t> Sthana of Charaka Samhita, Ashtanga Samgraha and Arunadatta commentary on Ashtanga Hridaya  are same.</a:t>
            </a:r>
          </a:p>
          <a:p>
            <a:pPr algn="just"/>
            <a:r>
              <a:rPr lang="en-US" dirty="0" smtClean="0">
                <a:latin typeface="Times New Roman" pitchFamily="18" charset="0"/>
                <a:cs typeface="Times New Roman" pitchFamily="18" charset="0"/>
              </a:rPr>
              <a:t>Susruta Acharya not mentioned </a:t>
            </a:r>
            <a:r>
              <a:rPr lang="en-US" dirty="0" err="1" smtClean="0">
                <a:latin typeface="Times New Roman" pitchFamily="18" charset="0"/>
                <a:cs typeface="Times New Roman" pitchFamily="18" charset="0"/>
              </a:rPr>
              <a:t>Pratyutsara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Udhara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Sambhava</a:t>
            </a:r>
            <a:r>
              <a:rPr lang="en-US" dirty="0" smtClean="0">
                <a:latin typeface="Times New Roman" pitchFamily="18" charset="0"/>
                <a:cs typeface="Times New Roman" pitchFamily="18" charset="0"/>
              </a:rPr>
              <a:t> and Prayojana</a:t>
            </a:r>
          </a:p>
          <a:p>
            <a:pPr algn="just"/>
            <a:r>
              <a:rPr lang="en-US" dirty="0" smtClean="0">
                <a:latin typeface="Times New Roman" pitchFamily="18" charset="0"/>
                <a:cs typeface="Times New Roman" pitchFamily="18" charset="0"/>
              </a:rPr>
              <a:t>The additional Tantrayukti mentioned by </a:t>
            </a:r>
            <a:r>
              <a:rPr lang="en-US" dirty="0" err="1" smtClean="0">
                <a:latin typeface="Times New Roman" pitchFamily="18" charset="0"/>
                <a:cs typeface="Times New Roman" pitchFamily="18" charset="0"/>
              </a:rPr>
              <a:t>Bhattara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Harichandra</a:t>
            </a:r>
            <a:r>
              <a:rPr lang="en-US" dirty="0" smtClean="0">
                <a:latin typeface="Times New Roman" pitchFamily="18" charset="0"/>
                <a:cs typeface="Times New Roman" pitchFamily="18" charset="0"/>
              </a:rPr>
              <a:t> are </a:t>
            </a:r>
            <a:r>
              <a:rPr lang="en-US" dirty="0" err="1" smtClean="0">
                <a:latin typeface="Times New Roman" pitchFamily="18" charset="0"/>
                <a:cs typeface="Times New Roman" pitchFamily="18" charset="0"/>
              </a:rPr>
              <a:t>Pariprashna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Vyakarana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Vyutkrantabhidana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Hetu</a:t>
            </a:r>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According to Chakrapani this can be included in the ones already stated.</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8229600" cy="5148072"/>
          </a:xfrm>
        </p:spPr>
        <p:txBody>
          <a:bodyPr>
            <a:normAutofit fontScale="92500" lnSpcReduction="20000"/>
          </a:bodyPr>
          <a:lstStyle/>
          <a:p>
            <a:pPr algn="just">
              <a:lnSpc>
                <a:spcPct val="150000"/>
              </a:lnSpc>
            </a:pPr>
            <a:r>
              <a:rPr lang="en-IN" dirty="0" err="1" smtClean="0">
                <a:latin typeface="BRH Devanagari RN" pitchFamily="2" charset="0"/>
              </a:rPr>
              <a:t>iÉ§É</a:t>
            </a:r>
            <a:r>
              <a:rPr lang="en-IN" dirty="0" smtClean="0">
                <a:latin typeface="BRH Devanagari RN" pitchFamily="2" charset="0"/>
              </a:rPr>
              <a:t> </a:t>
            </a:r>
            <a:r>
              <a:rPr lang="en-IN" dirty="0" err="1" smtClean="0">
                <a:latin typeface="BRH Devanagari RN" pitchFamily="2" charset="0"/>
              </a:rPr>
              <a:t>mÉËUmÉëzlÉ</a:t>
            </a:r>
            <a:r>
              <a:rPr lang="en-IN" dirty="0" smtClean="0">
                <a:latin typeface="BRH Devanagari RN" pitchFamily="2" charset="0"/>
              </a:rPr>
              <a:t> </a:t>
            </a:r>
            <a:r>
              <a:rPr lang="en-IN" dirty="0" err="1" smtClean="0">
                <a:latin typeface="BRH Devanagari RN" pitchFamily="2" charset="0"/>
              </a:rPr>
              <a:t>E¬åzÉÉåÅliÉpÉïuÉÌiÉ</a:t>
            </a:r>
            <a:r>
              <a:rPr lang="en-IN" dirty="0" smtClean="0">
                <a:latin typeface="BRH Devanagari RN" pitchFamily="2" charset="0"/>
              </a:rPr>
              <a:t> | (</a:t>
            </a:r>
            <a:r>
              <a:rPr lang="en-IN" dirty="0" err="1" smtClean="0">
                <a:latin typeface="BRH Devanagari RN" pitchFamily="2" charset="0"/>
              </a:rPr>
              <a:t>cÉ¢ümÉÉÍhÉ</a:t>
            </a:r>
            <a:r>
              <a:rPr lang="en-IN" dirty="0" smtClean="0"/>
              <a:t>)</a:t>
            </a:r>
            <a:endParaRPr lang="en-US" dirty="0" smtClean="0"/>
          </a:p>
          <a:p>
            <a:pPr algn="just">
              <a:lnSpc>
                <a:spcPct val="150000"/>
              </a:lnSpc>
            </a:pPr>
            <a:r>
              <a:rPr lang="en-IN" dirty="0" err="1" smtClean="0">
                <a:latin typeface="Times New Roman" pitchFamily="18" charset="0"/>
                <a:cs typeface="Times New Roman" pitchFamily="18" charset="0"/>
              </a:rPr>
              <a:t>Chakrapani</a:t>
            </a:r>
            <a:r>
              <a:rPr lang="en-IN" dirty="0" smtClean="0">
                <a:latin typeface="Times New Roman" pitchFamily="18" charset="0"/>
                <a:cs typeface="Times New Roman" pitchFamily="18" charset="0"/>
              </a:rPr>
              <a:t> includes </a:t>
            </a:r>
            <a:r>
              <a:rPr lang="en-IN" dirty="0" err="1" smtClean="0">
                <a:latin typeface="Times New Roman" pitchFamily="18" charset="0"/>
                <a:cs typeface="Times New Roman" pitchFamily="18" charset="0"/>
              </a:rPr>
              <a:t>Pariprasna</a:t>
            </a:r>
            <a:r>
              <a:rPr lang="en-IN" dirty="0" smtClean="0">
                <a:latin typeface="Times New Roman" pitchFamily="18" charset="0"/>
                <a:cs typeface="Times New Roman" pitchFamily="18" charset="0"/>
              </a:rPr>
              <a:t> under </a:t>
            </a:r>
            <a:r>
              <a:rPr lang="en-IN" dirty="0" err="1" smtClean="0">
                <a:latin typeface="Times New Roman" pitchFamily="18" charset="0"/>
                <a:cs typeface="Times New Roman" pitchFamily="18" charset="0"/>
              </a:rPr>
              <a:t>Uddesha</a:t>
            </a:r>
            <a:endParaRPr lang="en-IN" dirty="0" smtClean="0">
              <a:latin typeface="Times New Roman" pitchFamily="18" charset="0"/>
              <a:cs typeface="Times New Roman" pitchFamily="18" charset="0"/>
            </a:endParaRPr>
          </a:p>
          <a:p>
            <a:pPr algn="just">
              <a:lnSpc>
                <a:spcPct val="150000"/>
              </a:lnSpc>
            </a:pPr>
            <a:r>
              <a:rPr lang="en-IN" dirty="0" err="1" smtClean="0">
                <a:latin typeface="BRH Devanagari RN" pitchFamily="2" charset="0"/>
              </a:rPr>
              <a:t>urÉÉMüUhÉÇ</a:t>
            </a:r>
            <a:r>
              <a:rPr lang="en-IN" dirty="0" smtClean="0">
                <a:latin typeface="BRH Devanagari RN" pitchFamily="2" charset="0"/>
              </a:rPr>
              <a:t> </a:t>
            </a:r>
            <a:r>
              <a:rPr lang="en-IN" dirty="0" err="1" smtClean="0">
                <a:latin typeface="BRH Devanagari RN" pitchFamily="2" charset="0"/>
              </a:rPr>
              <a:t>iÉÑ</a:t>
            </a:r>
            <a:r>
              <a:rPr lang="en-IN" dirty="0" smtClean="0">
                <a:latin typeface="BRH Devanagari RN" pitchFamily="2" charset="0"/>
              </a:rPr>
              <a:t> </a:t>
            </a:r>
            <a:r>
              <a:rPr lang="en-IN" dirty="0" err="1" smtClean="0">
                <a:latin typeface="BRH Devanagari RN" pitchFamily="2" charset="0"/>
              </a:rPr>
              <a:t>urÉÉZrÉÉlÉå</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Vyakarana</a:t>
            </a:r>
            <a:r>
              <a:rPr lang="en-IN" dirty="0" smtClean="0">
                <a:latin typeface="Times New Roman" pitchFamily="18" charset="0"/>
                <a:cs typeface="Times New Roman" pitchFamily="18" charset="0"/>
              </a:rPr>
              <a:t> under </a:t>
            </a:r>
            <a:r>
              <a:rPr lang="en-IN" dirty="0" err="1" smtClean="0">
                <a:latin typeface="Times New Roman" pitchFamily="18" charset="0"/>
                <a:cs typeface="Times New Roman" pitchFamily="18" charset="0"/>
              </a:rPr>
              <a:t>Vyakhyana</a:t>
            </a:r>
            <a:r>
              <a:rPr lang="en-IN" dirty="0" smtClean="0">
                <a:latin typeface="Times New Roman" pitchFamily="18" charset="0"/>
                <a:cs typeface="Times New Roman" pitchFamily="18" charset="0"/>
              </a:rPr>
              <a:t>.</a:t>
            </a:r>
          </a:p>
          <a:p>
            <a:pPr algn="just">
              <a:lnSpc>
                <a:spcPct val="150000"/>
              </a:lnSpc>
            </a:pPr>
            <a:r>
              <a:rPr lang="en-IN" dirty="0" err="1" smtClean="0">
                <a:latin typeface="BRH Devanagari RN" pitchFamily="2" charset="0"/>
              </a:rPr>
              <a:t>urÉÑi¢üÉliÉÉÍpÉkÉÉlÉÇ</a:t>
            </a:r>
            <a:r>
              <a:rPr lang="en-IN" dirty="0" smtClean="0">
                <a:latin typeface="BRH Devanagari RN" pitchFamily="2" charset="0"/>
              </a:rPr>
              <a:t> </a:t>
            </a:r>
            <a:r>
              <a:rPr lang="en-IN" dirty="0" err="1" smtClean="0">
                <a:latin typeface="BRH Devanagari RN" pitchFamily="2" charset="0"/>
              </a:rPr>
              <a:t>ÌlÉSåïzÉmÉëpÉåS</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IN" dirty="0" err="1" smtClean="0">
                <a:latin typeface="Times New Roman" pitchFamily="18" charset="0"/>
                <a:cs typeface="Times New Roman" pitchFamily="18" charset="0"/>
              </a:rPr>
              <a:t>Vyutkrantabhidana</a:t>
            </a:r>
            <a:r>
              <a:rPr lang="en-IN" dirty="0" smtClean="0">
                <a:latin typeface="Times New Roman" pitchFamily="18" charset="0"/>
                <a:cs typeface="Times New Roman" pitchFamily="18" charset="0"/>
              </a:rPr>
              <a:t> under </a:t>
            </a:r>
            <a:r>
              <a:rPr lang="en-IN" dirty="0" err="1" smtClean="0">
                <a:latin typeface="Times New Roman" pitchFamily="18" charset="0"/>
                <a:cs typeface="Times New Roman" pitchFamily="18" charset="0"/>
              </a:rPr>
              <a:t>Nirdesa</a:t>
            </a:r>
            <a:r>
              <a:rPr lang="en-IN"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algn="just">
              <a:lnSpc>
                <a:spcPct val="150000"/>
              </a:lnSpc>
            </a:pPr>
            <a:r>
              <a:rPr lang="en-IN" dirty="0" err="1" smtClean="0">
                <a:latin typeface="BRH Devanagari RN" pitchFamily="2" charset="0"/>
              </a:rPr>
              <a:t>WåûiÉÑzÉoSålÉ</a:t>
            </a:r>
            <a:r>
              <a:rPr lang="en-IN" dirty="0" smtClean="0">
                <a:latin typeface="BRH Devanagari RN" pitchFamily="2" charset="0"/>
              </a:rPr>
              <a:t> </a:t>
            </a:r>
            <a:r>
              <a:rPr lang="en-IN" dirty="0" err="1" smtClean="0">
                <a:latin typeface="BRH Devanagari RN" pitchFamily="2" charset="0"/>
              </a:rPr>
              <a:t>rÉÉÌlÉ</a:t>
            </a:r>
            <a:r>
              <a:rPr lang="en-IN" dirty="0" smtClean="0">
                <a:latin typeface="BRH Devanagari RN" pitchFamily="2" charset="0"/>
              </a:rPr>
              <a:t> </a:t>
            </a:r>
            <a:r>
              <a:rPr lang="en-IN" dirty="0" err="1" smtClean="0">
                <a:latin typeface="BRH Devanagari RN" pitchFamily="2" charset="0"/>
              </a:rPr>
              <a:t>mÉëirÉ¤ÉÉSÏÌlÉ</a:t>
            </a:r>
            <a:r>
              <a:rPr lang="en-IN" dirty="0" smtClean="0">
                <a:latin typeface="BRH Devanagari RN" pitchFamily="2" charset="0"/>
              </a:rPr>
              <a:t> </a:t>
            </a:r>
            <a:r>
              <a:rPr lang="en-IN" dirty="0" err="1" smtClean="0">
                <a:latin typeface="BRH Devanagari RN" pitchFamily="2" charset="0"/>
              </a:rPr>
              <a:t>mÉëqÉÉhÉÉlrÉÑ£üÉÌlÉ</a:t>
            </a:r>
            <a:r>
              <a:rPr lang="en-IN" dirty="0" smtClean="0">
                <a:latin typeface="BRH Devanagari RN" pitchFamily="2" charset="0"/>
              </a:rPr>
              <a:t> </a:t>
            </a:r>
            <a:r>
              <a:rPr lang="en-IN" dirty="0" err="1" smtClean="0">
                <a:latin typeface="BRH Devanagari RN" pitchFamily="2" charset="0"/>
              </a:rPr>
              <a:t>iÉÉÌlÉ</a:t>
            </a:r>
            <a:r>
              <a:rPr lang="en-IN" dirty="0" smtClean="0">
                <a:latin typeface="BRH Devanagari RN" pitchFamily="2" charset="0"/>
              </a:rPr>
              <a:t> </a:t>
            </a:r>
            <a:r>
              <a:rPr lang="en-IN" dirty="0" err="1" smtClean="0">
                <a:latin typeface="BRH Devanagari RN" pitchFamily="2" charset="0"/>
              </a:rPr>
              <a:t>WåûiÉÉuÉliÉpÉïuÉÎliÉ</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IN" dirty="0" err="1" smtClean="0">
                <a:latin typeface="Times New Roman" pitchFamily="18" charset="0"/>
                <a:cs typeface="Times New Roman" pitchFamily="18" charset="0"/>
              </a:rPr>
              <a:t>Hetu</a:t>
            </a:r>
            <a:r>
              <a:rPr lang="en-IN" dirty="0" smtClean="0">
                <a:latin typeface="Times New Roman" pitchFamily="18" charset="0"/>
                <a:cs typeface="Times New Roman" pitchFamily="18" charset="0"/>
              </a:rPr>
              <a:t> under </a:t>
            </a:r>
            <a:r>
              <a:rPr lang="en-IN" dirty="0" err="1" smtClean="0">
                <a:latin typeface="Times New Roman" pitchFamily="18" charset="0"/>
                <a:cs typeface="Times New Roman" pitchFamily="18" charset="0"/>
              </a:rPr>
              <a:t>Pratyakshadi</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Pramana</a:t>
            </a:r>
            <a:r>
              <a:rPr lang="en-IN" dirty="0" smtClean="0">
                <a:latin typeface="Times New Roman" pitchFamily="18" charset="0"/>
                <a:cs typeface="Times New Roman" pitchFamily="18" charset="0"/>
              </a:rPr>
              <a:t>.</a:t>
            </a:r>
            <a:endParaRPr lang="en-US" dirty="0" smtClean="0"/>
          </a:p>
        </p:txBody>
      </p:sp>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lnSpc>
                <a:spcPct val="150000"/>
              </a:lnSpc>
            </a:pPr>
            <a:r>
              <a:rPr lang="en-US" dirty="0" smtClean="0">
                <a:latin typeface="Times New Roman" pitchFamily="18" charset="0"/>
                <a:cs typeface="Times New Roman" pitchFamily="18" charset="0"/>
              </a:rPr>
              <a:t>Chakrapani Commentary – Ayurveda </a:t>
            </a:r>
            <a:r>
              <a:rPr lang="en-US" dirty="0" err="1" smtClean="0">
                <a:latin typeface="Times New Roman" pitchFamily="18" charset="0"/>
                <a:cs typeface="Times New Roman" pitchFamily="18" charset="0"/>
              </a:rPr>
              <a:t>deepika</a:t>
            </a:r>
            <a:r>
              <a:rPr lang="en-US" dirty="0" smtClean="0">
                <a:latin typeface="Times New Roman" pitchFamily="18" charset="0"/>
                <a:cs typeface="Times New Roman" pitchFamily="18" charset="0"/>
              </a:rPr>
              <a:t> </a:t>
            </a:r>
          </a:p>
          <a:p>
            <a:pPr algn="just">
              <a:lnSpc>
                <a:spcPct val="150000"/>
              </a:lnSpc>
            </a:pPr>
            <a:r>
              <a:rPr lang="en-US" dirty="0" smtClean="0">
                <a:latin typeface="Times New Roman" pitchFamily="18" charset="0"/>
                <a:cs typeface="Times New Roman" pitchFamily="18" charset="0"/>
              </a:rPr>
              <a:t>Even though there are similarities in number and explanation, it is better to apply the Tantrayukti applied by particular author in particular text book for its understanding</a:t>
            </a:r>
            <a:endParaRPr lang="en-US"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Tantrayukti Explanation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8229600" cy="5071872"/>
          </a:xfrm>
        </p:spPr>
        <p:txBody>
          <a:bodyPr>
            <a:normAutofit fontScale="77500" lnSpcReduction="20000"/>
          </a:bodyPr>
          <a:lstStyle/>
          <a:p>
            <a:pPr lvl="0">
              <a:lnSpc>
                <a:spcPct val="160000"/>
              </a:lnSpc>
            </a:pPr>
            <a:r>
              <a:rPr lang="en-IN" dirty="0" err="1" smtClean="0">
                <a:latin typeface="BRH Devanagari RN" pitchFamily="2" charset="0"/>
              </a:rPr>
              <a:t>AÍkÉMüUhÉÇ</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rÉqÉjÉïqÉÍkÉM×üirÉ</a:t>
            </a:r>
            <a:r>
              <a:rPr lang="en-IN" dirty="0" smtClean="0">
                <a:latin typeface="BRH Devanagari RN" pitchFamily="2" charset="0"/>
              </a:rPr>
              <a:t> </a:t>
            </a:r>
            <a:r>
              <a:rPr lang="en-IN" dirty="0" err="1" smtClean="0">
                <a:latin typeface="BRH Devanagari RN" pitchFamily="2" charset="0"/>
              </a:rPr>
              <a:t>mÉëuÉiÉïiÉå</a:t>
            </a:r>
            <a:r>
              <a:rPr lang="en-IN" dirty="0" smtClean="0">
                <a:latin typeface="BRH Devanagari RN" pitchFamily="2" charset="0"/>
              </a:rPr>
              <a:t> </a:t>
            </a:r>
            <a:r>
              <a:rPr lang="en-IN" dirty="0" err="1" smtClean="0">
                <a:latin typeface="BRH Devanagari RN" pitchFamily="2" charset="0"/>
              </a:rPr>
              <a:t>MüiÉÉï</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a:t>
            </a:r>
            <a:r>
              <a:rPr lang="en-IN" dirty="0" err="1" smtClean="0">
                <a:latin typeface="BRH Devanagari RN" pitchFamily="2" charset="0"/>
              </a:rPr>
              <a:t>ÌuÉblÉpÉÔiÉÉ</a:t>
            </a:r>
            <a:r>
              <a:rPr lang="en-IN" dirty="0" smtClean="0">
                <a:latin typeface="BRH Devanagari RN" pitchFamily="2" charset="0"/>
              </a:rPr>
              <a:t> </a:t>
            </a:r>
            <a:r>
              <a:rPr lang="en-IN" dirty="0" err="1" smtClean="0">
                <a:latin typeface="BRH Devanagari RN" pitchFamily="2" charset="0"/>
              </a:rPr>
              <a:t>rÉSÉ</a:t>
            </a:r>
            <a:r>
              <a:rPr lang="en-IN" dirty="0" smtClean="0">
                <a:latin typeface="BRH Devanagari RN" pitchFamily="2" charset="0"/>
              </a:rPr>
              <a:t> </a:t>
            </a:r>
            <a:r>
              <a:rPr lang="en-IN" dirty="0" err="1" smtClean="0">
                <a:latin typeface="BRH Devanagari RN" pitchFamily="2" charset="0"/>
              </a:rPr>
              <a:t>UÉåaÉÉ</a:t>
            </a:r>
            <a:r>
              <a:rPr lang="en-IN" dirty="0" smtClean="0">
                <a:latin typeface="BRH Devanagari RN" pitchFamily="2" charset="0"/>
              </a:rPr>
              <a:t> </a:t>
            </a:r>
            <a:r>
              <a:rPr lang="en-IN" dirty="0" err="1" smtClean="0">
                <a:latin typeface="BRH Devanagari RN" pitchFamily="2" charset="0"/>
              </a:rPr>
              <a:t>CirÉÉÌS</a:t>
            </a:r>
            <a:r>
              <a:rPr lang="en-IN" dirty="0" smtClean="0">
                <a:latin typeface="BRH Devanagari RN" pitchFamily="2" charset="0"/>
              </a:rPr>
              <a:t> | A§É </a:t>
            </a:r>
            <a:r>
              <a:rPr lang="en-IN" dirty="0" err="1" smtClean="0">
                <a:latin typeface="BRH Devanagari RN" pitchFamily="2" charset="0"/>
              </a:rPr>
              <a:t>UÉåaÉÉÌSMüqÉÍkÉM×üirÉÉrÉÑuÉåïSÉå</a:t>
            </a:r>
            <a:r>
              <a:rPr lang="en-IN" dirty="0" smtClean="0">
                <a:latin typeface="BRH Devanagari RN" pitchFamily="2" charset="0"/>
              </a:rPr>
              <a:t> </a:t>
            </a:r>
            <a:r>
              <a:rPr lang="en-IN" dirty="0" err="1" smtClean="0">
                <a:latin typeface="BRH Devanagari RN" pitchFamily="2" charset="0"/>
              </a:rPr>
              <a:t>qÉWûÌwÉïÍpÉ</a:t>
            </a:r>
            <a:r>
              <a:rPr lang="en-IN" dirty="0" smtClean="0">
                <a:latin typeface="BRH Devanagari RN" pitchFamily="2" charset="0"/>
              </a:rPr>
              <a:t>: </a:t>
            </a:r>
            <a:r>
              <a:rPr lang="en-IN" dirty="0" err="1" smtClean="0">
                <a:latin typeface="BRH Devanagari RN" pitchFamily="2" charset="0"/>
              </a:rPr>
              <a:t>M×üiÉ</a:t>
            </a:r>
            <a:r>
              <a:rPr lang="en-IN" dirty="0" smtClean="0">
                <a:latin typeface="BRH Devanagari RN" pitchFamily="2" charset="0"/>
              </a:rPr>
              <a:t> </a:t>
            </a:r>
            <a:r>
              <a:rPr lang="en-IN" dirty="0" err="1" smtClean="0">
                <a:latin typeface="BRH Devanagari RN" pitchFamily="2" charset="0"/>
              </a:rPr>
              <a:t>CÌiÉ</a:t>
            </a:r>
            <a:r>
              <a:rPr lang="en-IN" dirty="0" smtClean="0">
                <a:latin typeface="BRH Devanagari RN" pitchFamily="2" charset="0"/>
              </a:rPr>
              <a:t> </a:t>
            </a:r>
            <a:r>
              <a:rPr lang="en-IN" dirty="0" err="1" smtClean="0">
                <a:latin typeface="BRH Devanagari RN" pitchFamily="2" charset="0"/>
              </a:rPr>
              <a:t>UÉåaÉÉ</a:t>
            </a:r>
            <a:r>
              <a:rPr lang="en-IN" dirty="0" smtClean="0">
                <a:latin typeface="BRH Devanagari RN" pitchFamily="2" charset="0"/>
              </a:rPr>
              <a:t>; </a:t>
            </a:r>
            <a:r>
              <a:rPr lang="en-IN" dirty="0" err="1" smtClean="0">
                <a:latin typeface="BRH Devanagari RN" pitchFamily="2" charset="0"/>
              </a:rPr>
              <a:t>CirÉÍkÉMüUhÉqÉç</a:t>
            </a:r>
            <a:r>
              <a:rPr lang="en-IN" dirty="0" smtClean="0">
                <a:latin typeface="BRH Devanagari RN" pitchFamily="2" charset="0"/>
              </a:rPr>
              <a:t> | </a:t>
            </a:r>
          </a:p>
          <a:p>
            <a:pPr lvl="0">
              <a:lnSpc>
                <a:spcPct val="160000"/>
              </a:lnSpc>
              <a:buNone/>
            </a:pPr>
            <a:r>
              <a:rPr lang="en-IN" dirty="0" smtClean="0">
                <a:latin typeface="BRH Devanagari RN" pitchFamily="2" charset="0"/>
              </a:rPr>
              <a:t>							(</a:t>
            </a:r>
            <a:r>
              <a:rPr lang="en-IN" dirty="0" err="1" smtClean="0">
                <a:latin typeface="BRH Devanagari RN" pitchFamily="2" charset="0"/>
              </a:rPr>
              <a:t>cÉ¢ü</a:t>
            </a:r>
            <a:r>
              <a:rPr lang="en-IN" dirty="0" smtClean="0">
                <a:latin typeface="BRH Devanagari RN" pitchFamily="2" charset="0"/>
              </a:rPr>
              <a:t> </a:t>
            </a:r>
            <a:r>
              <a:rPr lang="en-IN" dirty="0" err="1" smtClean="0">
                <a:latin typeface="BRH Devanagari RN" pitchFamily="2" charset="0"/>
              </a:rPr>
              <a:t>cÉ</a:t>
            </a:r>
            <a:r>
              <a:rPr lang="en-IN" dirty="0" smtClean="0">
                <a:latin typeface="BRH Devanagari RN" pitchFamily="2" charset="0"/>
              </a:rPr>
              <a:t> </a:t>
            </a:r>
            <a:r>
              <a:rPr lang="en-IN" dirty="0" err="1" smtClean="0">
                <a:latin typeface="BRH Devanagari RN" pitchFamily="2" charset="0"/>
              </a:rPr>
              <a:t>ÍxÉ</a:t>
            </a:r>
            <a:r>
              <a:rPr lang="en-IN" dirty="0" smtClean="0">
                <a:latin typeface="BRH Devanagari RN" pitchFamily="2" charset="0"/>
              </a:rPr>
              <a:t> </a:t>
            </a:r>
            <a:r>
              <a:rPr lang="en-IN" dirty="0" smtClean="0"/>
              <a:t>12/44)</a:t>
            </a:r>
            <a:endParaRPr lang="en-US" dirty="0" smtClean="0"/>
          </a:p>
          <a:p>
            <a:pPr>
              <a:lnSpc>
                <a:spcPct val="160000"/>
              </a:lnSpc>
            </a:pPr>
            <a:r>
              <a:rPr lang="en-US" dirty="0" smtClean="0">
                <a:latin typeface="Times New Roman" pitchFamily="18" charset="0"/>
                <a:cs typeface="Times New Roman" pitchFamily="18" charset="0"/>
              </a:rPr>
              <a:t>Adhikarana is the subject or motive towards which the author is acting upon. </a:t>
            </a:r>
          </a:p>
          <a:p>
            <a:pPr>
              <a:lnSpc>
                <a:spcPct val="160000"/>
              </a:lnSpc>
            </a:pPr>
            <a:r>
              <a:rPr lang="en-US" dirty="0" smtClean="0">
                <a:latin typeface="Times New Roman" pitchFamily="18" charset="0"/>
                <a:cs typeface="Times New Roman" pitchFamily="18" charset="0"/>
              </a:rPr>
              <a:t>It is the central theme in respect of which the statements are made.</a:t>
            </a:r>
          </a:p>
          <a:p>
            <a:pPr>
              <a:lnSpc>
                <a:spcPct val="160000"/>
              </a:lnSpc>
            </a:pPr>
            <a:r>
              <a:rPr lang="en-US" dirty="0" smtClean="0">
                <a:latin typeface="Times New Roman" pitchFamily="18" charset="0"/>
                <a:cs typeface="Times New Roman" pitchFamily="18" charset="0"/>
              </a:rPr>
              <a:t>Eg: In Ayurveda the </a:t>
            </a:r>
            <a:r>
              <a:rPr lang="en-US" dirty="0" err="1" smtClean="0">
                <a:latin typeface="Times New Roman" pitchFamily="18" charset="0"/>
                <a:cs typeface="Times New Roman" pitchFamily="18" charset="0"/>
              </a:rPr>
              <a:t>Rshis</a:t>
            </a:r>
            <a:r>
              <a:rPr lang="en-US" dirty="0" smtClean="0">
                <a:latin typeface="Times New Roman" pitchFamily="18" charset="0"/>
                <a:cs typeface="Times New Roman" pitchFamily="18" charset="0"/>
              </a:rPr>
              <a:t> have the motive to explain about </a:t>
            </a:r>
            <a:r>
              <a:rPr lang="en-US" dirty="0" err="1" smtClean="0">
                <a:latin typeface="Times New Roman" pitchFamily="18" charset="0"/>
                <a:cs typeface="Times New Roman" pitchFamily="18" charset="0"/>
              </a:rPr>
              <a:t>Roga</a:t>
            </a:r>
            <a:r>
              <a:rPr lang="en-US" dirty="0" smtClean="0">
                <a:latin typeface="Times New Roman" pitchFamily="18" charset="0"/>
                <a:cs typeface="Times New Roman" pitchFamily="18" charset="0"/>
              </a:rPr>
              <a:t> which is an obstacle in attaining </a:t>
            </a:r>
            <a:r>
              <a:rPr lang="en-US" dirty="0" err="1" smtClean="0">
                <a:latin typeface="Times New Roman" pitchFamily="18" charset="0"/>
                <a:cs typeface="Times New Roman" pitchFamily="18" charset="0"/>
              </a:rPr>
              <a:t>Purushartha</a:t>
            </a:r>
            <a:r>
              <a:rPr lang="en-US" dirty="0" smtClean="0">
                <a:latin typeface="Times New Roman" pitchFamily="18" charset="0"/>
                <a:cs typeface="Times New Roman" pitchFamily="18" charset="0"/>
              </a:rPr>
              <a:t> and thus the Adhikarana of Ayurveda is </a:t>
            </a:r>
            <a:r>
              <a:rPr lang="en-US" dirty="0" err="1" smtClean="0">
                <a:latin typeface="Times New Roman" pitchFamily="18" charset="0"/>
                <a:cs typeface="Times New Roman" pitchFamily="18" charset="0"/>
              </a:rPr>
              <a:t>Roga</a:t>
            </a:r>
            <a:r>
              <a:rPr lang="en-US" dirty="0" smtClean="0">
                <a:latin typeface="Times New Roman" pitchFamily="18" charset="0"/>
                <a:cs typeface="Times New Roman" pitchFamily="18" charset="0"/>
              </a:rPr>
              <a:t>.</a:t>
            </a:r>
          </a:p>
        </p:txBody>
      </p:sp>
      <p:sp>
        <p:nvSpPr>
          <p:cNvPr id="2" name="Title 1"/>
          <p:cNvSpPr>
            <a:spLocks noGrp="1"/>
          </p:cNvSpPr>
          <p:nvPr>
            <p:ph type="title"/>
          </p:nvPr>
        </p:nvSpPr>
        <p:spPr/>
        <p:txBody>
          <a:bodyPr>
            <a:normAutofit/>
          </a:bodyPr>
          <a:lstStyle/>
          <a:p>
            <a:r>
              <a:rPr lang="en-US" sz="3600" dirty="0" smtClean="0">
                <a:latin typeface="Times New Roman" pitchFamily="18" charset="0"/>
                <a:cs typeface="Times New Roman" pitchFamily="18" charset="0"/>
              </a:rPr>
              <a:t>ADHIKARANA TANTRAYUKTI</a:t>
            </a:r>
            <a:endParaRPr lang="en-US"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6019800"/>
          </a:xfrm>
        </p:spPr>
        <p:txBody>
          <a:bodyPr>
            <a:normAutofit fontScale="85000" lnSpcReduction="10000"/>
          </a:bodyPr>
          <a:lstStyle/>
          <a:p>
            <a:pPr lvl="0" algn="just">
              <a:lnSpc>
                <a:spcPct val="150000"/>
              </a:lnSpc>
            </a:pPr>
            <a:r>
              <a:rPr lang="en-IN" dirty="0" err="1" smtClean="0">
                <a:latin typeface="BRH Devanagari RN" pitchFamily="2" charset="0"/>
              </a:rPr>
              <a:t>rÉÉåaÉÉå</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rÉÉåeÉlÉÉ</a:t>
            </a:r>
            <a:r>
              <a:rPr lang="en-IN" dirty="0" smtClean="0">
                <a:latin typeface="BRH Devanagari RN" pitchFamily="2" charset="0"/>
              </a:rPr>
              <a:t>, </a:t>
            </a:r>
            <a:r>
              <a:rPr lang="en-IN" dirty="0" err="1" smtClean="0">
                <a:latin typeface="BRH Devanagari RN" pitchFamily="2" charset="0"/>
              </a:rPr>
              <a:t>urÉxiÉÉlÉÉÇ</a:t>
            </a:r>
            <a:r>
              <a:rPr lang="en-IN" dirty="0" smtClean="0">
                <a:latin typeface="BRH Devanagari RN" pitchFamily="2" charset="0"/>
              </a:rPr>
              <a:t> </a:t>
            </a:r>
            <a:r>
              <a:rPr lang="en-IN" dirty="0" err="1" smtClean="0">
                <a:latin typeface="BRH Devanagari RN" pitchFamily="2" charset="0"/>
              </a:rPr>
              <a:t>mÉSÉlÉÉÇ</a:t>
            </a:r>
            <a:r>
              <a:rPr lang="en-IN" dirty="0" smtClean="0">
                <a:latin typeface="BRH Devanagari RN" pitchFamily="2" charset="0"/>
              </a:rPr>
              <a:t> </a:t>
            </a:r>
            <a:r>
              <a:rPr lang="en-IN" dirty="0" err="1" smtClean="0">
                <a:latin typeface="BRH Devanagari RN" pitchFamily="2" charset="0"/>
              </a:rPr>
              <a:t>LMüÐMüUhÉqÉç</a:t>
            </a:r>
            <a:r>
              <a:rPr lang="en-IN" dirty="0" smtClean="0">
                <a:latin typeface="BRH Devanagari RN" pitchFamily="2" charset="0"/>
              </a:rPr>
              <a:t> |</a:t>
            </a:r>
            <a:endParaRPr lang="en-US" dirty="0" smtClean="0">
              <a:latin typeface="BRH Devanagari RN" pitchFamily="2" charset="0"/>
            </a:endParaRPr>
          </a:p>
          <a:p>
            <a:pPr algn="just">
              <a:lnSpc>
                <a:spcPct val="150000"/>
              </a:lnSpc>
            </a:pPr>
            <a:r>
              <a:rPr lang="en-IN" dirty="0" err="1" smtClean="0">
                <a:latin typeface="BRH Devanagari RN" pitchFamily="2" charset="0"/>
              </a:rPr>
              <a:t>ESÉWûUhÉÇ</a:t>
            </a:r>
            <a:r>
              <a:rPr lang="en-IN" dirty="0" smtClean="0">
                <a:latin typeface="BRH Devanagari RN" pitchFamily="2" charset="0"/>
              </a:rPr>
              <a:t> </a:t>
            </a:r>
            <a:r>
              <a:rPr lang="en-IN" dirty="0" err="1" smtClean="0">
                <a:latin typeface="BRH Devanagari RN" pitchFamily="2" charset="0"/>
              </a:rPr>
              <a:t>iÉÉuÉ±jÉÉ</a:t>
            </a:r>
            <a:r>
              <a:rPr lang="en-IN" dirty="0" smtClean="0">
                <a:latin typeface="BRH Devanagari RN" pitchFamily="2" charset="0"/>
              </a:rPr>
              <a:t> </a:t>
            </a:r>
            <a:r>
              <a:rPr lang="en-IN" dirty="0" err="1" smtClean="0">
                <a:latin typeface="BRH Devanagari RN" pitchFamily="2" charset="0"/>
              </a:rPr>
              <a:t>mÉëÌiÉ¥ÉÉ</a:t>
            </a:r>
            <a:r>
              <a:rPr lang="en-IN" dirty="0" smtClean="0">
                <a:latin typeface="BRH Devanagari RN" pitchFamily="2" charset="0"/>
              </a:rPr>
              <a:t> </a:t>
            </a:r>
            <a:r>
              <a:rPr lang="en-IN" dirty="0" err="1" smtClean="0">
                <a:latin typeface="BRH Devanagari RN" pitchFamily="2" charset="0"/>
              </a:rPr>
              <a:t>WåûiÉÑ</a:t>
            </a:r>
            <a:r>
              <a:rPr lang="en-IN" dirty="0" smtClean="0">
                <a:latin typeface="BRH Devanagari RN" pitchFamily="2" charset="0"/>
              </a:rPr>
              <a:t> </a:t>
            </a:r>
            <a:r>
              <a:rPr lang="en-IN" dirty="0" err="1" smtClean="0">
                <a:latin typeface="BRH Devanagari RN" pitchFamily="2" charset="0"/>
              </a:rPr>
              <a:t>ESÉWûUhÉ</a:t>
            </a:r>
            <a:r>
              <a:rPr lang="en-IN" dirty="0" smtClean="0">
                <a:latin typeface="BRH Devanagari RN" pitchFamily="2" charset="0"/>
              </a:rPr>
              <a:t> </a:t>
            </a:r>
            <a:r>
              <a:rPr lang="en-IN" dirty="0" err="1" smtClean="0">
                <a:latin typeface="BRH Devanagari RN" pitchFamily="2" charset="0"/>
              </a:rPr>
              <a:t>EmÉlÉrÉ</a:t>
            </a:r>
            <a:r>
              <a:rPr lang="en-IN" dirty="0" smtClean="0">
                <a:latin typeface="BRH Devanagari RN" pitchFamily="2" charset="0"/>
              </a:rPr>
              <a:t> </a:t>
            </a:r>
            <a:r>
              <a:rPr lang="en-IN" dirty="0" err="1" smtClean="0">
                <a:latin typeface="BRH Devanagari RN" pitchFamily="2" charset="0"/>
              </a:rPr>
              <a:t>ÌlÉaÉqÉlÉÉÌlÉ</a:t>
            </a:r>
            <a:r>
              <a:rPr lang="en-IN" dirty="0" smtClean="0">
                <a:latin typeface="BRH Devanagari RN" pitchFamily="2" charset="0"/>
              </a:rPr>
              <a:t> ||</a:t>
            </a:r>
            <a:endParaRPr lang="en-US" dirty="0" smtClean="0">
              <a:latin typeface="BRH Devanagari RN" pitchFamily="2" charset="0"/>
            </a:endParaRPr>
          </a:p>
          <a:p>
            <a:pPr algn="just">
              <a:lnSpc>
                <a:spcPct val="150000"/>
              </a:lnSpc>
            </a:pPr>
            <a:r>
              <a:rPr lang="en-IN" dirty="0" err="1" smtClean="0">
                <a:latin typeface="BRH Devanagari RN" pitchFamily="2" charset="0"/>
              </a:rPr>
              <a:t>iÉ§É</a:t>
            </a:r>
            <a:r>
              <a:rPr lang="en-IN" dirty="0" smtClean="0">
                <a:latin typeface="BRH Devanagari RN" pitchFamily="2" charset="0"/>
              </a:rPr>
              <a:t> </a:t>
            </a:r>
            <a:r>
              <a:rPr lang="en-IN" dirty="0" err="1" smtClean="0">
                <a:latin typeface="BRH Devanagari RN" pitchFamily="2" charset="0"/>
              </a:rPr>
              <a:t>mÉëÌiÉ¥ÉÉ</a:t>
            </a:r>
            <a:r>
              <a:rPr lang="en-IN" dirty="0" smtClean="0">
                <a:latin typeface="BRH Devanagari RN" pitchFamily="2" charset="0"/>
              </a:rPr>
              <a:t> - </a:t>
            </a:r>
            <a:r>
              <a:rPr lang="en-IN" dirty="0" err="1" smtClean="0">
                <a:latin typeface="BRH Devanagari RN" pitchFamily="2" charset="0"/>
              </a:rPr>
              <a:t>qÉÉiÉ×eÉÉ¶ÉÉrÉÇ</a:t>
            </a:r>
            <a:r>
              <a:rPr lang="en-IN" dirty="0" smtClean="0">
                <a:latin typeface="BRH Devanagari RN" pitchFamily="2" charset="0"/>
              </a:rPr>
              <a:t> </a:t>
            </a:r>
            <a:r>
              <a:rPr lang="en-IN" dirty="0" err="1" smtClean="0">
                <a:latin typeface="BRH Devanagari RN" pitchFamily="2" charset="0"/>
              </a:rPr>
              <a:t>aÉpÉï</a:t>
            </a:r>
            <a:r>
              <a:rPr lang="en-IN" dirty="0" smtClean="0">
                <a:latin typeface="BRH Devanagari RN" pitchFamily="2" charset="0"/>
              </a:rPr>
              <a:t>:, </a:t>
            </a:r>
            <a:r>
              <a:rPr lang="en-IN" dirty="0" err="1" smtClean="0">
                <a:latin typeface="BRH Devanagari RN" pitchFamily="2" charset="0"/>
              </a:rPr>
              <a:t>WåûiÉÑ</a:t>
            </a:r>
            <a:r>
              <a:rPr lang="en-IN" dirty="0" smtClean="0">
                <a:latin typeface="BRH Devanagari RN" pitchFamily="2" charset="0"/>
              </a:rPr>
              <a:t> - </a:t>
            </a:r>
            <a:r>
              <a:rPr lang="en-IN" dirty="0" err="1" smtClean="0">
                <a:latin typeface="BRH Devanagari RN" pitchFamily="2" charset="0"/>
              </a:rPr>
              <a:t>qÉÉiÉUqÉliÉUålÉ</a:t>
            </a:r>
            <a:r>
              <a:rPr lang="en-IN" dirty="0" smtClean="0">
                <a:latin typeface="BRH Devanagari RN" pitchFamily="2" charset="0"/>
              </a:rPr>
              <a:t> </a:t>
            </a:r>
            <a:r>
              <a:rPr lang="en-IN" dirty="0" err="1" smtClean="0">
                <a:latin typeface="BRH Devanagari RN" pitchFamily="2" charset="0"/>
              </a:rPr>
              <a:t>aÉpÉÉïlÉÑmÉ¨Éå</a:t>
            </a:r>
            <a:r>
              <a:rPr lang="en-IN" dirty="0" smtClean="0">
                <a:latin typeface="BRH Devanagari RN" pitchFamily="2" charset="0"/>
              </a:rPr>
              <a:t>:, SØ¹ÉliÉ - </a:t>
            </a:r>
            <a:r>
              <a:rPr lang="en-IN" dirty="0" err="1" smtClean="0">
                <a:latin typeface="BRH Devanagari RN" pitchFamily="2" charset="0"/>
              </a:rPr>
              <a:t>MÔüiÉÉaÉÉU</a:t>
            </a:r>
            <a:r>
              <a:rPr lang="en-IN" dirty="0" smtClean="0">
                <a:latin typeface="BRH Devanagari RN" pitchFamily="2" charset="0"/>
              </a:rPr>
              <a:t>:, </a:t>
            </a:r>
            <a:r>
              <a:rPr lang="en-IN" dirty="0" err="1" smtClean="0">
                <a:latin typeface="BRH Devanagari RN" pitchFamily="2" charset="0"/>
              </a:rPr>
              <a:t>EmÉlÉrÉ</a:t>
            </a:r>
            <a:r>
              <a:rPr lang="en-IN" dirty="0" smtClean="0">
                <a:latin typeface="BRH Devanagari RN" pitchFamily="2" charset="0"/>
              </a:rPr>
              <a:t>: - </a:t>
            </a:r>
            <a:r>
              <a:rPr lang="en-IN" dirty="0" err="1" smtClean="0">
                <a:latin typeface="BRH Devanagari RN" pitchFamily="2" charset="0"/>
              </a:rPr>
              <a:t>rÉjÉÉ</a:t>
            </a:r>
            <a:r>
              <a:rPr lang="en-IN" dirty="0" smtClean="0">
                <a:latin typeface="BRH Devanagari RN" pitchFamily="2" charset="0"/>
              </a:rPr>
              <a:t> </a:t>
            </a:r>
            <a:r>
              <a:rPr lang="en-IN" dirty="0" err="1" smtClean="0">
                <a:latin typeface="BRH Devanagari RN" pitchFamily="2" charset="0"/>
              </a:rPr>
              <a:t>lÉÉlÉÉSìurÉxÉqÉÑSÉrÉÉiÉç</a:t>
            </a:r>
            <a:r>
              <a:rPr lang="en-IN" dirty="0" smtClean="0">
                <a:latin typeface="BRH Devanagari RN" pitchFamily="2" charset="0"/>
              </a:rPr>
              <a:t> </a:t>
            </a:r>
            <a:r>
              <a:rPr lang="en-IN" dirty="0" err="1" smtClean="0">
                <a:latin typeface="BRH Devanagari RN" pitchFamily="2" charset="0"/>
              </a:rPr>
              <a:t>MÔüOûÉaÉÉUxiÉjÉÉ</a:t>
            </a:r>
            <a:r>
              <a:rPr lang="en-IN" dirty="0" smtClean="0">
                <a:latin typeface="BRH Devanagari RN" pitchFamily="2" charset="0"/>
              </a:rPr>
              <a:t> </a:t>
            </a:r>
            <a:r>
              <a:rPr lang="en-IN" dirty="0" err="1" smtClean="0">
                <a:latin typeface="BRH Devanagari RN" pitchFamily="2" charset="0"/>
              </a:rPr>
              <a:t>aÉpÉïÌlÉuÉïiÉïlÉÇ</a:t>
            </a:r>
            <a:r>
              <a:rPr lang="en-IN" dirty="0" smtClean="0">
                <a:latin typeface="BRH Devanagari RN" pitchFamily="2" charset="0"/>
              </a:rPr>
              <a:t>, </a:t>
            </a:r>
            <a:r>
              <a:rPr lang="en-IN" dirty="0" err="1" smtClean="0">
                <a:latin typeface="BRH Devanagari RN" pitchFamily="2" charset="0"/>
              </a:rPr>
              <a:t>iÉxqÉÉiÉç</a:t>
            </a:r>
            <a:r>
              <a:rPr lang="en-IN" dirty="0" smtClean="0">
                <a:latin typeface="BRH Devanagari RN" pitchFamily="2" charset="0"/>
              </a:rPr>
              <a:t> </a:t>
            </a:r>
            <a:r>
              <a:rPr lang="en-IN" dirty="0" err="1" smtClean="0">
                <a:latin typeface="BRH Devanagari RN" pitchFamily="2" charset="0"/>
              </a:rPr>
              <a:t>qÉÉiÉ×eÉ¶ÉÉrÉÍqÉirÉåwÉÉÇ</a:t>
            </a:r>
            <a:r>
              <a:rPr lang="en-IN" dirty="0" smtClean="0">
                <a:latin typeface="BRH Devanagari RN" pitchFamily="2" charset="0"/>
              </a:rPr>
              <a:t> </a:t>
            </a:r>
            <a:r>
              <a:rPr lang="en-IN" dirty="0" err="1" smtClean="0">
                <a:latin typeface="BRH Devanagari RN" pitchFamily="2" charset="0"/>
              </a:rPr>
              <a:t>mÉëÌiÉ¥ÉÉrÉÉåaÉ</a:t>
            </a:r>
            <a:r>
              <a:rPr lang="en-IN" dirty="0" smtClean="0">
                <a:latin typeface="BRH Devanagari RN" pitchFamily="2" charset="0"/>
              </a:rPr>
              <a:t>:; </a:t>
            </a:r>
            <a:r>
              <a:rPr lang="en-IN" dirty="0" err="1" smtClean="0">
                <a:latin typeface="BRH Devanagari RN" pitchFamily="2" charset="0"/>
              </a:rPr>
              <a:t>LuÉqÉlrÉåÅÌmÉ</a:t>
            </a:r>
            <a:r>
              <a:rPr lang="en-IN" dirty="0" smtClean="0">
                <a:latin typeface="BRH Devanagari RN" pitchFamily="2" charset="0"/>
              </a:rPr>
              <a:t> </a:t>
            </a:r>
            <a:r>
              <a:rPr lang="en-IN" dirty="0" err="1" smtClean="0">
                <a:latin typeface="BRH Devanagari RN" pitchFamily="2" charset="0"/>
              </a:rPr>
              <a:t>rÉÉåaÉÉjÉÉï</a:t>
            </a:r>
            <a:r>
              <a:rPr lang="en-IN" dirty="0" smtClean="0">
                <a:latin typeface="BRH Devanagari RN" pitchFamily="2" charset="0"/>
              </a:rPr>
              <a:t> </a:t>
            </a:r>
            <a:r>
              <a:rPr lang="en-IN" dirty="0" err="1" smtClean="0">
                <a:latin typeface="BRH Devanagari RN" pitchFamily="2" charset="0"/>
              </a:rPr>
              <a:t>urÉÉZrÉårÉÉ</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IN" dirty="0" smtClean="0">
                <a:latin typeface="Times New Roman" pitchFamily="18" charset="0"/>
                <a:cs typeface="Times New Roman" pitchFamily="18" charset="0"/>
              </a:rPr>
              <a:t>Chakrapani  opines that Yoga is arrangement of words in a sentences. </a:t>
            </a:r>
          </a:p>
          <a:p>
            <a:pPr algn="just">
              <a:lnSpc>
                <a:spcPct val="150000"/>
              </a:lnSpc>
            </a:pPr>
            <a:r>
              <a:rPr lang="en-IN" dirty="0" smtClean="0">
                <a:latin typeface="Times New Roman" pitchFamily="18" charset="0"/>
                <a:cs typeface="Times New Roman" pitchFamily="18" charset="0"/>
              </a:rPr>
              <a:t>The extended application of yoga is of </a:t>
            </a:r>
            <a:r>
              <a:rPr lang="en-IN" dirty="0" err="1" smtClean="0">
                <a:latin typeface="Times New Roman" pitchFamily="18" charset="0"/>
                <a:cs typeface="Times New Roman" pitchFamily="18" charset="0"/>
              </a:rPr>
              <a:t>Panchavayava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Vakhya</a:t>
            </a:r>
            <a:r>
              <a:rPr lang="en-IN" dirty="0" smtClean="0">
                <a:latin typeface="Times New Roman" pitchFamily="18" charset="0"/>
                <a:cs typeface="Times New Roman" pitchFamily="18" charset="0"/>
              </a:rPr>
              <a:t>. </a:t>
            </a:r>
          </a:p>
          <a:p>
            <a:pPr algn="just">
              <a:lnSpc>
                <a:spcPct val="150000"/>
              </a:lnSpc>
            </a:pPr>
            <a:r>
              <a:rPr lang="en-IN" dirty="0" smtClean="0">
                <a:latin typeface="Times New Roman" pitchFamily="18" charset="0"/>
                <a:cs typeface="Times New Roman" pitchFamily="18" charset="0"/>
              </a:rPr>
              <a:t>The extended application is more suited in places needs to be elaborated</a:t>
            </a:r>
            <a:r>
              <a:rPr lang="en-IN" dirty="0" smtClean="0"/>
              <a:t>. </a:t>
            </a:r>
            <a:endParaRPr lang="en-US" dirty="0" smtClean="0"/>
          </a:p>
        </p:txBody>
      </p:sp>
      <p:sp>
        <p:nvSpPr>
          <p:cNvPr id="2" name="Title 1"/>
          <p:cNvSpPr>
            <a:spLocks noGrp="1"/>
          </p:cNvSpPr>
          <p:nvPr>
            <p:ph type="title"/>
          </p:nvPr>
        </p:nvSpPr>
        <p:spPr>
          <a:xfrm>
            <a:off x="457200" y="152400"/>
            <a:ext cx="8229600" cy="838200"/>
          </a:xfrm>
        </p:spPr>
        <p:txBody>
          <a:bodyPr>
            <a:normAutofit fontScale="90000"/>
          </a:bodyPr>
          <a:lstStyle/>
          <a:p>
            <a:pPr lvl="0"/>
            <a:r>
              <a:rPr lang="en-IN" dirty="0" smtClean="0">
                <a:latin typeface="Times New Roman" pitchFamily="18" charset="0"/>
                <a:cs typeface="Times New Roman" pitchFamily="18" charset="0"/>
              </a:rPr>
              <a:t>YOGA TANTRAYUKTI</a:t>
            </a:r>
            <a:br>
              <a:rPr lang="en-IN"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8229600" cy="4995672"/>
          </a:xfrm>
        </p:spPr>
        <p:txBody>
          <a:bodyPr>
            <a:normAutofit fontScale="85000" lnSpcReduction="20000"/>
          </a:bodyPr>
          <a:lstStyle/>
          <a:p>
            <a:pPr algn="just">
              <a:lnSpc>
                <a:spcPct val="160000"/>
              </a:lnSpc>
            </a:pPr>
            <a:r>
              <a:rPr lang="en-IN" dirty="0" smtClean="0">
                <a:latin typeface="Times New Roman" pitchFamily="18" charset="0"/>
                <a:cs typeface="Times New Roman" pitchFamily="18" charset="0"/>
              </a:rPr>
              <a:t>Eg: C.Sa.3/14 , where factors responsible for the formation of </a:t>
            </a:r>
            <a:r>
              <a:rPr lang="en-IN" dirty="0" err="1" smtClean="0">
                <a:latin typeface="Times New Roman" pitchFamily="18" charset="0"/>
                <a:cs typeface="Times New Roman" pitchFamily="18" charset="0"/>
              </a:rPr>
              <a:t>fetus</a:t>
            </a:r>
            <a:r>
              <a:rPr lang="en-IN"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algn="just">
              <a:lnSpc>
                <a:spcPct val="160000"/>
              </a:lnSpc>
            </a:pPr>
            <a:r>
              <a:rPr lang="en-IN" dirty="0" err="1" smtClean="0">
                <a:latin typeface="BRH Devanagari RN" pitchFamily="2" charset="0"/>
              </a:rPr>
              <a:t>mÉëÌiÉ¥ÉÉ</a:t>
            </a:r>
            <a:r>
              <a:rPr lang="en-IN" dirty="0" smtClean="0"/>
              <a:t> - </a:t>
            </a:r>
            <a:r>
              <a:rPr lang="en-IN" dirty="0" err="1" smtClean="0">
                <a:latin typeface="Times New Roman" pitchFamily="18" charset="0"/>
                <a:cs typeface="Times New Roman" pitchFamily="18" charset="0"/>
              </a:rPr>
              <a:t>fetus</a:t>
            </a:r>
            <a:r>
              <a:rPr lang="en-IN" dirty="0" smtClean="0">
                <a:latin typeface="Times New Roman" pitchFamily="18" charset="0"/>
                <a:cs typeface="Times New Roman" pitchFamily="18" charset="0"/>
              </a:rPr>
              <a:t> is formed out of various procreative factors </a:t>
            </a:r>
            <a:endParaRPr lang="en-US" dirty="0" smtClean="0">
              <a:latin typeface="Times New Roman" pitchFamily="18" charset="0"/>
              <a:cs typeface="Times New Roman" pitchFamily="18" charset="0"/>
            </a:endParaRPr>
          </a:p>
          <a:p>
            <a:pPr algn="just">
              <a:lnSpc>
                <a:spcPct val="160000"/>
              </a:lnSpc>
            </a:pPr>
            <a:r>
              <a:rPr lang="en-IN" dirty="0" err="1" smtClean="0">
                <a:latin typeface="BRH Devanagari RN" pitchFamily="2" charset="0"/>
              </a:rPr>
              <a:t>WåûiÉÑ</a:t>
            </a:r>
            <a:r>
              <a:rPr lang="en-IN" dirty="0" smtClean="0">
                <a:latin typeface="BRH Devanagari RN" pitchFamily="2" charset="0"/>
              </a:rPr>
              <a:t> </a:t>
            </a:r>
            <a:r>
              <a:rPr lang="en-IN" dirty="0" smtClean="0"/>
              <a:t>- </a:t>
            </a:r>
            <a:r>
              <a:rPr lang="en-IN" dirty="0" smtClean="0">
                <a:latin typeface="Times New Roman" pitchFamily="18" charset="0"/>
                <a:cs typeface="Times New Roman" pitchFamily="18" charset="0"/>
              </a:rPr>
              <a:t>because it is having </a:t>
            </a:r>
            <a:r>
              <a:rPr lang="en-IN" dirty="0" err="1" smtClean="0">
                <a:latin typeface="Times New Roman" pitchFamily="18" charset="0"/>
                <a:cs typeface="Times New Roman" pitchFamily="18" charset="0"/>
              </a:rPr>
              <a:t>matrjati</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Bhavas</a:t>
            </a:r>
            <a:r>
              <a:rPr lang="en-IN"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a:lnSpc>
                <a:spcPct val="160000"/>
              </a:lnSpc>
            </a:pPr>
            <a:r>
              <a:rPr lang="en-IN" dirty="0" err="1" smtClean="0">
                <a:latin typeface="BRH Devanagari RN" pitchFamily="2" charset="0"/>
              </a:rPr>
              <a:t>ESÉWûUhÉç</a:t>
            </a:r>
            <a:r>
              <a:rPr lang="en-IN" dirty="0" smtClean="0"/>
              <a:t> </a:t>
            </a:r>
            <a:r>
              <a:rPr lang="en-IN" dirty="0" smtClean="0">
                <a:latin typeface="Times New Roman" pitchFamily="18" charset="0"/>
                <a:cs typeface="Times New Roman" pitchFamily="18" charset="0"/>
              </a:rPr>
              <a:t>- like </a:t>
            </a:r>
            <a:r>
              <a:rPr lang="en-IN" dirty="0" err="1" smtClean="0">
                <a:latin typeface="Times New Roman" pitchFamily="18" charset="0"/>
                <a:cs typeface="Times New Roman" pitchFamily="18" charset="0"/>
              </a:rPr>
              <a:t>Kutagara</a:t>
            </a:r>
            <a:r>
              <a:rPr lang="hi-IN"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(round shaped cottage used for hot fomentation)</a:t>
            </a:r>
            <a:endParaRPr lang="en-US" dirty="0" smtClean="0">
              <a:latin typeface="Times New Roman" pitchFamily="18" charset="0"/>
              <a:cs typeface="Times New Roman" pitchFamily="18" charset="0"/>
            </a:endParaRPr>
          </a:p>
          <a:p>
            <a:pPr algn="just">
              <a:lnSpc>
                <a:spcPct val="160000"/>
              </a:lnSpc>
            </a:pPr>
            <a:r>
              <a:rPr lang="en-IN" dirty="0" err="1" smtClean="0">
                <a:latin typeface="BRH Devanagari RN" pitchFamily="2" charset="0"/>
              </a:rPr>
              <a:t>EmÉlÉrÉ</a:t>
            </a:r>
            <a:r>
              <a:rPr lang="en-IN" dirty="0" smtClean="0">
                <a:latin typeface="BRH Devanagari RN" pitchFamily="2" charset="0"/>
              </a:rPr>
              <a:t> </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Kutagara</a:t>
            </a:r>
            <a:r>
              <a:rPr lang="en-IN" dirty="0" smtClean="0">
                <a:latin typeface="Times New Roman" pitchFamily="18" charset="0"/>
                <a:cs typeface="Times New Roman" pitchFamily="18" charset="0"/>
              </a:rPr>
              <a:t> constructed out of various materials likewise  </a:t>
            </a:r>
            <a:r>
              <a:rPr lang="en-IN" dirty="0" err="1" smtClean="0">
                <a:latin typeface="Times New Roman" pitchFamily="18" charset="0"/>
                <a:cs typeface="Times New Roman" pitchFamily="18" charset="0"/>
              </a:rPr>
              <a:t>fetus</a:t>
            </a:r>
            <a:r>
              <a:rPr lang="en-IN" dirty="0" smtClean="0">
                <a:latin typeface="Times New Roman" pitchFamily="18" charset="0"/>
                <a:cs typeface="Times New Roman" pitchFamily="18" charset="0"/>
              </a:rPr>
              <a:t> has got many things such as </a:t>
            </a:r>
            <a:r>
              <a:rPr lang="en-IN" dirty="0" err="1" smtClean="0">
                <a:latin typeface="Times New Roman" pitchFamily="18" charset="0"/>
                <a:cs typeface="Times New Roman" pitchFamily="18" charset="0"/>
              </a:rPr>
              <a:t>matrujadi</a:t>
            </a:r>
            <a:r>
              <a:rPr lang="en-IN" dirty="0" smtClean="0">
                <a:latin typeface="Times New Roman" pitchFamily="18" charset="0"/>
                <a:cs typeface="Times New Roman" pitchFamily="18" charset="0"/>
              </a:rPr>
              <a:t> shat </a:t>
            </a:r>
            <a:r>
              <a:rPr lang="en-IN" dirty="0" err="1" smtClean="0">
                <a:latin typeface="Times New Roman" pitchFamily="18" charset="0"/>
                <a:cs typeface="Times New Roman" pitchFamily="18" charset="0"/>
              </a:rPr>
              <a:t>Bhavas</a:t>
            </a:r>
            <a:endParaRPr lang="en-US" dirty="0" smtClean="0">
              <a:latin typeface="Times New Roman" pitchFamily="18" charset="0"/>
              <a:cs typeface="Times New Roman" pitchFamily="18" charset="0"/>
            </a:endParaRPr>
          </a:p>
          <a:p>
            <a:pPr algn="just">
              <a:lnSpc>
                <a:spcPct val="160000"/>
              </a:lnSpc>
            </a:pPr>
            <a:r>
              <a:rPr lang="en-IN" dirty="0" err="1" smtClean="0">
                <a:latin typeface="BRH Devanagari RN" pitchFamily="2" charset="0"/>
              </a:rPr>
              <a:t>ÌlÉaÉqÉlÉ</a:t>
            </a:r>
            <a:r>
              <a:rPr lang="en-IN" dirty="0" smtClean="0"/>
              <a:t> - </a:t>
            </a:r>
            <a:r>
              <a:rPr lang="en-IN" dirty="0" smtClean="0">
                <a:latin typeface="Times New Roman" pitchFamily="18" charset="0"/>
                <a:cs typeface="Times New Roman" pitchFamily="18" charset="0"/>
              </a:rPr>
              <a:t>thus </a:t>
            </a:r>
            <a:r>
              <a:rPr lang="en-IN" dirty="0" err="1" smtClean="0">
                <a:latin typeface="Times New Roman" pitchFamily="18" charset="0"/>
                <a:cs typeface="Times New Roman" pitchFamily="18" charset="0"/>
              </a:rPr>
              <a:t>fetus</a:t>
            </a:r>
            <a:r>
              <a:rPr lang="en-IN" dirty="0" smtClean="0">
                <a:latin typeface="Times New Roman" pitchFamily="18" charset="0"/>
                <a:cs typeface="Times New Roman" pitchFamily="18" charset="0"/>
              </a:rPr>
              <a:t> is formed out of various procreative factors </a:t>
            </a:r>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hi-IN" dirty="0" smtClean="0"/>
              <a:t>विकृताविकृता: देहं घ्नन्ति ते वर्तयन्ति च । अ. हृ. १/७</a:t>
            </a:r>
          </a:p>
          <a:p>
            <a:endParaRPr lang="hi-IN" dirty="0" smtClean="0"/>
          </a:p>
          <a:p>
            <a:r>
              <a:rPr lang="hi-IN" dirty="0" smtClean="0"/>
              <a:t>अन्वय:- ते (दोषा:) विकृताविकृता: देहं घ्नन्ति वर्तयन्ति च । </a:t>
            </a:r>
            <a:endParaRPr lang="en-US" dirty="0"/>
          </a:p>
        </p:txBody>
      </p:sp>
      <p:sp>
        <p:nvSpPr>
          <p:cNvPr id="3" name="Title 2"/>
          <p:cNvSpPr>
            <a:spLocks noGrp="1"/>
          </p:cNvSpPr>
          <p:nvPr>
            <p:ph type="title"/>
          </p:nvPr>
        </p:nvSpPr>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562600"/>
          </a:xfrm>
        </p:spPr>
        <p:txBody>
          <a:bodyPr>
            <a:normAutofit/>
          </a:bodyPr>
          <a:lstStyle/>
          <a:p>
            <a:pPr lvl="0" algn="just">
              <a:lnSpc>
                <a:spcPct val="150000"/>
              </a:lnSpc>
            </a:pPr>
            <a:r>
              <a:rPr lang="en-US" dirty="0" err="1" smtClean="0">
                <a:latin typeface="BRH Devanagari RN" pitchFamily="2" charset="0"/>
              </a:rPr>
              <a:t>WåûiuÉjÉÉåï</a:t>
            </a:r>
            <a:r>
              <a:rPr lang="en-US" dirty="0" smtClean="0">
                <a:latin typeface="BRH Devanagari RN" pitchFamily="2" charset="0"/>
              </a:rPr>
              <a:t> </a:t>
            </a:r>
            <a:r>
              <a:rPr lang="en-US" dirty="0" err="1" smtClean="0">
                <a:latin typeface="BRH Devanagari RN" pitchFamily="2" charset="0"/>
              </a:rPr>
              <a:t>lÉÉqÉ</a:t>
            </a:r>
            <a:r>
              <a:rPr lang="en-US" dirty="0" smtClean="0">
                <a:latin typeface="BRH Devanagari RN" pitchFamily="2" charset="0"/>
              </a:rPr>
              <a:t> </a:t>
            </a:r>
            <a:r>
              <a:rPr lang="en-US" dirty="0" err="1" smtClean="0">
                <a:latin typeface="BRH Devanagari RN" pitchFamily="2" charset="0"/>
              </a:rPr>
              <a:t>rÉSlrÉ§ÉÉÍpÉÌWûiÉqÉlrÉ§ÉÉåmÉmÉ±iÉå</a:t>
            </a:r>
            <a:r>
              <a:rPr lang="en-US" dirty="0" smtClean="0">
                <a:latin typeface="BRH Devanagari RN" pitchFamily="2" charset="0"/>
              </a:rPr>
              <a:t>; </a:t>
            </a:r>
            <a:r>
              <a:rPr lang="en-US" dirty="0" err="1" smtClean="0">
                <a:latin typeface="BRH Devanagari RN" pitchFamily="2" charset="0"/>
              </a:rPr>
              <a:t>rÉjÉÉ</a:t>
            </a:r>
            <a:r>
              <a:rPr lang="en-US" dirty="0" smtClean="0">
                <a:latin typeface="BRH Devanagari RN" pitchFamily="2" charset="0"/>
              </a:rPr>
              <a:t> - “</a:t>
            </a:r>
            <a:r>
              <a:rPr lang="en-US" dirty="0" err="1" smtClean="0">
                <a:latin typeface="BRH Devanagari RN" pitchFamily="2" charset="0"/>
              </a:rPr>
              <a:t>xÉqÉÉlÉaÉÑhÉÉprÉÉxÉÉå</a:t>
            </a:r>
            <a:r>
              <a:rPr lang="en-US" dirty="0" smtClean="0">
                <a:latin typeface="BRH Devanagari RN" pitchFamily="2" charset="0"/>
              </a:rPr>
              <a:t> </a:t>
            </a:r>
            <a:r>
              <a:rPr lang="en-US" dirty="0" err="1" smtClean="0">
                <a:solidFill>
                  <a:srgbClr val="FF0000"/>
                </a:solidFill>
                <a:latin typeface="BRH Devanagari RN" pitchFamily="2" charset="0"/>
              </a:rPr>
              <a:t>kÉÉiÉÔlÉÉÇ</a:t>
            </a:r>
            <a:r>
              <a:rPr lang="en-US" dirty="0" smtClean="0">
                <a:solidFill>
                  <a:srgbClr val="FF0000"/>
                </a:solidFill>
                <a:latin typeface="BRH Devanagari RN" pitchFamily="2" charset="0"/>
              </a:rPr>
              <a:t> </a:t>
            </a:r>
            <a:r>
              <a:rPr lang="en-US" dirty="0" err="1" smtClean="0">
                <a:latin typeface="BRH Devanagari RN" pitchFamily="2" charset="0"/>
              </a:rPr>
              <a:t>uÉ×Î</a:t>
            </a:r>
            <a:r>
              <a:rPr lang="en-US" dirty="0" smtClean="0">
                <a:latin typeface="BRH Devanagari RN" pitchFamily="2" charset="0"/>
              </a:rPr>
              <a:t>® </a:t>
            </a:r>
            <a:r>
              <a:rPr lang="en-US" dirty="0" err="1" smtClean="0">
                <a:latin typeface="BRH Devanagari RN" pitchFamily="2" charset="0"/>
              </a:rPr>
              <a:t>MüÉUhÉÇ</a:t>
            </a:r>
            <a:r>
              <a:rPr lang="en-US" dirty="0" smtClean="0">
                <a:latin typeface="BRH Devanagari RN" pitchFamily="2" charset="0"/>
              </a:rPr>
              <a:t>” </a:t>
            </a:r>
            <a:r>
              <a:rPr lang="en-US" dirty="0" err="1" smtClean="0">
                <a:latin typeface="BRH Devanagari RN" pitchFamily="2" charset="0"/>
              </a:rPr>
              <a:t>CÌiÉ</a:t>
            </a:r>
            <a:r>
              <a:rPr lang="en-US" dirty="0" smtClean="0">
                <a:latin typeface="BRH Devanagari RN" pitchFamily="2" charset="0"/>
              </a:rPr>
              <a:t> </a:t>
            </a:r>
            <a:r>
              <a:rPr lang="en-US" dirty="0" err="1" smtClean="0">
                <a:latin typeface="BRH Devanagari RN" pitchFamily="2" charset="0"/>
              </a:rPr>
              <a:t>uÉÉiÉqÉÍkÉÌMüirÉÉå£Çü</a:t>
            </a:r>
            <a:r>
              <a:rPr lang="en-US" dirty="0" smtClean="0">
                <a:latin typeface="BRH Devanagari RN" pitchFamily="2" charset="0"/>
              </a:rPr>
              <a:t>, </a:t>
            </a:r>
            <a:r>
              <a:rPr lang="en-US" dirty="0" err="1" smtClean="0">
                <a:latin typeface="BRH Devanagari RN" pitchFamily="2" charset="0"/>
              </a:rPr>
              <a:t>iÉ§É</a:t>
            </a:r>
            <a:r>
              <a:rPr lang="en-US" dirty="0" smtClean="0">
                <a:latin typeface="BRH Devanagari RN" pitchFamily="2" charset="0"/>
              </a:rPr>
              <a:t> </a:t>
            </a:r>
            <a:r>
              <a:rPr lang="en-US" dirty="0" err="1" smtClean="0">
                <a:latin typeface="BRH Devanagari RN" pitchFamily="2" charset="0"/>
              </a:rPr>
              <a:t>uÉÉiÉxrÉåÌiÉ</a:t>
            </a:r>
            <a:r>
              <a:rPr lang="en-US" dirty="0" smtClean="0">
                <a:latin typeface="BRH Devanagari RN" pitchFamily="2" charset="0"/>
              </a:rPr>
              <a:t> </a:t>
            </a:r>
            <a:r>
              <a:rPr lang="en-US" dirty="0" err="1" smtClean="0">
                <a:latin typeface="BRH Devanagari RN" pitchFamily="2" charset="0"/>
              </a:rPr>
              <a:t>uÉ£üurÉå</a:t>
            </a:r>
            <a:r>
              <a:rPr lang="en-US" dirty="0" smtClean="0">
                <a:latin typeface="BRH Devanagari RN" pitchFamily="2" charset="0"/>
              </a:rPr>
              <a:t> </a:t>
            </a:r>
            <a:r>
              <a:rPr lang="en-US" dirty="0" err="1" smtClean="0">
                <a:latin typeface="BRH Devanagari RN" pitchFamily="2" charset="0"/>
              </a:rPr>
              <a:t>rÉSrÉÇ</a:t>
            </a:r>
            <a:r>
              <a:rPr lang="en-US" dirty="0" smtClean="0">
                <a:latin typeface="BRH Devanagari RN" pitchFamily="2" charset="0"/>
              </a:rPr>
              <a:t> </a:t>
            </a:r>
            <a:r>
              <a:rPr lang="en-US" dirty="0" err="1" smtClean="0">
                <a:latin typeface="BRH Devanagari RN" pitchFamily="2" charset="0"/>
              </a:rPr>
              <a:t>xÉqÉÉlÉzÉoSÇ</a:t>
            </a:r>
            <a:r>
              <a:rPr lang="en-US" dirty="0" smtClean="0">
                <a:latin typeface="BRH Devanagari RN" pitchFamily="2" charset="0"/>
              </a:rPr>
              <a:t> </a:t>
            </a:r>
            <a:r>
              <a:rPr lang="en-US" dirty="0" err="1" smtClean="0">
                <a:latin typeface="BRH Devanagari RN" pitchFamily="2" charset="0"/>
              </a:rPr>
              <a:t>kÉÉiÉÔlÉÉÍqÉÌiÉ</a:t>
            </a:r>
            <a:r>
              <a:rPr lang="en-US" dirty="0" smtClean="0">
                <a:latin typeface="BRH Devanagari RN" pitchFamily="2" charset="0"/>
              </a:rPr>
              <a:t> </a:t>
            </a:r>
            <a:r>
              <a:rPr lang="en-US" dirty="0" err="1" smtClean="0">
                <a:latin typeface="BRH Devanagari RN" pitchFamily="2" charset="0"/>
              </a:rPr>
              <a:t>MüUÉåÌiÉ</a:t>
            </a:r>
            <a:r>
              <a:rPr lang="en-US" dirty="0" smtClean="0">
                <a:latin typeface="BRH Devanagari RN" pitchFamily="2" charset="0"/>
              </a:rPr>
              <a:t>, </a:t>
            </a:r>
            <a:r>
              <a:rPr lang="en-US" dirty="0" err="1" smtClean="0">
                <a:latin typeface="BRH Devanagari RN" pitchFamily="2" charset="0"/>
              </a:rPr>
              <a:t>iÉålÉ</a:t>
            </a:r>
            <a:r>
              <a:rPr lang="en-US" dirty="0" smtClean="0">
                <a:latin typeface="BRH Devanagari RN" pitchFamily="2" charset="0"/>
              </a:rPr>
              <a:t> </a:t>
            </a:r>
            <a:r>
              <a:rPr lang="en-US" dirty="0" err="1" smtClean="0">
                <a:latin typeface="BRH Devanagari RN" pitchFamily="2" charset="0"/>
              </a:rPr>
              <a:t>rÉjÉÉ</a:t>
            </a:r>
            <a:r>
              <a:rPr lang="en-US" dirty="0" smtClean="0">
                <a:latin typeface="BRH Devanagari RN" pitchFamily="2" charset="0"/>
              </a:rPr>
              <a:t> </a:t>
            </a:r>
            <a:r>
              <a:rPr lang="en-US" dirty="0" err="1" smtClean="0">
                <a:latin typeface="BRH Devanagari RN" pitchFamily="2" charset="0"/>
              </a:rPr>
              <a:t>uÉÉrÉÉåxiÉjÉÉ</a:t>
            </a:r>
            <a:r>
              <a:rPr lang="en-US" dirty="0" smtClean="0">
                <a:latin typeface="BRH Devanagari RN" pitchFamily="2" charset="0"/>
              </a:rPr>
              <a:t> </a:t>
            </a:r>
            <a:r>
              <a:rPr lang="en-US" dirty="0" err="1" smtClean="0">
                <a:latin typeface="BRH Devanagari RN" pitchFamily="2" charset="0"/>
              </a:rPr>
              <a:t>UxÉÉSÏlÉÉqÉÌmÉ</a:t>
            </a:r>
            <a:r>
              <a:rPr lang="en-US" dirty="0" smtClean="0">
                <a:latin typeface="BRH Devanagari RN" pitchFamily="2" charset="0"/>
              </a:rPr>
              <a:t> </a:t>
            </a:r>
            <a:r>
              <a:rPr lang="en-US" dirty="0" err="1" smtClean="0">
                <a:latin typeface="BRH Devanagari RN" pitchFamily="2" charset="0"/>
              </a:rPr>
              <a:t>xÉqÉÉlÉaÉÑhÉÉprÉÉxÉÉå</a:t>
            </a:r>
            <a:r>
              <a:rPr lang="en-US" dirty="0" smtClean="0">
                <a:latin typeface="BRH Devanagari RN" pitchFamily="2" charset="0"/>
              </a:rPr>
              <a:t> </a:t>
            </a:r>
            <a:r>
              <a:rPr lang="en-US" dirty="0" err="1" smtClean="0">
                <a:latin typeface="BRH Devanagari RN" pitchFamily="2" charset="0"/>
              </a:rPr>
              <a:t>uÉ×Î</a:t>
            </a:r>
            <a:r>
              <a:rPr lang="en-US" dirty="0" smtClean="0">
                <a:latin typeface="BRH Devanagari RN" pitchFamily="2" charset="0"/>
              </a:rPr>
              <a:t>® </a:t>
            </a:r>
            <a:r>
              <a:rPr lang="en-US" dirty="0" err="1" smtClean="0">
                <a:latin typeface="BRH Devanagari RN" pitchFamily="2" charset="0"/>
              </a:rPr>
              <a:t>MüÉUhÉÍqÉÌiÉ</a:t>
            </a:r>
            <a:r>
              <a:rPr lang="en-US" dirty="0" smtClean="0">
                <a:latin typeface="BRH Devanagari RN" pitchFamily="2" charset="0"/>
              </a:rPr>
              <a:t> </a:t>
            </a:r>
            <a:r>
              <a:rPr lang="en-US" dirty="0" err="1" smtClean="0">
                <a:latin typeface="BRH Devanagari RN" pitchFamily="2" charset="0"/>
              </a:rPr>
              <a:t>aÉqrÉiÉå</a:t>
            </a:r>
            <a:r>
              <a:rPr lang="en-US" dirty="0" smtClean="0">
                <a:latin typeface="BRH Devanagari RN" pitchFamily="2" charset="0"/>
              </a:rPr>
              <a:t> | (</a:t>
            </a:r>
            <a:r>
              <a:rPr lang="en-US" dirty="0" err="1" smtClean="0">
                <a:latin typeface="BRH Devanagari RN" pitchFamily="2" charset="0"/>
              </a:rPr>
              <a:t>cÉ¢ümÉÉÍhÉ</a:t>
            </a:r>
            <a:r>
              <a:rPr lang="en-US" dirty="0" smtClean="0"/>
              <a:t>)</a:t>
            </a:r>
          </a:p>
          <a:p>
            <a:pPr lvl="0" algn="just">
              <a:lnSpc>
                <a:spcPct val="150000"/>
              </a:lnSpc>
            </a:pPr>
            <a:r>
              <a:rPr lang="en-US" dirty="0" smtClean="0">
                <a:latin typeface="Times New Roman" pitchFamily="18" charset="0"/>
                <a:cs typeface="Times New Roman" pitchFamily="18" charset="0"/>
              </a:rPr>
              <a:t>When a statement is made in a particular context that is applicable to other substance as well.</a:t>
            </a:r>
          </a:p>
          <a:p>
            <a:pPr lvl="0" algn="just">
              <a:lnSpc>
                <a:spcPct val="150000"/>
              </a:lnSpc>
            </a:pPr>
            <a:r>
              <a:rPr lang="en-US" dirty="0" smtClean="0">
                <a:latin typeface="Times New Roman" pitchFamily="18" charset="0"/>
                <a:cs typeface="Times New Roman" pitchFamily="18" charset="0"/>
              </a:rPr>
              <a:t>Eg Here the term Dhatu indicates Dosha as well</a:t>
            </a:r>
            <a:endParaRPr lang="en-US" dirty="0">
              <a:latin typeface="Times New Roman" pitchFamily="18" charset="0"/>
              <a:cs typeface="Times New Roman" pitchFamily="18" charset="0"/>
            </a:endParaRPr>
          </a:p>
        </p:txBody>
      </p:sp>
      <p:sp>
        <p:nvSpPr>
          <p:cNvPr id="2" name="Title 1"/>
          <p:cNvSpPr>
            <a:spLocks noGrp="1"/>
          </p:cNvSpPr>
          <p:nvPr>
            <p:ph type="title"/>
          </p:nvPr>
        </p:nvSpPr>
        <p:spPr>
          <a:xfrm>
            <a:off x="304800" y="152400"/>
            <a:ext cx="8382000" cy="838200"/>
          </a:xfrm>
        </p:spPr>
        <p:txBody>
          <a:bodyPr>
            <a:normAutofit fontScale="90000"/>
          </a:bodyPr>
          <a:lstStyle/>
          <a:p>
            <a:pPr lvl="0"/>
            <a:r>
              <a:rPr lang="en-US" dirty="0" smtClean="0">
                <a:latin typeface="Times New Roman" pitchFamily="18" charset="0"/>
                <a:cs typeface="Times New Roman" pitchFamily="18" charset="0"/>
              </a:rPr>
              <a:t>HETWARTHA</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486400"/>
          </a:xfrm>
        </p:spPr>
        <p:txBody>
          <a:bodyPr>
            <a:normAutofit lnSpcReduction="10000"/>
          </a:bodyPr>
          <a:lstStyle/>
          <a:p>
            <a:pPr lvl="0" algn="just">
              <a:lnSpc>
                <a:spcPct val="150000"/>
              </a:lnSpc>
            </a:pPr>
            <a:r>
              <a:rPr lang="en-IN" dirty="0" err="1" smtClean="0">
                <a:latin typeface="BRH Devanagari RN" pitchFamily="2" charset="0"/>
              </a:rPr>
              <a:t>mÉSÉjÉÉåï</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mÉSxrÉ</a:t>
            </a:r>
            <a:r>
              <a:rPr lang="en-IN" dirty="0" smtClean="0">
                <a:latin typeface="BRH Devanagari RN" pitchFamily="2" charset="0"/>
              </a:rPr>
              <a:t> </a:t>
            </a:r>
            <a:r>
              <a:rPr lang="en-IN" dirty="0" err="1" smtClean="0">
                <a:latin typeface="BRH Devanagari RN" pitchFamily="2" charset="0"/>
              </a:rPr>
              <a:t>mÉSrÉÉå</a:t>
            </a:r>
            <a:r>
              <a:rPr lang="en-IN" dirty="0" smtClean="0">
                <a:latin typeface="BRH Devanagari RN" pitchFamily="2" charset="0"/>
              </a:rPr>
              <a:t>: </a:t>
            </a:r>
            <a:r>
              <a:rPr lang="en-IN" dirty="0" err="1" smtClean="0">
                <a:latin typeface="BRH Devanagari RN" pitchFamily="2" charset="0"/>
              </a:rPr>
              <a:t>mÉSÉlÉÉÇ</a:t>
            </a:r>
            <a:r>
              <a:rPr lang="en-IN" dirty="0" smtClean="0">
                <a:latin typeface="BRH Devanagari RN" pitchFamily="2" charset="0"/>
              </a:rPr>
              <a:t> </a:t>
            </a:r>
            <a:r>
              <a:rPr lang="en-IN" dirty="0" err="1" smtClean="0">
                <a:latin typeface="BRH Devanagari RN" pitchFamily="2" charset="0"/>
              </a:rPr>
              <a:t>uÉÉÅjÉï</a:t>
            </a:r>
            <a:r>
              <a:rPr lang="en-IN" dirty="0" smtClean="0">
                <a:latin typeface="BRH Devanagari RN" pitchFamily="2" charset="0"/>
              </a:rPr>
              <a:t>: </a:t>
            </a:r>
            <a:r>
              <a:rPr lang="en-IN" dirty="0" err="1" smtClean="0">
                <a:latin typeface="BRH Devanagari RN" pitchFamily="2" charset="0"/>
              </a:rPr>
              <a:t>mÉSÉjÉï</a:t>
            </a:r>
            <a:r>
              <a:rPr lang="en-IN" dirty="0" smtClean="0">
                <a:latin typeface="BRH Devanagari RN" pitchFamily="2" charset="0"/>
              </a:rPr>
              <a:t>: | </a:t>
            </a:r>
            <a:r>
              <a:rPr lang="en-IN" dirty="0" err="1" smtClean="0">
                <a:latin typeface="BRH Devanagari RN" pitchFamily="2" charset="0"/>
              </a:rPr>
              <a:t>iÉ§É</a:t>
            </a:r>
            <a:r>
              <a:rPr lang="en-IN" dirty="0" smtClean="0">
                <a:latin typeface="BRH Devanagari RN" pitchFamily="2" charset="0"/>
              </a:rPr>
              <a:t> </a:t>
            </a:r>
            <a:r>
              <a:rPr lang="en-IN" dirty="0" err="1" smtClean="0">
                <a:latin typeface="BRH Devanagari RN" pitchFamily="2" charset="0"/>
              </a:rPr>
              <a:t>SìurÉÍqÉÌiÉmÉSålÉ</a:t>
            </a:r>
            <a:r>
              <a:rPr lang="en-IN" dirty="0" smtClean="0">
                <a:latin typeface="BRH Devanagari RN" pitchFamily="2" charset="0"/>
              </a:rPr>
              <a:t> </a:t>
            </a:r>
            <a:r>
              <a:rPr lang="en-IN" dirty="0" err="1" smtClean="0">
                <a:latin typeface="BRH Devanagari RN" pitchFamily="2" charset="0"/>
              </a:rPr>
              <a:t>ZÉÉSrÉ¶ÉåiÉlÉÉwÉ¸É</a:t>
            </a:r>
            <a:r>
              <a:rPr lang="en-IN" dirty="0" smtClean="0">
                <a:latin typeface="BRH Devanagari RN" pitchFamily="2" charset="0"/>
              </a:rPr>
              <a:t> </a:t>
            </a:r>
            <a:r>
              <a:rPr lang="en-IN" dirty="0" err="1" smtClean="0">
                <a:latin typeface="BRH Devanagari RN" pitchFamily="2" charset="0"/>
              </a:rPr>
              <a:t>EcrÉliÉå</a:t>
            </a:r>
            <a:r>
              <a:rPr lang="en-IN" dirty="0" smtClean="0">
                <a:latin typeface="BRH Devanagari RN" pitchFamily="2" charset="0"/>
              </a:rPr>
              <a:t>; </a:t>
            </a:r>
            <a:r>
              <a:rPr lang="en-IN" dirty="0" err="1" smtClean="0">
                <a:latin typeface="BRH Devanagari RN" pitchFamily="2" charset="0"/>
              </a:rPr>
              <a:t>mÉSrÉÉåUjÉÉåï</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 ‘</a:t>
            </a:r>
            <a:r>
              <a:rPr lang="en-IN" dirty="0" err="1" smtClean="0">
                <a:latin typeface="BRH Devanagari RN" pitchFamily="2" charset="0"/>
              </a:rPr>
              <a:t>AÉrÉÑwÉÉå</a:t>
            </a:r>
            <a:r>
              <a:rPr lang="en-IN" dirty="0" smtClean="0">
                <a:latin typeface="BRH Devanagari RN" pitchFamily="2" charset="0"/>
              </a:rPr>
              <a:t> </a:t>
            </a:r>
            <a:r>
              <a:rPr lang="en-IN" dirty="0" err="1" smtClean="0">
                <a:latin typeface="BRH Devanagari RN" pitchFamily="2" charset="0"/>
              </a:rPr>
              <a:t>uÉåS</a:t>
            </a:r>
            <a:r>
              <a:rPr lang="en-IN" dirty="0" smtClean="0">
                <a:latin typeface="BRH Devanagari RN" pitchFamily="2" charset="0"/>
              </a:rPr>
              <a:t>’ </a:t>
            </a:r>
            <a:r>
              <a:rPr lang="en-IN" dirty="0" err="1" smtClean="0">
                <a:latin typeface="BRH Devanagari RN" pitchFamily="2" charset="0"/>
              </a:rPr>
              <a:t>CÌiÉ</a:t>
            </a:r>
            <a:r>
              <a:rPr lang="en-IN" dirty="0" smtClean="0">
                <a:latin typeface="BRH Devanagari RN" pitchFamily="2" charset="0"/>
              </a:rPr>
              <a:t> </a:t>
            </a:r>
            <a:r>
              <a:rPr lang="en-IN" dirty="0" err="1" smtClean="0">
                <a:latin typeface="BRH Devanagari RN" pitchFamily="2" charset="0"/>
              </a:rPr>
              <a:t>mÉSrÉÉåUÉrÉÑUçoÉÉåkÉMÇü</a:t>
            </a:r>
            <a:r>
              <a:rPr lang="en-IN" dirty="0" smtClean="0">
                <a:latin typeface="BRH Devanagari RN" pitchFamily="2" charset="0"/>
              </a:rPr>
              <a:t> </a:t>
            </a:r>
            <a:r>
              <a:rPr lang="en-IN" dirty="0" err="1" smtClean="0">
                <a:latin typeface="BRH Devanagari RN" pitchFamily="2" charset="0"/>
              </a:rPr>
              <a:t>iÉl§ÉÍqÉirÉjÉï</a:t>
            </a:r>
            <a:r>
              <a:rPr lang="en-IN" dirty="0" smtClean="0">
                <a:latin typeface="BRH Devanagari RN" pitchFamily="2" charset="0"/>
              </a:rPr>
              <a:t>:; </a:t>
            </a:r>
            <a:r>
              <a:rPr lang="en-IN" dirty="0" err="1" smtClean="0">
                <a:latin typeface="BRH Devanagari RN" pitchFamily="2" charset="0"/>
              </a:rPr>
              <a:t>LuÉÇ</a:t>
            </a:r>
            <a:r>
              <a:rPr lang="en-IN" dirty="0" smtClean="0">
                <a:latin typeface="BRH Devanagari RN" pitchFamily="2" charset="0"/>
              </a:rPr>
              <a:t> </a:t>
            </a:r>
            <a:r>
              <a:rPr lang="en-IN" dirty="0" err="1" smtClean="0">
                <a:latin typeface="BRH Devanagari RN" pitchFamily="2" charset="0"/>
              </a:rPr>
              <a:t>mÉSÉlÉÉqÉmrÉjÉï</a:t>
            </a:r>
            <a:r>
              <a:rPr lang="en-IN" dirty="0" smtClean="0">
                <a:latin typeface="BRH Devanagari RN" pitchFamily="2" charset="0"/>
              </a:rPr>
              <a:t>: </a:t>
            </a:r>
            <a:r>
              <a:rPr lang="en-IN" dirty="0" err="1" smtClean="0">
                <a:latin typeface="BRH Devanagari RN" pitchFamily="2" charset="0"/>
              </a:rPr>
              <a:t>ESÉWûÉrÉï</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US" dirty="0" smtClean="0">
                <a:latin typeface="Times New Roman" pitchFamily="18" charset="0"/>
                <a:cs typeface="Times New Roman" pitchFamily="18" charset="0"/>
              </a:rPr>
              <a:t>One or two or many words individually or jointly may carry specific meaning.</a:t>
            </a:r>
          </a:p>
          <a:p>
            <a:pPr algn="just">
              <a:lnSpc>
                <a:spcPct val="150000"/>
              </a:lnSpc>
            </a:pPr>
            <a:r>
              <a:rPr lang="en-US" dirty="0" err="1" smtClean="0">
                <a:latin typeface="Times New Roman" pitchFamily="18" charset="0"/>
                <a:cs typeface="Times New Roman" pitchFamily="18" charset="0"/>
              </a:rPr>
              <a:t>Eg</a:t>
            </a:r>
            <a:r>
              <a:rPr lang="hi-IN"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The word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means </a:t>
            </a:r>
            <a:r>
              <a:rPr lang="en-US" dirty="0" err="1" smtClean="0">
                <a:latin typeface="Times New Roman" pitchFamily="18" charset="0"/>
                <a:cs typeface="Times New Roman" pitchFamily="18" charset="0"/>
              </a:rPr>
              <a:t>Panchamahabhuta</a:t>
            </a:r>
            <a:r>
              <a:rPr lang="en-US" dirty="0" smtClean="0">
                <a:latin typeface="Times New Roman" pitchFamily="18" charset="0"/>
                <a:cs typeface="Times New Roman" pitchFamily="18" charset="0"/>
              </a:rPr>
              <a:t> + </a:t>
            </a:r>
            <a:r>
              <a:rPr lang="en-US" dirty="0" err="1" smtClean="0">
                <a:latin typeface="Times New Roman" pitchFamily="18" charset="0"/>
                <a:cs typeface="Times New Roman" pitchFamily="18" charset="0"/>
              </a:rPr>
              <a:t>Chetana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Padayorartha</a:t>
            </a:r>
            <a:r>
              <a:rPr lang="en-US" dirty="0" smtClean="0">
                <a:latin typeface="Times New Roman" pitchFamily="18" charset="0"/>
                <a:cs typeface="Times New Roman" pitchFamily="18" charset="0"/>
              </a:rPr>
              <a:t> is </a:t>
            </a:r>
            <a:r>
              <a:rPr lang="en-US" dirty="0" err="1" smtClean="0">
                <a:latin typeface="Times New Roman" pitchFamily="18" charset="0"/>
                <a:cs typeface="Times New Roman" pitchFamily="18" charset="0"/>
              </a:rPr>
              <a:t>Ayoshoveda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Ayu</a:t>
            </a:r>
            <a:r>
              <a:rPr lang="en-US" dirty="0" smtClean="0">
                <a:latin typeface="Times New Roman" pitchFamily="18" charset="0"/>
                <a:cs typeface="Times New Roman" pitchFamily="18" charset="0"/>
              </a:rPr>
              <a:t> + Veda) is  </a:t>
            </a:r>
            <a:r>
              <a:rPr lang="en-US" dirty="0" err="1" smtClean="0">
                <a:latin typeface="Times New Roman" pitchFamily="18" charset="0"/>
                <a:cs typeface="Times New Roman" pitchFamily="18" charset="0"/>
              </a:rPr>
              <a:t>Ayurveda</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2" name="Title 1"/>
          <p:cNvSpPr>
            <a:spLocks noGrp="1"/>
          </p:cNvSpPr>
          <p:nvPr>
            <p:ph type="title"/>
          </p:nvPr>
        </p:nvSpPr>
        <p:spPr>
          <a:xfrm>
            <a:off x="533400" y="274638"/>
            <a:ext cx="8153400" cy="868362"/>
          </a:xfrm>
        </p:spPr>
        <p:txBody>
          <a:bodyPr>
            <a:normAutofit fontScale="90000"/>
          </a:bodyPr>
          <a:lstStyle/>
          <a:p>
            <a:pPr lvl="0"/>
            <a:r>
              <a:rPr lang="en-US" dirty="0" smtClean="0">
                <a:latin typeface="Times New Roman" pitchFamily="18" charset="0"/>
                <a:cs typeface="Times New Roman" pitchFamily="18" charset="0"/>
              </a:rPr>
              <a:t>PADARTHA</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ct val="150000"/>
              </a:lnSpc>
            </a:pPr>
            <a:r>
              <a:rPr lang="hi-IN" dirty="0" smtClean="0"/>
              <a:t>विकृताविकृता: देहं घ्नन्ति ते वर्तयन्ति च । अ. हृ. १/७</a:t>
            </a:r>
          </a:p>
          <a:p>
            <a:pPr lvl="1">
              <a:lnSpc>
                <a:spcPct val="150000"/>
              </a:lnSpc>
            </a:pPr>
            <a:r>
              <a:rPr lang="hi-IN" dirty="0" smtClean="0"/>
              <a:t>विकृत</a:t>
            </a:r>
            <a:r>
              <a:rPr lang="en-US" dirty="0" smtClean="0"/>
              <a:t> :- </a:t>
            </a:r>
            <a:r>
              <a:rPr lang="hi-IN" dirty="0" smtClean="0"/>
              <a:t>स्वभावप्रच्युता:, वृद्धिक्शयोपेता: ।</a:t>
            </a:r>
          </a:p>
          <a:p>
            <a:pPr lvl="1">
              <a:lnSpc>
                <a:spcPct val="150000"/>
              </a:lnSpc>
            </a:pPr>
            <a:r>
              <a:rPr lang="hi-IN" dirty="0" smtClean="0"/>
              <a:t>अविकृता: :- प्रकृतौ स्थिता:, वृद्धिक्षयरहिता: ।</a:t>
            </a:r>
          </a:p>
          <a:p>
            <a:pPr>
              <a:lnSpc>
                <a:spcPct val="150000"/>
              </a:lnSpc>
            </a:pPr>
            <a:r>
              <a:rPr lang="hi-IN" dirty="0" smtClean="0"/>
              <a:t>द्विधमेव खलु सर्वं सच्चासच्च; ....।</a:t>
            </a:r>
          </a:p>
          <a:p>
            <a:pPr>
              <a:lnSpc>
                <a:spcPct val="150000"/>
              </a:lnSpc>
            </a:pPr>
            <a:r>
              <a:rPr lang="hi-IN" dirty="0" smtClean="0"/>
              <a:t>सर्वं – सर्वमिति यत्किञ्चित् प्रमाणप्रतीयमानं</a:t>
            </a:r>
            <a:endParaRPr lang="en-US" dirty="0"/>
          </a:p>
        </p:txBody>
      </p:sp>
      <p:sp>
        <p:nvSpPr>
          <p:cNvPr id="3" name="Title 2"/>
          <p:cNvSpPr>
            <a:spLocks noGrp="1"/>
          </p:cNvSpPr>
          <p:nvPr>
            <p:ph type="title"/>
          </p:nvPr>
        </p:nvSpPr>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81328"/>
            <a:ext cx="8915400" cy="4525963"/>
          </a:xfrm>
        </p:spPr>
        <p:txBody>
          <a:bodyPr/>
          <a:lstStyle/>
          <a:p>
            <a:pPr lvl="0" algn="just">
              <a:lnSpc>
                <a:spcPct val="150000"/>
              </a:lnSpc>
            </a:pPr>
            <a:r>
              <a:rPr lang="en-US" dirty="0" err="1" smtClean="0">
                <a:latin typeface="BRH Devanagari RN" pitchFamily="2" charset="0"/>
              </a:rPr>
              <a:t>mÉëSåzÉÉå</a:t>
            </a:r>
            <a:r>
              <a:rPr lang="en-US" dirty="0" smtClean="0">
                <a:latin typeface="BRH Devanagari RN" pitchFamily="2" charset="0"/>
              </a:rPr>
              <a:t> </a:t>
            </a:r>
            <a:r>
              <a:rPr lang="en-US" dirty="0" err="1" smtClean="0">
                <a:latin typeface="BRH Devanagari RN" pitchFamily="2" charset="0"/>
              </a:rPr>
              <a:t>lÉÉqÉ</a:t>
            </a:r>
            <a:r>
              <a:rPr lang="en-US" dirty="0" smtClean="0">
                <a:latin typeface="BRH Devanagari RN" pitchFamily="2" charset="0"/>
              </a:rPr>
              <a:t> </a:t>
            </a:r>
            <a:r>
              <a:rPr lang="en-US" dirty="0" err="1" smtClean="0">
                <a:latin typeface="BRH Devanagari RN" pitchFamily="2" charset="0"/>
              </a:rPr>
              <a:t>rÉ¯WÒûiuÉÉSjÉïxrÉ</a:t>
            </a:r>
            <a:r>
              <a:rPr lang="en-US" dirty="0" smtClean="0">
                <a:latin typeface="BRH Devanagari RN" pitchFamily="2" charset="0"/>
              </a:rPr>
              <a:t> </a:t>
            </a:r>
            <a:r>
              <a:rPr lang="en-US" dirty="0" err="1" smtClean="0">
                <a:latin typeface="BRH Devanagari RN" pitchFamily="2" charset="0"/>
              </a:rPr>
              <a:t>MüÉixrÉåïlÉÉÍpÉkÉÉiÉÑqÉzÉYrÉqÉåMüSåzÉlÉÉÍpÉkÉÏrÉiÉ</a:t>
            </a:r>
            <a:r>
              <a:rPr lang="en-US" dirty="0" smtClean="0">
                <a:latin typeface="BRH Devanagari RN" pitchFamily="2" charset="0"/>
              </a:rPr>
              <a:t>: </a:t>
            </a:r>
            <a:r>
              <a:rPr lang="en-US" dirty="0" err="1" smtClean="0">
                <a:latin typeface="BRH Devanagari RN" pitchFamily="2" charset="0"/>
              </a:rPr>
              <a:t>rÉjÉÉ</a:t>
            </a:r>
            <a:r>
              <a:rPr lang="en-US" dirty="0" smtClean="0">
                <a:latin typeface="BRH Devanagari RN" pitchFamily="2" charset="0"/>
              </a:rPr>
              <a:t> - “</a:t>
            </a:r>
            <a:r>
              <a:rPr lang="en-US" dirty="0" err="1" smtClean="0">
                <a:latin typeface="BRH Devanagari RN" pitchFamily="2" charset="0"/>
              </a:rPr>
              <a:t>AlÉÑmÉÉlÉæMüSåzÉÉåÅrÉqÉÑ£ü</a:t>
            </a:r>
            <a:r>
              <a:rPr lang="en-US" dirty="0" smtClean="0">
                <a:latin typeface="BRH Devanagari RN" pitchFamily="2" charset="0"/>
              </a:rPr>
              <a:t>: </a:t>
            </a:r>
            <a:r>
              <a:rPr lang="en-US" dirty="0" err="1" smtClean="0">
                <a:latin typeface="BRH Devanagari RN" pitchFamily="2" charset="0"/>
              </a:rPr>
              <a:t>mÉëÉrÉÉåmÉrÉÉåÌaÉMü</a:t>
            </a:r>
            <a:r>
              <a:rPr lang="en-US" dirty="0" smtClean="0">
                <a:latin typeface="BRH Devanagari RN" pitchFamily="2" charset="0"/>
              </a:rPr>
              <a:t>: (</a:t>
            </a:r>
            <a:r>
              <a:rPr lang="en-US" dirty="0" err="1" smtClean="0">
                <a:latin typeface="BRH Devanagari RN" pitchFamily="2" charset="0"/>
              </a:rPr>
              <a:t>xÉÔ</a:t>
            </a:r>
            <a:r>
              <a:rPr lang="en-US" dirty="0" smtClean="0">
                <a:latin typeface="BRH Devanagari RN" pitchFamily="2" charset="0"/>
              </a:rPr>
              <a:t> A 27) </a:t>
            </a:r>
            <a:r>
              <a:rPr lang="en-US" dirty="0" err="1" smtClean="0">
                <a:latin typeface="BRH Devanagari RN" pitchFamily="2" charset="0"/>
              </a:rPr>
              <a:t>CirÉÉÌS</a:t>
            </a:r>
            <a:r>
              <a:rPr lang="en-US" dirty="0" smtClean="0">
                <a:latin typeface="BRH Devanagari RN" pitchFamily="2" charset="0"/>
              </a:rPr>
              <a:t> | (</a:t>
            </a:r>
            <a:r>
              <a:rPr lang="en-US" dirty="0" err="1" smtClean="0">
                <a:latin typeface="BRH Devanagari RN" pitchFamily="2" charset="0"/>
              </a:rPr>
              <a:t>cÉ¢ümÉÉÍhÉ</a:t>
            </a:r>
            <a:r>
              <a:rPr lang="en-US" dirty="0" smtClean="0">
                <a:latin typeface="BRH Devanagari RN" pitchFamily="2" charset="0"/>
              </a:rPr>
              <a:t>)</a:t>
            </a:r>
          </a:p>
          <a:p>
            <a:pPr lvl="0" algn="just">
              <a:lnSpc>
                <a:spcPct val="150000"/>
              </a:lnSpc>
            </a:pPr>
            <a:r>
              <a:rPr lang="en-US" dirty="0" smtClean="0">
                <a:latin typeface="Times New Roman" pitchFamily="18" charset="0"/>
                <a:cs typeface="Times New Roman" pitchFamily="18" charset="0"/>
              </a:rPr>
              <a:t>Partial statement of the topic which cant be wholly exposed because of the extensiveness </a:t>
            </a:r>
          </a:p>
          <a:p>
            <a:pPr lvl="0" algn="just">
              <a:lnSpc>
                <a:spcPct val="150000"/>
              </a:lnSpc>
            </a:pPr>
            <a:r>
              <a:rPr lang="en-US" dirty="0" err="1" smtClean="0">
                <a:latin typeface="Times New Roman" pitchFamily="18" charset="0"/>
                <a:cs typeface="Times New Roman" pitchFamily="18" charset="0"/>
              </a:rPr>
              <a:t>Eg</a:t>
            </a:r>
            <a:r>
              <a:rPr lang="hi-IN"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Anupana</a:t>
            </a:r>
            <a:endParaRPr lang="en-US" dirty="0" smtClean="0">
              <a:latin typeface="Times New Roman" pitchFamily="18" charset="0"/>
              <a:cs typeface="Times New Roman" pitchFamily="18" charset="0"/>
            </a:endParaRP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PRADESA</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just">
              <a:lnSpc>
                <a:spcPct val="150000"/>
              </a:lnSpc>
            </a:pPr>
            <a:r>
              <a:rPr lang="en-US" dirty="0" err="1" smtClean="0">
                <a:latin typeface="BRH Devanagari RN" pitchFamily="2" charset="0"/>
              </a:rPr>
              <a:t>E¬åzÉÉå</a:t>
            </a:r>
            <a:r>
              <a:rPr lang="en-US" dirty="0" smtClean="0">
                <a:latin typeface="BRH Devanagari RN" pitchFamily="2" charset="0"/>
              </a:rPr>
              <a:t> </a:t>
            </a:r>
            <a:r>
              <a:rPr lang="en-US" dirty="0" err="1" smtClean="0">
                <a:latin typeface="BRH Devanagari RN" pitchFamily="2" charset="0"/>
              </a:rPr>
              <a:t>lÉÉqÉ</a:t>
            </a:r>
            <a:r>
              <a:rPr lang="en-US" dirty="0" smtClean="0">
                <a:latin typeface="BRH Devanagari RN" pitchFamily="2" charset="0"/>
              </a:rPr>
              <a:t> </a:t>
            </a:r>
            <a:r>
              <a:rPr lang="en-US" dirty="0" err="1" smtClean="0">
                <a:latin typeface="BRH Devanagari RN" pitchFamily="2" charset="0"/>
              </a:rPr>
              <a:t>xÉXç¤ÉåmÉÉÍpÉkÉÉlÉÇ</a:t>
            </a:r>
            <a:r>
              <a:rPr lang="en-US" dirty="0" smtClean="0">
                <a:latin typeface="BRH Devanagari RN" pitchFamily="2" charset="0"/>
              </a:rPr>
              <a:t>;  </a:t>
            </a:r>
            <a:r>
              <a:rPr lang="en-US" dirty="0" err="1" smtClean="0">
                <a:latin typeface="BRH Devanagari RN" pitchFamily="2" charset="0"/>
              </a:rPr>
              <a:t>rÉjÉÉ</a:t>
            </a:r>
            <a:r>
              <a:rPr lang="en-US" dirty="0" smtClean="0">
                <a:latin typeface="BRH Devanagari RN" pitchFamily="2" charset="0"/>
              </a:rPr>
              <a:t> - </a:t>
            </a:r>
            <a:r>
              <a:rPr lang="en-US" dirty="0" err="1" smtClean="0">
                <a:latin typeface="BRH Devanagari RN" pitchFamily="2" charset="0"/>
              </a:rPr>
              <a:t>WåûiÉÑÍsÉ</a:t>
            </a:r>
            <a:r>
              <a:rPr lang="en-US" dirty="0" smtClean="0">
                <a:latin typeface="BRH Devanagari RN" pitchFamily="2" charset="0"/>
              </a:rPr>
              <a:t>…¡</a:t>
            </a:r>
            <a:r>
              <a:rPr lang="en-US" dirty="0" err="1" smtClean="0">
                <a:latin typeface="BRH Devanagari RN" pitchFamily="2" charset="0"/>
              </a:rPr>
              <a:t>ûÉæwÉkÉ¥ÉÉlÉÇ</a:t>
            </a:r>
            <a:r>
              <a:rPr lang="en-US" dirty="0" smtClean="0">
                <a:latin typeface="BRH Devanagari RN" pitchFamily="2" charset="0"/>
              </a:rPr>
              <a:t>  (</a:t>
            </a:r>
            <a:r>
              <a:rPr lang="en-US" dirty="0" err="1" smtClean="0">
                <a:latin typeface="BRH Devanagari RN" pitchFamily="2" charset="0"/>
              </a:rPr>
              <a:t>xÉÔ</a:t>
            </a:r>
            <a:r>
              <a:rPr lang="en-US" dirty="0" smtClean="0">
                <a:latin typeface="BRH Devanagari RN" pitchFamily="2" charset="0"/>
              </a:rPr>
              <a:t> A 1), </a:t>
            </a:r>
            <a:r>
              <a:rPr lang="en-US" dirty="0" err="1" smtClean="0">
                <a:latin typeface="BRH Devanagari RN" pitchFamily="2" charset="0"/>
              </a:rPr>
              <a:t>AlÉålÉ</a:t>
            </a:r>
            <a:r>
              <a:rPr lang="en-US" dirty="0" smtClean="0">
                <a:latin typeface="BRH Devanagari RN" pitchFamily="2" charset="0"/>
              </a:rPr>
              <a:t> </a:t>
            </a:r>
            <a:r>
              <a:rPr lang="en-US" dirty="0" err="1" smtClean="0">
                <a:latin typeface="BRH Devanagari RN" pitchFamily="2" charset="0"/>
              </a:rPr>
              <a:t>xÉuÉÉïrÉÑuÉåïSÉÍpÉSårÉÉå¬åzÉ</a:t>
            </a:r>
            <a:r>
              <a:rPr lang="en-US" dirty="0" smtClean="0">
                <a:latin typeface="BRH Devanagari RN" pitchFamily="2" charset="0"/>
              </a:rPr>
              <a:t> | (</a:t>
            </a:r>
            <a:r>
              <a:rPr lang="en-US" dirty="0" err="1" smtClean="0">
                <a:latin typeface="BRH Devanagari RN" pitchFamily="2" charset="0"/>
              </a:rPr>
              <a:t>cÉ¢ümÉÉÍhÉ</a:t>
            </a:r>
            <a:r>
              <a:rPr lang="en-US" dirty="0" smtClean="0">
                <a:latin typeface="BRH Devanagari RN" pitchFamily="2" charset="0"/>
              </a:rPr>
              <a:t>)</a:t>
            </a:r>
          </a:p>
          <a:p>
            <a:pPr algn="just">
              <a:lnSpc>
                <a:spcPct val="150000"/>
              </a:lnSpc>
            </a:pPr>
            <a:r>
              <a:rPr lang="en-US" dirty="0" smtClean="0">
                <a:latin typeface="Times New Roman" pitchFamily="18" charset="0"/>
                <a:cs typeface="Times New Roman" pitchFamily="18" charset="0"/>
              </a:rPr>
              <a:t>Mentioning something in brief </a:t>
            </a:r>
          </a:p>
          <a:p>
            <a:pPr algn="just">
              <a:lnSpc>
                <a:spcPct val="150000"/>
              </a:lnSpc>
            </a:pPr>
            <a:r>
              <a:rPr lang="en-US" dirty="0" smtClean="0">
                <a:latin typeface="Times New Roman" pitchFamily="18" charset="0"/>
                <a:cs typeface="Times New Roman" pitchFamily="18" charset="0"/>
              </a:rPr>
              <a:t>Eg The whole Ayurveda is made concise into one statement </a:t>
            </a:r>
            <a:r>
              <a:rPr lang="en-US" dirty="0" err="1" smtClean="0">
                <a:latin typeface="Times New Roman" pitchFamily="18" charset="0"/>
                <a:cs typeface="Times New Roman" pitchFamily="18" charset="0"/>
              </a:rPr>
              <a:t>ie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Hetu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Linga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Aushadha</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UDDESHA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just">
              <a:lnSpc>
                <a:spcPct val="150000"/>
              </a:lnSpc>
            </a:pPr>
            <a:r>
              <a:rPr lang="en-US" dirty="0" err="1" smtClean="0">
                <a:latin typeface="BRH Devanagari RN" pitchFamily="2" charset="0"/>
              </a:rPr>
              <a:t>ÌlÉSåïzÉÉå</a:t>
            </a:r>
            <a:r>
              <a:rPr lang="en-US" dirty="0" smtClean="0">
                <a:latin typeface="BRH Devanagari RN" pitchFamily="2" charset="0"/>
              </a:rPr>
              <a:t> </a:t>
            </a:r>
            <a:r>
              <a:rPr lang="en-US" dirty="0" err="1" smtClean="0">
                <a:latin typeface="BRH Devanagari RN" pitchFamily="2" charset="0"/>
              </a:rPr>
              <a:t>lÉÉqÉ</a:t>
            </a:r>
            <a:r>
              <a:rPr lang="en-US" dirty="0" smtClean="0">
                <a:latin typeface="BRH Devanagari RN" pitchFamily="2" charset="0"/>
              </a:rPr>
              <a:t> </a:t>
            </a:r>
            <a:r>
              <a:rPr lang="en-US" dirty="0" err="1" smtClean="0">
                <a:latin typeface="BRH Devanagari RN" pitchFamily="2" charset="0"/>
              </a:rPr>
              <a:t>xÉXçZrÉårÉÉåå£üxrÉ</a:t>
            </a:r>
            <a:r>
              <a:rPr lang="en-US" dirty="0" smtClean="0">
                <a:latin typeface="BRH Devanagari RN" pitchFamily="2" charset="0"/>
              </a:rPr>
              <a:t> </a:t>
            </a:r>
            <a:r>
              <a:rPr lang="en-US" dirty="0" err="1" smtClean="0">
                <a:latin typeface="BRH Devanagari RN" pitchFamily="2" charset="0"/>
              </a:rPr>
              <a:t>ÌuÉuÉUhÉqÉç</a:t>
            </a:r>
            <a:r>
              <a:rPr lang="en-US" dirty="0" smtClean="0">
                <a:latin typeface="BRH Devanagari RN" pitchFamily="2" charset="0"/>
              </a:rPr>
              <a:t>; </a:t>
            </a:r>
            <a:r>
              <a:rPr lang="en-US" dirty="0" err="1" smtClean="0">
                <a:latin typeface="BRH Devanagari RN" pitchFamily="2" charset="0"/>
              </a:rPr>
              <a:t>rÉjÉÉ</a:t>
            </a:r>
            <a:r>
              <a:rPr lang="en-US" dirty="0" smtClean="0">
                <a:latin typeface="BRH Devanagari RN" pitchFamily="2" charset="0"/>
              </a:rPr>
              <a:t> - </a:t>
            </a:r>
            <a:r>
              <a:rPr lang="en-US" dirty="0" err="1" smtClean="0">
                <a:latin typeface="BRH Devanagari RN" pitchFamily="2" charset="0"/>
              </a:rPr>
              <a:t>WåûiÉÑÍsÉ</a:t>
            </a:r>
            <a:r>
              <a:rPr lang="en-US" dirty="0" smtClean="0">
                <a:latin typeface="BRH Devanagari RN" pitchFamily="2" charset="0"/>
              </a:rPr>
              <a:t>…¡</a:t>
            </a:r>
            <a:r>
              <a:rPr lang="en-US" dirty="0" err="1" smtClean="0">
                <a:latin typeface="BRH Devanagari RN" pitchFamily="2" charset="0"/>
              </a:rPr>
              <a:t>ûÉæwÉkÉxrÉ</a:t>
            </a:r>
            <a:r>
              <a:rPr lang="en-US" dirty="0" smtClean="0">
                <a:latin typeface="BRH Devanagari RN" pitchFamily="2" charset="0"/>
              </a:rPr>
              <a:t> </a:t>
            </a:r>
            <a:r>
              <a:rPr lang="en-US" dirty="0" err="1" smtClean="0">
                <a:latin typeface="BRH Devanagari RN" pitchFamily="2" charset="0"/>
              </a:rPr>
              <a:t>mÉÑlÉ:mÉëmÉgcÉlÉÇ</a:t>
            </a:r>
            <a:r>
              <a:rPr lang="en-US" dirty="0" smtClean="0">
                <a:latin typeface="BRH Devanagari RN" pitchFamily="2" charset="0"/>
              </a:rPr>
              <a:t> “</a:t>
            </a:r>
            <a:r>
              <a:rPr lang="en-US" dirty="0" err="1" smtClean="0">
                <a:latin typeface="BRH Devanagari RN" pitchFamily="2" charset="0"/>
              </a:rPr>
              <a:t>xÉuÉïSÉ</a:t>
            </a:r>
            <a:r>
              <a:rPr lang="en-US" dirty="0" smtClean="0">
                <a:latin typeface="BRH Devanagari RN" pitchFamily="2" charset="0"/>
              </a:rPr>
              <a:t> </a:t>
            </a:r>
            <a:r>
              <a:rPr lang="en-US" dirty="0" err="1" smtClean="0">
                <a:latin typeface="BRH Devanagari RN" pitchFamily="2" charset="0"/>
              </a:rPr>
              <a:t>xÉuÉïpÉÉuÉÉlÉÉÇ</a:t>
            </a:r>
            <a:r>
              <a:rPr lang="en-US" dirty="0" smtClean="0">
                <a:latin typeface="BRH Devanagari RN" pitchFamily="2" charset="0"/>
              </a:rPr>
              <a:t>” </a:t>
            </a:r>
            <a:r>
              <a:rPr lang="en-US" dirty="0" err="1" smtClean="0">
                <a:latin typeface="BRH Devanagari RN" pitchFamily="2" charset="0"/>
              </a:rPr>
              <a:t>CirÉÉÌSlÉÉ</a:t>
            </a:r>
            <a:r>
              <a:rPr lang="en-US" dirty="0" smtClean="0">
                <a:latin typeface="BRH Devanagari RN" pitchFamily="2" charset="0"/>
              </a:rPr>
              <a:t> “</a:t>
            </a:r>
            <a:r>
              <a:rPr lang="en-US" dirty="0" err="1" smtClean="0">
                <a:latin typeface="BRH Devanagari RN" pitchFamily="2" charset="0"/>
              </a:rPr>
              <a:t>CirÉÑ£Çü</a:t>
            </a:r>
            <a:r>
              <a:rPr lang="en-US" dirty="0" smtClean="0">
                <a:latin typeface="BRH Devanagari RN" pitchFamily="2" charset="0"/>
              </a:rPr>
              <a:t> </a:t>
            </a:r>
            <a:r>
              <a:rPr lang="en-US" dirty="0" err="1" smtClean="0">
                <a:latin typeface="BRH Devanagari RN" pitchFamily="2" charset="0"/>
              </a:rPr>
              <a:t>MüÉUhÉÇ</a:t>
            </a:r>
            <a:r>
              <a:rPr lang="en-US" dirty="0" smtClean="0">
                <a:latin typeface="BRH Devanagari RN" pitchFamily="2" charset="0"/>
              </a:rPr>
              <a:t>” (</a:t>
            </a:r>
            <a:r>
              <a:rPr lang="en-US" dirty="0" err="1" smtClean="0">
                <a:latin typeface="BRH Devanagari RN" pitchFamily="2" charset="0"/>
              </a:rPr>
              <a:t>xÉÔ</a:t>
            </a:r>
            <a:r>
              <a:rPr lang="en-US" dirty="0" smtClean="0">
                <a:latin typeface="BRH Devanagari RN" pitchFamily="2" charset="0"/>
              </a:rPr>
              <a:t> A ) </a:t>
            </a:r>
            <a:r>
              <a:rPr lang="en-US" dirty="0" err="1" smtClean="0">
                <a:latin typeface="BRH Devanagari RN" pitchFamily="2" charset="0"/>
              </a:rPr>
              <a:t>CirÉliÉålÉ</a:t>
            </a:r>
            <a:r>
              <a:rPr lang="en-US" dirty="0" smtClean="0">
                <a:latin typeface="BRH Devanagari RN" pitchFamily="2" charset="0"/>
              </a:rPr>
              <a:t> </a:t>
            </a:r>
            <a:r>
              <a:rPr lang="en-US" dirty="0" err="1" smtClean="0">
                <a:latin typeface="BRH Devanagari RN" pitchFamily="2" charset="0"/>
              </a:rPr>
              <a:t>MüÉUhÉmÉëmÉgcÉlÉÍqÉirÉÉÌS</a:t>
            </a:r>
            <a:r>
              <a:rPr lang="en-US" dirty="0" smtClean="0">
                <a:latin typeface="BRH Devanagari RN" pitchFamily="2" charset="0"/>
              </a:rPr>
              <a:t> | (</a:t>
            </a:r>
            <a:r>
              <a:rPr lang="en-US" dirty="0" err="1" smtClean="0">
                <a:latin typeface="BRH Devanagari RN" pitchFamily="2" charset="0"/>
              </a:rPr>
              <a:t>cÉ¢ümÉÉÍhÉ</a:t>
            </a:r>
            <a:r>
              <a:rPr lang="en-US" dirty="0" smtClean="0">
                <a:latin typeface="BRH Devanagari RN" pitchFamily="2" charset="0"/>
              </a:rPr>
              <a:t>)</a:t>
            </a:r>
          </a:p>
          <a:p>
            <a:pPr algn="just">
              <a:lnSpc>
                <a:spcPct val="150000"/>
              </a:lnSpc>
            </a:pPr>
            <a:r>
              <a:rPr lang="en-US" dirty="0" smtClean="0">
                <a:latin typeface="Times New Roman" pitchFamily="18" charset="0"/>
                <a:cs typeface="Times New Roman" pitchFamily="18" charset="0"/>
              </a:rPr>
              <a:t>Explaining the things which are mentioned in brief </a:t>
            </a:r>
          </a:p>
          <a:p>
            <a:pPr algn="just">
              <a:lnSpc>
                <a:spcPct val="150000"/>
              </a:lnSpc>
            </a:pPr>
            <a:r>
              <a:rPr lang="en-US" dirty="0" smtClean="0">
                <a:latin typeface="Times New Roman" pitchFamily="18" charset="0"/>
                <a:cs typeface="Times New Roman" pitchFamily="18" charset="0"/>
              </a:rPr>
              <a:t>Eg Detailed explanation of </a:t>
            </a:r>
            <a:r>
              <a:rPr lang="en-US" dirty="0" err="1" smtClean="0">
                <a:latin typeface="Times New Roman" pitchFamily="18" charset="0"/>
                <a:cs typeface="Times New Roman" pitchFamily="18" charset="0"/>
              </a:rPr>
              <a:t>hetu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linga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Aushadha</a:t>
            </a:r>
            <a:r>
              <a:rPr lang="en-US" dirty="0" smtClean="0">
                <a:latin typeface="Times New Roman" pitchFamily="18" charset="0"/>
                <a:cs typeface="Times New Roman" pitchFamily="18" charset="0"/>
              </a:rPr>
              <a:t> is the  whole </a:t>
            </a:r>
            <a:r>
              <a:rPr lang="en-US" dirty="0" err="1" smtClean="0">
                <a:latin typeface="Times New Roman" pitchFamily="18" charset="0"/>
                <a:cs typeface="Times New Roman" pitchFamily="18" charset="0"/>
              </a:rPr>
              <a:t>Charaka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samhita</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pPr lvl="0"/>
            <a:r>
              <a:rPr lang="en-US" dirty="0" smtClean="0">
                <a:latin typeface="Times New Roman" pitchFamily="18" charset="0"/>
                <a:cs typeface="Times New Roman" pitchFamily="18" charset="0"/>
              </a:rPr>
              <a:t>NIRDESA</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638800"/>
          </a:xfrm>
        </p:spPr>
        <p:txBody>
          <a:bodyPr>
            <a:normAutofit fontScale="92500"/>
          </a:bodyPr>
          <a:lstStyle/>
          <a:p>
            <a:pPr lvl="0">
              <a:lnSpc>
                <a:spcPct val="150000"/>
              </a:lnSpc>
            </a:pPr>
            <a:r>
              <a:rPr lang="en-US" dirty="0" err="1" smtClean="0">
                <a:latin typeface="BRH Devanagari" pitchFamily="2" charset="0"/>
              </a:rPr>
              <a:t>uÉÉYrÉzÉåwÉÉå</a:t>
            </a:r>
            <a:r>
              <a:rPr lang="en-US" dirty="0" smtClean="0">
                <a:latin typeface="BRH Devanagari" pitchFamily="2" charset="0"/>
              </a:rPr>
              <a:t> </a:t>
            </a:r>
            <a:r>
              <a:rPr lang="en-US" dirty="0" err="1" smtClean="0">
                <a:latin typeface="BRH Devanagari" pitchFamily="2" charset="0"/>
              </a:rPr>
              <a:t>lÉÉqÉ</a:t>
            </a:r>
            <a:r>
              <a:rPr lang="en-US" dirty="0" smtClean="0">
                <a:latin typeface="BRH Devanagari" pitchFamily="2" charset="0"/>
              </a:rPr>
              <a:t> </a:t>
            </a:r>
            <a:r>
              <a:rPr lang="en-US" dirty="0" err="1" smtClean="0">
                <a:latin typeface="BRH Devanagari" pitchFamily="2" charset="0"/>
              </a:rPr>
              <a:t>rÉssÉÉbÉuÉÉjÉïqÉÉcÉÉrÉåïhÉ</a:t>
            </a:r>
            <a:r>
              <a:rPr lang="en-US" dirty="0" smtClean="0">
                <a:latin typeface="BRH Devanagari" pitchFamily="2" charset="0"/>
              </a:rPr>
              <a:t> </a:t>
            </a:r>
            <a:r>
              <a:rPr lang="en-US" dirty="0" err="1" smtClean="0">
                <a:latin typeface="BRH Devanagari" pitchFamily="2" charset="0"/>
              </a:rPr>
              <a:t>uÉÉYrÉåwÉÑ</a:t>
            </a:r>
            <a:r>
              <a:rPr lang="en-US" dirty="0" smtClean="0">
                <a:latin typeface="BRH Devanagari" pitchFamily="2" charset="0"/>
              </a:rPr>
              <a:t> </a:t>
            </a:r>
            <a:r>
              <a:rPr lang="en-US" dirty="0" err="1" smtClean="0">
                <a:latin typeface="BRH Devanagari" pitchFamily="2" charset="0"/>
              </a:rPr>
              <a:t>mÉSqÉM×üiÉÇ</a:t>
            </a:r>
            <a:r>
              <a:rPr lang="en-US" dirty="0" smtClean="0">
                <a:latin typeface="BRH Devanagari" pitchFamily="2" charset="0"/>
              </a:rPr>
              <a:t> </a:t>
            </a:r>
            <a:r>
              <a:rPr lang="en-US" dirty="0" err="1" smtClean="0">
                <a:latin typeface="BRH Devanagari" pitchFamily="2" charset="0"/>
              </a:rPr>
              <a:t>aÉqrÉqÉÉlÉiÉrÉÉ</a:t>
            </a:r>
            <a:r>
              <a:rPr lang="en-US" dirty="0" smtClean="0">
                <a:latin typeface="BRH Devanagari" pitchFamily="2" charset="0"/>
              </a:rPr>
              <a:t> </a:t>
            </a:r>
            <a:r>
              <a:rPr lang="en-US" dirty="0" err="1" smtClean="0">
                <a:latin typeface="BRH Devanagari" pitchFamily="2" charset="0"/>
              </a:rPr>
              <a:t>mÉÔrÉïiÉå</a:t>
            </a:r>
            <a:r>
              <a:rPr lang="en-US" dirty="0" smtClean="0">
                <a:latin typeface="BRH Devanagari" pitchFamily="2" charset="0"/>
              </a:rPr>
              <a:t>; </a:t>
            </a:r>
            <a:r>
              <a:rPr lang="en-US" dirty="0" err="1" smtClean="0">
                <a:latin typeface="BRH Devanagari" pitchFamily="2" charset="0"/>
              </a:rPr>
              <a:t>rÉjÉÉ</a:t>
            </a:r>
            <a:r>
              <a:rPr lang="en-US" dirty="0" smtClean="0">
                <a:latin typeface="BRH Devanagari" pitchFamily="2" charset="0"/>
              </a:rPr>
              <a:t> -“</a:t>
            </a:r>
            <a:r>
              <a:rPr lang="en-US" dirty="0" err="1" smtClean="0">
                <a:latin typeface="BRH Devanagari" pitchFamily="2" charset="0"/>
              </a:rPr>
              <a:t>mÉëuÉ×Ì¨ÉWåïûiÉÑpÉÉuÉÉlÉÉÇ</a:t>
            </a:r>
            <a:r>
              <a:rPr lang="en-US" dirty="0" smtClean="0">
                <a:latin typeface="BRH Devanagari" pitchFamily="2" charset="0"/>
              </a:rPr>
              <a:t>” (</a:t>
            </a:r>
            <a:r>
              <a:rPr lang="en-US" dirty="0" err="1" smtClean="0">
                <a:latin typeface="BRH Devanagari" pitchFamily="2" charset="0"/>
              </a:rPr>
              <a:t>xÉÔ</a:t>
            </a:r>
            <a:r>
              <a:rPr lang="en-US" dirty="0" smtClean="0">
                <a:latin typeface="BRH Devanagari" pitchFamily="2" charset="0"/>
              </a:rPr>
              <a:t> A 16) </a:t>
            </a:r>
            <a:r>
              <a:rPr lang="en-US" dirty="0" err="1" smtClean="0">
                <a:latin typeface="BRH Devanagari" pitchFamily="2" charset="0"/>
              </a:rPr>
              <a:t>CirÉ§É</a:t>
            </a:r>
            <a:r>
              <a:rPr lang="en-US" dirty="0" smtClean="0">
                <a:latin typeface="BRH Devanagari" pitchFamily="2" charset="0"/>
              </a:rPr>
              <a:t> </a:t>
            </a:r>
            <a:r>
              <a:rPr lang="en-US" dirty="0" err="1" smtClean="0">
                <a:latin typeface="BRH Devanagari" pitchFamily="2" charset="0"/>
              </a:rPr>
              <a:t>AÎxiÉ</a:t>
            </a:r>
            <a:r>
              <a:rPr lang="en-US" dirty="0" smtClean="0">
                <a:latin typeface="BRH Devanagari" pitchFamily="2" charset="0"/>
              </a:rPr>
              <a:t> </a:t>
            </a:r>
            <a:r>
              <a:rPr lang="en-US" dirty="0" err="1" smtClean="0">
                <a:latin typeface="BRH Devanagari" pitchFamily="2" charset="0"/>
              </a:rPr>
              <a:t>CÌiÉ</a:t>
            </a:r>
            <a:r>
              <a:rPr lang="en-US" dirty="0" smtClean="0">
                <a:latin typeface="BRH Devanagari" pitchFamily="2" charset="0"/>
              </a:rPr>
              <a:t> </a:t>
            </a:r>
            <a:r>
              <a:rPr lang="en-US" dirty="0" err="1" smtClean="0">
                <a:latin typeface="BRH Devanagari" pitchFamily="2" charset="0"/>
              </a:rPr>
              <a:t>mÉSqÉç</a:t>
            </a:r>
            <a:r>
              <a:rPr lang="en-US" dirty="0" smtClean="0">
                <a:latin typeface="BRH Devanagari" pitchFamily="2" charset="0"/>
              </a:rPr>
              <a:t> </a:t>
            </a:r>
            <a:r>
              <a:rPr lang="en-US" dirty="0" err="1" smtClean="0">
                <a:latin typeface="BRH Devanagari" pitchFamily="2" charset="0"/>
              </a:rPr>
              <a:t>mÉÔrÉïiÉå</a:t>
            </a:r>
            <a:r>
              <a:rPr lang="en-US" dirty="0" smtClean="0">
                <a:latin typeface="BRH Devanagari" pitchFamily="2" charset="0"/>
              </a:rPr>
              <a:t>, </a:t>
            </a:r>
            <a:r>
              <a:rPr lang="en-US" dirty="0" err="1" smtClean="0">
                <a:latin typeface="BRH Devanagari" pitchFamily="2" charset="0"/>
              </a:rPr>
              <a:t>iÉjÉÉ</a:t>
            </a:r>
            <a:r>
              <a:rPr lang="en-US" dirty="0" smtClean="0">
                <a:latin typeface="BRH Devanagari" pitchFamily="2" charset="0"/>
              </a:rPr>
              <a:t> “</a:t>
            </a:r>
            <a:r>
              <a:rPr lang="en-US" dirty="0" err="1" smtClean="0">
                <a:latin typeface="BRH Devanagari" pitchFamily="2" charset="0"/>
              </a:rPr>
              <a:t>eÉÉ</a:t>
            </a:r>
            <a:r>
              <a:rPr lang="en-US" dirty="0" smtClean="0">
                <a:latin typeface="BRH Devanagari" pitchFamily="2" charset="0"/>
              </a:rPr>
              <a:t>…¡</a:t>
            </a:r>
            <a:r>
              <a:rPr lang="en-US" dirty="0" err="1" smtClean="0">
                <a:latin typeface="BRH Devanagari" pitchFamily="2" charset="0"/>
              </a:rPr>
              <a:t>ûsÉæ</a:t>
            </a:r>
            <a:r>
              <a:rPr lang="en-US" dirty="0" smtClean="0">
                <a:latin typeface="BRH Devanagari" pitchFamily="2" charset="0"/>
              </a:rPr>
              <a:t>: </a:t>
            </a:r>
            <a:r>
              <a:rPr lang="en-US" dirty="0" err="1" smtClean="0">
                <a:latin typeface="BRH Devanagari" pitchFamily="2" charset="0"/>
              </a:rPr>
              <a:t>UxÉæ</a:t>
            </a:r>
            <a:r>
              <a:rPr lang="en-US" dirty="0" smtClean="0">
                <a:latin typeface="BRH Devanagari" pitchFamily="2" charset="0"/>
              </a:rPr>
              <a:t>:” </a:t>
            </a:r>
            <a:r>
              <a:rPr lang="en-US" dirty="0" err="1" smtClean="0">
                <a:latin typeface="BRH Devanagari" pitchFamily="2" charset="0"/>
              </a:rPr>
              <a:t>CirÉ§É</a:t>
            </a:r>
            <a:r>
              <a:rPr lang="en-US" dirty="0" smtClean="0">
                <a:latin typeface="BRH Devanagari" pitchFamily="2" charset="0"/>
              </a:rPr>
              <a:t> </a:t>
            </a:r>
            <a:r>
              <a:rPr lang="en-US" dirty="0" err="1" smtClean="0">
                <a:latin typeface="BRH Devanagari" pitchFamily="2" charset="0"/>
              </a:rPr>
              <a:t>qÉÉÇxÉ</a:t>
            </a:r>
            <a:r>
              <a:rPr lang="en-US" dirty="0" smtClean="0">
                <a:latin typeface="BRH Devanagari" pitchFamily="2" charset="0"/>
              </a:rPr>
              <a:t> </a:t>
            </a:r>
            <a:r>
              <a:rPr lang="en-US" dirty="0" err="1" smtClean="0">
                <a:latin typeface="BRH Devanagari" pitchFamily="2" charset="0"/>
              </a:rPr>
              <a:t>zÉoS</a:t>
            </a:r>
            <a:r>
              <a:rPr lang="en-US" dirty="0" smtClean="0">
                <a:latin typeface="BRH Devanagari" pitchFamily="2" charset="0"/>
              </a:rPr>
              <a:t>: </a:t>
            </a:r>
            <a:r>
              <a:rPr lang="en-US" dirty="0" err="1" smtClean="0">
                <a:latin typeface="BRH Devanagari" pitchFamily="2" charset="0"/>
              </a:rPr>
              <a:t>mÉÔrÉïiÉå</a:t>
            </a:r>
            <a:r>
              <a:rPr lang="en-US" dirty="0" smtClean="0">
                <a:latin typeface="BRH Devanagari" pitchFamily="2" charset="0"/>
              </a:rPr>
              <a:t> | (</a:t>
            </a:r>
            <a:r>
              <a:rPr lang="en-US" dirty="0" err="1" smtClean="0">
                <a:latin typeface="BRH Devanagari" pitchFamily="2" charset="0"/>
              </a:rPr>
              <a:t>cÉ¢ümÉÉÍhÉ</a:t>
            </a:r>
            <a:r>
              <a:rPr lang="en-US" dirty="0" smtClean="0">
                <a:latin typeface="BRH Devanagari" pitchFamily="2" charset="0"/>
              </a:rPr>
              <a:t>)</a:t>
            </a:r>
          </a:p>
          <a:p>
            <a:pPr>
              <a:lnSpc>
                <a:spcPct val="150000"/>
              </a:lnSpc>
            </a:pPr>
            <a:r>
              <a:rPr lang="en-US" dirty="0" smtClean="0">
                <a:latin typeface="Times New Roman" pitchFamily="18" charset="0"/>
                <a:cs typeface="Times New Roman" pitchFamily="18" charset="0"/>
              </a:rPr>
              <a:t>Filling the words of short sentences which are not mentioned so as to concise the Sastra.</a:t>
            </a:r>
          </a:p>
          <a:p>
            <a:pPr>
              <a:lnSpc>
                <a:spcPct val="150000"/>
              </a:lnSpc>
            </a:pPr>
            <a:r>
              <a:rPr lang="en-US" dirty="0" smtClean="0">
                <a:latin typeface="Times New Roman" pitchFamily="18" charset="0"/>
                <a:cs typeface="Times New Roman" pitchFamily="18" charset="0"/>
              </a:rPr>
              <a:t>Eg in the </a:t>
            </a:r>
            <a:r>
              <a:rPr lang="en-US" dirty="0" err="1" smtClean="0">
                <a:latin typeface="Times New Roman" pitchFamily="18" charset="0"/>
                <a:cs typeface="Times New Roman" pitchFamily="18" charset="0"/>
              </a:rPr>
              <a:t>sloka</a:t>
            </a:r>
            <a:r>
              <a:rPr lang="en-US" dirty="0" smtClean="0">
                <a:latin typeface="Times New Roman" pitchFamily="18" charset="0"/>
                <a:cs typeface="Times New Roman" pitchFamily="18" charset="0"/>
              </a:rPr>
              <a:t> </a:t>
            </a:r>
            <a:r>
              <a:rPr lang="en-US" dirty="0" smtClean="0"/>
              <a:t>-</a:t>
            </a:r>
            <a:r>
              <a:rPr lang="hi-IN" dirty="0" smtClean="0"/>
              <a:t>प्रवृत्तिहेतुर्भावानां न निरोधेऽस्ति कारणम्|  </a:t>
            </a:r>
            <a:r>
              <a:rPr lang="en-US" dirty="0" smtClean="0"/>
              <a:t>(C.V.16/28)</a:t>
            </a:r>
          </a:p>
          <a:p>
            <a:pPr>
              <a:lnSpc>
                <a:spcPct val="150000"/>
              </a:lnSpc>
            </a:pPr>
            <a:r>
              <a:rPr lang="en-US" dirty="0" smtClean="0"/>
              <a:t>“</a:t>
            </a:r>
            <a:r>
              <a:rPr lang="en-US" dirty="0" err="1" smtClean="0">
                <a:latin typeface="BRH Devanagari RN" pitchFamily="2" charset="0"/>
              </a:rPr>
              <a:t>mÉëuÉ×Ì¨ÉWåïûiÉÑpÉÉuÉÉlÉÉÇ</a:t>
            </a:r>
            <a:r>
              <a:rPr lang="en-US" dirty="0" smtClean="0">
                <a:latin typeface="Times New Roman" pitchFamily="18" charset="0"/>
                <a:cs typeface="Times New Roman" pitchFamily="18" charset="0"/>
              </a:rPr>
              <a:t>” the word </a:t>
            </a:r>
            <a:r>
              <a:rPr lang="en-US" dirty="0" err="1" smtClean="0">
                <a:latin typeface="BRH Devanagari RN" pitchFamily="2" charset="0"/>
              </a:rPr>
              <a:t>AÎxiÉ</a:t>
            </a:r>
            <a:r>
              <a:rPr lang="en-US" dirty="0" smtClean="0"/>
              <a:t> </a:t>
            </a:r>
            <a:r>
              <a:rPr lang="en-US" dirty="0" smtClean="0">
                <a:latin typeface="Times New Roman" pitchFamily="18" charset="0"/>
                <a:cs typeface="Times New Roman" pitchFamily="18" charset="0"/>
              </a:rPr>
              <a:t>is omitted but the sentence should be completed by adding the </a:t>
            </a:r>
            <a:r>
              <a:rPr lang="en-US" dirty="0" err="1" smtClean="0">
                <a:latin typeface="BRH Devanagari RN" pitchFamily="2" charset="0"/>
              </a:rPr>
              <a:t>AÎxiÉ</a:t>
            </a:r>
            <a:endParaRPr lang="en-US" dirty="0">
              <a:latin typeface="BRH Devanagari RN" pitchFamily="2" charset="0"/>
              <a:cs typeface="Times New Roman" pitchFamily="18" charset="0"/>
            </a:endParaRPr>
          </a:p>
        </p:txBody>
      </p:sp>
      <p:sp>
        <p:nvSpPr>
          <p:cNvPr id="2" name="Title 1"/>
          <p:cNvSpPr>
            <a:spLocks noGrp="1"/>
          </p:cNvSpPr>
          <p:nvPr>
            <p:ph type="title"/>
          </p:nvPr>
        </p:nvSpPr>
        <p:spPr>
          <a:xfrm>
            <a:off x="533400" y="274638"/>
            <a:ext cx="8153400" cy="715962"/>
          </a:xfrm>
        </p:spPr>
        <p:txBody>
          <a:bodyPr>
            <a:normAutofit fontScale="90000"/>
          </a:bodyPr>
          <a:lstStyle/>
          <a:p>
            <a:r>
              <a:rPr lang="en-US" dirty="0" smtClean="0">
                <a:latin typeface="Times New Roman" pitchFamily="18" charset="0"/>
                <a:cs typeface="Times New Roman" pitchFamily="18" charset="0"/>
              </a:rPr>
              <a:t>VAKYASESHA</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81328"/>
            <a:ext cx="8610600" cy="4525963"/>
          </a:xfrm>
        </p:spPr>
        <p:txBody>
          <a:bodyPr/>
          <a:lstStyle/>
          <a:p>
            <a:pPr>
              <a:lnSpc>
                <a:spcPct val="150000"/>
              </a:lnSpc>
            </a:pPr>
            <a:r>
              <a:rPr lang="hi-IN" dirty="0" smtClean="0"/>
              <a:t>ते व्यापिनोऽपि हृन्नाभ्योरधोमध्योर्ध्वसंश्रया:। (अ हृ सू १)</a:t>
            </a:r>
          </a:p>
          <a:p>
            <a:pPr>
              <a:lnSpc>
                <a:spcPct val="150000"/>
              </a:lnSpc>
            </a:pPr>
            <a:r>
              <a:rPr lang="hi-IN" dirty="0" smtClean="0"/>
              <a:t>ते व्यापिन: अपि हृन्नाभ्यो: अधोमध्योर्ध्वसंश्रया: (सन्ति) ।</a:t>
            </a:r>
          </a:p>
          <a:p>
            <a:pPr>
              <a:lnSpc>
                <a:spcPct val="150000"/>
              </a:lnSpc>
            </a:pPr>
            <a:r>
              <a:rPr lang="hi-IN" dirty="0" smtClean="0"/>
              <a:t>वायु: पित्तं कफश्चेति त्रयो दोषा: समासत: (सन्ति) ।</a:t>
            </a:r>
          </a:p>
          <a:p>
            <a:pPr>
              <a:lnSpc>
                <a:spcPct val="150000"/>
              </a:lnSpc>
            </a:pPr>
            <a:r>
              <a:rPr lang="hi-IN" dirty="0" smtClean="0"/>
              <a:t>वायु: पित्तं कफ: च इति (एते) समासत: त्रयो दोषा: (निर्दिष्टा:) ।</a:t>
            </a:r>
            <a:endParaRPr lang="en-US" dirty="0"/>
          </a:p>
        </p:txBody>
      </p:sp>
      <p:sp>
        <p:nvSpPr>
          <p:cNvPr id="3" name="Title 2"/>
          <p:cNvSpPr>
            <a:spLocks noGrp="1"/>
          </p:cNvSpPr>
          <p:nvPr>
            <p:ph type="title"/>
          </p:nvPr>
        </p:nvSpPr>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just">
              <a:lnSpc>
                <a:spcPct val="150000"/>
              </a:lnSpc>
              <a:buClr>
                <a:srgbClr val="2DA2BF"/>
              </a:buClr>
            </a:pPr>
            <a:r>
              <a:rPr lang="en-US" dirty="0" err="1" smtClean="0">
                <a:latin typeface="BRH Devanagari RN" pitchFamily="2" charset="0"/>
                <a:cs typeface="Times New Roman" pitchFamily="18" charset="0"/>
              </a:rPr>
              <a:t>mÉërÉÉåeÉlÉÇ</a:t>
            </a:r>
            <a:r>
              <a:rPr lang="en-US" dirty="0" smtClean="0">
                <a:latin typeface="BRH Devanagari RN" pitchFamily="2" charset="0"/>
                <a:cs typeface="Times New Roman" pitchFamily="18" charset="0"/>
              </a:rPr>
              <a:t> </a:t>
            </a:r>
            <a:r>
              <a:rPr lang="en-US" dirty="0" err="1" smtClean="0">
                <a:latin typeface="BRH Devanagari RN" pitchFamily="2" charset="0"/>
                <a:cs typeface="Times New Roman" pitchFamily="18" charset="0"/>
              </a:rPr>
              <a:t>lÉÉqÉ</a:t>
            </a:r>
            <a:r>
              <a:rPr lang="en-US" dirty="0" smtClean="0">
                <a:latin typeface="BRH Devanagari RN" pitchFamily="2" charset="0"/>
                <a:cs typeface="Times New Roman" pitchFamily="18" charset="0"/>
              </a:rPr>
              <a:t> </a:t>
            </a:r>
            <a:r>
              <a:rPr lang="en-US" dirty="0" err="1" smtClean="0">
                <a:latin typeface="BRH Devanagari RN" pitchFamily="2" charset="0"/>
                <a:cs typeface="Times New Roman" pitchFamily="18" charset="0"/>
              </a:rPr>
              <a:t>rÉSjÉïÇ</a:t>
            </a:r>
            <a:r>
              <a:rPr lang="en-US" dirty="0" smtClean="0">
                <a:latin typeface="BRH Devanagari RN" pitchFamily="2" charset="0"/>
                <a:cs typeface="Times New Roman" pitchFamily="18" charset="0"/>
              </a:rPr>
              <a:t> </a:t>
            </a:r>
            <a:r>
              <a:rPr lang="en-US" dirty="0" err="1" smtClean="0">
                <a:latin typeface="BRH Devanagari RN" pitchFamily="2" charset="0"/>
                <a:cs typeface="Times New Roman" pitchFamily="18" charset="0"/>
              </a:rPr>
              <a:t>MüÉqÉrÉqÉÉlÉ</a:t>
            </a:r>
            <a:r>
              <a:rPr lang="en-US" dirty="0" smtClean="0">
                <a:latin typeface="BRH Devanagari RN" pitchFamily="2" charset="0"/>
                <a:cs typeface="Times New Roman" pitchFamily="18" charset="0"/>
              </a:rPr>
              <a:t>: </a:t>
            </a:r>
            <a:r>
              <a:rPr lang="en-US" dirty="0" err="1" smtClean="0">
                <a:latin typeface="BRH Devanagari RN" pitchFamily="2" charset="0"/>
                <a:cs typeface="Times New Roman" pitchFamily="18" charset="0"/>
              </a:rPr>
              <a:t>mÉëuÉiÉïiÉå</a:t>
            </a:r>
            <a:r>
              <a:rPr lang="en-US" dirty="0" smtClean="0">
                <a:latin typeface="BRH Devanagari RN" pitchFamily="2" charset="0"/>
                <a:cs typeface="Times New Roman" pitchFamily="18" charset="0"/>
              </a:rPr>
              <a:t>, </a:t>
            </a:r>
            <a:r>
              <a:rPr lang="en-US" dirty="0" err="1" smtClean="0">
                <a:latin typeface="BRH Devanagari RN" pitchFamily="2" charset="0"/>
                <a:cs typeface="Times New Roman" pitchFamily="18" charset="0"/>
              </a:rPr>
              <a:t>rÉjÉÉ</a:t>
            </a:r>
            <a:r>
              <a:rPr lang="en-US" dirty="0" smtClean="0">
                <a:latin typeface="BRH Devanagari RN" pitchFamily="2" charset="0"/>
                <a:cs typeface="Times New Roman" pitchFamily="18" charset="0"/>
              </a:rPr>
              <a:t> – </a:t>
            </a:r>
            <a:r>
              <a:rPr lang="en-US" dirty="0" err="1" smtClean="0">
                <a:latin typeface="BRH Devanagari RN" pitchFamily="2" charset="0"/>
                <a:cs typeface="Times New Roman" pitchFamily="18" charset="0"/>
              </a:rPr>
              <a:t>kÉÉiÉÑxÉÉqrÉÌ¢ürÉcÉÉå£üÉ</a:t>
            </a:r>
            <a:r>
              <a:rPr lang="en-US" dirty="0" smtClean="0">
                <a:latin typeface="BRH Devanagari RN" pitchFamily="2" charset="0"/>
                <a:cs typeface="Times New Roman" pitchFamily="18" charset="0"/>
              </a:rPr>
              <a:t> </a:t>
            </a:r>
            <a:r>
              <a:rPr lang="en-US" dirty="0" err="1" smtClean="0">
                <a:latin typeface="BRH Devanagari RN" pitchFamily="2" charset="0"/>
                <a:cs typeface="Times New Roman" pitchFamily="18" charset="0"/>
              </a:rPr>
              <a:t>iÉl§ÉxrÉÉxrÉ</a:t>
            </a:r>
            <a:r>
              <a:rPr lang="en-US" dirty="0" smtClean="0">
                <a:latin typeface="BRH Devanagari RN" pitchFamily="2" charset="0"/>
                <a:cs typeface="Times New Roman" pitchFamily="18" charset="0"/>
              </a:rPr>
              <a:t> </a:t>
            </a:r>
            <a:r>
              <a:rPr lang="en-US" dirty="0" err="1" smtClean="0">
                <a:latin typeface="BRH Devanagari RN" pitchFamily="2" charset="0"/>
                <a:cs typeface="Times New Roman" pitchFamily="18" charset="0"/>
              </a:rPr>
              <a:t>mÉërÉÉåeÉlÉqÉç</a:t>
            </a:r>
            <a:r>
              <a:rPr lang="en-US" dirty="0" smtClean="0">
                <a:latin typeface="BRH Devanagari RN" pitchFamily="2" charset="0"/>
                <a:cs typeface="Times New Roman" pitchFamily="18" charset="0"/>
              </a:rPr>
              <a:t> | (</a:t>
            </a:r>
            <a:r>
              <a:rPr lang="en-US" dirty="0" err="1" smtClean="0">
                <a:latin typeface="BRH Devanagari RN" pitchFamily="2" charset="0"/>
                <a:cs typeface="Times New Roman" pitchFamily="18" charset="0"/>
              </a:rPr>
              <a:t>cÉ¢ümÉÉÍhÉ</a:t>
            </a:r>
            <a:r>
              <a:rPr lang="en-US" dirty="0" smtClean="0"/>
              <a:t>)</a:t>
            </a:r>
          </a:p>
          <a:p>
            <a:pPr lvl="0" algn="just">
              <a:lnSpc>
                <a:spcPct val="150000"/>
              </a:lnSpc>
              <a:buClr>
                <a:srgbClr val="2DA2BF"/>
              </a:buClr>
            </a:pPr>
            <a:r>
              <a:rPr lang="en-US" dirty="0" smtClean="0">
                <a:latin typeface="Times New Roman" pitchFamily="18" charset="0"/>
                <a:cs typeface="Times New Roman" pitchFamily="18" charset="0"/>
              </a:rPr>
              <a:t>The </a:t>
            </a:r>
            <a:r>
              <a:rPr lang="en-US" dirty="0" err="1" smtClean="0">
                <a:latin typeface="Times New Roman" pitchFamily="18" charset="0"/>
                <a:cs typeface="Times New Roman" pitchFamily="18" charset="0"/>
              </a:rPr>
              <a:t>Artha</a:t>
            </a:r>
            <a:r>
              <a:rPr lang="en-US" dirty="0" smtClean="0">
                <a:latin typeface="Times New Roman" pitchFamily="18" charset="0"/>
                <a:cs typeface="Times New Roman" pitchFamily="18" charset="0"/>
              </a:rPr>
              <a:t> or Prayojana for which one proceed to do some work </a:t>
            </a:r>
          </a:p>
          <a:p>
            <a:pPr lvl="0" algn="just">
              <a:lnSpc>
                <a:spcPct val="150000"/>
              </a:lnSpc>
              <a:buClr>
                <a:srgbClr val="2DA2BF"/>
              </a:buClr>
            </a:pPr>
            <a:r>
              <a:rPr lang="en-US" dirty="0" smtClean="0">
                <a:latin typeface="Times New Roman" pitchFamily="18" charset="0"/>
                <a:cs typeface="Times New Roman" pitchFamily="18" charset="0"/>
              </a:rPr>
              <a:t>Eg</a:t>
            </a:r>
            <a:r>
              <a:rPr lang="en-US" dirty="0" smtClean="0"/>
              <a:t> </a:t>
            </a:r>
            <a:r>
              <a:rPr lang="en-US" dirty="0" err="1" smtClean="0">
                <a:latin typeface="BRH Devanagari RN" pitchFamily="2" charset="0"/>
              </a:rPr>
              <a:t>kÉÉiÉÑxÉÉqrÉÌ¢ürÉ</a:t>
            </a:r>
            <a:r>
              <a:rPr lang="en-US" dirty="0" smtClean="0"/>
              <a:t>  </a:t>
            </a:r>
            <a:r>
              <a:rPr lang="en-US" dirty="0" smtClean="0">
                <a:latin typeface="Times New Roman" pitchFamily="18" charset="0"/>
                <a:cs typeface="Times New Roman" pitchFamily="18" charset="0"/>
              </a:rPr>
              <a:t>is the Prayojana of Tantra</a:t>
            </a:r>
          </a:p>
          <a:p>
            <a:pPr lvl="1">
              <a:lnSpc>
                <a:spcPct val="150000"/>
              </a:lnSpc>
              <a:buNone/>
            </a:pP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PRAYOJANA</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nSpc>
                <a:spcPct val="150000"/>
              </a:lnSpc>
            </a:pPr>
            <a:r>
              <a:rPr lang="en-US" dirty="0" err="1" smtClean="0">
                <a:latin typeface="BRH Devanagari RN" pitchFamily="2" charset="0"/>
              </a:rPr>
              <a:t>EmÉSåzÉÉå</a:t>
            </a:r>
            <a:r>
              <a:rPr lang="en-US" dirty="0" smtClean="0">
                <a:latin typeface="BRH Devanagari RN" pitchFamily="2" charset="0"/>
              </a:rPr>
              <a:t> </a:t>
            </a:r>
            <a:r>
              <a:rPr lang="en-US" dirty="0" err="1" smtClean="0">
                <a:latin typeface="BRH Devanagari RN" pitchFamily="2" charset="0"/>
              </a:rPr>
              <a:t>lÉÉqÉ</a:t>
            </a:r>
            <a:r>
              <a:rPr lang="en-US" dirty="0" smtClean="0">
                <a:latin typeface="BRH Devanagari RN" pitchFamily="2" charset="0"/>
              </a:rPr>
              <a:t> </a:t>
            </a:r>
            <a:r>
              <a:rPr lang="en-US" dirty="0" err="1" smtClean="0">
                <a:latin typeface="BRH Devanagari RN" pitchFamily="2" charset="0"/>
              </a:rPr>
              <a:t>AÉmiÉÉlÉÑzÉÉxÉlÉqÉç</a:t>
            </a:r>
            <a:r>
              <a:rPr lang="en-US" dirty="0" smtClean="0">
                <a:latin typeface="BRH Devanagari RN" pitchFamily="2" charset="0"/>
              </a:rPr>
              <a:t> | </a:t>
            </a:r>
            <a:r>
              <a:rPr lang="en-US" dirty="0" err="1" smtClean="0">
                <a:latin typeface="BRH Devanagari RN" pitchFamily="2" charset="0"/>
              </a:rPr>
              <a:t>rÉjÉÉ</a:t>
            </a:r>
            <a:r>
              <a:rPr lang="en-US" dirty="0" smtClean="0">
                <a:latin typeface="BRH Devanagari RN" pitchFamily="2" charset="0"/>
              </a:rPr>
              <a:t> - “</a:t>
            </a:r>
            <a:r>
              <a:rPr lang="en-US" dirty="0" err="1" smtClean="0">
                <a:latin typeface="BRH Devanagari RN" pitchFamily="2" charset="0"/>
              </a:rPr>
              <a:t>xlÉåWûqÉaÉëå</a:t>
            </a:r>
            <a:r>
              <a:rPr lang="en-US" dirty="0" smtClean="0">
                <a:latin typeface="BRH Devanagari RN" pitchFamily="2" charset="0"/>
              </a:rPr>
              <a:t> </a:t>
            </a:r>
            <a:r>
              <a:rPr lang="en-US" dirty="0" err="1" smtClean="0">
                <a:latin typeface="BRH Devanagari RN" pitchFamily="2" charset="0"/>
              </a:rPr>
              <a:t>mÉërÉÑgeÉÏiÉ</a:t>
            </a:r>
            <a:r>
              <a:rPr lang="en-US" dirty="0" smtClean="0">
                <a:latin typeface="BRH Devanagari RN" pitchFamily="2" charset="0"/>
              </a:rPr>
              <a:t> </a:t>
            </a:r>
            <a:r>
              <a:rPr lang="en-US" dirty="0" err="1" smtClean="0">
                <a:latin typeface="BRH Devanagari RN" pitchFamily="2" charset="0"/>
              </a:rPr>
              <a:t>iÉiÉ</a:t>
            </a:r>
            <a:r>
              <a:rPr lang="en-US" dirty="0" smtClean="0">
                <a:latin typeface="BRH Devanagari RN" pitchFamily="2" charset="0"/>
              </a:rPr>
              <a:t>: </a:t>
            </a:r>
            <a:r>
              <a:rPr lang="en-US" dirty="0" err="1" smtClean="0">
                <a:latin typeface="BRH Devanagari RN" pitchFamily="2" charset="0"/>
              </a:rPr>
              <a:t>xuÉåSqÉlÉliÉUqÉç</a:t>
            </a:r>
            <a:r>
              <a:rPr lang="en-US" dirty="0" smtClean="0">
                <a:latin typeface="BRH Devanagari RN" pitchFamily="2" charset="0"/>
              </a:rPr>
              <a:t>” (</a:t>
            </a:r>
            <a:r>
              <a:rPr lang="en-US" dirty="0" err="1" smtClean="0">
                <a:latin typeface="BRH Devanagari RN" pitchFamily="2" charset="0"/>
              </a:rPr>
              <a:t>xÉÔ</a:t>
            </a:r>
            <a:r>
              <a:rPr lang="en-US" dirty="0" smtClean="0">
                <a:latin typeface="BRH Devanagari RN" pitchFamily="2" charset="0"/>
              </a:rPr>
              <a:t> A 13) </a:t>
            </a:r>
            <a:r>
              <a:rPr lang="en-US" dirty="0" err="1" smtClean="0">
                <a:latin typeface="BRH Devanagari RN" pitchFamily="2" charset="0"/>
              </a:rPr>
              <a:t>CirÉÉÌS</a:t>
            </a:r>
            <a:r>
              <a:rPr lang="en-US" dirty="0" smtClean="0">
                <a:latin typeface="BRH Devanagari RN" pitchFamily="2" charset="0"/>
              </a:rPr>
              <a:t> | (</a:t>
            </a:r>
            <a:r>
              <a:rPr lang="en-US" dirty="0" err="1" smtClean="0">
                <a:latin typeface="BRH Devanagari RN" pitchFamily="2" charset="0"/>
              </a:rPr>
              <a:t>cÉ¢ümÉÉÍhÉ</a:t>
            </a:r>
            <a:r>
              <a:rPr lang="en-US" dirty="0" smtClean="0">
                <a:latin typeface="BRH Devanagari RN" pitchFamily="2" charset="0"/>
              </a:rPr>
              <a:t>)</a:t>
            </a:r>
          </a:p>
          <a:p>
            <a:pPr>
              <a:lnSpc>
                <a:spcPct val="150000"/>
              </a:lnSpc>
            </a:pPr>
            <a:r>
              <a:rPr lang="en-US" dirty="0" smtClean="0">
                <a:latin typeface="Times New Roman" pitchFamily="18" charset="0"/>
                <a:cs typeface="Times New Roman" pitchFamily="18" charset="0"/>
              </a:rPr>
              <a:t>Advise given by </a:t>
            </a:r>
            <a:r>
              <a:rPr lang="en-US" dirty="0" err="1" smtClean="0">
                <a:latin typeface="Times New Roman" pitchFamily="18" charset="0"/>
                <a:cs typeface="Times New Roman" pitchFamily="18" charset="0"/>
              </a:rPr>
              <a:t>Apta</a:t>
            </a:r>
            <a:endParaRPr lang="en-US" dirty="0" smtClean="0">
              <a:latin typeface="Times New Roman" pitchFamily="18" charset="0"/>
              <a:cs typeface="Times New Roman" pitchFamily="18" charset="0"/>
            </a:endParaRPr>
          </a:p>
          <a:p>
            <a:pPr>
              <a:lnSpc>
                <a:spcPct val="150000"/>
              </a:lnSpc>
            </a:pPr>
            <a:r>
              <a:rPr lang="en-US" dirty="0" err="1" smtClean="0">
                <a:latin typeface="Times New Roman" pitchFamily="18" charset="0"/>
                <a:cs typeface="Times New Roman" pitchFamily="18" charset="0"/>
              </a:rPr>
              <a:t>Eg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Sneha</a:t>
            </a:r>
            <a:r>
              <a:rPr lang="en-US" dirty="0" smtClean="0">
                <a:latin typeface="Times New Roman" pitchFamily="18" charset="0"/>
                <a:cs typeface="Times New Roman" pitchFamily="18" charset="0"/>
              </a:rPr>
              <a:t> should be applied before </a:t>
            </a:r>
            <a:r>
              <a:rPr lang="en-US" dirty="0" err="1" smtClean="0">
                <a:latin typeface="Times New Roman" pitchFamily="18" charset="0"/>
                <a:cs typeface="Times New Roman" pitchFamily="18" charset="0"/>
              </a:rPr>
              <a:t>Swedana</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UPADESA</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24000"/>
            <a:ext cx="8382000" cy="4483291"/>
          </a:xfrm>
        </p:spPr>
        <p:txBody>
          <a:bodyPr>
            <a:normAutofit fontScale="92500"/>
          </a:bodyPr>
          <a:lstStyle/>
          <a:p>
            <a:pPr lvl="0" algn="just">
              <a:lnSpc>
                <a:spcPct val="150000"/>
              </a:lnSpc>
            </a:pPr>
            <a:r>
              <a:rPr lang="en-US" dirty="0" err="1" smtClean="0">
                <a:latin typeface="BRH Devanagari RN" pitchFamily="2" charset="0"/>
              </a:rPr>
              <a:t>AmÉSåzÉÉå</a:t>
            </a:r>
            <a:r>
              <a:rPr lang="en-US" dirty="0" smtClean="0">
                <a:latin typeface="BRH Devanagari RN" pitchFamily="2" charset="0"/>
              </a:rPr>
              <a:t> </a:t>
            </a:r>
            <a:r>
              <a:rPr lang="en-US" dirty="0" err="1" smtClean="0">
                <a:latin typeface="BRH Devanagari RN" pitchFamily="2" charset="0"/>
              </a:rPr>
              <a:t>lÉÉqÉ</a:t>
            </a:r>
            <a:r>
              <a:rPr lang="en-US" dirty="0" smtClean="0">
                <a:latin typeface="BRH Devanagari RN" pitchFamily="2" charset="0"/>
              </a:rPr>
              <a:t> </a:t>
            </a:r>
            <a:r>
              <a:rPr lang="en-US" dirty="0" err="1" smtClean="0">
                <a:latin typeface="BRH Devanagari RN" pitchFamily="2" charset="0"/>
              </a:rPr>
              <a:t>rÉimÉëÌiÉ¥ÉÉiÉÉjÉïxÉÉkÉlÉÉrÉ</a:t>
            </a:r>
            <a:r>
              <a:rPr lang="en-US" dirty="0" smtClean="0">
                <a:latin typeface="BRH Devanagari RN" pitchFamily="2" charset="0"/>
              </a:rPr>
              <a:t> </a:t>
            </a:r>
            <a:r>
              <a:rPr lang="en-US" dirty="0" err="1" smtClean="0">
                <a:latin typeface="BRH Devanagari RN" pitchFamily="2" charset="0"/>
              </a:rPr>
              <a:t>WåûiÉÑuÉcÉlÉÇ</a:t>
            </a:r>
            <a:r>
              <a:rPr lang="en-US" dirty="0" smtClean="0">
                <a:latin typeface="BRH Devanagari RN" pitchFamily="2" charset="0"/>
              </a:rPr>
              <a:t> | </a:t>
            </a:r>
            <a:r>
              <a:rPr lang="en-US" dirty="0" err="1" smtClean="0">
                <a:latin typeface="BRH Devanagari RN" pitchFamily="2" charset="0"/>
              </a:rPr>
              <a:t>rÉjÉÉ</a:t>
            </a:r>
            <a:r>
              <a:rPr lang="en-US" dirty="0" smtClean="0">
                <a:latin typeface="BRH Devanagari RN" pitchFamily="2" charset="0"/>
              </a:rPr>
              <a:t> – </a:t>
            </a:r>
            <a:r>
              <a:rPr lang="en-US" dirty="0" err="1" smtClean="0">
                <a:latin typeface="BRH Devanagari RN" pitchFamily="2" charset="0"/>
              </a:rPr>
              <a:t>uÉÉiÉÉ‹sÉÇ</a:t>
            </a:r>
            <a:r>
              <a:rPr lang="en-US" dirty="0" smtClean="0">
                <a:latin typeface="BRH Devanagari RN" pitchFamily="2" charset="0"/>
              </a:rPr>
              <a:t> </a:t>
            </a:r>
            <a:r>
              <a:rPr lang="en-US" dirty="0" err="1" smtClean="0">
                <a:latin typeface="BRH Devanagari RN" pitchFamily="2" charset="0"/>
              </a:rPr>
              <a:t>eÉsÉÉ¬åzÉÇ</a:t>
            </a:r>
            <a:r>
              <a:rPr lang="en-US" dirty="0" smtClean="0">
                <a:latin typeface="BRH Devanagari RN" pitchFamily="2" charset="0"/>
              </a:rPr>
              <a:t> </a:t>
            </a:r>
            <a:r>
              <a:rPr lang="en-US" dirty="0" err="1" smtClean="0">
                <a:latin typeface="BRH Devanagari RN" pitchFamily="2" charset="0"/>
              </a:rPr>
              <a:t>SåzÉÉiÉç</a:t>
            </a:r>
            <a:r>
              <a:rPr lang="en-US" dirty="0" smtClean="0">
                <a:latin typeface="BRH Devanagari RN" pitchFamily="2" charset="0"/>
              </a:rPr>
              <a:t> </a:t>
            </a:r>
            <a:r>
              <a:rPr lang="en-US" dirty="0" err="1" smtClean="0">
                <a:latin typeface="BRH Devanagari RN" pitchFamily="2" charset="0"/>
              </a:rPr>
              <a:t>MüÉsÉÇ</a:t>
            </a:r>
            <a:r>
              <a:rPr lang="en-US" dirty="0" smtClean="0">
                <a:latin typeface="BRH Devanagari RN" pitchFamily="2" charset="0"/>
              </a:rPr>
              <a:t> </a:t>
            </a:r>
            <a:r>
              <a:rPr lang="en-US" dirty="0" err="1" smtClean="0">
                <a:latin typeface="BRH Devanagari RN" pitchFamily="2" charset="0"/>
              </a:rPr>
              <a:t>xuÉpÉÉuÉiÉ</a:t>
            </a:r>
            <a:r>
              <a:rPr lang="en-US" dirty="0" smtClean="0">
                <a:latin typeface="BRH Devanagari RN" pitchFamily="2" charset="0"/>
              </a:rPr>
              <a:t>: </a:t>
            </a:r>
            <a:r>
              <a:rPr lang="en-US" dirty="0" err="1" smtClean="0">
                <a:latin typeface="BRH Devanagari RN" pitchFamily="2" charset="0"/>
              </a:rPr>
              <a:t>ÌuÉ±ÉSÒwmÉËUWûÉUiuÉÉiÉç</a:t>
            </a:r>
            <a:r>
              <a:rPr lang="en-US" dirty="0" smtClean="0">
                <a:latin typeface="BRH Devanagari RN" pitchFamily="2" charset="0"/>
              </a:rPr>
              <a:t> (</a:t>
            </a:r>
            <a:r>
              <a:rPr lang="en-US" dirty="0" err="1" smtClean="0">
                <a:latin typeface="BRH Devanagari RN" pitchFamily="2" charset="0"/>
              </a:rPr>
              <a:t>ÌuÉ</a:t>
            </a:r>
            <a:r>
              <a:rPr lang="en-US" dirty="0" smtClean="0">
                <a:latin typeface="BRH Devanagari RN" pitchFamily="2" charset="0"/>
              </a:rPr>
              <a:t> A 3) </a:t>
            </a:r>
            <a:r>
              <a:rPr lang="en-US" dirty="0" err="1" smtClean="0">
                <a:latin typeface="BRH Devanagari RN" pitchFamily="2" charset="0"/>
              </a:rPr>
              <a:t>CirÉÉÌS</a:t>
            </a:r>
            <a:r>
              <a:rPr lang="en-US" dirty="0" smtClean="0">
                <a:latin typeface="BRH Devanagari RN" pitchFamily="2" charset="0"/>
              </a:rPr>
              <a:t>, </a:t>
            </a:r>
            <a:r>
              <a:rPr lang="en-US" dirty="0" err="1" smtClean="0">
                <a:latin typeface="BRH Devanagari RN" pitchFamily="2" charset="0"/>
              </a:rPr>
              <a:t>iÉ§É</a:t>
            </a:r>
            <a:r>
              <a:rPr lang="en-US" dirty="0" smtClean="0">
                <a:latin typeface="BRH Devanagari RN" pitchFamily="2" charset="0"/>
              </a:rPr>
              <a:t> </a:t>
            </a:r>
            <a:r>
              <a:rPr lang="en-US" dirty="0" err="1" smtClean="0">
                <a:latin typeface="BRH Devanagari RN" pitchFamily="2" charset="0"/>
              </a:rPr>
              <a:t>mÉëÌiÉ¥ÉÉiÉÉjÉïxrÉ</a:t>
            </a:r>
            <a:r>
              <a:rPr lang="en-US" dirty="0" smtClean="0">
                <a:latin typeface="BRH Devanagari RN" pitchFamily="2" charset="0"/>
              </a:rPr>
              <a:t> </a:t>
            </a:r>
            <a:r>
              <a:rPr lang="en-US" dirty="0" err="1" smtClean="0">
                <a:latin typeface="BRH Devanagari RN" pitchFamily="2" charset="0"/>
              </a:rPr>
              <a:t>WåûiÉÑuÉcÉlÉÇ</a:t>
            </a:r>
            <a:r>
              <a:rPr lang="en-US" dirty="0" smtClean="0">
                <a:latin typeface="BRH Devanagari RN" pitchFamily="2" charset="0"/>
              </a:rPr>
              <a:t> </a:t>
            </a:r>
            <a:r>
              <a:rPr lang="en-US" dirty="0" err="1" smtClean="0">
                <a:latin typeface="BRH Devanagari RN" pitchFamily="2" charset="0"/>
              </a:rPr>
              <a:t>SÒwmÉËUWûÉrÉïiuÉÉÌSÌiÉ</a:t>
            </a:r>
            <a:r>
              <a:rPr lang="en-US" dirty="0" smtClean="0">
                <a:latin typeface="BRH Devanagari RN" pitchFamily="2" charset="0"/>
              </a:rPr>
              <a:t> | (</a:t>
            </a:r>
            <a:r>
              <a:rPr lang="en-US" dirty="0" err="1" smtClean="0">
                <a:latin typeface="BRH Devanagari RN" pitchFamily="2" charset="0"/>
              </a:rPr>
              <a:t>cÉ¢ümÉÉÍhÉ</a:t>
            </a:r>
            <a:r>
              <a:rPr lang="en-US" dirty="0" smtClean="0">
                <a:latin typeface="BRH Devanagari RN" pitchFamily="2" charset="0"/>
              </a:rPr>
              <a:t>)</a:t>
            </a:r>
          </a:p>
          <a:p>
            <a:pPr lvl="0" algn="just">
              <a:lnSpc>
                <a:spcPct val="150000"/>
              </a:lnSpc>
            </a:pPr>
            <a:r>
              <a:rPr lang="en-US" dirty="0" smtClean="0">
                <a:latin typeface="Times New Roman" pitchFamily="18" charset="0"/>
                <a:cs typeface="Times New Roman" pitchFamily="18" charset="0"/>
              </a:rPr>
              <a:t>The statement </a:t>
            </a:r>
            <a:r>
              <a:rPr lang="en-US" dirty="0" smtClean="0"/>
              <a:t>(</a:t>
            </a:r>
            <a:r>
              <a:rPr lang="en-US" dirty="0" err="1" smtClean="0">
                <a:latin typeface="BRH Devanagari RN" pitchFamily="2" charset="0"/>
              </a:rPr>
              <a:t>mÉëÌiÉ¥É</a:t>
            </a:r>
            <a:r>
              <a:rPr lang="en-US" dirty="0" smtClean="0">
                <a:latin typeface="BRH Devanagari RN" pitchFamily="2" charset="0"/>
              </a:rPr>
              <a:t>) </a:t>
            </a:r>
            <a:r>
              <a:rPr lang="en-US" dirty="0" smtClean="0">
                <a:latin typeface="Times New Roman" pitchFamily="18" charset="0"/>
                <a:cs typeface="Times New Roman" pitchFamily="18" charset="0"/>
              </a:rPr>
              <a:t>is substantiated with reason</a:t>
            </a:r>
            <a:r>
              <a:rPr lang="en-US" dirty="0" smtClean="0"/>
              <a:t> (</a:t>
            </a:r>
            <a:r>
              <a:rPr lang="en-US" dirty="0" err="1" smtClean="0">
                <a:latin typeface="BRH Devanagari RN" pitchFamily="2" charset="0"/>
              </a:rPr>
              <a:t>WåûiÉ</a:t>
            </a:r>
            <a:r>
              <a:rPr lang="en-US" dirty="0" smtClean="0">
                <a:latin typeface="BRH Devanagari RN" pitchFamily="2" charset="0"/>
              </a:rPr>
              <a:t>)</a:t>
            </a:r>
          </a:p>
          <a:p>
            <a:pPr lvl="0" algn="just">
              <a:lnSpc>
                <a:spcPct val="150000"/>
              </a:lnSpc>
            </a:pPr>
            <a:r>
              <a:rPr lang="en-IN" dirty="0" smtClean="0">
                <a:latin typeface="Times New Roman" pitchFamily="18" charset="0"/>
                <a:cs typeface="Times New Roman" pitchFamily="18" charset="0"/>
              </a:rPr>
              <a:t>E.g. Among the pollutants of </a:t>
            </a:r>
            <a:r>
              <a:rPr lang="en-IN" dirty="0" err="1" smtClean="0">
                <a:latin typeface="Times New Roman" pitchFamily="18" charset="0"/>
                <a:cs typeface="Times New Roman" pitchFamily="18" charset="0"/>
              </a:rPr>
              <a:t>vayu</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jala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desa</a:t>
            </a:r>
            <a:r>
              <a:rPr lang="en-IN" dirty="0" smtClean="0">
                <a:latin typeface="Times New Roman" pitchFamily="18" charset="0"/>
                <a:cs typeface="Times New Roman" pitchFamily="18" charset="0"/>
              </a:rPr>
              <a:t> and </a:t>
            </a:r>
            <a:r>
              <a:rPr lang="en-IN" dirty="0" err="1" smtClean="0">
                <a:latin typeface="Times New Roman" pitchFamily="18" charset="0"/>
                <a:cs typeface="Times New Roman" pitchFamily="18" charset="0"/>
              </a:rPr>
              <a:t>kala</a:t>
            </a:r>
            <a:r>
              <a:rPr lang="en-IN" dirty="0" smtClean="0">
                <a:latin typeface="Times New Roman" pitchFamily="18" charset="0"/>
                <a:cs typeface="Times New Roman" pitchFamily="18" charset="0"/>
              </a:rPr>
              <a:t>, the latter ones are more serious than the former ones because the latter ones are more unavoidable</a:t>
            </a:r>
            <a:endParaRPr lang="en-US" dirty="0" smtClean="0">
              <a:latin typeface="Times New Roman" pitchFamily="18" charset="0"/>
              <a:cs typeface="Times New Roman" pitchFamily="18" charset="0"/>
            </a:endParaRPr>
          </a:p>
          <a:p>
            <a:pPr algn="just">
              <a:lnSpc>
                <a:spcPct val="150000"/>
              </a:lnSpc>
            </a:pPr>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APADESA</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943600"/>
          </a:xfrm>
        </p:spPr>
        <p:txBody>
          <a:bodyPr>
            <a:normAutofit fontScale="92500"/>
          </a:bodyPr>
          <a:lstStyle/>
          <a:p>
            <a:pPr lvl="0">
              <a:lnSpc>
                <a:spcPct val="150000"/>
              </a:lnSpc>
            </a:pPr>
            <a:r>
              <a:rPr lang="en-IN" dirty="0" err="1" smtClean="0">
                <a:latin typeface="BRH Devanagari RN" pitchFamily="2" charset="0"/>
              </a:rPr>
              <a:t>AÌiÉSåzÉÉå</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rÉÎiMüÎgcÉSåuÉ</a:t>
            </a:r>
            <a:r>
              <a:rPr lang="en-IN" dirty="0" smtClean="0">
                <a:latin typeface="BRH Devanagari RN" pitchFamily="2" charset="0"/>
              </a:rPr>
              <a:t> </a:t>
            </a:r>
            <a:r>
              <a:rPr lang="en-IN" dirty="0" err="1" smtClean="0">
                <a:latin typeface="BRH Devanagari RN" pitchFamily="2" charset="0"/>
              </a:rPr>
              <a:t>mÉëMüÉzrÉÉjÉïqÉlÉÑ£üÉjÉïxÉÉkÉlÉÉrÉæuÉ</a:t>
            </a:r>
            <a:r>
              <a:rPr lang="en-IN" dirty="0" smtClean="0">
                <a:latin typeface="BRH Devanagari RN" pitchFamily="2" charset="0"/>
              </a:rPr>
              <a:t> </a:t>
            </a:r>
            <a:r>
              <a:rPr lang="en-IN" dirty="0" err="1" smtClean="0">
                <a:latin typeface="BRH Devanagari RN" pitchFamily="2" charset="0"/>
              </a:rPr>
              <a:t>LuÉqÉlrÉSÌmÉ</a:t>
            </a:r>
            <a:r>
              <a:rPr lang="en-IN" dirty="0" smtClean="0">
                <a:latin typeface="BRH Devanagari RN" pitchFamily="2" charset="0"/>
              </a:rPr>
              <a:t>  </a:t>
            </a:r>
            <a:r>
              <a:rPr lang="en-IN" dirty="0" err="1" smtClean="0">
                <a:latin typeface="BRH Devanagari RN" pitchFamily="2" charset="0"/>
              </a:rPr>
              <a:t>mÉëirÉåiÉurÉÍqÉÌiÉ</a:t>
            </a:r>
            <a:r>
              <a:rPr lang="en-IN" dirty="0" smtClean="0">
                <a:latin typeface="BRH Devanagari RN" pitchFamily="2" charset="0"/>
              </a:rPr>
              <a:t> </a:t>
            </a:r>
            <a:r>
              <a:rPr lang="en-IN" dirty="0" err="1" smtClean="0">
                <a:latin typeface="BRH Devanagari RN" pitchFamily="2" charset="0"/>
              </a:rPr>
              <a:t>mÉËUpÉÉwrÉiÉå</a:t>
            </a:r>
            <a:r>
              <a:rPr lang="en-IN" dirty="0" smtClean="0">
                <a:latin typeface="BRH Devanagari RN" pitchFamily="2" charset="0"/>
              </a:rPr>
              <a:t> ; </a:t>
            </a:r>
            <a:r>
              <a:rPr lang="en-IN" dirty="0" err="1" smtClean="0">
                <a:latin typeface="BRH Devanagari RN" pitchFamily="2" charset="0"/>
              </a:rPr>
              <a:t>rÉjÉÉ</a:t>
            </a:r>
            <a:r>
              <a:rPr lang="en-IN" dirty="0" smtClean="0">
                <a:latin typeface="BRH Devanagari RN" pitchFamily="2" charset="0"/>
              </a:rPr>
              <a:t> - </a:t>
            </a:r>
            <a:r>
              <a:rPr lang="en-IN" dirty="0" err="1" smtClean="0">
                <a:latin typeface="BRH Devanagari RN" pitchFamily="2" charset="0"/>
              </a:rPr>
              <a:t>rÉŠÉlrÉSÌmÉ</a:t>
            </a:r>
            <a:r>
              <a:rPr lang="en-IN" dirty="0" smtClean="0">
                <a:latin typeface="BRH Devanagari RN" pitchFamily="2" charset="0"/>
              </a:rPr>
              <a:t> </a:t>
            </a:r>
            <a:r>
              <a:rPr lang="en-IN" dirty="0" err="1" smtClean="0">
                <a:latin typeface="BRH Devanagari RN" pitchFamily="2" charset="0"/>
              </a:rPr>
              <a:t>ÌMüÎgcÉiÉç</a:t>
            </a:r>
            <a:r>
              <a:rPr lang="en-IN" dirty="0" smtClean="0">
                <a:latin typeface="BRH Devanagari RN" pitchFamily="2" charset="0"/>
              </a:rPr>
              <a:t> </a:t>
            </a:r>
            <a:r>
              <a:rPr lang="en-IN" dirty="0" err="1" smtClean="0">
                <a:latin typeface="BRH Devanagari RN" pitchFamily="2" charset="0"/>
              </a:rPr>
              <a:t>xrÉÉSlÉÑ£üÍqÉWû</a:t>
            </a:r>
            <a:r>
              <a:rPr lang="en-IN" dirty="0" smtClean="0">
                <a:latin typeface="BRH Devanagari RN" pitchFamily="2" charset="0"/>
              </a:rPr>
              <a:t> </a:t>
            </a:r>
            <a:r>
              <a:rPr lang="en-IN" dirty="0" err="1" smtClean="0">
                <a:latin typeface="BRH Devanagari RN" pitchFamily="2" charset="0"/>
              </a:rPr>
              <a:t>mÉÔÎeÉiÉqÉç</a:t>
            </a:r>
            <a:r>
              <a:rPr lang="en-IN" dirty="0" smtClean="0">
                <a:latin typeface="BRH Devanagari RN" pitchFamily="2" charset="0"/>
              </a:rPr>
              <a:t> |</a:t>
            </a:r>
            <a:r>
              <a:rPr lang="en-IN" dirty="0" err="1" smtClean="0">
                <a:latin typeface="BRH Devanagari RN" pitchFamily="2" charset="0"/>
              </a:rPr>
              <a:t>uÉ×iÉÇ</a:t>
            </a:r>
            <a:r>
              <a:rPr lang="en-IN" dirty="0" smtClean="0">
                <a:latin typeface="BRH Devanagari RN" pitchFamily="2" charset="0"/>
              </a:rPr>
              <a:t> </a:t>
            </a:r>
            <a:r>
              <a:rPr lang="en-IN" dirty="0" err="1" smtClean="0">
                <a:latin typeface="BRH Devanagari RN" pitchFamily="2" charset="0"/>
              </a:rPr>
              <a:t>iÉSÌmÉ</a:t>
            </a:r>
            <a:r>
              <a:rPr lang="en-IN" dirty="0" smtClean="0">
                <a:latin typeface="BRH Devanagari RN" pitchFamily="2" charset="0"/>
              </a:rPr>
              <a:t> </a:t>
            </a:r>
            <a:r>
              <a:rPr lang="en-IN" dirty="0" err="1" smtClean="0">
                <a:latin typeface="BRH Devanagari RN" pitchFamily="2" charset="0"/>
              </a:rPr>
              <a:t>cÉÉ§ÉårÉ</a:t>
            </a:r>
            <a:r>
              <a:rPr lang="en-IN" dirty="0" smtClean="0">
                <a:latin typeface="BRH Devanagari RN" pitchFamily="2" charset="0"/>
              </a:rPr>
              <a:t>: </a:t>
            </a:r>
            <a:r>
              <a:rPr lang="en-IN" dirty="0" err="1" smtClean="0">
                <a:latin typeface="BRH Devanagari RN" pitchFamily="2" charset="0"/>
              </a:rPr>
              <a:t>xÉSæuÉÉprÉlÉÑqÉlrÉiÉå</a:t>
            </a:r>
            <a:r>
              <a:rPr lang="en-IN" dirty="0" smtClean="0">
                <a:latin typeface="BRH Devanagari RN" pitchFamily="2" charset="0"/>
              </a:rPr>
              <a:t> (</a:t>
            </a:r>
            <a:r>
              <a:rPr lang="en-IN" dirty="0" err="1" smtClean="0">
                <a:latin typeface="BRH Devanagari RN" pitchFamily="2" charset="0"/>
              </a:rPr>
              <a:t>xÉÔ</a:t>
            </a:r>
            <a:r>
              <a:rPr lang="en-IN" dirty="0" smtClean="0">
                <a:latin typeface="BRH Devanagari RN" pitchFamily="2" charset="0"/>
              </a:rPr>
              <a:t> A 8) </a:t>
            </a:r>
            <a:r>
              <a:rPr lang="en-IN" dirty="0" err="1" smtClean="0">
                <a:latin typeface="BRH Devanagari RN" pitchFamily="2" charset="0"/>
              </a:rPr>
              <a:t>CÌiÉ</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 </a:t>
            </a:r>
          </a:p>
          <a:p>
            <a:pPr lvl="0">
              <a:lnSpc>
                <a:spcPct val="150000"/>
              </a:lnSpc>
            </a:pPr>
            <a:r>
              <a:rPr lang="en-IN" dirty="0" smtClean="0">
                <a:latin typeface="Times New Roman" pitchFamily="18" charset="0"/>
                <a:cs typeface="Times New Roman" pitchFamily="18" charset="0"/>
              </a:rPr>
              <a:t>Extended application</a:t>
            </a:r>
            <a:r>
              <a:rPr lang="en-IN" dirty="0" smtClean="0">
                <a:latin typeface="Times New Roman" pitchFamily="18" charset="0"/>
                <a:cs typeface="Times New Roman" pitchFamily="18" charset="0"/>
              </a:rPr>
              <a:t>. Though </a:t>
            </a:r>
            <a:r>
              <a:rPr lang="en-IN" dirty="0" smtClean="0">
                <a:latin typeface="Times New Roman" pitchFamily="18" charset="0"/>
                <a:cs typeface="Times New Roman" pitchFamily="18" charset="0"/>
              </a:rPr>
              <a:t>it is not described by the author but if useful, it can be incorporated from elsewhere in this science.</a:t>
            </a:r>
          </a:p>
          <a:p>
            <a:pPr lvl="0">
              <a:lnSpc>
                <a:spcPct val="150000"/>
              </a:lnSpc>
            </a:pPr>
            <a:r>
              <a:rPr lang="en-IN" dirty="0" smtClean="0">
                <a:latin typeface="Times New Roman" pitchFamily="18" charset="0"/>
                <a:cs typeface="Times New Roman" pitchFamily="18" charset="0"/>
              </a:rPr>
              <a:t>Eg In the conclusion of code of conduct ,it is said what is honourable conduct though not mentioned here would be taken approved</a:t>
            </a:r>
            <a:endParaRPr lang="en-US" dirty="0" smtClean="0">
              <a:latin typeface="Times New Roman" pitchFamily="18" charset="0"/>
              <a:cs typeface="Times New Roman" pitchFamily="18" charset="0"/>
            </a:endParaRPr>
          </a:p>
        </p:txBody>
      </p:sp>
      <p:sp>
        <p:nvSpPr>
          <p:cNvPr id="2" name="Title 1"/>
          <p:cNvSpPr>
            <a:spLocks noGrp="1"/>
          </p:cNvSpPr>
          <p:nvPr>
            <p:ph type="title"/>
          </p:nvPr>
        </p:nvSpPr>
        <p:spPr>
          <a:xfrm>
            <a:off x="533400" y="274638"/>
            <a:ext cx="8153400" cy="792162"/>
          </a:xfrm>
        </p:spPr>
        <p:txBody>
          <a:bodyPr>
            <a:normAutofit fontScale="90000"/>
          </a:bodyPr>
          <a:lstStyle/>
          <a:p>
            <a:r>
              <a:rPr lang="en-IN" dirty="0" smtClean="0">
                <a:latin typeface="Times New Roman" pitchFamily="18" charset="0"/>
                <a:cs typeface="Times New Roman" pitchFamily="18" charset="0"/>
              </a:rPr>
              <a:t>ATIDESHA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just">
              <a:lnSpc>
                <a:spcPct val="150000"/>
              </a:lnSpc>
            </a:pPr>
            <a:r>
              <a:rPr lang="en-IN" dirty="0" err="1" smtClean="0">
                <a:latin typeface="BRH Devanagari RN" pitchFamily="2" charset="0"/>
              </a:rPr>
              <a:t>AjÉïmÉÌ¨ÉlÉÉïqÉ</a:t>
            </a:r>
            <a:r>
              <a:rPr lang="en-IN" dirty="0" smtClean="0">
                <a:latin typeface="BRH Devanagari RN" pitchFamily="2" charset="0"/>
              </a:rPr>
              <a:t> </a:t>
            </a:r>
            <a:r>
              <a:rPr lang="en-IN" dirty="0" err="1" smtClean="0">
                <a:latin typeface="BRH Devanagari RN" pitchFamily="2" charset="0"/>
              </a:rPr>
              <a:t>rÉSMüÐÌiÉïiÉqÉjÉÉïSÉmÉ±iÉå</a:t>
            </a:r>
            <a:r>
              <a:rPr lang="en-IN" dirty="0" smtClean="0">
                <a:latin typeface="BRH Devanagari RN" pitchFamily="2" charset="0"/>
              </a:rPr>
              <a:t> </a:t>
            </a:r>
            <a:r>
              <a:rPr lang="en-IN" dirty="0" err="1" smtClean="0">
                <a:latin typeface="BRH Devanagari RN" pitchFamily="2" charset="0"/>
              </a:rPr>
              <a:t>xÉÉÅjÉÉïmÉÌ¨É</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 </a:t>
            </a:r>
            <a:r>
              <a:rPr lang="en-IN" dirty="0" err="1" smtClean="0">
                <a:latin typeface="BRH Devanagari RN" pitchFamily="2" charset="0"/>
              </a:rPr>
              <a:t>lÉ£Çü</a:t>
            </a:r>
            <a:r>
              <a:rPr lang="en-IN" dirty="0" smtClean="0">
                <a:latin typeface="BRH Devanagari RN" pitchFamily="2" charset="0"/>
              </a:rPr>
              <a:t> </a:t>
            </a:r>
            <a:r>
              <a:rPr lang="en-IN" dirty="0" err="1" smtClean="0">
                <a:latin typeface="BRH Devanagari RN" pitchFamily="2" charset="0"/>
              </a:rPr>
              <a:t>SÍkÉpÉÉåeÉlÉÌlÉwÉåkÉ:,AjÉÉïÌ¬uÉÉ</a:t>
            </a:r>
            <a:r>
              <a:rPr lang="en-IN" dirty="0" smtClean="0">
                <a:latin typeface="BRH Devanagari RN" pitchFamily="2" charset="0"/>
              </a:rPr>
              <a:t> </a:t>
            </a:r>
            <a:r>
              <a:rPr lang="en-IN" dirty="0" err="1" smtClean="0">
                <a:latin typeface="BRH Devanagari RN" pitchFamily="2" charset="0"/>
              </a:rPr>
              <a:t>pÉÑleÉÏiÉåirÉÉmÉ±iÉå</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US" dirty="0" smtClean="0">
                <a:latin typeface="Times New Roman" pitchFamily="18" charset="0"/>
                <a:cs typeface="Times New Roman" pitchFamily="18" charset="0"/>
              </a:rPr>
              <a:t>Implication of unmentioned from mentioned</a:t>
            </a:r>
          </a:p>
          <a:p>
            <a:pPr algn="just">
              <a:lnSpc>
                <a:spcPct val="150000"/>
              </a:lnSpc>
            </a:pPr>
            <a:r>
              <a:rPr lang="en-US" dirty="0" err="1" smtClean="0">
                <a:latin typeface="Times New Roman" pitchFamily="18" charset="0"/>
                <a:cs typeface="Times New Roman" pitchFamily="18" charset="0"/>
              </a:rPr>
              <a:t>Eg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Dadhi</a:t>
            </a:r>
            <a:r>
              <a:rPr lang="en-US" dirty="0" smtClean="0">
                <a:latin typeface="Times New Roman" pitchFamily="18" charset="0"/>
                <a:cs typeface="Times New Roman" pitchFamily="18" charset="0"/>
              </a:rPr>
              <a:t> should not be taken at night means can be taken in daytime.</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ARTHAPATTI</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0" algn="just">
              <a:lnSpc>
                <a:spcPct val="150000"/>
              </a:lnSpc>
            </a:pPr>
            <a:r>
              <a:rPr lang="en-IN" dirty="0" err="1" smtClean="0">
                <a:latin typeface="BRH Devanagari RN" pitchFamily="2" charset="0"/>
              </a:rPr>
              <a:t>ÌlÉhÉïrÉÉå</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ÌuÉcÉÉËUiÉxrÉÉjÉïxrÉ</a:t>
            </a:r>
            <a:r>
              <a:rPr lang="en-IN" dirty="0" smtClean="0">
                <a:latin typeface="BRH Devanagari RN" pitchFamily="2" charset="0"/>
              </a:rPr>
              <a:t> </a:t>
            </a:r>
            <a:r>
              <a:rPr lang="en-IN" dirty="0" err="1" smtClean="0">
                <a:latin typeface="BRH Devanagari RN" pitchFamily="2" charset="0"/>
              </a:rPr>
              <a:t>urÉuÉxjÉÉmÉlÉÇ</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 </a:t>
            </a:r>
            <a:r>
              <a:rPr lang="en-IN" dirty="0" err="1" smtClean="0">
                <a:latin typeface="BRH Devanagari RN" pitchFamily="2" charset="0"/>
              </a:rPr>
              <a:t>cÉiÉÑwmÉSpÉåwÉeÉiuÉÉÌS</a:t>
            </a:r>
            <a:r>
              <a:rPr lang="en-IN" dirty="0" smtClean="0">
                <a:latin typeface="BRH Devanagari RN" pitchFamily="2" charset="0"/>
              </a:rPr>
              <a:t> </a:t>
            </a:r>
            <a:r>
              <a:rPr lang="en-IN" dirty="0" err="1" smtClean="0">
                <a:latin typeface="BRH Devanagari RN" pitchFamily="2" charset="0"/>
              </a:rPr>
              <a:t>ÌuÉcÉÉUÇ</a:t>
            </a:r>
            <a:r>
              <a:rPr lang="en-IN" dirty="0" smtClean="0">
                <a:latin typeface="BRH Devanagari RN" pitchFamily="2" charset="0"/>
              </a:rPr>
              <a:t> </a:t>
            </a:r>
            <a:r>
              <a:rPr lang="en-IN" dirty="0" err="1" smtClean="0">
                <a:latin typeface="BRH Devanagari RN" pitchFamily="2" charset="0"/>
              </a:rPr>
              <a:t>M×üiuÉÉÅÍpÉSÏrÉiÉå</a:t>
            </a:r>
            <a:r>
              <a:rPr lang="en-IN" dirty="0" smtClean="0">
                <a:latin typeface="BRH Devanagari RN" pitchFamily="2" charset="0"/>
              </a:rPr>
              <a:t> “</a:t>
            </a:r>
            <a:r>
              <a:rPr lang="en-IN" dirty="0" err="1" smtClean="0">
                <a:latin typeface="BRH Devanagari RN" pitchFamily="2" charset="0"/>
              </a:rPr>
              <a:t>rÉSÒ£Çü</a:t>
            </a:r>
            <a:r>
              <a:rPr lang="en-IN" dirty="0" smtClean="0">
                <a:latin typeface="BRH Devanagari RN" pitchFamily="2" charset="0"/>
              </a:rPr>
              <a:t> </a:t>
            </a:r>
            <a:r>
              <a:rPr lang="en-IN" dirty="0" err="1" smtClean="0">
                <a:latin typeface="BRH Devanagari RN" pitchFamily="2" charset="0"/>
              </a:rPr>
              <a:t>wÉÉåQûzÉMüsÉÇ</a:t>
            </a:r>
            <a:r>
              <a:rPr lang="en-IN" dirty="0" smtClean="0">
                <a:latin typeface="BRH Devanagari RN" pitchFamily="2" charset="0"/>
              </a:rPr>
              <a:t> </a:t>
            </a:r>
            <a:r>
              <a:rPr lang="en-IN" dirty="0" err="1" smtClean="0">
                <a:latin typeface="BRH Devanagari RN" pitchFamily="2" charset="0"/>
              </a:rPr>
              <a:t>mÉÔuÉÉïkrÉÉrÉå</a:t>
            </a:r>
            <a:r>
              <a:rPr lang="en-IN" dirty="0" smtClean="0">
                <a:latin typeface="BRH Devanagari RN" pitchFamily="2" charset="0"/>
              </a:rPr>
              <a:t> </a:t>
            </a:r>
            <a:r>
              <a:rPr lang="en-IN" dirty="0" err="1" smtClean="0">
                <a:latin typeface="BRH Devanagari RN" pitchFamily="2" charset="0"/>
              </a:rPr>
              <a:t>pÉåwÉeÉÇ</a:t>
            </a:r>
            <a:r>
              <a:rPr lang="en-IN" dirty="0" smtClean="0">
                <a:latin typeface="BRH Devanagari RN" pitchFamily="2" charset="0"/>
              </a:rPr>
              <a:t> </a:t>
            </a:r>
            <a:r>
              <a:rPr lang="en-IN" dirty="0" err="1" smtClean="0">
                <a:latin typeface="BRH Devanagari RN" pitchFamily="2" charset="0"/>
              </a:rPr>
              <a:t>iÉ±ÑÌ£ürÉÑ£üqÉsÉqÉÉUÉåarÉÉrÉ</a:t>
            </a:r>
            <a:r>
              <a:rPr lang="en-IN" dirty="0" smtClean="0">
                <a:latin typeface="BRH Devanagari RN" pitchFamily="2" charset="0"/>
              </a:rPr>
              <a:t>” (</a:t>
            </a:r>
            <a:r>
              <a:rPr lang="en-IN" dirty="0" err="1" smtClean="0">
                <a:latin typeface="BRH Devanagari RN" pitchFamily="2" charset="0"/>
              </a:rPr>
              <a:t>xÉÔ</a:t>
            </a:r>
            <a:r>
              <a:rPr lang="en-IN" dirty="0" smtClean="0">
                <a:latin typeface="BRH Devanagari RN" pitchFamily="2" charset="0"/>
              </a:rPr>
              <a:t> A 10) </a:t>
            </a:r>
            <a:r>
              <a:rPr lang="en-IN" dirty="0" err="1" smtClean="0">
                <a:latin typeface="BRH Devanagari RN" pitchFamily="2" charset="0"/>
              </a:rPr>
              <a:t>CÌiÉ</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p>
          <a:p>
            <a:pPr lvl="0" algn="just">
              <a:lnSpc>
                <a:spcPct val="150000"/>
              </a:lnSpc>
            </a:pPr>
            <a:r>
              <a:rPr lang="en-IN" dirty="0" smtClean="0">
                <a:latin typeface="Times New Roman" pitchFamily="18" charset="0"/>
                <a:cs typeface="Times New Roman" pitchFamily="18" charset="0"/>
              </a:rPr>
              <a:t>The conclusive statement about the discussed fact </a:t>
            </a:r>
          </a:p>
          <a:p>
            <a:pPr lvl="0" algn="just">
              <a:lnSpc>
                <a:spcPct val="150000"/>
              </a:lnSpc>
            </a:pPr>
            <a:r>
              <a:rPr lang="en-IN" dirty="0" smtClean="0">
                <a:latin typeface="Times New Roman" pitchFamily="18" charset="0"/>
                <a:cs typeface="Times New Roman" pitchFamily="18" charset="0"/>
              </a:rPr>
              <a:t>Eg After discussion about </a:t>
            </a:r>
            <a:r>
              <a:rPr lang="en-IN" dirty="0" err="1" smtClean="0">
                <a:latin typeface="Times New Roman" pitchFamily="18" charset="0"/>
                <a:cs typeface="Times New Roman" pitchFamily="18" charset="0"/>
              </a:rPr>
              <a:t>Chikitsa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Catushpada</a:t>
            </a:r>
            <a:r>
              <a:rPr lang="en-IN" dirty="0" smtClean="0">
                <a:latin typeface="Times New Roman" pitchFamily="18" charset="0"/>
                <a:cs typeface="Times New Roman" pitchFamily="18" charset="0"/>
              </a:rPr>
              <a:t>, it is concluded that the presence of all the </a:t>
            </a:r>
            <a:r>
              <a:rPr lang="en-IN" dirty="0" err="1" smtClean="0">
                <a:latin typeface="Times New Roman" pitchFamily="18" charset="0"/>
                <a:cs typeface="Times New Roman" pitchFamily="18" charset="0"/>
              </a:rPr>
              <a:t>Chatushpada</a:t>
            </a:r>
            <a:r>
              <a:rPr lang="en-IN" dirty="0" smtClean="0">
                <a:latin typeface="Times New Roman" pitchFamily="18" charset="0"/>
                <a:cs typeface="Times New Roman" pitchFamily="18" charset="0"/>
              </a:rPr>
              <a:t> and applied properly will lead to preservation of health</a:t>
            </a:r>
            <a:endParaRPr lang="en-US" dirty="0" smtClean="0">
              <a:latin typeface="Times New Roman" pitchFamily="18" charset="0"/>
              <a:cs typeface="Times New Roman" pitchFamily="18" charset="0"/>
            </a:endParaRPr>
          </a:p>
          <a:p>
            <a:pPr algn="just">
              <a:lnSpc>
                <a:spcPct val="150000"/>
              </a:lnSpc>
            </a:pPr>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NIRNAYA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8763000" cy="5181600"/>
          </a:xfrm>
        </p:spPr>
        <p:txBody>
          <a:bodyPr>
            <a:normAutofit fontScale="92500" lnSpcReduction="20000"/>
          </a:bodyPr>
          <a:lstStyle/>
          <a:p>
            <a:pPr lvl="0" algn="just">
              <a:lnSpc>
                <a:spcPct val="150000"/>
              </a:lnSpc>
            </a:pPr>
            <a:r>
              <a:rPr lang="en-IN" sz="2800" dirty="0" err="1" smtClean="0">
                <a:latin typeface="BRH Devanagari RN" pitchFamily="2" charset="0"/>
              </a:rPr>
              <a:t>mÉëxÉ</a:t>
            </a:r>
            <a:r>
              <a:rPr lang="en-IN" sz="2800" dirty="0" smtClean="0">
                <a:latin typeface="BRH Devanagari RN" pitchFamily="2" charset="0"/>
              </a:rPr>
              <a:t>…¡</a:t>
            </a:r>
            <a:r>
              <a:rPr lang="en-IN" sz="2800" dirty="0" err="1" smtClean="0">
                <a:latin typeface="BRH Devanagari RN" pitchFamily="2" charset="0"/>
              </a:rPr>
              <a:t>ûÉå</a:t>
            </a:r>
            <a:r>
              <a:rPr lang="en-IN" sz="2800" dirty="0" smtClean="0">
                <a:latin typeface="BRH Devanagari RN" pitchFamily="2" charset="0"/>
              </a:rPr>
              <a:t> </a:t>
            </a:r>
            <a:r>
              <a:rPr lang="en-IN" sz="2800" dirty="0" err="1" smtClean="0">
                <a:latin typeface="BRH Devanagari RN" pitchFamily="2" charset="0"/>
              </a:rPr>
              <a:t>lÉÉqÉ</a:t>
            </a:r>
            <a:r>
              <a:rPr lang="en-IN" sz="2800" dirty="0" smtClean="0">
                <a:latin typeface="BRH Devanagari RN" pitchFamily="2" charset="0"/>
              </a:rPr>
              <a:t> </a:t>
            </a:r>
            <a:r>
              <a:rPr lang="en-IN" sz="2800" dirty="0" err="1" smtClean="0">
                <a:latin typeface="BRH Devanagari RN" pitchFamily="2" charset="0"/>
              </a:rPr>
              <a:t>mÉÔuÉÉïÍpÉÌWûiÉxrÉÉjÉïxrÉ</a:t>
            </a:r>
            <a:r>
              <a:rPr lang="en-IN" sz="2800" dirty="0" smtClean="0">
                <a:latin typeface="BRH Devanagari RN" pitchFamily="2" charset="0"/>
              </a:rPr>
              <a:t> </a:t>
            </a:r>
            <a:r>
              <a:rPr lang="en-IN" sz="2800" dirty="0" err="1" smtClean="0">
                <a:latin typeface="BRH Devanagari RN" pitchFamily="2" charset="0"/>
              </a:rPr>
              <a:t>mÉëMüUhÉÉaÉiÉiuÉÉÌSlÉÉ</a:t>
            </a:r>
            <a:r>
              <a:rPr lang="en-IN" sz="2800" dirty="0" smtClean="0">
                <a:latin typeface="BRH Devanagari RN" pitchFamily="2" charset="0"/>
              </a:rPr>
              <a:t> </a:t>
            </a:r>
            <a:r>
              <a:rPr lang="en-IN" sz="2800" dirty="0" err="1" smtClean="0">
                <a:latin typeface="BRH Devanagari RN" pitchFamily="2" charset="0"/>
              </a:rPr>
              <a:t>mÉÑlÉUÍpÉkÉÉlÉÇ</a:t>
            </a:r>
            <a:r>
              <a:rPr lang="en-IN" sz="2800" dirty="0" smtClean="0">
                <a:latin typeface="BRH Devanagari RN" pitchFamily="2" charset="0"/>
              </a:rPr>
              <a:t>; </a:t>
            </a:r>
            <a:r>
              <a:rPr lang="en-IN" sz="2800" dirty="0" err="1" smtClean="0">
                <a:latin typeface="BRH Devanagari RN" pitchFamily="2" charset="0"/>
              </a:rPr>
              <a:t>rÉjÉÉ</a:t>
            </a:r>
            <a:r>
              <a:rPr lang="en-IN" sz="2800" dirty="0" smtClean="0">
                <a:latin typeface="BRH Devanagari RN" pitchFamily="2" charset="0"/>
              </a:rPr>
              <a:t> </a:t>
            </a:r>
            <a:r>
              <a:rPr lang="en-IN" sz="2800" dirty="0" err="1" smtClean="0">
                <a:latin typeface="BRH Devanagari RN" pitchFamily="2" charset="0"/>
              </a:rPr>
              <a:t>iÉ§ÉÉÌiÉmÉëpÉÉuÉiÉÉÇ</a:t>
            </a:r>
            <a:r>
              <a:rPr lang="en-IN" sz="2800" dirty="0" smtClean="0">
                <a:latin typeface="BRH Devanagari RN" pitchFamily="2" charset="0"/>
              </a:rPr>
              <a:t> </a:t>
            </a:r>
            <a:r>
              <a:rPr lang="en-IN" sz="2800" dirty="0" err="1" smtClean="0">
                <a:latin typeface="BRH Devanagari RN" pitchFamily="2" charset="0"/>
              </a:rPr>
              <a:t>SØzrÉÉlÉÉÌiÉqÉÉ§ÉSzÉïlÉqÉÌiÉrÉÉåaÉ</a:t>
            </a:r>
            <a:r>
              <a:rPr lang="en-IN" sz="2800" dirty="0" smtClean="0">
                <a:latin typeface="BRH Devanagari RN" pitchFamily="2" charset="0"/>
              </a:rPr>
              <a:t>:” (</a:t>
            </a:r>
            <a:r>
              <a:rPr lang="en-IN" sz="2800" dirty="0" err="1" smtClean="0">
                <a:latin typeface="BRH Devanagari RN" pitchFamily="2" charset="0"/>
              </a:rPr>
              <a:t>xÉÔ</a:t>
            </a:r>
            <a:r>
              <a:rPr lang="en-IN" sz="2800" dirty="0" smtClean="0">
                <a:latin typeface="BRH Devanagari RN" pitchFamily="2" charset="0"/>
              </a:rPr>
              <a:t> A 11) </a:t>
            </a:r>
            <a:r>
              <a:rPr lang="en-IN" sz="2800" dirty="0" err="1" smtClean="0">
                <a:latin typeface="BRH Devanagari RN" pitchFamily="2" charset="0"/>
              </a:rPr>
              <a:t>LuÉqÉÉ±ÍpÉSÉrÉ</a:t>
            </a:r>
            <a:r>
              <a:rPr lang="en-IN" sz="2800" dirty="0" smtClean="0">
                <a:latin typeface="BRH Devanagari RN" pitchFamily="2" charset="0"/>
              </a:rPr>
              <a:t>, </a:t>
            </a:r>
            <a:r>
              <a:rPr lang="en-IN" sz="2800" dirty="0" err="1" smtClean="0">
                <a:latin typeface="BRH Devanagari RN" pitchFamily="2" charset="0"/>
              </a:rPr>
              <a:t>mÉÑlÉ</a:t>
            </a:r>
            <a:r>
              <a:rPr lang="en-IN" sz="2800" dirty="0" smtClean="0">
                <a:latin typeface="BRH Devanagari RN" pitchFamily="2" charset="0"/>
              </a:rPr>
              <a:t>: “</a:t>
            </a:r>
            <a:r>
              <a:rPr lang="en-IN" sz="2800" dirty="0" err="1" smtClean="0">
                <a:latin typeface="BRH Devanagari RN" pitchFamily="2" charset="0"/>
              </a:rPr>
              <a:t>AirÉÑaÉëzÉoS´ÉuÉhÉÉcNíûuÉhÉÉiÉç</a:t>
            </a:r>
            <a:r>
              <a:rPr lang="en-IN" sz="2800" dirty="0" smtClean="0">
                <a:latin typeface="BRH Devanagari RN" pitchFamily="2" charset="0"/>
              </a:rPr>
              <a:t> </a:t>
            </a:r>
            <a:r>
              <a:rPr lang="en-IN" sz="2800" dirty="0" err="1" smtClean="0">
                <a:latin typeface="BRH Devanagari RN" pitchFamily="2" charset="0"/>
              </a:rPr>
              <a:t>xÉuÉïzÉÉå</a:t>
            </a:r>
            <a:r>
              <a:rPr lang="en-IN" sz="2800" dirty="0" smtClean="0">
                <a:latin typeface="BRH Devanagari RN" pitchFamily="2" charset="0"/>
              </a:rPr>
              <a:t> </a:t>
            </a:r>
            <a:r>
              <a:rPr lang="en-IN" sz="2800" dirty="0" err="1" smtClean="0">
                <a:latin typeface="BRH Devanagari RN" pitchFamily="2" charset="0"/>
              </a:rPr>
              <a:t>lÉ</a:t>
            </a:r>
            <a:r>
              <a:rPr lang="en-IN" sz="2800" dirty="0" smtClean="0">
                <a:latin typeface="BRH Devanagari RN" pitchFamily="2" charset="0"/>
              </a:rPr>
              <a:t> </a:t>
            </a:r>
            <a:r>
              <a:rPr lang="en-IN" sz="2800" dirty="0" err="1" smtClean="0">
                <a:latin typeface="BRH Devanagari RN" pitchFamily="2" charset="0"/>
              </a:rPr>
              <a:t>cÉ</a:t>
            </a:r>
            <a:r>
              <a:rPr lang="en-IN" sz="2800" dirty="0" smtClean="0">
                <a:latin typeface="BRH Devanagari RN" pitchFamily="2" charset="0"/>
              </a:rPr>
              <a:t>” (</a:t>
            </a:r>
            <a:r>
              <a:rPr lang="en-IN" sz="2800" dirty="0" err="1" smtClean="0">
                <a:latin typeface="BRH Devanagari RN" pitchFamily="2" charset="0"/>
              </a:rPr>
              <a:t>zÉÉ</a:t>
            </a:r>
            <a:r>
              <a:rPr lang="en-IN" sz="2800" dirty="0" smtClean="0">
                <a:latin typeface="BRH Devanagari RN" pitchFamily="2" charset="0"/>
              </a:rPr>
              <a:t> A 1) </a:t>
            </a:r>
            <a:r>
              <a:rPr lang="en-IN" sz="2800" dirty="0" err="1" smtClean="0">
                <a:latin typeface="BRH Devanagari RN" pitchFamily="2" charset="0"/>
              </a:rPr>
              <a:t>CirÉÉÌSlÉÉ</a:t>
            </a:r>
            <a:r>
              <a:rPr lang="en-IN" sz="2800" dirty="0" smtClean="0">
                <a:latin typeface="BRH Devanagari RN" pitchFamily="2" charset="0"/>
              </a:rPr>
              <a:t> </a:t>
            </a:r>
            <a:r>
              <a:rPr lang="en-IN" sz="2800" dirty="0" err="1" smtClean="0">
                <a:latin typeface="BRH Devanagari RN" pitchFamily="2" charset="0"/>
              </a:rPr>
              <a:t>mÉÔuÉÉåï£ü</a:t>
            </a:r>
            <a:r>
              <a:rPr lang="en-IN" sz="2800" dirty="0" smtClean="0">
                <a:latin typeface="BRH Devanagari RN" pitchFamily="2" charset="0"/>
              </a:rPr>
              <a:t> </a:t>
            </a:r>
            <a:r>
              <a:rPr lang="en-IN" sz="2800" dirty="0" err="1" smtClean="0">
                <a:latin typeface="BRH Devanagari RN" pitchFamily="2" charset="0"/>
              </a:rPr>
              <a:t>LuÉÉjÉÉåïÅÍpÉSÏrÉiÉå</a:t>
            </a:r>
            <a:r>
              <a:rPr lang="en-IN" sz="2800" dirty="0" smtClean="0">
                <a:latin typeface="BRH Devanagari RN" pitchFamily="2" charset="0"/>
              </a:rPr>
              <a:t> | (</a:t>
            </a:r>
            <a:r>
              <a:rPr lang="en-IN" sz="2800" dirty="0" err="1" smtClean="0">
                <a:latin typeface="BRH Devanagari RN" pitchFamily="2" charset="0"/>
              </a:rPr>
              <a:t>cÉ¢ümÉÉÍhÉ</a:t>
            </a:r>
            <a:r>
              <a:rPr lang="en-IN" sz="2800" dirty="0" smtClean="0">
                <a:latin typeface="BRH Devanagari RN" pitchFamily="2" charset="0"/>
              </a:rPr>
              <a:t>)</a:t>
            </a:r>
            <a:endParaRPr lang="en-US" sz="2800" dirty="0" smtClean="0">
              <a:latin typeface="BRH Devanagari RN" pitchFamily="2" charset="0"/>
            </a:endParaRPr>
          </a:p>
          <a:p>
            <a:pPr algn="just">
              <a:lnSpc>
                <a:spcPct val="150000"/>
              </a:lnSpc>
            </a:pPr>
            <a:r>
              <a:rPr lang="en-US" sz="2800" dirty="0" smtClean="0">
                <a:latin typeface="Times New Roman" pitchFamily="18" charset="0"/>
                <a:cs typeface="Times New Roman" pitchFamily="18" charset="0"/>
              </a:rPr>
              <a:t>Mentioning of some fact once again when it is related to the context</a:t>
            </a:r>
          </a:p>
          <a:p>
            <a:pPr algn="just">
              <a:lnSpc>
                <a:spcPct val="150000"/>
              </a:lnSpc>
            </a:pPr>
            <a:r>
              <a:rPr lang="en-US" sz="2800" dirty="0" err="1" smtClean="0">
                <a:latin typeface="Times New Roman" pitchFamily="18" charset="0"/>
                <a:cs typeface="Times New Roman" pitchFamily="18" charset="0"/>
              </a:rPr>
              <a:t>Eg</a:t>
            </a:r>
            <a:r>
              <a:rPr lang="en-IN" sz="2800" dirty="0" smtClean="0"/>
              <a:t> </a:t>
            </a:r>
            <a:r>
              <a:rPr lang="en-IN" sz="2800" dirty="0" smtClean="0">
                <a:latin typeface="Times New Roman" pitchFamily="18" charset="0"/>
                <a:cs typeface="Times New Roman" pitchFamily="18" charset="0"/>
              </a:rPr>
              <a:t>In Caraka Samhita sutra </a:t>
            </a:r>
            <a:r>
              <a:rPr lang="en-IN" sz="2800" dirty="0" err="1" smtClean="0">
                <a:latin typeface="Times New Roman" pitchFamily="18" charset="0"/>
                <a:cs typeface="Times New Roman" pitchFamily="18" charset="0"/>
              </a:rPr>
              <a:t>sthana</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adhyaya</a:t>
            </a:r>
            <a:r>
              <a:rPr lang="en-IN" sz="2800" dirty="0" smtClean="0">
                <a:latin typeface="Times New Roman" pitchFamily="18" charset="0"/>
                <a:cs typeface="Times New Roman" pitchFamily="18" charset="0"/>
              </a:rPr>
              <a:t> 11, it is told that excessive exposure to </a:t>
            </a:r>
            <a:r>
              <a:rPr lang="en-IN" sz="2800" dirty="0" err="1" smtClean="0">
                <a:latin typeface="Times New Roman" pitchFamily="18" charset="0"/>
                <a:cs typeface="Times New Roman" pitchFamily="18" charset="0"/>
              </a:rPr>
              <a:t>atiprabha</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Dr̥isya</a:t>
            </a:r>
            <a:r>
              <a:rPr lang="en-IN" sz="2800" dirty="0" smtClean="0">
                <a:latin typeface="Times New Roman" pitchFamily="18" charset="0"/>
                <a:cs typeface="Times New Roman" pitchFamily="18" charset="0"/>
              </a:rPr>
              <a:t> is </a:t>
            </a:r>
            <a:r>
              <a:rPr lang="en-IN" sz="2800" dirty="0" err="1" smtClean="0">
                <a:latin typeface="Times New Roman" pitchFamily="18" charset="0"/>
                <a:cs typeface="Times New Roman" pitchFamily="18" charset="0"/>
              </a:rPr>
              <a:t>atiyoga</a:t>
            </a:r>
            <a:r>
              <a:rPr lang="en-IN" sz="2800" dirty="0" smtClean="0">
                <a:latin typeface="Times New Roman" pitchFamily="18" charset="0"/>
                <a:cs typeface="Times New Roman" pitchFamily="18" charset="0"/>
              </a:rPr>
              <a:t>. Again this is repeated in </a:t>
            </a:r>
            <a:r>
              <a:rPr lang="en-IN" sz="2800" dirty="0" err="1" smtClean="0">
                <a:latin typeface="Times New Roman" pitchFamily="18" charset="0"/>
                <a:cs typeface="Times New Roman" pitchFamily="18" charset="0"/>
              </a:rPr>
              <a:t>sarira</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sthana</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adhyaya</a:t>
            </a:r>
            <a:endParaRPr lang="en-US" sz="2800" dirty="0" smtClean="0">
              <a:latin typeface="Times New Roman" pitchFamily="18" charset="0"/>
              <a:cs typeface="Times New Roman" pitchFamily="18" charset="0"/>
            </a:endParaRPr>
          </a:p>
          <a:p>
            <a:endParaRPr lang="en-US" dirty="0"/>
          </a:p>
        </p:txBody>
      </p:sp>
      <p:sp>
        <p:nvSpPr>
          <p:cNvPr id="2" name="Title 1"/>
          <p:cNvSpPr>
            <a:spLocks noGrp="1"/>
          </p:cNvSpPr>
          <p:nvPr>
            <p:ph type="title"/>
          </p:nvPr>
        </p:nvSpPr>
        <p:spPr>
          <a:xfrm>
            <a:off x="457200" y="152400"/>
            <a:ext cx="8229600" cy="990600"/>
          </a:xfrm>
        </p:spPr>
        <p:txBody>
          <a:bodyPr>
            <a:noAutofit/>
          </a:bodyPr>
          <a:lstStyle/>
          <a:p>
            <a:r>
              <a:rPr lang="en-IN" sz="2800" dirty="0" smtClean="0">
                <a:latin typeface="Times New Roman" pitchFamily="18" charset="0"/>
                <a:cs typeface="Times New Roman" pitchFamily="18" charset="0"/>
              </a:rPr>
              <a:t>PRASANGA</a:t>
            </a:r>
            <a:br>
              <a:rPr lang="en-IN" sz="2800" dirty="0" smtClean="0">
                <a:latin typeface="Times New Roman" pitchFamily="18" charset="0"/>
                <a:cs typeface="Times New Roman" pitchFamily="18" charset="0"/>
              </a:rPr>
            </a:br>
            <a:endParaRPr lang="en-US" sz="2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just">
              <a:lnSpc>
                <a:spcPct val="150000"/>
              </a:lnSpc>
            </a:pPr>
            <a:r>
              <a:rPr lang="en-IN" dirty="0" err="1" smtClean="0">
                <a:latin typeface="BRH Devanagari RN" pitchFamily="2" charset="0"/>
              </a:rPr>
              <a:t>LMüÉliÉÉå</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rÉSuÉkÉÉUlÉålÉÉåcrÉiÉå</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 </a:t>
            </a:r>
            <a:r>
              <a:rPr lang="en-IN" dirty="0" err="1" smtClean="0">
                <a:latin typeface="BRH Devanagari RN" pitchFamily="2" charset="0"/>
              </a:rPr>
              <a:t>ÌlÉeÉ</a:t>
            </a:r>
            <a:r>
              <a:rPr lang="en-IN" dirty="0" smtClean="0">
                <a:latin typeface="BRH Devanagari RN" pitchFamily="2" charset="0"/>
              </a:rPr>
              <a:t>: </a:t>
            </a:r>
            <a:r>
              <a:rPr lang="en-IN" dirty="0" err="1" smtClean="0">
                <a:latin typeface="BRH Devanagari RN" pitchFamily="2" charset="0"/>
              </a:rPr>
              <a:t>zÉUÏUSÉåwÉÉåijÉ</a:t>
            </a:r>
            <a:r>
              <a:rPr lang="en-IN" dirty="0" smtClean="0">
                <a:latin typeface="BRH Devanagari RN" pitchFamily="2" charset="0"/>
              </a:rPr>
              <a:t>; iÉ×uÉ×Ì²LcÉrÉiÉÏirÉÉÌS | (</a:t>
            </a:r>
            <a:r>
              <a:rPr lang="en-IN" dirty="0" err="1" smtClean="0">
                <a:latin typeface="BRH Devanagari RN" pitchFamily="2" charset="0"/>
              </a:rPr>
              <a:t>cÉ¢ümÉÉÍhÉ</a:t>
            </a:r>
            <a:r>
              <a:rPr lang="en-IN" dirty="0" smtClean="0"/>
              <a:t>)</a:t>
            </a:r>
            <a:endParaRPr lang="en-US" dirty="0" smtClean="0"/>
          </a:p>
          <a:p>
            <a:pPr algn="just">
              <a:lnSpc>
                <a:spcPct val="150000"/>
              </a:lnSpc>
            </a:pPr>
            <a:r>
              <a:rPr lang="en-US" dirty="0" smtClean="0">
                <a:latin typeface="Times New Roman" pitchFamily="18" charset="0"/>
                <a:cs typeface="Times New Roman" pitchFamily="18" charset="0"/>
              </a:rPr>
              <a:t>Statement of fact without any alternative or a categorical statement.</a:t>
            </a:r>
          </a:p>
          <a:p>
            <a:pPr algn="just">
              <a:lnSpc>
                <a:spcPct val="150000"/>
              </a:lnSpc>
            </a:pPr>
            <a:r>
              <a:rPr lang="en-IN" dirty="0" err="1" smtClean="0">
                <a:latin typeface="Times New Roman" pitchFamily="18" charset="0"/>
                <a:cs typeface="Times New Roman" pitchFamily="18" charset="0"/>
              </a:rPr>
              <a:t>Nija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Vyadhi</a:t>
            </a:r>
            <a:r>
              <a:rPr lang="en-IN" dirty="0" smtClean="0">
                <a:latin typeface="Times New Roman" pitchFamily="18" charset="0"/>
                <a:cs typeface="Times New Roman" pitchFamily="18" charset="0"/>
              </a:rPr>
              <a:t> is produced by </a:t>
            </a:r>
            <a:r>
              <a:rPr lang="en-IN" dirty="0" err="1" smtClean="0">
                <a:latin typeface="Times New Roman" pitchFamily="18" charset="0"/>
                <a:cs typeface="Times New Roman" pitchFamily="18" charset="0"/>
              </a:rPr>
              <a:t>Saririka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Dosha</a:t>
            </a:r>
            <a:r>
              <a:rPr lang="en-IN"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algn="just">
              <a:lnSpc>
                <a:spcPct val="150000"/>
              </a:lnSpc>
            </a:pPr>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EKANTA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0" algn="just">
              <a:lnSpc>
                <a:spcPct val="150000"/>
              </a:lnSpc>
            </a:pPr>
            <a:r>
              <a:rPr lang="en-IN" dirty="0" err="1" smtClean="0">
                <a:latin typeface="BRH Devanagari RN" pitchFamily="2" charset="0"/>
              </a:rPr>
              <a:t>AlÉæMüÉliÉÉå</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AlrÉiÉUmÉ¤ÉÉlÉuÉkÉÉUhÉÇ</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a:t>
            </a:r>
            <a:r>
              <a:rPr lang="en-IN" dirty="0" err="1" smtClean="0">
                <a:latin typeface="BRH Devanagari RN" pitchFamily="2" charset="0"/>
              </a:rPr>
              <a:t>rÉå</a:t>
            </a:r>
            <a:r>
              <a:rPr lang="en-IN" dirty="0" smtClean="0">
                <a:latin typeface="BRH Devanagari RN" pitchFamily="2" charset="0"/>
              </a:rPr>
              <a:t> ½ÉiÉÑUÉ: </a:t>
            </a:r>
            <a:r>
              <a:rPr lang="en-IN" dirty="0" err="1" smtClean="0">
                <a:latin typeface="BRH Devanagari RN" pitchFamily="2" charset="0"/>
              </a:rPr>
              <a:t>MåüuÉsÉÉ¯åwÉeÉÉSØiÉå</a:t>
            </a:r>
            <a:r>
              <a:rPr lang="en-IN" dirty="0" smtClean="0">
                <a:latin typeface="BRH Devanagari RN" pitchFamily="2" charset="0"/>
              </a:rPr>
              <a:t> </a:t>
            </a:r>
            <a:r>
              <a:rPr lang="en-IN" dirty="0" err="1" smtClean="0">
                <a:latin typeface="BRH Devanagari RN" pitchFamily="2" charset="0"/>
              </a:rPr>
              <a:t>ÍqÉërÉliÉå</a:t>
            </a:r>
            <a:r>
              <a:rPr lang="en-IN" dirty="0" smtClean="0">
                <a:latin typeface="BRH Devanagari RN" pitchFamily="2" charset="0"/>
              </a:rPr>
              <a:t>, </a:t>
            </a:r>
            <a:r>
              <a:rPr lang="en-IN" dirty="0" err="1" smtClean="0">
                <a:latin typeface="BRH Devanagari RN" pitchFamily="2" charset="0"/>
              </a:rPr>
              <a:t>lÉ</a:t>
            </a:r>
            <a:r>
              <a:rPr lang="en-IN" dirty="0" smtClean="0">
                <a:latin typeface="BRH Devanagari RN" pitchFamily="2" charset="0"/>
              </a:rPr>
              <a:t> </a:t>
            </a:r>
            <a:r>
              <a:rPr lang="en-IN" dirty="0" err="1" smtClean="0">
                <a:latin typeface="BRH Devanagari RN" pitchFamily="2" charset="0"/>
              </a:rPr>
              <a:t>cÉ</a:t>
            </a:r>
            <a:r>
              <a:rPr lang="en-IN" dirty="0" smtClean="0">
                <a:latin typeface="BRH Devanagari RN" pitchFamily="2" charset="0"/>
              </a:rPr>
              <a:t> </a:t>
            </a:r>
            <a:r>
              <a:rPr lang="en-IN" dirty="0" err="1" smtClean="0">
                <a:latin typeface="BRH Devanagari RN" pitchFamily="2" charset="0"/>
              </a:rPr>
              <a:t>iÉå</a:t>
            </a:r>
            <a:r>
              <a:rPr lang="en-IN" dirty="0" smtClean="0">
                <a:latin typeface="BRH Devanagari RN" pitchFamily="2" charset="0"/>
              </a:rPr>
              <a:t> </a:t>
            </a:r>
            <a:r>
              <a:rPr lang="en-IN" dirty="0" err="1" smtClean="0">
                <a:latin typeface="BRH Devanagari RN" pitchFamily="2" charset="0"/>
              </a:rPr>
              <a:t>xÉuÉï</a:t>
            </a:r>
            <a:r>
              <a:rPr lang="en-IN" dirty="0" smtClean="0">
                <a:latin typeface="BRH Devanagari RN" pitchFamily="2" charset="0"/>
              </a:rPr>
              <a:t> </a:t>
            </a:r>
            <a:r>
              <a:rPr lang="en-IN" dirty="0" err="1" smtClean="0">
                <a:latin typeface="BRH Devanagari RN" pitchFamily="2" charset="0"/>
              </a:rPr>
              <a:t>LuÉ</a:t>
            </a:r>
            <a:r>
              <a:rPr lang="en-IN" dirty="0" smtClean="0">
                <a:latin typeface="BRH Devanagari RN" pitchFamily="2" charset="0"/>
              </a:rPr>
              <a:t> pÉåwÉeÉÉåmÉmÉ³ÉÉ: </a:t>
            </a:r>
            <a:r>
              <a:rPr lang="en-IN" dirty="0" err="1" smtClean="0">
                <a:latin typeface="BRH Devanagari RN" pitchFamily="2" charset="0"/>
              </a:rPr>
              <a:t>xÉqÉÑÌ¨ÉwÉPåûUlÉç</a:t>
            </a:r>
            <a:r>
              <a:rPr lang="en-IN" dirty="0" smtClean="0">
                <a:latin typeface="BRH Devanagari RN" pitchFamily="2" charset="0"/>
              </a:rPr>
              <a:t>” (</a:t>
            </a:r>
            <a:r>
              <a:rPr lang="en-IN" dirty="0" err="1" smtClean="0">
                <a:latin typeface="BRH Devanagari RN" pitchFamily="2" charset="0"/>
              </a:rPr>
              <a:t>xÉÔ</a:t>
            </a:r>
            <a:r>
              <a:rPr lang="en-IN" dirty="0" smtClean="0">
                <a:latin typeface="BRH Devanagari RN" pitchFamily="2" charset="0"/>
              </a:rPr>
              <a:t> A 10) </a:t>
            </a:r>
            <a:r>
              <a:rPr lang="en-IN" dirty="0" err="1" smtClean="0">
                <a:latin typeface="BRH Devanagari RN" pitchFamily="2" charset="0"/>
              </a:rPr>
              <a:t>CirÉÉÌS</a:t>
            </a:r>
            <a:r>
              <a:rPr lang="en-IN" dirty="0" smtClean="0">
                <a:latin typeface="BRH Devanagari RN" pitchFamily="2" charset="0"/>
              </a:rPr>
              <a:t> | (</a:t>
            </a:r>
            <a:r>
              <a:rPr lang="en-IN" dirty="0" err="1" smtClean="0">
                <a:latin typeface="BRH Devanagari RN" pitchFamily="2" charset="0"/>
              </a:rPr>
              <a:t>cÉ¢ümÉÉÍhÉ</a:t>
            </a:r>
            <a:r>
              <a:rPr lang="en-IN" dirty="0" smtClean="0"/>
              <a:t>)</a:t>
            </a:r>
          </a:p>
          <a:p>
            <a:pPr lvl="0" algn="just">
              <a:lnSpc>
                <a:spcPct val="150000"/>
              </a:lnSpc>
            </a:pPr>
            <a:r>
              <a:rPr lang="en-IN" dirty="0" err="1" smtClean="0">
                <a:latin typeface="Times New Roman" pitchFamily="18" charset="0"/>
                <a:cs typeface="Times New Roman" pitchFamily="18" charset="0"/>
              </a:rPr>
              <a:t>Anekanta</a:t>
            </a:r>
            <a:r>
              <a:rPr lang="en-IN" dirty="0" smtClean="0">
                <a:latin typeface="Times New Roman" pitchFamily="18" charset="0"/>
                <a:cs typeface="Times New Roman" pitchFamily="18" charset="0"/>
              </a:rPr>
              <a:t> is opposite to </a:t>
            </a:r>
            <a:r>
              <a:rPr lang="en-IN" dirty="0" err="1" smtClean="0">
                <a:latin typeface="Times New Roman" pitchFamily="18" charset="0"/>
                <a:cs typeface="Times New Roman" pitchFamily="18" charset="0"/>
              </a:rPr>
              <a:t>Ekanta</a:t>
            </a:r>
            <a:r>
              <a:rPr lang="en-IN" dirty="0" smtClean="0">
                <a:latin typeface="Times New Roman" pitchFamily="18" charset="0"/>
                <a:cs typeface="Times New Roman" pitchFamily="18" charset="0"/>
              </a:rPr>
              <a:t>,</a:t>
            </a:r>
          </a:p>
          <a:p>
            <a:pPr lvl="0" algn="just">
              <a:lnSpc>
                <a:spcPct val="150000"/>
              </a:lnSpc>
            </a:pPr>
            <a:r>
              <a:rPr lang="en-IN" dirty="0" smtClean="0">
                <a:latin typeface="Times New Roman" pitchFamily="18" charset="0"/>
                <a:cs typeface="Times New Roman" pitchFamily="18" charset="0"/>
              </a:rPr>
              <a:t>Such statements that are not absolute or conclusive.</a:t>
            </a:r>
          </a:p>
          <a:p>
            <a:pPr algn="just">
              <a:lnSpc>
                <a:spcPct val="150000"/>
              </a:lnSpc>
            </a:pPr>
            <a:r>
              <a:rPr lang="en-IN" dirty="0" smtClean="0">
                <a:latin typeface="Times New Roman" pitchFamily="18" charset="0"/>
                <a:cs typeface="Times New Roman" pitchFamily="18" charset="0"/>
              </a:rPr>
              <a:t>Eg: </a:t>
            </a:r>
            <a:r>
              <a:rPr lang="en-IN" dirty="0" err="1" smtClean="0">
                <a:latin typeface="Times New Roman" pitchFamily="18" charset="0"/>
                <a:cs typeface="Times New Roman" pitchFamily="18" charset="0"/>
              </a:rPr>
              <a:t>Shodasha</a:t>
            </a:r>
            <a:r>
              <a:rPr lang="en-IN" dirty="0" smtClean="0">
                <a:latin typeface="Times New Roman" pitchFamily="18" charset="0"/>
                <a:cs typeface="Times New Roman" pitchFamily="18" charset="0"/>
              </a:rPr>
              <a:t> Kala Beshaja if applied properly will do </a:t>
            </a:r>
            <a:r>
              <a:rPr lang="en-IN" dirty="0" err="1" smtClean="0">
                <a:latin typeface="Times New Roman" pitchFamily="18" charset="0"/>
                <a:cs typeface="Times New Roman" pitchFamily="18" charset="0"/>
              </a:rPr>
              <a:t>Arokyarakshana</a:t>
            </a:r>
            <a:r>
              <a:rPr lang="en-IN" dirty="0" smtClean="0">
                <a:latin typeface="Times New Roman" pitchFamily="18" charset="0"/>
                <a:cs typeface="Times New Roman" pitchFamily="18" charset="0"/>
              </a:rPr>
              <a:t>, but not in those patients whose diseases are of </a:t>
            </a:r>
            <a:r>
              <a:rPr lang="en-IN" dirty="0" err="1" smtClean="0">
                <a:latin typeface="Times New Roman" pitchFamily="18" charset="0"/>
                <a:cs typeface="Times New Roman" pitchFamily="18" charset="0"/>
              </a:rPr>
              <a:t>Asadhya</a:t>
            </a:r>
            <a:r>
              <a:rPr lang="en-IN" dirty="0" smtClean="0">
                <a:latin typeface="Times New Roman" pitchFamily="18" charset="0"/>
                <a:cs typeface="Times New Roman" pitchFamily="18" charset="0"/>
              </a:rPr>
              <a:t> (incurable) variety.</a:t>
            </a:r>
          </a:p>
          <a:p>
            <a:pPr lvl="0"/>
            <a:endParaRPr lang="en-US" dirty="0" smtClean="0"/>
          </a:p>
          <a:p>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NAIKANTA/ ANAIKANTA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just">
              <a:lnSpc>
                <a:spcPct val="150000"/>
              </a:lnSpc>
            </a:pPr>
            <a:r>
              <a:rPr lang="en-IN" dirty="0" err="1" smtClean="0">
                <a:latin typeface="BRH Devanagari RN" pitchFamily="2" charset="0"/>
              </a:rPr>
              <a:t>AmÉuÉaÉÉåï</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xÉÉMüsrÉålÉÉåÌ</a:t>
            </a:r>
            <a:r>
              <a:rPr lang="en-IN" dirty="0" smtClean="0">
                <a:latin typeface="BRH Devanagari RN" pitchFamily="2" charset="0"/>
              </a:rPr>
              <a:t>¬¸</a:t>
            </a:r>
            <a:r>
              <a:rPr lang="en-IN" dirty="0" err="1" smtClean="0">
                <a:latin typeface="BRH Devanagari RN" pitchFamily="2" charset="0"/>
              </a:rPr>
              <a:t>åxrÉæMüSåzÉÉmÉMüwÉïhÉÇ</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mÉrÉÑïÌwÉiÉÉ³ÉqÉÉSSÏiÉÉlrÉ§É </a:t>
            </a:r>
            <a:r>
              <a:rPr lang="en-IN" dirty="0" err="1" smtClean="0">
                <a:latin typeface="BRH Devanagari RN" pitchFamily="2" charset="0"/>
              </a:rPr>
              <a:t>qÉÉÇxÉWûËUiÉzÉÑwMüzÉÉMüTüsÉpÉ¤rÉåprÉ</a:t>
            </a:r>
            <a:r>
              <a:rPr lang="en-IN" dirty="0" smtClean="0">
                <a:latin typeface="BRH Devanagari RN" pitchFamily="2" charset="0"/>
              </a:rPr>
              <a:t>:” (</a:t>
            </a:r>
            <a:r>
              <a:rPr lang="en-IN" dirty="0" err="1" smtClean="0">
                <a:latin typeface="BRH Devanagari RN" pitchFamily="2" charset="0"/>
              </a:rPr>
              <a:t>xÉÔ</a:t>
            </a:r>
            <a:r>
              <a:rPr lang="en-IN" dirty="0" smtClean="0">
                <a:latin typeface="BRH Devanagari RN" pitchFamily="2" charset="0"/>
              </a:rPr>
              <a:t> A 8) </a:t>
            </a:r>
            <a:r>
              <a:rPr lang="en-IN" dirty="0" err="1" smtClean="0">
                <a:latin typeface="BRH Devanagari RN" pitchFamily="2" charset="0"/>
              </a:rPr>
              <a:t>CÌiÉ</a:t>
            </a:r>
            <a:r>
              <a:rPr lang="en-IN" dirty="0" smtClean="0">
                <a:latin typeface="BRH Devanagari RN" pitchFamily="2" charset="0"/>
              </a:rPr>
              <a:t>| A§É </a:t>
            </a:r>
            <a:r>
              <a:rPr lang="en-IN" dirty="0" err="1" smtClean="0">
                <a:latin typeface="BRH Devanagari RN" pitchFamily="2" charset="0"/>
              </a:rPr>
              <a:t>ÌWû</a:t>
            </a:r>
            <a:r>
              <a:rPr lang="en-IN" dirty="0" smtClean="0">
                <a:latin typeface="BRH Devanagari RN" pitchFamily="2" charset="0"/>
              </a:rPr>
              <a:t> </a:t>
            </a:r>
            <a:r>
              <a:rPr lang="en-IN" dirty="0" err="1" smtClean="0">
                <a:latin typeface="BRH Devanagari RN" pitchFamily="2" charset="0"/>
              </a:rPr>
              <a:t>xÉÉqÉÉlrÉålÉ</a:t>
            </a:r>
            <a:r>
              <a:rPr lang="en-IN" dirty="0" smtClean="0">
                <a:latin typeface="BRH Devanagari RN" pitchFamily="2" charset="0"/>
              </a:rPr>
              <a:t> </a:t>
            </a:r>
            <a:r>
              <a:rPr lang="en-IN" dirty="0" err="1" smtClean="0">
                <a:latin typeface="BRH Devanagari RN" pitchFamily="2" charset="0"/>
              </a:rPr>
              <a:t>mÉrÉÑïÌwÉiÉpÉ¤ÉhÉÌlÉwÉåkÉÇ</a:t>
            </a:r>
            <a:r>
              <a:rPr lang="en-IN" dirty="0" smtClean="0">
                <a:latin typeface="BRH Devanagari RN" pitchFamily="2" charset="0"/>
              </a:rPr>
              <a:t> </a:t>
            </a:r>
            <a:r>
              <a:rPr lang="en-IN" dirty="0" err="1" smtClean="0">
                <a:latin typeface="BRH Devanagari RN" pitchFamily="2" charset="0"/>
              </a:rPr>
              <a:t>M×üiuÉÉ</a:t>
            </a:r>
            <a:r>
              <a:rPr lang="en-IN" dirty="0" smtClean="0">
                <a:latin typeface="BRH Devanagari RN" pitchFamily="2" charset="0"/>
              </a:rPr>
              <a:t> </a:t>
            </a:r>
            <a:r>
              <a:rPr lang="en-IN" dirty="0" err="1" smtClean="0">
                <a:latin typeface="BRH Devanagari RN" pitchFamily="2" charset="0"/>
              </a:rPr>
              <a:t>qÉÉÇxÉÉSå</a:t>
            </a:r>
            <a:r>
              <a:rPr lang="en-IN" dirty="0" smtClean="0">
                <a:latin typeface="BRH Devanagari RN" pitchFamily="2" charset="0"/>
              </a:rPr>
              <a:t>: </a:t>
            </a:r>
            <a:r>
              <a:rPr lang="en-IN" dirty="0" err="1" smtClean="0">
                <a:latin typeface="BRH Devanagari RN" pitchFamily="2" charset="0"/>
              </a:rPr>
              <a:t>mÉrÉÑïÌwÉiÉxrÉÉÌmÉ</a:t>
            </a:r>
            <a:r>
              <a:rPr lang="en-IN" dirty="0" smtClean="0">
                <a:latin typeface="BRH Devanagari RN" pitchFamily="2" charset="0"/>
              </a:rPr>
              <a:t> </a:t>
            </a:r>
            <a:r>
              <a:rPr lang="en-IN" dirty="0" err="1" smtClean="0">
                <a:latin typeface="BRH Devanagari RN" pitchFamily="2" charset="0"/>
              </a:rPr>
              <a:t>pÉ¤ÉhÉqÉmÉM×üwrÉ</a:t>
            </a:r>
            <a:r>
              <a:rPr lang="en-IN" dirty="0" smtClean="0">
                <a:latin typeface="BRH Devanagari RN" pitchFamily="2" charset="0"/>
              </a:rPr>
              <a:t> </a:t>
            </a:r>
            <a:r>
              <a:rPr lang="en-IN" dirty="0" err="1" smtClean="0">
                <a:latin typeface="BRH Devanagari RN" pitchFamily="2" charset="0"/>
              </a:rPr>
              <a:t>ÌuÉkÉÏrÉiÉå</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 </a:t>
            </a:r>
          </a:p>
          <a:p>
            <a:pPr lvl="0" algn="just">
              <a:lnSpc>
                <a:spcPct val="150000"/>
              </a:lnSpc>
            </a:pPr>
            <a:r>
              <a:rPr lang="en-IN" dirty="0" smtClean="0">
                <a:latin typeface="Times New Roman" pitchFamily="18" charset="0"/>
                <a:cs typeface="Times New Roman" pitchFamily="18" charset="0"/>
              </a:rPr>
              <a:t>Excluding one thing from group of things.</a:t>
            </a:r>
          </a:p>
          <a:p>
            <a:pPr lvl="0" algn="just">
              <a:lnSpc>
                <a:spcPct val="150000"/>
              </a:lnSpc>
            </a:pPr>
            <a:r>
              <a:rPr lang="en-IN" dirty="0" smtClean="0">
                <a:latin typeface="Times New Roman" pitchFamily="18" charset="0"/>
                <a:cs typeface="Times New Roman" pitchFamily="18" charset="0"/>
              </a:rPr>
              <a:t>In general </a:t>
            </a:r>
            <a:r>
              <a:rPr lang="en-IN" dirty="0" err="1" smtClean="0">
                <a:latin typeface="Times New Roman" pitchFamily="18" charset="0"/>
                <a:cs typeface="Times New Roman" pitchFamily="18" charset="0"/>
              </a:rPr>
              <a:t>Paryushita</a:t>
            </a:r>
            <a:r>
              <a:rPr lang="en-IN" dirty="0" smtClean="0">
                <a:latin typeface="Times New Roman" pitchFamily="18" charset="0"/>
                <a:cs typeface="Times New Roman" pitchFamily="18" charset="0"/>
              </a:rPr>
              <a:t> Anna (food) is contra indicated except </a:t>
            </a:r>
            <a:r>
              <a:rPr lang="en-IN" dirty="0" err="1" smtClean="0">
                <a:latin typeface="Times New Roman" pitchFamily="18" charset="0"/>
                <a:cs typeface="Times New Roman" pitchFamily="18" charset="0"/>
              </a:rPr>
              <a:t>Mamsa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Sushka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Shakha</a:t>
            </a:r>
            <a:r>
              <a:rPr lang="en-IN" dirty="0" smtClean="0">
                <a:latin typeface="Times New Roman" pitchFamily="18" charset="0"/>
                <a:cs typeface="Times New Roman" pitchFamily="18" charset="0"/>
              </a:rPr>
              <a:t> and </a:t>
            </a:r>
            <a:r>
              <a:rPr lang="en-IN" dirty="0" err="1" smtClean="0">
                <a:latin typeface="Times New Roman" pitchFamily="18" charset="0"/>
                <a:cs typeface="Times New Roman" pitchFamily="18" charset="0"/>
              </a:rPr>
              <a:t>Phala</a:t>
            </a:r>
            <a:r>
              <a:rPr lang="en-IN" dirty="0" smtClean="0"/>
              <a:t>.</a:t>
            </a:r>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APAVARGA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just">
              <a:lnSpc>
                <a:spcPct val="150000"/>
              </a:lnSpc>
            </a:pPr>
            <a:r>
              <a:rPr lang="en-IN" dirty="0" err="1" smtClean="0">
                <a:latin typeface="BRH Devanagari RN" pitchFamily="2" charset="0"/>
              </a:rPr>
              <a:t>ÌuÉmÉrÉïrÉÉå</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AmÉM×ü¸ÉiÉç</a:t>
            </a:r>
            <a:r>
              <a:rPr lang="en-IN" dirty="0" smtClean="0">
                <a:latin typeface="BRH Devanagari RN" pitchFamily="2" charset="0"/>
              </a:rPr>
              <a:t> </a:t>
            </a:r>
            <a:r>
              <a:rPr lang="en-IN" dirty="0" err="1" smtClean="0">
                <a:latin typeface="BRH Devanagari RN" pitchFamily="2" charset="0"/>
              </a:rPr>
              <a:t>mÉëiÉÏmÉÉåSÉWûUhÉÇ</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 </a:t>
            </a:r>
            <a:r>
              <a:rPr lang="en-IN" dirty="0" err="1" smtClean="0">
                <a:latin typeface="BRH Devanagari RN" pitchFamily="2" charset="0"/>
              </a:rPr>
              <a:t>ÌlÉSÉlÉÉå£üÉlrÉxrÉ</a:t>
            </a:r>
            <a:r>
              <a:rPr lang="en-IN" dirty="0" smtClean="0">
                <a:latin typeface="BRH Devanagari RN" pitchFamily="2" charset="0"/>
              </a:rPr>
              <a:t> </a:t>
            </a:r>
            <a:r>
              <a:rPr lang="en-IN" dirty="0" err="1" smtClean="0">
                <a:latin typeface="BRH Devanagari RN" pitchFamily="2" charset="0"/>
              </a:rPr>
              <a:t>lÉÉåmÉzÉåUiÉå</a:t>
            </a:r>
            <a:r>
              <a:rPr lang="en-IN" dirty="0" smtClean="0">
                <a:latin typeface="BRH Devanagari RN" pitchFamily="2" charset="0"/>
              </a:rPr>
              <a:t> </a:t>
            </a:r>
            <a:r>
              <a:rPr lang="en-IN" dirty="0" err="1" smtClean="0">
                <a:latin typeface="BRH Devanagari RN" pitchFamily="2" charset="0"/>
              </a:rPr>
              <a:t>ÌuÉmÉUÏiÉÉÌlÉ</a:t>
            </a:r>
            <a:r>
              <a:rPr lang="en-IN" dirty="0" smtClean="0">
                <a:latin typeface="BRH Devanagari RN" pitchFamily="2" charset="0"/>
              </a:rPr>
              <a:t> </a:t>
            </a:r>
            <a:r>
              <a:rPr lang="en-IN" dirty="0" err="1" smtClean="0">
                <a:latin typeface="BRH Devanagari RN" pitchFamily="2" charset="0"/>
              </a:rPr>
              <a:t>cÉ</a:t>
            </a:r>
            <a:r>
              <a:rPr lang="en-IN" dirty="0" smtClean="0">
                <a:latin typeface="BRH Devanagari RN" pitchFamily="2" charset="0"/>
              </a:rPr>
              <a:t> </a:t>
            </a:r>
            <a:r>
              <a:rPr lang="en-IN" dirty="0" err="1" smtClean="0">
                <a:latin typeface="BRH Devanagari RN" pitchFamily="2" charset="0"/>
              </a:rPr>
              <a:t>EmÉzÉåUiÉå</a:t>
            </a:r>
            <a:r>
              <a:rPr lang="en-IN" dirty="0" smtClean="0">
                <a:latin typeface="BRH Devanagari RN" pitchFamily="2" charset="0"/>
              </a:rPr>
              <a:t>” (</a:t>
            </a:r>
            <a:r>
              <a:rPr lang="en-IN" dirty="0" err="1" smtClean="0">
                <a:latin typeface="BRH Devanagari RN" pitchFamily="2" charset="0"/>
              </a:rPr>
              <a:t>ÌlÉ</a:t>
            </a:r>
            <a:r>
              <a:rPr lang="en-IN" dirty="0" smtClean="0">
                <a:latin typeface="BRH Devanagari RN" pitchFamily="2" charset="0"/>
              </a:rPr>
              <a:t> A 3) </a:t>
            </a:r>
            <a:r>
              <a:rPr lang="en-IN" dirty="0" err="1" smtClean="0">
                <a:latin typeface="BRH Devanagari RN" pitchFamily="2" charset="0"/>
              </a:rPr>
              <a:t>CÌiÉ</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US" dirty="0" smtClean="0">
                <a:latin typeface="Times New Roman" pitchFamily="18" charset="0"/>
                <a:cs typeface="Times New Roman" pitchFamily="18" charset="0"/>
              </a:rPr>
              <a:t>It is the statement of Contradiction</a:t>
            </a:r>
          </a:p>
          <a:p>
            <a:pPr algn="just">
              <a:lnSpc>
                <a:spcPct val="150000"/>
              </a:lnSpc>
            </a:pPr>
            <a:r>
              <a:rPr lang="en-US" dirty="0" err="1" smtClean="0">
                <a:latin typeface="Times New Roman" pitchFamily="18" charset="0"/>
                <a:cs typeface="Times New Roman" pitchFamily="18" charset="0"/>
              </a:rPr>
              <a:t>Eg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Nidanokta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Karanas</a:t>
            </a:r>
            <a:r>
              <a:rPr lang="en-US" dirty="0" smtClean="0">
                <a:latin typeface="Times New Roman" pitchFamily="18" charset="0"/>
                <a:cs typeface="Times New Roman" pitchFamily="18" charset="0"/>
              </a:rPr>
              <a:t> are not </a:t>
            </a:r>
            <a:r>
              <a:rPr lang="en-US" dirty="0" err="1" smtClean="0">
                <a:latin typeface="Times New Roman" pitchFamily="18" charset="0"/>
                <a:cs typeface="Times New Roman" pitchFamily="18" charset="0"/>
              </a:rPr>
              <a:t>Upasaya</a:t>
            </a:r>
            <a:r>
              <a:rPr lang="en-US" dirty="0" smtClean="0">
                <a:latin typeface="Times New Roman" pitchFamily="18" charset="0"/>
                <a:cs typeface="Times New Roman" pitchFamily="18" charset="0"/>
              </a:rPr>
              <a:t> that means the opposite of </a:t>
            </a:r>
            <a:r>
              <a:rPr lang="en-US" dirty="0" err="1" smtClean="0">
                <a:latin typeface="Times New Roman" pitchFamily="18" charset="0"/>
                <a:cs typeface="Times New Roman" pitchFamily="18" charset="0"/>
              </a:rPr>
              <a:t>Nidana</a:t>
            </a:r>
            <a:r>
              <a:rPr lang="en-US" dirty="0" smtClean="0">
                <a:latin typeface="Times New Roman" pitchFamily="18" charset="0"/>
                <a:cs typeface="Times New Roman" pitchFamily="18" charset="0"/>
              </a:rPr>
              <a:t> are </a:t>
            </a:r>
            <a:r>
              <a:rPr lang="en-US" dirty="0" err="1" smtClean="0">
                <a:latin typeface="Times New Roman" pitchFamily="18" charset="0"/>
                <a:cs typeface="Times New Roman" pitchFamily="18" charset="0"/>
              </a:rPr>
              <a:t>Upasaya</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VIPARYAYA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just">
              <a:lnSpc>
                <a:spcPct val="150000"/>
              </a:lnSpc>
            </a:pPr>
            <a:r>
              <a:rPr lang="en-IN" dirty="0" err="1" smtClean="0">
                <a:latin typeface="BRH Devanagari RN" pitchFamily="2" charset="0"/>
              </a:rPr>
              <a:t>mÉÔuÉïm¤ÉÉå</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mÉëÌiÉ¥ÉÉiÉÉjÉïxÉlSÕwÉMÇü</a:t>
            </a:r>
            <a:r>
              <a:rPr lang="en-IN" dirty="0" smtClean="0">
                <a:latin typeface="BRH Devanagari RN" pitchFamily="2" charset="0"/>
              </a:rPr>
              <a:t> </a:t>
            </a:r>
            <a:r>
              <a:rPr lang="en-IN" dirty="0" err="1" smtClean="0">
                <a:latin typeface="BRH Devanagari RN" pitchFamily="2" charset="0"/>
              </a:rPr>
              <a:t>uÉÉYrÉÇ</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-“qÉixrÉÉ³É </a:t>
            </a:r>
            <a:r>
              <a:rPr lang="en-IN" dirty="0" err="1" smtClean="0">
                <a:latin typeface="BRH Devanagari RN" pitchFamily="2" charset="0"/>
              </a:rPr>
              <a:t>mÉrÉxÉÉprÉuÉWûUåiÉç</a:t>
            </a:r>
            <a:r>
              <a:rPr lang="en-IN" dirty="0" smtClean="0">
                <a:latin typeface="BRH Devanagari RN" pitchFamily="2" charset="0"/>
              </a:rPr>
              <a:t>” </a:t>
            </a:r>
            <a:r>
              <a:rPr lang="en-IN" dirty="0" err="1" smtClean="0">
                <a:latin typeface="BRH Devanagari RN" pitchFamily="2" charset="0"/>
              </a:rPr>
              <a:t>CÌiÉ</a:t>
            </a:r>
            <a:r>
              <a:rPr lang="en-IN" dirty="0" smtClean="0">
                <a:latin typeface="BRH Devanagari RN" pitchFamily="2" charset="0"/>
              </a:rPr>
              <a:t> </a:t>
            </a:r>
            <a:r>
              <a:rPr lang="en-IN" dirty="0" err="1" smtClean="0">
                <a:latin typeface="BRH Devanagari RN" pitchFamily="2" charset="0"/>
              </a:rPr>
              <a:t>mÉëÌiÉ¥ÉÉiÉxrÉÉjÉïxrÉ</a:t>
            </a:r>
            <a:r>
              <a:rPr lang="en-IN" dirty="0" smtClean="0">
                <a:latin typeface="BRH Devanagari RN" pitchFamily="2" charset="0"/>
              </a:rPr>
              <a:t> “</a:t>
            </a:r>
            <a:r>
              <a:rPr lang="en-IN" dirty="0" err="1" smtClean="0">
                <a:latin typeface="BRH Devanagari RN" pitchFamily="2" charset="0"/>
              </a:rPr>
              <a:t>xÉuÉÉïlÉæuÉ</a:t>
            </a:r>
            <a:r>
              <a:rPr lang="en-IN" dirty="0" smtClean="0">
                <a:latin typeface="BRH Devanagari RN" pitchFamily="2" charset="0"/>
              </a:rPr>
              <a:t> qÉixrÉÉ³É </a:t>
            </a:r>
            <a:r>
              <a:rPr lang="en-IN" dirty="0" err="1" smtClean="0">
                <a:latin typeface="BRH Devanagari RN" pitchFamily="2" charset="0"/>
              </a:rPr>
              <a:t>mÉrÉxÉÉÅprÉuÉWûUåSlrÉ§É</a:t>
            </a:r>
            <a:r>
              <a:rPr lang="en-IN" dirty="0" smtClean="0">
                <a:latin typeface="BRH Devanagari RN" pitchFamily="2" charset="0"/>
              </a:rPr>
              <a:t> </a:t>
            </a:r>
            <a:r>
              <a:rPr lang="en-IN" dirty="0" err="1" smtClean="0">
                <a:latin typeface="BRH Devanagari RN" pitchFamily="2" charset="0"/>
              </a:rPr>
              <a:t>ÍcÉÍsÉÍcÉqÉÉiÉç</a:t>
            </a:r>
            <a:r>
              <a:rPr lang="en-IN" dirty="0" smtClean="0">
                <a:latin typeface="BRH Devanagari RN" pitchFamily="2" charset="0"/>
              </a:rPr>
              <a:t>” (</a:t>
            </a:r>
            <a:r>
              <a:rPr lang="en-IN" dirty="0" err="1" smtClean="0">
                <a:latin typeface="BRH Devanagari RN" pitchFamily="2" charset="0"/>
              </a:rPr>
              <a:t>xÉÔ</a:t>
            </a:r>
            <a:r>
              <a:rPr lang="en-IN" dirty="0" smtClean="0">
                <a:latin typeface="BRH Devanagari RN" pitchFamily="2" charset="0"/>
              </a:rPr>
              <a:t> A 26) </a:t>
            </a:r>
            <a:r>
              <a:rPr lang="en-IN" dirty="0" err="1" smtClean="0">
                <a:latin typeface="BRH Devanagari RN" pitchFamily="2" charset="0"/>
              </a:rPr>
              <a:t>CÌiÉ</a:t>
            </a:r>
            <a:r>
              <a:rPr lang="en-IN" dirty="0" smtClean="0">
                <a:latin typeface="BRH Devanagari RN" pitchFamily="2" charset="0"/>
              </a:rPr>
              <a:t> | (</a:t>
            </a:r>
            <a:r>
              <a:rPr lang="en-IN" dirty="0" err="1" smtClean="0">
                <a:latin typeface="BRH Devanagari RN" pitchFamily="2" charset="0"/>
              </a:rPr>
              <a:t>cÉ¢ümÉÉÍhÉ</a:t>
            </a:r>
            <a:r>
              <a:rPr lang="en-IN" dirty="0" smtClean="0"/>
              <a:t>)</a:t>
            </a:r>
          </a:p>
          <a:p>
            <a:pPr lvl="0" algn="just">
              <a:lnSpc>
                <a:spcPct val="150000"/>
              </a:lnSpc>
            </a:pPr>
            <a:r>
              <a:rPr lang="en-IN" dirty="0" smtClean="0">
                <a:latin typeface="Times New Roman" pitchFamily="18" charset="0"/>
                <a:cs typeface="Times New Roman" pitchFamily="18" charset="0"/>
              </a:rPr>
              <a:t>Vitiation of </a:t>
            </a:r>
            <a:r>
              <a:rPr lang="en-IN" dirty="0" err="1" smtClean="0">
                <a:latin typeface="Times New Roman" pitchFamily="18" charset="0"/>
                <a:cs typeface="Times New Roman" pitchFamily="18" charset="0"/>
              </a:rPr>
              <a:t>Pratijna</a:t>
            </a:r>
            <a:r>
              <a:rPr lang="en-IN" dirty="0" smtClean="0">
                <a:latin typeface="Times New Roman" pitchFamily="18" charset="0"/>
                <a:cs typeface="Times New Roman" pitchFamily="18" charset="0"/>
              </a:rPr>
              <a:t> with an objection.</a:t>
            </a:r>
          </a:p>
          <a:p>
            <a:pPr lvl="0" algn="just">
              <a:lnSpc>
                <a:spcPct val="150000"/>
              </a:lnSpc>
            </a:pPr>
            <a:r>
              <a:rPr lang="en-IN" dirty="0" smtClean="0">
                <a:latin typeface="Times New Roman" pitchFamily="18" charset="0"/>
                <a:cs typeface="Times New Roman" pitchFamily="18" charset="0"/>
              </a:rPr>
              <a:t>All fishes should not be taken with milk, the other objects that no this is not so ,</a:t>
            </a:r>
            <a:r>
              <a:rPr lang="en-IN" dirty="0" err="1" smtClean="0">
                <a:latin typeface="Times New Roman" pitchFamily="18" charset="0"/>
                <a:cs typeface="Times New Roman" pitchFamily="18" charset="0"/>
              </a:rPr>
              <a:t>chilichima</a:t>
            </a:r>
            <a:r>
              <a:rPr lang="en-IN" dirty="0" smtClean="0">
                <a:latin typeface="Times New Roman" pitchFamily="18" charset="0"/>
                <a:cs typeface="Times New Roman" pitchFamily="18" charset="0"/>
              </a:rPr>
              <a:t> can be taken.</a:t>
            </a:r>
            <a:endParaRPr lang="en-US" dirty="0" smtClean="0">
              <a:latin typeface="Times New Roman" pitchFamily="18" charset="0"/>
              <a:cs typeface="Times New Roman" pitchFamily="18" charset="0"/>
            </a:endParaRPr>
          </a:p>
          <a:p>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PORVAPAKSHA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05800" cy="4940491"/>
          </a:xfrm>
        </p:spPr>
        <p:txBody>
          <a:bodyPr>
            <a:normAutofit fontScale="92500" lnSpcReduction="20000"/>
          </a:bodyPr>
          <a:lstStyle/>
          <a:p>
            <a:pPr lvl="0">
              <a:lnSpc>
                <a:spcPct val="150000"/>
              </a:lnSpc>
            </a:pPr>
            <a:r>
              <a:rPr lang="en-IN" dirty="0" err="1" smtClean="0">
                <a:latin typeface="BRH Devanagari RN" pitchFamily="2" charset="0"/>
              </a:rPr>
              <a:t>ÌuÉkÉÉlÉÇ</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xÉÔ§ÉMüÉU¶É</a:t>
            </a:r>
            <a:r>
              <a:rPr lang="en-IN" dirty="0" smtClean="0">
                <a:latin typeface="BRH Devanagari RN" pitchFamily="2" charset="0"/>
              </a:rPr>
              <a:t> </a:t>
            </a:r>
            <a:r>
              <a:rPr lang="en-IN" dirty="0" err="1" smtClean="0">
                <a:latin typeface="BRH Devanagari RN" pitchFamily="2" charset="0"/>
              </a:rPr>
              <a:t>ÌuÉkÉÉrÉ</a:t>
            </a:r>
            <a:r>
              <a:rPr lang="en-IN" dirty="0" smtClean="0">
                <a:latin typeface="BRH Devanagari RN" pitchFamily="2" charset="0"/>
              </a:rPr>
              <a:t> </a:t>
            </a:r>
            <a:r>
              <a:rPr lang="en-IN" dirty="0" err="1" smtClean="0">
                <a:latin typeface="BRH Devanagari RN" pitchFamily="2" charset="0"/>
              </a:rPr>
              <a:t>uÉhÉïrÉÌiÉ</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a:t>
            </a:r>
            <a:r>
              <a:rPr lang="en-IN" dirty="0" err="1" smtClean="0">
                <a:latin typeface="BRH Devanagari RN" pitchFamily="2" charset="0"/>
              </a:rPr>
              <a:t>qÉsÉÉrÉlÉÉÌlÉ</a:t>
            </a:r>
            <a:r>
              <a:rPr lang="en-IN" dirty="0" smtClean="0">
                <a:latin typeface="BRH Devanagari RN" pitchFamily="2" charset="0"/>
              </a:rPr>
              <a:t> </a:t>
            </a:r>
            <a:r>
              <a:rPr lang="en-IN" dirty="0" err="1" smtClean="0">
                <a:latin typeface="BRH Devanagari RN" pitchFamily="2" charset="0"/>
              </a:rPr>
              <a:t>oÉÉkrÉliÉå</a:t>
            </a:r>
            <a:r>
              <a:rPr lang="en-IN" dirty="0" smtClean="0">
                <a:latin typeface="BRH Devanagari RN" pitchFamily="2" charset="0"/>
              </a:rPr>
              <a:t> </a:t>
            </a:r>
            <a:r>
              <a:rPr lang="en-IN" dirty="0" err="1" smtClean="0">
                <a:latin typeface="BRH Devanagari RN" pitchFamily="2" charset="0"/>
              </a:rPr>
              <a:t>SÒ¸æqÉÉ§ÉÉÌSMæüqÉïsÉæ</a:t>
            </a:r>
            <a:r>
              <a:rPr lang="en-IN" dirty="0" smtClean="0">
                <a:latin typeface="BRH Devanagari RN" pitchFamily="2" charset="0"/>
              </a:rPr>
              <a:t>:” </a:t>
            </a:r>
            <a:r>
              <a:rPr lang="en-IN" dirty="0" err="1" smtClean="0">
                <a:latin typeface="BRH Devanagari RN" pitchFamily="2" charset="0"/>
              </a:rPr>
              <a:t>CirÉ§É</a:t>
            </a:r>
            <a:r>
              <a:rPr lang="en-IN" dirty="0" smtClean="0">
                <a:latin typeface="BRH Devanagari RN" pitchFamily="2" charset="0"/>
              </a:rPr>
              <a:t> </a:t>
            </a:r>
            <a:r>
              <a:rPr lang="en-IN" dirty="0" err="1" smtClean="0">
                <a:latin typeface="BRH Devanagari RN" pitchFamily="2" charset="0"/>
              </a:rPr>
              <a:t>SÒÌ¸zÉoSålÉ</a:t>
            </a:r>
            <a:r>
              <a:rPr lang="en-IN" dirty="0" smtClean="0">
                <a:latin typeface="BRH Devanagari RN" pitchFamily="2" charset="0"/>
              </a:rPr>
              <a:t> </a:t>
            </a:r>
            <a:r>
              <a:rPr lang="en-IN" dirty="0" err="1" smtClean="0">
                <a:latin typeface="BRH Devanagari RN" pitchFamily="2" charset="0"/>
              </a:rPr>
              <a:t>qÉsÉÉlÉÉÇ</a:t>
            </a:r>
            <a:r>
              <a:rPr lang="en-IN" dirty="0" smtClean="0">
                <a:latin typeface="BRH Devanagari RN" pitchFamily="2" charset="0"/>
              </a:rPr>
              <a:t> </a:t>
            </a:r>
            <a:r>
              <a:rPr lang="en-IN" dirty="0" err="1" smtClean="0">
                <a:latin typeface="BRH Devanagari RN" pitchFamily="2" charset="0"/>
              </a:rPr>
              <a:t>WûÏlÉiuÉqÉÍkÉMüiuÉqÉÉcÉÉrÉïaÉ×WûÏiÉqÉÉcÉÉrÉÉåï</a:t>
            </a:r>
            <a:r>
              <a:rPr lang="en-IN" dirty="0" smtClean="0">
                <a:latin typeface="BRH Devanagari RN" pitchFamily="2" charset="0"/>
              </a:rPr>
              <a:t> </a:t>
            </a:r>
            <a:r>
              <a:rPr lang="en-IN" dirty="0" err="1" smtClean="0">
                <a:latin typeface="BRH Devanagari RN" pitchFamily="2" charset="0"/>
              </a:rPr>
              <a:t>uÉhÉïrÉÌiÉ</a:t>
            </a:r>
            <a:r>
              <a:rPr lang="en-IN" dirty="0" smtClean="0">
                <a:latin typeface="BRH Devanagari RN" pitchFamily="2" charset="0"/>
              </a:rPr>
              <a:t> – </a:t>
            </a:r>
            <a:r>
              <a:rPr lang="en-IN" dirty="0" err="1" smtClean="0">
                <a:latin typeface="BRH Devanagari RN" pitchFamily="2" charset="0"/>
              </a:rPr>
              <a:t>qÉsÉuÉ×Î®Ç</a:t>
            </a:r>
            <a:r>
              <a:rPr lang="en-IN" dirty="0" smtClean="0">
                <a:latin typeface="BRH Devanagari RN" pitchFamily="2" charset="0"/>
              </a:rPr>
              <a:t> </a:t>
            </a:r>
            <a:r>
              <a:rPr lang="en-IN" dirty="0" err="1" smtClean="0">
                <a:latin typeface="BRH Devanagari RN" pitchFamily="2" charset="0"/>
              </a:rPr>
              <a:t>aÉÑÂiÉrÉÉ</a:t>
            </a:r>
            <a:r>
              <a:rPr lang="en-IN" dirty="0" smtClean="0">
                <a:latin typeface="BRH Devanagari RN" pitchFamily="2" charset="0"/>
              </a:rPr>
              <a:t> </a:t>
            </a:r>
            <a:r>
              <a:rPr lang="en-IN" dirty="0" err="1" smtClean="0">
                <a:latin typeface="BRH Devanagari RN" pitchFamily="2" charset="0"/>
              </a:rPr>
              <a:t>sÉÉbÉuÉÉlqÉsÉxÉXç¤ÉrÉqÉç</a:t>
            </a:r>
            <a:r>
              <a:rPr lang="en-IN" dirty="0" smtClean="0">
                <a:latin typeface="BRH Devanagari RN" pitchFamily="2" charset="0"/>
              </a:rPr>
              <a:t> | </a:t>
            </a:r>
            <a:r>
              <a:rPr lang="en-IN" dirty="0" err="1" smtClean="0">
                <a:latin typeface="BRH Devanagari RN" pitchFamily="2" charset="0"/>
              </a:rPr>
              <a:t>qÉsÉÉrÉlÉÉlÉÉÇ</a:t>
            </a:r>
            <a:r>
              <a:rPr lang="en-IN" dirty="0" smtClean="0">
                <a:latin typeface="BRH Devanagari RN" pitchFamily="2" charset="0"/>
              </a:rPr>
              <a:t> </a:t>
            </a:r>
            <a:r>
              <a:rPr lang="en-IN" dirty="0" err="1" smtClean="0">
                <a:latin typeface="BRH Devanagari RN" pitchFamily="2" charset="0"/>
              </a:rPr>
              <a:t>oÉÑkrÉåiÉ</a:t>
            </a:r>
            <a:r>
              <a:rPr lang="en-IN" dirty="0" smtClean="0">
                <a:latin typeface="BRH Devanagari RN" pitchFamily="2" charset="0"/>
              </a:rPr>
              <a:t> </a:t>
            </a:r>
            <a:r>
              <a:rPr lang="en-IN" dirty="0" err="1" smtClean="0">
                <a:latin typeface="BRH Devanagari RN" pitchFamily="2" charset="0"/>
              </a:rPr>
              <a:t>xÉÇaÉÉåixÉaÉÉïSiÉÏuÉ</a:t>
            </a:r>
            <a:r>
              <a:rPr lang="en-IN" dirty="0" smtClean="0">
                <a:latin typeface="BRH Devanagari RN" pitchFamily="2" charset="0"/>
              </a:rPr>
              <a:t> </a:t>
            </a:r>
            <a:r>
              <a:rPr lang="en-IN" dirty="0" err="1" smtClean="0">
                <a:latin typeface="BRH Devanagari RN" pitchFamily="2" charset="0"/>
              </a:rPr>
              <a:t>cÉ</a:t>
            </a:r>
            <a:r>
              <a:rPr lang="en-IN" dirty="0" smtClean="0">
                <a:latin typeface="BRH Devanagari RN" pitchFamily="2" charset="0"/>
              </a:rPr>
              <a:t>” (</a:t>
            </a:r>
            <a:r>
              <a:rPr lang="en-IN" dirty="0" err="1" smtClean="0">
                <a:latin typeface="BRH Devanagari RN" pitchFamily="2" charset="0"/>
              </a:rPr>
              <a:t>xÉÔ</a:t>
            </a:r>
            <a:r>
              <a:rPr lang="en-IN" dirty="0" smtClean="0">
                <a:latin typeface="BRH Devanagari RN" pitchFamily="2" charset="0"/>
              </a:rPr>
              <a:t> A 7) </a:t>
            </a:r>
            <a:r>
              <a:rPr lang="en-IN" dirty="0" err="1" smtClean="0">
                <a:latin typeface="BRH Devanagari RN" pitchFamily="2" charset="0"/>
              </a:rPr>
              <a:t>CÌiÉ</a:t>
            </a:r>
            <a:r>
              <a:rPr lang="en-IN" dirty="0" smtClean="0">
                <a:latin typeface="BRH Devanagari RN" pitchFamily="2" charset="0"/>
              </a:rPr>
              <a:t> | </a:t>
            </a:r>
            <a:r>
              <a:rPr lang="en-IN" dirty="0" err="1" smtClean="0">
                <a:latin typeface="BRH Devanagari RN" pitchFamily="2" charset="0"/>
              </a:rPr>
              <a:t>MåüÍcÉ¨ÉÑ</a:t>
            </a:r>
            <a:r>
              <a:rPr lang="en-IN" dirty="0" smtClean="0">
                <a:latin typeface="BRH Devanagari RN" pitchFamily="2" charset="0"/>
              </a:rPr>
              <a:t> </a:t>
            </a:r>
            <a:r>
              <a:rPr lang="en-IN" dirty="0" err="1" smtClean="0">
                <a:latin typeface="BRH Devanagari RN" pitchFamily="2" charset="0"/>
              </a:rPr>
              <a:t>mÉëMüUhÉÉlÉÑmÉÔurÉÉïÅjÉÉïÍpÉkÉÉlÉÇ</a:t>
            </a:r>
            <a:r>
              <a:rPr lang="en-IN" dirty="0" smtClean="0">
                <a:latin typeface="BRH Devanagari RN" pitchFamily="2" charset="0"/>
              </a:rPr>
              <a:t> </a:t>
            </a:r>
            <a:r>
              <a:rPr lang="en-IN" dirty="0" err="1" smtClean="0">
                <a:latin typeface="BRH Devanagari RN" pitchFamily="2" charset="0"/>
              </a:rPr>
              <a:t>ÌuÉkÉÉlÉqÉÉWÒû</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UxÉÂÍkÉUqÉÉÇxÉqÉåSÉåÎxjÉqÉ‹zÉÑ¢üÉhÉÉqÉÑimÉÉS¢üqÉÉlÉÑUÉåkÉlÉÉÍpÉkÉÉlÉqÉç|  (</a:t>
            </a:r>
            <a:r>
              <a:rPr lang="en-IN" dirty="0" err="1" smtClean="0">
                <a:latin typeface="BRH Devanagari RN" pitchFamily="2" charset="0"/>
              </a:rPr>
              <a:t>cÉ¢ümÉÉÍhÉ</a:t>
            </a:r>
            <a:r>
              <a:rPr lang="en-IN" dirty="0" smtClean="0">
                <a:latin typeface="BRH Devanagari RN" pitchFamily="2" charset="0"/>
              </a:rPr>
              <a:t>)</a:t>
            </a:r>
          </a:p>
          <a:p>
            <a:pPr>
              <a:lnSpc>
                <a:spcPct val="150000"/>
              </a:lnSpc>
            </a:pPr>
            <a:r>
              <a:rPr lang="en-US" dirty="0" smtClean="0">
                <a:latin typeface="Times New Roman" pitchFamily="18" charset="0"/>
                <a:cs typeface="Times New Roman" pitchFamily="18" charset="0"/>
              </a:rPr>
              <a:t>Vidhana means explaining the method followed by </a:t>
            </a:r>
            <a:r>
              <a:rPr lang="en-US" dirty="0" err="1" smtClean="0">
                <a:latin typeface="Times New Roman" pitchFamily="18" charset="0"/>
                <a:cs typeface="Times New Roman" pitchFamily="18" charset="0"/>
              </a:rPr>
              <a:t>Sutrakartha</a:t>
            </a:r>
            <a:r>
              <a:rPr lang="en-US" dirty="0" smtClean="0">
                <a:latin typeface="Times New Roman" pitchFamily="18" charset="0"/>
                <a:cs typeface="Times New Roman" pitchFamily="18" charset="0"/>
              </a:rPr>
              <a:t>.</a:t>
            </a:r>
          </a:p>
          <a:p>
            <a:pPr lvl="0">
              <a:lnSpc>
                <a:spcPct val="150000"/>
              </a:lnSpc>
            </a:pPr>
            <a:endParaRPr lang="en-US" dirty="0" smtClean="0">
              <a:latin typeface="BRH Devanagari RN" pitchFamily="2" charset="0"/>
            </a:endParaRPr>
          </a:p>
          <a:p>
            <a:pPr>
              <a:lnSpc>
                <a:spcPct val="150000"/>
              </a:lnSpc>
            </a:pPr>
            <a:endParaRPr lang="en-US" dirty="0"/>
          </a:p>
        </p:txBody>
      </p:sp>
      <p:sp>
        <p:nvSpPr>
          <p:cNvPr id="2" name="Title 1"/>
          <p:cNvSpPr>
            <a:spLocks noGrp="1"/>
          </p:cNvSpPr>
          <p:nvPr>
            <p:ph type="title"/>
          </p:nvPr>
        </p:nvSpPr>
        <p:spPr>
          <a:xfrm>
            <a:off x="457200" y="274638"/>
            <a:ext cx="8229600" cy="868362"/>
          </a:xfrm>
        </p:spPr>
        <p:txBody>
          <a:bodyPr>
            <a:normAutofit fontScale="90000"/>
          </a:bodyPr>
          <a:lstStyle/>
          <a:p>
            <a:r>
              <a:rPr lang="en-IN" dirty="0" smtClean="0">
                <a:latin typeface="Times New Roman" pitchFamily="18" charset="0"/>
                <a:cs typeface="Times New Roman" pitchFamily="18" charset="0"/>
              </a:rPr>
              <a:t>VIDHANA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lnSpc>
                <a:spcPct val="150000"/>
              </a:lnSpc>
            </a:pPr>
            <a:r>
              <a:rPr lang="en-IN" dirty="0" smtClean="0">
                <a:latin typeface="Times New Roman" pitchFamily="18" charset="0"/>
                <a:cs typeface="Times New Roman" pitchFamily="18" charset="0"/>
              </a:rPr>
              <a:t>Eg While explaining </a:t>
            </a:r>
            <a:r>
              <a:rPr lang="en-IN" dirty="0" err="1" smtClean="0">
                <a:latin typeface="Times New Roman" pitchFamily="18" charset="0"/>
                <a:cs typeface="Times New Roman" pitchFamily="18" charset="0"/>
              </a:rPr>
              <a:t>malayana</a:t>
            </a:r>
            <a:r>
              <a:rPr lang="en-IN" dirty="0" smtClean="0">
                <a:latin typeface="Times New Roman" pitchFamily="18" charset="0"/>
                <a:cs typeface="Times New Roman" pitchFamily="18" charset="0"/>
              </a:rPr>
              <a:t>, it is told that when mala becomes vitiated and gets increased in </a:t>
            </a:r>
            <a:r>
              <a:rPr lang="en-IN" dirty="0" err="1" smtClean="0">
                <a:latin typeface="Times New Roman" pitchFamily="18" charset="0"/>
                <a:cs typeface="Times New Roman" pitchFamily="18" charset="0"/>
              </a:rPr>
              <a:t>matra</a:t>
            </a:r>
            <a:r>
              <a:rPr lang="en-IN" dirty="0" smtClean="0">
                <a:latin typeface="Times New Roman" pitchFamily="18" charset="0"/>
                <a:cs typeface="Times New Roman" pitchFamily="18" charset="0"/>
              </a:rPr>
              <a:t> and does </a:t>
            </a:r>
            <a:r>
              <a:rPr lang="en-IN" dirty="0" err="1" smtClean="0">
                <a:latin typeface="Times New Roman" pitchFamily="18" charset="0"/>
                <a:cs typeface="Times New Roman" pitchFamily="18" charset="0"/>
              </a:rPr>
              <a:t>badha</a:t>
            </a:r>
            <a:r>
              <a:rPr lang="en-IN" dirty="0" smtClean="0">
                <a:latin typeface="Times New Roman" pitchFamily="18" charset="0"/>
                <a:cs typeface="Times New Roman" pitchFamily="18" charset="0"/>
              </a:rPr>
              <a:t> to </a:t>
            </a:r>
            <a:r>
              <a:rPr lang="en-IN" dirty="0" err="1" smtClean="0">
                <a:latin typeface="Times New Roman" pitchFamily="18" charset="0"/>
                <a:cs typeface="Times New Roman" pitchFamily="18" charset="0"/>
              </a:rPr>
              <a:t>malamarga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malavriddhi</a:t>
            </a:r>
            <a:r>
              <a:rPr lang="en-IN" dirty="0" smtClean="0">
                <a:latin typeface="Times New Roman" pitchFamily="18" charset="0"/>
                <a:cs typeface="Times New Roman" pitchFamily="18" charset="0"/>
              </a:rPr>
              <a:t> is understood by </a:t>
            </a:r>
            <a:r>
              <a:rPr lang="en-IN" dirty="0" err="1" smtClean="0">
                <a:latin typeface="Times New Roman" pitchFamily="18" charset="0"/>
                <a:cs typeface="Times New Roman" pitchFamily="18" charset="0"/>
              </a:rPr>
              <a:t>gourav</a:t>
            </a:r>
            <a:r>
              <a:rPr lang="en-IN" dirty="0" smtClean="0">
                <a:latin typeface="Times New Roman" pitchFamily="18" charset="0"/>
                <a:cs typeface="Times New Roman" pitchFamily="18" charset="0"/>
              </a:rPr>
              <a:t> and </a:t>
            </a:r>
            <a:r>
              <a:rPr lang="en-IN" dirty="0" err="1" smtClean="0">
                <a:latin typeface="Times New Roman" pitchFamily="18" charset="0"/>
                <a:cs typeface="Times New Roman" pitchFamily="18" charset="0"/>
              </a:rPr>
              <a:t>sanga</a:t>
            </a:r>
            <a:r>
              <a:rPr lang="en-IN" dirty="0" smtClean="0">
                <a:latin typeface="Times New Roman" pitchFamily="18" charset="0"/>
                <a:cs typeface="Times New Roman" pitchFamily="18" charset="0"/>
              </a:rPr>
              <a:t> whereas </a:t>
            </a:r>
            <a:r>
              <a:rPr lang="en-IN" dirty="0" err="1" smtClean="0">
                <a:latin typeface="Times New Roman" pitchFamily="18" charset="0"/>
                <a:cs typeface="Times New Roman" pitchFamily="18" charset="0"/>
              </a:rPr>
              <a:t>malakshaya</a:t>
            </a:r>
            <a:r>
              <a:rPr lang="en-IN" dirty="0" smtClean="0">
                <a:latin typeface="Times New Roman" pitchFamily="18" charset="0"/>
                <a:cs typeface="Times New Roman" pitchFamily="18" charset="0"/>
              </a:rPr>
              <a:t> is predicted by </a:t>
            </a:r>
            <a:r>
              <a:rPr lang="en-IN" dirty="0" err="1" smtClean="0">
                <a:latin typeface="Times New Roman" pitchFamily="18" charset="0"/>
                <a:cs typeface="Times New Roman" pitchFamily="18" charset="0"/>
              </a:rPr>
              <a:t>laghava</a:t>
            </a:r>
            <a:r>
              <a:rPr lang="en-IN" dirty="0" smtClean="0">
                <a:latin typeface="Times New Roman" pitchFamily="18" charset="0"/>
                <a:cs typeface="Times New Roman" pitchFamily="18" charset="0"/>
              </a:rPr>
              <a:t> and </a:t>
            </a:r>
            <a:r>
              <a:rPr lang="en-IN" dirty="0" err="1" smtClean="0">
                <a:latin typeface="Times New Roman" pitchFamily="18" charset="0"/>
                <a:cs typeface="Times New Roman" pitchFamily="18" charset="0"/>
              </a:rPr>
              <a:t>atiutsarga</a:t>
            </a:r>
            <a:r>
              <a:rPr lang="en-IN" dirty="0" smtClean="0">
                <a:latin typeface="Times New Roman" pitchFamily="18" charset="0"/>
                <a:cs typeface="Times New Roman" pitchFamily="18" charset="0"/>
              </a:rPr>
              <a:t> using the mentioned </a:t>
            </a:r>
            <a:r>
              <a:rPr lang="en-IN" dirty="0" err="1" smtClean="0">
                <a:latin typeface="Times New Roman" pitchFamily="18" charset="0"/>
                <a:cs typeface="Times New Roman" pitchFamily="18" charset="0"/>
              </a:rPr>
              <a:t>Lakshana</a:t>
            </a:r>
            <a:r>
              <a:rPr lang="en-IN"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a:lnSpc>
                <a:spcPct val="150000"/>
              </a:lnSpc>
            </a:pPr>
            <a:r>
              <a:rPr lang="en-IN" dirty="0" smtClean="0">
                <a:latin typeface="Times New Roman" pitchFamily="18" charset="0"/>
                <a:cs typeface="Times New Roman" pitchFamily="18" charset="0"/>
              </a:rPr>
              <a:t>Otherwise </a:t>
            </a:r>
            <a:r>
              <a:rPr lang="en-IN" dirty="0" err="1" smtClean="0">
                <a:latin typeface="Times New Roman" pitchFamily="18" charset="0"/>
                <a:cs typeface="Times New Roman" pitchFamily="18" charset="0"/>
              </a:rPr>
              <a:t>Vidhana</a:t>
            </a:r>
            <a:r>
              <a:rPr lang="en-IN" dirty="0" smtClean="0">
                <a:latin typeface="Times New Roman" pitchFamily="18" charset="0"/>
                <a:cs typeface="Times New Roman" pitchFamily="18" charset="0"/>
              </a:rPr>
              <a:t> is the order of explanation</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8305800" cy="4711891"/>
          </a:xfrm>
        </p:spPr>
        <p:txBody>
          <a:bodyPr>
            <a:normAutofit fontScale="92500" lnSpcReduction="10000"/>
          </a:bodyPr>
          <a:lstStyle/>
          <a:p>
            <a:pPr lvl="0" algn="just">
              <a:lnSpc>
                <a:spcPct val="150000"/>
              </a:lnSpc>
            </a:pPr>
            <a:r>
              <a:rPr lang="en-IN" sz="3000" dirty="0" err="1" smtClean="0">
                <a:latin typeface="BRH Devanagari RN" pitchFamily="2" charset="0"/>
              </a:rPr>
              <a:t>AlÉÑqÉiÉÇ</a:t>
            </a:r>
            <a:r>
              <a:rPr lang="en-IN" sz="3000" dirty="0" smtClean="0">
                <a:latin typeface="BRH Devanagari RN" pitchFamily="2" charset="0"/>
              </a:rPr>
              <a:t> </a:t>
            </a:r>
            <a:r>
              <a:rPr lang="en-IN" sz="3000" dirty="0" err="1" smtClean="0">
                <a:latin typeface="BRH Devanagari RN" pitchFamily="2" charset="0"/>
              </a:rPr>
              <a:t>lÉÉqÉ</a:t>
            </a:r>
            <a:r>
              <a:rPr lang="en-IN" sz="3000" dirty="0" smtClean="0">
                <a:latin typeface="BRH Devanagari RN" pitchFamily="2" charset="0"/>
              </a:rPr>
              <a:t> </a:t>
            </a:r>
            <a:r>
              <a:rPr lang="en-IN" sz="3000" dirty="0" err="1" smtClean="0">
                <a:latin typeface="BRH Devanagari RN" pitchFamily="2" charset="0"/>
              </a:rPr>
              <a:t>LMüÐrÉqÉiÉxrÉÉÌlÉuÉÉUhÉålÉÉlÉÑqÉlÉlÉÇ</a:t>
            </a:r>
            <a:r>
              <a:rPr lang="en-IN" sz="3000" dirty="0" smtClean="0">
                <a:latin typeface="BRH Devanagari RN" pitchFamily="2" charset="0"/>
              </a:rPr>
              <a:t>; </a:t>
            </a:r>
            <a:r>
              <a:rPr lang="en-IN" sz="3000" dirty="0" err="1" smtClean="0">
                <a:latin typeface="BRH Devanagari RN" pitchFamily="2" charset="0"/>
              </a:rPr>
              <a:t>rÉjÉÉ</a:t>
            </a:r>
            <a:r>
              <a:rPr lang="en-IN" sz="3000" dirty="0" smtClean="0">
                <a:latin typeface="BRH Devanagari RN" pitchFamily="2" charset="0"/>
              </a:rPr>
              <a:t> -“</a:t>
            </a:r>
            <a:r>
              <a:rPr lang="en-IN" sz="3000" dirty="0" err="1" smtClean="0">
                <a:latin typeface="BRH Devanagari RN" pitchFamily="2" charset="0"/>
              </a:rPr>
              <a:t>aÉpÉïzÉsrÉxrÉ</a:t>
            </a:r>
            <a:r>
              <a:rPr lang="en-IN" sz="3000" dirty="0" smtClean="0">
                <a:latin typeface="BRH Devanagari RN" pitchFamily="2" charset="0"/>
              </a:rPr>
              <a:t> </a:t>
            </a:r>
            <a:r>
              <a:rPr lang="en-IN" sz="3000" dirty="0" err="1" smtClean="0">
                <a:latin typeface="BRH Devanagari RN" pitchFamily="2" charset="0"/>
              </a:rPr>
              <a:t>eÉUÉrÉÑ:mÉëmÉÉiÉlÉÇ</a:t>
            </a:r>
            <a:r>
              <a:rPr lang="en-IN" sz="3000" dirty="0" smtClean="0">
                <a:latin typeface="BRH Devanagari RN" pitchFamily="2" charset="0"/>
              </a:rPr>
              <a:t> </a:t>
            </a:r>
            <a:r>
              <a:rPr lang="en-IN" sz="3000" dirty="0" err="1" smtClean="0">
                <a:latin typeface="BRH Devanagari RN" pitchFamily="2" charset="0"/>
              </a:rPr>
              <a:t>MüqÉï</a:t>
            </a:r>
            <a:r>
              <a:rPr lang="en-IN" sz="3000" dirty="0" smtClean="0">
                <a:latin typeface="BRH Devanagari RN" pitchFamily="2" charset="0"/>
              </a:rPr>
              <a:t> </a:t>
            </a:r>
            <a:r>
              <a:rPr lang="en-IN" sz="3000" dirty="0" err="1" smtClean="0">
                <a:latin typeface="BRH Devanagari RN" pitchFamily="2" charset="0"/>
              </a:rPr>
              <a:t>xÉÇzÉqÉlÉÍqÉirÉåMåü</a:t>
            </a:r>
            <a:r>
              <a:rPr lang="en-IN" sz="3000" dirty="0" smtClean="0">
                <a:latin typeface="BRH Devanagari RN" pitchFamily="2" charset="0"/>
              </a:rPr>
              <a:t>” (</a:t>
            </a:r>
            <a:r>
              <a:rPr lang="en-IN" sz="3000" dirty="0" err="1" smtClean="0">
                <a:latin typeface="BRH Devanagari RN" pitchFamily="2" charset="0"/>
              </a:rPr>
              <a:t>zÉÉ</a:t>
            </a:r>
            <a:r>
              <a:rPr lang="en-IN" sz="3000" dirty="0" smtClean="0">
                <a:latin typeface="BRH Devanagari RN" pitchFamily="2" charset="0"/>
              </a:rPr>
              <a:t> A 8) </a:t>
            </a:r>
            <a:r>
              <a:rPr lang="en-IN" sz="3000" dirty="0" err="1" smtClean="0">
                <a:latin typeface="BRH Devanagari RN" pitchFamily="2" charset="0"/>
              </a:rPr>
              <a:t>CirÉÉ±åMüÐrÉqÉiÉÇ</a:t>
            </a:r>
            <a:r>
              <a:rPr lang="en-IN" sz="3000" dirty="0" smtClean="0">
                <a:latin typeface="BRH Devanagari RN" pitchFamily="2" charset="0"/>
              </a:rPr>
              <a:t> </a:t>
            </a:r>
            <a:r>
              <a:rPr lang="en-IN" sz="3000" dirty="0" err="1" smtClean="0">
                <a:latin typeface="BRH Devanagari RN" pitchFamily="2" charset="0"/>
              </a:rPr>
              <a:t>mÉëÌiÉmÉÉ±ÉmÉëÌiÉwÉåkÉÉSlÉÑqÉlrÉiÉå</a:t>
            </a:r>
            <a:r>
              <a:rPr lang="en-IN" sz="3000" dirty="0" smtClean="0">
                <a:latin typeface="BRH Devanagari RN" pitchFamily="2" charset="0"/>
              </a:rPr>
              <a:t> | (</a:t>
            </a:r>
            <a:r>
              <a:rPr lang="en-IN" sz="3000" dirty="0" err="1" smtClean="0">
                <a:latin typeface="BRH Devanagari RN" pitchFamily="2" charset="0"/>
              </a:rPr>
              <a:t>cÉ¢ümÉÉÍhÉ</a:t>
            </a:r>
            <a:r>
              <a:rPr lang="en-IN" sz="3000" dirty="0" smtClean="0">
                <a:latin typeface="BRH Devanagari RN" pitchFamily="2" charset="0"/>
              </a:rPr>
              <a:t>)</a:t>
            </a:r>
          </a:p>
          <a:p>
            <a:pPr lvl="0" algn="just">
              <a:lnSpc>
                <a:spcPct val="150000"/>
              </a:lnSpc>
            </a:pPr>
            <a:r>
              <a:rPr lang="en-IN" dirty="0" smtClean="0">
                <a:latin typeface="Times New Roman" pitchFamily="18" charset="0"/>
                <a:cs typeface="Times New Roman" pitchFamily="18" charset="0"/>
              </a:rPr>
              <a:t>Accepting others opinion as it is </a:t>
            </a:r>
          </a:p>
          <a:p>
            <a:pPr algn="just">
              <a:lnSpc>
                <a:spcPct val="150000"/>
              </a:lnSpc>
            </a:pPr>
            <a:r>
              <a:rPr lang="en-IN" dirty="0" smtClean="0">
                <a:latin typeface="Times New Roman" pitchFamily="18" charset="0"/>
                <a:cs typeface="Times New Roman" pitchFamily="18" charset="0"/>
              </a:rPr>
              <a:t>. Ex: Removal of placenta itself is a palliating treatment in the treatment as per some. By mentioning this he is clarifying his view that he accepts this view though this view is not his own.</a:t>
            </a:r>
            <a:endParaRPr lang="en-US" dirty="0" smtClean="0">
              <a:latin typeface="Times New Roman" pitchFamily="18" charset="0"/>
              <a:cs typeface="Times New Roman" pitchFamily="18" charset="0"/>
            </a:endParaRPr>
          </a:p>
          <a:p>
            <a:pPr lvl="0"/>
            <a:endParaRPr lang="en-IN" dirty="0" smtClean="0"/>
          </a:p>
          <a:p>
            <a:pPr lvl="0"/>
            <a:endParaRPr lang="en-US" dirty="0" smtClean="0"/>
          </a:p>
          <a:p>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ANUMATA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371600"/>
            <a:ext cx="8458200" cy="5029200"/>
          </a:xfrm>
        </p:spPr>
        <p:txBody>
          <a:bodyPr>
            <a:normAutofit/>
          </a:bodyPr>
          <a:lstStyle/>
          <a:p>
            <a:pPr lvl="0" algn="just">
              <a:lnSpc>
                <a:spcPct val="150000"/>
              </a:lnSpc>
            </a:pPr>
            <a:r>
              <a:rPr lang="en-IN" sz="2800" dirty="0" err="1" smtClean="0">
                <a:latin typeface="BRH Devanagari RN" pitchFamily="2" charset="0"/>
              </a:rPr>
              <a:t>urÉZrÉÉlÉÇ</a:t>
            </a:r>
            <a:r>
              <a:rPr lang="en-IN" sz="2800" dirty="0" smtClean="0">
                <a:latin typeface="BRH Devanagari RN" pitchFamily="2" charset="0"/>
              </a:rPr>
              <a:t> </a:t>
            </a:r>
            <a:r>
              <a:rPr lang="en-IN" sz="2800" dirty="0" err="1" smtClean="0">
                <a:latin typeface="BRH Devanagari RN" pitchFamily="2" charset="0"/>
              </a:rPr>
              <a:t>lÉÉqÉ</a:t>
            </a:r>
            <a:r>
              <a:rPr lang="en-IN" sz="2800" dirty="0" smtClean="0">
                <a:latin typeface="BRH Devanagari RN" pitchFamily="2" charset="0"/>
              </a:rPr>
              <a:t> </a:t>
            </a:r>
            <a:r>
              <a:rPr lang="en-IN" sz="2800" dirty="0" err="1" smtClean="0">
                <a:latin typeface="BRH Devanagari RN" pitchFamily="2" charset="0"/>
              </a:rPr>
              <a:t>rÉiÉç</a:t>
            </a:r>
            <a:r>
              <a:rPr lang="en-IN" sz="2800" dirty="0" smtClean="0">
                <a:latin typeface="BRH Devanagari RN" pitchFamily="2" charset="0"/>
              </a:rPr>
              <a:t> </a:t>
            </a:r>
            <a:r>
              <a:rPr lang="en-IN" sz="2800" dirty="0" err="1" smtClean="0">
                <a:latin typeface="BRH Devanagari RN" pitchFamily="2" charset="0"/>
              </a:rPr>
              <a:t>xÉuÉïoÉÑkrÉÌuÉwÉrÉÇ</a:t>
            </a:r>
            <a:r>
              <a:rPr lang="en-IN" sz="2800" dirty="0" smtClean="0">
                <a:latin typeface="BRH Devanagari RN" pitchFamily="2" charset="0"/>
              </a:rPr>
              <a:t> </a:t>
            </a:r>
            <a:r>
              <a:rPr lang="en-IN" sz="2800" dirty="0" err="1" smtClean="0">
                <a:latin typeface="BRH Devanagari RN" pitchFamily="2" charset="0"/>
              </a:rPr>
              <a:t>urÉÉÌ¢ürÉiÉå</a:t>
            </a:r>
            <a:r>
              <a:rPr lang="en-IN" sz="2800" dirty="0" smtClean="0">
                <a:latin typeface="BRH Devanagari RN" pitchFamily="2" charset="0"/>
              </a:rPr>
              <a:t>, </a:t>
            </a:r>
            <a:r>
              <a:rPr lang="en-IN" sz="2800" dirty="0" err="1" smtClean="0">
                <a:latin typeface="BRH Devanagari RN" pitchFamily="2" charset="0"/>
              </a:rPr>
              <a:t>rÉjÉÉ</a:t>
            </a:r>
            <a:r>
              <a:rPr lang="en-IN" sz="2800" dirty="0" smtClean="0">
                <a:latin typeface="BRH Devanagari RN" pitchFamily="2" charset="0"/>
              </a:rPr>
              <a:t> -“</a:t>
            </a:r>
            <a:r>
              <a:rPr lang="en-IN" sz="2800" dirty="0" err="1" smtClean="0">
                <a:latin typeface="BRH Devanagari RN" pitchFamily="2" charset="0"/>
              </a:rPr>
              <a:t>mÉëjÉqÉå</a:t>
            </a:r>
            <a:r>
              <a:rPr lang="en-IN" sz="2800" dirty="0" smtClean="0">
                <a:latin typeface="BRH Devanagari RN" pitchFamily="2" charset="0"/>
              </a:rPr>
              <a:t> </a:t>
            </a:r>
            <a:r>
              <a:rPr lang="en-IN" sz="2800" dirty="0" err="1" smtClean="0">
                <a:latin typeface="BRH Devanagari RN" pitchFamily="2" charset="0"/>
              </a:rPr>
              <a:t>qÉÉxÉå</a:t>
            </a:r>
            <a:r>
              <a:rPr lang="en-IN" sz="2800" dirty="0" smtClean="0">
                <a:latin typeface="BRH Devanagari RN" pitchFamily="2" charset="0"/>
              </a:rPr>
              <a:t> </a:t>
            </a:r>
            <a:r>
              <a:rPr lang="en-IN" sz="2800" dirty="0" err="1" smtClean="0">
                <a:latin typeface="BRH Devanagari RN" pitchFamily="2" charset="0"/>
              </a:rPr>
              <a:t>xÉqqÉÔÎcNïûiÉ</a:t>
            </a:r>
            <a:r>
              <a:rPr lang="en-IN" sz="2800" dirty="0" smtClean="0">
                <a:latin typeface="BRH Devanagari RN" pitchFamily="2" charset="0"/>
              </a:rPr>
              <a:t>: </a:t>
            </a:r>
            <a:r>
              <a:rPr lang="en-IN" sz="2800" dirty="0" err="1" smtClean="0">
                <a:latin typeface="BRH Devanagari RN" pitchFamily="2" charset="0"/>
              </a:rPr>
              <a:t>xÉuÉïkÉÉiÉÑMüsÉÑwÉÏM×üiÉ</a:t>
            </a:r>
            <a:r>
              <a:rPr lang="en-IN" sz="2800" dirty="0" smtClean="0">
                <a:latin typeface="BRH Devanagari RN" pitchFamily="2" charset="0"/>
              </a:rPr>
              <a:t>: </a:t>
            </a:r>
            <a:r>
              <a:rPr lang="en-IN" sz="2800" dirty="0" err="1" smtClean="0">
                <a:latin typeface="BRH Devanagari RN" pitchFamily="2" charset="0"/>
              </a:rPr>
              <a:t>ZÉåOûpÉÔiÉÉå</a:t>
            </a:r>
            <a:r>
              <a:rPr lang="en-IN" sz="2800" dirty="0" smtClean="0">
                <a:latin typeface="BRH Devanagari RN" pitchFamily="2" charset="0"/>
              </a:rPr>
              <a:t> </a:t>
            </a:r>
            <a:r>
              <a:rPr lang="en-IN" sz="2800" dirty="0" err="1" smtClean="0">
                <a:latin typeface="BRH Devanagari RN" pitchFamily="2" charset="0"/>
              </a:rPr>
              <a:t>pÉuÉirÉurÉ£üÌuÉaÉëWû</a:t>
            </a:r>
            <a:r>
              <a:rPr lang="en-IN" sz="2800" dirty="0" smtClean="0">
                <a:latin typeface="BRH Devanagari RN" pitchFamily="2" charset="0"/>
              </a:rPr>
              <a:t>:” (</a:t>
            </a:r>
            <a:r>
              <a:rPr lang="en-IN" sz="2800" dirty="0" err="1" smtClean="0">
                <a:latin typeface="BRH Devanagari RN" pitchFamily="2" charset="0"/>
              </a:rPr>
              <a:t>zÉÉ</a:t>
            </a:r>
            <a:r>
              <a:rPr lang="en-IN" sz="2800" dirty="0" smtClean="0">
                <a:latin typeface="BRH Devanagari RN" pitchFamily="2" charset="0"/>
              </a:rPr>
              <a:t> A 4) </a:t>
            </a:r>
            <a:r>
              <a:rPr lang="en-IN" sz="2800" dirty="0" err="1" smtClean="0">
                <a:latin typeface="BRH Devanagari RN" pitchFamily="2" charset="0"/>
              </a:rPr>
              <a:t>CirÉÉÌSlÉÉÅxqÉSÉ±ÌuÉÌSiÉÉjÉïurÉÉMüUhÉqÉç</a:t>
            </a:r>
            <a:r>
              <a:rPr lang="en-IN" sz="2800" dirty="0" smtClean="0">
                <a:latin typeface="BRH Devanagari RN" pitchFamily="2" charset="0"/>
              </a:rPr>
              <a:t> | (</a:t>
            </a:r>
            <a:r>
              <a:rPr lang="en-IN" sz="2800" dirty="0" err="1" smtClean="0">
                <a:latin typeface="BRH Devanagari RN" pitchFamily="2" charset="0"/>
              </a:rPr>
              <a:t>cÉ¢ümÉÉÍhÉ</a:t>
            </a:r>
            <a:r>
              <a:rPr lang="en-IN" sz="2800" dirty="0" smtClean="0">
                <a:latin typeface="BRH Devanagari RN" pitchFamily="2" charset="0"/>
              </a:rPr>
              <a:t>)</a:t>
            </a:r>
          </a:p>
          <a:p>
            <a:pPr lvl="0" algn="just">
              <a:lnSpc>
                <a:spcPct val="150000"/>
              </a:lnSpc>
            </a:pPr>
            <a:r>
              <a:rPr lang="en-IN" sz="2800" dirty="0" err="1" smtClean="0">
                <a:latin typeface="Times New Roman" pitchFamily="18" charset="0"/>
                <a:cs typeface="Times New Roman" pitchFamily="18" charset="0"/>
              </a:rPr>
              <a:t>Vyakhana</a:t>
            </a:r>
            <a:r>
              <a:rPr lang="en-IN" sz="2800" dirty="0" smtClean="0">
                <a:latin typeface="Times New Roman" pitchFamily="18" charset="0"/>
                <a:cs typeface="Times New Roman" pitchFamily="18" charset="0"/>
              </a:rPr>
              <a:t> means explanation of fact not known to all.</a:t>
            </a:r>
          </a:p>
          <a:p>
            <a:pPr lvl="0" algn="just">
              <a:lnSpc>
                <a:spcPct val="150000"/>
              </a:lnSpc>
            </a:pPr>
            <a:r>
              <a:rPr lang="en-IN" sz="2800" dirty="0" smtClean="0">
                <a:latin typeface="Times New Roman" pitchFamily="18" charset="0"/>
                <a:cs typeface="Times New Roman" pitchFamily="18" charset="0"/>
              </a:rPr>
              <a:t>E.g. Formation and </a:t>
            </a:r>
            <a:r>
              <a:rPr lang="en-IN" sz="2800" dirty="0" err="1" smtClean="0">
                <a:latin typeface="Times New Roman" pitchFamily="18" charset="0"/>
                <a:cs typeface="Times New Roman" pitchFamily="18" charset="0"/>
              </a:rPr>
              <a:t>monthwise</a:t>
            </a:r>
            <a:r>
              <a:rPr lang="en-IN" sz="2800" dirty="0" smtClean="0">
                <a:latin typeface="Times New Roman" pitchFamily="18" charset="0"/>
                <a:cs typeface="Times New Roman" pitchFamily="18" charset="0"/>
              </a:rPr>
              <a:t> growth of embryo is explained in detail, which is not known to all.</a:t>
            </a:r>
            <a:endParaRPr lang="en-US" sz="2800" dirty="0" smtClean="0">
              <a:latin typeface="Times New Roman" pitchFamily="18" charset="0"/>
              <a:cs typeface="Times New Roman" pitchFamily="18" charset="0"/>
            </a:endParaRPr>
          </a:p>
          <a:p>
            <a:pPr algn="just">
              <a:lnSpc>
                <a:spcPct val="150000"/>
              </a:lnSpc>
            </a:pPr>
            <a:endParaRPr lang="en-US" sz="2800" dirty="0" smtClean="0">
              <a:latin typeface="Times New Roman" pitchFamily="18" charset="0"/>
              <a:cs typeface="Times New Roman" pitchFamily="18" charset="0"/>
            </a:endParaRPr>
          </a:p>
          <a:p>
            <a:pPr algn="just">
              <a:lnSpc>
                <a:spcPct val="150000"/>
              </a:lnSpc>
            </a:pPr>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VYAKHYANA</a:t>
            </a:r>
            <a:br>
              <a:rPr lang="en-IN"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05800" cy="4940491"/>
          </a:xfrm>
        </p:spPr>
        <p:txBody>
          <a:bodyPr>
            <a:normAutofit fontScale="92500" lnSpcReduction="10000"/>
          </a:bodyPr>
          <a:lstStyle/>
          <a:p>
            <a:pPr lvl="0">
              <a:lnSpc>
                <a:spcPct val="150000"/>
              </a:lnSpc>
            </a:pPr>
            <a:r>
              <a:rPr lang="en-IN" sz="2800" dirty="0" err="1" smtClean="0">
                <a:latin typeface="BRH Devanagari RN" pitchFamily="2" charset="0"/>
              </a:rPr>
              <a:t>xÉÇzÉrÉÉå</a:t>
            </a:r>
            <a:r>
              <a:rPr lang="en-IN" sz="2800" dirty="0" smtClean="0">
                <a:latin typeface="BRH Devanagari RN" pitchFamily="2" charset="0"/>
              </a:rPr>
              <a:t> </a:t>
            </a:r>
            <a:r>
              <a:rPr lang="en-IN" sz="2800" dirty="0" err="1" smtClean="0">
                <a:latin typeface="BRH Devanagari RN" pitchFamily="2" charset="0"/>
              </a:rPr>
              <a:t>lÉÉqÉ</a:t>
            </a:r>
            <a:r>
              <a:rPr lang="en-IN" sz="2800" dirty="0" smtClean="0">
                <a:latin typeface="BRH Devanagari RN" pitchFamily="2" charset="0"/>
              </a:rPr>
              <a:t> </a:t>
            </a:r>
            <a:r>
              <a:rPr lang="en-IN" sz="2800" dirty="0" err="1" smtClean="0">
                <a:latin typeface="BRH Devanagari RN" pitchFamily="2" charset="0"/>
              </a:rPr>
              <a:t>ÌuÉzÉåwÉÉMüÉXèû¤ÉÌlÉkÉÉïËUiÉÉåpÉrÉÌuÉwÉrÉ¥ÉÉlÉÇ</a:t>
            </a:r>
            <a:r>
              <a:rPr lang="en-IN" sz="2800" dirty="0" smtClean="0">
                <a:latin typeface="BRH Devanagari RN" pitchFamily="2" charset="0"/>
              </a:rPr>
              <a:t>, </a:t>
            </a:r>
            <a:r>
              <a:rPr lang="en-IN" sz="2800" dirty="0" err="1" smtClean="0">
                <a:latin typeface="BRH Devanagari RN" pitchFamily="2" charset="0"/>
              </a:rPr>
              <a:t>rÉjÉÉ</a:t>
            </a:r>
            <a:r>
              <a:rPr lang="en-IN" sz="2800" dirty="0" smtClean="0">
                <a:latin typeface="BRH Devanagari RN" pitchFamily="2" charset="0"/>
              </a:rPr>
              <a:t> -“</a:t>
            </a:r>
            <a:r>
              <a:rPr lang="en-IN" sz="2800" dirty="0" err="1" smtClean="0">
                <a:latin typeface="BRH Devanagari RN" pitchFamily="2" charset="0"/>
              </a:rPr>
              <a:t>qÉÉiÉUÇ</a:t>
            </a:r>
            <a:r>
              <a:rPr lang="en-IN" sz="2800" dirty="0" smtClean="0">
                <a:latin typeface="BRH Devanagari RN" pitchFamily="2" charset="0"/>
              </a:rPr>
              <a:t> </a:t>
            </a:r>
            <a:r>
              <a:rPr lang="en-IN" sz="2800" dirty="0" err="1" smtClean="0">
                <a:latin typeface="BRH Devanagari RN" pitchFamily="2" charset="0"/>
              </a:rPr>
              <a:t>ÌmÉiÉUÇ</a:t>
            </a:r>
            <a:r>
              <a:rPr lang="en-IN" sz="2800" dirty="0" smtClean="0">
                <a:latin typeface="BRH Devanagari RN" pitchFamily="2" charset="0"/>
              </a:rPr>
              <a:t> </a:t>
            </a:r>
            <a:r>
              <a:rPr lang="en-IN" sz="2800" dirty="0" err="1" smtClean="0">
                <a:latin typeface="BRH Devanagari RN" pitchFamily="2" charset="0"/>
              </a:rPr>
              <a:t>cÉæMåü</a:t>
            </a:r>
            <a:r>
              <a:rPr lang="en-IN" sz="2800" dirty="0" smtClean="0">
                <a:latin typeface="BRH Devanagari RN" pitchFamily="2" charset="0"/>
              </a:rPr>
              <a:t> </a:t>
            </a:r>
            <a:r>
              <a:rPr lang="en-IN" sz="2800" dirty="0" err="1" smtClean="0">
                <a:latin typeface="BRH Devanagari RN" pitchFamily="2" charset="0"/>
              </a:rPr>
              <a:t>qÉlrÉliÉå</a:t>
            </a:r>
            <a:r>
              <a:rPr lang="en-IN" sz="2800" dirty="0" smtClean="0">
                <a:latin typeface="BRH Devanagari RN" pitchFamily="2" charset="0"/>
              </a:rPr>
              <a:t> </a:t>
            </a:r>
            <a:r>
              <a:rPr lang="en-IN" sz="2800" dirty="0" err="1" smtClean="0">
                <a:latin typeface="BRH Devanagari RN" pitchFamily="2" charset="0"/>
              </a:rPr>
              <a:t>eÉlqÉMüÉUhÉqÉç</a:t>
            </a:r>
            <a:r>
              <a:rPr lang="en-IN" sz="2800" dirty="0" smtClean="0">
                <a:latin typeface="BRH Devanagari RN" pitchFamily="2" charset="0"/>
              </a:rPr>
              <a:t> | </a:t>
            </a:r>
            <a:r>
              <a:rPr lang="en-IN" sz="2800" dirty="0" err="1" smtClean="0">
                <a:latin typeface="BRH Devanagari RN" pitchFamily="2" charset="0"/>
              </a:rPr>
              <a:t>xuÉpÉÉuÉÇ</a:t>
            </a:r>
            <a:r>
              <a:rPr lang="en-IN" sz="2800" dirty="0" smtClean="0">
                <a:latin typeface="BRH Devanagari RN" pitchFamily="2" charset="0"/>
              </a:rPr>
              <a:t> </a:t>
            </a:r>
            <a:r>
              <a:rPr lang="en-IN" sz="2800" dirty="0" err="1" smtClean="0">
                <a:latin typeface="BRH Devanagari RN" pitchFamily="2" charset="0"/>
              </a:rPr>
              <a:t>mÉUÌlÉqÉÉïhÉÇ</a:t>
            </a:r>
            <a:r>
              <a:rPr lang="en-IN" sz="2800" dirty="0" smtClean="0">
                <a:latin typeface="BRH Devanagari RN" pitchFamily="2" charset="0"/>
              </a:rPr>
              <a:t> </a:t>
            </a:r>
            <a:r>
              <a:rPr lang="en-IN" sz="2800" dirty="0" err="1" smtClean="0">
                <a:latin typeface="BRH Devanagari RN" pitchFamily="2" charset="0"/>
              </a:rPr>
              <a:t>rÉSØcNûÉÇ</a:t>
            </a:r>
            <a:r>
              <a:rPr lang="en-IN" sz="2800" dirty="0" smtClean="0">
                <a:latin typeface="BRH Devanagari RN" pitchFamily="2" charset="0"/>
              </a:rPr>
              <a:t> </a:t>
            </a:r>
            <a:r>
              <a:rPr lang="en-IN" sz="2800" dirty="0" err="1" smtClean="0">
                <a:latin typeface="BRH Devanagari RN" pitchFamily="2" charset="0"/>
              </a:rPr>
              <a:t>cÉÉmÉUå</a:t>
            </a:r>
            <a:r>
              <a:rPr lang="en-IN" sz="2800" dirty="0" smtClean="0">
                <a:latin typeface="BRH Devanagari RN" pitchFamily="2" charset="0"/>
              </a:rPr>
              <a:t> </a:t>
            </a:r>
            <a:r>
              <a:rPr lang="en-IN" sz="2800" dirty="0" err="1" smtClean="0">
                <a:latin typeface="BRH Devanagari RN" pitchFamily="2" charset="0"/>
              </a:rPr>
              <a:t>eÉlÉÉ</a:t>
            </a:r>
            <a:r>
              <a:rPr lang="en-IN" sz="2800" dirty="0" smtClean="0">
                <a:latin typeface="BRH Devanagari RN" pitchFamily="2" charset="0"/>
              </a:rPr>
              <a:t>: ||” (</a:t>
            </a:r>
            <a:r>
              <a:rPr lang="en-IN" sz="2800" dirty="0" err="1" smtClean="0">
                <a:latin typeface="BRH Devanagari RN" pitchFamily="2" charset="0"/>
              </a:rPr>
              <a:t>xÉÔ</a:t>
            </a:r>
            <a:r>
              <a:rPr lang="en-IN" sz="2800" dirty="0" smtClean="0">
                <a:latin typeface="BRH Devanagari RN" pitchFamily="2" charset="0"/>
              </a:rPr>
              <a:t> A 11) </a:t>
            </a:r>
            <a:r>
              <a:rPr lang="en-IN" sz="2800" dirty="0" err="1" smtClean="0">
                <a:latin typeface="BRH Devanagari RN" pitchFamily="2" charset="0"/>
              </a:rPr>
              <a:t>CirÉÉÌSlÉÉå£ü</a:t>
            </a:r>
            <a:r>
              <a:rPr lang="en-IN" sz="2800" dirty="0" smtClean="0">
                <a:latin typeface="BRH Devanagari RN" pitchFamily="2" charset="0"/>
              </a:rPr>
              <a:t>: </a:t>
            </a:r>
            <a:r>
              <a:rPr lang="en-IN" sz="2800" dirty="0" err="1" smtClean="0">
                <a:latin typeface="BRH Devanagari RN" pitchFamily="2" charset="0"/>
              </a:rPr>
              <a:t>xÉÇzÉrÉ</a:t>
            </a:r>
            <a:r>
              <a:rPr lang="en-IN" sz="2800" dirty="0" smtClean="0">
                <a:latin typeface="BRH Devanagari RN" pitchFamily="2" charset="0"/>
              </a:rPr>
              <a:t>: | (</a:t>
            </a:r>
            <a:r>
              <a:rPr lang="en-IN" sz="2800" dirty="0" err="1" smtClean="0">
                <a:latin typeface="BRH Devanagari RN" pitchFamily="2" charset="0"/>
              </a:rPr>
              <a:t>cÉ¢ümÉÉÍhÉ</a:t>
            </a:r>
            <a:r>
              <a:rPr lang="en-IN" sz="2800" dirty="0" smtClean="0"/>
              <a:t>)</a:t>
            </a:r>
            <a:endParaRPr lang="en-US" sz="2800" dirty="0" smtClean="0"/>
          </a:p>
          <a:p>
            <a:pPr>
              <a:lnSpc>
                <a:spcPct val="150000"/>
              </a:lnSpc>
            </a:pPr>
            <a:r>
              <a:rPr lang="en-US" sz="2800" dirty="0" err="1" smtClean="0">
                <a:latin typeface="Times New Roman" pitchFamily="18" charset="0"/>
                <a:cs typeface="Times New Roman" pitchFamily="18" charset="0"/>
              </a:rPr>
              <a:t>Samshaya</a:t>
            </a:r>
            <a:r>
              <a:rPr lang="en-US" sz="2800" dirty="0" smtClean="0">
                <a:latin typeface="Times New Roman" pitchFamily="18" charset="0"/>
                <a:cs typeface="Times New Roman" pitchFamily="18" charset="0"/>
              </a:rPr>
              <a:t> is that statement which create doubt and there is inability to decide on the two alternatives.</a:t>
            </a:r>
          </a:p>
          <a:p>
            <a:pPr>
              <a:lnSpc>
                <a:spcPct val="150000"/>
              </a:lnSpc>
            </a:pPr>
            <a:r>
              <a:rPr lang="en-US" sz="2800" dirty="0" err="1" smtClean="0">
                <a:latin typeface="Times New Roman" pitchFamily="18" charset="0"/>
                <a:cs typeface="Times New Roman" pitchFamily="18" charset="0"/>
              </a:rPr>
              <a:t>Eg</a:t>
            </a:r>
            <a:r>
              <a:rPr lang="en-US" sz="2800" dirty="0" smtClean="0">
                <a:latin typeface="Times New Roman" pitchFamily="18" charset="0"/>
                <a:cs typeface="Times New Roman" pitchFamily="18" charset="0"/>
              </a:rPr>
              <a:t> </a:t>
            </a:r>
            <a:r>
              <a:rPr lang="en-IN" sz="2800" dirty="0" smtClean="0">
                <a:latin typeface="Times New Roman" pitchFamily="18" charset="0"/>
                <a:cs typeface="Times New Roman" pitchFamily="18" charset="0"/>
              </a:rPr>
              <a:t>some say </a:t>
            </a:r>
            <a:r>
              <a:rPr lang="en-IN" sz="2800" dirty="0" err="1" smtClean="0">
                <a:latin typeface="Times New Roman" pitchFamily="18" charset="0"/>
                <a:cs typeface="Times New Roman" pitchFamily="18" charset="0"/>
              </a:rPr>
              <a:t>Sareera</a:t>
            </a:r>
            <a:r>
              <a:rPr lang="en-IN" sz="2800" dirty="0" smtClean="0">
                <a:latin typeface="Times New Roman" pitchFamily="18" charset="0"/>
                <a:cs typeface="Times New Roman" pitchFamily="18" charset="0"/>
              </a:rPr>
              <a:t> formed by parents some say by </a:t>
            </a:r>
            <a:r>
              <a:rPr lang="en-IN" sz="2800" dirty="0" err="1" smtClean="0">
                <a:latin typeface="Times New Roman" pitchFamily="18" charset="0"/>
                <a:cs typeface="Times New Roman" pitchFamily="18" charset="0"/>
              </a:rPr>
              <a:t>swabhava</a:t>
            </a:r>
            <a:r>
              <a:rPr lang="en-IN" sz="2800" dirty="0" smtClean="0">
                <a:latin typeface="Times New Roman" pitchFamily="18" charset="0"/>
                <a:cs typeface="Times New Roman" pitchFamily="18" charset="0"/>
              </a:rPr>
              <a:t> some say it is due to </a:t>
            </a:r>
            <a:r>
              <a:rPr lang="en-IN" sz="2800" dirty="0" err="1" smtClean="0">
                <a:latin typeface="Times New Roman" pitchFamily="18" charset="0"/>
                <a:cs typeface="Times New Roman" pitchFamily="18" charset="0"/>
              </a:rPr>
              <a:t>yadr̥ccha</a:t>
            </a:r>
            <a:r>
              <a:rPr lang="en-IN" sz="2800" dirty="0" smtClean="0">
                <a:latin typeface="Times New Roman" pitchFamily="18" charset="0"/>
                <a:cs typeface="Times New Roman" pitchFamily="18" charset="0"/>
              </a:rPr>
              <a:t>, some say it is due to some other cause.</a:t>
            </a:r>
            <a:endParaRPr lang="en-US" sz="2800" dirty="0">
              <a:latin typeface="Times New Roman" pitchFamily="18" charset="0"/>
              <a:cs typeface="Times New Roman" pitchFamily="18" charset="0"/>
            </a:endParaRPr>
          </a:p>
        </p:txBody>
      </p:sp>
      <p:sp>
        <p:nvSpPr>
          <p:cNvPr id="2" name="Title 1"/>
          <p:cNvSpPr>
            <a:spLocks noGrp="1"/>
          </p:cNvSpPr>
          <p:nvPr>
            <p:ph type="title"/>
          </p:nvPr>
        </p:nvSpPr>
        <p:spPr>
          <a:xfrm>
            <a:off x="457200" y="274638"/>
            <a:ext cx="8229600" cy="944562"/>
          </a:xfrm>
        </p:spPr>
        <p:txBody>
          <a:bodyPr>
            <a:normAutofit fontScale="90000"/>
          </a:bodyPr>
          <a:lstStyle/>
          <a:p>
            <a:r>
              <a:rPr lang="en-IN" dirty="0" smtClean="0">
                <a:latin typeface="Times New Roman" pitchFamily="18" charset="0"/>
                <a:cs typeface="Times New Roman" pitchFamily="18" charset="0"/>
              </a:rPr>
              <a:t>SAMSAYA</a:t>
            </a:r>
            <a:br>
              <a:rPr lang="en-IN"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305800" cy="4864291"/>
          </a:xfrm>
        </p:spPr>
        <p:txBody>
          <a:bodyPr>
            <a:normAutofit/>
          </a:bodyPr>
          <a:lstStyle/>
          <a:p>
            <a:pPr lvl="0" algn="just">
              <a:lnSpc>
                <a:spcPct val="150000"/>
              </a:lnSpc>
            </a:pPr>
            <a:r>
              <a:rPr lang="en-IN" dirty="0" err="1" smtClean="0">
                <a:latin typeface="BRH Devanagari RN" pitchFamily="2" charset="0"/>
              </a:rPr>
              <a:t>AiÉÏiÉÉuÉå¤ÉhÉÇ</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rÉSiÉÏuÉqÉåuÉÉåcrÉiÉå</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 </a:t>
            </a:r>
            <a:r>
              <a:rPr lang="en-IN" dirty="0" err="1" smtClean="0">
                <a:latin typeface="BRH Devanagari RN" pitchFamily="2" charset="0"/>
              </a:rPr>
              <a:t>xÉÉ</a:t>
            </a:r>
            <a:r>
              <a:rPr lang="en-IN" dirty="0" smtClean="0">
                <a:latin typeface="BRH Devanagari RN" pitchFamily="2" charset="0"/>
              </a:rPr>
              <a:t> </a:t>
            </a:r>
            <a:r>
              <a:rPr lang="en-IN" dirty="0" err="1" smtClean="0">
                <a:latin typeface="BRH Devanagari RN" pitchFamily="2" charset="0"/>
              </a:rPr>
              <a:t>MÑüOûÏ</a:t>
            </a:r>
            <a:r>
              <a:rPr lang="en-IN" dirty="0" smtClean="0">
                <a:latin typeface="BRH Devanagari RN" pitchFamily="2" charset="0"/>
              </a:rPr>
              <a:t> </a:t>
            </a:r>
            <a:r>
              <a:rPr lang="en-IN" dirty="0" err="1" smtClean="0">
                <a:latin typeface="BRH Devanagari RN" pitchFamily="2" charset="0"/>
              </a:rPr>
              <a:t>iŠ</a:t>
            </a:r>
            <a:r>
              <a:rPr lang="en-IN" dirty="0" smtClean="0">
                <a:latin typeface="BRH Devanagari RN" pitchFamily="2" charset="0"/>
              </a:rPr>
              <a:t> </a:t>
            </a:r>
            <a:r>
              <a:rPr lang="en-IN" dirty="0" err="1" smtClean="0">
                <a:latin typeface="BRH Devanagari RN" pitchFamily="2" charset="0"/>
              </a:rPr>
              <a:t>zÉrÉlÉÇ</a:t>
            </a:r>
            <a:r>
              <a:rPr lang="en-IN" dirty="0" smtClean="0">
                <a:latin typeface="BRH Devanagari RN" pitchFamily="2" charset="0"/>
              </a:rPr>
              <a:t> </a:t>
            </a:r>
            <a:r>
              <a:rPr lang="en-IN" dirty="0" err="1" smtClean="0">
                <a:latin typeface="BRH Devanagari RN" pitchFamily="2" charset="0"/>
              </a:rPr>
              <a:t>euÉUÇ</a:t>
            </a:r>
            <a:r>
              <a:rPr lang="en-IN" dirty="0" smtClean="0">
                <a:latin typeface="BRH Devanagari RN" pitchFamily="2" charset="0"/>
              </a:rPr>
              <a:t> </a:t>
            </a:r>
            <a:r>
              <a:rPr lang="en-IN" dirty="0" err="1" smtClean="0">
                <a:latin typeface="BRH Devanagari RN" pitchFamily="2" charset="0"/>
              </a:rPr>
              <a:t>xÉÇzÉqÉrÉrÉÌmÉ</a:t>
            </a:r>
            <a:r>
              <a:rPr lang="en-IN" dirty="0" smtClean="0">
                <a:latin typeface="BRH Devanagari RN" pitchFamily="2" charset="0"/>
              </a:rPr>
              <a:t> |” (</a:t>
            </a:r>
            <a:r>
              <a:rPr lang="en-IN" dirty="0" err="1" smtClean="0">
                <a:latin typeface="BRH Devanagari RN" pitchFamily="2" charset="0"/>
              </a:rPr>
              <a:t>ÍcÉ</a:t>
            </a:r>
            <a:r>
              <a:rPr lang="en-IN" dirty="0" smtClean="0">
                <a:latin typeface="BRH Devanagari RN" pitchFamily="2" charset="0"/>
              </a:rPr>
              <a:t> A 3) </a:t>
            </a:r>
            <a:r>
              <a:rPr lang="en-IN" dirty="0" err="1" smtClean="0">
                <a:latin typeface="BRH Devanagari RN" pitchFamily="2" charset="0"/>
              </a:rPr>
              <a:t>CirÉ§É</a:t>
            </a:r>
            <a:r>
              <a:rPr lang="en-IN" dirty="0" smtClean="0">
                <a:latin typeface="BRH Devanagari RN" pitchFamily="2" charset="0"/>
              </a:rPr>
              <a:t> </a:t>
            </a:r>
            <a:r>
              <a:rPr lang="en-IN" dirty="0" err="1" smtClean="0">
                <a:latin typeface="BRH Devanagari RN" pitchFamily="2" charset="0"/>
              </a:rPr>
              <a:t>xuÉåSÉ±ÉrÉÌuÉÌWûiÉMÑüšÉÌSMüqÉiÉÏiÉqÉuÉå¤ÉiÉå</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US" dirty="0" smtClean="0">
                <a:latin typeface="Times New Roman" pitchFamily="18" charset="0"/>
                <a:cs typeface="Times New Roman" pitchFamily="18" charset="0"/>
              </a:rPr>
              <a:t>Statement made in reference to the past.</a:t>
            </a:r>
          </a:p>
          <a:p>
            <a:pPr algn="just">
              <a:lnSpc>
                <a:spcPct val="150000"/>
              </a:lnSpc>
            </a:pPr>
            <a:r>
              <a:rPr lang="en-IN" dirty="0" smtClean="0">
                <a:latin typeface="Times New Roman" pitchFamily="18" charset="0"/>
                <a:cs typeface="Times New Roman" pitchFamily="18" charset="0"/>
              </a:rPr>
              <a:t>Eg </a:t>
            </a:r>
            <a:r>
              <a:rPr lang="en-IN" dirty="0" err="1" smtClean="0">
                <a:latin typeface="Times New Roman" pitchFamily="18" charset="0"/>
                <a:cs typeface="Times New Roman" pitchFamily="18" charset="0"/>
              </a:rPr>
              <a:t>Kuti</a:t>
            </a:r>
            <a:r>
              <a:rPr lang="en-IN" dirty="0" smtClean="0">
                <a:latin typeface="Times New Roman" pitchFamily="18" charset="0"/>
                <a:cs typeface="Times New Roman" pitchFamily="18" charset="0"/>
              </a:rPr>
              <a:t> and </a:t>
            </a:r>
            <a:r>
              <a:rPr lang="en-IN" dirty="0" err="1" smtClean="0">
                <a:latin typeface="Times New Roman" pitchFamily="18" charset="0"/>
                <a:cs typeface="Times New Roman" pitchFamily="18" charset="0"/>
              </a:rPr>
              <a:t>Sayana</a:t>
            </a:r>
            <a:r>
              <a:rPr lang="en-IN" dirty="0" smtClean="0">
                <a:latin typeface="Times New Roman" pitchFamily="18" charset="0"/>
                <a:cs typeface="Times New Roman" pitchFamily="18" charset="0"/>
              </a:rPr>
              <a:t> mentioned in </a:t>
            </a:r>
            <a:r>
              <a:rPr lang="en-IN" dirty="0" err="1" smtClean="0">
                <a:latin typeface="Times New Roman" pitchFamily="18" charset="0"/>
                <a:cs typeface="Times New Roman" pitchFamily="18" charset="0"/>
              </a:rPr>
              <a:t>Jwara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Chikitsa</a:t>
            </a:r>
            <a:r>
              <a:rPr lang="en-IN" dirty="0" smtClean="0">
                <a:latin typeface="Times New Roman" pitchFamily="18" charset="0"/>
                <a:cs typeface="Times New Roman" pitchFamily="18" charset="0"/>
              </a:rPr>
              <a:t> refers to </a:t>
            </a:r>
            <a:r>
              <a:rPr lang="en-IN" dirty="0" err="1" smtClean="0">
                <a:latin typeface="Times New Roman" pitchFamily="18" charset="0"/>
                <a:cs typeface="Times New Roman" pitchFamily="18" charset="0"/>
              </a:rPr>
              <a:t>Sweda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Adhyaya</a:t>
            </a:r>
            <a:r>
              <a:rPr lang="en-IN" dirty="0" smtClean="0">
                <a:latin typeface="Times New Roman" pitchFamily="18" charset="0"/>
                <a:cs typeface="Times New Roman" pitchFamily="18" charset="0"/>
              </a:rPr>
              <a:t> in </a:t>
            </a:r>
            <a:r>
              <a:rPr lang="en-IN" dirty="0" err="1" smtClean="0">
                <a:latin typeface="Times New Roman" pitchFamily="18" charset="0"/>
                <a:cs typeface="Times New Roman" pitchFamily="18" charset="0"/>
              </a:rPr>
              <a:t>Sutrasthana</a:t>
            </a:r>
            <a:r>
              <a:rPr lang="en-IN"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ATITAVEKSHA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just">
              <a:lnSpc>
                <a:spcPct val="150000"/>
              </a:lnSpc>
            </a:pPr>
            <a:r>
              <a:rPr lang="en-IN" dirty="0" err="1" smtClean="0">
                <a:latin typeface="BRH Devanagari RN" pitchFamily="2" charset="0"/>
              </a:rPr>
              <a:t>AlÉÉaÉiÉÉuÉå¤ÉlÉÇ</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rÉSlÉÉaÉiÉÇ</a:t>
            </a:r>
            <a:r>
              <a:rPr lang="en-IN" dirty="0" smtClean="0">
                <a:latin typeface="BRH Devanagari RN" pitchFamily="2" charset="0"/>
              </a:rPr>
              <a:t> </a:t>
            </a:r>
            <a:r>
              <a:rPr lang="en-IN" dirty="0" err="1" smtClean="0">
                <a:latin typeface="BRH Devanagari RN" pitchFamily="2" charset="0"/>
              </a:rPr>
              <a:t>ÌuÉÍkÉÇ</a:t>
            </a:r>
            <a:r>
              <a:rPr lang="en-IN" dirty="0" smtClean="0">
                <a:latin typeface="BRH Devanagari RN" pitchFamily="2" charset="0"/>
              </a:rPr>
              <a:t> </a:t>
            </a:r>
            <a:r>
              <a:rPr lang="en-IN" dirty="0" err="1" smtClean="0">
                <a:latin typeface="BRH Devanagari RN" pitchFamily="2" charset="0"/>
              </a:rPr>
              <a:t>mÉëqÉÉhÉÏM×üirÉÉjÉïxÉÉkÉÉlÉÇ</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 “</a:t>
            </a:r>
            <a:r>
              <a:rPr lang="en-IN" dirty="0" err="1" smtClean="0">
                <a:latin typeface="BRH Devanagari RN" pitchFamily="2" charset="0"/>
              </a:rPr>
              <a:t>AjÉuÉÉ</a:t>
            </a:r>
            <a:r>
              <a:rPr lang="en-IN" dirty="0" smtClean="0">
                <a:latin typeface="BRH Devanagari RN" pitchFamily="2" charset="0"/>
              </a:rPr>
              <a:t> </a:t>
            </a:r>
            <a:r>
              <a:rPr lang="en-IN" dirty="0" err="1" smtClean="0">
                <a:latin typeface="BRH Devanagari RN" pitchFamily="2" charset="0"/>
              </a:rPr>
              <a:t>ÌiÉ£üxÉÌmÉïwÉ</a:t>
            </a:r>
            <a:r>
              <a:rPr lang="en-IN" dirty="0" smtClean="0">
                <a:latin typeface="BRH Devanagari RN" pitchFamily="2" charset="0"/>
              </a:rPr>
              <a:t>: </a:t>
            </a:r>
            <a:r>
              <a:rPr lang="en-IN" dirty="0" err="1" smtClean="0">
                <a:latin typeface="BRH Devanagari RN" pitchFamily="2" charset="0"/>
              </a:rPr>
              <a:t>CirÉlÉÉaÉiÉÉuÉå¤ÉhÉålÉÉåcrÉiÉå</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US" dirty="0" smtClean="0">
                <a:latin typeface="Times New Roman" pitchFamily="18" charset="0"/>
                <a:cs typeface="Times New Roman" pitchFamily="18" charset="0"/>
              </a:rPr>
              <a:t>Mentioning a thing which has to be described in future.</a:t>
            </a:r>
          </a:p>
          <a:p>
            <a:pPr algn="just">
              <a:lnSpc>
                <a:spcPct val="150000"/>
              </a:lnSpc>
            </a:pPr>
            <a:r>
              <a:rPr lang="en-IN" dirty="0" err="1" smtClean="0">
                <a:latin typeface="Times New Roman" pitchFamily="18" charset="0"/>
                <a:cs typeface="Times New Roman" pitchFamily="18" charset="0"/>
              </a:rPr>
              <a:t>Eg</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Tikta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Ghrita</a:t>
            </a:r>
            <a:r>
              <a:rPr lang="en-IN" dirty="0" smtClean="0">
                <a:latin typeface="Times New Roman" pitchFamily="18" charset="0"/>
                <a:cs typeface="Times New Roman" pitchFamily="18" charset="0"/>
              </a:rPr>
              <a:t> mentioned in the treatment of </a:t>
            </a:r>
            <a:r>
              <a:rPr lang="en-IN" dirty="0" err="1" smtClean="0">
                <a:latin typeface="Times New Roman" pitchFamily="18" charset="0"/>
                <a:cs typeface="Times New Roman" pitchFamily="18" charset="0"/>
              </a:rPr>
              <a:t>Jwara</a:t>
            </a:r>
            <a:r>
              <a:rPr lang="en-IN" dirty="0" smtClean="0">
                <a:latin typeface="Times New Roman" pitchFamily="18" charset="0"/>
                <a:cs typeface="Times New Roman" pitchFamily="18" charset="0"/>
              </a:rPr>
              <a:t> is explained later in the </a:t>
            </a:r>
            <a:r>
              <a:rPr lang="en-IN" dirty="0" err="1" smtClean="0">
                <a:latin typeface="Times New Roman" pitchFamily="18" charset="0"/>
                <a:cs typeface="Times New Roman" pitchFamily="18" charset="0"/>
              </a:rPr>
              <a:t>Kushta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Chikitsa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Adhyaya</a:t>
            </a:r>
            <a:endParaRPr lang="en-US" dirty="0" smtClean="0">
              <a:latin typeface="Times New Roman" pitchFamily="18" charset="0"/>
              <a:cs typeface="Times New Roman" pitchFamily="18" charset="0"/>
            </a:endParaRPr>
          </a:p>
          <a:p>
            <a:pPr algn="just">
              <a:lnSpc>
                <a:spcPct val="150000"/>
              </a:lnSpc>
            </a:pPr>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ANAGATAVEKSHA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just">
              <a:lnSpc>
                <a:spcPct val="150000"/>
              </a:lnSpc>
            </a:pPr>
            <a:r>
              <a:rPr lang="en-IN" dirty="0" err="1" smtClean="0">
                <a:latin typeface="BRH Devanagari RN" pitchFamily="2" charset="0"/>
              </a:rPr>
              <a:t>xuÉxÉÇ¥ÉÉ</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rÉÉ</a:t>
            </a:r>
            <a:r>
              <a:rPr lang="en-IN" dirty="0" smtClean="0">
                <a:latin typeface="BRH Devanagari RN" pitchFamily="2" charset="0"/>
              </a:rPr>
              <a:t> </a:t>
            </a:r>
            <a:r>
              <a:rPr lang="en-IN" dirty="0" err="1" smtClean="0">
                <a:latin typeface="BRH Devanagari RN" pitchFamily="2" charset="0"/>
              </a:rPr>
              <a:t>iÉl§ÉMüÉUæurÉïuÉWûÉUÉjÉïÇ</a:t>
            </a:r>
            <a:r>
              <a:rPr lang="en-IN" dirty="0" smtClean="0">
                <a:latin typeface="BRH Devanagari RN" pitchFamily="2" charset="0"/>
              </a:rPr>
              <a:t> </a:t>
            </a:r>
            <a:r>
              <a:rPr lang="en-IN" dirty="0" err="1" smtClean="0">
                <a:latin typeface="BRH Devanagari RN" pitchFamily="2" charset="0"/>
              </a:rPr>
              <a:t>xÉÇ¥ÉÉ</a:t>
            </a:r>
            <a:r>
              <a:rPr lang="en-IN" dirty="0" smtClean="0">
                <a:latin typeface="BRH Devanagari RN" pitchFamily="2" charset="0"/>
              </a:rPr>
              <a:t> </a:t>
            </a:r>
            <a:r>
              <a:rPr lang="en-IN" dirty="0" err="1" smtClean="0">
                <a:latin typeface="BRH Devanagari RN" pitchFamily="2" charset="0"/>
              </a:rPr>
              <a:t>Ì¢ürÉiÉå</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a:t>
            </a:r>
            <a:r>
              <a:rPr lang="en-IN" dirty="0" err="1" smtClean="0">
                <a:latin typeface="BRH Devanagari RN" pitchFamily="2" charset="0"/>
              </a:rPr>
              <a:t>eÉåliÉÉMüWûÉåsÉÉMüÉÌSMüÉ</a:t>
            </a:r>
            <a:r>
              <a:rPr lang="en-IN" dirty="0" smtClean="0">
                <a:latin typeface="BRH Devanagari RN" pitchFamily="2" charset="0"/>
              </a:rPr>
              <a:t> </a:t>
            </a:r>
            <a:r>
              <a:rPr lang="en-IN" dirty="0" err="1" smtClean="0">
                <a:latin typeface="BRH Devanagari RN" pitchFamily="2" charset="0"/>
              </a:rPr>
              <a:t>xÉÇ¥ÉÉ</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US" dirty="0" smtClean="0">
                <a:latin typeface="Times New Roman" pitchFamily="18" charset="0"/>
                <a:cs typeface="Times New Roman" pitchFamily="18" charset="0"/>
              </a:rPr>
              <a:t>Technical terms used in particular </a:t>
            </a:r>
            <a:r>
              <a:rPr lang="en-US" dirty="0" err="1" smtClean="0">
                <a:latin typeface="Times New Roman" pitchFamily="18" charset="0"/>
                <a:cs typeface="Times New Roman" pitchFamily="18" charset="0"/>
              </a:rPr>
              <a:t>Tantra</a:t>
            </a:r>
            <a:endParaRPr lang="en-US" dirty="0" smtClean="0">
              <a:latin typeface="Times New Roman" pitchFamily="18" charset="0"/>
              <a:cs typeface="Times New Roman" pitchFamily="18" charset="0"/>
            </a:endParaRPr>
          </a:p>
          <a:p>
            <a:pPr algn="just">
              <a:lnSpc>
                <a:spcPct val="150000"/>
              </a:lnSpc>
            </a:pPr>
            <a:r>
              <a:rPr lang="en-IN" dirty="0" smtClean="0">
                <a:latin typeface="Times New Roman" pitchFamily="18" charset="0"/>
                <a:cs typeface="Times New Roman" pitchFamily="18" charset="0"/>
              </a:rPr>
              <a:t>Eg </a:t>
            </a:r>
            <a:r>
              <a:rPr lang="en-IN" dirty="0" err="1" smtClean="0">
                <a:latin typeface="Times New Roman" pitchFamily="18" charset="0"/>
                <a:cs typeface="Times New Roman" pitchFamily="18" charset="0"/>
              </a:rPr>
              <a:t>Jentaka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Holaka</a:t>
            </a:r>
            <a:r>
              <a:rPr lang="en-IN" dirty="0" smtClean="0">
                <a:latin typeface="Times New Roman" pitchFamily="18" charset="0"/>
                <a:cs typeface="Times New Roman" pitchFamily="18" charset="0"/>
              </a:rPr>
              <a:t>, etc terms referring to methods of </a:t>
            </a:r>
            <a:r>
              <a:rPr lang="en-IN" dirty="0" err="1" smtClean="0">
                <a:latin typeface="Times New Roman" pitchFamily="18" charset="0"/>
                <a:cs typeface="Times New Roman" pitchFamily="18" charset="0"/>
              </a:rPr>
              <a:t>Svedana</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SVASANJNA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0" algn="just">
              <a:lnSpc>
                <a:spcPct val="150000"/>
              </a:lnSpc>
            </a:pPr>
            <a:r>
              <a:rPr lang="en-IN" dirty="0" smtClean="0">
                <a:latin typeface="BRH Devanagari RN" pitchFamily="2" charset="0"/>
              </a:rPr>
              <a:t>F½Ç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rÉSÌlÉoÉ®Ç</a:t>
            </a:r>
            <a:r>
              <a:rPr lang="en-IN" dirty="0" smtClean="0">
                <a:latin typeface="BRH Devanagari RN" pitchFamily="2" charset="0"/>
              </a:rPr>
              <a:t> </a:t>
            </a:r>
            <a:r>
              <a:rPr lang="en-IN" dirty="0" err="1" smtClean="0">
                <a:latin typeface="BRH Devanagari RN" pitchFamily="2" charset="0"/>
              </a:rPr>
              <a:t>aÉëljÉå</a:t>
            </a:r>
            <a:r>
              <a:rPr lang="en-IN" dirty="0" smtClean="0">
                <a:latin typeface="BRH Devanagari RN" pitchFamily="2" charset="0"/>
              </a:rPr>
              <a:t> </a:t>
            </a:r>
            <a:r>
              <a:rPr lang="en-IN" dirty="0" err="1" smtClean="0">
                <a:latin typeface="BRH Devanagari RN" pitchFamily="2" charset="0"/>
              </a:rPr>
              <a:t>mÉë¥ÉrÉÉ</a:t>
            </a:r>
            <a:r>
              <a:rPr lang="en-IN" dirty="0" smtClean="0">
                <a:latin typeface="BRH Devanagari RN" pitchFamily="2" charset="0"/>
              </a:rPr>
              <a:t> </a:t>
            </a:r>
            <a:r>
              <a:rPr lang="en-IN" dirty="0" err="1" smtClean="0">
                <a:latin typeface="BRH Devanagari RN" pitchFamily="2" charset="0"/>
              </a:rPr>
              <a:t>iÉYrÉïiuÉålÉÉåmÉÌSzrÉiÉå</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a:t>
            </a:r>
            <a:r>
              <a:rPr lang="en-IN" dirty="0" err="1" smtClean="0">
                <a:latin typeface="BRH Devanagari RN" pitchFamily="2" charset="0"/>
              </a:rPr>
              <a:t>mÉËUxÉXçrÉÉiÉmÉqÉÌmÉ</a:t>
            </a:r>
            <a:r>
              <a:rPr lang="en-IN" dirty="0" smtClean="0">
                <a:latin typeface="BRH Devanagari RN" pitchFamily="2" charset="0"/>
              </a:rPr>
              <a:t> </a:t>
            </a:r>
            <a:r>
              <a:rPr lang="en-IN" dirty="0" err="1" smtClean="0">
                <a:latin typeface="BRH Devanagari RN" pitchFamily="2" charset="0"/>
              </a:rPr>
              <a:t>rÉ±Sè</a:t>
            </a:r>
            <a:r>
              <a:rPr lang="en-IN" dirty="0" smtClean="0">
                <a:latin typeface="BRH Devanagari RN" pitchFamily="2" charset="0"/>
              </a:rPr>
              <a:t> </a:t>
            </a:r>
            <a:r>
              <a:rPr lang="en-IN" dirty="0" err="1" smtClean="0">
                <a:latin typeface="BRH Devanagari RN" pitchFamily="2" charset="0"/>
              </a:rPr>
              <a:t>SìurÉqrÉÉæÌaÉMÇü</a:t>
            </a:r>
            <a:r>
              <a:rPr lang="en-IN" dirty="0" smtClean="0">
                <a:latin typeface="BRH Devanagari RN" pitchFamily="2" charset="0"/>
              </a:rPr>
              <a:t> </a:t>
            </a:r>
            <a:r>
              <a:rPr lang="en-IN" dirty="0" err="1" smtClean="0">
                <a:latin typeface="BRH Devanagari RN" pitchFamily="2" charset="0"/>
              </a:rPr>
              <a:t>qÉlrÉåiÉ</a:t>
            </a:r>
            <a:r>
              <a:rPr lang="en-IN" dirty="0" smtClean="0">
                <a:latin typeface="BRH Devanagari RN" pitchFamily="2" charset="0"/>
              </a:rPr>
              <a:t> </a:t>
            </a:r>
            <a:r>
              <a:rPr lang="en-IN" dirty="0" err="1" smtClean="0">
                <a:latin typeface="BRH Devanagari RN" pitchFamily="2" charset="0"/>
              </a:rPr>
              <a:t>iÉ¨ÉSmÉMüwÉïrÉåiÉç</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US" dirty="0" smtClean="0">
                <a:latin typeface="Times New Roman" pitchFamily="18" charset="0"/>
                <a:cs typeface="Times New Roman" pitchFamily="18" charset="0"/>
              </a:rPr>
              <a:t>It is the statement that which is not mentioned in the text should be deducted with own </a:t>
            </a:r>
            <a:r>
              <a:rPr lang="en-US" dirty="0" err="1" smtClean="0">
                <a:latin typeface="Times New Roman" pitchFamily="18" charset="0"/>
                <a:cs typeface="Times New Roman" pitchFamily="18" charset="0"/>
              </a:rPr>
              <a:t>intelect</a:t>
            </a:r>
            <a:r>
              <a:rPr lang="en-US" dirty="0" smtClean="0">
                <a:latin typeface="Times New Roman" pitchFamily="18" charset="0"/>
                <a:cs typeface="Times New Roman" pitchFamily="18" charset="0"/>
              </a:rPr>
              <a:t>.</a:t>
            </a:r>
          </a:p>
          <a:p>
            <a:pPr algn="just">
              <a:lnSpc>
                <a:spcPct val="150000"/>
              </a:lnSpc>
            </a:pPr>
            <a:r>
              <a:rPr lang="en-US" dirty="0" err="1" smtClean="0">
                <a:latin typeface="Times New Roman" pitchFamily="18" charset="0"/>
                <a:cs typeface="Times New Roman" pitchFamily="18" charset="0"/>
              </a:rPr>
              <a:t>Eg</a:t>
            </a:r>
            <a:r>
              <a:rPr lang="en-US" dirty="0" smtClean="0">
                <a:latin typeface="Times New Roman" pitchFamily="18" charset="0"/>
                <a:cs typeface="Times New Roman" pitchFamily="18" charset="0"/>
              </a:rPr>
              <a:t> .The drugs which are told in </a:t>
            </a:r>
            <a:r>
              <a:rPr lang="en-US" dirty="0" err="1" smtClean="0">
                <a:latin typeface="Times New Roman" pitchFamily="18" charset="0"/>
                <a:cs typeface="Times New Roman" pitchFamily="18" charset="0"/>
              </a:rPr>
              <a:t>Shadskanda</a:t>
            </a:r>
            <a:r>
              <a:rPr lang="en-US" dirty="0" smtClean="0">
                <a:latin typeface="Times New Roman" pitchFamily="18" charset="0"/>
                <a:cs typeface="Times New Roman" pitchFamily="18" charset="0"/>
              </a:rPr>
              <a:t> if not useful in particular disease then they should be removed and new useful ones should be adopted.</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UHYA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just">
              <a:lnSpc>
                <a:spcPct val="150000"/>
              </a:lnSpc>
            </a:pPr>
            <a:r>
              <a:rPr lang="en-IN" sz="2800" dirty="0" err="1" smtClean="0">
                <a:latin typeface="BRH Devanagari RN" pitchFamily="2" charset="0"/>
              </a:rPr>
              <a:t>xÉqÉÑŠrÉÉå</a:t>
            </a:r>
            <a:r>
              <a:rPr lang="en-IN" sz="2800" dirty="0" smtClean="0">
                <a:latin typeface="BRH Devanagari RN" pitchFamily="2" charset="0"/>
              </a:rPr>
              <a:t> </a:t>
            </a:r>
            <a:r>
              <a:rPr lang="en-IN" sz="2800" dirty="0" err="1" smtClean="0">
                <a:latin typeface="BRH Devanagari RN" pitchFamily="2" charset="0"/>
              </a:rPr>
              <a:t>lÉÉqÉ</a:t>
            </a:r>
            <a:r>
              <a:rPr lang="en-IN" sz="2800" dirty="0" smtClean="0">
                <a:latin typeface="BRH Devanagari RN" pitchFamily="2" charset="0"/>
              </a:rPr>
              <a:t> </a:t>
            </a:r>
            <a:r>
              <a:rPr lang="en-IN" sz="2800" dirty="0" err="1" smtClean="0">
                <a:latin typeface="BRH Devanagari RN" pitchFamily="2" charset="0"/>
              </a:rPr>
              <a:t>rÉÌSSÇ</a:t>
            </a:r>
            <a:r>
              <a:rPr lang="en-IN" sz="2800" dirty="0" smtClean="0">
                <a:latin typeface="BRH Devanagari RN" pitchFamily="2" charset="0"/>
              </a:rPr>
              <a:t> </a:t>
            </a:r>
            <a:r>
              <a:rPr lang="en-IN" sz="2800" dirty="0" err="1" smtClean="0">
                <a:latin typeface="BRH Devanagari RN" pitchFamily="2" charset="0"/>
              </a:rPr>
              <a:t>cÉåSÇ</a:t>
            </a:r>
            <a:r>
              <a:rPr lang="en-IN" sz="2800" dirty="0" smtClean="0">
                <a:latin typeface="BRH Devanagari RN" pitchFamily="2" charset="0"/>
              </a:rPr>
              <a:t> </a:t>
            </a:r>
            <a:r>
              <a:rPr lang="en-IN" sz="2800" dirty="0" err="1" smtClean="0">
                <a:latin typeface="BRH Devanagari RN" pitchFamily="2" charset="0"/>
              </a:rPr>
              <a:t>cÉåÌiÉ</a:t>
            </a:r>
            <a:r>
              <a:rPr lang="en-IN" sz="2800" dirty="0" smtClean="0">
                <a:latin typeface="BRH Devanagari RN" pitchFamily="2" charset="0"/>
              </a:rPr>
              <a:t> </a:t>
            </a:r>
            <a:r>
              <a:rPr lang="en-IN" sz="2800" dirty="0" err="1" smtClean="0">
                <a:latin typeface="BRH Devanagari RN" pitchFamily="2" charset="0"/>
              </a:rPr>
              <a:t>M×üiuÉÉ</a:t>
            </a:r>
            <a:r>
              <a:rPr lang="en-IN" sz="2800" dirty="0" smtClean="0">
                <a:latin typeface="BRH Devanagari RN" pitchFamily="2" charset="0"/>
              </a:rPr>
              <a:t> </a:t>
            </a:r>
            <a:r>
              <a:rPr lang="en-IN" sz="2800" dirty="0" err="1" smtClean="0">
                <a:latin typeface="BRH Devanagari RN" pitchFamily="2" charset="0"/>
              </a:rPr>
              <a:t>ÌuÉkÉÏrÉiÉå</a:t>
            </a:r>
            <a:r>
              <a:rPr lang="en-IN" sz="2800" dirty="0" smtClean="0">
                <a:latin typeface="BRH Devanagari RN" pitchFamily="2" charset="0"/>
              </a:rPr>
              <a:t>; </a:t>
            </a:r>
            <a:r>
              <a:rPr lang="en-IN" sz="2800" dirty="0" err="1" smtClean="0">
                <a:latin typeface="BRH Devanagari RN" pitchFamily="2" charset="0"/>
              </a:rPr>
              <a:t>rÉjÉÉ</a:t>
            </a:r>
            <a:r>
              <a:rPr lang="en-IN" sz="2800" dirty="0" smtClean="0">
                <a:latin typeface="BRH Devanagari RN" pitchFamily="2" charset="0"/>
              </a:rPr>
              <a:t> -‘</a:t>
            </a:r>
            <a:r>
              <a:rPr lang="en-IN" sz="2800" dirty="0" err="1" smtClean="0">
                <a:latin typeface="BRH Devanagari RN" pitchFamily="2" charset="0"/>
              </a:rPr>
              <a:t>uÉhÉï¶É</a:t>
            </a:r>
            <a:r>
              <a:rPr lang="en-IN" sz="2800" dirty="0" smtClean="0">
                <a:latin typeface="BRH Devanagari RN" pitchFamily="2" charset="0"/>
              </a:rPr>
              <a:t> </a:t>
            </a:r>
            <a:r>
              <a:rPr lang="en-IN" sz="2800" dirty="0" err="1" smtClean="0">
                <a:latin typeface="BRH Devanagari RN" pitchFamily="2" charset="0"/>
              </a:rPr>
              <a:t>xuÉU¶É</a:t>
            </a:r>
            <a:r>
              <a:rPr lang="en-IN" sz="2800" dirty="0" smtClean="0">
                <a:latin typeface="BRH Devanagari RN" pitchFamily="2" charset="0"/>
              </a:rPr>
              <a:t>’ (C A 3) </a:t>
            </a:r>
            <a:r>
              <a:rPr lang="en-IN" sz="2800" dirty="0" err="1" smtClean="0">
                <a:latin typeface="BRH Devanagari RN" pitchFamily="2" charset="0"/>
              </a:rPr>
              <a:t>CirÉÉÌS</a:t>
            </a:r>
            <a:r>
              <a:rPr lang="en-IN" sz="2800" dirty="0" smtClean="0">
                <a:latin typeface="BRH Devanagari RN" pitchFamily="2" charset="0"/>
              </a:rPr>
              <a:t> | (</a:t>
            </a:r>
            <a:r>
              <a:rPr lang="en-IN" sz="2800" dirty="0" err="1" smtClean="0">
                <a:latin typeface="BRH Devanagari RN" pitchFamily="2" charset="0"/>
              </a:rPr>
              <a:t>cÉ¢ümÉÉÍhÉ</a:t>
            </a:r>
            <a:r>
              <a:rPr lang="en-IN" sz="2800" dirty="0" smtClean="0">
                <a:latin typeface="BRH Devanagari RN" pitchFamily="2" charset="0"/>
              </a:rPr>
              <a:t>)</a:t>
            </a:r>
          </a:p>
          <a:p>
            <a:pPr lvl="0" algn="just">
              <a:lnSpc>
                <a:spcPct val="150000"/>
              </a:lnSpc>
            </a:pPr>
            <a:r>
              <a:rPr lang="en-IN" sz="2800" dirty="0" smtClean="0">
                <a:latin typeface="Times New Roman" pitchFamily="18" charset="0"/>
                <a:cs typeface="Times New Roman" pitchFamily="18" charset="0"/>
              </a:rPr>
              <a:t>Group of facts collected together by using the conjunction ‘ca’.</a:t>
            </a:r>
          </a:p>
          <a:p>
            <a:pPr algn="just">
              <a:lnSpc>
                <a:spcPct val="150000"/>
              </a:lnSpc>
            </a:pPr>
            <a:r>
              <a:rPr lang="en-IN" sz="2800" dirty="0" err="1" smtClean="0">
                <a:latin typeface="Times New Roman" pitchFamily="18" charset="0"/>
                <a:cs typeface="Times New Roman" pitchFamily="18" charset="0"/>
              </a:rPr>
              <a:t>Eg</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Prakrita</a:t>
            </a:r>
            <a:r>
              <a:rPr lang="en-IN" sz="2800" dirty="0" smtClean="0">
                <a:latin typeface="Times New Roman" pitchFamily="18" charset="0"/>
                <a:cs typeface="Times New Roman" pitchFamily="18" charset="0"/>
              </a:rPr>
              <a:t> and </a:t>
            </a:r>
            <a:r>
              <a:rPr lang="en-IN" sz="2800" dirty="0" err="1" smtClean="0">
                <a:latin typeface="Times New Roman" pitchFamily="18" charset="0"/>
                <a:cs typeface="Times New Roman" pitchFamily="18" charset="0"/>
              </a:rPr>
              <a:t>Vikrata</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Svara</a:t>
            </a:r>
            <a:r>
              <a:rPr lang="en-IN" sz="2800" dirty="0" smtClean="0">
                <a:latin typeface="Times New Roman" pitchFamily="18" charset="0"/>
                <a:cs typeface="Times New Roman" pitchFamily="18" charset="0"/>
              </a:rPr>
              <a:t>, Varna are grouped in </a:t>
            </a:r>
            <a:r>
              <a:rPr lang="en-IN" sz="2800" dirty="0" err="1" smtClean="0">
                <a:latin typeface="Times New Roman" pitchFamily="18" charset="0"/>
                <a:cs typeface="Times New Roman" pitchFamily="18" charset="0"/>
              </a:rPr>
              <a:t>Indriyasthana</a:t>
            </a:r>
            <a:r>
              <a:rPr lang="en-IN" sz="2800" dirty="0" smtClean="0">
                <a:latin typeface="Times New Roman" pitchFamily="18" charset="0"/>
                <a:cs typeface="Times New Roman" pitchFamily="18" charset="0"/>
              </a:rPr>
              <a:t> of </a:t>
            </a:r>
            <a:r>
              <a:rPr lang="en-IN" sz="2800" dirty="0" err="1" smtClean="0">
                <a:latin typeface="Times New Roman" pitchFamily="18" charset="0"/>
                <a:cs typeface="Times New Roman" pitchFamily="18" charset="0"/>
              </a:rPr>
              <a:t>Caraka</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Samhita</a:t>
            </a:r>
            <a:endParaRPr lang="en-US" sz="2800" dirty="0" smtClean="0">
              <a:latin typeface="Times New Roman" pitchFamily="18" charset="0"/>
              <a:cs typeface="Times New Roman" pitchFamily="18" charset="0"/>
            </a:endParaRPr>
          </a:p>
          <a:p>
            <a:pPr lvl="0"/>
            <a:endParaRPr lang="en-US" sz="2800" dirty="0" smtClean="0"/>
          </a:p>
          <a:p>
            <a:endParaRPr lang="en-US" sz="2800" dirty="0" smtClean="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SAMUCHAYA</a:t>
            </a:r>
            <a:br>
              <a:rPr lang="en-IN"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lvl="0" algn="just">
              <a:lnSpc>
                <a:spcPct val="150000"/>
              </a:lnSpc>
            </a:pPr>
            <a:r>
              <a:rPr lang="en-IN" sz="2800" dirty="0" err="1" smtClean="0">
                <a:latin typeface="BRH Devanagari RN" pitchFamily="2" charset="0"/>
              </a:rPr>
              <a:t>ÌlÉSzÉïlÉÇ</a:t>
            </a:r>
            <a:r>
              <a:rPr lang="en-IN" sz="2800" dirty="0" smtClean="0">
                <a:latin typeface="BRH Devanagari RN" pitchFamily="2" charset="0"/>
              </a:rPr>
              <a:t> </a:t>
            </a:r>
            <a:r>
              <a:rPr lang="en-IN" sz="2800" dirty="0" err="1" smtClean="0">
                <a:latin typeface="BRH Devanagari RN" pitchFamily="2" charset="0"/>
              </a:rPr>
              <a:t>lÉÉqÉ</a:t>
            </a:r>
            <a:r>
              <a:rPr lang="en-IN" sz="2800" dirty="0" smtClean="0">
                <a:latin typeface="BRH Devanagari RN" pitchFamily="2" charset="0"/>
              </a:rPr>
              <a:t> </a:t>
            </a:r>
            <a:r>
              <a:rPr lang="en-IN" sz="2800" dirty="0" err="1" smtClean="0">
                <a:latin typeface="BRH Devanagari RN" pitchFamily="2" charset="0"/>
              </a:rPr>
              <a:t>qÉÔZÉïÌuÉSÒwÉÉÇ</a:t>
            </a:r>
            <a:r>
              <a:rPr lang="en-IN" sz="2800" dirty="0" smtClean="0">
                <a:latin typeface="BRH Devanagari RN" pitchFamily="2" charset="0"/>
              </a:rPr>
              <a:t> </a:t>
            </a:r>
            <a:r>
              <a:rPr lang="en-IN" sz="2800" dirty="0" err="1" smtClean="0">
                <a:latin typeface="BRH Devanagari RN" pitchFamily="2" charset="0"/>
              </a:rPr>
              <a:t>oÉÑÎ®xÉÉqrÉÌuÉwÉrÉÉå</a:t>
            </a:r>
            <a:r>
              <a:rPr lang="en-IN" sz="2800" dirty="0" smtClean="0">
                <a:latin typeface="BRH Devanagari RN" pitchFamily="2" charset="0"/>
              </a:rPr>
              <a:t> SØ¹ÉliÉ:: </a:t>
            </a:r>
            <a:r>
              <a:rPr lang="en-IN" sz="2800" dirty="0" err="1" smtClean="0">
                <a:latin typeface="BRH Devanagari RN" pitchFamily="2" charset="0"/>
              </a:rPr>
              <a:t>rÉjÉÉ</a:t>
            </a:r>
            <a:r>
              <a:rPr lang="en-IN" sz="2800" dirty="0" smtClean="0">
                <a:latin typeface="BRH Devanagari RN" pitchFamily="2" charset="0"/>
              </a:rPr>
              <a:t> -“</a:t>
            </a:r>
            <a:r>
              <a:rPr lang="en-IN" sz="2800" dirty="0" err="1" smtClean="0">
                <a:latin typeface="BRH Devanagari RN" pitchFamily="2" charset="0"/>
              </a:rPr>
              <a:t>ÌuÉ¥ÉÉiÉqÉqÉ×iÉÇ</a:t>
            </a:r>
            <a:r>
              <a:rPr lang="en-IN" sz="2800" dirty="0" smtClean="0">
                <a:latin typeface="BRH Devanagari RN" pitchFamily="2" charset="0"/>
              </a:rPr>
              <a:t> </a:t>
            </a:r>
            <a:r>
              <a:rPr lang="en-IN" sz="2800" dirty="0" err="1" smtClean="0">
                <a:latin typeface="BRH Devanagari RN" pitchFamily="2" charset="0"/>
              </a:rPr>
              <a:t>rÉjÉÉ</a:t>
            </a:r>
            <a:r>
              <a:rPr lang="en-IN" sz="2800" dirty="0" smtClean="0">
                <a:latin typeface="BRH Devanagari RN" pitchFamily="2" charset="0"/>
              </a:rPr>
              <a:t>” (</a:t>
            </a:r>
            <a:r>
              <a:rPr lang="en-IN" sz="2800" dirty="0" err="1" smtClean="0">
                <a:latin typeface="BRH Devanagari RN" pitchFamily="2" charset="0"/>
              </a:rPr>
              <a:t>xÉÔ</a:t>
            </a:r>
            <a:r>
              <a:rPr lang="en-IN" sz="2800" dirty="0" smtClean="0">
                <a:latin typeface="BRH Devanagari RN" pitchFamily="2" charset="0"/>
              </a:rPr>
              <a:t> A 1) </a:t>
            </a:r>
            <a:r>
              <a:rPr lang="en-IN" sz="2800" dirty="0" err="1" smtClean="0">
                <a:latin typeface="BRH Devanagari RN" pitchFamily="2" charset="0"/>
              </a:rPr>
              <a:t>CirÉÉÌS</a:t>
            </a:r>
            <a:r>
              <a:rPr lang="en-IN" sz="2800" dirty="0" smtClean="0">
                <a:latin typeface="BRH Devanagari RN" pitchFamily="2" charset="0"/>
              </a:rPr>
              <a:t> | (</a:t>
            </a:r>
            <a:r>
              <a:rPr lang="en-IN" sz="2800" dirty="0" err="1" smtClean="0">
                <a:latin typeface="BRH Devanagari RN" pitchFamily="2" charset="0"/>
              </a:rPr>
              <a:t>cÉ¢ümÉÉÍhÉ</a:t>
            </a:r>
            <a:r>
              <a:rPr lang="en-IN" sz="2800" dirty="0" smtClean="0"/>
              <a:t>)</a:t>
            </a:r>
            <a:endParaRPr lang="en-US" sz="2800" dirty="0" smtClean="0"/>
          </a:p>
          <a:p>
            <a:pPr algn="just">
              <a:lnSpc>
                <a:spcPct val="150000"/>
              </a:lnSpc>
            </a:pPr>
            <a:r>
              <a:rPr lang="en-US" sz="2800" dirty="0" smtClean="0">
                <a:latin typeface="Times New Roman" pitchFamily="18" charset="0"/>
                <a:cs typeface="Times New Roman" pitchFamily="18" charset="0"/>
              </a:rPr>
              <a:t>Explaining a subject matter with an example .</a:t>
            </a:r>
          </a:p>
          <a:p>
            <a:pPr algn="just">
              <a:lnSpc>
                <a:spcPct val="150000"/>
              </a:lnSpc>
            </a:pPr>
            <a:r>
              <a:rPr lang="en-IN" sz="2800" dirty="0" smtClean="0">
                <a:latin typeface="Times New Roman" pitchFamily="18" charset="0"/>
                <a:cs typeface="Times New Roman" pitchFamily="18" charset="0"/>
              </a:rPr>
              <a:t>So that it helps to understand a subject both by a subject expert or an illiterate. </a:t>
            </a:r>
            <a:endParaRPr lang="en-US" sz="2800" dirty="0" smtClean="0">
              <a:latin typeface="Times New Roman" pitchFamily="18" charset="0"/>
              <a:cs typeface="Times New Roman" pitchFamily="18" charset="0"/>
            </a:endParaRPr>
          </a:p>
          <a:p>
            <a:pPr algn="just">
              <a:lnSpc>
                <a:spcPct val="150000"/>
              </a:lnSpc>
            </a:pPr>
            <a:r>
              <a:rPr lang="en-IN" sz="2800" dirty="0" smtClean="0">
                <a:latin typeface="Times New Roman" pitchFamily="18" charset="0"/>
                <a:cs typeface="Times New Roman" pitchFamily="18" charset="0"/>
              </a:rPr>
              <a:t>Eg: </a:t>
            </a:r>
            <a:r>
              <a:rPr lang="en-IN" sz="2800" dirty="0" err="1" smtClean="0">
                <a:latin typeface="Times New Roman" pitchFamily="18" charset="0"/>
                <a:cs typeface="Times New Roman" pitchFamily="18" charset="0"/>
              </a:rPr>
              <a:t>Avijnata</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Aushada</a:t>
            </a:r>
            <a:r>
              <a:rPr lang="en-IN" sz="2800" dirty="0" smtClean="0">
                <a:latin typeface="Times New Roman" pitchFamily="18" charset="0"/>
                <a:cs typeface="Times New Roman" pitchFamily="18" charset="0"/>
              </a:rPr>
              <a:t> is like </a:t>
            </a:r>
            <a:r>
              <a:rPr lang="en-IN" sz="2800" dirty="0" err="1" smtClean="0">
                <a:latin typeface="Times New Roman" pitchFamily="18" charset="0"/>
                <a:cs typeface="Times New Roman" pitchFamily="18" charset="0"/>
              </a:rPr>
              <a:t>Visha</a:t>
            </a:r>
            <a:r>
              <a:rPr lang="en-IN" sz="2800" dirty="0" smtClean="0">
                <a:latin typeface="Times New Roman" pitchFamily="18" charset="0"/>
                <a:cs typeface="Times New Roman" pitchFamily="18" charset="0"/>
              </a:rPr>
              <a:t> or </a:t>
            </a:r>
            <a:r>
              <a:rPr lang="en-IN" sz="2800" dirty="0" err="1" smtClean="0">
                <a:latin typeface="Times New Roman" pitchFamily="18" charset="0"/>
                <a:cs typeface="Times New Roman" pitchFamily="18" charset="0"/>
              </a:rPr>
              <a:t>Vajra</a:t>
            </a:r>
            <a:r>
              <a:rPr lang="en-IN" sz="2800" dirty="0" smtClean="0">
                <a:latin typeface="Times New Roman" pitchFamily="18" charset="0"/>
                <a:cs typeface="Times New Roman" pitchFamily="18" charset="0"/>
              </a:rPr>
              <a:t> of </a:t>
            </a:r>
            <a:r>
              <a:rPr lang="en-IN" sz="2800" dirty="0" err="1" smtClean="0">
                <a:latin typeface="Times New Roman" pitchFamily="18" charset="0"/>
                <a:cs typeface="Times New Roman" pitchFamily="18" charset="0"/>
              </a:rPr>
              <a:t>Indra</a:t>
            </a:r>
            <a:r>
              <a:rPr lang="en-IN" sz="2800" dirty="0" smtClean="0">
                <a:latin typeface="Times New Roman" pitchFamily="18" charset="0"/>
                <a:cs typeface="Times New Roman" pitchFamily="18" charset="0"/>
              </a:rPr>
              <a:t>, whereas, </a:t>
            </a:r>
            <a:r>
              <a:rPr lang="en-IN" sz="2800" dirty="0" err="1" smtClean="0">
                <a:latin typeface="Times New Roman" pitchFamily="18" charset="0"/>
                <a:cs typeface="Times New Roman" pitchFamily="18" charset="0"/>
              </a:rPr>
              <a:t>Vijnanata</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Aushadha</a:t>
            </a:r>
            <a:r>
              <a:rPr lang="en-IN" sz="2800" dirty="0" smtClean="0">
                <a:latin typeface="Times New Roman" pitchFamily="18" charset="0"/>
                <a:cs typeface="Times New Roman" pitchFamily="18" charset="0"/>
              </a:rPr>
              <a:t> is like Amrita.</a:t>
            </a:r>
            <a:endParaRPr lang="en-US" sz="2800" dirty="0" smtClean="0">
              <a:latin typeface="Times New Roman" pitchFamily="18" charset="0"/>
              <a:cs typeface="Times New Roman" pitchFamily="18" charset="0"/>
            </a:endParaRPr>
          </a:p>
          <a:p>
            <a:pPr algn="just">
              <a:lnSpc>
                <a:spcPct val="150000"/>
              </a:lnSpc>
            </a:pPr>
            <a:endParaRPr lang="en-US" sz="28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NIDARSANA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just">
              <a:lnSpc>
                <a:spcPct val="150000"/>
              </a:lnSpc>
            </a:pPr>
            <a:r>
              <a:rPr lang="en-IN" dirty="0" err="1" smtClean="0">
                <a:latin typeface="BRH Devanagari RN" pitchFamily="2" charset="0"/>
              </a:rPr>
              <a:t>ÌlÉuÉïcÉlÉÇ</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mÉÎhQûiÉoÉÑÎ®aÉqrÉÉå</a:t>
            </a:r>
            <a:r>
              <a:rPr lang="en-IN" dirty="0" smtClean="0">
                <a:latin typeface="BRH Devanagari RN" pitchFamily="2" charset="0"/>
              </a:rPr>
              <a:t> SØ¹ÉliÉ:; </a:t>
            </a:r>
            <a:r>
              <a:rPr lang="en-IN" dirty="0" err="1" smtClean="0">
                <a:latin typeface="BRH Devanagari RN" pitchFamily="2" charset="0"/>
              </a:rPr>
              <a:t>rÉjÉÉ</a:t>
            </a:r>
            <a:r>
              <a:rPr lang="en-IN" dirty="0" smtClean="0">
                <a:latin typeface="BRH Devanagari RN" pitchFamily="2" charset="0"/>
              </a:rPr>
              <a:t> – “¥</a:t>
            </a:r>
            <a:r>
              <a:rPr lang="en-IN" dirty="0" err="1" smtClean="0">
                <a:latin typeface="BRH Devanagari RN" pitchFamily="2" charset="0"/>
              </a:rPr>
              <a:t>ÉÉrÉiÉå</a:t>
            </a:r>
            <a:r>
              <a:rPr lang="en-IN" dirty="0" smtClean="0">
                <a:latin typeface="BRH Devanagari RN" pitchFamily="2" charset="0"/>
              </a:rPr>
              <a:t> </a:t>
            </a:r>
            <a:r>
              <a:rPr lang="en-IN" dirty="0" err="1" smtClean="0">
                <a:latin typeface="BRH Devanagari RN" pitchFamily="2" charset="0"/>
              </a:rPr>
              <a:t>ÌlÉirÉaÉxrÉåuÉ</a:t>
            </a:r>
            <a:r>
              <a:rPr lang="en-IN" dirty="0" smtClean="0">
                <a:latin typeface="BRH Devanagari RN" pitchFamily="2" charset="0"/>
              </a:rPr>
              <a:t> </a:t>
            </a:r>
            <a:r>
              <a:rPr lang="en-IN" dirty="0" err="1" smtClean="0">
                <a:latin typeface="BRH Devanagari RN" pitchFamily="2" charset="0"/>
              </a:rPr>
              <a:t>MüÉsÉxrÉÉirÉrÉMüÉUhÉqÉç</a:t>
            </a:r>
            <a:r>
              <a:rPr lang="en-IN" dirty="0" smtClean="0">
                <a:latin typeface="BRH Devanagari RN" pitchFamily="2" charset="0"/>
              </a:rPr>
              <a:t>” (</a:t>
            </a:r>
            <a:r>
              <a:rPr lang="en-IN" dirty="0" err="1" smtClean="0">
                <a:latin typeface="BRH Devanagari RN" pitchFamily="2" charset="0"/>
              </a:rPr>
              <a:t>xÉÔ</a:t>
            </a:r>
            <a:r>
              <a:rPr lang="en-IN" dirty="0" smtClean="0">
                <a:latin typeface="BRH Devanagari RN" pitchFamily="2" charset="0"/>
              </a:rPr>
              <a:t> A 16) </a:t>
            </a:r>
            <a:r>
              <a:rPr lang="en-IN" dirty="0" err="1" smtClean="0">
                <a:latin typeface="BRH Devanagari RN" pitchFamily="2" charset="0"/>
              </a:rPr>
              <a:t>CÌiÉ</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p>
          <a:p>
            <a:pPr algn="just">
              <a:lnSpc>
                <a:spcPct val="150000"/>
              </a:lnSpc>
            </a:pPr>
            <a:r>
              <a:rPr lang="en-IN" dirty="0" smtClean="0">
                <a:latin typeface="Times New Roman" pitchFamily="18" charset="0"/>
                <a:cs typeface="Times New Roman" pitchFamily="18" charset="0"/>
              </a:rPr>
              <a:t>Statement or illustration that can be understood only by learned. </a:t>
            </a:r>
          </a:p>
          <a:p>
            <a:pPr algn="just">
              <a:lnSpc>
                <a:spcPct val="150000"/>
              </a:lnSpc>
            </a:pPr>
            <a:r>
              <a:rPr lang="en-IN" dirty="0" smtClean="0">
                <a:latin typeface="Times New Roman" pitchFamily="18" charset="0"/>
                <a:cs typeface="Times New Roman" pitchFamily="18" charset="0"/>
              </a:rPr>
              <a:t>Eg : Just as Kala(time) is </a:t>
            </a:r>
            <a:r>
              <a:rPr lang="en-IN" dirty="0" err="1" smtClean="0">
                <a:latin typeface="Times New Roman" pitchFamily="18" charset="0"/>
                <a:cs typeface="Times New Roman" pitchFamily="18" charset="0"/>
              </a:rPr>
              <a:t>everchanging</a:t>
            </a:r>
            <a:r>
              <a:rPr lang="en-IN" dirty="0" smtClean="0">
                <a:latin typeface="Times New Roman" pitchFamily="18" charset="0"/>
                <a:cs typeface="Times New Roman" pitchFamily="18" charset="0"/>
              </a:rPr>
              <a:t> without help from any other thing so also all the materials in the universe undergo change by themselves(Cha.su.16/32).</a:t>
            </a:r>
            <a:endParaRPr lang="en-US" dirty="0" smtClean="0">
              <a:latin typeface="Times New Roman" pitchFamily="18" charset="0"/>
              <a:cs typeface="Times New Roman" pitchFamily="18" charset="0"/>
            </a:endParaRPr>
          </a:p>
          <a:p>
            <a:pPr algn="just">
              <a:lnSpc>
                <a:spcPct val="150000"/>
              </a:lnSpc>
            </a:pPr>
            <a:endParaRPr lang="en-US" dirty="0" smtClean="0"/>
          </a:p>
          <a:p>
            <a:pPr lvl="0"/>
            <a:endParaRPr lang="en-IN" dirty="0" smtClean="0"/>
          </a:p>
          <a:p>
            <a:pPr lvl="0"/>
            <a:endParaRPr lang="en-IN" dirty="0" smtClean="0"/>
          </a:p>
          <a:p>
            <a:pPr lvl="0"/>
            <a:endParaRPr lang="en-US" dirty="0" smtClean="0"/>
          </a:p>
          <a:p>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NIRVACANA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0" algn="just">
              <a:lnSpc>
                <a:spcPct val="150000"/>
              </a:lnSpc>
            </a:pPr>
            <a:r>
              <a:rPr lang="en-IN" dirty="0" err="1" smtClean="0">
                <a:latin typeface="BRH Devanagari RN" pitchFamily="2" charset="0"/>
              </a:rPr>
              <a:t>ÌlÉrÉÉåaÉÉå</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AuÉwrÉÉlÉÑ¸årÉiÉrÉÉ</a:t>
            </a:r>
            <a:r>
              <a:rPr lang="en-IN" dirty="0" smtClean="0">
                <a:latin typeface="BRH Devanagari RN" pitchFamily="2" charset="0"/>
              </a:rPr>
              <a:t> </a:t>
            </a:r>
            <a:r>
              <a:rPr lang="en-IN" dirty="0" err="1" smtClean="0">
                <a:latin typeface="BRH Devanagari RN" pitchFamily="2" charset="0"/>
              </a:rPr>
              <a:t>ÌuÉkÉÉlÉÇ</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 “</a:t>
            </a:r>
            <a:r>
              <a:rPr lang="en-IN" dirty="0" err="1" smtClean="0">
                <a:latin typeface="BRH Devanagari RN" pitchFamily="2" charset="0"/>
              </a:rPr>
              <a:t>lÉ</a:t>
            </a:r>
            <a:r>
              <a:rPr lang="en-IN" dirty="0" smtClean="0">
                <a:latin typeface="BRH Devanagari RN" pitchFamily="2" charset="0"/>
              </a:rPr>
              <a:t> </a:t>
            </a:r>
            <a:r>
              <a:rPr lang="en-IN" dirty="0" err="1" smtClean="0">
                <a:latin typeface="BRH Devanagari RN" pitchFamily="2" charset="0"/>
              </a:rPr>
              <a:t>iuÉrÉÉ</a:t>
            </a:r>
            <a:r>
              <a:rPr lang="en-IN" dirty="0" smtClean="0">
                <a:latin typeface="BRH Devanagari RN" pitchFamily="2" charset="0"/>
              </a:rPr>
              <a:t> </a:t>
            </a:r>
            <a:r>
              <a:rPr lang="en-IN" dirty="0" err="1" smtClean="0">
                <a:latin typeface="BRH Devanagari RN" pitchFamily="2" charset="0"/>
              </a:rPr>
              <a:t>xuÉåSqÉÔcNûÉïmÉUÏiÉålÉÉÌmÉ</a:t>
            </a:r>
            <a:r>
              <a:rPr lang="en-IN" dirty="0" smtClean="0">
                <a:latin typeface="BRH Devanagari RN" pitchFamily="2" charset="0"/>
              </a:rPr>
              <a:t> </a:t>
            </a:r>
            <a:r>
              <a:rPr lang="en-IN" dirty="0" err="1" smtClean="0">
                <a:latin typeface="BRH Devanagari RN" pitchFamily="2" charset="0"/>
              </a:rPr>
              <a:t>ÌmÉÎhQûMæüwÉÉ</a:t>
            </a:r>
            <a:r>
              <a:rPr lang="en-IN" dirty="0" smtClean="0">
                <a:latin typeface="BRH Devanagari RN" pitchFamily="2" charset="0"/>
              </a:rPr>
              <a:t> </a:t>
            </a:r>
            <a:r>
              <a:rPr lang="en-IN" dirty="0" err="1" smtClean="0">
                <a:latin typeface="BRH Devanagari RN" pitchFamily="2" charset="0"/>
              </a:rPr>
              <a:t>ÌuÉqÉÉå£üurÉÉ</a:t>
            </a:r>
            <a:r>
              <a:rPr lang="en-IN" dirty="0" smtClean="0">
                <a:latin typeface="BRH Devanagari RN" pitchFamily="2" charset="0"/>
              </a:rPr>
              <a:t>” (</a:t>
            </a:r>
            <a:r>
              <a:rPr lang="en-IN" dirty="0" err="1" smtClean="0">
                <a:latin typeface="BRH Devanagari RN" pitchFamily="2" charset="0"/>
              </a:rPr>
              <a:t>xÉÔ</a:t>
            </a:r>
            <a:r>
              <a:rPr lang="en-IN" dirty="0" smtClean="0">
                <a:latin typeface="BRH Devanagari RN" pitchFamily="2" charset="0"/>
              </a:rPr>
              <a:t> A 14) </a:t>
            </a:r>
            <a:r>
              <a:rPr lang="en-IN" dirty="0" err="1" smtClean="0">
                <a:latin typeface="BRH Devanagari RN" pitchFamily="2" charset="0"/>
              </a:rPr>
              <a:t>CirÉÉÌS</a:t>
            </a:r>
            <a:r>
              <a:rPr lang="en-IN" dirty="0" smtClean="0">
                <a:latin typeface="BRH Devanagari RN" pitchFamily="2" charset="0"/>
              </a:rPr>
              <a:t> |</a:t>
            </a:r>
            <a:endParaRPr lang="en-US" dirty="0" smtClean="0"/>
          </a:p>
          <a:p>
            <a:pPr algn="just">
              <a:lnSpc>
                <a:spcPct val="150000"/>
              </a:lnSpc>
            </a:pPr>
            <a:r>
              <a:rPr lang="en-IN" dirty="0" smtClean="0">
                <a:latin typeface="Times New Roman" pitchFamily="18" charset="0"/>
                <a:cs typeface="Times New Roman" pitchFamily="18" charset="0"/>
              </a:rPr>
              <a:t>The strict instruction of the author on what has to be done is </a:t>
            </a:r>
            <a:r>
              <a:rPr lang="en-IN" dirty="0" err="1" smtClean="0">
                <a:latin typeface="Times New Roman" pitchFamily="18" charset="0"/>
                <a:cs typeface="Times New Roman" pitchFamily="18" charset="0"/>
              </a:rPr>
              <a:t>Niyoga</a:t>
            </a:r>
            <a:r>
              <a:rPr lang="en-IN" dirty="0" smtClean="0">
                <a:latin typeface="Times New Roman" pitchFamily="18" charset="0"/>
                <a:cs typeface="Times New Roman" pitchFamily="18" charset="0"/>
              </a:rPr>
              <a:t>. </a:t>
            </a:r>
          </a:p>
          <a:p>
            <a:pPr algn="just">
              <a:lnSpc>
                <a:spcPct val="150000"/>
              </a:lnSpc>
            </a:pPr>
            <a:r>
              <a:rPr lang="en-IN" dirty="0" smtClean="0">
                <a:latin typeface="Times New Roman" pitchFamily="18" charset="0"/>
                <a:cs typeface="Times New Roman" pitchFamily="18" charset="0"/>
              </a:rPr>
              <a:t>These have to be followed without any deviation. </a:t>
            </a:r>
          </a:p>
          <a:p>
            <a:pPr algn="just">
              <a:lnSpc>
                <a:spcPct val="150000"/>
              </a:lnSpc>
            </a:pPr>
            <a:r>
              <a:rPr lang="en-IN" dirty="0" smtClean="0">
                <a:latin typeface="Times New Roman" pitchFamily="18" charset="0"/>
                <a:cs typeface="Times New Roman" pitchFamily="18" charset="0"/>
              </a:rPr>
              <a:t>Eg -You should not leave the </a:t>
            </a:r>
            <a:r>
              <a:rPr lang="en-IN" dirty="0" err="1" smtClean="0">
                <a:latin typeface="Times New Roman" pitchFamily="18" charset="0"/>
                <a:cs typeface="Times New Roman" pitchFamily="18" charset="0"/>
              </a:rPr>
              <a:t>Kuti</a:t>
            </a:r>
            <a:r>
              <a:rPr lang="en-IN" dirty="0" smtClean="0">
                <a:latin typeface="Times New Roman" pitchFamily="18" charset="0"/>
                <a:cs typeface="Times New Roman" pitchFamily="18" charset="0"/>
              </a:rPr>
              <a:t> even you become fainted. This is a strict instruction given to a patient who is about to undergo </a:t>
            </a:r>
            <a:r>
              <a:rPr lang="en-IN" dirty="0" err="1" smtClean="0">
                <a:latin typeface="Times New Roman" pitchFamily="18" charset="0"/>
                <a:cs typeface="Times New Roman" pitchFamily="18" charset="0"/>
              </a:rPr>
              <a:t>Kuti</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Sveda</a:t>
            </a:r>
            <a:r>
              <a:rPr lang="en-IN"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endParaRPr lang="en-US" dirty="0" smtClean="0"/>
          </a:p>
          <a:p>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SANNIYOGA/ NIYOGA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just">
              <a:lnSpc>
                <a:spcPct val="150000"/>
              </a:lnSpc>
            </a:pPr>
            <a:r>
              <a:rPr lang="en-IN" dirty="0" err="1" smtClean="0">
                <a:latin typeface="BRH Devanagari RN" pitchFamily="2" charset="0"/>
              </a:rPr>
              <a:t>ÌuÉMüsmÉ</a:t>
            </a:r>
            <a:r>
              <a:rPr lang="en-IN" dirty="0" smtClean="0">
                <a:latin typeface="BRH Devanagari RN" pitchFamily="2" charset="0"/>
              </a:rPr>
              <a:t>: </a:t>
            </a:r>
            <a:r>
              <a:rPr lang="en-IN" dirty="0" err="1" smtClean="0">
                <a:latin typeface="BRH Devanagari RN" pitchFamily="2" charset="0"/>
              </a:rPr>
              <a:t>mÉÉÍ¤ÉMüÉÍpÉkÉÉlÉÇ</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a:t>
            </a:r>
            <a:r>
              <a:rPr lang="en-IN" dirty="0" err="1" smtClean="0">
                <a:latin typeface="BRH Devanagari RN" pitchFamily="2" charset="0"/>
              </a:rPr>
              <a:t>xÉÉUÉåSMÇü</a:t>
            </a:r>
            <a:r>
              <a:rPr lang="en-IN" dirty="0" smtClean="0">
                <a:latin typeface="BRH Devanagari RN" pitchFamily="2" charset="0"/>
              </a:rPr>
              <a:t> </a:t>
            </a:r>
            <a:r>
              <a:rPr lang="en-IN" dirty="0" err="1" smtClean="0">
                <a:latin typeface="BRH Devanagari RN" pitchFamily="2" charset="0"/>
              </a:rPr>
              <a:t>uÉÉÅjÉ</a:t>
            </a:r>
            <a:r>
              <a:rPr lang="en-IN" dirty="0" smtClean="0">
                <a:latin typeface="BRH Devanagari RN" pitchFamily="2" charset="0"/>
              </a:rPr>
              <a:t> </a:t>
            </a:r>
            <a:r>
              <a:rPr lang="en-IN" dirty="0" err="1" smtClean="0">
                <a:latin typeface="BRH Devanagari RN" pitchFamily="2" charset="0"/>
              </a:rPr>
              <a:t>MÑüzÉÉåSMÇü</a:t>
            </a:r>
            <a:r>
              <a:rPr lang="en-IN" dirty="0" smtClean="0">
                <a:latin typeface="BRH Devanagari RN" pitchFamily="2" charset="0"/>
              </a:rPr>
              <a:t> </a:t>
            </a:r>
            <a:r>
              <a:rPr lang="en-IN" dirty="0" err="1" smtClean="0">
                <a:latin typeface="BRH Devanagari RN" pitchFamily="2" charset="0"/>
              </a:rPr>
              <a:t>uÉÉ</a:t>
            </a:r>
            <a:r>
              <a:rPr lang="en-IN" dirty="0" smtClean="0">
                <a:latin typeface="BRH Devanagari RN" pitchFamily="2" charset="0"/>
              </a:rPr>
              <a:t>” (</a:t>
            </a:r>
            <a:r>
              <a:rPr lang="en-IN" dirty="0" err="1" smtClean="0">
                <a:latin typeface="BRH Devanagari RN" pitchFamily="2" charset="0"/>
              </a:rPr>
              <a:t>ÍcÉ</a:t>
            </a:r>
            <a:r>
              <a:rPr lang="en-IN" dirty="0" smtClean="0">
                <a:latin typeface="BRH Devanagari RN" pitchFamily="2" charset="0"/>
              </a:rPr>
              <a:t> A 6) </a:t>
            </a:r>
            <a:r>
              <a:rPr lang="en-IN" dirty="0" err="1" smtClean="0">
                <a:latin typeface="BRH Devanagari RN" pitchFamily="2" charset="0"/>
              </a:rPr>
              <a:t>CirÉÉÌS</a:t>
            </a:r>
            <a:r>
              <a:rPr lang="en-IN" dirty="0" smtClean="0">
                <a:latin typeface="BRH Devanagari RN" pitchFamily="2" charset="0"/>
              </a:rPr>
              <a:t> | (</a:t>
            </a:r>
            <a:r>
              <a:rPr lang="en-IN" dirty="0" err="1" smtClean="0">
                <a:latin typeface="BRH Devanagari RN" pitchFamily="2" charset="0"/>
              </a:rPr>
              <a:t>cÉ¢ümÉÉÍhÉ</a:t>
            </a:r>
            <a:r>
              <a:rPr lang="en-IN" dirty="0" smtClean="0"/>
              <a:t>)</a:t>
            </a:r>
            <a:endParaRPr lang="en-US" dirty="0" smtClean="0"/>
          </a:p>
          <a:p>
            <a:pPr algn="just">
              <a:lnSpc>
                <a:spcPct val="150000"/>
              </a:lnSpc>
            </a:pPr>
            <a:r>
              <a:rPr lang="en-IN" dirty="0" err="1" smtClean="0">
                <a:latin typeface="Times New Roman" pitchFamily="18" charset="0"/>
                <a:cs typeface="Times New Roman" pitchFamily="18" charset="0"/>
              </a:rPr>
              <a:t>Vikalpa</a:t>
            </a:r>
            <a:r>
              <a:rPr lang="en-IN" dirty="0" smtClean="0">
                <a:latin typeface="Times New Roman" pitchFamily="18" charset="0"/>
                <a:cs typeface="Times New Roman" pitchFamily="18" charset="0"/>
              </a:rPr>
              <a:t> is the statement with alternatives or options. </a:t>
            </a:r>
            <a:endParaRPr lang="en-US" dirty="0" smtClean="0">
              <a:latin typeface="Times New Roman" pitchFamily="18" charset="0"/>
              <a:cs typeface="Times New Roman" pitchFamily="18" charset="0"/>
            </a:endParaRPr>
          </a:p>
          <a:p>
            <a:pPr algn="just">
              <a:lnSpc>
                <a:spcPct val="150000"/>
              </a:lnSpc>
            </a:pPr>
            <a:r>
              <a:rPr lang="en-IN" dirty="0" err="1" smtClean="0">
                <a:latin typeface="Times New Roman" pitchFamily="18" charset="0"/>
                <a:cs typeface="Times New Roman" pitchFamily="18" charset="0"/>
              </a:rPr>
              <a:t>Eg</a:t>
            </a:r>
            <a:r>
              <a:rPr lang="en-IN" dirty="0" smtClean="0">
                <a:latin typeface="Times New Roman" pitchFamily="18" charset="0"/>
                <a:cs typeface="Times New Roman" pitchFamily="18" charset="0"/>
              </a:rPr>
              <a:t> In </a:t>
            </a:r>
            <a:r>
              <a:rPr lang="en-IN" dirty="0" err="1" smtClean="0">
                <a:latin typeface="Times New Roman" pitchFamily="18" charset="0"/>
                <a:cs typeface="Times New Roman" pitchFamily="18" charset="0"/>
              </a:rPr>
              <a:t>Prameha</a:t>
            </a:r>
            <a:r>
              <a:rPr lang="en-IN" dirty="0" smtClean="0">
                <a:latin typeface="Times New Roman" pitchFamily="18" charset="0"/>
                <a:cs typeface="Times New Roman" pitchFamily="18" charset="0"/>
              </a:rPr>
              <a:t> the use of </a:t>
            </a:r>
            <a:r>
              <a:rPr lang="en-IN" dirty="0" err="1" smtClean="0">
                <a:latin typeface="Times New Roman" pitchFamily="18" charset="0"/>
                <a:cs typeface="Times New Roman" pitchFamily="18" charset="0"/>
              </a:rPr>
              <a:t>Sarodaka</a:t>
            </a:r>
            <a:r>
              <a:rPr lang="en-IN" dirty="0" smtClean="0">
                <a:latin typeface="Times New Roman" pitchFamily="18" charset="0"/>
                <a:cs typeface="Times New Roman" pitchFamily="18" charset="0"/>
              </a:rPr>
              <a:t> or </a:t>
            </a:r>
            <a:r>
              <a:rPr lang="en-IN" dirty="0" err="1" smtClean="0">
                <a:latin typeface="Times New Roman" pitchFamily="18" charset="0"/>
                <a:cs typeface="Times New Roman" pitchFamily="18" charset="0"/>
              </a:rPr>
              <a:t>Kushodaka</a:t>
            </a:r>
            <a:r>
              <a:rPr lang="en-IN" dirty="0" smtClean="0"/>
              <a:t>.</a:t>
            </a:r>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VIKALPANA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lvl="0" algn="just">
              <a:lnSpc>
                <a:spcPct val="150000"/>
              </a:lnSpc>
            </a:pPr>
            <a:r>
              <a:rPr lang="en-IN" sz="2800" dirty="0" err="1" smtClean="0">
                <a:latin typeface="BRH Devanagari" pitchFamily="2" charset="0"/>
              </a:rPr>
              <a:t>mÉëirÉÑixÉÉUÉå</a:t>
            </a:r>
            <a:r>
              <a:rPr lang="en-IN" sz="2800" dirty="0" smtClean="0">
                <a:latin typeface="BRH Devanagari" pitchFamily="2" charset="0"/>
              </a:rPr>
              <a:t> </a:t>
            </a:r>
            <a:r>
              <a:rPr lang="en-IN" sz="2800" dirty="0" err="1" smtClean="0">
                <a:latin typeface="BRH Devanagari" pitchFamily="2" charset="0"/>
              </a:rPr>
              <a:t>lÉÉqÉ</a:t>
            </a:r>
            <a:r>
              <a:rPr lang="en-IN" sz="2800" dirty="0" smtClean="0">
                <a:latin typeface="BRH Devanagari" pitchFamily="2" charset="0"/>
              </a:rPr>
              <a:t> </a:t>
            </a:r>
            <a:r>
              <a:rPr lang="en-IN" sz="2800" dirty="0" err="1" smtClean="0">
                <a:latin typeface="BRH Devanagari" pitchFamily="2" charset="0"/>
              </a:rPr>
              <a:t>EmÉmÉ¨ÉrÉÉ</a:t>
            </a:r>
            <a:r>
              <a:rPr lang="en-IN" sz="2800" dirty="0" smtClean="0">
                <a:latin typeface="BRH Devanagari" pitchFamily="2" charset="0"/>
              </a:rPr>
              <a:t> </a:t>
            </a:r>
            <a:r>
              <a:rPr lang="en-IN" sz="2800" dirty="0" err="1" smtClean="0">
                <a:latin typeface="BRH Devanagari" pitchFamily="2" charset="0"/>
              </a:rPr>
              <a:t>mÉqÉiÉÌlÉuÉÉUhÉÇ</a:t>
            </a:r>
            <a:r>
              <a:rPr lang="en-IN" sz="2800" dirty="0" smtClean="0">
                <a:latin typeface="BRH Devanagari" pitchFamily="2" charset="0"/>
              </a:rPr>
              <a:t>; </a:t>
            </a:r>
            <a:r>
              <a:rPr lang="en-IN" sz="2800" dirty="0" err="1" smtClean="0">
                <a:latin typeface="BRH Devanagari" pitchFamily="2" charset="0"/>
              </a:rPr>
              <a:t>rÉjÉÉ</a:t>
            </a:r>
            <a:r>
              <a:rPr lang="en-IN" sz="2800" dirty="0" smtClean="0">
                <a:latin typeface="BRH Devanagari" pitchFamily="2" charset="0"/>
              </a:rPr>
              <a:t> </a:t>
            </a:r>
            <a:r>
              <a:rPr lang="en-IN" sz="2800" dirty="0" err="1" smtClean="0">
                <a:latin typeface="BRH Devanagari" pitchFamily="2" charset="0"/>
              </a:rPr>
              <a:t>uÉÉrÉÉåÌuÉïS</a:t>
            </a:r>
            <a:r>
              <a:rPr lang="en-IN" sz="2800" dirty="0" smtClean="0">
                <a:latin typeface="BRH Devanagari" pitchFamily="2" charset="0"/>
              </a:rPr>
              <a:t>: </a:t>
            </a:r>
            <a:r>
              <a:rPr lang="en-IN" sz="2800" dirty="0" err="1" smtClean="0">
                <a:latin typeface="BRH Devanagari" pitchFamily="2" charset="0"/>
              </a:rPr>
              <a:t>mÉëÉWû</a:t>
            </a:r>
            <a:r>
              <a:rPr lang="en-IN" sz="2800" dirty="0" smtClean="0">
                <a:latin typeface="BRH Devanagari" pitchFamily="2" charset="0"/>
              </a:rPr>
              <a:t> – </a:t>
            </a:r>
            <a:r>
              <a:rPr lang="en-IN" sz="2800" dirty="0" err="1" smtClean="0">
                <a:latin typeface="BRH Devanagari" pitchFamily="2" charset="0"/>
              </a:rPr>
              <a:t>UxÉeÉÉÌlÉ</a:t>
            </a:r>
            <a:r>
              <a:rPr lang="en-IN" sz="2800" dirty="0" smtClean="0">
                <a:latin typeface="BRH Devanagari" pitchFamily="2" charset="0"/>
              </a:rPr>
              <a:t> </a:t>
            </a:r>
            <a:r>
              <a:rPr lang="en-IN" sz="2800" dirty="0" err="1" smtClean="0">
                <a:latin typeface="BRH Devanagari" pitchFamily="2" charset="0"/>
              </a:rPr>
              <a:t>cÉ</a:t>
            </a:r>
            <a:r>
              <a:rPr lang="en-IN" sz="2800" dirty="0" smtClean="0">
                <a:latin typeface="BRH Devanagari" pitchFamily="2" charset="0"/>
              </a:rPr>
              <a:t> </a:t>
            </a:r>
            <a:r>
              <a:rPr lang="en-IN" sz="2800" dirty="0" err="1" smtClean="0">
                <a:latin typeface="BRH Devanagari" pitchFamily="2" charset="0"/>
              </a:rPr>
              <a:t>pÉÔiÉÉÌlÉ</a:t>
            </a:r>
            <a:r>
              <a:rPr lang="en-IN" sz="2800" dirty="0" smtClean="0">
                <a:latin typeface="BRH Devanagari" pitchFamily="2" charset="0"/>
              </a:rPr>
              <a:t> </a:t>
            </a:r>
            <a:r>
              <a:rPr lang="en-IN" sz="2800" dirty="0" err="1" smtClean="0">
                <a:latin typeface="BRH Devanagari" pitchFamily="2" charset="0"/>
              </a:rPr>
              <a:t>UeÉxÉÉ</a:t>
            </a:r>
            <a:r>
              <a:rPr lang="en-IN" sz="2800" dirty="0" smtClean="0">
                <a:latin typeface="BRH Devanagari" pitchFamily="2" charset="0"/>
              </a:rPr>
              <a:t> </a:t>
            </a:r>
            <a:r>
              <a:rPr lang="en-IN" sz="2800" dirty="0" err="1" smtClean="0">
                <a:latin typeface="BRH Devanagari" pitchFamily="2" charset="0"/>
              </a:rPr>
              <a:t>urÉÉkÉrÉ</a:t>
            </a:r>
            <a:r>
              <a:rPr lang="en-IN" sz="2800" dirty="0" smtClean="0">
                <a:latin typeface="BRH Devanagari" pitchFamily="2" charset="0"/>
              </a:rPr>
              <a:t>: </a:t>
            </a:r>
            <a:r>
              <a:rPr lang="en-IN" sz="2800" dirty="0" err="1" smtClean="0">
                <a:latin typeface="BRH Devanagari" pitchFamily="2" charset="0"/>
              </a:rPr>
              <a:t>xqÉ×iÉÉ</a:t>
            </a:r>
            <a:r>
              <a:rPr lang="en-IN" sz="2800" dirty="0" smtClean="0">
                <a:latin typeface="BRH Devanagari" pitchFamily="2" charset="0"/>
              </a:rPr>
              <a:t>:” (</a:t>
            </a:r>
            <a:r>
              <a:rPr lang="en-IN" sz="2800" dirty="0" err="1" smtClean="0">
                <a:latin typeface="BRH Devanagari" pitchFamily="2" charset="0"/>
              </a:rPr>
              <a:t>xÉÔ</a:t>
            </a:r>
            <a:r>
              <a:rPr lang="en-IN" sz="2800" dirty="0" smtClean="0">
                <a:latin typeface="BRH Devanagari" pitchFamily="2" charset="0"/>
              </a:rPr>
              <a:t> A 25) </a:t>
            </a:r>
            <a:r>
              <a:rPr lang="en-IN" sz="2800" dirty="0" err="1" smtClean="0">
                <a:latin typeface="BRH Devanagari" pitchFamily="2" charset="0"/>
              </a:rPr>
              <a:t>CirÉÉÌS</a:t>
            </a:r>
            <a:r>
              <a:rPr lang="en-IN" sz="2800" dirty="0" smtClean="0">
                <a:latin typeface="BRH Devanagari" pitchFamily="2" charset="0"/>
              </a:rPr>
              <a:t>, </a:t>
            </a:r>
            <a:r>
              <a:rPr lang="en-IN" sz="2800" dirty="0" err="1" smtClean="0">
                <a:latin typeface="BRH Devanagari" pitchFamily="2" charset="0"/>
              </a:rPr>
              <a:t>ÌWûUhrÉÉ¤ÉÉå</a:t>
            </a:r>
            <a:r>
              <a:rPr lang="en-IN" sz="2800" dirty="0" smtClean="0">
                <a:latin typeface="BRH Devanagari" pitchFamily="2" charset="0"/>
              </a:rPr>
              <a:t> </a:t>
            </a:r>
            <a:r>
              <a:rPr lang="en-IN" sz="2800" dirty="0" err="1" smtClean="0">
                <a:latin typeface="BRH Devanagari" pitchFamily="2" charset="0"/>
              </a:rPr>
              <a:t>ÌlÉwÉåkÉrÉÌiÉ</a:t>
            </a:r>
            <a:r>
              <a:rPr lang="en-IN" sz="2800" dirty="0" smtClean="0">
                <a:latin typeface="BRH Devanagari" pitchFamily="2" charset="0"/>
              </a:rPr>
              <a:t> - “</a:t>
            </a:r>
            <a:r>
              <a:rPr lang="en-IN" sz="2800" dirty="0" err="1" smtClean="0">
                <a:latin typeface="BRH Devanagari" pitchFamily="2" charset="0"/>
              </a:rPr>
              <a:t>lÉ</a:t>
            </a:r>
            <a:r>
              <a:rPr lang="en-IN" sz="2800" dirty="0" smtClean="0">
                <a:latin typeface="BRH Devanagari" pitchFamily="2" charset="0"/>
              </a:rPr>
              <a:t> ½ÉiqÉÉ </a:t>
            </a:r>
            <a:r>
              <a:rPr lang="en-IN" sz="2800" dirty="0" err="1" smtClean="0">
                <a:latin typeface="BRH Devanagari" pitchFamily="2" charset="0"/>
              </a:rPr>
              <a:t>UeÉxÉ</a:t>
            </a:r>
            <a:r>
              <a:rPr lang="en-IN" sz="2800" dirty="0" smtClean="0">
                <a:latin typeface="BRH Devanagari" pitchFamily="2" charset="0"/>
              </a:rPr>
              <a:t>: </a:t>
            </a:r>
            <a:r>
              <a:rPr lang="en-IN" sz="2800" dirty="0" err="1" smtClean="0">
                <a:latin typeface="BRH Devanagari" pitchFamily="2" charset="0"/>
              </a:rPr>
              <a:t>xqÉ×iÉ</a:t>
            </a:r>
            <a:r>
              <a:rPr lang="en-IN" sz="2800" dirty="0" smtClean="0">
                <a:latin typeface="BRH Devanagari" pitchFamily="2" charset="0"/>
              </a:rPr>
              <a:t>:” </a:t>
            </a:r>
            <a:r>
              <a:rPr lang="en-IN" sz="2800" dirty="0" err="1" smtClean="0">
                <a:latin typeface="BRH Devanagari" pitchFamily="2" charset="0"/>
              </a:rPr>
              <a:t>CirÉÉÌS</a:t>
            </a:r>
            <a:r>
              <a:rPr lang="en-IN" sz="2800" dirty="0" smtClean="0">
                <a:latin typeface="BRH Devanagari" pitchFamily="2" charset="0"/>
              </a:rPr>
              <a:t> | (</a:t>
            </a:r>
            <a:r>
              <a:rPr lang="en-IN" sz="2800" dirty="0" err="1" smtClean="0">
                <a:latin typeface="BRH Devanagari" pitchFamily="2" charset="0"/>
              </a:rPr>
              <a:t>cÉ¢ümÉÉÍhÉ</a:t>
            </a:r>
            <a:r>
              <a:rPr lang="en-IN" sz="2800" dirty="0" smtClean="0">
                <a:latin typeface="BRH Devanagari" pitchFamily="2" charset="0"/>
              </a:rPr>
              <a:t>)</a:t>
            </a:r>
            <a:endParaRPr lang="en-US" sz="2800" dirty="0" smtClean="0">
              <a:latin typeface="BRH Devanagari" pitchFamily="2" charset="0"/>
            </a:endParaRPr>
          </a:p>
          <a:p>
            <a:pPr lvl="0" algn="just">
              <a:lnSpc>
                <a:spcPct val="150000"/>
              </a:lnSpc>
            </a:pPr>
            <a:r>
              <a:rPr lang="en-IN" sz="2800" dirty="0" smtClean="0">
                <a:latin typeface="Times New Roman" pitchFamily="18" charset="0"/>
                <a:cs typeface="Times New Roman" pitchFamily="18" charset="0"/>
              </a:rPr>
              <a:t> Refuting others views with some reasoning</a:t>
            </a:r>
          </a:p>
          <a:p>
            <a:pPr lvl="0" algn="just">
              <a:lnSpc>
                <a:spcPct val="150000"/>
              </a:lnSpc>
            </a:pPr>
            <a:r>
              <a:rPr lang="en-IN" sz="2800" dirty="0" smtClean="0">
                <a:latin typeface="Times New Roman" pitchFamily="18" charset="0"/>
                <a:cs typeface="Times New Roman" pitchFamily="18" charset="0"/>
              </a:rPr>
              <a:t>Eg -</a:t>
            </a:r>
            <a:r>
              <a:rPr lang="en-IN" sz="2800" dirty="0" err="1" smtClean="0">
                <a:latin typeface="Times New Roman" pitchFamily="18" charset="0"/>
                <a:cs typeface="Times New Roman" pitchFamily="18" charset="0"/>
              </a:rPr>
              <a:t>vayorvida</a:t>
            </a:r>
            <a:r>
              <a:rPr lang="en-IN" sz="2800" dirty="0" smtClean="0">
                <a:latin typeface="Times New Roman" pitchFamily="18" charset="0"/>
                <a:cs typeface="Times New Roman" pitchFamily="18" charset="0"/>
              </a:rPr>
              <a:t> says </a:t>
            </a:r>
            <a:r>
              <a:rPr lang="en-IN" sz="2800" dirty="0" err="1" smtClean="0">
                <a:latin typeface="Times New Roman" pitchFamily="18" charset="0"/>
                <a:cs typeface="Times New Roman" pitchFamily="18" charset="0"/>
              </a:rPr>
              <a:t>Sarira</a:t>
            </a:r>
            <a:r>
              <a:rPr lang="en-IN" sz="2800" dirty="0" smtClean="0">
                <a:latin typeface="Times New Roman" pitchFamily="18" charset="0"/>
                <a:cs typeface="Times New Roman" pitchFamily="18" charset="0"/>
              </a:rPr>
              <a:t> is formed by rasa</a:t>
            </a:r>
            <a:r>
              <a:rPr lang="en-IN" sz="2800" i="1" dirty="0" smtClean="0">
                <a:latin typeface="Times New Roman" pitchFamily="18" charset="0"/>
                <a:cs typeface="Times New Roman" pitchFamily="18" charset="0"/>
              </a:rPr>
              <a:t> </a:t>
            </a:r>
            <a:r>
              <a:rPr lang="en-IN" sz="2800" dirty="0" smtClean="0">
                <a:latin typeface="Times New Roman" pitchFamily="18" charset="0"/>
                <a:cs typeface="Times New Roman" pitchFamily="18" charset="0"/>
              </a:rPr>
              <a:t>because Vyadhi are </a:t>
            </a:r>
            <a:r>
              <a:rPr lang="en-IN" sz="2800" dirty="0" err="1" smtClean="0">
                <a:latin typeface="Times New Roman" pitchFamily="18" charset="0"/>
                <a:cs typeface="Times New Roman" pitchFamily="18" charset="0"/>
              </a:rPr>
              <a:t>Rasaja</a:t>
            </a:r>
            <a:r>
              <a:rPr lang="en-IN" sz="2800" dirty="0" smtClean="0">
                <a:latin typeface="Times New Roman" pitchFamily="18" charset="0"/>
                <a:cs typeface="Times New Roman" pitchFamily="18" charset="0"/>
              </a:rPr>
              <a:t>. Then </a:t>
            </a:r>
            <a:r>
              <a:rPr lang="en-IN" sz="2800" dirty="0" err="1" smtClean="0">
                <a:latin typeface="Times New Roman" pitchFamily="18" charset="0"/>
                <a:cs typeface="Times New Roman" pitchFamily="18" charset="0"/>
              </a:rPr>
              <a:t>Hiranyakṣa</a:t>
            </a:r>
            <a:r>
              <a:rPr lang="en-IN" sz="2800" dirty="0" smtClean="0">
                <a:latin typeface="Times New Roman" pitchFamily="18" charset="0"/>
                <a:cs typeface="Times New Roman" pitchFamily="18" charset="0"/>
              </a:rPr>
              <a:t> objects arguing that </a:t>
            </a:r>
            <a:r>
              <a:rPr lang="en-IN" sz="2800" dirty="0" err="1" smtClean="0">
                <a:latin typeface="Times New Roman" pitchFamily="18" charset="0"/>
                <a:cs typeface="Times New Roman" pitchFamily="18" charset="0"/>
              </a:rPr>
              <a:t>Puruṣa</a:t>
            </a:r>
            <a:r>
              <a:rPr lang="en-IN" sz="2800" dirty="0" smtClean="0">
                <a:latin typeface="Times New Roman" pitchFamily="18" charset="0"/>
                <a:cs typeface="Times New Roman" pitchFamily="18" charset="0"/>
              </a:rPr>
              <a:t> is not </a:t>
            </a:r>
            <a:r>
              <a:rPr lang="en-IN" sz="2800" dirty="0" err="1" smtClean="0">
                <a:latin typeface="Times New Roman" pitchFamily="18" charset="0"/>
                <a:cs typeface="Times New Roman" pitchFamily="18" charset="0"/>
              </a:rPr>
              <a:t>Rasaja</a:t>
            </a:r>
            <a:r>
              <a:rPr lang="en-IN" sz="2800" dirty="0" smtClean="0">
                <a:latin typeface="Times New Roman" pitchFamily="18" charset="0"/>
                <a:cs typeface="Times New Roman" pitchFamily="18" charset="0"/>
              </a:rPr>
              <a:t> but he is </a:t>
            </a:r>
            <a:r>
              <a:rPr lang="en-IN" sz="2800" dirty="0" err="1" smtClean="0">
                <a:latin typeface="Times New Roman" pitchFamily="18" charset="0"/>
                <a:cs typeface="Times New Roman" pitchFamily="18" charset="0"/>
              </a:rPr>
              <a:t>Shaddhatuja</a:t>
            </a:r>
            <a:r>
              <a:rPr lang="en-IN" sz="2800" dirty="0" smtClean="0">
                <a:latin typeface="Times New Roman" pitchFamily="18" charset="0"/>
                <a:cs typeface="Times New Roman" pitchFamily="18" charset="0"/>
              </a:rPr>
              <a:t> and Vyadhi are also produced by </a:t>
            </a:r>
            <a:r>
              <a:rPr lang="en-IN" sz="2800" dirty="0" err="1" smtClean="0">
                <a:latin typeface="Times New Roman" pitchFamily="18" charset="0"/>
                <a:cs typeface="Times New Roman" pitchFamily="18" charset="0"/>
              </a:rPr>
              <a:t>ṣhaddhatu</a:t>
            </a:r>
            <a:r>
              <a:rPr lang="en-IN" sz="2800" dirty="0" smtClean="0">
                <a:latin typeface="Times New Roman" pitchFamily="18" charset="0"/>
                <a:cs typeface="Times New Roman" pitchFamily="18" charset="0"/>
              </a:rPr>
              <a:t>.</a:t>
            </a:r>
            <a:endParaRPr lang="en-US" sz="2800" dirty="0" smtClean="0">
              <a:latin typeface="Times New Roman" pitchFamily="18" charset="0"/>
              <a:cs typeface="Times New Roman" pitchFamily="18" charset="0"/>
            </a:endParaRPr>
          </a:p>
          <a:p>
            <a:pPr algn="just">
              <a:lnSpc>
                <a:spcPct val="150000"/>
              </a:lnSpc>
              <a:buNone/>
            </a:pPr>
            <a:endParaRPr lang="en-US" sz="28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PRATYUTSARA</a:t>
            </a:r>
            <a:br>
              <a:rPr lang="en-IN"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8458200" cy="5410200"/>
          </a:xfrm>
        </p:spPr>
        <p:txBody>
          <a:bodyPr>
            <a:normAutofit fontScale="62500" lnSpcReduction="20000"/>
          </a:bodyPr>
          <a:lstStyle/>
          <a:p>
            <a:pPr lvl="0">
              <a:lnSpc>
                <a:spcPct val="170000"/>
              </a:lnSpc>
            </a:pPr>
            <a:r>
              <a:rPr lang="en-IN" sz="3300" dirty="0" err="1" smtClean="0">
                <a:latin typeface="BRH Devanagari RN" pitchFamily="2" charset="0"/>
              </a:rPr>
              <a:t>E®ÉUÉå</a:t>
            </a:r>
            <a:r>
              <a:rPr lang="en-IN" sz="3300" dirty="0" smtClean="0">
                <a:latin typeface="BRH Devanagari RN" pitchFamily="2" charset="0"/>
              </a:rPr>
              <a:t> </a:t>
            </a:r>
            <a:r>
              <a:rPr lang="en-IN" sz="3300" dirty="0" err="1" smtClean="0">
                <a:latin typeface="BRH Devanagari RN" pitchFamily="2" charset="0"/>
              </a:rPr>
              <a:t>lÉÉqÉ</a:t>
            </a:r>
            <a:r>
              <a:rPr lang="en-IN" sz="3300" dirty="0" smtClean="0">
                <a:latin typeface="BRH Devanagari RN" pitchFamily="2" charset="0"/>
              </a:rPr>
              <a:t> </a:t>
            </a:r>
            <a:r>
              <a:rPr lang="en-IN" sz="3300" dirty="0" err="1" smtClean="0">
                <a:latin typeface="BRH Devanagari RN" pitchFamily="2" charset="0"/>
              </a:rPr>
              <a:t>mÉUmÉ¤ÉSÕwÉhÉçÇ</a:t>
            </a:r>
            <a:r>
              <a:rPr lang="en-IN" sz="3300" dirty="0" smtClean="0">
                <a:latin typeface="BRH Devanagari RN" pitchFamily="2" charset="0"/>
              </a:rPr>
              <a:t> </a:t>
            </a:r>
            <a:r>
              <a:rPr lang="en-IN" sz="3300" dirty="0" err="1" smtClean="0">
                <a:latin typeface="BRH Devanagari RN" pitchFamily="2" charset="0"/>
              </a:rPr>
              <a:t>M×üiuÉÉ</a:t>
            </a:r>
            <a:r>
              <a:rPr lang="en-IN" sz="3300" dirty="0" smtClean="0">
                <a:latin typeface="BRH Devanagari RN" pitchFamily="2" charset="0"/>
              </a:rPr>
              <a:t> </a:t>
            </a:r>
            <a:r>
              <a:rPr lang="en-IN" sz="3300" dirty="0" err="1" smtClean="0">
                <a:latin typeface="BRH Devanagari RN" pitchFamily="2" charset="0"/>
              </a:rPr>
              <a:t>xuÉmÉ¤ÉÉå®UhÉÇ</a:t>
            </a:r>
            <a:r>
              <a:rPr lang="en-IN" sz="3300" dirty="0" smtClean="0">
                <a:latin typeface="BRH Devanagari RN" pitchFamily="2" charset="0"/>
              </a:rPr>
              <a:t>; </a:t>
            </a:r>
            <a:r>
              <a:rPr lang="en-IN" sz="3300" dirty="0" err="1" smtClean="0">
                <a:latin typeface="BRH Devanagari RN" pitchFamily="2" charset="0"/>
              </a:rPr>
              <a:t>rÉjÉÉ</a:t>
            </a:r>
            <a:r>
              <a:rPr lang="en-IN" sz="3300" dirty="0" smtClean="0">
                <a:latin typeface="BRH Devanagari RN" pitchFamily="2" charset="0"/>
              </a:rPr>
              <a:t> -“</a:t>
            </a:r>
            <a:r>
              <a:rPr lang="en-IN" sz="3300" dirty="0" err="1" smtClean="0">
                <a:latin typeface="BRH Devanagari RN" pitchFamily="2" charset="0"/>
              </a:rPr>
              <a:t>rÉåwÉÉqÉåuÉ</a:t>
            </a:r>
            <a:r>
              <a:rPr lang="en-IN" sz="3300" dirty="0" smtClean="0">
                <a:latin typeface="BRH Devanagari RN" pitchFamily="2" charset="0"/>
              </a:rPr>
              <a:t> </a:t>
            </a:r>
            <a:r>
              <a:rPr lang="en-IN" sz="3300" dirty="0" err="1" smtClean="0">
                <a:latin typeface="BRH Devanagari RN" pitchFamily="2" charset="0"/>
              </a:rPr>
              <a:t>ÌWû</a:t>
            </a:r>
            <a:r>
              <a:rPr lang="en-IN" sz="3300" dirty="0" smtClean="0">
                <a:latin typeface="BRH Devanagari RN" pitchFamily="2" charset="0"/>
              </a:rPr>
              <a:t> </a:t>
            </a:r>
            <a:r>
              <a:rPr lang="en-IN" sz="3300" dirty="0" err="1" smtClean="0">
                <a:latin typeface="BRH Devanagari RN" pitchFamily="2" charset="0"/>
              </a:rPr>
              <a:t>pÉÉuÉÉlÉÉÇ</a:t>
            </a:r>
            <a:r>
              <a:rPr lang="en-IN" sz="3300" dirty="0" smtClean="0">
                <a:latin typeface="BRH Devanagari RN" pitchFamily="2" charset="0"/>
              </a:rPr>
              <a:t> </a:t>
            </a:r>
            <a:r>
              <a:rPr lang="en-IN" sz="3300" dirty="0" err="1" smtClean="0">
                <a:latin typeface="BRH Devanagari RN" pitchFamily="2" charset="0"/>
              </a:rPr>
              <a:t>xÉqmÉiÉç</a:t>
            </a:r>
            <a:r>
              <a:rPr lang="en-IN" sz="3300" dirty="0" smtClean="0">
                <a:latin typeface="BRH Devanagari RN" pitchFamily="2" charset="0"/>
              </a:rPr>
              <a:t> xÉgeÉlÉrÉå³ÉUqÉç | </a:t>
            </a:r>
            <a:r>
              <a:rPr lang="en-IN" sz="3300" dirty="0" err="1" smtClean="0">
                <a:latin typeface="BRH Devanagari RN" pitchFamily="2" charset="0"/>
              </a:rPr>
              <a:t>iÉåwÉÉqÉåuÉ</a:t>
            </a:r>
            <a:r>
              <a:rPr lang="en-IN" sz="3300" dirty="0" smtClean="0">
                <a:latin typeface="BRH Devanagari RN" pitchFamily="2" charset="0"/>
              </a:rPr>
              <a:t> </a:t>
            </a:r>
            <a:r>
              <a:rPr lang="en-IN" sz="3300" dirty="0" err="1" smtClean="0">
                <a:latin typeface="BRH Devanagari RN" pitchFamily="2" charset="0"/>
              </a:rPr>
              <a:t>ÌWû</a:t>
            </a:r>
            <a:r>
              <a:rPr lang="en-IN" sz="3300" dirty="0" smtClean="0">
                <a:latin typeface="BRH Devanagari RN" pitchFamily="2" charset="0"/>
              </a:rPr>
              <a:t> </a:t>
            </a:r>
            <a:r>
              <a:rPr lang="en-IN" sz="3300" dirty="0" err="1" smtClean="0">
                <a:latin typeface="BRH Devanagari RN" pitchFamily="2" charset="0"/>
              </a:rPr>
              <a:t>pÉÉuÉÉlÉÉÇ</a:t>
            </a:r>
            <a:r>
              <a:rPr lang="en-IN" sz="3300" dirty="0" smtClean="0">
                <a:latin typeface="BRH Devanagari RN" pitchFamily="2" charset="0"/>
              </a:rPr>
              <a:t> </a:t>
            </a:r>
            <a:r>
              <a:rPr lang="en-IN" sz="3300" dirty="0" err="1" smtClean="0">
                <a:latin typeface="BRH Devanagari RN" pitchFamily="2" charset="0"/>
              </a:rPr>
              <a:t>ÌuÉmÉSèurÉÉkÉÏlÉÑkÉÏUrÉåiÉç</a:t>
            </a:r>
            <a:r>
              <a:rPr lang="en-IN" sz="3300" dirty="0" smtClean="0">
                <a:latin typeface="BRH Devanagari RN" pitchFamily="2" charset="0"/>
              </a:rPr>
              <a:t>” (</a:t>
            </a:r>
            <a:r>
              <a:rPr lang="en-IN" sz="3300" dirty="0" err="1" smtClean="0">
                <a:latin typeface="BRH Devanagari RN" pitchFamily="2" charset="0"/>
              </a:rPr>
              <a:t>xÉÔ</a:t>
            </a:r>
            <a:r>
              <a:rPr lang="en-IN" sz="3300" dirty="0" smtClean="0">
                <a:latin typeface="BRH Devanagari RN" pitchFamily="2" charset="0"/>
              </a:rPr>
              <a:t> A 25) </a:t>
            </a:r>
            <a:r>
              <a:rPr lang="en-IN" sz="3300" dirty="0" err="1" smtClean="0">
                <a:latin typeface="BRH Devanagari RN" pitchFamily="2" charset="0"/>
              </a:rPr>
              <a:t>CirÉÉÌSlÉÉ</a:t>
            </a:r>
            <a:r>
              <a:rPr lang="en-IN" sz="3300" dirty="0" smtClean="0">
                <a:latin typeface="BRH Devanagari RN" pitchFamily="2" charset="0"/>
              </a:rPr>
              <a:t> </a:t>
            </a:r>
            <a:r>
              <a:rPr lang="en-IN" sz="3300" dirty="0" err="1" smtClean="0">
                <a:latin typeface="BRH Devanagari RN" pitchFamily="2" charset="0"/>
              </a:rPr>
              <a:t>xuÉmÉ¤ÉÉå®UhÉqÉç</a:t>
            </a:r>
            <a:r>
              <a:rPr lang="en-IN" sz="3300" dirty="0" smtClean="0">
                <a:latin typeface="BRH Devanagari RN" pitchFamily="2" charset="0"/>
              </a:rPr>
              <a:t> | (</a:t>
            </a:r>
            <a:r>
              <a:rPr lang="en-IN" sz="3300" dirty="0" err="1" smtClean="0">
                <a:latin typeface="BRH Devanagari RN" pitchFamily="2" charset="0"/>
              </a:rPr>
              <a:t>cÉ¢ümÉÉÍhÉ</a:t>
            </a:r>
            <a:r>
              <a:rPr lang="en-IN" sz="3300" dirty="0" smtClean="0">
                <a:latin typeface="BRH Devanagari RN" pitchFamily="2" charset="0"/>
              </a:rPr>
              <a:t>)</a:t>
            </a:r>
            <a:endParaRPr lang="en-US" sz="3300" dirty="0" smtClean="0">
              <a:latin typeface="BRH Devanagari RN" pitchFamily="2" charset="0"/>
            </a:endParaRPr>
          </a:p>
          <a:p>
            <a:pPr>
              <a:lnSpc>
                <a:spcPct val="170000"/>
              </a:lnSpc>
            </a:pPr>
            <a:r>
              <a:rPr lang="en-IN" sz="3400" dirty="0" smtClean="0">
                <a:latin typeface="Times New Roman" pitchFamily="18" charset="0"/>
                <a:cs typeface="Times New Roman" pitchFamily="18" charset="0"/>
              </a:rPr>
              <a:t>Confirmation statement is made after refuting other’s opinion with a reason or logic.</a:t>
            </a:r>
          </a:p>
          <a:p>
            <a:pPr>
              <a:lnSpc>
                <a:spcPct val="170000"/>
              </a:lnSpc>
            </a:pPr>
            <a:r>
              <a:rPr lang="en-IN" sz="3400" dirty="0" smtClean="0">
                <a:latin typeface="Times New Roman" pitchFamily="18" charset="0"/>
                <a:cs typeface="Times New Roman" pitchFamily="18" charset="0"/>
              </a:rPr>
              <a:t>In the discussion of </a:t>
            </a:r>
            <a:r>
              <a:rPr lang="en-IN" sz="3400" dirty="0" err="1" smtClean="0">
                <a:latin typeface="Times New Roman" pitchFamily="18" charset="0"/>
                <a:cs typeface="Times New Roman" pitchFamily="18" charset="0"/>
              </a:rPr>
              <a:t>Utpatti</a:t>
            </a:r>
            <a:r>
              <a:rPr lang="en-IN" sz="3400" dirty="0" smtClean="0">
                <a:latin typeface="Times New Roman" pitchFamily="18" charset="0"/>
                <a:cs typeface="Times New Roman" pitchFamily="18" charset="0"/>
              </a:rPr>
              <a:t> of </a:t>
            </a:r>
            <a:r>
              <a:rPr lang="en-IN" sz="3400" dirty="0" err="1" smtClean="0">
                <a:latin typeface="Times New Roman" pitchFamily="18" charset="0"/>
                <a:cs typeface="Times New Roman" pitchFamily="18" charset="0"/>
              </a:rPr>
              <a:t>Purusha</a:t>
            </a:r>
            <a:r>
              <a:rPr lang="en-IN" sz="3400" dirty="0" smtClean="0">
                <a:latin typeface="Times New Roman" pitchFamily="18" charset="0"/>
                <a:cs typeface="Times New Roman" pitchFamily="18" charset="0"/>
              </a:rPr>
              <a:t> and Vyadhi, </a:t>
            </a:r>
            <a:r>
              <a:rPr lang="en-IN" sz="3400" dirty="0" err="1" smtClean="0">
                <a:latin typeface="Times New Roman" pitchFamily="18" charset="0"/>
                <a:cs typeface="Times New Roman" pitchFamily="18" charset="0"/>
              </a:rPr>
              <a:t>Atreya</a:t>
            </a:r>
            <a:r>
              <a:rPr lang="en-IN" sz="3400" dirty="0" smtClean="0">
                <a:latin typeface="Times New Roman" pitchFamily="18" charset="0"/>
                <a:cs typeface="Times New Roman" pitchFamily="18" charset="0"/>
              </a:rPr>
              <a:t> after hearing all the views refuted them and upheld his views that </a:t>
            </a:r>
            <a:r>
              <a:rPr lang="en-IN" sz="3400" dirty="0" err="1" smtClean="0">
                <a:latin typeface="Times New Roman" pitchFamily="18" charset="0"/>
                <a:cs typeface="Times New Roman" pitchFamily="18" charset="0"/>
              </a:rPr>
              <a:t>Sampat</a:t>
            </a:r>
            <a:r>
              <a:rPr lang="en-IN" sz="3400" dirty="0" smtClean="0">
                <a:latin typeface="Times New Roman" pitchFamily="18" charset="0"/>
                <a:cs typeface="Times New Roman" pitchFamily="18" charset="0"/>
              </a:rPr>
              <a:t> of the </a:t>
            </a:r>
            <a:r>
              <a:rPr lang="en-IN" sz="3400" dirty="0" err="1" smtClean="0">
                <a:latin typeface="Times New Roman" pitchFamily="18" charset="0"/>
                <a:cs typeface="Times New Roman" pitchFamily="18" charset="0"/>
              </a:rPr>
              <a:t>Bhava</a:t>
            </a:r>
            <a:r>
              <a:rPr lang="en-IN" sz="3400" dirty="0" smtClean="0">
                <a:latin typeface="Times New Roman" pitchFamily="18" charset="0"/>
                <a:cs typeface="Times New Roman" pitchFamily="18" charset="0"/>
              </a:rPr>
              <a:t> leads to </a:t>
            </a:r>
            <a:r>
              <a:rPr lang="en-IN" sz="3400" dirty="0" err="1" smtClean="0">
                <a:latin typeface="Times New Roman" pitchFamily="18" charset="0"/>
                <a:cs typeface="Times New Roman" pitchFamily="18" charset="0"/>
              </a:rPr>
              <a:t>Utpatti</a:t>
            </a:r>
            <a:r>
              <a:rPr lang="en-IN" sz="3400" dirty="0" smtClean="0">
                <a:latin typeface="Times New Roman" pitchFamily="18" charset="0"/>
                <a:cs typeface="Times New Roman" pitchFamily="18" charset="0"/>
              </a:rPr>
              <a:t> of </a:t>
            </a:r>
            <a:r>
              <a:rPr lang="en-IN" sz="3400" dirty="0" err="1" smtClean="0">
                <a:latin typeface="Times New Roman" pitchFamily="18" charset="0"/>
                <a:cs typeface="Times New Roman" pitchFamily="18" charset="0"/>
              </a:rPr>
              <a:t>Purusha</a:t>
            </a:r>
            <a:r>
              <a:rPr lang="en-IN" sz="3400" dirty="0" smtClean="0">
                <a:latin typeface="Times New Roman" pitchFamily="18" charset="0"/>
                <a:cs typeface="Times New Roman" pitchFamily="18" charset="0"/>
              </a:rPr>
              <a:t> and </a:t>
            </a:r>
            <a:r>
              <a:rPr lang="en-IN" sz="3400" dirty="0" err="1" smtClean="0">
                <a:latin typeface="Times New Roman" pitchFamily="18" charset="0"/>
                <a:cs typeface="Times New Roman" pitchFamily="18" charset="0"/>
              </a:rPr>
              <a:t>Vipatti</a:t>
            </a:r>
            <a:r>
              <a:rPr lang="en-IN" sz="3400" dirty="0" smtClean="0">
                <a:latin typeface="Times New Roman" pitchFamily="18" charset="0"/>
                <a:cs typeface="Times New Roman" pitchFamily="18" charset="0"/>
              </a:rPr>
              <a:t> of the same </a:t>
            </a:r>
            <a:r>
              <a:rPr lang="en-IN" sz="3400" dirty="0" err="1" smtClean="0">
                <a:latin typeface="Times New Roman" pitchFamily="18" charset="0"/>
                <a:cs typeface="Times New Roman" pitchFamily="18" charset="0"/>
              </a:rPr>
              <a:t>Bhava</a:t>
            </a:r>
            <a:r>
              <a:rPr lang="en-IN" sz="3400" dirty="0" smtClean="0">
                <a:latin typeface="Times New Roman" pitchFamily="18" charset="0"/>
                <a:cs typeface="Times New Roman" pitchFamily="18" charset="0"/>
              </a:rPr>
              <a:t> causes Vyadhi with logical reasoning for </a:t>
            </a:r>
            <a:r>
              <a:rPr lang="en-IN" sz="3400" dirty="0" err="1" smtClean="0">
                <a:latin typeface="Times New Roman" pitchFamily="18" charset="0"/>
                <a:cs typeface="Times New Roman" pitchFamily="18" charset="0"/>
              </a:rPr>
              <a:t>refutal</a:t>
            </a:r>
            <a:r>
              <a:rPr lang="en-IN" sz="3400" dirty="0" smtClean="0">
                <a:latin typeface="Times New Roman" pitchFamily="18" charset="0"/>
                <a:cs typeface="Times New Roman" pitchFamily="18" charset="0"/>
              </a:rPr>
              <a:t> and for upholding his views</a:t>
            </a:r>
            <a:endParaRPr lang="en-US" sz="3400" dirty="0" smtClean="0"/>
          </a:p>
        </p:txBody>
      </p:sp>
      <p:sp>
        <p:nvSpPr>
          <p:cNvPr id="2" name="Title 1"/>
          <p:cNvSpPr>
            <a:spLocks noGrp="1"/>
          </p:cNvSpPr>
          <p:nvPr>
            <p:ph type="title"/>
          </p:nvPr>
        </p:nvSpPr>
        <p:spPr>
          <a:xfrm>
            <a:off x="533400" y="274638"/>
            <a:ext cx="8153400" cy="868362"/>
          </a:xfrm>
        </p:spPr>
        <p:txBody>
          <a:bodyPr>
            <a:normAutofit fontScale="90000"/>
          </a:bodyPr>
          <a:lstStyle/>
          <a:p>
            <a:r>
              <a:rPr lang="en-IN" dirty="0" smtClean="0">
                <a:latin typeface="Times New Roman" pitchFamily="18" charset="0"/>
                <a:cs typeface="Times New Roman" pitchFamily="18" charset="0"/>
              </a:rPr>
              <a:t>UDDHARA</a:t>
            </a:r>
            <a:br>
              <a:rPr lang="en-IN"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buNone/>
            </a:pPr>
            <a:r>
              <a:rPr lang="en-IN" sz="3000" dirty="0" smtClean="0">
                <a:latin typeface="Times New Roman" pitchFamily="18" charset="0"/>
                <a:cs typeface="Times New Roman" pitchFamily="18" charset="0"/>
              </a:rPr>
              <a:t>  </a:t>
            </a:r>
            <a:endParaRPr lang="en-US" sz="3000" dirty="0" smtClean="0">
              <a:latin typeface="Times New Roman" pitchFamily="18" charset="0"/>
              <a:cs typeface="Times New Roman" pitchFamily="18" charset="0"/>
            </a:endParaRPr>
          </a:p>
          <a:p>
            <a:pPr lvl="0" algn="just">
              <a:lnSpc>
                <a:spcPct val="150000"/>
              </a:lnSpc>
            </a:pPr>
            <a:r>
              <a:rPr lang="en-IN" dirty="0" err="1" smtClean="0">
                <a:latin typeface="BRH Devanagari RN" pitchFamily="2" charset="0"/>
              </a:rPr>
              <a:t>xÉqpÉuÉÉå</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rÉ±ÎxqÉlÉÑmÉmÉ±iÉå</a:t>
            </a:r>
            <a:r>
              <a:rPr lang="en-IN" dirty="0" smtClean="0">
                <a:latin typeface="BRH Devanagari RN" pitchFamily="2" charset="0"/>
              </a:rPr>
              <a:t> </a:t>
            </a:r>
            <a:r>
              <a:rPr lang="en-IN" dirty="0" err="1" smtClean="0">
                <a:latin typeface="BRH Devanagari RN" pitchFamily="2" charset="0"/>
              </a:rPr>
              <a:t>xÉ</a:t>
            </a:r>
            <a:r>
              <a:rPr lang="en-IN" dirty="0" smtClean="0">
                <a:latin typeface="BRH Devanagari RN" pitchFamily="2" charset="0"/>
              </a:rPr>
              <a:t> </a:t>
            </a:r>
            <a:r>
              <a:rPr lang="en-IN" dirty="0" err="1" smtClean="0">
                <a:latin typeface="BRH Devanagari RN" pitchFamily="2" charset="0"/>
              </a:rPr>
              <a:t>iÉxrÉ</a:t>
            </a:r>
            <a:r>
              <a:rPr lang="en-IN" dirty="0" smtClean="0">
                <a:latin typeface="BRH Devanagari RN" pitchFamily="2" charset="0"/>
              </a:rPr>
              <a:t> </a:t>
            </a:r>
            <a:r>
              <a:rPr lang="en-IN" dirty="0" err="1" smtClean="0">
                <a:latin typeface="BRH Devanagari RN" pitchFamily="2" charset="0"/>
              </a:rPr>
              <a:t>xÉqpÉuÉ</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 </a:t>
            </a:r>
            <a:r>
              <a:rPr lang="en-IN" dirty="0" err="1" smtClean="0">
                <a:latin typeface="BRH Devanagari RN" pitchFamily="2" charset="0"/>
              </a:rPr>
              <a:t>qÉÑZÉå</a:t>
            </a:r>
            <a:r>
              <a:rPr lang="en-IN" dirty="0" smtClean="0">
                <a:latin typeface="BRH Devanagari RN" pitchFamily="2" charset="0"/>
              </a:rPr>
              <a:t> </a:t>
            </a:r>
            <a:r>
              <a:rPr lang="en-IN" dirty="0" err="1" smtClean="0">
                <a:latin typeface="BRH Devanagari RN" pitchFamily="2" charset="0"/>
              </a:rPr>
              <a:t>ÌmÉmsÉÑurÉXûlÉÏÍsÉMüÉSrÉ</a:t>
            </a:r>
            <a:r>
              <a:rPr lang="en-IN" dirty="0" smtClean="0">
                <a:latin typeface="BRH Devanagari RN" pitchFamily="2" charset="0"/>
              </a:rPr>
              <a:t>: </a:t>
            </a:r>
            <a:r>
              <a:rPr lang="en-IN" dirty="0" err="1" smtClean="0">
                <a:latin typeface="BRH Devanagari RN" pitchFamily="2" charset="0"/>
              </a:rPr>
              <a:t>xÉqpÉuÉiÉÏirÉÉÌS</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IN" dirty="0" err="1" smtClean="0">
                <a:latin typeface="Times New Roman" pitchFamily="18" charset="0"/>
                <a:cs typeface="Times New Roman" pitchFamily="18" charset="0"/>
              </a:rPr>
              <a:t>Sambhava</a:t>
            </a:r>
            <a:r>
              <a:rPr lang="en-IN" dirty="0" smtClean="0">
                <a:latin typeface="Times New Roman" pitchFamily="18" charset="0"/>
                <a:cs typeface="Times New Roman" pitchFamily="18" charset="0"/>
              </a:rPr>
              <a:t> is the statement of source or origin</a:t>
            </a:r>
          </a:p>
          <a:p>
            <a:pPr algn="just">
              <a:lnSpc>
                <a:spcPct val="150000"/>
              </a:lnSpc>
            </a:pPr>
            <a:r>
              <a:rPr lang="en-IN" dirty="0" smtClean="0">
                <a:latin typeface="Times New Roman" pitchFamily="18" charset="0"/>
                <a:cs typeface="Times New Roman" pitchFamily="18" charset="0"/>
              </a:rPr>
              <a:t>Eg: </a:t>
            </a:r>
            <a:r>
              <a:rPr lang="en-IN" dirty="0" err="1" smtClean="0">
                <a:latin typeface="Times New Roman" pitchFamily="18" charset="0"/>
                <a:cs typeface="Times New Roman" pitchFamily="18" charset="0"/>
              </a:rPr>
              <a:t>Piplu</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Vyanga</a:t>
            </a:r>
            <a:r>
              <a:rPr lang="en-IN" dirty="0" smtClean="0">
                <a:latin typeface="Times New Roman" pitchFamily="18" charset="0"/>
                <a:cs typeface="Times New Roman" pitchFamily="18" charset="0"/>
              </a:rPr>
              <a:t> and </a:t>
            </a:r>
            <a:r>
              <a:rPr lang="en-IN" dirty="0" err="1" smtClean="0">
                <a:latin typeface="Times New Roman" pitchFamily="18" charset="0"/>
                <a:cs typeface="Times New Roman" pitchFamily="18" charset="0"/>
              </a:rPr>
              <a:t>Neelika</a:t>
            </a:r>
            <a:r>
              <a:rPr lang="en-IN" dirty="0" smtClean="0">
                <a:latin typeface="Times New Roman" pitchFamily="18" charset="0"/>
                <a:cs typeface="Times New Roman" pitchFamily="18" charset="0"/>
              </a:rPr>
              <a:t> happen over face. Though somewhere face is not directly mentioned in </a:t>
            </a:r>
            <a:r>
              <a:rPr lang="en-IN" dirty="0" err="1" smtClean="0">
                <a:latin typeface="Times New Roman" pitchFamily="18" charset="0"/>
                <a:cs typeface="Times New Roman" pitchFamily="18" charset="0"/>
              </a:rPr>
              <a:t>Piplu</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Vyanga</a:t>
            </a:r>
            <a:r>
              <a:rPr lang="en-IN" dirty="0" smtClean="0">
                <a:latin typeface="Times New Roman" pitchFamily="18" charset="0"/>
                <a:cs typeface="Times New Roman" pitchFamily="18" charset="0"/>
              </a:rPr>
              <a:t> and </a:t>
            </a:r>
            <a:r>
              <a:rPr lang="en-IN" dirty="0" err="1" smtClean="0">
                <a:latin typeface="Times New Roman" pitchFamily="18" charset="0"/>
                <a:cs typeface="Times New Roman" pitchFamily="18" charset="0"/>
              </a:rPr>
              <a:t>Neelika</a:t>
            </a:r>
            <a:r>
              <a:rPr lang="en-IN" dirty="0" smtClean="0">
                <a:latin typeface="Times New Roman" pitchFamily="18" charset="0"/>
                <a:cs typeface="Times New Roman" pitchFamily="18" charset="0"/>
              </a:rPr>
              <a:t> the reader should understand the place or site of happening is face. </a:t>
            </a:r>
            <a:endParaRPr lang="en-US" dirty="0" smtClean="0">
              <a:latin typeface="Times New Roman" pitchFamily="18" charset="0"/>
              <a:cs typeface="Times New Roman" pitchFamily="18" charset="0"/>
            </a:endParaRPr>
          </a:p>
          <a:p>
            <a:endParaRPr lang="en-US" dirty="0"/>
          </a:p>
        </p:txBody>
      </p:sp>
      <p:sp>
        <p:nvSpPr>
          <p:cNvPr id="2" name="Title 1"/>
          <p:cNvSpPr>
            <a:spLocks noGrp="1"/>
          </p:cNvSpPr>
          <p:nvPr>
            <p:ph type="title"/>
          </p:nvPr>
        </p:nvSpPr>
        <p:spPr/>
        <p:txBody>
          <a:bodyPr/>
          <a:lstStyle/>
          <a:p>
            <a:r>
              <a:rPr lang="en-IN" dirty="0" smtClean="0">
                <a:latin typeface="Times New Roman" pitchFamily="18" charset="0"/>
                <a:cs typeface="Times New Roman" pitchFamily="18" charset="0"/>
              </a:rPr>
              <a:t>SAMBHAVA</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pPr algn="just">
              <a:lnSpc>
                <a:spcPct val="150000"/>
              </a:lnSpc>
            </a:pPr>
            <a:r>
              <a:rPr lang="en-US" sz="2800" b="1"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Tantrayuktis</a:t>
            </a:r>
            <a:r>
              <a:rPr lang="en-US" sz="2800" dirty="0" smtClean="0">
                <a:latin typeface="Times New Roman" pitchFamily="18" charset="0"/>
                <a:cs typeface="Times New Roman" pitchFamily="18" charset="0"/>
              </a:rPr>
              <a:t>  are applied and interpreted in Charaka Samhita</a:t>
            </a:r>
          </a:p>
          <a:p>
            <a:pPr algn="just">
              <a:lnSpc>
                <a:spcPct val="150000"/>
              </a:lnSpc>
            </a:pPr>
            <a:r>
              <a:rPr lang="en-US" sz="2800" dirty="0" smtClean="0">
                <a:latin typeface="Times New Roman" pitchFamily="18" charset="0"/>
                <a:cs typeface="Times New Roman" pitchFamily="18" charset="0"/>
              </a:rPr>
              <a:t>Vimana Sthana</a:t>
            </a:r>
          </a:p>
          <a:p>
            <a:pPr algn="just">
              <a:lnSpc>
                <a:spcPct val="150000"/>
              </a:lnSpc>
            </a:pPr>
            <a:r>
              <a:rPr lang="en-US" sz="2800" dirty="0" smtClean="0">
                <a:latin typeface="Times New Roman" pitchFamily="18" charset="0"/>
                <a:cs typeface="Times New Roman" pitchFamily="18" charset="0"/>
              </a:rPr>
              <a:t>Sutra Sthana</a:t>
            </a:r>
          </a:p>
          <a:p>
            <a:pPr>
              <a:lnSpc>
                <a:spcPct val="150000"/>
              </a:lnSpc>
            </a:pPr>
            <a:endParaRPr lang="en-US" dirty="0" smtClean="0">
              <a:latin typeface="Times New Roman" pitchFamily="18" charset="0"/>
              <a:cs typeface="Times New Roman" pitchFamily="18" charset="0"/>
            </a:endParaRPr>
          </a:p>
          <a:p>
            <a:pPr>
              <a:lnSpc>
                <a:spcPct val="150000"/>
              </a:lnSpc>
            </a:pPr>
            <a:endParaRPr lang="en-US" dirty="0" smtClean="0">
              <a:latin typeface="Times New Roman" pitchFamily="18" charset="0"/>
              <a:cs typeface="Times New Roman" pitchFamily="18" charset="0"/>
            </a:endParaRPr>
          </a:p>
        </p:txBody>
      </p:sp>
      <p:sp>
        <p:nvSpPr>
          <p:cNvPr id="3" name="Title 2"/>
          <p:cNvSpPr>
            <a:spLocks noGrp="1"/>
          </p:cNvSpPr>
          <p:nvPr>
            <p:ph type="title"/>
          </p:nvPr>
        </p:nvSpPr>
        <p:spPr>
          <a:xfrm>
            <a:off x="381000" y="533400"/>
            <a:ext cx="8305800" cy="1447800"/>
          </a:xfrm>
        </p:spPr>
        <p:txBody>
          <a:bodyPr/>
          <a:lstStyle/>
          <a:p>
            <a:r>
              <a:rPr lang="en-US" dirty="0" smtClean="0">
                <a:latin typeface="Times New Roman" pitchFamily="18" charset="0"/>
                <a:cs typeface="Times New Roman" pitchFamily="18" charset="0"/>
              </a:rPr>
              <a:t>DISCUSSION</a:t>
            </a: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lgn="just">
              <a:lnSpc>
                <a:spcPct val="150000"/>
              </a:lnSpc>
            </a:pPr>
            <a:r>
              <a:rPr lang="en-US" sz="2800" dirty="0" smtClean="0">
                <a:latin typeface="Times New Roman" pitchFamily="18" charset="0"/>
                <a:cs typeface="Times New Roman" pitchFamily="18" charset="0"/>
              </a:rPr>
              <a:t>The first and foremost Tantrayukti by all Acharyas</a:t>
            </a:r>
          </a:p>
          <a:p>
            <a:pPr algn="just">
              <a:lnSpc>
                <a:spcPct val="150000"/>
              </a:lnSpc>
            </a:pPr>
            <a:r>
              <a:rPr lang="en-US" sz="2800" dirty="0" smtClean="0">
                <a:latin typeface="Times New Roman" pitchFamily="18" charset="0"/>
                <a:cs typeface="Times New Roman" pitchFamily="18" charset="0"/>
              </a:rPr>
              <a:t>A lot </a:t>
            </a:r>
            <a:r>
              <a:rPr lang="en-US" sz="2800" dirty="0" err="1" smtClean="0">
                <a:latin typeface="Times New Roman" pitchFamily="18" charset="0"/>
                <a:cs typeface="Times New Roman" pitchFamily="18" charset="0"/>
              </a:rPr>
              <a:t>Tantrayuktis</a:t>
            </a:r>
            <a:r>
              <a:rPr lang="en-US" sz="2800" dirty="0" smtClean="0">
                <a:latin typeface="Times New Roman" pitchFamily="18" charset="0"/>
                <a:cs typeface="Times New Roman" pitchFamily="18" charset="0"/>
              </a:rPr>
              <a:t> are directly dependent on </a:t>
            </a:r>
            <a:r>
              <a:rPr lang="en-US" sz="2800" dirty="0" err="1" smtClean="0">
                <a:latin typeface="Times New Roman" pitchFamily="18" charset="0"/>
                <a:cs typeface="Times New Roman" pitchFamily="18" charset="0"/>
              </a:rPr>
              <a:t>Adhikarana</a:t>
            </a:r>
            <a:r>
              <a:rPr lang="en-US" sz="2800" dirty="0" smtClean="0">
                <a:latin typeface="Times New Roman" pitchFamily="18" charset="0"/>
                <a:cs typeface="Times New Roman" pitchFamily="18" charset="0"/>
              </a:rPr>
              <a:t> for their correct application</a:t>
            </a:r>
            <a:r>
              <a:rPr lang="en-US" sz="2800" dirty="0" smtClean="0"/>
              <a:t>.</a:t>
            </a:r>
          </a:p>
          <a:p>
            <a:pPr algn="just">
              <a:lnSpc>
                <a:spcPct val="150000"/>
              </a:lnSpc>
            </a:pPr>
            <a:r>
              <a:rPr lang="en-US" sz="2800" dirty="0" err="1" smtClean="0">
                <a:latin typeface="BRH Devanagari RN" pitchFamily="2" charset="0"/>
              </a:rPr>
              <a:t>UxÉÌuÉqÉÉlÉqÉç</a:t>
            </a:r>
            <a:r>
              <a:rPr lang="en-US" sz="2800" dirty="0" smtClean="0">
                <a:latin typeface="BRH Devanagari RN" pitchFamily="2" charset="0"/>
              </a:rPr>
              <a:t> </a:t>
            </a:r>
            <a:r>
              <a:rPr lang="en-US" sz="2800" dirty="0" smtClean="0"/>
              <a:t>(</a:t>
            </a:r>
            <a:r>
              <a:rPr lang="en-US" sz="2800" dirty="0" smtClean="0">
                <a:latin typeface="Times New Roman" pitchFamily="18" charset="0"/>
                <a:cs typeface="Times New Roman" pitchFamily="18" charset="0"/>
              </a:rPr>
              <a:t>Chapter name)</a:t>
            </a:r>
          </a:p>
          <a:p>
            <a:pPr algn="just">
              <a:lnSpc>
                <a:spcPct val="150000"/>
              </a:lnSpc>
            </a:pPr>
            <a:r>
              <a:rPr lang="en-US" sz="2800" dirty="0" smtClean="0">
                <a:latin typeface="Times New Roman" pitchFamily="18" charset="0"/>
                <a:cs typeface="Times New Roman" pitchFamily="18" charset="0"/>
              </a:rPr>
              <a:t>The chapter name indicates the </a:t>
            </a:r>
            <a:r>
              <a:rPr lang="en-US" sz="2800" dirty="0" err="1" smtClean="0">
                <a:latin typeface="Times New Roman" pitchFamily="18" charset="0"/>
                <a:cs typeface="Times New Roman" pitchFamily="18" charset="0"/>
              </a:rPr>
              <a:t>Adhikarana</a:t>
            </a:r>
            <a:r>
              <a:rPr lang="en-US" sz="2800" dirty="0" smtClean="0">
                <a:latin typeface="Times New Roman" pitchFamily="18" charset="0"/>
                <a:cs typeface="Times New Roman" pitchFamily="18" charset="0"/>
              </a:rPr>
              <a:t> of the </a:t>
            </a:r>
            <a:r>
              <a:rPr lang="en-US" sz="2800" dirty="0" err="1" smtClean="0">
                <a:latin typeface="Times New Roman" pitchFamily="18" charset="0"/>
                <a:cs typeface="Times New Roman" pitchFamily="18" charset="0"/>
              </a:rPr>
              <a:t>Adhyaya</a:t>
            </a:r>
            <a:r>
              <a:rPr lang="en-US" sz="2800" dirty="0" smtClean="0">
                <a:latin typeface="Times New Roman" pitchFamily="18" charset="0"/>
                <a:cs typeface="Times New Roman" pitchFamily="18" charset="0"/>
              </a:rPr>
              <a:t>. The Adhikarana of first chapter in Vimanasthana is to explain the knowledge about Rasa.</a:t>
            </a:r>
            <a:endParaRPr lang="en-US" sz="2800" dirty="0"/>
          </a:p>
        </p:txBody>
      </p:sp>
      <p:sp>
        <p:nvSpPr>
          <p:cNvPr id="3" name="Title 2"/>
          <p:cNvSpPr>
            <a:spLocks noGrp="1"/>
          </p:cNvSpPr>
          <p:nvPr>
            <p:ph type="title"/>
          </p:nvPr>
        </p:nvSpPr>
        <p:spPr/>
        <p:txBody>
          <a:bodyPr>
            <a:normAutofit fontScale="90000"/>
          </a:bodyPr>
          <a:lstStyle/>
          <a:p>
            <a:r>
              <a:rPr lang="en-US" sz="4400" dirty="0" smtClean="0">
                <a:latin typeface="Times New Roman" pitchFamily="18" charset="0"/>
                <a:cs typeface="Times New Roman" pitchFamily="18" charset="0"/>
              </a:rPr>
              <a:t>ADHIKARANA</a:t>
            </a:r>
            <a:br>
              <a:rPr lang="en-US" sz="4400"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8458200" cy="5257800"/>
          </a:xfrm>
        </p:spPr>
        <p:txBody>
          <a:bodyPr>
            <a:noAutofit/>
          </a:bodyPr>
          <a:lstStyle/>
          <a:p>
            <a:pPr algn="just">
              <a:lnSpc>
                <a:spcPct val="150000"/>
              </a:lnSpc>
            </a:pPr>
            <a:r>
              <a:rPr lang="en-US" sz="2800" dirty="0" err="1" smtClean="0">
                <a:latin typeface="BRH Devanagari RN" pitchFamily="2" charset="0"/>
              </a:rPr>
              <a:t>CWûZÉsÉÑ</a:t>
            </a:r>
            <a:r>
              <a:rPr lang="en-US" sz="2800" dirty="0" smtClean="0">
                <a:latin typeface="BRH Devanagari RN" pitchFamily="2" charset="0"/>
              </a:rPr>
              <a:t> ....SÉåwÉpÉåwÉeÉSåzÉMüÉsÉzÉUÏUxÉÉUÉWûÉUxÉÉiqrÉxÉ¨uÉmM×üÌiÉuÉrÉxÉÉÇqÉÉlÉqÉÌuÉÌWûiÉqÉlÉxÉÉ </a:t>
            </a:r>
            <a:r>
              <a:rPr lang="en-US" sz="2800" dirty="0" smtClean="0"/>
              <a:t>. . .| (C.V.1/3)</a:t>
            </a:r>
          </a:p>
          <a:p>
            <a:pPr algn="just">
              <a:lnSpc>
                <a:spcPct val="150000"/>
              </a:lnSpc>
            </a:pPr>
            <a:r>
              <a:rPr lang="en-US" sz="2800" dirty="0" smtClean="0">
                <a:latin typeface="Times New Roman" pitchFamily="18" charset="0"/>
                <a:cs typeface="Times New Roman" pitchFamily="18" charset="0"/>
              </a:rPr>
              <a:t>This is the Adhikarana of the whole Vimanasthana wherein, Dosha, Beshaja, Desha, Kala, Sharira, Sara, Ahara, Satmya, Satva, Prakriti and Vaya have been explained in order in the eight chapters</a:t>
            </a:r>
            <a:r>
              <a:rPr lang="en-US" sz="2800" dirty="0" smtClean="0"/>
              <a:t>.</a:t>
            </a:r>
            <a:endParaRPr lang="en-US" sz="2800" dirty="0" smtClean="0">
              <a:latin typeface="Times New Roman" pitchFamily="18" charset="0"/>
              <a:cs typeface="Times New Roman" pitchFamily="18" charset="0"/>
            </a:endParaRPr>
          </a:p>
          <a:p>
            <a:pPr algn="just"/>
            <a:endParaRPr lang="en-US" sz="2800" dirty="0" smtClean="0"/>
          </a:p>
        </p:txBody>
      </p:sp>
      <p:sp>
        <p:nvSpPr>
          <p:cNvPr id="2" name="Title 1"/>
          <p:cNvSpPr>
            <a:spLocks noGrp="1"/>
          </p:cNvSpPr>
          <p:nvPr>
            <p:ph type="title"/>
          </p:nvPr>
        </p:nvSpPr>
        <p:spPr>
          <a:xfrm>
            <a:off x="304800" y="274638"/>
            <a:ext cx="8382000" cy="563562"/>
          </a:xfrm>
        </p:spPr>
        <p:txBody>
          <a:bodyPr>
            <a:normAutofit fontScale="90000"/>
          </a:bodyPr>
          <a:lstStyle/>
          <a:p>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just">
              <a:lnSpc>
                <a:spcPct val="150000"/>
              </a:lnSpc>
            </a:pPr>
            <a:r>
              <a:rPr lang="en-US" sz="2800" dirty="0" err="1" smtClean="0">
                <a:latin typeface="BRH Devanagari RN" pitchFamily="2" charset="0"/>
              </a:rPr>
              <a:t>lÉÌWûÌuÉM×üÌiÉÌuÉwÉqÉxÉqÉuÉåiÉÉlÉÉÇ</a:t>
            </a:r>
            <a:r>
              <a:rPr lang="en-US" sz="2800" dirty="0" smtClean="0">
                <a:latin typeface="BRH Devanagari RN" pitchFamily="2" charset="0"/>
              </a:rPr>
              <a:t> .</a:t>
            </a:r>
            <a:r>
              <a:rPr lang="en-US" dirty="0" smtClean="0">
                <a:latin typeface="BRH Devanagari RN" pitchFamily="2" charset="0"/>
              </a:rPr>
              <a:t> . </a:t>
            </a:r>
            <a:r>
              <a:rPr lang="en-US" sz="2800" dirty="0" smtClean="0">
                <a:latin typeface="BRH Devanagari RN" pitchFamily="2" charset="0"/>
              </a:rPr>
              <a:t>| (</a:t>
            </a:r>
            <a:r>
              <a:rPr lang="en-US" sz="2400" dirty="0" smtClean="0"/>
              <a:t>C.V</a:t>
            </a:r>
            <a:r>
              <a:rPr lang="en-US" sz="2800" dirty="0" smtClean="0"/>
              <a:t>.</a:t>
            </a:r>
            <a:r>
              <a:rPr lang="en-US" sz="2800" dirty="0" smtClean="0">
                <a:latin typeface="BRH Devanagari RN" pitchFamily="2" charset="0"/>
              </a:rPr>
              <a:t>1/10)</a:t>
            </a:r>
          </a:p>
          <a:p>
            <a:pPr algn="just">
              <a:lnSpc>
                <a:spcPct val="150000"/>
              </a:lnSpc>
            </a:pPr>
            <a:r>
              <a:rPr lang="en-US" dirty="0" smtClean="0">
                <a:latin typeface="Times New Roman" pitchFamily="18" charset="0"/>
                <a:cs typeface="Times New Roman" pitchFamily="18" charset="0"/>
              </a:rPr>
              <a:t>Here to bring completeness in the meaning some words are added to the statement. Like </a:t>
            </a:r>
            <a:r>
              <a:rPr lang="en-US" sz="2800" dirty="0" smtClean="0">
                <a:latin typeface="BRH Devanagari RN" pitchFamily="2" charset="0"/>
              </a:rPr>
              <a:t>lÉÌWûÌuÉM×üÌiÉÌuÉwÉqÉxÉqÉuÉåiÉÉlÉÉÇ</a:t>
            </a:r>
            <a:r>
              <a:rPr lang="en-US" sz="2800" b="1" dirty="0" smtClean="0">
                <a:latin typeface="BRH Devanagari RN" pitchFamily="2" charset="0"/>
              </a:rPr>
              <a:t>SìurÉÉhÉÉÇcÉÌuÉMüÉUÉlÉÉÇ</a:t>
            </a:r>
            <a:r>
              <a:rPr lang="en-US" sz="2800" dirty="0" smtClean="0">
                <a:latin typeface="BRH Devanagari RN" pitchFamily="2" charset="0"/>
              </a:rPr>
              <a:t>lÉÉlÉÉiqÉMüÉlÉÉÇ</a:t>
            </a:r>
            <a:r>
              <a:rPr lang="en-US" sz="2800" b="1" dirty="0" smtClean="0">
                <a:latin typeface="BRH Devanagari RN" pitchFamily="2" charset="0"/>
              </a:rPr>
              <a:t>WåûiÉÔlÉÉÇ</a:t>
            </a:r>
            <a:r>
              <a:rPr lang="en-US" sz="2800" dirty="0" smtClean="0">
                <a:latin typeface="BRH Devanagari RN" pitchFamily="2" charset="0"/>
              </a:rPr>
              <a:t>mÉUxmÉUålÉcÉÉåmÉWûiÉÉlÉÉÇ</a:t>
            </a:r>
            <a:r>
              <a:rPr lang="en-US" sz="2800" b="1" dirty="0" smtClean="0">
                <a:latin typeface="BRH Devanagari RN" pitchFamily="2" charset="0"/>
              </a:rPr>
              <a:t>UxÉÉlÉÉÇcÉSÉåwÉÉlÉÉÇ</a:t>
            </a:r>
            <a:r>
              <a:rPr lang="en-US" sz="2800" dirty="0" smtClean="0">
                <a:latin typeface="BRH Devanagari RN" pitchFamily="2" charset="0"/>
              </a:rPr>
              <a:t>AlrÉæ¶ÉÌuÉMüsmÉlÉæÌuÉMüÎsmÉiÉÉlÉÉÇ</a:t>
            </a:r>
            <a:r>
              <a:rPr lang="en-US" sz="2800" b="1" dirty="0" smtClean="0">
                <a:latin typeface="BRH Devanagari RN" pitchFamily="2" charset="0"/>
              </a:rPr>
              <a:t>SìurÉÉhÉÉÇcÉÌuÉMüÉUÉlÉÉÇ</a:t>
            </a:r>
            <a:r>
              <a:rPr lang="en-US" sz="2800" dirty="0" smtClean="0">
                <a:latin typeface="BRH Devanagari RN" pitchFamily="2" charset="0"/>
              </a:rPr>
              <a:t>AuÉrÉrÉmÉëpÉÉuÉÉlÉÑqÉÉlÉålÉæuÉ . . .  .</a:t>
            </a:r>
            <a:r>
              <a:rPr lang="en-US" sz="2800" dirty="0" err="1" smtClean="0">
                <a:latin typeface="BRH Devanagari RN" pitchFamily="2" charset="0"/>
              </a:rPr>
              <a:t>zÉYrÉqÉ</a:t>
            </a:r>
            <a:r>
              <a:rPr lang="en-US" dirty="0" err="1" smtClean="0">
                <a:latin typeface="BRH Devanagari RN" pitchFamily="2" charset="0"/>
              </a:rPr>
              <a:t>ç</a:t>
            </a:r>
            <a:r>
              <a:rPr lang="en-US" dirty="0" smtClean="0">
                <a:latin typeface="BRH Devanagari RN" pitchFamily="2" charset="0"/>
              </a:rPr>
              <a:t> | </a:t>
            </a: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YOGA</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9200"/>
            <a:ext cx="8305800" cy="5334000"/>
          </a:xfrm>
        </p:spPr>
        <p:txBody>
          <a:bodyPr>
            <a:normAutofit fontScale="92500" lnSpcReduction="20000"/>
          </a:bodyPr>
          <a:lstStyle/>
          <a:p>
            <a:pPr algn="just">
              <a:lnSpc>
                <a:spcPct val="150000"/>
              </a:lnSpc>
            </a:pPr>
            <a:r>
              <a:rPr lang="en-US" dirty="0" smtClean="0">
                <a:latin typeface="Times New Roman" pitchFamily="18" charset="0"/>
                <a:cs typeface="Times New Roman" pitchFamily="18" charset="0"/>
              </a:rPr>
              <a:t>By supplementing these words the statement becomes complete. Like, not in case of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and Diseases which follow </a:t>
            </a:r>
            <a:r>
              <a:rPr lang="en-US" dirty="0" err="1" smtClean="0">
                <a:latin typeface="Times New Roman" pitchFamily="18" charset="0"/>
                <a:cs typeface="Times New Roman" pitchFamily="18" charset="0"/>
              </a:rPr>
              <a:t>Vikriti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VishamaSamaveta</a:t>
            </a:r>
            <a:r>
              <a:rPr lang="en-US" dirty="0" smtClean="0">
                <a:latin typeface="Times New Roman" pitchFamily="18" charset="0"/>
                <a:cs typeface="Times New Roman" pitchFamily="18" charset="0"/>
              </a:rPr>
              <a:t>, </a:t>
            </a:r>
          </a:p>
          <a:p>
            <a:pPr lvl="0" algn="just">
              <a:lnSpc>
                <a:spcPct val="150000"/>
              </a:lnSpc>
            </a:pPr>
            <a:r>
              <a:rPr lang="en-US" dirty="0" smtClean="0">
                <a:latin typeface="Times New Roman" pitchFamily="18" charset="0"/>
                <a:cs typeface="Times New Roman" pitchFamily="18" charset="0"/>
              </a:rPr>
              <a:t>Due to multiplicity in combination of causes (</a:t>
            </a:r>
            <a:r>
              <a:rPr lang="en-US" dirty="0" err="1" smtClean="0">
                <a:latin typeface="Times New Roman" pitchFamily="18" charset="0"/>
                <a:cs typeface="Times New Roman" pitchFamily="18" charset="0"/>
              </a:rPr>
              <a:t>Panchamahabhuta</a:t>
            </a:r>
            <a:r>
              <a:rPr lang="en-US" dirty="0" smtClean="0">
                <a:latin typeface="Times New Roman" pitchFamily="18" charset="0"/>
                <a:cs typeface="Times New Roman" pitchFamily="18" charset="0"/>
              </a:rPr>
              <a:t> and Dosha) in the formation of the Dravya and Vikara</a:t>
            </a:r>
          </a:p>
          <a:p>
            <a:pPr lvl="0" algn="just">
              <a:lnSpc>
                <a:spcPct val="150000"/>
              </a:lnSpc>
            </a:pPr>
            <a:r>
              <a:rPr lang="en-US" dirty="0" smtClean="0">
                <a:latin typeface="Times New Roman" pitchFamily="18" charset="0"/>
                <a:cs typeface="Times New Roman" pitchFamily="18" charset="0"/>
              </a:rPr>
              <a:t>Due to suppression of one another (Rasa and Dosha) in the Dravya and Vikara</a:t>
            </a:r>
          </a:p>
          <a:p>
            <a:pPr lvl="0" algn="just">
              <a:lnSpc>
                <a:spcPct val="150000"/>
              </a:lnSpc>
            </a:pPr>
            <a:r>
              <a:rPr lang="en-US" dirty="0" smtClean="0">
                <a:latin typeface="Times New Roman" pitchFamily="18" charset="0"/>
                <a:cs typeface="Times New Roman" pitchFamily="18" charset="0"/>
              </a:rPr>
              <a:t>Due to different </a:t>
            </a:r>
            <a:r>
              <a:rPr lang="en-US" dirty="0" err="1" smtClean="0">
                <a:latin typeface="Times New Roman" pitchFamily="18" charset="0"/>
                <a:cs typeface="Times New Roman" pitchFamily="18" charset="0"/>
              </a:rPr>
              <a:t>Vikalpa</a:t>
            </a:r>
            <a:r>
              <a:rPr lang="en-US" dirty="0" smtClean="0">
                <a:latin typeface="Times New Roman" pitchFamily="18" charset="0"/>
                <a:cs typeface="Times New Roman" pitchFamily="18" charset="0"/>
              </a:rPr>
              <a:t> in the Dravya used or the combination of Dosha with the Dhatu in a disease</a:t>
            </a:r>
          </a:p>
          <a:p>
            <a:endParaRPr lang="en-US" dirty="0"/>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lgn="just">
              <a:lnSpc>
                <a:spcPct val="150000"/>
              </a:lnSpc>
            </a:pPr>
            <a:r>
              <a:rPr lang="hi-IN" dirty="0" smtClean="0"/>
              <a:t>व्यजनैः पाणिसंस्पर्शैश्चन्दनोदकशीतलैः| सेव्यमानो भजेदास्यां मुक्तामणिविभूषितः||</a:t>
            </a:r>
            <a:endParaRPr lang="en-US" dirty="0" smtClean="0"/>
          </a:p>
          <a:p>
            <a:pPr algn="just">
              <a:lnSpc>
                <a:spcPct val="150000"/>
              </a:lnSpc>
            </a:pPr>
            <a:r>
              <a:rPr lang="hi-IN" dirty="0" smtClean="0"/>
              <a:t>काननानि च शीतानि जलानि कुसुमानि च| ग्रीष्मकाले निषेवेत मैथुनाद्विरतो नरः||</a:t>
            </a:r>
            <a:r>
              <a:rPr lang="en-US" dirty="0" smtClean="0"/>
              <a:t> (C.V.6/31)</a:t>
            </a:r>
          </a:p>
          <a:p>
            <a:pPr algn="just">
              <a:lnSpc>
                <a:spcPct val="150000"/>
              </a:lnSpc>
            </a:pPr>
            <a:r>
              <a:rPr lang="en-US" dirty="0" smtClean="0">
                <a:latin typeface="Times New Roman" pitchFamily="18" charset="0"/>
                <a:cs typeface="Times New Roman" pitchFamily="18" charset="0"/>
              </a:rPr>
              <a:t>The </a:t>
            </a:r>
            <a:r>
              <a:rPr lang="en-US" dirty="0" err="1" smtClean="0">
                <a:latin typeface="Times New Roman" pitchFamily="18" charset="0"/>
                <a:cs typeface="Times New Roman" pitchFamily="18" charset="0"/>
              </a:rPr>
              <a:t>Greeshma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Ritucharya</a:t>
            </a:r>
            <a:r>
              <a:rPr lang="hi-IN" dirty="0" smtClean="0">
                <a:latin typeface="Times New Roman" pitchFamily="18" charset="0"/>
              </a:rPr>
              <a:t> </a:t>
            </a:r>
            <a:r>
              <a:rPr lang="en-US" dirty="0" smtClean="0">
                <a:latin typeface="Times New Roman" pitchFamily="18" charset="0"/>
                <a:cs typeface="Times New Roman" pitchFamily="18" charset="0"/>
              </a:rPr>
              <a:t>explained in </a:t>
            </a:r>
            <a:r>
              <a:rPr lang="hi-IN" dirty="0" smtClean="0"/>
              <a:t>तस्याधशतीयमर्धयायं </a:t>
            </a:r>
            <a:r>
              <a:rPr lang="en-US" dirty="0" smtClean="0">
                <a:latin typeface="Times New Roman" pitchFamily="18" charset="0"/>
                <a:cs typeface="Times New Roman" pitchFamily="18" charset="0"/>
              </a:rPr>
              <a:t>like one should enjoy the coolness of gardens, cold water and flowers etc (C.Su.6/17)</a:t>
            </a:r>
          </a:p>
          <a:p>
            <a:pPr algn="just">
              <a:lnSpc>
                <a:spcPct val="150000"/>
              </a:lnSpc>
            </a:pPr>
            <a:r>
              <a:rPr lang="en-US" dirty="0" smtClean="0">
                <a:latin typeface="Times New Roman" pitchFamily="18" charset="0"/>
                <a:cs typeface="Times New Roman" pitchFamily="18" charset="0"/>
              </a:rPr>
              <a:t>It can be applied in </a:t>
            </a:r>
            <a:r>
              <a:rPr lang="en-US" dirty="0" err="1" smtClean="0">
                <a:latin typeface="Times New Roman" pitchFamily="18" charset="0"/>
                <a:cs typeface="Times New Roman" pitchFamily="18" charset="0"/>
              </a:rPr>
              <a:t>pittopakrama</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in </a:t>
            </a:r>
            <a:r>
              <a:rPr lang="en-US" dirty="0" err="1" smtClean="0">
                <a:latin typeface="Times New Roman" pitchFamily="18" charset="0"/>
                <a:cs typeface="Times New Roman" pitchFamily="18" charset="0"/>
              </a:rPr>
              <a:t>roganikam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vimanam</a:t>
            </a:r>
            <a:r>
              <a:rPr lang="en-US" dirty="0" smtClean="0">
                <a:latin typeface="Times New Roman" pitchFamily="18" charset="0"/>
                <a:cs typeface="Times New Roman" pitchFamily="18" charset="0"/>
              </a:rPr>
              <a:t>. </a:t>
            </a:r>
            <a:endParaRPr lang="en-US" dirty="0"/>
          </a:p>
        </p:txBody>
      </p:sp>
      <p:sp>
        <p:nvSpPr>
          <p:cNvPr id="3" name="Title 2"/>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HETWARTHA</a:t>
            </a:r>
            <a:br>
              <a:rPr lang="en-US" dirty="0" smtClean="0">
                <a:latin typeface="Times New Roman" pitchFamily="18" charset="0"/>
                <a:cs typeface="Times New Roman" pitchFamily="18" charset="0"/>
              </a:rPr>
            </a:br>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486400"/>
          </a:xfrm>
        </p:spPr>
        <p:txBody>
          <a:bodyPr>
            <a:normAutofit fontScale="85000" lnSpcReduction="10000"/>
          </a:bodyPr>
          <a:lstStyle/>
          <a:p>
            <a:pPr lvl="0" algn="just">
              <a:lnSpc>
                <a:spcPct val="150000"/>
              </a:lnSpc>
            </a:pPr>
            <a:r>
              <a:rPr lang="hi-IN" dirty="0" smtClean="0"/>
              <a:t>इह खलु व्याधीनां निमित्तपूर्वरूपरूपोपशयसङ्ख्याप्राधान्यविधिविकल्प बलकालविशेषाननुप्रविश्यानन्तरं दोषभेषजदेशकालबलशरीरसाराहारसात्म्यसत्त्वप्रकृतिवयसां मानमवहितमनसा यथावज्ज्ञेयं भवति भिषजा, दोषादिमानज्ञानायत्तत्वात् क्रियायाः| </a:t>
            </a:r>
            <a:r>
              <a:rPr lang="en-US" dirty="0" smtClean="0">
                <a:latin typeface="BRH Devanagari RN" pitchFamily="2" charset="0"/>
              </a:rPr>
              <a:t>(</a:t>
            </a:r>
            <a:r>
              <a:rPr lang="en-US" sz="2800" dirty="0" smtClean="0"/>
              <a:t>C.V</a:t>
            </a:r>
            <a:r>
              <a:rPr lang="en-US" sz="3200" dirty="0" smtClean="0"/>
              <a:t>.</a:t>
            </a:r>
            <a:r>
              <a:rPr lang="en-US" dirty="0" smtClean="0">
                <a:latin typeface="BRH Devanagari RN" pitchFamily="2" charset="0"/>
              </a:rPr>
              <a:t>1/3)</a:t>
            </a:r>
            <a:endParaRPr lang="en-US" dirty="0" smtClean="0"/>
          </a:p>
          <a:p>
            <a:pPr lvl="0" algn="just">
              <a:lnSpc>
                <a:spcPct val="150000"/>
              </a:lnSpc>
            </a:pPr>
            <a:r>
              <a:rPr lang="en-US" dirty="0" err="1" smtClean="0">
                <a:latin typeface="BRH Devanagari RN" pitchFamily="2" charset="0"/>
              </a:rPr>
              <a:t>CWûZÉsÉÑ</a:t>
            </a:r>
            <a:r>
              <a:rPr lang="en-US" dirty="0" smtClean="0">
                <a:latin typeface="BRH Devanagari RN" pitchFamily="2" charset="0"/>
              </a:rPr>
              <a:t> . . . .</a:t>
            </a:r>
            <a:r>
              <a:rPr lang="en-US" b="1" dirty="0" err="1" smtClean="0">
                <a:latin typeface="BRH Devanagari RN" pitchFamily="2" charset="0"/>
              </a:rPr>
              <a:t>qÉÉlÉqÉ</a:t>
            </a:r>
            <a:r>
              <a:rPr lang="en-US" dirty="0" err="1" smtClean="0">
                <a:latin typeface="BRH Devanagari RN" pitchFamily="2" charset="0"/>
              </a:rPr>
              <a:t>ÌuÉÌWûiÉqÉlÉxÉÉ</a:t>
            </a:r>
            <a:r>
              <a:rPr lang="en-US" dirty="0" smtClean="0">
                <a:latin typeface="BRH Devanagari RN" pitchFamily="2" charset="0"/>
              </a:rPr>
              <a:t>. . . </a:t>
            </a:r>
            <a:r>
              <a:rPr lang="en-US" b="1" dirty="0" err="1" smtClean="0">
                <a:latin typeface="BRH Devanagari RN" pitchFamily="2" charset="0"/>
              </a:rPr>
              <a:t>Ì¢ürÉÉrÉÉ</a:t>
            </a:r>
            <a:r>
              <a:rPr lang="en-US" b="1" dirty="0" smtClean="0">
                <a:latin typeface="BRH Devanagari RN" pitchFamily="2" charset="0"/>
              </a:rPr>
              <a:t>:</a:t>
            </a:r>
            <a:r>
              <a:rPr lang="en-US" dirty="0" smtClean="0">
                <a:latin typeface="BRH Devanagari RN" pitchFamily="2" charset="0"/>
              </a:rPr>
              <a:t> |</a:t>
            </a:r>
          </a:p>
          <a:p>
            <a:pPr algn="just">
              <a:lnSpc>
                <a:spcPct val="150000"/>
              </a:lnSpc>
            </a:pPr>
            <a:r>
              <a:rPr lang="en-US" dirty="0" err="1" smtClean="0">
                <a:latin typeface="Times New Roman" pitchFamily="18" charset="0"/>
                <a:cs typeface="Times New Roman" pitchFamily="18" charset="0"/>
              </a:rPr>
              <a:t>Maana</a:t>
            </a:r>
            <a:r>
              <a:rPr lang="en-US" dirty="0" smtClean="0">
                <a:latin typeface="Times New Roman" pitchFamily="18" charset="0"/>
                <a:cs typeface="Times New Roman" pitchFamily="18" charset="0"/>
              </a:rPr>
              <a:t> in general indicates measurement. Here in this </a:t>
            </a:r>
            <a:r>
              <a:rPr lang="en-US" dirty="0" err="1" smtClean="0">
                <a:latin typeface="Times New Roman" pitchFamily="18" charset="0"/>
                <a:cs typeface="Times New Roman" pitchFamily="18" charset="0"/>
              </a:rPr>
              <a:t>Adhikarana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Maana</a:t>
            </a:r>
            <a:r>
              <a:rPr lang="en-US" dirty="0" smtClean="0">
                <a:latin typeface="Times New Roman" pitchFamily="18" charset="0"/>
                <a:cs typeface="Times New Roman" pitchFamily="18" charset="0"/>
              </a:rPr>
              <a:t> is indicative of </a:t>
            </a:r>
            <a:r>
              <a:rPr lang="en-US" b="1" dirty="0" err="1" smtClean="0">
                <a:latin typeface="Times New Roman" pitchFamily="18" charset="0"/>
                <a:cs typeface="Times New Roman" pitchFamily="18" charset="0"/>
              </a:rPr>
              <a:t>Prabhava</a:t>
            </a:r>
            <a:r>
              <a:rPr lang="en-US" dirty="0" smtClean="0">
                <a:latin typeface="Times New Roman" pitchFamily="18" charset="0"/>
                <a:cs typeface="Times New Roman" pitchFamily="18" charset="0"/>
              </a:rPr>
              <a:t>. Similarly </a:t>
            </a:r>
            <a:r>
              <a:rPr lang="en-US" dirty="0" err="1" smtClean="0">
                <a:latin typeface="Times New Roman" pitchFamily="18" charset="0"/>
                <a:cs typeface="Times New Roman" pitchFamily="18" charset="0"/>
              </a:rPr>
              <a:t>Kriya</a:t>
            </a:r>
            <a:r>
              <a:rPr lang="en-US" dirty="0" smtClean="0">
                <a:latin typeface="Times New Roman" pitchFamily="18" charset="0"/>
                <a:cs typeface="Times New Roman" pitchFamily="18" charset="0"/>
              </a:rPr>
              <a:t> in general indicates any action here it is indicative of </a:t>
            </a:r>
            <a:r>
              <a:rPr lang="en-US" dirty="0" err="1" smtClean="0">
                <a:latin typeface="Times New Roman" pitchFamily="18" charset="0"/>
                <a:cs typeface="Times New Roman" pitchFamily="18" charset="0"/>
              </a:rPr>
              <a:t>Chikitsa</a:t>
            </a:r>
            <a:r>
              <a:rPr lang="en-US" dirty="0" smtClean="0">
                <a:latin typeface="Times New Roman" pitchFamily="18" charset="0"/>
                <a:cs typeface="Times New Roman" pitchFamily="18" charset="0"/>
              </a:rPr>
              <a:t>.</a:t>
            </a:r>
          </a:p>
          <a:p>
            <a:pPr>
              <a:buNone/>
            </a:pPr>
            <a:endParaRPr lang="en-US" dirty="0"/>
          </a:p>
        </p:txBody>
      </p:sp>
      <p:sp>
        <p:nvSpPr>
          <p:cNvPr id="2" name="Title 1"/>
          <p:cNvSpPr>
            <a:spLocks noGrp="1"/>
          </p:cNvSpPr>
          <p:nvPr>
            <p:ph type="title"/>
          </p:nvPr>
        </p:nvSpPr>
        <p:spPr>
          <a:xfrm>
            <a:off x="457200" y="274638"/>
            <a:ext cx="8229600" cy="1020762"/>
          </a:xfrm>
        </p:spPr>
        <p:txBody>
          <a:bodyPr>
            <a:normAutofit fontScale="90000"/>
          </a:bodyPr>
          <a:lstStyle/>
          <a:p>
            <a:r>
              <a:rPr lang="en-US" dirty="0" smtClean="0">
                <a:latin typeface="Times New Roman" pitchFamily="18" charset="0"/>
                <a:cs typeface="Times New Roman" pitchFamily="18" charset="0"/>
              </a:rPr>
              <a:t>PADARTHA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lnSpc>
                <a:spcPct val="150000"/>
              </a:lnSpc>
            </a:pPr>
            <a:r>
              <a:rPr lang="hi-IN" dirty="0" smtClean="0"/>
              <a:t>ऐन्द्र्यृषभ्यतिरसर्ष्यप्रोक्तापयस्याश्वगन्धास्थिरारोहिणीबलातिबला इति दशेमानि बल्यानि भवन्ति </a:t>
            </a:r>
            <a:r>
              <a:rPr lang="en-US" dirty="0" err="1" smtClean="0"/>
              <a:t>C.Su</a:t>
            </a:r>
            <a:r>
              <a:rPr lang="en-US" dirty="0" smtClean="0"/>
              <a:t> 4/7)</a:t>
            </a:r>
            <a:endParaRPr lang="hi-IN" dirty="0" smtClean="0"/>
          </a:p>
          <a:p>
            <a:pPr algn="just">
              <a:lnSpc>
                <a:spcPct val="150000"/>
              </a:lnSpc>
            </a:pPr>
            <a:r>
              <a:rPr lang="hi-IN" dirty="0" smtClean="0"/>
              <a:t>चन्दनतुङ्गपद्मकोशीरमधुकमञ्जिष्ठासारिवापयस्यासितालता इति दशेमानि वर्ण्यानि भवन्ति </a:t>
            </a:r>
            <a:r>
              <a:rPr lang="en-US" dirty="0" smtClean="0"/>
              <a:t>(</a:t>
            </a:r>
            <a:r>
              <a:rPr lang="en-US" dirty="0" err="1" smtClean="0"/>
              <a:t>C.Su</a:t>
            </a:r>
            <a:r>
              <a:rPr lang="en-US" dirty="0" smtClean="0"/>
              <a:t> 4/8)</a:t>
            </a:r>
            <a:endParaRPr lang="hi-IN" dirty="0" smtClean="0"/>
          </a:p>
          <a:p>
            <a:pPr algn="just">
              <a:lnSpc>
                <a:spcPct val="150000"/>
              </a:lnSpc>
            </a:pPr>
            <a:r>
              <a:rPr lang="en-US" dirty="0" err="1" smtClean="0">
                <a:latin typeface="Times New Roman" pitchFamily="18" charset="0"/>
                <a:cs typeface="Times New Roman" pitchFamily="18" charset="0"/>
              </a:rPr>
              <a:t>Dashaimani</a:t>
            </a:r>
            <a:r>
              <a:rPr lang="en-US" dirty="0" smtClean="0">
                <a:latin typeface="Times New Roman" pitchFamily="18" charset="0"/>
                <a:cs typeface="Times New Roman" pitchFamily="18" charset="0"/>
              </a:rPr>
              <a:t> are the aggregation of ten sample drug acting in same way. But it does not mean there are no other such </a:t>
            </a:r>
            <a:r>
              <a:rPr lang="en-US" dirty="0" err="1" smtClean="0">
                <a:latin typeface="Times New Roman" pitchFamily="18" charset="0"/>
                <a:cs typeface="Times New Roman" pitchFamily="18" charset="0"/>
              </a:rPr>
              <a:t>dravyas</a:t>
            </a:r>
            <a:r>
              <a:rPr lang="en-US" dirty="0" smtClean="0">
                <a:latin typeface="Times New Roman" pitchFamily="18" charset="0"/>
                <a:cs typeface="Times New Roman" pitchFamily="18" charset="0"/>
              </a:rPr>
              <a:t> that have same action.</a:t>
            </a:r>
            <a:endParaRPr lang="en-US" dirty="0">
              <a:latin typeface="Times New Roman" pitchFamily="18" charset="0"/>
              <a:cs typeface="Times New Roman" pitchFamily="18" charset="0"/>
            </a:endParaRPr>
          </a:p>
        </p:txBody>
      </p:sp>
      <p:sp>
        <p:nvSpPr>
          <p:cNvPr id="3" name="Title 2"/>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PRADESA</a:t>
            </a:r>
            <a:br>
              <a:rPr lang="en-US" dirty="0" smtClean="0">
                <a:latin typeface="Times New Roman" pitchFamily="18" charset="0"/>
                <a:cs typeface="Times New Roman" pitchFamily="18" charset="0"/>
              </a:rPr>
            </a:br>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lvl="0" algn="just">
              <a:lnSpc>
                <a:spcPct val="150000"/>
              </a:lnSpc>
            </a:pPr>
            <a:r>
              <a:rPr lang="en-US" dirty="0" err="1" smtClean="0">
                <a:latin typeface="BRH Devanagari RN" pitchFamily="2" charset="0"/>
              </a:rPr>
              <a:t>AjÉZÉsÉÑ</a:t>
            </a:r>
            <a:r>
              <a:rPr lang="en-US" dirty="0" smtClean="0">
                <a:latin typeface="BRH Devanagari RN" pitchFamily="2" charset="0"/>
              </a:rPr>
              <a:t>. . . .  . </a:t>
            </a:r>
            <a:r>
              <a:rPr lang="en-US" dirty="0" err="1" smtClean="0">
                <a:latin typeface="BRH Devanagari RN" pitchFamily="2" charset="0"/>
              </a:rPr>
              <a:t>iÉ±jÉÉ</a:t>
            </a:r>
            <a:r>
              <a:rPr lang="en-US" dirty="0" smtClean="0">
                <a:latin typeface="BRH Devanagari RN" pitchFamily="2" charset="0"/>
              </a:rPr>
              <a:t> - </a:t>
            </a:r>
            <a:r>
              <a:rPr lang="en-US" dirty="0" err="1" smtClean="0">
                <a:latin typeface="BRH Devanagari RN" pitchFamily="2" charset="0"/>
              </a:rPr>
              <a:t>ÌmÉmmÉÍsÉ</a:t>
            </a:r>
            <a:r>
              <a:rPr lang="en-US" dirty="0" smtClean="0">
                <a:latin typeface="BRH Devanagari RN" pitchFamily="2" charset="0"/>
              </a:rPr>
              <a:t>, ¤ÉÉU:, </a:t>
            </a:r>
            <a:r>
              <a:rPr lang="en-US" dirty="0" err="1" smtClean="0">
                <a:latin typeface="BRH Devanagari RN" pitchFamily="2" charset="0"/>
              </a:rPr>
              <a:t>sÉuÉhÉÍqÉÌiÉ</a:t>
            </a:r>
            <a:r>
              <a:rPr lang="en-US" dirty="0" smtClean="0">
                <a:latin typeface="BRH Devanagari RN" pitchFamily="2" charset="0"/>
              </a:rPr>
              <a:t> | (1/15)</a:t>
            </a:r>
          </a:p>
          <a:p>
            <a:pPr algn="just">
              <a:lnSpc>
                <a:spcPct val="150000"/>
              </a:lnSpc>
            </a:pPr>
            <a:r>
              <a:rPr lang="en-US" dirty="0" smtClean="0">
                <a:latin typeface="Times New Roman" pitchFamily="18" charset="0"/>
                <a:cs typeface="Times New Roman" pitchFamily="18" charset="0"/>
              </a:rPr>
              <a:t>The three </a:t>
            </a:r>
            <a:r>
              <a:rPr lang="en-US" dirty="0" err="1" smtClean="0">
                <a:latin typeface="Times New Roman" pitchFamily="18" charset="0"/>
                <a:cs typeface="Times New Roman" pitchFamily="18" charset="0"/>
              </a:rPr>
              <a:t>Ahara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that should not be used in excess are enumerated in brief.</a:t>
            </a:r>
          </a:p>
          <a:p>
            <a:pPr lvl="0" algn="just">
              <a:lnSpc>
                <a:spcPct val="150000"/>
              </a:lnSpc>
            </a:pPr>
            <a:r>
              <a:rPr lang="en-US" dirty="0" err="1" smtClean="0">
                <a:latin typeface="BRH Devanagari RN" pitchFamily="2" charset="0"/>
              </a:rPr>
              <a:t>iÉ§É</a:t>
            </a:r>
            <a:r>
              <a:rPr lang="en-US" dirty="0" smtClean="0">
                <a:latin typeface="BRH Devanagari RN" pitchFamily="2" charset="0"/>
              </a:rPr>
              <a:t> ZÉÎsuÉqÉÉlrÉ¹ÉWûÉUÌuÉÍkÉÌuÉzÉåwÉÉrÉiÉlÉÉÌlÉ </a:t>
            </a:r>
            <a:r>
              <a:rPr lang="en-US" dirty="0" err="1" smtClean="0">
                <a:latin typeface="BRH Devanagari RN" pitchFamily="2" charset="0"/>
              </a:rPr>
              <a:t>pÉuÉÎliÉ</a:t>
            </a:r>
            <a:r>
              <a:rPr lang="en-US" dirty="0" smtClean="0">
                <a:latin typeface="BRH Devanagari RN" pitchFamily="2" charset="0"/>
              </a:rPr>
              <a:t>; </a:t>
            </a:r>
            <a:r>
              <a:rPr lang="en-US" dirty="0" err="1" smtClean="0">
                <a:latin typeface="BRH Devanagari RN" pitchFamily="2" charset="0"/>
              </a:rPr>
              <a:t>iÉ±jÉÉ</a:t>
            </a:r>
            <a:r>
              <a:rPr lang="en-US" dirty="0" smtClean="0">
                <a:latin typeface="BRH Devanagari RN" pitchFamily="2" charset="0"/>
              </a:rPr>
              <a:t> - mÉëM×üÌiÉMüUhÉxÉÇrÉÉåaÉUÉÍzÉSåzÉMüÉsÉÉåmÉrÉÉåaÉxÉÇxjÉÉåmÉrÉÉåY§É¹qÉÉÌlÉ (</a:t>
            </a:r>
            <a:r>
              <a:rPr lang="en-US" dirty="0" err="1" smtClean="0">
                <a:latin typeface="BRH Devanagari RN" pitchFamily="2" charset="0"/>
              </a:rPr>
              <a:t>pÉuÉÎliÉ</a:t>
            </a:r>
            <a:r>
              <a:rPr lang="en-US" dirty="0" smtClean="0">
                <a:latin typeface="BRH Devanagari RN" pitchFamily="2" charset="0"/>
              </a:rPr>
              <a:t>) | (1/21)</a:t>
            </a:r>
          </a:p>
          <a:p>
            <a:pPr algn="just">
              <a:lnSpc>
                <a:spcPct val="150000"/>
              </a:lnSpc>
            </a:pPr>
            <a:r>
              <a:rPr lang="en-US" dirty="0" smtClean="0">
                <a:latin typeface="Times New Roman" pitchFamily="18" charset="0"/>
                <a:cs typeface="Times New Roman" pitchFamily="18" charset="0"/>
              </a:rPr>
              <a:t>The names of eight rules for intake of </a:t>
            </a:r>
            <a:r>
              <a:rPr lang="en-US" dirty="0" err="1" smtClean="0">
                <a:latin typeface="Times New Roman" pitchFamily="18" charset="0"/>
                <a:cs typeface="Times New Roman" pitchFamily="18" charset="0"/>
              </a:rPr>
              <a:t>Ahara</a:t>
            </a:r>
            <a:r>
              <a:rPr lang="en-US" dirty="0" smtClean="0">
                <a:latin typeface="Times New Roman" pitchFamily="18" charset="0"/>
                <a:cs typeface="Times New Roman" pitchFamily="18" charset="0"/>
              </a:rPr>
              <a:t> are enumerated in brief. Only their names are mentioned in this Sutra not the detailed explanation.</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UDDESHA</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just">
              <a:lnSpc>
                <a:spcPct val="150000"/>
              </a:lnSpc>
            </a:pPr>
            <a:r>
              <a:rPr lang="en-US" dirty="0" err="1" smtClean="0">
                <a:latin typeface="BRH Devanagari" pitchFamily="2" charset="0"/>
              </a:rPr>
              <a:t>iÉ§ÉmÉëM×üÌiÉÂcrÉiÉå</a:t>
            </a:r>
            <a:r>
              <a:rPr lang="en-US" dirty="0" smtClean="0">
                <a:latin typeface="BRH Devanagari" pitchFamily="2" charset="0"/>
              </a:rPr>
              <a:t>. . . . . </a:t>
            </a:r>
            <a:r>
              <a:rPr lang="en-US" dirty="0" err="1" smtClean="0">
                <a:latin typeface="BRH Devanagari" pitchFamily="2" charset="0"/>
              </a:rPr>
              <a:t>rÉSÉrÉ¨ÉqÉÉåMüxÉÉiqrÉqÉç</a:t>
            </a:r>
            <a:r>
              <a:rPr lang="en-US" dirty="0" smtClean="0">
                <a:latin typeface="BRH Devanagari" pitchFamily="2" charset="0"/>
              </a:rPr>
              <a:t> | </a:t>
            </a:r>
            <a:r>
              <a:rPr lang="en-US" dirty="0" smtClean="0">
                <a:latin typeface="Times New Roman" pitchFamily="18" charset="0"/>
                <a:cs typeface="Times New Roman" pitchFamily="18" charset="0"/>
              </a:rPr>
              <a:t>(</a:t>
            </a:r>
            <a:r>
              <a:rPr lang="en-US" sz="2800" dirty="0" smtClean="0"/>
              <a:t>C.V</a:t>
            </a:r>
            <a:r>
              <a:rPr lang="en-US" sz="3200" dirty="0" smtClean="0"/>
              <a:t>.</a:t>
            </a:r>
            <a:r>
              <a:rPr lang="en-US" dirty="0" smtClean="0">
                <a:latin typeface="Times New Roman" pitchFamily="18" charset="0"/>
                <a:cs typeface="Times New Roman" pitchFamily="18" charset="0"/>
              </a:rPr>
              <a:t>1/22.1-8)</a:t>
            </a:r>
          </a:p>
          <a:p>
            <a:pPr algn="just">
              <a:lnSpc>
                <a:spcPct val="150000"/>
              </a:lnSpc>
            </a:pPr>
            <a:r>
              <a:rPr lang="en-US" dirty="0" smtClean="0">
                <a:latin typeface="Times New Roman" pitchFamily="18" charset="0"/>
                <a:cs typeface="Times New Roman" pitchFamily="18" charset="0"/>
              </a:rPr>
              <a:t>The </a:t>
            </a:r>
            <a:r>
              <a:rPr lang="en-US" dirty="0" err="1" smtClean="0">
                <a:latin typeface="Times New Roman" pitchFamily="18" charset="0"/>
                <a:cs typeface="Times New Roman" pitchFamily="18" charset="0"/>
              </a:rPr>
              <a:t>uddesha</a:t>
            </a:r>
            <a:r>
              <a:rPr lang="en-US" dirty="0" smtClean="0">
                <a:latin typeface="Times New Roman" pitchFamily="18" charset="0"/>
                <a:cs typeface="Times New Roman" pitchFamily="18" charset="0"/>
              </a:rPr>
              <a:t> </a:t>
            </a:r>
          </a:p>
          <a:p>
            <a:pPr algn="just">
              <a:lnSpc>
                <a:spcPct val="150000"/>
              </a:lnSpc>
            </a:pPr>
            <a:r>
              <a:rPr lang="en-US" dirty="0" smtClean="0">
                <a:latin typeface="BRH Devanagari" pitchFamily="2" charset="0"/>
              </a:rPr>
              <a:t>“</a:t>
            </a:r>
            <a:r>
              <a:rPr lang="en-US" dirty="0" err="1" smtClean="0">
                <a:latin typeface="BRH Devanagari" pitchFamily="2" charset="0"/>
              </a:rPr>
              <a:t>iÉ§É</a:t>
            </a:r>
            <a:r>
              <a:rPr lang="en-US" dirty="0" smtClean="0">
                <a:latin typeface="BRH Devanagari" pitchFamily="2" charset="0"/>
              </a:rPr>
              <a:t> ZÉÎsuÉqÉÉlrÉ¹ÉWûÉUÌuÉÍkÉÌuÉzÉåwÉÉrÉiÉlÉÉÌlÉ </a:t>
            </a:r>
            <a:r>
              <a:rPr lang="en-US" dirty="0" err="1" smtClean="0">
                <a:latin typeface="BRH Devanagari" pitchFamily="2" charset="0"/>
              </a:rPr>
              <a:t>pÉuÉÎliÉ</a:t>
            </a:r>
            <a:r>
              <a:rPr lang="en-US" dirty="0" smtClean="0">
                <a:latin typeface="BRH Devanagari" pitchFamily="2" charset="0"/>
              </a:rPr>
              <a:t>; </a:t>
            </a:r>
            <a:r>
              <a:rPr lang="en-US" dirty="0" err="1" smtClean="0">
                <a:latin typeface="BRH Devanagari" pitchFamily="2" charset="0"/>
              </a:rPr>
              <a:t>iÉ±jÉÉ</a:t>
            </a:r>
            <a:r>
              <a:rPr lang="en-US" dirty="0" smtClean="0">
                <a:latin typeface="BRH Devanagari" pitchFamily="2" charset="0"/>
              </a:rPr>
              <a:t> - mÉëM×üÌiÉMüUhÉxÉÇrÉÉåaÉUÉÍzÉSåzÉMüÉsÉÉåmÉrÉÉåaÉxÉÇxjÉÉåmÉrÉÉåY§É¹qÉÉÌlÉ (</a:t>
            </a:r>
            <a:r>
              <a:rPr lang="en-US" dirty="0" err="1" smtClean="0">
                <a:latin typeface="BRH Devanagari" pitchFamily="2" charset="0"/>
              </a:rPr>
              <a:t>pÉuÉÎliÉ</a:t>
            </a:r>
            <a:r>
              <a:rPr lang="en-US" dirty="0" smtClean="0">
                <a:latin typeface="BRH Devanagari" pitchFamily="2" charset="0"/>
              </a:rPr>
              <a:t>) | </a:t>
            </a:r>
            <a:r>
              <a:rPr lang="en-US" dirty="0" smtClean="0"/>
              <a:t>(</a:t>
            </a:r>
            <a:r>
              <a:rPr lang="en-US" sz="2800" dirty="0" smtClean="0"/>
              <a:t>C.V</a:t>
            </a:r>
            <a:r>
              <a:rPr lang="en-US" sz="3200" dirty="0" smtClean="0"/>
              <a:t>.</a:t>
            </a:r>
            <a:r>
              <a:rPr lang="en-US" dirty="0" smtClean="0"/>
              <a:t>1/21)” </a:t>
            </a:r>
            <a:r>
              <a:rPr lang="en-US" dirty="0" smtClean="0">
                <a:latin typeface="Times New Roman" pitchFamily="18" charset="0"/>
                <a:cs typeface="Times New Roman" pitchFamily="18" charset="0"/>
              </a:rPr>
              <a:t>has been elaborated through these Sutra</a:t>
            </a:r>
          </a:p>
          <a:p>
            <a:pPr algn="just">
              <a:lnSpc>
                <a:spcPct val="150000"/>
              </a:lnSpc>
            </a:pPr>
            <a:endParaRPr lang="en-US" dirty="0"/>
          </a:p>
        </p:txBody>
      </p:sp>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NIRDESA</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just">
              <a:lnSpc>
                <a:spcPct val="150000"/>
              </a:lnSpc>
            </a:pPr>
            <a:r>
              <a:rPr lang="en-US" dirty="0" err="1" smtClean="0">
                <a:latin typeface="BRH Devanagari" pitchFamily="2" charset="0"/>
              </a:rPr>
              <a:t>xÉÉiqrÉÇlÉÉqÉ</a:t>
            </a:r>
            <a:r>
              <a:rPr lang="en-US" dirty="0" smtClean="0">
                <a:latin typeface="BRH Devanagari" pitchFamily="2" charset="0"/>
              </a:rPr>
              <a:t> . . . . </a:t>
            </a:r>
            <a:r>
              <a:rPr lang="en-US" dirty="0" err="1" smtClean="0">
                <a:latin typeface="BRH Devanagari" pitchFamily="2" charset="0"/>
              </a:rPr>
              <a:t>iÉ§ÉxÉuÉïUxÉÇmÉëuÉUqÉç</a:t>
            </a:r>
            <a:r>
              <a:rPr lang="en-US" dirty="0" smtClean="0">
                <a:latin typeface="BRH Devanagari" pitchFamily="2" charset="0"/>
              </a:rPr>
              <a:t>, </a:t>
            </a:r>
            <a:r>
              <a:rPr lang="en-US" dirty="0" err="1" smtClean="0">
                <a:latin typeface="BRH Devanagari" pitchFamily="2" charset="0"/>
              </a:rPr>
              <a:t>AuÉUqÉåMüUxÉqÉç</a:t>
            </a:r>
            <a:r>
              <a:rPr lang="en-US" dirty="0" smtClean="0">
                <a:latin typeface="BRH Devanagari" pitchFamily="2" charset="0"/>
              </a:rPr>
              <a:t>, </a:t>
            </a:r>
            <a:r>
              <a:rPr lang="en-US" dirty="0" err="1" smtClean="0">
                <a:latin typeface="BRH Devanagari" pitchFamily="2" charset="0"/>
              </a:rPr>
              <a:t>qÉkrÉÇiÉÑmÉëuÉUÉuÉUqÉkrÉxjÉqÉç</a:t>
            </a:r>
            <a:r>
              <a:rPr lang="en-US" dirty="0" smtClean="0">
                <a:latin typeface="BRH Devanagari" pitchFamily="2" charset="0"/>
              </a:rPr>
              <a:t> </a:t>
            </a:r>
            <a:r>
              <a:rPr lang="en-US" dirty="0" smtClean="0"/>
              <a:t>| (C.V.1/20)</a:t>
            </a:r>
          </a:p>
          <a:p>
            <a:pPr algn="just">
              <a:lnSpc>
                <a:spcPct val="150000"/>
              </a:lnSpc>
            </a:pPr>
            <a:r>
              <a:rPr lang="en-US" dirty="0" smtClean="0">
                <a:latin typeface="Times New Roman" pitchFamily="18" charset="0"/>
                <a:cs typeface="Times New Roman" pitchFamily="18" charset="0"/>
              </a:rPr>
              <a:t>Here in this Sutra “</a:t>
            </a:r>
            <a:r>
              <a:rPr lang="en-US" dirty="0" err="1" smtClean="0">
                <a:latin typeface="Times New Roman" pitchFamily="18" charset="0"/>
                <a:cs typeface="Times New Roman" pitchFamily="18" charset="0"/>
              </a:rPr>
              <a:t>Satmyam</a:t>
            </a:r>
            <a:r>
              <a:rPr lang="en-US" dirty="0" smtClean="0">
                <a:latin typeface="Times New Roman" pitchFamily="18" charset="0"/>
                <a:cs typeface="Times New Roman" pitchFamily="18" charset="0"/>
              </a:rPr>
              <a:t>” word is to be added between </a:t>
            </a:r>
            <a:r>
              <a:rPr lang="en-US" dirty="0" err="1" smtClean="0">
                <a:latin typeface="Times New Roman" pitchFamily="18" charset="0"/>
                <a:cs typeface="Times New Roman" pitchFamily="18" charset="0"/>
              </a:rPr>
              <a:t>Sarvarasam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Satmyam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Pravaram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Avaram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Ekarasa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satmyam</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Madhyama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Satmyam</a:t>
            </a:r>
            <a:r>
              <a:rPr lang="en-US" dirty="0" smtClean="0">
                <a:latin typeface="Times New Roman" pitchFamily="18" charset="0"/>
                <a:cs typeface="Times New Roman" pitchFamily="18" charset="0"/>
              </a:rPr>
              <a:t>) to get the complete meaning.</a:t>
            </a: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VAKYASESHA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just">
              <a:lnSpc>
                <a:spcPct val="150000"/>
              </a:lnSpc>
            </a:pPr>
            <a:r>
              <a:rPr lang="en-US" dirty="0" err="1" smtClean="0">
                <a:latin typeface="BRH Devanagari" pitchFamily="2" charset="0"/>
              </a:rPr>
              <a:t>lÉ</a:t>
            </a:r>
            <a:r>
              <a:rPr lang="en-US" dirty="0" smtClean="0">
                <a:latin typeface="BRH Devanagari" pitchFamily="2" charset="0"/>
              </a:rPr>
              <a:t> ½qÉÉlÉ¥ÉÉå. . . </a:t>
            </a:r>
            <a:r>
              <a:rPr lang="en-US" dirty="0" err="1" smtClean="0">
                <a:latin typeface="BRH Devanagari" pitchFamily="2" charset="0"/>
              </a:rPr>
              <a:t>ÌuÉqÉÉlÉxjÉÉlÉqÉÑmÉSå¤rÉÉqÉÉåÅÎalÉuÉåzÉ</a:t>
            </a:r>
            <a:r>
              <a:rPr lang="en-US" dirty="0" smtClean="0">
                <a:latin typeface="BRH Devanagari" pitchFamily="2" charset="0"/>
              </a:rPr>
              <a:t> </a:t>
            </a:r>
            <a:r>
              <a:rPr lang="en-US" dirty="0" smtClean="0"/>
              <a:t>|| (1/3)</a:t>
            </a:r>
          </a:p>
          <a:p>
            <a:pPr lvl="0" algn="just">
              <a:lnSpc>
                <a:spcPct val="150000"/>
              </a:lnSpc>
            </a:pPr>
            <a:r>
              <a:rPr lang="en-US" dirty="0" smtClean="0">
                <a:latin typeface="Times New Roman" pitchFamily="18" charset="0"/>
                <a:cs typeface="Times New Roman" pitchFamily="18" charset="0"/>
              </a:rPr>
              <a:t>The Prayojana of knowing the Prabhava of Dosha, Beshaja, etc  explained in Vimanasthana for a physician is, he will become capable of alleviating diseases.</a:t>
            </a:r>
          </a:p>
          <a:p>
            <a:pPr algn="just">
              <a:lnSpc>
                <a:spcPct val="150000"/>
              </a:lnSpc>
              <a:buNone/>
            </a:pPr>
            <a:endParaRPr lang="en-US" dirty="0" smtClean="0">
              <a:latin typeface="Times New Roman" pitchFamily="18" charset="0"/>
              <a:cs typeface="Times New Roman" pitchFamily="18" charset="0"/>
            </a:endParaRPr>
          </a:p>
          <a:p>
            <a:endParaRPr lang="en-US" dirty="0"/>
          </a:p>
        </p:txBody>
      </p:sp>
      <p:sp>
        <p:nvSpPr>
          <p:cNvPr id="2" name="Title 1"/>
          <p:cNvSpPr>
            <a:spLocks noGrp="1"/>
          </p:cNvSpPr>
          <p:nvPr>
            <p:ph type="title"/>
          </p:nvPr>
        </p:nvSpPr>
        <p:spPr/>
        <p:txBody>
          <a:bodyPr>
            <a:normAutofit fontScale="90000"/>
          </a:bodyPr>
          <a:lstStyle/>
          <a:p>
            <a:pPr lvl="0"/>
            <a:r>
              <a:rPr lang="en-US" dirty="0" smtClean="0">
                <a:latin typeface="Times New Roman" pitchFamily="18" charset="0"/>
                <a:cs typeface="Times New Roman" pitchFamily="18" charset="0"/>
              </a:rPr>
              <a:t>PRAYOJANA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just">
              <a:lnSpc>
                <a:spcPct val="150000"/>
              </a:lnSpc>
            </a:pPr>
            <a:r>
              <a:rPr lang="en-US" dirty="0" err="1" smtClean="0">
                <a:latin typeface="BRH Devanagari" pitchFamily="2" charset="0"/>
              </a:rPr>
              <a:t>AjÉZÉsÉÑ</a:t>
            </a:r>
            <a:r>
              <a:rPr lang="en-US" dirty="0" smtClean="0">
                <a:latin typeface="BRH Devanagari" pitchFamily="2" charset="0"/>
              </a:rPr>
              <a:t> §</a:t>
            </a:r>
            <a:r>
              <a:rPr lang="en-US" dirty="0" err="1" smtClean="0">
                <a:latin typeface="BRH Devanagari" pitchFamily="2" charset="0"/>
              </a:rPr>
              <a:t>ÉÏÍhÉSìurÉÉÍhÉlÉÉirÉÑmÉrÉÑgeÉÏiÉÉÍkÉMüqÉlrÉåprÉÉåSìurÉåprÉ</a:t>
            </a:r>
            <a:r>
              <a:rPr lang="en-US" dirty="0" smtClean="0">
                <a:latin typeface="BRH Devanagari" pitchFamily="2" charset="0"/>
              </a:rPr>
              <a:t>:; </a:t>
            </a:r>
            <a:r>
              <a:rPr lang="en-US" dirty="0" err="1" smtClean="0">
                <a:latin typeface="BRH Devanagari" pitchFamily="2" charset="0"/>
              </a:rPr>
              <a:t>iÉ±jÉÉ</a:t>
            </a:r>
            <a:r>
              <a:rPr lang="en-US" dirty="0" smtClean="0">
                <a:latin typeface="BRH Devanagari" pitchFamily="2" charset="0"/>
              </a:rPr>
              <a:t> - </a:t>
            </a:r>
            <a:r>
              <a:rPr lang="en-US" dirty="0" err="1" smtClean="0">
                <a:latin typeface="BRH Devanagari" pitchFamily="2" charset="0"/>
              </a:rPr>
              <a:t>ÌmÉmmÉÍsÉ</a:t>
            </a:r>
            <a:r>
              <a:rPr lang="en-US" dirty="0" smtClean="0">
                <a:latin typeface="BRH Devanagari" pitchFamily="2" charset="0"/>
              </a:rPr>
              <a:t>, ¤ÉÉU:, </a:t>
            </a:r>
            <a:r>
              <a:rPr lang="en-US" dirty="0" err="1" smtClean="0">
                <a:latin typeface="BRH Devanagari" pitchFamily="2" charset="0"/>
              </a:rPr>
              <a:t>sÉuÉhÉÍqÉÌiÉ</a:t>
            </a:r>
            <a:r>
              <a:rPr lang="en-US" dirty="0" smtClean="0">
                <a:latin typeface="BRH Devanagari" pitchFamily="2" charset="0"/>
              </a:rPr>
              <a:t> </a:t>
            </a:r>
            <a:r>
              <a:rPr lang="en-US" dirty="0" smtClean="0"/>
              <a:t>| (1/15)</a:t>
            </a:r>
          </a:p>
          <a:p>
            <a:pPr algn="just">
              <a:lnSpc>
                <a:spcPct val="150000"/>
              </a:lnSpc>
            </a:pPr>
            <a:r>
              <a:rPr lang="en-US" dirty="0" smtClean="0">
                <a:latin typeface="Times New Roman" pitchFamily="18" charset="0"/>
                <a:cs typeface="Times New Roman" pitchFamily="18" charset="0"/>
              </a:rPr>
              <a:t>Here in this Sutra the author advises the reader not to involve too much in these three </a:t>
            </a:r>
            <a:r>
              <a:rPr lang="en-US" dirty="0" err="1" smtClean="0">
                <a:latin typeface="Times New Roman" pitchFamily="18" charset="0"/>
                <a:cs typeface="Times New Roman" pitchFamily="18" charset="0"/>
              </a:rPr>
              <a:t>Dravya</a:t>
            </a:r>
            <a:endParaRPr lang="en-US" dirty="0" smtClean="0">
              <a:latin typeface="Times New Roman" pitchFamily="18" charset="0"/>
              <a:cs typeface="Times New Roman" pitchFamily="18" charset="0"/>
            </a:endParaRPr>
          </a:p>
          <a:p>
            <a:pPr algn="just">
              <a:lnSpc>
                <a:spcPct val="150000"/>
              </a:lnSpc>
            </a:pPr>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UPADESA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just">
              <a:lnSpc>
                <a:spcPct val="150000"/>
              </a:lnSpc>
            </a:pPr>
            <a:r>
              <a:rPr lang="en-US" dirty="0" smtClean="0"/>
              <a:t>. . . . </a:t>
            </a:r>
            <a:r>
              <a:rPr lang="en-US" dirty="0" err="1" smtClean="0">
                <a:latin typeface="BRH Devanagari" pitchFamily="2" charset="0"/>
              </a:rPr>
              <a:t>iÉxqÉÉiÉçÌmÉmÉsÉÏlÉÉïirÉÑmÉrÉÑgeÉÏiÉ</a:t>
            </a:r>
            <a:r>
              <a:rPr lang="en-US" dirty="0" smtClean="0">
                <a:latin typeface="BRH Devanagari" pitchFamily="2" charset="0"/>
              </a:rPr>
              <a:t> | </a:t>
            </a:r>
            <a:r>
              <a:rPr lang="en-US" dirty="0" smtClean="0"/>
              <a:t>(1/16)</a:t>
            </a:r>
          </a:p>
          <a:p>
            <a:pPr algn="just">
              <a:lnSpc>
                <a:spcPct val="150000"/>
              </a:lnSpc>
            </a:pPr>
            <a:r>
              <a:rPr lang="en-US" dirty="0" smtClean="0">
                <a:latin typeface="Times New Roman" pitchFamily="18" charset="0"/>
                <a:cs typeface="Times New Roman" pitchFamily="18" charset="0"/>
              </a:rPr>
              <a:t>The proposition is that </a:t>
            </a:r>
            <a:r>
              <a:rPr lang="en-US" b="1" dirty="0" err="1" smtClean="0">
                <a:latin typeface="Times New Roman" pitchFamily="18" charset="0"/>
                <a:cs typeface="Times New Roman" pitchFamily="18" charset="0"/>
              </a:rPr>
              <a:t>Pippali</a:t>
            </a:r>
            <a:r>
              <a:rPr lang="en-US" b="1" dirty="0" smtClean="0">
                <a:latin typeface="Times New Roman" pitchFamily="18" charset="0"/>
                <a:cs typeface="Times New Roman" pitchFamily="18" charset="0"/>
              </a:rPr>
              <a:t> s</a:t>
            </a:r>
            <a:r>
              <a:rPr lang="en-US" dirty="0" smtClean="0">
                <a:latin typeface="Times New Roman" pitchFamily="18" charset="0"/>
                <a:cs typeface="Times New Roman" pitchFamily="18" charset="0"/>
              </a:rPr>
              <a:t>hould not be used in excess. To support the proposition the author has given the reasons that it will increase </a:t>
            </a:r>
            <a:r>
              <a:rPr lang="en-US" dirty="0" err="1" smtClean="0">
                <a:latin typeface="Times New Roman" pitchFamily="18" charset="0"/>
                <a:cs typeface="Times New Roman" pitchFamily="18" charset="0"/>
              </a:rPr>
              <a:t>Kapha</a:t>
            </a:r>
            <a:r>
              <a:rPr lang="en-US" dirty="0" smtClean="0">
                <a:latin typeface="Times New Roman" pitchFamily="18" charset="0"/>
                <a:cs typeface="Times New Roman" pitchFamily="18" charset="0"/>
              </a:rPr>
              <a:t> because of its </a:t>
            </a:r>
            <a:r>
              <a:rPr lang="en-US" dirty="0" err="1" smtClean="0">
                <a:latin typeface="Times New Roman" pitchFamily="18" charset="0"/>
                <a:cs typeface="Times New Roman" pitchFamily="18" charset="0"/>
              </a:rPr>
              <a:t>Prakledi</a:t>
            </a:r>
            <a:r>
              <a:rPr lang="en-US" dirty="0" smtClean="0">
                <a:latin typeface="Times New Roman" pitchFamily="18" charset="0"/>
                <a:cs typeface="Times New Roman" pitchFamily="18" charset="0"/>
              </a:rPr>
              <a:t> nature, increases </a:t>
            </a:r>
            <a:r>
              <a:rPr lang="en-US" dirty="0" err="1" smtClean="0">
                <a:latin typeface="Times New Roman" pitchFamily="18" charset="0"/>
                <a:cs typeface="Times New Roman" pitchFamily="18" charset="0"/>
              </a:rPr>
              <a:t>Pitta</a:t>
            </a:r>
            <a:r>
              <a:rPr lang="en-US" dirty="0" smtClean="0">
                <a:latin typeface="Times New Roman" pitchFamily="18" charset="0"/>
                <a:cs typeface="Times New Roman" pitchFamily="18" charset="0"/>
              </a:rPr>
              <a:t> by its </a:t>
            </a:r>
            <a:r>
              <a:rPr lang="en-US" dirty="0" err="1" smtClean="0">
                <a:latin typeface="Times New Roman" pitchFamily="18" charset="0"/>
                <a:cs typeface="Times New Roman" pitchFamily="18" charset="0"/>
              </a:rPr>
              <a:t>Ushna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Guna</a:t>
            </a:r>
            <a:r>
              <a:rPr lang="en-US" dirty="0" smtClean="0">
                <a:latin typeface="Times New Roman" pitchFamily="18" charset="0"/>
                <a:cs typeface="Times New Roman" pitchFamily="18" charset="0"/>
              </a:rPr>
              <a:t> and won’t reduce </a:t>
            </a:r>
            <a:r>
              <a:rPr lang="en-US" dirty="0" err="1" smtClean="0">
                <a:latin typeface="Times New Roman" pitchFamily="18" charset="0"/>
                <a:cs typeface="Times New Roman" pitchFamily="18" charset="0"/>
              </a:rPr>
              <a:t>Vata</a:t>
            </a:r>
            <a:r>
              <a:rPr lang="en-US" dirty="0" smtClean="0">
                <a:latin typeface="Times New Roman" pitchFamily="18" charset="0"/>
                <a:cs typeface="Times New Roman" pitchFamily="18" charset="0"/>
              </a:rPr>
              <a:t> as it not that </a:t>
            </a:r>
            <a:r>
              <a:rPr lang="en-US" dirty="0" err="1" smtClean="0">
                <a:latin typeface="Times New Roman" pitchFamily="18" charset="0"/>
                <a:cs typeface="Times New Roman" pitchFamily="18" charset="0"/>
              </a:rPr>
              <a:t>Snigdha</a:t>
            </a:r>
            <a:r>
              <a:rPr lang="en-US" dirty="0" smtClean="0">
                <a:latin typeface="Times New Roman" pitchFamily="18" charset="0"/>
                <a:cs typeface="Times New Roman" pitchFamily="18" charset="0"/>
              </a:rPr>
              <a:t> to reduce </a:t>
            </a:r>
            <a:r>
              <a:rPr lang="en-US" dirty="0" err="1" smtClean="0">
                <a:latin typeface="Times New Roman" pitchFamily="18" charset="0"/>
                <a:cs typeface="Times New Roman" pitchFamily="18" charset="0"/>
              </a:rPr>
              <a:t>Vata</a:t>
            </a:r>
            <a:r>
              <a:rPr lang="en-US" dirty="0" smtClean="0">
                <a:latin typeface="Times New Roman" pitchFamily="18" charset="0"/>
                <a:cs typeface="Times New Roman" pitchFamily="18" charset="0"/>
              </a:rPr>
              <a:t>. Thus it leads to increase of all the </a:t>
            </a:r>
            <a:r>
              <a:rPr lang="en-US" dirty="0" err="1" smtClean="0">
                <a:latin typeface="Times New Roman" pitchFamily="18" charset="0"/>
                <a:cs typeface="Times New Roman" pitchFamily="18" charset="0"/>
              </a:rPr>
              <a:t>Dosha</a:t>
            </a:r>
            <a:r>
              <a:rPr lang="en-US" dirty="0" smtClean="0">
                <a:latin typeface="Times New Roman" pitchFamily="18" charset="0"/>
                <a:cs typeface="Times New Roman" pitchFamily="18" charset="0"/>
              </a:rPr>
              <a:t>. </a:t>
            </a: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APADESA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43000"/>
            <a:ext cx="8382000" cy="5486400"/>
          </a:xfrm>
        </p:spPr>
        <p:txBody>
          <a:bodyPr>
            <a:normAutofit fontScale="85000" lnSpcReduction="20000"/>
          </a:bodyPr>
          <a:lstStyle/>
          <a:p>
            <a:pPr lvl="0">
              <a:lnSpc>
                <a:spcPct val="150000"/>
              </a:lnSpc>
            </a:pPr>
            <a:r>
              <a:rPr lang="en-US" dirty="0" err="1" smtClean="0">
                <a:latin typeface="BRH Devanagari" pitchFamily="2" charset="0"/>
              </a:rPr>
              <a:t>AjÉZÉsÉÑ</a:t>
            </a:r>
            <a:r>
              <a:rPr lang="en-US" dirty="0" smtClean="0">
                <a:latin typeface="BRH Devanagari" pitchFamily="2" charset="0"/>
              </a:rPr>
              <a:t> §</a:t>
            </a:r>
            <a:r>
              <a:rPr lang="en-US" dirty="0" err="1" smtClean="0">
                <a:latin typeface="BRH Devanagari" pitchFamily="2" charset="0"/>
              </a:rPr>
              <a:t>ÉÏÍhÉSìurÉÉÍhÉlÉÉirÉÑmÉrÉÑgeÉÏiÉ</a:t>
            </a:r>
            <a:r>
              <a:rPr lang="en-US" b="1" dirty="0" err="1" smtClean="0">
                <a:latin typeface="BRH Devanagari" pitchFamily="2" charset="0"/>
              </a:rPr>
              <a:t>ÉÍkÉMüqÉlrÉåprÉÉåSìurÉåprÉ</a:t>
            </a:r>
            <a:r>
              <a:rPr lang="en-US" b="1" dirty="0" smtClean="0">
                <a:latin typeface="BRH Devanagari" pitchFamily="2" charset="0"/>
              </a:rPr>
              <a:t>:</a:t>
            </a:r>
            <a:r>
              <a:rPr lang="en-US" dirty="0" smtClean="0">
                <a:latin typeface="BRH Devanagari" pitchFamily="2" charset="0"/>
              </a:rPr>
              <a:t>; </a:t>
            </a:r>
            <a:r>
              <a:rPr lang="en-US" dirty="0" err="1" smtClean="0">
                <a:latin typeface="BRH Devanagari" pitchFamily="2" charset="0"/>
              </a:rPr>
              <a:t>iÉ±jÉÉ</a:t>
            </a:r>
            <a:r>
              <a:rPr lang="en-US" dirty="0" smtClean="0">
                <a:latin typeface="BRH Devanagari" pitchFamily="2" charset="0"/>
              </a:rPr>
              <a:t> - </a:t>
            </a:r>
            <a:r>
              <a:rPr lang="en-US" dirty="0" err="1" smtClean="0">
                <a:latin typeface="BRH Devanagari" pitchFamily="2" charset="0"/>
              </a:rPr>
              <a:t>ÌmÉmmÉÍsÉ</a:t>
            </a:r>
            <a:r>
              <a:rPr lang="en-US" dirty="0" smtClean="0">
                <a:latin typeface="BRH Devanagari" pitchFamily="2" charset="0"/>
              </a:rPr>
              <a:t>, ¤ÉÉU:, </a:t>
            </a:r>
            <a:r>
              <a:rPr lang="en-US" dirty="0" err="1" smtClean="0">
                <a:latin typeface="BRH Devanagari" pitchFamily="2" charset="0"/>
              </a:rPr>
              <a:t>sÉuÉhÉÍqÉÌiÉ</a:t>
            </a:r>
            <a:r>
              <a:rPr lang="en-US" dirty="0" smtClean="0">
                <a:latin typeface="BRH Devanagari" pitchFamily="2" charset="0"/>
              </a:rPr>
              <a:t> </a:t>
            </a:r>
            <a:r>
              <a:rPr lang="en-US" dirty="0" smtClean="0"/>
              <a:t>| (C.V.1/15)</a:t>
            </a:r>
          </a:p>
          <a:p>
            <a:pPr>
              <a:lnSpc>
                <a:spcPct val="150000"/>
              </a:lnSpc>
            </a:pPr>
            <a:r>
              <a:rPr lang="en-US" dirty="0" smtClean="0">
                <a:latin typeface="Times New Roman" pitchFamily="18" charset="0"/>
                <a:cs typeface="Times New Roman" pitchFamily="18" charset="0"/>
              </a:rPr>
              <a:t>Apart from </a:t>
            </a:r>
            <a:r>
              <a:rPr lang="en-US" dirty="0" err="1" smtClean="0">
                <a:latin typeface="Times New Roman" pitchFamily="18" charset="0"/>
                <a:cs typeface="Times New Roman" pitchFamily="18" charset="0"/>
              </a:rPr>
              <a:t>Pippali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Kshara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Lavana</a:t>
            </a:r>
            <a:r>
              <a:rPr lang="en-US" dirty="0" smtClean="0">
                <a:latin typeface="Times New Roman" pitchFamily="18" charset="0"/>
                <a:cs typeface="Times New Roman" pitchFamily="18" charset="0"/>
              </a:rPr>
              <a:t> other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similar to these should also be avoided. This includes </a:t>
            </a:r>
            <a:r>
              <a:rPr lang="en-US" dirty="0" err="1" smtClean="0">
                <a:latin typeface="Times New Roman" pitchFamily="18" charset="0"/>
                <a:cs typeface="Times New Roman" pitchFamily="18" charset="0"/>
              </a:rPr>
              <a:t>Chitraka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Bhallataka</a:t>
            </a:r>
            <a:r>
              <a:rPr lang="en-US" dirty="0" smtClean="0">
                <a:latin typeface="Times New Roman" pitchFamily="18" charset="0"/>
                <a:cs typeface="Times New Roman" pitchFamily="18" charset="0"/>
              </a:rPr>
              <a:t>, etc. </a:t>
            </a:r>
          </a:p>
          <a:p>
            <a:pPr lvl="0">
              <a:lnSpc>
                <a:spcPct val="150000"/>
              </a:lnSpc>
            </a:pPr>
            <a:r>
              <a:rPr lang="en-IN" dirty="0" err="1" smtClean="0">
                <a:latin typeface="BRH Devanagari" pitchFamily="2" charset="0"/>
                <a:cs typeface="Times New Roman" pitchFamily="18" charset="0"/>
              </a:rPr>
              <a:t>AlrÉ¶É</a:t>
            </a:r>
            <a:r>
              <a:rPr lang="en-IN" dirty="0" smtClean="0">
                <a:latin typeface="BRH Devanagari" pitchFamily="2" charset="0"/>
                <a:cs typeface="Times New Roman" pitchFamily="18" charset="0"/>
              </a:rPr>
              <a:t> </a:t>
            </a:r>
            <a:r>
              <a:rPr lang="en-IN" dirty="0" err="1" smtClean="0">
                <a:latin typeface="BRH Devanagari" pitchFamily="2" charset="0"/>
                <a:cs typeface="Times New Roman" pitchFamily="18" charset="0"/>
              </a:rPr>
              <a:t>rÉÈ</a:t>
            </a:r>
            <a:r>
              <a:rPr lang="en-IN" dirty="0" smtClean="0">
                <a:latin typeface="BRH Devanagari" pitchFamily="2" charset="0"/>
                <a:cs typeface="Times New Roman" pitchFamily="18" charset="0"/>
              </a:rPr>
              <a:t> </a:t>
            </a:r>
            <a:r>
              <a:rPr lang="en-IN" dirty="0" err="1" smtClean="0">
                <a:latin typeface="BRH Devanagari" pitchFamily="2" charset="0"/>
                <a:cs typeface="Times New Roman" pitchFamily="18" charset="0"/>
              </a:rPr>
              <a:t>MüÎ¶ÉÍSWûÉÎxiÉ</a:t>
            </a:r>
            <a:r>
              <a:rPr lang="en-IN" dirty="0" smtClean="0">
                <a:latin typeface="BRH Devanagari" pitchFamily="2" charset="0"/>
                <a:cs typeface="Times New Roman" pitchFamily="18" charset="0"/>
              </a:rPr>
              <a:t> </a:t>
            </a:r>
            <a:r>
              <a:rPr lang="en-IN" dirty="0" err="1" smtClean="0">
                <a:latin typeface="BRH Devanagari" pitchFamily="2" charset="0"/>
                <a:cs typeface="Times New Roman" pitchFamily="18" charset="0"/>
              </a:rPr>
              <a:t>qÉÉaÉÉåï</a:t>
            </a:r>
            <a:r>
              <a:rPr lang="en-IN" dirty="0" smtClean="0">
                <a:latin typeface="BRH Devanagari" pitchFamily="2" charset="0"/>
                <a:cs typeface="Times New Roman" pitchFamily="18" charset="0"/>
              </a:rPr>
              <a:t> </a:t>
            </a:r>
            <a:r>
              <a:rPr lang="en-IN" dirty="0" err="1" smtClean="0">
                <a:latin typeface="BRH Devanagari" pitchFamily="2" charset="0"/>
                <a:cs typeface="Times New Roman" pitchFamily="18" charset="0"/>
              </a:rPr>
              <a:t>ÍWûiÉÉåmÉrÉÉåaÉåwÉÑ</a:t>
            </a:r>
            <a:r>
              <a:rPr lang="en-IN" dirty="0" smtClean="0">
                <a:latin typeface="BRH Devanagari" pitchFamily="2" charset="0"/>
                <a:cs typeface="Times New Roman" pitchFamily="18" charset="0"/>
              </a:rPr>
              <a:t> </a:t>
            </a:r>
            <a:r>
              <a:rPr lang="en-IN" dirty="0" err="1" smtClean="0">
                <a:latin typeface="BRH Devanagari" pitchFamily="2" charset="0"/>
                <a:cs typeface="Times New Roman" pitchFamily="18" charset="0"/>
              </a:rPr>
              <a:t>pÉeÉåiÉ</a:t>
            </a:r>
            <a:r>
              <a:rPr lang="en-IN" dirty="0" smtClean="0">
                <a:latin typeface="BRH Devanagari" pitchFamily="2" charset="0"/>
                <a:cs typeface="Times New Roman" pitchFamily="18" charset="0"/>
              </a:rPr>
              <a:t> </a:t>
            </a:r>
            <a:r>
              <a:rPr lang="en-IN" dirty="0" err="1" smtClean="0">
                <a:latin typeface="BRH Devanagari" pitchFamily="2" charset="0"/>
                <a:cs typeface="Times New Roman" pitchFamily="18" charset="0"/>
              </a:rPr>
              <a:t>iÉÇ</a:t>
            </a:r>
            <a:r>
              <a:rPr lang="en-IN" dirty="0" smtClean="0">
                <a:latin typeface="BRH Devanagari" pitchFamily="2" charset="0"/>
                <a:cs typeface="Times New Roman" pitchFamily="18" charset="0"/>
              </a:rPr>
              <a:t> </a:t>
            </a:r>
            <a:r>
              <a:rPr lang="en-IN" dirty="0" err="1" smtClean="0">
                <a:latin typeface="BRH Devanagari" pitchFamily="2" charset="0"/>
                <a:cs typeface="Times New Roman" pitchFamily="18" charset="0"/>
              </a:rPr>
              <a:t>cÉ</a:t>
            </a:r>
            <a:r>
              <a:rPr lang="en-IN" dirty="0" smtClean="0">
                <a:latin typeface="BRH Devanagari" pitchFamily="2" charset="0"/>
                <a:cs typeface="Times New Roman" pitchFamily="18" charset="0"/>
              </a:rPr>
              <a:t>| </a:t>
            </a:r>
            <a:r>
              <a:rPr lang="en-IN" dirty="0" smtClean="0"/>
              <a:t>(C.V.2/14)</a:t>
            </a:r>
            <a:endParaRPr lang="en-US" dirty="0" smtClean="0"/>
          </a:p>
          <a:p>
            <a:pPr lvl="0">
              <a:lnSpc>
                <a:spcPct val="150000"/>
              </a:lnSpc>
            </a:pPr>
            <a:r>
              <a:rPr lang="en-IN" dirty="0" smtClean="0">
                <a:latin typeface="Times New Roman" pitchFamily="18" charset="0"/>
                <a:cs typeface="Times New Roman" pitchFamily="18" charset="0"/>
              </a:rPr>
              <a:t>After explaining the detailed treatment protocol for </a:t>
            </a:r>
            <a:r>
              <a:rPr lang="en-IN" dirty="0" err="1" smtClean="0">
                <a:latin typeface="Times New Roman" pitchFamily="18" charset="0"/>
                <a:cs typeface="Times New Roman" pitchFamily="18" charset="0"/>
              </a:rPr>
              <a:t>Ama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Pradoshaja</a:t>
            </a:r>
            <a:r>
              <a:rPr lang="en-IN" dirty="0" smtClean="0">
                <a:latin typeface="Times New Roman" pitchFamily="18" charset="0"/>
                <a:cs typeface="Times New Roman" pitchFamily="18" charset="0"/>
              </a:rPr>
              <a:t> Vikara, the author mentions that other treatment methods explained in other chapters can also be used. </a:t>
            </a:r>
          </a:p>
          <a:p>
            <a:pPr lvl="0">
              <a:lnSpc>
                <a:spcPct val="150000"/>
              </a:lnSpc>
            </a:pPr>
            <a:r>
              <a:rPr lang="en-IN" dirty="0" smtClean="0">
                <a:latin typeface="Times New Roman" pitchFamily="18" charset="0"/>
                <a:cs typeface="Times New Roman" pitchFamily="18" charset="0"/>
              </a:rPr>
              <a:t>Chakrapani mentions that “Anya” refers to </a:t>
            </a:r>
            <a:r>
              <a:rPr lang="en-IN" dirty="0" err="1" smtClean="0">
                <a:latin typeface="Times New Roman" pitchFamily="18" charset="0"/>
                <a:cs typeface="Times New Roman" pitchFamily="18" charset="0"/>
              </a:rPr>
              <a:t>Atisara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Chardi</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Grahani</a:t>
            </a:r>
            <a:r>
              <a:rPr lang="en-IN" dirty="0" smtClean="0">
                <a:latin typeface="Times New Roman" pitchFamily="18" charset="0"/>
                <a:cs typeface="Times New Roman" pitchFamily="18" charset="0"/>
              </a:rPr>
              <a:t>, etc </a:t>
            </a:r>
            <a:r>
              <a:rPr lang="en-IN" dirty="0" err="1" smtClean="0">
                <a:latin typeface="Times New Roman" pitchFamily="18" charset="0"/>
                <a:cs typeface="Times New Roman" pitchFamily="18" charset="0"/>
              </a:rPr>
              <a:t>Chikitsa</a:t>
            </a:r>
            <a:r>
              <a:rPr lang="en-IN" dirty="0" smtClean="0">
                <a:latin typeface="Times New Roman" pitchFamily="18" charset="0"/>
                <a:cs typeface="Times New Roman" pitchFamily="18" charset="0"/>
              </a:rPr>
              <a:t> which are applicable</a:t>
            </a:r>
            <a:r>
              <a:rPr lang="en-IN" dirty="0" smtClean="0"/>
              <a:t>.</a:t>
            </a:r>
            <a:endParaRPr lang="en-US" dirty="0" smtClean="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ATIDESA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05800" cy="5029200"/>
          </a:xfrm>
        </p:spPr>
        <p:txBody>
          <a:bodyPr>
            <a:normAutofit fontScale="85000" lnSpcReduction="10000"/>
          </a:bodyPr>
          <a:lstStyle/>
          <a:p>
            <a:pPr lvl="0" algn="just">
              <a:lnSpc>
                <a:spcPct val="150000"/>
              </a:lnSpc>
            </a:pPr>
            <a:r>
              <a:rPr lang="en-US" dirty="0" err="1" smtClean="0">
                <a:latin typeface="BRH Devanagari" pitchFamily="2" charset="0"/>
              </a:rPr>
              <a:t>ÎxlÉakÉqÉvlÉÏrÉÉiÉç</a:t>
            </a:r>
            <a:r>
              <a:rPr lang="en-US" dirty="0" smtClean="0">
                <a:latin typeface="BRH Devanagari" pitchFamily="2" charset="0"/>
              </a:rPr>
              <a:t>. . . . . iÉxqÉÉSeÉsmÉ³ÉWûxÉÇxiÉlqÉlÉÉ </a:t>
            </a:r>
            <a:r>
              <a:rPr lang="en-US" dirty="0" err="1" smtClean="0">
                <a:latin typeface="BRH Devanagari" pitchFamily="2" charset="0"/>
              </a:rPr>
              <a:t>pÉÑgeÉÏiÉ</a:t>
            </a:r>
            <a:r>
              <a:rPr lang="en-US" dirty="0" smtClean="0">
                <a:latin typeface="BRH Devanagari" pitchFamily="2" charset="0"/>
              </a:rPr>
              <a:t>| </a:t>
            </a:r>
            <a:r>
              <a:rPr lang="en-US" dirty="0" smtClean="0"/>
              <a:t>(1/24.1-9)</a:t>
            </a:r>
          </a:p>
          <a:p>
            <a:pPr algn="just">
              <a:lnSpc>
                <a:spcPct val="150000"/>
              </a:lnSpc>
            </a:pPr>
            <a:r>
              <a:rPr lang="en-US" dirty="0" smtClean="0">
                <a:latin typeface="Times New Roman" pitchFamily="18" charset="0"/>
                <a:cs typeface="Times New Roman" pitchFamily="18" charset="0"/>
              </a:rPr>
              <a:t>From the meaning of the given statements it can be derived that those who didn’t follow the rule the effect mentioned will not be gained by the eater. </a:t>
            </a:r>
          </a:p>
          <a:p>
            <a:pPr algn="just">
              <a:lnSpc>
                <a:spcPct val="150000"/>
              </a:lnSpc>
            </a:pPr>
            <a:r>
              <a:rPr lang="en-US" dirty="0" smtClean="0">
                <a:latin typeface="Times New Roman" pitchFamily="18" charset="0"/>
                <a:cs typeface="Times New Roman" pitchFamily="18" charset="0"/>
              </a:rPr>
              <a:t>Like if one doesn’t take </a:t>
            </a:r>
            <a:r>
              <a:rPr lang="en-US" dirty="0" err="1" smtClean="0">
                <a:latin typeface="Times New Roman" pitchFamily="18" charset="0"/>
                <a:cs typeface="Times New Roman" pitchFamily="18" charset="0"/>
              </a:rPr>
              <a:t>Ushna</a:t>
            </a:r>
            <a:r>
              <a:rPr lang="en-US" dirty="0" smtClean="0">
                <a:latin typeface="Times New Roman" pitchFamily="18" charset="0"/>
                <a:cs typeface="Times New Roman" pitchFamily="18" charset="0"/>
              </a:rPr>
              <a:t> Ahara his Agni will not get increased, the food will not quickly undergo digestion, Vata will not move in downward direction and Kapha will not be limited. </a:t>
            </a:r>
            <a:r>
              <a:rPr lang="en-US" dirty="0" err="1" smtClean="0">
                <a:latin typeface="Times New Roman" pitchFamily="18" charset="0"/>
                <a:cs typeface="Times New Roman" pitchFamily="18" charset="0"/>
              </a:rPr>
              <a:t>Similary</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Arthapatti</a:t>
            </a:r>
            <a:r>
              <a:rPr lang="en-US" dirty="0" smtClean="0">
                <a:latin typeface="Times New Roman" pitchFamily="18" charset="0"/>
                <a:cs typeface="Times New Roman" pitchFamily="18" charset="0"/>
              </a:rPr>
              <a:t> can be applied in others like </a:t>
            </a:r>
            <a:r>
              <a:rPr lang="en-US" dirty="0" err="1" smtClean="0">
                <a:latin typeface="Times New Roman" pitchFamily="18" charset="0"/>
                <a:cs typeface="Times New Roman" pitchFamily="18" charset="0"/>
              </a:rPr>
              <a:t>Snigdamashniyat</a:t>
            </a:r>
            <a:r>
              <a:rPr lang="en-US" dirty="0" smtClean="0">
                <a:latin typeface="Times New Roman" pitchFamily="18" charset="0"/>
                <a:cs typeface="Times New Roman" pitchFamily="18" charset="0"/>
              </a:rPr>
              <a:t>, etc.</a:t>
            </a: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ARTHAPATHI</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19200"/>
            <a:ext cx="8458200" cy="4876800"/>
          </a:xfrm>
        </p:spPr>
        <p:txBody>
          <a:bodyPr>
            <a:normAutofit fontScale="77500" lnSpcReduction="20000"/>
          </a:bodyPr>
          <a:lstStyle/>
          <a:p>
            <a:pPr lvl="0" algn="just">
              <a:lnSpc>
                <a:spcPct val="160000"/>
              </a:lnSpc>
            </a:pPr>
            <a:r>
              <a:rPr lang="en-IN" dirty="0" err="1" smtClean="0">
                <a:latin typeface="BRH Devanagari" pitchFamily="2" charset="0"/>
              </a:rPr>
              <a:t>iÉqÉÑuÉÉcÉ</a:t>
            </a:r>
            <a:r>
              <a:rPr lang="en-IN" dirty="0" smtClean="0">
                <a:latin typeface="BRH Devanagari" pitchFamily="2" charset="0"/>
              </a:rPr>
              <a:t> </a:t>
            </a:r>
            <a:r>
              <a:rPr lang="en-IN" dirty="0" err="1" smtClean="0">
                <a:latin typeface="BRH Devanagari" pitchFamily="2" charset="0"/>
              </a:rPr>
              <a:t>pÉaÉuÉÉlÉÉ§ÉårÉÈ</a:t>
            </a:r>
            <a:r>
              <a:rPr lang="en-IN" dirty="0" smtClean="0">
                <a:latin typeface="BRH Devanagari" pitchFamily="2" charset="0"/>
              </a:rPr>
              <a:t>- </a:t>
            </a:r>
            <a:r>
              <a:rPr lang="en-IN" dirty="0" err="1" smtClean="0">
                <a:latin typeface="BRH Devanagari" pitchFamily="2" charset="0"/>
              </a:rPr>
              <a:t>LuÉqÉxÉÉqÉÉlrÉÉuÉiÉÉqÉmrÉåÍpÉUÎalÉuÉåvÉ</a:t>
            </a:r>
            <a:r>
              <a:rPr lang="en-IN" dirty="0" smtClean="0">
                <a:latin typeface="BRH Devanagari" pitchFamily="2" charset="0"/>
              </a:rPr>
              <a:t>! </a:t>
            </a:r>
            <a:r>
              <a:rPr lang="en-IN" dirty="0" err="1" smtClean="0">
                <a:latin typeface="BRH Devanagari" pitchFamily="2" charset="0"/>
              </a:rPr>
              <a:t>mÉëM×üirÉÉÍSÍpÉpÉÉïuÉæqÉïlÉÑwrÉÉhÉÉÇ</a:t>
            </a:r>
            <a:r>
              <a:rPr lang="en-IN" dirty="0" smtClean="0">
                <a:latin typeface="BRH Devanagari" pitchFamily="2" charset="0"/>
              </a:rPr>
              <a:t> </a:t>
            </a:r>
            <a:r>
              <a:rPr lang="en-IN" dirty="0" err="1" smtClean="0">
                <a:latin typeface="BRH Devanagari" pitchFamily="2" charset="0"/>
              </a:rPr>
              <a:t>rÉåÅlrÉå</a:t>
            </a:r>
            <a:r>
              <a:rPr lang="en-IN" dirty="0" smtClean="0">
                <a:latin typeface="BRH Devanagari" pitchFamily="2" charset="0"/>
              </a:rPr>
              <a:t> </a:t>
            </a:r>
            <a:r>
              <a:rPr lang="en-IN" dirty="0" err="1" smtClean="0">
                <a:latin typeface="BRH Devanagari" pitchFamily="2" charset="0"/>
              </a:rPr>
              <a:t>pÉÉuÉÉÈ</a:t>
            </a:r>
            <a:r>
              <a:rPr lang="en-IN" dirty="0" smtClean="0">
                <a:latin typeface="BRH Devanagari" pitchFamily="2" charset="0"/>
              </a:rPr>
              <a:t> xÉÉqÉÉlrÉÉxiÉ²æaÉÑhrÉÉiÉç </a:t>
            </a:r>
            <a:r>
              <a:rPr lang="en-IN" dirty="0" err="1" smtClean="0">
                <a:latin typeface="BRH Devanagari" pitchFamily="2" charset="0"/>
              </a:rPr>
              <a:t>xÉqÉÉlÉMüÉsÉÉÈ</a:t>
            </a:r>
            <a:r>
              <a:rPr lang="en-IN" dirty="0" smtClean="0">
                <a:latin typeface="BRH Devanagari" pitchFamily="2" charset="0"/>
              </a:rPr>
              <a:t> </a:t>
            </a:r>
            <a:r>
              <a:rPr lang="en-IN" dirty="0" err="1" smtClean="0">
                <a:latin typeface="BRH Devanagari" pitchFamily="2" charset="0"/>
              </a:rPr>
              <a:t>xÉqÉÉlÉÍsÉ</a:t>
            </a:r>
            <a:r>
              <a:rPr lang="en-IN" dirty="0" smtClean="0">
                <a:latin typeface="BRH Devanagari" pitchFamily="2" charset="0"/>
              </a:rPr>
              <a:t>…¡</a:t>
            </a:r>
            <a:r>
              <a:rPr lang="en-IN" dirty="0" err="1" smtClean="0">
                <a:latin typeface="BRH Devanagari" pitchFamily="2" charset="0"/>
              </a:rPr>
              <a:t>ûÉ¶É</a:t>
            </a:r>
            <a:r>
              <a:rPr lang="en-IN" dirty="0" smtClean="0">
                <a:latin typeface="BRH Devanagari" pitchFamily="2" charset="0"/>
              </a:rPr>
              <a:t> </a:t>
            </a:r>
            <a:r>
              <a:rPr lang="en-IN" dirty="0" err="1" smtClean="0">
                <a:latin typeface="BRH Devanagari" pitchFamily="2" charset="0"/>
              </a:rPr>
              <a:t>urÉÉkÉrÉÉåÅÍpÉÍlÉuÉïiÉïqÉÉlÉÉ</a:t>
            </a:r>
            <a:r>
              <a:rPr lang="en-IN" dirty="0" smtClean="0">
                <a:latin typeface="BRH Devanagari" pitchFamily="2" charset="0"/>
              </a:rPr>
              <a:t> </a:t>
            </a:r>
            <a:r>
              <a:rPr lang="en-IN" dirty="0" err="1" smtClean="0">
                <a:latin typeface="BRH Devanagari" pitchFamily="2" charset="0"/>
              </a:rPr>
              <a:t>eÉlÉmÉSqÉÑ®çuÉÇxÉrÉÎliÉ</a:t>
            </a:r>
            <a:r>
              <a:rPr lang="en-IN" dirty="0" smtClean="0">
                <a:latin typeface="BRH Devanagari" pitchFamily="2" charset="0"/>
              </a:rPr>
              <a:t>| </a:t>
            </a:r>
            <a:r>
              <a:rPr lang="en-IN" dirty="0" err="1" smtClean="0">
                <a:latin typeface="BRH Devanagari" pitchFamily="2" charset="0"/>
              </a:rPr>
              <a:t>iÉå</a:t>
            </a:r>
            <a:r>
              <a:rPr lang="en-IN" dirty="0" smtClean="0">
                <a:latin typeface="BRH Devanagari" pitchFamily="2" charset="0"/>
              </a:rPr>
              <a:t> </a:t>
            </a:r>
            <a:r>
              <a:rPr lang="en-IN" dirty="0" err="1" smtClean="0">
                <a:latin typeface="BRH Devanagari" pitchFamily="2" charset="0"/>
              </a:rPr>
              <a:t>iÉÑ</a:t>
            </a:r>
            <a:r>
              <a:rPr lang="en-IN" dirty="0" smtClean="0">
                <a:latin typeface="BRH Devanagari" pitchFamily="2" charset="0"/>
              </a:rPr>
              <a:t> </a:t>
            </a:r>
            <a:r>
              <a:rPr lang="en-IN" dirty="0" err="1" smtClean="0">
                <a:latin typeface="BRH Devanagari" pitchFamily="2" charset="0"/>
              </a:rPr>
              <a:t>ZÉÎsuÉqÉå</a:t>
            </a:r>
            <a:r>
              <a:rPr lang="en-IN" dirty="0" smtClean="0">
                <a:latin typeface="BRH Devanagari" pitchFamily="2" charset="0"/>
              </a:rPr>
              <a:t> </a:t>
            </a:r>
            <a:r>
              <a:rPr lang="en-IN" dirty="0" err="1" smtClean="0">
                <a:latin typeface="BRH Devanagari" pitchFamily="2" charset="0"/>
              </a:rPr>
              <a:t>pÉÉuÉÉÈ</a:t>
            </a:r>
            <a:r>
              <a:rPr lang="en-IN" dirty="0" smtClean="0">
                <a:latin typeface="BRH Devanagari" pitchFamily="2" charset="0"/>
              </a:rPr>
              <a:t> </a:t>
            </a:r>
            <a:r>
              <a:rPr lang="en-IN" dirty="0" err="1" smtClean="0">
                <a:latin typeface="BRH Devanagari" pitchFamily="2" charset="0"/>
              </a:rPr>
              <a:t>xÉÉqÉÉlrÉÉ</a:t>
            </a:r>
            <a:r>
              <a:rPr lang="en-IN" dirty="0" smtClean="0">
                <a:latin typeface="BRH Devanagari" pitchFamily="2" charset="0"/>
              </a:rPr>
              <a:t> </a:t>
            </a:r>
            <a:r>
              <a:rPr lang="en-IN" dirty="0" err="1" smtClean="0">
                <a:latin typeface="BRH Devanagari" pitchFamily="2" charset="0"/>
              </a:rPr>
              <a:t>eÉlÉmÉSåwÉÑ</a:t>
            </a:r>
            <a:r>
              <a:rPr lang="en-IN" dirty="0" smtClean="0">
                <a:latin typeface="BRH Devanagari" pitchFamily="2" charset="0"/>
              </a:rPr>
              <a:t> </a:t>
            </a:r>
            <a:r>
              <a:rPr lang="en-IN" dirty="0" err="1" smtClean="0">
                <a:latin typeface="BRH Devanagari" pitchFamily="2" charset="0"/>
              </a:rPr>
              <a:t>pÉuÉÎliÉ</a:t>
            </a:r>
            <a:r>
              <a:rPr lang="en-IN" dirty="0" smtClean="0">
                <a:latin typeface="BRH Devanagari" pitchFamily="2" charset="0"/>
              </a:rPr>
              <a:t>; </a:t>
            </a:r>
            <a:r>
              <a:rPr lang="en-IN" dirty="0" err="1" smtClean="0">
                <a:latin typeface="BRH Devanagari" pitchFamily="2" charset="0"/>
              </a:rPr>
              <a:t>iÉ±jÉÉ</a:t>
            </a:r>
            <a:r>
              <a:rPr lang="en-IN" dirty="0" smtClean="0">
                <a:latin typeface="BRH Devanagari" pitchFamily="2" charset="0"/>
              </a:rPr>
              <a:t>- </a:t>
            </a:r>
            <a:r>
              <a:rPr lang="en-IN" dirty="0" err="1" smtClean="0">
                <a:latin typeface="BRH Devanagari" pitchFamily="2" charset="0"/>
              </a:rPr>
              <a:t>uÉÉrÉÑÈ</a:t>
            </a:r>
            <a:r>
              <a:rPr lang="en-IN" dirty="0" smtClean="0">
                <a:latin typeface="BRH Devanagari" pitchFamily="2" charset="0"/>
              </a:rPr>
              <a:t>, </a:t>
            </a:r>
            <a:r>
              <a:rPr lang="en-IN" dirty="0" err="1" smtClean="0">
                <a:latin typeface="BRH Devanagari" pitchFamily="2" charset="0"/>
              </a:rPr>
              <a:t>ESMÇü</a:t>
            </a:r>
            <a:r>
              <a:rPr lang="en-IN" dirty="0" smtClean="0">
                <a:latin typeface="BRH Devanagari" pitchFamily="2" charset="0"/>
              </a:rPr>
              <a:t>, </a:t>
            </a:r>
            <a:r>
              <a:rPr lang="en-IN" dirty="0" err="1" smtClean="0">
                <a:latin typeface="BRH Devanagari" pitchFamily="2" charset="0"/>
              </a:rPr>
              <a:t>SåvÉÈ,MüÉsÉ</a:t>
            </a:r>
            <a:r>
              <a:rPr lang="en-IN" dirty="0" smtClean="0">
                <a:latin typeface="BRH Devanagari" pitchFamily="2" charset="0"/>
              </a:rPr>
              <a:t> </a:t>
            </a:r>
            <a:r>
              <a:rPr lang="en-IN" dirty="0" err="1" smtClean="0">
                <a:latin typeface="BRH Devanagari" pitchFamily="2" charset="0"/>
              </a:rPr>
              <a:t>CÍiÉ</a:t>
            </a:r>
            <a:r>
              <a:rPr lang="en-IN" dirty="0" smtClean="0">
                <a:latin typeface="BRH Devanagari" pitchFamily="2" charset="0"/>
              </a:rPr>
              <a:t> |</a:t>
            </a:r>
            <a:r>
              <a:rPr lang="en-IN" dirty="0" smtClean="0"/>
              <a:t> (2/6)</a:t>
            </a:r>
            <a:endParaRPr lang="en-US" dirty="0" smtClean="0"/>
          </a:p>
          <a:p>
            <a:pPr algn="just">
              <a:lnSpc>
                <a:spcPct val="160000"/>
              </a:lnSpc>
            </a:pPr>
            <a:r>
              <a:rPr lang="en-US" dirty="0" err="1" smtClean="0">
                <a:latin typeface="Times New Roman" pitchFamily="18" charset="0"/>
                <a:cs typeface="Times New Roman" pitchFamily="18" charset="0"/>
              </a:rPr>
              <a:t>Agnivesa</a:t>
            </a:r>
            <a:r>
              <a:rPr lang="en-US" dirty="0" smtClean="0">
                <a:latin typeface="Times New Roman" pitchFamily="18" charset="0"/>
                <a:cs typeface="Times New Roman" pitchFamily="18" charset="0"/>
              </a:rPr>
              <a:t> asked “what are the reasons that bring disease with similar </a:t>
            </a:r>
            <a:r>
              <a:rPr lang="en-US" dirty="0" err="1" smtClean="0">
                <a:latin typeface="Times New Roman" pitchFamily="18" charset="0"/>
                <a:cs typeface="Times New Roman" pitchFamily="18" charset="0"/>
              </a:rPr>
              <a:t>Lakshana</a:t>
            </a:r>
            <a:r>
              <a:rPr lang="en-US" dirty="0" smtClean="0">
                <a:latin typeface="Times New Roman" pitchFamily="18" charset="0"/>
                <a:cs typeface="Times New Roman" pitchFamily="18" charset="0"/>
              </a:rPr>
              <a:t> in individuals who are different in themselves by various factors”. </a:t>
            </a:r>
          </a:p>
          <a:p>
            <a:pPr algn="just">
              <a:lnSpc>
                <a:spcPct val="160000"/>
              </a:lnSpc>
            </a:pPr>
            <a:r>
              <a:rPr lang="en-US" dirty="0" err="1" smtClean="0">
                <a:latin typeface="Times New Roman" pitchFamily="18" charset="0"/>
                <a:cs typeface="Times New Roman" pitchFamily="18" charset="0"/>
              </a:rPr>
              <a:t>Atreya</a:t>
            </a:r>
            <a:r>
              <a:rPr lang="en-US" dirty="0" smtClean="0">
                <a:latin typeface="Times New Roman" pitchFamily="18" charset="0"/>
                <a:cs typeface="Times New Roman" pitchFamily="18" charset="0"/>
              </a:rPr>
              <a:t> replied that the vitiation of factors like air, water, land and time that are common for a society are the reason for Janapadodwamsa.</a:t>
            </a:r>
          </a:p>
          <a:p>
            <a:pPr algn="just">
              <a:lnSpc>
                <a:spcPct val="160000"/>
              </a:lnSpc>
            </a:pPr>
            <a:r>
              <a:rPr lang="en-US" dirty="0" smtClean="0">
                <a:latin typeface="Times New Roman" pitchFamily="18" charset="0"/>
                <a:cs typeface="Times New Roman" pitchFamily="18" charset="0"/>
              </a:rPr>
              <a:t>Conclusive statement after discussion.</a:t>
            </a:r>
            <a:endParaRPr lang="en-US" dirty="0">
              <a:latin typeface="Times New Roman" pitchFamily="18" charset="0"/>
              <a:cs typeface="Times New Roman" pitchFamily="18" charset="0"/>
            </a:endParaRPr>
          </a:p>
        </p:txBody>
      </p:sp>
      <p:sp>
        <p:nvSpPr>
          <p:cNvPr id="3" name="Title 2"/>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NIRNAYA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0" algn="just">
              <a:lnSpc>
                <a:spcPct val="150000"/>
              </a:lnSpc>
            </a:pPr>
            <a:r>
              <a:rPr lang="en-US" dirty="0" err="1" smtClean="0">
                <a:latin typeface="BRH Devanagari" pitchFamily="2" charset="0"/>
              </a:rPr>
              <a:t>UxÉÉxiÉÉuÉiÉçwÉOèû</a:t>
            </a:r>
            <a:r>
              <a:rPr lang="en-US" dirty="0" smtClean="0">
                <a:latin typeface="BRH Devanagari" pitchFamily="2" charset="0"/>
              </a:rPr>
              <a:t> - </a:t>
            </a:r>
            <a:r>
              <a:rPr lang="en-US" dirty="0" err="1" smtClean="0">
                <a:latin typeface="BRH Devanagari" pitchFamily="2" charset="0"/>
              </a:rPr>
              <a:t>qÉkÉÑUÉqsÉsÉuÉhÉMüOÒûÌiÉ£üMüwÉÉrÉÉ</a:t>
            </a:r>
            <a:r>
              <a:rPr lang="en-US" dirty="0" smtClean="0">
                <a:latin typeface="BRH Devanagari" pitchFamily="2" charset="0"/>
              </a:rPr>
              <a:t>: </a:t>
            </a:r>
            <a:r>
              <a:rPr lang="en-US" dirty="0" smtClean="0"/>
              <a:t>| (C.V 1/4)</a:t>
            </a:r>
          </a:p>
          <a:p>
            <a:pPr algn="just">
              <a:lnSpc>
                <a:spcPct val="150000"/>
              </a:lnSpc>
            </a:pPr>
            <a:r>
              <a:rPr lang="en-US" dirty="0" smtClean="0">
                <a:latin typeface="Times New Roman" pitchFamily="18" charset="0"/>
                <a:cs typeface="Times New Roman" pitchFamily="18" charset="0"/>
              </a:rPr>
              <a:t>This is already explained in </a:t>
            </a:r>
            <a:r>
              <a:rPr lang="en-US" dirty="0" err="1" smtClean="0">
                <a:latin typeface="Times New Roman" pitchFamily="18" charset="0"/>
                <a:cs typeface="Times New Roman" pitchFamily="18" charset="0"/>
              </a:rPr>
              <a:t>Sutrasthana</a:t>
            </a:r>
            <a:r>
              <a:rPr lang="en-US" dirty="0" smtClean="0">
                <a:latin typeface="Times New Roman" pitchFamily="18" charset="0"/>
                <a:cs typeface="Times New Roman" pitchFamily="18" charset="0"/>
              </a:rPr>
              <a:t> first </a:t>
            </a:r>
            <a:r>
              <a:rPr lang="en-US" dirty="0" err="1" smtClean="0">
                <a:latin typeface="Times New Roman" pitchFamily="18" charset="0"/>
                <a:cs typeface="Times New Roman" pitchFamily="18" charset="0"/>
              </a:rPr>
              <a:t>Adhyaya</a:t>
            </a:r>
            <a:r>
              <a:rPr lang="en-US" dirty="0" smtClean="0">
                <a:latin typeface="Times New Roman" pitchFamily="18" charset="0"/>
                <a:cs typeface="Times New Roman" pitchFamily="18" charset="0"/>
              </a:rPr>
              <a:t> (Su 1/65), however due to the relevance in the given context it is once again mentioned here</a:t>
            </a:r>
            <a:r>
              <a:rPr lang="en-US" dirty="0" smtClean="0"/>
              <a:t>. </a:t>
            </a:r>
          </a:p>
          <a:p>
            <a:pPr lvl="0" algn="just">
              <a:lnSpc>
                <a:spcPct val="150000"/>
              </a:lnSpc>
            </a:pPr>
            <a:r>
              <a:rPr lang="en-US" dirty="0" err="1" smtClean="0">
                <a:latin typeface="BRH Devanagari" pitchFamily="2" charset="0"/>
              </a:rPr>
              <a:t>iÉ±jÉÉ</a:t>
            </a:r>
            <a:r>
              <a:rPr lang="en-US" dirty="0" smtClean="0">
                <a:latin typeface="BRH Devanagari" pitchFamily="2" charset="0"/>
              </a:rPr>
              <a:t> - </a:t>
            </a:r>
            <a:r>
              <a:rPr lang="en-US" dirty="0" err="1" smtClean="0">
                <a:latin typeface="BRH Devanagari" pitchFamily="2" charset="0"/>
              </a:rPr>
              <a:t>MüOÒûÌiÉ£üMüwÉÉrÉÇuÉÉiÉÇeÉlÉrÉÎliÉ</a:t>
            </a:r>
            <a:r>
              <a:rPr lang="en-US" dirty="0" smtClean="0">
                <a:latin typeface="BRH Devanagari" pitchFamily="2" charset="0"/>
              </a:rPr>
              <a:t> . . . . </a:t>
            </a:r>
            <a:r>
              <a:rPr lang="en-US" dirty="0" err="1" smtClean="0">
                <a:latin typeface="BRH Devanagari" pitchFamily="2" charset="0"/>
              </a:rPr>
              <a:t>zÉqÉrÉÎliÉ</a:t>
            </a:r>
            <a:r>
              <a:rPr lang="en-US" dirty="0" smtClean="0">
                <a:latin typeface="BRH Devanagari" pitchFamily="2" charset="0"/>
              </a:rPr>
              <a:t> </a:t>
            </a:r>
            <a:r>
              <a:rPr lang="en-US" dirty="0" smtClean="0"/>
              <a:t>| (C.V 1/6)</a:t>
            </a:r>
          </a:p>
          <a:p>
            <a:pPr algn="just">
              <a:lnSpc>
                <a:spcPct val="150000"/>
              </a:lnSpc>
            </a:pPr>
            <a:r>
              <a:rPr lang="en-US" dirty="0" smtClean="0">
                <a:latin typeface="Times New Roman" pitchFamily="18" charset="0"/>
                <a:cs typeface="Times New Roman" pitchFamily="18" charset="0"/>
              </a:rPr>
              <a:t>The relation between Rasa and Dosha is already explained in Sutrasthana first chapter (</a:t>
            </a:r>
            <a:r>
              <a:rPr lang="en-US" dirty="0" err="1" smtClean="0"/>
              <a:t>C.</a:t>
            </a:r>
            <a:r>
              <a:rPr lang="en-US" dirty="0" err="1" smtClean="0">
                <a:latin typeface="Times New Roman" pitchFamily="18" charset="0"/>
                <a:cs typeface="Times New Roman" pitchFamily="18" charset="0"/>
              </a:rPr>
              <a:t>Su</a:t>
            </a:r>
            <a:r>
              <a:rPr lang="en-US" dirty="0" smtClean="0">
                <a:latin typeface="Times New Roman" pitchFamily="18" charset="0"/>
                <a:cs typeface="Times New Roman" pitchFamily="18" charset="0"/>
              </a:rPr>
              <a:t> 1/ 66). Because of its relevance to the present context it is mentioned once again.</a:t>
            </a: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PRASANGA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382000" cy="5029200"/>
          </a:xfrm>
        </p:spPr>
        <p:txBody>
          <a:bodyPr>
            <a:normAutofit fontScale="85000" lnSpcReduction="20000"/>
          </a:bodyPr>
          <a:lstStyle/>
          <a:p>
            <a:pPr lvl="0" algn="just">
              <a:lnSpc>
                <a:spcPct val="150000"/>
              </a:lnSpc>
            </a:pPr>
            <a:r>
              <a:rPr lang="en-US" dirty="0" err="1" smtClean="0">
                <a:latin typeface="BRH Devanagari" pitchFamily="2" charset="0"/>
              </a:rPr>
              <a:t>iÉqÉÑuÉÉcÉ</a:t>
            </a:r>
            <a:r>
              <a:rPr lang="en-US" dirty="0" smtClean="0">
                <a:latin typeface="BRH Devanagari" pitchFamily="2" charset="0"/>
              </a:rPr>
              <a:t> </a:t>
            </a:r>
            <a:r>
              <a:rPr lang="en-US" dirty="0" err="1" smtClean="0">
                <a:latin typeface="BRH Devanagari" pitchFamily="2" charset="0"/>
              </a:rPr>
              <a:t>pÉaÉuÉÉlÉÉ§ÉårÉ</a:t>
            </a:r>
            <a:r>
              <a:rPr lang="en-US" dirty="0" smtClean="0">
                <a:latin typeface="BRH Devanagari" pitchFamily="2" charset="0"/>
              </a:rPr>
              <a:t>: - </a:t>
            </a:r>
            <a:r>
              <a:rPr lang="en-US" dirty="0" err="1" smtClean="0">
                <a:latin typeface="BRH Devanagari" pitchFamily="2" charset="0"/>
              </a:rPr>
              <a:t>xÉuÉåïwÉÉqÉmrÉÎalÉuÉåzÉ</a:t>
            </a:r>
            <a:r>
              <a:rPr lang="en-US" dirty="0" smtClean="0">
                <a:latin typeface="BRH Devanagari" pitchFamily="2" charset="0"/>
              </a:rPr>
              <a:t>! </a:t>
            </a:r>
            <a:r>
              <a:rPr lang="en-US" dirty="0" err="1" smtClean="0">
                <a:latin typeface="BRH Devanagari" pitchFamily="2" charset="0"/>
              </a:rPr>
              <a:t>uÉÉruÉÉSÏlÉÉÇ</a:t>
            </a:r>
            <a:r>
              <a:rPr lang="en-US" dirty="0" smtClean="0">
                <a:latin typeface="BRH Devanagari" pitchFamily="2" charset="0"/>
              </a:rPr>
              <a:t> . . . . . </a:t>
            </a:r>
            <a:r>
              <a:rPr lang="en-US" dirty="0" err="1" smtClean="0">
                <a:latin typeface="BRH Devanagari" pitchFamily="2" charset="0"/>
              </a:rPr>
              <a:t>iÉrÉÉårÉÉåïÌlÉ</a:t>
            </a:r>
            <a:r>
              <a:rPr lang="en-US" dirty="0" smtClean="0">
                <a:latin typeface="BRH Devanagari" pitchFamily="2" charset="0"/>
              </a:rPr>
              <a:t>: </a:t>
            </a:r>
            <a:r>
              <a:rPr lang="en-US" b="1" dirty="0" err="1" smtClean="0">
                <a:latin typeface="BRH Devanagari" pitchFamily="2" charset="0"/>
              </a:rPr>
              <a:t>mÉë¥ÉÉmÉUÉkÉ</a:t>
            </a:r>
            <a:r>
              <a:rPr lang="en-US" b="1" dirty="0" smtClean="0">
                <a:latin typeface="BRH Devanagari" pitchFamily="2" charset="0"/>
              </a:rPr>
              <a:t> </a:t>
            </a:r>
            <a:r>
              <a:rPr lang="en-US" b="1" dirty="0" err="1" smtClean="0">
                <a:latin typeface="BRH Devanagari" pitchFamily="2" charset="0"/>
              </a:rPr>
              <a:t>LuÉ</a:t>
            </a:r>
            <a:r>
              <a:rPr lang="en-US" dirty="0" smtClean="0">
                <a:latin typeface="BRH Devanagari" pitchFamily="2" charset="0"/>
              </a:rPr>
              <a:t> | </a:t>
            </a:r>
            <a:r>
              <a:rPr lang="en-US" dirty="0" smtClean="0"/>
              <a:t>(C.V 3/20)</a:t>
            </a:r>
          </a:p>
          <a:p>
            <a:pPr algn="just">
              <a:lnSpc>
                <a:spcPct val="150000"/>
              </a:lnSpc>
            </a:pPr>
            <a:r>
              <a:rPr lang="en-US" dirty="0" smtClean="0">
                <a:latin typeface="Times New Roman" pitchFamily="18" charset="0"/>
                <a:cs typeface="Times New Roman" pitchFamily="18" charset="0"/>
              </a:rPr>
              <a:t>While explaining the reason for vitiation of air, water, land and time </a:t>
            </a:r>
            <a:r>
              <a:rPr lang="en-US" dirty="0" err="1" smtClean="0">
                <a:latin typeface="Times New Roman" pitchFamily="18" charset="0"/>
                <a:cs typeface="Times New Roman" pitchFamily="18" charset="0"/>
              </a:rPr>
              <a:t>Prajnanaparadha</a:t>
            </a:r>
            <a:r>
              <a:rPr lang="en-US" dirty="0" smtClean="0">
                <a:latin typeface="Times New Roman" pitchFamily="18" charset="0"/>
                <a:cs typeface="Times New Roman" pitchFamily="18" charset="0"/>
              </a:rPr>
              <a:t> is considered as the sole root for </a:t>
            </a:r>
            <a:r>
              <a:rPr lang="en-US" dirty="0" err="1" smtClean="0">
                <a:latin typeface="Times New Roman" pitchFamily="18" charset="0"/>
                <a:cs typeface="Times New Roman" pitchFamily="18" charset="0"/>
              </a:rPr>
              <a:t>Adharma</a:t>
            </a:r>
            <a:r>
              <a:rPr lang="en-US" dirty="0" smtClean="0">
                <a:latin typeface="Times New Roman" pitchFamily="18" charset="0"/>
                <a:cs typeface="Times New Roman" pitchFamily="18" charset="0"/>
              </a:rPr>
              <a:t> or even </a:t>
            </a:r>
            <a:r>
              <a:rPr lang="en-US" dirty="0" err="1" smtClean="0">
                <a:latin typeface="Times New Roman" pitchFamily="18" charset="0"/>
                <a:cs typeface="Times New Roman" pitchFamily="18" charset="0"/>
              </a:rPr>
              <a:t>Purvajanmakrta</a:t>
            </a:r>
            <a:r>
              <a:rPr lang="en-US" dirty="0" smtClean="0">
                <a:latin typeface="Times New Roman" pitchFamily="18" charset="0"/>
                <a:cs typeface="Times New Roman" pitchFamily="18" charset="0"/>
              </a:rPr>
              <a:t> Papa Karma. </a:t>
            </a:r>
          </a:p>
          <a:p>
            <a:pPr algn="just">
              <a:lnSpc>
                <a:spcPct val="150000"/>
              </a:lnSpc>
            </a:pPr>
            <a:r>
              <a:rPr lang="hi-IN" dirty="0" smtClean="0"/>
              <a:t>सवं द्रव्यं पाञ्चभौधतकमधस्मन्नथे</a:t>
            </a:r>
            <a:r>
              <a:rPr lang="en-US" dirty="0" smtClean="0"/>
              <a:t> |</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C.Su</a:t>
            </a:r>
            <a:r>
              <a:rPr lang="en-US" dirty="0" smtClean="0">
                <a:latin typeface="Times New Roman" pitchFamily="18" charset="0"/>
                <a:cs typeface="Times New Roman" pitchFamily="18" charset="0"/>
              </a:rPr>
              <a:t> 26/10)</a:t>
            </a:r>
            <a:endParaRPr lang="en-US" dirty="0" smtClean="0"/>
          </a:p>
          <a:p>
            <a:pPr algn="just">
              <a:lnSpc>
                <a:spcPct val="150000"/>
              </a:lnSpc>
            </a:pPr>
            <a:r>
              <a:rPr lang="en-US" dirty="0" smtClean="0">
                <a:latin typeface="Times New Roman" pitchFamily="18" charset="0"/>
                <a:cs typeface="Times New Roman" pitchFamily="18" charset="0"/>
              </a:rPr>
              <a:t>All </a:t>
            </a:r>
            <a:r>
              <a:rPr lang="en-US" dirty="0" err="1" smtClean="0">
                <a:latin typeface="Times New Roman" pitchFamily="18" charset="0"/>
                <a:cs typeface="Times New Roman" pitchFamily="18" charset="0"/>
              </a:rPr>
              <a:t>dravyas</a:t>
            </a:r>
            <a:r>
              <a:rPr lang="en-US" dirty="0" smtClean="0">
                <a:latin typeface="Times New Roman" pitchFamily="18" charset="0"/>
                <a:cs typeface="Times New Roman" pitchFamily="18" charset="0"/>
              </a:rPr>
              <a:t> is </a:t>
            </a:r>
            <a:r>
              <a:rPr lang="en-US" dirty="0" err="1" smtClean="0">
                <a:latin typeface="Times New Roman" pitchFamily="18" charset="0"/>
                <a:cs typeface="Times New Roman" pitchFamily="18" charset="0"/>
              </a:rPr>
              <a:t>constituited</a:t>
            </a:r>
            <a:r>
              <a:rPr lang="en-US" dirty="0" smtClean="0">
                <a:latin typeface="Times New Roman" pitchFamily="18" charset="0"/>
                <a:cs typeface="Times New Roman" pitchFamily="18" charset="0"/>
              </a:rPr>
              <a:t> of five </a:t>
            </a:r>
            <a:r>
              <a:rPr lang="en-US" dirty="0" err="1" smtClean="0">
                <a:latin typeface="Times New Roman" pitchFamily="18" charset="0"/>
                <a:cs typeface="Times New Roman" pitchFamily="18" charset="0"/>
              </a:rPr>
              <a:t>Mahabhutas</a:t>
            </a:r>
            <a:r>
              <a:rPr lang="en-US" dirty="0" smtClean="0">
                <a:latin typeface="Times New Roman" pitchFamily="18" charset="0"/>
                <a:cs typeface="Times New Roman" pitchFamily="18" charset="0"/>
              </a:rPr>
              <a:t>, which is not contradicted anywhere.</a:t>
            </a:r>
          </a:p>
          <a:p>
            <a:pPr algn="just">
              <a:lnSpc>
                <a:spcPct val="150000"/>
              </a:lnSpc>
            </a:pPr>
            <a:r>
              <a:rPr lang="en-US" dirty="0" smtClean="0">
                <a:latin typeface="Times New Roman" pitchFamily="18" charset="0"/>
                <a:cs typeface="Times New Roman" pitchFamily="18" charset="0"/>
              </a:rPr>
              <a:t>Only if there is </a:t>
            </a:r>
            <a:r>
              <a:rPr lang="en-US" dirty="0" err="1" smtClean="0">
                <a:latin typeface="Times New Roman" pitchFamily="18" charset="0"/>
                <a:cs typeface="Times New Roman" pitchFamily="18" charset="0"/>
              </a:rPr>
              <a:t>Arogya</a:t>
            </a:r>
            <a:r>
              <a:rPr lang="en-US" dirty="0" smtClean="0">
                <a:latin typeface="Times New Roman" pitchFamily="18" charset="0"/>
                <a:cs typeface="Times New Roman" pitchFamily="18" charset="0"/>
              </a:rPr>
              <a:t> one can attain the Four </a:t>
            </a:r>
            <a:r>
              <a:rPr lang="en-US" dirty="0" err="1" smtClean="0">
                <a:latin typeface="Times New Roman" pitchFamily="18" charset="0"/>
                <a:cs typeface="Times New Roman" pitchFamily="18" charset="0"/>
              </a:rPr>
              <a:t>Purusarthas</a:t>
            </a: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C.Su</a:t>
            </a:r>
            <a:r>
              <a:rPr lang="en-US" dirty="0" smtClean="0">
                <a:latin typeface="Times New Roman" pitchFamily="18" charset="0"/>
                <a:cs typeface="Times New Roman" pitchFamily="18" charset="0"/>
              </a:rPr>
              <a:t> 1/15)</a:t>
            </a:r>
          </a:p>
          <a:p>
            <a:endParaRPr lang="en-US" dirty="0"/>
          </a:p>
        </p:txBody>
      </p:sp>
      <p:sp>
        <p:nvSpPr>
          <p:cNvPr id="3" name="Title 2"/>
          <p:cNvSpPr>
            <a:spLocks noGrp="1"/>
          </p:cNvSpPr>
          <p:nvPr>
            <p:ph type="title"/>
          </p:nvPr>
        </p:nvSpPr>
        <p:spPr>
          <a:xfrm>
            <a:off x="304800" y="274638"/>
            <a:ext cx="8382000" cy="792162"/>
          </a:xfrm>
        </p:spPr>
        <p:txBody>
          <a:bodyPr/>
          <a:lstStyle/>
          <a:p>
            <a:r>
              <a:rPr lang="en-US" dirty="0" smtClean="0">
                <a:latin typeface="Times New Roman" pitchFamily="18" charset="0"/>
                <a:cs typeface="Times New Roman" pitchFamily="18" charset="0"/>
              </a:rPr>
              <a:t>EKANTA</a:t>
            </a:r>
            <a:endParaRPr lang="en-US" dirty="0">
              <a:latin typeface="Times New Roman" pitchFamily="18" charset="0"/>
              <a:cs typeface="Times New Roman" pitchFamily="18"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762000"/>
            <a:ext cx="8763000" cy="6096000"/>
          </a:xfrm>
        </p:spPr>
        <p:txBody>
          <a:bodyPr>
            <a:noAutofit/>
          </a:bodyPr>
          <a:lstStyle/>
          <a:p>
            <a:pPr algn="just">
              <a:lnSpc>
                <a:spcPct val="150000"/>
              </a:lnSpc>
            </a:pPr>
            <a:r>
              <a:rPr lang="hi-IN" sz="2000" dirty="0" smtClean="0">
                <a:latin typeface="BRH Devanagari" pitchFamily="2" charset="0"/>
              </a:rPr>
              <a:t>कालःपुनःसंवत्सरश्चातुरावस्थाच| तत्रसंवत्सरोद्विधात्रिधाषोढाद्वादशधाभूयश्चाप्यतःप्रविभज्यतेतत्तत्कार्यमभिसमीक्ष्य</a:t>
            </a:r>
            <a:r>
              <a:rPr lang="hi-IN" sz="2000" dirty="0" smtClean="0"/>
              <a:t>|</a:t>
            </a:r>
            <a:r>
              <a:rPr lang="en-US" sz="2000" dirty="0" smtClean="0"/>
              <a:t>C.V 8/125</a:t>
            </a:r>
          </a:p>
          <a:p>
            <a:pPr algn="just">
              <a:lnSpc>
                <a:spcPct val="150000"/>
              </a:lnSpc>
            </a:pPr>
            <a:r>
              <a:rPr lang="en-US" sz="2000" dirty="0" smtClean="0">
                <a:latin typeface="Times New Roman" pitchFamily="18" charset="0"/>
                <a:cs typeface="Times New Roman" pitchFamily="18" charset="0"/>
              </a:rPr>
              <a:t>Kala  has been considered of two types  year aspect and status of the patient. The year has been divided into two, three, six, twelve or even more parts according to nature of action.</a:t>
            </a:r>
          </a:p>
          <a:p>
            <a:pPr lvl="0" algn="just">
              <a:lnSpc>
                <a:spcPct val="150000"/>
              </a:lnSpc>
            </a:pPr>
            <a:r>
              <a:rPr lang="en-US" sz="2000" b="1" dirty="0" smtClean="0">
                <a:latin typeface="BRH Devanagari" pitchFamily="2" charset="0"/>
              </a:rPr>
              <a:t>iÉxqÉÉSÒpÉrÉSØ¹iuÉÉSåMüÉliÉaÉëWûhÉqÉxÉÉkÉÑ</a:t>
            </a:r>
            <a:r>
              <a:rPr lang="en-US" sz="2000" dirty="0" smtClean="0">
                <a:latin typeface="BRH Devanagari" pitchFamily="2" charset="0"/>
              </a:rPr>
              <a:t> | </a:t>
            </a:r>
            <a:r>
              <a:rPr lang="en-US" sz="2000" dirty="0" err="1" smtClean="0">
                <a:latin typeface="BRH Devanagari" pitchFamily="2" charset="0"/>
              </a:rPr>
              <a:t>ÌlÉSzÉïlÉqÉÌmÉ</a:t>
            </a:r>
            <a:r>
              <a:rPr lang="en-US" sz="2000" dirty="0" smtClean="0">
                <a:latin typeface="BRH Devanagari" pitchFamily="2" charset="0"/>
              </a:rPr>
              <a:t> . . .  . . . . . </a:t>
            </a:r>
            <a:r>
              <a:rPr lang="en-US" sz="2000" dirty="0" err="1" smtClean="0">
                <a:latin typeface="BRH Devanagari" pitchFamily="2" charset="0"/>
              </a:rPr>
              <a:t>AiÉÉå</a:t>
            </a:r>
            <a:r>
              <a:rPr lang="en-US" sz="2000" dirty="0" smtClean="0">
                <a:latin typeface="BRH Devanagari" pitchFamily="2" charset="0"/>
              </a:rPr>
              <a:t> </a:t>
            </a:r>
            <a:r>
              <a:rPr lang="en-US" sz="2000" dirty="0" err="1" smtClean="0">
                <a:latin typeface="BRH Devanagari" pitchFamily="2" charset="0"/>
              </a:rPr>
              <a:t>ÌuÉmÉrÉïrÉÉlqÉ×irÉÑ</a:t>
            </a:r>
            <a:r>
              <a:rPr lang="en-US" sz="2000" dirty="0" smtClean="0">
                <a:latin typeface="BRH Devanagari" pitchFamily="2" charset="0"/>
              </a:rPr>
              <a:t>: | </a:t>
            </a:r>
            <a:r>
              <a:rPr lang="en-US" sz="2000" dirty="0" smtClean="0"/>
              <a:t>(C.V.3/36)</a:t>
            </a:r>
          </a:p>
          <a:p>
            <a:pPr algn="just">
              <a:lnSpc>
                <a:spcPct val="150000"/>
              </a:lnSpc>
            </a:pPr>
            <a:r>
              <a:rPr lang="en-US" sz="2000" dirty="0" smtClean="0">
                <a:latin typeface="Times New Roman" pitchFamily="18" charset="0"/>
                <a:cs typeface="Times New Roman" pitchFamily="18" charset="0"/>
              </a:rPr>
              <a:t>Both Daiva and Purushakara are responsible in deciding the lifespan of a person. It is not possible to ascertain any one of them to be the deciding factor for the same. The emphasis is given to Purushakara as only it can be controlled by the pers</a:t>
            </a:r>
            <a:r>
              <a:rPr lang="en-US" sz="2000" dirty="0" smtClean="0"/>
              <a:t>on. </a:t>
            </a:r>
          </a:p>
        </p:txBody>
      </p:sp>
      <p:sp>
        <p:nvSpPr>
          <p:cNvPr id="3" name="Title 2"/>
          <p:cNvSpPr>
            <a:spLocks noGrp="1"/>
          </p:cNvSpPr>
          <p:nvPr>
            <p:ph type="title"/>
          </p:nvPr>
        </p:nvSpPr>
        <p:spPr>
          <a:xfrm>
            <a:off x="457200" y="274638"/>
            <a:ext cx="8229600" cy="792162"/>
          </a:xfrm>
        </p:spPr>
        <p:txBody>
          <a:bodyPr>
            <a:normAutofit fontScale="90000"/>
          </a:bodyPr>
          <a:lstStyle/>
          <a:p>
            <a:r>
              <a:rPr lang="en-IN" dirty="0" smtClean="0">
                <a:latin typeface="Times New Roman" pitchFamily="18" charset="0"/>
                <a:cs typeface="Times New Roman" pitchFamily="18" charset="0"/>
              </a:rPr>
              <a:t>ANAIKANTA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nSpc>
                <a:spcPct val="150000"/>
              </a:lnSpc>
            </a:pPr>
            <a:r>
              <a:rPr lang="en-US" dirty="0" err="1" smtClean="0">
                <a:latin typeface="BRH Devanagari" pitchFamily="2" charset="0"/>
              </a:rPr>
              <a:t>lÉiuÉåuÉÇZÉsÉÑxÉuÉï§É</a:t>
            </a:r>
            <a:r>
              <a:rPr lang="en-US" dirty="0" smtClean="0">
                <a:latin typeface="BRH Devanagari" pitchFamily="2" charset="0"/>
              </a:rPr>
              <a:t> </a:t>
            </a:r>
            <a:r>
              <a:rPr lang="en-US" dirty="0" smtClean="0"/>
              <a:t>| (1/10)</a:t>
            </a:r>
          </a:p>
          <a:p>
            <a:pPr>
              <a:lnSpc>
                <a:spcPct val="150000"/>
              </a:lnSpc>
            </a:pPr>
            <a:r>
              <a:rPr lang="en-US" dirty="0" smtClean="0">
                <a:latin typeface="Times New Roman" pitchFamily="18" charset="0"/>
                <a:cs typeface="Times New Roman" pitchFamily="18" charset="0"/>
              </a:rPr>
              <a:t>Here not all the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and all the </a:t>
            </a:r>
            <a:r>
              <a:rPr lang="en-US" dirty="0" err="1" smtClean="0">
                <a:latin typeface="Times New Roman" pitchFamily="18" charset="0"/>
                <a:cs typeface="Times New Roman" pitchFamily="18" charset="0"/>
              </a:rPr>
              <a:t>Vikara</a:t>
            </a:r>
            <a:r>
              <a:rPr lang="en-US" dirty="0" smtClean="0">
                <a:latin typeface="Times New Roman" pitchFamily="18" charset="0"/>
                <a:cs typeface="Times New Roman" pitchFamily="18" charset="0"/>
              </a:rPr>
              <a:t> follow </a:t>
            </a:r>
            <a:r>
              <a:rPr lang="en-US" dirty="0" err="1" smtClean="0">
                <a:latin typeface="Times New Roman" pitchFamily="18" charset="0"/>
                <a:cs typeface="Times New Roman" pitchFamily="18" charset="0"/>
              </a:rPr>
              <a:t>Prakriti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Sama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Samaveta</a:t>
            </a:r>
            <a:r>
              <a:rPr lang="en-US" dirty="0" smtClean="0">
                <a:latin typeface="Times New Roman" pitchFamily="18" charset="0"/>
                <a:cs typeface="Times New Roman" pitchFamily="18" charset="0"/>
              </a:rPr>
              <a:t>. This statement indicate those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that are exceptions to the general rule.</a:t>
            </a:r>
          </a:p>
          <a:p>
            <a:pPr>
              <a:lnSpc>
                <a:spcPct val="150000"/>
              </a:lnSpc>
            </a:pPr>
            <a:endParaRPr lang="en-US" dirty="0"/>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APAVARGA</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8229600" cy="4995672"/>
          </a:xfrm>
        </p:spPr>
        <p:txBody>
          <a:bodyPr>
            <a:normAutofit/>
          </a:bodyPr>
          <a:lstStyle/>
          <a:p>
            <a:pPr lvl="0"/>
            <a:r>
              <a:rPr lang="en-US" dirty="0" err="1" smtClean="0">
                <a:latin typeface="BRH Devanagari" pitchFamily="2" charset="0"/>
              </a:rPr>
              <a:t>UxÉSÉåwÉ</a:t>
            </a:r>
            <a:r>
              <a:rPr lang="en-US" dirty="0" smtClean="0">
                <a:latin typeface="BRH Devanagari" pitchFamily="2" charset="0"/>
              </a:rPr>
              <a:t> xÉÍ³ÉmÉÉiÉå . . . </a:t>
            </a:r>
            <a:r>
              <a:rPr lang="en-US" dirty="0" err="1" smtClean="0">
                <a:latin typeface="BRH Devanagari" pitchFamily="2" charset="0"/>
              </a:rPr>
              <a:t>ÌuÉmÉUÏiÉaÉÑhÉÉÌuÉmÉUÏiÉaÉÑhÉpÉÔrÉÑ¸ÉuÉÉ</a:t>
            </a:r>
            <a:r>
              <a:rPr lang="en-US" dirty="0" smtClean="0">
                <a:latin typeface="BRH Devanagari" pitchFamily="2" charset="0"/>
              </a:rPr>
              <a:t> </a:t>
            </a:r>
            <a:r>
              <a:rPr lang="en-US" dirty="0" smtClean="0"/>
              <a:t>. .| (1/7)</a:t>
            </a:r>
          </a:p>
          <a:p>
            <a:r>
              <a:rPr lang="en-US" sz="2800" dirty="0" smtClean="0">
                <a:latin typeface="Times New Roman" pitchFamily="18" charset="0"/>
                <a:cs typeface="Times New Roman" pitchFamily="18" charset="0"/>
              </a:rPr>
              <a:t>In this statement, increase and decrease of Dosha an alternative that </a:t>
            </a:r>
            <a:r>
              <a:rPr lang="en-US" sz="2800" dirty="0" err="1" smtClean="0">
                <a:latin typeface="Times New Roman" pitchFamily="18" charset="0"/>
                <a:cs typeface="Times New Roman" pitchFamily="18" charset="0"/>
              </a:rPr>
              <a:t>Samana</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Guna</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Bhuyishta</a:t>
            </a:r>
            <a:r>
              <a:rPr lang="en-US" sz="2800" dirty="0" smtClean="0">
                <a:latin typeface="Times New Roman" pitchFamily="18" charset="0"/>
                <a:cs typeface="Times New Roman" pitchFamily="18" charset="0"/>
              </a:rPr>
              <a:t> and Viparita </a:t>
            </a:r>
            <a:r>
              <a:rPr lang="en-US" sz="2800" dirty="0" err="1" smtClean="0">
                <a:latin typeface="Times New Roman" pitchFamily="18" charset="0"/>
                <a:cs typeface="Times New Roman" pitchFamily="18" charset="0"/>
              </a:rPr>
              <a:t>Guna</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Bhuyishta</a:t>
            </a:r>
            <a:r>
              <a:rPr lang="en-US" sz="2800" dirty="0" smtClean="0">
                <a:latin typeface="Times New Roman" pitchFamily="18" charset="0"/>
                <a:cs typeface="Times New Roman" pitchFamily="18" charset="0"/>
              </a:rPr>
              <a:t> will also lead to increase and decrease of Dosha.</a:t>
            </a:r>
          </a:p>
          <a:p>
            <a:r>
              <a:rPr lang="en-US" sz="2800" dirty="0" smtClean="0">
                <a:latin typeface="Times New Roman" pitchFamily="18" charset="0"/>
                <a:cs typeface="Times New Roman" pitchFamily="18" charset="0"/>
              </a:rPr>
              <a:t> Here Viparita indicates the opposite to that of Dosha </a:t>
            </a:r>
            <a:r>
              <a:rPr lang="en-US" sz="2800" dirty="0" err="1" smtClean="0">
                <a:latin typeface="Times New Roman" pitchFamily="18" charset="0"/>
                <a:cs typeface="Times New Roman" pitchFamily="18" charset="0"/>
              </a:rPr>
              <a:t>Guna</a:t>
            </a:r>
            <a:r>
              <a:rPr lang="en-US" sz="2800" dirty="0" smtClean="0">
                <a:latin typeface="Times New Roman" pitchFamily="18" charset="0"/>
                <a:cs typeface="Times New Roman" pitchFamily="18" charset="0"/>
              </a:rPr>
              <a:t> .The reader should assume whether the </a:t>
            </a:r>
            <a:r>
              <a:rPr lang="en-US" sz="2800" dirty="0" err="1" smtClean="0">
                <a:latin typeface="Times New Roman" pitchFamily="18" charset="0"/>
                <a:cs typeface="Times New Roman" pitchFamily="18" charset="0"/>
              </a:rPr>
              <a:t>Guna</a:t>
            </a:r>
            <a:r>
              <a:rPr lang="en-US" sz="2800" dirty="0" smtClean="0">
                <a:latin typeface="Times New Roman" pitchFamily="18" charset="0"/>
                <a:cs typeface="Times New Roman" pitchFamily="18" charset="0"/>
              </a:rPr>
              <a:t> in the particular Dravya is how far opposite to the given Dosha</a:t>
            </a:r>
            <a:r>
              <a:rPr lang="en-US" dirty="0" smtClean="0">
                <a:latin typeface="Times New Roman" pitchFamily="18" charset="0"/>
                <a:cs typeface="Times New Roman" pitchFamily="18" charset="0"/>
              </a:rPr>
              <a:t>.</a:t>
            </a:r>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VIPARYAYA</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066800"/>
            <a:ext cx="8382000" cy="5410200"/>
          </a:xfrm>
        </p:spPr>
        <p:txBody>
          <a:bodyPr>
            <a:noAutofit/>
          </a:bodyPr>
          <a:lstStyle/>
          <a:p>
            <a:pPr algn="just">
              <a:lnSpc>
                <a:spcPct val="150000"/>
              </a:lnSpc>
            </a:pPr>
            <a:r>
              <a:rPr lang="hi-IN" sz="2000" dirty="0" smtClean="0"/>
              <a:t>एवंवादिनं भगवन्तमात्रेयमग्निवेश उवाच- कथमिह भगवन्!</a:t>
            </a:r>
          </a:p>
          <a:p>
            <a:pPr marL="365760" lvl="1" indent="-256032" algn="just">
              <a:lnSpc>
                <a:spcPct val="150000"/>
              </a:lnSpc>
              <a:spcBef>
                <a:spcPts val="400"/>
              </a:spcBef>
              <a:buSzPct val="68000"/>
              <a:buFont typeface="Wingdings 3"/>
              <a:buChar char=""/>
            </a:pPr>
            <a:r>
              <a:rPr lang="hi-IN" sz="2000" dirty="0" smtClean="0"/>
              <a:t>हिताहितानामाहारजातानां लक्षणमनपवादमभिजानीमहे;हितसमाख्यातानामाहारजातानामहितसमाख्यातानां च मात्राकालक्रियाभूमिदेहदोषपुरुषावस्थान्तरेषुविपरीतकारित्वमुपलभामह इति||३२||</a:t>
            </a:r>
            <a:r>
              <a:rPr lang="en-US" sz="2000" dirty="0" smtClean="0"/>
              <a:t> </a:t>
            </a:r>
            <a:r>
              <a:rPr lang="en-US" sz="2000" dirty="0" smtClean="0">
                <a:latin typeface="Times New Roman" pitchFamily="18" charset="0"/>
                <a:cs typeface="Times New Roman" pitchFamily="18" charset="0"/>
              </a:rPr>
              <a:t>(C.S 25/32</a:t>
            </a:r>
            <a:r>
              <a:rPr lang="en-US" sz="2000" dirty="0" smtClean="0"/>
              <a:t>).</a:t>
            </a:r>
          </a:p>
          <a:p>
            <a:pPr marL="365760" lvl="1" indent="-256032" algn="just">
              <a:lnSpc>
                <a:spcPct val="150000"/>
              </a:lnSpc>
              <a:spcBef>
                <a:spcPts val="400"/>
              </a:spcBef>
              <a:buSzPct val="68000"/>
              <a:buFont typeface="Wingdings 3"/>
              <a:buChar char=""/>
            </a:pPr>
            <a:r>
              <a:rPr lang="en-US" sz="2000" dirty="0" smtClean="0">
                <a:latin typeface="Times New Roman" pitchFamily="18" charset="0"/>
                <a:cs typeface="Times New Roman" pitchFamily="18" charset="0"/>
              </a:rPr>
              <a:t>Lord </a:t>
            </a:r>
            <a:r>
              <a:rPr lang="en-US" sz="2000" dirty="0" err="1" smtClean="0">
                <a:latin typeface="Times New Roman" pitchFamily="18" charset="0"/>
                <a:cs typeface="Times New Roman" pitchFamily="18" charset="0"/>
              </a:rPr>
              <a:t>Atreya</a:t>
            </a:r>
            <a:r>
              <a:rPr lang="en-US" sz="2000" i="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states that </a:t>
            </a:r>
            <a:r>
              <a:rPr lang="en-US" sz="2000" dirty="0" err="1" smtClean="0">
                <a:latin typeface="Times New Roman" pitchFamily="18" charset="0"/>
                <a:cs typeface="Times New Roman" pitchFamily="18" charset="0"/>
              </a:rPr>
              <a:t>Hita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Ahara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Upayoga</a:t>
            </a:r>
            <a:r>
              <a:rPr lang="en-US" sz="2000" dirty="0" smtClean="0">
                <a:latin typeface="Times New Roman" pitchFamily="18" charset="0"/>
                <a:cs typeface="Times New Roman" pitchFamily="18" charset="0"/>
              </a:rPr>
              <a:t> causes </a:t>
            </a:r>
            <a:r>
              <a:rPr lang="en-US" sz="2000" dirty="0" err="1" smtClean="0">
                <a:latin typeface="Times New Roman" pitchFamily="18" charset="0"/>
                <a:cs typeface="Times New Roman" pitchFamily="18" charset="0"/>
              </a:rPr>
              <a:t>Purisha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Vr̥ddhi</a:t>
            </a:r>
            <a:r>
              <a:rPr lang="en-US" sz="2000" dirty="0" smtClean="0">
                <a:latin typeface="Times New Roman" pitchFamily="18" charset="0"/>
                <a:cs typeface="Times New Roman" pitchFamily="18" charset="0"/>
              </a:rPr>
              <a:t> and </a:t>
            </a:r>
            <a:r>
              <a:rPr lang="en-US" sz="2000" dirty="0" err="1" smtClean="0">
                <a:latin typeface="Times New Roman" pitchFamily="18" charset="0"/>
                <a:cs typeface="Times New Roman" pitchFamily="18" charset="0"/>
              </a:rPr>
              <a:t>ahita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ahara</a:t>
            </a:r>
            <a:r>
              <a:rPr lang="en-US" sz="2000" dirty="0" smtClean="0">
                <a:latin typeface="Times New Roman" pitchFamily="18" charset="0"/>
                <a:cs typeface="Times New Roman" pitchFamily="18" charset="0"/>
              </a:rPr>
              <a:t> causes </a:t>
            </a:r>
            <a:r>
              <a:rPr lang="en-US" sz="2000" dirty="0" err="1" smtClean="0">
                <a:latin typeface="Times New Roman" pitchFamily="18" charset="0"/>
                <a:cs typeface="Times New Roman" pitchFamily="18" charset="0"/>
              </a:rPr>
              <a:t>vyadhi</a:t>
            </a:r>
            <a:r>
              <a:rPr lang="en-US" sz="2000" dirty="0" smtClean="0">
                <a:latin typeface="Times New Roman" pitchFamily="18" charset="0"/>
                <a:cs typeface="Times New Roman" pitchFamily="18" charset="0"/>
              </a:rPr>
              <a:t>. </a:t>
            </a:r>
          </a:p>
          <a:p>
            <a:pPr marL="365760" lvl="1" indent="-256032" algn="just">
              <a:lnSpc>
                <a:spcPct val="150000"/>
              </a:lnSpc>
              <a:spcBef>
                <a:spcPts val="400"/>
              </a:spcBef>
              <a:buSzPct val="68000"/>
              <a:buFont typeface="Wingdings 3"/>
              <a:buChar char=""/>
            </a:pPr>
            <a:r>
              <a:rPr lang="en-US" sz="2000" dirty="0" smtClean="0">
                <a:latin typeface="Times New Roman" pitchFamily="18" charset="0"/>
                <a:cs typeface="Times New Roman" pitchFamily="18" charset="0"/>
              </a:rPr>
              <a:t>Then </a:t>
            </a:r>
            <a:r>
              <a:rPr lang="en-US" sz="2000" dirty="0" err="1" smtClean="0">
                <a:latin typeface="Times New Roman" pitchFamily="18" charset="0"/>
                <a:cs typeface="Times New Roman" pitchFamily="18" charset="0"/>
              </a:rPr>
              <a:t>Agnivesa</a:t>
            </a:r>
            <a:r>
              <a:rPr lang="en-US" sz="2000" dirty="0" smtClean="0">
                <a:latin typeface="Times New Roman" pitchFamily="18" charset="0"/>
                <a:cs typeface="Times New Roman" pitchFamily="18" charset="0"/>
              </a:rPr>
              <a:t> raised  a doubt that in actual practice we find that the so called wholesome and unwholesome food articles bring about opposite effects depending upon variations in dose, time, </a:t>
            </a:r>
            <a:r>
              <a:rPr lang="en-US" sz="2000" dirty="0" err="1" smtClean="0">
                <a:latin typeface="Times New Roman" pitchFamily="18" charset="0"/>
                <a:cs typeface="Times New Roman" pitchFamily="18" charset="0"/>
              </a:rPr>
              <a:t>kriya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bhumi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deha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avastha</a:t>
            </a:r>
            <a:r>
              <a:rPr lang="en-US" sz="2000" dirty="0" smtClean="0">
                <a:latin typeface="Times New Roman" pitchFamily="18" charset="0"/>
                <a:cs typeface="Times New Roman" pitchFamily="18" charset="0"/>
              </a:rPr>
              <a:t> etc. </a:t>
            </a:r>
          </a:p>
          <a:p>
            <a:pPr marL="365760" lvl="1" indent="-256032" algn="just">
              <a:lnSpc>
                <a:spcPct val="150000"/>
              </a:lnSpc>
              <a:spcBef>
                <a:spcPts val="400"/>
              </a:spcBef>
              <a:buSzPct val="68000"/>
              <a:buFont typeface="Wingdings 3"/>
              <a:buChar char=""/>
            </a:pPr>
            <a:r>
              <a:rPr lang="en-US" sz="2000" dirty="0" smtClean="0">
                <a:latin typeface="Times New Roman" pitchFamily="18" charset="0"/>
                <a:cs typeface="Times New Roman" pitchFamily="18" charset="0"/>
              </a:rPr>
              <a:t>Vitiation of </a:t>
            </a:r>
            <a:r>
              <a:rPr lang="en-US" sz="2000" dirty="0" err="1" smtClean="0">
                <a:latin typeface="Times New Roman" pitchFamily="18" charset="0"/>
                <a:cs typeface="Times New Roman" pitchFamily="18" charset="0"/>
              </a:rPr>
              <a:t>Pratijna</a:t>
            </a:r>
            <a:r>
              <a:rPr lang="en-US" sz="2000" dirty="0" smtClean="0">
                <a:latin typeface="Times New Roman" pitchFamily="18" charset="0"/>
                <a:cs typeface="Times New Roman" pitchFamily="18" charset="0"/>
              </a:rPr>
              <a:t> with an objection</a:t>
            </a:r>
            <a:endParaRPr lang="en-US" sz="2000" dirty="0"/>
          </a:p>
        </p:txBody>
      </p:sp>
      <p:sp>
        <p:nvSpPr>
          <p:cNvPr id="3" name="Title 2"/>
          <p:cNvSpPr>
            <a:spLocks noGrp="1"/>
          </p:cNvSpPr>
          <p:nvPr>
            <p:ph type="title"/>
          </p:nvPr>
        </p:nvSpPr>
        <p:spPr/>
        <p:txBody>
          <a:bodyPr>
            <a:normAutofit/>
          </a:bodyPr>
          <a:lstStyle/>
          <a:p>
            <a:r>
              <a:rPr lang="en-IN" dirty="0" smtClean="0">
                <a:latin typeface="Times New Roman" pitchFamily="18" charset="0"/>
                <a:cs typeface="Times New Roman" pitchFamily="18" charset="0"/>
              </a:rPr>
              <a:t>PORVAPAKSHA</a:t>
            </a:r>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447800"/>
            <a:ext cx="8229600" cy="4525963"/>
          </a:xfrm>
        </p:spPr>
        <p:txBody>
          <a:bodyPr>
            <a:normAutofit fontScale="77500" lnSpcReduction="20000"/>
          </a:bodyPr>
          <a:lstStyle/>
          <a:p>
            <a:pPr lvl="0">
              <a:lnSpc>
                <a:spcPct val="150000"/>
              </a:lnSpc>
            </a:pPr>
            <a:r>
              <a:rPr lang="en-US" dirty="0" smtClean="0">
                <a:latin typeface="BRH Devanagari" pitchFamily="2" charset="0"/>
              </a:rPr>
              <a:t>iÉæsÉxÉÌmÉïqÉïkÉÔÌlÉuÉÉiÉÌmÉiÉzsÉåwqÉmÉëzÉqÉlÉÉiÉÉïÌlÉSìurÉÉÌlÉpÉuÉÎliÉ</a:t>
            </a:r>
            <a:r>
              <a:rPr lang="en-US" dirty="0" smtClean="0"/>
              <a:t> | (1/13)</a:t>
            </a:r>
          </a:p>
          <a:p>
            <a:pPr>
              <a:lnSpc>
                <a:spcPct val="150000"/>
              </a:lnSpc>
            </a:pPr>
            <a:r>
              <a:rPr lang="en-US" dirty="0" smtClean="0">
                <a:latin typeface="Times New Roman" pitchFamily="18" charset="0"/>
                <a:cs typeface="Times New Roman" pitchFamily="18" charset="0"/>
              </a:rPr>
              <a:t>By the order of explanation the reader can understand that </a:t>
            </a:r>
            <a:r>
              <a:rPr lang="en-US" dirty="0" err="1" smtClean="0">
                <a:latin typeface="Times New Roman" pitchFamily="18" charset="0"/>
                <a:cs typeface="Times New Roman" pitchFamily="18" charset="0"/>
              </a:rPr>
              <a:t>Taila</a:t>
            </a:r>
            <a:r>
              <a:rPr lang="en-US" dirty="0" smtClean="0">
                <a:latin typeface="Times New Roman" pitchFamily="18" charset="0"/>
                <a:cs typeface="Times New Roman" pitchFamily="18" charset="0"/>
              </a:rPr>
              <a:t> will relieve </a:t>
            </a:r>
            <a:r>
              <a:rPr lang="en-US" dirty="0" err="1" smtClean="0">
                <a:latin typeface="Times New Roman" pitchFamily="18" charset="0"/>
                <a:cs typeface="Times New Roman" pitchFamily="18" charset="0"/>
              </a:rPr>
              <a:t>Vata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Sarpi</a:t>
            </a:r>
            <a:r>
              <a:rPr lang="en-US" dirty="0" smtClean="0">
                <a:latin typeface="Times New Roman" pitchFamily="18" charset="0"/>
                <a:cs typeface="Times New Roman" pitchFamily="18" charset="0"/>
              </a:rPr>
              <a:t> will relieve </a:t>
            </a:r>
            <a:r>
              <a:rPr lang="en-US" dirty="0" err="1" smtClean="0">
                <a:latin typeface="Times New Roman" pitchFamily="18" charset="0"/>
                <a:cs typeface="Times New Roman" pitchFamily="18" charset="0"/>
              </a:rPr>
              <a:t>Pitta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Madhu</a:t>
            </a:r>
            <a:r>
              <a:rPr lang="en-US" dirty="0" smtClean="0">
                <a:latin typeface="Times New Roman" pitchFamily="18" charset="0"/>
                <a:cs typeface="Times New Roman" pitchFamily="18" charset="0"/>
              </a:rPr>
              <a:t> will relieve </a:t>
            </a:r>
            <a:r>
              <a:rPr lang="en-US" dirty="0" err="1" smtClean="0">
                <a:latin typeface="Times New Roman" pitchFamily="18" charset="0"/>
                <a:cs typeface="Times New Roman" pitchFamily="18" charset="0"/>
              </a:rPr>
              <a:t>Kapha</a:t>
            </a:r>
            <a:r>
              <a:rPr lang="en-US" dirty="0" smtClean="0">
                <a:latin typeface="Times New Roman" pitchFamily="18" charset="0"/>
                <a:cs typeface="Times New Roman" pitchFamily="18" charset="0"/>
              </a:rPr>
              <a:t>. </a:t>
            </a:r>
          </a:p>
          <a:p>
            <a:pPr lvl="0">
              <a:lnSpc>
                <a:spcPct val="150000"/>
              </a:lnSpc>
            </a:pPr>
            <a:r>
              <a:rPr lang="en-US" dirty="0" smtClean="0">
                <a:latin typeface="Times New Roman" pitchFamily="18" charset="0"/>
                <a:cs typeface="Times New Roman" pitchFamily="18" charset="0"/>
              </a:rPr>
              <a:t>Order of explanation of </a:t>
            </a:r>
            <a:r>
              <a:rPr lang="en-US" dirty="0" err="1" smtClean="0">
                <a:latin typeface="Times New Roman" pitchFamily="18" charset="0"/>
                <a:cs typeface="Times New Roman" pitchFamily="18" charset="0"/>
              </a:rPr>
              <a:t>Ashtavidha</a:t>
            </a:r>
            <a:r>
              <a:rPr lang="en-US" dirty="0" smtClean="0">
                <a:latin typeface="Times New Roman" pitchFamily="18" charset="0"/>
                <a:cs typeface="Times New Roman" pitchFamily="18" charset="0"/>
              </a:rPr>
              <a:t> Ahara </a:t>
            </a:r>
            <a:r>
              <a:rPr lang="en-US" dirty="0" err="1" smtClean="0">
                <a:latin typeface="Times New Roman" pitchFamily="18" charset="0"/>
                <a:cs typeface="Times New Roman" pitchFamily="18" charset="0"/>
              </a:rPr>
              <a:t>Viseshaayatana</a:t>
            </a:r>
            <a:r>
              <a:rPr lang="en-US" dirty="0" smtClean="0">
                <a:latin typeface="Times New Roman" pitchFamily="18" charset="0"/>
                <a:cs typeface="Times New Roman" pitchFamily="18" charset="0"/>
              </a:rPr>
              <a:t> and Ahara </a:t>
            </a:r>
            <a:r>
              <a:rPr lang="en-US" dirty="0" err="1" smtClean="0">
                <a:latin typeface="Times New Roman" pitchFamily="18" charset="0"/>
                <a:cs typeface="Times New Roman" pitchFamily="18" charset="0"/>
              </a:rPr>
              <a:t>VidhiVidhan</a:t>
            </a:r>
            <a:r>
              <a:rPr lang="en-US" dirty="0" err="1" smtClean="0"/>
              <a:t>a</a:t>
            </a:r>
            <a:endParaRPr lang="en-US" dirty="0" smtClean="0"/>
          </a:p>
          <a:p>
            <a:pPr lvl="0">
              <a:lnSpc>
                <a:spcPct val="150000"/>
              </a:lnSpc>
            </a:pPr>
            <a:r>
              <a:rPr lang="hi-IN" dirty="0" smtClean="0"/>
              <a:t>प्राणोदकान्नवाहानां दुष्टानां श्वासिकी क्रिया| कार्या तृष्णोपशमनी तथैवामप्रदोषिकी||२६||</a:t>
            </a:r>
            <a:endParaRPr lang="en-US" dirty="0" smtClean="0"/>
          </a:p>
          <a:p>
            <a:pPr lvl="0">
              <a:lnSpc>
                <a:spcPct val="150000"/>
              </a:lnSpc>
            </a:pPr>
            <a:r>
              <a:rPr lang="en-US" dirty="0" smtClean="0">
                <a:latin typeface="Times New Roman" pitchFamily="18" charset="0"/>
                <a:cs typeface="Times New Roman" pitchFamily="18" charset="0"/>
              </a:rPr>
              <a:t>The treatment of vitiated </a:t>
            </a:r>
            <a:r>
              <a:rPr lang="en-US" dirty="0" err="1" smtClean="0">
                <a:latin typeface="Times New Roman" pitchFamily="18" charset="0"/>
                <a:cs typeface="Times New Roman" pitchFamily="18" charset="0"/>
              </a:rPr>
              <a:t>pranavaha</a:t>
            </a:r>
            <a:r>
              <a:rPr lang="en-US" i="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Udakavaha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Annavaha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Srotas</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are the same as those described for treating</a:t>
            </a:r>
            <a:r>
              <a:rPr lang="en-US" i="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Shwasa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Trishna</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and </a:t>
            </a:r>
            <a:r>
              <a:rPr lang="en-US" dirty="0" err="1" smtClean="0">
                <a:latin typeface="Times New Roman" pitchFamily="18" charset="0"/>
                <a:cs typeface="Times New Roman" pitchFamily="18" charset="0"/>
              </a:rPr>
              <a:t>Amapradosha</a:t>
            </a:r>
            <a:r>
              <a:rPr lang="en-US" i="1"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VIDHANA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8305800" cy="4788091"/>
          </a:xfrm>
        </p:spPr>
        <p:txBody>
          <a:bodyPr/>
          <a:lstStyle/>
          <a:p>
            <a:pPr lvl="0" algn="just"/>
            <a:r>
              <a:rPr lang="en-US" dirty="0" err="1" smtClean="0">
                <a:latin typeface="BRH Devanagari" pitchFamily="2" charset="0"/>
              </a:rPr>
              <a:t>AÌiÉoÉWÒûiuÉÉiÉç</a:t>
            </a:r>
            <a:r>
              <a:rPr lang="en-US" dirty="0" smtClean="0">
                <a:latin typeface="BRH Devanagari" pitchFamily="2" charset="0"/>
              </a:rPr>
              <a:t> </a:t>
            </a:r>
            <a:r>
              <a:rPr lang="en-US" dirty="0" err="1" smtClean="0">
                <a:latin typeface="BRH Devanagari" pitchFamily="2" charset="0"/>
              </a:rPr>
              <a:t>ZÉsÉÑ</a:t>
            </a:r>
            <a:r>
              <a:rPr lang="en-US" dirty="0" smtClean="0">
                <a:latin typeface="BRH Devanagari" pitchFamily="2" charset="0"/>
              </a:rPr>
              <a:t> </a:t>
            </a:r>
            <a:r>
              <a:rPr lang="en-US" dirty="0" err="1" smtClean="0">
                <a:latin typeface="BRH Devanagari" pitchFamily="2" charset="0"/>
              </a:rPr>
              <a:t>MåüÍcÉSmÉËUxÉXçZrÉårÉÉlrÉÉcÉ¤ÉiÉå</a:t>
            </a:r>
            <a:r>
              <a:rPr lang="en-US" dirty="0" smtClean="0">
                <a:latin typeface="BRH Devanagari" pitchFamily="2" charset="0"/>
              </a:rPr>
              <a:t> </a:t>
            </a:r>
            <a:r>
              <a:rPr lang="en-US" b="1" dirty="0" err="1" smtClean="0">
                <a:latin typeface="BRH Devanagari" pitchFamily="2" charset="0"/>
              </a:rPr>
              <a:t>xÉëÉåiÉÉÇÍxÉ</a:t>
            </a:r>
            <a:r>
              <a:rPr lang="en-US" b="1" dirty="0" smtClean="0">
                <a:latin typeface="BRH Devanagari" pitchFamily="2" charset="0"/>
              </a:rPr>
              <a:t>,</a:t>
            </a:r>
            <a:r>
              <a:rPr lang="en-US" dirty="0" smtClean="0">
                <a:latin typeface="BRH Devanagari" pitchFamily="2" charset="0"/>
              </a:rPr>
              <a:t> </a:t>
            </a:r>
            <a:r>
              <a:rPr lang="en-US" dirty="0" err="1" smtClean="0">
                <a:latin typeface="BRH Devanagari" pitchFamily="2" charset="0"/>
              </a:rPr>
              <a:t>mÉËUxÉXçZrÉårÉÉÌlÉ</a:t>
            </a:r>
            <a:r>
              <a:rPr lang="en-US" dirty="0" smtClean="0">
                <a:latin typeface="BRH Devanagari" pitchFamily="2" charset="0"/>
              </a:rPr>
              <a:t> </a:t>
            </a:r>
            <a:r>
              <a:rPr lang="en-US" dirty="0" err="1" smtClean="0">
                <a:latin typeface="BRH Devanagari" pitchFamily="2" charset="0"/>
              </a:rPr>
              <a:t>mÉÑlÉUlrÉå</a:t>
            </a:r>
            <a:r>
              <a:rPr lang="en-US" dirty="0" smtClean="0">
                <a:latin typeface="BRH Devanagari" pitchFamily="2" charset="0"/>
              </a:rPr>
              <a:t> </a:t>
            </a:r>
            <a:r>
              <a:rPr lang="en-US" dirty="0" smtClean="0"/>
              <a:t>| (C.V.5/5)</a:t>
            </a:r>
          </a:p>
          <a:p>
            <a:pPr algn="just"/>
            <a:r>
              <a:rPr lang="en-US" dirty="0" smtClean="0">
                <a:latin typeface="Times New Roman" pitchFamily="18" charset="0"/>
                <a:cs typeface="Times New Roman" pitchFamily="18" charset="0"/>
              </a:rPr>
              <a:t>In this Sutra the author has stated the opinion of others that some consider </a:t>
            </a:r>
            <a:r>
              <a:rPr lang="en-US" dirty="0" err="1" smtClean="0">
                <a:latin typeface="Times New Roman" pitchFamily="18" charset="0"/>
                <a:cs typeface="Times New Roman" pitchFamily="18" charset="0"/>
              </a:rPr>
              <a:t>Srotas</a:t>
            </a:r>
            <a:r>
              <a:rPr lang="en-US" dirty="0" smtClean="0">
                <a:latin typeface="Times New Roman" pitchFamily="18" charset="0"/>
                <a:cs typeface="Times New Roman" pitchFamily="18" charset="0"/>
              </a:rPr>
              <a:t> are innumerable because they are too many, and some consider hat they are numerable. The author had not directly refuted other opinion indicating that he agrees to others opinion. </a:t>
            </a:r>
          </a:p>
          <a:p>
            <a:pPr algn="just"/>
            <a:endParaRPr lang="en-US" dirty="0"/>
          </a:p>
        </p:txBody>
      </p:sp>
      <p:sp>
        <p:nvSpPr>
          <p:cNvPr id="3" name="Title 2"/>
          <p:cNvSpPr>
            <a:spLocks noGrp="1"/>
          </p:cNvSpPr>
          <p:nvPr>
            <p:ph type="title"/>
          </p:nvPr>
        </p:nvSpPr>
        <p:spPr>
          <a:xfrm>
            <a:off x="457200" y="274638"/>
            <a:ext cx="8077200" cy="944562"/>
          </a:xfrm>
        </p:spPr>
        <p:txBody>
          <a:bodyPr>
            <a:normAutofit fontScale="90000"/>
          </a:bodyPr>
          <a:lstStyle/>
          <a:p>
            <a:r>
              <a:rPr lang="en-IN" dirty="0" smtClean="0">
                <a:latin typeface="Times New Roman" pitchFamily="18" charset="0"/>
                <a:cs typeface="Times New Roman" pitchFamily="18" charset="0"/>
              </a:rPr>
              <a:t>ANUMATA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864291"/>
          </a:xfrm>
        </p:spPr>
        <p:txBody>
          <a:bodyPr>
            <a:normAutofit fontScale="77500" lnSpcReduction="20000"/>
          </a:bodyPr>
          <a:lstStyle/>
          <a:p>
            <a:pPr algn="just">
              <a:lnSpc>
                <a:spcPct val="160000"/>
              </a:lnSpc>
            </a:pPr>
            <a:r>
              <a:rPr lang="hi-IN" dirty="0" smtClean="0"/>
              <a:t>रसवीर्यविपाकानां सामान्यं यत्र लक्ष्यते| विशेषः कर्मणां चैव प्रभावस्तस्य स स्मृतः||</a:t>
            </a:r>
            <a:endParaRPr lang="en-US" dirty="0" smtClean="0"/>
          </a:p>
          <a:p>
            <a:pPr algn="just">
              <a:lnSpc>
                <a:spcPct val="160000"/>
              </a:lnSpc>
            </a:pPr>
            <a:r>
              <a:rPr lang="hi-IN" dirty="0" smtClean="0"/>
              <a:t>कटुकः कटुकः पाके वीर्योष्णश्चित्रको मतः| तद्वद्दन्ती प्रभावात्तु विरेचयति मानवम् ||</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C.Su</a:t>
            </a:r>
            <a:r>
              <a:rPr lang="en-US" dirty="0" smtClean="0">
                <a:latin typeface="Times New Roman" pitchFamily="18" charset="0"/>
                <a:cs typeface="Times New Roman" pitchFamily="18" charset="0"/>
              </a:rPr>
              <a:t> 26/67-68)</a:t>
            </a:r>
            <a:endParaRPr lang="en-US" dirty="0" smtClean="0"/>
          </a:p>
          <a:p>
            <a:pPr algn="just">
              <a:lnSpc>
                <a:spcPct val="160000"/>
              </a:lnSpc>
            </a:pPr>
            <a:r>
              <a:rPr lang="en-US" dirty="0" smtClean="0">
                <a:latin typeface="Times New Roman" pitchFamily="18" charset="0"/>
                <a:cs typeface="Times New Roman" pitchFamily="18" charset="0"/>
              </a:rPr>
              <a:t>In </a:t>
            </a:r>
            <a:r>
              <a:rPr lang="en-US" dirty="0" err="1" smtClean="0">
                <a:latin typeface="Times New Roman" pitchFamily="18" charset="0"/>
                <a:cs typeface="Times New Roman" pitchFamily="18" charset="0"/>
              </a:rPr>
              <a:t>Atreyabhadrakapyiyam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Adhyaya</a:t>
            </a:r>
            <a:r>
              <a:rPr lang="en-US" i="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Acarya</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defines </a:t>
            </a:r>
            <a:r>
              <a:rPr lang="en-US" b="1" dirty="0" smtClean="0">
                <a:latin typeface="Times New Roman" pitchFamily="18" charset="0"/>
                <a:cs typeface="Times New Roman" pitchFamily="18" charset="0"/>
              </a:rPr>
              <a:t>Prabhava </a:t>
            </a:r>
          </a:p>
          <a:p>
            <a:pPr algn="just">
              <a:lnSpc>
                <a:spcPct val="160000"/>
              </a:lnSpc>
            </a:pPr>
            <a:r>
              <a:rPr lang="en-US" dirty="0" smtClean="0">
                <a:latin typeface="Times New Roman" pitchFamily="18" charset="0"/>
                <a:cs typeface="Times New Roman" pitchFamily="18" charset="0"/>
              </a:rPr>
              <a:t>Both </a:t>
            </a:r>
            <a:r>
              <a:rPr lang="en-US" dirty="0" err="1" smtClean="0">
                <a:latin typeface="Times New Roman" pitchFamily="18" charset="0"/>
                <a:cs typeface="Times New Roman" pitchFamily="18" charset="0"/>
              </a:rPr>
              <a:t>Citraka</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and </a:t>
            </a:r>
            <a:r>
              <a:rPr lang="en-US" dirty="0" err="1" smtClean="0">
                <a:latin typeface="Times New Roman" pitchFamily="18" charset="0"/>
                <a:cs typeface="Times New Roman" pitchFamily="18" charset="0"/>
              </a:rPr>
              <a:t>Danti</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are pungent in taste and </a:t>
            </a:r>
            <a:r>
              <a:rPr lang="en-US" dirty="0" err="1" smtClean="0">
                <a:latin typeface="Times New Roman" pitchFamily="18" charset="0"/>
                <a:cs typeface="Times New Roman" pitchFamily="18" charset="0"/>
              </a:rPr>
              <a:t>Vipaka</a:t>
            </a:r>
            <a:r>
              <a:rPr lang="en-US" dirty="0" smtClean="0">
                <a:latin typeface="Times New Roman" pitchFamily="18" charset="0"/>
                <a:cs typeface="Times New Roman" pitchFamily="18" charset="0"/>
              </a:rPr>
              <a:t>. They both have </a:t>
            </a:r>
            <a:r>
              <a:rPr lang="en-US" dirty="0" err="1" smtClean="0">
                <a:latin typeface="Times New Roman" pitchFamily="18" charset="0"/>
                <a:cs typeface="Times New Roman" pitchFamily="18" charset="0"/>
              </a:rPr>
              <a:t>Uṣṇa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Virya</a:t>
            </a:r>
            <a:r>
              <a:rPr lang="en-US" dirty="0" smtClean="0">
                <a:latin typeface="Times New Roman" pitchFamily="18" charset="0"/>
                <a:cs typeface="Times New Roman" pitchFamily="18" charset="0"/>
              </a:rPr>
              <a:t>. But in spite of this similarity, </a:t>
            </a:r>
            <a:r>
              <a:rPr lang="en-US" dirty="0" err="1" smtClean="0">
                <a:latin typeface="Times New Roman" pitchFamily="18" charset="0"/>
                <a:cs typeface="Times New Roman" pitchFamily="18" charset="0"/>
              </a:rPr>
              <a:t>Danti</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acts as a purgative while </a:t>
            </a:r>
            <a:r>
              <a:rPr lang="en-US" dirty="0" err="1" smtClean="0">
                <a:latin typeface="Times New Roman" pitchFamily="18" charset="0"/>
                <a:cs typeface="Times New Roman" pitchFamily="18" charset="0"/>
              </a:rPr>
              <a:t>Citraka</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does not. The purgative effect of </a:t>
            </a:r>
            <a:r>
              <a:rPr lang="en-US" dirty="0" err="1" smtClean="0">
                <a:latin typeface="Times New Roman" pitchFamily="18" charset="0"/>
                <a:cs typeface="Times New Roman" pitchFamily="18" charset="0"/>
              </a:rPr>
              <a:t>Danti</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therefore can be explained only by its Prabhava</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or specific action. </a:t>
            </a:r>
            <a:endParaRPr lang="en-US" dirty="0">
              <a:latin typeface="Times New Roman" pitchFamily="18" charset="0"/>
              <a:cs typeface="Times New Roman" pitchFamily="18" charset="0"/>
            </a:endParaRPr>
          </a:p>
        </p:txBody>
      </p:sp>
      <p:sp>
        <p:nvSpPr>
          <p:cNvPr id="3" name="Title 2"/>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VYAKHYANA</a:t>
            </a:r>
            <a:br>
              <a:rPr lang="en-IN" dirty="0" smtClean="0">
                <a:latin typeface="Times New Roman" pitchFamily="18" charset="0"/>
                <a:cs typeface="Times New Roman" pitchFamily="18" charset="0"/>
              </a:rPr>
            </a:br>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lvl="0" algn="just">
              <a:lnSpc>
                <a:spcPct val="150000"/>
              </a:lnSpc>
            </a:pPr>
            <a:r>
              <a:rPr lang="en-IN" dirty="0" err="1" smtClean="0">
                <a:latin typeface="BRH Devanagari" pitchFamily="2" charset="0"/>
              </a:rPr>
              <a:t>CÌiÉ</a:t>
            </a:r>
            <a:r>
              <a:rPr lang="en-IN" dirty="0" smtClean="0">
                <a:latin typeface="BRH Devanagari" pitchFamily="2" charset="0"/>
              </a:rPr>
              <a:t> ´</a:t>
            </a:r>
            <a:r>
              <a:rPr lang="en-IN" dirty="0" err="1" smtClean="0">
                <a:latin typeface="BRH Devanagari" pitchFamily="2" charset="0"/>
              </a:rPr>
              <a:t>ÉÑiuÉÉ</a:t>
            </a:r>
            <a:r>
              <a:rPr lang="en-IN" dirty="0" smtClean="0">
                <a:latin typeface="BRH Devanagari" pitchFamily="2" charset="0"/>
              </a:rPr>
              <a:t> </a:t>
            </a:r>
            <a:r>
              <a:rPr lang="en-IN" dirty="0" err="1" smtClean="0">
                <a:latin typeface="BRH Devanagari" pitchFamily="2" charset="0"/>
              </a:rPr>
              <a:t>eÉlÉmÉSÉåSèkuÉÇxÉlÉå</a:t>
            </a:r>
            <a:r>
              <a:rPr lang="en-IN" dirty="0" smtClean="0">
                <a:latin typeface="BRH Devanagari" pitchFamily="2" charset="0"/>
              </a:rPr>
              <a:t> . . . . . </a:t>
            </a:r>
            <a:r>
              <a:rPr lang="en-IN" dirty="0" err="1" smtClean="0">
                <a:latin typeface="BRH Devanagari" pitchFamily="2" charset="0"/>
              </a:rPr>
              <a:t>MÑüiÉÉåqÉÔsÉqÉåwÉÉÇ</a:t>
            </a:r>
            <a:r>
              <a:rPr lang="en-IN" dirty="0" smtClean="0">
                <a:latin typeface="BRH Devanagari" pitchFamily="2" charset="0"/>
              </a:rPr>
              <a:t> </a:t>
            </a:r>
            <a:r>
              <a:rPr lang="en-IN" dirty="0" err="1" smtClean="0">
                <a:latin typeface="BRH Devanagari" pitchFamily="2" charset="0"/>
              </a:rPr>
              <a:t>uÉÉruÉÉSÏlÉÉÇ</a:t>
            </a:r>
            <a:r>
              <a:rPr lang="en-IN" dirty="0" smtClean="0">
                <a:latin typeface="BRH Devanagari" pitchFamily="2" charset="0"/>
              </a:rPr>
              <a:t> </a:t>
            </a:r>
            <a:r>
              <a:rPr lang="en-IN" dirty="0" err="1" smtClean="0">
                <a:latin typeface="BRH Devanagari" pitchFamily="2" charset="0"/>
              </a:rPr>
              <a:t>uÉæaÉÑlrÉqÉÑimÉ±iÉå</a:t>
            </a:r>
            <a:r>
              <a:rPr lang="en-IN" dirty="0" smtClean="0">
                <a:latin typeface="BRH Devanagari" pitchFamily="2" charset="0"/>
              </a:rPr>
              <a:t>? rÉålÉÉåmÉmÉ³ÉÉ </a:t>
            </a:r>
            <a:r>
              <a:rPr lang="en-IN" dirty="0" err="1" smtClean="0">
                <a:latin typeface="BRH Devanagari" pitchFamily="2" charset="0"/>
              </a:rPr>
              <a:t>eÉlÉmÉSÉåSèkuÉÇxÉrÉliÉÏÌi</a:t>
            </a:r>
            <a:r>
              <a:rPr lang="en-IN" dirty="0" err="1" smtClean="0"/>
              <a:t>É</a:t>
            </a:r>
            <a:r>
              <a:rPr lang="en-IN" dirty="0" smtClean="0"/>
              <a:t> | (C.V.3/11)</a:t>
            </a:r>
            <a:endParaRPr lang="en-US" dirty="0" smtClean="0"/>
          </a:p>
          <a:p>
            <a:pPr algn="just">
              <a:lnSpc>
                <a:spcPct val="150000"/>
              </a:lnSpc>
            </a:pPr>
            <a:r>
              <a:rPr lang="en-IN" dirty="0" smtClean="0">
                <a:latin typeface="Times New Roman" pitchFamily="18" charset="0"/>
                <a:cs typeface="Times New Roman" pitchFamily="18" charset="0"/>
              </a:rPr>
              <a:t>After hearing from </a:t>
            </a:r>
            <a:r>
              <a:rPr lang="en-IN" dirty="0" err="1" smtClean="0">
                <a:latin typeface="Times New Roman" pitchFamily="18" charset="0"/>
                <a:cs typeface="Times New Roman" pitchFamily="18" charset="0"/>
              </a:rPr>
              <a:t>Atreya</a:t>
            </a:r>
            <a:r>
              <a:rPr lang="en-IN" dirty="0" smtClean="0">
                <a:latin typeface="Times New Roman" pitchFamily="18" charset="0"/>
                <a:cs typeface="Times New Roman" pitchFamily="18" charset="0"/>
              </a:rPr>
              <a:t> that Vayu, </a:t>
            </a:r>
            <a:r>
              <a:rPr lang="en-IN" dirty="0" err="1" smtClean="0">
                <a:latin typeface="Times New Roman" pitchFamily="18" charset="0"/>
                <a:cs typeface="Times New Roman" pitchFamily="18" charset="0"/>
              </a:rPr>
              <a:t>Jala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Desha</a:t>
            </a:r>
            <a:r>
              <a:rPr lang="en-IN" dirty="0" smtClean="0">
                <a:latin typeface="Times New Roman" pitchFamily="18" charset="0"/>
                <a:cs typeface="Times New Roman" pitchFamily="18" charset="0"/>
              </a:rPr>
              <a:t> and Kala are the reasons for Janapadodwamsa with the features of their vitiation, </a:t>
            </a:r>
            <a:r>
              <a:rPr lang="en-IN" dirty="0" err="1" smtClean="0">
                <a:latin typeface="Times New Roman" pitchFamily="18" charset="0"/>
                <a:cs typeface="Times New Roman" pitchFamily="18" charset="0"/>
              </a:rPr>
              <a:t>Agnivesha</a:t>
            </a:r>
            <a:r>
              <a:rPr lang="en-IN" dirty="0" smtClean="0">
                <a:latin typeface="Times New Roman" pitchFamily="18" charset="0"/>
                <a:cs typeface="Times New Roman" pitchFamily="18" charset="0"/>
              </a:rPr>
              <a:t> wanted to know that, what causes their vitiation and how the vitiation of these factors have led to diseases killing people.</a:t>
            </a:r>
            <a:r>
              <a:rPr lang="en-IN" dirty="0" smtClean="0"/>
              <a:t> </a:t>
            </a:r>
            <a:endParaRPr lang="en-US" dirty="0" smtClean="0"/>
          </a:p>
          <a:p>
            <a:endParaRPr lang="en-US" dirty="0"/>
          </a:p>
        </p:txBody>
      </p:sp>
      <p:sp>
        <p:nvSpPr>
          <p:cNvPr id="3" name="Title 2"/>
          <p:cNvSpPr>
            <a:spLocks noGrp="1"/>
          </p:cNvSpPr>
          <p:nvPr>
            <p:ph type="title"/>
          </p:nvPr>
        </p:nvSpPr>
        <p:spPr/>
        <p:txBody>
          <a:bodyPr>
            <a:normAutofit fontScale="90000"/>
          </a:bodyPr>
          <a:lstStyle/>
          <a:p>
            <a:r>
              <a:rPr lang="en-IN" smtClean="0">
                <a:latin typeface="Times New Roman" pitchFamily="18" charset="0"/>
                <a:cs typeface="Times New Roman" pitchFamily="18" charset="0"/>
              </a:rPr>
              <a:t>SAMSAYA</a:t>
            </a:r>
            <a:br>
              <a:rPr lang="en-IN" smtClean="0">
                <a:latin typeface="Times New Roman" pitchFamily="18" charset="0"/>
                <a:cs typeface="Times New Roman" pitchFamily="18" charset="0"/>
              </a:rPr>
            </a:br>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05800" cy="4940491"/>
          </a:xfrm>
        </p:spPr>
        <p:txBody>
          <a:bodyPr>
            <a:normAutofit fontScale="85000" lnSpcReduction="10000"/>
          </a:bodyPr>
          <a:lstStyle/>
          <a:p>
            <a:pPr lvl="0">
              <a:lnSpc>
                <a:spcPct val="160000"/>
              </a:lnSpc>
            </a:pPr>
            <a:r>
              <a:rPr lang="en-US" dirty="0" err="1" smtClean="0">
                <a:latin typeface="BRH Devanagari" pitchFamily="2" charset="0"/>
              </a:rPr>
              <a:t>iÉ§ÉmÉëM×üÌiÉÂcrÉiÉå</a:t>
            </a:r>
            <a:r>
              <a:rPr lang="en-US" dirty="0" smtClean="0">
                <a:latin typeface="BRH Devanagari" pitchFamily="2" charset="0"/>
              </a:rPr>
              <a:t>. . . . . </a:t>
            </a:r>
            <a:r>
              <a:rPr lang="en-US" dirty="0" err="1" smtClean="0">
                <a:latin typeface="BRH Devanagari" pitchFamily="2" charset="0"/>
              </a:rPr>
              <a:t>iÉ±jÉÉ</a:t>
            </a:r>
            <a:r>
              <a:rPr lang="en-US" dirty="0" smtClean="0">
                <a:latin typeface="BRH Devanagari" pitchFamily="2" charset="0"/>
              </a:rPr>
              <a:t> - </a:t>
            </a:r>
            <a:r>
              <a:rPr lang="en-US" b="1" dirty="0" err="1" smtClean="0">
                <a:latin typeface="BRH Devanagari" pitchFamily="2" charset="0"/>
              </a:rPr>
              <a:t>qÉÉwÉqÉÑªrÉÉå</a:t>
            </a:r>
            <a:r>
              <a:rPr lang="en-US" b="1" dirty="0" smtClean="0">
                <a:latin typeface="BRH Devanagari" pitchFamily="2" charset="0"/>
              </a:rPr>
              <a:t>:, </a:t>
            </a:r>
            <a:r>
              <a:rPr lang="en-US" b="1" dirty="0" err="1" smtClean="0">
                <a:latin typeface="BRH Devanagari" pitchFamily="2" charset="0"/>
              </a:rPr>
              <a:t>zÉÔMüUåhÉrÉÉå¶É</a:t>
            </a:r>
            <a:r>
              <a:rPr lang="en-US" dirty="0" smtClean="0">
                <a:latin typeface="BRH Devanagari" pitchFamily="2" charset="0"/>
              </a:rPr>
              <a:t> </a:t>
            </a:r>
            <a:r>
              <a:rPr lang="en-US" dirty="0" smtClean="0"/>
              <a:t>| (1/22.1)</a:t>
            </a:r>
          </a:p>
          <a:p>
            <a:pPr>
              <a:lnSpc>
                <a:spcPct val="160000"/>
              </a:lnSpc>
            </a:pPr>
            <a:r>
              <a:rPr lang="en-US" dirty="0" smtClean="0">
                <a:latin typeface="Times New Roman" pitchFamily="18" charset="0"/>
                <a:cs typeface="Times New Roman" pitchFamily="18" charset="0"/>
              </a:rPr>
              <a:t>The words </a:t>
            </a:r>
            <a:r>
              <a:rPr lang="en-US" dirty="0" err="1" smtClean="0">
                <a:latin typeface="Times New Roman" pitchFamily="18" charset="0"/>
                <a:cs typeface="Times New Roman" pitchFamily="18" charset="0"/>
              </a:rPr>
              <a:t>Masha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Mudga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Shukara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Ena</a:t>
            </a:r>
            <a:r>
              <a:rPr lang="en-US" dirty="0" smtClean="0">
                <a:latin typeface="Times New Roman" pitchFamily="18" charset="0"/>
                <a:cs typeface="Times New Roman" pitchFamily="18" charset="0"/>
              </a:rPr>
              <a:t> indicates to Sutrasthana chapter Annapanavidhi Adhyayam (C.Su.27) wherein their properties are enumerated</a:t>
            </a:r>
            <a:r>
              <a:rPr lang="en-US" dirty="0" smtClean="0"/>
              <a:t>.</a:t>
            </a:r>
          </a:p>
          <a:p>
            <a:pPr lvl="0">
              <a:lnSpc>
                <a:spcPct val="160000"/>
              </a:lnSpc>
            </a:pPr>
            <a:r>
              <a:rPr lang="en-US" dirty="0" err="1" smtClean="0">
                <a:latin typeface="BRH Devanagari" pitchFamily="2" charset="0"/>
              </a:rPr>
              <a:t>MüÉsÉÉåÌWû</a:t>
            </a:r>
            <a:r>
              <a:rPr lang="en-US" dirty="0" smtClean="0">
                <a:latin typeface="BRH Devanagari" pitchFamily="2" charset="0"/>
              </a:rPr>
              <a:t> . . . . . . . . . . . . </a:t>
            </a:r>
            <a:r>
              <a:rPr lang="en-US" b="1" dirty="0" smtClean="0">
                <a:latin typeface="BRH Devanagari" pitchFamily="2" charset="0"/>
              </a:rPr>
              <a:t>.</a:t>
            </a:r>
            <a:r>
              <a:rPr lang="en-US" b="1" dirty="0" err="1" smtClean="0">
                <a:latin typeface="BRH Devanagari" pitchFamily="2" charset="0"/>
              </a:rPr>
              <a:t>GiÉÑxÉÉiqrÉÉmÉå¤É</a:t>
            </a:r>
            <a:r>
              <a:rPr lang="en-US" b="1" dirty="0" smtClean="0">
                <a:latin typeface="BRH Devanagari" pitchFamily="2" charset="0"/>
              </a:rPr>
              <a:t>:</a:t>
            </a:r>
            <a:r>
              <a:rPr lang="en-US" dirty="0" smtClean="0">
                <a:latin typeface="BRH Devanagari" pitchFamily="2" charset="0"/>
              </a:rPr>
              <a:t> | </a:t>
            </a:r>
            <a:r>
              <a:rPr lang="en-US" dirty="0" smtClean="0"/>
              <a:t>(22.6)</a:t>
            </a:r>
          </a:p>
          <a:p>
            <a:pPr>
              <a:lnSpc>
                <a:spcPct val="160000"/>
              </a:lnSpc>
            </a:pPr>
            <a:r>
              <a:rPr lang="en-US" dirty="0" smtClean="0">
                <a:latin typeface="Times New Roman" pitchFamily="18" charset="0"/>
                <a:cs typeface="Times New Roman" pitchFamily="18" charset="0"/>
              </a:rPr>
              <a:t>The word </a:t>
            </a:r>
            <a:r>
              <a:rPr lang="en-US" dirty="0" err="1" smtClean="0">
                <a:latin typeface="Times New Roman" pitchFamily="18" charset="0"/>
                <a:cs typeface="Times New Roman" pitchFamily="18" charset="0"/>
              </a:rPr>
              <a:t>Rtusatmya</a:t>
            </a:r>
            <a:r>
              <a:rPr lang="en-US" dirty="0" smtClean="0">
                <a:latin typeface="Times New Roman" pitchFamily="18" charset="0"/>
                <a:cs typeface="Times New Roman" pitchFamily="18" charset="0"/>
              </a:rPr>
              <a:t> by applying </a:t>
            </a:r>
            <a:r>
              <a:rPr lang="en-US" dirty="0" err="1" smtClean="0">
                <a:latin typeface="Times New Roman" pitchFamily="18" charset="0"/>
                <a:cs typeface="Times New Roman" pitchFamily="18" charset="0"/>
              </a:rPr>
              <a:t>Atitaveksha</a:t>
            </a:r>
            <a:r>
              <a:rPr lang="en-US" dirty="0" smtClean="0">
                <a:latin typeface="Times New Roman" pitchFamily="18" charset="0"/>
                <a:cs typeface="Times New Roman" pitchFamily="18" charset="0"/>
              </a:rPr>
              <a:t> Tantrayukti refers to </a:t>
            </a:r>
            <a:r>
              <a:rPr lang="en-US" dirty="0" err="1" smtClean="0">
                <a:latin typeface="Times New Roman" pitchFamily="18" charset="0"/>
                <a:cs typeface="Times New Roman" pitchFamily="18" charset="0"/>
              </a:rPr>
              <a:t>Tasyashitiyam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Adhyaym</a:t>
            </a:r>
            <a:r>
              <a:rPr lang="en-US" dirty="0" smtClean="0">
                <a:latin typeface="Times New Roman" pitchFamily="18" charset="0"/>
                <a:cs typeface="Times New Roman" pitchFamily="18" charset="0"/>
              </a:rPr>
              <a:t> in Sutrasthana where in the diet and regimen to be adopted </a:t>
            </a:r>
            <a:r>
              <a:rPr lang="en-US" dirty="0" err="1" smtClean="0">
                <a:latin typeface="Times New Roman" pitchFamily="18" charset="0"/>
                <a:cs typeface="Times New Roman" pitchFamily="18" charset="0"/>
              </a:rPr>
              <a:t>seasonwise</a:t>
            </a:r>
            <a:r>
              <a:rPr lang="en-US" dirty="0" smtClean="0">
                <a:latin typeface="Times New Roman" pitchFamily="18" charset="0"/>
                <a:cs typeface="Times New Roman" pitchFamily="18" charset="0"/>
              </a:rPr>
              <a:t> has been explained</a:t>
            </a:r>
            <a:endParaRPr lang="en-US" dirty="0">
              <a:latin typeface="Times New Roman" pitchFamily="18" charset="0"/>
              <a:cs typeface="Times New Roman" pitchFamily="18" charset="0"/>
            </a:endParaRPr>
          </a:p>
        </p:txBody>
      </p:sp>
      <p:sp>
        <p:nvSpPr>
          <p:cNvPr id="2" name="Title 1"/>
          <p:cNvSpPr>
            <a:spLocks noGrp="1"/>
          </p:cNvSpPr>
          <p:nvPr>
            <p:ph type="title"/>
          </p:nvPr>
        </p:nvSpPr>
        <p:spPr>
          <a:xfrm>
            <a:off x="381000" y="228600"/>
            <a:ext cx="8305800" cy="914400"/>
          </a:xfrm>
        </p:spPr>
        <p:txBody>
          <a:bodyPr>
            <a:normAutofit fontScale="90000"/>
          </a:bodyPr>
          <a:lstStyle/>
          <a:p>
            <a:r>
              <a:rPr lang="en-US" dirty="0" smtClean="0">
                <a:latin typeface="Times New Roman" pitchFamily="18" charset="0"/>
                <a:cs typeface="Times New Roman" pitchFamily="18" charset="0"/>
              </a:rPr>
              <a:t>ATITAVEKSA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err="1" smtClean="0">
                <a:latin typeface="BRH Devanagari" pitchFamily="2" charset="0"/>
              </a:rPr>
              <a:t>C·åSåvÉåC·xÉuÉÉåïmÉMüUhÉÇ</a:t>
            </a:r>
            <a:r>
              <a:rPr lang="en-US" dirty="0" smtClean="0">
                <a:latin typeface="BRH Devanagari" pitchFamily="2" charset="0"/>
              </a:rPr>
              <a:t>. . . . . . . .</a:t>
            </a:r>
            <a:r>
              <a:rPr lang="en-US" dirty="0" err="1" smtClean="0">
                <a:latin typeface="BRH Devanagari" pitchFamily="2" charset="0"/>
              </a:rPr>
              <a:t>lÉÉÍlÉ·</a:t>
            </a:r>
            <a:r>
              <a:rPr lang="en-US" b="1" dirty="0" err="1" smtClean="0">
                <a:latin typeface="BRH Devanagari" pitchFamily="2" charset="0"/>
              </a:rPr>
              <a:t>SåvÉeÉæqÉïlÉÉåÍuÉbÉÉiÉMüUæpÉÉïuÉæqÉïlÉÉåÍuÉbÉÉiÉÇ</a:t>
            </a:r>
            <a:r>
              <a:rPr lang="en-US" b="1" dirty="0" smtClean="0">
                <a:latin typeface="BRH Devanagari" pitchFamily="2" charset="0"/>
              </a:rPr>
              <a:t>.</a:t>
            </a:r>
            <a:r>
              <a:rPr lang="en-US" dirty="0" smtClean="0">
                <a:latin typeface="BRH Devanagari" pitchFamily="2" charset="0"/>
              </a:rPr>
              <a:t> . .</a:t>
            </a:r>
            <a:r>
              <a:rPr lang="en-US" dirty="0" err="1" smtClean="0">
                <a:latin typeface="BRH Devanagari" pitchFamily="2" charset="0"/>
              </a:rPr>
              <a:t>cÉÉvlÉÏrÉÉiÉç</a:t>
            </a:r>
            <a:r>
              <a:rPr lang="en-US" dirty="0" smtClean="0">
                <a:latin typeface="BRH Devanagari" pitchFamily="2" charset="0"/>
              </a:rPr>
              <a:t> </a:t>
            </a:r>
            <a:r>
              <a:rPr lang="en-US" dirty="0" smtClean="0"/>
              <a:t>| (1/24.6)</a:t>
            </a:r>
          </a:p>
          <a:p>
            <a:r>
              <a:rPr lang="en-US" dirty="0" smtClean="0">
                <a:latin typeface="Times New Roman" pitchFamily="18" charset="0"/>
                <a:cs typeface="Times New Roman" pitchFamily="18" charset="0"/>
              </a:rPr>
              <a:t>Here </a:t>
            </a:r>
            <a:r>
              <a:rPr lang="en-US" dirty="0" err="1" smtClean="0">
                <a:latin typeface="Times New Roman" pitchFamily="18" charset="0"/>
                <a:cs typeface="Times New Roman" pitchFamily="18" charset="0"/>
              </a:rPr>
              <a:t>Manovighata</a:t>
            </a:r>
            <a:r>
              <a:rPr lang="en-US" dirty="0" smtClean="0">
                <a:latin typeface="Times New Roman" pitchFamily="18" charset="0"/>
                <a:cs typeface="Times New Roman" pitchFamily="18" charset="0"/>
              </a:rPr>
              <a:t> refers to Kama, </a:t>
            </a:r>
            <a:r>
              <a:rPr lang="en-US" dirty="0" err="1" smtClean="0">
                <a:latin typeface="Times New Roman" pitchFamily="18" charset="0"/>
                <a:cs typeface="Times New Roman" pitchFamily="18" charset="0"/>
              </a:rPr>
              <a:t>Krodha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Lobha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Moha</a:t>
            </a:r>
            <a:r>
              <a:rPr lang="en-US" dirty="0" smtClean="0">
                <a:latin typeface="Times New Roman" pitchFamily="18" charset="0"/>
                <a:cs typeface="Times New Roman" pitchFamily="18" charset="0"/>
              </a:rPr>
              <a:t>, etc mentioned in the next chapter </a:t>
            </a:r>
            <a:r>
              <a:rPr lang="en-US" dirty="0" err="1" smtClean="0">
                <a:latin typeface="Times New Roman" pitchFamily="18" charset="0"/>
                <a:cs typeface="Times New Roman" pitchFamily="18" charset="0"/>
              </a:rPr>
              <a:t>Trividhakukshiyam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Vimanam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Adhyaym</a:t>
            </a:r>
            <a:r>
              <a:rPr lang="en-US" dirty="0" smtClean="0">
                <a:latin typeface="Times New Roman" pitchFamily="18" charset="0"/>
                <a:cs typeface="Times New Roman" pitchFamily="18" charset="0"/>
              </a:rPr>
              <a:t> (Vi 2/8)</a:t>
            </a: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ANAGATAVEKSA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err="1" smtClean="0">
                <a:latin typeface="BRH Devanagari" pitchFamily="2" charset="0"/>
              </a:rPr>
              <a:t>UÉÍzÉxiÉÑxÉuÉïaÉëWûmÉËUaÉëWûÉæ</a:t>
            </a:r>
            <a:r>
              <a:rPr lang="en-US" dirty="0" smtClean="0">
                <a:latin typeface="BRH Devanagari" pitchFamily="2" charset="0"/>
              </a:rPr>
              <a:t> . . . . . .</a:t>
            </a:r>
            <a:r>
              <a:rPr lang="en-US" dirty="0" err="1" smtClean="0">
                <a:latin typeface="BRH Devanagari" pitchFamily="2" charset="0"/>
              </a:rPr>
              <a:t>mÉËUaÉëWûEcrÉiÉå</a:t>
            </a:r>
            <a:r>
              <a:rPr lang="en-US" dirty="0" smtClean="0"/>
              <a:t>| (C.V.1/22.4)</a:t>
            </a:r>
          </a:p>
          <a:p>
            <a:r>
              <a:rPr lang="en-US" dirty="0" smtClean="0">
                <a:latin typeface="Times New Roman" pitchFamily="18" charset="0"/>
                <a:cs typeface="Times New Roman" pitchFamily="18" charset="0"/>
              </a:rPr>
              <a:t>The words “</a:t>
            </a:r>
            <a:r>
              <a:rPr lang="en-US" dirty="0" err="1" smtClean="0">
                <a:latin typeface="Times New Roman" pitchFamily="18" charset="0"/>
                <a:cs typeface="Times New Roman" pitchFamily="18" charset="0"/>
              </a:rPr>
              <a:t>Sarvagraha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Parigraha</a:t>
            </a:r>
            <a:r>
              <a:rPr lang="en-US" dirty="0" smtClean="0">
                <a:latin typeface="Times New Roman" pitchFamily="18" charset="0"/>
                <a:cs typeface="Times New Roman" pitchFamily="18" charset="0"/>
              </a:rPr>
              <a:t>” are technical terms in </a:t>
            </a:r>
            <a:r>
              <a:rPr lang="en-US" dirty="0" err="1" smtClean="0">
                <a:latin typeface="Times New Roman" pitchFamily="18" charset="0"/>
                <a:cs typeface="Times New Roman" pitchFamily="18" charset="0"/>
              </a:rPr>
              <a:t>Caraka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Samhita</a:t>
            </a:r>
            <a:r>
              <a:rPr lang="en-US" dirty="0" smtClean="0">
                <a:latin typeface="Times New Roman" pitchFamily="18" charset="0"/>
                <a:cs typeface="Times New Roman" pitchFamily="18" charset="0"/>
              </a:rPr>
              <a:t> indicating the quantity of whole of the meal eaten and the quantity of separate portions of the meal.</a:t>
            </a: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SWASAJNA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5257800"/>
          </a:xfrm>
        </p:spPr>
        <p:txBody>
          <a:bodyPr>
            <a:normAutofit fontScale="92500" lnSpcReduction="10000"/>
          </a:bodyPr>
          <a:lstStyle/>
          <a:p>
            <a:pPr lvl="0">
              <a:lnSpc>
                <a:spcPct val="150000"/>
              </a:lnSpc>
            </a:pPr>
            <a:r>
              <a:rPr lang="en-IN" dirty="0" err="1" smtClean="0">
                <a:latin typeface="BRH Devanagari" pitchFamily="2" charset="0"/>
              </a:rPr>
              <a:t>Î§ÉÍuÉkÉÇ</a:t>
            </a:r>
            <a:r>
              <a:rPr lang="en-IN" dirty="0" smtClean="0">
                <a:latin typeface="BRH Devanagari" pitchFamily="2" charset="0"/>
              </a:rPr>
              <a:t> </a:t>
            </a:r>
            <a:r>
              <a:rPr lang="en-IN" dirty="0" err="1" smtClean="0">
                <a:latin typeface="BRH Devanagari" pitchFamily="2" charset="0"/>
              </a:rPr>
              <a:t>MÑ¤ÉÉæ</a:t>
            </a:r>
            <a:r>
              <a:rPr lang="en-IN" dirty="0" smtClean="0">
                <a:latin typeface="BRH Devanagari" pitchFamily="2" charset="0"/>
              </a:rPr>
              <a:t> </a:t>
            </a:r>
            <a:r>
              <a:rPr lang="en-IN" dirty="0" err="1" smtClean="0">
                <a:latin typeface="BRH Devanagari" pitchFamily="2" charset="0"/>
              </a:rPr>
              <a:t>xjÉÉmÉrÉåSuÉMüÉvÉÉÇvÉqÉÉWûÉUxrÉÉWûÉUqÉÑmÉrÉÑgeÉÉlÉÈ</a:t>
            </a:r>
            <a:r>
              <a:rPr lang="en-IN" dirty="0" smtClean="0">
                <a:latin typeface="BRH Devanagari" pitchFamily="2" charset="0"/>
              </a:rPr>
              <a:t>; </a:t>
            </a:r>
            <a:r>
              <a:rPr lang="en-IN" dirty="0" err="1" smtClean="0">
                <a:latin typeface="BRH Devanagari" pitchFamily="2" charset="0"/>
              </a:rPr>
              <a:t>iÉ±jÉÉ</a:t>
            </a:r>
            <a:r>
              <a:rPr lang="en-IN" dirty="0" smtClean="0">
                <a:latin typeface="BRH Devanagari" pitchFamily="2" charset="0"/>
              </a:rPr>
              <a:t>- </a:t>
            </a:r>
            <a:r>
              <a:rPr lang="en-IN" dirty="0" err="1" smtClean="0">
                <a:latin typeface="BRH Devanagari" pitchFamily="2" charset="0"/>
              </a:rPr>
              <a:t>LMüqÉuÉMüÉvÉÉÇvÉÇ</a:t>
            </a:r>
            <a:r>
              <a:rPr lang="en-IN" dirty="0" smtClean="0">
                <a:latin typeface="BRH Devanagari" pitchFamily="2" charset="0"/>
              </a:rPr>
              <a:t> </a:t>
            </a:r>
            <a:r>
              <a:rPr lang="en-IN" b="1" dirty="0" err="1" smtClean="0">
                <a:latin typeface="BRH Devanagari" pitchFamily="2" charset="0"/>
              </a:rPr>
              <a:t>qÉÔiÉÉïlÉÉqÉÉWûÉU</a:t>
            </a:r>
            <a:r>
              <a:rPr lang="en-IN" dirty="0" err="1" smtClean="0">
                <a:latin typeface="BRH Devanagari" pitchFamily="2" charset="0"/>
              </a:rPr>
              <a:t>ÍuÉMüÉUÉhÉÉqÉç</a:t>
            </a:r>
            <a:r>
              <a:rPr lang="en-IN" dirty="0" smtClean="0">
                <a:latin typeface="BRH Devanagari" pitchFamily="2" charset="0"/>
              </a:rPr>
              <a:t>, </a:t>
            </a:r>
            <a:r>
              <a:rPr lang="en-IN" dirty="0" err="1" smtClean="0">
                <a:latin typeface="BRH Devanagari" pitchFamily="2" charset="0"/>
              </a:rPr>
              <a:t>LMÇü</a:t>
            </a:r>
            <a:r>
              <a:rPr lang="en-IN" dirty="0" smtClean="0">
                <a:latin typeface="BRH Devanagari" pitchFamily="2" charset="0"/>
              </a:rPr>
              <a:t> </a:t>
            </a:r>
            <a:r>
              <a:rPr lang="en-IN" b="1" dirty="0" err="1" smtClean="0">
                <a:latin typeface="BRH Devanagari" pitchFamily="2" charset="0"/>
              </a:rPr>
              <a:t>SìuÉÉhÉÉqÉ</a:t>
            </a:r>
            <a:r>
              <a:rPr lang="en-IN" dirty="0" err="1" smtClean="0">
                <a:latin typeface="BRH Devanagari" pitchFamily="2" charset="0"/>
              </a:rPr>
              <a:t>ç</a:t>
            </a:r>
            <a:r>
              <a:rPr lang="en-IN" dirty="0" smtClean="0">
                <a:latin typeface="BRH Devanagari" pitchFamily="2" charset="0"/>
              </a:rPr>
              <a:t>, </a:t>
            </a:r>
            <a:r>
              <a:rPr lang="en-IN" dirty="0" err="1" smtClean="0">
                <a:latin typeface="BRH Devanagari" pitchFamily="2" charset="0"/>
              </a:rPr>
              <a:t>LMÇü</a:t>
            </a:r>
            <a:r>
              <a:rPr lang="en-IN" dirty="0" smtClean="0">
                <a:latin typeface="BRH Devanagari" pitchFamily="2" charset="0"/>
              </a:rPr>
              <a:t> </a:t>
            </a:r>
            <a:r>
              <a:rPr lang="en-IN" dirty="0" err="1" smtClean="0">
                <a:latin typeface="BRH Devanagari" pitchFamily="2" charset="0"/>
              </a:rPr>
              <a:t>mÉÑlÉuÉÉïiÉÍmÉ¨ÉvsÉåwqÉhÉÉqÉç</a:t>
            </a:r>
            <a:r>
              <a:rPr lang="en-IN" dirty="0" smtClean="0">
                <a:latin typeface="BRH Devanagari" pitchFamily="2" charset="0"/>
              </a:rPr>
              <a:t>; </a:t>
            </a:r>
            <a:r>
              <a:rPr lang="en-IN" dirty="0" err="1" smtClean="0">
                <a:latin typeface="BRH Devanagari" pitchFamily="2" charset="0"/>
              </a:rPr>
              <a:t>LiÉÉuÉiÉÏÇ</a:t>
            </a:r>
            <a:r>
              <a:rPr lang="en-IN" dirty="0" smtClean="0">
                <a:latin typeface="BRH Devanagari" pitchFamily="2" charset="0"/>
              </a:rPr>
              <a:t> ½ÉWûÉUqÉÉ§ÉÉqÉÑmÉrÉÑgeÉÉlÉÉå </a:t>
            </a:r>
            <a:r>
              <a:rPr lang="en-IN" dirty="0" err="1" smtClean="0">
                <a:latin typeface="BRH Devanagari" pitchFamily="2" charset="0"/>
              </a:rPr>
              <a:t>lÉÉqÉÉ§ÉÉWûÉUeÉÇ</a:t>
            </a:r>
            <a:r>
              <a:rPr lang="en-IN" dirty="0" smtClean="0">
                <a:latin typeface="BRH Devanagari" pitchFamily="2" charset="0"/>
              </a:rPr>
              <a:t> </a:t>
            </a:r>
            <a:r>
              <a:rPr lang="en-IN" dirty="0" err="1" smtClean="0">
                <a:latin typeface="BRH Devanagari" pitchFamily="2" charset="0"/>
              </a:rPr>
              <a:t>ÍMüÎgcÉSvÉÑpÉÇ</a:t>
            </a:r>
            <a:r>
              <a:rPr lang="en-IN" dirty="0" smtClean="0">
                <a:latin typeface="BRH Devanagari" pitchFamily="2" charset="0"/>
              </a:rPr>
              <a:t> </a:t>
            </a:r>
            <a:r>
              <a:rPr lang="en-IN" dirty="0" err="1" smtClean="0">
                <a:latin typeface="BRH Devanagari" pitchFamily="2" charset="0"/>
              </a:rPr>
              <a:t>mÉëÉmlÉÉåÍiÉ</a:t>
            </a:r>
            <a:r>
              <a:rPr lang="en-IN" dirty="0" smtClean="0">
                <a:latin typeface="BRH Devanagari" pitchFamily="2" charset="0"/>
              </a:rPr>
              <a:t> |</a:t>
            </a:r>
            <a:r>
              <a:rPr lang="en-IN" dirty="0" smtClean="0"/>
              <a:t> (C.V.2/3)</a:t>
            </a:r>
            <a:endParaRPr lang="en-US" dirty="0" smtClean="0"/>
          </a:p>
          <a:p>
            <a:pPr>
              <a:lnSpc>
                <a:spcPct val="150000"/>
              </a:lnSpc>
            </a:pPr>
            <a:r>
              <a:rPr lang="en-US" dirty="0" smtClean="0">
                <a:latin typeface="Times New Roman" pitchFamily="18" charset="0"/>
                <a:cs typeface="Times New Roman" pitchFamily="18" charset="0"/>
              </a:rPr>
              <a:t>In this Sutra only two types of Ahara are explained – </a:t>
            </a:r>
            <a:r>
              <a:rPr lang="en-US" dirty="0" err="1" smtClean="0">
                <a:latin typeface="Times New Roman" pitchFamily="18" charset="0"/>
                <a:cs typeface="Times New Roman" pitchFamily="18" charset="0"/>
              </a:rPr>
              <a:t>Moorta</a:t>
            </a:r>
            <a:r>
              <a:rPr lang="en-US" dirty="0" smtClean="0">
                <a:latin typeface="Times New Roman" pitchFamily="18" charset="0"/>
                <a:cs typeface="Times New Roman" pitchFamily="18" charset="0"/>
              </a:rPr>
              <a:t> Ahara and Drava Ahara.</a:t>
            </a:r>
          </a:p>
          <a:p>
            <a:pPr>
              <a:lnSpc>
                <a:spcPct val="150000"/>
              </a:lnSpc>
            </a:pPr>
            <a:r>
              <a:rPr lang="en-US" dirty="0" smtClean="0">
                <a:latin typeface="Times New Roman" pitchFamily="18" charset="0"/>
                <a:cs typeface="Times New Roman" pitchFamily="18" charset="0"/>
              </a:rPr>
              <a:t> The reader should understand by his own intellect that </a:t>
            </a:r>
            <a:r>
              <a:rPr lang="en-US" dirty="0" err="1" smtClean="0">
                <a:latin typeface="Times New Roman" pitchFamily="18" charset="0"/>
                <a:cs typeface="Times New Roman" pitchFamily="18" charset="0"/>
              </a:rPr>
              <a:t>Moortahara</a:t>
            </a:r>
            <a:r>
              <a:rPr lang="en-US" dirty="0" smtClean="0">
                <a:latin typeface="Times New Roman" pitchFamily="18" charset="0"/>
                <a:cs typeface="Times New Roman" pitchFamily="18" charset="0"/>
              </a:rPr>
              <a:t> refers to </a:t>
            </a:r>
            <a:r>
              <a:rPr lang="en-US" dirty="0" err="1" smtClean="0">
                <a:latin typeface="Times New Roman" pitchFamily="18" charset="0"/>
                <a:cs typeface="Times New Roman" pitchFamily="18" charset="0"/>
              </a:rPr>
              <a:t>Ashita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Khadita</a:t>
            </a:r>
            <a:r>
              <a:rPr lang="en-US" dirty="0" smtClean="0">
                <a:latin typeface="Times New Roman" pitchFamily="18" charset="0"/>
                <a:cs typeface="Times New Roman" pitchFamily="18" charset="0"/>
              </a:rPr>
              <a:t>, whereas Drava Ahara refers to </a:t>
            </a:r>
            <a:r>
              <a:rPr lang="en-US" dirty="0" err="1" smtClean="0">
                <a:latin typeface="Times New Roman" pitchFamily="18" charset="0"/>
                <a:cs typeface="Times New Roman" pitchFamily="18" charset="0"/>
              </a:rPr>
              <a:t>Peeta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Lehya</a:t>
            </a:r>
            <a:r>
              <a:rPr lang="en-US" dirty="0" smtClean="0">
                <a:latin typeface="Times New Roman" pitchFamily="18" charset="0"/>
                <a:cs typeface="Times New Roman" pitchFamily="18" charset="0"/>
              </a:rPr>
              <a:t>. </a:t>
            </a:r>
          </a:p>
          <a:p>
            <a:endParaRPr lang="en-US" dirty="0"/>
          </a:p>
        </p:txBody>
      </p:sp>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UHYA</a:t>
            </a:r>
            <a:endParaRPr lang="en-US" dirty="0">
              <a:latin typeface="Times New Roman" pitchFamily="18" charset="0"/>
              <a:cs typeface="Times New Roman" pitchFamily="18"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143000"/>
            <a:ext cx="8382000" cy="5105400"/>
          </a:xfrm>
        </p:spPr>
        <p:txBody>
          <a:bodyPr>
            <a:normAutofit lnSpcReduction="10000"/>
          </a:bodyPr>
          <a:lstStyle/>
          <a:p>
            <a:pPr>
              <a:buNone/>
            </a:pPr>
            <a:endParaRPr lang="hi-IN" sz="2400" dirty="0" smtClean="0"/>
          </a:p>
          <a:p>
            <a:r>
              <a:rPr lang="hi-IN" sz="2400" dirty="0" smtClean="0"/>
              <a:t>हस्तिदन्ती हैमवती श्यामा त्रिवृदधोगुडा|</a:t>
            </a:r>
          </a:p>
          <a:p>
            <a:r>
              <a:rPr lang="hi-IN" sz="2400" dirty="0" smtClean="0"/>
              <a:t>सप्तला श्वेतनामा च प्रत्यक्श्रेणी गवाक्ष्यपि||७७</a:t>
            </a:r>
            <a:endParaRPr lang="en-US" sz="2400" dirty="0" smtClean="0"/>
          </a:p>
          <a:p>
            <a:r>
              <a:rPr lang="hi-IN" sz="2400" dirty="0" smtClean="0"/>
              <a:t>ज्योतिष्मती च बिम्बी च शणपुष्पी विषाणिका|</a:t>
            </a:r>
            <a:endParaRPr lang="en-US" sz="2400" dirty="0" smtClean="0"/>
          </a:p>
          <a:p>
            <a:r>
              <a:rPr lang="hi-IN" sz="2400" dirty="0" smtClean="0"/>
              <a:t>अजगन्धा द्रवन्ती च क्षीरिणी चात्र षोडशी||</a:t>
            </a:r>
            <a:r>
              <a:rPr lang="en-US" sz="2400" dirty="0" smtClean="0"/>
              <a:t> C.V.1/77-78)</a:t>
            </a:r>
            <a:endParaRPr lang="hi-IN" sz="2400" dirty="0" smtClean="0"/>
          </a:p>
          <a:p>
            <a:pPr lvl="0">
              <a:buClr>
                <a:srgbClr val="2DA2BF"/>
              </a:buClr>
            </a:pPr>
            <a:r>
              <a:rPr lang="en-US" sz="2400" dirty="0" smtClean="0">
                <a:latin typeface="Times New Roman" pitchFamily="18" charset="0"/>
                <a:cs typeface="Times New Roman" pitchFamily="18" charset="0"/>
              </a:rPr>
              <a:t>In </a:t>
            </a:r>
            <a:r>
              <a:rPr lang="en-US" sz="2400" dirty="0" err="1" smtClean="0">
                <a:latin typeface="Times New Roman" pitchFamily="18" charset="0"/>
                <a:cs typeface="Times New Roman" pitchFamily="18" charset="0"/>
              </a:rPr>
              <a:t>Dirghanjivitiyamadhyayam</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sixteen drugs having useful roots are grouped together. </a:t>
            </a:r>
            <a:endParaRPr lang="en-US" sz="2000" dirty="0" smtClean="0">
              <a:latin typeface="Times New Roman" pitchFamily="18" charset="0"/>
              <a:cs typeface="Times New Roman" pitchFamily="18" charset="0"/>
            </a:endParaRPr>
          </a:p>
          <a:p>
            <a:r>
              <a:rPr lang="hi-IN" sz="2400" dirty="0" smtClean="0"/>
              <a:t>न वेगान् धारयेद्धीमाञ्जातान् मूत्रपुरीषयोः| न रेतसो न वातस्य न छर्द्याः क्षवथोर्न च||३||</a:t>
            </a:r>
          </a:p>
          <a:p>
            <a:r>
              <a:rPr lang="hi-IN" sz="2400" dirty="0" smtClean="0"/>
              <a:t>नोद्गारस्य न जृम्भाया न वेगान् क्षुत्पिपासयोः| न बाष्पस्य न निद्राया निःश्वासस्य श्रमेण च||४||</a:t>
            </a:r>
          </a:p>
          <a:p>
            <a:pPr lvl="0">
              <a:buClr>
                <a:srgbClr val="2DA2BF"/>
              </a:buClr>
            </a:pPr>
            <a:r>
              <a:rPr lang="en-US" sz="2400" dirty="0" smtClean="0">
                <a:latin typeface="Times New Roman" pitchFamily="18" charset="0"/>
                <a:cs typeface="Times New Roman" pitchFamily="18" charset="0"/>
              </a:rPr>
              <a:t>In </a:t>
            </a:r>
            <a:r>
              <a:rPr lang="en-US" sz="2400" dirty="0" err="1" smtClean="0">
                <a:latin typeface="Times New Roman" pitchFamily="18" charset="0"/>
                <a:cs typeface="Times New Roman" pitchFamily="18" charset="0"/>
              </a:rPr>
              <a:t>Navegandharaṇiyamadhyayam</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all the thirteen </a:t>
            </a:r>
            <a:r>
              <a:rPr lang="en-US" sz="2400" dirty="0" err="1" smtClean="0">
                <a:latin typeface="Times New Roman" pitchFamily="18" charset="0"/>
                <a:cs typeface="Times New Roman" pitchFamily="18" charset="0"/>
              </a:rPr>
              <a:t>adharaneeya</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vegas</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are grouped together.</a:t>
            </a:r>
            <a:endParaRPr lang="en-US" sz="2000" dirty="0" smtClean="0">
              <a:latin typeface="Times New Roman" pitchFamily="18" charset="0"/>
              <a:cs typeface="Times New Roman" pitchFamily="18" charset="0"/>
            </a:endParaRPr>
          </a:p>
          <a:p>
            <a:endParaRPr lang="en-US" dirty="0"/>
          </a:p>
        </p:txBody>
      </p:sp>
      <p:sp>
        <p:nvSpPr>
          <p:cNvPr id="3" name="Title 2"/>
          <p:cNvSpPr>
            <a:spLocks noGrp="1"/>
          </p:cNvSpPr>
          <p:nvPr>
            <p:ph type="title"/>
          </p:nvPr>
        </p:nvSpPr>
        <p:spPr>
          <a:xfrm>
            <a:off x="457200" y="274638"/>
            <a:ext cx="8229600" cy="715962"/>
          </a:xfrm>
        </p:spPr>
        <p:txBody>
          <a:bodyPr>
            <a:normAutofit fontScale="90000"/>
          </a:bodyPr>
          <a:lstStyle/>
          <a:p>
            <a:r>
              <a:rPr lang="en-IN" dirty="0" smtClean="0">
                <a:latin typeface="Times New Roman" pitchFamily="18" charset="0"/>
                <a:cs typeface="Times New Roman" pitchFamily="18" charset="0"/>
              </a:rPr>
              <a:t>SAMUCHAYA</a:t>
            </a:r>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just">
              <a:lnSpc>
                <a:spcPct val="150000"/>
              </a:lnSpc>
            </a:pPr>
            <a:r>
              <a:rPr lang="en-US" dirty="0" smtClean="0">
                <a:latin typeface="BRH Devanagari" pitchFamily="2" charset="0"/>
              </a:rPr>
              <a:t>¤ÉÉU: . .  .</a:t>
            </a:r>
            <a:r>
              <a:rPr lang="en-US" dirty="0" err="1" smtClean="0">
                <a:latin typeface="BRH Devanagari" pitchFamily="2" charset="0"/>
              </a:rPr>
              <a:t>iÉ±jÉÉ</a:t>
            </a:r>
            <a:r>
              <a:rPr lang="en-US" dirty="0" smtClean="0">
                <a:latin typeface="BRH Devanagari" pitchFamily="2" charset="0"/>
              </a:rPr>
              <a:t> - </a:t>
            </a:r>
            <a:r>
              <a:rPr lang="en-US" b="1" dirty="0" err="1" smtClean="0">
                <a:latin typeface="BRH Devanagari" pitchFamily="2" charset="0"/>
              </a:rPr>
              <a:t>mÉëÉcrÉ¶ÉÏlÉÉ¶É</a:t>
            </a:r>
            <a:r>
              <a:rPr lang="en-US" dirty="0" smtClean="0">
                <a:latin typeface="BRH Devanagari" pitchFamily="2" charset="0"/>
              </a:rPr>
              <a:t> . . . | </a:t>
            </a:r>
            <a:r>
              <a:rPr lang="en-US" dirty="0" smtClean="0">
                <a:latin typeface="Times New Roman" pitchFamily="18" charset="0"/>
                <a:cs typeface="Times New Roman" pitchFamily="18" charset="0"/>
              </a:rPr>
              <a:t>(C.V.1/17)</a:t>
            </a:r>
            <a:endParaRPr lang="en-US" dirty="0" smtClean="0">
              <a:latin typeface="BRH Devanagari" pitchFamily="2" charset="0"/>
            </a:endParaRPr>
          </a:p>
          <a:p>
            <a:pPr lvl="0" algn="just">
              <a:lnSpc>
                <a:spcPct val="150000"/>
              </a:lnSpc>
            </a:pPr>
            <a:r>
              <a:rPr lang="en-US" dirty="0" err="1" smtClean="0">
                <a:latin typeface="BRH Devanagari" pitchFamily="2" charset="0"/>
              </a:rPr>
              <a:t>sÉuÉhÉÇ</a:t>
            </a:r>
            <a:r>
              <a:rPr lang="en-US" dirty="0" smtClean="0">
                <a:latin typeface="BRH Devanagari" pitchFamily="2" charset="0"/>
              </a:rPr>
              <a:t> . . .  .</a:t>
            </a:r>
            <a:r>
              <a:rPr lang="en-US" dirty="0" err="1" smtClean="0">
                <a:latin typeface="BRH Devanagari" pitchFamily="2" charset="0"/>
              </a:rPr>
              <a:t>iÉ±jÉÉ</a:t>
            </a:r>
            <a:r>
              <a:rPr lang="en-US" dirty="0" smtClean="0">
                <a:latin typeface="BRH Devanagari" pitchFamily="2" charset="0"/>
              </a:rPr>
              <a:t> - </a:t>
            </a:r>
            <a:r>
              <a:rPr lang="en-US" b="1" dirty="0" err="1" smtClean="0">
                <a:latin typeface="BRH Devanagari" pitchFamily="2" charset="0"/>
              </a:rPr>
              <a:t>oÉ¿ûÏMüxÉÉæUÎ·íMüxÉælSuÉxÉÉæuÉÏUMüÉ</a:t>
            </a:r>
            <a:r>
              <a:rPr lang="en-US" dirty="0" smtClean="0"/>
              <a:t>:;. . .| (1/18)</a:t>
            </a:r>
          </a:p>
          <a:p>
            <a:pPr algn="just">
              <a:lnSpc>
                <a:spcPct val="150000"/>
              </a:lnSpc>
            </a:pPr>
            <a:r>
              <a:rPr lang="en-US" dirty="0" err="1" smtClean="0">
                <a:latin typeface="Times New Roman" pitchFamily="18" charset="0"/>
                <a:cs typeface="Times New Roman" pitchFamily="18" charset="0"/>
              </a:rPr>
              <a:t>Prachya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Cheena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Bahlika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Sourashtrika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Souviraka</a:t>
            </a:r>
            <a:r>
              <a:rPr lang="en-US" dirty="0" smtClean="0">
                <a:latin typeface="Times New Roman" pitchFamily="18" charset="0"/>
                <a:cs typeface="Times New Roman" pitchFamily="18" charset="0"/>
              </a:rPr>
              <a:t> are the Desha which are known popularly using </a:t>
            </a:r>
            <a:r>
              <a:rPr lang="en-US" dirty="0" err="1" smtClean="0">
                <a:latin typeface="Times New Roman" pitchFamily="18" charset="0"/>
                <a:cs typeface="Times New Roman" pitchFamily="18" charset="0"/>
              </a:rPr>
              <a:t>Kshara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Lavana</a:t>
            </a:r>
            <a:r>
              <a:rPr lang="en-US" dirty="0" smtClean="0">
                <a:latin typeface="Times New Roman" pitchFamily="18" charset="0"/>
                <a:cs typeface="Times New Roman" pitchFamily="18" charset="0"/>
              </a:rPr>
              <a:t> in excess. </a:t>
            </a:r>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NIDARSANA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just">
              <a:lnSpc>
                <a:spcPct val="150000"/>
              </a:lnSpc>
            </a:pPr>
            <a:r>
              <a:rPr lang="en-US" dirty="0" err="1" smtClean="0">
                <a:latin typeface="BRH Devanagari" pitchFamily="2" charset="0"/>
              </a:rPr>
              <a:t>xÉuÉïxrÉÌWûaÉëWû</a:t>
            </a:r>
            <a:r>
              <a:rPr lang="en-US" dirty="0" smtClean="0">
                <a:latin typeface="BRH Devanagari" pitchFamily="2" charset="0"/>
              </a:rPr>
              <a:t>: </a:t>
            </a:r>
            <a:r>
              <a:rPr lang="en-US" dirty="0" err="1" smtClean="0">
                <a:latin typeface="BRH Devanagari" pitchFamily="2" charset="0"/>
              </a:rPr>
              <a:t>xÉuÉïaÉëWû:,xÉuÉïiÉ¶ÉaÉëWû</a:t>
            </a:r>
            <a:r>
              <a:rPr lang="en-US" dirty="0" smtClean="0">
                <a:latin typeface="BRH Devanagari" pitchFamily="2" charset="0"/>
              </a:rPr>
              <a:t>: </a:t>
            </a:r>
            <a:r>
              <a:rPr lang="en-US" dirty="0" err="1" smtClean="0">
                <a:latin typeface="BRH Devanagari" pitchFamily="2" charset="0"/>
              </a:rPr>
              <a:t>mÉËUaÉëWûEcrÉiÉå</a:t>
            </a:r>
            <a:r>
              <a:rPr lang="en-US" dirty="0" smtClean="0">
                <a:latin typeface="BRH Devanagari" pitchFamily="2" charset="0"/>
              </a:rPr>
              <a:t> </a:t>
            </a:r>
            <a:r>
              <a:rPr lang="en-US" dirty="0" smtClean="0"/>
              <a:t>| (1/21.4)</a:t>
            </a:r>
          </a:p>
          <a:p>
            <a:pPr algn="just">
              <a:lnSpc>
                <a:spcPct val="150000"/>
              </a:lnSpc>
            </a:pPr>
            <a:r>
              <a:rPr lang="en-US" dirty="0" smtClean="0">
                <a:latin typeface="Times New Roman" pitchFamily="18" charset="0"/>
                <a:cs typeface="Times New Roman" pitchFamily="18" charset="0"/>
              </a:rPr>
              <a:t>Here the author has explained the etymological derivations of </a:t>
            </a:r>
            <a:r>
              <a:rPr lang="en-US" dirty="0" err="1" smtClean="0">
                <a:latin typeface="Times New Roman" pitchFamily="18" charset="0"/>
                <a:cs typeface="Times New Roman" pitchFamily="18" charset="0"/>
              </a:rPr>
              <a:t>Sarvagraha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Parigraha</a:t>
            </a:r>
            <a:r>
              <a:rPr lang="en-US" dirty="0" smtClean="0">
                <a:latin typeface="Times New Roman" pitchFamily="18" charset="0"/>
                <a:cs typeface="Times New Roman" pitchFamily="18" charset="0"/>
              </a:rPr>
              <a:t>. The quantity of the whole meal taken together is </a:t>
            </a:r>
            <a:r>
              <a:rPr lang="en-US" dirty="0" err="1" smtClean="0">
                <a:latin typeface="Times New Roman" pitchFamily="18" charset="0"/>
                <a:cs typeface="Times New Roman" pitchFamily="18" charset="0"/>
              </a:rPr>
              <a:t>Sarvagraha</a:t>
            </a:r>
            <a:r>
              <a:rPr lang="en-US" dirty="0" smtClean="0">
                <a:latin typeface="Times New Roman" pitchFamily="18" charset="0"/>
                <a:cs typeface="Times New Roman" pitchFamily="18" charset="0"/>
              </a:rPr>
              <a:t> and the quantity of each portion of the meal s </a:t>
            </a:r>
            <a:r>
              <a:rPr lang="en-US" dirty="0" err="1" smtClean="0">
                <a:latin typeface="Times New Roman" pitchFamily="18" charset="0"/>
                <a:cs typeface="Times New Roman" pitchFamily="18" charset="0"/>
              </a:rPr>
              <a:t>parigraha</a:t>
            </a:r>
            <a:r>
              <a:rPr lang="en-US" dirty="0" smtClean="0">
                <a:latin typeface="Times New Roman" pitchFamily="18" charset="0"/>
                <a:cs typeface="Times New Roman" pitchFamily="18" charset="0"/>
              </a:rPr>
              <a:t>.</a:t>
            </a: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NIRVACANA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err="1" smtClean="0">
                <a:latin typeface="BRH Devanagari" pitchFamily="2" charset="0"/>
              </a:rPr>
              <a:t>LwÉÉÇÌuÉzÉåwÉÉ</a:t>
            </a:r>
            <a:r>
              <a:rPr lang="en-US" dirty="0" smtClean="0">
                <a:latin typeface="BRH Devanagari" pitchFamily="2" charset="0"/>
              </a:rPr>
              <a:t>: . . . . . </a:t>
            </a:r>
            <a:r>
              <a:rPr lang="en-US" dirty="0" err="1" smtClean="0">
                <a:latin typeface="BRH Devanagari" pitchFamily="2" charset="0"/>
              </a:rPr>
              <a:t>cÉ</a:t>
            </a:r>
            <a:r>
              <a:rPr lang="en-US" b="1" dirty="0" err="1" smtClean="0">
                <a:latin typeface="BRH Devanagari" pitchFamily="2" charset="0"/>
              </a:rPr>
              <a:t>ÌWûiÉåmxÉÑUåuÉ</a:t>
            </a:r>
            <a:r>
              <a:rPr lang="en-US" dirty="0" smtClean="0">
                <a:latin typeface="BRH Devanagari" pitchFamily="2" charset="0"/>
              </a:rPr>
              <a:t> . . . </a:t>
            </a:r>
            <a:r>
              <a:rPr lang="en-US" dirty="0" err="1" smtClean="0">
                <a:latin typeface="BRH Devanagari" pitchFamily="2" charset="0"/>
              </a:rPr>
              <a:t>ÌMÇüÍcÉiÉç</a:t>
            </a:r>
            <a:r>
              <a:rPr lang="en-US" dirty="0" smtClean="0">
                <a:latin typeface="BRH Devanagari" pitchFamily="2" charset="0"/>
              </a:rPr>
              <a:t> </a:t>
            </a:r>
            <a:r>
              <a:rPr lang="en-US" dirty="0" smtClean="0"/>
              <a:t>| (1/23)</a:t>
            </a:r>
          </a:p>
          <a:p>
            <a:r>
              <a:rPr lang="en-US" dirty="0" smtClean="0">
                <a:latin typeface="Times New Roman" pitchFamily="18" charset="0"/>
                <a:cs typeface="Times New Roman" pitchFamily="18" charset="0"/>
              </a:rPr>
              <a:t>Through these statements the author had strictly directed the reader to eat only </a:t>
            </a:r>
            <a:r>
              <a:rPr lang="en-US" dirty="0" err="1" smtClean="0">
                <a:latin typeface="Times New Roman" pitchFamily="18" charset="0"/>
                <a:cs typeface="Times New Roman" pitchFamily="18" charset="0"/>
              </a:rPr>
              <a:t>Hita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Ahara</a:t>
            </a:r>
            <a:endParaRPr lang="en-US" dirty="0" smtClean="0">
              <a:latin typeface="Times New Roman" pitchFamily="18" charset="0"/>
              <a:cs typeface="Times New Roman" pitchFamily="18" charset="0"/>
            </a:endParaRP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NIYOGA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en-US" dirty="0" smtClean="0">
                <a:latin typeface="BRH Devanagari" pitchFamily="2" charset="0"/>
              </a:rPr>
              <a:t>UxÉSÉåwÉxÉÍ³ÉmÉÉiÉå . . .  .</a:t>
            </a:r>
            <a:r>
              <a:rPr lang="en-US" b="1" dirty="0" err="1" smtClean="0">
                <a:latin typeface="BRH Devanagari" pitchFamily="2" charset="0"/>
              </a:rPr>
              <a:t>xÉqÉÉlÉaÉÑhÉÉxÉqÉÉlÉaÉÑhÉpÉÔÌrÉ¸ÉuÉÉ</a:t>
            </a:r>
            <a:r>
              <a:rPr lang="en-US" dirty="0" smtClean="0">
                <a:latin typeface="BRH Devanagari" pitchFamily="2" charset="0"/>
              </a:rPr>
              <a:t>. .  .</a:t>
            </a:r>
            <a:r>
              <a:rPr lang="en-US" b="1" dirty="0" err="1" smtClean="0">
                <a:latin typeface="BRH Devanagari" pitchFamily="2" charset="0"/>
              </a:rPr>
              <a:t>ÌuÉmÉUÏiÉaÉÑhÉÉÌuÉmÉUÏiÉaÉÑhÉpÉÔÌrÉ¸ÉuÉÉ</a:t>
            </a:r>
            <a:r>
              <a:rPr lang="en-US" dirty="0" smtClean="0">
                <a:latin typeface="BRH Devanagari" pitchFamily="2" charset="0"/>
              </a:rPr>
              <a:t>. .....</a:t>
            </a:r>
            <a:r>
              <a:rPr lang="en-US" dirty="0" smtClean="0"/>
              <a:t>| (1/7)</a:t>
            </a:r>
          </a:p>
          <a:p>
            <a:r>
              <a:rPr lang="en-US" dirty="0" smtClean="0">
                <a:latin typeface="Times New Roman" pitchFamily="18" charset="0"/>
                <a:cs typeface="Times New Roman" pitchFamily="18" charset="0"/>
              </a:rPr>
              <a:t>There are options provided in this statement either exactly similar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or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having near similarity </a:t>
            </a:r>
            <a:r>
              <a:rPr lang="en-US" dirty="0" err="1" smtClean="0">
                <a:latin typeface="Times New Roman" pitchFamily="18" charset="0"/>
                <a:cs typeface="Times New Roman" pitchFamily="18" charset="0"/>
              </a:rPr>
              <a:t>Guna</a:t>
            </a:r>
            <a:r>
              <a:rPr lang="en-US" dirty="0" smtClean="0">
                <a:latin typeface="Times New Roman" pitchFamily="18" charset="0"/>
                <a:cs typeface="Times New Roman" pitchFamily="18" charset="0"/>
              </a:rPr>
              <a:t>, opposite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or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having near opposite </a:t>
            </a:r>
            <a:r>
              <a:rPr lang="en-US" dirty="0" err="1" smtClean="0">
                <a:latin typeface="Times New Roman" pitchFamily="18" charset="0"/>
                <a:cs typeface="Times New Roman" pitchFamily="18" charset="0"/>
              </a:rPr>
              <a:t>Guna</a:t>
            </a:r>
            <a:r>
              <a:rPr lang="en-US" dirty="0" smtClean="0">
                <a:latin typeface="Times New Roman" pitchFamily="18" charset="0"/>
                <a:cs typeface="Times New Roman" pitchFamily="18" charset="0"/>
              </a:rPr>
              <a:t>. Here ‘</a:t>
            </a:r>
            <a:r>
              <a:rPr lang="en-US" dirty="0" err="1" smtClean="0">
                <a:latin typeface="Times New Roman" pitchFamily="18" charset="0"/>
                <a:cs typeface="Times New Roman" pitchFamily="18" charset="0"/>
              </a:rPr>
              <a:t>Va</a:t>
            </a:r>
            <a:r>
              <a:rPr lang="en-US" dirty="0" smtClean="0">
                <a:latin typeface="Times New Roman" pitchFamily="18" charset="0"/>
                <a:cs typeface="Times New Roman" pitchFamily="18" charset="0"/>
              </a:rPr>
              <a:t>’ indicates </a:t>
            </a:r>
            <a:r>
              <a:rPr lang="en-US" dirty="0" err="1" smtClean="0">
                <a:latin typeface="Times New Roman" pitchFamily="18" charset="0"/>
                <a:cs typeface="Times New Roman" pitchFamily="18" charset="0"/>
              </a:rPr>
              <a:t>Vikalpa</a:t>
            </a:r>
            <a:r>
              <a:rPr lang="en-US" dirty="0" smtClean="0">
                <a:latin typeface="Times New Roman" pitchFamily="18" charset="0"/>
                <a:cs typeface="Times New Roman" pitchFamily="18" charset="0"/>
              </a:rPr>
              <a:t> or option</a:t>
            </a:r>
          </a:p>
          <a:p>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VIKALPA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365760" lvl="1" indent="-256032" algn="just">
              <a:spcBef>
                <a:spcPts val="400"/>
              </a:spcBef>
              <a:buSzPct val="68000"/>
              <a:buFont typeface="Wingdings 3"/>
              <a:buChar char=""/>
            </a:pPr>
            <a:r>
              <a:rPr lang="hi-IN" sz="2400" dirty="0" smtClean="0"/>
              <a:t>द्वौ रसाविति शाकुन्तेयो ब्राह्मणः, छेदनीय उपशमनीयश्चेति| त्रयो रसा इति पूर्णाक्षो मौद्गल्यः, छेदनीयोपशमनीयसाधारणा इति| चत्वारो रसा इति हिरण्याक्षः कौशिकः, स्वादुर्हितश्च स्वादुरहितश्चास्वादुर्हितश्चास्वादुरहितश्चेति| पञ्च रसा इति कुमारशिरा भरद्वाजः</a:t>
            </a:r>
            <a:r>
              <a:rPr lang="en-US" sz="2400" dirty="0" smtClean="0"/>
              <a:t>… (C.S.26/8) </a:t>
            </a:r>
          </a:p>
          <a:p>
            <a:pPr marL="365760" lvl="1" indent="-256032" algn="just">
              <a:spcBef>
                <a:spcPts val="400"/>
              </a:spcBef>
              <a:buSzPct val="68000"/>
              <a:buFont typeface="Wingdings 3"/>
              <a:buChar char=""/>
            </a:pPr>
            <a:r>
              <a:rPr lang="en-US" sz="2400" dirty="0" smtClean="0">
                <a:latin typeface="Times New Roman" pitchFamily="18" charset="0"/>
                <a:cs typeface="Times New Roman" pitchFamily="18" charset="0"/>
              </a:rPr>
              <a:t>The sages like </a:t>
            </a:r>
            <a:r>
              <a:rPr lang="en-US" sz="2400" dirty="0" err="1" smtClean="0">
                <a:latin typeface="Times New Roman" pitchFamily="18" charset="0"/>
                <a:cs typeface="Times New Roman" pitchFamily="18" charset="0"/>
              </a:rPr>
              <a:t>Bhadrakapya</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Śākunteya</a:t>
            </a:r>
            <a:r>
              <a:rPr lang="en-US" sz="2400" dirty="0" smtClean="0">
                <a:latin typeface="Times New Roman" pitchFamily="18" charset="0"/>
                <a:cs typeface="Times New Roman" pitchFamily="18" charset="0"/>
              </a:rPr>
              <a:t> etc had discussion about rasa, where </a:t>
            </a:r>
            <a:r>
              <a:rPr lang="en-US" sz="2400" dirty="0" err="1" smtClean="0">
                <a:latin typeface="Times New Roman" pitchFamily="18" charset="0"/>
                <a:cs typeface="Times New Roman" pitchFamily="18" charset="0"/>
              </a:rPr>
              <a:t>Bhadrakapya</a:t>
            </a:r>
            <a:r>
              <a:rPr lang="en-US" sz="2400" dirty="0" smtClean="0">
                <a:latin typeface="Times New Roman" pitchFamily="18" charset="0"/>
                <a:cs typeface="Times New Roman" pitchFamily="18" charset="0"/>
              </a:rPr>
              <a:t>, says rasa is only one because rasa is </a:t>
            </a:r>
            <a:r>
              <a:rPr lang="en-US" sz="2400" dirty="0" err="1" smtClean="0">
                <a:latin typeface="Times New Roman" pitchFamily="18" charset="0"/>
                <a:cs typeface="Times New Roman" pitchFamily="18" charset="0"/>
              </a:rPr>
              <a:t>artha</a:t>
            </a:r>
            <a:r>
              <a:rPr lang="en-US" sz="2400" dirty="0" smtClean="0">
                <a:latin typeface="Times New Roman" pitchFamily="18" charset="0"/>
                <a:cs typeface="Times New Roman" pitchFamily="18" charset="0"/>
              </a:rPr>
              <a:t> of </a:t>
            </a:r>
            <a:r>
              <a:rPr lang="en-US" sz="2400" dirty="0" err="1" smtClean="0">
                <a:latin typeface="Times New Roman" pitchFamily="18" charset="0"/>
                <a:cs typeface="Times New Roman" pitchFamily="18" charset="0"/>
              </a:rPr>
              <a:t>rasanendriya</a:t>
            </a:r>
            <a:r>
              <a:rPr lang="en-US" sz="2400" dirty="0" smtClean="0">
                <a:latin typeface="Times New Roman" pitchFamily="18" charset="0"/>
                <a:cs typeface="Times New Roman" pitchFamily="18" charset="0"/>
              </a:rPr>
              <a:t> and it is not different from </a:t>
            </a:r>
            <a:r>
              <a:rPr lang="en-US" sz="2400" dirty="0" err="1" smtClean="0">
                <a:latin typeface="Times New Roman" pitchFamily="18" charset="0"/>
                <a:cs typeface="Times New Roman" pitchFamily="18" charset="0"/>
              </a:rPr>
              <a:t>jala</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mahabhuta</a:t>
            </a:r>
            <a:r>
              <a:rPr lang="en-US" sz="2400" dirty="0" smtClean="0">
                <a:latin typeface="Times New Roman" pitchFamily="18" charset="0"/>
                <a:cs typeface="Times New Roman" pitchFamily="18" charset="0"/>
              </a:rPr>
              <a:t>. Then sage </a:t>
            </a:r>
            <a:r>
              <a:rPr lang="en-US" sz="2400" dirty="0" err="1" smtClean="0">
                <a:latin typeface="Times New Roman" pitchFamily="18" charset="0"/>
                <a:cs typeface="Times New Roman" pitchFamily="18" charset="0"/>
              </a:rPr>
              <a:t>Shakunteya</a:t>
            </a:r>
            <a:r>
              <a:rPr lang="en-US" sz="2400" dirty="0" smtClean="0">
                <a:latin typeface="Times New Roman" pitchFamily="18" charset="0"/>
                <a:cs typeface="Times New Roman" pitchFamily="18" charset="0"/>
              </a:rPr>
              <a:t> refutes </a:t>
            </a:r>
            <a:r>
              <a:rPr lang="en-US" sz="2400" dirty="0" err="1" smtClean="0">
                <a:latin typeface="Times New Roman" pitchFamily="18" charset="0"/>
                <a:cs typeface="Times New Roman" pitchFamily="18" charset="0"/>
              </a:rPr>
              <a:t>Bhadrakapya’s</a:t>
            </a:r>
            <a:r>
              <a:rPr lang="en-US" sz="2400" dirty="0" smtClean="0">
                <a:latin typeface="Times New Roman" pitchFamily="18" charset="0"/>
                <a:cs typeface="Times New Roman" pitchFamily="18" charset="0"/>
              </a:rPr>
              <a:t> view of </a:t>
            </a:r>
            <a:r>
              <a:rPr lang="en-US" sz="2400" dirty="0" err="1" smtClean="0">
                <a:latin typeface="Times New Roman" pitchFamily="18" charset="0"/>
                <a:cs typeface="Times New Roman" pitchFamily="18" charset="0"/>
              </a:rPr>
              <a:t>eka</a:t>
            </a:r>
            <a:r>
              <a:rPr lang="en-US" sz="2400" dirty="0" smtClean="0">
                <a:latin typeface="Times New Roman" pitchFamily="18" charset="0"/>
                <a:cs typeface="Times New Roman" pitchFamily="18" charset="0"/>
              </a:rPr>
              <a:t> rasa and put forward his view that rasa is of two- </a:t>
            </a:r>
            <a:r>
              <a:rPr lang="en-US" sz="2400" dirty="0" err="1" smtClean="0">
                <a:latin typeface="Times New Roman" pitchFamily="18" charset="0"/>
                <a:cs typeface="Times New Roman" pitchFamily="18" charset="0"/>
              </a:rPr>
              <a:t>chedaniya</a:t>
            </a:r>
            <a:r>
              <a:rPr lang="en-US" sz="2400" dirty="0" smtClean="0">
                <a:latin typeface="Times New Roman" pitchFamily="18" charset="0"/>
                <a:cs typeface="Times New Roman" pitchFamily="18" charset="0"/>
              </a:rPr>
              <a:t> and </a:t>
            </a:r>
            <a:r>
              <a:rPr lang="en-US" sz="2400" dirty="0" err="1" smtClean="0">
                <a:latin typeface="Times New Roman" pitchFamily="18" charset="0"/>
                <a:cs typeface="Times New Roman" pitchFamily="18" charset="0"/>
              </a:rPr>
              <a:t>upasamaniya</a:t>
            </a:r>
            <a:r>
              <a:rPr lang="en-US" sz="2400" dirty="0" smtClean="0">
                <a:latin typeface="Times New Roman" pitchFamily="18" charset="0"/>
                <a:cs typeface="Times New Roman" pitchFamily="18" charset="0"/>
              </a:rPr>
              <a:t>. Thus the discussion goes on by refuting each other’s view.</a:t>
            </a:r>
            <a:endParaRPr lang="en-US" sz="2000" dirty="0" smtClean="0">
              <a:latin typeface="Times New Roman" pitchFamily="18" charset="0"/>
              <a:cs typeface="Times New Roman" pitchFamily="18" charset="0"/>
            </a:endParaRPr>
          </a:p>
          <a:p>
            <a:endParaRPr lang="en-US" dirty="0"/>
          </a:p>
        </p:txBody>
      </p:sp>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PRATYUTSARA</a:t>
            </a:r>
            <a:endParaRPr lang="en-US" dirty="0">
              <a:latin typeface="Times New Roman" pitchFamily="18" charset="0"/>
              <a:cs typeface="Times New Roman" pitchFamily="18"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066800"/>
            <a:ext cx="8686800" cy="5638800"/>
          </a:xfrm>
        </p:spPr>
        <p:txBody>
          <a:bodyPr>
            <a:noAutofit/>
          </a:bodyPr>
          <a:lstStyle/>
          <a:p>
            <a:pPr algn="just">
              <a:lnSpc>
                <a:spcPct val="160000"/>
              </a:lnSpc>
            </a:pPr>
            <a:r>
              <a:rPr lang="hi-IN" sz="2000" dirty="0" smtClean="0"/>
              <a:t>षडेव रसा इत्युवाच भगवानात्रेयः पुनर्वसुः, मधुराम्ललवणकटुतिक्तकषायाः|</a:t>
            </a:r>
            <a:r>
              <a:rPr lang="en-US" sz="2000" dirty="0" smtClean="0"/>
              <a:t> (C.S.26/9)</a:t>
            </a:r>
          </a:p>
          <a:p>
            <a:pPr algn="just"/>
            <a:r>
              <a:rPr lang="en-US" sz="2000" dirty="0" smtClean="0">
                <a:latin typeface="Times New Roman" pitchFamily="18" charset="0"/>
                <a:cs typeface="Times New Roman" pitchFamily="18" charset="0"/>
              </a:rPr>
              <a:t>The sages like </a:t>
            </a:r>
            <a:r>
              <a:rPr lang="en-US" sz="2000" dirty="0" err="1" smtClean="0">
                <a:latin typeface="Times New Roman" pitchFamily="18" charset="0"/>
                <a:cs typeface="Times New Roman" pitchFamily="18" charset="0"/>
              </a:rPr>
              <a:t>Bhadrakapya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Shakunteya</a:t>
            </a:r>
            <a:r>
              <a:rPr lang="en-US" sz="2000" dirty="0" smtClean="0">
                <a:latin typeface="Times New Roman" pitchFamily="18" charset="0"/>
                <a:cs typeface="Times New Roman" pitchFamily="18" charset="0"/>
              </a:rPr>
              <a:t> etc had discussed about rasa, where the sages put forward their own view by refuting others. Finally Lord </a:t>
            </a:r>
            <a:r>
              <a:rPr lang="en-US" sz="2000" dirty="0" err="1" smtClean="0">
                <a:latin typeface="Times New Roman" pitchFamily="18" charset="0"/>
                <a:cs typeface="Times New Roman" pitchFamily="18" charset="0"/>
              </a:rPr>
              <a:t>Atreya</a:t>
            </a:r>
            <a:r>
              <a:rPr lang="en-US" sz="2000" dirty="0" smtClean="0">
                <a:latin typeface="Times New Roman" pitchFamily="18" charset="0"/>
                <a:cs typeface="Times New Roman" pitchFamily="18" charset="0"/>
              </a:rPr>
              <a:t> concluded that </a:t>
            </a:r>
            <a:r>
              <a:rPr lang="en-US" sz="2000" dirty="0" err="1" smtClean="0">
                <a:latin typeface="Times New Roman" pitchFamily="18" charset="0"/>
                <a:cs typeface="Times New Roman" pitchFamily="18" charset="0"/>
              </a:rPr>
              <a:t>rasas</a:t>
            </a:r>
            <a:r>
              <a:rPr lang="en-US" sz="2000" dirty="0" smtClean="0">
                <a:latin typeface="Times New Roman" pitchFamily="18" charset="0"/>
                <a:cs typeface="Times New Roman" pitchFamily="18" charset="0"/>
              </a:rPr>
              <a:t> are only six by establishing  his logic.</a:t>
            </a:r>
          </a:p>
          <a:p>
            <a:pPr lvl="0" algn="just">
              <a:lnSpc>
                <a:spcPct val="160000"/>
              </a:lnSpc>
            </a:pPr>
            <a:r>
              <a:rPr lang="en-IN" sz="2000" dirty="0" err="1" smtClean="0">
                <a:latin typeface="BRH Devanagari" pitchFamily="2" charset="0"/>
              </a:rPr>
              <a:t>AÍmÉ</a:t>
            </a:r>
            <a:r>
              <a:rPr lang="en-IN" sz="2000" dirty="0" smtClean="0">
                <a:latin typeface="BRH Devanagari" pitchFamily="2" charset="0"/>
              </a:rPr>
              <a:t> </a:t>
            </a:r>
            <a:r>
              <a:rPr lang="en-IN" sz="2000" dirty="0" err="1" smtClean="0">
                <a:latin typeface="BRH Devanagari" pitchFamily="2" charset="0"/>
              </a:rPr>
              <a:t>cÉæMåü</a:t>
            </a:r>
            <a:r>
              <a:rPr lang="en-IN" sz="2000" dirty="0" smtClean="0">
                <a:latin typeface="BRH Devanagari" pitchFamily="2" charset="0"/>
              </a:rPr>
              <a:t> </a:t>
            </a:r>
            <a:r>
              <a:rPr lang="en-IN" sz="2000" dirty="0" err="1" smtClean="0">
                <a:latin typeface="BRH Devanagari" pitchFamily="2" charset="0"/>
              </a:rPr>
              <a:t>xÉëÉååiÉxÉÉqÉåuÉ</a:t>
            </a:r>
            <a:r>
              <a:rPr lang="en-IN" sz="2000" dirty="0" smtClean="0">
                <a:latin typeface="BRH Devanagari" pitchFamily="2" charset="0"/>
              </a:rPr>
              <a:t> </a:t>
            </a:r>
            <a:r>
              <a:rPr lang="en-IN" sz="2000" dirty="0" err="1" smtClean="0">
                <a:latin typeface="BRH Devanagari" pitchFamily="2" charset="0"/>
              </a:rPr>
              <a:t>xÉqÉÑSrÉÇmÉÑÂwÉÍqÉcNûÎliÉ</a:t>
            </a:r>
            <a:r>
              <a:rPr lang="en-IN" sz="2000" dirty="0" smtClean="0">
                <a:latin typeface="BRH Devanagari" pitchFamily="2" charset="0"/>
              </a:rPr>
              <a:t>, </a:t>
            </a:r>
            <a:r>
              <a:rPr lang="en-IN" sz="2000" dirty="0" err="1" smtClean="0">
                <a:latin typeface="BRH Devanagari" pitchFamily="2" charset="0"/>
              </a:rPr>
              <a:t>xÉuÉïaÉiÉiuÉÉiÉç</a:t>
            </a:r>
            <a:r>
              <a:rPr lang="en-IN" sz="2000" dirty="0" smtClean="0">
                <a:latin typeface="BRH Devanagari" pitchFamily="2" charset="0"/>
              </a:rPr>
              <a:t> </a:t>
            </a:r>
            <a:r>
              <a:rPr lang="en-IN" sz="2000" dirty="0" err="1" smtClean="0">
                <a:latin typeface="BRH Devanagari" pitchFamily="2" charset="0"/>
              </a:rPr>
              <a:t>xÉuÉïxÉUiuÉÉŠ</a:t>
            </a:r>
            <a:r>
              <a:rPr lang="en-IN" sz="2000" dirty="0" smtClean="0">
                <a:latin typeface="BRH Devanagari" pitchFamily="2" charset="0"/>
              </a:rPr>
              <a:t> </a:t>
            </a:r>
            <a:r>
              <a:rPr lang="en-IN" sz="2000" dirty="0" err="1" smtClean="0">
                <a:latin typeface="BRH Devanagari" pitchFamily="2" charset="0"/>
              </a:rPr>
              <a:t>SÉåwÉmÉëMüÉåmÉhÉmÉëvÉqÉlÉÉlÉÉqÉç</a:t>
            </a:r>
            <a:r>
              <a:rPr lang="en-IN" sz="2000" dirty="0" smtClean="0">
                <a:latin typeface="BRH Devanagari" pitchFamily="2" charset="0"/>
              </a:rPr>
              <a:t>| </a:t>
            </a:r>
            <a:r>
              <a:rPr lang="en-IN" sz="2000" dirty="0" err="1" smtClean="0">
                <a:latin typeface="BRH Devanagari" pitchFamily="2" charset="0"/>
              </a:rPr>
              <a:t>lÉ</a:t>
            </a:r>
            <a:r>
              <a:rPr lang="en-IN" sz="2000" dirty="0" smtClean="0">
                <a:latin typeface="BRH Devanagari" pitchFamily="2" charset="0"/>
              </a:rPr>
              <a:t> </a:t>
            </a:r>
            <a:r>
              <a:rPr lang="en-IN" sz="2000" dirty="0" err="1" smtClean="0">
                <a:latin typeface="BRH Devanagari" pitchFamily="2" charset="0"/>
              </a:rPr>
              <a:t>iuÉåiÉSåuÉÇ</a:t>
            </a:r>
            <a:r>
              <a:rPr lang="en-IN" sz="2000" dirty="0" smtClean="0">
                <a:latin typeface="BRH Devanagari" pitchFamily="2" charset="0"/>
              </a:rPr>
              <a:t>, </a:t>
            </a:r>
            <a:r>
              <a:rPr lang="en-IN" sz="2000" dirty="0" err="1" smtClean="0">
                <a:latin typeface="BRH Devanagari" pitchFamily="2" charset="0"/>
              </a:rPr>
              <a:t>rÉxrÉ</a:t>
            </a:r>
            <a:r>
              <a:rPr lang="en-IN" sz="2000" dirty="0" smtClean="0">
                <a:latin typeface="BRH Devanagari" pitchFamily="2" charset="0"/>
              </a:rPr>
              <a:t> </a:t>
            </a:r>
            <a:r>
              <a:rPr lang="en-IN" sz="2000" dirty="0" err="1" smtClean="0">
                <a:latin typeface="BRH Devanagari" pitchFamily="2" charset="0"/>
              </a:rPr>
              <a:t>ÍWû</a:t>
            </a:r>
            <a:r>
              <a:rPr lang="en-IN" sz="2000" dirty="0" smtClean="0">
                <a:latin typeface="BRH Devanagari" pitchFamily="2" charset="0"/>
              </a:rPr>
              <a:t> </a:t>
            </a:r>
            <a:r>
              <a:rPr lang="en-IN" sz="2000" dirty="0" err="1" smtClean="0">
                <a:latin typeface="BRH Devanagari" pitchFamily="2" charset="0"/>
              </a:rPr>
              <a:t>xÉëÉåiÉÉÇÍxÉ</a:t>
            </a:r>
            <a:r>
              <a:rPr lang="en-IN" sz="2000" dirty="0" smtClean="0">
                <a:latin typeface="BRH Devanagari" pitchFamily="2" charset="0"/>
              </a:rPr>
              <a:t>, </a:t>
            </a:r>
            <a:r>
              <a:rPr lang="en-IN" sz="2000" dirty="0" err="1" smtClean="0">
                <a:latin typeface="BRH Devanagari" pitchFamily="2" charset="0"/>
              </a:rPr>
              <a:t>rÉŠ</a:t>
            </a:r>
            <a:r>
              <a:rPr lang="en-IN" sz="2000" dirty="0" smtClean="0">
                <a:latin typeface="BRH Devanagari" pitchFamily="2" charset="0"/>
              </a:rPr>
              <a:t> </a:t>
            </a:r>
            <a:r>
              <a:rPr lang="en-IN" sz="2000" dirty="0" err="1" smtClean="0">
                <a:latin typeface="BRH Devanagari" pitchFamily="2" charset="0"/>
              </a:rPr>
              <a:t>uÉWûÎliÉ</a:t>
            </a:r>
            <a:r>
              <a:rPr lang="en-IN" sz="2000" dirty="0" smtClean="0">
                <a:latin typeface="BRH Devanagari" pitchFamily="2" charset="0"/>
              </a:rPr>
              <a:t>, </a:t>
            </a:r>
            <a:r>
              <a:rPr lang="en-IN" sz="2000" dirty="0" err="1" smtClean="0">
                <a:latin typeface="BRH Devanagari" pitchFamily="2" charset="0"/>
              </a:rPr>
              <a:t>rÉŠÉuÉWûÎliÉ,rÉ§É</a:t>
            </a:r>
            <a:r>
              <a:rPr lang="en-IN" sz="2000" dirty="0" smtClean="0">
                <a:latin typeface="BRH Devanagari" pitchFamily="2" charset="0"/>
              </a:rPr>
              <a:t> </a:t>
            </a:r>
            <a:r>
              <a:rPr lang="en-IN" sz="2000" dirty="0" err="1" smtClean="0">
                <a:latin typeface="BRH Devanagari" pitchFamily="2" charset="0"/>
              </a:rPr>
              <a:t>cÉÉuÉÎxjÉiÉÉÍlÉ</a:t>
            </a:r>
            <a:r>
              <a:rPr lang="en-IN" sz="2000" dirty="0" smtClean="0">
                <a:latin typeface="BRH Devanagari" pitchFamily="2" charset="0"/>
              </a:rPr>
              <a:t>, </a:t>
            </a:r>
            <a:r>
              <a:rPr lang="en-IN" sz="2000" dirty="0" err="1" smtClean="0">
                <a:latin typeface="BRH Devanagari" pitchFamily="2" charset="0"/>
              </a:rPr>
              <a:t>xÉuÉïÇ</a:t>
            </a:r>
            <a:r>
              <a:rPr lang="en-IN" sz="2000" dirty="0" smtClean="0">
                <a:latin typeface="BRH Devanagari" pitchFamily="2" charset="0"/>
              </a:rPr>
              <a:t> </a:t>
            </a:r>
            <a:r>
              <a:rPr lang="en-IN" sz="2000" dirty="0" err="1" smtClean="0">
                <a:latin typeface="BRH Devanagari" pitchFamily="2" charset="0"/>
              </a:rPr>
              <a:t>iÉSlrÉ¨ÉåprÉÈ</a:t>
            </a:r>
            <a:r>
              <a:rPr lang="en-IN" sz="2000" dirty="0" smtClean="0">
                <a:latin typeface="BRH Devanagari" pitchFamily="2" charset="0"/>
              </a:rPr>
              <a:t> </a:t>
            </a:r>
            <a:r>
              <a:rPr lang="en-IN" sz="2000" dirty="0" smtClean="0"/>
              <a:t>| (C.V.5/4)</a:t>
            </a:r>
            <a:endParaRPr lang="en-US" sz="2000" dirty="0" smtClean="0"/>
          </a:p>
          <a:p>
            <a:pPr algn="just"/>
            <a:r>
              <a:rPr lang="en-IN" sz="2000" b="1" dirty="0" smtClean="0">
                <a:latin typeface="Times New Roman" pitchFamily="18" charset="0"/>
                <a:cs typeface="Times New Roman" pitchFamily="18" charset="0"/>
              </a:rPr>
              <a:t>Other’s opinion:</a:t>
            </a:r>
            <a:r>
              <a:rPr lang="en-IN" sz="2000" dirty="0" smtClean="0">
                <a:latin typeface="Times New Roman" pitchFamily="18" charset="0"/>
                <a:cs typeface="Times New Roman" pitchFamily="18" charset="0"/>
              </a:rPr>
              <a:t> Sharira is nothing but the conglomeration of </a:t>
            </a:r>
            <a:r>
              <a:rPr lang="en-IN" sz="2000" dirty="0" err="1" smtClean="0">
                <a:latin typeface="Times New Roman" pitchFamily="18" charset="0"/>
                <a:cs typeface="Times New Roman" pitchFamily="18" charset="0"/>
              </a:rPr>
              <a:t>Srotas</a:t>
            </a:r>
            <a:r>
              <a:rPr lang="en-IN" sz="2000" dirty="0" smtClean="0">
                <a:latin typeface="Times New Roman" pitchFamily="18" charset="0"/>
                <a:cs typeface="Times New Roman" pitchFamily="18" charset="0"/>
              </a:rPr>
              <a:t>. Everything flows through them which can either aggravate or pacify the Dosha.</a:t>
            </a:r>
            <a:endParaRPr lang="en-US" sz="2000" dirty="0" smtClean="0">
              <a:latin typeface="Times New Roman" pitchFamily="18" charset="0"/>
              <a:cs typeface="Times New Roman" pitchFamily="18" charset="0"/>
            </a:endParaRPr>
          </a:p>
          <a:p>
            <a:pPr algn="just"/>
            <a:r>
              <a:rPr lang="en-IN" sz="2000" b="1" dirty="0" smtClean="0">
                <a:latin typeface="Times New Roman" pitchFamily="18" charset="0"/>
                <a:cs typeface="Times New Roman" pitchFamily="18" charset="0"/>
              </a:rPr>
              <a:t>Author’s rebuttal:</a:t>
            </a:r>
            <a:r>
              <a:rPr lang="en-IN" sz="2000" dirty="0" smtClean="0">
                <a:latin typeface="Times New Roman" pitchFamily="18" charset="0"/>
                <a:cs typeface="Times New Roman" pitchFamily="18" charset="0"/>
              </a:rPr>
              <a:t> This is view is not correct. (the conglomeration of </a:t>
            </a:r>
            <a:r>
              <a:rPr lang="en-IN" sz="2000" dirty="0" err="1" smtClean="0">
                <a:latin typeface="Times New Roman" pitchFamily="18" charset="0"/>
                <a:cs typeface="Times New Roman" pitchFamily="18" charset="0"/>
              </a:rPr>
              <a:t>Srotas</a:t>
            </a:r>
            <a:r>
              <a:rPr lang="en-IN" sz="2000" dirty="0" smtClean="0">
                <a:latin typeface="Times New Roman" pitchFamily="18" charset="0"/>
                <a:cs typeface="Times New Roman" pitchFamily="18" charset="0"/>
              </a:rPr>
              <a:t> only is not </a:t>
            </a:r>
            <a:r>
              <a:rPr lang="en-IN" sz="2000" dirty="0" err="1" smtClean="0">
                <a:latin typeface="Times New Roman" pitchFamily="18" charset="0"/>
                <a:cs typeface="Times New Roman" pitchFamily="18" charset="0"/>
              </a:rPr>
              <a:t>Purusha</a:t>
            </a:r>
            <a:r>
              <a:rPr lang="en-IN" sz="2000" dirty="0" smtClean="0">
                <a:latin typeface="Times New Roman" pitchFamily="18" charset="0"/>
                <a:cs typeface="Times New Roman" pitchFamily="18" charset="0"/>
              </a:rPr>
              <a:t>)</a:t>
            </a:r>
            <a:endParaRPr lang="en-US" sz="2000" dirty="0" smtClean="0">
              <a:latin typeface="Times New Roman" pitchFamily="18" charset="0"/>
              <a:cs typeface="Times New Roman" pitchFamily="18" charset="0"/>
            </a:endParaRPr>
          </a:p>
          <a:p>
            <a:pPr algn="just"/>
            <a:r>
              <a:rPr lang="en-IN" sz="2000" b="1" dirty="0" smtClean="0">
                <a:latin typeface="Times New Roman" pitchFamily="18" charset="0"/>
                <a:cs typeface="Times New Roman" pitchFamily="18" charset="0"/>
              </a:rPr>
              <a:t>Reason for Rebuttal: </a:t>
            </a:r>
            <a:r>
              <a:rPr lang="en-IN" sz="2000" dirty="0" smtClean="0">
                <a:latin typeface="Times New Roman" pitchFamily="18" charset="0"/>
                <a:cs typeface="Times New Roman" pitchFamily="18" charset="0"/>
              </a:rPr>
              <a:t>the channels, the contents that flow through the channels, the Dhatu which they nourish and the place of the Dhatu are different from each other</a:t>
            </a:r>
            <a:r>
              <a:rPr lang="en-IN" sz="2000" dirty="0" smtClean="0"/>
              <a:t>.</a:t>
            </a:r>
            <a:endParaRPr lang="en-US" sz="2000" dirty="0" smtClean="0"/>
          </a:p>
        </p:txBody>
      </p:sp>
      <p:sp>
        <p:nvSpPr>
          <p:cNvPr id="3" name="Title 2"/>
          <p:cNvSpPr>
            <a:spLocks noGrp="1"/>
          </p:cNvSpPr>
          <p:nvPr>
            <p:ph type="title"/>
          </p:nvPr>
        </p:nvSpPr>
        <p:spPr>
          <a:xfrm>
            <a:off x="228600" y="228600"/>
            <a:ext cx="8382000" cy="1066800"/>
          </a:xfrm>
        </p:spPr>
        <p:txBody>
          <a:bodyPr/>
          <a:lstStyle/>
          <a:p>
            <a:r>
              <a:rPr lang="en-US" dirty="0" smtClean="0">
                <a:latin typeface="Times New Roman" pitchFamily="18" charset="0"/>
                <a:cs typeface="Times New Roman" pitchFamily="18" charset="0"/>
              </a:rPr>
              <a:t>UDDHARA</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err="1" smtClean="0">
                <a:latin typeface="BRH Devanagari" pitchFamily="2" charset="0"/>
              </a:rPr>
              <a:t>SåzÉ</a:t>
            </a:r>
            <a:r>
              <a:rPr lang="en-US" dirty="0" smtClean="0">
                <a:latin typeface="BRH Devanagari" pitchFamily="2" charset="0"/>
              </a:rPr>
              <a:t>: </a:t>
            </a:r>
            <a:r>
              <a:rPr lang="en-US" dirty="0" err="1" smtClean="0">
                <a:latin typeface="BRH Devanagari" pitchFamily="2" charset="0"/>
              </a:rPr>
              <a:t>mÉÑlÉ</a:t>
            </a:r>
            <a:r>
              <a:rPr lang="en-US" dirty="0" smtClean="0">
                <a:latin typeface="BRH Devanagari" pitchFamily="2" charset="0"/>
              </a:rPr>
              <a:t>: </a:t>
            </a:r>
            <a:r>
              <a:rPr lang="en-US" b="1" dirty="0" err="1" smtClean="0">
                <a:latin typeface="BRH Devanagari" pitchFamily="2" charset="0"/>
              </a:rPr>
              <a:t>xjÉÉlÉÇ</a:t>
            </a:r>
            <a:r>
              <a:rPr lang="en-US" dirty="0" smtClean="0">
                <a:latin typeface="BRH Devanagari" pitchFamily="2" charset="0"/>
              </a:rPr>
              <a:t> . . . . . .  . . . .  . . .  .cÉÉcÉ¹å </a:t>
            </a:r>
            <a:r>
              <a:rPr lang="en-US" dirty="0" smtClean="0"/>
              <a:t>| (1/22.5)</a:t>
            </a:r>
          </a:p>
          <a:p>
            <a:r>
              <a:rPr lang="en-US" dirty="0" smtClean="0">
                <a:latin typeface="Times New Roman" pitchFamily="18" charset="0"/>
                <a:cs typeface="Times New Roman" pitchFamily="18" charset="0"/>
              </a:rPr>
              <a:t>Here Desha indicates a place or area from where the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is grown and to where the person who is taking </a:t>
            </a:r>
            <a:r>
              <a:rPr lang="en-US" dirty="0" err="1" smtClean="0">
                <a:latin typeface="Times New Roman" pitchFamily="18" charset="0"/>
                <a:cs typeface="Times New Roman" pitchFamily="18" charset="0"/>
              </a:rPr>
              <a:t>Ahara</a:t>
            </a:r>
            <a:r>
              <a:rPr lang="en-US" dirty="0" smtClean="0">
                <a:latin typeface="Times New Roman" pitchFamily="18" charset="0"/>
                <a:cs typeface="Times New Roman" pitchFamily="18" charset="0"/>
              </a:rPr>
              <a:t> belong to. </a:t>
            </a:r>
          </a:p>
          <a:p>
            <a:r>
              <a:rPr lang="en-US" dirty="0" smtClean="0">
                <a:latin typeface="Times New Roman" pitchFamily="18" charset="0"/>
                <a:cs typeface="Times New Roman" pitchFamily="18" charset="0"/>
              </a:rPr>
              <a:t>By this the </a:t>
            </a:r>
            <a:r>
              <a:rPr lang="en-US" dirty="0" err="1" smtClean="0">
                <a:latin typeface="Times New Roman" pitchFamily="18" charset="0"/>
                <a:cs typeface="Times New Roman" pitchFamily="18" charset="0"/>
              </a:rPr>
              <a:t>Guna</a:t>
            </a:r>
            <a:r>
              <a:rPr lang="en-US" dirty="0" smtClean="0">
                <a:latin typeface="Times New Roman" pitchFamily="18" charset="0"/>
                <a:cs typeface="Times New Roman" pitchFamily="18" charset="0"/>
              </a:rPr>
              <a:t> of the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Satmya</a:t>
            </a:r>
            <a:r>
              <a:rPr lang="en-US" dirty="0" smtClean="0">
                <a:latin typeface="Times New Roman" pitchFamily="18" charset="0"/>
                <a:cs typeface="Times New Roman" pitchFamily="18" charset="0"/>
              </a:rPr>
              <a:t> of the person can be inferred. </a:t>
            </a: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SAMBHAVA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14400"/>
            <a:ext cx="8610600" cy="5943600"/>
          </a:xfrm>
        </p:spPr>
        <p:txBody>
          <a:bodyPr>
            <a:normAutofit fontScale="92500" lnSpcReduction="10000"/>
          </a:bodyPr>
          <a:lstStyle/>
          <a:p>
            <a:pPr algn="just">
              <a:lnSpc>
                <a:spcPct val="150000"/>
              </a:lnSpc>
            </a:pPr>
            <a:r>
              <a:rPr lang="en-US" dirty="0" smtClean="0">
                <a:latin typeface="Times New Roman" pitchFamily="18" charset="0"/>
                <a:cs typeface="Times New Roman" pitchFamily="18" charset="0"/>
              </a:rPr>
              <a:t>Tantrayukti is a very important tool in Vakyayojana and Arthayojana</a:t>
            </a:r>
          </a:p>
          <a:p>
            <a:pPr algn="just">
              <a:lnSpc>
                <a:spcPct val="150000"/>
              </a:lnSpc>
            </a:pPr>
            <a:r>
              <a:rPr lang="en-US" dirty="0" smtClean="0">
                <a:latin typeface="Times New Roman" pitchFamily="18" charset="0"/>
                <a:cs typeface="Times New Roman" pitchFamily="18" charset="0"/>
              </a:rPr>
              <a:t>It helps to understand the </a:t>
            </a:r>
            <a:r>
              <a:rPr lang="en-US" dirty="0" err="1" smtClean="0">
                <a:latin typeface="Times New Roman" pitchFamily="18" charset="0"/>
                <a:cs typeface="Times New Roman" pitchFamily="18" charset="0"/>
              </a:rPr>
              <a:t>Gudarthas</a:t>
            </a:r>
            <a:r>
              <a:rPr lang="en-US" dirty="0" smtClean="0">
                <a:latin typeface="Times New Roman" pitchFamily="18" charset="0"/>
                <a:cs typeface="Times New Roman" pitchFamily="18" charset="0"/>
              </a:rPr>
              <a:t>.</a:t>
            </a:r>
          </a:p>
          <a:p>
            <a:pPr algn="just">
              <a:lnSpc>
                <a:spcPct val="150000"/>
              </a:lnSpc>
            </a:pPr>
            <a:r>
              <a:rPr lang="en-US" dirty="0" smtClean="0">
                <a:latin typeface="Times New Roman" pitchFamily="18" charset="0"/>
                <a:cs typeface="Times New Roman" pitchFamily="18" charset="0"/>
              </a:rPr>
              <a:t>There is difference in opinion regarding the number and name  of Tantrayukti but they are nearly same. </a:t>
            </a:r>
          </a:p>
          <a:p>
            <a:pPr algn="just">
              <a:lnSpc>
                <a:spcPct val="150000"/>
              </a:lnSpc>
            </a:pPr>
            <a:r>
              <a:rPr lang="en-US" dirty="0" smtClean="0">
                <a:latin typeface="Times New Roman" pitchFamily="18" charset="0"/>
                <a:cs typeface="Times New Roman" pitchFamily="18" charset="0"/>
              </a:rPr>
              <a:t>Tantrayukti preserves the originality of the science and thus keeps science alive by being applicable in all point of time.</a:t>
            </a:r>
          </a:p>
          <a:p>
            <a:pPr algn="just">
              <a:lnSpc>
                <a:spcPct val="150000"/>
              </a:lnSpc>
            </a:pPr>
            <a:r>
              <a:rPr lang="en-US" dirty="0" smtClean="0">
                <a:latin typeface="Times New Roman" pitchFamily="18" charset="0"/>
                <a:cs typeface="Times New Roman" pitchFamily="18" charset="0"/>
              </a:rPr>
              <a:t>Interpretation of </a:t>
            </a:r>
            <a:r>
              <a:rPr lang="en-US" dirty="0" err="1" smtClean="0">
                <a:latin typeface="Times New Roman" pitchFamily="18" charset="0"/>
                <a:cs typeface="Times New Roman" pitchFamily="18" charset="0"/>
              </a:rPr>
              <a:t>shlokas</a:t>
            </a:r>
            <a:r>
              <a:rPr lang="en-US" dirty="0" smtClean="0">
                <a:latin typeface="Times New Roman" pitchFamily="18" charset="0"/>
                <a:cs typeface="Times New Roman" pitchFamily="18" charset="0"/>
              </a:rPr>
              <a:t> using Tantrayukti helps to gain in depth knowledge of the literature and thereby increase in success rate of treatments.</a:t>
            </a:r>
          </a:p>
        </p:txBody>
      </p:sp>
      <p:sp>
        <p:nvSpPr>
          <p:cNvPr id="2" name="Title 1"/>
          <p:cNvSpPr>
            <a:spLocks noGrp="1"/>
          </p:cNvSpPr>
          <p:nvPr>
            <p:ph type="title"/>
          </p:nvPr>
        </p:nvSpPr>
        <p:spPr>
          <a:xfrm>
            <a:off x="533400" y="0"/>
            <a:ext cx="8229600" cy="884238"/>
          </a:xfrm>
        </p:spPr>
        <p:txBody>
          <a:bodyPr/>
          <a:lstStyle/>
          <a:p>
            <a:r>
              <a:rPr lang="en-US" dirty="0" smtClean="0">
                <a:latin typeface="Times New Roman" pitchFamily="18" charset="0"/>
                <a:cs typeface="Times New Roman" pitchFamily="18" charset="0"/>
              </a:rPr>
              <a:t>CONCLUSION</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lnSpc>
                <a:spcPct val="150000"/>
              </a:lnSpc>
            </a:pPr>
            <a:r>
              <a:rPr lang="en-US" dirty="0" smtClean="0">
                <a:latin typeface="Times New Roman" pitchFamily="18" charset="0"/>
                <a:cs typeface="Times New Roman" pitchFamily="18" charset="0"/>
              </a:rPr>
              <a:t>Understanding of a Tantra using Tantrayukti makes the reader to get a comprehensive knowledge and the connection between different Sthana, Adhyaya, Prakarana and </a:t>
            </a:r>
            <a:r>
              <a:rPr lang="en-US" dirty="0" err="1" smtClean="0">
                <a:latin typeface="Times New Roman" pitchFamily="18" charset="0"/>
                <a:cs typeface="Times New Roman" pitchFamily="18" charset="0"/>
              </a:rPr>
              <a:t>Shloka</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endParaRPr lang="en-US" dirty="0" smtClean="0"/>
          </a:p>
          <a:p>
            <a:endParaRPr lang="en-US" dirty="0" smtClean="0"/>
          </a:p>
          <a:p>
            <a:endParaRPr lang="en-US" dirty="0" smtClean="0"/>
          </a:p>
          <a:p>
            <a:pPr>
              <a:buNone/>
            </a:pPr>
            <a:r>
              <a:rPr lang="en-US" smtClean="0"/>
              <a:t>                </a:t>
            </a:r>
            <a:r>
              <a:rPr lang="en-US" sz="6000" smtClean="0">
                <a:latin typeface="Algerian" pitchFamily="82" charset="0"/>
              </a:rPr>
              <a:t>THANK </a:t>
            </a:r>
            <a:r>
              <a:rPr lang="en-US" sz="6000" dirty="0" smtClean="0">
                <a:latin typeface="Algerian" pitchFamily="82" charset="0"/>
              </a:rPr>
              <a:t>YOU</a:t>
            </a:r>
            <a:endParaRPr lang="en-US" sz="6000" dirty="0">
              <a:latin typeface="Algerian" pitchFamily="82" charset="0"/>
            </a:endParaRPr>
          </a:p>
        </p:txBody>
      </p:sp>
      <p:sp>
        <p:nvSpPr>
          <p:cNvPr id="3" name="Title 2"/>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3329</TotalTime>
  <Words>5844</Words>
  <Application>Microsoft Office PowerPoint</Application>
  <PresentationFormat>On-screen Show (4:3)</PresentationFormat>
  <Paragraphs>621</Paragraphs>
  <Slides>101</Slides>
  <Notes>0</Notes>
  <HiddenSlides>0</HiddenSlides>
  <MMClips>0</MMClips>
  <ScaleCrop>false</ScaleCrop>
  <HeadingPairs>
    <vt:vector size="4" baseType="variant">
      <vt:variant>
        <vt:lpstr>Theme</vt:lpstr>
      </vt:variant>
      <vt:variant>
        <vt:i4>1</vt:i4>
      </vt:variant>
      <vt:variant>
        <vt:lpstr>Slide Titles</vt:lpstr>
      </vt:variant>
      <vt:variant>
        <vt:i4>101</vt:i4>
      </vt:variant>
    </vt:vector>
  </HeadingPairs>
  <TitlesOfParts>
    <vt:vector size="102" baseType="lpstr">
      <vt:lpstr>Concourse</vt:lpstr>
      <vt:lpstr>IDENTIFICATION AND INTERPRETATION OF TANTRAYUKTI IN CHARAKA SAMHITA</vt:lpstr>
      <vt:lpstr>Om Gurubhyo Namaha…</vt:lpstr>
      <vt:lpstr>TANTRAYUKTI</vt:lpstr>
      <vt:lpstr>Cont…</vt:lpstr>
      <vt:lpstr>Tantrayukti Prayojana</vt:lpstr>
      <vt:lpstr>Slide 6</vt:lpstr>
      <vt:lpstr>Importance of Tantrayukti </vt:lpstr>
      <vt:lpstr>Tantrayukti mentioned by different authors</vt:lpstr>
      <vt:lpstr>Cont…</vt:lpstr>
      <vt:lpstr>Cont…</vt:lpstr>
      <vt:lpstr>Slide 11</vt:lpstr>
      <vt:lpstr>Slide 12</vt:lpstr>
      <vt:lpstr>Slide 13</vt:lpstr>
      <vt:lpstr>Slide 14</vt:lpstr>
      <vt:lpstr>Slide 15</vt:lpstr>
      <vt:lpstr>Slide 16</vt:lpstr>
      <vt:lpstr>Slide 17</vt:lpstr>
      <vt:lpstr>Tantrayukti Explanation </vt:lpstr>
      <vt:lpstr>ADHIKARANA TANTRAYUKTI</vt:lpstr>
      <vt:lpstr>YOGA TANTRAYUKTI </vt:lpstr>
      <vt:lpstr>Cont…</vt:lpstr>
      <vt:lpstr>Slide 22</vt:lpstr>
      <vt:lpstr>HETWARTHA </vt:lpstr>
      <vt:lpstr>PADARTHA </vt:lpstr>
      <vt:lpstr>Slide 25</vt:lpstr>
      <vt:lpstr>PRADESA </vt:lpstr>
      <vt:lpstr>UDDESHA </vt:lpstr>
      <vt:lpstr>NIRDESA </vt:lpstr>
      <vt:lpstr>VAKYASESHA </vt:lpstr>
      <vt:lpstr>Slide 30</vt:lpstr>
      <vt:lpstr>PRAYOJANA </vt:lpstr>
      <vt:lpstr>UPADESA </vt:lpstr>
      <vt:lpstr>APADESA </vt:lpstr>
      <vt:lpstr>ATIDESHA </vt:lpstr>
      <vt:lpstr>ARTHAPATTI </vt:lpstr>
      <vt:lpstr>NIRNAYA </vt:lpstr>
      <vt:lpstr>PRASANGA </vt:lpstr>
      <vt:lpstr>EKANTA </vt:lpstr>
      <vt:lpstr>NAIKANTA/ ANAIKANTA </vt:lpstr>
      <vt:lpstr>APAVARGA </vt:lpstr>
      <vt:lpstr>VIPARYAYA </vt:lpstr>
      <vt:lpstr>PORVAPAKSHA </vt:lpstr>
      <vt:lpstr>VIDHANA </vt:lpstr>
      <vt:lpstr>Cont..</vt:lpstr>
      <vt:lpstr>ANUMATA </vt:lpstr>
      <vt:lpstr>VYAKHYANA </vt:lpstr>
      <vt:lpstr>SAMSAYA </vt:lpstr>
      <vt:lpstr>ATITAVEKSHA </vt:lpstr>
      <vt:lpstr>ANAGATAVEKSHA </vt:lpstr>
      <vt:lpstr>SVASANJNA </vt:lpstr>
      <vt:lpstr>UHYA </vt:lpstr>
      <vt:lpstr>SAMUCHAYA </vt:lpstr>
      <vt:lpstr>NIDARSANA </vt:lpstr>
      <vt:lpstr>NIRVACANA </vt:lpstr>
      <vt:lpstr>SANNIYOGA/ NIYOGA </vt:lpstr>
      <vt:lpstr>VIKALPANA </vt:lpstr>
      <vt:lpstr>PRATYUTSARA </vt:lpstr>
      <vt:lpstr>UDDHARA </vt:lpstr>
      <vt:lpstr>SAMBHAVA</vt:lpstr>
      <vt:lpstr>DISCUSSION</vt:lpstr>
      <vt:lpstr>ADHIKARANA </vt:lpstr>
      <vt:lpstr>Cont…</vt:lpstr>
      <vt:lpstr>YOGA </vt:lpstr>
      <vt:lpstr>Cont…</vt:lpstr>
      <vt:lpstr>HETWARTHA </vt:lpstr>
      <vt:lpstr>PADARTHA </vt:lpstr>
      <vt:lpstr>PRADESA </vt:lpstr>
      <vt:lpstr>UDDESHA </vt:lpstr>
      <vt:lpstr>NIRDESA</vt:lpstr>
      <vt:lpstr>VAKYASESHA </vt:lpstr>
      <vt:lpstr>PRAYOJANA </vt:lpstr>
      <vt:lpstr>UPADESA </vt:lpstr>
      <vt:lpstr>APADESA </vt:lpstr>
      <vt:lpstr>ATIDESA </vt:lpstr>
      <vt:lpstr>ARTHAPATHI </vt:lpstr>
      <vt:lpstr>NIRNAYA </vt:lpstr>
      <vt:lpstr>PRASANGA </vt:lpstr>
      <vt:lpstr>EKANTA</vt:lpstr>
      <vt:lpstr>ANAIKANTA </vt:lpstr>
      <vt:lpstr>APAVARGA</vt:lpstr>
      <vt:lpstr>VIPARYAYA</vt:lpstr>
      <vt:lpstr>PORVAPAKSHA</vt:lpstr>
      <vt:lpstr>VIDHANA </vt:lpstr>
      <vt:lpstr>ANUMATA </vt:lpstr>
      <vt:lpstr>VYAKHYANA </vt:lpstr>
      <vt:lpstr>SAMSAYA </vt:lpstr>
      <vt:lpstr>ATITAVEKSA </vt:lpstr>
      <vt:lpstr>ANAGATAVEKSA </vt:lpstr>
      <vt:lpstr>SWASAJNA </vt:lpstr>
      <vt:lpstr>UHYA</vt:lpstr>
      <vt:lpstr>SAMUCHAYA</vt:lpstr>
      <vt:lpstr>NIDARSANA </vt:lpstr>
      <vt:lpstr>NIRVACANA </vt:lpstr>
      <vt:lpstr>NIYOGA </vt:lpstr>
      <vt:lpstr>VIKALPA </vt:lpstr>
      <vt:lpstr>PRATYUTSARA</vt:lpstr>
      <vt:lpstr>UDDHARA</vt:lpstr>
      <vt:lpstr>SAMBHAVA </vt:lpstr>
      <vt:lpstr>CONCLUSION</vt:lpstr>
      <vt:lpstr>Cont..</vt:lpstr>
      <vt:lpstr>Slide 101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IDENTIFICATION AND APPLICATION OF TATNTRAYUKTI IN VIMANA STHANA</dc:title>
  <dc:creator>Dr. S Jyothi</dc:creator>
  <cp:lastModifiedBy>Sony</cp:lastModifiedBy>
  <cp:revision>523</cp:revision>
  <dcterms:created xsi:type="dcterms:W3CDTF">2006-08-16T00:00:00Z</dcterms:created>
  <dcterms:modified xsi:type="dcterms:W3CDTF">2024-03-13T09:28:46Z</dcterms:modified>
</cp:coreProperties>
</file>