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1"/>
  </p:notesMasterIdLst>
  <p:sldIdLst>
    <p:sldId id="257" r:id="rId2"/>
    <p:sldId id="259" r:id="rId3"/>
    <p:sldId id="260" r:id="rId4"/>
    <p:sldId id="261" r:id="rId5"/>
    <p:sldId id="275" r:id="rId6"/>
    <p:sldId id="263" r:id="rId7"/>
    <p:sldId id="264" r:id="rId8"/>
    <p:sldId id="265" r:id="rId9"/>
    <p:sldId id="266" r:id="rId10"/>
    <p:sldId id="267" r:id="rId11"/>
    <p:sldId id="268" r:id="rId12"/>
    <p:sldId id="269" r:id="rId13"/>
    <p:sldId id="270" r:id="rId14"/>
    <p:sldId id="262" r:id="rId15"/>
    <p:sldId id="274" r:id="rId16"/>
    <p:sldId id="353" r:id="rId17"/>
    <p:sldId id="354" r:id="rId18"/>
    <p:sldId id="271" r:id="rId19"/>
    <p:sldId id="272" r:id="rId20"/>
    <p:sldId id="355" r:id="rId21"/>
    <p:sldId id="356" r:id="rId22"/>
    <p:sldId id="273" r:id="rId23"/>
    <p:sldId id="357" r:id="rId24"/>
    <p:sldId id="277" r:id="rId25"/>
    <p:sldId id="359" r:id="rId26"/>
    <p:sldId id="278" r:id="rId27"/>
    <p:sldId id="358" r:id="rId28"/>
    <p:sldId id="279" r:id="rId29"/>
    <p:sldId id="360" r:id="rId30"/>
    <p:sldId id="280" r:id="rId31"/>
    <p:sldId id="361" r:id="rId32"/>
    <p:sldId id="281" r:id="rId33"/>
    <p:sldId id="362" r:id="rId34"/>
    <p:sldId id="282" r:id="rId35"/>
    <p:sldId id="363" r:id="rId36"/>
    <p:sldId id="283" r:id="rId37"/>
    <p:sldId id="364" r:id="rId38"/>
    <p:sldId id="284" r:id="rId39"/>
    <p:sldId id="365" r:id="rId40"/>
    <p:sldId id="285" r:id="rId41"/>
    <p:sldId id="366" r:id="rId42"/>
    <p:sldId id="286" r:id="rId43"/>
    <p:sldId id="367" r:id="rId44"/>
    <p:sldId id="287" r:id="rId45"/>
    <p:sldId id="368" r:id="rId46"/>
    <p:sldId id="288" r:id="rId47"/>
    <p:sldId id="369" r:id="rId48"/>
    <p:sldId id="289" r:id="rId49"/>
    <p:sldId id="370" r:id="rId50"/>
    <p:sldId id="290" r:id="rId51"/>
    <p:sldId id="372" r:id="rId52"/>
    <p:sldId id="291" r:id="rId53"/>
    <p:sldId id="373" r:id="rId54"/>
    <p:sldId id="292" r:id="rId55"/>
    <p:sldId id="374" r:id="rId56"/>
    <p:sldId id="293" r:id="rId57"/>
    <p:sldId id="375" r:id="rId58"/>
    <p:sldId id="294" r:id="rId59"/>
    <p:sldId id="295" r:id="rId60"/>
    <p:sldId id="376" r:id="rId61"/>
    <p:sldId id="296" r:id="rId62"/>
    <p:sldId id="378" r:id="rId63"/>
    <p:sldId id="297" r:id="rId64"/>
    <p:sldId id="377" r:id="rId65"/>
    <p:sldId id="298" r:id="rId66"/>
    <p:sldId id="379" r:id="rId67"/>
    <p:sldId id="299" r:id="rId68"/>
    <p:sldId id="380" r:id="rId69"/>
    <p:sldId id="300" r:id="rId70"/>
    <p:sldId id="381" r:id="rId71"/>
    <p:sldId id="301" r:id="rId72"/>
    <p:sldId id="382" r:id="rId73"/>
    <p:sldId id="302" r:id="rId74"/>
    <p:sldId id="383" r:id="rId75"/>
    <p:sldId id="303" r:id="rId76"/>
    <p:sldId id="384" r:id="rId77"/>
    <p:sldId id="304" r:id="rId78"/>
    <p:sldId id="385" r:id="rId79"/>
    <p:sldId id="305" r:id="rId80"/>
    <p:sldId id="386" r:id="rId81"/>
    <p:sldId id="306" r:id="rId82"/>
    <p:sldId id="387" r:id="rId83"/>
    <p:sldId id="307" r:id="rId84"/>
    <p:sldId id="388" r:id="rId85"/>
    <p:sldId id="308" r:id="rId86"/>
    <p:sldId id="389" r:id="rId87"/>
    <p:sldId id="309" r:id="rId88"/>
    <p:sldId id="390" r:id="rId89"/>
    <p:sldId id="310" r:id="rId90"/>
    <p:sldId id="391" r:id="rId91"/>
    <p:sldId id="392" r:id="rId92"/>
    <p:sldId id="393" r:id="rId93"/>
    <p:sldId id="394" r:id="rId94"/>
    <p:sldId id="395" r:id="rId95"/>
    <p:sldId id="396" r:id="rId96"/>
    <p:sldId id="397" r:id="rId97"/>
    <p:sldId id="398" r:id="rId98"/>
    <p:sldId id="399" r:id="rId99"/>
    <p:sldId id="400" r:id="rId100"/>
    <p:sldId id="401" r:id="rId101"/>
    <p:sldId id="402" r:id="rId102"/>
    <p:sldId id="403" r:id="rId103"/>
    <p:sldId id="404" r:id="rId104"/>
    <p:sldId id="405" r:id="rId105"/>
    <p:sldId id="406" r:id="rId106"/>
    <p:sldId id="407" r:id="rId107"/>
    <p:sldId id="350" r:id="rId108"/>
    <p:sldId id="351" r:id="rId109"/>
    <p:sldId id="352"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309" autoAdjust="0"/>
    <p:restoredTop sz="94660"/>
  </p:normalViewPr>
  <p:slideViewPr>
    <p:cSldViewPr>
      <p:cViewPr varScale="1">
        <p:scale>
          <a:sx n="67" d="100"/>
          <a:sy n="67" d="100"/>
        </p:scale>
        <p:origin x="-136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76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EBEB4A-BCEA-474C-ABCE-C14E36749BA2}"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7BE44E-5173-45BB-B156-58E7B737153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7BE44E-5173-45BB-B156-58E7B7371538}"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9/3/2024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9/3/2024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838200"/>
            <a:ext cx="6172200" cy="1905000"/>
          </a:xfrm>
        </p:spPr>
        <p:txBody>
          <a:bodyPr/>
          <a:lstStyle/>
          <a:p>
            <a:r>
              <a:rPr lang="en-US" sz="2800" dirty="0" smtClean="0">
                <a:solidFill>
                  <a:schemeClr val="bg1"/>
                </a:solidFill>
                <a:latin typeface="Algerian" pitchFamily="82" charset="0"/>
                <a:cs typeface="Times New Roman" pitchFamily="18" charset="0"/>
              </a:rPr>
              <a:t>TANTRAYUKTI And ITS APPLICATION IN THE UNDERSTANDING OF SAMHITA W.S.R TO ARTHAPATTI &amp; VIPARYAYA TANTRAYUKTI</a:t>
            </a:r>
            <a:endParaRPr lang="en-US" sz="2800" dirty="0">
              <a:solidFill>
                <a:schemeClr val="bg1"/>
              </a:solidFill>
              <a:latin typeface="Algerian" pitchFamily="82" charset="0"/>
              <a:cs typeface="Times New Roman" pitchFamily="18" charset="0"/>
            </a:endParaRPr>
          </a:p>
        </p:txBody>
      </p:sp>
      <p:sp>
        <p:nvSpPr>
          <p:cNvPr id="3" name="Subtitle 2"/>
          <p:cNvSpPr>
            <a:spLocks noGrp="1"/>
          </p:cNvSpPr>
          <p:nvPr>
            <p:ph type="subTitle" idx="1"/>
          </p:nvPr>
        </p:nvSpPr>
        <p:spPr>
          <a:xfrm>
            <a:off x="3354442" y="3539864"/>
            <a:ext cx="5114778" cy="1489336"/>
          </a:xfrm>
        </p:spPr>
        <p:txBody>
          <a:bodyPr>
            <a:noAutofit/>
          </a:bodyPr>
          <a:lstStyle/>
          <a:p>
            <a:r>
              <a:rPr lang="en-US" sz="1800" b="1" dirty="0" smtClean="0"/>
              <a:t>Dr </a:t>
            </a:r>
            <a:r>
              <a:rPr lang="en-US" sz="1800" b="1" dirty="0" err="1" smtClean="0"/>
              <a:t>Sivajothy</a:t>
            </a:r>
            <a:r>
              <a:rPr lang="en-US" sz="1800" b="1" dirty="0" smtClean="0"/>
              <a:t> S</a:t>
            </a:r>
          </a:p>
          <a:p>
            <a:r>
              <a:rPr lang="en-US" sz="1800" dirty="0" smtClean="0"/>
              <a:t>Associate Professor</a:t>
            </a:r>
          </a:p>
          <a:p>
            <a:r>
              <a:rPr lang="en-US" sz="1800" dirty="0" err="1" smtClean="0"/>
              <a:t>Rohilkhand</a:t>
            </a:r>
            <a:r>
              <a:rPr lang="en-US" sz="1800" dirty="0" smtClean="0"/>
              <a:t> </a:t>
            </a:r>
            <a:r>
              <a:rPr lang="en-US" sz="1800" dirty="0" err="1" smtClean="0"/>
              <a:t>Ayurvedic</a:t>
            </a:r>
            <a:r>
              <a:rPr lang="en-US" sz="1800" dirty="0" smtClean="0"/>
              <a:t> </a:t>
            </a:r>
            <a:r>
              <a:rPr lang="en-US" sz="1800" dirty="0" smtClean="0"/>
              <a:t>medical college</a:t>
            </a:r>
          </a:p>
          <a:p>
            <a:r>
              <a:rPr lang="en-US" sz="1800" dirty="0" smtClean="0"/>
              <a:t> and Hospital, </a:t>
            </a:r>
            <a:r>
              <a:rPr lang="en-US" sz="1800" dirty="0" err="1" smtClean="0"/>
              <a:t>Bareilly,U.P</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7848600" cy="6400800"/>
          </a:xfrm>
        </p:spPr>
        <p:txBody>
          <a:bodyPr>
            <a:normAutofit lnSpcReduction="10000"/>
          </a:bodyPr>
          <a:lstStyle/>
          <a:p>
            <a:pPr marL="457200" indent="-457200" algn="just">
              <a:lnSpc>
                <a:spcPct val="150000"/>
              </a:lnSpc>
              <a:buFont typeface="Wingdings" pitchFamily="2" charset="2"/>
              <a:buChar char="v"/>
            </a:pPr>
            <a:r>
              <a:rPr lang="en-US" sz="2400" dirty="0" smtClean="0">
                <a:latin typeface="Times New Roman" panose="02020603050405020304" pitchFamily="18" charset="0"/>
                <a:cs typeface="Times New Roman" panose="02020603050405020304" pitchFamily="18" charset="0"/>
              </a:rPr>
              <a:t>To construct, compile and comment a text book- many techniques are used</a:t>
            </a:r>
          </a:p>
          <a:p>
            <a:pPr marL="457200" indent="-457200" algn="just">
              <a:lnSpc>
                <a:spcPct val="150000"/>
              </a:lnSpc>
              <a:buFont typeface="Wingdings" pitchFamily="2" charset="2"/>
              <a:buChar char="v"/>
            </a:pPr>
            <a:r>
              <a:rPr lang="en-US" sz="2400" dirty="0" err="1" smtClean="0">
                <a:latin typeface="Times New Roman" panose="02020603050405020304" pitchFamily="18" charset="0"/>
                <a:cs typeface="Times New Roman" panose="02020603050405020304" pitchFamily="18" charset="0"/>
              </a:rPr>
              <a:t>Alankaras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Chandas</a:t>
            </a:r>
            <a:r>
              <a:rPr lang="en-US" sz="2400" dirty="0" smtClean="0">
                <a:latin typeface="Times New Roman" panose="02020603050405020304" pitchFamily="18" charset="0"/>
                <a:cs typeface="Times New Roman" panose="02020603050405020304" pitchFamily="18" charset="0"/>
              </a:rPr>
              <a:t> etc in literature</a:t>
            </a:r>
          </a:p>
          <a:p>
            <a:pPr marL="457200" indent="-457200" algn="just">
              <a:lnSpc>
                <a:spcPct val="150000"/>
              </a:lnSpc>
              <a:buFont typeface="Wingdings" pitchFamily="2" charset="2"/>
              <a:buChar char="v"/>
            </a:pPr>
            <a:r>
              <a:rPr lang="en-US" sz="2400" dirty="0" err="1" smtClean="0">
                <a:latin typeface="Times New Roman" panose="02020603050405020304" pitchFamily="18" charset="0"/>
                <a:cs typeface="Times New Roman" panose="02020603050405020304" pitchFamily="18" charset="0"/>
              </a:rPr>
              <a:t>Tantra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Yukti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Arthasraya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Kalpana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Tachhilya</a:t>
            </a:r>
            <a:r>
              <a:rPr lang="en-US" sz="2400" dirty="0" smtClean="0">
                <a:latin typeface="Times New Roman" panose="02020603050405020304" pitchFamily="18" charset="0"/>
                <a:cs typeface="Times New Roman" panose="02020603050405020304" pitchFamily="18" charset="0"/>
              </a:rPr>
              <a:t>, etc in scientific literatures like </a:t>
            </a:r>
            <a:r>
              <a:rPr lang="en-US" sz="2400" dirty="0" err="1" smtClean="0">
                <a:latin typeface="Times New Roman" panose="02020603050405020304" pitchFamily="18" charset="0"/>
                <a:cs typeface="Times New Roman" panose="02020603050405020304" pitchFamily="18" charset="0"/>
              </a:rPr>
              <a:t>Ayurveda</a:t>
            </a:r>
            <a:endParaRPr lang="en-US" sz="24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itchFamily="2" charset="2"/>
              <a:buChar char="v"/>
            </a:pPr>
            <a:r>
              <a:rPr lang="en-US" sz="2400" dirty="0" err="1" smtClean="0">
                <a:latin typeface="Times New Roman" panose="02020603050405020304" pitchFamily="18" charset="0"/>
                <a:cs typeface="Times New Roman" panose="02020603050405020304" pitchFamily="18" charset="0"/>
              </a:rPr>
              <a:t>Tantra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Yukti</a:t>
            </a:r>
            <a:r>
              <a:rPr lang="en-US" sz="2400" dirty="0" smtClean="0">
                <a:latin typeface="Times New Roman" panose="02020603050405020304" pitchFamily="18" charset="0"/>
                <a:cs typeface="Times New Roman" panose="02020603050405020304" pitchFamily="18" charset="0"/>
              </a:rPr>
              <a:t>- Methodology and Technique to compose and interpret the scientific treasures</a:t>
            </a:r>
          </a:p>
          <a:p>
            <a:pPr marL="457200" indent="-457200" algn="just">
              <a:lnSpc>
                <a:spcPct val="150000"/>
              </a:lnSpc>
              <a:buFont typeface="Wingdings" pitchFamily="2" charset="2"/>
              <a:buChar char="v"/>
            </a:pPr>
            <a:r>
              <a:rPr lang="en-US" sz="2400" i="1" dirty="0" err="1" smtClean="0">
                <a:latin typeface="Times New Roman" pitchFamily="18" charset="0"/>
                <a:cs typeface="Times New Roman" pitchFamily="18" charset="0"/>
              </a:rPr>
              <a:t>Tantrayukti</a:t>
            </a:r>
            <a:r>
              <a:rPr lang="en-US" sz="2400" dirty="0" smtClean="0">
                <a:latin typeface="Times New Roman" pitchFamily="18" charset="0"/>
                <a:cs typeface="Times New Roman" pitchFamily="18" charset="0"/>
              </a:rPr>
              <a:t> is a methodology or device which is widely used to understand and compose </a:t>
            </a:r>
            <a:r>
              <a:rPr lang="en-US" sz="2400" i="1" dirty="0" err="1" smtClean="0">
                <a:latin typeface="Times New Roman" pitchFamily="18" charset="0"/>
                <a:cs typeface="Times New Roman" pitchFamily="18" charset="0"/>
              </a:rPr>
              <a:t>Sastra</a:t>
            </a: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Granthas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during a particular time period. </a:t>
            </a:r>
          </a:p>
          <a:p>
            <a:pPr marL="457200" indent="-457200" algn="just">
              <a:lnSpc>
                <a:spcPct val="150000"/>
              </a:lnSpc>
              <a:buFont typeface="Wingdings" pitchFamily="2" charset="2"/>
              <a:buChar char="v"/>
            </a:pPr>
            <a:r>
              <a:rPr lang="en-US" sz="2400" i="1" dirty="0" err="1" smtClean="0">
                <a:latin typeface="Times New Roman" pitchFamily="18" charset="0"/>
                <a:cs typeface="Times New Roman" pitchFamily="18" charset="0"/>
              </a:rPr>
              <a:t>Tantrayukti</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applied and</a:t>
            </a: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Shlokas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are interpreted.</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400800"/>
          </a:xfrm>
        </p:spPr>
        <p:txBody>
          <a:bodyPr>
            <a:normAutofit fontScale="92500" lnSpcReduction="10000"/>
          </a:bodyPr>
          <a:lstStyle/>
          <a:p>
            <a:pPr algn="just">
              <a:lnSpc>
                <a:spcPct val="150000"/>
              </a:lnSpc>
            </a:pPr>
            <a:r>
              <a:rPr lang="en-US" dirty="0" smtClean="0">
                <a:latin typeface="Times New Roman" pitchFamily="18" charset="0"/>
                <a:cs typeface="Times New Roman" pitchFamily="18" charset="0"/>
              </a:rPr>
              <a:t>The word “</a:t>
            </a:r>
            <a:r>
              <a:rPr lang="en-US" b="1" i="1"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“is composed of two words viz. “</a:t>
            </a:r>
            <a:r>
              <a:rPr lang="en-US" i="1" dirty="0" err="1" smtClean="0">
                <a:latin typeface="Times New Roman" pitchFamily="18" charset="0"/>
                <a:cs typeface="Times New Roman" pitchFamily="18" charset="0"/>
              </a:rPr>
              <a:t>Tantra</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and </a:t>
            </a:r>
            <a:r>
              <a:rPr lang="en-US" i="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Yukti</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r>
              <a:rPr lang="en-US" baseline="30000"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50000"/>
              </a:lnSpc>
            </a:pPr>
            <a:r>
              <a:rPr lang="en-US"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Tantra</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Tan”Dhatu</a:t>
            </a:r>
            <a:r>
              <a:rPr lang="en-US" dirty="0" smtClean="0">
                <a:latin typeface="Times New Roman" pitchFamily="18" charset="0"/>
                <a:cs typeface="Times New Roman" pitchFamily="18" charset="0"/>
              </a:rPr>
              <a:t> with suffix </a:t>
            </a:r>
            <a:r>
              <a:rPr lang="en-US" i="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Stran</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just">
              <a:lnSpc>
                <a:spcPct val="150000"/>
              </a:lnSpc>
            </a:pPr>
            <a:r>
              <a:rPr lang="en-US" i="1" dirty="0" smtClean="0">
                <a:latin typeface="Times New Roman" pitchFamily="18" charset="0"/>
                <a:cs typeface="Times New Roman" pitchFamily="18" charset="0"/>
              </a:rPr>
              <a:t>Tan </a:t>
            </a:r>
            <a:r>
              <a:rPr lang="en-US" dirty="0" smtClean="0">
                <a:latin typeface="Times New Roman" pitchFamily="18" charset="0"/>
                <a:cs typeface="Times New Roman" pitchFamily="18" charset="0"/>
              </a:rPr>
              <a:t>means capacity to get elaborate, extend, stretch, and compose </a:t>
            </a:r>
          </a:p>
          <a:p>
            <a:pPr algn="just">
              <a:lnSpc>
                <a:spcPct val="150000"/>
              </a:lnSpc>
            </a:pP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Stran</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means an instrument or tool.  </a:t>
            </a:r>
          </a:p>
          <a:p>
            <a:pPr algn="just">
              <a:lnSpc>
                <a:spcPct val="150000"/>
              </a:lnSpc>
            </a:pPr>
            <a:r>
              <a:rPr lang="en-US" b="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Yukti</a:t>
            </a:r>
            <a:r>
              <a:rPr lang="en-US" b="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Yuj</a:t>
            </a:r>
            <a:r>
              <a:rPr lang="en-US" dirty="0" smtClean="0">
                <a:latin typeface="Times New Roman" pitchFamily="18" charset="0"/>
                <a:cs typeface="Times New Roman" pitchFamily="18" charset="0"/>
              </a:rPr>
              <a:t>”, which means join, employ and combine with the suffix </a:t>
            </a:r>
            <a:r>
              <a:rPr lang="en-US" b="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Ktin</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just">
              <a:lnSpc>
                <a:spcPct val="150000"/>
              </a:lnSpc>
            </a:pPr>
            <a:r>
              <a:rPr lang="en-US" dirty="0" smtClean="0">
                <a:latin typeface="Times New Roman" pitchFamily="18" charset="0"/>
                <a:cs typeface="Times New Roman" pitchFamily="18" charset="0"/>
              </a:rPr>
              <a:t>Thus, </a:t>
            </a:r>
            <a:r>
              <a:rPr lang="en-US" i="1" dirty="0" err="1" smtClean="0">
                <a:latin typeface="Times New Roman" pitchFamily="18" charset="0"/>
                <a:cs typeface="Times New Roman" pitchFamily="18" charset="0"/>
              </a:rPr>
              <a:t>Tantrayukti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the tool or methodology to conjoin or aggregate the subject while composing a text in a logical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7696200" cy="6324600"/>
          </a:xfrm>
        </p:spPr>
        <p:txBody>
          <a:bodyPr>
            <a:normAutofit fontScale="92500" lnSpcReduction="10000"/>
          </a:bodyPr>
          <a:lstStyle/>
          <a:p>
            <a:pPr algn="just"/>
            <a:r>
              <a:rPr lang="en-US" sz="3800" b="1" cap="all" dirty="0" err="1"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Tantrayukti</a:t>
            </a:r>
            <a:r>
              <a:rPr lang="en-US" sz="3800" b="1" cap="all"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 </a:t>
            </a:r>
            <a:r>
              <a:rPr lang="en-US" sz="3800" b="1" cap="all" dirty="0" err="1"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rPr>
              <a:t>Prayojana</a:t>
            </a:r>
            <a:endParaRPr lang="en-US" sz="3800" b="1" cap="all"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ea typeface="+mj-ea"/>
              <a:cs typeface="+mj-cs"/>
            </a:endParaRPr>
          </a:p>
          <a:p>
            <a:pPr algn="just">
              <a:lnSpc>
                <a:spcPct val="160000"/>
              </a:lnSpc>
            </a:pPr>
            <a:r>
              <a:rPr lang="en-US" b="1" dirty="0" smtClean="0">
                <a:latin typeface="Times New Roman" pitchFamily="18" charset="0"/>
                <a:cs typeface="Times New Roman" pitchFamily="18" charset="0"/>
              </a:rPr>
              <a:t>Two examples</a:t>
            </a:r>
          </a:p>
          <a:p>
            <a:pPr algn="just">
              <a:lnSpc>
                <a:spcPct val="160000"/>
              </a:lnSpc>
            </a:pPr>
            <a:r>
              <a:rPr lang="en-US" sz="2400" dirty="0" smtClean="0">
                <a:latin typeface="Times New Roman" pitchFamily="18" charset="0"/>
                <a:cs typeface="Times New Roman" pitchFamily="18" charset="0"/>
              </a:rPr>
              <a:t>The lotus blossoms when the sun rays fall over it, indicates concepts which are described in short are elaborated.</a:t>
            </a:r>
          </a:p>
          <a:p>
            <a:pPr algn="just">
              <a:lnSpc>
                <a:spcPct val="160000"/>
              </a:lnSpc>
            </a:pPr>
            <a:r>
              <a:rPr lang="en-US" sz="2400" dirty="0" smtClean="0">
                <a:latin typeface="Times New Roman" pitchFamily="18" charset="0"/>
                <a:cs typeface="Times New Roman" pitchFamily="18" charset="0"/>
              </a:rPr>
              <a:t>The light of a lamp illuminates a dark house, highlights the </a:t>
            </a:r>
            <a:r>
              <a:rPr lang="en-US" sz="2400" dirty="0" err="1" smtClean="0">
                <a:latin typeface="Times New Roman" pitchFamily="18" charset="0"/>
                <a:cs typeface="Times New Roman" pitchFamily="18" charset="0"/>
              </a:rPr>
              <a:t>Gudartha</a:t>
            </a:r>
            <a:r>
              <a:rPr lang="en-US" sz="2400" dirty="0" smtClean="0">
                <a:latin typeface="Times New Roman" pitchFamily="18" charset="0"/>
                <a:cs typeface="Times New Roman" pitchFamily="18" charset="0"/>
              </a:rPr>
              <a:t> in </a:t>
            </a:r>
            <a:r>
              <a:rPr lang="en-US" sz="2400" dirty="0" err="1" smtClean="0">
                <a:latin typeface="Times New Roman" pitchFamily="18" charset="0"/>
                <a:cs typeface="Times New Roman" pitchFamily="18" charset="0"/>
              </a:rPr>
              <a:t>Tantras</a:t>
            </a:r>
            <a:r>
              <a:rPr lang="en-US" sz="2400" dirty="0" smtClean="0">
                <a:latin typeface="Times New Roman" pitchFamily="18" charset="0"/>
                <a:cs typeface="Times New Roman" pitchFamily="18" charset="0"/>
              </a:rPr>
              <a:t>.</a:t>
            </a:r>
          </a:p>
          <a:p>
            <a:pPr lvl="0" algn="just">
              <a:lnSpc>
                <a:spcPct val="160000"/>
              </a:lnSpc>
            </a:pPr>
            <a:r>
              <a:rPr lang="en-IN" sz="2400" b="1" i="1" dirty="0" err="1" smtClean="0">
                <a:latin typeface="Times New Roman" pitchFamily="18" charset="0"/>
                <a:cs typeface="Times New Roman" pitchFamily="18" charset="0"/>
              </a:rPr>
              <a:t>Vakyayojana</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means conjunction or coordination of sentences which are otherwise scattered. </a:t>
            </a:r>
            <a:r>
              <a:rPr lang="en-IN" sz="2400" dirty="0" err="1" smtClean="0">
                <a:latin typeface="Times New Roman" pitchFamily="18" charset="0"/>
                <a:cs typeface="Times New Roman" pitchFamily="18" charset="0"/>
              </a:rPr>
              <a:t>e.g</a:t>
            </a:r>
            <a:r>
              <a:rPr lang="en-IN" sz="2400" dirty="0" smtClean="0">
                <a:latin typeface="Times New Roman" pitchFamily="18" charset="0"/>
                <a:cs typeface="Times New Roman" pitchFamily="18" charset="0"/>
              </a:rPr>
              <a:t>:</a:t>
            </a: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Yoga, </a:t>
            </a:r>
            <a:r>
              <a:rPr lang="en-IN" sz="2400" dirty="0" err="1" smtClean="0">
                <a:latin typeface="Times New Roman" pitchFamily="18" charset="0"/>
                <a:cs typeface="Times New Roman" pitchFamily="18" charset="0"/>
              </a:rPr>
              <a:t>Uddesa</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Nirdesa</a:t>
            </a:r>
            <a:r>
              <a:rPr lang="en-IN"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lgn="just">
              <a:lnSpc>
                <a:spcPct val="160000"/>
              </a:lnSpc>
            </a:pPr>
            <a:r>
              <a:rPr lang="en-US" sz="2400" b="1" i="1" dirty="0" err="1" smtClean="0">
                <a:latin typeface="Times New Roman" pitchFamily="18" charset="0"/>
                <a:cs typeface="Times New Roman" pitchFamily="18" charset="0"/>
              </a:rPr>
              <a:t>Arthayojana</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means bringing to light or organizing words which are not explicit or disorganized is known as </a:t>
            </a:r>
            <a:r>
              <a:rPr lang="en-US" sz="2400" dirty="0" err="1" smtClean="0">
                <a:latin typeface="Times New Roman" pitchFamily="18" charset="0"/>
                <a:cs typeface="Times New Roman" pitchFamily="18" charset="0"/>
              </a:rPr>
              <a:t>Arthayojana</a:t>
            </a:r>
            <a:r>
              <a:rPr lang="en-US" sz="2400" dirty="0" smtClean="0">
                <a:latin typeface="Times New Roman" pitchFamily="18" charset="0"/>
                <a:cs typeface="Times New Roman" pitchFamily="18" charset="0"/>
              </a:rPr>
              <a:t>. </a:t>
            </a:r>
          </a:p>
          <a:p>
            <a:pPr algn="just">
              <a:lnSpc>
                <a:spcPct val="160000"/>
              </a:lnSpc>
            </a:pPr>
            <a:r>
              <a:rPr lang="en-US" sz="2400" dirty="0" err="1" smtClean="0">
                <a:latin typeface="Times New Roman" pitchFamily="18" charset="0"/>
                <a:cs typeface="Times New Roman" pitchFamily="18" charset="0"/>
              </a:rPr>
              <a:t>Eg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Adhikarana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Padartha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Uhya</a:t>
            </a:r>
            <a:r>
              <a:rPr lang="en-US" sz="2400" dirty="0" smtClean="0">
                <a:latin typeface="Times New Roman" pitchFamily="18" charset="0"/>
                <a:cs typeface="Times New Roman" pitchFamily="18" charset="0"/>
              </a:rPr>
              <a:t>, etc. </a:t>
            </a:r>
            <a:endParaRPr lang="en-US" dirty="0" smtClean="0"/>
          </a:p>
          <a:p>
            <a:endParaRPr lang="en-US" dirty="0"/>
          </a:p>
        </p:txBody>
      </p:sp>
      <p:pic>
        <p:nvPicPr>
          <p:cNvPr id="4" name="Content Placeholder 3" descr="images (3).jpg"/>
          <p:cNvPicPr>
            <a:picLocks noChangeAspect="1"/>
          </p:cNvPicPr>
          <p:nvPr/>
        </p:nvPicPr>
        <p:blipFill>
          <a:blip r:embed="rId2"/>
          <a:stretch>
            <a:fillRect/>
          </a:stretch>
        </p:blipFill>
        <p:spPr>
          <a:xfrm>
            <a:off x="6629400" y="1"/>
            <a:ext cx="2314575" cy="1676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lnSpc>
                <a:spcPct val="150000"/>
              </a:lnSpc>
              <a:buNone/>
            </a:pPr>
            <a:r>
              <a:rPr lang="en-US" dirty="0" smtClean="0">
                <a:latin typeface="BRH Devanagari RN" pitchFamily="2" charset="0"/>
              </a:rPr>
              <a:t>AxÉ²ÉÌSmÉërÉÑ£üÉlÉÉÇ </a:t>
            </a:r>
            <a:r>
              <a:rPr lang="en-US" dirty="0" err="1" smtClean="0">
                <a:latin typeface="BRH Devanagari RN" pitchFamily="2" charset="0"/>
              </a:rPr>
              <a:t>uÉÉYrÉÉlÉÉÇ</a:t>
            </a:r>
            <a:r>
              <a:rPr lang="en-US" dirty="0" smtClean="0">
                <a:latin typeface="BRH Devanagari RN" pitchFamily="2" charset="0"/>
              </a:rPr>
              <a:t> </a:t>
            </a:r>
            <a:r>
              <a:rPr lang="en-US" dirty="0" err="1" smtClean="0">
                <a:latin typeface="BRH Devanagari RN" pitchFamily="2" charset="0"/>
              </a:rPr>
              <a:t>mÉëÌiÉwÉåkÉlÉqÉç</a:t>
            </a:r>
            <a:r>
              <a:rPr lang="en-US" dirty="0" smtClean="0">
                <a:latin typeface="BRH Devanagari RN" pitchFamily="2" charset="0"/>
              </a:rPr>
              <a:t> |</a:t>
            </a:r>
          </a:p>
          <a:p>
            <a:pPr algn="ctr">
              <a:lnSpc>
                <a:spcPct val="150000"/>
              </a:lnSpc>
              <a:buNone/>
            </a:pPr>
            <a:r>
              <a:rPr lang="en-US" dirty="0" err="1" smtClean="0">
                <a:latin typeface="BRH Devanagari RN" pitchFamily="2" charset="0"/>
              </a:rPr>
              <a:t>xuÉuÉÉYrÉÍxÉÎ®UÌmÉ</a:t>
            </a:r>
            <a:r>
              <a:rPr lang="en-US" dirty="0" smtClean="0">
                <a:latin typeface="BRH Devanagari RN" pitchFamily="2" charset="0"/>
              </a:rPr>
              <a:t> </a:t>
            </a:r>
            <a:r>
              <a:rPr lang="en-US" dirty="0" err="1" smtClean="0">
                <a:latin typeface="BRH Devanagari RN" pitchFamily="2" charset="0"/>
              </a:rPr>
              <a:t>cÉ</a:t>
            </a:r>
            <a:r>
              <a:rPr lang="en-US" dirty="0" smtClean="0">
                <a:latin typeface="BRH Devanagari RN" pitchFamily="2" charset="0"/>
              </a:rPr>
              <a:t> </a:t>
            </a:r>
            <a:r>
              <a:rPr lang="en-US" dirty="0" err="1" smtClean="0">
                <a:latin typeface="BRH Devanagari RN" pitchFamily="2" charset="0"/>
              </a:rPr>
              <a:t>Ì¢ürÉiÉå</a:t>
            </a:r>
            <a:r>
              <a:rPr lang="en-US" dirty="0" smtClean="0">
                <a:latin typeface="BRH Devanagari RN" pitchFamily="2" charset="0"/>
              </a:rPr>
              <a:t> </a:t>
            </a:r>
            <a:r>
              <a:rPr lang="en-US" dirty="0" err="1" smtClean="0">
                <a:latin typeface="BRH Devanagari RN" pitchFamily="2" charset="0"/>
              </a:rPr>
              <a:t>iÉl§ÉrÉÑÌ£üiÉ</a:t>
            </a:r>
            <a:r>
              <a:rPr lang="en-US" dirty="0" smtClean="0">
                <a:latin typeface="BRH Devanagari RN" pitchFamily="2" charset="0"/>
              </a:rPr>
              <a:t>: ||</a:t>
            </a:r>
          </a:p>
          <a:p>
            <a:pPr algn="ctr">
              <a:lnSpc>
                <a:spcPct val="150000"/>
              </a:lnSpc>
              <a:buNone/>
            </a:pPr>
            <a:r>
              <a:rPr lang="en-US" dirty="0" err="1" smtClean="0">
                <a:latin typeface="BRH Devanagari RN" pitchFamily="2" charset="0"/>
              </a:rPr>
              <a:t>urÉ£üÉ</a:t>
            </a:r>
            <a:r>
              <a:rPr lang="en-US" dirty="0" smtClean="0">
                <a:latin typeface="BRH Devanagari RN" pitchFamily="2" charset="0"/>
              </a:rPr>
              <a:t> </a:t>
            </a:r>
            <a:r>
              <a:rPr lang="en-US" dirty="0" err="1" smtClean="0">
                <a:latin typeface="BRH Devanagari RN" pitchFamily="2" charset="0"/>
              </a:rPr>
              <a:t>lÉÉå£üÉxiÉÑ</a:t>
            </a:r>
            <a:r>
              <a:rPr lang="en-US" dirty="0" smtClean="0">
                <a:latin typeface="BRH Devanagari RN" pitchFamily="2" charset="0"/>
              </a:rPr>
              <a:t> </a:t>
            </a:r>
            <a:r>
              <a:rPr lang="en-US" dirty="0" err="1" smtClean="0">
                <a:latin typeface="BRH Devanagari RN" pitchFamily="2" charset="0"/>
              </a:rPr>
              <a:t>rÉå</a:t>
            </a:r>
            <a:r>
              <a:rPr lang="en-US" dirty="0" smtClean="0">
                <a:latin typeface="BRH Devanagari RN" pitchFamily="2" charset="0"/>
              </a:rPr>
              <a:t> ½jÉÉï </a:t>
            </a:r>
            <a:r>
              <a:rPr lang="en-US" dirty="0" err="1" smtClean="0">
                <a:latin typeface="BRH Devanagari RN" pitchFamily="2" charset="0"/>
              </a:rPr>
              <a:t>sÉÏlÉÉ</a:t>
            </a:r>
            <a:r>
              <a:rPr lang="en-US" dirty="0" smtClean="0">
                <a:latin typeface="BRH Devanagari RN" pitchFamily="2" charset="0"/>
              </a:rPr>
              <a:t> </a:t>
            </a:r>
            <a:r>
              <a:rPr lang="en-US" dirty="0" err="1" smtClean="0">
                <a:latin typeface="BRH Devanagari RN" pitchFamily="2" charset="0"/>
              </a:rPr>
              <a:t>cÉÉmrÉÌlÉqÉïsÉÉ</a:t>
            </a:r>
            <a:r>
              <a:rPr lang="en-US" dirty="0" smtClean="0">
                <a:latin typeface="BRH Devanagari RN" pitchFamily="2" charset="0"/>
              </a:rPr>
              <a:t>: |</a:t>
            </a:r>
          </a:p>
          <a:p>
            <a:pPr algn="ctr">
              <a:lnSpc>
                <a:spcPct val="150000"/>
              </a:lnSpc>
              <a:buNone/>
            </a:pPr>
            <a:r>
              <a:rPr lang="en-US" dirty="0" err="1" smtClean="0">
                <a:latin typeface="BRH Devanagari RN" pitchFamily="2" charset="0"/>
              </a:rPr>
              <a:t>sÉåzÉÉå£üÉ</a:t>
            </a:r>
            <a:r>
              <a:rPr lang="en-US" dirty="0" smtClean="0">
                <a:latin typeface="BRH Devanagari RN" pitchFamily="2" charset="0"/>
              </a:rPr>
              <a:t> </a:t>
            </a:r>
            <a:r>
              <a:rPr lang="en-US" dirty="0" err="1" smtClean="0">
                <a:latin typeface="BRH Devanagari RN" pitchFamily="2" charset="0"/>
              </a:rPr>
              <a:t>rÉå</a:t>
            </a:r>
            <a:r>
              <a:rPr lang="en-US" dirty="0" smtClean="0">
                <a:latin typeface="BRH Devanagari RN" pitchFamily="2" charset="0"/>
              </a:rPr>
              <a:t> </a:t>
            </a:r>
            <a:r>
              <a:rPr lang="en-US" dirty="0" err="1" smtClean="0">
                <a:latin typeface="BRH Devanagari RN" pitchFamily="2" charset="0"/>
              </a:rPr>
              <a:t>cÉ</a:t>
            </a:r>
            <a:r>
              <a:rPr lang="en-US" dirty="0" smtClean="0">
                <a:latin typeface="BRH Devanagari RN" pitchFamily="2" charset="0"/>
              </a:rPr>
              <a:t> </a:t>
            </a:r>
            <a:r>
              <a:rPr lang="en-US" dirty="0" err="1" smtClean="0">
                <a:latin typeface="BRH Devanagari RN" pitchFamily="2" charset="0"/>
              </a:rPr>
              <a:t>MåüÍcÉixrÉÑxiÉåwÉÉÇ</a:t>
            </a:r>
            <a:r>
              <a:rPr lang="en-US" dirty="0" smtClean="0">
                <a:latin typeface="BRH Devanagari RN" pitchFamily="2" charset="0"/>
              </a:rPr>
              <a:t> </a:t>
            </a:r>
            <a:r>
              <a:rPr lang="en-US" dirty="0" err="1" smtClean="0">
                <a:latin typeface="BRH Devanagari RN" pitchFamily="2" charset="0"/>
              </a:rPr>
              <a:t>cÉÉÌmÉ</a:t>
            </a:r>
            <a:r>
              <a:rPr lang="en-US" dirty="0" smtClean="0">
                <a:latin typeface="BRH Devanagari RN" pitchFamily="2" charset="0"/>
              </a:rPr>
              <a:t> </a:t>
            </a:r>
            <a:r>
              <a:rPr lang="en-US" dirty="0" err="1" smtClean="0">
                <a:latin typeface="BRH Devanagari RN" pitchFamily="2" charset="0"/>
              </a:rPr>
              <a:t>mÉëxÉÉkÉlÉqÉç</a:t>
            </a:r>
            <a:r>
              <a:rPr lang="en-US" dirty="0" smtClean="0">
                <a:latin typeface="BRH Devanagari RN" pitchFamily="2" charset="0"/>
              </a:rPr>
              <a:t> ||</a:t>
            </a:r>
          </a:p>
          <a:p>
            <a:pPr>
              <a:lnSpc>
                <a:spcPct val="150000"/>
              </a:lnSpc>
              <a:buNone/>
            </a:pPr>
            <a:r>
              <a:rPr lang="en-US" dirty="0" smtClean="0">
                <a:latin typeface="BRH Devanagari RN" pitchFamily="2" charset="0"/>
              </a:rPr>
              <a:t>						(</a:t>
            </a:r>
            <a:r>
              <a:rPr lang="en-US" dirty="0" err="1" smtClean="0">
                <a:latin typeface="BRH Devanagari RN" pitchFamily="2" charset="0"/>
              </a:rPr>
              <a:t>xÉÑ</a:t>
            </a:r>
            <a:r>
              <a:rPr lang="en-US" dirty="0" smtClean="0">
                <a:latin typeface="BRH Devanagari RN" pitchFamily="2" charset="0"/>
              </a:rPr>
              <a:t> E 65/ 5 - 6)</a:t>
            </a:r>
            <a:endParaRPr lang="en-US" dirty="0">
              <a:latin typeface="BRH Devanagari RN"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040"/>
            <a:ext cx="8077200" cy="518160"/>
          </a:xfrm>
        </p:spPr>
        <p:txBody>
          <a:bodyPr>
            <a:normAutofit fontScale="90000"/>
          </a:bodyPr>
          <a:lstStyle/>
          <a:p>
            <a:pPr algn="ctr"/>
            <a:r>
              <a:rPr lang="en-US" dirty="0" smtClean="0"/>
              <a:t>Tantrayukti by different </a:t>
            </a:r>
            <a:r>
              <a:rPr lang="en-US" dirty="0" err="1" smtClean="0"/>
              <a:t>acharyas</a:t>
            </a:r>
            <a:endParaRPr lang="en-US" dirty="0"/>
          </a:p>
        </p:txBody>
      </p:sp>
      <p:sp>
        <p:nvSpPr>
          <p:cNvPr id="3" name="Content Placeholder 2"/>
          <p:cNvSpPr>
            <a:spLocks noGrp="1"/>
          </p:cNvSpPr>
          <p:nvPr>
            <p:ph idx="1"/>
          </p:nvPr>
        </p:nvSpPr>
        <p:spPr>
          <a:xfrm>
            <a:off x="228600" y="914400"/>
            <a:ext cx="7924800" cy="5541336"/>
          </a:xfrm>
        </p:spPr>
        <p:txBody>
          <a:bodyPr/>
          <a:lstStyle/>
          <a:p>
            <a:r>
              <a:rPr lang="en-US" dirty="0" smtClean="0">
                <a:latin typeface="Times New Roman" pitchFamily="18" charset="0"/>
                <a:cs typeface="Times New Roman" pitchFamily="18" charset="0"/>
              </a:rPr>
              <a:t>Charaka </a:t>
            </a:r>
            <a:r>
              <a:rPr lang="en-US" dirty="0" err="1" smtClean="0">
                <a:latin typeface="Times New Roman" pitchFamily="18" charset="0"/>
                <a:cs typeface="Times New Roman" pitchFamily="18" charset="0"/>
              </a:rPr>
              <a:t>Samhita</a:t>
            </a:r>
            <a:r>
              <a:rPr lang="en-US" dirty="0" smtClean="0">
                <a:latin typeface="Times New Roman" pitchFamily="18" charset="0"/>
                <a:cs typeface="Times New Roman" pitchFamily="18" charset="0"/>
              </a:rPr>
              <a:t> – 36 (Ca. Si. 12, </a:t>
            </a:r>
            <a:r>
              <a:rPr lang="en-US" dirty="0" err="1" smtClean="0">
                <a:latin typeface="Times New Roman" pitchFamily="18" charset="0"/>
                <a:cs typeface="Times New Roman" pitchFamily="18" charset="0"/>
              </a:rPr>
              <a:t>Uttarabasti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Vidhi</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Susruta </a:t>
            </a:r>
            <a:r>
              <a:rPr lang="en-US" dirty="0" err="1" smtClean="0">
                <a:latin typeface="Times New Roman" pitchFamily="18" charset="0"/>
                <a:cs typeface="Times New Roman" pitchFamily="18" charset="0"/>
              </a:rPr>
              <a:t>Samhita</a:t>
            </a:r>
            <a:r>
              <a:rPr lang="en-US" dirty="0" smtClean="0">
                <a:latin typeface="Times New Roman" pitchFamily="18" charset="0"/>
                <a:cs typeface="Times New Roman" pitchFamily="18" charset="0"/>
              </a:rPr>
              <a:t> – 32 (Su. </a:t>
            </a:r>
            <a:r>
              <a:rPr lang="en-US" dirty="0" err="1" smtClean="0">
                <a:latin typeface="Times New Roman" pitchFamily="18" charset="0"/>
                <a:cs typeface="Times New Roman" pitchFamily="18" charset="0"/>
              </a:rPr>
              <a:t>Utt</a:t>
            </a:r>
            <a:r>
              <a:rPr lang="en-US" dirty="0" smtClean="0">
                <a:latin typeface="Times New Roman" pitchFamily="18" charset="0"/>
                <a:cs typeface="Times New Roman" pitchFamily="18" charset="0"/>
              </a:rPr>
              <a:t>. 65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Adhyaya</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Ashtanga </a:t>
            </a:r>
            <a:r>
              <a:rPr lang="en-US" dirty="0" err="1" smtClean="0">
                <a:latin typeface="Times New Roman" pitchFamily="18" charset="0"/>
                <a:cs typeface="Times New Roman" pitchFamily="18" charset="0"/>
              </a:rPr>
              <a:t>Samgraha</a:t>
            </a:r>
            <a:r>
              <a:rPr lang="en-US" dirty="0" smtClean="0">
                <a:latin typeface="Times New Roman" pitchFamily="18" charset="0"/>
                <a:cs typeface="Times New Roman" pitchFamily="18" charset="0"/>
              </a:rPr>
              <a:t> – 36 (A. Sam. 50 </a:t>
            </a:r>
            <a:r>
              <a:rPr lang="en-US" dirty="0" err="1" smtClean="0">
                <a:latin typeface="Times New Roman" pitchFamily="18" charset="0"/>
                <a:cs typeface="Times New Roman" pitchFamily="18" charset="0"/>
              </a:rPr>
              <a:t>Vajikarana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Adhyaya</a:t>
            </a:r>
            <a:r>
              <a:rPr lang="en-US" dirty="0" smtClean="0">
                <a:latin typeface="Times New Roman" pitchFamily="18" charset="0"/>
                <a:cs typeface="Times New Roman" pitchFamily="18" charset="0"/>
              </a:rPr>
              <a:t>)</a:t>
            </a:r>
          </a:p>
          <a:p>
            <a:r>
              <a:rPr lang="en-US" dirty="0" err="1" smtClean="0">
                <a:latin typeface="Times New Roman" pitchFamily="18" charset="0"/>
                <a:cs typeface="Times New Roman" pitchFamily="18" charset="0"/>
              </a:rPr>
              <a:t>Ashtanda</a:t>
            </a:r>
            <a:r>
              <a:rPr lang="en-US" dirty="0" smtClean="0">
                <a:latin typeface="Times New Roman" pitchFamily="18" charset="0"/>
                <a:cs typeface="Times New Roman" pitchFamily="18" charset="0"/>
              </a:rPr>
              <a:t> Hridaya – no direct use of word </a:t>
            </a:r>
            <a:r>
              <a:rPr lang="en-US" dirty="0" err="1" smtClean="0">
                <a:latin typeface="Times New Roman" pitchFamily="18" charset="0"/>
                <a:cs typeface="Times New Roman" pitchFamily="18" charset="0"/>
              </a:rPr>
              <a:t>Tantrayukti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Arunadatta</a:t>
            </a:r>
            <a:r>
              <a:rPr lang="en-US" dirty="0" smtClean="0">
                <a:latin typeface="Times New Roman" pitchFamily="18" charset="0"/>
                <a:cs typeface="Times New Roman" pitchFamily="18" charset="0"/>
              </a:rPr>
              <a:t> – 36, A. </a:t>
            </a:r>
            <a:r>
              <a:rPr lang="en-US" dirty="0" err="1" smtClean="0">
                <a:latin typeface="Times New Roman" pitchFamily="18" charset="0"/>
                <a:cs typeface="Times New Roman" pitchFamily="18" charset="0"/>
              </a:rPr>
              <a:t>Hrd</a:t>
            </a:r>
            <a:r>
              <a:rPr lang="en-US" dirty="0" smtClean="0">
                <a:latin typeface="Times New Roman" pitchFamily="18" charset="0"/>
                <a:cs typeface="Times New Roman" pitchFamily="18" charset="0"/>
              </a:rPr>
              <a:t>. 40, </a:t>
            </a:r>
            <a:r>
              <a:rPr lang="en-US" dirty="0" err="1" smtClean="0">
                <a:latin typeface="Times New Roman" pitchFamily="18" charset="0"/>
                <a:cs typeface="Times New Roman" pitchFamily="18" charset="0"/>
              </a:rPr>
              <a:t>Vajikarana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Vidhi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Adhyaya</a:t>
            </a:r>
            <a:r>
              <a:rPr lang="en-US" dirty="0" smtClean="0">
                <a:latin typeface="Times New Roman" pitchFamily="18" charset="0"/>
                <a:cs typeface="Times New Roman" pitchFamily="18" charset="0"/>
              </a:rPr>
              <a:t>)</a:t>
            </a:r>
          </a:p>
          <a:p>
            <a:r>
              <a:rPr lang="en-US" dirty="0" err="1" smtClean="0">
                <a:latin typeface="Times New Roman" pitchFamily="18" charset="0"/>
                <a:cs typeface="Times New Roman" pitchFamily="18" charset="0"/>
              </a:rPr>
              <a:t>Bhattara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Harichandra</a:t>
            </a:r>
            <a:r>
              <a:rPr lang="en-US" dirty="0" smtClean="0">
                <a:latin typeface="Times New Roman" pitchFamily="18" charset="0"/>
                <a:cs typeface="Times New Roman" pitchFamily="18" charset="0"/>
              </a:rPr>
              <a:t> – 40</a:t>
            </a:r>
          </a:p>
          <a:p>
            <a:r>
              <a:rPr lang="en-US" dirty="0" smtClean="0">
                <a:latin typeface="Times New Roman" pitchFamily="18" charset="0"/>
                <a:cs typeface="Times New Roman" pitchFamily="18" charset="0"/>
              </a:rPr>
              <a:t>Vishnu </a:t>
            </a:r>
            <a:r>
              <a:rPr lang="en-US" dirty="0" err="1" smtClean="0">
                <a:latin typeface="Times New Roman" pitchFamily="18" charset="0"/>
                <a:cs typeface="Times New Roman" pitchFamily="18" charset="0"/>
              </a:rPr>
              <a:t>Dharmothara</a:t>
            </a:r>
            <a:r>
              <a:rPr lang="en-US" dirty="0" smtClean="0">
                <a:latin typeface="Times New Roman" pitchFamily="18" charset="0"/>
                <a:cs typeface="Times New Roman" pitchFamily="18" charset="0"/>
              </a:rPr>
              <a:t> Purana - 32</a:t>
            </a:r>
          </a:p>
          <a:p>
            <a:r>
              <a:rPr lang="en-US" dirty="0" err="1" smtClean="0">
                <a:latin typeface="Times New Roman" pitchFamily="18" charset="0"/>
                <a:cs typeface="Times New Roman" pitchFamily="18" charset="0"/>
              </a:rPr>
              <a:t>Koutalya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Arthasastra</a:t>
            </a:r>
            <a:r>
              <a:rPr lang="en-US" dirty="0" smtClean="0">
                <a:latin typeface="Times New Roman" pitchFamily="18" charset="0"/>
                <a:cs typeface="Times New Roman" pitchFamily="18" charset="0"/>
              </a:rPr>
              <a:t> - 32</a:t>
            </a:r>
          </a:p>
          <a:p>
            <a:r>
              <a:rPr lang="en-US" dirty="0" smtClean="0">
                <a:latin typeface="Times New Roman" pitchFamily="18" charset="0"/>
                <a:cs typeface="Times New Roman" pitchFamily="18" charset="0"/>
              </a:rPr>
              <a:t>Famous Commentators</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0040"/>
            <a:ext cx="7315200" cy="670560"/>
          </a:xfrm>
        </p:spPr>
        <p:txBody>
          <a:bodyPr/>
          <a:lstStyle/>
          <a:p>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nvGraphicFramePr>
        <p:xfrm>
          <a:off x="152400" y="1143000"/>
          <a:ext cx="7924800" cy="5410201"/>
        </p:xfrm>
        <a:graphic>
          <a:graphicData uri="http://schemas.openxmlformats.org/drawingml/2006/table">
            <a:tbl>
              <a:tblPr firstRow="1" bandRow="1">
                <a:tableStyleId>{5C22544A-7EE6-4342-B048-85BDC9FD1C3A}</a:tableStyleId>
              </a:tblPr>
              <a:tblGrid>
                <a:gridCol w="660400"/>
                <a:gridCol w="2127955"/>
                <a:gridCol w="2274711"/>
                <a:gridCol w="2861734"/>
              </a:tblGrid>
              <a:tr h="825285">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BHATTARA HARICHANDRA</a:t>
                      </a:r>
                      <a:endParaRPr lang="en-US" sz="2400" dirty="0">
                        <a:latin typeface="Times New Roman" pitchFamily="18" charset="0"/>
                        <a:cs typeface="Times New Roman" pitchFamily="18" charset="0"/>
                      </a:endParaRPr>
                    </a:p>
                  </a:txBody>
                  <a:tcPr/>
                </a:tc>
              </a:tr>
              <a:tr h="550190">
                <a:tc>
                  <a:txBody>
                    <a:bodyPr/>
                    <a:lstStyle/>
                    <a:p>
                      <a:r>
                        <a:rPr lang="en-US" sz="2400" dirty="0" smtClean="0">
                          <a:latin typeface="Times New Roman" pitchFamily="18" charset="0"/>
                          <a:cs typeface="Times New Roman" pitchFamily="18" charset="0"/>
                        </a:rPr>
                        <a:t>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Adhikarana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Adhikarana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Adhikarana</a:t>
                      </a:r>
                    </a:p>
                  </a:txBody>
                  <a:tcPr marL="68580" marR="68580" marT="0" marB="0"/>
                </a:tc>
              </a:tr>
              <a:tr h="550190">
                <a:tc>
                  <a:txBody>
                    <a:bodyPr/>
                    <a:lstStyle/>
                    <a:p>
                      <a:r>
                        <a:rPr lang="en-US" sz="2400" dirty="0" smtClean="0">
                          <a:latin typeface="Times New Roman" pitchFamily="18" charset="0"/>
                          <a:cs typeface="Times New Roman" pitchFamily="18" charset="0"/>
                        </a:rPr>
                        <a:t>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Yoga</a:t>
                      </a:r>
                    </a:p>
                  </a:txBody>
                  <a:tcPr marL="68580" marR="68580" marT="0" marB="0" anchor="ctr"/>
                </a:tc>
              </a:tr>
              <a:tr h="550190">
                <a:tc>
                  <a:txBody>
                    <a:bodyPr/>
                    <a:lstStyle/>
                    <a:p>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Hetvartha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r>
              <a:tr h="550190">
                <a:tc>
                  <a:txBody>
                    <a:bodyPr/>
                    <a:lstStyle/>
                    <a:p>
                      <a:r>
                        <a:rPr lang="en-US" sz="2400" dirty="0" smtClean="0">
                          <a:latin typeface="Times New Roman" pitchFamily="18" charset="0"/>
                          <a:cs typeface="Times New Roman" pitchFamily="18" charset="0"/>
                        </a:rPr>
                        <a:t>4</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Padartha</a:t>
                      </a: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Padartha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Padartha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r>
              <a:tr h="550190">
                <a:tc>
                  <a:txBody>
                    <a:bodyPr/>
                    <a:lstStyle/>
                    <a:p>
                      <a:r>
                        <a:rPr lang="en-US" sz="2400" dirty="0" smtClean="0">
                          <a:latin typeface="Times New Roman" pitchFamily="18" charset="0"/>
                          <a:cs typeface="Times New Roman" pitchFamily="18" charset="0"/>
                        </a:rPr>
                        <a:t>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Pradesha</a:t>
                      </a:r>
                      <a:endParaRPr lang="en-US" sz="2400" dirty="0">
                        <a:latin typeface="Times New Roman" pitchFamily="18" charset="0"/>
                        <a:ea typeface="Times New Roman"/>
                        <a:cs typeface="Times New Roman" pitchFamily="18" charset="0"/>
                      </a:endParaRPr>
                    </a:p>
                  </a:txBody>
                  <a:tcPr marL="68580" marR="68580" marT="0" marB="0"/>
                </a:tc>
              </a:tr>
              <a:tr h="550190">
                <a:tc>
                  <a:txBody>
                    <a:bodyPr/>
                    <a:lstStyle/>
                    <a:p>
                      <a:r>
                        <a:rPr lang="en-US" sz="2400" dirty="0" smtClean="0">
                          <a:latin typeface="Times New Roman" pitchFamily="18" charset="0"/>
                          <a:cs typeface="Times New Roman" pitchFamily="18" charset="0"/>
                        </a:rPr>
                        <a:t>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Uddesha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Uddesha</a:t>
                      </a:r>
                      <a:endParaRPr lang="en-US" sz="2400" dirty="0">
                        <a:latin typeface="Times New Roman" pitchFamily="18" charset="0"/>
                        <a:ea typeface="Times New Roman"/>
                        <a:cs typeface="Times New Roman" pitchFamily="18" charset="0"/>
                      </a:endParaRPr>
                    </a:p>
                  </a:txBody>
                  <a:tcPr marL="68580" marR="68580" marT="0" marB="0"/>
                </a:tc>
              </a:tr>
              <a:tr h="550190">
                <a:tc>
                  <a:txBody>
                    <a:bodyPr/>
                    <a:lstStyle/>
                    <a:p>
                      <a:r>
                        <a:rPr lang="en-US" sz="2400" dirty="0" smtClean="0">
                          <a:latin typeface="Times New Roman" pitchFamily="18" charset="0"/>
                          <a:cs typeface="Times New Roman" pitchFamily="18" charset="0"/>
                        </a:rPr>
                        <a:t>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Nirdesha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Nirdesha</a:t>
                      </a:r>
                      <a:endParaRPr lang="en-US" sz="2400" dirty="0">
                        <a:latin typeface="Times New Roman" pitchFamily="18" charset="0"/>
                        <a:ea typeface="Times New Roman"/>
                        <a:cs typeface="Times New Roman" pitchFamily="18" charset="0"/>
                      </a:endParaRPr>
                    </a:p>
                  </a:txBody>
                  <a:tcPr marL="68580" marR="68580" marT="0" marB="0"/>
                </a:tc>
              </a:tr>
              <a:tr h="733586">
                <a:tc>
                  <a:txBody>
                    <a:bodyPr/>
                    <a:lstStyle/>
                    <a:p>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Vakyasesha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Vakyasesha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smtClean="0">
                          <a:latin typeface="Times New Roman" pitchFamily="18" charset="0"/>
                          <a:ea typeface="Times New Roman"/>
                          <a:cs typeface="Times New Roman" pitchFamily="18" charset="0"/>
                        </a:rPr>
                        <a:t>Vakyasesha</a:t>
                      </a:r>
                      <a:endParaRPr lang="en-US" sz="2400" dirty="0" smtClean="0">
                        <a:latin typeface="Times New Roman" pitchFamily="18" charset="0"/>
                        <a:ea typeface="Times New Roman"/>
                        <a:cs typeface="Times New Roman" pitchFamily="18" charset="0"/>
                      </a:endParaRPr>
                    </a:p>
                    <a:p>
                      <a:pPr marL="0" marR="0">
                        <a:spcBef>
                          <a:spcPts val="0"/>
                        </a:spcBef>
                        <a:spcAft>
                          <a:spcPts val="0"/>
                        </a:spcAft>
                      </a:pPr>
                      <a:endParaRPr lang="en-US" sz="2400" dirty="0" smtClean="0">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20040"/>
            <a:ext cx="7162800" cy="746760"/>
          </a:xfrm>
        </p:spPr>
        <p:txBody>
          <a:bodyPr/>
          <a:lstStyle/>
          <a:p>
            <a:endParaRPr lang="en-US" dirty="0"/>
          </a:p>
        </p:txBody>
      </p:sp>
      <p:sp>
        <p:nvSpPr>
          <p:cNvPr id="3" name="Content Placeholder 2"/>
          <p:cNvSpPr>
            <a:spLocks noGrp="1"/>
          </p:cNvSpPr>
          <p:nvPr>
            <p:ph idx="1"/>
          </p:nvPr>
        </p:nvSpPr>
        <p:spPr/>
        <p:txBody>
          <a:bodyPr>
            <a:normAutofit/>
          </a:bodyPr>
          <a:lstStyle/>
          <a:p>
            <a:pPr fontAlgn="t">
              <a:buNone/>
            </a:pPr>
            <a:endParaRPr lang="en-US" dirty="0" smtClean="0"/>
          </a:p>
        </p:txBody>
      </p:sp>
      <p:graphicFrame>
        <p:nvGraphicFramePr>
          <p:cNvPr id="4" name="Content Placeholder 3"/>
          <p:cNvGraphicFramePr>
            <a:graphicFrameLocks/>
          </p:cNvGraphicFramePr>
          <p:nvPr/>
        </p:nvGraphicFramePr>
        <p:xfrm>
          <a:off x="304801" y="533401"/>
          <a:ext cx="7696199" cy="5986737"/>
        </p:xfrm>
        <a:graphic>
          <a:graphicData uri="http://schemas.openxmlformats.org/drawingml/2006/table">
            <a:tbl>
              <a:tblPr firstRow="1" bandRow="1">
                <a:tableStyleId>{5C22544A-7EE6-4342-B048-85BDC9FD1C3A}</a:tableStyleId>
              </a:tblPr>
              <a:tblGrid>
                <a:gridCol w="653566"/>
                <a:gridCol w="2251171"/>
                <a:gridCol w="2396408"/>
                <a:gridCol w="2395054"/>
              </a:tblGrid>
              <a:tr h="1219199">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BHATTARA HARICHANDRA</a:t>
                      </a:r>
                    </a:p>
                    <a:p>
                      <a:endParaRPr lang="en-US" sz="2400" dirty="0">
                        <a:latin typeface="Times New Roman" pitchFamily="18" charset="0"/>
                        <a:cs typeface="Times New Roman" pitchFamily="18" charset="0"/>
                      </a:endParaRPr>
                    </a:p>
                  </a:txBody>
                  <a:tcPr/>
                </a:tc>
              </a:tr>
              <a:tr h="600885">
                <a:tc>
                  <a:txBody>
                    <a:bodyPr/>
                    <a:lstStyle/>
                    <a:p>
                      <a:r>
                        <a:rPr lang="en-US" sz="2400" dirty="0" smtClean="0">
                          <a:latin typeface="Times New Roman" pitchFamily="18" charset="0"/>
                          <a:cs typeface="Times New Roman" pitchFamily="18" charset="0"/>
                        </a:rPr>
                        <a:t>9</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Prayojana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Prayojana</a:t>
                      </a:r>
                      <a:endParaRPr lang="en-US" sz="2400" dirty="0">
                        <a:latin typeface="Times New Roman" pitchFamily="18" charset="0"/>
                        <a:ea typeface="Times New Roman"/>
                        <a:cs typeface="Times New Roman" pitchFamily="18" charset="0"/>
                      </a:endParaRPr>
                    </a:p>
                  </a:txBody>
                  <a:tcPr marL="68580" marR="68580" marT="0" marB="0"/>
                </a:tc>
              </a:tr>
              <a:tr h="600885">
                <a:tc>
                  <a:txBody>
                    <a:bodyPr/>
                    <a:lstStyle/>
                    <a:p>
                      <a:r>
                        <a:rPr lang="en-US" sz="2400" dirty="0" smtClean="0">
                          <a:latin typeface="Times New Roman" pitchFamily="18" charset="0"/>
                          <a:cs typeface="Times New Roman" pitchFamily="18" charset="0"/>
                        </a:rPr>
                        <a:t>10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Upadesha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Upadesha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Upadesha</a:t>
                      </a:r>
                      <a:endParaRPr lang="en-US" sz="2400" dirty="0">
                        <a:latin typeface="Times New Roman" pitchFamily="18" charset="0"/>
                        <a:ea typeface="Times New Roman"/>
                        <a:cs typeface="Times New Roman" pitchFamily="18" charset="0"/>
                      </a:endParaRPr>
                    </a:p>
                  </a:txBody>
                  <a:tcPr marL="68580" marR="68580" marT="0" marB="0"/>
                </a:tc>
              </a:tr>
              <a:tr h="600885">
                <a:tc>
                  <a:txBody>
                    <a:bodyPr/>
                    <a:lstStyle/>
                    <a:p>
                      <a:r>
                        <a:rPr lang="en-US" sz="2400" dirty="0" smtClean="0">
                          <a:latin typeface="Times New Roman" pitchFamily="18" charset="0"/>
                          <a:cs typeface="Times New Roman" pitchFamily="18" charset="0"/>
                        </a:rPr>
                        <a:t>11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Apadesha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Apadesha</a:t>
                      </a:r>
                      <a:endParaRPr lang="en-US" sz="2400" dirty="0">
                        <a:latin typeface="Times New Roman" pitchFamily="18" charset="0"/>
                        <a:ea typeface="Times New Roman"/>
                        <a:cs typeface="Times New Roman" pitchFamily="18" charset="0"/>
                      </a:endParaRPr>
                    </a:p>
                  </a:txBody>
                  <a:tcPr marL="68580" marR="68580" marT="0" marB="0"/>
                </a:tc>
              </a:tr>
              <a:tr h="600885">
                <a:tc>
                  <a:txBody>
                    <a:bodyPr/>
                    <a:lstStyle/>
                    <a:p>
                      <a:r>
                        <a:rPr lang="en-US" sz="2400" dirty="0" smtClean="0">
                          <a:latin typeface="Times New Roman" pitchFamily="18" charset="0"/>
                          <a:cs typeface="Times New Roman" pitchFamily="18" charset="0"/>
                        </a:rPr>
                        <a:t>12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Atidesha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Atidesha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Atidesha</a:t>
                      </a:r>
                      <a:endParaRPr lang="en-US" sz="2400" dirty="0">
                        <a:latin typeface="Times New Roman" pitchFamily="18" charset="0"/>
                        <a:ea typeface="Times New Roman"/>
                        <a:cs typeface="Times New Roman" pitchFamily="18" charset="0"/>
                      </a:endParaRPr>
                    </a:p>
                  </a:txBody>
                  <a:tcPr marL="68580" marR="68580" marT="0" marB="0"/>
                </a:tc>
              </a:tr>
              <a:tr h="600885">
                <a:tc>
                  <a:txBody>
                    <a:bodyPr/>
                    <a:lstStyle/>
                    <a:p>
                      <a:r>
                        <a:rPr lang="en-US" sz="2400" dirty="0" smtClean="0">
                          <a:latin typeface="Times New Roman" pitchFamily="18" charset="0"/>
                          <a:cs typeface="Times New Roman" pitchFamily="18" charset="0"/>
                        </a:rPr>
                        <a:t>13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Arthapatti</a:t>
                      </a: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Arthapatti</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Arthapatti</a:t>
                      </a:r>
                    </a:p>
                  </a:txBody>
                  <a:tcPr marL="68580" marR="68580" marT="0" marB="0"/>
                </a:tc>
              </a:tr>
              <a:tr h="826947">
                <a:tc>
                  <a:txBody>
                    <a:bodyPr/>
                    <a:lstStyle/>
                    <a:p>
                      <a:r>
                        <a:rPr lang="en-US" sz="2400" dirty="0" smtClean="0">
                          <a:latin typeface="Times New Roman" pitchFamily="18" charset="0"/>
                          <a:cs typeface="Times New Roman" pitchFamily="18" charset="0"/>
                        </a:rPr>
                        <a:t>14</a:t>
                      </a:r>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Times New Roman" pitchFamily="18" charset="0"/>
                          <a:ea typeface="Times New Roman"/>
                          <a:cs typeface="Times New Roman" pitchFamily="18" charset="0"/>
                        </a:rPr>
                        <a:t>Nirnaya</a:t>
                      </a:r>
                      <a:endParaRPr lang="en-US" sz="2400" dirty="0" smtClean="0">
                        <a:latin typeface="Times New Roman" pitchFamily="18" charset="0"/>
                        <a:ea typeface="Times New Roman"/>
                        <a:cs typeface="Times New Roman" pitchFamily="18" charset="0"/>
                      </a:endParaRPr>
                    </a:p>
                    <a:p>
                      <a:endParaRPr lang="en-US" sz="2400" dirty="0">
                        <a:latin typeface="Times New Roman" pitchFamily="18" charset="0"/>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Nirnaya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Nirnaya</a:t>
                      </a:r>
                      <a:endParaRPr lang="en-US" sz="2400" dirty="0">
                        <a:latin typeface="Times New Roman" pitchFamily="18" charset="0"/>
                        <a:ea typeface="Times New Roman"/>
                        <a:cs typeface="Times New Roman" pitchFamily="18" charset="0"/>
                      </a:endParaRPr>
                    </a:p>
                  </a:txBody>
                  <a:tcPr marL="68580" marR="68580" marT="0" marB="0"/>
                </a:tc>
              </a:tr>
              <a:tr h="600885">
                <a:tc>
                  <a:txBody>
                    <a:bodyPr/>
                    <a:lstStyle/>
                    <a:p>
                      <a:r>
                        <a:rPr lang="en-US" sz="2400" dirty="0" smtClean="0">
                          <a:latin typeface="Times New Roman" pitchFamily="18" charset="0"/>
                          <a:cs typeface="Times New Roman" pitchFamily="18" charset="0"/>
                        </a:rPr>
                        <a:t>15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Prasanga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Prasanga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Prasanga</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20040"/>
            <a:ext cx="7162800" cy="822960"/>
          </a:xfrm>
        </p:spPr>
        <p:txBody>
          <a:bodyPr/>
          <a:lstStyle/>
          <a:p>
            <a:endParaRPr lang="en-US" dirty="0"/>
          </a:p>
        </p:txBody>
      </p:sp>
      <p:sp>
        <p:nvSpPr>
          <p:cNvPr id="3" name="Content Placeholder 2"/>
          <p:cNvSpPr>
            <a:spLocks noGrp="1"/>
          </p:cNvSpPr>
          <p:nvPr>
            <p:ph idx="1"/>
          </p:nvPr>
        </p:nvSpPr>
        <p:spPr/>
        <p:txBody>
          <a:bodyPr/>
          <a:lstStyle/>
          <a:p>
            <a:endParaRPr lang="en-US"/>
          </a:p>
        </p:txBody>
      </p:sp>
      <p:graphicFrame>
        <p:nvGraphicFramePr>
          <p:cNvPr id="5" name="Content Placeholder 3"/>
          <p:cNvGraphicFramePr>
            <a:graphicFrameLocks/>
          </p:cNvGraphicFramePr>
          <p:nvPr/>
        </p:nvGraphicFramePr>
        <p:xfrm>
          <a:off x="228600" y="304800"/>
          <a:ext cx="7772398" cy="6126480"/>
        </p:xfrm>
        <a:graphic>
          <a:graphicData uri="http://schemas.openxmlformats.org/drawingml/2006/table">
            <a:tbl>
              <a:tblPr firstRow="1" bandRow="1">
                <a:tableStyleId>{5C22544A-7EE6-4342-B048-85BDC9FD1C3A}</a:tableStyleId>
              </a:tblPr>
              <a:tblGrid>
                <a:gridCol w="641758"/>
                <a:gridCol w="1831278"/>
                <a:gridCol w="2293058"/>
                <a:gridCol w="3006304"/>
              </a:tblGrid>
              <a:tr h="1120515">
                <a:tc>
                  <a:txBody>
                    <a:bodyPr/>
                    <a:lstStyle/>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CHARAKA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SUSRUTA</a:t>
                      </a:r>
                    </a:p>
                    <a:p>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BHATTARA HARICHANDRA</a:t>
                      </a:r>
                    </a:p>
                  </a:txBody>
                  <a:tcPr/>
                </a:tc>
              </a:tr>
              <a:tr h="517161">
                <a:tc>
                  <a:txBody>
                    <a:bodyPr/>
                    <a:lstStyle/>
                    <a:p>
                      <a:r>
                        <a:rPr lang="en-US" sz="2400" dirty="0" smtClean="0">
                          <a:latin typeface="Times New Roman" pitchFamily="18" charset="0"/>
                          <a:cs typeface="Times New Roman" pitchFamily="18" charset="0"/>
                        </a:rPr>
                        <a:t>16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Ekanta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Ekanta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Akanta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17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Naikanta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Anekanta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Anaikanta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18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Apavarga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Apavarja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Apavarga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19</a:t>
                      </a: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Viparyaya</a:t>
                      </a: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Viparyaya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Viparyaya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20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Poorvapaksha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Poorvapaksha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Poorvapaksha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21</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Vidhana</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Vidhana</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Vidhana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22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Anumata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Anumata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Anumata</a:t>
                      </a:r>
                      <a:endParaRPr lang="en-US" sz="2400" dirty="0">
                        <a:latin typeface="Times New Roman" pitchFamily="18" charset="0"/>
                        <a:ea typeface="Times New Roman"/>
                        <a:cs typeface="Times New Roman" pitchFamily="18" charset="0"/>
                      </a:endParaRPr>
                    </a:p>
                  </a:txBody>
                  <a:tcPr marL="68580" marR="68580" marT="0" marB="0"/>
                </a:tc>
              </a:tr>
              <a:tr h="517161">
                <a:tc>
                  <a:txBody>
                    <a:bodyPr/>
                    <a:lstStyle/>
                    <a:p>
                      <a:r>
                        <a:rPr lang="en-US" sz="2400" dirty="0" smtClean="0">
                          <a:latin typeface="Times New Roman" pitchFamily="18" charset="0"/>
                          <a:cs typeface="Times New Roman" pitchFamily="18" charset="0"/>
                        </a:rPr>
                        <a:t>23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Vyakhyana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Vyakhyana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Vyakhyana</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0040"/>
            <a:ext cx="7315200" cy="670560"/>
          </a:xfrm>
        </p:spPr>
        <p:txBody>
          <a:bodyPr/>
          <a:lstStyle/>
          <a:p>
            <a:endParaRPr lang="en-US" dirty="0"/>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nvGraphicFramePr>
        <p:xfrm>
          <a:off x="304800" y="1119705"/>
          <a:ext cx="7924803" cy="5509695"/>
        </p:xfrm>
        <a:graphic>
          <a:graphicData uri="http://schemas.openxmlformats.org/drawingml/2006/table">
            <a:tbl>
              <a:tblPr firstRow="1" bandRow="1">
                <a:tableStyleId>{5C22544A-7EE6-4342-B048-85BDC9FD1C3A}</a:tableStyleId>
              </a:tblPr>
              <a:tblGrid>
                <a:gridCol w="705722"/>
                <a:gridCol w="2195579"/>
                <a:gridCol w="2432699"/>
                <a:gridCol w="2590803"/>
              </a:tblGrid>
              <a:tr h="883702">
                <a:tc>
                  <a:txBody>
                    <a:bodyPr/>
                    <a:lstStyle/>
                    <a:p>
                      <a:r>
                        <a:rPr lang="en-US" sz="2400" dirty="0" smtClean="0">
                          <a:latin typeface="Times New Roman" pitchFamily="18" charset="0"/>
                          <a:cs typeface="Times New Roman" pitchFamily="18" charset="0"/>
                        </a:rPr>
                        <a:t>SL NO</a:t>
                      </a:r>
                      <a:endParaRPr lang="en-US" sz="2400" dirty="0">
                        <a:latin typeface="Times New Roman" pitchFamily="18" charset="0"/>
                        <a:cs typeface="Times New Roman" pitchFamily="18" charset="0"/>
                      </a:endParaRPr>
                    </a:p>
                  </a:txBody>
                  <a:tcPr/>
                </a:tc>
                <a:tc>
                  <a:txBody>
                    <a:bodyPr/>
                    <a:lstStyle/>
                    <a:p>
                      <a:r>
                        <a:rPr lang="en-US" sz="2400" dirty="0" smtClean="0"/>
                        <a:t>CHARAKA</a:t>
                      </a:r>
                      <a:endParaRPr lang="en-US" sz="2400" dirty="0"/>
                    </a:p>
                  </a:txBody>
                  <a:tcPr/>
                </a:tc>
                <a:tc>
                  <a:txBody>
                    <a:bodyPr/>
                    <a:lstStyle/>
                    <a:p>
                      <a:r>
                        <a:rPr lang="en-US" sz="2400" dirty="0" smtClean="0"/>
                        <a:t>SUSRUTA</a:t>
                      </a:r>
                      <a:endParaRPr lang="en-US" sz="2400" dirty="0"/>
                    </a:p>
                  </a:txBody>
                  <a:tcPr/>
                </a:tc>
                <a:tc>
                  <a:txBody>
                    <a:bodyPr/>
                    <a:lstStyle/>
                    <a:p>
                      <a:r>
                        <a:rPr lang="en-US" sz="2400" dirty="0" smtClean="0"/>
                        <a:t>BHATTARA HARICHANDRA</a:t>
                      </a:r>
                      <a:endParaRPr lang="en-US" sz="2400" dirty="0"/>
                    </a:p>
                  </a:txBody>
                  <a:tcPr/>
                </a:tc>
              </a:tr>
              <a:tr h="525685">
                <a:tc>
                  <a:txBody>
                    <a:bodyPr/>
                    <a:lstStyle/>
                    <a:p>
                      <a:r>
                        <a:rPr lang="en-US" sz="2400" dirty="0" smtClean="0">
                          <a:latin typeface="Times New Roman" pitchFamily="18" charset="0"/>
                          <a:cs typeface="Times New Roman" pitchFamily="18" charset="0"/>
                        </a:rPr>
                        <a:t>24</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Samsaya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Samsaya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Samsaya</a:t>
                      </a:r>
                      <a:endParaRPr lang="en-US" sz="2400" dirty="0">
                        <a:latin typeface="Times New Roman"/>
                        <a:ea typeface="Times New Roman"/>
                      </a:endParaRPr>
                    </a:p>
                  </a:txBody>
                  <a:tcPr marL="68580" marR="68580" marT="0" marB="0"/>
                </a:tc>
              </a:tr>
              <a:tr h="785513">
                <a:tc>
                  <a:txBody>
                    <a:bodyPr/>
                    <a:lstStyle/>
                    <a:p>
                      <a:r>
                        <a:rPr lang="en-US" sz="2400" dirty="0" smtClean="0">
                          <a:latin typeface="Times New Roman" pitchFamily="18" charset="0"/>
                          <a:cs typeface="Times New Roman" pitchFamily="18" charset="0"/>
                        </a:rPr>
                        <a:t>25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Atitaveksha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Atikrantavekshana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Atitaveksha</a:t>
                      </a:r>
                      <a:endParaRPr lang="en-US" sz="2400" dirty="0">
                        <a:latin typeface="Times New Roman"/>
                        <a:ea typeface="Times New Roman"/>
                      </a:endParaRPr>
                    </a:p>
                  </a:txBody>
                  <a:tcPr marL="68580" marR="68580" marT="0" marB="0"/>
                </a:tc>
              </a:tr>
              <a:tr h="525685">
                <a:tc>
                  <a:txBody>
                    <a:bodyPr/>
                    <a:lstStyle/>
                    <a:p>
                      <a:r>
                        <a:rPr lang="en-US" sz="2400" dirty="0" smtClean="0">
                          <a:latin typeface="Times New Roman" pitchFamily="18" charset="0"/>
                          <a:cs typeface="Times New Roman" pitchFamily="18" charset="0"/>
                        </a:rPr>
                        <a:t>26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Anagataveksha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Anagataveksha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Anagataveksha</a:t>
                      </a:r>
                      <a:endParaRPr lang="en-US" sz="2400" dirty="0">
                        <a:latin typeface="Times New Roman"/>
                        <a:ea typeface="Times New Roman"/>
                      </a:endParaRPr>
                    </a:p>
                  </a:txBody>
                  <a:tcPr marL="68580" marR="68580" marT="0" marB="0"/>
                </a:tc>
              </a:tr>
              <a:tr h="525685">
                <a:tc>
                  <a:txBody>
                    <a:bodyPr/>
                    <a:lstStyle/>
                    <a:p>
                      <a:r>
                        <a:rPr lang="en-US" sz="2400" dirty="0" smtClean="0">
                          <a:latin typeface="Times New Roman" pitchFamily="18" charset="0"/>
                          <a:cs typeface="Times New Roman" pitchFamily="18" charset="0"/>
                        </a:rPr>
                        <a:t>27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Svasanjna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Svasanjna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Svasanjna</a:t>
                      </a:r>
                      <a:endParaRPr lang="en-US" sz="2400" dirty="0">
                        <a:latin typeface="Times New Roman"/>
                        <a:ea typeface="Times New Roman"/>
                      </a:endParaRPr>
                    </a:p>
                  </a:txBody>
                  <a:tcPr marL="68580" marR="68580" marT="0" marB="0"/>
                </a:tc>
              </a:tr>
              <a:tr h="525685">
                <a:tc>
                  <a:txBody>
                    <a:bodyPr/>
                    <a:lstStyle/>
                    <a:p>
                      <a:r>
                        <a:rPr lang="en-US" sz="2400" dirty="0" smtClean="0">
                          <a:latin typeface="Times New Roman" pitchFamily="18" charset="0"/>
                          <a:cs typeface="Times New Roman" pitchFamily="18" charset="0"/>
                        </a:rPr>
                        <a:t>28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a:ea typeface="Times New Roman"/>
                        </a:rPr>
                        <a:t>Uhya</a:t>
                      </a: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Uhya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a:latin typeface="Times New Roman"/>
                          <a:ea typeface="Times New Roman"/>
                        </a:rPr>
                        <a:t>Uhya</a:t>
                      </a:r>
                    </a:p>
                  </a:txBody>
                  <a:tcPr marL="68580" marR="68580" marT="0" marB="0"/>
                </a:tc>
              </a:tr>
              <a:tr h="525685">
                <a:tc>
                  <a:txBody>
                    <a:bodyPr/>
                    <a:lstStyle/>
                    <a:p>
                      <a:r>
                        <a:rPr lang="en-US" sz="2400" dirty="0" smtClean="0">
                          <a:latin typeface="Times New Roman" pitchFamily="18" charset="0"/>
                          <a:cs typeface="Times New Roman" pitchFamily="18" charset="0"/>
                        </a:rPr>
                        <a:t>29</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Samuccaya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Samuccaya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Samuccaya</a:t>
                      </a:r>
                      <a:endParaRPr lang="en-US" sz="2400" dirty="0">
                        <a:latin typeface="Times New Roman"/>
                        <a:ea typeface="Times New Roman"/>
                      </a:endParaRPr>
                    </a:p>
                  </a:txBody>
                  <a:tcPr marL="68580" marR="68580" marT="0" marB="0"/>
                </a:tc>
              </a:tr>
              <a:tr h="525685">
                <a:tc>
                  <a:txBody>
                    <a:bodyPr/>
                    <a:lstStyle/>
                    <a:p>
                      <a:r>
                        <a:rPr lang="en-US" sz="2400" dirty="0" smtClean="0">
                          <a:latin typeface="Times New Roman" pitchFamily="18" charset="0"/>
                          <a:cs typeface="Times New Roman" pitchFamily="18" charset="0"/>
                        </a:rPr>
                        <a:t>30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a:ea typeface="Times New Roman"/>
                        </a:rPr>
                        <a:t>Nidarsana</a:t>
                      </a:r>
                      <a:endParaRPr lang="en-US" sz="2400" dirty="0">
                        <a:solidFill>
                          <a:srgbClr val="000000"/>
                        </a:solidFill>
                        <a:latin typeface="Times New Roman"/>
                        <a:ea typeface="Times New Roman"/>
                      </a:endParaRPr>
                    </a:p>
                  </a:txBody>
                  <a:tcPr marL="68580" marR="68580" marT="0" marB="0" anchor="ctr"/>
                </a:tc>
                <a:tc>
                  <a:txBody>
                    <a:bodyPr/>
                    <a:lstStyle/>
                    <a:p>
                      <a:pPr marL="0" marR="0">
                        <a:spcBef>
                          <a:spcPts val="0"/>
                        </a:spcBef>
                        <a:spcAft>
                          <a:spcPts val="0"/>
                        </a:spcAft>
                      </a:pPr>
                      <a:r>
                        <a:rPr lang="en-US" sz="2400" dirty="0" err="1">
                          <a:latin typeface="Times New Roman"/>
                          <a:ea typeface="Times New Roman"/>
                        </a:rPr>
                        <a:t>Nidarsana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Nidarsana</a:t>
                      </a:r>
                      <a:endParaRPr lang="en-US" sz="2400" dirty="0">
                        <a:latin typeface="Times New Roman"/>
                        <a:ea typeface="Times New Roman"/>
                      </a:endParaRPr>
                    </a:p>
                  </a:txBody>
                  <a:tcPr marL="68580" marR="68580" marT="0" marB="0"/>
                </a:tc>
              </a:tr>
              <a:tr h="525685">
                <a:tc>
                  <a:txBody>
                    <a:bodyPr/>
                    <a:lstStyle/>
                    <a:p>
                      <a:r>
                        <a:rPr lang="en-US" sz="2400" dirty="0" smtClean="0">
                          <a:latin typeface="Times New Roman" pitchFamily="18" charset="0"/>
                          <a:cs typeface="Times New Roman" pitchFamily="18" charset="0"/>
                        </a:rPr>
                        <a:t>31</a:t>
                      </a:r>
                      <a:endParaRPr lang="en-US" sz="2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2400" dirty="0" err="1" smtClean="0">
                          <a:solidFill>
                            <a:srgbClr val="000000"/>
                          </a:solidFill>
                          <a:latin typeface="Times New Roman"/>
                          <a:ea typeface="Times New Roman"/>
                        </a:rPr>
                        <a:t>Nirvacana</a:t>
                      </a:r>
                      <a:endParaRPr lang="en-US" sz="2400" dirty="0" smtClean="0">
                        <a:solidFill>
                          <a:srgbClr val="000000"/>
                        </a:solidFill>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Nirvacana</a:t>
                      </a:r>
                      <a:endParaRPr lang="en-US" sz="2400" dirty="0">
                        <a:latin typeface="Times New Roman"/>
                        <a:ea typeface="Times New Roman"/>
                      </a:endParaRPr>
                    </a:p>
                  </a:txBody>
                  <a:tcPr marL="68580" marR="68580" marT="0" marB="0"/>
                </a:tc>
                <a:tc>
                  <a:txBody>
                    <a:bodyPr/>
                    <a:lstStyle/>
                    <a:p>
                      <a:pPr marL="0" marR="0">
                        <a:spcBef>
                          <a:spcPts val="0"/>
                        </a:spcBef>
                        <a:spcAft>
                          <a:spcPts val="0"/>
                        </a:spcAft>
                      </a:pPr>
                      <a:r>
                        <a:rPr lang="en-US" sz="2400" dirty="0" err="1">
                          <a:latin typeface="Times New Roman"/>
                          <a:ea typeface="Times New Roman"/>
                        </a:rPr>
                        <a:t>Nirvacana</a:t>
                      </a:r>
                      <a:endParaRPr lang="en-US" sz="24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762000"/>
          </a:xfrm>
        </p:spPr>
        <p:txBody>
          <a:bodyPr/>
          <a:lstStyle/>
          <a:p>
            <a:endParaRPr lang="en-US" dirty="0"/>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nvGraphicFramePr>
        <p:xfrm>
          <a:off x="228600" y="796519"/>
          <a:ext cx="7772400" cy="5898603"/>
        </p:xfrm>
        <a:graphic>
          <a:graphicData uri="http://schemas.openxmlformats.org/drawingml/2006/table">
            <a:tbl>
              <a:tblPr firstRow="1" bandRow="1">
                <a:tableStyleId>{5C22544A-7EE6-4342-B048-85BDC9FD1C3A}</a:tableStyleId>
              </a:tblPr>
              <a:tblGrid>
                <a:gridCol w="575733"/>
                <a:gridCol w="2158999"/>
                <a:gridCol w="2230967"/>
                <a:gridCol w="2806701"/>
              </a:tblGrid>
              <a:tr h="844731">
                <a:tc>
                  <a:txBody>
                    <a:bodyPr/>
                    <a:lstStyle/>
                    <a:p>
                      <a:r>
                        <a:rPr lang="en-US" sz="2400" dirty="0" err="1" smtClean="0">
                          <a:latin typeface="Times New Roman" pitchFamily="18" charset="0"/>
                          <a:cs typeface="Times New Roman" pitchFamily="18" charset="0"/>
                        </a:rPr>
                        <a:t>Sl</a:t>
                      </a:r>
                      <a:r>
                        <a:rPr lang="en-US" sz="2400" dirty="0" smtClean="0">
                          <a:latin typeface="Times New Roman" pitchFamily="18" charset="0"/>
                          <a:cs typeface="Times New Roman" pitchFamily="18" charset="0"/>
                        </a:rPr>
                        <a:t> No</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CHARAKA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SUSRUTA</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BHATTARA HARICHANDRA</a:t>
                      </a:r>
                      <a:endParaRPr lang="en-US" sz="2400" dirty="0">
                        <a:latin typeface="Times New Roman" pitchFamily="18" charset="0"/>
                        <a:cs typeface="Times New Roman" pitchFamily="18" charset="0"/>
                      </a:endParaRPr>
                    </a:p>
                  </a:txBody>
                  <a:tcPr/>
                </a:tc>
              </a:tr>
              <a:tr h="563154">
                <a:tc>
                  <a:txBody>
                    <a:bodyPr/>
                    <a:lstStyle/>
                    <a:p>
                      <a:r>
                        <a:rPr lang="en-US" sz="2400" dirty="0" smtClean="0">
                          <a:latin typeface="Times New Roman" pitchFamily="18" charset="0"/>
                          <a:cs typeface="Times New Roman" pitchFamily="18" charset="0"/>
                        </a:rPr>
                        <a:t>32</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Sanniyoga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Niyoga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Niyoga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33</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Vikalpana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Vikalpa</a:t>
                      </a:r>
                      <a:endParaRPr lang="en-US" sz="2400" dirty="0">
                        <a:latin typeface="Times New Roman" pitchFamily="18" charset="0"/>
                        <a:ea typeface="Times New Roman"/>
                        <a:cs typeface="Times New Roman" pitchFamily="18" charset="0"/>
                      </a:endParaRP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Vikalpa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34</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Pratyutsara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Pratyutsara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35</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Uddhara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Uddhara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36</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err="1">
                          <a:solidFill>
                            <a:srgbClr val="000000"/>
                          </a:solidFill>
                          <a:latin typeface="Times New Roman" pitchFamily="18" charset="0"/>
                          <a:ea typeface="Times New Roman"/>
                          <a:cs typeface="Times New Roman" pitchFamily="18" charset="0"/>
                        </a:rPr>
                        <a:t>Sambhava</a:t>
                      </a:r>
                      <a:endParaRPr lang="en-US" sz="2400" dirty="0">
                        <a:solidFill>
                          <a:srgbClr val="000000"/>
                        </a:solidFill>
                        <a:latin typeface="Times New Roman" pitchFamily="18" charset="0"/>
                        <a:ea typeface="Times New Roman"/>
                        <a:cs typeface="Times New Roman" pitchFamily="18" charset="0"/>
                      </a:endParaRP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Sambhava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37</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Pariprashna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38</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Vyakarana</a:t>
                      </a:r>
                      <a:endParaRPr lang="en-US" sz="2400" dirty="0">
                        <a:latin typeface="Times New Roman" pitchFamily="18" charset="0"/>
                        <a:ea typeface="Times New Roman"/>
                        <a:cs typeface="Times New Roman" pitchFamily="18" charset="0"/>
                      </a:endParaRPr>
                    </a:p>
                  </a:txBody>
                  <a:tcPr marL="68580" marR="68580" marT="0" marB="0"/>
                </a:tc>
              </a:tr>
              <a:tr h="563154">
                <a:tc>
                  <a:txBody>
                    <a:bodyPr/>
                    <a:lstStyle/>
                    <a:p>
                      <a:r>
                        <a:rPr lang="en-US" sz="2400" dirty="0" smtClean="0">
                          <a:latin typeface="Times New Roman" pitchFamily="18" charset="0"/>
                          <a:cs typeface="Times New Roman" pitchFamily="18" charset="0"/>
                        </a:rPr>
                        <a:t>39</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Vutkrantabhidana</a:t>
                      </a:r>
                      <a:endParaRPr lang="en-US" sz="2400" dirty="0">
                        <a:latin typeface="Times New Roman" pitchFamily="18" charset="0"/>
                        <a:ea typeface="Times New Roman"/>
                        <a:cs typeface="Times New Roman" pitchFamily="18" charset="0"/>
                      </a:endParaRPr>
                    </a:p>
                  </a:txBody>
                  <a:tcPr marL="68580" marR="68580" marT="0" marB="0"/>
                </a:tc>
              </a:tr>
              <a:tr h="288835">
                <a:tc>
                  <a:txBody>
                    <a:bodyPr/>
                    <a:lstStyle/>
                    <a:p>
                      <a:r>
                        <a:rPr lang="en-US" sz="2400" dirty="0" smtClean="0">
                          <a:latin typeface="Times New Roman" pitchFamily="18" charset="0"/>
                          <a:cs typeface="Times New Roman" pitchFamily="18" charset="0"/>
                        </a:rPr>
                        <a:t>40</a:t>
                      </a:r>
                      <a:endParaRPr lang="en-US" sz="2400" dirty="0">
                        <a:latin typeface="Times New Roman" pitchFamily="18" charset="0"/>
                        <a:cs typeface="Times New Roman" pitchFamily="18" charset="0"/>
                      </a:endParaRPr>
                    </a:p>
                  </a:txBody>
                  <a:tcPr/>
                </a:tc>
                <a:tc>
                  <a:txBody>
                    <a:bodyPr/>
                    <a:lstStyle/>
                    <a:p>
                      <a:pPr marL="0" marR="0">
                        <a:lnSpc>
                          <a:spcPct val="150000"/>
                        </a:lnSpc>
                        <a:spcBef>
                          <a:spcPts val="0"/>
                        </a:spcBef>
                        <a:spcAft>
                          <a:spcPts val="0"/>
                        </a:spcAft>
                      </a:pPr>
                      <a:r>
                        <a:rPr lang="en-US" sz="2400" dirty="0">
                          <a:solidFill>
                            <a:srgbClr val="000000"/>
                          </a:solidFill>
                          <a:latin typeface="Times New Roman" pitchFamily="18" charset="0"/>
                          <a:ea typeface="Times New Roman"/>
                          <a:cs typeface="Times New Roman" pitchFamily="18" charset="0"/>
                        </a:rPr>
                        <a:t>-</a:t>
                      </a:r>
                    </a:p>
                  </a:txBody>
                  <a:tcPr marL="68580" marR="68580" marT="0" marB="0" anchor="ctr"/>
                </a:tc>
                <a:tc>
                  <a:txBody>
                    <a:bodyPr/>
                    <a:lstStyle/>
                    <a:p>
                      <a:pPr marL="0" marR="0">
                        <a:spcBef>
                          <a:spcPts val="0"/>
                        </a:spcBef>
                        <a:spcAft>
                          <a:spcPts val="0"/>
                        </a:spcAft>
                      </a:pPr>
                      <a:r>
                        <a:rPr lang="en-US" sz="2400" dirty="0">
                          <a:latin typeface="Times New Roman" pitchFamily="18" charset="0"/>
                          <a:ea typeface="Times New Roman"/>
                          <a:cs typeface="Times New Roman" pitchFamily="18" charset="0"/>
                        </a:rPr>
                        <a:t>-</a:t>
                      </a:r>
                    </a:p>
                  </a:txBody>
                  <a:tcPr marL="68580" marR="68580" marT="0" marB="0"/>
                </a:tc>
                <a:tc>
                  <a:txBody>
                    <a:bodyPr/>
                    <a:lstStyle/>
                    <a:p>
                      <a:pPr marL="0" marR="0">
                        <a:spcBef>
                          <a:spcPts val="0"/>
                        </a:spcBef>
                        <a:spcAft>
                          <a:spcPts val="0"/>
                        </a:spcAft>
                      </a:pPr>
                      <a:r>
                        <a:rPr lang="en-US" sz="2400" dirty="0" err="1">
                          <a:latin typeface="Times New Roman" pitchFamily="18" charset="0"/>
                          <a:ea typeface="Times New Roman"/>
                          <a:cs typeface="Times New Roman" pitchFamily="18" charset="0"/>
                        </a:rPr>
                        <a:t>Hetu</a:t>
                      </a:r>
                      <a:endParaRPr lang="en-US" sz="2400" dirty="0">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467600" cy="6074736"/>
          </a:xfrm>
        </p:spPr>
        <p:txBody>
          <a:bodyPr>
            <a:normAutofit lnSpcReduction="10000"/>
          </a:bodyPr>
          <a:lstStyle/>
          <a:p>
            <a:pPr algn="just">
              <a:lnSpc>
                <a:spcPct val="150000"/>
              </a:lnSpc>
            </a:pPr>
            <a:r>
              <a:rPr lang="en-IN" dirty="0" smtClean="0">
                <a:latin typeface="Times New Roman" pitchFamily="18" charset="0"/>
                <a:cs typeface="Times New Roman" pitchFamily="18" charset="0"/>
              </a:rPr>
              <a:t>The number and names in Charaka Samhita, Ashtanga Samgraha and Arunadatta commentary on Ashtanga Hridaya  are same.</a:t>
            </a:r>
          </a:p>
          <a:p>
            <a:pPr algn="just">
              <a:lnSpc>
                <a:spcPct val="150000"/>
              </a:lnSpc>
            </a:pPr>
            <a:r>
              <a:rPr lang="en-US" dirty="0" smtClean="0">
                <a:latin typeface="Times New Roman" pitchFamily="18" charset="0"/>
                <a:cs typeface="Times New Roman" pitchFamily="18" charset="0"/>
              </a:rPr>
              <a:t>Susruta Acharya not mentioned </a:t>
            </a:r>
            <a:r>
              <a:rPr lang="en-US" dirty="0" err="1" smtClean="0">
                <a:latin typeface="Times New Roman" pitchFamily="18" charset="0"/>
                <a:cs typeface="Times New Roman" pitchFamily="18" charset="0"/>
              </a:rPr>
              <a:t>Pratyutsara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Udhara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Sambhava</a:t>
            </a:r>
            <a:r>
              <a:rPr lang="en-US" dirty="0" smtClean="0">
                <a:latin typeface="Times New Roman" pitchFamily="18" charset="0"/>
                <a:cs typeface="Times New Roman" pitchFamily="18" charset="0"/>
              </a:rPr>
              <a:t> and Prayojana</a:t>
            </a:r>
          </a:p>
          <a:p>
            <a:pPr algn="just">
              <a:lnSpc>
                <a:spcPct val="150000"/>
              </a:lnSpc>
            </a:pPr>
            <a:r>
              <a:rPr lang="en-US" dirty="0" smtClean="0">
                <a:latin typeface="Times New Roman" pitchFamily="18" charset="0"/>
                <a:cs typeface="Times New Roman" pitchFamily="18" charset="0"/>
              </a:rPr>
              <a:t>The additional Tantrayukti mentioned by </a:t>
            </a:r>
            <a:r>
              <a:rPr lang="en-US" dirty="0" err="1" smtClean="0">
                <a:latin typeface="Times New Roman" pitchFamily="18" charset="0"/>
                <a:cs typeface="Times New Roman" pitchFamily="18" charset="0"/>
              </a:rPr>
              <a:t>Bhattara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Harichandra</a:t>
            </a:r>
            <a:r>
              <a:rPr lang="en-US" dirty="0" smtClean="0">
                <a:latin typeface="Times New Roman" pitchFamily="18" charset="0"/>
                <a:cs typeface="Times New Roman" pitchFamily="18" charset="0"/>
              </a:rPr>
              <a:t> are </a:t>
            </a:r>
            <a:r>
              <a:rPr lang="en-US" dirty="0" err="1" smtClean="0">
                <a:latin typeface="Times New Roman" pitchFamily="18" charset="0"/>
                <a:cs typeface="Times New Roman" pitchFamily="18" charset="0"/>
              </a:rPr>
              <a:t>Pariprashna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Vyakarana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Vyutkrantabhidana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Hetu</a:t>
            </a:r>
            <a:endParaRPr lang="en-US" dirty="0" smtClean="0">
              <a:latin typeface="Times New Roman" pitchFamily="18" charset="0"/>
              <a:cs typeface="Times New Roman" pitchFamily="18" charset="0"/>
            </a:endParaRPr>
          </a:p>
          <a:p>
            <a:pPr algn="just">
              <a:lnSpc>
                <a:spcPct val="150000"/>
              </a:lnSpc>
            </a:pPr>
            <a:r>
              <a:rPr lang="en-US" dirty="0" smtClean="0">
                <a:latin typeface="Times New Roman" pitchFamily="18" charset="0"/>
                <a:cs typeface="Times New Roman" pitchFamily="18" charset="0"/>
              </a:rPr>
              <a:t>According to Chakrapani this can be included in the ones already stated.</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239000" cy="5998536"/>
          </a:xfrm>
        </p:spPr>
        <p:txBody>
          <a:bodyPr>
            <a:normAutofit/>
          </a:bodyPr>
          <a:lstStyle/>
          <a:p>
            <a:pPr algn="just">
              <a:lnSpc>
                <a:spcPct val="150000"/>
              </a:lnSpc>
            </a:pPr>
            <a:r>
              <a:rPr lang="en-IN" dirty="0" err="1" smtClean="0">
                <a:latin typeface="BRH Devanagari RN" pitchFamily="2" charset="0"/>
              </a:rPr>
              <a:t>iÉ§É</a:t>
            </a:r>
            <a:r>
              <a:rPr lang="en-IN" dirty="0" smtClean="0">
                <a:latin typeface="BRH Devanagari RN" pitchFamily="2" charset="0"/>
              </a:rPr>
              <a:t> </a:t>
            </a:r>
            <a:r>
              <a:rPr lang="en-IN" dirty="0" err="1" smtClean="0">
                <a:latin typeface="BRH Devanagari RN" pitchFamily="2" charset="0"/>
              </a:rPr>
              <a:t>mÉËUmÉëzlÉ</a:t>
            </a:r>
            <a:r>
              <a:rPr lang="en-IN" dirty="0" smtClean="0">
                <a:latin typeface="BRH Devanagari RN" pitchFamily="2" charset="0"/>
              </a:rPr>
              <a:t> </a:t>
            </a:r>
            <a:r>
              <a:rPr lang="en-IN" dirty="0" err="1" smtClean="0">
                <a:latin typeface="BRH Devanagari RN" pitchFamily="2" charset="0"/>
              </a:rPr>
              <a:t>E¬åzÉÉåÅliÉpÉïuÉÌiÉ</a:t>
            </a:r>
            <a:r>
              <a:rPr lang="en-IN" dirty="0" smtClean="0">
                <a:latin typeface="BRH Devanagari RN" pitchFamily="2" charset="0"/>
              </a:rPr>
              <a:t>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IN" dirty="0" smtClean="0">
                <a:latin typeface="Times New Roman" pitchFamily="18" charset="0"/>
                <a:cs typeface="Times New Roman" pitchFamily="18" charset="0"/>
              </a:rPr>
              <a:t>Chakrapani includes </a:t>
            </a:r>
            <a:r>
              <a:rPr lang="en-IN" dirty="0" err="1" smtClean="0">
                <a:latin typeface="Times New Roman" pitchFamily="18" charset="0"/>
                <a:cs typeface="Times New Roman" pitchFamily="18" charset="0"/>
              </a:rPr>
              <a:t>Pariprasna</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Uddesha</a:t>
            </a:r>
            <a:endParaRPr lang="en-IN" dirty="0" smtClean="0">
              <a:latin typeface="Times New Roman" pitchFamily="18" charset="0"/>
              <a:cs typeface="Times New Roman" pitchFamily="18" charset="0"/>
            </a:endParaRPr>
          </a:p>
          <a:p>
            <a:pPr algn="just">
              <a:lnSpc>
                <a:spcPct val="150000"/>
              </a:lnSpc>
            </a:pPr>
            <a:r>
              <a:rPr lang="en-IN" dirty="0" err="1" smtClean="0">
                <a:latin typeface="BRH Devanagari RN" pitchFamily="2" charset="0"/>
              </a:rPr>
              <a:t>urÉÉMüUhÉÇ</a:t>
            </a:r>
            <a:r>
              <a:rPr lang="en-IN" dirty="0" smtClean="0">
                <a:latin typeface="BRH Devanagari RN" pitchFamily="2" charset="0"/>
              </a:rPr>
              <a:t> </a:t>
            </a:r>
            <a:r>
              <a:rPr lang="en-IN" dirty="0" err="1" smtClean="0">
                <a:latin typeface="BRH Devanagari RN" pitchFamily="2" charset="0"/>
              </a:rPr>
              <a:t>iÉÑ</a:t>
            </a:r>
            <a:r>
              <a:rPr lang="en-IN" dirty="0" smtClean="0">
                <a:latin typeface="BRH Devanagari RN" pitchFamily="2" charset="0"/>
              </a:rPr>
              <a:t> </a:t>
            </a:r>
            <a:r>
              <a:rPr lang="en-IN" dirty="0" err="1" smtClean="0">
                <a:latin typeface="BRH Devanagari RN" pitchFamily="2" charset="0"/>
              </a:rPr>
              <a:t>urÉÉZrÉÉlÉå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Vyakarana</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Vyakhyana</a:t>
            </a:r>
            <a:r>
              <a:rPr lang="en-IN" dirty="0" smtClean="0">
                <a:latin typeface="Times New Roman" pitchFamily="18" charset="0"/>
                <a:cs typeface="Times New Roman" pitchFamily="18" charset="0"/>
              </a:rPr>
              <a:t>.</a:t>
            </a:r>
          </a:p>
          <a:p>
            <a:pPr algn="just">
              <a:lnSpc>
                <a:spcPct val="150000"/>
              </a:lnSpc>
            </a:pPr>
            <a:r>
              <a:rPr lang="en-IN" dirty="0" err="1" smtClean="0">
                <a:latin typeface="BRH Devanagari RN" pitchFamily="2" charset="0"/>
              </a:rPr>
              <a:t>urÉÑi¢üÉliÉÉÍpÉkÉÉlÉÇ</a:t>
            </a:r>
            <a:r>
              <a:rPr lang="en-IN" dirty="0" smtClean="0">
                <a:latin typeface="BRH Devanagari RN" pitchFamily="2" charset="0"/>
              </a:rPr>
              <a:t> </a:t>
            </a:r>
            <a:r>
              <a:rPr lang="en-IN" dirty="0" err="1" smtClean="0">
                <a:latin typeface="BRH Devanagari RN" pitchFamily="2" charset="0"/>
              </a:rPr>
              <a:t>ÌlÉSåïzÉmÉëpÉåS</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Vyutkrantabhidana</a:t>
            </a:r>
            <a:r>
              <a:rPr lang="en-IN" dirty="0" smtClean="0">
                <a:latin typeface="Times New Roman" pitchFamily="18" charset="0"/>
                <a:cs typeface="Times New Roman" pitchFamily="18" charset="0"/>
              </a:rPr>
              <a:t> under Nirdesa.</a:t>
            </a:r>
            <a:endParaRPr lang="en-US" dirty="0" smtClean="0">
              <a:latin typeface="Times New Roman" pitchFamily="18" charset="0"/>
              <a:cs typeface="Times New Roman" pitchFamily="18" charset="0"/>
            </a:endParaRPr>
          </a:p>
          <a:p>
            <a:pPr algn="just">
              <a:lnSpc>
                <a:spcPct val="150000"/>
              </a:lnSpc>
            </a:pPr>
            <a:r>
              <a:rPr lang="en-IN" dirty="0" err="1" smtClean="0">
                <a:latin typeface="BRH Devanagari RN" pitchFamily="2" charset="0"/>
              </a:rPr>
              <a:t>WåûiÉÑzÉoSålÉ</a:t>
            </a:r>
            <a:r>
              <a:rPr lang="en-IN" dirty="0" smtClean="0">
                <a:latin typeface="BRH Devanagari RN" pitchFamily="2" charset="0"/>
              </a:rPr>
              <a:t> </a:t>
            </a:r>
            <a:r>
              <a:rPr lang="en-IN" dirty="0" err="1" smtClean="0">
                <a:latin typeface="BRH Devanagari RN" pitchFamily="2" charset="0"/>
              </a:rPr>
              <a:t>rÉÉÌlÉ</a:t>
            </a:r>
            <a:r>
              <a:rPr lang="en-IN" dirty="0" smtClean="0">
                <a:latin typeface="BRH Devanagari RN" pitchFamily="2" charset="0"/>
              </a:rPr>
              <a:t> </a:t>
            </a:r>
            <a:r>
              <a:rPr lang="en-IN" dirty="0" err="1" smtClean="0">
                <a:latin typeface="BRH Devanagari RN" pitchFamily="2" charset="0"/>
              </a:rPr>
              <a:t>mÉëirÉ¤ÉÉSÏÌlÉ</a:t>
            </a:r>
            <a:r>
              <a:rPr lang="en-IN" dirty="0" smtClean="0">
                <a:latin typeface="BRH Devanagari RN" pitchFamily="2" charset="0"/>
              </a:rPr>
              <a:t> </a:t>
            </a:r>
            <a:r>
              <a:rPr lang="en-IN" dirty="0" err="1" smtClean="0">
                <a:latin typeface="BRH Devanagari RN" pitchFamily="2" charset="0"/>
              </a:rPr>
              <a:t>mÉëqÉÉhÉÉlrÉÑ£üÉÌlÉ</a:t>
            </a:r>
            <a:r>
              <a:rPr lang="en-IN" dirty="0" smtClean="0">
                <a:latin typeface="BRH Devanagari RN" pitchFamily="2" charset="0"/>
              </a:rPr>
              <a:t> </a:t>
            </a:r>
            <a:r>
              <a:rPr lang="en-IN" dirty="0" err="1" smtClean="0">
                <a:latin typeface="BRH Devanagari RN" pitchFamily="2" charset="0"/>
              </a:rPr>
              <a:t>iÉÉÌlÉ</a:t>
            </a:r>
            <a:r>
              <a:rPr lang="en-IN" dirty="0" smtClean="0">
                <a:latin typeface="BRH Devanagari RN" pitchFamily="2" charset="0"/>
              </a:rPr>
              <a:t> </a:t>
            </a:r>
            <a:r>
              <a:rPr lang="en-IN" dirty="0" err="1" smtClean="0">
                <a:latin typeface="BRH Devanagari RN" pitchFamily="2" charset="0"/>
              </a:rPr>
              <a:t>WåûiÉÉuÉliÉpÉïuÉÎliÉ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Hetu</a:t>
            </a:r>
            <a:r>
              <a:rPr lang="en-IN" dirty="0" smtClean="0">
                <a:latin typeface="Times New Roman" pitchFamily="18" charset="0"/>
                <a:cs typeface="Times New Roman" pitchFamily="18" charset="0"/>
              </a:rPr>
              <a:t> under </a:t>
            </a:r>
            <a:r>
              <a:rPr lang="en-IN" dirty="0" err="1" smtClean="0">
                <a:latin typeface="Times New Roman" pitchFamily="18" charset="0"/>
                <a:cs typeface="Times New Roman" pitchFamily="18" charset="0"/>
              </a:rPr>
              <a:t>Pratyakshadi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Pramana</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28600" y="838200"/>
            <a:ext cx="7924800" cy="5821362"/>
          </a:xfrm>
          <a:prstGeom prst="rect">
            <a:avLst/>
          </a:prstGeom>
        </p:spPr>
        <p:txBody>
          <a:bodyPr vert="horz">
            <a:normAutofit fontScale="85000" lnSpcReduction="20000"/>
          </a:bodyPr>
          <a:lstStyle/>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AÍkÉMüUhÉÇ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lÉÉqÉ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rÉqÉjÉïqÉÍkÉM×üirÉ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mÉëuÉiÉïiÉå</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MüiÉÉï</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rÉjÉÉ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ÌuÉblÉpÉÔiÉÉ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rÉSÉ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UÉåaÉÉ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CirÉÉÌS</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A§É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UÉåaÉÉÌSMüqÉÍkÉM×üirÉÉrÉÑuÉåïSÉå</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qÉWûÌwÉïÍpÉ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M×üiÉ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CÌiÉ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UÉåaÉÉ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CirÉÍkÉMüUhÉqÉç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None/>
              <a:tabLst/>
              <a:defRPr/>
            </a:pP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cÉ¢ü</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ÍxÉ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12/44)</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Adhikarana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 the subject or motive towards which the author is acting upon. </a:t>
            </a: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It is the central theme in respect of which the statements are made.</a:t>
            </a: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Eg</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Ayurveda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Rshis</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have the motive to explain about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Roga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which is an obstacle in attaining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Purushartha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thus the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Adhikarana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of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Ayurveda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Roga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lang="en-US" sz="2600" dirty="0" err="1" smtClean="0">
                <a:latin typeface="Times New Roman" pitchFamily="18" charset="0"/>
                <a:cs typeface="Times New Roman" pitchFamily="18" charset="0"/>
              </a:rPr>
              <a:t>Viruddhahara</a:t>
            </a:r>
            <a:r>
              <a:rPr lang="en-US" sz="2600" dirty="0" smtClean="0">
                <a:latin typeface="Times New Roman" pitchFamily="18" charset="0"/>
                <a:cs typeface="Times New Roman" pitchFamily="18" charset="0"/>
              </a:rPr>
              <a:t> – </a:t>
            </a:r>
            <a:r>
              <a:rPr lang="en-US" sz="2600" dirty="0" err="1" smtClean="0">
                <a:latin typeface="Times New Roman" pitchFamily="18" charset="0"/>
                <a:cs typeface="Times New Roman" pitchFamily="18" charset="0"/>
              </a:rPr>
              <a:t>Adhikarana</a:t>
            </a:r>
            <a:r>
              <a:rPr lang="en-US" sz="2600" dirty="0" smtClean="0">
                <a:latin typeface="Times New Roman" pitchFamily="18" charset="0"/>
                <a:cs typeface="Times New Roman" pitchFamily="18" charset="0"/>
              </a:rPr>
              <a:t> is </a:t>
            </a:r>
            <a:r>
              <a:rPr lang="en-US" sz="2600" dirty="0" err="1" smtClean="0">
                <a:latin typeface="Times New Roman" pitchFamily="18" charset="0"/>
                <a:cs typeface="Times New Roman" pitchFamily="18" charset="0"/>
              </a:rPr>
              <a:t>Ahara</a:t>
            </a:r>
            <a:r>
              <a:rPr lang="en-US" sz="2600" dirty="0" smtClean="0">
                <a:latin typeface="Times New Roman" pitchFamily="18" charset="0"/>
                <a:cs typeface="Times New Roman" pitchFamily="18" charset="0"/>
              </a:rPr>
              <a:t> (Anna </a:t>
            </a:r>
            <a:r>
              <a:rPr lang="en-US" sz="2600" dirty="0" err="1" smtClean="0">
                <a:latin typeface="Times New Roman" pitchFamily="18" charset="0"/>
                <a:cs typeface="Times New Roman" pitchFamily="18" charset="0"/>
              </a:rPr>
              <a:t>Pana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Vidhi</a:t>
            </a:r>
            <a:r>
              <a:rPr lang="en-US" sz="2600" dirty="0" smtClean="0">
                <a:latin typeface="Times New Roman" pitchFamily="18" charset="0"/>
                <a:cs typeface="Times New Roman" pitchFamily="18" charset="0"/>
              </a:rPr>
              <a:t>)</a:t>
            </a:r>
          </a:p>
          <a:p>
            <a:pPr marL="274320" marR="0" lvl="0" indent="-274320" algn="l"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US" sz="2600" b="0" i="0" u="none" strike="noStrike" kern="1200" cap="none" spc="0" normalizeH="0" noProof="0" dirty="0" smtClean="0">
                <a:ln>
                  <a:noFill/>
                </a:ln>
                <a:solidFill>
                  <a:schemeClr val="tx1"/>
                </a:solidFill>
                <a:effectLst/>
                <a:uLnTx/>
                <a:uFillTx/>
                <a:latin typeface="Times New Roman" pitchFamily="18" charset="0"/>
                <a:ea typeface="+mn-ea"/>
                <a:cs typeface="Times New Roman" pitchFamily="18" charset="0"/>
              </a:rPr>
              <a:t> </a:t>
            </a:r>
            <a:r>
              <a:rPr lang="en-US" sz="2600" dirty="0" smtClean="0">
                <a:latin typeface="Times New Roman" pitchFamily="18" charset="0"/>
                <a:ea typeface="+mn-ea"/>
                <a:cs typeface="Times New Roman" pitchFamily="18" charset="0"/>
              </a:rPr>
              <a:t>Meaning of words are dependent – </a:t>
            </a:r>
            <a:r>
              <a:rPr lang="en-US" sz="2600" dirty="0" err="1" smtClean="0">
                <a:latin typeface="Times New Roman" pitchFamily="18" charset="0"/>
                <a:ea typeface="+mn-ea"/>
                <a:cs typeface="Times New Roman" pitchFamily="18" charset="0"/>
              </a:rPr>
              <a:t>Harsha</a:t>
            </a:r>
            <a:r>
              <a:rPr lang="en-US" sz="2600" dirty="0" smtClean="0">
                <a:latin typeface="Times New Roman" pitchFamily="18" charset="0"/>
                <a:ea typeface="+mn-ea"/>
                <a:cs typeface="Times New Roman" pitchFamily="18" charset="0"/>
              </a:rPr>
              <a:t>, Vega</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Title 1"/>
          <p:cNvSpPr txBox="1">
            <a:spLocks/>
          </p:cNvSpPr>
          <p:nvPr/>
        </p:nvSpPr>
        <p:spPr>
          <a:xfrm>
            <a:off x="381000" y="0"/>
            <a:ext cx="7772400" cy="6858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rPr>
              <a:t>ADHIKARANA TANTRAYUKTI</a:t>
            </a:r>
            <a:endParaRPr kumimoji="0" lang="en-US" sz="36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lstStyle/>
          <a:p>
            <a:pPr lvl="0">
              <a:defRPr/>
            </a:pPr>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7543800" cy="5312736"/>
          </a:xfrm>
        </p:spPr>
        <p:txBody>
          <a:bodyPr/>
          <a:lstStyle/>
          <a:p>
            <a:pPr>
              <a:lnSpc>
                <a:spcPct val="150000"/>
              </a:lnSpc>
            </a:pPr>
            <a:r>
              <a:rPr lang="en-US" dirty="0" err="1" smtClean="0">
                <a:latin typeface="BRH Devanagari RN" pitchFamily="2" charset="0"/>
              </a:rPr>
              <a:t>zÉÉx§É</a:t>
            </a:r>
            <a:r>
              <a:rPr lang="en-US" dirty="0" smtClean="0">
                <a:latin typeface="BRH Devanagari RN" pitchFamily="2" charset="0"/>
              </a:rPr>
              <a:t> </a:t>
            </a:r>
            <a:r>
              <a:rPr lang="en-US" dirty="0" err="1" smtClean="0">
                <a:latin typeface="BRH Devanagari RN" pitchFamily="2" charset="0"/>
              </a:rPr>
              <a:t>AÍkÉMüUhÉ</a:t>
            </a:r>
            <a:endParaRPr lang="en-US" dirty="0" smtClean="0">
              <a:latin typeface="BRH Devanagari RN" pitchFamily="2" charset="0"/>
            </a:endParaRPr>
          </a:p>
          <a:p>
            <a:pPr>
              <a:lnSpc>
                <a:spcPct val="150000"/>
              </a:lnSpc>
            </a:pPr>
            <a:r>
              <a:rPr lang="en-US" dirty="0" err="1" smtClean="0">
                <a:latin typeface="BRH Devanagari RN" pitchFamily="2" charset="0"/>
              </a:rPr>
              <a:t>xjÉÉlÉ</a:t>
            </a:r>
            <a:r>
              <a:rPr lang="en-US" dirty="0" smtClean="0">
                <a:latin typeface="BRH Devanagari RN" pitchFamily="2" charset="0"/>
              </a:rPr>
              <a:t> </a:t>
            </a:r>
            <a:r>
              <a:rPr lang="en-US" dirty="0" err="1" smtClean="0">
                <a:latin typeface="BRH Devanagari RN" pitchFamily="2" charset="0"/>
              </a:rPr>
              <a:t>AÍkÉMüUhÉ</a:t>
            </a:r>
            <a:endParaRPr lang="en-US" dirty="0" smtClean="0">
              <a:latin typeface="BRH Devanagari RN" pitchFamily="2" charset="0"/>
            </a:endParaRPr>
          </a:p>
          <a:p>
            <a:pPr>
              <a:lnSpc>
                <a:spcPct val="150000"/>
              </a:lnSpc>
            </a:pPr>
            <a:r>
              <a:rPr lang="en-US" dirty="0" err="1" smtClean="0">
                <a:latin typeface="BRH Devanagari RN" pitchFamily="2" charset="0"/>
              </a:rPr>
              <a:t>AkrÉÉrÉ</a:t>
            </a:r>
            <a:r>
              <a:rPr lang="en-US" dirty="0" smtClean="0">
                <a:latin typeface="BRH Devanagari RN" pitchFamily="2" charset="0"/>
              </a:rPr>
              <a:t> </a:t>
            </a:r>
            <a:r>
              <a:rPr lang="en-US" dirty="0" err="1" smtClean="0">
                <a:latin typeface="BRH Devanagari RN" pitchFamily="2" charset="0"/>
              </a:rPr>
              <a:t>AÍkÉMüUhÉ</a:t>
            </a:r>
            <a:endParaRPr lang="en-US" dirty="0" smtClean="0">
              <a:latin typeface="BRH Devanagari RN" pitchFamily="2" charset="0"/>
            </a:endParaRPr>
          </a:p>
          <a:p>
            <a:pPr>
              <a:lnSpc>
                <a:spcPct val="150000"/>
              </a:lnSpc>
            </a:pPr>
            <a:r>
              <a:rPr lang="en-US" dirty="0" err="1" smtClean="0">
                <a:latin typeface="BRH Devanagari RN" pitchFamily="2" charset="0"/>
              </a:rPr>
              <a:t>mÉëMüUhÉ</a:t>
            </a:r>
            <a:r>
              <a:rPr lang="en-US" dirty="0" smtClean="0">
                <a:latin typeface="BRH Devanagari RN" pitchFamily="2" charset="0"/>
              </a:rPr>
              <a:t> </a:t>
            </a:r>
            <a:r>
              <a:rPr lang="en-US" dirty="0" err="1" smtClean="0">
                <a:latin typeface="BRH Devanagari RN" pitchFamily="2" charset="0"/>
              </a:rPr>
              <a:t>AÍkÉMüUhÉ</a:t>
            </a:r>
            <a:endParaRPr lang="en-US" dirty="0" smtClean="0">
              <a:latin typeface="BRH Devanagari RN" pitchFamily="2" charset="0"/>
            </a:endParaRPr>
          </a:p>
          <a:p>
            <a:pPr>
              <a:lnSpc>
                <a:spcPct val="150000"/>
              </a:lnSpc>
            </a:pPr>
            <a:r>
              <a:rPr lang="en-US" dirty="0" err="1" smtClean="0">
                <a:latin typeface="BRH Devanagari RN" pitchFamily="2" charset="0"/>
              </a:rPr>
              <a:t>uÉÉYrÉ</a:t>
            </a:r>
            <a:r>
              <a:rPr lang="en-US" dirty="0" smtClean="0">
                <a:latin typeface="BRH Devanagari RN" pitchFamily="2" charset="0"/>
              </a:rPr>
              <a:t> </a:t>
            </a:r>
            <a:r>
              <a:rPr lang="en-US" dirty="0" err="1" smtClean="0">
                <a:latin typeface="BRH Devanagari RN" pitchFamily="2" charset="0"/>
              </a:rPr>
              <a:t>AÍkÉMüUhÉ</a:t>
            </a:r>
            <a:endParaRPr lang="en-US" dirty="0">
              <a:latin typeface="BRH Devanagari RN"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a:lnSpc>
                <a:spcPct val="150000"/>
              </a:lnSpc>
            </a:pPr>
            <a:r>
              <a:rPr lang="en-US" sz="2800" dirty="0" smtClean="0">
                <a:latin typeface="Times New Roman" pitchFamily="18" charset="0"/>
                <a:cs typeface="Times New Roman" pitchFamily="18" charset="0"/>
              </a:rPr>
              <a:t>The first and foremost Tantrayukti by all Acharyas</a:t>
            </a:r>
          </a:p>
          <a:p>
            <a:pPr algn="just">
              <a:lnSpc>
                <a:spcPct val="150000"/>
              </a:lnSpc>
            </a:pPr>
            <a:r>
              <a:rPr lang="en-US" sz="2800" dirty="0" smtClean="0">
                <a:latin typeface="Times New Roman" pitchFamily="18" charset="0"/>
                <a:cs typeface="Times New Roman" pitchFamily="18" charset="0"/>
              </a:rPr>
              <a:t>A lot </a:t>
            </a:r>
            <a:r>
              <a:rPr lang="en-US" sz="2800" dirty="0" err="1" smtClean="0">
                <a:latin typeface="Times New Roman" pitchFamily="18" charset="0"/>
                <a:cs typeface="Times New Roman" pitchFamily="18" charset="0"/>
              </a:rPr>
              <a:t>Tantrayuktis</a:t>
            </a:r>
            <a:r>
              <a:rPr lang="en-US" sz="2800" dirty="0" smtClean="0">
                <a:latin typeface="Times New Roman" pitchFamily="18" charset="0"/>
                <a:cs typeface="Times New Roman" pitchFamily="18" charset="0"/>
              </a:rPr>
              <a:t> are directly dependent on </a:t>
            </a:r>
            <a:r>
              <a:rPr lang="en-US" sz="2800" dirty="0" err="1" smtClean="0">
                <a:latin typeface="Times New Roman" pitchFamily="18" charset="0"/>
                <a:cs typeface="Times New Roman" pitchFamily="18" charset="0"/>
              </a:rPr>
              <a:t>Adhikarana</a:t>
            </a:r>
            <a:r>
              <a:rPr lang="en-US" sz="2800" dirty="0" smtClean="0">
                <a:latin typeface="Times New Roman" pitchFamily="18" charset="0"/>
                <a:cs typeface="Times New Roman" pitchFamily="18" charset="0"/>
              </a:rPr>
              <a:t> for their correct application</a:t>
            </a:r>
            <a:r>
              <a:rPr lang="en-US" sz="2800" dirty="0" smtClean="0"/>
              <a:t>.</a:t>
            </a:r>
          </a:p>
          <a:p>
            <a:pPr algn="just">
              <a:lnSpc>
                <a:spcPct val="150000"/>
              </a:lnSpc>
            </a:pPr>
            <a:r>
              <a:rPr lang="en-US" sz="2800" dirty="0" err="1" smtClean="0">
                <a:latin typeface="BRH Devanagari RN" pitchFamily="2" charset="0"/>
              </a:rPr>
              <a:t>UxÉÌuÉqÉÉlÉqÉç</a:t>
            </a:r>
            <a:r>
              <a:rPr lang="en-US" sz="2800" dirty="0" smtClean="0">
                <a:latin typeface="BRH Devanagari RN" pitchFamily="2" charset="0"/>
              </a:rPr>
              <a:t> </a:t>
            </a:r>
            <a:r>
              <a:rPr lang="en-US" sz="2800" dirty="0" smtClean="0"/>
              <a:t>(</a:t>
            </a:r>
            <a:r>
              <a:rPr lang="en-US" sz="2800" dirty="0" smtClean="0">
                <a:latin typeface="Times New Roman" pitchFamily="18" charset="0"/>
                <a:cs typeface="Times New Roman" pitchFamily="18" charset="0"/>
              </a:rPr>
              <a:t>Chapter name)</a:t>
            </a:r>
          </a:p>
          <a:p>
            <a:pPr algn="just">
              <a:lnSpc>
                <a:spcPct val="150000"/>
              </a:lnSpc>
            </a:pPr>
            <a:r>
              <a:rPr lang="en-US" sz="2800" dirty="0" smtClean="0">
                <a:latin typeface="Times New Roman" pitchFamily="18" charset="0"/>
                <a:cs typeface="Times New Roman" pitchFamily="18" charset="0"/>
              </a:rPr>
              <a:t>The chapter name indicates the </a:t>
            </a:r>
            <a:r>
              <a:rPr lang="en-US" sz="2800" dirty="0" err="1" smtClean="0">
                <a:latin typeface="Times New Roman" pitchFamily="18" charset="0"/>
                <a:cs typeface="Times New Roman" pitchFamily="18" charset="0"/>
              </a:rPr>
              <a:t>Adhikarana</a:t>
            </a:r>
            <a:r>
              <a:rPr lang="en-US" sz="2800" dirty="0" smtClean="0">
                <a:latin typeface="Times New Roman" pitchFamily="18" charset="0"/>
                <a:cs typeface="Times New Roman" pitchFamily="18" charset="0"/>
              </a:rPr>
              <a:t> of the </a:t>
            </a:r>
            <a:r>
              <a:rPr lang="en-US" sz="2800" dirty="0" err="1" smtClean="0">
                <a:latin typeface="Times New Roman" pitchFamily="18" charset="0"/>
                <a:cs typeface="Times New Roman" pitchFamily="18" charset="0"/>
              </a:rPr>
              <a:t>Adhyaya</a:t>
            </a:r>
            <a:r>
              <a:rPr lang="en-US" sz="2800" dirty="0" smtClean="0">
                <a:latin typeface="Times New Roman" pitchFamily="18" charset="0"/>
                <a:cs typeface="Times New Roman" pitchFamily="18" charset="0"/>
              </a:rPr>
              <a:t>. The Adhikarana of first chapter in Vimanasthana is to explain the knowledge about Rasa.</a:t>
            </a:r>
            <a:endParaRPr lang="en-US" sz="2800" dirty="0"/>
          </a:p>
        </p:txBody>
      </p:sp>
      <p:sp>
        <p:nvSpPr>
          <p:cNvPr id="3" name="Title 2"/>
          <p:cNvSpPr>
            <a:spLocks noGrp="1"/>
          </p:cNvSpPr>
          <p:nvPr>
            <p:ph type="title"/>
          </p:nvPr>
        </p:nvSpPr>
        <p:spPr/>
        <p:txBody>
          <a:bodyPr>
            <a:normAutofit fontScale="90000"/>
          </a:bodyPr>
          <a:lstStyle/>
          <a:p>
            <a:r>
              <a:rPr lang="en-US" sz="4400" dirty="0" smtClean="0">
                <a:latin typeface="Times New Roman" pitchFamily="18" charset="0"/>
                <a:cs typeface="Times New Roman" pitchFamily="18" charset="0"/>
              </a:rPr>
              <a:t>ADHIKARANA</a:t>
            </a:r>
            <a:br>
              <a:rPr lang="en-US" sz="4400"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001000" cy="5257800"/>
          </a:xfrm>
        </p:spPr>
        <p:txBody>
          <a:bodyPr>
            <a:noAutofit/>
          </a:bodyPr>
          <a:lstStyle/>
          <a:p>
            <a:pPr algn="just">
              <a:lnSpc>
                <a:spcPct val="150000"/>
              </a:lnSpc>
            </a:pPr>
            <a:r>
              <a:rPr lang="en-US" sz="2800" dirty="0" err="1" smtClean="0">
                <a:latin typeface="BRH Devanagari RN" pitchFamily="2" charset="0"/>
              </a:rPr>
              <a:t>CWûZÉsÉÑ</a:t>
            </a:r>
            <a:r>
              <a:rPr lang="en-US" sz="2800" dirty="0" smtClean="0">
                <a:latin typeface="BRH Devanagari RN" pitchFamily="2" charset="0"/>
              </a:rPr>
              <a:t> ....SÉåwÉpÉåwÉeÉSåzÉMüÉsÉzÉUÏUxÉÉUÉWûÉUxÉÉiqrÉxÉ¨uÉmM×üÌiÉuÉrÉxÉÉÇqÉÉlÉqÉÌuÉÌWûiÉqÉlÉxÉÉ </a:t>
            </a:r>
            <a:r>
              <a:rPr lang="en-US" sz="2800" dirty="0" smtClean="0"/>
              <a:t>. . .| (C.V.1/3)</a:t>
            </a:r>
          </a:p>
          <a:p>
            <a:pPr algn="just">
              <a:lnSpc>
                <a:spcPct val="150000"/>
              </a:lnSpc>
            </a:pPr>
            <a:r>
              <a:rPr lang="en-US" sz="2800" dirty="0" smtClean="0">
                <a:latin typeface="Times New Roman" pitchFamily="18" charset="0"/>
                <a:cs typeface="Times New Roman" pitchFamily="18" charset="0"/>
              </a:rPr>
              <a:t>This is the Adhikarana of the whole Vimanasthana wherein, Dosha, Beshaja, Desha, Kala, Sharira, Sara, Ahara, Satmya, Satva, Prakriti and Vaya have been explained in order in the eight chapters</a:t>
            </a:r>
            <a:r>
              <a:rPr lang="en-US" sz="2800" dirty="0" smtClean="0"/>
              <a:t>.</a:t>
            </a:r>
            <a:endParaRPr lang="en-US" sz="2800" dirty="0" smtClean="0">
              <a:latin typeface="Times New Roman" pitchFamily="18" charset="0"/>
              <a:cs typeface="Times New Roman" pitchFamily="18" charset="0"/>
            </a:endParaRPr>
          </a:p>
          <a:p>
            <a:pPr algn="just"/>
            <a:endParaRPr lang="en-US" sz="2800" dirty="0" smtClean="0"/>
          </a:p>
        </p:txBody>
      </p:sp>
      <p:sp>
        <p:nvSpPr>
          <p:cNvPr id="2" name="Title 1"/>
          <p:cNvSpPr>
            <a:spLocks noGrp="1"/>
          </p:cNvSpPr>
          <p:nvPr>
            <p:ph type="title"/>
          </p:nvPr>
        </p:nvSpPr>
        <p:spPr>
          <a:xfrm>
            <a:off x="304800" y="274638"/>
            <a:ext cx="8382000" cy="563562"/>
          </a:xfrm>
        </p:spPr>
        <p:txBody>
          <a:bodyPr>
            <a:normAutofit fontScale="90000"/>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28600" y="685800"/>
            <a:ext cx="7848600" cy="6019800"/>
          </a:xfrm>
          <a:prstGeom prst="rect">
            <a:avLst/>
          </a:prstGeom>
        </p:spPr>
        <p:txBody>
          <a:bodyPr>
            <a:normAutofit fontScale="85000" lnSpcReduction="20000"/>
          </a:bodyPr>
          <a:lstStyle/>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rÉÉåaÉÉå</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lÉÉqÉ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rÉÉåeÉlÉÉ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urÉxiÉÉlÉÉÇ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mÉSÉlÉÉÇ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LMüÐMüUhÉqÉç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endPar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endParaRP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ESÉWûUhÉÇ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iÉÉuÉ±jÉÉ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mÉëÌiÉ¥ÉÉ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WåûiÉÑ</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ESÉWûUhÉ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EmÉlÉrÉ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ÌlÉaÉqÉlÉÉÌlÉ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endPar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endParaRP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iÉ§É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mÉëÌiÉ¥ÉÉ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qÉÉiÉ×eÉÉ¶ÉÉrÉÇ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aÉpÉï</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WåûiÉÑ</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qÉÉiÉUqÉliÉUålÉ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aÉpÉÉïlÉÑmÉ¨Éå</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SØ¹ÉliÉ -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MÔüPûÉaÉÉU</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EmÉlÉrÉ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rÉjÉÉ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lÉÉlÉÉSìurÉxÉqÉÑSÉrÉÉiÉç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MÔüOûÉaÉÉUxiÉjÉÉ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aÉpÉïÌlÉuÉïiÉïlÉÇ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iÉxqÉÉiÉç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qÉÉiÉ×eÉ¶ÉÉrÉÍqÉirÉåwÉÉÇ</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mÉëÌiÉ¥ÉÉrÉÉåaÉ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LuÉqÉlrÉåÅÌmÉ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rÉÉåaÉÉjÉÉï</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urÉÉZrÉårÉÉ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cÉ¢ümÉÉÍhÉ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a:t>
            </a:r>
            <a:endPar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endParaRP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Chakrapani</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opines that Yoga is arrangement of words in a sentences. </a:t>
            </a: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extended application of yoga is of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Panchavayava</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Vakhya</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extended application is more suited in places needs to be elaborated</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lang="en-IN" sz="2600" b="1" dirty="0" smtClean="0">
                <a:latin typeface="Times New Roman" pitchFamily="18" charset="0"/>
                <a:cs typeface="Times New Roman" pitchFamily="18" charset="0"/>
              </a:rPr>
              <a:t>Applicable in every </a:t>
            </a:r>
            <a:r>
              <a:rPr lang="en-IN" sz="2600" b="1" dirty="0" err="1" smtClean="0">
                <a:latin typeface="Times New Roman" pitchFamily="18" charset="0"/>
                <a:cs typeface="Times New Roman" pitchFamily="18" charset="0"/>
              </a:rPr>
              <a:t>Shloka</a:t>
            </a:r>
            <a:r>
              <a:rPr kumimoji="0" lang="en-IN" sz="26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endParaRPr kumimoji="0" lang="en-US" sz="26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5" name="Title 1"/>
          <p:cNvSpPr txBox="1">
            <a:spLocks/>
          </p:cNvSpPr>
          <p:nvPr/>
        </p:nvSpPr>
        <p:spPr>
          <a:xfrm>
            <a:off x="457200" y="152400"/>
            <a:ext cx="7696200" cy="9906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38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rPr>
              <a:t>YOGA  TANTRAYUKTI</a:t>
            </a:r>
            <a:br>
              <a:rPr kumimoji="0" lang="en-IN" sz="38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rPr>
            </a:br>
            <a:endParaRPr kumimoji="0" lang="en-US"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52400" y="1066800"/>
            <a:ext cx="7924800" cy="5638800"/>
          </a:xfrm>
          <a:prstGeom prst="rect">
            <a:avLst/>
          </a:prstGeom>
        </p:spPr>
        <p:txBody>
          <a:bodyPr>
            <a:normAutofit fontScale="85000" lnSpcReduction="10000"/>
          </a:bodyPr>
          <a:lstStyle/>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Eg</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 Sa.3/14, where factors responsible for the formation of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fetus</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mÉëÌiÉ¥ÉÉ</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 -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fetus</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 formed out of various procreative factors </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WåûiÉÑ</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because it is having </a:t>
            </a:r>
            <a:r>
              <a:rPr lang="en-IN" sz="2600" dirty="0" err="1" smtClean="0">
                <a:latin typeface="Times New Roman" pitchFamily="18" charset="0"/>
                <a:cs typeface="Times New Roman" pitchFamily="18" charset="0"/>
              </a:rPr>
              <a:t>M</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atrujati</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Bhavas</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ESÉWûUhÉç</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like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Kutagara</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(round shaped cottage used for hot fomentation)</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EmÉlÉrÉ</a:t>
            </a:r>
            <a:r>
              <a:rPr kumimoji="0" lang="en-IN"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Kutagara</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constructed out of various materials likewise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fetus</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has got many things such as </a:t>
            </a:r>
            <a:r>
              <a:rPr lang="en-IN" sz="2600" dirty="0" smtClean="0">
                <a:latin typeface="Times New Roman" pitchFamily="18" charset="0"/>
                <a:cs typeface="Times New Roman" pitchFamily="18" charset="0"/>
              </a:rPr>
              <a:t>M</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atrujadi</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Shat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Bhavas</a:t>
            </a:r>
            <a:endPar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60000"/>
              </a:lnSpc>
              <a:spcBef>
                <a:spcPts val="600"/>
              </a:spcBef>
              <a:spcAft>
                <a:spcPts val="0"/>
              </a:spcAft>
              <a:buClr>
                <a:schemeClr val="tx2"/>
              </a:buClr>
              <a:buSzPct val="73000"/>
              <a:buFont typeface="Wingdings 2"/>
              <a:buChar char=""/>
              <a:tabLst/>
              <a:defRPr/>
            </a:pPr>
            <a:r>
              <a:rPr kumimoji="0" lang="en-IN"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ÌlÉaÉqÉlÉ</a:t>
            </a:r>
            <a:r>
              <a:rPr kumimoji="0" lang="en-IN" sz="2600" b="0" i="0" u="none" strike="noStrike" kern="1200" cap="none" spc="0" normalizeH="0" baseline="0" noProof="0" dirty="0" smtClean="0">
                <a:ln>
                  <a:noFill/>
                </a:ln>
                <a:solidFill>
                  <a:schemeClr val="tx1"/>
                </a:solidFill>
                <a:effectLst/>
                <a:uLnTx/>
                <a:uFillTx/>
                <a:latin typeface="+mn-lt"/>
                <a:ea typeface="+mn-ea"/>
                <a:cs typeface="+mn-cs"/>
              </a:rPr>
              <a:t> - </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thus </a:t>
            </a:r>
            <a:r>
              <a:rPr kumimoji="0" lang="en-IN"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fetus</a:t>
            </a:r>
            <a:r>
              <a:rPr kumimoji="0" lang="en-IN"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 formed out of various procreative factors</a:t>
            </a:r>
          </a:p>
        </p:txBody>
      </p:sp>
      <p:sp>
        <p:nvSpPr>
          <p:cNvPr id="3" name="Title 1"/>
          <p:cNvSpPr txBox="1">
            <a:spLocks/>
          </p:cNvSpPr>
          <p:nvPr/>
        </p:nvSpPr>
        <p:spPr>
          <a:xfrm>
            <a:off x="304800" y="228600"/>
            <a:ext cx="7391400" cy="533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rPr>
              <a:t>Cont…</a:t>
            </a:r>
            <a:endParaRPr kumimoji="0" lang="en-US"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848600" cy="5715000"/>
          </a:xfrm>
        </p:spPr>
        <p:txBody>
          <a:bodyPr>
            <a:normAutofit/>
          </a:bodyPr>
          <a:lstStyle/>
          <a:p>
            <a:pPr lvl="0" algn="just">
              <a:lnSpc>
                <a:spcPct val="150000"/>
              </a:lnSpc>
            </a:pPr>
            <a:r>
              <a:rPr lang="en-US" sz="2800" dirty="0" err="1" smtClean="0">
                <a:latin typeface="BRH Devanagari RN" pitchFamily="2" charset="0"/>
              </a:rPr>
              <a:t>lÉÌWûÌuÉM×üÌiÉÌuÉwÉqÉxÉqÉuÉåiÉÉlÉÉÇ</a:t>
            </a:r>
            <a:r>
              <a:rPr lang="en-US" sz="2800" dirty="0" smtClean="0">
                <a:latin typeface="BRH Devanagari RN" pitchFamily="2" charset="0"/>
              </a:rPr>
              <a:t> .</a:t>
            </a:r>
            <a:r>
              <a:rPr lang="en-US" dirty="0" smtClean="0">
                <a:latin typeface="BRH Devanagari RN" pitchFamily="2" charset="0"/>
              </a:rPr>
              <a:t> . </a:t>
            </a:r>
            <a:r>
              <a:rPr lang="en-US" sz="2800" dirty="0" smtClean="0">
                <a:latin typeface="BRH Devanagari RN" pitchFamily="2" charset="0"/>
              </a:rPr>
              <a:t>| (</a:t>
            </a:r>
            <a:r>
              <a:rPr lang="en-US" sz="2400" dirty="0" smtClean="0"/>
              <a:t>C.V</a:t>
            </a:r>
            <a:r>
              <a:rPr lang="en-US" sz="2800" dirty="0" smtClean="0"/>
              <a:t>.</a:t>
            </a:r>
            <a:r>
              <a:rPr lang="en-US" sz="2800" dirty="0" smtClean="0">
                <a:latin typeface="BRH Devanagari RN" pitchFamily="2" charset="0"/>
              </a:rPr>
              <a:t>1/10)</a:t>
            </a:r>
          </a:p>
          <a:p>
            <a:pPr algn="just">
              <a:lnSpc>
                <a:spcPct val="150000"/>
              </a:lnSpc>
            </a:pPr>
            <a:r>
              <a:rPr lang="en-US" dirty="0" smtClean="0">
                <a:latin typeface="Times New Roman" pitchFamily="18" charset="0"/>
                <a:cs typeface="Times New Roman" pitchFamily="18" charset="0"/>
              </a:rPr>
              <a:t>Here to bring completeness in the meaning some words are added to the statement. Like </a:t>
            </a:r>
            <a:r>
              <a:rPr lang="en-US" sz="2800" dirty="0" err="1" smtClean="0">
                <a:latin typeface="BRH Devanagari RN" pitchFamily="2" charset="0"/>
              </a:rPr>
              <a:t>lÉÌWûÌuÉM×üÌiÉÌuÉwÉqÉxÉqÉuÉåiÉÉlÉÉÇ</a:t>
            </a:r>
            <a:r>
              <a:rPr lang="en-US" sz="2800" b="1" dirty="0" err="1" smtClean="0">
                <a:latin typeface="BRH Devanagari RN" pitchFamily="2" charset="0"/>
              </a:rPr>
              <a:t>SìurÉÉhÉÉÇ</a:t>
            </a:r>
            <a:r>
              <a:rPr lang="en-US" sz="2800" b="1" dirty="0" smtClean="0">
                <a:latin typeface="BRH Devanagari RN" pitchFamily="2" charset="0"/>
              </a:rPr>
              <a:t> </a:t>
            </a:r>
            <a:r>
              <a:rPr lang="en-US" sz="2800" b="1" dirty="0" err="1" smtClean="0">
                <a:latin typeface="BRH Devanagari RN" pitchFamily="2" charset="0"/>
              </a:rPr>
              <a:t>cÉ</a:t>
            </a:r>
            <a:r>
              <a:rPr lang="en-US" sz="2800" b="1" dirty="0" smtClean="0">
                <a:latin typeface="BRH Devanagari RN" pitchFamily="2" charset="0"/>
              </a:rPr>
              <a:t> ÌuÉMüÉUÉlÉÉÇ</a:t>
            </a:r>
            <a:r>
              <a:rPr lang="en-US" sz="2800" dirty="0" smtClean="0">
                <a:latin typeface="BRH Devanagari RN" pitchFamily="2" charset="0"/>
              </a:rPr>
              <a:t>lÉÉlÉÉiqÉMüÉlÉÉÇ</a:t>
            </a:r>
            <a:r>
              <a:rPr lang="en-US" sz="2800" b="1" dirty="0" smtClean="0">
                <a:latin typeface="BRH Devanagari RN" pitchFamily="2" charset="0"/>
              </a:rPr>
              <a:t>WåûiÉÔlÉÉÇ</a:t>
            </a:r>
            <a:r>
              <a:rPr lang="en-US" sz="2800" dirty="0" smtClean="0">
                <a:latin typeface="BRH Devanagari RN" pitchFamily="2" charset="0"/>
              </a:rPr>
              <a:t>mÉUxmÉUålÉcÉÉåmÉWûiÉÉlÉÉÇ</a:t>
            </a:r>
            <a:r>
              <a:rPr lang="en-US" sz="2800" b="1" dirty="0" smtClean="0">
                <a:latin typeface="BRH Devanagari RN" pitchFamily="2" charset="0"/>
              </a:rPr>
              <a:t>UxÉÉlÉÉÇ </a:t>
            </a:r>
            <a:r>
              <a:rPr lang="en-US" sz="2800" b="1" dirty="0" err="1" smtClean="0">
                <a:latin typeface="BRH Devanagari RN" pitchFamily="2" charset="0"/>
              </a:rPr>
              <a:t>cÉ</a:t>
            </a:r>
            <a:r>
              <a:rPr lang="en-US" sz="2800" b="1" dirty="0" smtClean="0">
                <a:latin typeface="BRH Devanagari RN" pitchFamily="2" charset="0"/>
              </a:rPr>
              <a:t> SÉåwÉÉlÉÉÇ</a:t>
            </a:r>
            <a:r>
              <a:rPr lang="en-US" sz="2800" dirty="0" smtClean="0">
                <a:latin typeface="BRH Devanagari RN" pitchFamily="2" charset="0"/>
              </a:rPr>
              <a:t>AlrÉæ¶ÉÌuÉMüsmÉlÉæÌuÉMüÎsmÉiÉÉlÉÉÇ</a:t>
            </a:r>
            <a:r>
              <a:rPr lang="en-US" sz="2800" b="1" dirty="0" smtClean="0">
                <a:latin typeface="BRH Devanagari RN" pitchFamily="2" charset="0"/>
              </a:rPr>
              <a:t>SìurÉÉhÉÉÇcÉÌuÉMüÉUÉlÉÉÇ</a:t>
            </a:r>
            <a:r>
              <a:rPr lang="en-US" sz="2800" dirty="0" smtClean="0">
                <a:latin typeface="BRH Devanagari RN" pitchFamily="2" charset="0"/>
              </a:rPr>
              <a:t>AuÉrÉrÉmÉëpÉÉuÉÉlÉÑqÉÉlÉålÉæuÉ . . .  .</a:t>
            </a:r>
            <a:r>
              <a:rPr lang="en-US" sz="2800" dirty="0" err="1" smtClean="0">
                <a:latin typeface="BRH Devanagari RN" pitchFamily="2" charset="0"/>
              </a:rPr>
              <a:t>zÉYrÉqÉ</a:t>
            </a:r>
            <a:r>
              <a:rPr lang="en-US" dirty="0" err="1" smtClean="0">
                <a:latin typeface="BRH Devanagari RN" pitchFamily="2" charset="0"/>
              </a:rPr>
              <a:t>ç</a:t>
            </a:r>
            <a:r>
              <a:rPr lang="en-US" dirty="0" smtClean="0">
                <a:latin typeface="BRH Devanagari RN" pitchFamily="2" charset="0"/>
              </a:rPr>
              <a:t> |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YOGA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7772400" cy="5638800"/>
          </a:xfrm>
        </p:spPr>
        <p:txBody>
          <a:bodyPr>
            <a:normAutofit fontScale="92500" lnSpcReduction="10000"/>
          </a:bodyPr>
          <a:lstStyle/>
          <a:p>
            <a:pPr algn="just">
              <a:lnSpc>
                <a:spcPct val="150000"/>
              </a:lnSpc>
            </a:pPr>
            <a:r>
              <a:rPr lang="en-US" dirty="0" smtClean="0">
                <a:latin typeface="Times New Roman" pitchFamily="18" charset="0"/>
                <a:cs typeface="Times New Roman" pitchFamily="18" charset="0"/>
              </a:rPr>
              <a:t>By supplementing these words the statement becomes complete. Like, not in case of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Diseases which follow </a:t>
            </a:r>
            <a:r>
              <a:rPr lang="en-US" dirty="0" err="1" smtClean="0">
                <a:latin typeface="Times New Roman" pitchFamily="18" charset="0"/>
                <a:cs typeface="Times New Roman" pitchFamily="18" charset="0"/>
              </a:rPr>
              <a:t>Vikriti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Vishama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Samaveta</a:t>
            </a:r>
            <a:r>
              <a:rPr lang="en-US" dirty="0" smtClean="0">
                <a:latin typeface="Times New Roman" pitchFamily="18" charset="0"/>
                <a:cs typeface="Times New Roman" pitchFamily="18" charset="0"/>
              </a:rPr>
              <a:t>, </a:t>
            </a:r>
          </a:p>
          <a:p>
            <a:pPr lvl="0" algn="just">
              <a:lnSpc>
                <a:spcPct val="150000"/>
              </a:lnSpc>
            </a:pPr>
            <a:r>
              <a:rPr lang="en-US" dirty="0" smtClean="0">
                <a:latin typeface="Times New Roman" pitchFamily="18" charset="0"/>
                <a:cs typeface="Times New Roman" pitchFamily="18" charset="0"/>
              </a:rPr>
              <a:t>Due to multiplicity in combination of causes (</a:t>
            </a:r>
            <a:r>
              <a:rPr lang="en-US" dirty="0" err="1" smtClean="0">
                <a:latin typeface="Times New Roman" pitchFamily="18" charset="0"/>
                <a:cs typeface="Times New Roman" pitchFamily="18" charset="0"/>
              </a:rPr>
              <a:t>Panchamahabhuta</a:t>
            </a:r>
            <a:r>
              <a:rPr lang="en-US" dirty="0" smtClean="0">
                <a:latin typeface="Times New Roman" pitchFamily="18" charset="0"/>
                <a:cs typeface="Times New Roman" pitchFamily="18" charset="0"/>
              </a:rPr>
              <a:t> and Dosha) in the formation of the Dravya and Vikara</a:t>
            </a:r>
          </a:p>
          <a:p>
            <a:pPr lvl="0" algn="just">
              <a:lnSpc>
                <a:spcPct val="150000"/>
              </a:lnSpc>
            </a:pPr>
            <a:r>
              <a:rPr lang="en-US" dirty="0" smtClean="0">
                <a:latin typeface="Times New Roman" pitchFamily="18" charset="0"/>
                <a:cs typeface="Times New Roman" pitchFamily="18" charset="0"/>
              </a:rPr>
              <a:t>Due to suppression of one another (Rasa and Dosha) in the Dravya and Vikara</a:t>
            </a:r>
          </a:p>
          <a:p>
            <a:pPr lvl="0" algn="just">
              <a:lnSpc>
                <a:spcPct val="150000"/>
              </a:lnSpc>
            </a:pPr>
            <a:r>
              <a:rPr lang="en-US" dirty="0" smtClean="0">
                <a:latin typeface="Times New Roman" pitchFamily="18" charset="0"/>
                <a:cs typeface="Times New Roman" pitchFamily="18" charset="0"/>
              </a:rPr>
              <a:t>Due to different </a:t>
            </a:r>
            <a:r>
              <a:rPr lang="en-US" dirty="0" err="1" smtClean="0">
                <a:latin typeface="Times New Roman" pitchFamily="18" charset="0"/>
                <a:cs typeface="Times New Roman" pitchFamily="18" charset="0"/>
              </a:rPr>
              <a:t>Vikalpa</a:t>
            </a:r>
            <a:r>
              <a:rPr lang="en-US" dirty="0" smtClean="0">
                <a:latin typeface="Times New Roman" pitchFamily="18" charset="0"/>
                <a:cs typeface="Times New Roman" pitchFamily="18" charset="0"/>
              </a:rPr>
              <a:t> in the Dravya used or the combination of Dosha with the Dhatu in a disease</a:t>
            </a:r>
          </a:p>
          <a:p>
            <a:endParaRPr lang="en-US" dirty="0"/>
          </a:p>
        </p:txBody>
      </p:sp>
      <p:sp>
        <p:nvSpPr>
          <p:cNvPr id="2" name="Title 1"/>
          <p:cNvSpPr>
            <a:spLocks noGrp="1"/>
          </p:cNvSpPr>
          <p:nvPr>
            <p:ph type="title"/>
          </p:nvPr>
        </p:nvSpPr>
        <p:spPr>
          <a:xfrm>
            <a:off x="381000" y="228600"/>
            <a:ext cx="7239000" cy="624840"/>
          </a:xfrm>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28600" y="914400"/>
            <a:ext cx="7848600" cy="5562600"/>
          </a:xfrm>
          <a:prstGeom prst="rect">
            <a:avLst/>
          </a:prstGeom>
        </p:spPr>
        <p:txBody>
          <a:bodyPr>
            <a:normAutofit/>
          </a:bodyPr>
          <a:lstStyle/>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WåûiuÉjÉÉåï</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lÉÉqÉ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rÉSlrÉ§ÉÉÍpÉÌWûiÉqÉlrÉ§ÉÉåmÉmÉ±iÉå</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rÉjÉÉ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xÉqÉÉlÉaÉÑhÉÉprÉÉxÉÉå</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rgbClr val="FF0000"/>
                </a:solidFill>
                <a:effectLst/>
                <a:uLnTx/>
                <a:uFillTx/>
                <a:latin typeface="BRH Devanagari RN" pitchFamily="2" charset="0"/>
                <a:ea typeface="+mn-ea"/>
                <a:cs typeface="+mn-cs"/>
              </a:rPr>
              <a:t>kÉÉiÉÔlÉÉÇ</a:t>
            </a:r>
            <a:r>
              <a:rPr kumimoji="0" lang="en-US" sz="2600" b="0" i="0" u="none" strike="noStrike" kern="1200" cap="none" spc="0" normalizeH="0" baseline="0" noProof="0" dirty="0" smtClean="0">
                <a:ln>
                  <a:noFill/>
                </a:ln>
                <a:solidFill>
                  <a:srgbClr val="FF0000"/>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uÉ×Î</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MüÉUhÉÇ</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CÌiÉ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uÉÉiÉqÉÍkÉÌMüirÉÉå£Çü</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iÉ§É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uÉÉiÉxrÉåÌiÉ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uÉ£üurÉå</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rÉSrÉÇ</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xÉqÉÉlÉzÉoSÇ</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kÉÉiÉÔlÉÉÍqÉÌiÉ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MüUÉåÌiÉ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iÉålÉ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rÉjÉÉ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uÉÉrÉÉåxiÉjÉÉ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UxÉÉSÏlÉÉqÉÌmÉ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xÉqÉÉlÉaÉÑhÉÉprÉÉxÉÉå</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uÉ×Î</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MüÉUhÉÍqÉÌiÉ</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aÉqrÉiÉå</a:t>
            </a:r>
            <a:r>
              <a:rPr kumimoji="0" lang="en-US" sz="2600" b="0" i="0" u="none" strike="noStrike" kern="1200" cap="none" spc="0" normalizeH="0" baseline="0" noProof="0" dirty="0" smtClean="0">
                <a:ln>
                  <a:noFill/>
                </a:ln>
                <a:solidFill>
                  <a:schemeClr val="tx1"/>
                </a:solidFill>
                <a:effectLst/>
                <a:uLnTx/>
                <a:uFillTx/>
                <a:latin typeface="BRH Devanagari RN" pitchFamily="2" charset="0"/>
                <a:ea typeface="+mn-ea"/>
                <a:cs typeface="+mn-cs"/>
              </a:rPr>
              <a:t> | (</a:t>
            </a:r>
            <a:r>
              <a:rPr kumimoji="0" lang="en-US" sz="2600" b="0" i="0" u="none" strike="noStrike" kern="1200" cap="none" spc="0" normalizeH="0" baseline="0" noProof="0" dirty="0" err="1" smtClean="0">
                <a:ln>
                  <a:noFill/>
                </a:ln>
                <a:solidFill>
                  <a:schemeClr val="tx1"/>
                </a:solidFill>
                <a:effectLst/>
                <a:uLnTx/>
                <a:uFillTx/>
                <a:latin typeface="BRH Devanagari RN" pitchFamily="2" charset="0"/>
                <a:ea typeface="+mn-ea"/>
                <a:cs typeface="+mn-cs"/>
              </a:rPr>
              <a:t>cÉ¢ümÉÉÍhÉ</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When a statement is made in a particular context that is applicable to other substance as well.</a:t>
            </a:r>
          </a:p>
          <a:p>
            <a:pPr marL="274320" marR="0" lvl="0" indent="-274320" algn="just" defTabSz="914400" rtl="0" eaLnBrk="1" fontAlgn="auto" latinLnBrk="0" hangingPunct="1">
              <a:lnSpc>
                <a:spcPct val="150000"/>
              </a:lnSpc>
              <a:spcBef>
                <a:spcPts val="600"/>
              </a:spcBef>
              <a:spcAft>
                <a:spcPts val="0"/>
              </a:spcAft>
              <a:buClr>
                <a:schemeClr val="tx2"/>
              </a:buClr>
              <a:buSzPct val="73000"/>
              <a:buFont typeface="Wingdings 2"/>
              <a:buChar char=""/>
              <a:tabLst/>
              <a:defRPr/>
            </a:pP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Eg</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Here the term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Dhatu</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indicates </a:t>
            </a:r>
            <a:r>
              <a:rPr kumimoji="0" lang="en-US" sz="26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Dosha</a:t>
            </a:r>
            <a:r>
              <a:rPr kumimoji="0" lang="en-US" sz="2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as well</a:t>
            </a:r>
            <a:endParaRPr kumimoji="0" lang="en-US" sz="2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3" name="Title 1"/>
          <p:cNvSpPr txBox="1">
            <a:spLocks/>
          </p:cNvSpPr>
          <p:nvPr/>
        </p:nvSpPr>
        <p:spPr>
          <a:xfrm>
            <a:off x="304800" y="152400"/>
            <a:ext cx="8382000" cy="8382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all" spc="0" normalizeH="0" baseline="0" noProof="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Times New Roman" pitchFamily="18" charset="0"/>
                <a:ea typeface="+mj-ea"/>
                <a:cs typeface="Times New Roman" pitchFamily="18" charset="0"/>
              </a:rPr>
              <a:t>HETWARTHA</a:t>
            </a:r>
            <a:endParaRPr kumimoji="0" lang="en-US"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7848600" cy="5465136"/>
          </a:xfrm>
        </p:spPr>
        <p:txBody>
          <a:bodyPr>
            <a:normAutofit fontScale="92500"/>
          </a:bodyPr>
          <a:lstStyle/>
          <a:p>
            <a:pPr algn="just">
              <a:lnSpc>
                <a:spcPct val="150000"/>
              </a:lnSpc>
            </a:pPr>
            <a:r>
              <a:rPr lang="hi-IN" dirty="0" smtClean="0"/>
              <a:t>व्यजनैः पाणिसंस्पर्शैश्चन्दनोदकशीतलैः| सेव्यमानो भजेदास्यां मुक्तामणिविभूषितः||</a:t>
            </a:r>
            <a:endParaRPr lang="en-US" dirty="0" smtClean="0"/>
          </a:p>
          <a:p>
            <a:pPr algn="just">
              <a:lnSpc>
                <a:spcPct val="150000"/>
              </a:lnSpc>
            </a:pPr>
            <a:r>
              <a:rPr lang="hi-IN" dirty="0" smtClean="0"/>
              <a:t>काननानि च शीतानि जलानि कुसुमानि च| ग्रीष्मकाले निषेवेत मैथुनाद्विरतो नरः||</a:t>
            </a:r>
            <a:r>
              <a:rPr lang="en-US" dirty="0" smtClean="0"/>
              <a:t> (C.V.6/31)</a:t>
            </a:r>
          </a:p>
          <a:p>
            <a:pPr algn="just">
              <a:lnSpc>
                <a:spcPct val="15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Greeshma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Ritucharya</a:t>
            </a:r>
            <a:r>
              <a:rPr lang="hi-IN" dirty="0" smtClean="0">
                <a:latin typeface="Times New Roman" pitchFamily="18" charset="0"/>
              </a:rPr>
              <a:t> </a:t>
            </a:r>
            <a:r>
              <a:rPr lang="en-US" dirty="0" smtClean="0">
                <a:latin typeface="Times New Roman" pitchFamily="18" charset="0"/>
                <a:cs typeface="Times New Roman" pitchFamily="18" charset="0"/>
              </a:rPr>
              <a:t>explained in </a:t>
            </a:r>
            <a:r>
              <a:rPr lang="hi-IN" dirty="0" smtClean="0"/>
              <a:t>तस्याधशतीयमर्धयायं </a:t>
            </a:r>
            <a:r>
              <a:rPr lang="en-US" dirty="0" smtClean="0">
                <a:latin typeface="Times New Roman" pitchFamily="18" charset="0"/>
                <a:cs typeface="Times New Roman" pitchFamily="18" charset="0"/>
              </a:rPr>
              <a:t>like one should enjoy the coolness of gardens, cold water and flowers etc (C.Su.6/17)</a:t>
            </a:r>
          </a:p>
          <a:p>
            <a:pPr algn="just">
              <a:lnSpc>
                <a:spcPct val="150000"/>
              </a:lnSpc>
            </a:pPr>
            <a:r>
              <a:rPr lang="en-US" dirty="0" smtClean="0">
                <a:latin typeface="Times New Roman" pitchFamily="18" charset="0"/>
                <a:cs typeface="Times New Roman" pitchFamily="18" charset="0"/>
              </a:rPr>
              <a:t>It can be applied in </a:t>
            </a:r>
            <a:r>
              <a:rPr lang="en-US" dirty="0" err="1" smtClean="0">
                <a:latin typeface="Times New Roman" pitchFamily="18" charset="0"/>
                <a:cs typeface="Times New Roman" pitchFamily="18" charset="0"/>
              </a:rPr>
              <a:t>pittopakrama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a:t>
            </a:r>
            <a:r>
              <a:rPr lang="en-US" dirty="0" err="1" smtClean="0">
                <a:latin typeface="Times New Roman" pitchFamily="18" charset="0"/>
                <a:cs typeface="Times New Roman" pitchFamily="18" charset="0"/>
              </a:rPr>
              <a:t>Roganikam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Vimanam</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Sweda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Atiyoga</a:t>
            </a:r>
            <a:endParaRPr lang="en-US" dirty="0"/>
          </a:p>
        </p:txBody>
      </p:sp>
      <p:sp>
        <p:nvSpPr>
          <p:cNvPr id="3" name="Title 2"/>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HETWARTHA</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0"/>
            <a:ext cx="8001000" cy="5867400"/>
          </a:xfrm>
        </p:spPr>
        <p:txBody>
          <a:bodyPr>
            <a:normAutofit/>
          </a:bodyPr>
          <a:lstStyle/>
          <a:p>
            <a:pPr lvl="0" algn="just">
              <a:lnSpc>
                <a:spcPct val="150000"/>
              </a:lnSpc>
            </a:pPr>
            <a:r>
              <a:rPr lang="en-IN" dirty="0" err="1" smtClean="0">
                <a:latin typeface="BRH Devanagari RN" pitchFamily="2" charset="0"/>
              </a:rPr>
              <a:t>mÉSÉjÉÉåï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mÉSxrÉ</a:t>
            </a:r>
            <a:r>
              <a:rPr lang="en-IN" dirty="0" smtClean="0">
                <a:latin typeface="BRH Devanagari RN" pitchFamily="2" charset="0"/>
              </a:rPr>
              <a:t> </a:t>
            </a:r>
            <a:r>
              <a:rPr lang="en-IN" dirty="0" err="1" smtClean="0">
                <a:latin typeface="BRH Devanagari RN" pitchFamily="2" charset="0"/>
              </a:rPr>
              <a:t>mÉSrÉÉå</a:t>
            </a:r>
            <a:r>
              <a:rPr lang="en-IN" dirty="0" smtClean="0">
                <a:latin typeface="BRH Devanagari RN" pitchFamily="2" charset="0"/>
              </a:rPr>
              <a:t>: </a:t>
            </a:r>
            <a:r>
              <a:rPr lang="en-IN" dirty="0" err="1" smtClean="0">
                <a:latin typeface="BRH Devanagari RN" pitchFamily="2" charset="0"/>
              </a:rPr>
              <a:t>mÉSÉlÉÉÇ</a:t>
            </a:r>
            <a:r>
              <a:rPr lang="en-IN" dirty="0" smtClean="0">
                <a:latin typeface="BRH Devanagari RN" pitchFamily="2" charset="0"/>
              </a:rPr>
              <a:t> </a:t>
            </a:r>
            <a:r>
              <a:rPr lang="en-IN" dirty="0" err="1" smtClean="0">
                <a:latin typeface="BRH Devanagari RN" pitchFamily="2" charset="0"/>
              </a:rPr>
              <a:t>uÉÉÅjÉï</a:t>
            </a:r>
            <a:r>
              <a:rPr lang="en-IN" dirty="0" smtClean="0">
                <a:latin typeface="BRH Devanagari RN" pitchFamily="2" charset="0"/>
              </a:rPr>
              <a:t>: </a:t>
            </a:r>
            <a:r>
              <a:rPr lang="en-IN" dirty="0" err="1" smtClean="0">
                <a:latin typeface="BRH Devanagari RN" pitchFamily="2" charset="0"/>
              </a:rPr>
              <a:t>mÉSÉjÉï</a:t>
            </a:r>
            <a:r>
              <a:rPr lang="en-IN" dirty="0" smtClean="0">
                <a:latin typeface="BRH Devanagari RN" pitchFamily="2" charset="0"/>
              </a:rPr>
              <a:t>: | </a:t>
            </a:r>
            <a:r>
              <a:rPr lang="en-IN" dirty="0" err="1" smtClean="0">
                <a:latin typeface="BRH Devanagari RN" pitchFamily="2" charset="0"/>
              </a:rPr>
              <a:t>iÉ§É</a:t>
            </a:r>
            <a:r>
              <a:rPr lang="en-IN" dirty="0" smtClean="0">
                <a:latin typeface="BRH Devanagari RN" pitchFamily="2" charset="0"/>
              </a:rPr>
              <a:t> </a:t>
            </a:r>
            <a:r>
              <a:rPr lang="en-IN" dirty="0" err="1" smtClean="0">
                <a:latin typeface="BRH Devanagari RN" pitchFamily="2" charset="0"/>
              </a:rPr>
              <a:t>SìurÉÍqÉÌiÉmÉSålÉ</a:t>
            </a:r>
            <a:r>
              <a:rPr lang="en-IN" dirty="0" smtClean="0">
                <a:latin typeface="BRH Devanagari RN" pitchFamily="2" charset="0"/>
              </a:rPr>
              <a:t> </a:t>
            </a:r>
            <a:r>
              <a:rPr lang="en-IN" dirty="0" err="1" smtClean="0">
                <a:latin typeface="BRH Devanagari RN" pitchFamily="2" charset="0"/>
              </a:rPr>
              <a:t>ZÉÉSrÉ¶ÉåiÉlÉÉwÉ¸É</a:t>
            </a:r>
            <a:r>
              <a:rPr lang="en-IN" dirty="0" smtClean="0">
                <a:latin typeface="BRH Devanagari RN" pitchFamily="2" charset="0"/>
              </a:rPr>
              <a:t> </a:t>
            </a:r>
            <a:r>
              <a:rPr lang="en-IN" dirty="0" err="1" smtClean="0">
                <a:latin typeface="BRH Devanagari RN" pitchFamily="2" charset="0"/>
              </a:rPr>
              <a:t>EcrÉliÉå</a:t>
            </a:r>
            <a:r>
              <a:rPr lang="en-IN" dirty="0" smtClean="0">
                <a:latin typeface="BRH Devanagari RN" pitchFamily="2" charset="0"/>
              </a:rPr>
              <a:t>; </a:t>
            </a:r>
            <a:r>
              <a:rPr lang="en-IN" dirty="0" err="1" smtClean="0">
                <a:latin typeface="BRH Devanagari RN" pitchFamily="2" charset="0"/>
              </a:rPr>
              <a:t>mÉSrÉÉåUjÉÉåï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AÉrÉÑwÉÉå</a:t>
            </a:r>
            <a:r>
              <a:rPr lang="en-IN" dirty="0" smtClean="0">
                <a:latin typeface="BRH Devanagari RN" pitchFamily="2" charset="0"/>
              </a:rPr>
              <a:t> </a:t>
            </a:r>
            <a:r>
              <a:rPr lang="en-IN" dirty="0" err="1" smtClean="0">
                <a:latin typeface="BRH Devanagari RN" pitchFamily="2" charset="0"/>
              </a:rPr>
              <a:t>uÉåS</a:t>
            </a:r>
            <a:r>
              <a:rPr lang="en-IN" dirty="0" smtClean="0">
                <a:latin typeface="BRH Devanagari RN" pitchFamily="2" charset="0"/>
              </a:rPr>
              <a:t>’ </a:t>
            </a:r>
            <a:r>
              <a:rPr lang="en-IN" dirty="0" err="1" smtClean="0">
                <a:latin typeface="BRH Devanagari RN" pitchFamily="2" charset="0"/>
              </a:rPr>
              <a:t>CÌiÉ</a:t>
            </a:r>
            <a:r>
              <a:rPr lang="en-IN" dirty="0" smtClean="0">
                <a:latin typeface="BRH Devanagari RN" pitchFamily="2" charset="0"/>
              </a:rPr>
              <a:t> </a:t>
            </a:r>
            <a:r>
              <a:rPr lang="en-IN" dirty="0" err="1" smtClean="0">
                <a:latin typeface="BRH Devanagari RN" pitchFamily="2" charset="0"/>
              </a:rPr>
              <a:t>mÉSrÉÉåUÉrÉÑUçoÉÉåkÉMÇü</a:t>
            </a:r>
            <a:r>
              <a:rPr lang="en-IN" dirty="0" smtClean="0">
                <a:latin typeface="BRH Devanagari RN" pitchFamily="2" charset="0"/>
              </a:rPr>
              <a:t> </a:t>
            </a:r>
            <a:r>
              <a:rPr lang="en-IN" dirty="0" err="1" smtClean="0">
                <a:latin typeface="BRH Devanagari RN" pitchFamily="2" charset="0"/>
              </a:rPr>
              <a:t>iÉl§ÉÍqÉirÉjÉï</a:t>
            </a:r>
            <a:r>
              <a:rPr lang="en-IN" dirty="0" smtClean="0">
                <a:latin typeface="BRH Devanagari RN" pitchFamily="2" charset="0"/>
              </a:rPr>
              <a:t>:; </a:t>
            </a:r>
            <a:r>
              <a:rPr lang="en-IN" dirty="0" err="1" smtClean="0">
                <a:latin typeface="BRH Devanagari RN" pitchFamily="2" charset="0"/>
              </a:rPr>
              <a:t>LuÉÇ</a:t>
            </a:r>
            <a:r>
              <a:rPr lang="en-IN" dirty="0" smtClean="0">
                <a:latin typeface="BRH Devanagari RN" pitchFamily="2" charset="0"/>
              </a:rPr>
              <a:t> </a:t>
            </a:r>
            <a:r>
              <a:rPr lang="en-IN" dirty="0" err="1" smtClean="0">
                <a:latin typeface="BRH Devanagari RN" pitchFamily="2" charset="0"/>
              </a:rPr>
              <a:t>mÉSÉlÉÉqÉmrÉjÉï</a:t>
            </a:r>
            <a:r>
              <a:rPr lang="en-IN" dirty="0" smtClean="0">
                <a:latin typeface="BRH Devanagari RN" pitchFamily="2" charset="0"/>
              </a:rPr>
              <a:t>: </a:t>
            </a:r>
            <a:r>
              <a:rPr lang="en-IN" dirty="0" err="1" smtClean="0">
                <a:latin typeface="BRH Devanagari RN" pitchFamily="2" charset="0"/>
              </a:rPr>
              <a:t>ESÉWûÉrÉï</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One or two or many words individually or jointly may carry specific meaning.</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The word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means </a:t>
            </a:r>
            <a:r>
              <a:rPr lang="en-US" dirty="0" err="1" smtClean="0">
                <a:latin typeface="Times New Roman" pitchFamily="18" charset="0"/>
                <a:cs typeface="Times New Roman" pitchFamily="18" charset="0"/>
              </a:rPr>
              <a:t>Panchamahabhuta</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Chetana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Padayorartha</a:t>
            </a:r>
            <a:r>
              <a:rPr lang="en-US" dirty="0" smtClean="0">
                <a:latin typeface="Times New Roman" pitchFamily="18" charset="0"/>
                <a:cs typeface="Times New Roman" pitchFamily="18" charset="0"/>
              </a:rPr>
              <a:t> is </a:t>
            </a:r>
            <a:r>
              <a:rPr lang="en-US" dirty="0" err="1" smtClean="0">
                <a:latin typeface="Times New Roman" pitchFamily="18" charset="0"/>
                <a:cs typeface="Times New Roman" pitchFamily="18" charset="0"/>
              </a:rPr>
              <a:t>Ayoshoveda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Ayu</a:t>
            </a:r>
            <a:r>
              <a:rPr lang="en-US" dirty="0" smtClean="0">
                <a:latin typeface="Times New Roman" pitchFamily="18" charset="0"/>
                <a:cs typeface="Times New Roman" pitchFamily="18" charset="0"/>
              </a:rPr>
              <a:t> + Veda) is  </a:t>
            </a:r>
            <a:r>
              <a:rPr lang="en-US" dirty="0" err="1" smtClean="0">
                <a:latin typeface="Times New Roman" pitchFamily="18" charset="0"/>
                <a:cs typeface="Times New Roman" pitchFamily="18" charset="0"/>
              </a:rPr>
              <a:t>Ayurveda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533400" y="274638"/>
            <a:ext cx="8153400" cy="868362"/>
          </a:xfrm>
        </p:spPr>
        <p:txBody>
          <a:bodyPr>
            <a:normAutofit fontScale="90000"/>
          </a:bodyPr>
          <a:lstStyle/>
          <a:p>
            <a:pPr lvl="0"/>
            <a:r>
              <a:rPr lang="en-US" dirty="0" smtClean="0">
                <a:latin typeface="Times New Roman" pitchFamily="18" charset="0"/>
                <a:cs typeface="Times New Roman" pitchFamily="18" charset="0"/>
              </a:rPr>
              <a:t>PADARTHA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001000" cy="5562600"/>
          </a:xfrm>
        </p:spPr>
        <p:txBody>
          <a:bodyPr>
            <a:normAutofit fontScale="85000" lnSpcReduction="20000"/>
          </a:bodyPr>
          <a:lstStyle/>
          <a:p>
            <a:pPr lvl="0" algn="just">
              <a:lnSpc>
                <a:spcPct val="150000"/>
              </a:lnSpc>
            </a:pPr>
            <a:r>
              <a:rPr lang="hi-IN" dirty="0" smtClean="0"/>
              <a:t>इह खलु व्याधीनां निमित्तपूर्वरूपरूपोपशयसङ्ख्याप्राधान्यविधिविकल्प बलकालविशेषाननुप्रविश्यानन्तरं दोषभेषजदेशकालबलशरीरसाराहारसात्म्यसत्त्वप्रकृतिवयसां मानमवहितमनसा यथावज्ज्ञेयं भवति भिषजा, दोषादिमानज्ञानायत्तत्वात् क्रियायाः| </a:t>
            </a:r>
            <a:r>
              <a:rPr lang="en-US" dirty="0" smtClean="0">
                <a:latin typeface="BRH Devanagari RN" pitchFamily="2" charset="0"/>
              </a:rPr>
              <a:t>(</a:t>
            </a:r>
            <a:r>
              <a:rPr lang="en-US" sz="2800" dirty="0" smtClean="0"/>
              <a:t>C.V</a:t>
            </a:r>
            <a:r>
              <a:rPr lang="en-US" sz="3200" dirty="0" smtClean="0"/>
              <a:t>.</a:t>
            </a:r>
            <a:r>
              <a:rPr lang="en-US" dirty="0" smtClean="0">
                <a:latin typeface="BRH Devanagari RN" pitchFamily="2" charset="0"/>
              </a:rPr>
              <a:t>1/3)</a:t>
            </a:r>
            <a:endParaRPr lang="en-US" dirty="0" smtClean="0"/>
          </a:p>
          <a:p>
            <a:pPr lvl="0" algn="just">
              <a:lnSpc>
                <a:spcPct val="150000"/>
              </a:lnSpc>
            </a:pPr>
            <a:r>
              <a:rPr lang="en-US" dirty="0" err="1" smtClean="0">
                <a:latin typeface="BRH Devanagari RN" pitchFamily="2" charset="0"/>
              </a:rPr>
              <a:t>CWûZÉsÉÑ</a:t>
            </a:r>
            <a:r>
              <a:rPr lang="en-US" dirty="0" smtClean="0">
                <a:latin typeface="BRH Devanagari RN" pitchFamily="2" charset="0"/>
              </a:rPr>
              <a:t> . . . .</a:t>
            </a:r>
            <a:r>
              <a:rPr lang="en-US" b="1" dirty="0" err="1" smtClean="0">
                <a:latin typeface="BRH Devanagari RN" pitchFamily="2" charset="0"/>
              </a:rPr>
              <a:t>qÉÉlÉqÉ</a:t>
            </a:r>
            <a:r>
              <a:rPr lang="en-US" dirty="0" err="1" smtClean="0">
                <a:latin typeface="BRH Devanagari RN" pitchFamily="2" charset="0"/>
              </a:rPr>
              <a:t>ÌuÉÌWûiÉqÉlÉxÉÉ</a:t>
            </a:r>
            <a:r>
              <a:rPr lang="en-US" dirty="0" smtClean="0">
                <a:latin typeface="BRH Devanagari RN" pitchFamily="2" charset="0"/>
              </a:rPr>
              <a:t>. . . </a:t>
            </a:r>
            <a:r>
              <a:rPr lang="en-US" b="1" dirty="0" err="1" smtClean="0">
                <a:latin typeface="BRH Devanagari RN" pitchFamily="2" charset="0"/>
              </a:rPr>
              <a:t>Ì¢ürÉÉrÉÉ</a:t>
            </a:r>
            <a:r>
              <a:rPr lang="en-US" b="1" dirty="0" smtClean="0">
                <a:latin typeface="BRH Devanagari RN" pitchFamily="2" charset="0"/>
              </a:rPr>
              <a:t>:</a:t>
            </a:r>
            <a:r>
              <a:rPr lang="en-US" dirty="0" smtClean="0">
                <a:latin typeface="BRH Devanagari RN" pitchFamily="2" charset="0"/>
              </a:rPr>
              <a:t> |</a:t>
            </a:r>
          </a:p>
          <a:p>
            <a:pPr algn="just">
              <a:lnSpc>
                <a:spcPct val="150000"/>
              </a:lnSpc>
            </a:pPr>
            <a:r>
              <a:rPr lang="en-US" dirty="0" err="1" smtClean="0">
                <a:latin typeface="Times New Roman" pitchFamily="18" charset="0"/>
                <a:cs typeface="Times New Roman" pitchFamily="18" charset="0"/>
              </a:rPr>
              <a:t>Mana</a:t>
            </a:r>
            <a:r>
              <a:rPr lang="en-US" dirty="0" smtClean="0">
                <a:latin typeface="Times New Roman" pitchFamily="18" charset="0"/>
                <a:cs typeface="Times New Roman" pitchFamily="18" charset="0"/>
              </a:rPr>
              <a:t> in general indicates measurement. Here in this </a:t>
            </a:r>
            <a:r>
              <a:rPr lang="en-US" dirty="0" err="1" smtClean="0">
                <a:latin typeface="Times New Roman" pitchFamily="18" charset="0"/>
                <a:cs typeface="Times New Roman" pitchFamily="18" charset="0"/>
              </a:rPr>
              <a:t>Adhikarana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Mana</a:t>
            </a:r>
            <a:r>
              <a:rPr lang="en-US" dirty="0" smtClean="0">
                <a:latin typeface="Times New Roman" pitchFamily="18" charset="0"/>
                <a:cs typeface="Times New Roman" pitchFamily="18" charset="0"/>
              </a:rPr>
              <a:t> is indicative of </a:t>
            </a:r>
            <a:r>
              <a:rPr lang="en-US" b="1" dirty="0" err="1" smtClean="0">
                <a:latin typeface="Times New Roman" pitchFamily="18" charset="0"/>
                <a:cs typeface="Times New Roman" pitchFamily="18" charset="0"/>
              </a:rPr>
              <a:t>Prabhava</a:t>
            </a:r>
            <a:r>
              <a:rPr lang="en-US" dirty="0" smtClean="0">
                <a:latin typeface="Times New Roman" pitchFamily="18" charset="0"/>
                <a:cs typeface="Times New Roman" pitchFamily="18" charset="0"/>
              </a:rPr>
              <a:t>. Similarly </a:t>
            </a:r>
            <a:r>
              <a:rPr lang="en-US" b="1" dirty="0" err="1" smtClean="0">
                <a:latin typeface="Times New Roman" pitchFamily="18" charset="0"/>
                <a:cs typeface="Times New Roman" pitchFamily="18" charset="0"/>
              </a:rPr>
              <a:t>Kriya</a:t>
            </a:r>
            <a:r>
              <a:rPr lang="en-US" dirty="0" smtClean="0">
                <a:latin typeface="Times New Roman" pitchFamily="18" charset="0"/>
                <a:cs typeface="Times New Roman" pitchFamily="18" charset="0"/>
              </a:rPr>
              <a:t> in general indicates any </a:t>
            </a:r>
            <a:r>
              <a:rPr lang="en-US" b="1" dirty="0" smtClean="0">
                <a:latin typeface="Times New Roman" pitchFamily="18" charset="0"/>
                <a:cs typeface="Times New Roman" pitchFamily="18" charset="0"/>
              </a:rPr>
              <a:t>action</a:t>
            </a:r>
            <a:r>
              <a:rPr lang="en-US" dirty="0" smtClean="0">
                <a:latin typeface="Times New Roman" pitchFamily="18" charset="0"/>
                <a:cs typeface="Times New Roman" pitchFamily="18" charset="0"/>
              </a:rPr>
              <a:t> here it is indicative of </a:t>
            </a:r>
            <a:r>
              <a:rPr lang="en-US" b="1" dirty="0" err="1" smtClean="0">
                <a:latin typeface="Times New Roman" pitchFamily="18" charset="0"/>
                <a:cs typeface="Times New Roman" pitchFamily="18" charset="0"/>
              </a:rPr>
              <a:t>Chikitsa</a:t>
            </a:r>
            <a:r>
              <a:rPr lang="en-US" dirty="0" smtClean="0">
                <a:latin typeface="Times New Roman" pitchFamily="18" charset="0"/>
                <a:cs typeface="Times New Roman" pitchFamily="18" charset="0"/>
              </a:rPr>
              <a:t>.</a:t>
            </a:r>
          </a:p>
          <a:p>
            <a:pPr algn="just">
              <a:lnSpc>
                <a:spcPct val="150000"/>
              </a:lnSpc>
            </a:pPr>
            <a:r>
              <a:rPr lang="en-US" dirty="0" smtClean="0">
                <a:latin typeface="Times New Roman" pitchFamily="18" charset="0"/>
                <a:cs typeface="Times New Roman" pitchFamily="18" charset="0"/>
              </a:rPr>
              <a:t>It is dependent on </a:t>
            </a:r>
            <a:r>
              <a:rPr lang="en-US" dirty="0" err="1" smtClean="0">
                <a:latin typeface="Times New Roman" pitchFamily="18" charset="0"/>
                <a:cs typeface="Times New Roman" pitchFamily="18" charset="0"/>
              </a:rPr>
              <a:t>Adhikarana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Tantrayukti</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1020762"/>
          </a:xfrm>
        </p:spPr>
        <p:txBody>
          <a:bodyPr>
            <a:normAutofit fontScale="90000"/>
          </a:bodyPr>
          <a:lstStyle/>
          <a:p>
            <a:r>
              <a:rPr lang="en-US" dirty="0" smtClean="0">
                <a:latin typeface="Times New Roman" pitchFamily="18" charset="0"/>
                <a:cs typeface="Times New Roman" pitchFamily="18" charset="0"/>
              </a:rPr>
              <a:t>PADARTHA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8001000" cy="5257800"/>
          </a:xfrm>
        </p:spPr>
        <p:txBody>
          <a:bodyPr/>
          <a:lstStyle/>
          <a:p>
            <a:pPr lvl="0" algn="just">
              <a:lnSpc>
                <a:spcPct val="150000"/>
              </a:lnSpc>
            </a:pPr>
            <a:r>
              <a:rPr lang="en-US" dirty="0" err="1" smtClean="0">
                <a:latin typeface="BRH Devanagari RN" pitchFamily="2" charset="0"/>
              </a:rPr>
              <a:t>mÉëSåzÉÉå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rÉ¯WÒûiuÉÉSjÉïxrÉ</a:t>
            </a:r>
            <a:r>
              <a:rPr lang="en-US" dirty="0" smtClean="0">
                <a:latin typeface="BRH Devanagari RN" pitchFamily="2" charset="0"/>
              </a:rPr>
              <a:t> </a:t>
            </a:r>
            <a:r>
              <a:rPr lang="en-US" dirty="0" err="1" smtClean="0">
                <a:latin typeface="BRH Devanagari RN" pitchFamily="2" charset="0"/>
              </a:rPr>
              <a:t>MüÉixrÉåïlÉÉÍpÉkÉÉiÉÑqÉzÉYrÉqÉåMüSåzÉlÉÉÍpÉkÉÏrÉiÉ</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AlÉÑmÉÉ</a:t>
            </a:r>
            <a:r>
              <a:rPr lang="en-US" dirty="0" err="1" smtClean="0">
                <a:solidFill>
                  <a:schemeClr val="accent6">
                    <a:lumMod val="50000"/>
                  </a:schemeClr>
                </a:solidFill>
                <a:latin typeface="BRH Devanagari RN" pitchFamily="2" charset="0"/>
              </a:rPr>
              <a:t>lÉæMüSåzÉÉå</a:t>
            </a:r>
            <a:r>
              <a:rPr lang="en-US" dirty="0" err="1" smtClean="0">
                <a:latin typeface="BRH Devanagari RN" pitchFamily="2" charset="0"/>
              </a:rPr>
              <a:t>ÅrÉqÉÑ£ü</a:t>
            </a:r>
            <a:r>
              <a:rPr lang="en-US" dirty="0" smtClean="0">
                <a:latin typeface="BRH Devanagari RN" pitchFamily="2" charset="0"/>
              </a:rPr>
              <a:t>: </a:t>
            </a:r>
            <a:r>
              <a:rPr lang="en-US" dirty="0" err="1" smtClean="0">
                <a:latin typeface="BRH Devanagari RN" pitchFamily="2" charset="0"/>
              </a:rPr>
              <a:t>mÉëÉrÉÉåmÉrÉÉåÌaÉMü</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27) </a:t>
            </a:r>
            <a:r>
              <a:rPr lang="en-US" dirty="0" err="1" smtClean="0">
                <a:latin typeface="BRH Devanagari RN" pitchFamily="2" charset="0"/>
              </a:rPr>
              <a:t>CirÉÉÌS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lvl="0" algn="just">
              <a:lnSpc>
                <a:spcPct val="150000"/>
              </a:lnSpc>
            </a:pPr>
            <a:r>
              <a:rPr lang="en-US" dirty="0" smtClean="0">
                <a:latin typeface="Times New Roman" pitchFamily="18" charset="0"/>
                <a:cs typeface="Times New Roman" pitchFamily="18" charset="0"/>
              </a:rPr>
              <a:t>Partial statement of the topic which cant be wholly exposed because of the extensiveness </a:t>
            </a:r>
          </a:p>
          <a:p>
            <a:pPr lvl="0"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Anupana</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7696200" cy="5410200"/>
          </a:xfrm>
        </p:spPr>
        <p:txBody>
          <a:bodyPr>
            <a:normAutofit/>
          </a:bodyPr>
          <a:lstStyle/>
          <a:p>
            <a:pPr algn="just">
              <a:lnSpc>
                <a:spcPct val="150000"/>
              </a:lnSpc>
            </a:pPr>
            <a:r>
              <a:rPr lang="hi-IN" dirty="0" smtClean="0"/>
              <a:t>ऐन्द्र्यृषभ्यतिरसर्ष्यप्रोक्तापयस्याश्वगन्धास्थिरारोहिणीबलातिबला इति दशेमानि बल्यानि भवन्ति </a:t>
            </a:r>
            <a:r>
              <a:rPr lang="en-US" dirty="0" smtClean="0"/>
              <a:t>(</a:t>
            </a:r>
            <a:r>
              <a:rPr lang="en-US" dirty="0" err="1" smtClean="0"/>
              <a:t>C.Su</a:t>
            </a:r>
            <a:r>
              <a:rPr lang="en-US" dirty="0" smtClean="0"/>
              <a:t> 4/7)</a:t>
            </a:r>
            <a:endParaRPr lang="hi-IN" dirty="0" smtClean="0"/>
          </a:p>
          <a:p>
            <a:pPr algn="just">
              <a:lnSpc>
                <a:spcPct val="150000"/>
              </a:lnSpc>
            </a:pPr>
            <a:r>
              <a:rPr lang="hi-IN" dirty="0" smtClean="0"/>
              <a:t>चन्दनतुङ्गपद्मकोशीरमधुकमञ्जिष्ठासारिवापयस्यासितालता इति दशेमानि वर्ण्यानि भवन्ति </a:t>
            </a:r>
            <a:r>
              <a:rPr lang="en-US" dirty="0" smtClean="0"/>
              <a:t>(</a:t>
            </a:r>
            <a:r>
              <a:rPr lang="en-US" dirty="0" err="1" smtClean="0"/>
              <a:t>C.Su</a:t>
            </a:r>
            <a:r>
              <a:rPr lang="en-US" dirty="0" smtClean="0"/>
              <a:t> 4/8)</a:t>
            </a:r>
            <a:endParaRPr lang="hi-IN" dirty="0" smtClean="0"/>
          </a:p>
          <a:p>
            <a:pPr algn="just">
              <a:lnSpc>
                <a:spcPct val="150000"/>
              </a:lnSpc>
            </a:pPr>
            <a:r>
              <a:rPr lang="en-US" dirty="0" err="1" smtClean="0">
                <a:latin typeface="Times New Roman" pitchFamily="18" charset="0"/>
                <a:cs typeface="Times New Roman" pitchFamily="18" charset="0"/>
              </a:rPr>
              <a:t>Dashemani</a:t>
            </a:r>
            <a:r>
              <a:rPr lang="en-US" dirty="0" smtClean="0">
                <a:latin typeface="Times New Roman" pitchFamily="18" charset="0"/>
                <a:cs typeface="Times New Roman" pitchFamily="18" charset="0"/>
              </a:rPr>
              <a:t> are the aggregation of ten sample drug acting in same way. But it does not mean there are no other such </a:t>
            </a:r>
            <a:r>
              <a:rPr lang="en-US" dirty="0" err="1" smtClean="0">
                <a:latin typeface="Times New Roman" pitchFamily="18" charset="0"/>
                <a:cs typeface="Times New Roman" pitchFamily="18" charset="0"/>
              </a:rPr>
              <a:t>dravyas</a:t>
            </a:r>
            <a:r>
              <a:rPr lang="en-US" dirty="0" smtClean="0">
                <a:latin typeface="Times New Roman" pitchFamily="18" charset="0"/>
                <a:cs typeface="Times New Roman" pitchFamily="18" charset="0"/>
              </a:rPr>
              <a:t> that have same action.</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PRADESA</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848600" cy="5312736"/>
          </a:xfrm>
        </p:spPr>
        <p:txBody>
          <a:bodyPr>
            <a:normAutofit/>
          </a:bodyPr>
          <a:lstStyle/>
          <a:p>
            <a:pPr lvl="0" algn="just">
              <a:lnSpc>
                <a:spcPct val="150000"/>
              </a:lnSpc>
            </a:pPr>
            <a:r>
              <a:rPr lang="en-US" dirty="0" err="1" smtClean="0">
                <a:latin typeface="BRH Devanagari RN" pitchFamily="2" charset="0"/>
              </a:rPr>
              <a:t>E¬åzÉÉå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xÉXç¤ÉåmÉÉÍpÉkÉÉlÉÇ</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WåûiÉÑÍsÉ</a:t>
            </a:r>
            <a:r>
              <a:rPr lang="en-US" dirty="0" smtClean="0">
                <a:latin typeface="BRH Devanagari RN" pitchFamily="2" charset="0"/>
              </a:rPr>
              <a:t>…¡</a:t>
            </a:r>
            <a:r>
              <a:rPr lang="en-US" dirty="0" err="1" smtClean="0">
                <a:latin typeface="BRH Devanagari RN" pitchFamily="2" charset="0"/>
              </a:rPr>
              <a:t>ûÉæwÉkÉ¥ÉÉlÉÇ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1), </a:t>
            </a:r>
            <a:r>
              <a:rPr lang="en-US" dirty="0" err="1" smtClean="0">
                <a:latin typeface="BRH Devanagari RN" pitchFamily="2" charset="0"/>
              </a:rPr>
              <a:t>AlÉålÉ</a:t>
            </a:r>
            <a:r>
              <a:rPr lang="en-US" dirty="0" smtClean="0">
                <a:latin typeface="BRH Devanagari RN" pitchFamily="2" charset="0"/>
              </a:rPr>
              <a:t> </a:t>
            </a:r>
            <a:r>
              <a:rPr lang="en-US" dirty="0" err="1" smtClean="0">
                <a:latin typeface="BRH Devanagari RN" pitchFamily="2" charset="0"/>
              </a:rPr>
              <a:t>xÉuÉÉïrÉÑuÉåïSÉÍpÉSårÉÉå¬åzÉ</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gn="just">
              <a:lnSpc>
                <a:spcPct val="150000"/>
              </a:lnSpc>
            </a:pPr>
            <a:r>
              <a:rPr lang="en-US" dirty="0" smtClean="0">
                <a:latin typeface="Times New Roman" pitchFamily="18" charset="0"/>
                <a:cs typeface="Times New Roman" pitchFamily="18" charset="0"/>
              </a:rPr>
              <a:t>Mentioning something in brief </a:t>
            </a:r>
          </a:p>
          <a:p>
            <a:pPr algn="just">
              <a:lnSpc>
                <a:spcPct val="150000"/>
              </a:lnSpc>
            </a:pPr>
            <a:r>
              <a:rPr lang="en-US" dirty="0" smtClean="0">
                <a:latin typeface="Times New Roman" pitchFamily="18" charset="0"/>
                <a:cs typeface="Times New Roman" pitchFamily="18" charset="0"/>
              </a:rPr>
              <a:t>Eg The whole Ayurveda is made concise into one statement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Linga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Aushadha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UDDESHA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620000" cy="5312736"/>
          </a:xfrm>
        </p:spPr>
        <p:txBody>
          <a:bodyPr>
            <a:normAutofit fontScale="92500"/>
          </a:bodyPr>
          <a:lstStyle/>
          <a:p>
            <a:pPr lvl="0" algn="just">
              <a:lnSpc>
                <a:spcPct val="150000"/>
              </a:lnSpc>
            </a:pPr>
            <a:r>
              <a:rPr lang="en-US" dirty="0" err="1" smtClean="0">
                <a:latin typeface="BRH Devanagari RN" pitchFamily="2" charset="0"/>
              </a:rPr>
              <a:t>AjÉZÉsÉÑ</a:t>
            </a:r>
            <a:r>
              <a:rPr lang="en-US" dirty="0" smtClean="0">
                <a:latin typeface="BRH Devanagari RN" pitchFamily="2" charset="0"/>
              </a:rPr>
              <a:t>. . . .  . </a:t>
            </a:r>
            <a:r>
              <a:rPr lang="en-US" dirty="0" err="1" smtClean="0">
                <a:latin typeface="BRH Devanagari RN" pitchFamily="2" charset="0"/>
              </a:rPr>
              <a:t>iÉ±jÉÉ</a:t>
            </a:r>
            <a:r>
              <a:rPr lang="en-US" dirty="0" smtClean="0">
                <a:latin typeface="BRH Devanagari RN" pitchFamily="2" charset="0"/>
              </a:rPr>
              <a:t> - </a:t>
            </a:r>
            <a:r>
              <a:rPr lang="en-US" dirty="0" err="1" smtClean="0">
                <a:latin typeface="BRH Devanagari RN" pitchFamily="2" charset="0"/>
              </a:rPr>
              <a:t>ÌmÉmmÉÍsÉ</a:t>
            </a:r>
            <a:r>
              <a:rPr lang="en-US" dirty="0" smtClean="0">
                <a:latin typeface="BRH Devanagari RN" pitchFamily="2" charset="0"/>
              </a:rPr>
              <a:t>, ¤ÉÉU:, </a:t>
            </a:r>
            <a:r>
              <a:rPr lang="en-US" dirty="0" err="1" smtClean="0">
                <a:latin typeface="BRH Devanagari RN" pitchFamily="2" charset="0"/>
              </a:rPr>
              <a:t>sÉuÉhÉÍqÉÌiÉ</a:t>
            </a:r>
            <a:r>
              <a:rPr lang="en-US" dirty="0" smtClean="0">
                <a:latin typeface="BRH Devanagari RN" pitchFamily="2" charset="0"/>
              </a:rPr>
              <a:t> | (1/15)</a:t>
            </a:r>
          </a:p>
          <a:p>
            <a:pPr algn="just">
              <a:lnSpc>
                <a:spcPct val="150000"/>
              </a:lnSpc>
            </a:pPr>
            <a:r>
              <a:rPr lang="en-US" dirty="0" smtClean="0">
                <a:latin typeface="Times New Roman" pitchFamily="18" charset="0"/>
                <a:cs typeface="Times New Roman" pitchFamily="18" charset="0"/>
              </a:rPr>
              <a:t>The three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that should not be used in excess are enumerated in brief.</a:t>
            </a:r>
          </a:p>
          <a:p>
            <a:pPr lvl="0" algn="just">
              <a:lnSpc>
                <a:spcPct val="150000"/>
              </a:lnSpc>
            </a:pPr>
            <a:r>
              <a:rPr lang="en-US" dirty="0" err="1" smtClean="0">
                <a:latin typeface="BRH Devanagari RN" pitchFamily="2" charset="0"/>
              </a:rPr>
              <a:t>iÉ§É</a:t>
            </a:r>
            <a:r>
              <a:rPr lang="en-US" dirty="0" smtClean="0">
                <a:latin typeface="BRH Devanagari RN" pitchFamily="2" charset="0"/>
              </a:rPr>
              <a:t> ZÉÎsuÉqÉÉlrÉ¹ÉWûÉUÌuÉÍkÉÌuÉzÉåwÉÉrÉiÉlÉÉÌlÉ </a:t>
            </a:r>
            <a:r>
              <a:rPr lang="en-US" dirty="0" err="1" smtClean="0">
                <a:latin typeface="BRH Devanagari RN" pitchFamily="2" charset="0"/>
              </a:rPr>
              <a:t>pÉuÉÎliÉ</a:t>
            </a:r>
            <a:r>
              <a:rPr lang="en-US" dirty="0" smtClean="0">
                <a:latin typeface="BRH Devanagari RN" pitchFamily="2" charset="0"/>
              </a:rPr>
              <a:t>; </a:t>
            </a:r>
            <a:r>
              <a:rPr lang="en-US" dirty="0" err="1" smtClean="0">
                <a:latin typeface="BRH Devanagari RN" pitchFamily="2" charset="0"/>
              </a:rPr>
              <a:t>iÉ±jÉÉ</a:t>
            </a:r>
            <a:r>
              <a:rPr lang="en-US" dirty="0" smtClean="0">
                <a:latin typeface="BRH Devanagari RN" pitchFamily="2" charset="0"/>
              </a:rPr>
              <a:t> - mÉëM×üÌiÉMüUhÉxÉÇrÉÉåaÉUÉÍzÉSåzÉMüÉsÉÉåmÉrÉÉåaÉxÉÇxjÉÉåmÉrÉÉåY§É¹qÉÉÌlÉ (</a:t>
            </a:r>
            <a:r>
              <a:rPr lang="en-US" dirty="0" err="1" smtClean="0">
                <a:latin typeface="BRH Devanagari RN" pitchFamily="2" charset="0"/>
              </a:rPr>
              <a:t>pÉuÉÎliÉ</a:t>
            </a:r>
            <a:r>
              <a:rPr lang="en-US" dirty="0" smtClean="0">
                <a:latin typeface="BRH Devanagari RN" pitchFamily="2" charset="0"/>
              </a:rPr>
              <a:t>) | (1/21)</a:t>
            </a:r>
          </a:p>
          <a:p>
            <a:pPr algn="just">
              <a:lnSpc>
                <a:spcPct val="150000"/>
              </a:lnSpc>
            </a:pPr>
            <a:r>
              <a:rPr lang="en-US" dirty="0" smtClean="0">
                <a:latin typeface="Times New Roman" pitchFamily="18" charset="0"/>
                <a:cs typeface="Times New Roman" pitchFamily="18" charset="0"/>
              </a:rPr>
              <a:t>The names of eight rules for intake of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are enumerated in brief. Only their names are mentioned in this Sutra not the detailed explanation.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UDDESHA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7924800" cy="5562600"/>
          </a:xfrm>
        </p:spPr>
        <p:txBody>
          <a:bodyPr>
            <a:normAutofit/>
          </a:bodyPr>
          <a:lstStyle/>
          <a:p>
            <a:pPr lvl="0" algn="just">
              <a:lnSpc>
                <a:spcPct val="150000"/>
              </a:lnSpc>
            </a:pPr>
            <a:r>
              <a:rPr lang="en-US" dirty="0" err="1" smtClean="0">
                <a:latin typeface="BRH Devanagari RN" pitchFamily="2" charset="0"/>
              </a:rPr>
              <a:t>ÌlÉSåïzÉÉå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xÉXçZrÉårÉÉåå£üxrÉ</a:t>
            </a:r>
            <a:r>
              <a:rPr lang="en-US" dirty="0" smtClean="0">
                <a:latin typeface="BRH Devanagari RN" pitchFamily="2" charset="0"/>
              </a:rPr>
              <a:t> </a:t>
            </a:r>
            <a:r>
              <a:rPr lang="en-US" dirty="0" err="1" smtClean="0">
                <a:latin typeface="BRH Devanagari RN" pitchFamily="2" charset="0"/>
              </a:rPr>
              <a:t>ÌuÉuÉUhÉqÉç</a:t>
            </a:r>
            <a:r>
              <a:rPr lang="en-US" dirty="0" smtClean="0">
                <a:latin typeface="BRH Devanagari RN" pitchFamily="2" charset="0"/>
              </a:rPr>
              <a:t>;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WåûiÉÑÍsÉ</a:t>
            </a:r>
            <a:r>
              <a:rPr lang="en-US" dirty="0" smtClean="0">
                <a:latin typeface="BRH Devanagari RN" pitchFamily="2" charset="0"/>
              </a:rPr>
              <a:t>…¡</a:t>
            </a:r>
            <a:r>
              <a:rPr lang="en-US" dirty="0" err="1" smtClean="0">
                <a:latin typeface="BRH Devanagari RN" pitchFamily="2" charset="0"/>
              </a:rPr>
              <a:t>ûÉæwÉkÉxrÉ</a:t>
            </a:r>
            <a:r>
              <a:rPr lang="en-US" dirty="0" smtClean="0">
                <a:latin typeface="BRH Devanagari RN" pitchFamily="2" charset="0"/>
              </a:rPr>
              <a:t> </a:t>
            </a:r>
            <a:r>
              <a:rPr lang="en-US" dirty="0" err="1" smtClean="0">
                <a:latin typeface="BRH Devanagari RN" pitchFamily="2" charset="0"/>
              </a:rPr>
              <a:t>mÉÑlÉ:mÉëmÉgcÉlÉÇ</a:t>
            </a:r>
            <a:r>
              <a:rPr lang="en-US" dirty="0" smtClean="0">
                <a:latin typeface="BRH Devanagari RN" pitchFamily="2" charset="0"/>
              </a:rPr>
              <a:t> “</a:t>
            </a:r>
            <a:r>
              <a:rPr lang="en-US" dirty="0" err="1" smtClean="0">
                <a:latin typeface="BRH Devanagari RN" pitchFamily="2" charset="0"/>
              </a:rPr>
              <a:t>xÉuÉïSÉ</a:t>
            </a:r>
            <a:r>
              <a:rPr lang="en-US" dirty="0" smtClean="0">
                <a:latin typeface="BRH Devanagari RN" pitchFamily="2" charset="0"/>
              </a:rPr>
              <a:t> </a:t>
            </a:r>
            <a:r>
              <a:rPr lang="en-US" dirty="0" err="1" smtClean="0">
                <a:latin typeface="BRH Devanagari RN" pitchFamily="2" charset="0"/>
              </a:rPr>
              <a:t>xÉuÉïpÉÉuÉÉlÉÉÇ</a:t>
            </a:r>
            <a:r>
              <a:rPr lang="en-US" dirty="0" smtClean="0">
                <a:latin typeface="BRH Devanagari RN" pitchFamily="2" charset="0"/>
              </a:rPr>
              <a:t>” </a:t>
            </a:r>
            <a:r>
              <a:rPr lang="en-US" dirty="0" err="1" smtClean="0">
                <a:latin typeface="BRH Devanagari RN" pitchFamily="2" charset="0"/>
              </a:rPr>
              <a:t>CirÉÉÌSlÉÉ</a:t>
            </a:r>
            <a:r>
              <a:rPr lang="en-US" dirty="0" smtClean="0">
                <a:latin typeface="BRH Devanagari RN" pitchFamily="2" charset="0"/>
              </a:rPr>
              <a:t> “</a:t>
            </a:r>
            <a:r>
              <a:rPr lang="en-US" dirty="0" err="1" smtClean="0">
                <a:latin typeface="BRH Devanagari RN" pitchFamily="2" charset="0"/>
              </a:rPr>
              <a:t>CirÉÑ£Çü</a:t>
            </a:r>
            <a:r>
              <a:rPr lang="en-US" dirty="0" smtClean="0">
                <a:latin typeface="BRH Devanagari RN" pitchFamily="2" charset="0"/>
              </a:rPr>
              <a:t> </a:t>
            </a:r>
            <a:r>
              <a:rPr lang="en-US" dirty="0" err="1" smtClean="0">
                <a:latin typeface="BRH Devanagari RN" pitchFamily="2" charset="0"/>
              </a:rPr>
              <a:t>MüÉUhÉÇ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 </a:t>
            </a:r>
            <a:r>
              <a:rPr lang="en-US" dirty="0" err="1" smtClean="0">
                <a:latin typeface="BRH Devanagari RN" pitchFamily="2" charset="0"/>
              </a:rPr>
              <a:t>CirÉliÉålÉ</a:t>
            </a:r>
            <a:r>
              <a:rPr lang="en-US" dirty="0" smtClean="0">
                <a:latin typeface="BRH Devanagari RN" pitchFamily="2" charset="0"/>
              </a:rPr>
              <a:t> </a:t>
            </a:r>
            <a:r>
              <a:rPr lang="en-US" dirty="0" err="1" smtClean="0">
                <a:latin typeface="BRH Devanagari RN" pitchFamily="2" charset="0"/>
              </a:rPr>
              <a:t>MüÉUhÉmÉëmÉgcÉlÉÍqÉirÉÉÌS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gn="just">
              <a:lnSpc>
                <a:spcPct val="150000"/>
              </a:lnSpc>
            </a:pPr>
            <a:r>
              <a:rPr lang="en-US" dirty="0" smtClean="0">
                <a:latin typeface="Times New Roman" pitchFamily="18" charset="0"/>
                <a:cs typeface="Times New Roman" pitchFamily="18" charset="0"/>
              </a:rPr>
              <a:t>Explaining the things which are mentioned in brief </a:t>
            </a:r>
          </a:p>
          <a:p>
            <a:pPr algn="just">
              <a:lnSpc>
                <a:spcPct val="150000"/>
              </a:lnSpc>
            </a:pPr>
            <a:r>
              <a:rPr lang="en-US" dirty="0" smtClean="0">
                <a:latin typeface="Times New Roman" pitchFamily="18" charset="0"/>
                <a:cs typeface="Times New Roman" pitchFamily="18" charset="0"/>
              </a:rPr>
              <a:t>Eg Detailed explanation of </a:t>
            </a:r>
            <a:r>
              <a:rPr lang="en-US" dirty="0" err="1" smtClean="0">
                <a:latin typeface="Times New Roman" pitchFamily="18" charset="0"/>
                <a:cs typeface="Times New Roman" pitchFamily="18" charset="0"/>
              </a:rPr>
              <a:t>hetu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linga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Aushadha</a:t>
            </a:r>
            <a:r>
              <a:rPr lang="en-US" dirty="0" smtClean="0">
                <a:latin typeface="Times New Roman" pitchFamily="18" charset="0"/>
                <a:cs typeface="Times New Roman" pitchFamily="18" charset="0"/>
              </a:rPr>
              <a:t> is the  whole </a:t>
            </a:r>
            <a:r>
              <a:rPr lang="en-US" dirty="0" err="1" smtClean="0">
                <a:latin typeface="Times New Roman" pitchFamily="18" charset="0"/>
                <a:cs typeface="Times New Roman" pitchFamily="18" charset="0"/>
              </a:rPr>
              <a:t>Charaka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samhita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lvl="0"/>
            <a:r>
              <a:rPr lang="en-US" dirty="0" smtClean="0">
                <a:latin typeface="Times New Roman" pitchFamily="18" charset="0"/>
                <a:cs typeface="Times New Roman" pitchFamily="18" charset="0"/>
              </a:rPr>
              <a:t>NIRDESA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7848600" cy="5465136"/>
          </a:xfrm>
        </p:spPr>
        <p:txBody>
          <a:bodyPr>
            <a:normAutofit/>
          </a:bodyPr>
          <a:lstStyle/>
          <a:p>
            <a:pPr lvl="0" algn="just">
              <a:lnSpc>
                <a:spcPct val="150000"/>
              </a:lnSpc>
            </a:pPr>
            <a:r>
              <a:rPr lang="en-US" dirty="0" err="1" smtClean="0">
                <a:latin typeface="BRH Devanagari" pitchFamily="2" charset="0"/>
              </a:rPr>
              <a:t>iÉ§ÉmÉëM×üÌiÉÂcrÉiÉå</a:t>
            </a:r>
            <a:r>
              <a:rPr lang="en-US" dirty="0" smtClean="0">
                <a:latin typeface="BRH Devanagari" pitchFamily="2" charset="0"/>
              </a:rPr>
              <a:t>. . . . . </a:t>
            </a:r>
            <a:r>
              <a:rPr lang="en-US" dirty="0" err="1" smtClean="0">
                <a:latin typeface="BRH Devanagari" pitchFamily="2" charset="0"/>
              </a:rPr>
              <a:t>rÉSÉrÉ¨ÉqÉÉåMüxÉÉiqrÉqÉç</a:t>
            </a:r>
            <a:r>
              <a:rPr lang="en-US" dirty="0" smtClean="0">
                <a:latin typeface="BRH Devanagari" pitchFamily="2" charset="0"/>
              </a:rPr>
              <a:t> | </a:t>
            </a:r>
            <a:r>
              <a:rPr lang="en-US" dirty="0" smtClean="0">
                <a:latin typeface="Times New Roman" pitchFamily="18" charset="0"/>
                <a:cs typeface="Times New Roman" pitchFamily="18" charset="0"/>
              </a:rPr>
              <a:t>(</a:t>
            </a:r>
            <a:r>
              <a:rPr lang="en-US" sz="2800" dirty="0" smtClean="0"/>
              <a:t>C.V</a:t>
            </a:r>
            <a:r>
              <a:rPr lang="en-US" sz="3200" dirty="0" smtClean="0"/>
              <a:t>.</a:t>
            </a:r>
            <a:r>
              <a:rPr lang="en-US" dirty="0" smtClean="0">
                <a:latin typeface="Times New Roman" pitchFamily="18" charset="0"/>
                <a:cs typeface="Times New Roman" pitchFamily="18" charset="0"/>
              </a:rPr>
              <a:t>1/22.1-8)</a:t>
            </a:r>
          </a:p>
          <a:p>
            <a:pPr algn="just">
              <a:lnSpc>
                <a:spcPct val="15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uddesha</a:t>
            </a:r>
            <a:r>
              <a:rPr lang="en-US" dirty="0" smtClean="0">
                <a:latin typeface="Times New Roman" pitchFamily="18" charset="0"/>
                <a:cs typeface="Times New Roman" pitchFamily="18" charset="0"/>
              </a:rPr>
              <a:t> </a:t>
            </a:r>
          </a:p>
          <a:p>
            <a:pPr algn="just">
              <a:lnSpc>
                <a:spcPct val="150000"/>
              </a:lnSpc>
            </a:pPr>
            <a:r>
              <a:rPr lang="en-US" dirty="0" smtClean="0">
                <a:latin typeface="BRH Devanagari" pitchFamily="2" charset="0"/>
              </a:rPr>
              <a:t>“</a:t>
            </a:r>
            <a:r>
              <a:rPr lang="en-US" dirty="0" err="1" smtClean="0">
                <a:latin typeface="BRH Devanagari" pitchFamily="2" charset="0"/>
              </a:rPr>
              <a:t>iÉ§É</a:t>
            </a:r>
            <a:r>
              <a:rPr lang="en-US" dirty="0" smtClean="0">
                <a:latin typeface="BRH Devanagari" pitchFamily="2" charset="0"/>
              </a:rPr>
              <a:t> ZÉÎsuÉqÉÉlrÉ¹ÉWûÉUÌuÉÍkÉÌuÉzÉåwÉÉrÉiÉlÉÉÌlÉ </a:t>
            </a:r>
            <a:r>
              <a:rPr lang="en-US" dirty="0" err="1" smtClean="0">
                <a:latin typeface="BRH Devanagari" pitchFamily="2" charset="0"/>
              </a:rPr>
              <a:t>pÉuÉÎliÉ</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mÉëM×üÌiÉMüUhÉxÉÇrÉÉåaÉUÉÍzÉSåzÉMüÉsÉÉåmÉrÉÉåaÉxÉÇxjÉÉåmÉrÉÉåY§É¹qÉÉÌlÉ (</a:t>
            </a:r>
            <a:r>
              <a:rPr lang="en-US" dirty="0" err="1" smtClean="0">
                <a:latin typeface="BRH Devanagari" pitchFamily="2" charset="0"/>
              </a:rPr>
              <a:t>pÉuÉÎliÉ</a:t>
            </a:r>
            <a:r>
              <a:rPr lang="en-US" dirty="0" smtClean="0">
                <a:latin typeface="BRH Devanagari" pitchFamily="2" charset="0"/>
              </a:rPr>
              <a:t>) | </a:t>
            </a:r>
            <a:r>
              <a:rPr lang="en-US" dirty="0" smtClean="0"/>
              <a:t>(</a:t>
            </a:r>
            <a:r>
              <a:rPr lang="en-US" sz="2800" dirty="0" smtClean="0"/>
              <a:t>C.V</a:t>
            </a:r>
            <a:r>
              <a:rPr lang="en-US" sz="3200" dirty="0" smtClean="0"/>
              <a:t>.</a:t>
            </a:r>
            <a:r>
              <a:rPr lang="en-US" dirty="0" smtClean="0"/>
              <a:t>1/21)” </a:t>
            </a:r>
            <a:r>
              <a:rPr lang="en-US" dirty="0" smtClean="0">
                <a:latin typeface="Times New Roman" pitchFamily="18" charset="0"/>
                <a:cs typeface="Times New Roman" pitchFamily="18" charset="0"/>
              </a:rPr>
              <a:t>has been elaborated through these Sutra</a:t>
            </a:r>
          </a:p>
          <a:p>
            <a:pPr algn="just">
              <a:lnSpc>
                <a:spcPct val="150000"/>
              </a:lnSpc>
            </a:pPr>
            <a:endParaRPr lang="en-US" dirty="0"/>
          </a:p>
        </p:txBody>
      </p:sp>
      <p:sp>
        <p:nvSpPr>
          <p:cNvPr id="2" name="Title 1"/>
          <p:cNvSpPr>
            <a:spLocks noGrp="1"/>
          </p:cNvSpPr>
          <p:nvPr>
            <p:ph type="title"/>
          </p:nvPr>
        </p:nvSpPr>
        <p:spPr>
          <a:xfrm>
            <a:off x="381000" y="228600"/>
            <a:ext cx="7239000" cy="701040"/>
          </a:xfrm>
        </p:spPr>
        <p:txBody>
          <a:bodyPr>
            <a:normAutofit/>
          </a:bodyPr>
          <a:lstStyle/>
          <a:p>
            <a:r>
              <a:rPr lang="en-US" dirty="0" smtClean="0">
                <a:latin typeface="Times New Roman" pitchFamily="18" charset="0"/>
                <a:cs typeface="Times New Roman" pitchFamily="18" charset="0"/>
              </a:rPr>
              <a:t>NIRDESA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7848600" cy="6096000"/>
          </a:xfrm>
        </p:spPr>
        <p:txBody>
          <a:bodyPr>
            <a:normAutofit lnSpcReduction="10000"/>
          </a:bodyPr>
          <a:lstStyle/>
          <a:p>
            <a:pPr lvl="0">
              <a:lnSpc>
                <a:spcPct val="150000"/>
              </a:lnSpc>
            </a:pPr>
            <a:r>
              <a:rPr lang="en-US" dirty="0" err="1" smtClean="0">
                <a:latin typeface="BRH Devanagari" pitchFamily="2" charset="0"/>
              </a:rPr>
              <a:t>uÉÉYrÉzÉåwÉÉå</a:t>
            </a:r>
            <a:r>
              <a:rPr lang="en-US" dirty="0" smtClean="0">
                <a:latin typeface="BRH Devanagari" pitchFamily="2" charset="0"/>
              </a:rPr>
              <a:t> </a:t>
            </a:r>
            <a:r>
              <a:rPr lang="en-US" dirty="0" err="1" smtClean="0">
                <a:latin typeface="BRH Devanagari" pitchFamily="2" charset="0"/>
              </a:rPr>
              <a:t>lÉÉqÉ</a:t>
            </a:r>
            <a:r>
              <a:rPr lang="en-US" dirty="0" smtClean="0">
                <a:latin typeface="BRH Devanagari" pitchFamily="2" charset="0"/>
              </a:rPr>
              <a:t> </a:t>
            </a:r>
            <a:r>
              <a:rPr lang="en-US" dirty="0" err="1" smtClean="0">
                <a:latin typeface="BRH Devanagari" pitchFamily="2" charset="0"/>
              </a:rPr>
              <a:t>rÉssÉÉbÉuÉÉjÉïqÉÉcÉÉrÉåïhÉ</a:t>
            </a:r>
            <a:r>
              <a:rPr lang="en-US" dirty="0" smtClean="0">
                <a:latin typeface="BRH Devanagari" pitchFamily="2" charset="0"/>
              </a:rPr>
              <a:t> </a:t>
            </a:r>
            <a:r>
              <a:rPr lang="en-US" dirty="0" err="1" smtClean="0">
                <a:latin typeface="BRH Devanagari" pitchFamily="2" charset="0"/>
              </a:rPr>
              <a:t>uÉÉYrÉåwÉÑ</a:t>
            </a:r>
            <a:r>
              <a:rPr lang="en-US" dirty="0" smtClean="0">
                <a:latin typeface="BRH Devanagari" pitchFamily="2" charset="0"/>
              </a:rPr>
              <a:t> </a:t>
            </a:r>
            <a:r>
              <a:rPr lang="en-US" dirty="0" err="1" smtClean="0">
                <a:latin typeface="BRH Devanagari" pitchFamily="2" charset="0"/>
              </a:rPr>
              <a:t>mÉSqÉM×üiÉÇ</a:t>
            </a:r>
            <a:r>
              <a:rPr lang="en-US" dirty="0" smtClean="0">
                <a:latin typeface="BRH Devanagari" pitchFamily="2" charset="0"/>
              </a:rPr>
              <a:t> </a:t>
            </a:r>
            <a:r>
              <a:rPr lang="en-US" dirty="0" err="1" smtClean="0">
                <a:latin typeface="BRH Devanagari" pitchFamily="2" charset="0"/>
              </a:rPr>
              <a:t>aÉqrÉqÉÉlÉiÉrÉÉ</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a:t>
            </a:r>
            <a:r>
              <a:rPr lang="en-US" dirty="0" err="1" smtClean="0">
                <a:latin typeface="BRH Devanagari" pitchFamily="2" charset="0"/>
              </a:rPr>
              <a:t>rÉjÉÉ</a:t>
            </a:r>
            <a:r>
              <a:rPr lang="en-US" dirty="0" smtClean="0">
                <a:latin typeface="BRH Devanagari" pitchFamily="2" charset="0"/>
              </a:rPr>
              <a:t> -“</a:t>
            </a:r>
            <a:r>
              <a:rPr lang="en-US" dirty="0" err="1" smtClean="0">
                <a:latin typeface="BRH Devanagari" pitchFamily="2" charset="0"/>
              </a:rPr>
              <a:t>mÉëuÉ×Ì¨ÉWåïûiÉÑpÉÉuÉÉlÉÉÇ</a:t>
            </a:r>
            <a:r>
              <a:rPr lang="en-US" dirty="0" smtClean="0">
                <a:latin typeface="BRH Devanagari" pitchFamily="2" charset="0"/>
              </a:rPr>
              <a:t>” (</a:t>
            </a:r>
            <a:r>
              <a:rPr lang="en-US" dirty="0" err="1" smtClean="0">
                <a:latin typeface="BRH Devanagari" pitchFamily="2" charset="0"/>
              </a:rPr>
              <a:t>xÉÔ</a:t>
            </a:r>
            <a:r>
              <a:rPr lang="en-US" dirty="0" smtClean="0">
                <a:latin typeface="BRH Devanagari" pitchFamily="2" charset="0"/>
              </a:rPr>
              <a:t> A 16) </a:t>
            </a:r>
            <a:r>
              <a:rPr lang="en-US" dirty="0" err="1" smtClean="0">
                <a:latin typeface="BRH Devanagari" pitchFamily="2" charset="0"/>
              </a:rPr>
              <a:t>CirÉ§É</a:t>
            </a:r>
            <a:r>
              <a:rPr lang="en-US" dirty="0" smtClean="0">
                <a:latin typeface="BRH Devanagari" pitchFamily="2" charset="0"/>
              </a:rPr>
              <a:t> </a:t>
            </a:r>
            <a:r>
              <a:rPr lang="en-US" dirty="0" err="1" smtClean="0">
                <a:latin typeface="BRH Devanagari" pitchFamily="2" charset="0"/>
              </a:rPr>
              <a:t>AÎxiÉ</a:t>
            </a:r>
            <a:r>
              <a:rPr lang="en-US" dirty="0" smtClean="0">
                <a:latin typeface="BRH Devanagari" pitchFamily="2" charset="0"/>
              </a:rPr>
              <a:t> </a:t>
            </a:r>
            <a:r>
              <a:rPr lang="en-US" dirty="0" err="1" smtClean="0">
                <a:latin typeface="BRH Devanagari" pitchFamily="2" charset="0"/>
              </a:rPr>
              <a:t>CÌiÉ</a:t>
            </a:r>
            <a:r>
              <a:rPr lang="en-US" dirty="0" smtClean="0">
                <a:latin typeface="BRH Devanagari" pitchFamily="2" charset="0"/>
              </a:rPr>
              <a:t> </a:t>
            </a:r>
            <a:r>
              <a:rPr lang="en-US" dirty="0" err="1" smtClean="0">
                <a:latin typeface="BRH Devanagari" pitchFamily="2" charset="0"/>
              </a:rPr>
              <a:t>mÉSqÉç</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a:t>
            </a:r>
            <a:r>
              <a:rPr lang="en-US" dirty="0" err="1" smtClean="0">
                <a:latin typeface="BRH Devanagari" pitchFamily="2" charset="0"/>
              </a:rPr>
              <a:t>eÉÉ</a:t>
            </a:r>
            <a:r>
              <a:rPr lang="en-US" dirty="0" smtClean="0">
                <a:latin typeface="BRH Devanagari" pitchFamily="2" charset="0"/>
              </a:rPr>
              <a:t>…¡</a:t>
            </a:r>
            <a:r>
              <a:rPr lang="en-US" dirty="0" err="1" smtClean="0">
                <a:latin typeface="BRH Devanagari" pitchFamily="2" charset="0"/>
              </a:rPr>
              <a:t>ûsÉæ</a:t>
            </a:r>
            <a:r>
              <a:rPr lang="en-US" dirty="0" smtClean="0">
                <a:latin typeface="BRH Devanagari" pitchFamily="2" charset="0"/>
              </a:rPr>
              <a:t>: </a:t>
            </a:r>
            <a:r>
              <a:rPr lang="en-US" dirty="0" err="1" smtClean="0">
                <a:latin typeface="BRH Devanagari" pitchFamily="2" charset="0"/>
              </a:rPr>
              <a:t>UxÉæ</a:t>
            </a:r>
            <a:r>
              <a:rPr lang="en-US" dirty="0" smtClean="0">
                <a:latin typeface="BRH Devanagari" pitchFamily="2" charset="0"/>
              </a:rPr>
              <a:t>:” </a:t>
            </a:r>
            <a:r>
              <a:rPr lang="en-US" dirty="0" err="1" smtClean="0">
                <a:latin typeface="BRH Devanagari" pitchFamily="2" charset="0"/>
              </a:rPr>
              <a:t>CirÉ§É</a:t>
            </a:r>
            <a:r>
              <a:rPr lang="en-US" dirty="0" smtClean="0">
                <a:latin typeface="BRH Devanagari" pitchFamily="2" charset="0"/>
              </a:rPr>
              <a:t> </a:t>
            </a:r>
            <a:r>
              <a:rPr lang="en-US" dirty="0" err="1" smtClean="0">
                <a:latin typeface="BRH Devanagari" pitchFamily="2" charset="0"/>
              </a:rPr>
              <a:t>qÉÉÇxÉ</a:t>
            </a:r>
            <a:r>
              <a:rPr lang="en-US" dirty="0" smtClean="0">
                <a:latin typeface="BRH Devanagari" pitchFamily="2" charset="0"/>
              </a:rPr>
              <a:t> </a:t>
            </a:r>
            <a:r>
              <a:rPr lang="en-US" dirty="0" err="1" smtClean="0">
                <a:latin typeface="BRH Devanagari" pitchFamily="2" charset="0"/>
              </a:rPr>
              <a:t>zÉoS</a:t>
            </a:r>
            <a:r>
              <a:rPr lang="en-US" dirty="0" smtClean="0">
                <a:latin typeface="BRH Devanagari" pitchFamily="2" charset="0"/>
              </a:rPr>
              <a:t>: </a:t>
            </a:r>
            <a:r>
              <a:rPr lang="en-US" dirty="0" err="1" smtClean="0">
                <a:latin typeface="BRH Devanagari" pitchFamily="2" charset="0"/>
              </a:rPr>
              <a:t>mÉÔrÉïiÉå</a:t>
            </a:r>
            <a:r>
              <a:rPr lang="en-US" dirty="0" smtClean="0">
                <a:latin typeface="BRH Devanagari" pitchFamily="2" charset="0"/>
              </a:rPr>
              <a:t> | (</a:t>
            </a:r>
            <a:r>
              <a:rPr lang="en-US" dirty="0" err="1" smtClean="0">
                <a:latin typeface="BRH Devanagari" pitchFamily="2" charset="0"/>
              </a:rPr>
              <a:t>cÉ¢ümÉÉÍhÉ</a:t>
            </a:r>
            <a:r>
              <a:rPr lang="en-US" dirty="0" smtClean="0">
                <a:latin typeface="BRH Devanagari" pitchFamily="2" charset="0"/>
              </a:rPr>
              <a:t>)</a:t>
            </a:r>
          </a:p>
          <a:p>
            <a:pPr>
              <a:lnSpc>
                <a:spcPct val="150000"/>
              </a:lnSpc>
            </a:pPr>
            <a:r>
              <a:rPr lang="en-US" dirty="0" smtClean="0">
                <a:latin typeface="Times New Roman" pitchFamily="18" charset="0"/>
                <a:cs typeface="Times New Roman" pitchFamily="18" charset="0"/>
              </a:rPr>
              <a:t>Filling the words of short sentences which are not mentioned so as to concise the Sastra.</a:t>
            </a:r>
          </a:p>
          <a:p>
            <a:pPr>
              <a:lnSpc>
                <a:spcPct val="150000"/>
              </a:lnSpc>
            </a:pPr>
            <a:r>
              <a:rPr lang="en-US" dirty="0" smtClean="0">
                <a:latin typeface="Times New Roman" pitchFamily="18" charset="0"/>
                <a:cs typeface="Times New Roman" pitchFamily="18" charset="0"/>
              </a:rPr>
              <a:t>Eg in the </a:t>
            </a:r>
            <a:r>
              <a:rPr lang="en-US" dirty="0" err="1" smtClean="0">
                <a:latin typeface="Times New Roman" pitchFamily="18" charset="0"/>
                <a:cs typeface="Times New Roman" pitchFamily="18" charset="0"/>
              </a:rPr>
              <a:t>sloka</a:t>
            </a:r>
            <a:r>
              <a:rPr lang="en-US" dirty="0" smtClean="0">
                <a:latin typeface="Times New Roman" pitchFamily="18" charset="0"/>
                <a:cs typeface="Times New Roman" pitchFamily="18" charset="0"/>
              </a:rPr>
              <a:t> </a:t>
            </a:r>
            <a:r>
              <a:rPr lang="en-US" dirty="0" smtClean="0"/>
              <a:t>-</a:t>
            </a:r>
            <a:r>
              <a:rPr lang="hi-IN" dirty="0" smtClean="0"/>
              <a:t>प्रवृत्तिहेतुर्भावानां न निरोधेऽस्ति कारणम्|  </a:t>
            </a:r>
            <a:r>
              <a:rPr lang="en-US" smtClean="0"/>
              <a:t>(C.Su.16/28</a:t>
            </a:r>
            <a:r>
              <a:rPr lang="en-US" dirty="0" smtClean="0"/>
              <a:t>)</a:t>
            </a:r>
          </a:p>
          <a:p>
            <a:pPr>
              <a:lnSpc>
                <a:spcPct val="150000"/>
              </a:lnSpc>
            </a:pPr>
            <a:r>
              <a:rPr lang="en-US" dirty="0" smtClean="0"/>
              <a:t>“</a:t>
            </a:r>
            <a:r>
              <a:rPr lang="en-US" dirty="0" err="1" smtClean="0">
                <a:latin typeface="BRH Devanagari RN" pitchFamily="2" charset="0"/>
              </a:rPr>
              <a:t>mÉëuÉ×Ì¨ÉWåïûiÉÑpÉÉuÉÉlÉÉÇ</a:t>
            </a:r>
            <a:r>
              <a:rPr lang="en-US" dirty="0" smtClean="0">
                <a:latin typeface="Times New Roman" pitchFamily="18" charset="0"/>
                <a:cs typeface="Times New Roman" pitchFamily="18" charset="0"/>
              </a:rPr>
              <a:t>” the word </a:t>
            </a:r>
            <a:r>
              <a:rPr lang="en-US" dirty="0" err="1" smtClean="0">
                <a:latin typeface="BRH Devanagari RN" pitchFamily="2" charset="0"/>
              </a:rPr>
              <a:t>AÎxiÉ</a:t>
            </a:r>
            <a:r>
              <a:rPr lang="en-US" dirty="0" smtClean="0"/>
              <a:t> </a:t>
            </a:r>
            <a:r>
              <a:rPr lang="en-US" dirty="0" smtClean="0">
                <a:latin typeface="Times New Roman" pitchFamily="18" charset="0"/>
                <a:cs typeface="Times New Roman" pitchFamily="18" charset="0"/>
              </a:rPr>
              <a:t>is omitted but the sentence should be completed by adding the </a:t>
            </a:r>
            <a:r>
              <a:rPr lang="en-US" dirty="0" err="1" smtClean="0">
                <a:latin typeface="BRH Devanagari RN" pitchFamily="2" charset="0"/>
              </a:rPr>
              <a:t>AÎxiÉ</a:t>
            </a:r>
            <a:endParaRPr lang="en-US" dirty="0">
              <a:latin typeface="BRH Devanagari RN" pitchFamily="2" charset="0"/>
              <a:cs typeface="Times New Roman" pitchFamily="18" charset="0"/>
            </a:endParaRPr>
          </a:p>
        </p:txBody>
      </p:sp>
      <p:sp>
        <p:nvSpPr>
          <p:cNvPr id="2" name="Title 1"/>
          <p:cNvSpPr>
            <a:spLocks noGrp="1"/>
          </p:cNvSpPr>
          <p:nvPr>
            <p:ph type="title"/>
          </p:nvPr>
        </p:nvSpPr>
        <p:spPr>
          <a:xfrm>
            <a:off x="533400" y="274638"/>
            <a:ext cx="8153400" cy="715962"/>
          </a:xfrm>
        </p:spPr>
        <p:txBody>
          <a:bodyPr>
            <a:normAutofit fontScale="90000"/>
          </a:bodyPr>
          <a:lstStyle/>
          <a:p>
            <a:r>
              <a:rPr lang="en-US" dirty="0" smtClean="0">
                <a:latin typeface="Times New Roman" pitchFamily="18" charset="0"/>
                <a:cs typeface="Times New Roman" pitchFamily="18" charset="0"/>
              </a:rPr>
              <a:t>VAKYASESHA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pitchFamily="2" charset="0"/>
              </a:rPr>
              <a:t>xÉÉiqrÉÇlÉÉqÉ</a:t>
            </a:r>
            <a:r>
              <a:rPr lang="en-US" dirty="0" smtClean="0">
                <a:latin typeface="BRH Devanagari" pitchFamily="2" charset="0"/>
              </a:rPr>
              <a:t> . . . . </a:t>
            </a:r>
            <a:r>
              <a:rPr lang="en-US" dirty="0" err="1" smtClean="0">
                <a:latin typeface="BRH Devanagari" pitchFamily="2" charset="0"/>
              </a:rPr>
              <a:t>iÉ§ÉxÉuÉïUxÉÇmÉëuÉUqÉç</a:t>
            </a:r>
            <a:r>
              <a:rPr lang="en-US" dirty="0" smtClean="0">
                <a:latin typeface="BRH Devanagari" pitchFamily="2" charset="0"/>
              </a:rPr>
              <a:t>, </a:t>
            </a:r>
            <a:r>
              <a:rPr lang="en-US" dirty="0" err="1" smtClean="0">
                <a:latin typeface="BRH Devanagari" pitchFamily="2" charset="0"/>
              </a:rPr>
              <a:t>AuÉUqÉåMüUxÉqÉç</a:t>
            </a:r>
            <a:r>
              <a:rPr lang="en-US" dirty="0" smtClean="0">
                <a:latin typeface="BRH Devanagari" pitchFamily="2" charset="0"/>
              </a:rPr>
              <a:t>, </a:t>
            </a:r>
            <a:r>
              <a:rPr lang="en-US" dirty="0" err="1" smtClean="0">
                <a:latin typeface="BRH Devanagari" pitchFamily="2" charset="0"/>
              </a:rPr>
              <a:t>qÉkrÉÇiÉÑmÉëuÉUÉuÉUqÉkrÉxjÉqÉç</a:t>
            </a:r>
            <a:r>
              <a:rPr lang="en-US" dirty="0" smtClean="0">
                <a:latin typeface="BRH Devanagari" pitchFamily="2" charset="0"/>
              </a:rPr>
              <a:t> </a:t>
            </a:r>
            <a:r>
              <a:rPr lang="en-US" dirty="0" smtClean="0"/>
              <a:t>| (C.V.1/20)</a:t>
            </a:r>
          </a:p>
          <a:p>
            <a:pPr algn="just">
              <a:lnSpc>
                <a:spcPct val="150000"/>
              </a:lnSpc>
            </a:pPr>
            <a:r>
              <a:rPr lang="en-US" dirty="0" smtClean="0">
                <a:latin typeface="Times New Roman" pitchFamily="18" charset="0"/>
                <a:cs typeface="Times New Roman" pitchFamily="18" charset="0"/>
              </a:rPr>
              <a:t>Here in this Sutra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word is to be added between </a:t>
            </a:r>
            <a:r>
              <a:rPr lang="en-US" dirty="0" err="1" smtClean="0">
                <a:latin typeface="Times New Roman" pitchFamily="18" charset="0"/>
                <a:cs typeface="Times New Roman" pitchFamily="18" charset="0"/>
              </a:rPr>
              <a:t>Sarvarasam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Pravaram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Avaram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Ekarasa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Madhyama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Satmyam</a:t>
            </a:r>
            <a:r>
              <a:rPr lang="en-US" dirty="0" smtClean="0">
                <a:latin typeface="Times New Roman" pitchFamily="18" charset="0"/>
                <a:cs typeface="Times New Roman" pitchFamily="18" charset="0"/>
              </a:rPr>
              <a:t>) to get the complete meaning.</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VAKYASESHA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7772400" cy="5388936"/>
          </a:xfrm>
        </p:spPr>
        <p:txBody>
          <a:bodyPr>
            <a:normAutofit/>
          </a:bodyPr>
          <a:lstStyle/>
          <a:p>
            <a:pPr lvl="0" algn="just">
              <a:lnSpc>
                <a:spcPct val="150000"/>
              </a:lnSpc>
              <a:buClr>
                <a:srgbClr val="2DA2BF"/>
              </a:buClr>
            </a:pPr>
            <a:r>
              <a:rPr lang="en-US" dirty="0" err="1" smtClean="0">
                <a:latin typeface="BRH Devanagari RN" pitchFamily="2" charset="0"/>
                <a:cs typeface="Times New Roman" pitchFamily="18" charset="0"/>
              </a:rPr>
              <a:t>mÉërÉÉåeÉlÉÇ</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lÉÉqÉ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rÉSjÉïÇ</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MüÉqÉrÉqÉÉlÉ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mÉëuÉiÉïiÉå</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rÉjÉÉ</a:t>
            </a:r>
            <a:r>
              <a:rPr lang="en-US" dirty="0" smtClean="0">
                <a:latin typeface="BRH Devanagari RN" pitchFamily="2" charset="0"/>
                <a:cs typeface="Times New Roman" pitchFamily="18" charset="0"/>
              </a:rPr>
              <a:t> – </a:t>
            </a:r>
            <a:r>
              <a:rPr lang="en-US" dirty="0" err="1" smtClean="0">
                <a:latin typeface="BRH Devanagari RN" pitchFamily="2" charset="0"/>
                <a:cs typeface="Times New Roman" pitchFamily="18" charset="0"/>
              </a:rPr>
              <a:t>kÉÉiÉÑxÉÉqrÉÌ¢ürÉcÉÉå£üÉ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iÉl§ÉxrÉÉxrÉ</a:t>
            </a:r>
            <a:r>
              <a:rPr lang="en-US" dirty="0" smtClean="0">
                <a:latin typeface="BRH Devanagari RN" pitchFamily="2" charset="0"/>
                <a:cs typeface="Times New Roman" pitchFamily="18" charset="0"/>
              </a:rPr>
              <a:t> </a:t>
            </a:r>
            <a:r>
              <a:rPr lang="en-US" dirty="0" err="1" smtClean="0">
                <a:latin typeface="BRH Devanagari RN" pitchFamily="2" charset="0"/>
                <a:cs typeface="Times New Roman" pitchFamily="18" charset="0"/>
              </a:rPr>
              <a:t>mÉërÉÉåeÉlÉqÉç</a:t>
            </a:r>
            <a:r>
              <a:rPr lang="en-US" dirty="0" smtClean="0">
                <a:latin typeface="BRH Devanagari RN" pitchFamily="2" charset="0"/>
                <a:cs typeface="Times New Roman" pitchFamily="18" charset="0"/>
              </a:rPr>
              <a:t> | (</a:t>
            </a:r>
            <a:r>
              <a:rPr lang="en-US" dirty="0" err="1" smtClean="0">
                <a:latin typeface="BRH Devanagari RN" pitchFamily="2" charset="0"/>
                <a:cs typeface="Times New Roman" pitchFamily="18" charset="0"/>
              </a:rPr>
              <a:t>cÉ¢ümÉÉÍhÉ</a:t>
            </a:r>
            <a:r>
              <a:rPr lang="en-US" dirty="0" smtClean="0"/>
              <a:t>)</a:t>
            </a:r>
          </a:p>
          <a:p>
            <a:pPr lvl="0" algn="just">
              <a:lnSpc>
                <a:spcPct val="150000"/>
              </a:lnSpc>
              <a:buClr>
                <a:srgbClr val="2DA2BF"/>
              </a:buClr>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Artha</a:t>
            </a:r>
            <a:r>
              <a:rPr lang="en-US" dirty="0" smtClean="0">
                <a:latin typeface="Times New Roman" pitchFamily="18" charset="0"/>
                <a:cs typeface="Times New Roman" pitchFamily="18" charset="0"/>
              </a:rPr>
              <a:t> or Prayojana for which one proceed to do some work </a:t>
            </a:r>
          </a:p>
          <a:p>
            <a:pPr lvl="0" algn="just">
              <a:lnSpc>
                <a:spcPct val="150000"/>
              </a:lnSpc>
              <a:buClr>
                <a:srgbClr val="2DA2BF"/>
              </a:buClr>
            </a:pPr>
            <a:r>
              <a:rPr lang="en-US" dirty="0" smtClean="0">
                <a:latin typeface="Times New Roman" pitchFamily="18" charset="0"/>
                <a:cs typeface="Times New Roman" pitchFamily="18" charset="0"/>
              </a:rPr>
              <a:t>Eg</a:t>
            </a:r>
            <a:r>
              <a:rPr lang="en-US" dirty="0" smtClean="0"/>
              <a:t> </a:t>
            </a:r>
            <a:r>
              <a:rPr lang="en-US" dirty="0" err="1" smtClean="0">
                <a:latin typeface="BRH Devanagari RN" pitchFamily="2" charset="0"/>
              </a:rPr>
              <a:t>kÉÉiÉÑxÉÉqrÉÌ¢ürÉ</a:t>
            </a:r>
            <a:r>
              <a:rPr lang="en-US" dirty="0" smtClean="0"/>
              <a:t>  </a:t>
            </a:r>
            <a:r>
              <a:rPr lang="en-US" dirty="0" smtClean="0">
                <a:latin typeface="Times New Roman" pitchFamily="18" charset="0"/>
                <a:cs typeface="Times New Roman" pitchFamily="18" charset="0"/>
              </a:rPr>
              <a:t>is the Prayojana of Tantra</a:t>
            </a:r>
          </a:p>
          <a:p>
            <a:pPr lvl="1">
              <a:lnSpc>
                <a:spcPct val="150000"/>
              </a:lnSpc>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PRAYOJANA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US" dirty="0" err="1" smtClean="0">
                <a:latin typeface="BRH Devanagari" pitchFamily="2" charset="0"/>
              </a:rPr>
              <a:t>lÉ</a:t>
            </a:r>
            <a:r>
              <a:rPr lang="en-US" dirty="0" smtClean="0">
                <a:latin typeface="BRH Devanagari" pitchFamily="2" charset="0"/>
              </a:rPr>
              <a:t> ½qÉÉlÉ¥ÉÉå. . . </a:t>
            </a:r>
            <a:r>
              <a:rPr lang="en-US" dirty="0" err="1" smtClean="0">
                <a:latin typeface="BRH Devanagari" pitchFamily="2" charset="0"/>
              </a:rPr>
              <a:t>ÌuÉqÉÉlÉxjÉÉlÉqÉÑmÉSå¤rÉÉqÉÉåÅÎalÉuÉåzÉ</a:t>
            </a:r>
            <a:r>
              <a:rPr lang="en-US" dirty="0" smtClean="0">
                <a:latin typeface="BRH Devanagari" pitchFamily="2" charset="0"/>
              </a:rPr>
              <a:t> </a:t>
            </a:r>
            <a:r>
              <a:rPr lang="en-US" dirty="0" smtClean="0"/>
              <a:t>|| (1/3)</a:t>
            </a:r>
          </a:p>
          <a:p>
            <a:pPr lvl="0" algn="just">
              <a:lnSpc>
                <a:spcPct val="150000"/>
              </a:lnSpc>
            </a:pPr>
            <a:r>
              <a:rPr lang="en-US" dirty="0" smtClean="0">
                <a:latin typeface="Times New Roman" pitchFamily="18" charset="0"/>
                <a:cs typeface="Times New Roman" pitchFamily="18" charset="0"/>
              </a:rPr>
              <a:t>The Prayojana of knowing the Prabhava of Dosha, Beshaja, etc  explained in Vimanasthana for a physician is, he will become capable of alleviating diseases.</a:t>
            </a:r>
          </a:p>
          <a:p>
            <a:pPr algn="just">
              <a:lnSpc>
                <a:spcPct val="150000"/>
              </a:lnSpc>
              <a:buNone/>
            </a:pP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pPr lvl="0"/>
            <a:r>
              <a:rPr lang="en-US" dirty="0" smtClean="0">
                <a:latin typeface="Times New Roman" pitchFamily="18" charset="0"/>
                <a:cs typeface="Times New Roman" pitchFamily="18" charset="0"/>
              </a:rPr>
              <a:t>PRAYOJANA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7848600" cy="5312736"/>
          </a:xfrm>
        </p:spPr>
        <p:txBody>
          <a:bodyPr/>
          <a:lstStyle/>
          <a:p>
            <a:pPr lvl="0">
              <a:lnSpc>
                <a:spcPct val="150000"/>
              </a:lnSpc>
            </a:pPr>
            <a:r>
              <a:rPr lang="en-US" dirty="0" err="1" smtClean="0">
                <a:latin typeface="BRH Devanagari RN" pitchFamily="2" charset="0"/>
              </a:rPr>
              <a:t>EmÉSåzÉÉå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AÉmiÉÉlÉÑzÉÉxÉlÉqÉç</a:t>
            </a:r>
            <a:r>
              <a:rPr lang="en-US" dirty="0" smtClean="0">
                <a:latin typeface="BRH Devanagari RN" pitchFamily="2" charset="0"/>
              </a:rPr>
              <a:t> |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xlÉåWûqÉaÉëå</a:t>
            </a:r>
            <a:r>
              <a:rPr lang="en-US" dirty="0" smtClean="0">
                <a:latin typeface="BRH Devanagari RN" pitchFamily="2" charset="0"/>
              </a:rPr>
              <a:t> </a:t>
            </a:r>
            <a:r>
              <a:rPr lang="en-US" dirty="0" err="1" smtClean="0">
                <a:latin typeface="BRH Devanagari RN" pitchFamily="2" charset="0"/>
              </a:rPr>
              <a:t>mÉërÉÑgeÉÏiÉ</a:t>
            </a:r>
            <a:r>
              <a:rPr lang="en-US" dirty="0" smtClean="0">
                <a:latin typeface="BRH Devanagari RN" pitchFamily="2" charset="0"/>
              </a:rPr>
              <a:t> </a:t>
            </a:r>
            <a:r>
              <a:rPr lang="en-US" dirty="0" err="1" smtClean="0">
                <a:latin typeface="BRH Devanagari RN" pitchFamily="2" charset="0"/>
              </a:rPr>
              <a:t>iÉiÉ</a:t>
            </a:r>
            <a:r>
              <a:rPr lang="en-US" dirty="0" smtClean="0">
                <a:latin typeface="BRH Devanagari RN" pitchFamily="2" charset="0"/>
              </a:rPr>
              <a:t>: </a:t>
            </a:r>
            <a:r>
              <a:rPr lang="en-US" dirty="0" err="1" smtClean="0">
                <a:latin typeface="BRH Devanagari RN" pitchFamily="2" charset="0"/>
              </a:rPr>
              <a:t>xuÉåSqÉlÉliÉUqÉç</a:t>
            </a:r>
            <a:r>
              <a:rPr lang="en-US" dirty="0" smtClean="0">
                <a:latin typeface="BRH Devanagari RN" pitchFamily="2" charset="0"/>
              </a:rPr>
              <a:t>” (</a:t>
            </a:r>
            <a:r>
              <a:rPr lang="en-US" dirty="0" err="1" smtClean="0">
                <a:latin typeface="BRH Devanagari RN" pitchFamily="2" charset="0"/>
              </a:rPr>
              <a:t>xÉÔ</a:t>
            </a:r>
            <a:r>
              <a:rPr lang="en-US" dirty="0" smtClean="0">
                <a:latin typeface="BRH Devanagari RN" pitchFamily="2" charset="0"/>
              </a:rPr>
              <a:t> A 13) </a:t>
            </a:r>
            <a:r>
              <a:rPr lang="en-US" dirty="0" err="1" smtClean="0">
                <a:latin typeface="BRH Devanagari RN" pitchFamily="2" charset="0"/>
              </a:rPr>
              <a:t>CirÉÉÌS</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a:lnSpc>
                <a:spcPct val="150000"/>
              </a:lnSpc>
            </a:pPr>
            <a:r>
              <a:rPr lang="en-US" dirty="0" smtClean="0">
                <a:latin typeface="Times New Roman" pitchFamily="18" charset="0"/>
                <a:cs typeface="Times New Roman" pitchFamily="18" charset="0"/>
              </a:rPr>
              <a:t>Advise given by </a:t>
            </a:r>
            <a:r>
              <a:rPr lang="en-US" dirty="0" err="1" smtClean="0">
                <a:latin typeface="Times New Roman" pitchFamily="18" charset="0"/>
                <a:cs typeface="Times New Roman" pitchFamily="18" charset="0"/>
              </a:rPr>
              <a:t>Apta</a:t>
            </a:r>
            <a:endParaRPr lang="en-US" dirty="0" smtClean="0">
              <a:latin typeface="Times New Roman" pitchFamily="18" charset="0"/>
              <a:cs typeface="Times New Roman" pitchFamily="18" charset="0"/>
            </a:endParaRPr>
          </a:p>
          <a:p>
            <a:pPr>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Sneha</a:t>
            </a:r>
            <a:r>
              <a:rPr lang="en-US" dirty="0" smtClean="0">
                <a:latin typeface="Times New Roman" pitchFamily="18" charset="0"/>
                <a:cs typeface="Times New Roman" pitchFamily="18" charset="0"/>
              </a:rPr>
              <a:t> should be applied before </a:t>
            </a:r>
            <a:r>
              <a:rPr lang="en-US" dirty="0" err="1" smtClean="0">
                <a:latin typeface="Times New Roman" pitchFamily="18" charset="0"/>
                <a:cs typeface="Times New Roman" pitchFamily="18" charset="0"/>
              </a:rPr>
              <a:t>Swedana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UPADESA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US" dirty="0" err="1" smtClean="0">
                <a:latin typeface="BRH Devanagari" pitchFamily="2" charset="0"/>
              </a:rPr>
              <a:t>AjÉZÉsÉÑ</a:t>
            </a:r>
            <a:r>
              <a:rPr lang="en-US" dirty="0" smtClean="0">
                <a:latin typeface="BRH Devanagari" pitchFamily="2" charset="0"/>
              </a:rPr>
              <a:t> §</a:t>
            </a:r>
            <a:r>
              <a:rPr lang="en-US" dirty="0" err="1" smtClean="0">
                <a:latin typeface="BRH Devanagari" pitchFamily="2" charset="0"/>
              </a:rPr>
              <a:t>ÉÏÍhÉSìurÉÉÍhÉlÉÉirÉÑmÉrÉÑgeÉÏiÉÉÍkÉMüqÉlrÉåprÉÉåSìurÉåprÉ</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ÌmÉmmÉÍsÉ</a:t>
            </a:r>
            <a:r>
              <a:rPr lang="en-US" dirty="0" smtClean="0">
                <a:latin typeface="BRH Devanagari" pitchFamily="2" charset="0"/>
              </a:rPr>
              <a:t>, ¤ÉÉU:, </a:t>
            </a:r>
            <a:r>
              <a:rPr lang="en-US" dirty="0" err="1" smtClean="0">
                <a:latin typeface="BRH Devanagari" pitchFamily="2" charset="0"/>
              </a:rPr>
              <a:t>sÉuÉhÉÍqÉÌiÉ</a:t>
            </a:r>
            <a:r>
              <a:rPr lang="en-US" dirty="0" smtClean="0">
                <a:latin typeface="BRH Devanagari" pitchFamily="2" charset="0"/>
              </a:rPr>
              <a:t> </a:t>
            </a:r>
            <a:r>
              <a:rPr lang="en-US" dirty="0" smtClean="0"/>
              <a:t>| (1/15)</a:t>
            </a:r>
          </a:p>
          <a:p>
            <a:pPr algn="just">
              <a:lnSpc>
                <a:spcPct val="150000"/>
              </a:lnSpc>
            </a:pPr>
            <a:r>
              <a:rPr lang="en-US" dirty="0" smtClean="0">
                <a:latin typeface="Times New Roman" pitchFamily="18" charset="0"/>
                <a:cs typeface="Times New Roman" pitchFamily="18" charset="0"/>
              </a:rPr>
              <a:t>Here in this Sutra the author advises the reader not to involve too much in these three </a:t>
            </a:r>
            <a:r>
              <a:rPr lang="en-US" dirty="0" err="1" smtClean="0">
                <a:latin typeface="Times New Roman" pitchFamily="18" charset="0"/>
                <a:cs typeface="Times New Roman" pitchFamily="18" charset="0"/>
              </a:rPr>
              <a:t>Dravya</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UPADESA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7848600" cy="5638800"/>
          </a:xfrm>
        </p:spPr>
        <p:txBody>
          <a:bodyPr>
            <a:normAutofit/>
          </a:bodyPr>
          <a:lstStyle/>
          <a:p>
            <a:pPr lvl="0" algn="just">
              <a:lnSpc>
                <a:spcPct val="150000"/>
              </a:lnSpc>
            </a:pPr>
            <a:r>
              <a:rPr lang="en-US" dirty="0" err="1" smtClean="0">
                <a:latin typeface="BRH Devanagari RN" pitchFamily="2" charset="0"/>
              </a:rPr>
              <a:t>AmÉSåzÉÉå</a:t>
            </a:r>
            <a:r>
              <a:rPr lang="en-US" dirty="0" smtClean="0">
                <a:latin typeface="BRH Devanagari RN" pitchFamily="2" charset="0"/>
              </a:rPr>
              <a:t> </a:t>
            </a:r>
            <a:r>
              <a:rPr lang="en-US" dirty="0" err="1" smtClean="0">
                <a:latin typeface="BRH Devanagari RN" pitchFamily="2" charset="0"/>
              </a:rPr>
              <a:t>lÉÉqÉ</a:t>
            </a:r>
            <a:r>
              <a:rPr lang="en-US" dirty="0" smtClean="0">
                <a:latin typeface="BRH Devanagari RN" pitchFamily="2" charset="0"/>
              </a:rPr>
              <a:t> </a:t>
            </a:r>
            <a:r>
              <a:rPr lang="en-US" dirty="0" err="1" smtClean="0">
                <a:latin typeface="BRH Devanagari RN" pitchFamily="2" charset="0"/>
              </a:rPr>
              <a:t>rÉimÉëÌiÉ¥ÉÉiÉÉjÉïxÉÉkÉlÉÉrÉ</a:t>
            </a:r>
            <a:r>
              <a:rPr lang="en-US" dirty="0" smtClean="0">
                <a:latin typeface="BRH Devanagari RN" pitchFamily="2" charset="0"/>
              </a:rPr>
              <a:t> </a:t>
            </a:r>
            <a:r>
              <a:rPr lang="en-US" dirty="0" err="1" smtClean="0">
                <a:latin typeface="BRH Devanagari RN" pitchFamily="2" charset="0"/>
              </a:rPr>
              <a:t>WåûiÉÑuÉcÉlÉÇ</a:t>
            </a:r>
            <a:r>
              <a:rPr lang="en-US" dirty="0" smtClean="0">
                <a:latin typeface="BRH Devanagari RN" pitchFamily="2" charset="0"/>
              </a:rPr>
              <a:t> | </a:t>
            </a:r>
            <a:r>
              <a:rPr lang="en-US" dirty="0" err="1" smtClean="0">
                <a:latin typeface="BRH Devanagari RN" pitchFamily="2" charset="0"/>
              </a:rPr>
              <a:t>rÉjÉÉ</a:t>
            </a:r>
            <a:r>
              <a:rPr lang="en-US" dirty="0" smtClean="0">
                <a:latin typeface="BRH Devanagari RN" pitchFamily="2" charset="0"/>
              </a:rPr>
              <a:t> – </a:t>
            </a:r>
            <a:r>
              <a:rPr lang="en-US" dirty="0" err="1" smtClean="0">
                <a:latin typeface="BRH Devanagari RN" pitchFamily="2" charset="0"/>
              </a:rPr>
              <a:t>uÉÉiÉÉ‹sÉÇ</a:t>
            </a:r>
            <a:r>
              <a:rPr lang="en-US" dirty="0" smtClean="0">
                <a:latin typeface="BRH Devanagari RN" pitchFamily="2" charset="0"/>
              </a:rPr>
              <a:t> </a:t>
            </a:r>
            <a:r>
              <a:rPr lang="en-US" dirty="0" err="1" smtClean="0">
                <a:latin typeface="BRH Devanagari RN" pitchFamily="2" charset="0"/>
              </a:rPr>
              <a:t>eÉsÉÉ¬åzÉÇ</a:t>
            </a:r>
            <a:r>
              <a:rPr lang="en-US" dirty="0" smtClean="0">
                <a:latin typeface="BRH Devanagari RN" pitchFamily="2" charset="0"/>
              </a:rPr>
              <a:t> </a:t>
            </a:r>
            <a:r>
              <a:rPr lang="en-US" dirty="0" err="1" smtClean="0">
                <a:latin typeface="BRH Devanagari RN" pitchFamily="2" charset="0"/>
              </a:rPr>
              <a:t>SåzÉÉiÉç</a:t>
            </a:r>
            <a:r>
              <a:rPr lang="en-US" dirty="0" smtClean="0">
                <a:latin typeface="BRH Devanagari RN" pitchFamily="2" charset="0"/>
              </a:rPr>
              <a:t> </a:t>
            </a:r>
            <a:r>
              <a:rPr lang="en-US" dirty="0" err="1" smtClean="0">
                <a:latin typeface="BRH Devanagari RN" pitchFamily="2" charset="0"/>
              </a:rPr>
              <a:t>MüÉsÉÇ</a:t>
            </a:r>
            <a:r>
              <a:rPr lang="en-US" dirty="0" smtClean="0">
                <a:latin typeface="BRH Devanagari RN" pitchFamily="2" charset="0"/>
              </a:rPr>
              <a:t> </a:t>
            </a:r>
            <a:r>
              <a:rPr lang="en-US" dirty="0" err="1" smtClean="0">
                <a:latin typeface="BRH Devanagari RN" pitchFamily="2" charset="0"/>
              </a:rPr>
              <a:t>xuÉpÉÉuÉiÉ</a:t>
            </a:r>
            <a:r>
              <a:rPr lang="en-US" dirty="0" smtClean="0">
                <a:latin typeface="BRH Devanagari RN" pitchFamily="2" charset="0"/>
              </a:rPr>
              <a:t>: </a:t>
            </a:r>
            <a:r>
              <a:rPr lang="en-US" dirty="0" err="1" smtClean="0">
                <a:latin typeface="BRH Devanagari RN" pitchFamily="2" charset="0"/>
              </a:rPr>
              <a:t>ÌuÉ±ÉSÒwmÉËUWûÉUiuÉÉiÉç</a:t>
            </a:r>
            <a:r>
              <a:rPr lang="en-US" dirty="0" smtClean="0">
                <a:latin typeface="BRH Devanagari RN" pitchFamily="2" charset="0"/>
              </a:rPr>
              <a:t> (</a:t>
            </a:r>
            <a:r>
              <a:rPr lang="en-US" dirty="0" err="1" smtClean="0">
                <a:latin typeface="BRH Devanagari RN" pitchFamily="2" charset="0"/>
              </a:rPr>
              <a:t>ÌuÉ</a:t>
            </a:r>
            <a:r>
              <a:rPr lang="en-US" dirty="0" smtClean="0">
                <a:latin typeface="BRH Devanagari RN" pitchFamily="2" charset="0"/>
              </a:rPr>
              <a:t> A 3) </a:t>
            </a:r>
            <a:r>
              <a:rPr lang="en-US" dirty="0" err="1" smtClean="0">
                <a:latin typeface="BRH Devanagari RN" pitchFamily="2" charset="0"/>
              </a:rPr>
              <a:t>CirÉÉÌS</a:t>
            </a:r>
            <a:r>
              <a:rPr lang="en-US" dirty="0" smtClean="0">
                <a:latin typeface="BRH Devanagari RN" pitchFamily="2" charset="0"/>
              </a:rPr>
              <a:t>, </a:t>
            </a:r>
            <a:r>
              <a:rPr lang="en-US" dirty="0" err="1" smtClean="0">
                <a:latin typeface="BRH Devanagari RN" pitchFamily="2" charset="0"/>
              </a:rPr>
              <a:t>iÉ§É</a:t>
            </a:r>
            <a:r>
              <a:rPr lang="en-US" dirty="0" smtClean="0">
                <a:latin typeface="BRH Devanagari RN" pitchFamily="2" charset="0"/>
              </a:rPr>
              <a:t> </a:t>
            </a:r>
            <a:r>
              <a:rPr lang="en-US" dirty="0" err="1" smtClean="0">
                <a:latin typeface="BRH Devanagari RN" pitchFamily="2" charset="0"/>
              </a:rPr>
              <a:t>mÉëÌiÉ¥ÉÉiÉÉjÉïxrÉ</a:t>
            </a:r>
            <a:r>
              <a:rPr lang="en-US" dirty="0" smtClean="0">
                <a:latin typeface="BRH Devanagari RN" pitchFamily="2" charset="0"/>
              </a:rPr>
              <a:t> </a:t>
            </a:r>
            <a:r>
              <a:rPr lang="en-US" dirty="0" err="1" smtClean="0">
                <a:latin typeface="BRH Devanagari RN" pitchFamily="2" charset="0"/>
              </a:rPr>
              <a:t>WåûiÉÑuÉcÉlÉÇ</a:t>
            </a:r>
            <a:r>
              <a:rPr lang="en-US" dirty="0" smtClean="0">
                <a:latin typeface="BRH Devanagari RN" pitchFamily="2" charset="0"/>
              </a:rPr>
              <a:t> </a:t>
            </a:r>
            <a:r>
              <a:rPr lang="en-US" dirty="0" err="1" smtClean="0">
                <a:latin typeface="BRH Devanagari RN" pitchFamily="2" charset="0"/>
              </a:rPr>
              <a:t>SÒwmÉËUWûÉrÉïiuÉÉÌSÌiÉ</a:t>
            </a:r>
            <a:r>
              <a:rPr lang="en-US" dirty="0" smtClean="0">
                <a:latin typeface="BRH Devanagari RN" pitchFamily="2" charset="0"/>
              </a:rPr>
              <a:t> | (</a:t>
            </a:r>
            <a:r>
              <a:rPr lang="en-US" dirty="0" err="1" smtClean="0">
                <a:latin typeface="BRH Devanagari RN" pitchFamily="2" charset="0"/>
              </a:rPr>
              <a:t>cÉ¢ümÉÉÍhÉ</a:t>
            </a:r>
            <a:r>
              <a:rPr lang="en-US" dirty="0" smtClean="0">
                <a:latin typeface="BRH Devanagari RN" pitchFamily="2" charset="0"/>
              </a:rPr>
              <a:t>)</a:t>
            </a:r>
          </a:p>
          <a:p>
            <a:pPr lvl="0" algn="just">
              <a:lnSpc>
                <a:spcPct val="150000"/>
              </a:lnSpc>
            </a:pPr>
            <a:r>
              <a:rPr lang="en-US" dirty="0" smtClean="0">
                <a:latin typeface="Times New Roman" pitchFamily="18" charset="0"/>
                <a:cs typeface="Times New Roman" pitchFamily="18" charset="0"/>
              </a:rPr>
              <a:t>The statement </a:t>
            </a:r>
            <a:r>
              <a:rPr lang="en-US" dirty="0" smtClean="0"/>
              <a:t>(</a:t>
            </a:r>
            <a:r>
              <a:rPr lang="en-US" dirty="0" err="1" smtClean="0">
                <a:latin typeface="BRH Devanagari RN" pitchFamily="2" charset="0"/>
              </a:rPr>
              <a:t>mÉëÌiÉ¥É</a:t>
            </a:r>
            <a:r>
              <a:rPr lang="en-US" dirty="0" smtClean="0">
                <a:latin typeface="BRH Devanagari RN" pitchFamily="2" charset="0"/>
              </a:rPr>
              <a:t>) </a:t>
            </a:r>
            <a:r>
              <a:rPr lang="en-US" dirty="0" smtClean="0">
                <a:latin typeface="Times New Roman" pitchFamily="18" charset="0"/>
                <a:cs typeface="Times New Roman" pitchFamily="18" charset="0"/>
              </a:rPr>
              <a:t>is substantiated with reason</a:t>
            </a:r>
            <a:r>
              <a:rPr lang="en-US" dirty="0" smtClean="0"/>
              <a:t> (</a:t>
            </a:r>
            <a:r>
              <a:rPr lang="en-US" dirty="0" err="1" smtClean="0">
                <a:latin typeface="BRH Devanagari RN" pitchFamily="2" charset="0"/>
              </a:rPr>
              <a:t>WåûiÉ</a:t>
            </a:r>
            <a:r>
              <a:rPr lang="en-US"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E.g. Among the pollutants of </a:t>
            </a:r>
            <a:r>
              <a:rPr lang="en-IN" dirty="0" err="1" smtClean="0">
                <a:latin typeface="Times New Roman" pitchFamily="18" charset="0"/>
                <a:cs typeface="Times New Roman" pitchFamily="18" charset="0"/>
              </a:rPr>
              <a:t>vayu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jala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desa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kala</a:t>
            </a:r>
            <a:r>
              <a:rPr lang="en-IN" dirty="0" smtClean="0">
                <a:latin typeface="Times New Roman" pitchFamily="18" charset="0"/>
                <a:cs typeface="Times New Roman" pitchFamily="18" charset="0"/>
              </a:rPr>
              <a:t>, the latter ones are more serious than the former ones because the latter ones are more unavoidable</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APADESA</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7924800" cy="5388936"/>
          </a:xfrm>
        </p:spPr>
        <p:txBody>
          <a:bodyPr>
            <a:normAutofit/>
          </a:bodyPr>
          <a:lstStyle/>
          <a:p>
            <a:pPr lvl="0" algn="just">
              <a:lnSpc>
                <a:spcPct val="150000"/>
              </a:lnSpc>
            </a:pPr>
            <a:r>
              <a:rPr lang="en-US" dirty="0" smtClean="0"/>
              <a:t>. . . . </a:t>
            </a:r>
            <a:r>
              <a:rPr lang="en-US" dirty="0" err="1" smtClean="0">
                <a:latin typeface="BRH Devanagari" pitchFamily="2" charset="0"/>
              </a:rPr>
              <a:t>iÉxqÉÉiÉçÌmÉmÉsÉÏlÉÉïirÉÑmÉrÉÑgeÉÏiÉ</a:t>
            </a:r>
            <a:r>
              <a:rPr lang="en-US" dirty="0" smtClean="0">
                <a:latin typeface="BRH Devanagari" pitchFamily="2" charset="0"/>
              </a:rPr>
              <a:t> | </a:t>
            </a:r>
            <a:r>
              <a:rPr lang="en-US" dirty="0" smtClean="0"/>
              <a:t>(1/16)</a:t>
            </a:r>
          </a:p>
          <a:p>
            <a:pPr algn="just">
              <a:lnSpc>
                <a:spcPct val="150000"/>
              </a:lnSpc>
            </a:pPr>
            <a:r>
              <a:rPr lang="en-US" dirty="0" smtClean="0">
                <a:latin typeface="Times New Roman" pitchFamily="18" charset="0"/>
                <a:cs typeface="Times New Roman" pitchFamily="18" charset="0"/>
              </a:rPr>
              <a:t>The proposition is that </a:t>
            </a:r>
            <a:r>
              <a:rPr lang="en-US" b="1" dirty="0" err="1" smtClean="0">
                <a:latin typeface="Times New Roman" pitchFamily="18" charset="0"/>
                <a:cs typeface="Times New Roman" pitchFamily="18" charset="0"/>
              </a:rPr>
              <a:t>Pippali</a:t>
            </a:r>
            <a:r>
              <a:rPr lang="en-US" b="1" dirty="0" smtClean="0">
                <a:latin typeface="Times New Roman" pitchFamily="18" charset="0"/>
                <a:cs typeface="Times New Roman" pitchFamily="18" charset="0"/>
              </a:rPr>
              <a:t> s</a:t>
            </a:r>
            <a:r>
              <a:rPr lang="en-US" dirty="0" smtClean="0">
                <a:latin typeface="Times New Roman" pitchFamily="18" charset="0"/>
                <a:cs typeface="Times New Roman" pitchFamily="18" charset="0"/>
              </a:rPr>
              <a:t>hould not be used in excess. To support the proposition the author has given the reasons that it will increase </a:t>
            </a:r>
            <a:r>
              <a:rPr lang="en-US" dirty="0" err="1" smtClean="0">
                <a:latin typeface="Times New Roman" pitchFamily="18" charset="0"/>
                <a:cs typeface="Times New Roman" pitchFamily="18" charset="0"/>
              </a:rPr>
              <a:t>Kapha</a:t>
            </a:r>
            <a:r>
              <a:rPr lang="en-US" dirty="0" smtClean="0">
                <a:latin typeface="Times New Roman" pitchFamily="18" charset="0"/>
                <a:cs typeface="Times New Roman" pitchFamily="18" charset="0"/>
              </a:rPr>
              <a:t> because of its </a:t>
            </a:r>
            <a:r>
              <a:rPr lang="en-US" dirty="0" err="1" smtClean="0">
                <a:latin typeface="Times New Roman" pitchFamily="18" charset="0"/>
                <a:cs typeface="Times New Roman" pitchFamily="18" charset="0"/>
              </a:rPr>
              <a:t>Prakledi</a:t>
            </a:r>
            <a:r>
              <a:rPr lang="en-US" dirty="0" smtClean="0">
                <a:latin typeface="Times New Roman" pitchFamily="18" charset="0"/>
                <a:cs typeface="Times New Roman" pitchFamily="18" charset="0"/>
              </a:rPr>
              <a:t> nature, increases </a:t>
            </a:r>
            <a:r>
              <a:rPr lang="en-US" dirty="0" err="1" smtClean="0">
                <a:latin typeface="Times New Roman" pitchFamily="18" charset="0"/>
                <a:cs typeface="Times New Roman" pitchFamily="18" charset="0"/>
              </a:rPr>
              <a:t>Pitta</a:t>
            </a:r>
            <a:r>
              <a:rPr lang="en-US" dirty="0" smtClean="0">
                <a:latin typeface="Times New Roman" pitchFamily="18" charset="0"/>
                <a:cs typeface="Times New Roman" pitchFamily="18" charset="0"/>
              </a:rPr>
              <a:t> by its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and won’t reduce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as it not that </a:t>
            </a:r>
            <a:r>
              <a:rPr lang="en-US" dirty="0" err="1" smtClean="0">
                <a:latin typeface="Times New Roman" pitchFamily="18" charset="0"/>
                <a:cs typeface="Times New Roman" pitchFamily="18" charset="0"/>
              </a:rPr>
              <a:t>Snigdha</a:t>
            </a:r>
            <a:r>
              <a:rPr lang="en-US" dirty="0" smtClean="0">
                <a:latin typeface="Times New Roman" pitchFamily="18" charset="0"/>
                <a:cs typeface="Times New Roman" pitchFamily="18" charset="0"/>
              </a:rPr>
              <a:t> to reduce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Thus it leads to increase of all the </a:t>
            </a:r>
            <a:r>
              <a:rPr lang="en-US" dirty="0" err="1" smtClean="0">
                <a:latin typeface="Times New Roman" pitchFamily="18" charset="0"/>
                <a:cs typeface="Times New Roman" pitchFamily="18" charset="0"/>
              </a:rPr>
              <a:t>Dosha</a:t>
            </a:r>
            <a:r>
              <a:rPr lang="en-US" dirty="0" smtClean="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APADESA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0"/>
            <a:ext cx="8001000" cy="6096000"/>
          </a:xfrm>
        </p:spPr>
        <p:txBody>
          <a:bodyPr>
            <a:normAutofit lnSpcReduction="10000"/>
          </a:bodyPr>
          <a:lstStyle/>
          <a:p>
            <a:pPr lvl="0" algn="just">
              <a:lnSpc>
                <a:spcPct val="150000"/>
              </a:lnSpc>
            </a:pPr>
            <a:r>
              <a:rPr lang="en-IN" dirty="0" err="1" smtClean="0">
                <a:latin typeface="BRH Devanagari RN" pitchFamily="2" charset="0"/>
              </a:rPr>
              <a:t>AÌiÉSåzÉÉå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rÉÎiMüÎgcÉSåuÉ</a:t>
            </a:r>
            <a:r>
              <a:rPr lang="en-IN" dirty="0" smtClean="0">
                <a:latin typeface="BRH Devanagari RN" pitchFamily="2" charset="0"/>
              </a:rPr>
              <a:t> </a:t>
            </a:r>
            <a:r>
              <a:rPr lang="en-IN" dirty="0" err="1" smtClean="0">
                <a:latin typeface="BRH Devanagari RN" pitchFamily="2" charset="0"/>
              </a:rPr>
              <a:t>mÉëMüÉzrÉÉjÉïqÉlÉÑ£üÉjÉïxÉÉkÉlÉÉrÉæuÉ</a:t>
            </a:r>
            <a:r>
              <a:rPr lang="en-IN" dirty="0" smtClean="0">
                <a:latin typeface="BRH Devanagari RN" pitchFamily="2" charset="0"/>
              </a:rPr>
              <a:t> </a:t>
            </a:r>
            <a:r>
              <a:rPr lang="en-IN" dirty="0" err="1" smtClean="0">
                <a:latin typeface="BRH Devanagari RN" pitchFamily="2" charset="0"/>
              </a:rPr>
              <a:t>LuÉqÉlrÉSÌmÉ</a:t>
            </a:r>
            <a:r>
              <a:rPr lang="en-IN" dirty="0" smtClean="0">
                <a:latin typeface="BRH Devanagari RN" pitchFamily="2" charset="0"/>
              </a:rPr>
              <a:t>  </a:t>
            </a:r>
            <a:r>
              <a:rPr lang="en-IN" dirty="0" err="1" smtClean="0">
                <a:latin typeface="BRH Devanagari RN" pitchFamily="2" charset="0"/>
              </a:rPr>
              <a:t>mÉëirÉåiÉurÉÍqÉÌiÉ</a:t>
            </a:r>
            <a:r>
              <a:rPr lang="en-IN" dirty="0" smtClean="0">
                <a:latin typeface="BRH Devanagari RN" pitchFamily="2" charset="0"/>
              </a:rPr>
              <a:t> </a:t>
            </a:r>
            <a:r>
              <a:rPr lang="en-IN" dirty="0" err="1" smtClean="0">
                <a:latin typeface="BRH Devanagari RN" pitchFamily="2" charset="0"/>
              </a:rPr>
              <a:t>mÉËUpÉÉwrÉiÉå</a:t>
            </a:r>
            <a:r>
              <a:rPr lang="en-IN" dirty="0" smtClean="0">
                <a:latin typeface="BRH Devanagari RN" pitchFamily="2" charset="0"/>
              </a:rPr>
              <a:t> ;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rÉŠÉlrÉSÌmÉ</a:t>
            </a:r>
            <a:r>
              <a:rPr lang="en-IN" dirty="0" smtClean="0">
                <a:latin typeface="BRH Devanagari RN" pitchFamily="2" charset="0"/>
              </a:rPr>
              <a:t> </a:t>
            </a:r>
            <a:r>
              <a:rPr lang="en-IN" dirty="0" err="1" smtClean="0">
                <a:latin typeface="BRH Devanagari RN" pitchFamily="2" charset="0"/>
              </a:rPr>
              <a:t>ÌMüÎgcÉiÉç</a:t>
            </a:r>
            <a:r>
              <a:rPr lang="en-IN" dirty="0" smtClean="0">
                <a:latin typeface="BRH Devanagari RN" pitchFamily="2" charset="0"/>
              </a:rPr>
              <a:t> </a:t>
            </a:r>
            <a:r>
              <a:rPr lang="en-IN" dirty="0" err="1" smtClean="0">
                <a:latin typeface="BRH Devanagari RN" pitchFamily="2" charset="0"/>
              </a:rPr>
              <a:t>xrÉÉSlÉÑ£üÍqÉWû</a:t>
            </a:r>
            <a:r>
              <a:rPr lang="en-IN" dirty="0" smtClean="0">
                <a:latin typeface="BRH Devanagari RN" pitchFamily="2" charset="0"/>
              </a:rPr>
              <a:t> </a:t>
            </a:r>
            <a:r>
              <a:rPr lang="en-IN" dirty="0" err="1" smtClean="0">
                <a:latin typeface="BRH Devanagari RN" pitchFamily="2" charset="0"/>
              </a:rPr>
              <a:t>mÉÔÎeÉiÉqÉç</a:t>
            </a:r>
            <a:r>
              <a:rPr lang="en-IN" dirty="0" smtClean="0">
                <a:latin typeface="BRH Devanagari RN" pitchFamily="2" charset="0"/>
              </a:rPr>
              <a:t> |</a:t>
            </a:r>
            <a:r>
              <a:rPr lang="en-IN" dirty="0" err="1" smtClean="0">
                <a:latin typeface="BRH Devanagari RN" pitchFamily="2" charset="0"/>
              </a:rPr>
              <a:t>uÉ×iÉÇ</a:t>
            </a:r>
            <a:r>
              <a:rPr lang="en-IN" dirty="0" smtClean="0">
                <a:latin typeface="BRH Devanagari RN" pitchFamily="2" charset="0"/>
              </a:rPr>
              <a:t> </a:t>
            </a:r>
            <a:r>
              <a:rPr lang="en-IN" dirty="0" err="1" smtClean="0">
                <a:latin typeface="BRH Devanagari RN" pitchFamily="2" charset="0"/>
              </a:rPr>
              <a:t>iÉSÌmÉ</a:t>
            </a:r>
            <a:r>
              <a:rPr lang="en-IN" dirty="0" smtClean="0">
                <a:latin typeface="BRH Devanagari RN" pitchFamily="2" charset="0"/>
              </a:rPr>
              <a:t> </a:t>
            </a:r>
            <a:r>
              <a:rPr lang="en-IN" dirty="0" err="1" smtClean="0">
                <a:latin typeface="BRH Devanagari RN" pitchFamily="2" charset="0"/>
              </a:rPr>
              <a:t>cÉÉ§ÉårÉ</a:t>
            </a:r>
            <a:r>
              <a:rPr lang="en-IN" dirty="0" smtClean="0">
                <a:latin typeface="BRH Devanagari RN" pitchFamily="2" charset="0"/>
              </a:rPr>
              <a:t>: </a:t>
            </a:r>
            <a:r>
              <a:rPr lang="en-IN" dirty="0" err="1" smtClean="0">
                <a:latin typeface="BRH Devanagari RN" pitchFamily="2" charset="0"/>
              </a:rPr>
              <a:t>xÉSæuÉÉprÉlÉÑqÉlrÉiÉå</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8)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 </a:t>
            </a:r>
          </a:p>
          <a:p>
            <a:pPr lvl="0" algn="just">
              <a:lnSpc>
                <a:spcPct val="150000"/>
              </a:lnSpc>
            </a:pPr>
            <a:r>
              <a:rPr lang="en-IN" dirty="0" smtClean="0">
                <a:latin typeface="Times New Roman" pitchFamily="18" charset="0"/>
                <a:cs typeface="Times New Roman" pitchFamily="18" charset="0"/>
              </a:rPr>
              <a:t>Extended application. Though it is not described by the author but if useful, it can be incorporated from elsewhere in this science.</a:t>
            </a:r>
          </a:p>
          <a:p>
            <a:pPr lvl="0" algn="just">
              <a:lnSpc>
                <a:spcPct val="150000"/>
              </a:lnSpc>
            </a:pPr>
            <a:r>
              <a:rPr lang="en-IN" dirty="0" smtClean="0">
                <a:latin typeface="Times New Roman" pitchFamily="18" charset="0"/>
                <a:cs typeface="Times New Roman" pitchFamily="18" charset="0"/>
              </a:rPr>
              <a:t>Eg In the conclusion of code of conduct, it is said what is honourable conduct though not mentioned here would be taken approved</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a:xfrm>
            <a:off x="533400" y="274638"/>
            <a:ext cx="8153400" cy="792162"/>
          </a:xfrm>
        </p:spPr>
        <p:txBody>
          <a:bodyPr>
            <a:normAutofit fontScale="90000"/>
          </a:bodyPr>
          <a:lstStyle/>
          <a:p>
            <a:r>
              <a:rPr lang="en-IN" dirty="0" smtClean="0">
                <a:latin typeface="Times New Roman" pitchFamily="18" charset="0"/>
                <a:cs typeface="Times New Roman" pitchFamily="18" charset="0"/>
              </a:rPr>
              <a:t>ATIDESHA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7848600" cy="6019800"/>
          </a:xfrm>
        </p:spPr>
        <p:txBody>
          <a:bodyPr>
            <a:normAutofit fontScale="85000" lnSpcReduction="10000"/>
          </a:bodyPr>
          <a:lstStyle/>
          <a:p>
            <a:pPr lvl="0">
              <a:lnSpc>
                <a:spcPct val="150000"/>
              </a:lnSpc>
            </a:pPr>
            <a:r>
              <a:rPr lang="en-US" dirty="0" err="1" smtClean="0">
                <a:latin typeface="BRH Devanagari" pitchFamily="2" charset="0"/>
              </a:rPr>
              <a:t>AjÉZÉsÉÑ</a:t>
            </a:r>
            <a:r>
              <a:rPr lang="en-US" dirty="0" smtClean="0">
                <a:latin typeface="BRH Devanagari" pitchFamily="2" charset="0"/>
              </a:rPr>
              <a:t> §</a:t>
            </a:r>
            <a:r>
              <a:rPr lang="en-US" dirty="0" err="1" smtClean="0">
                <a:latin typeface="BRH Devanagari" pitchFamily="2" charset="0"/>
              </a:rPr>
              <a:t>ÉÏÍhÉSìurÉÉÍhÉlÉÉirÉÑmÉrÉÑgeÉÏiÉ</a:t>
            </a:r>
            <a:r>
              <a:rPr lang="en-US" b="1" dirty="0" err="1" smtClean="0">
                <a:latin typeface="BRH Devanagari" pitchFamily="2" charset="0"/>
              </a:rPr>
              <a:t>ÉÍkÉMüqÉlrÉåprÉÉåSìurÉåprÉ</a:t>
            </a:r>
            <a:r>
              <a:rPr lang="en-US" b="1" dirty="0" smtClean="0">
                <a:latin typeface="BRH Devanagari" pitchFamily="2" charset="0"/>
              </a:rPr>
              <a:t>:</a:t>
            </a:r>
            <a:r>
              <a:rPr lang="en-US" dirty="0" smtClean="0">
                <a:latin typeface="BRH Devanagari" pitchFamily="2" charset="0"/>
              </a:rPr>
              <a:t>; </a:t>
            </a: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ÌmÉmmÉÍsÉ</a:t>
            </a:r>
            <a:r>
              <a:rPr lang="en-US" dirty="0" smtClean="0">
                <a:latin typeface="BRH Devanagari" pitchFamily="2" charset="0"/>
              </a:rPr>
              <a:t>, ¤ÉÉU:, </a:t>
            </a:r>
            <a:r>
              <a:rPr lang="en-US" dirty="0" err="1" smtClean="0">
                <a:latin typeface="BRH Devanagari" pitchFamily="2" charset="0"/>
              </a:rPr>
              <a:t>sÉuÉhÉÍqÉÌiÉ</a:t>
            </a:r>
            <a:r>
              <a:rPr lang="en-US" dirty="0" smtClean="0">
                <a:latin typeface="BRH Devanagari" pitchFamily="2" charset="0"/>
              </a:rPr>
              <a:t> </a:t>
            </a:r>
            <a:r>
              <a:rPr lang="en-US" dirty="0" smtClean="0"/>
              <a:t>| (C.V.1/15)</a:t>
            </a:r>
          </a:p>
          <a:p>
            <a:pPr>
              <a:lnSpc>
                <a:spcPct val="150000"/>
              </a:lnSpc>
            </a:pPr>
            <a:r>
              <a:rPr lang="en-US" dirty="0" smtClean="0">
                <a:latin typeface="Times New Roman" pitchFamily="18" charset="0"/>
                <a:cs typeface="Times New Roman" pitchFamily="18" charset="0"/>
              </a:rPr>
              <a:t>Apart from </a:t>
            </a:r>
            <a:r>
              <a:rPr lang="en-US" dirty="0" err="1" smtClean="0">
                <a:latin typeface="Times New Roman" pitchFamily="18" charset="0"/>
                <a:cs typeface="Times New Roman" pitchFamily="18" charset="0"/>
              </a:rPr>
              <a:t>Pippali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Kshara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Lavana</a:t>
            </a:r>
            <a:r>
              <a:rPr lang="en-US" dirty="0" smtClean="0">
                <a:latin typeface="Times New Roman" pitchFamily="18" charset="0"/>
                <a:cs typeface="Times New Roman" pitchFamily="18" charset="0"/>
              </a:rPr>
              <a:t> other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similar to these should also be avoided. This includes </a:t>
            </a:r>
            <a:r>
              <a:rPr lang="en-US" dirty="0" err="1" smtClean="0">
                <a:latin typeface="Times New Roman" pitchFamily="18" charset="0"/>
                <a:cs typeface="Times New Roman" pitchFamily="18" charset="0"/>
              </a:rPr>
              <a:t>Chitraka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Bhallataka</a:t>
            </a:r>
            <a:r>
              <a:rPr lang="en-US" dirty="0" smtClean="0">
                <a:latin typeface="Times New Roman" pitchFamily="18" charset="0"/>
                <a:cs typeface="Times New Roman" pitchFamily="18" charset="0"/>
              </a:rPr>
              <a:t>, etc. </a:t>
            </a:r>
          </a:p>
          <a:p>
            <a:pPr lvl="0">
              <a:lnSpc>
                <a:spcPct val="150000"/>
              </a:lnSpc>
            </a:pPr>
            <a:r>
              <a:rPr lang="en-IN" dirty="0" err="1" smtClean="0">
                <a:latin typeface="BRH Devanagari" pitchFamily="2" charset="0"/>
                <a:cs typeface="Times New Roman" pitchFamily="18" charset="0"/>
              </a:rPr>
              <a:t>AlrÉ¶É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rÉÈ</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MüÎ¶ÉÍSWûÉÎxiÉ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qÉÉaÉÉåï</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ÍWûiÉÉåmÉrÉÉåaÉåwÉÑ</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pÉeÉåiÉ</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iÉÇ</a:t>
            </a:r>
            <a:r>
              <a:rPr lang="en-IN" dirty="0" smtClean="0">
                <a:latin typeface="BRH Devanagari" pitchFamily="2" charset="0"/>
                <a:cs typeface="Times New Roman" pitchFamily="18" charset="0"/>
              </a:rPr>
              <a:t> </a:t>
            </a:r>
            <a:r>
              <a:rPr lang="en-IN" dirty="0" err="1" smtClean="0">
                <a:latin typeface="BRH Devanagari" pitchFamily="2" charset="0"/>
                <a:cs typeface="Times New Roman" pitchFamily="18" charset="0"/>
              </a:rPr>
              <a:t>cÉ</a:t>
            </a:r>
            <a:r>
              <a:rPr lang="en-IN" dirty="0" smtClean="0">
                <a:latin typeface="BRH Devanagari" pitchFamily="2" charset="0"/>
                <a:cs typeface="Times New Roman" pitchFamily="18" charset="0"/>
              </a:rPr>
              <a:t>| </a:t>
            </a:r>
            <a:r>
              <a:rPr lang="en-IN" dirty="0" smtClean="0"/>
              <a:t>(C.V. 2/14)</a:t>
            </a:r>
            <a:endParaRPr lang="en-US" dirty="0" smtClean="0"/>
          </a:p>
          <a:p>
            <a:pPr lvl="0">
              <a:lnSpc>
                <a:spcPct val="150000"/>
              </a:lnSpc>
            </a:pPr>
            <a:r>
              <a:rPr lang="en-IN" dirty="0" smtClean="0">
                <a:latin typeface="Times New Roman" pitchFamily="18" charset="0"/>
                <a:cs typeface="Times New Roman" pitchFamily="18" charset="0"/>
              </a:rPr>
              <a:t>After explaining the detailed treatment protocol for </a:t>
            </a:r>
            <a:r>
              <a:rPr lang="en-IN" dirty="0" err="1" smtClean="0">
                <a:latin typeface="Times New Roman" pitchFamily="18" charset="0"/>
                <a:cs typeface="Times New Roman" pitchFamily="18" charset="0"/>
              </a:rPr>
              <a:t>Ama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Pradoshaja</a:t>
            </a:r>
            <a:r>
              <a:rPr lang="en-IN" dirty="0" smtClean="0">
                <a:latin typeface="Times New Roman" pitchFamily="18" charset="0"/>
                <a:cs typeface="Times New Roman" pitchFamily="18" charset="0"/>
              </a:rPr>
              <a:t> Vikara, the author mentions that other treatment methods explained in other chapters can also be used. </a:t>
            </a:r>
          </a:p>
          <a:p>
            <a:pPr lvl="0">
              <a:lnSpc>
                <a:spcPct val="150000"/>
              </a:lnSpc>
            </a:pPr>
            <a:r>
              <a:rPr lang="en-IN" dirty="0" smtClean="0">
                <a:latin typeface="Times New Roman" pitchFamily="18" charset="0"/>
                <a:cs typeface="Times New Roman" pitchFamily="18" charset="0"/>
              </a:rPr>
              <a:t>Chakrapani mentions that “Anya” refers to </a:t>
            </a:r>
            <a:r>
              <a:rPr lang="en-IN" dirty="0" err="1" smtClean="0">
                <a:latin typeface="Times New Roman" pitchFamily="18" charset="0"/>
                <a:cs typeface="Times New Roman" pitchFamily="18" charset="0"/>
              </a:rPr>
              <a:t>Atisara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Chardi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Grahani</a:t>
            </a:r>
            <a:r>
              <a:rPr lang="en-IN" dirty="0" smtClean="0">
                <a:latin typeface="Times New Roman" pitchFamily="18" charset="0"/>
                <a:cs typeface="Times New Roman" pitchFamily="18" charset="0"/>
              </a:rPr>
              <a:t>, etc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which are applicable</a:t>
            </a:r>
            <a:r>
              <a:rPr lang="en-IN" dirty="0" smtClean="0"/>
              <a:t>.</a:t>
            </a:r>
            <a:endParaRPr lang="en-US" dirty="0" smtClean="0"/>
          </a:p>
        </p:txBody>
      </p:sp>
      <p:sp>
        <p:nvSpPr>
          <p:cNvPr id="2" name="Title 1"/>
          <p:cNvSpPr>
            <a:spLocks noGrp="1"/>
          </p:cNvSpPr>
          <p:nvPr>
            <p:ph type="title"/>
          </p:nvPr>
        </p:nvSpPr>
        <p:spPr>
          <a:xfrm>
            <a:off x="457200" y="0"/>
            <a:ext cx="7239000" cy="670560"/>
          </a:xfrm>
        </p:spPr>
        <p:txBody>
          <a:bodyPr>
            <a:normAutofit/>
          </a:bodyPr>
          <a:lstStyle/>
          <a:p>
            <a:r>
              <a:rPr lang="en-US" dirty="0" smtClean="0">
                <a:latin typeface="Times New Roman" pitchFamily="18" charset="0"/>
                <a:cs typeface="Times New Roman" pitchFamily="18" charset="0"/>
              </a:rPr>
              <a:t>ATIDESA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7924800" cy="5791200"/>
          </a:xfrm>
        </p:spPr>
        <p:txBody>
          <a:bodyPr/>
          <a:lstStyle/>
          <a:p>
            <a:pPr lvl="0" algn="just">
              <a:lnSpc>
                <a:spcPct val="150000"/>
              </a:lnSpc>
            </a:pPr>
            <a:r>
              <a:rPr lang="en-IN" dirty="0" err="1" smtClean="0">
                <a:latin typeface="BRH Devanagari RN" pitchFamily="2" charset="0"/>
              </a:rPr>
              <a:t>AjÉïmÉÌ¨ÉlÉÉïqÉ</a:t>
            </a:r>
            <a:r>
              <a:rPr lang="en-IN" dirty="0" smtClean="0">
                <a:latin typeface="BRH Devanagari RN" pitchFamily="2" charset="0"/>
              </a:rPr>
              <a:t> </a:t>
            </a:r>
            <a:r>
              <a:rPr lang="en-IN" dirty="0" err="1" smtClean="0">
                <a:latin typeface="BRH Devanagari RN" pitchFamily="2" charset="0"/>
              </a:rPr>
              <a:t>rÉSMüÐÌiÉïiÉqÉjÉÉïSÉmÉ±iÉå</a:t>
            </a:r>
            <a:r>
              <a:rPr lang="en-IN" dirty="0" smtClean="0">
                <a:latin typeface="BRH Devanagari RN" pitchFamily="2" charset="0"/>
              </a:rPr>
              <a:t> </a:t>
            </a:r>
            <a:r>
              <a:rPr lang="en-IN" dirty="0" err="1" smtClean="0">
                <a:latin typeface="BRH Devanagari RN" pitchFamily="2" charset="0"/>
              </a:rPr>
              <a:t>xÉÉÅjÉÉïmÉÌ¨É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lÉ£Çü</a:t>
            </a:r>
            <a:r>
              <a:rPr lang="en-IN" dirty="0" smtClean="0">
                <a:latin typeface="BRH Devanagari RN" pitchFamily="2" charset="0"/>
              </a:rPr>
              <a:t> </a:t>
            </a:r>
            <a:r>
              <a:rPr lang="en-IN" dirty="0" err="1" smtClean="0">
                <a:latin typeface="BRH Devanagari RN" pitchFamily="2" charset="0"/>
              </a:rPr>
              <a:t>SÍkÉpÉÉåeÉlÉÌlÉwÉåkÉ:,AjÉÉïÌ¬uÉÉ</a:t>
            </a:r>
            <a:r>
              <a:rPr lang="en-IN" dirty="0" smtClean="0">
                <a:latin typeface="BRH Devanagari RN" pitchFamily="2" charset="0"/>
              </a:rPr>
              <a:t> </a:t>
            </a:r>
            <a:r>
              <a:rPr lang="en-IN" dirty="0" err="1" smtClean="0">
                <a:latin typeface="BRH Devanagari RN" pitchFamily="2" charset="0"/>
              </a:rPr>
              <a:t>pÉÑleÉÏiÉåirÉÉmÉ±iÉå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Implication of unmentioned from mentioned</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Dadhi</a:t>
            </a:r>
            <a:r>
              <a:rPr lang="en-US" dirty="0" smtClean="0">
                <a:latin typeface="Times New Roman" pitchFamily="18" charset="0"/>
                <a:cs typeface="Times New Roman" pitchFamily="18" charset="0"/>
              </a:rPr>
              <a:t> should not be taken at night means can be taken in daytime.</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ARTHAPATTI</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7924800" cy="5486400"/>
          </a:xfrm>
        </p:spPr>
        <p:txBody>
          <a:bodyPr>
            <a:normAutofit fontScale="92500" lnSpcReduction="10000"/>
          </a:bodyPr>
          <a:lstStyle/>
          <a:p>
            <a:pPr lvl="0" algn="just">
              <a:lnSpc>
                <a:spcPct val="150000"/>
              </a:lnSpc>
            </a:pPr>
            <a:r>
              <a:rPr lang="en-US" dirty="0" err="1" smtClean="0">
                <a:latin typeface="BRH Devanagari" pitchFamily="2" charset="0"/>
              </a:rPr>
              <a:t>ÎxlÉakÉqÉvlÉÏrÉÉiÉç</a:t>
            </a:r>
            <a:r>
              <a:rPr lang="en-US" dirty="0" smtClean="0">
                <a:latin typeface="BRH Devanagari" pitchFamily="2" charset="0"/>
              </a:rPr>
              <a:t>. . . . . iÉxqÉÉSeÉsmÉ³ÉWûxÉÇxiÉlqÉlÉÉ </a:t>
            </a:r>
            <a:r>
              <a:rPr lang="en-US" dirty="0" err="1" smtClean="0">
                <a:latin typeface="BRH Devanagari" pitchFamily="2" charset="0"/>
              </a:rPr>
              <a:t>pÉÑgeÉÏiÉ</a:t>
            </a:r>
            <a:r>
              <a:rPr lang="en-US" dirty="0" smtClean="0">
                <a:latin typeface="BRH Devanagari" pitchFamily="2" charset="0"/>
              </a:rPr>
              <a:t>| </a:t>
            </a:r>
            <a:r>
              <a:rPr lang="en-US" dirty="0" smtClean="0"/>
              <a:t>(1/24.1-9)</a:t>
            </a:r>
          </a:p>
          <a:p>
            <a:pPr algn="just">
              <a:lnSpc>
                <a:spcPct val="150000"/>
              </a:lnSpc>
            </a:pPr>
            <a:r>
              <a:rPr lang="en-US" dirty="0" smtClean="0">
                <a:latin typeface="Times New Roman" pitchFamily="18" charset="0"/>
                <a:cs typeface="Times New Roman" pitchFamily="18" charset="0"/>
              </a:rPr>
              <a:t>From the meaning of the given statements it can be derived that those who didn’t follow the rule the effect mentioned will not be gained by the eater. </a:t>
            </a:r>
          </a:p>
          <a:p>
            <a:pPr algn="just">
              <a:lnSpc>
                <a:spcPct val="150000"/>
              </a:lnSpc>
            </a:pPr>
            <a:r>
              <a:rPr lang="en-US" dirty="0" smtClean="0">
                <a:latin typeface="Times New Roman" pitchFamily="18" charset="0"/>
                <a:cs typeface="Times New Roman" pitchFamily="18" charset="0"/>
              </a:rPr>
              <a:t>Like if one doesn’t take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Ahara his Agni will not get increased, the food will not quickly undergo digestion, Vata will not move in downward direction and Kapha will not be limited. </a:t>
            </a:r>
            <a:r>
              <a:rPr lang="en-US" dirty="0" err="1" smtClean="0">
                <a:latin typeface="Times New Roman" pitchFamily="18" charset="0"/>
                <a:cs typeface="Times New Roman" pitchFamily="18" charset="0"/>
              </a:rPr>
              <a:t>Similary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Arthapatti</a:t>
            </a:r>
            <a:r>
              <a:rPr lang="en-US" dirty="0" smtClean="0">
                <a:latin typeface="Times New Roman" pitchFamily="18" charset="0"/>
                <a:cs typeface="Times New Roman" pitchFamily="18" charset="0"/>
              </a:rPr>
              <a:t> can be applied in others like </a:t>
            </a:r>
            <a:r>
              <a:rPr lang="en-US" dirty="0" err="1" smtClean="0">
                <a:latin typeface="Times New Roman" pitchFamily="18" charset="0"/>
                <a:cs typeface="Times New Roman" pitchFamily="18" charset="0"/>
              </a:rPr>
              <a:t>Snigdamashniyat</a:t>
            </a:r>
            <a:r>
              <a:rPr lang="en-US" dirty="0" smtClean="0">
                <a:latin typeface="Times New Roman" pitchFamily="18" charset="0"/>
                <a:cs typeface="Times New Roman" pitchFamily="18" charset="0"/>
              </a:rPr>
              <a:t>, etc.</a:t>
            </a:r>
          </a:p>
          <a:p>
            <a:endParaRPr lang="en-US" dirty="0"/>
          </a:p>
        </p:txBody>
      </p:sp>
      <p:sp>
        <p:nvSpPr>
          <p:cNvPr id="2" name="Title 1"/>
          <p:cNvSpPr>
            <a:spLocks noGrp="1"/>
          </p:cNvSpPr>
          <p:nvPr>
            <p:ph type="title"/>
          </p:nvPr>
        </p:nvSpPr>
        <p:spPr>
          <a:xfrm>
            <a:off x="457200" y="320040"/>
            <a:ext cx="7239000" cy="746760"/>
          </a:xfrm>
        </p:spPr>
        <p:txBody>
          <a:bodyPr>
            <a:normAutofit/>
          </a:bodyPr>
          <a:lstStyle/>
          <a:p>
            <a:r>
              <a:rPr lang="en-US" dirty="0" smtClean="0">
                <a:latin typeface="Times New Roman" pitchFamily="18" charset="0"/>
                <a:cs typeface="Times New Roman" pitchFamily="18" charset="0"/>
              </a:rPr>
              <a:t>ARTHAPATTI</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239000" cy="5312736"/>
          </a:xfrm>
        </p:spPr>
        <p:txBody>
          <a:bodyPr>
            <a:normAutofit lnSpcReduction="10000"/>
          </a:bodyPr>
          <a:lstStyle/>
          <a:p>
            <a:pPr lvl="0" algn="just">
              <a:lnSpc>
                <a:spcPct val="150000"/>
              </a:lnSpc>
            </a:pPr>
            <a:r>
              <a:rPr lang="en-IN" dirty="0" err="1" smtClean="0">
                <a:latin typeface="BRH Devanagari RN" pitchFamily="2" charset="0"/>
              </a:rPr>
              <a:t>ÌlÉhÉïrÉÉå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ÌuÉcÉÉËUiÉxrÉÉjÉïxrÉ</a:t>
            </a:r>
            <a:r>
              <a:rPr lang="en-IN" dirty="0" smtClean="0">
                <a:latin typeface="BRH Devanagari RN" pitchFamily="2" charset="0"/>
              </a:rPr>
              <a:t> </a:t>
            </a:r>
            <a:r>
              <a:rPr lang="en-IN" dirty="0" err="1" smtClean="0">
                <a:latin typeface="BRH Devanagari RN" pitchFamily="2" charset="0"/>
              </a:rPr>
              <a:t>urÉuÉxjÉÉmÉlÉÇ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cÉiÉÑwmÉSpÉåwÉeÉiuÉÉÌS</a:t>
            </a:r>
            <a:r>
              <a:rPr lang="en-IN" dirty="0" smtClean="0">
                <a:latin typeface="BRH Devanagari RN" pitchFamily="2" charset="0"/>
              </a:rPr>
              <a:t> </a:t>
            </a:r>
            <a:r>
              <a:rPr lang="en-IN" dirty="0" err="1" smtClean="0">
                <a:latin typeface="BRH Devanagari RN" pitchFamily="2" charset="0"/>
              </a:rPr>
              <a:t>ÌuÉcÉÉUÇ</a:t>
            </a:r>
            <a:r>
              <a:rPr lang="en-IN" dirty="0" smtClean="0">
                <a:latin typeface="BRH Devanagari RN" pitchFamily="2" charset="0"/>
              </a:rPr>
              <a:t> </a:t>
            </a:r>
            <a:r>
              <a:rPr lang="en-IN" dirty="0" err="1" smtClean="0">
                <a:latin typeface="BRH Devanagari RN" pitchFamily="2" charset="0"/>
              </a:rPr>
              <a:t>M×üiuÉÉÅÍpÉSÏrÉiÉå</a:t>
            </a:r>
            <a:r>
              <a:rPr lang="en-IN" dirty="0" smtClean="0">
                <a:latin typeface="BRH Devanagari RN" pitchFamily="2" charset="0"/>
              </a:rPr>
              <a:t> “</a:t>
            </a:r>
            <a:r>
              <a:rPr lang="en-IN" dirty="0" err="1" smtClean="0">
                <a:latin typeface="BRH Devanagari RN" pitchFamily="2" charset="0"/>
              </a:rPr>
              <a:t>rÉSÒ£Çü</a:t>
            </a:r>
            <a:r>
              <a:rPr lang="en-IN" dirty="0" smtClean="0">
                <a:latin typeface="BRH Devanagari RN" pitchFamily="2" charset="0"/>
              </a:rPr>
              <a:t> </a:t>
            </a:r>
            <a:r>
              <a:rPr lang="en-IN" dirty="0" err="1" smtClean="0">
                <a:latin typeface="BRH Devanagari RN" pitchFamily="2" charset="0"/>
              </a:rPr>
              <a:t>wÉÉåQûzÉMüsÉÇ</a:t>
            </a:r>
            <a:r>
              <a:rPr lang="en-IN" dirty="0" smtClean="0">
                <a:latin typeface="BRH Devanagari RN" pitchFamily="2" charset="0"/>
              </a:rPr>
              <a:t> </a:t>
            </a:r>
            <a:r>
              <a:rPr lang="en-IN" dirty="0" err="1" smtClean="0">
                <a:latin typeface="BRH Devanagari RN" pitchFamily="2" charset="0"/>
              </a:rPr>
              <a:t>mÉÔuÉÉïkrÉÉrÉå</a:t>
            </a:r>
            <a:r>
              <a:rPr lang="en-IN" dirty="0" smtClean="0">
                <a:latin typeface="BRH Devanagari RN" pitchFamily="2" charset="0"/>
              </a:rPr>
              <a:t> </a:t>
            </a:r>
            <a:r>
              <a:rPr lang="en-IN" dirty="0" err="1" smtClean="0">
                <a:latin typeface="BRH Devanagari RN" pitchFamily="2" charset="0"/>
              </a:rPr>
              <a:t>pÉåwÉeÉÇ</a:t>
            </a:r>
            <a:r>
              <a:rPr lang="en-IN" dirty="0" smtClean="0">
                <a:latin typeface="BRH Devanagari RN" pitchFamily="2" charset="0"/>
              </a:rPr>
              <a:t> </a:t>
            </a:r>
            <a:r>
              <a:rPr lang="en-IN" dirty="0" err="1" smtClean="0">
                <a:latin typeface="BRH Devanagari RN" pitchFamily="2" charset="0"/>
              </a:rPr>
              <a:t>iÉ±ÑÌ£ürÉÑ£üqÉsÉqÉÉUÉåarÉÉrÉ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10)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The conclusive statement about the discussed fact </a:t>
            </a:r>
          </a:p>
          <a:p>
            <a:pPr lvl="0" algn="just">
              <a:lnSpc>
                <a:spcPct val="150000"/>
              </a:lnSpc>
            </a:pPr>
            <a:r>
              <a:rPr lang="en-IN" dirty="0" smtClean="0">
                <a:latin typeface="Times New Roman" pitchFamily="18" charset="0"/>
                <a:cs typeface="Times New Roman" pitchFamily="18" charset="0"/>
              </a:rPr>
              <a:t>Eg After discussion about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Catushpada</a:t>
            </a:r>
            <a:r>
              <a:rPr lang="en-IN" dirty="0" smtClean="0">
                <a:latin typeface="Times New Roman" pitchFamily="18" charset="0"/>
                <a:cs typeface="Times New Roman" pitchFamily="18" charset="0"/>
              </a:rPr>
              <a:t>, it is concluded that the presence of all the </a:t>
            </a:r>
            <a:r>
              <a:rPr lang="en-IN" dirty="0" err="1" smtClean="0">
                <a:latin typeface="Times New Roman" pitchFamily="18" charset="0"/>
                <a:cs typeface="Times New Roman" pitchFamily="18" charset="0"/>
              </a:rPr>
              <a:t>Chatushpada</a:t>
            </a:r>
            <a:r>
              <a:rPr lang="en-IN" dirty="0" smtClean="0">
                <a:latin typeface="Times New Roman" pitchFamily="18" charset="0"/>
                <a:cs typeface="Times New Roman" pitchFamily="18" charset="0"/>
              </a:rPr>
              <a:t> and applied properly will lead to preservation of health</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a:xfrm>
            <a:off x="457200" y="320040"/>
            <a:ext cx="7239000" cy="594360"/>
          </a:xfrm>
        </p:spPr>
        <p:txBody>
          <a:bodyPr>
            <a:normAutofit/>
          </a:bodyPr>
          <a:lstStyle/>
          <a:p>
            <a:r>
              <a:rPr lang="en-IN" dirty="0" smtClean="0">
                <a:latin typeface="Times New Roman" pitchFamily="18" charset="0"/>
                <a:cs typeface="Times New Roman" pitchFamily="18" charset="0"/>
              </a:rPr>
              <a:t>NIRNAYA</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14400"/>
            <a:ext cx="7924800" cy="5715000"/>
          </a:xfrm>
        </p:spPr>
        <p:txBody>
          <a:bodyPr>
            <a:normAutofit fontScale="85000" lnSpcReduction="20000"/>
          </a:bodyPr>
          <a:lstStyle/>
          <a:p>
            <a:pPr lvl="0" algn="just">
              <a:lnSpc>
                <a:spcPct val="160000"/>
              </a:lnSpc>
            </a:pPr>
            <a:r>
              <a:rPr lang="en-IN" dirty="0" err="1" smtClean="0">
                <a:latin typeface="BRH Devanagari" pitchFamily="2" charset="0"/>
              </a:rPr>
              <a:t>iÉqÉÑuÉÉcÉ</a:t>
            </a:r>
            <a:r>
              <a:rPr lang="en-IN" dirty="0" smtClean="0">
                <a:latin typeface="BRH Devanagari" pitchFamily="2" charset="0"/>
              </a:rPr>
              <a:t> </a:t>
            </a:r>
            <a:r>
              <a:rPr lang="en-IN" dirty="0" err="1" smtClean="0">
                <a:latin typeface="BRH Devanagari" pitchFamily="2" charset="0"/>
              </a:rPr>
              <a:t>pÉaÉuÉÉlÉÉ§ÉårÉÈ</a:t>
            </a:r>
            <a:r>
              <a:rPr lang="en-IN" dirty="0" smtClean="0">
                <a:latin typeface="BRH Devanagari" pitchFamily="2" charset="0"/>
              </a:rPr>
              <a:t>- </a:t>
            </a:r>
            <a:r>
              <a:rPr lang="en-IN" dirty="0" err="1" smtClean="0">
                <a:latin typeface="BRH Devanagari" pitchFamily="2" charset="0"/>
              </a:rPr>
              <a:t>LuÉqÉxÉÉqÉÉlrÉÉuÉiÉÉqÉmrÉåÍpÉUÎalÉuÉåvÉ</a:t>
            </a:r>
            <a:r>
              <a:rPr lang="en-IN" dirty="0" smtClean="0">
                <a:latin typeface="BRH Devanagari" pitchFamily="2" charset="0"/>
              </a:rPr>
              <a:t>! </a:t>
            </a:r>
            <a:r>
              <a:rPr lang="en-IN" dirty="0" err="1" smtClean="0">
                <a:latin typeface="BRH Devanagari" pitchFamily="2" charset="0"/>
              </a:rPr>
              <a:t>mÉëM×üirÉÉÍSÍpÉpÉÉïuÉæqÉïlÉÑwrÉÉhÉÉÇ</a:t>
            </a:r>
            <a:r>
              <a:rPr lang="en-IN" dirty="0" smtClean="0">
                <a:latin typeface="BRH Devanagari" pitchFamily="2" charset="0"/>
              </a:rPr>
              <a:t> </a:t>
            </a:r>
            <a:r>
              <a:rPr lang="en-IN" dirty="0" err="1" smtClean="0">
                <a:latin typeface="BRH Devanagari" pitchFamily="2" charset="0"/>
              </a:rPr>
              <a:t>rÉåÅlrÉå</a:t>
            </a:r>
            <a:r>
              <a:rPr lang="en-IN" dirty="0" smtClean="0">
                <a:latin typeface="BRH Devanagari" pitchFamily="2" charset="0"/>
              </a:rPr>
              <a:t> </a:t>
            </a:r>
            <a:r>
              <a:rPr lang="en-IN" dirty="0" err="1" smtClean="0">
                <a:latin typeface="BRH Devanagari" pitchFamily="2" charset="0"/>
              </a:rPr>
              <a:t>pÉÉuÉÉÈ</a:t>
            </a:r>
            <a:r>
              <a:rPr lang="en-IN" dirty="0" smtClean="0">
                <a:latin typeface="BRH Devanagari" pitchFamily="2" charset="0"/>
              </a:rPr>
              <a:t> xÉÉqÉÉlrÉÉxiÉ²æaÉÑhrÉÉiÉç </a:t>
            </a:r>
            <a:r>
              <a:rPr lang="en-IN" dirty="0" err="1" smtClean="0">
                <a:latin typeface="BRH Devanagari" pitchFamily="2" charset="0"/>
              </a:rPr>
              <a:t>xÉqÉÉlÉMüÉsÉÉÈ</a:t>
            </a:r>
            <a:r>
              <a:rPr lang="en-IN" dirty="0" smtClean="0">
                <a:latin typeface="BRH Devanagari" pitchFamily="2" charset="0"/>
              </a:rPr>
              <a:t> </a:t>
            </a:r>
            <a:r>
              <a:rPr lang="en-IN" dirty="0" err="1" smtClean="0">
                <a:latin typeface="BRH Devanagari" pitchFamily="2" charset="0"/>
              </a:rPr>
              <a:t>xÉqÉÉlÉÍsÉ</a:t>
            </a:r>
            <a:r>
              <a:rPr lang="en-IN" dirty="0" smtClean="0">
                <a:latin typeface="BRH Devanagari" pitchFamily="2" charset="0"/>
              </a:rPr>
              <a:t>…¡</a:t>
            </a:r>
            <a:r>
              <a:rPr lang="en-IN" dirty="0" err="1" smtClean="0">
                <a:latin typeface="BRH Devanagari" pitchFamily="2" charset="0"/>
              </a:rPr>
              <a:t>ûÉ¶É</a:t>
            </a:r>
            <a:r>
              <a:rPr lang="en-IN" dirty="0" smtClean="0">
                <a:latin typeface="BRH Devanagari" pitchFamily="2" charset="0"/>
              </a:rPr>
              <a:t> </a:t>
            </a:r>
            <a:r>
              <a:rPr lang="en-IN" dirty="0" err="1" smtClean="0">
                <a:latin typeface="BRH Devanagari" pitchFamily="2" charset="0"/>
              </a:rPr>
              <a:t>urÉÉkÉrÉÉåÅÍpÉÍlÉuÉïiÉïqÉÉlÉÉ</a:t>
            </a:r>
            <a:r>
              <a:rPr lang="en-IN" dirty="0" smtClean="0">
                <a:latin typeface="BRH Devanagari" pitchFamily="2" charset="0"/>
              </a:rPr>
              <a:t> </a:t>
            </a:r>
            <a:r>
              <a:rPr lang="en-IN" dirty="0" err="1" smtClean="0">
                <a:latin typeface="BRH Devanagari" pitchFamily="2" charset="0"/>
              </a:rPr>
              <a:t>eÉlÉmÉSqÉÑ®çuÉÇxÉrÉÎliÉ</a:t>
            </a:r>
            <a:r>
              <a:rPr lang="en-IN" dirty="0" smtClean="0">
                <a:latin typeface="BRH Devanagari" pitchFamily="2" charset="0"/>
              </a:rPr>
              <a:t>| </a:t>
            </a:r>
            <a:r>
              <a:rPr lang="en-IN" dirty="0" err="1" smtClean="0">
                <a:latin typeface="BRH Devanagari" pitchFamily="2" charset="0"/>
              </a:rPr>
              <a:t>iÉå</a:t>
            </a:r>
            <a:r>
              <a:rPr lang="en-IN" dirty="0" smtClean="0">
                <a:latin typeface="BRH Devanagari" pitchFamily="2" charset="0"/>
              </a:rPr>
              <a:t> </a:t>
            </a:r>
            <a:r>
              <a:rPr lang="en-IN" dirty="0" err="1" smtClean="0">
                <a:latin typeface="BRH Devanagari" pitchFamily="2" charset="0"/>
              </a:rPr>
              <a:t>iÉÑ</a:t>
            </a:r>
            <a:r>
              <a:rPr lang="en-IN" dirty="0" smtClean="0">
                <a:latin typeface="BRH Devanagari" pitchFamily="2" charset="0"/>
              </a:rPr>
              <a:t> </a:t>
            </a:r>
            <a:r>
              <a:rPr lang="en-IN" dirty="0" err="1" smtClean="0">
                <a:latin typeface="BRH Devanagari" pitchFamily="2" charset="0"/>
              </a:rPr>
              <a:t>ZÉÎsuÉqÉå</a:t>
            </a:r>
            <a:r>
              <a:rPr lang="en-IN" dirty="0" smtClean="0">
                <a:latin typeface="BRH Devanagari" pitchFamily="2" charset="0"/>
              </a:rPr>
              <a:t> </a:t>
            </a:r>
            <a:r>
              <a:rPr lang="en-IN" dirty="0" err="1" smtClean="0">
                <a:latin typeface="BRH Devanagari" pitchFamily="2" charset="0"/>
              </a:rPr>
              <a:t>pÉÉuÉÉÈ</a:t>
            </a:r>
            <a:r>
              <a:rPr lang="en-IN" dirty="0" smtClean="0">
                <a:latin typeface="BRH Devanagari" pitchFamily="2" charset="0"/>
              </a:rPr>
              <a:t> </a:t>
            </a:r>
            <a:r>
              <a:rPr lang="en-IN" dirty="0" err="1" smtClean="0">
                <a:latin typeface="BRH Devanagari" pitchFamily="2" charset="0"/>
              </a:rPr>
              <a:t>xÉÉqÉÉlrÉÉ</a:t>
            </a:r>
            <a:r>
              <a:rPr lang="en-IN" dirty="0" smtClean="0">
                <a:latin typeface="BRH Devanagari" pitchFamily="2" charset="0"/>
              </a:rPr>
              <a:t> </a:t>
            </a:r>
            <a:r>
              <a:rPr lang="en-IN" dirty="0" err="1" smtClean="0">
                <a:latin typeface="BRH Devanagari" pitchFamily="2" charset="0"/>
              </a:rPr>
              <a:t>eÉlÉmÉSåwÉÑ</a:t>
            </a:r>
            <a:r>
              <a:rPr lang="en-IN" dirty="0" smtClean="0">
                <a:latin typeface="BRH Devanagari" pitchFamily="2" charset="0"/>
              </a:rPr>
              <a:t> </a:t>
            </a:r>
            <a:r>
              <a:rPr lang="en-IN" dirty="0" err="1" smtClean="0">
                <a:latin typeface="BRH Devanagari" pitchFamily="2" charset="0"/>
              </a:rPr>
              <a:t>pÉuÉÎliÉ</a:t>
            </a:r>
            <a:r>
              <a:rPr lang="en-IN" dirty="0" smtClean="0">
                <a:latin typeface="BRH Devanagari" pitchFamily="2" charset="0"/>
              </a:rPr>
              <a:t>; </a:t>
            </a:r>
            <a:r>
              <a:rPr lang="en-IN" dirty="0" err="1" smtClean="0">
                <a:latin typeface="BRH Devanagari" pitchFamily="2" charset="0"/>
              </a:rPr>
              <a:t>iÉ±jÉÉ</a:t>
            </a:r>
            <a:r>
              <a:rPr lang="en-IN" dirty="0" smtClean="0">
                <a:latin typeface="BRH Devanagari" pitchFamily="2" charset="0"/>
              </a:rPr>
              <a:t>- </a:t>
            </a:r>
            <a:r>
              <a:rPr lang="en-IN" dirty="0" err="1" smtClean="0">
                <a:latin typeface="BRH Devanagari" pitchFamily="2" charset="0"/>
              </a:rPr>
              <a:t>uÉÉrÉÑÈ</a:t>
            </a:r>
            <a:r>
              <a:rPr lang="en-IN" dirty="0" smtClean="0">
                <a:latin typeface="BRH Devanagari" pitchFamily="2" charset="0"/>
              </a:rPr>
              <a:t>, </a:t>
            </a:r>
            <a:r>
              <a:rPr lang="en-IN" dirty="0" err="1" smtClean="0">
                <a:latin typeface="BRH Devanagari" pitchFamily="2" charset="0"/>
              </a:rPr>
              <a:t>ESMÇü</a:t>
            </a:r>
            <a:r>
              <a:rPr lang="en-IN" dirty="0" smtClean="0">
                <a:latin typeface="BRH Devanagari" pitchFamily="2" charset="0"/>
              </a:rPr>
              <a:t>, </a:t>
            </a:r>
            <a:r>
              <a:rPr lang="en-IN" dirty="0" err="1" smtClean="0">
                <a:latin typeface="BRH Devanagari" pitchFamily="2" charset="0"/>
              </a:rPr>
              <a:t>SåvÉÈ,MüÉsÉ</a:t>
            </a:r>
            <a:r>
              <a:rPr lang="en-IN" dirty="0" smtClean="0">
                <a:latin typeface="BRH Devanagari" pitchFamily="2" charset="0"/>
              </a:rPr>
              <a:t> </a:t>
            </a:r>
            <a:r>
              <a:rPr lang="en-IN" dirty="0" err="1" smtClean="0">
                <a:latin typeface="BRH Devanagari" pitchFamily="2" charset="0"/>
              </a:rPr>
              <a:t>CÍiÉ</a:t>
            </a:r>
            <a:r>
              <a:rPr lang="en-IN" dirty="0" smtClean="0">
                <a:latin typeface="BRH Devanagari" pitchFamily="2" charset="0"/>
              </a:rPr>
              <a:t> |</a:t>
            </a:r>
            <a:r>
              <a:rPr lang="en-IN" dirty="0" smtClean="0"/>
              <a:t> (2/6)</a:t>
            </a:r>
            <a:endParaRPr lang="en-US" dirty="0" smtClean="0"/>
          </a:p>
          <a:p>
            <a:pPr algn="just">
              <a:lnSpc>
                <a:spcPct val="160000"/>
              </a:lnSpc>
            </a:pPr>
            <a:r>
              <a:rPr lang="en-US" dirty="0" err="1" smtClean="0">
                <a:latin typeface="Times New Roman" pitchFamily="18" charset="0"/>
                <a:cs typeface="Times New Roman" pitchFamily="18" charset="0"/>
              </a:rPr>
              <a:t>Agnivesa</a:t>
            </a:r>
            <a:r>
              <a:rPr lang="en-US" dirty="0" smtClean="0">
                <a:latin typeface="Times New Roman" pitchFamily="18" charset="0"/>
                <a:cs typeface="Times New Roman" pitchFamily="18" charset="0"/>
              </a:rPr>
              <a:t> asked “what are the reasons that bring disease with similar </a:t>
            </a:r>
            <a:r>
              <a:rPr lang="en-US" dirty="0" err="1" smtClean="0">
                <a:latin typeface="Times New Roman" pitchFamily="18" charset="0"/>
                <a:cs typeface="Times New Roman" pitchFamily="18" charset="0"/>
              </a:rPr>
              <a:t>Lakshana</a:t>
            </a:r>
            <a:r>
              <a:rPr lang="en-US" dirty="0" smtClean="0">
                <a:latin typeface="Times New Roman" pitchFamily="18" charset="0"/>
                <a:cs typeface="Times New Roman" pitchFamily="18" charset="0"/>
              </a:rPr>
              <a:t> in individuals who are different in themselves by various factors”. </a:t>
            </a:r>
          </a:p>
          <a:p>
            <a:pPr algn="just">
              <a:lnSpc>
                <a:spcPct val="160000"/>
              </a:lnSpc>
            </a:pPr>
            <a:r>
              <a:rPr lang="en-US" dirty="0" err="1" smtClean="0">
                <a:latin typeface="Times New Roman" pitchFamily="18" charset="0"/>
                <a:cs typeface="Times New Roman" pitchFamily="18" charset="0"/>
              </a:rPr>
              <a:t>Atreya</a:t>
            </a:r>
            <a:r>
              <a:rPr lang="en-US" dirty="0" smtClean="0">
                <a:latin typeface="Times New Roman" pitchFamily="18" charset="0"/>
                <a:cs typeface="Times New Roman" pitchFamily="18" charset="0"/>
              </a:rPr>
              <a:t> replied that the vitiation of factors like air, water, land and time that are common for a society are the reason for Janapadodwamsa.</a:t>
            </a:r>
          </a:p>
          <a:p>
            <a:pPr algn="just">
              <a:lnSpc>
                <a:spcPct val="160000"/>
              </a:lnSpc>
            </a:pPr>
            <a:r>
              <a:rPr lang="en-US" dirty="0" smtClean="0">
                <a:latin typeface="Times New Roman" pitchFamily="18" charset="0"/>
                <a:cs typeface="Times New Roman" pitchFamily="18" charset="0"/>
              </a:rPr>
              <a:t>Conclusive statement after discussion.</a:t>
            </a:r>
            <a:endParaRPr lang="en-US" dirty="0">
              <a:latin typeface="Times New Roman" pitchFamily="18" charset="0"/>
              <a:cs typeface="Times New Roman" pitchFamily="18" charset="0"/>
            </a:endParaRPr>
          </a:p>
        </p:txBody>
      </p:sp>
      <p:sp>
        <p:nvSpPr>
          <p:cNvPr id="3" name="Title 2"/>
          <p:cNvSpPr>
            <a:spLocks noGrp="1"/>
          </p:cNvSpPr>
          <p:nvPr>
            <p:ph type="title"/>
          </p:nvPr>
        </p:nvSpPr>
        <p:spPr>
          <a:xfrm>
            <a:off x="457200" y="304800"/>
            <a:ext cx="7239000" cy="624840"/>
          </a:xfrm>
        </p:spPr>
        <p:txBody>
          <a:bodyPr>
            <a:normAutofit/>
          </a:bodyPr>
          <a:lstStyle/>
          <a:p>
            <a:r>
              <a:rPr lang="en-IN" dirty="0" smtClean="0">
                <a:latin typeface="Times New Roman" pitchFamily="18" charset="0"/>
                <a:cs typeface="Times New Roman" pitchFamily="18" charset="0"/>
              </a:rPr>
              <a:t>NIRNAYA</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7848600" cy="5181600"/>
          </a:xfrm>
        </p:spPr>
        <p:txBody>
          <a:bodyPr>
            <a:normAutofit fontScale="92500" lnSpcReduction="20000"/>
          </a:bodyPr>
          <a:lstStyle/>
          <a:p>
            <a:pPr lvl="0" algn="just">
              <a:lnSpc>
                <a:spcPct val="150000"/>
              </a:lnSpc>
            </a:pPr>
            <a:r>
              <a:rPr lang="en-IN" sz="2800" dirty="0" err="1" smtClean="0">
                <a:latin typeface="BRH Devanagari RN" pitchFamily="2" charset="0"/>
              </a:rPr>
              <a:t>mÉëxÉ</a:t>
            </a:r>
            <a:r>
              <a:rPr lang="en-IN" sz="2800" dirty="0" smtClean="0">
                <a:latin typeface="BRH Devanagari RN" pitchFamily="2" charset="0"/>
              </a:rPr>
              <a:t>…¡</a:t>
            </a:r>
            <a:r>
              <a:rPr lang="en-IN" sz="2800" dirty="0" err="1" smtClean="0">
                <a:latin typeface="BRH Devanagari RN" pitchFamily="2" charset="0"/>
              </a:rPr>
              <a:t>ûÉå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mÉÔuÉÉïÍpÉÌWûiÉxrÉÉjÉïxrÉ</a:t>
            </a:r>
            <a:r>
              <a:rPr lang="en-IN" sz="2800" dirty="0" smtClean="0">
                <a:latin typeface="BRH Devanagari RN" pitchFamily="2" charset="0"/>
              </a:rPr>
              <a:t> </a:t>
            </a:r>
            <a:r>
              <a:rPr lang="en-IN" sz="2800" dirty="0" err="1" smtClean="0">
                <a:latin typeface="BRH Devanagari RN" pitchFamily="2" charset="0"/>
              </a:rPr>
              <a:t>mÉëMüUhÉÉaÉiÉiuÉÉÌSlÉÉ</a:t>
            </a:r>
            <a:r>
              <a:rPr lang="en-IN" sz="2800" dirty="0" smtClean="0">
                <a:latin typeface="BRH Devanagari RN" pitchFamily="2" charset="0"/>
              </a:rPr>
              <a:t> </a:t>
            </a:r>
            <a:r>
              <a:rPr lang="en-IN" sz="2800" dirty="0" err="1" smtClean="0">
                <a:latin typeface="BRH Devanagari RN" pitchFamily="2" charset="0"/>
              </a:rPr>
              <a:t>mÉÑlÉUÍpÉkÉÉlÉÇ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iÉ§ÉÉÌiÉmÉëpÉÉuÉiÉÉÇ</a:t>
            </a:r>
            <a:r>
              <a:rPr lang="en-IN" sz="2800" dirty="0" smtClean="0">
                <a:latin typeface="BRH Devanagari RN" pitchFamily="2" charset="0"/>
              </a:rPr>
              <a:t> </a:t>
            </a:r>
            <a:r>
              <a:rPr lang="en-IN" sz="2800" dirty="0" err="1" smtClean="0">
                <a:latin typeface="BRH Devanagari RN" pitchFamily="2" charset="0"/>
              </a:rPr>
              <a:t>SØzrÉÉlÉÉÌiÉqÉÉ§ÉSzÉïlÉqÉÌiÉrÉÉåaÉ</a:t>
            </a:r>
            <a:r>
              <a:rPr lang="en-IN" sz="2800" dirty="0" smtClean="0">
                <a:latin typeface="BRH Devanagari RN" pitchFamily="2" charset="0"/>
              </a:rPr>
              <a:t>:” (</a:t>
            </a:r>
            <a:r>
              <a:rPr lang="en-IN" sz="2800" dirty="0" err="1" smtClean="0">
                <a:latin typeface="BRH Devanagari RN" pitchFamily="2" charset="0"/>
              </a:rPr>
              <a:t>xÉÔ</a:t>
            </a:r>
            <a:r>
              <a:rPr lang="en-IN" sz="2800" dirty="0" smtClean="0">
                <a:latin typeface="BRH Devanagari RN" pitchFamily="2" charset="0"/>
              </a:rPr>
              <a:t> A 11) </a:t>
            </a:r>
            <a:r>
              <a:rPr lang="en-IN" sz="2800" dirty="0" err="1" smtClean="0">
                <a:latin typeface="BRH Devanagari RN" pitchFamily="2" charset="0"/>
              </a:rPr>
              <a:t>LuÉqÉÉ±ÍpÉSÉrÉ</a:t>
            </a:r>
            <a:r>
              <a:rPr lang="en-IN" sz="2800" dirty="0" smtClean="0">
                <a:latin typeface="BRH Devanagari RN" pitchFamily="2" charset="0"/>
              </a:rPr>
              <a:t>, </a:t>
            </a:r>
            <a:r>
              <a:rPr lang="en-IN" sz="2800" dirty="0" err="1" smtClean="0">
                <a:latin typeface="BRH Devanagari RN" pitchFamily="2" charset="0"/>
              </a:rPr>
              <a:t>mÉÑlÉ</a:t>
            </a:r>
            <a:r>
              <a:rPr lang="en-IN" sz="2800" dirty="0" smtClean="0">
                <a:latin typeface="BRH Devanagari RN" pitchFamily="2" charset="0"/>
              </a:rPr>
              <a:t>: “</a:t>
            </a:r>
            <a:r>
              <a:rPr lang="en-IN" sz="2800" dirty="0" err="1" smtClean="0">
                <a:latin typeface="BRH Devanagari RN" pitchFamily="2" charset="0"/>
              </a:rPr>
              <a:t>AirÉÑaÉëzÉoS´ÉuÉhÉÉcNíûuÉhÉÉiÉç</a:t>
            </a:r>
            <a:r>
              <a:rPr lang="en-IN" sz="2800" dirty="0" smtClean="0">
                <a:latin typeface="BRH Devanagari RN" pitchFamily="2" charset="0"/>
              </a:rPr>
              <a:t> </a:t>
            </a:r>
            <a:r>
              <a:rPr lang="en-IN" sz="2800" dirty="0" err="1" smtClean="0">
                <a:latin typeface="BRH Devanagari RN" pitchFamily="2" charset="0"/>
              </a:rPr>
              <a:t>xÉuÉïzÉÉå</a:t>
            </a:r>
            <a:r>
              <a:rPr lang="en-IN" sz="2800" dirty="0" smtClean="0">
                <a:latin typeface="BRH Devanagari RN" pitchFamily="2" charset="0"/>
              </a:rPr>
              <a:t> </a:t>
            </a:r>
            <a:r>
              <a:rPr lang="en-IN" sz="2800" dirty="0" err="1" smtClean="0">
                <a:latin typeface="BRH Devanagari RN" pitchFamily="2" charset="0"/>
              </a:rPr>
              <a:t>lÉ</a:t>
            </a:r>
            <a:r>
              <a:rPr lang="en-IN" sz="2800" dirty="0" smtClean="0">
                <a:latin typeface="BRH Devanagari RN" pitchFamily="2" charset="0"/>
              </a:rPr>
              <a:t> </a:t>
            </a:r>
            <a:r>
              <a:rPr lang="en-IN" sz="2800" dirty="0" err="1" smtClean="0">
                <a:latin typeface="BRH Devanagari RN" pitchFamily="2" charset="0"/>
              </a:rPr>
              <a:t>cÉ</a:t>
            </a:r>
            <a:r>
              <a:rPr lang="en-IN" sz="2800" dirty="0" smtClean="0">
                <a:latin typeface="BRH Devanagari RN" pitchFamily="2" charset="0"/>
              </a:rPr>
              <a:t>” (</a:t>
            </a:r>
            <a:r>
              <a:rPr lang="en-IN" sz="2800" dirty="0" err="1" smtClean="0">
                <a:latin typeface="BRH Devanagari RN" pitchFamily="2" charset="0"/>
              </a:rPr>
              <a:t>zÉÉ</a:t>
            </a:r>
            <a:r>
              <a:rPr lang="en-IN" sz="2800" dirty="0" smtClean="0">
                <a:latin typeface="BRH Devanagari RN" pitchFamily="2" charset="0"/>
              </a:rPr>
              <a:t> A 1) </a:t>
            </a:r>
            <a:r>
              <a:rPr lang="en-IN" sz="2800" dirty="0" err="1" smtClean="0">
                <a:latin typeface="BRH Devanagari RN" pitchFamily="2" charset="0"/>
              </a:rPr>
              <a:t>CirÉÉÌSlÉÉ</a:t>
            </a:r>
            <a:r>
              <a:rPr lang="en-IN" sz="2800" dirty="0" smtClean="0">
                <a:latin typeface="BRH Devanagari RN" pitchFamily="2" charset="0"/>
              </a:rPr>
              <a:t> </a:t>
            </a:r>
            <a:r>
              <a:rPr lang="en-IN" sz="2800" dirty="0" err="1" smtClean="0">
                <a:latin typeface="BRH Devanagari RN" pitchFamily="2" charset="0"/>
              </a:rPr>
              <a:t>mÉÔuÉÉåï£ü</a:t>
            </a:r>
            <a:r>
              <a:rPr lang="en-IN" sz="2800" dirty="0" smtClean="0">
                <a:latin typeface="BRH Devanagari RN" pitchFamily="2" charset="0"/>
              </a:rPr>
              <a:t> </a:t>
            </a:r>
            <a:r>
              <a:rPr lang="en-IN" sz="2800" dirty="0" err="1" smtClean="0">
                <a:latin typeface="BRH Devanagari RN" pitchFamily="2" charset="0"/>
              </a:rPr>
              <a:t>LuÉÉjÉÉåïÅÍpÉSÏrÉiÉå</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endParaRPr lang="en-US" sz="2800" dirty="0" smtClean="0">
              <a:latin typeface="BRH Devanagari RN" pitchFamily="2" charset="0"/>
            </a:endParaRPr>
          </a:p>
          <a:p>
            <a:pPr algn="just">
              <a:lnSpc>
                <a:spcPct val="150000"/>
              </a:lnSpc>
            </a:pPr>
            <a:r>
              <a:rPr lang="en-US" sz="2800" dirty="0" smtClean="0">
                <a:latin typeface="Times New Roman" pitchFamily="18" charset="0"/>
                <a:cs typeface="Times New Roman" pitchFamily="18" charset="0"/>
              </a:rPr>
              <a:t>Mentioning of some fact once again when it is related to the context</a:t>
            </a:r>
          </a:p>
          <a:p>
            <a:pPr algn="just">
              <a:lnSpc>
                <a:spcPct val="150000"/>
              </a:lnSpc>
            </a:pPr>
            <a:r>
              <a:rPr lang="en-US" sz="2800" dirty="0" err="1" smtClean="0">
                <a:latin typeface="Times New Roman" pitchFamily="18" charset="0"/>
                <a:cs typeface="Times New Roman" pitchFamily="18" charset="0"/>
              </a:rPr>
              <a:t>Eg</a:t>
            </a:r>
            <a:r>
              <a:rPr lang="en-IN" sz="2800" dirty="0" smtClean="0"/>
              <a:t> </a:t>
            </a:r>
            <a:r>
              <a:rPr lang="en-IN" sz="2800" dirty="0" smtClean="0">
                <a:latin typeface="Times New Roman" pitchFamily="18" charset="0"/>
                <a:cs typeface="Times New Roman" pitchFamily="18" charset="0"/>
              </a:rPr>
              <a:t>In Caraka Samhita sutra </a:t>
            </a:r>
            <a:r>
              <a:rPr lang="en-IN" sz="2800" dirty="0" err="1" smtClean="0">
                <a:latin typeface="Times New Roman" pitchFamily="18" charset="0"/>
                <a:cs typeface="Times New Roman" pitchFamily="18" charset="0"/>
              </a:rPr>
              <a:t>sthana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adhyaya</a:t>
            </a:r>
            <a:r>
              <a:rPr lang="en-IN" sz="2800" dirty="0" smtClean="0">
                <a:latin typeface="Times New Roman" pitchFamily="18" charset="0"/>
                <a:cs typeface="Times New Roman" pitchFamily="18" charset="0"/>
              </a:rPr>
              <a:t> 11, it is told that excessive exposure to </a:t>
            </a:r>
            <a:r>
              <a:rPr lang="en-IN" sz="2800" dirty="0" err="1" smtClean="0">
                <a:latin typeface="Times New Roman" pitchFamily="18" charset="0"/>
                <a:cs typeface="Times New Roman" pitchFamily="18" charset="0"/>
              </a:rPr>
              <a:t>atiprabha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Dr̥isya</a:t>
            </a:r>
            <a:r>
              <a:rPr lang="en-IN" sz="2800" dirty="0" smtClean="0">
                <a:latin typeface="Times New Roman" pitchFamily="18" charset="0"/>
                <a:cs typeface="Times New Roman" pitchFamily="18" charset="0"/>
              </a:rPr>
              <a:t> is </a:t>
            </a:r>
            <a:r>
              <a:rPr lang="en-IN" sz="2800" dirty="0" err="1" smtClean="0">
                <a:latin typeface="Times New Roman" pitchFamily="18" charset="0"/>
                <a:cs typeface="Times New Roman" pitchFamily="18" charset="0"/>
              </a:rPr>
              <a:t>atiyoga</a:t>
            </a:r>
            <a:r>
              <a:rPr lang="en-IN" sz="2800" dirty="0" smtClean="0">
                <a:latin typeface="Times New Roman" pitchFamily="18" charset="0"/>
                <a:cs typeface="Times New Roman" pitchFamily="18" charset="0"/>
              </a:rPr>
              <a:t>. Again this is repeated in </a:t>
            </a:r>
            <a:r>
              <a:rPr lang="en-IN" sz="2800" dirty="0" err="1" smtClean="0">
                <a:latin typeface="Times New Roman" pitchFamily="18" charset="0"/>
                <a:cs typeface="Times New Roman" pitchFamily="18" charset="0"/>
              </a:rPr>
              <a:t>sarira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sthana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adhyaya</a:t>
            </a:r>
            <a:endParaRPr lang="en-US" sz="2800"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52400"/>
            <a:ext cx="7696200" cy="533400"/>
          </a:xfrm>
        </p:spPr>
        <p:txBody>
          <a:bodyPr>
            <a:noAutofit/>
          </a:bodyPr>
          <a:lstStyle/>
          <a:p>
            <a:r>
              <a:rPr lang="en-IN" sz="2800" dirty="0" smtClean="0">
                <a:latin typeface="Times New Roman" pitchFamily="18" charset="0"/>
                <a:cs typeface="Times New Roman" pitchFamily="18" charset="0"/>
              </a:rPr>
              <a:t>PRASANGA</a:t>
            </a:r>
            <a:endParaRPr lang="en-US"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7848600" cy="5388936"/>
          </a:xfrm>
        </p:spPr>
        <p:txBody>
          <a:bodyPr>
            <a:normAutofit fontScale="92500"/>
          </a:bodyPr>
          <a:lstStyle/>
          <a:p>
            <a:pPr lvl="0" algn="just">
              <a:lnSpc>
                <a:spcPct val="150000"/>
              </a:lnSpc>
            </a:pPr>
            <a:r>
              <a:rPr lang="en-US" dirty="0" err="1" smtClean="0">
                <a:latin typeface="BRH Devanagari" pitchFamily="2" charset="0"/>
              </a:rPr>
              <a:t>UxÉÉxiÉÉuÉiÉçwÉOèû</a:t>
            </a:r>
            <a:r>
              <a:rPr lang="en-US" dirty="0" smtClean="0">
                <a:latin typeface="BRH Devanagari" pitchFamily="2" charset="0"/>
              </a:rPr>
              <a:t> - </a:t>
            </a:r>
            <a:r>
              <a:rPr lang="en-US" dirty="0" err="1" smtClean="0">
                <a:latin typeface="BRH Devanagari" pitchFamily="2" charset="0"/>
              </a:rPr>
              <a:t>qÉkÉÑUÉqsÉsÉuÉhÉMüOÒûÌiÉ£üMüwÉÉrÉÉ</a:t>
            </a:r>
            <a:r>
              <a:rPr lang="en-US" dirty="0" smtClean="0">
                <a:latin typeface="BRH Devanagari" pitchFamily="2" charset="0"/>
              </a:rPr>
              <a:t>: </a:t>
            </a:r>
            <a:r>
              <a:rPr lang="en-US" dirty="0" smtClean="0"/>
              <a:t>| (C.V 1/4)</a:t>
            </a:r>
          </a:p>
          <a:p>
            <a:pPr algn="just">
              <a:lnSpc>
                <a:spcPct val="150000"/>
              </a:lnSpc>
            </a:pPr>
            <a:r>
              <a:rPr lang="en-US" dirty="0" smtClean="0">
                <a:latin typeface="Times New Roman" pitchFamily="18" charset="0"/>
                <a:cs typeface="Times New Roman" pitchFamily="18" charset="0"/>
              </a:rPr>
              <a:t>This is already explained in </a:t>
            </a:r>
            <a:r>
              <a:rPr lang="en-US" dirty="0" err="1" smtClean="0">
                <a:latin typeface="Times New Roman" pitchFamily="18" charset="0"/>
                <a:cs typeface="Times New Roman" pitchFamily="18" charset="0"/>
              </a:rPr>
              <a:t>Sutrasthana</a:t>
            </a:r>
            <a:r>
              <a:rPr lang="en-US" dirty="0" smtClean="0">
                <a:latin typeface="Times New Roman" pitchFamily="18" charset="0"/>
                <a:cs typeface="Times New Roman" pitchFamily="18" charset="0"/>
              </a:rPr>
              <a:t> first </a:t>
            </a:r>
            <a:r>
              <a:rPr lang="en-US" dirty="0" err="1" smtClean="0">
                <a:latin typeface="Times New Roman" pitchFamily="18" charset="0"/>
                <a:cs typeface="Times New Roman" pitchFamily="18" charset="0"/>
              </a:rPr>
              <a:t>Adhyaya</a:t>
            </a:r>
            <a:r>
              <a:rPr lang="en-US" dirty="0" smtClean="0">
                <a:latin typeface="Times New Roman" pitchFamily="18" charset="0"/>
                <a:cs typeface="Times New Roman" pitchFamily="18" charset="0"/>
              </a:rPr>
              <a:t> (Su 1/65), however due to the relevance in the given context it is once again mentioned here</a:t>
            </a:r>
            <a:r>
              <a:rPr lang="en-US" dirty="0" smtClean="0"/>
              <a:t>. </a:t>
            </a:r>
          </a:p>
          <a:p>
            <a:pPr lvl="0" algn="just">
              <a:lnSpc>
                <a:spcPct val="150000"/>
              </a:lnSpc>
            </a:pPr>
            <a:r>
              <a:rPr lang="en-US" dirty="0" err="1" smtClean="0">
                <a:latin typeface="BRH Devanagari" pitchFamily="2" charset="0"/>
              </a:rPr>
              <a:t>iÉ±jÉÉ</a:t>
            </a:r>
            <a:r>
              <a:rPr lang="en-US" dirty="0" smtClean="0">
                <a:latin typeface="BRH Devanagari" pitchFamily="2" charset="0"/>
              </a:rPr>
              <a:t> - </a:t>
            </a:r>
            <a:r>
              <a:rPr lang="en-US" dirty="0" err="1" smtClean="0">
                <a:latin typeface="BRH Devanagari" pitchFamily="2" charset="0"/>
              </a:rPr>
              <a:t>MüOÒûÌiÉ£üMüwÉÉrÉÇuÉÉiÉÇeÉlÉrÉÎliÉ</a:t>
            </a:r>
            <a:r>
              <a:rPr lang="en-US" dirty="0" smtClean="0">
                <a:latin typeface="BRH Devanagari" pitchFamily="2" charset="0"/>
              </a:rPr>
              <a:t> . . . . </a:t>
            </a:r>
            <a:r>
              <a:rPr lang="en-US" dirty="0" err="1" smtClean="0">
                <a:latin typeface="BRH Devanagari" pitchFamily="2" charset="0"/>
              </a:rPr>
              <a:t>zÉqÉrÉÎliÉ</a:t>
            </a:r>
            <a:r>
              <a:rPr lang="en-US" dirty="0" smtClean="0">
                <a:latin typeface="BRH Devanagari" pitchFamily="2" charset="0"/>
              </a:rPr>
              <a:t> </a:t>
            </a:r>
            <a:r>
              <a:rPr lang="en-US" dirty="0" smtClean="0"/>
              <a:t>| (C.V 1/6)</a:t>
            </a:r>
          </a:p>
          <a:p>
            <a:pPr algn="just">
              <a:lnSpc>
                <a:spcPct val="150000"/>
              </a:lnSpc>
            </a:pPr>
            <a:r>
              <a:rPr lang="en-US" dirty="0" smtClean="0">
                <a:latin typeface="Times New Roman" pitchFamily="18" charset="0"/>
                <a:cs typeface="Times New Roman" pitchFamily="18" charset="0"/>
              </a:rPr>
              <a:t>The relation between Rasa and Dosha is already explained in Sutrasthana first chapter (</a:t>
            </a:r>
            <a:r>
              <a:rPr lang="en-US" dirty="0" err="1" smtClean="0"/>
              <a:t>C.</a:t>
            </a:r>
            <a:r>
              <a:rPr lang="en-US" dirty="0" err="1" smtClean="0">
                <a:latin typeface="Times New Roman" pitchFamily="18" charset="0"/>
                <a:cs typeface="Times New Roman" pitchFamily="18" charset="0"/>
              </a:rPr>
              <a:t>Su</a:t>
            </a:r>
            <a:r>
              <a:rPr lang="en-US" dirty="0" smtClean="0">
                <a:latin typeface="Times New Roman" pitchFamily="18" charset="0"/>
                <a:cs typeface="Times New Roman" pitchFamily="18" charset="0"/>
              </a:rPr>
              <a:t> 1/ 66). Because of its relevance to the present context it is mentioned once again.</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PRASANGA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LMüÉliÉÉå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rÉSuÉkÉÉUlÉålÉÉåcrÉiÉå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ÌlÉeÉ</a:t>
            </a:r>
            <a:r>
              <a:rPr lang="en-IN" dirty="0" smtClean="0">
                <a:latin typeface="BRH Devanagari RN" pitchFamily="2" charset="0"/>
              </a:rPr>
              <a:t>: </a:t>
            </a:r>
            <a:r>
              <a:rPr lang="en-IN" dirty="0" err="1" smtClean="0">
                <a:latin typeface="BRH Devanagari RN" pitchFamily="2" charset="0"/>
              </a:rPr>
              <a:t>zÉUÏUSÉåwÉÉåijÉ</a:t>
            </a:r>
            <a:r>
              <a:rPr lang="en-IN" dirty="0" smtClean="0">
                <a:latin typeface="BRH Devanagari RN" pitchFamily="2" charset="0"/>
              </a:rPr>
              <a:t>; iÉ×uÉ×Ì²LcÉrÉiÉÏirÉÉÌS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US" dirty="0" smtClean="0">
                <a:latin typeface="Times New Roman" pitchFamily="18" charset="0"/>
                <a:cs typeface="Times New Roman" pitchFamily="18" charset="0"/>
              </a:rPr>
              <a:t>Statement of fact without any alternative or a categorical statement.</a:t>
            </a:r>
          </a:p>
          <a:p>
            <a:pPr algn="just">
              <a:lnSpc>
                <a:spcPct val="150000"/>
              </a:lnSpc>
            </a:pPr>
            <a:r>
              <a:rPr lang="en-IN" dirty="0" err="1" smtClean="0">
                <a:latin typeface="Times New Roman" pitchFamily="18" charset="0"/>
                <a:cs typeface="Times New Roman" pitchFamily="18" charset="0"/>
              </a:rPr>
              <a:t>Nija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Vyadhi</a:t>
            </a:r>
            <a:r>
              <a:rPr lang="en-IN" dirty="0" smtClean="0">
                <a:latin typeface="Times New Roman" pitchFamily="18" charset="0"/>
                <a:cs typeface="Times New Roman" pitchFamily="18" charset="0"/>
              </a:rPr>
              <a:t> is produced by </a:t>
            </a:r>
            <a:r>
              <a:rPr lang="en-IN" dirty="0" err="1" smtClean="0">
                <a:latin typeface="Times New Roman" pitchFamily="18" charset="0"/>
                <a:cs typeface="Times New Roman" pitchFamily="18" charset="0"/>
              </a:rPr>
              <a:t>Saririka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Dosha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EKANTA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7772400" cy="5334000"/>
          </a:xfrm>
        </p:spPr>
        <p:txBody>
          <a:bodyPr>
            <a:normAutofit fontScale="92500" lnSpcReduction="20000"/>
          </a:bodyPr>
          <a:lstStyle/>
          <a:p>
            <a:pPr lvl="0" algn="just">
              <a:lnSpc>
                <a:spcPct val="150000"/>
              </a:lnSpc>
            </a:pPr>
            <a:r>
              <a:rPr lang="en-US" dirty="0" err="1" smtClean="0">
                <a:latin typeface="BRH Devanagari" pitchFamily="2" charset="0"/>
              </a:rPr>
              <a:t>iÉqÉÑuÉÉcÉ</a:t>
            </a:r>
            <a:r>
              <a:rPr lang="en-US" dirty="0" smtClean="0">
                <a:latin typeface="BRH Devanagari" pitchFamily="2" charset="0"/>
              </a:rPr>
              <a:t> </a:t>
            </a:r>
            <a:r>
              <a:rPr lang="en-US" dirty="0" err="1" smtClean="0">
                <a:latin typeface="BRH Devanagari" pitchFamily="2" charset="0"/>
              </a:rPr>
              <a:t>pÉaÉuÉÉlÉÉ§ÉårÉ</a:t>
            </a:r>
            <a:r>
              <a:rPr lang="en-US" dirty="0" smtClean="0">
                <a:latin typeface="BRH Devanagari" pitchFamily="2" charset="0"/>
              </a:rPr>
              <a:t>: - </a:t>
            </a:r>
            <a:r>
              <a:rPr lang="en-US" dirty="0" err="1" smtClean="0">
                <a:latin typeface="BRH Devanagari" pitchFamily="2" charset="0"/>
              </a:rPr>
              <a:t>xÉuÉåïwÉÉqÉmrÉÎalÉuÉåzÉ</a:t>
            </a:r>
            <a:r>
              <a:rPr lang="en-US" dirty="0" smtClean="0">
                <a:latin typeface="BRH Devanagari" pitchFamily="2" charset="0"/>
              </a:rPr>
              <a:t>! </a:t>
            </a:r>
            <a:r>
              <a:rPr lang="en-US" dirty="0" err="1" smtClean="0">
                <a:latin typeface="BRH Devanagari" pitchFamily="2" charset="0"/>
              </a:rPr>
              <a:t>uÉÉruÉÉSÏlÉÉÇ</a:t>
            </a:r>
            <a:r>
              <a:rPr lang="en-US" dirty="0" smtClean="0">
                <a:latin typeface="BRH Devanagari" pitchFamily="2" charset="0"/>
              </a:rPr>
              <a:t> . . . . . </a:t>
            </a:r>
            <a:r>
              <a:rPr lang="en-US" dirty="0" err="1" smtClean="0">
                <a:latin typeface="BRH Devanagari" pitchFamily="2" charset="0"/>
              </a:rPr>
              <a:t>iÉrÉÉårÉÉåïÌlÉ</a:t>
            </a:r>
            <a:r>
              <a:rPr lang="en-US" dirty="0" smtClean="0">
                <a:latin typeface="BRH Devanagari" pitchFamily="2" charset="0"/>
              </a:rPr>
              <a:t>: </a:t>
            </a:r>
            <a:r>
              <a:rPr lang="en-US" b="1" dirty="0" err="1" smtClean="0">
                <a:latin typeface="BRH Devanagari" pitchFamily="2" charset="0"/>
              </a:rPr>
              <a:t>mÉë¥ÉÉmÉUÉkÉ</a:t>
            </a:r>
            <a:r>
              <a:rPr lang="en-US" b="1" dirty="0" smtClean="0">
                <a:latin typeface="BRH Devanagari" pitchFamily="2" charset="0"/>
              </a:rPr>
              <a:t> </a:t>
            </a:r>
            <a:r>
              <a:rPr lang="en-US" b="1" dirty="0" err="1" smtClean="0">
                <a:latin typeface="BRH Devanagari" pitchFamily="2" charset="0"/>
              </a:rPr>
              <a:t>LuÉ</a:t>
            </a:r>
            <a:r>
              <a:rPr lang="en-US" dirty="0" smtClean="0">
                <a:latin typeface="BRH Devanagari" pitchFamily="2" charset="0"/>
              </a:rPr>
              <a:t> | </a:t>
            </a:r>
            <a:r>
              <a:rPr lang="en-US" dirty="0" smtClean="0"/>
              <a:t>(C.V 3/20)</a:t>
            </a:r>
          </a:p>
          <a:p>
            <a:pPr algn="just">
              <a:lnSpc>
                <a:spcPct val="150000"/>
              </a:lnSpc>
            </a:pPr>
            <a:r>
              <a:rPr lang="en-US" dirty="0" smtClean="0">
                <a:latin typeface="Times New Roman" pitchFamily="18" charset="0"/>
                <a:cs typeface="Times New Roman" pitchFamily="18" charset="0"/>
              </a:rPr>
              <a:t>While explaining the reason for vitiation of air, water, land and time </a:t>
            </a:r>
            <a:r>
              <a:rPr lang="en-US" dirty="0" err="1" smtClean="0">
                <a:latin typeface="Times New Roman" pitchFamily="18" charset="0"/>
                <a:cs typeface="Times New Roman" pitchFamily="18" charset="0"/>
              </a:rPr>
              <a:t>Prajnanaparadha</a:t>
            </a:r>
            <a:r>
              <a:rPr lang="en-US" dirty="0" smtClean="0">
                <a:latin typeface="Times New Roman" pitchFamily="18" charset="0"/>
                <a:cs typeface="Times New Roman" pitchFamily="18" charset="0"/>
              </a:rPr>
              <a:t> is considered as the sole root for </a:t>
            </a:r>
            <a:r>
              <a:rPr lang="en-US" dirty="0" err="1" smtClean="0">
                <a:latin typeface="Times New Roman" pitchFamily="18" charset="0"/>
                <a:cs typeface="Times New Roman" pitchFamily="18" charset="0"/>
              </a:rPr>
              <a:t>Adharma</a:t>
            </a:r>
            <a:r>
              <a:rPr lang="en-US" dirty="0" smtClean="0">
                <a:latin typeface="Times New Roman" pitchFamily="18" charset="0"/>
                <a:cs typeface="Times New Roman" pitchFamily="18" charset="0"/>
              </a:rPr>
              <a:t> or even </a:t>
            </a:r>
            <a:r>
              <a:rPr lang="en-US" dirty="0" err="1" smtClean="0">
                <a:latin typeface="Times New Roman" pitchFamily="18" charset="0"/>
                <a:cs typeface="Times New Roman" pitchFamily="18" charset="0"/>
              </a:rPr>
              <a:t>Purvajanmakrta</a:t>
            </a:r>
            <a:r>
              <a:rPr lang="en-US" dirty="0" smtClean="0">
                <a:latin typeface="Times New Roman" pitchFamily="18" charset="0"/>
                <a:cs typeface="Times New Roman" pitchFamily="18" charset="0"/>
              </a:rPr>
              <a:t> Papa Karma. </a:t>
            </a:r>
          </a:p>
          <a:p>
            <a:pPr algn="just">
              <a:lnSpc>
                <a:spcPct val="150000"/>
              </a:lnSpc>
            </a:pPr>
            <a:r>
              <a:rPr lang="en-US" dirty="0" err="1" smtClean="0">
                <a:latin typeface="BRH Devanagari RN" pitchFamily="2" charset="0"/>
              </a:rPr>
              <a:t>xÉuÉïÇ</a:t>
            </a:r>
            <a:r>
              <a:rPr lang="en-US" dirty="0" smtClean="0">
                <a:latin typeface="BRH Devanagari RN" pitchFamily="2" charset="0"/>
              </a:rPr>
              <a:t> </a:t>
            </a:r>
            <a:r>
              <a:rPr lang="en-US" dirty="0" err="1" smtClean="0">
                <a:latin typeface="BRH Devanagari RN" pitchFamily="2" charset="0"/>
              </a:rPr>
              <a:t>SìurÉÇ</a:t>
            </a:r>
            <a:r>
              <a:rPr lang="en-US" dirty="0" smtClean="0">
                <a:latin typeface="BRH Devanagari RN" pitchFamily="2" charset="0"/>
              </a:rPr>
              <a:t> </a:t>
            </a:r>
            <a:r>
              <a:rPr lang="en-US" dirty="0" err="1" smtClean="0">
                <a:latin typeface="BRH Devanagari RN" pitchFamily="2" charset="0"/>
              </a:rPr>
              <a:t>mÉÉgcÉpÉÉæÌiÉMüqÉÎxqÉlÉjÉåï</a:t>
            </a:r>
            <a:r>
              <a:rPr lang="en-US" dirty="0" smtClean="0">
                <a:latin typeface="BRH Devanagari RN" pitchFamily="2" charset="0"/>
              </a:rPr>
              <a:t> |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26/10)</a:t>
            </a:r>
            <a:endParaRPr lang="en-US" dirty="0" smtClean="0"/>
          </a:p>
          <a:p>
            <a:pPr algn="just">
              <a:lnSpc>
                <a:spcPct val="150000"/>
              </a:lnSpc>
            </a:pPr>
            <a:r>
              <a:rPr lang="en-US" dirty="0" smtClean="0">
                <a:latin typeface="Times New Roman" pitchFamily="18" charset="0"/>
                <a:cs typeface="Times New Roman" pitchFamily="18" charset="0"/>
              </a:rPr>
              <a:t>All </a:t>
            </a:r>
            <a:r>
              <a:rPr lang="en-US" dirty="0" err="1" smtClean="0">
                <a:latin typeface="Times New Roman" pitchFamily="18" charset="0"/>
                <a:cs typeface="Times New Roman" pitchFamily="18" charset="0"/>
              </a:rPr>
              <a:t>Dravyas</a:t>
            </a:r>
            <a:r>
              <a:rPr lang="en-US" dirty="0" smtClean="0">
                <a:latin typeface="Times New Roman" pitchFamily="18" charset="0"/>
                <a:cs typeface="Times New Roman" pitchFamily="18" charset="0"/>
              </a:rPr>
              <a:t> are constituted of five </a:t>
            </a:r>
            <a:r>
              <a:rPr lang="en-US" dirty="0" err="1" smtClean="0">
                <a:latin typeface="Times New Roman" pitchFamily="18" charset="0"/>
                <a:cs typeface="Times New Roman" pitchFamily="18" charset="0"/>
              </a:rPr>
              <a:t>Mahabhutas</a:t>
            </a:r>
            <a:r>
              <a:rPr lang="en-US" dirty="0" smtClean="0">
                <a:latin typeface="Times New Roman" pitchFamily="18" charset="0"/>
                <a:cs typeface="Times New Roman" pitchFamily="18" charset="0"/>
              </a:rPr>
              <a:t>, which is not contradicted anywhere.</a:t>
            </a:r>
          </a:p>
          <a:p>
            <a:pPr algn="just">
              <a:lnSpc>
                <a:spcPct val="150000"/>
              </a:lnSpc>
            </a:pPr>
            <a:r>
              <a:rPr lang="en-US" dirty="0" smtClean="0">
                <a:latin typeface="Times New Roman" pitchFamily="18" charset="0"/>
                <a:cs typeface="Times New Roman" pitchFamily="18" charset="0"/>
              </a:rPr>
              <a:t>Only if there is </a:t>
            </a:r>
            <a:r>
              <a:rPr lang="en-US" dirty="0" err="1" smtClean="0">
                <a:latin typeface="Times New Roman" pitchFamily="18" charset="0"/>
                <a:cs typeface="Times New Roman" pitchFamily="18" charset="0"/>
              </a:rPr>
              <a:t>Arogya</a:t>
            </a:r>
            <a:r>
              <a:rPr lang="en-US" dirty="0" smtClean="0">
                <a:latin typeface="Times New Roman" pitchFamily="18" charset="0"/>
                <a:cs typeface="Times New Roman" pitchFamily="18" charset="0"/>
              </a:rPr>
              <a:t> one can attain the Four </a:t>
            </a:r>
            <a:r>
              <a:rPr lang="en-US" dirty="0" err="1" smtClean="0">
                <a:latin typeface="Times New Roman" pitchFamily="18" charset="0"/>
                <a:cs typeface="Times New Roman" pitchFamily="18" charset="0"/>
              </a:rPr>
              <a:t>Purusarthas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1/15)</a:t>
            </a:r>
          </a:p>
          <a:p>
            <a:endParaRPr lang="en-US" dirty="0"/>
          </a:p>
        </p:txBody>
      </p:sp>
      <p:sp>
        <p:nvSpPr>
          <p:cNvPr id="3" name="Title 2"/>
          <p:cNvSpPr>
            <a:spLocks noGrp="1"/>
          </p:cNvSpPr>
          <p:nvPr>
            <p:ph type="title"/>
          </p:nvPr>
        </p:nvSpPr>
        <p:spPr>
          <a:xfrm>
            <a:off x="228600" y="0"/>
            <a:ext cx="8382000" cy="792162"/>
          </a:xfrm>
        </p:spPr>
        <p:txBody>
          <a:bodyPr/>
          <a:lstStyle/>
          <a:p>
            <a:r>
              <a:rPr lang="en-US" dirty="0" smtClean="0">
                <a:latin typeface="Times New Roman" pitchFamily="18" charset="0"/>
                <a:cs typeface="Times New Roman" pitchFamily="18" charset="0"/>
              </a:rPr>
              <a:t>EKANTA</a:t>
            </a:r>
            <a:endParaRPr lang="en-US"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388936"/>
          </a:xfrm>
        </p:spPr>
        <p:txBody>
          <a:bodyPr>
            <a:normAutofit lnSpcReduction="10000"/>
          </a:bodyPr>
          <a:lstStyle/>
          <a:p>
            <a:pPr lvl="0" algn="just">
              <a:lnSpc>
                <a:spcPct val="150000"/>
              </a:lnSpc>
            </a:pPr>
            <a:r>
              <a:rPr lang="en-IN" dirty="0" err="1" smtClean="0">
                <a:latin typeface="BRH Devanagari RN" pitchFamily="2" charset="0"/>
              </a:rPr>
              <a:t>AlÉæMüÉliÉÉå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AlrÉiÉUmÉ¤ÉÉlÉuÉkÉÉUhÉÇ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rÉå</a:t>
            </a:r>
            <a:r>
              <a:rPr lang="en-IN" dirty="0" smtClean="0">
                <a:latin typeface="BRH Devanagari RN" pitchFamily="2" charset="0"/>
              </a:rPr>
              <a:t> ½ÉiÉÑUÉ: </a:t>
            </a:r>
            <a:r>
              <a:rPr lang="en-IN" dirty="0" err="1" smtClean="0">
                <a:latin typeface="BRH Devanagari RN" pitchFamily="2" charset="0"/>
              </a:rPr>
              <a:t>MåüuÉsÉÉ¯åwÉeÉÉSØiÉå</a:t>
            </a:r>
            <a:r>
              <a:rPr lang="en-IN" dirty="0" smtClean="0">
                <a:latin typeface="BRH Devanagari RN" pitchFamily="2" charset="0"/>
              </a:rPr>
              <a:t> </a:t>
            </a:r>
            <a:r>
              <a:rPr lang="en-IN" dirty="0" err="1" smtClean="0">
                <a:latin typeface="BRH Devanagari RN" pitchFamily="2" charset="0"/>
              </a:rPr>
              <a:t>ÍqÉërÉliÉå</a:t>
            </a:r>
            <a:r>
              <a:rPr lang="en-IN" dirty="0" smtClean="0">
                <a:latin typeface="BRH Devanagari RN" pitchFamily="2" charset="0"/>
              </a:rPr>
              <a:t>, </a:t>
            </a:r>
            <a:r>
              <a:rPr lang="en-IN" dirty="0" err="1" smtClean="0">
                <a:latin typeface="BRH Devanagari RN" pitchFamily="2" charset="0"/>
              </a:rPr>
              <a:t>lÉ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iÉå</a:t>
            </a:r>
            <a:r>
              <a:rPr lang="en-IN" dirty="0" smtClean="0">
                <a:latin typeface="BRH Devanagari RN" pitchFamily="2" charset="0"/>
              </a:rPr>
              <a:t> </a:t>
            </a:r>
            <a:r>
              <a:rPr lang="en-IN" dirty="0" err="1" smtClean="0">
                <a:latin typeface="BRH Devanagari RN" pitchFamily="2" charset="0"/>
              </a:rPr>
              <a:t>xÉuÉï</a:t>
            </a:r>
            <a:r>
              <a:rPr lang="en-IN" dirty="0" smtClean="0">
                <a:latin typeface="BRH Devanagari RN" pitchFamily="2" charset="0"/>
              </a:rPr>
              <a:t> </a:t>
            </a:r>
            <a:r>
              <a:rPr lang="en-IN" dirty="0" err="1" smtClean="0">
                <a:latin typeface="BRH Devanagari RN" pitchFamily="2" charset="0"/>
              </a:rPr>
              <a:t>LuÉ</a:t>
            </a:r>
            <a:r>
              <a:rPr lang="en-IN" dirty="0" smtClean="0">
                <a:latin typeface="BRH Devanagari RN" pitchFamily="2" charset="0"/>
              </a:rPr>
              <a:t> pÉåwÉeÉÉåmÉmÉ³ÉÉ: </a:t>
            </a:r>
            <a:r>
              <a:rPr lang="en-IN" dirty="0" err="1" smtClean="0">
                <a:latin typeface="BRH Devanagari RN" pitchFamily="2" charset="0"/>
              </a:rPr>
              <a:t>xÉqÉÑÌ¨ÉwÉPåûUlÉç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10) </a:t>
            </a:r>
            <a:r>
              <a:rPr lang="en-IN" dirty="0" err="1" smtClean="0">
                <a:latin typeface="BRH Devanagari RN" pitchFamily="2" charset="0"/>
              </a:rPr>
              <a:t>CirÉÉÌS</a:t>
            </a:r>
            <a:r>
              <a:rPr lang="en-IN" dirty="0" smtClean="0">
                <a:latin typeface="BRH Devanagari RN" pitchFamily="2" charset="0"/>
              </a:rPr>
              <a:t> | (</a:t>
            </a:r>
            <a:r>
              <a:rPr lang="en-IN" dirty="0" err="1" smtClean="0">
                <a:latin typeface="BRH Devanagari RN" pitchFamily="2" charset="0"/>
              </a:rPr>
              <a:t>cÉ¢ümÉÉÍhÉ</a:t>
            </a:r>
            <a:r>
              <a:rPr lang="en-IN" dirty="0" smtClean="0"/>
              <a:t>)</a:t>
            </a:r>
          </a:p>
          <a:p>
            <a:pPr lvl="0" algn="just">
              <a:lnSpc>
                <a:spcPct val="150000"/>
              </a:lnSpc>
            </a:pPr>
            <a:r>
              <a:rPr lang="en-IN" dirty="0" err="1" smtClean="0">
                <a:latin typeface="Times New Roman" pitchFamily="18" charset="0"/>
                <a:cs typeface="Times New Roman" pitchFamily="18" charset="0"/>
              </a:rPr>
              <a:t>Anekanta</a:t>
            </a:r>
            <a:r>
              <a:rPr lang="en-IN" dirty="0" smtClean="0">
                <a:latin typeface="Times New Roman" pitchFamily="18" charset="0"/>
                <a:cs typeface="Times New Roman" pitchFamily="18" charset="0"/>
              </a:rPr>
              <a:t> is opposite to </a:t>
            </a:r>
            <a:r>
              <a:rPr lang="en-IN" dirty="0" err="1" smtClean="0">
                <a:latin typeface="Times New Roman" pitchFamily="18" charset="0"/>
                <a:cs typeface="Times New Roman" pitchFamily="18" charset="0"/>
              </a:rPr>
              <a:t>Ekanta</a:t>
            </a:r>
            <a:r>
              <a:rPr lang="en-IN" dirty="0" smtClean="0">
                <a:latin typeface="Times New Roman" pitchFamily="18" charset="0"/>
                <a:cs typeface="Times New Roman" pitchFamily="18" charset="0"/>
              </a:rPr>
              <a:t>,</a:t>
            </a:r>
          </a:p>
          <a:p>
            <a:pPr lvl="0" algn="just">
              <a:lnSpc>
                <a:spcPct val="150000"/>
              </a:lnSpc>
            </a:pPr>
            <a:r>
              <a:rPr lang="en-IN" dirty="0" smtClean="0">
                <a:latin typeface="Times New Roman" pitchFamily="18" charset="0"/>
                <a:cs typeface="Times New Roman" pitchFamily="18" charset="0"/>
              </a:rPr>
              <a:t>Such statements that are not absolute or conclusive.</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Shodasha</a:t>
            </a:r>
            <a:r>
              <a:rPr lang="en-IN" dirty="0" smtClean="0">
                <a:latin typeface="Times New Roman" pitchFamily="18" charset="0"/>
                <a:cs typeface="Times New Roman" pitchFamily="18" charset="0"/>
              </a:rPr>
              <a:t> Kala Beshaja if applied properly will do </a:t>
            </a:r>
            <a:r>
              <a:rPr lang="en-IN" dirty="0" err="1" smtClean="0">
                <a:latin typeface="Times New Roman" pitchFamily="18" charset="0"/>
                <a:cs typeface="Times New Roman" pitchFamily="18" charset="0"/>
              </a:rPr>
              <a:t>Arokyarakshana</a:t>
            </a:r>
            <a:r>
              <a:rPr lang="en-IN" dirty="0" smtClean="0">
                <a:latin typeface="Times New Roman" pitchFamily="18" charset="0"/>
                <a:cs typeface="Times New Roman" pitchFamily="18" charset="0"/>
              </a:rPr>
              <a:t>, but not in those patients whose diseases are of </a:t>
            </a:r>
            <a:r>
              <a:rPr lang="en-IN" dirty="0" err="1" smtClean="0">
                <a:latin typeface="Times New Roman" pitchFamily="18" charset="0"/>
                <a:cs typeface="Times New Roman" pitchFamily="18" charset="0"/>
              </a:rPr>
              <a:t>Asadhya</a:t>
            </a:r>
            <a:r>
              <a:rPr lang="en-IN" dirty="0" smtClean="0">
                <a:latin typeface="Times New Roman" pitchFamily="18" charset="0"/>
                <a:cs typeface="Times New Roman" pitchFamily="18" charset="0"/>
              </a:rPr>
              <a:t> (incurable) variety.</a:t>
            </a:r>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NAIKANTA/ ANAIKANTA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609600"/>
            <a:ext cx="7848600" cy="6248400"/>
          </a:xfrm>
        </p:spPr>
        <p:txBody>
          <a:bodyPr>
            <a:noAutofit/>
          </a:bodyPr>
          <a:lstStyle/>
          <a:p>
            <a:pPr algn="just">
              <a:lnSpc>
                <a:spcPct val="150000"/>
              </a:lnSpc>
            </a:pPr>
            <a:r>
              <a:rPr lang="hi-IN" sz="2000" dirty="0" smtClean="0">
                <a:latin typeface="BRH Devanagari" pitchFamily="2" charset="0"/>
              </a:rPr>
              <a:t>कालःपुनःसंवत्सरश्चातुरावस्थाच| तत्रसंवत्सरोद्विधात्रिधाषोढाद्वादशधाभूयश्चाप्यतःप्रविभज्यतेतत्तत्कार्यमभिसमीक्ष्य</a:t>
            </a:r>
            <a:r>
              <a:rPr lang="hi-IN" sz="2000" dirty="0" smtClean="0"/>
              <a:t>|</a:t>
            </a:r>
            <a:r>
              <a:rPr lang="en-US" sz="2000" dirty="0" smtClean="0"/>
              <a:t>C.V 8/125</a:t>
            </a:r>
          </a:p>
          <a:p>
            <a:pPr algn="just">
              <a:lnSpc>
                <a:spcPct val="150000"/>
              </a:lnSpc>
            </a:pPr>
            <a:r>
              <a:rPr lang="en-US" sz="2000" dirty="0" smtClean="0">
                <a:latin typeface="Times New Roman" pitchFamily="18" charset="0"/>
                <a:cs typeface="Times New Roman" pitchFamily="18" charset="0"/>
              </a:rPr>
              <a:t>Kala  has been considered of two types  year aspect and status of the patient. The year has been divided into two, three, six, twelve or even more parts according to nature of action.</a:t>
            </a:r>
          </a:p>
          <a:p>
            <a:pPr lvl="0" algn="just">
              <a:lnSpc>
                <a:spcPct val="150000"/>
              </a:lnSpc>
            </a:pPr>
            <a:r>
              <a:rPr lang="en-US" sz="2000" b="1" dirty="0" smtClean="0">
                <a:latin typeface="BRH Devanagari" pitchFamily="2" charset="0"/>
              </a:rPr>
              <a:t>iÉxqÉÉSÒpÉrÉSØ¹iuÉÉSåMüÉliÉaÉëWûhÉqÉxÉÉkÉÑ</a:t>
            </a:r>
            <a:r>
              <a:rPr lang="en-US" sz="2000" dirty="0" smtClean="0">
                <a:latin typeface="BRH Devanagari" pitchFamily="2" charset="0"/>
              </a:rPr>
              <a:t> | </a:t>
            </a:r>
            <a:r>
              <a:rPr lang="en-US" sz="2000" dirty="0" err="1" smtClean="0">
                <a:latin typeface="BRH Devanagari" pitchFamily="2" charset="0"/>
              </a:rPr>
              <a:t>ÌlÉSzÉïlÉqÉÌmÉ</a:t>
            </a:r>
            <a:r>
              <a:rPr lang="en-US" sz="2000" dirty="0" smtClean="0">
                <a:latin typeface="BRH Devanagari" pitchFamily="2" charset="0"/>
              </a:rPr>
              <a:t> . . .  . . . . . </a:t>
            </a:r>
            <a:r>
              <a:rPr lang="en-US" sz="2000" dirty="0" err="1" smtClean="0">
                <a:latin typeface="BRH Devanagari" pitchFamily="2" charset="0"/>
              </a:rPr>
              <a:t>AiÉÉå</a:t>
            </a:r>
            <a:r>
              <a:rPr lang="en-US" sz="2000" dirty="0" smtClean="0">
                <a:latin typeface="BRH Devanagari" pitchFamily="2" charset="0"/>
              </a:rPr>
              <a:t> </a:t>
            </a:r>
            <a:r>
              <a:rPr lang="en-US" sz="2000" dirty="0" err="1" smtClean="0">
                <a:latin typeface="BRH Devanagari" pitchFamily="2" charset="0"/>
              </a:rPr>
              <a:t>ÌuÉmÉrÉïrÉÉlqÉ×irÉÑ</a:t>
            </a:r>
            <a:r>
              <a:rPr lang="en-US" sz="2000" dirty="0" smtClean="0">
                <a:latin typeface="BRH Devanagari" pitchFamily="2" charset="0"/>
              </a:rPr>
              <a:t>: | </a:t>
            </a:r>
            <a:r>
              <a:rPr lang="en-US" sz="2000" dirty="0" smtClean="0"/>
              <a:t>(C.V.3/36)</a:t>
            </a:r>
          </a:p>
          <a:p>
            <a:pPr algn="just">
              <a:lnSpc>
                <a:spcPct val="150000"/>
              </a:lnSpc>
            </a:pPr>
            <a:r>
              <a:rPr lang="en-US" sz="2000" dirty="0" smtClean="0">
                <a:latin typeface="Times New Roman" pitchFamily="18" charset="0"/>
                <a:cs typeface="Times New Roman" pitchFamily="18" charset="0"/>
              </a:rPr>
              <a:t>Both Daiva and Purushakara are responsible in deciding the lifespan of a person. It is not possible to ascertain any one of them to be the deciding factor for the same. The emphasis is given to Purushakara as only it can be controlled by the pers</a:t>
            </a:r>
            <a:r>
              <a:rPr lang="en-US" sz="2000" dirty="0" smtClean="0"/>
              <a:t>on. </a:t>
            </a:r>
          </a:p>
        </p:txBody>
      </p:sp>
      <p:sp>
        <p:nvSpPr>
          <p:cNvPr id="3" name="Title 2"/>
          <p:cNvSpPr>
            <a:spLocks noGrp="1"/>
          </p:cNvSpPr>
          <p:nvPr>
            <p:ph type="title"/>
          </p:nvPr>
        </p:nvSpPr>
        <p:spPr>
          <a:xfrm>
            <a:off x="457200" y="274638"/>
            <a:ext cx="8229600" cy="792162"/>
          </a:xfrm>
        </p:spPr>
        <p:txBody>
          <a:bodyPr>
            <a:normAutofit fontScale="90000"/>
          </a:bodyPr>
          <a:lstStyle/>
          <a:p>
            <a:r>
              <a:rPr lang="en-IN" dirty="0" smtClean="0">
                <a:latin typeface="Times New Roman" pitchFamily="18" charset="0"/>
                <a:cs typeface="Times New Roman" pitchFamily="18" charset="0"/>
              </a:rPr>
              <a:t>ANAIKANTA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0" algn="just">
              <a:lnSpc>
                <a:spcPct val="150000"/>
              </a:lnSpc>
            </a:pPr>
            <a:r>
              <a:rPr lang="en-IN" dirty="0" err="1" smtClean="0">
                <a:latin typeface="BRH Devanagari RN" pitchFamily="2" charset="0"/>
              </a:rPr>
              <a:t>AmÉuÉaÉÉåï</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xÉÉMüsrÉålÉÉåÌ</a:t>
            </a:r>
            <a:r>
              <a:rPr lang="en-IN" dirty="0" smtClean="0">
                <a:latin typeface="BRH Devanagari RN" pitchFamily="2" charset="0"/>
              </a:rPr>
              <a:t>¬¸</a:t>
            </a:r>
            <a:r>
              <a:rPr lang="en-IN" dirty="0" err="1" smtClean="0">
                <a:latin typeface="BRH Devanagari RN" pitchFamily="2" charset="0"/>
              </a:rPr>
              <a:t>åxrÉæMüSåzÉÉmÉMüwÉïhÉÇ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mÉrÉÑïÌwÉiÉÉ³ÉqÉÉSSÏiÉÉlrÉ§É </a:t>
            </a:r>
            <a:r>
              <a:rPr lang="en-IN" dirty="0" err="1" smtClean="0">
                <a:latin typeface="BRH Devanagari RN" pitchFamily="2" charset="0"/>
              </a:rPr>
              <a:t>qÉÉÇxÉWûËUiÉzÉÑwMüzÉÉMüTüsÉpÉ¤rÉåprÉ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8) </a:t>
            </a:r>
            <a:r>
              <a:rPr lang="en-IN" dirty="0" err="1" smtClean="0">
                <a:latin typeface="BRH Devanagari RN" pitchFamily="2" charset="0"/>
              </a:rPr>
              <a:t>CÌiÉ</a:t>
            </a:r>
            <a:r>
              <a:rPr lang="en-IN" dirty="0" smtClean="0">
                <a:latin typeface="BRH Devanagari RN" pitchFamily="2" charset="0"/>
              </a:rPr>
              <a:t>| A§É </a:t>
            </a:r>
            <a:r>
              <a:rPr lang="en-IN" dirty="0" err="1" smtClean="0">
                <a:latin typeface="BRH Devanagari RN" pitchFamily="2" charset="0"/>
              </a:rPr>
              <a:t>ÌWû</a:t>
            </a:r>
            <a:r>
              <a:rPr lang="en-IN" dirty="0" smtClean="0">
                <a:latin typeface="BRH Devanagari RN" pitchFamily="2" charset="0"/>
              </a:rPr>
              <a:t> </a:t>
            </a:r>
            <a:r>
              <a:rPr lang="en-IN" dirty="0" err="1" smtClean="0">
                <a:latin typeface="BRH Devanagari RN" pitchFamily="2" charset="0"/>
              </a:rPr>
              <a:t>xÉÉqÉÉlrÉålÉ</a:t>
            </a:r>
            <a:r>
              <a:rPr lang="en-IN" dirty="0" smtClean="0">
                <a:latin typeface="BRH Devanagari RN" pitchFamily="2" charset="0"/>
              </a:rPr>
              <a:t> </a:t>
            </a:r>
            <a:r>
              <a:rPr lang="en-IN" dirty="0" err="1" smtClean="0">
                <a:latin typeface="BRH Devanagari RN" pitchFamily="2" charset="0"/>
              </a:rPr>
              <a:t>mÉrÉÑïÌwÉiÉpÉ¤ÉhÉÌlÉwÉåkÉÇ</a:t>
            </a:r>
            <a:r>
              <a:rPr lang="en-IN" dirty="0" smtClean="0">
                <a:latin typeface="BRH Devanagari RN" pitchFamily="2" charset="0"/>
              </a:rPr>
              <a:t> </a:t>
            </a:r>
            <a:r>
              <a:rPr lang="en-IN" dirty="0" err="1" smtClean="0">
                <a:latin typeface="BRH Devanagari RN" pitchFamily="2" charset="0"/>
              </a:rPr>
              <a:t>M×üiuÉÉ</a:t>
            </a:r>
            <a:r>
              <a:rPr lang="en-IN" dirty="0" smtClean="0">
                <a:latin typeface="BRH Devanagari RN" pitchFamily="2" charset="0"/>
              </a:rPr>
              <a:t> </a:t>
            </a:r>
            <a:r>
              <a:rPr lang="en-IN" dirty="0" err="1" smtClean="0">
                <a:latin typeface="BRH Devanagari RN" pitchFamily="2" charset="0"/>
              </a:rPr>
              <a:t>qÉÉÇxÉÉSå</a:t>
            </a:r>
            <a:r>
              <a:rPr lang="en-IN" dirty="0" smtClean="0">
                <a:latin typeface="BRH Devanagari RN" pitchFamily="2" charset="0"/>
              </a:rPr>
              <a:t>: </a:t>
            </a:r>
            <a:r>
              <a:rPr lang="en-IN" dirty="0" err="1" smtClean="0">
                <a:latin typeface="BRH Devanagari RN" pitchFamily="2" charset="0"/>
              </a:rPr>
              <a:t>mÉrÉÑïÌwÉiÉxrÉÉÌmÉ</a:t>
            </a:r>
            <a:r>
              <a:rPr lang="en-IN" dirty="0" smtClean="0">
                <a:latin typeface="BRH Devanagari RN" pitchFamily="2" charset="0"/>
              </a:rPr>
              <a:t> </a:t>
            </a:r>
            <a:r>
              <a:rPr lang="en-IN" dirty="0" err="1" smtClean="0">
                <a:latin typeface="BRH Devanagari RN" pitchFamily="2" charset="0"/>
              </a:rPr>
              <a:t>pÉ¤ÉhÉqÉmÉM×üwrÉ</a:t>
            </a:r>
            <a:r>
              <a:rPr lang="en-IN" dirty="0" smtClean="0">
                <a:latin typeface="BRH Devanagari RN" pitchFamily="2" charset="0"/>
              </a:rPr>
              <a:t> </a:t>
            </a:r>
            <a:r>
              <a:rPr lang="en-IN" dirty="0" err="1" smtClean="0">
                <a:latin typeface="BRH Devanagari RN" pitchFamily="2" charset="0"/>
              </a:rPr>
              <a:t>ÌuÉkÉÏrÉiÉå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 </a:t>
            </a:r>
          </a:p>
          <a:p>
            <a:pPr lvl="0" algn="just">
              <a:lnSpc>
                <a:spcPct val="150000"/>
              </a:lnSpc>
            </a:pPr>
            <a:r>
              <a:rPr lang="en-IN" dirty="0" smtClean="0">
                <a:latin typeface="Times New Roman" pitchFamily="18" charset="0"/>
                <a:cs typeface="Times New Roman" pitchFamily="18" charset="0"/>
              </a:rPr>
              <a:t>Excluding one thing from group of things.</a:t>
            </a:r>
          </a:p>
          <a:p>
            <a:pPr lvl="0" algn="just">
              <a:lnSpc>
                <a:spcPct val="150000"/>
              </a:lnSpc>
            </a:pPr>
            <a:r>
              <a:rPr lang="en-IN" dirty="0" smtClean="0">
                <a:latin typeface="Times New Roman" pitchFamily="18" charset="0"/>
                <a:cs typeface="Times New Roman" pitchFamily="18" charset="0"/>
              </a:rPr>
              <a:t>In general </a:t>
            </a:r>
            <a:r>
              <a:rPr lang="en-IN" dirty="0" err="1" smtClean="0">
                <a:latin typeface="Times New Roman" pitchFamily="18" charset="0"/>
                <a:cs typeface="Times New Roman" pitchFamily="18" charset="0"/>
              </a:rPr>
              <a:t>Paryushita</a:t>
            </a:r>
            <a:r>
              <a:rPr lang="en-IN" dirty="0" smtClean="0">
                <a:latin typeface="Times New Roman" pitchFamily="18" charset="0"/>
                <a:cs typeface="Times New Roman" pitchFamily="18" charset="0"/>
              </a:rPr>
              <a:t> Anna (food) is contra indicated except </a:t>
            </a:r>
            <a:r>
              <a:rPr lang="en-IN" dirty="0" err="1" smtClean="0">
                <a:latin typeface="Times New Roman" pitchFamily="18" charset="0"/>
                <a:cs typeface="Times New Roman" pitchFamily="18" charset="0"/>
              </a:rPr>
              <a:t>Mamsa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Sushka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Shakha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Phala</a:t>
            </a:r>
            <a:r>
              <a:rPr lang="en-IN" dirty="0" smtClean="0"/>
              <a:t>.</a:t>
            </a: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APAVARGA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nSpc>
                <a:spcPct val="150000"/>
              </a:lnSpc>
            </a:pPr>
            <a:r>
              <a:rPr lang="en-US" dirty="0" err="1" smtClean="0">
                <a:latin typeface="BRH Devanagari" pitchFamily="2" charset="0"/>
              </a:rPr>
              <a:t>lÉiuÉåuÉÇZÉsÉÑxÉuÉï§É</a:t>
            </a:r>
            <a:r>
              <a:rPr lang="en-US" dirty="0" smtClean="0">
                <a:latin typeface="BRH Devanagari" pitchFamily="2" charset="0"/>
              </a:rPr>
              <a:t> </a:t>
            </a:r>
            <a:r>
              <a:rPr lang="en-US" dirty="0" smtClean="0"/>
              <a:t>| (1/10)</a:t>
            </a:r>
          </a:p>
          <a:p>
            <a:pPr>
              <a:lnSpc>
                <a:spcPct val="150000"/>
              </a:lnSpc>
            </a:pPr>
            <a:r>
              <a:rPr lang="en-US" dirty="0" smtClean="0">
                <a:latin typeface="Times New Roman" pitchFamily="18" charset="0"/>
                <a:cs typeface="Times New Roman" pitchFamily="18" charset="0"/>
              </a:rPr>
              <a:t>Here not all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all the </a:t>
            </a:r>
            <a:r>
              <a:rPr lang="en-US" dirty="0" err="1" smtClean="0">
                <a:latin typeface="Times New Roman" pitchFamily="18" charset="0"/>
                <a:cs typeface="Times New Roman" pitchFamily="18" charset="0"/>
              </a:rPr>
              <a:t>Vikara</a:t>
            </a:r>
            <a:r>
              <a:rPr lang="en-US" dirty="0" smtClean="0">
                <a:latin typeface="Times New Roman" pitchFamily="18" charset="0"/>
                <a:cs typeface="Times New Roman" pitchFamily="18" charset="0"/>
              </a:rPr>
              <a:t> follow </a:t>
            </a:r>
            <a:r>
              <a:rPr lang="en-US" dirty="0" err="1" smtClean="0">
                <a:latin typeface="Times New Roman" pitchFamily="18" charset="0"/>
                <a:cs typeface="Times New Roman" pitchFamily="18" charset="0"/>
              </a:rPr>
              <a:t>Prakriti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Samaveta</a:t>
            </a:r>
            <a:r>
              <a:rPr lang="en-US" dirty="0" smtClean="0">
                <a:latin typeface="Times New Roman" pitchFamily="18" charset="0"/>
                <a:cs typeface="Times New Roman" pitchFamily="18" charset="0"/>
              </a:rPr>
              <a:t>. This statement indicate those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that are exceptions to the general rule</a:t>
            </a:r>
          </a:p>
          <a:p>
            <a:pPr>
              <a:lnSpc>
                <a:spcPct val="150000"/>
              </a:lnSpc>
            </a:pPr>
            <a:r>
              <a:rPr lang="en-US" dirty="0" err="1" smtClean="0">
                <a:latin typeface="Times New Roman" pitchFamily="18" charset="0"/>
                <a:cs typeface="Times New Roman" pitchFamily="18" charset="0"/>
              </a:rPr>
              <a:t>Utsarga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Apavarga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Nyaya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Chatrino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Gachanti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Nayaya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APAVARGA</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dirty="0" err="1" smtClean="0">
                <a:latin typeface="BRH Devanagari RN" pitchFamily="2" charset="0"/>
              </a:rPr>
              <a:t>ÌuÉmÉrÉïrÉÉå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AmÉM×ü¸ÉiÉç</a:t>
            </a:r>
            <a:r>
              <a:rPr lang="en-IN" dirty="0" smtClean="0">
                <a:latin typeface="BRH Devanagari RN" pitchFamily="2" charset="0"/>
              </a:rPr>
              <a:t> </a:t>
            </a:r>
            <a:r>
              <a:rPr lang="en-IN" dirty="0" err="1" smtClean="0">
                <a:latin typeface="BRH Devanagari RN" pitchFamily="2" charset="0"/>
              </a:rPr>
              <a:t>mÉëiÉÏmÉÉåSÉWûUhÉÇ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ÌlÉSÉlÉÉå£üÉlrÉxrÉ</a:t>
            </a:r>
            <a:r>
              <a:rPr lang="en-IN" dirty="0" smtClean="0">
                <a:latin typeface="BRH Devanagari RN" pitchFamily="2" charset="0"/>
              </a:rPr>
              <a:t> </a:t>
            </a:r>
            <a:r>
              <a:rPr lang="en-IN" dirty="0" err="1" smtClean="0">
                <a:latin typeface="BRH Devanagari RN" pitchFamily="2" charset="0"/>
              </a:rPr>
              <a:t>lÉÉåmÉzÉåUiÉå</a:t>
            </a:r>
            <a:r>
              <a:rPr lang="en-IN" dirty="0" smtClean="0">
                <a:latin typeface="BRH Devanagari RN" pitchFamily="2" charset="0"/>
              </a:rPr>
              <a:t> </a:t>
            </a:r>
            <a:r>
              <a:rPr lang="en-IN" dirty="0" err="1" smtClean="0">
                <a:latin typeface="BRH Devanagari RN" pitchFamily="2" charset="0"/>
              </a:rPr>
              <a:t>ÌuÉmÉUÏiÉÉÌlÉ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EmÉzÉåUiÉå</a:t>
            </a:r>
            <a:r>
              <a:rPr lang="en-IN" dirty="0" smtClean="0">
                <a:latin typeface="BRH Devanagari RN" pitchFamily="2" charset="0"/>
              </a:rPr>
              <a:t>” (</a:t>
            </a:r>
            <a:r>
              <a:rPr lang="en-IN" dirty="0" err="1" smtClean="0">
                <a:latin typeface="BRH Devanagari RN" pitchFamily="2" charset="0"/>
              </a:rPr>
              <a:t>ÌlÉ</a:t>
            </a:r>
            <a:r>
              <a:rPr lang="en-IN" dirty="0" smtClean="0">
                <a:latin typeface="BRH Devanagari RN" pitchFamily="2" charset="0"/>
              </a:rPr>
              <a:t> A 3)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It is the statement of Contradiction</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Nidanokta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Karanas</a:t>
            </a:r>
            <a:r>
              <a:rPr lang="en-US" dirty="0" smtClean="0">
                <a:latin typeface="Times New Roman" pitchFamily="18" charset="0"/>
                <a:cs typeface="Times New Roman" pitchFamily="18" charset="0"/>
              </a:rPr>
              <a:t> are not </a:t>
            </a:r>
            <a:r>
              <a:rPr lang="en-US" dirty="0" err="1" smtClean="0">
                <a:latin typeface="Times New Roman" pitchFamily="18" charset="0"/>
                <a:cs typeface="Times New Roman" pitchFamily="18" charset="0"/>
              </a:rPr>
              <a:t>Upasaya</a:t>
            </a:r>
            <a:r>
              <a:rPr lang="en-US" dirty="0" smtClean="0">
                <a:latin typeface="Times New Roman" pitchFamily="18" charset="0"/>
                <a:cs typeface="Times New Roman" pitchFamily="18" charset="0"/>
              </a:rPr>
              <a:t> that means the opposite of </a:t>
            </a:r>
            <a:r>
              <a:rPr lang="en-US" dirty="0" err="1" smtClean="0">
                <a:latin typeface="Times New Roman" pitchFamily="18" charset="0"/>
                <a:cs typeface="Times New Roman" pitchFamily="18" charset="0"/>
              </a:rPr>
              <a:t>Nidana</a:t>
            </a:r>
            <a:r>
              <a:rPr lang="en-US" dirty="0" smtClean="0">
                <a:latin typeface="Times New Roman" pitchFamily="18" charset="0"/>
                <a:cs typeface="Times New Roman" pitchFamily="18" charset="0"/>
              </a:rPr>
              <a:t> are </a:t>
            </a:r>
            <a:r>
              <a:rPr lang="en-US" dirty="0" err="1" smtClean="0">
                <a:latin typeface="Times New Roman" pitchFamily="18" charset="0"/>
                <a:cs typeface="Times New Roman" pitchFamily="18" charset="0"/>
              </a:rPr>
              <a:t>Upasaya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VIPARYAYA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7848600" cy="5257800"/>
          </a:xfrm>
        </p:spPr>
        <p:txBody>
          <a:bodyPr>
            <a:normAutofit/>
          </a:bodyPr>
          <a:lstStyle/>
          <a:p>
            <a:pPr lvl="0" algn="just"/>
            <a:r>
              <a:rPr lang="en-US" dirty="0" err="1" smtClean="0">
                <a:latin typeface="BRH Devanagari" pitchFamily="2" charset="0"/>
              </a:rPr>
              <a:t>UxÉSÉåwÉ</a:t>
            </a:r>
            <a:r>
              <a:rPr lang="en-US" dirty="0" smtClean="0">
                <a:latin typeface="BRH Devanagari" pitchFamily="2" charset="0"/>
              </a:rPr>
              <a:t> xÉÍ³ÉmÉÉiÉå . . . </a:t>
            </a:r>
            <a:r>
              <a:rPr lang="en-US" dirty="0" err="1" smtClean="0">
                <a:latin typeface="BRH Devanagari" pitchFamily="2" charset="0"/>
              </a:rPr>
              <a:t>ÌuÉmÉUÏiÉaÉÑhÉÉÌuÉmÉUÏiÉaÉÑhÉpÉÔrÉÑ¸ÉuÉÉ</a:t>
            </a:r>
            <a:r>
              <a:rPr lang="en-US" dirty="0" smtClean="0">
                <a:latin typeface="BRH Devanagari" pitchFamily="2" charset="0"/>
              </a:rPr>
              <a:t> </a:t>
            </a:r>
            <a:r>
              <a:rPr lang="en-US" dirty="0" smtClean="0"/>
              <a:t>. .| (1/7)</a:t>
            </a:r>
          </a:p>
          <a:p>
            <a:pPr algn="just"/>
            <a:r>
              <a:rPr lang="en-US" sz="2800" dirty="0" smtClean="0">
                <a:latin typeface="Times New Roman" pitchFamily="18" charset="0"/>
                <a:cs typeface="Times New Roman" pitchFamily="18" charset="0"/>
              </a:rPr>
              <a:t>In this statement, increase and decrease of Dosha an alternative that </a:t>
            </a:r>
            <a:r>
              <a:rPr lang="en-US" sz="2800" dirty="0" err="1" smtClean="0">
                <a:latin typeface="Times New Roman" pitchFamily="18" charset="0"/>
                <a:cs typeface="Times New Roman" pitchFamily="18" charset="0"/>
              </a:rPr>
              <a:t>Samana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Bhuyishta</a:t>
            </a:r>
            <a:r>
              <a:rPr lang="en-US" sz="2800" dirty="0" smtClean="0">
                <a:latin typeface="Times New Roman" pitchFamily="18" charset="0"/>
                <a:cs typeface="Times New Roman" pitchFamily="18" charset="0"/>
              </a:rPr>
              <a:t> and Viparita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Bhuyishta</a:t>
            </a:r>
            <a:r>
              <a:rPr lang="en-US" sz="2800" dirty="0" smtClean="0">
                <a:latin typeface="Times New Roman" pitchFamily="18" charset="0"/>
                <a:cs typeface="Times New Roman" pitchFamily="18" charset="0"/>
              </a:rPr>
              <a:t> will also lead to increase and decrease of Dosha.</a:t>
            </a:r>
          </a:p>
          <a:p>
            <a:pPr algn="just"/>
            <a:r>
              <a:rPr lang="en-US" sz="2800" dirty="0" smtClean="0">
                <a:latin typeface="Times New Roman" pitchFamily="18" charset="0"/>
                <a:cs typeface="Times New Roman" pitchFamily="18" charset="0"/>
              </a:rPr>
              <a:t> Here Viparita indicates the opposite to that of Dosha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.The reader should assume whether the </a:t>
            </a:r>
            <a:r>
              <a:rPr lang="en-US" sz="2800" dirty="0" err="1"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in the particular Dravya is how far opposite to the given Dosha</a:t>
            </a:r>
            <a:r>
              <a:rPr lang="en-US" dirty="0" smtClean="0">
                <a:latin typeface="Times New Roman" pitchFamily="18" charset="0"/>
                <a:cs typeface="Times New Roman" pitchFamily="18" charset="0"/>
              </a:rPr>
              <a:t>.</a:t>
            </a:r>
          </a:p>
        </p:txBody>
      </p:sp>
      <p:sp>
        <p:nvSpPr>
          <p:cNvPr id="2" name="Title 1"/>
          <p:cNvSpPr>
            <a:spLocks noGrp="1"/>
          </p:cNvSpPr>
          <p:nvPr>
            <p:ph type="title"/>
          </p:nvPr>
        </p:nvSpPr>
        <p:spPr>
          <a:xfrm>
            <a:off x="457200" y="320040"/>
            <a:ext cx="7239000" cy="670560"/>
          </a:xfrm>
        </p:spPr>
        <p:txBody>
          <a:bodyPr/>
          <a:lstStyle/>
          <a:p>
            <a:r>
              <a:rPr lang="en-US" dirty="0" smtClean="0">
                <a:latin typeface="Times New Roman" pitchFamily="18" charset="0"/>
                <a:cs typeface="Times New Roman" pitchFamily="18" charset="0"/>
              </a:rPr>
              <a:t>VIPARYAYA</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388936"/>
          </a:xfrm>
        </p:spPr>
        <p:txBody>
          <a:bodyPr>
            <a:normAutofit/>
          </a:bodyPr>
          <a:lstStyle/>
          <a:p>
            <a:pPr lvl="0" algn="just">
              <a:lnSpc>
                <a:spcPct val="150000"/>
              </a:lnSpc>
            </a:pPr>
            <a:r>
              <a:rPr lang="en-IN" dirty="0" err="1" smtClean="0">
                <a:latin typeface="BRH Devanagari RN" pitchFamily="2" charset="0"/>
              </a:rPr>
              <a:t>mÉÔuÉïm¤ÉÉå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mÉëÌiÉ¥ÉÉiÉÉjÉïxÉlSÕwÉMÇü</a:t>
            </a:r>
            <a:r>
              <a:rPr lang="en-IN" dirty="0" smtClean="0">
                <a:latin typeface="BRH Devanagari RN" pitchFamily="2" charset="0"/>
              </a:rPr>
              <a:t> </a:t>
            </a:r>
            <a:r>
              <a:rPr lang="en-IN" dirty="0" err="1" smtClean="0">
                <a:latin typeface="BRH Devanagari RN" pitchFamily="2" charset="0"/>
              </a:rPr>
              <a:t>uÉÉYrÉÇ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-“qÉixrÉÉ³É </a:t>
            </a:r>
            <a:r>
              <a:rPr lang="en-IN" dirty="0" err="1" smtClean="0">
                <a:latin typeface="BRH Devanagari RN" pitchFamily="2" charset="0"/>
              </a:rPr>
              <a:t>mÉrÉxÉÉprÉuÉWûUåiÉç</a:t>
            </a:r>
            <a:r>
              <a:rPr lang="en-IN" dirty="0" smtClean="0">
                <a:latin typeface="BRH Devanagari RN" pitchFamily="2" charset="0"/>
              </a:rPr>
              <a:t>” </a:t>
            </a:r>
            <a:r>
              <a:rPr lang="en-IN" dirty="0" err="1" smtClean="0">
                <a:latin typeface="BRH Devanagari RN" pitchFamily="2" charset="0"/>
              </a:rPr>
              <a:t>CÌiÉ</a:t>
            </a:r>
            <a:r>
              <a:rPr lang="en-IN" dirty="0" smtClean="0">
                <a:latin typeface="BRH Devanagari RN" pitchFamily="2" charset="0"/>
              </a:rPr>
              <a:t> </a:t>
            </a:r>
            <a:r>
              <a:rPr lang="en-IN" dirty="0" err="1" smtClean="0">
                <a:latin typeface="BRH Devanagari RN" pitchFamily="2" charset="0"/>
              </a:rPr>
              <a:t>mÉëÌiÉ¥ÉÉiÉxrÉÉjÉïxrÉ</a:t>
            </a:r>
            <a:r>
              <a:rPr lang="en-IN" dirty="0" smtClean="0">
                <a:latin typeface="BRH Devanagari RN" pitchFamily="2" charset="0"/>
              </a:rPr>
              <a:t> “</a:t>
            </a:r>
            <a:r>
              <a:rPr lang="en-IN" dirty="0" err="1" smtClean="0">
                <a:latin typeface="BRH Devanagari RN" pitchFamily="2" charset="0"/>
              </a:rPr>
              <a:t>xÉuÉÉïlÉæuÉ</a:t>
            </a:r>
            <a:r>
              <a:rPr lang="en-IN" dirty="0" smtClean="0">
                <a:latin typeface="BRH Devanagari RN" pitchFamily="2" charset="0"/>
              </a:rPr>
              <a:t> qÉixrÉÉ³É </a:t>
            </a:r>
            <a:r>
              <a:rPr lang="en-IN" dirty="0" err="1" smtClean="0">
                <a:latin typeface="BRH Devanagari RN" pitchFamily="2" charset="0"/>
              </a:rPr>
              <a:t>mÉrÉxÉÉÅprÉuÉWûUåSlrÉ§É</a:t>
            </a:r>
            <a:r>
              <a:rPr lang="en-IN" dirty="0" smtClean="0">
                <a:latin typeface="BRH Devanagari RN" pitchFamily="2" charset="0"/>
              </a:rPr>
              <a:t> </a:t>
            </a:r>
            <a:r>
              <a:rPr lang="en-IN" dirty="0" err="1" smtClean="0">
                <a:latin typeface="BRH Devanagari RN" pitchFamily="2" charset="0"/>
              </a:rPr>
              <a:t>ÍcÉÍsÉÍcÉqÉÉiÉç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26)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t>)</a:t>
            </a:r>
          </a:p>
          <a:p>
            <a:pPr lvl="0" algn="just">
              <a:lnSpc>
                <a:spcPct val="150000"/>
              </a:lnSpc>
            </a:pPr>
            <a:r>
              <a:rPr lang="en-IN" dirty="0" smtClean="0">
                <a:latin typeface="Times New Roman" pitchFamily="18" charset="0"/>
                <a:cs typeface="Times New Roman" pitchFamily="18" charset="0"/>
              </a:rPr>
              <a:t>Vitiation of </a:t>
            </a:r>
            <a:r>
              <a:rPr lang="en-IN" dirty="0" err="1" smtClean="0">
                <a:latin typeface="Times New Roman" pitchFamily="18" charset="0"/>
                <a:cs typeface="Times New Roman" pitchFamily="18" charset="0"/>
              </a:rPr>
              <a:t>Pratijna</a:t>
            </a:r>
            <a:r>
              <a:rPr lang="en-IN" dirty="0" smtClean="0">
                <a:latin typeface="Times New Roman" pitchFamily="18" charset="0"/>
                <a:cs typeface="Times New Roman" pitchFamily="18" charset="0"/>
              </a:rPr>
              <a:t> with an objection.</a:t>
            </a:r>
          </a:p>
          <a:p>
            <a:pPr lvl="0" algn="just">
              <a:lnSpc>
                <a:spcPct val="150000"/>
              </a:lnSpc>
            </a:pPr>
            <a:r>
              <a:rPr lang="en-IN" dirty="0" smtClean="0">
                <a:latin typeface="Times New Roman" pitchFamily="18" charset="0"/>
                <a:cs typeface="Times New Roman" pitchFamily="18" charset="0"/>
              </a:rPr>
              <a:t>All fishes should not be taken with milk, the other objects that no this is not so, </a:t>
            </a:r>
            <a:r>
              <a:rPr lang="en-IN" dirty="0" err="1" smtClean="0">
                <a:latin typeface="Times New Roman" pitchFamily="18" charset="0"/>
                <a:cs typeface="Times New Roman" pitchFamily="18" charset="0"/>
              </a:rPr>
              <a:t>chilichima</a:t>
            </a:r>
            <a:r>
              <a:rPr lang="en-IN" dirty="0" smtClean="0">
                <a:latin typeface="Times New Roman" pitchFamily="18" charset="0"/>
                <a:cs typeface="Times New Roman" pitchFamily="18" charset="0"/>
              </a:rPr>
              <a:t> can be taken.</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PORVAPAKSHA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8153400" cy="6096000"/>
          </a:xfrm>
        </p:spPr>
        <p:txBody>
          <a:bodyPr>
            <a:noAutofit/>
          </a:bodyPr>
          <a:lstStyle/>
          <a:p>
            <a:pPr algn="just"/>
            <a:r>
              <a:rPr lang="hi-IN" sz="2000" dirty="0" smtClean="0"/>
              <a:t>एवंवादिनं भगवन्तमात्रेयमग्निवेश उवाच- कथमिह भगवन्!</a:t>
            </a:r>
          </a:p>
          <a:p>
            <a:pPr marL="365760" lvl="1" indent="-256032" algn="just">
              <a:spcBef>
                <a:spcPts val="400"/>
              </a:spcBef>
              <a:buSzPct val="68000"/>
              <a:buFont typeface="Wingdings 3"/>
              <a:buChar char=""/>
            </a:pPr>
            <a:r>
              <a:rPr lang="hi-IN" sz="2000" dirty="0" smtClean="0">
                <a:solidFill>
                  <a:schemeClr val="tx1"/>
                </a:solidFill>
              </a:rPr>
              <a:t>हिताहितानामाहारजातानां</a:t>
            </a:r>
            <a:r>
              <a:rPr lang="en-US" sz="2000" dirty="0" smtClean="0">
                <a:solidFill>
                  <a:schemeClr val="tx1"/>
                </a:solidFill>
              </a:rPr>
              <a:t> </a:t>
            </a:r>
            <a:r>
              <a:rPr lang="hi-IN" sz="2000" dirty="0" smtClean="0">
                <a:solidFill>
                  <a:schemeClr val="tx1"/>
                </a:solidFill>
              </a:rPr>
              <a:t>लक्षणमनपवादमभिजानीमहे;</a:t>
            </a:r>
            <a:r>
              <a:rPr lang="en-US" sz="2000" dirty="0" smtClean="0">
                <a:solidFill>
                  <a:schemeClr val="tx1"/>
                </a:solidFill>
              </a:rPr>
              <a:t> </a:t>
            </a:r>
            <a:r>
              <a:rPr lang="hi-IN" sz="2000" dirty="0" smtClean="0">
                <a:solidFill>
                  <a:schemeClr val="tx1"/>
                </a:solidFill>
              </a:rPr>
              <a:t>हितसमाख्यातानामाहारजातानामहितसमाख्यातानां च मात्राकालक्रियाभूमिदेहदोषपुरुषावस्थान्तरेषुविपरीतकारित्वमुपलभामह इति||३२||</a:t>
            </a:r>
            <a:r>
              <a:rPr lang="en-US" sz="2000" dirty="0" smtClean="0">
                <a:solidFill>
                  <a:schemeClr val="tx1"/>
                </a:solidFill>
              </a:rPr>
              <a:t> </a:t>
            </a:r>
            <a:r>
              <a:rPr lang="en-US" sz="2000" dirty="0" smtClean="0">
                <a:solidFill>
                  <a:schemeClr val="tx1"/>
                </a:solidFill>
                <a:latin typeface="Times New Roman" pitchFamily="18" charset="0"/>
                <a:cs typeface="Times New Roman" pitchFamily="18" charset="0"/>
              </a:rPr>
              <a:t>(C.S 25/32</a:t>
            </a:r>
            <a:r>
              <a:rPr lang="en-US" sz="2000" dirty="0" smtClean="0">
                <a:solidFill>
                  <a:schemeClr val="tx1"/>
                </a:solidFill>
              </a:rPr>
              <a:t>).</a:t>
            </a:r>
          </a:p>
          <a:p>
            <a:pPr marL="365760" lvl="1" indent="-256032" algn="just">
              <a:lnSpc>
                <a:spcPct val="150000"/>
              </a:lnSpc>
              <a:spcBef>
                <a:spcPts val="400"/>
              </a:spcBef>
              <a:buSzPct val="68000"/>
              <a:buFont typeface="Wingdings 3"/>
              <a:buChar char=""/>
            </a:pPr>
            <a:r>
              <a:rPr lang="en-US" sz="2000" dirty="0" smtClean="0">
                <a:solidFill>
                  <a:schemeClr val="tx1"/>
                </a:solidFill>
                <a:latin typeface="Times New Roman" pitchFamily="18" charset="0"/>
                <a:cs typeface="Times New Roman" pitchFamily="18" charset="0"/>
              </a:rPr>
              <a:t>Lord </a:t>
            </a:r>
            <a:r>
              <a:rPr lang="en-US" sz="2000" dirty="0" err="1" smtClean="0">
                <a:solidFill>
                  <a:schemeClr val="tx1"/>
                </a:solidFill>
                <a:latin typeface="Times New Roman" pitchFamily="18" charset="0"/>
                <a:cs typeface="Times New Roman" pitchFamily="18" charset="0"/>
              </a:rPr>
              <a:t>Atreya</a:t>
            </a:r>
            <a:r>
              <a:rPr lang="en-US" sz="2000" i="1" dirty="0" smtClean="0">
                <a:solidFill>
                  <a:schemeClr val="tx1"/>
                </a:solidFill>
                <a:latin typeface="Times New Roman" pitchFamily="18" charset="0"/>
                <a:cs typeface="Times New Roman" pitchFamily="18" charset="0"/>
              </a:rPr>
              <a:t> </a:t>
            </a:r>
            <a:r>
              <a:rPr lang="en-US" sz="2000" dirty="0" smtClean="0">
                <a:solidFill>
                  <a:schemeClr val="tx1"/>
                </a:solidFill>
                <a:latin typeface="Times New Roman" pitchFamily="18" charset="0"/>
                <a:cs typeface="Times New Roman" pitchFamily="18" charset="0"/>
              </a:rPr>
              <a:t>states that </a:t>
            </a:r>
            <a:r>
              <a:rPr lang="en-US" sz="2000" dirty="0" err="1" smtClean="0">
                <a:solidFill>
                  <a:schemeClr val="tx1"/>
                </a:solidFill>
                <a:latin typeface="Times New Roman" pitchFamily="18" charset="0"/>
                <a:cs typeface="Times New Roman" pitchFamily="18" charset="0"/>
              </a:rPr>
              <a:t>Hita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Ahara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Upayoga</a:t>
            </a:r>
            <a:r>
              <a:rPr lang="en-US" sz="2000" dirty="0" smtClean="0">
                <a:solidFill>
                  <a:schemeClr val="tx1"/>
                </a:solidFill>
                <a:latin typeface="Times New Roman" pitchFamily="18" charset="0"/>
                <a:cs typeface="Times New Roman" pitchFamily="18" charset="0"/>
              </a:rPr>
              <a:t> causes </a:t>
            </a:r>
            <a:r>
              <a:rPr lang="en-US" sz="2000" dirty="0" err="1" smtClean="0">
                <a:solidFill>
                  <a:schemeClr val="tx1"/>
                </a:solidFill>
                <a:latin typeface="Times New Roman" pitchFamily="18" charset="0"/>
                <a:cs typeface="Times New Roman" pitchFamily="18" charset="0"/>
              </a:rPr>
              <a:t>Purusha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Vrddhi</a:t>
            </a:r>
            <a:r>
              <a:rPr lang="en-US" sz="2000" dirty="0" smtClean="0">
                <a:solidFill>
                  <a:schemeClr val="tx1"/>
                </a:solidFill>
                <a:latin typeface="Times New Roman" pitchFamily="18" charset="0"/>
                <a:cs typeface="Times New Roman" pitchFamily="18" charset="0"/>
              </a:rPr>
              <a:t> and </a:t>
            </a:r>
            <a:r>
              <a:rPr lang="en-US" sz="2000" dirty="0" err="1" smtClean="0">
                <a:solidFill>
                  <a:schemeClr val="tx1"/>
                </a:solidFill>
                <a:latin typeface="Times New Roman" pitchFamily="18" charset="0"/>
                <a:cs typeface="Times New Roman" pitchFamily="18" charset="0"/>
              </a:rPr>
              <a:t>Ahita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Ahara</a:t>
            </a:r>
            <a:r>
              <a:rPr lang="en-US" sz="2000" dirty="0" smtClean="0">
                <a:solidFill>
                  <a:schemeClr val="tx1"/>
                </a:solidFill>
                <a:latin typeface="Times New Roman" pitchFamily="18" charset="0"/>
                <a:cs typeface="Times New Roman" pitchFamily="18" charset="0"/>
              </a:rPr>
              <a:t> causes </a:t>
            </a:r>
            <a:r>
              <a:rPr lang="en-US" sz="2000" dirty="0" err="1" smtClean="0">
                <a:solidFill>
                  <a:schemeClr val="tx1"/>
                </a:solidFill>
                <a:latin typeface="Times New Roman" pitchFamily="18" charset="0"/>
                <a:cs typeface="Times New Roman" pitchFamily="18" charset="0"/>
              </a:rPr>
              <a:t>Vyadhi</a:t>
            </a:r>
            <a:r>
              <a:rPr lang="en-US" sz="2000" dirty="0" smtClean="0">
                <a:solidFill>
                  <a:schemeClr val="tx1"/>
                </a:solidFill>
                <a:latin typeface="Times New Roman" pitchFamily="18" charset="0"/>
                <a:cs typeface="Times New Roman" pitchFamily="18" charset="0"/>
              </a:rPr>
              <a:t>. </a:t>
            </a:r>
          </a:p>
          <a:p>
            <a:pPr marL="365760" lvl="1" indent="-256032" algn="just">
              <a:lnSpc>
                <a:spcPct val="150000"/>
              </a:lnSpc>
              <a:spcBef>
                <a:spcPts val="400"/>
              </a:spcBef>
              <a:buSzPct val="68000"/>
              <a:buFont typeface="Wingdings 3"/>
              <a:buChar char=""/>
            </a:pPr>
            <a:r>
              <a:rPr lang="en-US" sz="2000" dirty="0" smtClean="0">
                <a:solidFill>
                  <a:schemeClr val="tx1"/>
                </a:solidFill>
                <a:latin typeface="Times New Roman" pitchFamily="18" charset="0"/>
                <a:cs typeface="Times New Roman" pitchFamily="18" charset="0"/>
              </a:rPr>
              <a:t>Then </a:t>
            </a:r>
            <a:r>
              <a:rPr lang="en-US" sz="2000" dirty="0" err="1" smtClean="0">
                <a:solidFill>
                  <a:schemeClr val="tx1"/>
                </a:solidFill>
                <a:latin typeface="Times New Roman" pitchFamily="18" charset="0"/>
                <a:cs typeface="Times New Roman" pitchFamily="18" charset="0"/>
              </a:rPr>
              <a:t>Agnivesa</a:t>
            </a:r>
            <a:r>
              <a:rPr lang="en-US" sz="2000" dirty="0" smtClean="0">
                <a:solidFill>
                  <a:schemeClr val="tx1"/>
                </a:solidFill>
                <a:latin typeface="Times New Roman" pitchFamily="18" charset="0"/>
                <a:cs typeface="Times New Roman" pitchFamily="18" charset="0"/>
              </a:rPr>
              <a:t> raised  a doubt that in actual practice we find that the so called wholesome and unwholesome food articles bring about opposite effects depending upon variations in dose, time, </a:t>
            </a:r>
            <a:r>
              <a:rPr lang="en-US" sz="2000" dirty="0" err="1" smtClean="0">
                <a:solidFill>
                  <a:schemeClr val="tx1"/>
                </a:solidFill>
                <a:latin typeface="Times New Roman" pitchFamily="18" charset="0"/>
                <a:cs typeface="Times New Roman" pitchFamily="18" charset="0"/>
              </a:rPr>
              <a:t>kriya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bhumi</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deha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avastha</a:t>
            </a:r>
            <a:r>
              <a:rPr lang="en-US" sz="2000" dirty="0" smtClean="0">
                <a:solidFill>
                  <a:schemeClr val="tx1"/>
                </a:solidFill>
                <a:latin typeface="Times New Roman" pitchFamily="18" charset="0"/>
                <a:cs typeface="Times New Roman" pitchFamily="18" charset="0"/>
              </a:rPr>
              <a:t> etc. </a:t>
            </a:r>
          </a:p>
          <a:p>
            <a:pPr marL="365760" lvl="1" indent="-256032" algn="just">
              <a:lnSpc>
                <a:spcPct val="150000"/>
              </a:lnSpc>
              <a:spcBef>
                <a:spcPts val="400"/>
              </a:spcBef>
              <a:buSzPct val="68000"/>
              <a:buFont typeface="Wingdings 3"/>
              <a:buChar char=""/>
            </a:pPr>
            <a:r>
              <a:rPr lang="en-US" sz="2000" dirty="0" smtClean="0">
                <a:solidFill>
                  <a:schemeClr val="tx1"/>
                </a:solidFill>
                <a:latin typeface="Times New Roman" pitchFamily="18" charset="0"/>
                <a:cs typeface="Times New Roman" pitchFamily="18" charset="0"/>
              </a:rPr>
              <a:t>Vitiation of </a:t>
            </a:r>
            <a:r>
              <a:rPr lang="en-US" sz="2000" dirty="0" err="1" smtClean="0">
                <a:solidFill>
                  <a:schemeClr val="tx1"/>
                </a:solidFill>
                <a:latin typeface="Times New Roman" pitchFamily="18" charset="0"/>
                <a:cs typeface="Times New Roman" pitchFamily="18" charset="0"/>
              </a:rPr>
              <a:t>Pratijna</a:t>
            </a:r>
            <a:r>
              <a:rPr lang="en-US" sz="2000" dirty="0" smtClean="0">
                <a:solidFill>
                  <a:schemeClr val="tx1"/>
                </a:solidFill>
                <a:latin typeface="Times New Roman" pitchFamily="18" charset="0"/>
                <a:cs typeface="Times New Roman" pitchFamily="18" charset="0"/>
              </a:rPr>
              <a:t> with an objection</a:t>
            </a:r>
          </a:p>
          <a:p>
            <a:pPr marL="365760" lvl="1" indent="-256032" algn="just">
              <a:lnSpc>
                <a:spcPct val="150000"/>
              </a:lnSpc>
              <a:spcBef>
                <a:spcPts val="400"/>
              </a:spcBef>
              <a:buSzPct val="68000"/>
              <a:buFont typeface="Wingdings 3"/>
              <a:buChar char=""/>
            </a:pPr>
            <a:r>
              <a:rPr lang="en-US" sz="2000" dirty="0" err="1" smtClean="0">
                <a:solidFill>
                  <a:schemeClr val="tx1"/>
                </a:solidFill>
                <a:latin typeface="Times New Roman" pitchFamily="18" charset="0"/>
                <a:cs typeface="Times New Roman" pitchFamily="18" charset="0"/>
              </a:rPr>
              <a:t>Mithya</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Chintayati</a:t>
            </a:r>
            <a:r>
              <a:rPr lang="en-US" sz="2000" dirty="0" smtClean="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Maitreya</a:t>
            </a:r>
            <a:r>
              <a:rPr lang="en-US" sz="2000" dirty="0" smtClean="0">
                <a:solidFill>
                  <a:schemeClr val="tx1"/>
                </a:solidFill>
                <a:latin typeface="Times New Roman" pitchFamily="18" charset="0"/>
                <a:cs typeface="Times New Roman" pitchFamily="18" charset="0"/>
              </a:rPr>
              <a:t> (Add)</a:t>
            </a:r>
          </a:p>
          <a:p>
            <a:pPr marL="365760" lvl="1" indent="-256032" algn="just">
              <a:lnSpc>
                <a:spcPct val="150000"/>
              </a:lnSpc>
              <a:spcBef>
                <a:spcPts val="400"/>
              </a:spcBef>
              <a:buSzPct val="68000"/>
              <a:buFont typeface="Wingdings 3"/>
              <a:buChar char=""/>
            </a:pPr>
            <a:endParaRPr lang="en-US" sz="2000" dirty="0">
              <a:solidFill>
                <a:schemeClr val="tx1"/>
              </a:solidFill>
            </a:endParaRPr>
          </a:p>
        </p:txBody>
      </p:sp>
      <p:sp>
        <p:nvSpPr>
          <p:cNvPr id="3" name="Title 2"/>
          <p:cNvSpPr>
            <a:spLocks noGrp="1"/>
          </p:cNvSpPr>
          <p:nvPr>
            <p:ph type="title"/>
          </p:nvPr>
        </p:nvSpPr>
        <p:spPr>
          <a:xfrm>
            <a:off x="457200" y="152400"/>
            <a:ext cx="7239000" cy="624840"/>
          </a:xfrm>
        </p:spPr>
        <p:txBody>
          <a:bodyPr>
            <a:normAutofit/>
          </a:bodyPr>
          <a:lstStyle/>
          <a:p>
            <a:r>
              <a:rPr lang="en-IN" sz="3200" dirty="0" smtClean="0">
                <a:latin typeface="Times New Roman" pitchFamily="18" charset="0"/>
                <a:cs typeface="Times New Roman" pitchFamily="18" charset="0"/>
              </a:rPr>
              <a:t>PORVAPAKSHA</a:t>
            </a:r>
            <a:endParaRPr lang="en-US" sz="3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7696200" cy="4940491"/>
          </a:xfrm>
        </p:spPr>
        <p:txBody>
          <a:bodyPr>
            <a:normAutofit fontScale="92500" lnSpcReduction="10000"/>
          </a:bodyPr>
          <a:lstStyle/>
          <a:p>
            <a:pPr lvl="0" algn="just">
              <a:lnSpc>
                <a:spcPct val="150000"/>
              </a:lnSpc>
            </a:pPr>
            <a:r>
              <a:rPr lang="en-IN" dirty="0" err="1" smtClean="0">
                <a:latin typeface="BRH Devanagari RN" pitchFamily="2" charset="0"/>
              </a:rPr>
              <a:t>ÌuÉkÉÉlÉÇ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xÉÔ§ÉMüÉU¶É</a:t>
            </a:r>
            <a:r>
              <a:rPr lang="en-IN" dirty="0" smtClean="0">
                <a:latin typeface="BRH Devanagari RN" pitchFamily="2" charset="0"/>
              </a:rPr>
              <a:t> </a:t>
            </a:r>
            <a:r>
              <a:rPr lang="en-IN" dirty="0" err="1" smtClean="0">
                <a:latin typeface="BRH Devanagari RN" pitchFamily="2" charset="0"/>
              </a:rPr>
              <a:t>ÌuÉkÉÉrÉ</a:t>
            </a:r>
            <a:r>
              <a:rPr lang="en-IN" dirty="0" smtClean="0">
                <a:latin typeface="BRH Devanagari RN" pitchFamily="2" charset="0"/>
              </a:rPr>
              <a:t> </a:t>
            </a:r>
            <a:r>
              <a:rPr lang="en-IN" dirty="0" err="1" smtClean="0">
                <a:latin typeface="BRH Devanagari RN" pitchFamily="2" charset="0"/>
              </a:rPr>
              <a:t>uÉhÉïrÉÌiÉ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qÉsÉÉrÉlÉÉÌlÉ</a:t>
            </a:r>
            <a:r>
              <a:rPr lang="en-IN" dirty="0" smtClean="0">
                <a:latin typeface="BRH Devanagari RN" pitchFamily="2" charset="0"/>
              </a:rPr>
              <a:t> </a:t>
            </a:r>
            <a:r>
              <a:rPr lang="en-IN" dirty="0" err="1" smtClean="0">
                <a:latin typeface="BRH Devanagari RN" pitchFamily="2" charset="0"/>
              </a:rPr>
              <a:t>oÉÉkrÉliÉå</a:t>
            </a:r>
            <a:r>
              <a:rPr lang="en-IN" dirty="0" smtClean="0">
                <a:latin typeface="BRH Devanagari RN" pitchFamily="2" charset="0"/>
              </a:rPr>
              <a:t> </a:t>
            </a:r>
            <a:r>
              <a:rPr lang="en-IN" dirty="0" err="1" smtClean="0">
                <a:latin typeface="BRH Devanagari RN" pitchFamily="2" charset="0"/>
              </a:rPr>
              <a:t>SÒ¸æqÉÉ§ÉÉÌSMæüqÉïsÉæ</a:t>
            </a:r>
            <a:r>
              <a:rPr lang="en-IN" dirty="0" smtClean="0">
                <a:latin typeface="BRH Devanagari RN" pitchFamily="2" charset="0"/>
              </a:rPr>
              <a:t>:” </a:t>
            </a:r>
            <a:r>
              <a:rPr lang="en-IN" dirty="0" err="1" smtClean="0">
                <a:latin typeface="BRH Devanagari RN" pitchFamily="2" charset="0"/>
              </a:rPr>
              <a:t>CirÉ§É</a:t>
            </a:r>
            <a:r>
              <a:rPr lang="en-IN" dirty="0" smtClean="0">
                <a:latin typeface="BRH Devanagari RN" pitchFamily="2" charset="0"/>
              </a:rPr>
              <a:t> </a:t>
            </a:r>
            <a:r>
              <a:rPr lang="en-IN" dirty="0" err="1" smtClean="0">
                <a:latin typeface="BRH Devanagari RN" pitchFamily="2" charset="0"/>
              </a:rPr>
              <a:t>SÒÌ¸zÉoSålÉ</a:t>
            </a:r>
            <a:r>
              <a:rPr lang="en-IN" dirty="0" smtClean="0">
                <a:latin typeface="BRH Devanagari RN" pitchFamily="2" charset="0"/>
              </a:rPr>
              <a:t> </a:t>
            </a:r>
            <a:r>
              <a:rPr lang="en-IN" dirty="0" err="1" smtClean="0">
                <a:latin typeface="BRH Devanagari RN" pitchFamily="2" charset="0"/>
              </a:rPr>
              <a:t>qÉsÉÉlÉÉÇ</a:t>
            </a:r>
            <a:r>
              <a:rPr lang="en-IN" dirty="0" smtClean="0">
                <a:latin typeface="BRH Devanagari RN" pitchFamily="2" charset="0"/>
              </a:rPr>
              <a:t> </a:t>
            </a:r>
            <a:r>
              <a:rPr lang="en-IN" dirty="0" err="1" smtClean="0">
                <a:latin typeface="BRH Devanagari RN" pitchFamily="2" charset="0"/>
              </a:rPr>
              <a:t>WûÏlÉiuÉqÉÍkÉMüiuÉqÉÉcÉÉrÉïaÉ×WûÏiÉqÉÉcÉÉrÉÉåï</a:t>
            </a:r>
            <a:r>
              <a:rPr lang="en-IN" dirty="0" smtClean="0">
                <a:latin typeface="BRH Devanagari RN" pitchFamily="2" charset="0"/>
              </a:rPr>
              <a:t> </a:t>
            </a:r>
            <a:r>
              <a:rPr lang="en-IN" dirty="0" err="1" smtClean="0">
                <a:latin typeface="BRH Devanagari RN" pitchFamily="2" charset="0"/>
              </a:rPr>
              <a:t>uÉhÉïrÉÌiÉ</a:t>
            </a:r>
            <a:r>
              <a:rPr lang="en-IN" dirty="0" smtClean="0">
                <a:latin typeface="BRH Devanagari RN" pitchFamily="2" charset="0"/>
              </a:rPr>
              <a:t> – </a:t>
            </a:r>
            <a:r>
              <a:rPr lang="en-IN" dirty="0" err="1" smtClean="0">
                <a:latin typeface="BRH Devanagari RN" pitchFamily="2" charset="0"/>
              </a:rPr>
              <a:t>qÉsÉuÉ×Î®Ç</a:t>
            </a:r>
            <a:r>
              <a:rPr lang="en-IN" dirty="0" smtClean="0">
                <a:latin typeface="BRH Devanagari RN" pitchFamily="2" charset="0"/>
              </a:rPr>
              <a:t> </a:t>
            </a:r>
            <a:r>
              <a:rPr lang="en-IN" dirty="0" err="1" smtClean="0">
                <a:latin typeface="BRH Devanagari RN" pitchFamily="2" charset="0"/>
              </a:rPr>
              <a:t>aÉÑÂiÉrÉÉ</a:t>
            </a:r>
            <a:r>
              <a:rPr lang="en-IN" dirty="0" smtClean="0">
                <a:latin typeface="BRH Devanagari RN" pitchFamily="2" charset="0"/>
              </a:rPr>
              <a:t> </a:t>
            </a:r>
            <a:r>
              <a:rPr lang="en-IN" dirty="0" err="1" smtClean="0">
                <a:latin typeface="BRH Devanagari RN" pitchFamily="2" charset="0"/>
              </a:rPr>
              <a:t>sÉÉbÉuÉÉlqÉsÉxÉXç¤ÉrÉqÉç</a:t>
            </a:r>
            <a:r>
              <a:rPr lang="en-IN" dirty="0" smtClean="0">
                <a:latin typeface="BRH Devanagari RN" pitchFamily="2" charset="0"/>
              </a:rPr>
              <a:t> | </a:t>
            </a:r>
            <a:r>
              <a:rPr lang="en-IN" dirty="0" err="1" smtClean="0">
                <a:latin typeface="BRH Devanagari RN" pitchFamily="2" charset="0"/>
              </a:rPr>
              <a:t>qÉsÉÉrÉlÉÉlÉÉÇ</a:t>
            </a:r>
            <a:r>
              <a:rPr lang="en-IN" dirty="0" smtClean="0">
                <a:latin typeface="BRH Devanagari RN" pitchFamily="2" charset="0"/>
              </a:rPr>
              <a:t> </a:t>
            </a:r>
            <a:r>
              <a:rPr lang="en-IN" dirty="0" err="1" smtClean="0">
                <a:latin typeface="BRH Devanagari RN" pitchFamily="2" charset="0"/>
              </a:rPr>
              <a:t>oÉÑkrÉåiÉ</a:t>
            </a:r>
            <a:r>
              <a:rPr lang="en-IN" dirty="0" smtClean="0">
                <a:latin typeface="BRH Devanagari RN" pitchFamily="2" charset="0"/>
              </a:rPr>
              <a:t> </a:t>
            </a:r>
            <a:r>
              <a:rPr lang="en-IN" dirty="0" err="1" smtClean="0">
                <a:latin typeface="BRH Devanagari RN" pitchFamily="2" charset="0"/>
              </a:rPr>
              <a:t>xÉÇaÉÉåixÉaÉÉïSiÉÏuÉ</a:t>
            </a:r>
            <a:r>
              <a:rPr lang="en-IN" dirty="0" smtClean="0">
                <a:latin typeface="BRH Devanagari RN" pitchFamily="2" charset="0"/>
              </a:rPr>
              <a:t> </a:t>
            </a:r>
            <a:r>
              <a:rPr lang="en-IN" dirty="0" err="1" smtClean="0">
                <a:latin typeface="BRH Devanagari RN" pitchFamily="2" charset="0"/>
              </a:rPr>
              <a:t>cÉ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7)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MåüÍcÉ¨ÉÑ</a:t>
            </a:r>
            <a:r>
              <a:rPr lang="en-IN" dirty="0" smtClean="0">
                <a:latin typeface="BRH Devanagari RN" pitchFamily="2" charset="0"/>
              </a:rPr>
              <a:t> </a:t>
            </a:r>
            <a:r>
              <a:rPr lang="en-IN" dirty="0" err="1" smtClean="0">
                <a:latin typeface="BRH Devanagari RN" pitchFamily="2" charset="0"/>
              </a:rPr>
              <a:t>mÉëMüUhÉÉlÉÑmÉÔurÉÉïÅjÉÉïÍpÉkÉÉlÉÇ</a:t>
            </a:r>
            <a:r>
              <a:rPr lang="en-IN" dirty="0" smtClean="0">
                <a:latin typeface="BRH Devanagari RN" pitchFamily="2" charset="0"/>
              </a:rPr>
              <a:t> </a:t>
            </a:r>
            <a:r>
              <a:rPr lang="en-IN" dirty="0" err="1" smtClean="0">
                <a:latin typeface="BRH Devanagari RN" pitchFamily="2" charset="0"/>
              </a:rPr>
              <a:t>ÌuÉkÉÉlÉqÉÉWÒû</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UxÉÂÍkÉUqÉÉÇxÉqÉåSÉåÎxjÉqÉ‹zÉÑ¢üÉhÉÉqÉÑimÉÉS¢üqÉÉlÉÑUÉåkÉlÉÉÍpÉkÉÉlÉqÉç|  (</a:t>
            </a:r>
            <a:r>
              <a:rPr lang="en-IN" dirty="0" err="1" smtClean="0">
                <a:latin typeface="BRH Devanagari RN" pitchFamily="2" charset="0"/>
              </a:rPr>
              <a:t>cÉ¢ümÉÉÍhÉ</a:t>
            </a:r>
            <a:r>
              <a:rPr lang="en-IN" dirty="0" smtClean="0">
                <a:latin typeface="BRH Devanagari RN" pitchFamily="2" charset="0"/>
              </a:rPr>
              <a:t>)</a:t>
            </a:r>
          </a:p>
          <a:p>
            <a:pPr algn="just">
              <a:lnSpc>
                <a:spcPct val="150000"/>
              </a:lnSpc>
            </a:pPr>
            <a:r>
              <a:rPr lang="en-US" dirty="0" smtClean="0">
                <a:latin typeface="Times New Roman" pitchFamily="18" charset="0"/>
                <a:cs typeface="Times New Roman" pitchFamily="18" charset="0"/>
              </a:rPr>
              <a:t>Vidhana means explaining the method followed by </a:t>
            </a:r>
            <a:r>
              <a:rPr lang="en-US" dirty="0" err="1" smtClean="0">
                <a:latin typeface="Times New Roman" pitchFamily="18" charset="0"/>
                <a:cs typeface="Times New Roman" pitchFamily="18" charset="0"/>
              </a:rPr>
              <a:t>Sutrakartha</a:t>
            </a:r>
            <a:r>
              <a:rPr lang="en-US" dirty="0" smtClean="0">
                <a:latin typeface="Times New Roman" pitchFamily="18" charset="0"/>
                <a:cs typeface="Times New Roman" pitchFamily="18" charset="0"/>
              </a:rPr>
              <a:t>.</a:t>
            </a:r>
          </a:p>
          <a:p>
            <a:pPr lvl="0">
              <a:lnSpc>
                <a:spcPct val="150000"/>
              </a:lnSpc>
            </a:pPr>
            <a:endParaRPr lang="en-US" dirty="0" smtClean="0">
              <a:latin typeface="BRH Devanagari RN" pitchFamily="2" charset="0"/>
            </a:endParaRPr>
          </a:p>
          <a:p>
            <a:pPr>
              <a:lnSpc>
                <a:spcPct val="150000"/>
              </a:lnSpc>
            </a:pPr>
            <a:endParaRPr lang="en-US" dirty="0"/>
          </a:p>
        </p:txBody>
      </p:sp>
      <p:sp>
        <p:nvSpPr>
          <p:cNvPr id="2" name="Title 1"/>
          <p:cNvSpPr>
            <a:spLocks noGrp="1"/>
          </p:cNvSpPr>
          <p:nvPr>
            <p:ph type="title"/>
          </p:nvPr>
        </p:nvSpPr>
        <p:spPr>
          <a:xfrm>
            <a:off x="457200" y="274638"/>
            <a:ext cx="8229600" cy="868362"/>
          </a:xfrm>
        </p:spPr>
        <p:txBody>
          <a:bodyPr>
            <a:normAutofit fontScale="90000"/>
          </a:bodyPr>
          <a:lstStyle/>
          <a:p>
            <a:r>
              <a:rPr lang="en-IN" dirty="0" smtClean="0">
                <a:latin typeface="Times New Roman" pitchFamily="18" charset="0"/>
                <a:cs typeface="Times New Roman" pitchFamily="18" charset="0"/>
              </a:rPr>
              <a:t>VIDHANA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pPr>
            <a:r>
              <a:rPr lang="en-IN" dirty="0" smtClean="0">
                <a:latin typeface="Times New Roman" pitchFamily="18" charset="0"/>
                <a:cs typeface="Times New Roman" pitchFamily="18" charset="0"/>
              </a:rPr>
              <a:t>Eg While explaining </a:t>
            </a:r>
            <a:r>
              <a:rPr lang="en-IN" dirty="0" err="1" smtClean="0">
                <a:latin typeface="Times New Roman" pitchFamily="18" charset="0"/>
                <a:cs typeface="Times New Roman" pitchFamily="18" charset="0"/>
              </a:rPr>
              <a:t>Malayana</a:t>
            </a:r>
            <a:r>
              <a:rPr lang="en-IN" dirty="0" smtClean="0">
                <a:latin typeface="Times New Roman" pitchFamily="18" charset="0"/>
                <a:cs typeface="Times New Roman" pitchFamily="18" charset="0"/>
              </a:rPr>
              <a:t>, it is told that when mala becomes vitiated and gets increased in </a:t>
            </a:r>
            <a:r>
              <a:rPr lang="en-IN" dirty="0" err="1" smtClean="0">
                <a:latin typeface="Times New Roman" pitchFamily="18" charset="0"/>
                <a:cs typeface="Times New Roman" pitchFamily="18" charset="0"/>
              </a:rPr>
              <a:t>Matra</a:t>
            </a:r>
            <a:r>
              <a:rPr lang="en-IN" dirty="0" smtClean="0">
                <a:latin typeface="Times New Roman" pitchFamily="18" charset="0"/>
                <a:cs typeface="Times New Roman" pitchFamily="18" charset="0"/>
              </a:rPr>
              <a:t> and does </a:t>
            </a:r>
            <a:r>
              <a:rPr lang="en-IN" dirty="0" err="1" smtClean="0">
                <a:latin typeface="Times New Roman" pitchFamily="18" charset="0"/>
                <a:cs typeface="Times New Roman" pitchFamily="18" charset="0"/>
              </a:rPr>
              <a:t>Baddha</a:t>
            </a:r>
            <a:r>
              <a:rPr lang="en-IN" dirty="0" smtClean="0">
                <a:latin typeface="Times New Roman" pitchFamily="18" charset="0"/>
                <a:cs typeface="Times New Roman" pitchFamily="18" charset="0"/>
              </a:rPr>
              <a:t> to </a:t>
            </a:r>
            <a:r>
              <a:rPr lang="en-IN" dirty="0" err="1" smtClean="0">
                <a:latin typeface="Times New Roman" pitchFamily="18" charset="0"/>
                <a:cs typeface="Times New Roman" pitchFamily="18" charset="0"/>
              </a:rPr>
              <a:t>Malamarga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Malavriddhi</a:t>
            </a:r>
            <a:r>
              <a:rPr lang="en-IN" dirty="0" smtClean="0">
                <a:latin typeface="Times New Roman" pitchFamily="18" charset="0"/>
                <a:cs typeface="Times New Roman" pitchFamily="18" charset="0"/>
              </a:rPr>
              <a:t> is understood by </a:t>
            </a:r>
            <a:r>
              <a:rPr lang="en-IN" dirty="0" err="1" smtClean="0">
                <a:latin typeface="Times New Roman" pitchFamily="18" charset="0"/>
                <a:cs typeface="Times New Roman" pitchFamily="18" charset="0"/>
              </a:rPr>
              <a:t>Gourav</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Sanga</a:t>
            </a:r>
            <a:r>
              <a:rPr lang="en-IN" dirty="0" smtClean="0">
                <a:latin typeface="Times New Roman" pitchFamily="18" charset="0"/>
                <a:cs typeface="Times New Roman" pitchFamily="18" charset="0"/>
              </a:rPr>
              <a:t> whereas </a:t>
            </a:r>
            <a:r>
              <a:rPr lang="en-IN" dirty="0" err="1" smtClean="0">
                <a:latin typeface="Times New Roman" pitchFamily="18" charset="0"/>
                <a:cs typeface="Times New Roman" pitchFamily="18" charset="0"/>
              </a:rPr>
              <a:t>Malakshaya</a:t>
            </a:r>
            <a:r>
              <a:rPr lang="en-IN" dirty="0" smtClean="0">
                <a:latin typeface="Times New Roman" pitchFamily="18" charset="0"/>
                <a:cs typeface="Times New Roman" pitchFamily="18" charset="0"/>
              </a:rPr>
              <a:t> is predicted by </a:t>
            </a:r>
            <a:r>
              <a:rPr lang="en-IN" dirty="0" err="1" smtClean="0">
                <a:latin typeface="Times New Roman" pitchFamily="18" charset="0"/>
                <a:cs typeface="Times New Roman" pitchFamily="18" charset="0"/>
              </a:rPr>
              <a:t>Laghava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Atiutsarga</a:t>
            </a:r>
            <a:r>
              <a:rPr lang="en-IN" dirty="0" smtClean="0">
                <a:latin typeface="Times New Roman" pitchFamily="18" charset="0"/>
                <a:cs typeface="Times New Roman" pitchFamily="18" charset="0"/>
              </a:rPr>
              <a:t> using the mentioned </a:t>
            </a:r>
            <a:r>
              <a:rPr lang="en-IN" dirty="0" err="1" smtClean="0">
                <a:latin typeface="Times New Roman" pitchFamily="18" charset="0"/>
                <a:cs typeface="Times New Roman" pitchFamily="18" charset="0"/>
              </a:rPr>
              <a:t>Lakshana</a:t>
            </a:r>
            <a:r>
              <a:rPr lang="en-IN"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lnSpc>
                <a:spcPct val="150000"/>
              </a:lnSpc>
            </a:pPr>
            <a:r>
              <a:rPr lang="en-IN" dirty="0" smtClean="0">
                <a:latin typeface="Times New Roman" pitchFamily="18" charset="0"/>
                <a:cs typeface="Times New Roman" pitchFamily="18" charset="0"/>
              </a:rPr>
              <a:t>Otherwise </a:t>
            </a:r>
            <a:r>
              <a:rPr lang="en-IN" dirty="0" err="1" smtClean="0">
                <a:latin typeface="Times New Roman" pitchFamily="18" charset="0"/>
                <a:cs typeface="Times New Roman" pitchFamily="18" charset="0"/>
              </a:rPr>
              <a:t>Vidhana</a:t>
            </a:r>
            <a:r>
              <a:rPr lang="en-IN" dirty="0" smtClean="0">
                <a:latin typeface="Times New Roman" pitchFamily="18" charset="0"/>
                <a:cs typeface="Times New Roman" pitchFamily="18" charset="0"/>
              </a:rPr>
              <a:t> is the order of explanation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7467600" cy="5486400"/>
          </a:xfrm>
        </p:spPr>
        <p:txBody>
          <a:bodyPr>
            <a:normAutofit fontScale="85000" lnSpcReduction="20000"/>
          </a:bodyPr>
          <a:lstStyle/>
          <a:p>
            <a:pPr lvl="0">
              <a:lnSpc>
                <a:spcPct val="150000"/>
              </a:lnSpc>
            </a:pPr>
            <a:r>
              <a:rPr lang="en-US" dirty="0" smtClean="0">
                <a:latin typeface="BRH Devanagari" pitchFamily="2" charset="0"/>
              </a:rPr>
              <a:t>iÉæsÉxÉÌmÉïqÉïkÉÔÌlÉuÉÉiÉÌmÉiÉzsÉåwqÉmÉëzÉqÉlÉÉiÉÉïÌlÉSìurÉÉÌlÉpÉuÉÎliÉ</a:t>
            </a:r>
            <a:r>
              <a:rPr lang="en-US" dirty="0" smtClean="0"/>
              <a:t> | (1/13)</a:t>
            </a:r>
          </a:p>
          <a:p>
            <a:pPr>
              <a:lnSpc>
                <a:spcPct val="150000"/>
              </a:lnSpc>
            </a:pPr>
            <a:r>
              <a:rPr lang="en-US" dirty="0" smtClean="0">
                <a:latin typeface="Times New Roman" pitchFamily="18" charset="0"/>
                <a:cs typeface="Times New Roman" pitchFamily="18" charset="0"/>
              </a:rPr>
              <a:t>By the order of explanation the reader can understand that </a:t>
            </a:r>
            <a:r>
              <a:rPr lang="en-US" dirty="0" err="1" smtClean="0">
                <a:latin typeface="Times New Roman" pitchFamily="18" charset="0"/>
                <a:cs typeface="Times New Roman" pitchFamily="18" charset="0"/>
              </a:rPr>
              <a:t>Taila</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Vata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Sarpi</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Pitta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Madhu</a:t>
            </a:r>
            <a:r>
              <a:rPr lang="en-US" dirty="0" smtClean="0">
                <a:latin typeface="Times New Roman" pitchFamily="18" charset="0"/>
                <a:cs typeface="Times New Roman" pitchFamily="18" charset="0"/>
              </a:rPr>
              <a:t> will relieve </a:t>
            </a:r>
            <a:r>
              <a:rPr lang="en-US" dirty="0" err="1" smtClean="0">
                <a:latin typeface="Times New Roman" pitchFamily="18" charset="0"/>
                <a:cs typeface="Times New Roman" pitchFamily="18" charset="0"/>
              </a:rPr>
              <a:t>Kapha</a:t>
            </a:r>
            <a:r>
              <a:rPr lang="en-US" dirty="0" smtClean="0">
                <a:latin typeface="Times New Roman" pitchFamily="18" charset="0"/>
                <a:cs typeface="Times New Roman" pitchFamily="18" charset="0"/>
              </a:rPr>
              <a:t>. </a:t>
            </a:r>
          </a:p>
          <a:p>
            <a:pPr lvl="0">
              <a:lnSpc>
                <a:spcPct val="150000"/>
              </a:lnSpc>
            </a:pPr>
            <a:r>
              <a:rPr lang="en-US" dirty="0" smtClean="0">
                <a:latin typeface="Times New Roman" pitchFamily="18" charset="0"/>
                <a:cs typeface="Times New Roman" pitchFamily="18" charset="0"/>
              </a:rPr>
              <a:t>Order of explanation of </a:t>
            </a:r>
            <a:r>
              <a:rPr lang="en-US" dirty="0" err="1" smtClean="0">
                <a:latin typeface="Times New Roman" pitchFamily="18" charset="0"/>
                <a:cs typeface="Times New Roman" pitchFamily="18" charset="0"/>
              </a:rPr>
              <a:t>Ashtavidha</a:t>
            </a:r>
            <a:r>
              <a:rPr lang="en-US" dirty="0" smtClean="0">
                <a:latin typeface="Times New Roman" pitchFamily="18" charset="0"/>
                <a:cs typeface="Times New Roman" pitchFamily="18" charset="0"/>
              </a:rPr>
              <a:t> Ahara </a:t>
            </a:r>
            <a:r>
              <a:rPr lang="en-US" dirty="0" err="1" smtClean="0">
                <a:latin typeface="Times New Roman" pitchFamily="18" charset="0"/>
                <a:cs typeface="Times New Roman" pitchFamily="18" charset="0"/>
              </a:rPr>
              <a:t>Viseshaayatana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Vidhi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Vidhan</a:t>
            </a:r>
            <a:r>
              <a:rPr lang="en-US" dirty="0" err="1" smtClean="0"/>
              <a:t>a</a:t>
            </a:r>
            <a:endParaRPr lang="en-US" dirty="0" smtClean="0"/>
          </a:p>
          <a:p>
            <a:pPr lvl="0">
              <a:lnSpc>
                <a:spcPct val="150000"/>
              </a:lnSpc>
            </a:pPr>
            <a:r>
              <a:rPr lang="hi-IN" dirty="0" smtClean="0"/>
              <a:t>प्राणोदकान्नवाहानां दुष्टानां श्वासिकी क्रिया| कार्या तृष्णोपशमनी तथैवामप्रदोषिकी||२६||</a:t>
            </a:r>
            <a:endParaRPr lang="en-US" dirty="0" smtClean="0"/>
          </a:p>
          <a:p>
            <a:pPr lvl="0">
              <a:lnSpc>
                <a:spcPct val="150000"/>
              </a:lnSpc>
            </a:pPr>
            <a:r>
              <a:rPr lang="en-US" dirty="0" smtClean="0">
                <a:latin typeface="Times New Roman" pitchFamily="18" charset="0"/>
                <a:cs typeface="Times New Roman" pitchFamily="18" charset="0"/>
              </a:rPr>
              <a:t>The treatment of vitiated </a:t>
            </a:r>
            <a:r>
              <a:rPr lang="en-US" dirty="0" err="1" smtClean="0">
                <a:latin typeface="Times New Roman" pitchFamily="18" charset="0"/>
                <a:cs typeface="Times New Roman" pitchFamily="18" charset="0"/>
              </a:rPr>
              <a:t>pranavaha</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Udakavaha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Annavaha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Srotas</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are the same as those described for treating</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Shwasa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Trishna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Amapradosha</a:t>
            </a:r>
            <a:r>
              <a:rPr lang="en-US" i="1"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381000" y="0"/>
            <a:ext cx="7239000" cy="624840"/>
          </a:xfrm>
        </p:spPr>
        <p:txBody>
          <a:bodyPr>
            <a:normAutofit/>
          </a:bodyPr>
          <a:lstStyle/>
          <a:p>
            <a:r>
              <a:rPr lang="en-US" dirty="0" smtClean="0">
                <a:latin typeface="Times New Roman" pitchFamily="18" charset="0"/>
                <a:cs typeface="Times New Roman" pitchFamily="18" charset="0"/>
              </a:rPr>
              <a:t>VIDHANA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7924800" cy="5334000"/>
          </a:xfrm>
        </p:spPr>
        <p:txBody>
          <a:bodyPr>
            <a:normAutofit fontScale="92500"/>
          </a:bodyPr>
          <a:lstStyle/>
          <a:p>
            <a:pPr lvl="0" algn="just">
              <a:lnSpc>
                <a:spcPct val="150000"/>
              </a:lnSpc>
            </a:pPr>
            <a:r>
              <a:rPr lang="en-IN" sz="3000" dirty="0" err="1" smtClean="0">
                <a:latin typeface="BRH Devanagari RN" pitchFamily="2" charset="0"/>
              </a:rPr>
              <a:t>AlÉÑqÉiÉÇ</a:t>
            </a:r>
            <a:r>
              <a:rPr lang="en-IN" sz="3000" dirty="0" smtClean="0">
                <a:latin typeface="BRH Devanagari RN" pitchFamily="2" charset="0"/>
              </a:rPr>
              <a:t> </a:t>
            </a:r>
            <a:r>
              <a:rPr lang="en-IN" sz="3000" dirty="0" err="1" smtClean="0">
                <a:latin typeface="BRH Devanagari RN" pitchFamily="2" charset="0"/>
              </a:rPr>
              <a:t>lÉÉqÉ</a:t>
            </a:r>
            <a:r>
              <a:rPr lang="en-IN" sz="3000" dirty="0" smtClean="0">
                <a:latin typeface="BRH Devanagari RN" pitchFamily="2" charset="0"/>
              </a:rPr>
              <a:t> </a:t>
            </a:r>
            <a:r>
              <a:rPr lang="en-IN" sz="3000" dirty="0" err="1" smtClean="0">
                <a:latin typeface="BRH Devanagari RN" pitchFamily="2" charset="0"/>
              </a:rPr>
              <a:t>LMüÐrÉqÉiÉxrÉÉÌlÉuÉÉUhÉålÉÉlÉÑqÉlÉlÉÇ</a:t>
            </a:r>
            <a:r>
              <a:rPr lang="en-IN" sz="3000" dirty="0" smtClean="0">
                <a:latin typeface="BRH Devanagari RN" pitchFamily="2" charset="0"/>
              </a:rPr>
              <a:t>; </a:t>
            </a:r>
            <a:r>
              <a:rPr lang="en-IN" sz="3000" dirty="0" err="1" smtClean="0">
                <a:latin typeface="BRH Devanagari RN" pitchFamily="2" charset="0"/>
              </a:rPr>
              <a:t>rÉjÉÉ</a:t>
            </a:r>
            <a:r>
              <a:rPr lang="en-IN" sz="3000" dirty="0" smtClean="0">
                <a:latin typeface="BRH Devanagari RN" pitchFamily="2" charset="0"/>
              </a:rPr>
              <a:t> -“</a:t>
            </a:r>
            <a:r>
              <a:rPr lang="en-IN" sz="3000" dirty="0" err="1" smtClean="0">
                <a:latin typeface="BRH Devanagari RN" pitchFamily="2" charset="0"/>
              </a:rPr>
              <a:t>aÉpÉïzÉsrÉxrÉ</a:t>
            </a:r>
            <a:r>
              <a:rPr lang="en-IN" sz="3000" dirty="0" smtClean="0">
                <a:latin typeface="BRH Devanagari RN" pitchFamily="2" charset="0"/>
              </a:rPr>
              <a:t> </a:t>
            </a:r>
            <a:r>
              <a:rPr lang="en-IN" sz="3000" dirty="0" err="1" smtClean="0">
                <a:latin typeface="BRH Devanagari RN" pitchFamily="2" charset="0"/>
              </a:rPr>
              <a:t>eÉUÉrÉÑ:mÉëmÉÉiÉlÉÇ</a:t>
            </a:r>
            <a:r>
              <a:rPr lang="en-IN" sz="3000" dirty="0" smtClean="0">
                <a:latin typeface="BRH Devanagari RN" pitchFamily="2" charset="0"/>
              </a:rPr>
              <a:t> </a:t>
            </a:r>
            <a:r>
              <a:rPr lang="en-IN" sz="3000" dirty="0" err="1" smtClean="0">
                <a:latin typeface="BRH Devanagari RN" pitchFamily="2" charset="0"/>
              </a:rPr>
              <a:t>MüqÉï</a:t>
            </a:r>
            <a:r>
              <a:rPr lang="en-IN" sz="3000" dirty="0" smtClean="0">
                <a:latin typeface="BRH Devanagari RN" pitchFamily="2" charset="0"/>
              </a:rPr>
              <a:t> </a:t>
            </a:r>
            <a:r>
              <a:rPr lang="en-IN" sz="3000" dirty="0" err="1" smtClean="0">
                <a:latin typeface="BRH Devanagari RN" pitchFamily="2" charset="0"/>
              </a:rPr>
              <a:t>xÉÇzÉqÉlÉÍqÉirÉåMåü</a:t>
            </a:r>
            <a:r>
              <a:rPr lang="en-IN" sz="3000" dirty="0" smtClean="0">
                <a:latin typeface="BRH Devanagari RN" pitchFamily="2" charset="0"/>
              </a:rPr>
              <a:t>” (</a:t>
            </a:r>
            <a:r>
              <a:rPr lang="en-IN" sz="3000" dirty="0" err="1" smtClean="0">
                <a:latin typeface="BRH Devanagari RN" pitchFamily="2" charset="0"/>
              </a:rPr>
              <a:t>zÉÉ</a:t>
            </a:r>
            <a:r>
              <a:rPr lang="en-IN" sz="3000" dirty="0" smtClean="0">
                <a:latin typeface="BRH Devanagari RN" pitchFamily="2" charset="0"/>
              </a:rPr>
              <a:t> A 8) </a:t>
            </a:r>
            <a:r>
              <a:rPr lang="en-IN" sz="3000" dirty="0" err="1" smtClean="0">
                <a:latin typeface="BRH Devanagari RN" pitchFamily="2" charset="0"/>
              </a:rPr>
              <a:t>CirÉÉ±åMüÐrÉqÉiÉÇ</a:t>
            </a:r>
            <a:r>
              <a:rPr lang="en-IN" sz="3000" dirty="0" smtClean="0">
                <a:latin typeface="BRH Devanagari RN" pitchFamily="2" charset="0"/>
              </a:rPr>
              <a:t> </a:t>
            </a:r>
            <a:r>
              <a:rPr lang="en-IN" sz="3000" dirty="0" err="1" smtClean="0">
                <a:latin typeface="BRH Devanagari RN" pitchFamily="2" charset="0"/>
              </a:rPr>
              <a:t>mÉëÌiÉmÉÉ±ÉmÉëÌiÉwÉåkÉÉSlÉÑqÉlrÉiÉå</a:t>
            </a:r>
            <a:r>
              <a:rPr lang="en-IN" sz="3000" dirty="0" smtClean="0">
                <a:latin typeface="BRH Devanagari RN" pitchFamily="2" charset="0"/>
              </a:rPr>
              <a:t> | (</a:t>
            </a:r>
            <a:r>
              <a:rPr lang="en-IN" sz="3000" dirty="0" err="1" smtClean="0">
                <a:latin typeface="BRH Devanagari RN" pitchFamily="2" charset="0"/>
              </a:rPr>
              <a:t>cÉ¢ümÉÉÍhÉ</a:t>
            </a:r>
            <a:r>
              <a:rPr lang="en-IN" sz="3000" dirty="0" smtClean="0">
                <a:latin typeface="BRH Devanagari RN" pitchFamily="2" charset="0"/>
              </a:rPr>
              <a:t>)</a:t>
            </a:r>
          </a:p>
          <a:p>
            <a:pPr lvl="0" algn="just">
              <a:lnSpc>
                <a:spcPct val="150000"/>
              </a:lnSpc>
            </a:pPr>
            <a:r>
              <a:rPr lang="en-IN" dirty="0" smtClean="0">
                <a:latin typeface="Times New Roman" pitchFamily="18" charset="0"/>
                <a:cs typeface="Times New Roman" pitchFamily="18" charset="0"/>
              </a:rPr>
              <a:t>Accepting others opinion as it is </a:t>
            </a:r>
          </a:p>
          <a:p>
            <a:pPr algn="just">
              <a:lnSpc>
                <a:spcPct val="150000"/>
              </a:lnSpc>
            </a:pPr>
            <a:r>
              <a:rPr lang="en-IN" dirty="0" smtClean="0">
                <a:latin typeface="Times New Roman" pitchFamily="18" charset="0"/>
                <a:cs typeface="Times New Roman" pitchFamily="18" charset="0"/>
              </a:rPr>
              <a:t>. Ex: Removal of placenta itself is a palliating treatment in the treatment as per some. By mentioning this he is clarifying his view that he accepts this view though this view is not his own.</a:t>
            </a:r>
            <a:endParaRPr lang="en-US" dirty="0" smtClean="0">
              <a:latin typeface="Times New Roman" pitchFamily="18" charset="0"/>
              <a:cs typeface="Times New Roman" pitchFamily="18" charset="0"/>
            </a:endParaRPr>
          </a:p>
          <a:p>
            <a:pPr lvl="0"/>
            <a:endParaRPr lang="en-IN" dirty="0" smtClean="0"/>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ANUMATA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7696200" cy="4788091"/>
          </a:xfrm>
        </p:spPr>
        <p:txBody>
          <a:bodyPr/>
          <a:lstStyle/>
          <a:p>
            <a:pPr lvl="0" algn="just">
              <a:lnSpc>
                <a:spcPct val="150000"/>
              </a:lnSpc>
            </a:pPr>
            <a:r>
              <a:rPr lang="en-US" dirty="0" err="1" smtClean="0">
                <a:latin typeface="BRH Devanagari" pitchFamily="2" charset="0"/>
              </a:rPr>
              <a:t>AÌiÉoÉWÒûiuÉÉiÉç</a:t>
            </a:r>
            <a:r>
              <a:rPr lang="en-US" dirty="0" smtClean="0">
                <a:latin typeface="BRH Devanagari" pitchFamily="2" charset="0"/>
              </a:rPr>
              <a:t> </a:t>
            </a:r>
            <a:r>
              <a:rPr lang="en-US" dirty="0" err="1" smtClean="0">
                <a:latin typeface="BRH Devanagari" pitchFamily="2" charset="0"/>
              </a:rPr>
              <a:t>ZÉsÉÑ</a:t>
            </a:r>
            <a:r>
              <a:rPr lang="en-US" dirty="0" smtClean="0">
                <a:latin typeface="BRH Devanagari" pitchFamily="2" charset="0"/>
              </a:rPr>
              <a:t> </a:t>
            </a:r>
            <a:r>
              <a:rPr lang="en-US" dirty="0" err="1" smtClean="0">
                <a:latin typeface="BRH Devanagari" pitchFamily="2" charset="0"/>
              </a:rPr>
              <a:t>MåüÍcÉSmÉËUxÉXçZrÉårÉÉlrÉÉcÉ¤ÉiÉå</a:t>
            </a:r>
            <a:r>
              <a:rPr lang="en-US" dirty="0" smtClean="0">
                <a:latin typeface="BRH Devanagari" pitchFamily="2" charset="0"/>
              </a:rPr>
              <a:t> </a:t>
            </a:r>
            <a:r>
              <a:rPr lang="en-US" b="1" dirty="0" err="1" smtClean="0">
                <a:latin typeface="BRH Devanagari" pitchFamily="2" charset="0"/>
              </a:rPr>
              <a:t>xÉëÉåiÉÉÇÍxÉ</a:t>
            </a:r>
            <a:r>
              <a:rPr lang="en-US" b="1" dirty="0" smtClean="0">
                <a:latin typeface="BRH Devanagari" pitchFamily="2" charset="0"/>
              </a:rPr>
              <a:t>,</a:t>
            </a:r>
            <a:r>
              <a:rPr lang="en-US" dirty="0" smtClean="0">
                <a:latin typeface="BRH Devanagari" pitchFamily="2" charset="0"/>
              </a:rPr>
              <a:t> </a:t>
            </a:r>
            <a:r>
              <a:rPr lang="en-US" dirty="0" err="1" smtClean="0">
                <a:latin typeface="BRH Devanagari" pitchFamily="2" charset="0"/>
              </a:rPr>
              <a:t>mÉËUxÉXçZrÉårÉÉÌlÉ</a:t>
            </a:r>
            <a:r>
              <a:rPr lang="en-US" dirty="0" smtClean="0">
                <a:latin typeface="BRH Devanagari" pitchFamily="2" charset="0"/>
              </a:rPr>
              <a:t> </a:t>
            </a:r>
            <a:r>
              <a:rPr lang="en-US" dirty="0" err="1" smtClean="0">
                <a:latin typeface="BRH Devanagari" pitchFamily="2" charset="0"/>
              </a:rPr>
              <a:t>mÉÑlÉUlrÉå</a:t>
            </a:r>
            <a:r>
              <a:rPr lang="en-US" dirty="0" smtClean="0">
                <a:latin typeface="BRH Devanagari" pitchFamily="2" charset="0"/>
              </a:rPr>
              <a:t> </a:t>
            </a:r>
            <a:r>
              <a:rPr lang="en-US" dirty="0" smtClean="0"/>
              <a:t>| (C.V.5/5)</a:t>
            </a:r>
          </a:p>
          <a:p>
            <a:pPr algn="just">
              <a:lnSpc>
                <a:spcPct val="150000"/>
              </a:lnSpc>
            </a:pPr>
            <a:r>
              <a:rPr lang="en-US" dirty="0" smtClean="0">
                <a:latin typeface="Times New Roman" pitchFamily="18" charset="0"/>
                <a:cs typeface="Times New Roman" pitchFamily="18" charset="0"/>
              </a:rPr>
              <a:t>In this Sutra the author has stated the opinion of others that some consider </a:t>
            </a:r>
            <a:r>
              <a:rPr lang="en-US" dirty="0" err="1" smtClean="0">
                <a:latin typeface="Times New Roman" pitchFamily="18" charset="0"/>
                <a:cs typeface="Times New Roman" pitchFamily="18" charset="0"/>
              </a:rPr>
              <a:t>Srotas</a:t>
            </a:r>
            <a:r>
              <a:rPr lang="en-US" dirty="0" smtClean="0">
                <a:latin typeface="Times New Roman" pitchFamily="18" charset="0"/>
                <a:cs typeface="Times New Roman" pitchFamily="18" charset="0"/>
              </a:rPr>
              <a:t> are innumerable because they are too many, and some consider hat they are numerable. The author had not directly refuted other opinion indicating that he agrees to others opinion.</a:t>
            </a:r>
          </a:p>
        </p:txBody>
      </p:sp>
      <p:sp>
        <p:nvSpPr>
          <p:cNvPr id="3" name="Title 2"/>
          <p:cNvSpPr>
            <a:spLocks noGrp="1"/>
          </p:cNvSpPr>
          <p:nvPr>
            <p:ph type="title"/>
          </p:nvPr>
        </p:nvSpPr>
        <p:spPr>
          <a:xfrm>
            <a:off x="457200" y="274638"/>
            <a:ext cx="8077200" cy="944562"/>
          </a:xfrm>
        </p:spPr>
        <p:txBody>
          <a:bodyPr>
            <a:normAutofit fontScale="90000"/>
          </a:bodyPr>
          <a:lstStyle/>
          <a:p>
            <a:r>
              <a:rPr lang="en-IN" dirty="0" smtClean="0">
                <a:latin typeface="Times New Roman" pitchFamily="18" charset="0"/>
                <a:cs typeface="Times New Roman" pitchFamily="18" charset="0"/>
              </a:rPr>
              <a:t>ANUMATA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7620000" cy="5334000"/>
          </a:xfrm>
        </p:spPr>
        <p:txBody>
          <a:bodyPr>
            <a:normAutofit lnSpcReduction="10000"/>
          </a:bodyPr>
          <a:lstStyle/>
          <a:p>
            <a:pPr lvl="0" algn="just">
              <a:lnSpc>
                <a:spcPct val="150000"/>
              </a:lnSpc>
            </a:pPr>
            <a:r>
              <a:rPr lang="en-IN" sz="2800" dirty="0" err="1" smtClean="0">
                <a:latin typeface="BRH Devanagari RN" pitchFamily="2" charset="0"/>
              </a:rPr>
              <a:t>urÉZrÉÉlÉÇ</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rÉiÉç</a:t>
            </a:r>
            <a:r>
              <a:rPr lang="en-IN" sz="2800" dirty="0" smtClean="0">
                <a:latin typeface="BRH Devanagari RN" pitchFamily="2" charset="0"/>
              </a:rPr>
              <a:t> </a:t>
            </a:r>
            <a:r>
              <a:rPr lang="en-IN" sz="2800" dirty="0" err="1" smtClean="0">
                <a:latin typeface="BRH Devanagari RN" pitchFamily="2" charset="0"/>
              </a:rPr>
              <a:t>xÉuÉïoÉÑkrÉÌuÉwÉrÉÇ</a:t>
            </a:r>
            <a:r>
              <a:rPr lang="en-IN" sz="2800" dirty="0" smtClean="0">
                <a:latin typeface="BRH Devanagari RN" pitchFamily="2" charset="0"/>
              </a:rPr>
              <a:t> </a:t>
            </a:r>
            <a:r>
              <a:rPr lang="en-IN" sz="2800" dirty="0" err="1" smtClean="0">
                <a:latin typeface="BRH Devanagari RN" pitchFamily="2" charset="0"/>
              </a:rPr>
              <a:t>urÉÉÌ¢ürÉiÉå</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mÉëjÉqÉå</a:t>
            </a:r>
            <a:r>
              <a:rPr lang="en-IN" sz="2800" dirty="0" smtClean="0">
                <a:latin typeface="BRH Devanagari RN" pitchFamily="2" charset="0"/>
              </a:rPr>
              <a:t> </a:t>
            </a:r>
            <a:r>
              <a:rPr lang="en-IN" sz="2800" dirty="0" err="1" smtClean="0">
                <a:latin typeface="BRH Devanagari RN" pitchFamily="2" charset="0"/>
              </a:rPr>
              <a:t>qÉÉxÉå</a:t>
            </a:r>
            <a:r>
              <a:rPr lang="en-IN" sz="2800" dirty="0" smtClean="0">
                <a:latin typeface="BRH Devanagari RN" pitchFamily="2" charset="0"/>
              </a:rPr>
              <a:t> </a:t>
            </a:r>
            <a:r>
              <a:rPr lang="en-IN" sz="2800" dirty="0" err="1" smtClean="0">
                <a:latin typeface="BRH Devanagari RN" pitchFamily="2" charset="0"/>
              </a:rPr>
              <a:t>xÉqqÉÔÎcNïûiÉ</a:t>
            </a:r>
            <a:r>
              <a:rPr lang="en-IN" sz="2800" dirty="0" smtClean="0">
                <a:latin typeface="BRH Devanagari RN" pitchFamily="2" charset="0"/>
              </a:rPr>
              <a:t>: </a:t>
            </a:r>
            <a:r>
              <a:rPr lang="en-IN" sz="2800" dirty="0" err="1" smtClean="0">
                <a:latin typeface="BRH Devanagari RN" pitchFamily="2" charset="0"/>
              </a:rPr>
              <a:t>xÉuÉïkÉÉiÉÑMüsÉÑwÉÏM×üiÉ</a:t>
            </a:r>
            <a:r>
              <a:rPr lang="en-IN" sz="2800" dirty="0" smtClean="0">
                <a:latin typeface="BRH Devanagari RN" pitchFamily="2" charset="0"/>
              </a:rPr>
              <a:t>: </a:t>
            </a:r>
            <a:r>
              <a:rPr lang="en-IN" sz="2800" dirty="0" err="1" smtClean="0">
                <a:latin typeface="BRH Devanagari RN" pitchFamily="2" charset="0"/>
              </a:rPr>
              <a:t>ZÉåOûpÉÔiÉÉå</a:t>
            </a:r>
            <a:r>
              <a:rPr lang="en-IN" sz="2800" dirty="0" smtClean="0">
                <a:latin typeface="BRH Devanagari RN" pitchFamily="2" charset="0"/>
              </a:rPr>
              <a:t> </a:t>
            </a:r>
            <a:r>
              <a:rPr lang="en-IN" sz="2800" dirty="0" err="1" smtClean="0">
                <a:latin typeface="BRH Devanagari RN" pitchFamily="2" charset="0"/>
              </a:rPr>
              <a:t>pÉuÉirÉurÉ£üÌuÉaÉëWû</a:t>
            </a:r>
            <a:r>
              <a:rPr lang="en-IN" sz="2800" dirty="0" smtClean="0">
                <a:latin typeface="BRH Devanagari RN" pitchFamily="2" charset="0"/>
              </a:rPr>
              <a:t>:” (</a:t>
            </a:r>
            <a:r>
              <a:rPr lang="en-IN" sz="2800" dirty="0" err="1" smtClean="0">
                <a:latin typeface="BRH Devanagari RN" pitchFamily="2" charset="0"/>
              </a:rPr>
              <a:t>zÉÉ</a:t>
            </a:r>
            <a:r>
              <a:rPr lang="en-IN" sz="2800" dirty="0" smtClean="0">
                <a:latin typeface="BRH Devanagari RN" pitchFamily="2" charset="0"/>
              </a:rPr>
              <a:t> A 4) </a:t>
            </a:r>
            <a:r>
              <a:rPr lang="en-IN" sz="2800" dirty="0" err="1" smtClean="0">
                <a:latin typeface="BRH Devanagari RN" pitchFamily="2" charset="0"/>
              </a:rPr>
              <a:t>CirÉÉÌSlÉÉÅxqÉSÉ±ÌuÉÌSiÉÉjÉïurÉÉMüUhÉqÉç</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p>
          <a:p>
            <a:pPr lvl="0" algn="just">
              <a:lnSpc>
                <a:spcPct val="150000"/>
              </a:lnSpc>
            </a:pPr>
            <a:r>
              <a:rPr lang="en-IN" sz="2800" dirty="0" err="1" smtClean="0">
                <a:latin typeface="Times New Roman" pitchFamily="18" charset="0"/>
                <a:cs typeface="Times New Roman" pitchFamily="18" charset="0"/>
              </a:rPr>
              <a:t>Vyakhana</a:t>
            </a:r>
            <a:r>
              <a:rPr lang="en-IN" sz="2800" dirty="0" smtClean="0">
                <a:latin typeface="Times New Roman" pitchFamily="18" charset="0"/>
                <a:cs typeface="Times New Roman" pitchFamily="18" charset="0"/>
              </a:rPr>
              <a:t> means explanation of fact not known to all.</a:t>
            </a:r>
          </a:p>
          <a:p>
            <a:pPr lvl="0" algn="just">
              <a:lnSpc>
                <a:spcPct val="150000"/>
              </a:lnSpc>
            </a:pPr>
            <a:r>
              <a:rPr lang="en-IN" sz="2800" dirty="0" smtClean="0">
                <a:latin typeface="Times New Roman" pitchFamily="18" charset="0"/>
                <a:cs typeface="Times New Roman" pitchFamily="18" charset="0"/>
              </a:rPr>
              <a:t>E.g. Formation and month wise growth of embryo is explained in detail, which is not known to all.</a:t>
            </a:r>
            <a:endParaRPr lang="en-US" sz="2800" dirty="0" smtClean="0">
              <a:latin typeface="Times New Roman" pitchFamily="18" charset="0"/>
              <a:cs typeface="Times New Roman" pitchFamily="18" charset="0"/>
            </a:endParaRPr>
          </a:p>
          <a:p>
            <a:pPr algn="just">
              <a:lnSpc>
                <a:spcPct val="150000"/>
              </a:lnSpc>
            </a:pPr>
            <a:endParaRPr lang="en-US" sz="2800"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VYAKHYANA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7696200" cy="5486400"/>
          </a:xfrm>
        </p:spPr>
        <p:txBody>
          <a:bodyPr>
            <a:normAutofit fontScale="85000" lnSpcReduction="10000"/>
          </a:bodyPr>
          <a:lstStyle/>
          <a:p>
            <a:pPr algn="just">
              <a:lnSpc>
                <a:spcPct val="160000"/>
              </a:lnSpc>
            </a:pPr>
            <a:r>
              <a:rPr lang="hi-IN" dirty="0" smtClean="0"/>
              <a:t>रसवीर्यविपाकानां सामान्यं यत्र लक्ष्यते| विशेषः कर्मणां चैव प्रभावस्तस्य स स्मृतः||</a:t>
            </a:r>
            <a:endParaRPr lang="en-US" dirty="0" smtClean="0"/>
          </a:p>
          <a:p>
            <a:pPr algn="just">
              <a:lnSpc>
                <a:spcPct val="160000"/>
              </a:lnSpc>
            </a:pPr>
            <a:r>
              <a:rPr lang="hi-IN" dirty="0" smtClean="0"/>
              <a:t>कटुकः कटुकः पाके वीर्योष्णश्चित्रको मतः| तद्वद्दन्ती प्रभावात्तु विरेचयति मानवम्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C.Su</a:t>
            </a:r>
            <a:r>
              <a:rPr lang="en-US" dirty="0" smtClean="0">
                <a:latin typeface="Times New Roman" pitchFamily="18" charset="0"/>
                <a:cs typeface="Times New Roman" pitchFamily="18" charset="0"/>
              </a:rPr>
              <a:t> 26/67-68)</a:t>
            </a:r>
            <a:endParaRPr lang="en-US" dirty="0" smtClean="0"/>
          </a:p>
          <a:p>
            <a:pPr algn="just">
              <a:lnSpc>
                <a:spcPct val="160000"/>
              </a:lnSpc>
            </a:pPr>
            <a:r>
              <a:rPr lang="en-US" dirty="0" smtClean="0">
                <a:latin typeface="Times New Roman" pitchFamily="18" charset="0"/>
                <a:cs typeface="Times New Roman" pitchFamily="18" charset="0"/>
              </a:rPr>
              <a:t>In </a:t>
            </a:r>
            <a:r>
              <a:rPr lang="en-US" dirty="0" err="1" smtClean="0">
                <a:latin typeface="Times New Roman" pitchFamily="18" charset="0"/>
                <a:cs typeface="Times New Roman" pitchFamily="18" charset="0"/>
              </a:rPr>
              <a:t>Atreyabhadrakapyiyam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Adhyaya</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Acarya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defines </a:t>
            </a:r>
            <a:r>
              <a:rPr lang="en-US" b="1" dirty="0" smtClean="0">
                <a:latin typeface="Times New Roman" pitchFamily="18" charset="0"/>
                <a:cs typeface="Times New Roman" pitchFamily="18" charset="0"/>
              </a:rPr>
              <a:t>Prabhava </a:t>
            </a:r>
          </a:p>
          <a:p>
            <a:pPr algn="just">
              <a:lnSpc>
                <a:spcPct val="160000"/>
              </a:lnSpc>
            </a:pPr>
            <a:r>
              <a:rPr lang="en-US" dirty="0" smtClean="0">
                <a:latin typeface="Times New Roman" pitchFamily="18" charset="0"/>
                <a:cs typeface="Times New Roman" pitchFamily="18" charset="0"/>
              </a:rPr>
              <a:t>Both </a:t>
            </a:r>
            <a:r>
              <a:rPr lang="en-US" dirty="0" err="1" smtClean="0">
                <a:latin typeface="Times New Roman" pitchFamily="18" charset="0"/>
                <a:cs typeface="Times New Roman" pitchFamily="18" charset="0"/>
              </a:rPr>
              <a:t>Citraka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are pungent in taste and </a:t>
            </a:r>
            <a:r>
              <a:rPr lang="en-US" dirty="0" err="1" smtClean="0">
                <a:latin typeface="Times New Roman" pitchFamily="18" charset="0"/>
                <a:cs typeface="Times New Roman" pitchFamily="18" charset="0"/>
              </a:rPr>
              <a:t>Vipaka</a:t>
            </a:r>
            <a:r>
              <a:rPr lang="en-US" dirty="0" smtClean="0">
                <a:latin typeface="Times New Roman" pitchFamily="18" charset="0"/>
                <a:cs typeface="Times New Roman" pitchFamily="18" charset="0"/>
              </a:rPr>
              <a:t>. They both have </a:t>
            </a:r>
            <a:r>
              <a:rPr lang="en-US" dirty="0" err="1" smtClean="0">
                <a:latin typeface="Times New Roman" pitchFamily="18" charset="0"/>
                <a:cs typeface="Times New Roman" pitchFamily="18" charset="0"/>
              </a:rPr>
              <a:t>Uṣṇa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Virya</a:t>
            </a:r>
            <a:r>
              <a:rPr lang="en-US" dirty="0" smtClean="0">
                <a:latin typeface="Times New Roman" pitchFamily="18" charset="0"/>
                <a:cs typeface="Times New Roman" pitchFamily="18" charset="0"/>
              </a:rPr>
              <a:t>. But in spite of this similarity,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acts as a purgative while </a:t>
            </a:r>
            <a:r>
              <a:rPr lang="en-US" dirty="0" err="1" smtClean="0">
                <a:latin typeface="Times New Roman" pitchFamily="18" charset="0"/>
                <a:cs typeface="Times New Roman" pitchFamily="18" charset="0"/>
              </a:rPr>
              <a:t>Citraka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does not. The purgative effect of </a:t>
            </a:r>
            <a:r>
              <a:rPr lang="en-US" dirty="0" err="1" smtClean="0">
                <a:latin typeface="Times New Roman" pitchFamily="18" charset="0"/>
                <a:cs typeface="Times New Roman" pitchFamily="18" charset="0"/>
              </a:rPr>
              <a:t>Danti</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can be explained only by its Prabhava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or specific action. </a:t>
            </a:r>
            <a:endParaRPr lang="en-US" dirty="0">
              <a:latin typeface="Times New Roman" pitchFamily="18" charset="0"/>
              <a:cs typeface="Times New Roman" pitchFamily="18" charset="0"/>
            </a:endParaRPr>
          </a:p>
        </p:txBody>
      </p:sp>
      <p:sp>
        <p:nvSpPr>
          <p:cNvPr id="3" name="Title 2"/>
          <p:cNvSpPr>
            <a:spLocks noGrp="1"/>
          </p:cNvSpPr>
          <p:nvPr>
            <p:ph type="title"/>
          </p:nvPr>
        </p:nvSpPr>
        <p:spPr>
          <a:xfrm>
            <a:off x="457200" y="320040"/>
            <a:ext cx="7239000" cy="594360"/>
          </a:xfrm>
        </p:spPr>
        <p:txBody>
          <a:bodyPr>
            <a:normAutofit/>
          </a:bodyPr>
          <a:lstStyle/>
          <a:p>
            <a:r>
              <a:rPr lang="en-IN" dirty="0" smtClean="0">
                <a:latin typeface="Times New Roman" pitchFamily="18" charset="0"/>
                <a:cs typeface="Times New Roman" pitchFamily="18" charset="0"/>
              </a:rPr>
              <a:t>VYAKHYANA</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7696200" cy="5105400"/>
          </a:xfrm>
        </p:spPr>
        <p:txBody>
          <a:bodyPr>
            <a:normAutofit fontScale="92500"/>
          </a:bodyPr>
          <a:lstStyle/>
          <a:p>
            <a:pPr lvl="0">
              <a:lnSpc>
                <a:spcPct val="150000"/>
              </a:lnSpc>
            </a:pPr>
            <a:r>
              <a:rPr lang="en-IN" sz="2800" dirty="0" err="1" smtClean="0">
                <a:latin typeface="BRH Devanagari RN" pitchFamily="2" charset="0"/>
              </a:rPr>
              <a:t>xÉÇzÉrÉÉå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ÌuÉzÉåwÉÉMüÉXèû¤ÉÌlÉkÉÉïËUiÉÉåpÉrÉÌuÉwÉrÉ¥ÉÉlÉÇ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qÉÉiÉUÇ</a:t>
            </a:r>
            <a:r>
              <a:rPr lang="en-IN" sz="2800" dirty="0" smtClean="0">
                <a:latin typeface="BRH Devanagari RN" pitchFamily="2" charset="0"/>
              </a:rPr>
              <a:t> </a:t>
            </a:r>
            <a:r>
              <a:rPr lang="en-IN" sz="2800" dirty="0" err="1" smtClean="0">
                <a:latin typeface="BRH Devanagari RN" pitchFamily="2" charset="0"/>
              </a:rPr>
              <a:t>ÌmÉiÉUÇ</a:t>
            </a:r>
            <a:r>
              <a:rPr lang="en-IN" sz="2800" dirty="0" smtClean="0">
                <a:latin typeface="BRH Devanagari RN" pitchFamily="2" charset="0"/>
              </a:rPr>
              <a:t> </a:t>
            </a:r>
            <a:r>
              <a:rPr lang="en-IN" sz="2800" dirty="0" err="1" smtClean="0">
                <a:latin typeface="BRH Devanagari RN" pitchFamily="2" charset="0"/>
              </a:rPr>
              <a:t>cÉæMåü</a:t>
            </a:r>
            <a:r>
              <a:rPr lang="en-IN" sz="2800" dirty="0" smtClean="0">
                <a:latin typeface="BRH Devanagari RN" pitchFamily="2" charset="0"/>
              </a:rPr>
              <a:t> </a:t>
            </a:r>
            <a:r>
              <a:rPr lang="en-IN" sz="2800" dirty="0" err="1" smtClean="0">
                <a:latin typeface="BRH Devanagari RN" pitchFamily="2" charset="0"/>
              </a:rPr>
              <a:t>qÉlrÉliÉå</a:t>
            </a:r>
            <a:r>
              <a:rPr lang="en-IN" sz="2800" dirty="0" smtClean="0">
                <a:latin typeface="BRH Devanagari RN" pitchFamily="2" charset="0"/>
              </a:rPr>
              <a:t> </a:t>
            </a:r>
            <a:r>
              <a:rPr lang="en-IN" sz="2800" dirty="0" err="1" smtClean="0">
                <a:latin typeface="BRH Devanagari RN" pitchFamily="2" charset="0"/>
              </a:rPr>
              <a:t>eÉlqÉMüÉUhÉqÉç</a:t>
            </a:r>
            <a:r>
              <a:rPr lang="en-IN" sz="2800" dirty="0" smtClean="0">
                <a:latin typeface="BRH Devanagari RN" pitchFamily="2" charset="0"/>
              </a:rPr>
              <a:t> | </a:t>
            </a:r>
            <a:r>
              <a:rPr lang="en-IN" sz="2800" dirty="0" err="1" smtClean="0">
                <a:latin typeface="BRH Devanagari RN" pitchFamily="2" charset="0"/>
              </a:rPr>
              <a:t>xuÉpÉÉuÉÇ</a:t>
            </a:r>
            <a:r>
              <a:rPr lang="en-IN" sz="2800" dirty="0" smtClean="0">
                <a:latin typeface="BRH Devanagari RN" pitchFamily="2" charset="0"/>
              </a:rPr>
              <a:t> </a:t>
            </a:r>
            <a:r>
              <a:rPr lang="en-IN" sz="2800" dirty="0" err="1" smtClean="0">
                <a:latin typeface="BRH Devanagari RN" pitchFamily="2" charset="0"/>
              </a:rPr>
              <a:t>mÉUÌlÉqÉÉïhÉÇ</a:t>
            </a:r>
            <a:r>
              <a:rPr lang="en-IN" sz="2800" dirty="0" smtClean="0">
                <a:latin typeface="BRH Devanagari RN" pitchFamily="2" charset="0"/>
              </a:rPr>
              <a:t> </a:t>
            </a:r>
            <a:r>
              <a:rPr lang="en-IN" sz="2800" dirty="0" err="1" smtClean="0">
                <a:latin typeface="BRH Devanagari RN" pitchFamily="2" charset="0"/>
              </a:rPr>
              <a:t>rÉSØcNûÉÇ</a:t>
            </a:r>
            <a:r>
              <a:rPr lang="en-IN" sz="2800" dirty="0" smtClean="0">
                <a:latin typeface="BRH Devanagari RN" pitchFamily="2" charset="0"/>
              </a:rPr>
              <a:t> </a:t>
            </a:r>
            <a:r>
              <a:rPr lang="en-IN" sz="2800" dirty="0" err="1" smtClean="0">
                <a:latin typeface="BRH Devanagari RN" pitchFamily="2" charset="0"/>
              </a:rPr>
              <a:t>cÉÉmÉUå</a:t>
            </a:r>
            <a:r>
              <a:rPr lang="en-IN" sz="2800" dirty="0" smtClean="0">
                <a:latin typeface="BRH Devanagari RN" pitchFamily="2" charset="0"/>
              </a:rPr>
              <a:t> </a:t>
            </a:r>
            <a:r>
              <a:rPr lang="en-IN" sz="2800" dirty="0" err="1" smtClean="0">
                <a:latin typeface="BRH Devanagari RN" pitchFamily="2" charset="0"/>
              </a:rPr>
              <a:t>eÉlÉÉ</a:t>
            </a:r>
            <a:r>
              <a:rPr lang="en-IN" sz="2800" dirty="0" smtClean="0">
                <a:latin typeface="BRH Devanagari RN" pitchFamily="2" charset="0"/>
              </a:rPr>
              <a:t>: ||” (</a:t>
            </a:r>
            <a:r>
              <a:rPr lang="en-IN" sz="2800" dirty="0" err="1" smtClean="0">
                <a:latin typeface="BRH Devanagari RN" pitchFamily="2" charset="0"/>
              </a:rPr>
              <a:t>xÉÔ</a:t>
            </a:r>
            <a:r>
              <a:rPr lang="en-IN" sz="2800" dirty="0" smtClean="0">
                <a:latin typeface="BRH Devanagari RN" pitchFamily="2" charset="0"/>
              </a:rPr>
              <a:t> A 11) </a:t>
            </a:r>
            <a:r>
              <a:rPr lang="en-IN" sz="2800" dirty="0" err="1" smtClean="0">
                <a:latin typeface="BRH Devanagari RN" pitchFamily="2" charset="0"/>
              </a:rPr>
              <a:t>CirÉÉÌSlÉÉå£ü</a:t>
            </a:r>
            <a:r>
              <a:rPr lang="en-IN" sz="2800" dirty="0" smtClean="0">
                <a:latin typeface="BRH Devanagari RN" pitchFamily="2" charset="0"/>
              </a:rPr>
              <a:t>: </a:t>
            </a:r>
            <a:r>
              <a:rPr lang="en-IN" sz="2800" dirty="0" err="1" smtClean="0">
                <a:latin typeface="BRH Devanagari RN" pitchFamily="2" charset="0"/>
              </a:rPr>
              <a:t>xÉÇzÉrÉ</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t>)</a:t>
            </a:r>
            <a:endParaRPr lang="en-US" sz="2800" dirty="0" smtClean="0"/>
          </a:p>
          <a:p>
            <a:pPr>
              <a:lnSpc>
                <a:spcPct val="150000"/>
              </a:lnSpc>
            </a:pPr>
            <a:r>
              <a:rPr lang="en-US" sz="2800" dirty="0" err="1" smtClean="0">
                <a:latin typeface="Times New Roman" pitchFamily="18" charset="0"/>
                <a:cs typeface="Times New Roman" pitchFamily="18" charset="0"/>
              </a:rPr>
              <a:t>Samshaya</a:t>
            </a:r>
            <a:r>
              <a:rPr lang="en-US" sz="2800" dirty="0" smtClean="0">
                <a:latin typeface="Times New Roman" pitchFamily="18" charset="0"/>
                <a:cs typeface="Times New Roman" pitchFamily="18" charset="0"/>
              </a:rPr>
              <a:t> is that statement which create doubt and there is inability to decide on the two alternatives.</a:t>
            </a:r>
          </a:p>
          <a:p>
            <a:pPr>
              <a:lnSpc>
                <a:spcPct val="150000"/>
              </a:lnSpc>
            </a:pPr>
            <a:r>
              <a:rPr lang="en-US" sz="2800" dirty="0" err="1" smtClean="0">
                <a:latin typeface="Times New Roman" pitchFamily="18" charset="0"/>
                <a:cs typeface="Times New Roman" pitchFamily="18" charset="0"/>
              </a:rPr>
              <a:t>Eg</a:t>
            </a:r>
            <a:r>
              <a:rPr lang="en-US"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some say </a:t>
            </a:r>
            <a:r>
              <a:rPr lang="en-IN" sz="2800" dirty="0" err="1" smtClean="0">
                <a:latin typeface="Times New Roman" pitchFamily="18" charset="0"/>
                <a:cs typeface="Times New Roman" pitchFamily="18" charset="0"/>
              </a:rPr>
              <a:t>Sareera</a:t>
            </a:r>
            <a:r>
              <a:rPr lang="en-IN" sz="2800" dirty="0" smtClean="0">
                <a:latin typeface="Times New Roman" pitchFamily="18" charset="0"/>
                <a:cs typeface="Times New Roman" pitchFamily="18" charset="0"/>
              </a:rPr>
              <a:t> formed by parents some say by </a:t>
            </a:r>
            <a:r>
              <a:rPr lang="en-IN" sz="2800" dirty="0" err="1" smtClean="0">
                <a:latin typeface="Times New Roman" pitchFamily="18" charset="0"/>
                <a:cs typeface="Times New Roman" pitchFamily="18" charset="0"/>
              </a:rPr>
              <a:t>Swabhava</a:t>
            </a:r>
            <a:r>
              <a:rPr lang="en-IN" sz="2800" dirty="0" smtClean="0">
                <a:latin typeface="Times New Roman" pitchFamily="18" charset="0"/>
                <a:cs typeface="Times New Roman" pitchFamily="18" charset="0"/>
              </a:rPr>
              <a:t> some say it is due to </a:t>
            </a:r>
            <a:r>
              <a:rPr lang="en-IN" sz="2800" dirty="0" err="1" smtClean="0">
                <a:latin typeface="Times New Roman" pitchFamily="18" charset="0"/>
                <a:cs typeface="Times New Roman" pitchFamily="18" charset="0"/>
              </a:rPr>
              <a:t>Yadr̥ccha</a:t>
            </a:r>
            <a:r>
              <a:rPr lang="en-IN" sz="2800" dirty="0" smtClean="0">
                <a:latin typeface="Times New Roman" pitchFamily="18" charset="0"/>
                <a:cs typeface="Times New Roman" pitchFamily="18" charset="0"/>
              </a:rPr>
              <a:t>, some say it is due to some other cause.</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944562"/>
          </a:xfrm>
        </p:spPr>
        <p:txBody>
          <a:bodyPr>
            <a:normAutofit fontScale="90000"/>
          </a:bodyPr>
          <a:lstStyle/>
          <a:p>
            <a:r>
              <a:rPr lang="en-IN" dirty="0" smtClean="0">
                <a:latin typeface="Times New Roman" pitchFamily="18" charset="0"/>
                <a:cs typeface="Times New Roman" pitchFamily="18" charset="0"/>
              </a:rPr>
              <a:t>SAMSAYA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lvl="0" algn="just">
              <a:lnSpc>
                <a:spcPct val="150000"/>
              </a:lnSpc>
            </a:pPr>
            <a:r>
              <a:rPr lang="en-IN" dirty="0" err="1" smtClean="0">
                <a:latin typeface="BRH Devanagari" pitchFamily="2" charset="0"/>
              </a:rPr>
              <a:t>CÌiÉ</a:t>
            </a:r>
            <a:r>
              <a:rPr lang="en-IN" dirty="0" smtClean="0">
                <a:latin typeface="BRH Devanagari" pitchFamily="2" charset="0"/>
              </a:rPr>
              <a:t> ´</a:t>
            </a:r>
            <a:r>
              <a:rPr lang="en-IN" dirty="0" err="1" smtClean="0">
                <a:latin typeface="BRH Devanagari" pitchFamily="2" charset="0"/>
              </a:rPr>
              <a:t>ÉÑiuÉÉ</a:t>
            </a:r>
            <a:r>
              <a:rPr lang="en-IN" dirty="0" smtClean="0">
                <a:latin typeface="BRH Devanagari" pitchFamily="2" charset="0"/>
              </a:rPr>
              <a:t> </a:t>
            </a:r>
            <a:r>
              <a:rPr lang="en-IN" dirty="0" err="1" smtClean="0">
                <a:latin typeface="BRH Devanagari" pitchFamily="2" charset="0"/>
              </a:rPr>
              <a:t>eÉlÉmÉSÉåSèkuÉÇxÉlÉå</a:t>
            </a:r>
            <a:r>
              <a:rPr lang="en-IN" dirty="0" smtClean="0">
                <a:latin typeface="BRH Devanagari" pitchFamily="2" charset="0"/>
              </a:rPr>
              <a:t> . . . . . </a:t>
            </a:r>
            <a:r>
              <a:rPr lang="en-IN" dirty="0" err="1" smtClean="0">
                <a:latin typeface="BRH Devanagari" pitchFamily="2" charset="0"/>
              </a:rPr>
              <a:t>MÑüiÉÉåqÉÔsÉqÉåwÉÉÇ</a:t>
            </a:r>
            <a:r>
              <a:rPr lang="en-IN" dirty="0" smtClean="0">
                <a:latin typeface="BRH Devanagari" pitchFamily="2" charset="0"/>
              </a:rPr>
              <a:t> </a:t>
            </a:r>
            <a:r>
              <a:rPr lang="en-IN" dirty="0" err="1" smtClean="0">
                <a:latin typeface="BRH Devanagari" pitchFamily="2" charset="0"/>
              </a:rPr>
              <a:t>uÉÉruÉÉSÏlÉÉÇ</a:t>
            </a:r>
            <a:r>
              <a:rPr lang="en-IN" dirty="0" smtClean="0">
                <a:latin typeface="BRH Devanagari" pitchFamily="2" charset="0"/>
              </a:rPr>
              <a:t> </a:t>
            </a:r>
            <a:r>
              <a:rPr lang="en-IN" dirty="0" err="1" smtClean="0">
                <a:latin typeface="BRH Devanagari" pitchFamily="2" charset="0"/>
              </a:rPr>
              <a:t>uÉæaÉÑlrÉqÉÑimÉ±iÉå</a:t>
            </a:r>
            <a:r>
              <a:rPr lang="en-IN" dirty="0" smtClean="0">
                <a:latin typeface="BRH Devanagari" pitchFamily="2" charset="0"/>
              </a:rPr>
              <a:t>? rÉålÉÉåmÉmÉ³ÉÉ </a:t>
            </a:r>
            <a:r>
              <a:rPr lang="en-IN" dirty="0" err="1" smtClean="0">
                <a:latin typeface="BRH Devanagari" pitchFamily="2" charset="0"/>
              </a:rPr>
              <a:t>eÉlÉmÉSÉåSèkuÉÇxÉrÉliÉÏÌi</a:t>
            </a:r>
            <a:r>
              <a:rPr lang="en-IN" dirty="0" err="1" smtClean="0"/>
              <a:t>É</a:t>
            </a:r>
            <a:r>
              <a:rPr lang="en-IN" dirty="0" smtClean="0"/>
              <a:t> | (C.V.3/11)</a:t>
            </a:r>
            <a:endParaRPr lang="en-US" dirty="0" smtClean="0"/>
          </a:p>
          <a:p>
            <a:pPr algn="just">
              <a:lnSpc>
                <a:spcPct val="150000"/>
              </a:lnSpc>
            </a:pPr>
            <a:r>
              <a:rPr lang="en-IN" dirty="0" smtClean="0">
                <a:latin typeface="Times New Roman" pitchFamily="18" charset="0"/>
                <a:cs typeface="Times New Roman" pitchFamily="18" charset="0"/>
              </a:rPr>
              <a:t>After hearing from </a:t>
            </a:r>
            <a:r>
              <a:rPr lang="en-IN" dirty="0" err="1" smtClean="0">
                <a:latin typeface="Times New Roman" pitchFamily="18" charset="0"/>
                <a:cs typeface="Times New Roman" pitchFamily="18" charset="0"/>
              </a:rPr>
              <a:t>Atreya</a:t>
            </a:r>
            <a:r>
              <a:rPr lang="en-IN" dirty="0" smtClean="0">
                <a:latin typeface="Times New Roman" pitchFamily="18" charset="0"/>
                <a:cs typeface="Times New Roman" pitchFamily="18" charset="0"/>
              </a:rPr>
              <a:t> that Vayu, </a:t>
            </a:r>
            <a:r>
              <a:rPr lang="en-IN" dirty="0" err="1" smtClean="0">
                <a:latin typeface="Times New Roman" pitchFamily="18" charset="0"/>
                <a:cs typeface="Times New Roman" pitchFamily="18" charset="0"/>
              </a:rPr>
              <a:t>Jala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Desha</a:t>
            </a:r>
            <a:r>
              <a:rPr lang="en-IN" dirty="0" smtClean="0">
                <a:latin typeface="Times New Roman" pitchFamily="18" charset="0"/>
                <a:cs typeface="Times New Roman" pitchFamily="18" charset="0"/>
              </a:rPr>
              <a:t> and Kala are the reasons for Janapadodwamsa with the features of their vitiation, </a:t>
            </a:r>
            <a:r>
              <a:rPr lang="en-IN" dirty="0" err="1" smtClean="0">
                <a:latin typeface="Times New Roman" pitchFamily="18" charset="0"/>
                <a:cs typeface="Times New Roman" pitchFamily="18" charset="0"/>
              </a:rPr>
              <a:t>Agnivesha</a:t>
            </a:r>
            <a:r>
              <a:rPr lang="en-IN" dirty="0" smtClean="0">
                <a:latin typeface="Times New Roman" pitchFamily="18" charset="0"/>
                <a:cs typeface="Times New Roman" pitchFamily="18" charset="0"/>
              </a:rPr>
              <a:t> wanted to know that, what causes their vitiation and how the vitiation of these factors have led to diseases killing people.</a:t>
            </a:r>
            <a:r>
              <a:rPr lang="en-IN"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IN" smtClean="0">
                <a:latin typeface="Times New Roman" pitchFamily="18" charset="0"/>
                <a:cs typeface="Times New Roman" pitchFamily="18" charset="0"/>
              </a:rPr>
              <a:t>SAMSAYA</a:t>
            </a:r>
            <a:br>
              <a:rPr lang="en-IN" smtClean="0">
                <a:latin typeface="Times New Roman" pitchFamily="18" charset="0"/>
                <a:cs typeface="Times New Roman" pitchFamily="18" charset="0"/>
              </a:rPr>
            </a:br>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7543800" cy="5105400"/>
          </a:xfrm>
        </p:spPr>
        <p:txBody>
          <a:bodyPr>
            <a:normAutofit/>
          </a:bodyPr>
          <a:lstStyle/>
          <a:p>
            <a:pPr lvl="0" algn="just">
              <a:lnSpc>
                <a:spcPct val="150000"/>
              </a:lnSpc>
            </a:pPr>
            <a:r>
              <a:rPr lang="en-IN" dirty="0" err="1" smtClean="0">
                <a:latin typeface="BRH Devanagari RN" pitchFamily="2" charset="0"/>
              </a:rPr>
              <a:t>AiÉÏiÉÉuÉå¤ÉhÉÇ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rÉSiÉÏuÉqÉåuÉÉåcrÉiÉå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xÉÉ</a:t>
            </a:r>
            <a:r>
              <a:rPr lang="en-IN" dirty="0" smtClean="0">
                <a:latin typeface="BRH Devanagari RN" pitchFamily="2" charset="0"/>
              </a:rPr>
              <a:t> </a:t>
            </a:r>
            <a:r>
              <a:rPr lang="en-IN" dirty="0" err="1" smtClean="0">
                <a:latin typeface="BRH Devanagari RN" pitchFamily="2" charset="0"/>
              </a:rPr>
              <a:t>MÑüOûÏ</a:t>
            </a:r>
            <a:r>
              <a:rPr lang="en-IN" dirty="0" smtClean="0">
                <a:latin typeface="BRH Devanagari RN" pitchFamily="2" charset="0"/>
              </a:rPr>
              <a:t> </a:t>
            </a:r>
            <a:r>
              <a:rPr lang="en-IN" dirty="0" err="1" smtClean="0">
                <a:latin typeface="BRH Devanagari RN" pitchFamily="2" charset="0"/>
              </a:rPr>
              <a:t>iŠ</a:t>
            </a:r>
            <a:r>
              <a:rPr lang="en-IN" dirty="0" smtClean="0">
                <a:latin typeface="BRH Devanagari RN" pitchFamily="2" charset="0"/>
              </a:rPr>
              <a:t> </a:t>
            </a:r>
            <a:r>
              <a:rPr lang="en-IN" dirty="0" err="1" smtClean="0">
                <a:latin typeface="BRH Devanagari RN" pitchFamily="2" charset="0"/>
              </a:rPr>
              <a:t>zÉrÉlÉÇ</a:t>
            </a:r>
            <a:r>
              <a:rPr lang="en-IN" dirty="0" smtClean="0">
                <a:latin typeface="BRH Devanagari RN" pitchFamily="2" charset="0"/>
              </a:rPr>
              <a:t> </a:t>
            </a:r>
            <a:r>
              <a:rPr lang="en-IN" dirty="0" err="1" smtClean="0">
                <a:latin typeface="BRH Devanagari RN" pitchFamily="2" charset="0"/>
              </a:rPr>
              <a:t>euÉUÇ</a:t>
            </a:r>
            <a:r>
              <a:rPr lang="en-IN" dirty="0" smtClean="0">
                <a:latin typeface="BRH Devanagari RN" pitchFamily="2" charset="0"/>
              </a:rPr>
              <a:t> </a:t>
            </a:r>
            <a:r>
              <a:rPr lang="en-IN" dirty="0" err="1" smtClean="0">
                <a:latin typeface="BRH Devanagari RN" pitchFamily="2" charset="0"/>
              </a:rPr>
              <a:t>xÉÇzÉqÉrÉrÉÌmÉ</a:t>
            </a:r>
            <a:r>
              <a:rPr lang="en-IN" dirty="0" smtClean="0">
                <a:latin typeface="BRH Devanagari RN" pitchFamily="2" charset="0"/>
              </a:rPr>
              <a:t> |” (</a:t>
            </a:r>
            <a:r>
              <a:rPr lang="en-IN" dirty="0" err="1" smtClean="0">
                <a:latin typeface="BRH Devanagari RN" pitchFamily="2" charset="0"/>
              </a:rPr>
              <a:t>ÍcÉ</a:t>
            </a:r>
            <a:r>
              <a:rPr lang="en-IN" dirty="0" smtClean="0">
                <a:latin typeface="BRH Devanagari RN" pitchFamily="2" charset="0"/>
              </a:rPr>
              <a:t> A 3) </a:t>
            </a:r>
            <a:r>
              <a:rPr lang="en-IN" dirty="0" err="1" smtClean="0">
                <a:latin typeface="BRH Devanagari RN" pitchFamily="2" charset="0"/>
              </a:rPr>
              <a:t>CirÉ§É</a:t>
            </a:r>
            <a:r>
              <a:rPr lang="en-IN" dirty="0" smtClean="0">
                <a:latin typeface="BRH Devanagari RN" pitchFamily="2" charset="0"/>
              </a:rPr>
              <a:t> </a:t>
            </a:r>
            <a:r>
              <a:rPr lang="en-IN" dirty="0" err="1" smtClean="0">
                <a:latin typeface="BRH Devanagari RN" pitchFamily="2" charset="0"/>
              </a:rPr>
              <a:t>xuÉåSÉ±ÉrÉÌuÉÌWûiÉMÑüšÉÌSMüqÉiÉÏiÉqÉuÉå¤ÉiÉå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Statement made in reference to the past.</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Sayana</a:t>
            </a:r>
            <a:r>
              <a:rPr lang="en-IN" dirty="0" smtClean="0">
                <a:latin typeface="Times New Roman" pitchFamily="18" charset="0"/>
                <a:cs typeface="Times New Roman" pitchFamily="18" charset="0"/>
              </a:rPr>
              <a:t> mentioned in </a:t>
            </a:r>
            <a:r>
              <a:rPr lang="en-IN" dirty="0" err="1" smtClean="0">
                <a:latin typeface="Times New Roman" pitchFamily="18" charset="0"/>
                <a:cs typeface="Times New Roman" pitchFamily="18" charset="0"/>
              </a:rPr>
              <a:t>Jwara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refers to </a:t>
            </a:r>
            <a:r>
              <a:rPr lang="en-IN" dirty="0" err="1" smtClean="0">
                <a:latin typeface="Times New Roman" pitchFamily="18" charset="0"/>
                <a:cs typeface="Times New Roman" pitchFamily="18" charset="0"/>
              </a:rPr>
              <a:t>Sweda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Adhyaya</a:t>
            </a:r>
            <a:r>
              <a:rPr lang="en-IN" dirty="0" smtClean="0">
                <a:latin typeface="Times New Roman" pitchFamily="18" charset="0"/>
                <a:cs typeface="Times New Roman" pitchFamily="18" charset="0"/>
              </a:rPr>
              <a:t> in </a:t>
            </a:r>
            <a:r>
              <a:rPr lang="en-IN" dirty="0" err="1" smtClean="0">
                <a:latin typeface="Times New Roman" pitchFamily="18" charset="0"/>
                <a:cs typeface="Times New Roman" pitchFamily="18" charset="0"/>
              </a:rPr>
              <a:t>Sutrasthana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ATITAVEKSHA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7772400" cy="5638800"/>
          </a:xfrm>
        </p:spPr>
        <p:txBody>
          <a:bodyPr>
            <a:normAutofit fontScale="92500" lnSpcReduction="20000"/>
          </a:bodyPr>
          <a:lstStyle/>
          <a:p>
            <a:pPr lvl="0">
              <a:lnSpc>
                <a:spcPct val="160000"/>
              </a:lnSpc>
            </a:pPr>
            <a:r>
              <a:rPr lang="en-US" dirty="0" err="1" smtClean="0">
                <a:latin typeface="BRH Devanagari" pitchFamily="2" charset="0"/>
              </a:rPr>
              <a:t>iÉ§ÉmÉëM×üÌiÉÂcrÉiÉå</a:t>
            </a:r>
            <a:r>
              <a:rPr lang="en-US" dirty="0" smtClean="0">
                <a:latin typeface="BRH Devanagari" pitchFamily="2" charset="0"/>
              </a:rPr>
              <a:t>. . .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qÉÉwÉqÉÑªrÉÉå</a:t>
            </a:r>
            <a:r>
              <a:rPr lang="en-US" b="1" dirty="0" smtClean="0">
                <a:latin typeface="BRH Devanagari" pitchFamily="2" charset="0"/>
              </a:rPr>
              <a:t>:, </a:t>
            </a:r>
            <a:r>
              <a:rPr lang="en-US" b="1" dirty="0" err="1" smtClean="0">
                <a:latin typeface="BRH Devanagari" pitchFamily="2" charset="0"/>
              </a:rPr>
              <a:t>zÉÔMüUåhÉrÉÉå¶É</a:t>
            </a:r>
            <a:r>
              <a:rPr lang="en-US" dirty="0" smtClean="0">
                <a:latin typeface="BRH Devanagari" pitchFamily="2" charset="0"/>
              </a:rPr>
              <a:t> </a:t>
            </a:r>
            <a:r>
              <a:rPr lang="en-US" dirty="0" smtClean="0"/>
              <a:t>| (1/22.1)</a:t>
            </a:r>
          </a:p>
          <a:p>
            <a:pPr>
              <a:lnSpc>
                <a:spcPct val="160000"/>
              </a:lnSpc>
            </a:pPr>
            <a:r>
              <a:rPr lang="en-US" dirty="0" smtClean="0">
                <a:latin typeface="Times New Roman" pitchFamily="18" charset="0"/>
                <a:cs typeface="Times New Roman" pitchFamily="18" charset="0"/>
              </a:rPr>
              <a:t>The words </a:t>
            </a:r>
            <a:r>
              <a:rPr lang="en-US" dirty="0" err="1" smtClean="0">
                <a:latin typeface="Times New Roman" pitchFamily="18" charset="0"/>
                <a:cs typeface="Times New Roman" pitchFamily="18" charset="0"/>
              </a:rPr>
              <a:t>Masha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Mudga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Shukara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Ena</a:t>
            </a:r>
            <a:r>
              <a:rPr lang="en-US" dirty="0" smtClean="0">
                <a:latin typeface="Times New Roman" pitchFamily="18" charset="0"/>
                <a:cs typeface="Times New Roman" pitchFamily="18" charset="0"/>
              </a:rPr>
              <a:t> indicates to Sutrasthana chapter Annapanavidhi Adhyayam (C.Su.27) wherein their properties are enumerated</a:t>
            </a:r>
            <a:r>
              <a:rPr lang="en-US" dirty="0" smtClean="0"/>
              <a:t>.</a:t>
            </a:r>
          </a:p>
          <a:p>
            <a:pPr lvl="0">
              <a:lnSpc>
                <a:spcPct val="160000"/>
              </a:lnSpc>
            </a:pPr>
            <a:r>
              <a:rPr lang="en-US" dirty="0" err="1" smtClean="0">
                <a:latin typeface="BRH Devanagari" pitchFamily="2" charset="0"/>
              </a:rPr>
              <a:t>MüÉsÉÉåÌWû</a:t>
            </a:r>
            <a:r>
              <a:rPr lang="en-US" dirty="0" smtClean="0">
                <a:latin typeface="BRH Devanagari" pitchFamily="2" charset="0"/>
              </a:rPr>
              <a:t> . . . . . . . . . . . . </a:t>
            </a:r>
            <a:r>
              <a:rPr lang="en-US" b="1" dirty="0" smtClean="0">
                <a:latin typeface="BRH Devanagari" pitchFamily="2" charset="0"/>
              </a:rPr>
              <a:t>.</a:t>
            </a:r>
            <a:r>
              <a:rPr lang="en-US" b="1" dirty="0" err="1" smtClean="0">
                <a:latin typeface="BRH Devanagari" pitchFamily="2" charset="0"/>
              </a:rPr>
              <a:t>GiÉÑxÉÉiqrÉÉmÉå¤É</a:t>
            </a:r>
            <a:r>
              <a:rPr lang="en-US" b="1" dirty="0" smtClean="0">
                <a:latin typeface="BRH Devanagari" pitchFamily="2" charset="0"/>
              </a:rPr>
              <a:t>:</a:t>
            </a:r>
            <a:r>
              <a:rPr lang="en-US" dirty="0" smtClean="0">
                <a:latin typeface="BRH Devanagari" pitchFamily="2" charset="0"/>
              </a:rPr>
              <a:t> | </a:t>
            </a:r>
            <a:r>
              <a:rPr lang="en-US" dirty="0" smtClean="0"/>
              <a:t>(22.6)</a:t>
            </a:r>
          </a:p>
          <a:p>
            <a:pPr>
              <a:lnSpc>
                <a:spcPct val="160000"/>
              </a:lnSpc>
            </a:pPr>
            <a:r>
              <a:rPr lang="en-US" dirty="0" smtClean="0">
                <a:latin typeface="Times New Roman" pitchFamily="18" charset="0"/>
                <a:cs typeface="Times New Roman" pitchFamily="18" charset="0"/>
              </a:rPr>
              <a:t>The word </a:t>
            </a:r>
            <a:r>
              <a:rPr lang="en-US" dirty="0" err="1" smtClean="0">
                <a:latin typeface="Times New Roman" pitchFamily="18" charset="0"/>
                <a:cs typeface="Times New Roman" pitchFamily="18" charset="0"/>
              </a:rPr>
              <a:t>Rtusatmya</a:t>
            </a:r>
            <a:r>
              <a:rPr lang="en-US" dirty="0" smtClean="0">
                <a:latin typeface="Times New Roman" pitchFamily="18" charset="0"/>
                <a:cs typeface="Times New Roman" pitchFamily="18" charset="0"/>
              </a:rPr>
              <a:t> by applying </a:t>
            </a:r>
            <a:r>
              <a:rPr lang="en-US" dirty="0" err="1" smtClean="0">
                <a:latin typeface="Times New Roman" pitchFamily="18" charset="0"/>
                <a:cs typeface="Times New Roman" pitchFamily="18" charset="0"/>
              </a:rPr>
              <a:t>Atitaveksha</a:t>
            </a:r>
            <a:r>
              <a:rPr lang="en-US" dirty="0" smtClean="0">
                <a:latin typeface="Times New Roman" pitchFamily="18" charset="0"/>
                <a:cs typeface="Times New Roman" pitchFamily="18" charset="0"/>
              </a:rPr>
              <a:t> Tantrayukti refers to </a:t>
            </a:r>
            <a:r>
              <a:rPr lang="en-US" dirty="0" err="1" smtClean="0">
                <a:latin typeface="Times New Roman" pitchFamily="18" charset="0"/>
                <a:cs typeface="Times New Roman" pitchFamily="18" charset="0"/>
              </a:rPr>
              <a:t>Tasyashitiyam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Adhyaym</a:t>
            </a:r>
            <a:r>
              <a:rPr lang="en-US" dirty="0" smtClean="0">
                <a:latin typeface="Times New Roman" pitchFamily="18" charset="0"/>
                <a:cs typeface="Times New Roman" pitchFamily="18" charset="0"/>
              </a:rPr>
              <a:t> in Sutrasthana where in the diet and regimen to be adopted </a:t>
            </a:r>
            <a:r>
              <a:rPr lang="en-US" dirty="0" err="1" smtClean="0">
                <a:latin typeface="Times New Roman" pitchFamily="18" charset="0"/>
                <a:cs typeface="Times New Roman" pitchFamily="18" charset="0"/>
              </a:rPr>
              <a:t>seasonwise</a:t>
            </a:r>
            <a:r>
              <a:rPr lang="en-US" dirty="0" smtClean="0">
                <a:latin typeface="Times New Roman" pitchFamily="18" charset="0"/>
                <a:cs typeface="Times New Roman" pitchFamily="18" charset="0"/>
              </a:rPr>
              <a:t> has been explained</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381000" y="228600"/>
            <a:ext cx="8305800" cy="914400"/>
          </a:xfrm>
        </p:spPr>
        <p:txBody>
          <a:bodyPr>
            <a:normAutofit fontScale="90000"/>
          </a:bodyPr>
          <a:lstStyle/>
          <a:p>
            <a:r>
              <a:rPr lang="en-US" dirty="0" smtClean="0">
                <a:latin typeface="Times New Roman" pitchFamily="18" charset="0"/>
                <a:cs typeface="Times New Roman" pitchFamily="18" charset="0"/>
              </a:rPr>
              <a:t>ATITAVEKSA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7239000" cy="5236536"/>
          </a:xfrm>
        </p:spPr>
        <p:txBody>
          <a:bodyPr>
            <a:normAutofit/>
          </a:bodyPr>
          <a:lstStyle/>
          <a:p>
            <a:pPr lvl="0" algn="just">
              <a:lnSpc>
                <a:spcPct val="150000"/>
              </a:lnSpc>
            </a:pPr>
            <a:r>
              <a:rPr lang="en-IN" dirty="0" err="1" smtClean="0">
                <a:latin typeface="BRH Devanagari RN" pitchFamily="2" charset="0"/>
              </a:rPr>
              <a:t>AlÉÉaÉiÉÉuÉå¤ÉlÉÇ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rÉSlÉÉaÉiÉÇ</a:t>
            </a:r>
            <a:r>
              <a:rPr lang="en-IN" dirty="0" smtClean="0">
                <a:latin typeface="BRH Devanagari RN" pitchFamily="2" charset="0"/>
              </a:rPr>
              <a:t> </a:t>
            </a:r>
            <a:r>
              <a:rPr lang="en-IN" dirty="0" err="1" smtClean="0">
                <a:latin typeface="BRH Devanagari RN" pitchFamily="2" charset="0"/>
              </a:rPr>
              <a:t>ÌuÉÍkÉÇ</a:t>
            </a:r>
            <a:r>
              <a:rPr lang="en-IN" dirty="0" smtClean="0">
                <a:latin typeface="BRH Devanagari RN" pitchFamily="2" charset="0"/>
              </a:rPr>
              <a:t> </a:t>
            </a:r>
            <a:r>
              <a:rPr lang="en-IN" dirty="0" err="1" smtClean="0">
                <a:latin typeface="BRH Devanagari RN" pitchFamily="2" charset="0"/>
              </a:rPr>
              <a:t>mÉëqÉÉhÉÏM×üirÉÉjÉïxÉÉkÉÉlÉÇ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AjÉuÉÉ</a:t>
            </a:r>
            <a:r>
              <a:rPr lang="en-IN" dirty="0" smtClean="0">
                <a:latin typeface="BRH Devanagari RN" pitchFamily="2" charset="0"/>
              </a:rPr>
              <a:t> </a:t>
            </a:r>
            <a:r>
              <a:rPr lang="en-IN" dirty="0" err="1" smtClean="0">
                <a:latin typeface="BRH Devanagari RN" pitchFamily="2" charset="0"/>
              </a:rPr>
              <a:t>ÌiÉ£üxÉÌmÉïwÉ</a:t>
            </a:r>
            <a:r>
              <a:rPr lang="en-IN" dirty="0" smtClean="0">
                <a:latin typeface="BRH Devanagari RN" pitchFamily="2" charset="0"/>
              </a:rPr>
              <a:t>: </a:t>
            </a:r>
            <a:r>
              <a:rPr lang="en-IN" dirty="0" err="1" smtClean="0">
                <a:latin typeface="BRH Devanagari RN" pitchFamily="2" charset="0"/>
              </a:rPr>
              <a:t>CirÉlÉÉaÉiÉÉuÉå¤ÉhÉålÉÉåcrÉiÉå</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Mentioning a thing which has to be described in future.</a:t>
            </a:r>
          </a:p>
          <a:p>
            <a:pPr algn="just">
              <a:lnSpc>
                <a:spcPct val="150000"/>
              </a:lnSpc>
            </a:pP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Tikta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Ghrita</a:t>
            </a:r>
            <a:r>
              <a:rPr lang="en-IN" dirty="0" smtClean="0">
                <a:latin typeface="Times New Roman" pitchFamily="18" charset="0"/>
                <a:cs typeface="Times New Roman" pitchFamily="18" charset="0"/>
              </a:rPr>
              <a:t> mentioned in the treatment of </a:t>
            </a:r>
            <a:r>
              <a:rPr lang="en-IN" dirty="0" err="1" smtClean="0">
                <a:latin typeface="Times New Roman" pitchFamily="18" charset="0"/>
                <a:cs typeface="Times New Roman" pitchFamily="18" charset="0"/>
              </a:rPr>
              <a:t>Jwara</a:t>
            </a:r>
            <a:r>
              <a:rPr lang="en-IN" dirty="0" smtClean="0">
                <a:latin typeface="Times New Roman" pitchFamily="18" charset="0"/>
                <a:cs typeface="Times New Roman" pitchFamily="18" charset="0"/>
              </a:rPr>
              <a:t> is explained later in the </a:t>
            </a:r>
            <a:r>
              <a:rPr lang="en-IN" dirty="0" err="1" smtClean="0">
                <a:latin typeface="Times New Roman" pitchFamily="18" charset="0"/>
                <a:cs typeface="Times New Roman" pitchFamily="18" charset="0"/>
              </a:rPr>
              <a:t>Kushta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Chikitsa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Adhyaya</a:t>
            </a:r>
            <a:endParaRPr lang="en-US" dirty="0" smtClean="0">
              <a:latin typeface="Times New Roman" pitchFamily="18" charset="0"/>
              <a:cs typeface="Times New Roman" pitchFamily="18" charset="0"/>
            </a:endParaRPr>
          </a:p>
          <a:p>
            <a:pPr algn="just">
              <a:lnSpc>
                <a:spcPct val="150000"/>
              </a:lnSpc>
            </a:pP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ANAGATAVEKSHA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467600" cy="5312736"/>
          </a:xfrm>
        </p:spPr>
        <p:txBody>
          <a:bodyPr/>
          <a:lstStyle/>
          <a:p>
            <a:pPr lvl="0" algn="just">
              <a:lnSpc>
                <a:spcPct val="150000"/>
              </a:lnSpc>
            </a:pPr>
            <a:r>
              <a:rPr lang="en-US" dirty="0" err="1" smtClean="0">
                <a:latin typeface="BRH Devanagari" pitchFamily="2" charset="0"/>
              </a:rPr>
              <a:t>C·åSåvÉåC·xÉuÉÉåïmÉMüUhÉÇ</a:t>
            </a:r>
            <a:r>
              <a:rPr lang="en-US" dirty="0" smtClean="0">
                <a:latin typeface="BRH Devanagari" pitchFamily="2" charset="0"/>
              </a:rPr>
              <a:t>. . . . . . . .</a:t>
            </a:r>
            <a:r>
              <a:rPr lang="en-US" dirty="0" err="1" smtClean="0">
                <a:latin typeface="BRH Devanagari" pitchFamily="2" charset="0"/>
              </a:rPr>
              <a:t>lÉÉÍlÉ·</a:t>
            </a:r>
            <a:r>
              <a:rPr lang="en-US" b="1" dirty="0" err="1" smtClean="0">
                <a:latin typeface="BRH Devanagari" pitchFamily="2" charset="0"/>
              </a:rPr>
              <a:t>SåvÉeÉæqÉïlÉÉåÍuÉbÉÉiÉMüUæpÉÉïuÉæqÉïlÉÉåÍuÉbÉÉiÉÇ</a:t>
            </a:r>
            <a:r>
              <a:rPr lang="en-US" b="1" dirty="0" smtClean="0">
                <a:latin typeface="BRH Devanagari" pitchFamily="2" charset="0"/>
              </a:rPr>
              <a:t>.</a:t>
            </a:r>
            <a:r>
              <a:rPr lang="en-US" dirty="0" smtClean="0">
                <a:latin typeface="BRH Devanagari" pitchFamily="2" charset="0"/>
              </a:rPr>
              <a:t> . .</a:t>
            </a:r>
            <a:r>
              <a:rPr lang="en-US" dirty="0" err="1" smtClean="0">
                <a:latin typeface="BRH Devanagari" pitchFamily="2" charset="0"/>
              </a:rPr>
              <a:t>cÉÉvlÉÏrÉÉiÉç</a:t>
            </a:r>
            <a:r>
              <a:rPr lang="en-US" dirty="0" smtClean="0">
                <a:latin typeface="BRH Devanagari" pitchFamily="2" charset="0"/>
              </a:rPr>
              <a:t> </a:t>
            </a:r>
            <a:r>
              <a:rPr lang="en-US" dirty="0" smtClean="0"/>
              <a:t>| (1/24.6)</a:t>
            </a:r>
          </a:p>
          <a:p>
            <a:pPr algn="just">
              <a:lnSpc>
                <a:spcPct val="150000"/>
              </a:lnSpc>
            </a:pPr>
            <a:r>
              <a:rPr lang="en-US" dirty="0" smtClean="0">
                <a:latin typeface="Times New Roman" pitchFamily="18" charset="0"/>
                <a:cs typeface="Times New Roman" pitchFamily="18" charset="0"/>
              </a:rPr>
              <a:t>Here </a:t>
            </a:r>
            <a:r>
              <a:rPr lang="en-US" dirty="0" err="1" smtClean="0">
                <a:latin typeface="Times New Roman" pitchFamily="18" charset="0"/>
                <a:cs typeface="Times New Roman" pitchFamily="18" charset="0"/>
              </a:rPr>
              <a:t>Manovighata</a:t>
            </a:r>
            <a:r>
              <a:rPr lang="en-US" dirty="0" smtClean="0">
                <a:latin typeface="Times New Roman" pitchFamily="18" charset="0"/>
                <a:cs typeface="Times New Roman" pitchFamily="18" charset="0"/>
              </a:rPr>
              <a:t> refers to Kama, </a:t>
            </a:r>
            <a:r>
              <a:rPr lang="en-US" dirty="0" err="1" smtClean="0">
                <a:latin typeface="Times New Roman" pitchFamily="18" charset="0"/>
                <a:cs typeface="Times New Roman" pitchFamily="18" charset="0"/>
              </a:rPr>
              <a:t>Krodha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Lobha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Moha</a:t>
            </a:r>
            <a:r>
              <a:rPr lang="en-US" dirty="0" smtClean="0">
                <a:latin typeface="Times New Roman" pitchFamily="18" charset="0"/>
                <a:cs typeface="Times New Roman" pitchFamily="18" charset="0"/>
              </a:rPr>
              <a:t>, etc mentioned in the next chapter </a:t>
            </a:r>
            <a:r>
              <a:rPr lang="en-US" dirty="0" err="1" smtClean="0">
                <a:latin typeface="Times New Roman" pitchFamily="18" charset="0"/>
                <a:cs typeface="Times New Roman" pitchFamily="18" charset="0"/>
              </a:rPr>
              <a:t>Trividhakukshiyam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Vimanam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Adhyaym</a:t>
            </a:r>
            <a:r>
              <a:rPr lang="en-US" dirty="0" smtClean="0">
                <a:latin typeface="Times New Roman" pitchFamily="18" charset="0"/>
                <a:cs typeface="Times New Roman" pitchFamily="18" charset="0"/>
              </a:rPr>
              <a:t> (Vi 2/8)</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ANAGATAVEKSA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388936"/>
          </a:xfrm>
        </p:spPr>
        <p:txBody>
          <a:bodyPr/>
          <a:lstStyle/>
          <a:p>
            <a:pPr lvl="0" algn="just">
              <a:lnSpc>
                <a:spcPct val="150000"/>
              </a:lnSpc>
            </a:pPr>
            <a:r>
              <a:rPr lang="en-IN" dirty="0" err="1" smtClean="0">
                <a:latin typeface="BRH Devanagari RN" pitchFamily="2" charset="0"/>
              </a:rPr>
              <a:t>xuÉxÉÇ¥ÉÉ</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rÉÉ</a:t>
            </a:r>
            <a:r>
              <a:rPr lang="en-IN" dirty="0" smtClean="0">
                <a:latin typeface="BRH Devanagari RN" pitchFamily="2" charset="0"/>
              </a:rPr>
              <a:t> </a:t>
            </a:r>
            <a:r>
              <a:rPr lang="en-IN" dirty="0" err="1" smtClean="0">
                <a:latin typeface="BRH Devanagari RN" pitchFamily="2" charset="0"/>
              </a:rPr>
              <a:t>iÉl§ÉMüÉUæurÉïuÉWûÉUÉjÉïÇ</a:t>
            </a:r>
            <a:r>
              <a:rPr lang="en-IN" dirty="0" smtClean="0">
                <a:latin typeface="BRH Devanagari RN" pitchFamily="2" charset="0"/>
              </a:rPr>
              <a:t> </a:t>
            </a:r>
            <a:r>
              <a:rPr lang="en-IN" dirty="0" err="1" smtClean="0">
                <a:latin typeface="BRH Devanagari RN" pitchFamily="2" charset="0"/>
              </a:rPr>
              <a:t>xÉÇ¥ÉÉ</a:t>
            </a:r>
            <a:r>
              <a:rPr lang="en-IN" dirty="0" smtClean="0">
                <a:latin typeface="BRH Devanagari RN" pitchFamily="2" charset="0"/>
              </a:rPr>
              <a:t> </a:t>
            </a:r>
            <a:r>
              <a:rPr lang="en-IN" dirty="0" err="1" smtClean="0">
                <a:latin typeface="BRH Devanagari RN" pitchFamily="2" charset="0"/>
              </a:rPr>
              <a:t>Ì¢ürÉiÉå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eÉåliÉÉMüWûÉåsÉÉMüÉÌSMüÉ</a:t>
            </a:r>
            <a:r>
              <a:rPr lang="en-IN" dirty="0" smtClean="0">
                <a:latin typeface="BRH Devanagari RN" pitchFamily="2" charset="0"/>
              </a:rPr>
              <a:t> </a:t>
            </a:r>
            <a:r>
              <a:rPr lang="en-IN" dirty="0" err="1" smtClean="0">
                <a:latin typeface="BRH Devanagari RN" pitchFamily="2" charset="0"/>
              </a:rPr>
              <a:t>xÉÇ¥ÉÉ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Technical terms used in particular </a:t>
            </a:r>
            <a:r>
              <a:rPr lang="en-US" dirty="0" err="1" smtClean="0">
                <a:latin typeface="Times New Roman" pitchFamily="18" charset="0"/>
                <a:cs typeface="Times New Roman" pitchFamily="18" charset="0"/>
              </a:rPr>
              <a:t>Tantra</a:t>
            </a:r>
            <a:endParaRPr lang="en-US" dirty="0" smtClean="0">
              <a:latin typeface="Times New Roman" pitchFamily="18" charset="0"/>
              <a:cs typeface="Times New Roman" pitchFamily="18" charset="0"/>
            </a:endParaRP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Jentaka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Holaka</a:t>
            </a:r>
            <a:r>
              <a:rPr lang="en-IN" dirty="0" smtClean="0">
                <a:latin typeface="Times New Roman" pitchFamily="18" charset="0"/>
                <a:cs typeface="Times New Roman" pitchFamily="18" charset="0"/>
              </a:rPr>
              <a:t>, etc terms referring to methods of </a:t>
            </a:r>
            <a:r>
              <a:rPr lang="en-IN" dirty="0" err="1" smtClean="0">
                <a:latin typeface="Times New Roman" pitchFamily="18" charset="0"/>
                <a:cs typeface="Times New Roman" pitchFamily="18" charset="0"/>
              </a:rPr>
              <a:t>Svedana</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SVASANJNA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7239000" cy="5236536"/>
          </a:xfrm>
        </p:spPr>
        <p:txBody>
          <a:bodyPr/>
          <a:lstStyle/>
          <a:p>
            <a:pPr lvl="0" algn="just">
              <a:lnSpc>
                <a:spcPct val="150000"/>
              </a:lnSpc>
            </a:pPr>
            <a:r>
              <a:rPr lang="en-US" dirty="0" err="1" smtClean="0">
                <a:latin typeface="BRH Devanagari" pitchFamily="2" charset="0"/>
              </a:rPr>
              <a:t>UÉÍzÉxiÉÑxÉuÉïaÉëWûmÉËUaÉëWûÉæ</a:t>
            </a:r>
            <a:r>
              <a:rPr lang="en-US" dirty="0" smtClean="0">
                <a:latin typeface="BRH Devanagari" pitchFamily="2" charset="0"/>
              </a:rPr>
              <a:t> . . . . . .</a:t>
            </a:r>
            <a:r>
              <a:rPr lang="en-US" dirty="0" err="1" smtClean="0">
                <a:latin typeface="BRH Devanagari" pitchFamily="2" charset="0"/>
              </a:rPr>
              <a:t>mÉËUaÉëWû</a:t>
            </a:r>
            <a:r>
              <a:rPr lang="en-US" dirty="0" smtClean="0">
                <a:latin typeface="BRH Devanagari" pitchFamily="2" charset="0"/>
              </a:rPr>
              <a:t> </a:t>
            </a:r>
            <a:r>
              <a:rPr lang="en-US" dirty="0" err="1" smtClean="0">
                <a:latin typeface="BRH Devanagari" pitchFamily="2" charset="0"/>
              </a:rPr>
              <a:t>EcrÉiÉå</a:t>
            </a:r>
            <a:r>
              <a:rPr lang="en-US" dirty="0" smtClean="0"/>
              <a:t>| (C.V.1/22.4)</a:t>
            </a:r>
          </a:p>
          <a:p>
            <a:pPr algn="just">
              <a:lnSpc>
                <a:spcPct val="150000"/>
              </a:lnSpc>
            </a:pPr>
            <a:r>
              <a:rPr lang="en-US" dirty="0" smtClean="0">
                <a:latin typeface="Times New Roman" pitchFamily="18" charset="0"/>
                <a:cs typeface="Times New Roman" pitchFamily="18" charset="0"/>
              </a:rPr>
              <a:t>The words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 are technical terms in </a:t>
            </a:r>
            <a:r>
              <a:rPr lang="en-US" dirty="0" err="1" smtClean="0">
                <a:latin typeface="Times New Roman" pitchFamily="18" charset="0"/>
                <a:cs typeface="Times New Roman" pitchFamily="18" charset="0"/>
              </a:rPr>
              <a:t>Caraka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Samhita</a:t>
            </a:r>
            <a:r>
              <a:rPr lang="en-US" dirty="0" smtClean="0">
                <a:latin typeface="Times New Roman" pitchFamily="18" charset="0"/>
                <a:cs typeface="Times New Roman" pitchFamily="18" charset="0"/>
              </a:rPr>
              <a:t> indicating the quantity of whole of the meal eaten and the quantity of separate portions of the meal.</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SWASAJNA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lgn="just">
              <a:lnSpc>
                <a:spcPct val="150000"/>
              </a:lnSpc>
            </a:pPr>
            <a:r>
              <a:rPr lang="en-IN" dirty="0" smtClean="0">
                <a:latin typeface="BRH Devanagari RN" pitchFamily="2" charset="0"/>
              </a:rPr>
              <a:t>F½Ç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rÉSÌlÉoÉ®Ç</a:t>
            </a:r>
            <a:r>
              <a:rPr lang="en-IN" dirty="0" smtClean="0">
                <a:latin typeface="BRH Devanagari RN" pitchFamily="2" charset="0"/>
              </a:rPr>
              <a:t> </a:t>
            </a:r>
            <a:r>
              <a:rPr lang="en-IN" dirty="0" err="1" smtClean="0">
                <a:latin typeface="BRH Devanagari RN" pitchFamily="2" charset="0"/>
              </a:rPr>
              <a:t>aÉëljÉå</a:t>
            </a:r>
            <a:r>
              <a:rPr lang="en-IN" dirty="0" smtClean="0">
                <a:latin typeface="BRH Devanagari RN" pitchFamily="2" charset="0"/>
              </a:rPr>
              <a:t> </a:t>
            </a:r>
            <a:r>
              <a:rPr lang="en-IN" dirty="0" err="1" smtClean="0">
                <a:latin typeface="BRH Devanagari RN" pitchFamily="2" charset="0"/>
              </a:rPr>
              <a:t>mÉë¥ÉrÉÉ</a:t>
            </a:r>
            <a:r>
              <a:rPr lang="en-IN" dirty="0" smtClean="0">
                <a:latin typeface="BRH Devanagari RN" pitchFamily="2" charset="0"/>
              </a:rPr>
              <a:t> </a:t>
            </a:r>
            <a:r>
              <a:rPr lang="en-IN" dirty="0" err="1" smtClean="0">
                <a:latin typeface="BRH Devanagari RN" pitchFamily="2" charset="0"/>
              </a:rPr>
              <a:t>iÉYrÉïiuÉålÉÉåmÉÌSzrÉiÉå</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mÉËUxÉXçrÉÉiÉmÉqÉÌmÉ</a:t>
            </a:r>
            <a:r>
              <a:rPr lang="en-IN" dirty="0" smtClean="0">
                <a:latin typeface="BRH Devanagari RN" pitchFamily="2" charset="0"/>
              </a:rPr>
              <a:t> </a:t>
            </a:r>
            <a:r>
              <a:rPr lang="en-IN" dirty="0" err="1" smtClean="0">
                <a:latin typeface="BRH Devanagari RN" pitchFamily="2" charset="0"/>
              </a:rPr>
              <a:t>rÉ±Sè</a:t>
            </a:r>
            <a:r>
              <a:rPr lang="en-IN" dirty="0" smtClean="0">
                <a:latin typeface="BRH Devanagari RN" pitchFamily="2" charset="0"/>
              </a:rPr>
              <a:t> </a:t>
            </a:r>
            <a:r>
              <a:rPr lang="en-IN" dirty="0" err="1" smtClean="0">
                <a:latin typeface="BRH Devanagari RN" pitchFamily="2" charset="0"/>
              </a:rPr>
              <a:t>SìurÉqrÉÉæÌaÉMÇü</a:t>
            </a:r>
            <a:r>
              <a:rPr lang="en-IN" dirty="0" smtClean="0">
                <a:latin typeface="BRH Devanagari RN" pitchFamily="2" charset="0"/>
              </a:rPr>
              <a:t> </a:t>
            </a:r>
            <a:r>
              <a:rPr lang="en-IN" dirty="0" err="1" smtClean="0">
                <a:latin typeface="BRH Devanagari RN" pitchFamily="2" charset="0"/>
              </a:rPr>
              <a:t>qÉlrÉåiÉ</a:t>
            </a:r>
            <a:r>
              <a:rPr lang="en-IN" dirty="0" smtClean="0">
                <a:latin typeface="BRH Devanagari RN" pitchFamily="2" charset="0"/>
              </a:rPr>
              <a:t> </a:t>
            </a:r>
            <a:r>
              <a:rPr lang="en-IN" dirty="0" err="1" smtClean="0">
                <a:latin typeface="BRH Devanagari RN" pitchFamily="2" charset="0"/>
              </a:rPr>
              <a:t>iÉ¨ÉSmÉMüwÉïrÉåiÉç</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US" dirty="0" smtClean="0">
                <a:latin typeface="Times New Roman" pitchFamily="18" charset="0"/>
                <a:cs typeface="Times New Roman" pitchFamily="18" charset="0"/>
              </a:rPr>
              <a:t>It is the statement that which is not mentioned in the text should be deducted with own </a:t>
            </a:r>
            <a:r>
              <a:rPr lang="en-US" dirty="0" err="1" smtClean="0">
                <a:latin typeface="Times New Roman" pitchFamily="18" charset="0"/>
                <a:cs typeface="Times New Roman" pitchFamily="18" charset="0"/>
              </a:rPr>
              <a:t>intelect</a:t>
            </a:r>
            <a:r>
              <a:rPr lang="en-US" dirty="0" smtClean="0">
                <a:latin typeface="Times New Roman" pitchFamily="18" charset="0"/>
                <a:cs typeface="Times New Roman" pitchFamily="18" charset="0"/>
              </a:rPr>
              <a:t>.</a:t>
            </a:r>
          </a:p>
          <a:p>
            <a:pPr algn="just">
              <a:lnSpc>
                <a:spcPct val="150000"/>
              </a:lnSpc>
            </a:pP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.The drugs which are told in </a:t>
            </a:r>
            <a:r>
              <a:rPr lang="en-US" dirty="0" err="1" smtClean="0">
                <a:latin typeface="Times New Roman" pitchFamily="18" charset="0"/>
                <a:cs typeface="Times New Roman" pitchFamily="18" charset="0"/>
              </a:rPr>
              <a:t>Shadskanda</a:t>
            </a:r>
            <a:r>
              <a:rPr lang="en-US" dirty="0" smtClean="0">
                <a:latin typeface="Times New Roman" pitchFamily="18" charset="0"/>
                <a:cs typeface="Times New Roman" pitchFamily="18" charset="0"/>
              </a:rPr>
              <a:t> if not useful in particular disease then they should be removed and new useful ones should be adopted.</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UHYA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66800"/>
            <a:ext cx="7924800" cy="5257800"/>
          </a:xfrm>
        </p:spPr>
        <p:txBody>
          <a:bodyPr>
            <a:normAutofit lnSpcReduction="10000"/>
          </a:bodyPr>
          <a:lstStyle/>
          <a:p>
            <a:pPr lvl="0">
              <a:lnSpc>
                <a:spcPct val="150000"/>
              </a:lnSpc>
            </a:pPr>
            <a:r>
              <a:rPr lang="en-IN" dirty="0" err="1" smtClean="0">
                <a:latin typeface="BRH Devanagari" pitchFamily="2" charset="0"/>
              </a:rPr>
              <a:t>Î§ÉÍuÉkÉÇ</a:t>
            </a:r>
            <a:r>
              <a:rPr lang="en-IN" dirty="0" smtClean="0">
                <a:latin typeface="BRH Devanagari" pitchFamily="2" charset="0"/>
              </a:rPr>
              <a:t> </a:t>
            </a:r>
            <a:r>
              <a:rPr lang="en-IN" dirty="0" err="1" smtClean="0">
                <a:latin typeface="BRH Devanagari" pitchFamily="2" charset="0"/>
              </a:rPr>
              <a:t>MÑ¤ÉÉæ</a:t>
            </a:r>
            <a:r>
              <a:rPr lang="en-IN" dirty="0" smtClean="0">
                <a:latin typeface="BRH Devanagari" pitchFamily="2" charset="0"/>
              </a:rPr>
              <a:t> </a:t>
            </a:r>
            <a:r>
              <a:rPr lang="en-IN" dirty="0" err="1" smtClean="0">
                <a:latin typeface="BRH Devanagari" pitchFamily="2" charset="0"/>
              </a:rPr>
              <a:t>xjÉÉmÉrÉåSuÉMüÉvÉÉÇvÉqÉÉWûÉUxrÉÉWûÉUqÉÑmÉrÉÑgeÉÉlÉÈ</a:t>
            </a:r>
            <a:r>
              <a:rPr lang="en-IN" dirty="0" smtClean="0">
                <a:latin typeface="BRH Devanagari" pitchFamily="2" charset="0"/>
              </a:rPr>
              <a:t>; </a:t>
            </a:r>
            <a:r>
              <a:rPr lang="en-IN" dirty="0" err="1" smtClean="0">
                <a:latin typeface="BRH Devanagari" pitchFamily="2" charset="0"/>
              </a:rPr>
              <a:t>iÉ±jÉÉ</a:t>
            </a:r>
            <a:r>
              <a:rPr lang="en-IN" dirty="0" smtClean="0">
                <a:latin typeface="BRH Devanagari" pitchFamily="2" charset="0"/>
              </a:rPr>
              <a:t>- </a:t>
            </a:r>
            <a:r>
              <a:rPr lang="en-IN" dirty="0" err="1" smtClean="0">
                <a:latin typeface="BRH Devanagari" pitchFamily="2" charset="0"/>
              </a:rPr>
              <a:t>LMüqÉuÉMüÉvÉÉÇvÉÇ</a:t>
            </a:r>
            <a:r>
              <a:rPr lang="en-IN" dirty="0" smtClean="0">
                <a:latin typeface="BRH Devanagari" pitchFamily="2" charset="0"/>
              </a:rPr>
              <a:t> </a:t>
            </a:r>
            <a:r>
              <a:rPr lang="en-IN" b="1" dirty="0" err="1" smtClean="0">
                <a:latin typeface="BRH Devanagari" pitchFamily="2" charset="0"/>
              </a:rPr>
              <a:t>qÉÔiÉÉïlÉÉqÉÉWûÉU</a:t>
            </a:r>
            <a:r>
              <a:rPr lang="en-IN" dirty="0" err="1" smtClean="0">
                <a:latin typeface="BRH Devanagari" pitchFamily="2" charset="0"/>
              </a:rPr>
              <a:t>ÍuÉMüÉUÉhÉÉqÉç</a:t>
            </a:r>
            <a:r>
              <a:rPr lang="en-IN" dirty="0" smtClean="0">
                <a:latin typeface="BRH Devanagari" pitchFamily="2" charset="0"/>
              </a:rPr>
              <a:t>, </a:t>
            </a:r>
            <a:r>
              <a:rPr lang="en-IN" dirty="0" err="1" smtClean="0">
                <a:latin typeface="BRH Devanagari" pitchFamily="2" charset="0"/>
              </a:rPr>
              <a:t>LMÇü</a:t>
            </a:r>
            <a:r>
              <a:rPr lang="en-IN" dirty="0" smtClean="0">
                <a:latin typeface="BRH Devanagari" pitchFamily="2" charset="0"/>
              </a:rPr>
              <a:t> </a:t>
            </a:r>
            <a:r>
              <a:rPr lang="en-IN" b="1" dirty="0" err="1" smtClean="0">
                <a:latin typeface="BRH Devanagari" pitchFamily="2" charset="0"/>
              </a:rPr>
              <a:t>SìuÉÉhÉÉqÉ</a:t>
            </a:r>
            <a:r>
              <a:rPr lang="en-IN" dirty="0" err="1" smtClean="0">
                <a:latin typeface="BRH Devanagari" pitchFamily="2" charset="0"/>
              </a:rPr>
              <a:t>ç</a:t>
            </a:r>
            <a:r>
              <a:rPr lang="en-IN" dirty="0" smtClean="0">
                <a:latin typeface="BRH Devanagari" pitchFamily="2" charset="0"/>
              </a:rPr>
              <a:t>, </a:t>
            </a:r>
            <a:r>
              <a:rPr lang="en-IN" dirty="0" err="1" smtClean="0">
                <a:latin typeface="BRH Devanagari" pitchFamily="2" charset="0"/>
              </a:rPr>
              <a:t>LMÇü</a:t>
            </a:r>
            <a:r>
              <a:rPr lang="en-IN" dirty="0" smtClean="0">
                <a:latin typeface="BRH Devanagari" pitchFamily="2" charset="0"/>
              </a:rPr>
              <a:t> </a:t>
            </a:r>
            <a:r>
              <a:rPr lang="en-IN" dirty="0" err="1" smtClean="0">
                <a:latin typeface="BRH Devanagari" pitchFamily="2" charset="0"/>
              </a:rPr>
              <a:t>mÉÑlÉuÉÉïiÉÍmÉ¨ÉvsÉåwqÉhÉÉqÉç</a:t>
            </a:r>
            <a:r>
              <a:rPr lang="en-IN" dirty="0" smtClean="0">
                <a:latin typeface="BRH Devanagari" pitchFamily="2" charset="0"/>
              </a:rPr>
              <a:t>; </a:t>
            </a:r>
            <a:r>
              <a:rPr lang="en-IN" dirty="0" err="1" smtClean="0">
                <a:latin typeface="BRH Devanagari" pitchFamily="2" charset="0"/>
              </a:rPr>
              <a:t>LiÉÉuÉiÉÏÇ</a:t>
            </a:r>
            <a:r>
              <a:rPr lang="en-IN" dirty="0" smtClean="0">
                <a:latin typeface="BRH Devanagari" pitchFamily="2" charset="0"/>
              </a:rPr>
              <a:t> ½ÉWûÉUqÉÉ§ÉÉqÉÑmÉrÉÑgeÉÉlÉÉå </a:t>
            </a:r>
            <a:r>
              <a:rPr lang="en-IN" dirty="0" err="1" smtClean="0">
                <a:latin typeface="BRH Devanagari" pitchFamily="2" charset="0"/>
              </a:rPr>
              <a:t>lÉÉqÉÉ§ÉÉWûÉUeÉÇ</a:t>
            </a:r>
            <a:r>
              <a:rPr lang="en-IN" dirty="0" smtClean="0">
                <a:latin typeface="BRH Devanagari" pitchFamily="2" charset="0"/>
              </a:rPr>
              <a:t> </a:t>
            </a:r>
            <a:r>
              <a:rPr lang="en-IN" dirty="0" err="1" smtClean="0">
                <a:latin typeface="BRH Devanagari" pitchFamily="2" charset="0"/>
              </a:rPr>
              <a:t>ÍMüÎgcÉSvÉÑpÉÇ</a:t>
            </a:r>
            <a:r>
              <a:rPr lang="en-IN" dirty="0" smtClean="0">
                <a:latin typeface="BRH Devanagari" pitchFamily="2" charset="0"/>
              </a:rPr>
              <a:t> </a:t>
            </a:r>
            <a:r>
              <a:rPr lang="en-IN" dirty="0" err="1" smtClean="0">
                <a:latin typeface="BRH Devanagari" pitchFamily="2" charset="0"/>
              </a:rPr>
              <a:t>mÉëÉmlÉÉåÍiÉ</a:t>
            </a:r>
            <a:r>
              <a:rPr lang="en-IN" dirty="0" smtClean="0">
                <a:latin typeface="BRH Devanagari" pitchFamily="2" charset="0"/>
              </a:rPr>
              <a:t> |</a:t>
            </a:r>
            <a:r>
              <a:rPr lang="en-IN" dirty="0" smtClean="0"/>
              <a:t> (C.V.2/3)</a:t>
            </a:r>
            <a:endParaRPr lang="en-US" dirty="0" smtClean="0"/>
          </a:p>
          <a:p>
            <a:pPr>
              <a:lnSpc>
                <a:spcPct val="150000"/>
              </a:lnSpc>
            </a:pPr>
            <a:r>
              <a:rPr lang="en-US" dirty="0" smtClean="0">
                <a:latin typeface="Times New Roman" pitchFamily="18" charset="0"/>
                <a:cs typeface="Times New Roman" pitchFamily="18" charset="0"/>
              </a:rPr>
              <a:t>In this Sutra only two types of Ahara are explained – </a:t>
            </a:r>
            <a:r>
              <a:rPr lang="en-US" dirty="0" err="1" smtClean="0">
                <a:latin typeface="Times New Roman" pitchFamily="18" charset="0"/>
                <a:cs typeface="Times New Roman" pitchFamily="18" charset="0"/>
              </a:rPr>
              <a:t>Moorta</a:t>
            </a:r>
            <a:r>
              <a:rPr lang="en-US" dirty="0" smtClean="0">
                <a:latin typeface="Times New Roman" pitchFamily="18" charset="0"/>
                <a:cs typeface="Times New Roman" pitchFamily="18" charset="0"/>
              </a:rPr>
              <a:t> Ahara and Drava Ahara.</a:t>
            </a:r>
          </a:p>
          <a:p>
            <a:pPr>
              <a:lnSpc>
                <a:spcPct val="150000"/>
              </a:lnSpc>
            </a:pPr>
            <a:r>
              <a:rPr lang="en-US" dirty="0" smtClean="0">
                <a:latin typeface="Times New Roman" pitchFamily="18" charset="0"/>
                <a:cs typeface="Times New Roman" pitchFamily="18" charset="0"/>
              </a:rPr>
              <a:t> The reader should understand by his own intellect that </a:t>
            </a:r>
            <a:r>
              <a:rPr lang="en-US" dirty="0" err="1" smtClean="0">
                <a:latin typeface="Times New Roman" pitchFamily="18" charset="0"/>
                <a:cs typeface="Times New Roman" pitchFamily="18" charset="0"/>
              </a:rPr>
              <a:t>Moortahara</a:t>
            </a:r>
            <a:r>
              <a:rPr lang="en-US" dirty="0" smtClean="0">
                <a:latin typeface="Times New Roman" pitchFamily="18" charset="0"/>
                <a:cs typeface="Times New Roman" pitchFamily="18" charset="0"/>
              </a:rPr>
              <a:t> refers to </a:t>
            </a:r>
            <a:r>
              <a:rPr lang="en-US" dirty="0" err="1" smtClean="0">
                <a:latin typeface="Times New Roman" pitchFamily="18" charset="0"/>
                <a:cs typeface="Times New Roman" pitchFamily="18" charset="0"/>
              </a:rPr>
              <a:t>Ashita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Khadita</a:t>
            </a:r>
            <a:r>
              <a:rPr lang="en-US" dirty="0" smtClean="0">
                <a:latin typeface="Times New Roman" pitchFamily="18" charset="0"/>
                <a:cs typeface="Times New Roman" pitchFamily="18" charset="0"/>
              </a:rPr>
              <a:t>, whereas Drava Ahara refers to </a:t>
            </a:r>
            <a:r>
              <a:rPr lang="en-US" dirty="0" err="1" smtClean="0">
                <a:latin typeface="Times New Roman" pitchFamily="18" charset="0"/>
                <a:cs typeface="Times New Roman" pitchFamily="18" charset="0"/>
              </a:rPr>
              <a:t>Peeta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Lehya</a:t>
            </a:r>
            <a:r>
              <a:rPr lang="en-US" dirty="0" smtClean="0">
                <a:latin typeface="Times New Roman" pitchFamily="18" charset="0"/>
                <a:cs typeface="Times New Roman" pitchFamily="18" charset="0"/>
              </a:rPr>
              <a:t>. </a:t>
            </a:r>
          </a:p>
          <a:p>
            <a:endParaRPr lang="en-US" dirty="0"/>
          </a:p>
        </p:txBody>
      </p:sp>
      <p:sp>
        <p:nvSpPr>
          <p:cNvPr id="3" name="Title 2"/>
          <p:cNvSpPr>
            <a:spLocks noGrp="1"/>
          </p:cNvSpPr>
          <p:nvPr>
            <p:ph type="title"/>
          </p:nvPr>
        </p:nvSpPr>
        <p:spPr>
          <a:xfrm>
            <a:off x="457200" y="320040"/>
            <a:ext cx="7239000" cy="670560"/>
          </a:xfrm>
        </p:spPr>
        <p:txBody>
          <a:bodyPr/>
          <a:lstStyle/>
          <a:p>
            <a:r>
              <a:rPr lang="en-US" dirty="0" smtClean="0">
                <a:latin typeface="Times New Roman" pitchFamily="18" charset="0"/>
                <a:cs typeface="Times New Roman" pitchFamily="18" charset="0"/>
              </a:rPr>
              <a:t>UHYA</a:t>
            </a:r>
            <a:endParaRPr lang="en-US" dirty="0">
              <a:latin typeface="Times New Roman" pitchFamily="18" charset="0"/>
              <a:cs typeface="Times New Roman"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IN" sz="2800" dirty="0" err="1" smtClean="0">
                <a:latin typeface="BRH Devanagari RN" pitchFamily="2" charset="0"/>
              </a:rPr>
              <a:t>xÉqÉÑŠrÉÉå</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rÉÌSSÇ</a:t>
            </a:r>
            <a:r>
              <a:rPr lang="en-IN" sz="2800" dirty="0" smtClean="0">
                <a:latin typeface="BRH Devanagari RN" pitchFamily="2" charset="0"/>
              </a:rPr>
              <a:t> </a:t>
            </a:r>
            <a:r>
              <a:rPr lang="en-IN" sz="2800" dirty="0" err="1" smtClean="0">
                <a:latin typeface="BRH Devanagari RN" pitchFamily="2" charset="0"/>
              </a:rPr>
              <a:t>cÉåSÇ</a:t>
            </a:r>
            <a:r>
              <a:rPr lang="en-IN" sz="2800" dirty="0" smtClean="0">
                <a:latin typeface="BRH Devanagari RN" pitchFamily="2" charset="0"/>
              </a:rPr>
              <a:t> </a:t>
            </a:r>
            <a:r>
              <a:rPr lang="en-IN" sz="2800" dirty="0" err="1" smtClean="0">
                <a:latin typeface="BRH Devanagari RN" pitchFamily="2" charset="0"/>
              </a:rPr>
              <a:t>cÉåÌiÉ</a:t>
            </a:r>
            <a:r>
              <a:rPr lang="en-IN" sz="2800" dirty="0" smtClean="0">
                <a:latin typeface="BRH Devanagari RN" pitchFamily="2" charset="0"/>
              </a:rPr>
              <a:t> </a:t>
            </a:r>
            <a:r>
              <a:rPr lang="en-IN" sz="2800" dirty="0" err="1" smtClean="0">
                <a:latin typeface="BRH Devanagari RN" pitchFamily="2" charset="0"/>
              </a:rPr>
              <a:t>M×üiuÉÉ</a:t>
            </a:r>
            <a:r>
              <a:rPr lang="en-IN" sz="2800" dirty="0" smtClean="0">
                <a:latin typeface="BRH Devanagari RN" pitchFamily="2" charset="0"/>
              </a:rPr>
              <a:t> </a:t>
            </a:r>
            <a:r>
              <a:rPr lang="en-IN" sz="2800" dirty="0" err="1" smtClean="0">
                <a:latin typeface="BRH Devanagari RN" pitchFamily="2" charset="0"/>
              </a:rPr>
              <a:t>ÌuÉkÉÏrÉiÉå</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uÉhÉï¶É</a:t>
            </a:r>
            <a:r>
              <a:rPr lang="en-IN" sz="2800" dirty="0" smtClean="0">
                <a:latin typeface="BRH Devanagari RN" pitchFamily="2" charset="0"/>
              </a:rPr>
              <a:t> </a:t>
            </a:r>
            <a:r>
              <a:rPr lang="en-IN" sz="2800" dirty="0" err="1" smtClean="0">
                <a:latin typeface="BRH Devanagari RN" pitchFamily="2" charset="0"/>
              </a:rPr>
              <a:t>xuÉU¶É</a:t>
            </a:r>
            <a:r>
              <a:rPr lang="en-IN" sz="2800" dirty="0" smtClean="0">
                <a:latin typeface="BRH Devanagari RN" pitchFamily="2" charset="0"/>
              </a:rPr>
              <a:t>’ (C A 3) </a:t>
            </a:r>
            <a:r>
              <a:rPr lang="en-IN" sz="2800" dirty="0" err="1" smtClean="0">
                <a:latin typeface="BRH Devanagari RN" pitchFamily="2" charset="0"/>
              </a:rPr>
              <a:t>CirÉÉÌS</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latin typeface="BRH Devanagari RN" pitchFamily="2" charset="0"/>
              </a:rPr>
              <a:t>)</a:t>
            </a:r>
          </a:p>
          <a:p>
            <a:pPr lvl="0" algn="just">
              <a:lnSpc>
                <a:spcPct val="150000"/>
              </a:lnSpc>
            </a:pPr>
            <a:r>
              <a:rPr lang="en-IN" sz="2800" dirty="0" smtClean="0">
                <a:latin typeface="Times New Roman" pitchFamily="18" charset="0"/>
                <a:cs typeface="Times New Roman" pitchFamily="18" charset="0"/>
              </a:rPr>
              <a:t>Group of facts collected together by using the conjunction ‘ca’.</a:t>
            </a:r>
          </a:p>
          <a:p>
            <a:pPr algn="just">
              <a:lnSpc>
                <a:spcPct val="150000"/>
              </a:lnSpc>
            </a:pPr>
            <a:r>
              <a:rPr lang="en-IN" sz="2800" dirty="0" err="1" smtClean="0">
                <a:latin typeface="Times New Roman" pitchFamily="18" charset="0"/>
                <a:cs typeface="Times New Roman" pitchFamily="18" charset="0"/>
              </a:rPr>
              <a:t>Eg</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Prakrita</a:t>
            </a:r>
            <a:r>
              <a:rPr lang="en-IN" sz="2800" dirty="0" smtClean="0">
                <a:latin typeface="Times New Roman" pitchFamily="18" charset="0"/>
                <a:cs typeface="Times New Roman" pitchFamily="18" charset="0"/>
              </a:rPr>
              <a:t> and </a:t>
            </a:r>
            <a:r>
              <a:rPr lang="en-IN" sz="2800" dirty="0" err="1" smtClean="0">
                <a:latin typeface="Times New Roman" pitchFamily="18" charset="0"/>
                <a:cs typeface="Times New Roman" pitchFamily="18" charset="0"/>
              </a:rPr>
              <a:t>Vikrata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Svara</a:t>
            </a:r>
            <a:r>
              <a:rPr lang="en-IN" sz="2800" dirty="0" smtClean="0">
                <a:latin typeface="Times New Roman" pitchFamily="18" charset="0"/>
                <a:cs typeface="Times New Roman" pitchFamily="18" charset="0"/>
              </a:rPr>
              <a:t>, Varna are grouped in </a:t>
            </a:r>
            <a:r>
              <a:rPr lang="en-IN" sz="2800" dirty="0" err="1" smtClean="0">
                <a:latin typeface="Times New Roman" pitchFamily="18" charset="0"/>
                <a:cs typeface="Times New Roman" pitchFamily="18" charset="0"/>
              </a:rPr>
              <a:t>Indriyasthana</a:t>
            </a:r>
            <a:r>
              <a:rPr lang="en-IN" sz="2800" dirty="0" smtClean="0">
                <a:latin typeface="Times New Roman" pitchFamily="18" charset="0"/>
                <a:cs typeface="Times New Roman" pitchFamily="18" charset="0"/>
              </a:rPr>
              <a:t> of </a:t>
            </a:r>
            <a:r>
              <a:rPr lang="en-IN" sz="2800" dirty="0" err="1" smtClean="0">
                <a:latin typeface="Times New Roman" pitchFamily="18" charset="0"/>
                <a:cs typeface="Times New Roman" pitchFamily="18" charset="0"/>
              </a:rPr>
              <a:t>Caraka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Samhita</a:t>
            </a:r>
            <a:endParaRPr lang="en-US" sz="2800" dirty="0" smtClean="0">
              <a:latin typeface="Times New Roman" pitchFamily="18" charset="0"/>
              <a:cs typeface="Times New Roman" pitchFamily="18" charset="0"/>
            </a:endParaRPr>
          </a:p>
          <a:p>
            <a:pPr lvl="0"/>
            <a:endParaRPr lang="en-US" sz="2800" dirty="0" smtClean="0"/>
          </a:p>
          <a:p>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SAMUCHAYA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7848600" cy="5867400"/>
          </a:xfrm>
        </p:spPr>
        <p:txBody>
          <a:bodyPr>
            <a:normAutofit fontScale="85000" lnSpcReduction="20000"/>
          </a:bodyPr>
          <a:lstStyle/>
          <a:p>
            <a:pPr>
              <a:lnSpc>
                <a:spcPct val="160000"/>
              </a:lnSpc>
            </a:pPr>
            <a:r>
              <a:rPr lang="hi-IN" sz="2400" dirty="0" smtClean="0"/>
              <a:t>हस्तिदन्ती हैमवती श्यामा त्रिवृदधोगुडा|</a:t>
            </a:r>
          </a:p>
          <a:p>
            <a:pPr>
              <a:lnSpc>
                <a:spcPct val="160000"/>
              </a:lnSpc>
              <a:buNone/>
            </a:pPr>
            <a:r>
              <a:rPr lang="en-US" sz="2400" dirty="0" smtClean="0"/>
              <a:t>	</a:t>
            </a:r>
            <a:r>
              <a:rPr lang="hi-IN" sz="2400" dirty="0" smtClean="0"/>
              <a:t>सप्तला श्वेतनामा च प्रत्यक्श्रेणी गवाक्ष्यपि||७७</a:t>
            </a:r>
            <a:endParaRPr lang="en-US" sz="2400" dirty="0" smtClean="0"/>
          </a:p>
          <a:p>
            <a:pPr>
              <a:lnSpc>
                <a:spcPct val="160000"/>
              </a:lnSpc>
              <a:buNone/>
            </a:pPr>
            <a:r>
              <a:rPr lang="en-US" sz="2400" dirty="0" smtClean="0"/>
              <a:t>	</a:t>
            </a:r>
            <a:r>
              <a:rPr lang="hi-IN" sz="2400" dirty="0" smtClean="0"/>
              <a:t>ज्योतिष्मती च बिम्बी च शणपुष्पी विषाणिका|</a:t>
            </a:r>
            <a:endParaRPr lang="en-US" sz="2400" dirty="0" smtClean="0"/>
          </a:p>
          <a:p>
            <a:pPr>
              <a:lnSpc>
                <a:spcPct val="160000"/>
              </a:lnSpc>
              <a:buNone/>
            </a:pPr>
            <a:r>
              <a:rPr lang="en-US" sz="2400" dirty="0" smtClean="0"/>
              <a:t>	</a:t>
            </a:r>
            <a:r>
              <a:rPr lang="hi-IN" sz="2400" dirty="0" smtClean="0"/>
              <a:t>अजगन्धा द्रवन्ती च क्षीरिणी चात्र षोडशी||</a:t>
            </a:r>
            <a:r>
              <a:rPr lang="en-US" sz="2400" dirty="0" smtClean="0"/>
              <a:t> C.V.1/77-78)</a:t>
            </a:r>
            <a:endParaRPr lang="hi-IN" sz="2400" dirty="0" smtClean="0"/>
          </a:p>
          <a:p>
            <a:pPr lvl="0">
              <a:lnSpc>
                <a:spcPct val="160000"/>
              </a:lnSpc>
              <a:buClr>
                <a:srgbClr val="2DA2BF"/>
              </a:buClr>
            </a:pPr>
            <a:r>
              <a:rPr lang="en-US" sz="2400" dirty="0" smtClean="0">
                <a:latin typeface="Times New Roman" pitchFamily="18" charset="0"/>
                <a:cs typeface="Times New Roman" pitchFamily="18" charset="0"/>
              </a:rPr>
              <a:t>In </a:t>
            </a:r>
            <a:r>
              <a:rPr lang="en-US" sz="2400" dirty="0" err="1" smtClean="0">
                <a:latin typeface="Times New Roman" pitchFamily="18" charset="0"/>
                <a:cs typeface="Times New Roman" pitchFamily="18" charset="0"/>
              </a:rPr>
              <a:t>Dirghanjivitiyamadhyayam</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sixteen drugs having useful roots are grouped together. </a:t>
            </a:r>
            <a:endParaRPr lang="en-US" sz="2000" dirty="0" smtClean="0">
              <a:latin typeface="Times New Roman" pitchFamily="18" charset="0"/>
              <a:cs typeface="Times New Roman" pitchFamily="18" charset="0"/>
            </a:endParaRPr>
          </a:p>
          <a:p>
            <a:pPr>
              <a:lnSpc>
                <a:spcPct val="160000"/>
              </a:lnSpc>
            </a:pPr>
            <a:r>
              <a:rPr lang="hi-IN" sz="2400" dirty="0" smtClean="0"/>
              <a:t>न वेगान् धारयेद्धीमाञ्जातान् मूत्रपुरीषयोः| न रेतसो न वातस्य न छर्द्याः क्षवथोर्न च||३||</a:t>
            </a:r>
          </a:p>
          <a:p>
            <a:pPr>
              <a:lnSpc>
                <a:spcPct val="160000"/>
              </a:lnSpc>
              <a:buNone/>
            </a:pPr>
            <a:r>
              <a:rPr lang="en-US" sz="2400" dirty="0" smtClean="0"/>
              <a:t>	</a:t>
            </a:r>
            <a:r>
              <a:rPr lang="hi-IN" sz="2400" dirty="0" smtClean="0"/>
              <a:t>नोद्गारस्य न जृम्भाया न वेगान् क्षुत्पिपासयोः| न बाष्पस्य न निद्राया निःश्वासस्य श्रमेण च||४||</a:t>
            </a:r>
          </a:p>
          <a:p>
            <a:pPr lvl="0">
              <a:lnSpc>
                <a:spcPct val="160000"/>
              </a:lnSpc>
              <a:buClr>
                <a:srgbClr val="2DA2BF"/>
              </a:buClr>
            </a:pPr>
            <a:r>
              <a:rPr lang="en-US" sz="2400" dirty="0" smtClean="0">
                <a:latin typeface="Times New Roman" pitchFamily="18" charset="0"/>
                <a:cs typeface="Times New Roman" pitchFamily="18" charset="0"/>
              </a:rPr>
              <a:t>In </a:t>
            </a:r>
            <a:r>
              <a:rPr lang="en-US" sz="2400" dirty="0" err="1" smtClean="0">
                <a:latin typeface="Times New Roman" pitchFamily="18" charset="0"/>
                <a:cs typeface="Times New Roman" pitchFamily="18" charset="0"/>
              </a:rPr>
              <a:t>Navegandharaṇiyam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Adhyayam</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all the thirteen </a:t>
            </a:r>
            <a:r>
              <a:rPr lang="en-US" sz="2400" dirty="0" err="1" smtClean="0">
                <a:latin typeface="Times New Roman" pitchFamily="18" charset="0"/>
                <a:cs typeface="Times New Roman" pitchFamily="18" charset="0"/>
              </a:rPr>
              <a:t>Adharaneeya</a:t>
            </a:r>
            <a:r>
              <a:rPr lang="en-US" sz="2400" dirty="0" smtClean="0">
                <a:latin typeface="Times New Roman" pitchFamily="18" charset="0"/>
                <a:cs typeface="Times New Roman" pitchFamily="18" charset="0"/>
              </a:rPr>
              <a:t> Vegas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are grouped together.</a:t>
            </a:r>
            <a:endParaRPr lang="en-US" sz="2000" dirty="0" smtClean="0">
              <a:latin typeface="Times New Roman" pitchFamily="18" charset="0"/>
              <a:cs typeface="Times New Roman" pitchFamily="18" charset="0"/>
            </a:endParaRPr>
          </a:p>
        </p:txBody>
      </p:sp>
      <p:sp>
        <p:nvSpPr>
          <p:cNvPr id="3" name="Title 2"/>
          <p:cNvSpPr>
            <a:spLocks noGrp="1"/>
          </p:cNvSpPr>
          <p:nvPr>
            <p:ph type="title"/>
          </p:nvPr>
        </p:nvSpPr>
        <p:spPr>
          <a:xfrm>
            <a:off x="457200" y="0"/>
            <a:ext cx="8229600" cy="715962"/>
          </a:xfrm>
        </p:spPr>
        <p:txBody>
          <a:bodyPr>
            <a:normAutofit/>
          </a:bodyPr>
          <a:lstStyle/>
          <a:p>
            <a:r>
              <a:rPr lang="en-IN" dirty="0" smtClean="0">
                <a:latin typeface="Times New Roman" pitchFamily="18" charset="0"/>
                <a:cs typeface="Times New Roman" pitchFamily="18" charset="0"/>
              </a:rPr>
              <a:t>SAMUCHAYA</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7239000" cy="4846320"/>
          </a:xfrm>
        </p:spPr>
        <p:txBody>
          <a:bodyPr>
            <a:normAutofit fontScale="92500"/>
          </a:bodyPr>
          <a:lstStyle/>
          <a:p>
            <a:pPr lvl="0" algn="just">
              <a:lnSpc>
                <a:spcPct val="150000"/>
              </a:lnSpc>
            </a:pPr>
            <a:r>
              <a:rPr lang="en-IN" sz="2800" dirty="0" err="1" smtClean="0">
                <a:latin typeface="BRH Devanagari RN" pitchFamily="2" charset="0"/>
              </a:rPr>
              <a:t>ÌlÉSzÉïlÉÇ</a:t>
            </a:r>
            <a:r>
              <a:rPr lang="en-IN" sz="2800" dirty="0" smtClean="0">
                <a:latin typeface="BRH Devanagari RN" pitchFamily="2" charset="0"/>
              </a:rPr>
              <a:t> </a:t>
            </a:r>
            <a:r>
              <a:rPr lang="en-IN" sz="2800" dirty="0" err="1" smtClean="0">
                <a:latin typeface="BRH Devanagari RN" pitchFamily="2" charset="0"/>
              </a:rPr>
              <a:t>lÉÉqÉ</a:t>
            </a:r>
            <a:r>
              <a:rPr lang="en-IN" sz="2800" dirty="0" smtClean="0">
                <a:latin typeface="BRH Devanagari RN" pitchFamily="2" charset="0"/>
              </a:rPr>
              <a:t> </a:t>
            </a:r>
            <a:r>
              <a:rPr lang="en-IN" sz="2800" dirty="0" err="1" smtClean="0">
                <a:latin typeface="BRH Devanagari RN" pitchFamily="2" charset="0"/>
              </a:rPr>
              <a:t>qÉÔZÉïÌuÉSÒwÉÉÇ</a:t>
            </a:r>
            <a:r>
              <a:rPr lang="en-IN" sz="2800" dirty="0" smtClean="0">
                <a:latin typeface="BRH Devanagari RN" pitchFamily="2" charset="0"/>
              </a:rPr>
              <a:t> </a:t>
            </a:r>
            <a:r>
              <a:rPr lang="en-IN" sz="2800" dirty="0" err="1" smtClean="0">
                <a:latin typeface="BRH Devanagari RN" pitchFamily="2" charset="0"/>
              </a:rPr>
              <a:t>oÉÑÎ®xÉÉqrÉÌuÉwÉrÉÉå</a:t>
            </a:r>
            <a:r>
              <a:rPr lang="en-IN" sz="2800" dirty="0" smtClean="0">
                <a:latin typeface="BRH Devanagari RN" pitchFamily="2" charset="0"/>
              </a:rPr>
              <a:t> SØ¹ÉliÉ::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ÌuÉ¥ÉÉiÉqÉqÉ×iÉÇ</a:t>
            </a:r>
            <a:r>
              <a:rPr lang="en-IN" sz="2800" dirty="0" smtClean="0">
                <a:latin typeface="BRH Devanagari RN" pitchFamily="2" charset="0"/>
              </a:rPr>
              <a:t> </a:t>
            </a:r>
            <a:r>
              <a:rPr lang="en-IN" sz="2800" dirty="0" err="1" smtClean="0">
                <a:latin typeface="BRH Devanagari RN" pitchFamily="2" charset="0"/>
              </a:rPr>
              <a:t>rÉjÉÉ</a:t>
            </a:r>
            <a:r>
              <a:rPr lang="en-IN" sz="2800" dirty="0" smtClean="0">
                <a:latin typeface="BRH Devanagari RN" pitchFamily="2" charset="0"/>
              </a:rPr>
              <a:t>” (</a:t>
            </a:r>
            <a:r>
              <a:rPr lang="en-IN" sz="2800" dirty="0" err="1" smtClean="0">
                <a:latin typeface="BRH Devanagari RN" pitchFamily="2" charset="0"/>
              </a:rPr>
              <a:t>xÉÔ</a:t>
            </a:r>
            <a:r>
              <a:rPr lang="en-IN" sz="2800" dirty="0" smtClean="0">
                <a:latin typeface="BRH Devanagari RN" pitchFamily="2" charset="0"/>
              </a:rPr>
              <a:t> A 1) </a:t>
            </a:r>
            <a:r>
              <a:rPr lang="en-IN" sz="2800" dirty="0" err="1" smtClean="0">
                <a:latin typeface="BRH Devanagari RN" pitchFamily="2" charset="0"/>
              </a:rPr>
              <a:t>CirÉÉÌS</a:t>
            </a:r>
            <a:r>
              <a:rPr lang="en-IN" sz="2800" dirty="0" smtClean="0">
                <a:latin typeface="BRH Devanagari RN" pitchFamily="2" charset="0"/>
              </a:rPr>
              <a:t> | (</a:t>
            </a:r>
            <a:r>
              <a:rPr lang="en-IN" sz="2800" dirty="0" err="1" smtClean="0">
                <a:latin typeface="BRH Devanagari RN" pitchFamily="2" charset="0"/>
              </a:rPr>
              <a:t>cÉ¢ümÉÉÍhÉ</a:t>
            </a:r>
            <a:r>
              <a:rPr lang="en-IN" sz="2800" dirty="0" smtClean="0"/>
              <a:t>)</a:t>
            </a:r>
            <a:endParaRPr lang="en-US" sz="2800" dirty="0" smtClean="0"/>
          </a:p>
          <a:p>
            <a:pPr algn="just">
              <a:lnSpc>
                <a:spcPct val="150000"/>
              </a:lnSpc>
            </a:pPr>
            <a:r>
              <a:rPr lang="en-US" sz="2800" dirty="0" smtClean="0">
                <a:latin typeface="Times New Roman" pitchFamily="18" charset="0"/>
                <a:cs typeface="Times New Roman" pitchFamily="18" charset="0"/>
              </a:rPr>
              <a:t>Explaining a subject matter with an example .</a:t>
            </a:r>
          </a:p>
          <a:p>
            <a:pPr algn="just">
              <a:lnSpc>
                <a:spcPct val="150000"/>
              </a:lnSpc>
            </a:pPr>
            <a:r>
              <a:rPr lang="en-IN" sz="2800" dirty="0" smtClean="0">
                <a:latin typeface="Times New Roman" pitchFamily="18" charset="0"/>
                <a:cs typeface="Times New Roman" pitchFamily="18" charset="0"/>
              </a:rPr>
              <a:t>So that it helps to understand a subject both by a subject expert or an illiterate. </a:t>
            </a:r>
            <a:endParaRPr lang="en-US" sz="2800" dirty="0" smtClean="0">
              <a:latin typeface="Times New Roman" pitchFamily="18" charset="0"/>
              <a:cs typeface="Times New Roman" pitchFamily="18" charset="0"/>
            </a:endParaRPr>
          </a:p>
          <a:p>
            <a:pPr algn="just">
              <a:lnSpc>
                <a:spcPct val="150000"/>
              </a:lnSpc>
            </a:pPr>
            <a:r>
              <a:rPr lang="en-IN" sz="2800" dirty="0" smtClean="0">
                <a:latin typeface="Times New Roman" pitchFamily="18" charset="0"/>
                <a:cs typeface="Times New Roman" pitchFamily="18" charset="0"/>
              </a:rPr>
              <a:t>Eg: </a:t>
            </a:r>
            <a:r>
              <a:rPr lang="en-IN" sz="2800" dirty="0" err="1" smtClean="0">
                <a:latin typeface="Times New Roman" pitchFamily="18" charset="0"/>
                <a:cs typeface="Times New Roman" pitchFamily="18" charset="0"/>
              </a:rPr>
              <a:t>Avijnata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Aushada</a:t>
            </a:r>
            <a:r>
              <a:rPr lang="en-IN" sz="2800" dirty="0" smtClean="0">
                <a:latin typeface="Times New Roman" pitchFamily="18" charset="0"/>
                <a:cs typeface="Times New Roman" pitchFamily="18" charset="0"/>
              </a:rPr>
              <a:t> is like </a:t>
            </a:r>
            <a:r>
              <a:rPr lang="en-IN" sz="2800" dirty="0" err="1" smtClean="0">
                <a:latin typeface="Times New Roman" pitchFamily="18" charset="0"/>
                <a:cs typeface="Times New Roman" pitchFamily="18" charset="0"/>
              </a:rPr>
              <a:t>Visha</a:t>
            </a:r>
            <a:r>
              <a:rPr lang="en-IN" sz="2800" dirty="0" smtClean="0">
                <a:latin typeface="Times New Roman" pitchFamily="18" charset="0"/>
                <a:cs typeface="Times New Roman" pitchFamily="18" charset="0"/>
              </a:rPr>
              <a:t> or </a:t>
            </a:r>
            <a:r>
              <a:rPr lang="en-IN" sz="2800" dirty="0" err="1" smtClean="0">
                <a:latin typeface="Times New Roman" pitchFamily="18" charset="0"/>
                <a:cs typeface="Times New Roman" pitchFamily="18" charset="0"/>
              </a:rPr>
              <a:t>Vajra</a:t>
            </a:r>
            <a:r>
              <a:rPr lang="en-IN" sz="2800" dirty="0" smtClean="0">
                <a:latin typeface="Times New Roman" pitchFamily="18" charset="0"/>
                <a:cs typeface="Times New Roman" pitchFamily="18" charset="0"/>
              </a:rPr>
              <a:t> of </a:t>
            </a:r>
            <a:r>
              <a:rPr lang="en-IN" sz="2800" dirty="0" err="1" smtClean="0">
                <a:latin typeface="Times New Roman" pitchFamily="18" charset="0"/>
                <a:cs typeface="Times New Roman" pitchFamily="18" charset="0"/>
              </a:rPr>
              <a:t>Indra</a:t>
            </a:r>
            <a:r>
              <a:rPr lang="en-IN" sz="2800" dirty="0" smtClean="0">
                <a:latin typeface="Times New Roman" pitchFamily="18" charset="0"/>
                <a:cs typeface="Times New Roman" pitchFamily="18" charset="0"/>
              </a:rPr>
              <a:t>, whereas, </a:t>
            </a:r>
            <a:r>
              <a:rPr lang="en-IN" sz="2800" dirty="0" err="1" smtClean="0">
                <a:latin typeface="Times New Roman" pitchFamily="18" charset="0"/>
                <a:cs typeface="Times New Roman" pitchFamily="18" charset="0"/>
              </a:rPr>
              <a:t>Vijnanata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Aushadha</a:t>
            </a:r>
            <a:r>
              <a:rPr lang="en-IN" sz="2800" dirty="0" smtClean="0">
                <a:latin typeface="Times New Roman" pitchFamily="18" charset="0"/>
                <a:cs typeface="Times New Roman" pitchFamily="18" charset="0"/>
              </a:rPr>
              <a:t> is like Amrita.</a:t>
            </a:r>
            <a:endParaRPr lang="en-US" sz="2800" dirty="0" smtClean="0">
              <a:latin typeface="Times New Roman" pitchFamily="18" charset="0"/>
              <a:cs typeface="Times New Roman" pitchFamily="18" charset="0"/>
            </a:endParaRPr>
          </a:p>
          <a:p>
            <a:pPr algn="just">
              <a:lnSpc>
                <a:spcPct val="150000"/>
              </a:lnSpc>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NIDARSANA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smtClean="0">
                <a:latin typeface="BRH Devanagari" pitchFamily="2" charset="0"/>
              </a:rPr>
              <a:t>¤ÉÉU: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mÉëÉcrÉ¶ÉÏlÉÉ¶É</a:t>
            </a:r>
            <a:r>
              <a:rPr lang="en-US" dirty="0" smtClean="0">
                <a:latin typeface="BRH Devanagari" pitchFamily="2" charset="0"/>
              </a:rPr>
              <a:t> . . . | </a:t>
            </a:r>
            <a:r>
              <a:rPr lang="en-US" dirty="0" smtClean="0">
                <a:latin typeface="Times New Roman" pitchFamily="18" charset="0"/>
                <a:cs typeface="Times New Roman" pitchFamily="18" charset="0"/>
              </a:rPr>
              <a:t>(C.V.1/17)</a:t>
            </a:r>
            <a:endParaRPr lang="en-US" dirty="0" smtClean="0">
              <a:latin typeface="BRH Devanagari" pitchFamily="2" charset="0"/>
            </a:endParaRPr>
          </a:p>
          <a:p>
            <a:pPr lvl="0" algn="just">
              <a:lnSpc>
                <a:spcPct val="150000"/>
              </a:lnSpc>
            </a:pPr>
            <a:r>
              <a:rPr lang="en-US" dirty="0" err="1" smtClean="0">
                <a:latin typeface="BRH Devanagari" pitchFamily="2" charset="0"/>
              </a:rPr>
              <a:t>sÉuÉhÉÇ</a:t>
            </a:r>
            <a:r>
              <a:rPr lang="en-US" dirty="0" smtClean="0">
                <a:latin typeface="BRH Devanagari" pitchFamily="2" charset="0"/>
              </a:rPr>
              <a:t> . . .  .</a:t>
            </a:r>
            <a:r>
              <a:rPr lang="en-US" dirty="0" err="1" smtClean="0">
                <a:latin typeface="BRH Devanagari" pitchFamily="2" charset="0"/>
              </a:rPr>
              <a:t>iÉ±jÉÉ</a:t>
            </a:r>
            <a:r>
              <a:rPr lang="en-US" dirty="0" smtClean="0">
                <a:latin typeface="BRH Devanagari" pitchFamily="2" charset="0"/>
              </a:rPr>
              <a:t> - </a:t>
            </a:r>
            <a:r>
              <a:rPr lang="en-US" b="1" dirty="0" err="1" smtClean="0">
                <a:latin typeface="BRH Devanagari" pitchFamily="2" charset="0"/>
              </a:rPr>
              <a:t>oÉ¿ûÏMüxÉÉæUÎ·íMüxÉælSuÉxÉÉæuÉÏUMüÉ</a:t>
            </a:r>
            <a:r>
              <a:rPr lang="en-US" dirty="0" smtClean="0"/>
              <a:t>:;. . .| (1/18)</a:t>
            </a:r>
          </a:p>
          <a:p>
            <a:pPr algn="just">
              <a:lnSpc>
                <a:spcPct val="150000"/>
              </a:lnSpc>
            </a:pPr>
            <a:r>
              <a:rPr lang="en-US" dirty="0" err="1" smtClean="0">
                <a:latin typeface="Times New Roman" pitchFamily="18" charset="0"/>
                <a:cs typeface="Times New Roman" pitchFamily="18" charset="0"/>
              </a:rPr>
              <a:t>Prachya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Cheena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Bahlika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Sourashtrika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Souviraka</a:t>
            </a:r>
            <a:r>
              <a:rPr lang="en-US" dirty="0" smtClean="0">
                <a:latin typeface="Times New Roman" pitchFamily="18" charset="0"/>
                <a:cs typeface="Times New Roman" pitchFamily="18" charset="0"/>
              </a:rPr>
              <a:t> are the Desha which are known popularly using </a:t>
            </a:r>
            <a:r>
              <a:rPr lang="en-US" dirty="0" err="1" smtClean="0">
                <a:latin typeface="Times New Roman" pitchFamily="18" charset="0"/>
                <a:cs typeface="Times New Roman" pitchFamily="18" charset="0"/>
              </a:rPr>
              <a:t>Kshara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Lavana</a:t>
            </a:r>
            <a:r>
              <a:rPr lang="en-US" dirty="0" smtClean="0">
                <a:latin typeface="Times New Roman" pitchFamily="18" charset="0"/>
                <a:cs typeface="Times New Roman" pitchFamily="18" charset="0"/>
              </a:rPr>
              <a:t> in excess. </a:t>
            </a: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NIDARSANA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0" algn="just">
              <a:lnSpc>
                <a:spcPct val="150000"/>
              </a:lnSpc>
            </a:pPr>
            <a:r>
              <a:rPr lang="en-IN" dirty="0" err="1" smtClean="0">
                <a:latin typeface="BRH Devanagari RN" pitchFamily="2" charset="0"/>
              </a:rPr>
              <a:t>ÌlÉuÉïcÉlÉÇ</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mÉÎhQûiÉoÉÑÎ®aÉqrÉÉå</a:t>
            </a:r>
            <a:r>
              <a:rPr lang="en-IN" dirty="0" smtClean="0">
                <a:latin typeface="BRH Devanagari RN" pitchFamily="2" charset="0"/>
              </a:rPr>
              <a:t> SØ¹ÉliÉ:;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ÉÉrÉiÉå</a:t>
            </a:r>
            <a:r>
              <a:rPr lang="en-IN" dirty="0" smtClean="0">
                <a:latin typeface="BRH Devanagari RN" pitchFamily="2" charset="0"/>
              </a:rPr>
              <a:t> </a:t>
            </a:r>
            <a:r>
              <a:rPr lang="en-IN" dirty="0" err="1" smtClean="0">
                <a:latin typeface="BRH Devanagari RN" pitchFamily="2" charset="0"/>
              </a:rPr>
              <a:t>ÌlÉirÉaÉxrÉåuÉ</a:t>
            </a:r>
            <a:r>
              <a:rPr lang="en-IN" dirty="0" smtClean="0">
                <a:latin typeface="BRH Devanagari RN" pitchFamily="2" charset="0"/>
              </a:rPr>
              <a:t> </a:t>
            </a:r>
            <a:r>
              <a:rPr lang="en-IN" dirty="0" err="1" smtClean="0">
                <a:latin typeface="BRH Devanagari RN" pitchFamily="2" charset="0"/>
              </a:rPr>
              <a:t>MüÉsÉxrÉÉirÉrÉMüÉUhÉqÉç</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16) </a:t>
            </a:r>
            <a:r>
              <a:rPr lang="en-IN" dirty="0" err="1" smtClean="0">
                <a:latin typeface="BRH Devanagari RN" pitchFamily="2" charset="0"/>
              </a:rPr>
              <a:t>CÌiÉ</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p>
          <a:p>
            <a:pPr algn="just">
              <a:lnSpc>
                <a:spcPct val="150000"/>
              </a:lnSpc>
            </a:pPr>
            <a:r>
              <a:rPr lang="en-IN" dirty="0" smtClean="0">
                <a:latin typeface="Times New Roman" pitchFamily="18" charset="0"/>
                <a:cs typeface="Times New Roman" pitchFamily="18" charset="0"/>
              </a:rPr>
              <a:t>Statement or illustration that can be understood only by learned. </a:t>
            </a:r>
          </a:p>
          <a:p>
            <a:pPr algn="just">
              <a:lnSpc>
                <a:spcPct val="150000"/>
              </a:lnSpc>
            </a:pPr>
            <a:r>
              <a:rPr lang="en-IN" dirty="0" smtClean="0">
                <a:latin typeface="Times New Roman" pitchFamily="18" charset="0"/>
                <a:cs typeface="Times New Roman" pitchFamily="18" charset="0"/>
              </a:rPr>
              <a:t>Eg : Just as Kala(time) is </a:t>
            </a:r>
            <a:r>
              <a:rPr lang="en-IN" dirty="0" err="1" smtClean="0">
                <a:latin typeface="Times New Roman" pitchFamily="18" charset="0"/>
                <a:cs typeface="Times New Roman" pitchFamily="18" charset="0"/>
              </a:rPr>
              <a:t>everchanging</a:t>
            </a:r>
            <a:r>
              <a:rPr lang="en-IN" dirty="0" smtClean="0">
                <a:latin typeface="Times New Roman" pitchFamily="18" charset="0"/>
                <a:cs typeface="Times New Roman" pitchFamily="18" charset="0"/>
              </a:rPr>
              <a:t> without help from any other thing so also all the materials in the universe undergo change by themselves(Cha.su.16/32).</a:t>
            </a:r>
            <a:endParaRPr lang="en-US" dirty="0" smtClean="0">
              <a:latin typeface="Times New Roman" pitchFamily="18" charset="0"/>
              <a:cs typeface="Times New Roman" pitchFamily="18" charset="0"/>
            </a:endParaRPr>
          </a:p>
          <a:p>
            <a:pPr algn="just">
              <a:lnSpc>
                <a:spcPct val="150000"/>
              </a:lnSpc>
            </a:pPr>
            <a:endParaRPr lang="en-US" dirty="0" smtClean="0"/>
          </a:p>
          <a:p>
            <a:pPr lvl="0"/>
            <a:endParaRPr lang="en-IN" dirty="0" smtClean="0"/>
          </a:p>
          <a:p>
            <a:pPr lvl="0"/>
            <a:endParaRPr lang="en-IN" dirty="0" smtClean="0"/>
          </a:p>
          <a:p>
            <a:pPr lvl="0"/>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NIRVACANA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err="1" smtClean="0">
                <a:latin typeface="BRH Devanagari" pitchFamily="2" charset="0"/>
              </a:rPr>
              <a:t>xÉuÉïxrÉÌWûaÉëWû</a:t>
            </a:r>
            <a:r>
              <a:rPr lang="en-US" dirty="0" smtClean="0">
                <a:latin typeface="BRH Devanagari" pitchFamily="2" charset="0"/>
              </a:rPr>
              <a:t>: </a:t>
            </a:r>
            <a:r>
              <a:rPr lang="en-US" dirty="0" err="1" smtClean="0">
                <a:latin typeface="BRH Devanagari" pitchFamily="2" charset="0"/>
              </a:rPr>
              <a:t>xÉuÉïaÉëWû:,xÉuÉïiÉ¶ÉaÉëWû</a:t>
            </a:r>
            <a:r>
              <a:rPr lang="en-US" dirty="0" smtClean="0">
                <a:latin typeface="BRH Devanagari" pitchFamily="2" charset="0"/>
              </a:rPr>
              <a:t>: </a:t>
            </a:r>
            <a:r>
              <a:rPr lang="en-US" dirty="0" err="1" smtClean="0">
                <a:latin typeface="BRH Devanagari" pitchFamily="2" charset="0"/>
              </a:rPr>
              <a:t>mÉËUaÉëWûEcrÉiÉå</a:t>
            </a:r>
            <a:r>
              <a:rPr lang="en-US" dirty="0" smtClean="0">
                <a:latin typeface="BRH Devanagari" pitchFamily="2" charset="0"/>
              </a:rPr>
              <a:t> </a:t>
            </a:r>
            <a:r>
              <a:rPr lang="en-US" dirty="0" smtClean="0"/>
              <a:t>| (1/21.4)</a:t>
            </a:r>
          </a:p>
          <a:p>
            <a:pPr algn="just">
              <a:lnSpc>
                <a:spcPct val="150000"/>
              </a:lnSpc>
            </a:pPr>
            <a:r>
              <a:rPr lang="en-US" dirty="0" smtClean="0">
                <a:latin typeface="Times New Roman" pitchFamily="18" charset="0"/>
                <a:cs typeface="Times New Roman" pitchFamily="18" charset="0"/>
              </a:rPr>
              <a:t>Here the author has explained the etymological derivations of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 The quantity of the whole meal taken together is </a:t>
            </a:r>
            <a:r>
              <a:rPr lang="en-US" dirty="0" err="1" smtClean="0">
                <a:latin typeface="Times New Roman" pitchFamily="18" charset="0"/>
                <a:cs typeface="Times New Roman" pitchFamily="18" charset="0"/>
              </a:rPr>
              <a:t>Sarvagraha</a:t>
            </a:r>
            <a:r>
              <a:rPr lang="en-US" dirty="0" smtClean="0">
                <a:latin typeface="Times New Roman" pitchFamily="18" charset="0"/>
                <a:cs typeface="Times New Roman" pitchFamily="18" charset="0"/>
              </a:rPr>
              <a:t> and the quantity of each portion of the meal s </a:t>
            </a:r>
            <a:r>
              <a:rPr lang="en-US" dirty="0" err="1" smtClean="0">
                <a:latin typeface="Times New Roman" pitchFamily="18" charset="0"/>
                <a:cs typeface="Times New Roman" pitchFamily="18" charset="0"/>
              </a:rPr>
              <a:t>parigraha</a:t>
            </a:r>
            <a:r>
              <a:rPr lang="en-US" dirty="0" smtClean="0">
                <a:latin typeface="Times New Roman" pitchFamily="18" charset="0"/>
                <a:cs typeface="Times New Roman" pitchFamily="18" charset="0"/>
              </a:rPr>
              <a:t>.</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NIRVACANA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0" algn="just">
              <a:lnSpc>
                <a:spcPct val="150000"/>
              </a:lnSpc>
            </a:pPr>
            <a:r>
              <a:rPr lang="en-IN" dirty="0" err="1" smtClean="0">
                <a:latin typeface="BRH Devanagari RN" pitchFamily="2" charset="0"/>
              </a:rPr>
              <a:t>ÌlÉrÉÉåaÉÉå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AuÉwrÉÉlÉÑ¸årÉiÉrÉÉ</a:t>
            </a:r>
            <a:r>
              <a:rPr lang="en-IN" dirty="0" smtClean="0">
                <a:latin typeface="BRH Devanagari RN" pitchFamily="2" charset="0"/>
              </a:rPr>
              <a:t> </a:t>
            </a:r>
            <a:r>
              <a:rPr lang="en-IN" dirty="0" err="1" smtClean="0">
                <a:latin typeface="BRH Devanagari RN" pitchFamily="2" charset="0"/>
              </a:rPr>
              <a:t>ÌuÉkÉÉlÉÇ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lÉ</a:t>
            </a:r>
            <a:r>
              <a:rPr lang="en-IN" dirty="0" smtClean="0">
                <a:latin typeface="BRH Devanagari RN" pitchFamily="2" charset="0"/>
              </a:rPr>
              <a:t> </a:t>
            </a:r>
            <a:r>
              <a:rPr lang="en-IN" dirty="0" err="1" smtClean="0">
                <a:latin typeface="BRH Devanagari RN" pitchFamily="2" charset="0"/>
              </a:rPr>
              <a:t>iuÉrÉÉ</a:t>
            </a:r>
            <a:r>
              <a:rPr lang="en-IN" dirty="0" smtClean="0">
                <a:latin typeface="BRH Devanagari RN" pitchFamily="2" charset="0"/>
              </a:rPr>
              <a:t> </a:t>
            </a:r>
            <a:r>
              <a:rPr lang="en-IN" dirty="0" err="1" smtClean="0">
                <a:latin typeface="BRH Devanagari RN" pitchFamily="2" charset="0"/>
              </a:rPr>
              <a:t>xuÉåSqÉÔcNûÉïmÉUÏiÉålÉÉÌmÉ</a:t>
            </a:r>
            <a:r>
              <a:rPr lang="en-IN" dirty="0" smtClean="0">
                <a:latin typeface="BRH Devanagari RN" pitchFamily="2" charset="0"/>
              </a:rPr>
              <a:t> </a:t>
            </a:r>
            <a:r>
              <a:rPr lang="en-IN" dirty="0" err="1" smtClean="0">
                <a:latin typeface="BRH Devanagari RN" pitchFamily="2" charset="0"/>
              </a:rPr>
              <a:t>ÌmÉÎhQûMæüwÉÉ</a:t>
            </a:r>
            <a:r>
              <a:rPr lang="en-IN" dirty="0" smtClean="0">
                <a:latin typeface="BRH Devanagari RN" pitchFamily="2" charset="0"/>
              </a:rPr>
              <a:t> </a:t>
            </a:r>
            <a:r>
              <a:rPr lang="en-IN" dirty="0" err="1" smtClean="0">
                <a:latin typeface="BRH Devanagari RN" pitchFamily="2" charset="0"/>
              </a:rPr>
              <a:t>ÌuÉqÉÉå£üurÉÉ</a:t>
            </a:r>
            <a:r>
              <a:rPr lang="en-IN" dirty="0" smtClean="0">
                <a:latin typeface="BRH Devanagari RN" pitchFamily="2" charset="0"/>
              </a:rPr>
              <a:t>” (</a:t>
            </a:r>
            <a:r>
              <a:rPr lang="en-IN" dirty="0" err="1" smtClean="0">
                <a:latin typeface="BRH Devanagari RN" pitchFamily="2" charset="0"/>
              </a:rPr>
              <a:t>xÉÔ</a:t>
            </a:r>
            <a:r>
              <a:rPr lang="en-IN" dirty="0" smtClean="0">
                <a:latin typeface="BRH Devanagari RN" pitchFamily="2" charset="0"/>
              </a:rPr>
              <a:t> A 14) </a:t>
            </a:r>
            <a:r>
              <a:rPr lang="en-IN" dirty="0" err="1" smtClean="0">
                <a:latin typeface="BRH Devanagari RN" pitchFamily="2" charset="0"/>
              </a:rPr>
              <a:t>CirÉÉÌS</a:t>
            </a:r>
            <a:r>
              <a:rPr lang="en-IN" dirty="0" smtClean="0">
                <a:latin typeface="BRH Devanagari RN" pitchFamily="2" charset="0"/>
              </a:rPr>
              <a:t> |</a:t>
            </a:r>
            <a:endParaRPr lang="en-US" dirty="0" smtClean="0"/>
          </a:p>
          <a:p>
            <a:pPr algn="just">
              <a:lnSpc>
                <a:spcPct val="150000"/>
              </a:lnSpc>
            </a:pPr>
            <a:r>
              <a:rPr lang="en-IN" dirty="0" smtClean="0">
                <a:latin typeface="Times New Roman" pitchFamily="18" charset="0"/>
                <a:cs typeface="Times New Roman" pitchFamily="18" charset="0"/>
              </a:rPr>
              <a:t>The strict instruction of the author on what has to be done is </a:t>
            </a:r>
            <a:r>
              <a:rPr lang="en-IN" dirty="0" err="1" smtClean="0">
                <a:latin typeface="Times New Roman" pitchFamily="18" charset="0"/>
                <a:cs typeface="Times New Roman" pitchFamily="18" charset="0"/>
              </a:rPr>
              <a:t>Niyoga</a:t>
            </a:r>
            <a:r>
              <a:rPr lang="en-IN" dirty="0" smtClean="0">
                <a:latin typeface="Times New Roman" pitchFamily="18" charset="0"/>
                <a:cs typeface="Times New Roman" pitchFamily="18" charset="0"/>
              </a:rPr>
              <a:t>. </a:t>
            </a:r>
          </a:p>
          <a:p>
            <a:pPr algn="just">
              <a:lnSpc>
                <a:spcPct val="150000"/>
              </a:lnSpc>
            </a:pPr>
            <a:r>
              <a:rPr lang="en-IN" dirty="0" smtClean="0">
                <a:latin typeface="Times New Roman" pitchFamily="18" charset="0"/>
                <a:cs typeface="Times New Roman" pitchFamily="18" charset="0"/>
              </a:rPr>
              <a:t>These have to be followed without any deviation. </a:t>
            </a:r>
          </a:p>
          <a:p>
            <a:pPr algn="just">
              <a:lnSpc>
                <a:spcPct val="150000"/>
              </a:lnSpc>
            </a:pPr>
            <a:r>
              <a:rPr lang="en-IN" dirty="0" smtClean="0">
                <a:latin typeface="Times New Roman" pitchFamily="18" charset="0"/>
                <a:cs typeface="Times New Roman" pitchFamily="18" charset="0"/>
              </a:rPr>
              <a:t>Eg -You should not leave the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even you become fainted. This is a strict instruction given to a patient who is about to undergo </a:t>
            </a:r>
            <a:r>
              <a:rPr lang="en-IN" dirty="0" err="1" smtClean="0">
                <a:latin typeface="Times New Roman" pitchFamily="18" charset="0"/>
                <a:cs typeface="Times New Roman" pitchFamily="18" charset="0"/>
              </a:rPr>
              <a:t>Kuti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Sveda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SANNIYOGA/ NIYOGA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err="1" smtClean="0">
                <a:latin typeface="BRH Devanagari" pitchFamily="2" charset="0"/>
              </a:rPr>
              <a:t>LwÉÉÇÌuÉzÉåwÉÉ</a:t>
            </a:r>
            <a:r>
              <a:rPr lang="en-US" dirty="0" smtClean="0">
                <a:latin typeface="BRH Devanagari" pitchFamily="2" charset="0"/>
              </a:rPr>
              <a:t>: . . . . . </a:t>
            </a:r>
            <a:r>
              <a:rPr lang="en-US" dirty="0" err="1" smtClean="0">
                <a:latin typeface="BRH Devanagari" pitchFamily="2" charset="0"/>
              </a:rPr>
              <a:t>cÉ</a:t>
            </a:r>
            <a:r>
              <a:rPr lang="en-US" b="1" dirty="0" err="1" smtClean="0">
                <a:latin typeface="BRH Devanagari" pitchFamily="2" charset="0"/>
              </a:rPr>
              <a:t>ÌWûiÉåmxÉÑUåuÉ</a:t>
            </a:r>
            <a:r>
              <a:rPr lang="en-US" dirty="0" smtClean="0">
                <a:latin typeface="BRH Devanagari" pitchFamily="2" charset="0"/>
              </a:rPr>
              <a:t> . . . </a:t>
            </a:r>
            <a:r>
              <a:rPr lang="en-US" dirty="0" err="1" smtClean="0">
                <a:latin typeface="BRH Devanagari" pitchFamily="2" charset="0"/>
              </a:rPr>
              <a:t>ÌMÇüÍcÉiÉç</a:t>
            </a:r>
            <a:r>
              <a:rPr lang="en-US" dirty="0" smtClean="0">
                <a:latin typeface="BRH Devanagari" pitchFamily="2" charset="0"/>
              </a:rPr>
              <a:t> </a:t>
            </a:r>
            <a:r>
              <a:rPr lang="en-US" dirty="0" smtClean="0"/>
              <a:t>| (1/23)</a:t>
            </a:r>
          </a:p>
          <a:p>
            <a:r>
              <a:rPr lang="en-US" dirty="0" smtClean="0">
                <a:latin typeface="Times New Roman" pitchFamily="18" charset="0"/>
                <a:cs typeface="Times New Roman" pitchFamily="18" charset="0"/>
              </a:rPr>
              <a:t>Through these statements the author had strictly directed the reader to eat only </a:t>
            </a:r>
            <a:r>
              <a:rPr lang="en-US" dirty="0" err="1" smtClean="0">
                <a:latin typeface="Times New Roman" pitchFamily="18" charset="0"/>
                <a:cs typeface="Times New Roman" pitchFamily="18" charset="0"/>
              </a:rPr>
              <a:t>Hita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Ahara</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NIYOGA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IN" dirty="0" err="1" smtClean="0">
                <a:latin typeface="BRH Devanagari RN" pitchFamily="2" charset="0"/>
              </a:rPr>
              <a:t>ÌuÉMüsmÉ</a:t>
            </a:r>
            <a:r>
              <a:rPr lang="en-IN" dirty="0" smtClean="0">
                <a:latin typeface="BRH Devanagari RN" pitchFamily="2" charset="0"/>
              </a:rPr>
              <a:t>: </a:t>
            </a:r>
            <a:r>
              <a:rPr lang="en-IN" dirty="0" err="1" smtClean="0">
                <a:latin typeface="BRH Devanagari RN" pitchFamily="2" charset="0"/>
              </a:rPr>
              <a:t>mÉÉÍ¤ÉMüÉÍpÉkÉÉlÉÇ</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a:t>
            </a:r>
            <a:r>
              <a:rPr lang="en-IN" dirty="0" err="1" smtClean="0">
                <a:latin typeface="BRH Devanagari RN" pitchFamily="2" charset="0"/>
              </a:rPr>
              <a:t>xÉÉUÉåSMÇü</a:t>
            </a:r>
            <a:r>
              <a:rPr lang="en-IN" dirty="0" smtClean="0">
                <a:latin typeface="BRH Devanagari RN" pitchFamily="2" charset="0"/>
              </a:rPr>
              <a:t> </a:t>
            </a:r>
            <a:r>
              <a:rPr lang="en-IN" dirty="0" err="1" smtClean="0">
                <a:latin typeface="BRH Devanagari RN" pitchFamily="2" charset="0"/>
              </a:rPr>
              <a:t>uÉÉÅjÉ</a:t>
            </a:r>
            <a:r>
              <a:rPr lang="en-IN" dirty="0" smtClean="0">
                <a:latin typeface="BRH Devanagari RN" pitchFamily="2" charset="0"/>
              </a:rPr>
              <a:t> </a:t>
            </a:r>
            <a:r>
              <a:rPr lang="en-IN" dirty="0" err="1" smtClean="0">
                <a:latin typeface="BRH Devanagari RN" pitchFamily="2" charset="0"/>
              </a:rPr>
              <a:t>MÑüzÉÉåSMÇü</a:t>
            </a:r>
            <a:r>
              <a:rPr lang="en-IN" dirty="0" smtClean="0">
                <a:latin typeface="BRH Devanagari RN" pitchFamily="2" charset="0"/>
              </a:rPr>
              <a:t> </a:t>
            </a:r>
            <a:r>
              <a:rPr lang="en-IN" dirty="0" err="1" smtClean="0">
                <a:latin typeface="BRH Devanagari RN" pitchFamily="2" charset="0"/>
              </a:rPr>
              <a:t>uÉÉ</a:t>
            </a:r>
            <a:r>
              <a:rPr lang="en-IN" dirty="0" smtClean="0">
                <a:latin typeface="BRH Devanagari RN" pitchFamily="2" charset="0"/>
              </a:rPr>
              <a:t>” (</a:t>
            </a:r>
            <a:r>
              <a:rPr lang="en-IN" dirty="0" err="1" smtClean="0">
                <a:latin typeface="BRH Devanagari RN" pitchFamily="2" charset="0"/>
              </a:rPr>
              <a:t>ÍcÉ</a:t>
            </a:r>
            <a:r>
              <a:rPr lang="en-IN" dirty="0" smtClean="0">
                <a:latin typeface="BRH Devanagari RN" pitchFamily="2" charset="0"/>
              </a:rPr>
              <a:t> A 6) </a:t>
            </a:r>
            <a:r>
              <a:rPr lang="en-IN" dirty="0" err="1" smtClean="0">
                <a:latin typeface="BRH Devanagari RN" pitchFamily="2" charset="0"/>
              </a:rPr>
              <a:t>CirÉÉÌS</a:t>
            </a:r>
            <a:r>
              <a:rPr lang="en-IN" dirty="0" smtClean="0">
                <a:latin typeface="BRH Devanagari RN" pitchFamily="2" charset="0"/>
              </a:rPr>
              <a:t> | (</a:t>
            </a:r>
            <a:r>
              <a:rPr lang="en-IN" dirty="0" err="1" smtClean="0">
                <a:latin typeface="BRH Devanagari RN" pitchFamily="2" charset="0"/>
              </a:rPr>
              <a:t>cÉ¢ümÉÉÍhÉ</a:t>
            </a:r>
            <a:r>
              <a:rPr lang="en-IN" dirty="0" smtClean="0"/>
              <a:t>)</a:t>
            </a:r>
            <a:endParaRPr lang="en-US" dirty="0" smtClean="0"/>
          </a:p>
          <a:p>
            <a:pPr algn="just">
              <a:lnSpc>
                <a:spcPct val="150000"/>
              </a:lnSpc>
            </a:pPr>
            <a:r>
              <a:rPr lang="en-IN" dirty="0" err="1" smtClean="0">
                <a:latin typeface="Times New Roman" pitchFamily="18" charset="0"/>
                <a:cs typeface="Times New Roman" pitchFamily="18" charset="0"/>
              </a:rPr>
              <a:t>Vikalpa</a:t>
            </a:r>
            <a:r>
              <a:rPr lang="en-IN" dirty="0" smtClean="0">
                <a:latin typeface="Times New Roman" pitchFamily="18" charset="0"/>
                <a:cs typeface="Times New Roman" pitchFamily="18" charset="0"/>
              </a:rPr>
              <a:t> is the statement with alternatives or options. </a:t>
            </a:r>
            <a:endParaRPr lang="en-US" dirty="0" smtClean="0">
              <a:latin typeface="Times New Roman" pitchFamily="18" charset="0"/>
              <a:cs typeface="Times New Roman" pitchFamily="18" charset="0"/>
            </a:endParaRPr>
          </a:p>
          <a:p>
            <a:pPr algn="just">
              <a:lnSpc>
                <a:spcPct val="150000"/>
              </a:lnSpc>
            </a:pP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 In </a:t>
            </a:r>
            <a:r>
              <a:rPr lang="en-IN" dirty="0" err="1" smtClean="0">
                <a:latin typeface="Times New Roman" pitchFamily="18" charset="0"/>
                <a:cs typeface="Times New Roman" pitchFamily="18" charset="0"/>
              </a:rPr>
              <a:t>Prameha</a:t>
            </a:r>
            <a:r>
              <a:rPr lang="en-IN" dirty="0" smtClean="0">
                <a:latin typeface="Times New Roman" pitchFamily="18" charset="0"/>
                <a:cs typeface="Times New Roman" pitchFamily="18" charset="0"/>
              </a:rPr>
              <a:t> the use of </a:t>
            </a:r>
            <a:r>
              <a:rPr lang="en-IN" dirty="0" err="1" smtClean="0">
                <a:latin typeface="Times New Roman" pitchFamily="18" charset="0"/>
                <a:cs typeface="Times New Roman" pitchFamily="18" charset="0"/>
              </a:rPr>
              <a:t>Sarodaka</a:t>
            </a:r>
            <a:r>
              <a:rPr lang="en-IN" dirty="0" smtClean="0">
                <a:latin typeface="Times New Roman" pitchFamily="18" charset="0"/>
                <a:cs typeface="Times New Roman" pitchFamily="18" charset="0"/>
              </a:rPr>
              <a:t> or </a:t>
            </a:r>
            <a:r>
              <a:rPr lang="en-IN" dirty="0" err="1" smtClean="0">
                <a:latin typeface="Times New Roman" pitchFamily="18" charset="0"/>
                <a:cs typeface="Times New Roman" pitchFamily="18" charset="0"/>
              </a:rPr>
              <a:t>Kushodaka</a:t>
            </a:r>
            <a:r>
              <a:rPr lang="en-IN" dirty="0" smtClean="0"/>
              <a:t>.</a:t>
            </a:r>
            <a:endParaRPr lang="en-US" dirty="0"/>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VIKALPANA</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lgn="just">
              <a:lnSpc>
                <a:spcPct val="150000"/>
              </a:lnSpc>
            </a:pPr>
            <a:r>
              <a:rPr lang="en-US" dirty="0" smtClean="0">
                <a:latin typeface="BRH Devanagari" pitchFamily="2" charset="0"/>
              </a:rPr>
              <a:t>UxÉSÉåwÉxÉÍ³ÉmÉÉiÉå . . .  .</a:t>
            </a:r>
            <a:r>
              <a:rPr lang="en-US" b="1" dirty="0" err="1" smtClean="0">
                <a:latin typeface="BRH Devanagari" pitchFamily="2" charset="0"/>
              </a:rPr>
              <a:t>xÉqÉÉlÉaÉÑhÉÉxÉqÉÉlÉaÉÑhÉpÉÔÌrÉ¸É</a:t>
            </a:r>
            <a:r>
              <a:rPr lang="en-US" b="1" dirty="0" smtClean="0">
                <a:latin typeface="BRH Devanagari" pitchFamily="2" charset="0"/>
              </a:rPr>
              <a:t> </a:t>
            </a:r>
            <a:r>
              <a:rPr lang="en-US" b="1" dirty="0" err="1" smtClean="0">
                <a:latin typeface="BRH Devanagari" pitchFamily="2" charset="0"/>
              </a:rPr>
              <a:t>uÉÉ</a:t>
            </a:r>
            <a:r>
              <a:rPr lang="en-US" dirty="0" smtClean="0">
                <a:latin typeface="BRH Devanagari" pitchFamily="2" charset="0"/>
              </a:rPr>
              <a:t>. .  .</a:t>
            </a:r>
            <a:r>
              <a:rPr lang="en-US" b="1" dirty="0" err="1" smtClean="0">
                <a:latin typeface="BRH Devanagari" pitchFamily="2" charset="0"/>
              </a:rPr>
              <a:t>ÌuÉmÉUÏiÉaÉÑhÉÉÌuÉmÉUÏiÉaÉÑhÉpÉÔÌrÉ¸É</a:t>
            </a:r>
            <a:r>
              <a:rPr lang="en-US" b="1" dirty="0" smtClean="0">
                <a:latin typeface="BRH Devanagari" pitchFamily="2" charset="0"/>
              </a:rPr>
              <a:t> </a:t>
            </a:r>
            <a:r>
              <a:rPr lang="en-US" b="1" dirty="0" err="1" smtClean="0">
                <a:latin typeface="BRH Devanagari" pitchFamily="2" charset="0"/>
              </a:rPr>
              <a:t>uÉÉ</a:t>
            </a:r>
            <a:r>
              <a:rPr lang="en-US" dirty="0" smtClean="0">
                <a:latin typeface="BRH Devanagari" pitchFamily="2" charset="0"/>
              </a:rPr>
              <a:t>. .....</a:t>
            </a:r>
            <a:r>
              <a:rPr lang="en-US" dirty="0" smtClean="0"/>
              <a:t>| (1/7)</a:t>
            </a:r>
          </a:p>
          <a:p>
            <a:pPr algn="just">
              <a:lnSpc>
                <a:spcPct val="150000"/>
              </a:lnSpc>
            </a:pPr>
            <a:r>
              <a:rPr lang="en-US" dirty="0" smtClean="0">
                <a:latin typeface="Times New Roman" pitchFamily="18" charset="0"/>
                <a:cs typeface="Times New Roman" pitchFamily="18" charset="0"/>
              </a:rPr>
              <a:t>There are options provided in this statement either exactly similar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having near similarity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opposite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having near opposite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Here ‘</a:t>
            </a:r>
            <a:r>
              <a:rPr lang="en-US" dirty="0" err="1" smtClean="0">
                <a:latin typeface="Times New Roman" pitchFamily="18" charset="0"/>
                <a:cs typeface="Times New Roman" pitchFamily="18" charset="0"/>
              </a:rPr>
              <a:t>Va</a:t>
            </a:r>
            <a:r>
              <a:rPr lang="en-US" dirty="0" smtClean="0">
                <a:latin typeface="Times New Roman" pitchFamily="18" charset="0"/>
                <a:cs typeface="Times New Roman" pitchFamily="18" charset="0"/>
              </a:rPr>
              <a:t>’ indicates </a:t>
            </a:r>
            <a:r>
              <a:rPr lang="en-US" dirty="0" err="1" smtClean="0">
                <a:latin typeface="Times New Roman" pitchFamily="18" charset="0"/>
                <a:cs typeface="Times New Roman" pitchFamily="18" charset="0"/>
              </a:rPr>
              <a:t>Vikalpa</a:t>
            </a:r>
            <a:r>
              <a:rPr lang="en-US" dirty="0" smtClean="0">
                <a:latin typeface="Times New Roman" pitchFamily="18" charset="0"/>
                <a:cs typeface="Times New Roman" pitchFamily="18" charset="0"/>
              </a:rPr>
              <a:t> or option</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VIKALPA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lvl="0" algn="just">
              <a:lnSpc>
                <a:spcPct val="150000"/>
              </a:lnSpc>
            </a:pPr>
            <a:r>
              <a:rPr lang="en-IN" sz="2800" dirty="0" err="1" smtClean="0">
                <a:latin typeface="BRH Devanagari" pitchFamily="2" charset="0"/>
              </a:rPr>
              <a:t>mÉëirÉÑixÉÉUÉå</a:t>
            </a:r>
            <a:r>
              <a:rPr lang="en-IN" sz="2800" dirty="0" smtClean="0">
                <a:latin typeface="BRH Devanagari" pitchFamily="2" charset="0"/>
              </a:rPr>
              <a:t> </a:t>
            </a:r>
            <a:r>
              <a:rPr lang="en-IN" sz="2800" dirty="0" err="1" smtClean="0">
                <a:latin typeface="BRH Devanagari" pitchFamily="2" charset="0"/>
              </a:rPr>
              <a:t>lÉÉqÉ</a:t>
            </a:r>
            <a:r>
              <a:rPr lang="en-IN" sz="2800" dirty="0" smtClean="0">
                <a:latin typeface="BRH Devanagari" pitchFamily="2" charset="0"/>
              </a:rPr>
              <a:t> </a:t>
            </a:r>
            <a:r>
              <a:rPr lang="en-IN" sz="2800" dirty="0" err="1" smtClean="0">
                <a:latin typeface="BRH Devanagari" pitchFamily="2" charset="0"/>
              </a:rPr>
              <a:t>EmÉmÉ¨ÉrÉÉ</a:t>
            </a:r>
            <a:r>
              <a:rPr lang="en-IN" sz="2800" dirty="0" smtClean="0">
                <a:latin typeface="BRH Devanagari" pitchFamily="2" charset="0"/>
              </a:rPr>
              <a:t> </a:t>
            </a:r>
            <a:r>
              <a:rPr lang="en-IN" sz="2800" dirty="0" err="1" smtClean="0">
                <a:latin typeface="BRH Devanagari" pitchFamily="2" charset="0"/>
              </a:rPr>
              <a:t>mÉqÉiÉÌlÉuÉÉUhÉÇ</a:t>
            </a:r>
            <a:r>
              <a:rPr lang="en-IN" sz="2800" dirty="0" smtClean="0">
                <a:latin typeface="BRH Devanagari" pitchFamily="2" charset="0"/>
              </a:rPr>
              <a:t>; </a:t>
            </a:r>
            <a:r>
              <a:rPr lang="en-IN" sz="2800" dirty="0" err="1" smtClean="0">
                <a:latin typeface="BRH Devanagari" pitchFamily="2" charset="0"/>
              </a:rPr>
              <a:t>rÉjÉÉ</a:t>
            </a:r>
            <a:r>
              <a:rPr lang="en-IN" sz="2800" dirty="0" smtClean="0">
                <a:latin typeface="BRH Devanagari" pitchFamily="2" charset="0"/>
              </a:rPr>
              <a:t> </a:t>
            </a:r>
            <a:r>
              <a:rPr lang="en-IN" sz="2800" dirty="0" err="1" smtClean="0">
                <a:latin typeface="BRH Devanagari" pitchFamily="2" charset="0"/>
              </a:rPr>
              <a:t>uÉÉrÉÉåÌuÉïS</a:t>
            </a:r>
            <a:r>
              <a:rPr lang="en-IN" sz="2800" dirty="0" smtClean="0">
                <a:latin typeface="BRH Devanagari" pitchFamily="2" charset="0"/>
              </a:rPr>
              <a:t>: </a:t>
            </a:r>
            <a:r>
              <a:rPr lang="en-IN" sz="2800" dirty="0" err="1" smtClean="0">
                <a:latin typeface="BRH Devanagari" pitchFamily="2" charset="0"/>
              </a:rPr>
              <a:t>mÉëÉWû</a:t>
            </a:r>
            <a:r>
              <a:rPr lang="en-IN" sz="2800" dirty="0" smtClean="0">
                <a:latin typeface="BRH Devanagari" pitchFamily="2" charset="0"/>
              </a:rPr>
              <a:t> – </a:t>
            </a:r>
            <a:r>
              <a:rPr lang="en-IN" sz="2800" dirty="0" err="1" smtClean="0">
                <a:latin typeface="BRH Devanagari" pitchFamily="2" charset="0"/>
              </a:rPr>
              <a:t>UxÉeÉÉÌlÉ</a:t>
            </a:r>
            <a:r>
              <a:rPr lang="en-IN" sz="2800" dirty="0" smtClean="0">
                <a:latin typeface="BRH Devanagari" pitchFamily="2" charset="0"/>
              </a:rPr>
              <a:t> </a:t>
            </a:r>
            <a:r>
              <a:rPr lang="en-IN" sz="2800" dirty="0" err="1" smtClean="0">
                <a:latin typeface="BRH Devanagari" pitchFamily="2" charset="0"/>
              </a:rPr>
              <a:t>cÉ</a:t>
            </a:r>
            <a:r>
              <a:rPr lang="en-IN" sz="2800" dirty="0" smtClean="0">
                <a:latin typeface="BRH Devanagari" pitchFamily="2" charset="0"/>
              </a:rPr>
              <a:t> </a:t>
            </a:r>
            <a:r>
              <a:rPr lang="en-IN" sz="2800" dirty="0" err="1" smtClean="0">
                <a:latin typeface="BRH Devanagari" pitchFamily="2" charset="0"/>
              </a:rPr>
              <a:t>pÉÔiÉÉÌlÉ</a:t>
            </a:r>
            <a:r>
              <a:rPr lang="en-IN" sz="2800" dirty="0" smtClean="0">
                <a:latin typeface="BRH Devanagari" pitchFamily="2" charset="0"/>
              </a:rPr>
              <a:t> </a:t>
            </a:r>
            <a:r>
              <a:rPr lang="en-IN" sz="2800" dirty="0" err="1" smtClean="0">
                <a:latin typeface="BRH Devanagari" pitchFamily="2" charset="0"/>
              </a:rPr>
              <a:t>UeÉxÉÉ</a:t>
            </a:r>
            <a:r>
              <a:rPr lang="en-IN" sz="2800" dirty="0" smtClean="0">
                <a:latin typeface="BRH Devanagari" pitchFamily="2" charset="0"/>
              </a:rPr>
              <a:t> </a:t>
            </a:r>
            <a:r>
              <a:rPr lang="en-IN" sz="2800" dirty="0" err="1" smtClean="0">
                <a:latin typeface="BRH Devanagari" pitchFamily="2" charset="0"/>
              </a:rPr>
              <a:t>urÉÉkÉrÉ</a:t>
            </a:r>
            <a:r>
              <a:rPr lang="en-IN" sz="2800" dirty="0" smtClean="0">
                <a:latin typeface="BRH Devanagari" pitchFamily="2" charset="0"/>
              </a:rPr>
              <a:t>: </a:t>
            </a:r>
            <a:r>
              <a:rPr lang="en-IN" sz="2800" dirty="0" err="1" smtClean="0">
                <a:latin typeface="BRH Devanagari" pitchFamily="2" charset="0"/>
              </a:rPr>
              <a:t>xqÉ×iÉÉ</a:t>
            </a:r>
            <a:r>
              <a:rPr lang="en-IN" sz="2800" dirty="0" smtClean="0">
                <a:latin typeface="BRH Devanagari" pitchFamily="2" charset="0"/>
              </a:rPr>
              <a:t>:” (</a:t>
            </a:r>
            <a:r>
              <a:rPr lang="en-IN" sz="2800" dirty="0" err="1" smtClean="0">
                <a:latin typeface="BRH Devanagari" pitchFamily="2" charset="0"/>
              </a:rPr>
              <a:t>xÉÔ</a:t>
            </a:r>
            <a:r>
              <a:rPr lang="en-IN" sz="2800" dirty="0" smtClean="0">
                <a:latin typeface="BRH Devanagari" pitchFamily="2" charset="0"/>
              </a:rPr>
              <a:t> A 25) </a:t>
            </a:r>
            <a:r>
              <a:rPr lang="en-IN" sz="2800" dirty="0" err="1" smtClean="0">
                <a:latin typeface="BRH Devanagari" pitchFamily="2" charset="0"/>
              </a:rPr>
              <a:t>CirÉÉÌS</a:t>
            </a:r>
            <a:r>
              <a:rPr lang="en-IN" sz="2800" dirty="0" smtClean="0">
                <a:latin typeface="BRH Devanagari" pitchFamily="2" charset="0"/>
              </a:rPr>
              <a:t>, </a:t>
            </a:r>
            <a:r>
              <a:rPr lang="en-IN" sz="2800" dirty="0" err="1" smtClean="0">
                <a:latin typeface="BRH Devanagari" pitchFamily="2" charset="0"/>
              </a:rPr>
              <a:t>ÌWûUhrÉÉ¤ÉÉå</a:t>
            </a:r>
            <a:r>
              <a:rPr lang="en-IN" sz="2800" dirty="0" smtClean="0">
                <a:latin typeface="BRH Devanagari" pitchFamily="2" charset="0"/>
              </a:rPr>
              <a:t> </a:t>
            </a:r>
            <a:r>
              <a:rPr lang="en-IN" sz="2800" dirty="0" err="1" smtClean="0">
                <a:latin typeface="BRH Devanagari" pitchFamily="2" charset="0"/>
              </a:rPr>
              <a:t>ÌlÉwÉåkÉrÉÌiÉ</a:t>
            </a:r>
            <a:r>
              <a:rPr lang="en-IN" sz="2800" dirty="0" smtClean="0">
                <a:latin typeface="BRH Devanagari" pitchFamily="2" charset="0"/>
              </a:rPr>
              <a:t> - “</a:t>
            </a:r>
            <a:r>
              <a:rPr lang="en-IN" sz="2800" dirty="0" err="1" smtClean="0">
                <a:latin typeface="BRH Devanagari" pitchFamily="2" charset="0"/>
              </a:rPr>
              <a:t>lÉ</a:t>
            </a:r>
            <a:r>
              <a:rPr lang="en-IN" sz="2800" dirty="0" smtClean="0">
                <a:latin typeface="BRH Devanagari" pitchFamily="2" charset="0"/>
              </a:rPr>
              <a:t> ½ÉiqÉÉ </a:t>
            </a:r>
            <a:r>
              <a:rPr lang="en-IN" sz="2800" dirty="0" err="1" smtClean="0">
                <a:latin typeface="BRH Devanagari" pitchFamily="2" charset="0"/>
              </a:rPr>
              <a:t>UeÉxÉ</a:t>
            </a:r>
            <a:r>
              <a:rPr lang="en-IN" sz="2800" dirty="0" smtClean="0">
                <a:latin typeface="BRH Devanagari" pitchFamily="2" charset="0"/>
              </a:rPr>
              <a:t>: </a:t>
            </a:r>
            <a:r>
              <a:rPr lang="en-IN" sz="2800" dirty="0" err="1" smtClean="0">
                <a:latin typeface="BRH Devanagari" pitchFamily="2" charset="0"/>
              </a:rPr>
              <a:t>xqÉ×iÉ</a:t>
            </a:r>
            <a:r>
              <a:rPr lang="en-IN" sz="2800" dirty="0" smtClean="0">
                <a:latin typeface="BRH Devanagari" pitchFamily="2" charset="0"/>
              </a:rPr>
              <a:t>:” </a:t>
            </a:r>
            <a:r>
              <a:rPr lang="en-IN" sz="2800" dirty="0" err="1" smtClean="0">
                <a:latin typeface="BRH Devanagari" pitchFamily="2" charset="0"/>
              </a:rPr>
              <a:t>CirÉÉÌS</a:t>
            </a:r>
            <a:r>
              <a:rPr lang="en-IN" sz="2800" dirty="0" smtClean="0">
                <a:latin typeface="BRH Devanagari" pitchFamily="2" charset="0"/>
              </a:rPr>
              <a:t> | (</a:t>
            </a:r>
            <a:r>
              <a:rPr lang="en-IN" sz="2800" dirty="0" err="1" smtClean="0">
                <a:latin typeface="BRH Devanagari" pitchFamily="2" charset="0"/>
              </a:rPr>
              <a:t>cÉ¢ümÉÉÍhÉ</a:t>
            </a:r>
            <a:r>
              <a:rPr lang="en-IN" sz="2800" dirty="0" smtClean="0">
                <a:latin typeface="BRH Devanagari" pitchFamily="2" charset="0"/>
              </a:rPr>
              <a:t>)</a:t>
            </a:r>
            <a:endParaRPr lang="en-US" sz="2800" dirty="0" smtClean="0">
              <a:latin typeface="BRH Devanagari" pitchFamily="2" charset="0"/>
            </a:endParaRPr>
          </a:p>
          <a:p>
            <a:pPr lvl="0" algn="just">
              <a:lnSpc>
                <a:spcPct val="150000"/>
              </a:lnSpc>
            </a:pPr>
            <a:r>
              <a:rPr lang="en-IN" sz="2800" dirty="0" smtClean="0">
                <a:latin typeface="Times New Roman" pitchFamily="18" charset="0"/>
                <a:cs typeface="Times New Roman" pitchFamily="18" charset="0"/>
              </a:rPr>
              <a:t> Refuting others views with some reasoning</a:t>
            </a:r>
          </a:p>
          <a:p>
            <a:pPr lvl="0" algn="just">
              <a:lnSpc>
                <a:spcPct val="150000"/>
              </a:lnSpc>
            </a:pPr>
            <a:r>
              <a:rPr lang="en-IN" sz="2800" dirty="0" smtClean="0">
                <a:latin typeface="Times New Roman" pitchFamily="18" charset="0"/>
                <a:cs typeface="Times New Roman" pitchFamily="18" charset="0"/>
              </a:rPr>
              <a:t>Eg -</a:t>
            </a:r>
            <a:r>
              <a:rPr lang="en-IN" sz="2800" dirty="0" err="1" smtClean="0">
                <a:latin typeface="Times New Roman" pitchFamily="18" charset="0"/>
                <a:cs typeface="Times New Roman" pitchFamily="18" charset="0"/>
              </a:rPr>
              <a:t>vayorvida</a:t>
            </a:r>
            <a:r>
              <a:rPr lang="en-IN" sz="2800" dirty="0" smtClean="0">
                <a:latin typeface="Times New Roman" pitchFamily="18" charset="0"/>
                <a:cs typeface="Times New Roman" pitchFamily="18" charset="0"/>
              </a:rPr>
              <a:t> says </a:t>
            </a:r>
            <a:r>
              <a:rPr lang="en-IN" sz="2800" dirty="0" err="1" smtClean="0">
                <a:latin typeface="Times New Roman" pitchFamily="18" charset="0"/>
                <a:cs typeface="Times New Roman" pitchFamily="18" charset="0"/>
              </a:rPr>
              <a:t>Sarira</a:t>
            </a:r>
            <a:r>
              <a:rPr lang="en-IN" sz="2800" dirty="0" smtClean="0">
                <a:latin typeface="Times New Roman" pitchFamily="18" charset="0"/>
                <a:cs typeface="Times New Roman" pitchFamily="18" charset="0"/>
              </a:rPr>
              <a:t> is formed by rasa</a:t>
            </a:r>
            <a:r>
              <a:rPr lang="en-IN" sz="2800" i="1"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because Vyadhi are </a:t>
            </a:r>
            <a:r>
              <a:rPr lang="en-IN" sz="2800" dirty="0" err="1" smtClean="0">
                <a:latin typeface="Times New Roman" pitchFamily="18" charset="0"/>
                <a:cs typeface="Times New Roman" pitchFamily="18" charset="0"/>
              </a:rPr>
              <a:t>Rasaja</a:t>
            </a:r>
            <a:r>
              <a:rPr lang="en-IN" sz="2800" dirty="0" smtClean="0">
                <a:latin typeface="Times New Roman" pitchFamily="18" charset="0"/>
                <a:cs typeface="Times New Roman" pitchFamily="18" charset="0"/>
              </a:rPr>
              <a:t>. Then </a:t>
            </a:r>
            <a:r>
              <a:rPr lang="en-IN" sz="2800" dirty="0" err="1" smtClean="0">
                <a:latin typeface="Times New Roman" pitchFamily="18" charset="0"/>
                <a:cs typeface="Times New Roman" pitchFamily="18" charset="0"/>
              </a:rPr>
              <a:t>Hiranyakṣa</a:t>
            </a:r>
            <a:r>
              <a:rPr lang="en-IN" sz="2800" dirty="0" smtClean="0">
                <a:latin typeface="Times New Roman" pitchFamily="18" charset="0"/>
                <a:cs typeface="Times New Roman" pitchFamily="18" charset="0"/>
              </a:rPr>
              <a:t> objects arguing that </a:t>
            </a:r>
            <a:r>
              <a:rPr lang="en-IN" sz="2800" dirty="0" err="1" smtClean="0">
                <a:latin typeface="Times New Roman" pitchFamily="18" charset="0"/>
                <a:cs typeface="Times New Roman" pitchFamily="18" charset="0"/>
              </a:rPr>
              <a:t>Puruṣa</a:t>
            </a:r>
            <a:r>
              <a:rPr lang="en-IN" sz="2800" dirty="0" smtClean="0">
                <a:latin typeface="Times New Roman" pitchFamily="18" charset="0"/>
                <a:cs typeface="Times New Roman" pitchFamily="18" charset="0"/>
              </a:rPr>
              <a:t> is not </a:t>
            </a:r>
            <a:r>
              <a:rPr lang="en-IN" sz="2800" dirty="0" err="1" smtClean="0">
                <a:latin typeface="Times New Roman" pitchFamily="18" charset="0"/>
                <a:cs typeface="Times New Roman" pitchFamily="18" charset="0"/>
              </a:rPr>
              <a:t>Rasaja</a:t>
            </a:r>
            <a:r>
              <a:rPr lang="en-IN" sz="2800" dirty="0" smtClean="0">
                <a:latin typeface="Times New Roman" pitchFamily="18" charset="0"/>
                <a:cs typeface="Times New Roman" pitchFamily="18" charset="0"/>
              </a:rPr>
              <a:t> but he is </a:t>
            </a:r>
            <a:r>
              <a:rPr lang="en-IN" sz="2800" dirty="0" err="1" smtClean="0">
                <a:latin typeface="Times New Roman" pitchFamily="18" charset="0"/>
                <a:cs typeface="Times New Roman" pitchFamily="18" charset="0"/>
              </a:rPr>
              <a:t>Shaddhatuja</a:t>
            </a:r>
            <a:r>
              <a:rPr lang="en-IN" sz="2800" dirty="0" smtClean="0">
                <a:latin typeface="Times New Roman" pitchFamily="18" charset="0"/>
                <a:cs typeface="Times New Roman" pitchFamily="18" charset="0"/>
              </a:rPr>
              <a:t> and Vyadhi are also produced by </a:t>
            </a:r>
            <a:r>
              <a:rPr lang="en-IN" sz="2800" dirty="0" err="1" smtClean="0">
                <a:latin typeface="Times New Roman" pitchFamily="18" charset="0"/>
                <a:cs typeface="Times New Roman" pitchFamily="18" charset="0"/>
              </a:rPr>
              <a:t>ṣhaddhatu</a:t>
            </a:r>
            <a:r>
              <a:rPr lang="en-IN"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algn="just">
              <a:lnSpc>
                <a:spcPct val="150000"/>
              </a:lnSpc>
              <a:buNone/>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PRATYUTSARA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38200"/>
            <a:ext cx="7924800" cy="5617536"/>
          </a:xfrm>
        </p:spPr>
        <p:txBody>
          <a:bodyPr>
            <a:normAutofit fontScale="92500" lnSpcReduction="20000"/>
          </a:bodyPr>
          <a:lstStyle/>
          <a:p>
            <a:pPr marL="365760" lvl="1" indent="-256032" algn="just">
              <a:lnSpc>
                <a:spcPct val="150000"/>
              </a:lnSpc>
              <a:spcBef>
                <a:spcPts val="400"/>
              </a:spcBef>
              <a:buSzPct val="68000"/>
              <a:buFont typeface="Wingdings 3"/>
              <a:buChar char=""/>
            </a:pPr>
            <a:r>
              <a:rPr lang="hi-IN" sz="2400" dirty="0" smtClean="0">
                <a:solidFill>
                  <a:schemeClr val="tx1"/>
                </a:solidFill>
                <a:latin typeface="Times New Roman" pitchFamily="18" charset="0"/>
                <a:cs typeface="Times New Roman" pitchFamily="18" charset="0"/>
              </a:rPr>
              <a:t>द्वौ रसाविति शाकुन्तेयो ब्राह्मणः, छेदनीय उपशमनीयश्चेति| त्रयो रसा इति पूर्णाक्षो मौद्गल्यः, छेदनीयोपशमनीयसाधारणा इति| चत्वारो रसा इति हिरण्याक्षः कौशिकः, स्वादुर्हितश्च स्वादुरहितश्चास्वादुर्हितश्चास्वादुरहितश्चेति| पञ्च रसा इति कुमारशिरा भरद्वाजः</a:t>
            </a:r>
            <a:r>
              <a:rPr lang="en-US" sz="2400" dirty="0" smtClean="0">
                <a:solidFill>
                  <a:schemeClr val="tx1"/>
                </a:solidFill>
                <a:latin typeface="Times New Roman" pitchFamily="18" charset="0"/>
                <a:cs typeface="Times New Roman" pitchFamily="18" charset="0"/>
              </a:rPr>
              <a:t>… (C.S.26/8) </a:t>
            </a:r>
          </a:p>
          <a:p>
            <a:pPr marL="365760" lvl="1" indent="-256032" algn="just">
              <a:lnSpc>
                <a:spcPct val="150000"/>
              </a:lnSpc>
              <a:spcBef>
                <a:spcPts val="400"/>
              </a:spcBef>
              <a:buSzPct val="68000"/>
              <a:buFont typeface="Wingdings 3"/>
              <a:buChar char=""/>
            </a:pPr>
            <a:r>
              <a:rPr lang="en-US" sz="2400" dirty="0" smtClean="0">
                <a:solidFill>
                  <a:schemeClr val="tx1"/>
                </a:solidFill>
                <a:latin typeface="Times New Roman" pitchFamily="18" charset="0"/>
                <a:cs typeface="Times New Roman" pitchFamily="18" charset="0"/>
              </a:rPr>
              <a:t>The sages like </a:t>
            </a:r>
            <a:r>
              <a:rPr lang="en-US" sz="2400" dirty="0" err="1" smtClean="0">
                <a:solidFill>
                  <a:schemeClr val="tx1"/>
                </a:solidFill>
                <a:latin typeface="Times New Roman" pitchFamily="18" charset="0"/>
                <a:cs typeface="Times New Roman" pitchFamily="18" charset="0"/>
              </a:rPr>
              <a:t>Bhadrakapya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Śākunteya</a:t>
            </a:r>
            <a:r>
              <a:rPr lang="en-US" sz="2400" dirty="0" smtClean="0">
                <a:solidFill>
                  <a:schemeClr val="tx1"/>
                </a:solidFill>
                <a:latin typeface="Times New Roman" pitchFamily="18" charset="0"/>
                <a:cs typeface="Times New Roman" pitchFamily="18" charset="0"/>
              </a:rPr>
              <a:t> etc had discussion about rasa, where </a:t>
            </a:r>
            <a:r>
              <a:rPr lang="en-US" sz="2400" dirty="0" err="1" smtClean="0">
                <a:solidFill>
                  <a:schemeClr val="tx1"/>
                </a:solidFill>
                <a:latin typeface="Times New Roman" pitchFamily="18" charset="0"/>
                <a:cs typeface="Times New Roman" pitchFamily="18" charset="0"/>
              </a:rPr>
              <a:t>Bhadrakapya</a:t>
            </a:r>
            <a:r>
              <a:rPr lang="en-US" sz="2400" dirty="0" smtClean="0">
                <a:solidFill>
                  <a:schemeClr val="tx1"/>
                </a:solidFill>
                <a:latin typeface="Times New Roman" pitchFamily="18" charset="0"/>
                <a:cs typeface="Times New Roman" pitchFamily="18" charset="0"/>
              </a:rPr>
              <a:t>, says rasa is only one because rasa is </a:t>
            </a:r>
            <a:r>
              <a:rPr lang="en-US" sz="2400" dirty="0" err="1" smtClean="0">
                <a:solidFill>
                  <a:schemeClr val="tx1"/>
                </a:solidFill>
                <a:latin typeface="Times New Roman" pitchFamily="18" charset="0"/>
                <a:cs typeface="Times New Roman" pitchFamily="18" charset="0"/>
              </a:rPr>
              <a:t>artha</a:t>
            </a:r>
            <a:r>
              <a:rPr lang="en-US" sz="2400" dirty="0" smtClean="0">
                <a:solidFill>
                  <a:schemeClr val="tx1"/>
                </a:solidFill>
                <a:latin typeface="Times New Roman" pitchFamily="18" charset="0"/>
                <a:cs typeface="Times New Roman" pitchFamily="18" charset="0"/>
              </a:rPr>
              <a:t> of </a:t>
            </a:r>
            <a:r>
              <a:rPr lang="en-US" sz="2400" dirty="0" err="1" smtClean="0">
                <a:solidFill>
                  <a:schemeClr val="tx1"/>
                </a:solidFill>
                <a:latin typeface="Times New Roman" pitchFamily="18" charset="0"/>
                <a:cs typeface="Times New Roman" pitchFamily="18" charset="0"/>
              </a:rPr>
              <a:t>rasanendriya</a:t>
            </a:r>
            <a:r>
              <a:rPr lang="en-US" sz="2400" dirty="0" smtClean="0">
                <a:solidFill>
                  <a:schemeClr val="tx1"/>
                </a:solidFill>
                <a:latin typeface="Times New Roman" pitchFamily="18" charset="0"/>
                <a:cs typeface="Times New Roman" pitchFamily="18" charset="0"/>
              </a:rPr>
              <a:t> and it is not different from </a:t>
            </a:r>
            <a:r>
              <a:rPr lang="en-US" sz="2400" dirty="0" err="1" smtClean="0">
                <a:solidFill>
                  <a:schemeClr val="tx1"/>
                </a:solidFill>
                <a:latin typeface="Times New Roman" pitchFamily="18" charset="0"/>
                <a:cs typeface="Times New Roman" pitchFamily="18" charset="0"/>
              </a:rPr>
              <a:t>jala</a:t>
            </a:r>
            <a:r>
              <a:rPr lang="en-US" sz="2400" dirty="0" smtClean="0">
                <a:solidFill>
                  <a:schemeClr val="tx1"/>
                </a:solidFill>
                <a:latin typeface="Times New Roman" pitchFamily="18" charset="0"/>
                <a:cs typeface="Times New Roman" pitchFamily="18" charset="0"/>
              </a:rPr>
              <a:t> </a:t>
            </a:r>
            <a:r>
              <a:rPr lang="en-US" sz="2400" dirty="0" err="1" smtClean="0">
                <a:solidFill>
                  <a:schemeClr val="tx1"/>
                </a:solidFill>
                <a:latin typeface="Times New Roman" pitchFamily="18" charset="0"/>
                <a:cs typeface="Times New Roman" pitchFamily="18" charset="0"/>
              </a:rPr>
              <a:t>mahabhuta</a:t>
            </a:r>
            <a:r>
              <a:rPr lang="en-US" sz="2400" dirty="0" smtClean="0">
                <a:solidFill>
                  <a:schemeClr val="tx1"/>
                </a:solidFill>
                <a:latin typeface="Times New Roman" pitchFamily="18" charset="0"/>
                <a:cs typeface="Times New Roman" pitchFamily="18" charset="0"/>
              </a:rPr>
              <a:t>. Then sage </a:t>
            </a:r>
            <a:r>
              <a:rPr lang="en-US" sz="2400" dirty="0" err="1" smtClean="0">
                <a:solidFill>
                  <a:schemeClr val="tx1"/>
                </a:solidFill>
                <a:latin typeface="Times New Roman" pitchFamily="18" charset="0"/>
                <a:cs typeface="Times New Roman" pitchFamily="18" charset="0"/>
              </a:rPr>
              <a:t>Shakunteya</a:t>
            </a:r>
            <a:r>
              <a:rPr lang="en-US" sz="2400" dirty="0" smtClean="0">
                <a:solidFill>
                  <a:schemeClr val="tx1"/>
                </a:solidFill>
                <a:latin typeface="Times New Roman" pitchFamily="18" charset="0"/>
                <a:cs typeface="Times New Roman" pitchFamily="18" charset="0"/>
              </a:rPr>
              <a:t> refutes </a:t>
            </a:r>
            <a:r>
              <a:rPr lang="en-US" sz="2400" dirty="0" err="1" smtClean="0">
                <a:solidFill>
                  <a:schemeClr val="tx1"/>
                </a:solidFill>
                <a:latin typeface="Times New Roman" pitchFamily="18" charset="0"/>
                <a:cs typeface="Times New Roman" pitchFamily="18" charset="0"/>
              </a:rPr>
              <a:t>Bhadrakapya’s</a:t>
            </a:r>
            <a:r>
              <a:rPr lang="en-US" sz="2400" dirty="0" smtClean="0">
                <a:solidFill>
                  <a:schemeClr val="tx1"/>
                </a:solidFill>
                <a:latin typeface="Times New Roman" pitchFamily="18" charset="0"/>
                <a:cs typeface="Times New Roman" pitchFamily="18" charset="0"/>
              </a:rPr>
              <a:t> view of </a:t>
            </a:r>
            <a:r>
              <a:rPr lang="en-US" sz="2400" dirty="0" err="1" smtClean="0">
                <a:solidFill>
                  <a:schemeClr val="tx1"/>
                </a:solidFill>
                <a:latin typeface="Times New Roman" pitchFamily="18" charset="0"/>
                <a:cs typeface="Times New Roman" pitchFamily="18" charset="0"/>
              </a:rPr>
              <a:t>eka</a:t>
            </a:r>
            <a:r>
              <a:rPr lang="en-US" sz="2400" dirty="0" smtClean="0">
                <a:solidFill>
                  <a:schemeClr val="tx1"/>
                </a:solidFill>
                <a:latin typeface="Times New Roman" pitchFamily="18" charset="0"/>
                <a:cs typeface="Times New Roman" pitchFamily="18" charset="0"/>
              </a:rPr>
              <a:t> rasa and put forward his view that rasa is of two- </a:t>
            </a:r>
            <a:r>
              <a:rPr lang="en-US" sz="2400" dirty="0" err="1" smtClean="0">
                <a:solidFill>
                  <a:schemeClr val="tx1"/>
                </a:solidFill>
                <a:latin typeface="Times New Roman" pitchFamily="18" charset="0"/>
                <a:cs typeface="Times New Roman" pitchFamily="18" charset="0"/>
              </a:rPr>
              <a:t>chedaniya</a:t>
            </a:r>
            <a:r>
              <a:rPr lang="en-US" sz="2400" dirty="0" smtClean="0">
                <a:solidFill>
                  <a:schemeClr val="tx1"/>
                </a:solidFill>
                <a:latin typeface="Times New Roman" pitchFamily="18" charset="0"/>
                <a:cs typeface="Times New Roman" pitchFamily="18" charset="0"/>
              </a:rPr>
              <a:t> and </a:t>
            </a:r>
            <a:r>
              <a:rPr lang="en-US" sz="2400" dirty="0" err="1" smtClean="0">
                <a:solidFill>
                  <a:schemeClr val="tx1"/>
                </a:solidFill>
                <a:latin typeface="Times New Roman" pitchFamily="18" charset="0"/>
                <a:cs typeface="Times New Roman" pitchFamily="18" charset="0"/>
              </a:rPr>
              <a:t>upasamaniya</a:t>
            </a:r>
            <a:r>
              <a:rPr lang="en-US" sz="2400" dirty="0" smtClean="0">
                <a:solidFill>
                  <a:schemeClr val="tx1"/>
                </a:solidFill>
                <a:latin typeface="Times New Roman" pitchFamily="18" charset="0"/>
                <a:cs typeface="Times New Roman" pitchFamily="18" charset="0"/>
              </a:rPr>
              <a:t>. Thus the discussion goes on by refuting each other’s view.</a:t>
            </a:r>
          </a:p>
        </p:txBody>
      </p:sp>
      <p:sp>
        <p:nvSpPr>
          <p:cNvPr id="3" name="Title 2"/>
          <p:cNvSpPr>
            <a:spLocks noGrp="1"/>
          </p:cNvSpPr>
          <p:nvPr>
            <p:ph type="title"/>
          </p:nvPr>
        </p:nvSpPr>
        <p:spPr>
          <a:xfrm>
            <a:off x="457200" y="0"/>
            <a:ext cx="7239000" cy="670560"/>
          </a:xfrm>
        </p:spPr>
        <p:txBody>
          <a:bodyPr/>
          <a:lstStyle/>
          <a:p>
            <a:r>
              <a:rPr lang="en-US" dirty="0" smtClean="0">
                <a:latin typeface="Times New Roman" pitchFamily="18" charset="0"/>
                <a:cs typeface="Times New Roman" pitchFamily="18" charset="0"/>
              </a:rPr>
              <a:t>PRATYUTSARA</a:t>
            </a:r>
            <a:endParaRPr lang="en-US" dirty="0">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458200" cy="5410200"/>
          </a:xfrm>
        </p:spPr>
        <p:txBody>
          <a:bodyPr>
            <a:normAutofit fontScale="62500" lnSpcReduction="20000"/>
          </a:bodyPr>
          <a:lstStyle/>
          <a:p>
            <a:pPr lvl="0">
              <a:lnSpc>
                <a:spcPct val="170000"/>
              </a:lnSpc>
            </a:pPr>
            <a:r>
              <a:rPr lang="en-IN" sz="3300" dirty="0" err="1" smtClean="0">
                <a:latin typeface="BRH Devanagari RN" pitchFamily="2" charset="0"/>
              </a:rPr>
              <a:t>E®ÉUÉå</a:t>
            </a:r>
            <a:r>
              <a:rPr lang="en-IN" sz="3300" dirty="0" smtClean="0">
                <a:latin typeface="BRH Devanagari RN" pitchFamily="2" charset="0"/>
              </a:rPr>
              <a:t> </a:t>
            </a:r>
            <a:r>
              <a:rPr lang="en-IN" sz="3300" dirty="0" err="1" smtClean="0">
                <a:latin typeface="BRH Devanagari RN" pitchFamily="2" charset="0"/>
              </a:rPr>
              <a:t>lÉÉqÉ</a:t>
            </a:r>
            <a:r>
              <a:rPr lang="en-IN" sz="3300" dirty="0" smtClean="0">
                <a:latin typeface="BRH Devanagari RN" pitchFamily="2" charset="0"/>
              </a:rPr>
              <a:t> </a:t>
            </a:r>
            <a:r>
              <a:rPr lang="en-IN" sz="3300" dirty="0" err="1" smtClean="0">
                <a:latin typeface="BRH Devanagari RN" pitchFamily="2" charset="0"/>
              </a:rPr>
              <a:t>mÉUmÉ¤ÉSÕwÉhÉçÇ</a:t>
            </a:r>
            <a:r>
              <a:rPr lang="en-IN" sz="3300" dirty="0" smtClean="0">
                <a:latin typeface="BRH Devanagari RN" pitchFamily="2" charset="0"/>
              </a:rPr>
              <a:t> </a:t>
            </a:r>
            <a:r>
              <a:rPr lang="en-IN" sz="3300" dirty="0" err="1" smtClean="0">
                <a:latin typeface="BRH Devanagari RN" pitchFamily="2" charset="0"/>
              </a:rPr>
              <a:t>M×üiuÉÉ</a:t>
            </a:r>
            <a:r>
              <a:rPr lang="en-IN" sz="3300" dirty="0" smtClean="0">
                <a:latin typeface="BRH Devanagari RN" pitchFamily="2" charset="0"/>
              </a:rPr>
              <a:t> </a:t>
            </a:r>
            <a:r>
              <a:rPr lang="en-IN" sz="3300" dirty="0" err="1" smtClean="0">
                <a:latin typeface="BRH Devanagari RN" pitchFamily="2" charset="0"/>
              </a:rPr>
              <a:t>xuÉmÉ¤ÉÉå®UhÉÇ</a:t>
            </a:r>
            <a:r>
              <a:rPr lang="en-IN" sz="3300" dirty="0" smtClean="0">
                <a:latin typeface="BRH Devanagari RN" pitchFamily="2" charset="0"/>
              </a:rPr>
              <a:t>; </a:t>
            </a:r>
            <a:r>
              <a:rPr lang="en-IN" sz="3300" dirty="0" err="1" smtClean="0">
                <a:latin typeface="BRH Devanagari RN" pitchFamily="2" charset="0"/>
              </a:rPr>
              <a:t>rÉjÉÉ</a:t>
            </a:r>
            <a:r>
              <a:rPr lang="en-IN" sz="3300" dirty="0" smtClean="0">
                <a:latin typeface="BRH Devanagari RN" pitchFamily="2" charset="0"/>
              </a:rPr>
              <a:t> -“</a:t>
            </a:r>
            <a:r>
              <a:rPr lang="en-IN" sz="3300" dirty="0" err="1" smtClean="0">
                <a:latin typeface="BRH Devanagari RN" pitchFamily="2" charset="0"/>
              </a:rPr>
              <a:t>rÉåwÉÉqÉåuÉ</a:t>
            </a:r>
            <a:r>
              <a:rPr lang="en-IN" sz="3300" dirty="0" smtClean="0">
                <a:latin typeface="BRH Devanagari RN" pitchFamily="2" charset="0"/>
              </a:rPr>
              <a:t> </a:t>
            </a:r>
            <a:r>
              <a:rPr lang="en-IN" sz="3300" dirty="0" err="1" smtClean="0">
                <a:latin typeface="BRH Devanagari RN" pitchFamily="2" charset="0"/>
              </a:rPr>
              <a:t>ÌWû</a:t>
            </a:r>
            <a:r>
              <a:rPr lang="en-IN" sz="3300" dirty="0" smtClean="0">
                <a:latin typeface="BRH Devanagari RN" pitchFamily="2" charset="0"/>
              </a:rPr>
              <a:t> </a:t>
            </a:r>
            <a:r>
              <a:rPr lang="en-IN" sz="3300" dirty="0" err="1" smtClean="0">
                <a:latin typeface="BRH Devanagari RN" pitchFamily="2" charset="0"/>
              </a:rPr>
              <a:t>pÉÉuÉÉlÉÉÇ</a:t>
            </a:r>
            <a:r>
              <a:rPr lang="en-IN" sz="3300" dirty="0" smtClean="0">
                <a:latin typeface="BRH Devanagari RN" pitchFamily="2" charset="0"/>
              </a:rPr>
              <a:t> </a:t>
            </a:r>
            <a:r>
              <a:rPr lang="en-IN" sz="3300" dirty="0" err="1" smtClean="0">
                <a:latin typeface="BRH Devanagari RN" pitchFamily="2" charset="0"/>
              </a:rPr>
              <a:t>xÉqmÉiÉç</a:t>
            </a:r>
            <a:r>
              <a:rPr lang="en-IN" sz="3300" dirty="0" smtClean="0">
                <a:latin typeface="BRH Devanagari RN" pitchFamily="2" charset="0"/>
              </a:rPr>
              <a:t> xÉgeÉlÉrÉå³ÉUqÉç | </a:t>
            </a:r>
            <a:r>
              <a:rPr lang="en-IN" sz="3300" dirty="0" err="1" smtClean="0">
                <a:latin typeface="BRH Devanagari RN" pitchFamily="2" charset="0"/>
              </a:rPr>
              <a:t>iÉåwÉÉqÉåuÉ</a:t>
            </a:r>
            <a:r>
              <a:rPr lang="en-IN" sz="3300" dirty="0" smtClean="0">
                <a:latin typeface="BRH Devanagari RN" pitchFamily="2" charset="0"/>
              </a:rPr>
              <a:t> </a:t>
            </a:r>
            <a:r>
              <a:rPr lang="en-IN" sz="3300" dirty="0" err="1" smtClean="0">
                <a:latin typeface="BRH Devanagari RN" pitchFamily="2" charset="0"/>
              </a:rPr>
              <a:t>ÌWû</a:t>
            </a:r>
            <a:r>
              <a:rPr lang="en-IN" sz="3300" dirty="0" smtClean="0">
                <a:latin typeface="BRH Devanagari RN" pitchFamily="2" charset="0"/>
              </a:rPr>
              <a:t> </a:t>
            </a:r>
            <a:r>
              <a:rPr lang="en-IN" sz="3300" dirty="0" err="1" smtClean="0">
                <a:latin typeface="BRH Devanagari RN" pitchFamily="2" charset="0"/>
              </a:rPr>
              <a:t>pÉÉuÉÉlÉÉÇ</a:t>
            </a:r>
            <a:r>
              <a:rPr lang="en-IN" sz="3300" dirty="0" smtClean="0">
                <a:latin typeface="BRH Devanagari RN" pitchFamily="2" charset="0"/>
              </a:rPr>
              <a:t> </a:t>
            </a:r>
            <a:r>
              <a:rPr lang="en-IN" sz="3300" dirty="0" err="1" smtClean="0">
                <a:latin typeface="BRH Devanagari RN" pitchFamily="2" charset="0"/>
              </a:rPr>
              <a:t>ÌuÉmÉSèurÉÉkÉÏlÉÑkÉÏUrÉåiÉç</a:t>
            </a:r>
            <a:r>
              <a:rPr lang="en-IN" sz="3300" dirty="0" smtClean="0">
                <a:latin typeface="BRH Devanagari RN" pitchFamily="2" charset="0"/>
              </a:rPr>
              <a:t>” (</a:t>
            </a:r>
            <a:r>
              <a:rPr lang="en-IN" sz="3300" dirty="0" err="1" smtClean="0">
                <a:latin typeface="BRH Devanagari RN" pitchFamily="2" charset="0"/>
              </a:rPr>
              <a:t>xÉÔ</a:t>
            </a:r>
            <a:r>
              <a:rPr lang="en-IN" sz="3300" dirty="0" smtClean="0">
                <a:latin typeface="BRH Devanagari RN" pitchFamily="2" charset="0"/>
              </a:rPr>
              <a:t> A 25) </a:t>
            </a:r>
            <a:r>
              <a:rPr lang="en-IN" sz="3300" dirty="0" err="1" smtClean="0">
                <a:latin typeface="BRH Devanagari RN" pitchFamily="2" charset="0"/>
              </a:rPr>
              <a:t>CirÉÉÌSlÉÉ</a:t>
            </a:r>
            <a:r>
              <a:rPr lang="en-IN" sz="3300" dirty="0" smtClean="0">
                <a:latin typeface="BRH Devanagari RN" pitchFamily="2" charset="0"/>
              </a:rPr>
              <a:t> </a:t>
            </a:r>
            <a:r>
              <a:rPr lang="en-IN" sz="3300" dirty="0" err="1" smtClean="0">
                <a:latin typeface="BRH Devanagari RN" pitchFamily="2" charset="0"/>
              </a:rPr>
              <a:t>xuÉmÉ¤ÉÉå®UhÉqÉç</a:t>
            </a:r>
            <a:r>
              <a:rPr lang="en-IN" sz="3300" dirty="0" smtClean="0">
                <a:latin typeface="BRH Devanagari RN" pitchFamily="2" charset="0"/>
              </a:rPr>
              <a:t> | (</a:t>
            </a:r>
            <a:r>
              <a:rPr lang="en-IN" sz="3300" dirty="0" err="1" smtClean="0">
                <a:latin typeface="BRH Devanagari RN" pitchFamily="2" charset="0"/>
              </a:rPr>
              <a:t>cÉ¢ümÉÉÍhÉ</a:t>
            </a:r>
            <a:r>
              <a:rPr lang="en-IN" sz="3300" dirty="0" smtClean="0">
                <a:latin typeface="BRH Devanagari RN" pitchFamily="2" charset="0"/>
              </a:rPr>
              <a:t>)</a:t>
            </a:r>
            <a:endParaRPr lang="en-US" sz="3300" dirty="0" smtClean="0">
              <a:latin typeface="BRH Devanagari RN" pitchFamily="2" charset="0"/>
            </a:endParaRPr>
          </a:p>
          <a:p>
            <a:pPr>
              <a:lnSpc>
                <a:spcPct val="170000"/>
              </a:lnSpc>
            </a:pPr>
            <a:r>
              <a:rPr lang="en-IN" sz="3400" dirty="0" smtClean="0">
                <a:latin typeface="Times New Roman" pitchFamily="18" charset="0"/>
                <a:cs typeface="Times New Roman" pitchFamily="18" charset="0"/>
              </a:rPr>
              <a:t>Confirmation statement is made after refuting other’s opinion with a reason or logic.</a:t>
            </a:r>
          </a:p>
          <a:p>
            <a:pPr>
              <a:lnSpc>
                <a:spcPct val="170000"/>
              </a:lnSpc>
            </a:pPr>
            <a:r>
              <a:rPr lang="en-IN" sz="3400" dirty="0" smtClean="0">
                <a:latin typeface="Times New Roman" pitchFamily="18" charset="0"/>
                <a:cs typeface="Times New Roman" pitchFamily="18" charset="0"/>
              </a:rPr>
              <a:t>In the discussion of </a:t>
            </a:r>
            <a:r>
              <a:rPr lang="en-IN" sz="3400" dirty="0" err="1" smtClean="0">
                <a:latin typeface="Times New Roman" pitchFamily="18" charset="0"/>
                <a:cs typeface="Times New Roman" pitchFamily="18" charset="0"/>
              </a:rPr>
              <a:t>Utpatti</a:t>
            </a:r>
            <a:r>
              <a:rPr lang="en-IN" sz="3400" dirty="0" smtClean="0">
                <a:latin typeface="Times New Roman" pitchFamily="18" charset="0"/>
                <a:cs typeface="Times New Roman" pitchFamily="18" charset="0"/>
              </a:rPr>
              <a:t> of </a:t>
            </a:r>
            <a:r>
              <a:rPr lang="en-IN" sz="3400" dirty="0" err="1" smtClean="0">
                <a:latin typeface="Times New Roman" pitchFamily="18" charset="0"/>
                <a:cs typeface="Times New Roman" pitchFamily="18" charset="0"/>
              </a:rPr>
              <a:t>Purusha</a:t>
            </a:r>
            <a:r>
              <a:rPr lang="en-IN" sz="3400" dirty="0" smtClean="0">
                <a:latin typeface="Times New Roman" pitchFamily="18" charset="0"/>
                <a:cs typeface="Times New Roman" pitchFamily="18" charset="0"/>
              </a:rPr>
              <a:t> and Vyadhi, </a:t>
            </a:r>
            <a:r>
              <a:rPr lang="en-IN" sz="3400" dirty="0" err="1" smtClean="0">
                <a:latin typeface="Times New Roman" pitchFamily="18" charset="0"/>
                <a:cs typeface="Times New Roman" pitchFamily="18" charset="0"/>
              </a:rPr>
              <a:t>Atreya</a:t>
            </a:r>
            <a:r>
              <a:rPr lang="en-IN" sz="3400" dirty="0" smtClean="0">
                <a:latin typeface="Times New Roman" pitchFamily="18" charset="0"/>
                <a:cs typeface="Times New Roman" pitchFamily="18" charset="0"/>
              </a:rPr>
              <a:t> after hearing all the views refuted them and upheld his views that </a:t>
            </a:r>
            <a:r>
              <a:rPr lang="en-IN" sz="3400" dirty="0" err="1" smtClean="0">
                <a:latin typeface="Times New Roman" pitchFamily="18" charset="0"/>
                <a:cs typeface="Times New Roman" pitchFamily="18" charset="0"/>
              </a:rPr>
              <a:t>Sampat</a:t>
            </a:r>
            <a:r>
              <a:rPr lang="en-IN" sz="3400" dirty="0" smtClean="0">
                <a:latin typeface="Times New Roman" pitchFamily="18" charset="0"/>
                <a:cs typeface="Times New Roman" pitchFamily="18" charset="0"/>
              </a:rPr>
              <a:t> of the </a:t>
            </a:r>
            <a:r>
              <a:rPr lang="en-IN" sz="3400" dirty="0" err="1" smtClean="0">
                <a:latin typeface="Times New Roman" pitchFamily="18" charset="0"/>
                <a:cs typeface="Times New Roman" pitchFamily="18" charset="0"/>
              </a:rPr>
              <a:t>Bhava</a:t>
            </a:r>
            <a:r>
              <a:rPr lang="en-IN" sz="3400" dirty="0" smtClean="0">
                <a:latin typeface="Times New Roman" pitchFamily="18" charset="0"/>
                <a:cs typeface="Times New Roman" pitchFamily="18" charset="0"/>
              </a:rPr>
              <a:t> leads to </a:t>
            </a:r>
            <a:r>
              <a:rPr lang="en-IN" sz="3400" dirty="0" err="1" smtClean="0">
                <a:latin typeface="Times New Roman" pitchFamily="18" charset="0"/>
                <a:cs typeface="Times New Roman" pitchFamily="18" charset="0"/>
              </a:rPr>
              <a:t>Utpatti</a:t>
            </a:r>
            <a:r>
              <a:rPr lang="en-IN" sz="3400" dirty="0" smtClean="0">
                <a:latin typeface="Times New Roman" pitchFamily="18" charset="0"/>
                <a:cs typeface="Times New Roman" pitchFamily="18" charset="0"/>
              </a:rPr>
              <a:t> of </a:t>
            </a:r>
            <a:r>
              <a:rPr lang="en-IN" sz="3400" dirty="0" err="1" smtClean="0">
                <a:latin typeface="Times New Roman" pitchFamily="18" charset="0"/>
                <a:cs typeface="Times New Roman" pitchFamily="18" charset="0"/>
              </a:rPr>
              <a:t>Purusha</a:t>
            </a:r>
            <a:r>
              <a:rPr lang="en-IN" sz="3400" dirty="0" smtClean="0">
                <a:latin typeface="Times New Roman" pitchFamily="18" charset="0"/>
                <a:cs typeface="Times New Roman" pitchFamily="18" charset="0"/>
              </a:rPr>
              <a:t> and </a:t>
            </a:r>
            <a:r>
              <a:rPr lang="en-IN" sz="3400" dirty="0" err="1" smtClean="0">
                <a:latin typeface="Times New Roman" pitchFamily="18" charset="0"/>
                <a:cs typeface="Times New Roman" pitchFamily="18" charset="0"/>
              </a:rPr>
              <a:t>Vipatti</a:t>
            </a:r>
            <a:r>
              <a:rPr lang="en-IN" sz="3400" dirty="0" smtClean="0">
                <a:latin typeface="Times New Roman" pitchFamily="18" charset="0"/>
                <a:cs typeface="Times New Roman" pitchFamily="18" charset="0"/>
              </a:rPr>
              <a:t> of the same </a:t>
            </a:r>
            <a:r>
              <a:rPr lang="en-IN" sz="3400" dirty="0" err="1" smtClean="0">
                <a:latin typeface="Times New Roman" pitchFamily="18" charset="0"/>
                <a:cs typeface="Times New Roman" pitchFamily="18" charset="0"/>
              </a:rPr>
              <a:t>Bhava</a:t>
            </a:r>
            <a:r>
              <a:rPr lang="en-IN" sz="3400" dirty="0" smtClean="0">
                <a:latin typeface="Times New Roman" pitchFamily="18" charset="0"/>
                <a:cs typeface="Times New Roman" pitchFamily="18" charset="0"/>
              </a:rPr>
              <a:t> causes Vyadhi with logical reasoning for </a:t>
            </a:r>
            <a:r>
              <a:rPr lang="en-IN" sz="3400" dirty="0" err="1" smtClean="0">
                <a:latin typeface="Times New Roman" pitchFamily="18" charset="0"/>
                <a:cs typeface="Times New Roman" pitchFamily="18" charset="0"/>
              </a:rPr>
              <a:t>refutal</a:t>
            </a:r>
            <a:r>
              <a:rPr lang="en-IN" sz="3400" dirty="0" smtClean="0">
                <a:latin typeface="Times New Roman" pitchFamily="18" charset="0"/>
                <a:cs typeface="Times New Roman" pitchFamily="18" charset="0"/>
              </a:rPr>
              <a:t> and for upholding his views</a:t>
            </a:r>
            <a:endParaRPr lang="en-US" sz="3400" dirty="0" smtClean="0"/>
          </a:p>
        </p:txBody>
      </p:sp>
      <p:sp>
        <p:nvSpPr>
          <p:cNvPr id="2" name="Title 1"/>
          <p:cNvSpPr>
            <a:spLocks noGrp="1"/>
          </p:cNvSpPr>
          <p:nvPr>
            <p:ph type="title"/>
          </p:nvPr>
        </p:nvSpPr>
        <p:spPr>
          <a:xfrm>
            <a:off x="533400" y="274638"/>
            <a:ext cx="8153400" cy="868362"/>
          </a:xfrm>
        </p:spPr>
        <p:txBody>
          <a:bodyPr>
            <a:normAutofit fontScale="90000"/>
          </a:bodyPr>
          <a:lstStyle/>
          <a:p>
            <a:r>
              <a:rPr lang="en-IN" dirty="0" smtClean="0">
                <a:latin typeface="Times New Roman" pitchFamily="18" charset="0"/>
                <a:cs typeface="Times New Roman" pitchFamily="18" charset="0"/>
              </a:rPr>
              <a:t>UDDHARA</a:t>
            </a:r>
            <a:br>
              <a:rPr lang="en-IN" dirty="0" smtClean="0">
                <a:latin typeface="Times New Roman" pitchFamily="18"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609600"/>
            <a:ext cx="7924800" cy="6096000"/>
          </a:xfrm>
        </p:spPr>
        <p:txBody>
          <a:bodyPr>
            <a:noAutofit/>
          </a:bodyPr>
          <a:lstStyle/>
          <a:p>
            <a:pPr algn="just">
              <a:lnSpc>
                <a:spcPct val="160000"/>
              </a:lnSpc>
            </a:pPr>
            <a:r>
              <a:rPr lang="hi-IN" sz="2000" dirty="0" smtClean="0"/>
              <a:t>षडेव रसा इत्युवाच भगवानात्रेयः पुनर्वसुः, मधुराम्ललवणकटुतिक्तकषायाः|</a:t>
            </a:r>
            <a:r>
              <a:rPr lang="en-US" sz="2000" dirty="0" smtClean="0"/>
              <a:t> (C.S.26/9)</a:t>
            </a:r>
          </a:p>
          <a:p>
            <a:pPr algn="just"/>
            <a:r>
              <a:rPr lang="en-US" sz="2000" dirty="0" smtClean="0">
                <a:latin typeface="Times New Roman" pitchFamily="18" charset="0"/>
                <a:cs typeface="Times New Roman" pitchFamily="18" charset="0"/>
              </a:rPr>
              <a:t>The sages like </a:t>
            </a:r>
            <a:r>
              <a:rPr lang="en-US" sz="2000" dirty="0" err="1" smtClean="0">
                <a:latin typeface="Times New Roman" pitchFamily="18" charset="0"/>
                <a:cs typeface="Times New Roman" pitchFamily="18" charset="0"/>
              </a:rPr>
              <a:t>Bhadrakapya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Shakunteya</a:t>
            </a:r>
            <a:r>
              <a:rPr lang="en-US" sz="2000" dirty="0" smtClean="0">
                <a:latin typeface="Times New Roman" pitchFamily="18" charset="0"/>
                <a:cs typeface="Times New Roman" pitchFamily="18" charset="0"/>
              </a:rPr>
              <a:t> etc had discussed about Rasa, where the sages put forward their own view by refuting others. Finally Lord </a:t>
            </a:r>
            <a:r>
              <a:rPr lang="en-US" sz="2000" dirty="0" err="1" smtClean="0">
                <a:latin typeface="Times New Roman" pitchFamily="18" charset="0"/>
                <a:cs typeface="Times New Roman" pitchFamily="18" charset="0"/>
              </a:rPr>
              <a:t>Atreya</a:t>
            </a:r>
            <a:r>
              <a:rPr lang="en-US" sz="2000" dirty="0" smtClean="0">
                <a:latin typeface="Times New Roman" pitchFamily="18" charset="0"/>
                <a:cs typeface="Times New Roman" pitchFamily="18" charset="0"/>
              </a:rPr>
              <a:t> concluded that </a:t>
            </a:r>
            <a:r>
              <a:rPr lang="en-US" sz="2000" dirty="0" err="1" smtClean="0">
                <a:latin typeface="Times New Roman" pitchFamily="18" charset="0"/>
                <a:cs typeface="Times New Roman" pitchFamily="18" charset="0"/>
              </a:rPr>
              <a:t>rasas</a:t>
            </a:r>
            <a:r>
              <a:rPr lang="en-US" sz="2000" dirty="0" smtClean="0">
                <a:latin typeface="Times New Roman" pitchFamily="18" charset="0"/>
                <a:cs typeface="Times New Roman" pitchFamily="18" charset="0"/>
              </a:rPr>
              <a:t> are only six by establishing  his logic.</a:t>
            </a:r>
          </a:p>
          <a:p>
            <a:pPr lvl="0" algn="just">
              <a:lnSpc>
                <a:spcPct val="160000"/>
              </a:lnSpc>
            </a:pPr>
            <a:r>
              <a:rPr lang="en-IN" sz="2000" dirty="0" err="1" smtClean="0">
                <a:latin typeface="BRH Devanagari" pitchFamily="2" charset="0"/>
              </a:rPr>
              <a:t>AÍmÉ</a:t>
            </a:r>
            <a:r>
              <a:rPr lang="en-IN" sz="2000" dirty="0" smtClean="0">
                <a:latin typeface="BRH Devanagari" pitchFamily="2" charset="0"/>
              </a:rPr>
              <a:t> </a:t>
            </a:r>
            <a:r>
              <a:rPr lang="en-IN" sz="2000" dirty="0" err="1" smtClean="0">
                <a:latin typeface="BRH Devanagari" pitchFamily="2" charset="0"/>
              </a:rPr>
              <a:t>cÉæMåü</a:t>
            </a:r>
            <a:r>
              <a:rPr lang="en-IN" sz="2000" dirty="0" smtClean="0">
                <a:latin typeface="BRH Devanagari" pitchFamily="2" charset="0"/>
              </a:rPr>
              <a:t> </a:t>
            </a:r>
            <a:r>
              <a:rPr lang="en-IN" sz="2000" dirty="0" err="1" smtClean="0">
                <a:latin typeface="BRH Devanagari" pitchFamily="2" charset="0"/>
              </a:rPr>
              <a:t>xÉëÉååiÉxÉÉqÉåuÉ</a:t>
            </a:r>
            <a:r>
              <a:rPr lang="en-IN" sz="2000" dirty="0" smtClean="0">
                <a:latin typeface="BRH Devanagari" pitchFamily="2" charset="0"/>
              </a:rPr>
              <a:t> </a:t>
            </a:r>
            <a:r>
              <a:rPr lang="en-IN" sz="2000" dirty="0" err="1" smtClean="0">
                <a:latin typeface="BRH Devanagari" pitchFamily="2" charset="0"/>
              </a:rPr>
              <a:t>xÉqÉÑSrÉÇmÉÑÂwÉÍqÉcNûÎliÉ</a:t>
            </a:r>
            <a:r>
              <a:rPr lang="en-IN" sz="2000" dirty="0" smtClean="0">
                <a:latin typeface="BRH Devanagari" pitchFamily="2" charset="0"/>
              </a:rPr>
              <a:t>, </a:t>
            </a:r>
            <a:r>
              <a:rPr lang="en-IN" sz="2000" dirty="0" err="1" smtClean="0">
                <a:latin typeface="BRH Devanagari" pitchFamily="2" charset="0"/>
              </a:rPr>
              <a:t>xÉuÉïaÉiÉiuÉÉiÉç</a:t>
            </a:r>
            <a:r>
              <a:rPr lang="en-IN" sz="2000" dirty="0" smtClean="0">
                <a:latin typeface="BRH Devanagari" pitchFamily="2" charset="0"/>
              </a:rPr>
              <a:t> </a:t>
            </a:r>
            <a:r>
              <a:rPr lang="en-IN" sz="2000" dirty="0" err="1" smtClean="0">
                <a:latin typeface="BRH Devanagari" pitchFamily="2" charset="0"/>
              </a:rPr>
              <a:t>xÉuÉïxÉUiuÉÉŠ</a:t>
            </a:r>
            <a:r>
              <a:rPr lang="en-IN" sz="2000" dirty="0" smtClean="0">
                <a:latin typeface="BRH Devanagari" pitchFamily="2" charset="0"/>
              </a:rPr>
              <a:t> </a:t>
            </a:r>
            <a:r>
              <a:rPr lang="en-IN" sz="2000" dirty="0" err="1" smtClean="0">
                <a:latin typeface="BRH Devanagari" pitchFamily="2" charset="0"/>
              </a:rPr>
              <a:t>SÉåwÉmÉëMüÉåmÉhÉmÉëvÉqÉlÉÉlÉÉqÉç</a:t>
            </a:r>
            <a:r>
              <a:rPr lang="en-IN" sz="2000" dirty="0" smtClean="0">
                <a:latin typeface="BRH Devanagari" pitchFamily="2" charset="0"/>
              </a:rPr>
              <a:t>| </a:t>
            </a:r>
            <a:r>
              <a:rPr lang="en-IN" sz="2000" dirty="0" err="1" smtClean="0">
                <a:latin typeface="BRH Devanagari" pitchFamily="2" charset="0"/>
              </a:rPr>
              <a:t>lÉ</a:t>
            </a:r>
            <a:r>
              <a:rPr lang="en-IN" sz="2000" dirty="0" smtClean="0">
                <a:latin typeface="BRH Devanagari" pitchFamily="2" charset="0"/>
              </a:rPr>
              <a:t> </a:t>
            </a:r>
            <a:r>
              <a:rPr lang="en-IN" sz="2000" dirty="0" err="1" smtClean="0">
                <a:latin typeface="BRH Devanagari" pitchFamily="2" charset="0"/>
              </a:rPr>
              <a:t>iuÉåiÉSåuÉÇ</a:t>
            </a:r>
            <a:r>
              <a:rPr lang="en-IN" sz="2000" dirty="0" smtClean="0">
                <a:latin typeface="BRH Devanagari" pitchFamily="2" charset="0"/>
              </a:rPr>
              <a:t>, </a:t>
            </a:r>
            <a:r>
              <a:rPr lang="en-IN" sz="2000" dirty="0" err="1" smtClean="0">
                <a:latin typeface="BRH Devanagari" pitchFamily="2" charset="0"/>
              </a:rPr>
              <a:t>rÉxrÉ</a:t>
            </a:r>
            <a:r>
              <a:rPr lang="en-IN" sz="2000" dirty="0" smtClean="0">
                <a:latin typeface="BRH Devanagari" pitchFamily="2" charset="0"/>
              </a:rPr>
              <a:t> </a:t>
            </a:r>
            <a:r>
              <a:rPr lang="en-IN" sz="2000" dirty="0" err="1" smtClean="0">
                <a:latin typeface="BRH Devanagari" pitchFamily="2" charset="0"/>
              </a:rPr>
              <a:t>ÍWû</a:t>
            </a:r>
            <a:r>
              <a:rPr lang="en-IN" sz="2000" dirty="0" smtClean="0">
                <a:latin typeface="BRH Devanagari" pitchFamily="2" charset="0"/>
              </a:rPr>
              <a:t> </a:t>
            </a:r>
            <a:r>
              <a:rPr lang="en-IN" sz="2000" dirty="0" err="1" smtClean="0">
                <a:latin typeface="BRH Devanagari" pitchFamily="2" charset="0"/>
              </a:rPr>
              <a:t>xÉëÉåiÉÉÇÍxÉ</a:t>
            </a:r>
            <a:r>
              <a:rPr lang="en-IN" sz="2000" dirty="0" smtClean="0">
                <a:latin typeface="BRH Devanagari" pitchFamily="2" charset="0"/>
              </a:rPr>
              <a:t>, </a:t>
            </a:r>
            <a:r>
              <a:rPr lang="en-IN" sz="2000" dirty="0" err="1" smtClean="0">
                <a:latin typeface="BRH Devanagari" pitchFamily="2" charset="0"/>
              </a:rPr>
              <a:t>rÉŠ</a:t>
            </a:r>
            <a:r>
              <a:rPr lang="en-IN" sz="2000" dirty="0" smtClean="0">
                <a:latin typeface="BRH Devanagari" pitchFamily="2" charset="0"/>
              </a:rPr>
              <a:t> </a:t>
            </a:r>
            <a:r>
              <a:rPr lang="en-IN" sz="2000" dirty="0" err="1" smtClean="0">
                <a:latin typeface="BRH Devanagari" pitchFamily="2" charset="0"/>
              </a:rPr>
              <a:t>uÉWûÎliÉ</a:t>
            </a:r>
            <a:r>
              <a:rPr lang="en-IN" sz="2000" dirty="0" smtClean="0">
                <a:latin typeface="BRH Devanagari" pitchFamily="2" charset="0"/>
              </a:rPr>
              <a:t>, </a:t>
            </a:r>
            <a:r>
              <a:rPr lang="en-IN" sz="2000" dirty="0" err="1" smtClean="0">
                <a:latin typeface="BRH Devanagari" pitchFamily="2" charset="0"/>
              </a:rPr>
              <a:t>rÉŠÉuÉWûÎliÉ</a:t>
            </a:r>
            <a:r>
              <a:rPr lang="en-IN" sz="2000" dirty="0" smtClean="0">
                <a:latin typeface="BRH Devanagari" pitchFamily="2" charset="0"/>
              </a:rPr>
              <a:t>, </a:t>
            </a:r>
            <a:r>
              <a:rPr lang="en-IN" sz="2000" dirty="0" err="1" smtClean="0">
                <a:latin typeface="BRH Devanagari" pitchFamily="2" charset="0"/>
              </a:rPr>
              <a:t>rÉ§É</a:t>
            </a:r>
            <a:r>
              <a:rPr lang="en-IN" sz="2000" dirty="0" smtClean="0">
                <a:latin typeface="BRH Devanagari" pitchFamily="2" charset="0"/>
              </a:rPr>
              <a:t> </a:t>
            </a:r>
            <a:r>
              <a:rPr lang="en-IN" sz="2000" dirty="0" err="1" smtClean="0">
                <a:latin typeface="BRH Devanagari" pitchFamily="2" charset="0"/>
              </a:rPr>
              <a:t>cÉÉuÉÎxjÉiÉÉÍlÉ</a:t>
            </a:r>
            <a:r>
              <a:rPr lang="en-IN" sz="2000" dirty="0" smtClean="0">
                <a:latin typeface="BRH Devanagari" pitchFamily="2" charset="0"/>
              </a:rPr>
              <a:t>, </a:t>
            </a:r>
            <a:r>
              <a:rPr lang="en-IN" sz="2000" dirty="0" err="1" smtClean="0">
                <a:latin typeface="BRH Devanagari" pitchFamily="2" charset="0"/>
              </a:rPr>
              <a:t>xÉuÉïÇ</a:t>
            </a:r>
            <a:r>
              <a:rPr lang="en-IN" sz="2000" dirty="0" smtClean="0">
                <a:latin typeface="BRH Devanagari" pitchFamily="2" charset="0"/>
              </a:rPr>
              <a:t> </a:t>
            </a:r>
            <a:r>
              <a:rPr lang="en-IN" sz="2000" dirty="0" err="1" smtClean="0">
                <a:latin typeface="BRH Devanagari" pitchFamily="2" charset="0"/>
              </a:rPr>
              <a:t>iÉSlrÉ¨ÉåprÉÈ</a:t>
            </a:r>
            <a:r>
              <a:rPr lang="en-IN" sz="2000" dirty="0" smtClean="0">
                <a:latin typeface="BRH Devanagari" pitchFamily="2" charset="0"/>
              </a:rPr>
              <a:t> </a:t>
            </a:r>
            <a:r>
              <a:rPr lang="en-IN" sz="2000" dirty="0" smtClean="0"/>
              <a:t>| (C.V.5/4)</a:t>
            </a:r>
            <a:endParaRPr lang="en-US" sz="2000" dirty="0" smtClean="0"/>
          </a:p>
          <a:p>
            <a:pPr algn="just"/>
            <a:r>
              <a:rPr lang="en-IN" sz="2000" b="1" dirty="0" smtClean="0">
                <a:latin typeface="Times New Roman" pitchFamily="18" charset="0"/>
                <a:cs typeface="Times New Roman" pitchFamily="18" charset="0"/>
              </a:rPr>
              <a:t>Other’s opinion:</a:t>
            </a:r>
            <a:r>
              <a:rPr lang="en-IN" sz="2000" dirty="0" smtClean="0">
                <a:latin typeface="Times New Roman" pitchFamily="18" charset="0"/>
                <a:cs typeface="Times New Roman" pitchFamily="18" charset="0"/>
              </a:rPr>
              <a:t> Sharira is nothing but the conglomeration of </a:t>
            </a:r>
            <a:r>
              <a:rPr lang="en-IN" sz="2000" dirty="0" err="1" smtClean="0">
                <a:latin typeface="Times New Roman" pitchFamily="18" charset="0"/>
                <a:cs typeface="Times New Roman" pitchFamily="18" charset="0"/>
              </a:rPr>
              <a:t>Srotas</a:t>
            </a:r>
            <a:r>
              <a:rPr lang="en-IN" sz="2000" dirty="0" smtClean="0">
                <a:latin typeface="Times New Roman" pitchFamily="18" charset="0"/>
                <a:cs typeface="Times New Roman" pitchFamily="18" charset="0"/>
              </a:rPr>
              <a:t>. Everything flows through them which can either aggravate or pacify the Dosha.</a:t>
            </a:r>
            <a:endParaRPr lang="en-US" sz="2000" dirty="0" smtClean="0">
              <a:latin typeface="Times New Roman" pitchFamily="18" charset="0"/>
              <a:cs typeface="Times New Roman" pitchFamily="18" charset="0"/>
            </a:endParaRPr>
          </a:p>
          <a:p>
            <a:pPr algn="just"/>
            <a:r>
              <a:rPr lang="en-IN" sz="2000" b="1" dirty="0" smtClean="0">
                <a:latin typeface="Times New Roman" pitchFamily="18" charset="0"/>
                <a:cs typeface="Times New Roman" pitchFamily="18" charset="0"/>
              </a:rPr>
              <a:t>Author’s rebuttal:</a:t>
            </a:r>
            <a:r>
              <a:rPr lang="en-IN" sz="2000" dirty="0" smtClean="0">
                <a:latin typeface="Times New Roman" pitchFamily="18" charset="0"/>
                <a:cs typeface="Times New Roman" pitchFamily="18" charset="0"/>
              </a:rPr>
              <a:t> This is view is not correct. (the conglomeration of </a:t>
            </a:r>
            <a:r>
              <a:rPr lang="en-IN" sz="2000" dirty="0" err="1" smtClean="0">
                <a:latin typeface="Times New Roman" pitchFamily="18" charset="0"/>
                <a:cs typeface="Times New Roman" pitchFamily="18" charset="0"/>
              </a:rPr>
              <a:t>Srotas</a:t>
            </a:r>
            <a:r>
              <a:rPr lang="en-IN" sz="2000" dirty="0" smtClean="0">
                <a:latin typeface="Times New Roman" pitchFamily="18" charset="0"/>
                <a:cs typeface="Times New Roman" pitchFamily="18" charset="0"/>
              </a:rPr>
              <a:t> only is not </a:t>
            </a:r>
            <a:r>
              <a:rPr lang="en-IN" sz="2000" dirty="0" err="1" smtClean="0">
                <a:latin typeface="Times New Roman" pitchFamily="18" charset="0"/>
                <a:cs typeface="Times New Roman" pitchFamily="18" charset="0"/>
              </a:rPr>
              <a:t>Purusha</a:t>
            </a:r>
            <a:r>
              <a:rPr lang="en-IN"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r>
              <a:rPr lang="en-IN" sz="2000" b="1" dirty="0" smtClean="0">
                <a:latin typeface="Times New Roman" pitchFamily="18" charset="0"/>
                <a:cs typeface="Times New Roman" pitchFamily="18" charset="0"/>
              </a:rPr>
              <a:t>Reason for Rebuttal: </a:t>
            </a:r>
            <a:r>
              <a:rPr lang="en-IN" sz="2000" dirty="0" smtClean="0">
                <a:latin typeface="Times New Roman" pitchFamily="18" charset="0"/>
                <a:cs typeface="Times New Roman" pitchFamily="18" charset="0"/>
              </a:rPr>
              <a:t>the channels, the contents that flow through the channels, the Dhatu which they nourish and the place of the Dhatu are different from each other</a:t>
            </a:r>
            <a:r>
              <a:rPr lang="en-IN" sz="2000" dirty="0" smtClean="0"/>
              <a:t>.</a:t>
            </a:r>
            <a:endParaRPr lang="en-US" sz="2000" dirty="0" smtClean="0"/>
          </a:p>
        </p:txBody>
      </p:sp>
      <p:sp>
        <p:nvSpPr>
          <p:cNvPr id="3" name="Title 2"/>
          <p:cNvSpPr>
            <a:spLocks noGrp="1"/>
          </p:cNvSpPr>
          <p:nvPr>
            <p:ph type="title"/>
          </p:nvPr>
        </p:nvSpPr>
        <p:spPr>
          <a:xfrm>
            <a:off x="228600" y="0"/>
            <a:ext cx="8382000" cy="457200"/>
          </a:xfrm>
        </p:spPr>
        <p:txBody>
          <a:bodyPr>
            <a:normAutofit fontScale="90000"/>
          </a:bodyPr>
          <a:lstStyle/>
          <a:p>
            <a:r>
              <a:rPr lang="en-US" dirty="0" smtClean="0">
                <a:latin typeface="Times New Roman" pitchFamily="18" charset="0"/>
                <a:cs typeface="Times New Roman" pitchFamily="18" charset="0"/>
              </a:rPr>
              <a:t>UDDHARA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7696200" cy="5084136"/>
          </a:xfrm>
        </p:spPr>
        <p:txBody>
          <a:bodyPr>
            <a:normAutofit/>
          </a:bodyPr>
          <a:lstStyle/>
          <a:p>
            <a:pPr>
              <a:buNone/>
            </a:pPr>
            <a:r>
              <a:rPr lang="en-IN" sz="3000" dirty="0" smtClean="0">
                <a:latin typeface="Times New Roman" pitchFamily="18" charset="0"/>
                <a:cs typeface="Times New Roman" pitchFamily="18" charset="0"/>
              </a:rPr>
              <a:t>  </a:t>
            </a:r>
            <a:r>
              <a:rPr lang="en-IN" dirty="0" err="1" smtClean="0">
                <a:latin typeface="BRH Devanagari RN" pitchFamily="2" charset="0"/>
              </a:rPr>
              <a:t>xÉqpÉuÉÉå</a:t>
            </a:r>
            <a:r>
              <a:rPr lang="en-IN" dirty="0" smtClean="0">
                <a:latin typeface="BRH Devanagari RN" pitchFamily="2" charset="0"/>
              </a:rPr>
              <a:t> </a:t>
            </a:r>
            <a:r>
              <a:rPr lang="en-IN" dirty="0" err="1" smtClean="0">
                <a:latin typeface="BRH Devanagari RN" pitchFamily="2" charset="0"/>
              </a:rPr>
              <a:t>lÉÉqÉ</a:t>
            </a:r>
            <a:r>
              <a:rPr lang="en-IN" dirty="0" smtClean="0">
                <a:latin typeface="BRH Devanagari RN" pitchFamily="2" charset="0"/>
              </a:rPr>
              <a:t> </a:t>
            </a:r>
            <a:r>
              <a:rPr lang="en-IN" dirty="0" err="1" smtClean="0">
                <a:latin typeface="BRH Devanagari RN" pitchFamily="2" charset="0"/>
              </a:rPr>
              <a:t>rÉ±ÎxqÉlÉÑmÉmÉ±iÉå</a:t>
            </a:r>
            <a:r>
              <a:rPr lang="en-IN" dirty="0" smtClean="0">
                <a:latin typeface="BRH Devanagari RN" pitchFamily="2" charset="0"/>
              </a:rPr>
              <a:t> </a:t>
            </a:r>
            <a:r>
              <a:rPr lang="en-IN" dirty="0" err="1" smtClean="0">
                <a:latin typeface="BRH Devanagari RN" pitchFamily="2" charset="0"/>
              </a:rPr>
              <a:t>xÉ</a:t>
            </a:r>
            <a:r>
              <a:rPr lang="en-IN" dirty="0" smtClean="0">
                <a:latin typeface="BRH Devanagari RN" pitchFamily="2" charset="0"/>
              </a:rPr>
              <a:t> </a:t>
            </a:r>
            <a:r>
              <a:rPr lang="en-IN" dirty="0" err="1" smtClean="0">
                <a:latin typeface="BRH Devanagari RN" pitchFamily="2" charset="0"/>
              </a:rPr>
              <a:t>iÉxrÉ</a:t>
            </a:r>
            <a:r>
              <a:rPr lang="en-IN" dirty="0" smtClean="0">
                <a:latin typeface="BRH Devanagari RN" pitchFamily="2" charset="0"/>
              </a:rPr>
              <a:t> </a:t>
            </a:r>
            <a:r>
              <a:rPr lang="en-IN" dirty="0" err="1" smtClean="0">
                <a:latin typeface="BRH Devanagari RN" pitchFamily="2" charset="0"/>
              </a:rPr>
              <a:t>xÉqpÉuÉ</a:t>
            </a:r>
            <a:r>
              <a:rPr lang="en-IN" dirty="0" smtClean="0">
                <a:latin typeface="BRH Devanagari RN" pitchFamily="2" charset="0"/>
              </a:rPr>
              <a:t>: </a:t>
            </a:r>
            <a:r>
              <a:rPr lang="en-IN" dirty="0" err="1" smtClean="0">
                <a:latin typeface="BRH Devanagari RN" pitchFamily="2" charset="0"/>
              </a:rPr>
              <a:t>rÉjÉÉ</a:t>
            </a:r>
            <a:r>
              <a:rPr lang="en-IN" dirty="0" smtClean="0">
                <a:latin typeface="BRH Devanagari RN" pitchFamily="2" charset="0"/>
              </a:rPr>
              <a:t> – </a:t>
            </a:r>
            <a:r>
              <a:rPr lang="en-IN" dirty="0" err="1" smtClean="0">
                <a:latin typeface="BRH Devanagari RN" pitchFamily="2" charset="0"/>
              </a:rPr>
              <a:t>qÉÑZÉå</a:t>
            </a:r>
            <a:r>
              <a:rPr lang="en-IN" dirty="0" smtClean="0">
                <a:latin typeface="BRH Devanagari RN" pitchFamily="2" charset="0"/>
              </a:rPr>
              <a:t> </a:t>
            </a:r>
            <a:r>
              <a:rPr lang="en-IN" dirty="0" err="1" smtClean="0">
                <a:latin typeface="BRH Devanagari RN" pitchFamily="2" charset="0"/>
              </a:rPr>
              <a:t>ÌmÉmsÉÑurÉXûlÉÏÍsÉMüÉSrÉ</a:t>
            </a:r>
            <a:r>
              <a:rPr lang="en-IN" dirty="0" smtClean="0">
                <a:latin typeface="BRH Devanagari RN" pitchFamily="2" charset="0"/>
              </a:rPr>
              <a:t>: </a:t>
            </a:r>
            <a:r>
              <a:rPr lang="en-IN" dirty="0" err="1" smtClean="0">
                <a:latin typeface="BRH Devanagari RN" pitchFamily="2" charset="0"/>
              </a:rPr>
              <a:t>xÉqpÉuÉiÉÏirÉÉÌS</a:t>
            </a:r>
            <a:r>
              <a:rPr lang="en-IN" dirty="0" smtClean="0">
                <a:latin typeface="BRH Devanagari RN" pitchFamily="2" charset="0"/>
              </a:rPr>
              <a:t> | (</a:t>
            </a:r>
            <a:r>
              <a:rPr lang="en-IN" dirty="0" err="1" smtClean="0">
                <a:latin typeface="BRH Devanagari RN" pitchFamily="2" charset="0"/>
              </a:rPr>
              <a:t>cÉ¢ümÉÉÍhÉ</a:t>
            </a:r>
            <a:r>
              <a:rPr lang="en-IN" dirty="0" smtClean="0">
                <a:latin typeface="BRH Devanagari RN" pitchFamily="2" charset="0"/>
              </a:rPr>
              <a:t>)</a:t>
            </a:r>
            <a:endParaRPr lang="en-US" dirty="0" smtClean="0">
              <a:latin typeface="BRH Devanagari RN" pitchFamily="2" charset="0"/>
            </a:endParaRPr>
          </a:p>
          <a:p>
            <a:pPr algn="just">
              <a:lnSpc>
                <a:spcPct val="150000"/>
              </a:lnSpc>
            </a:pPr>
            <a:r>
              <a:rPr lang="en-IN" dirty="0" err="1" smtClean="0">
                <a:latin typeface="Times New Roman" pitchFamily="18" charset="0"/>
                <a:cs typeface="Times New Roman" pitchFamily="18" charset="0"/>
              </a:rPr>
              <a:t>Sambhava</a:t>
            </a:r>
            <a:r>
              <a:rPr lang="en-IN" dirty="0" smtClean="0">
                <a:latin typeface="Times New Roman" pitchFamily="18" charset="0"/>
                <a:cs typeface="Times New Roman" pitchFamily="18" charset="0"/>
              </a:rPr>
              <a:t> is the statement of source or origin</a:t>
            </a:r>
          </a:p>
          <a:p>
            <a:pPr algn="just">
              <a:lnSpc>
                <a:spcPct val="150000"/>
              </a:lnSpc>
            </a:pPr>
            <a:r>
              <a:rPr lang="en-IN" dirty="0" smtClean="0">
                <a:latin typeface="Times New Roman" pitchFamily="18" charset="0"/>
                <a:cs typeface="Times New Roman" pitchFamily="18" charset="0"/>
              </a:rPr>
              <a:t>Eg: </a:t>
            </a:r>
            <a:r>
              <a:rPr lang="en-IN" dirty="0" err="1" smtClean="0">
                <a:latin typeface="Times New Roman" pitchFamily="18" charset="0"/>
                <a:cs typeface="Times New Roman" pitchFamily="18" charset="0"/>
              </a:rPr>
              <a:t>Piplu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Vyanga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Neelika</a:t>
            </a:r>
            <a:r>
              <a:rPr lang="en-IN" dirty="0" smtClean="0">
                <a:latin typeface="Times New Roman" pitchFamily="18" charset="0"/>
                <a:cs typeface="Times New Roman" pitchFamily="18" charset="0"/>
              </a:rPr>
              <a:t> happen over face. Though somewhere face is not directly mentioned in </a:t>
            </a:r>
            <a:r>
              <a:rPr lang="en-IN" dirty="0" err="1" smtClean="0">
                <a:latin typeface="Times New Roman" pitchFamily="18" charset="0"/>
                <a:cs typeface="Times New Roman" pitchFamily="18" charset="0"/>
              </a:rPr>
              <a:t>Piplu</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Vyanga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Neelika</a:t>
            </a:r>
            <a:r>
              <a:rPr lang="en-IN" dirty="0" smtClean="0">
                <a:latin typeface="Times New Roman" pitchFamily="18" charset="0"/>
                <a:cs typeface="Times New Roman" pitchFamily="18" charset="0"/>
              </a:rPr>
              <a:t> the reader should understand the place or site of happening is face. </a:t>
            </a: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320040"/>
            <a:ext cx="7239000" cy="746760"/>
          </a:xfrm>
        </p:spPr>
        <p:txBody>
          <a:bodyPr/>
          <a:lstStyle/>
          <a:p>
            <a:r>
              <a:rPr lang="en-IN" dirty="0" smtClean="0">
                <a:latin typeface="Times New Roman" pitchFamily="18" charset="0"/>
                <a:cs typeface="Times New Roman" pitchFamily="18" charset="0"/>
              </a:rPr>
              <a:t>SAMBHAVA</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lnSpc>
                <a:spcPct val="150000"/>
              </a:lnSpc>
            </a:pPr>
            <a:r>
              <a:rPr lang="en-US" dirty="0" err="1" smtClean="0">
                <a:latin typeface="BRH Devanagari" pitchFamily="2" charset="0"/>
              </a:rPr>
              <a:t>SåzÉ</a:t>
            </a:r>
            <a:r>
              <a:rPr lang="en-US" dirty="0" smtClean="0">
                <a:latin typeface="BRH Devanagari" pitchFamily="2" charset="0"/>
              </a:rPr>
              <a:t>: </a:t>
            </a:r>
            <a:r>
              <a:rPr lang="en-US" dirty="0" err="1" smtClean="0">
                <a:latin typeface="BRH Devanagari" pitchFamily="2" charset="0"/>
              </a:rPr>
              <a:t>mÉÑlÉ</a:t>
            </a:r>
            <a:r>
              <a:rPr lang="en-US" dirty="0" smtClean="0">
                <a:latin typeface="BRH Devanagari" pitchFamily="2" charset="0"/>
              </a:rPr>
              <a:t>: </a:t>
            </a:r>
            <a:r>
              <a:rPr lang="en-US" b="1" dirty="0" err="1" smtClean="0">
                <a:latin typeface="BRH Devanagari" pitchFamily="2" charset="0"/>
              </a:rPr>
              <a:t>xjÉÉlÉÇ</a:t>
            </a:r>
            <a:r>
              <a:rPr lang="en-US" dirty="0" smtClean="0">
                <a:latin typeface="BRH Devanagari" pitchFamily="2" charset="0"/>
              </a:rPr>
              <a:t> . . . . . .  . . . .  . . .  .cÉÉcÉ¹å </a:t>
            </a:r>
            <a:r>
              <a:rPr lang="en-US" dirty="0" smtClean="0"/>
              <a:t>| (1/22.5)</a:t>
            </a:r>
          </a:p>
          <a:p>
            <a:pPr algn="just">
              <a:lnSpc>
                <a:spcPct val="150000"/>
              </a:lnSpc>
            </a:pPr>
            <a:r>
              <a:rPr lang="en-US" dirty="0" smtClean="0">
                <a:latin typeface="Times New Roman" pitchFamily="18" charset="0"/>
                <a:cs typeface="Times New Roman" pitchFamily="18" charset="0"/>
              </a:rPr>
              <a:t>Here Desha indicates a place or area from where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is grown and to where the person who is taking </a:t>
            </a:r>
            <a:r>
              <a:rPr lang="en-US" dirty="0" err="1" smtClean="0">
                <a:latin typeface="Times New Roman" pitchFamily="18" charset="0"/>
                <a:cs typeface="Times New Roman" pitchFamily="18" charset="0"/>
              </a:rPr>
              <a:t>Ahara</a:t>
            </a:r>
            <a:r>
              <a:rPr lang="en-US" dirty="0" smtClean="0">
                <a:latin typeface="Times New Roman" pitchFamily="18" charset="0"/>
                <a:cs typeface="Times New Roman" pitchFamily="18" charset="0"/>
              </a:rPr>
              <a:t> belong to. </a:t>
            </a:r>
          </a:p>
          <a:p>
            <a:pPr algn="just">
              <a:lnSpc>
                <a:spcPct val="150000"/>
              </a:lnSpc>
            </a:pPr>
            <a:r>
              <a:rPr lang="en-US" dirty="0" smtClean="0">
                <a:latin typeface="Times New Roman" pitchFamily="18" charset="0"/>
                <a:cs typeface="Times New Roman" pitchFamily="18" charset="0"/>
              </a:rPr>
              <a:t>By this the </a:t>
            </a:r>
            <a:r>
              <a:rPr lang="en-US" dirty="0" err="1" smtClean="0">
                <a:latin typeface="Times New Roman" pitchFamily="18" charset="0"/>
                <a:cs typeface="Times New Roman" pitchFamily="18" charset="0"/>
              </a:rPr>
              <a:t>Guna</a:t>
            </a:r>
            <a:r>
              <a:rPr lang="en-US" dirty="0" smtClean="0">
                <a:latin typeface="Times New Roman" pitchFamily="18" charset="0"/>
                <a:cs typeface="Times New Roman" pitchFamily="18" charset="0"/>
              </a:rPr>
              <a:t> of the </a:t>
            </a:r>
            <a:r>
              <a:rPr lang="en-US" dirty="0" err="1" smtClean="0">
                <a:latin typeface="Times New Roman" pitchFamily="18" charset="0"/>
                <a:cs typeface="Times New Roman" pitchFamily="18" charset="0"/>
              </a:rPr>
              <a:t>Dravya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Satmya</a:t>
            </a:r>
            <a:r>
              <a:rPr lang="en-US" dirty="0" smtClean="0">
                <a:latin typeface="Times New Roman" pitchFamily="18" charset="0"/>
                <a:cs typeface="Times New Roman" pitchFamily="18" charset="0"/>
              </a:rPr>
              <a:t> of the person can be inferred.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SAMBHAVA</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239000" cy="624840"/>
          </a:xfrm>
        </p:spPr>
        <p:txBody>
          <a:bodyPr/>
          <a:lstStyle/>
          <a:p>
            <a:r>
              <a:rPr lang="en-US" dirty="0" smtClean="0"/>
              <a:t>Tantrayukti explanation</a:t>
            </a:r>
            <a:endParaRPr lang="en-US" dirty="0"/>
          </a:p>
        </p:txBody>
      </p:sp>
      <p:sp>
        <p:nvSpPr>
          <p:cNvPr id="3" name="Content Placeholder 2"/>
          <p:cNvSpPr>
            <a:spLocks noGrp="1"/>
          </p:cNvSpPr>
          <p:nvPr>
            <p:ph idx="1"/>
          </p:nvPr>
        </p:nvSpPr>
        <p:spPr>
          <a:xfrm>
            <a:off x="457200" y="914400"/>
            <a:ext cx="7239000" cy="5541336"/>
          </a:xfrm>
        </p:spPr>
        <p:txBody>
          <a:bodyPr>
            <a:normAutofit lnSpcReduction="10000"/>
          </a:bodyPr>
          <a:lstStyle/>
          <a:p>
            <a:pPr>
              <a:buNone/>
            </a:pPr>
            <a:r>
              <a:rPr lang="en-IN" sz="3200" b="1" dirty="0" err="1" smtClean="0">
                <a:latin typeface="BRH Devanagari" pitchFamily="2" charset="0"/>
              </a:rPr>
              <a:t>ÌuÉmÉrÉïrÉ</a:t>
            </a:r>
            <a:r>
              <a:rPr lang="en-IN" sz="3200" b="1" dirty="0" smtClean="0">
                <a:latin typeface="BRH Devanagari" pitchFamily="2" charset="0"/>
              </a:rPr>
              <a:t> </a:t>
            </a:r>
            <a:r>
              <a:rPr lang="en-IN" sz="2800" dirty="0" smtClean="0">
                <a:latin typeface="BRH Devanagari" pitchFamily="2" charset="0"/>
              </a:rPr>
              <a:t>   </a:t>
            </a:r>
          </a:p>
          <a:p>
            <a:pPr>
              <a:lnSpc>
                <a:spcPct val="150000"/>
              </a:lnSpc>
            </a:pPr>
            <a:r>
              <a:rPr lang="en-IN" dirty="0" err="1" smtClean="0">
                <a:latin typeface="BRH Devanagari" pitchFamily="2" charset="0"/>
              </a:rPr>
              <a:t>ÌuÉ</a:t>
            </a:r>
            <a:r>
              <a:rPr lang="en-IN" dirty="0" smtClean="0">
                <a:latin typeface="BRH Devanagari" pitchFamily="2" charset="0"/>
              </a:rPr>
              <a:t> + </a:t>
            </a:r>
            <a:r>
              <a:rPr lang="en-IN" dirty="0" err="1" smtClean="0">
                <a:latin typeface="BRH Devanagari" pitchFamily="2" charset="0"/>
              </a:rPr>
              <a:t>mÉËU</a:t>
            </a:r>
            <a:r>
              <a:rPr lang="en-IN" dirty="0" smtClean="0">
                <a:latin typeface="BRH Devanagari" pitchFamily="2" charset="0"/>
              </a:rPr>
              <a:t> + C + </a:t>
            </a:r>
            <a:r>
              <a:rPr lang="en-IN" dirty="0" err="1" smtClean="0">
                <a:latin typeface="BRH Devanagari" pitchFamily="2" charset="0"/>
              </a:rPr>
              <a:t>AcÉç</a:t>
            </a:r>
            <a:r>
              <a:rPr lang="en-IN" dirty="0" smtClean="0">
                <a:latin typeface="BRH Devanagari" pitchFamily="2" charset="0"/>
              </a:rPr>
              <a:t> = </a:t>
            </a:r>
            <a:r>
              <a:rPr lang="en-IN" dirty="0" err="1" smtClean="0">
                <a:latin typeface="BRH Devanagari" pitchFamily="2" charset="0"/>
              </a:rPr>
              <a:t>ÌuÉmÉrÉïrÉ</a:t>
            </a:r>
            <a:endParaRPr lang="en-US" dirty="0" smtClean="0">
              <a:latin typeface="BRH Devanagari" pitchFamily="2" charset="0"/>
            </a:endParaRPr>
          </a:p>
          <a:p>
            <a:pPr>
              <a:lnSpc>
                <a:spcPct val="150000"/>
              </a:lnSpc>
            </a:pPr>
            <a:r>
              <a:rPr lang="en-IN" dirty="0" err="1" smtClean="0">
                <a:latin typeface="BRH Devanagari" pitchFamily="2" charset="0"/>
              </a:rPr>
              <a:t>ÌuÉ</a:t>
            </a:r>
            <a:r>
              <a:rPr lang="en-IN" dirty="0" smtClean="0">
                <a:latin typeface="BRH Devanagari" pitchFamily="2" charset="0"/>
              </a:rPr>
              <a:t>, </a:t>
            </a:r>
            <a:r>
              <a:rPr lang="en-IN" dirty="0" err="1" smtClean="0">
                <a:latin typeface="BRH Devanagari" pitchFamily="2" charset="0"/>
              </a:rPr>
              <a:t>mÉËU</a:t>
            </a:r>
            <a:r>
              <a:rPr lang="en-IN" dirty="0" smtClean="0">
                <a:latin typeface="BRH Devanagari" pitchFamily="2" charset="0"/>
              </a:rPr>
              <a:t> - </a:t>
            </a:r>
            <a:r>
              <a:rPr lang="en-IN" dirty="0" err="1" smtClean="0">
                <a:latin typeface="BRH Devanagari" pitchFamily="2" charset="0"/>
              </a:rPr>
              <a:t>EmÉxÉaÉï</a:t>
            </a:r>
            <a:r>
              <a:rPr lang="en-IN" dirty="0" smtClean="0">
                <a:latin typeface="BRH Devanagari" pitchFamily="2" charset="0"/>
              </a:rPr>
              <a:t>, C - </a:t>
            </a:r>
            <a:r>
              <a:rPr lang="en-IN" dirty="0" err="1" smtClean="0">
                <a:latin typeface="BRH Devanagari" pitchFamily="2" charset="0"/>
              </a:rPr>
              <a:t>kÉÉiÉÑ</a:t>
            </a:r>
            <a:r>
              <a:rPr lang="en-IN" dirty="0" smtClean="0">
                <a:latin typeface="BRH Devanagari" pitchFamily="2" charset="0"/>
              </a:rPr>
              <a:t>, </a:t>
            </a:r>
            <a:r>
              <a:rPr lang="en-IN" dirty="0" err="1" smtClean="0">
                <a:latin typeface="BRH Devanagari" pitchFamily="2" charset="0"/>
              </a:rPr>
              <a:t>AcÉç</a:t>
            </a:r>
            <a:r>
              <a:rPr lang="en-IN" dirty="0" smtClean="0">
                <a:latin typeface="BRH Devanagari" pitchFamily="2" charset="0"/>
              </a:rPr>
              <a:t> - </a:t>
            </a:r>
            <a:r>
              <a:rPr lang="en-IN" dirty="0" err="1" smtClean="0">
                <a:latin typeface="BRH Devanagari" pitchFamily="2" charset="0"/>
              </a:rPr>
              <a:t>mÉëirÉrÉ</a:t>
            </a:r>
            <a:r>
              <a:rPr lang="en-IN" dirty="0" smtClean="0">
                <a:latin typeface="BRH Devanagari" pitchFamily="2" charset="0"/>
              </a:rPr>
              <a:t> </a:t>
            </a:r>
            <a:endParaRPr lang="en-US" dirty="0" smtClean="0">
              <a:latin typeface="BRH Devanagari" pitchFamily="2" charset="0"/>
            </a:endParaRPr>
          </a:p>
          <a:p>
            <a:pPr>
              <a:lnSpc>
                <a:spcPct val="150000"/>
              </a:lnSpc>
            </a:pPr>
            <a:r>
              <a:rPr lang="en-IN" dirty="0" err="1" smtClean="0">
                <a:latin typeface="Times New Roman" pitchFamily="18" charset="0"/>
                <a:cs typeface="Times New Roman" pitchFamily="18" charset="0"/>
              </a:rPr>
              <a:t>Nirukti</a:t>
            </a:r>
            <a:r>
              <a:rPr lang="en-IN" dirty="0" smtClean="0">
                <a:latin typeface="timri"/>
              </a:rPr>
              <a:t>: </a:t>
            </a:r>
            <a:r>
              <a:rPr lang="en-IN" dirty="0" err="1" smtClean="0">
                <a:latin typeface="BRH Devanagari" pitchFamily="2" charset="0"/>
              </a:rPr>
              <a:t>urÉÌiÉ¢üqÉ</a:t>
            </a:r>
            <a:r>
              <a:rPr lang="en-IN" dirty="0" smtClean="0">
                <a:latin typeface="timri"/>
              </a:rPr>
              <a:t> </a:t>
            </a:r>
            <a:r>
              <a:rPr lang="en-IN" dirty="0" smtClean="0">
                <a:latin typeface="BRH Devanagari" pitchFamily="2" charset="0"/>
              </a:rPr>
              <a:t>(</a:t>
            </a:r>
            <a:r>
              <a:rPr lang="en-IN" dirty="0" err="1" smtClean="0">
                <a:latin typeface="BRH Devanagari" pitchFamily="2" charset="0"/>
              </a:rPr>
              <a:t>zÉoSMüsmÉSìÓqÉ</a:t>
            </a:r>
            <a:r>
              <a:rPr lang="en-IN" dirty="0" smtClean="0">
                <a:latin typeface="BRH Devanagari" pitchFamily="2" charset="0"/>
              </a:rPr>
              <a:t>)</a:t>
            </a:r>
            <a:endParaRPr lang="en-US" dirty="0" smtClean="0">
              <a:latin typeface="BRH Devanagari" pitchFamily="2" charset="0"/>
            </a:endParaRPr>
          </a:p>
          <a:p>
            <a:pPr>
              <a:lnSpc>
                <a:spcPct val="150000"/>
              </a:lnSpc>
            </a:pPr>
            <a:r>
              <a:rPr lang="en-IN" dirty="0" smtClean="0">
                <a:latin typeface="Times New Roman" pitchFamily="18" charset="0"/>
                <a:cs typeface="Times New Roman" pitchFamily="18" charset="0"/>
              </a:rPr>
              <a:t>Meaning: reversed, contrary, inversed, transposition</a:t>
            </a:r>
          </a:p>
          <a:p>
            <a:pPr>
              <a:lnSpc>
                <a:spcPct val="150000"/>
              </a:lnSpc>
            </a:pPr>
            <a:r>
              <a:rPr lang="hi-IN" sz="2200" dirty="0" smtClean="0"/>
              <a:t>तस्य प्रतिलोम्यम् विपर्यय: । (</a:t>
            </a:r>
            <a:r>
              <a:rPr lang="en-US" sz="2200" dirty="0" smtClean="0">
                <a:latin typeface="Times New Roman" pitchFamily="18" charset="0"/>
                <a:cs typeface="Times New Roman" pitchFamily="18" charset="0"/>
              </a:rPr>
              <a:t>VDP</a:t>
            </a:r>
            <a:r>
              <a:rPr lang="hi-IN" sz="2200" dirty="0" smtClean="0">
                <a:latin typeface="Times New Roman" pitchFamily="18" charset="0"/>
                <a:cs typeface="Times New Roman" pitchFamily="18" charset="0"/>
              </a:rPr>
              <a:t>)</a:t>
            </a:r>
          </a:p>
          <a:p>
            <a:pPr>
              <a:lnSpc>
                <a:spcPct val="150000"/>
              </a:lnSpc>
            </a:pPr>
            <a:r>
              <a:rPr lang="hi-IN" sz="2200" dirty="0" smtClean="0">
                <a:latin typeface="Times New Roman" pitchFamily="18" charset="0"/>
              </a:rPr>
              <a:t>उक्तार्थवैपरीत्येन लक्षणं स्य़ाद् विपर्यय:। (</a:t>
            </a:r>
            <a:r>
              <a:rPr lang="en-US" sz="2200" dirty="0" smtClean="0">
                <a:latin typeface="Times New Roman" pitchFamily="18" charset="0"/>
                <a:cs typeface="Times New Roman" pitchFamily="18" charset="0"/>
              </a:rPr>
              <a:t>TYV</a:t>
            </a:r>
            <a:r>
              <a:rPr lang="hi-IN" sz="2200" dirty="0" smtClean="0">
                <a:latin typeface="Times New Roman" pitchFamily="18" charset="0"/>
                <a:cs typeface="Times New Roman" pitchFamily="18" charset="0"/>
              </a:rPr>
              <a:t>)</a:t>
            </a:r>
          </a:p>
          <a:p>
            <a:pPr>
              <a:lnSpc>
                <a:spcPct val="150000"/>
              </a:lnSpc>
            </a:pPr>
            <a:r>
              <a:rPr lang="hi-IN" sz="2200" dirty="0" smtClean="0">
                <a:latin typeface="Times New Roman" pitchFamily="18" charset="0"/>
              </a:rPr>
              <a:t>प्रतिलोमेन साधनं विपर्यय – विपरीतमतृष्टस्य इति ।</a:t>
            </a:r>
            <a:r>
              <a:rPr lang="hi-IN" sz="2200" dirty="0" smtClean="0"/>
              <a:t> (</a:t>
            </a:r>
            <a:r>
              <a:rPr lang="en-US" sz="2200" dirty="0" smtClean="0">
                <a:latin typeface="Times New Roman" pitchFamily="18" charset="0"/>
                <a:cs typeface="Times New Roman" pitchFamily="18" charset="0"/>
              </a:rPr>
              <a:t>KT</a:t>
            </a:r>
            <a:r>
              <a:rPr lang="en-IN" sz="2200" dirty="0" smtClean="0">
                <a:latin typeface="Times New Roman" pitchFamily="18" charset="0"/>
                <a:cs typeface="Times New Roman" pitchFamily="18" charset="0"/>
              </a:rPr>
              <a:t>A</a:t>
            </a:r>
            <a:r>
              <a:rPr lang="hi-IN" sz="2200" dirty="0" smtClean="0">
                <a:latin typeface="Times New Roman" pitchFamily="18" charset="0"/>
                <a:cs typeface="Times New Roman" pitchFamily="18" charset="0"/>
              </a:rPr>
              <a:t>)</a:t>
            </a:r>
            <a:endParaRPr lang="hi-IN" sz="2200" dirty="0" smtClean="0"/>
          </a:p>
          <a:p>
            <a:pPr>
              <a:lnSpc>
                <a:spcPct val="150000"/>
              </a:lnSpc>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162800" cy="594360"/>
          </a:xfrm>
        </p:spPr>
        <p:txBody>
          <a:bodyPr/>
          <a:lstStyle/>
          <a:p>
            <a:r>
              <a:rPr lang="en-US" dirty="0" smtClean="0"/>
              <a:t>Cont..</a:t>
            </a:r>
            <a:endParaRPr lang="en-US" dirty="0"/>
          </a:p>
        </p:txBody>
      </p:sp>
      <p:sp>
        <p:nvSpPr>
          <p:cNvPr id="3" name="Content Placeholder 2"/>
          <p:cNvSpPr>
            <a:spLocks noGrp="1"/>
          </p:cNvSpPr>
          <p:nvPr>
            <p:ph idx="1"/>
          </p:nvPr>
        </p:nvSpPr>
        <p:spPr>
          <a:xfrm>
            <a:off x="152400" y="685800"/>
            <a:ext cx="7924800" cy="5943600"/>
          </a:xfrm>
        </p:spPr>
        <p:txBody>
          <a:bodyPr>
            <a:normAutofit fontScale="92500" lnSpcReduction="20000"/>
          </a:bodyPr>
          <a:lstStyle/>
          <a:p>
            <a:pPr lvl="0" algn="just">
              <a:lnSpc>
                <a:spcPct val="150000"/>
              </a:lnSpc>
            </a:pPr>
            <a:r>
              <a:rPr lang="en-IN" dirty="0" err="1" smtClean="0">
                <a:latin typeface="BRH Devanagari" pitchFamily="2" charset="0"/>
              </a:rPr>
              <a:t>ÌuÉmÉrÉïrÉÉå</a:t>
            </a:r>
            <a:r>
              <a:rPr lang="en-IN" dirty="0" smtClean="0">
                <a:latin typeface="BRH Devanagari" pitchFamily="2" charset="0"/>
              </a:rPr>
              <a:t> </a:t>
            </a:r>
            <a:r>
              <a:rPr lang="en-IN" dirty="0" err="1" smtClean="0">
                <a:latin typeface="BRH Devanagari" pitchFamily="2" charset="0"/>
              </a:rPr>
              <a:t>lÉÉqÉ</a:t>
            </a:r>
            <a:r>
              <a:rPr lang="en-IN" dirty="0" smtClean="0">
                <a:latin typeface="BRH Devanagari" pitchFamily="2" charset="0"/>
              </a:rPr>
              <a:t> </a:t>
            </a:r>
            <a:r>
              <a:rPr lang="en-IN" dirty="0" err="1" smtClean="0">
                <a:latin typeface="BRH Devanagari" pitchFamily="2" charset="0"/>
              </a:rPr>
              <a:t>AmÉM×ü¸ÉiÉç</a:t>
            </a:r>
            <a:r>
              <a:rPr lang="en-IN" dirty="0" smtClean="0">
                <a:latin typeface="BRH Devanagari" pitchFamily="2" charset="0"/>
              </a:rPr>
              <a:t> </a:t>
            </a:r>
            <a:r>
              <a:rPr lang="en-IN" dirty="0" err="1" smtClean="0">
                <a:latin typeface="BRH Devanagari" pitchFamily="2" charset="0"/>
              </a:rPr>
              <a:t>mÉëiÉÏmÉÉåSÉWûUhÉÇ</a:t>
            </a:r>
            <a:r>
              <a:rPr lang="en-IN" dirty="0" smtClean="0">
                <a:latin typeface="BRH Devanagari" pitchFamily="2" charset="0"/>
              </a:rPr>
              <a:t>: </a:t>
            </a:r>
            <a:r>
              <a:rPr lang="en-IN" dirty="0" err="1" smtClean="0">
                <a:latin typeface="BRH Devanagari" pitchFamily="2" charset="0"/>
              </a:rPr>
              <a:t>rÉjÉÉ</a:t>
            </a:r>
            <a:r>
              <a:rPr lang="en-IN" dirty="0" smtClean="0">
                <a:latin typeface="BRH Devanagari" pitchFamily="2" charset="0"/>
              </a:rPr>
              <a:t> -“ </a:t>
            </a:r>
            <a:r>
              <a:rPr lang="en-IN" dirty="0" err="1" smtClean="0">
                <a:latin typeface="BRH Devanagari" pitchFamily="2" charset="0"/>
              </a:rPr>
              <a:t>ÌlÉSÉlÉÉå£üÉlrÉxrÉ</a:t>
            </a:r>
            <a:r>
              <a:rPr lang="en-IN" dirty="0" smtClean="0">
                <a:latin typeface="BRH Devanagari" pitchFamily="2" charset="0"/>
              </a:rPr>
              <a:t> </a:t>
            </a:r>
            <a:r>
              <a:rPr lang="en-IN" dirty="0" err="1" smtClean="0">
                <a:latin typeface="BRH Devanagari" pitchFamily="2" charset="0"/>
              </a:rPr>
              <a:t>lÉÉåmÉzÉåUiÉå</a:t>
            </a:r>
            <a:r>
              <a:rPr lang="en-IN" dirty="0" smtClean="0">
                <a:latin typeface="BRH Devanagari" pitchFamily="2" charset="0"/>
              </a:rPr>
              <a:t> </a:t>
            </a:r>
            <a:r>
              <a:rPr lang="en-IN" dirty="0" err="1" smtClean="0">
                <a:latin typeface="BRH Devanagari" pitchFamily="2" charset="0"/>
              </a:rPr>
              <a:t>ÌuÉmÉUÏiÉÉÌlÉ</a:t>
            </a:r>
            <a:r>
              <a:rPr lang="en-IN" dirty="0" smtClean="0">
                <a:latin typeface="BRH Devanagari" pitchFamily="2" charset="0"/>
              </a:rPr>
              <a:t> </a:t>
            </a:r>
            <a:r>
              <a:rPr lang="en-IN" dirty="0" err="1" smtClean="0">
                <a:latin typeface="BRH Devanagari" pitchFamily="2" charset="0"/>
              </a:rPr>
              <a:t>cÉ</a:t>
            </a:r>
            <a:r>
              <a:rPr lang="en-IN" dirty="0" smtClean="0">
                <a:latin typeface="BRH Devanagari" pitchFamily="2" charset="0"/>
              </a:rPr>
              <a:t> </a:t>
            </a:r>
            <a:r>
              <a:rPr lang="en-IN" dirty="0" err="1" smtClean="0">
                <a:latin typeface="BRH Devanagari" pitchFamily="2" charset="0"/>
              </a:rPr>
              <a:t>EmÉzÉåUiÉå</a:t>
            </a:r>
            <a:r>
              <a:rPr lang="en-IN" dirty="0" smtClean="0">
                <a:latin typeface="BRH Devanagari" pitchFamily="2" charset="0"/>
              </a:rPr>
              <a:t>” (</a:t>
            </a:r>
            <a:r>
              <a:rPr lang="en-IN" dirty="0" err="1" smtClean="0">
                <a:latin typeface="BRH Devanagari" pitchFamily="2" charset="0"/>
              </a:rPr>
              <a:t>ÌlÉ</a:t>
            </a:r>
            <a:r>
              <a:rPr lang="en-IN" dirty="0" smtClean="0">
                <a:latin typeface="BRH Devanagari" pitchFamily="2" charset="0"/>
              </a:rPr>
              <a:t> A 3) </a:t>
            </a:r>
            <a:r>
              <a:rPr lang="en-IN" dirty="0" err="1" smtClean="0">
                <a:latin typeface="BRH Devanagari" pitchFamily="2" charset="0"/>
              </a:rPr>
              <a:t>CÌiÉ</a:t>
            </a:r>
            <a:r>
              <a:rPr lang="en-IN" dirty="0" smtClean="0">
                <a:latin typeface="BRH Devanagari" pitchFamily="2" charset="0"/>
              </a:rPr>
              <a:t> | (</a:t>
            </a:r>
            <a:r>
              <a:rPr lang="en-IN" dirty="0" err="1" smtClean="0">
                <a:latin typeface="BRH Devanagari" pitchFamily="2" charset="0"/>
              </a:rPr>
              <a:t>cÉ¢ümÉÉÍhÉ</a:t>
            </a:r>
            <a:r>
              <a:rPr lang="en-IN" dirty="0" smtClean="0">
                <a:latin typeface="BRH Devanagari" pitchFamily="2" charset="0"/>
              </a:rPr>
              <a:t>)</a:t>
            </a:r>
          </a:p>
          <a:p>
            <a:pPr lvl="0" algn="just"/>
            <a:r>
              <a:rPr lang="en-US" dirty="0" smtClean="0">
                <a:latin typeface="Times New Roman" pitchFamily="18" charset="0"/>
                <a:cs typeface="Times New Roman" pitchFamily="18" charset="0"/>
              </a:rPr>
              <a:t>It is the statement of contradictory.</a:t>
            </a:r>
          </a:p>
          <a:p>
            <a:pPr algn="just"/>
            <a:r>
              <a:rPr lang="en-US" dirty="0" smtClean="0">
                <a:latin typeface="Times New Roman" pitchFamily="18" charset="0"/>
                <a:cs typeface="Times New Roman" pitchFamily="18" charset="0"/>
              </a:rPr>
              <a:t>Eg : </a:t>
            </a:r>
            <a:r>
              <a:rPr lang="en-US" dirty="0" err="1" smtClean="0">
                <a:latin typeface="Times New Roman" pitchFamily="18" charset="0"/>
                <a:cs typeface="Times New Roman" pitchFamily="18" charset="0"/>
              </a:rPr>
              <a:t>Nidanokta</a:t>
            </a:r>
            <a:r>
              <a:rPr lang="en-US" dirty="0" smtClean="0">
                <a:latin typeface="Times New Roman" pitchFamily="18" charset="0"/>
                <a:cs typeface="Times New Roman" pitchFamily="18" charset="0"/>
              </a:rPr>
              <a:t> Karana are not Upashaya while the opposite ones act as Upashaya</a:t>
            </a:r>
            <a:r>
              <a:rPr lang="en-IN" dirty="0" smtClean="0">
                <a:latin typeface="BRH Devanagari" pitchFamily="2" charset="0"/>
              </a:rPr>
              <a:t>  </a:t>
            </a:r>
            <a:endParaRPr lang="en-US" dirty="0" smtClean="0">
              <a:latin typeface="BRH Devanagari" pitchFamily="2" charset="0"/>
            </a:endParaRPr>
          </a:p>
          <a:p>
            <a:pPr lvl="0" algn="just">
              <a:lnSpc>
                <a:spcPct val="150000"/>
              </a:lnSpc>
            </a:pPr>
            <a:r>
              <a:rPr lang="en-IN" dirty="0" err="1" smtClean="0">
                <a:latin typeface="BRH Devanagari" pitchFamily="2" charset="0"/>
              </a:rPr>
              <a:t>rÉ</a:t>
            </a:r>
            <a:r>
              <a:rPr lang="en-IN" dirty="0" smtClean="0">
                <a:latin typeface="BRH Devanagari" pitchFamily="2" charset="0"/>
              </a:rPr>
              <a:t>±§</a:t>
            </a:r>
            <a:r>
              <a:rPr lang="en-IN" dirty="0" err="1" smtClean="0">
                <a:latin typeface="BRH Devanagari" pitchFamily="2" charset="0"/>
              </a:rPr>
              <a:t>ÉÉÍpÉÌWûiÉÇ</a:t>
            </a:r>
            <a:r>
              <a:rPr lang="en-IN" dirty="0" smtClean="0">
                <a:latin typeface="BRH Devanagari" pitchFamily="2" charset="0"/>
              </a:rPr>
              <a:t> </a:t>
            </a:r>
            <a:r>
              <a:rPr lang="en-IN" dirty="0" err="1" smtClean="0">
                <a:latin typeface="BRH Devanagari" pitchFamily="2" charset="0"/>
              </a:rPr>
              <a:t>iÉxrÉ</a:t>
            </a:r>
            <a:r>
              <a:rPr lang="en-IN" dirty="0" smtClean="0">
                <a:latin typeface="BRH Devanagari" pitchFamily="2" charset="0"/>
              </a:rPr>
              <a:t> </a:t>
            </a:r>
            <a:r>
              <a:rPr lang="en-IN" dirty="0" err="1" smtClean="0">
                <a:latin typeface="BRH Devanagari" pitchFamily="2" charset="0"/>
              </a:rPr>
              <a:t>mÉëÉÌiÉsÉÉåqrÉÇ</a:t>
            </a:r>
            <a:r>
              <a:rPr lang="en-IN" dirty="0" smtClean="0">
                <a:latin typeface="BRH Devanagari" pitchFamily="2" charset="0"/>
              </a:rPr>
              <a:t> </a:t>
            </a:r>
            <a:r>
              <a:rPr lang="en-IN" dirty="0" err="1" smtClean="0">
                <a:latin typeface="BRH Devanagari" pitchFamily="2" charset="0"/>
              </a:rPr>
              <a:t>ÌuÉmÉrÉïrÉ</a:t>
            </a:r>
            <a:r>
              <a:rPr lang="en-IN" dirty="0" smtClean="0">
                <a:latin typeface="BRH Devanagari" pitchFamily="2" charset="0"/>
              </a:rPr>
              <a:t>: | (</a:t>
            </a:r>
            <a:r>
              <a:rPr lang="en-IN" dirty="0" err="1" smtClean="0">
                <a:latin typeface="BRH Devanagari" pitchFamily="2" charset="0"/>
              </a:rPr>
              <a:t>xÉÑ´ÉÑiÉç</a:t>
            </a:r>
            <a:r>
              <a:rPr lang="en-IN" dirty="0" smtClean="0">
                <a:latin typeface="BRH Devanagari" pitchFamily="2" charset="0"/>
              </a:rPr>
              <a:t>)</a:t>
            </a:r>
          </a:p>
          <a:p>
            <a:pPr algn="just">
              <a:lnSpc>
                <a:spcPct val="150000"/>
              </a:lnSpc>
            </a:pPr>
            <a:r>
              <a:rPr lang="en-US" dirty="0" smtClean="0">
                <a:latin typeface="Times New Roman" pitchFamily="18" charset="0"/>
                <a:cs typeface="Times New Roman" pitchFamily="18" charset="0"/>
              </a:rPr>
              <a:t>Understanding the contrary idea along with what has been stated.</a:t>
            </a:r>
            <a:endParaRPr lang="en-US" dirty="0" smtClean="0">
              <a:latin typeface="BRH Devanagari" pitchFamily="2" charset="0"/>
            </a:endParaRPr>
          </a:p>
          <a:p>
            <a:pPr lvl="0" algn="just">
              <a:lnSpc>
                <a:spcPct val="150000"/>
              </a:lnSpc>
            </a:pPr>
            <a:r>
              <a:rPr lang="en-IN" dirty="0" err="1" smtClean="0">
                <a:latin typeface="BRH Devanagari" pitchFamily="2" charset="0"/>
              </a:rPr>
              <a:t>ÌuÉmÉrÉïrÉÉå</a:t>
            </a:r>
            <a:r>
              <a:rPr lang="en-IN" dirty="0" smtClean="0">
                <a:latin typeface="BRH Devanagari" pitchFamily="2" charset="0"/>
              </a:rPr>
              <a:t> </a:t>
            </a:r>
            <a:r>
              <a:rPr lang="en-IN" dirty="0" err="1" smtClean="0">
                <a:latin typeface="BRH Devanagari" pitchFamily="2" charset="0"/>
              </a:rPr>
              <a:t>lÉÉqÉ</a:t>
            </a:r>
            <a:r>
              <a:rPr lang="en-IN" dirty="0" smtClean="0">
                <a:latin typeface="BRH Devanagari" pitchFamily="2" charset="0"/>
              </a:rPr>
              <a:t> </a:t>
            </a:r>
            <a:r>
              <a:rPr lang="en-IN" dirty="0" err="1" smtClean="0">
                <a:latin typeface="BRH Devanagari" pitchFamily="2" charset="0"/>
              </a:rPr>
              <a:t>E£üxrÉÉlrÉjÉÉpÉÉuÉÉå</a:t>
            </a:r>
            <a:r>
              <a:rPr lang="en-IN" dirty="0" smtClean="0">
                <a:latin typeface="BRH Devanagari" pitchFamily="2" charset="0"/>
              </a:rPr>
              <a:t> </a:t>
            </a:r>
            <a:r>
              <a:rPr lang="en-IN" dirty="0" err="1" smtClean="0">
                <a:latin typeface="BRH Devanagari" pitchFamily="2" charset="0"/>
              </a:rPr>
              <a:t>ÌuÉmÉrÉïrÉ</a:t>
            </a:r>
            <a:r>
              <a:rPr lang="en-IN" dirty="0" smtClean="0">
                <a:latin typeface="BRH Devanagari" pitchFamily="2" charset="0"/>
              </a:rPr>
              <a:t>: | (</a:t>
            </a:r>
            <a:r>
              <a:rPr lang="en-IN" dirty="0" err="1" smtClean="0">
                <a:latin typeface="BRH Devanagari" pitchFamily="2" charset="0"/>
              </a:rPr>
              <a:t>ClSÒ</a:t>
            </a:r>
            <a:r>
              <a:rPr lang="en-IN" dirty="0" smtClean="0">
                <a:latin typeface="BRH Devanagari" pitchFamily="2" charset="0"/>
              </a:rPr>
              <a:t>)</a:t>
            </a:r>
          </a:p>
          <a:p>
            <a:pPr algn="just">
              <a:lnSpc>
                <a:spcPct val="150000"/>
              </a:lnSpc>
            </a:pPr>
            <a:r>
              <a:rPr lang="en-US" dirty="0" smtClean="0">
                <a:latin typeface="Times New Roman" pitchFamily="18" charset="0"/>
                <a:cs typeface="Times New Roman" pitchFamily="18" charset="0"/>
              </a:rPr>
              <a:t>Viparyaya means contrary or reverse to the said thing.</a:t>
            </a:r>
          </a:p>
          <a:p>
            <a:pPr algn="just"/>
            <a:r>
              <a:rPr lang="en-IN" dirty="0" err="1" smtClean="0">
                <a:latin typeface="BRH Devanagari" pitchFamily="2" charset="0"/>
              </a:rPr>
              <a:t>ÌuÉmÉrÉïrÉÉå</a:t>
            </a:r>
            <a:r>
              <a:rPr lang="en-IN" dirty="0" smtClean="0">
                <a:latin typeface="BRH Devanagari" pitchFamily="2" charset="0"/>
              </a:rPr>
              <a:t> </a:t>
            </a:r>
            <a:r>
              <a:rPr lang="en-IN" dirty="0" err="1" smtClean="0">
                <a:latin typeface="BRH Devanagari" pitchFamily="2" charset="0"/>
              </a:rPr>
              <a:t>lÉÉqÉ</a:t>
            </a:r>
            <a:r>
              <a:rPr lang="en-IN" dirty="0" smtClean="0">
                <a:latin typeface="BRH Devanagari" pitchFamily="2" charset="0"/>
              </a:rPr>
              <a:t>, - </a:t>
            </a:r>
            <a:r>
              <a:rPr lang="en-IN" dirty="0" err="1" smtClean="0">
                <a:latin typeface="BRH Devanagari" pitchFamily="2" charset="0"/>
              </a:rPr>
              <a:t>rÉjÉÉåmÉÌS¸ÌuÉmÉrÉïrÉåhÉ</a:t>
            </a:r>
            <a:r>
              <a:rPr lang="en-IN" dirty="0" smtClean="0">
                <a:latin typeface="BRH Devanagari" pitchFamily="2" charset="0"/>
              </a:rPr>
              <a:t> </a:t>
            </a:r>
            <a:r>
              <a:rPr lang="en-IN" dirty="0" err="1" smtClean="0">
                <a:latin typeface="BRH Devanagari" pitchFamily="2" charset="0"/>
              </a:rPr>
              <a:t>sÉ¤ÉhÉÉÌSMüUhÉqÉç</a:t>
            </a:r>
            <a:r>
              <a:rPr lang="en-IN" dirty="0" smtClean="0">
                <a:latin typeface="BRH Devanagari" pitchFamily="2" charset="0"/>
              </a:rPr>
              <a:t> | (</a:t>
            </a:r>
            <a:r>
              <a:rPr lang="en-IN" dirty="0" err="1" smtClean="0">
                <a:latin typeface="BRH Devanagari" pitchFamily="2" charset="0"/>
              </a:rPr>
              <a:t>AÂhÉS¨É</a:t>
            </a:r>
            <a:r>
              <a:rPr lang="en-IN" dirty="0" smtClean="0">
                <a:latin typeface="BRH Devanagari" pitchFamily="2" charset="0"/>
              </a:rPr>
              <a:t>)</a:t>
            </a:r>
          </a:p>
          <a:p>
            <a:pPr lvl="0" algn="just"/>
            <a:r>
              <a:rPr lang="en-US" dirty="0" smtClean="0">
                <a:latin typeface="Times New Roman" pitchFamily="18" charset="0"/>
                <a:cs typeface="Times New Roman" pitchFamily="18" charset="0"/>
              </a:rPr>
              <a:t>Indicating the opposite </a:t>
            </a:r>
            <a:r>
              <a:rPr lang="en-US" dirty="0" err="1" smtClean="0">
                <a:latin typeface="Times New Roman" pitchFamily="18" charset="0"/>
                <a:cs typeface="Times New Roman" pitchFamily="18" charset="0"/>
              </a:rPr>
              <a:t>Lakshana</a:t>
            </a:r>
            <a:r>
              <a:rPr lang="en-US" dirty="0" smtClean="0">
                <a:latin typeface="Times New Roman" pitchFamily="18" charset="0"/>
                <a:cs typeface="Times New Roman" pitchFamily="18" charset="0"/>
              </a:rPr>
              <a:t> along with the one which are mentioned.</a:t>
            </a:r>
          </a:p>
          <a:p>
            <a:pPr algn="just"/>
            <a:endParaRPr lang="en-IN" dirty="0" smtClean="0">
              <a:latin typeface="BRH Devanagari" pitchFamily="2" charset="0"/>
            </a:endParaRPr>
          </a:p>
          <a:p>
            <a:pPr algn="just">
              <a:lnSpc>
                <a:spcPct val="150000"/>
              </a:lnSpc>
            </a:pPr>
            <a:endParaRPr lang="en-US" dirty="0" smtClean="0">
              <a:latin typeface="BRH Devanagari" pitchFamily="2" charset="0"/>
            </a:endParaRPr>
          </a:p>
          <a:p>
            <a:pPr algn="just"/>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315200" cy="838200"/>
          </a:xfrm>
        </p:spPr>
        <p:txBody>
          <a:bodyPr/>
          <a:lstStyle/>
          <a:p>
            <a:r>
              <a:rPr lang="en-US" dirty="0" smtClean="0"/>
              <a:t>Interpretation</a:t>
            </a:r>
            <a:endParaRPr lang="en-US" dirty="0"/>
          </a:p>
        </p:txBody>
      </p:sp>
      <p:sp>
        <p:nvSpPr>
          <p:cNvPr id="3" name="Content Placeholder 2"/>
          <p:cNvSpPr>
            <a:spLocks noGrp="1"/>
          </p:cNvSpPr>
          <p:nvPr>
            <p:ph idx="1"/>
          </p:nvPr>
        </p:nvSpPr>
        <p:spPr>
          <a:xfrm>
            <a:off x="228600" y="990600"/>
            <a:ext cx="7848600" cy="5715000"/>
          </a:xfrm>
        </p:spPr>
        <p:txBody>
          <a:bodyPr>
            <a:noAutofit/>
          </a:bodyPr>
          <a:lstStyle/>
          <a:p>
            <a:pPr lvl="0" algn="just">
              <a:lnSpc>
                <a:spcPct val="120000"/>
              </a:lnSpc>
            </a:pPr>
            <a:r>
              <a:rPr lang="en-GB" sz="2200" dirty="0" err="1" smtClean="0">
                <a:latin typeface="BRH Devanagari" pitchFamily="2" charset="0"/>
              </a:rPr>
              <a:t>CqÉÉlÉåuÉÇSÉåwÉrÉÑ£üÉÇ¶ÉiÉÑUÉå</a:t>
            </a:r>
            <a:r>
              <a:rPr lang="en-GB" sz="2200" dirty="0" smtClean="0">
                <a:latin typeface="BRH Devanagari" pitchFamily="2" charset="0"/>
              </a:rPr>
              <a:t> </a:t>
            </a:r>
            <a:r>
              <a:rPr lang="en-GB" sz="2200" dirty="0" err="1" smtClean="0">
                <a:latin typeface="BRH Devanagari" pitchFamily="2" charset="0"/>
              </a:rPr>
              <a:t>pÉÉuÉÉgeÉlÉmÉSÉåSèkuÉÇMüUÉlÉç</a:t>
            </a:r>
            <a:r>
              <a:rPr lang="en-GB" sz="2200" dirty="0" smtClean="0">
                <a:latin typeface="BRH Devanagari" pitchFamily="2" charset="0"/>
              </a:rPr>
              <a:t> </a:t>
            </a:r>
            <a:r>
              <a:rPr lang="en-GB" sz="2200" dirty="0" err="1" smtClean="0">
                <a:latin typeface="BRH Devanagari" pitchFamily="2" charset="0"/>
              </a:rPr>
              <a:t>uÉSÎliÉ</a:t>
            </a:r>
            <a:r>
              <a:rPr lang="en-GB" sz="2200" dirty="0" smtClean="0">
                <a:latin typeface="BRH Devanagari" pitchFamily="2" charset="0"/>
              </a:rPr>
              <a:t> </a:t>
            </a:r>
            <a:r>
              <a:rPr lang="en-GB" sz="2200" dirty="0" err="1" smtClean="0">
                <a:latin typeface="BRH Devanagari" pitchFamily="2" charset="0"/>
              </a:rPr>
              <a:t>MÑüzÉsÉÉ</a:t>
            </a:r>
            <a:r>
              <a:rPr lang="en-GB" sz="2200" dirty="0" smtClean="0">
                <a:latin typeface="BRH Devanagari" pitchFamily="2" charset="0"/>
              </a:rPr>
              <a:t>:; </a:t>
            </a:r>
            <a:r>
              <a:rPr lang="en-GB" sz="2200" b="1" dirty="0" err="1" smtClean="0">
                <a:latin typeface="BRH Devanagari" pitchFamily="2" charset="0"/>
              </a:rPr>
              <a:t>AiÉÉåÅlrÉjÉÉ</a:t>
            </a:r>
            <a:r>
              <a:rPr lang="en-GB" sz="2200" dirty="0" err="1" smtClean="0">
                <a:latin typeface="BRH Devanagari" pitchFamily="2" charset="0"/>
              </a:rPr>
              <a:t>pÉÔiÉÉÇxiÉÑ</a:t>
            </a:r>
            <a:r>
              <a:rPr lang="en-GB" sz="2200" dirty="0" smtClean="0">
                <a:latin typeface="BRH Devanagari" pitchFamily="2" charset="0"/>
              </a:rPr>
              <a:t> </a:t>
            </a:r>
            <a:r>
              <a:rPr lang="en-GB" sz="2200" dirty="0" err="1" smtClean="0">
                <a:latin typeface="BRH Devanagari" pitchFamily="2" charset="0"/>
              </a:rPr>
              <a:t>ÌWûiÉÉlÉÉcÉ¤ÉiÉå</a:t>
            </a:r>
            <a:r>
              <a:rPr lang="en-GB" sz="2200" dirty="0" smtClean="0">
                <a:latin typeface="BRH Devanagari" pitchFamily="2" charset="0"/>
              </a:rPr>
              <a:t> | (</a:t>
            </a:r>
            <a:r>
              <a:rPr lang="en-GB" sz="2200" dirty="0" err="1" smtClean="0">
                <a:latin typeface="BRH Devanagari" pitchFamily="2" charset="0"/>
              </a:rPr>
              <a:t>cÉ</a:t>
            </a:r>
            <a:r>
              <a:rPr lang="en-GB" sz="2200" dirty="0" smtClean="0">
                <a:latin typeface="BRH Devanagari" pitchFamily="2" charset="0"/>
              </a:rPr>
              <a:t> </a:t>
            </a:r>
            <a:r>
              <a:rPr lang="en-GB" sz="2200" dirty="0" err="1" smtClean="0">
                <a:latin typeface="BRH Devanagari" pitchFamily="2" charset="0"/>
              </a:rPr>
              <a:t>ÌuÉ</a:t>
            </a:r>
            <a:r>
              <a:rPr lang="en-GB" sz="2200" dirty="0" smtClean="0">
                <a:latin typeface="BRH Devanagari" pitchFamily="2" charset="0"/>
              </a:rPr>
              <a:t> 3/7)</a:t>
            </a:r>
            <a:endParaRPr lang="en-US" sz="2200" dirty="0" smtClean="0">
              <a:latin typeface="BRH Devanagari" pitchFamily="2" charset="0"/>
            </a:endParaRPr>
          </a:p>
          <a:p>
            <a:pPr algn="just">
              <a:lnSpc>
                <a:spcPct val="120000"/>
              </a:lnSpc>
            </a:pPr>
            <a:r>
              <a:rPr lang="en-US" sz="2200" dirty="0" err="1" smtClean="0">
                <a:latin typeface="Times New Roman" pitchFamily="18" charset="0"/>
                <a:cs typeface="Times New Roman" pitchFamily="18" charset="0"/>
              </a:rPr>
              <a:t>Lakshana</a:t>
            </a:r>
            <a:r>
              <a:rPr lang="en-US" sz="2200" dirty="0" smtClean="0">
                <a:latin typeface="Times New Roman" pitchFamily="18" charset="0"/>
                <a:cs typeface="Times New Roman" pitchFamily="18" charset="0"/>
              </a:rPr>
              <a:t> of </a:t>
            </a:r>
            <a:r>
              <a:rPr lang="en-US" sz="2200" dirty="0" err="1" smtClean="0">
                <a:latin typeface="Times New Roman" pitchFamily="18" charset="0"/>
                <a:cs typeface="Times New Roman" pitchFamily="18" charset="0"/>
              </a:rPr>
              <a:t>Dushita</a:t>
            </a:r>
            <a:r>
              <a:rPr lang="en-US" sz="2200" dirty="0" smtClean="0">
                <a:latin typeface="Times New Roman" pitchFamily="18" charset="0"/>
                <a:cs typeface="Times New Roman" pitchFamily="18" charset="0"/>
              </a:rPr>
              <a:t> Vayu, </a:t>
            </a:r>
            <a:r>
              <a:rPr lang="en-US" sz="2200" dirty="0" err="1" smtClean="0">
                <a:latin typeface="Times New Roman" pitchFamily="18" charset="0"/>
                <a:cs typeface="Times New Roman" pitchFamily="18" charset="0"/>
              </a:rPr>
              <a:t>Jala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Bhumi</a:t>
            </a:r>
            <a:r>
              <a:rPr lang="en-US" sz="2200" dirty="0" smtClean="0">
                <a:latin typeface="Times New Roman" pitchFamily="18" charset="0"/>
                <a:cs typeface="Times New Roman" pitchFamily="18" charset="0"/>
              </a:rPr>
              <a:t> and Kala ,Karana for Janapadodwamsa Vyadhi explained in Janapadodwamsaniyam Adhyayam</a:t>
            </a:r>
          </a:p>
          <a:p>
            <a:pPr algn="just">
              <a:lnSpc>
                <a:spcPct val="120000"/>
              </a:lnSpc>
            </a:pPr>
            <a:r>
              <a:rPr lang="en-US" sz="2200" dirty="0" smtClean="0">
                <a:latin typeface="Times New Roman" pitchFamily="18" charset="0"/>
                <a:cs typeface="Times New Roman" pitchFamily="18" charset="0"/>
              </a:rPr>
              <a:t>After that it is mentioned ,</a:t>
            </a:r>
            <a:r>
              <a:rPr lang="en-US" sz="2200" dirty="0" err="1" smtClean="0">
                <a:latin typeface="Times New Roman" pitchFamily="18" charset="0"/>
                <a:cs typeface="Times New Roman" pitchFamily="18" charset="0"/>
              </a:rPr>
              <a:t>Lakshana</a:t>
            </a:r>
            <a:r>
              <a:rPr lang="en-US" sz="2200" dirty="0" smtClean="0">
                <a:latin typeface="Times New Roman" pitchFamily="18" charset="0"/>
                <a:cs typeface="Times New Roman" pitchFamily="18" charset="0"/>
              </a:rPr>
              <a:t> opposite to that of the above mentioned </a:t>
            </a:r>
            <a:r>
              <a:rPr lang="en-US" sz="2200" dirty="0" err="1" smtClean="0">
                <a:latin typeface="Times New Roman" pitchFamily="18" charset="0"/>
                <a:cs typeface="Times New Roman" pitchFamily="18" charset="0"/>
              </a:rPr>
              <a:t>Lakshana</a:t>
            </a:r>
            <a:r>
              <a:rPr lang="en-US" sz="2200" dirty="0" smtClean="0">
                <a:latin typeface="Times New Roman" pitchFamily="18" charset="0"/>
                <a:cs typeface="Times New Roman" pitchFamily="18" charset="0"/>
              </a:rPr>
              <a:t> will be conducive for health. </a:t>
            </a:r>
          </a:p>
          <a:p>
            <a:pPr algn="just">
              <a:lnSpc>
                <a:spcPct val="120000"/>
              </a:lnSpc>
            </a:pPr>
            <a:r>
              <a:rPr lang="en-US" sz="2200" dirty="0" smtClean="0">
                <a:latin typeface="Times New Roman" pitchFamily="18" charset="0"/>
                <a:cs typeface="Times New Roman" pitchFamily="18" charset="0"/>
              </a:rPr>
              <a:t>Opposite for each of the </a:t>
            </a:r>
            <a:r>
              <a:rPr lang="en-US" sz="2200" dirty="0" err="1" smtClean="0">
                <a:latin typeface="Times New Roman" pitchFamily="18" charset="0"/>
                <a:cs typeface="Times New Roman" pitchFamily="18" charset="0"/>
              </a:rPr>
              <a:t>Dushita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Lakshana</a:t>
            </a:r>
            <a:r>
              <a:rPr lang="en-US" sz="2200" dirty="0" smtClean="0">
                <a:latin typeface="Times New Roman" pitchFamily="18" charset="0"/>
                <a:cs typeface="Times New Roman" pitchFamily="18" charset="0"/>
              </a:rPr>
              <a:t> should be understood here. </a:t>
            </a:r>
          </a:p>
          <a:p>
            <a:pPr algn="just">
              <a:lnSpc>
                <a:spcPct val="120000"/>
              </a:lnSpc>
            </a:pPr>
            <a:r>
              <a:rPr lang="en-US" sz="2200" dirty="0" smtClean="0">
                <a:latin typeface="Times New Roman" pitchFamily="18" charset="0"/>
                <a:cs typeface="Times New Roman" pitchFamily="18" charset="0"/>
              </a:rPr>
              <a:t>Like, opposite to that of Atistimita (too much calm) Vayu is </a:t>
            </a:r>
            <a:r>
              <a:rPr lang="en-US" sz="2200" dirty="0" err="1" smtClean="0">
                <a:latin typeface="Times New Roman" pitchFamily="18" charset="0"/>
                <a:cs typeface="Times New Roman" pitchFamily="18" charset="0"/>
              </a:rPr>
              <a:t>Anatistimita</a:t>
            </a:r>
            <a:r>
              <a:rPr lang="en-US" sz="2200" dirty="0" smtClean="0">
                <a:latin typeface="Times New Roman" pitchFamily="18" charset="0"/>
                <a:cs typeface="Times New Roman" pitchFamily="18" charset="0"/>
              </a:rPr>
              <a:t> (not too much calm), opposite of Aticala (too much moving) is </a:t>
            </a:r>
            <a:r>
              <a:rPr lang="en-US" sz="2200" dirty="0" err="1" smtClean="0">
                <a:latin typeface="Times New Roman" pitchFamily="18" charset="0"/>
                <a:cs typeface="Times New Roman" pitchFamily="18" charset="0"/>
              </a:rPr>
              <a:t>Anaticala</a:t>
            </a:r>
            <a:r>
              <a:rPr lang="en-US" sz="2200" dirty="0" smtClean="0">
                <a:latin typeface="Times New Roman" pitchFamily="18" charset="0"/>
                <a:cs typeface="Times New Roman" pitchFamily="18" charset="0"/>
              </a:rPr>
              <a:t> (not too much moving).</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239000" cy="54864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228600" y="762000"/>
            <a:ext cx="7772400" cy="5943600"/>
          </a:xfrm>
        </p:spPr>
        <p:txBody>
          <a:bodyPr>
            <a:normAutofit lnSpcReduction="10000"/>
          </a:bodyPr>
          <a:lstStyle/>
          <a:p>
            <a:pPr lvl="0" algn="just">
              <a:lnSpc>
                <a:spcPct val="150000"/>
              </a:lnSpc>
            </a:pPr>
            <a:r>
              <a:rPr lang="en-GB" sz="2800" dirty="0" err="1" smtClean="0">
                <a:latin typeface="BRH Devanagari" pitchFamily="2" charset="0"/>
              </a:rPr>
              <a:t>iÉrÉÉårÉÑïSÉUrÉÉårÉÑïÌ£üSÏïbÉïxrÉ</a:t>
            </a:r>
            <a:r>
              <a:rPr lang="en-GB" sz="2800" dirty="0" smtClean="0">
                <a:latin typeface="BRH Devanagari" pitchFamily="2" charset="0"/>
              </a:rPr>
              <a:t> . . . . </a:t>
            </a:r>
            <a:r>
              <a:rPr lang="en-GB" sz="2800" dirty="0" err="1" smtClean="0">
                <a:latin typeface="BRH Devanagari" pitchFamily="2" charset="0"/>
              </a:rPr>
              <a:t>cÉ</a:t>
            </a:r>
            <a:r>
              <a:rPr lang="en-GB" sz="2800" dirty="0" smtClean="0">
                <a:latin typeface="BRH Devanagari" pitchFamily="2" charset="0"/>
              </a:rPr>
              <a:t>| </a:t>
            </a:r>
            <a:r>
              <a:rPr lang="en-GB" sz="2800" dirty="0" err="1" smtClean="0">
                <a:latin typeface="BRH Devanagari" pitchFamily="2" charset="0"/>
              </a:rPr>
              <a:t>ÌlÉrÉiÉxrÉÉrÉÑwÉÉå</a:t>
            </a:r>
            <a:r>
              <a:rPr lang="en-GB" sz="2800" dirty="0" smtClean="0">
                <a:latin typeface="BRH Devanagari" pitchFamily="2" charset="0"/>
              </a:rPr>
              <a:t> </a:t>
            </a:r>
            <a:r>
              <a:rPr lang="en-GB" sz="2800" dirty="0" err="1" smtClean="0">
                <a:latin typeface="BRH Devanagari" pitchFamily="2" charset="0"/>
              </a:rPr>
              <a:t>WåûiÉÑÌuÉïmÉUÏUxrÉ</a:t>
            </a:r>
            <a:r>
              <a:rPr lang="en-GB" sz="2800" dirty="0" smtClean="0">
                <a:latin typeface="BRH Devanagari" pitchFamily="2" charset="0"/>
              </a:rPr>
              <a:t> </a:t>
            </a:r>
            <a:r>
              <a:rPr lang="en-GB" sz="2800" dirty="0" err="1" smtClean="0">
                <a:latin typeface="BRH Devanagari" pitchFamily="2" charset="0"/>
              </a:rPr>
              <a:t>cÉåiÉUÉ</a:t>
            </a:r>
            <a:r>
              <a:rPr lang="en-GB" sz="2800" dirty="0" smtClean="0">
                <a:latin typeface="BRH Devanagari" pitchFamily="2" charset="0"/>
              </a:rPr>
              <a:t> || (3/32)</a:t>
            </a:r>
            <a:endParaRPr lang="en-US" sz="2800" dirty="0" smtClean="0">
              <a:latin typeface="BRH Devanagari" pitchFamily="2" charset="0"/>
            </a:endParaRPr>
          </a:p>
          <a:p>
            <a:pPr algn="just">
              <a:lnSpc>
                <a:spcPct val="150000"/>
              </a:lnSpc>
            </a:pPr>
            <a:r>
              <a:rPr lang="en-US" sz="2400" dirty="0" smtClean="0">
                <a:latin typeface="Times New Roman" pitchFamily="18" charset="0"/>
                <a:cs typeface="Times New Roman" pitchFamily="18" charset="0"/>
              </a:rPr>
              <a:t>In Janapadodwamsa Adhyaya- the best of Daiva and Purushakara come together it will lead to long life and happiness. </a:t>
            </a:r>
          </a:p>
          <a:p>
            <a:pPr algn="just">
              <a:lnSpc>
                <a:spcPct val="150000"/>
              </a:lnSpc>
            </a:pPr>
            <a:r>
              <a:rPr lang="en-US" sz="2400" dirty="0" smtClean="0">
                <a:latin typeface="Times New Roman" pitchFamily="18" charset="0"/>
                <a:cs typeface="Times New Roman" pitchFamily="18" charset="0"/>
              </a:rPr>
              <a:t>Also mentioned - opposite of the same will lead to opposite life span and </a:t>
            </a:r>
            <a:r>
              <a:rPr lang="en-US" sz="2400" dirty="0" err="1" smtClean="0">
                <a:latin typeface="Times New Roman" pitchFamily="18" charset="0"/>
                <a:cs typeface="Times New Roman" pitchFamily="18" charset="0"/>
              </a:rPr>
              <a:t>Dukha</a:t>
            </a:r>
            <a:r>
              <a:rPr lang="en-US" sz="2400" dirty="0" smtClean="0">
                <a:latin typeface="Times New Roman" pitchFamily="18" charset="0"/>
                <a:cs typeface="Times New Roman" pitchFamily="18" charset="0"/>
              </a:rPr>
              <a:t>. </a:t>
            </a:r>
          </a:p>
          <a:p>
            <a:pPr algn="just">
              <a:lnSpc>
                <a:spcPct val="150000"/>
              </a:lnSpc>
            </a:pPr>
            <a:r>
              <a:rPr lang="en-US" sz="2400" dirty="0" smtClean="0">
                <a:latin typeface="Times New Roman" pitchFamily="18" charset="0"/>
                <a:cs typeface="Times New Roman" pitchFamily="18" charset="0"/>
              </a:rPr>
              <a:t>Applying Viparyaya </a:t>
            </a:r>
            <a:r>
              <a:rPr lang="en-US" sz="2400" dirty="0" err="1" smtClean="0">
                <a:latin typeface="Times New Roman" pitchFamily="18" charset="0"/>
                <a:cs typeface="Times New Roman" pitchFamily="18" charset="0"/>
              </a:rPr>
              <a:t>Tantayukti</a:t>
            </a:r>
            <a:r>
              <a:rPr lang="en-US" sz="2400" dirty="0" smtClean="0">
                <a:latin typeface="Times New Roman" pitchFamily="18" charset="0"/>
                <a:cs typeface="Times New Roman" pitchFamily="18" charset="0"/>
              </a:rPr>
              <a:t> - understood that when Heena Daiva and Heena Purushakara come together then the person will have Heena Ayu and </a:t>
            </a:r>
            <a:r>
              <a:rPr lang="en-US" sz="2400" dirty="0" err="1" smtClean="0">
                <a:latin typeface="Times New Roman" pitchFamily="18" charset="0"/>
                <a:cs typeface="Times New Roman" pitchFamily="18" charset="0"/>
              </a:rPr>
              <a:t>Dukha</a:t>
            </a:r>
            <a:r>
              <a:rPr lang="en-US" sz="2400"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54864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228600" y="685800"/>
            <a:ext cx="7848600" cy="6019800"/>
          </a:xfrm>
        </p:spPr>
        <p:txBody>
          <a:bodyPr>
            <a:normAutofit/>
          </a:bodyPr>
          <a:lstStyle/>
          <a:p>
            <a:pPr lvl="0" algn="just"/>
            <a:r>
              <a:rPr lang="en-GB" dirty="0" err="1" smtClean="0">
                <a:latin typeface="BRH Devanagari" pitchFamily="2" charset="0"/>
              </a:rPr>
              <a:t>aÉÉæUuÉÇ</a:t>
            </a:r>
            <a:r>
              <a:rPr lang="en-GB" dirty="0" smtClean="0">
                <a:latin typeface="BRH Devanagari" pitchFamily="2" charset="0"/>
              </a:rPr>
              <a:t> </a:t>
            </a:r>
            <a:r>
              <a:rPr lang="en-GB" dirty="0" err="1" smtClean="0">
                <a:latin typeface="BRH Devanagari" pitchFamily="2" charset="0"/>
              </a:rPr>
              <a:t>ÍsÉ</a:t>
            </a:r>
            <a:r>
              <a:rPr lang="en-GB" dirty="0" smtClean="0">
                <a:latin typeface="BRH Devanagari" pitchFamily="2" charset="0"/>
              </a:rPr>
              <a:t>…¡</a:t>
            </a:r>
            <a:r>
              <a:rPr lang="en-GB" dirty="0" err="1" smtClean="0">
                <a:latin typeface="BRH Devanagari" pitchFamily="2" charset="0"/>
              </a:rPr>
              <a:t>ûxÉÉqÉÉlrÉå</a:t>
            </a:r>
            <a:r>
              <a:rPr lang="en-GB" dirty="0" smtClean="0">
                <a:latin typeface="BRH Devanagari" pitchFamily="2" charset="0"/>
              </a:rPr>
              <a:t> </a:t>
            </a:r>
            <a:r>
              <a:rPr lang="en-GB" dirty="0" err="1" smtClean="0">
                <a:latin typeface="BRH Devanagari" pitchFamily="2" charset="0"/>
              </a:rPr>
              <a:t>mÉÑÇxÉÉÇ</a:t>
            </a:r>
            <a:r>
              <a:rPr lang="en-GB" dirty="0" smtClean="0">
                <a:latin typeface="BRH Devanagari" pitchFamily="2" charset="0"/>
              </a:rPr>
              <a:t> </a:t>
            </a:r>
            <a:r>
              <a:rPr lang="en-GB" dirty="0" err="1" smtClean="0">
                <a:latin typeface="BRH Devanagari" pitchFamily="2" charset="0"/>
              </a:rPr>
              <a:t>Îx§ÉhÉÉÇ</a:t>
            </a:r>
            <a:r>
              <a:rPr lang="en-GB" dirty="0" smtClean="0">
                <a:latin typeface="BRH Devanagari" pitchFamily="2" charset="0"/>
              </a:rPr>
              <a:t> </a:t>
            </a:r>
            <a:r>
              <a:rPr lang="en-GB" dirty="0" err="1" smtClean="0">
                <a:latin typeface="BRH Devanagari" pitchFamily="2" charset="0"/>
              </a:rPr>
              <a:t>cÉ</a:t>
            </a:r>
            <a:r>
              <a:rPr lang="en-GB" dirty="0" smtClean="0">
                <a:latin typeface="BRH Devanagari" pitchFamily="2" charset="0"/>
              </a:rPr>
              <a:t> </a:t>
            </a:r>
            <a:r>
              <a:rPr lang="en-GB" dirty="0" err="1" smtClean="0">
                <a:latin typeface="BRH Devanagari" pitchFamily="2" charset="0"/>
              </a:rPr>
              <a:t>sÉÉbÉuÉqÉç</a:t>
            </a:r>
            <a:r>
              <a:rPr lang="en-GB" dirty="0" smtClean="0">
                <a:latin typeface="BRH Devanagari" pitchFamily="2" charset="0"/>
              </a:rPr>
              <a:t> | </a:t>
            </a:r>
            <a:r>
              <a:rPr lang="en-GB" dirty="0" err="1" smtClean="0">
                <a:latin typeface="BRH Devanagari" pitchFamily="2" charset="0"/>
              </a:rPr>
              <a:t>qÉWûÉmÉëqÉÉhÉÉ</a:t>
            </a:r>
            <a:r>
              <a:rPr lang="en-GB" dirty="0" smtClean="0">
                <a:latin typeface="BRH Devanagari" pitchFamily="2" charset="0"/>
              </a:rPr>
              <a:t> </a:t>
            </a:r>
            <a:r>
              <a:rPr lang="en-GB" dirty="0" err="1" smtClean="0">
                <a:latin typeface="BRH Devanagari" pitchFamily="2" charset="0"/>
              </a:rPr>
              <a:t>aÉÑUuÉ</a:t>
            </a:r>
            <a:r>
              <a:rPr lang="en-GB" dirty="0" smtClean="0">
                <a:latin typeface="BRH Devanagari" pitchFamily="2" charset="0"/>
              </a:rPr>
              <a:t>: </a:t>
            </a:r>
            <a:r>
              <a:rPr lang="en-GB" dirty="0" err="1" smtClean="0">
                <a:latin typeface="BRH Devanagari" pitchFamily="2" charset="0"/>
              </a:rPr>
              <a:t>xuÉeÉÉiÉÉæ</a:t>
            </a:r>
            <a:r>
              <a:rPr lang="en-GB" dirty="0" smtClean="0">
                <a:latin typeface="BRH Devanagari" pitchFamily="2" charset="0"/>
              </a:rPr>
              <a:t> </a:t>
            </a:r>
            <a:r>
              <a:rPr lang="en-GB" dirty="0" err="1" smtClean="0">
                <a:latin typeface="BRH Devanagari" pitchFamily="2" charset="0"/>
              </a:rPr>
              <a:t>sÉbÉuÉÉåÅlrÉjÉÉ</a:t>
            </a:r>
            <a:r>
              <a:rPr lang="en-GB" dirty="0" smtClean="0">
                <a:latin typeface="BRH Devanagari" pitchFamily="2" charset="0"/>
              </a:rPr>
              <a:t> || (</a:t>
            </a:r>
            <a:r>
              <a:rPr lang="en-GB" dirty="0" err="1" smtClean="0">
                <a:latin typeface="BRH Devanagari" pitchFamily="2" charset="0"/>
              </a:rPr>
              <a:t>cÉ</a:t>
            </a:r>
            <a:r>
              <a:rPr lang="en-GB" dirty="0" smtClean="0">
                <a:latin typeface="BRH Devanagari" pitchFamily="2" charset="0"/>
              </a:rPr>
              <a:t> </a:t>
            </a:r>
            <a:r>
              <a:rPr lang="en-GB" dirty="0" err="1" smtClean="0">
                <a:latin typeface="BRH Devanagari" pitchFamily="2" charset="0"/>
              </a:rPr>
              <a:t>xÉÔ</a:t>
            </a:r>
            <a:r>
              <a:rPr lang="en-GB" dirty="0" smtClean="0">
                <a:latin typeface="BRH Devanagari" pitchFamily="2" charset="0"/>
              </a:rPr>
              <a:t> 27/338</a:t>
            </a:r>
            <a:r>
              <a:rPr lang="en-GB" dirty="0" smtClean="0"/>
              <a:t>)</a:t>
            </a:r>
            <a:endParaRPr lang="en-US" dirty="0" smtClean="0"/>
          </a:p>
          <a:p>
            <a:pPr algn="just"/>
            <a:r>
              <a:rPr lang="en-GB" dirty="0" smtClean="0">
                <a:latin typeface="Times New Roman" pitchFamily="18" charset="0"/>
                <a:cs typeface="Times New Roman" pitchFamily="18" charset="0"/>
              </a:rPr>
              <a:t>In  Annapanavidhi Adhyaya it is told that amongst the same species big sized animals are heavy and the smaller ones are opposite in nature.</a:t>
            </a:r>
          </a:p>
          <a:p>
            <a:pPr algn="just"/>
            <a:r>
              <a:rPr lang="en-GB" dirty="0" smtClean="0">
                <a:latin typeface="Times New Roman" pitchFamily="18" charset="0"/>
                <a:cs typeface="Times New Roman" pitchFamily="18" charset="0"/>
              </a:rPr>
              <a:t> Here opposite refers to light.</a:t>
            </a:r>
            <a:endParaRPr lang="en-US" dirty="0" smtClean="0">
              <a:latin typeface="Times New Roman" pitchFamily="18" charset="0"/>
              <a:cs typeface="Times New Roman" pitchFamily="18" charset="0"/>
            </a:endParaRPr>
          </a:p>
          <a:p>
            <a:pPr lvl="0" algn="just"/>
            <a:r>
              <a:rPr lang="en-GB" dirty="0" err="1" smtClean="0">
                <a:latin typeface="BRH Devanagari" pitchFamily="2" charset="0"/>
              </a:rPr>
              <a:t>aÉÑÂhÉÉÇ</a:t>
            </a:r>
            <a:r>
              <a:rPr lang="en-GB" dirty="0" smtClean="0">
                <a:latin typeface="BRH Devanagari" pitchFamily="2" charset="0"/>
              </a:rPr>
              <a:t> </a:t>
            </a:r>
            <a:r>
              <a:rPr lang="en-GB" dirty="0" err="1" smtClean="0">
                <a:latin typeface="BRH Devanagari" pitchFamily="2" charset="0"/>
              </a:rPr>
              <a:t>sÉÉbÉuÉÇ</a:t>
            </a:r>
            <a:r>
              <a:rPr lang="en-GB" dirty="0" smtClean="0">
                <a:latin typeface="BRH Devanagari" pitchFamily="2" charset="0"/>
              </a:rPr>
              <a:t> </a:t>
            </a:r>
            <a:r>
              <a:rPr lang="en-GB" dirty="0" err="1" smtClean="0">
                <a:latin typeface="BRH Devanagari" pitchFamily="2" charset="0"/>
              </a:rPr>
              <a:t>ÌuÉ±ÉiÉç</a:t>
            </a:r>
            <a:r>
              <a:rPr lang="en-GB" dirty="0" smtClean="0">
                <a:latin typeface="BRH Devanagari" pitchFamily="2" charset="0"/>
              </a:rPr>
              <a:t> </a:t>
            </a:r>
            <a:r>
              <a:rPr lang="en-GB" dirty="0" err="1" smtClean="0">
                <a:latin typeface="BRH Devanagari" pitchFamily="2" charset="0"/>
              </a:rPr>
              <a:t>xÉÇxMüÉUÉiÉç</a:t>
            </a:r>
            <a:r>
              <a:rPr lang="en-GB" dirty="0" smtClean="0">
                <a:latin typeface="BRH Devanagari" pitchFamily="2" charset="0"/>
              </a:rPr>
              <a:t> </a:t>
            </a:r>
            <a:r>
              <a:rPr lang="en-GB" dirty="0" err="1" smtClean="0">
                <a:latin typeface="BRH Devanagari" pitchFamily="2" charset="0"/>
              </a:rPr>
              <a:t>xÉÌuÉmÉrÉïrÉqÉç</a:t>
            </a:r>
            <a:r>
              <a:rPr lang="en-GB" dirty="0" smtClean="0">
                <a:latin typeface="BRH Devanagari" pitchFamily="2" charset="0"/>
              </a:rPr>
              <a:t> | </a:t>
            </a:r>
            <a:r>
              <a:rPr lang="en-GB" dirty="0" err="1" smtClean="0">
                <a:latin typeface="BRH Devanagari" pitchFamily="2" charset="0"/>
              </a:rPr>
              <a:t>uÉëÏWåûsÉÉïeÉÉ</a:t>
            </a:r>
            <a:r>
              <a:rPr lang="en-GB" dirty="0" smtClean="0">
                <a:latin typeface="BRH Devanagari" pitchFamily="2" charset="0"/>
              </a:rPr>
              <a:t> </a:t>
            </a:r>
            <a:r>
              <a:rPr lang="en-GB" dirty="0" err="1" smtClean="0">
                <a:latin typeface="BRH Devanagari" pitchFamily="2" charset="0"/>
              </a:rPr>
              <a:t>rÉjÉÉ</a:t>
            </a:r>
            <a:r>
              <a:rPr lang="en-GB" dirty="0" smtClean="0">
                <a:latin typeface="BRH Devanagari" pitchFamily="2" charset="0"/>
              </a:rPr>
              <a:t> </a:t>
            </a:r>
            <a:r>
              <a:rPr lang="en-GB" dirty="0" err="1" smtClean="0">
                <a:latin typeface="BRH Devanagari" pitchFamily="2" charset="0"/>
              </a:rPr>
              <a:t>cÉ</a:t>
            </a:r>
            <a:r>
              <a:rPr lang="en-GB" dirty="0" smtClean="0">
                <a:latin typeface="BRH Devanagari" pitchFamily="2" charset="0"/>
              </a:rPr>
              <a:t> </a:t>
            </a:r>
            <a:r>
              <a:rPr lang="en-GB" dirty="0" err="1" smtClean="0">
                <a:latin typeface="BRH Devanagari" pitchFamily="2" charset="0"/>
              </a:rPr>
              <a:t>xrÉÑ</a:t>
            </a:r>
            <a:r>
              <a:rPr lang="en-GB" dirty="0" smtClean="0">
                <a:latin typeface="BRH Devanagari" pitchFamily="2" charset="0"/>
              </a:rPr>
              <a:t>: </a:t>
            </a:r>
            <a:r>
              <a:rPr lang="en-GB" dirty="0" err="1" smtClean="0">
                <a:latin typeface="BRH Devanagari" pitchFamily="2" charset="0"/>
              </a:rPr>
              <a:t>xÉ£ÔülÉÉÇ</a:t>
            </a:r>
            <a:r>
              <a:rPr lang="en-GB" dirty="0" smtClean="0">
                <a:latin typeface="BRH Devanagari" pitchFamily="2" charset="0"/>
              </a:rPr>
              <a:t> </a:t>
            </a:r>
            <a:r>
              <a:rPr lang="en-GB" dirty="0" err="1" smtClean="0">
                <a:latin typeface="BRH Devanagari" pitchFamily="2" charset="0"/>
              </a:rPr>
              <a:t>ÍxÉ®ÌmÉÎhQûMüÉ</a:t>
            </a:r>
            <a:r>
              <a:rPr lang="en-GB" dirty="0" smtClean="0">
                <a:latin typeface="BRH Devanagari" pitchFamily="2" charset="0"/>
              </a:rPr>
              <a:t>: || (</a:t>
            </a:r>
            <a:r>
              <a:rPr lang="en-GB" dirty="0" err="1" smtClean="0">
                <a:latin typeface="BRH Devanagari" pitchFamily="2" charset="0"/>
              </a:rPr>
              <a:t>cÉ</a:t>
            </a:r>
            <a:r>
              <a:rPr lang="en-GB" dirty="0" smtClean="0">
                <a:latin typeface="BRH Devanagari" pitchFamily="2" charset="0"/>
              </a:rPr>
              <a:t> </a:t>
            </a:r>
            <a:r>
              <a:rPr lang="en-GB" dirty="0" err="1" smtClean="0">
                <a:latin typeface="BRH Devanagari" pitchFamily="2" charset="0"/>
              </a:rPr>
              <a:t>xÉÔ</a:t>
            </a:r>
            <a:r>
              <a:rPr lang="en-GB" dirty="0" smtClean="0">
                <a:latin typeface="BRH Devanagari" pitchFamily="2" charset="0"/>
              </a:rPr>
              <a:t> 27/339)</a:t>
            </a:r>
            <a:endParaRPr lang="en-US" dirty="0" smtClean="0">
              <a:latin typeface="BRH Devanagari" pitchFamily="2" charset="0"/>
            </a:endParaRPr>
          </a:p>
          <a:p>
            <a:pPr algn="just"/>
            <a:r>
              <a:rPr lang="en-GB" dirty="0" smtClean="0">
                <a:latin typeface="Times New Roman" pitchFamily="18" charset="0"/>
                <a:cs typeface="Times New Roman" pitchFamily="18" charset="0"/>
              </a:rPr>
              <a:t>In  </a:t>
            </a:r>
            <a:r>
              <a:rPr lang="en-GB" dirty="0" err="1" smtClean="0">
                <a:latin typeface="Times New Roman" pitchFamily="18" charset="0"/>
                <a:cs typeface="Times New Roman" pitchFamily="18" charset="0"/>
              </a:rPr>
              <a:t>Annapanavidhi</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Adhyaya</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Samskara</a:t>
            </a:r>
            <a:r>
              <a:rPr lang="en-GB" dirty="0" smtClean="0">
                <a:latin typeface="Times New Roman" pitchFamily="18" charset="0"/>
                <a:cs typeface="Times New Roman" pitchFamily="18" charset="0"/>
              </a:rPr>
              <a:t> can make a Guru Dravya to Laghu and opposite. </a:t>
            </a:r>
          </a:p>
          <a:p>
            <a:pPr algn="just"/>
            <a:r>
              <a:rPr lang="en-GB" dirty="0" smtClean="0">
                <a:latin typeface="Times New Roman" pitchFamily="18" charset="0"/>
                <a:cs typeface="Times New Roman" pitchFamily="18" charset="0"/>
              </a:rPr>
              <a:t>Here the opposite is that like how a Guru Dravya can be made Laghu through Samskara a Laghu Dravya can be made Guru.</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24840"/>
          </a:xfrm>
        </p:spPr>
        <p:txBody>
          <a:bodyPr/>
          <a:lstStyle/>
          <a:p>
            <a:r>
              <a:rPr lang="en-US" dirty="0" smtClean="0"/>
              <a:t>Cont..</a:t>
            </a:r>
            <a:endParaRPr lang="en-US" dirty="0"/>
          </a:p>
        </p:txBody>
      </p:sp>
      <p:sp>
        <p:nvSpPr>
          <p:cNvPr id="3" name="Content Placeholder 2"/>
          <p:cNvSpPr>
            <a:spLocks noGrp="1"/>
          </p:cNvSpPr>
          <p:nvPr>
            <p:ph idx="1"/>
          </p:nvPr>
        </p:nvSpPr>
        <p:spPr>
          <a:xfrm>
            <a:off x="228600" y="990600"/>
            <a:ext cx="7848600" cy="5715000"/>
          </a:xfrm>
        </p:spPr>
        <p:txBody>
          <a:bodyPr>
            <a:normAutofit/>
          </a:bodyPr>
          <a:lstStyle/>
          <a:p>
            <a:pPr lvl="0" algn="just"/>
            <a:r>
              <a:rPr lang="en-IN" b="1" dirty="0" smtClean="0">
                <a:latin typeface="Times New Roman" pitchFamily="18" charset="0"/>
                <a:cs typeface="Times New Roman" pitchFamily="18" charset="0"/>
              </a:rPr>
              <a:t>Eg :</a:t>
            </a:r>
            <a:r>
              <a:rPr lang="en-IN" dirty="0" smtClean="0">
                <a:latin typeface="Times New Roman" pitchFamily="18" charset="0"/>
                <a:cs typeface="Times New Roman" pitchFamily="18" charset="0"/>
              </a:rPr>
              <a:t>In </a:t>
            </a:r>
            <a:r>
              <a:rPr lang="en-IN" dirty="0" err="1" smtClean="0">
                <a:latin typeface="Times New Roman" pitchFamily="18" charset="0"/>
                <a:cs typeface="Times New Roman" pitchFamily="18" charset="0"/>
              </a:rPr>
              <a:t>Dirghanjivitiyam</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Adhyaya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Samanya</a:t>
            </a:r>
            <a:r>
              <a:rPr lang="en-IN" dirty="0" smtClean="0">
                <a:latin typeface="Times New Roman" pitchFamily="18" charset="0"/>
                <a:cs typeface="Times New Roman" pitchFamily="18" charset="0"/>
              </a:rPr>
              <a:t> is defined as </a:t>
            </a:r>
            <a:r>
              <a:rPr lang="en-IN" dirty="0" err="1" smtClean="0">
                <a:latin typeface="Times New Roman" pitchFamily="18" charset="0"/>
                <a:cs typeface="Times New Roman" pitchFamily="18" charset="0"/>
              </a:rPr>
              <a:t>Tulyartatha</a:t>
            </a:r>
            <a:r>
              <a:rPr lang="en-IN" dirty="0" smtClean="0">
                <a:latin typeface="Times New Roman" pitchFamily="18" charset="0"/>
                <a:cs typeface="Times New Roman" pitchFamily="18" charset="0"/>
              </a:rPr>
              <a:t> and its opposite as </a:t>
            </a:r>
            <a:r>
              <a:rPr lang="en-IN" dirty="0" err="1" smtClean="0">
                <a:latin typeface="Times New Roman" pitchFamily="18" charset="0"/>
                <a:cs typeface="Times New Roman" pitchFamily="18" charset="0"/>
              </a:rPr>
              <a:t>Visesha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Ca.Su</a:t>
            </a:r>
            <a:r>
              <a:rPr lang="en-IN" dirty="0" smtClean="0">
                <a:latin typeface="Times New Roman" pitchFamily="18" charset="0"/>
                <a:cs typeface="Times New Roman" pitchFamily="18" charset="0"/>
              </a:rPr>
              <a:t> 1/45). Here the opposite of </a:t>
            </a:r>
            <a:r>
              <a:rPr lang="en-IN" dirty="0" err="1" smtClean="0">
                <a:latin typeface="Times New Roman" pitchFamily="18" charset="0"/>
                <a:cs typeface="Times New Roman" pitchFamily="18" charset="0"/>
              </a:rPr>
              <a:t>Tulyartatha</a:t>
            </a:r>
            <a:r>
              <a:rPr lang="en-IN" dirty="0" smtClean="0">
                <a:latin typeface="Times New Roman" pitchFamily="18" charset="0"/>
                <a:cs typeface="Times New Roman" pitchFamily="18" charset="0"/>
              </a:rPr>
              <a:t> is </a:t>
            </a:r>
            <a:r>
              <a:rPr lang="en-IN" dirty="0" err="1" smtClean="0">
                <a:latin typeface="Times New Roman" pitchFamily="18" charset="0"/>
                <a:cs typeface="Times New Roman" pitchFamily="18" charset="0"/>
              </a:rPr>
              <a:t>Atulyartatha</a:t>
            </a:r>
            <a:r>
              <a:rPr lang="en-IN" dirty="0" smtClean="0">
                <a:latin typeface="Times New Roman" pitchFamily="18" charset="0"/>
                <a:cs typeface="Times New Roman" pitchFamily="18" charset="0"/>
              </a:rPr>
              <a:t>.</a:t>
            </a:r>
          </a:p>
          <a:p>
            <a:pPr lvl="0" algn="just"/>
            <a:r>
              <a:rPr lang="en-IN" dirty="0" smtClean="0">
                <a:latin typeface="Times New Roman" pitchFamily="18" charset="0"/>
                <a:cs typeface="Times New Roman" pitchFamily="18" charset="0"/>
              </a:rPr>
              <a:t> Thus, </a:t>
            </a:r>
            <a:r>
              <a:rPr lang="en-IN" dirty="0" err="1" smtClean="0">
                <a:latin typeface="Times New Roman" pitchFamily="18" charset="0"/>
                <a:cs typeface="Times New Roman" pitchFamily="18" charset="0"/>
              </a:rPr>
              <a:t>Visesha</a:t>
            </a:r>
            <a:r>
              <a:rPr lang="en-IN" dirty="0" smtClean="0">
                <a:latin typeface="Times New Roman" pitchFamily="18" charset="0"/>
                <a:cs typeface="Times New Roman" pitchFamily="18" charset="0"/>
              </a:rPr>
              <a:t> should be understood as </a:t>
            </a:r>
            <a:r>
              <a:rPr lang="en-IN" dirty="0" err="1" smtClean="0">
                <a:latin typeface="Times New Roman" pitchFamily="18" charset="0"/>
                <a:cs typeface="Times New Roman" pitchFamily="18" charset="0"/>
              </a:rPr>
              <a:t>Atulyartatha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lvl="0" algn="just"/>
            <a:r>
              <a:rPr lang="en-IN" b="1" dirty="0" smtClean="0">
                <a:latin typeface="Times New Roman" pitchFamily="18" charset="0"/>
                <a:cs typeface="Times New Roman" pitchFamily="18" charset="0"/>
              </a:rPr>
              <a:t>Eg :</a:t>
            </a:r>
            <a:r>
              <a:rPr lang="en-IN" dirty="0" smtClean="0">
                <a:latin typeface="Times New Roman" pitchFamily="18" charset="0"/>
                <a:cs typeface="Times New Roman" pitchFamily="18" charset="0"/>
              </a:rPr>
              <a:t>Vata </a:t>
            </a:r>
            <a:r>
              <a:rPr lang="en-IN" dirty="0" err="1" smtClean="0">
                <a:latin typeface="Times New Roman" pitchFamily="18" charset="0"/>
                <a:cs typeface="Times New Roman" pitchFamily="18" charset="0"/>
              </a:rPr>
              <a:t>Guna</a:t>
            </a:r>
            <a:r>
              <a:rPr lang="en-IN" dirty="0" smtClean="0">
                <a:latin typeface="Times New Roman" pitchFamily="18" charset="0"/>
                <a:cs typeface="Times New Roman" pitchFamily="18" charset="0"/>
              </a:rPr>
              <a:t> is explained as </a:t>
            </a:r>
            <a:r>
              <a:rPr lang="en-IN" dirty="0" err="1" smtClean="0">
                <a:latin typeface="Times New Roman" pitchFamily="18" charset="0"/>
                <a:cs typeface="Times New Roman" pitchFamily="18" charset="0"/>
              </a:rPr>
              <a:t>Ruksha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Sheeta</a:t>
            </a:r>
            <a:r>
              <a:rPr lang="en-IN" dirty="0" smtClean="0">
                <a:latin typeface="Times New Roman" pitchFamily="18" charset="0"/>
                <a:cs typeface="Times New Roman" pitchFamily="18" charset="0"/>
              </a:rPr>
              <a:t>, Laghu, </a:t>
            </a:r>
            <a:r>
              <a:rPr lang="en-IN" dirty="0" err="1" smtClean="0">
                <a:latin typeface="Times New Roman" pitchFamily="18" charset="0"/>
                <a:cs typeface="Times New Roman" pitchFamily="18" charset="0"/>
              </a:rPr>
              <a:t>Sukshma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Cala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Vishada</a:t>
            </a:r>
            <a:r>
              <a:rPr lang="en-IN" dirty="0" smtClean="0">
                <a:latin typeface="Times New Roman" pitchFamily="18" charset="0"/>
                <a:cs typeface="Times New Roman" pitchFamily="18" charset="0"/>
              </a:rPr>
              <a:t>. </a:t>
            </a:r>
          </a:p>
          <a:p>
            <a:pPr lvl="0" algn="just"/>
            <a:r>
              <a:rPr lang="en-IN" dirty="0" smtClean="0">
                <a:latin typeface="Times New Roman" pitchFamily="18" charset="0"/>
                <a:cs typeface="Times New Roman" pitchFamily="18" charset="0"/>
              </a:rPr>
              <a:t>The opposite qualities of Vata </a:t>
            </a:r>
            <a:r>
              <a:rPr lang="en-IN" dirty="0" err="1" smtClean="0">
                <a:latin typeface="Times New Roman" pitchFamily="18" charset="0"/>
                <a:cs typeface="Times New Roman" pitchFamily="18" charset="0"/>
              </a:rPr>
              <a:t>Guna</a:t>
            </a:r>
            <a:r>
              <a:rPr lang="en-IN" dirty="0" smtClean="0">
                <a:latin typeface="Times New Roman" pitchFamily="18" charset="0"/>
                <a:cs typeface="Times New Roman" pitchFamily="18" charset="0"/>
              </a:rPr>
              <a:t> alleviate </a:t>
            </a:r>
            <a:r>
              <a:rPr lang="en-IN" dirty="0" err="1" smtClean="0">
                <a:latin typeface="Times New Roman" pitchFamily="18" charset="0"/>
                <a:cs typeface="Times New Roman" pitchFamily="18" charset="0"/>
              </a:rPr>
              <a:t>Vata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ca.su</a:t>
            </a:r>
            <a:r>
              <a:rPr lang="en-IN" dirty="0" smtClean="0">
                <a:latin typeface="Times New Roman" pitchFamily="18" charset="0"/>
                <a:cs typeface="Times New Roman" pitchFamily="18" charset="0"/>
              </a:rPr>
              <a:t> 1/59).</a:t>
            </a:r>
          </a:p>
          <a:p>
            <a:pPr lvl="0" algn="just"/>
            <a:r>
              <a:rPr lang="en-IN" dirty="0" smtClean="0">
                <a:latin typeface="Times New Roman" pitchFamily="18" charset="0"/>
                <a:cs typeface="Times New Roman" pitchFamily="18" charset="0"/>
              </a:rPr>
              <a:t> By applying Viparyaya Tantrayukti we can understand that any Dravya possessing </a:t>
            </a:r>
            <a:r>
              <a:rPr lang="en-IN" dirty="0" err="1" smtClean="0">
                <a:latin typeface="Times New Roman" pitchFamily="18" charset="0"/>
                <a:cs typeface="Times New Roman" pitchFamily="18" charset="0"/>
              </a:rPr>
              <a:t>Snigdha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Ushna</a:t>
            </a:r>
            <a:r>
              <a:rPr lang="en-IN" dirty="0" smtClean="0">
                <a:latin typeface="Times New Roman" pitchFamily="18" charset="0"/>
                <a:cs typeface="Times New Roman" pitchFamily="18" charset="0"/>
              </a:rPr>
              <a:t>, Guru, </a:t>
            </a:r>
            <a:r>
              <a:rPr lang="en-IN" dirty="0" err="1" smtClean="0">
                <a:latin typeface="Times New Roman" pitchFamily="18" charset="0"/>
                <a:cs typeface="Times New Roman" pitchFamily="18" charset="0"/>
              </a:rPr>
              <a:t>Sthula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Sthira</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Picchila</a:t>
            </a:r>
            <a:r>
              <a:rPr lang="en-IN" dirty="0" smtClean="0">
                <a:latin typeface="Times New Roman" pitchFamily="18" charset="0"/>
                <a:cs typeface="Times New Roman" pitchFamily="18" charset="0"/>
              </a:rPr>
              <a:t> will pacify Vata.</a:t>
            </a:r>
          </a:p>
          <a:p>
            <a:pPr lvl="0" algn="just"/>
            <a:r>
              <a:rPr lang="en-IN" dirty="0" smtClean="0">
                <a:latin typeface="Times New Roman" pitchFamily="18" charset="0"/>
                <a:cs typeface="Times New Roman" pitchFamily="18" charset="0"/>
              </a:rPr>
              <a:t> Similarly Acharya explains the </a:t>
            </a:r>
            <a:r>
              <a:rPr lang="en-IN" dirty="0" err="1" smtClean="0">
                <a:latin typeface="Times New Roman" pitchFamily="18" charset="0"/>
                <a:cs typeface="Times New Roman" pitchFamily="18" charset="0"/>
              </a:rPr>
              <a:t>Guna</a:t>
            </a:r>
            <a:r>
              <a:rPr lang="en-IN" dirty="0" smtClean="0">
                <a:latin typeface="Times New Roman" pitchFamily="18" charset="0"/>
                <a:cs typeface="Times New Roman" pitchFamily="18" charset="0"/>
              </a:rPr>
              <a:t> of </a:t>
            </a:r>
            <a:r>
              <a:rPr lang="en-IN" dirty="0" err="1" smtClean="0">
                <a:latin typeface="Times New Roman" pitchFamily="18" charset="0"/>
                <a:cs typeface="Times New Roman" pitchFamily="18" charset="0"/>
              </a:rPr>
              <a:t>Pitta</a:t>
            </a:r>
            <a:r>
              <a:rPr lang="en-IN" dirty="0" smtClean="0">
                <a:latin typeface="Times New Roman" pitchFamily="18" charset="0"/>
                <a:cs typeface="Times New Roman" pitchFamily="18" charset="0"/>
              </a:rPr>
              <a:t> and Kapha</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239000" cy="914400"/>
          </a:xfrm>
        </p:spPr>
        <p:txBody>
          <a:bodyPr/>
          <a:lstStyle/>
          <a:p>
            <a:endParaRPr lang="en-US" dirty="0"/>
          </a:p>
        </p:txBody>
      </p:sp>
      <p:sp>
        <p:nvSpPr>
          <p:cNvPr id="3" name="Content Placeholder 2"/>
          <p:cNvSpPr>
            <a:spLocks noGrp="1"/>
          </p:cNvSpPr>
          <p:nvPr>
            <p:ph idx="1"/>
          </p:nvPr>
        </p:nvSpPr>
        <p:spPr>
          <a:xfrm>
            <a:off x="304800" y="1066800"/>
            <a:ext cx="7391400" cy="5388936"/>
          </a:xfrm>
        </p:spPr>
        <p:txBody>
          <a:bodyPr>
            <a:normAutofit lnSpcReduction="10000"/>
          </a:bodyPr>
          <a:lstStyle/>
          <a:p>
            <a:pPr algn="just">
              <a:lnSpc>
                <a:spcPct val="150000"/>
              </a:lnSpc>
              <a:buNone/>
            </a:pPr>
            <a:r>
              <a:rPr lang="en-IN" sz="3000" b="1" dirty="0" err="1" smtClean="0">
                <a:latin typeface="BRH Devanagari" pitchFamily="2" charset="0"/>
              </a:rPr>
              <a:t>AjÉÉïmÉÌ¨É</a:t>
            </a:r>
            <a:r>
              <a:rPr lang="en-IN" sz="3000" b="1" dirty="0" smtClean="0">
                <a:latin typeface="BRH Devanagari" pitchFamily="2" charset="0"/>
              </a:rPr>
              <a:t> </a:t>
            </a:r>
          </a:p>
          <a:p>
            <a:pPr algn="just">
              <a:lnSpc>
                <a:spcPct val="150000"/>
              </a:lnSpc>
            </a:pPr>
            <a:r>
              <a:rPr lang="en-IN" sz="2400" dirty="0" smtClean="0">
                <a:latin typeface="BRH Devanagari" pitchFamily="2" charset="0"/>
              </a:rPr>
              <a:t>G + </a:t>
            </a:r>
            <a:r>
              <a:rPr lang="en-IN" sz="2400" dirty="0" err="1" smtClean="0">
                <a:latin typeface="BRH Devanagari" pitchFamily="2" charset="0"/>
              </a:rPr>
              <a:t>jÉlÉç</a:t>
            </a:r>
            <a:r>
              <a:rPr lang="en-IN" sz="2400" dirty="0" smtClean="0">
                <a:latin typeface="BRH Devanagari" pitchFamily="2" charset="0"/>
              </a:rPr>
              <a:t> + AÉ + </a:t>
            </a:r>
            <a:r>
              <a:rPr lang="en-IN" sz="2400" dirty="0" err="1" smtClean="0">
                <a:latin typeface="BRH Devanagari" pitchFamily="2" charset="0"/>
              </a:rPr>
              <a:t>mÉSè</a:t>
            </a:r>
            <a:r>
              <a:rPr lang="en-IN" sz="2400" dirty="0" smtClean="0">
                <a:latin typeface="BRH Devanagari" pitchFamily="2" charset="0"/>
              </a:rPr>
              <a:t> + </a:t>
            </a:r>
            <a:r>
              <a:rPr lang="en-IN" sz="2400" dirty="0" err="1" smtClean="0">
                <a:latin typeface="BRH Devanagari" pitchFamily="2" charset="0"/>
              </a:rPr>
              <a:t>Ì£ülÉç</a:t>
            </a:r>
            <a:r>
              <a:rPr lang="en-IN" sz="2400" dirty="0" smtClean="0">
                <a:latin typeface="BRH Devanagari" pitchFamily="2" charset="0"/>
              </a:rPr>
              <a:t> = </a:t>
            </a:r>
            <a:r>
              <a:rPr lang="en-IN" sz="2400" dirty="0" err="1" smtClean="0">
                <a:latin typeface="BRH Devanagari" pitchFamily="2" charset="0"/>
              </a:rPr>
              <a:t>AjÉÉïmÉÌ¨É</a:t>
            </a:r>
            <a:endParaRPr lang="en-US" sz="2400" dirty="0" smtClean="0">
              <a:latin typeface="BRH Devanagari" pitchFamily="2" charset="0"/>
            </a:endParaRPr>
          </a:p>
          <a:p>
            <a:pPr algn="just">
              <a:lnSpc>
                <a:spcPct val="150000"/>
              </a:lnSpc>
            </a:pPr>
            <a:r>
              <a:rPr lang="en-IN" sz="2400" dirty="0" smtClean="0">
                <a:latin typeface="BRH Devanagari" pitchFamily="2" charset="0"/>
              </a:rPr>
              <a:t>G, </a:t>
            </a:r>
            <a:r>
              <a:rPr lang="en-IN" sz="2400" dirty="0" err="1" smtClean="0">
                <a:latin typeface="BRH Devanagari" pitchFamily="2" charset="0"/>
              </a:rPr>
              <a:t>mÉSè</a:t>
            </a:r>
            <a:r>
              <a:rPr lang="en-IN" sz="2400" dirty="0" smtClean="0">
                <a:latin typeface="BRH Devanagari" pitchFamily="2" charset="0"/>
              </a:rPr>
              <a:t> - </a:t>
            </a:r>
            <a:r>
              <a:rPr lang="en-IN" sz="2400" dirty="0" err="1" smtClean="0">
                <a:latin typeface="BRH Devanagari" pitchFamily="2" charset="0"/>
              </a:rPr>
              <a:t>kÉÉiÉÑ</a:t>
            </a:r>
            <a:endParaRPr lang="en-US" sz="2400" dirty="0" smtClean="0">
              <a:latin typeface="BRH Devanagari" pitchFamily="2" charset="0"/>
            </a:endParaRPr>
          </a:p>
          <a:p>
            <a:pPr algn="just">
              <a:lnSpc>
                <a:spcPct val="150000"/>
              </a:lnSpc>
            </a:pPr>
            <a:r>
              <a:rPr lang="en-IN" sz="2400" dirty="0" err="1" smtClean="0">
                <a:latin typeface="BRH Devanagari" pitchFamily="2" charset="0"/>
              </a:rPr>
              <a:t>jÉlÉç</a:t>
            </a:r>
            <a:r>
              <a:rPr lang="en-IN" sz="2400" dirty="0" smtClean="0">
                <a:latin typeface="BRH Devanagari" pitchFamily="2" charset="0"/>
              </a:rPr>
              <a:t>, </a:t>
            </a:r>
            <a:r>
              <a:rPr lang="en-IN" sz="2400" dirty="0" err="1" smtClean="0">
                <a:latin typeface="BRH Devanagari" pitchFamily="2" charset="0"/>
              </a:rPr>
              <a:t>Ì£ülÉç</a:t>
            </a:r>
            <a:r>
              <a:rPr lang="en-IN" sz="2400" dirty="0" smtClean="0">
                <a:latin typeface="BRH Devanagari" pitchFamily="2" charset="0"/>
              </a:rPr>
              <a:t> – </a:t>
            </a:r>
            <a:r>
              <a:rPr lang="en-IN" sz="2400" dirty="0" err="1" smtClean="0">
                <a:latin typeface="BRH Devanagari" pitchFamily="2" charset="0"/>
              </a:rPr>
              <a:t>mÉëirÉrÉ</a:t>
            </a:r>
            <a:endParaRPr lang="en-US" sz="2400" dirty="0" smtClean="0">
              <a:latin typeface="BRH Devanagari" pitchFamily="2" charset="0"/>
            </a:endParaRPr>
          </a:p>
          <a:p>
            <a:pPr algn="just">
              <a:lnSpc>
                <a:spcPct val="150000"/>
              </a:lnSpc>
            </a:pPr>
            <a:r>
              <a:rPr lang="en-IN" sz="2400" dirty="0" smtClean="0">
                <a:latin typeface="Times New Roman" pitchFamily="18" charset="0"/>
                <a:cs typeface="Times New Roman" pitchFamily="18" charset="0"/>
              </a:rPr>
              <a:t>Meaning: Inference from circumstances, a disjunctive hypothetical syllogism</a:t>
            </a:r>
          </a:p>
          <a:p>
            <a:pPr algn="just">
              <a:lnSpc>
                <a:spcPct val="150000"/>
              </a:lnSpc>
            </a:pPr>
            <a:r>
              <a:rPr lang="hi-IN" sz="2000" dirty="0" smtClean="0"/>
              <a:t>यदनुक्तमर्थादापध्यते सा अर्थापत्ति:। (</a:t>
            </a:r>
            <a:r>
              <a:rPr lang="en-US" sz="2000" dirty="0" smtClean="0">
                <a:latin typeface="Times New Roman" pitchFamily="18" charset="0"/>
                <a:cs typeface="Times New Roman" pitchFamily="18" charset="0"/>
              </a:rPr>
              <a:t>KT</a:t>
            </a:r>
            <a:r>
              <a:rPr lang="en-IN" sz="2000" dirty="0" smtClean="0">
                <a:latin typeface="Times New Roman" pitchFamily="18" charset="0"/>
                <a:cs typeface="Times New Roman" pitchFamily="18" charset="0"/>
              </a:rPr>
              <a:t>A</a:t>
            </a:r>
            <a:r>
              <a:rPr lang="hi-IN" sz="2000" dirty="0" smtClean="0">
                <a:latin typeface="Times New Roman" pitchFamily="18" charset="0"/>
                <a:cs typeface="Times New Roman" pitchFamily="18" charset="0"/>
              </a:rPr>
              <a:t>)</a:t>
            </a:r>
            <a:endParaRPr lang="hi-IN" sz="2000" dirty="0" smtClean="0"/>
          </a:p>
          <a:p>
            <a:pPr algn="just">
              <a:lnSpc>
                <a:spcPct val="150000"/>
              </a:lnSpc>
            </a:pPr>
            <a:r>
              <a:rPr lang="hi-IN" sz="2000" dirty="0" smtClean="0"/>
              <a:t>यदकीर्तितमर्थादापध्यते सार्थापत्ति: । (</a:t>
            </a:r>
            <a:r>
              <a:rPr lang="en-US" sz="2000" dirty="0" smtClean="0">
                <a:latin typeface="Times New Roman" pitchFamily="18" charset="0"/>
                <a:cs typeface="Times New Roman" pitchFamily="18" charset="0"/>
              </a:rPr>
              <a:t>VDP</a:t>
            </a:r>
            <a:r>
              <a:rPr lang="hi-IN" sz="2000" dirty="0" smtClean="0">
                <a:latin typeface="Times New Roman" pitchFamily="18" charset="0"/>
                <a:cs typeface="Times New Roman" pitchFamily="18" charset="0"/>
              </a:rPr>
              <a:t>)</a:t>
            </a:r>
          </a:p>
          <a:p>
            <a:pPr algn="just">
              <a:lnSpc>
                <a:spcPct val="150000"/>
              </a:lnSpc>
            </a:pPr>
            <a:r>
              <a:rPr lang="hi-IN" sz="2000" dirty="0" smtClean="0">
                <a:latin typeface="Times New Roman" pitchFamily="18" charset="0"/>
              </a:rPr>
              <a:t>अर्थापत्ति: सहोक्तेभ्योअप्येकस्यार्थोअन्यथापतेत्। (</a:t>
            </a:r>
            <a:r>
              <a:rPr lang="en-US" sz="2000" dirty="0" smtClean="0">
                <a:latin typeface="Times New Roman" pitchFamily="18" charset="0"/>
                <a:cs typeface="Times New Roman" pitchFamily="18" charset="0"/>
              </a:rPr>
              <a:t>TYV</a:t>
            </a:r>
            <a:r>
              <a:rPr lang="hi-IN" sz="2000" dirty="0" smtClean="0">
                <a:latin typeface="Times New Roman" pitchFamily="18" charset="0"/>
                <a:cs typeface="Times New Roman" pitchFamily="18" charset="0"/>
              </a:rPr>
              <a:t>)</a:t>
            </a:r>
            <a:endParaRPr lang="hi-IN" sz="2000" dirty="0" smtClean="0"/>
          </a:p>
          <a:p>
            <a:pPr>
              <a:lnSpc>
                <a:spcPct val="150000"/>
              </a:lnSpc>
            </a:pP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01040"/>
          </a:xfrm>
        </p:spPr>
        <p:txBody>
          <a:bodyPr/>
          <a:lstStyle/>
          <a:p>
            <a:r>
              <a:rPr lang="en-US" dirty="0" smtClean="0"/>
              <a:t>Cont..</a:t>
            </a:r>
            <a:endParaRPr lang="en-US" dirty="0"/>
          </a:p>
        </p:txBody>
      </p:sp>
      <p:sp>
        <p:nvSpPr>
          <p:cNvPr id="3" name="Content Placeholder 2"/>
          <p:cNvSpPr>
            <a:spLocks noGrp="1"/>
          </p:cNvSpPr>
          <p:nvPr>
            <p:ph idx="1"/>
          </p:nvPr>
        </p:nvSpPr>
        <p:spPr>
          <a:xfrm>
            <a:off x="228600" y="762000"/>
            <a:ext cx="7848600" cy="5943600"/>
          </a:xfrm>
        </p:spPr>
        <p:txBody>
          <a:bodyPr>
            <a:normAutofit fontScale="62500" lnSpcReduction="20000"/>
          </a:bodyPr>
          <a:lstStyle/>
          <a:p>
            <a:pPr lvl="0" algn="just">
              <a:lnSpc>
                <a:spcPct val="150000"/>
              </a:lnSpc>
            </a:pPr>
            <a:r>
              <a:rPr lang="en-IN" sz="3500" dirty="0" err="1" smtClean="0">
                <a:latin typeface="BRH Devanagari" pitchFamily="2" charset="0"/>
              </a:rPr>
              <a:t>AjÉïmÉÌ¨ÉlÉÉïqÉ</a:t>
            </a:r>
            <a:r>
              <a:rPr lang="en-IN" sz="3500" dirty="0" smtClean="0">
                <a:latin typeface="BRH Devanagari" pitchFamily="2" charset="0"/>
              </a:rPr>
              <a:t> </a:t>
            </a:r>
            <a:r>
              <a:rPr lang="en-IN" sz="3500" dirty="0" err="1" smtClean="0">
                <a:latin typeface="BRH Devanagari" pitchFamily="2" charset="0"/>
              </a:rPr>
              <a:t>rÉSMüÐÌiÉïiÉqÉjÉÉïSÉmÉ±iÉå</a:t>
            </a:r>
            <a:r>
              <a:rPr lang="en-IN" sz="3500" dirty="0" smtClean="0">
                <a:latin typeface="BRH Devanagari" pitchFamily="2" charset="0"/>
              </a:rPr>
              <a:t> </a:t>
            </a:r>
            <a:r>
              <a:rPr lang="en-IN" sz="3500" dirty="0" err="1" smtClean="0">
                <a:latin typeface="BRH Devanagari" pitchFamily="2" charset="0"/>
              </a:rPr>
              <a:t>xÉÉÅjÉÉïmÉÌ¨É</a:t>
            </a:r>
            <a:r>
              <a:rPr lang="en-IN" sz="3500" dirty="0" smtClean="0">
                <a:latin typeface="BRH Devanagari" pitchFamily="2" charset="0"/>
              </a:rPr>
              <a:t>:; </a:t>
            </a:r>
            <a:r>
              <a:rPr lang="en-IN" sz="3500" dirty="0" err="1" smtClean="0">
                <a:latin typeface="BRH Devanagari" pitchFamily="2" charset="0"/>
              </a:rPr>
              <a:t>rÉjÉÉ</a:t>
            </a:r>
            <a:r>
              <a:rPr lang="en-IN" sz="3500" dirty="0" smtClean="0">
                <a:latin typeface="BRH Devanagari" pitchFamily="2" charset="0"/>
              </a:rPr>
              <a:t> - </a:t>
            </a:r>
            <a:r>
              <a:rPr lang="en-IN" sz="3500" dirty="0" err="1" smtClean="0">
                <a:latin typeface="BRH Devanagari" pitchFamily="2" charset="0"/>
              </a:rPr>
              <a:t>lÉ£Çü</a:t>
            </a:r>
            <a:r>
              <a:rPr lang="en-IN" sz="3500" dirty="0" smtClean="0">
                <a:latin typeface="BRH Devanagari" pitchFamily="2" charset="0"/>
              </a:rPr>
              <a:t> </a:t>
            </a:r>
            <a:r>
              <a:rPr lang="en-IN" sz="3500" dirty="0" err="1" smtClean="0">
                <a:latin typeface="BRH Devanagari" pitchFamily="2" charset="0"/>
              </a:rPr>
              <a:t>SÍkÉpÉÉåeÉlÉÌlÉwÉåkÉ:,AjÉÉïÌ¬uÉÉ</a:t>
            </a:r>
            <a:r>
              <a:rPr lang="en-IN" sz="3500" dirty="0" smtClean="0">
                <a:latin typeface="BRH Devanagari" pitchFamily="2" charset="0"/>
              </a:rPr>
              <a:t> </a:t>
            </a:r>
            <a:r>
              <a:rPr lang="en-IN" sz="3500" dirty="0" err="1" smtClean="0">
                <a:latin typeface="BRH Devanagari" pitchFamily="2" charset="0"/>
              </a:rPr>
              <a:t>pÉÑleÉÏiÉåirÉÉmÉ±iÉå</a:t>
            </a:r>
            <a:r>
              <a:rPr lang="en-IN" sz="3500" dirty="0" smtClean="0">
                <a:latin typeface="BRH Devanagari" pitchFamily="2" charset="0"/>
              </a:rPr>
              <a:t> | (</a:t>
            </a:r>
            <a:r>
              <a:rPr lang="en-IN" sz="3500" dirty="0" err="1" smtClean="0">
                <a:latin typeface="BRH Devanagari" pitchFamily="2" charset="0"/>
              </a:rPr>
              <a:t>cÉ¢ümÉÉÍhÉ</a:t>
            </a:r>
            <a:r>
              <a:rPr lang="en-IN" sz="3500" dirty="0" smtClean="0">
                <a:latin typeface="BRH Devanagari" pitchFamily="2" charset="0"/>
              </a:rPr>
              <a:t>)</a:t>
            </a:r>
          </a:p>
          <a:p>
            <a:pPr algn="just">
              <a:lnSpc>
                <a:spcPct val="150000"/>
              </a:lnSpc>
            </a:pPr>
            <a:r>
              <a:rPr lang="en-US" sz="3500" dirty="0" smtClean="0">
                <a:latin typeface="Times New Roman" pitchFamily="18" charset="0"/>
                <a:cs typeface="Times New Roman" pitchFamily="18" charset="0"/>
              </a:rPr>
              <a:t>Implication of unmentioned by indication of mentioned. </a:t>
            </a:r>
          </a:p>
          <a:p>
            <a:pPr algn="just">
              <a:lnSpc>
                <a:spcPct val="150000"/>
              </a:lnSpc>
            </a:pPr>
            <a:r>
              <a:rPr lang="en-US" sz="3500" dirty="0" err="1" smtClean="0">
                <a:latin typeface="Times New Roman" pitchFamily="18" charset="0"/>
                <a:cs typeface="Times New Roman" pitchFamily="18" charset="0"/>
              </a:rPr>
              <a:t>Eg</a:t>
            </a:r>
            <a:r>
              <a:rPr lang="en-US" sz="3500" dirty="0" smtClean="0">
                <a:latin typeface="Times New Roman" pitchFamily="18" charset="0"/>
                <a:cs typeface="Times New Roman" pitchFamily="18" charset="0"/>
              </a:rPr>
              <a:t>: Dadhi should not be taken at night, means can be taken in day time.</a:t>
            </a:r>
            <a:endParaRPr lang="en-US" sz="3500" dirty="0" smtClean="0">
              <a:latin typeface="BRH Devanagari" pitchFamily="2" charset="0"/>
            </a:endParaRPr>
          </a:p>
          <a:p>
            <a:pPr lvl="0" algn="just">
              <a:lnSpc>
                <a:spcPct val="150000"/>
              </a:lnSpc>
            </a:pPr>
            <a:r>
              <a:rPr lang="en-IN" sz="3500" dirty="0" err="1" smtClean="0">
                <a:latin typeface="BRH Devanagari" pitchFamily="2" charset="0"/>
              </a:rPr>
              <a:t>rÉSMüÐÌiÉïiÉqÉjÉÉïSÉmÉ±iÉå</a:t>
            </a:r>
            <a:r>
              <a:rPr lang="en-IN" sz="3500" dirty="0" smtClean="0">
                <a:latin typeface="BRH Devanagari" pitchFamily="2" charset="0"/>
              </a:rPr>
              <a:t> </a:t>
            </a:r>
            <a:r>
              <a:rPr lang="en-IN" sz="3500" dirty="0" err="1" smtClean="0">
                <a:latin typeface="BRH Devanagari" pitchFamily="2" charset="0"/>
              </a:rPr>
              <a:t>xÉÉÅjÉÉïmÉÌ¨É</a:t>
            </a:r>
            <a:r>
              <a:rPr lang="en-IN" sz="3500" dirty="0" smtClean="0">
                <a:latin typeface="BRH Devanagari" pitchFamily="2" charset="0"/>
              </a:rPr>
              <a:t>: | (</a:t>
            </a:r>
            <a:r>
              <a:rPr lang="en-IN" sz="3500" dirty="0" err="1" smtClean="0">
                <a:latin typeface="BRH Devanagari" pitchFamily="2" charset="0"/>
              </a:rPr>
              <a:t>xÉÑ´ÉÑiÉ</a:t>
            </a:r>
            <a:r>
              <a:rPr lang="en-IN" sz="3500" dirty="0" smtClean="0">
                <a:latin typeface="BRH Devanagari" pitchFamily="2" charset="0"/>
              </a:rPr>
              <a:t>)</a:t>
            </a:r>
            <a:endParaRPr lang="en-US" sz="3500" dirty="0" smtClean="0">
              <a:latin typeface="BRH Devanagari" pitchFamily="2" charset="0"/>
            </a:endParaRPr>
          </a:p>
          <a:p>
            <a:pPr lvl="0" algn="just">
              <a:lnSpc>
                <a:spcPct val="150000"/>
              </a:lnSpc>
            </a:pPr>
            <a:r>
              <a:rPr lang="en-IN" sz="3500" dirty="0" err="1" smtClean="0">
                <a:latin typeface="BRH Devanagari" pitchFamily="2" charset="0"/>
              </a:rPr>
              <a:t>AjÉÉïmÉÌ¨ÉlÉÉïqÉ</a:t>
            </a:r>
            <a:r>
              <a:rPr lang="en-IN" sz="3500" dirty="0" smtClean="0">
                <a:latin typeface="BRH Devanagari" pitchFamily="2" charset="0"/>
              </a:rPr>
              <a:t> </a:t>
            </a:r>
            <a:r>
              <a:rPr lang="en-IN" sz="3500" dirty="0" err="1" smtClean="0">
                <a:latin typeface="BRH Devanagari" pitchFamily="2" charset="0"/>
              </a:rPr>
              <a:t>rÉSåMüÎxqÉlÉjÉåï</a:t>
            </a:r>
            <a:r>
              <a:rPr lang="en-IN" sz="3500" dirty="0" smtClean="0">
                <a:latin typeface="BRH Devanagari" pitchFamily="2" charset="0"/>
              </a:rPr>
              <a:t> </a:t>
            </a:r>
            <a:r>
              <a:rPr lang="en-IN" sz="3500" dirty="0" err="1" smtClean="0">
                <a:latin typeface="BRH Devanagari" pitchFamily="2" charset="0"/>
              </a:rPr>
              <a:t>EcrÉqÉÉlÉå</a:t>
            </a:r>
            <a:r>
              <a:rPr lang="en-IN" sz="3500" dirty="0" smtClean="0">
                <a:latin typeface="BRH Devanagari" pitchFamily="2" charset="0"/>
              </a:rPr>
              <a:t> </a:t>
            </a:r>
            <a:r>
              <a:rPr lang="en-IN" sz="3500" dirty="0" err="1" smtClean="0">
                <a:latin typeface="BRH Devanagari" pitchFamily="2" charset="0"/>
              </a:rPr>
              <a:t>AlÉÑ£üxrÉÉmrÉjÉïxrÉ</a:t>
            </a:r>
            <a:r>
              <a:rPr lang="en-IN" sz="3500" dirty="0" smtClean="0">
                <a:latin typeface="BRH Devanagari" pitchFamily="2" charset="0"/>
              </a:rPr>
              <a:t> </a:t>
            </a:r>
            <a:r>
              <a:rPr lang="en-IN" sz="3500" dirty="0" err="1" smtClean="0">
                <a:latin typeface="BRH Devanagari" pitchFamily="2" charset="0"/>
              </a:rPr>
              <a:t>oÉsÉÉSÉaÉqÉlÉÇ</a:t>
            </a:r>
            <a:r>
              <a:rPr lang="en-IN" sz="3500" dirty="0" smtClean="0">
                <a:latin typeface="BRH Devanagari" pitchFamily="2" charset="0"/>
              </a:rPr>
              <a:t> </a:t>
            </a:r>
            <a:r>
              <a:rPr lang="en-IN" sz="3500" dirty="0" err="1" smtClean="0">
                <a:latin typeface="BRH Devanagari" pitchFamily="2" charset="0"/>
              </a:rPr>
              <a:t>xÉÉjÉÉïmÉÌ¨É</a:t>
            </a:r>
            <a:r>
              <a:rPr lang="en-IN" sz="3500" dirty="0" smtClean="0">
                <a:latin typeface="BRH Devanagari" pitchFamily="2" charset="0"/>
              </a:rPr>
              <a:t>:| (</a:t>
            </a:r>
            <a:r>
              <a:rPr lang="en-IN" sz="3500" dirty="0" err="1" smtClean="0">
                <a:latin typeface="BRH Devanagari" pitchFamily="2" charset="0"/>
              </a:rPr>
              <a:t>ClSÒ</a:t>
            </a:r>
            <a:r>
              <a:rPr lang="en-IN" sz="3500" dirty="0" smtClean="0">
                <a:latin typeface="BRH Devanagari" pitchFamily="2" charset="0"/>
              </a:rPr>
              <a:t>)</a:t>
            </a:r>
          </a:p>
          <a:p>
            <a:pPr algn="just">
              <a:lnSpc>
                <a:spcPct val="150000"/>
              </a:lnSpc>
            </a:pPr>
            <a:r>
              <a:rPr lang="en-US" sz="3500" dirty="0" smtClean="0">
                <a:latin typeface="Times New Roman" pitchFamily="18" charset="0"/>
                <a:cs typeface="Times New Roman" pitchFamily="18" charset="0"/>
              </a:rPr>
              <a:t>Understanding something which is unmentioned from the mentioned sentence</a:t>
            </a:r>
            <a:r>
              <a:rPr lang="en-US" sz="3500" dirty="0" smtClean="0">
                <a:solidFill>
                  <a:srgbClr val="FF0000"/>
                </a:solidFill>
                <a:latin typeface="Times New Roman" pitchFamily="18" charset="0"/>
                <a:cs typeface="Times New Roman" pitchFamily="18" charset="0"/>
              </a:rPr>
              <a:t>.</a:t>
            </a:r>
            <a:endParaRPr lang="en-US" sz="3500" dirty="0" smtClean="0">
              <a:latin typeface="BRH Devanagari" pitchFamily="2" charset="0"/>
            </a:endParaRPr>
          </a:p>
          <a:p>
            <a:pPr lvl="0" algn="just">
              <a:lnSpc>
                <a:spcPct val="150000"/>
              </a:lnSpc>
            </a:pPr>
            <a:r>
              <a:rPr lang="en-IN" sz="3500" dirty="0" err="1" smtClean="0">
                <a:latin typeface="BRH Devanagari" pitchFamily="2" charset="0"/>
              </a:rPr>
              <a:t>AjÉÉïmÉÌ¨ÉlÉÉïqÉ</a:t>
            </a:r>
            <a:r>
              <a:rPr lang="en-IN" sz="3500" dirty="0" smtClean="0">
                <a:latin typeface="BRH Devanagari" pitchFamily="2" charset="0"/>
              </a:rPr>
              <a:t>, </a:t>
            </a:r>
            <a:r>
              <a:rPr lang="en-IN" sz="3500" dirty="0" err="1" smtClean="0">
                <a:latin typeface="BRH Devanagari" pitchFamily="2" charset="0"/>
              </a:rPr>
              <a:t>rÉÉåÅlrÉålÉÉjÉåïlÉÉå£åülÉ</a:t>
            </a:r>
            <a:r>
              <a:rPr lang="en-IN" sz="3500" dirty="0" smtClean="0">
                <a:latin typeface="BRH Devanagari" pitchFamily="2" charset="0"/>
              </a:rPr>
              <a:t> </a:t>
            </a:r>
            <a:r>
              <a:rPr lang="en-IN" sz="3500" dirty="0" err="1" smtClean="0">
                <a:latin typeface="BRH Devanagari" pitchFamily="2" charset="0"/>
              </a:rPr>
              <a:t>iÉiÉÉåÅmÉUÉåÅmrÉjÉÉåï</a:t>
            </a:r>
            <a:r>
              <a:rPr lang="en-IN" sz="3500" dirty="0" smtClean="0">
                <a:latin typeface="BRH Devanagari" pitchFamily="2" charset="0"/>
              </a:rPr>
              <a:t> </a:t>
            </a:r>
            <a:r>
              <a:rPr lang="en-IN" sz="3500" dirty="0" err="1" smtClean="0">
                <a:latin typeface="BRH Devanagari" pitchFamily="2" charset="0"/>
              </a:rPr>
              <a:t>aÉÌSuÉ</a:t>
            </a:r>
            <a:r>
              <a:rPr lang="en-IN" sz="3500" dirty="0" smtClean="0">
                <a:latin typeface="BRH Devanagari" pitchFamily="2" charset="0"/>
              </a:rPr>
              <a:t> </a:t>
            </a:r>
            <a:r>
              <a:rPr lang="en-IN" sz="3500" dirty="0" err="1" smtClean="0">
                <a:latin typeface="BRH Devanagari" pitchFamily="2" charset="0"/>
              </a:rPr>
              <a:t>eÉÉrÉiÉå</a:t>
            </a:r>
            <a:r>
              <a:rPr lang="en-IN" sz="3500" dirty="0" smtClean="0">
                <a:latin typeface="BRH Devanagari" pitchFamily="2" charset="0"/>
              </a:rPr>
              <a:t> | (</a:t>
            </a:r>
            <a:r>
              <a:rPr lang="en-IN" sz="3500" dirty="0" err="1" smtClean="0">
                <a:latin typeface="BRH Devanagari" pitchFamily="2" charset="0"/>
              </a:rPr>
              <a:t>AÂhÉS¨É</a:t>
            </a:r>
            <a:r>
              <a:rPr lang="en-IN" sz="3500" dirty="0" smtClean="0">
                <a:latin typeface="BRH Devanagari" pitchFamily="2" charset="0"/>
              </a:rPr>
              <a:t>)</a:t>
            </a:r>
            <a:endParaRPr lang="en-US" sz="3500" dirty="0" smtClean="0">
              <a:latin typeface="BRH Devanagari" pitchFamily="2"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lvl="0" algn="just">
              <a:lnSpc>
                <a:spcPct val="150000"/>
              </a:lnSpc>
            </a:pPr>
            <a:r>
              <a:rPr lang="en-IN" sz="2400" dirty="0" smtClean="0">
                <a:latin typeface="Times New Roman" pitchFamily="18" charset="0"/>
                <a:cs typeface="Times New Roman" pitchFamily="18" charset="0"/>
              </a:rPr>
              <a:t>According to </a:t>
            </a:r>
            <a:r>
              <a:rPr lang="en-IN" sz="2400" i="1" dirty="0" err="1" smtClean="0">
                <a:latin typeface="Times New Roman" pitchFamily="18" charset="0"/>
                <a:cs typeface="Times New Roman" pitchFamily="18" charset="0"/>
              </a:rPr>
              <a:t>Chakrapani</a:t>
            </a:r>
            <a:r>
              <a:rPr lang="en-IN" sz="2400"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Susruta</a:t>
            </a:r>
            <a:r>
              <a:rPr lang="en-IN" sz="2400" i="1" dirty="0" smtClean="0">
                <a:latin typeface="Times New Roman" pitchFamily="18" charset="0"/>
                <a:cs typeface="Times New Roman" pitchFamily="18" charset="0"/>
              </a:rPr>
              <a:t>, Indu</a:t>
            </a:r>
            <a:r>
              <a:rPr lang="en-IN" sz="2400" dirty="0" smtClean="0">
                <a:latin typeface="Times New Roman" pitchFamily="18" charset="0"/>
                <a:cs typeface="Times New Roman" pitchFamily="18" charset="0"/>
              </a:rPr>
              <a:t> and </a:t>
            </a:r>
            <a:r>
              <a:rPr lang="en-IN" sz="2400" i="1" dirty="0" smtClean="0">
                <a:latin typeface="Times New Roman" pitchFamily="18" charset="0"/>
                <a:cs typeface="Times New Roman" pitchFamily="18" charset="0"/>
              </a:rPr>
              <a:t>Arunadatta</a:t>
            </a:r>
            <a:r>
              <a:rPr lang="en-IN" sz="2400" dirty="0" smtClean="0">
                <a:latin typeface="Times New Roman" pitchFamily="18" charset="0"/>
                <a:cs typeface="Times New Roman" pitchFamily="18" charset="0"/>
              </a:rPr>
              <a:t> the implication of unmentioned meaning from the meaning of the statement mentioned is </a:t>
            </a:r>
            <a:r>
              <a:rPr lang="en-IN" sz="2400" i="1" dirty="0" smtClean="0">
                <a:latin typeface="Times New Roman" pitchFamily="18" charset="0"/>
                <a:cs typeface="Times New Roman" pitchFamily="18" charset="0"/>
              </a:rPr>
              <a:t>Arthapatt</a:t>
            </a:r>
            <a:r>
              <a:rPr lang="en-IN" i="1" dirty="0" smtClean="0">
                <a:latin typeface="Times New Roman" pitchFamily="18" charset="0"/>
                <a:cs typeface="Times New Roman" pitchFamily="18" charset="0"/>
              </a:rPr>
              <a:t>i.</a:t>
            </a: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77240"/>
          </a:xfrm>
        </p:spPr>
        <p:txBody>
          <a:bodyPr/>
          <a:lstStyle/>
          <a:p>
            <a:r>
              <a:rPr lang="en-US" dirty="0" smtClean="0"/>
              <a:t>Interpretation</a:t>
            </a:r>
            <a:endParaRPr lang="en-US" dirty="0"/>
          </a:p>
        </p:txBody>
      </p:sp>
      <p:sp>
        <p:nvSpPr>
          <p:cNvPr id="3" name="Content Placeholder 2"/>
          <p:cNvSpPr>
            <a:spLocks noGrp="1"/>
          </p:cNvSpPr>
          <p:nvPr>
            <p:ph idx="1"/>
          </p:nvPr>
        </p:nvSpPr>
        <p:spPr>
          <a:xfrm>
            <a:off x="457200" y="685800"/>
            <a:ext cx="7543800" cy="5943600"/>
          </a:xfrm>
        </p:spPr>
        <p:txBody>
          <a:bodyPr>
            <a:normAutofit lnSpcReduction="10000"/>
          </a:bodyPr>
          <a:lstStyle/>
          <a:p>
            <a:pPr lvl="0" algn="just"/>
            <a:r>
              <a:rPr lang="en-IN" dirty="0" smtClean="0">
                <a:latin typeface="Times New Roman" pitchFamily="18" charset="0"/>
                <a:cs typeface="Times New Roman" pitchFamily="18" charset="0"/>
              </a:rPr>
              <a:t>E.g. </a:t>
            </a:r>
            <a:r>
              <a:rPr lang="en-IN" i="1" dirty="0" err="1" smtClean="0">
                <a:latin typeface="Times New Roman" pitchFamily="18" charset="0"/>
                <a:cs typeface="Times New Roman" pitchFamily="18" charset="0"/>
              </a:rPr>
              <a:t>Dadhi</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(curd) should not be taken in night is the statement given (C.Su.7/61). </a:t>
            </a:r>
          </a:p>
          <a:p>
            <a:pPr lvl="0" algn="just"/>
            <a:r>
              <a:rPr lang="en-IN" dirty="0" smtClean="0">
                <a:latin typeface="Times New Roman" pitchFamily="18" charset="0"/>
                <a:cs typeface="Times New Roman" pitchFamily="18" charset="0"/>
              </a:rPr>
              <a:t>Reason - </a:t>
            </a:r>
            <a:r>
              <a:rPr lang="en-IN" i="1" dirty="0" err="1" smtClean="0">
                <a:latin typeface="Times New Roman" pitchFamily="18" charset="0"/>
                <a:cs typeface="Times New Roman" pitchFamily="18" charset="0"/>
              </a:rPr>
              <a:t>Abhishyandi</a:t>
            </a:r>
            <a:r>
              <a:rPr lang="en-IN" dirty="0" smtClean="0">
                <a:latin typeface="Times New Roman" pitchFamily="18" charset="0"/>
                <a:cs typeface="Times New Roman" pitchFamily="18" charset="0"/>
              </a:rPr>
              <a:t>, cause </a:t>
            </a:r>
            <a:r>
              <a:rPr lang="en-IN" i="1" dirty="0" smtClean="0">
                <a:latin typeface="Times New Roman" pitchFamily="18" charset="0"/>
                <a:cs typeface="Times New Roman" pitchFamily="18" charset="0"/>
              </a:rPr>
              <a:t>Srotorodha</a:t>
            </a:r>
            <a:r>
              <a:rPr lang="en-IN" dirty="0" smtClean="0">
                <a:latin typeface="Times New Roman" pitchFamily="18" charset="0"/>
                <a:cs typeface="Times New Roman" pitchFamily="18" charset="0"/>
              </a:rPr>
              <a:t>. </a:t>
            </a:r>
          </a:p>
          <a:p>
            <a:pPr lvl="0" algn="just"/>
            <a:r>
              <a:rPr lang="en-IN" dirty="0" smtClean="0">
                <a:latin typeface="Times New Roman" pitchFamily="18" charset="0"/>
                <a:cs typeface="Times New Roman" pitchFamily="18" charset="0"/>
              </a:rPr>
              <a:t>When said should not be taken, then the question of with or without the mentioned adjuvants don’t arise at all.</a:t>
            </a:r>
          </a:p>
          <a:p>
            <a:pPr lvl="0" algn="just"/>
            <a:r>
              <a:rPr lang="en-IN" dirty="0" smtClean="0">
                <a:latin typeface="Times New Roman" pitchFamily="18" charset="0"/>
                <a:cs typeface="Times New Roman" pitchFamily="18" charset="0"/>
              </a:rPr>
              <a:t>In that case what’s the use of those adjuvants mentioned. </a:t>
            </a:r>
          </a:p>
          <a:p>
            <a:pPr lvl="0" algn="just"/>
            <a:r>
              <a:rPr lang="en-IN" dirty="0" smtClean="0">
                <a:latin typeface="Times New Roman" pitchFamily="18" charset="0"/>
                <a:cs typeface="Times New Roman" pitchFamily="18" charset="0"/>
              </a:rPr>
              <a:t>By applying </a:t>
            </a:r>
            <a:r>
              <a:rPr lang="en-IN" i="1" dirty="0" smtClean="0">
                <a:latin typeface="Times New Roman" pitchFamily="18" charset="0"/>
                <a:cs typeface="Times New Roman" pitchFamily="18" charset="0"/>
              </a:rPr>
              <a:t>Arthapatti Tantrayukti</a:t>
            </a:r>
            <a:r>
              <a:rPr lang="en-IN" dirty="0" smtClean="0">
                <a:latin typeface="Times New Roman" pitchFamily="18" charset="0"/>
                <a:cs typeface="Times New Roman" pitchFamily="18" charset="0"/>
              </a:rPr>
              <a:t> one should understand that curd can be taken in day time only along with the adjuvants. </a:t>
            </a:r>
          </a:p>
          <a:p>
            <a:pPr lvl="0" algn="just"/>
            <a:r>
              <a:rPr lang="en-IN" dirty="0" smtClean="0">
                <a:latin typeface="Times New Roman" pitchFamily="18" charset="0"/>
                <a:cs typeface="Times New Roman" pitchFamily="18" charset="0"/>
              </a:rPr>
              <a:t>Once again by applying Yukti as a part of Arthapatti it can be understood that even in daytime it should not be eaten in regular basis as mentioned in </a:t>
            </a:r>
            <a:r>
              <a:rPr lang="en-IN" i="1" dirty="0" smtClean="0">
                <a:latin typeface="Times New Roman" pitchFamily="18" charset="0"/>
                <a:cs typeface="Times New Roman" pitchFamily="18" charset="0"/>
              </a:rPr>
              <a:t>Matrasitiya Adhyaya</a:t>
            </a:r>
            <a:r>
              <a:rPr lang="en-IN"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239000" cy="624840"/>
          </a:xfrm>
        </p:spPr>
        <p:txBody>
          <a:bodyPr/>
          <a:lstStyle/>
          <a:p>
            <a:r>
              <a:rPr lang="en-US" dirty="0" smtClean="0"/>
              <a:t>Cont..</a:t>
            </a:r>
            <a:endParaRPr lang="en-US" dirty="0"/>
          </a:p>
        </p:txBody>
      </p:sp>
      <p:sp>
        <p:nvSpPr>
          <p:cNvPr id="3" name="Content Placeholder 2"/>
          <p:cNvSpPr>
            <a:spLocks noGrp="1"/>
          </p:cNvSpPr>
          <p:nvPr>
            <p:ph idx="1"/>
          </p:nvPr>
        </p:nvSpPr>
        <p:spPr>
          <a:xfrm>
            <a:off x="152400" y="609600"/>
            <a:ext cx="7924800" cy="6248400"/>
          </a:xfrm>
        </p:spPr>
        <p:txBody>
          <a:bodyPr>
            <a:normAutofit fontScale="92500"/>
          </a:bodyPr>
          <a:lstStyle/>
          <a:p>
            <a:pPr algn="just"/>
            <a:r>
              <a:rPr lang="en-US" dirty="0" smtClean="0">
                <a:latin typeface="Times New Roman" pitchFamily="18" charset="0"/>
                <a:cs typeface="Times New Roman" pitchFamily="18" charset="0"/>
              </a:rPr>
              <a:t>Eg: During winter season one who take habitually the preparation of </a:t>
            </a:r>
            <a:r>
              <a:rPr lang="en-US" i="1" dirty="0" err="1" smtClean="0">
                <a:latin typeface="Times New Roman" pitchFamily="18" charset="0"/>
                <a:cs typeface="Times New Roman" pitchFamily="18" charset="0"/>
              </a:rPr>
              <a:t>Gorasa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(dairy products), </a:t>
            </a:r>
            <a:r>
              <a:rPr lang="en-US" i="1" dirty="0" err="1" smtClean="0">
                <a:latin typeface="Times New Roman" pitchFamily="18" charset="0"/>
                <a:cs typeface="Times New Roman" pitchFamily="18" charset="0"/>
              </a:rPr>
              <a:t>Ikshu</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Vikara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(cane juice preparations), </a:t>
            </a:r>
            <a:r>
              <a:rPr lang="en-US" i="1" dirty="0" err="1" smtClean="0">
                <a:latin typeface="Times New Roman" pitchFamily="18" charset="0"/>
                <a:cs typeface="Times New Roman" pitchFamily="18" charset="0"/>
              </a:rPr>
              <a:t>Vasa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(fat), </a:t>
            </a:r>
            <a:r>
              <a:rPr lang="en-US" i="1" dirty="0" err="1" smtClean="0">
                <a:latin typeface="Times New Roman" pitchFamily="18" charset="0"/>
                <a:cs typeface="Times New Roman" pitchFamily="18" charset="0"/>
              </a:rPr>
              <a:t>Taila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(oil), </a:t>
            </a:r>
            <a:r>
              <a:rPr lang="en-US" i="1" dirty="0" err="1" smtClean="0">
                <a:latin typeface="Times New Roman" pitchFamily="18" charset="0"/>
                <a:cs typeface="Times New Roman" pitchFamily="18" charset="0"/>
              </a:rPr>
              <a:t>Navodana</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(newly harvested rice) and hot water during the winter, his span of life is never decreased (CaSu.6/13)</a:t>
            </a:r>
            <a:endParaRPr lang="en-US" dirty="0" smtClean="0"/>
          </a:p>
          <a:p>
            <a:pPr algn="just"/>
            <a:r>
              <a:rPr lang="en-US" dirty="0" smtClean="0">
                <a:latin typeface="Times New Roman" pitchFamily="18" charset="0"/>
                <a:cs typeface="Times New Roman" pitchFamily="18" charset="0"/>
              </a:rPr>
              <a:t> By applying </a:t>
            </a:r>
            <a:r>
              <a:rPr lang="en-US" i="1" dirty="0" smtClean="0">
                <a:latin typeface="Times New Roman" pitchFamily="18" charset="0"/>
                <a:cs typeface="Times New Roman" pitchFamily="18" charset="0"/>
              </a:rPr>
              <a:t>Arthapatti Tantrayukti,</a:t>
            </a:r>
            <a:r>
              <a:rPr lang="en-US" dirty="0" smtClean="0">
                <a:latin typeface="Times New Roman" pitchFamily="18" charset="0"/>
                <a:cs typeface="Times New Roman" pitchFamily="18" charset="0"/>
              </a:rPr>
              <a:t> the one who is not habituating the above mentioned preparations in winter his life span will be decreased. </a:t>
            </a:r>
          </a:p>
          <a:p>
            <a:pPr algn="just"/>
            <a:r>
              <a:rPr lang="en-US" i="1" dirty="0" smtClean="0">
                <a:latin typeface="Times New Roman" pitchFamily="18" charset="0"/>
                <a:cs typeface="Times New Roman" pitchFamily="18" charset="0"/>
              </a:rPr>
              <a:t>Arthapatti</a:t>
            </a:r>
            <a:r>
              <a:rPr lang="en-US" dirty="0" smtClean="0">
                <a:latin typeface="Times New Roman" pitchFamily="18" charset="0"/>
                <a:cs typeface="Times New Roman" pitchFamily="18" charset="0"/>
              </a:rPr>
              <a:t> involves </a:t>
            </a:r>
            <a:r>
              <a:rPr lang="en-US" i="1" dirty="0" smtClean="0">
                <a:latin typeface="Times New Roman" pitchFamily="18" charset="0"/>
                <a:cs typeface="Times New Roman" pitchFamily="18" charset="0"/>
              </a:rPr>
              <a:t>Yukti</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The fact that, during winter - Agni will be intense </a:t>
            </a:r>
          </a:p>
          <a:p>
            <a:pPr algn="just"/>
            <a:r>
              <a:rPr lang="en-US" dirty="0" smtClean="0">
                <a:latin typeface="Times New Roman" pitchFamily="18" charset="0"/>
                <a:cs typeface="Times New Roman" pitchFamily="18" charset="0"/>
              </a:rPr>
              <a:t>Heavy and oily foods are not eaten, the intense Agni will digest the </a:t>
            </a:r>
            <a:r>
              <a:rPr lang="en-US" i="1" dirty="0" smtClean="0">
                <a:latin typeface="Times New Roman" pitchFamily="18" charset="0"/>
                <a:cs typeface="Times New Roman" pitchFamily="18" charset="0"/>
              </a:rPr>
              <a:t>Dhatu</a:t>
            </a:r>
            <a:r>
              <a:rPr lang="en-US" dirty="0" smtClean="0">
                <a:latin typeface="Times New Roman" pitchFamily="18" charset="0"/>
                <a:cs typeface="Times New Roman" pitchFamily="18" charset="0"/>
              </a:rPr>
              <a:t> leading to diseases and there by reduction of </a:t>
            </a:r>
            <a:r>
              <a:rPr lang="en-US" i="1" dirty="0" smtClean="0">
                <a:latin typeface="Times New Roman" pitchFamily="18" charset="0"/>
                <a:cs typeface="Times New Roman" pitchFamily="18" charset="0"/>
              </a:rPr>
              <a:t>Ayu</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Similarly, it can be understood that these food preparations should not be accustomed in other seasons apart from winter</a:t>
            </a:r>
          </a:p>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a:t>
            </a:r>
            <a:br>
              <a:rPr lang="en-US" dirty="0" smtClean="0"/>
            </a:br>
            <a:endParaRPr lang="en-US" dirty="0"/>
          </a:p>
        </p:txBody>
      </p:sp>
      <p:sp>
        <p:nvSpPr>
          <p:cNvPr id="3" name="Content Placeholder 2"/>
          <p:cNvSpPr>
            <a:spLocks noGrp="1"/>
          </p:cNvSpPr>
          <p:nvPr>
            <p:ph idx="1"/>
          </p:nvPr>
        </p:nvSpPr>
        <p:spPr>
          <a:xfrm>
            <a:off x="228600" y="914400"/>
            <a:ext cx="7848600" cy="5715000"/>
          </a:xfrm>
        </p:spPr>
        <p:txBody>
          <a:bodyPr>
            <a:normAutofit/>
          </a:bodyPr>
          <a:lstStyle/>
          <a:p>
            <a:pPr lvl="0" algn="just">
              <a:lnSpc>
                <a:spcPct val="150000"/>
              </a:lnSpc>
            </a:pPr>
            <a:r>
              <a:rPr lang="en-IN" dirty="0" smtClean="0"/>
              <a:t>Eg</a:t>
            </a:r>
            <a:r>
              <a:rPr lang="en-IN" dirty="0" smtClean="0">
                <a:latin typeface="Times New Roman" pitchFamily="18" charset="0"/>
                <a:cs typeface="Times New Roman" pitchFamily="18" charset="0"/>
              </a:rPr>
              <a:t>: In </a:t>
            </a:r>
            <a:r>
              <a:rPr lang="en-IN" i="1" dirty="0" err="1" smtClean="0">
                <a:latin typeface="Times New Roman" pitchFamily="18" charset="0"/>
                <a:cs typeface="Times New Roman" pitchFamily="18" charset="0"/>
              </a:rPr>
              <a:t>Astoninditiya</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Adhyaya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in the context of </a:t>
            </a:r>
            <a:r>
              <a:rPr lang="en-IN" i="1" dirty="0" err="1" smtClean="0">
                <a:latin typeface="Times New Roman" pitchFamily="18" charset="0"/>
                <a:cs typeface="Times New Roman" pitchFamily="18" charset="0"/>
              </a:rPr>
              <a:t>Atisthoulya</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Chikitsa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one who desire to overcome obesity have to gradually indulge more and more in </a:t>
            </a:r>
            <a:r>
              <a:rPr lang="en-IN" i="1" dirty="0" err="1" smtClean="0">
                <a:latin typeface="Times New Roman" pitchFamily="18" charset="0"/>
                <a:cs typeface="Times New Roman" pitchFamily="18" charset="0"/>
              </a:rPr>
              <a:t>Prajagara</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Vyayama</a:t>
            </a:r>
            <a:r>
              <a:rPr lang="en-IN" i="1" dirty="0" smtClean="0">
                <a:latin typeface="Times New Roman" pitchFamily="18" charset="0"/>
                <a:cs typeface="Times New Roman" pitchFamily="18" charset="0"/>
              </a:rPr>
              <a:t>, Vyavaya</a:t>
            </a:r>
            <a:r>
              <a:rPr lang="en-IN" dirty="0" smtClean="0">
                <a:latin typeface="Times New Roman" pitchFamily="18" charset="0"/>
                <a:cs typeface="Times New Roman" pitchFamily="18" charset="0"/>
              </a:rPr>
              <a:t>,etc. (C. Su 21/28). By applying </a:t>
            </a:r>
            <a:r>
              <a:rPr lang="en-IN" i="1" dirty="0" smtClean="0">
                <a:latin typeface="Times New Roman" pitchFamily="18" charset="0"/>
                <a:cs typeface="Times New Roman" pitchFamily="18" charset="0"/>
              </a:rPr>
              <a:t>Arthapatti</a:t>
            </a:r>
            <a:r>
              <a:rPr lang="en-IN" dirty="0" smtClean="0">
                <a:latin typeface="Times New Roman" pitchFamily="18" charset="0"/>
                <a:cs typeface="Times New Roman" pitchFamily="18" charset="0"/>
              </a:rPr>
              <a:t>, one can understand that one who wants to gain weight should reduce these regimens as much as possible. Here it is not mentioned directly to avoid the </a:t>
            </a:r>
            <a:r>
              <a:rPr lang="en-IN" i="1" dirty="0" smtClean="0">
                <a:latin typeface="Times New Roman" pitchFamily="18" charset="0"/>
                <a:cs typeface="Times New Roman" pitchFamily="18" charset="0"/>
              </a:rPr>
              <a:t>Vihara</a:t>
            </a:r>
            <a:r>
              <a:rPr lang="en-IN" dirty="0" smtClean="0">
                <a:latin typeface="Times New Roman" pitchFamily="18" charset="0"/>
                <a:cs typeface="Times New Roman" pitchFamily="18" charset="0"/>
              </a:rPr>
              <a:t> to gain weight, but it should be understood by the mentioned.</a:t>
            </a:r>
            <a:endParaRPr lang="en-US" dirty="0" smtClean="0">
              <a:latin typeface="Times New Roman" pitchFamily="18" charset="0"/>
              <a:cs typeface="Times New Roman" pitchFamily="18"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239000" cy="54864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152400" y="533400"/>
            <a:ext cx="7924800" cy="6172200"/>
          </a:xfrm>
        </p:spPr>
        <p:txBody>
          <a:bodyPr>
            <a:normAutofit fontScale="85000" lnSpcReduction="10000"/>
          </a:bodyPr>
          <a:lstStyle/>
          <a:p>
            <a:pPr lvl="0" algn="just">
              <a:lnSpc>
                <a:spcPct val="160000"/>
              </a:lnSpc>
            </a:pPr>
            <a:r>
              <a:rPr lang="en-US" dirty="0" err="1" smtClean="0">
                <a:latin typeface="BRH Devanagari" pitchFamily="2" charset="0"/>
              </a:rPr>
              <a:t>ÎxlÉakÉqÉvlÉÏrÉÉiÉç</a:t>
            </a:r>
            <a:r>
              <a:rPr lang="en-US" dirty="0" smtClean="0">
                <a:latin typeface="BRH Devanagari" pitchFamily="2" charset="0"/>
              </a:rPr>
              <a:t>. . . . . iÉxqÉÉSeÉsmÉ³ÉWûxÉÇxiÉlqÉlÉÉ </a:t>
            </a:r>
            <a:r>
              <a:rPr lang="en-US" dirty="0" err="1" smtClean="0">
                <a:latin typeface="BRH Devanagari" pitchFamily="2" charset="0"/>
              </a:rPr>
              <a:t>pÉÑgeÉÏiÉ</a:t>
            </a:r>
            <a:r>
              <a:rPr lang="en-US" dirty="0" smtClean="0">
                <a:latin typeface="BRH Devanagari" pitchFamily="2" charset="0"/>
              </a:rPr>
              <a:t>| (1/24.1-9)</a:t>
            </a:r>
          </a:p>
          <a:p>
            <a:pPr algn="just">
              <a:lnSpc>
                <a:spcPct val="160000"/>
              </a:lnSpc>
            </a:pPr>
            <a:r>
              <a:rPr lang="en-US" dirty="0" smtClean="0">
                <a:latin typeface="Times New Roman" pitchFamily="18" charset="0"/>
                <a:cs typeface="Times New Roman" pitchFamily="18" charset="0"/>
              </a:rPr>
              <a:t>Intake of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Ahara (warm food) gives satisfaction, increases Jatharagni, food taken will get digested quickly, will make Vayu to move in Anuloma Gati (downward direction), reduces Kapha.</a:t>
            </a:r>
          </a:p>
          <a:p>
            <a:pPr algn="just">
              <a:lnSpc>
                <a:spcPct val="160000"/>
              </a:lnSpc>
            </a:pPr>
            <a:r>
              <a:rPr lang="en-US" dirty="0" smtClean="0">
                <a:latin typeface="Times New Roman" pitchFamily="18" charset="0"/>
                <a:cs typeface="Times New Roman" pitchFamily="18" charset="0"/>
              </a:rPr>
              <a:t> From given statements it can be derived that those who don’t eat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Ahara will not get the effects mentioned.</a:t>
            </a:r>
          </a:p>
          <a:p>
            <a:pPr algn="just">
              <a:lnSpc>
                <a:spcPct val="160000"/>
              </a:lnSpc>
            </a:pPr>
            <a:r>
              <a:rPr lang="en-US" dirty="0" smtClean="0">
                <a:latin typeface="Times New Roman" pitchFamily="18" charset="0"/>
                <a:cs typeface="Times New Roman" pitchFamily="18" charset="0"/>
              </a:rPr>
              <a:t> Like if one doesn’t take </a:t>
            </a:r>
            <a:r>
              <a:rPr lang="en-US" dirty="0" err="1" smtClean="0">
                <a:latin typeface="Times New Roman" pitchFamily="18" charset="0"/>
                <a:cs typeface="Times New Roman" pitchFamily="18" charset="0"/>
              </a:rPr>
              <a:t>Ushna</a:t>
            </a:r>
            <a:r>
              <a:rPr lang="en-US" dirty="0" smtClean="0">
                <a:latin typeface="Times New Roman" pitchFamily="18" charset="0"/>
                <a:cs typeface="Times New Roman" pitchFamily="18" charset="0"/>
              </a:rPr>
              <a:t> Ahara his Agni will not get increased, the food will not quickly undergo digestion, Vata will not move in downward direction and Kapha will not be limited.</a:t>
            </a:r>
          </a:p>
          <a:p>
            <a:pPr algn="just">
              <a:lnSpc>
                <a:spcPct val="160000"/>
              </a:lnSpc>
            </a:pPr>
            <a:r>
              <a:rPr lang="en-US" dirty="0" smtClean="0">
                <a:latin typeface="Times New Roman" pitchFamily="18" charset="0"/>
                <a:cs typeface="Times New Roman" pitchFamily="18" charset="0"/>
              </a:rPr>
              <a:t> Similarly, Arthapatti can be applied in other </a:t>
            </a:r>
            <a:r>
              <a:rPr lang="en-US" dirty="0" err="1" smtClean="0">
                <a:latin typeface="Times New Roman" pitchFamily="18" charset="0"/>
                <a:cs typeface="Times New Roman" pitchFamily="18" charset="0"/>
              </a:rPr>
              <a:t>Aharavidhi</a:t>
            </a:r>
            <a:r>
              <a:rPr lang="en-US" dirty="0" smtClean="0">
                <a:latin typeface="Times New Roman" pitchFamily="18" charset="0"/>
                <a:cs typeface="Times New Roman" pitchFamily="18" charset="0"/>
              </a:rPr>
              <a:t> Vidhana like </a:t>
            </a:r>
            <a:r>
              <a:rPr lang="en-US" dirty="0" err="1" smtClean="0">
                <a:latin typeface="Times New Roman" pitchFamily="18" charset="0"/>
                <a:cs typeface="Times New Roman" pitchFamily="18" charset="0"/>
              </a:rPr>
              <a:t>Snigdamashniyat</a:t>
            </a:r>
            <a:r>
              <a:rPr lang="en-US" dirty="0" smtClean="0">
                <a:latin typeface="Times New Roman" pitchFamily="18" charset="0"/>
                <a:cs typeface="Times New Roman" pitchFamily="18" charset="0"/>
              </a:rPr>
              <a:t>, etc.</a:t>
            </a:r>
          </a:p>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239000" cy="54864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228600" y="685800"/>
            <a:ext cx="7924800" cy="6172200"/>
          </a:xfrm>
        </p:spPr>
        <p:txBody>
          <a:bodyPr>
            <a:normAutofit lnSpcReduction="10000"/>
          </a:bodyPr>
          <a:lstStyle/>
          <a:p>
            <a:pPr lvl="0" algn="just">
              <a:lnSpc>
                <a:spcPct val="150000"/>
              </a:lnSpc>
            </a:pPr>
            <a:r>
              <a:rPr lang="en-US" dirty="0" smtClean="0">
                <a:latin typeface="BRH Devanagari" pitchFamily="2" charset="0"/>
              </a:rPr>
              <a:t> </a:t>
            </a:r>
            <a:r>
              <a:rPr lang="en-US" dirty="0" err="1" smtClean="0">
                <a:latin typeface="BRH Devanagari" pitchFamily="2" charset="0"/>
              </a:rPr>
              <a:t>pÉæwÉerÉåwÉÑ</a:t>
            </a:r>
            <a:r>
              <a:rPr lang="en-US" dirty="0" smtClean="0">
                <a:latin typeface="BRH Devanagari" pitchFamily="2" charset="0"/>
              </a:rPr>
              <a:t> </a:t>
            </a:r>
            <a:r>
              <a:rPr lang="en-US" dirty="0" err="1" smtClean="0">
                <a:latin typeface="BRH Devanagari" pitchFamily="2" charset="0"/>
              </a:rPr>
              <a:t>xÉqrÉÎauÉÌWûiÉåwÉÑ</a:t>
            </a:r>
            <a:r>
              <a:rPr lang="en-US" dirty="0" smtClean="0">
                <a:latin typeface="BRH Devanagari" pitchFamily="2" charset="0"/>
              </a:rPr>
              <a:t> </a:t>
            </a:r>
            <a:r>
              <a:rPr lang="en-US" dirty="0" err="1" smtClean="0">
                <a:latin typeface="BRH Devanagari" pitchFamily="2" charset="0"/>
              </a:rPr>
              <a:t>xÉqrÉMçü</a:t>
            </a:r>
            <a:r>
              <a:rPr lang="en-US" dirty="0" smtClean="0">
                <a:latin typeface="BRH Devanagari" pitchFamily="2" charset="0"/>
              </a:rPr>
              <a:t> </a:t>
            </a:r>
            <a:r>
              <a:rPr lang="en-US" dirty="0" err="1" smtClean="0">
                <a:latin typeface="BRH Devanagari" pitchFamily="2" charset="0"/>
              </a:rPr>
              <a:t>cÉÉuÉcÉÉËUwÉÑ</a:t>
            </a:r>
            <a:r>
              <a:rPr lang="en-US" dirty="0" smtClean="0">
                <a:latin typeface="BRH Devanagari" pitchFamily="2" charset="0"/>
              </a:rPr>
              <a:t> </a:t>
            </a:r>
            <a:r>
              <a:rPr lang="en-US" dirty="0" err="1" smtClean="0">
                <a:latin typeface="BRH Devanagari" pitchFamily="2" charset="0"/>
              </a:rPr>
              <a:t>eÉlÉmÉSÉåSèkuÉÇxÉMüUÉhÉÉÇ</a:t>
            </a:r>
            <a:r>
              <a:rPr lang="en-US" dirty="0" smtClean="0">
                <a:latin typeface="BRH Devanagari" pitchFamily="2" charset="0"/>
              </a:rPr>
              <a:t> </a:t>
            </a:r>
            <a:r>
              <a:rPr lang="en-US" dirty="0" err="1" smtClean="0">
                <a:latin typeface="BRH Devanagari" pitchFamily="2" charset="0"/>
              </a:rPr>
              <a:t>ÌuÉMüÉUÉhÉÉÇ</a:t>
            </a:r>
            <a:r>
              <a:rPr lang="en-US" dirty="0" smtClean="0">
                <a:latin typeface="BRH Devanagari" pitchFamily="2" charset="0"/>
              </a:rPr>
              <a:t> </a:t>
            </a:r>
            <a:r>
              <a:rPr lang="en-US" dirty="0" err="1" smtClean="0">
                <a:latin typeface="BRH Devanagari" pitchFamily="2" charset="0"/>
              </a:rPr>
              <a:t>ÌMüÎgcÉiÉç</a:t>
            </a:r>
            <a:r>
              <a:rPr lang="en-US" dirty="0" smtClean="0">
                <a:latin typeface="BRH Devanagari" pitchFamily="2" charset="0"/>
              </a:rPr>
              <a:t> </a:t>
            </a:r>
            <a:r>
              <a:rPr lang="en-US" dirty="0" err="1" smtClean="0">
                <a:latin typeface="BRH Devanagari" pitchFamily="2" charset="0"/>
              </a:rPr>
              <a:t>mÉëiÉÏMüÉUaÉÉæUuÉÇ</a:t>
            </a:r>
            <a:r>
              <a:rPr lang="en-US" dirty="0" smtClean="0">
                <a:latin typeface="BRH Devanagari" pitchFamily="2" charset="0"/>
              </a:rPr>
              <a:t> </a:t>
            </a:r>
            <a:r>
              <a:rPr lang="en-US" dirty="0" err="1" smtClean="0">
                <a:latin typeface="BRH Devanagari" pitchFamily="2" charset="0"/>
              </a:rPr>
              <a:t>pÉuÉÌiÉ</a:t>
            </a:r>
            <a:r>
              <a:rPr lang="en-US" dirty="0" smtClean="0">
                <a:latin typeface="BRH Devanagari" pitchFamily="2" charset="0"/>
              </a:rPr>
              <a:t> | (3/4)</a:t>
            </a:r>
          </a:p>
          <a:p>
            <a:pPr algn="just">
              <a:lnSpc>
                <a:spcPct val="150000"/>
              </a:lnSpc>
            </a:pPr>
            <a:r>
              <a:rPr lang="en-US" dirty="0" smtClean="0">
                <a:latin typeface="Times New Roman" pitchFamily="18" charset="0"/>
                <a:cs typeface="Times New Roman" pitchFamily="18" charset="0"/>
              </a:rPr>
              <a:t>The Sutra says that the medicinal herbs collected earlier to Janapadodwamsa can effectively cure the diseases caused in the Janapadodwamsa.</a:t>
            </a:r>
          </a:p>
          <a:p>
            <a:pPr algn="just">
              <a:lnSpc>
                <a:spcPct val="150000"/>
              </a:lnSpc>
            </a:pPr>
            <a:r>
              <a:rPr lang="en-US" dirty="0" smtClean="0">
                <a:latin typeface="Times New Roman" pitchFamily="18" charset="0"/>
                <a:cs typeface="Times New Roman" pitchFamily="18" charset="0"/>
              </a:rPr>
              <a:t> By applying Arthapatti the reader can understand that herbs collected after the onset of Janapadodwamsa may not be effective in curing diseases of Janapadodwamsa. </a:t>
            </a:r>
          </a:p>
          <a:p>
            <a:pPr algn="just">
              <a:lnSpc>
                <a:spcPct val="150000"/>
              </a:lnSpc>
            </a:pPr>
            <a:r>
              <a:rPr lang="en-US" dirty="0" smtClean="0">
                <a:latin typeface="Times New Roman" pitchFamily="18" charset="0"/>
                <a:cs typeface="Times New Roman" pitchFamily="18" charset="0"/>
              </a:rPr>
              <a:t>The herbs lose its medicinal value once get affected by </a:t>
            </a:r>
            <a:r>
              <a:rPr lang="en-US" dirty="0" err="1" smtClean="0">
                <a:latin typeface="Times New Roman" pitchFamily="18" charset="0"/>
                <a:cs typeface="Times New Roman" pitchFamily="18" charset="0"/>
              </a:rPr>
              <a:t>Janapadodwamsa</a:t>
            </a:r>
            <a:r>
              <a:rPr lang="en-US" dirty="0" smtClean="0">
                <a:latin typeface="Times New Roman" pitchFamily="18" charset="0"/>
                <a:cs typeface="Times New Roman" pitchFamily="18" charset="0"/>
              </a:rPr>
              <a: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239000" cy="624840"/>
          </a:xfrm>
        </p:spPr>
        <p:txBody>
          <a:bodyPr/>
          <a:lstStyle/>
          <a:p>
            <a:r>
              <a:rPr lang="en-US" dirty="0" smtClean="0"/>
              <a:t>Discussion</a:t>
            </a:r>
            <a:endParaRPr lang="en-US" dirty="0"/>
          </a:p>
        </p:txBody>
      </p:sp>
      <p:sp>
        <p:nvSpPr>
          <p:cNvPr id="3" name="Content Placeholder 2"/>
          <p:cNvSpPr>
            <a:spLocks noGrp="1"/>
          </p:cNvSpPr>
          <p:nvPr>
            <p:ph idx="1"/>
          </p:nvPr>
        </p:nvSpPr>
        <p:spPr>
          <a:xfrm>
            <a:off x="228600" y="838200"/>
            <a:ext cx="7772400" cy="5867400"/>
          </a:xfrm>
        </p:spPr>
        <p:txBody>
          <a:bodyPr>
            <a:normAutofit lnSpcReduction="10000"/>
          </a:bodyPr>
          <a:lstStyle/>
          <a:p>
            <a:pPr algn="just"/>
            <a:r>
              <a:rPr lang="en-US" dirty="0" smtClean="0">
                <a:latin typeface="Times New Roman" pitchFamily="18" charset="0"/>
                <a:cs typeface="Times New Roman" pitchFamily="18" charset="0"/>
              </a:rPr>
              <a:t>Arthapathi and Viparyaya are two Tantrayukti which are confused among each other in applying and understanding the Samhita.</a:t>
            </a:r>
          </a:p>
          <a:p>
            <a:pPr algn="just"/>
            <a:r>
              <a:rPr lang="en-US" dirty="0" smtClean="0">
                <a:latin typeface="Times New Roman" pitchFamily="18" charset="0"/>
                <a:cs typeface="Times New Roman" pitchFamily="18" charset="0"/>
              </a:rPr>
              <a:t>If the definition and examples of cited by different authors are keenly observed, there is a stark difference between the two.</a:t>
            </a:r>
          </a:p>
          <a:p>
            <a:pPr algn="just"/>
            <a:r>
              <a:rPr lang="en-US" dirty="0" smtClean="0">
                <a:latin typeface="Times New Roman" pitchFamily="18" charset="0"/>
                <a:cs typeface="Times New Roman" pitchFamily="18" charset="0"/>
              </a:rPr>
              <a:t>In Arthapathi a new meaning is derived from the given statement or it may be opposite to that of the given statement or partially opposite or giving wholly a new meaning.</a:t>
            </a:r>
          </a:p>
          <a:p>
            <a:pPr algn="just"/>
            <a:r>
              <a:rPr lang="en-US" dirty="0" smtClean="0">
                <a:latin typeface="Times New Roman" pitchFamily="18" charset="0"/>
                <a:cs typeface="Times New Roman" pitchFamily="18" charset="0"/>
              </a:rPr>
              <a:t>In Viparyaya there is mentioning of what has to be understood in opposite.</a:t>
            </a:r>
          </a:p>
          <a:p>
            <a:pPr algn="just"/>
            <a:r>
              <a:rPr lang="en-US" dirty="0" smtClean="0">
                <a:latin typeface="Times New Roman" pitchFamily="18" charset="0"/>
                <a:cs typeface="Times New Roman" pitchFamily="18" charset="0"/>
              </a:rPr>
              <a:t>In Arthapathi there is a intensive use of Logic ( Yukti)</a:t>
            </a:r>
          </a:p>
          <a:p>
            <a:pPr algn="just"/>
            <a:r>
              <a:rPr lang="en-US" dirty="0" smtClean="0">
                <a:latin typeface="Times New Roman" pitchFamily="18" charset="0"/>
                <a:cs typeface="Times New Roman" pitchFamily="18" charset="0"/>
              </a:rPr>
              <a:t>Where in Viparyaya, the quantum of logic used is less or nil.</a:t>
            </a:r>
            <a:endParaRPr lang="en-US" dirty="0">
              <a:latin typeface="Times New Roman" pitchFamily="18" charset="0"/>
              <a:cs typeface="Times New Roman" pitchFamily="18"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24840"/>
          </a:xfrm>
        </p:spPr>
        <p:txBody>
          <a:bodyPr/>
          <a:lstStyle/>
          <a:p>
            <a:r>
              <a:rPr lang="en-US" dirty="0" smtClean="0"/>
              <a:t>Cont..</a:t>
            </a:r>
            <a:endParaRPr lang="en-US" dirty="0"/>
          </a:p>
        </p:txBody>
      </p:sp>
      <p:sp>
        <p:nvSpPr>
          <p:cNvPr id="3" name="Content Placeholder 2"/>
          <p:cNvSpPr>
            <a:spLocks noGrp="1"/>
          </p:cNvSpPr>
          <p:nvPr>
            <p:ph idx="1"/>
          </p:nvPr>
        </p:nvSpPr>
        <p:spPr>
          <a:xfrm>
            <a:off x="228600" y="990600"/>
            <a:ext cx="7848600" cy="5867400"/>
          </a:xfrm>
        </p:spPr>
        <p:txBody>
          <a:bodyPr>
            <a:normAutofit lnSpcReduction="10000"/>
          </a:bodyPr>
          <a:lstStyle/>
          <a:p>
            <a:pPr algn="just">
              <a:lnSpc>
                <a:spcPct val="150000"/>
              </a:lnSpc>
            </a:pPr>
            <a:r>
              <a:rPr lang="en-IN" dirty="0" smtClean="0">
                <a:latin typeface="Times New Roman" pitchFamily="18" charset="0"/>
                <a:cs typeface="Times New Roman" pitchFamily="18" charset="0"/>
              </a:rPr>
              <a:t>In application of </a:t>
            </a:r>
            <a:r>
              <a:rPr lang="en-IN" i="1" dirty="0" smtClean="0">
                <a:latin typeface="Times New Roman" pitchFamily="18" charset="0"/>
                <a:cs typeface="Times New Roman" pitchFamily="18" charset="0"/>
              </a:rPr>
              <a:t>Viparyaya</a:t>
            </a:r>
            <a:r>
              <a:rPr lang="en-IN" dirty="0" smtClean="0">
                <a:latin typeface="Times New Roman" pitchFamily="18" charset="0"/>
                <a:cs typeface="Times New Roman" pitchFamily="18" charset="0"/>
              </a:rPr>
              <a:t> a word to word opposite details have to be taken, whereas, in </a:t>
            </a:r>
            <a:r>
              <a:rPr lang="en-IN" i="1" dirty="0" smtClean="0">
                <a:latin typeface="Times New Roman" pitchFamily="18" charset="0"/>
                <a:cs typeface="Times New Roman" pitchFamily="18" charset="0"/>
              </a:rPr>
              <a:t>Arthapatti</a:t>
            </a:r>
            <a:r>
              <a:rPr lang="en-IN" dirty="0" smtClean="0">
                <a:latin typeface="Times New Roman" pitchFamily="18" charset="0"/>
                <a:cs typeface="Times New Roman" pitchFamily="18" charset="0"/>
              </a:rPr>
              <a:t> derivation of a new meaning based on the complete statement in the given circumstance is to be taken.</a:t>
            </a:r>
          </a:p>
          <a:p>
            <a:pPr algn="just">
              <a:lnSpc>
                <a:spcPct val="150000"/>
              </a:lnSpc>
            </a:pPr>
            <a:r>
              <a:rPr lang="en-IN" dirty="0" smtClean="0">
                <a:latin typeface="Times New Roman" pitchFamily="18" charset="0"/>
                <a:cs typeface="Times New Roman" pitchFamily="18" charset="0"/>
              </a:rPr>
              <a:t>In the example one cited above under </a:t>
            </a:r>
            <a:r>
              <a:rPr lang="en-IN" i="1" dirty="0" smtClean="0">
                <a:latin typeface="Times New Roman" pitchFamily="18" charset="0"/>
                <a:cs typeface="Times New Roman" pitchFamily="18" charset="0"/>
              </a:rPr>
              <a:t>Arthapatti</a:t>
            </a:r>
            <a:r>
              <a:rPr lang="en-IN" dirty="0" smtClean="0">
                <a:latin typeface="Times New Roman" pitchFamily="18" charset="0"/>
                <a:cs typeface="Times New Roman" pitchFamily="18" charset="0"/>
              </a:rPr>
              <a:t>, if </a:t>
            </a:r>
            <a:r>
              <a:rPr lang="en-IN" i="1" dirty="0" smtClean="0">
                <a:latin typeface="Times New Roman" pitchFamily="18" charset="0"/>
                <a:cs typeface="Times New Roman" pitchFamily="18" charset="0"/>
              </a:rPr>
              <a:t>Viparyaya</a:t>
            </a:r>
            <a:r>
              <a:rPr lang="en-IN" dirty="0" smtClean="0">
                <a:latin typeface="Times New Roman" pitchFamily="18" charset="0"/>
                <a:cs typeface="Times New Roman" pitchFamily="18" charset="0"/>
              </a:rPr>
              <a:t> is applied then it evolves that Curd can be taken at day time without any further conditions applied to it. </a:t>
            </a:r>
          </a:p>
          <a:p>
            <a:pPr algn="just">
              <a:lnSpc>
                <a:spcPct val="150000"/>
              </a:lnSpc>
            </a:pPr>
            <a:r>
              <a:rPr lang="en-IN" dirty="0" smtClean="0">
                <a:latin typeface="Times New Roman" pitchFamily="18" charset="0"/>
                <a:cs typeface="Times New Roman" pitchFamily="18" charset="0"/>
              </a:rPr>
              <a:t>In that case the </a:t>
            </a:r>
            <a:r>
              <a:rPr lang="en-IN" i="1" dirty="0" smtClean="0">
                <a:latin typeface="Times New Roman" pitchFamily="18" charset="0"/>
                <a:cs typeface="Times New Roman" pitchFamily="18" charset="0"/>
              </a:rPr>
              <a:t>Shastraartha</a:t>
            </a:r>
            <a:r>
              <a:rPr lang="en-IN" dirty="0" smtClean="0">
                <a:latin typeface="Times New Roman" pitchFamily="18" charset="0"/>
                <a:cs typeface="Times New Roman" pitchFamily="18" charset="0"/>
              </a:rPr>
              <a:t> can go wrong leading to not solving the purpose of the </a:t>
            </a:r>
            <a:r>
              <a:rPr lang="en-IN" i="1" dirty="0" smtClean="0">
                <a:latin typeface="Times New Roman" pitchFamily="18" charset="0"/>
                <a:cs typeface="Times New Roman" pitchFamily="18" charset="0"/>
              </a:rPr>
              <a:t>Shastra</a:t>
            </a:r>
            <a:r>
              <a:rPr lang="en-IN"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7772400" cy="5943600"/>
          </a:xfrm>
        </p:spPr>
        <p:txBody>
          <a:bodyPr>
            <a:normAutofit fontScale="92500"/>
          </a:bodyPr>
          <a:lstStyle/>
          <a:p>
            <a:pPr algn="just">
              <a:lnSpc>
                <a:spcPct val="150000"/>
              </a:lnSpc>
            </a:pPr>
            <a:r>
              <a:rPr lang="en-US" dirty="0" smtClean="0">
                <a:latin typeface="Times New Roman" pitchFamily="18" charset="0"/>
                <a:cs typeface="Times New Roman" pitchFamily="18" charset="0"/>
              </a:rPr>
              <a:t>Tantrayukti is a very important tool in Vakyayojana and Arthayojana</a:t>
            </a:r>
          </a:p>
          <a:p>
            <a:pPr algn="just">
              <a:lnSpc>
                <a:spcPct val="150000"/>
              </a:lnSpc>
            </a:pPr>
            <a:r>
              <a:rPr lang="en-US" dirty="0" smtClean="0">
                <a:latin typeface="Times New Roman" pitchFamily="18" charset="0"/>
                <a:cs typeface="Times New Roman" pitchFamily="18" charset="0"/>
              </a:rPr>
              <a:t>It helps to understand the </a:t>
            </a:r>
            <a:r>
              <a:rPr lang="en-US" dirty="0" err="1" smtClean="0">
                <a:latin typeface="Times New Roman" pitchFamily="18" charset="0"/>
                <a:cs typeface="Times New Roman" pitchFamily="18" charset="0"/>
              </a:rPr>
              <a:t>Gudarthas</a:t>
            </a:r>
            <a:r>
              <a:rPr lang="en-US" dirty="0" smtClean="0">
                <a:latin typeface="Times New Roman" pitchFamily="18" charset="0"/>
                <a:cs typeface="Times New Roman" pitchFamily="18" charset="0"/>
              </a:rPr>
              <a:t>.</a:t>
            </a:r>
          </a:p>
          <a:p>
            <a:pPr algn="just">
              <a:lnSpc>
                <a:spcPct val="150000"/>
              </a:lnSpc>
            </a:pPr>
            <a:r>
              <a:rPr lang="en-US" dirty="0" smtClean="0">
                <a:latin typeface="Times New Roman" pitchFamily="18" charset="0"/>
                <a:cs typeface="Times New Roman" pitchFamily="18" charset="0"/>
              </a:rPr>
              <a:t>There is difference in opinion regarding the number and name  of Tantrayukti but they are nearly same. </a:t>
            </a:r>
          </a:p>
          <a:p>
            <a:pPr algn="just">
              <a:lnSpc>
                <a:spcPct val="150000"/>
              </a:lnSpc>
            </a:pPr>
            <a:r>
              <a:rPr lang="en-US" dirty="0" smtClean="0">
                <a:latin typeface="Times New Roman" pitchFamily="18" charset="0"/>
                <a:cs typeface="Times New Roman" pitchFamily="18" charset="0"/>
              </a:rPr>
              <a:t>Tantrayukti preserves the originality of the science and thus keeps science alive by being applicable in all point of time.</a:t>
            </a:r>
          </a:p>
          <a:p>
            <a:pPr algn="just">
              <a:lnSpc>
                <a:spcPct val="150000"/>
              </a:lnSpc>
            </a:pPr>
            <a:r>
              <a:rPr lang="en-US" dirty="0" smtClean="0">
                <a:latin typeface="Times New Roman" pitchFamily="18" charset="0"/>
                <a:cs typeface="Times New Roman" pitchFamily="18" charset="0"/>
              </a:rPr>
              <a:t>Interpretation of </a:t>
            </a:r>
            <a:r>
              <a:rPr lang="en-US" dirty="0" err="1" smtClean="0">
                <a:latin typeface="Times New Roman" pitchFamily="18" charset="0"/>
                <a:cs typeface="Times New Roman" pitchFamily="18" charset="0"/>
              </a:rPr>
              <a:t>Shlokas</a:t>
            </a:r>
            <a:r>
              <a:rPr lang="en-US" dirty="0" smtClean="0">
                <a:latin typeface="Times New Roman" pitchFamily="18" charset="0"/>
                <a:cs typeface="Times New Roman" pitchFamily="18" charset="0"/>
              </a:rPr>
              <a:t> using Tantrayukti helps to gain in depth knowledge of the literature and thereby increase in success rate of treatments.</a:t>
            </a:r>
          </a:p>
        </p:txBody>
      </p:sp>
      <p:sp>
        <p:nvSpPr>
          <p:cNvPr id="2" name="Title 1"/>
          <p:cNvSpPr>
            <a:spLocks noGrp="1"/>
          </p:cNvSpPr>
          <p:nvPr>
            <p:ph type="title"/>
          </p:nvPr>
        </p:nvSpPr>
        <p:spPr>
          <a:xfrm>
            <a:off x="533400" y="0"/>
            <a:ext cx="8229600" cy="884238"/>
          </a:xfrm>
        </p:spPr>
        <p:txBody>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lnSpc>
                <a:spcPct val="150000"/>
              </a:lnSpc>
            </a:pPr>
            <a:r>
              <a:rPr lang="en-US" dirty="0" smtClean="0">
                <a:latin typeface="Times New Roman" pitchFamily="18" charset="0"/>
                <a:cs typeface="Times New Roman" pitchFamily="18" charset="0"/>
              </a:rPr>
              <a:t>Understanding of a Tantra using Tantrayukti makes the reader to get a comprehensive knowledge and the connection between different Sthana, Adhyaya, Prakarana and </a:t>
            </a:r>
            <a:r>
              <a:rPr lang="en-US" dirty="0" err="1" smtClean="0">
                <a:latin typeface="Times New Roman" pitchFamily="18" charset="0"/>
                <a:cs typeface="Times New Roman" pitchFamily="18" charset="0"/>
              </a:rPr>
              <a:t>Shloka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endParaRPr lang="en-US" dirty="0" smtClean="0"/>
          </a:p>
          <a:p>
            <a:endParaRPr lang="en-US" dirty="0" smtClean="0"/>
          </a:p>
          <a:p>
            <a:pPr>
              <a:buNone/>
            </a:pPr>
            <a:r>
              <a:rPr lang="en-US" smtClean="0"/>
              <a:t>                </a:t>
            </a:r>
            <a:r>
              <a:rPr lang="en-US" sz="6000" smtClean="0">
                <a:latin typeface="Algerian" pitchFamily="82" charset="0"/>
              </a:rPr>
              <a:t>THANK </a:t>
            </a:r>
            <a:r>
              <a:rPr lang="en-US" sz="6000" dirty="0" smtClean="0">
                <a:latin typeface="Algerian" pitchFamily="82" charset="0"/>
              </a:rPr>
              <a:t>YOU</a:t>
            </a:r>
            <a:endParaRPr lang="en-US" sz="6000" dirty="0">
              <a:latin typeface="Algerian" pitchFamily="82" charset="0"/>
            </a:endParaRP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1417</TotalTime>
  <Words>6961</Words>
  <Application>Microsoft Office PowerPoint</Application>
  <PresentationFormat>On-screen Show (4:3)</PresentationFormat>
  <Paragraphs>686</Paragraphs>
  <Slides>109</Slides>
  <Notes>1</Notes>
  <HiddenSlides>4</HiddenSlides>
  <MMClips>0</MMClip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Opulent</vt:lpstr>
      <vt:lpstr>TANTRAYUKTI And ITS APPLICATION IN THE UNDERSTANDING OF SAMHITA W.S.R TO ARTHAPATTI &amp; VIPARYAYA TANTRAYUKTI</vt:lpstr>
      <vt:lpstr>Slide 2</vt:lpstr>
      <vt:lpstr>Slide 3</vt:lpstr>
      <vt:lpstr>Slide 4</vt:lpstr>
      <vt:lpstr>Slide 5</vt:lpstr>
      <vt:lpstr>Tantrayukti by different acharyas</vt:lpstr>
      <vt:lpstr>Slide 7</vt:lpstr>
      <vt:lpstr>Slide 8</vt:lpstr>
      <vt:lpstr>Slide 9</vt:lpstr>
      <vt:lpstr>Slide 10</vt:lpstr>
      <vt:lpstr>Slide 11</vt:lpstr>
      <vt:lpstr>Slide 12</vt:lpstr>
      <vt:lpstr>Slide 13</vt:lpstr>
      <vt:lpstr>Slide 14</vt:lpstr>
      <vt:lpstr>Cont…</vt:lpstr>
      <vt:lpstr>ADHIKARANA </vt:lpstr>
      <vt:lpstr>Cont…</vt:lpstr>
      <vt:lpstr>Slide 18</vt:lpstr>
      <vt:lpstr>Slide 19</vt:lpstr>
      <vt:lpstr>YOGA </vt:lpstr>
      <vt:lpstr>Cont…</vt:lpstr>
      <vt:lpstr>Slide 22</vt:lpstr>
      <vt:lpstr>HETWARTHA </vt:lpstr>
      <vt:lpstr>PADARTHA </vt:lpstr>
      <vt:lpstr>PADARTHA </vt:lpstr>
      <vt:lpstr>PRADESA </vt:lpstr>
      <vt:lpstr>PRADESA </vt:lpstr>
      <vt:lpstr>UDDESHA </vt:lpstr>
      <vt:lpstr>UDDESHA </vt:lpstr>
      <vt:lpstr>NIRDESA </vt:lpstr>
      <vt:lpstr>NIRDESA</vt:lpstr>
      <vt:lpstr>VAKYASESHA </vt:lpstr>
      <vt:lpstr>VAKYASESHA </vt:lpstr>
      <vt:lpstr>PRAYOJANA </vt:lpstr>
      <vt:lpstr>PRAYOJANA </vt:lpstr>
      <vt:lpstr>UPADESA </vt:lpstr>
      <vt:lpstr>UPADESA </vt:lpstr>
      <vt:lpstr>APADESA </vt:lpstr>
      <vt:lpstr>APADESA </vt:lpstr>
      <vt:lpstr>ATIDESHA </vt:lpstr>
      <vt:lpstr>ATIDESA</vt:lpstr>
      <vt:lpstr>ARTHAPATTI </vt:lpstr>
      <vt:lpstr>ARTHAPATTI</vt:lpstr>
      <vt:lpstr>NIRNAYA</vt:lpstr>
      <vt:lpstr>NIRNAYA</vt:lpstr>
      <vt:lpstr>PRASANGA</vt:lpstr>
      <vt:lpstr>PRASANGA </vt:lpstr>
      <vt:lpstr>EKANTA </vt:lpstr>
      <vt:lpstr>EKANTA</vt:lpstr>
      <vt:lpstr>NAIKANTA/ ANAIKANTA </vt:lpstr>
      <vt:lpstr>ANAIKANTA </vt:lpstr>
      <vt:lpstr>APAVARGA </vt:lpstr>
      <vt:lpstr>APAVARGA</vt:lpstr>
      <vt:lpstr>VIPARYAYA </vt:lpstr>
      <vt:lpstr>VIPARYAYA</vt:lpstr>
      <vt:lpstr>PORVAPAKSHA </vt:lpstr>
      <vt:lpstr>PORVAPAKSHA</vt:lpstr>
      <vt:lpstr>VIDHANA </vt:lpstr>
      <vt:lpstr>Cont..</vt:lpstr>
      <vt:lpstr>VIDHANA</vt:lpstr>
      <vt:lpstr>ANUMATA </vt:lpstr>
      <vt:lpstr>ANUMATA </vt:lpstr>
      <vt:lpstr>VYAKHYANA </vt:lpstr>
      <vt:lpstr>VYAKHYANA</vt:lpstr>
      <vt:lpstr>SAMSAYA </vt:lpstr>
      <vt:lpstr>SAMSAYA </vt:lpstr>
      <vt:lpstr>ATITAVEKSHA </vt:lpstr>
      <vt:lpstr>ATITAVEKSA </vt:lpstr>
      <vt:lpstr>ANAGATAVEKSHA </vt:lpstr>
      <vt:lpstr>ANAGATAVEKSA </vt:lpstr>
      <vt:lpstr>SVASANJNA </vt:lpstr>
      <vt:lpstr>SWASAJNA </vt:lpstr>
      <vt:lpstr>UHYA </vt:lpstr>
      <vt:lpstr>UHYA</vt:lpstr>
      <vt:lpstr>SAMUCHAYA </vt:lpstr>
      <vt:lpstr>SAMUCHAYA</vt:lpstr>
      <vt:lpstr>NIDARSANA </vt:lpstr>
      <vt:lpstr>NIDARSANA </vt:lpstr>
      <vt:lpstr>NIRVACANA </vt:lpstr>
      <vt:lpstr>NIRVACANA </vt:lpstr>
      <vt:lpstr>SANNIYOGA/ NIYOGA </vt:lpstr>
      <vt:lpstr>NIYOGA </vt:lpstr>
      <vt:lpstr>VIKALPANA </vt:lpstr>
      <vt:lpstr>VIKALPA </vt:lpstr>
      <vt:lpstr>PRATYUTSARA </vt:lpstr>
      <vt:lpstr>PRATYUTSARA</vt:lpstr>
      <vt:lpstr>UDDHARA </vt:lpstr>
      <vt:lpstr>UDDHARA</vt:lpstr>
      <vt:lpstr>SAMBHAVA</vt:lpstr>
      <vt:lpstr>SAMBHAVA </vt:lpstr>
      <vt:lpstr>Tantrayukti explanation</vt:lpstr>
      <vt:lpstr>Cont..</vt:lpstr>
      <vt:lpstr>Interpretation</vt:lpstr>
      <vt:lpstr>Cont..</vt:lpstr>
      <vt:lpstr>Cont..</vt:lpstr>
      <vt:lpstr>Cont..</vt:lpstr>
      <vt:lpstr>Slide 97</vt:lpstr>
      <vt:lpstr>Cont..</vt:lpstr>
      <vt:lpstr>Cont..</vt:lpstr>
      <vt:lpstr>Interpretation</vt:lpstr>
      <vt:lpstr>Cont..</vt:lpstr>
      <vt:lpstr>Cont.. </vt:lpstr>
      <vt:lpstr>Cont..</vt:lpstr>
      <vt:lpstr>Cont..</vt:lpstr>
      <vt:lpstr>Discussion</vt:lpstr>
      <vt:lpstr>Cont..</vt:lpstr>
      <vt:lpstr>CONCLUSION</vt:lpstr>
      <vt:lpstr>Cont..</vt:lpstr>
      <vt:lpstr>Slide 109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And INTERPRETATION OF ARTAPATHI AND VIPARYAYA  TANTRAYUKTI IN CHARAKA SAMHITA</dc:title>
  <dc:creator>Sony</dc:creator>
  <cp:lastModifiedBy>Sony</cp:lastModifiedBy>
  <cp:revision>127</cp:revision>
  <dcterms:created xsi:type="dcterms:W3CDTF">2006-08-16T00:00:00Z</dcterms:created>
  <dcterms:modified xsi:type="dcterms:W3CDTF">2024-09-03T10:57:42Z</dcterms:modified>
</cp:coreProperties>
</file>