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80" r:id="rId1"/>
  </p:sldMasterIdLst>
  <p:notesMasterIdLst>
    <p:notesMasterId r:id="rId25"/>
  </p:notesMasterIdLst>
  <p:sldIdLst>
    <p:sldId id="256" r:id="rId2"/>
    <p:sldId id="289" r:id="rId3"/>
    <p:sldId id="258" r:id="rId4"/>
    <p:sldId id="260" r:id="rId5"/>
    <p:sldId id="261" r:id="rId6"/>
    <p:sldId id="259" r:id="rId7"/>
    <p:sldId id="281" r:id="rId8"/>
    <p:sldId id="262" r:id="rId9"/>
    <p:sldId id="267" r:id="rId10"/>
    <p:sldId id="277" r:id="rId11"/>
    <p:sldId id="278" r:id="rId12"/>
    <p:sldId id="279" r:id="rId13"/>
    <p:sldId id="280" r:id="rId14"/>
    <p:sldId id="271" r:id="rId15"/>
    <p:sldId id="272" r:id="rId16"/>
    <p:sldId id="273" r:id="rId17"/>
    <p:sldId id="270" r:id="rId18"/>
    <p:sldId id="282" r:id="rId19"/>
    <p:sldId id="283" r:id="rId20"/>
    <p:sldId id="285" r:id="rId21"/>
    <p:sldId id="287" r:id="rId22"/>
    <p:sldId id="288" r:id="rId23"/>
    <p:sldId id="286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8" d="100"/>
          <a:sy n="58" d="100"/>
        </p:scale>
        <p:origin x="96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6DD80E-F087-E94B-B965-EFB62666D897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DA55B9-0BC4-F048-890A-4844E43628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423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DDA51639-B2D6-4652-B8C3-1B4C224A7BAF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407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398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61B7-6B89-48AB-966F-622E2788EECC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105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609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972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974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665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963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34A90-EB03-42F3-8859-2C2B2724C058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952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94289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97365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44737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67177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36669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48612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D11A6AA8-A04B-4104-9AE2-BD48D340E27F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3777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B4E0BF79-FAC6-4A96-8DE1-F7B82E2E1652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579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CBC48EC7-AF6A-48D3-8284-14BACBEBDD84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505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0048C-749A-205F-D77E-B21355E9B3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9504" y="2193797"/>
            <a:ext cx="5474887" cy="2313908"/>
          </a:xfrm>
        </p:spPr>
        <p:txBody>
          <a:bodyPr/>
          <a:lstStyle/>
          <a:p>
            <a:r>
              <a:rPr lang="en-GB" sz="5400" dirty="0">
                <a:solidFill>
                  <a:srgbClr val="C00000"/>
                </a:solidFill>
                <a:latin typeface="Aptos Black" panose="020B0004020202020204" pitchFamily="34" charset="0"/>
                <a:ea typeface="Bodoni MT Black" panose="02000000000000000000" pitchFamily="2" charset="0"/>
                <a:cs typeface="ADLaM Display" panose="02010000000000000000" pitchFamily="2" charset="0"/>
              </a:rPr>
              <a:t>KANCHANARA </a:t>
            </a:r>
            <a:endParaRPr lang="en-US" sz="5400" dirty="0">
              <a:solidFill>
                <a:srgbClr val="C00000"/>
              </a:solidFill>
              <a:latin typeface="Aptos Black" panose="020B0004020202020204" pitchFamily="34" charset="0"/>
              <a:ea typeface="Bodoni MT Black" panose="0200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EDA8D1-6F15-97BE-9354-F578E6299C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1216550"/>
          </a:xfrm>
        </p:spPr>
        <p:txBody>
          <a:bodyPr/>
          <a:lstStyle/>
          <a:p>
            <a:r>
              <a:rPr lang="en-US" dirty="0"/>
              <a:t>Dr Kavita Tiwari</a:t>
            </a:r>
          </a:p>
          <a:p>
            <a:r>
              <a:rPr lang="en-US" dirty="0"/>
              <a:t>Asst </a:t>
            </a:r>
            <a:r>
              <a:rPr lang="en-US" dirty="0" err="1"/>
              <a:t>proff</a:t>
            </a:r>
            <a:endParaRPr lang="en-US" dirty="0"/>
          </a:p>
          <a:p>
            <a:r>
              <a:rPr lang="en-US" dirty="0" err="1"/>
              <a:t>Dept.of</a:t>
            </a:r>
            <a:r>
              <a:rPr lang="en-US" dirty="0"/>
              <a:t> </a:t>
            </a:r>
            <a:r>
              <a:rPr lang="en-US" dirty="0" err="1"/>
              <a:t>dravyaguna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D75591E4-9057-0B0B-CC94-C5A7C5BCE4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707572"/>
            <a:ext cx="4861321" cy="397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612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8BB30-9515-ED1C-003D-E3B9623B8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B2ED19B-8E3D-C16F-A462-3D82CB01B3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593" y="187524"/>
            <a:ext cx="11715751" cy="6482952"/>
          </a:xfrm>
        </p:spPr>
      </p:pic>
    </p:spTree>
    <p:extLst>
      <p:ext uri="{BB962C8B-B14F-4D97-AF65-F5344CB8AC3E}">
        <p14:creationId xmlns:p14="http://schemas.microsoft.com/office/powerpoint/2010/main" val="3488340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F8185-167D-822C-611E-7C6FD4568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3"/>
            <a:ext cx="10058400" cy="2308323"/>
          </a:xfrm>
        </p:spPr>
        <p:txBody>
          <a:bodyPr/>
          <a:lstStyle/>
          <a:p>
            <a:r>
              <a:rPr lang="en-GB" dirty="0"/>
              <a:t>KANCHANARA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8F3A8-9E81-FB19-F50B-7323C34C45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US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9E9D18-66ED-BD40-6484-C64E2DB7449F}"/>
              </a:ext>
            </a:extLst>
          </p:cNvPr>
          <p:cNvSpPr txBox="1"/>
          <p:nvPr/>
        </p:nvSpPr>
        <p:spPr>
          <a:xfrm>
            <a:off x="1066800" y="2535483"/>
            <a:ext cx="1041677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3600" dirty="0">
                <a:solidFill>
                  <a:srgbClr val="7030A0"/>
                </a:solidFill>
                <a:latin typeface="+mj-lt"/>
                <a:ea typeface="Agency FB" panose="02000000000000000000" pitchFamily="2" charset="0"/>
              </a:rPr>
              <a:t>काञ्चनारः काञ्चनको गण्डारिः शोणपुष्पकः । कोविदारश्च मरिकः कुद्दालो युगपत्रकः ॥ कुण्डली ताम्रपुष्पश्चाश्मन्तकः स्वल्पकेशरी । (भा.प्र. गुडूच्यादि वर्ग 101-102)</a:t>
            </a:r>
            <a:endParaRPr lang="en-US" sz="3600" dirty="0">
              <a:solidFill>
                <a:srgbClr val="7030A0"/>
              </a:solidFill>
              <a:latin typeface="+mj-lt"/>
              <a:ea typeface="Agency FB" panose="0200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606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8AAE3-F52C-AD5E-F371-765FFB1C4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0087" y="1687285"/>
            <a:ext cx="9696874" cy="394663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sz="2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Basonym</a:t>
            </a:r>
          </a:p>
          <a:p>
            <a:pPr marL="0" indent="0">
              <a:buNone/>
            </a:pPr>
            <a:r>
              <a:rPr lang="en-GB" sz="2400" dirty="0" err="1">
                <a:solidFill>
                  <a:srgbClr val="C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काञ्चनं</a:t>
            </a:r>
            <a:r>
              <a:rPr lang="en-GB" sz="2400" dirty="0">
                <a:solidFill>
                  <a:srgbClr val="C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GB" sz="2400" dirty="0" err="1">
                <a:solidFill>
                  <a:srgbClr val="C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तद्वर्ण</a:t>
            </a:r>
            <a:r>
              <a:rPr lang="en-GB" sz="2400" dirty="0">
                <a:solidFill>
                  <a:srgbClr val="C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GB" sz="2400" dirty="0" err="1">
                <a:solidFill>
                  <a:srgbClr val="C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ऋच्छति</a:t>
            </a:r>
            <a:r>
              <a:rPr lang="en-GB" sz="2400" dirty="0">
                <a:solidFill>
                  <a:srgbClr val="C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GB" sz="2400" dirty="0" err="1">
                <a:solidFill>
                  <a:srgbClr val="C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पुष्पैः</a:t>
            </a:r>
            <a:r>
              <a:rPr lang="en-GB" sz="2400" dirty="0">
                <a:solidFill>
                  <a:srgbClr val="C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।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The flower of </a:t>
            </a:r>
            <a:r>
              <a:rPr lang="en-GB" sz="2400" dirty="0" err="1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Kancanara</a:t>
            </a:r>
            <a:r>
              <a:rPr lang="en-GB" sz="2400" dirty="0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(Bauhinia </a:t>
            </a:r>
            <a:r>
              <a:rPr lang="en-GB" sz="2400" dirty="0" err="1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variegata</a:t>
            </a:r>
            <a:r>
              <a:rPr lang="en-GB" sz="2400" dirty="0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) is golden yellow in colour. </a:t>
            </a:r>
          </a:p>
          <a:p>
            <a:pPr marL="0" indent="0">
              <a:buNone/>
            </a:pPr>
            <a:r>
              <a:rPr lang="en-GB" sz="2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Synonyms</a:t>
            </a:r>
            <a:r>
              <a:rPr lang="en-GB" sz="2400" dirty="0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  </a:t>
            </a:r>
            <a:r>
              <a:rPr lang="en-GB" sz="2400" dirty="0" err="1">
                <a:solidFill>
                  <a:srgbClr val="C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युग्मपत्रकः</a:t>
            </a:r>
            <a:r>
              <a:rPr lang="en-GB" sz="2400" dirty="0">
                <a:solidFill>
                  <a:srgbClr val="C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- </a:t>
            </a:r>
            <a:r>
              <a:rPr lang="en-GB" sz="2400" dirty="0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। Leaf of </a:t>
            </a:r>
            <a:r>
              <a:rPr lang="en-GB" sz="2400" dirty="0" err="1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Kancanara</a:t>
            </a:r>
            <a:r>
              <a:rPr lang="en-GB" sz="2400" dirty="0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is emarginated.
2. </a:t>
            </a:r>
            <a:r>
              <a:rPr lang="en-GB" sz="2400" dirty="0" err="1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चमरिक</a:t>
            </a:r>
            <a:r>
              <a:rPr lang="en-GB" sz="24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-</a:t>
            </a:r>
            <a:r>
              <a:rPr lang="en-GB" sz="2400" dirty="0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। </a:t>
            </a:r>
            <a:r>
              <a:rPr lang="en-GB" sz="2400" dirty="0" err="1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Kancanara</a:t>
            </a:r>
            <a:r>
              <a:rPr lang="en-GB" sz="2400" dirty="0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has smooth and beautiful bark.
3  </a:t>
            </a:r>
            <a:r>
              <a:rPr lang="en-GB" sz="2400" dirty="0" err="1">
                <a:solidFill>
                  <a:srgbClr val="C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पुष्पं</a:t>
            </a:r>
            <a:r>
              <a:rPr lang="en-GB" sz="2400" dirty="0">
                <a:solidFill>
                  <a:srgbClr val="C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GB" sz="2400" dirty="0" err="1">
                <a:solidFill>
                  <a:srgbClr val="C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अस्यास्तीति</a:t>
            </a:r>
            <a:r>
              <a:rPr lang="en-GB" sz="2400" dirty="0">
                <a:solidFill>
                  <a:srgbClr val="C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GB" sz="2400" dirty="0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। The flower of </a:t>
            </a:r>
            <a:r>
              <a:rPr lang="en-GB" sz="2400" dirty="0" err="1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Kancanara</a:t>
            </a:r>
            <a:r>
              <a:rPr lang="en-GB" sz="2400" dirty="0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is coppery red coloured.
4. </a:t>
            </a:r>
            <a:r>
              <a:rPr lang="en-GB" sz="2400" dirty="0" err="1">
                <a:solidFill>
                  <a:srgbClr val="C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स्वल्पकेसरी</a:t>
            </a:r>
            <a:r>
              <a:rPr lang="en-GB" sz="2400" dirty="0">
                <a:solidFill>
                  <a:srgbClr val="C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- </a:t>
            </a:r>
            <a:r>
              <a:rPr lang="en-GB" sz="2400" dirty="0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Flowers contain very few stamen </a:t>
            </a:r>
            <a:endParaRPr lang="en-GB" sz="2400" dirty="0">
              <a:solidFill>
                <a:srgbClr val="C0000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945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9F9F1-185A-D044-28A7-C7955558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344" y="1004240"/>
            <a:ext cx="10238014" cy="1902246"/>
          </a:xfrm>
        </p:spPr>
        <p:txBody>
          <a:bodyPr>
            <a:normAutofit fontScale="90000"/>
          </a:bodyPr>
          <a:lstStyle/>
          <a:p>
            <a:r>
              <a:rPr lang="en-GB" sz="3100" b="1" dirty="0"/>
              <a:t>                   </a:t>
            </a:r>
            <a:br>
              <a:rPr lang="en-GB" sz="3100" b="1" dirty="0"/>
            </a:br>
            <a:r>
              <a:rPr lang="en-GB" sz="3100" b="1" dirty="0"/>
              <a:t> Botanical Name  : </a:t>
            </a:r>
            <a:r>
              <a:rPr lang="en-GB" sz="3100" b="1" dirty="0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Bauhinia </a:t>
            </a:r>
            <a:r>
              <a:rPr lang="en-GB" sz="3100" b="1" dirty="0" err="1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variegata</a:t>
            </a:r>
            <a:br>
              <a:rPr lang="en-GB" sz="3100" b="1" dirty="0"/>
            </a:br>
            <a:r>
              <a:rPr lang="en-GB" sz="3100" b="1" dirty="0"/>
              <a:t> Family : </a:t>
            </a:r>
            <a:r>
              <a:rPr lang="en-GB" sz="3100" b="1" dirty="0" err="1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Caesalpinaceae</a:t>
            </a:r>
            <a:r>
              <a:rPr lang="en-GB" sz="3100" b="1" dirty="0"/>
              <a:t> </a:t>
            </a:r>
            <a:br>
              <a:rPr lang="en-GB" sz="3100" b="1" dirty="0"/>
            </a:br>
            <a:endParaRPr lang="en-US" sz="3100" b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B1C64F3-882D-760A-5833-ECADFBCAD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3232546"/>
            <a:ext cx="10058400" cy="28024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Vernacular Name 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2060"/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English : Mountain Ebony, Camel Foot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2060"/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Hindi : </a:t>
            </a:r>
            <a:r>
              <a:rPr lang="en-GB" sz="2800" dirty="0" err="1">
                <a:solidFill>
                  <a:srgbClr val="002060"/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Kachnar</a:t>
            </a:r>
            <a:endParaRPr lang="en-GB" sz="2800" dirty="0">
              <a:solidFill>
                <a:srgbClr val="002060"/>
              </a:solidFill>
              <a:latin typeface="Aharoni" panose="02010803020104030203" pitchFamily="2" charset="-79"/>
              <a:ea typeface="ADLaM Display" panose="02010000000000000000" pitchFamily="2" charset="0"/>
              <a:cs typeface="Aharoni" panose="02010803020104030203" pitchFamily="2" charset="-79"/>
            </a:endParaRPr>
          </a:p>
          <a:p>
            <a:pPr marL="0" indent="0">
              <a:buNone/>
            </a:pPr>
            <a:r>
              <a:rPr lang="en-GB" sz="2800" dirty="0">
                <a:solidFill>
                  <a:srgbClr val="002060"/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Sanskrit: </a:t>
            </a:r>
            <a:r>
              <a:rPr lang="en-GB" sz="2800" dirty="0" err="1">
                <a:solidFill>
                  <a:srgbClr val="002060"/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Kanchanara</a:t>
            </a:r>
            <a:r>
              <a:rPr lang="en-GB" sz="2800" dirty="0">
                <a:solidFill>
                  <a:srgbClr val="002060"/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 , </a:t>
            </a:r>
            <a:r>
              <a:rPr lang="en-GB" sz="2800" dirty="0" err="1">
                <a:solidFill>
                  <a:srgbClr val="002060"/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Gandhari</a:t>
            </a:r>
            <a:r>
              <a:rPr lang="en-GB" sz="2800" dirty="0">
                <a:solidFill>
                  <a:srgbClr val="002060"/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 , </a:t>
            </a:r>
            <a:r>
              <a:rPr lang="en-GB" sz="2800" dirty="0" err="1">
                <a:solidFill>
                  <a:srgbClr val="002060"/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Yugmpatraka</a:t>
            </a:r>
            <a:r>
              <a:rPr lang="en-GB" sz="2800" dirty="0">
                <a:solidFill>
                  <a:srgbClr val="002060"/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 </a:t>
            </a:r>
            <a:endParaRPr lang="en-US" sz="2800" dirty="0">
              <a:solidFill>
                <a:srgbClr val="002060"/>
              </a:solidFill>
              <a:latin typeface="Aharoni" panose="02010803020104030203" pitchFamily="2" charset="-79"/>
              <a:ea typeface="ADLaM Display" panose="02010000000000000000" pitchFamily="2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92783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A604F-13B7-20C6-9F8D-EF7AFBE40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masis MT Pro Black" panose="02040604050005020304" pitchFamily="18" charset="0"/>
              </a:rPr>
              <a:t>Classical</a:t>
            </a:r>
            <a:r>
              <a:rPr lang="en-GB" dirty="0"/>
              <a:t> </a:t>
            </a:r>
            <a:r>
              <a:rPr lang="en-GB" dirty="0">
                <a:latin typeface="Amasis MT Pro Black" panose="02040604050005020304" pitchFamily="18" charset="0"/>
              </a:rPr>
              <a:t>Categorization</a:t>
            </a:r>
            <a:r>
              <a:rPr lang="en-GB" dirty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D942C-E06F-6F18-B5F2-582112BF0E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4468" y="2607468"/>
            <a:ext cx="9660731" cy="3427571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Charak</a:t>
            </a:r>
            <a:r>
              <a:rPr lang="en-GB" dirty="0"/>
              <a:t> :</a:t>
            </a:r>
            <a:r>
              <a:rPr lang="en-GB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Vamanopaga</a:t>
            </a: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Varga</a:t>
            </a:r>
            <a:endParaRPr lang="en-GB" sz="24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sz="2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Sushrut Samhita :</a:t>
            </a:r>
            <a:r>
              <a:rPr lang="en-GB" dirty="0"/>
              <a:t> </a:t>
            </a:r>
            <a:r>
              <a:rPr lang="en-GB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Kashaya </a:t>
            </a:r>
            <a:r>
              <a:rPr lang="en-GB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Varga</a:t>
            </a: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Bh.Pr.Ni</a:t>
            </a:r>
            <a:r>
              <a:rPr lang="en-GB" sz="2400" dirty="0">
                <a:latin typeface="Aharoni" panose="02010803020104030203" pitchFamily="2" charset="-79"/>
                <a:cs typeface="Aharoni" panose="02010803020104030203" pitchFamily="2" charset="-79"/>
              </a:rPr>
              <a:t> : </a:t>
            </a:r>
            <a:r>
              <a:rPr lang="en-GB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Gudcyadi</a:t>
            </a: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Varga</a:t>
            </a: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101- 104</a:t>
            </a:r>
          </a:p>
        </p:txBody>
      </p:sp>
    </p:spTree>
    <p:extLst>
      <p:ext uri="{BB962C8B-B14F-4D97-AF65-F5344CB8AC3E}">
        <p14:creationId xmlns:p14="http://schemas.microsoft.com/office/powerpoint/2010/main" val="4113242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31A02-FF01-1CBD-CC4F-44E22D974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GB" dirty="0"/>
            </a:br>
            <a:r>
              <a:rPr lang="en-GB" dirty="0">
                <a:latin typeface="Amasis MT Pro Black" panose="02040604050005020304" pitchFamily="18" charset="0"/>
              </a:rPr>
              <a:t>VARIETIES</a:t>
            </a:r>
            <a:r>
              <a:rPr lang="en-GB" dirty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C93C85-1051-97B4-3660-EAA04CA697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
</a:t>
            </a: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Kai. Ni &amp; </a:t>
            </a:r>
            <a:r>
              <a:rPr lang="en-GB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Pri</a:t>
            </a: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 Ni – Two types
</a:t>
            </a:r>
            <a:r>
              <a:rPr lang="en-GB" dirty="0"/>
              <a:t>
1. </a:t>
            </a:r>
            <a:r>
              <a:rPr lang="en-GB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Kancanara</a:t>
            </a:r>
            <a:r>
              <a:rPr lang="en-GB" dirty="0"/>
              <a:t>
2. </a:t>
            </a:r>
            <a:r>
              <a:rPr lang="en-GB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Kovidāra</a:t>
            </a:r>
            <a:endParaRPr lang="en-US" sz="24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9929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B8A22-20DF-4077-CAB1-05415A19D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GB" dirty="0"/>
            </a:br>
            <a:r>
              <a:rPr lang="en-GB" dirty="0">
                <a:latin typeface="Amasis MT Pro Black" panose="02040604050005020304" pitchFamily="18" charset="0"/>
              </a:rPr>
              <a:t>SPECIES</a:t>
            </a:r>
            <a:r>
              <a:rPr lang="en-GB" dirty="0"/>
              <a:t> 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419F6-82E7-62B1-CDDE-F70F1206A0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014194"/>
            <a:ext cx="10058400" cy="393192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White  :  </a:t>
            </a:r>
            <a:r>
              <a:rPr lang="en-GB" sz="2400" dirty="0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Bauhinia  </a:t>
            </a:r>
            <a:r>
              <a:rPr lang="en-GB" sz="2400" dirty="0" err="1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Variegata</a:t>
            </a:r>
            <a:endParaRPr lang="en-GB" sz="2400" dirty="0">
              <a:solidFill>
                <a:srgbClr val="00206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r>
              <a:rPr lang="en-GB" sz="2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Red :  </a:t>
            </a:r>
            <a:r>
              <a:rPr lang="en-GB" sz="2400" dirty="0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Bauhinia </a:t>
            </a:r>
            <a:r>
              <a:rPr lang="en-GB" sz="2400" dirty="0" err="1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Purpurea</a:t>
            </a:r>
            <a:r>
              <a:rPr lang="en-GB" sz="2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</a:p>
          <a:p>
            <a:pPr marL="0" indent="0">
              <a:buNone/>
            </a:pPr>
            <a:r>
              <a:rPr lang="en-GB" sz="2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Yellow:.  </a:t>
            </a:r>
            <a:r>
              <a:rPr lang="en-GB" sz="2400" dirty="0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Bauhinia </a:t>
            </a:r>
            <a:r>
              <a:rPr lang="en-GB" sz="2400" dirty="0" err="1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Tomentosa</a:t>
            </a:r>
            <a:r>
              <a:rPr lang="en-GB" sz="2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 </a:t>
            </a:r>
            <a:endParaRPr lang="en-GB" dirty="0"/>
          </a:p>
          <a:p>
            <a:endParaRPr lang="en-US" dirty="0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738614E2-3967-D8A4-C1E3-92FE9AB54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027" y="241881"/>
            <a:ext cx="5213519" cy="3187119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A206F827-B38B-4012-705C-9587C2E60B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028" y="3604268"/>
            <a:ext cx="5213519" cy="2913181"/>
          </a:xfrm>
          <a:prstGeom prst="rect">
            <a:avLst/>
          </a:prstGeom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6E1E0D80-6550-4A7A-4FF8-BE8F466E65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453" y="3604268"/>
            <a:ext cx="5700547" cy="2913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260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8F7FB-1F69-FA36-B168-AE6972BA9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034" y="3275783"/>
            <a:ext cx="5527965" cy="685800"/>
          </a:xfrm>
        </p:spPr>
        <p:txBody>
          <a:bodyPr>
            <a:normAutofit fontScale="90000"/>
          </a:bodyPr>
          <a:lstStyle/>
          <a:p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dirty="0"/>
              <a:t>Habitat</a:t>
            </a:r>
            <a:br>
              <a:rPr lang="en-GB" dirty="0"/>
            </a:br>
            <a:r>
              <a:rPr lang="en-GB" sz="28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Kanchanar</a:t>
            </a:r>
            <a:r>
              <a:rPr lang="en-GB" sz="28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is very Common throughout India As it gives Shade Commonly Planted by Road Side.    </a:t>
            </a:r>
            <a:br>
              <a:rPr lang="en-GB" sz="3200" dirty="0">
                <a:solidFill>
                  <a:schemeClr val="tx1"/>
                </a:solidFill>
                <a:latin typeface="Amasis MT Pro Black" panose="02000000000000000000" pitchFamily="2" charset="0"/>
                <a:ea typeface="Amasis MT Pro Black" panose="02000000000000000000" pitchFamily="2" charset="0"/>
                <a:cs typeface="Aharoni" panose="02010803020104030203" pitchFamily="2" charset="-79"/>
              </a:rPr>
            </a:br>
            <a:br>
              <a:rPr lang="en-GB" sz="3200" dirty="0">
                <a:solidFill>
                  <a:schemeClr val="tx1"/>
                </a:solidFill>
                <a:latin typeface="Amasis MT Pro Black" panose="02000000000000000000" pitchFamily="2" charset="0"/>
                <a:ea typeface="Amasis MT Pro Black" panose="02000000000000000000" pitchFamily="2" charset="0"/>
                <a:cs typeface="Aharoni" panose="02010803020104030203" pitchFamily="2" charset="-79"/>
              </a:rPr>
            </a:br>
            <a:r>
              <a:rPr lang="en-GB" sz="3200" dirty="0">
                <a:solidFill>
                  <a:schemeClr val="tx1"/>
                </a:solidFill>
                <a:latin typeface="Amasis MT Pro Black" panose="02000000000000000000" pitchFamily="2" charset="0"/>
                <a:ea typeface="Amasis MT Pro Black" panose="02000000000000000000" pitchFamily="2" charset="0"/>
                <a:cs typeface="Aharoni" panose="02010803020104030203" pitchFamily="2" charset="-79"/>
              </a:rPr>
              <a:t>MORPHOLOGY</a:t>
            </a:r>
            <a:br>
              <a:rPr lang="en-GB" sz="3200" dirty="0">
                <a:solidFill>
                  <a:schemeClr val="tx1"/>
                </a:solidFill>
                <a:latin typeface="Amasis MT Pro Black" panose="02000000000000000000" pitchFamily="2" charset="0"/>
                <a:ea typeface="Amasis MT Pro Black" panose="02000000000000000000" pitchFamily="2" charset="0"/>
                <a:cs typeface="Aharoni" panose="02010803020104030203" pitchFamily="2" charset="-79"/>
              </a:rPr>
            </a:br>
            <a:br>
              <a:rPr lang="en-GB" sz="3200" dirty="0">
                <a:solidFill>
                  <a:schemeClr val="tx1"/>
                </a:solidFill>
                <a:latin typeface="Amasis MT Pro Black" panose="02000000000000000000" pitchFamily="2" charset="0"/>
                <a:ea typeface="Amasis MT Pro Black" panose="02000000000000000000" pitchFamily="2" charset="0"/>
                <a:cs typeface="Aharoni" panose="02010803020104030203" pitchFamily="2" charset="-79"/>
              </a:rPr>
            </a:br>
            <a:r>
              <a:rPr lang="en-GB" sz="3200" dirty="0">
                <a:solidFill>
                  <a:srgbClr val="C00000"/>
                </a:solidFill>
                <a:latin typeface="Amasis MT Pro Black" panose="02000000000000000000" pitchFamily="2" charset="0"/>
                <a:ea typeface="Amasis MT Pro Black" panose="02000000000000000000" pitchFamily="2" charset="0"/>
                <a:cs typeface="Aharoni" panose="02010803020104030203" pitchFamily="2" charset="-79"/>
              </a:rPr>
              <a:t>Habit </a:t>
            </a:r>
            <a:br>
              <a:rPr lang="en-GB" sz="2800" dirty="0">
                <a:solidFill>
                  <a:srgbClr val="002060"/>
                </a:solidFill>
                <a:latin typeface="Aharoni" panose="02010803020104030203" pitchFamily="2" charset="-79"/>
                <a:ea typeface="Amasis MT Pro Black" panose="02000000000000000000" pitchFamily="2" charset="0"/>
                <a:cs typeface="Aharoni" panose="02010803020104030203" pitchFamily="2" charset="-79"/>
              </a:rPr>
            </a:br>
            <a:r>
              <a:rPr lang="en-GB" sz="2800" dirty="0">
                <a:solidFill>
                  <a:srgbClr val="002060"/>
                </a:solidFill>
                <a:latin typeface="Aharoni" panose="02010803020104030203" pitchFamily="2" charset="-79"/>
                <a:ea typeface="Amasis MT Pro Black" panose="02000000000000000000" pitchFamily="2" charset="0"/>
                <a:cs typeface="Aharoni" panose="02010803020104030203" pitchFamily="2" charset="-79"/>
              </a:rPr>
              <a:t>Shrub or Small Tree </a:t>
            </a:r>
            <a:br>
              <a:rPr lang="en-GB" sz="3200" dirty="0">
                <a:solidFill>
                  <a:srgbClr val="002060"/>
                </a:solidFill>
                <a:latin typeface="Amasis MT Pro Black" panose="02000000000000000000" pitchFamily="2" charset="0"/>
                <a:ea typeface="Amasis MT Pro Black" panose="02000000000000000000" pitchFamily="2" charset="0"/>
                <a:cs typeface="Aharoni" panose="02010803020104030203" pitchFamily="2" charset="-79"/>
              </a:rPr>
            </a:br>
            <a:br>
              <a:rPr lang="en-GB" sz="3200" dirty="0">
                <a:solidFill>
                  <a:srgbClr val="C00000"/>
                </a:solidFill>
                <a:latin typeface="Amasis MT Pro Black" panose="02000000000000000000" pitchFamily="2" charset="0"/>
                <a:ea typeface="Amasis MT Pro Black" panose="02000000000000000000" pitchFamily="2" charset="0"/>
                <a:cs typeface="Aharoni" panose="02010803020104030203" pitchFamily="2" charset="-79"/>
              </a:rPr>
            </a:br>
            <a:r>
              <a:rPr lang="en-GB" sz="3200" dirty="0">
                <a:solidFill>
                  <a:srgbClr val="C00000"/>
                </a:solidFill>
                <a:latin typeface="Amasis MT Pro Black" panose="02000000000000000000" pitchFamily="2" charset="0"/>
                <a:ea typeface="Amasis MT Pro Black" panose="02000000000000000000" pitchFamily="2" charset="0"/>
                <a:cs typeface="Aharoni" panose="02010803020104030203" pitchFamily="2" charset="-79"/>
              </a:rPr>
              <a:t>Stem</a:t>
            </a:r>
            <a:br>
              <a:rPr lang="en-GB" sz="3200" dirty="0">
                <a:solidFill>
                  <a:srgbClr val="C00000"/>
                </a:solidFill>
                <a:latin typeface="Amasis MT Pro Black" panose="02000000000000000000" pitchFamily="2" charset="0"/>
                <a:ea typeface="Amasis MT Pro Black" panose="02000000000000000000" pitchFamily="2" charset="0"/>
                <a:cs typeface="Aharoni" panose="02010803020104030203" pitchFamily="2" charset="-79"/>
              </a:rPr>
            </a:br>
            <a:r>
              <a:rPr lang="en-GB" sz="2800" dirty="0">
                <a:solidFill>
                  <a:srgbClr val="002060"/>
                </a:solidFill>
                <a:latin typeface="Aharoni" panose="02010803020104030203" pitchFamily="2" charset="-79"/>
                <a:ea typeface="Amasis MT Pro Black" panose="02000000000000000000" pitchFamily="2" charset="0"/>
                <a:cs typeface="Aharoni" panose="02010803020104030203" pitchFamily="2" charset="-79"/>
              </a:rPr>
              <a:t>Woody Aerial Erect Branched, Solid , Cylindrical and Rough </a:t>
            </a:r>
            <a:br>
              <a:rPr lang="en-GB" sz="2800" dirty="0">
                <a:solidFill>
                  <a:srgbClr val="002060"/>
                </a:solidFill>
                <a:latin typeface="Aharoni" panose="02010803020104030203" pitchFamily="2" charset="-79"/>
                <a:ea typeface="Amasis MT Pro Black" panose="02000000000000000000" pitchFamily="2" charset="0"/>
                <a:cs typeface="Aharoni" panose="02010803020104030203" pitchFamily="2" charset="-79"/>
              </a:rPr>
            </a:br>
            <a:br>
              <a:rPr lang="en-GB" sz="3200" dirty="0">
                <a:solidFill>
                  <a:srgbClr val="C00000"/>
                </a:solidFill>
                <a:latin typeface="Amasis MT Pro Black" panose="02000000000000000000" pitchFamily="2" charset="0"/>
                <a:ea typeface="Amasis MT Pro Black" panose="02000000000000000000" pitchFamily="2" charset="0"/>
                <a:cs typeface="Aharoni" panose="02010803020104030203" pitchFamily="2" charset="-79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2D027-D162-084D-CC1B-AB5F26DCC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1120" y="1674495"/>
            <a:ext cx="10058400" cy="3931920"/>
          </a:xfrm>
        </p:spPr>
        <p:txBody>
          <a:bodyPr>
            <a:normAutofit/>
          </a:bodyPr>
          <a:lstStyle/>
          <a:p>
            <a:endParaRPr lang="en-GB" sz="2400" dirty="0">
              <a:solidFill>
                <a:srgbClr val="002060"/>
              </a:solidFill>
            </a:endParaRPr>
          </a:p>
          <a:p>
            <a:endParaRPr lang="en-GB" sz="24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GB" sz="24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4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E31AF5A-9127-3A7C-ED05-9E0E6B578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6675" y="366190"/>
            <a:ext cx="4787290" cy="612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880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B631A-C6D5-2A80-214C-55BFC1944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65E729-CB51-8916-C3AB-82F6BEA75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077" y="917311"/>
            <a:ext cx="5161359" cy="4927759"/>
          </a:xfrm>
        </p:spPr>
        <p:txBody>
          <a:bodyPr/>
          <a:lstStyle/>
          <a:p>
            <a:endParaRPr lang="en-GB" sz="2000" dirty="0">
              <a:solidFill>
                <a:srgbClr val="C00000"/>
              </a:solidFill>
              <a:latin typeface="Amasis MT Pro Black" panose="02000000000000000000" pitchFamily="2" charset="0"/>
              <a:ea typeface="Amasis MT Pro Black" panose="02000000000000000000" pitchFamily="2" charset="0"/>
              <a:cs typeface="Aharoni" panose="02010803020104030203" pitchFamily="2" charset="-79"/>
            </a:endParaRPr>
          </a:p>
          <a:p>
            <a:endParaRPr lang="en-GB" sz="2000" dirty="0">
              <a:solidFill>
                <a:srgbClr val="C00000"/>
              </a:solidFill>
              <a:latin typeface="Amasis MT Pro Black" panose="02000000000000000000" pitchFamily="2" charset="0"/>
              <a:ea typeface="Amasis MT Pro Black" panose="02000000000000000000" pitchFamily="2" charset="0"/>
              <a:cs typeface="Aharoni" panose="02010803020104030203" pitchFamily="2" charset="-79"/>
            </a:endParaRPr>
          </a:p>
          <a:p>
            <a:r>
              <a:rPr lang="en-GB" sz="2000" dirty="0">
                <a:solidFill>
                  <a:srgbClr val="C00000"/>
                </a:solidFill>
                <a:latin typeface="Amasis MT Pro Black" panose="02000000000000000000" pitchFamily="2" charset="0"/>
                <a:ea typeface="Amasis MT Pro Black" panose="02000000000000000000" pitchFamily="2" charset="0"/>
                <a:cs typeface="Aharoni" panose="02010803020104030203" pitchFamily="2" charset="-79"/>
              </a:rPr>
              <a:t>Leaf</a:t>
            </a:r>
            <a:br>
              <a:rPr lang="en-GB" sz="2000" dirty="0">
                <a:solidFill>
                  <a:srgbClr val="C00000"/>
                </a:solidFill>
                <a:latin typeface="Amasis MT Pro Black" panose="02000000000000000000" pitchFamily="2" charset="0"/>
                <a:ea typeface="Amasis MT Pro Black" panose="02000000000000000000" pitchFamily="2" charset="0"/>
                <a:cs typeface="Aharoni" panose="02010803020104030203" pitchFamily="2" charset="-79"/>
              </a:rPr>
            </a:br>
            <a:r>
              <a:rPr lang="en-GB" sz="1800" dirty="0">
                <a:solidFill>
                  <a:srgbClr val="002060"/>
                </a:solidFill>
                <a:latin typeface="Aharoni" panose="02010803020104030203" pitchFamily="2" charset="-79"/>
                <a:ea typeface="Amasis MT Pro Black" panose="02000000000000000000" pitchFamily="2" charset="0"/>
                <a:cs typeface="Aharoni" panose="02010803020104030203" pitchFamily="2" charset="-79"/>
              </a:rPr>
              <a:t>Alternate Simple, Stipulate, Cordate entire Emarginate ,Long Wide and Containing Several Seeds Divergent Minute Hairy , Unicostate, Gynoecium Reticulate Venation</a:t>
            </a: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7FC5EBC-EE8C-D0C8-4756-2114F4BF20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967" y="3243943"/>
            <a:ext cx="5843589" cy="2971463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741E89FB-D0E5-7426-5563-72DBE2A71E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6556" y="642594"/>
            <a:ext cx="5161359" cy="5477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574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D7282-FD57-C9F8-8B6B-2AB7BC8E4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089421"/>
            <a:ext cx="10058400" cy="5447109"/>
          </a:xfrm>
        </p:spPr>
        <p:txBody>
          <a:bodyPr>
            <a:normAutofit/>
          </a:bodyPr>
          <a:lstStyle/>
          <a:p>
            <a:br>
              <a:rPr lang="en-GB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D4DEA-A83F-CC95-84C9-F7E071BD0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923" y="321469"/>
            <a:ext cx="4441826" cy="6018609"/>
          </a:xfrm>
        </p:spPr>
        <p:txBody>
          <a:bodyPr/>
          <a:lstStyle/>
          <a:p>
            <a:pPr marL="0" indent="0">
              <a:buNone/>
            </a:pPr>
            <a:endParaRPr lang="en-GB" sz="3600" dirty="0">
              <a:solidFill>
                <a:srgbClr val="C0000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endParaRPr lang="en-GB" sz="2800" dirty="0">
              <a:solidFill>
                <a:srgbClr val="C0000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r>
              <a:rPr lang="en-GB" sz="3200" dirty="0">
                <a:solidFill>
                  <a:srgbClr val="C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Seed</a:t>
            </a:r>
            <a:r>
              <a:rPr lang="en-GB" sz="2800" dirty="0">
                <a:solidFill>
                  <a:srgbClr val="C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 </a:t>
            </a:r>
            <a:r>
              <a:rPr lang="en-GB" dirty="0"/>
              <a:t> </a:t>
            </a:r>
            <a:r>
              <a:rPr lang="en-GB" sz="28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10-15 </a:t>
            </a:r>
            <a:r>
              <a:rPr lang="en-GB" sz="32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Seeded</a:t>
            </a:r>
          </a:p>
          <a:p>
            <a:pPr marL="0" indent="0">
              <a:buNone/>
            </a:pPr>
            <a:r>
              <a:rPr lang="en-GB" dirty="0"/>
              <a:t>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3200" dirty="0">
                <a:solidFill>
                  <a:srgbClr val="C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Inflorescence</a:t>
            </a:r>
            <a:r>
              <a:rPr lang="en-GB" dirty="0"/>
              <a:t> </a:t>
            </a: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28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Panicle </a:t>
            </a:r>
            <a:r>
              <a:rPr lang="en-GB" sz="28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Chyme</a:t>
            </a:r>
            <a:r>
              <a:rPr lang="en-GB" dirty="0"/>
              <a:t>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3200" dirty="0">
                <a:solidFill>
                  <a:srgbClr val="C00000"/>
                </a:solidFill>
                <a:latin typeface="Amasis MT Pro Black" panose="02040604050005020304" pitchFamily="18" charset="0"/>
              </a:rPr>
              <a:t>Useful</a:t>
            </a:r>
            <a:r>
              <a:rPr lang="en-GB" dirty="0"/>
              <a:t> </a:t>
            </a:r>
            <a:r>
              <a:rPr lang="en-GB" sz="3200" dirty="0">
                <a:solidFill>
                  <a:srgbClr val="C00000"/>
                </a:solidFill>
                <a:latin typeface="Amasis MT Pro Black" panose="02040604050005020304" pitchFamily="18" charset="0"/>
              </a:rPr>
              <a:t>Part</a:t>
            </a:r>
            <a:r>
              <a:rPr lang="en-GB" dirty="0"/>
              <a:t> </a:t>
            </a:r>
          </a:p>
          <a:p>
            <a:pPr marL="0" indent="0">
              <a:buNone/>
            </a:pPr>
            <a:r>
              <a:rPr lang="en-GB" sz="2800" dirty="0" err="1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Kaanda</a:t>
            </a:r>
            <a:r>
              <a:rPr lang="en-GB" dirty="0"/>
              <a:t> </a:t>
            </a:r>
            <a:r>
              <a:rPr lang="en-GB" sz="2800" dirty="0" err="1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Twak</a:t>
            </a:r>
            <a:r>
              <a:rPr lang="en-GB" dirty="0"/>
              <a:t> ( </a:t>
            </a:r>
            <a:r>
              <a:rPr lang="en-GB" sz="2800" dirty="0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Stem</a:t>
            </a:r>
            <a:r>
              <a:rPr lang="en-GB" dirty="0"/>
              <a:t> </a:t>
            </a:r>
            <a:r>
              <a:rPr lang="en-GB" sz="2800" dirty="0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bark</a:t>
            </a:r>
            <a:r>
              <a:rPr lang="en-GB" dirty="0"/>
              <a:t>)</a:t>
            </a:r>
            <a:endParaRPr lang="en-US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DC9BE63E-DF5C-8842-D3A2-BA82D4F07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626" y="321469"/>
            <a:ext cx="6165452" cy="2630376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4C98B557-734E-720C-ED64-F990BF6253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626" y="3089672"/>
            <a:ext cx="6367858" cy="3446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3968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AF63F-17E8-7F40-2561-B5D9DAAAC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AD818-A4B8-9B1B-C3FD-0BAB252C1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922" y="948319"/>
            <a:ext cx="4947046" cy="5749290"/>
          </a:xfrm>
        </p:spPr>
        <p:txBody>
          <a:bodyPr/>
          <a:lstStyle/>
          <a:p>
            <a:pPr marL="0" indent="0">
              <a:buNone/>
            </a:pPr>
            <a:r>
              <a:rPr lang="en-GB" sz="18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
</a:t>
            </a:r>
            <a:br>
              <a:rPr lang="en-GB" sz="18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GB" sz="2800" dirty="0">
                <a:solidFill>
                  <a:srgbClr val="C00000"/>
                </a:solidFill>
                <a:latin typeface="Amasis MT Pro Black" panose="02000000000000000000" pitchFamily="2" charset="0"/>
                <a:ea typeface="Amasis MT Pro Black" panose="02000000000000000000" pitchFamily="2" charset="0"/>
                <a:cs typeface="Aharoni" panose="02010803020104030203" pitchFamily="2" charset="-79"/>
              </a:rPr>
              <a:t>Flower</a:t>
            </a:r>
            <a:br>
              <a:rPr lang="en-GB" sz="18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br>
              <a:rPr lang="en-GB" sz="1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GB" sz="28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Complete bisexual, zygomorphic, pink </a:t>
            </a:r>
            <a:r>
              <a:rPr lang="en-GB" sz="28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colourd</a:t>
            </a:r>
            <a:r>
              <a:rPr lang="en-GB" sz="28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with prominent red veins, 5 petals and 5 sepals,  stamens are 5 in number, monocarpellary gynoecium   </a:t>
            </a:r>
            <a:br>
              <a:rPr lang="en-GB" sz="28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br>
              <a:rPr lang="en-GB" sz="18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br>
              <a:rPr lang="en-GB" sz="18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en-US" sz="2800" dirty="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B92B8649-A63F-10BC-7E99-0BC9DBDFF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1183" y="389043"/>
            <a:ext cx="6032896" cy="630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2136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D711E-E1DC-D2E9-3789-ABAB3BC2E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03593"/>
            <a:ext cx="5487591" cy="1460526"/>
          </a:xfrm>
        </p:spPr>
        <p:txBody>
          <a:bodyPr/>
          <a:lstStyle/>
          <a:p>
            <a:br>
              <a:rPr lang="en-GB" dirty="0">
                <a:solidFill>
                  <a:srgbClr val="C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n-GB" dirty="0">
                <a:solidFill>
                  <a:srgbClr val="C00000"/>
                </a:solidFill>
                <a:latin typeface="Amasis MT Pro Black" panose="02040604050005020304" pitchFamily="18" charset="0"/>
                <a:ea typeface="ADLaM Display" panose="02010000000000000000" pitchFamily="2" charset="0"/>
                <a:cs typeface="ADLaM Display" panose="02010000000000000000" pitchFamily="2" charset="0"/>
              </a:rPr>
              <a:t>FRUIT</a:t>
            </a:r>
            <a:r>
              <a:rPr lang="en-GB" dirty="0">
                <a:solidFill>
                  <a:srgbClr val="C00000"/>
                </a:solidFill>
              </a:rPr>
              <a:t> 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4F53632-FBFF-29B5-1F2C-A6025F85D8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11391" y="303266"/>
            <a:ext cx="6143625" cy="6358281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D22FF36-9138-B877-D45D-C8798B578C3A}"/>
              </a:ext>
            </a:extLst>
          </p:cNvPr>
          <p:cNvSpPr txBox="1"/>
          <p:nvPr/>
        </p:nvSpPr>
        <p:spPr>
          <a:xfrm flipH="1">
            <a:off x="848320" y="2364446"/>
            <a:ext cx="3214687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>
              <a:solidFill>
                <a:srgbClr val="002060"/>
              </a:solidFill>
            </a:endParaRPr>
          </a:p>
          <a:p>
            <a:r>
              <a:rPr lang="en-US" sz="28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Fruit-Legume or Pod, 15 to 30 cm long and containing several seeds.</a:t>
            </a:r>
          </a:p>
        </p:txBody>
      </p:sp>
    </p:spTree>
    <p:extLst>
      <p:ext uri="{BB962C8B-B14F-4D97-AF65-F5344CB8AC3E}">
        <p14:creationId xmlns:p14="http://schemas.microsoft.com/office/powerpoint/2010/main" val="34659232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21A21-6CF5-C2F6-9159-356FC91C4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Amasis MT Pro Black" panose="02040604050005020304" pitchFamily="18" charset="0"/>
              </a:rPr>
              <a:t>CHEMICAL</a:t>
            </a:r>
            <a:r>
              <a:rPr lang="en-GB" dirty="0"/>
              <a:t> </a:t>
            </a:r>
            <a:r>
              <a:rPr lang="en-GB" dirty="0">
                <a:latin typeface="Amasis MT Pro Black" panose="02040604050005020304" pitchFamily="18" charset="0"/>
              </a:rPr>
              <a:t>COMPOSITION</a:t>
            </a:r>
            <a:r>
              <a:rPr lang="en-GB" dirty="0"/>
              <a:t> 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05C29-2193-BCAC-121E-0323384CE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769" y="2014194"/>
            <a:ext cx="10058400" cy="3931920"/>
          </a:xfrm>
        </p:spPr>
        <p:txBody>
          <a:bodyPr/>
          <a:lstStyle/>
          <a:p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Stem bark yielded </a:t>
            </a:r>
            <a:r>
              <a:rPr lang="en-GB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Hentriacontane</a:t>
            </a: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lang="en-GB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Octacosanol</a:t>
            </a: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, b-</a:t>
            </a:r>
            <a:r>
              <a:rPr lang="en-GB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Sitosterol</a:t>
            </a: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and </a:t>
            </a:r>
            <a:r>
              <a:rPr lang="en-GB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stigmasterol</a:t>
            </a:r>
            <a:endParaRPr lang="en-GB" sz="24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GB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Stem contains </a:t>
            </a:r>
            <a:r>
              <a:rPr lang="en-GB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lupeol</a:t>
            </a: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&amp; </a:t>
            </a:r>
            <a:r>
              <a:rPr lang="en-GB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aminoacids</a:t>
            </a:r>
            <a:endParaRPr lang="en-GB" sz="24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Seeds consist </a:t>
            </a:r>
            <a:r>
              <a:rPr lang="en-GB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myricetol</a:t>
            </a: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glycosides flowers have </a:t>
            </a:r>
            <a:r>
              <a:rPr lang="en-GB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hentriacontane</a:t>
            </a: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lang="en-GB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octacosanol</a:t>
            </a: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, b-</a:t>
            </a:r>
            <a:r>
              <a:rPr lang="en-GB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Sitosterol</a:t>
            </a: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&amp; stigma sterol.</a:t>
            </a:r>
            <a:endParaRPr lang="en-US" sz="24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224032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014BF-2F78-CB62-0F95-A74F398CA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      </a:t>
            </a:r>
            <a:r>
              <a:rPr lang="en-GB" dirty="0">
                <a:latin typeface="Amasis MT Pro Black" panose="02040604050005020304" pitchFamily="18" charset="0"/>
              </a:rPr>
              <a:t>RAS</a:t>
            </a:r>
            <a:r>
              <a:rPr lang="en-GB" dirty="0"/>
              <a:t> </a:t>
            </a:r>
            <a:r>
              <a:rPr lang="en-GB" dirty="0">
                <a:latin typeface="Amasis MT Pro Black" panose="02040604050005020304" pitchFamily="18" charset="0"/>
              </a:rPr>
              <a:t>PANCHAK</a:t>
            </a:r>
            <a:r>
              <a:rPr lang="en-GB" dirty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6F50D-05FC-FC79-A70D-EE46EE1D5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014194"/>
            <a:ext cx="10058400" cy="3931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     </a:t>
            </a:r>
            <a:r>
              <a:rPr lang="en-GB" sz="2800" dirty="0">
                <a:latin typeface="Aharoni" panose="02010803020104030203" pitchFamily="2" charset="-79"/>
                <a:cs typeface="Aharoni" panose="02010803020104030203" pitchFamily="2" charset="-79"/>
              </a:rPr>
              <a:t>RAS</a:t>
            </a:r>
            <a:r>
              <a:rPr lang="en-GB" sz="28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   </a:t>
            </a:r>
            <a:r>
              <a:rPr lang="en-GB" sz="28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 </a:t>
            </a:r>
            <a:r>
              <a:rPr lang="en-GB" sz="28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Kasaya</a:t>
            </a:r>
            <a:endParaRPr lang="en-GB" sz="2800" dirty="0">
              <a:solidFill>
                <a:srgbClr val="C0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r>
              <a:rPr lang="en-GB" sz="28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</a:t>
            </a:r>
            <a:r>
              <a:rPr lang="en-GB" sz="2800" dirty="0">
                <a:latin typeface="Aharoni" panose="02010803020104030203" pitchFamily="2" charset="-79"/>
                <a:cs typeface="Aharoni" panose="02010803020104030203" pitchFamily="2" charset="-79"/>
              </a:rPr>
              <a:t>GUNA</a:t>
            </a:r>
            <a:r>
              <a:rPr lang="en-GB" sz="28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    </a:t>
            </a:r>
            <a:r>
              <a:rPr lang="en-GB" sz="28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Ruksa</a:t>
            </a:r>
            <a:r>
              <a:rPr lang="en-GB" sz="28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lang="en-GB" sz="28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Laghu</a:t>
            </a:r>
            <a:endParaRPr lang="en-GB" sz="2800" dirty="0">
              <a:solidFill>
                <a:srgbClr val="C0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r>
              <a:rPr lang="en-GB" sz="28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</a:t>
            </a:r>
            <a:r>
              <a:rPr lang="en-GB" sz="2800" dirty="0">
                <a:latin typeface="Aharoni" panose="02010803020104030203" pitchFamily="2" charset="-79"/>
                <a:cs typeface="Aharoni" panose="02010803020104030203" pitchFamily="2" charset="-79"/>
              </a:rPr>
              <a:t>VEERYA</a:t>
            </a:r>
            <a:r>
              <a:rPr lang="en-GB" sz="28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  </a:t>
            </a:r>
            <a:r>
              <a:rPr lang="en-GB" sz="28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Sita</a:t>
            </a:r>
            <a:r>
              <a:rPr lang="en-GB" sz="28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endParaRPr lang="en-GB" sz="2800" dirty="0">
              <a:solidFill>
                <a:srgbClr val="C0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r>
              <a:rPr lang="en-GB" sz="28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 </a:t>
            </a:r>
            <a:r>
              <a:rPr lang="en-GB" sz="2800" dirty="0">
                <a:latin typeface="Aharoni" panose="02010803020104030203" pitchFamily="2" charset="-79"/>
                <a:cs typeface="Aharoni" panose="02010803020104030203" pitchFamily="2" charset="-79"/>
              </a:rPr>
              <a:t>VIPAK</a:t>
            </a:r>
            <a:r>
              <a:rPr lang="en-GB" sz="28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    </a:t>
            </a:r>
            <a:r>
              <a:rPr lang="en-GB" sz="28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Katu</a:t>
            </a:r>
            <a:endParaRPr lang="en-GB" sz="28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r>
              <a:rPr lang="en-GB" sz="28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</a:t>
            </a:r>
            <a:r>
              <a:rPr lang="en-GB" sz="2800" dirty="0">
                <a:latin typeface="Aharoni" panose="02010803020104030203" pitchFamily="2" charset="-79"/>
                <a:cs typeface="Aharoni" panose="02010803020104030203" pitchFamily="2" charset="-79"/>
              </a:rPr>
              <a:t>PRABHV</a:t>
            </a:r>
            <a:r>
              <a:rPr lang="en-GB" sz="28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  </a:t>
            </a:r>
            <a:r>
              <a:rPr lang="en-GB" sz="28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Gandmala</a:t>
            </a:r>
            <a:r>
              <a:rPr lang="en-GB" sz="28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sz="28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hara</a:t>
            </a:r>
            <a:r>
              <a:rPr lang="en-GB" sz="28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9F0745-E91B-0D4B-15B5-D3F1BF28F26E}"/>
              </a:ext>
            </a:extLst>
          </p:cNvPr>
          <p:cNvSpPr txBox="1"/>
          <p:nvPr/>
        </p:nvSpPr>
        <p:spPr>
          <a:xfrm>
            <a:off x="5184576" y="25146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6967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8C127-4CD9-8F4C-F8A3-EC40FC13E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F5D2D-2B7D-F606-A5E0-4BFBF0920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694" y="983669"/>
            <a:ext cx="10058400" cy="523173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GB" sz="12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DOSH KARMA (Action on </a:t>
            </a:r>
            <a:r>
              <a:rPr lang="en-GB" sz="128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Dosa</a:t>
            </a:r>
            <a:r>
              <a:rPr lang="en-GB" sz="12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)</a:t>
            </a:r>
            <a:r>
              <a:rPr lang="en-GB" dirty="0"/>
              <a:t>
 </a:t>
            </a:r>
          </a:p>
          <a:p>
            <a:pPr marL="0" indent="0">
              <a:buNone/>
            </a:pPr>
            <a:r>
              <a:rPr lang="en-GB" dirty="0"/>
              <a:t>  </a:t>
            </a:r>
            <a:r>
              <a:rPr lang="en-GB" sz="9600" dirty="0" err="1">
                <a:solidFill>
                  <a:srgbClr val="002060"/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Kaphapitta</a:t>
            </a:r>
            <a:r>
              <a:rPr lang="en-GB" sz="7400" dirty="0">
                <a:solidFill>
                  <a:srgbClr val="002060"/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 </a:t>
            </a:r>
            <a:r>
              <a:rPr lang="en-GB" sz="7400" dirty="0" err="1">
                <a:solidFill>
                  <a:srgbClr val="002060"/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Šamaka</a:t>
            </a:r>
            <a:r>
              <a:rPr lang="en-GB" sz="7400" dirty="0">
                <a:solidFill>
                  <a:srgbClr val="002060"/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, </a:t>
            </a:r>
            <a:r>
              <a:rPr lang="en-GB" sz="7400" dirty="0" err="1">
                <a:solidFill>
                  <a:srgbClr val="002060"/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Pittahara</a:t>
            </a:r>
            <a:r>
              <a:rPr lang="en-GB" sz="7400" dirty="0">
                <a:solidFill>
                  <a:srgbClr val="002060"/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 due to Sit </a:t>
            </a:r>
            <a:r>
              <a:rPr lang="en-GB" sz="7400" dirty="0" err="1">
                <a:solidFill>
                  <a:srgbClr val="002060"/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vīrya</a:t>
            </a:r>
            <a:r>
              <a:rPr lang="en-GB" sz="7400" dirty="0">
                <a:solidFill>
                  <a:srgbClr val="002060"/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 and </a:t>
            </a:r>
            <a:r>
              <a:rPr lang="en-GB" sz="7400" dirty="0" err="1">
                <a:solidFill>
                  <a:srgbClr val="002060"/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Kaşaya</a:t>
            </a:r>
            <a:r>
              <a:rPr lang="en-GB" sz="7400" dirty="0">
                <a:solidFill>
                  <a:srgbClr val="002060"/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 rasa and </a:t>
            </a:r>
            <a:r>
              <a:rPr lang="en-GB" sz="7400" dirty="0" err="1">
                <a:solidFill>
                  <a:srgbClr val="002060"/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Kaphahara</a:t>
            </a:r>
            <a:r>
              <a:rPr lang="en-GB" sz="7400" dirty="0">
                <a:solidFill>
                  <a:srgbClr val="002060"/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 because of </a:t>
            </a:r>
            <a:r>
              <a:rPr lang="en-GB" sz="7400" dirty="0" err="1">
                <a:solidFill>
                  <a:srgbClr val="002060"/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Katu</a:t>
            </a:r>
            <a:r>
              <a:rPr lang="en-GB" sz="7400" dirty="0">
                <a:solidFill>
                  <a:srgbClr val="002060"/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 </a:t>
            </a:r>
            <a:r>
              <a:rPr lang="en-GB" sz="7400" dirty="0" err="1">
                <a:solidFill>
                  <a:srgbClr val="002060"/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vipāka</a:t>
            </a:r>
            <a:r>
              <a:rPr lang="en-GB" sz="7400" dirty="0">
                <a:solidFill>
                  <a:srgbClr val="002060"/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 and </a:t>
            </a:r>
            <a:r>
              <a:rPr lang="en-GB" sz="7400" dirty="0" err="1">
                <a:solidFill>
                  <a:srgbClr val="002060"/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Kaşāya</a:t>
            </a:r>
            <a:r>
              <a:rPr lang="en-GB" sz="7400" dirty="0">
                <a:solidFill>
                  <a:srgbClr val="002060"/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 </a:t>
            </a:r>
            <a:endParaRPr lang="en-GB" sz="3200" dirty="0">
              <a:solidFill>
                <a:srgbClr val="00206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r>
              <a:rPr lang="en-GB" dirty="0"/>
              <a:t>     </a:t>
            </a:r>
            <a:endParaRPr lang="en-GB" sz="32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endParaRPr lang="en-GB" sz="32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endParaRPr lang="en-GB" sz="32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r>
              <a:rPr lang="en-GB" sz="12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KARMA</a:t>
            </a:r>
            <a:r>
              <a:rPr lang="en-GB" sz="32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 </a:t>
            </a:r>
            <a:r>
              <a:rPr lang="en-GB" sz="12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Action</a:t>
            </a:r>
          </a:p>
          <a:p>
            <a:pPr marL="0" indent="0">
              <a:buNone/>
            </a:pPr>
            <a:r>
              <a:rPr lang="en-GB" dirty="0"/>
              <a:t>
 </a:t>
            </a:r>
          </a:p>
          <a:p>
            <a:pPr marL="0" indent="0">
              <a:buNone/>
            </a:pPr>
            <a:r>
              <a:rPr lang="en-GB" sz="56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Kancanara</a:t>
            </a:r>
            <a:r>
              <a:rPr lang="en-GB" sz="45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GB" sz="45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twak</a:t>
            </a:r>
            <a:r>
              <a:rPr lang="en-GB" sz="45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– </a:t>
            </a:r>
            <a:r>
              <a:rPr lang="en-GB" sz="8000" dirty="0" err="1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Grāhi</a:t>
            </a:r>
            <a:r>
              <a:rPr lang="en-GB" sz="45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 </a:t>
            </a:r>
            <a:r>
              <a:rPr lang="en-GB" sz="8000" dirty="0" err="1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Krimighna</a:t>
            </a:r>
            <a:r>
              <a:rPr lang="en-GB" sz="45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 </a:t>
            </a:r>
            <a:r>
              <a:rPr lang="en-GB" sz="8000" dirty="0" err="1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Kuşthaghna</a:t>
            </a:r>
            <a:r>
              <a:rPr lang="en-GB" sz="45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 </a:t>
            </a:r>
            <a:r>
              <a:rPr lang="en-GB" sz="8000" dirty="0" err="1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Gandamālahara</a:t>
            </a:r>
            <a:r>
              <a:rPr lang="en-GB" sz="45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 </a:t>
            </a:r>
            <a:r>
              <a:rPr lang="en-GB" sz="8000" dirty="0" err="1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Vrnahara</a:t>
            </a:r>
            <a:r>
              <a:rPr lang="en-GB" sz="45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</a:t>
            </a:r>
            <a:r>
              <a:rPr lang="en-GB" dirty="0"/>
              <a:t>
</a:t>
            </a:r>
            <a:r>
              <a:rPr lang="en-GB" sz="51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
</a:t>
            </a:r>
            <a:r>
              <a:rPr lang="en-GB" sz="51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Kovidara</a:t>
            </a:r>
            <a:r>
              <a:rPr lang="en-GB" sz="51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GB" sz="51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twak</a:t>
            </a:r>
            <a:r>
              <a:rPr lang="en-GB" dirty="0"/>
              <a:t> – </a:t>
            </a:r>
            <a:r>
              <a:rPr lang="en-GB" sz="7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Gandamālāhara</a:t>
            </a:r>
            <a:r>
              <a:rPr lang="en-GB" sz="7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lang="en-GB" sz="7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Kuşthaghna</a:t>
            </a:r>
            <a:r>
              <a:rPr lang="en-GB" sz="7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lang="en-GB" sz="7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Krimighna</a:t>
            </a:r>
            <a:r>
              <a:rPr lang="en-GB" sz="7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lang="en-GB" sz="7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Dīpana</a:t>
            </a:r>
            <a:r>
              <a:rPr lang="en-GB" sz="7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  <a:r>
              <a:rPr lang="en-GB" dirty="0"/>
              <a:t>
</a:t>
            </a:r>
            <a:r>
              <a:rPr lang="en-GB" sz="59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
</a:t>
            </a:r>
            <a:r>
              <a:rPr lang="en-GB" sz="59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Kancanara</a:t>
            </a:r>
            <a:r>
              <a:rPr lang="en-GB" sz="59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GB" sz="59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puspa</a:t>
            </a:r>
            <a:r>
              <a:rPr lang="en-GB" dirty="0"/>
              <a:t> – </a:t>
            </a:r>
            <a:r>
              <a:rPr lang="en-GB" sz="7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Sangrāhī</a:t>
            </a:r>
            <a:r>
              <a:rPr lang="en-GB" sz="7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lang="en-GB" sz="7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Rocaka</a:t>
            </a:r>
            <a:r>
              <a:rPr lang="en-GB" sz="7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lang="en-GB" sz="7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Pradara</a:t>
            </a:r>
            <a:r>
              <a:rPr lang="en-GB" sz="7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sz="7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nāśaka</a:t>
            </a:r>
            <a:r>
              <a:rPr lang="en-GB" sz="7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lang="en-GB" sz="7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Kāsahara</a:t>
            </a:r>
            <a:r>
              <a:rPr lang="en-GB" sz="7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
</a:t>
            </a:r>
            <a:r>
              <a:rPr lang="en-GB" sz="7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
</a:t>
            </a:r>
            <a:r>
              <a:rPr lang="en-GB" sz="70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Kovidara</a:t>
            </a:r>
            <a:r>
              <a:rPr lang="en-GB" sz="7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GB" sz="70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Puspa</a:t>
            </a:r>
            <a:r>
              <a:rPr lang="en-GB" sz="7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GB" dirty="0"/>
              <a:t> – </a:t>
            </a:r>
            <a:r>
              <a:rPr lang="en-GB" sz="9600" i="1" dirty="0">
                <a:solidFill>
                  <a:srgbClr val="002060"/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PRADARANĀSAKA</a:t>
            </a:r>
            <a:r>
              <a:rPr lang="en-GB" sz="96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lang="en-GB" sz="96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Raktapittahara</a:t>
            </a:r>
            <a:endParaRPr lang="en-GB" sz="96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150904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9F27B-96C6-8135-7AD9-0ECCA6BD6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masis MT Pro Black" panose="02040604050005020304" pitchFamily="18" charset="0"/>
              </a:rPr>
              <a:t>Pharmacological</a:t>
            </a:r>
            <a:r>
              <a:rPr lang="en-GB" dirty="0"/>
              <a:t> </a:t>
            </a:r>
            <a:r>
              <a:rPr lang="en-GB" dirty="0">
                <a:latin typeface="Amasis MT Pro Black" panose="02040604050005020304" pitchFamily="18" charset="0"/>
              </a:rPr>
              <a:t>Action</a:t>
            </a:r>
            <a:r>
              <a:rPr lang="en-GB" dirty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6106C5-30FC-7943-CED3-8E006C7D58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96641"/>
            <a:ext cx="10058400" cy="37315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Astringent</a:t>
            </a:r>
            <a:r>
              <a:rPr lang="en-US" dirty="0"/>
              <a:t>, </a:t>
            </a:r>
            <a:r>
              <a:rPr lang="en-US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Anthelminitc</a:t>
            </a:r>
            <a:r>
              <a:rPr lang="en-US" dirty="0"/>
              <a:t>, </a:t>
            </a:r>
            <a:r>
              <a:rPr lang="en-US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Haemostatic</a:t>
            </a:r>
            <a:r>
              <a:rPr lang="en-US" dirty="0"/>
              <a:t>, </a:t>
            </a: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Anti-inflammatory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2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THERAPEUTIC</a:t>
            </a:r>
            <a:r>
              <a:rPr lang="en-GB" dirty="0"/>
              <a:t> </a:t>
            </a:r>
            <a:r>
              <a:rPr lang="en-GB" sz="2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INDICATION</a:t>
            </a:r>
            <a:r>
              <a:rPr lang="en-GB" dirty="0"/>
              <a:t>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32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Twak</a:t>
            </a:r>
            <a:r>
              <a:rPr lang="en-GB" sz="32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– </a:t>
            </a:r>
            <a:r>
              <a:rPr lang="en-GB" sz="28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Gandamala</a:t>
            </a:r>
            <a:r>
              <a:rPr lang="en-GB" sz="28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lang="en-GB" sz="28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Krimi</a:t>
            </a:r>
            <a:r>
              <a:rPr lang="en-GB" sz="28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dirty="0"/>
              <a:t>, </a:t>
            </a:r>
            <a:r>
              <a:rPr lang="en-GB" sz="28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Kuştha</a:t>
            </a:r>
            <a:r>
              <a:rPr lang="en-GB" dirty="0"/>
              <a:t>, </a:t>
            </a:r>
            <a:r>
              <a:rPr lang="en-GB" sz="28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Käsa</a:t>
            </a:r>
            <a:r>
              <a:rPr lang="en-GB" dirty="0"/>
              <a:t>, </a:t>
            </a:r>
            <a:r>
              <a:rPr lang="en-GB" sz="28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Vranavikara</a:t>
            </a:r>
            <a:r>
              <a:rPr lang="en-GB" dirty="0"/>
              <a:t>, </a:t>
            </a:r>
          </a:p>
          <a:p>
            <a:pPr marL="0" indent="0">
              <a:buNone/>
            </a:pPr>
            <a:r>
              <a:rPr lang="en-GB" sz="28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Atisara</a:t>
            </a:r>
            <a:r>
              <a:rPr lang="en-GB" sz="28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lang="en-GB" sz="28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Apaci</a:t>
            </a:r>
            <a:r>
              <a:rPr lang="en-GB" dirty="0"/>
              <a:t>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32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Pushpa</a:t>
            </a:r>
            <a:r>
              <a:rPr lang="en-GB" sz="32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- </a:t>
            </a:r>
            <a:r>
              <a:rPr lang="en-GB" sz="2800" dirty="0" err="1">
                <a:solidFill>
                  <a:srgbClr val="002060"/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Pradara</a:t>
            </a:r>
            <a:r>
              <a:rPr lang="en-GB" sz="32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 </a:t>
            </a:r>
            <a:r>
              <a:rPr lang="en-GB" sz="2800" dirty="0" err="1">
                <a:solidFill>
                  <a:srgbClr val="002060"/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Raktapitta</a:t>
            </a:r>
            <a:r>
              <a:rPr lang="en-GB" sz="32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 </a:t>
            </a:r>
            <a:r>
              <a:rPr lang="en-GB" sz="2800" dirty="0" err="1">
                <a:solidFill>
                  <a:srgbClr val="002060"/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Kasa</a:t>
            </a:r>
            <a:r>
              <a:rPr lang="en-GB" sz="32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 </a:t>
            </a:r>
            <a:r>
              <a:rPr lang="en-GB" sz="2800" dirty="0" err="1">
                <a:solidFill>
                  <a:srgbClr val="002060"/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Swaso</a:t>
            </a:r>
            <a:endParaRPr lang="en-GB" sz="2800" dirty="0">
              <a:solidFill>
                <a:srgbClr val="002060"/>
              </a:solidFill>
              <a:latin typeface="Aharoni" panose="02010803020104030203" pitchFamily="2" charset="-79"/>
              <a:ea typeface="ADLaM Display" panose="02010000000000000000" pitchFamily="2" charset="0"/>
              <a:cs typeface="Aharoni" panose="02010803020104030203" pitchFamily="2" charset="-79"/>
            </a:endParaRPr>
          </a:p>
          <a:p>
            <a:pPr marL="0" indent="0">
              <a:buNone/>
            </a:pPr>
            <a:endParaRPr lang="en-GB" sz="28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73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14AAE-60F2-AA2B-A1C8-1D7262C8C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>
                <a:latin typeface="Amasis MT Pro Black" panose="02040604050005020304" pitchFamily="18" charset="0"/>
              </a:rPr>
              <a:t>Amayika</a:t>
            </a:r>
            <a:r>
              <a:rPr lang="en-GB" dirty="0"/>
              <a:t> </a:t>
            </a:r>
            <a:r>
              <a:rPr lang="en-GB" dirty="0" err="1">
                <a:latin typeface="Amasis MT Pro Black" panose="02040604050005020304" pitchFamily="18" charset="0"/>
              </a:rPr>
              <a:t>Prayoga</a:t>
            </a:r>
            <a:br>
              <a:rPr lang="en-GB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F3C54-4D7E-2323-8E64-F4D47E7E3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014194"/>
            <a:ext cx="10058400" cy="3931920"/>
          </a:xfrm>
        </p:spPr>
        <p:txBody>
          <a:bodyPr>
            <a:normAutofit fontScale="55000" lnSpcReduction="20000"/>
          </a:bodyPr>
          <a:lstStyle/>
          <a:p>
            <a:r>
              <a:rPr lang="en-GB" sz="4600" dirty="0"/>
              <a:t>1</a:t>
            </a:r>
            <a:r>
              <a:rPr lang="en-GB" sz="3200" dirty="0">
                <a:solidFill>
                  <a:srgbClr val="C00000"/>
                </a:solidFill>
              </a:rPr>
              <a:t> </a:t>
            </a:r>
            <a:r>
              <a:rPr lang="en-GB" dirty="0"/>
              <a:t> </a:t>
            </a:r>
            <a:r>
              <a:rPr lang="en-GB" sz="3800" dirty="0" err="1">
                <a:solidFill>
                  <a:srgbClr val="C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Gandamala</a:t>
            </a:r>
            <a:r>
              <a:rPr lang="en-GB" sz="3800" dirty="0">
                <a:solidFill>
                  <a:srgbClr val="C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(Goitre)</a:t>
            </a:r>
            <a:r>
              <a:rPr lang="en-GB" dirty="0"/>
              <a:t>
</a:t>
            </a:r>
            <a:r>
              <a:rPr lang="en-GB" sz="4000" dirty="0" err="1">
                <a:solidFill>
                  <a:srgbClr val="7030A0"/>
                </a:solidFill>
              </a:rPr>
              <a:t>काञ्चनारत्वचः</a:t>
            </a:r>
            <a:r>
              <a:rPr lang="en-GB" dirty="0"/>
              <a:t> </a:t>
            </a:r>
            <a:r>
              <a:rPr lang="en-GB" sz="4000" dirty="0" err="1">
                <a:solidFill>
                  <a:srgbClr val="7030A0"/>
                </a:solidFill>
              </a:rPr>
              <a:t>क्वाथः</a:t>
            </a:r>
            <a:r>
              <a:rPr lang="en-GB" dirty="0"/>
              <a:t> </a:t>
            </a:r>
            <a:r>
              <a:rPr lang="en-GB" sz="4000" dirty="0" err="1">
                <a:solidFill>
                  <a:srgbClr val="7030A0"/>
                </a:solidFill>
              </a:rPr>
              <a:t>शुण्ठीचूर्णेन</a:t>
            </a:r>
            <a:r>
              <a:rPr lang="en-GB" dirty="0"/>
              <a:t> </a:t>
            </a:r>
            <a:r>
              <a:rPr lang="en-GB" sz="4000" dirty="0" err="1">
                <a:solidFill>
                  <a:srgbClr val="7030A0"/>
                </a:solidFill>
              </a:rPr>
              <a:t>नाशयेत्</a:t>
            </a:r>
            <a:r>
              <a:rPr lang="en-GB" dirty="0"/>
              <a:t> । </a:t>
            </a:r>
            <a:r>
              <a:rPr lang="en-GB" sz="4000" dirty="0" err="1">
                <a:solidFill>
                  <a:srgbClr val="7030A0"/>
                </a:solidFill>
              </a:rPr>
              <a:t>गण्डमालां</a:t>
            </a:r>
            <a:r>
              <a:rPr lang="en-GB" dirty="0"/>
              <a:t>. </a:t>
            </a:r>
            <a:r>
              <a:rPr lang="en-GB" sz="4000" dirty="0" err="1">
                <a:solidFill>
                  <a:srgbClr val="7030A0"/>
                </a:solidFill>
              </a:rPr>
              <a:t>काना</a:t>
            </a:r>
            <a:r>
              <a:rPr lang="en-GB" dirty="0"/>
              <a:t> ..........((</a:t>
            </a:r>
            <a:r>
              <a:rPr lang="en-GB" dirty="0" err="1"/>
              <a:t>शा.स</a:t>
            </a:r>
            <a:r>
              <a:rPr lang="en-GB" dirty="0"/>
              <a:t>. </a:t>
            </a:r>
            <a:r>
              <a:rPr lang="en-GB" dirty="0">
                <a:solidFill>
                  <a:srgbClr val="7030A0"/>
                </a:solidFill>
              </a:rPr>
              <a:t>2/2/125</a:t>
            </a:r>
            <a:r>
              <a:rPr lang="en-GB" dirty="0"/>
              <a:t>)</a:t>
            </a:r>
          </a:p>
          <a:p>
            <a:pPr marL="0" indent="0">
              <a:buNone/>
            </a:pPr>
            <a:r>
              <a:rPr lang="en-GB" dirty="0"/>
              <a:t>
</a:t>
            </a:r>
            <a:r>
              <a:rPr lang="en-GB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Kwath</a:t>
            </a: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(decoction)of </a:t>
            </a:r>
            <a:r>
              <a:rPr lang="en-GB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Kanchanara</a:t>
            </a: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(Bauhinia </a:t>
            </a:r>
            <a:r>
              <a:rPr lang="en-GB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variegata</a:t>
            </a: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) is prepared and </a:t>
            </a:r>
            <a:r>
              <a:rPr lang="en-GB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Shunti</a:t>
            </a: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(</a:t>
            </a:r>
            <a:r>
              <a:rPr lang="en-GB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Zingiber</a:t>
            </a: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officinale</a:t>
            </a: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) powder is </a:t>
            </a:r>
            <a:r>
              <a:rPr lang="en-GB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added,and</a:t>
            </a: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then </a:t>
            </a:r>
            <a:r>
              <a:rPr lang="en-GB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administerd</a:t>
            </a: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it is very </a:t>
            </a:r>
            <a:r>
              <a:rPr lang="en-GB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effacious</a:t>
            </a: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in </a:t>
            </a:r>
            <a:r>
              <a:rPr lang="en-GB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Gandmala</a:t>
            </a: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( Goitre)</a:t>
            </a:r>
            <a:endParaRPr lang="en-GB" dirty="0"/>
          </a:p>
          <a:p>
            <a:pPr marL="0" indent="0">
              <a:buNone/>
            </a:pPr>
            <a:endParaRPr lang="en-GB" dirty="0">
              <a:solidFill>
                <a:srgbClr val="C00000"/>
              </a:solidFill>
            </a:endParaRPr>
          </a:p>
          <a:p>
            <a:r>
              <a:rPr lang="en-GB" sz="4600" dirty="0"/>
              <a:t>2</a:t>
            </a:r>
            <a:r>
              <a:rPr lang="en-GB" dirty="0"/>
              <a:t>   </a:t>
            </a:r>
            <a:r>
              <a:rPr lang="en-GB" sz="4100" dirty="0" err="1">
                <a:solidFill>
                  <a:srgbClr val="C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Masurika</a:t>
            </a:r>
            <a:r>
              <a:rPr lang="en-GB" sz="4100" dirty="0">
                <a:solidFill>
                  <a:srgbClr val="C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(Pox)</a:t>
            </a:r>
            <a:r>
              <a:rPr lang="en-GB" dirty="0"/>
              <a:t>
</a:t>
            </a:r>
            <a:endParaRPr lang="en-GB" sz="2600" dirty="0">
              <a:solidFill>
                <a:srgbClr val="7030A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GB" sz="5100" dirty="0" err="1">
                <a:solidFill>
                  <a:srgbClr val="7030A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काञ्चनारत्वचःक्वाथस्ताप्य</a:t>
            </a:r>
            <a:r>
              <a:rPr lang="en-GB" sz="2600" dirty="0">
                <a:solidFill>
                  <a:srgbClr val="7030A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GB" sz="5100" dirty="0" err="1">
                <a:solidFill>
                  <a:srgbClr val="7030A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चूर्णाव</a:t>
            </a:r>
            <a:r>
              <a:rPr lang="en-GB" sz="2600" dirty="0">
                <a:solidFill>
                  <a:srgbClr val="7030A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GB" sz="5100" dirty="0" err="1">
                <a:solidFill>
                  <a:srgbClr val="7030A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चूर्णित</a:t>
            </a:r>
            <a:r>
              <a:rPr lang="en-GB" sz="2600" dirty="0">
                <a:solidFill>
                  <a:srgbClr val="7030A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।। (</a:t>
            </a:r>
            <a:r>
              <a:rPr lang="en-GB" sz="2600" dirty="0" err="1">
                <a:solidFill>
                  <a:srgbClr val="7030A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भा.प्र.चि</a:t>
            </a:r>
            <a:r>
              <a:rPr lang="en-GB" sz="2600" dirty="0">
                <a:solidFill>
                  <a:srgbClr val="7030A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. 60/49)</a:t>
            </a:r>
            <a:r>
              <a:rPr lang="en-GB" dirty="0"/>
              <a:t>
</a:t>
            </a:r>
            <a:r>
              <a:rPr lang="en-GB" sz="26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
In case of </a:t>
            </a:r>
            <a:r>
              <a:rPr lang="en-GB" sz="26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Masurika</a:t>
            </a:r>
            <a:r>
              <a:rPr lang="en-GB" sz="26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(Pox) the decoction prepared from bark of </a:t>
            </a:r>
            <a:r>
              <a:rPr lang="en-GB" sz="26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Kancanara</a:t>
            </a:r>
            <a:r>
              <a:rPr lang="en-GB" sz="26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added with </a:t>
            </a:r>
            <a:r>
              <a:rPr lang="en-GB" sz="26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Swarna</a:t>
            </a:r>
            <a:r>
              <a:rPr lang="en-GB" sz="26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sz="26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mākşika</a:t>
            </a:r>
            <a:r>
              <a:rPr lang="en-GB" sz="26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(Copper pyrite) powder is beneficial</a:t>
            </a:r>
            <a:endParaRPr lang="en-US" sz="26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373034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9A005-F43E-3E22-C8E2-1F5F0748E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654BF6-D383-8C5A-CF8F-78EC1C1C5A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627" y="631535"/>
            <a:ext cx="10058400" cy="5159931"/>
          </a:xfrm>
        </p:spPr>
        <p:txBody>
          <a:bodyPr/>
          <a:lstStyle/>
          <a:p>
            <a:r>
              <a:rPr lang="en-GB" sz="3200" dirty="0">
                <a:solidFill>
                  <a:srgbClr val="C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 Shweta</a:t>
            </a:r>
            <a:r>
              <a:rPr lang="en-GB" dirty="0"/>
              <a:t> </a:t>
            </a:r>
            <a:r>
              <a:rPr lang="en-GB" sz="3200" dirty="0" err="1">
                <a:solidFill>
                  <a:srgbClr val="C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pradara</a:t>
            </a:r>
            <a:r>
              <a:rPr lang="en-GB" dirty="0"/>
              <a:t> – </a:t>
            </a: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bark decoction is useful to treat </a:t>
            </a:r>
            <a:r>
              <a:rPr lang="en-GB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leucorrhea</a:t>
            </a: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with rice gruel.
</a:t>
            </a:r>
            <a:r>
              <a:rPr lang="en-GB" dirty="0"/>
              <a:t>
</a:t>
            </a:r>
            <a:r>
              <a:rPr lang="en-GB" sz="2800" dirty="0">
                <a:solidFill>
                  <a:srgbClr val="C00000"/>
                </a:solidFill>
                <a:latin typeface="Amasis MT Pro Black" panose="02040604050005020304" pitchFamily="18" charset="0"/>
              </a:rPr>
              <a:t>4</a:t>
            </a:r>
            <a:r>
              <a:rPr lang="en-GB" dirty="0"/>
              <a:t>  </a:t>
            </a:r>
            <a:r>
              <a:rPr lang="en-GB" sz="3200" dirty="0" err="1">
                <a:solidFill>
                  <a:srgbClr val="C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Atisara</a:t>
            </a:r>
            <a:r>
              <a:rPr lang="en-GB" sz="3200" dirty="0">
                <a:solidFill>
                  <a:srgbClr val="C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GB" sz="28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Decoction </a:t>
            </a: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with </a:t>
            </a:r>
            <a:r>
              <a:rPr lang="en-GB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jeerak</a:t>
            </a: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powder is useful to treat </a:t>
            </a:r>
            <a:r>
              <a:rPr lang="en-GB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diarrhea</a:t>
            </a: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  <a:p>
            <a:pPr marL="0" indent="0">
              <a:buNone/>
            </a:pPr>
            <a:r>
              <a:rPr lang="en-GB" sz="32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 </a:t>
            </a:r>
            <a:r>
              <a:rPr lang="en-GB" sz="32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Matra</a:t>
            </a:r>
            <a:r>
              <a:rPr lang="en-GB" sz="32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(Dose)</a:t>
            </a:r>
          </a:p>
          <a:p>
            <a:pPr marL="0" indent="0">
              <a:buNone/>
            </a:pPr>
            <a:endParaRPr lang="en-GB" sz="24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41A610E0-0D13-6AAA-CA03-5AF9A8107A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9191935"/>
              </p:ext>
            </p:extLst>
          </p:nvPr>
        </p:nvGraphicFramePr>
        <p:xfrm>
          <a:off x="602454" y="4166523"/>
          <a:ext cx="7398546" cy="2423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9273">
                  <a:extLst>
                    <a:ext uri="{9D8B030D-6E8A-4147-A177-3AD203B41FA5}">
                      <a16:colId xmlns:a16="http://schemas.microsoft.com/office/drawing/2014/main" val="4147646524"/>
                    </a:ext>
                  </a:extLst>
                </a:gridCol>
                <a:gridCol w="3699273">
                  <a:extLst>
                    <a:ext uri="{9D8B030D-6E8A-4147-A177-3AD203B41FA5}">
                      <a16:colId xmlns:a16="http://schemas.microsoft.com/office/drawing/2014/main" val="2418824712"/>
                    </a:ext>
                  </a:extLst>
                </a:gridCol>
              </a:tblGrid>
              <a:tr h="587418">
                <a:tc>
                  <a:txBody>
                    <a:bodyPr/>
                    <a:lstStyle/>
                    <a:p>
                      <a:r>
                        <a:rPr lang="en-GB" sz="2000" dirty="0" err="1">
                          <a:solidFill>
                            <a:srgbClr val="C00000"/>
                          </a:solidFill>
                          <a:latin typeface="ADLaM Display" panose="02010000000000000000" pitchFamily="2" charset="0"/>
                          <a:ea typeface="ADLaM Display" panose="02010000000000000000" pitchFamily="2" charset="0"/>
                          <a:cs typeface="ADLaM Display" panose="02010000000000000000" pitchFamily="2" charset="0"/>
                        </a:rPr>
                        <a:t>Kwath</a:t>
                      </a:r>
                      <a:r>
                        <a:rPr lang="en-GB" sz="2000" dirty="0">
                          <a:solidFill>
                            <a:srgbClr val="C00000"/>
                          </a:solidFill>
                          <a:latin typeface="ADLaM Display" panose="02010000000000000000" pitchFamily="2" charset="0"/>
                          <a:ea typeface="ADLaM Display" panose="02010000000000000000" pitchFamily="2" charset="0"/>
                          <a:cs typeface="ADLaM Display" panose="02010000000000000000" pitchFamily="2" charset="0"/>
                        </a:rPr>
                        <a:t>(Decoction)</a:t>
                      </a:r>
                      <a:endParaRPr lang="en-US" sz="2000" dirty="0">
                        <a:solidFill>
                          <a:srgbClr val="C00000"/>
                        </a:solidFill>
                        <a:latin typeface="ADLaM Display" panose="02010000000000000000" pitchFamily="2" charset="0"/>
                        <a:ea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40-80ml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125380"/>
                  </a:ext>
                </a:extLst>
              </a:tr>
              <a:tr h="1248750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sz="2000" dirty="0" err="1">
                          <a:solidFill>
                            <a:srgbClr val="C00000"/>
                          </a:solidFill>
                          <a:latin typeface="ADLaM Display" panose="02010000000000000000" pitchFamily="2" charset="0"/>
                          <a:ea typeface="ADLaM Display" panose="02010000000000000000" pitchFamily="2" charset="0"/>
                          <a:cs typeface="ADLaM Display" panose="02010000000000000000" pitchFamily="2" charset="0"/>
                        </a:rPr>
                        <a:t>Churna</a:t>
                      </a:r>
                      <a:r>
                        <a:rPr lang="en-GB" sz="2000" dirty="0">
                          <a:solidFill>
                            <a:srgbClr val="C00000"/>
                          </a:solidFill>
                          <a:latin typeface="ADLaM Display" panose="02010000000000000000" pitchFamily="2" charset="0"/>
                          <a:ea typeface="ADLaM Display" panose="02010000000000000000" pitchFamily="2" charset="0"/>
                          <a:cs typeface="ADLaM Display" panose="02010000000000000000" pitchFamily="2" charset="0"/>
                        </a:rPr>
                        <a:t>(Powder)</a:t>
                      </a:r>
                      <a:endParaRPr lang="en-US" sz="2000" dirty="0">
                        <a:solidFill>
                          <a:srgbClr val="C00000"/>
                        </a:solidFill>
                        <a:latin typeface="ADLaM Display" panose="02010000000000000000" pitchFamily="2" charset="0"/>
                        <a:ea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en-GB" sz="20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3-6 </a:t>
                      </a:r>
                      <a:r>
                        <a:rPr lang="en-GB" sz="2000" dirty="0" err="1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grm</a:t>
                      </a:r>
                      <a:endParaRPr lang="en-GB" sz="2000" dirty="0">
                        <a:solidFill>
                          <a:srgbClr val="C00000"/>
                        </a:solidFill>
                        <a:latin typeface="ADLaM Display" panose="02010000000000000000" pitchFamily="2" charset="0"/>
                        <a:ea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187899"/>
                  </a:ext>
                </a:extLst>
              </a:tr>
              <a:tr h="587418">
                <a:tc>
                  <a:txBody>
                    <a:bodyPr/>
                    <a:lstStyle/>
                    <a:p>
                      <a:r>
                        <a:rPr lang="en-GB" sz="2000" dirty="0" err="1">
                          <a:solidFill>
                            <a:srgbClr val="C00000"/>
                          </a:solidFill>
                          <a:latin typeface="ADLaM Display" panose="02010000000000000000" pitchFamily="2" charset="0"/>
                          <a:ea typeface="ADLaM Display" panose="02010000000000000000" pitchFamily="2" charset="0"/>
                          <a:cs typeface="ADLaM Display" panose="02010000000000000000" pitchFamily="2" charset="0"/>
                        </a:rPr>
                        <a:t>Pushpa</a:t>
                      </a:r>
                      <a:r>
                        <a:rPr lang="en-GB" sz="2000" dirty="0">
                          <a:solidFill>
                            <a:srgbClr val="C00000"/>
                          </a:solidFill>
                          <a:latin typeface="ADLaM Display" panose="02010000000000000000" pitchFamily="2" charset="0"/>
                          <a:ea typeface="ADLaM Display" panose="02010000000000000000" pitchFamily="2" charset="0"/>
                          <a:cs typeface="ADLaM Display" panose="02010000000000000000" pitchFamily="2" charset="0"/>
                        </a:rPr>
                        <a:t> rasa (Juice)</a:t>
                      </a:r>
                      <a:endParaRPr lang="en-US" sz="2000" dirty="0">
                        <a:solidFill>
                          <a:srgbClr val="C00000"/>
                        </a:solidFill>
                        <a:latin typeface="ADLaM Display" panose="02010000000000000000" pitchFamily="2" charset="0"/>
                        <a:ea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10 -20 ml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2266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58825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BB979-88EB-270D-6D21-02C1C74A1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masis MT Pro Black" panose="02040604050005020304" pitchFamily="18" charset="0"/>
              </a:rPr>
              <a:t>YOGA</a:t>
            </a:r>
            <a:r>
              <a:rPr lang="en-GB" dirty="0"/>
              <a:t> (</a:t>
            </a:r>
            <a:r>
              <a:rPr lang="en-GB" dirty="0">
                <a:solidFill>
                  <a:schemeClr val="tx1"/>
                </a:solidFill>
                <a:latin typeface="Amasis MT Pro Black" panose="02040604050005020304" pitchFamily="18" charset="0"/>
              </a:rPr>
              <a:t>Formulation</a:t>
            </a:r>
            <a:r>
              <a:rPr lang="en-GB" dirty="0"/>
              <a:t>)</a:t>
            </a:r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4C736AD-9E0F-E1CA-CA23-2AB4374186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7025934"/>
              </p:ext>
            </p:extLst>
          </p:nvPr>
        </p:nvGraphicFramePr>
        <p:xfrm>
          <a:off x="1066800" y="2014194"/>
          <a:ext cx="10058397" cy="4492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799">
                  <a:extLst>
                    <a:ext uri="{9D8B030D-6E8A-4147-A177-3AD203B41FA5}">
                      <a16:colId xmlns:a16="http://schemas.microsoft.com/office/drawing/2014/main" val="1130263357"/>
                    </a:ext>
                  </a:extLst>
                </a:gridCol>
                <a:gridCol w="3352799">
                  <a:extLst>
                    <a:ext uri="{9D8B030D-6E8A-4147-A177-3AD203B41FA5}">
                      <a16:colId xmlns:a16="http://schemas.microsoft.com/office/drawing/2014/main" val="3784512276"/>
                    </a:ext>
                  </a:extLst>
                </a:gridCol>
                <a:gridCol w="3352799">
                  <a:extLst>
                    <a:ext uri="{9D8B030D-6E8A-4147-A177-3AD203B41FA5}">
                      <a16:colId xmlns:a16="http://schemas.microsoft.com/office/drawing/2014/main" val="1003639959"/>
                    </a:ext>
                  </a:extLst>
                </a:gridCol>
              </a:tblGrid>
              <a:tr h="1489022">
                <a:tc>
                  <a:txBody>
                    <a:bodyPr/>
                    <a:lstStyle/>
                    <a:p>
                      <a:r>
                        <a:rPr lang="en-GB" dirty="0"/>
                        <a:t>   </a:t>
                      </a:r>
                    </a:p>
                    <a:p>
                      <a:r>
                        <a:rPr lang="en-GB" sz="2400" dirty="0">
                          <a:solidFill>
                            <a:srgbClr val="C00000"/>
                          </a:solidFill>
                          <a:latin typeface="Amasis MT Pro Black" panose="02040604050005020304" pitchFamily="18" charset="0"/>
                        </a:rPr>
                        <a:t>S. No</a:t>
                      </a:r>
                      <a:endParaRPr lang="en-US" sz="2400" dirty="0">
                        <a:solidFill>
                          <a:srgbClr val="C00000"/>
                        </a:solidFill>
                        <a:latin typeface="Amasis MT Pro Black" panose="020406040500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r>
                        <a:rPr lang="en-GB" sz="2400" dirty="0">
                          <a:solidFill>
                            <a:srgbClr val="C00000"/>
                          </a:solidFill>
                          <a:latin typeface="Amasis MT Pro Black" panose="02040604050005020304" pitchFamily="18" charset="0"/>
                        </a:rPr>
                        <a:t>Formulation</a:t>
                      </a:r>
                    </a:p>
                    <a:p>
                      <a:endParaRPr lang="en-GB" dirty="0"/>
                    </a:p>
                    <a:p>
                      <a:endParaRPr lang="en-GB" sz="2400" dirty="0">
                        <a:solidFill>
                          <a:srgbClr val="C00000"/>
                        </a:solidFill>
                        <a:latin typeface="Amasis MT Pro Black" panose="020406040500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r>
                        <a:rPr lang="en-GB" sz="2400" dirty="0">
                          <a:solidFill>
                            <a:srgbClr val="C00000"/>
                          </a:solidFill>
                          <a:latin typeface="Amasis MT Pro Black" panose="02040604050005020304" pitchFamily="18" charset="0"/>
                        </a:rPr>
                        <a:t>Indication</a:t>
                      </a:r>
                      <a:endParaRPr lang="en-US" sz="2400" dirty="0">
                        <a:solidFill>
                          <a:srgbClr val="C00000"/>
                        </a:solidFill>
                        <a:latin typeface="Amasis MT Pro Black" panose="020406040500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243932"/>
                  </a:ext>
                </a:extLst>
              </a:tr>
              <a:tr h="882383"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sz="2000" dirty="0" err="1">
                          <a:solidFill>
                            <a:srgbClr val="002060"/>
                          </a:solidFill>
                          <a:latin typeface="Amasis MT Pro Black" panose="02040604050005020304" pitchFamily="18" charset="0"/>
                        </a:rPr>
                        <a:t>Kancanara</a:t>
                      </a:r>
                      <a:r>
                        <a:rPr lang="en-GB" sz="2000" dirty="0">
                          <a:solidFill>
                            <a:srgbClr val="002060"/>
                          </a:solidFill>
                          <a:latin typeface="Amasis MT Pro Black" panose="02040604050005020304" pitchFamily="18" charset="0"/>
                        </a:rPr>
                        <a:t> </a:t>
                      </a:r>
                      <a:r>
                        <a:rPr lang="en-GB" sz="2000" dirty="0" err="1">
                          <a:solidFill>
                            <a:srgbClr val="002060"/>
                          </a:solidFill>
                          <a:latin typeface="Amasis MT Pro Black" panose="02040604050005020304" pitchFamily="18" charset="0"/>
                        </a:rPr>
                        <a:t>Guggulu</a:t>
                      </a:r>
                      <a:endParaRPr lang="en-US" sz="2000" dirty="0">
                        <a:solidFill>
                          <a:srgbClr val="002060"/>
                        </a:solidFill>
                        <a:latin typeface="Amasis MT Pro Black" panose="020406040500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sz="2000" dirty="0" err="1">
                          <a:solidFill>
                            <a:srgbClr val="7030A0"/>
                          </a:solidFill>
                          <a:latin typeface="Amasis MT Pro Black" panose="02040604050005020304" pitchFamily="18" charset="0"/>
                        </a:rPr>
                        <a:t>Galaganda</a:t>
                      </a:r>
                      <a:r>
                        <a:rPr lang="en-GB" dirty="0"/>
                        <a:t>, </a:t>
                      </a:r>
                      <a:r>
                        <a:rPr lang="en-GB" sz="2000" dirty="0" err="1">
                          <a:solidFill>
                            <a:srgbClr val="7030A0"/>
                          </a:solidFill>
                          <a:latin typeface="Amasis MT Pro Black" panose="02040604050005020304" pitchFamily="18" charset="0"/>
                        </a:rPr>
                        <a:t>Apaci</a:t>
                      </a:r>
                      <a:r>
                        <a:rPr lang="en-GB" dirty="0"/>
                        <a:t> , </a:t>
                      </a:r>
                      <a:r>
                        <a:rPr lang="en-GB" sz="2000" dirty="0" err="1">
                          <a:solidFill>
                            <a:srgbClr val="7030A0"/>
                          </a:solidFill>
                          <a:latin typeface="Amasis MT Pro Black" panose="02040604050005020304" pitchFamily="18" charset="0"/>
                        </a:rPr>
                        <a:t>Arbuda</a:t>
                      </a:r>
                      <a:endParaRPr lang="en-US" sz="2000" dirty="0">
                        <a:solidFill>
                          <a:srgbClr val="7030A0"/>
                        </a:solidFill>
                        <a:latin typeface="Amasis MT Pro Black" panose="020406040500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351600"/>
                  </a:ext>
                </a:extLst>
              </a:tr>
              <a:tr h="606639">
                <a:tc>
                  <a:txBody>
                    <a:bodyPr/>
                    <a:lstStyle/>
                    <a:p>
                      <a:r>
                        <a:rPr lang="en-GB" dirty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sz="2000" dirty="0" err="1">
                          <a:solidFill>
                            <a:srgbClr val="002060"/>
                          </a:solidFill>
                          <a:latin typeface="Amasis MT Pro Black" panose="02040604050005020304" pitchFamily="18" charset="0"/>
                        </a:rPr>
                        <a:t>Kancanara</a:t>
                      </a:r>
                      <a:r>
                        <a:rPr lang="en-GB" dirty="0"/>
                        <a:t> </a:t>
                      </a:r>
                      <a:r>
                        <a:rPr lang="en-GB" sz="2000" dirty="0" err="1">
                          <a:solidFill>
                            <a:srgbClr val="002060"/>
                          </a:solidFill>
                          <a:latin typeface="Amasis MT Pro Black" panose="02040604050005020304" pitchFamily="18" charset="0"/>
                        </a:rPr>
                        <a:t>Gutika</a:t>
                      </a:r>
                      <a:r>
                        <a:rPr lang="en-GB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err="1">
                          <a:solidFill>
                            <a:srgbClr val="7030A0"/>
                          </a:solidFill>
                          <a:latin typeface="Amasis MT Pro Black" panose="02040604050005020304" pitchFamily="18" charset="0"/>
                        </a:rPr>
                        <a:t>Galaganda</a:t>
                      </a:r>
                      <a:r>
                        <a:rPr lang="en-GB" dirty="0"/>
                        <a:t> , </a:t>
                      </a:r>
                      <a:r>
                        <a:rPr lang="en-GB" sz="2000" dirty="0" err="1">
                          <a:solidFill>
                            <a:srgbClr val="7030A0"/>
                          </a:solidFill>
                          <a:latin typeface="Amasis MT Pro Black" panose="02040604050005020304" pitchFamily="18" charset="0"/>
                        </a:rPr>
                        <a:t>Nadivranga</a:t>
                      </a:r>
                      <a:endParaRPr lang="en-US" sz="2000" dirty="0">
                        <a:solidFill>
                          <a:srgbClr val="7030A0"/>
                        </a:solidFill>
                        <a:latin typeface="Amasis MT Pro Black" panose="020406040500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969781"/>
                  </a:ext>
                </a:extLst>
              </a:tr>
              <a:tr h="634213">
                <a:tc>
                  <a:txBody>
                    <a:bodyPr/>
                    <a:lstStyle/>
                    <a:p>
                      <a:r>
                        <a:rPr lang="en-GB" dirty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err="1">
                          <a:solidFill>
                            <a:srgbClr val="002060"/>
                          </a:solidFill>
                          <a:latin typeface="Amasis MT Pro Black" panose="02040604050005020304" pitchFamily="18" charset="0"/>
                        </a:rPr>
                        <a:t>Kancanara</a:t>
                      </a:r>
                      <a:r>
                        <a:rPr lang="en-GB" dirty="0"/>
                        <a:t> </a:t>
                      </a:r>
                      <a:r>
                        <a:rPr lang="en-GB" sz="2000" dirty="0" err="1">
                          <a:solidFill>
                            <a:srgbClr val="002060"/>
                          </a:solidFill>
                          <a:latin typeface="Amasis MT Pro Black" panose="02040604050005020304" pitchFamily="18" charset="0"/>
                        </a:rPr>
                        <a:t>Varuna</a:t>
                      </a:r>
                      <a:r>
                        <a:rPr lang="en-GB" dirty="0"/>
                        <a:t> </a:t>
                      </a:r>
                      <a:r>
                        <a:rPr lang="en-GB" sz="2000" dirty="0" err="1">
                          <a:solidFill>
                            <a:srgbClr val="002060"/>
                          </a:solidFill>
                          <a:latin typeface="Amasis MT Pro Black" panose="02040604050005020304" pitchFamily="18" charset="0"/>
                        </a:rPr>
                        <a:t>Kwath</a:t>
                      </a:r>
                      <a:r>
                        <a:rPr lang="en-GB" dirty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err="1">
                          <a:solidFill>
                            <a:srgbClr val="7030A0"/>
                          </a:solidFill>
                          <a:latin typeface="Amasis MT Pro Black" panose="02040604050005020304" pitchFamily="18" charset="0"/>
                        </a:rPr>
                        <a:t>Gandmala</a:t>
                      </a:r>
                      <a:r>
                        <a:rPr lang="en-GB" dirty="0"/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238695"/>
                  </a:ext>
                </a:extLst>
              </a:tr>
              <a:tr h="499710">
                <a:tc>
                  <a:txBody>
                    <a:bodyPr/>
                    <a:lstStyle/>
                    <a:p>
                      <a:r>
                        <a:rPr lang="en-GB" dirty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err="1">
                          <a:solidFill>
                            <a:srgbClr val="002060"/>
                          </a:solidFill>
                          <a:latin typeface="Amasis MT Pro Black" panose="02040604050005020304" pitchFamily="18" charset="0"/>
                        </a:rPr>
                        <a:t>Kancanara</a:t>
                      </a:r>
                      <a:r>
                        <a:rPr lang="en-GB" dirty="0"/>
                        <a:t> </a:t>
                      </a:r>
                      <a:r>
                        <a:rPr lang="en-GB" sz="2000" dirty="0" err="1">
                          <a:solidFill>
                            <a:srgbClr val="002060"/>
                          </a:solidFill>
                          <a:latin typeface="Amasis MT Pro Black" panose="02040604050005020304" pitchFamily="18" charset="0"/>
                        </a:rPr>
                        <a:t>Kwath</a:t>
                      </a:r>
                      <a:r>
                        <a:rPr lang="en-GB" dirty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err="1">
                          <a:solidFill>
                            <a:srgbClr val="7030A0"/>
                          </a:solidFill>
                          <a:latin typeface="Amasis MT Pro Black" panose="02040604050005020304" pitchFamily="18" charset="0"/>
                        </a:rPr>
                        <a:t>Masurica</a:t>
                      </a:r>
                      <a:r>
                        <a:rPr lang="en-GB" dirty="0"/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6638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72375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363AA-6EAD-3878-7E7E-0306EB722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tx1"/>
                </a:solidFill>
                <a:latin typeface="Amasis MT Pro Black" panose="02040604050005020304" pitchFamily="18" charset="0"/>
              </a:rPr>
              <a:t>Toxic</a:t>
            </a:r>
            <a:r>
              <a:rPr lang="en-GB" dirty="0"/>
              <a:t> </a:t>
            </a:r>
            <a:r>
              <a:rPr lang="en-GB" dirty="0">
                <a:solidFill>
                  <a:schemeClr val="tx1"/>
                </a:solidFill>
                <a:latin typeface="Amasis MT Pro Black" panose="02040604050005020304" pitchFamily="18" charset="0"/>
              </a:rPr>
              <a:t>Effects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8C693B-4877-3408-25C4-ADC6B03752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2800" dirty="0" err="1">
                <a:solidFill>
                  <a:srgbClr val="002060"/>
                </a:solidFill>
                <a:latin typeface="Aharoni" panose="02010803020104030203" pitchFamily="2" charset="-79"/>
                <a:ea typeface="Alasassy Caps" panose="02000000000000000000" pitchFamily="2" charset="0"/>
                <a:cs typeface="Aharoni" panose="02010803020104030203" pitchFamily="2" charset="-79"/>
              </a:rPr>
              <a:t>Kanchnar</a:t>
            </a:r>
            <a:r>
              <a:rPr lang="en-GB" dirty="0"/>
              <a:t> </a:t>
            </a:r>
            <a:r>
              <a:rPr lang="en-GB" sz="28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guggulu</a:t>
            </a:r>
            <a:r>
              <a:rPr lang="en-GB" sz="28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exhibited a cytotoxic effect by inhibiting cell division (antimitotic) and reducing</a:t>
            </a:r>
            <a:r>
              <a:rPr lang="en-GB" dirty="0"/>
              <a:t> </a:t>
            </a:r>
            <a:r>
              <a:rPr lang="en-GB" sz="28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cell</a:t>
            </a:r>
            <a:r>
              <a:rPr lang="en-GB" dirty="0"/>
              <a:t> </a:t>
            </a:r>
            <a:r>
              <a:rPr lang="en-GB" sz="28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proliferation </a:t>
            </a:r>
          </a:p>
          <a:p>
            <a:endParaRPr lang="en-GB" sz="28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r>
              <a:rPr lang="en-GB" sz="28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</a:t>
            </a:r>
            <a:r>
              <a:rPr lang="en-GB" sz="3600" dirty="0">
                <a:latin typeface="Amasis MT Pro Black" panose="02040604050005020304" pitchFamily="18" charset="0"/>
                <a:cs typeface="Aharoni" panose="02010803020104030203" pitchFamily="2" charset="-79"/>
              </a:rPr>
              <a:t>CONTROVERSY</a:t>
            </a:r>
          </a:p>
          <a:p>
            <a:pPr marL="742950" indent="-742950">
              <a:buAutoNum type="arabicParenR"/>
            </a:pPr>
            <a:r>
              <a:rPr lang="en-GB" sz="3600" dirty="0" err="1">
                <a:solidFill>
                  <a:srgbClr val="002060"/>
                </a:solidFill>
                <a:latin typeface="Amasis MT Pro Black" panose="02040604050005020304" pitchFamily="18" charset="0"/>
                <a:cs typeface="Aharoni" panose="02010803020104030203" pitchFamily="2" charset="-79"/>
              </a:rPr>
              <a:t>Kovidara</a:t>
            </a:r>
            <a:r>
              <a:rPr lang="en-GB" sz="3600" dirty="0">
                <a:solidFill>
                  <a:srgbClr val="002060"/>
                </a:solidFill>
                <a:latin typeface="Amasis MT Pro Black" panose="02040604050005020304" pitchFamily="18" charset="0"/>
                <a:cs typeface="Aharoni" panose="02010803020104030203" pitchFamily="2" charset="-79"/>
              </a:rPr>
              <a:t> and </a:t>
            </a:r>
            <a:r>
              <a:rPr lang="en-GB" sz="3600" dirty="0" err="1">
                <a:solidFill>
                  <a:srgbClr val="002060"/>
                </a:solidFill>
                <a:latin typeface="Amasis MT Pro Black" panose="02040604050005020304" pitchFamily="18" charset="0"/>
                <a:cs typeface="Aharoni" panose="02010803020104030203" pitchFamily="2" charset="-79"/>
              </a:rPr>
              <a:t>Kanchanara</a:t>
            </a:r>
            <a:endParaRPr lang="en-GB" sz="3600" dirty="0">
              <a:solidFill>
                <a:srgbClr val="002060"/>
              </a:solidFill>
              <a:latin typeface="Amasis MT Pro Black" panose="02040604050005020304" pitchFamily="18" charset="0"/>
              <a:cs typeface="Aharoni" panose="02010803020104030203" pitchFamily="2" charset="-79"/>
            </a:endParaRPr>
          </a:p>
          <a:p>
            <a:pPr marL="0" indent="0">
              <a:buNone/>
            </a:pPr>
            <a:r>
              <a:rPr lang="en-GB" sz="28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sz="2800" dirty="0">
                <a:latin typeface="Aharoni" panose="02010803020104030203" pitchFamily="2" charset="-79"/>
                <a:cs typeface="Aharoni" panose="02010803020104030203" pitchFamily="2" charset="-79"/>
              </a:rPr>
              <a:t>2) </a:t>
            </a:r>
            <a:r>
              <a:rPr lang="en-GB" sz="32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Kovidara</a:t>
            </a:r>
            <a:r>
              <a:rPr lang="en-GB" sz="28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sz="32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and</a:t>
            </a:r>
            <a:r>
              <a:rPr lang="en-GB" sz="28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sz="32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Uddalaka</a:t>
            </a:r>
            <a:endParaRPr lang="en-GB" sz="32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287445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D6CFB-3D59-CA37-AB12-7F7729A7B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masis MT Pro Black" panose="02040604050005020304" pitchFamily="18" charset="0"/>
              </a:rPr>
              <a:t>Research </a:t>
            </a:r>
            <a:r>
              <a:rPr lang="en-GB" dirty="0"/>
              <a:t> </a:t>
            </a:r>
            <a:r>
              <a:rPr lang="en-GB" dirty="0">
                <a:latin typeface="Amasis MT Pro Black" panose="02040604050005020304" pitchFamily="18" charset="0"/>
              </a:rPr>
              <a:t>Update</a:t>
            </a:r>
            <a:r>
              <a:rPr lang="en-GB" dirty="0"/>
              <a:t> 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16020C-C4F0-99B7-2A9C-CE3AC6388E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   </a:t>
            </a:r>
            <a:r>
              <a:rPr lang="en-GB" sz="2800" dirty="0">
                <a:latin typeface="Amasis MT Pro Black" panose="02040604050005020304" pitchFamily="18" charset="0"/>
              </a:rPr>
              <a:t>1</a:t>
            </a:r>
            <a:r>
              <a:rPr lang="en-GB" dirty="0"/>
              <a:t>) </a:t>
            </a: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Antidiabetic</a:t>
            </a:r>
          </a:p>
          <a:p>
            <a:r>
              <a:rPr lang="en-GB" sz="3200" dirty="0">
                <a:latin typeface="Amasis MT Pro Black" panose="02040604050005020304" pitchFamily="18" charset="0"/>
              </a:rPr>
              <a:t>2</a:t>
            </a:r>
            <a:r>
              <a:rPr lang="en-GB" dirty="0"/>
              <a:t>) </a:t>
            </a:r>
            <a:r>
              <a:rPr lang="en-GB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Anticarcinogenic</a:t>
            </a:r>
            <a:r>
              <a:rPr lang="en-GB" dirty="0"/>
              <a:t> </a:t>
            </a: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&amp;</a:t>
            </a:r>
            <a:r>
              <a:rPr lang="en-GB" dirty="0"/>
              <a:t> </a:t>
            </a:r>
            <a:r>
              <a:rPr lang="en-GB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Antimutagenic</a:t>
            </a:r>
            <a:endParaRPr lang="en-GB" sz="24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r>
              <a:rPr lang="en-GB" dirty="0"/>
              <a:t>   </a:t>
            </a:r>
            <a:r>
              <a:rPr lang="en-GB" sz="3200" dirty="0">
                <a:latin typeface="Amasis MT Pro Black" panose="02040604050005020304" pitchFamily="18" charset="0"/>
              </a:rPr>
              <a:t>3</a:t>
            </a:r>
            <a:r>
              <a:rPr lang="en-GB" dirty="0"/>
              <a:t>) </a:t>
            </a:r>
            <a:r>
              <a:rPr lang="en-GB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Antiarthritic</a:t>
            </a:r>
            <a:endParaRPr lang="en-GB" sz="24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r>
              <a:rPr lang="en-GB" dirty="0"/>
              <a:t>  </a:t>
            </a:r>
            <a:r>
              <a:rPr lang="en-GB" sz="3200" dirty="0">
                <a:latin typeface="Amasis MT Pro Black" panose="02040604050005020304" pitchFamily="18" charset="0"/>
              </a:rPr>
              <a:t>4</a:t>
            </a:r>
            <a:r>
              <a:rPr lang="en-GB" dirty="0"/>
              <a:t> )</a:t>
            </a: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Anti-</a:t>
            </a:r>
            <a:r>
              <a:rPr lang="en-GB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helmintic</a:t>
            </a:r>
            <a:endParaRPr lang="en-GB" sz="24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r>
              <a:rPr lang="en-GB" dirty="0"/>
              <a:t>  </a:t>
            </a:r>
            <a:r>
              <a:rPr lang="en-GB" sz="3200" dirty="0">
                <a:latin typeface="Amasis MT Pro Black" panose="02040604050005020304" pitchFamily="18" charset="0"/>
              </a:rPr>
              <a:t>5</a:t>
            </a:r>
            <a:r>
              <a:rPr lang="en-GB" dirty="0"/>
              <a:t>)   </a:t>
            </a: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Anti-oxidant</a:t>
            </a:r>
          </a:p>
          <a:p>
            <a:pPr marL="0" indent="0">
              <a:buNone/>
            </a:pPr>
            <a:r>
              <a:rPr lang="en-GB" dirty="0"/>
              <a:t>  </a:t>
            </a:r>
            <a:r>
              <a:rPr lang="en-GB" sz="3200" dirty="0">
                <a:latin typeface="Amasis MT Pro Black" panose="02040604050005020304" pitchFamily="18" charset="0"/>
              </a:rPr>
              <a:t>6</a:t>
            </a:r>
            <a:r>
              <a:rPr lang="en-GB" dirty="0"/>
              <a:t>)  </a:t>
            </a:r>
            <a:r>
              <a:rPr lang="en-GB" sz="240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Nephroprotective</a:t>
            </a:r>
            <a:r>
              <a:rPr lang="en-GB" dirty="0"/>
              <a:t> </a:t>
            </a:r>
            <a:r>
              <a:rPr lang="en-GB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effect</a:t>
            </a:r>
            <a:endParaRPr lang="en-US" sz="24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591556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CFE1B-4C68-9BFE-FC81-0486267B6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8E2C73E-2D7E-533E-FF0A-F6B81AD741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031" y="142875"/>
            <a:ext cx="11608594" cy="6447234"/>
          </a:xfrm>
        </p:spPr>
      </p:pic>
    </p:spTree>
    <p:extLst>
      <p:ext uri="{BB962C8B-B14F-4D97-AF65-F5344CB8AC3E}">
        <p14:creationId xmlns:p14="http://schemas.microsoft.com/office/powerpoint/2010/main" val="39717753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Words>761</Words>
  <Application>Microsoft Office PowerPoint</Application>
  <PresentationFormat>Widescreen</PresentationFormat>
  <Paragraphs>132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ADLaM Display</vt:lpstr>
      <vt:lpstr>Aharoni</vt:lpstr>
      <vt:lpstr>Amasis MT Pro Black</vt:lpstr>
      <vt:lpstr>Aptos Black</vt:lpstr>
      <vt:lpstr>Arial</vt:lpstr>
      <vt:lpstr>Calibri</vt:lpstr>
      <vt:lpstr>Century Gothic</vt:lpstr>
      <vt:lpstr>Wingdings 3</vt:lpstr>
      <vt:lpstr>Ion Boardroom</vt:lpstr>
      <vt:lpstr>KANCHANARA </vt:lpstr>
      <vt:lpstr>PowerPoint Presentation</vt:lpstr>
      <vt:lpstr>KANCHANARA </vt:lpstr>
      <vt:lpstr>PowerPoint Presentation</vt:lpstr>
      <vt:lpstr>                     Botanical Name  : Bauhinia variegata  Family : Caesalpinaceae  </vt:lpstr>
      <vt:lpstr>Classical Categorization </vt:lpstr>
      <vt:lpstr> VARIETIES </vt:lpstr>
      <vt:lpstr> SPECIES  </vt:lpstr>
      <vt:lpstr>   Habitat Kanchanar is very Common throughout India As it gives Shade Commonly Planted by Road Side.      MORPHOLOGY  Habit  Shrub or Small Tree   Stem Woody Aerial Erect Branched, Solid , Cylindrical and Rough   </vt:lpstr>
      <vt:lpstr>PowerPoint Presentation</vt:lpstr>
      <vt:lpstr> </vt:lpstr>
      <vt:lpstr>PowerPoint Presentation</vt:lpstr>
      <vt:lpstr> FRUIT </vt:lpstr>
      <vt:lpstr>CHEMICAL COMPOSITION  </vt:lpstr>
      <vt:lpstr>       RAS PANCHAK </vt:lpstr>
      <vt:lpstr>  </vt:lpstr>
      <vt:lpstr>Pharmacological Action </vt:lpstr>
      <vt:lpstr>Amayika Prayoga </vt:lpstr>
      <vt:lpstr>PowerPoint Presentation</vt:lpstr>
      <vt:lpstr>YOGA (Formulation)</vt:lpstr>
      <vt:lpstr>Toxic Effects   </vt:lpstr>
      <vt:lpstr>Research  Update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KANCHANARA </dc:title>
  <dc:creator>Nisha Khan</dc:creator>
  <cp:lastModifiedBy>Office</cp:lastModifiedBy>
  <cp:revision>59</cp:revision>
  <dcterms:created xsi:type="dcterms:W3CDTF">2024-05-11T09:46:16Z</dcterms:created>
  <dcterms:modified xsi:type="dcterms:W3CDTF">2024-09-03T16:22:23Z</dcterms:modified>
</cp:coreProperties>
</file>