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82" r:id="rId10"/>
    <p:sldId id="263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3" autoAdjust="0"/>
    <p:restoredTop sz="94581" autoAdjust="0"/>
  </p:normalViewPr>
  <p:slideViewPr>
    <p:cSldViewPr>
      <p:cViewPr>
        <p:scale>
          <a:sx n="58" d="100"/>
          <a:sy n="58" d="100"/>
        </p:scale>
        <p:origin x="964" y="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5971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6500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74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281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358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21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976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990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40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671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556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36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4766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9057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019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861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B77F4AB-4B92-0945-9DC7-2D9157E9515A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DA953A-D098-5E40-85BC-6ED80F8CB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41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5204B-42CC-D54F-DE2F-71100C958F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HARITAKI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14186E-C777-EF4F-632A-51E63840F5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DR.KAVITA TIWARI</a:t>
            </a:r>
          </a:p>
          <a:p>
            <a:r>
              <a:rPr lang="en-IN" dirty="0"/>
              <a:t>ASST.PROFF </a:t>
            </a:r>
          </a:p>
          <a:p>
            <a:r>
              <a:rPr lang="en-IN" dirty="0"/>
              <a:t>DEPT OF DRAVYAGUNA</a:t>
            </a:r>
          </a:p>
        </p:txBody>
      </p:sp>
    </p:spTree>
    <p:extLst>
      <p:ext uri="{BB962C8B-B14F-4D97-AF65-F5344CB8AC3E}">
        <p14:creationId xmlns:p14="http://schemas.microsoft.com/office/powerpoint/2010/main" val="3136872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EF7689-6A4D-A920-C1CD-FF3A0CDBD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1"/>
            <a:ext cx="10287000" cy="1143000"/>
          </a:xfrm>
        </p:spPr>
        <p:txBody>
          <a:bodyPr>
            <a:normAutofit/>
          </a:bodyPr>
          <a:lstStyle/>
          <a:p>
            <a:r>
              <a:rPr lang="en-US" sz="4000" b="1" dirty="0"/>
              <a:t>Index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3BDC22-E69E-BD8C-059F-B03D611A93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5181600" cy="4495800"/>
          </a:xfrm>
        </p:spPr>
        <p:txBody>
          <a:bodyPr>
            <a:normAutofit fontScale="25000" lnSpcReduction="20000"/>
          </a:bodyPr>
          <a:lstStyle/>
          <a:p>
            <a:pPr marL="514350" indent="-514350">
              <a:buAutoNum type="arabicPeriod"/>
            </a:pPr>
            <a:r>
              <a:rPr lang="en-US" sz="6400" b="1" dirty="0" err="1"/>
              <a:t>Shloka</a:t>
            </a:r>
            <a:endParaRPr lang="en-US" sz="6400" b="1" dirty="0"/>
          </a:p>
          <a:p>
            <a:pPr marL="514350" indent="-514350">
              <a:buAutoNum type="arabicPeriod"/>
            </a:pPr>
            <a:r>
              <a:rPr lang="en-US" sz="6400" b="1" dirty="0" err="1"/>
              <a:t>Basonym</a:t>
            </a:r>
            <a:endParaRPr lang="en-US" sz="6400" b="1" dirty="0"/>
          </a:p>
          <a:p>
            <a:pPr marL="514350" indent="-514350">
              <a:buAutoNum type="arabicPeriod"/>
            </a:pPr>
            <a:r>
              <a:rPr lang="en-US" sz="6400" b="1" dirty="0"/>
              <a:t>Synonyms</a:t>
            </a:r>
          </a:p>
          <a:p>
            <a:pPr marL="514350" indent="-514350">
              <a:buAutoNum type="arabicPeriod"/>
            </a:pPr>
            <a:r>
              <a:rPr lang="en-US" sz="6400" b="1" dirty="0"/>
              <a:t>Vernacular name</a:t>
            </a:r>
          </a:p>
          <a:p>
            <a:pPr marL="514350" indent="-514350">
              <a:buAutoNum type="arabicPeriod"/>
            </a:pPr>
            <a:r>
              <a:rPr lang="en-US" sz="6400" b="1" dirty="0"/>
              <a:t>Botanical name &amp; family</a:t>
            </a:r>
          </a:p>
          <a:p>
            <a:pPr marL="514350" indent="-514350">
              <a:buAutoNum type="arabicPeriod"/>
            </a:pPr>
            <a:r>
              <a:rPr lang="en-US" sz="6400" b="1" dirty="0"/>
              <a:t>Classical categorization</a:t>
            </a:r>
          </a:p>
          <a:p>
            <a:pPr marL="514350" indent="-514350">
              <a:buAutoNum type="arabicPeriod"/>
            </a:pPr>
            <a:r>
              <a:rPr lang="en-US" sz="6400" b="1" dirty="0"/>
              <a:t>Varieties</a:t>
            </a:r>
          </a:p>
          <a:p>
            <a:pPr marL="514350" indent="-514350">
              <a:buAutoNum type="arabicPeriod"/>
            </a:pPr>
            <a:r>
              <a:rPr lang="en-US" sz="6400" b="1" dirty="0"/>
              <a:t>Habitat</a:t>
            </a:r>
          </a:p>
          <a:p>
            <a:pPr marL="514350" indent="-514350">
              <a:buAutoNum type="arabicPeriod"/>
            </a:pPr>
            <a:r>
              <a:rPr lang="en-US" sz="6400" b="1" dirty="0"/>
              <a:t>Morphology</a:t>
            </a:r>
          </a:p>
          <a:p>
            <a:pPr marL="514350" indent="-514350">
              <a:buAutoNum type="arabicPeriod"/>
            </a:pPr>
            <a:r>
              <a:rPr lang="en-US" sz="6400" b="1" dirty="0" err="1"/>
              <a:t>Grahya-Agrahya</a:t>
            </a:r>
            <a:endParaRPr lang="en-US" sz="6400" b="1" dirty="0"/>
          </a:p>
          <a:p>
            <a:pPr marL="514350" indent="-514350">
              <a:buAutoNum type="arabicPeriod"/>
            </a:pPr>
            <a:r>
              <a:rPr lang="en-US" sz="6400" b="1" dirty="0"/>
              <a:t>Chemical composition</a:t>
            </a:r>
          </a:p>
          <a:p>
            <a:pPr marL="514350" indent="-514350">
              <a:buAutoNum type="arabicPeriod"/>
            </a:pPr>
            <a:r>
              <a:rPr lang="en-US" sz="6400" b="1" dirty="0" err="1"/>
              <a:t>Raspanchak</a:t>
            </a:r>
            <a:endParaRPr lang="en-US" sz="6400" b="1" dirty="0"/>
          </a:p>
          <a:p>
            <a:pPr marL="0" indent="0">
              <a:buNone/>
            </a:pPr>
            <a:r>
              <a:rPr lang="en-US" sz="5000" dirty="0"/>
              <a:t>                                            </a:t>
            </a:r>
            <a:r>
              <a:rPr lang="en-US" dirty="0"/>
              <a:t>                                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379119" y="1600200"/>
            <a:ext cx="5562600" cy="464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13. Karma</a:t>
            </a:r>
          </a:p>
          <a:p>
            <a:pPr marL="0" indent="0">
              <a:buNone/>
            </a:pPr>
            <a:r>
              <a:rPr lang="en-US" sz="2000" b="1" dirty="0"/>
              <a:t>14. Pharmacological action</a:t>
            </a:r>
          </a:p>
          <a:p>
            <a:pPr marL="0" indent="0">
              <a:buNone/>
            </a:pPr>
            <a:r>
              <a:rPr lang="en-US" sz="2000" b="1" dirty="0"/>
              <a:t>15. Therapeutic indication</a:t>
            </a:r>
          </a:p>
          <a:p>
            <a:pPr marL="0" indent="0">
              <a:buNone/>
            </a:pPr>
            <a:r>
              <a:rPr lang="en-US" sz="2000" b="1" dirty="0"/>
              <a:t>16. </a:t>
            </a:r>
            <a:r>
              <a:rPr lang="en-US" sz="2000" b="1" dirty="0" err="1"/>
              <a:t>Aamayik</a:t>
            </a:r>
            <a:r>
              <a:rPr lang="en-US" sz="2000" b="1" dirty="0"/>
              <a:t> </a:t>
            </a:r>
            <a:r>
              <a:rPr lang="en-US" sz="2000" b="1" dirty="0" err="1"/>
              <a:t>prayog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17. </a:t>
            </a:r>
            <a:r>
              <a:rPr lang="en-US" sz="2000" b="1" dirty="0" err="1"/>
              <a:t>Matra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18.</a:t>
            </a:r>
            <a:r>
              <a:rPr lang="en-IN" sz="2000" b="1" dirty="0"/>
              <a:t> Useful part</a:t>
            </a:r>
          </a:p>
          <a:p>
            <a:pPr marL="0" indent="0">
              <a:buNone/>
            </a:pPr>
            <a:r>
              <a:rPr lang="en-US" sz="2000" b="1" dirty="0"/>
              <a:t>19.Formulations</a:t>
            </a:r>
          </a:p>
          <a:p>
            <a:pPr marL="0" indent="0">
              <a:buNone/>
            </a:pPr>
            <a:r>
              <a:rPr lang="en-US" sz="2000" b="1" dirty="0"/>
              <a:t>20.Adulteration</a:t>
            </a:r>
          </a:p>
          <a:p>
            <a:pPr marL="0" indent="0">
              <a:buNone/>
            </a:pPr>
            <a:r>
              <a:rPr lang="en-US" sz="2000" b="1" dirty="0"/>
              <a:t>21</a:t>
            </a:r>
            <a:r>
              <a:rPr lang="en-US" sz="2000" b="1"/>
              <a:t>.Controversy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22. </a:t>
            </a:r>
            <a:r>
              <a:rPr lang="en-US" sz="2000" b="1" dirty="0" err="1"/>
              <a:t>Reseach</a:t>
            </a:r>
            <a:r>
              <a:rPr lang="en-US" sz="2000" b="1" dirty="0"/>
              <a:t> update</a:t>
            </a:r>
          </a:p>
        </p:txBody>
      </p:sp>
    </p:spTree>
    <p:extLst>
      <p:ext uri="{BB962C8B-B14F-4D97-AF65-F5344CB8AC3E}">
        <p14:creationId xmlns:p14="http://schemas.microsoft.com/office/powerpoint/2010/main" val="3252284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BF622-2E13-1603-4EF9-20DFD8F5A4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66800" y="2209800"/>
            <a:ext cx="9144000" cy="1219200"/>
          </a:xfrm>
        </p:spPr>
        <p:txBody>
          <a:bodyPr>
            <a:noAutofit/>
          </a:bodyPr>
          <a:lstStyle/>
          <a:p>
            <a:r>
              <a:rPr lang="en-US" sz="8800" b="1" dirty="0"/>
              <a:t> HARITAKI</a:t>
            </a:r>
            <a:br>
              <a:rPr lang="en-US" sz="8800" b="1" dirty="0"/>
            </a:br>
            <a:endParaRPr lang="en-US" sz="8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ACE72A-0477-43C5-45A1-E4743FBB87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914400" y="3359860"/>
            <a:ext cx="9220200" cy="3879140"/>
          </a:xfrm>
        </p:spPr>
        <p:txBody>
          <a:bodyPr>
            <a:normAutofit/>
          </a:bodyPr>
          <a:lstStyle/>
          <a:p>
            <a:r>
              <a:rPr lang="en-US" sz="2800" i="1" dirty="0" err="1"/>
              <a:t>हरीतक्यभया</a:t>
            </a:r>
            <a:r>
              <a:rPr lang="en-US" sz="2800" i="1" dirty="0"/>
              <a:t> </a:t>
            </a:r>
            <a:r>
              <a:rPr lang="en-US" sz="2800" i="1" dirty="0" err="1"/>
              <a:t>पथ्या</a:t>
            </a:r>
            <a:r>
              <a:rPr lang="en-US" sz="2800" i="1" dirty="0"/>
              <a:t> </a:t>
            </a:r>
            <a:r>
              <a:rPr lang="en-US" sz="2800" i="1" dirty="0" err="1"/>
              <a:t>कायस्था</a:t>
            </a:r>
            <a:r>
              <a:rPr lang="en-US" sz="2800" i="1" dirty="0"/>
              <a:t> </a:t>
            </a:r>
            <a:r>
              <a:rPr lang="en-US" sz="2800" i="1" dirty="0" err="1"/>
              <a:t>पूतनाऽमृता</a:t>
            </a:r>
            <a:r>
              <a:rPr lang="en-US" sz="2800" i="1" dirty="0"/>
              <a:t> ।</a:t>
            </a:r>
          </a:p>
          <a:p>
            <a:r>
              <a:rPr lang="en-US" sz="2800" i="1" dirty="0" err="1"/>
              <a:t>हैमवत्यव्यथा</a:t>
            </a:r>
            <a:r>
              <a:rPr lang="en-US" sz="2800" i="1" dirty="0"/>
              <a:t> </a:t>
            </a:r>
            <a:r>
              <a:rPr lang="en-US" sz="2800" i="1" dirty="0" err="1"/>
              <a:t>चापि</a:t>
            </a:r>
            <a:r>
              <a:rPr lang="en-US" sz="2800" i="1" dirty="0"/>
              <a:t> </a:t>
            </a:r>
            <a:r>
              <a:rPr lang="en-US" sz="2800" i="1" dirty="0" err="1"/>
              <a:t>चेतकी</a:t>
            </a:r>
            <a:r>
              <a:rPr lang="en-US" sz="2800" i="1" dirty="0"/>
              <a:t> </a:t>
            </a:r>
            <a:r>
              <a:rPr lang="en-US" sz="2800" i="1" dirty="0" err="1"/>
              <a:t>श्रेयसी</a:t>
            </a:r>
            <a:r>
              <a:rPr lang="en-US" sz="2800" i="1" dirty="0"/>
              <a:t> </a:t>
            </a:r>
            <a:r>
              <a:rPr lang="en-US" sz="2800" i="1" dirty="0" err="1"/>
              <a:t>शिवा</a:t>
            </a:r>
            <a:r>
              <a:rPr lang="en-US" sz="2800" i="1" dirty="0"/>
              <a:t>  ।। </a:t>
            </a:r>
          </a:p>
          <a:p>
            <a:r>
              <a:rPr lang="en-US" sz="2800" i="1" dirty="0"/>
              <a:t>  </a:t>
            </a:r>
            <a:r>
              <a:rPr lang="en-US" sz="2800" i="1" dirty="0" err="1"/>
              <a:t>वयस्था</a:t>
            </a:r>
            <a:r>
              <a:rPr lang="en-US" sz="2800" i="1" dirty="0"/>
              <a:t> </a:t>
            </a:r>
            <a:r>
              <a:rPr lang="en-US" sz="2800" i="1" dirty="0" err="1"/>
              <a:t>विजया</a:t>
            </a:r>
            <a:r>
              <a:rPr lang="en-US" sz="2800" i="1" dirty="0"/>
              <a:t> </a:t>
            </a:r>
            <a:r>
              <a:rPr lang="en-US" sz="2800" i="1" dirty="0" err="1"/>
              <a:t>चापि</a:t>
            </a:r>
            <a:r>
              <a:rPr lang="en-US" sz="2800" i="1" dirty="0"/>
              <a:t> </a:t>
            </a:r>
            <a:r>
              <a:rPr lang="en-US" sz="2800" i="1" dirty="0" err="1"/>
              <a:t>जीवन्ती</a:t>
            </a:r>
            <a:r>
              <a:rPr lang="en-US" sz="2800" i="1" dirty="0"/>
              <a:t> </a:t>
            </a:r>
            <a:r>
              <a:rPr lang="en-US" sz="2800" i="1" dirty="0" err="1"/>
              <a:t>रोहिणीति</a:t>
            </a:r>
            <a:r>
              <a:rPr lang="en-US" sz="2800" i="1" dirty="0"/>
              <a:t> च ।।</a:t>
            </a:r>
            <a:r>
              <a:rPr lang="en-US" dirty="0"/>
              <a:t>                                                         </a:t>
            </a:r>
          </a:p>
          <a:p>
            <a:r>
              <a:rPr lang="en-US" dirty="0"/>
              <a:t>                      (</a:t>
            </a:r>
            <a:r>
              <a:rPr lang="en-US" dirty="0" err="1"/>
              <a:t>भा.प्र</a:t>
            </a:r>
            <a:r>
              <a:rPr lang="en-US" dirty="0"/>
              <a:t>. </a:t>
            </a:r>
            <a:r>
              <a:rPr lang="en-US" dirty="0" err="1"/>
              <a:t>हरीतक्यादि</a:t>
            </a:r>
            <a:r>
              <a:rPr lang="en-US" dirty="0"/>
              <a:t> </a:t>
            </a:r>
            <a:r>
              <a:rPr lang="en-US" dirty="0" err="1"/>
              <a:t>वर्ग</a:t>
            </a:r>
            <a:r>
              <a:rPr lang="en-US" dirty="0"/>
              <a:t> 6-7)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108D6A-7B46-3AA1-08FB-C8760774E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732" y="304800"/>
            <a:ext cx="4744713" cy="611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5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5E144-CA15-8A38-159C-F0C077C53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06" y="-837407"/>
            <a:ext cx="105156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48310-10FD-F86A-526D-26F50C5E7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418" y="572690"/>
            <a:ext cx="10515600" cy="5712619"/>
          </a:xfrm>
        </p:spPr>
        <p:txBody>
          <a:bodyPr/>
          <a:lstStyle/>
          <a:p>
            <a:r>
              <a:rPr lang="en-US" b="1" dirty="0" err="1"/>
              <a:t>Basonym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                             </a:t>
            </a:r>
            <a:r>
              <a:rPr lang="en-US" b="1" dirty="0" err="1"/>
              <a:t>हरस्य</a:t>
            </a:r>
            <a:r>
              <a:rPr lang="en-US" b="1" dirty="0"/>
              <a:t> </a:t>
            </a:r>
            <a:r>
              <a:rPr lang="en-US" b="1" dirty="0" err="1"/>
              <a:t>भवने</a:t>
            </a:r>
            <a:r>
              <a:rPr lang="en-US" b="1" dirty="0"/>
              <a:t> </a:t>
            </a:r>
            <a:r>
              <a:rPr lang="en-US" b="1" dirty="0" err="1"/>
              <a:t>जाता</a:t>
            </a:r>
            <a:r>
              <a:rPr lang="en-US" b="1" dirty="0"/>
              <a:t>, </a:t>
            </a:r>
            <a:r>
              <a:rPr lang="en-US" b="1" dirty="0" err="1"/>
              <a:t>हरिता</a:t>
            </a:r>
            <a:r>
              <a:rPr lang="en-US" b="1" dirty="0"/>
              <a:t> च </a:t>
            </a:r>
            <a:r>
              <a:rPr lang="en-US" b="1" dirty="0" err="1"/>
              <a:t>स्वभावतः</a:t>
            </a:r>
            <a:r>
              <a:rPr lang="en-US" b="1" dirty="0"/>
              <a:t> ।</a:t>
            </a:r>
          </a:p>
          <a:p>
            <a:pPr marL="0" indent="0">
              <a:buNone/>
            </a:pPr>
            <a:r>
              <a:rPr lang="en-US" b="1" dirty="0"/>
              <a:t>                             </a:t>
            </a:r>
            <a:r>
              <a:rPr lang="en-US" b="1" dirty="0" err="1"/>
              <a:t>हरते</a:t>
            </a:r>
            <a:r>
              <a:rPr lang="en-US" b="1" dirty="0"/>
              <a:t> </a:t>
            </a:r>
            <a:r>
              <a:rPr lang="en-US" b="1" dirty="0" err="1"/>
              <a:t>सर्व</a:t>
            </a:r>
            <a:r>
              <a:rPr lang="en-US" b="1" dirty="0"/>
              <a:t> </a:t>
            </a:r>
            <a:r>
              <a:rPr lang="en-US" b="1" dirty="0" err="1"/>
              <a:t>रोगांश्च</a:t>
            </a:r>
            <a:r>
              <a:rPr lang="en-US" b="1" dirty="0"/>
              <a:t> </a:t>
            </a:r>
            <a:r>
              <a:rPr lang="en-US" b="1" dirty="0" err="1"/>
              <a:t>ततः</a:t>
            </a:r>
            <a:r>
              <a:rPr lang="en-US" b="1" dirty="0"/>
              <a:t> </a:t>
            </a:r>
            <a:r>
              <a:rPr lang="en-US" b="1" dirty="0" err="1"/>
              <a:t>प्रोक्ता</a:t>
            </a:r>
            <a:r>
              <a:rPr lang="en-US" b="1" dirty="0"/>
              <a:t> </a:t>
            </a:r>
            <a:r>
              <a:rPr lang="en-US" b="1" dirty="0" err="1"/>
              <a:t>हरीतकी</a:t>
            </a:r>
            <a:r>
              <a:rPr lang="en-US" b="1" dirty="0"/>
              <a:t> ।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dirty="0" err="1"/>
              <a:t>Haritaki</a:t>
            </a:r>
            <a:r>
              <a:rPr lang="en-US" dirty="0"/>
              <a:t> is very auspicious drug which cures all the disease.</a:t>
            </a:r>
          </a:p>
          <a:p>
            <a:pPr marL="0" indent="0">
              <a:buNone/>
            </a:pPr>
            <a:r>
              <a:rPr lang="en-US" b="1" dirty="0"/>
              <a:t>Synonym</a:t>
            </a:r>
          </a:p>
          <a:p>
            <a:pPr marL="0" indent="0">
              <a:buNone/>
            </a:pPr>
            <a:r>
              <a:rPr lang="en-US" i="1" dirty="0" err="1">
                <a:solidFill>
                  <a:srgbClr val="00B050"/>
                </a:solidFill>
              </a:rPr>
              <a:t>Haritak</a:t>
            </a:r>
            <a:r>
              <a:rPr lang="en-US" i="1" dirty="0">
                <a:solidFill>
                  <a:srgbClr val="00B050"/>
                </a:solidFill>
              </a:rPr>
              <a:t> </a:t>
            </a:r>
            <a:r>
              <a:rPr lang="en-US" i="1" dirty="0"/>
              <a:t>- </a:t>
            </a:r>
            <a:r>
              <a:rPr lang="en-US" dirty="0"/>
              <a:t>It eliminates the impurities of the body.</a:t>
            </a:r>
          </a:p>
          <a:p>
            <a:pPr marL="0" indent="0">
              <a:buNone/>
            </a:pPr>
            <a:r>
              <a:rPr lang="en-US" i="1" dirty="0" err="1">
                <a:solidFill>
                  <a:srgbClr val="00B050"/>
                </a:solidFill>
              </a:rPr>
              <a:t>Abhaya</a:t>
            </a:r>
            <a:r>
              <a:rPr lang="en-US" i="1" dirty="0"/>
              <a:t>-  It removes fear of disease.</a:t>
            </a:r>
          </a:p>
          <a:p>
            <a:pPr marL="0" indent="0">
              <a:buNone/>
            </a:pPr>
            <a:r>
              <a:rPr lang="en-US" i="1" dirty="0" err="1">
                <a:solidFill>
                  <a:srgbClr val="00B050"/>
                </a:solidFill>
              </a:rPr>
              <a:t>Pathya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i="1" dirty="0"/>
              <a:t> -It cleanses the body channels.</a:t>
            </a:r>
          </a:p>
          <a:p>
            <a:pPr marL="0" indent="0">
              <a:buNone/>
            </a:pPr>
            <a:r>
              <a:rPr lang="en-US" i="1" dirty="0" err="1">
                <a:solidFill>
                  <a:srgbClr val="00B050"/>
                </a:solidFill>
              </a:rPr>
              <a:t>Kasyatha</a:t>
            </a:r>
            <a:r>
              <a:rPr lang="en-US" i="1" dirty="0"/>
              <a:t>- It promote health and postpones old age.</a:t>
            </a:r>
          </a:p>
          <a:p>
            <a:pPr marL="0" indent="0">
              <a:buNone/>
            </a:pPr>
            <a:r>
              <a:rPr lang="en-US" i="1" dirty="0" err="1">
                <a:solidFill>
                  <a:srgbClr val="00B050"/>
                </a:solidFill>
              </a:rPr>
              <a:t>Putana</a:t>
            </a:r>
            <a:r>
              <a:rPr lang="en-US" i="1" dirty="0"/>
              <a:t> – It cleanses the body.</a:t>
            </a:r>
          </a:p>
        </p:txBody>
      </p:sp>
    </p:spTree>
    <p:extLst>
      <p:ext uri="{BB962C8B-B14F-4D97-AF65-F5344CB8AC3E}">
        <p14:creationId xmlns:p14="http://schemas.microsoft.com/office/powerpoint/2010/main" val="937367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47800" y="838200"/>
            <a:ext cx="10744200" cy="5638800"/>
          </a:xfrm>
        </p:spPr>
        <p:txBody>
          <a:bodyPr/>
          <a:lstStyle/>
          <a:p>
            <a:r>
              <a:rPr lang="en-US" i="1" dirty="0">
                <a:solidFill>
                  <a:srgbClr val="00B050"/>
                </a:solidFill>
              </a:rPr>
              <a:t>Amrita</a:t>
            </a:r>
            <a:r>
              <a:rPr lang="en-US" i="1" dirty="0"/>
              <a:t> – </a:t>
            </a:r>
            <a:r>
              <a:rPr lang="en-US" dirty="0"/>
              <a:t>It also act as </a:t>
            </a:r>
            <a:r>
              <a:rPr lang="en-US" dirty="0" err="1"/>
              <a:t>rasayana</a:t>
            </a:r>
            <a:r>
              <a:rPr lang="en-US" dirty="0"/>
              <a:t>.</a:t>
            </a:r>
          </a:p>
          <a:p>
            <a:r>
              <a:rPr lang="en-US" i="1" dirty="0" err="1">
                <a:solidFill>
                  <a:schemeClr val="accent6"/>
                </a:solidFill>
              </a:rPr>
              <a:t>Hemvat</a:t>
            </a:r>
            <a:r>
              <a:rPr lang="en-US" dirty="0" err="1">
                <a:solidFill>
                  <a:schemeClr val="accent6"/>
                </a:solidFill>
              </a:rPr>
              <a:t>i</a:t>
            </a:r>
            <a:r>
              <a:rPr lang="en-US" dirty="0"/>
              <a:t>- It </a:t>
            </a:r>
            <a:r>
              <a:rPr lang="en-US" dirty="0" err="1"/>
              <a:t>commanly</a:t>
            </a:r>
            <a:r>
              <a:rPr lang="en-US" dirty="0"/>
              <a:t> growing in Himalaya.</a:t>
            </a:r>
          </a:p>
          <a:p>
            <a:r>
              <a:rPr lang="en-US" i="1" dirty="0" err="1">
                <a:solidFill>
                  <a:srgbClr val="00B050"/>
                </a:solidFill>
              </a:rPr>
              <a:t>Chetak</a:t>
            </a:r>
            <a:r>
              <a:rPr lang="en-US" dirty="0" err="1">
                <a:solidFill>
                  <a:srgbClr val="00B050"/>
                </a:solidFill>
              </a:rPr>
              <a:t>i</a:t>
            </a:r>
            <a:r>
              <a:rPr lang="en-US" dirty="0"/>
              <a:t>- </a:t>
            </a:r>
            <a:r>
              <a:rPr lang="en-US" dirty="0" err="1"/>
              <a:t>Haritaki</a:t>
            </a:r>
            <a:r>
              <a:rPr lang="en-US" dirty="0"/>
              <a:t> </a:t>
            </a:r>
            <a:r>
              <a:rPr lang="en-US" dirty="0" err="1"/>
              <a:t>sharpense</a:t>
            </a:r>
            <a:r>
              <a:rPr lang="en-US" dirty="0"/>
              <a:t> the mind.</a:t>
            </a:r>
          </a:p>
          <a:p>
            <a:r>
              <a:rPr lang="en-US" i="1" dirty="0" err="1">
                <a:solidFill>
                  <a:srgbClr val="00B050"/>
                </a:solidFill>
              </a:rPr>
              <a:t>Shreyasi</a:t>
            </a:r>
            <a:r>
              <a:rPr lang="en-US" dirty="0"/>
              <a:t>- </a:t>
            </a:r>
            <a:r>
              <a:rPr lang="en-US" dirty="0" err="1"/>
              <a:t>Haritaki</a:t>
            </a:r>
            <a:r>
              <a:rPr lang="en-US" dirty="0"/>
              <a:t> is best and auspicious drug.</a:t>
            </a:r>
          </a:p>
          <a:p>
            <a:r>
              <a:rPr lang="en-US" i="1" dirty="0">
                <a:solidFill>
                  <a:srgbClr val="00B050"/>
                </a:solidFill>
              </a:rPr>
              <a:t>Shiva</a:t>
            </a:r>
            <a:r>
              <a:rPr lang="en-US" dirty="0"/>
              <a:t>- It always done well to the person who consume it.</a:t>
            </a:r>
          </a:p>
          <a:p>
            <a:r>
              <a:rPr lang="en-US" i="1" dirty="0" err="1">
                <a:solidFill>
                  <a:srgbClr val="00B050"/>
                </a:solidFill>
              </a:rPr>
              <a:t>Vaystha</a:t>
            </a:r>
            <a:r>
              <a:rPr lang="en-US" dirty="0"/>
              <a:t>- It promotes longevity.</a:t>
            </a:r>
          </a:p>
          <a:p>
            <a:r>
              <a:rPr lang="en-US" i="1" dirty="0" err="1">
                <a:solidFill>
                  <a:srgbClr val="00B050"/>
                </a:solidFill>
              </a:rPr>
              <a:t>Vijaya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– It overcomes the disease from its root.</a:t>
            </a:r>
          </a:p>
          <a:p>
            <a:r>
              <a:rPr lang="en-US" i="1" dirty="0" err="1">
                <a:solidFill>
                  <a:srgbClr val="00B050"/>
                </a:solidFill>
              </a:rPr>
              <a:t>Jeevanti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– Its brings back normalcy and longevity.</a:t>
            </a:r>
          </a:p>
          <a:p>
            <a:r>
              <a:rPr lang="en-US" i="1" dirty="0" err="1">
                <a:solidFill>
                  <a:srgbClr val="00B050"/>
                </a:solidFill>
              </a:rPr>
              <a:t>Rohini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– </a:t>
            </a:r>
            <a:r>
              <a:rPr lang="en-US" dirty="0" err="1"/>
              <a:t>Haritaki</a:t>
            </a:r>
            <a:r>
              <a:rPr lang="en-US" dirty="0"/>
              <a:t> has healing power and nourishes the tissues because of its rejuvenating qualities.</a:t>
            </a:r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4105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914400"/>
            <a:ext cx="10363200" cy="5029200"/>
          </a:xfrm>
        </p:spPr>
        <p:txBody>
          <a:bodyPr>
            <a:normAutofit lnSpcReduction="10000"/>
          </a:bodyPr>
          <a:lstStyle/>
          <a:p>
            <a:endParaRPr lang="en-US" b="1" dirty="0"/>
          </a:p>
          <a:p>
            <a:r>
              <a:rPr lang="en-US" b="1" dirty="0"/>
              <a:t>Vernacular name </a:t>
            </a:r>
          </a:p>
          <a:p>
            <a:pPr marL="0" indent="0">
              <a:buNone/>
            </a:pPr>
            <a:r>
              <a:rPr lang="en-US" dirty="0"/>
              <a:t>   Hindi  -  </a:t>
            </a:r>
            <a:r>
              <a:rPr lang="en-US" dirty="0" err="1"/>
              <a:t>Harad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English - </a:t>
            </a:r>
            <a:r>
              <a:rPr lang="en-US" dirty="0" err="1"/>
              <a:t>Chebulic</a:t>
            </a:r>
            <a:r>
              <a:rPr lang="en-US" dirty="0"/>
              <a:t> </a:t>
            </a:r>
            <a:r>
              <a:rPr lang="en-US" dirty="0" err="1"/>
              <a:t>myrobalan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Sanskrit - </a:t>
            </a:r>
            <a:r>
              <a:rPr lang="en-US" dirty="0" err="1"/>
              <a:t>Haritaki</a:t>
            </a:r>
            <a:endParaRPr lang="en-US" dirty="0"/>
          </a:p>
          <a:p>
            <a:r>
              <a:rPr lang="en-US" b="1" dirty="0"/>
              <a:t>Botanical name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Terminalia</a:t>
            </a:r>
            <a:r>
              <a:rPr lang="en-US" dirty="0"/>
              <a:t> </a:t>
            </a:r>
            <a:r>
              <a:rPr lang="en-US" dirty="0" err="1"/>
              <a:t>chebula</a:t>
            </a:r>
            <a:r>
              <a:rPr lang="en-US" dirty="0"/>
              <a:t> Retz.</a:t>
            </a:r>
          </a:p>
          <a:p>
            <a:r>
              <a:rPr lang="en-US" b="1" dirty="0"/>
              <a:t>Family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Combretaceae</a:t>
            </a:r>
            <a:endParaRPr lang="en-US" dirty="0"/>
          </a:p>
          <a:p>
            <a:r>
              <a:rPr lang="en-US" b="1" dirty="0"/>
              <a:t>Classical categorization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410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021462"/>
              </p:ext>
            </p:extLst>
          </p:nvPr>
        </p:nvGraphicFramePr>
        <p:xfrm>
          <a:off x="2032000" y="838202"/>
          <a:ext cx="8127999" cy="5029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r>
                        <a:rPr lang="en-US" sz="2800" dirty="0"/>
                        <a:t>     </a:t>
                      </a:r>
                      <a:r>
                        <a:rPr lang="en-US" sz="2800" dirty="0" err="1"/>
                        <a:t>Charaka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</a:t>
                      </a:r>
                      <a:r>
                        <a:rPr lang="en-US" sz="2800" dirty="0" err="1"/>
                        <a:t>Sushruta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</a:t>
                      </a:r>
                      <a:r>
                        <a:rPr lang="en-US" sz="2800" dirty="0"/>
                        <a:t>B.P.N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lang="en-US" dirty="0" err="1"/>
                        <a:t>Kasahara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varga</a:t>
                      </a:r>
                      <a:r>
                        <a:rPr lang="en-US" dirty="0"/>
                        <a:t>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Amalakyadi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gana</a:t>
                      </a:r>
                      <a:r>
                        <a:rPr lang="en-US" dirty="0"/>
                        <a:t>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Haritakyadi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varga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lang="en-US" dirty="0" err="1"/>
                        <a:t>Virechanopaga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varga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Parushakadi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gana</a:t>
                      </a:r>
                      <a:r>
                        <a:rPr lang="en-US" dirty="0"/>
                        <a:t>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lang="en-US" dirty="0" err="1"/>
                        <a:t>Arshoghna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varga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Vachadi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gana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lang="en-US" dirty="0" err="1"/>
                        <a:t>Vayasthapana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varga</a:t>
                      </a:r>
                      <a:r>
                        <a:rPr lang="en-US" dirty="0"/>
                        <a:t>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Mustadi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gana</a:t>
                      </a:r>
                      <a:r>
                        <a:rPr lang="en-US" dirty="0"/>
                        <a:t>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lang="en-US" dirty="0" err="1"/>
                        <a:t>Kusthaghna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varga</a:t>
                      </a:r>
                      <a:r>
                        <a:rPr lang="en-US" dirty="0"/>
                        <a:t>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Triphala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lang="en-US" dirty="0" err="1"/>
                        <a:t>Prajasthapana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vrga</a:t>
                      </a:r>
                      <a:r>
                        <a:rPr lang="en-US" baseline="0" dirty="0"/>
                        <a:t>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lang="en-US" dirty="0" err="1"/>
                        <a:t>Jwarahara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varga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026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 </a:t>
            </a:r>
            <a:endParaRPr lang="en-IN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667000"/>
            <a:ext cx="10134600" cy="3509963"/>
          </a:xfrm>
        </p:spPr>
        <p:txBody>
          <a:bodyPr numCol="2"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Vijaya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err="1"/>
              <a:t>Rohini</a:t>
            </a:r>
            <a:endParaRPr lang="en-US" dirty="0"/>
          </a:p>
          <a:p>
            <a:pPr marL="457200" indent="-457200">
              <a:buFont typeface="+mj-lt"/>
              <a:buAutoNum type="arabicParenR"/>
            </a:pPr>
            <a:r>
              <a:rPr lang="en-US" dirty="0" err="1"/>
              <a:t>Putana</a:t>
            </a:r>
            <a:r>
              <a:rPr lang="en-US" sz="2400" dirty="0"/>
              <a:t>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Amrita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err="1"/>
              <a:t>Abhaya</a:t>
            </a:r>
            <a:endParaRPr lang="en-US" dirty="0"/>
          </a:p>
          <a:p>
            <a:pPr marL="457200" indent="-457200">
              <a:buFont typeface="+mj-lt"/>
              <a:buAutoNum type="arabicParenR"/>
            </a:pPr>
            <a:r>
              <a:rPr lang="en-US" dirty="0" err="1"/>
              <a:t>Jeevanti</a:t>
            </a:r>
            <a:endParaRPr lang="en-US" dirty="0"/>
          </a:p>
          <a:p>
            <a:pPr marL="457200" indent="-457200">
              <a:buFont typeface="+mj-lt"/>
              <a:buAutoNum type="arabicParenR"/>
            </a:pPr>
            <a:r>
              <a:rPr lang="en-US" dirty="0" err="1"/>
              <a:t>Chetaki</a:t>
            </a:r>
            <a:endParaRPr lang="en-US" dirty="0"/>
          </a:p>
          <a:p>
            <a:pPr marL="0" indent="0">
              <a:buNone/>
            </a:pPr>
            <a:r>
              <a:rPr lang="en-US" sz="2400" dirty="0"/>
              <a:t> </a:t>
            </a:r>
            <a:endParaRPr lang="en-IN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411746-5175-68AE-D061-36FF73A35467}"/>
              </a:ext>
            </a:extLst>
          </p:cNvPr>
          <p:cNvSpPr txBox="1"/>
          <p:nvPr/>
        </p:nvSpPr>
        <p:spPr>
          <a:xfrm>
            <a:off x="1295402" y="982132"/>
            <a:ext cx="85343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solidFill>
                  <a:schemeClr val="accent5"/>
                </a:solidFill>
              </a:rPr>
              <a:t>  </a:t>
            </a:r>
            <a:r>
              <a:rPr lang="hi-IN" sz="2800" dirty="0">
                <a:solidFill>
                  <a:schemeClr val="accent5"/>
                </a:solidFill>
              </a:rPr>
              <a:t>विजया रोहिणी चैव पूतना चामृताऽभया | </a:t>
            </a:r>
            <a:endParaRPr lang="en-US" sz="2800" dirty="0">
              <a:solidFill>
                <a:schemeClr val="accent5"/>
              </a:solidFill>
            </a:endParaRPr>
          </a:p>
          <a:p>
            <a:pPr algn="r"/>
            <a:r>
              <a:rPr lang="en-US" sz="2800" dirty="0">
                <a:solidFill>
                  <a:schemeClr val="accent5"/>
                </a:solidFill>
              </a:rPr>
              <a:t>  </a:t>
            </a:r>
            <a:r>
              <a:rPr lang="hi-IN" sz="2800" dirty="0">
                <a:solidFill>
                  <a:schemeClr val="accent5"/>
                </a:solidFill>
              </a:rPr>
              <a:t>जीवन्ती चेतकी चेति पथ्यायाः सप्तजातयः</a:t>
            </a:r>
            <a:r>
              <a:rPr lang="en-US" sz="2800" dirty="0">
                <a:solidFill>
                  <a:schemeClr val="accent5"/>
                </a:solidFill>
              </a:rPr>
              <a:t>            </a:t>
            </a:r>
            <a:r>
              <a:rPr lang="hi-IN" sz="2800" dirty="0">
                <a:solidFill>
                  <a:schemeClr val="accent5"/>
                </a:solidFill>
              </a:rPr>
              <a:t>||७||(</a:t>
            </a:r>
            <a:r>
              <a:rPr lang="en-US" sz="2800" dirty="0">
                <a:solidFill>
                  <a:schemeClr val="accent5"/>
                </a:solidFill>
              </a:rPr>
              <a:t>BP) </a:t>
            </a:r>
          </a:p>
        </p:txBody>
      </p:sp>
    </p:spTree>
    <p:extLst>
      <p:ext uri="{BB962C8B-B14F-4D97-AF65-F5344CB8AC3E}">
        <p14:creationId xmlns:p14="http://schemas.microsoft.com/office/powerpoint/2010/main" val="326009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7343" y="317500"/>
            <a:ext cx="9805987" cy="2135188"/>
          </a:xfrm>
        </p:spPr>
        <p:txBody>
          <a:bodyPr>
            <a:noAutofit/>
          </a:bodyPr>
          <a:lstStyle/>
          <a:p>
            <a:r>
              <a:rPr lang="en-US" sz="2800" dirty="0"/>
              <a:t>“</a:t>
            </a:r>
            <a:r>
              <a:rPr lang="en-US" sz="2800" dirty="0" err="1"/>
              <a:t>अलाबुवृत्ता</a:t>
            </a:r>
            <a:r>
              <a:rPr lang="en-US" sz="2800" dirty="0"/>
              <a:t> </a:t>
            </a:r>
            <a:r>
              <a:rPr lang="en-US" sz="2800" dirty="0" err="1"/>
              <a:t>विजया</a:t>
            </a:r>
            <a:r>
              <a:rPr lang="en-US" sz="2800" dirty="0"/>
              <a:t> </a:t>
            </a:r>
            <a:r>
              <a:rPr lang="en-US" sz="2800" dirty="0" err="1"/>
              <a:t>वृत्ता</a:t>
            </a:r>
            <a:r>
              <a:rPr lang="en-US" sz="2800" dirty="0"/>
              <a:t> </a:t>
            </a:r>
            <a:r>
              <a:rPr lang="en-US" sz="2800" dirty="0" err="1"/>
              <a:t>सा</a:t>
            </a:r>
            <a:r>
              <a:rPr lang="en-US" sz="2800" dirty="0"/>
              <a:t> </a:t>
            </a:r>
            <a:r>
              <a:rPr lang="en-US" sz="2800" dirty="0" err="1"/>
              <a:t>रोहिणी</a:t>
            </a:r>
            <a:r>
              <a:rPr lang="en-US" sz="2800" dirty="0"/>
              <a:t> </a:t>
            </a:r>
            <a:r>
              <a:rPr lang="en-US" sz="2800" dirty="0" err="1"/>
              <a:t>स्मृता</a:t>
            </a:r>
            <a:r>
              <a:rPr lang="en-US" sz="2800" dirty="0"/>
              <a:t> । </a:t>
            </a:r>
            <a:r>
              <a:rPr lang="en-US" sz="2800" dirty="0" err="1"/>
              <a:t>पूतनास्थिमती</a:t>
            </a:r>
            <a:r>
              <a:rPr lang="en-US" sz="2800" dirty="0"/>
              <a:t> </a:t>
            </a:r>
            <a:r>
              <a:rPr lang="en-US" sz="2800" dirty="0" err="1"/>
              <a:t>सूक्ष्मा</a:t>
            </a:r>
            <a:r>
              <a:rPr lang="en-US" sz="2800" dirty="0"/>
              <a:t> </a:t>
            </a:r>
            <a:r>
              <a:rPr lang="en-US" sz="2800" dirty="0" err="1"/>
              <a:t>कथिता</a:t>
            </a:r>
            <a:r>
              <a:rPr lang="en-US" sz="2800" dirty="0"/>
              <a:t> </a:t>
            </a:r>
            <a:r>
              <a:rPr lang="en-US" sz="2800" dirty="0" err="1"/>
              <a:t>मांसलाऽमृता</a:t>
            </a:r>
            <a:r>
              <a:rPr lang="en-US" sz="2800" dirty="0"/>
              <a:t> ॥८॥ </a:t>
            </a:r>
            <a:r>
              <a:rPr lang="en-US" sz="2800" dirty="0" err="1"/>
              <a:t>पञ्चरेखाऽभया</a:t>
            </a:r>
            <a:r>
              <a:rPr lang="en-US" sz="2800" dirty="0"/>
              <a:t> </a:t>
            </a:r>
            <a:r>
              <a:rPr lang="en-US" sz="2800" dirty="0" err="1"/>
              <a:t>प्रोक्ता</a:t>
            </a:r>
            <a:r>
              <a:rPr lang="en-US" sz="2800" dirty="0"/>
              <a:t> </a:t>
            </a:r>
            <a:r>
              <a:rPr lang="en-US" sz="2800" dirty="0" err="1"/>
              <a:t>जीवन्ती</a:t>
            </a:r>
            <a:r>
              <a:rPr lang="en-US" sz="2800" dirty="0"/>
              <a:t> </a:t>
            </a:r>
            <a:r>
              <a:rPr lang="en-US" sz="2800" dirty="0" err="1"/>
              <a:t>स्वर्णवर्णिनी</a:t>
            </a:r>
            <a:r>
              <a:rPr lang="en-US" sz="2800" dirty="0"/>
              <a:t>। </a:t>
            </a:r>
            <a:r>
              <a:rPr lang="en-US" sz="2800" dirty="0" err="1"/>
              <a:t>त्रिरेखा</a:t>
            </a:r>
            <a:r>
              <a:rPr lang="en-US" sz="2800" dirty="0"/>
              <a:t> </a:t>
            </a:r>
            <a:r>
              <a:rPr lang="en-US" sz="2800" dirty="0" err="1"/>
              <a:t>चेतकी</a:t>
            </a:r>
            <a:r>
              <a:rPr lang="en-US" sz="2800" dirty="0"/>
              <a:t> </a:t>
            </a:r>
            <a:r>
              <a:rPr lang="en-US" sz="2800" dirty="0" err="1"/>
              <a:t>ज्ञेया</a:t>
            </a:r>
            <a:r>
              <a:rPr lang="en-US" sz="2800" dirty="0"/>
              <a:t> </a:t>
            </a:r>
            <a:r>
              <a:rPr lang="en-US" sz="2800" dirty="0" err="1"/>
              <a:t>सप्तानामियमाकृतिः</a:t>
            </a:r>
            <a:r>
              <a:rPr lang="en-US" sz="2800" dirty="0"/>
              <a:t> ||९||”</a:t>
            </a:r>
            <a:endParaRPr lang="en-IN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2717223"/>
              </p:ext>
            </p:extLst>
          </p:nvPr>
        </p:nvGraphicFramePr>
        <p:xfrm>
          <a:off x="685801" y="2057401"/>
          <a:ext cx="10727530" cy="469392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021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8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64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45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   Variety</a:t>
                      </a:r>
                      <a:endParaRPr lang="en-IN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  Habitat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Textual characters</a:t>
                      </a:r>
                      <a:endParaRPr lang="en-I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 Presumed characters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353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       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</a:rPr>
                        <a:t>Vijaya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IN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Vindhya 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Alabuvritta</a:t>
                      </a:r>
                      <a:r>
                        <a:rPr lang="en-US" sz="18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endParaRPr lang="en-IN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Elongated</a:t>
                      </a:r>
                      <a:r>
                        <a:rPr lang="en-US" sz="2000" baseline="0" dirty="0"/>
                        <a:t> shape without ridges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42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      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</a:rPr>
                        <a:t>Rohini</a:t>
                      </a:r>
                      <a:endParaRPr lang="en-IN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Prati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sthana</a:t>
                      </a:r>
                      <a:r>
                        <a:rPr lang="en-US" sz="2000" baseline="0" dirty="0"/>
                        <a:t> </a:t>
                      </a:r>
                    </a:p>
                    <a:p>
                      <a:r>
                        <a:rPr lang="en-US" sz="2000" baseline="0" dirty="0"/>
                        <a:t>(Everywhere)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Vritta</a:t>
                      </a:r>
                      <a:endParaRPr lang="en-I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Circular, without ridges yellow </a:t>
                      </a:r>
                      <a:r>
                        <a:rPr lang="en-US" sz="2000" dirty="0" err="1"/>
                        <a:t>colour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548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      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</a:rPr>
                        <a:t>Putana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IN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Sindhu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Asthimati</a:t>
                      </a:r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 and </a:t>
                      </a:r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Sukshama</a:t>
                      </a:r>
                      <a:endParaRPr lang="en-I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Very small size with &lt;4 </a:t>
                      </a:r>
                      <a:r>
                        <a:rPr lang="en-US" sz="2000" dirty="0" err="1"/>
                        <a:t>gm</a:t>
                      </a:r>
                      <a:r>
                        <a:rPr lang="en-US" sz="2000" dirty="0"/>
                        <a:t> weight with stony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mesocarp</a:t>
                      </a:r>
                      <a:r>
                        <a:rPr lang="en-US" sz="2000" baseline="0" dirty="0"/>
                        <a:t> and large seed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548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       Amrita</a:t>
                      </a:r>
                      <a:endParaRPr lang="en-IN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Champa</a:t>
                      </a:r>
                      <a:endParaRPr lang="en-US" sz="2000" dirty="0"/>
                    </a:p>
                    <a:p>
                      <a:r>
                        <a:rPr lang="en-US" sz="2000" dirty="0"/>
                        <a:t>(Bhagalpur)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Mamnsal</a:t>
                      </a:r>
                      <a:endParaRPr lang="en-I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Mesocarp</a:t>
                      </a:r>
                      <a:r>
                        <a:rPr lang="en-US" sz="2000" dirty="0"/>
                        <a:t> is more and fleshy with small seed &lt; 7 </a:t>
                      </a:r>
                      <a:r>
                        <a:rPr lang="en-US" sz="2000" dirty="0" err="1"/>
                        <a:t>gm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353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      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</a:rPr>
                        <a:t>Abhaya</a:t>
                      </a:r>
                      <a:endParaRPr lang="en-IN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Champa</a:t>
                      </a:r>
                      <a:r>
                        <a:rPr lang="en-US" sz="2000" baseline="0" dirty="0"/>
                        <a:t> 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Pancha</a:t>
                      </a:r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rekha</a:t>
                      </a:r>
                      <a:endParaRPr lang="en-I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Fruit having 5 ridges and weight</a:t>
                      </a:r>
                      <a:r>
                        <a:rPr lang="en-US" sz="2000" baseline="0" dirty="0"/>
                        <a:t> 7-9 </a:t>
                      </a:r>
                      <a:r>
                        <a:rPr lang="en-US" sz="2000" baseline="0" dirty="0" err="1"/>
                        <a:t>gm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45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     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</a:rPr>
                        <a:t>Jeevanti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IN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Saurashtra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Swarna</a:t>
                      </a:r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varna</a:t>
                      </a:r>
                      <a:endParaRPr lang="en-I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Fruit s</a:t>
                      </a:r>
                      <a:r>
                        <a:rPr lang="en-US" sz="2000" baseline="0" dirty="0"/>
                        <a:t> golden yellow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35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    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</a:rPr>
                        <a:t>Chetaki</a:t>
                      </a:r>
                      <a:endParaRPr lang="en-IN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Tri </a:t>
                      </a:r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rekha</a:t>
                      </a:r>
                      <a:endParaRPr lang="en-I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7890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33401"/>
            <a:ext cx="10566400" cy="2362200"/>
          </a:xfrm>
        </p:spPr>
        <p:txBody>
          <a:bodyPr>
            <a:normAutofit fontScale="62500" lnSpcReduction="20000"/>
          </a:bodyPr>
          <a:lstStyle/>
          <a:p>
            <a:r>
              <a:rPr lang="en-US" sz="3200" b="1" dirty="0"/>
              <a:t>Habitat-  </a:t>
            </a:r>
            <a:r>
              <a:rPr lang="en-US" sz="3200" dirty="0" err="1"/>
              <a:t>Haritaki</a:t>
            </a:r>
            <a:r>
              <a:rPr lang="en-US" sz="3200" dirty="0"/>
              <a:t> is found all over India specially in forest of North </a:t>
            </a:r>
            <a:r>
              <a:rPr lang="en-US" sz="3200" dirty="0" err="1"/>
              <a:t>India,also</a:t>
            </a:r>
            <a:r>
              <a:rPr lang="en-US" sz="3200" dirty="0"/>
              <a:t> occurs in Bihar, West </a:t>
            </a:r>
            <a:r>
              <a:rPr lang="en-US" sz="3200" dirty="0" err="1"/>
              <a:t>Bengal,Assam</a:t>
            </a:r>
            <a:r>
              <a:rPr lang="en-US" sz="3200" dirty="0"/>
              <a:t> Central India and South India.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600" i="1" dirty="0"/>
              <a:t>                              “</a:t>
            </a:r>
            <a:r>
              <a:rPr lang="en-US" sz="2600" i="1" dirty="0" err="1"/>
              <a:t>विन्ध्याद्रौ</a:t>
            </a:r>
            <a:r>
              <a:rPr lang="en-US" sz="2600" i="1" dirty="0"/>
              <a:t> </a:t>
            </a:r>
            <a:r>
              <a:rPr lang="en-US" sz="2600" i="1" dirty="0" err="1"/>
              <a:t>विजया</a:t>
            </a:r>
            <a:r>
              <a:rPr lang="en-US" sz="2600" i="1" dirty="0"/>
              <a:t> </a:t>
            </a:r>
            <a:r>
              <a:rPr lang="en-US" sz="2600" i="1" dirty="0" err="1"/>
              <a:t>हिमाचलभवा</a:t>
            </a:r>
            <a:r>
              <a:rPr lang="en-US" sz="2600" i="1" dirty="0"/>
              <a:t> </a:t>
            </a:r>
            <a:r>
              <a:rPr lang="en-US" sz="2600" i="1" dirty="0" err="1"/>
              <a:t>स्याच्चेतकी</a:t>
            </a:r>
            <a:r>
              <a:rPr lang="en-US" sz="2600" i="1" dirty="0"/>
              <a:t> </a:t>
            </a:r>
            <a:r>
              <a:rPr lang="en-US" sz="2600" i="1" dirty="0" err="1"/>
              <a:t>पूतना</a:t>
            </a:r>
            <a:endParaRPr lang="en-US" sz="2600" i="1" dirty="0"/>
          </a:p>
          <a:p>
            <a:pPr marL="0" indent="0">
              <a:buNone/>
            </a:pPr>
            <a:r>
              <a:rPr lang="en-US" sz="2600" i="1" dirty="0"/>
              <a:t>                             </a:t>
            </a:r>
            <a:r>
              <a:rPr lang="en-US" sz="2600" i="1" dirty="0" err="1"/>
              <a:t>सिन्धो</a:t>
            </a:r>
            <a:r>
              <a:rPr lang="en-US" sz="2600" i="1" dirty="0"/>
              <a:t> </a:t>
            </a:r>
            <a:r>
              <a:rPr lang="en-US" sz="2600" i="1" dirty="0" err="1"/>
              <a:t>स्यादथ</a:t>
            </a:r>
            <a:r>
              <a:rPr lang="en-US" sz="2600" i="1" dirty="0"/>
              <a:t> </a:t>
            </a:r>
            <a:r>
              <a:rPr lang="en-US" sz="2600" i="1" dirty="0" err="1"/>
              <a:t>रोहिणी</a:t>
            </a:r>
            <a:r>
              <a:rPr lang="en-US" sz="2600" i="1" dirty="0"/>
              <a:t> </a:t>
            </a:r>
            <a:r>
              <a:rPr lang="en-US" sz="2600" i="1" dirty="0" err="1"/>
              <a:t>निगदिता</a:t>
            </a:r>
            <a:r>
              <a:rPr lang="en-US" sz="2600" i="1" dirty="0"/>
              <a:t> </a:t>
            </a:r>
            <a:r>
              <a:rPr lang="en-US" sz="2600" i="1" dirty="0" err="1"/>
              <a:t>जाता</a:t>
            </a:r>
            <a:r>
              <a:rPr lang="en-US" sz="2600" i="1" dirty="0"/>
              <a:t> </a:t>
            </a:r>
            <a:r>
              <a:rPr lang="en-US" sz="2600" i="1" dirty="0" err="1"/>
              <a:t>प्रतिस्थानके</a:t>
            </a:r>
            <a:r>
              <a:rPr lang="en-US" sz="2600" i="1" dirty="0"/>
              <a:t> । </a:t>
            </a:r>
          </a:p>
          <a:p>
            <a:pPr marL="0" indent="0">
              <a:buNone/>
            </a:pPr>
            <a:r>
              <a:rPr lang="en-US" sz="2600" i="1" dirty="0"/>
              <a:t>                                </a:t>
            </a:r>
            <a:r>
              <a:rPr lang="en-US" sz="2600" i="1" dirty="0" err="1"/>
              <a:t>चम्पायाममृताभया</a:t>
            </a:r>
            <a:r>
              <a:rPr lang="en-US" sz="2600" i="1" dirty="0"/>
              <a:t> च </a:t>
            </a:r>
            <a:r>
              <a:rPr lang="en-US" sz="2600" i="1" dirty="0" err="1"/>
              <a:t>जनिता</a:t>
            </a:r>
            <a:r>
              <a:rPr lang="en-US" sz="2600" i="1" dirty="0"/>
              <a:t> </a:t>
            </a:r>
            <a:r>
              <a:rPr lang="en-US" sz="2600" i="1" dirty="0" err="1"/>
              <a:t>देशे</a:t>
            </a:r>
            <a:r>
              <a:rPr lang="en-US" sz="2600" i="1" dirty="0"/>
              <a:t> </a:t>
            </a:r>
            <a:r>
              <a:rPr lang="en-US" sz="2600" i="1" dirty="0" err="1"/>
              <a:t>सुराष्ट्राह्वये</a:t>
            </a:r>
            <a:r>
              <a:rPr lang="en-US" sz="2600" i="1" dirty="0"/>
              <a:t>।</a:t>
            </a:r>
          </a:p>
          <a:p>
            <a:pPr marL="0" indent="0">
              <a:buNone/>
            </a:pPr>
            <a:r>
              <a:rPr lang="en-US" sz="2600" i="1" dirty="0"/>
              <a:t>                                </a:t>
            </a:r>
            <a:r>
              <a:rPr lang="en-US" sz="2600" i="1" dirty="0" err="1"/>
              <a:t>जीवन्तीति</a:t>
            </a:r>
            <a:r>
              <a:rPr lang="en-US" sz="2600" i="1" dirty="0"/>
              <a:t> </a:t>
            </a:r>
            <a:r>
              <a:rPr lang="en-US" sz="2600" i="1" dirty="0" err="1"/>
              <a:t>हरीतकी</a:t>
            </a:r>
            <a:r>
              <a:rPr lang="en-US" sz="2600" i="1" dirty="0"/>
              <a:t> </a:t>
            </a:r>
            <a:r>
              <a:rPr lang="en-US" sz="2600" i="1" dirty="0" err="1"/>
              <a:t>निगदिता</a:t>
            </a:r>
            <a:r>
              <a:rPr lang="en-US" sz="2600" i="1" dirty="0"/>
              <a:t> </a:t>
            </a:r>
            <a:r>
              <a:rPr lang="en-US" sz="2600" i="1" dirty="0" err="1"/>
              <a:t>सप्त</a:t>
            </a:r>
            <a:r>
              <a:rPr lang="en-US" sz="2600" i="1" dirty="0"/>
              <a:t> </a:t>
            </a:r>
            <a:r>
              <a:rPr lang="en-US" sz="2600" i="1" dirty="0" err="1"/>
              <a:t>प्रभेदा</a:t>
            </a:r>
            <a:r>
              <a:rPr lang="en-US" sz="2600" i="1" dirty="0"/>
              <a:t> </a:t>
            </a:r>
            <a:r>
              <a:rPr lang="en-US" sz="2600" i="1" dirty="0" err="1"/>
              <a:t>बुधैः</a:t>
            </a:r>
            <a:r>
              <a:rPr lang="en-US" sz="2600" i="1" dirty="0"/>
              <a:t>” (१) ॥७॥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251022"/>
              </p:ext>
            </p:extLst>
          </p:nvPr>
        </p:nvGraphicFramePr>
        <p:xfrm>
          <a:off x="1752600" y="3124200"/>
          <a:ext cx="8128000" cy="310656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8321">
                <a:tc>
                  <a:txBody>
                    <a:bodyPr/>
                    <a:lstStyle/>
                    <a:p>
                      <a:r>
                        <a:rPr lang="en-US" baseline="0" dirty="0"/>
                        <a:t>                           N</a:t>
                      </a:r>
                      <a:r>
                        <a:rPr lang="en-US" dirty="0"/>
                        <a:t>ame</a:t>
                      </a:r>
                      <a:endParaRPr lang="en-IN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                      Variety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321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dirty="0" err="1"/>
                        <a:t>Vijya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Vindhya mountain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321">
                <a:tc>
                  <a:txBody>
                    <a:bodyPr/>
                    <a:lstStyle/>
                    <a:p>
                      <a:r>
                        <a:rPr lang="en-US" dirty="0"/>
                        <a:t>2.</a:t>
                      </a:r>
                      <a:r>
                        <a:rPr lang="en-US" baseline="0" dirty="0"/>
                        <a:t>  </a:t>
                      </a:r>
                      <a:r>
                        <a:rPr lang="en-US" baseline="0" dirty="0" err="1"/>
                        <a:t>Rohini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Found every</a:t>
                      </a:r>
                      <a:r>
                        <a:rPr lang="en-US" baseline="0" dirty="0"/>
                        <a:t>where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321">
                <a:tc>
                  <a:txBody>
                    <a:bodyPr/>
                    <a:lstStyle/>
                    <a:p>
                      <a:r>
                        <a:rPr lang="en-US" dirty="0"/>
                        <a:t>3.  </a:t>
                      </a:r>
                      <a:r>
                        <a:rPr lang="en-US" dirty="0" err="1"/>
                        <a:t>Putan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Sindh region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321">
                <a:tc>
                  <a:txBody>
                    <a:bodyPr/>
                    <a:lstStyle/>
                    <a:p>
                      <a:r>
                        <a:rPr lang="en-US" dirty="0"/>
                        <a:t>4.  </a:t>
                      </a:r>
                      <a:r>
                        <a:rPr lang="en-US" dirty="0" err="1"/>
                        <a:t>Abhya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</a:t>
                      </a:r>
                      <a:r>
                        <a:rPr lang="en-US" dirty="0" err="1"/>
                        <a:t>Champa</a:t>
                      </a:r>
                      <a:r>
                        <a:rPr lang="en-US" baseline="0" dirty="0"/>
                        <a:t> region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321">
                <a:tc>
                  <a:txBody>
                    <a:bodyPr/>
                    <a:lstStyle/>
                    <a:p>
                      <a:r>
                        <a:rPr lang="en-US" dirty="0"/>
                        <a:t>5.  Amrita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</a:t>
                      </a:r>
                      <a:r>
                        <a:rPr lang="en-US" dirty="0" err="1"/>
                        <a:t>Champa</a:t>
                      </a:r>
                      <a:r>
                        <a:rPr lang="en-US" baseline="0" dirty="0"/>
                        <a:t> region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321">
                <a:tc>
                  <a:txBody>
                    <a:bodyPr/>
                    <a:lstStyle/>
                    <a:p>
                      <a:r>
                        <a:rPr lang="en-US" dirty="0"/>
                        <a:t>6.  </a:t>
                      </a:r>
                      <a:r>
                        <a:rPr lang="en-US" dirty="0" err="1"/>
                        <a:t>Jivanti</a:t>
                      </a:r>
                      <a:r>
                        <a:rPr lang="en-US" dirty="0"/>
                        <a:t>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</a:t>
                      </a:r>
                      <a:r>
                        <a:rPr lang="en-US" dirty="0" err="1"/>
                        <a:t>Saurashtra</a:t>
                      </a:r>
                      <a:r>
                        <a:rPr lang="en-US" dirty="0"/>
                        <a:t> region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321">
                <a:tc>
                  <a:txBody>
                    <a:bodyPr/>
                    <a:lstStyle/>
                    <a:p>
                      <a:r>
                        <a:rPr lang="en-US" dirty="0"/>
                        <a:t>7.  </a:t>
                      </a:r>
                      <a:r>
                        <a:rPr lang="en-US" dirty="0" err="1"/>
                        <a:t>Chetaki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Himalayan region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179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90600"/>
          </a:xfrm>
        </p:spPr>
        <p:txBody>
          <a:bodyPr/>
          <a:lstStyle/>
          <a:p>
            <a:r>
              <a:rPr lang="en-US" b="1" dirty="0"/>
              <a:t>Morphology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endParaRPr lang="en-IN" sz="24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400" b="1" dirty="0"/>
              <a:t>Leaves: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8-20 cm long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Mostly </a:t>
            </a:r>
            <a:r>
              <a:rPr lang="en-US" sz="2000" dirty="0" err="1"/>
              <a:t>subopposite</a:t>
            </a:r>
            <a:r>
              <a:rPr lang="en-US" sz="2000" dirty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Distant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Ovate or oblong-ovate in shape.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Deciduous in cold season.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Inferior aspect of the leaves shows two small nodules near its attachment with the stalk.</a:t>
            </a:r>
          </a:p>
          <a:p>
            <a:pPr marL="342900" indent="-342900">
              <a:buFont typeface="Arial" pitchFamily="34" charset="0"/>
              <a:buChar char="•"/>
            </a:pPr>
            <a:endParaRPr lang="en-IN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88" y="647130"/>
            <a:ext cx="4369558" cy="4915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1" y="628364"/>
            <a:ext cx="2587388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1695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52400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1000"/>
            <a:ext cx="4343400" cy="294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838200" y="990600"/>
            <a:ext cx="3932237" cy="5105400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/>
              <a:t>Flower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Dull white or yellowish.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With strong offensive smell in spike.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April-May.</a:t>
            </a:r>
          </a:p>
          <a:p>
            <a:endParaRPr lang="en-US" sz="2000" dirty="0"/>
          </a:p>
          <a:p>
            <a:r>
              <a:rPr lang="en-US" sz="2400" b="1" dirty="0"/>
              <a:t>Fruit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Drupe like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Ovoid or ellipsoidal from a broad base.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err="1"/>
              <a:t>Glaborous</a:t>
            </a: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More or less than 5 ribbed when dry.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November-January.</a:t>
            </a:r>
            <a:endParaRPr lang="en-IN" sz="20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199" y="3415490"/>
            <a:ext cx="4343401" cy="2756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90" y="2085870"/>
            <a:ext cx="2530222" cy="1800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2871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3932237" cy="457200"/>
          </a:xfrm>
        </p:spPr>
        <p:txBody>
          <a:bodyPr>
            <a:noAutofit/>
          </a:bodyPr>
          <a:lstStyle/>
          <a:p>
            <a:r>
              <a:rPr lang="en-US" sz="2800" b="1" dirty="0"/>
              <a:t>Seeds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09600"/>
            <a:ext cx="4225004" cy="5203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1600200"/>
            <a:ext cx="3932237" cy="4800600"/>
          </a:xfrm>
        </p:spPr>
        <p:txBody>
          <a:bodyPr>
            <a:normAutofit/>
          </a:bodyPr>
          <a:lstStyle/>
          <a:p>
            <a:endParaRPr lang="en-US" sz="24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Each fruit contain one seed, oval and hard.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On breaking the shell of the seed than oval shaped pulp is obtained.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28145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0" y="914400"/>
            <a:ext cx="100584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           </a:t>
            </a:r>
            <a:r>
              <a:rPr lang="en-US" sz="2400" b="1" dirty="0" err="1"/>
              <a:t>Grahya</a:t>
            </a: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IN" sz="2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094B8F-CBD1-B6FD-1224-5931650B064D}"/>
              </a:ext>
            </a:extLst>
          </p:cNvPr>
          <p:cNvSpPr txBox="1"/>
          <p:nvPr/>
        </p:nvSpPr>
        <p:spPr>
          <a:xfrm>
            <a:off x="2220515" y="1592262"/>
            <a:ext cx="775096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Large sized fruits consisting of semi-mature fruits which are </a:t>
            </a:r>
            <a:r>
              <a:rPr lang="en-US" sz="2400" dirty="0" err="1"/>
              <a:t>upto</a:t>
            </a:r>
            <a:r>
              <a:rPr lang="en-US" sz="2400" dirty="0"/>
              <a:t> 8 cm long and 2.5 cm in diameter at the thickest part. These are oblong, ovoid or club shaped, with a </a:t>
            </a:r>
            <a:r>
              <a:rPr lang="en-US" sz="2400" dirty="0" err="1"/>
              <a:t>longi</a:t>
            </a:r>
            <a:r>
              <a:rPr lang="en-US" sz="2400" dirty="0"/>
              <a:t>- </a:t>
            </a:r>
            <a:r>
              <a:rPr lang="en-US" sz="2400" dirty="0" err="1"/>
              <a:t>tudinally</a:t>
            </a:r>
            <a:r>
              <a:rPr lang="en-US" sz="2400" dirty="0"/>
              <a:t> wrinkled surface of greenish yellow or golden brown </a:t>
            </a:r>
            <a:r>
              <a:rPr lang="en-US" sz="2400" dirty="0" err="1"/>
              <a:t>colour</a:t>
            </a:r>
            <a:r>
              <a:rPr lang="en-US" sz="2400" dirty="0"/>
              <a:t>, having five ribs running from apex to the base. The fruit contains a single stony seed or light yellow </a:t>
            </a:r>
            <a:r>
              <a:rPr lang="en-US" sz="2400" dirty="0" err="1"/>
              <a:t>colour.The</a:t>
            </a:r>
            <a:r>
              <a:rPr lang="en-US" sz="2400" dirty="0"/>
              <a:t> small sized variety of young immature fruits are </a:t>
            </a:r>
            <a:r>
              <a:rPr lang="en-US" sz="2400" dirty="0" err="1"/>
              <a:t>upto</a:t>
            </a:r>
            <a:r>
              <a:rPr lang="en-US" sz="2400" dirty="0"/>
              <a:t> 2.5 cm long and 8 mm broad at the thickest part, Ovoid or often dorsally compressed with a longitudinally wrinkled surface and dark brown to black </a:t>
            </a:r>
            <a:r>
              <a:rPr lang="en-US" sz="2400" dirty="0" err="1"/>
              <a:t>colour</a:t>
            </a:r>
            <a:r>
              <a:rPr lang="en-US" sz="2400" dirty="0"/>
              <a:t>. It doesn't have any </a:t>
            </a:r>
            <a:r>
              <a:rPr lang="en-US" sz="2400" dirty="0" err="1"/>
              <a:t>odour</a:t>
            </a:r>
            <a:r>
              <a:rPr lang="en-US" sz="2400" dirty="0"/>
              <a:t> and has astringent taste.</a:t>
            </a:r>
          </a:p>
        </p:txBody>
      </p:sp>
    </p:spTree>
    <p:extLst>
      <p:ext uri="{BB962C8B-B14F-4D97-AF65-F5344CB8AC3E}">
        <p14:creationId xmlns:p14="http://schemas.microsoft.com/office/powerpoint/2010/main" val="2453858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618068"/>
          </a:xfrm>
        </p:spPr>
        <p:txBody>
          <a:bodyPr>
            <a:normAutofit/>
          </a:bodyPr>
          <a:lstStyle/>
          <a:p>
            <a:r>
              <a:rPr lang="en-US" sz="2800" b="1" dirty="0"/>
              <a:t>Chemical composition</a:t>
            </a:r>
            <a:endParaRPr lang="en-IN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1"/>
            <a:ext cx="10515600" cy="41227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Fruit </a:t>
            </a:r>
            <a:r>
              <a:rPr lang="en-US" dirty="0"/>
              <a:t>– Tannic acid, </a:t>
            </a:r>
            <a:r>
              <a:rPr lang="en-US" dirty="0" err="1"/>
              <a:t>chebulinic</a:t>
            </a:r>
            <a:r>
              <a:rPr lang="en-US" dirty="0"/>
              <a:t> acid, </a:t>
            </a:r>
            <a:r>
              <a:rPr lang="en-US" dirty="0" err="1"/>
              <a:t>Anthraquinone</a:t>
            </a:r>
            <a:r>
              <a:rPr lang="en-US" dirty="0"/>
              <a:t> glycoside, </a:t>
            </a:r>
            <a:r>
              <a:rPr lang="en-US" dirty="0" err="1"/>
              <a:t>terchebin</a:t>
            </a:r>
            <a:r>
              <a:rPr lang="en-US" dirty="0"/>
              <a:t>, </a:t>
            </a:r>
            <a:r>
              <a:rPr lang="en-US" dirty="0" err="1"/>
              <a:t>vit</a:t>
            </a:r>
            <a:r>
              <a:rPr lang="en-US" dirty="0"/>
              <a:t>. C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Fruit kernel- </a:t>
            </a:r>
            <a:r>
              <a:rPr lang="en-US" dirty="0" err="1"/>
              <a:t>Arachidic</a:t>
            </a:r>
            <a:r>
              <a:rPr lang="en-US" dirty="0"/>
              <a:t> acid, </a:t>
            </a:r>
            <a:r>
              <a:rPr lang="en-US" dirty="0" err="1"/>
              <a:t>behenic</a:t>
            </a:r>
            <a:r>
              <a:rPr lang="en-US" dirty="0"/>
              <a:t> acid, </a:t>
            </a:r>
            <a:r>
              <a:rPr lang="en-US" dirty="0" err="1"/>
              <a:t>lindeic</a:t>
            </a:r>
            <a:r>
              <a:rPr lang="en-US" dirty="0"/>
              <a:t>, oleic, </a:t>
            </a:r>
            <a:r>
              <a:rPr lang="en-US" dirty="0" err="1"/>
              <a:t>palmiticacid</a:t>
            </a:r>
            <a:r>
              <a:rPr lang="en-US" dirty="0"/>
              <a:t>, stearic acid.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Flower</a:t>
            </a:r>
            <a:r>
              <a:rPr lang="en-US" dirty="0"/>
              <a:t>- </a:t>
            </a:r>
            <a:r>
              <a:rPr lang="en-US" dirty="0" err="1"/>
              <a:t>Chebulin</a:t>
            </a:r>
            <a:endParaRPr lang="en-US" dirty="0"/>
          </a:p>
          <a:p>
            <a:pPr marL="0" indent="0">
              <a:buNone/>
            </a:pPr>
            <a:r>
              <a:rPr lang="en-US" sz="3000" b="1" dirty="0" err="1"/>
              <a:t>Rasapanchak</a:t>
            </a:r>
            <a:endParaRPr lang="en-US" sz="3000" b="1" dirty="0"/>
          </a:p>
          <a:p>
            <a:pPr marL="0" indent="0">
              <a:buNone/>
            </a:pPr>
            <a:r>
              <a:rPr lang="en-US" dirty="0"/>
              <a:t>Rasa           Kashaya rasa </a:t>
            </a:r>
            <a:r>
              <a:rPr lang="en-US" dirty="0" err="1"/>
              <a:t>pradhan</a:t>
            </a:r>
            <a:r>
              <a:rPr lang="en-US" dirty="0"/>
              <a:t> </a:t>
            </a:r>
            <a:r>
              <a:rPr lang="en-US" dirty="0" err="1"/>
              <a:t>lavana</a:t>
            </a:r>
            <a:r>
              <a:rPr lang="en-US" dirty="0"/>
              <a:t> </a:t>
            </a:r>
            <a:r>
              <a:rPr lang="en-US" dirty="0" err="1"/>
              <a:t>varjita</a:t>
            </a:r>
            <a:r>
              <a:rPr lang="en-US" dirty="0"/>
              <a:t> </a:t>
            </a:r>
            <a:r>
              <a:rPr lang="en-US" dirty="0" err="1"/>
              <a:t>Pancharasa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Virya</a:t>
            </a:r>
            <a:r>
              <a:rPr lang="en-US" dirty="0"/>
              <a:t>           </a:t>
            </a:r>
            <a:r>
              <a:rPr lang="en-US" dirty="0" err="1"/>
              <a:t>Usna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Vipaka</a:t>
            </a:r>
            <a:r>
              <a:rPr lang="en-US" dirty="0"/>
              <a:t>        </a:t>
            </a:r>
            <a:r>
              <a:rPr lang="en-US" dirty="0" err="1"/>
              <a:t>Madhura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Guna</a:t>
            </a:r>
            <a:r>
              <a:rPr lang="en-US" dirty="0"/>
              <a:t>          </a:t>
            </a:r>
            <a:r>
              <a:rPr lang="en-US" dirty="0" err="1"/>
              <a:t>Ruksha</a:t>
            </a:r>
            <a:r>
              <a:rPr lang="en-US" dirty="0"/>
              <a:t>, </a:t>
            </a:r>
            <a:r>
              <a:rPr lang="en-US" dirty="0" err="1"/>
              <a:t>Laghu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Prabhava</a:t>
            </a:r>
            <a:r>
              <a:rPr lang="en-US" dirty="0"/>
              <a:t>   </a:t>
            </a:r>
            <a:r>
              <a:rPr lang="en-US" dirty="0" err="1"/>
              <a:t>Tridoshahara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9434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219200"/>
            <a:ext cx="10515600" cy="4957763"/>
          </a:xfrm>
        </p:spPr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IN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738113"/>
              </p:ext>
            </p:extLst>
          </p:nvPr>
        </p:nvGraphicFramePr>
        <p:xfrm>
          <a:off x="1828800" y="1143002"/>
          <a:ext cx="8128000" cy="4419598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8198"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</a:t>
                      </a:r>
                      <a:r>
                        <a:rPr lang="en-US" sz="3200" dirty="0"/>
                        <a:t>Part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</a:t>
                      </a:r>
                      <a:r>
                        <a:rPr lang="en-US" sz="3200" dirty="0"/>
                        <a:t>Rasa</a:t>
                      </a:r>
                      <a:endParaRPr lang="en-IN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780">
                <a:tc>
                  <a:txBody>
                    <a:bodyPr/>
                    <a:lstStyle/>
                    <a:p>
                      <a:r>
                        <a:rPr lang="en-US" sz="2400" dirty="0"/>
                        <a:t>           </a:t>
                      </a:r>
                      <a:r>
                        <a:rPr lang="en-US" sz="2400" dirty="0" err="1"/>
                        <a:t>Haritaki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Majja</a:t>
                      </a:r>
                      <a:r>
                        <a:rPr lang="en-US" sz="2400" dirty="0"/>
                        <a:t> 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</a:t>
                      </a:r>
                      <a:r>
                        <a:rPr lang="en-US" sz="2400" dirty="0" err="1"/>
                        <a:t>Madhura</a:t>
                      </a:r>
                      <a:r>
                        <a:rPr lang="en-US" sz="2400" dirty="0"/>
                        <a:t> rasa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780">
                <a:tc>
                  <a:txBody>
                    <a:bodyPr/>
                    <a:lstStyle/>
                    <a:p>
                      <a:r>
                        <a:rPr lang="en-US" sz="2400" dirty="0"/>
                        <a:t>              </a:t>
                      </a:r>
                      <a:r>
                        <a:rPr lang="en-US" sz="2400" dirty="0" err="1"/>
                        <a:t>Snayu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</a:t>
                      </a:r>
                      <a:r>
                        <a:rPr lang="en-US" baseline="0" dirty="0"/>
                        <a:t> </a:t>
                      </a:r>
                      <a:r>
                        <a:rPr lang="en-US" sz="2400" dirty="0" err="1"/>
                        <a:t>Amla</a:t>
                      </a:r>
                      <a:r>
                        <a:rPr lang="en-US" sz="2400" dirty="0"/>
                        <a:t> rasa 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7640">
                <a:tc>
                  <a:txBody>
                    <a:bodyPr/>
                    <a:lstStyle/>
                    <a:p>
                      <a:r>
                        <a:rPr lang="en-US" sz="2400" dirty="0"/>
                        <a:t>              </a:t>
                      </a:r>
                      <a:r>
                        <a:rPr lang="en-US" sz="2400" dirty="0" err="1"/>
                        <a:t>Vrinta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</a:t>
                      </a:r>
                      <a:r>
                        <a:rPr lang="en-US" sz="2400" dirty="0" err="1"/>
                        <a:t>Tikta</a:t>
                      </a:r>
                      <a:r>
                        <a:rPr lang="en-US" sz="2400" baseline="0" dirty="0"/>
                        <a:t> rasa 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lang="en-US" dirty="0"/>
                        <a:t>                  </a:t>
                      </a:r>
                      <a:r>
                        <a:rPr lang="en-US" sz="2400" dirty="0" err="1"/>
                        <a:t>Twacha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</a:t>
                      </a:r>
                      <a:r>
                        <a:rPr lang="en-US" sz="2400" dirty="0" err="1"/>
                        <a:t>Katu</a:t>
                      </a:r>
                      <a:r>
                        <a:rPr lang="en-US" sz="2400" dirty="0"/>
                        <a:t> rasa 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lang="en-US" sz="2400" dirty="0"/>
                        <a:t>              </a:t>
                      </a:r>
                      <a:r>
                        <a:rPr lang="en-US" sz="2400" dirty="0" err="1"/>
                        <a:t>Asthi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</a:t>
                      </a:r>
                      <a:r>
                        <a:rPr lang="en-US" sz="2400" dirty="0" err="1"/>
                        <a:t>Kashaya</a:t>
                      </a:r>
                      <a:r>
                        <a:rPr lang="en-US" sz="2400" dirty="0"/>
                        <a:t> rasa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62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2675"/>
          </a:xfrm>
        </p:spPr>
        <p:txBody>
          <a:bodyPr>
            <a:normAutofit/>
          </a:bodyPr>
          <a:lstStyle/>
          <a:p>
            <a:r>
              <a:rPr lang="en-US" sz="3200" b="1" dirty="0"/>
              <a:t>Karma</a:t>
            </a:r>
            <a:endParaRPr lang="en-IN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10515600" cy="4576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/>
              <a:t>Doshakarma</a:t>
            </a:r>
            <a:endParaRPr lang="en-US" b="1" dirty="0"/>
          </a:p>
          <a:p>
            <a:pPr marL="0" indent="0">
              <a:buNone/>
            </a:pPr>
            <a:r>
              <a:rPr lang="en-US" sz="2400" dirty="0" err="1"/>
              <a:t>Madhur,Tikta</a:t>
            </a:r>
            <a:r>
              <a:rPr lang="en-US" sz="2400" dirty="0"/>
              <a:t>, </a:t>
            </a:r>
            <a:r>
              <a:rPr lang="en-US" sz="2400" dirty="0" err="1"/>
              <a:t>kashaya</a:t>
            </a:r>
            <a:r>
              <a:rPr lang="en-US" sz="2400" dirty="0"/>
              <a:t> -   Pitta </a:t>
            </a:r>
            <a:r>
              <a:rPr lang="en-US" sz="2400" dirty="0" err="1"/>
              <a:t>shamaka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 err="1"/>
              <a:t>Katu</a:t>
            </a:r>
            <a:r>
              <a:rPr lang="en-US" sz="2400" dirty="0"/>
              <a:t>, </a:t>
            </a:r>
            <a:r>
              <a:rPr lang="en-US" sz="2400" dirty="0" err="1"/>
              <a:t>tikta</a:t>
            </a:r>
            <a:r>
              <a:rPr lang="en-US" sz="2400" dirty="0"/>
              <a:t>, </a:t>
            </a:r>
            <a:r>
              <a:rPr lang="en-US" sz="2400" dirty="0" err="1"/>
              <a:t>kashaya</a:t>
            </a:r>
            <a:r>
              <a:rPr lang="en-US" sz="2400" dirty="0"/>
              <a:t>      -   </a:t>
            </a:r>
            <a:r>
              <a:rPr lang="en-US" sz="2400" dirty="0" err="1"/>
              <a:t>Kapha</a:t>
            </a:r>
            <a:r>
              <a:rPr lang="en-US" sz="2400" dirty="0"/>
              <a:t> </a:t>
            </a:r>
            <a:r>
              <a:rPr lang="en-US" sz="2400" dirty="0" err="1"/>
              <a:t>shamaka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 err="1"/>
              <a:t>Amla</a:t>
            </a:r>
            <a:r>
              <a:rPr lang="en-US" sz="2400" dirty="0"/>
              <a:t>, </a:t>
            </a:r>
            <a:r>
              <a:rPr lang="en-US" sz="2400" dirty="0" err="1"/>
              <a:t>madhur</a:t>
            </a:r>
            <a:r>
              <a:rPr lang="en-US" sz="2400" dirty="0"/>
              <a:t>               -   </a:t>
            </a:r>
            <a:r>
              <a:rPr lang="en-US" sz="2400" dirty="0" err="1"/>
              <a:t>Vata</a:t>
            </a:r>
            <a:r>
              <a:rPr lang="en-US" sz="2400" dirty="0"/>
              <a:t> </a:t>
            </a:r>
            <a:r>
              <a:rPr lang="en-US" sz="2400" dirty="0" err="1"/>
              <a:t>shamaka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Anya karma </a:t>
            </a:r>
          </a:p>
          <a:p>
            <a:pPr marL="0" indent="0">
              <a:buNone/>
            </a:pPr>
            <a:r>
              <a:rPr lang="en-US" sz="2400" dirty="0" err="1"/>
              <a:t>Pachansansthan</a:t>
            </a:r>
            <a:r>
              <a:rPr lang="en-US" sz="2400" dirty="0"/>
              <a:t> - </a:t>
            </a:r>
            <a:r>
              <a:rPr lang="en-US" sz="2400" dirty="0" err="1"/>
              <a:t>Dipana</a:t>
            </a:r>
            <a:r>
              <a:rPr lang="en-US" sz="2400" dirty="0"/>
              <a:t>, </a:t>
            </a:r>
            <a:r>
              <a:rPr lang="en-US" sz="2400" dirty="0" err="1"/>
              <a:t>Pachana</a:t>
            </a:r>
            <a:r>
              <a:rPr lang="en-US" sz="2400" dirty="0"/>
              <a:t>, </a:t>
            </a:r>
            <a:r>
              <a:rPr lang="en-US" sz="2400" dirty="0" err="1"/>
              <a:t>Anulomana</a:t>
            </a:r>
            <a:r>
              <a:rPr lang="en-US" sz="2400" dirty="0"/>
              <a:t>, </a:t>
            </a:r>
            <a:r>
              <a:rPr lang="en-US" sz="2400" dirty="0" err="1"/>
              <a:t>Mradu</a:t>
            </a:r>
            <a:r>
              <a:rPr lang="en-US" sz="2400" dirty="0"/>
              <a:t> </a:t>
            </a:r>
            <a:r>
              <a:rPr lang="en-US" sz="2400" dirty="0" err="1"/>
              <a:t>virechana</a:t>
            </a: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Twacha</a:t>
            </a:r>
            <a:r>
              <a:rPr lang="en-US" sz="2400" dirty="0"/>
              <a:t> – </a:t>
            </a:r>
            <a:r>
              <a:rPr lang="en-US" sz="2400" dirty="0" err="1"/>
              <a:t>kusthaghna</a:t>
            </a: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Mutrasansthan</a:t>
            </a:r>
            <a:r>
              <a:rPr lang="en-US" sz="2400" dirty="0"/>
              <a:t> – </a:t>
            </a:r>
            <a:r>
              <a:rPr lang="en-US" sz="2400" dirty="0" err="1"/>
              <a:t>Mutral</a:t>
            </a: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Swasansansthan</a:t>
            </a:r>
            <a:r>
              <a:rPr lang="en-US" sz="2400" dirty="0"/>
              <a:t> - </a:t>
            </a:r>
            <a:r>
              <a:rPr lang="en-US" sz="2400" dirty="0" err="1"/>
              <a:t>kaphaghna</a:t>
            </a:r>
            <a:endParaRPr lang="en-US" sz="2400" dirty="0"/>
          </a:p>
          <a:p>
            <a:pPr marL="0" indent="0">
              <a:buNone/>
            </a:pP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118822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47800" y="609600"/>
            <a:ext cx="9067800" cy="5486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Agra karma</a:t>
            </a:r>
          </a:p>
          <a:p>
            <a:pPr marL="0" indent="0">
              <a:buNone/>
            </a:pPr>
            <a:r>
              <a:rPr lang="hi-IN" b="1" dirty="0"/>
              <a:t>हरीतकी पथ्यानाम् । (च.सू. 25/40)</a:t>
            </a:r>
            <a:endParaRPr lang="en-US" b="1" dirty="0"/>
          </a:p>
          <a:p>
            <a:pPr marL="0" indent="0">
              <a:buNone/>
            </a:pPr>
            <a:r>
              <a:rPr lang="en-US" sz="2400" dirty="0" err="1"/>
              <a:t>Haritaki</a:t>
            </a:r>
            <a:r>
              <a:rPr lang="en-US" sz="2400" dirty="0"/>
              <a:t> is highly conductive.</a:t>
            </a:r>
          </a:p>
          <a:p>
            <a:pPr marL="0" indent="0">
              <a:buNone/>
            </a:pPr>
            <a:r>
              <a:rPr lang="en-US" sz="2400" b="1" dirty="0"/>
              <a:t>Pharmacological action</a:t>
            </a:r>
          </a:p>
          <a:p>
            <a:pPr marL="0" indent="0">
              <a:buNone/>
            </a:pPr>
            <a:r>
              <a:rPr lang="en-US" sz="2400" dirty="0"/>
              <a:t>Antimicrobial</a:t>
            </a:r>
          </a:p>
          <a:p>
            <a:pPr marL="0" indent="0">
              <a:buNone/>
            </a:pPr>
            <a:r>
              <a:rPr lang="en-US" sz="2400" dirty="0"/>
              <a:t>Antifungal</a:t>
            </a:r>
          </a:p>
          <a:p>
            <a:pPr marL="0" indent="0">
              <a:buNone/>
            </a:pPr>
            <a:r>
              <a:rPr lang="en-US" sz="2400" dirty="0"/>
              <a:t>Antispasmodic</a:t>
            </a:r>
          </a:p>
          <a:p>
            <a:pPr marL="0" indent="0">
              <a:buNone/>
            </a:pPr>
            <a:r>
              <a:rPr lang="en-US" sz="2400" dirty="0" err="1"/>
              <a:t>Cytoprotective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Purgative</a:t>
            </a:r>
          </a:p>
          <a:p>
            <a:pPr marL="0" indent="0">
              <a:buNone/>
            </a:pPr>
            <a:r>
              <a:rPr lang="en-US" sz="2400" dirty="0" err="1"/>
              <a:t>Cardiotonic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Hypotensive</a:t>
            </a:r>
          </a:p>
          <a:p>
            <a:pPr marL="0" indent="0">
              <a:buNone/>
            </a:pP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044904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057400" y="838200"/>
            <a:ext cx="10134600" cy="5105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Therapeutic indication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/>
              <a:t>Vibandha</a:t>
            </a:r>
            <a:endParaRPr lang="en-US" sz="2400" dirty="0"/>
          </a:p>
          <a:p>
            <a:pPr marL="457200" indent="-457200">
              <a:buFont typeface="+mj-lt"/>
              <a:buAutoNum type="arabicParenR"/>
            </a:pPr>
            <a:r>
              <a:rPr lang="en-US" sz="2400" dirty="0" err="1"/>
              <a:t>Swasa</a:t>
            </a:r>
            <a:endParaRPr lang="en-US" sz="2400" dirty="0"/>
          </a:p>
          <a:p>
            <a:pPr marL="457200" indent="-457200">
              <a:buFont typeface="+mj-lt"/>
              <a:buAutoNum type="arabicParenR"/>
            </a:pPr>
            <a:r>
              <a:rPr lang="en-US" sz="2400" dirty="0" err="1"/>
              <a:t>Kasa</a:t>
            </a:r>
            <a:endParaRPr lang="en-US" sz="2400" dirty="0"/>
          </a:p>
          <a:p>
            <a:pPr marL="457200" indent="-457200">
              <a:buFont typeface="+mj-lt"/>
              <a:buAutoNum type="arabicParenR"/>
            </a:pPr>
            <a:r>
              <a:rPr lang="en-US" sz="2400" dirty="0" err="1"/>
              <a:t>Kustha</a:t>
            </a:r>
            <a:r>
              <a:rPr lang="en-US" sz="2400" dirty="0"/>
              <a:t> 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/>
              <a:t>Prameha</a:t>
            </a:r>
            <a:endParaRPr lang="en-US" sz="2400" dirty="0"/>
          </a:p>
          <a:p>
            <a:pPr marL="457200" indent="-457200">
              <a:buFont typeface="+mj-lt"/>
              <a:buAutoNum type="arabicParenR"/>
            </a:pPr>
            <a:r>
              <a:rPr lang="en-US" sz="2400" dirty="0" err="1"/>
              <a:t>Arsh</a:t>
            </a:r>
            <a:endParaRPr lang="en-US" sz="2400" dirty="0"/>
          </a:p>
          <a:p>
            <a:pPr marL="457200" indent="-457200">
              <a:buFont typeface="+mj-lt"/>
              <a:buAutoNum type="arabicParenR"/>
            </a:pPr>
            <a:r>
              <a:rPr lang="en-US" sz="2400" dirty="0" err="1"/>
              <a:t>Netra</a:t>
            </a:r>
            <a:r>
              <a:rPr lang="en-US" sz="2400" dirty="0"/>
              <a:t> </a:t>
            </a:r>
            <a:r>
              <a:rPr lang="en-US" sz="2400" dirty="0" err="1"/>
              <a:t>roga</a:t>
            </a:r>
            <a:endParaRPr lang="en-US" sz="2400" dirty="0"/>
          </a:p>
          <a:p>
            <a:pPr marL="457200" indent="-457200">
              <a:buFont typeface="+mj-lt"/>
              <a:buAutoNum type="arabicParenR"/>
            </a:pPr>
            <a:r>
              <a:rPr lang="en-US" sz="2400" dirty="0" err="1"/>
              <a:t>Pravahika</a:t>
            </a:r>
            <a:endParaRPr lang="en-US" sz="2400" dirty="0"/>
          </a:p>
          <a:p>
            <a:pPr marL="457200" indent="-457200">
              <a:buFont typeface="+mj-lt"/>
              <a:buAutoNum type="arabicParenR"/>
            </a:pPr>
            <a:r>
              <a:rPr lang="en-US" sz="2400" dirty="0" err="1"/>
              <a:t>Ajeerna</a:t>
            </a:r>
            <a:endParaRPr lang="en-US" sz="2400" dirty="0"/>
          </a:p>
          <a:p>
            <a:pPr marL="457200" indent="-457200">
              <a:buFont typeface="+mj-lt"/>
              <a:buAutoNum type="arabicParenR"/>
            </a:pPr>
            <a:r>
              <a:rPr lang="en-US" sz="2400" dirty="0" err="1"/>
              <a:t>Amlapitta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511373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43000" y="762000"/>
            <a:ext cx="9372600" cy="5334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/>
              <a:t>Aamayik</a:t>
            </a:r>
            <a:r>
              <a:rPr lang="en-US" b="1" dirty="0"/>
              <a:t> </a:t>
            </a:r>
            <a:r>
              <a:rPr lang="en-US" b="1" dirty="0" err="1"/>
              <a:t>pragog</a:t>
            </a:r>
            <a:endParaRPr lang="en-US" b="1" dirty="0"/>
          </a:p>
          <a:p>
            <a:pPr marL="514350" indent="-514350">
              <a:buFont typeface="+mj-lt"/>
              <a:buAutoNum type="alphaLcParenR"/>
            </a:pPr>
            <a:r>
              <a:rPr lang="en-US" sz="2400" dirty="0" err="1">
                <a:solidFill>
                  <a:srgbClr val="FF0000"/>
                </a:solidFill>
              </a:rPr>
              <a:t>Prameha</a:t>
            </a:r>
            <a:r>
              <a:rPr lang="en-US" sz="2400" dirty="0"/>
              <a:t> - </a:t>
            </a:r>
            <a:r>
              <a:rPr lang="en-US" sz="2400" dirty="0" err="1"/>
              <a:t>Haritaki</a:t>
            </a:r>
            <a:r>
              <a:rPr lang="en-US" sz="2400" dirty="0"/>
              <a:t> </a:t>
            </a:r>
            <a:r>
              <a:rPr lang="en-US" sz="2400" dirty="0" err="1"/>
              <a:t>churna</a:t>
            </a:r>
            <a:r>
              <a:rPr lang="en-US" sz="2400" dirty="0"/>
              <a:t> with </a:t>
            </a:r>
            <a:r>
              <a:rPr lang="en-US" sz="2400" dirty="0" err="1"/>
              <a:t>madhu</a:t>
            </a:r>
            <a:r>
              <a:rPr lang="en-US" sz="2400" dirty="0"/>
              <a:t>.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400" dirty="0" err="1">
                <a:solidFill>
                  <a:srgbClr val="FF0000"/>
                </a:solidFill>
              </a:rPr>
              <a:t>Parinamasula</a:t>
            </a:r>
            <a:r>
              <a:rPr lang="en-US" sz="2400" dirty="0"/>
              <a:t> – </a:t>
            </a:r>
            <a:r>
              <a:rPr lang="en-US" sz="2400" dirty="0" err="1"/>
              <a:t>Haritaki</a:t>
            </a:r>
            <a:r>
              <a:rPr lang="en-US" sz="2400" dirty="0"/>
              <a:t> takes with </a:t>
            </a:r>
            <a:r>
              <a:rPr lang="en-US" sz="2400" dirty="0" err="1"/>
              <a:t>jaggery</a:t>
            </a:r>
            <a:r>
              <a:rPr lang="en-US" sz="2400" dirty="0"/>
              <a:t> and sugar.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400" dirty="0" err="1">
                <a:solidFill>
                  <a:srgbClr val="FF0000"/>
                </a:solidFill>
              </a:rPr>
              <a:t>Vatavyadhi</a:t>
            </a:r>
            <a:r>
              <a:rPr lang="en-US" sz="2400" dirty="0"/>
              <a:t> – Regular use of </a:t>
            </a:r>
            <a:r>
              <a:rPr lang="en-US" sz="2400" dirty="0" err="1"/>
              <a:t>haritaki</a:t>
            </a:r>
            <a:r>
              <a:rPr lang="en-US" sz="2400" dirty="0"/>
              <a:t> with cow’s urine cures </a:t>
            </a:r>
            <a:r>
              <a:rPr lang="en-US" sz="2400" dirty="0" err="1"/>
              <a:t>vatavyadhi</a:t>
            </a:r>
            <a:r>
              <a:rPr lang="en-US" sz="2400" dirty="0"/>
              <a:t>.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400" dirty="0" err="1">
                <a:solidFill>
                  <a:srgbClr val="FF0000"/>
                </a:solidFill>
              </a:rPr>
              <a:t>Arsh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roga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– </a:t>
            </a:r>
            <a:r>
              <a:rPr lang="en-US" sz="2400" dirty="0" err="1"/>
              <a:t>Haritaki</a:t>
            </a:r>
            <a:r>
              <a:rPr lang="en-US" sz="2400" dirty="0"/>
              <a:t> is kept in cow’s urine then mixed with </a:t>
            </a:r>
            <a:r>
              <a:rPr lang="en-US" sz="2400" dirty="0" err="1"/>
              <a:t>jaggery</a:t>
            </a:r>
            <a:r>
              <a:rPr lang="en-US" sz="2400" dirty="0"/>
              <a:t>.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400" dirty="0" err="1">
                <a:solidFill>
                  <a:srgbClr val="FF0000"/>
                </a:solidFill>
              </a:rPr>
              <a:t>Vibandha</a:t>
            </a:r>
            <a:r>
              <a:rPr lang="en-US" sz="2400" dirty="0"/>
              <a:t> – </a:t>
            </a:r>
            <a:r>
              <a:rPr lang="en-US" sz="2400" dirty="0" err="1"/>
              <a:t>Haritaki</a:t>
            </a:r>
            <a:r>
              <a:rPr lang="en-US" sz="2400" dirty="0"/>
              <a:t> takes with </a:t>
            </a:r>
            <a:r>
              <a:rPr lang="en-US" sz="2400" dirty="0" err="1"/>
              <a:t>jaggery</a:t>
            </a:r>
            <a:r>
              <a:rPr lang="en-US" sz="2400" dirty="0"/>
              <a:t> relieves</a:t>
            </a:r>
            <a:r>
              <a:rPr lang="en-IN" sz="2400" dirty="0"/>
              <a:t> constipation.</a:t>
            </a:r>
          </a:p>
          <a:p>
            <a:pPr marL="0" indent="0">
              <a:buNone/>
            </a:pPr>
            <a:r>
              <a:rPr lang="en-US" b="1" dirty="0" err="1"/>
              <a:t>Matra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            </a:t>
            </a:r>
            <a:r>
              <a:rPr lang="en-US" i="1" dirty="0" err="1"/>
              <a:t>churna</a:t>
            </a:r>
            <a:r>
              <a:rPr lang="en-US" i="1" dirty="0"/>
              <a:t> -  3 - 6 </a:t>
            </a:r>
            <a:r>
              <a:rPr lang="en-US" i="1" dirty="0" err="1"/>
              <a:t>gm</a:t>
            </a:r>
            <a:endParaRPr lang="en-US" i="1" dirty="0"/>
          </a:p>
          <a:p>
            <a:pPr marL="0" indent="0">
              <a:buNone/>
            </a:pPr>
            <a:r>
              <a:rPr lang="en-US" b="1" i="1" dirty="0"/>
              <a:t>           </a:t>
            </a:r>
            <a:r>
              <a:rPr lang="en-US" i="1" dirty="0"/>
              <a:t> </a:t>
            </a:r>
            <a:r>
              <a:rPr lang="en-US" i="1" dirty="0" err="1"/>
              <a:t>kwatha</a:t>
            </a:r>
            <a:r>
              <a:rPr lang="en-US" i="1" dirty="0"/>
              <a:t> -  30 - 50 ml</a:t>
            </a:r>
          </a:p>
          <a:p>
            <a:pPr marL="0" indent="0">
              <a:buNone/>
            </a:pPr>
            <a:r>
              <a:rPr lang="en-US" b="1" dirty="0"/>
              <a:t>Useful part</a:t>
            </a:r>
          </a:p>
          <a:p>
            <a:pPr marL="0" indent="0">
              <a:buNone/>
            </a:pPr>
            <a:r>
              <a:rPr lang="en-US" b="1" dirty="0"/>
              <a:t>               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fruit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252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38200" y="838200"/>
            <a:ext cx="9448800" cy="510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Formulations</a:t>
            </a:r>
          </a:p>
          <a:p>
            <a:pPr marL="0" indent="0">
              <a:buNone/>
            </a:pPr>
            <a:endParaRPr lang="en-IN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785387"/>
              </p:ext>
            </p:extLst>
          </p:nvPr>
        </p:nvGraphicFramePr>
        <p:xfrm>
          <a:off x="3964781" y="1012032"/>
          <a:ext cx="5003800" cy="490156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50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r>
                        <a:rPr lang="en-US" sz="2400" dirty="0"/>
                        <a:t>       Name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 </a:t>
                      </a:r>
                      <a:r>
                        <a:rPr lang="en-US" sz="2400" b="1" baseline="0" dirty="0"/>
                        <a:t>    Indication</a:t>
                      </a:r>
                      <a:endParaRPr lang="en-IN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marL="342900" lvl="0" indent="-342900" algn="l">
                        <a:buFont typeface="Wingdings" pitchFamily="2" charset="2"/>
                        <a:buChar char="Ø"/>
                      </a:pPr>
                      <a:r>
                        <a:rPr lang="en-US" sz="2000" dirty="0" err="1"/>
                        <a:t>Haritakyadi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churna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aseline="0" dirty="0"/>
                        <a:t> </a:t>
                      </a:r>
                      <a:r>
                        <a:rPr lang="en-US" sz="2000" baseline="0" dirty="0" err="1"/>
                        <a:t>Udavarta</a:t>
                      </a:r>
                      <a:endParaRPr lang="en-US" sz="20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en-US" sz="2000" dirty="0" err="1"/>
                        <a:t>Haritakyadi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Kwatha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Vibandha</a:t>
                      </a:r>
                      <a:r>
                        <a:rPr lang="en-US" sz="2000" dirty="0"/>
                        <a:t>,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dirty="0" err="1"/>
                        <a:t>Mutrakricchra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2000" dirty="0" err="1"/>
                        <a:t>Hariakyadi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pralepa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r>
                        <a:rPr lang="en-US" sz="2000" dirty="0" err="1"/>
                        <a:t>Vaivarnya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2000" dirty="0" err="1"/>
                        <a:t>Triphala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ghrita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Kamla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2000" dirty="0" err="1"/>
                        <a:t>Abhayarista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r>
                        <a:rPr lang="en-US" sz="2000" dirty="0" err="1"/>
                        <a:t>Arsh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2000" dirty="0" err="1"/>
                        <a:t>Triphala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guggula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r>
                        <a:rPr lang="en-US" sz="2000" dirty="0" err="1"/>
                        <a:t>Shotha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Arsh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2000" dirty="0" err="1"/>
                        <a:t>Danti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Haritaki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r>
                        <a:rPr lang="en-US" sz="2000" dirty="0" err="1"/>
                        <a:t>Anah</a:t>
                      </a:r>
                      <a:r>
                        <a:rPr lang="en-US" sz="2000" baseline="0" dirty="0"/>
                        <a:t>, </a:t>
                      </a:r>
                      <a:r>
                        <a:rPr lang="en-US" sz="2000" baseline="0" dirty="0" err="1"/>
                        <a:t>Grahani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6140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38200" y="990600"/>
            <a:ext cx="4763294" cy="4648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Adulteration </a:t>
            </a:r>
          </a:p>
          <a:p>
            <a:pPr marL="0" indent="0">
              <a:buNone/>
            </a:pPr>
            <a:r>
              <a:rPr lang="en-US" sz="2400" dirty="0"/>
              <a:t>Terminalia </a:t>
            </a:r>
            <a:r>
              <a:rPr lang="en-US" sz="2400" dirty="0" err="1"/>
              <a:t>citrina</a:t>
            </a:r>
            <a:r>
              <a:rPr lang="en-US" sz="2400" dirty="0"/>
              <a:t> </a:t>
            </a:r>
            <a:r>
              <a:rPr lang="en-US" sz="2400" dirty="0" err="1"/>
              <a:t>Roxb</a:t>
            </a:r>
            <a:r>
              <a:rPr lang="en-US" sz="2400" dirty="0"/>
              <a:t> in Assam </a:t>
            </a:r>
          </a:p>
          <a:p>
            <a:pPr marL="0" indent="0">
              <a:buNone/>
            </a:pPr>
            <a:r>
              <a:rPr lang="en-US" sz="2400" dirty="0"/>
              <a:t>and Bengal and T. pallida in South India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b="1" dirty="0" err="1"/>
              <a:t>Ritu</a:t>
            </a:r>
            <a:r>
              <a:rPr lang="en-US" b="1" dirty="0"/>
              <a:t> </a:t>
            </a:r>
            <a:r>
              <a:rPr lang="en-US" b="1" dirty="0" err="1"/>
              <a:t>Haritaki</a:t>
            </a:r>
            <a:r>
              <a:rPr lang="en-US" b="1" dirty="0"/>
              <a:t> </a:t>
            </a:r>
          </a:p>
          <a:p>
            <a:pPr marL="0" indent="0">
              <a:buNone/>
            </a:pPr>
            <a:r>
              <a:rPr lang="en-US" sz="2400" dirty="0"/>
              <a:t>To achieve </a:t>
            </a:r>
            <a:r>
              <a:rPr lang="en-US" sz="2400" dirty="0" err="1"/>
              <a:t>rasayana</a:t>
            </a:r>
            <a:r>
              <a:rPr lang="en-US" sz="2400" dirty="0"/>
              <a:t> karma one has </a:t>
            </a:r>
          </a:p>
          <a:p>
            <a:pPr marL="0" indent="0">
              <a:buNone/>
            </a:pPr>
            <a:r>
              <a:rPr lang="en-US" sz="2400" dirty="0"/>
              <a:t>to consume </a:t>
            </a:r>
            <a:r>
              <a:rPr lang="en-US" sz="2400" dirty="0" err="1"/>
              <a:t>Haritaki</a:t>
            </a:r>
            <a:r>
              <a:rPr lang="en-US" sz="2400" dirty="0"/>
              <a:t> with different  </a:t>
            </a:r>
          </a:p>
          <a:p>
            <a:pPr marL="0" indent="0">
              <a:buNone/>
            </a:pPr>
            <a:r>
              <a:rPr lang="en-US" sz="2400" dirty="0"/>
              <a:t>  </a:t>
            </a:r>
            <a:r>
              <a:rPr lang="en-US" sz="2400" dirty="0" err="1"/>
              <a:t>anupana</a:t>
            </a:r>
            <a:r>
              <a:rPr lang="en-US" sz="2400" dirty="0"/>
              <a:t> is different </a:t>
            </a:r>
            <a:r>
              <a:rPr lang="en-US" sz="2400" dirty="0" err="1"/>
              <a:t>Ritu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  </a:t>
            </a:r>
            <a:endParaRPr lang="en-IN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874400"/>
              </p:ext>
            </p:extLst>
          </p:nvPr>
        </p:nvGraphicFramePr>
        <p:xfrm>
          <a:off x="6238875" y="609600"/>
          <a:ext cx="4763294" cy="5534025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2381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0575">
                <a:tc>
                  <a:txBody>
                    <a:bodyPr/>
                    <a:lstStyle/>
                    <a:p>
                      <a:r>
                        <a:rPr lang="en-US" sz="2000" dirty="0"/>
                        <a:t>                     </a:t>
                      </a:r>
                      <a:r>
                        <a:rPr lang="en-US" sz="2000" dirty="0" err="1"/>
                        <a:t>Ritu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</a:t>
                      </a:r>
                      <a:r>
                        <a:rPr lang="en-US" sz="2000" dirty="0" err="1"/>
                        <a:t>Anupana</a:t>
                      </a:r>
                      <a:r>
                        <a:rPr lang="en-US" sz="2000" dirty="0"/>
                        <a:t> </a:t>
                      </a:r>
                      <a:endParaRPr lang="en-IN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400" baseline="0" dirty="0"/>
                        <a:t>               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</a:rPr>
                        <a:t>Shishir</a:t>
                      </a:r>
                      <a:endParaRPr lang="en-IN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            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</a:rPr>
                        <a:t>Pipalli</a:t>
                      </a:r>
                      <a:endParaRPr lang="en-IN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r>
                        <a:rPr lang="en-US" sz="2400" dirty="0"/>
                        <a:t>               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</a:rPr>
                        <a:t>Vasant</a:t>
                      </a:r>
                      <a:endParaRPr lang="en-IN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            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</a:rPr>
                        <a:t>Madhu</a:t>
                      </a:r>
                      <a:endParaRPr lang="en-IN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r>
                        <a:rPr lang="en-US" sz="2400" dirty="0"/>
                        <a:t>               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</a:rPr>
                        <a:t>Grishma</a:t>
                      </a:r>
                      <a:endParaRPr lang="en-IN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FF00"/>
                          </a:solidFill>
                        </a:rPr>
                        <a:t>             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</a:rPr>
                        <a:t>Guda</a:t>
                      </a:r>
                      <a:endParaRPr lang="en-IN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r>
                        <a:rPr lang="en-US" sz="2400" dirty="0"/>
                        <a:t>               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</a:rPr>
                        <a:t>Varsa</a:t>
                      </a:r>
                      <a:endParaRPr lang="en-IN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FF00"/>
                          </a:solidFill>
                        </a:rPr>
                        <a:t>             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</a:rPr>
                        <a:t>Saidhava</a:t>
                      </a:r>
                      <a:endParaRPr lang="en-IN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r>
                        <a:rPr lang="en-US" sz="2400" dirty="0"/>
                        <a:t>               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</a:rPr>
                        <a:t>Sarad</a:t>
                      </a:r>
                      <a:endParaRPr lang="en-IN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FF00"/>
                          </a:solidFill>
                        </a:rPr>
                        <a:t>             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</a:rPr>
                        <a:t>Sharkara</a:t>
                      </a:r>
                      <a:endParaRPr lang="en-IN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FF00"/>
                          </a:solidFill>
                        </a:rPr>
                        <a:t>               Hemant</a:t>
                      </a:r>
                      <a:endParaRPr lang="en-IN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FF00"/>
                          </a:solidFill>
                        </a:rPr>
                        <a:t>             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</a:rPr>
                        <a:t>Shunthi</a:t>
                      </a:r>
                      <a:endParaRPr lang="en-IN" sz="2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3912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1" y="214313"/>
            <a:ext cx="11734800" cy="61864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Controversy- </a:t>
            </a:r>
            <a:r>
              <a:rPr lang="en-US" sz="2400" dirty="0"/>
              <a:t>There is no controversy in the identity of its botanical source , in South India it is being adulterated with T. </a:t>
            </a:r>
            <a:r>
              <a:rPr lang="en-US" sz="2400" dirty="0" err="1"/>
              <a:t>pallida</a:t>
            </a:r>
            <a:r>
              <a:rPr lang="en-US" sz="2400" dirty="0"/>
              <a:t> while in Bengal and Assam another species T. </a:t>
            </a:r>
            <a:r>
              <a:rPr lang="en-US" sz="2400" dirty="0" err="1"/>
              <a:t>citrina</a:t>
            </a:r>
            <a:r>
              <a:rPr lang="en-US" sz="2400" dirty="0"/>
              <a:t> </a:t>
            </a:r>
            <a:r>
              <a:rPr lang="en-US" sz="2400" dirty="0" err="1"/>
              <a:t>Roxb</a:t>
            </a:r>
            <a:r>
              <a:rPr lang="en-US" sz="2400" dirty="0"/>
              <a:t>. Is being used as a variety of </a:t>
            </a:r>
            <a:r>
              <a:rPr lang="en-US" sz="2400" dirty="0" err="1"/>
              <a:t>Haritaki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b="1" dirty="0"/>
              <a:t>Contra indication- </a:t>
            </a:r>
            <a:r>
              <a:rPr lang="en-US" sz="2400" dirty="0"/>
              <a:t>Due to Kashaya </a:t>
            </a:r>
            <a:r>
              <a:rPr lang="en-US" sz="2400" dirty="0" err="1"/>
              <a:t>pradhana</a:t>
            </a:r>
            <a:r>
              <a:rPr lang="en-US" sz="2400" dirty="0"/>
              <a:t> and </a:t>
            </a:r>
            <a:r>
              <a:rPr lang="en-US" sz="2400" dirty="0" err="1"/>
              <a:t>Usna</a:t>
            </a:r>
            <a:r>
              <a:rPr lang="en-US" sz="2400" dirty="0"/>
              <a:t> </a:t>
            </a:r>
            <a:r>
              <a:rPr lang="en-US" sz="2400" dirty="0" err="1"/>
              <a:t>virya</a:t>
            </a:r>
            <a:r>
              <a:rPr lang="en-US" sz="2400" dirty="0"/>
              <a:t> </a:t>
            </a:r>
            <a:r>
              <a:rPr lang="en-US" sz="2400" dirty="0" err="1"/>
              <a:t>Haritaki</a:t>
            </a:r>
            <a:r>
              <a:rPr lang="en-US" sz="2400" dirty="0"/>
              <a:t> is contra indicated in </a:t>
            </a:r>
            <a:r>
              <a:rPr lang="en-US" dirty="0"/>
              <a:t>
                       </a:t>
            </a:r>
            <a:r>
              <a:rPr lang="en-US" dirty="0" err="1"/>
              <a:t>बलवर्जितश्च</a:t>
            </a:r>
            <a:r>
              <a:rPr lang="en-US" dirty="0"/>
              <a:t> </a:t>
            </a:r>
            <a:r>
              <a:rPr lang="en-US" dirty="0" err="1"/>
              <a:t>रूक्षः</a:t>
            </a:r>
            <a:r>
              <a:rPr lang="en-US" dirty="0"/>
              <a:t> </a:t>
            </a:r>
            <a:r>
              <a:rPr lang="en-US" dirty="0" err="1"/>
              <a:t>कृशो</a:t>
            </a:r>
            <a:r>
              <a:rPr lang="en-US" dirty="0"/>
              <a:t> </a:t>
            </a:r>
            <a:r>
              <a:rPr lang="en-US" dirty="0" err="1"/>
              <a:t>लङ्घन</a:t>
            </a:r>
            <a:r>
              <a:rPr lang="en-US" dirty="0"/>
              <a:t> </a:t>
            </a:r>
            <a:r>
              <a:rPr lang="en-US" dirty="0" err="1"/>
              <a:t>कर्शितश्च</a:t>
            </a:r>
            <a:r>
              <a:rPr lang="en-US" dirty="0"/>
              <a:t> ।
                       </a:t>
            </a:r>
            <a:r>
              <a:rPr lang="en-US" dirty="0" err="1"/>
              <a:t>पित्ताधिको</a:t>
            </a:r>
            <a:r>
              <a:rPr lang="en-US" dirty="0"/>
              <a:t> </a:t>
            </a:r>
            <a:r>
              <a:rPr lang="en-US" dirty="0" err="1"/>
              <a:t>गर्भवती</a:t>
            </a:r>
            <a:r>
              <a:rPr lang="en-US" dirty="0"/>
              <a:t> च </a:t>
            </a:r>
            <a:r>
              <a:rPr lang="en-US" dirty="0" err="1"/>
              <a:t>नारी</a:t>
            </a:r>
            <a:r>
              <a:rPr lang="en-US" dirty="0"/>
              <a:t> </a:t>
            </a:r>
            <a:r>
              <a:rPr lang="en-US" dirty="0" err="1"/>
              <a:t>विमुक्तरक्तस्त्वभयां</a:t>
            </a:r>
            <a:r>
              <a:rPr lang="en-US" dirty="0"/>
              <a:t> न </a:t>
            </a:r>
            <a:r>
              <a:rPr lang="en-US" dirty="0" err="1"/>
              <a:t>खादेत</a:t>
            </a:r>
            <a:r>
              <a:rPr lang="en-US" dirty="0"/>
              <a:t> ।। 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             (</a:t>
            </a:r>
            <a:r>
              <a:rPr lang="en-US" dirty="0" err="1"/>
              <a:t>भा.प्र</a:t>
            </a:r>
            <a:r>
              <a:rPr lang="en-US" dirty="0"/>
              <a:t>. </a:t>
            </a:r>
            <a:r>
              <a:rPr lang="en-US" dirty="0" err="1"/>
              <a:t>हरीतक्यादि</a:t>
            </a:r>
            <a:r>
              <a:rPr lang="en-US" dirty="0"/>
              <a:t> </a:t>
            </a:r>
            <a:r>
              <a:rPr lang="en-US" dirty="0" err="1"/>
              <a:t>वर्ग</a:t>
            </a:r>
            <a:r>
              <a:rPr lang="en-US" dirty="0"/>
              <a:t> 35)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/>
              <a:t>Malnourished </a:t>
            </a:r>
            <a:r>
              <a:rPr lang="en-US" sz="2400" dirty="0" err="1"/>
              <a:t>peron</a:t>
            </a:r>
            <a:endParaRPr lang="en-US" sz="2400" dirty="0"/>
          </a:p>
          <a:p>
            <a:pPr>
              <a:buFont typeface="Wingdings" pitchFamily="2" charset="2"/>
              <a:buChar char="q"/>
            </a:pPr>
            <a:r>
              <a:rPr lang="en-US" sz="2400" dirty="0"/>
              <a:t>Severe debility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/>
              <a:t>While fasting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/>
              <a:t>Mental depression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/>
              <a:t>Pregnant woman </a:t>
            </a:r>
          </a:p>
          <a:p>
            <a:pPr>
              <a:buFont typeface="Courier New" pitchFamily="49" charset="0"/>
              <a:buChar char="o"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3806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0" y="990600"/>
            <a:ext cx="8077200" cy="5186363"/>
          </a:xfrm>
        </p:spPr>
        <p:txBody>
          <a:bodyPr>
            <a:normAutofit lnSpcReduction="10000"/>
          </a:bodyPr>
          <a:lstStyle/>
          <a:p>
            <a:r>
              <a:rPr lang="en-US" sz="3200" b="1" dirty="0"/>
              <a:t>Research update</a:t>
            </a:r>
          </a:p>
          <a:p>
            <a:pPr marL="0" indent="0">
              <a:buNone/>
            </a:pPr>
            <a:r>
              <a:rPr lang="en-US" b="1" dirty="0" err="1"/>
              <a:t>Anticarcinogenic</a:t>
            </a:r>
            <a:r>
              <a:rPr lang="en-US" b="1" dirty="0"/>
              <a:t> property</a:t>
            </a:r>
          </a:p>
          <a:p>
            <a:pPr marL="0" indent="0">
              <a:buNone/>
            </a:pPr>
            <a:r>
              <a:rPr lang="en-US" sz="2400" dirty="0"/>
              <a:t>A group of researchers have reported the inhibitory action on cancer cells growth by the </a:t>
            </a:r>
            <a:r>
              <a:rPr lang="en-US" sz="2400" dirty="0" err="1"/>
              <a:t>phenolics</a:t>
            </a:r>
            <a:r>
              <a:rPr lang="en-US" sz="2400" dirty="0"/>
              <a:t> of T. </a:t>
            </a:r>
            <a:r>
              <a:rPr lang="en-US" sz="2400" dirty="0" err="1"/>
              <a:t>chebula</a:t>
            </a:r>
            <a:r>
              <a:rPr lang="en-US" sz="2400" dirty="0"/>
              <a:t> Retz fruit and found that </a:t>
            </a:r>
            <a:r>
              <a:rPr lang="en-US" sz="2400" dirty="0" err="1"/>
              <a:t>chebulinic</a:t>
            </a:r>
            <a:r>
              <a:rPr lang="en-US" sz="2400" dirty="0"/>
              <a:t> acid, tannic acid, </a:t>
            </a:r>
            <a:r>
              <a:rPr lang="en-US" sz="2400" dirty="0" err="1"/>
              <a:t>ellagic</a:t>
            </a:r>
            <a:r>
              <a:rPr lang="en-US" sz="2400" dirty="0"/>
              <a:t> acid were the most growth inhibitory </a:t>
            </a:r>
            <a:r>
              <a:rPr lang="en-US" sz="2400" dirty="0" err="1"/>
              <a:t>phenolics</a:t>
            </a:r>
            <a:r>
              <a:rPr lang="en-US" sz="2400" dirty="0"/>
              <a:t> of </a:t>
            </a:r>
            <a:r>
              <a:rPr lang="en-US" sz="2400" dirty="0" err="1"/>
              <a:t>T.chebulic</a:t>
            </a:r>
            <a:r>
              <a:rPr lang="en-US" sz="2400" dirty="0"/>
              <a:t> . Ethanol extract of </a:t>
            </a:r>
            <a:r>
              <a:rPr lang="en-US" sz="2400" dirty="0" err="1"/>
              <a:t>T.chebula</a:t>
            </a:r>
            <a:r>
              <a:rPr lang="en-US" sz="2400" dirty="0"/>
              <a:t> fruit inhibited cell proliferation and induced cell death </a:t>
            </a:r>
            <a:r>
              <a:rPr lang="en-US" sz="2400" dirty="0" err="1"/>
              <a:t>ia</a:t>
            </a:r>
            <a:r>
              <a:rPr lang="en-US" sz="2400" dirty="0"/>
              <a:t> dose </a:t>
            </a:r>
            <a:r>
              <a:rPr lang="en-US" sz="2400" dirty="0" err="1"/>
              <a:t>depandent</a:t>
            </a:r>
            <a:r>
              <a:rPr lang="en-US" sz="2400" dirty="0"/>
              <a:t> manner in several malignant cell lines including human and mouse breast cancer cell line, human prostate cancer cell and a non </a:t>
            </a:r>
            <a:r>
              <a:rPr lang="en-US" sz="2400" dirty="0" err="1"/>
              <a:t>tumerogenic</a:t>
            </a:r>
            <a:r>
              <a:rPr lang="en-US" sz="2400" dirty="0"/>
              <a:t> </a:t>
            </a:r>
            <a:r>
              <a:rPr lang="en-US" sz="2400" dirty="0" err="1"/>
              <a:t>immortalised</a:t>
            </a:r>
            <a:r>
              <a:rPr lang="en-US" sz="2400" dirty="0"/>
              <a:t> human prostate cell lines. Beside , acetone extract of bark and fruit powder of T. </a:t>
            </a:r>
            <a:r>
              <a:rPr lang="en-US" sz="2400" dirty="0" err="1"/>
              <a:t>chebula</a:t>
            </a:r>
            <a:r>
              <a:rPr lang="en-US" sz="2400" dirty="0"/>
              <a:t> harbors constituents with promising </a:t>
            </a:r>
            <a:r>
              <a:rPr lang="en-US" sz="2400" dirty="0" err="1"/>
              <a:t>anticarcinogenic</a:t>
            </a:r>
            <a:r>
              <a:rPr lang="en-US" sz="2400" dirty="0"/>
              <a:t> property.(Bag A. et al.,2013</a:t>
            </a:r>
            <a:r>
              <a:rPr lang="en-US" sz="1800" dirty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4403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19200" y="914400"/>
            <a:ext cx="8915400" cy="5029200"/>
          </a:xfrm>
        </p:spPr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err="1"/>
              <a:t>Antidiabetic</a:t>
            </a:r>
            <a:r>
              <a:rPr lang="en-US" b="1" dirty="0"/>
              <a:t> and </a:t>
            </a:r>
            <a:r>
              <a:rPr lang="en-US" b="1" dirty="0" err="1"/>
              <a:t>renoprotective</a:t>
            </a:r>
            <a:r>
              <a:rPr lang="en-US" b="1" dirty="0"/>
              <a:t> activity</a:t>
            </a:r>
          </a:p>
          <a:p>
            <a:pPr marL="0" indent="0">
              <a:buNone/>
            </a:pPr>
            <a:r>
              <a:rPr lang="en-US" sz="2400" dirty="0"/>
              <a:t>T. </a:t>
            </a:r>
            <a:r>
              <a:rPr lang="en-US" sz="2400" dirty="0" err="1"/>
              <a:t>chebula</a:t>
            </a:r>
            <a:r>
              <a:rPr lang="en-US" sz="2400" dirty="0"/>
              <a:t> fruit and seeds exhibited dose dependent reduction in blood glucose of </a:t>
            </a:r>
            <a:r>
              <a:rPr lang="en-US" sz="2400" dirty="0" err="1"/>
              <a:t>sreptozotocin</a:t>
            </a:r>
            <a:r>
              <a:rPr lang="en-US" sz="2400" dirty="0"/>
              <a:t> induced diabetic rats both in short term and long term study and also had </a:t>
            </a:r>
            <a:r>
              <a:rPr lang="en-US" sz="2400" dirty="0" err="1"/>
              <a:t>renoprotective</a:t>
            </a:r>
            <a:r>
              <a:rPr lang="en-US" sz="2400" dirty="0"/>
              <a:t> activity. </a:t>
            </a:r>
            <a:r>
              <a:rPr lang="da-DK" sz="2400" dirty="0"/>
              <a:t>(Bag A. et al.,2013)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endParaRPr lang="en-US" b="1" dirty="0"/>
          </a:p>
          <a:p>
            <a:pPr marL="0" indent="0">
              <a:buNone/>
            </a:pPr>
            <a:r>
              <a:rPr lang="en-US" b="1" dirty="0" err="1"/>
              <a:t>Hypolipidemic</a:t>
            </a:r>
            <a:r>
              <a:rPr lang="en-US" b="1" dirty="0"/>
              <a:t> and </a:t>
            </a:r>
            <a:r>
              <a:rPr lang="en-US" b="1" dirty="0" err="1"/>
              <a:t>hypocholesterolemia</a:t>
            </a:r>
            <a:r>
              <a:rPr lang="en-US" b="1" dirty="0"/>
              <a:t> activity </a:t>
            </a:r>
          </a:p>
          <a:p>
            <a:pPr marL="0" indent="0">
              <a:buNone/>
            </a:pPr>
            <a:r>
              <a:rPr lang="en-US" sz="2400" dirty="0" err="1"/>
              <a:t>Hypolipidemic</a:t>
            </a:r>
            <a:r>
              <a:rPr lang="en-US" sz="2400" dirty="0"/>
              <a:t> activity of T. </a:t>
            </a:r>
            <a:r>
              <a:rPr lang="en-US" sz="2400" dirty="0" err="1"/>
              <a:t>chebula</a:t>
            </a:r>
            <a:r>
              <a:rPr lang="en-US" sz="2400" dirty="0"/>
              <a:t> extract against experimentally induced atherosclerosis have been documented. It also </a:t>
            </a:r>
            <a:r>
              <a:rPr lang="en-US" sz="2400" dirty="0" err="1"/>
              <a:t>possesed</a:t>
            </a:r>
            <a:r>
              <a:rPr lang="en-US" sz="2400" dirty="0"/>
              <a:t> </a:t>
            </a:r>
            <a:r>
              <a:rPr lang="en-US" sz="2400" dirty="0" err="1"/>
              <a:t>hypocholestrenomicactivity</a:t>
            </a:r>
            <a:r>
              <a:rPr lang="en-US" sz="2400" dirty="0"/>
              <a:t> against cholesterol induced </a:t>
            </a:r>
            <a:r>
              <a:rPr lang="en-US" sz="2400" dirty="0" err="1"/>
              <a:t>hypocholesterolemia</a:t>
            </a:r>
            <a:r>
              <a:rPr lang="en-US" sz="2400" dirty="0"/>
              <a:t> and atherosclerosis in rabbits.</a:t>
            </a:r>
            <a:r>
              <a:rPr lang="da-DK" sz="2400" dirty="0"/>
              <a:t> (Bag A. et al.,2013)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4818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0" y="1066800"/>
            <a:ext cx="8534400" cy="48768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Anti inflammatory and analgesic activity</a:t>
            </a:r>
          </a:p>
          <a:p>
            <a:pPr marL="0" indent="0">
              <a:buNone/>
            </a:pPr>
            <a:r>
              <a:rPr lang="en-US" sz="2400" dirty="0"/>
              <a:t>Aqueous extract of dried fruit of T. </a:t>
            </a:r>
            <a:r>
              <a:rPr lang="en-US" sz="2400" dirty="0" err="1"/>
              <a:t>chebula</a:t>
            </a:r>
            <a:r>
              <a:rPr lang="en-US" sz="2400" dirty="0"/>
              <a:t> showed anti inflammatory by inhibiting nitric oxide synthesis. </a:t>
            </a:r>
            <a:r>
              <a:rPr lang="en-US" sz="2400" dirty="0" err="1"/>
              <a:t>Chebulagic</a:t>
            </a:r>
            <a:r>
              <a:rPr lang="en-US" sz="2400" dirty="0"/>
              <a:t> acid from immature seed of T. </a:t>
            </a:r>
            <a:r>
              <a:rPr lang="en-US" sz="2400" dirty="0" err="1"/>
              <a:t>chebula</a:t>
            </a:r>
            <a:r>
              <a:rPr lang="en-US" sz="2400" dirty="0"/>
              <a:t> significantly suppressed the onset and progression of collagen induced arthritis in mice. </a:t>
            </a:r>
            <a:r>
              <a:rPr lang="en-US" sz="2400" dirty="0" err="1"/>
              <a:t>T.chebula</a:t>
            </a:r>
            <a:r>
              <a:rPr lang="en-US" sz="2400" dirty="0"/>
              <a:t> </a:t>
            </a:r>
            <a:r>
              <a:rPr lang="en-US" sz="2400" dirty="0" err="1"/>
              <a:t>ina</a:t>
            </a:r>
            <a:r>
              <a:rPr lang="en-US" sz="2400" dirty="0"/>
              <a:t> </a:t>
            </a:r>
            <a:r>
              <a:rPr lang="en-US" sz="2400" dirty="0" err="1"/>
              <a:t>polyherbal</a:t>
            </a:r>
            <a:r>
              <a:rPr lang="en-US" sz="2400" dirty="0"/>
              <a:t> formulation exhibited a dose dependent anti inflammatory effect against Freud adjuvant induced arthritis in rats.</a:t>
            </a:r>
            <a:r>
              <a:rPr lang="da-DK" sz="2400" dirty="0"/>
              <a:t> (Bag A. et al.,2013)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 46 children with </a:t>
            </a:r>
            <a:r>
              <a:rPr lang="en-US" sz="2400" dirty="0" err="1"/>
              <a:t>diarrhoea</a:t>
            </a:r>
            <a:r>
              <a:rPr lang="en-US" sz="2400" dirty="0"/>
              <a:t> wee given T. </a:t>
            </a:r>
            <a:r>
              <a:rPr lang="en-US" sz="2400" dirty="0" err="1"/>
              <a:t>chebula</a:t>
            </a:r>
            <a:r>
              <a:rPr lang="en-US" sz="2400" dirty="0"/>
              <a:t> and T. </a:t>
            </a:r>
            <a:r>
              <a:rPr lang="en-US" sz="2400" dirty="0" err="1"/>
              <a:t>vulgare</a:t>
            </a:r>
            <a:r>
              <a:rPr lang="en-US" sz="2400" dirty="0"/>
              <a:t> decoction. 57.17% children were cured within 3 days of treatment (Sharma et al., 1984).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2394776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1D2BD8-FC4A-2575-3388-AB73E2C96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8399"/>
            <a:ext cx="10515600" cy="2057401"/>
          </a:xfrm>
        </p:spPr>
        <p:txBody>
          <a:bodyPr>
            <a:normAutofit/>
          </a:bodyPr>
          <a:lstStyle/>
          <a:p>
            <a:r>
              <a:rPr lang="en-US" dirty="0"/>
              <a:t>                        </a:t>
            </a:r>
            <a:r>
              <a:rPr lang="en-US" sz="8000" dirty="0"/>
              <a:t> </a:t>
            </a:r>
            <a:r>
              <a:rPr lang="en-US" sz="8000" i="1" dirty="0">
                <a:solidFill>
                  <a:schemeClr val="accent2">
                    <a:lumMod val="50000"/>
                  </a:schemeClr>
                </a:solidFill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1851145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834</TotalTime>
  <Words>1551</Words>
  <Application>Microsoft Office PowerPoint</Application>
  <PresentationFormat>Widescreen</PresentationFormat>
  <Paragraphs>306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Courier New</vt:lpstr>
      <vt:lpstr>Garamond</vt:lpstr>
      <vt:lpstr>Wingdings</vt:lpstr>
      <vt:lpstr>Organic</vt:lpstr>
      <vt:lpstr>HARITAKI</vt:lpstr>
      <vt:lpstr>Index</vt:lpstr>
      <vt:lpstr> HARITAKI </vt:lpstr>
      <vt:lpstr>PowerPoint Presentation</vt:lpstr>
      <vt:lpstr>PowerPoint Presentation</vt:lpstr>
      <vt:lpstr>PowerPoint Presentation</vt:lpstr>
      <vt:lpstr>PowerPoint Presentation</vt:lpstr>
      <vt:lpstr> </vt:lpstr>
      <vt:lpstr>“अलाबुवृत्ता विजया वृत्ता सा रोहिणी स्मृता । पूतनास्थिमती सूक्ष्मा कथिता मांसलाऽमृता ॥८॥ पञ्चरेखाऽभया प्रोक्ता जीवन्ती स्वर्णवर्णिनी। त्रिरेखा चेतकी ज्ञेया सप्तानामियमाकृतिः ||९||”</vt:lpstr>
      <vt:lpstr>PowerPoint Presentation</vt:lpstr>
      <vt:lpstr>Morphology</vt:lpstr>
      <vt:lpstr>PowerPoint Presentation</vt:lpstr>
      <vt:lpstr>Seeds</vt:lpstr>
      <vt:lpstr>PowerPoint Presentation</vt:lpstr>
      <vt:lpstr>Chemical composition</vt:lpstr>
      <vt:lpstr>PowerPoint Presentation</vt:lpstr>
      <vt:lpstr>Karma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HARITAKI </dc:title>
  <dc:creator>MOHD ASIF</dc:creator>
  <cp:lastModifiedBy>Office</cp:lastModifiedBy>
  <cp:revision>90</cp:revision>
  <dcterms:created xsi:type="dcterms:W3CDTF">2024-05-08T06:46:34Z</dcterms:created>
  <dcterms:modified xsi:type="dcterms:W3CDTF">2024-09-03T16:15:46Z</dcterms:modified>
</cp:coreProperties>
</file>