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142.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137.xml" ContentType="application/vnd.openxmlformats-officedocument.presentationml.slide+xml"/>
  <Override PartName="/ppt/slides/slide146.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44.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3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3"/>
  </p:notesMasterIdLst>
  <p:sldIdLst>
    <p:sldId id="256" r:id="rId2"/>
    <p:sldId id="257" r:id="rId3"/>
    <p:sldId id="266" r:id="rId4"/>
    <p:sldId id="265" r:id="rId5"/>
    <p:sldId id="262" r:id="rId6"/>
    <p:sldId id="263" r:id="rId7"/>
    <p:sldId id="267" r:id="rId8"/>
    <p:sldId id="393" r:id="rId9"/>
    <p:sldId id="400" r:id="rId10"/>
    <p:sldId id="268" r:id="rId11"/>
    <p:sldId id="269" r:id="rId12"/>
    <p:sldId id="394" r:id="rId13"/>
    <p:sldId id="396" r:id="rId14"/>
    <p:sldId id="270" r:id="rId15"/>
    <p:sldId id="395" r:id="rId16"/>
    <p:sldId id="271" r:id="rId17"/>
    <p:sldId id="397" r:id="rId18"/>
    <p:sldId id="272" r:id="rId19"/>
    <p:sldId id="398" r:id="rId20"/>
    <p:sldId id="273" r:id="rId21"/>
    <p:sldId id="275" r:id="rId22"/>
    <p:sldId id="277" r:id="rId23"/>
    <p:sldId id="399" r:id="rId24"/>
    <p:sldId id="401" r:id="rId25"/>
    <p:sldId id="278" r:id="rId26"/>
    <p:sldId id="427" r:id="rId27"/>
    <p:sldId id="279" r:id="rId28"/>
    <p:sldId id="402" r:id="rId29"/>
    <p:sldId id="421" r:id="rId30"/>
    <p:sldId id="280" r:id="rId31"/>
    <p:sldId id="281" r:id="rId32"/>
    <p:sldId id="422" r:id="rId33"/>
    <p:sldId id="282" r:id="rId34"/>
    <p:sldId id="423" r:id="rId35"/>
    <p:sldId id="283" r:id="rId36"/>
    <p:sldId id="424" r:id="rId37"/>
    <p:sldId id="284" r:id="rId38"/>
    <p:sldId id="425" r:id="rId39"/>
    <p:sldId id="285" r:id="rId40"/>
    <p:sldId id="286" r:id="rId41"/>
    <p:sldId id="426" r:id="rId42"/>
    <p:sldId id="276" r:id="rId43"/>
    <p:sldId id="287" r:id="rId44"/>
    <p:sldId id="288" r:id="rId45"/>
    <p:sldId id="290" r:id="rId46"/>
    <p:sldId id="291" r:id="rId47"/>
    <p:sldId id="292" r:id="rId48"/>
    <p:sldId id="293" r:id="rId49"/>
    <p:sldId id="294" r:id="rId50"/>
    <p:sldId id="295" r:id="rId51"/>
    <p:sldId id="296" r:id="rId52"/>
    <p:sldId id="297" r:id="rId53"/>
    <p:sldId id="298" r:id="rId54"/>
    <p:sldId id="299" r:id="rId55"/>
    <p:sldId id="300" r:id="rId56"/>
    <p:sldId id="428" r:id="rId57"/>
    <p:sldId id="429" r:id="rId58"/>
    <p:sldId id="301" r:id="rId59"/>
    <p:sldId id="430" r:id="rId60"/>
    <p:sldId id="302" r:id="rId61"/>
    <p:sldId id="303" r:id="rId62"/>
    <p:sldId id="304" r:id="rId63"/>
    <p:sldId id="305" r:id="rId64"/>
    <p:sldId id="306" r:id="rId65"/>
    <p:sldId id="307" r:id="rId66"/>
    <p:sldId id="308" r:id="rId67"/>
    <p:sldId id="309" r:id="rId68"/>
    <p:sldId id="310" r:id="rId69"/>
    <p:sldId id="322" r:id="rId70"/>
    <p:sldId id="311" r:id="rId71"/>
    <p:sldId id="312" r:id="rId72"/>
    <p:sldId id="313" r:id="rId73"/>
    <p:sldId id="314" r:id="rId74"/>
    <p:sldId id="315" r:id="rId75"/>
    <p:sldId id="316" r:id="rId76"/>
    <p:sldId id="317" r:id="rId77"/>
    <p:sldId id="431" r:id="rId78"/>
    <p:sldId id="318" r:id="rId79"/>
    <p:sldId id="319" r:id="rId80"/>
    <p:sldId id="331" r:id="rId81"/>
    <p:sldId id="332" r:id="rId82"/>
    <p:sldId id="323" r:id="rId83"/>
    <p:sldId id="324" r:id="rId84"/>
    <p:sldId id="325" r:id="rId85"/>
    <p:sldId id="326" r:id="rId86"/>
    <p:sldId id="327" r:id="rId87"/>
    <p:sldId id="328" r:id="rId88"/>
    <p:sldId id="329" r:id="rId89"/>
    <p:sldId id="330" r:id="rId90"/>
    <p:sldId id="320" r:id="rId91"/>
    <p:sldId id="333" r:id="rId92"/>
    <p:sldId id="334" r:id="rId93"/>
    <p:sldId id="335" r:id="rId94"/>
    <p:sldId id="336" r:id="rId95"/>
    <p:sldId id="337" r:id="rId96"/>
    <p:sldId id="338" r:id="rId97"/>
    <p:sldId id="339" r:id="rId98"/>
    <p:sldId id="340" r:id="rId99"/>
    <p:sldId id="341" r:id="rId100"/>
    <p:sldId id="342" r:id="rId101"/>
    <p:sldId id="321" r:id="rId102"/>
    <p:sldId id="343" r:id="rId103"/>
    <p:sldId id="344" r:id="rId104"/>
    <p:sldId id="345" r:id="rId105"/>
    <p:sldId id="346" r:id="rId106"/>
    <p:sldId id="347" r:id="rId107"/>
    <p:sldId id="348" r:id="rId108"/>
    <p:sldId id="349" r:id="rId109"/>
    <p:sldId id="350" r:id="rId110"/>
    <p:sldId id="351" r:id="rId111"/>
    <p:sldId id="361" r:id="rId112"/>
    <p:sldId id="352" r:id="rId113"/>
    <p:sldId id="353" r:id="rId114"/>
    <p:sldId id="354" r:id="rId115"/>
    <p:sldId id="355" r:id="rId116"/>
    <p:sldId id="356" r:id="rId117"/>
    <p:sldId id="357" r:id="rId118"/>
    <p:sldId id="358" r:id="rId119"/>
    <p:sldId id="359" r:id="rId120"/>
    <p:sldId id="360" r:id="rId121"/>
    <p:sldId id="362" r:id="rId122"/>
    <p:sldId id="371" r:id="rId123"/>
    <p:sldId id="363" r:id="rId124"/>
    <p:sldId id="364" r:id="rId125"/>
    <p:sldId id="365" r:id="rId126"/>
    <p:sldId id="366" r:id="rId127"/>
    <p:sldId id="367" r:id="rId128"/>
    <p:sldId id="368" r:id="rId129"/>
    <p:sldId id="369" r:id="rId130"/>
    <p:sldId id="370" r:id="rId131"/>
    <p:sldId id="372" r:id="rId132"/>
    <p:sldId id="373" r:id="rId133"/>
    <p:sldId id="374" r:id="rId134"/>
    <p:sldId id="375" r:id="rId135"/>
    <p:sldId id="376" r:id="rId136"/>
    <p:sldId id="377" r:id="rId137"/>
    <p:sldId id="378" r:id="rId138"/>
    <p:sldId id="379" r:id="rId139"/>
    <p:sldId id="380" r:id="rId140"/>
    <p:sldId id="392" r:id="rId141"/>
    <p:sldId id="382" r:id="rId142"/>
    <p:sldId id="391" r:id="rId143"/>
    <p:sldId id="383" r:id="rId144"/>
    <p:sldId id="384" r:id="rId145"/>
    <p:sldId id="385" r:id="rId146"/>
    <p:sldId id="386" r:id="rId147"/>
    <p:sldId id="387" r:id="rId148"/>
    <p:sldId id="388" r:id="rId149"/>
    <p:sldId id="389" r:id="rId150"/>
    <p:sldId id="390" r:id="rId151"/>
    <p:sldId id="381" r:id="rId1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00CC99"/>
    <a:srgbClr val="FF33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338" autoAdjust="0"/>
    <p:restoredTop sz="94624" autoAdjust="0"/>
  </p:normalViewPr>
  <p:slideViewPr>
    <p:cSldViewPr>
      <p:cViewPr varScale="1">
        <p:scale>
          <a:sx n="69" d="100"/>
          <a:sy n="69" d="100"/>
        </p:scale>
        <p:origin x="-1464"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1B2D68-6573-483A-8893-CC15C52D3B71}" type="datetimeFigureOut">
              <a:rPr lang="en-US" smtClean="0"/>
              <a:pPr/>
              <a:t>5/31/2021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DCFE4C-E120-425E-B8BC-04D07F629B2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0DCFE4C-E120-425E-B8BC-04D07F629B2F}"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08271847-FD03-49D2-AE07-F14586757303}" type="datetimeFigureOut">
              <a:rPr lang="en-US" smtClean="0"/>
              <a:pPr/>
              <a:t>5/31/2021</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B6D23FCB-22CC-445C-947C-E2E1ACDF9500}" type="slidenum">
              <a:rPr lang="en-US" smtClean="0"/>
              <a:pPr/>
              <a:t>‹#›</a:t>
            </a:fld>
            <a:endParaRPr lang="en-US"/>
          </a:p>
        </p:txBody>
      </p:sp>
    </p:spTree>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8271847-FD03-49D2-AE07-F14586757303}" type="datetimeFigureOut">
              <a:rPr lang="en-US" smtClean="0"/>
              <a:pPr/>
              <a:t>5/31/2021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D23FCB-22CC-445C-947C-E2E1ACDF9500}"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08271847-FD03-49D2-AE07-F14586757303}" type="datetimeFigureOut">
              <a:rPr lang="en-US" smtClean="0"/>
              <a:pPr/>
              <a:t>5/31/2021</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B6D23FCB-22CC-445C-947C-E2E1ACDF9500}"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08271847-FD03-49D2-AE07-F14586757303}" type="datetimeFigureOut">
              <a:rPr lang="en-US" smtClean="0"/>
              <a:pPr/>
              <a:t>5/31/2021</a:t>
            </a:fld>
            <a:endParaRPr lang="en-US"/>
          </a:p>
        </p:txBody>
      </p:sp>
      <p:sp>
        <p:nvSpPr>
          <p:cNvPr id="10" name="Slide Number Placeholder 9"/>
          <p:cNvSpPr>
            <a:spLocks noGrp="1"/>
          </p:cNvSpPr>
          <p:nvPr>
            <p:ph type="sldNum" sz="quarter" idx="16"/>
          </p:nvPr>
        </p:nvSpPr>
        <p:spPr/>
        <p:txBody>
          <a:bodyPr rtlCol="0"/>
          <a:lstStyle/>
          <a:p>
            <a:fld id="{B6D23FCB-22CC-445C-947C-E2E1ACDF9500}"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8271847-FD03-49D2-AE07-F14586757303}" type="datetimeFigureOut">
              <a:rPr lang="en-US" smtClean="0"/>
              <a:pPr/>
              <a:t>5/31/2021</a:t>
            </a:fld>
            <a:endParaRPr lang="en-US"/>
          </a:p>
        </p:txBody>
      </p:sp>
      <p:sp>
        <p:nvSpPr>
          <p:cNvPr id="12" name="Slide Number Placeholder 11"/>
          <p:cNvSpPr>
            <a:spLocks noGrp="1"/>
          </p:cNvSpPr>
          <p:nvPr>
            <p:ph type="sldNum" sz="quarter" idx="16"/>
          </p:nvPr>
        </p:nvSpPr>
        <p:spPr/>
        <p:txBody>
          <a:bodyPr rtlCol="0"/>
          <a:lstStyle/>
          <a:p>
            <a:fld id="{B6D23FCB-22CC-445C-947C-E2E1ACDF9500}"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8271847-FD03-49D2-AE07-F14586757303}" type="datetimeFigureOut">
              <a:rPr lang="en-US" smtClean="0"/>
              <a:pPr/>
              <a:t>5/31/2021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6D23FCB-22CC-445C-947C-E2E1ACDF9500}" type="slidenum">
              <a:rPr lang="en-US" smtClean="0"/>
              <a:pPr/>
              <a:t>‹#›</a:t>
            </a:fld>
            <a:endParaRPr lang="en-US"/>
          </a:p>
        </p:txBody>
      </p:sp>
    </p:spTree>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271847-FD03-49D2-AE07-F14586757303}" type="datetimeFigureOut">
              <a:rPr lang="en-US" smtClean="0"/>
              <a:pPr/>
              <a:t>5/31/2021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B6D23FCB-22CC-445C-947C-E2E1ACDF9500}" type="slidenum">
              <a:rPr lang="en-US" smtClean="0"/>
              <a:pPr/>
              <a:t>‹#›</a:t>
            </a:fld>
            <a:endParaRPr lang="en-US"/>
          </a:p>
        </p:txBody>
      </p:sp>
    </p:spTree>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8271847-FD03-49D2-AE07-F14586757303}" type="datetimeFigureOut">
              <a:rPr lang="en-US" smtClean="0"/>
              <a:pPr/>
              <a:t>5/31/2021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6D23FCB-22CC-445C-947C-E2E1ACDF9500}"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08271847-FD03-49D2-AE07-F14586757303}" type="datetimeFigureOut">
              <a:rPr lang="en-US" smtClean="0"/>
              <a:pPr/>
              <a:t>5/31/2021</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B6D23FCB-22CC-445C-947C-E2E1ACDF9500}"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8271847-FD03-49D2-AE07-F14586757303}" type="datetimeFigureOut">
              <a:rPr lang="en-US" smtClean="0"/>
              <a:pPr/>
              <a:t>5/31/2021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23FCB-22CC-445C-947C-E2E1ACDF9500}" type="slidenum">
              <a:rPr lang="en-US" smtClean="0"/>
              <a:pPr/>
              <a:t>‹#›</a:t>
            </a:fld>
            <a:endParaRPr lang="en-US"/>
          </a:p>
        </p:txBody>
      </p:sp>
    </p:spTree>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08271847-FD03-49D2-AE07-F14586757303}" type="datetimeFigureOut">
              <a:rPr lang="en-US" smtClean="0"/>
              <a:pPr/>
              <a:t>5/31/2021</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B6D23FCB-22CC-445C-947C-E2E1ACDF9500}" type="slidenum">
              <a:rPr lang="en-US" smtClean="0"/>
              <a:pPr/>
              <a:t>‹#›</a:t>
            </a:fld>
            <a:endParaRPr lang="en-US"/>
          </a:p>
        </p:txBody>
      </p:sp>
    </p:spTree>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08271847-FD03-49D2-AE07-F14586757303}" type="datetimeFigureOut">
              <a:rPr lang="en-US" smtClean="0"/>
              <a:pPr/>
              <a:t>5/31/2021</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6D23FCB-22CC-445C-947C-E2E1ACDF950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wipe dir="r"/>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04800"/>
            <a:ext cx="9144000" cy="3276600"/>
          </a:xfrm>
        </p:spPr>
        <p:txBody>
          <a:bodyPr>
            <a:noAutofit/>
          </a:bodyPr>
          <a:lstStyle/>
          <a:p>
            <a:pPr algn="ctr"/>
            <a:r>
              <a:rPr lang="en-US" sz="6000" b="1" cap="none" dirty="0" smtClean="0">
                <a:ln w="12700">
                  <a:solidFill>
                    <a:schemeClr val="tx1"/>
                  </a:solidFill>
                  <a:prstDash val="solid"/>
                </a:ln>
                <a:solidFill>
                  <a:schemeClr val="accent2">
                    <a:lumMod val="50000"/>
                  </a:schemeClr>
                </a:solidFill>
                <a:effectLst>
                  <a:outerShdw blurRad="41275" dist="20320" dir="1800000" algn="tl" rotWithShape="0">
                    <a:srgbClr val="000000">
                      <a:alpha val="40000"/>
                    </a:srgbClr>
                  </a:outerShdw>
                </a:effectLst>
                <a:latin typeface="Cooper Black" pitchFamily="18" charset="0"/>
              </a:rPr>
              <a:t>Unit-8</a:t>
            </a:r>
            <a:br>
              <a:rPr lang="en-US" sz="6000" b="1" cap="none" dirty="0" smtClean="0">
                <a:ln w="12700">
                  <a:solidFill>
                    <a:schemeClr val="tx1"/>
                  </a:solidFill>
                  <a:prstDash val="solid"/>
                </a:ln>
                <a:solidFill>
                  <a:schemeClr val="accent2">
                    <a:lumMod val="50000"/>
                  </a:schemeClr>
                </a:solidFill>
                <a:effectLst>
                  <a:outerShdw blurRad="41275" dist="20320" dir="1800000" algn="tl" rotWithShape="0">
                    <a:srgbClr val="000000">
                      <a:alpha val="40000"/>
                    </a:srgbClr>
                  </a:outerShdw>
                </a:effectLst>
                <a:latin typeface="Cooper Black" pitchFamily="18" charset="0"/>
              </a:rPr>
            </a:br>
            <a:r>
              <a:rPr lang="en-US" sz="6000" b="1" cap="none" dirty="0" smtClean="0">
                <a:ln w="12700">
                  <a:solidFill>
                    <a:schemeClr val="tx1"/>
                  </a:solidFill>
                  <a:prstDash val="solid"/>
                </a:ln>
                <a:solidFill>
                  <a:schemeClr val="accent2">
                    <a:lumMod val="50000"/>
                  </a:schemeClr>
                </a:solidFill>
                <a:effectLst>
                  <a:outerShdw blurRad="41275" dist="20320" dir="1800000" algn="tl" rotWithShape="0">
                    <a:srgbClr val="000000">
                      <a:alpha val="40000"/>
                    </a:srgbClr>
                  </a:outerShdw>
                </a:effectLst>
                <a:latin typeface="Cooper Black" pitchFamily="18" charset="0"/>
              </a:rPr>
              <a:t>Psychological Aspects And Human Behaviour</a:t>
            </a:r>
            <a:endParaRPr lang="en-US" sz="6000" b="1" cap="none" dirty="0">
              <a:ln w="12700">
                <a:solidFill>
                  <a:schemeClr val="tx1"/>
                </a:solidFill>
                <a:prstDash val="solid"/>
              </a:ln>
              <a:solidFill>
                <a:schemeClr val="accent2">
                  <a:lumMod val="50000"/>
                </a:schemeClr>
              </a:solidFill>
              <a:effectLst>
                <a:outerShdw blurRad="41275" dist="20320" dir="1800000" algn="tl" rotWithShape="0">
                  <a:srgbClr val="000000">
                    <a:alpha val="40000"/>
                  </a:srgbClr>
                </a:outerShdw>
              </a:effectLst>
              <a:latin typeface="Cooper Black" pitchFamily="18" charset="0"/>
            </a:endParaRPr>
          </a:p>
        </p:txBody>
      </p:sp>
      <p:sp>
        <p:nvSpPr>
          <p:cNvPr id="3" name="Subtitle 2"/>
          <p:cNvSpPr>
            <a:spLocks noGrp="1"/>
          </p:cNvSpPr>
          <p:nvPr>
            <p:ph type="subTitle" idx="1"/>
          </p:nvPr>
        </p:nvSpPr>
        <p:spPr>
          <a:xfrm>
            <a:off x="4572000" y="4495800"/>
            <a:ext cx="4572000" cy="1219200"/>
          </a:xfrm>
        </p:spPr>
        <p:txBody>
          <a:bodyPr>
            <a:noAutofit/>
          </a:bodyPr>
          <a:lstStyle/>
          <a:p>
            <a:r>
              <a:rPr lang="en-US" sz="2800" b="1" dirty="0" smtClean="0">
                <a:solidFill>
                  <a:srgbClr val="C00000"/>
                </a:solidFill>
              </a:rPr>
              <a:t>Mrs. Priscilla Patrick, </a:t>
            </a:r>
          </a:p>
          <a:p>
            <a:r>
              <a:rPr lang="en-US" sz="2800" b="1" dirty="0" smtClean="0">
                <a:solidFill>
                  <a:srgbClr val="C00000"/>
                </a:solidFill>
              </a:rPr>
              <a:t>HOD, Dept. Of Psychiatry,</a:t>
            </a:r>
          </a:p>
          <a:p>
            <a:r>
              <a:rPr lang="en-US" sz="2800" b="1" dirty="0" smtClean="0">
                <a:solidFill>
                  <a:srgbClr val="C00000"/>
                </a:solidFill>
              </a:rPr>
              <a:t>GCONG, Kalaburagi-585102</a:t>
            </a:r>
            <a:endParaRPr lang="en-US" sz="2800" b="1" dirty="0">
              <a:solidFill>
                <a:srgbClr val="C00000"/>
              </a:solidFill>
            </a:endParaRPr>
          </a:p>
        </p:txBody>
      </p:sp>
    </p:spTree>
  </p:cSld>
  <p:clrMapOvr>
    <a:masterClrMapping/>
  </p:clrMapOvr>
  <p:transition spd="med">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85048" cy="1219200"/>
          </a:xfrm>
        </p:spPr>
        <p:txBody>
          <a:bodyPr vert="horz" anchor="b">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solidFill>
                    <a:srgbClr val="FF0000"/>
                  </a:solidFill>
                </a:ln>
                <a:effectLst>
                  <a:outerShdw blurRad="76200" dist="50800" dir="5400000" algn="tl" rotWithShape="0">
                    <a:srgbClr val="000000">
                      <a:alpha val="65000"/>
                    </a:srgbClr>
                  </a:outerShdw>
                </a:effectLst>
                <a:latin typeface="Cooper Black" pitchFamily="18" charset="0"/>
              </a:rPr>
              <a:t>TABLE OF CONTENT</a:t>
            </a:r>
            <a:endParaRPr lang="en-US" sz="5400" b="1" spc="50" dirty="0">
              <a:ln w="11430">
                <a:solidFill>
                  <a:srgbClr val="FF0000"/>
                </a:solidFill>
              </a:ln>
              <a:effectLst>
                <a:outerShdw blurRad="76200" dist="50800" dir="5400000" algn="tl" rotWithShape="0">
                  <a:srgbClr val="000000">
                    <a:alpha val="65000"/>
                  </a:srgbClr>
                </a:outerShdw>
              </a:effectLst>
              <a:latin typeface="Cooper Black" pitchFamily="18" charset="0"/>
            </a:endParaRPr>
          </a:p>
        </p:txBody>
      </p:sp>
      <p:sp>
        <p:nvSpPr>
          <p:cNvPr id="3" name="Content Placeholder 2"/>
          <p:cNvSpPr>
            <a:spLocks noGrp="1"/>
          </p:cNvSpPr>
          <p:nvPr>
            <p:ph sz="quarter" idx="1"/>
          </p:nvPr>
        </p:nvSpPr>
        <p:spPr>
          <a:xfrm>
            <a:off x="304800" y="1676400"/>
            <a:ext cx="8534400" cy="4648200"/>
          </a:xfrm>
        </p:spPr>
        <p:txBody>
          <a:bodyPr>
            <a:noAutofit/>
          </a:bodyPr>
          <a:lstStyle/>
          <a:p>
            <a:pPr marL="514350" indent="-514350">
              <a:buSzPct val="100000"/>
              <a:buFont typeface="+mj-lt"/>
              <a:buAutoNum type="arabicPeriod"/>
            </a:pPr>
            <a:r>
              <a:rPr lang="en-US" sz="3600" dirty="0" smtClean="0"/>
              <a:t> Psychological Aspects, Human Behaviour And Defense Mechanism</a:t>
            </a:r>
          </a:p>
          <a:p>
            <a:pPr marL="514350" indent="-514350">
              <a:buSzPct val="100000"/>
              <a:buFont typeface="+mj-lt"/>
              <a:buAutoNum type="arabicPeriod"/>
            </a:pPr>
            <a:r>
              <a:rPr lang="en-US" sz="3600" dirty="0" smtClean="0"/>
              <a:t>Life Process, Growth And Development</a:t>
            </a:r>
          </a:p>
          <a:p>
            <a:pPr marL="514350" indent="-514350">
              <a:buSzPct val="100000"/>
              <a:buFont typeface="+mj-lt"/>
              <a:buAutoNum type="arabicPeriod"/>
            </a:pPr>
            <a:r>
              <a:rPr lang="en-US" sz="3600" dirty="0" smtClean="0"/>
              <a:t>Communication And Inter Personal Relationships</a:t>
            </a:r>
          </a:p>
          <a:p>
            <a:pPr marL="514350" indent="-514350">
              <a:buSzPct val="100000"/>
              <a:buFont typeface="+mj-lt"/>
              <a:buAutoNum type="arabicPeriod"/>
            </a:pPr>
            <a:r>
              <a:rPr lang="en-US" sz="3600" dirty="0" smtClean="0"/>
              <a:t>Coping With Loss, Death And Grieving</a:t>
            </a:r>
          </a:p>
          <a:p>
            <a:pPr marL="514350" indent="-514350">
              <a:buSzPct val="100000"/>
              <a:buFont typeface="+mj-lt"/>
              <a:buAutoNum type="arabicPeriod"/>
            </a:pPr>
            <a:r>
              <a:rPr lang="en-US" sz="3600" dirty="0" smtClean="0"/>
              <a:t>Stress Adaptation</a:t>
            </a:r>
          </a:p>
          <a:p>
            <a:pPr marL="514350" indent="-514350">
              <a:buSzPct val="100000"/>
              <a:buFont typeface="+mj-lt"/>
              <a:buAutoNum type="arabicPeriod"/>
            </a:pPr>
            <a:r>
              <a:rPr lang="en-US" sz="3600" dirty="0" smtClean="0"/>
              <a:t>Principles And Techniques Of Counselling</a:t>
            </a:r>
            <a:endParaRPr lang="en-US" sz="3600" dirty="0"/>
          </a:p>
        </p:txBody>
      </p:sp>
    </p:spTree>
  </p:cSld>
  <p:clrMapOvr>
    <a:masterClrMapping/>
  </p:clrMapOvr>
  <p:transition spd="med">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05000"/>
            <a:ext cx="9144000" cy="4419600"/>
          </a:xfrm>
        </p:spPr>
        <p:txBody>
          <a:bodyPr vert="horz" anchor="b">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7200" b="1" spc="50" dirty="0" smtClean="0">
                <a:ln w="11430">
                  <a:solidFill>
                    <a:srgbClr val="FF0000"/>
                  </a:solidFill>
                </a:ln>
                <a:effectLst>
                  <a:outerShdw blurRad="76200" dist="50800" dir="5400000" algn="tl" rotWithShape="0">
                    <a:srgbClr val="000000">
                      <a:alpha val="65000"/>
                    </a:srgbClr>
                  </a:outerShdw>
                </a:effectLst>
                <a:latin typeface="Cooper Black" pitchFamily="18" charset="0"/>
              </a:rPr>
              <a:t>PSYCHOLOGICAL ASPECTS AND HUMAN BEHAVIOUR</a:t>
            </a:r>
          </a:p>
        </p:txBody>
      </p:sp>
    </p:spTree>
  </p:cSld>
  <p:clrMapOvr>
    <a:masterClrMapping/>
  </p:clrMapOvr>
  <p:transition spd="med">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839200" cy="990600"/>
          </a:xfrm>
        </p:spPr>
        <p:txBody>
          <a:bodyPr>
            <a:noAutofit/>
          </a:bodyPr>
          <a:lstStyle/>
          <a:p>
            <a:r>
              <a:rPr lang="en-US" sz="7200" dirty="0" smtClean="0">
                <a:blipFill>
                  <a:blip r:embed="rId2"/>
                  <a:tile tx="0" ty="0" sx="100000" sy="100000" flip="none" algn="tl"/>
                </a:blipFill>
                <a:latin typeface="Cooper Black" pitchFamily="18" charset="0"/>
              </a:rPr>
              <a:t>Introduction</a:t>
            </a:r>
            <a:endParaRPr lang="en-US" sz="7200" dirty="0">
              <a:blipFill>
                <a:blip r:embed="rId2"/>
                <a:tile tx="0" ty="0" sx="100000" sy="100000" flip="none" algn="tl"/>
              </a:blipFill>
              <a:latin typeface="Cooper Black" pitchFamily="18" charset="0"/>
            </a:endParaRPr>
          </a:p>
        </p:txBody>
      </p:sp>
      <p:sp>
        <p:nvSpPr>
          <p:cNvPr id="3" name="Content Placeholder 2"/>
          <p:cNvSpPr>
            <a:spLocks noGrp="1"/>
          </p:cNvSpPr>
          <p:nvPr>
            <p:ph sz="quarter" idx="1"/>
          </p:nvPr>
        </p:nvSpPr>
        <p:spPr>
          <a:xfrm>
            <a:off x="0" y="1752600"/>
            <a:ext cx="9144000" cy="5105400"/>
          </a:xfrm>
        </p:spPr>
        <p:txBody>
          <a:bodyPr>
            <a:normAutofit/>
          </a:bodyPr>
          <a:lstStyle/>
          <a:p>
            <a:pPr>
              <a:buClr>
                <a:srgbClr val="6E2B10"/>
              </a:buClr>
              <a:buSzPct val="110000"/>
              <a:buFont typeface="Wingdings" pitchFamily="2" charset="2"/>
              <a:buChar char="ª"/>
            </a:pPr>
            <a:r>
              <a:rPr lang="en-US" sz="2800" dirty="0" smtClean="0">
                <a:latin typeface="Mongolian Baiti" pitchFamily="66" charset="0"/>
                <a:cs typeface="Mongolian Baiti" pitchFamily="66" charset="0"/>
              </a:rPr>
              <a:t>The behavior of people falls within a range with some behavior being common, some unusual, some acceptable, and some outside acceptable limits.</a:t>
            </a:r>
          </a:p>
          <a:p>
            <a:pPr>
              <a:buClr>
                <a:srgbClr val="6E2B10"/>
              </a:buClr>
              <a:buSzPct val="110000"/>
              <a:buFont typeface="Wingdings" pitchFamily="2" charset="2"/>
              <a:buChar char="ª"/>
            </a:pPr>
            <a:r>
              <a:rPr lang="en-US" sz="2800" dirty="0" smtClean="0">
                <a:latin typeface="Mongolian Baiti" pitchFamily="66" charset="0"/>
                <a:cs typeface="Mongolian Baiti" pitchFamily="66" charset="0"/>
              </a:rPr>
              <a:t>In sociology, behavior is considered as having no meaning, being not directed at other people and thus is the most basic human action. </a:t>
            </a:r>
          </a:p>
          <a:p>
            <a:pPr>
              <a:buClr>
                <a:srgbClr val="6E2B10"/>
              </a:buClr>
              <a:buSzPct val="110000"/>
              <a:buFont typeface="Wingdings" pitchFamily="2" charset="2"/>
              <a:buChar char="ª"/>
            </a:pPr>
            <a:r>
              <a:rPr lang="en-US" sz="2800" dirty="0" smtClean="0">
                <a:latin typeface="Mongolian Baiti" pitchFamily="66" charset="0"/>
                <a:cs typeface="Mongolian Baiti" pitchFamily="66" charset="0"/>
              </a:rPr>
              <a:t>Behavior should not be mistaken with social behavior, which is more advanced action, as social behavior is behavior specifically directed at other people. </a:t>
            </a:r>
          </a:p>
          <a:p>
            <a:pPr>
              <a:buClr>
                <a:srgbClr val="6E2B10"/>
              </a:buClr>
              <a:buSzPct val="110000"/>
              <a:buFont typeface="Wingdings" pitchFamily="2" charset="2"/>
              <a:buChar char="ª"/>
            </a:pPr>
            <a:r>
              <a:rPr lang="en-US" sz="2800" dirty="0" smtClean="0">
                <a:latin typeface="Mongolian Baiti" pitchFamily="66" charset="0"/>
                <a:cs typeface="Mongolian Baiti" pitchFamily="66" charset="0"/>
              </a:rPr>
              <a:t>The acceptability of behavior is evaluated relative to social norms and regulated by various means of social control. </a:t>
            </a:r>
            <a:endParaRPr lang="en-US" sz="2800" dirty="0">
              <a:latin typeface="Mongolian Baiti" pitchFamily="66" charset="0"/>
              <a:cs typeface="Mongolian Baiti" pitchFamily="66" charset="0"/>
            </a:endParaRPr>
          </a:p>
        </p:txBody>
      </p:sp>
    </p:spTree>
  </p:cSld>
  <p:clrMapOvr>
    <a:masterClrMapping/>
  </p:clrMapOvr>
  <p:transition spd="med">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153400" cy="990600"/>
          </a:xfrm>
        </p:spPr>
        <p:txBody>
          <a:bodyPr vert="horz" anchor="ctr">
            <a:noAutofit/>
          </a:bodyPr>
          <a:lstStyle/>
          <a:p>
            <a:r>
              <a:rPr lang="en-US" sz="7200" dirty="0" smtClean="0">
                <a:blipFill>
                  <a:blip r:embed="rId2"/>
                  <a:tile tx="0" ty="0" sx="100000" sy="100000" flip="none" algn="tl"/>
                </a:blipFill>
                <a:latin typeface="Cooper Black" pitchFamily="18" charset="0"/>
              </a:rPr>
              <a:t>Definition</a:t>
            </a:r>
          </a:p>
        </p:txBody>
      </p:sp>
      <p:sp>
        <p:nvSpPr>
          <p:cNvPr id="3" name="Content Placeholder 2"/>
          <p:cNvSpPr>
            <a:spLocks noGrp="1"/>
          </p:cNvSpPr>
          <p:nvPr>
            <p:ph sz="quarter" idx="1"/>
          </p:nvPr>
        </p:nvSpPr>
        <p:spPr>
          <a:xfrm>
            <a:off x="0" y="1752600"/>
            <a:ext cx="9144000" cy="1828800"/>
          </a:xfrm>
        </p:spPr>
        <p:txBody>
          <a:bodyPr vert="horz">
            <a:normAutofit/>
          </a:bodyPr>
          <a:lstStyle/>
          <a:p>
            <a:pPr>
              <a:lnSpc>
                <a:spcPct val="90000"/>
              </a:lnSpc>
              <a:buClr>
                <a:srgbClr val="6E2B10"/>
              </a:buClr>
              <a:buSzPct val="110000"/>
              <a:buFont typeface="Wingdings" pitchFamily="2" charset="2"/>
              <a:buChar char="ª"/>
            </a:pPr>
            <a:r>
              <a:rPr lang="en-US" sz="2800" dirty="0" smtClean="0">
                <a:latin typeface="Mongolian Baiti" pitchFamily="66" charset="0"/>
                <a:cs typeface="Mongolian Baiti" pitchFamily="66" charset="0"/>
              </a:rPr>
              <a:t>Human behavior is the population of behaviors exhibited by humans and influenced by culture, attitudes, emotions, values, ethics, authority, rapport, hypnosis, persuasion, coercion and/or genetics.</a:t>
            </a:r>
          </a:p>
        </p:txBody>
      </p:sp>
      <p:sp>
        <p:nvSpPr>
          <p:cNvPr id="4" name="TextBox 3"/>
          <p:cNvSpPr txBox="1"/>
          <p:nvPr/>
        </p:nvSpPr>
        <p:spPr>
          <a:xfrm>
            <a:off x="457200" y="3581400"/>
            <a:ext cx="7772400" cy="523220"/>
          </a:xfrm>
          <a:prstGeom prst="rect">
            <a:avLst/>
          </a:prstGeom>
          <a:noFill/>
        </p:spPr>
        <p:txBody>
          <a:bodyPr wrap="square" rtlCol="0">
            <a:spAutoFit/>
          </a:bodyPr>
          <a:lstStyle/>
          <a:p>
            <a:pPr>
              <a:buClr>
                <a:srgbClr val="A3331D"/>
              </a:buClr>
              <a:buSzPct val="110000"/>
            </a:pPr>
            <a:r>
              <a:rPr lang="en-US" sz="2800" b="1" u="sng" dirty="0" smtClean="0"/>
              <a:t>FACTORS AFFECTING HUMAN BEHAVIOUR</a:t>
            </a:r>
            <a:endParaRPr lang="en-US" sz="2800" b="1" u="sng" dirty="0"/>
          </a:p>
        </p:txBody>
      </p:sp>
      <p:sp>
        <p:nvSpPr>
          <p:cNvPr id="5" name="TextBox 4"/>
          <p:cNvSpPr txBox="1"/>
          <p:nvPr/>
        </p:nvSpPr>
        <p:spPr>
          <a:xfrm>
            <a:off x="533400" y="4114800"/>
            <a:ext cx="6858000" cy="1569660"/>
          </a:xfrm>
          <a:prstGeom prst="rect">
            <a:avLst/>
          </a:prstGeom>
          <a:noFill/>
        </p:spPr>
        <p:txBody>
          <a:bodyPr wrap="square" rtlCol="0">
            <a:spAutoFit/>
          </a:bodyPr>
          <a:lstStyle/>
          <a:p>
            <a:pPr>
              <a:buFont typeface="Arial" pitchFamily="34" charset="0"/>
              <a:buChar char="•"/>
            </a:pPr>
            <a:r>
              <a:rPr lang="en-US" sz="2400" dirty="0" smtClean="0">
                <a:latin typeface="Mongolian Baiti" pitchFamily="66" charset="0"/>
                <a:cs typeface="Mongolian Baiti" pitchFamily="66" charset="0"/>
              </a:rPr>
              <a:t>Genetics</a:t>
            </a:r>
          </a:p>
          <a:p>
            <a:pPr>
              <a:buFont typeface="Arial" pitchFamily="34" charset="0"/>
              <a:buChar char="•"/>
            </a:pPr>
            <a:r>
              <a:rPr lang="en-US" sz="2400" dirty="0" smtClean="0">
                <a:latin typeface="Mongolian Baiti" pitchFamily="66" charset="0"/>
                <a:cs typeface="Mongolian Baiti" pitchFamily="66" charset="0"/>
              </a:rPr>
              <a:t>Attitude</a:t>
            </a:r>
          </a:p>
          <a:p>
            <a:pPr>
              <a:buFont typeface="Arial" pitchFamily="34" charset="0"/>
              <a:buChar char="•"/>
            </a:pPr>
            <a:r>
              <a:rPr lang="en-US" sz="2400" dirty="0" smtClean="0">
                <a:latin typeface="Mongolian Baiti" pitchFamily="66" charset="0"/>
                <a:cs typeface="Mongolian Baiti" pitchFamily="66" charset="0"/>
              </a:rPr>
              <a:t>Social Norms</a:t>
            </a:r>
          </a:p>
          <a:p>
            <a:pPr>
              <a:buFont typeface="Arial" pitchFamily="34" charset="0"/>
              <a:buChar char="•"/>
            </a:pPr>
            <a:r>
              <a:rPr lang="en-US" sz="2400" dirty="0" smtClean="0">
                <a:latin typeface="Mongolian Baiti" pitchFamily="66" charset="0"/>
                <a:cs typeface="Mongolian Baiti" pitchFamily="66" charset="0"/>
              </a:rPr>
              <a:t>Perceived Behavioral Control</a:t>
            </a:r>
            <a:endParaRPr lang="en-US" sz="2400" dirty="0">
              <a:latin typeface="Mongolian Baiti" pitchFamily="66" charset="0"/>
              <a:cs typeface="Mongolian Baiti" pitchFamily="66" charset="0"/>
            </a:endParaRPr>
          </a:p>
        </p:txBody>
      </p:sp>
    </p:spTree>
  </p:cSld>
  <p:clrMapOvr>
    <a:masterClrMapping/>
  </p:clrMapOvr>
  <p:transition spd="med">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991600" cy="990600"/>
          </a:xfrm>
        </p:spPr>
        <p:txBody>
          <a:bodyPr vert="horz" anchor="ctr">
            <a:noAutofit/>
          </a:bodyPr>
          <a:lstStyle/>
          <a:p>
            <a:r>
              <a:rPr lang="en-US" sz="6600" dirty="0" smtClean="0">
                <a:blipFill>
                  <a:blip r:embed="rId2"/>
                  <a:tile tx="0" ty="0" sx="100000" sy="100000" flip="none" algn="tl"/>
                </a:blipFill>
                <a:latin typeface="Cooper Black" pitchFamily="18" charset="0"/>
              </a:rPr>
              <a:t>Basic Terminologies</a:t>
            </a:r>
            <a:endParaRPr lang="en-US" sz="6600" dirty="0">
              <a:blipFill>
                <a:blip r:embed="rId2"/>
                <a:tile tx="0" ty="0" sx="100000" sy="100000" flip="none" algn="tl"/>
              </a:blipFill>
              <a:latin typeface="Cooper Black" pitchFamily="18" charset="0"/>
            </a:endParaRPr>
          </a:p>
        </p:txBody>
      </p:sp>
      <p:sp>
        <p:nvSpPr>
          <p:cNvPr id="3" name="Content Placeholder 2"/>
          <p:cNvSpPr>
            <a:spLocks noGrp="1"/>
          </p:cNvSpPr>
          <p:nvPr>
            <p:ph sz="quarter" idx="1"/>
          </p:nvPr>
        </p:nvSpPr>
        <p:spPr>
          <a:xfrm>
            <a:off x="457200" y="2057400"/>
            <a:ext cx="8153400" cy="3810000"/>
          </a:xfrm>
        </p:spPr>
        <p:txBody>
          <a:bodyPr vert="horz">
            <a:normAutofit fontScale="92500"/>
          </a:bodyPr>
          <a:lstStyle/>
          <a:p>
            <a:pPr>
              <a:buClr>
                <a:srgbClr val="6E2B10"/>
              </a:buClr>
              <a:buSzPct val="110000"/>
              <a:buFont typeface="Wingdings" pitchFamily="2" charset="2"/>
              <a:buChar char="ª"/>
            </a:pPr>
            <a:r>
              <a:rPr lang="en-US" sz="2800" b="1" dirty="0" smtClean="0">
                <a:latin typeface="Mongolian Baiti" pitchFamily="66" charset="0"/>
                <a:cs typeface="Mongolian Baiti" pitchFamily="66" charset="0"/>
              </a:rPr>
              <a:t>Assertive</a:t>
            </a:r>
            <a:r>
              <a:rPr lang="en-US" sz="2800" dirty="0" smtClean="0">
                <a:latin typeface="Mongolian Baiti" pitchFamily="66" charset="0"/>
                <a:cs typeface="Mongolian Baiti" pitchFamily="66" charset="0"/>
              </a:rPr>
              <a:t> : Confident, decisive, positive, strong willed</a:t>
            </a:r>
          </a:p>
          <a:p>
            <a:pPr>
              <a:buClr>
                <a:srgbClr val="6E2B10"/>
              </a:buClr>
              <a:buSzPct val="110000"/>
              <a:buFont typeface="Wingdings" pitchFamily="2" charset="2"/>
              <a:buChar char="ª"/>
            </a:pPr>
            <a:r>
              <a:rPr lang="en-US" sz="2800" b="1" dirty="0" smtClean="0">
                <a:latin typeface="Mongolian Baiti" pitchFamily="66" charset="0"/>
                <a:cs typeface="Mongolian Baiti" pitchFamily="66" charset="0"/>
              </a:rPr>
              <a:t>Avoidance</a:t>
            </a:r>
            <a:r>
              <a:rPr lang="en-US" sz="2800" dirty="0" smtClean="0">
                <a:latin typeface="Mongolian Baiti" pitchFamily="66" charset="0"/>
                <a:cs typeface="Mongolian Baiti" pitchFamily="66" charset="0"/>
              </a:rPr>
              <a:t> :</a:t>
            </a:r>
          </a:p>
          <a:p>
            <a:pPr>
              <a:buClr>
                <a:srgbClr val="6E2B10"/>
              </a:buClr>
              <a:buSzPct val="110000"/>
              <a:buFont typeface="Wingdings" pitchFamily="2" charset="2"/>
              <a:buChar char="ª"/>
            </a:pPr>
            <a:r>
              <a:rPr lang="en-US" sz="2800" b="1" dirty="0" smtClean="0">
                <a:latin typeface="Mongolian Baiti" pitchFamily="66" charset="0"/>
                <a:cs typeface="Mongolian Baiti" pitchFamily="66" charset="0"/>
              </a:rPr>
              <a:t>Aggressive</a:t>
            </a:r>
            <a:r>
              <a:rPr lang="en-US" sz="2800" dirty="0" smtClean="0">
                <a:latin typeface="Mongolian Baiti" pitchFamily="66" charset="0"/>
                <a:cs typeface="Mongolian Baiti" pitchFamily="66" charset="0"/>
              </a:rPr>
              <a:t> : Offensive, hostile, violent, warlike</a:t>
            </a:r>
          </a:p>
          <a:p>
            <a:pPr>
              <a:buClr>
                <a:srgbClr val="6E2B10"/>
              </a:buClr>
              <a:buSzPct val="110000"/>
              <a:buFont typeface="Wingdings" pitchFamily="2" charset="2"/>
              <a:buChar char="ª"/>
            </a:pPr>
            <a:r>
              <a:rPr lang="en-US" sz="2800" dirty="0" smtClean="0">
                <a:latin typeface="Mongolian Baiti" pitchFamily="66" charset="0"/>
                <a:cs typeface="Mongolian Baiti" pitchFamily="66" charset="0"/>
              </a:rPr>
              <a:t>A</a:t>
            </a:r>
            <a:r>
              <a:rPr lang="en-US" sz="2800" b="1" dirty="0" smtClean="0">
                <a:latin typeface="Mongolian Baiti" pitchFamily="66" charset="0"/>
                <a:cs typeface="Mongolian Baiti" pitchFamily="66" charset="0"/>
              </a:rPr>
              <a:t>ccommodative/Submissive</a:t>
            </a:r>
            <a:r>
              <a:rPr lang="en-US" sz="2800" dirty="0" smtClean="0">
                <a:latin typeface="Mongolian Baiti" pitchFamily="66" charset="0"/>
                <a:cs typeface="Mongolian Baiti" pitchFamily="66" charset="0"/>
              </a:rPr>
              <a:t> : Unassertive, unresisting, and obedient.</a:t>
            </a:r>
          </a:p>
          <a:p>
            <a:pPr>
              <a:buClr>
                <a:srgbClr val="6E2B10"/>
              </a:buClr>
              <a:buSzPct val="110000"/>
              <a:buFont typeface="Wingdings" pitchFamily="2" charset="2"/>
              <a:buChar char="ª"/>
            </a:pPr>
            <a:r>
              <a:rPr lang="en-US" sz="2800" b="1" dirty="0" smtClean="0">
                <a:latin typeface="Mongolian Baiti" pitchFamily="66" charset="0"/>
                <a:cs typeface="Mongolian Baiti" pitchFamily="66" charset="0"/>
              </a:rPr>
              <a:t>Biology</a:t>
            </a:r>
          </a:p>
          <a:p>
            <a:pPr>
              <a:buClr>
                <a:srgbClr val="6E2B10"/>
              </a:buClr>
              <a:buSzPct val="110000"/>
              <a:buFont typeface="Wingdings" pitchFamily="2" charset="2"/>
              <a:buChar char="ª"/>
            </a:pPr>
            <a:r>
              <a:rPr lang="en-US" sz="2800" b="1" dirty="0" smtClean="0">
                <a:latin typeface="Mongolian Baiti" pitchFamily="66" charset="0"/>
                <a:cs typeface="Mongolian Baiti" pitchFamily="66" charset="0"/>
              </a:rPr>
              <a:t>Psychology</a:t>
            </a:r>
          </a:p>
          <a:p>
            <a:pPr>
              <a:buClr>
                <a:srgbClr val="6E2B10"/>
              </a:buClr>
              <a:buSzPct val="110000"/>
              <a:buFont typeface="Wingdings" pitchFamily="2" charset="2"/>
              <a:buChar char="ª"/>
            </a:pPr>
            <a:r>
              <a:rPr lang="en-US" sz="2800" b="1" dirty="0" smtClean="0">
                <a:latin typeface="Mongolian Baiti" pitchFamily="66" charset="0"/>
                <a:cs typeface="Mongolian Baiti" pitchFamily="66" charset="0"/>
              </a:rPr>
              <a:t>Behavior</a:t>
            </a:r>
          </a:p>
          <a:p>
            <a:pPr>
              <a:buClr>
                <a:srgbClr val="6E2B10"/>
              </a:buClr>
              <a:buSzPct val="110000"/>
              <a:buFont typeface="Wingdings" pitchFamily="2" charset="2"/>
              <a:buChar char="ª"/>
            </a:pPr>
            <a:endParaRPr lang="en-US" sz="2800" dirty="0" smtClean="0">
              <a:latin typeface="Mongolian Baiti" pitchFamily="66" charset="0"/>
              <a:cs typeface="Mongolian Baiti" pitchFamily="66" charset="0"/>
            </a:endParaRPr>
          </a:p>
          <a:p>
            <a:pPr>
              <a:buClr>
                <a:srgbClr val="6E2B10"/>
              </a:buClr>
              <a:buSzPct val="110000"/>
              <a:buFont typeface="Wingdings" pitchFamily="2" charset="2"/>
              <a:buChar char="ª"/>
            </a:pPr>
            <a:endParaRPr lang="en-US" sz="2800" dirty="0" smtClean="0">
              <a:latin typeface="Mongolian Baiti" pitchFamily="66" charset="0"/>
              <a:cs typeface="Mongolian Baiti" pitchFamily="66" charset="0"/>
            </a:endParaRPr>
          </a:p>
          <a:p>
            <a:pPr>
              <a:buClr>
                <a:srgbClr val="6E2B10"/>
              </a:buClr>
              <a:buSzPct val="110000"/>
              <a:buFont typeface="Wingdings" pitchFamily="2" charset="2"/>
              <a:buChar char="ª"/>
            </a:pPr>
            <a:endParaRPr lang="en-US" sz="2800" dirty="0">
              <a:latin typeface="Mongolian Baiti" pitchFamily="66" charset="0"/>
              <a:cs typeface="Mongolian Baiti" pitchFamily="66" charset="0"/>
            </a:endParaRPr>
          </a:p>
        </p:txBody>
      </p:sp>
    </p:spTree>
  </p:cSld>
  <p:clrMapOvr>
    <a:masterClrMapping/>
  </p:clrMapOvr>
  <p:transition spd="med">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61248" cy="990600"/>
          </a:xfrm>
        </p:spPr>
        <p:txBody>
          <a:bodyPr vert="horz" anchor="ctr">
            <a:noAutofit/>
          </a:bodyPr>
          <a:lstStyle/>
          <a:p>
            <a:r>
              <a:rPr lang="en-US" sz="4800" dirty="0" smtClean="0">
                <a:blipFill>
                  <a:blip r:embed="rId2"/>
                  <a:tile tx="0" ty="0" sx="100000" sy="100000" flip="none" algn="tl"/>
                </a:blipFill>
                <a:latin typeface="Cooper Black" pitchFamily="18" charset="0"/>
              </a:rPr>
              <a:t>The Brain And Behaviour</a:t>
            </a:r>
            <a:endParaRPr lang="en-US" sz="4800" dirty="0">
              <a:blipFill>
                <a:blip r:embed="rId2"/>
                <a:tile tx="0" ty="0" sx="100000" sy="100000" flip="none" algn="tl"/>
              </a:blipFill>
              <a:latin typeface="Cooper Black" pitchFamily="18" charset="0"/>
            </a:endParaRPr>
          </a:p>
        </p:txBody>
      </p:sp>
      <p:sp>
        <p:nvSpPr>
          <p:cNvPr id="3" name="Content Placeholder 2"/>
          <p:cNvSpPr>
            <a:spLocks noGrp="1"/>
          </p:cNvSpPr>
          <p:nvPr>
            <p:ph sz="quarter" idx="1"/>
          </p:nvPr>
        </p:nvSpPr>
        <p:spPr>
          <a:xfrm>
            <a:off x="0" y="914400"/>
            <a:ext cx="8991600" cy="5410200"/>
          </a:xfrm>
        </p:spPr>
        <p:txBody>
          <a:bodyPr vert="horz">
            <a:noAutofit/>
          </a:bodyPr>
          <a:lstStyle/>
          <a:p>
            <a:pPr>
              <a:buClr>
                <a:srgbClr val="6E2B10"/>
              </a:buClr>
              <a:buSzPct val="110000"/>
              <a:buFont typeface="Wingdings" pitchFamily="2" charset="2"/>
              <a:buChar char="ª"/>
            </a:pPr>
            <a:endParaRPr lang="en-US" sz="3200" dirty="0" smtClean="0">
              <a:latin typeface="Mongolian Baiti" pitchFamily="66" charset="0"/>
              <a:cs typeface="Mongolian Baiti" pitchFamily="66" charset="0"/>
            </a:endParaRPr>
          </a:p>
          <a:p>
            <a:pPr>
              <a:buClr>
                <a:srgbClr val="6E2B10"/>
              </a:buClr>
              <a:buSzPct val="110000"/>
              <a:buFont typeface="Wingdings" pitchFamily="2" charset="2"/>
              <a:buChar char="ª"/>
            </a:pPr>
            <a:r>
              <a:rPr lang="en-US" sz="3200" dirty="0" smtClean="0">
                <a:latin typeface="Mongolian Baiti" pitchFamily="66" charset="0"/>
                <a:cs typeface="Mongolian Baiti" pitchFamily="66" charset="0"/>
              </a:rPr>
              <a:t>Our brain is considered as most complex organ and centre-piece of nervous system.</a:t>
            </a:r>
          </a:p>
          <a:p>
            <a:pPr>
              <a:buClr>
                <a:srgbClr val="6E2B10"/>
              </a:buClr>
              <a:buSzPct val="110000"/>
              <a:buFont typeface="Wingdings" pitchFamily="2" charset="2"/>
              <a:buChar char="ª"/>
            </a:pPr>
            <a:r>
              <a:rPr lang="en-US" sz="3200" dirty="0" smtClean="0">
                <a:latin typeface="Mongolian Baiti" pitchFamily="66" charset="0"/>
                <a:cs typeface="Mongolian Baiti" pitchFamily="66" charset="0"/>
              </a:rPr>
              <a:t> Brain is a physical organ like muscles and bone</a:t>
            </a:r>
          </a:p>
          <a:p>
            <a:pPr>
              <a:buClr>
                <a:srgbClr val="6E2B10"/>
              </a:buClr>
              <a:buSzPct val="110000"/>
              <a:buFont typeface="Wingdings" pitchFamily="2" charset="2"/>
              <a:buChar char="ª"/>
            </a:pPr>
            <a:r>
              <a:rPr lang="en-US" sz="3200" dirty="0" smtClean="0">
                <a:latin typeface="Mongolian Baiti" pitchFamily="66" charset="0"/>
                <a:cs typeface="Mongolian Baiti" pitchFamily="66" charset="0"/>
              </a:rPr>
              <a:t>Our brain is divided into three interconnected layers—</a:t>
            </a:r>
          </a:p>
          <a:p>
            <a:pPr lvl="1">
              <a:buClr>
                <a:srgbClr val="6E2B10"/>
              </a:buClr>
              <a:buSzPct val="110000"/>
              <a:buFont typeface="Arial" pitchFamily="34" charset="0"/>
              <a:buChar char="•"/>
            </a:pPr>
            <a:r>
              <a:rPr lang="en-US" sz="2800" dirty="0" smtClean="0">
                <a:latin typeface="Mongolian Baiti" pitchFamily="66" charset="0"/>
                <a:cs typeface="Mongolian Baiti" pitchFamily="66" charset="0"/>
              </a:rPr>
              <a:t>central core, </a:t>
            </a:r>
          </a:p>
          <a:p>
            <a:pPr lvl="1">
              <a:buClr>
                <a:srgbClr val="6E2B10"/>
              </a:buClr>
              <a:buSzPct val="110000"/>
              <a:buFont typeface="Arial" pitchFamily="34" charset="0"/>
              <a:buChar char="•"/>
            </a:pPr>
            <a:r>
              <a:rPr lang="en-US" sz="2800" dirty="0" smtClean="0">
                <a:latin typeface="Mongolian Baiti" pitchFamily="66" charset="0"/>
                <a:cs typeface="Mongolian Baiti" pitchFamily="66" charset="0"/>
              </a:rPr>
              <a:t>limbic system and </a:t>
            </a:r>
          </a:p>
          <a:p>
            <a:pPr lvl="1">
              <a:buClr>
                <a:srgbClr val="6E2B10"/>
              </a:buClr>
              <a:buSzPct val="110000"/>
              <a:buFont typeface="Arial" pitchFamily="34" charset="0"/>
              <a:buChar char="•"/>
            </a:pPr>
            <a:r>
              <a:rPr lang="en-US" sz="2800" dirty="0" smtClean="0">
                <a:latin typeface="Mongolian Baiti" pitchFamily="66" charset="0"/>
                <a:cs typeface="Mongolian Baiti" pitchFamily="66" charset="0"/>
              </a:rPr>
              <a:t>cerebral cortex, </a:t>
            </a:r>
          </a:p>
          <a:p>
            <a:pPr lvl="1">
              <a:buClr>
                <a:srgbClr val="6E2B10"/>
              </a:buClr>
              <a:buSzPct val="110000"/>
              <a:buNone/>
            </a:pPr>
            <a:r>
              <a:rPr lang="en-US" sz="2800" dirty="0" smtClean="0">
                <a:latin typeface="Mongolian Baiti" pitchFamily="66" charset="0"/>
                <a:cs typeface="Mongolian Baiti" pitchFamily="66" charset="0"/>
              </a:rPr>
              <a:t>which regulate the everyday's activities.</a:t>
            </a:r>
          </a:p>
          <a:p>
            <a:pPr>
              <a:buClr>
                <a:srgbClr val="6E2B10"/>
              </a:buClr>
              <a:buSzPct val="110000"/>
              <a:buFont typeface="Wingdings" pitchFamily="2" charset="2"/>
              <a:buChar char="ª"/>
            </a:pPr>
            <a:r>
              <a:rPr lang="en-US" sz="3200" dirty="0" smtClean="0">
                <a:latin typeface="Mongolian Baiti" pitchFamily="66" charset="0"/>
                <a:cs typeface="Mongolian Baiti" pitchFamily="66" charset="0"/>
              </a:rPr>
              <a:t> The brain is unique and it is psychological organ.</a:t>
            </a:r>
            <a:endParaRPr lang="en-US" sz="3200" dirty="0">
              <a:latin typeface="Mongolian Baiti" pitchFamily="66" charset="0"/>
              <a:cs typeface="Mongolian Baiti" pitchFamily="66" charset="0"/>
            </a:endParaRPr>
          </a:p>
        </p:txBody>
      </p:sp>
    </p:spTree>
  </p:cSld>
  <p:clrMapOvr>
    <a:masterClrMapping/>
  </p:clrMapOvr>
  <p:transition spd="med">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5">
                    <a:lumMod val="50000"/>
                  </a:schemeClr>
                </a:solidFill>
              </a:rPr>
              <a:t> BRAIN A PSYCHOLOGICAL ORGAN</a:t>
            </a:r>
            <a:endParaRPr lang="en-US" b="1" dirty="0">
              <a:solidFill>
                <a:schemeClr val="accent5">
                  <a:lumMod val="50000"/>
                </a:schemeClr>
              </a:solidFill>
            </a:endParaRPr>
          </a:p>
        </p:txBody>
      </p:sp>
      <p:sp>
        <p:nvSpPr>
          <p:cNvPr id="3" name="Content Placeholder 2"/>
          <p:cNvSpPr>
            <a:spLocks noGrp="1"/>
          </p:cNvSpPr>
          <p:nvPr>
            <p:ph sz="quarter" idx="1"/>
          </p:nvPr>
        </p:nvSpPr>
        <p:spPr>
          <a:xfrm>
            <a:off x="228600" y="1143000"/>
            <a:ext cx="8458200" cy="4953000"/>
          </a:xfrm>
        </p:spPr>
        <p:txBody>
          <a:bodyPr vert="horz">
            <a:noAutofit/>
          </a:bodyPr>
          <a:lstStyle/>
          <a:p>
            <a:pPr>
              <a:buClr>
                <a:srgbClr val="6E2B10"/>
              </a:buClr>
              <a:buSzPct val="110000"/>
            </a:pPr>
            <a:endParaRPr lang="en-US" sz="3200" dirty="0" smtClean="0">
              <a:latin typeface="Mongolian Baiti" pitchFamily="66" charset="0"/>
              <a:cs typeface="Mongolian Baiti" pitchFamily="66" charset="0"/>
            </a:endParaRPr>
          </a:p>
          <a:p>
            <a:pPr>
              <a:buClr>
                <a:srgbClr val="6E2B10"/>
              </a:buClr>
              <a:buSzPct val="110000"/>
              <a:buFont typeface="Wingdings" pitchFamily="2" charset="2"/>
              <a:buChar char="ª"/>
            </a:pPr>
            <a:r>
              <a:rPr lang="en-US" sz="3200" dirty="0" smtClean="0">
                <a:latin typeface="Mongolian Baiti" pitchFamily="66" charset="0"/>
                <a:cs typeface="Mongolian Baiti" pitchFamily="66" charset="0"/>
              </a:rPr>
              <a:t>The brain is unique and is psychological organ, ultimately responsible for our moods of despair and elation, </a:t>
            </a:r>
          </a:p>
          <a:p>
            <a:pPr>
              <a:buClr>
                <a:srgbClr val="6E2B10"/>
              </a:buClr>
              <a:buSzPct val="110000"/>
              <a:buFont typeface="Wingdings" pitchFamily="2" charset="2"/>
              <a:buChar char="ª"/>
            </a:pPr>
            <a:r>
              <a:rPr lang="en-US" sz="3200" dirty="0" smtClean="0">
                <a:latin typeface="Mongolian Baiti" pitchFamily="66" charset="0"/>
                <a:cs typeface="Mongolian Baiti" pitchFamily="66" charset="0"/>
              </a:rPr>
              <a:t>our sense of wellbeing and our sensation, perception of outside world and our awareness of its meaning. </a:t>
            </a:r>
          </a:p>
          <a:p>
            <a:pPr>
              <a:buClr>
                <a:srgbClr val="6E2B10"/>
              </a:buClr>
              <a:buSzPct val="110000"/>
              <a:buFont typeface="Wingdings" pitchFamily="2" charset="2"/>
              <a:buChar char="ª"/>
            </a:pPr>
            <a:r>
              <a:rPr lang="en-US" sz="3200" dirty="0" smtClean="0">
                <a:latin typeface="Mongolian Baiti" pitchFamily="66" charset="0"/>
                <a:cs typeface="Mongolian Baiti" pitchFamily="66" charset="0"/>
              </a:rPr>
              <a:t>We must trace, if we have to gain a meaningful understanding of our personality and why we behave as we do.</a:t>
            </a:r>
          </a:p>
        </p:txBody>
      </p:sp>
    </p:spTree>
  </p:cSld>
  <p:clrMapOvr>
    <a:masterClrMapping/>
  </p:clrMapOvr>
  <p:transition spd="med">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2057400"/>
            <a:ext cx="9144000" cy="4038600"/>
          </a:xfrm>
        </p:spPr>
        <p:txBody>
          <a:bodyPr vert="horz" anchor="ctr">
            <a:noAutofit/>
          </a:bodyPr>
          <a:lstStyle/>
          <a:p>
            <a:pPr algn="ctr"/>
            <a:r>
              <a:rPr lang="en-US" sz="4800" b="1" dirty="0" smtClean="0">
                <a:solidFill>
                  <a:schemeClr val="accent5">
                    <a:lumMod val="50000"/>
                  </a:schemeClr>
                </a:solidFill>
              </a:rPr>
              <a:t/>
            </a:r>
            <a:br>
              <a:rPr lang="en-US" sz="4800" b="1" dirty="0" smtClean="0">
                <a:solidFill>
                  <a:schemeClr val="accent5">
                    <a:lumMod val="50000"/>
                  </a:schemeClr>
                </a:solidFill>
              </a:rPr>
            </a:br>
            <a:r>
              <a:rPr lang="en-US" sz="4800" b="1" dirty="0" smtClean="0">
                <a:solidFill>
                  <a:schemeClr val="accent5">
                    <a:lumMod val="50000"/>
                  </a:schemeClr>
                </a:solidFill>
              </a:rPr>
              <a:t>STRUCTURE OF NEURON                                                  [BASIC UNIT OFNERVOUS SYSTEM]</a:t>
            </a:r>
            <a:br>
              <a:rPr lang="en-US" sz="4800" b="1" dirty="0" smtClean="0">
                <a:solidFill>
                  <a:schemeClr val="accent5">
                    <a:lumMod val="50000"/>
                  </a:schemeClr>
                </a:solidFill>
              </a:rPr>
            </a:br>
            <a:endParaRPr lang="en-US" sz="4800" b="1" dirty="0">
              <a:solidFill>
                <a:schemeClr val="accent5">
                  <a:lumMod val="50000"/>
                </a:schemeClr>
              </a:solidFill>
            </a:endParaRPr>
          </a:p>
        </p:txBody>
      </p:sp>
    </p:spTree>
  </p:cSld>
  <p:clrMapOvr>
    <a:masterClrMapping/>
  </p:clrMapOvr>
  <p:transition spd="med">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1600200"/>
            <a:ext cx="8686800" cy="5105400"/>
          </a:xfrm>
        </p:spPr>
        <p:txBody>
          <a:bodyPr>
            <a:normAutofit/>
          </a:bodyPr>
          <a:lstStyle/>
          <a:p>
            <a:pPr marR="266065">
              <a:lnSpc>
                <a:spcPct val="103000"/>
              </a:lnSpc>
              <a:spcAft>
                <a:spcPts val="0"/>
              </a:spcAft>
              <a:buClr>
                <a:srgbClr val="6E2B10"/>
              </a:buClr>
              <a:buSzPct val="110000"/>
              <a:buFont typeface="Wingdings" pitchFamily="2" charset="2"/>
              <a:buChar char="ª"/>
            </a:pPr>
            <a:r>
              <a:rPr lang="en-US" sz="3200" dirty="0" smtClean="0">
                <a:latin typeface="Mongolian Baiti" pitchFamily="66" charset="0"/>
                <a:cs typeface="Mongolian Baiti" pitchFamily="66" charset="0"/>
              </a:rPr>
              <a:t> Brain is ‘the psychological organ’. It gives rise to the mind that is to mental processes (such as perception, memory and language) and mental experiences. All the brain activities are carried by neurons or brain cells. </a:t>
            </a:r>
          </a:p>
          <a:p>
            <a:pPr marR="266065">
              <a:lnSpc>
                <a:spcPct val="103000"/>
              </a:lnSpc>
              <a:spcAft>
                <a:spcPts val="0"/>
              </a:spcAft>
              <a:buClr>
                <a:srgbClr val="6E2B10"/>
              </a:buClr>
              <a:buSzPct val="110000"/>
              <a:buFont typeface="Wingdings" pitchFamily="2" charset="2"/>
              <a:buChar char="ª"/>
            </a:pPr>
            <a:r>
              <a:rPr lang="en-US" sz="3200" dirty="0" smtClean="0">
                <a:latin typeface="Mongolian Baiti" pitchFamily="66" charset="0"/>
                <a:cs typeface="Mongolian Baiti" pitchFamily="66" charset="0"/>
              </a:rPr>
              <a:t> There are three types of neurons:-</a:t>
            </a:r>
            <a:endParaRPr lang="en-US" sz="2400" dirty="0" smtClean="0">
              <a:latin typeface="Times New Roman"/>
              <a:ea typeface="Times New Roman"/>
            </a:endParaRPr>
          </a:p>
          <a:p>
            <a:pPr marL="937260" lvl="2" indent="-342900">
              <a:spcBef>
                <a:spcPts val="5"/>
              </a:spcBef>
              <a:buSzPts val="1000"/>
              <a:buNone/>
              <a:tabLst>
                <a:tab pos="393700" algn="l"/>
              </a:tabLst>
            </a:pPr>
            <a:r>
              <a:rPr lang="en-US" sz="2400" b="1" dirty="0" smtClean="0">
                <a:latin typeface="Times New Roman"/>
                <a:ea typeface="Times New Roman"/>
              </a:rPr>
              <a:t>1.Sensory neurons: </a:t>
            </a:r>
            <a:r>
              <a:rPr lang="en-US" sz="2400" dirty="0" smtClean="0">
                <a:latin typeface="Times New Roman"/>
                <a:ea typeface="Times New Roman"/>
              </a:rPr>
              <a:t>respond to input from senses</a:t>
            </a:r>
          </a:p>
          <a:p>
            <a:pPr marL="937260" lvl="2" indent="-342900">
              <a:spcBef>
                <a:spcPts val="5"/>
              </a:spcBef>
              <a:buSzPts val="1000"/>
              <a:buNone/>
              <a:tabLst>
                <a:tab pos="393700" algn="l"/>
              </a:tabLst>
            </a:pPr>
            <a:r>
              <a:rPr lang="en-US" sz="2400" b="1" dirty="0" smtClean="0">
                <a:latin typeface="Times New Roman"/>
                <a:ea typeface="Times New Roman"/>
              </a:rPr>
              <a:t>2.Motor neurons: </a:t>
            </a:r>
            <a:r>
              <a:rPr lang="en-US" sz="2400" dirty="0" smtClean="0">
                <a:latin typeface="Times New Roman"/>
                <a:ea typeface="Times New Roman"/>
              </a:rPr>
              <a:t>send signals to muscles to control movements</a:t>
            </a:r>
          </a:p>
          <a:p>
            <a:pPr marL="937260" lvl="2" indent="-342900">
              <a:spcBef>
                <a:spcPts val="0"/>
              </a:spcBef>
              <a:buSzPts val="1000"/>
              <a:buNone/>
              <a:tabLst>
                <a:tab pos="393700" algn="l"/>
              </a:tabLst>
            </a:pPr>
            <a:r>
              <a:rPr lang="en-US" sz="2400" b="1" dirty="0" smtClean="0">
                <a:latin typeface="Times New Roman"/>
                <a:ea typeface="Times New Roman"/>
              </a:rPr>
              <a:t>3.Interneuron: </a:t>
            </a:r>
            <a:r>
              <a:rPr lang="en-US" sz="2400" dirty="0" smtClean="0">
                <a:latin typeface="Times New Roman"/>
                <a:ea typeface="Times New Roman"/>
              </a:rPr>
              <a:t>stands between the neurons that register what's out there and those that control movements.</a:t>
            </a:r>
          </a:p>
          <a:p>
            <a:endParaRPr lang="en-US" sz="2400" dirty="0"/>
          </a:p>
        </p:txBody>
      </p:sp>
      <p:sp>
        <p:nvSpPr>
          <p:cNvPr id="4" name="Title 3"/>
          <p:cNvSpPr>
            <a:spLocks noGrp="1"/>
          </p:cNvSpPr>
          <p:nvPr>
            <p:ph type="title"/>
          </p:nvPr>
        </p:nvSpPr>
        <p:spPr/>
        <p:txBody>
          <a:bodyPr/>
          <a:lstStyle/>
          <a:p>
            <a:endParaRPr lang="en-US"/>
          </a:p>
        </p:txBody>
      </p:sp>
    </p:spTree>
  </p:cSld>
  <p:clrMapOvr>
    <a:masterClrMapping/>
  </p:clrMapOvr>
  <p:transition spd="med">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153400" cy="609600"/>
          </a:xfrm>
        </p:spPr>
        <p:txBody>
          <a:bodyPr>
            <a:normAutofit fontScale="90000"/>
          </a:bodyPr>
          <a:lstStyle/>
          <a:p>
            <a:r>
              <a:rPr lang="en-US" b="1" u="sng" dirty="0" smtClean="0">
                <a:solidFill>
                  <a:schemeClr val="bg2">
                    <a:lumMod val="10000"/>
                  </a:schemeClr>
                </a:solidFill>
                <a:ea typeface="Arial"/>
              </a:rPr>
              <a:t>Each</a:t>
            </a:r>
            <a:r>
              <a:rPr lang="en-US" b="1" u="sng" spc="95" dirty="0" smtClean="0">
                <a:solidFill>
                  <a:schemeClr val="bg2">
                    <a:lumMod val="10000"/>
                  </a:schemeClr>
                </a:solidFill>
                <a:ea typeface="Arial"/>
              </a:rPr>
              <a:t> </a:t>
            </a:r>
            <a:r>
              <a:rPr lang="en-US" b="1" u="sng" dirty="0" smtClean="0">
                <a:solidFill>
                  <a:schemeClr val="bg2">
                    <a:lumMod val="10000"/>
                  </a:schemeClr>
                </a:solidFill>
                <a:ea typeface="Arial"/>
              </a:rPr>
              <a:t>Neuron</a:t>
            </a:r>
            <a:r>
              <a:rPr lang="en-US" b="1" u="sng" spc="100" dirty="0" smtClean="0">
                <a:solidFill>
                  <a:schemeClr val="bg2">
                    <a:lumMod val="10000"/>
                  </a:schemeClr>
                </a:solidFill>
                <a:ea typeface="Arial"/>
              </a:rPr>
              <a:t> </a:t>
            </a:r>
            <a:r>
              <a:rPr lang="en-US" b="1" u="sng" dirty="0" smtClean="0">
                <a:solidFill>
                  <a:schemeClr val="bg2">
                    <a:lumMod val="10000"/>
                  </a:schemeClr>
                </a:solidFill>
                <a:ea typeface="Arial"/>
              </a:rPr>
              <a:t>has</a:t>
            </a:r>
            <a:r>
              <a:rPr lang="en-US" b="1" u="sng" spc="100" dirty="0" smtClean="0">
                <a:solidFill>
                  <a:schemeClr val="bg2">
                    <a:lumMod val="10000"/>
                  </a:schemeClr>
                </a:solidFill>
                <a:ea typeface="Arial"/>
              </a:rPr>
              <a:t> </a:t>
            </a:r>
            <a:r>
              <a:rPr lang="en-US" b="1" u="sng" dirty="0" smtClean="0">
                <a:solidFill>
                  <a:schemeClr val="bg2">
                    <a:lumMod val="10000"/>
                  </a:schemeClr>
                </a:solidFill>
                <a:ea typeface="Arial"/>
              </a:rPr>
              <a:t>Certain</a:t>
            </a:r>
            <a:r>
              <a:rPr lang="en-US" b="1" u="sng" spc="100" dirty="0" smtClean="0">
                <a:solidFill>
                  <a:schemeClr val="bg2">
                    <a:lumMod val="10000"/>
                  </a:schemeClr>
                </a:solidFill>
                <a:ea typeface="Arial"/>
              </a:rPr>
              <a:t> </a:t>
            </a:r>
            <a:r>
              <a:rPr lang="en-US" b="1" u="sng" dirty="0" smtClean="0">
                <a:solidFill>
                  <a:schemeClr val="bg2">
                    <a:lumMod val="10000"/>
                  </a:schemeClr>
                </a:solidFill>
                <a:ea typeface="Arial"/>
              </a:rPr>
              <a:t>Parts</a:t>
            </a:r>
            <a:br>
              <a:rPr lang="en-US" b="1" u="sng" dirty="0" smtClean="0">
                <a:solidFill>
                  <a:schemeClr val="bg2">
                    <a:lumMod val="10000"/>
                  </a:schemeClr>
                </a:solidFill>
                <a:ea typeface="Arial"/>
              </a:rPr>
            </a:br>
            <a:endParaRPr lang="en-US" b="1" u="sng" dirty="0">
              <a:solidFill>
                <a:schemeClr val="bg2">
                  <a:lumMod val="10000"/>
                </a:schemeClr>
              </a:solidFill>
            </a:endParaRPr>
          </a:p>
        </p:txBody>
      </p:sp>
      <p:sp>
        <p:nvSpPr>
          <p:cNvPr id="3" name="Content Placeholder 2"/>
          <p:cNvSpPr>
            <a:spLocks noGrp="1"/>
          </p:cNvSpPr>
          <p:nvPr>
            <p:ph sz="quarter" idx="1"/>
          </p:nvPr>
        </p:nvSpPr>
        <p:spPr>
          <a:xfrm>
            <a:off x="152400" y="1600200"/>
            <a:ext cx="8991600" cy="5257800"/>
          </a:xfrm>
        </p:spPr>
        <p:txBody>
          <a:bodyPr vert="horz">
            <a:noAutofit/>
          </a:bodyPr>
          <a:lstStyle/>
          <a:p>
            <a:pPr marR="265430">
              <a:lnSpc>
                <a:spcPct val="103000"/>
              </a:lnSpc>
              <a:spcAft>
                <a:spcPts val="0"/>
              </a:spcAft>
              <a:buClr>
                <a:srgbClr val="6E2B10"/>
              </a:buClr>
              <a:buSzPct val="110000"/>
              <a:buFont typeface="Wingdings" pitchFamily="2" charset="2"/>
              <a:buChar char="ª"/>
            </a:pPr>
            <a:r>
              <a:rPr lang="en-US" sz="2000" dirty="0" smtClean="0">
                <a:latin typeface="Mongolian Baiti" pitchFamily="66" charset="0"/>
                <a:cs typeface="Mongolian Baiti" pitchFamily="66" charset="0"/>
              </a:rPr>
              <a:t>The central part of a neuron is called the </a:t>
            </a:r>
            <a:r>
              <a:rPr lang="en-US" sz="2000" b="1" dirty="0" smtClean="0">
                <a:latin typeface="Mongolian Baiti" pitchFamily="66" charset="0"/>
                <a:cs typeface="Mongolian Baiti" pitchFamily="66" charset="0"/>
              </a:rPr>
              <a:t>cell body</a:t>
            </a:r>
            <a:r>
              <a:rPr lang="en-US" sz="2000" dirty="0" smtClean="0">
                <a:latin typeface="Mongolian Baiti" pitchFamily="66" charset="0"/>
                <a:cs typeface="Mongolian Baiti" pitchFamily="66" charset="0"/>
              </a:rPr>
              <a:t>. It has a </a:t>
            </a:r>
            <a:r>
              <a:rPr lang="en-US" sz="2000" b="1" dirty="0" smtClean="0">
                <a:latin typeface="Mongolian Baiti" pitchFamily="66" charset="0"/>
                <a:cs typeface="Mongolian Baiti" pitchFamily="66" charset="0"/>
              </a:rPr>
              <a:t>nucleus</a:t>
            </a:r>
            <a:r>
              <a:rPr lang="en-US" sz="2000" dirty="0" smtClean="0">
                <a:latin typeface="Mongolian Baiti" pitchFamily="66" charset="0"/>
                <a:cs typeface="Mongolian Baiti" pitchFamily="66" charset="0"/>
              </a:rPr>
              <a:t>, which regulates cells’ function and a </a:t>
            </a:r>
            <a:r>
              <a:rPr lang="en-US" sz="2000" b="1" dirty="0" smtClean="0">
                <a:latin typeface="Mongolian Baiti" pitchFamily="66" charset="0"/>
                <a:cs typeface="Mongolian Baiti" pitchFamily="66" charset="0"/>
              </a:rPr>
              <a:t>cell membrane</a:t>
            </a:r>
            <a:r>
              <a:rPr lang="en-US" sz="2000" dirty="0" smtClean="0">
                <a:latin typeface="Mongolian Baiti" pitchFamily="66" charset="0"/>
                <a:cs typeface="Mongolian Baiti" pitchFamily="66" charset="0"/>
              </a:rPr>
              <a:t>, which is the skin of the cell. The sending end of neuron is the </a:t>
            </a:r>
            <a:r>
              <a:rPr lang="en-US" sz="2000" b="1" dirty="0" smtClean="0">
                <a:latin typeface="Mongolian Baiti" pitchFamily="66" charset="0"/>
                <a:cs typeface="Mongolian Baiti" pitchFamily="66" charset="0"/>
              </a:rPr>
              <a:t>axon</a:t>
            </a:r>
            <a:r>
              <a:rPr lang="en-US" sz="2000" dirty="0" smtClean="0">
                <a:latin typeface="Mongolian Baiti" pitchFamily="66" charset="0"/>
                <a:cs typeface="Mongolian Baiti" pitchFamily="66" charset="0"/>
              </a:rPr>
              <a:t>, the long cable like structure extending from cell's body, along which signals travel to other neurons, muscles or bodily organs. </a:t>
            </a:r>
          </a:p>
          <a:p>
            <a:pPr marR="265430">
              <a:lnSpc>
                <a:spcPct val="103000"/>
              </a:lnSpc>
              <a:spcAft>
                <a:spcPts val="0"/>
              </a:spcAft>
              <a:buClr>
                <a:srgbClr val="6E2B10"/>
              </a:buClr>
              <a:buSzPct val="110000"/>
              <a:buFont typeface="Wingdings" pitchFamily="2" charset="2"/>
              <a:buChar char="ª"/>
            </a:pPr>
            <a:r>
              <a:rPr lang="en-US" sz="2000" dirty="0" smtClean="0">
                <a:latin typeface="Mongolian Baiti" pitchFamily="66" charset="0"/>
                <a:cs typeface="Mongolian Baiti" pitchFamily="66" charset="0"/>
              </a:rPr>
              <a:t>Each neuron has only a single axon. Most axons have many branches called </a:t>
            </a:r>
            <a:r>
              <a:rPr lang="en-US" sz="2000" b="1" dirty="0" smtClean="0">
                <a:latin typeface="Mongolian Baiti" pitchFamily="66" charset="0"/>
                <a:cs typeface="Mongolian Baiti" pitchFamily="66" charset="0"/>
              </a:rPr>
              <a:t>terminals</a:t>
            </a:r>
            <a:r>
              <a:rPr lang="en-US" sz="2000" dirty="0" smtClean="0">
                <a:latin typeface="Mongolian Baiti" pitchFamily="66" charset="0"/>
                <a:cs typeface="Mongolian Baiti" pitchFamily="66" charset="0"/>
              </a:rPr>
              <a:t>, so that a neuron can send a message to more than one place at a time. </a:t>
            </a:r>
          </a:p>
          <a:p>
            <a:pPr marR="265430">
              <a:lnSpc>
                <a:spcPct val="103000"/>
              </a:lnSpc>
              <a:spcAft>
                <a:spcPts val="0"/>
              </a:spcAft>
              <a:buClr>
                <a:srgbClr val="6E2B10"/>
              </a:buClr>
              <a:buSzPct val="110000"/>
              <a:buFont typeface="Wingdings" pitchFamily="2" charset="2"/>
              <a:buChar char="ª"/>
            </a:pPr>
            <a:r>
              <a:rPr lang="en-US" sz="2000" dirty="0" smtClean="0">
                <a:latin typeface="Mongolian Baiti" pitchFamily="66" charset="0"/>
                <a:cs typeface="Mongolian Baiti" pitchFamily="66" charset="0"/>
              </a:rPr>
              <a:t>At the ends of the terminals are </a:t>
            </a:r>
            <a:r>
              <a:rPr lang="en-US" sz="2000" b="1" dirty="0" smtClean="0">
                <a:latin typeface="Mongolian Baiti" pitchFamily="66" charset="0"/>
                <a:cs typeface="Mongolian Baiti" pitchFamily="66" charset="0"/>
              </a:rPr>
              <a:t>terminal buttons</a:t>
            </a:r>
            <a:r>
              <a:rPr lang="en-US" sz="2000" dirty="0" smtClean="0">
                <a:latin typeface="Mongolian Baiti" pitchFamily="66" charset="0"/>
                <a:cs typeface="Mongolian Baiti" pitchFamily="66" charset="0"/>
              </a:rPr>
              <a:t>, little knob like structures that release chemicals into space between neurons when neurons have been triggered. </a:t>
            </a:r>
          </a:p>
          <a:p>
            <a:pPr marR="265430">
              <a:lnSpc>
                <a:spcPct val="103000"/>
              </a:lnSpc>
              <a:spcAft>
                <a:spcPts val="0"/>
              </a:spcAft>
              <a:buClr>
                <a:srgbClr val="6E2B10"/>
              </a:buClr>
              <a:buSzPct val="110000"/>
              <a:buFont typeface="Wingdings" pitchFamily="2" charset="2"/>
              <a:buChar char="ª"/>
            </a:pPr>
            <a:r>
              <a:rPr lang="en-US" sz="2000" dirty="0" smtClean="0">
                <a:latin typeface="Mongolian Baiti" pitchFamily="66" charset="0"/>
                <a:cs typeface="Mongolian Baiti" pitchFamily="66" charset="0"/>
              </a:rPr>
              <a:t>Most of neurons communicate by releasing chemicals called </a:t>
            </a:r>
            <a:r>
              <a:rPr lang="en-US" sz="2000" b="1" dirty="0" smtClean="0">
                <a:latin typeface="Mongolian Baiti" pitchFamily="66" charset="0"/>
                <a:cs typeface="Mongolian Baiti" pitchFamily="66" charset="0"/>
              </a:rPr>
              <a:t>neurotransmitters</a:t>
            </a:r>
            <a:r>
              <a:rPr lang="en-US" sz="2000" dirty="0" smtClean="0">
                <a:latin typeface="Mongolian Baiti" pitchFamily="66" charset="0"/>
                <a:cs typeface="Mongolian Baiti" pitchFamily="66" charset="0"/>
              </a:rPr>
              <a:t> that affect other neurons, usually at their receiving end. Each neuron has only one sending end that only has one axon, but having many receiving ends called </a:t>
            </a:r>
            <a:r>
              <a:rPr lang="en-US" sz="2000" b="1" dirty="0" smtClean="0">
                <a:latin typeface="Mongolian Baiti" pitchFamily="66" charset="0"/>
                <a:cs typeface="Mongolian Baiti" pitchFamily="66" charset="0"/>
              </a:rPr>
              <a:t>dendrites</a:t>
            </a:r>
            <a:r>
              <a:rPr lang="en-US" sz="2000" dirty="0" smtClean="0">
                <a:latin typeface="Mongolian Baiti" pitchFamily="66" charset="0"/>
                <a:cs typeface="Mongolian Baiti" pitchFamily="66" charset="0"/>
              </a:rPr>
              <a:t>.</a:t>
            </a:r>
          </a:p>
          <a:p>
            <a:pPr marR="265430">
              <a:lnSpc>
                <a:spcPct val="103000"/>
              </a:lnSpc>
              <a:spcAft>
                <a:spcPts val="0"/>
              </a:spcAft>
              <a:buClr>
                <a:srgbClr val="6E2B10"/>
              </a:buClr>
              <a:buSzPct val="110000"/>
              <a:buFont typeface="Wingdings" pitchFamily="2" charset="2"/>
              <a:buChar char="ª"/>
            </a:pPr>
            <a:r>
              <a:rPr lang="en-US" sz="2000" dirty="0" smtClean="0">
                <a:latin typeface="Mongolian Baiti" pitchFamily="66" charset="0"/>
                <a:cs typeface="Mongolian Baiti" pitchFamily="66" charset="0"/>
              </a:rPr>
              <a:t> Dendrites receive messages from the axons of other neurons.</a:t>
            </a:r>
          </a:p>
          <a:p>
            <a:pPr>
              <a:buClr>
                <a:srgbClr val="6E2B10"/>
              </a:buClr>
              <a:buSzPct val="110000"/>
              <a:buFont typeface="Wingdings" pitchFamily="2" charset="2"/>
              <a:buChar char="ª"/>
            </a:pPr>
            <a:endParaRPr lang="en-US" sz="2000" dirty="0" smtClean="0">
              <a:latin typeface="Mongolian Baiti" pitchFamily="66" charset="0"/>
              <a:cs typeface="Mongolian Baiti" pitchFamily="66" charset="0"/>
            </a:endParaRPr>
          </a:p>
        </p:txBody>
      </p:sp>
    </p:spTree>
  </p:cSld>
  <p:clrMapOvr>
    <a:masterClrMapping/>
  </p:clrMapOvr>
  <p:transition spd="med">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ownload.jpg"/>
          <p:cNvPicPr>
            <a:picLocks noGrp="1" noChangeAspect="1"/>
          </p:cNvPicPr>
          <p:nvPr>
            <p:ph sz="quarter" idx="1"/>
          </p:nvPr>
        </p:nvPicPr>
        <p:blipFill>
          <a:blip r:embed="rId2"/>
          <a:stretch>
            <a:fillRect/>
          </a:stretch>
        </p:blipFill>
        <p:spPr>
          <a:xfrm>
            <a:off x="990600" y="1981200"/>
            <a:ext cx="7052129" cy="3962400"/>
          </a:xfrm>
        </p:spPr>
      </p:pic>
    </p:spTree>
  </p:cSld>
  <p:clrMapOvr>
    <a:masterClrMapping/>
  </p:clrMapOvr>
  <p:transition spd="med">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19400"/>
            <a:ext cx="8153400" cy="990600"/>
          </a:xfrm>
        </p:spPr>
        <p:txBody>
          <a:bodyPr vert="horz" anchor="ctr">
            <a:noAutofit/>
          </a:bodyPr>
          <a:lstStyle/>
          <a:p>
            <a:pPr algn="ctr"/>
            <a:r>
              <a:rPr lang="en-US" sz="8800" b="1" u="sng" dirty="0" smtClean="0">
                <a:solidFill>
                  <a:schemeClr val="bg2">
                    <a:lumMod val="10000"/>
                  </a:schemeClr>
                </a:solidFill>
                <a:ea typeface="Arial"/>
              </a:rPr>
              <a:t>Functions Of A Neuron</a:t>
            </a:r>
          </a:p>
        </p:txBody>
      </p:sp>
    </p:spTree>
  </p:cSld>
  <p:clrMapOvr>
    <a:masterClrMapping/>
  </p:clrMapOvr>
  <p:transition spd="med">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153400" cy="990600"/>
          </a:xfrm>
        </p:spPr>
        <p:txBody>
          <a:bodyPr>
            <a:normAutofit fontScale="90000"/>
          </a:bodyPr>
          <a:lstStyle/>
          <a:p>
            <a:r>
              <a:rPr lang="en-US" b="1" dirty="0" smtClean="0">
                <a:solidFill>
                  <a:schemeClr val="accent6">
                    <a:lumMod val="75000"/>
                  </a:schemeClr>
                </a:solidFill>
                <a:latin typeface="Arial"/>
                <a:ea typeface="Arial"/>
              </a:rPr>
              <a:t>1. Action</a:t>
            </a:r>
            <a:r>
              <a:rPr lang="en-US" b="1" spc="225" dirty="0" smtClean="0">
                <a:solidFill>
                  <a:schemeClr val="accent6">
                    <a:lumMod val="75000"/>
                  </a:schemeClr>
                </a:solidFill>
                <a:latin typeface="Arial"/>
                <a:ea typeface="Arial"/>
              </a:rPr>
              <a:t> </a:t>
            </a:r>
            <a:r>
              <a:rPr lang="en-US" b="1" dirty="0" smtClean="0">
                <a:solidFill>
                  <a:schemeClr val="accent6">
                    <a:lumMod val="75000"/>
                  </a:schemeClr>
                </a:solidFill>
                <a:latin typeface="Arial"/>
                <a:ea typeface="Arial"/>
              </a:rPr>
              <a:t>Potential</a:t>
            </a:r>
            <a:br>
              <a:rPr lang="en-US" b="1" dirty="0" smtClean="0">
                <a:solidFill>
                  <a:schemeClr val="accent6">
                    <a:lumMod val="75000"/>
                  </a:schemeClr>
                </a:solidFill>
                <a:latin typeface="Arial"/>
                <a:ea typeface="Arial"/>
              </a:rPr>
            </a:br>
            <a:endParaRPr lang="en-US" dirty="0">
              <a:solidFill>
                <a:schemeClr val="accent6">
                  <a:lumMod val="75000"/>
                </a:schemeClr>
              </a:solidFill>
            </a:endParaRPr>
          </a:p>
        </p:txBody>
      </p:sp>
      <p:sp>
        <p:nvSpPr>
          <p:cNvPr id="3" name="Content Placeholder 2"/>
          <p:cNvSpPr>
            <a:spLocks noGrp="1"/>
          </p:cNvSpPr>
          <p:nvPr>
            <p:ph sz="quarter" idx="1"/>
          </p:nvPr>
        </p:nvSpPr>
        <p:spPr>
          <a:xfrm>
            <a:off x="0" y="1524000"/>
            <a:ext cx="9144000" cy="5334000"/>
          </a:xfrm>
        </p:spPr>
        <p:txBody>
          <a:bodyPr vert="horz">
            <a:noAutofit/>
          </a:bodyPr>
          <a:lstStyle/>
          <a:p>
            <a:pPr marR="265430">
              <a:lnSpc>
                <a:spcPct val="103000"/>
              </a:lnSpc>
              <a:spcAft>
                <a:spcPts val="0"/>
              </a:spcAft>
              <a:buClr>
                <a:srgbClr val="6E2B10"/>
              </a:buClr>
              <a:buSzPct val="110000"/>
              <a:buFont typeface="Wingdings" pitchFamily="2" charset="2"/>
              <a:buChar char="ª"/>
            </a:pPr>
            <a:r>
              <a:rPr lang="en-US" sz="2800" dirty="0" smtClean="0">
                <a:latin typeface="Mongolian Baiti" pitchFamily="66" charset="0"/>
                <a:cs typeface="Mongolian Baiti" pitchFamily="66" charset="0"/>
              </a:rPr>
              <a:t>Neurons at rest have to maintain negative charge within them called resting potential. During rest, more positively charged ions called </a:t>
            </a:r>
            <a:r>
              <a:rPr lang="en-US" sz="2800" dirty="0" err="1" smtClean="0">
                <a:latin typeface="Mongolian Baiti" pitchFamily="66" charset="0"/>
                <a:cs typeface="Mongolian Baiti" pitchFamily="66" charset="0"/>
              </a:rPr>
              <a:t>cations</a:t>
            </a:r>
            <a:r>
              <a:rPr lang="en-US" sz="2800" dirty="0" smtClean="0">
                <a:latin typeface="Mongolian Baiti" pitchFamily="66" charset="0"/>
                <a:cs typeface="Mongolian Baiti" pitchFamily="66" charset="0"/>
              </a:rPr>
              <a:t> and sodium ion are outside than inside and more negatively charged are inside the neurons, membranes covering the axon have very small holes or pores called channels, which open and close. When neuron receives enough stimulation from other neurons, some of channels open, allowing exchange of ions that changes charge in the axon. This exchange moves down towards terminal buttons.</a:t>
            </a:r>
          </a:p>
          <a:p>
            <a:pPr>
              <a:buClr>
                <a:srgbClr val="6E2B10"/>
              </a:buClr>
              <a:buSzPct val="110000"/>
              <a:buFont typeface="Wingdings" pitchFamily="2" charset="2"/>
              <a:buChar char="ª"/>
            </a:pPr>
            <a:endParaRPr lang="en-US" sz="2800" dirty="0">
              <a:latin typeface="Mongolian Baiti" pitchFamily="66" charset="0"/>
              <a:cs typeface="Mongolian Baiti" pitchFamily="66" charset="0"/>
            </a:endParaRPr>
          </a:p>
        </p:txBody>
      </p:sp>
    </p:spTree>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0"/>
            <a:ext cx="9144000" cy="5334000"/>
          </a:xfrm>
        </p:spPr>
        <p:txBody>
          <a:bodyPr vert="horz">
            <a:noAutofit/>
          </a:bodyPr>
          <a:lstStyle/>
          <a:p>
            <a:pPr>
              <a:buClr>
                <a:srgbClr val="6E2B10"/>
              </a:buClr>
              <a:buSzPct val="110000"/>
              <a:buFont typeface="Wingdings" pitchFamily="2" charset="2"/>
              <a:buChar char="ª"/>
            </a:pPr>
            <a:r>
              <a:rPr lang="en-US" sz="2000" dirty="0" smtClean="0">
                <a:latin typeface="Mongolian Baiti" pitchFamily="66" charset="0"/>
                <a:cs typeface="Mongolian Baiti" pitchFamily="66" charset="0"/>
              </a:rPr>
              <a:t>When a neuron is resting and not conducting a nerve impulse, the inside of cell has negative charge. A stimulus which excites the cell will make the inside charge a little less negative. </a:t>
            </a:r>
          </a:p>
          <a:p>
            <a:pPr>
              <a:buClr>
                <a:srgbClr val="6E2B10"/>
              </a:buClr>
              <a:buSzPct val="110000"/>
              <a:buFont typeface="Wingdings" pitchFamily="2" charset="2"/>
              <a:buChar char="ª"/>
            </a:pPr>
            <a:r>
              <a:rPr lang="en-US" sz="2000" dirty="0" smtClean="0">
                <a:latin typeface="Mongolian Baiti" pitchFamily="66" charset="0"/>
                <a:cs typeface="Mongolian Baiti" pitchFamily="66" charset="0"/>
              </a:rPr>
              <a:t>At rest, sodium ions cannot enter because even though the cell membrane is permeable, the openings are too small at this time for big sodium ions to enter. When cell receives strong stimulation from other cell, the cell membranes open up the special gates, one after the other, allowing the sodium ions to rush into cell. this causes inside the cell, positive and outside of the cell to become negative. </a:t>
            </a:r>
          </a:p>
          <a:p>
            <a:pPr>
              <a:buClr>
                <a:srgbClr val="6E2B10"/>
              </a:buClr>
              <a:buSzPct val="110000"/>
              <a:buFont typeface="Wingdings" pitchFamily="2" charset="2"/>
              <a:buChar char="ª"/>
            </a:pPr>
            <a:r>
              <a:rPr lang="en-US" sz="2000" dirty="0" smtClean="0">
                <a:latin typeface="Mongolian Baiti" pitchFamily="66" charset="0"/>
                <a:cs typeface="Mongolian Baiti" pitchFamily="66" charset="0"/>
              </a:rPr>
              <a:t>This electrical reversal change is called action potential. It takes 1 of 1000th second, so the neural message travels very fast from 2 miles per hour in the slowest and 270 miles per hour in other neurons. </a:t>
            </a:r>
          </a:p>
          <a:p>
            <a:pPr>
              <a:buClr>
                <a:srgbClr val="6E2B10"/>
              </a:buClr>
              <a:buSzPct val="110000"/>
              <a:buFont typeface="Wingdings" pitchFamily="2" charset="2"/>
              <a:buChar char="ª"/>
            </a:pPr>
            <a:r>
              <a:rPr lang="en-US" sz="2000" dirty="0" smtClean="0">
                <a:latin typeface="Mongolian Baiti" pitchFamily="66" charset="0"/>
                <a:cs typeface="Mongolian Baiti" pitchFamily="66" charset="0"/>
              </a:rPr>
              <a:t>This action potential travelling down the axon. After the action potential passes, the cell membrane ‘pumps’ out the sodium ions back outside the cell and closing the gates until next action potential comes.</a:t>
            </a:r>
          </a:p>
          <a:p>
            <a:pPr>
              <a:buClr>
                <a:srgbClr val="6E2B10"/>
              </a:buClr>
              <a:buSzPct val="110000"/>
              <a:buFont typeface="Wingdings" pitchFamily="2" charset="2"/>
              <a:buChar char="ª"/>
            </a:pPr>
            <a:endParaRPr lang="en-US" sz="2000" dirty="0" smtClean="0">
              <a:latin typeface="Mongolian Baiti" pitchFamily="66" charset="0"/>
              <a:cs typeface="Mongolian Baiti" pitchFamily="66" charset="0"/>
            </a:endParaRPr>
          </a:p>
        </p:txBody>
      </p:sp>
    </p:spTree>
  </p:cSld>
  <p:clrMapOvr>
    <a:masterClrMapping/>
  </p:clrMapOvr>
  <p:transition spd="med">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rmAutofit fontScale="90000"/>
          </a:bodyPr>
          <a:lstStyle/>
          <a:p>
            <a:r>
              <a:rPr lang="en-US" b="1" dirty="0" smtClean="0">
                <a:latin typeface="Arial"/>
                <a:ea typeface="Arial"/>
              </a:rPr>
              <a:t>2. Synapse</a:t>
            </a:r>
            <a:r>
              <a:rPr lang="en-US" b="1" spc="125" dirty="0" smtClean="0">
                <a:latin typeface="Arial"/>
                <a:ea typeface="Arial"/>
              </a:rPr>
              <a:t> </a:t>
            </a:r>
            <a:r>
              <a:rPr lang="en-US" b="1" dirty="0" smtClean="0">
                <a:latin typeface="Arial"/>
                <a:ea typeface="Arial"/>
              </a:rPr>
              <a:t>And</a:t>
            </a:r>
            <a:r>
              <a:rPr lang="en-US" b="1" spc="130" dirty="0" smtClean="0">
                <a:latin typeface="Arial"/>
                <a:ea typeface="Arial"/>
              </a:rPr>
              <a:t> </a:t>
            </a:r>
            <a:r>
              <a:rPr lang="en-US" b="1" dirty="0" smtClean="0">
                <a:latin typeface="Arial"/>
                <a:ea typeface="Arial"/>
              </a:rPr>
              <a:t>Their</a:t>
            </a:r>
            <a:r>
              <a:rPr lang="en-US" b="1" spc="130" dirty="0" smtClean="0">
                <a:latin typeface="Arial"/>
                <a:ea typeface="Arial"/>
              </a:rPr>
              <a:t> </a:t>
            </a:r>
            <a:r>
              <a:rPr lang="en-US" b="1" dirty="0" smtClean="0">
                <a:latin typeface="Arial"/>
                <a:ea typeface="Arial"/>
              </a:rPr>
              <a:t>Functions</a:t>
            </a:r>
            <a:br>
              <a:rPr lang="en-US" b="1" dirty="0" smtClean="0">
                <a:latin typeface="Arial"/>
                <a:ea typeface="Arial"/>
              </a:rPr>
            </a:br>
            <a:endParaRPr lang="en-US" dirty="0"/>
          </a:p>
        </p:txBody>
      </p:sp>
      <p:sp>
        <p:nvSpPr>
          <p:cNvPr id="3" name="Content Placeholder 2"/>
          <p:cNvSpPr>
            <a:spLocks noGrp="1"/>
          </p:cNvSpPr>
          <p:nvPr>
            <p:ph sz="quarter" idx="1"/>
          </p:nvPr>
        </p:nvSpPr>
        <p:spPr>
          <a:xfrm>
            <a:off x="0" y="1752600"/>
            <a:ext cx="9144000" cy="4495800"/>
          </a:xfrm>
        </p:spPr>
        <p:txBody>
          <a:bodyPr>
            <a:noAutofit/>
          </a:bodyPr>
          <a:lstStyle/>
          <a:p>
            <a:pPr>
              <a:buClr>
                <a:srgbClr val="6E2B10"/>
              </a:buClr>
              <a:buSzPct val="110000"/>
              <a:buFont typeface="Wingdings" pitchFamily="2" charset="2"/>
              <a:buChar char="ª"/>
            </a:pPr>
            <a:r>
              <a:rPr lang="en-US" sz="2400" dirty="0" smtClean="0">
                <a:latin typeface="Mongolian Baiti" pitchFamily="66" charset="0"/>
                <a:cs typeface="Mongolian Baiti" pitchFamily="66" charset="0"/>
              </a:rPr>
              <a:t>The ends of axons actually reach out several branches called axon terminals. The tip of each terminal has a little knob called synaptic knob or terminal buttons. It has a number of little sac-like structures called synaptic vesicles. Inside the synaptic vesicles, are the chemicals suspended in fluid called neurotransmitters. Between terminal buttons and dendrites of another neuron, there is fluid filled space called synapse or synaptic gap. Synaptic vesicles contain neurotransmitter molecules whereas dendrites of next neuron contain receptor sites. They have particular shape that allows only a particular neurotransmitter to fit into it. When electrical charge reaches the synaptic vesicles, they release their neurotransmitters into the synaptic gap. Molecules float and many fit into the receptor sites, activating the next cell.</a:t>
            </a:r>
          </a:p>
          <a:p>
            <a:endParaRPr lang="en-US" sz="2400" dirty="0"/>
          </a:p>
        </p:txBody>
      </p:sp>
    </p:spTree>
  </p:cSld>
  <p:clrMapOvr>
    <a:masterClrMapping/>
  </p:clrMapOvr>
  <p:transition spd="med">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ownload.png"/>
          <p:cNvPicPr>
            <a:picLocks noGrp="1" noChangeAspect="1"/>
          </p:cNvPicPr>
          <p:nvPr>
            <p:ph sz="quarter" idx="1"/>
          </p:nvPr>
        </p:nvPicPr>
        <p:blipFill>
          <a:blip r:embed="rId2">
            <a:grayscl/>
            <a:lum bright="-30000"/>
          </a:blip>
          <a:stretch>
            <a:fillRect/>
          </a:stretch>
        </p:blipFill>
        <p:spPr>
          <a:xfrm>
            <a:off x="914400" y="1981200"/>
            <a:ext cx="7510749" cy="4114800"/>
          </a:xfrm>
        </p:spPr>
      </p:pic>
    </p:spTree>
  </p:cSld>
  <p:clrMapOvr>
    <a:masterClrMapping/>
  </p:clrMapOvr>
  <p:transition spd="med">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3. Neurotransmitters</a:t>
            </a:r>
            <a:br>
              <a:rPr lang="en-US" b="1" dirty="0" smtClean="0">
                <a:latin typeface="Arial"/>
                <a:ea typeface="Arial"/>
              </a:rPr>
            </a:br>
            <a:endParaRPr lang="en-US" dirty="0"/>
          </a:p>
        </p:txBody>
      </p:sp>
      <p:sp>
        <p:nvSpPr>
          <p:cNvPr id="3" name="Content Placeholder 2"/>
          <p:cNvSpPr>
            <a:spLocks noGrp="1"/>
          </p:cNvSpPr>
          <p:nvPr>
            <p:ph sz="quarter" idx="1"/>
          </p:nvPr>
        </p:nvSpPr>
        <p:spPr>
          <a:xfrm>
            <a:off x="0" y="1676400"/>
            <a:ext cx="9144000" cy="4495800"/>
          </a:xfrm>
        </p:spPr>
        <p:txBody>
          <a:bodyPr>
            <a:noAutofit/>
          </a:bodyPr>
          <a:lstStyle/>
          <a:p>
            <a:pPr marR="0">
              <a:spcAft>
                <a:spcPts val="0"/>
              </a:spcAft>
              <a:buClr>
                <a:srgbClr val="6E2B10"/>
              </a:buClr>
              <a:buSzPct val="110000"/>
              <a:buNone/>
            </a:pPr>
            <a:r>
              <a:rPr lang="en-US" sz="2400" dirty="0" err="1" smtClean="0">
                <a:latin typeface="Mongolian Baiti" pitchFamily="66" charset="0"/>
                <a:cs typeface="Mongolian Baiti" pitchFamily="66" charset="0"/>
              </a:rPr>
              <a:t>Neurochemists</a:t>
            </a:r>
            <a:r>
              <a:rPr lang="en-US" sz="2400" dirty="0" smtClean="0">
                <a:latin typeface="Mongolian Baiti" pitchFamily="66" charset="0"/>
                <a:cs typeface="Mongolian Baiti" pitchFamily="66" charset="0"/>
              </a:rPr>
              <a:t> and pharmacologists have identified a number of neurotransmitters at synapse. </a:t>
            </a:r>
          </a:p>
          <a:p>
            <a:pPr marR="266065" lvl="0">
              <a:lnSpc>
                <a:spcPct val="103000"/>
              </a:lnSpc>
              <a:spcAft>
                <a:spcPts val="0"/>
              </a:spcAft>
              <a:buClr>
                <a:srgbClr val="6E2B10"/>
              </a:buClr>
              <a:buSzPct val="110000"/>
              <a:buFont typeface="Wingdings" pitchFamily="2" charset="2"/>
              <a:buChar char="ª"/>
              <a:tabLst>
                <a:tab pos="393700" algn="l"/>
              </a:tabLst>
            </a:pPr>
            <a:r>
              <a:rPr lang="en-US" sz="2400" dirty="0" smtClean="0">
                <a:latin typeface="Mongolian Baiti" pitchFamily="66" charset="0"/>
                <a:cs typeface="Mongolian Baiti" pitchFamily="66" charset="0"/>
              </a:rPr>
              <a:t>Acetylcholine: It is the neurotransmitter found at the synapse between neurons and muscle cells. If acetylcholine receptors sites on the muscle cells are blocked in some way, then muscle will be paralyzed or unable to contract. </a:t>
            </a:r>
          </a:p>
          <a:p>
            <a:pPr marR="266065" lvl="0">
              <a:lnSpc>
                <a:spcPct val="103000"/>
              </a:lnSpc>
              <a:spcAft>
                <a:spcPts val="0"/>
              </a:spcAft>
              <a:buClr>
                <a:srgbClr val="6E2B10"/>
              </a:buClr>
              <a:buSzPct val="110000"/>
              <a:buFont typeface="Wingdings" pitchFamily="2" charset="2"/>
              <a:buChar char="ª"/>
              <a:tabLst>
                <a:tab pos="393700" algn="l"/>
              </a:tabLst>
            </a:pPr>
            <a:r>
              <a:rPr lang="en-US" sz="2400" dirty="0" err="1" smtClean="0">
                <a:latin typeface="Mongolian Baiti" pitchFamily="66" charset="0"/>
                <a:cs typeface="Mongolian Baiti" pitchFamily="66" charset="0"/>
              </a:rPr>
              <a:t>Gaba</a:t>
            </a:r>
            <a:r>
              <a:rPr lang="en-US" sz="2400" dirty="0" smtClean="0">
                <a:latin typeface="Mongolian Baiti" pitchFamily="66" charset="0"/>
                <a:cs typeface="Mongolian Baiti" pitchFamily="66" charset="0"/>
              </a:rPr>
              <a:t> (</a:t>
            </a:r>
            <a:r>
              <a:rPr lang="en-US" sz="2400" dirty="0" err="1" smtClean="0">
                <a:latin typeface="Mongolian Baiti" pitchFamily="66" charset="0"/>
                <a:cs typeface="Mongolian Baiti" pitchFamily="66" charset="0"/>
              </a:rPr>
              <a:t>g.aminobutyric</a:t>
            </a:r>
            <a:r>
              <a:rPr lang="en-US" sz="2400" dirty="0" smtClean="0">
                <a:latin typeface="Mongolian Baiti" pitchFamily="66" charset="0"/>
                <a:cs typeface="Mongolian Baiti" pitchFamily="66" charset="0"/>
              </a:rPr>
              <a:t> acid): It is the common inhibitory neurotransmitter in the brain. GABA can help to calm anxiety. </a:t>
            </a:r>
          </a:p>
          <a:p>
            <a:pPr marR="266065" lvl="0">
              <a:lnSpc>
                <a:spcPct val="103000"/>
              </a:lnSpc>
              <a:spcAft>
                <a:spcPts val="0"/>
              </a:spcAft>
              <a:buClr>
                <a:srgbClr val="6E2B10"/>
              </a:buClr>
              <a:buSzPct val="110000"/>
              <a:buFont typeface="Wingdings" pitchFamily="2" charset="2"/>
              <a:buChar char="ª"/>
              <a:tabLst>
                <a:tab pos="393700" algn="l"/>
              </a:tabLst>
            </a:pPr>
            <a:r>
              <a:rPr lang="en-US" sz="2400" dirty="0" smtClean="0">
                <a:latin typeface="Mongolian Baiti" pitchFamily="66" charset="0"/>
                <a:cs typeface="Mongolian Baiti" pitchFamily="66" charset="0"/>
              </a:rPr>
              <a:t>Serotonin: It is a neurotransmitter found in the lower part of the brain and it can act as an </a:t>
            </a:r>
            <a:r>
              <a:rPr lang="en-US" sz="2400" dirty="0" err="1" smtClean="0">
                <a:latin typeface="Mongolian Baiti" pitchFamily="66" charset="0"/>
                <a:cs typeface="Mongolian Baiti" pitchFamily="66" charset="0"/>
              </a:rPr>
              <a:t>excittatry</a:t>
            </a:r>
            <a:r>
              <a:rPr lang="en-US" sz="2400" dirty="0" smtClean="0">
                <a:latin typeface="Mongolian Baiti" pitchFamily="66" charset="0"/>
                <a:cs typeface="Mongolian Baiti" pitchFamily="66" charset="0"/>
              </a:rPr>
              <a:t> or inhibitory chemical depending upon its location in the area of brain. It is mainly associated with mood, sleep and appetite. Lower levels of serotonin are linked with depression. </a:t>
            </a:r>
          </a:p>
          <a:p>
            <a:pPr>
              <a:buNone/>
            </a:pPr>
            <a:endParaRPr lang="en-US" sz="3200" dirty="0"/>
          </a:p>
        </p:txBody>
      </p:sp>
    </p:spTree>
  </p:cSld>
  <p:clrMapOvr>
    <a:masterClrMapping/>
  </p:clrMapOvr>
  <p:transition spd="med">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600200"/>
            <a:ext cx="9144000" cy="4876800"/>
          </a:xfrm>
        </p:spPr>
        <p:txBody>
          <a:bodyPr>
            <a:noAutofit/>
          </a:bodyPr>
          <a:lstStyle/>
          <a:p>
            <a:pPr marR="266065" lvl="0">
              <a:lnSpc>
                <a:spcPct val="103000"/>
              </a:lnSpc>
              <a:spcAft>
                <a:spcPts val="0"/>
              </a:spcAft>
              <a:buClr>
                <a:srgbClr val="6E2B10"/>
              </a:buClr>
              <a:buSzPct val="110000"/>
              <a:buFont typeface="Wingdings" pitchFamily="2" charset="2"/>
              <a:buChar char="ª"/>
              <a:tabLst>
                <a:tab pos="393700" algn="l"/>
              </a:tabLst>
            </a:pPr>
            <a:r>
              <a:rPr lang="en-US" sz="2800" dirty="0" smtClean="0">
                <a:latin typeface="Mongolian Baiti" pitchFamily="66" charset="0"/>
                <a:cs typeface="Mongolian Baiti" pitchFamily="66" charset="0"/>
              </a:rPr>
              <a:t>Dopamine: It is found in the brain and has different effects depending upon its location. If too little dopamine is released in a certain area of brain, it results in Parkinson's disease and too much dopamine results in Schizophrenia. </a:t>
            </a:r>
          </a:p>
          <a:p>
            <a:pPr marR="266065" lvl="0">
              <a:lnSpc>
                <a:spcPct val="103000"/>
              </a:lnSpc>
              <a:spcAft>
                <a:spcPts val="0"/>
              </a:spcAft>
              <a:buClr>
                <a:srgbClr val="6E2B10"/>
              </a:buClr>
              <a:buSzPct val="110000"/>
              <a:buFont typeface="Wingdings" pitchFamily="2" charset="2"/>
              <a:buChar char="ª"/>
              <a:tabLst>
                <a:tab pos="393700" algn="l"/>
              </a:tabLst>
            </a:pPr>
            <a:r>
              <a:rPr lang="en-US" sz="2800" dirty="0" err="1" smtClean="0">
                <a:latin typeface="Mongolian Baiti" pitchFamily="66" charset="0"/>
                <a:cs typeface="Mongolian Baiti" pitchFamily="66" charset="0"/>
              </a:rPr>
              <a:t>Endomorphins</a:t>
            </a:r>
            <a:r>
              <a:rPr lang="en-US" sz="2800" dirty="0" smtClean="0">
                <a:latin typeface="Mongolian Baiti" pitchFamily="66" charset="0"/>
                <a:cs typeface="Mongolian Baiti" pitchFamily="66" charset="0"/>
              </a:rPr>
              <a:t>: These are the pain controlling chemicals in the body. When person is hurt, the neurotransmitters that signal pain, are released. When brain gets this message, it triggers the release of </a:t>
            </a:r>
            <a:r>
              <a:rPr lang="en-US" sz="2800" dirty="0" err="1" smtClean="0">
                <a:latin typeface="Mongolian Baiti" pitchFamily="66" charset="0"/>
                <a:cs typeface="Mongolian Baiti" pitchFamily="66" charset="0"/>
              </a:rPr>
              <a:t>endomorphins</a:t>
            </a:r>
            <a:r>
              <a:rPr lang="en-US" sz="2800" dirty="0" smtClean="0">
                <a:latin typeface="Mongolian Baiti" pitchFamily="66" charset="0"/>
                <a:cs typeface="Mongolian Baiti" pitchFamily="66" charset="0"/>
              </a:rPr>
              <a:t>. </a:t>
            </a:r>
          </a:p>
          <a:p>
            <a:pPr marR="266065" lvl="0">
              <a:lnSpc>
                <a:spcPct val="103000"/>
              </a:lnSpc>
              <a:spcAft>
                <a:spcPts val="0"/>
              </a:spcAft>
              <a:buClr>
                <a:srgbClr val="6E2B10"/>
              </a:buClr>
              <a:buSzPct val="110000"/>
              <a:buFont typeface="Wingdings" pitchFamily="2" charset="2"/>
              <a:buChar char="ª"/>
              <a:tabLst>
                <a:tab pos="393700" algn="l"/>
              </a:tabLst>
            </a:pPr>
            <a:r>
              <a:rPr lang="en-US" sz="2800" dirty="0" err="1" smtClean="0">
                <a:latin typeface="Mongolian Baiti" pitchFamily="66" charset="0"/>
                <a:cs typeface="Mongolian Baiti" pitchFamily="66" charset="0"/>
              </a:rPr>
              <a:t>Endomorphins</a:t>
            </a:r>
            <a:r>
              <a:rPr lang="en-US" sz="2800" dirty="0" smtClean="0">
                <a:latin typeface="Mongolian Baiti" pitchFamily="66" charset="0"/>
                <a:cs typeface="Mongolian Baiti" pitchFamily="66" charset="0"/>
              </a:rPr>
              <a:t> bind to receptors that open gates on next axon. This causes the cell to be unable to fire its signal, the pain sensation eventually subsides</a:t>
            </a:r>
            <a:endParaRPr lang="en-US" sz="2800" dirty="0"/>
          </a:p>
        </p:txBody>
      </p:sp>
    </p:spTree>
  </p:cSld>
  <p:clrMapOvr>
    <a:masterClrMapping/>
  </p:clrMapOvr>
  <p:transition spd="med">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766048" cy="990600"/>
          </a:xfrm>
        </p:spPr>
        <p:txBody>
          <a:bodyPr>
            <a:normAutofit fontScale="90000"/>
          </a:bodyPr>
          <a:lstStyle/>
          <a:p>
            <a:r>
              <a:rPr lang="en-US" b="1" dirty="0" smtClean="0">
                <a:latin typeface="Arial"/>
                <a:ea typeface="Arial"/>
              </a:rPr>
              <a:t>4. Reuptake</a:t>
            </a:r>
            <a:r>
              <a:rPr lang="en-US" b="1" spc="200" dirty="0" smtClean="0">
                <a:latin typeface="Arial"/>
                <a:ea typeface="Arial"/>
              </a:rPr>
              <a:t> </a:t>
            </a:r>
            <a:r>
              <a:rPr lang="en-US" b="1" dirty="0" smtClean="0">
                <a:latin typeface="Arial"/>
                <a:ea typeface="Arial"/>
              </a:rPr>
              <a:t>of</a:t>
            </a:r>
            <a:r>
              <a:rPr lang="en-US" b="1" spc="200" dirty="0" smtClean="0">
                <a:latin typeface="Arial"/>
                <a:ea typeface="Arial"/>
              </a:rPr>
              <a:t> </a:t>
            </a:r>
            <a:r>
              <a:rPr lang="en-US" b="1" dirty="0" smtClean="0">
                <a:latin typeface="Arial"/>
                <a:ea typeface="Arial"/>
              </a:rPr>
              <a:t>Neurotransmitters</a:t>
            </a:r>
            <a:br>
              <a:rPr lang="en-US" b="1" dirty="0" smtClean="0">
                <a:latin typeface="Arial"/>
                <a:ea typeface="Arial"/>
              </a:rPr>
            </a:br>
            <a:endParaRPr lang="en-US" dirty="0"/>
          </a:p>
        </p:txBody>
      </p:sp>
      <p:sp>
        <p:nvSpPr>
          <p:cNvPr id="3" name="Content Placeholder 2"/>
          <p:cNvSpPr>
            <a:spLocks noGrp="1"/>
          </p:cNvSpPr>
          <p:nvPr>
            <p:ph sz="quarter" idx="1"/>
          </p:nvPr>
        </p:nvSpPr>
        <p:spPr>
          <a:xfrm>
            <a:off x="0" y="1600200"/>
            <a:ext cx="9144000" cy="4495800"/>
          </a:xfrm>
        </p:spPr>
        <p:txBody>
          <a:bodyPr>
            <a:noAutofit/>
          </a:bodyPr>
          <a:lstStyle/>
          <a:p>
            <a:pPr marR="266065">
              <a:lnSpc>
                <a:spcPct val="113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One method of deactivation is by catalysts called enzymes, which triggers chemical reactions those breakup neurotransmitters molecules.</a:t>
            </a:r>
          </a:p>
          <a:p>
            <a:pPr marR="266065">
              <a:lnSpc>
                <a:spcPct val="113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Second method is by process of reuptake. In this process, terminal buttons take back the release neurotransmitters and store it in vesicles for use for next time.</a:t>
            </a:r>
          </a:p>
          <a:p>
            <a:pPr marR="266065">
              <a:lnSpc>
                <a:spcPct val="113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Drugs mainly psychoactive drugs may interfere with synaptic transmission</a:t>
            </a:r>
            <a:endParaRPr lang="en-US" sz="3200" dirty="0">
              <a:latin typeface="Mongolian Baiti" pitchFamily="66" charset="0"/>
              <a:cs typeface="Mongolian Baiti" pitchFamily="66" charset="0"/>
            </a:endParaRPr>
          </a:p>
        </p:txBody>
      </p:sp>
    </p:spTree>
  </p:cSld>
  <p:clrMapOvr>
    <a:masterClrMapping/>
  </p:clrMapOvr>
  <p:transition spd="med">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990600"/>
          </a:xfrm>
        </p:spPr>
        <p:txBody>
          <a:bodyPr>
            <a:normAutofit fontScale="90000"/>
          </a:bodyPr>
          <a:lstStyle/>
          <a:p>
            <a:pPr marL="0" marR="0">
              <a:spcBef>
                <a:spcPts val="20"/>
              </a:spcBef>
              <a:spcAft>
                <a:spcPts val="0"/>
              </a:spcAft>
            </a:pPr>
            <a:r>
              <a:rPr lang="en-US" dirty="0" smtClean="0">
                <a:latin typeface="Times New Roman"/>
                <a:ea typeface="Times New Roman"/>
              </a:rPr>
              <a:t> </a:t>
            </a:r>
            <a:br>
              <a:rPr lang="en-US" dirty="0" smtClean="0">
                <a:latin typeface="Times New Roman"/>
                <a:ea typeface="Times New Roman"/>
              </a:rPr>
            </a:br>
            <a:r>
              <a:rPr lang="en-US" b="1" u="sng" dirty="0" smtClean="0">
                <a:solidFill>
                  <a:schemeClr val="tx1"/>
                </a:solidFill>
                <a:latin typeface="Arial"/>
                <a:ea typeface="Arial"/>
              </a:rPr>
              <a:t>Function</a:t>
            </a:r>
            <a:r>
              <a:rPr lang="en-US" b="1" u="sng" spc="100" dirty="0" smtClean="0">
                <a:solidFill>
                  <a:schemeClr val="tx1"/>
                </a:solidFill>
                <a:latin typeface="Arial"/>
                <a:ea typeface="Arial"/>
              </a:rPr>
              <a:t> </a:t>
            </a:r>
            <a:r>
              <a:rPr lang="en-US" b="1" u="sng" dirty="0" smtClean="0">
                <a:solidFill>
                  <a:schemeClr val="tx1"/>
                </a:solidFill>
                <a:latin typeface="Arial"/>
                <a:ea typeface="Arial"/>
              </a:rPr>
              <a:t>of</a:t>
            </a:r>
            <a:r>
              <a:rPr lang="en-US" b="1" u="sng" spc="105" dirty="0" smtClean="0">
                <a:solidFill>
                  <a:schemeClr val="tx1"/>
                </a:solidFill>
                <a:latin typeface="Arial"/>
                <a:ea typeface="Arial"/>
              </a:rPr>
              <a:t> </a:t>
            </a:r>
            <a:r>
              <a:rPr lang="en-US" b="1" u="sng" dirty="0" smtClean="0">
                <a:solidFill>
                  <a:schemeClr val="tx1"/>
                </a:solidFill>
                <a:latin typeface="Arial"/>
                <a:ea typeface="Arial"/>
              </a:rPr>
              <a:t>Central</a:t>
            </a:r>
            <a:r>
              <a:rPr lang="en-US" b="1" u="sng" spc="105" dirty="0" smtClean="0">
                <a:solidFill>
                  <a:schemeClr val="tx1"/>
                </a:solidFill>
                <a:latin typeface="Arial"/>
                <a:ea typeface="Arial"/>
              </a:rPr>
              <a:t> </a:t>
            </a:r>
            <a:r>
              <a:rPr lang="en-US" b="1" u="sng" dirty="0" smtClean="0">
                <a:solidFill>
                  <a:schemeClr val="tx1"/>
                </a:solidFill>
                <a:latin typeface="Arial"/>
                <a:ea typeface="Arial"/>
              </a:rPr>
              <a:t>Nervous</a:t>
            </a:r>
            <a:r>
              <a:rPr lang="en-US" b="1" u="sng" spc="105" dirty="0" smtClean="0">
                <a:solidFill>
                  <a:schemeClr val="tx1"/>
                </a:solidFill>
                <a:latin typeface="Arial"/>
                <a:ea typeface="Arial"/>
              </a:rPr>
              <a:t> </a:t>
            </a:r>
            <a:r>
              <a:rPr lang="en-US" b="1" u="sng" dirty="0" smtClean="0">
                <a:solidFill>
                  <a:schemeClr val="tx1"/>
                </a:solidFill>
                <a:latin typeface="Arial"/>
                <a:ea typeface="Arial"/>
              </a:rPr>
              <a:t>System</a:t>
            </a:r>
            <a:r>
              <a:rPr lang="en-US" b="1" u="sng" spc="105" dirty="0" smtClean="0">
                <a:solidFill>
                  <a:schemeClr val="tx1"/>
                </a:solidFill>
                <a:latin typeface="Arial"/>
                <a:ea typeface="Arial"/>
              </a:rPr>
              <a:t> </a:t>
            </a:r>
            <a:r>
              <a:rPr lang="en-US" b="1" u="sng" dirty="0" smtClean="0">
                <a:solidFill>
                  <a:schemeClr val="tx1"/>
                </a:solidFill>
                <a:latin typeface="Arial"/>
                <a:ea typeface="Arial"/>
              </a:rPr>
              <a:t>in</a:t>
            </a:r>
            <a:r>
              <a:rPr lang="en-US" b="1" u="sng" spc="105" dirty="0" smtClean="0">
                <a:solidFill>
                  <a:schemeClr val="tx1"/>
                </a:solidFill>
                <a:latin typeface="Arial"/>
                <a:ea typeface="Arial"/>
              </a:rPr>
              <a:t> </a:t>
            </a:r>
            <a:r>
              <a:rPr lang="en-US" b="1" u="sng" dirty="0" smtClean="0">
                <a:solidFill>
                  <a:schemeClr val="tx1"/>
                </a:solidFill>
                <a:latin typeface="Arial"/>
                <a:ea typeface="Arial"/>
              </a:rPr>
              <a:t>Behavior</a:t>
            </a:r>
            <a:r>
              <a:rPr lang="en-US" b="1" dirty="0" smtClean="0">
                <a:latin typeface="Arial"/>
                <a:ea typeface="Arial"/>
              </a:rPr>
              <a:t/>
            </a:r>
            <a:br>
              <a:rPr lang="en-US" b="1" dirty="0" smtClean="0">
                <a:latin typeface="Arial"/>
                <a:ea typeface="Arial"/>
              </a:rPr>
            </a:br>
            <a:endParaRPr lang="en-US" dirty="0"/>
          </a:p>
        </p:txBody>
      </p:sp>
      <p:sp>
        <p:nvSpPr>
          <p:cNvPr id="3" name="Content Placeholder 2"/>
          <p:cNvSpPr>
            <a:spLocks noGrp="1"/>
          </p:cNvSpPr>
          <p:nvPr>
            <p:ph sz="quarter" idx="1"/>
          </p:nvPr>
        </p:nvSpPr>
        <p:spPr>
          <a:xfrm>
            <a:off x="0" y="1676400"/>
            <a:ext cx="9144000" cy="5181600"/>
          </a:xfrm>
        </p:spPr>
        <p:txBody>
          <a:bodyPr>
            <a:noAutofit/>
          </a:bodyPr>
          <a:lstStyle/>
          <a:p>
            <a:pPr marR="266065">
              <a:lnSpc>
                <a:spcPct val="123000"/>
              </a:lnSpc>
              <a:buClr>
                <a:srgbClr val="6E2B10"/>
              </a:buClr>
              <a:buSzPct val="110000"/>
              <a:buFont typeface="Wingdings" pitchFamily="2" charset="2"/>
              <a:buChar char="ª"/>
              <a:tabLst>
                <a:tab pos="393700" algn="l"/>
              </a:tabLst>
            </a:pPr>
            <a:r>
              <a:rPr lang="en-US" sz="2000" dirty="0" smtClean="0">
                <a:latin typeface="Mongolian Baiti" pitchFamily="66" charset="0"/>
                <a:cs typeface="Mongolian Baiti" pitchFamily="66" charset="0"/>
              </a:rPr>
              <a:t> The central nervous system is composed of the brain and spinal cord. Both brain and spinal cord are made of neurons and </a:t>
            </a:r>
            <a:r>
              <a:rPr lang="en-US" sz="2000" dirty="0" err="1" smtClean="0">
                <a:latin typeface="Mongolian Baiti" pitchFamily="66" charset="0"/>
                <a:cs typeface="Mongolian Baiti" pitchFamily="66" charset="0"/>
              </a:rPr>
              <a:t>glial</a:t>
            </a:r>
            <a:r>
              <a:rPr lang="en-US" sz="2000" dirty="0" smtClean="0">
                <a:latin typeface="Mongolian Baiti" pitchFamily="66" charset="0"/>
                <a:cs typeface="Mongolian Baiti" pitchFamily="66" charset="0"/>
              </a:rPr>
              <a:t> cells that control the life-sustaining functions of body as well as thought, emotions and behavior. </a:t>
            </a:r>
          </a:p>
          <a:p>
            <a:pPr marR="266065">
              <a:lnSpc>
                <a:spcPct val="123000"/>
              </a:lnSpc>
              <a:buClr>
                <a:srgbClr val="6E2B10"/>
              </a:buClr>
              <a:buSzPct val="110000"/>
              <a:buNone/>
              <a:tabLst>
                <a:tab pos="393700" algn="l"/>
              </a:tabLst>
            </a:pPr>
            <a:r>
              <a:rPr lang="en-US" sz="2000" b="1" u="sng" dirty="0" smtClean="0">
                <a:latin typeface="Mongolian Baiti" pitchFamily="66" charset="0"/>
                <a:cs typeface="Mongolian Baiti" pitchFamily="66" charset="0"/>
              </a:rPr>
              <a:t>The Brain</a:t>
            </a:r>
          </a:p>
          <a:p>
            <a:pPr marR="266065">
              <a:lnSpc>
                <a:spcPct val="123000"/>
              </a:lnSpc>
              <a:buClr>
                <a:srgbClr val="6E2B10"/>
              </a:buClr>
              <a:buSzPct val="110000"/>
              <a:buFont typeface="Wingdings" pitchFamily="2" charset="2"/>
              <a:buChar char="ª"/>
              <a:tabLst>
                <a:tab pos="393700" algn="l"/>
              </a:tabLst>
            </a:pPr>
            <a:r>
              <a:rPr lang="en-US" sz="2000" dirty="0" smtClean="0">
                <a:latin typeface="Mongolian Baiti" pitchFamily="66" charset="0"/>
                <a:cs typeface="Mongolian Baiti" pitchFamily="66" charset="0"/>
              </a:rPr>
              <a:t>Brain is the true core of nervous system, the part that takes information received from the senses, makes sense out of it, makes decisions and sends commands out to the muscles and the rest of the body.</a:t>
            </a:r>
          </a:p>
          <a:p>
            <a:pPr marR="266065">
              <a:lnSpc>
                <a:spcPct val="123000"/>
              </a:lnSpc>
              <a:buClr>
                <a:srgbClr val="6E2B10"/>
              </a:buClr>
              <a:buSzPct val="110000"/>
              <a:buNone/>
              <a:tabLst>
                <a:tab pos="393700" algn="l"/>
              </a:tabLst>
            </a:pPr>
            <a:endParaRPr lang="en-US" sz="2000" dirty="0" smtClean="0">
              <a:latin typeface="Mongolian Baiti" pitchFamily="66" charset="0"/>
              <a:cs typeface="Mongolian Baiti" pitchFamily="66" charset="0"/>
            </a:endParaRPr>
          </a:p>
          <a:p>
            <a:endParaRPr lang="en-US" sz="2000" dirty="0"/>
          </a:p>
        </p:txBody>
      </p:sp>
    </p:spTree>
  </p:cSld>
  <p:clrMapOvr>
    <a:masterClrMapping/>
  </p:clrMapOvr>
  <p:transition spd="med">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latin typeface="Arial"/>
                <a:ea typeface="Arial"/>
              </a:rPr>
              <a:t>5. Reflex</a:t>
            </a:r>
            <a:r>
              <a:rPr lang="en-US" b="1" spc="165" dirty="0" smtClean="0">
                <a:latin typeface="Arial"/>
                <a:ea typeface="Arial"/>
              </a:rPr>
              <a:t> </a:t>
            </a:r>
            <a:r>
              <a:rPr lang="en-US" b="1" dirty="0" smtClean="0">
                <a:latin typeface="Arial"/>
                <a:ea typeface="Arial"/>
              </a:rPr>
              <a:t>Arch</a:t>
            </a:r>
            <a:br>
              <a:rPr lang="en-US" b="1" dirty="0" smtClean="0">
                <a:latin typeface="Arial"/>
                <a:ea typeface="Arial"/>
              </a:rPr>
            </a:br>
            <a:endParaRPr lang="en-US" dirty="0"/>
          </a:p>
        </p:txBody>
      </p:sp>
      <p:sp>
        <p:nvSpPr>
          <p:cNvPr id="3" name="Content Placeholder 2"/>
          <p:cNvSpPr>
            <a:spLocks noGrp="1"/>
          </p:cNvSpPr>
          <p:nvPr>
            <p:ph sz="quarter" idx="1"/>
          </p:nvPr>
        </p:nvSpPr>
        <p:spPr>
          <a:xfrm>
            <a:off x="304800" y="1600200"/>
            <a:ext cx="8461248" cy="4495800"/>
          </a:xfrm>
        </p:spPr>
        <p:txBody>
          <a:bodyPr>
            <a:noAutofit/>
          </a:bodyPr>
          <a:lstStyle/>
          <a:p>
            <a:pPr marR="266065">
              <a:lnSpc>
                <a:spcPct val="103000"/>
              </a:lnSpc>
              <a:buClr>
                <a:srgbClr val="6E2B10"/>
              </a:buClr>
              <a:buSzPct val="110000"/>
              <a:buFont typeface="Wingdings" pitchFamily="2" charset="2"/>
              <a:buChar char="ª"/>
              <a:tabLst>
                <a:tab pos="393700" algn="l"/>
              </a:tabLst>
            </a:pPr>
            <a:r>
              <a:rPr lang="en-US" sz="3600" dirty="0" smtClean="0">
                <a:latin typeface="Mongolian Baiti" pitchFamily="66" charset="0"/>
                <a:cs typeface="Mongolian Baiti" pitchFamily="66" charset="0"/>
              </a:rPr>
              <a:t>Inner section of spinal cord is made up of cell bodies separated by </a:t>
            </a:r>
            <a:r>
              <a:rPr lang="en-US" sz="3600" dirty="0" err="1" smtClean="0">
                <a:latin typeface="Mongolian Baiti" pitchFamily="66" charset="0"/>
                <a:cs typeface="Mongolian Baiti" pitchFamily="66" charset="0"/>
              </a:rPr>
              <a:t>glial</a:t>
            </a:r>
            <a:r>
              <a:rPr lang="en-US" sz="3600" dirty="0" smtClean="0">
                <a:latin typeface="Mongolian Baiti" pitchFamily="66" charset="0"/>
                <a:cs typeface="Mongolian Baiti" pitchFamily="66" charset="0"/>
              </a:rPr>
              <a:t> cells. This part is responsible for the certain reflexes-very fast and lifesaving reflexes. Mainly three types of neurons are responsible for reflex action—sensory, motor and </a:t>
            </a:r>
            <a:r>
              <a:rPr lang="en-US" sz="3600" dirty="0" err="1" smtClean="0">
                <a:latin typeface="Mongolian Baiti" pitchFamily="66" charset="0"/>
                <a:cs typeface="Mongolian Baiti" pitchFamily="66" charset="0"/>
              </a:rPr>
              <a:t>interneurons</a:t>
            </a:r>
            <a:r>
              <a:rPr lang="en-US" sz="3600" dirty="0" smtClean="0">
                <a:latin typeface="Mongolian Baiti" pitchFamily="66" charset="0"/>
                <a:cs typeface="Mongolian Baiti" pitchFamily="66" charset="0"/>
              </a:rPr>
              <a:t>. These kind of response are controlled by spinal cord along for fast response.</a:t>
            </a:r>
          </a:p>
          <a:p>
            <a:endParaRPr lang="en-US" sz="4000" dirty="0"/>
          </a:p>
        </p:txBody>
      </p:sp>
    </p:spTree>
  </p:cSld>
  <p:clrMapOvr>
    <a:masterClrMapping/>
  </p:clrMapOvr>
  <p:transition spd="med">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77500" lnSpcReduction="20000"/>
          </a:bodyPr>
          <a:lstStyle/>
          <a:p>
            <a:pPr marR="266065">
              <a:lnSpc>
                <a:spcPct val="123000"/>
              </a:lnSpc>
              <a:buClr>
                <a:srgbClr val="6E2B10"/>
              </a:buClr>
              <a:buSzPct val="110000"/>
              <a:buNone/>
              <a:tabLst>
                <a:tab pos="393700" algn="l"/>
              </a:tabLst>
            </a:pPr>
            <a:r>
              <a:rPr lang="en-US" sz="3200" b="1" u="sng" dirty="0" smtClean="0">
                <a:latin typeface="Mongolian Baiti" pitchFamily="66" charset="0"/>
                <a:cs typeface="Mongolian Baiti" pitchFamily="66" charset="0"/>
              </a:rPr>
              <a:t>The Spinal Cord</a:t>
            </a:r>
          </a:p>
          <a:p>
            <a:pPr marR="266065">
              <a:lnSpc>
                <a:spcPct val="123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It is a long bundle of neurons that serves two vital functions of the nervous system. </a:t>
            </a:r>
          </a:p>
          <a:p>
            <a:pPr marR="266065">
              <a:lnSpc>
                <a:spcPct val="123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To carry messages from body up to the brain,  </a:t>
            </a:r>
          </a:p>
          <a:p>
            <a:pPr marR="266065">
              <a:lnSpc>
                <a:spcPct val="123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From the brain down to the body</a:t>
            </a:r>
          </a:p>
          <a:p>
            <a:pPr marR="266065">
              <a:lnSpc>
                <a:spcPct val="123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It is divided into two areas—outer and inner. Outer region is composed mainly of axons and nerves, which appears white and inner section is mainly composed of cell bodies of neurons which appear grey.</a:t>
            </a:r>
            <a:endParaRPr lang="en-US" dirty="0"/>
          </a:p>
        </p:txBody>
      </p:sp>
    </p:spTree>
  </p:cSld>
  <p:clrMapOvr>
    <a:masterClrMapping/>
  </p:clrMapOvr>
  <p:transition spd="med">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2514600"/>
            <a:ext cx="9144000" cy="990600"/>
          </a:xfrm>
        </p:spPr>
        <p:txBody>
          <a:bodyPr vert="horz" anchor="ctr">
            <a:noAutofit/>
          </a:bodyPr>
          <a:lstStyle/>
          <a:p>
            <a:pPr algn="ctr"/>
            <a:r>
              <a:rPr lang="en-US" sz="11500" b="1" dirty="0" smtClean="0">
                <a:solidFill>
                  <a:schemeClr val="accent5">
                    <a:lumMod val="50000"/>
                  </a:schemeClr>
                </a:solidFill>
              </a:rPr>
              <a:t>Structure Of The Brain</a:t>
            </a:r>
            <a:endParaRPr lang="en-US" sz="11500" b="1" dirty="0">
              <a:solidFill>
                <a:schemeClr val="accent5">
                  <a:lumMod val="50000"/>
                </a:schemeClr>
              </a:solidFill>
            </a:endParaRPr>
          </a:p>
        </p:txBody>
      </p:sp>
      <p:pic>
        <p:nvPicPr>
          <p:cNvPr id="5" name="Picture 4" descr="download (1).jpg"/>
          <p:cNvPicPr>
            <a:picLocks noChangeAspect="1"/>
          </p:cNvPicPr>
          <p:nvPr/>
        </p:nvPicPr>
        <p:blipFill>
          <a:blip r:embed="rId2"/>
          <a:stretch>
            <a:fillRect/>
          </a:stretch>
        </p:blipFill>
        <p:spPr>
          <a:xfrm>
            <a:off x="6754091" y="4641273"/>
            <a:ext cx="2143125" cy="2143125"/>
          </a:xfrm>
          <a:prstGeom prst="rect">
            <a:avLst/>
          </a:prstGeom>
        </p:spPr>
      </p:pic>
    </p:spTree>
  </p:cSld>
  <p:clrMapOvr>
    <a:masterClrMapping/>
  </p:clrMapOvr>
  <p:transition spd="med">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981200"/>
            <a:ext cx="9144000" cy="4495800"/>
          </a:xfrm>
        </p:spPr>
        <p:txBody>
          <a:bodyPr vert="horz">
            <a:noAutofit/>
          </a:bodyPr>
          <a:lstStyle/>
          <a:p>
            <a:pPr marR="266065">
              <a:lnSpc>
                <a:spcPct val="103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Brain Stem, Cerebellum and Reticular Formation (Central Core)</a:t>
            </a:r>
          </a:p>
          <a:p>
            <a:pPr marR="266065">
              <a:lnSpc>
                <a:spcPct val="103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Forebrain: Thalamus (Limbic System)</a:t>
            </a:r>
          </a:p>
          <a:p>
            <a:pPr marR="266065">
              <a:lnSpc>
                <a:spcPct val="103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Cerebral Cortex</a:t>
            </a:r>
          </a:p>
          <a:p>
            <a:pPr marR="266065">
              <a:lnSpc>
                <a:spcPct val="103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Frontal Area Personality and General Behavior Pattern</a:t>
            </a:r>
          </a:p>
          <a:p>
            <a:pPr marR="266065">
              <a:lnSpc>
                <a:spcPct val="103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Left hemisphere </a:t>
            </a:r>
          </a:p>
          <a:p>
            <a:pPr marR="266065">
              <a:lnSpc>
                <a:spcPct val="103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Right hemisphere </a:t>
            </a:r>
          </a:p>
          <a:p>
            <a:pPr marR="266065">
              <a:lnSpc>
                <a:spcPct val="103000"/>
              </a:lnSpc>
              <a:buClr>
                <a:srgbClr val="6E2B10"/>
              </a:buClr>
              <a:buSzPct val="110000"/>
              <a:tabLst>
                <a:tab pos="393700" algn="l"/>
              </a:tabLst>
            </a:pPr>
            <a:endParaRPr lang="en-US" sz="3200" b="1" u="sng" dirty="0">
              <a:latin typeface="Mongolian Baiti" pitchFamily="66" charset="0"/>
              <a:cs typeface="Mongolian Baiti" pitchFamily="66" charset="0"/>
            </a:endParaRPr>
          </a:p>
        </p:txBody>
      </p:sp>
      <p:sp>
        <p:nvSpPr>
          <p:cNvPr id="4" name="Title 3"/>
          <p:cNvSpPr>
            <a:spLocks noGrp="1"/>
          </p:cNvSpPr>
          <p:nvPr>
            <p:ph type="title"/>
          </p:nvPr>
        </p:nvSpPr>
        <p:spPr>
          <a:xfrm>
            <a:off x="457200" y="152400"/>
            <a:ext cx="8153400" cy="990600"/>
          </a:xfrm>
        </p:spPr>
        <p:txBody>
          <a:bodyPr>
            <a:normAutofit/>
          </a:bodyPr>
          <a:lstStyle/>
          <a:p>
            <a:r>
              <a:rPr lang="en-US" sz="5400" b="1" dirty="0" smtClean="0"/>
              <a:t>Parts of the brain</a:t>
            </a:r>
            <a:endParaRPr lang="en-US" sz="5400" b="1" dirty="0"/>
          </a:p>
        </p:txBody>
      </p:sp>
    </p:spTree>
  </p:cSld>
  <p:clrMapOvr>
    <a:masterClrMapping/>
  </p:clrMapOvr>
  <p:transition spd="med">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ages.jpg"/>
          <p:cNvPicPr>
            <a:picLocks noGrp="1" noChangeAspect="1"/>
          </p:cNvPicPr>
          <p:nvPr>
            <p:ph sz="quarter" idx="1"/>
          </p:nvPr>
        </p:nvPicPr>
        <p:blipFill>
          <a:blip r:embed="rId2"/>
          <a:stretch>
            <a:fillRect/>
          </a:stretch>
        </p:blipFill>
        <p:spPr>
          <a:xfrm>
            <a:off x="1752600" y="1981200"/>
            <a:ext cx="5378613" cy="4028768"/>
          </a:xfrm>
        </p:spPr>
      </p:pic>
    </p:spTree>
  </p:cSld>
  <p:clrMapOvr>
    <a:masterClrMapping/>
  </p:clrMapOvr>
  <p:transition spd="med">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219200"/>
          </a:xfrm>
        </p:spPr>
        <p:txBody>
          <a:bodyPr>
            <a:noAutofit/>
          </a:bodyPr>
          <a:lstStyle/>
          <a:p>
            <a:pPr algn="ctr"/>
            <a:r>
              <a:rPr lang="en-US" sz="3600" b="1" u="sng" dirty="0" smtClean="0">
                <a:solidFill>
                  <a:schemeClr val="tx1"/>
                </a:solidFill>
                <a:ea typeface="Arial"/>
              </a:rPr>
              <a:t>Brain</a:t>
            </a:r>
            <a:r>
              <a:rPr lang="en-US" sz="3600" b="1" u="sng" spc="105" dirty="0" smtClean="0">
                <a:solidFill>
                  <a:schemeClr val="tx1"/>
                </a:solidFill>
                <a:ea typeface="Arial"/>
              </a:rPr>
              <a:t> </a:t>
            </a:r>
            <a:r>
              <a:rPr lang="en-US" sz="3600" b="1" u="sng" dirty="0" smtClean="0">
                <a:solidFill>
                  <a:schemeClr val="tx1"/>
                </a:solidFill>
                <a:ea typeface="Arial"/>
              </a:rPr>
              <a:t>Stem,</a:t>
            </a:r>
            <a:r>
              <a:rPr lang="en-US" sz="3600" b="1" u="sng" spc="105" dirty="0" smtClean="0">
                <a:solidFill>
                  <a:schemeClr val="tx1"/>
                </a:solidFill>
                <a:ea typeface="Arial"/>
              </a:rPr>
              <a:t> </a:t>
            </a:r>
            <a:r>
              <a:rPr lang="en-US" sz="3600" b="1" u="sng" dirty="0" smtClean="0">
                <a:solidFill>
                  <a:schemeClr val="tx1"/>
                </a:solidFill>
                <a:ea typeface="Arial"/>
              </a:rPr>
              <a:t>Cerebellum</a:t>
            </a:r>
            <a:r>
              <a:rPr lang="en-US" sz="3600" b="1" u="sng" spc="110" dirty="0" smtClean="0">
                <a:solidFill>
                  <a:schemeClr val="tx1"/>
                </a:solidFill>
                <a:ea typeface="Arial"/>
              </a:rPr>
              <a:t> </a:t>
            </a:r>
            <a:r>
              <a:rPr lang="en-US" sz="3600" b="1" u="sng" dirty="0" smtClean="0">
                <a:solidFill>
                  <a:schemeClr val="tx1"/>
                </a:solidFill>
                <a:ea typeface="Arial"/>
              </a:rPr>
              <a:t>and</a:t>
            </a:r>
            <a:r>
              <a:rPr lang="en-US" sz="3600" b="1" u="sng" spc="105" dirty="0" smtClean="0">
                <a:solidFill>
                  <a:schemeClr val="tx1"/>
                </a:solidFill>
                <a:ea typeface="Arial"/>
              </a:rPr>
              <a:t> </a:t>
            </a:r>
            <a:r>
              <a:rPr lang="en-US" sz="3600" b="1" u="sng" dirty="0" smtClean="0">
                <a:solidFill>
                  <a:schemeClr val="tx1"/>
                </a:solidFill>
                <a:ea typeface="Arial"/>
              </a:rPr>
              <a:t>Reticular</a:t>
            </a:r>
            <a:r>
              <a:rPr lang="en-US" sz="3600" b="1" u="sng" spc="110" dirty="0" smtClean="0">
                <a:solidFill>
                  <a:schemeClr val="tx1"/>
                </a:solidFill>
                <a:ea typeface="Arial"/>
              </a:rPr>
              <a:t> </a:t>
            </a:r>
            <a:r>
              <a:rPr lang="en-US" sz="3600" b="1" u="sng" dirty="0" smtClean="0">
                <a:solidFill>
                  <a:schemeClr val="tx1"/>
                </a:solidFill>
                <a:ea typeface="Arial"/>
              </a:rPr>
              <a:t>Formation</a:t>
            </a:r>
            <a:r>
              <a:rPr lang="en-US" sz="3600" b="1" u="sng" spc="-460" dirty="0" smtClean="0">
                <a:solidFill>
                  <a:schemeClr val="tx1"/>
                </a:solidFill>
                <a:ea typeface="Arial"/>
              </a:rPr>
              <a:t> </a:t>
            </a:r>
            <a:r>
              <a:rPr lang="en-US" sz="3600" b="1" u="sng" dirty="0" smtClean="0">
                <a:solidFill>
                  <a:schemeClr val="tx1"/>
                </a:solidFill>
                <a:ea typeface="Arial"/>
              </a:rPr>
              <a:t>(Central</a:t>
            </a:r>
            <a:r>
              <a:rPr lang="en-US" sz="3600" b="1" u="sng" spc="5" dirty="0" smtClean="0">
                <a:solidFill>
                  <a:schemeClr val="tx1"/>
                </a:solidFill>
                <a:ea typeface="Arial"/>
              </a:rPr>
              <a:t> </a:t>
            </a:r>
            <a:r>
              <a:rPr lang="en-US" sz="3600" b="1" u="sng" dirty="0" smtClean="0">
                <a:solidFill>
                  <a:schemeClr val="tx1"/>
                </a:solidFill>
                <a:ea typeface="Arial"/>
              </a:rPr>
              <a:t>Core)</a:t>
            </a:r>
            <a:br>
              <a:rPr lang="en-US" sz="3600" b="1" u="sng" dirty="0" smtClean="0">
                <a:solidFill>
                  <a:schemeClr val="tx1"/>
                </a:solidFill>
                <a:ea typeface="Arial"/>
              </a:rPr>
            </a:br>
            <a:endParaRPr lang="en-US" sz="3600" u="sng" dirty="0">
              <a:solidFill>
                <a:schemeClr val="tx1"/>
              </a:solidFill>
            </a:endParaRPr>
          </a:p>
        </p:txBody>
      </p:sp>
      <p:sp>
        <p:nvSpPr>
          <p:cNvPr id="3" name="Content Placeholder 2"/>
          <p:cNvSpPr>
            <a:spLocks noGrp="1"/>
          </p:cNvSpPr>
          <p:nvPr>
            <p:ph sz="quarter" idx="1"/>
          </p:nvPr>
        </p:nvSpPr>
        <p:spPr>
          <a:xfrm>
            <a:off x="0" y="1600200"/>
            <a:ext cx="9144000" cy="5257800"/>
          </a:xfrm>
        </p:spPr>
        <p:txBody>
          <a:bodyPr vert="horz">
            <a:noAutofit/>
          </a:bodyPr>
          <a:lstStyle/>
          <a:p>
            <a:pPr marR="266065" lvl="0">
              <a:lnSpc>
                <a:spcPct val="80000"/>
              </a:lnSpc>
              <a:spcAft>
                <a:spcPts val="0"/>
              </a:spcAft>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Brain stem consists of four divisions: The medulla, the </a:t>
            </a:r>
            <a:r>
              <a:rPr lang="en-US" sz="3200" dirty="0" err="1" smtClean="0">
                <a:latin typeface="Mongolian Baiti" pitchFamily="66" charset="0"/>
                <a:cs typeface="Mongolian Baiti" pitchFamily="66" charset="0"/>
              </a:rPr>
              <a:t>pons</a:t>
            </a:r>
            <a:r>
              <a:rPr lang="en-US" sz="3200" dirty="0" smtClean="0">
                <a:latin typeface="Mongolian Baiti" pitchFamily="66" charset="0"/>
                <a:cs typeface="Mongolian Baiti" pitchFamily="66" charset="0"/>
              </a:rPr>
              <a:t> and the midbrain. These all help to control and regulate many bodily functions like breathing, temperature regulation, etc. which are necessary for life.</a:t>
            </a:r>
          </a:p>
          <a:p>
            <a:pPr marR="266065" lvl="0">
              <a:lnSpc>
                <a:spcPct val="80000"/>
              </a:lnSpc>
              <a:spcAft>
                <a:spcPts val="0"/>
              </a:spcAft>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Cerebellum is the brain's large, complex structure.</a:t>
            </a:r>
          </a:p>
          <a:p>
            <a:pPr marR="266065" lvl="0">
              <a:lnSpc>
                <a:spcPct val="80000"/>
              </a:lnSpc>
              <a:spcAft>
                <a:spcPts val="0"/>
              </a:spcAft>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It receives sensory and other inputs from spinal cord, brain stem and forebrain. It processes this information and then sends output to many parts of brain to help to make our movements precise, coordinated and smooth and also helps to control posture and maintains equilibrium.</a:t>
            </a:r>
          </a:p>
          <a:p>
            <a:pPr marR="266065">
              <a:lnSpc>
                <a:spcPct val="80000"/>
              </a:lnSpc>
              <a:buClr>
                <a:srgbClr val="6E2B10"/>
              </a:buClr>
              <a:buSzPct val="110000"/>
              <a:buFont typeface="Wingdings" pitchFamily="2" charset="2"/>
              <a:buChar char="ª"/>
              <a:tabLst>
                <a:tab pos="393700" algn="l"/>
              </a:tabLst>
            </a:pPr>
            <a:endParaRPr lang="en-US" sz="3200" dirty="0" smtClean="0">
              <a:latin typeface="Mongolian Baiti" pitchFamily="66" charset="0"/>
              <a:cs typeface="Mongolian Baiti" pitchFamily="66" charset="0"/>
            </a:endParaRPr>
          </a:p>
        </p:txBody>
      </p:sp>
    </p:spTree>
  </p:cSld>
  <p:clrMapOvr>
    <a:masterClrMapping/>
  </p:clrMapOvr>
  <p:transition spd="med">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600200"/>
            <a:ext cx="9144000" cy="5257800"/>
          </a:xfrm>
        </p:spPr>
        <p:txBody>
          <a:bodyPr>
            <a:normAutofit fontScale="85000" lnSpcReduction="20000"/>
          </a:bodyPr>
          <a:lstStyle/>
          <a:p>
            <a:pPr marR="266065" lvl="0">
              <a:lnSpc>
                <a:spcPct val="123000"/>
              </a:lnSpc>
              <a:spcAft>
                <a:spcPts val="0"/>
              </a:spcAft>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Reticular formation is a complex region from medulla to the midbrain and contains many small clumps of neurons and a number of long and short nerve fibers. It helps in activation and arousal of the cerebral cortex and remains active during sleep. It is also helpful in various degrees of arousal—from deep sleep state to alert awareness of the environment. If this region is destroyed, a deep sleep state may occur just like coma.</a:t>
            </a:r>
          </a:p>
          <a:p>
            <a:pPr marR="266065" lvl="0">
              <a:lnSpc>
                <a:spcPct val="123000"/>
              </a:lnSpc>
              <a:spcAft>
                <a:spcPts val="0"/>
              </a:spcAft>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Pons trigger dreaming and waking up from sleep.</a:t>
            </a:r>
          </a:p>
          <a:p>
            <a:pPr marR="266065" lvl="0">
              <a:lnSpc>
                <a:spcPct val="123000"/>
              </a:lnSpc>
              <a:spcAft>
                <a:spcPts val="0"/>
              </a:spcAft>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Medulla is a center of breathing, waking, sleeping and beating of heart.</a:t>
            </a:r>
          </a:p>
          <a:p>
            <a:endParaRPr lang="en-US" dirty="0"/>
          </a:p>
        </p:txBody>
      </p:sp>
    </p:spTree>
  </p:cSld>
  <p:clrMapOvr>
    <a:masterClrMapping/>
  </p:clrMapOvr>
  <p:transition spd="med">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ownload (3).jpg"/>
          <p:cNvPicPr>
            <a:picLocks noGrp="1" noChangeAspect="1"/>
          </p:cNvPicPr>
          <p:nvPr>
            <p:ph sz="quarter" idx="1"/>
          </p:nvPr>
        </p:nvPicPr>
        <p:blipFill>
          <a:blip r:embed="rId2">
            <a:duotone>
              <a:prstClr val="black"/>
              <a:schemeClr val="tx2">
                <a:tint val="45000"/>
                <a:satMod val="400000"/>
              </a:schemeClr>
            </a:duotone>
            <a:lum contrast="40000"/>
          </a:blip>
          <a:srcRect l="50052" t="24385"/>
          <a:stretch>
            <a:fillRect/>
          </a:stretch>
        </p:blipFill>
        <p:spPr>
          <a:xfrm>
            <a:off x="1905000" y="1905000"/>
            <a:ext cx="5791200" cy="4648200"/>
          </a:xfrm>
        </p:spPr>
      </p:pic>
    </p:spTree>
  </p:cSld>
  <p:clrMapOvr>
    <a:masterClrMapping/>
  </p:clrMapOvr>
  <p:transition spd="med">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anchor="ctr">
            <a:noAutofit/>
          </a:bodyPr>
          <a:lstStyle/>
          <a:p>
            <a:pPr algn="ctr"/>
            <a:r>
              <a:rPr lang="en-US" sz="4000" b="1" u="sng" dirty="0" smtClean="0">
                <a:solidFill>
                  <a:schemeClr val="tx1"/>
                </a:solidFill>
                <a:ea typeface="Arial"/>
              </a:rPr>
              <a:t>Forebrain: Thalamus (Limbic System)</a:t>
            </a:r>
            <a:br>
              <a:rPr lang="en-US" sz="4000" b="1" u="sng" dirty="0" smtClean="0">
                <a:solidFill>
                  <a:schemeClr val="tx1"/>
                </a:solidFill>
                <a:ea typeface="Arial"/>
              </a:rPr>
            </a:br>
            <a:endParaRPr lang="en-US" sz="4000" b="1" u="sng" dirty="0">
              <a:solidFill>
                <a:schemeClr val="tx1"/>
              </a:solidFill>
              <a:ea typeface="Arial"/>
            </a:endParaRPr>
          </a:p>
        </p:txBody>
      </p:sp>
      <p:sp>
        <p:nvSpPr>
          <p:cNvPr id="3" name="Content Placeholder 2"/>
          <p:cNvSpPr>
            <a:spLocks noGrp="1"/>
          </p:cNvSpPr>
          <p:nvPr>
            <p:ph sz="quarter" idx="1"/>
          </p:nvPr>
        </p:nvSpPr>
        <p:spPr>
          <a:xfrm>
            <a:off x="381000" y="1752600"/>
            <a:ext cx="8461248" cy="4495800"/>
          </a:xfrm>
        </p:spPr>
        <p:txBody>
          <a:bodyPr/>
          <a:lstStyle/>
          <a:p>
            <a:pPr marR="266065">
              <a:lnSpc>
                <a:spcPct val="80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Just above the midbrain, a kind of expanded bulb on top of the brain stem called thalamus. It lies between the two cerebral hemispheres and is covered by them. </a:t>
            </a:r>
          </a:p>
          <a:p>
            <a:pPr marR="266065">
              <a:lnSpc>
                <a:spcPct val="80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Their main function is to receive main inputs from other nuclei within itself and then send fibers to the cortex. This can also transform and modify input before sending it on the cerebral cortex.</a:t>
            </a:r>
          </a:p>
          <a:p>
            <a:endParaRPr lang="en-US" dirty="0"/>
          </a:p>
        </p:txBody>
      </p:sp>
    </p:spTree>
  </p:cSld>
  <p:clrMapOvr>
    <a:masterClrMapping/>
  </p:clrMapOvr>
  <p:transition spd="med">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219200"/>
          </a:xfrm>
        </p:spPr>
        <p:txBody>
          <a:bodyPr>
            <a:noAutofit/>
          </a:bodyPr>
          <a:lstStyle/>
          <a:p>
            <a:pPr algn="ctr"/>
            <a:r>
              <a:rPr lang="en-US" sz="3600" b="1" u="sng" dirty="0" smtClean="0">
                <a:solidFill>
                  <a:schemeClr val="tx1"/>
                </a:solidFill>
                <a:latin typeface="Arial"/>
                <a:ea typeface="Arial"/>
              </a:rPr>
              <a:t>Forebrain</a:t>
            </a:r>
            <a:r>
              <a:rPr lang="en-US" sz="3600" b="1" u="sng" spc="165" dirty="0" smtClean="0">
                <a:solidFill>
                  <a:schemeClr val="tx1"/>
                </a:solidFill>
                <a:latin typeface="Arial"/>
                <a:ea typeface="Arial"/>
              </a:rPr>
              <a:t> </a:t>
            </a:r>
            <a:r>
              <a:rPr lang="en-US" sz="3600" b="1" u="sng" dirty="0" smtClean="0">
                <a:solidFill>
                  <a:schemeClr val="tx1"/>
                </a:solidFill>
                <a:latin typeface="Arial"/>
                <a:ea typeface="Arial"/>
              </a:rPr>
              <a:t>Hypothalamus</a:t>
            </a:r>
            <a:r>
              <a:rPr lang="en-US" sz="3600" b="1" u="sng" spc="165" dirty="0" smtClean="0">
                <a:solidFill>
                  <a:schemeClr val="tx1"/>
                </a:solidFill>
                <a:latin typeface="Arial"/>
                <a:ea typeface="Arial"/>
              </a:rPr>
              <a:t> </a:t>
            </a:r>
            <a:r>
              <a:rPr lang="en-US" sz="3600" b="1" u="sng" dirty="0" smtClean="0">
                <a:solidFill>
                  <a:schemeClr val="tx1"/>
                </a:solidFill>
                <a:latin typeface="Arial"/>
                <a:ea typeface="Arial"/>
              </a:rPr>
              <a:t>and</a:t>
            </a:r>
            <a:r>
              <a:rPr lang="en-US" sz="3600" b="1" u="sng" spc="165" dirty="0" smtClean="0">
                <a:solidFill>
                  <a:schemeClr val="tx1"/>
                </a:solidFill>
                <a:latin typeface="Arial"/>
                <a:ea typeface="Arial"/>
              </a:rPr>
              <a:t> </a:t>
            </a:r>
            <a:r>
              <a:rPr lang="en-US" sz="3600" b="1" u="sng" dirty="0" smtClean="0">
                <a:solidFill>
                  <a:schemeClr val="tx1"/>
                </a:solidFill>
                <a:latin typeface="Arial"/>
                <a:ea typeface="Arial"/>
              </a:rPr>
              <a:t>Pituitary</a:t>
            </a:r>
            <a:br>
              <a:rPr lang="en-US" sz="3600" b="1" u="sng" dirty="0" smtClean="0">
                <a:solidFill>
                  <a:schemeClr val="tx1"/>
                </a:solidFill>
                <a:latin typeface="Arial"/>
                <a:ea typeface="Arial"/>
              </a:rPr>
            </a:br>
            <a:endParaRPr lang="en-US" sz="3600" b="1" u="sng" dirty="0">
              <a:solidFill>
                <a:schemeClr val="tx1"/>
              </a:solidFill>
            </a:endParaRPr>
          </a:p>
        </p:txBody>
      </p:sp>
      <p:sp>
        <p:nvSpPr>
          <p:cNvPr id="3" name="Content Placeholder 2"/>
          <p:cNvSpPr>
            <a:spLocks noGrp="1"/>
          </p:cNvSpPr>
          <p:nvPr>
            <p:ph sz="quarter" idx="1"/>
          </p:nvPr>
        </p:nvSpPr>
        <p:spPr>
          <a:xfrm>
            <a:off x="0" y="1600200"/>
            <a:ext cx="8915400" cy="5257800"/>
          </a:xfrm>
        </p:spPr>
        <p:txBody>
          <a:bodyPr>
            <a:normAutofit fontScale="62500" lnSpcReduction="20000"/>
          </a:bodyPr>
          <a:lstStyle/>
          <a:p>
            <a:pPr marR="266065">
              <a:spcAft>
                <a:spcPts val="0"/>
              </a:spcAft>
              <a:buClr>
                <a:srgbClr val="6E2B10"/>
              </a:buClr>
              <a:buSzPct val="110000"/>
              <a:buFont typeface="Wingdings" pitchFamily="2" charset="2"/>
              <a:buChar char="ª"/>
              <a:tabLst>
                <a:tab pos="393700" algn="l"/>
              </a:tabLst>
            </a:pPr>
            <a:r>
              <a:rPr lang="en-US" sz="4100" dirty="0" smtClean="0">
                <a:latin typeface="Mongolian Baiti" pitchFamily="66" charset="0"/>
                <a:cs typeface="Mongolian Baiti" pitchFamily="66" charset="0"/>
              </a:rPr>
              <a:t>Lying below the thalamus, there is a small but vital area of the forebrain known as hypothalamus. Its importance is that it contains nuclei which are related to motivated behavior.</a:t>
            </a:r>
          </a:p>
          <a:p>
            <a:pPr marR="266065">
              <a:spcAft>
                <a:spcPts val="0"/>
              </a:spcAft>
              <a:buClr>
                <a:srgbClr val="6E2B10"/>
              </a:buClr>
              <a:buSzPct val="110000"/>
              <a:buFont typeface="Wingdings" pitchFamily="2" charset="2"/>
              <a:buChar char="ª"/>
              <a:tabLst>
                <a:tab pos="393700" algn="l"/>
              </a:tabLst>
            </a:pPr>
            <a:endParaRPr lang="en-US" sz="4100" dirty="0" smtClean="0">
              <a:latin typeface="Mongolian Baiti" pitchFamily="66" charset="0"/>
              <a:cs typeface="Mongolian Baiti" pitchFamily="66" charset="0"/>
            </a:endParaRPr>
          </a:p>
          <a:p>
            <a:pPr marR="266065">
              <a:spcAft>
                <a:spcPts val="0"/>
              </a:spcAft>
              <a:buClr>
                <a:srgbClr val="6E2B10"/>
              </a:buClr>
              <a:buSzPct val="110000"/>
              <a:buFont typeface="Wingdings" pitchFamily="2" charset="2"/>
              <a:buChar char="ª"/>
              <a:tabLst>
                <a:tab pos="393700" algn="l"/>
              </a:tabLst>
            </a:pPr>
            <a:r>
              <a:rPr lang="en-US" sz="4100" b="1" dirty="0" smtClean="0">
                <a:latin typeface="Mongolian Baiti" pitchFamily="66" charset="0"/>
                <a:cs typeface="Mongolian Baiti" pitchFamily="66" charset="0"/>
              </a:rPr>
              <a:t>Functions</a:t>
            </a:r>
          </a:p>
          <a:p>
            <a:pPr marR="266065" lvl="1">
              <a:buClr>
                <a:srgbClr val="6E2B10"/>
              </a:buClr>
              <a:buSzPct val="110000"/>
              <a:buFont typeface="Arial" pitchFamily="34" charset="0"/>
              <a:buChar char="•"/>
              <a:tabLst>
                <a:tab pos="393700" algn="l"/>
              </a:tabLst>
            </a:pPr>
            <a:r>
              <a:rPr lang="en-US" sz="3800" dirty="0" smtClean="0">
                <a:latin typeface="Mongolian Baiti" pitchFamily="66" charset="0"/>
                <a:cs typeface="Mongolian Baiti" pitchFamily="66" charset="0"/>
              </a:rPr>
              <a:t>It receives reports about state of internal environment from the other bodily organs. When internal environment changes from their homeostatic level, certain hypothalamic neurons become active and send information to the pituitary gland. It monitors the blood glucose and salt level, blood pressure and hormones.</a:t>
            </a:r>
          </a:p>
          <a:p>
            <a:pPr marR="266065" lvl="1">
              <a:buClr>
                <a:srgbClr val="6E2B10"/>
              </a:buClr>
              <a:buSzPct val="110000"/>
              <a:buFont typeface="Arial" pitchFamily="34" charset="0"/>
              <a:buChar char="•"/>
              <a:tabLst>
                <a:tab pos="393700" algn="l"/>
              </a:tabLst>
            </a:pPr>
            <a:r>
              <a:rPr lang="en-US" sz="3800" dirty="0" smtClean="0">
                <a:latin typeface="Mongolian Baiti" pitchFamily="66" charset="0"/>
                <a:cs typeface="Mongolian Baiti" pitchFamily="66" charset="0"/>
              </a:rPr>
              <a:t>Hypothalamus is also means of nerve impulses sent to pituitary or by chemicals called hormones or releasing factors.</a:t>
            </a:r>
          </a:p>
          <a:p>
            <a:pPr marR="266065" lvl="1">
              <a:buClr>
                <a:srgbClr val="6E2B10"/>
              </a:buClr>
              <a:buSzPct val="110000"/>
              <a:buFont typeface="Arial" pitchFamily="34" charset="0"/>
              <a:buChar char="•"/>
              <a:tabLst>
                <a:tab pos="393700" algn="l"/>
              </a:tabLst>
            </a:pPr>
            <a:r>
              <a:rPr lang="en-US" sz="3800" dirty="0" smtClean="0">
                <a:latin typeface="Mongolian Baiti" pitchFamily="66" charset="0"/>
                <a:cs typeface="Mongolian Baiti" pitchFamily="66" charset="0"/>
              </a:rPr>
              <a:t>Sexual and maternal behavior and learning and memory are the important functions of pituitary gland.</a:t>
            </a:r>
          </a:p>
          <a:p>
            <a:endParaRPr lang="en-US" dirty="0"/>
          </a:p>
        </p:txBody>
      </p:sp>
    </p:spTree>
  </p:cSld>
  <p:clrMapOvr>
    <a:masterClrMapping/>
  </p:clrMapOvr>
  <p:transition spd="med">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ownload (5).jpg"/>
          <p:cNvPicPr>
            <a:picLocks noGrp="1" noChangeAspect="1"/>
          </p:cNvPicPr>
          <p:nvPr>
            <p:ph sz="quarter" idx="1"/>
          </p:nvPr>
        </p:nvPicPr>
        <p:blipFill>
          <a:blip r:embed="rId2"/>
          <a:stretch>
            <a:fillRect/>
          </a:stretch>
        </p:blipFill>
        <p:spPr>
          <a:xfrm>
            <a:off x="1143000" y="2057400"/>
            <a:ext cx="6921138" cy="4191000"/>
          </a:xfrm>
        </p:spPr>
      </p:pic>
    </p:spTree>
  </p:cSld>
  <p:clrMapOvr>
    <a:masterClrMapping/>
  </p:clrMapOvr>
  <p:transition spd="med">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anchor="ctr">
            <a:noAutofit/>
          </a:bodyPr>
          <a:lstStyle/>
          <a:p>
            <a:pPr algn="ctr"/>
            <a:r>
              <a:rPr lang="en-US" sz="4800" b="1" u="sng" dirty="0" smtClean="0">
                <a:solidFill>
                  <a:schemeClr val="tx1"/>
                </a:solidFill>
                <a:latin typeface="Arial"/>
                <a:ea typeface="Arial"/>
              </a:rPr>
              <a:t>Cerebral Cortex</a:t>
            </a:r>
            <a:br>
              <a:rPr lang="en-US" sz="4800" b="1" u="sng" dirty="0" smtClean="0">
                <a:solidFill>
                  <a:schemeClr val="tx1"/>
                </a:solidFill>
                <a:latin typeface="Arial"/>
                <a:ea typeface="Arial"/>
              </a:rPr>
            </a:br>
            <a:endParaRPr lang="en-US" sz="4800" b="1" u="sng" dirty="0">
              <a:solidFill>
                <a:schemeClr val="tx1"/>
              </a:solidFill>
              <a:latin typeface="Arial"/>
              <a:ea typeface="Arial"/>
            </a:endParaRPr>
          </a:p>
        </p:txBody>
      </p:sp>
      <p:sp>
        <p:nvSpPr>
          <p:cNvPr id="3" name="Content Placeholder 2"/>
          <p:cNvSpPr>
            <a:spLocks noGrp="1"/>
          </p:cNvSpPr>
          <p:nvPr>
            <p:ph sz="quarter" idx="1"/>
          </p:nvPr>
        </p:nvSpPr>
        <p:spPr>
          <a:xfrm>
            <a:off x="0" y="1600200"/>
            <a:ext cx="9144000" cy="5257800"/>
          </a:xfrm>
        </p:spPr>
        <p:txBody>
          <a:bodyPr>
            <a:normAutofit fontScale="92500" lnSpcReduction="20000"/>
          </a:bodyPr>
          <a:lstStyle/>
          <a:p>
            <a:pPr marR="266065">
              <a:buClr>
                <a:srgbClr val="6E2B10"/>
              </a:buClr>
              <a:buSzPct val="110000"/>
              <a:buNone/>
              <a:tabLst>
                <a:tab pos="393700" algn="l"/>
              </a:tabLst>
            </a:pPr>
            <a:r>
              <a:rPr lang="en-US" sz="3100" b="1" dirty="0" smtClean="0">
                <a:latin typeface="Mongolian Baiti" pitchFamily="66" charset="0"/>
                <a:cs typeface="Mongolian Baiti" pitchFamily="66" charset="0"/>
              </a:rPr>
              <a:t>Forebrain</a:t>
            </a:r>
          </a:p>
          <a:p>
            <a:pPr marR="266065">
              <a:buClr>
                <a:srgbClr val="6E2B10"/>
              </a:buClr>
              <a:buSzPct val="110000"/>
              <a:buFont typeface="Wingdings" pitchFamily="2" charset="2"/>
              <a:buChar char="ª"/>
              <a:tabLst>
                <a:tab pos="393700" algn="l"/>
              </a:tabLst>
            </a:pPr>
            <a:r>
              <a:rPr lang="en-US" sz="3100" dirty="0" smtClean="0">
                <a:latin typeface="Mongolian Baiti" pitchFamily="66" charset="0"/>
                <a:cs typeface="Mongolian Baiti" pitchFamily="66" charset="0"/>
              </a:rPr>
              <a:t>It weighs about 1400 </a:t>
            </a:r>
            <a:r>
              <a:rPr lang="en-US" sz="3100" dirty="0" err="1" smtClean="0">
                <a:latin typeface="Mongolian Baiti" pitchFamily="66" charset="0"/>
                <a:cs typeface="Mongolian Baiti" pitchFamily="66" charset="0"/>
              </a:rPr>
              <a:t>gms</a:t>
            </a:r>
            <a:r>
              <a:rPr lang="en-US" sz="3100" dirty="0" smtClean="0">
                <a:latin typeface="Mongolian Baiti" pitchFamily="66" charset="0"/>
                <a:cs typeface="Mongolian Baiti" pitchFamily="66" charset="0"/>
              </a:rPr>
              <a:t> and divided into two cerebral hemispheres and further into different lobes. These have an important role to play in regulation and control of movements. Various regions of cerebrum have different functions to movement of specific parts of body.</a:t>
            </a:r>
          </a:p>
          <a:p>
            <a:pPr marR="266065" lvl="0">
              <a:buClr>
                <a:srgbClr val="6E2B10"/>
              </a:buClr>
              <a:buSzPct val="110000"/>
              <a:buFont typeface="Wingdings" pitchFamily="2" charset="2"/>
              <a:buChar char="ª"/>
              <a:tabLst>
                <a:tab pos="393700" algn="l"/>
              </a:tabLst>
            </a:pPr>
            <a:r>
              <a:rPr lang="en-US" sz="3100" dirty="0" smtClean="0">
                <a:latin typeface="Mongolian Baiti" pitchFamily="66" charset="0"/>
                <a:cs typeface="Mongolian Baiti" pitchFamily="66" charset="0"/>
              </a:rPr>
              <a:t>It can control bodily movements and play an important role in the regulation and control of movement.</a:t>
            </a:r>
          </a:p>
          <a:p>
            <a:pPr marR="266065" lvl="0">
              <a:buClr>
                <a:srgbClr val="6E2B10"/>
              </a:buClr>
              <a:buSzPct val="110000"/>
              <a:buFont typeface="Wingdings" pitchFamily="2" charset="2"/>
              <a:buChar char="ª"/>
              <a:tabLst>
                <a:tab pos="393700" algn="l"/>
              </a:tabLst>
            </a:pPr>
            <a:r>
              <a:rPr lang="en-US" sz="3100" dirty="0" smtClean="0">
                <a:latin typeface="Mongolian Baiti" pitchFamily="66" charset="0"/>
                <a:cs typeface="Mongolian Baiti" pitchFamily="66" charset="0"/>
              </a:rPr>
              <a:t>Cerebral cortex has motor and sensory functions. Motor areas are concerned for bodily movements and other areas.</a:t>
            </a:r>
          </a:p>
          <a:p>
            <a:pPr marR="266065" lvl="0">
              <a:buClr>
                <a:srgbClr val="6E2B10"/>
              </a:buClr>
              <a:buSzPct val="110000"/>
              <a:buFont typeface="Wingdings" pitchFamily="2" charset="2"/>
              <a:buChar char="ª"/>
              <a:tabLst>
                <a:tab pos="393700" algn="l"/>
              </a:tabLst>
            </a:pPr>
            <a:r>
              <a:rPr lang="en-US" sz="3100" dirty="0" smtClean="0">
                <a:latin typeface="Mongolian Baiti" pitchFamily="66" charset="0"/>
                <a:cs typeface="Mongolian Baiti" pitchFamily="66" charset="0"/>
              </a:rPr>
              <a:t>Damage of these parts may result in partial paralysis or complete paralysis of the whole body.</a:t>
            </a:r>
          </a:p>
          <a:p>
            <a:endParaRPr lang="en-US" dirty="0"/>
          </a:p>
        </p:txBody>
      </p:sp>
    </p:spTree>
  </p:cSld>
  <p:clrMapOvr>
    <a:masterClrMapping/>
  </p:clrMapOvr>
  <p:transition spd="med">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download (4).jpg"/>
          <p:cNvPicPr>
            <a:picLocks noGrp="1" noChangeAspect="1"/>
          </p:cNvPicPr>
          <p:nvPr>
            <p:ph sz="quarter" idx="1"/>
          </p:nvPr>
        </p:nvPicPr>
        <p:blipFill>
          <a:blip r:embed="rId2"/>
          <a:stretch>
            <a:fillRect/>
          </a:stretch>
        </p:blipFill>
        <p:spPr>
          <a:xfrm>
            <a:off x="2057400" y="1981200"/>
            <a:ext cx="4572000" cy="3672991"/>
          </a:xfrm>
        </p:spPr>
      </p:pic>
    </p:spTree>
  </p:cSld>
  <p:clrMapOvr>
    <a:masterClrMapping/>
  </p:clrMapOvr>
  <p:transition spd="med">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915400" cy="990600"/>
          </a:xfrm>
        </p:spPr>
        <p:txBody>
          <a:bodyPr vert="horz" anchor="ctr">
            <a:noAutofit/>
          </a:bodyPr>
          <a:lstStyle/>
          <a:p>
            <a:pPr marL="0" marR="0" algn="ctr">
              <a:spcAft>
                <a:spcPts val="0"/>
              </a:spcAft>
            </a:pPr>
            <a:r>
              <a:rPr lang="en-US" sz="3600" b="1" u="sng" dirty="0" smtClean="0">
                <a:solidFill>
                  <a:schemeClr val="tx1"/>
                </a:solidFill>
                <a:latin typeface="Arial"/>
                <a:ea typeface="Arial"/>
              </a:rPr>
              <a:t> </a:t>
            </a:r>
            <a:br>
              <a:rPr lang="en-US" sz="3600" b="1" u="sng" dirty="0" smtClean="0">
                <a:solidFill>
                  <a:schemeClr val="tx1"/>
                </a:solidFill>
                <a:latin typeface="Arial"/>
                <a:ea typeface="Arial"/>
              </a:rPr>
            </a:br>
            <a:r>
              <a:rPr lang="en-US" sz="3600" b="1" u="sng" dirty="0" smtClean="0">
                <a:solidFill>
                  <a:schemeClr val="tx1"/>
                </a:solidFill>
                <a:latin typeface="Arial"/>
                <a:ea typeface="Arial"/>
              </a:rPr>
              <a:t>Frontal Area Personality and General Behavior Pattern</a:t>
            </a:r>
            <a:br>
              <a:rPr lang="en-US" sz="3600" b="1" u="sng" dirty="0" smtClean="0">
                <a:solidFill>
                  <a:schemeClr val="tx1"/>
                </a:solidFill>
                <a:latin typeface="Arial"/>
                <a:ea typeface="Arial"/>
              </a:rPr>
            </a:br>
            <a:endParaRPr lang="en-US" sz="3600" b="1" u="sng" dirty="0">
              <a:solidFill>
                <a:schemeClr val="tx1"/>
              </a:solidFill>
              <a:latin typeface="Arial"/>
              <a:ea typeface="Arial"/>
            </a:endParaRPr>
          </a:p>
        </p:txBody>
      </p:sp>
      <p:sp>
        <p:nvSpPr>
          <p:cNvPr id="3" name="Content Placeholder 2"/>
          <p:cNvSpPr>
            <a:spLocks noGrp="1"/>
          </p:cNvSpPr>
          <p:nvPr>
            <p:ph sz="quarter" idx="1"/>
          </p:nvPr>
        </p:nvSpPr>
        <p:spPr>
          <a:xfrm>
            <a:off x="0" y="1600200"/>
            <a:ext cx="9144000" cy="5257800"/>
          </a:xfrm>
        </p:spPr>
        <p:txBody>
          <a:bodyPr>
            <a:normAutofit/>
          </a:bodyPr>
          <a:lstStyle/>
          <a:p>
            <a:pPr marR="266065">
              <a:lnSpc>
                <a:spcPct val="90000"/>
              </a:lnSpc>
              <a:buClr>
                <a:srgbClr val="6E2B10"/>
              </a:buClr>
              <a:buSzPct val="110000"/>
              <a:buFont typeface="Wingdings" pitchFamily="2" charset="2"/>
              <a:buChar char="ª"/>
              <a:tabLst>
                <a:tab pos="393700" algn="l"/>
              </a:tabLst>
            </a:pPr>
            <a:r>
              <a:rPr lang="en-US" dirty="0" smtClean="0">
                <a:latin typeface="Mongolian Baiti" pitchFamily="66" charset="0"/>
                <a:cs typeface="Mongolian Baiti" pitchFamily="66" charset="0"/>
              </a:rPr>
              <a:t>It assists in motor control and cognitive activities such as decision making, planning and setting goals. </a:t>
            </a:r>
          </a:p>
          <a:p>
            <a:pPr marR="266065">
              <a:lnSpc>
                <a:spcPct val="90000"/>
              </a:lnSpc>
              <a:buClr>
                <a:srgbClr val="6E2B10"/>
              </a:buClr>
              <a:buSzPct val="110000"/>
              <a:buFont typeface="Wingdings" pitchFamily="2" charset="2"/>
              <a:buChar char="ª"/>
              <a:tabLst>
                <a:tab pos="393700" algn="l"/>
              </a:tabLst>
            </a:pPr>
            <a:r>
              <a:rPr lang="en-US" dirty="0" smtClean="0">
                <a:latin typeface="Mongolian Baiti" pitchFamily="66" charset="0"/>
                <a:cs typeface="Mongolian Baiti" pitchFamily="66" charset="0"/>
              </a:rPr>
              <a:t>Two different types of personality changes follow prefrontal lobe damage. It includes lack of impulsiveness, immaturity in social relationship, and loss of initiative, decrease in spontaneous talking, reduced emotional expressions are main features. </a:t>
            </a:r>
          </a:p>
          <a:p>
            <a:pPr marR="266065">
              <a:lnSpc>
                <a:spcPct val="90000"/>
              </a:lnSpc>
              <a:buClr>
                <a:srgbClr val="6E2B10"/>
              </a:buClr>
              <a:buSzPct val="110000"/>
              <a:buFont typeface="Wingdings" pitchFamily="2" charset="2"/>
              <a:buChar char="ª"/>
              <a:tabLst>
                <a:tab pos="393700" algn="l"/>
              </a:tabLst>
            </a:pPr>
            <a:r>
              <a:rPr lang="en-US" dirty="0" smtClean="0">
                <a:latin typeface="Mongolian Baiti" pitchFamily="66" charset="0"/>
                <a:cs typeface="Mongolian Baiti" pitchFamily="66" charset="0"/>
              </a:rPr>
              <a:t>Intellectual changes include lack in direction of behavior, inflexibility and memory impairment, problems in planning, and remembering the order of recent events.</a:t>
            </a:r>
          </a:p>
          <a:p>
            <a:endParaRPr lang="en-US" dirty="0"/>
          </a:p>
        </p:txBody>
      </p:sp>
    </p:spTree>
  </p:cSld>
  <p:clrMapOvr>
    <a:masterClrMapping/>
  </p:clrMapOvr>
  <p:transition spd="med">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ownload (5).jpg"/>
          <p:cNvPicPr>
            <a:picLocks noGrp="1" noChangeAspect="1"/>
          </p:cNvPicPr>
          <p:nvPr>
            <p:ph sz="quarter" idx="1"/>
          </p:nvPr>
        </p:nvPicPr>
        <p:blipFill>
          <a:blip r:embed="rId2"/>
          <a:stretch>
            <a:fillRect/>
          </a:stretch>
        </p:blipFill>
        <p:spPr>
          <a:xfrm>
            <a:off x="2057400" y="2133600"/>
            <a:ext cx="4783137" cy="3505200"/>
          </a:xfrm>
        </p:spPr>
      </p:pic>
    </p:spTree>
  </p:cSld>
  <p:clrMapOvr>
    <a:masterClrMapping/>
  </p:clrMapOvr>
  <p:transition spd="med">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anchor="ctr">
            <a:noAutofit/>
          </a:bodyPr>
          <a:lstStyle/>
          <a:p>
            <a:pPr algn="ctr"/>
            <a:r>
              <a:rPr lang="en-US" sz="3600" b="1" u="sng" dirty="0" smtClean="0">
                <a:solidFill>
                  <a:schemeClr val="tx1"/>
                </a:solidFill>
                <a:latin typeface="Arial"/>
                <a:ea typeface="Arial"/>
              </a:rPr>
              <a:t>Temporal Lobe Association Cortex</a:t>
            </a:r>
            <a:endParaRPr lang="en-US" sz="3600" b="1" u="sng" dirty="0">
              <a:solidFill>
                <a:schemeClr val="tx1"/>
              </a:solidFill>
              <a:latin typeface="Arial"/>
              <a:ea typeface="Arial"/>
            </a:endParaRPr>
          </a:p>
        </p:txBody>
      </p:sp>
      <p:sp>
        <p:nvSpPr>
          <p:cNvPr id="3" name="Content Placeholder 2"/>
          <p:cNvSpPr>
            <a:spLocks noGrp="1"/>
          </p:cNvSpPr>
          <p:nvPr>
            <p:ph sz="quarter" idx="1"/>
          </p:nvPr>
        </p:nvSpPr>
        <p:spPr>
          <a:xfrm>
            <a:off x="0" y="1600200"/>
            <a:ext cx="9144000" cy="5257800"/>
          </a:xfrm>
        </p:spPr>
        <p:txBody>
          <a:bodyPr>
            <a:normAutofit fontScale="55000" lnSpcReduction="20000"/>
          </a:bodyPr>
          <a:lstStyle/>
          <a:p>
            <a:pPr marR="266065">
              <a:lnSpc>
                <a:spcPct val="110000"/>
              </a:lnSpc>
              <a:spcAft>
                <a:spcPts val="0"/>
              </a:spcAft>
              <a:buClr>
                <a:srgbClr val="6E2B10"/>
              </a:buClr>
              <a:buSzPct val="110000"/>
              <a:buFont typeface="Wingdings" pitchFamily="2" charset="2"/>
              <a:buChar char="ª"/>
              <a:tabLst>
                <a:tab pos="393700" algn="l"/>
              </a:tabLst>
            </a:pPr>
            <a:r>
              <a:rPr lang="en-US" sz="4000" dirty="0" smtClean="0">
                <a:latin typeface="Mongolian Baiti" pitchFamily="66" charset="0"/>
                <a:cs typeface="Mongolian Baiti" pitchFamily="66" charset="0"/>
              </a:rPr>
              <a:t>The temporal lobe of each hemisphere lies below the lateral fissure in </a:t>
            </a:r>
            <a:r>
              <a:rPr lang="en-US" sz="4100" dirty="0" smtClean="0">
                <a:latin typeface="Mongolian Baiti" pitchFamily="66" charset="0"/>
                <a:cs typeface="Mongolian Baiti" pitchFamily="66" charset="0"/>
              </a:rPr>
              <a:t>cerebral cortex. Its main functions are hearing and language.</a:t>
            </a:r>
          </a:p>
          <a:p>
            <a:pPr marR="266065">
              <a:lnSpc>
                <a:spcPct val="110000"/>
              </a:lnSpc>
              <a:spcAft>
                <a:spcPts val="0"/>
              </a:spcAft>
              <a:buClr>
                <a:srgbClr val="6E2B10"/>
              </a:buClr>
              <a:buSzPct val="110000"/>
              <a:buNone/>
              <a:tabLst>
                <a:tab pos="393700" algn="l"/>
              </a:tabLst>
            </a:pPr>
            <a:r>
              <a:rPr lang="en-US" sz="4100" b="1" dirty="0" smtClean="0">
                <a:latin typeface="Mongolian Baiti" pitchFamily="66" charset="0"/>
                <a:cs typeface="Mongolian Baiti" pitchFamily="66" charset="0"/>
              </a:rPr>
              <a:t>Sensory Functions</a:t>
            </a:r>
          </a:p>
          <a:p>
            <a:pPr marR="266065" lvl="0">
              <a:lnSpc>
                <a:spcPct val="110000"/>
              </a:lnSpc>
              <a:spcAft>
                <a:spcPts val="0"/>
              </a:spcAft>
              <a:buClr>
                <a:srgbClr val="6E2B10"/>
              </a:buClr>
              <a:buSzPct val="110000"/>
              <a:buFont typeface="Wingdings" pitchFamily="2" charset="2"/>
              <a:buChar char="ª"/>
              <a:tabLst>
                <a:tab pos="393700" algn="l"/>
              </a:tabLst>
            </a:pPr>
            <a:r>
              <a:rPr lang="en-US" sz="4100" dirty="0" smtClean="0">
                <a:latin typeface="Mongolian Baiti" pitchFamily="66" charset="0"/>
                <a:cs typeface="Mongolian Baiti" pitchFamily="66" charset="0"/>
              </a:rPr>
              <a:t>It is involved in hearing, perception and recognition of sounds. Difficulty in recognizing problems or melodies may result from damage to temporal lobe association cortex. It helps in auditory perception and visual recognition.</a:t>
            </a:r>
          </a:p>
          <a:p>
            <a:pPr marR="266065" lvl="0">
              <a:lnSpc>
                <a:spcPct val="110000"/>
              </a:lnSpc>
              <a:spcAft>
                <a:spcPts val="0"/>
              </a:spcAft>
              <a:buClr>
                <a:srgbClr val="6E2B10"/>
              </a:buClr>
              <a:buSzPct val="110000"/>
              <a:buFont typeface="Wingdings" pitchFamily="2" charset="2"/>
              <a:buChar char="ª"/>
              <a:tabLst>
                <a:tab pos="393700" algn="l"/>
              </a:tabLst>
            </a:pPr>
            <a:r>
              <a:rPr lang="en-US" sz="4100" dirty="0" smtClean="0">
                <a:latin typeface="Mongolian Baiti" pitchFamily="66" charset="0"/>
                <a:cs typeface="Mongolian Baiti" pitchFamily="66" charset="0"/>
              </a:rPr>
              <a:t>Damage also results in impaired sensation and trouble in indentifying pictures of common objects and recognizing facts.</a:t>
            </a:r>
          </a:p>
          <a:p>
            <a:pPr marR="266065">
              <a:lnSpc>
                <a:spcPct val="110000"/>
              </a:lnSpc>
              <a:spcAft>
                <a:spcPts val="0"/>
              </a:spcAft>
              <a:buClr>
                <a:srgbClr val="6E2B10"/>
              </a:buClr>
              <a:buSzPct val="110000"/>
              <a:buNone/>
              <a:tabLst>
                <a:tab pos="393700" algn="l"/>
              </a:tabLst>
            </a:pPr>
            <a:r>
              <a:rPr lang="en-US" sz="4100" b="1" dirty="0" smtClean="0">
                <a:latin typeface="Mongolian Baiti" pitchFamily="66" charset="0"/>
                <a:cs typeface="Mongolian Baiti" pitchFamily="66" charset="0"/>
              </a:rPr>
              <a:t>Language Functions</a:t>
            </a:r>
          </a:p>
          <a:p>
            <a:pPr marR="266065">
              <a:lnSpc>
                <a:spcPct val="110000"/>
              </a:lnSpc>
              <a:spcAft>
                <a:spcPts val="0"/>
              </a:spcAft>
              <a:buClr>
                <a:srgbClr val="6E2B10"/>
              </a:buClr>
              <a:buSzPct val="110000"/>
              <a:buFont typeface="Wingdings" pitchFamily="2" charset="2"/>
              <a:buChar char="ª"/>
              <a:tabLst>
                <a:tab pos="393700" algn="l"/>
              </a:tabLst>
            </a:pPr>
            <a:r>
              <a:rPr lang="en-US" sz="4100" dirty="0" smtClean="0">
                <a:latin typeface="Mongolian Baiti" pitchFamily="66" charset="0"/>
                <a:cs typeface="Mongolian Baiti" pitchFamily="66" charset="0"/>
              </a:rPr>
              <a:t>Left temporal lobe contains a region of association cortex called “</a:t>
            </a:r>
            <a:r>
              <a:rPr lang="en-US" sz="4100" dirty="0" err="1" smtClean="0">
                <a:latin typeface="Mongolian Baiti" pitchFamily="66" charset="0"/>
                <a:cs typeface="Mongolian Baiti" pitchFamily="66" charset="0"/>
              </a:rPr>
              <a:t>Wernicke's</a:t>
            </a:r>
            <a:r>
              <a:rPr lang="en-US" sz="4100" dirty="0" smtClean="0">
                <a:latin typeface="Mongolian Baiti" pitchFamily="66" charset="0"/>
                <a:cs typeface="Mongolian Baiti" pitchFamily="66" charset="0"/>
              </a:rPr>
              <a:t> area”. Damage to this region may result in impairment of understanding of speech and written language.</a:t>
            </a:r>
          </a:p>
          <a:p>
            <a:endParaRPr lang="en-US" dirty="0"/>
          </a:p>
        </p:txBody>
      </p:sp>
    </p:spTree>
  </p:cSld>
  <p:clrMapOvr>
    <a:masterClrMapping/>
  </p:clrMapOvr>
  <p:transition spd="med">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ownload (6).jpg"/>
          <p:cNvPicPr>
            <a:picLocks noGrp="1" noChangeAspect="1"/>
          </p:cNvPicPr>
          <p:nvPr>
            <p:ph sz="quarter" idx="1"/>
          </p:nvPr>
        </p:nvPicPr>
        <p:blipFill>
          <a:blip r:embed="rId2">
            <a:duotone>
              <a:prstClr val="black"/>
              <a:schemeClr val="tx2">
                <a:tint val="45000"/>
                <a:satMod val="400000"/>
              </a:schemeClr>
            </a:duotone>
            <a:lum bright="-30000"/>
          </a:blip>
          <a:stretch>
            <a:fillRect/>
          </a:stretch>
        </p:blipFill>
        <p:spPr>
          <a:xfrm>
            <a:off x="1905000" y="2057400"/>
            <a:ext cx="5332016" cy="3907431"/>
          </a:xfrm>
        </p:spPr>
      </p:pic>
    </p:spTree>
  </p:cSld>
  <p:clrMapOvr>
    <a:masterClrMapping/>
  </p:clrMapOvr>
  <p:transition spd="med">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5048" cy="990600"/>
          </a:xfrm>
        </p:spPr>
        <p:txBody>
          <a:bodyPr vert="horz" anchor="ctr">
            <a:noAutofit/>
          </a:bodyPr>
          <a:lstStyle/>
          <a:p>
            <a:pPr algn="ctr"/>
            <a:r>
              <a:rPr lang="en-US" sz="3600" b="1" u="sng" dirty="0" smtClean="0">
                <a:solidFill>
                  <a:schemeClr val="tx1"/>
                </a:solidFill>
                <a:latin typeface="Arial"/>
                <a:ea typeface="Arial"/>
              </a:rPr>
              <a:t>Left Hemisphere and its Functions</a:t>
            </a:r>
            <a:br>
              <a:rPr lang="en-US" sz="3600" b="1" u="sng" dirty="0" smtClean="0">
                <a:solidFill>
                  <a:schemeClr val="tx1"/>
                </a:solidFill>
                <a:latin typeface="Arial"/>
                <a:ea typeface="Arial"/>
              </a:rPr>
            </a:br>
            <a:endParaRPr lang="en-US" sz="3600" b="1" u="sng" dirty="0">
              <a:solidFill>
                <a:schemeClr val="tx1"/>
              </a:solidFill>
              <a:latin typeface="Arial"/>
              <a:ea typeface="Arial"/>
            </a:endParaRPr>
          </a:p>
        </p:txBody>
      </p:sp>
      <p:sp>
        <p:nvSpPr>
          <p:cNvPr id="3" name="Content Placeholder 2"/>
          <p:cNvSpPr>
            <a:spLocks noGrp="1"/>
          </p:cNvSpPr>
          <p:nvPr>
            <p:ph sz="quarter" idx="1"/>
          </p:nvPr>
        </p:nvSpPr>
        <p:spPr>
          <a:xfrm>
            <a:off x="0" y="1676400"/>
            <a:ext cx="9144000" cy="5181600"/>
          </a:xfrm>
        </p:spPr>
        <p:txBody>
          <a:bodyPr>
            <a:normAutofit/>
          </a:bodyPr>
          <a:lstStyle/>
          <a:p>
            <a:pPr marR="266065">
              <a:lnSpc>
                <a:spcPct val="90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Left hemisphere is usually specialized for language functions. Stroke typically affects one side of brain and produces paralysis of one side of body opposite that of affected side of brain. If we know which side is paralyzed, we can know that brain damage is in cerebral hemisphere of opposite side of paralysis.</a:t>
            </a:r>
          </a:p>
          <a:p>
            <a:pPr marR="266065">
              <a:lnSpc>
                <a:spcPct val="90000"/>
              </a:lnSpc>
              <a:buClr>
                <a:srgbClr val="6E2B10"/>
              </a:buClr>
              <a:buSzPct val="110000"/>
              <a:buNone/>
              <a:tabLst>
                <a:tab pos="393700" algn="l"/>
              </a:tabLst>
            </a:pPr>
            <a:r>
              <a:rPr lang="en-US" sz="3200" b="1" dirty="0" smtClean="0">
                <a:latin typeface="Mongolian Baiti" pitchFamily="66" charset="0"/>
                <a:cs typeface="Mongolian Baiti" pitchFamily="66" charset="0"/>
              </a:rPr>
              <a:t>Functions</a:t>
            </a:r>
          </a:p>
          <a:p>
            <a:pPr marR="266065">
              <a:lnSpc>
                <a:spcPct val="90000"/>
              </a:lnSpc>
              <a:buClr>
                <a:srgbClr val="6E2B10"/>
              </a:buClr>
              <a:buSzPct val="110000"/>
              <a:buFont typeface="Wingdings" pitchFamily="2" charset="2"/>
              <a:buChar char="ª"/>
              <a:tabLst>
                <a:tab pos="393700" algn="l"/>
              </a:tabLst>
            </a:pPr>
            <a:r>
              <a:rPr lang="en-US" sz="3200" dirty="0" smtClean="0">
                <a:latin typeface="Mongolian Baiti" pitchFamily="66" charset="0"/>
                <a:cs typeface="Mongolian Baiti" pitchFamily="66" charset="0"/>
              </a:rPr>
              <a:t>Their main functions are localized in </a:t>
            </a:r>
            <a:r>
              <a:rPr lang="en-US" sz="3200" dirty="0" err="1" smtClean="0">
                <a:latin typeface="Mongolian Baiti" pitchFamily="66" charset="0"/>
                <a:cs typeface="Mongolian Baiti" pitchFamily="66" charset="0"/>
              </a:rPr>
              <a:t>Wernicke's</a:t>
            </a:r>
            <a:r>
              <a:rPr lang="en-US" sz="3200" dirty="0" smtClean="0">
                <a:latin typeface="Mongolian Baiti" pitchFamily="66" charset="0"/>
                <a:cs typeface="Mongolian Baiti" pitchFamily="66" charset="0"/>
              </a:rPr>
              <a:t> area. Damage to this area results in language problems.</a:t>
            </a:r>
          </a:p>
          <a:p>
            <a:endParaRPr lang="en-US" sz="3600" dirty="0"/>
          </a:p>
        </p:txBody>
      </p:sp>
    </p:spTree>
  </p:cSld>
  <p:clrMapOvr>
    <a:masterClrMapping/>
  </p:clrMapOvr>
  <p:transition spd="med">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990600"/>
          </a:xfrm>
        </p:spPr>
        <p:txBody>
          <a:bodyPr vert="horz" anchor="ctr">
            <a:noAutofit/>
          </a:bodyPr>
          <a:lstStyle/>
          <a:p>
            <a:pPr algn="ctr"/>
            <a:r>
              <a:rPr lang="en-US" sz="4000" b="1" u="sng" dirty="0" smtClean="0">
                <a:solidFill>
                  <a:schemeClr val="tx1"/>
                </a:solidFill>
                <a:latin typeface="Arial"/>
                <a:ea typeface="Arial"/>
              </a:rPr>
              <a:t>Right Hemisphere and its Functions</a:t>
            </a:r>
            <a:br>
              <a:rPr lang="en-US" sz="4000" b="1" u="sng" dirty="0" smtClean="0">
                <a:solidFill>
                  <a:schemeClr val="tx1"/>
                </a:solidFill>
                <a:latin typeface="Arial"/>
                <a:ea typeface="Arial"/>
              </a:rPr>
            </a:br>
            <a:endParaRPr lang="en-US" sz="4000" b="1" u="sng" dirty="0">
              <a:solidFill>
                <a:schemeClr val="tx1"/>
              </a:solidFill>
              <a:latin typeface="Arial"/>
              <a:ea typeface="Arial"/>
            </a:endParaRPr>
          </a:p>
        </p:txBody>
      </p:sp>
      <p:sp>
        <p:nvSpPr>
          <p:cNvPr id="3" name="Content Placeholder 2"/>
          <p:cNvSpPr>
            <a:spLocks noGrp="1"/>
          </p:cNvSpPr>
          <p:nvPr>
            <p:ph sz="quarter" idx="1"/>
          </p:nvPr>
        </p:nvSpPr>
        <p:spPr>
          <a:xfrm>
            <a:off x="228600" y="1600200"/>
            <a:ext cx="8686800" cy="4495800"/>
          </a:xfrm>
        </p:spPr>
        <p:txBody>
          <a:bodyPr>
            <a:normAutofit/>
          </a:bodyPr>
          <a:lstStyle/>
          <a:p>
            <a:pPr marL="320040" marR="266065" lvl="3" indent="-320040">
              <a:lnSpc>
                <a:spcPct val="90000"/>
              </a:lnSpc>
              <a:spcBef>
                <a:spcPts val="700"/>
              </a:spcBef>
              <a:buClr>
                <a:srgbClr val="6E2B10"/>
              </a:buClr>
              <a:buSzPct val="110000"/>
              <a:buFont typeface="Wingdings" pitchFamily="2" charset="2"/>
              <a:buChar char="ª"/>
              <a:tabLst>
                <a:tab pos="393700" algn="l"/>
              </a:tabLst>
            </a:pPr>
            <a:r>
              <a:rPr lang="en-US" sz="4000" dirty="0" smtClean="0">
                <a:latin typeface="Mongolian Baiti" pitchFamily="66" charset="0"/>
                <a:cs typeface="Mongolian Baiti" pitchFamily="66" charset="0"/>
              </a:rPr>
              <a:t>Right hemisphere seems to have an advantage in recognition faces and remembering things in relation to each other. Its main function is to verbally report the information and speech organized in left hemisphere.</a:t>
            </a:r>
          </a:p>
          <a:p>
            <a:pPr marR="266065">
              <a:lnSpc>
                <a:spcPct val="90000"/>
              </a:lnSpc>
              <a:buClr>
                <a:srgbClr val="6E2B10"/>
              </a:buClr>
              <a:buSzPct val="110000"/>
              <a:buNone/>
              <a:tabLst>
                <a:tab pos="393700" algn="l"/>
              </a:tabLst>
            </a:pPr>
            <a:endParaRPr lang="en-US" sz="4000" dirty="0">
              <a:latin typeface="Mongolian Baiti" pitchFamily="66" charset="0"/>
              <a:cs typeface="Mongolian Baiti" pitchFamily="66" charset="0"/>
            </a:endParaRPr>
          </a:p>
        </p:txBody>
      </p:sp>
    </p:spTree>
  </p:cSld>
  <p:clrMapOvr>
    <a:masterClrMapping/>
  </p:clrMapOvr>
  <p:transition spd="med">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ownload (7).jpg"/>
          <p:cNvPicPr>
            <a:picLocks noGrp="1" noChangeAspect="1"/>
          </p:cNvPicPr>
          <p:nvPr>
            <p:ph sz="quarter" idx="1"/>
          </p:nvPr>
        </p:nvPicPr>
        <p:blipFill>
          <a:blip r:embed="rId2">
            <a:lum bright="-20000"/>
          </a:blip>
          <a:stretch>
            <a:fillRect/>
          </a:stretch>
        </p:blipFill>
        <p:spPr>
          <a:xfrm>
            <a:off x="1295400" y="1905000"/>
            <a:ext cx="7211785" cy="4038600"/>
          </a:xfrm>
        </p:spPr>
      </p:pic>
    </p:spTree>
  </p:cSld>
  <p:clrMapOvr>
    <a:masterClrMapping/>
  </p:clrMapOvr>
  <p:transition spd="med">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657600"/>
            <a:ext cx="8153400" cy="990600"/>
          </a:xfrm>
        </p:spPr>
        <p:txBody>
          <a:bodyPr vert="horz" anchor="b">
            <a:noAutofit/>
          </a:bodyPr>
          <a:lstStyle/>
          <a:p>
            <a:pPr algn="ctr"/>
            <a:r>
              <a:rPr lang="en-US" sz="6000" b="1" dirty="0" smtClean="0">
                <a:ln w="12700">
                  <a:solidFill>
                    <a:schemeClr val="tx1"/>
                  </a:solidFill>
                  <a:prstDash val="solid"/>
                </a:ln>
                <a:solidFill>
                  <a:schemeClr val="accent2">
                    <a:lumMod val="50000"/>
                  </a:schemeClr>
                </a:solidFill>
                <a:effectLst>
                  <a:outerShdw blurRad="41275" dist="20320" dir="1800000" algn="tl" rotWithShape="0">
                    <a:srgbClr val="000000">
                      <a:alpha val="40000"/>
                    </a:srgbClr>
                  </a:outerShdw>
                </a:effectLst>
                <a:latin typeface="Cooper Black" pitchFamily="18" charset="0"/>
              </a:rPr>
              <a:t>PERSONALITY DEVELOPMENT</a:t>
            </a:r>
            <a:br>
              <a:rPr lang="en-US" sz="6000" b="1" dirty="0" smtClean="0">
                <a:ln w="12700">
                  <a:solidFill>
                    <a:schemeClr val="tx1"/>
                  </a:solidFill>
                  <a:prstDash val="solid"/>
                </a:ln>
                <a:solidFill>
                  <a:schemeClr val="accent2">
                    <a:lumMod val="50000"/>
                  </a:schemeClr>
                </a:solidFill>
                <a:effectLst>
                  <a:outerShdw blurRad="41275" dist="20320" dir="1800000" algn="tl" rotWithShape="0">
                    <a:srgbClr val="000000">
                      <a:alpha val="40000"/>
                    </a:srgbClr>
                  </a:outerShdw>
                </a:effectLst>
                <a:latin typeface="Cooper Black" pitchFamily="18" charset="0"/>
              </a:rPr>
            </a:br>
            <a:endParaRPr lang="en-US" sz="6000" b="1" dirty="0">
              <a:ln w="12700">
                <a:solidFill>
                  <a:schemeClr val="tx1"/>
                </a:solidFill>
                <a:prstDash val="solid"/>
              </a:ln>
              <a:solidFill>
                <a:schemeClr val="accent2">
                  <a:lumMod val="50000"/>
                </a:schemeClr>
              </a:solidFill>
              <a:effectLst>
                <a:outerShdw blurRad="41275" dist="20320" dir="1800000" algn="tl" rotWithShape="0">
                  <a:srgbClr val="000000">
                    <a:alpha val="40000"/>
                  </a:srgbClr>
                </a:outerShdw>
              </a:effectLst>
              <a:latin typeface="Cooper Black" pitchFamily="18" charset="0"/>
            </a:endParaRPr>
          </a:p>
        </p:txBody>
      </p:sp>
    </p:spTree>
  </p:cSld>
  <p:clrMapOvr>
    <a:masterClrMapping/>
  </p:clrMapOvr>
  <p:transition spd="med">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153400" cy="990600"/>
          </a:xfrm>
        </p:spPr>
        <p:txBody>
          <a:bodyPr>
            <a:normAutofit fontScale="90000"/>
          </a:bodyPr>
          <a:lstStyle/>
          <a:p>
            <a:r>
              <a:rPr lang="en-US" b="1" dirty="0" smtClean="0">
                <a:latin typeface="Arial"/>
                <a:ea typeface="Arial"/>
              </a:rPr>
              <a:t>Introduction</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92500" lnSpcReduction="20000"/>
          </a:bodyPr>
          <a:lstStyle/>
          <a:p>
            <a:pPr marL="266700" marR="266065" algn="just">
              <a:lnSpc>
                <a:spcPct val="103000"/>
              </a:lnSpc>
              <a:spcBef>
                <a:spcPts val="1025"/>
              </a:spcBef>
              <a:spcAft>
                <a:spcPts val="0"/>
              </a:spcAft>
            </a:pPr>
            <a:r>
              <a:rPr lang="en-US" dirty="0" smtClean="0">
                <a:latin typeface="Times New Roman"/>
                <a:ea typeface="Times New Roman"/>
              </a:rPr>
              <a:t>Term</a:t>
            </a:r>
            <a:r>
              <a:rPr lang="en-US" spc="75" dirty="0" smtClean="0">
                <a:latin typeface="Times New Roman"/>
                <a:ea typeface="Times New Roman"/>
              </a:rPr>
              <a:t> </a:t>
            </a:r>
            <a:r>
              <a:rPr lang="en-US" dirty="0" smtClean="0">
                <a:latin typeface="Times New Roman"/>
                <a:ea typeface="Times New Roman"/>
              </a:rPr>
              <a:t>personality</a:t>
            </a:r>
            <a:r>
              <a:rPr lang="en-US" spc="75" dirty="0" smtClean="0">
                <a:latin typeface="Times New Roman"/>
                <a:ea typeface="Times New Roman"/>
              </a:rPr>
              <a:t> </a:t>
            </a:r>
            <a:r>
              <a:rPr lang="en-US" dirty="0" smtClean="0">
                <a:latin typeface="Times New Roman"/>
                <a:ea typeface="Times New Roman"/>
              </a:rPr>
              <a:t>can</a:t>
            </a:r>
            <a:r>
              <a:rPr lang="en-US" spc="75" dirty="0" smtClean="0">
                <a:latin typeface="Times New Roman"/>
                <a:ea typeface="Times New Roman"/>
              </a:rPr>
              <a:t> </a:t>
            </a:r>
            <a:r>
              <a:rPr lang="en-US" dirty="0" smtClean="0">
                <a:latin typeface="Times New Roman"/>
                <a:ea typeface="Times New Roman"/>
              </a:rPr>
              <a:t>be</a:t>
            </a:r>
            <a:r>
              <a:rPr lang="en-US" spc="75" dirty="0" smtClean="0">
                <a:latin typeface="Times New Roman"/>
                <a:ea typeface="Times New Roman"/>
              </a:rPr>
              <a:t> </a:t>
            </a:r>
            <a:r>
              <a:rPr lang="en-US" dirty="0" smtClean="0">
                <a:latin typeface="Times New Roman"/>
                <a:ea typeface="Times New Roman"/>
              </a:rPr>
              <a:t>interpreted</a:t>
            </a:r>
            <a:r>
              <a:rPr lang="en-US" spc="80" dirty="0" smtClean="0">
                <a:latin typeface="Times New Roman"/>
                <a:ea typeface="Times New Roman"/>
              </a:rPr>
              <a:t> </a:t>
            </a:r>
            <a:r>
              <a:rPr lang="en-US" dirty="0" smtClean="0">
                <a:latin typeface="Times New Roman"/>
                <a:ea typeface="Times New Roman"/>
              </a:rPr>
              <a:t>in</a:t>
            </a:r>
            <a:r>
              <a:rPr lang="en-US" spc="75" dirty="0" smtClean="0">
                <a:latin typeface="Times New Roman"/>
                <a:ea typeface="Times New Roman"/>
              </a:rPr>
              <a:t> </a:t>
            </a:r>
            <a:r>
              <a:rPr lang="en-US" dirty="0" smtClean="0">
                <a:latin typeface="Times New Roman"/>
                <a:ea typeface="Times New Roman"/>
              </a:rPr>
              <a:t>many</a:t>
            </a:r>
            <a:r>
              <a:rPr lang="en-US" spc="75" dirty="0" smtClean="0">
                <a:latin typeface="Times New Roman"/>
                <a:ea typeface="Times New Roman"/>
              </a:rPr>
              <a:t> </a:t>
            </a:r>
            <a:r>
              <a:rPr lang="en-US" dirty="0" smtClean="0">
                <a:latin typeface="Times New Roman"/>
                <a:ea typeface="Times New Roman"/>
              </a:rPr>
              <a:t>ways.</a:t>
            </a:r>
            <a:r>
              <a:rPr lang="en-US" spc="75" dirty="0" smtClean="0">
                <a:latin typeface="Times New Roman"/>
                <a:ea typeface="Times New Roman"/>
              </a:rPr>
              <a:t> </a:t>
            </a:r>
            <a:r>
              <a:rPr lang="en-US" dirty="0" smtClean="0">
                <a:latin typeface="Times New Roman"/>
                <a:ea typeface="Times New Roman"/>
              </a:rPr>
              <a:t>For</a:t>
            </a:r>
            <a:r>
              <a:rPr lang="en-US" spc="75" dirty="0" smtClean="0">
                <a:latin typeface="Times New Roman"/>
                <a:ea typeface="Times New Roman"/>
              </a:rPr>
              <a:t> </a:t>
            </a:r>
            <a:r>
              <a:rPr lang="en-US" dirty="0" smtClean="0">
                <a:latin typeface="Times New Roman"/>
                <a:ea typeface="Times New Roman"/>
              </a:rPr>
              <a:t>someone</a:t>
            </a:r>
            <a:r>
              <a:rPr lang="en-US" spc="80" dirty="0" smtClean="0">
                <a:latin typeface="Times New Roman"/>
                <a:ea typeface="Times New Roman"/>
              </a:rPr>
              <a:t> </a:t>
            </a:r>
            <a:r>
              <a:rPr lang="en-US" dirty="0" smtClean="0">
                <a:latin typeface="Times New Roman"/>
                <a:ea typeface="Times New Roman"/>
              </a:rPr>
              <a:t>it</a:t>
            </a:r>
            <a:r>
              <a:rPr lang="en-US" spc="75" dirty="0" smtClean="0">
                <a:latin typeface="Times New Roman"/>
                <a:ea typeface="Times New Roman"/>
              </a:rPr>
              <a:t> </a:t>
            </a:r>
            <a:r>
              <a:rPr lang="en-US" dirty="0" smtClean="0">
                <a:latin typeface="Times New Roman"/>
                <a:ea typeface="Times New Roman"/>
              </a:rPr>
              <a:t>is</a:t>
            </a:r>
            <a:r>
              <a:rPr lang="en-US" spc="75" dirty="0" smtClean="0">
                <a:latin typeface="Times New Roman"/>
                <a:ea typeface="Times New Roman"/>
              </a:rPr>
              <a:t> </a:t>
            </a:r>
            <a:r>
              <a:rPr lang="en-US" dirty="0" smtClean="0">
                <a:latin typeface="Times New Roman"/>
                <a:ea typeface="Times New Roman"/>
              </a:rPr>
              <a:t>the</a:t>
            </a:r>
            <a:r>
              <a:rPr lang="en-US" spc="75" dirty="0" smtClean="0">
                <a:latin typeface="Times New Roman"/>
                <a:ea typeface="Times New Roman"/>
              </a:rPr>
              <a:t> </a:t>
            </a:r>
            <a:r>
              <a:rPr lang="en-US" dirty="0" smtClean="0">
                <a:latin typeface="Times New Roman"/>
                <a:ea typeface="Times New Roman"/>
              </a:rPr>
              <a:t>outlook</a:t>
            </a:r>
            <a:r>
              <a:rPr lang="en-US" spc="80" dirty="0" smtClean="0">
                <a:latin typeface="Times New Roman"/>
                <a:ea typeface="Times New Roman"/>
              </a:rPr>
              <a:t> </a:t>
            </a:r>
            <a:r>
              <a:rPr lang="en-US" dirty="0" smtClean="0">
                <a:latin typeface="Times New Roman"/>
                <a:ea typeface="Times New Roman"/>
              </a:rPr>
              <a:t>of</a:t>
            </a:r>
            <a:r>
              <a:rPr lang="en-US" spc="75" dirty="0" smtClean="0">
                <a:latin typeface="Times New Roman"/>
                <a:ea typeface="Times New Roman"/>
              </a:rPr>
              <a:t> </a:t>
            </a:r>
            <a:r>
              <a:rPr lang="en-US" dirty="0" smtClean="0">
                <a:latin typeface="Times New Roman"/>
                <a:ea typeface="Times New Roman"/>
              </a:rPr>
              <a:t>an</a:t>
            </a:r>
            <a:r>
              <a:rPr lang="en-US" spc="75" dirty="0" smtClean="0">
                <a:latin typeface="Times New Roman"/>
                <a:ea typeface="Times New Roman"/>
              </a:rPr>
              <a:t> </a:t>
            </a:r>
            <a:r>
              <a:rPr lang="en-US" dirty="0" smtClean="0">
                <a:latin typeface="Times New Roman"/>
                <a:ea typeface="Times New Roman"/>
              </a:rPr>
              <a:t>individual,</a:t>
            </a:r>
            <a:r>
              <a:rPr lang="en-US" spc="75" dirty="0" smtClean="0">
                <a:latin typeface="Times New Roman"/>
                <a:ea typeface="Times New Roman"/>
              </a:rPr>
              <a:t> </a:t>
            </a:r>
            <a:r>
              <a:rPr lang="en-US" dirty="0" smtClean="0">
                <a:latin typeface="Times New Roman"/>
                <a:ea typeface="Times New Roman"/>
              </a:rPr>
              <a:t>for</a:t>
            </a:r>
            <a:r>
              <a:rPr lang="en-US" spc="75" dirty="0" smtClean="0">
                <a:latin typeface="Times New Roman"/>
                <a:ea typeface="Times New Roman"/>
              </a:rPr>
              <a:t> </a:t>
            </a:r>
            <a:r>
              <a:rPr lang="en-US" dirty="0" smtClean="0">
                <a:latin typeface="Times New Roman"/>
                <a:ea typeface="Times New Roman"/>
              </a:rPr>
              <a:t>others,</a:t>
            </a:r>
            <a:r>
              <a:rPr lang="en-US" spc="80" dirty="0" smtClean="0">
                <a:latin typeface="Times New Roman"/>
                <a:ea typeface="Times New Roman"/>
              </a:rPr>
              <a:t> </a:t>
            </a:r>
            <a:r>
              <a:rPr lang="en-US" dirty="0" smtClean="0">
                <a:latin typeface="Times New Roman"/>
                <a:ea typeface="Times New Roman"/>
              </a:rPr>
              <a:t>it</a:t>
            </a:r>
            <a:r>
              <a:rPr lang="en-US" spc="75" dirty="0" smtClean="0">
                <a:latin typeface="Times New Roman"/>
                <a:ea typeface="Times New Roman"/>
              </a:rPr>
              <a:t> </a:t>
            </a:r>
            <a:r>
              <a:rPr lang="en-US" dirty="0" smtClean="0">
                <a:latin typeface="Times New Roman"/>
                <a:ea typeface="Times New Roman"/>
              </a:rPr>
              <a:t>is</a:t>
            </a:r>
            <a:r>
              <a:rPr lang="en-US" spc="-240" dirty="0" smtClean="0">
                <a:latin typeface="Times New Roman"/>
                <a:ea typeface="Times New Roman"/>
              </a:rPr>
              <a:t> </a:t>
            </a:r>
            <a:r>
              <a:rPr lang="en-US" dirty="0" smtClean="0">
                <a:latin typeface="Times New Roman"/>
                <a:ea typeface="Times New Roman"/>
              </a:rPr>
              <a:t>the temperament or character of individual. But personality is not restricted to this, although these are the parts of</a:t>
            </a:r>
            <a:r>
              <a:rPr lang="en-US" spc="5" dirty="0" smtClean="0">
                <a:latin typeface="Times New Roman"/>
                <a:ea typeface="Times New Roman"/>
              </a:rPr>
              <a:t> </a:t>
            </a:r>
            <a:r>
              <a:rPr lang="en-US" dirty="0" smtClean="0">
                <a:latin typeface="Times New Roman"/>
                <a:ea typeface="Times New Roman"/>
              </a:rPr>
              <a:t>personality.</a:t>
            </a:r>
          </a:p>
          <a:p>
            <a:pPr marL="266700" marR="265430" algn="just">
              <a:lnSpc>
                <a:spcPct val="103000"/>
              </a:lnSpc>
              <a:spcBef>
                <a:spcPts val="905"/>
              </a:spcBef>
              <a:spcAft>
                <a:spcPts val="0"/>
              </a:spcAft>
            </a:pPr>
            <a:r>
              <a:rPr lang="en-US" dirty="0" smtClean="0">
                <a:latin typeface="Times New Roman"/>
                <a:ea typeface="Times New Roman"/>
              </a:rPr>
              <a:t>Personality is the overall quality of an individual's behavior as it is reflected in his ways of thinking, in his attitude,</a:t>
            </a:r>
            <a:r>
              <a:rPr lang="en-US" spc="5" dirty="0" smtClean="0">
                <a:latin typeface="Times New Roman"/>
                <a:ea typeface="Times New Roman"/>
              </a:rPr>
              <a:t> </a:t>
            </a:r>
            <a:r>
              <a:rPr lang="en-US" dirty="0" smtClean="0">
                <a:latin typeface="Times New Roman"/>
                <a:ea typeface="Times New Roman"/>
              </a:rPr>
              <a:t>interests,</a:t>
            </a:r>
            <a:r>
              <a:rPr lang="en-US" spc="-35" dirty="0" smtClean="0">
                <a:latin typeface="Times New Roman"/>
                <a:ea typeface="Times New Roman"/>
              </a:rPr>
              <a:t> </a:t>
            </a:r>
            <a:r>
              <a:rPr lang="en-US" dirty="0" smtClean="0">
                <a:latin typeface="Times New Roman"/>
                <a:ea typeface="Times New Roman"/>
              </a:rPr>
              <a:t>manner</a:t>
            </a:r>
            <a:r>
              <a:rPr lang="en-US" spc="-35" dirty="0" smtClean="0">
                <a:latin typeface="Times New Roman"/>
                <a:ea typeface="Times New Roman"/>
              </a:rPr>
              <a:t> </a:t>
            </a:r>
            <a:r>
              <a:rPr lang="en-US" dirty="0" smtClean="0">
                <a:latin typeface="Times New Roman"/>
                <a:ea typeface="Times New Roman"/>
              </a:rPr>
              <a:t>of</a:t>
            </a:r>
            <a:r>
              <a:rPr lang="en-US" spc="-35" dirty="0" smtClean="0">
                <a:latin typeface="Times New Roman"/>
                <a:ea typeface="Times New Roman"/>
              </a:rPr>
              <a:t> </a:t>
            </a:r>
            <a:r>
              <a:rPr lang="en-US" dirty="0" smtClean="0">
                <a:latin typeface="Times New Roman"/>
                <a:ea typeface="Times New Roman"/>
              </a:rPr>
              <a:t>acting</a:t>
            </a:r>
            <a:r>
              <a:rPr lang="en-US" spc="-35" dirty="0" smtClean="0">
                <a:latin typeface="Times New Roman"/>
                <a:ea typeface="Times New Roman"/>
              </a:rPr>
              <a:t> </a:t>
            </a:r>
            <a:r>
              <a:rPr lang="en-US" dirty="0" smtClean="0">
                <a:latin typeface="Times New Roman"/>
                <a:ea typeface="Times New Roman"/>
              </a:rPr>
              <a:t>as</a:t>
            </a:r>
            <a:r>
              <a:rPr lang="en-US" spc="-35" dirty="0" smtClean="0">
                <a:latin typeface="Times New Roman"/>
                <a:ea typeface="Times New Roman"/>
              </a:rPr>
              <a:t> </a:t>
            </a:r>
            <a:r>
              <a:rPr lang="en-US" dirty="0" smtClean="0">
                <a:latin typeface="Times New Roman"/>
                <a:ea typeface="Times New Roman"/>
              </a:rPr>
              <a:t>well</a:t>
            </a:r>
            <a:r>
              <a:rPr lang="en-US" spc="-35" dirty="0" smtClean="0">
                <a:latin typeface="Times New Roman"/>
                <a:ea typeface="Times New Roman"/>
              </a:rPr>
              <a:t> </a:t>
            </a:r>
            <a:r>
              <a:rPr lang="en-US" dirty="0" smtClean="0">
                <a:latin typeface="Times New Roman"/>
                <a:ea typeface="Times New Roman"/>
              </a:rPr>
              <a:t>as</a:t>
            </a:r>
            <a:r>
              <a:rPr lang="en-US" spc="-35" dirty="0" smtClean="0">
                <a:latin typeface="Times New Roman"/>
                <a:ea typeface="Times New Roman"/>
              </a:rPr>
              <a:t> </a:t>
            </a:r>
            <a:r>
              <a:rPr lang="en-US" dirty="0" smtClean="0">
                <a:latin typeface="Times New Roman"/>
                <a:ea typeface="Times New Roman"/>
              </a:rPr>
              <a:t>his</a:t>
            </a:r>
            <a:r>
              <a:rPr lang="en-US" spc="-35" dirty="0" smtClean="0">
                <a:latin typeface="Times New Roman"/>
                <a:ea typeface="Times New Roman"/>
              </a:rPr>
              <a:t> </a:t>
            </a:r>
            <a:r>
              <a:rPr lang="en-US" dirty="0" smtClean="0">
                <a:latin typeface="Times New Roman"/>
                <a:ea typeface="Times New Roman"/>
              </a:rPr>
              <a:t>philosophy</a:t>
            </a:r>
            <a:r>
              <a:rPr lang="en-US" spc="-35" dirty="0" smtClean="0">
                <a:latin typeface="Times New Roman"/>
                <a:ea typeface="Times New Roman"/>
              </a:rPr>
              <a:t> </a:t>
            </a:r>
            <a:r>
              <a:rPr lang="en-US" dirty="0" smtClean="0">
                <a:latin typeface="Times New Roman"/>
                <a:ea typeface="Times New Roman"/>
              </a:rPr>
              <a:t>of</a:t>
            </a:r>
            <a:r>
              <a:rPr lang="en-US" spc="-35" dirty="0" smtClean="0">
                <a:latin typeface="Times New Roman"/>
                <a:ea typeface="Times New Roman"/>
              </a:rPr>
              <a:t> </a:t>
            </a:r>
            <a:r>
              <a:rPr lang="en-US" dirty="0" smtClean="0">
                <a:latin typeface="Times New Roman"/>
                <a:ea typeface="Times New Roman"/>
              </a:rPr>
              <a:t>life.</a:t>
            </a:r>
            <a:r>
              <a:rPr lang="en-US" spc="-35" dirty="0" smtClean="0">
                <a:latin typeface="Times New Roman"/>
                <a:ea typeface="Times New Roman"/>
              </a:rPr>
              <a:t> </a:t>
            </a:r>
            <a:r>
              <a:rPr lang="en-US" dirty="0" smtClean="0">
                <a:latin typeface="Times New Roman"/>
                <a:ea typeface="Times New Roman"/>
              </a:rPr>
              <a:t>It</a:t>
            </a:r>
            <a:r>
              <a:rPr lang="en-US" spc="-35" dirty="0" smtClean="0">
                <a:latin typeface="Times New Roman"/>
                <a:ea typeface="Times New Roman"/>
              </a:rPr>
              <a:t> </a:t>
            </a:r>
            <a:r>
              <a:rPr lang="en-US" dirty="0" smtClean="0">
                <a:latin typeface="Times New Roman"/>
                <a:ea typeface="Times New Roman"/>
              </a:rPr>
              <a:t>is</a:t>
            </a:r>
            <a:r>
              <a:rPr lang="en-US" spc="-35" dirty="0" smtClean="0">
                <a:latin typeface="Times New Roman"/>
                <a:ea typeface="Times New Roman"/>
              </a:rPr>
              <a:t> </a:t>
            </a:r>
            <a:r>
              <a:rPr lang="en-US" dirty="0" smtClean="0">
                <a:latin typeface="Times New Roman"/>
                <a:ea typeface="Times New Roman"/>
              </a:rPr>
              <a:t>more</a:t>
            </a:r>
            <a:r>
              <a:rPr lang="en-US" spc="-35" dirty="0" smtClean="0">
                <a:latin typeface="Times New Roman"/>
                <a:ea typeface="Times New Roman"/>
              </a:rPr>
              <a:t> </a:t>
            </a:r>
            <a:r>
              <a:rPr lang="en-US" dirty="0" smtClean="0">
                <a:latin typeface="Times New Roman"/>
                <a:ea typeface="Times New Roman"/>
              </a:rPr>
              <a:t>than</a:t>
            </a:r>
            <a:r>
              <a:rPr lang="en-US" spc="-35" dirty="0" smtClean="0">
                <a:latin typeface="Times New Roman"/>
                <a:ea typeface="Times New Roman"/>
              </a:rPr>
              <a:t> </a:t>
            </a:r>
            <a:r>
              <a:rPr lang="en-US" dirty="0" smtClean="0">
                <a:latin typeface="Times New Roman"/>
                <a:ea typeface="Times New Roman"/>
              </a:rPr>
              <a:t>his</a:t>
            </a:r>
            <a:r>
              <a:rPr lang="en-US" spc="-35" dirty="0" smtClean="0">
                <a:latin typeface="Times New Roman"/>
                <a:ea typeface="Times New Roman"/>
              </a:rPr>
              <a:t> </a:t>
            </a:r>
            <a:r>
              <a:rPr lang="en-US" dirty="0" smtClean="0">
                <a:latin typeface="Times New Roman"/>
                <a:ea typeface="Times New Roman"/>
              </a:rPr>
              <a:t>traits</a:t>
            </a:r>
            <a:r>
              <a:rPr lang="en-US" spc="-35" dirty="0" smtClean="0">
                <a:latin typeface="Times New Roman"/>
                <a:ea typeface="Times New Roman"/>
              </a:rPr>
              <a:t> </a:t>
            </a:r>
            <a:r>
              <a:rPr lang="en-US" dirty="0" smtClean="0">
                <a:latin typeface="Times New Roman"/>
                <a:ea typeface="Times New Roman"/>
              </a:rPr>
              <a:t>and</a:t>
            </a:r>
            <a:r>
              <a:rPr lang="en-US" spc="-35" dirty="0" smtClean="0">
                <a:latin typeface="Times New Roman"/>
                <a:ea typeface="Times New Roman"/>
              </a:rPr>
              <a:t> </a:t>
            </a:r>
            <a:r>
              <a:rPr lang="en-US" dirty="0" smtClean="0">
                <a:latin typeface="Times New Roman"/>
                <a:ea typeface="Times New Roman"/>
              </a:rPr>
              <a:t>characteristics.</a:t>
            </a:r>
            <a:r>
              <a:rPr lang="en-US" spc="-35" dirty="0" smtClean="0">
                <a:latin typeface="Times New Roman"/>
                <a:ea typeface="Times New Roman"/>
              </a:rPr>
              <a:t> </a:t>
            </a:r>
            <a:r>
              <a:rPr lang="en-US" dirty="0" smtClean="0">
                <a:latin typeface="Times New Roman"/>
                <a:ea typeface="Times New Roman"/>
              </a:rPr>
              <a:t>It</a:t>
            </a:r>
            <a:r>
              <a:rPr lang="en-US" spc="-35" dirty="0" smtClean="0">
                <a:latin typeface="Times New Roman"/>
                <a:ea typeface="Times New Roman"/>
              </a:rPr>
              <a:t> </a:t>
            </a:r>
            <a:r>
              <a:rPr lang="en-US" dirty="0" smtClean="0">
                <a:latin typeface="Times New Roman"/>
                <a:ea typeface="Times New Roman"/>
              </a:rPr>
              <a:t>is</a:t>
            </a:r>
            <a:r>
              <a:rPr lang="en-US" spc="-35" dirty="0" smtClean="0">
                <a:latin typeface="Times New Roman"/>
                <a:ea typeface="Times New Roman"/>
              </a:rPr>
              <a:t> </a:t>
            </a:r>
            <a:r>
              <a:rPr lang="en-US" dirty="0" smtClean="0">
                <a:latin typeface="Times New Roman"/>
                <a:ea typeface="Times New Roman"/>
              </a:rPr>
              <a:t>more</a:t>
            </a:r>
            <a:r>
              <a:rPr lang="en-US" spc="-35" dirty="0" smtClean="0">
                <a:latin typeface="Times New Roman"/>
                <a:ea typeface="Times New Roman"/>
              </a:rPr>
              <a:t> </a:t>
            </a:r>
            <a:r>
              <a:rPr lang="en-US" dirty="0" smtClean="0">
                <a:latin typeface="Times New Roman"/>
                <a:ea typeface="Times New Roman"/>
              </a:rPr>
              <a:t>than</a:t>
            </a:r>
            <a:r>
              <a:rPr lang="en-US" spc="-240" dirty="0" smtClean="0">
                <a:latin typeface="Times New Roman"/>
                <a:ea typeface="Times New Roman"/>
              </a:rPr>
              <a:t> </a:t>
            </a:r>
            <a:r>
              <a:rPr lang="en-US" dirty="0" smtClean="0">
                <a:latin typeface="Times New Roman"/>
                <a:ea typeface="Times New Roman"/>
              </a:rPr>
              <a:t>his outlook, dress, manners, and gestures similarly. It is the totality of an individual.</a:t>
            </a:r>
          </a:p>
          <a:p>
            <a:endParaRPr lang="en-US" dirty="0"/>
          </a:p>
        </p:txBody>
      </p:sp>
    </p:spTree>
  </p:cSld>
  <p:clrMapOvr>
    <a:masterClrMapping/>
  </p:clrMapOvr>
  <p:transition spd="med">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Definition</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lstStyle/>
          <a:p>
            <a:pPr marL="342900" marR="266065" lvl="0" indent="-342900">
              <a:lnSpc>
                <a:spcPct val="103000"/>
              </a:lnSpc>
              <a:spcBef>
                <a:spcPts val="1060"/>
              </a:spcBef>
              <a:spcAft>
                <a:spcPts val="0"/>
              </a:spcAft>
              <a:buSzPts val="1000"/>
              <a:buFont typeface="Times New Roman"/>
              <a:buChar char="•"/>
              <a:tabLst>
                <a:tab pos="393700" algn="l"/>
              </a:tabLst>
            </a:pPr>
            <a:r>
              <a:rPr lang="en-US" dirty="0" smtClean="0">
                <a:latin typeface="Times New Roman"/>
                <a:ea typeface="Times New Roman"/>
              </a:rPr>
              <a:t>“Personality</a:t>
            </a:r>
            <a:r>
              <a:rPr lang="en-US" spc="75" dirty="0" smtClean="0">
                <a:latin typeface="Times New Roman"/>
                <a:ea typeface="Times New Roman"/>
              </a:rPr>
              <a:t> </a:t>
            </a:r>
            <a:r>
              <a:rPr lang="en-US" dirty="0" smtClean="0">
                <a:latin typeface="Times New Roman"/>
                <a:ea typeface="Times New Roman"/>
              </a:rPr>
              <a:t>may</a:t>
            </a:r>
            <a:r>
              <a:rPr lang="en-US" spc="80" dirty="0" smtClean="0">
                <a:latin typeface="Times New Roman"/>
                <a:ea typeface="Times New Roman"/>
              </a:rPr>
              <a:t> </a:t>
            </a:r>
            <a:r>
              <a:rPr lang="en-US" dirty="0" smtClean="0">
                <a:latin typeface="Times New Roman"/>
                <a:ea typeface="Times New Roman"/>
              </a:rPr>
              <a:t>be</a:t>
            </a:r>
            <a:r>
              <a:rPr lang="en-US" spc="80" dirty="0" smtClean="0">
                <a:latin typeface="Times New Roman"/>
                <a:ea typeface="Times New Roman"/>
              </a:rPr>
              <a:t> </a:t>
            </a:r>
            <a:r>
              <a:rPr lang="en-US" dirty="0" smtClean="0">
                <a:latin typeface="Times New Roman"/>
                <a:ea typeface="Times New Roman"/>
              </a:rPr>
              <a:t>defined</a:t>
            </a:r>
            <a:r>
              <a:rPr lang="en-US" spc="80" dirty="0" smtClean="0">
                <a:latin typeface="Times New Roman"/>
                <a:ea typeface="Times New Roman"/>
              </a:rPr>
              <a:t> </a:t>
            </a:r>
            <a:r>
              <a:rPr lang="en-US" dirty="0" smtClean="0">
                <a:latin typeface="Times New Roman"/>
                <a:ea typeface="Times New Roman"/>
              </a:rPr>
              <a:t>as</a:t>
            </a:r>
            <a:r>
              <a:rPr lang="en-US" spc="80" dirty="0" smtClean="0">
                <a:latin typeface="Times New Roman"/>
                <a:ea typeface="Times New Roman"/>
              </a:rPr>
              <a:t> </a:t>
            </a:r>
            <a:r>
              <a:rPr lang="en-US" dirty="0" smtClean="0">
                <a:latin typeface="Times New Roman"/>
                <a:ea typeface="Times New Roman"/>
              </a:rPr>
              <a:t>the</a:t>
            </a:r>
            <a:r>
              <a:rPr lang="en-US" spc="80" dirty="0" smtClean="0">
                <a:latin typeface="Times New Roman"/>
                <a:ea typeface="Times New Roman"/>
              </a:rPr>
              <a:t> </a:t>
            </a:r>
            <a:r>
              <a:rPr lang="en-US" dirty="0" smtClean="0">
                <a:latin typeface="Times New Roman"/>
                <a:ea typeface="Times New Roman"/>
              </a:rPr>
              <a:t>most</a:t>
            </a:r>
            <a:r>
              <a:rPr lang="en-US" spc="80" dirty="0" smtClean="0">
                <a:latin typeface="Times New Roman"/>
                <a:ea typeface="Times New Roman"/>
              </a:rPr>
              <a:t> </a:t>
            </a:r>
            <a:r>
              <a:rPr lang="en-US" dirty="0" err="1" smtClean="0">
                <a:latin typeface="Times New Roman"/>
                <a:ea typeface="Times New Roman"/>
              </a:rPr>
              <a:t>characterstics</a:t>
            </a:r>
            <a:r>
              <a:rPr lang="en-US" spc="80" dirty="0" smtClean="0">
                <a:latin typeface="Times New Roman"/>
                <a:ea typeface="Times New Roman"/>
              </a:rPr>
              <a:t> </a:t>
            </a:r>
            <a:r>
              <a:rPr lang="en-US" dirty="0" smtClean="0">
                <a:latin typeface="Times New Roman"/>
                <a:ea typeface="Times New Roman"/>
              </a:rPr>
              <a:t>integration</a:t>
            </a:r>
            <a:r>
              <a:rPr lang="en-US" spc="80" dirty="0" smtClean="0">
                <a:latin typeface="Times New Roman"/>
                <a:ea typeface="Times New Roman"/>
              </a:rPr>
              <a:t> </a:t>
            </a:r>
            <a:r>
              <a:rPr lang="en-US" dirty="0" smtClean="0">
                <a:latin typeface="Times New Roman"/>
                <a:ea typeface="Times New Roman"/>
              </a:rPr>
              <a:t>of</a:t>
            </a:r>
            <a:r>
              <a:rPr lang="en-US" spc="80" dirty="0" smtClean="0">
                <a:latin typeface="Times New Roman"/>
                <a:ea typeface="Times New Roman"/>
              </a:rPr>
              <a:t> </a:t>
            </a:r>
            <a:r>
              <a:rPr lang="en-US" dirty="0" smtClean="0">
                <a:latin typeface="Times New Roman"/>
                <a:ea typeface="Times New Roman"/>
              </a:rPr>
              <a:t>an</a:t>
            </a:r>
            <a:r>
              <a:rPr lang="en-US" spc="80" dirty="0" smtClean="0">
                <a:latin typeface="Times New Roman"/>
                <a:ea typeface="Times New Roman"/>
              </a:rPr>
              <a:t> </a:t>
            </a:r>
            <a:r>
              <a:rPr lang="en-US" dirty="0" smtClean="0">
                <a:latin typeface="Times New Roman"/>
                <a:ea typeface="Times New Roman"/>
              </a:rPr>
              <a:t>individual</a:t>
            </a:r>
            <a:r>
              <a:rPr lang="en-US" spc="80" dirty="0" smtClean="0">
                <a:latin typeface="Times New Roman"/>
                <a:ea typeface="Times New Roman"/>
              </a:rPr>
              <a:t> </a:t>
            </a:r>
            <a:r>
              <a:rPr lang="en-US" dirty="0" smtClean="0">
                <a:latin typeface="Times New Roman"/>
                <a:ea typeface="Times New Roman"/>
              </a:rPr>
              <a:t>structure,</a:t>
            </a:r>
            <a:r>
              <a:rPr lang="en-US" spc="80" dirty="0" smtClean="0">
                <a:latin typeface="Times New Roman"/>
                <a:ea typeface="Times New Roman"/>
              </a:rPr>
              <a:t> </a:t>
            </a:r>
            <a:r>
              <a:rPr lang="en-US" dirty="0" smtClean="0">
                <a:latin typeface="Times New Roman"/>
                <a:ea typeface="Times New Roman"/>
              </a:rPr>
              <a:t>mode</a:t>
            </a:r>
            <a:r>
              <a:rPr lang="en-US" spc="80" dirty="0" smtClean="0">
                <a:latin typeface="Times New Roman"/>
                <a:ea typeface="Times New Roman"/>
              </a:rPr>
              <a:t> </a:t>
            </a:r>
            <a:r>
              <a:rPr lang="en-US" dirty="0" smtClean="0">
                <a:latin typeface="Times New Roman"/>
                <a:ea typeface="Times New Roman"/>
              </a:rPr>
              <a:t>of</a:t>
            </a:r>
            <a:r>
              <a:rPr lang="en-US" spc="80" dirty="0" smtClean="0">
                <a:latin typeface="Times New Roman"/>
                <a:ea typeface="Times New Roman"/>
              </a:rPr>
              <a:t> </a:t>
            </a:r>
            <a:r>
              <a:rPr lang="en-US" dirty="0" smtClean="0">
                <a:latin typeface="Times New Roman"/>
                <a:ea typeface="Times New Roman"/>
              </a:rPr>
              <a:t>behavior,</a:t>
            </a:r>
            <a:r>
              <a:rPr lang="en-US" spc="-235" dirty="0" smtClean="0">
                <a:latin typeface="Times New Roman"/>
                <a:ea typeface="Times New Roman"/>
              </a:rPr>
              <a:t> </a:t>
            </a:r>
            <a:r>
              <a:rPr lang="en-US" dirty="0" smtClean="0">
                <a:latin typeface="Times New Roman"/>
                <a:ea typeface="Times New Roman"/>
              </a:rPr>
              <a:t>interests, attitudes, capacities, abilities and aptitude” (Munn NL).</a:t>
            </a:r>
          </a:p>
          <a:p>
            <a:pPr marL="342900" marR="266065" lvl="0" indent="-342900">
              <a:lnSpc>
                <a:spcPct val="103000"/>
              </a:lnSpc>
              <a:spcBef>
                <a:spcPts val="930"/>
              </a:spcBef>
              <a:spcAft>
                <a:spcPts val="0"/>
              </a:spcAft>
              <a:buSzPts val="1000"/>
              <a:buFont typeface="Times New Roman"/>
              <a:buChar char="•"/>
              <a:tabLst>
                <a:tab pos="393700" algn="l"/>
              </a:tabLst>
            </a:pPr>
            <a:r>
              <a:rPr lang="en-US" dirty="0" smtClean="0">
                <a:latin typeface="Times New Roman"/>
                <a:ea typeface="Times New Roman"/>
              </a:rPr>
              <a:t>“Personality</a:t>
            </a:r>
            <a:r>
              <a:rPr lang="en-US" spc="85" dirty="0" smtClean="0">
                <a:latin typeface="Times New Roman"/>
                <a:ea typeface="Times New Roman"/>
              </a:rPr>
              <a:t> </a:t>
            </a:r>
            <a:r>
              <a:rPr lang="en-US" dirty="0" smtClean="0">
                <a:latin typeface="Times New Roman"/>
                <a:ea typeface="Times New Roman"/>
              </a:rPr>
              <a:t>is</a:t>
            </a:r>
            <a:r>
              <a:rPr lang="en-US" spc="85" dirty="0" smtClean="0">
                <a:latin typeface="Times New Roman"/>
                <a:ea typeface="Times New Roman"/>
              </a:rPr>
              <a:t> </a:t>
            </a:r>
            <a:r>
              <a:rPr lang="en-US" dirty="0" smtClean="0">
                <a:latin typeface="Times New Roman"/>
                <a:ea typeface="Times New Roman"/>
              </a:rPr>
              <a:t>the</a:t>
            </a:r>
            <a:r>
              <a:rPr lang="en-US" spc="85" dirty="0" smtClean="0">
                <a:latin typeface="Times New Roman"/>
                <a:ea typeface="Times New Roman"/>
              </a:rPr>
              <a:t> </a:t>
            </a:r>
            <a:r>
              <a:rPr lang="en-US" dirty="0" smtClean="0">
                <a:latin typeface="Times New Roman"/>
                <a:ea typeface="Times New Roman"/>
              </a:rPr>
              <a:t>dynamic</a:t>
            </a:r>
            <a:r>
              <a:rPr lang="en-US" spc="85" dirty="0" smtClean="0">
                <a:latin typeface="Times New Roman"/>
                <a:ea typeface="Times New Roman"/>
              </a:rPr>
              <a:t> </a:t>
            </a:r>
            <a:r>
              <a:rPr lang="en-US" dirty="0" smtClean="0">
                <a:latin typeface="Times New Roman"/>
                <a:ea typeface="Times New Roman"/>
              </a:rPr>
              <a:t>organization</a:t>
            </a:r>
            <a:r>
              <a:rPr lang="en-US" spc="85" dirty="0" smtClean="0">
                <a:latin typeface="Times New Roman"/>
                <a:ea typeface="Times New Roman"/>
              </a:rPr>
              <a:t> </a:t>
            </a:r>
            <a:r>
              <a:rPr lang="en-US" dirty="0" smtClean="0">
                <a:latin typeface="Times New Roman"/>
                <a:ea typeface="Times New Roman"/>
              </a:rPr>
              <a:t>within</a:t>
            </a:r>
            <a:r>
              <a:rPr lang="en-US" spc="85" dirty="0" smtClean="0">
                <a:latin typeface="Times New Roman"/>
                <a:ea typeface="Times New Roman"/>
              </a:rPr>
              <a:t> </a:t>
            </a:r>
            <a:r>
              <a:rPr lang="en-US" dirty="0" smtClean="0">
                <a:latin typeface="Times New Roman"/>
                <a:ea typeface="Times New Roman"/>
              </a:rPr>
              <a:t>the</a:t>
            </a:r>
            <a:r>
              <a:rPr lang="en-US" spc="85" dirty="0" smtClean="0">
                <a:latin typeface="Times New Roman"/>
                <a:ea typeface="Times New Roman"/>
              </a:rPr>
              <a:t> </a:t>
            </a:r>
            <a:r>
              <a:rPr lang="en-US" dirty="0" smtClean="0">
                <a:latin typeface="Times New Roman"/>
                <a:ea typeface="Times New Roman"/>
              </a:rPr>
              <a:t>individual</a:t>
            </a:r>
            <a:r>
              <a:rPr lang="en-US" spc="85" dirty="0" smtClean="0">
                <a:latin typeface="Times New Roman"/>
                <a:ea typeface="Times New Roman"/>
              </a:rPr>
              <a:t> </a:t>
            </a:r>
            <a:r>
              <a:rPr lang="en-US" dirty="0" smtClean="0">
                <a:latin typeface="Times New Roman"/>
                <a:ea typeface="Times New Roman"/>
              </a:rPr>
              <a:t>of</a:t>
            </a:r>
            <a:r>
              <a:rPr lang="en-US" spc="85" dirty="0" smtClean="0">
                <a:latin typeface="Times New Roman"/>
                <a:ea typeface="Times New Roman"/>
              </a:rPr>
              <a:t> </a:t>
            </a:r>
            <a:r>
              <a:rPr lang="en-US" dirty="0" smtClean="0">
                <a:latin typeface="Times New Roman"/>
                <a:ea typeface="Times New Roman"/>
              </a:rPr>
              <a:t>those</a:t>
            </a:r>
            <a:r>
              <a:rPr lang="en-US" spc="85" dirty="0" smtClean="0">
                <a:latin typeface="Times New Roman"/>
                <a:ea typeface="Times New Roman"/>
              </a:rPr>
              <a:t> </a:t>
            </a:r>
            <a:r>
              <a:rPr lang="en-US" dirty="0" smtClean="0">
                <a:latin typeface="Times New Roman"/>
                <a:ea typeface="Times New Roman"/>
              </a:rPr>
              <a:t>psychosocial</a:t>
            </a:r>
            <a:r>
              <a:rPr lang="en-US" spc="85" dirty="0" smtClean="0">
                <a:latin typeface="Times New Roman"/>
                <a:ea typeface="Times New Roman"/>
              </a:rPr>
              <a:t> </a:t>
            </a:r>
            <a:r>
              <a:rPr lang="en-US" dirty="0" smtClean="0">
                <a:latin typeface="Times New Roman"/>
                <a:ea typeface="Times New Roman"/>
              </a:rPr>
              <a:t>systems</a:t>
            </a:r>
            <a:r>
              <a:rPr lang="en-US" spc="85" dirty="0" smtClean="0">
                <a:latin typeface="Times New Roman"/>
                <a:ea typeface="Times New Roman"/>
              </a:rPr>
              <a:t> </a:t>
            </a:r>
            <a:r>
              <a:rPr lang="en-US" dirty="0" smtClean="0">
                <a:latin typeface="Times New Roman"/>
                <a:ea typeface="Times New Roman"/>
              </a:rPr>
              <a:t>that</a:t>
            </a:r>
            <a:r>
              <a:rPr lang="en-US" spc="85" dirty="0" smtClean="0">
                <a:latin typeface="Times New Roman"/>
                <a:ea typeface="Times New Roman"/>
              </a:rPr>
              <a:t> </a:t>
            </a:r>
            <a:r>
              <a:rPr lang="en-US" dirty="0" smtClean="0">
                <a:latin typeface="Times New Roman"/>
                <a:ea typeface="Times New Roman"/>
              </a:rPr>
              <a:t>determine</a:t>
            </a:r>
            <a:r>
              <a:rPr lang="en-US" spc="85" dirty="0" smtClean="0">
                <a:latin typeface="Times New Roman"/>
                <a:ea typeface="Times New Roman"/>
              </a:rPr>
              <a:t> </a:t>
            </a:r>
            <a:r>
              <a:rPr lang="en-US" dirty="0" smtClean="0">
                <a:latin typeface="Times New Roman"/>
                <a:ea typeface="Times New Roman"/>
              </a:rPr>
              <a:t>his</a:t>
            </a:r>
            <a:r>
              <a:rPr lang="en-US" spc="-235" dirty="0" smtClean="0">
                <a:latin typeface="Times New Roman"/>
                <a:ea typeface="Times New Roman"/>
              </a:rPr>
              <a:t> </a:t>
            </a:r>
            <a:r>
              <a:rPr lang="en-US" dirty="0" smtClean="0">
                <a:latin typeface="Times New Roman"/>
                <a:ea typeface="Times New Roman"/>
              </a:rPr>
              <a:t>unique adjustment to his environment” (Gordon </a:t>
            </a:r>
            <a:r>
              <a:rPr lang="en-US" dirty="0" err="1" smtClean="0">
                <a:latin typeface="Times New Roman"/>
                <a:ea typeface="Times New Roman"/>
              </a:rPr>
              <a:t>Allport</a:t>
            </a:r>
            <a:r>
              <a:rPr lang="en-US" dirty="0" smtClean="0">
                <a:latin typeface="Times New Roman"/>
                <a:ea typeface="Times New Roman"/>
              </a:rPr>
              <a:t>).</a:t>
            </a:r>
          </a:p>
          <a:p>
            <a:endParaRPr lang="en-US" dirty="0"/>
          </a:p>
        </p:txBody>
      </p:sp>
    </p:spTree>
  </p:cSld>
  <p:clrMapOvr>
    <a:masterClrMapping/>
  </p:clrMapOvr>
  <p:transition spd="med">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Domains</a:t>
            </a:r>
            <a:r>
              <a:rPr lang="en-US" b="1" spc="165" dirty="0" smtClean="0">
                <a:latin typeface="Arial"/>
                <a:ea typeface="Arial"/>
              </a:rPr>
              <a:t> </a:t>
            </a:r>
            <a:r>
              <a:rPr lang="en-US" b="1" dirty="0" smtClean="0">
                <a:latin typeface="Arial"/>
                <a:ea typeface="Arial"/>
              </a:rPr>
              <a:t>of</a:t>
            </a:r>
            <a:r>
              <a:rPr lang="en-US" b="1" spc="165" dirty="0" smtClean="0">
                <a:latin typeface="Arial"/>
                <a:ea typeface="Arial"/>
              </a:rPr>
              <a:t> </a:t>
            </a:r>
            <a:r>
              <a:rPr lang="en-US" b="1" dirty="0" smtClean="0">
                <a:latin typeface="Arial"/>
                <a:ea typeface="Arial"/>
              </a:rPr>
              <a:t>Development</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55000" lnSpcReduction="20000"/>
          </a:bodyPr>
          <a:lstStyle/>
          <a:p>
            <a:pPr marL="266700" marR="265430" algn="just">
              <a:lnSpc>
                <a:spcPct val="103000"/>
              </a:lnSpc>
              <a:spcBef>
                <a:spcPts val="1055"/>
              </a:spcBef>
              <a:spcAft>
                <a:spcPts val="0"/>
              </a:spcAft>
            </a:pPr>
            <a:r>
              <a:rPr lang="en-US" dirty="0" smtClean="0">
                <a:latin typeface="Times New Roman"/>
                <a:ea typeface="Times New Roman"/>
              </a:rPr>
              <a:t>Development</a:t>
            </a:r>
            <a:r>
              <a:rPr lang="en-US" spc="-55" dirty="0" smtClean="0">
                <a:latin typeface="Times New Roman"/>
                <a:ea typeface="Times New Roman"/>
              </a:rPr>
              <a:t> </a:t>
            </a:r>
            <a:r>
              <a:rPr lang="en-US" dirty="0" smtClean="0">
                <a:latin typeface="Times New Roman"/>
                <a:ea typeface="Times New Roman"/>
              </a:rPr>
              <a:t>refers</a:t>
            </a:r>
            <a:r>
              <a:rPr lang="en-US" spc="-55" dirty="0" smtClean="0">
                <a:latin typeface="Times New Roman"/>
                <a:ea typeface="Times New Roman"/>
              </a:rPr>
              <a:t> </a:t>
            </a:r>
            <a:r>
              <a:rPr lang="en-US" dirty="0" smtClean="0">
                <a:latin typeface="Times New Roman"/>
                <a:ea typeface="Times New Roman"/>
              </a:rPr>
              <a:t>to</a:t>
            </a:r>
            <a:r>
              <a:rPr lang="en-US" spc="-55" dirty="0" smtClean="0">
                <a:latin typeface="Times New Roman"/>
                <a:ea typeface="Times New Roman"/>
              </a:rPr>
              <a:t> </a:t>
            </a:r>
            <a:r>
              <a:rPr lang="en-US" dirty="0" smtClean="0">
                <a:latin typeface="Times New Roman"/>
                <a:ea typeface="Times New Roman"/>
              </a:rPr>
              <a:t>a</a:t>
            </a:r>
            <a:r>
              <a:rPr lang="en-US" spc="-55" dirty="0" smtClean="0">
                <a:latin typeface="Times New Roman"/>
                <a:ea typeface="Times New Roman"/>
              </a:rPr>
              <a:t> </a:t>
            </a:r>
            <a:r>
              <a:rPr lang="en-US" dirty="0" smtClean="0">
                <a:latin typeface="Times New Roman"/>
                <a:ea typeface="Times New Roman"/>
              </a:rPr>
              <a:t>progressive</a:t>
            </a:r>
            <a:r>
              <a:rPr lang="en-US" spc="-55" dirty="0" smtClean="0">
                <a:latin typeface="Times New Roman"/>
                <a:ea typeface="Times New Roman"/>
              </a:rPr>
              <a:t> </a:t>
            </a:r>
            <a:r>
              <a:rPr lang="en-US" dirty="0" smtClean="0">
                <a:latin typeface="Times New Roman"/>
                <a:ea typeface="Times New Roman"/>
              </a:rPr>
              <a:t>series</a:t>
            </a:r>
            <a:r>
              <a:rPr lang="en-US" spc="-55" dirty="0" smtClean="0">
                <a:latin typeface="Times New Roman"/>
                <a:ea typeface="Times New Roman"/>
              </a:rPr>
              <a:t> </a:t>
            </a:r>
            <a:r>
              <a:rPr lang="en-US" dirty="0" smtClean="0">
                <a:latin typeface="Times New Roman"/>
                <a:ea typeface="Times New Roman"/>
              </a:rPr>
              <a:t>changes</a:t>
            </a:r>
            <a:r>
              <a:rPr lang="en-US" spc="-55" dirty="0" smtClean="0">
                <a:latin typeface="Times New Roman"/>
                <a:ea typeface="Times New Roman"/>
              </a:rPr>
              <a:t> </a:t>
            </a:r>
            <a:r>
              <a:rPr lang="en-US" dirty="0" smtClean="0">
                <a:latin typeface="Times New Roman"/>
                <a:ea typeface="Times New Roman"/>
              </a:rPr>
              <a:t>that</a:t>
            </a:r>
            <a:r>
              <a:rPr lang="en-US" spc="-55" dirty="0" smtClean="0">
                <a:latin typeface="Times New Roman"/>
                <a:ea typeface="Times New Roman"/>
              </a:rPr>
              <a:t> </a:t>
            </a:r>
            <a:r>
              <a:rPr lang="en-US" dirty="0" smtClean="0">
                <a:latin typeface="Times New Roman"/>
                <a:ea typeface="Times New Roman"/>
              </a:rPr>
              <a:t>occur</a:t>
            </a:r>
            <a:r>
              <a:rPr lang="en-US" spc="-55" dirty="0" smtClean="0">
                <a:latin typeface="Times New Roman"/>
                <a:ea typeface="Times New Roman"/>
              </a:rPr>
              <a:t> </a:t>
            </a:r>
            <a:r>
              <a:rPr lang="en-US" dirty="0" smtClean="0">
                <a:latin typeface="Times New Roman"/>
                <a:ea typeface="Times New Roman"/>
              </a:rPr>
              <a:t>in</a:t>
            </a:r>
            <a:r>
              <a:rPr lang="en-US" spc="-55" dirty="0" smtClean="0">
                <a:latin typeface="Times New Roman"/>
                <a:ea typeface="Times New Roman"/>
              </a:rPr>
              <a:t> </a:t>
            </a:r>
            <a:r>
              <a:rPr lang="en-US" dirty="0" smtClean="0">
                <a:latin typeface="Times New Roman"/>
                <a:ea typeface="Times New Roman"/>
              </a:rPr>
              <a:t>an</a:t>
            </a:r>
            <a:r>
              <a:rPr lang="en-US" spc="-55" dirty="0" smtClean="0">
                <a:latin typeface="Times New Roman"/>
                <a:ea typeface="Times New Roman"/>
              </a:rPr>
              <a:t> </a:t>
            </a:r>
            <a:r>
              <a:rPr lang="en-US" dirty="0" smtClean="0">
                <a:latin typeface="Times New Roman"/>
                <a:ea typeface="Times New Roman"/>
              </a:rPr>
              <a:t>orderly</a:t>
            </a:r>
            <a:r>
              <a:rPr lang="en-US" spc="-55" dirty="0" smtClean="0">
                <a:latin typeface="Times New Roman"/>
                <a:ea typeface="Times New Roman"/>
              </a:rPr>
              <a:t> </a:t>
            </a:r>
            <a:r>
              <a:rPr lang="en-US" dirty="0" smtClean="0">
                <a:latin typeface="Times New Roman"/>
                <a:ea typeface="Times New Roman"/>
              </a:rPr>
              <a:t>predictable</a:t>
            </a:r>
            <a:r>
              <a:rPr lang="en-US" spc="-55" dirty="0" smtClean="0">
                <a:latin typeface="Times New Roman"/>
                <a:ea typeface="Times New Roman"/>
              </a:rPr>
              <a:t> </a:t>
            </a:r>
            <a:r>
              <a:rPr lang="en-US" dirty="0" smtClean="0">
                <a:latin typeface="Times New Roman"/>
                <a:ea typeface="Times New Roman"/>
              </a:rPr>
              <a:t>pattern</a:t>
            </a:r>
            <a:r>
              <a:rPr lang="en-US" spc="-55" dirty="0" smtClean="0">
                <a:latin typeface="Times New Roman"/>
                <a:ea typeface="Times New Roman"/>
              </a:rPr>
              <a:t> </a:t>
            </a:r>
            <a:r>
              <a:rPr lang="en-US" dirty="0" smtClean="0">
                <a:latin typeface="Times New Roman"/>
                <a:ea typeface="Times New Roman"/>
              </a:rPr>
              <a:t>as</a:t>
            </a:r>
            <a:r>
              <a:rPr lang="en-US" spc="-55" dirty="0" smtClean="0">
                <a:latin typeface="Times New Roman"/>
                <a:ea typeface="Times New Roman"/>
              </a:rPr>
              <a:t> </a:t>
            </a:r>
            <a:r>
              <a:rPr lang="en-US" dirty="0" smtClean="0">
                <a:latin typeface="Times New Roman"/>
                <a:ea typeface="Times New Roman"/>
              </a:rPr>
              <a:t>a</a:t>
            </a:r>
            <a:r>
              <a:rPr lang="en-US" spc="-55" dirty="0" smtClean="0">
                <a:latin typeface="Times New Roman"/>
                <a:ea typeface="Times New Roman"/>
              </a:rPr>
              <a:t> </a:t>
            </a:r>
            <a:r>
              <a:rPr lang="en-US" dirty="0" smtClean="0">
                <a:latin typeface="Times New Roman"/>
                <a:ea typeface="Times New Roman"/>
              </a:rPr>
              <a:t>result</a:t>
            </a:r>
            <a:r>
              <a:rPr lang="en-US" spc="-55" dirty="0" smtClean="0">
                <a:latin typeface="Times New Roman"/>
                <a:ea typeface="Times New Roman"/>
              </a:rPr>
              <a:t> </a:t>
            </a:r>
            <a:r>
              <a:rPr lang="en-US" dirty="0" smtClean="0">
                <a:latin typeface="Times New Roman"/>
                <a:ea typeface="Times New Roman"/>
              </a:rPr>
              <a:t>of</a:t>
            </a:r>
            <a:r>
              <a:rPr lang="en-US" spc="-55" dirty="0" smtClean="0">
                <a:latin typeface="Times New Roman"/>
                <a:ea typeface="Times New Roman"/>
              </a:rPr>
              <a:t> </a:t>
            </a:r>
            <a:r>
              <a:rPr lang="en-US" dirty="0" smtClean="0">
                <a:latin typeface="Times New Roman"/>
                <a:ea typeface="Times New Roman"/>
              </a:rPr>
              <a:t>maturation</a:t>
            </a:r>
            <a:r>
              <a:rPr lang="en-US" spc="-240" dirty="0" smtClean="0">
                <a:latin typeface="Times New Roman"/>
                <a:ea typeface="Times New Roman"/>
              </a:rPr>
              <a:t> </a:t>
            </a:r>
            <a:r>
              <a:rPr lang="en-US" dirty="0" smtClean="0">
                <a:latin typeface="Times New Roman"/>
                <a:ea typeface="Times New Roman"/>
              </a:rPr>
              <a:t>and experience. The human being is never static. From conception to death, change is constantly taking place in his</a:t>
            </a:r>
            <a:r>
              <a:rPr lang="en-US" spc="5" dirty="0" smtClean="0">
                <a:latin typeface="Times New Roman"/>
                <a:ea typeface="Times New Roman"/>
              </a:rPr>
              <a:t> </a:t>
            </a:r>
            <a:r>
              <a:rPr lang="en-US" dirty="0" smtClean="0">
                <a:latin typeface="Times New Roman"/>
                <a:ea typeface="Times New Roman"/>
              </a:rPr>
              <a:t>physical</a:t>
            </a:r>
            <a:r>
              <a:rPr lang="en-US" spc="-5" dirty="0" smtClean="0">
                <a:latin typeface="Times New Roman"/>
                <a:ea typeface="Times New Roman"/>
              </a:rPr>
              <a:t> </a:t>
            </a:r>
            <a:r>
              <a:rPr lang="en-US" dirty="0" smtClean="0">
                <a:latin typeface="Times New Roman"/>
                <a:ea typeface="Times New Roman"/>
              </a:rPr>
              <a:t>and</a:t>
            </a:r>
            <a:r>
              <a:rPr lang="en-US" spc="-5" dirty="0" smtClean="0">
                <a:latin typeface="Times New Roman"/>
                <a:ea typeface="Times New Roman"/>
              </a:rPr>
              <a:t> </a:t>
            </a:r>
            <a:r>
              <a:rPr lang="en-US" dirty="0" smtClean="0">
                <a:latin typeface="Times New Roman"/>
                <a:ea typeface="Times New Roman"/>
              </a:rPr>
              <a:t>psychological</a:t>
            </a:r>
            <a:r>
              <a:rPr lang="en-US" spc="-5" dirty="0" smtClean="0">
                <a:latin typeface="Times New Roman"/>
                <a:ea typeface="Times New Roman"/>
              </a:rPr>
              <a:t> </a:t>
            </a:r>
            <a:r>
              <a:rPr lang="en-US" dirty="0" smtClean="0">
                <a:latin typeface="Times New Roman"/>
                <a:ea typeface="Times New Roman"/>
              </a:rPr>
              <a:t>capacities.</a:t>
            </a:r>
            <a:r>
              <a:rPr lang="en-US" spc="-5" dirty="0" smtClean="0">
                <a:latin typeface="Times New Roman"/>
                <a:ea typeface="Times New Roman"/>
              </a:rPr>
              <a:t> </a:t>
            </a:r>
            <a:r>
              <a:rPr lang="en-US" dirty="0" smtClean="0">
                <a:latin typeface="Times New Roman"/>
                <a:ea typeface="Times New Roman"/>
              </a:rPr>
              <a:t>Ability,</a:t>
            </a:r>
            <a:r>
              <a:rPr lang="en-US" spc="-5" dirty="0" smtClean="0">
                <a:latin typeface="Times New Roman"/>
                <a:ea typeface="Times New Roman"/>
              </a:rPr>
              <a:t> </a:t>
            </a:r>
            <a:r>
              <a:rPr lang="en-US" dirty="0" smtClean="0">
                <a:latin typeface="Times New Roman"/>
                <a:ea typeface="Times New Roman"/>
              </a:rPr>
              <a:t>interest</a:t>
            </a:r>
            <a:r>
              <a:rPr lang="en-US" spc="-5" dirty="0" smtClean="0">
                <a:latin typeface="Times New Roman"/>
                <a:ea typeface="Times New Roman"/>
              </a:rPr>
              <a:t> </a:t>
            </a:r>
            <a:r>
              <a:rPr lang="en-US" dirty="0" smtClean="0">
                <a:latin typeface="Times New Roman"/>
                <a:ea typeface="Times New Roman"/>
              </a:rPr>
              <a:t>and</a:t>
            </a:r>
            <a:r>
              <a:rPr lang="en-US" spc="-5" dirty="0" smtClean="0">
                <a:latin typeface="Times New Roman"/>
                <a:ea typeface="Times New Roman"/>
              </a:rPr>
              <a:t> </a:t>
            </a:r>
            <a:r>
              <a:rPr lang="en-US" dirty="0" smtClean="0">
                <a:latin typeface="Times New Roman"/>
                <a:ea typeface="Times New Roman"/>
              </a:rPr>
              <a:t>personality</a:t>
            </a:r>
            <a:r>
              <a:rPr lang="en-US" spc="-5" dirty="0" smtClean="0">
                <a:latin typeface="Times New Roman"/>
                <a:ea typeface="Times New Roman"/>
              </a:rPr>
              <a:t> </a:t>
            </a:r>
            <a:r>
              <a:rPr lang="en-US" dirty="0" smtClean="0">
                <a:latin typeface="Times New Roman"/>
                <a:ea typeface="Times New Roman"/>
              </a:rPr>
              <a:t>of</a:t>
            </a:r>
            <a:r>
              <a:rPr lang="en-US" spc="-5" dirty="0" smtClean="0">
                <a:latin typeface="Times New Roman"/>
                <a:ea typeface="Times New Roman"/>
              </a:rPr>
              <a:t> </a:t>
            </a:r>
            <a:r>
              <a:rPr lang="en-US" dirty="0" smtClean="0">
                <a:latin typeface="Times New Roman"/>
                <a:ea typeface="Times New Roman"/>
              </a:rPr>
              <a:t>the</a:t>
            </a:r>
            <a:r>
              <a:rPr lang="en-US" spc="-5" dirty="0" smtClean="0">
                <a:latin typeface="Times New Roman"/>
                <a:ea typeface="Times New Roman"/>
              </a:rPr>
              <a:t> </a:t>
            </a:r>
            <a:r>
              <a:rPr lang="en-US" dirty="0" smtClean="0">
                <a:latin typeface="Times New Roman"/>
                <a:ea typeface="Times New Roman"/>
              </a:rPr>
              <a:t>individual</a:t>
            </a:r>
            <a:r>
              <a:rPr lang="en-US" spc="-5" dirty="0" smtClean="0">
                <a:latin typeface="Times New Roman"/>
                <a:ea typeface="Times New Roman"/>
              </a:rPr>
              <a:t> </a:t>
            </a:r>
            <a:r>
              <a:rPr lang="en-US" dirty="0" smtClean="0">
                <a:latin typeface="Times New Roman"/>
                <a:ea typeface="Times New Roman"/>
              </a:rPr>
              <a:t>change</a:t>
            </a:r>
            <a:r>
              <a:rPr lang="en-US" spc="-5" dirty="0" smtClean="0">
                <a:latin typeface="Times New Roman"/>
                <a:ea typeface="Times New Roman"/>
              </a:rPr>
              <a:t> </a:t>
            </a:r>
            <a:r>
              <a:rPr lang="en-US" dirty="0" smtClean="0">
                <a:latin typeface="Times New Roman"/>
                <a:ea typeface="Times New Roman"/>
              </a:rPr>
              <a:t>with</a:t>
            </a:r>
            <a:r>
              <a:rPr lang="en-US" spc="-5" dirty="0" smtClean="0">
                <a:latin typeface="Times New Roman"/>
                <a:ea typeface="Times New Roman"/>
              </a:rPr>
              <a:t> </a:t>
            </a:r>
            <a:r>
              <a:rPr lang="en-US" dirty="0" smtClean="0">
                <a:latin typeface="Times New Roman"/>
                <a:ea typeface="Times New Roman"/>
              </a:rPr>
              <a:t>age. </a:t>
            </a:r>
            <a:r>
              <a:rPr lang="en-US" i="1" dirty="0" smtClean="0">
                <a:latin typeface="Times New Roman"/>
                <a:ea typeface="Times New Roman"/>
              </a:rPr>
              <a:t>His</a:t>
            </a:r>
            <a:r>
              <a:rPr lang="en-US" i="1" spc="-5" dirty="0" smtClean="0">
                <a:latin typeface="Times New Roman"/>
                <a:ea typeface="Times New Roman"/>
              </a:rPr>
              <a:t> </a:t>
            </a:r>
            <a:r>
              <a:rPr lang="en-US" i="1" dirty="0" smtClean="0">
                <a:latin typeface="Times New Roman"/>
                <a:ea typeface="Times New Roman"/>
              </a:rPr>
              <a:t>ability:</a:t>
            </a:r>
            <a:r>
              <a:rPr lang="en-US" i="1" spc="-240" dirty="0" smtClean="0">
                <a:latin typeface="Times New Roman"/>
                <a:ea typeface="Times New Roman"/>
              </a:rPr>
              <a:t> </a:t>
            </a:r>
            <a:r>
              <a:rPr lang="en-US" dirty="0" smtClean="0">
                <a:latin typeface="Times New Roman"/>
                <a:ea typeface="Times New Roman"/>
              </a:rPr>
              <a:t>To think, speak and problem solving—all develop with growing age.</a:t>
            </a:r>
          </a:p>
          <a:p>
            <a:pPr marL="266700" marR="0">
              <a:spcBef>
                <a:spcPts val="960"/>
              </a:spcBef>
              <a:spcAft>
                <a:spcPts val="0"/>
              </a:spcAft>
            </a:pPr>
            <a:r>
              <a:rPr lang="en-US" b="1" dirty="0" smtClean="0">
                <a:latin typeface="Arial"/>
                <a:ea typeface="Arial"/>
              </a:rPr>
              <a:t>Physical</a:t>
            </a:r>
            <a:r>
              <a:rPr lang="en-US" b="1" spc="200" dirty="0" smtClean="0">
                <a:latin typeface="Arial"/>
                <a:ea typeface="Arial"/>
              </a:rPr>
              <a:t> </a:t>
            </a:r>
            <a:r>
              <a:rPr lang="en-US" b="1" dirty="0" smtClean="0">
                <a:latin typeface="Arial"/>
                <a:ea typeface="Arial"/>
              </a:rPr>
              <a:t>Development</a:t>
            </a:r>
          </a:p>
          <a:p>
            <a:pPr marL="266700" marR="266065" algn="just">
              <a:lnSpc>
                <a:spcPct val="103000"/>
              </a:lnSpc>
              <a:spcBef>
                <a:spcPts val="1025"/>
              </a:spcBef>
              <a:spcAft>
                <a:spcPts val="0"/>
              </a:spcAft>
            </a:pPr>
            <a:r>
              <a:rPr lang="en-US" dirty="0" smtClean="0">
                <a:latin typeface="Times New Roman"/>
                <a:ea typeface="Times New Roman"/>
              </a:rPr>
              <a:t>It involves changes in height, weight, in brain, heart and in other structures and processes, in skeletal muscular and</a:t>
            </a:r>
            <a:r>
              <a:rPr lang="en-US" spc="5" dirty="0" smtClean="0">
                <a:latin typeface="Times New Roman"/>
                <a:ea typeface="Times New Roman"/>
              </a:rPr>
              <a:t> </a:t>
            </a:r>
            <a:r>
              <a:rPr lang="en-US" dirty="0" smtClean="0">
                <a:latin typeface="Times New Roman"/>
                <a:ea typeface="Times New Roman"/>
              </a:rPr>
              <a:t>neurological features that affect motor skill. At puberty boys and girls undergo growth and development very fast.</a:t>
            </a:r>
          </a:p>
          <a:p>
            <a:pPr marL="266700" marR="0">
              <a:spcBef>
                <a:spcPts val="950"/>
              </a:spcBef>
              <a:spcAft>
                <a:spcPts val="0"/>
              </a:spcAft>
            </a:pPr>
            <a:r>
              <a:rPr lang="en-US" b="1" dirty="0" smtClean="0">
                <a:latin typeface="Arial"/>
                <a:ea typeface="Arial"/>
              </a:rPr>
              <a:t>Cognitive</a:t>
            </a:r>
            <a:r>
              <a:rPr lang="en-US" b="1" spc="205" dirty="0" smtClean="0">
                <a:latin typeface="Arial"/>
                <a:ea typeface="Arial"/>
              </a:rPr>
              <a:t> </a:t>
            </a:r>
            <a:r>
              <a:rPr lang="en-US" b="1" dirty="0" smtClean="0">
                <a:latin typeface="Arial"/>
                <a:ea typeface="Arial"/>
              </a:rPr>
              <a:t>Development</a:t>
            </a:r>
          </a:p>
          <a:p>
            <a:pPr marL="266700" marR="266065" algn="just">
              <a:lnSpc>
                <a:spcPct val="103000"/>
              </a:lnSpc>
              <a:spcBef>
                <a:spcPts val="1020"/>
              </a:spcBef>
              <a:spcAft>
                <a:spcPts val="0"/>
              </a:spcAft>
            </a:pPr>
            <a:r>
              <a:rPr lang="en-US" dirty="0" smtClean="0">
                <a:latin typeface="Times New Roman"/>
                <a:ea typeface="Times New Roman"/>
              </a:rPr>
              <a:t>It involves all those changes that occur in the mental activity including sensation, perception, memory, thought,</a:t>
            </a:r>
            <a:r>
              <a:rPr lang="en-US" spc="5" dirty="0" smtClean="0">
                <a:latin typeface="Times New Roman"/>
                <a:ea typeface="Times New Roman"/>
              </a:rPr>
              <a:t> </a:t>
            </a:r>
            <a:r>
              <a:rPr lang="en-US" dirty="0" smtClean="0">
                <a:latin typeface="Times New Roman"/>
                <a:ea typeface="Times New Roman"/>
              </a:rPr>
              <a:t>reasoning and language.</a:t>
            </a:r>
          </a:p>
          <a:p>
            <a:pPr marL="266700" marR="0">
              <a:spcBef>
                <a:spcPts val="955"/>
              </a:spcBef>
              <a:spcAft>
                <a:spcPts val="0"/>
              </a:spcAft>
            </a:pPr>
            <a:r>
              <a:rPr lang="en-US" b="1" dirty="0" smtClean="0">
                <a:latin typeface="Arial"/>
                <a:ea typeface="Arial"/>
              </a:rPr>
              <a:t>Psychological</a:t>
            </a:r>
            <a:r>
              <a:rPr lang="en-US" b="1" spc="245" dirty="0" smtClean="0">
                <a:latin typeface="Arial"/>
                <a:ea typeface="Arial"/>
              </a:rPr>
              <a:t> </a:t>
            </a:r>
            <a:r>
              <a:rPr lang="en-US" b="1" dirty="0" smtClean="0">
                <a:latin typeface="Arial"/>
                <a:ea typeface="Arial"/>
              </a:rPr>
              <a:t>Development</a:t>
            </a:r>
          </a:p>
          <a:p>
            <a:pPr marL="266700" marR="266065" algn="just">
              <a:lnSpc>
                <a:spcPct val="103000"/>
              </a:lnSpc>
              <a:spcBef>
                <a:spcPts val="1020"/>
              </a:spcBef>
              <a:spcAft>
                <a:spcPts val="0"/>
              </a:spcAft>
            </a:pPr>
            <a:r>
              <a:rPr lang="en-US" dirty="0" smtClean="0">
                <a:latin typeface="Times New Roman"/>
                <a:ea typeface="Times New Roman"/>
              </a:rPr>
              <a:t>It includes all those changes that concern a person's personality, emotions and relationship with others. Society</a:t>
            </a:r>
            <a:r>
              <a:rPr lang="en-US" spc="5" dirty="0" smtClean="0">
                <a:latin typeface="Times New Roman"/>
                <a:ea typeface="Times New Roman"/>
              </a:rPr>
              <a:t> </a:t>
            </a:r>
            <a:r>
              <a:rPr lang="en-US" dirty="0" smtClean="0">
                <a:latin typeface="Times New Roman"/>
                <a:ea typeface="Times New Roman"/>
              </a:rPr>
              <a:t>distinguishes between children, adolescents and adult.</a:t>
            </a:r>
          </a:p>
          <a:p>
            <a:pPr marL="266700" marR="0">
              <a:spcBef>
                <a:spcPts val="885"/>
              </a:spcBef>
              <a:spcAft>
                <a:spcPts val="0"/>
              </a:spcAft>
            </a:pPr>
            <a:r>
              <a:rPr lang="en-US" b="1" dirty="0" smtClean="0">
                <a:latin typeface="Arial"/>
                <a:ea typeface="Arial"/>
              </a:rPr>
              <a:t>PROCESS</a:t>
            </a:r>
            <a:r>
              <a:rPr lang="en-US" b="1" spc="165" dirty="0" smtClean="0">
                <a:latin typeface="Arial"/>
                <a:ea typeface="Arial"/>
              </a:rPr>
              <a:t> </a:t>
            </a:r>
            <a:r>
              <a:rPr lang="en-US" b="1" dirty="0" smtClean="0">
                <a:latin typeface="Arial"/>
                <a:ea typeface="Arial"/>
              </a:rPr>
              <a:t>OF</a:t>
            </a:r>
            <a:r>
              <a:rPr lang="en-US" b="1" spc="170" dirty="0" smtClean="0">
                <a:latin typeface="Arial"/>
                <a:ea typeface="Arial"/>
              </a:rPr>
              <a:t> </a:t>
            </a:r>
            <a:r>
              <a:rPr lang="en-US" b="1" dirty="0" smtClean="0">
                <a:latin typeface="Arial"/>
                <a:ea typeface="Arial"/>
              </a:rPr>
              <a:t>DEVELOPMENT</a:t>
            </a:r>
          </a:p>
          <a:p>
            <a:endParaRPr lang="en-US" dirty="0"/>
          </a:p>
        </p:txBody>
      </p:sp>
    </p:spTree>
  </p:cSld>
  <p:clrMapOvr>
    <a:masterClrMapping/>
  </p:clrMapOvr>
  <p:transition spd="med">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PROCESS</a:t>
            </a:r>
            <a:r>
              <a:rPr lang="en-US" b="1" spc="165" dirty="0" smtClean="0">
                <a:latin typeface="Arial"/>
                <a:ea typeface="Arial"/>
              </a:rPr>
              <a:t> </a:t>
            </a:r>
            <a:r>
              <a:rPr lang="en-US" b="1" dirty="0" smtClean="0">
                <a:latin typeface="Arial"/>
                <a:ea typeface="Arial"/>
              </a:rPr>
              <a:t>OF</a:t>
            </a:r>
            <a:r>
              <a:rPr lang="en-US" b="1" spc="170" dirty="0" smtClean="0">
                <a:latin typeface="Arial"/>
                <a:ea typeface="Arial"/>
              </a:rPr>
              <a:t> </a:t>
            </a:r>
            <a:r>
              <a:rPr lang="en-US" b="1" dirty="0" smtClean="0">
                <a:latin typeface="Arial"/>
                <a:ea typeface="Arial"/>
              </a:rPr>
              <a:t>DEVELOPMENT</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55000" lnSpcReduction="20000"/>
          </a:bodyPr>
          <a:lstStyle/>
          <a:p>
            <a:pPr marL="266700" marR="0">
              <a:spcBef>
                <a:spcPts val="1085"/>
              </a:spcBef>
              <a:spcAft>
                <a:spcPts val="0"/>
              </a:spcAft>
            </a:pPr>
            <a:r>
              <a:rPr lang="en-US" sz="4600" b="1" dirty="0" smtClean="0">
                <a:latin typeface="Arial"/>
                <a:ea typeface="Arial"/>
              </a:rPr>
              <a:t>Growth</a:t>
            </a:r>
          </a:p>
          <a:p>
            <a:pPr marL="266700" marR="265430" algn="just">
              <a:lnSpc>
                <a:spcPct val="103000"/>
              </a:lnSpc>
              <a:spcBef>
                <a:spcPts val="1060"/>
              </a:spcBef>
              <a:spcAft>
                <a:spcPts val="0"/>
              </a:spcAft>
              <a:buNone/>
            </a:pPr>
            <a:r>
              <a:rPr lang="en-US" dirty="0" smtClean="0">
                <a:latin typeface="Times New Roman"/>
                <a:ea typeface="Times New Roman"/>
              </a:rPr>
              <a:t>  </a:t>
            </a:r>
            <a:r>
              <a:rPr lang="en-US" sz="3800" dirty="0" smtClean="0">
                <a:latin typeface="Times New Roman"/>
                <a:ea typeface="Times New Roman"/>
              </a:rPr>
              <a:t>The increase in size that occurs with changing age is called growth. </a:t>
            </a:r>
          </a:p>
          <a:p>
            <a:pPr marL="0" marR="0">
              <a:spcBef>
                <a:spcPts val="45"/>
              </a:spcBef>
              <a:spcAft>
                <a:spcPts val="0"/>
              </a:spcAft>
              <a:buNone/>
            </a:pPr>
            <a:r>
              <a:rPr lang="en-US" dirty="0" smtClean="0">
                <a:latin typeface="Times New Roman"/>
                <a:ea typeface="Times New Roman"/>
              </a:rPr>
              <a:t/>
            </a:r>
            <a:br>
              <a:rPr lang="en-US" dirty="0" smtClean="0">
                <a:latin typeface="Times New Roman"/>
                <a:ea typeface="Times New Roman"/>
              </a:rPr>
            </a:br>
            <a:r>
              <a:rPr lang="en-US" dirty="0" smtClean="0">
                <a:latin typeface="Times New Roman"/>
                <a:ea typeface="Times New Roman"/>
              </a:rPr>
              <a:t> </a:t>
            </a:r>
          </a:p>
          <a:p>
            <a:pPr marL="266700" marR="0">
              <a:spcBef>
                <a:spcPts val="470"/>
              </a:spcBef>
              <a:spcAft>
                <a:spcPts val="0"/>
              </a:spcAft>
            </a:pPr>
            <a:r>
              <a:rPr lang="en-US" sz="4600" b="1" dirty="0" smtClean="0">
                <a:latin typeface="Arial"/>
                <a:ea typeface="Arial"/>
              </a:rPr>
              <a:t>Maturation</a:t>
            </a:r>
          </a:p>
          <a:p>
            <a:pPr marL="266700" marR="265430" algn="just">
              <a:lnSpc>
                <a:spcPct val="103000"/>
              </a:lnSpc>
              <a:spcBef>
                <a:spcPts val="1055"/>
              </a:spcBef>
              <a:spcAft>
                <a:spcPts val="0"/>
              </a:spcAft>
              <a:buNone/>
            </a:pPr>
            <a:r>
              <a:rPr lang="en-US" dirty="0" smtClean="0">
                <a:latin typeface="Times New Roman"/>
                <a:ea typeface="Times New Roman"/>
              </a:rPr>
              <a:t>    </a:t>
            </a:r>
            <a:r>
              <a:rPr lang="en-US" sz="3300" dirty="0" smtClean="0">
                <a:latin typeface="Times New Roman"/>
                <a:ea typeface="Times New Roman"/>
              </a:rPr>
              <a:t>Maturation is the unfolding of genetically prescribed pattern of behavior or biological potential. Such changes are</a:t>
            </a:r>
            <a:r>
              <a:rPr lang="en-US" sz="3300" spc="5" dirty="0" smtClean="0">
                <a:latin typeface="Times New Roman"/>
                <a:ea typeface="Times New Roman"/>
              </a:rPr>
              <a:t> </a:t>
            </a:r>
            <a:r>
              <a:rPr lang="en-US" sz="3300" spc="-5" dirty="0" smtClean="0">
                <a:latin typeface="Times New Roman"/>
                <a:ea typeface="Times New Roman"/>
              </a:rPr>
              <a:t>relatively</a:t>
            </a:r>
            <a:r>
              <a:rPr lang="en-US" sz="3300" spc="-60" dirty="0" smtClean="0">
                <a:latin typeface="Times New Roman"/>
                <a:ea typeface="Times New Roman"/>
              </a:rPr>
              <a:t> </a:t>
            </a:r>
            <a:r>
              <a:rPr lang="en-US" sz="3300" spc="-5" dirty="0" smtClean="0">
                <a:latin typeface="Times New Roman"/>
                <a:ea typeface="Times New Roman"/>
              </a:rPr>
              <a:t>independent</a:t>
            </a:r>
            <a:r>
              <a:rPr lang="en-US" sz="3300" spc="-60" dirty="0" smtClean="0">
                <a:latin typeface="Times New Roman"/>
                <a:ea typeface="Times New Roman"/>
              </a:rPr>
              <a:t> </a:t>
            </a:r>
            <a:r>
              <a:rPr lang="en-US" sz="3300" dirty="0" smtClean="0">
                <a:latin typeface="Times New Roman"/>
                <a:ea typeface="Times New Roman"/>
              </a:rPr>
              <a:t>of</a:t>
            </a:r>
            <a:r>
              <a:rPr lang="en-US" sz="3300" spc="-55" dirty="0" smtClean="0">
                <a:latin typeface="Times New Roman"/>
                <a:ea typeface="Times New Roman"/>
              </a:rPr>
              <a:t> </a:t>
            </a:r>
            <a:r>
              <a:rPr lang="en-US" sz="3300" dirty="0" smtClean="0">
                <a:latin typeface="Times New Roman"/>
                <a:ea typeface="Times New Roman"/>
              </a:rPr>
              <a:t>the</a:t>
            </a:r>
            <a:r>
              <a:rPr lang="en-US" sz="3300" spc="-60" dirty="0" smtClean="0">
                <a:latin typeface="Times New Roman"/>
                <a:ea typeface="Times New Roman"/>
              </a:rPr>
              <a:t> </a:t>
            </a:r>
            <a:r>
              <a:rPr lang="en-US" sz="3300" dirty="0" smtClean="0">
                <a:latin typeface="Times New Roman"/>
                <a:ea typeface="Times New Roman"/>
              </a:rPr>
              <a:t>environment.</a:t>
            </a:r>
            <a:r>
              <a:rPr lang="en-US" sz="3300" spc="-55" dirty="0" smtClean="0">
                <a:latin typeface="Times New Roman"/>
                <a:ea typeface="Times New Roman"/>
              </a:rPr>
              <a:t> </a:t>
            </a:r>
            <a:r>
              <a:rPr lang="en-US" sz="3300" dirty="0" smtClean="0">
                <a:latin typeface="Times New Roman"/>
                <a:ea typeface="Times New Roman"/>
              </a:rPr>
              <a:t>For</a:t>
            </a:r>
            <a:r>
              <a:rPr lang="en-US" sz="3300" spc="-60" dirty="0" smtClean="0">
                <a:latin typeface="Times New Roman"/>
                <a:ea typeface="Times New Roman"/>
              </a:rPr>
              <a:t> </a:t>
            </a:r>
            <a:r>
              <a:rPr lang="en-US" sz="3300" dirty="0" smtClean="0">
                <a:latin typeface="Times New Roman"/>
                <a:ea typeface="Times New Roman"/>
              </a:rPr>
              <a:t>example;</a:t>
            </a:r>
            <a:r>
              <a:rPr lang="en-US" sz="3300" spc="-60" dirty="0" smtClean="0">
                <a:latin typeface="Times New Roman"/>
                <a:ea typeface="Times New Roman"/>
              </a:rPr>
              <a:t> </a:t>
            </a:r>
            <a:r>
              <a:rPr lang="en-US" sz="3300" dirty="0" smtClean="0">
                <a:latin typeface="Times New Roman"/>
                <a:ea typeface="Times New Roman"/>
              </a:rPr>
              <a:t>an</a:t>
            </a:r>
            <a:r>
              <a:rPr lang="en-US" sz="3300" spc="-55" dirty="0" smtClean="0">
                <a:latin typeface="Times New Roman"/>
                <a:ea typeface="Times New Roman"/>
              </a:rPr>
              <a:t> </a:t>
            </a:r>
            <a:r>
              <a:rPr lang="en-US" sz="3300" dirty="0" smtClean="0">
                <a:latin typeface="Times New Roman"/>
                <a:ea typeface="Times New Roman"/>
              </a:rPr>
              <a:t>infants</a:t>
            </a:r>
            <a:r>
              <a:rPr lang="en-US" sz="3300" spc="-60" dirty="0" smtClean="0">
                <a:latin typeface="Times New Roman"/>
                <a:ea typeface="Times New Roman"/>
              </a:rPr>
              <a:t> </a:t>
            </a:r>
            <a:r>
              <a:rPr lang="en-US" sz="3300" dirty="0" smtClean="0">
                <a:latin typeface="Times New Roman"/>
                <a:ea typeface="Times New Roman"/>
              </a:rPr>
              <a:t>motor</a:t>
            </a:r>
            <a:r>
              <a:rPr lang="en-US" sz="3300" spc="-55" dirty="0" smtClean="0">
                <a:latin typeface="Times New Roman"/>
                <a:ea typeface="Times New Roman"/>
              </a:rPr>
              <a:t> </a:t>
            </a:r>
            <a:r>
              <a:rPr lang="en-US" sz="3300" dirty="0" smtClean="0">
                <a:latin typeface="Times New Roman"/>
                <a:ea typeface="Times New Roman"/>
              </a:rPr>
              <a:t>development</a:t>
            </a:r>
            <a:r>
              <a:rPr lang="en-US" sz="3300" spc="-60" dirty="0" smtClean="0">
                <a:latin typeface="Times New Roman"/>
                <a:ea typeface="Times New Roman"/>
              </a:rPr>
              <a:t> </a:t>
            </a:r>
            <a:r>
              <a:rPr lang="en-US" sz="3300" dirty="0" smtClean="0">
                <a:latin typeface="Times New Roman"/>
                <a:ea typeface="Times New Roman"/>
              </a:rPr>
              <a:t>after</a:t>
            </a:r>
            <a:r>
              <a:rPr lang="en-US" sz="3300" spc="-55" dirty="0" smtClean="0">
                <a:latin typeface="Times New Roman"/>
                <a:ea typeface="Times New Roman"/>
              </a:rPr>
              <a:t> </a:t>
            </a:r>
            <a:r>
              <a:rPr lang="en-US" sz="3300" dirty="0" smtClean="0">
                <a:latin typeface="Times New Roman"/>
                <a:ea typeface="Times New Roman"/>
              </a:rPr>
              <a:t>birth,</a:t>
            </a:r>
            <a:r>
              <a:rPr lang="en-US" sz="3300" spc="-60" dirty="0" smtClean="0">
                <a:latin typeface="Times New Roman"/>
                <a:ea typeface="Times New Roman"/>
              </a:rPr>
              <a:t> </a:t>
            </a:r>
            <a:r>
              <a:rPr lang="en-US" sz="3300" dirty="0" smtClean="0">
                <a:latin typeface="Times New Roman"/>
                <a:ea typeface="Times New Roman"/>
              </a:rPr>
              <a:t>i.e.</a:t>
            </a:r>
            <a:r>
              <a:rPr lang="en-US" sz="3300" spc="-60" dirty="0" smtClean="0">
                <a:latin typeface="Times New Roman"/>
                <a:ea typeface="Times New Roman"/>
              </a:rPr>
              <a:t> </a:t>
            </a:r>
            <a:r>
              <a:rPr lang="en-US" sz="3300" dirty="0" smtClean="0">
                <a:latin typeface="Times New Roman"/>
                <a:ea typeface="Times New Roman"/>
              </a:rPr>
              <a:t>grasping,</a:t>
            </a:r>
            <a:r>
              <a:rPr lang="en-US" sz="3300" spc="-55" dirty="0" smtClean="0">
                <a:latin typeface="Times New Roman"/>
                <a:ea typeface="Times New Roman"/>
              </a:rPr>
              <a:t> </a:t>
            </a:r>
            <a:r>
              <a:rPr lang="en-US" sz="3300" dirty="0" smtClean="0">
                <a:latin typeface="Times New Roman"/>
                <a:ea typeface="Times New Roman"/>
              </a:rPr>
              <a:t>sitting,</a:t>
            </a:r>
            <a:r>
              <a:rPr lang="en-US" sz="3300" spc="-240" dirty="0" smtClean="0">
                <a:latin typeface="Times New Roman"/>
                <a:ea typeface="Times New Roman"/>
              </a:rPr>
              <a:t> </a:t>
            </a:r>
            <a:r>
              <a:rPr lang="en-US" sz="3300" dirty="0" smtClean="0">
                <a:latin typeface="Times New Roman"/>
                <a:ea typeface="Times New Roman"/>
              </a:rPr>
              <a:t>crawling,</a:t>
            </a:r>
            <a:r>
              <a:rPr lang="en-US" sz="3300" spc="-25" dirty="0" smtClean="0">
                <a:latin typeface="Times New Roman"/>
                <a:ea typeface="Times New Roman"/>
              </a:rPr>
              <a:t> </a:t>
            </a:r>
            <a:r>
              <a:rPr lang="en-US" sz="3300" dirty="0" smtClean="0">
                <a:latin typeface="Times New Roman"/>
                <a:ea typeface="Times New Roman"/>
              </a:rPr>
              <a:t>standing</a:t>
            </a:r>
            <a:r>
              <a:rPr lang="en-US" sz="3300" spc="-25" dirty="0" smtClean="0">
                <a:latin typeface="Times New Roman"/>
                <a:ea typeface="Times New Roman"/>
              </a:rPr>
              <a:t> </a:t>
            </a:r>
            <a:r>
              <a:rPr lang="en-US" sz="3300" dirty="0" smtClean="0">
                <a:latin typeface="Times New Roman"/>
                <a:ea typeface="Times New Roman"/>
              </a:rPr>
              <a:t>and</a:t>
            </a:r>
            <a:r>
              <a:rPr lang="en-US" sz="3300" spc="-25" dirty="0" smtClean="0">
                <a:latin typeface="Times New Roman"/>
                <a:ea typeface="Times New Roman"/>
              </a:rPr>
              <a:t> </a:t>
            </a:r>
            <a:r>
              <a:rPr lang="en-US" sz="3300" dirty="0" smtClean="0">
                <a:latin typeface="Times New Roman"/>
                <a:ea typeface="Times New Roman"/>
              </a:rPr>
              <a:t>waking</a:t>
            </a:r>
            <a:r>
              <a:rPr lang="en-US" sz="3300" spc="-25" dirty="0" smtClean="0">
                <a:latin typeface="Times New Roman"/>
                <a:ea typeface="Times New Roman"/>
              </a:rPr>
              <a:t> </a:t>
            </a:r>
            <a:endParaRPr lang="en-US" dirty="0" smtClean="0">
              <a:latin typeface="Times New Roman"/>
              <a:ea typeface="Times New Roman"/>
            </a:endParaRPr>
          </a:p>
          <a:p>
            <a:pPr marL="266700" marR="0">
              <a:spcBef>
                <a:spcPts val="920"/>
              </a:spcBef>
              <a:spcAft>
                <a:spcPts val="0"/>
              </a:spcAft>
            </a:pPr>
            <a:r>
              <a:rPr lang="en-US" sz="5100" b="1" dirty="0" smtClean="0">
                <a:latin typeface="Arial"/>
                <a:ea typeface="Arial"/>
              </a:rPr>
              <a:t>Learning</a:t>
            </a:r>
          </a:p>
          <a:p>
            <a:pPr marL="266700" marR="266065" algn="just">
              <a:lnSpc>
                <a:spcPct val="103000"/>
              </a:lnSpc>
              <a:spcBef>
                <a:spcPts val="1055"/>
              </a:spcBef>
              <a:spcAft>
                <a:spcPts val="0"/>
              </a:spcAft>
              <a:buNone/>
            </a:pPr>
            <a:r>
              <a:rPr lang="en-US" sz="3600" dirty="0" smtClean="0">
                <a:latin typeface="Times New Roman"/>
                <a:ea typeface="Times New Roman"/>
              </a:rPr>
              <a:t>  It</a:t>
            </a:r>
            <a:r>
              <a:rPr lang="en-US" sz="3600" spc="-60" dirty="0" smtClean="0">
                <a:latin typeface="Times New Roman"/>
                <a:ea typeface="Times New Roman"/>
              </a:rPr>
              <a:t> </a:t>
            </a:r>
            <a:r>
              <a:rPr lang="en-US" sz="3600" dirty="0" smtClean="0">
                <a:latin typeface="Times New Roman"/>
                <a:ea typeface="Times New Roman"/>
              </a:rPr>
              <a:t>is</a:t>
            </a:r>
            <a:r>
              <a:rPr lang="en-US" sz="3600" spc="-60" dirty="0" smtClean="0">
                <a:latin typeface="Times New Roman"/>
                <a:ea typeface="Times New Roman"/>
              </a:rPr>
              <a:t> </a:t>
            </a:r>
            <a:r>
              <a:rPr lang="en-US" sz="3600" dirty="0" smtClean="0">
                <a:latin typeface="Times New Roman"/>
                <a:ea typeface="Times New Roman"/>
              </a:rPr>
              <a:t>more</a:t>
            </a:r>
            <a:r>
              <a:rPr lang="en-US" sz="3600" spc="-55" dirty="0" smtClean="0">
                <a:latin typeface="Times New Roman"/>
                <a:ea typeface="Times New Roman"/>
              </a:rPr>
              <a:t> </a:t>
            </a:r>
            <a:r>
              <a:rPr lang="en-US" sz="3600" dirty="0" smtClean="0">
                <a:latin typeface="Times New Roman"/>
                <a:ea typeface="Times New Roman"/>
              </a:rPr>
              <a:t>or</a:t>
            </a:r>
            <a:r>
              <a:rPr lang="en-US" sz="3600" spc="-60" dirty="0" smtClean="0">
                <a:latin typeface="Times New Roman"/>
                <a:ea typeface="Times New Roman"/>
              </a:rPr>
              <a:t> </a:t>
            </a:r>
            <a:r>
              <a:rPr lang="en-US" sz="3600" dirty="0" smtClean="0">
                <a:latin typeface="Times New Roman"/>
                <a:ea typeface="Times New Roman"/>
              </a:rPr>
              <a:t>less</a:t>
            </a:r>
            <a:r>
              <a:rPr lang="en-US" sz="3600" spc="-55" dirty="0" smtClean="0">
                <a:latin typeface="Times New Roman"/>
                <a:ea typeface="Times New Roman"/>
              </a:rPr>
              <a:t> </a:t>
            </a:r>
            <a:r>
              <a:rPr lang="en-US" sz="3600" dirty="0" smtClean="0">
                <a:latin typeface="Times New Roman"/>
                <a:ea typeface="Times New Roman"/>
              </a:rPr>
              <a:t>a</a:t>
            </a:r>
            <a:r>
              <a:rPr lang="en-US" sz="3600" spc="-60" dirty="0" smtClean="0">
                <a:latin typeface="Times New Roman"/>
                <a:ea typeface="Times New Roman"/>
              </a:rPr>
              <a:t> </a:t>
            </a:r>
            <a:r>
              <a:rPr lang="en-US" sz="3600" dirty="0" smtClean="0">
                <a:latin typeface="Times New Roman"/>
                <a:ea typeface="Times New Roman"/>
              </a:rPr>
              <a:t>permanent</a:t>
            </a:r>
            <a:r>
              <a:rPr lang="en-US" sz="3600" spc="-60" dirty="0" smtClean="0">
                <a:latin typeface="Times New Roman"/>
                <a:ea typeface="Times New Roman"/>
              </a:rPr>
              <a:t> </a:t>
            </a:r>
            <a:r>
              <a:rPr lang="en-US" sz="3600" dirty="0" smtClean="0">
                <a:latin typeface="Times New Roman"/>
                <a:ea typeface="Times New Roman"/>
              </a:rPr>
              <a:t>modification</a:t>
            </a:r>
            <a:r>
              <a:rPr lang="en-US" sz="3600" spc="-55" dirty="0" smtClean="0">
                <a:latin typeface="Times New Roman"/>
                <a:ea typeface="Times New Roman"/>
              </a:rPr>
              <a:t> </a:t>
            </a:r>
            <a:r>
              <a:rPr lang="en-US" sz="3600" dirty="0" smtClean="0">
                <a:latin typeface="Times New Roman"/>
                <a:ea typeface="Times New Roman"/>
              </a:rPr>
              <a:t>in</a:t>
            </a:r>
            <a:r>
              <a:rPr lang="en-US" sz="3600" spc="-60" dirty="0" smtClean="0">
                <a:latin typeface="Times New Roman"/>
                <a:ea typeface="Times New Roman"/>
              </a:rPr>
              <a:t> </a:t>
            </a:r>
            <a:r>
              <a:rPr lang="en-US" sz="3600" dirty="0" smtClean="0">
                <a:latin typeface="Times New Roman"/>
                <a:ea typeface="Times New Roman"/>
              </a:rPr>
              <a:t>behavior</a:t>
            </a:r>
            <a:r>
              <a:rPr lang="en-US" sz="3600" spc="-55" dirty="0" smtClean="0">
                <a:latin typeface="Times New Roman"/>
                <a:ea typeface="Times New Roman"/>
              </a:rPr>
              <a:t> </a:t>
            </a:r>
            <a:r>
              <a:rPr lang="en-US" sz="3600" dirty="0" smtClean="0">
                <a:latin typeface="Times New Roman"/>
                <a:ea typeface="Times New Roman"/>
              </a:rPr>
              <a:t>that</a:t>
            </a:r>
            <a:r>
              <a:rPr lang="en-US" sz="3600" spc="-60" dirty="0" smtClean="0">
                <a:latin typeface="Times New Roman"/>
                <a:ea typeface="Times New Roman"/>
              </a:rPr>
              <a:t> </a:t>
            </a:r>
            <a:r>
              <a:rPr lang="en-US" sz="3600" dirty="0" smtClean="0">
                <a:latin typeface="Times New Roman"/>
                <a:ea typeface="Times New Roman"/>
              </a:rPr>
              <a:t>results</a:t>
            </a:r>
            <a:r>
              <a:rPr lang="en-US" sz="3600" spc="-60" dirty="0" smtClean="0">
                <a:latin typeface="Times New Roman"/>
                <a:ea typeface="Times New Roman"/>
              </a:rPr>
              <a:t> </a:t>
            </a:r>
            <a:r>
              <a:rPr lang="en-US" sz="3600" dirty="0" smtClean="0">
                <a:latin typeface="Times New Roman"/>
                <a:ea typeface="Times New Roman"/>
              </a:rPr>
              <a:t>from</a:t>
            </a:r>
            <a:r>
              <a:rPr lang="en-US" sz="3600" spc="-55" dirty="0" smtClean="0">
                <a:latin typeface="Times New Roman"/>
                <a:ea typeface="Times New Roman"/>
              </a:rPr>
              <a:t> </a:t>
            </a:r>
            <a:r>
              <a:rPr lang="en-US" sz="3600" dirty="0" smtClean="0">
                <a:latin typeface="Times New Roman"/>
                <a:ea typeface="Times New Roman"/>
              </a:rPr>
              <a:t>the</a:t>
            </a:r>
            <a:r>
              <a:rPr lang="en-US" sz="3600" spc="-60" dirty="0" smtClean="0">
                <a:latin typeface="Times New Roman"/>
                <a:ea typeface="Times New Roman"/>
              </a:rPr>
              <a:t> </a:t>
            </a:r>
            <a:r>
              <a:rPr lang="en-US" sz="3600" dirty="0" smtClean="0">
                <a:latin typeface="Times New Roman"/>
                <a:ea typeface="Times New Roman"/>
              </a:rPr>
              <a:t>individual's</a:t>
            </a:r>
            <a:r>
              <a:rPr lang="en-US" sz="3600" spc="-55" dirty="0" smtClean="0">
                <a:latin typeface="Times New Roman"/>
                <a:ea typeface="Times New Roman"/>
              </a:rPr>
              <a:t> </a:t>
            </a:r>
            <a:r>
              <a:rPr lang="en-US" sz="3600" dirty="0" smtClean="0">
                <a:latin typeface="Times New Roman"/>
                <a:ea typeface="Times New Roman"/>
              </a:rPr>
              <a:t>experience</a:t>
            </a:r>
            <a:r>
              <a:rPr lang="en-US" sz="3600" spc="-60" dirty="0" smtClean="0">
                <a:latin typeface="Times New Roman"/>
                <a:ea typeface="Times New Roman"/>
              </a:rPr>
              <a:t> </a:t>
            </a:r>
            <a:r>
              <a:rPr lang="en-US" sz="3600" dirty="0" smtClean="0">
                <a:latin typeface="Times New Roman"/>
                <a:ea typeface="Times New Roman"/>
              </a:rPr>
              <a:t>in</a:t>
            </a:r>
            <a:r>
              <a:rPr lang="en-US" sz="3600" spc="-60" dirty="0" smtClean="0">
                <a:latin typeface="Times New Roman"/>
                <a:ea typeface="Times New Roman"/>
              </a:rPr>
              <a:t> </a:t>
            </a:r>
            <a:r>
              <a:rPr lang="en-US" sz="3600" dirty="0" smtClean="0">
                <a:latin typeface="Times New Roman"/>
                <a:ea typeface="Times New Roman"/>
              </a:rPr>
              <a:t>the</a:t>
            </a:r>
            <a:r>
              <a:rPr lang="en-US" sz="3600" spc="-55" dirty="0" smtClean="0">
                <a:latin typeface="Times New Roman"/>
                <a:ea typeface="Times New Roman"/>
              </a:rPr>
              <a:t> </a:t>
            </a:r>
            <a:r>
              <a:rPr lang="en-US" sz="3600" dirty="0" smtClean="0">
                <a:latin typeface="Times New Roman"/>
                <a:ea typeface="Times New Roman"/>
              </a:rPr>
              <a:t>environment.</a:t>
            </a:r>
            <a:r>
              <a:rPr lang="en-US" sz="3600" spc="-240" dirty="0" smtClean="0">
                <a:latin typeface="Times New Roman"/>
                <a:ea typeface="Times New Roman"/>
              </a:rPr>
              <a:t> </a:t>
            </a:r>
            <a:endParaRPr lang="en-US" sz="3600" dirty="0" smtClean="0">
              <a:latin typeface="Times New Roman"/>
              <a:ea typeface="Times New Roman"/>
            </a:endParaRPr>
          </a:p>
          <a:p>
            <a:endParaRPr lang="en-US" dirty="0"/>
          </a:p>
        </p:txBody>
      </p:sp>
    </p:spTree>
  </p:cSld>
  <p:clrMapOvr>
    <a:masterClrMapping/>
  </p:clrMapOvr>
  <p:transition spd="med">
    <p:wipe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153400" cy="990600"/>
          </a:xfrm>
        </p:spPr>
        <p:txBody>
          <a:bodyPr>
            <a:normAutofit fontScale="90000"/>
          </a:bodyPr>
          <a:lstStyle/>
          <a:p>
            <a:r>
              <a:rPr lang="en-US" b="1" dirty="0" smtClean="0">
                <a:latin typeface="Arial"/>
                <a:ea typeface="Arial"/>
              </a:rPr>
              <a:t>Definition</a:t>
            </a:r>
            <a:r>
              <a:rPr lang="en-US" b="1" spc="165" dirty="0" smtClean="0">
                <a:latin typeface="Arial"/>
                <a:ea typeface="Arial"/>
              </a:rPr>
              <a:t> </a:t>
            </a:r>
            <a:r>
              <a:rPr lang="en-US" b="1" dirty="0" smtClean="0">
                <a:latin typeface="Arial"/>
                <a:ea typeface="Arial"/>
              </a:rPr>
              <a:t>of</a:t>
            </a:r>
            <a:r>
              <a:rPr lang="en-US" b="1" spc="165" dirty="0" smtClean="0">
                <a:latin typeface="Arial"/>
                <a:ea typeface="Arial"/>
              </a:rPr>
              <a:t> </a:t>
            </a:r>
            <a:r>
              <a:rPr lang="en-US" b="1" dirty="0" smtClean="0">
                <a:latin typeface="Arial"/>
                <a:ea typeface="Arial"/>
              </a:rPr>
              <a:t>Personality</a:t>
            </a:r>
            <a:r>
              <a:rPr lang="en-US" b="1" spc="165" dirty="0" smtClean="0">
                <a:latin typeface="Arial"/>
                <a:ea typeface="Arial"/>
              </a:rPr>
              <a:t> </a:t>
            </a:r>
            <a:r>
              <a:rPr lang="en-US" b="1" dirty="0" smtClean="0">
                <a:latin typeface="Arial"/>
                <a:ea typeface="Arial"/>
              </a:rPr>
              <a:t>Development</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92500" lnSpcReduction="20000"/>
          </a:bodyPr>
          <a:lstStyle/>
          <a:p>
            <a:pPr marL="266700" marR="266065" algn="just">
              <a:lnSpc>
                <a:spcPct val="103000"/>
              </a:lnSpc>
              <a:spcBef>
                <a:spcPts val="1060"/>
              </a:spcBef>
              <a:spcAft>
                <a:spcPts val="0"/>
              </a:spcAft>
            </a:pPr>
            <a:r>
              <a:rPr lang="en-US" dirty="0" smtClean="0">
                <a:latin typeface="Times New Roman"/>
                <a:ea typeface="Times New Roman"/>
              </a:rPr>
              <a:t>Personality development is the development of the organized pattern of behaviors and attitudes that makes a person</a:t>
            </a:r>
            <a:r>
              <a:rPr lang="en-US" spc="5" dirty="0" smtClean="0">
                <a:latin typeface="Times New Roman"/>
                <a:ea typeface="Times New Roman"/>
              </a:rPr>
              <a:t> </a:t>
            </a:r>
            <a:r>
              <a:rPr lang="en-US" dirty="0" smtClean="0">
                <a:latin typeface="Times New Roman"/>
                <a:ea typeface="Times New Roman"/>
              </a:rPr>
              <a:t>distinctive. Personality development occurs by the ongoing interaction of temperament, character, and environment.</a:t>
            </a:r>
          </a:p>
          <a:p>
            <a:pPr marL="266700" marR="266065" algn="just">
              <a:lnSpc>
                <a:spcPct val="103000"/>
              </a:lnSpc>
              <a:spcBef>
                <a:spcPts val="930"/>
              </a:spcBef>
              <a:spcAft>
                <a:spcPts val="0"/>
              </a:spcAft>
            </a:pPr>
            <a:r>
              <a:rPr lang="en-US" dirty="0" smtClean="0">
                <a:latin typeface="Times New Roman"/>
                <a:ea typeface="Times New Roman"/>
              </a:rPr>
              <a:t>Temperament</a:t>
            </a:r>
            <a:r>
              <a:rPr lang="en-US" spc="130" dirty="0" smtClean="0">
                <a:latin typeface="Times New Roman"/>
                <a:ea typeface="Times New Roman"/>
              </a:rPr>
              <a:t> </a:t>
            </a:r>
            <a:r>
              <a:rPr lang="en-US" dirty="0" smtClean="0">
                <a:latin typeface="Times New Roman"/>
                <a:ea typeface="Times New Roman"/>
              </a:rPr>
              <a:t>is</a:t>
            </a:r>
            <a:r>
              <a:rPr lang="en-US" spc="130" dirty="0" smtClean="0">
                <a:latin typeface="Times New Roman"/>
                <a:ea typeface="Times New Roman"/>
              </a:rPr>
              <a:t> </a:t>
            </a:r>
            <a:r>
              <a:rPr lang="en-US" dirty="0" smtClean="0">
                <a:latin typeface="Times New Roman"/>
                <a:ea typeface="Times New Roman"/>
              </a:rPr>
              <a:t>similar</a:t>
            </a:r>
            <a:r>
              <a:rPr lang="en-US" spc="130" dirty="0" smtClean="0">
                <a:latin typeface="Times New Roman"/>
                <a:ea typeface="Times New Roman"/>
              </a:rPr>
              <a:t> </a:t>
            </a:r>
            <a:r>
              <a:rPr lang="en-US" dirty="0" smtClean="0">
                <a:latin typeface="Times New Roman"/>
                <a:ea typeface="Times New Roman"/>
              </a:rPr>
              <a:t>to</a:t>
            </a:r>
            <a:r>
              <a:rPr lang="en-US" spc="130" dirty="0" smtClean="0">
                <a:latin typeface="Times New Roman"/>
                <a:ea typeface="Times New Roman"/>
              </a:rPr>
              <a:t> </a:t>
            </a:r>
            <a:r>
              <a:rPr lang="en-US" dirty="0" smtClean="0">
                <a:latin typeface="Times New Roman"/>
                <a:ea typeface="Times New Roman"/>
              </a:rPr>
              <a:t>personality</a:t>
            </a:r>
            <a:r>
              <a:rPr lang="en-US" spc="130" dirty="0" smtClean="0">
                <a:latin typeface="Times New Roman"/>
                <a:ea typeface="Times New Roman"/>
              </a:rPr>
              <a:t> </a:t>
            </a:r>
            <a:r>
              <a:rPr lang="en-US" dirty="0" smtClean="0">
                <a:latin typeface="Times New Roman"/>
                <a:ea typeface="Times New Roman"/>
              </a:rPr>
              <a:t>in</a:t>
            </a:r>
            <a:r>
              <a:rPr lang="en-US" spc="130" dirty="0" smtClean="0">
                <a:latin typeface="Times New Roman"/>
                <a:ea typeface="Times New Roman"/>
              </a:rPr>
              <a:t> </a:t>
            </a:r>
            <a:r>
              <a:rPr lang="en-US" dirty="0" smtClean="0">
                <a:latin typeface="Times New Roman"/>
                <a:ea typeface="Times New Roman"/>
              </a:rPr>
              <a:t>that</a:t>
            </a:r>
            <a:r>
              <a:rPr lang="en-US" spc="130" dirty="0" smtClean="0">
                <a:latin typeface="Times New Roman"/>
                <a:ea typeface="Times New Roman"/>
              </a:rPr>
              <a:t> </a:t>
            </a:r>
            <a:r>
              <a:rPr lang="en-US" dirty="0" smtClean="0">
                <a:latin typeface="Times New Roman"/>
                <a:ea typeface="Times New Roman"/>
              </a:rPr>
              <a:t>both</a:t>
            </a:r>
            <a:r>
              <a:rPr lang="en-US" spc="130" dirty="0" smtClean="0">
                <a:latin typeface="Times New Roman"/>
                <a:ea typeface="Times New Roman"/>
              </a:rPr>
              <a:t> </a:t>
            </a:r>
            <a:r>
              <a:rPr lang="en-US" dirty="0" smtClean="0">
                <a:latin typeface="Times New Roman"/>
                <a:ea typeface="Times New Roman"/>
              </a:rPr>
              <a:t>are</a:t>
            </a:r>
            <a:r>
              <a:rPr lang="en-US" spc="130" dirty="0" smtClean="0">
                <a:latin typeface="Times New Roman"/>
                <a:ea typeface="Times New Roman"/>
              </a:rPr>
              <a:t> </a:t>
            </a:r>
            <a:r>
              <a:rPr lang="en-US" dirty="0" smtClean="0">
                <a:latin typeface="Times New Roman"/>
                <a:ea typeface="Times New Roman"/>
              </a:rPr>
              <a:t>developed</a:t>
            </a:r>
            <a:r>
              <a:rPr lang="en-US" spc="130" dirty="0" smtClean="0">
                <a:latin typeface="Times New Roman"/>
                <a:ea typeface="Times New Roman"/>
              </a:rPr>
              <a:t> </a:t>
            </a:r>
            <a:r>
              <a:rPr lang="en-US" dirty="0" smtClean="0">
                <a:latin typeface="Times New Roman"/>
                <a:ea typeface="Times New Roman"/>
              </a:rPr>
              <a:t>at</a:t>
            </a:r>
            <a:r>
              <a:rPr lang="en-US" spc="130" dirty="0" smtClean="0">
                <a:latin typeface="Times New Roman"/>
                <a:ea typeface="Times New Roman"/>
              </a:rPr>
              <a:t> </a:t>
            </a:r>
            <a:r>
              <a:rPr lang="en-US" dirty="0" smtClean="0">
                <a:latin typeface="Times New Roman"/>
                <a:ea typeface="Times New Roman"/>
              </a:rPr>
              <a:t>a</a:t>
            </a:r>
            <a:r>
              <a:rPr lang="en-US" spc="130" dirty="0" smtClean="0">
                <a:latin typeface="Times New Roman"/>
                <a:ea typeface="Times New Roman"/>
              </a:rPr>
              <a:t> </a:t>
            </a:r>
            <a:r>
              <a:rPr lang="en-US" dirty="0" smtClean="0">
                <a:latin typeface="Times New Roman"/>
                <a:ea typeface="Times New Roman"/>
              </a:rPr>
              <a:t>very</a:t>
            </a:r>
            <a:r>
              <a:rPr lang="en-US" spc="130" dirty="0" smtClean="0">
                <a:latin typeface="Times New Roman"/>
                <a:ea typeface="Times New Roman"/>
              </a:rPr>
              <a:t> </a:t>
            </a:r>
            <a:r>
              <a:rPr lang="en-US" dirty="0" smtClean="0">
                <a:latin typeface="Times New Roman"/>
                <a:ea typeface="Times New Roman"/>
              </a:rPr>
              <a:t>early</a:t>
            </a:r>
            <a:r>
              <a:rPr lang="en-US" spc="130" dirty="0" smtClean="0">
                <a:latin typeface="Times New Roman"/>
                <a:ea typeface="Times New Roman"/>
              </a:rPr>
              <a:t> </a:t>
            </a:r>
            <a:r>
              <a:rPr lang="en-US" dirty="0" smtClean="0">
                <a:latin typeface="Times New Roman"/>
                <a:ea typeface="Times New Roman"/>
              </a:rPr>
              <a:t>age</a:t>
            </a:r>
            <a:r>
              <a:rPr lang="en-US" spc="130" dirty="0" smtClean="0">
                <a:latin typeface="Times New Roman"/>
                <a:ea typeface="Times New Roman"/>
              </a:rPr>
              <a:t> </a:t>
            </a:r>
            <a:r>
              <a:rPr lang="en-US" dirty="0" smtClean="0">
                <a:latin typeface="Times New Roman"/>
                <a:ea typeface="Times New Roman"/>
              </a:rPr>
              <a:t>and</a:t>
            </a:r>
            <a:r>
              <a:rPr lang="en-US" spc="130" dirty="0" smtClean="0">
                <a:latin typeface="Times New Roman"/>
                <a:ea typeface="Times New Roman"/>
              </a:rPr>
              <a:t> </a:t>
            </a:r>
            <a:r>
              <a:rPr lang="en-US" dirty="0" smtClean="0">
                <a:latin typeface="Times New Roman"/>
                <a:ea typeface="Times New Roman"/>
              </a:rPr>
              <a:t>generally</a:t>
            </a:r>
            <a:r>
              <a:rPr lang="en-US" spc="130" dirty="0" smtClean="0">
                <a:latin typeface="Times New Roman"/>
                <a:ea typeface="Times New Roman"/>
              </a:rPr>
              <a:t> </a:t>
            </a:r>
            <a:r>
              <a:rPr lang="en-US" dirty="0" smtClean="0">
                <a:latin typeface="Times New Roman"/>
                <a:ea typeface="Times New Roman"/>
              </a:rPr>
              <a:t>don't</a:t>
            </a:r>
            <a:r>
              <a:rPr lang="en-US" spc="130" dirty="0" smtClean="0">
                <a:latin typeface="Times New Roman"/>
                <a:ea typeface="Times New Roman"/>
              </a:rPr>
              <a:t> </a:t>
            </a:r>
            <a:r>
              <a:rPr lang="en-US" dirty="0" smtClean="0">
                <a:latin typeface="Times New Roman"/>
                <a:ea typeface="Times New Roman"/>
              </a:rPr>
              <a:t>change</a:t>
            </a:r>
            <a:r>
              <a:rPr lang="en-US" spc="-240" dirty="0" smtClean="0">
                <a:latin typeface="Times New Roman"/>
                <a:ea typeface="Times New Roman"/>
              </a:rPr>
              <a:t> </a:t>
            </a:r>
            <a:r>
              <a:rPr lang="en-US" dirty="0" smtClean="0">
                <a:latin typeface="Times New Roman"/>
                <a:ea typeface="Times New Roman"/>
              </a:rPr>
              <a:t>very much over the years. Think of personality as being the distinctive qualities or characteristics of a person, while</a:t>
            </a:r>
            <a:r>
              <a:rPr lang="en-US" spc="5" dirty="0" smtClean="0">
                <a:latin typeface="Times New Roman"/>
                <a:ea typeface="Times New Roman"/>
              </a:rPr>
              <a:t> </a:t>
            </a:r>
            <a:r>
              <a:rPr lang="en-US" dirty="0" smtClean="0">
                <a:latin typeface="Times New Roman"/>
                <a:ea typeface="Times New Roman"/>
              </a:rPr>
              <a:t>temperament is a measure of how that person naturally responds and reacts to the world around him or her.</a:t>
            </a:r>
          </a:p>
          <a:p>
            <a:endParaRPr lang="en-US" dirty="0"/>
          </a:p>
        </p:txBody>
      </p:sp>
    </p:spTree>
  </p:cSld>
  <p:clrMapOvr>
    <a:masterClrMapping/>
  </p:clrMapOvr>
  <p:transition spd="med">
    <p:wipe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153400" cy="990600"/>
          </a:xfrm>
        </p:spPr>
        <p:txBody>
          <a:bodyPr>
            <a:normAutofit fontScale="90000"/>
          </a:bodyPr>
          <a:lstStyle/>
          <a:p>
            <a:r>
              <a:rPr lang="en-US" sz="3600" b="1" dirty="0" smtClean="0">
                <a:latin typeface="Arial"/>
                <a:ea typeface="Arial"/>
              </a:rPr>
              <a:t>FACTORS</a:t>
            </a:r>
            <a:r>
              <a:rPr lang="en-US" sz="3600" b="1" spc="45" dirty="0" smtClean="0">
                <a:latin typeface="Arial"/>
                <a:ea typeface="Arial"/>
              </a:rPr>
              <a:t> </a:t>
            </a:r>
            <a:r>
              <a:rPr lang="en-US" sz="3600" b="1" dirty="0" smtClean="0">
                <a:latin typeface="Arial"/>
                <a:ea typeface="Arial"/>
              </a:rPr>
              <a:t>INFLUNENCING</a:t>
            </a:r>
            <a:r>
              <a:rPr lang="en-US" sz="3600" b="1" spc="45" dirty="0" smtClean="0">
                <a:latin typeface="Arial"/>
                <a:ea typeface="Arial"/>
              </a:rPr>
              <a:t> </a:t>
            </a:r>
            <a:r>
              <a:rPr lang="en-US" sz="3600" b="1" dirty="0" smtClean="0">
                <a:latin typeface="Arial"/>
                <a:ea typeface="Arial"/>
              </a:rPr>
              <a:t>THE</a:t>
            </a:r>
            <a:r>
              <a:rPr lang="en-US" sz="3600" b="1" spc="5" dirty="0" smtClean="0">
                <a:latin typeface="Arial"/>
                <a:ea typeface="Arial"/>
              </a:rPr>
              <a:t> </a:t>
            </a:r>
            <a:r>
              <a:rPr lang="en-US" sz="3600" b="1" dirty="0" smtClean="0">
                <a:latin typeface="Arial"/>
                <a:ea typeface="Arial"/>
              </a:rPr>
              <a:t>DEVELOPMENT</a:t>
            </a:r>
            <a:r>
              <a:rPr lang="en-US" sz="3600" b="1" spc="140" dirty="0" smtClean="0">
                <a:latin typeface="Arial"/>
                <a:ea typeface="Arial"/>
              </a:rPr>
              <a:t> </a:t>
            </a:r>
            <a:r>
              <a:rPr lang="en-US" sz="3600" b="1" dirty="0" smtClean="0">
                <a:latin typeface="Arial"/>
                <a:ea typeface="Arial"/>
              </a:rPr>
              <a:t>OF</a:t>
            </a:r>
            <a:r>
              <a:rPr lang="en-US" sz="3600" b="1" spc="140" dirty="0" smtClean="0">
                <a:latin typeface="Arial"/>
                <a:ea typeface="Arial"/>
              </a:rPr>
              <a:t> </a:t>
            </a:r>
            <a:r>
              <a:rPr lang="en-US" sz="3600" b="1" dirty="0" smtClean="0">
                <a:latin typeface="Arial"/>
                <a:ea typeface="Arial"/>
              </a:rPr>
              <a:t>PERSONALITY</a:t>
            </a:r>
            <a:r>
              <a:rPr lang="en-US" b="1" dirty="0" smtClean="0">
                <a:latin typeface="Arial"/>
                <a:ea typeface="Arial"/>
              </a:rPr>
              <a:t/>
            </a:r>
            <a:br>
              <a:rPr lang="en-US" b="1" dirty="0" smtClean="0">
                <a:latin typeface="Arial"/>
                <a:ea typeface="Arial"/>
              </a:rPr>
            </a:br>
            <a:endParaRPr lang="en-US" dirty="0"/>
          </a:p>
        </p:txBody>
      </p:sp>
      <p:sp>
        <p:nvSpPr>
          <p:cNvPr id="3" name="Content Placeholder 2"/>
          <p:cNvSpPr>
            <a:spLocks noGrp="1"/>
          </p:cNvSpPr>
          <p:nvPr>
            <p:ph sz="quarter" idx="1"/>
          </p:nvPr>
        </p:nvSpPr>
        <p:spPr>
          <a:xfrm>
            <a:off x="0" y="1600200"/>
            <a:ext cx="9144000" cy="5257800"/>
          </a:xfrm>
        </p:spPr>
        <p:txBody>
          <a:bodyPr>
            <a:normAutofit fontScale="70000" lnSpcReduction="20000"/>
          </a:bodyPr>
          <a:lstStyle/>
          <a:p>
            <a:pPr marL="266700" marR="0" algn="just">
              <a:spcBef>
                <a:spcPts val="945"/>
              </a:spcBef>
              <a:spcAft>
                <a:spcPts val="0"/>
              </a:spcAft>
            </a:pPr>
            <a:r>
              <a:rPr lang="en-US" dirty="0" smtClean="0">
                <a:latin typeface="Times New Roman"/>
                <a:ea typeface="Times New Roman"/>
              </a:rPr>
              <a:t>Major factors which affect the development of personality </a:t>
            </a:r>
            <a:r>
              <a:rPr lang="en-US" dirty="0" smtClean="0">
                <a:latin typeface="Times New Roman"/>
                <a:ea typeface="Times New Roman"/>
              </a:rPr>
              <a:t>are:</a:t>
            </a:r>
          </a:p>
          <a:p>
            <a:pPr marL="266700" marR="0" algn="just">
              <a:spcBef>
                <a:spcPts val="945"/>
              </a:spcBef>
              <a:spcAft>
                <a:spcPts val="0"/>
              </a:spcAft>
              <a:buNone/>
            </a:pPr>
            <a:r>
              <a:rPr lang="en-US" b="1" u="sng" dirty="0" smtClean="0">
                <a:latin typeface="Arial"/>
                <a:ea typeface="Arial"/>
              </a:rPr>
              <a:t>Heredity</a:t>
            </a:r>
            <a:endParaRPr lang="en-US" b="1" u="sng" dirty="0" smtClean="0">
              <a:latin typeface="Arial"/>
              <a:ea typeface="Arial"/>
            </a:endParaRPr>
          </a:p>
          <a:p>
            <a:pPr marL="266700" marR="0" algn="just">
              <a:spcBef>
                <a:spcPts val="945"/>
              </a:spcBef>
              <a:spcAft>
                <a:spcPts val="0"/>
              </a:spcAft>
            </a:pPr>
            <a:r>
              <a:rPr lang="en-US" dirty="0" smtClean="0">
                <a:latin typeface="Times New Roman"/>
                <a:ea typeface="Times New Roman"/>
              </a:rPr>
              <a:t>Many</a:t>
            </a:r>
            <a:r>
              <a:rPr lang="en-US" spc="-15" dirty="0" smtClean="0">
                <a:latin typeface="Times New Roman"/>
                <a:ea typeface="Times New Roman"/>
              </a:rPr>
              <a:t> </a:t>
            </a:r>
            <a:r>
              <a:rPr lang="en-US" dirty="0" smtClean="0">
                <a:latin typeface="Times New Roman"/>
                <a:ea typeface="Times New Roman"/>
              </a:rPr>
              <a:t>of</a:t>
            </a:r>
            <a:r>
              <a:rPr lang="en-US" spc="-15" dirty="0" smtClean="0">
                <a:latin typeface="Times New Roman"/>
                <a:ea typeface="Times New Roman"/>
              </a:rPr>
              <a:t> </a:t>
            </a:r>
            <a:r>
              <a:rPr lang="en-US" dirty="0" smtClean="0">
                <a:latin typeface="Times New Roman"/>
                <a:ea typeface="Times New Roman"/>
              </a:rPr>
              <a:t>the</a:t>
            </a:r>
            <a:r>
              <a:rPr lang="en-US" spc="-15" dirty="0" smtClean="0">
                <a:latin typeface="Times New Roman"/>
                <a:ea typeface="Times New Roman"/>
              </a:rPr>
              <a:t> </a:t>
            </a:r>
            <a:r>
              <a:rPr lang="en-US" dirty="0" smtClean="0">
                <a:latin typeface="Times New Roman"/>
                <a:ea typeface="Times New Roman"/>
              </a:rPr>
              <a:t>physical</a:t>
            </a:r>
            <a:r>
              <a:rPr lang="en-US" spc="-15" dirty="0" smtClean="0">
                <a:latin typeface="Times New Roman"/>
                <a:ea typeface="Times New Roman"/>
              </a:rPr>
              <a:t> </a:t>
            </a:r>
            <a:r>
              <a:rPr lang="en-US" dirty="0" smtClean="0">
                <a:latin typeface="Times New Roman"/>
                <a:ea typeface="Times New Roman"/>
              </a:rPr>
              <a:t>characteristics</a:t>
            </a:r>
            <a:r>
              <a:rPr lang="en-US" spc="-10" dirty="0" smtClean="0">
                <a:latin typeface="Times New Roman"/>
                <a:ea typeface="Times New Roman"/>
              </a:rPr>
              <a:t> </a:t>
            </a:r>
            <a:r>
              <a:rPr lang="en-US" dirty="0" smtClean="0">
                <a:latin typeface="Times New Roman"/>
                <a:ea typeface="Times New Roman"/>
              </a:rPr>
              <a:t>are</a:t>
            </a:r>
            <a:r>
              <a:rPr lang="en-US" spc="-15" dirty="0" smtClean="0">
                <a:latin typeface="Times New Roman"/>
                <a:ea typeface="Times New Roman"/>
              </a:rPr>
              <a:t> </a:t>
            </a:r>
            <a:r>
              <a:rPr lang="en-US" dirty="0" smtClean="0">
                <a:latin typeface="Times New Roman"/>
                <a:ea typeface="Times New Roman"/>
              </a:rPr>
              <a:t>passed</a:t>
            </a:r>
            <a:r>
              <a:rPr lang="en-US" spc="-15" dirty="0" smtClean="0">
                <a:latin typeface="Times New Roman"/>
                <a:ea typeface="Times New Roman"/>
              </a:rPr>
              <a:t> </a:t>
            </a:r>
            <a:r>
              <a:rPr lang="en-US" dirty="0" smtClean="0">
                <a:latin typeface="Times New Roman"/>
                <a:ea typeface="Times New Roman"/>
              </a:rPr>
              <a:t>onto</a:t>
            </a:r>
            <a:r>
              <a:rPr lang="en-US" spc="-15" dirty="0" smtClean="0">
                <a:latin typeface="Times New Roman"/>
                <a:ea typeface="Times New Roman"/>
              </a:rPr>
              <a:t> </a:t>
            </a:r>
            <a:r>
              <a:rPr lang="en-US" dirty="0" smtClean="0">
                <a:latin typeface="Times New Roman"/>
                <a:ea typeface="Times New Roman"/>
              </a:rPr>
              <a:t>the</a:t>
            </a:r>
            <a:r>
              <a:rPr lang="en-US" spc="-10" dirty="0" smtClean="0">
                <a:latin typeface="Times New Roman"/>
                <a:ea typeface="Times New Roman"/>
              </a:rPr>
              <a:t> </a:t>
            </a:r>
            <a:r>
              <a:rPr lang="en-US" dirty="0" smtClean="0">
                <a:latin typeface="Times New Roman"/>
                <a:ea typeface="Times New Roman"/>
              </a:rPr>
              <a:t>person</a:t>
            </a:r>
            <a:r>
              <a:rPr lang="en-US" spc="-15" dirty="0" smtClean="0">
                <a:latin typeface="Times New Roman"/>
                <a:ea typeface="Times New Roman"/>
              </a:rPr>
              <a:t> </a:t>
            </a:r>
            <a:r>
              <a:rPr lang="en-US" dirty="0" smtClean="0">
                <a:latin typeface="Times New Roman"/>
                <a:ea typeface="Times New Roman"/>
              </a:rPr>
              <a:t>by</a:t>
            </a:r>
            <a:r>
              <a:rPr lang="en-US" spc="-15" dirty="0" smtClean="0">
                <a:latin typeface="Times New Roman"/>
                <a:ea typeface="Times New Roman"/>
              </a:rPr>
              <a:t> </a:t>
            </a:r>
            <a:r>
              <a:rPr lang="en-US" dirty="0" smtClean="0">
                <a:latin typeface="Times New Roman"/>
                <a:ea typeface="Times New Roman"/>
              </a:rPr>
              <a:t>the</a:t>
            </a:r>
            <a:r>
              <a:rPr lang="en-US" spc="-15" dirty="0" smtClean="0">
                <a:latin typeface="Times New Roman"/>
                <a:ea typeface="Times New Roman"/>
              </a:rPr>
              <a:t> </a:t>
            </a:r>
            <a:r>
              <a:rPr lang="en-US" dirty="0" smtClean="0">
                <a:latin typeface="Times New Roman"/>
                <a:ea typeface="Times New Roman"/>
              </a:rPr>
              <a:t>family,</a:t>
            </a:r>
            <a:r>
              <a:rPr lang="en-US" spc="-15" dirty="0" smtClean="0">
                <a:latin typeface="Times New Roman"/>
                <a:ea typeface="Times New Roman"/>
              </a:rPr>
              <a:t> </a:t>
            </a:r>
            <a:r>
              <a:rPr lang="en-US" dirty="0" smtClean="0">
                <a:latin typeface="Times New Roman"/>
                <a:ea typeface="Times New Roman"/>
              </a:rPr>
              <a:t>such</a:t>
            </a:r>
            <a:r>
              <a:rPr lang="en-US" spc="-10" dirty="0" smtClean="0">
                <a:latin typeface="Times New Roman"/>
                <a:ea typeface="Times New Roman"/>
              </a:rPr>
              <a:t> </a:t>
            </a:r>
            <a:r>
              <a:rPr lang="en-US" dirty="0" smtClean="0">
                <a:latin typeface="Times New Roman"/>
                <a:ea typeface="Times New Roman"/>
              </a:rPr>
              <a:t>as</a:t>
            </a:r>
            <a:r>
              <a:rPr lang="en-US" spc="-15" dirty="0" smtClean="0">
                <a:latin typeface="Times New Roman"/>
                <a:ea typeface="Times New Roman"/>
              </a:rPr>
              <a:t> </a:t>
            </a:r>
            <a:r>
              <a:rPr lang="en-US" dirty="0" smtClean="0">
                <a:latin typeface="Times New Roman"/>
                <a:ea typeface="Times New Roman"/>
              </a:rPr>
              <a:t>physical</a:t>
            </a:r>
            <a:r>
              <a:rPr lang="en-US" spc="-15" dirty="0" smtClean="0">
                <a:latin typeface="Times New Roman"/>
                <a:ea typeface="Times New Roman"/>
              </a:rPr>
              <a:t> </a:t>
            </a:r>
            <a:r>
              <a:rPr lang="en-US" dirty="0" smtClean="0">
                <a:latin typeface="Times New Roman"/>
                <a:ea typeface="Times New Roman"/>
              </a:rPr>
              <a:t>characteristics</a:t>
            </a:r>
            <a:r>
              <a:rPr lang="en-US" spc="-15" dirty="0" smtClean="0">
                <a:latin typeface="Times New Roman"/>
                <a:ea typeface="Times New Roman"/>
              </a:rPr>
              <a:t> </a:t>
            </a:r>
            <a:r>
              <a:rPr lang="en-US" dirty="0" smtClean="0">
                <a:latin typeface="Times New Roman"/>
                <a:ea typeface="Times New Roman"/>
              </a:rPr>
              <a:t>such</a:t>
            </a:r>
            <a:r>
              <a:rPr lang="en-US" spc="-10" dirty="0" smtClean="0">
                <a:latin typeface="Times New Roman"/>
                <a:ea typeface="Times New Roman"/>
              </a:rPr>
              <a:t> </a:t>
            </a:r>
            <a:r>
              <a:rPr lang="en-US" dirty="0" smtClean="0">
                <a:latin typeface="Times New Roman"/>
                <a:ea typeface="Times New Roman"/>
              </a:rPr>
              <a:t>as</a:t>
            </a:r>
            <a:r>
              <a:rPr lang="en-US" spc="-240" dirty="0" smtClean="0">
                <a:latin typeface="Times New Roman"/>
                <a:ea typeface="Times New Roman"/>
              </a:rPr>
              <a:t> </a:t>
            </a:r>
            <a:r>
              <a:rPr lang="en-US" dirty="0" smtClean="0">
                <a:latin typeface="Times New Roman"/>
                <a:ea typeface="Times New Roman"/>
              </a:rPr>
              <a:t>pretty,</a:t>
            </a:r>
            <a:r>
              <a:rPr lang="en-US" spc="-45" dirty="0" smtClean="0">
                <a:latin typeface="Times New Roman"/>
                <a:ea typeface="Times New Roman"/>
              </a:rPr>
              <a:t> </a:t>
            </a:r>
            <a:r>
              <a:rPr lang="en-US" dirty="0" smtClean="0">
                <a:latin typeface="Times New Roman"/>
                <a:ea typeface="Times New Roman"/>
              </a:rPr>
              <a:t>tall</a:t>
            </a:r>
            <a:r>
              <a:rPr lang="en-US" spc="-45" dirty="0" smtClean="0">
                <a:latin typeface="Times New Roman"/>
                <a:ea typeface="Times New Roman"/>
              </a:rPr>
              <a:t> </a:t>
            </a:r>
            <a:r>
              <a:rPr lang="en-US" dirty="0" smtClean="0">
                <a:latin typeface="Times New Roman"/>
                <a:ea typeface="Times New Roman"/>
              </a:rPr>
              <a:t>or</a:t>
            </a:r>
            <a:r>
              <a:rPr lang="en-US" spc="-45" dirty="0" smtClean="0">
                <a:latin typeface="Times New Roman"/>
                <a:ea typeface="Times New Roman"/>
              </a:rPr>
              <a:t> </a:t>
            </a:r>
            <a:r>
              <a:rPr lang="en-US" dirty="0" smtClean="0">
                <a:latin typeface="Times New Roman"/>
                <a:ea typeface="Times New Roman"/>
              </a:rPr>
              <a:t>short,</a:t>
            </a:r>
            <a:r>
              <a:rPr lang="en-US" spc="-45" dirty="0" smtClean="0">
                <a:latin typeface="Times New Roman"/>
                <a:ea typeface="Times New Roman"/>
              </a:rPr>
              <a:t> </a:t>
            </a:r>
            <a:r>
              <a:rPr lang="en-US" dirty="0" smtClean="0">
                <a:latin typeface="Times New Roman"/>
                <a:ea typeface="Times New Roman"/>
              </a:rPr>
              <a:t>fair</a:t>
            </a:r>
            <a:r>
              <a:rPr lang="en-US" spc="-45" dirty="0" smtClean="0">
                <a:latin typeface="Times New Roman"/>
                <a:ea typeface="Times New Roman"/>
              </a:rPr>
              <a:t> </a:t>
            </a:r>
            <a:r>
              <a:rPr lang="en-US" dirty="0" smtClean="0">
                <a:latin typeface="Times New Roman"/>
                <a:ea typeface="Times New Roman"/>
              </a:rPr>
              <a:t>or</a:t>
            </a:r>
            <a:r>
              <a:rPr lang="en-US" spc="-45" dirty="0" smtClean="0">
                <a:latin typeface="Times New Roman"/>
                <a:ea typeface="Times New Roman"/>
              </a:rPr>
              <a:t> </a:t>
            </a:r>
            <a:r>
              <a:rPr lang="en-US" dirty="0" smtClean="0">
                <a:latin typeface="Times New Roman"/>
                <a:ea typeface="Times New Roman"/>
              </a:rPr>
              <a:t>dark,</a:t>
            </a:r>
            <a:r>
              <a:rPr lang="en-US" spc="-45" dirty="0" smtClean="0">
                <a:latin typeface="Times New Roman"/>
                <a:ea typeface="Times New Roman"/>
              </a:rPr>
              <a:t> </a:t>
            </a:r>
            <a:r>
              <a:rPr lang="en-US" dirty="0" smtClean="0">
                <a:latin typeface="Times New Roman"/>
                <a:ea typeface="Times New Roman"/>
              </a:rPr>
              <a:t>big</a:t>
            </a:r>
            <a:r>
              <a:rPr lang="en-US" spc="-45" dirty="0" smtClean="0">
                <a:latin typeface="Times New Roman"/>
                <a:ea typeface="Times New Roman"/>
              </a:rPr>
              <a:t> </a:t>
            </a:r>
            <a:r>
              <a:rPr lang="en-US" dirty="0" smtClean="0">
                <a:latin typeface="Times New Roman"/>
                <a:ea typeface="Times New Roman"/>
              </a:rPr>
              <a:t>or</a:t>
            </a:r>
            <a:r>
              <a:rPr lang="en-US" spc="-45" dirty="0" smtClean="0">
                <a:latin typeface="Times New Roman"/>
                <a:ea typeface="Times New Roman"/>
              </a:rPr>
              <a:t> </a:t>
            </a:r>
            <a:r>
              <a:rPr lang="en-US" dirty="0" smtClean="0">
                <a:latin typeface="Times New Roman"/>
                <a:ea typeface="Times New Roman"/>
              </a:rPr>
              <a:t>small</a:t>
            </a:r>
            <a:r>
              <a:rPr lang="en-US" spc="-45" dirty="0" smtClean="0">
                <a:latin typeface="Times New Roman"/>
                <a:ea typeface="Times New Roman"/>
              </a:rPr>
              <a:t> </a:t>
            </a:r>
            <a:r>
              <a:rPr lang="en-US" dirty="0" smtClean="0">
                <a:latin typeface="Times New Roman"/>
                <a:ea typeface="Times New Roman"/>
              </a:rPr>
              <a:t>eyes,</a:t>
            </a:r>
            <a:r>
              <a:rPr lang="en-US" spc="-45" dirty="0" smtClean="0">
                <a:latin typeface="Times New Roman"/>
                <a:ea typeface="Times New Roman"/>
              </a:rPr>
              <a:t> </a:t>
            </a:r>
            <a:r>
              <a:rPr lang="en-US" dirty="0" smtClean="0">
                <a:latin typeface="Times New Roman"/>
                <a:ea typeface="Times New Roman"/>
              </a:rPr>
              <a:t>etc.</a:t>
            </a:r>
            <a:r>
              <a:rPr lang="en-US" spc="-45" dirty="0" smtClean="0">
                <a:latin typeface="Times New Roman"/>
                <a:ea typeface="Times New Roman"/>
              </a:rPr>
              <a:t> </a:t>
            </a:r>
            <a:r>
              <a:rPr lang="en-US" dirty="0" smtClean="0">
                <a:latin typeface="Times New Roman"/>
                <a:ea typeface="Times New Roman"/>
              </a:rPr>
              <a:t>Mental</a:t>
            </a:r>
            <a:r>
              <a:rPr lang="en-US" spc="-45" dirty="0" smtClean="0">
                <a:latin typeface="Times New Roman"/>
                <a:ea typeface="Times New Roman"/>
              </a:rPr>
              <a:t> </a:t>
            </a:r>
            <a:r>
              <a:rPr lang="en-US" dirty="0" smtClean="0">
                <a:latin typeface="Times New Roman"/>
                <a:ea typeface="Times New Roman"/>
              </a:rPr>
              <a:t>characteristics</a:t>
            </a:r>
            <a:r>
              <a:rPr lang="en-US" spc="-45" dirty="0" smtClean="0">
                <a:latin typeface="Times New Roman"/>
                <a:ea typeface="Times New Roman"/>
              </a:rPr>
              <a:t> </a:t>
            </a:r>
            <a:r>
              <a:rPr lang="en-US" dirty="0" smtClean="0">
                <a:latin typeface="Times New Roman"/>
                <a:ea typeface="Times New Roman"/>
              </a:rPr>
              <a:t>such</a:t>
            </a:r>
            <a:r>
              <a:rPr lang="en-US" spc="-45" dirty="0" smtClean="0">
                <a:latin typeface="Times New Roman"/>
                <a:ea typeface="Times New Roman"/>
              </a:rPr>
              <a:t> </a:t>
            </a:r>
            <a:r>
              <a:rPr lang="en-US" dirty="0" smtClean="0">
                <a:latin typeface="Times New Roman"/>
                <a:ea typeface="Times New Roman"/>
              </a:rPr>
              <a:t>as</a:t>
            </a:r>
            <a:r>
              <a:rPr lang="en-US" spc="-45" dirty="0" smtClean="0">
                <a:latin typeface="Times New Roman"/>
                <a:ea typeface="Times New Roman"/>
              </a:rPr>
              <a:t> </a:t>
            </a:r>
            <a:r>
              <a:rPr lang="en-US" dirty="0" smtClean="0">
                <a:latin typeface="Times New Roman"/>
                <a:ea typeface="Times New Roman"/>
              </a:rPr>
              <a:t>intelligence,</a:t>
            </a:r>
            <a:r>
              <a:rPr lang="en-US" spc="-45" dirty="0" smtClean="0">
                <a:latin typeface="Times New Roman"/>
                <a:ea typeface="Times New Roman"/>
              </a:rPr>
              <a:t> </a:t>
            </a:r>
            <a:r>
              <a:rPr lang="en-US" dirty="0" smtClean="0">
                <a:latin typeface="Times New Roman"/>
                <a:ea typeface="Times New Roman"/>
              </a:rPr>
              <a:t>special</a:t>
            </a:r>
            <a:r>
              <a:rPr lang="en-US" spc="-45" dirty="0" smtClean="0">
                <a:latin typeface="Times New Roman"/>
                <a:ea typeface="Times New Roman"/>
              </a:rPr>
              <a:t> </a:t>
            </a:r>
            <a:r>
              <a:rPr lang="en-US" dirty="0" smtClean="0">
                <a:latin typeface="Times New Roman"/>
                <a:ea typeface="Times New Roman"/>
              </a:rPr>
              <a:t>abilities</a:t>
            </a:r>
            <a:r>
              <a:rPr lang="en-US" spc="-45" dirty="0" smtClean="0">
                <a:latin typeface="Times New Roman"/>
                <a:ea typeface="Times New Roman"/>
              </a:rPr>
              <a:t> </a:t>
            </a:r>
            <a:r>
              <a:rPr lang="en-US" dirty="0" smtClean="0">
                <a:latin typeface="Times New Roman"/>
                <a:ea typeface="Times New Roman"/>
              </a:rPr>
              <a:t>such</a:t>
            </a:r>
            <a:r>
              <a:rPr lang="en-US" spc="-240" dirty="0" smtClean="0">
                <a:latin typeface="Times New Roman"/>
                <a:ea typeface="Times New Roman"/>
              </a:rPr>
              <a:t> </a:t>
            </a:r>
            <a:r>
              <a:rPr lang="en-US" dirty="0" smtClean="0">
                <a:latin typeface="Times New Roman"/>
                <a:ea typeface="Times New Roman"/>
              </a:rPr>
              <a:t>as</a:t>
            </a:r>
            <a:r>
              <a:rPr lang="en-US" spc="-35" dirty="0" smtClean="0">
                <a:latin typeface="Times New Roman"/>
                <a:ea typeface="Times New Roman"/>
              </a:rPr>
              <a:t> </a:t>
            </a:r>
            <a:r>
              <a:rPr lang="en-US" dirty="0" smtClean="0">
                <a:latin typeface="Times New Roman"/>
                <a:ea typeface="Times New Roman"/>
              </a:rPr>
              <a:t>musical</a:t>
            </a:r>
            <a:r>
              <a:rPr lang="en-US" spc="-35" dirty="0" smtClean="0">
                <a:latin typeface="Times New Roman"/>
                <a:ea typeface="Times New Roman"/>
              </a:rPr>
              <a:t> </a:t>
            </a:r>
            <a:r>
              <a:rPr lang="en-US" dirty="0" smtClean="0">
                <a:latin typeface="Times New Roman"/>
                <a:ea typeface="Times New Roman"/>
              </a:rPr>
              <a:t>talent</a:t>
            </a:r>
            <a:r>
              <a:rPr lang="en-US" spc="-35" dirty="0" smtClean="0">
                <a:latin typeface="Times New Roman"/>
                <a:ea typeface="Times New Roman"/>
              </a:rPr>
              <a:t> </a:t>
            </a:r>
            <a:r>
              <a:rPr lang="en-US" dirty="0" smtClean="0">
                <a:latin typeface="Times New Roman"/>
                <a:ea typeface="Times New Roman"/>
              </a:rPr>
              <a:t>can</a:t>
            </a:r>
            <a:r>
              <a:rPr lang="en-US" spc="-35" dirty="0" smtClean="0">
                <a:latin typeface="Times New Roman"/>
                <a:ea typeface="Times New Roman"/>
              </a:rPr>
              <a:t> </a:t>
            </a:r>
            <a:r>
              <a:rPr lang="en-US" dirty="0" smtClean="0">
                <a:latin typeface="Times New Roman"/>
                <a:ea typeface="Times New Roman"/>
              </a:rPr>
              <a:t>also</a:t>
            </a:r>
            <a:r>
              <a:rPr lang="en-US" spc="-35" dirty="0" smtClean="0">
                <a:latin typeface="Times New Roman"/>
                <a:ea typeface="Times New Roman"/>
              </a:rPr>
              <a:t> </a:t>
            </a:r>
            <a:r>
              <a:rPr lang="en-US" dirty="0" smtClean="0">
                <a:latin typeface="Times New Roman"/>
                <a:ea typeface="Times New Roman"/>
              </a:rPr>
              <a:t>be</a:t>
            </a:r>
            <a:r>
              <a:rPr lang="en-US" spc="-35" dirty="0" smtClean="0">
                <a:latin typeface="Times New Roman"/>
                <a:ea typeface="Times New Roman"/>
              </a:rPr>
              <a:t> </a:t>
            </a:r>
            <a:r>
              <a:rPr lang="en-US" dirty="0" smtClean="0">
                <a:latin typeface="Times New Roman"/>
                <a:ea typeface="Times New Roman"/>
              </a:rPr>
              <a:t>passed</a:t>
            </a:r>
            <a:r>
              <a:rPr lang="en-US" spc="-35" dirty="0" smtClean="0">
                <a:latin typeface="Times New Roman"/>
                <a:ea typeface="Times New Roman"/>
              </a:rPr>
              <a:t> </a:t>
            </a:r>
            <a:r>
              <a:rPr lang="en-US" dirty="0" smtClean="0">
                <a:latin typeface="Times New Roman"/>
                <a:ea typeface="Times New Roman"/>
              </a:rPr>
              <a:t>into</a:t>
            </a:r>
            <a:r>
              <a:rPr lang="en-US" spc="-35" dirty="0" smtClean="0">
                <a:latin typeface="Times New Roman"/>
                <a:ea typeface="Times New Roman"/>
              </a:rPr>
              <a:t> </a:t>
            </a: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person</a:t>
            </a:r>
            <a:r>
              <a:rPr lang="en-US" spc="-35" dirty="0" smtClean="0">
                <a:latin typeface="Times New Roman"/>
                <a:ea typeface="Times New Roman"/>
              </a:rPr>
              <a:t> </a:t>
            </a:r>
            <a:r>
              <a:rPr lang="en-US" dirty="0" smtClean="0">
                <a:latin typeface="Times New Roman"/>
                <a:ea typeface="Times New Roman"/>
              </a:rPr>
              <a:t>by</a:t>
            </a:r>
            <a:r>
              <a:rPr lang="en-US" spc="-35" dirty="0" smtClean="0">
                <a:latin typeface="Times New Roman"/>
                <a:ea typeface="Times New Roman"/>
              </a:rPr>
              <a:t> </a:t>
            </a: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family.</a:t>
            </a:r>
            <a:r>
              <a:rPr lang="en-US" spc="-35" dirty="0" smtClean="0">
                <a:latin typeface="Times New Roman"/>
                <a:ea typeface="Times New Roman"/>
              </a:rPr>
              <a:t> </a:t>
            </a:r>
            <a:r>
              <a:rPr lang="en-US" dirty="0" smtClean="0">
                <a:latin typeface="Times New Roman"/>
                <a:ea typeface="Times New Roman"/>
              </a:rPr>
              <a:t>All</a:t>
            </a:r>
            <a:r>
              <a:rPr lang="en-US" spc="-35" dirty="0" smtClean="0">
                <a:latin typeface="Times New Roman"/>
                <a:ea typeface="Times New Roman"/>
              </a:rPr>
              <a:t> </a:t>
            </a:r>
            <a:r>
              <a:rPr lang="en-US" dirty="0" smtClean="0">
                <a:latin typeface="Times New Roman"/>
                <a:ea typeface="Times New Roman"/>
              </a:rPr>
              <a:t>largely</a:t>
            </a:r>
            <a:r>
              <a:rPr lang="en-US" spc="-35" dirty="0" smtClean="0">
                <a:latin typeface="Times New Roman"/>
                <a:ea typeface="Times New Roman"/>
              </a:rPr>
              <a:t> </a:t>
            </a:r>
            <a:r>
              <a:rPr lang="en-US" dirty="0" smtClean="0">
                <a:latin typeface="Times New Roman"/>
                <a:ea typeface="Times New Roman"/>
              </a:rPr>
              <a:t>depend</a:t>
            </a:r>
            <a:r>
              <a:rPr lang="en-US" spc="-35" dirty="0" smtClean="0">
                <a:latin typeface="Times New Roman"/>
                <a:ea typeface="Times New Roman"/>
              </a:rPr>
              <a:t> </a:t>
            </a:r>
            <a:r>
              <a:rPr lang="en-US" dirty="0" smtClean="0">
                <a:latin typeface="Times New Roman"/>
                <a:ea typeface="Times New Roman"/>
              </a:rPr>
              <a:t>on</a:t>
            </a:r>
            <a:r>
              <a:rPr lang="en-US" spc="-35" dirty="0" smtClean="0">
                <a:latin typeface="Times New Roman"/>
                <a:ea typeface="Times New Roman"/>
              </a:rPr>
              <a:t> </a:t>
            </a: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genotype</a:t>
            </a:r>
            <a:r>
              <a:rPr lang="en-US" spc="-35" dirty="0" smtClean="0">
                <a:latin typeface="Times New Roman"/>
                <a:ea typeface="Times New Roman"/>
              </a:rPr>
              <a:t> </a:t>
            </a:r>
            <a:r>
              <a:rPr lang="en-US" dirty="0" smtClean="0">
                <a:latin typeface="Times New Roman"/>
                <a:ea typeface="Times New Roman"/>
              </a:rPr>
              <a:t>of</a:t>
            </a:r>
            <a:r>
              <a:rPr lang="en-US" spc="-35" dirty="0" smtClean="0">
                <a:latin typeface="Times New Roman"/>
                <a:ea typeface="Times New Roman"/>
              </a:rPr>
              <a:t> </a:t>
            </a:r>
            <a:r>
              <a:rPr lang="en-US" dirty="0" smtClean="0">
                <a:latin typeface="Times New Roman"/>
                <a:ea typeface="Times New Roman"/>
              </a:rPr>
              <a:t>an</a:t>
            </a:r>
            <a:r>
              <a:rPr lang="en-US" spc="-35" dirty="0" smtClean="0">
                <a:latin typeface="Times New Roman"/>
                <a:ea typeface="Times New Roman"/>
              </a:rPr>
              <a:t> </a:t>
            </a:r>
            <a:r>
              <a:rPr lang="en-US" dirty="0" smtClean="0">
                <a:latin typeface="Times New Roman"/>
                <a:ea typeface="Times New Roman"/>
              </a:rPr>
              <a:t>individual.</a:t>
            </a:r>
            <a:r>
              <a:rPr lang="en-US" spc="-240" dirty="0" smtClean="0">
                <a:latin typeface="Times New Roman"/>
                <a:ea typeface="Times New Roman"/>
              </a:rPr>
              <a:t> </a:t>
            </a:r>
            <a:r>
              <a:rPr lang="en-US" dirty="0" smtClean="0">
                <a:latin typeface="Times New Roman"/>
                <a:ea typeface="Times New Roman"/>
              </a:rPr>
              <a:t>Genotype means the inheritance of the genetic characteristics of the family passed onto the person. Racial difference</a:t>
            </a:r>
            <a:r>
              <a:rPr lang="en-US" spc="-235" dirty="0" smtClean="0">
                <a:latin typeface="Times New Roman"/>
                <a:ea typeface="Times New Roman"/>
              </a:rPr>
              <a:t> </a:t>
            </a:r>
            <a:r>
              <a:rPr lang="en-US" dirty="0" smtClean="0">
                <a:latin typeface="Times New Roman"/>
                <a:ea typeface="Times New Roman"/>
              </a:rPr>
              <a:t>is also due to heredity factor.</a:t>
            </a:r>
          </a:p>
          <a:p>
            <a:pPr marL="266700" marR="0">
              <a:spcBef>
                <a:spcPts val="920"/>
              </a:spcBef>
              <a:spcAft>
                <a:spcPts val="0"/>
              </a:spcAft>
              <a:buNone/>
            </a:pPr>
            <a:r>
              <a:rPr lang="en-US" b="1" u="sng" dirty="0" smtClean="0">
                <a:latin typeface="Arial"/>
                <a:ea typeface="Arial"/>
              </a:rPr>
              <a:t>Environment</a:t>
            </a:r>
          </a:p>
          <a:p>
            <a:pPr marL="266700" marR="266065" algn="just">
              <a:lnSpc>
                <a:spcPct val="103000"/>
              </a:lnSpc>
              <a:spcBef>
                <a:spcPts val="1055"/>
              </a:spcBef>
              <a:spcAft>
                <a:spcPts val="0"/>
              </a:spcAft>
            </a:pPr>
            <a:r>
              <a:rPr lang="en-US" dirty="0" smtClean="0">
                <a:latin typeface="Times New Roman"/>
                <a:ea typeface="Times New Roman"/>
              </a:rPr>
              <a:t>Environment</a:t>
            </a:r>
            <a:r>
              <a:rPr lang="en-US" spc="-30" dirty="0" smtClean="0">
                <a:latin typeface="Times New Roman"/>
                <a:ea typeface="Times New Roman"/>
              </a:rPr>
              <a:t> </a:t>
            </a:r>
            <a:r>
              <a:rPr lang="en-US" dirty="0" smtClean="0">
                <a:latin typeface="Times New Roman"/>
                <a:ea typeface="Times New Roman"/>
              </a:rPr>
              <a:t>plays</a:t>
            </a:r>
            <a:r>
              <a:rPr lang="en-US" spc="-30" dirty="0" smtClean="0">
                <a:latin typeface="Times New Roman"/>
                <a:ea typeface="Times New Roman"/>
              </a:rPr>
              <a:t> </a:t>
            </a:r>
            <a:r>
              <a:rPr lang="en-US" dirty="0" smtClean="0">
                <a:latin typeface="Times New Roman"/>
                <a:ea typeface="Times New Roman"/>
              </a:rPr>
              <a:t>a</a:t>
            </a:r>
            <a:r>
              <a:rPr lang="en-US" spc="-30" dirty="0" smtClean="0">
                <a:latin typeface="Times New Roman"/>
                <a:ea typeface="Times New Roman"/>
              </a:rPr>
              <a:t> </a:t>
            </a:r>
            <a:r>
              <a:rPr lang="en-US" dirty="0" smtClean="0">
                <a:latin typeface="Times New Roman"/>
                <a:ea typeface="Times New Roman"/>
              </a:rPr>
              <a:t>great</a:t>
            </a:r>
            <a:r>
              <a:rPr lang="en-US" spc="-30" dirty="0" smtClean="0">
                <a:latin typeface="Times New Roman"/>
                <a:ea typeface="Times New Roman"/>
              </a:rPr>
              <a:t> </a:t>
            </a:r>
            <a:r>
              <a:rPr lang="en-US" dirty="0" smtClean="0">
                <a:latin typeface="Times New Roman"/>
                <a:ea typeface="Times New Roman"/>
              </a:rPr>
              <a:t>role</a:t>
            </a:r>
            <a:r>
              <a:rPr lang="en-US" spc="-30" dirty="0" smtClean="0">
                <a:latin typeface="Times New Roman"/>
                <a:ea typeface="Times New Roman"/>
              </a:rPr>
              <a:t> </a:t>
            </a:r>
            <a:r>
              <a:rPr lang="en-US" dirty="0" smtClean="0">
                <a:latin typeface="Times New Roman"/>
                <a:ea typeface="Times New Roman"/>
              </a:rPr>
              <a:t>in</a:t>
            </a:r>
            <a:r>
              <a:rPr lang="en-US" spc="-30" dirty="0" smtClean="0">
                <a:latin typeface="Times New Roman"/>
                <a:ea typeface="Times New Roman"/>
              </a:rPr>
              <a:t> </a:t>
            </a:r>
            <a:r>
              <a:rPr lang="en-US" dirty="0" smtClean="0">
                <a:latin typeface="Times New Roman"/>
                <a:ea typeface="Times New Roman"/>
              </a:rPr>
              <a:t>changing</a:t>
            </a:r>
            <a:r>
              <a:rPr lang="en-US" spc="-30" dirty="0" smtClean="0">
                <a:latin typeface="Times New Roman"/>
                <a:ea typeface="Times New Roman"/>
              </a:rPr>
              <a:t> </a:t>
            </a:r>
            <a:r>
              <a:rPr lang="en-US" dirty="0" smtClean="0">
                <a:latin typeface="Times New Roman"/>
                <a:ea typeface="Times New Roman"/>
              </a:rPr>
              <a:t>or</a:t>
            </a:r>
            <a:r>
              <a:rPr lang="en-US" spc="-30" dirty="0" smtClean="0">
                <a:latin typeface="Times New Roman"/>
                <a:ea typeface="Times New Roman"/>
              </a:rPr>
              <a:t> </a:t>
            </a:r>
            <a:r>
              <a:rPr lang="en-US" dirty="0" smtClean="0">
                <a:latin typeface="Times New Roman"/>
                <a:ea typeface="Times New Roman"/>
              </a:rPr>
              <a:t>fan</a:t>
            </a:r>
            <a:r>
              <a:rPr lang="en-US" spc="-30" dirty="0" smtClean="0">
                <a:latin typeface="Times New Roman"/>
                <a:ea typeface="Times New Roman"/>
              </a:rPr>
              <a:t> </a:t>
            </a:r>
            <a:r>
              <a:rPr lang="en-US" dirty="0" smtClean="0">
                <a:latin typeface="Times New Roman"/>
                <a:ea typeface="Times New Roman"/>
              </a:rPr>
              <a:t>folding</a:t>
            </a:r>
            <a:r>
              <a:rPr lang="en-US" spc="-30" dirty="0" smtClean="0">
                <a:latin typeface="Times New Roman"/>
                <a:ea typeface="Times New Roman"/>
              </a:rPr>
              <a:t> </a:t>
            </a:r>
            <a:r>
              <a:rPr lang="en-US" dirty="0" smtClean="0">
                <a:latin typeface="Times New Roman"/>
                <a:ea typeface="Times New Roman"/>
              </a:rPr>
              <a:t>the</a:t>
            </a:r>
            <a:r>
              <a:rPr lang="en-US" spc="-30" dirty="0" smtClean="0">
                <a:latin typeface="Times New Roman"/>
                <a:ea typeface="Times New Roman"/>
              </a:rPr>
              <a:t> </a:t>
            </a:r>
            <a:r>
              <a:rPr lang="en-US" dirty="0" smtClean="0">
                <a:latin typeface="Times New Roman"/>
                <a:ea typeface="Times New Roman"/>
              </a:rPr>
              <a:t>genotype</a:t>
            </a:r>
            <a:r>
              <a:rPr lang="en-US" spc="-30" dirty="0" smtClean="0">
                <a:latin typeface="Times New Roman"/>
                <a:ea typeface="Times New Roman"/>
              </a:rPr>
              <a:t> </a:t>
            </a:r>
            <a:r>
              <a:rPr lang="en-US" dirty="0" smtClean="0">
                <a:latin typeface="Times New Roman"/>
                <a:ea typeface="Times New Roman"/>
              </a:rPr>
              <a:t>to</a:t>
            </a:r>
            <a:r>
              <a:rPr lang="en-US" spc="-30" dirty="0" smtClean="0">
                <a:latin typeface="Times New Roman"/>
                <a:ea typeface="Times New Roman"/>
              </a:rPr>
              <a:t> </a:t>
            </a:r>
            <a:r>
              <a:rPr lang="en-US" dirty="0" smtClean="0">
                <a:latin typeface="Times New Roman"/>
                <a:ea typeface="Times New Roman"/>
              </a:rPr>
              <a:t>the</a:t>
            </a:r>
            <a:r>
              <a:rPr lang="en-US" spc="-30" dirty="0" smtClean="0">
                <a:latin typeface="Times New Roman"/>
                <a:ea typeface="Times New Roman"/>
              </a:rPr>
              <a:t> </a:t>
            </a:r>
            <a:r>
              <a:rPr lang="en-US" dirty="0" smtClean="0">
                <a:latin typeface="Times New Roman"/>
                <a:ea typeface="Times New Roman"/>
              </a:rPr>
              <a:t>full</a:t>
            </a:r>
            <a:r>
              <a:rPr lang="en-US" spc="-30" dirty="0" smtClean="0">
                <a:latin typeface="Times New Roman"/>
                <a:ea typeface="Times New Roman"/>
              </a:rPr>
              <a:t> </a:t>
            </a:r>
            <a:r>
              <a:rPr lang="en-US" dirty="0" smtClean="0">
                <a:latin typeface="Times New Roman"/>
                <a:ea typeface="Times New Roman"/>
              </a:rPr>
              <a:t>expression</a:t>
            </a:r>
            <a:r>
              <a:rPr lang="en-US" spc="-30" dirty="0" smtClean="0">
                <a:latin typeface="Times New Roman"/>
                <a:ea typeface="Times New Roman"/>
              </a:rPr>
              <a:t> </a:t>
            </a:r>
            <a:r>
              <a:rPr lang="en-US" dirty="0" smtClean="0">
                <a:latin typeface="Times New Roman"/>
                <a:ea typeface="Times New Roman"/>
              </a:rPr>
              <a:t>of</a:t>
            </a:r>
            <a:r>
              <a:rPr lang="en-US" spc="-30" dirty="0" smtClean="0">
                <a:latin typeface="Times New Roman"/>
                <a:ea typeface="Times New Roman"/>
              </a:rPr>
              <a:t> </a:t>
            </a:r>
            <a:r>
              <a:rPr lang="en-US" dirty="0" smtClean="0">
                <a:latin typeface="Times New Roman"/>
                <a:ea typeface="Times New Roman"/>
              </a:rPr>
              <a:t>phenotype.</a:t>
            </a:r>
            <a:r>
              <a:rPr lang="en-US" spc="-30" dirty="0" smtClean="0">
                <a:latin typeface="Times New Roman"/>
                <a:ea typeface="Times New Roman"/>
              </a:rPr>
              <a:t> </a:t>
            </a:r>
            <a:r>
              <a:rPr lang="en-US" dirty="0" smtClean="0">
                <a:latin typeface="Times New Roman"/>
                <a:ea typeface="Times New Roman"/>
              </a:rPr>
              <a:t>Phenotype</a:t>
            </a:r>
            <a:r>
              <a:rPr lang="en-US" spc="-240" dirty="0" smtClean="0">
                <a:latin typeface="Times New Roman"/>
                <a:ea typeface="Times New Roman"/>
              </a:rPr>
              <a:t> </a:t>
            </a:r>
            <a:r>
              <a:rPr lang="en-US" dirty="0" smtClean="0">
                <a:latin typeface="Times New Roman"/>
                <a:ea typeface="Times New Roman"/>
              </a:rPr>
              <a:t>is</a:t>
            </a:r>
            <a:r>
              <a:rPr lang="en-US" spc="-15" dirty="0" smtClean="0">
                <a:latin typeface="Times New Roman"/>
                <a:ea typeface="Times New Roman"/>
              </a:rPr>
              <a:t> </a:t>
            </a:r>
            <a:r>
              <a:rPr lang="en-US" dirty="0" smtClean="0">
                <a:latin typeface="Times New Roman"/>
                <a:ea typeface="Times New Roman"/>
              </a:rPr>
              <a:t>the</a:t>
            </a:r>
            <a:r>
              <a:rPr lang="en-US" spc="-15" dirty="0" smtClean="0">
                <a:latin typeface="Times New Roman"/>
                <a:ea typeface="Times New Roman"/>
              </a:rPr>
              <a:t> </a:t>
            </a:r>
            <a:r>
              <a:rPr lang="en-US" dirty="0" smtClean="0">
                <a:latin typeface="Times New Roman"/>
                <a:ea typeface="Times New Roman"/>
              </a:rPr>
              <a:t>expression</a:t>
            </a:r>
            <a:r>
              <a:rPr lang="en-US" spc="-15" dirty="0" smtClean="0">
                <a:latin typeface="Times New Roman"/>
                <a:ea typeface="Times New Roman"/>
              </a:rPr>
              <a:t> </a:t>
            </a:r>
            <a:r>
              <a:rPr lang="en-US" dirty="0" smtClean="0">
                <a:latin typeface="Times New Roman"/>
                <a:ea typeface="Times New Roman"/>
              </a:rPr>
              <a:t>of</a:t>
            </a:r>
            <a:r>
              <a:rPr lang="en-US" spc="-15" dirty="0" smtClean="0">
                <a:latin typeface="Times New Roman"/>
                <a:ea typeface="Times New Roman"/>
              </a:rPr>
              <a:t> </a:t>
            </a:r>
            <a:r>
              <a:rPr lang="en-US" dirty="0" smtClean="0">
                <a:latin typeface="Times New Roman"/>
                <a:ea typeface="Times New Roman"/>
              </a:rPr>
              <a:t>genotype</a:t>
            </a:r>
            <a:r>
              <a:rPr lang="en-US" spc="-15" dirty="0" smtClean="0">
                <a:latin typeface="Times New Roman"/>
                <a:ea typeface="Times New Roman"/>
              </a:rPr>
              <a:t> </a:t>
            </a:r>
            <a:r>
              <a:rPr lang="en-US" dirty="0" smtClean="0">
                <a:latin typeface="Times New Roman"/>
                <a:ea typeface="Times New Roman"/>
              </a:rPr>
              <a:t>that</a:t>
            </a:r>
            <a:r>
              <a:rPr lang="en-US" spc="-15" dirty="0" smtClean="0">
                <a:latin typeface="Times New Roman"/>
                <a:ea typeface="Times New Roman"/>
              </a:rPr>
              <a:t> </a:t>
            </a:r>
            <a:r>
              <a:rPr lang="en-US" dirty="0" smtClean="0">
                <a:latin typeface="Times New Roman"/>
                <a:ea typeface="Times New Roman"/>
              </a:rPr>
              <a:t>means</a:t>
            </a:r>
            <a:r>
              <a:rPr lang="en-US" spc="-15" dirty="0" smtClean="0">
                <a:latin typeface="Times New Roman"/>
                <a:ea typeface="Times New Roman"/>
              </a:rPr>
              <a:t> </a:t>
            </a:r>
            <a:r>
              <a:rPr lang="en-US" dirty="0" smtClean="0">
                <a:latin typeface="Times New Roman"/>
                <a:ea typeface="Times New Roman"/>
              </a:rPr>
              <a:t>whatever</a:t>
            </a:r>
            <a:r>
              <a:rPr lang="en-US" spc="-15" dirty="0" smtClean="0">
                <a:latin typeface="Times New Roman"/>
                <a:ea typeface="Times New Roman"/>
              </a:rPr>
              <a:t> </a:t>
            </a:r>
            <a:r>
              <a:rPr lang="en-US" dirty="0" smtClean="0">
                <a:latin typeface="Times New Roman"/>
                <a:ea typeface="Times New Roman"/>
              </a:rPr>
              <a:t>qualities</a:t>
            </a:r>
            <a:r>
              <a:rPr lang="en-US" spc="-15" dirty="0" smtClean="0">
                <a:latin typeface="Times New Roman"/>
                <a:ea typeface="Times New Roman"/>
              </a:rPr>
              <a:t> </a:t>
            </a:r>
            <a:r>
              <a:rPr lang="en-US" dirty="0" smtClean="0">
                <a:latin typeface="Times New Roman"/>
                <a:ea typeface="Times New Roman"/>
              </a:rPr>
              <a:t>and</a:t>
            </a:r>
            <a:r>
              <a:rPr lang="en-US" spc="-15" dirty="0" smtClean="0">
                <a:latin typeface="Times New Roman"/>
                <a:ea typeface="Times New Roman"/>
              </a:rPr>
              <a:t> </a:t>
            </a:r>
            <a:r>
              <a:rPr lang="en-US" dirty="0" smtClean="0">
                <a:latin typeface="Times New Roman"/>
                <a:ea typeface="Times New Roman"/>
              </a:rPr>
              <a:t>abilities</a:t>
            </a:r>
            <a:r>
              <a:rPr lang="en-US" spc="-15" dirty="0" smtClean="0">
                <a:latin typeface="Times New Roman"/>
                <a:ea typeface="Times New Roman"/>
              </a:rPr>
              <a:t> </a:t>
            </a:r>
            <a:r>
              <a:rPr lang="en-US" dirty="0" smtClean="0">
                <a:latin typeface="Times New Roman"/>
                <a:ea typeface="Times New Roman"/>
              </a:rPr>
              <a:t>are</a:t>
            </a:r>
            <a:r>
              <a:rPr lang="en-US" spc="-15" dirty="0" smtClean="0">
                <a:latin typeface="Times New Roman"/>
                <a:ea typeface="Times New Roman"/>
              </a:rPr>
              <a:t> </a:t>
            </a:r>
            <a:r>
              <a:rPr lang="en-US" dirty="0" smtClean="0">
                <a:latin typeface="Times New Roman"/>
                <a:ea typeface="Times New Roman"/>
              </a:rPr>
              <a:t>inherited</a:t>
            </a:r>
            <a:r>
              <a:rPr lang="en-US" spc="-15" dirty="0" smtClean="0">
                <a:latin typeface="Times New Roman"/>
                <a:ea typeface="Times New Roman"/>
              </a:rPr>
              <a:t> </a:t>
            </a:r>
            <a:r>
              <a:rPr lang="en-US" dirty="0" smtClean="0">
                <a:latin typeface="Times New Roman"/>
                <a:ea typeface="Times New Roman"/>
              </a:rPr>
              <a:t>by</a:t>
            </a:r>
            <a:r>
              <a:rPr lang="en-US" spc="-15" dirty="0" smtClean="0">
                <a:latin typeface="Times New Roman"/>
                <a:ea typeface="Times New Roman"/>
              </a:rPr>
              <a:t> </a:t>
            </a:r>
            <a:r>
              <a:rPr lang="en-US" dirty="0" smtClean="0">
                <a:latin typeface="Times New Roman"/>
                <a:ea typeface="Times New Roman"/>
              </a:rPr>
              <a:t>an</a:t>
            </a:r>
            <a:r>
              <a:rPr lang="en-US" spc="-15" dirty="0" smtClean="0">
                <a:latin typeface="Times New Roman"/>
                <a:ea typeface="Times New Roman"/>
              </a:rPr>
              <a:t> </a:t>
            </a:r>
            <a:r>
              <a:rPr lang="en-US" dirty="0" smtClean="0">
                <a:latin typeface="Times New Roman"/>
                <a:ea typeface="Times New Roman"/>
              </a:rPr>
              <a:t>individual,</a:t>
            </a:r>
            <a:r>
              <a:rPr lang="en-US" spc="-15" dirty="0" smtClean="0">
                <a:latin typeface="Times New Roman"/>
                <a:ea typeface="Times New Roman"/>
              </a:rPr>
              <a:t> </a:t>
            </a:r>
            <a:r>
              <a:rPr lang="en-US" dirty="0" smtClean="0">
                <a:latin typeface="Times New Roman"/>
                <a:ea typeface="Times New Roman"/>
              </a:rPr>
              <a:t>are</a:t>
            </a:r>
            <a:r>
              <a:rPr lang="en-US" spc="-15" dirty="0" smtClean="0">
                <a:latin typeface="Times New Roman"/>
                <a:ea typeface="Times New Roman"/>
              </a:rPr>
              <a:t> </a:t>
            </a:r>
            <a:r>
              <a:rPr lang="en-US" dirty="0" smtClean="0">
                <a:latin typeface="Times New Roman"/>
                <a:ea typeface="Times New Roman"/>
              </a:rPr>
              <a:t>developed</a:t>
            </a:r>
            <a:r>
              <a:rPr lang="en-US" spc="-240" dirty="0" smtClean="0">
                <a:latin typeface="Times New Roman"/>
                <a:ea typeface="Times New Roman"/>
              </a:rPr>
              <a:t> </a:t>
            </a:r>
            <a:r>
              <a:rPr lang="en-US" dirty="0" smtClean="0">
                <a:latin typeface="Times New Roman"/>
                <a:ea typeface="Times New Roman"/>
              </a:rPr>
              <a:t>because of his environment. For example, a girl, although gifted with the ability of painting cannot develop this trait</a:t>
            </a:r>
            <a:r>
              <a:rPr lang="en-US" spc="5" dirty="0" smtClean="0">
                <a:latin typeface="Times New Roman"/>
                <a:ea typeface="Times New Roman"/>
              </a:rPr>
              <a:t> </a:t>
            </a:r>
            <a:r>
              <a:rPr lang="en-US" dirty="0" smtClean="0">
                <a:latin typeface="Times New Roman"/>
                <a:ea typeface="Times New Roman"/>
              </a:rPr>
              <a:t>because</a:t>
            </a:r>
            <a:r>
              <a:rPr lang="en-US" spc="-55" dirty="0" smtClean="0">
                <a:latin typeface="Times New Roman"/>
                <a:ea typeface="Times New Roman"/>
              </a:rPr>
              <a:t> </a:t>
            </a:r>
            <a:r>
              <a:rPr lang="en-US" dirty="0" smtClean="0">
                <a:latin typeface="Times New Roman"/>
                <a:ea typeface="Times New Roman"/>
              </a:rPr>
              <a:t>environment</a:t>
            </a:r>
            <a:r>
              <a:rPr lang="en-US" spc="-55" dirty="0" smtClean="0">
                <a:latin typeface="Times New Roman"/>
                <a:ea typeface="Times New Roman"/>
              </a:rPr>
              <a:t> </a:t>
            </a:r>
            <a:r>
              <a:rPr lang="en-US" dirty="0" smtClean="0">
                <a:latin typeface="Times New Roman"/>
                <a:ea typeface="Times New Roman"/>
              </a:rPr>
              <a:t>such</a:t>
            </a:r>
            <a:r>
              <a:rPr lang="en-US" spc="-55" dirty="0" smtClean="0">
                <a:latin typeface="Times New Roman"/>
                <a:ea typeface="Times New Roman"/>
              </a:rPr>
              <a:t> </a:t>
            </a:r>
            <a:r>
              <a:rPr lang="en-US" dirty="0" smtClean="0">
                <a:latin typeface="Times New Roman"/>
                <a:ea typeface="Times New Roman"/>
              </a:rPr>
              <a:t>as</a:t>
            </a:r>
            <a:r>
              <a:rPr lang="en-US" spc="-55" dirty="0" smtClean="0">
                <a:latin typeface="Times New Roman"/>
                <a:ea typeface="Times New Roman"/>
              </a:rPr>
              <a:t> </a:t>
            </a:r>
            <a:r>
              <a:rPr lang="en-US" dirty="0" smtClean="0">
                <a:latin typeface="Times New Roman"/>
                <a:ea typeface="Times New Roman"/>
              </a:rPr>
              <a:t>teachers</a:t>
            </a:r>
            <a:r>
              <a:rPr lang="en-US" spc="-50" dirty="0" smtClean="0">
                <a:latin typeface="Times New Roman"/>
                <a:ea typeface="Times New Roman"/>
              </a:rPr>
              <a:t> </a:t>
            </a:r>
            <a:r>
              <a:rPr lang="en-US" dirty="0" smtClean="0">
                <a:latin typeface="Times New Roman"/>
                <a:ea typeface="Times New Roman"/>
              </a:rPr>
              <a:t>and</a:t>
            </a:r>
            <a:r>
              <a:rPr lang="en-US" spc="-55" dirty="0" smtClean="0">
                <a:latin typeface="Times New Roman"/>
                <a:ea typeface="Times New Roman"/>
              </a:rPr>
              <a:t> </a:t>
            </a:r>
            <a:r>
              <a:rPr lang="en-US" dirty="0" smtClean="0">
                <a:latin typeface="Times New Roman"/>
                <a:ea typeface="Times New Roman"/>
              </a:rPr>
              <a:t>people</a:t>
            </a:r>
            <a:r>
              <a:rPr lang="en-US" spc="-55" dirty="0" smtClean="0">
                <a:latin typeface="Times New Roman"/>
                <a:ea typeface="Times New Roman"/>
              </a:rPr>
              <a:t> </a:t>
            </a:r>
            <a:r>
              <a:rPr lang="en-US" dirty="0" smtClean="0">
                <a:latin typeface="Times New Roman"/>
                <a:ea typeface="Times New Roman"/>
              </a:rPr>
              <a:t>at</a:t>
            </a:r>
            <a:r>
              <a:rPr lang="en-US" spc="-55" dirty="0" smtClean="0">
                <a:latin typeface="Times New Roman"/>
                <a:ea typeface="Times New Roman"/>
              </a:rPr>
              <a:t> </a:t>
            </a:r>
            <a:r>
              <a:rPr lang="en-US" dirty="0" smtClean="0">
                <a:latin typeface="Times New Roman"/>
                <a:ea typeface="Times New Roman"/>
              </a:rPr>
              <a:t>school</a:t>
            </a:r>
            <a:r>
              <a:rPr lang="en-US" spc="-55" dirty="0" smtClean="0">
                <a:latin typeface="Times New Roman"/>
                <a:ea typeface="Times New Roman"/>
              </a:rPr>
              <a:t> </a:t>
            </a:r>
            <a:r>
              <a:rPr lang="en-US" dirty="0" smtClean="0">
                <a:latin typeface="Times New Roman"/>
                <a:ea typeface="Times New Roman"/>
              </a:rPr>
              <a:t>do</a:t>
            </a:r>
            <a:r>
              <a:rPr lang="en-US" spc="-50" dirty="0" smtClean="0">
                <a:latin typeface="Times New Roman"/>
                <a:ea typeface="Times New Roman"/>
              </a:rPr>
              <a:t> </a:t>
            </a:r>
            <a:r>
              <a:rPr lang="en-US" dirty="0" smtClean="0">
                <a:latin typeface="Times New Roman"/>
                <a:ea typeface="Times New Roman"/>
              </a:rPr>
              <a:t>not</a:t>
            </a:r>
            <a:r>
              <a:rPr lang="en-US" spc="-55" dirty="0" smtClean="0">
                <a:latin typeface="Times New Roman"/>
                <a:ea typeface="Times New Roman"/>
              </a:rPr>
              <a:t> </a:t>
            </a:r>
            <a:r>
              <a:rPr lang="en-US" dirty="0" smtClean="0">
                <a:latin typeface="Times New Roman"/>
                <a:ea typeface="Times New Roman"/>
              </a:rPr>
              <a:t>encourage.</a:t>
            </a:r>
            <a:r>
              <a:rPr lang="en-US" spc="-55" dirty="0" smtClean="0">
                <a:latin typeface="Times New Roman"/>
                <a:ea typeface="Times New Roman"/>
              </a:rPr>
              <a:t> </a:t>
            </a:r>
            <a:r>
              <a:rPr lang="en-US" dirty="0" smtClean="0">
                <a:latin typeface="Times New Roman"/>
                <a:ea typeface="Times New Roman"/>
              </a:rPr>
              <a:t>But</a:t>
            </a:r>
            <a:r>
              <a:rPr lang="en-US" spc="-55" dirty="0" smtClean="0">
                <a:latin typeface="Times New Roman"/>
                <a:ea typeface="Times New Roman"/>
              </a:rPr>
              <a:t> </a:t>
            </a:r>
            <a:r>
              <a:rPr lang="en-US" dirty="0" smtClean="0">
                <a:latin typeface="Times New Roman"/>
                <a:ea typeface="Times New Roman"/>
              </a:rPr>
              <a:t>when</a:t>
            </a:r>
            <a:r>
              <a:rPr lang="en-US" spc="-55" dirty="0" smtClean="0">
                <a:latin typeface="Times New Roman"/>
                <a:ea typeface="Times New Roman"/>
              </a:rPr>
              <a:t> </a:t>
            </a:r>
            <a:r>
              <a:rPr lang="en-US" dirty="0" smtClean="0">
                <a:latin typeface="Times New Roman"/>
                <a:ea typeface="Times New Roman"/>
              </a:rPr>
              <a:t>she</a:t>
            </a:r>
            <a:r>
              <a:rPr lang="en-US" spc="-50" dirty="0" smtClean="0">
                <a:latin typeface="Times New Roman"/>
                <a:ea typeface="Times New Roman"/>
              </a:rPr>
              <a:t> </a:t>
            </a:r>
            <a:r>
              <a:rPr lang="en-US" dirty="0" smtClean="0">
                <a:latin typeface="Times New Roman"/>
                <a:ea typeface="Times New Roman"/>
              </a:rPr>
              <a:t>changes</a:t>
            </a:r>
            <a:r>
              <a:rPr lang="en-US" spc="-55" dirty="0" smtClean="0">
                <a:latin typeface="Times New Roman"/>
                <a:ea typeface="Times New Roman"/>
              </a:rPr>
              <a:t> </a:t>
            </a:r>
            <a:r>
              <a:rPr lang="en-US" dirty="0" smtClean="0">
                <a:latin typeface="Times New Roman"/>
                <a:ea typeface="Times New Roman"/>
              </a:rPr>
              <a:t>to</a:t>
            </a:r>
            <a:r>
              <a:rPr lang="en-US" spc="-55" dirty="0" smtClean="0">
                <a:latin typeface="Times New Roman"/>
                <a:ea typeface="Times New Roman"/>
              </a:rPr>
              <a:t> </a:t>
            </a:r>
            <a:r>
              <a:rPr lang="en-US" dirty="0" smtClean="0">
                <a:latin typeface="Times New Roman"/>
                <a:ea typeface="Times New Roman"/>
              </a:rPr>
              <a:t>an</a:t>
            </a:r>
            <a:r>
              <a:rPr lang="en-US" spc="-55" dirty="0" smtClean="0">
                <a:latin typeface="Times New Roman"/>
                <a:ea typeface="Times New Roman"/>
              </a:rPr>
              <a:t> </a:t>
            </a:r>
            <a:r>
              <a:rPr lang="en-US" dirty="0" smtClean="0">
                <a:latin typeface="Times New Roman"/>
                <a:ea typeface="Times New Roman"/>
              </a:rPr>
              <a:t>environment</a:t>
            </a:r>
            <a:r>
              <a:rPr lang="en-US" spc="-235" dirty="0" smtClean="0">
                <a:latin typeface="Times New Roman"/>
                <a:ea typeface="Times New Roman"/>
              </a:rPr>
              <a:t> </a:t>
            </a:r>
            <a:r>
              <a:rPr lang="en-US" dirty="0" smtClean="0">
                <a:latin typeface="Times New Roman"/>
                <a:ea typeface="Times New Roman"/>
              </a:rPr>
              <a:t>which encourages her talent and provide her with an opportunity, her aptitude for painting may develop.</a:t>
            </a:r>
          </a:p>
          <a:p>
            <a:endParaRPr lang="en-US" dirty="0"/>
          </a:p>
        </p:txBody>
      </p:sp>
    </p:spTree>
  </p:cSld>
  <p:clrMapOvr>
    <a:masterClrMapping/>
  </p:clrMapOvr>
  <p:transition spd="med">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1752600"/>
            <a:ext cx="8153400" cy="4495800"/>
          </a:xfrm>
          <a:solidFill>
            <a:schemeClr val="bg1"/>
          </a:solidFill>
        </p:spPr>
        <p:txBody>
          <a:bodyPr>
            <a:normAutofit fontScale="62500" lnSpcReduction="20000"/>
          </a:bodyPr>
          <a:lstStyle/>
          <a:p>
            <a:pPr marL="266700" marR="0">
              <a:spcBef>
                <a:spcPts val="925"/>
              </a:spcBef>
              <a:spcAft>
                <a:spcPts val="0"/>
              </a:spcAft>
            </a:pPr>
            <a:r>
              <a:rPr lang="en-US" b="1" dirty="0" smtClean="0">
                <a:latin typeface="Arial"/>
                <a:ea typeface="Arial"/>
              </a:rPr>
              <a:t>Birth</a:t>
            </a:r>
            <a:r>
              <a:rPr lang="en-US" b="1" spc="145" dirty="0" smtClean="0">
                <a:latin typeface="Arial"/>
                <a:ea typeface="Arial"/>
              </a:rPr>
              <a:t> </a:t>
            </a:r>
            <a:r>
              <a:rPr lang="en-US" b="1" dirty="0" smtClean="0">
                <a:latin typeface="Arial"/>
                <a:ea typeface="Arial"/>
              </a:rPr>
              <a:t>Order</a:t>
            </a:r>
          </a:p>
          <a:p>
            <a:pPr marL="266700" marR="265430" algn="just">
              <a:lnSpc>
                <a:spcPct val="103000"/>
              </a:lnSpc>
              <a:spcBef>
                <a:spcPts val="1050"/>
              </a:spcBef>
              <a:spcAft>
                <a:spcPts val="0"/>
              </a:spcAft>
              <a:buNone/>
            </a:pPr>
            <a:r>
              <a:rPr lang="en-US" dirty="0" smtClean="0">
                <a:latin typeface="Times New Roman"/>
                <a:ea typeface="Times New Roman"/>
              </a:rPr>
              <a:t>    Birth orders of our personalities are influenced by whether we have brothers, sisters, both, or neither. Children with</a:t>
            </a:r>
            <a:r>
              <a:rPr lang="en-US" spc="5" dirty="0" smtClean="0">
                <a:latin typeface="Times New Roman"/>
                <a:ea typeface="Times New Roman"/>
              </a:rPr>
              <a:t> </a:t>
            </a:r>
            <a:r>
              <a:rPr lang="en-US" dirty="0" smtClean="0">
                <a:latin typeface="Times New Roman"/>
                <a:ea typeface="Times New Roman"/>
              </a:rPr>
              <a:t>siblings</a:t>
            </a:r>
            <a:r>
              <a:rPr lang="en-US" spc="-15" dirty="0" smtClean="0">
                <a:latin typeface="Times New Roman"/>
                <a:ea typeface="Times New Roman"/>
              </a:rPr>
              <a:t> </a:t>
            </a:r>
            <a:r>
              <a:rPr lang="en-US" dirty="0" smtClean="0">
                <a:latin typeface="Times New Roman"/>
                <a:ea typeface="Times New Roman"/>
              </a:rPr>
              <a:t>have</a:t>
            </a:r>
            <a:r>
              <a:rPr lang="en-US" spc="-15" dirty="0" smtClean="0">
                <a:latin typeface="Times New Roman"/>
                <a:ea typeface="Times New Roman"/>
              </a:rPr>
              <a:t> </a:t>
            </a:r>
            <a:r>
              <a:rPr lang="en-US" dirty="0" smtClean="0">
                <a:latin typeface="Times New Roman"/>
                <a:ea typeface="Times New Roman"/>
              </a:rPr>
              <a:t>a</a:t>
            </a:r>
            <a:r>
              <a:rPr lang="en-US" spc="-15" dirty="0" smtClean="0">
                <a:latin typeface="Times New Roman"/>
                <a:ea typeface="Times New Roman"/>
              </a:rPr>
              <a:t> </a:t>
            </a:r>
            <a:r>
              <a:rPr lang="en-US" dirty="0" smtClean="0">
                <a:latin typeface="Times New Roman"/>
                <a:ea typeface="Times New Roman"/>
              </a:rPr>
              <a:t>different</a:t>
            </a:r>
            <a:r>
              <a:rPr lang="en-US" spc="-15" dirty="0" smtClean="0">
                <a:latin typeface="Times New Roman"/>
                <a:ea typeface="Times New Roman"/>
              </a:rPr>
              <a:t> </a:t>
            </a:r>
            <a:r>
              <a:rPr lang="en-US" dirty="0" smtClean="0">
                <a:latin typeface="Times New Roman"/>
                <a:ea typeface="Times New Roman"/>
              </a:rPr>
              <a:t>view</a:t>
            </a:r>
            <a:r>
              <a:rPr lang="en-US" spc="-15" dirty="0" smtClean="0">
                <a:latin typeface="Times New Roman"/>
                <a:ea typeface="Times New Roman"/>
              </a:rPr>
              <a:t> </a:t>
            </a:r>
            <a:r>
              <a:rPr lang="en-US" dirty="0" smtClean="0">
                <a:latin typeface="Times New Roman"/>
                <a:ea typeface="Times New Roman"/>
              </a:rPr>
              <a:t>of</a:t>
            </a:r>
            <a:r>
              <a:rPr lang="en-US" spc="-15" dirty="0" smtClean="0">
                <a:latin typeface="Times New Roman"/>
                <a:ea typeface="Times New Roman"/>
              </a:rPr>
              <a:t> </a:t>
            </a:r>
            <a:r>
              <a:rPr lang="en-US" dirty="0" smtClean="0">
                <a:latin typeface="Times New Roman"/>
                <a:ea typeface="Times New Roman"/>
              </a:rPr>
              <a:t>the</a:t>
            </a:r>
            <a:r>
              <a:rPr lang="en-US" spc="-15" dirty="0" smtClean="0">
                <a:latin typeface="Times New Roman"/>
                <a:ea typeface="Times New Roman"/>
              </a:rPr>
              <a:t> </a:t>
            </a:r>
            <a:r>
              <a:rPr lang="en-US" dirty="0" smtClean="0">
                <a:latin typeface="Times New Roman"/>
                <a:ea typeface="Times New Roman"/>
              </a:rPr>
              <a:t>world</a:t>
            </a:r>
            <a:r>
              <a:rPr lang="en-US" spc="-15" dirty="0" smtClean="0">
                <a:latin typeface="Times New Roman"/>
                <a:ea typeface="Times New Roman"/>
              </a:rPr>
              <a:t> </a:t>
            </a:r>
            <a:r>
              <a:rPr lang="en-US" dirty="0" smtClean="0">
                <a:latin typeface="Times New Roman"/>
                <a:ea typeface="Times New Roman"/>
              </a:rPr>
              <a:t>than</a:t>
            </a:r>
            <a:r>
              <a:rPr lang="en-US" spc="-15" dirty="0" smtClean="0">
                <a:latin typeface="Times New Roman"/>
                <a:ea typeface="Times New Roman"/>
              </a:rPr>
              <a:t> </a:t>
            </a:r>
            <a:r>
              <a:rPr lang="en-US" dirty="0" smtClean="0">
                <a:latin typeface="Times New Roman"/>
                <a:ea typeface="Times New Roman"/>
              </a:rPr>
              <a:t>do</a:t>
            </a:r>
            <a:r>
              <a:rPr lang="en-US" spc="-15" dirty="0" smtClean="0">
                <a:latin typeface="Times New Roman"/>
                <a:ea typeface="Times New Roman"/>
              </a:rPr>
              <a:t> </a:t>
            </a:r>
            <a:r>
              <a:rPr lang="en-US" dirty="0" smtClean="0">
                <a:latin typeface="Times New Roman"/>
                <a:ea typeface="Times New Roman"/>
              </a:rPr>
              <a:t>children</a:t>
            </a:r>
            <a:r>
              <a:rPr lang="en-US" spc="-15" dirty="0" smtClean="0">
                <a:latin typeface="Times New Roman"/>
                <a:ea typeface="Times New Roman"/>
              </a:rPr>
              <a:t> </a:t>
            </a:r>
            <a:r>
              <a:rPr lang="en-US" dirty="0" smtClean="0">
                <a:latin typeface="Times New Roman"/>
                <a:ea typeface="Times New Roman"/>
              </a:rPr>
              <a:t>who</a:t>
            </a:r>
            <a:r>
              <a:rPr lang="en-US" spc="-15" dirty="0" smtClean="0">
                <a:latin typeface="Times New Roman"/>
                <a:ea typeface="Times New Roman"/>
              </a:rPr>
              <a:t> </a:t>
            </a:r>
            <a:r>
              <a:rPr lang="en-US" dirty="0" smtClean="0">
                <a:latin typeface="Times New Roman"/>
                <a:ea typeface="Times New Roman"/>
              </a:rPr>
              <a:t>do</a:t>
            </a:r>
            <a:r>
              <a:rPr lang="en-US" spc="-15" dirty="0" smtClean="0">
                <a:latin typeface="Times New Roman"/>
                <a:ea typeface="Times New Roman"/>
              </a:rPr>
              <a:t> </a:t>
            </a:r>
            <a:r>
              <a:rPr lang="en-US" dirty="0" smtClean="0">
                <a:latin typeface="Times New Roman"/>
                <a:ea typeface="Times New Roman"/>
              </a:rPr>
              <a:t>not</a:t>
            </a:r>
            <a:r>
              <a:rPr lang="en-US" spc="-15" dirty="0" smtClean="0">
                <a:latin typeface="Times New Roman"/>
                <a:ea typeface="Times New Roman"/>
              </a:rPr>
              <a:t> </a:t>
            </a:r>
            <a:r>
              <a:rPr lang="en-US" dirty="0" smtClean="0">
                <a:latin typeface="Times New Roman"/>
                <a:ea typeface="Times New Roman"/>
              </a:rPr>
              <a:t>have</a:t>
            </a:r>
            <a:r>
              <a:rPr lang="en-US" spc="-15" dirty="0" smtClean="0">
                <a:latin typeface="Times New Roman"/>
                <a:ea typeface="Times New Roman"/>
              </a:rPr>
              <a:t> </a:t>
            </a:r>
            <a:r>
              <a:rPr lang="en-US" dirty="0" smtClean="0">
                <a:latin typeface="Times New Roman"/>
                <a:ea typeface="Times New Roman"/>
              </a:rPr>
              <a:t>siblings.</a:t>
            </a:r>
            <a:r>
              <a:rPr lang="en-US" spc="-15" dirty="0" smtClean="0">
                <a:latin typeface="Times New Roman"/>
                <a:ea typeface="Times New Roman"/>
              </a:rPr>
              <a:t> </a:t>
            </a:r>
          </a:p>
          <a:p>
            <a:pPr marL="266700" marR="265430" algn="just">
              <a:lnSpc>
                <a:spcPct val="103000"/>
              </a:lnSpc>
              <a:spcBef>
                <a:spcPts val="1050"/>
              </a:spcBef>
              <a:spcAft>
                <a:spcPts val="0"/>
              </a:spcAft>
              <a:buNone/>
            </a:pPr>
            <a:r>
              <a:rPr lang="en-US" spc="-15" dirty="0" smtClean="0">
                <a:latin typeface="Times New Roman"/>
                <a:ea typeface="Times New Roman"/>
              </a:rPr>
              <a:t>    </a:t>
            </a:r>
            <a:r>
              <a:rPr lang="en-US" dirty="0" smtClean="0">
                <a:latin typeface="Times New Roman"/>
                <a:ea typeface="Times New Roman"/>
              </a:rPr>
              <a:t>The</a:t>
            </a:r>
            <a:r>
              <a:rPr lang="en-US" spc="-15" dirty="0" smtClean="0">
                <a:latin typeface="Times New Roman"/>
                <a:ea typeface="Times New Roman"/>
              </a:rPr>
              <a:t> </a:t>
            </a:r>
            <a:r>
              <a:rPr lang="en-US" dirty="0" smtClean="0">
                <a:latin typeface="Times New Roman"/>
                <a:ea typeface="Times New Roman"/>
              </a:rPr>
              <a:t>order</a:t>
            </a:r>
            <a:r>
              <a:rPr lang="en-US" spc="-15" dirty="0" smtClean="0">
                <a:latin typeface="Times New Roman"/>
                <a:ea typeface="Times New Roman"/>
              </a:rPr>
              <a:t> </a:t>
            </a:r>
            <a:r>
              <a:rPr lang="en-US" dirty="0" smtClean="0">
                <a:latin typeface="Times New Roman"/>
                <a:ea typeface="Times New Roman"/>
              </a:rPr>
              <a:t>in</a:t>
            </a:r>
            <a:r>
              <a:rPr lang="en-US" spc="-15" dirty="0" smtClean="0">
                <a:latin typeface="Times New Roman"/>
                <a:ea typeface="Times New Roman"/>
              </a:rPr>
              <a:t> </a:t>
            </a:r>
            <a:r>
              <a:rPr lang="en-US" dirty="0" smtClean="0">
                <a:latin typeface="Times New Roman"/>
                <a:ea typeface="Times New Roman"/>
              </a:rPr>
              <a:t>which</a:t>
            </a:r>
            <a:r>
              <a:rPr lang="en-US" spc="-15" dirty="0" smtClean="0">
                <a:latin typeface="Times New Roman"/>
                <a:ea typeface="Times New Roman"/>
              </a:rPr>
              <a:t> </a:t>
            </a:r>
            <a:r>
              <a:rPr lang="en-US" dirty="0" smtClean="0">
                <a:latin typeface="Times New Roman"/>
                <a:ea typeface="Times New Roman"/>
              </a:rPr>
              <a:t>we</a:t>
            </a:r>
            <a:r>
              <a:rPr lang="en-US" spc="-15" dirty="0" smtClean="0">
                <a:latin typeface="Times New Roman"/>
                <a:ea typeface="Times New Roman"/>
              </a:rPr>
              <a:t> </a:t>
            </a:r>
            <a:r>
              <a:rPr lang="en-US" dirty="0" smtClean="0">
                <a:latin typeface="Times New Roman"/>
                <a:ea typeface="Times New Roman"/>
              </a:rPr>
              <a:t>are</a:t>
            </a:r>
            <a:r>
              <a:rPr lang="en-US" spc="-15" dirty="0" smtClean="0">
                <a:latin typeface="Times New Roman"/>
                <a:ea typeface="Times New Roman"/>
              </a:rPr>
              <a:t> </a:t>
            </a:r>
            <a:r>
              <a:rPr lang="en-US" dirty="0" smtClean="0">
                <a:latin typeface="Times New Roman"/>
                <a:ea typeface="Times New Roman"/>
              </a:rPr>
              <a:t>born</a:t>
            </a:r>
            <a:r>
              <a:rPr lang="en-US" spc="-240" dirty="0" smtClean="0">
                <a:latin typeface="Times New Roman"/>
                <a:ea typeface="Times New Roman"/>
              </a:rPr>
              <a:t> </a:t>
            </a:r>
            <a:r>
              <a:rPr lang="en-US" dirty="0" smtClean="0">
                <a:latin typeface="Times New Roman"/>
                <a:ea typeface="Times New Roman"/>
              </a:rPr>
              <a:t>into our families also influences our personalities. People born first or last in a family have a different perspective</a:t>
            </a:r>
            <a:r>
              <a:rPr lang="en-US" spc="5" dirty="0" smtClean="0">
                <a:latin typeface="Times New Roman"/>
                <a:ea typeface="Times New Roman"/>
              </a:rPr>
              <a:t> </a:t>
            </a:r>
            <a:r>
              <a:rPr lang="en-US" dirty="0" smtClean="0">
                <a:latin typeface="Times New Roman"/>
                <a:ea typeface="Times New Roman"/>
              </a:rPr>
              <a:t>than do people in the middle.</a:t>
            </a:r>
          </a:p>
          <a:p>
            <a:pPr marL="266700" marR="266065" algn="just">
              <a:lnSpc>
                <a:spcPct val="103000"/>
              </a:lnSpc>
              <a:spcBef>
                <a:spcPts val="935"/>
              </a:spcBef>
              <a:spcAft>
                <a:spcPts val="0"/>
              </a:spcAft>
              <a:buNone/>
            </a:pPr>
            <a:r>
              <a:rPr lang="en-US" b="1" i="1" dirty="0" smtClean="0">
                <a:solidFill>
                  <a:srgbClr val="C00000"/>
                </a:solidFill>
                <a:latin typeface="Times New Roman"/>
                <a:ea typeface="Times New Roman"/>
              </a:rPr>
              <a:t>Example:</a:t>
            </a:r>
            <a:r>
              <a:rPr lang="en-US" b="1" i="1" spc="-55" dirty="0" smtClean="0">
                <a:solidFill>
                  <a:srgbClr val="C00000"/>
                </a:solidFill>
                <a:latin typeface="Times New Roman"/>
                <a:ea typeface="Times New Roman"/>
              </a:rPr>
              <a:t> </a:t>
            </a:r>
            <a:r>
              <a:rPr lang="en-US" dirty="0" smtClean="0">
                <a:latin typeface="Times New Roman"/>
                <a:ea typeface="Times New Roman"/>
              </a:rPr>
              <a:t>First</a:t>
            </a:r>
            <a:r>
              <a:rPr lang="en-US" spc="-55" dirty="0" smtClean="0">
                <a:latin typeface="Times New Roman"/>
                <a:ea typeface="Times New Roman"/>
              </a:rPr>
              <a:t> </a:t>
            </a:r>
            <a:r>
              <a:rPr lang="en-US" dirty="0" smtClean="0">
                <a:latin typeface="Times New Roman"/>
                <a:ea typeface="Times New Roman"/>
              </a:rPr>
              <a:t>born</a:t>
            </a:r>
            <a:r>
              <a:rPr lang="en-US" spc="-55" dirty="0" smtClean="0">
                <a:latin typeface="Times New Roman"/>
                <a:ea typeface="Times New Roman"/>
              </a:rPr>
              <a:t> </a:t>
            </a:r>
            <a:r>
              <a:rPr lang="en-US" dirty="0" smtClean="0">
                <a:latin typeface="Times New Roman"/>
                <a:ea typeface="Times New Roman"/>
              </a:rPr>
              <a:t>is</a:t>
            </a:r>
            <a:r>
              <a:rPr lang="en-US" spc="-55" dirty="0" smtClean="0">
                <a:latin typeface="Times New Roman"/>
                <a:ea typeface="Times New Roman"/>
              </a:rPr>
              <a:t> </a:t>
            </a:r>
            <a:r>
              <a:rPr lang="en-US" dirty="0" smtClean="0">
                <a:latin typeface="Times New Roman"/>
                <a:ea typeface="Times New Roman"/>
              </a:rPr>
              <a:t>likely</a:t>
            </a:r>
            <a:r>
              <a:rPr lang="en-US" spc="-55" dirty="0" smtClean="0">
                <a:latin typeface="Times New Roman"/>
                <a:ea typeface="Times New Roman"/>
              </a:rPr>
              <a:t> </a:t>
            </a:r>
            <a:r>
              <a:rPr lang="en-US" dirty="0" smtClean="0">
                <a:latin typeface="Times New Roman"/>
                <a:ea typeface="Times New Roman"/>
              </a:rPr>
              <a:t>to</a:t>
            </a:r>
            <a:r>
              <a:rPr lang="en-US" spc="-55" dirty="0" smtClean="0">
                <a:latin typeface="Times New Roman"/>
                <a:ea typeface="Times New Roman"/>
              </a:rPr>
              <a:t> </a:t>
            </a:r>
            <a:r>
              <a:rPr lang="en-US" dirty="0" smtClean="0">
                <a:latin typeface="Times New Roman"/>
                <a:ea typeface="Times New Roman"/>
              </a:rPr>
              <a:t>be</a:t>
            </a:r>
            <a:r>
              <a:rPr lang="en-US" spc="-50" dirty="0" smtClean="0">
                <a:latin typeface="Times New Roman"/>
                <a:ea typeface="Times New Roman"/>
              </a:rPr>
              <a:t> </a:t>
            </a:r>
            <a:r>
              <a:rPr lang="en-US" dirty="0" smtClean="0">
                <a:latin typeface="Times New Roman"/>
                <a:ea typeface="Times New Roman"/>
              </a:rPr>
              <a:t>achievement</a:t>
            </a:r>
            <a:r>
              <a:rPr lang="en-US" spc="-55" dirty="0" smtClean="0">
                <a:latin typeface="Times New Roman"/>
                <a:ea typeface="Times New Roman"/>
              </a:rPr>
              <a:t> </a:t>
            </a:r>
            <a:r>
              <a:rPr lang="en-US" dirty="0" smtClean="0">
                <a:latin typeface="Times New Roman"/>
                <a:ea typeface="Times New Roman"/>
              </a:rPr>
              <a:t>oriented</a:t>
            </a:r>
            <a:r>
              <a:rPr lang="en-US" spc="-55" dirty="0" smtClean="0">
                <a:latin typeface="Times New Roman"/>
                <a:ea typeface="Times New Roman"/>
              </a:rPr>
              <a:t> </a:t>
            </a:r>
            <a:r>
              <a:rPr lang="en-US" dirty="0" smtClean="0">
                <a:latin typeface="Times New Roman"/>
                <a:ea typeface="Times New Roman"/>
              </a:rPr>
              <a:t>and</a:t>
            </a:r>
            <a:r>
              <a:rPr lang="en-US" spc="-55" dirty="0" smtClean="0">
                <a:latin typeface="Times New Roman"/>
                <a:ea typeface="Times New Roman"/>
              </a:rPr>
              <a:t> </a:t>
            </a:r>
            <a:r>
              <a:rPr lang="en-US" dirty="0" smtClean="0">
                <a:latin typeface="Times New Roman"/>
                <a:ea typeface="Times New Roman"/>
              </a:rPr>
              <a:t>responsible.</a:t>
            </a:r>
            <a:r>
              <a:rPr lang="en-US" spc="-55" dirty="0" smtClean="0">
                <a:latin typeface="Times New Roman"/>
                <a:ea typeface="Times New Roman"/>
              </a:rPr>
              <a:t> </a:t>
            </a:r>
            <a:r>
              <a:rPr lang="en-US" dirty="0" smtClean="0">
                <a:latin typeface="Times New Roman"/>
                <a:ea typeface="Times New Roman"/>
              </a:rPr>
              <a:t>Later</a:t>
            </a:r>
            <a:r>
              <a:rPr lang="en-US" spc="-55" dirty="0" smtClean="0">
                <a:latin typeface="Times New Roman"/>
                <a:ea typeface="Times New Roman"/>
              </a:rPr>
              <a:t> </a:t>
            </a:r>
            <a:r>
              <a:rPr lang="en-US" dirty="0" smtClean="0">
                <a:latin typeface="Times New Roman"/>
                <a:ea typeface="Times New Roman"/>
              </a:rPr>
              <a:t>born</a:t>
            </a:r>
            <a:r>
              <a:rPr lang="en-US" spc="-55" dirty="0" smtClean="0">
                <a:latin typeface="Times New Roman"/>
                <a:ea typeface="Times New Roman"/>
              </a:rPr>
              <a:t> </a:t>
            </a:r>
            <a:r>
              <a:rPr lang="en-US" dirty="0" smtClean="0">
                <a:latin typeface="Times New Roman"/>
                <a:ea typeface="Times New Roman"/>
              </a:rPr>
              <a:t>is</a:t>
            </a:r>
            <a:r>
              <a:rPr lang="en-US" spc="-50" dirty="0" smtClean="0">
                <a:latin typeface="Times New Roman"/>
                <a:ea typeface="Times New Roman"/>
              </a:rPr>
              <a:t> </a:t>
            </a:r>
            <a:r>
              <a:rPr lang="en-US" dirty="0" smtClean="0">
                <a:latin typeface="Times New Roman"/>
                <a:ea typeface="Times New Roman"/>
              </a:rPr>
              <a:t>more</a:t>
            </a:r>
            <a:r>
              <a:rPr lang="en-US" spc="-55" dirty="0" smtClean="0">
                <a:latin typeface="Times New Roman"/>
                <a:ea typeface="Times New Roman"/>
              </a:rPr>
              <a:t> </a:t>
            </a:r>
            <a:r>
              <a:rPr lang="en-US" dirty="0" smtClean="0">
                <a:latin typeface="Times New Roman"/>
                <a:ea typeface="Times New Roman"/>
              </a:rPr>
              <a:t>likely</a:t>
            </a:r>
            <a:r>
              <a:rPr lang="en-US" spc="-55" dirty="0" smtClean="0">
                <a:latin typeface="Times New Roman"/>
                <a:ea typeface="Times New Roman"/>
              </a:rPr>
              <a:t> </a:t>
            </a:r>
            <a:r>
              <a:rPr lang="en-US" dirty="0" smtClean="0">
                <a:latin typeface="Times New Roman"/>
                <a:ea typeface="Times New Roman"/>
              </a:rPr>
              <a:t>to</a:t>
            </a:r>
            <a:r>
              <a:rPr lang="en-US" spc="-55" dirty="0" smtClean="0">
                <a:latin typeface="Times New Roman"/>
                <a:ea typeface="Times New Roman"/>
              </a:rPr>
              <a:t> </a:t>
            </a:r>
            <a:r>
              <a:rPr lang="en-US" dirty="0" smtClean="0">
                <a:latin typeface="Times New Roman"/>
                <a:ea typeface="Times New Roman"/>
              </a:rPr>
              <a:t>be</a:t>
            </a:r>
            <a:r>
              <a:rPr lang="en-US" spc="-55" dirty="0" smtClean="0">
                <a:latin typeface="Times New Roman"/>
                <a:ea typeface="Times New Roman"/>
              </a:rPr>
              <a:t> </a:t>
            </a:r>
            <a:r>
              <a:rPr lang="en-US" dirty="0" smtClean="0">
                <a:latin typeface="Times New Roman"/>
                <a:ea typeface="Times New Roman"/>
              </a:rPr>
              <a:t>better</a:t>
            </a:r>
            <a:r>
              <a:rPr lang="en-US" spc="-55" dirty="0" smtClean="0">
                <a:latin typeface="Times New Roman"/>
                <a:ea typeface="Times New Roman"/>
              </a:rPr>
              <a:t> </a:t>
            </a:r>
            <a:r>
              <a:rPr lang="en-US" dirty="0" smtClean="0">
                <a:latin typeface="Times New Roman"/>
                <a:ea typeface="Times New Roman"/>
              </a:rPr>
              <a:t>in</a:t>
            </a:r>
            <a:r>
              <a:rPr lang="en-US" spc="-50" dirty="0" smtClean="0">
                <a:latin typeface="Times New Roman"/>
                <a:ea typeface="Times New Roman"/>
              </a:rPr>
              <a:t> </a:t>
            </a:r>
            <a:r>
              <a:rPr lang="en-US" dirty="0" smtClean="0">
                <a:latin typeface="Times New Roman"/>
                <a:ea typeface="Times New Roman"/>
              </a:rPr>
              <a:t>social</a:t>
            </a:r>
            <a:r>
              <a:rPr lang="en-US" spc="-240" dirty="0" smtClean="0">
                <a:latin typeface="Times New Roman"/>
                <a:ea typeface="Times New Roman"/>
              </a:rPr>
              <a:t> </a:t>
            </a:r>
            <a:r>
              <a:rPr lang="en-US" dirty="0" smtClean="0">
                <a:latin typeface="Times New Roman"/>
                <a:ea typeface="Times New Roman"/>
              </a:rPr>
              <a:t>relationships, affectionate, friendly, or rebels and risk-takers.</a:t>
            </a:r>
          </a:p>
          <a:p>
            <a:pPr marL="266700" marR="0">
              <a:spcBef>
                <a:spcPts val="915"/>
              </a:spcBef>
              <a:spcAft>
                <a:spcPts val="0"/>
              </a:spcAft>
            </a:pPr>
            <a:r>
              <a:rPr lang="en-US" b="1" dirty="0" smtClean="0">
                <a:latin typeface="Arial"/>
                <a:ea typeface="Arial"/>
              </a:rPr>
              <a:t>Cultural</a:t>
            </a:r>
            <a:r>
              <a:rPr lang="en-US" b="1" spc="280" dirty="0" smtClean="0">
                <a:latin typeface="Arial"/>
                <a:ea typeface="Arial"/>
              </a:rPr>
              <a:t> </a:t>
            </a:r>
            <a:r>
              <a:rPr lang="en-US" b="1" dirty="0" smtClean="0">
                <a:latin typeface="Arial"/>
                <a:ea typeface="Arial"/>
              </a:rPr>
              <a:t>Environment</a:t>
            </a:r>
          </a:p>
          <a:p>
            <a:pPr marL="266700" marR="266065" algn="just">
              <a:lnSpc>
                <a:spcPct val="103000"/>
              </a:lnSpc>
              <a:spcBef>
                <a:spcPts val="1050"/>
              </a:spcBef>
              <a:spcAft>
                <a:spcPts val="0"/>
              </a:spcAft>
              <a:buNone/>
            </a:pPr>
            <a:r>
              <a:rPr lang="en-US" dirty="0" smtClean="0">
                <a:latin typeface="Times New Roman"/>
                <a:ea typeface="Times New Roman"/>
              </a:rPr>
              <a:t>     Culture has a strong influence on personality development. The cultural environment determines the basic types of</a:t>
            </a:r>
            <a:r>
              <a:rPr lang="en-US" spc="5" dirty="0" smtClean="0">
                <a:latin typeface="Times New Roman"/>
                <a:ea typeface="Times New Roman"/>
              </a:rPr>
              <a:t> </a:t>
            </a:r>
            <a:r>
              <a:rPr lang="en-US" spc="-5" dirty="0" smtClean="0">
                <a:latin typeface="Times New Roman"/>
                <a:ea typeface="Times New Roman"/>
              </a:rPr>
              <a:t>personalities</a:t>
            </a:r>
            <a:r>
              <a:rPr lang="en-US" spc="-60" dirty="0" smtClean="0">
                <a:latin typeface="Times New Roman"/>
                <a:ea typeface="Times New Roman"/>
              </a:rPr>
              <a:t> </a:t>
            </a:r>
            <a:r>
              <a:rPr lang="en-US" dirty="0" smtClean="0">
                <a:latin typeface="Times New Roman"/>
                <a:ea typeface="Times New Roman"/>
              </a:rPr>
              <a:t>that</a:t>
            </a:r>
            <a:r>
              <a:rPr lang="en-US" spc="-60" dirty="0" smtClean="0">
                <a:latin typeface="Times New Roman"/>
                <a:ea typeface="Times New Roman"/>
              </a:rPr>
              <a:t> </a:t>
            </a:r>
            <a:r>
              <a:rPr lang="en-US" dirty="0" smtClean="0">
                <a:latin typeface="Times New Roman"/>
                <a:ea typeface="Times New Roman"/>
              </a:rPr>
              <a:t>will</a:t>
            </a:r>
            <a:r>
              <a:rPr lang="en-US" spc="-60" dirty="0" smtClean="0">
                <a:latin typeface="Times New Roman"/>
                <a:ea typeface="Times New Roman"/>
              </a:rPr>
              <a:t> </a:t>
            </a:r>
            <a:r>
              <a:rPr lang="en-US" dirty="0" smtClean="0">
                <a:latin typeface="Times New Roman"/>
                <a:ea typeface="Times New Roman"/>
              </a:rPr>
              <a:t>be</a:t>
            </a:r>
            <a:r>
              <a:rPr lang="en-US" spc="-60" dirty="0" smtClean="0">
                <a:latin typeface="Times New Roman"/>
                <a:ea typeface="Times New Roman"/>
              </a:rPr>
              <a:t> </a:t>
            </a:r>
            <a:r>
              <a:rPr lang="en-US" dirty="0" smtClean="0">
                <a:latin typeface="Times New Roman"/>
                <a:ea typeface="Times New Roman"/>
              </a:rPr>
              <a:t>found</a:t>
            </a:r>
            <a:r>
              <a:rPr lang="en-US" spc="-60" dirty="0" smtClean="0">
                <a:latin typeface="Times New Roman"/>
                <a:ea typeface="Times New Roman"/>
              </a:rPr>
              <a:t> </a:t>
            </a:r>
            <a:r>
              <a:rPr lang="en-US" dirty="0" smtClean="0">
                <a:latin typeface="Times New Roman"/>
                <a:ea typeface="Times New Roman"/>
              </a:rPr>
              <a:t>in</a:t>
            </a:r>
            <a:r>
              <a:rPr lang="en-US" spc="-60" dirty="0" smtClean="0">
                <a:latin typeface="Times New Roman"/>
                <a:ea typeface="Times New Roman"/>
              </a:rPr>
              <a:t> </a:t>
            </a:r>
            <a:r>
              <a:rPr lang="en-US" dirty="0" smtClean="0">
                <a:latin typeface="Times New Roman"/>
                <a:ea typeface="Times New Roman"/>
              </a:rPr>
              <a:t>a</a:t>
            </a:r>
            <a:r>
              <a:rPr lang="en-US" spc="-60" dirty="0" smtClean="0">
                <a:latin typeface="Times New Roman"/>
                <a:ea typeface="Times New Roman"/>
              </a:rPr>
              <a:t> </a:t>
            </a:r>
            <a:r>
              <a:rPr lang="en-US" dirty="0" smtClean="0">
                <a:latin typeface="Times New Roman"/>
                <a:ea typeface="Times New Roman"/>
              </a:rPr>
              <a:t>society.</a:t>
            </a:r>
            <a:r>
              <a:rPr lang="en-US" spc="-60" dirty="0" smtClean="0">
                <a:latin typeface="Times New Roman"/>
                <a:ea typeface="Times New Roman"/>
              </a:rPr>
              <a:t> </a:t>
            </a:r>
            <a:r>
              <a:rPr lang="en-US" dirty="0" smtClean="0">
                <a:latin typeface="Times New Roman"/>
                <a:ea typeface="Times New Roman"/>
              </a:rPr>
              <a:t>Each</a:t>
            </a:r>
            <a:r>
              <a:rPr lang="en-US" spc="-60" dirty="0" smtClean="0">
                <a:latin typeface="Times New Roman"/>
                <a:ea typeface="Times New Roman"/>
              </a:rPr>
              <a:t> </a:t>
            </a:r>
            <a:r>
              <a:rPr lang="en-US" dirty="0" smtClean="0">
                <a:latin typeface="Times New Roman"/>
                <a:ea typeface="Times New Roman"/>
              </a:rPr>
              <a:t>culture</a:t>
            </a:r>
            <a:r>
              <a:rPr lang="en-US" spc="-60" dirty="0" smtClean="0">
                <a:latin typeface="Times New Roman"/>
                <a:ea typeface="Times New Roman"/>
              </a:rPr>
              <a:t> </a:t>
            </a:r>
            <a:r>
              <a:rPr lang="en-US" dirty="0" smtClean="0">
                <a:latin typeface="Times New Roman"/>
                <a:ea typeface="Times New Roman"/>
              </a:rPr>
              <a:t>gives</a:t>
            </a:r>
            <a:r>
              <a:rPr lang="en-US" spc="-60" dirty="0" smtClean="0">
                <a:latin typeface="Times New Roman"/>
                <a:ea typeface="Times New Roman"/>
              </a:rPr>
              <a:t> </a:t>
            </a:r>
            <a:r>
              <a:rPr lang="en-US" dirty="0" smtClean="0">
                <a:latin typeface="Times New Roman"/>
                <a:ea typeface="Times New Roman"/>
              </a:rPr>
              <a:t>rise</a:t>
            </a:r>
            <a:r>
              <a:rPr lang="en-US" spc="-60" dirty="0" smtClean="0">
                <a:latin typeface="Times New Roman"/>
                <a:ea typeface="Times New Roman"/>
              </a:rPr>
              <a:t> </a:t>
            </a:r>
            <a:r>
              <a:rPr lang="en-US" dirty="0" smtClean="0">
                <a:latin typeface="Times New Roman"/>
                <a:ea typeface="Times New Roman"/>
              </a:rPr>
              <a:t>to</a:t>
            </a:r>
            <a:r>
              <a:rPr lang="en-US" spc="-60" dirty="0" smtClean="0">
                <a:latin typeface="Times New Roman"/>
                <a:ea typeface="Times New Roman"/>
              </a:rPr>
              <a:t> </a:t>
            </a:r>
            <a:r>
              <a:rPr lang="en-US" dirty="0" smtClean="0">
                <a:latin typeface="Times New Roman"/>
                <a:ea typeface="Times New Roman"/>
              </a:rPr>
              <a:t>a</a:t>
            </a:r>
            <a:r>
              <a:rPr lang="en-US" spc="-60" dirty="0" smtClean="0">
                <a:latin typeface="Times New Roman"/>
                <a:ea typeface="Times New Roman"/>
              </a:rPr>
              <a:t> </a:t>
            </a:r>
            <a:r>
              <a:rPr lang="en-US" dirty="0" smtClean="0">
                <a:latin typeface="Times New Roman"/>
                <a:ea typeface="Times New Roman"/>
              </a:rPr>
              <a:t>series</a:t>
            </a:r>
            <a:r>
              <a:rPr lang="en-US" spc="-60" dirty="0" smtClean="0">
                <a:latin typeface="Times New Roman"/>
                <a:ea typeface="Times New Roman"/>
              </a:rPr>
              <a:t> </a:t>
            </a:r>
            <a:r>
              <a:rPr lang="en-US" dirty="0" smtClean="0">
                <a:latin typeface="Times New Roman"/>
                <a:ea typeface="Times New Roman"/>
              </a:rPr>
              <a:t>of</a:t>
            </a:r>
            <a:r>
              <a:rPr lang="en-US" spc="-60" dirty="0" smtClean="0">
                <a:latin typeface="Times New Roman"/>
                <a:ea typeface="Times New Roman"/>
              </a:rPr>
              <a:t> </a:t>
            </a:r>
            <a:r>
              <a:rPr lang="en-US" dirty="0" smtClean="0">
                <a:latin typeface="Times New Roman"/>
                <a:ea typeface="Times New Roman"/>
              </a:rPr>
              <a:t>personality</a:t>
            </a:r>
            <a:r>
              <a:rPr lang="en-US" spc="-60" dirty="0" smtClean="0">
                <a:latin typeface="Times New Roman"/>
                <a:ea typeface="Times New Roman"/>
              </a:rPr>
              <a:t> </a:t>
            </a:r>
            <a:r>
              <a:rPr lang="en-US" dirty="0" smtClean="0">
                <a:latin typeface="Times New Roman"/>
                <a:ea typeface="Times New Roman"/>
              </a:rPr>
              <a:t>traits—model</a:t>
            </a:r>
            <a:r>
              <a:rPr lang="en-US" spc="-60" dirty="0" smtClean="0">
                <a:latin typeface="Times New Roman"/>
                <a:ea typeface="Times New Roman"/>
              </a:rPr>
              <a:t> </a:t>
            </a:r>
            <a:r>
              <a:rPr lang="en-US" dirty="0" smtClean="0">
                <a:latin typeface="Times New Roman"/>
                <a:ea typeface="Times New Roman"/>
              </a:rPr>
              <a:t>personalities that are typical of members of that society.</a:t>
            </a:r>
          </a:p>
          <a:p>
            <a:endParaRPr lang="en-US" dirty="0"/>
          </a:p>
        </p:txBody>
      </p:sp>
    </p:spTree>
  </p:cSld>
  <p:clrMapOvr>
    <a:masterClrMapping/>
  </p:clrMapOvr>
  <p:transition spd="med">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05200"/>
            <a:ext cx="8153400" cy="990600"/>
          </a:xfrm>
        </p:spPr>
        <p:txBody>
          <a:bodyPr vert="horz" anchor="ctr">
            <a:noAutofit/>
          </a:bodyPr>
          <a:lstStyle/>
          <a:p>
            <a:pPr marL="0" marR="0" algn="ctr">
              <a:spcAft>
                <a:spcPts val="0"/>
              </a:spcAft>
            </a:pPr>
            <a:r>
              <a:rPr lang="en-US" sz="8800" b="1" dirty="0" smtClean="0">
                <a:solidFill>
                  <a:schemeClr val="accent5">
                    <a:lumMod val="50000"/>
                  </a:schemeClr>
                </a:solidFill>
              </a:rPr>
              <a:t> </a:t>
            </a:r>
            <a:br>
              <a:rPr lang="en-US" sz="8800" b="1" dirty="0" smtClean="0">
                <a:solidFill>
                  <a:schemeClr val="accent5">
                    <a:lumMod val="50000"/>
                  </a:schemeClr>
                </a:solidFill>
              </a:rPr>
            </a:br>
            <a:r>
              <a:rPr lang="en-US" sz="8800" b="1" dirty="0" smtClean="0">
                <a:solidFill>
                  <a:schemeClr val="accent5">
                    <a:lumMod val="50000"/>
                  </a:schemeClr>
                </a:solidFill>
              </a:rPr>
              <a:t>Trait Approach to Understand Personality</a:t>
            </a:r>
            <a:br>
              <a:rPr lang="en-US" sz="8800" b="1" dirty="0" smtClean="0">
                <a:solidFill>
                  <a:schemeClr val="accent5">
                    <a:lumMod val="50000"/>
                  </a:schemeClr>
                </a:solidFill>
              </a:rPr>
            </a:br>
            <a:endParaRPr lang="en-US" sz="8800" b="1" dirty="0">
              <a:solidFill>
                <a:schemeClr val="accent5">
                  <a:lumMod val="50000"/>
                </a:schemeClr>
              </a:solidFill>
            </a:endParaRPr>
          </a:p>
        </p:txBody>
      </p:sp>
    </p:spTree>
  </p:cSld>
  <p:clrMapOvr>
    <a:masterClrMapping/>
  </p:clrMapOvr>
  <p:transition spd="med">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2743200" cy="609600"/>
          </a:xfrm>
        </p:spPr>
        <p:txBody>
          <a:bodyPr>
            <a:noAutofit/>
          </a:bodyPr>
          <a:lstStyle/>
          <a:p>
            <a:r>
              <a:rPr lang="en-US" sz="3200" b="1" u="sng" dirty="0" smtClean="0">
                <a:solidFill>
                  <a:srgbClr val="C00000"/>
                </a:solidFill>
                <a:latin typeface="Arial"/>
                <a:ea typeface="Arial"/>
              </a:rPr>
              <a:t>Sheldon</a:t>
            </a:r>
            <a:br>
              <a:rPr lang="en-US" sz="3200" b="1" u="sng" dirty="0" smtClean="0">
                <a:solidFill>
                  <a:srgbClr val="C00000"/>
                </a:solidFill>
                <a:latin typeface="Arial"/>
                <a:ea typeface="Arial"/>
              </a:rPr>
            </a:br>
            <a:endParaRPr lang="en-US" sz="3200" u="sng" dirty="0">
              <a:solidFill>
                <a:srgbClr val="C00000"/>
              </a:solidFill>
            </a:endParaRPr>
          </a:p>
        </p:txBody>
      </p:sp>
      <p:sp>
        <p:nvSpPr>
          <p:cNvPr id="3" name="Content Placeholder 2"/>
          <p:cNvSpPr>
            <a:spLocks noGrp="1"/>
          </p:cNvSpPr>
          <p:nvPr>
            <p:ph sz="quarter" idx="1"/>
          </p:nvPr>
        </p:nvSpPr>
        <p:spPr>
          <a:xfrm>
            <a:off x="1600200" y="0"/>
            <a:ext cx="7543800" cy="1219200"/>
          </a:xfrm>
        </p:spPr>
        <p:txBody>
          <a:bodyPr>
            <a:noAutofit/>
          </a:bodyPr>
          <a:lstStyle/>
          <a:p>
            <a:pPr>
              <a:buNone/>
            </a:pPr>
            <a:r>
              <a:rPr lang="en-US" sz="3200" dirty="0" smtClean="0">
                <a:latin typeface="Times New Roman"/>
                <a:ea typeface="Times New Roman"/>
              </a:rPr>
              <a:t> : Sheldon described personality according to physique of the individual.</a:t>
            </a:r>
          </a:p>
          <a:p>
            <a:endParaRPr lang="en-US" sz="3200" dirty="0"/>
          </a:p>
        </p:txBody>
      </p:sp>
      <p:graphicFrame>
        <p:nvGraphicFramePr>
          <p:cNvPr id="4" name="Table 3"/>
          <p:cNvGraphicFramePr>
            <a:graphicFrameLocks noGrp="1"/>
          </p:cNvGraphicFramePr>
          <p:nvPr/>
        </p:nvGraphicFramePr>
        <p:xfrm>
          <a:off x="304800" y="1752600"/>
          <a:ext cx="8534400" cy="4808855"/>
        </p:xfrm>
        <a:graphic>
          <a:graphicData uri="http://schemas.openxmlformats.org/drawingml/2006/table">
            <a:tbl>
              <a:tblPr firstRow="1" bandRow="1">
                <a:tableStyleId>{0660B408-B3CF-4A94-85FC-2B1E0A45F4A2}</a:tableStyleId>
              </a:tblPr>
              <a:tblGrid>
                <a:gridCol w="2844800"/>
                <a:gridCol w="2844800"/>
                <a:gridCol w="2844800"/>
              </a:tblGrid>
              <a:tr h="463224">
                <a:tc>
                  <a:txBody>
                    <a:bodyPr/>
                    <a:lstStyle/>
                    <a:p>
                      <a:r>
                        <a:rPr lang="en-US" sz="1800" b="1" dirty="0" smtClean="0">
                          <a:latin typeface="Times New Roman"/>
                          <a:ea typeface="Times New Roman"/>
                        </a:rPr>
                        <a:t>Physique</a:t>
                      </a:r>
                      <a:endParaRPr lang="en-US" dirty="0"/>
                    </a:p>
                  </a:txBody>
                  <a:tcPr/>
                </a:tc>
                <a:tc>
                  <a:txBody>
                    <a:bodyPr/>
                    <a:lstStyle/>
                    <a:p>
                      <a:r>
                        <a:rPr lang="en-US" sz="1800" b="1" dirty="0" smtClean="0">
                          <a:latin typeface="Times New Roman"/>
                          <a:ea typeface="Times New Roman"/>
                        </a:rPr>
                        <a:t>Temperament</a:t>
                      </a:r>
                      <a:endParaRPr lang="en-US" dirty="0"/>
                    </a:p>
                  </a:txBody>
                  <a:tcPr/>
                </a:tc>
                <a:tc>
                  <a:txBody>
                    <a:bodyPr/>
                    <a:lstStyle/>
                    <a:p>
                      <a:r>
                        <a:rPr lang="en-US" sz="1800" b="1" dirty="0" smtClean="0">
                          <a:latin typeface="Times New Roman"/>
                          <a:ea typeface="Times New Roman"/>
                        </a:rPr>
                        <a:t>Most likely psychopathology</a:t>
                      </a:r>
                      <a:endParaRPr lang="en-US" dirty="0"/>
                    </a:p>
                  </a:txBody>
                  <a:tcPr/>
                </a:tc>
              </a:tr>
              <a:tr h="1351504">
                <a:tc>
                  <a:txBody>
                    <a:bodyPr/>
                    <a:lstStyle/>
                    <a:p>
                      <a:r>
                        <a:rPr lang="en-US" sz="1800" i="1" dirty="0" smtClean="0">
                          <a:latin typeface="Times New Roman"/>
                          <a:ea typeface="Times New Roman"/>
                        </a:rPr>
                        <a:t>Endomorphic: </a:t>
                      </a:r>
                      <a:r>
                        <a:rPr lang="en-US" sz="1800" dirty="0" smtClean="0">
                          <a:latin typeface="Times New Roman"/>
                          <a:ea typeface="Times New Roman"/>
                        </a:rPr>
                        <a:t>Soft and round people</a:t>
                      </a:r>
                      <a:endParaRPr lang="en-US" dirty="0"/>
                    </a:p>
                  </a:txBody>
                  <a:tcPr/>
                </a:tc>
                <a:tc>
                  <a:txBody>
                    <a:bodyPr/>
                    <a:lstStyle/>
                    <a:p>
                      <a:r>
                        <a:rPr lang="en-US" sz="1800" dirty="0" smtClean="0">
                          <a:latin typeface="Times New Roman"/>
                          <a:ea typeface="Times New Roman"/>
                        </a:rPr>
                        <a:t>Comfort loving, pleasure seeking,</a:t>
                      </a:r>
                      <a:r>
                        <a:rPr lang="en-US" sz="1800" spc="-235" dirty="0" smtClean="0">
                          <a:latin typeface="Times New Roman"/>
                          <a:ea typeface="Times New Roman"/>
                        </a:rPr>
                        <a:t> </a:t>
                      </a:r>
                      <a:r>
                        <a:rPr lang="en-US" sz="1800" dirty="0" smtClean="0">
                          <a:latin typeface="Times New Roman"/>
                          <a:ea typeface="Times New Roman"/>
                        </a:rPr>
                        <a:t>sentimental</a:t>
                      </a:r>
                      <a:r>
                        <a:rPr lang="en-US" sz="1800" spc="-30" dirty="0" smtClean="0">
                          <a:latin typeface="Times New Roman"/>
                          <a:ea typeface="Times New Roman"/>
                        </a:rPr>
                        <a:t> </a:t>
                      </a:r>
                      <a:r>
                        <a:rPr lang="en-US" sz="1800" dirty="0" smtClean="0">
                          <a:latin typeface="Times New Roman"/>
                          <a:ea typeface="Times New Roman"/>
                        </a:rPr>
                        <a:t>and</a:t>
                      </a:r>
                      <a:r>
                        <a:rPr lang="en-US" sz="1800" spc="-25" dirty="0" smtClean="0">
                          <a:latin typeface="Times New Roman"/>
                          <a:ea typeface="Times New Roman"/>
                        </a:rPr>
                        <a:t> </a:t>
                      </a:r>
                      <a:r>
                        <a:rPr lang="en-US" sz="1800" dirty="0" smtClean="0">
                          <a:latin typeface="Times New Roman"/>
                          <a:ea typeface="Times New Roman"/>
                        </a:rPr>
                        <a:t>socializing</a:t>
                      </a:r>
                      <a:r>
                        <a:rPr lang="en-US" sz="1800" spc="-25" dirty="0" smtClean="0">
                          <a:latin typeface="Times New Roman"/>
                          <a:ea typeface="Times New Roman"/>
                        </a:rPr>
                        <a:t> </a:t>
                      </a:r>
                      <a:r>
                        <a:rPr lang="en-US" sz="1800" dirty="0" smtClean="0">
                          <a:latin typeface="Times New Roman"/>
                          <a:ea typeface="Times New Roman"/>
                        </a:rPr>
                        <a:t>people</a:t>
                      </a:r>
                      <a:endParaRPr lang="en-US" dirty="0"/>
                    </a:p>
                  </a:txBody>
                  <a:tcPr/>
                </a:tc>
                <a:tc>
                  <a:txBody>
                    <a:bodyPr/>
                    <a:lstStyle/>
                    <a:p>
                      <a:pPr marL="342900" marR="400050" lvl="0" indent="-342900">
                        <a:lnSpc>
                          <a:spcPct val="103000"/>
                        </a:lnSpc>
                        <a:spcBef>
                          <a:spcPts val="100"/>
                        </a:spcBef>
                        <a:spcAft>
                          <a:spcPts val="0"/>
                        </a:spcAft>
                        <a:buSzPts val="1000"/>
                        <a:buFont typeface="Times New Roman"/>
                        <a:buChar char="•"/>
                        <a:tabLst>
                          <a:tab pos="155575" algn="l"/>
                        </a:tabLst>
                      </a:pPr>
                      <a:r>
                        <a:rPr lang="en-US" sz="1800" dirty="0" smtClean="0">
                          <a:latin typeface="Times New Roman"/>
                          <a:ea typeface="Times New Roman"/>
                        </a:rPr>
                        <a:t>They can have severe mood</a:t>
                      </a:r>
                      <a:r>
                        <a:rPr lang="en-US" sz="1800" spc="-240" dirty="0" smtClean="0">
                          <a:latin typeface="Times New Roman"/>
                          <a:ea typeface="Times New Roman"/>
                        </a:rPr>
                        <a:t> </a:t>
                      </a:r>
                      <a:r>
                        <a:rPr lang="en-US" sz="1800" dirty="0" smtClean="0">
                          <a:latin typeface="Times New Roman"/>
                          <a:ea typeface="Times New Roman"/>
                        </a:rPr>
                        <a:t>changes.</a:t>
                      </a:r>
                    </a:p>
                    <a:p>
                      <a:pPr marL="342900" marR="400050" lvl="0" indent="-342900">
                        <a:lnSpc>
                          <a:spcPct val="103000"/>
                        </a:lnSpc>
                        <a:spcBef>
                          <a:spcPts val="100"/>
                        </a:spcBef>
                        <a:spcAft>
                          <a:spcPts val="0"/>
                        </a:spcAft>
                        <a:buSzPts val="1000"/>
                        <a:buFont typeface="Times New Roman"/>
                        <a:buChar char="•"/>
                        <a:tabLst>
                          <a:tab pos="155575" algn="l"/>
                        </a:tabLst>
                      </a:pPr>
                      <a:r>
                        <a:rPr lang="en-US" sz="1800" dirty="0" smtClean="0">
                          <a:latin typeface="Times New Roman"/>
                          <a:ea typeface="Times New Roman"/>
                        </a:rPr>
                        <a:t>Extreme elation of mood.</a:t>
                      </a:r>
                    </a:p>
                    <a:p>
                      <a:pPr marL="342900" marR="0" lvl="0" indent="-342900">
                        <a:spcBef>
                          <a:spcPts val="0"/>
                        </a:spcBef>
                        <a:spcAft>
                          <a:spcPts val="0"/>
                        </a:spcAft>
                        <a:buSzPts val="1000"/>
                        <a:buFont typeface="Times New Roman"/>
                        <a:buChar char="•"/>
                        <a:tabLst>
                          <a:tab pos="155575" algn="l"/>
                        </a:tabLst>
                      </a:pPr>
                      <a:r>
                        <a:rPr lang="en-US" sz="1800" dirty="0" smtClean="0">
                          <a:latin typeface="Times New Roman"/>
                          <a:ea typeface="Times New Roman"/>
                        </a:rPr>
                        <a:t>Depression</a:t>
                      </a:r>
                      <a:endParaRPr lang="en-US" dirty="0"/>
                    </a:p>
                  </a:txBody>
                  <a:tcPr/>
                </a:tc>
              </a:tr>
              <a:tr h="1058798">
                <a:tc>
                  <a:txBody>
                    <a:bodyPr/>
                    <a:lstStyle/>
                    <a:p>
                      <a:r>
                        <a:rPr lang="en-US" sz="1800" i="1" dirty="0" err="1" smtClean="0">
                          <a:latin typeface="Times New Roman"/>
                          <a:ea typeface="Times New Roman"/>
                        </a:rPr>
                        <a:t>Mesomorphic</a:t>
                      </a:r>
                      <a:r>
                        <a:rPr lang="en-US" sz="1800" i="1" dirty="0" smtClean="0">
                          <a:latin typeface="Times New Roman"/>
                          <a:ea typeface="Times New Roman"/>
                        </a:rPr>
                        <a:t>: </a:t>
                      </a:r>
                      <a:r>
                        <a:rPr lang="en-US" sz="1800" dirty="0" smtClean="0">
                          <a:latin typeface="Times New Roman"/>
                          <a:ea typeface="Times New Roman"/>
                        </a:rPr>
                        <a:t>Muscular built strong</a:t>
                      </a:r>
                      <a:r>
                        <a:rPr lang="en-US" sz="1800" spc="-240" dirty="0" smtClean="0">
                          <a:latin typeface="Times New Roman"/>
                          <a:ea typeface="Times New Roman"/>
                        </a:rPr>
                        <a:t> </a:t>
                      </a:r>
                      <a:r>
                        <a:rPr lang="en-US" sz="1800" dirty="0" smtClean="0">
                          <a:latin typeface="Times New Roman"/>
                          <a:ea typeface="Times New Roman"/>
                        </a:rPr>
                        <a:t>and athletic type</a:t>
                      </a:r>
                      <a:endParaRPr lang="en-US" dirty="0"/>
                    </a:p>
                  </a:txBody>
                  <a:tcPr/>
                </a:tc>
                <a:tc>
                  <a:txBody>
                    <a:bodyPr/>
                    <a:lstStyle/>
                    <a:p>
                      <a:r>
                        <a:rPr lang="en-US" sz="1800" dirty="0" smtClean="0">
                          <a:latin typeface="Times New Roman"/>
                          <a:ea typeface="Times New Roman"/>
                        </a:rPr>
                        <a:t>Very active, full of energy, less</a:t>
                      </a:r>
                      <a:r>
                        <a:rPr lang="en-US" sz="1800" spc="5" dirty="0" smtClean="0">
                          <a:latin typeface="Times New Roman"/>
                          <a:ea typeface="Times New Roman"/>
                        </a:rPr>
                        <a:t> </a:t>
                      </a:r>
                      <a:r>
                        <a:rPr lang="en-US" sz="1800" dirty="0" smtClean="0">
                          <a:latin typeface="Times New Roman"/>
                          <a:ea typeface="Times New Roman"/>
                        </a:rPr>
                        <a:t>religious. They are aggressive and</a:t>
                      </a:r>
                      <a:r>
                        <a:rPr lang="en-US" sz="1800" spc="5" dirty="0" smtClean="0">
                          <a:latin typeface="Times New Roman"/>
                          <a:ea typeface="Times New Roman"/>
                        </a:rPr>
                        <a:t> </a:t>
                      </a:r>
                      <a:r>
                        <a:rPr lang="en-US" sz="1800" dirty="0" smtClean="0">
                          <a:latin typeface="Times New Roman"/>
                          <a:ea typeface="Times New Roman"/>
                        </a:rPr>
                        <a:t>noisy,</a:t>
                      </a:r>
                      <a:r>
                        <a:rPr lang="en-US" sz="1800" spc="-30" dirty="0" smtClean="0">
                          <a:latin typeface="Times New Roman"/>
                          <a:ea typeface="Times New Roman"/>
                        </a:rPr>
                        <a:t> </a:t>
                      </a:r>
                      <a:r>
                        <a:rPr lang="en-US" sz="1800" dirty="0" smtClean="0">
                          <a:latin typeface="Times New Roman"/>
                          <a:ea typeface="Times New Roman"/>
                        </a:rPr>
                        <a:t>achievement</a:t>
                      </a:r>
                      <a:r>
                        <a:rPr lang="en-US" sz="1800" spc="-25" dirty="0" smtClean="0">
                          <a:latin typeface="Times New Roman"/>
                          <a:ea typeface="Times New Roman"/>
                        </a:rPr>
                        <a:t> </a:t>
                      </a:r>
                      <a:r>
                        <a:rPr lang="en-US" sz="1800" dirty="0" smtClean="0">
                          <a:latin typeface="Times New Roman"/>
                          <a:ea typeface="Times New Roman"/>
                        </a:rPr>
                        <a:t>oriented</a:t>
                      </a:r>
                      <a:r>
                        <a:rPr lang="en-US" sz="1800" spc="-25" dirty="0" smtClean="0">
                          <a:latin typeface="Times New Roman"/>
                          <a:ea typeface="Times New Roman"/>
                        </a:rPr>
                        <a:t> </a:t>
                      </a:r>
                      <a:r>
                        <a:rPr lang="en-US" sz="1800" dirty="0" smtClean="0">
                          <a:latin typeface="Times New Roman"/>
                          <a:ea typeface="Times New Roman"/>
                        </a:rPr>
                        <a:t>people.</a:t>
                      </a:r>
                      <a:endParaRPr lang="en-US" dirty="0"/>
                    </a:p>
                  </a:txBody>
                  <a:tcPr/>
                </a:tc>
                <a:tc>
                  <a:txBody>
                    <a:bodyPr/>
                    <a:lstStyle/>
                    <a:p>
                      <a:r>
                        <a:rPr lang="en-US" sz="1800" dirty="0" smtClean="0">
                          <a:latin typeface="Times New Roman"/>
                          <a:ea typeface="Times New Roman"/>
                        </a:rPr>
                        <a:t>These type of people have severe</a:t>
                      </a:r>
                      <a:r>
                        <a:rPr lang="en-US" sz="1800" spc="-235" dirty="0" smtClean="0">
                          <a:latin typeface="Times New Roman"/>
                          <a:ea typeface="Times New Roman"/>
                        </a:rPr>
                        <a:t> </a:t>
                      </a:r>
                      <a:r>
                        <a:rPr lang="en-US" sz="1800" dirty="0" smtClean="0">
                          <a:latin typeface="Times New Roman"/>
                          <a:ea typeface="Times New Roman"/>
                        </a:rPr>
                        <a:t>type</a:t>
                      </a:r>
                      <a:r>
                        <a:rPr lang="en-US" sz="1800" spc="-20" dirty="0" smtClean="0">
                          <a:latin typeface="Times New Roman"/>
                          <a:ea typeface="Times New Roman"/>
                        </a:rPr>
                        <a:t> </a:t>
                      </a:r>
                      <a:r>
                        <a:rPr lang="en-US" sz="1800" dirty="0" smtClean="0">
                          <a:latin typeface="Times New Roman"/>
                          <a:ea typeface="Times New Roman"/>
                        </a:rPr>
                        <a:t>of</a:t>
                      </a:r>
                      <a:r>
                        <a:rPr lang="en-US" sz="1800" spc="-20" dirty="0" smtClean="0">
                          <a:latin typeface="Times New Roman"/>
                          <a:ea typeface="Times New Roman"/>
                        </a:rPr>
                        <a:t> </a:t>
                      </a:r>
                      <a:r>
                        <a:rPr lang="en-US" sz="1800" dirty="0" smtClean="0">
                          <a:latin typeface="Times New Roman"/>
                          <a:ea typeface="Times New Roman"/>
                        </a:rPr>
                        <a:t>mood</a:t>
                      </a:r>
                      <a:r>
                        <a:rPr lang="en-US" sz="1800" spc="-20" dirty="0" smtClean="0">
                          <a:latin typeface="Times New Roman"/>
                          <a:ea typeface="Times New Roman"/>
                        </a:rPr>
                        <a:t> </a:t>
                      </a:r>
                      <a:r>
                        <a:rPr lang="en-US" sz="1800" dirty="0" smtClean="0">
                          <a:latin typeface="Times New Roman"/>
                          <a:ea typeface="Times New Roman"/>
                        </a:rPr>
                        <a:t>alteration</a:t>
                      </a:r>
                      <a:r>
                        <a:rPr lang="en-US" sz="1800" spc="-20" dirty="0" smtClean="0">
                          <a:latin typeface="Times New Roman"/>
                          <a:ea typeface="Times New Roman"/>
                        </a:rPr>
                        <a:t> </a:t>
                      </a:r>
                      <a:r>
                        <a:rPr lang="en-US" sz="1800" dirty="0" smtClean="0">
                          <a:latin typeface="Times New Roman"/>
                          <a:ea typeface="Times New Roman"/>
                        </a:rPr>
                        <a:t>(changes)</a:t>
                      </a:r>
                      <a:endParaRPr lang="en-US" dirty="0"/>
                    </a:p>
                  </a:txBody>
                  <a:tcPr/>
                </a:tc>
              </a:tr>
              <a:tr h="860274">
                <a:tc>
                  <a:txBody>
                    <a:bodyPr/>
                    <a:lstStyle/>
                    <a:p>
                      <a:r>
                        <a:rPr lang="en-US" sz="1800" i="1" dirty="0" err="1" smtClean="0">
                          <a:latin typeface="Times New Roman"/>
                          <a:ea typeface="Times New Roman"/>
                        </a:rPr>
                        <a:t>Ectomorphic</a:t>
                      </a:r>
                      <a:r>
                        <a:rPr lang="en-US" sz="1800" i="1" dirty="0" smtClean="0">
                          <a:latin typeface="Times New Roman"/>
                          <a:ea typeface="Times New Roman"/>
                        </a:rPr>
                        <a:t>: </a:t>
                      </a:r>
                      <a:r>
                        <a:rPr lang="en-US" sz="1800" dirty="0" smtClean="0">
                          <a:latin typeface="Times New Roman"/>
                          <a:ea typeface="Times New Roman"/>
                        </a:rPr>
                        <a:t>These people have thin</a:t>
                      </a:r>
                      <a:r>
                        <a:rPr lang="en-US" sz="1800" spc="-240" dirty="0" smtClean="0">
                          <a:latin typeface="Times New Roman"/>
                          <a:ea typeface="Times New Roman"/>
                        </a:rPr>
                        <a:t> </a:t>
                      </a:r>
                      <a:r>
                        <a:rPr lang="en-US" sz="1800" dirty="0" smtClean="0">
                          <a:latin typeface="Times New Roman"/>
                          <a:ea typeface="Times New Roman"/>
                        </a:rPr>
                        <a:t>body built, slender and very delicate</a:t>
                      </a:r>
                      <a:r>
                        <a:rPr lang="en-US" sz="1800" spc="5" dirty="0" smtClean="0">
                          <a:latin typeface="Times New Roman"/>
                          <a:ea typeface="Times New Roman"/>
                        </a:rPr>
                        <a:t> </a:t>
                      </a:r>
                      <a:r>
                        <a:rPr lang="en-US" sz="1800" dirty="0" smtClean="0">
                          <a:latin typeface="Times New Roman"/>
                          <a:ea typeface="Times New Roman"/>
                        </a:rPr>
                        <a:t>and fragile</a:t>
                      </a:r>
                      <a:endParaRPr lang="en-US" dirty="0"/>
                    </a:p>
                  </a:txBody>
                  <a:tcPr/>
                </a:tc>
                <a:tc>
                  <a:txBody>
                    <a:bodyPr/>
                    <a:lstStyle/>
                    <a:p>
                      <a:r>
                        <a:rPr lang="en-US" sz="1800" dirty="0" smtClean="0">
                          <a:latin typeface="Times New Roman"/>
                          <a:ea typeface="Times New Roman"/>
                        </a:rPr>
                        <a:t>Sensitive and delicate intellectual,</a:t>
                      </a:r>
                      <a:r>
                        <a:rPr lang="en-US" sz="1800" spc="-240" dirty="0" smtClean="0">
                          <a:latin typeface="Times New Roman"/>
                          <a:ea typeface="Times New Roman"/>
                        </a:rPr>
                        <a:t> </a:t>
                      </a:r>
                      <a:r>
                        <a:rPr lang="en-US" sz="1800" dirty="0" smtClean="0">
                          <a:latin typeface="Times New Roman"/>
                          <a:ea typeface="Times New Roman"/>
                        </a:rPr>
                        <a:t>more religious people. They</a:t>
                      </a:r>
                      <a:r>
                        <a:rPr lang="en-US" sz="1800" spc="5" dirty="0" smtClean="0">
                          <a:latin typeface="Times New Roman"/>
                          <a:ea typeface="Times New Roman"/>
                        </a:rPr>
                        <a:t> </a:t>
                      </a:r>
                      <a:r>
                        <a:rPr lang="en-US" sz="1800" dirty="0" smtClean="0">
                          <a:latin typeface="Times New Roman"/>
                          <a:ea typeface="Times New Roman"/>
                        </a:rPr>
                        <a:t>withdraw</a:t>
                      </a:r>
                      <a:endParaRPr lang="en-US" dirty="0"/>
                    </a:p>
                  </a:txBody>
                  <a:tcPr/>
                </a:tc>
                <a:tc>
                  <a:txBody>
                    <a:bodyPr/>
                    <a:lstStyle/>
                    <a:p>
                      <a:r>
                        <a:rPr lang="en-US" sz="1800" dirty="0" smtClean="0">
                          <a:latin typeface="Times New Roman"/>
                          <a:ea typeface="Times New Roman"/>
                        </a:rPr>
                        <a:t>They are susceptible to</a:t>
                      </a:r>
                      <a:r>
                        <a:rPr lang="en-US" sz="1800" spc="5" dirty="0" smtClean="0">
                          <a:latin typeface="Times New Roman"/>
                          <a:ea typeface="Times New Roman"/>
                        </a:rPr>
                        <a:t> </a:t>
                      </a:r>
                      <a:r>
                        <a:rPr lang="en-US" sz="1800" dirty="0" smtClean="0">
                          <a:latin typeface="Times New Roman"/>
                          <a:ea typeface="Times New Roman"/>
                        </a:rPr>
                        <a:t>schizophrenia, anxiety, neurosis, and</a:t>
                      </a:r>
                      <a:r>
                        <a:rPr lang="en-US" sz="1800" spc="-240" dirty="0" smtClean="0">
                          <a:latin typeface="Times New Roman"/>
                          <a:ea typeface="Times New Roman"/>
                        </a:rPr>
                        <a:t> </a:t>
                      </a:r>
                      <a:r>
                        <a:rPr lang="en-US" sz="1800" dirty="0" smtClean="0">
                          <a:latin typeface="Times New Roman"/>
                          <a:ea typeface="Times New Roman"/>
                        </a:rPr>
                        <a:t>peptic ulcer</a:t>
                      </a:r>
                      <a:endParaRPr lang="en-US" dirty="0"/>
                    </a:p>
                  </a:txBody>
                  <a:tcPr/>
                </a:tc>
              </a:tr>
            </a:tbl>
          </a:graphicData>
        </a:graphic>
      </p:graphicFrame>
    </p:spTree>
  </p:cSld>
  <p:clrMapOvr>
    <a:masterClrMapping/>
  </p:clrMapOvr>
  <p:transition spd="med">
    <p:wipe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2667000" cy="685800"/>
          </a:xfrm>
        </p:spPr>
        <p:txBody>
          <a:bodyPr>
            <a:noAutofit/>
          </a:bodyPr>
          <a:lstStyle/>
          <a:p>
            <a:pPr marL="0" marR="0">
              <a:spcBef>
                <a:spcPts val="0"/>
              </a:spcBef>
              <a:spcAft>
                <a:spcPts val="0"/>
              </a:spcAft>
            </a:pPr>
            <a:r>
              <a:rPr lang="en-US" sz="3200" dirty="0" smtClean="0">
                <a:latin typeface="Times New Roman"/>
                <a:ea typeface="Times New Roman"/>
              </a:rPr>
              <a:t> </a:t>
            </a:r>
            <a:br>
              <a:rPr lang="en-US" sz="3200" dirty="0" smtClean="0">
                <a:latin typeface="Times New Roman"/>
                <a:ea typeface="Times New Roman"/>
              </a:rPr>
            </a:br>
            <a:r>
              <a:rPr lang="en-US" sz="3200" b="1" u="sng" dirty="0" err="1" smtClean="0">
                <a:solidFill>
                  <a:srgbClr val="C00000"/>
                </a:solidFill>
                <a:latin typeface="Arial"/>
                <a:ea typeface="Arial"/>
              </a:rPr>
              <a:t>Kretschmer</a:t>
            </a:r>
            <a:r>
              <a:rPr lang="en-US" sz="3200" b="1" dirty="0" smtClean="0">
                <a:latin typeface="Arial"/>
                <a:ea typeface="Arial"/>
              </a:rPr>
              <a:t/>
            </a:r>
            <a:br>
              <a:rPr lang="en-US" sz="3200" b="1" dirty="0" smtClean="0">
                <a:latin typeface="Arial"/>
                <a:ea typeface="Arial"/>
              </a:rPr>
            </a:br>
            <a:endParaRPr lang="en-US" sz="3200" dirty="0"/>
          </a:p>
        </p:txBody>
      </p:sp>
      <p:sp>
        <p:nvSpPr>
          <p:cNvPr id="3" name="Content Placeholder 2"/>
          <p:cNvSpPr>
            <a:spLocks noGrp="1"/>
          </p:cNvSpPr>
          <p:nvPr>
            <p:ph sz="quarter" idx="1"/>
          </p:nvPr>
        </p:nvSpPr>
        <p:spPr>
          <a:xfrm>
            <a:off x="2362200" y="0"/>
            <a:ext cx="6781800" cy="1295400"/>
          </a:xfrm>
        </p:spPr>
        <p:txBody>
          <a:bodyPr>
            <a:normAutofit/>
          </a:bodyPr>
          <a:lstStyle/>
          <a:p>
            <a:pPr>
              <a:buNone/>
            </a:pPr>
            <a:r>
              <a:rPr lang="en-US" sz="3200" dirty="0" smtClean="0">
                <a:latin typeface="Times New Roman"/>
                <a:ea typeface="Times New Roman"/>
              </a:rPr>
              <a:t>:  </a:t>
            </a:r>
            <a:r>
              <a:rPr lang="en-US" sz="3200" dirty="0" err="1" smtClean="0">
                <a:latin typeface="Times New Roman"/>
                <a:ea typeface="Times New Roman"/>
              </a:rPr>
              <a:t>Kretschmer</a:t>
            </a:r>
            <a:r>
              <a:rPr lang="en-US" sz="3200" dirty="0" smtClean="0">
                <a:latin typeface="Times New Roman"/>
                <a:ea typeface="Times New Roman"/>
              </a:rPr>
              <a:t> described the physique of an individual as:</a:t>
            </a:r>
            <a:endParaRPr lang="en-US" sz="3200" dirty="0"/>
          </a:p>
        </p:txBody>
      </p:sp>
      <p:graphicFrame>
        <p:nvGraphicFramePr>
          <p:cNvPr id="4" name="Table 3"/>
          <p:cNvGraphicFramePr>
            <a:graphicFrameLocks noGrp="1"/>
          </p:cNvGraphicFramePr>
          <p:nvPr/>
        </p:nvGraphicFramePr>
        <p:xfrm>
          <a:off x="304800" y="1676400"/>
          <a:ext cx="8382000" cy="4757420"/>
        </p:xfrm>
        <a:graphic>
          <a:graphicData uri="http://schemas.openxmlformats.org/drawingml/2006/table">
            <a:tbl>
              <a:tblPr firstRow="1" bandRow="1">
                <a:tableStyleId>{5C22544A-7EE6-4342-B048-85BDC9FD1C3A}</a:tableStyleId>
              </a:tblPr>
              <a:tblGrid>
                <a:gridCol w="2794000"/>
                <a:gridCol w="2794000"/>
                <a:gridCol w="2794000"/>
              </a:tblGrid>
              <a:tr h="1181100">
                <a:tc>
                  <a:txBody>
                    <a:bodyPr/>
                    <a:lstStyle/>
                    <a:p>
                      <a:r>
                        <a:rPr lang="en-US" sz="1800" b="1" dirty="0" smtClean="0">
                          <a:latin typeface="Times New Roman"/>
                          <a:ea typeface="Times New Roman"/>
                        </a:rPr>
                        <a:t>Physique</a:t>
                      </a:r>
                      <a:endParaRPr lang="en-US" dirty="0"/>
                    </a:p>
                  </a:txBody>
                  <a:tcPr/>
                </a:tc>
                <a:tc>
                  <a:txBody>
                    <a:bodyPr/>
                    <a:lstStyle/>
                    <a:p>
                      <a:r>
                        <a:rPr lang="en-US" sz="1800" b="1" dirty="0" smtClean="0">
                          <a:latin typeface="Times New Roman"/>
                          <a:ea typeface="Times New Roman"/>
                        </a:rPr>
                        <a:t>Temperament</a:t>
                      </a:r>
                      <a:endParaRPr lang="en-US" dirty="0"/>
                    </a:p>
                  </a:txBody>
                  <a:tcPr/>
                </a:tc>
                <a:tc>
                  <a:txBody>
                    <a:bodyPr/>
                    <a:lstStyle/>
                    <a:p>
                      <a:pPr marL="28575" marR="0">
                        <a:spcBef>
                          <a:spcPts val="100"/>
                        </a:spcBef>
                        <a:spcAft>
                          <a:spcPts val="0"/>
                        </a:spcAft>
                      </a:pPr>
                      <a:r>
                        <a:rPr lang="en-US" sz="1000" b="1" dirty="0">
                          <a:latin typeface="Times New Roman"/>
                          <a:ea typeface="Times New Roman"/>
                        </a:rPr>
                        <a:t>Most likely psychopathology</a:t>
                      </a:r>
                      <a:endParaRPr lang="en-US" sz="1100" dirty="0">
                        <a:latin typeface="Times New Roman"/>
                        <a:ea typeface="Times New Roman"/>
                      </a:endParaRPr>
                    </a:p>
                  </a:txBody>
                  <a:tcPr marL="0" marR="0" marT="0" marB="0"/>
                </a:tc>
              </a:tr>
              <a:tr h="1181100">
                <a:tc>
                  <a:txBody>
                    <a:bodyPr/>
                    <a:lstStyle/>
                    <a:p>
                      <a:r>
                        <a:rPr lang="en-US" sz="1800" i="1" dirty="0" err="1" smtClean="0">
                          <a:latin typeface="Times New Roman"/>
                          <a:ea typeface="Times New Roman"/>
                        </a:rPr>
                        <a:t>Pyknic</a:t>
                      </a:r>
                      <a:r>
                        <a:rPr lang="en-US" sz="1800" i="1" dirty="0" smtClean="0">
                          <a:latin typeface="Times New Roman"/>
                          <a:ea typeface="Times New Roman"/>
                        </a:rPr>
                        <a:t>: </a:t>
                      </a:r>
                      <a:r>
                        <a:rPr lang="en-US" sz="1800" dirty="0" smtClean="0">
                          <a:latin typeface="Times New Roman"/>
                          <a:ea typeface="Times New Roman"/>
                        </a:rPr>
                        <a:t>Fat and round and graceful</a:t>
                      </a:r>
                      <a:r>
                        <a:rPr lang="en-US" sz="1800" spc="-240" dirty="0" smtClean="0">
                          <a:latin typeface="Times New Roman"/>
                          <a:ea typeface="Times New Roman"/>
                        </a:rPr>
                        <a:t> </a:t>
                      </a:r>
                      <a:r>
                        <a:rPr lang="en-US" sz="1800" dirty="0" smtClean="0">
                          <a:latin typeface="Times New Roman"/>
                          <a:ea typeface="Times New Roman"/>
                        </a:rPr>
                        <a:t>people</a:t>
                      </a:r>
                      <a:endParaRPr lang="en-US" dirty="0"/>
                    </a:p>
                  </a:txBody>
                  <a:tcPr/>
                </a:tc>
                <a:tc>
                  <a:txBody>
                    <a:bodyPr/>
                    <a:lstStyle/>
                    <a:p>
                      <a:r>
                        <a:rPr lang="en-US" sz="1800" dirty="0" smtClean="0">
                          <a:latin typeface="Times New Roman"/>
                          <a:ea typeface="Times New Roman"/>
                        </a:rPr>
                        <a:t>Happy, very social, make friends</a:t>
                      </a:r>
                      <a:r>
                        <a:rPr lang="en-US" sz="1800" spc="-240" dirty="0" smtClean="0">
                          <a:latin typeface="Times New Roman"/>
                          <a:ea typeface="Times New Roman"/>
                        </a:rPr>
                        <a:t> </a:t>
                      </a:r>
                      <a:r>
                        <a:rPr lang="en-US" sz="1800" dirty="0" smtClean="0">
                          <a:latin typeface="Times New Roman"/>
                          <a:ea typeface="Times New Roman"/>
                        </a:rPr>
                        <a:t>very easily</a:t>
                      </a:r>
                      <a:endParaRPr lang="en-US" dirty="0"/>
                    </a:p>
                  </a:txBody>
                  <a:tcPr/>
                </a:tc>
                <a:tc>
                  <a:txBody>
                    <a:bodyPr/>
                    <a:lstStyle/>
                    <a:p>
                      <a:pPr marL="28575" marR="0">
                        <a:spcBef>
                          <a:spcPts val="100"/>
                        </a:spcBef>
                        <a:spcAft>
                          <a:spcPts val="0"/>
                        </a:spcAft>
                      </a:pPr>
                      <a:r>
                        <a:rPr lang="en-US" sz="1800" dirty="0" smtClean="0">
                          <a:latin typeface="Times New Roman"/>
                          <a:ea typeface="Times New Roman"/>
                        </a:rPr>
                        <a:t>Mood alterations:</a:t>
                      </a:r>
                    </a:p>
                    <a:p>
                      <a:pPr marL="28575" marR="0">
                        <a:spcBef>
                          <a:spcPts val="100"/>
                        </a:spcBef>
                        <a:spcAft>
                          <a:spcPts val="0"/>
                        </a:spcAft>
                        <a:buFont typeface="Arial" pitchFamily="34" charset="0"/>
                        <a:buChar char="•"/>
                      </a:pPr>
                      <a:r>
                        <a:rPr lang="en-US" sz="1800" dirty="0" smtClean="0">
                          <a:latin typeface="Times New Roman"/>
                          <a:ea typeface="Times New Roman"/>
                        </a:rPr>
                        <a:t>Extreme elation of mood.</a:t>
                      </a:r>
                      <a:r>
                        <a:rPr lang="en-US" sz="1800" baseline="0" dirty="0" smtClean="0">
                          <a:latin typeface="Times New Roman"/>
                          <a:ea typeface="Times New Roman"/>
                        </a:rPr>
                        <a:t> </a:t>
                      </a:r>
                    </a:p>
                    <a:p>
                      <a:pPr marL="28575" marR="0">
                        <a:spcBef>
                          <a:spcPts val="100"/>
                        </a:spcBef>
                        <a:spcAft>
                          <a:spcPts val="0"/>
                        </a:spcAft>
                        <a:buFont typeface="Arial" pitchFamily="34" charset="0"/>
                        <a:buChar char="•"/>
                      </a:pPr>
                      <a:r>
                        <a:rPr lang="en-US" sz="1800" dirty="0" smtClean="0">
                          <a:latin typeface="Times New Roman"/>
                          <a:ea typeface="Times New Roman"/>
                        </a:rPr>
                        <a:t>Depression. Can develop mania</a:t>
                      </a:r>
                      <a:r>
                        <a:rPr lang="en-US" sz="1800" spc="-240" dirty="0" smtClean="0">
                          <a:latin typeface="Times New Roman"/>
                          <a:ea typeface="Times New Roman"/>
                        </a:rPr>
                        <a:t> </a:t>
                      </a:r>
                      <a:r>
                        <a:rPr lang="en-US" sz="1800" dirty="0" smtClean="0">
                          <a:latin typeface="Times New Roman"/>
                          <a:ea typeface="Times New Roman"/>
                        </a:rPr>
                        <a:t>depressive psychosis</a:t>
                      </a:r>
                      <a:endParaRPr lang="en-US" dirty="0"/>
                    </a:p>
                  </a:txBody>
                  <a:tcPr/>
                </a:tc>
              </a:tr>
              <a:tr h="1181100">
                <a:tc>
                  <a:txBody>
                    <a:bodyPr/>
                    <a:lstStyle/>
                    <a:p>
                      <a:r>
                        <a:rPr lang="en-US" sz="1800" i="1" dirty="0" smtClean="0">
                          <a:latin typeface="Times New Roman"/>
                          <a:ea typeface="Times New Roman"/>
                        </a:rPr>
                        <a:t>Athletic: </a:t>
                      </a:r>
                      <a:r>
                        <a:rPr lang="en-US" sz="1800" dirty="0" smtClean="0">
                          <a:latin typeface="Times New Roman"/>
                          <a:ea typeface="Times New Roman"/>
                        </a:rPr>
                        <a:t>Muscular built and stronger</a:t>
                      </a:r>
                      <a:r>
                        <a:rPr lang="en-US" sz="1800" spc="-235" dirty="0" smtClean="0">
                          <a:latin typeface="Times New Roman"/>
                          <a:ea typeface="Times New Roman"/>
                        </a:rPr>
                        <a:t> </a:t>
                      </a:r>
                      <a:r>
                        <a:rPr lang="en-US" sz="1800" dirty="0" smtClean="0">
                          <a:latin typeface="Times New Roman"/>
                          <a:ea typeface="Times New Roman"/>
                        </a:rPr>
                        <a:t>skeleton, hands and feet large</a:t>
                      </a:r>
                      <a:endParaRPr lang="en-US" dirty="0"/>
                    </a:p>
                  </a:txBody>
                  <a:tcPr/>
                </a:tc>
                <a:tc>
                  <a:txBody>
                    <a:bodyPr/>
                    <a:lstStyle/>
                    <a:p>
                      <a:r>
                        <a:rPr lang="en-US" sz="1800" dirty="0" smtClean="0">
                          <a:latin typeface="Times New Roman"/>
                          <a:ea typeface="Times New Roman"/>
                        </a:rPr>
                        <a:t>Very active, aggressive and success-</a:t>
                      </a:r>
                      <a:r>
                        <a:rPr lang="en-US" sz="1800" spc="-240" dirty="0" smtClean="0">
                          <a:latin typeface="Times New Roman"/>
                          <a:ea typeface="Times New Roman"/>
                        </a:rPr>
                        <a:t> </a:t>
                      </a:r>
                      <a:r>
                        <a:rPr lang="en-US" sz="1800" dirty="0" smtClean="0">
                          <a:latin typeface="Times New Roman"/>
                          <a:ea typeface="Times New Roman"/>
                        </a:rPr>
                        <a:t>oriented.</a:t>
                      </a:r>
                      <a:endParaRPr lang="en-US" dirty="0"/>
                    </a:p>
                  </a:txBody>
                  <a:tcPr/>
                </a:tc>
                <a:tc>
                  <a:txBody>
                    <a:bodyPr/>
                    <a:lstStyle/>
                    <a:p>
                      <a:r>
                        <a:rPr lang="en-US" sz="1800" dirty="0" smtClean="0">
                          <a:latin typeface="Times New Roman"/>
                          <a:ea typeface="Times New Roman"/>
                        </a:rPr>
                        <a:t>Mood changes and develop</a:t>
                      </a:r>
                      <a:r>
                        <a:rPr lang="en-US" sz="1800" spc="-240" dirty="0" smtClean="0">
                          <a:latin typeface="Times New Roman"/>
                          <a:ea typeface="Times New Roman"/>
                        </a:rPr>
                        <a:t> </a:t>
                      </a:r>
                      <a:r>
                        <a:rPr lang="en-US" sz="1800" dirty="0" smtClean="0">
                          <a:latin typeface="Times New Roman"/>
                          <a:ea typeface="Times New Roman"/>
                        </a:rPr>
                        <a:t>schizophrenia.</a:t>
                      </a:r>
                      <a:endParaRPr lang="en-US" dirty="0"/>
                    </a:p>
                  </a:txBody>
                  <a:tcPr/>
                </a:tc>
              </a:tr>
              <a:tr h="1181100">
                <a:tc>
                  <a:txBody>
                    <a:bodyPr/>
                    <a:lstStyle/>
                    <a:p>
                      <a:r>
                        <a:rPr lang="en-US" sz="1800" i="1" dirty="0" err="1" smtClean="0">
                          <a:latin typeface="Times New Roman"/>
                          <a:ea typeface="Times New Roman"/>
                        </a:rPr>
                        <a:t>Asthenic</a:t>
                      </a:r>
                      <a:r>
                        <a:rPr lang="en-US" sz="1800" i="1" dirty="0" smtClean="0">
                          <a:latin typeface="Times New Roman"/>
                          <a:ea typeface="Times New Roman"/>
                        </a:rPr>
                        <a:t>: </a:t>
                      </a:r>
                      <a:r>
                        <a:rPr lang="en-US" sz="1800" dirty="0" smtClean="0">
                          <a:latin typeface="Times New Roman"/>
                          <a:ea typeface="Times New Roman"/>
                        </a:rPr>
                        <a:t>Thin body built individuals</a:t>
                      </a:r>
                      <a:r>
                        <a:rPr lang="en-US" sz="1800" spc="-240" dirty="0" smtClean="0">
                          <a:latin typeface="Times New Roman"/>
                          <a:ea typeface="Times New Roman"/>
                        </a:rPr>
                        <a:t> </a:t>
                      </a:r>
                      <a:r>
                        <a:rPr lang="en-US" sz="1800" dirty="0" smtClean="0">
                          <a:latin typeface="Times New Roman"/>
                          <a:ea typeface="Times New Roman"/>
                        </a:rPr>
                        <a:t>are tall, the skin is dry.</a:t>
                      </a:r>
                      <a:endParaRPr lang="en-US" dirty="0"/>
                    </a:p>
                  </a:txBody>
                  <a:tcPr/>
                </a:tc>
                <a:tc>
                  <a:txBody>
                    <a:bodyPr/>
                    <a:lstStyle/>
                    <a:p>
                      <a:r>
                        <a:rPr lang="en-US" sz="1800" dirty="0" smtClean="0">
                          <a:latin typeface="Times New Roman"/>
                          <a:ea typeface="Times New Roman"/>
                        </a:rPr>
                        <a:t>Social lacking emotions, dry and</a:t>
                      </a:r>
                      <a:r>
                        <a:rPr lang="en-US" sz="1800" spc="-240" dirty="0" smtClean="0">
                          <a:latin typeface="Times New Roman"/>
                          <a:ea typeface="Times New Roman"/>
                        </a:rPr>
                        <a:t> </a:t>
                      </a:r>
                      <a:r>
                        <a:rPr lang="en-US" sz="1800" dirty="0" smtClean="0">
                          <a:latin typeface="Times New Roman"/>
                          <a:ea typeface="Times New Roman"/>
                        </a:rPr>
                        <a:t>unsympathetic look.</a:t>
                      </a:r>
                      <a:endParaRPr lang="en-US" dirty="0"/>
                    </a:p>
                  </a:txBody>
                  <a:tcPr/>
                </a:tc>
                <a:tc>
                  <a:txBody>
                    <a:bodyPr/>
                    <a:lstStyle/>
                    <a:p>
                      <a:r>
                        <a:rPr lang="en-US" sz="1800" dirty="0" smtClean="0">
                          <a:latin typeface="Times New Roman"/>
                          <a:ea typeface="Times New Roman"/>
                        </a:rPr>
                        <a:t>Schizoid and schizophrenia.</a:t>
                      </a:r>
                      <a:endParaRPr lang="en-US" dirty="0"/>
                    </a:p>
                  </a:txBody>
                  <a:tcPr/>
                </a:tc>
              </a:tr>
            </a:tbl>
          </a:graphicData>
        </a:graphic>
      </p:graphicFrame>
    </p:spTree>
  </p:cSld>
  <p:clrMapOvr>
    <a:masterClrMapping/>
  </p:clrMapOvr>
  <p:transition spd="med">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2743200" cy="990600"/>
          </a:xfrm>
        </p:spPr>
        <p:txBody>
          <a:bodyPr>
            <a:noAutofit/>
          </a:bodyPr>
          <a:lstStyle/>
          <a:p>
            <a:pPr marL="0" marR="0">
              <a:spcBef>
                <a:spcPts val="0"/>
              </a:spcBef>
              <a:spcAft>
                <a:spcPts val="0"/>
              </a:spcAft>
            </a:pPr>
            <a:r>
              <a:rPr lang="en-US" sz="2800" b="1" u="sng" dirty="0" smtClean="0">
                <a:solidFill>
                  <a:srgbClr val="C00000"/>
                </a:solidFill>
                <a:latin typeface="Times New Roman"/>
                <a:ea typeface="Times New Roman"/>
              </a:rPr>
              <a:t> </a:t>
            </a:r>
            <a:br>
              <a:rPr lang="en-US" sz="2800" b="1" u="sng" dirty="0" smtClean="0">
                <a:solidFill>
                  <a:srgbClr val="C00000"/>
                </a:solidFill>
                <a:latin typeface="Times New Roman"/>
                <a:ea typeface="Times New Roman"/>
              </a:rPr>
            </a:br>
            <a:r>
              <a:rPr lang="en-US" sz="2800" b="1" u="sng" dirty="0" smtClean="0">
                <a:solidFill>
                  <a:srgbClr val="C00000"/>
                </a:solidFill>
                <a:latin typeface="Arial"/>
                <a:ea typeface="Arial"/>
              </a:rPr>
              <a:t>Jung's</a:t>
            </a:r>
            <a:r>
              <a:rPr lang="en-US" sz="2800" b="1" u="sng" spc="185" dirty="0" smtClean="0">
                <a:solidFill>
                  <a:srgbClr val="C00000"/>
                </a:solidFill>
                <a:latin typeface="Arial"/>
                <a:ea typeface="Arial"/>
              </a:rPr>
              <a:t> </a:t>
            </a:r>
            <a:r>
              <a:rPr lang="en-US" sz="2800" b="1" u="sng" dirty="0" smtClean="0">
                <a:solidFill>
                  <a:srgbClr val="C00000"/>
                </a:solidFill>
                <a:latin typeface="Arial"/>
                <a:ea typeface="Arial"/>
              </a:rPr>
              <a:t>Classification</a:t>
            </a:r>
            <a:br>
              <a:rPr lang="en-US" sz="2800" b="1" u="sng" dirty="0" smtClean="0">
                <a:solidFill>
                  <a:srgbClr val="C00000"/>
                </a:solidFill>
                <a:latin typeface="Arial"/>
                <a:ea typeface="Arial"/>
              </a:rPr>
            </a:br>
            <a:endParaRPr lang="en-US" sz="2800" b="1" u="sng" dirty="0">
              <a:solidFill>
                <a:srgbClr val="C00000"/>
              </a:solidFill>
            </a:endParaRPr>
          </a:p>
        </p:txBody>
      </p:sp>
      <p:sp>
        <p:nvSpPr>
          <p:cNvPr id="3" name="Content Placeholder 2"/>
          <p:cNvSpPr>
            <a:spLocks noGrp="1"/>
          </p:cNvSpPr>
          <p:nvPr>
            <p:ph sz="quarter" idx="1"/>
          </p:nvPr>
        </p:nvSpPr>
        <p:spPr>
          <a:xfrm>
            <a:off x="2438400" y="0"/>
            <a:ext cx="6705600" cy="1295400"/>
          </a:xfrm>
        </p:spPr>
        <p:txBody>
          <a:bodyPr>
            <a:noAutofit/>
          </a:bodyPr>
          <a:lstStyle/>
          <a:p>
            <a:pPr>
              <a:buNone/>
            </a:pPr>
            <a:r>
              <a:rPr lang="en-US" sz="3200" dirty="0" smtClean="0">
                <a:latin typeface="Times New Roman"/>
                <a:ea typeface="Times New Roman"/>
              </a:rPr>
              <a:t>:  Carl Jung described two traits in   personality:  Introvert and extrovert</a:t>
            </a:r>
          </a:p>
          <a:p>
            <a:pPr>
              <a:buNone/>
            </a:pPr>
            <a:endParaRPr lang="en-US" sz="3200" dirty="0"/>
          </a:p>
        </p:txBody>
      </p:sp>
      <p:pic>
        <p:nvPicPr>
          <p:cNvPr id="4" name="image1.jpeg"/>
          <p:cNvPicPr/>
          <p:nvPr/>
        </p:nvPicPr>
        <p:blipFill>
          <a:blip r:embed="rId2" cstate="print"/>
          <a:stretch>
            <a:fillRect/>
          </a:stretch>
        </p:blipFill>
        <p:spPr>
          <a:xfrm>
            <a:off x="0" y="1447800"/>
            <a:ext cx="9144000" cy="5410200"/>
          </a:xfrm>
          <a:prstGeom prst="rect">
            <a:avLst/>
          </a:prstGeom>
        </p:spPr>
      </p:pic>
    </p:spTree>
  </p:cSld>
  <p:clrMapOvr>
    <a:masterClrMapping/>
  </p:clrMapOvr>
  <p:transition spd="med">
    <p:wipe dir="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915400" cy="609600"/>
          </a:xfrm>
        </p:spPr>
        <p:txBody>
          <a:bodyPr vert="horz" anchor="ctr">
            <a:noAutofit/>
          </a:bodyPr>
          <a:lstStyle/>
          <a:p>
            <a:pPr algn="ctr"/>
            <a:r>
              <a:rPr lang="en-US" sz="6000" b="1" dirty="0" smtClean="0">
                <a:solidFill>
                  <a:schemeClr val="accent5">
                    <a:lumMod val="50000"/>
                  </a:schemeClr>
                </a:solidFill>
              </a:rPr>
              <a:t>Psychoanalytic Theory</a:t>
            </a:r>
            <a:br>
              <a:rPr lang="en-US" sz="6000" b="1" dirty="0" smtClean="0">
                <a:solidFill>
                  <a:schemeClr val="accent5">
                    <a:lumMod val="50000"/>
                  </a:schemeClr>
                </a:solidFill>
              </a:rPr>
            </a:br>
            <a:endParaRPr lang="en-US" sz="6000" b="1" dirty="0">
              <a:solidFill>
                <a:schemeClr val="accent5">
                  <a:lumMod val="50000"/>
                </a:schemeClr>
              </a:solidFill>
            </a:endParaRPr>
          </a:p>
        </p:txBody>
      </p:sp>
      <p:sp>
        <p:nvSpPr>
          <p:cNvPr id="3" name="Content Placeholder 2"/>
          <p:cNvSpPr>
            <a:spLocks noGrp="1"/>
          </p:cNvSpPr>
          <p:nvPr>
            <p:ph sz="quarter" idx="1"/>
          </p:nvPr>
        </p:nvSpPr>
        <p:spPr/>
        <p:txBody>
          <a:bodyPr>
            <a:normAutofit lnSpcReduction="10000"/>
          </a:bodyPr>
          <a:lstStyle/>
          <a:p>
            <a:r>
              <a:rPr lang="en-US" dirty="0" smtClean="0">
                <a:latin typeface="Times New Roman"/>
                <a:ea typeface="Times New Roman"/>
              </a:rPr>
              <a:t>Sigmund</a:t>
            </a:r>
            <a:r>
              <a:rPr lang="en-US" spc="-50" dirty="0" smtClean="0">
                <a:latin typeface="Times New Roman"/>
                <a:ea typeface="Times New Roman"/>
              </a:rPr>
              <a:t> </a:t>
            </a:r>
            <a:r>
              <a:rPr lang="en-US" dirty="0" smtClean="0">
                <a:latin typeface="Times New Roman"/>
                <a:ea typeface="Times New Roman"/>
              </a:rPr>
              <a:t>Freud</a:t>
            </a:r>
            <a:r>
              <a:rPr lang="en-US" spc="-50" dirty="0" smtClean="0">
                <a:latin typeface="Times New Roman"/>
                <a:ea typeface="Times New Roman"/>
              </a:rPr>
              <a:t> </a:t>
            </a:r>
            <a:r>
              <a:rPr lang="en-US" dirty="0" smtClean="0">
                <a:latin typeface="Times New Roman"/>
                <a:ea typeface="Times New Roman"/>
              </a:rPr>
              <a:t>(1961),</a:t>
            </a:r>
            <a:r>
              <a:rPr lang="en-US" spc="-45" dirty="0" smtClean="0">
                <a:latin typeface="Times New Roman"/>
                <a:ea typeface="Times New Roman"/>
              </a:rPr>
              <a:t> </a:t>
            </a:r>
            <a:r>
              <a:rPr lang="en-US" dirty="0" smtClean="0">
                <a:latin typeface="Times New Roman"/>
                <a:ea typeface="Times New Roman"/>
              </a:rPr>
              <a:t>who</a:t>
            </a:r>
            <a:r>
              <a:rPr lang="en-US" spc="-50" dirty="0" smtClean="0">
                <a:latin typeface="Times New Roman"/>
                <a:ea typeface="Times New Roman"/>
              </a:rPr>
              <a:t> </a:t>
            </a:r>
            <a:r>
              <a:rPr lang="en-US" dirty="0" smtClean="0">
                <a:latin typeface="Times New Roman"/>
                <a:ea typeface="Times New Roman"/>
              </a:rPr>
              <a:t>has</a:t>
            </a:r>
            <a:r>
              <a:rPr lang="en-US" spc="-50" dirty="0" smtClean="0">
                <a:latin typeface="Times New Roman"/>
                <a:ea typeface="Times New Roman"/>
              </a:rPr>
              <a:t> </a:t>
            </a:r>
            <a:r>
              <a:rPr lang="en-US" dirty="0" smtClean="0">
                <a:latin typeface="Times New Roman"/>
                <a:ea typeface="Times New Roman"/>
              </a:rPr>
              <a:t>been</a:t>
            </a:r>
            <a:r>
              <a:rPr lang="en-US" spc="-45" dirty="0" smtClean="0">
                <a:latin typeface="Times New Roman"/>
                <a:ea typeface="Times New Roman"/>
              </a:rPr>
              <a:t> </a:t>
            </a:r>
            <a:r>
              <a:rPr lang="en-US" dirty="0" smtClean="0">
                <a:latin typeface="Times New Roman"/>
                <a:ea typeface="Times New Roman"/>
              </a:rPr>
              <a:t>called</a:t>
            </a:r>
            <a:r>
              <a:rPr lang="en-US" spc="-50" dirty="0" smtClean="0">
                <a:latin typeface="Times New Roman"/>
                <a:ea typeface="Times New Roman"/>
              </a:rPr>
              <a:t> </a:t>
            </a:r>
            <a:r>
              <a:rPr lang="en-US" dirty="0" smtClean="0">
                <a:latin typeface="Times New Roman"/>
                <a:ea typeface="Times New Roman"/>
              </a:rPr>
              <a:t>the</a:t>
            </a:r>
            <a:r>
              <a:rPr lang="en-US" spc="-50" dirty="0" smtClean="0">
                <a:latin typeface="Times New Roman"/>
                <a:ea typeface="Times New Roman"/>
              </a:rPr>
              <a:t> </a:t>
            </a:r>
            <a:r>
              <a:rPr lang="en-US" dirty="0" smtClean="0">
                <a:latin typeface="Times New Roman"/>
                <a:ea typeface="Times New Roman"/>
              </a:rPr>
              <a:t>Father</a:t>
            </a:r>
            <a:r>
              <a:rPr lang="en-US" spc="-45" dirty="0" smtClean="0">
                <a:latin typeface="Times New Roman"/>
                <a:ea typeface="Times New Roman"/>
              </a:rPr>
              <a:t> </a:t>
            </a:r>
            <a:r>
              <a:rPr lang="en-US" dirty="0" smtClean="0">
                <a:latin typeface="Times New Roman"/>
                <a:ea typeface="Times New Roman"/>
              </a:rPr>
              <a:t>of</a:t>
            </a:r>
            <a:r>
              <a:rPr lang="en-US" spc="-50" dirty="0" smtClean="0">
                <a:latin typeface="Times New Roman"/>
                <a:ea typeface="Times New Roman"/>
              </a:rPr>
              <a:t> </a:t>
            </a:r>
            <a:r>
              <a:rPr lang="en-US" dirty="0" smtClean="0">
                <a:latin typeface="Times New Roman"/>
                <a:ea typeface="Times New Roman"/>
              </a:rPr>
              <a:t>Psychiatry,</a:t>
            </a:r>
            <a:r>
              <a:rPr lang="en-US" spc="-50" dirty="0" smtClean="0">
                <a:latin typeface="Times New Roman"/>
                <a:ea typeface="Times New Roman"/>
              </a:rPr>
              <a:t> </a:t>
            </a:r>
            <a:r>
              <a:rPr lang="en-US" dirty="0" smtClean="0">
                <a:latin typeface="Times New Roman"/>
                <a:ea typeface="Times New Roman"/>
              </a:rPr>
              <a:t>is</a:t>
            </a:r>
            <a:r>
              <a:rPr lang="en-US" spc="-45" dirty="0" smtClean="0">
                <a:latin typeface="Times New Roman"/>
                <a:ea typeface="Times New Roman"/>
              </a:rPr>
              <a:t> </a:t>
            </a:r>
            <a:r>
              <a:rPr lang="en-US" dirty="0" smtClean="0">
                <a:latin typeface="Times New Roman"/>
                <a:ea typeface="Times New Roman"/>
              </a:rPr>
              <a:t>credited</a:t>
            </a:r>
            <a:r>
              <a:rPr lang="en-US" spc="-50" dirty="0" smtClean="0">
                <a:latin typeface="Times New Roman"/>
                <a:ea typeface="Times New Roman"/>
              </a:rPr>
              <a:t> </a:t>
            </a:r>
            <a:r>
              <a:rPr lang="en-US" dirty="0" smtClean="0">
                <a:latin typeface="Times New Roman"/>
                <a:ea typeface="Times New Roman"/>
              </a:rPr>
              <a:t>as</a:t>
            </a:r>
            <a:r>
              <a:rPr lang="en-US" spc="-50"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first</a:t>
            </a:r>
            <a:r>
              <a:rPr lang="en-US" spc="-50" dirty="0" smtClean="0">
                <a:latin typeface="Times New Roman"/>
                <a:ea typeface="Times New Roman"/>
              </a:rPr>
              <a:t> </a:t>
            </a:r>
            <a:r>
              <a:rPr lang="en-US" dirty="0" smtClean="0">
                <a:latin typeface="Times New Roman"/>
                <a:ea typeface="Times New Roman"/>
              </a:rPr>
              <a:t>to</a:t>
            </a:r>
            <a:r>
              <a:rPr lang="en-US" spc="-45" dirty="0" smtClean="0">
                <a:latin typeface="Times New Roman"/>
                <a:ea typeface="Times New Roman"/>
              </a:rPr>
              <a:t> </a:t>
            </a:r>
            <a:r>
              <a:rPr lang="en-US" dirty="0" smtClean="0">
                <a:latin typeface="Times New Roman"/>
                <a:ea typeface="Times New Roman"/>
              </a:rPr>
              <a:t>identify</a:t>
            </a:r>
            <a:r>
              <a:rPr lang="en-US" spc="-50" dirty="0" smtClean="0">
                <a:latin typeface="Times New Roman"/>
                <a:ea typeface="Times New Roman"/>
              </a:rPr>
              <a:t> </a:t>
            </a:r>
            <a:r>
              <a:rPr lang="en-US" dirty="0" smtClean="0">
                <a:latin typeface="Times New Roman"/>
                <a:ea typeface="Times New Roman"/>
              </a:rPr>
              <a:t>development</a:t>
            </a:r>
            <a:r>
              <a:rPr lang="en-US" spc="-50" dirty="0" smtClean="0">
                <a:latin typeface="Times New Roman"/>
                <a:ea typeface="Times New Roman"/>
              </a:rPr>
              <a:t> </a:t>
            </a:r>
            <a:r>
              <a:rPr lang="en-US" dirty="0" smtClean="0">
                <a:latin typeface="Times New Roman"/>
                <a:ea typeface="Times New Roman"/>
              </a:rPr>
              <a:t>by</a:t>
            </a:r>
            <a:r>
              <a:rPr lang="en-US" spc="-235" dirty="0" smtClean="0">
                <a:latin typeface="Times New Roman"/>
                <a:ea typeface="Times New Roman"/>
              </a:rPr>
              <a:t> </a:t>
            </a:r>
            <a:r>
              <a:rPr lang="en-US" dirty="0" smtClean="0">
                <a:latin typeface="Times New Roman"/>
                <a:ea typeface="Times New Roman"/>
              </a:rPr>
              <a:t>stages.</a:t>
            </a:r>
            <a:r>
              <a:rPr lang="en-US" spc="-35" dirty="0" smtClean="0">
                <a:latin typeface="Times New Roman"/>
                <a:ea typeface="Times New Roman"/>
              </a:rPr>
              <a:t> </a:t>
            </a:r>
            <a:r>
              <a:rPr lang="en-US" dirty="0" smtClean="0">
                <a:latin typeface="Times New Roman"/>
                <a:ea typeface="Times New Roman"/>
              </a:rPr>
              <a:t>He</a:t>
            </a:r>
            <a:r>
              <a:rPr lang="en-US" spc="-35" dirty="0" smtClean="0">
                <a:latin typeface="Times New Roman"/>
                <a:ea typeface="Times New Roman"/>
              </a:rPr>
              <a:t> </a:t>
            </a:r>
            <a:r>
              <a:rPr lang="en-US" dirty="0" smtClean="0">
                <a:latin typeface="Times New Roman"/>
                <a:ea typeface="Times New Roman"/>
              </a:rPr>
              <a:t>considered</a:t>
            </a:r>
            <a:r>
              <a:rPr lang="en-US" spc="-30" dirty="0" smtClean="0">
                <a:latin typeface="Times New Roman"/>
                <a:ea typeface="Times New Roman"/>
              </a:rPr>
              <a:t> </a:t>
            </a: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first</a:t>
            </a:r>
            <a:r>
              <a:rPr lang="en-US" spc="-30" dirty="0" smtClean="0">
                <a:latin typeface="Times New Roman"/>
                <a:ea typeface="Times New Roman"/>
              </a:rPr>
              <a:t> </a:t>
            </a:r>
            <a:r>
              <a:rPr lang="en-US" dirty="0" smtClean="0">
                <a:latin typeface="Times New Roman"/>
                <a:ea typeface="Times New Roman"/>
              </a:rPr>
              <a:t>5</a:t>
            </a:r>
            <a:r>
              <a:rPr lang="en-US" spc="-35" dirty="0" smtClean="0">
                <a:latin typeface="Times New Roman"/>
                <a:ea typeface="Times New Roman"/>
              </a:rPr>
              <a:t> </a:t>
            </a:r>
            <a:r>
              <a:rPr lang="en-US" dirty="0" smtClean="0">
                <a:latin typeface="Times New Roman"/>
                <a:ea typeface="Times New Roman"/>
              </a:rPr>
              <a:t>years</a:t>
            </a:r>
            <a:r>
              <a:rPr lang="en-US" spc="-35" dirty="0" smtClean="0">
                <a:latin typeface="Times New Roman"/>
                <a:ea typeface="Times New Roman"/>
              </a:rPr>
              <a:t> </a:t>
            </a:r>
            <a:r>
              <a:rPr lang="en-US" dirty="0" smtClean="0">
                <a:latin typeface="Times New Roman"/>
                <a:ea typeface="Times New Roman"/>
              </a:rPr>
              <a:t>of</a:t>
            </a:r>
            <a:r>
              <a:rPr lang="en-US" spc="-30" dirty="0" smtClean="0">
                <a:latin typeface="Times New Roman"/>
                <a:ea typeface="Times New Roman"/>
              </a:rPr>
              <a:t> </a:t>
            </a:r>
            <a:r>
              <a:rPr lang="en-US" dirty="0" smtClean="0">
                <a:latin typeface="Times New Roman"/>
                <a:ea typeface="Times New Roman"/>
              </a:rPr>
              <a:t>a</a:t>
            </a:r>
            <a:r>
              <a:rPr lang="en-US" spc="-35" dirty="0" smtClean="0">
                <a:latin typeface="Times New Roman"/>
                <a:ea typeface="Times New Roman"/>
              </a:rPr>
              <a:t> </a:t>
            </a:r>
            <a:r>
              <a:rPr lang="en-US" dirty="0" smtClean="0">
                <a:latin typeface="Times New Roman"/>
                <a:ea typeface="Times New Roman"/>
              </a:rPr>
              <a:t>child's</a:t>
            </a:r>
            <a:r>
              <a:rPr lang="en-US" spc="-30" dirty="0" smtClean="0">
                <a:latin typeface="Times New Roman"/>
                <a:ea typeface="Times New Roman"/>
              </a:rPr>
              <a:t> </a:t>
            </a:r>
            <a:r>
              <a:rPr lang="en-US" dirty="0" smtClean="0">
                <a:latin typeface="Times New Roman"/>
                <a:ea typeface="Times New Roman"/>
              </a:rPr>
              <a:t>life</a:t>
            </a:r>
            <a:r>
              <a:rPr lang="en-US" spc="-35" dirty="0" smtClean="0">
                <a:latin typeface="Times New Roman"/>
                <a:ea typeface="Times New Roman"/>
              </a:rPr>
              <a:t> </a:t>
            </a:r>
            <a:r>
              <a:rPr lang="en-US" dirty="0" smtClean="0">
                <a:latin typeface="Times New Roman"/>
                <a:ea typeface="Times New Roman"/>
              </a:rPr>
              <a:t>to</a:t>
            </a:r>
            <a:r>
              <a:rPr lang="en-US" spc="-30" dirty="0" smtClean="0">
                <a:latin typeface="Times New Roman"/>
                <a:ea typeface="Times New Roman"/>
              </a:rPr>
              <a:t> </a:t>
            </a:r>
            <a:r>
              <a:rPr lang="en-US" dirty="0" smtClean="0">
                <a:latin typeface="Times New Roman"/>
                <a:ea typeface="Times New Roman"/>
              </a:rPr>
              <a:t>be</a:t>
            </a:r>
            <a:r>
              <a:rPr lang="en-US" spc="-35" dirty="0" smtClean="0">
                <a:latin typeface="Times New Roman"/>
                <a:ea typeface="Times New Roman"/>
              </a:rPr>
              <a:t> </a:t>
            </a: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most</a:t>
            </a:r>
            <a:r>
              <a:rPr lang="en-US" spc="-30" dirty="0" smtClean="0">
                <a:latin typeface="Times New Roman"/>
                <a:ea typeface="Times New Roman"/>
              </a:rPr>
              <a:t> </a:t>
            </a:r>
            <a:r>
              <a:rPr lang="en-US" dirty="0" smtClean="0">
                <a:latin typeface="Times New Roman"/>
                <a:ea typeface="Times New Roman"/>
              </a:rPr>
              <a:t>important</a:t>
            </a:r>
            <a:r>
              <a:rPr lang="en-US" spc="-35" dirty="0" smtClean="0">
                <a:latin typeface="Times New Roman"/>
                <a:ea typeface="Times New Roman"/>
              </a:rPr>
              <a:t> </a:t>
            </a:r>
            <a:r>
              <a:rPr lang="en-US" dirty="0" smtClean="0">
                <a:latin typeface="Times New Roman"/>
                <a:ea typeface="Times New Roman"/>
              </a:rPr>
              <a:t>because</a:t>
            </a:r>
            <a:r>
              <a:rPr lang="en-US" spc="-30" dirty="0" smtClean="0">
                <a:latin typeface="Times New Roman"/>
                <a:ea typeface="Times New Roman"/>
              </a:rPr>
              <a:t> </a:t>
            </a:r>
            <a:r>
              <a:rPr lang="en-US" dirty="0" smtClean="0">
                <a:latin typeface="Times New Roman"/>
                <a:ea typeface="Times New Roman"/>
              </a:rPr>
              <a:t>he</a:t>
            </a:r>
            <a:r>
              <a:rPr lang="en-US" spc="-35" dirty="0" smtClean="0">
                <a:latin typeface="Times New Roman"/>
                <a:ea typeface="Times New Roman"/>
              </a:rPr>
              <a:t> </a:t>
            </a:r>
            <a:r>
              <a:rPr lang="en-US" dirty="0" smtClean="0">
                <a:latin typeface="Times New Roman"/>
                <a:ea typeface="Times New Roman"/>
              </a:rPr>
              <a:t>believed</a:t>
            </a:r>
            <a:r>
              <a:rPr lang="en-US" spc="-35" dirty="0" smtClean="0">
                <a:latin typeface="Times New Roman"/>
                <a:ea typeface="Times New Roman"/>
              </a:rPr>
              <a:t> </a:t>
            </a:r>
            <a:r>
              <a:rPr lang="en-US" dirty="0" smtClean="0">
                <a:latin typeface="Times New Roman"/>
                <a:ea typeface="Times New Roman"/>
              </a:rPr>
              <a:t>that</a:t>
            </a:r>
            <a:r>
              <a:rPr lang="en-US" spc="-30" dirty="0" smtClean="0">
                <a:latin typeface="Times New Roman"/>
                <a:ea typeface="Times New Roman"/>
              </a:rPr>
              <a:t> </a:t>
            </a:r>
            <a:r>
              <a:rPr lang="en-US" dirty="0" smtClean="0">
                <a:latin typeface="Times New Roman"/>
                <a:ea typeface="Times New Roman"/>
              </a:rPr>
              <a:t>an</a:t>
            </a:r>
            <a:r>
              <a:rPr lang="en-US" spc="-35" dirty="0" smtClean="0">
                <a:latin typeface="Times New Roman"/>
                <a:ea typeface="Times New Roman"/>
              </a:rPr>
              <a:t> </a:t>
            </a:r>
            <a:r>
              <a:rPr lang="en-US" dirty="0" smtClean="0">
                <a:latin typeface="Times New Roman"/>
                <a:ea typeface="Times New Roman"/>
              </a:rPr>
              <a:t>individual's</a:t>
            </a:r>
            <a:r>
              <a:rPr lang="en-US" spc="-235" dirty="0" smtClean="0">
                <a:latin typeface="Times New Roman"/>
                <a:ea typeface="Times New Roman"/>
              </a:rPr>
              <a:t> </a:t>
            </a:r>
            <a:r>
              <a:rPr lang="en-US" dirty="0" smtClean="0">
                <a:latin typeface="Times New Roman"/>
                <a:ea typeface="Times New Roman"/>
              </a:rPr>
              <a:t>basic</a:t>
            </a:r>
            <a:r>
              <a:rPr lang="en-US" spc="-75" dirty="0" smtClean="0">
                <a:latin typeface="Times New Roman"/>
                <a:ea typeface="Times New Roman"/>
              </a:rPr>
              <a:t> </a:t>
            </a:r>
            <a:r>
              <a:rPr lang="en-US" dirty="0" smtClean="0">
                <a:latin typeface="Times New Roman"/>
                <a:ea typeface="Times New Roman"/>
              </a:rPr>
              <a:t>character</a:t>
            </a:r>
            <a:r>
              <a:rPr lang="en-US" spc="-75" dirty="0" smtClean="0">
                <a:latin typeface="Times New Roman"/>
                <a:ea typeface="Times New Roman"/>
              </a:rPr>
              <a:t> </a:t>
            </a:r>
            <a:r>
              <a:rPr lang="en-US" dirty="0" smtClean="0">
                <a:latin typeface="Times New Roman"/>
                <a:ea typeface="Times New Roman"/>
              </a:rPr>
              <a:t>had</a:t>
            </a:r>
            <a:r>
              <a:rPr lang="en-US" spc="-75" dirty="0" smtClean="0">
                <a:latin typeface="Times New Roman"/>
                <a:ea typeface="Times New Roman"/>
              </a:rPr>
              <a:t> </a:t>
            </a:r>
            <a:r>
              <a:rPr lang="en-US" dirty="0" smtClean="0">
                <a:latin typeface="Times New Roman"/>
                <a:ea typeface="Times New Roman"/>
              </a:rPr>
              <a:t>been</a:t>
            </a:r>
            <a:r>
              <a:rPr lang="en-US" spc="-75" dirty="0" smtClean="0">
                <a:latin typeface="Times New Roman"/>
                <a:ea typeface="Times New Roman"/>
              </a:rPr>
              <a:t> </a:t>
            </a:r>
            <a:r>
              <a:rPr lang="en-US" dirty="0" smtClean="0">
                <a:latin typeface="Times New Roman"/>
                <a:ea typeface="Times New Roman"/>
              </a:rPr>
              <a:t>formed</a:t>
            </a:r>
            <a:r>
              <a:rPr lang="en-US" spc="-75" dirty="0" smtClean="0">
                <a:latin typeface="Times New Roman"/>
                <a:ea typeface="Times New Roman"/>
              </a:rPr>
              <a:t> </a:t>
            </a:r>
            <a:r>
              <a:rPr lang="en-US" dirty="0" smtClean="0">
                <a:latin typeface="Times New Roman"/>
                <a:ea typeface="Times New Roman"/>
              </a:rPr>
              <a:t>by</a:t>
            </a:r>
            <a:r>
              <a:rPr lang="en-US" spc="-75" dirty="0" smtClean="0">
                <a:latin typeface="Times New Roman"/>
                <a:ea typeface="Times New Roman"/>
              </a:rPr>
              <a:t> </a:t>
            </a:r>
            <a:r>
              <a:rPr lang="en-US" dirty="0" smtClean="0">
                <a:latin typeface="Times New Roman"/>
                <a:ea typeface="Times New Roman"/>
              </a:rPr>
              <a:t>the</a:t>
            </a:r>
            <a:r>
              <a:rPr lang="en-US" spc="-75" dirty="0" smtClean="0">
                <a:latin typeface="Times New Roman"/>
                <a:ea typeface="Times New Roman"/>
              </a:rPr>
              <a:t> </a:t>
            </a:r>
            <a:r>
              <a:rPr lang="en-US" dirty="0" smtClean="0">
                <a:latin typeface="Times New Roman"/>
                <a:ea typeface="Times New Roman"/>
              </a:rPr>
              <a:t>age</a:t>
            </a:r>
            <a:r>
              <a:rPr lang="en-US" spc="-75" dirty="0" smtClean="0">
                <a:latin typeface="Times New Roman"/>
                <a:ea typeface="Times New Roman"/>
              </a:rPr>
              <a:t> </a:t>
            </a:r>
            <a:r>
              <a:rPr lang="en-US" dirty="0" smtClean="0">
                <a:latin typeface="Times New Roman"/>
                <a:ea typeface="Times New Roman"/>
              </a:rPr>
              <a:t>of</a:t>
            </a:r>
            <a:r>
              <a:rPr lang="en-US" spc="-75" dirty="0" smtClean="0">
                <a:latin typeface="Times New Roman"/>
                <a:ea typeface="Times New Roman"/>
              </a:rPr>
              <a:t> </a:t>
            </a:r>
            <a:r>
              <a:rPr lang="en-US" dirty="0" smtClean="0">
                <a:latin typeface="Times New Roman"/>
                <a:ea typeface="Times New Roman"/>
              </a:rPr>
              <a:t>5.</a:t>
            </a:r>
            <a:r>
              <a:rPr lang="en-US" spc="-75" dirty="0" smtClean="0">
                <a:latin typeface="Times New Roman"/>
                <a:ea typeface="Times New Roman"/>
              </a:rPr>
              <a:t> </a:t>
            </a:r>
            <a:r>
              <a:rPr lang="en-US" dirty="0" smtClean="0">
                <a:latin typeface="Times New Roman"/>
                <a:ea typeface="Times New Roman"/>
              </a:rPr>
              <a:t>Freud's</a:t>
            </a:r>
            <a:r>
              <a:rPr lang="en-US" spc="-75" dirty="0" smtClean="0">
                <a:latin typeface="Times New Roman"/>
                <a:ea typeface="Times New Roman"/>
              </a:rPr>
              <a:t> </a:t>
            </a:r>
            <a:r>
              <a:rPr lang="en-US" dirty="0" smtClean="0">
                <a:latin typeface="Times New Roman"/>
                <a:ea typeface="Times New Roman"/>
              </a:rPr>
              <a:t>personality</a:t>
            </a:r>
            <a:r>
              <a:rPr lang="en-US" spc="-75" dirty="0" smtClean="0">
                <a:latin typeface="Times New Roman"/>
                <a:ea typeface="Times New Roman"/>
              </a:rPr>
              <a:t> </a:t>
            </a:r>
            <a:r>
              <a:rPr lang="en-US" dirty="0" smtClean="0">
                <a:latin typeface="Times New Roman"/>
                <a:ea typeface="Times New Roman"/>
              </a:rPr>
              <a:t>theory</a:t>
            </a:r>
            <a:r>
              <a:rPr lang="en-US" spc="-75" dirty="0" smtClean="0">
                <a:latin typeface="Times New Roman"/>
                <a:ea typeface="Times New Roman"/>
              </a:rPr>
              <a:t> </a:t>
            </a:r>
            <a:r>
              <a:rPr lang="en-US" dirty="0" smtClean="0">
                <a:latin typeface="Times New Roman"/>
                <a:ea typeface="Times New Roman"/>
              </a:rPr>
              <a:t>can</a:t>
            </a:r>
            <a:r>
              <a:rPr lang="en-US" spc="-75" dirty="0" smtClean="0">
                <a:latin typeface="Times New Roman"/>
                <a:ea typeface="Times New Roman"/>
              </a:rPr>
              <a:t> </a:t>
            </a:r>
            <a:r>
              <a:rPr lang="en-US" dirty="0" smtClean="0">
                <a:latin typeface="Times New Roman"/>
                <a:ea typeface="Times New Roman"/>
              </a:rPr>
              <a:t>be</a:t>
            </a:r>
            <a:r>
              <a:rPr lang="en-US" spc="-75" dirty="0" smtClean="0">
                <a:latin typeface="Times New Roman"/>
                <a:ea typeface="Times New Roman"/>
              </a:rPr>
              <a:t> </a:t>
            </a:r>
            <a:r>
              <a:rPr lang="en-US" dirty="0" smtClean="0">
                <a:latin typeface="Times New Roman"/>
                <a:ea typeface="Times New Roman"/>
              </a:rPr>
              <a:t>conceptualized</a:t>
            </a:r>
            <a:r>
              <a:rPr lang="en-US" spc="-75" dirty="0" smtClean="0">
                <a:latin typeface="Times New Roman"/>
                <a:ea typeface="Times New Roman"/>
              </a:rPr>
              <a:t> </a:t>
            </a:r>
            <a:r>
              <a:rPr lang="en-US" dirty="0" smtClean="0">
                <a:latin typeface="Times New Roman"/>
                <a:ea typeface="Times New Roman"/>
              </a:rPr>
              <a:t>according</a:t>
            </a:r>
            <a:r>
              <a:rPr lang="en-US" spc="-75" dirty="0" smtClean="0">
                <a:latin typeface="Times New Roman"/>
                <a:ea typeface="Times New Roman"/>
              </a:rPr>
              <a:t> </a:t>
            </a:r>
            <a:r>
              <a:rPr lang="en-US" dirty="0" smtClean="0">
                <a:latin typeface="Times New Roman"/>
                <a:ea typeface="Times New Roman"/>
              </a:rPr>
              <a:t>to</a:t>
            </a:r>
            <a:r>
              <a:rPr lang="en-US" spc="-75" dirty="0" smtClean="0">
                <a:latin typeface="Times New Roman"/>
                <a:ea typeface="Times New Roman"/>
              </a:rPr>
              <a:t> </a:t>
            </a:r>
            <a:r>
              <a:rPr lang="en-US" dirty="0" smtClean="0">
                <a:latin typeface="Times New Roman"/>
                <a:ea typeface="Times New Roman"/>
              </a:rPr>
              <a:t>structure</a:t>
            </a:r>
            <a:r>
              <a:rPr lang="en-US" spc="-240" dirty="0" smtClean="0">
                <a:latin typeface="Times New Roman"/>
                <a:ea typeface="Times New Roman"/>
              </a:rPr>
              <a:t> </a:t>
            </a:r>
            <a:r>
              <a:rPr lang="en-US" dirty="0" smtClean="0">
                <a:latin typeface="Times New Roman"/>
                <a:ea typeface="Times New Roman"/>
              </a:rPr>
              <a:t>and dynamics of the personality, topography of the mind, and stages of personality development.</a:t>
            </a:r>
          </a:p>
          <a:p>
            <a:endParaRPr lang="en-US" dirty="0"/>
          </a:p>
        </p:txBody>
      </p:sp>
    </p:spTree>
  </p:cSld>
  <p:clrMapOvr>
    <a:masterClrMapping/>
  </p:clrMapOvr>
  <p:transition spd="med">
    <p:wipe dir="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solidFill>
                  <a:schemeClr val="tx1"/>
                </a:solidFill>
                <a:latin typeface="Arial"/>
                <a:ea typeface="Arial"/>
              </a:rPr>
              <a:t>Structure</a:t>
            </a:r>
            <a:r>
              <a:rPr lang="en-US" b="1" u="sng" spc="115" dirty="0" smtClean="0">
                <a:solidFill>
                  <a:schemeClr val="tx1"/>
                </a:solidFill>
                <a:latin typeface="Arial"/>
                <a:ea typeface="Arial"/>
              </a:rPr>
              <a:t> </a:t>
            </a:r>
            <a:r>
              <a:rPr lang="en-US" b="1" u="sng" dirty="0" smtClean="0">
                <a:solidFill>
                  <a:schemeClr val="tx1"/>
                </a:solidFill>
                <a:latin typeface="Arial"/>
                <a:ea typeface="Arial"/>
              </a:rPr>
              <a:t>of</a:t>
            </a:r>
            <a:r>
              <a:rPr lang="en-US" b="1" u="sng" spc="120" dirty="0" smtClean="0">
                <a:solidFill>
                  <a:schemeClr val="tx1"/>
                </a:solidFill>
                <a:latin typeface="Arial"/>
                <a:ea typeface="Arial"/>
              </a:rPr>
              <a:t> </a:t>
            </a:r>
            <a:r>
              <a:rPr lang="en-US" b="1" u="sng" dirty="0" smtClean="0">
                <a:solidFill>
                  <a:schemeClr val="tx1"/>
                </a:solidFill>
                <a:latin typeface="Arial"/>
                <a:ea typeface="Arial"/>
              </a:rPr>
              <a:t>the</a:t>
            </a:r>
            <a:r>
              <a:rPr lang="en-US" b="1" u="sng" spc="120" dirty="0" smtClean="0">
                <a:solidFill>
                  <a:schemeClr val="tx1"/>
                </a:solidFill>
                <a:latin typeface="Arial"/>
                <a:ea typeface="Arial"/>
              </a:rPr>
              <a:t> </a:t>
            </a:r>
            <a:r>
              <a:rPr lang="en-US" b="1" u="sng" dirty="0" smtClean="0">
                <a:solidFill>
                  <a:schemeClr val="tx1"/>
                </a:solidFill>
                <a:latin typeface="Arial"/>
                <a:ea typeface="Arial"/>
              </a:rPr>
              <a:t>Personality</a:t>
            </a:r>
            <a:br>
              <a:rPr lang="en-US" b="1" u="sng" dirty="0" smtClean="0">
                <a:solidFill>
                  <a:schemeClr val="tx1"/>
                </a:solidFill>
                <a:latin typeface="Arial"/>
                <a:ea typeface="Arial"/>
              </a:rPr>
            </a:br>
            <a:endParaRPr lang="en-US" u="sng" dirty="0">
              <a:solidFill>
                <a:schemeClr val="tx1"/>
              </a:solidFill>
            </a:endParaRPr>
          </a:p>
        </p:txBody>
      </p:sp>
      <p:sp>
        <p:nvSpPr>
          <p:cNvPr id="3" name="Content Placeholder 2"/>
          <p:cNvSpPr>
            <a:spLocks noGrp="1"/>
          </p:cNvSpPr>
          <p:nvPr>
            <p:ph sz="quarter" idx="1"/>
          </p:nvPr>
        </p:nvSpPr>
        <p:spPr>
          <a:xfrm>
            <a:off x="0" y="1600200"/>
            <a:ext cx="9144000" cy="5257800"/>
          </a:xfrm>
        </p:spPr>
        <p:txBody>
          <a:bodyPr>
            <a:normAutofit fontScale="77500" lnSpcReduction="20000"/>
          </a:bodyPr>
          <a:lstStyle/>
          <a:p>
            <a:pPr marL="266700" marR="266065" algn="just">
              <a:lnSpc>
                <a:spcPct val="103000"/>
              </a:lnSpc>
              <a:spcBef>
                <a:spcPts val="1245"/>
              </a:spcBef>
              <a:spcAft>
                <a:spcPts val="0"/>
              </a:spcAft>
              <a:buNone/>
            </a:pPr>
            <a:r>
              <a:rPr lang="en-US" dirty="0" smtClean="0">
                <a:latin typeface="Times New Roman"/>
                <a:ea typeface="Times New Roman"/>
              </a:rPr>
              <a:t>Freud organized the structure of the personality into three major components: the id, ego, and superego. They are</a:t>
            </a:r>
            <a:r>
              <a:rPr lang="en-US" spc="5" dirty="0" smtClean="0">
                <a:latin typeface="Times New Roman"/>
                <a:ea typeface="Times New Roman"/>
              </a:rPr>
              <a:t> </a:t>
            </a:r>
            <a:r>
              <a:rPr lang="en-US" dirty="0" smtClean="0">
                <a:latin typeface="Times New Roman"/>
                <a:ea typeface="Times New Roman"/>
              </a:rPr>
              <a:t>distinguished by their unique functions and different </a:t>
            </a:r>
            <a:r>
              <a:rPr lang="en-US" dirty="0" smtClean="0">
                <a:latin typeface="Times New Roman"/>
                <a:ea typeface="Times New Roman"/>
              </a:rPr>
              <a:t>characteristics.</a:t>
            </a:r>
          </a:p>
          <a:p>
            <a:pPr marL="266700" marR="266065" algn="just">
              <a:lnSpc>
                <a:spcPct val="103000"/>
              </a:lnSpc>
              <a:spcBef>
                <a:spcPts val="1245"/>
              </a:spcBef>
              <a:spcAft>
                <a:spcPts val="0"/>
              </a:spcAft>
              <a:buNone/>
            </a:pPr>
            <a:r>
              <a:rPr lang="en-US" b="1" dirty="0" smtClean="0">
                <a:latin typeface="Arial"/>
                <a:ea typeface="Arial"/>
              </a:rPr>
              <a:t>ID</a:t>
            </a:r>
            <a:endParaRPr lang="en-US" b="1" dirty="0" smtClean="0">
              <a:latin typeface="Arial"/>
              <a:ea typeface="Arial"/>
            </a:endParaRPr>
          </a:p>
          <a:p>
            <a:pPr marL="266700" marR="266065" algn="just">
              <a:lnSpc>
                <a:spcPct val="103000"/>
              </a:lnSpc>
              <a:spcBef>
                <a:spcPts val="1245"/>
              </a:spcBef>
              <a:spcAft>
                <a:spcPts val="0"/>
              </a:spcAft>
            </a:pPr>
            <a:r>
              <a:rPr lang="en-US" dirty="0" smtClean="0">
                <a:latin typeface="Times New Roman"/>
                <a:ea typeface="Times New Roman"/>
              </a:rPr>
              <a:t>The </a:t>
            </a:r>
            <a:r>
              <a:rPr lang="en-US" dirty="0" smtClean="0">
                <a:latin typeface="Times New Roman"/>
                <a:ea typeface="Times New Roman"/>
              </a:rPr>
              <a:t>ID consists of all our primitive, innate urges. These include various bodily needs, sexual desire, and aggressive</a:t>
            </a:r>
            <a:r>
              <a:rPr lang="en-US" spc="5" dirty="0" smtClean="0">
                <a:latin typeface="Times New Roman"/>
                <a:ea typeface="Times New Roman"/>
              </a:rPr>
              <a:t> </a:t>
            </a:r>
            <a:r>
              <a:rPr lang="en-US" dirty="0" smtClean="0">
                <a:latin typeface="Times New Roman"/>
                <a:ea typeface="Times New Roman"/>
              </a:rPr>
              <a:t>impulses.</a:t>
            </a:r>
            <a:r>
              <a:rPr lang="en-US" spc="-75" dirty="0" smtClean="0">
                <a:latin typeface="Times New Roman"/>
                <a:ea typeface="Times New Roman"/>
              </a:rPr>
              <a:t> </a:t>
            </a:r>
            <a:r>
              <a:rPr lang="en-US" dirty="0" smtClean="0">
                <a:latin typeface="Times New Roman"/>
                <a:ea typeface="Times New Roman"/>
              </a:rPr>
              <a:t>According</a:t>
            </a:r>
            <a:r>
              <a:rPr lang="en-US" spc="-75" dirty="0" smtClean="0">
                <a:latin typeface="Times New Roman"/>
                <a:ea typeface="Times New Roman"/>
              </a:rPr>
              <a:t> </a:t>
            </a:r>
            <a:r>
              <a:rPr lang="en-US" dirty="0" smtClean="0">
                <a:latin typeface="Times New Roman"/>
                <a:ea typeface="Times New Roman"/>
              </a:rPr>
              <a:t>to</a:t>
            </a:r>
            <a:r>
              <a:rPr lang="en-US" spc="-75" dirty="0" smtClean="0">
                <a:latin typeface="Times New Roman"/>
                <a:ea typeface="Times New Roman"/>
              </a:rPr>
              <a:t> </a:t>
            </a:r>
            <a:r>
              <a:rPr lang="en-US" dirty="0" smtClean="0">
                <a:latin typeface="Times New Roman"/>
                <a:ea typeface="Times New Roman"/>
              </a:rPr>
              <a:t>Freud,</a:t>
            </a:r>
            <a:r>
              <a:rPr lang="en-US" spc="-75" dirty="0" smtClean="0">
                <a:latin typeface="Times New Roman"/>
                <a:ea typeface="Times New Roman"/>
              </a:rPr>
              <a:t> </a:t>
            </a:r>
            <a:r>
              <a:rPr lang="en-US" dirty="0" smtClean="0">
                <a:latin typeface="Times New Roman"/>
                <a:ea typeface="Times New Roman"/>
              </a:rPr>
              <a:t>the</a:t>
            </a:r>
            <a:r>
              <a:rPr lang="en-US" spc="-75" dirty="0" smtClean="0">
                <a:latin typeface="Times New Roman"/>
                <a:ea typeface="Times New Roman"/>
              </a:rPr>
              <a:t> </a:t>
            </a:r>
            <a:r>
              <a:rPr lang="en-US" dirty="0" smtClean="0">
                <a:latin typeface="Times New Roman"/>
                <a:ea typeface="Times New Roman"/>
              </a:rPr>
              <a:t>id</a:t>
            </a:r>
            <a:r>
              <a:rPr lang="en-US" spc="-75" dirty="0" smtClean="0">
                <a:latin typeface="Times New Roman"/>
                <a:ea typeface="Times New Roman"/>
              </a:rPr>
              <a:t> </a:t>
            </a:r>
            <a:r>
              <a:rPr lang="en-US" dirty="0" smtClean="0">
                <a:latin typeface="Times New Roman"/>
                <a:ea typeface="Times New Roman"/>
              </a:rPr>
              <a:t>is</a:t>
            </a:r>
            <a:r>
              <a:rPr lang="en-US" spc="-75" dirty="0" smtClean="0">
                <a:latin typeface="Times New Roman"/>
                <a:ea typeface="Times New Roman"/>
              </a:rPr>
              <a:t> </a:t>
            </a:r>
            <a:r>
              <a:rPr lang="en-US" dirty="0" smtClean="0">
                <a:latin typeface="Times New Roman"/>
                <a:ea typeface="Times New Roman"/>
              </a:rPr>
              <a:t>totally</a:t>
            </a:r>
            <a:r>
              <a:rPr lang="en-US" spc="-75" dirty="0" smtClean="0">
                <a:latin typeface="Times New Roman"/>
                <a:ea typeface="Times New Roman"/>
              </a:rPr>
              <a:t> </a:t>
            </a:r>
            <a:r>
              <a:rPr lang="en-US" dirty="0" smtClean="0">
                <a:latin typeface="Times New Roman"/>
                <a:ea typeface="Times New Roman"/>
              </a:rPr>
              <a:t>unconscious</a:t>
            </a:r>
            <a:r>
              <a:rPr lang="en-US" spc="-75" dirty="0" smtClean="0">
                <a:latin typeface="Times New Roman"/>
                <a:ea typeface="Times New Roman"/>
              </a:rPr>
              <a:t> </a:t>
            </a:r>
            <a:r>
              <a:rPr lang="en-US" dirty="0" smtClean="0">
                <a:latin typeface="Times New Roman"/>
                <a:ea typeface="Times New Roman"/>
              </a:rPr>
              <a:t>and</a:t>
            </a:r>
            <a:r>
              <a:rPr lang="en-US" spc="-75" dirty="0" smtClean="0">
                <a:latin typeface="Times New Roman"/>
                <a:ea typeface="Times New Roman"/>
              </a:rPr>
              <a:t> </a:t>
            </a:r>
            <a:r>
              <a:rPr lang="en-US" dirty="0" smtClean="0">
                <a:latin typeface="Times New Roman"/>
                <a:ea typeface="Times New Roman"/>
              </a:rPr>
              <a:t>operates</a:t>
            </a:r>
            <a:r>
              <a:rPr lang="en-US" spc="-75" dirty="0" smtClean="0">
                <a:latin typeface="Times New Roman"/>
                <a:ea typeface="Times New Roman"/>
              </a:rPr>
              <a:t> </a:t>
            </a:r>
            <a:r>
              <a:rPr lang="en-US" dirty="0" smtClean="0">
                <a:latin typeface="Times New Roman"/>
                <a:ea typeface="Times New Roman"/>
              </a:rPr>
              <a:t>in</a:t>
            </a:r>
            <a:r>
              <a:rPr lang="en-US" spc="-75" dirty="0" smtClean="0">
                <a:latin typeface="Times New Roman"/>
                <a:ea typeface="Times New Roman"/>
              </a:rPr>
              <a:t> </a:t>
            </a:r>
            <a:r>
              <a:rPr lang="en-US" dirty="0" smtClean="0">
                <a:latin typeface="Times New Roman"/>
                <a:ea typeface="Times New Roman"/>
              </a:rPr>
              <a:t>accordance</a:t>
            </a:r>
            <a:r>
              <a:rPr lang="en-US" spc="-75" dirty="0" smtClean="0">
                <a:latin typeface="Times New Roman"/>
                <a:ea typeface="Times New Roman"/>
              </a:rPr>
              <a:t> </a:t>
            </a:r>
            <a:r>
              <a:rPr lang="en-US" dirty="0" smtClean="0">
                <a:latin typeface="Times New Roman"/>
                <a:ea typeface="Times New Roman"/>
              </a:rPr>
              <a:t>with</a:t>
            </a:r>
            <a:r>
              <a:rPr lang="en-US" spc="-75" dirty="0" smtClean="0">
                <a:latin typeface="Times New Roman"/>
                <a:ea typeface="Times New Roman"/>
              </a:rPr>
              <a:t> </a:t>
            </a:r>
            <a:r>
              <a:rPr lang="en-US" dirty="0" smtClean="0">
                <a:latin typeface="Times New Roman"/>
                <a:ea typeface="Times New Roman"/>
              </a:rPr>
              <a:t>what</a:t>
            </a:r>
            <a:r>
              <a:rPr lang="en-US" spc="-75" dirty="0" smtClean="0">
                <a:latin typeface="Times New Roman"/>
                <a:ea typeface="Times New Roman"/>
              </a:rPr>
              <a:t> </a:t>
            </a:r>
            <a:r>
              <a:rPr lang="en-US" dirty="0" smtClean="0">
                <a:latin typeface="Times New Roman"/>
                <a:ea typeface="Times New Roman"/>
              </a:rPr>
              <a:t>he</a:t>
            </a:r>
            <a:r>
              <a:rPr lang="en-US" spc="-75" dirty="0" smtClean="0">
                <a:latin typeface="Times New Roman"/>
                <a:ea typeface="Times New Roman"/>
              </a:rPr>
              <a:t> </a:t>
            </a:r>
            <a:r>
              <a:rPr lang="en-US" dirty="0" smtClean="0">
                <a:latin typeface="Times New Roman"/>
                <a:ea typeface="Times New Roman"/>
              </a:rPr>
              <a:t>termed</a:t>
            </a:r>
            <a:r>
              <a:rPr lang="en-US" spc="-75" dirty="0" smtClean="0">
                <a:latin typeface="Times New Roman"/>
                <a:ea typeface="Times New Roman"/>
              </a:rPr>
              <a:t> </a:t>
            </a:r>
            <a:r>
              <a:rPr lang="en-US" dirty="0" smtClean="0">
                <a:latin typeface="Times New Roman"/>
                <a:ea typeface="Times New Roman"/>
              </a:rPr>
              <a:t>the</a:t>
            </a:r>
            <a:r>
              <a:rPr lang="en-US" spc="-75" dirty="0" smtClean="0">
                <a:latin typeface="Times New Roman"/>
                <a:ea typeface="Times New Roman"/>
              </a:rPr>
              <a:t> </a:t>
            </a:r>
            <a:r>
              <a:rPr lang="en-US" dirty="0" smtClean="0">
                <a:latin typeface="Times New Roman"/>
                <a:ea typeface="Times New Roman"/>
              </a:rPr>
              <a:t>pleasure principle</a:t>
            </a:r>
            <a:r>
              <a:rPr lang="en-US" dirty="0" smtClean="0">
                <a:latin typeface="Times New Roman"/>
                <a:ea typeface="Times New Roman"/>
              </a:rPr>
              <a:t>. It demands immediate, total gratification and is not capable of considering the potential costs of seeking</a:t>
            </a:r>
            <a:r>
              <a:rPr lang="en-US" spc="5" dirty="0" smtClean="0">
                <a:latin typeface="Times New Roman"/>
                <a:ea typeface="Times New Roman"/>
              </a:rPr>
              <a:t> </a:t>
            </a:r>
            <a:r>
              <a:rPr lang="en-US" dirty="0" smtClean="0">
                <a:latin typeface="Times New Roman"/>
                <a:ea typeface="Times New Roman"/>
              </a:rPr>
              <a:t>this </a:t>
            </a:r>
            <a:r>
              <a:rPr lang="en-US" dirty="0" smtClean="0">
                <a:latin typeface="Times New Roman"/>
                <a:ea typeface="Times New Roman"/>
              </a:rPr>
              <a:t>goal.</a:t>
            </a:r>
          </a:p>
          <a:p>
            <a:pPr marL="266700" marR="266065" algn="just">
              <a:lnSpc>
                <a:spcPct val="103000"/>
              </a:lnSpc>
              <a:spcBef>
                <a:spcPts val="1245"/>
              </a:spcBef>
              <a:spcAft>
                <a:spcPts val="0"/>
              </a:spcAft>
            </a:pPr>
            <a:r>
              <a:rPr lang="en-US" dirty="0" smtClean="0">
                <a:latin typeface="Times New Roman"/>
                <a:ea typeface="Times New Roman"/>
              </a:rPr>
              <a:t>The </a:t>
            </a:r>
            <a:r>
              <a:rPr lang="en-US" dirty="0" smtClean="0">
                <a:latin typeface="Times New Roman"/>
                <a:ea typeface="Times New Roman"/>
              </a:rPr>
              <a:t>newborn is “all id” wanting food right away when hungry, urinating without consideration of time or place, and</a:t>
            </a:r>
            <a:r>
              <a:rPr lang="en-US" spc="5" dirty="0" smtClean="0">
                <a:latin typeface="Times New Roman"/>
                <a:ea typeface="Times New Roman"/>
              </a:rPr>
              <a:t> </a:t>
            </a:r>
            <a:r>
              <a:rPr lang="en-US" dirty="0" smtClean="0">
                <a:latin typeface="Times New Roman"/>
                <a:ea typeface="Times New Roman"/>
              </a:rPr>
              <a:t>so forth. The id thus follows the pleasure principle, which requires the immediate satisfaction of needs, regardless of</a:t>
            </a:r>
            <a:r>
              <a:rPr lang="en-US" spc="-235" dirty="0" smtClean="0">
                <a:latin typeface="Times New Roman"/>
                <a:ea typeface="Times New Roman"/>
              </a:rPr>
              <a:t> </a:t>
            </a:r>
            <a:r>
              <a:rPr lang="en-US" dirty="0" smtClean="0">
                <a:latin typeface="Times New Roman"/>
                <a:ea typeface="Times New Roman"/>
              </a:rPr>
              <a:t>needs, regardless of the circumstances</a:t>
            </a:r>
            <a:r>
              <a:rPr lang="en-US" dirty="0" smtClean="0">
                <a:latin typeface="Times New Roman"/>
                <a:ea typeface="Times New Roman"/>
              </a:rPr>
              <a:t>.</a:t>
            </a:r>
            <a:endParaRPr lang="en-US" dirty="0" smtClean="0">
              <a:latin typeface="Times New Roman"/>
              <a:ea typeface="Times New Roman"/>
            </a:endParaRPr>
          </a:p>
        </p:txBody>
      </p:sp>
    </p:spTree>
  </p:cSld>
  <p:clrMapOvr>
    <a:masterClrMapping/>
  </p:clrMapOvr>
  <p:transition spd="med">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1600200"/>
            <a:ext cx="8915400" cy="5257800"/>
          </a:xfrm>
        </p:spPr>
        <p:txBody>
          <a:bodyPr>
            <a:normAutofit fontScale="77500" lnSpcReduction="20000"/>
          </a:bodyPr>
          <a:lstStyle/>
          <a:p>
            <a:pPr marL="0" marR="0">
              <a:spcBef>
                <a:spcPts val="40"/>
              </a:spcBef>
              <a:spcAft>
                <a:spcPts val="0"/>
              </a:spcAft>
              <a:buNone/>
            </a:pPr>
            <a:r>
              <a:rPr lang="en-US" dirty="0" smtClean="0">
                <a:latin typeface="Times New Roman"/>
                <a:ea typeface="Times New Roman"/>
              </a:rPr>
              <a:t> </a:t>
            </a:r>
            <a:r>
              <a:rPr lang="en-US" b="1" dirty="0" smtClean="0">
                <a:latin typeface="Arial"/>
                <a:ea typeface="Arial"/>
              </a:rPr>
              <a:t>Ego</a:t>
            </a:r>
            <a:endParaRPr lang="en-US" b="1" dirty="0" smtClean="0">
              <a:latin typeface="Arial"/>
              <a:ea typeface="Arial"/>
            </a:endParaRPr>
          </a:p>
          <a:p>
            <a:pPr marL="266700" marR="266065" algn="just">
              <a:lnSpc>
                <a:spcPct val="103000"/>
              </a:lnSpc>
              <a:spcBef>
                <a:spcPts val="1330"/>
              </a:spcBef>
              <a:spcAft>
                <a:spcPts val="0"/>
              </a:spcAft>
            </a:pPr>
            <a:r>
              <a:rPr lang="en-US" dirty="0" smtClean="0">
                <a:latin typeface="Times New Roman"/>
                <a:ea typeface="Times New Roman"/>
              </a:rPr>
              <a:t>As the growing infant learns to react to the outer environment, the expression of the id becomes modified. Partly out</a:t>
            </a:r>
            <a:r>
              <a:rPr lang="en-US" spc="-235" dirty="0" smtClean="0">
                <a:latin typeface="Times New Roman"/>
                <a:ea typeface="Times New Roman"/>
              </a:rPr>
              <a:t> </a:t>
            </a:r>
            <a:r>
              <a:rPr lang="en-US" dirty="0" smtClean="0">
                <a:latin typeface="Times New Roman"/>
                <a:ea typeface="Times New Roman"/>
              </a:rPr>
              <a:t>of</a:t>
            </a:r>
            <a:r>
              <a:rPr lang="en-US" spc="-40" dirty="0" smtClean="0">
                <a:latin typeface="Times New Roman"/>
                <a:ea typeface="Times New Roman"/>
              </a:rPr>
              <a:t> </a:t>
            </a:r>
            <a:r>
              <a:rPr lang="en-US" dirty="0" smtClean="0">
                <a:latin typeface="Times New Roman"/>
                <a:ea typeface="Times New Roman"/>
              </a:rPr>
              <a:t>energy</a:t>
            </a:r>
            <a:r>
              <a:rPr lang="en-US" spc="-40" dirty="0" smtClean="0">
                <a:latin typeface="Times New Roman"/>
                <a:ea typeface="Times New Roman"/>
              </a:rPr>
              <a:t> </a:t>
            </a:r>
            <a:r>
              <a:rPr lang="en-US" dirty="0" smtClean="0">
                <a:latin typeface="Times New Roman"/>
                <a:ea typeface="Times New Roman"/>
              </a:rPr>
              <a:t>provided</a:t>
            </a:r>
            <a:r>
              <a:rPr lang="en-US" spc="-40" dirty="0" smtClean="0">
                <a:latin typeface="Times New Roman"/>
                <a:ea typeface="Times New Roman"/>
              </a:rPr>
              <a:t> </a:t>
            </a:r>
            <a:r>
              <a:rPr lang="en-US" dirty="0" smtClean="0">
                <a:latin typeface="Times New Roman"/>
                <a:ea typeface="Times New Roman"/>
              </a:rPr>
              <a:t>by</a:t>
            </a:r>
            <a:r>
              <a:rPr lang="en-US" spc="-40"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id</a:t>
            </a:r>
            <a:r>
              <a:rPr lang="en-US" spc="-40" dirty="0" smtClean="0">
                <a:latin typeface="Times New Roman"/>
                <a:ea typeface="Times New Roman"/>
              </a:rPr>
              <a:t> </a:t>
            </a:r>
            <a:r>
              <a:rPr lang="en-US" dirty="0" smtClean="0">
                <a:latin typeface="Times New Roman"/>
                <a:ea typeface="Times New Roman"/>
              </a:rPr>
              <a:t>and</a:t>
            </a:r>
            <a:r>
              <a:rPr lang="en-US" spc="-40" dirty="0" smtClean="0">
                <a:latin typeface="Times New Roman"/>
                <a:ea typeface="Times New Roman"/>
              </a:rPr>
              <a:t> </a:t>
            </a:r>
            <a:r>
              <a:rPr lang="en-US" dirty="0" smtClean="0">
                <a:latin typeface="Times New Roman"/>
                <a:ea typeface="Times New Roman"/>
              </a:rPr>
              <a:t>partly</a:t>
            </a:r>
            <a:r>
              <a:rPr lang="en-US" spc="-40" dirty="0" smtClean="0">
                <a:latin typeface="Times New Roman"/>
                <a:ea typeface="Times New Roman"/>
              </a:rPr>
              <a:t> </a:t>
            </a:r>
            <a:r>
              <a:rPr lang="en-US" dirty="0" smtClean="0">
                <a:latin typeface="Times New Roman"/>
                <a:ea typeface="Times New Roman"/>
              </a:rPr>
              <a:t>from</a:t>
            </a:r>
            <a:r>
              <a:rPr lang="en-US" spc="-40"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environment,</a:t>
            </a:r>
            <a:r>
              <a:rPr lang="en-US" spc="-40" dirty="0" smtClean="0">
                <a:latin typeface="Times New Roman"/>
                <a:ea typeface="Times New Roman"/>
              </a:rPr>
              <a:t> </a:t>
            </a:r>
            <a:r>
              <a:rPr lang="en-US" dirty="0" smtClean="0">
                <a:latin typeface="Times New Roman"/>
                <a:ea typeface="Times New Roman"/>
              </a:rPr>
              <a:t>there</a:t>
            </a:r>
            <a:r>
              <a:rPr lang="en-US" spc="-40" dirty="0" smtClean="0">
                <a:latin typeface="Times New Roman"/>
                <a:ea typeface="Times New Roman"/>
              </a:rPr>
              <a:t> </a:t>
            </a:r>
            <a:r>
              <a:rPr lang="en-US" dirty="0" smtClean="0">
                <a:latin typeface="Times New Roman"/>
                <a:ea typeface="Times New Roman"/>
              </a:rPr>
              <a:t>emerges</a:t>
            </a:r>
            <a:r>
              <a:rPr lang="en-US" spc="-40" dirty="0" smtClean="0">
                <a:latin typeface="Times New Roman"/>
                <a:ea typeface="Times New Roman"/>
              </a:rPr>
              <a:t> </a:t>
            </a:r>
            <a:r>
              <a:rPr lang="en-US" dirty="0" smtClean="0">
                <a:latin typeface="Times New Roman"/>
                <a:ea typeface="Times New Roman"/>
              </a:rPr>
              <a:t>a</a:t>
            </a:r>
            <a:r>
              <a:rPr lang="en-US" spc="-40" dirty="0" smtClean="0">
                <a:latin typeface="Times New Roman"/>
                <a:ea typeface="Times New Roman"/>
              </a:rPr>
              <a:t> </a:t>
            </a:r>
            <a:r>
              <a:rPr lang="en-US" dirty="0" smtClean="0">
                <a:latin typeface="Times New Roman"/>
                <a:ea typeface="Times New Roman"/>
              </a:rPr>
              <a:t>new</a:t>
            </a:r>
            <a:r>
              <a:rPr lang="en-US" spc="-40" dirty="0" smtClean="0">
                <a:latin typeface="Times New Roman"/>
                <a:ea typeface="Times New Roman"/>
              </a:rPr>
              <a:t> </a:t>
            </a:r>
            <a:r>
              <a:rPr lang="en-US" dirty="0" smtClean="0">
                <a:latin typeface="Times New Roman"/>
                <a:ea typeface="Times New Roman"/>
              </a:rPr>
              <a:t>dimension</a:t>
            </a:r>
            <a:r>
              <a:rPr lang="en-US" spc="-40" dirty="0" smtClean="0">
                <a:latin typeface="Times New Roman"/>
                <a:ea typeface="Times New Roman"/>
              </a:rPr>
              <a:t> </a:t>
            </a:r>
            <a:r>
              <a:rPr lang="en-US" dirty="0" smtClean="0">
                <a:latin typeface="Times New Roman"/>
                <a:ea typeface="Times New Roman"/>
              </a:rPr>
              <a:t>called</a:t>
            </a:r>
            <a:r>
              <a:rPr lang="en-US" spc="-40"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ego.</a:t>
            </a:r>
            <a:r>
              <a:rPr lang="en-US" spc="-40"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ego,</a:t>
            </a:r>
            <a:r>
              <a:rPr lang="en-US" spc="-240" dirty="0" smtClean="0">
                <a:latin typeface="Times New Roman"/>
                <a:ea typeface="Times New Roman"/>
              </a:rPr>
              <a:t> </a:t>
            </a:r>
            <a:r>
              <a:rPr lang="en-US" dirty="0" smtClean="0">
                <a:latin typeface="Times New Roman"/>
                <a:ea typeface="Times New Roman"/>
              </a:rPr>
              <a:t>which</a:t>
            </a:r>
            <a:r>
              <a:rPr lang="en-US" spc="-45" dirty="0" smtClean="0">
                <a:latin typeface="Times New Roman"/>
                <a:ea typeface="Times New Roman"/>
              </a:rPr>
              <a:t> </a:t>
            </a:r>
            <a:r>
              <a:rPr lang="en-US" dirty="0" smtClean="0">
                <a:latin typeface="Times New Roman"/>
                <a:ea typeface="Times New Roman"/>
              </a:rPr>
              <a:t>in</a:t>
            </a:r>
            <a:r>
              <a:rPr lang="en-US" spc="-45" dirty="0" smtClean="0">
                <a:latin typeface="Times New Roman"/>
                <a:ea typeface="Times New Roman"/>
              </a:rPr>
              <a:t> </a:t>
            </a:r>
            <a:r>
              <a:rPr lang="en-US" dirty="0" smtClean="0">
                <a:latin typeface="Times New Roman"/>
                <a:ea typeface="Times New Roman"/>
              </a:rPr>
              <a:t>Latin</a:t>
            </a:r>
            <a:r>
              <a:rPr lang="en-US" spc="-45" dirty="0" smtClean="0">
                <a:latin typeface="Times New Roman"/>
                <a:ea typeface="Times New Roman"/>
              </a:rPr>
              <a:t> </a:t>
            </a:r>
            <a:r>
              <a:rPr lang="en-US" dirty="0" smtClean="0">
                <a:latin typeface="Times New Roman"/>
                <a:ea typeface="Times New Roman"/>
              </a:rPr>
              <a:t>means</a:t>
            </a:r>
            <a:r>
              <a:rPr lang="en-US" spc="-40" dirty="0" smtClean="0">
                <a:latin typeface="Times New Roman"/>
                <a:ea typeface="Times New Roman"/>
              </a:rPr>
              <a:t> </a:t>
            </a:r>
            <a:r>
              <a:rPr lang="en-US" dirty="0" smtClean="0">
                <a:latin typeface="Times New Roman"/>
                <a:ea typeface="Times New Roman"/>
              </a:rPr>
              <a:t>‘I’</a:t>
            </a:r>
            <a:r>
              <a:rPr lang="en-US" spc="-45" dirty="0" smtClean="0">
                <a:latin typeface="Times New Roman"/>
                <a:ea typeface="Times New Roman"/>
              </a:rPr>
              <a:t> </a:t>
            </a:r>
            <a:r>
              <a:rPr lang="en-US" dirty="0" smtClean="0">
                <a:latin typeface="Times New Roman"/>
                <a:ea typeface="Times New Roman"/>
              </a:rPr>
              <a:t>or</a:t>
            </a:r>
            <a:r>
              <a:rPr lang="en-US" spc="-45" dirty="0" smtClean="0">
                <a:latin typeface="Times New Roman"/>
                <a:ea typeface="Times New Roman"/>
              </a:rPr>
              <a:t> </a:t>
            </a:r>
            <a:r>
              <a:rPr lang="en-US" dirty="0" smtClean="0">
                <a:latin typeface="Times New Roman"/>
                <a:ea typeface="Times New Roman"/>
              </a:rPr>
              <a:t>‘self’,</a:t>
            </a:r>
            <a:r>
              <a:rPr lang="en-US" spc="-40" dirty="0" smtClean="0">
                <a:latin typeface="Times New Roman"/>
                <a:ea typeface="Times New Roman"/>
              </a:rPr>
              <a:t> </a:t>
            </a:r>
            <a:r>
              <a:rPr lang="en-US" dirty="0" smtClean="0">
                <a:latin typeface="Times New Roman"/>
                <a:ea typeface="Times New Roman"/>
              </a:rPr>
              <a:t>becomes</a:t>
            </a:r>
            <a:r>
              <a:rPr lang="en-US" spc="-45"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problem</a:t>
            </a:r>
            <a:r>
              <a:rPr lang="en-US" spc="-40" dirty="0" smtClean="0">
                <a:latin typeface="Times New Roman"/>
                <a:ea typeface="Times New Roman"/>
              </a:rPr>
              <a:t> </a:t>
            </a:r>
            <a:r>
              <a:rPr lang="en-US" dirty="0" smtClean="0">
                <a:latin typeface="Times New Roman"/>
                <a:ea typeface="Times New Roman"/>
              </a:rPr>
              <a:t>solving</a:t>
            </a:r>
            <a:r>
              <a:rPr lang="en-US" spc="-45" dirty="0" smtClean="0">
                <a:latin typeface="Times New Roman"/>
                <a:ea typeface="Times New Roman"/>
              </a:rPr>
              <a:t> </a:t>
            </a:r>
            <a:r>
              <a:rPr lang="en-US" dirty="0" smtClean="0">
                <a:latin typeface="Times New Roman"/>
                <a:ea typeface="Times New Roman"/>
              </a:rPr>
              <a:t>dimensions</a:t>
            </a:r>
            <a:r>
              <a:rPr lang="en-US" spc="-45" dirty="0" smtClean="0">
                <a:latin typeface="Times New Roman"/>
                <a:ea typeface="Times New Roman"/>
              </a:rPr>
              <a:t> </a:t>
            </a:r>
            <a:r>
              <a:rPr lang="en-US" dirty="0" smtClean="0">
                <a:latin typeface="Times New Roman"/>
                <a:ea typeface="Times New Roman"/>
              </a:rPr>
              <a:t>of</a:t>
            </a:r>
            <a:r>
              <a:rPr lang="en-US" spc="-40"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personality,</a:t>
            </a:r>
            <a:r>
              <a:rPr lang="en-US" spc="-45" dirty="0" smtClean="0">
                <a:latin typeface="Times New Roman"/>
                <a:ea typeface="Times New Roman"/>
              </a:rPr>
              <a:t> </a:t>
            </a:r>
            <a:r>
              <a:rPr lang="en-US" dirty="0" smtClean="0">
                <a:latin typeface="Times New Roman"/>
                <a:ea typeface="Times New Roman"/>
              </a:rPr>
              <a:t>operating</a:t>
            </a:r>
            <a:r>
              <a:rPr lang="en-US" spc="-40" dirty="0" smtClean="0">
                <a:latin typeface="Times New Roman"/>
                <a:ea typeface="Times New Roman"/>
              </a:rPr>
              <a:t> </a:t>
            </a:r>
            <a:r>
              <a:rPr lang="en-US" dirty="0" smtClean="0">
                <a:latin typeface="Times New Roman"/>
                <a:ea typeface="Times New Roman"/>
              </a:rPr>
              <a:t>in</a:t>
            </a:r>
            <a:r>
              <a:rPr lang="en-US" spc="-45"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service</a:t>
            </a:r>
            <a:r>
              <a:rPr lang="en-US" spc="-235" dirty="0" smtClean="0">
                <a:latin typeface="Times New Roman"/>
                <a:ea typeface="Times New Roman"/>
              </a:rPr>
              <a:t> </a:t>
            </a:r>
            <a:r>
              <a:rPr lang="en-US" dirty="0" smtClean="0">
                <a:latin typeface="Times New Roman"/>
                <a:ea typeface="Times New Roman"/>
              </a:rPr>
              <a:t>of the id. The ego assists the id in achieving its ends, taking into account the condition of the external </a:t>
            </a:r>
            <a:r>
              <a:rPr lang="en-US" dirty="0" smtClean="0">
                <a:latin typeface="Times New Roman"/>
                <a:ea typeface="Times New Roman"/>
              </a:rPr>
              <a:t>environment.</a:t>
            </a:r>
          </a:p>
          <a:p>
            <a:pPr marL="266700" marR="266065" algn="just">
              <a:lnSpc>
                <a:spcPct val="103000"/>
              </a:lnSpc>
              <a:spcBef>
                <a:spcPts val="1330"/>
              </a:spcBef>
              <a:spcAft>
                <a:spcPts val="0"/>
              </a:spcAft>
            </a:pPr>
            <a:r>
              <a:rPr lang="en-US" dirty="0" smtClean="0">
                <a:latin typeface="Times New Roman"/>
                <a:ea typeface="Times New Roman"/>
              </a:rPr>
              <a:t>The</a:t>
            </a:r>
            <a:r>
              <a:rPr lang="en-US" spc="-10" dirty="0" smtClean="0">
                <a:latin typeface="Times New Roman"/>
                <a:ea typeface="Times New Roman"/>
              </a:rPr>
              <a:t> </a:t>
            </a:r>
            <a:r>
              <a:rPr lang="en-US" dirty="0" smtClean="0">
                <a:latin typeface="Times New Roman"/>
                <a:ea typeface="Times New Roman"/>
              </a:rPr>
              <a:t>ego,</a:t>
            </a:r>
            <a:r>
              <a:rPr lang="en-US" spc="-10" dirty="0" smtClean="0">
                <a:latin typeface="Times New Roman"/>
                <a:ea typeface="Times New Roman"/>
              </a:rPr>
              <a:t> </a:t>
            </a:r>
            <a:r>
              <a:rPr lang="en-US" dirty="0" smtClean="0">
                <a:latin typeface="Times New Roman"/>
                <a:ea typeface="Times New Roman"/>
              </a:rPr>
              <a:t>also</a:t>
            </a:r>
            <a:r>
              <a:rPr lang="en-US" spc="-5" dirty="0" smtClean="0">
                <a:latin typeface="Times New Roman"/>
                <a:ea typeface="Times New Roman"/>
              </a:rPr>
              <a:t> </a:t>
            </a:r>
            <a:r>
              <a:rPr lang="en-US" dirty="0" smtClean="0">
                <a:latin typeface="Times New Roman"/>
                <a:ea typeface="Times New Roman"/>
              </a:rPr>
              <a:t>called</a:t>
            </a:r>
            <a:r>
              <a:rPr lang="en-US" spc="-10" dirty="0" smtClean="0">
                <a:latin typeface="Times New Roman"/>
                <a:ea typeface="Times New Roman"/>
              </a:rPr>
              <a:t> </a:t>
            </a:r>
            <a:r>
              <a:rPr lang="en-US" dirty="0" smtClean="0">
                <a:latin typeface="Times New Roman"/>
                <a:ea typeface="Times New Roman"/>
              </a:rPr>
              <a:t>the</a:t>
            </a:r>
            <a:r>
              <a:rPr lang="en-US" spc="-5" dirty="0" smtClean="0">
                <a:latin typeface="Times New Roman"/>
                <a:ea typeface="Times New Roman"/>
              </a:rPr>
              <a:t> </a:t>
            </a:r>
            <a:r>
              <a:rPr lang="en-US" dirty="0" smtClean="0">
                <a:latin typeface="Times New Roman"/>
                <a:ea typeface="Times New Roman"/>
              </a:rPr>
              <a:t>rational</a:t>
            </a:r>
            <a:r>
              <a:rPr lang="en-US" spc="-10" dirty="0" smtClean="0">
                <a:latin typeface="Times New Roman"/>
                <a:ea typeface="Times New Roman"/>
              </a:rPr>
              <a:t> </a:t>
            </a:r>
            <a:r>
              <a:rPr lang="en-US" dirty="0" smtClean="0">
                <a:latin typeface="Times New Roman"/>
                <a:ea typeface="Times New Roman"/>
              </a:rPr>
              <a:t>self</a:t>
            </a:r>
            <a:r>
              <a:rPr lang="en-US" spc="-10" dirty="0" smtClean="0">
                <a:latin typeface="Times New Roman"/>
                <a:ea typeface="Times New Roman"/>
              </a:rPr>
              <a:t> </a:t>
            </a:r>
            <a:r>
              <a:rPr lang="en-US" dirty="0" smtClean="0">
                <a:latin typeface="Times New Roman"/>
                <a:ea typeface="Times New Roman"/>
              </a:rPr>
              <a:t>or</a:t>
            </a:r>
            <a:r>
              <a:rPr lang="en-US" spc="-5" dirty="0" smtClean="0">
                <a:latin typeface="Times New Roman"/>
                <a:ea typeface="Times New Roman"/>
              </a:rPr>
              <a:t> </a:t>
            </a:r>
            <a:r>
              <a:rPr lang="en-US" dirty="0" smtClean="0">
                <a:latin typeface="Times New Roman"/>
                <a:ea typeface="Times New Roman"/>
              </a:rPr>
              <a:t>the</a:t>
            </a:r>
            <a:r>
              <a:rPr lang="en-US" spc="-10" dirty="0" smtClean="0">
                <a:latin typeface="Times New Roman"/>
                <a:ea typeface="Times New Roman"/>
              </a:rPr>
              <a:t> </a:t>
            </a:r>
            <a:r>
              <a:rPr lang="en-US" dirty="0" smtClean="0">
                <a:latin typeface="Times New Roman"/>
                <a:ea typeface="Times New Roman"/>
              </a:rPr>
              <a:t>“reality</a:t>
            </a:r>
            <a:r>
              <a:rPr lang="en-US" spc="-5" dirty="0" smtClean="0">
                <a:latin typeface="Times New Roman"/>
                <a:ea typeface="Times New Roman"/>
              </a:rPr>
              <a:t> </a:t>
            </a:r>
            <a:r>
              <a:rPr lang="en-US" dirty="0" smtClean="0">
                <a:latin typeface="Times New Roman"/>
                <a:ea typeface="Times New Roman"/>
              </a:rPr>
              <a:t>principle,”</a:t>
            </a:r>
            <a:r>
              <a:rPr lang="en-US" spc="-10" dirty="0" smtClean="0">
                <a:latin typeface="Times New Roman"/>
                <a:ea typeface="Times New Roman"/>
              </a:rPr>
              <a:t> </a:t>
            </a:r>
            <a:r>
              <a:rPr lang="en-US" dirty="0" smtClean="0">
                <a:latin typeface="Times New Roman"/>
                <a:ea typeface="Times New Roman"/>
              </a:rPr>
              <a:t>begins</a:t>
            </a:r>
            <a:r>
              <a:rPr lang="en-US" spc="-10" dirty="0" smtClean="0">
                <a:latin typeface="Times New Roman"/>
                <a:ea typeface="Times New Roman"/>
              </a:rPr>
              <a:t> </a:t>
            </a:r>
            <a:r>
              <a:rPr lang="en-US" dirty="0" smtClean="0">
                <a:latin typeface="Times New Roman"/>
                <a:ea typeface="Times New Roman"/>
              </a:rPr>
              <a:t>to</a:t>
            </a:r>
            <a:r>
              <a:rPr lang="en-US" spc="-5" dirty="0" smtClean="0">
                <a:latin typeface="Times New Roman"/>
                <a:ea typeface="Times New Roman"/>
              </a:rPr>
              <a:t> </a:t>
            </a:r>
            <a:r>
              <a:rPr lang="en-US" dirty="0" smtClean="0">
                <a:latin typeface="Times New Roman"/>
                <a:ea typeface="Times New Roman"/>
              </a:rPr>
              <a:t>develop</a:t>
            </a:r>
            <a:r>
              <a:rPr lang="en-US" spc="-10" dirty="0" smtClean="0">
                <a:latin typeface="Times New Roman"/>
                <a:ea typeface="Times New Roman"/>
              </a:rPr>
              <a:t> </a:t>
            </a:r>
            <a:r>
              <a:rPr lang="en-US" dirty="0" smtClean="0">
                <a:latin typeface="Times New Roman"/>
                <a:ea typeface="Times New Roman"/>
              </a:rPr>
              <a:t>between</a:t>
            </a:r>
            <a:r>
              <a:rPr lang="en-US" spc="-5" dirty="0" smtClean="0">
                <a:latin typeface="Times New Roman"/>
                <a:ea typeface="Times New Roman"/>
              </a:rPr>
              <a:t> </a:t>
            </a:r>
            <a:r>
              <a:rPr lang="en-US" dirty="0" smtClean="0">
                <a:latin typeface="Times New Roman"/>
                <a:ea typeface="Times New Roman"/>
              </a:rPr>
              <a:t>the</a:t>
            </a:r>
            <a:r>
              <a:rPr lang="en-US" spc="-10" dirty="0" smtClean="0">
                <a:latin typeface="Times New Roman"/>
                <a:ea typeface="Times New Roman"/>
              </a:rPr>
              <a:t> </a:t>
            </a:r>
            <a:r>
              <a:rPr lang="en-US" dirty="0" smtClean="0">
                <a:latin typeface="Times New Roman"/>
                <a:ea typeface="Times New Roman"/>
              </a:rPr>
              <a:t>ages</a:t>
            </a:r>
            <a:r>
              <a:rPr lang="en-US" spc="-5" dirty="0" smtClean="0">
                <a:latin typeface="Times New Roman"/>
                <a:ea typeface="Times New Roman"/>
              </a:rPr>
              <a:t> </a:t>
            </a:r>
            <a:r>
              <a:rPr lang="en-US" dirty="0" smtClean="0">
                <a:latin typeface="Times New Roman"/>
                <a:ea typeface="Times New Roman"/>
              </a:rPr>
              <a:t>of</a:t>
            </a:r>
            <a:r>
              <a:rPr lang="en-US" spc="-10" dirty="0" smtClean="0">
                <a:latin typeface="Times New Roman"/>
                <a:ea typeface="Times New Roman"/>
              </a:rPr>
              <a:t> </a:t>
            </a:r>
            <a:r>
              <a:rPr lang="en-US" dirty="0" smtClean="0">
                <a:latin typeface="Times New Roman"/>
                <a:ea typeface="Times New Roman"/>
              </a:rPr>
              <a:t>4</a:t>
            </a:r>
            <a:r>
              <a:rPr lang="en-US" spc="-10" dirty="0" smtClean="0">
                <a:latin typeface="Times New Roman"/>
                <a:ea typeface="Times New Roman"/>
              </a:rPr>
              <a:t> </a:t>
            </a:r>
            <a:r>
              <a:rPr lang="en-US" dirty="0" smtClean="0">
                <a:latin typeface="Times New Roman"/>
                <a:ea typeface="Times New Roman"/>
              </a:rPr>
              <a:t>and</a:t>
            </a:r>
            <a:r>
              <a:rPr lang="en-US" spc="-5" dirty="0" smtClean="0">
                <a:latin typeface="Times New Roman"/>
                <a:ea typeface="Times New Roman"/>
              </a:rPr>
              <a:t> </a:t>
            </a:r>
            <a:r>
              <a:rPr lang="en-US" dirty="0" smtClean="0">
                <a:latin typeface="Times New Roman"/>
                <a:ea typeface="Times New Roman"/>
              </a:rPr>
              <a:t>6</a:t>
            </a:r>
            <a:r>
              <a:rPr lang="en-US" spc="-10" dirty="0" smtClean="0">
                <a:latin typeface="Times New Roman"/>
                <a:ea typeface="Times New Roman"/>
              </a:rPr>
              <a:t> </a:t>
            </a:r>
            <a:r>
              <a:rPr lang="en-US" dirty="0" smtClean="0">
                <a:latin typeface="Times New Roman"/>
                <a:ea typeface="Times New Roman"/>
              </a:rPr>
              <a:t>months.</a:t>
            </a:r>
            <a:r>
              <a:rPr lang="en-US" spc="-235" dirty="0" smtClean="0">
                <a:latin typeface="Times New Roman"/>
                <a:ea typeface="Times New Roman"/>
              </a:rPr>
              <a:t> </a:t>
            </a: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ego</a:t>
            </a:r>
            <a:r>
              <a:rPr lang="en-US" spc="-35" dirty="0" smtClean="0">
                <a:latin typeface="Times New Roman"/>
                <a:ea typeface="Times New Roman"/>
              </a:rPr>
              <a:t> </a:t>
            </a:r>
            <a:r>
              <a:rPr lang="en-US" dirty="0" smtClean="0">
                <a:latin typeface="Times New Roman"/>
                <a:ea typeface="Times New Roman"/>
              </a:rPr>
              <a:t>follows</a:t>
            </a:r>
            <a:r>
              <a:rPr lang="en-US" spc="-35" dirty="0" smtClean="0">
                <a:latin typeface="Times New Roman"/>
                <a:ea typeface="Times New Roman"/>
              </a:rPr>
              <a:t> </a:t>
            </a: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reality</a:t>
            </a:r>
            <a:r>
              <a:rPr lang="en-US" spc="-35" dirty="0" smtClean="0">
                <a:latin typeface="Times New Roman"/>
                <a:ea typeface="Times New Roman"/>
              </a:rPr>
              <a:t> </a:t>
            </a:r>
            <a:r>
              <a:rPr lang="en-US" dirty="0" smtClean="0">
                <a:latin typeface="Times New Roman"/>
                <a:ea typeface="Times New Roman"/>
              </a:rPr>
              <a:t>principle,</a:t>
            </a:r>
            <a:r>
              <a:rPr lang="en-US" spc="-35" dirty="0" smtClean="0">
                <a:latin typeface="Times New Roman"/>
                <a:ea typeface="Times New Roman"/>
              </a:rPr>
              <a:t> </a:t>
            </a:r>
            <a:r>
              <a:rPr lang="en-US" dirty="0" smtClean="0">
                <a:latin typeface="Times New Roman"/>
                <a:ea typeface="Times New Roman"/>
              </a:rPr>
              <a:t>meaning</a:t>
            </a:r>
            <a:r>
              <a:rPr lang="en-US" spc="-35" dirty="0" smtClean="0">
                <a:latin typeface="Times New Roman"/>
                <a:ea typeface="Times New Roman"/>
              </a:rPr>
              <a:t> </a:t>
            </a:r>
            <a:r>
              <a:rPr lang="en-US" dirty="0" smtClean="0">
                <a:latin typeface="Times New Roman"/>
                <a:ea typeface="Times New Roman"/>
              </a:rPr>
              <a:t>that</a:t>
            </a:r>
            <a:r>
              <a:rPr lang="en-US" spc="-35" dirty="0" smtClean="0">
                <a:latin typeface="Times New Roman"/>
                <a:ea typeface="Times New Roman"/>
              </a:rPr>
              <a:t> </a:t>
            </a:r>
            <a:r>
              <a:rPr lang="en-US" dirty="0" smtClean="0">
                <a:latin typeface="Times New Roman"/>
                <a:ea typeface="Times New Roman"/>
              </a:rPr>
              <a:t>it</a:t>
            </a:r>
            <a:r>
              <a:rPr lang="en-US" spc="-35" dirty="0" smtClean="0">
                <a:latin typeface="Times New Roman"/>
                <a:ea typeface="Times New Roman"/>
              </a:rPr>
              <a:t> </a:t>
            </a:r>
            <a:r>
              <a:rPr lang="en-US" dirty="0" smtClean="0">
                <a:latin typeface="Times New Roman"/>
                <a:ea typeface="Times New Roman"/>
              </a:rPr>
              <a:t>often</a:t>
            </a:r>
            <a:r>
              <a:rPr lang="en-US" spc="-35" dirty="0" smtClean="0">
                <a:latin typeface="Times New Roman"/>
                <a:ea typeface="Times New Roman"/>
              </a:rPr>
              <a:t> </a:t>
            </a:r>
            <a:r>
              <a:rPr lang="en-US" dirty="0" smtClean="0">
                <a:latin typeface="Times New Roman"/>
                <a:ea typeface="Times New Roman"/>
              </a:rPr>
              <a:t>requires</a:t>
            </a:r>
            <a:r>
              <a:rPr lang="en-US" spc="-35" dirty="0" smtClean="0">
                <a:latin typeface="Times New Roman"/>
                <a:ea typeface="Times New Roman"/>
              </a:rPr>
              <a:t> </a:t>
            </a:r>
            <a:r>
              <a:rPr lang="en-US" dirty="0" smtClean="0">
                <a:latin typeface="Times New Roman"/>
                <a:ea typeface="Times New Roman"/>
              </a:rPr>
              <a:t>a</a:t>
            </a:r>
            <a:r>
              <a:rPr lang="en-US" spc="-35" dirty="0" smtClean="0">
                <a:latin typeface="Times New Roman"/>
                <a:ea typeface="Times New Roman"/>
              </a:rPr>
              <a:t> </a:t>
            </a:r>
            <a:r>
              <a:rPr lang="en-US" dirty="0" smtClean="0">
                <a:latin typeface="Times New Roman"/>
                <a:ea typeface="Times New Roman"/>
              </a:rPr>
              <a:t>suspension</a:t>
            </a:r>
            <a:r>
              <a:rPr lang="en-US" spc="-35" dirty="0" smtClean="0">
                <a:latin typeface="Times New Roman"/>
                <a:ea typeface="Times New Roman"/>
              </a:rPr>
              <a:t> </a:t>
            </a:r>
            <a:r>
              <a:rPr lang="en-US" dirty="0" smtClean="0">
                <a:latin typeface="Times New Roman"/>
                <a:ea typeface="Times New Roman"/>
              </a:rPr>
              <a:t>of</a:t>
            </a:r>
            <a:r>
              <a:rPr lang="en-US" spc="-35" dirty="0" smtClean="0">
                <a:latin typeface="Times New Roman"/>
                <a:ea typeface="Times New Roman"/>
              </a:rPr>
              <a:t> </a:t>
            </a: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pleasure</a:t>
            </a:r>
            <a:r>
              <a:rPr lang="en-US" spc="-35" dirty="0" smtClean="0">
                <a:latin typeface="Times New Roman"/>
                <a:ea typeface="Times New Roman"/>
              </a:rPr>
              <a:t> </a:t>
            </a:r>
            <a:r>
              <a:rPr lang="en-US" dirty="0" smtClean="0">
                <a:latin typeface="Times New Roman"/>
                <a:ea typeface="Times New Roman"/>
              </a:rPr>
              <a:t>principle</a:t>
            </a:r>
            <a:r>
              <a:rPr lang="en-US" spc="-35" dirty="0" smtClean="0">
                <a:latin typeface="Times New Roman"/>
                <a:ea typeface="Times New Roman"/>
              </a:rPr>
              <a:t> </a:t>
            </a:r>
            <a:r>
              <a:rPr lang="en-US" dirty="0" smtClean="0">
                <a:latin typeface="Times New Roman"/>
                <a:ea typeface="Times New Roman"/>
              </a:rPr>
              <a:t>according</a:t>
            </a:r>
            <a:r>
              <a:rPr lang="en-US" spc="-35" dirty="0" smtClean="0">
                <a:latin typeface="Times New Roman"/>
                <a:ea typeface="Times New Roman"/>
              </a:rPr>
              <a:t> </a:t>
            </a:r>
            <a:r>
              <a:rPr lang="en-US" dirty="0" smtClean="0">
                <a:latin typeface="Times New Roman"/>
                <a:ea typeface="Times New Roman"/>
              </a:rPr>
              <a:t>to</a:t>
            </a:r>
            <a:r>
              <a:rPr lang="en-US" spc="-240" dirty="0" smtClean="0">
                <a:latin typeface="Times New Roman"/>
                <a:ea typeface="Times New Roman"/>
              </a:rPr>
              <a:t> </a:t>
            </a:r>
            <a:r>
              <a:rPr lang="en-US" dirty="0" smtClean="0">
                <a:latin typeface="Times New Roman"/>
                <a:ea typeface="Times New Roman"/>
              </a:rPr>
              <a:t>the</a:t>
            </a:r>
            <a:r>
              <a:rPr lang="en-US" spc="-20" dirty="0" smtClean="0">
                <a:latin typeface="Times New Roman"/>
                <a:ea typeface="Times New Roman"/>
              </a:rPr>
              <a:t> </a:t>
            </a:r>
            <a:r>
              <a:rPr lang="en-US" dirty="0" smtClean="0">
                <a:latin typeface="Times New Roman"/>
                <a:ea typeface="Times New Roman"/>
              </a:rPr>
              <a:t>circumstances</a:t>
            </a:r>
            <a:r>
              <a:rPr lang="en-US" spc="-20" dirty="0" smtClean="0">
                <a:latin typeface="Times New Roman"/>
                <a:ea typeface="Times New Roman"/>
              </a:rPr>
              <a:t> </a:t>
            </a:r>
            <a:r>
              <a:rPr lang="en-US" dirty="0" smtClean="0">
                <a:latin typeface="Times New Roman"/>
                <a:ea typeface="Times New Roman"/>
              </a:rPr>
              <a:t>in</a:t>
            </a:r>
            <a:r>
              <a:rPr lang="en-US" spc="-15" dirty="0" smtClean="0">
                <a:latin typeface="Times New Roman"/>
                <a:ea typeface="Times New Roman"/>
              </a:rPr>
              <a:t> </a:t>
            </a:r>
            <a:r>
              <a:rPr lang="en-US" dirty="0" smtClean="0">
                <a:latin typeface="Times New Roman"/>
                <a:ea typeface="Times New Roman"/>
              </a:rPr>
              <a:t>the</a:t>
            </a:r>
            <a:r>
              <a:rPr lang="en-US" spc="-20" dirty="0" smtClean="0">
                <a:latin typeface="Times New Roman"/>
                <a:ea typeface="Times New Roman"/>
              </a:rPr>
              <a:t> </a:t>
            </a:r>
            <a:r>
              <a:rPr lang="en-US" dirty="0" smtClean="0">
                <a:latin typeface="Times New Roman"/>
                <a:ea typeface="Times New Roman"/>
              </a:rPr>
              <a:t>environment.</a:t>
            </a:r>
            <a:r>
              <a:rPr lang="en-US" spc="-15" dirty="0" smtClean="0">
                <a:latin typeface="Times New Roman"/>
                <a:ea typeface="Times New Roman"/>
              </a:rPr>
              <a:t> </a:t>
            </a:r>
            <a:r>
              <a:rPr lang="en-US" dirty="0" smtClean="0">
                <a:latin typeface="Times New Roman"/>
                <a:ea typeface="Times New Roman"/>
              </a:rPr>
              <a:t>A</a:t>
            </a:r>
            <a:r>
              <a:rPr lang="en-US" spc="-20" dirty="0" smtClean="0">
                <a:latin typeface="Times New Roman"/>
                <a:ea typeface="Times New Roman"/>
              </a:rPr>
              <a:t> </a:t>
            </a:r>
            <a:r>
              <a:rPr lang="en-US" dirty="0" smtClean="0">
                <a:latin typeface="Times New Roman"/>
                <a:ea typeface="Times New Roman"/>
              </a:rPr>
              <a:t>primary</a:t>
            </a:r>
            <a:r>
              <a:rPr lang="en-US" spc="-15" dirty="0" smtClean="0">
                <a:latin typeface="Times New Roman"/>
                <a:ea typeface="Times New Roman"/>
              </a:rPr>
              <a:t> </a:t>
            </a:r>
            <a:r>
              <a:rPr lang="en-US" dirty="0" smtClean="0">
                <a:latin typeface="Times New Roman"/>
                <a:ea typeface="Times New Roman"/>
              </a:rPr>
              <a:t>function</a:t>
            </a:r>
            <a:r>
              <a:rPr lang="en-US" spc="-20" dirty="0" smtClean="0">
                <a:latin typeface="Times New Roman"/>
                <a:ea typeface="Times New Roman"/>
              </a:rPr>
              <a:t> </a:t>
            </a:r>
            <a:r>
              <a:rPr lang="en-US" dirty="0" smtClean="0">
                <a:latin typeface="Times New Roman"/>
                <a:ea typeface="Times New Roman"/>
              </a:rPr>
              <a:t>of</a:t>
            </a:r>
            <a:r>
              <a:rPr lang="en-US" spc="-15" dirty="0" smtClean="0">
                <a:latin typeface="Times New Roman"/>
                <a:ea typeface="Times New Roman"/>
              </a:rPr>
              <a:t> </a:t>
            </a:r>
            <a:r>
              <a:rPr lang="en-US" dirty="0" smtClean="0">
                <a:latin typeface="Times New Roman"/>
                <a:ea typeface="Times New Roman"/>
              </a:rPr>
              <a:t>the</a:t>
            </a:r>
            <a:r>
              <a:rPr lang="en-US" spc="-20" dirty="0" smtClean="0">
                <a:latin typeface="Times New Roman"/>
                <a:ea typeface="Times New Roman"/>
              </a:rPr>
              <a:t> </a:t>
            </a:r>
            <a:r>
              <a:rPr lang="en-US" dirty="0" smtClean="0">
                <a:latin typeface="Times New Roman"/>
                <a:ea typeface="Times New Roman"/>
              </a:rPr>
              <a:t>ego</a:t>
            </a:r>
            <a:r>
              <a:rPr lang="en-US" spc="-20" dirty="0" smtClean="0">
                <a:latin typeface="Times New Roman"/>
                <a:ea typeface="Times New Roman"/>
              </a:rPr>
              <a:t> </a:t>
            </a:r>
            <a:r>
              <a:rPr lang="en-US" dirty="0" smtClean="0">
                <a:latin typeface="Times New Roman"/>
                <a:ea typeface="Times New Roman"/>
              </a:rPr>
              <a:t>is</a:t>
            </a:r>
            <a:r>
              <a:rPr lang="en-US" spc="-15" dirty="0" smtClean="0">
                <a:latin typeface="Times New Roman"/>
                <a:ea typeface="Times New Roman"/>
              </a:rPr>
              <a:t> </a:t>
            </a:r>
            <a:r>
              <a:rPr lang="en-US" dirty="0" smtClean="0">
                <a:latin typeface="Times New Roman"/>
                <a:ea typeface="Times New Roman"/>
              </a:rPr>
              <a:t>one</a:t>
            </a:r>
            <a:r>
              <a:rPr lang="en-US" spc="-20" dirty="0" smtClean="0">
                <a:latin typeface="Times New Roman"/>
                <a:ea typeface="Times New Roman"/>
              </a:rPr>
              <a:t> </a:t>
            </a:r>
            <a:r>
              <a:rPr lang="en-US" dirty="0" smtClean="0">
                <a:latin typeface="Times New Roman"/>
                <a:ea typeface="Times New Roman"/>
              </a:rPr>
              <a:t>of</a:t>
            </a:r>
            <a:r>
              <a:rPr lang="en-US" spc="-15" dirty="0" smtClean="0">
                <a:latin typeface="Times New Roman"/>
                <a:ea typeface="Times New Roman"/>
              </a:rPr>
              <a:t> </a:t>
            </a:r>
            <a:r>
              <a:rPr lang="en-US" dirty="0" smtClean="0">
                <a:latin typeface="Times New Roman"/>
                <a:ea typeface="Times New Roman"/>
              </a:rPr>
              <a:t>mediators,</a:t>
            </a:r>
            <a:r>
              <a:rPr lang="en-US" spc="-20" dirty="0" smtClean="0">
                <a:latin typeface="Times New Roman"/>
                <a:ea typeface="Times New Roman"/>
              </a:rPr>
              <a:t> </a:t>
            </a:r>
            <a:r>
              <a:rPr lang="en-US" dirty="0" smtClean="0">
                <a:latin typeface="Times New Roman"/>
                <a:ea typeface="Times New Roman"/>
              </a:rPr>
              <a:t>that</a:t>
            </a:r>
            <a:r>
              <a:rPr lang="en-US" spc="-15" dirty="0" smtClean="0">
                <a:latin typeface="Times New Roman"/>
                <a:ea typeface="Times New Roman"/>
              </a:rPr>
              <a:t> </a:t>
            </a:r>
            <a:r>
              <a:rPr lang="en-US" dirty="0" smtClean="0">
                <a:latin typeface="Times New Roman"/>
                <a:ea typeface="Times New Roman"/>
              </a:rPr>
              <a:t>is,</a:t>
            </a:r>
            <a:r>
              <a:rPr lang="en-US" spc="-20" dirty="0" smtClean="0">
                <a:latin typeface="Times New Roman"/>
                <a:ea typeface="Times New Roman"/>
              </a:rPr>
              <a:t> </a:t>
            </a:r>
            <a:r>
              <a:rPr lang="en-US" dirty="0" smtClean="0">
                <a:latin typeface="Times New Roman"/>
                <a:ea typeface="Times New Roman"/>
              </a:rPr>
              <a:t>to</a:t>
            </a:r>
            <a:r>
              <a:rPr lang="en-US" spc="-15" dirty="0" smtClean="0">
                <a:latin typeface="Times New Roman"/>
                <a:ea typeface="Times New Roman"/>
              </a:rPr>
              <a:t> </a:t>
            </a:r>
            <a:r>
              <a:rPr lang="en-US" dirty="0" smtClean="0">
                <a:latin typeface="Times New Roman"/>
                <a:ea typeface="Times New Roman"/>
              </a:rPr>
              <a:t>maintain</a:t>
            </a:r>
            <a:r>
              <a:rPr lang="en-US" spc="-20" dirty="0" smtClean="0">
                <a:latin typeface="Times New Roman"/>
                <a:ea typeface="Times New Roman"/>
              </a:rPr>
              <a:t> </a:t>
            </a:r>
            <a:r>
              <a:rPr lang="en-US" dirty="0" smtClean="0">
                <a:latin typeface="Times New Roman"/>
                <a:ea typeface="Times New Roman"/>
              </a:rPr>
              <a:t>harmony</a:t>
            </a:r>
            <a:r>
              <a:rPr lang="en-US" spc="-235" dirty="0" smtClean="0">
                <a:latin typeface="Times New Roman"/>
                <a:ea typeface="Times New Roman"/>
              </a:rPr>
              <a:t> </a:t>
            </a:r>
            <a:r>
              <a:rPr lang="en-US" dirty="0" smtClean="0">
                <a:latin typeface="Times New Roman"/>
                <a:ea typeface="Times New Roman"/>
              </a:rPr>
              <a:t>among the external world, the id, and the </a:t>
            </a:r>
            <a:r>
              <a:rPr lang="en-US" dirty="0" smtClean="0">
                <a:latin typeface="Times New Roman"/>
                <a:ea typeface="Times New Roman"/>
              </a:rPr>
              <a:t>superego.</a:t>
            </a:r>
          </a:p>
        </p:txBody>
      </p:sp>
    </p:spTree>
  </p:cSld>
  <p:clrMapOvr>
    <a:masterClrMapping/>
  </p:clrMapOvr>
  <p:transition spd="med">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600200"/>
            <a:ext cx="9144000" cy="5257800"/>
          </a:xfrm>
        </p:spPr>
        <p:txBody>
          <a:bodyPr>
            <a:normAutofit fontScale="77500" lnSpcReduction="20000"/>
          </a:bodyPr>
          <a:lstStyle/>
          <a:p>
            <a:pPr marL="266700" marR="266065" algn="just">
              <a:lnSpc>
                <a:spcPct val="103000"/>
              </a:lnSpc>
              <a:spcBef>
                <a:spcPts val="0"/>
              </a:spcBef>
              <a:spcAft>
                <a:spcPts val="0"/>
              </a:spcAft>
              <a:buNone/>
            </a:pPr>
            <a:r>
              <a:rPr lang="en-US" b="1" dirty="0" smtClean="0">
                <a:latin typeface="Arial"/>
                <a:ea typeface="Arial"/>
              </a:rPr>
              <a:t>Superego</a:t>
            </a:r>
          </a:p>
          <a:p>
            <a:pPr marL="266700" marR="266065" algn="just">
              <a:lnSpc>
                <a:spcPct val="103000"/>
              </a:lnSpc>
              <a:spcBef>
                <a:spcPts val="0"/>
              </a:spcBef>
              <a:spcAft>
                <a:spcPts val="0"/>
              </a:spcAft>
            </a:pPr>
            <a:r>
              <a:rPr lang="en-US" dirty="0" smtClean="0">
                <a:latin typeface="Times New Roman"/>
                <a:ea typeface="Times New Roman"/>
              </a:rPr>
              <a:t>If</a:t>
            </a:r>
            <a:r>
              <a:rPr lang="en-US" spc="-55" dirty="0" smtClean="0">
                <a:latin typeface="Times New Roman"/>
                <a:ea typeface="Times New Roman"/>
              </a:rPr>
              <a:t> </a:t>
            </a:r>
            <a:r>
              <a:rPr lang="en-US" dirty="0" smtClean="0">
                <a:latin typeface="Times New Roman"/>
                <a:ea typeface="Times New Roman"/>
              </a:rPr>
              <a:t>the</a:t>
            </a:r>
            <a:r>
              <a:rPr lang="en-US" spc="-55" dirty="0" smtClean="0">
                <a:latin typeface="Times New Roman"/>
                <a:ea typeface="Times New Roman"/>
              </a:rPr>
              <a:t> </a:t>
            </a:r>
            <a:r>
              <a:rPr lang="en-US" dirty="0" smtClean="0">
                <a:latin typeface="Times New Roman"/>
                <a:ea typeface="Times New Roman"/>
              </a:rPr>
              <a:t>id</a:t>
            </a:r>
            <a:r>
              <a:rPr lang="en-US" spc="-55" dirty="0" smtClean="0">
                <a:latin typeface="Times New Roman"/>
                <a:ea typeface="Times New Roman"/>
              </a:rPr>
              <a:t> </a:t>
            </a:r>
            <a:r>
              <a:rPr lang="en-US" dirty="0" smtClean="0">
                <a:latin typeface="Times New Roman"/>
                <a:ea typeface="Times New Roman"/>
              </a:rPr>
              <a:t>is</a:t>
            </a:r>
            <a:r>
              <a:rPr lang="en-US" spc="-55" dirty="0" smtClean="0">
                <a:latin typeface="Times New Roman"/>
                <a:ea typeface="Times New Roman"/>
              </a:rPr>
              <a:t> </a:t>
            </a:r>
            <a:r>
              <a:rPr lang="en-US" dirty="0" smtClean="0">
                <a:latin typeface="Times New Roman"/>
                <a:ea typeface="Times New Roman"/>
              </a:rPr>
              <a:t>identified</a:t>
            </a:r>
            <a:r>
              <a:rPr lang="en-US" spc="-55" dirty="0" smtClean="0">
                <a:latin typeface="Times New Roman"/>
                <a:ea typeface="Times New Roman"/>
              </a:rPr>
              <a:t> </a:t>
            </a:r>
            <a:r>
              <a:rPr lang="en-US" dirty="0" smtClean="0">
                <a:latin typeface="Times New Roman"/>
                <a:ea typeface="Times New Roman"/>
              </a:rPr>
              <a:t>as</a:t>
            </a:r>
            <a:r>
              <a:rPr lang="en-US" spc="-55" dirty="0" smtClean="0">
                <a:latin typeface="Times New Roman"/>
                <a:ea typeface="Times New Roman"/>
              </a:rPr>
              <a:t> </a:t>
            </a:r>
            <a:r>
              <a:rPr lang="en-US" dirty="0" smtClean="0">
                <a:latin typeface="Times New Roman"/>
                <a:ea typeface="Times New Roman"/>
              </a:rPr>
              <a:t>the</a:t>
            </a:r>
            <a:r>
              <a:rPr lang="en-US" spc="-55" dirty="0" smtClean="0">
                <a:latin typeface="Times New Roman"/>
                <a:ea typeface="Times New Roman"/>
              </a:rPr>
              <a:t> </a:t>
            </a:r>
            <a:r>
              <a:rPr lang="en-US" dirty="0" smtClean="0">
                <a:latin typeface="Times New Roman"/>
                <a:ea typeface="Times New Roman"/>
              </a:rPr>
              <a:t>pleasure</a:t>
            </a:r>
            <a:r>
              <a:rPr lang="en-US" spc="-55" dirty="0" smtClean="0">
                <a:latin typeface="Times New Roman"/>
                <a:ea typeface="Times New Roman"/>
              </a:rPr>
              <a:t> </a:t>
            </a:r>
            <a:r>
              <a:rPr lang="en-US" dirty="0" smtClean="0">
                <a:latin typeface="Times New Roman"/>
                <a:ea typeface="Times New Roman"/>
              </a:rPr>
              <a:t>principle,</a:t>
            </a:r>
            <a:r>
              <a:rPr lang="en-US" spc="-55" dirty="0" smtClean="0">
                <a:latin typeface="Times New Roman"/>
                <a:ea typeface="Times New Roman"/>
              </a:rPr>
              <a:t> </a:t>
            </a:r>
            <a:r>
              <a:rPr lang="en-US" dirty="0" smtClean="0">
                <a:latin typeface="Times New Roman"/>
                <a:ea typeface="Times New Roman"/>
              </a:rPr>
              <a:t>and</a:t>
            </a:r>
            <a:r>
              <a:rPr lang="en-US" spc="-55" dirty="0" smtClean="0">
                <a:latin typeface="Times New Roman"/>
                <a:ea typeface="Times New Roman"/>
              </a:rPr>
              <a:t> </a:t>
            </a:r>
            <a:r>
              <a:rPr lang="en-US" dirty="0" smtClean="0">
                <a:latin typeface="Times New Roman"/>
                <a:ea typeface="Times New Roman"/>
              </a:rPr>
              <a:t>the</a:t>
            </a:r>
            <a:r>
              <a:rPr lang="en-US" spc="-55" dirty="0" smtClean="0">
                <a:latin typeface="Times New Roman"/>
                <a:ea typeface="Times New Roman"/>
              </a:rPr>
              <a:t> </a:t>
            </a:r>
            <a:r>
              <a:rPr lang="en-US" dirty="0" smtClean="0">
                <a:latin typeface="Times New Roman"/>
                <a:ea typeface="Times New Roman"/>
              </a:rPr>
              <a:t>ego,</a:t>
            </a:r>
            <a:r>
              <a:rPr lang="en-US" spc="-55" dirty="0" smtClean="0">
                <a:latin typeface="Times New Roman"/>
                <a:ea typeface="Times New Roman"/>
              </a:rPr>
              <a:t> </a:t>
            </a:r>
            <a:r>
              <a:rPr lang="en-US" dirty="0" smtClean="0">
                <a:latin typeface="Times New Roman"/>
                <a:ea typeface="Times New Roman"/>
              </a:rPr>
              <a:t>the</a:t>
            </a:r>
            <a:r>
              <a:rPr lang="en-US" spc="-55" dirty="0" smtClean="0">
                <a:latin typeface="Times New Roman"/>
                <a:ea typeface="Times New Roman"/>
              </a:rPr>
              <a:t> </a:t>
            </a:r>
            <a:r>
              <a:rPr lang="en-US" dirty="0" smtClean="0">
                <a:latin typeface="Times New Roman"/>
                <a:ea typeface="Times New Roman"/>
              </a:rPr>
              <a:t>reality</a:t>
            </a:r>
            <a:r>
              <a:rPr lang="en-US" spc="-55" dirty="0" smtClean="0">
                <a:latin typeface="Times New Roman"/>
                <a:ea typeface="Times New Roman"/>
              </a:rPr>
              <a:t> </a:t>
            </a:r>
            <a:r>
              <a:rPr lang="en-US" dirty="0" smtClean="0">
                <a:latin typeface="Times New Roman"/>
                <a:ea typeface="Times New Roman"/>
              </a:rPr>
              <a:t>principle,</a:t>
            </a:r>
            <a:r>
              <a:rPr lang="en-US" spc="-55" dirty="0" smtClean="0">
                <a:latin typeface="Times New Roman"/>
                <a:ea typeface="Times New Roman"/>
              </a:rPr>
              <a:t> </a:t>
            </a:r>
            <a:r>
              <a:rPr lang="en-US" dirty="0" smtClean="0">
                <a:latin typeface="Times New Roman"/>
                <a:ea typeface="Times New Roman"/>
              </a:rPr>
              <a:t>the</a:t>
            </a:r>
            <a:r>
              <a:rPr lang="en-US" spc="-55" dirty="0" smtClean="0">
                <a:latin typeface="Times New Roman"/>
                <a:ea typeface="Times New Roman"/>
              </a:rPr>
              <a:t> </a:t>
            </a:r>
            <a:r>
              <a:rPr lang="en-US" dirty="0" smtClean="0">
                <a:latin typeface="Times New Roman"/>
                <a:ea typeface="Times New Roman"/>
              </a:rPr>
              <a:t>superego</a:t>
            </a:r>
            <a:r>
              <a:rPr lang="en-US" spc="-55" dirty="0" smtClean="0">
                <a:latin typeface="Times New Roman"/>
                <a:ea typeface="Times New Roman"/>
              </a:rPr>
              <a:t> </a:t>
            </a:r>
            <a:r>
              <a:rPr lang="en-US" dirty="0" smtClean="0">
                <a:latin typeface="Times New Roman"/>
                <a:ea typeface="Times New Roman"/>
              </a:rPr>
              <a:t>might</a:t>
            </a:r>
            <a:r>
              <a:rPr lang="en-US" spc="-55" dirty="0" smtClean="0">
                <a:latin typeface="Times New Roman"/>
                <a:ea typeface="Times New Roman"/>
              </a:rPr>
              <a:t> </a:t>
            </a:r>
            <a:r>
              <a:rPr lang="en-US" dirty="0" smtClean="0">
                <a:latin typeface="Times New Roman"/>
                <a:ea typeface="Times New Roman"/>
              </a:rPr>
              <a:t>be</a:t>
            </a:r>
            <a:r>
              <a:rPr lang="en-US" spc="-55" dirty="0" smtClean="0">
                <a:latin typeface="Times New Roman"/>
                <a:ea typeface="Times New Roman"/>
              </a:rPr>
              <a:t> </a:t>
            </a:r>
            <a:r>
              <a:rPr lang="en-US" dirty="0" smtClean="0">
                <a:latin typeface="Times New Roman"/>
                <a:ea typeface="Times New Roman"/>
              </a:rPr>
              <a:t>referred</a:t>
            </a:r>
            <a:r>
              <a:rPr lang="en-US" spc="-55" dirty="0" smtClean="0">
                <a:latin typeface="Times New Roman"/>
                <a:ea typeface="Times New Roman"/>
              </a:rPr>
              <a:t> </a:t>
            </a:r>
            <a:r>
              <a:rPr lang="en-US" dirty="0" smtClean="0">
                <a:latin typeface="Times New Roman"/>
                <a:ea typeface="Times New Roman"/>
              </a:rPr>
              <a:t>to</a:t>
            </a:r>
            <a:r>
              <a:rPr lang="en-US" spc="-55" dirty="0" smtClean="0">
                <a:latin typeface="Times New Roman"/>
                <a:ea typeface="Times New Roman"/>
              </a:rPr>
              <a:t> </a:t>
            </a:r>
            <a:r>
              <a:rPr lang="en-US" dirty="0" smtClean="0">
                <a:latin typeface="Times New Roman"/>
                <a:ea typeface="Times New Roman"/>
              </a:rPr>
              <a:t>as</a:t>
            </a:r>
            <a:r>
              <a:rPr lang="en-US" spc="-55" dirty="0" smtClean="0">
                <a:latin typeface="Times New Roman"/>
                <a:ea typeface="Times New Roman"/>
              </a:rPr>
              <a:t> </a:t>
            </a:r>
            <a:r>
              <a:rPr lang="en-US" dirty="0" smtClean="0">
                <a:latin typeface="Times New Roman"/>
                <a:ea typeface="Times New Roman"/>
              </a:rPr>
              <a:t>the</a:t>
            </a:r>
            <a:r>
              <a:rPr lang="en-US" spc="-240" dirty="0" smtClean="0">
                <a:latin typeface="Times New Roman"/>
                <a:ea typeface="Times New Roman"/>
              </a:rPr>
              <a:t> </a:t>
            </a:r>
            <a:r>
              <a:rPr lang="en-US" dirty="0" smtClean="0">
                <a:latin typeface="Times New Roman"/>
                <a:ea typeface="Times New Roman"/>
              </a:rPr>
              <a:t>“perfection principle.” The superego, which develops between ages 3 and 6 years, internalizes the values and morals</a:t>
            </a:r>
            <a:r>
              <a:rPr lang="en-US" spc="-235" dirty="0" smtClean="0">
                <a:latin typeface="Times New Roman"/>
                <a:ea typeface="Times New Roman"/>
              </a:rPr>
              <a:t> </a:t>
            </a:r>
            <a:r>
              <a:rPr lang="en-US" dirty="0" smtClean="0">
                <a:latin typeface="Times New Roman"/>
                <a:ea typeface="Times New Roman"/>
              </a:rPr>
              <a:t>set</a:t>
            </a:r>
            <a:r>
              <a:rPr lang="en-US" spc="-20" dirty="0" smtClean="0">
                <a:latin typeface="Times New Roman"/>
                <a:ea typeface="Times New Roman"/>
              </a:rPr>
              <a:t> </a:t>
            </a:r>
            <a:r>
              <a:rPr lang="en-US" dirty="0" smtClean="0">
                <a:latin typeface="Times New Roman"/>
                <a:ea typeface="Times New Roman"/>
              </a:rPr>
              <a:t>forth</a:t>
            </a:r>
            <a:r>
              <a:rPr lang="en-US" spc="-20" dirty="0" smtClean="0">
                <a:latin typeface="Times New Roman"/>
                <a:ea typeface="Times New Roman"/>
              </a:rPr>
              <a:t> </a:t>
            </a:r>
            <a:r>
              <a:rPr lang="en-US" dirty="0" smtClean="0">
                <a:latin typeface="Times New Roman"/>
                <a:ea typeface="Times New Roman"/>
              </a:rPr>
              <a:t>by</a:t>
            </a:r>
            <a:r>
              <a:rPr lang="en-US" spc="-20" dirty="0" smtClean="0">
                <a:latin typeface="Times New Roman"/>
                <a:ea typeface="Times New Roman"/>
              </a:rPr>
              <a:t> </a:t>
            </a:r>
            <a:r>
              <a:rPr lang="en-US" dirty="0" smtClean="0">
                <a:latin typeface="Times New Roman"/>
                <a:ea typeface="Times New Roman"/>
              </a:rPr>
              <a:t>primary</a:t>
            </a:r>
            <a:r>
              <a:rPr lang="en-US" spc="-20" dirty="0" smtClean="0">
                <a:latin typeface="Times New Roman"/>
                <a:ea typeface="Times New Roman"/>
              </a:rPr>
              <a:t> </a:t>
            </a:r>
            <a:r>
              <a:rPr lang="en-US" dirty="0" smtClean="0">
                <a:latin typeface="Times New Roman"/>
                <a:ea typeface="Times New Roman"/>
              </a:rPr>
              <a:t>caregivers.</a:t>
            </a:r>
            <a:r>
              <a:rPr lang="en-US" spc="-20" dirty="0" smtClean="0">
                <a:latin typeface="Times New Roman"/>
                <a:ea typeface="Times New Roman"/>
              </a:rPr>
              <a:t> </a:t>
            </a:r>
            <a:r>
              <a:rPr lang="en-US" dirty="0" smtClean="0">
                <a:latin typeface="Times New Roman"/>
                <a:ea typeface="Times New Roman"/>
              </a:rPr>
              <a:t>Derived</a:t>
            </a:r>
            <a:r>
              <a:rPr lang="en-US" spc="-20" dirty="0" smtClean="0">
                <a:latin typeface="Times New Roman"/>
                <a:ea typeface="Times New Roman"/>
              </a:rPr>
              <a:t> </a:t>
            </a:r>
            <a:r>
              <a:rPr lang="en-US" dirty="0" smtClean="0">
                <a:latin typeface="Times New Roman"/>
                <a:ea typeface="Times New Roman"/>
              </a:rPr>
              <a:t>from</a:t>
            </a:r>
            <a:r>
              <a:rPr lang="en-US" spc="-20" dirty="0" smtClean="0">
                <a:latin typeface="Times New Roman"/>
                <a:ea typeface="Times New Roman"/>
              </a:rPr>
              <a:t> </a:t>
            </a:r>
            <a:r>
              <a:rPr lang="en-US" dirty="0" smtClean="0">
                <a:latin typeface="Times New Roman"/>
                <a:ea typeface="Times New Roman"/>
              </a:rPr>
              <a:t>a</a:t>
            </a:r>
            <a:r>
              <a:rPr lang="en-US" spc="-20" dirty="0" smtClean="0">
                <a:latin typeface="Times New Roman"/>
                <a:ea typeface="Times New Roman"/>
              </a:rPr>
              <a:t> </a:t>
            </a:r>
            <a:r>
              <a:rPr lang="en-US" dirty="0" smtClean="0">
                <a:latin typeface="Times New Roman"/>
                <a:ea typeface="Times New Roman"/>
              </a:rPr>
              <a:t>system</a:t>
            </a:r>
            <a:r>
              <a:rPr lang="en-US" spc="-20" dirty="0" smtClean="0">
                <a:latin typeface="Times New Roman"/>
                <a:ea typeface="Times New Roman"/>
              </a:rPr>
              <a:t> </a:t>
            </a:r>
            <a:r>
              <a:rPr lang="en-US" dirty="0" smtClean="0">
                <a:latin typeface="Times New Roman"/>
                <a:ea typeface="Times New Roman"/>
              </a:rPr>
              <a:t>of</a:t>
            </a:r>
            <a:r>
              <a:rPr lang="en-US" spc="-20" dirty="0" smtClean="0">
                <a:latin typeface="Times New Roman"/>
                <a:ea typeface="Times New Roman"/>
              </a:rPr>
              <a:t> </a:t>
            </a:r>
            <a:r>
              <a:rPr lang="en-US" dirty="0" smtClean="0">
                <a:latin typeface="Times New Roman"/>
                <a:ea typeface="Times New Roman"/>
              </a:rPr>
              <a:t>rewards</a:t>
            </a:r>
            <a:r>
              <a:rPr lang="en-US" spc="-20" dirty="0" smtClean="0">
                <a:latin typeface="Times New Roman"/>
                <a:ea typeface="Times New Roman"/>
              </a:rPr>
              <a:t> </a:t>
            </a:r>
            <a:r>
              <a:rPr lang="en-US" dirty="0" smtClean="0">
                <a:latin typeface="Times New Roman"/>
                <a:ea typeface="Times New Roman"/>
              </a:rPr>
              <a:t>and</a:t>
            </a:r>
            <a:r>
              <a:rPr lang="en-US" spc="-20" dirty="0" smtClean="0">
                <a:latin typeface="Times New Roman"/>
                <a:ea typeface="Times New Roman"/>
              </a:rPr>
              <a:t> </a:t>
            </a:r>
            <a:r>
              <a:rPr lang="en-US" dirty="0" smtClean="0">
                <a:latin typeface="Times New Roman"/>
                <a:ea typeface="Times New Roman"/>
              </a:rPr>
              <a:t>punishments,</a:t>
            </a:r>
            <a:r>
              <a:rPr lang="en-US" spc="-20" dirty="0" smtClean="0">
                <a:latin typeface="Times New Roman"/>
                <a:ea typeface="Times New Roman"/>
              </a:rPr>
              <a:t> </a:t>
            </a:r>
            <a:r>
              <a:rPr lang="en-US" dirty="0" smtClean="0">
                <a:latin typeface="Times New Roman"/>
                <a:ea typeface="Times New Roman"/>
              </a:rPr>
              <a:t>the</a:t>
            </a:r>
            <a:r>
              <a:rPr lang="en-US" spc="-20" dirty="0" smtClean="0">
                <a:latin typeface="Times New Roman"/>
                <a:ea typeface="Times New Roman"/>
              </a:rPr>
              <a:t> </a:t>
            </a:r>
            <a:r>
              <a:rPr lang="en-US" dirty="0" smtClean="0">
                <a:latin typeface="Times New Roman"/>
                <a:ea typeface="Times New Roman"/>
              </a:rPr>
              <a:t>superego</a:t>
            </a:r>
            <a:r>
              <a:rPr lang="en-US" spc="-20" dirty="0" smtClean="0">
                <a:latin typeface="Times New Roman"/>
                <a:ea typeface="Times New Roman"/>
              </a:rPr>
              <a:t> </a:t>
            </a:r>
            <a:r>
              <a:rPr lang="en-US" dirty="0" smtClean="0">
                <a:latin typeface="Times New Roman"/>
                <a:ea typeface="Times New Roman"/>
              </a:rPr>
              <a:t>is</a:t>
            </a:r>
            <a:r>
              <a:rPr lang="en-US" spc="-20" dirty="0" smtClean="0">
                <a:latin typeface="Times New Roman"/>
                <a:ea typeface="Times New Roman"/>
              </a:rPr>
              <a:t> </a:t>
            </a:r>
            <a:r>
              <a:rPr lang="en-US" dirty="0" smtClean="0">
                <a:latin typeface="Times New Roman"/>
                <a:ea typeface="Times New Roman"/>
              </a:rPr>
              <a:t>composed</a:t>
            </a:r>
            <a:r>
              <a:rPr lang="en-US" spc="-20" dirty="0" smtClean="0">
                <a:latin typeface="Times New Roman"/>
                <a:ea typeface="Times New Roman"/>
              </a:rPr>
              <a:t> </a:t>
            </a:r>
            <a:r>
              <a:rPr lang="en-US" dirty="0" smtClean="0">
                <a:latin typeface="Times New Roman"/>
                <a:ea typeface="Times New Roman"/>
              </a:rPr>
              <a:t>of</a:t>
            </a:r>
            <a:r>
              <a:rPr lang="en-US" spc="-20" dirty="0" smtClean="0">
                <a:latin typeface="Times New Roman"/>
                <a:ea typeface="Times New Roman"/>
              </a:rPr>
              <a:t> </a:t>
            </a:r>
            <a:r>
              <a:rPr lang="en-US" dirty="0" smtClean="0">
                <a:latin typeface="Times New Roman"/>
                <a:ea typeface="Times New Roman"/>
              </a:rPr>
              <a:t>two</a:t>
            </a:r>
            <a:r>
              <a:rPr lang="en-US" spc="-240" dirty="0" smtClean="0">
                <a:latin typeface="Times New Roman"/>
                <a:ea typeface="Times New Roman"/>
              </a:rPr>
              <a:t> </a:t>
            </a:r>
            <a:r>
              <a:rPr lang="en-US" dirty="0" smtClean="0">
                <a:latin typeface="Times New Roman"/>
                <a:ea typeface="Times New Roman"/>
              </a:rPr>
              <a:t>major components: the ego-ideal and the conscience. When a child is consistently rewarded for “good” behavior, the</a:t>
            </a:r>
            <a:r>
              <a:rPr lang="en-US" spc="-235" dirty="0" smtClean="0">
                <a:latin typeface="Times New Roman"/>
                <a:ea typeface="Times New Roman"/>
              </a:rPr>
              <a:t> </a:t>
            </a:r>
            <a:r>
              <a:rPr lang="en-US" dirty="0" smtClean="0">
                <a:latin typeface="Times New Roman"/>
                <a:ea typeface="Times New Roman"/>
              </a:rPr>
              <a:t>self-esteem is enhanced, and the behavior becomes part of the ego-ideal; that is, it is internalized as part of his or her</a:t>
            </a:r>
            <a:r>
              <a:rPr lang="en-US" spc="-235" dirty="0" smtClean="0">
                <a:latin typeface="Times New Roman"/>
                <a:ea typeface="Times New Roman"/>
              </a:rPr>
              <a:t> </a:t>
            </a:r>
            <a:r>
              <a:rPr lang="en-US" dirty="0" smtClean="0">
                <a:latin typeface="Times New Roman"/>
                <a:ea typeface="Times New Roman"/>
              </a:rPr>
              <a:t>value system. The conscience is formed when the child is consistently punished for “bad” behavior. The child learns</a:t>
            </a:r>
            <a:r>
              <a:rPr lang="en-US" spc="-235" dirty="0" smtClean="0">
                <a:latin typeface="Times New Roman"/>
                <a:ea typeface="Times New Roman"/>
              </a:rPr>
              <a:t> </a:t>
            </a:r>
            <a:r>
              <a:rPr lang="en-US" dirty="0" smtClean="0">
                <a:latin typeface="Times New Roman"/>
                <a:ea typeface="Times New Roman"/>
              </a:rPr>
              <a:t>what is considered morally right or wrong from feedback received from parental figures and from society or culture.</a:t>
            </a:r>
            <a:r>
              <a:rPr lang="en-US" spc="5" dirty="0" smtClean="0">
                <a:latin typeface="Times New Roman"/>
                <a:ea typeface="Times New Roman"/>
              </a:rPr>
              <a:t> </a:t>
            </a:r>
            <a:r>
              <a:rPr lang="en-US" dirty="0" smtClean="0">
                <a:latin typeface="Times New Roman"/>
                <a:ea typeface="Times New Roman"/>
              </a:rPr>
              <a:t>When moral and ethical principles or even internalized ideals and values are disregarded, the conscience generates a</a:t>
            </a:r>
            <a:r>
              <a:rPr lang="en-US" spc="5" dirty="0" smtClean="0">
                <a:latin typeface="Times New Roman"/>
                <a:ea typeface="Times New Roman"/>
              </a:rPr>
              <a:t> </a:t>
            </a:r>
            <a:r>
              <a:rPr lang="en-US" dirty="0" smtClean="0">
                <a:latin typeface="Times New Roman"/>
                <a:ea typeface="Times New Roman"/>
              </a:rPr>
              <a:t>feeling</a:t>
            </a:r>
            <a:r>
              <a:rPr lang="en-US" spc="-25" dirty="0" smtClean="0">
                <a:latin typeface="Times New Roman"/>
                <a:ea typeface="Times New Roman"/>
              </a:rPr>
              <a:t> </a:t>
            </a:r>
            <a:r>
              <a:rPr lang="en-US" dirty="0" smtClean="0">
                <a:latin typeface="Times New Roman"/>
                <a:ea typeface="Times New Roman"/>
              </a:rPr>
              <a:t>of</a:t>
            </a:r>
            <a:r>
              <a:rPr lang="en-US" spc="-25" dirty="0" smtClean="0">
                <a:latin typeface="Times New Roman"/>
                <a:ea typeface="Times New Roman"/>
              </a:rPr>
              <a:t> </a:t>
            </a:r>
            <a:r>
              <a:rPr lang="en-US" dirty="0" smtClean="0">
                <a:latin typeface="Times New Roman"/>
                <a:ea typeface="Times New Roman"/>
              </a:rPr>
              <a:t>guilt</a:t>
            </a:r>
            <a:r>
              <a:rPr lang="en-US" spc="-25" dirty="0" smtClean="0">
                <a:latin typeface="Times New Roman"/>
                <a:ea typeface="Times New Roman"/>
              </a:rPr>
              <a:t> </a:t>
            </a:r>
            <a:r>
              <a:rPr lang="en-US" dirty="0" smtClean="0">
                <a:latin typeface="Times New Roman"/>
                <a:ea typeface="Times New Roman"/>
              </a:rPr>
              <a:t>within</a:t>
            </a:r>
            <a:r>
              <a:rPr lang="en-US" spc="-25" dirty="0" smtClean="0">
                <a:latin typeface="Times New Roman"/>
                <a:ea typeface="Times New Roman"/>
              </a:rPr>
              <a:t> </a:t>
            </a:r>
            <a:r>
              <a:rPr lang="en-US" dirty="0" smtClean="0">
                <a:latin typeface="Times New Roman"/>
                <a:ea typeface="Times New Roman"/>
              </a:rPr>
              <a:t>the</a:t>
            </a:r>
            <a:r>
              <a:rPr lang="en-US" spc="-25" dirty="0" smtClean="0">
                <a:latin typeface="Times New Roman"/>
                <a:ea typeface="Times New Roman"/>
              </a:rPr>
              <a:t> </a:t>
            </a:r>
            <a:r>
              <a:rPr lang="en-US" dirty="0" smtClean="0">
                <a:latin typeface="Times New Roman"/>
                <a:ea typeface="Times New Roman"/>
              </a:rPr>
              <a:t>individual.</a:t>
            </a:r>
            <a:r>
              <a:rPr lang="en-US" spc="-25" dirty="0" smtClean="0">
                <a:latin typeface="Times New Roman"/>
                <a:ea typeface="Times New Roman"/>
              </a:rPr>
              <a:t> </a:t>
            </a:r>
            <a:r>
              <a:rPr lang="en-US" dirty="0" smtClean="0">
                <a:latin typeface="Times New Roman"/>
                <a:ea typeface="Times New Roman"/>
              </a:rPr>
              <a:t>The</a:t>
            </a:r>
            <a:r>
              <a:rPr lang="en-US" spc="-25" dirty="0" smtClean="0">
                <a:latin typeface="Times New Roman"/>
                <a:ea typeface="Times New Roman"/>
              </a:rPr>
              <a:t> </a:t>
            </a:r>
            <a:r>
              <a:rPr lang="en-US" dirty="0" smtClean="0">
                <a:latin typeface="Times New Roman"/>
                <a:ea typeface="Times New Roman"/>
              </a:rPr>
              <a:t>superego</a:t>
            </a:r>
            <a:r>
              <a:rPr lang="en-US" spc="-25" dirty="0" smtClean="0">
                <a:latin typeface="Times New Roman"/>
                <a:ea typeface="Times New Roman"/>
              </a:rPr>
              <a:t> </a:t>
            </a:r>
            <a:r>
              <a:rPr lang="en-US" dirty="0" smtClean="0">
                <a:latin typeface="Times New Roman"/>
                <a:ea typeface="Times New Roman"/>
              </a:rPr>
              <a:t>is</a:t>
            </a:r>
            <a:r>
              <a:rPr lang="en-US" spc="-25" dirty="0" smtClean="0">
                <a:latin typeface="Times New Roman"/>
                <a:ea typeface="Times New Roman"/>
              </a:rPr>
              <a:t> </a:t>
            </a:r>
            <a:r>
              <a:rPr lang="en-US" dirty="0" smtClean="0">
                <a:latin typeface="Times New Roman"/>
                <a:ea typeface="Times New Roman"/>
              </a:rPr>
              <a:t>important</a:t>
            </a:r>
            <a:r>
              <a:rPr lang="en-US" spc="-25" dirty="0" smtClean="0">
                <a:latin typeface="Times New Roman"/>
                <a:ea typeface="Times New Roman"/>
              </a:rPr>
              <a:t> </a:t>
            </a:r>
            <a:r>
              <a:rPr lang="en-US" dirty="0" smtClean="0">
                <a:latin typeface="Times New Roman"/>
                <a:ea typeface="Times New Roman"/>
              </a:rPr>
              <a:t>in</a:t>
            </a:r>
            <a:r>
              <a:rPr lang="en-US" spc="-25" dirty="0" smtClean="0">
                <a:latin typeface="Times New Roman"/>
                <a:ea typeface="Times New Roman"/>
              </a:rPr>
              <a:t> </a:t>
            </a:r>
            <a:r>
              <a:rPr lang="en-US" dirty="0" smtClean="0">
                <a:latin typeface="Times New Roman"/>
                <a:ea typeface="Times New Roman"/>
              </a:rPr>
              <a:t>the</a:t>
            </a:r>
            <a:r>
              <a:rPr lang="en-US" spc="-25" dirty="0" smtClean="0">
                <a:latin typeface="Times New Roman"/>
                <a:ea typeface="Times New Roman"/>
              </a:rPr>
              <a:t> </a:t>
            </a:r>
            <a:r>
              <a:rPr lang="en-US" dirty="0" smtClean="0">
                <a:latin typeface="Times New Roman"/>
                <a:ea typeface="Times New Roman"/>
              </a:rPr>
              <a:t>socialization</a:t>
            </a:r>
            <a:r>
              <a:rPr lang="en-US" spc="-25" dirty="0" smtClean="0">
                <a:latin typeface="Times New Roman"/>
                <a:ea typeface="Times New Roman"/>
              </a:rPr>
              <a:t> </a:t>
            </a:r>
            <a:r>
              <a:rPr lang="en-US" dirty="0" smtClean="0">
                <a:latin typeface="Times New Roman"/>
                <a:ea typeface="Times New Roman"/>
              </a:rPr>
              <a:t>of</a:t>
            </a:r>
            <a:r>
              <a:rPr lang="en-US" spc="-25" dirty="0" smtClean="0">
                <a:latin typeface="Times New Roman"/>
                <a:ea typeface="Times New Roman"/>
              </a:rPr>
              <a:t> </a:t>
            </a:r>
            <a:r>
              <a:rPr lang="en-US" dirty="0" smtClean="0">
                <a:latin typeface="Times New Roman"/>
                <a:ea typeface="Times New Roman"/>
              </a:rPr>
              <a:t>the</a:t>
            </a:r>
            <a:r>
              <a:rPr lang="en-US" spc="-25" dirty="0" smtClean="0">
                <a:latin typeface="Times New Roman"/>
                <a:ea typeface="Times New Roman"/>
              </a:rPr>
              <a:t> </a:t>
            </a:r>
            <a:r>
              <a:rPr lang="en-US" dirty="0" smtClean="0">
                <a:latin typeface="Times New Roman"/>
                <a:ea typeface="Times New Roman"/>
              </a:rPr>
              <a:t>individual</a:t>
            </a:r>
            <a:r>
              <a:rPr lang="en-US" spc="-25" dirty="0" smtClean="0">
                <a:latin typeface="Times New Roman"/>
                <a:ea typeface="Times New Roman"/>
              </a:rPr>
              <a:t> </a:t>
            </a:r>
            <a:r>
              <a:rPr lang="en-US" dirty="0" smtClean="0">
                <a:latin typeface="Times New Roman"/>
                <a:ea typeface="Times New Roman"/>
              </a:rPr>
              <a:t>because</a:t>
            </a:r>
            <a:r>
              <a:rPr lang="en-US" spc="-25" dirty="0" smtClean="0">
                <a:latin typeface="Times New Roman"/>
                <a:ea typeface="Times New Roman"/>
              </a:rPr>
              <a:t> </a:t>
            </a:r>
            <a:r>
              <a:rPr lang="en-US" dirty="0" smtClean="0">
                <a:latin typeface="Times New Roman"/>
                <a:ea typeface="Times New Roman"/>
              </a:rPr>
              <a:t>it</a:t>
            </a:r>
            <a:r>
              <a:rPr lang="en-US" spc="-25" dirty="0" smtClean="0">
                <a:latin typeface="Times New Roman"/>
                <a:ea typeface="Times New Roman"/>
              </a:rPr>
              <a:t> </a:t>
            </a:r>
            <a:r>
              <a:rPr lang="en-US" dirty="0" smtClean="0">
                <a:latin typeface="Times New Roman"/>
                <a:ea typeface="Times New Roman"/>
              </a:rPr>
              <a:t>assists</a:t>
            </a:r>
            <a:r>
              <a:rPr lang="en-US" spc="-240" dirty="0" smtClean="0">
                <a:latin typeface="Times New Roman"/>
                <a:ea typeface="Times New Roman"/>
              </a:rPr>
              <a:t> </a:t>
            </a:r>
            <a:r>
              <a:rPr lang="en-US" dirty="0" smtClean="0">
                <a:latin typeface="Times New Roman"/>
                <a:ea typeface="Times New Roman"/>
              </a:rPr>
              <a:t>the ego in the control of id impulses. When the superego becomes rigid and punitive, however, problems with low</a:t>
            </a:r>
            <a:r>
              <a:rPr lang="en-US" spc="5" dirty="0" smtClean="0">
                <a:latin typeface="Times New Roman"/>
                <a:ea typeface="Times New Roman"/>
              </a:rPr>
              <a:t> </a:t>
            </a:r>
            <a:r>
              <a:rPr lang="en-US" dirty="0" smtClean="0">
                <a:latin typeface="Times New Roman"/>
                <a:ea typeface="Times New Roman"/>
              </a:rPr>
              <a:t>self-confidence and low self-esteem arise.</a:t>
            </a:r>
          </a:p>
          <a:p>
            <a:endParaRPr lang="en-US" dirty="0" smtClean="0"/>
          </a:p>
          <a:p>
            <a:endParaRPr lang="en-US" dirty="0" smtClean="0"/>
          </a:p>
          <a:p>
            <a:endParaRPr lang="en-US" dirty="0"/>
          </a:p>
        </p:txBody>
      </p:sp>
    </p:spTree>
  </p:cSld>
  <p:clrMapOvr>
    <a:masterClrMapping/>
  </p:clrMapOvr>
  <p:transition spd="med">
    <p:wipe dir="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153400" cy="990600"/>
          </a:xfrm>
        </p:spPr>
        <p:txBody>
          <a:bodyPr vert="horz" anchor="ctr">
            <a:noAutofit/>
          </a:bodyPr>
          <a:lstStyle/>
          <a:p>
            <a:pPr algn="ctr"/>
            <a:r>
              <a:rPr lang="en-US" sz="6000" b="1" dirty="0" smtClean="0">
                <a:solidFill>
                  <a:schemeClr val="accent5">
                    <a:lumMod val="50000"/>
                  </a:schemeClr>
                </a:solidFill>
              </a:rPr>
              <a:t>Topography of the Mind</a:t>
            </a:r>
            <a:br>
              <a:rPr lang="en-US" sz="6000" b="1" dirty="0" smtClean="0">
                <a:solidFill>
                  <a:schemeClr val="accent5">
                    <a:lumMod val="50000"/>
                  </a:schemeClr>
                </a:solidFill>
              </a:rPr>
            </a:br>
            <a:endParaRPr lang="en-US" sz="6000" b="1" dirty="0">
              <a:solidFill>
                <a:schemeClr val="accent5">
                  <a:lumMod val="50000"/>
                </a:schemeClr>
              </a:solidFill>
            </a:endParaRPr>
          </a:p>
        </p:txBody>
      </p:sp>
      <p:sp>
        <p:nvSpPr>
          <p:cNvPr id="3" name="Content Placeholder 2"/>
          <p:cNvSpPr>
            <a:spLocks noGrp="1"/>
          </p:cNvSpPr>
          <p:nvPr>
            <p:ph sz="quarter" idx="1"/>
          </p:nvPr>
        </p:nvSpPr>
        <p:spPr>
          <a:xfrm>
            <a:off x="0" y="1600200"/>
            <a:ext cx="9144000" cy="5257800"/>
          </a:xfrm>
        </p:spPr>
        <p:txBody>
          <a:bodyPr>
            <a:normAutofit fontScale="92500" lnSpcReduction="20000"/>
          </a:bodyPr>
          <a:lstStyle/>
          <a:p>
            <a:pPr marL="266700" marR="266065" algn="just">
              <a:lnSpc>
                <a:spcPct val="103000"/>
              </a:lnSpc>
              <a:spcBef>
                <a:spcPts val="1325"/>
              </a:spcBef>
              <a:spcAft>
                <a:spcPts val="0"/>
              </a:spcAft>
              <a:buNone/>
            </a:pPr>
            <a:r>
              <a:rPr lang="en-US" dirty="0" smtClean="0">
                <a:latin typeface="Times New Roman"/>
                <a:ea typeface="Times New Roman"/>
              </a:rPr>
              <a:t>Freud classified all mental contents and operations into three categories: the conscious, the preconscious, and the</a:t>
            </a:r>
            <a:r>
              <a:rPr lang="en-US" spc="5" dirty="0" smtClean="0">
                <a:latin typeface="Times New Roman"/>
                <a:ea typeface="Times New Roman"/>
              </a:rPr>
              <a:t> </a:t>
            </a:r>
            <a:r>
              <a:rPr lang="en-US" dirty="0" smtClean="0">
                <a:latin typeface="Times New Roman"/>
                <a:ea typeface="Times New Roman"/>
              </a:rPr>
              <a:t>unconscious</a:t>
            </a:r>
            <a:r>
              <a:rPr lang="en-US" dirty="0" smtClean="0">
                <a:latin typeface="Times New Roman"/>
                <a:ea typeface="Times New Roman"/>
              </a:rPr>
              <a:t>.</a:t>
            </a:r>
          </a:p>
          <a:p>
            <a:pPr marL="266700" marR="266065" algn="just">
              <a:lnSpc>
                <a:spcPct val="103000"/>
              </a:lnSpc>
              <a:spcBef>
                <a:spcPts val="1325"/>
              </a:spcBef>
              <a:spcAft>
                <a:spcPts val="0"/>
              </a:spcAft>
              <a:buNone/>
            </a:pPr>
            <a:r>
              <a:rPr lang="en-US" dirty="0" smtClean="0">
                <a:latin typeface="Times New Roman"/>
                <a:ea typeface="Times New Roman"/>
              </a:rPr>
              <a:t> </a:t>
            </a:r>
          </a:p>
          <a:p>
            <a:pPr marL="266700" marR="0">
              <a:spcBef>
                <a:spcPts val="0"/>
              </a:spcBef>
              <a:spcAft>
                <a:spcPts val="0"/>
              </a:spcAft>
              <a:buNone/>
            </a:pPr>
            <a:r>
              <a:rPr lang="en-US" b="1" u="sng" dirty="0" smtClean="0">
                <a:latin typeface="Arial"/>
                <a:ea typeface="Arial"/>
              </a:rPr>
              <a:t>The</a:t>
            </a:r>
            <a:r>
              <a:rPr lang="en-US" b="1" u="sng" spc="135" dirty="0" smtClean="0">
                <a:latin typeface="Arial"/>
                <a:ea typeface="Arial"/>
              </a:rPr>
              <a:t> </a:t>
            </a:r>
            <a:r>
              <a:rPr lang="en-US" b="1" u="sng" dirty="0" smtClean="0">
                <a:latin typeface="Arial"/>
                <a:ea typeface="Arial"/>
              </a:rPr>
              <a:t>Conscious</a:t>
            </a:r>
          </a:p>
          <a:p>
            <a:pPr marL="266700" marR="266065" algn="just">
              <a:lnSpc>
                <a:spcPct val="103000"/>
              </a:lnSpc>
              <a:spcBef>
                <a:spcPts val="1295"/>
              </a:spcBef>
              <a:spcAft>
                <a:spcPts val="0"/>
              </a:spcAft>
            </a:pPr>
            <a:r>
              <a:rPr lang="en-US" dirty="0" smtClean="0">
                <a:latin typeface="Times New Roman"/>
                <a:ea typeface="Times New Roman"/>
              </a:rPr>
              <a:t>The conscious includes all memories that remain within an individual's awareness. It is the smallest of the three</a:t>
            </a:r>
            <a:r>
              <a:rPr lang="en-US" spc="5" dirty="0" smtClean="0">
                <a:latin typeface="Times New Roman"/>
                <a:ea typeface="Times New Roman"/>
              </a:rPr>
              <a:t> </a:t>
            </a:r>
            <a:r>
              <a:rPr lang="en-US" dirty="0" smtClean="0">
                <a:latin typeface="Times New Roman"/>
                <a:ea typeface="Times New Roman"/>
              </a:rPr>
              <a:t>categories.</a:t>
            </a:r>
            <a:r>
              <a:rPr lang="en-US" spc="-45" dirty="0" smtClean="0">
                <a:latin typeface="Times New Roman"/>
                <a:ea typeface="Times New Roman"/>
              </a:rPr>
              <a:t> </a:t>
            </a:r>
            <a:r>
              <a:rPr lang="en-US" dirty="0" smtClean="0">
                <a:latin typeface="Times New Roman"/>
                <a:ea typeface="Times New Roman"/>
              </a:rPr>
              <a:t>Events</a:t>
            </a:r>
            <a:r>
              <a:rPr lang="en-US" spc="-45" dirty="0" smtClean="0">
                <a:latin typeface="Times New Roman"/>
                <a:ea typeface="Times New Roman"/>
              </a:rPr>
              <a:t> </a:t>
            </a:r>
            <a:r>
              <a:rPr lang="en-US" dirty="0" smtClean="0">
                <a:latin typeface="Times New Roman"/>
                <a:ea typeface="Times New Roman"/>
              </a:rPr>
              <a:t>and</a:t>
            </a:r>
            <a:r>
              <a:rPr lang="en-US" spc="-45" dirty="0" smtClean="0">
                <a:latin typeface="Times New Roman"/>
                <a:ea typeface="Times New Roman"/>
              </a:rPr>
              <a:t> </a:t>
            </a:r>
            <a:r>
              <a:rPr lang="en-US" dirty="0" smtClean="0">
                <a:latin typeface="Times New Roman"/>
                <a:ea typeface="Times New Roman"/>
              </a:rPr>
              <a:t>experiences</a:t>
            </a:r>
            <a:r>
              <a:rPr lang="en-US" spc="-45" dirty="0" smtClean="0">
                <a:latin typeface="Times New Roman"/>
                <a:ea typeface="Times New Roman"/>
              </a:rPr>
              <a:t> </a:t>
            </a:r>
            <a:r>
              <a:rPr lang="en-US" dirty="0" smtClean="0">
                <a:latin typeface="Times New Roman"/>
                <a:ea typeface="Times New Roman"/>
              </a:rPr>
              <a:t>that</a:t>
            </a:r>
            <a:r>
              <a:rPr lang="en-US" spc="-40" dirty="0" smtClean="0">
                <a:latin typeface="Times New Roman"/>
                <a:ea typeface="Times New Roman"/>
              </a:rPr>
              <a:t> </a:t>
            </a:r>
            <a:r>
              <a:rPr lang="en-US" dirty="0" smtClean="0">
                <a:latin typeface="Times New Roman"/>
                <a:ea typeface="Times New Roman"/>
              </a:rPr>
              <a:t>are</a:t>
            </a:r>
            <a:r>
              <a:rPr lang="en-US" spc="-45" dirty="0" smtClean="0">
                <a:latin typeface="Times New Roman"/>
                <a:ea typeface="Times New Roman"/>
              </a:rPr>
              <a:t> </a:t>
            </a:r>
            <a:r>
              <a:rPr lang="en-US" dirty="0" smtClean="0">
                <a:latin typeface="Times New Roman"/>
                <a:ea typeface="Times New Roman"/>
              </a:rPr>
              <a:t>easily</a:t>
            </a:r>
            <a:r>
              <a:rPr lang="en-US" spc="-45" dirty="0" smtClean="0">
                <a:latin typeface="Times New Roman"/>
                <a:ea typeface="Times New Roman"/>
              </a:rPr>
              <a:t> </a:t>
            </a:r>
            <a:r>
              <a:rPr lang="en-US" dirty="0" smtClean="0">
                <a:latin typeface="Times New Roman"/>
                <a:ea typeface="Times New Roman"/>
              </a:rPr>
              <a:t>remembered</a:t>
            </a:r>
            <a:r>
              <a:rPr lang="en-US" spc="-45" dirty="0" smtClean="0">
                <a:latin typeface="Times New Roman"/>
                <a:ea typeface="Times New Roman"/>
              </a:rPr>
              <a:t> </a:t>
            </a:r>
            <a:r>
              <a:rPr lang="en-US" dirty="0" smtClean="0">
                <a:latin typeface="Times New Roman"/>
                <a:ea typeface="Times New Roman"/>
              </a:rPr>
              <a:t>or</a:t>
            </a:r>
            <a:r>
              <a:rPr lang="en-US" spc="-45" dirty="0" smtClean="0">
                <a:latin typeface="Times New Roman"/>
                <a:ea typeface="Times New Roman"/>
              </a:rPr>
              <a:t> </a:t>
            </a:r>
            <a:r>
              <a:rPr lang="en-US" dirty="0" smtClean="0">
                <a:latin typeface="Times New Roman"/>
                <a:ea typeface="Times New Roman"/>
              </a:rPr>
              <a:t>retrieved</a:t>
            </a:r>
            <a:r>
              <a:rPr lang="en-US" spc="-40" dirty="0" smtClean="0">
                <a:latin typeface="Times New Roman"/>
                <a:ea typeface="Times New Roman"/>
              </a:rPr>
              <a:t> </a:t>
            </a:r>
            <a:r>
              <a:rPr lang="en-US" dirty="0" smtClean="0">
                <a:latin typeface="Times New Roman"/>
                <a:ea typeface="Times New Roman"/>
              </a:rPr>
              <a:t>are</a:t>
            </a:r>
            <a:r>
              <a:rPr lang="en-US" spc="-45" dirty="0" smtClean="0">
                <a:latin typeface="Times New Roman"/>
                <a:ea typeface="Times New Roman"/>
              </a:rPr>
              <a:t> </a:t>
            </a:r>
            <a:r>
              <a:rPr lang="en-US" dirty="0" smtClean="0">
                <a:latin typeface="Times New Roman"/>
                <a:ea typeface="Times New Roman"/>
              </a:rPr>
              <a:t>considered</a:t>
            </a:r>
            <a:r>
              <a:rPr lang="en-US" spc="-45" dirty="0" smtClean="0">
                <a:latin typeface="Times New Roman"/>
                <a:ea typeface="Times New Roman"/>
              </a:rPr>
              <a:t> </a:t>
            </a:r>
            <a:r>
              <a:rPr lang="en-US" dirty="0" smtClean="0">
                <a:latin typeface="Times New Roman"/>
                <a:ea typeface="Times New Roman"/>
              </a:rPr>
              <a:t>to</a:t>
            </a:r>
            <a:r>
              <a:rPr lang="en-US" spc="-45" dirty="0" smtClean="0">
                <a:latin typeface="Times New Roman"/>
                <a:ea typeface="Times New Roman"/>
              </a:rPr>
              <a:t> </a:t>
            </a:r>
            <a:r>
              <a:rPr lang="en-US" dirty="0" smtClean="0">
                <a:latin typeface="Times New Roman"/>
                <a:ea typeface="Times New Roman"/>
              </a:rPr>
              <a:t>be</a:t>
            </a:r>
            <a:r>
              <a:rPr lang="en-US" spc="-45" dirty="0" smtClean="0">
                <a:latin typeface="Times New Roman"/>
                <a:ea typeface="Times New Roman"/>
              </a:rPr>
              <a:t> </a:t>
            </a:r>
            <a:r>
              <a:rPr lang="en-US" dirty="0" smtClean="0">
                <a:latin typeface="Times New Roman"/>
                <a:ea typeface="Times New Roman"/>
              </a:rPr>
              <a:t>within</a:t>
            </a:r>
            <a:r>
              <a:rPr lang="en-US" spc="-40" dirty="0" smtClean="0">
                <a:latin typeface="Times New Roman"/>
                <a:ea typeface="Times New Roman"/>
              </a:rPr>
              <a:t> </a:t>
            </a:r>
            <a:r>
              <a:rPr lang="en-US" dirty="0" smtClean="0">
                <a:latin typeface="Times New Roman"/>
                <a:ea typeface="Times New Roman"/>
              </a:rPr>
              <a:t>one's</a:t>
            </a:r>
            <a:r>
              <a:rPr lang="en-US" spc="-45" dirty="0" smtClean="0">
                <a:latin typeface="Times New Roman"/>
                <a:ea typeface="Times New Roman"/>
              </a:rPr>
              <a:t> </a:t>
            </a:r>
            <a:r>
              <a:rPr lang="en-US" dirty="0" smtClean="0">
                <a:latin typeface="Times New Roman"/>
                <a:ea typeface="Times New Roman"/>
              </a:rPr>
              <a:t>conscious</a:t>
            </a:r>
            <a:r>
              <a:rPr lang="en-US" spc="-240" dirty="0" smtClean="0">
                <a:latin typeface="Times New Roman"/>
                <a:ea typeface="Times New Roman"/>
              </a:rPr>
              <a:t> </a:t>
            </a:r>
            <a:r>
              <a:rPr lang="en-US" dirty="0" smtClean="0">
                <a:latin typeface="Times New Roman"/>
                <a:ea typeface="Times New Roman"/>
              </a:rPr>
              <a:t>awareness. Examples include telephone numbers, birthdays of self and significant others, dates of special holidays,</a:t>
            </a:r>
            <a:r>
              <a:rPr lang="en-US" spc="5" dirty="0" smtClean="0">
                <a:latin typeface="Times New Roman"/>
                <a:ea typeface="Times New Roman"/>
              </a:rPr>
              <a:t> </a:t>
            </a:r>
            <a:r>
              <a:rPr lang="en-US" dirty="0" smtClean="0">
                <a:latin typeface="Times New Roman"/>
                <a:ea typeface="Times New Roman"/>
              </a:rPr>
              <a:t>and what one had for lunch today. The conscious mind is thought to be under the control of the ego, the rational and</a:t>
            </a:r>
            <a:r>
              <a:rPr lang="en-US" spc="5" dirty="0" smtClean="0">
                <a:latin typeface="Times New Roman"/>
                <a:ea typeface="Times New Roman"/>
              </a:rPr>
              <a:t> </a:t>
            </a:r>
            <a:r>
              <a:rPr lang="en-US" dirty="0" smtClean="0">
                <a:latin typeface="Times New Roman"/>
                <a:ea typeface="Times New Roman"/>
              </a:rPr>
              <a:t>logical structure of the personality.</a:t>
            </a:r>
          </a:p>
          <a:p>
            <a:pPr marL="0" marR="0">
              <a:spcBef>
                <a:spcPts val="25"/>
              </a:spcBef>
              <a:spcAft>
                <a:spcPts val="0"/>
              </a:spcAft>
              <a:buNone/>
            </a:pPr>
            <a:endParaRPr lang="en-US" dirty="0" smtClean="0">
              <a:latin typeface="Times New Roman"/>
              <a:ea typeface="Times New Roman"/>
            </a:endParaRPr>
          </a:p>
        </p:txBody>
      </p:sp>
    </p:spTree>
  </p:cSld>
  <p:clrMapOvr>
    <a:masterClrMapping/>
  </p:clrMapOvr>
  <p:transition spd="med">
    <p:wipe dir="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600200"/>
            <a:ext cx="9144000" cy="5257800"/>
          </a:xfrm>
        </p:spPr>
        <p:txBody>
          <a:bodyPr>
            <a:normAutofit fontScale="70000" lnSpcReduction="20000"/>
          </a:bodyPr>
          <a:lstStyle/>
          <a:p>
            <a:pPr marL="266700" marR="0">
              <a:spcBef>
                <a:spcPts val="0"/>
              </a:spcBef>
              <a:spcAft>
                <a:spcPts val="0"/>
              </a:spcAft>
              <a:buNone/>
            </a:pPr>
            <a:r>
              <a:rPr lang="en-US" b="1" u="sng" dirty="0" smtClean="0">
                <a:latin typeface="Arial"/>
                <a:ea typeface="Arial"/>
              </a:rPr>
              <a:t>The</a:t>
            </a:r>
            <a:r>
              <a:rPr lang="en-US" b="1" u="sng" spc="160" dirty="0" smtClean="0">
                <a:latin typeface="Arial"/>
                <a:ea typeface="Arial"/>
              </a:rPr>
              <a:t> </a:t>
            </a:r>
            <a:r>
              <a:rPr lang="en-US" b="1" u="sng" dirty="0" smtClean="0">
                <a:latin typeface="Arial"/>
                <a:ea typeface="Arial"/>
              </a:rPr>
              <a:t>Preconscious</a:t>
            </a:r>
          </a:p>
          <a:p>
            <a:pPr marL="266700" marR="266065" algn="just">
              <a:lnSpc>
                <a:spcPct val="103000"/>
              </a:lnSpc>
              <a:spcBef>
                <a:spcPts val="1290"/>
              </a:spcBef>
              <a:spcAft>
                <a:spcPts val="0"/>
              </a:spcAft>
            </a:pPr>
            <a:r>
              <a:rPr lang="en-US" dirty="0" smtClean="0">
                <a:latin typeface="Times New Roman"/>
                <a:ea typeface="Times New Roman"/>
              </a:rPr>
              <a:t>The preconscious includes all memories that may have been forgotten or are not in present awareness but, with</a:t>
            </a:r>
            <a:r>
              <a:rPr lang="en-US" spc="5" dirty="0" smtClean="0">
                <a:latin typeface="Times New Roman"/>
                <a:ea typeface="Times New Roman"/>
              </a:rPr>
              <a:t> </a:t>
            </a:r>
            <a:r>
              <a:rPr lang="en-US" dirty="0" smtClean="0">
                <a:latin typeface="Times New Roman"/>
                <a:ea typeface="Times New Roman"/>
              </a:rPr>
              <a:t>attention, can readily be recalled into consciousness. Examples include telephone numbers or addresses once known</a:t>
            </a:r>
            <a:r>
              <a:rPr lang="en-US" spc="5" dirty="0" smtClean="0">
                <a:latin typeface="Times New Roman"/>
                <a:ea typeface="Times New Roman"/>
              </a:rPr>
              <a:t> </a:t>
            </a:r>
            <a:r>
              <a:rPr lang="en-US" dirty="0" smtClean="0">
                <a:latin typeface="Times New Roman"/>
                <a:ea typeface="Times New Roman"/>
              </a:rPr>
              <a:t>but</a:t>
            </a:r>
            <a:r>
              <a:rPr lang="en-US" spc="-25" dirty="0" smtClean="0">
                <a:latin typeface="Times New Roman"/>
                <a:ea typeface="Times New Roman"/>
              </a:rPr>
              <a:t> </a:t>
            </a:r>
            <a:r>
              <a:rPr lang="en-US" dirty="0" smtClean="0">
                <a:latin typeface="Times New Roman"/>
                <a:ea typeface="Times New Roman"/>
              </a:rPr>
              <a:t>little</a:t>
            </a:r>
            <a:r>
              <a:rPr lang="en-US" spc="-25" dirty="0" smtClean="0">
                <a:latin typeface="Times New Roman"/>
                <a:ea typeface="Times New Roman"/>
              </a:rPr>
              <a:t> </a:t>
            </a:r>
            <a:r>
              <a:rPr lang="en-US" dirty="0" smtClean="0">
                <a:latin typeface="Times New Roman"/>
                <a:ea typeface="Times New Roman"/>
              </a:rPr>
              <a:t>used</a:t>
            </a:r>
            <a:r>
              <a:rPr lang="en-US" spc="-25" dirty="0" smtClean="0">
                <a:latin typeface="Times New Roman"/>
                <a:ea typeface="Times New Roman"/>
              </a:rPr>
              <a:t> </a:t>
            </a:r>
            <a:r>
              <a:rPr lang="en-US" dirty="0" smtClean="0">
                <a:latin typeface="Times New Roman"/>
                <a:ea typeface="Times New Roman"/>
              </a:rPr>
              <a:t>and</a:t>
            </a:r>
            <a:r>
              <a:rPr lang="en-US" spc="-20" dirty="0" smtClean="0">
                <a:latin typeface="Times New Roman"/>
                <a:ea typeface="Times New Roman"/>
              </a:rPr>
              <a:t> </a:t>
            </a:r>
            <a:r>
              <a:rPr lang="en-US" dirty="0" smtClean="0">
                <a:latin typeface="Times New Roman"/>
                <a:ea typeface="Times New Roman"/>
              </a:rPr>
              <a:t>feelings</a:t>
            </a:r>
            <a:r>
              <a:rPr lang="en-US" spc="-25" dirty="0" smtClean="0">
                <a:latin typeface="Times New Roman"/>
                <a:ea typeface="Times New Roman"/>
              </a:rPr>
              <a:t> </a:t>
            </a:r>
            <a:r>
              <a:rPr lang="en-US" dirty="0" smtClean="0">
                <a:latin typeface="Times New Roman"/>
                <a:ea typeface="Times New Roman"/>
              </a:rPr>
              <a:t>associated</a:t>
            </a:r>
            <a:r>
              <a:rPr lang="en-US" spc="-25" dirty="0" smtClean="0">
                <a:latin typeface="Times New Roman"/>
                <a:ea typeface="Times New Roman"/>
              </a:rPr>
              <a:t> </a:t>
            </a:r>
            <a:r>
              <a:rPr lang="en-US" dirty="0" smtClean="0">
                <a:latin typeface="Times New Roman"/>
                <a:ea typeface="Times New Roman"/>
              </a:rPr>
              <a:t>with</a:t>
            </a:r>
            <a:r>
              <a:rPr lang="en-US" spc="-25" dirty="0" smtClean="0">
                <a:latin typeface="Times New Roman"/>
                <a:ea typeface="Times New Roman"/>
              </a:rPr>
              <a:t> </a:t>
            </a:r>
            <a:r>
              <a:rPr lang="en-US" dirty="0" smtClean="0">
                <a:latin typeface="Times New Roman"/>
                <a:ea typeface="Times New Roman"/>
              </a:rPr>
              <a:t>significant</a:t>
            </a:r>
            <a:r>
              <a:rPr lang="en-US" spc="-20" dirty="0" smtClean="0">
                <a:latin typeface="Times New Roman"/>
                <a:ea typeface="Times New Roman"/>
              </a:rPr>
              <a:t> </a:t>
            </a:r>
            <a:r>
              <a:rPr lang="en-US" dirty="0" smtClean="0">
                <a:latin typeface="Times New Roman"/>
                <a:ea typeface="Times New Roman"/>
              </a:rPr>
              <a:t>life</a:t>
            </a:r>
            <a:r>
              <a:rPr lang="en-US" spc="-25" dirty="0" smtClean="0">
                <a:latin typeface="Times New Roman"/>
                <a:ea typeface="Times New Roman"/>
              </a:rPr>
              <a:t> </a:t>
            </a:r>
            <a:r>
              <a:rPr lang="en-US" dirty="0" smtClean="0">
                <a:latin typeface="Times New Roman"/>
                <a:ea typeface="Times New Roman"/>
              </a:rPr>
              <a:t>events</a:t>
            </a:r>
            <a:r>
              <a:rPr lang="en-US" spc="-25" dirty="0" smtClean="0">
                <a:latin typeface="Times New Roman"/>
                <a:ea typeface="Times New Roman"/>
              </a:rPr>
              <a:t> </a:t>
            </a:r>
            <a:r>
              <a:rPr lang="en-US" dirty="0" smtClean="0">
                <a:latin typeface="Times New Roman"/>
                <a:ea typeface="Times New Roman"/>
              </a:rPr>
              <a:t>that</a:t>
            </a:r>
            <a:r>
              <a:rPr lang="en-US" spc="-25" dirty="0" smtClean="0">
                <a:latin typeface="Times New Roman"/>
                <a:ea typeface="Times New Roman"/>
              </a:rPr>
              <a:t> </a:t>
            </a:r>
            <a:r>
              <a:rPr lang="en-US" dirty="0" smtClean="0">
                <a:latin typeface="Times New Roman"/>
                <a:ea typeface="Times New Roman"/>
              </a:rPr>
              <a:t>may</a:t>
            </a:r>
            <a:r>
              <a:rPr lang="en-US" spc="-20" dirty="0" smtClean="0">
                <a:latin typeface="Times New Roman"/>
                <a:ea typeface="Times New Roman"/>
              </a:rPr>
              <a:t> </a:t>
            </a:r>
            <a:r>
              <a:rPr lang="en-US" dirty="0" smtClean="0">
                <a:latin typeface="Times New Roman"/>
                <a:ea typeface="Times New Roman"/>
              </a:rPr>
              <a:t>have</a:t>
            </a:r>
            <a:r>
              <a:rPr lang="en-US" spc="-25" dirty="0" smtClean="0">
                <a:latin typeface="Times New Roman"/>
                <a:ea typeface="Times New Roman"/>
              </a:rPr>
              <a:t> </a:t>
            </a:r>
            <a:r>
              <a:rPr lang="en-US" dirty="0" smtClean="0">
                <a:latin typeface="Times New Roman"/>
                <a:ea typeface="Times New Roman"/>
              </a:rPr>
              <a:t>occurred</a:t>
            </a:r>
            <a:r>
              <a:rPr lang="en-US" spc="-25" dirty="0" smtClean="0">
                <a:latin typeface="Times New Roman"/>
                <a:ea typeface="Times New Roman"/>
              </a:rPr>
              <a:t> </a:t>
            </a:r>
            <a:r>
              <a:rPr lang="en-US" dirty="0" smtClean="0">
                <a:latin typeface="Times New Roman"/>
                <a:ea typeface="Times New Roman"/>
              </a:rPr>
              <a:t>at</a:t>
            </a:r>
            <a:r>
              <a:rPr lang="en-US" spc="-25" dirty="0" smtClean="0">
                <a:latin typeface="Times New Roman"/>
                <a:ea typeface="Times New Roman"/>
              </a:rPr>
              <a:t> </a:t>
            </a:r>
            <a:r>
              <a:rPr lang="en-US" dirty="0" smtClean="0">
                <a:latin typeface="Times New Roman"/>
                <a:ea typeface="Times New Roman"/>
              </a:rPr>
              <a:t>some</a:t>
            </a:r>
            <a:r>
              <a:rPr lang="en-US" spc="-20" dirty="0" smtClean="0">
                <a:latin typeface="Times New Roman"/>
                <a:ea typeface="Times New Roman"/>
              </a:rPr>
              <a:t> </a:t>
            </a:r>
            <a:r>
              <a:rPr lang="en-US" dirty="0" smtClean="0">
                <a:latin typeface="Times New Roman"/>
                <a:ea typeface="Times New Roman"/>
              </a:rPr>
              <a:t>time</a:t>
            </a:r>
            <a:r>
              <a:rPr lang="en-US" spc="-25" dirty="0" smtClean="0">
                <a:latin typeface="Times New Roman"/>
                <a:ea typeface="Times New Roman"/>
              </a:rPr>
              <a:t> </a:t>
            </a:r>
            <a:r>
              <a:rPr lang="en-US" dirty="0" smtClean="0">
                <a:latin typeface="Times New Roman"/>
                <a:ea typeface="Times New Roman"/>
              </a:rPr>
              <a:t>in</a:t>
            </a:r>
            <a:r>
              <a:rPr lang="en-US" spc="-25" dirty="0" smtClean="0">
                <a:latin typeface="Times New Roman"/>
                <a:ea typeface="Times New Roman"/>
              </a:rPr>
              <a:t> </a:t>
            </a:r>
            <a:r>
              <a:rPr lang="en-US" dirty="0" smtClean="0">
                <a:latin typeface="Times New Roman"/>
                <a:ea typeface="Times New Roman"/>
              </a:rPr>
              <a:t>the</a:t>
            </a:r>
            <a:r>
              <a:rPr lang="en-US" spc="-20" dirty="0" smtClean="0">
                <a:latin typeface="Times New Roman"/>
                <a:ea typeface="Times New Roman"/>
              </a:rPr>
              <a:t> </a:t>
            </a:r>
            <a:r>
              <a:rPr lang="en-US" dirty="0" smtClean="0">
                <a:latin typeface="Times New Roman"/>
                <a:ea typeface="Times New Roman"/>
              </a:rPr>
              <a:t>past.</a:t>
            </a:r>
            <a:r>
              <a:rPr lang="en-US" spc="-25" dirty="0" smtClean="0">
                <a:latin typeface="Times New Roman"/>
                <a:ea typeface="Times New Roman"/>
              </a:rPr>
              <a:t> </a:t>
            </a:r>
            <a:r>
              <a:rPr lang="en-US" dirty="0" smtClean="0">
                <a:latin typeface="Times New Roman"/>
                <a:ea typeface="Times New Roman"/>
              </a:rPr>
              <a:t>The preconscious</a:t>
            </a:r>
            <a:r>
              <a:rPr lang="en-US" spc="-80" dirty="0" smtClean="0">
                <a:latin typeface="Times New Roman"/>
                <a:ea typeface="Times New Roman"/>
              </a:rPr>
              <a:t> </a:t>
            </a:r>
            <a:r>
              <a:rPr lang="en-US" dirty="0" smtClean="0">
                <a:latin typeface="Times New Roman"/>
                <a:ea typeface="Times New Roman"/>
              </a:rPr>
              <a:t>enhances</a:t>
            </a:r>
            <a:r>
              <a:rPr lang="en-US" spc="-80" dirty="0" smtClean="0">
                <a:latin typeface="Times New Roman"/>
                <a:ea typeface="Times New Roman"/>
              </a:rPr>
              <a:t> </a:t>
            </a:r>
            <a:r>
              <a:rPr lang="en-US" dirty="0" smtClean="0">
                <a:latin typeface="Times New Roman"/>
                <a:ea typeface="Times New Roman"/>
              </a:rPr>
              <a:t>awareness</a:t>
            </a:r>
            <a:r>
              <a:rPr lang="en-US" spc="-80" dirty="0" smtClean="0">
                <a:latin typeface="Times New Roman"/>
                <a:ea typeface="Times New Roman"/>
              </a:rPr>
              <a:t> </a:t>
            </a:r>
            <a:r>
              <a:rPr lang="en-US" dirty="0" smtClean="0">
                <a:latin typeface="Times New Roman"/>
                <a:ea typeface="Times New Roman"/>
              </a:rPr>
              <a:t>by</a:t>
            </a:r>
            <a:r>
              <a:rPr lang="en-US" spc="-80" dirty="0" smtClean="0">
                <a:latin typeface="Times New Roman"/>
                <a:ea typeface="Times New Roman"/>
              </a:rPr>
              <a:t> </a:t>
            </a:r>
            <a:r>
              <a:rPr lang="en-US" dirty="0" smtClean="0">
                <a:latin typeface="Times New Roman"/>
                <a:ea typeface="Times New Roman"/>
              </a:rPr>
              <a:t>helping</a:t>
            </a:r>
            <a:r>
              <a:rPr lang="en-US" spc="-80" dirty="0" smtClean="0">
                <a:latin typeface="Times New Roman"/>
                <a:ea typeface="Times New Roman"/>
              </a:rPr>
              <a:t> </a:t>
            </a:r>
            <a:r>
              <a:rPr lang="en-US" dirty="0" smtClean="0">
                <a:latin typeface="Times New Roman"/>
                <a:ea typeface="Times New Roman"/>
              </a:rPr>
              <a:t>to</a:t>
            </a:r>
            <a:r>
              <a:rPr lang="en-US" spc="-80" dirty="0" smtClean="0">
                <a:latin typeface="Times New Roman"/>
                <a:ea typeface="Times New Roman"/>
              </a:rPr>
              <a:t> </a:t>
            </a:r>
            <a:r>
              <a:rPr lang="en-US" dirty="0" smtClean="0">
                <a:latin typeface="Times New Roman"/>
                <a:ea typeface="Times New Roman"/>
              </a:rPr>
              <a:t>suppress</a:t>
            </a:r>
            <a:r>
              <a:rPr lang="en-US" spc="-80" dirty="0" smtClean="0">
                <a:latin typeface="Times New Roman"/>
                <a:ea typeface="Times New Roman"/>
              </a:rPr>
              <a:t> </a:t>
            </a:r>
            <a:r>
              <a:rPr lang="en-US" dirty="0" smtClean="0">
                <a:latin typeface="Times New Roman"/>
                <a:ea typeface="Times New Roman"/>
              </a:rPr>
              <a:t>unpleasant</a:t>
            </a:r>
            <a:r>
              <a:rPr lang="en-US" spc="-80" dirty="0" smtClean="0">
                <a:latin typeface="Times New Roman"/>
                <a:ea typeface="Times New Roman"/>
              </a:rPr>
              <a:t> </a:t>
            </a:r>
            <a:r>
              <a:rPr lang="en-US" dirty="0" smtClean="0">
                <a:latin typeface="Times New Roman"/>
                <a:ea typeface="Times New Roman"/>
              </a:rPr>
              <a:t>or</a:t>
            </a:r>
            <a:r>
              <a:rPr lang="en-US" spc="-80" dirty="0" smtClean="0">
                <a:latin typeface="Times New Roman"/>
                <a:ea typeface="Times New Roman"/>
              </a:rPr>
              <a:t> </a:t>
            </a:r>
            <a:r>
              <a:rPr lang="en-US" dirty="0" smtClean="0">
                <a:latin typeface="Times New Roman"/>
                <a:ea typeface="Times New Roman"/>
              </a:rPr>
              <a:t>nonessential</a:t>
            </a:r>
            <a:r>
              <a:rPr lang="en-US" spc="-80" dirty="0" smtClean="0">
                <a:latin typeface="Times New Roman"/>
                <a:ea typeface="Times New Roman"/>
              </a:rPr>
              <a:t> </a:t>
            </a:r>
            <a:r>
              <a:rPr lang="en-US" dirty="0" smtClean="0">
                <a:latin typeface="Times New Roman"/>
                <a:ea typeface="Times New Roman"/>
              </a:rPr>
              <a:t>memories</a:t>
            </a:r>
            <a:r>
              <a:rPr lang="en-US" spc="-80" dirty="0" smtClean="0">
                <a:latin typeface="Times New Roman"/>
                <a:ea typeface="Times New Roman"/>
              </a:rPr>
              <a:t> </a:t>
            </a:r>
            <a:r>
              <a:rPr lang="en-US" dirty="0" smtClean="0">
                <a:latin typeface="Times New Roman"/>
                <a:ea typeface="Times New Roman"/>
              </a:rPr>
              <a:t>from</a:t>
            </a:r>
            <a:r>
              <a:rPr lang="en-US" spc="-80" dirty="0" smtClean="0">
                <a:latin typeface="Times New Roman"/>
                <a:ea typeface="Times New Roman"/>
              </a:rPr>
              <a:t> </a:t>
            </a:r>
            <a:r>
              <a:rPr lang="en-US" dirty="0" smtClean="0">
                <a:latin typeface="Times New Roman"/>
                <a:ea typeface="Times New Roman"/>
              </a:rPr>
              <a:t>consciousness.</a:t>
            </a:r>
            <a:r>
              <a:rPr lang="en-US" spc="-80" dirty="0" smtClean="0">
                <a:latin typeface="Times New Roman"/>
                <a:ea typeface="Times New Roman"/>
              </a:rPr>
              <a:t> </a:t>
            </a:r>
            <a:r>
              <a:rPr lang="en-US" dirty="0" smtClean="0">
                <a:latin typeface="Times New Roman"/>
                <a:ea typeface="Times New Roman"/>
              </a:rPr>
              <a:t>It</a:t>
            </a:r>
            <a:r>
              <a:rPr lang="en-US" spc="-80" dirty="0" smtClean="0">
                <a:latin typeface="Times New Roman"/>
                <a:ea typeface="Times New Roman"/>
              </a:rPr>
              <a:t> </a:t>
            </a:r>
            <a:r>
              <a:rPr lang="en-US" dirty="0" smtClean="0">
                <a:latin typeface="Times New Roman"/>
                <a:ea typeface="Times New Roman"/>
              </a:rPr>
              <a:t>is</a:t>
            </a:r>
            <a:r>
              <a:rPr lang="en-US" spc="-240" dirty="0" smtClean="0">
                <a:latin typeface="Times New Roman"/>
                <a:ea typeface="Times New Roman"/>
              </a:rPr>
              <a:t> </a:t>
            </a:r>
            <a:r>
              <a:rPr lang="en-US" dirty="0" smtClean="0">
                <a:latin typeface="Times New Roman"/>
                <a:ea typeface="Times New Roman"/>
              </a:rPr>
              <a:t>thought</a:t>
            </a:r>
            <a:r>
              <a:rPr lang="en-US" spc="-55" dirty="0" smtClean="0">
                <a:latin typeface="Times New Roman"/>
                <a:ea typeface="Times New Roman"/>
              </a:rPr>
              <a:t> </a:t>
            </a:r>
            <a:r>
              <a:rPr lang="en-US" dirty="0" smtClean="0">
                <a:latin typeface="Times New Roman"/>
                <a:ea typeface="Times New Roman"/>
              </a:rPr>
              <a:t>to</a:t>
            </a:r>
            <a:r>
              <a:rPr lang="en-US" spc="-55" dirty="0" smtClean="0">
                <a:latin typeface="Times New Roman"/>
                <a:ea typeface="Times New Roman"/>
              </a:rPr>
              <a:t> </a:t>
            </a:r>
            <a:r>
              <a:rPr lang="en-US" dirty="0" smtClean="0">
                <a:latin typeface="Times New Roman"/>
                <a:ea typeface="Times New Roman"/>
              </a:rPr>
              <a:t>be</a:t>
            </a:r>
            <a:r>
              <a:rPr lang="en-US" spc="-55" dirty="0" smtClean="0">
                <a:latin typeface="Times New Roman"/>
                <a:ea typeface="Times New Roman"/>
              </a:rPr>
              <a:t> </a:t>
            </a:r>
            <a:r>
              <a:rPr lang="en-US" dirty="0" smtClean="0">
                <a:latin typeface="Times New Roman"/>
                <a:ea typeface="Times New Roman"/>
              </a:rPr>
              <a:t>partially</a:t>
            </a:r>
            <a:r>
              <a:rPr lang="en-US" spc="-55" dirty="0" smtClean="0">
                <a:latin typeface="Times New Roman"/>
                <a:ea typeface="Times New Roman"/>
              </a:rPr>
              <a:t> </a:t>
            </a:r>
            <a:r>
              <a:rPr lang="en-US" dirty="0" smtClean="0">
                <a:latin typeface="Times New Roman"/>
                <a:ea typeface="Times New Roman"/>
              </a:rPr>
              <a:t>under</a:t>
            </a:r>
            <a:r>
              <a:rPr lang="en-US" spc="-50" dirty="0" smtClean="0">
                <a:latin typeface="Times New Roman"/>
                <a:ea typeface="Times New Roman"/>
              </a:rPr>
              <a:t> </a:t>
            </a:r>
            <a:r>
              <a:rPr lang="en-US" dirty="0" smtClean="0">
                <a:latin typeface="Times New Roman"/>
                <a:ea typeface="Times New Roman"/>
              </a:rPr>
              <a:t>the</a:t>
            </a:r>
            <a:r>
              <a:rPr lang="en-US" spc="-55" dirty="0" smtClean="0">
                <a:latin typeface="Times New Roman"/>
                <a:ea typeface="Times New Roman"/>
              </a:rPr>
              <a:t> </a:t>
            </a:r>
            <a:r>
              <a:rPr lang="en-US" dirty="0" smtClean="0">
                <a:latin typeface="Times New Roman"/>
                <a:ea typeface="Times New Roman"/>
              </a:rPr>
              <a:t>control</a:t>
            </a:r>
            <a:r>
              <a:rPr lang="en-US" spc="-55" dirty="0" smtClean="0">
                <a:latin typeface="Times New Roman"/>
                <a:ea typeface="Times New Roman"/>
              </a:rPr>
              <a:t> </a:t>
            </a:r>
            <a:r>
              <a:rPr lang="en-US" dirty="0" smtClean="0">
                <a:latin typeface="Times New Roman"/>
                <a:ea typeface="Times New Roman"/>
              </a:rPr>
              <a:t>of</a:t>
            </a:r>
            <a:r>
              <a:rPr lang="en-US" spc="-55" dirty="0" smtClean="0">
                <a:latin typeface="Times New Roman"/>
                <a:ea typeface="Times New Roman"/>
              </a:rPr>
              <a:t> </a:t>
            </a:r>
            <a:r>
              <a:rPr lang="en-US" dirty="0" smtClean="0">
                <a:latin typeface="Times New Roman"/>
                <a:ea typeface="Times New Roman"/>
              </a:rPr>
              <a:t>the</a:t>
            </a:r>
            <a:r>
              <a:rPr lang="en-US" spc="-50" dirty="0" smtClean="0">
                <a:latin typeface="Times New Roman"/>
                <a:ea typeface="Times New Roman"/>
              </a:rPr>
              <a:t> </a:t>
            </a:r>
            <a:r>
              <a:rPr lang="en-US" dirty="0" smtClean="0">
                <a:latin typeface="Times New Roman"/>
                <a:ea typeface="Times New Roman"/>
              </a:rPr>
              <a:t>superego,</a:t>
            </a:r>
            <a:r>
              <a:rPr lang="en-US" spc="-55" dirty="0" smtClean="0">
                <a:latin typeface="Times New Roman"/>
                <a:ea typeface="Times New Roman"/>
              </a:rPr>
              <a:t> </a:t>
            </a:r>
            <a:r>
              <a:rPr lang="en-US" dirty="0" smtClean="0">
                <a:latin typeface="Times New Roman"/>
                <a:ea typeface="Times New Roman"/>
              </a:rPr>
              <a:t>which</a:t>
            </a:r>
            <a:r>
              <a:rPr lang="en-US" spc="-55" dirty="0" smtClean="0">
                <a:latin typeface="Times New Roman"/>
                <a:ea typeface="Times New Roman"/>
              </a:rPr>
              <a:t> </a:t>
            </a:r>
            <a:r>
              <a:rPr lang="en-US" dirty="0" smtClean="0">
                <a:latin typeface="Times New Roman"/>
                <a:ea typeface="Times New Roman"/>
              </a:rPr>
              <a:t>helps</a:t>
            </a:r>
            <a:r>
              <a:rPr lang="en-US" spc="-55" dirty="0" smtClean="0">
                <a:latin typeface="Times New Roman"/>
                <a:ea typeface="Times New Roman"/>
              </a:rPr>
              <a:t> </a:t>
            </a:r>
            <a:r>
              <a:rPr lang="en-US" dirty="0" smtClean="0">
                <a:latin typeface="Times New Roman"/>
                <a:ea typeface="Times New Roman"/>
              </a:rPr>
              <a:t>to</a:t>
            </a:r>
            <a:r>
              <a:rPr lang="en-US" spc="-50" dirty="0" smtClean="0">
                <a:latin typeface="Times New Roman"/>
                <a:ea typeface="Times New Roman"/>
              </a:rPr>
              <a:t> </a:t>
            </a:r>
            <a:r>
              <a:rPr lang="en-US" dirty="0" smtClean="0">
                <a:latin typeface="Times New Roman"/>
                <a:ea typeface="Times New Roman"/>
              </a:rPr>
              <a:t>suppress</a:t>
            </a:r>
            <a:r>
              <a:rPr lang="en-US" spc="-55" dirty="0" smtClean="0">
                <a:latin typeface="Times New Roman"/>
                <a:ea typeface="Times New Roman"/>
              </a:rPr>
              <a:t> </a:t>
            </a:r>
            <a:r>
              <a:rPr lang="en-US" dirty="0" smtClean="0">
                <a:latin typeface="Times New Roman"/>
                <a:ea typeface="Times New Roman"/>
              </a:rPr>
              <a:t>unacceptable</a:t>
            </a:r>
            <a:r>
              <a:rPr lang="en-US" spc="-55" dirty="0" smtClean="0">
                <a:latin typeface="Times New Roman"/>
                <a:ea typeface="Times New Roman"/>
              </a:rPr>
              <a:t> </a:t>
            </a:r>
            <a:r>
              <a:rPr lang="en-US" dirty="0" smtClean="0">
                <a:latin typeface="Times New Roman"/>
                <a:ea typeface="Times New Roman"/>
              </a:rPr>
              <a:t>thoughts</a:t>
            </a:r>
            <a:r>
              <a:rPr lang="en-US" spc="-55" dirty="0" smtClean="0">
                <a:latin typeface="Times New Roman"/>
                <a:ea typeface="Times New Roman"/>
              </a:rPr>
              <a:t> </a:t>
            </a:r>
            <a:r>
              <a:rPr lang="en-US" dirty="0" smtClean="0">
                <a:latin typeface="Times New Roman"/>
                <a:ea typeface="Times New Roman"/>
              </a:rPr>
              <a:t>and</a:t>
            </a:r>
            <a:r>
              <a:rPr lang="en-US" spc="-55" dirty="0" smtClean="0">
                <a:latin typeface="Times New Roman"/>
                <a:ea typeface="Times New Roman"/>
              </a:rPr>
              <a:t> </a:t>
            </a:r>
            <a:r>
              <a:rPr lang="en-US" dirty="0" smtClean="0">
                <a:latin typeface="Times New Roman"/>
                <a:ea typeface="Times New Roman"/>
              </a:rPr>
              <a:t>behaviors.</a:t>
            </a:r>
          </a:p>
          <a:p>
            <a:pPr marL="266700" marR="0">
              <a:spcBef>
                <a:spcPts val="955"/>
              </a:spcBef>
              <a:spcAft>
                <a:spcPts val="0"/>
              </a:spcAft>
              <a:buNone/>
            </a:pPr>
            <a:r>
              <a:rPr lang="en-US" b="1" u="sng" dirty="0" smtClean="0">
                <a:latin typeface="Arial"/>
                <a:ea typeface="Arial"/>
              </a:rPr>
              <a:t>The</a:t>
            </a:r>
            <a:r>
              <a:rPr lang="en-US" b="1" u="sng" spc="155" dirty="0" smtClean="0">
                <a:latin typeface="Arial"/>
                <a:ea typeface="Arial"/>
              </a:rPr>
              <a:t> </a:t>
            </a:r>
            <a:r>
              <a:rPr lang="en-US" b="1" u="sng" dirty="0" smtClean="0">
                <a:latin typeface="Arial"/>
                <a:ea typeface="Arial"/>
              </a:rPr>
              <a:t>Unconscious</a:t>
            </a:r>
          </a:p>
          <a:p>
            <a:pPr marL="266700" marR="265430" algn="just">
              <a:lnSpc>
                <a:spcPct val="103000"/>
              </a:lnSpc>
              <a:spcBef>
                <a:spcPts val="1030"/>
              </a:spcBef>
              <a:spcAft>
                <a:spcPts val="0"/>
              </a:spcAft>
            </a:pPr>
            <a:r>
              <a:rPr lang="en-US" dirty="0" smtClean="0">
                <a:latin typeface="Times New Roman"/>
                <a:ea typeface="Times New Roman"/>
              </a:rPr>
              <a:t>The</a:t>
            </a:r>
            <a:r>
              <a:rPr lang="en-US" spc="-25" dirty="0" smtClean="0">
                <a:latin typeface="Times New Roman"/>
                <a:ea typeface="Times New Roman"/>
              </a:rPr>
              <a:t> </a:t>
            </a:r>
            <a:r>
              <a:rPr lang="en-US" dirty="0" smtClean="0">
                <a:latin typeface="Times New Roman"/>
                <a:ea typeface="Times New Roman"/>
              </a:rPr>
              <a:t>unconscious</a:t>
            </a:r>
            <a:r>
              <a:rPr lang="en-US" spc="-25" dirty="0" smtClean="0">
                <a:latin typeface="Times New Roman"/>
                <a:ea typeface="Times New Roman"/>
              </a:rPr>
              <a:t> </a:t>
            </a:r>
            <a:r>
              <a:rPr lang="en-US" dirty="0" smtClean="0">
                <a:latin typeface="Times New Roman"/>
                <a:ea typeface="Times New Roman"/>
              </a:rPr>
              <a:t>includes</a:t>
            </a:r>
            <a:r>
              <a:rPr lang="en-US" spc="-25" dirty="0" smtClean="0">
                <a:latin typeface="Times New Roman"/>
                <a:ea typeface="Times New Roman"/>
              </a:rPr>
              <a:t> </a:t>
            </a:r>
            <a:r>
              <a:rPr lang="en-US" dirty="0" smtClean="0">
                <a:latin typeface="Times New Roman"/>
                <a:ea typeface="Times New Roman"/>
              </a:rPr>
              <a:t>all</a:t>
            </a:r>
            <a:r>
              <a:rPr lang="en-US" spc="-25" dirty="0" smtClean="0">
                <a:latin typeface="Times New Roman"/>
                <a:ea typeface="Times New Roman"/>
              </a:rPr>
              <a:t> </a:t>
            </a:r>
            <a:r>
              <a:rPr lang="en-US" dirty="0" smtClean="0">
                <a:latin typeface="Times New Roman"/>
                <a:ea typeface="Times New Roman"/>
              </a:rPr>
              <a:t>memories</a:t>
            </a:r>
            <a:r>
              <a:rPr lang="en-US" spc="-25" dirty="0" smtClean="0">
                <a:latin typeface="Times New Roman"/>
                <a:ea typeface="Times New Roman"/>
              </a:rPr>
              <a:t> </a:t>
            </a:r>
            <a:r>
              <a:rPr lang="en-US" dirty="0" smtClean="0">
                <a:latin typeface="Times New Roman"/>
                <a:ea typeface="Times New Roman"/>
              </a:rPr>
              <a:t>that</a:t>
            </a:r>
            <a:r>
              <a:rPr lang="en-US" spc="-25" dirty="0" smtClean="0">
                <a:latin typeface="Times New Roman"/>
                <a:ea typeface="Times New Roman"/>
              </a:rPr>
              <a:t> </a:t>
            </a:r>
            <a:r>
              <a:rPr lang="en-US" dirty="0" smtClean="0">
                <a:latin typeface="Times New Roman"/>
                <a:ea typeface="Times New Roman"/>
              </a:rPr>
              <a:t>one</a:t>
            </a:r>
            <a:r>
              <a:rPr lang="en-US" spc="-25" dirty="0" smtClean="0">
                <a:latin typeface="Times New Roman"/>
                <a:ea typeface="Times New Roman"/>
              </a:rPr>
              <a:t> </a:t>
            </a:r>
            <a:r>
              <a:rPr lang="en-US" dirty="0" smtClean="0">
                <a:latin typeface="Times New Roman"/>
                <a:ea typeface="Times New Roman"/>
              </a:rPr>
              <a:t>is</a:t>
            </a:r>
            <a:r>
              <a:rPr lang="en-US" spc="-25" dirty="0" smtClean="0">
                <a:latin typeface="Times New Roman"/>
                <a:ea typeface="Times New Roman"/>
              </a:rPr>
              <a:t> </a:t>
            </a:r>
            <a:r>
              <a:rPr lang="en-US" dirty="0" smtClean="0">
                <a:latin typeface="Times New Roman"/>
                <a:ea typeface="Times New Roman"/>
              </a:rPr>
              <a:t>unable</a:t>
            </a:r>
            <a:r>
              <a:rPr lang="en-US" spc="-25" dirty="0" smtClean="0">
                <a:latin typeface="Times New Roman"/>
                <a:ea typeface="Times New Roman"/>
              </a:rPr>
              <a:t> </a:t>
            </a:r>
            <a:r>
              <a:rPr lang="en-US" dirty="0" smtClean="0">
                <a:latin typeface="Times New Roman"/>
                <a:ea typeface="Times New Roman"/>
              </a:rPr>
              <a:t>to</a:t>
            </a:r>
            <a:r>
              <a:rPr lang="en-US" spc="-25" dirty="0" smtClean="0">
                <a:latin typeface="Times New Roman"/>
                <a:ea typeface="Times New Roman"/>
              </a:rPr>
              <a:t> </a:t>
            </a:r>
            <a:r>
              <a:rPr lang="en-US" dirty="0" smtClean="0">
                <a:latin typeface="Times New Roman"/>
                <a:ea typeface="Times New Roman"/>
              </a:rPr>
              <a:t>bring</a:t>
            </a:r>
            <a:r>
              <a:rPr lang="en-US" spc="-25" dirty="0" smtClean="0">
                <a:latin typeface="Times New Roman"/>
                <a:ea typeface="Times New Roman"/>
              </a:rPr>
              <a:t> </a:t>
            </a:r>
            <a:r>
              <a:rPr lang="en-US" dirty="0" smtClean="0">
                <a:latin typeface="Times New Roman"/>
                <a:ea typeface="Times New Roman"/>
              </a:rPr>
              <a:t>to</a:t>
            </a:r>
            <a:r>
              <a:rPr lang="en-US" spc="-25" dirty="0" smtClean="0">
                <a:latin typeface="Times New Roman"/>
                <a:ea typeface="Times New Roman"/>
              </a:rPr>
              <a:t> </a:t>
            </a:r>
            <a:r>
              <a:rPr lang="en-US" dirty="0" smtClean="0">
                <a:latin typeface="Times New Roman"/>
                <a:ea typeface="Times New Roman"/>
              </a:rPr>
              <a:t>conscious</a:t>
            </a:r>
            <a:r>
              <a:rPr lang="en-US" spc="-25" dirty="0" smtClean="0">
                <a:latin typeface="Times New Roman"/>
                <a:ea typeface="Times New Roman"/>
              </a:rPr>
              <a:t> </a:t>
            </a:r>
            <a:r>
              <a:rPr lang="en-US" dirty="0" smtClean="0">
                <a:latin typeface="Times New Roman"/>
                <a:ea typeface="Times New Roman"/>
              </a:rPr>
              <a:t>awareness.</a:t>
            </a:r>
            <a:r>
              <a:rPr lang="en-US" spc="-25" dirty="0" smtClean="0">
                <a:latin typeface="Times New Roman"/>
                <a:ea typeface="Times New Roman"/>
              </a:rPr>
              <a:t> </a:t>
            </a:r>
            <a:r>
              <a:rPr lang="en-US" dirty="0" smtClean="0">
                <a:latin typeface="Times New Roman"/>
                <a:ea typeface="Times New Roman"/>
              </a:rPr>
              <a:t>It</a:t>
            </a:r>
            <a:r>
              <a:rPr lang="en-US" spc="-25" dirty="0" smtClean="0">
                <a:latin typeface="Times New Roman"/>
                <a:ea typeface="Times New Roman"/>
              </a:rPr>
              <a:t> </a:t>
            </a:r>
            <a:r>
              <a:rPr lang="en-US" dirty="0" smtClean="0">
                <a:latin typeface="Times New Roman"/>
                <a:ea typeface="Times New Roman"/>
              </a:rPr>
              <a:t>is</a:t>
            </a:r>
            <a:r>
              <a:rPr lang="en-US" spc="-25" dirty="0" smtClean="0">
                <a:latin typeface="Times New Roman"/>
                <a:ea typeface="Times New Roman"/>
              </a:rPr>
              <a:t> </a:t>
            </a:r>
            <a:r>
              <a:rPr lang="en-US" dirty="0" smtClean="0">
                <a:latin typeface="Times New Roman"/>
                <a:ea typeface="Times New Roman"/>
              </a:rPr>
              <a:t>the</a:t>
            </a:r>
            <a:r>
              <a:rPr lang="en-US" spc="-25" dirty="0" smtClean="0">
                <a:latin typeface="Times New Roman"/>
                <a:ea typeface="Times New Roman"/>
              </a:rPr>
              <a:t> </a:t>
            </a:r>
            <a:r>
              <a:rPr lang="en-US" dirty="0" smtClean="0">
                <a:latin typeface="Times New Roman"/>
                <a:ea typeface="Times New Roman"/>
              </a:rPr>
              <a:t>largest</a:t>
            </a:r>
            <a:r>
              <a:rPr lang="en-US" spc="-25" dirty="0" smtClean="0">
                <a:latin typeface="Times New Roman"/>
                <a:ea typeface="Times New Roman"/>
              </a:rPr>
              <a:t> </a:t>
            </a:r>
            <a:r>
              <a:rPr lang="en-US" dirty="0" smtClean="0">
                <a:latin typeface="Times New Roman"/>
                <a:ea typeface="Times New Roman"/>
              </a:rPr>
              <a:t>of</a:t>
            </a:r>
            <a:r>
              <a:rPr lang="en-US" spc="-25" dirty="0" smtClean="0">
                <a:latin typeface="Times New Roman"/>
                <a:ea typeface="Times New Roman"/>
              </a:rPr>
              <a:t> </a:t>
            </a:r>
            <a:r>
              <a:rPr lang="en-US" dirty="0" smtClean="0">
                <a:latin typeface="Times New Roman"/>
                <a:ea typeface="Times New Roman"/>
              </a:rPr>
              <a:t>the</a:t>
            </a:r>
            <a:r>
              <a:rPr lang="en-US" spc="-25" dirty="0" smtClean="0">
                <a:latin typeface="Times New Roman"/>
                <a:ea typeface="Times New Roman"/>
              </a:rPr>
              <a:t> </a:t>
            </a:r>
            <a:r>
              <a:rPr lang="en-US" dirty="0" smtClean="0">
                <a:latin typeface="Times New Roman"/>
                <a:ea typeface="Times New Roman"/>
              </a:rPr>
              <a:t>three</a:t>
            </a:r>
            <a:r>
              <a:rPr lang="en-US" spc="-240" dirty="0" smtClean="0">
                <a:latin typeface="Times New Roman"/>
                <a:ea typeface="Times New Roman"/>
              </a:rPr>
              <a:t> </a:t>
            </a:r>
            <a:r>
              <a:rPr lang="en-US" dirty="0" smtClean="0">
                <a:latin typeface="Times New Roman"/>
                <a:ea typeface="Times New Roman"/>
              </a:rPr>
              <a:t>topographical</a:t>
            </a:r>
            <a:r>
              <a:rPr lang="en-US" spc="-5" dirty="0" smtClean="0">
                <a:latin typeface="Times New Roman"/>
                <a:ea typeface="Times New Roman"/>
              </a:rPr>
              <a:t> </a:t>
            </a:r>
            <a:r>
              <a:rPr lang="en-US" dirty="0" smtClean="0">
                <a:latin typeface="Times New Roman"/>
                <a:ea typeface="Times New Roman"/>
              </a:rPr>
              <a:t>levels.</a:t>
            </a:r>
            <a:r>
              <a:rPr lang="en-US" spc="-5" dirty="0" smtClean="0">
                <a:latin typeface="Times New Roman"/>
                <a:ea typeface="Times New Roman"/>
              </a:rPr>
              <a:t> </a:t>
            </a:r>
            <a:r>
              <a:rPr lang="en-US" dirty="0" smtClean="0">
                <a:latin typeface="Times New Roman"/>
                <a:ea typeface="Times New Roman"/>
              </a:rPr>
              <a:t>Unconscious</a:t>
            </a:r>
            <a:r>
              <a:rPr lang="en-US" spc="-5" dirty="0" smtClean="0">
                <a:latin typeface="Times New Roman"/>
                <a:ea typeface="Times New Roman"/>
              </a:rPr>
              <a:t> </a:t>
            </a:r>
            <a:r>
              <a:rPr lang="en-US" dirty="0" smtClean="0">
                <a:latin typeface="Times New Roman"/>
                <a:ea typeface="Times New Roman"/>
              </a:rPr>
              <a:t>material</a:t>
            </a:r>
            <a:r>
              <a:rPr lang="en-US" spc="-5" dirty="0" smtClean="0">
                <a:latin typeface="Times New Roman"/>
                <a:ea typeface="Times New Roman"/>
              </a:rPr>
              <a:t> </a:t>
            </a:r>
            <a:r>
              <a:rPr lang="en-US" dirty="0" smtClean="0">
                <a:latin typeface="Times New Roman"/>
                <a:ea typeface="Times New Roman"/>
              </a:rPr>
              <a:t>consists</a:t>
            </a:r>
            <a:r>
              <a:rPr lang="en-US" spc="-5" dirty="0" smtClean="0">
                <a:latin typeface="Times New Roman"/>
                <a:ea typeface="Times New Roman"/>
              </a:rPr>
              <a:t> </a:t>
            </a:r>
            <a:r>
              <a:rPr lang="en-US" dirty="0" smtClean="0">
                <a:latin typeface="Times New Roman"/>
                <a:ea typeface="Times New Roman"/>
              </a:rPr>
              <a:t>of</a:t>
            </a:r>
            <a:r>
              <a:rPr lang="en-US" spc="-5" dirty="0" smtClean="0">
                <a:latin typeface="Times New Roman"/>
                <a:ea typeface="Times New Roman"/>
              </a:rPr>
              <a:t> </a:t>
            </a:r>
            <a:r>
              <a:rPr lang="en-US" dirty="0" smtClean="0">
                <a:latin typeface="Times New Roman"/>
                <a:ea typeface="Times New Roman"/>
              </a:rPr>
              <a:t>unpleasant</a:t>
            </a:r>
            <a:r>
              <a:rPr lang="en-US" spc="-5" dirty="0" smtClean="0">
                <a:latin typeface="Times New Roman"/>
                <a:ea typeface="Times New Roman"/>
              </a:rPr>
              <a:t> </a:t>
            </a:r>
            <a:r>
              <a:rPr lang="en-US" dirty="0" smtClean="0">
                <a:latin typeface="Times New Roman"/>
                <a:ea typeface="Times New Roman"/>
              </a:rPr>
              <a:t>or</a:t>
            </a:r>
            <a:r>
              <a:rPr lang="en-US" spc="-5" dirty="0" smtClean="0">
                <a:latin typeface="Times New Roman"/>
                <a:ea typeface="Times New Roman"/>
              </a:rPr>
              <a:t> </a:t>
            </a:r>
            <a:r>
              <a:rPr lang="en-US" dirty="0" smtClean="0">
                <a:latin typeface="Times New Roman"/>
                <a:ea typeface="Times New Roman"/>
              </a:rPr>
              <a:t>nonessential</a:t>
            </a:r>
            <a:r>
              <a:rPr lang="en-US" spc="-5" dirty="0" smtClean="0">
                <a:latin typeface="Times New Roman"/>
                <a:ea typeface="Times New Roman"/>
              </a:rPr>
              <a:t> </a:t>
            </a:r>
            <a:r>
              <a:rPr lang="en-US" dirty="0" smtClean="0">
                <a:latin typeface="Times New Roman"/>
                <a:ea typeface="Times New Roman"/>
              </a:rPr>
              <a:t>memories</a:t>
            </a:r>
            <a:r>
              <a:rPr lang="en-US" spc="-5" dirty="0" smtClean="0">
                <a:latin typeface="Times New Roman"/>
                <a:ea typeface="Times New Roman"/>
              </a:rPr>
              <a:t> </a:t>
            </a:r>
            <a:r>
              <a:rPr lang="en-US" dirty="0" smtClean="0">
                <a:latin typeface="Times New Roman"/>
                <a:ea typeface="Times New Roman"/>
              </a:rPr>
              <a:t>that</a:t>
            </a:r>
            <a:r>
              <a:rPr lang="en-US" spc="-5" dirty="0" smtClean="0">
                <a:latin typeface="Times New Roman"/>
                <a:ea typeface="Times New Roman"/>
              </a:rPr>
              <a:t> </a:t>
            </a:r>
            <a:r>
              <a:rPr lang="en-US" dirty="0" smtClean="0">
                <a:latin typeface="Times New Roman"/>
                <a:ea typeface="Times New Roman"/>
              </a:rPr>
              <a:t>have</a:t>
            </a:r>
            <a:r>
              <a:rPr lang="en-US" spc="-5" dirty="0" smtClean="0">
                <a:latin typeface="Times New Roman"/>
                <a:ea typeface="Times New Roman"/>
              </a:rPr>
              <a:t> </a:t>
            </a:r>
            <a:r>
              <a:rPr lang="en-US" dirty="0" smtClean="0">
                <a:latin typeface="Times New Roman"/>
                <a:ea typeface="Times New Roman"/>
              </a:rPr>
              <a:t>been</a:t>
            </a:r>
            <a:r>
              <a:rPr lang="en-US" spc="-5" dirty="0" smtClean="0">
                <a:latin typeface="Times New Roman"/>
                <a:ea typeface="Times New Roman"/>
              </a:rPr>
              <a:t> </a:t>
            </a:r>
            <a:r>
              <a:rPr lang="en-US" dirty="0" smtClean="0">
                <a:latin typeface="Times New Roman"/>
                <a:ea typeface="Times New Roman"/>
              </a:rPr>
              <a:t>repressed</a:t>
            </a:r>
            <a:r>
              <a:rPr lang="en-US" spc="-240" dirty="0" smtClean="0">
                <a:latin typeface="Times New Roman"/>
                <a:ea typeface="Times New Roman"/>
              </a:rPr>
              <a:t> </a:t>
            </a:r>
            <a:r>
              <a:rPr lang="en-US" dirty="0" smtClean="0">
                <a:latin typeface="Times New Roman"/>
                <a:ea typeface="Times New Roman"/>
              </a:rPr>
              <a:t>and can be retrieved only through therapy, hypnosis, and with certain substances that alter the awareness and have</a:t>
            </a:r>
            <a:r>
              <a:rPr lang="en-US" spc="5" dirty="0" smtClean="0">
                <a:latin typeface="Times New Roman"/>
                <a:ea typeface="Times New Roman"/>
              </a:rPr>
              <a:t> </a:t>
            </a:r>
            <a:r>
              <a:rPr lang="en-US" dirty="0" smtClean="0">
                <a:latin typeface="Times New Roman"/>
                <a:ea typeface="Times New Roman"/>
              </a:rPr>
              <a:t>the capacity to restructure repressed memories. Unconscious material may also emerge in dreams and in seemingly</a:t>
            </a:r>
            <a:r>
              <a:rPr lang="en-US" spc="5" dirty="0" smtClean="0">
                <a:latin typeface="Times New Roman"/>
                <a:ea typeface="Times New Roman"/>
              </a:rPr>
              <a:t> </a:t>
            </a:r>
            <a:r>
              <a:rPr lang="en-US" dirty="0" smtClean="0">
                <a:latin typeface="Times New Roman"/>
                <a:ea typeface="Times New Roman"/>
              </a:rPr>
              <a:t>incomprehensible behavior.</a:t>
            </a:r>
          </a:p>
          <a:p>
            <a:endParaRPr lang="en-US" dirty="0"/>
          </a:p>
        </p:txBody>
      </p:sp>
    </p:spTree>
  </p:cSld>
  <p:clrMapOvr>
    <a:masterClrMapping/>
  </p:clrMapOvr>
  <p:transition spd="med">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839200" cy="990600"/>
          </a:xfrm>
        </p:spPr>
        <p:txBody>
          <a:bodyPr vert="horz" anchor="ctr">
            <a:noAutofit/>
          </a:bodyPr>
          <a:lstStyle/>
          <a:p>
            <a:pPr algn="ctr"/>
            <a:r>
              <a:rPr lang="en-US" b="1" dirty="0" smtClean="0">
                <a:solidFill>
                  <a:schemeClr val="accent5">
                    <a:lumMod val="50000"/>
                  </a:schemeClr>
                </a:solidFill>
              </a:rPr>
              <a:t>Freud's Stages of Personality Development</a:t>
            </a:r>
            <a:br>
              <a:rPr lang="en-US" b="1" dirty="0" smtClean="0">
                <a:solidFill>
                  <a:schemeClr val="accent5">
                    <a:lumMod val="50000"/>
                  </a:schemeClr>
                </a:solidFill>
              </a:rPr>
            </a:br>
            <a:endParaRPr lang="en-US" b="1" dirty="0">
              <a:solidFill>
                <a:schemeClr val="accent5">
                  <a:lumMod val="50000"/>
                </a:schemeClr>
              </a:solidFill>
            </a:endParaRPr>
          </a:p>
        </p:txBody>
      </p:sp>
      <p:sp>
        <p:nvSpPr>
          <p:cNvPr id="3" name="Content Placeholder 2"/>
          <p:cNvSpPr>
            <a:spLocks noGrp="1"/>
          </p:cNvSpPr>
          <p:nvPr>
            <p:ph sz="quarter" idx="1"/>
          </p:nvPr>
        </p:nvSpPr>
        <p:spPr>
          <a:xfrm>
            <a:off x="0" y="1752600"/>
            <a:ext cx="9144000" cy="4953000"/>
          </a:xfrm>
        </p:spPr>
        <p:txBody>
          <a:bodyPr>
            <a:noAutofit/>
          </a:bodyPr>
          <a:lstStyle/>
          <a:p>
            <a:pPr>
              <a:buNone/>
            </a:pPr>
            <a:r>
              <a:rPr lang="en-US" sz="3600" dirty="0" smtClean="0">
                <a:latin typeface="Times New Roman"/>
                <a:ea typeface="Times New Roman"/>
              </a:rPr>
              <a:t>    Freud described formation of the personality through five stages of psychosexual development. He placed much</a:t>
            </a:r>
            <a:r>
              <a:rPr lang="en-US" sz="3600" spc="5" dirty="0" smtClean="0">
                <a:latin typeface="Times New Roman"/>
                <a:ea typeface="Times New Roman"/>
              </a:rPr>
              <a:t> </a:t>
            </a:r>
            <a:r>
              <a:rPr lang="en-US" sz="3600" dirty="0" smtClean="0">
                <a:latin typeface="Times New Roman"/>
                <a:ea typeface="Times New Roman"/>
              </a:rPr>
              <a:t>emphasis</a:t>
            </a:r>
            <a:r>
              <a:rPr lang="en-US" sz="3600" spc="-55" dirty="0" smtClean="0">
                <a:latin typeface="Times New Roman"/>
                <a:ea typeface="Times New Roman"/>
              </a:rPr>
              <a:t> </a:t>
            </a:r>
            <a:r>
              <a:rPr lang="en-US" sz="3600" dirty="0" smtClean="0">
                <a:latin typeface="Times New Roman"/>
                <a:ea typeface="Times New Roman"/>
              </a:rPr>
              <a:t>on</a:t>
            </a:r>
            <a:r>
              <a:rPr lang="en-US" sz="3600" spc="-55" dirty="0" smtClean="0">
                <a:latin typeface="Times New Roman"/>
                <a:ea typeface="Times New Roman"/>
              </a:rPr>
              <a:t> </a:t>
            </a:r>
            <a:r>
              <a:rPr lang="en-US" sz="3600" dirty="0" smtClean="0">
                <a:latin typeface="Times New Roman"/>
                <a:ea typeface="Times New Roman"/>
              </a:rPr>
              <a:t>the</a:t>
            </a:r>
            <a:r>
              <a:rPr lang="en-US" sz="3600" spc="-55" dirty="0" smtClean="0">
                <a:latin typeface="Times New Roman"/>
                <a:ea typeface="Times New Roman"/>
              </a:rPr>
              <a:t> </a:t>
            </a:r>
            <a:r>
              <a:rPr lang="en-US" sz="3600" dirty="0" smtClean="0">
                <a:latin typeface="Times New Roman"/>
                <a:ea typeface="Times New Roman"/>
              </a:rPr>
              <a:t>first</a:t>
            </a:r>
            <a:r>
              <a:rPr lang="en-US" sz="3600" spc="-55" dirty="0" smtClean="0">
                <a:latin typeface="Times New Roman"/>
                <a:ea typeface="Times New Roman"/>
              </a:rPr>
              <a:t> </a:t>
            </a:r>
            <a:r>
              <a:rPr lang="en-US" sz="3600" dirty="0" smtClean="0">
                <a:latin typeface="Times New Roman"/>
                <a:ea typeface="Times New Roman"/>
              </a:rPr>
              <a:t>5</a:t>
            </a:r>
            <a:r>
              <a:rPr lang="en-US" sz="3600" spc="-50" dirty="0" smtClean="0">
                <a:latin typeface="Times New Roman"/>
                <a:ea typeface="Times New Roman"/>
              </a:rPr>
              <a:t> </a:t>
            </a:r>
            <a:r>
              <a:rPr lang="en-US" sz="3600" dirty="0" smtClean="0">
                <a:latin typeface="Times New Roman"/>
                <a:ea typeface="Times New Roman"/>
              </a:rPr>
              <a:t>years</a:t>
            </a:r>
            <a:r>
              <a:rPr lang="en-US" sz="3600" spc="-55" dirty="0" smtClean="0">
                <a:latin typeface="Times New Roman"/>
                <a:ea typeface="Times New Roman"/>
              </a:rPr>
              <a:t> </a:t>
            </a:r>
            <a:r>
              <a:rPr lang="en-US" sz="3600" dirty="0" smtClean="0">
                <a:latin typeface="Times New Roman"/>
                <a:ea typeface="Times New Roman"/>
              </a:rPr>
              <a:t>of</a:t>
            </a:r>
            <a:r>
              <a:rPr lang="en-US" sz="3600" spc="-55" dirty="0" smtClean="0">
                <a:latin typeface="Times New Roman"/>
                <a:ea typeface="Times New Roman"/>
              </a:rPr>
              <a:t> </a:t>
            </a:r>
            <a:r>
              <a:rPr lang="en-US" sz="3600" dirty="0" smtClean="0">
                <a:latin typeface="Times New Roman"/>
                <a:ea typeface="Times New Roman"/>
              </a:rPr>
              <a:t>life</a:t>
            </a:r>
            <a:r>
              <a:rPr lang="en-US" sz="3600" spc="-55" dirty="0" smtClean="0">
                <a:latin typeface="Times New Roman"/>
                <a:ea typeface="Times New Roman"/>
              </a:rPr>
              <a:t> </a:t>
            </a:r>
            <a:r>
              <a:rPr lang="en-US" sz="3600" dirty="0" smtClean="0">
                <a:latin typeface="Times New Roman"/>
                <a:ea typeface="Times New Roman"/>
              </a:rPr>
              <a:t>and</a:t>
            </a:r>
            <a:r>
              <a:rPr lang="en-US" sz="3600" spc="-55" dirty="0" smtClean="0">
                <a:latin typeface="Times New Roman"/>
                <a:ea typeface="Times New Roman"/>
              </a:rPr>
              <a:t> </a:t>
            </a:r>
            <a:r>
              <a:rPr lang="en-US" sz="3600" dirty="0" smtClean="0">
                <a:latin typeface="Times New Roman"/>
                <a:ea typeface="Times New Roman"/>
              </a:rPr>
              <a:t>believed</a:t>
            </a:r>
            <a:r>
              <a:rPr lang="en-US" sz="3600" spc="-50" dirty="0" smtClean="0">
                <a:latin typeface="Times New Roman"/>
                <a:ea typeface="Times New Roman"/>
              </a:rPr>
              <a:t> </a:t>
            </a:r>
            <a:r>
              <a:rPr lang="en-US" sz="3600" dirty="0" smtClean="0">
                <a:latin typeface="Times New Roman"/>
                <a:ea typeface="Times New Roman"/>
              </a:rPr>
              <a:t>that</a:t>
            </a:r>
            <a:r>
              <a:rPr lang="en-US" sz="3600" spc="-55" dirty="0" smtClean="0">
                <a:latin typeface="Times New Roman"/>
                <a:ea typeface="Times New Roman"/>
              </a:rPr>
              <a:t> </a:t>
            </a:r>
            <a:r>
              <a:rPr lang="en-US" sz="3600" dirty="0" smtClean="0">
                <a:latin typeface="Times New Roman"/>
                <a:ea typeface="Times New Roman"/>
              </a:rPr>
              <a:t>characteristics</a:t>
            </a:r>
            <a:r>
              <a:rPr lang="en-US" sz="3600" spc="-55" dirty="0" smtClean="0">
                <a:latin typeface="Times New Roman"/>
                <a:ea typeface="Times New Roman"/>
              </a:rPr>
              <a:t> </a:t>
            </a:r>
            <a:r>
              <a:rPr lang="en-US" sz="3600" dirty="0" smtClean="0">
                <a:latin typeface="Times New Roman"/>
                <a:ea typeface="Times New Roman"/>
              </a:rPr>
              <a:t>developed</a:t>
            </a:r>
            <a:r>
              <a:rPr lang="en-US" sz="3600" spc="-55" dirty="0" smtClean="0">
                <a:latin typeface="Times New Roman"/>
                <a:ea typeface="Times New Roman"/>
              </a:rPr>
              <a:t> </a:t>
            </a:r>
            <a:r>
              <a:rPr lang="en-US" sz="3600" dirty="0" smtClean="0">
                <a:latin typeface="Times New Roman"/>
                <a:ea typeface="Times New Roman"/>
              </a:rPr>
              <a:t>during</a:t>
            </a:r>
            <a:r>
              <a:rPr lang="en-US" sz="3600" spc="-55" dirty="0" smtClean="0">
                <a:latin typeface="Times New Roman"/>
                <a:ea typeface="Times New Roman"/>
              </a:rPr>
              <a:t> </a:t>
            </a:r>
            <a:r>
              <a:rPr lang="en-US" sz="3600" dirty="0" smtClean="0">
                <a:latin typeface="Times New Roman"/>
                <a:ea typeface="Times New Roman"/>
              </a:rPr>
              <a:t>these</a:t>
            </a:r>
            <a:r>
              <a:rPr lang="en-US" sz="3600" spc="-50" dirty="0" smtClean="0">
                <a:latin typeface="Times New Roman"/>
                <a:ea typeface="Times New Roman"/>
              </a:rPr>
              <a:t> </a:t>
            </a:r>
            <a:r>
              <a:rPr lang="en-US" sz="3600" dirty="0" smtClean="0">
                <a:latin typeface="Times New Roman"/>
                <a:ea typeface="Times New Roman"/>
              </a:rPr>
              <a:t>early</a:t>
            </a:r>
            <a:r>
              <a:rPr lang="en-US" sz="3600" spc="-55" dirty="0" smtClean="0">
                <a:latin typeface="Times New Roman"/>
                <a:ea typeface="Times New Roman"/>
              </a:rPr>
              <a:t> </a:t>
            </a:r>
            <a:r>
              <a:rPr lang="en-US" sz="3600" dirty="0" smtClean="0">
                <a:latin typeface="Times New Roman"/>
                <a:ea typeface="Times New Roman"/>
              </a:rPr>
              <a:t>years</a:t>
            </a:r>
            <a:r>
              <a:rPr lang="en-US" sz="3600" spc="-55" dirty="0" smtClean="0">
                <a:latin typeface="Times New Roman"/>
                <a:ea typeface="Times New Roman"/>
              </a:rPr>
              <a:t> </a:t>
            </a:r>
            <a:r>
              <a:rPr lang="en-US" sz="3600" dirty="0" smtClean="0">
                <a:latin typeface="Times New Roman"/>
                <a:ea typeface="Times New Roman"/>
              </a:rPr>
              <a:t>bore</a:t>
            </a:r>
            <a:r>
              <a:rPr lang="en-US" sz="3600" spc="-55" dirty="0" smtClean="0">
                <a:latin typeface="Times New Roman"/>
                <a:ea typeface="Times New Roman"/>
              </a:rPr>
              <a:t> </a:t>
            </a:r>
            <a:r>
              <a:rPr lang="en-US" sz="3600" dirty="0" smtClean="0">
                <a:latin typeface="Times New Roman"/>
                <a:ea typeface="Times New Roman"/>
              </a:rPr>
              <a:t>heavily</a:t>
            </a:r>
            <a:r>
              <a:rPr lang="en-US" sz="3600" spc="-55" dirty="0" smtClean="0">
                <a:latin typeface="Times New Roman"/>
                <a:ea typeface="Times New Roman"/>
              </a:rPr>
              <a:t> </a:t>
            </a:r>
            <a:r>
              <a:rPr lang="en-US" sz="3600" dirty="0" smtClean="0">
                <a:latin typeface="Times New Roman"/>
                <a:ea typeface="Times New Roman"/>
              </a:rPr>
              <a:t>on</a:t>
            </a:r>
            <a:r>
              <a:rPr lang="en-US" sz="3600" spc="-235" dirty="0" smtClean="0">
                <a:latin typeface="Times New Roman"/>
                <a:ea typeface="Times New Roman"/>
              </a:rPr>
              <a:t> </a:t>
            </a:r>
            <a:r>
              <a:rPr lang="en-US" sz="3600" dirty="0" smtClean="0">
                <a:latin typeface="Times New Roman"/>
                <a:ea typeface="Times New Roman"/>
              </a:rPr>
              <a:t>one's</a:t>
            </a:r>
            <a:r>
              <a:rPr lang="en-US" sz="3600" spc="-50" dirty="0" smtClean="0">
                <a:latin typeface="Times New Roman"/>
                <a:ea typeface="Times New Roman"/>
              </a:rPr>
              <a:t> </a:t>
            </a:r>
            <a:r>
              <a:rPr lang="en-US" sz="3600" dirty="0" smtClean="0">
                <a:latin typeface="Times New Roman"/>
                <a:ea typeface="Times New Roman"/>
              </a:rPr>
              <a:t>adaptation</a:t>
            </a:r>
            <a:r>
              <a:rPr lang="en-US" sz="3600" spc="-50" dirty="0" smtClean="0">
                <a:latin typeface="Times New Roman"/>
                <a:ea typeface="Times New Roman"/>
              </a:rPr>
              <a:t> </a:t>
            </a:r>
            <a:r>
              <a:rPr lang="en-US" sz="3600" dirty="0" smtClean="0">
                <a:latin typeface="Times New Roman"/>
                <a:ea typeface="Times New Roman"/>
              </a:rPr>
              <a:t>patterns</a:t>
            </a:r>
            <a:r>
              <a:rPr lang="en-US" sz="3600" spc="-50" dirty="0" smtClean="0">
                <a:latin typeface="Times New Roman"/>
                <a:ea typeface="Times New Roman"/>
              </a:rPr>
              <a:t> </a:t>
            </a:r>
            <a:r>
              <a:rPr lang="en-US" sz="3600" dirty="0" smtClean="0">
                <a:latin typeface="Times New Roman"/>
                <a:ea typeface="Times New Roman"/>
              </a:rPr>
              <a:t>and</a:t>
            </a:r>
            <a:r>
              <a:rPr lang="en-US" sz="3600" spc="-50" dirty="0" smtClean="0">
                <a:latin typeface="Times New Roman"/>
                <a:ea typeface="Times New Roman"/>
              </a:rPr>
              <a:t> </a:t>
            </a:r>
            <a:r>
              <a:rPr lang="en-US" sz="3600" dirty="0" smtClean="0">
                <a:latin typeface="Times New Roman"/>
                <a:ea typeface="Times New Roman"/>
              </a:rPr>
              <a:t>personality</a:t>
            </a:r>
            <a:r>
              <a:rPr lang="en-US" sz="3600" spc="-50" dirty="0" smtClean="0">
                <a:latin typeface="Times New Roman"/>
                <a:ea typeface="Times New Roman"/>
              </a:rPr>
              <a:t> </a:t>
            </a:r>
            <a:r>
              <a:rPr lang="en-US" sz="3600" dirty="0" smtClean="0">
                <a:latin typeface="Times New Roman"/>
                <a:ea typeface="Times New Roman"/>
              </a:rPr>
              <a:t>traits</a:t>
            </a:r>
            <a:r>
              <a:rPr lang="en-US" sz="3600" spc="-50" dirty="0" smtClean="0">
                <a:latin typeface="Times New Roman"/>
                <a:ea typeface="Times New Roman"/>
              </a:rPr>
              <a:t> </a:t>
            </a:r>
            <a:r>
              <a:rPr lang="en-US" sz="3600" dirty="0" smtClean="0">
                <a:latin typeface="Times New Roman"/>
                <a:ea typeface="Times New Roman"/>
              </a:rPr>
              <a:t>in</a:t>
            </a:r>
            <a:r>
              <a:rPr lang="en-US" sz="3600" spc="-50" dirty="0" smtClean="0">
                <a:latin typeface="Times New Roman"/>
                <a:ea typeface="Times New Roman"/>
              </a:rPr>
              <a:t> </a:t>
            </a:r>
            <a:r>
              <a:rPr lang="en-US" sz="3600" dirty="0" smtClean="0">
                <a:latin typeface="Times New Roman"/>
                <a:ea typeface="Times New Roman"/>
              </a:rPr>
              <a:t>adulthood.</a:t>
            </a:r>
            <a:r>
              <a:rPr lang="en-US" sz="3600" spc="-50" dirty="0" smtClean="0">
                <a:latin typeface="Times New Roman"/>
                <a:ea typeface="Times New Roman"/>
              </a:rPr>
              <a:t> </a:t>
            </a:r>
            <a:r>
              <a:rPr lang="en-US" sz="3600" dirty="0" smtClean="0">
                <a:latin typeface="Times New Roman"/>
                <a:ea typeface="Times New Roman"/>
              </a:rPr>
              <a:t>Fixation</a:t>
            </a:r>
            <a:r>
              <a:rPr lang="en-US" sz="3600" spc="-50" dirty="0" smtClean="0">
                <a:latin typeface="Times New Roman"/>
                <a:ea typeface="Times New Roman"/>
              </a:rPr>
              <a:t> </a:t>
            </a:r>
            <a:r>
              <a:rPr lang="en-US" sz="3600" dirty="0" smtClean="0">
                <a:latin typeface="Times New Roman"/>
                <a:ea typeface="Times New Roman"/>
              </a:rPr>
              <a:t>in</a:t>
            </a:r>
            <a:r>
              <a:rPr lang="en-US" sz="3600" spc="-50" dirty="0" smtClean="0">
                <a:latin typeface="Times New Roman"/>
                <a:ea typeface="Times New Roman"/>
              </a:rPr>
              <a:t> </a:t>
            </a:r>
            <a:r>
              <a:rPr lang="en-US" sz="3600" dirty="0" smtClean="0">
                <a:latin typeface="Times New Roman"/>
                <a:ea typeface="Times New Roman"/>
              </a:rPr>
              <a:t>an</a:t>
            </a:r>
            <a:r>
              <a:rPr lang="en-US" sz="3600" spc="-50" dirty="0" smtClean="0">
                <a:latin typeface="Times New Roman"/>
                <a:ea typeface="Times New Roman"/>
              </a:rPr>
              <a:t> </a:t>
            </a:r>
            <a:r>
              <a:rPr lang="en-US" sz="3600" dirty="0" smtClean="0">
                <a:latin typeface="Times New Roman"/>
                <a:ea typeface="Times New Roman"/>
              </a:rPr>
              <a:t>early</a:t>
            </a:r>
            <a:r>
              <a:rPr lang="en-US" sz="3600" spc="-50" dirty="0" smtClean="0">
                <a:latin typeface="Times New Roman"/>
                <a:ea typeface="Times New Roman"/>
              </a:rPr>
              <a:t> </a:t>
            </a:r>
            <a:r>
              <a:rPr lang="en-US" sz="3600" dirty="0" smtClean="0">
                <a:latin typeface="Times New Roman"/>
                <a:ea typeface="Times New Roman"/>
              </a:rPr>
              <a:t>stage</a:t>
            </a:r>
            <a:r>
              <a:rPr lang="en-US" sz="3600" spc="-50" dirty="0" smtClean="0">
                <a:latin typeface="Times New Roman"/>
                <a:ea typeface="Times New Roman"/>
              </a:rPr>
              <a:t> </a:t>
            </a:r>
            <a:r>
              <a:rPr lang="en-US" sz="3600" dirty="0" smtClean="0">
                <a:latin typeface="Times New Roman"/>
                <a:ea typeface="Times New Roman"/>
              </a:rPr>
              <a:t>of</a:t>
            </a:r>
            <a:r>
              <a:rPr lang="en-US" sz="3600" spc="-50" dirty="0" smtClean="0">
                <a:latin typeface="Times New Roman"/>
                <a:ea typeface="Times New Roman"/>
              </a:rPr>
              <a:t> </a:t>
            </a:r>
            <a:r>
              <a:rPr lang="en-US" sz="3600" dirty="0" smtClean="0">
                <a:latin typeface="Times New Roman"/>
                <a:ea typeface="Times New Roman"/>
              </a:rPr>
              <a:t>development</a:t>
            </a:r>
            <a:r>
              <a:rPr lang="en-US" sz="3600" spc="-50" dirty="0" smtClean="0">
                <a:latin typeface="Times New Roman"/>
                <a:ea typeface="Times New Roman"/>
              </a:rPr>
              <a:t> </a:t>
            </a:r>
            <a:r>
              <a:rPr lang="en-US" sz="3600" dirty="0" smtClean="0">
                <a:latin typeface="Times New Roman"/>
                <a:ea typeface="Times New Roman"/>
              </a:rPr>
              <a:t>almost</a:t>
            </a:r>
            <a:r>
              <a:rPr lang="en-US" sz="3600" spc="-50" dirty="0" smtClean="0">
                <a:latin typeface="Times New Roman"/>
                <a:ea typeface="Times New Roman"/>
              </a:rPr>
              <a:t> </a:t>
            </a:r>
            <a:r>
              <a:rPr lang="en-US" sz="3600" dirty="0" smtClean="0">
                <a:latin typeface="Times New Roman"/>
                <a:ea typeface="Times New Roman"/>
              </a:rPr>
              <a:t>certainly</a:t>
            </a:r>
            <a:r>
              <a:rPr lang="en-US" sz="3600" spc="-240" dirty="0" smtClean="0">
                <a:latin typeface="Times New Roman"/>
                <a:ea typeface="Times New Roman"/>
              </a:rPr>
              <a:t> </a:t>
            </a:r>
            <a:r>
              <a:rPr lang="en-US" sz="3600" dirty="0" smtClean="0">
                <a:latin typeface="Times New Roman"/>
                <a:ea typeface="Times New Roman"/>
              </a:rPr>
              <a:t>results in psychopathology.</a:t>
            </a:r>
          </a:p>
          <a:p>
            <a:pPr>
              <a:buNone/>
            </a:pPr>
            <a:endParaRPr lang="en-US" sz="3600" dirty="0"/>
          </a:p>
        </p:txBody>
      </p:sp>
    </p:spTree>
  </p:cSld>
  <p:clrMapOvr>
    <a:masterClrMapping/>
  </p:clrMapOvr>
  <p:transition spd="med">
    <p:wipe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chemeClr val="tx1"/>
                </a:solidFill>
                <a:latin typeface="Times New Roman"/>
                <a:ea typeface="Times New Roman"/>
              </a:rPr>
              <a:t>Oral</a:t>
            </a:r>
            <a:r>
              <a:rPr lang="en-US" b="1" u="sng" spc="-75" dirty="0" smtClean="0">
                <a:solidFill>
                  <a:schemeClr val="tx1"/>
                </a:solidFill>
                <a:latin typeface="Times New Roman"/>
                <a:ea typeface="Times New Roman"/>
              </a:rPr>
              <a:t> </a:t>
            </a:r>
            <a:r>
              <a:rPr lang="en-US" b="1" u="sng" dirty="0" smtClean="0">
                <a:solidFill>
                  <a:schemeClr val="tx1"/>
                </a:solidFill>
                <a:latin typeface="Times New Roman"/>
                <a:ea typeface="Times New Roman"/>
              </a:rPr>
              <a:t>Stage:</a:t>
            </a:r>
            <a:r>
              <a:rPr lang="en-US" b="1" u="sng" spc="-75" dirty="0" smtClean="0">
                <a:solidFill>
                  <a:schemeClr val="tx1"/>
                </a:solidFill>
                <a:latin typeface="Times New Roman"/>
                <a:ea typeface="Times New Roman"/>
              </a:rPr>
              <a:t> </a:t>
            </a:r>
            <a:r>
              <a:rPr lang="en-US" b="1" u="sng" dirty="0" smtClean="0">
                <a:solidFill>
                  <a:schemeClr val="tx1"/>
                </a:solidFill>
                <a:latin typeface="Times New Roman"/>
                <a:ea typeface="Times New Roman"/>
              </a:rPr>
              <a:t>Birth</a:t>
            </a:r>
            <a:r>
              <a:rPr lang="en-US" b="1" u="sng" spc="-70" dirty="0" smtClean="0">
                <a:solidFill>
                  <a:schemeClr val="tx1"/>
                </a:solidFill>
                <a:latin typeface="Times New Roman"/>
                <a:ea typeface="Times New Roman"/>
              </a:rPr>
              <a:t> </a:t>
            </a:r>
            <a:r>
              <a:rPr lang="en-US" b="1" u="sng" dirty="0" smtClean="0">
                <a:solidFill>
                  <a:schemeClr val="tx1"/>
                </a:solidFill>
                <a:latin typeface="Times New Roman"/>
                <a:ea typeface="Times New Roman"/>
              </a:rPr>
              <a:t>to</a:t>
            </a:r>
            <a:r>
              <a:rPr lang="en-US" b="1" u="sng" spc="-75" dirty="0" smtClean="0">
                <a:solidFill>
                  <a:schemeClr val="tx1"/>
                </a:solidFill>
                <a:latin typeface="Times New Roman"/>
                <a:ea typeface="Times New Roman"/>
              </a:rPr>
              <a:t> </a:t>
            </a:r>
            <a:r>
              <a:rPr lang="en-US" b="1" u="sng" dirty="0" smtClean="0">
                <a:solidFill>
                  <a:schemeClr val="tx1"/>
                </a:solidFill>
                <a:latin typeface="Times New Roman"/>
                <a:ea typeface="Times New Roman"/>
              </a:rPr>
              <a:t>18</a:t>
            </a:r>
            <a:r>
              <a:rPr lang="en-US" b="1" u="sng" spc="-70" dirty="0" smtClean="0">
                <a:solidFill>
                  <a:schemeClr val="tx1"/>
                </a:solidFill>
                <a:latin typeface="Times New Roman"/>
                <a:ea typeface="Times New Roman"/>
              </a:rPr>
              <a:t> </a:t>
            </a:r>
            <a:r>
              <a:rPr lang="en-US" b="1" u="sng" dirty="0" smtClean="0">
                <a:solidFill>
                  <a:schemeClr val="tx1"/>
                </a:solidFill>
                <a:latin typeface="Times New Roman"/>
                <a:ea typeface="Times New Roman"/>
              </a:rPr>
              <a:t>Months</a:t>
            </a:r>
            <a:endParaRPr lang="en-US" b="1" u="sng" dirty="0">
              <a:solidFill>
                <a:schemeClr val="tx1"/>
              </a:solidFill>
            </a:endParaRPr>
          </a:p>
        </p:txBody>
      </p:sp>
      <p:sp>
        <p:nvSpPr>
          <p:cNvPr id="3" name="Content Placeholder 2"/>
          <p:cNvSpPr>
            <a:spLocks noGrp="1"/>
          </p:cNvSpPr>
          <p:nvPr>
            <p:ph sz="quarter" idx="1"/>
          </p:nvPr>
        </p:nvSpPr>
        <p:spPr/>
        <p:txBody>
          <a:bodyPr/>
          <a:lstStyle/>
          <a:p>
            <a:r>
              <a:rPr lang="en-US" dirty="0" smtClean="0">
                <a:latin typeface="Times New Roman"/>
                <a:ea typeface="Times New Roman"/>
              </a:rPr>
              <a:t>During the oral stage, behavior is directed by the id, and the goal is immediate gratification of needs. The focus of</a:t>
            </a:r>
            <a:r>
              <a:rPr lang="en-US" spc="5" dirty="0" smtClean="0">
                <a:latin typeface="Times New Roman"/>
                <a:ea typeface="Times New Roman"/>
              </a:rPr>
              <a:t> </a:t>
            </a:r>
            <a:r>
              <a:rPr lang="en-US" dirty="0" smtClean="0">
                <a:latin typeface="Times New Roman"/>
                <a:ea typeface="Times New Roman"/>
              </a:rPr>
              <a:t>energy</a:t>
            </a:r>
            <a:r>
              <a:rPr lang="en-US" spc="-35" dirty="0" smtClean="0">
                <a:latin typeface="Times New Roman"/>
                <a:ea typeface="Times New Roman"/>
              </a:rPr>
              <a:t> </a:t>
            </a:r>
            <a:r>
              <a:rPr lang="en-US" dirty="0" smtClean="0">
                <a:latin typeface="Times New Roman"/>
                <a:ea typeface="Times New Roman"/>
              </a:rPr>
              <a:t>is</a:t>
            </a:r>
            <a:r>
              <a:rPr lang="en-US" spc="-35" dirty="0" smtClean="0">
                <a:latin typeface="Times New Roman"/>
                <a:ea typeface="Times New Roman"/>
              </a:rPr>
              <a:t> </a:t>
            </a: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mouth,</a:t>
            </a:r>
            <a:r>
              <a:rPr lang="en-US" spc="-35" dirty="0" smtClean="0">
                <a:latin typeface="Times New Roman"/>
                <a:ea typeface="Times New Roman"/>
              </a:rPr>
              <a:t> </a:t>
            </a:r>
            <a:r>
              <a:rPr lang="en-US" dirty="0" smtClean="0">
                <a:latin typeface="Times New Roman"/>
                <a:ea typeface="Times New Roman"/>
              </a:rPr>
              <a:t>and</a:t>
            </a:r>
            <a:r>
              <a:rPr lang="en-US" spc="-35" dirty="0" smtClean="0">
                <a:latin typeface="Times New Roman"/>
                <a:ea typeface="Times New Roman"/>
              </a:rPr>
              <a:t> </a:t>
            </a:r>
            <a:r>
              <a:rPr lang="en-US" dirty="0" smtClean="0">
                <a:latin typeface="Times New Roman"/>
                <a:ea typeface="Times New Roman"/>
              </a:rPr>
              <a:t>behaviors</a:t>
            </a:r>
            <a:r>
              <a:rPr lang="en-US" spc="-35" dirty="0" smtClean="0">
                <a:latin typeface="Times New Roman"/>
                <a:ea typeface="Times New Roman"/>
              </a:rPr>
              <a:t> </a:t>
            </a:r>
            <a:r>
              <a:rPr lang="en-US" dirty="0" smtClean="0">
                <a:latin typeface="Times New Roman"/>
                <a:ea typeface="Times New Roman"/>
              </a:rPr>
              <a:t>include</a:t>
            </a:r>
            <a:r>
              <a:rPr lang="en-US" spc="-35" dirty="0" smtClean="0">
                <a:latin typeface="Times New Roman"/>
                <a:ea typeface="Times New Roman"/>
              </a:rPr>
              <a:t> </a:t>
            </a:r>
            <a:r>
              <a:rPr lang="en-US" dirty="0" smtClean="0">
                <a:latin typeface="Times New Roman"/>
                <a:ea typeface="Times New Roman"/>
              </a:rPr>
              <a:t>sucking,</a:t>
            </a:r>
            <a:r>
              <a:rPr lang="en-US" spc="-35" dirty="0" smtClean="0">
                <a:latin typeface="Times New Roman"/>
                <a:ea typeface="Times New Roman"/>
              </a:rPr>
              <a:t> </a:t>
            </a:r>
            <a:r>
              <a:rPr lang="en-US" dirty="0" smtClean="0">
                <a:latin typeface="Times New Roman"/>
                <a:ea typeface="Times New Roman"/>
              </a:rPr>
              <a:t>chewing,</a:t>
            </a:r>
            <a:r>
              <a:rPr lang="en-US" spc="-35" dirty="0" smtClean="0">
                <a:latin typeface="Times New Roman"/>
                <a:ea typeface="Times New Roman"/>
              </a:rPr>
              <a:t> </a:t>
            </a:r>
            <a:r>
              <a:rPr lang="en-US" dirty="0" smtClean="0">
                <a:latin typeface="Times New Roman"/>
                <a:ea typeface="Times New Roman"/>
              </a:rPr>
              <a:t>and</a:t>
            </a:r>
            <a:r>
              <a:rPr lang="en-US" spc="-35" dirty="0" smtClean="0">
                <a:latin typeface="Times New Roman"/>
                <a:ea typeface="Times New Roman"/>
              </a:rPr>
              <a:t> </a:t>
            </a:r>
            <a:r>
              <a:rPr lang="en-US" dirty="0" smtClean="0">
                <a:latin typeface="Times New Roman"/>
                <a:ea typeface="Times New Roman"/>
              </a:rPr>
              <a:t>biting.</a:t>
            </a:r>
            <a:r>
              <a:rPr lang="en-US" spc="-35" dirty="0" smtClean="0">
                <a:latin typeface="Times New Roman"/>
                <a:ea typeface="Times New Roman"/>
              </a:rPr>
              <a:t> </a:t>
            </a:r>
            <a:r>
              <a:rPr lang="en-US" dirty="0" smtClean="0">
                <a:latin typeface="Times New Roman"/>
                <a:ea typeface="Times New Roman"/>
              </a:rPr>
              <a:t>When</a:t>
            </a:r>
            <a:r>
              <a:rPr lang="en-US" spc="-35" dirty="0" smtClean="0">
                <a:latin typeface="Times New Roman"/>
                <a:ea typeface="Times New Roman"/>
              </a:rPr>
              <a:t> </a:t>
            </a: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breast</a:t>
            </a:r>
            <a:r>
              <a:rPr lang="en-US" spc="-35" dirty="0" smtClean="0">
                <a:latin typeface="Times New Roman"/>
                <a:ea typeface="Times New Roman"/>
              </a:rPr>
              <a:t> </a:t>
            </a:r>
            <a:r>
              <a:rPr lang="en-US" dirty="0" smtClean="0">
                <a:latin typeface="Times New Roman"/>
                <a:ea typeface="Times New Roman"/>
              </a:rPr>
              <a:t>or</a:t>
            </a:r>
            <a:r>
              <a:rPr lang="en-US" spc="-35" dirty="0" smtClean="0">
                <a:latin typeface="Times New Roman"/>
                <a:ea typeface="Times New Roman"/>
              </a:rPr>
              <a:t> </a:t>
            </a:r>
            <a:r>
              <a:rPr lang="en-US" dirty="0" smtClean="0">
                <a:latin typeface="Times New Roman"/>
                <a:ea typeface="Times New Roman"/>
              </a:rPr>
              <a:t>bottle</a:t>
            </a:r>
            <a:r>
              <a:rPr lang="en-US" spc="-35" dirty="0" smtClean="0">
                <a:latin typeface="Times New Roman"/>
                <a:ea typeface="Times New Roman"/>
              </a:rPr>
              <a:t> </a:t>
            </a:r>
            <a:r>
              <a:rPr lang="en-US" dirty="0" smtClean="0">
                <a:latin typeface="Times New Roman"/>
                <a:ea typeface="Times New Roman"/>
              </a:rPr>
              <a:t>is</a:t>
            </a:r>
            <a:r>
              <a:rPr lang="en-US" spc="-35" dirty="0" smtClean="0">
                <a:latin typeface="Times New Roman"/>
                <a:ea typeface="Times New Roman"/>
              </a:rPr>
              <a:t> </a:t>
            </a:r>
            <a:r>
              <a:rPr lang="en-US" dirty="0" smtClean="0">
                <a:latin typeface="Times New Roman"/>
                <a:ea typeface="Times New Roman"/>
              </a:rPr>
              <a:t>readily</a:t>
            </a:r>
            <a:r>
              <a:rPr lang="en-US" spc="-35" dirty="0" smtClean="0">
                <a:latin typeface="Times New Roman"/>
                <a:ea typeface="Times New Roman"/>
              </a:rPr>
              <a:t> </a:t>
            </a:r>
            <a:r>
              <a:rPr lang="en-US" dirty="0" smtClean="0">
                <a:latin typeface="Times New Roman"/>
                <a:ea typeface="Times New Roman"/>
              </a:rPr>
              <a:t>available</a:t>
            </a:r>
            <a:r>
              <a:rPr lang="en-US" spc="-240" dirty="0" smtClean="0">
                <a:latin typeface="Times New Roman"/>
                <a:ea typeface="Times New Roman"/>
              </a:rPr>
              <a:t> </a:t>
            </a:r>
            <a:r>
              <a:rPr lang="en-US" dirty="0" smtClean="0">
                <a:latin typeface="Times New Roman"/>
                <a:ea typeface="Times New Roman"/>
              </a:rPr>
              <a:t>the</a:t>
            </a:r>
            <a:r>
              <a:rPr lang="en-US" spc="-10" dirty="0" smtClean="0">
                <a:latin typeface="Times New Roman"/>
                <a:ea typeface="Times New Roman"/>
              </a:rPr>
              <a:t> </a:t>
            </a:r>
            <a:r>
              <a:rPr lang="en-US" dirty="0" smtClean="0">
                <a:latin typeface="Times New Roman"/>
                <a:ea typeface="Times New Roman"/>
              </a:rPr>
              <a:t>child</a:t>
            </a:r>
            <a:r>
              <a:rPr lang="en-US" spc="-10" dirty="0" smtClean="0">
                <a:latin typeface="Times New Roman"/>
                <a:ea typeface="Times New Roman"/>
              </a:rPr>
              <a:t> </a:t>
            </a:r>
            <a:r>
              <a:rPr lang="en-US" dirty="0" smtClean="0">
                <a:latin typeface="Times New Roman"/>
                <a:ea typeface="Times New Roman"/>
              </a:rPr>
              <a:t>develops</a:t>
            </a:r>
            <a:r>
              <a:rPr lang="en-US" spc="-10" dirty="0" smtClean="0">
                <a:latin typeface="Times New Roman"/>
                <a:ea typeface="Times New Roman"/>
              </a:rPr>
              <a:t> </a:t>
            </a:r>
            <a:r>
              <a:rPr lang="en-US" dirty="0" smtClean="0">
                <a:latin typeface="Times New Roman"/>
                <a:ea typeface="Times New Roman"/>
              </a:rPr>
              <a:t>a</a:t>
            </a:r>
            <a:r>
              <a:rPr lang="en-US" spc="-10" dirty="0" smtClean="0">
                <a:latin typeface="Times New Roman"/>
                <a:ea typeface="Times New Roman"/>
              </a:rPr>
              <a:t> </a:t>
            </a:r>
            <a:r>
              <a:rPr lang="en-US" dirty="0" smtClean="0">
                <a:latin typeface="Times New Roman"/>
                <a:ea typeface="Times New Roman"/>
              </a:rPr>
              <a:t>trusting</a:t>
            </a:r>
            <a:r>
              <a:rPr lang="en-US" spc="-10" dirty="0" smtClean="0">
                <a:latin typeface="Times New Roman"/>
                <a:ea typeface="Times New Roman"/>
              </a:rPr>
              <a:t> </a:t>
            </a:r>
            <a:r>
              <a:rPr lang="en-US" dirty="0" smtClean="0">
                <a:latin typeface="Times New Roman"/>
                <a:ea typeface="Times New Roman"/>
              </a:rPr>
              <a:t>and</a:t>
            </a:r>
            <a:r>
              <a:rPr lang="en-US" spc="-10" dirty="0" smtClean="0">
                <a:latin typeface="Times New Roman"/>
                <a:ea typeface="Times New Roman"/>
              </a:rPr>
              <a:t> </a:t>
            </a:r>
            <a:r>
              <a:rPr lang="en-US" dirty="0" smtClean="0">
                <a:latin typeface="Times New Roman"/>
                <a:ea typeface="Times New Roman"/>
              </a:rPr>
              <a:t>optimistic</a:t>
            </a:r>
            <a:r>
              <a:rPr lang="en-US" spc="-10" dirty="0" smtClean="0">
                <a:latin typeface="Times New Roman"/>
                <a:ea typeface="Times New Roman"/>
              </a:rPr>
              <a:t> </a:t>
            </a:r>
            <a:r>
              <a:rPr lang="en-US" dirty="0" smtClean="0">
                <a:latin typeface="Times New Roman"/>
                <a:ea typeface="Times New Roman"/>
              </a:rPr>
              <a:t>outlooks.</a:t>
            </a:r>
            <a:r>
              <a:rPr lang="en-US" spc="-10" dirty="0" smtClean="0">
                <a:latin typeface="Times New Roman"/>
                <a:ea typeface="Times New Roman"/>
              </a:rPr>
              <a:t> </a:t>
            </a:r>
            <a:r>
              <a:rPr lang="en-US" dirty="0" smtClean="0">
                <a:latin typeface="Times New Roman"/>
                <a:ea typeface="Times New Roman"/>
              </a:rPr>
              <a:t>If</a:t>
            </a:r>
            <a:r>
              <a:rPr lang="en-US" spc="-10" dirty="0" smtClean="0">
                <a:latin typeface="Times New Roman"/>
                <a:ea typeface="Times New Roman"/>
              </a:rPr>
              <a:t> </a:t>
            </a:r>
            <a:r>
              <a:rPr lang="en-US" dirty="0" smtClean="0">
                <a:latin typeface="Times New Roman"/>
                <a:ea typeface="Times New Roman"/>
              </a:rPr>
              <a:t>these</a:t>
            </a:r>
            <a:r>
              <a:rPr lang="en-US" spc="-10" dirty="0" smtClean="0">
                <a:latin typeface="Times New Roman"/>
                <a:ea typeface="Times New Roman"/>
              </a:rPr>
              <a:t> </a:t>
            </a:r>
            <a:r>
              <a:rPr lang="en-US" dirty="0" smtClean="0">
                <a:latin typeface="Times New Roman"/>
                <a:ea typeface="Times New Roman"/>
              </a:rPr>
              <a:t>needs</a:t>
            </a:r>
            <a:r>
              <a:rPr lang="en-US" spc="-10" dirty="0" smtClean="0">
                <a:latin typeface="Times New Roman"/>
                <a:ea typeface="Times New Roman"/>
              </a:rPr>
              <a:t> </a:t>
            </a:r>
            <a:r>
              <a:rPr lang="en-US" dirty="0" smtClean="0">
                <a:latin typeface="Times New Roman"/>
                <a:ea typeface="Times New Roman"/>
              </a:rPr>
              <a:t>are</a:t>
            </a:r>
            <a:r>
              <a:rPr lang="en-US" spc="-10" dirty="0" smtClean="0">
                <a:latin typeface="Times New Roman"/>
                <a:ea typeface="Times New Roman"/>
              </a:rPr>
              <a:t> </a:t>
            </a:r>
            <a:r>
              <a:rPr lang="en-US" dirty="0" smtClean="0">
                <a:latin typeface="Times New Roman"/>
                <a:ea typeface="Times New Roman"/>
              </a:rPr>
              <a:t>not</a:t>
            </a:r>
            <a:r>
              <a:rPr lang="en-US" spc="-10" dirty="0" smtClean="0">
                <a:latin typeface="Times New Roman"/>
                <a:ea typeface="Times New Roman"/>
              </a:rPr>
              <a:t> </a:t>
            </a:r>
            <a:r>
              <a:rPr lang="en-US" dirty="0" smtClean="0">
                <a:latin typeface="Times New Roman"/>
                <a:ea typeface="Times New Roman"/>
              </a:rPr>
              <a:t>met,</a:t>
            </a:r>
            <a:r>
              <a:rPr lang="en-US" spc="-10" dirty="0" smtClean="0">
                <a:latin typeface="Times New Roman"/>
                <a:ea typeface="Times New Roman"/>
              </a:rPr>
              <a:t> </a:t>
            </a:r>
            <a:r>
              <a:rPr lang="en-US" dirty="0" smtClean="0">
                <a:latin typeface="Times New Roman"/>
                <a:ea typeface="Times New Roman"/>
              </a:rPr>
              <a:t>feeling</a:t>
            </a:r>
            <a:r>
              <a:rPr lang="en-US" spc="-10" dirty="0" smtClean="0">
                <a:latin typeface="Times New Roman"/>
                <a:ea typeface="Times New Roman"/>
              </a:rPr>
              <a:t> </a:t>
            </a:r>
            <a:r>
              <a:rPr lang="en-US" dirty="0" smtClean="0">
                <a:latin typeface="Times New Roman"/>
                <a:ea typeface="Times New Roman"/>
              </a:rPr>
              <a:t>of</a:t>
            </a:r>
            <a:r>
              <a:rPr lang="en-US" spc="-10" dirty="0" smtClean="0">
                <a:latin typeface="Times New Roman"/>
                <a:ea typeface="Times New Roman"/>
              </a:rPr>
              <a:t> </a:t>
            </a:r>
            <a:r>
              <a:rPr lang="en-US" dirty="0" smtClean="0">
                <a:latin typeface="Times New Roman"/>
                <a:ea typeface="Times New Roman"/>
              </a:rPr>
              <a:t>uncertainty</a:t>
            </a:r>
            <a:r>
              <a:rPr lang="en-US" spc="-10" dirty="0" smtClean="0">
                <a:latin typeface="Times New Roman"/>
                <a:ea typeface="Times New Roman"/>
              </a:rPr>
              <a:t> </a:t>
            </a:r>
            <a:r>
              <a:rPr lang="en-US" dirty="0" smtClean="0">
                <a:latin typeface="Times New Roman"/>
                <a:ea typeface="Times New Roman"/>
              </a:rPr>
              <a:t>and</a:t>
            </a:r>
            <a:r>
              <a:rPr lang="en-US" spc="-10" dirty="0" smtClean="0">
                <a:latin typeface="Times New Roman"/>
                <a:ea typeface="Times New Roman"/>
              </a:rPr>
              <a:t> </a:t>
            </a:r>
            <a:r>
              <a:rPr lang="en-US" dirty="0" smtClean="0">
                <a:latin typeface="Times New Roman"/>
                <a:ea typeface="Times New Roman"/>
              </a:rPr>
              <a:t>pessimism</a:t>
            </a:r>
            <a:r>
              <a:rPr lang="en-US" spc="-240" dirty="0" smtClean="0">
                <a:latin typeface="Times New Roman"/>
                <a:ea typeface="Times New Roman"/>
              </a:rPr>
              <a:t> </a:t>
            </a:r>
            <a:r>
              <a:rPr lang="en-US" dirty="0" smtClean="0">
                <a:latin typeface="Times New Roman"/>
                <a:ea typeface="Times New Roman"/>
              </a:rPr>
              <a:t>are likely outcomes, and they may persist in the adult personality.</a:t>
            </a:r>
          </a:p>
          <a:p>
            <a:endParaRPr lang="en-US" dirty="0"/>
          </a:p>
        </p:txBody>
      </p:sp>
    </p:spTree>
  </p:cSld>
  <p:clrMapOvr>
    <a:masterClrMapping/>
  </p:clrMapOvr>
  <p:transition spd="med">
    <p:wipe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153400" cy="990600"/>
          </a:xfrm>
        </p:spPr>
        <p:txBody>
          <a:bodyPr>
            <a:normAutofit fontScale="90000"/>
          </a:bodyPr>
          <a:lstStyle/>
          <a:p>
            <a:r>
              <a:rPr lang="en-US" b="1" u="sng" dirty="0" smtClean="0">
                <a:solidFill>
                  <a:schemeClr val="tx1"/>
                </a:solidFill>
                <a:latin typeface="Arial"/>
                <a:ea typeface="Arial"/>
              </a:rPr>
              <a:t>Anal</a:t>
            </a:r>
            <a:r>
              <a:rPr lang="en-US" b="1" u="sng" spc="-70" dirty="0" smtClean="0">
                <a:solidFill>
                  <a:schemeClr val="tx1"/>
                </a:solidFill>
                <a:latin typeface="Arial"/>
                <a:ea typeface="Arial"/>
              </a:rPr>
              <a:t> </a:t>
            </a:r>
            <a:r>
              <a:rPr lang="en-US" b="1" u="sng" dirty="0" smtClean="0">
                <a:solidFill>
                  <a:schemeClr val="tx1"/>
                </a:solidFill>
                <a:latin typeface="Arial"/>
                <a:ea typeface="Arial"/>
              </a:rPr>
              <a:t>Stage:</a:t>
            </a:r>
            <a:r>
              <a:rPr lang="en-US" b="1" u="sng" spc="-70" dirty="0" smtClean="0">
                <a:solidFill>
                  <a:schemeClr val="tx1"/>
                </a:solidFill>
                <a:latin typeface="Arial"/>
                <a:ea typeface="Arial"/>
              </a:rPr>
              <a:t> </a:t>
            </a:r>
            <a:r>
              <a:rPr lang="en-US" b="1" u="sng" dirty="0" smtClean="0">
                <a:solidFill>
                  <a:schemeClr val="tx1"/>
                </a:solidFill>
                <a:latin typeface="Arial"/>
                <a:ea typeface="Arial"/>
              </a:rPr>
              <a:t>18</a:t>
            </a:r>
            <a:r>
              <a:rPr lang="en-US" b="1" u="sng" spc="-70" dirty="0" smtClean="0">
                <a:solidFill>
                  <a:schemeClr val="tx1"/>
                </a:solidFill>
                <a:latin typeface="Arial"/>
                <a:ea typeface="Arial"/>
              </a:rPr>
              <a:t> </a:t>
            </a:r>
            <a:r>
              <a:rPr lang="en-US" b="1" u="sng" dirty="0" smtClean="0">
                <a:solidFill>
                  <a:schemeClr val="tx1"/>
                </a:solidFill>
                <a:latin typeface="Arial"/>
                <a:ea typeface="Arial"/>
              </a:rPr>
              <a:t>Months</a:t>
            </a:r>
            <a:r>
              <a:rPr lang="en-US" b="1" u="sng" spc="-65" dirty="0" smtClean="0">
                <a:solidFill>
                  <a:schemeClr val="tx1"/>
                </a:solidFill>
                <a:latin typeface="Arial"/>
                <a:ea typeface="Arial"/>
              </a:rPr>
              <a:t> </a:t>
            </a:r>
            <a:r>
              <a:rPr lang="en-US" b="1" u="sng" dirty="0" smtClean="0">
                <a:solidFill>
                  <a:schemeClr val="tx1"/>
                </a:solidFill>
                <a:latin typeface="Arial"/>
                <a:ea typeface="Arial"/>
              </a:rPr>
              <a:t>to</a:t>
            </a:r>
            <a:r>
              <a:rPr lang="en-US" b="1" u="sng" spc="-70" dirty="0" smtClean="0">
                <a:solidFill>
                  <a:schemeClr val="tx1"/>
                </a:solidFill>
                <a:latin typeface="Arial"/>
                <a:ea typeface="Arial"/>
              </a:rPr>
              <a:t> </a:t>
            </a:r>
            <a:r>
              <a:rPr lang="en-US" b="1" u="sng" dirty="0" smtClean="0">
                <a:solidFill>
                  <a:schemeClr val="tx1"/>
                </a:solidFill>
                <a:latin typeface="Arial"/>
                <a:ea typeface="Arial"/>
              </a:rPr>
              <a:t>3</a:t>
            </a:r>
            <a:r>
              <a:rPr lang="en-US" b="1" u="sng" spc="-70" dirty="0" smtClean="0">
                <a:solidFill>
                  <a:schemeClr val="tx1"/>
                </a:solidFill>
                <a:latin typeface="Arial"/>
                <a:ea typeface="Arial"/>
              </a:rPr>
              <a:t> </a:t>
            </a:r>
            <a:r>
              <a:rPr lang="en-US" b="1" u="sng" dirty="0" smtClean="0">
                <a:solidFill>
                  <a:schemeClr val="tx1"/>
                </a:solidFill>
                <a:latin typeface="Arial"/>
                <a:ea typeface="Arial"/>
              </a:rPr>
              <a:t>Years</a:t>
            </a:r>
            <a:br>
              <a:rPr lang="en-US" b="1" u="sng" dirty="0" smtClean="0">
                <a:solidFill>
                  <a:schemeClr val="tx1"/>
                </a:solidFill>
                <a:latin typeface="Arial"/>
                <a:ea typeface="Arial"/>
              </a:rPr>
            </a:br>
            <a:endParaRPr lang="en-US" u="sng" dirty="0">
              <a:solidFill>
                <a:schemeClr val="tx1"/>
              </a:solidFill>
            </a:endParaRPr>
          </a:p>
        </p:txBody>
      </p:sp>
      <p:sp>
        <p:nvSpPr>
          <p:cNvPr id="3" name="Content Placeholder 2"/>
          <p:cNvSpPr>
            <a:spLocks noGrp="1"/>
          </p:cNvSpPr>
          <p:nvPr>
            <p:ph sz="quarter" idx="1"/>
          </p:nvPr>
        </p:nvSpPr>
        <p:spPr/>
        <p:txBody>
          <a:bodyPr>
            <a:normAutofit fontScale="77500" lnSpcReduction="20000"/>
          </a:bodyPr>
          <a:lstStyle/>
          <a:p>
            <a:r>
              <a:rPr lang="en-US" dirty="0" smtClean="0">
                <a:latin typeface="Times New Roman"/>
                <a:ea typeface="Times New Roman"/>
              </a:rPr>
              <a:t>The major task in the anal stage is gaining independence and control, with particular focus on the excretory function.</a:t>
            </a:r>
            <a:r>
              <a:rPr lang="en-US" spc="-235" dirty="0" smtClean="0">
                <a:latin typeface="Times New Roman"/>
                <a:ea typeface="Times New Roman"/>
              </a:rPr>
              <a:t> </a:t>
            </a:r>
            <a:r>
              <a:rPr lang="en-US" dirty="0" smtClean="0">
                <a:latin typeface="Times New Roman"/>
                <a:ea typeface="Times New Roman"/>
              </a:rPr>
              <a:t>Freud believed that the manner in which the parents and other primary caregivers approach the task of toilet training</a:t>
            </a:r>
            <a:r>
              <a:rPr lang="en-US" spc="5" dirty="0" smtClean="0">
                <a:latin typeface="Times New Roman"/>
                <a:ea typeface="Times New Roman"/>
              </a:rPr>
              <a:t> </a:t>
            </a:r>
            <a:r>
              <a:rPr lang="en-US" dirty="0" smtClean="0">
                <a:latin typeface="Times New Roman"/>
                <a:ea typeface="Times New Roman"/>
              </a:rPr>
              <a:t>may</a:t>
            </a:r>
            <a:r>
              <a:rPr lang="en-US" spc="95" dirty="0" smtClean="0">
                <a:latin typeface="Times New Roman"/>
                <a:ea typeface="Times New Roman"/>
              </a:rPr>
              <a:t> </a:t>
            </a:r>
            <a:r>
              <a:rPr lang="en-US" dirty="0" smtClean="0">
                <a:latin typeface="Times New Roman"/>
                <a:ea typeface="Times New Roman"/>
              </a:rPr>
              <a:t>have</a:t>
            </a:r>
            <a:r>
              <a:rPr lang="en-US" spc="95" dirty="0" smtClean="0">
                <a:latin typeface="Times New Roman"/>
                <a:ea typeface="Times New Roman"/>
              </a:rPr>
              <a:t> </a:t>
            </a:r>
            <a:r>
              <a:rPr lang="en-US" dirty="0" smtClean="0">
                <a:latin typeface="Times New Roman"/>
                <a:ea typeface="Times New Roman"/>
              </a:rPr>
              <a:t>far-reaching</a:t>
            </a:r>
            <a:r>
              <a:rPr lang="en-US" spc="95" dirty="0" smtClean="0">
                <a:latin typeface="Times New Roman"/>
                <a:ea typeface="Times New Roman"/>
              </a:rPr>
              <a:t> </a:t>
            </a:r>
            <a:r>
              <a:rPr lang="en-US" dirty="0" smtClean="0">
                <a:latin typeface="Times New Roman"/>
                <a:ea typeface="Times New Roman"/>
              </a:rPr>
              <a:t>effects</a:t>
            </a:r>
            <a:r>
              <a:rPr lang="en-US" spc="95" dirty="0" smtClean="0">
                <a:latin typeface="Times New Roman"/>
                <a:ea typeface="Times New Roman"/>
              </a:rPr>
              <a:t> </a:t>
            </a:r>
            <a:r>
              <a:rPr lang="en-US" dirty="0" smtClean="0">
                <a:latin typeface="Times New Roman"/>
                <a:ea typeface="Times New Roman"/>
              </a:rPr>
              <a:t>on</a:t>
            </a:r>
            <a:r>
              <a:rPr lang="en-US" spc="95" dirty="0" smtClean="0">
                <a:latin typeface="Times New Roman"/>
                <a:ea typeface="Times New Roman"/>
              </a:rPr>
              <a:t> </a:t>
            </a:r>
            <a:r>
              <a:rPr lang="en-US" dirty="0" smtClean="0">
                <a:latin typeface="Times New Roman"/>
                <a:ea typeface="Times New Roman"/>
              </a:rPr>
              <a:t>the</a:t>
            </a:r>
            <a:r>
              <a:rPr lang="en-US" spc="95" dirty="0" smtClean="0">
                <a:latin typeface="Times New Roman"/>
                <a:ea typeface="Times New Roman"/>
              </a:rPr>
              <a:t> </a:t>
            </a:r>
            <a:r>
              <a:rPr lang="en-US" dirty="0" smtClean="0">
                <a:latin typeface="Times New Roman"/>
                <a:ea typeface="Times New Roman"/>
              </a:rPr>
              <a:t>child</a:t>
            </a:r>
            <a:r>
              <a:rPr lang="en-US" spc="95" dirty="0" smtClean="0">
                <a:latin typeface="Times New Roman"/>
                <a:ea typeface="Times New Roman"/>
              </a:rPr>
              <a:t> </a:t>
            </a:r>
            <a:r>
              <a:rPr lang="en-US" dirty="0" smtClean="0">
                <a:latin typeface="Times New Roman"/>
                <a:ea typeface="Times New Roman"/>
              </a:rPr>
              <a:t>in</a:t>
            </a:r>
            <a:r>
              <a:rPr lang="en-US" spc="95" dirty="0" smtClean="0">
                <a:latin typeface="Times New Roman"/>
                <a:ea typeface="Times New Roman"/>
              </a:rPr>
              <a:t> </a:t>
            </a:r>
            <a:r>
              <a:rPr lang="en-US" dirty="0" smtClean="0">
                <a:latin typeface="Times New Roman"/>
                <a:ea typeface="Times New Roman"/>
              </a:rPr>
              <a:t>terms</a:t>
            </a:r>
            <a:r>
              <a:rPr lang="en-US" spc="100" dirty="0" smtClean="0">
                <a:latin typeface="Times New Roman"/>
                <a:ea typeface="Times New Roman"/>
              </a:rPr>
              <a:t> </a:t>
            </a:r>
            <a:r>
              <a:rPr lang="en-US" dirty="0" smtClean="0">
                <a:latin typeface="Times New Roman"/>
                <a:ea typeface="Times New Roman"/>
              </a:rPr>
              <a:t>of</a:t>
            </a:r>
            <a:r>
              <a:rPr lang="en-US" spc="95" dirty="0" smtClean="0">
                <a:latin typeface="Times New Roman"/>
                <a:ea typeface="Times New Roman"/>
              </a:rPr>
              <a:t> </a:t>
            </a:r>
            <a:r>
              <a:rPr lang="en-US" dirty="0" smtClean="0">
                <a:latin typeface="Times New Roman"/>
                <a:ea typeface="Times New Roman"/>
              </a:rPr>
              <a:t>values</a:t>
            </a:r>
            <a:r>
              <a:rPr lang="en-US" spc="95" dirty="0" smtClean="0">
                <a:latin typeface="Times New Roman"/>
                <a:ea typeface="Times New Roman"/>
              </a:rPr>
              <a:t> </a:t>
            </a:r>
            <a:r>
              <a:rPr lang="en-US" dirty="0" smtClean="0">
                <a:latin typeface="Times New Roman"/>
                <a:ea typeface="Times New Roman"/>
              </a:rPr>
              <a:t>and</a:t>
            </a:r>
            <a:r>
              <a:rPr lang="en-US" spc="95" dirty="0" smtClean="0">
                <a:latin typeface="Times New Roman"/>
                <a:ea typeface="Times New Roman"/>
              </a:rPr>
              <a:t> </a:t>
            </a:r>
            <a:r>
              <a:rPr lang="en-US" dirty="0" smtClean="0">
                <a:latin typeface="Times New Roman"/>
                <a:ea typeface="Times New Roman"/>
              </a:rPr>
              <a:t>personality</a:t>
            </a:r>
            <a:r>
              <a:rPr lang="en-US" spc="95" dirty="0" smtClean="0">
                <a:latin typeface="Times New Roman"/>
                <a:ea typeface="Times New Roman"/>
              </a:rPr>
              <a:t> </a:t>
            </a:r>
            <a:r>
              <a:rPr lang="en-US" dirty="0" smtClean="0">
                <a:latin typeface="Times New Roman"/>
                <a:ea typeface="Times New Roman"/>
              </a:rPr>
              <a:t>characteristics.</a:t>
            </a:r>
            <a:r>
              <a:rPr lang="en-US" spc="95" dirty="0" smtClean="0">
                <a:latin typeface="Times New Roman"/>
                <a:ea typeface="Times New Roman"/>
              </a:rPr>
              <a:t> </a:t>
            </a:r>
            <a:r>
              <a:rPr lang="en-US" dirty="0" smtClean="0">
                <a:latin typeface="Times New Roman"/>
                <a:ea typeface="Times New Roman"/>
              </a:rPr>
              <a:t>When</a:t>
            </a:r>
            <a:r>
              <a:rPr lang="en-US" spc="95" dirty="0" smtClean="0">
                <a:latin typeface="Times New Roman"/>
                <a:ea typeface="Times New Roman"/>
              </a:rPr>
              <a:t> </a:t>
            </a:r>
            <a:r>
              <a:rPr lang="en-US" dirty="0" smtClean="0">
                <a:latin typeface="Times New Roman"/>
                <a:ea typeface="Times New Roman"/>
              </a:rPr>
              <a:t>toilet</a:t>
            </a:r>
            <a:r>
              <a:rPr lang="en-US" spc="95" dirty="0" smtClean="0">
                <a:latin typeface="Times New Roman"/>
                <a:ea typeface="Times New Roman"/>
              </a:rPr>
              <a:t> </a:t>
            </a:r>
            <a:r>
              <a:rPr lang="en-US" dirty="0" smtClean="0">
                <a:latin typeface="Times New Roman"/>
                <a:ea typeface="Times New Roman"/>
              </a:rPr>
              <a:t>training</a:t>
            </a:r>
            <a:r>
              <a:rPr lang="en-US" spc="-235" dirty="0" smtClean="0">
                <a:latin typeface="Times New Roman"/>
                <a:ea typeface="Times New Roman"/>
              </a:rPr>
              <a:t> </a:t>
            </a:r>
            <a:r>
              <a:rPr lang="en-US" dirty="0" smtClean="0">
                <a:latin typeface="Times New Roman"/>
                <a:ea typeface="Times New Roman"/>
              </a:rPr>
              <a:t>is strict and rigid, the child may choose to retain the feces, becoming constipated. Adult retentive personality traits</a:t>
            </a:r>
            <a:r>
              <a:rPr lang="en-US" spc="5" dirty="0" smtClean="0">
                <a:latin typeface="Times New Roman"/>
                <a:ea typeface="Times New Roman"/>
              </a:rPr>
              <a:t> </a:t>
            </a:r>
            <a:r>
              <a:rPr lang="en-US" dirty="0" smtClean="0">
                <a:latin typeface="Times New Roman"/>
                <a:ea typeface="Times New Roman"/>
              </a:rPr>
              <a:t>influenced by this type of training include stubbornness, stinginess, and miserliness. An alternate reaction to strict</a:t>
            </a:r>
            <a:r>
              <a:rPr lang="en-US" spc="5" dirty="0" smtClean="0">
                <a:latin typeface="Times New Roman"/>
                <a:ea typeface="Times New Roman"/>
              </a:rPr>
              <a:t> </a:t>
            </a:r>
            <a:r>
              <a:rPr lang="en-US" dirty="0" smtClean="0">
                <a:latin typeface="Times New Roman"/>
                <a:ea typeface="Times New Roman"/>
              </a:rPr>
              <a:t>toilet training is for the child to expel feces in an unacceptable manner or at inappropriate times. Far-reaching effects</a:t>
            </a:r>
            <a:r>
              <a:rPr lang="en-US" spc="-235" dirty="0" smtClean="0">
                <a:latin typeface="Times New Roman"/>
                <a:ea typeface="Times New Roman"/>
              </a:rPr>
              <a:t> </a:t>
            </a:r>
            <a:r>
              <a:rPr lang="en-US" dirty="0" smtClean="0">
                <a:latin typeface="Times New Roman"/>
                <a:ea typeface="Times New Roman"/>
              </a:rPr>
              <a:t>of</a:t>
            </a:r>
            <a:r>
              <a:rPr lang="en-US" spc="-20" dirty="0" smtClean="0">
                <a:latin typeface="Times New Roman"/>
                <a:ea typeface="Times New Roman"/>
              </a:rPr>
              <a:t> </a:t>
            </a:r>
            <a:r>
              <a:rPr lang="en-US" dirty="0" smtClean="0">
                <a:latin typeface="Times New Roman"/>
                <a:ea typeface="Times New Roman"/>
              </a:rPr>
              <a:t>this</a:t>
            </a:r>
            <a:r>
              <a:rPr lang="en-US" spc="-20" dirty="0" smtClean="0">
                <a:latin typeface="Times New Roman"/>
                <a:ea typeface="Times New Roman"/>
              </a:rPr>
              <a:t> </a:t>
            </a:r>
            <a:r>
              <a:rPr lang="en-US" dirty="0" smtClean="0">
                <a:latin typeface="Times New Roman"/>
                <a:ea typeface="Times New Roman"/>
              </a:rPr>
              <a:t>behavior</a:t>
            </a:r>
            <a:r>
              <a:rPr lang="en-US" spc="-20" dirty="0" smtClean="0">
                <a:latin typeface="Times New Roman"/>
                <a:ea typeface="Times New Roman"/>
              </a:rPr>
              <a:t> </a:t>
            </a:r>
            <a:r>
              <a:rPr lang="en-US" dirty="0" smtClean="0">
                <a:latin typeface="Times New Roman"/>
                <a:ea typeface="Times New Roman"/>
              </a:rPr>
              <a:t>pattern</a:t>
            </a:r>
            <a:r>
              <a:rPr lang="en-US" spc="-20" dirty="0" smtClean="0">
                <a:latin typeface="Times New Roman"/>
                <a:ea typeface="Times New Roman"/>
              </a:rPr>
              <a:t> </a:t>
            </a:r>
            <a:r>
              <a:rPr lang="en-US" dirty="0" smtClean="0">
                <a:latin typeface="Times New Roman"/>
                <a:ea typeface="Times New Roman"/>
              </a:rPr>
              <a:t>include</a:t>
            </a:r>
            <a:r>
              <a:rPr lang="en-US" spc="-20" dirty="0" smtClean="0">
                <a:latin typeface="Times New Roman"/>
                <a:ea typeface="Times New Roman"/>
              </a:rPr>
              <a:t> </a:t>
            </a:r>
            <a:r>
              <a:rPr lang="en-US" dirty="0" smtClean="0">
                <a:latin typeface="Times New Roman"/>
                <a:ea typeface="Times New Roman"/>
              </a:rPr>
              <a:t>malevolence,</a:t>
            </a:r>
            <a:r>
              <a:rPr lang="en-US" spc="-20" dirty="0" smtClean="0">
                <a:latin typeface="Times New Roman"/>
                <a:ea typeface="Times New Roman"/>
              </a:rPr>
              <a:t> </a:t>
            </a:r>
            <a:r>
              <a:rPr lang="en-US" dirty="0" smtClean="0">
                <a:latin typeface="Times New Roman"/>
                <a:ea typeface="Times New Roman"/>
              </a:rPr>
              <a:t>cruelty</a:t>
            </a:r>
            <a:r>
              <a:rPr lang="en-US" spc="-20" dirty="0" smtClean="0">
                <a:latin typeface="Times New Roman"/>
                <a:ea typeface="Times New Roman"/>
              </a:rPr>
              <a:t> </a:t>
            </a:r>
            <a:r>
              <a:rPr lang="en-US" dirty="0" smtClean="0">
                <a:latin typeface="Times New Roman"/>
                <a:ea typeface="Times New Roman"/>
              </a:rPr>
              <a:t>to</a:t>
            </a:r>
            <a:r>
              <a:rPr lang="en-US" spc="-15" dirty="0" smtClean="0">
                <a:latin typeface="Times New Roman"/>
                <a:ea typeface="Times New Roman"/>
              </a:rPr>
              <a:t> </a:t>
            </a:r>
            <a:r>
              <a:rPr lang="en-US" dirty="0" smtClean="0">
                <a:latin typeface="Times New Roman"/>
                <a:ea typeface="Times New Roman"/>
              </a:rPr>
              <a:t>others,</a:t>
            </a:r>
            <a:r>
              <a:rPr lang="en-US" spc="-20" dirty="0" smtClean="0">
                <a:latin typeface="Times New Roman"/>
                <a:ea typeface="Times New Roman"/>
              </a:rPr>
              <a:t> </a:t>
            </a:r>
            <a:r>
              <a:rPr lang="en-US" dirty="0" smtClean="0">
                <a:latin typeface="Times New Roman"/>
                <a:ea typeface="Times New Roman"/>
              </a:rPr>
              <a:t>destructiveness,</a:t>
            </a:r>
            <a:r>
              <a:rPr lang="en-US" spc="-20" dirty="0" smtClean="0">
                <a:latin typeface="Times New Roman"/>
                <a:ea typeface="Times New Roman"/>
              </a:rPr>
              <a:t> </a:t>
            </a:r>
            <a:r>
              <a:rPr lang="en-US" dirty="0" smtClean="0">
                <a:latin typeface="Times New Roman"/>
                <a:ea typeface="Times New Roman"/>
              </a:rPr>
              <a:t>disorganization</a:t>
            </a:r>
            <a:r>
              <a:rPr lang="en-US" spc="-20" dirty="0" smtClean="0">
                <a:latin typeface="Times New Roman"/>
                <a:ea typeface="Times New Roman"/>
              </a:rPr>
              <a:t> </a:t>
            </a:r>
            <a:r>
              <a:rPr lang="en-US" dirty="0" smtClean="0">
                <a:latin typeface="Times New Roman"/>
                <a:ea typeface="Times New Roman"/>
              </a:rPr>
              <a:t>and</a:t>
            </a:r>
            <a:r>
              <a:rPr lang="en-US" spc="-20" dirty="0" smtClean="0">
                <a:latin typeface="Times New Roman"/>
                <a:ea typeface="Times New Roman"/>
              </a:rPr>
              <a:t> </a:t>
            </a:r>
            <a:r>
              <a:rPr lang="en-US" dirty="0" smtClean="0">
                <a:latin typeface="Times New Roman"/>
                <a:ea typeface="Times New Roman"/>
              </a:rPr>
              <a:t>untidiness.</a:t>
            </a:r>
            <a:r>
              <a:rPr lang="en-US" spc="-20" dirty="0" smtClean="0">
                <a:latin typeface="Times New Roman"/>
                <a:ea typeface="Times New Roman"/>
              </a:rPr>
              <a:t> </a:t>
            </a:r>
            <a:r>
              <a:rPr lang="en-US" dirty="0" smtClean="0">
                <a:latin typeface="Times New Roman"/>
                <a:ea typeface="Times New Roman"/>
              </a:rPr>
              <a:t>Toilet</a:t>
            </a:r>
            <a:r>
              <a:rPr lang="en-US" spc="-235" dirty="0" smtClean="0">
                <a:latin typeface="Times New Roman"/>
                <a:ea typeface="Times New Roman"/>
              </a:rPr>
              <a:t> </a:t>
            </a:r>
            <a:r>
              <a:rPr lang="en-US" dirty="0" smtClean="0">
                <a:latin typeface="Times New Roman"/>
                <a:ea typeface="Times New Roman"/>
              </a:rPr>
              <a:t>training</a:t>
            </a:r>
            <a:r>
              <a:rPr lang="en-US" spc="-10" dirty="0" smtClean="0">
                <a:latin typeface="Times New Roman"/>
                <a:ea typeface="Times New Roman"/>
              </a:rPr>
              <a:t> </a:t>
            </a:r>
            <a:r>
              <a:rPr lang="en-US" dirty="0" smtClean="0">
                <a:latin typeface="Times New Roman"/>
                <a:ea typeface="Times New Roman"/>
              </a:rPr>
              <a:t>that</a:t>
            </a:r>
            <a:r>
              <a:rPr lang="en-US" spc="-10" dirty="0" smtClean="0">
                <a:latin typeface="Times New Roman"/>
                <a:ea typeface="Times New Roman"/>
              </a:rPr>
              <a:t> </a:t>
            </a:r>
            <a:r>
              <a:rPr lang="en-US" dirty="0" smtClean="0">
                <a:latin typeface="Times New Roman"/>
                <a:ea typeface="Times New Roman"/>
              </a:rPr>
              <a:t>is</a:t>
            </a:r>
            <a:r>
              <a:rPr lang="en-US" spc="-10" dirty="0" smtClean="0">
                <a:latin typeface="Times New Roman"/>
                <a:ea typeface="Times New Roman"/>
              </a:rPr>
              <a:t> </a:t>
            </a:r>
            <a:r>
              <a:rPr lang="en-US" dirty="0" smtClean="0">
                <a:latin typeface="Times New Roman"/>
                <a:ea typeface="Times New Roman"/>
              </a:rPr>
              <a:t>more</a:t>
            </a:r>
            <a:r>
              <a:rPr lang="en-US" spc="-5" dirty="0" smtClean="0">
                <a:latin typeface="Times New Roman"/>
                <a:ea typeface="Times New Roman"/>
              </a:rPr>
              <a:t> </a:t>
            </a:r>
            <a:r>
              <a:rPr lang="en-US" dirty="0" smtClean="0">
                <a:latin typeface="Times New Roman"/>
                <a:ea typeface="Times New Roman"/>
              </a:rPr>
              <a:t>permissive</a:t>
            </a:r>
            <a:r>
              <a:rPr lang="en-US" spc="-10" dirty="0" smtClean="0">
                <a:latin typeface="Times New Roman"/>
                <a:ea typeface="Times New Roman"/>
              </a:rPr>
              <a:t> </a:t>
            </a:r>
            <a:r>
              <a:rPr lang="en-US" dirty="0" smtClean="0">
                <a:latin typeface="Times New Roman"/>
                <a:ea typeface="Times New Roman"/>
              </a:rPr>
              <a:t>and</a:t>
            </a:r>
            <a:r>
              <a:rPr lang="en-US" spc="-10" dirty="0" smtClean="0">
                <a:latin typeface="Times New Roman"/>
                <a:ea typeface="Times New Roman"/>
              </a:rPr>
              <a:t> </a:t>
            </a:r>
            <a:r>
              <a:rPr lang="en-US" dirty="0" smtClean="0">
                <a:latin typeface="Times New Roman"/>
                <a:ea typeface="Times New Roman"/>
              </a:rPr>
              <a:t>accepting</a:t>
            </a:r>
            <a:r>
              <a:rPr lang="en-US" spc="-10" dirty="0" smtClean="0">
                <a:latin typeface="Times New Roman"/>
                <a:ea typeface="Times New Roman"/>
              </a:rPr>
              <a:t> </a:t>
            </a:r>
            <a:r>
              <a:rPr lang="en-US" dirty="0" smtClean="0">
                <a:latin typeface="Times New Roman"/>
                <a:ea typeface="Times New Roman"/>
              </a:rPr>
              <a:t>attaches</a:t>
            </a:r>
            <a:r>
              <a:rPr lang="en-US" spc="-5" dirty="0" smtClean="0">
                <a:latin typeface="Times New Roman"/>
                <a:ea typeface="Times New Roman"/>
              </a:rPr>
              <a:t> </a:t>
            </a:r>
            <a:r>
              <a:rPr lang="en-US" dirty="0" smtClean="0">
                <a:latin typeface="Times New Roman"/>
                <a:ea typeface="Times New Roman"/>
              </a:rPr>
              <a:t>the</a:t>
            </a:r>
            <a:r>
              <a:rPr lang="en-US" spc="-10" dirty="0" smtClean="0">
                <a:latin typeface="Times New Roman"/>
                <a:ea typeface="Times New Roman"/>
              </a:rPr>
              <a:t> </a:t>
            </a:r>
            <a:r>
              <a:rPr lang="en-US" dirty="0" smtClean="0">
                <a:latin typeface="Times New Roman"/>
                <a:ea typeface="Times New Roman"/>
              </a:rPr>
              <a:t>feeling</a:t>
            </a:r>
            <a:r>
              <a:rPr lang="en-US" spc="-10" dirty="0" smtClean="0">
                <a:latin typeface="Times New Roman"/>
                <a:ea typeface="Times New Roman"/>
              </a:rPr>
              <a:t> </a:t>
            </a:r>
            <a:r>
              <a:rPr lang="en-US" dirty="0" smtClean="0">
                <a:latin typeface="Times New Roman"/>
                <a:ea typeface="Times New Roman"/>
              </a:rPr>
              <a:t>of</a:t>
            </a:r>
            <a:r>
              <a:rPr lang="en-US" spc="-10" dirty="0" smtClean="0">
                <a:latin typeface="Times New Roman"/>
                <a:ea typeface="Times New Roman"/>
              </a:rPr>
              <a:t> </a:t>
            </a:r>
            <a:r>
              <a:rPr lang="en-US" dirty="0" smtClean="0">
                <a:latin typeface="Times New Roman"/>
                <a:ea typeface="Times New Roman"/>
              </a:rPr>
              <a:t>importance</a:t>
            </a:r>
            <a:r>
              <a:rPr lang="en-US" spc="-5" dirty="0" smtClean="0">
                <a:latin typeface="Times New Roman"/>
                <a:ea typeface="Times New Roman"/>
              </a:rPr>
              <a:t> </a:t>
            </a:r>
            <a:r>
              <a:rPr lang="en-US" dirty="0" smtClean="0">
                <a:latin typeface="Times New Roman"/>
                <a:ea typeface="Times New Roman"/>
              </a:rPr>
              <a:t>and</a:t>
            </a:r>
            <a:r>
              <a:rPr lang="en-US" spc="-10" dirty="0" smtClean="0">
                <a:latin typeface="Times New Roman"/>
                <a:ea typeface="Times New Roman"/>
              </a:rPr>
              <a:t> </a:t>
            </a:r>
            <a:r>
              <a:rPr lang="en-US" dirty="0" smtClean="0">
                <a:latin typeface="Times New Roman"/>
                <a:ea typeface="Times New Roman"/>
              </a:rPr>
              <a:t>desirability</a:t>
            </a:r>
            <a:r>
              <a:rPr lang="en-US" spc="-10" dirty="0" smtClean="0">
                <a:latin typeface="Times New Roman"/>
                <a:ea typeface="Times New Roman"/>
              </a:rPr>
              <a:t> </a:t>
            </a:r>
            <a:r>
              <a:rPr lang="en-US" dirty="0" smtClean="0">
                <a:latin typeface="Times New Roman"/>
                <a:ea typeface="Times New Roman"/>
              </a:rPr>
              <a:t>to</a:t>
            </a:r>
            <a:r>
              <a:rPr lang="en-US" spc="-10" dirty="0" smtClean="0">
                <a:latin typeface="Times New Roman"/>
                <a:ea typeface="Times New Roman"/>
              </a:rPr>
              <a:t> </a:t>
            </a:r>
            <a:r>
              <a:rPr lang="en-US" dirty="0" smtClean="0">
                <a:latin typeface="Times New Roman"/>
                <a:ea typeface="Times New Roman"/>
              </a:rPr>
              <a:t>feces</a:t>
            </a:r>
            <a:r>
              <a:rPr lang="en-US" spc="-5" dirty="0" smtClean="0">
                <a:latin typeface="Times New Roman"/>
                <a:ea typeface="Times New Roman"/>
              </a:rPr>
              <a:t> </a:t>
            </a:r>
            <a:r>
              <a:rPr lang="en-US" dirty="0" smtClean="0">
                <a:latin typeface="Times New Roman"/>
                <a:ea typeface="Times New Roman"/>
              </a:rPr>
              <a:t>production.</a:t>
            </a:r>
            <a:r>
              <a:rPr lang="en-US" spc="-240" dirty="0" smtClean="0">
                <a:latin typeface="Times New Roman"/>
                <a:ea typeface="Times New Roman"/>
              </a:rPr>
              <a:t> </a:t>
            </a:r>
            <a:r>
              <a:rPr lang="en-US" dirty="0" smtClean="0">
                <a:latin typeface="Times New Roman"/>
                <a:ea typeface="Times New Roman"/>
              </a:rPr>
              <a:t>The child becomes extroverted, productive, and altruistic.</a:t>
            </a:r>
          </a:p>
          <a:p>
            <a:endParaRPr lang="en-US" dirty="0"/>
          </a:p>
        </p:txBody>
      </p:sp>
    </p:spTree>
  </p:cSld>
  <p:clrMapOvr>
    <a:masterClrMapping/>
  </p:clrMapOvr>
  <p:transition spd="med">
    <p:wipe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153400" cy="990600"/>
          </a:xfrm>
        </p:spPr>
        <p:txBody>
          <a:bodyPr>
            <a:normAutofit fontScale="90000"/>
          </a:bodyPr>
          <a:lstStyle/>
          <a:p>
            <a:r>
              <a:rPr lang="en-US" b="1" u="sng" dirty="0" smtClean="0">
                <a:solidFill>
                  <a:schemeClr val="tx1"/>
                </a:solidFill>
                <a:latin typeface="Arial"/>
                <a:ea typeface="Arial"/>
              </a:rPr>
              <a:t>Phallic</a:t>
            </a:r>
            <a:r>
              <a:rPr lang="en-US" b="1" u="sng" spc="-65" dirty="0" smtClean="0">
                <a:solidFill>
                  <a:schemeClr val="tx1"/>
                </a:solidFill>
                <a:latin typeface="Arial"/>
                <a:ea typeface="Arial"/>
              </a:rPr>
              <a:t> </a:t>
            </a:r>
            <a:r>
              <a:rPr lang="en-US" b="1" u="sng" dirty="0" smtClean="0">
                <a:solidFill>
                  <a:schemeClr val="tx1"/>
                </a:solidFill>
                <a:latin typeface="Arial"/>
                <a:ea typeface="Arial"/>
              </a:rPr>
              <a:t>Stage:</a:t>
            </a:r>
            <a:r>
              <a:rPr lang="en-US" b="1" u="sng" spc="-65" dirty="0" smtClean="0">
                <a:solidFill>
                  <a:schemeClr val="tx1"/>
                </a:solidFill>
                <a:latin typeface="Arial"/>
                <a:ea typeface="Arial"/>
              </a:rPr>
              <a:t> </a:t>
            </a:r>
            <a:r>
              <a:rPr lang="en-US" b="1" u="sng" dirty="0" smtClean="0">
                <a:solidFill>
                  <a:schemeClr val="tx1"/>
                </a:solidFill>
                <a:latin typeface="Arial"/>
                <a:ea typeface="Arial"/>
              </a:rPr>
              <a:t>3</a:t>
            </a:r>
            <a:r>
              <a:rPr lang="en-US" b="1" u="sng" spc="-65" dirty="0" smtClean="0">
                <a:solidFill>
                  <a:schemeClr val="tx1"/>
                </a:solidFill>
                <a:latin typeface="Arial"/>
                <a:ea typeface="Arial"/>
              </a:rPr>
              <a:t> </a:t>
            </a:r>
            <a:r>
              <a:rPr lang="en-US" b="1" u="sng" dirty="0" smtClean="0">
                <a:solidFill>
                  <a:schemeClr val="tx1"/>
                </a:solidFill>
                <a:latin typeface="Arial"/>
                <a:ea typeface="Arial"/>
              </a:rPr>
              <a:t>to</a:t>
            </a:r>
            <a:r>
              <a:rPr lang="en-US" b="1" u="sng" spc="-60" dirty="0" smtClean="0">
                <a:solidFill>
                  <a:schemeClr val="tx1"/>
                </a:solidFill>
                <a:latin typeface="Arial"/>
                <a:ea typeface="Arial"/>
              </a:rPr>
              <a:t> </a:t>
            </a:r>
            <a:r>
              <a:rPr lang="en-US" b="1" u="sng" dirty="0" smtClean="0">
                <a:solidFill>
                  <a:schemeClr val="tx1"/>
                </a:solidFill>
                <a:latin typeface="Arial"/>
                <a:ea typeface="Arial"/>
              </a:rPr>
              <a:t>6</a:t>
            </a:r>
            <a:r>
              <a:rPr lang="en-US" b="1" u="sng" spc="-65" dirty="0" smtClean="0">
                <a:solidFill>
                  <a:schemeClr val="tx1"/>
                </a:solidFill>
                <a:latin typeface="Arial"/>
                <a:ea typeface="Arial"/>
              </a:rPr>
              <a:t> </a:t>
            </a:r>
            <a:r>
              <a:rPr lang="en-US" b="1" u="sng" dirty="0" smtClean="0">
                <a:solidFill>
                  <a:schemeClr val="tx1"/>
                </a:solidFill>
                <a:latin typeface="Arial"/>
                <a:ea typeface="Arial"/>
              </a:rPr>
              <a:t>Years</a:t>
            </a:r>
            <a:br>
              <a:rPr lang="en-US" b="1" u="sng" dirty="0" smtClean="0">
                <a:solidFill>
                  <a:schemeClr val="tx1"/>
                </a:solidFill>
                <a:latin typeface="Arial"/>
                <a:ea typeface="Arial"/>
              </a:rPr>
            </a:br>
            <a:endParaRPr lang="en-US" u="sng" dirty="0">
              <a:solidFill>
                <a:schemeClr val="tx1"/>
              </a:solidFill>
            </a:endParaRPr>
          </a:p>
        </p:txBody>
      </p:sp>
      <p:sp>
        <p:nvSpPr>
          <p:cNvPr id="3" name="Content Placeholder 2"/>
          <p:cNvSpPr>
            <a:spLocks noGrp="1"/>
          </p:cNvSpPr>
          <p:nvPr>
            <p:ph sz="quarter" idx="1"/>
          </p:nvPr>
        </p:nvSpPr>
        <p:spPr/>
        <p:txBody>
          <a:bodyPr>
            <a:normAutofit fontScale="77500" lnSpcReduction="20000"/>
          </a:bodyPr>
          <a:lstStyle/>
          <a:p>
            <a:r>
              <a:rPr lang="en-US" dirty="0" smtClean="0">
                <a:latin typeface="Times New Roman"/>
                <a:ea typeface="Times New Roman"/>
              </a:rPr>
              <a:t>In this stage, the focus of energy shifts to the genital area. Discovery of differences between genders results in a</a:t>
            </a:r>
            <a:r>
              <a:rPr lang="en-US" spc="5" dirty="0" smtClean="0">
                <a:latin typeface="Times New Roman"/>
                <a:ea typeface="Times New Roman"/>
              </a:rPr>
              <a:t> </a:t>
            </a:r>
            <a:r>
              <a:rPr lang="en-US" dirty="0" smtClean="0">
                <a:latin typeface="Times New Roman"/>
                <a:ea typeface="Times New Roman"/>
              </a:rPr>
              <a:t>heightened interest in the sexuality of self and others. This interest may be manifested in sexual self-exploratory or</a:t>
            </a:r>
            <a:r>
              <a:rPr lang="en-US" spc="5" dirty="0" smtClean="0">
                <a:latin typeface="Times New Roman"/>
                <a:ea typeface="Times New Roman"/>
              </a:rPr>
              <a:t> </a:t>
            </a:r>
            <a:r>
              <a:rPr lang="en-US" dirty="0" smtClean="0">
                <a:latin typeface="Times New Roman"/>
                <a:ea typeface="Times New Roman"/>
              </a:rPr>
              <a:t>group-exploratory play. Freud proposed that the development of the Oedipus complex (males) or Electra complex</a:t>
            </a:r>
            <a:r>
              <a:rPr lang="en-US" spc="5" dirty="0" smtClean="0">
                <a:latin typeface="Times New Roman"/>
                <a:ea typeface="Times New Roman"/>
              </a:rPr>
              <a:t> </a:t>
            </a:r>
            <a:r>
              <a:rPr lang="en-US" dirty="0" smtClean="0">
                <a:latin typeface="Times New Roman"/>
                <a:ea typeface="Times New Roman"/>
              </a:rPr>
              <a:t>(females) occurred during this stage of development. He described this as the child's unconscious desire to eliminate</a:t>
            </a:r>
            <a:r>
              <a:rPr lang="en-US" spc="5" dirty="0" smtClean="0">
                <a:latin typeface="Times New Roman"/>
                <a:ea typeface="Times New Roman"/>
              </a:rPr>
              <a:t> </a:t>
            </a:r>
            <a:r>
              <a:rPr lang="en-US" dirty="0" smtClean="0">
                <a:latin typeface="Times New Roman"/>
                <a:ea typeface="Times New Roman"/>
              </a:rPr>
              <a:t>the parent of the same gender and to possess the parent of the opposite gender for himself or herself. Guilt feelings</a:t>
            </a:r>
            <a:r>
              <a:rPr lang="en-US" spc="5" dirty="0" smtClean="0">
                <a:latin typeface="Times New Roman"/>
                <a:ea typeface="Times New Roman"/>
              </a:rPr>
              <a:t> </a:t>
            </a:r>
            <a:r>
              <a:rPr lang="en-US" dirty="0" smtClean="0">
                <a:latin typeface="Times New Roman"/>
                <a:ea typeface="Times New Roman"/>
              </a:rPr>
              <a:t>result</a:t>
            </a:r>
            <a:r>
              <a:rPr lang="en-US" spc="-40" dirty="0" smtClean="0">
                <a:latin typeface="Times New Roman"/>
                <a:ea typeface="Times New Roman"/>
              </a:rPr>
              <a:t> </a:t>
            </a:r>
            <a:r>
              <a:rPr lang="en-US" dirty="0" smtClean="0">
                <a:latin typeface="Times New Roman"/>
                <a:ea typeface="Times New Roman"/>
              </a:rPr>
              <a:t>with</a:t>
            </a:r>
            <a:r>
              <a:rPr lang="en-US" spc="-40"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emergence</a:t>
            </a:r>
            <a:r>
              <a:rPr lang="en-US" spc="-40" dirty="0" smtClean="0">
                <a:latin typeface="Times New Roman"/>
                <a:ea typeface="Times New Roman"/>
              </a:rPr>
              <a:t> </a:t>
            </a:r>
            <a:r>
              <a:rPr lang="en-US" dirty="0" smtClean="0">
                <a:latin typeface="Times New Roman"/>
                <a:ea typeface="Times New Roman"/>
              </a:rPr>
              <a:t>of</a:t>
            </a:r>
            <a:r>
              <a:rPr lang="en-US" spc="-40"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superego</a:t>
            </a:r>
            <a:r>
              <a:rPr lang="en-US" spc="-40" dirty="0" smtClean="0">
                <a:latin typeface="Times New Roman"/>
                <a:ea typeface="Times New Roman"/>
              </a:rPr>
              <a:t> </a:t>
            </a:r>
            <a:r>
              <a:rPr lang="en-US" dirty="0" smtClean="0">
                <a:latin typeface="Times New Roman"/>
                <a:ea typeface="Times New Roman"/>
              </a:rPr>
              <a:t>during</a:t>
            </a:r>
            <a:r>
              <a:rPr lang="en-US" spc="-40" dirty="0" smtClean="0">
                <a:latin typeface="Times New Roman"/>
                <a:ea typeface="Times New Roman"/>
              </a:rPr>
              <a:t> </a:t>
            </a:r>
            <a:r>
              <a:rPr lang="en-US" dirty="0" smtClean="0">
                <a:latin typeface="Times New Roman"/>
                <a:ea typeface="Times New Roman"/>
              </a:rPr>
              <a:t>these</a:t>
            </a:r>
            <a:r>
              <a:rPr lang="en-US" spc="-40" dirty="0" smtClean="0">
                <a:latin typeface="Times New Roman"/>
                <a:ea typeface="Times New Roman"/>
              </a:rPr>
              <a:t> </a:t>
            </a:r>
            <a:r>
              <a:rPr lang="en-US" dirty="0" smtClean="0">
                <a:latin typeface="Times New Roman"/>
                <a:ea typeface="Times New Roman"/>
              </a:rPr>
              <a:t>years.</a:t>
            </a:r>
            <a:r>
              <a:rPr lang="en-US" spc="-40" dirty="0" smtClean="0">
                <a:latin typeface="Times New Roman"/>
                <a:ea typeface="Times New Roman"/>
              </a:rPr>
              <a:t> </a:t>
            </a:r>
            <a:r>
              <a:rPr lang="en-US" dirty="0" smtClean="0">
                <a:latin typeface="Times New Roman"/>
                <a:ea typeface="Times New Roman"/>
              </a:rPr>
              <a:t>Resolution</a:t>
            </a:r>
            <a:r>
              <a:rPr lang="en-US" spc="-40" dirty="0" smtClean="0">
                <a:latin typeface="Times New Roman"/>
                <a:ea typeface="Times New Roman"/>
              </a:rPr>
              <a:t> </a:t>
            </a:r>
            <a:r>
              <a:rPr lang="en-US" dirty="0" smtClean="0">
                <a:latin typeface="Times New Roman"/>
                <a:ea typeface="Times New Roman"/>
              </a:rPr>
              <a:t>of</a:t>
            </a:r>
            <a:r>
              <a:rPr lang="en-US" spc="-40" dirty="0" smtClean="0">
                <a:latin typeface="Times New Roman"/>
                <a:ea typeface="Times New Roman"/>
              </a:rPr>
              <a:t> </a:t>
            </a:r>
            <a:r>
              <a:rPr lang="en-US" dirty="0" smtClean="0">
                <a:latin typeface="Times New Roman"/>
                <a:ea typeface="Times New Roman"/>
              </a:rPr>
              <a:t>this</a:t>
            </a:r>
            <a:r>
              <a:rPr lang="en-US" spc="-40" dirty="0" smtClean="0">
                <a:latin typeface="Times New Roman"/>
                <a:ea typeface="Times New Roman"/>
              </a:rPr>
              <a:t> </a:t>
            </a:r>
            <a:r>
              <a:rPr lang="en-US" dirty="0" smtClean="0">
                <a:latin typeface="Times New Roman"/>
                <a:ea typeface="Times New Roman"/>
              </a:rPr>
              <a:t>internal</a:t>
            </a:r>
            <a:r>
              <a:rPr lang="en-US" spc="-40" dirty="0" smtClean="0">
                <a:latin typeface="Times New Roman"/>
                <a:ea typeface="Times New Roman"/>
              </a:rPr>
              <a:t> </a:t>
            </a:r>
            <a:r>
              <a:rPr lang="en-US" dirty="0" smtClean="0">
                <a:latin typeface="Times New Roman"/>
                <a:ea typeface="Times New Roman"/>
              </a:rPr>
              <a:t>conflict</a:t>
            </a:r>
            <a:r>
              <a:rPr lang="en-US" spc="-40" dirty="0" smtClean="0">
                <a:latin typeface="Times New Roman"/>
                <a:ea typeface="Times New Roman"/>
              </a:rPr>
              <a:t> </a:t>
            </a:r>
            <a:r>
              <a:rPr lang="en-US" dirty="0" smtClean="0">
                <a:latin typeface="Times New Roman"/>
                <a:ea typeface="Times New Roman"/>
              </a:rPr>
              <a:t>occurs</a:t>
            </a:r>
            <a:r>
              <a:rPr lang="en-US" spc="-40" dirty="0" smtClean="0">
                <a:latin typeface="Times New Roman"/>
                <a:ea typeface="Times New Roman"/>
              </a:rPr>
              <a:t> </a:t>
            </a:r>
            <a:r>
              <a:rPr lang="en-US" dirty="0" smtClean="0">
                <a:latin typeface="Times New Roman"/>
                <a:ea typeface="Times New Roman"/>
              </a:rPr>
              <a:t>when</a:t>
            </a:r>
            <a:r>
              <a:rPr lang="en-US" spc="-40"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child</a:t>
            </a:r>
            <a:r>
              <a:rPr lang="en-US" spc="-240" dirty="0" smtClean="0">
                <a:latin typeface="Times New Roman"/>
                <a:ea typeface="Times New Roman"/>
              </a:rPr>
              <a:t> </a:t>
            </a:r>
            <a:r>
              <a:rPr lang="en-US" dirty="0" smtClean="0">
                <a:latin typeface="Times New Roman"/>
                <a:ea typeface="Times New Roman"/>
              </a:rPr>
              <a:t>develops</a:t>
            </a:r>
            <a:r>
              <a:rPr lang="en-US" spc="-20" dirty="0" smtClean="0">
                <a:latin typeface="Times New Roman"/>
                <a:ea typeface="Times New Roman"/>
              </a:rPr>
              <a:t> </a:t>
            </a:r>
            <a:r>
              <a:rPr lang="en-US" dirty="0" smtClean="0">
                <a:latin typeface="Times New Roman"/>
                <a:ea typeface="Times New Roman"/>
              </a:rPr>
              <a:t>a</a:t>
            </a:r>
            <a:r>
              <a:rPr lang="en-US" spc="-20" dirty="0" smtClean="0">
                <a:latin typeface="Times New Roman"/>
                <a:ea typeface="Times New Roman"/>
              </a:rPr>
              <a:t> </a:t>
            </a:r>
            <a:r>
              <a:rPr lang="en-US" dirty="0" smtClean="0">
                <a:latin typeface="Times New Roman"/>
                <a:ea typeface="Times New Roman"/>
              </a:rPr>
              <a:t>strong</a:t>
            </a:r>
            <a:r>
              <a:rPr lang="en-US" spc="-20" dirty="0" smtClean="0">
                <a:latin typeface="Times New Roman"/>
                <a:ea typeface="Times New Roman"/>
              </a:rPr>
              <a:t> </a:t>
            </a:r>
            <a:r>
              <a:rPr lang="en-US" dirty="0" smtClean="0">
                <a:latin typeface="Times New Roman"/>
                <a:ea typeface="Times New Roman"/>
              </a:rPr>
              <a:t>identification</a:t>
            </a:r>
            <a:r>
              <a:rPr lang="en-US" spc="-15" dirty="0" smtClean="0">
                <a:latin typeface="Times New Roman"/>
                <a:ea typeface="Times New Roman"/>
              </a:rPr>
              <a:t> </a:t>
            </a:r>
            <a:r>
              <a:rPr lang="en-US" dirty="0" smtClean="0">
                <a:latin typeface="Times New Roman"/>
                <a:ea typeface="Times New Roman"/>
              </a:rPr>
              <a:t>with</a:t>
            </a:r>
            <a:r>
              <a:rPr lang="en-US" spc="-20" dirty="0" smtClean="0">
                <a:latin typeface="Times New Roman"/>
                <a:ea typeface="Times New Roman"/>
              </a:rPr>
              <a:t> </a:t>
            </a:r>
            <a:r>
              <a:rPr lang="en-US" dirty="0" smtClean="0">
                <a:latin typeface="Times New Roman"/>
                <a:ea typeface="Times New Roman"/>
              </a:rPr>
              <a:t>the</a:t>
            </a:r>
            <a:r>
              <a:rPr lang="en-US" spc="-20" dirty="0" smtClean="0">
                <a:latin typeface="Times New Roman"/>
                <a:ea typeface="Times New Roman"/>
              </a:rPr>
              <a:t> </a:t>
            </a:r>
            <a:r>
              <a:rPr lang="en-US" dirty="0" smtClean="0">
                <a:latin typeface="Times New Roman"/>
                <a:ea typeface="Times New Roman"/>
              </a:rPr>
              <a:t>parent</a:t>
            </a:r>
            <a:r>
              <a:rPr lang="en-US" spc="-15" dirty="0" smtClean="0">
                <a:latin typeface="Times New Roman"/>
                <a:ea typeface="Times New Roman"/>
              </a:rPr>
              <a:t> </a:t>
            </a:r>
            <a:r>
              <a:rPr lang="en-US" dirty="0" smtClean="0">
                <a:latin typeface="Times New Roman"/>
                <a:ea typeface="Times New Roman"/>
              </a:rPr>
              <a:t>of</a:t>
            </a:r>
            <a:r>
              <a:rPr lang="en-US" spc="-20" dirty="0" smtClean="0">
                <a:latin typeface="Times New Roman"/>
                <a:ea typeface="Times New Roman"/>
              </a:rPr>
              <a:t> </a:t>
            </a:r>
            <a:r>
              <a:rPr lang="en-US" dirty="0" smtClean="0">
                <a:latin typeface="Times New Roman"/>
                <a:ea typeface="Times New Roman"/>
              </a:rPr>
              <a:t>the</a:t>
            </a:r>
            <a:r>
              <a:rPr lang="en-US" spc="-20" dirty="0" smtClean="0">
                <a:latin typeface="Times New Roman"/>
                <a:ea typeface="Times New Roman"/>
              </a:rPr>
              <a:t> </a:t>
            </a:r>
            <a:r>
              <a:rPr lang="en-US" dirty="0" smtClean="0">
                <a:latin typeface="Times New Roman"/>
                <a:ea typeface="Times New Roman"/>
              </a:rPr>
              <a:t>same</a:t>
            </a:r>
            <a:r>
              <a:rPr lang="en-US" spc="-15" dirty="0" smtClean="0">
                <a:latin typeface="Times New Roman"/>
                <a:ea typeface="Times New Roman"/>
              </a:rPr>
              <a:t> </a:t>
            </a:r>
            <a:r>
              <a:rPr lang="en-US" dirty="0" smtClean="0">
                <a:latin typeface="Times New Roman"/>
                <a:ea typeface="Times New Roman"/>
              </a:rPr>
              <a:t>gender</a:t>
            </a:r>
            <a:r>
              <a:rPr lang="en-US" spc="-20" dirty="0" smtClean="0">
                <a:latin typeface="Times New Roman"/>
                <a:ea typeface="Times New Roman"/>
              </a:rPr>
              <a:t> </a:t>
            </a:r>
            <a:r>
              <a:rPr lang="en-US" dirty="0" smtClean="0">
                <a:latin typeface="Times New Roman"/>
                <a:ea typeface="Times New Roman"/>
              </a:rPr>
              <a:t>and</a:t>
            </a:r>
            <a:r>
              <a:rPr lang="en-US" spc="-20" dirty="0" smtClean="0">
                <a:latin typeface="Times New Roman"/>
                <a:ea typeface="Times New Roman"/>
              </a:rPr>
              <a:t> </a:t>
            </a:r>
            <a:r>
              <a:rPr lang="en-US" dirty="0" smtClean="0">
                <a:latin typeface="Times New Roman"/>
                <a:ea typeface="Times New Roman"/>
              </a:rPr>
              <a:t>internalizes</a:t>
            </a:r>
            <a:r>
              <a:rPr lang="en-US" spc="-20" dirty="0" smtClean="0">
                <a:latin typeface="Times New Roman"/>
                <a:ea typeface="Times New Roman"/>
              </a:rPr>
              <a:t> </a:t>
            </a:r>
            <a:r>
              <a:rPr lang="en-US" dirty="0" smtClean="0">
                <a:latin typeface="Times New Roman"/>
                <a:ea typeface="Times New Roman"/>
              </a:rPr>
              <a:t>that</a:t>
            </a:r>
            <a:r>
              <a:rPr lang="en-US" spc="-15" dirty="0" smtClean="0">
                <a:latin typeface="Times New Roman"/>
                <a:ea typeface="Times New Roman"/>
              </a:rPr>
              <a:t> </a:t>
            </a:r>
            <a:r>
              <a:rPr lang="en-US" dirty="0" smtClean="0">
                <a:latin typeface="Times New Roman"/>
                <a:ea typeface="Times New Roman"/>
              </a:rPr>
              <a:t>parent's</a:t>
            </a:r>
            <a:r>
              <a:rPr lang="en-US" spc="-20" dirty="0" smtClean="0">
                <a:latin typeface="Times New Roman"/>
                <a:ea typeface="Times New Roman"/>
              </a:rPr>
              <a:t> </a:t>
            </a:r>
            <a:r>
              <a:rPr lang="en-US" dirty="0" smtClean="0">
                <a:latin typeface="Times New Roman"/>
                <a:ea typeface="Times New Roman"/>
              </a:rPr>
              <a:t>attitudes,</a:t>
            </a:r>
            <a:r>
              <a:rPr lang="en-US" spc="-20" dirty="0" smtClean="0">
                <a:latin typeface="Times New Roman"/>
                <a:ea typeface="Times New Roman"/>
              </a:rPr>
              <a:t> </a:t>
            </a:r>
            <a:r>
              <a:rPr lang="en-US" dirty="0" smtClean="0">
                <a:latin typeface="Times New Roman"/>
                <a:ea typeface="Times New Roman"/>
              </a:rPr>
              <a:t>beliefs,</a:t>
            </a:r>
            <a:r>
              <a:rPr lang="en-US" spc="-15" dirty="0" smtClean="0">
                <a:latin typeface="Times New Roman"/>
                <a:ea typeface="Times New Roman"/>
              </a:rPr>
              <a:t> </a:t>
            </a:r>
            <a:r>
              <a:rPr lang="en-US" dirty="0" smtClean="0">
                <a:latin typeface="Times New Roman"/>
                <a:ea typeface="Times New Roman"/>
              </a:rPr>
              <a:t>and</a:t>
            </a:r>
            <a:r>
              <a:rPr lang="en-US" spc="-240" dirty="0" smtClean="0">
                <a:latin typeface="Times New Roman"/>
                <a:ea typeface="Times New Roman"/>
              </a:rPr>
              <a:t> </a:t>
            </a:r>
            <a:r>
              <a:rPr lang="en-US" dirty="0" smtClean="0">
                <a:latin typeface="Times New Roman"/>
                <a:ea typeface="Times New Roman"/>
              </a:rPr>
              <a:t>value system.</a:t>
            </a:r>
          </a:p>
          <a:p>
            <a:endParaRPr lang="en-US" dirty="0"/>
          </a:p>
        </p:txBody>
      </p:sp>
    </p:spTree>
  </p:cSld>
  <p:clrMapOvr>
    <a:masterClrMapping/>
  </p:clrMapOvr>
  <p:transition spd="med">
    <p:wipe dir="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153400" cy="990600"/>
          </a:xfrm>
        </p:spPr>
        <p:txBody>
          <a:bodyPr>
            <a:normAutofit fontScale="90000"/>
          </a:bodyPr>
          <a:lstStyle/>
          <a:p>
            <a:r>
              <a:rPr lang="en-US" b="1" u="sng" dirty="0" smtClean="0">
                <a:solidFill>
                  <a:schemeClr val="tx1"/>
                </a:solidFill>
                <a:latin typeface="Arial"/>
                <a:ea typeface="Arial"/>
              </a:rPr>
              <a:t>Latency</a:t>
            </a:r>
            <a:r>
              <a:rPr lang="en-US" b="1" u="sng" spc="-70" dirty="0" smtClean="0">
                <a:solidFill>
                  <a:schemeClr val="tx1"/>
                </a:solidFill>
                <a:latin typeface="Arial"/>
                <a:ea typeface="Arial"/>
              </a:rPr>
              <a:t> </a:t>
            </a:r>
            <a:r>
              <a:rPr lang="en-US" b="1" u="sng" dirty="0" smtClean="0">
                <a:solidFill>
                  <a:schemeClr val="tx1"/>
                </a:solidFill>
                <a:latin typeface="Arial"/>
                <a:ea typeface="Arial"/>
              </a:rPr>
              <a:t>Stage:</a:t>
            </a:r>
            <a:r>
              <a:rPr lang="en-US" b="1" u="sng" spc="-70" dirty="0" smtClean="0">
                <a:solidFill>
                  <a:schemeClr val="tx1"/>
                </a:solidFill>
                <a:latin typeface="Arial"/>
                <a:ea typeface="Arial"/>
              </a:rPr>
              <a:t> </a:t>
            </a:r>
            <a:r>
              <a:rPr lang="en-US" b="1" u="sng" dirty="0" smtClean="0">
                <a:solidFill>
                  <a:schemeClr val="tx1"/>
                </a:solidFill>
                <a:latin typeface="Arial"/>
                <a:ea typeface="Arial"/>
              </a:rPr>
              <a:t>6</a:t>
            </a:r>
            <a:r>
              <a:rPr lang="en-US" b="1" u="sng" spc="-70" dirty="0" smtClean="0">
                <a:solidFill>
                  <a:schemeClr val="tx1"/>
                </a:solidFill>
                <a:latin typeface="Arial"/>
                <a:ea typeface="Arial"/>
              </a:rPr>
              <a:t> </a:t>
            </a:r>
            <a:r>
              <a:rPr lang="en-US" b="1" u="sng" dirty="0" smtClean="0">
                <a:solidFill>
                  <a:schemeClr val="tx1"/>
                </a:solidFill>
                <a:latin typeface="Arial"/>
                <a:ea typeface="Arial"/>
              </a:rPr>
              <a:t>to</a:t>
            </a:r>
            <a:r>
              <a:rPr lang="en-US" b="1" u="sng" spc="-70" dirty="0" smtClean="0">
                <a:solidFill>
                  <a:schemeClr val="tx1"/>
                </a:solidFill>
                <a:latin typeface="Arial"/>
                <a:ea typeface="Arial"/>
              </a:rPr>
              <a:t> </a:t>
            </a:r>
            <a:r>
              <a:rPr lang="en-US" b="1" u="sng" dirty="0" smtClean="0">
                <a:solidFill>
                  <a:schemeClr val="tx1"/>
                </a:solidFill>
                <a:latin typeface="Arial"/>
                <a:ea typeface="Arial"/>
              </a:rPr>
              <a:t>12</a:t>
            </a:r>
            <a:r>
              <a:rPr lang="en-US" b="1" u="sng" spc="-65" dirty="0" smtClean="0">
                <a:solidFill>
                  <a:schemeClr val="tx1"/>
                </a:solidFill>
                <a:latin typeface="Arial"/>
                <a:ea typeface="Arial"/>
              </a:rPr>
              <a:t> </a:t>
            </a:r>
            <a:r>
              <a:rPr lang="en-US" b="1" u="sng" dirty="0" smtClean="0">
                <a:solidFill>
                  <a:schemeClr val="tx1"/>
                </a:solidFill>
                <a:latin typeface="Arial"/>
                <a:ea typeface="Arial"/>
              </a:rPr>
              <a:t>Years</a:t>
            </a:r>
            <a:br>
              <a:rPr lang="en-US" b="1" u="sng" dirty="0" smtClean="0">
                <a:solidFill>
                  <a:schemeClr val="tx1"/>
                </a:solidFill>
                <a:latin typeface="Arial"/>
                <a:ea typeface="Arial"/>
              </a:rPr>
            </a:br>
            <a:endParaRPr lang="en-US" u="sng" dirty="0">
              <a:solidFill>
                <a:schemeClr val="tx1"/>
              </a:solidFill>
            </a:endParaRPr>
          </a:p>
        </p:txBody>
      </p:sp>
      <p:sp>
        <p:nvSpPr>
          <p:cNvPr id="3" name="Content Placeholder 2"/>
          <p:cNvSpPr>
            <a:spLocks noGrp="1"/>
          </p:cNvSpPr>
          <p:nvPr>
            <p:ph sz="quarter" idx="1"/>
          </p:nvPr>
        </p:nvSpPr>
        <p:spPr/>
        <p:txBody>
          <a:bodyPr>
            <a:normAutofit lnSpcReduction="10000"/>
          </a:bodyPr>
          <a:lstStyle/>
          <a:p>
            <a:pPr marL="266700" marR="266065" algn="just">
              <a:lnSpc>
                <a:spcPct val="103000"/>
              </a:lnSpc>
              <a:spcBef>
                <a:spcPts val="1030"/>
              </a:spcBef>
              <a:spcAft>
                <a:spcPts val="0"/>
              </a:spcAft>
            </a:pPr>
            <a:r>
              <a:rPr lang="en-US" dirty="0" smtClean="0">
                <a:latin typeface="Times New Roman"/>
                <a:ea typeface="Times New Roman"/>
              </a:rPr>
              <a:t>During the elementary school years, the focus changes from egocentrism to one of more interest in group activities,</a:t>
            </a:r>
            <a:r>
              <a:rPr lang="en-US" spc="5" dirty="0" smtClean="0">
                <a:latin typeface="Times New Roman"/>
                <a:ea typeface="Times New Roman"/>
              </a:rPr>
              <a:t> </a:t>
            </a:r>
            <a:r>
              <a:rPr lang="en-US" dirty="0" smtClean="0">
                <a:latin typeface="Times New Roman"/>
                <a:ea typeface="Times New Roman"/>
              </a:rPr>
              <a:t>learning,</a:t>
            </a:r>
            <a:r>
              <a:rPr lang="en-US" spc="45" dirty="0" smtClean="0">
                <a:latin typeface="Times New Roman"/>
                <a:ea typeface="Times New Roman"/>
              </a:rPr>
              <a:t> </a:t>
            </a:r>
            <a:r>
              <a:rPr lang="en-US" dirty="0" smtClean="0">
                <a:latin typeface="Times New Roman"/>
                <a:ea typeface="Times New Roman"/>
              </a:rPr>
              <a:t>and</a:t>
            </a:r>
            <a:r>
              <a:rPr lang="en-US" spc="45" dirty="0" smtClean="0">
                <a:latin typeface="Times New Roman"/>
                <a:ea typeface="Times New Roman"/>
              </a:rPr>
              <a:t> </a:t>
            </a:r>
            <a:r>
              <a:rPr lang="en-US" dirty="0" smtClean="0">
                <a:latin typeface="Times New Roman"/>
                <a:ea typeface="Times New Roman"/>
              </a:rPr>
              <a:t>socialization</a:t>
            </a:r>
            <a:r>
              <a:rPr lang="en-US" spc="45" dirty="0" smtClean="0">
                <a:latin typeface="Times New Roman"/>
                <a:ea typeface="Times New Roman"/>
              </a:rPr>
              <a:t> </a:t>
            </a:r>
            <a:r>
              <a:rPr lang="en-US" dirty="0" smtClean="0">
                <a:latin typeface="Times New Roman"/>
                <a:ea typeface="Times New Roman"/>
              </a:rPr>
              <a:t>with</a:t>
            </a:r>
            <a:r>
              <a:rPr lang="en-US" spc="45" dirty="0" smtClean="0">
                <a:latin typeface="Times New Roman"/>
                <a:ea typeface="Times New Roman"/>
              </a:rPr>
              <a:t> </a:t>
            </a:r>
            <a:r>
              <a:rPr lang="en-US" dirty="0" smtClean="0">
                <a:latin typeface="Times New Roman"/>
                <a:ea typeface="Times New Roman"/>
              </a:rPr>
              <a:t>peers.</a:t>
            </a:r>
            <a:r>
              <a:rPr lang="en-US" spc="50" dirty="0" smtClean="0">
                <a:latin typeface="Times New Roman"/>
                <a:ea typeface="Times New Roman"/>
              </a:rPr>
              <a:t> </a:t>
            </a:r>
            <a:r>
              <a:rPr lang="en-US" dirty="0" smtClean="0">
                <a:latin typeface="Times New Roman"/>
                <a:ea typeface="Times New Roman"/>
              </a:rPr>
              <a:t>Sexuality</a:t>
            </a:r>
            <a:r>
              <a:rPr lang="en-US" spc="45" dirty="0" smtClean="0">
                <a:latin typeface="Times New Roman"/>
                <a:ea typeface="Times New Roman"/>
              </a:rPr>
              <a:t> </a:t>
            </a:r>
            <a:r>
              <a:rPr lang="en-US" dirty="0" smtClean="0">
                <a:latin typeface="Times New Roman"/>
                <a:ea typeface="Times New Roman"/>
              </a:rPr>
              <a:t>is</a:t>
            </a:r>
            <a:r>
              <a:rPr lang="en-US" spc="45" dirty="0" smtClean="0">
                <a:latin typeface="Times New Roman"/>
                <a:ea typeface="Times New Roman"/>
              </a:rPr>
              <a:t> </a:t>
            </a:r>
            <a:r>
              <a:rPr lang="en-US" dirty="0" smtClean="0">
                <a:latin typeface="Times New Roman"/>
                <a:ea typeface="Times New Roman"/>
              </a:rPr>
              <a:t>absent</a:t>
            </a:r>
            <a:r>
              <a:rPr lang="en-US" spc="45" dirty="0" smtClean="0">
                <a:latin typeface="Times New Roman"/>
                <a:ea typeface="Times New Roman"/>
              </a:rPr>
              <a:t> </a:t>
            </a:r>
            <a:r>
              <a:rPr lang="en-US" dirty="0" smtClean="0">
                <a:latin typeface="Times New Roman"/>
                <a:ea typeface="Times New Roman"/>
              </a:rPr>
              <a:t>during</a:t>
            </a:r>
            <a:r>
              <a:rPr lang="en-US" spc="45" dirty="0" smtClean="0">
                <a:latin typeface="Times New Roman"/>
                <a:ea typeface="Times New Roman"/>
              </a:rPr>
              <a:t> </a:t>
            </a:r>
            <a:r>
              <a:rPr lang="en-US" dirty="0" smtClean="0">
                <a:latin typeface="Times New Roman"/>
                <a:ea typeface="Times New Roman"/>
              </a:rPr>
              <a:t>this</a:t>
            </a:r>
            <a:r>
              <a:rPr lang="en-US" spc="50" dirty="0" smtClean="0">
                <a:latin typeface="Times New Roman"/>
                <a:ea typeface="Times New Roman"/>
              </a:rPr>
              <a:t> </a:t>
            </a:r>
            <a:r>
              <a:rPr lang="en-US" dirty="0" smtClean="0">
                <a:latin typeface="Times New Roman"/>
                <a:ea typeface="Times New Roman"/>
              </a:rPr>
              <a:t>period</a:t>
            </a:r>
            <a:r>
              <a:rPr lang="en-US" spc="45" dirty="0" smtClean="0">
                <a:latin typeface="Times New Roman"/>
                <a:ea typeface="Times New Roman"/>
              </a:rPr>
              <a:t> </a:t>
            </a:r>
            <a:r>
              <a:rPr lang="en-US" dirty="0" smtClean="0">
                <a:latin typeface="Times New Roman"/>
                <a:ea typeface="Times New Roman"/>
              </a:rPr>
              <a:t>but</a:t>
            </a:r>
            <a:r>
              <a:rPr lang="en-US" spc="45" dirty="0" smtClean="0">
                <a:latin typeface="Times New Roman"/>
                <a:ea typeface="Times New Roman"/>
              </a:rPr>
              <a:t> </a:t>
            </a:r>
            <a:r>
              <a:rPr lang="en-US" dirty="0" smtClean="0">
                <a:latin typeface="Times New Roman"/>
                <a:ea typeface="Times New Roman"/>
              </a:rPr>
              <a:t>remains</a:t>
            </a:r>
            <a:r>
              <a:rPr lang="en-US" spc="45" dirty="0" smtClean="0">
                <a:latin typeface="Times New Roman"/>
                <a:ea typeface="Times New Roman"/>
              </a:rPr>
              <a:t> </a:t>
            </a:r>
            <a:r>
              <a:rPr lang="en-US" dirty="0" smtClean="0">
                <a:latin typeface="Times New Roman"/>
                <a:ea typeface="Times New Roman"/>
              </a:rPr>
              <a:t>obscure</a:t>
            </a:r>
            <a:r>
              <a:rPr lang="en-US" spc="45" dirty="0" smtClean="0">
                <a:latin typeface="Times New Roman"/>
                <a:ea typeface="Times New Roman"/>
              </a:rPr>
              <a:t> </a:t>
            </a:r>
            <a:r>
              <a:rPr lang="en-US" dirty="0" smtClean="0">
                <a:latin typeface="Times New Roman"/>
                <a:ea typeface="Times New Roman"/>
              </a:rPr>
              <a:t>and</a:t>
            </a:r>
            <a:r>
              <a:rPr lang="en-US" spc="50" dirty="0" smtClean="0">
                <a:latin typeface="Times New Roman"/>
                <a:ea typeface="Times New Roman"/>
              </a:rPr>
              <a:t> </a:t>
            </a:r>
            <a:r>
              <a:rPr lang="en-US" dirty="0" smtClean="0">
                <a:latin typeface="Times New Roman"/>
                <a:ea typeface="Times New Roman"/>
              </a:rPr>
              <a:t>imperceptible</a:t>
            </a:r>
          </a:p>
          <a:p>
            <a:pPr marL="0" marR="0">
              <a:spcBef>
                <a:spcPts val="15"/>
              </a:spcBef>
              <a:spcAft>
                <a:spcPts val="0"/>
              </a:spcAft>
            </a:pPr>
            <a:r>
              <a:rPr lang="en-US" dirty="0" smtClean="0">
                <a:latin typeface="Times New Roman"/>
                <a:ea typeface="Times New Roman"/>
              </a:rPr>
              <a:t/>
            </a:r>
            <a:br>
              <a:rPr lang="en-US" dirty="0" smtClean="0">
                <a:latin typeface="Times New Roman"/>
                <a:ea typeface="Times New Roman"/>
              </a:rPr>
            </a:br>
            <a:r>
              <a:rPr lang="en-US" dirty="0" smtClean="0">
                <a:latin typeface="Times New Roman"/>
                <a:ea typeface="Times New Roman"/>
              </a:rPr>
              <a:t> </a:t>
            </a:r>
          </a:p>
          <a:p>
            <a:pPr marL="266700" marR="266065" algn="just">
              <a:lnSpc>
                <a:spcPct val="103000"/>
              </a:lnSpc>
              <a:spcBef>
                <a:spcPts val="460"/>
              </a:spcBef>
              <a:spcAft>
                <a:spcPts val="0"/>
              </a:spcAft>
            </a:pPr>
            <a:r>
              <a:rPr lang="en-US" dirty="0" smtClean="0">
                <a:latin typeface="Times New Roman"/>
                <a:ea typeface="Times New Roman"/>
              </a:rPr>
              <a:t>to others. Children of this age show a distinct preference for same-gender relationships, even rejecting members of</a:t>
            </a:r>
            <a:r>
              <a:rPr lang="en-US" spc="5" dirty="0" smtClean="0">
                <a:latin typeface="Times New Roman"/>
                <a:ea typeface="Times New Roman"/>
              </a:rPr>
              <a:t> </a:t>
            </a:r>
            <a:r>
              <a:rPr lang="en-US" dirty="0" smtClean="0">
                <a:latin typeface="Times New Roman"/>
                <a:ea typeface="Times New Roman"/>
              </a:rPr>
              <a:t>the opposite gender.</a:t>
            </a:r>
          </a:p>
          <a:p>
            <a:endParaRPr lang="en-US" dirty="0"/>
          </a:p>
        </p:txBody>
      </p:sp>
    </p:spTree>
  </p:cSld>
  <p:clrMapOvr>
    <a:masterClrMapping/>
  </p:clrMapOvr>
  <p:transition spd="med">
    <p:wipe dir="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spcBef>
                <a:spcPts val="5"/>
              </a:spcBef>
              <a:spcAft>
                <a:spcPts val="0"/>
              </a:spcAft>
            </a:pPr>
            <a:r>
              <a:rPr lang="en-US" u="sng" dirty="0" smtClean="0">
                <a:solidFill>
                  <a:schemeClr val="tx1"/>
                </a:solidFill>
                <a:latin typeface="Times New Roman"/>
                <a:ea typeface="Times New Roman"/>
              </a:rPr>
              <a:t> </a:t>
            </a:r>
            <a:br>
              <a:rPr lang="en-US" u="sng" dirty="0" smtClean="0">
                <a:solidFill>
                  <a:schemeClr val="tx1"/>
                </a:solidFill>
                <a:latin typeface="Times New Roman"/>
                <a:ea typeface="Times New Roman"/>
              </a:rPr>
            </a:br>
            <a:r>
              <a:rPr lang="en-US" b="1" u="sng" dirty="0" smtClean="0">
                <a:solidFill>
                  <a:schemeClr val="tx1"/>
                </a:solidFill>
                <a:latin typeface="Arial"/>
                <a:ea typeface="Arial"/>
              </a:rPr>
              <a:t>Genital</a:t>
            </a:r>
            <a:r>
              <a:rPr lang="en-US" b="1" u="sng" spc="-70" dirty="0" smtClean="0">
                <a:solidFill>
                  <a:schemeClr val="tx1"/>
                </a:solidFill>
                <a:latin typeface="Arial"/>
                <a:ea typeface="Arial"/>
              </a:rPr>
              <a:t> </a:t>
            </a:r>
            <a:r>
              <a:rPr lang="en-US" b="1" u="sng" dirty="0" smtClean="0">
                <a:solidFill>
                  <a:schemeClr val="tx1"/>
                </a:solidFill>
                <a:latin typeface="Arial"/>
                <a:ea typeface="Arial"/>
              </a:rPr>
              <a:t>Stage:</a:t>
            </a:r>
            <a:r>
              <a:rPr lang="en-US" b="1" u="sng" spc="-70" dirty="0" smtClean="0">
                <a:solidFill>
                  <a:schemeClr val="tx1"/>
                </a:solidFill>
                <a:latin typeface="Arial"/>
                <a:ea typeface="Arial"/>
              </a:rPr>
              <a:t> </a:t>
            </a:r>
            <a:r>
              <a:rPr lang="en-US" b="1" u="sng" dirty="0" smtClean="0">
                <a:solidFill>
                  <a:schemeClr val="tx1"/>
                </a:solidFill>
                <a:latin typeface="Arial"/>
                <a:ea typeface="Arial"/>
              </a:rPr>
              <a:t>13</a:t>
            </a:r>
            <a:r>
              <a:rPr lang="en-US" b="1" u="sng" spc="-70" dirty="0" smtClean="0">
                <a:solidFill>
                  <a:schemeClr val="tx1"/>
                </a:solidFill>
                <a:latin typeface="Arial"/>
                <a:ea typeface="Arial"/>
              </a:rPr>
              <a:t> </a:t>
            </a:r>
            <a:r>
              <a:rPr lang="en-US" b="1" u="sng" dirty="0" smtClean="0">
                <a:solidFill>
                  <a:schemeClr val="tx1"/>
                </a:solidFill>
                <a:latin typeface="Arial"/>
                <a:ea typeface="Arial"/>
              </a:rPr>
              <a:t>to</a:t>
            </a:r>
            <a:r>
              <a:rPr lang="en-US" b="1" u="sng" spc="-70" dirty="0" smtClean="0">
                <a:solidFill>
                  <a:schemeClr val="tx1"/>
                </a:solidFill>
                <a:latin typeface="Arial"/>
                <a:ea typeface="Arial"/>
              </a:rPr>
              <a:t> </a:t>
            </a:r>
            <a:r>
              <a:rPr lang="en-US" b="1" u="sng" dirty="0" smtClean="0">
                <a:solidFill>
                  <a:schemeClr val="tx1"/>
                </a:solidFill>
                <a:latin typeface="Arial"/>
                <a:ea typeface="Arial"/>
              </a:rPr>
              <a:t>20</a:t>
            </a:r>
            <a:r>
              <a:rPr lang="en-US" b="1" u="sng" spc="-70" dirty="0" smtClean="0">
                <a:solidFill>
                  <a:schemeClr val="tx1"/>
                </a:solidFill>
                <a:latin typeface="Arial"/>
                <a:ea typeface="Arial"/>
              </a:rPr>
              <a:t> </a:t>
            </a:r>
            <a:r>
              <a:rPr lang="en-US" b="1" u="sng" dirty="0" smtClean="0">
                <a:solidFill>
                  <a:schemeClr val="tx1"/>
                </a:solidFill>
                <a:latin typeface="Arial"/>
                <a:ea typeface="Arial"/>
              </a:rPr>
              <a:t>Years</a:t>
            </a:r>
            <a:br>
              <a:rPr lang="en-US" b="1" u="sng" dirty="0" smtClean="0">
                <a:solidFill>
                  <a:schemeClr val="tx1"/>
                </a:solidFill>
                <a:latin typeface="Arial"/>
                <a:ea typeface="Arial"/>
              </a:rPr>
            </a:br>
            <a:endParaRPr lang="en-US" u="sng" dirty="0">
              <a:solidFill>
                <a:schemeClr val="tx1"/>
              </a:solidFill>
            </a:endParaRPr>
          </a:p>
        </p:txBody>
      </p:sp>
      <p:sp>
        <p:nvSpPr>
          <p:cNvPr id="3" name="Content Placeholder 2"/>
          <p:cNvSpPr>
            <a:spLocks noGrp="1"/>
          </p:cNvSpPr>
          <p:nvPr>
            <p:ph sz="quarter" idx="1"/>
          </p:nvPr>
        </p:nvSpPr>
        <p:spPr/>
        <p:txBody>
          <a:bodyPr>
            <a:normAutofit lnSpcReduction="10000"/>
          </a:bodyPr>
          <a:lstStyle/>
          <a:p>
            <a:r>
              <a:rPr lang="en-US" dirty="0" smtClean="0">
                <a:latin typeface="Times New Roman"/>
                <a:ea typeface="Times New Roman"/>
              </a:rPr>
              <a:t>In the genital stage, the maturing of the genital organs results in a reawakening of the libidinal drive. The focus is on</a:t>
            </a:r>
            <a:r>
              <a:rPr lang="en-US" spc="-235" dirty="0" smtClean="0">
                <a:latin typeface="Times New Roman"/>
                <a:ea typeface="Times New Roman"/>
              </a:rPr>
              <a:t> </a:t>
            </a:r>
            <a:r>
              <a:rPr lang="en-US" dirty="0" smtClean="0">
                <a:latin typeface="Times New Roman"/>
                <a:ea typeface="Times New Roman"/>
              </a:rPr>
              <a:t>relationships with members of the opposite gender and preparations for selecting a mate. The development of sexual</a:t>
            </a:r>
            <a:r>
              <a:rPr lang="en-US" spc="-235" dirty="0" smtClean="0">
                <a:latin typeface="Times New Roman"/>
                <a:ea typeface="Times New Roman"/>
              </a:rPr>
              <a:t> </a:t>
            </a:r>
            <a:r>
              <a:rPr lang="en-US" dirty="0" smtClean="0">
                <a:latin typeface="Times New Roman"/>
                <a:ea typeface="Times New Roman"/>
              </a:rPr>
              <a:t>maturity</a:t>
            </a:r>
            <a:r>
              <a:rPr lang="en-US" spc="-40" dirty="0" smtClean="0">
                <a:latin typeface="Times New Roman"/>
                <a:ea typeface="Times New Roman"/>
              </a:rPr>
              <a:t> </a:t>
            </a:r>
            <a:r>
              <a:rPr lang="en-US" dirty="0" smtClean="0">
                <a:latin typeface="Times New Roman"/>
                <a:ea typeface="Times New Roman"/>
              </a:rPr>
              <a:t>evolves</a:t>
            </a:r>
            <a:r>
              <a:rPr lang="en-US" spc="-40" dirty="0" smtClean="0">
                <a:latin typeface="Times New Roman"/>
                <a:ea typeface="Times New Roman"/>
              </a:rPr>
              <a:t> </a:t>
            </a:r>
            <a:r>
              <a:rPr lang="en-US" dirty="0" smtClean="0">
                <a:latin typeface="Times New Roman"/>
                <a:ea typeface="Times New Roman"/>
              </a:rPr>
              <a:t>from</a:t>
            </a:r>
            <a:r>
              <a:rPr lang="en-US" spc="-40" dirty="0" smtClean="0">
                <a:latin typeface="Times New Roman"/>
                <a:ea typeface="Times New Roman"/>
              </a:rPr>
              <a:t> </a:t>
            </a:r>
            <a:r>
              <a:rPr lang="en-US" dirty="0" smtClean="0">
                <a:latin typeface="Times New Roman"/>
                <a:ea typeface="Times New Roman"/>
              </a:rPr>
              <a:t>self-gratification</a:t>
            </a:r>
            <a:r>
              <a:rPr lang="en-US" spc="-40" dirty="0" smtClean="0">
                <a:latin typeface="Times New Roman"/>
                <a:ea typeface="Times New Roman"/>
              </a:rPr>
              <a:t> </a:t>
            </a:r>
            <a:r>
              <a:rPr lang="en-US" dirty="0" smtClean="0">
                <a:latin typeface="Times New Roman"/>
                <a:ea typeface="Times New Roman"/>
              </a:rPr>
              <a:t>to</a:t>
            </a:r>
            <a:r>
              <a:rPr lang="en-US" spc="-40" dirty="0" smtClean="0">
                <a:latin typeface="Times New Roman"/>
                <a:ea typeface="Times New Roman"/>
              </a:rPr>
              <a:t> </a:t>
            </a:r>
            <a:r>
              <a:rPr lang="en-US" dirty="0" smtClean="0">
                <a:latin typeface="Times New Roman"/>
                <a:ea typeface="Times New Roman"/>
              </a:rPr>
              <a:t>behaviors</a:t>
            </a:r>
            <a:r>
              <a:rPr lang="en-US" spc="-40" dirty="0" smtClean="0">
                <a:latin typeface="Times New Roman"/>
                <a:ea typeface="Times New Roman"/>
              </a:rPr>
              <a:t> </a:t>
            </a:r>
            <a:r>
              <a:rPr lang="en-US" dirty="0" smtClean="0">
                <a:latin typeface="Times New Roman"/>
                <a:ea typeface="Times New Roman"/>
              </a:rPr>
              <a:t>deemed</a:t>
            </a:r>
            <a:r>
              <a:rPr lang="en-US" spc="-40" dirty="0" smtClean="0">
                <a:latin typeface="Times New Roman"/>
                <a:ea typeface="Times New Roman"/>
              </a:rPr>
              <a:t> </a:t>
            </a:r>
            <a:r>
              <a:rPr lang="en-US" dirty="0" smtClean="0">
                <a:latin typeface="Times New Roman"/>
                <a:ea typeface="Times New Roman"/>
              </a:rPr>
              <a:t>acceptable</a:t>
            </a:r>
            <a:r>
              <a:rPr lang="en-US" spc="-40" dirty="0" smtClean="0">
                <a:latin typeface="Times New Roman"/>
                <a:ea typeface="Times New Roman"/>
              </a:rPr>
              <a:t> </a:t>
            </a:r>
            <a:r>
              <a:rPr lang="en-US" dirty="0" smtClean="0">
                <a:latin typeface="Times New Roman"/>
                <a:ea typeface="Times New Roman"/>
              </a:rPr>
              <a:t>by</a:t>
            </a:r>
            <a:r>
              <a:rPr lang="en-US" spc="-40" dirty="0" smtClean="0">
                <a:latin typeface="Times New Roman"/>
                <a:ea typeface="Times New Roman"/>
              </a:rPr>
              <a:t> </a:t>
            </a:r>
            <a:r>
              <a:rPr lang="en-US" dirty="0" smtClean="0">
                <a:latin typeface="Times New Roman"/>
                <a:ea typeface="Times New Roman"/>
              </a:rPr>
              <a:t>societal</a:t>
            </a:r>
            <a:r>
              <a:rPr lang="en-US" spc="-40" dirty="0" smtClean="0">
                <a:latin typeface="Times New Roman"/>
                <a:ea typeface="Times New Roman"/>
              </a:rPr>
              <a:t> </a:t>
            </a:r>
            <a:r>
              <a:rPr lang="en-US" dirty="0" smtClean="0">
                <a:latin typeface="Times New Roman"/>
                <a:ea typeface="Times New Roman"/>
              </a:rPr>
              <a:t>norms.</a:t>
            </a:r>
            <a:r>
              <a:rPr lang="en-US" spc="-40" dirty="0" smtClean="0">
                <a:latin typeface="Times New Roman"/>
                <a:ea typeface="Times New Roman"/>
              </a:rPr>
              <a:t> </a:t>
            </a:r>
            <a:r>
              <a:rPr lang="en-US" dirty="0" smtClean="0">
                <a:latin typeface="Times New Roman"/>
                <a:ea typeface="Times New Roman"/>
              </a:rPr>
              <a:t>Interpersonal</a:t>
            </a:r>
            <a:r>
              <a:rPr lang="en-US" spc="-40" dirty="0" smtClean="0">
                <a:latin typeface="Times New Roman"/>
                <a:ea typeface="Times New Roman"/>
              </a:rPr>
              <a:t> </a:t>
            </a:r>
            <a:r>
              <a:rPr lang="en-US" dirty="0" smtClean="0">
                <a:latin typeface="Times New Roman"/>
                <a:ea typeface="Times New Roman"/>
              </a:rPr>
              <a:t>relationships</a:t>
            </a:r>
            <a:r>
              <a:rPr lang="en-US" spc="-240" dirty="0" smtClean="0">
                <a:latin typeface="Times New Roman"/>
                <a:ea typeface="Times New Roman"/>
              </a:rPr>
              <a:t> </a:t>
            </a:r>
            <a:r>
              <a:rPr lang="en-US" dirty="0" smtClean="0">
                <a:latin typeface="Times New Roman"/>
                <a:ea typeface="Times New Roman"/>
              </a:rPr>
              <a:t>are based on genuine pleasure derived from the interaction rather than from the more self-serving implications of</a:t>
            </a:r>
            <a:r>
              <a:rPr lang="en-US" spc="5" dirty="0" smtClean="0">
                <a:latin typeface="Times New Roman"/>
                <a:ea typeface="Times New Roman"/>
              </a:rPr>
              <a:t> </a:t>
            </a:r>
            <a:r>
              <a:rPr lang="en-US" dirty="0" smtClean="0">
                <a:latin typeface="Times New Roman"/>
                <a:ea typeface="Times New Roman"/>
              </a:rPr>
              <a:t>childhood associations.</a:t>
            </a:r>
          </a:p>
          <a:p>
            <a:endParaRPr lang="en-US" dirty="0"/>
          </a:p>
        </p:txBody>
      </p:sp>
    </p:spTree>
  </p:cSld>
  <p:clrMapOvr>
    <a:masterClrMapping/>
  </p:clrMapOvr>
  <p:transition spd="med">
    <p:wipe dir="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33800"/>
            <a:ext cx="9144000" cy="990600"/>
          </a:xfrm>
        </p:spPr>
        <p:txBody>
          <a:bodyPr vert="horz" anchor="ctr">
            <a:noAutofit/>
          </a:bodyPr>
          <a:lstStyle/>
          <a:p>
            <a:pPr algn="ctr"/>
            <a:r>
              <a:rPr lang="en-US" sz="8800" b="1" dirty="0" smtClean="0">
                <a:solidFill>
                  <a:schemeClr val="accent5">
                    <a:lumMod val="50000"/>
                  </a:schemeClr>
                </a:solidFill>
              </a:rPr>
              <a:t>THEORY OF PSYCHOSOCIAL DEVELOPMENT</a:t>
            </a:r>
            <a:br>
              <a:rPr lang="en-US" sz="8800" b="1" dirty="0" smtClean="0">
                <a:solidFill>
                  <a:schemeClr val="accent5">
                    <a:lumMod val="50000"/>
                  </a:schemeClr>
                </a:solidFill>
              </a:rPr>
            </a:br>
            <a:endParaRPr lang="en-US" sz="8800" b="1" dirty="0">
              <a:solidFill>
                <a:schemeClr val="accent5">
                  <a:lumMod val="50000"/>
                </a:schemeClr>
              </a:solidFill>
            </a:endParaRPr>
          </a:p>
        </p:txBody>
      </p:sp>
    </p:spTree>
  </p:cSld>
  <p:clrMapOvr>
    <a:masterClrMapping/>
  </p:clrMapOvr>
  <p:transition spd="med">
    <p:wipe dir="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153400" cy="990600"/>
          </a:xfrm>
        </p:spPr>
        <p:txBody>
          <a:bodyPr>
            <a:normAutofit fontScale="90000"/>
          </a:bodyPr>
          <a:lstStyle/>
          <a:p>
            <a:r>
              <a:rPr lang="en-US" b="1" dirty="0" smtClean="0">
                <a:latin typeface="Arial"/>
                <a:ea typeface="Arial"/>
              </a:rPr>
              <a:t>ERIKSON'S</a:t>
            </a:r>
            <a:r>
              <a:rPr lang="en-US" b="1" spc="110" dirty="0" smtClean="0">
                <a:latin typeface="Arial"/>
                <a:ea typeface="Arial"/>
              </a:rPr>
              <a:t> </a:t>
            </a:r>
            <a:r>
              <a:rPr lang="en-US" b="1" dirty="0" smtClean="0">
                <a:latin typeface="Arial"/>
                <a:ea typeface="Arial"/>
              </a:rPr>
              <a:t>STAGES</a:t>
            </a:r>
            <a:r>
              <a:rPr lang="en-US" b="1" spc="110" dirty="0" smtClean="0">
                <a:latin typeface="Arial"/>
                <a:ea typeface="Arial"/>
              </a:rPr>
              <a:t> </a:t>
            </a:r>
            <a:r>
              <a:rPr lang="en-US" b="1" dirty="0" smtClean="0">
                <a:latin typeface="Arial"/>
                <a:ea typeface="Arial"/>
              </a:rPr>
              <a:t>OF</a:t>
            </a:r>
            <a:r>
              <a:rPr lang="en-US" b="1" spc="115" dirty="0" smtClean="0">
                <a:latin typeface="Arial"/>
                <a:ea typeface="Arial"/>
              </a:rPr>
              <a:t> </a:t>
            </a:r>
            <a:r>
              <a:rPr lang="en-US" b="1" dirty="0" smtClean="0">
                <a:latin typeface="Arial"/>
                <a:ea typeface="Arial"/>
              </a:rPr>
              <a:t>PERSONALITY</a:t>
            </a:r>
            <a:r>
              <a:rPr lang="en-US" b="1" spc="-555" dirty="0" smtClean="0">
                <a:latin typeface="Arial"/>
                <a:ea typeface="Arial"/>
              </a:rPr>
              <a:t> </a:t>
            </a:r>
            <a:r>
              <a:rPr lang="en-US" b="1" dirty="0" smtClean="0">
                <a:latin typeface="Arial"/>
                <a:ea typeface="Arial"/>
              </a:rPr>
              <a:t>DEVELOPMENT</a:t>
            </a:r>
            <a:br>
              <a:rPr lang="en-US" b="1" dirty="0" smtClean="0">
                <a:latin typeface="Arial"/>
                <a:ea typeface="Arial"/>
              </a:rPr>
            </a:br>
            <a:endParaRPr lang="en-US" dirty="0"/>
          </a:p>
        </p:txBody>
      </p:sp>
      <p:sp>
        <p:nvSpPr>
          <p:cNvPr id="3" name="Content Placeholder 2"/>
          <p:cNvSpPr>
            <a:spLocks noGrp="1"/>
          </p:cNvSpPr>
          <p:nvPr>
            <p:ph sz="quarter" idx="1"/>
          </p:nvPr>
        </p:nvSpPr>
        <p:spPr>
          <a:xfrm>
            <a:off x="609600" y="2057400"/>
            <a:ext cx="8153400" cy="4495800"/>
          </a:xfrm>
        </p:spPr>
        <p:txBody>
          <a:bodyPr/>
          <a:lstStyle/>
          <a:p>
            <a:r>
              <a:rPr lang="en-US" dirty="0" smtClean="0">
                <a:latin typeface="Times New Roman"/>
                <a:ea typeface="Times New Roman"/>
              </a:rPr>
              <a:t>Erikson (1963) studied the influence of social processes on the development of the personality. He described eight</a:t>
            </a:r>
            <a:r>
              <a:rPr lang="en-US" spc="5" dirty="0" smtClean="0">
                <a:latin typeface="Times New Roman"/>
                <a:ea typeface="Times New Roman"/>
              </a:rPr>
              <a:t> </a:t>
            </a:r>
            <a:r>
              <a:rPr lang="en-US" dirty="0" smtClean="0">
                <a:latin typeface="Times New Roman"/>
                <a:ea typeface="Times New Roman"/>
              </a:rPr>
              <a:t>stages of the life cycle during which individuals struggle with developmental “crises.” Specific tasks associated with</a:t>
            </a:r>
            <a:r>
              <a:rPr lang="en-US" spc="-235" dirty="0" smtClean="0">
                <a:latin typeface="Times New Roman"/>
                <a:ea typeface="Times New Roman"/>
              </a:rPr>
              <a:t> </a:t>
            </a:r>
            <a:r>
              <a:rPr lang="en-US" dirty="0" smtClean="0">
                <a:latin typeface="Times New Roman"/>
                <a:ea typeface="Times New Roman"/>
              </a:rPr>
              <a:t>each stage must be completed for resolution of the crisis and for emotional growth to occur.</a:t>
            </a:r>
          </a:p>
          <a:p>
            <a:endParaRPr lang="en-US" dirty="0"/>
          </a:p>
        </p:txBody>
      </p:sp>
    </p:spTree>
  </p:cSld>
  <p:clrMapOvr>
    <a:masterClrMapping/>
  </p:clrMapOvr>
  <p:transition spd="med">
    <p:wipe dir="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rmAutofit fontScale="90000"/>
          </a:bodyPr>
          <a:lstStyle/>
          <a:p>
            <a:r>
              <a:rPr lang="en-US" b="1" u="sng" dirty="0" smtClean="0">
                <a:solidFill>
                  <a:schemeClr val="tx1"/>
                </a:solidFill>
                <a:ea typeface="Arial"/>
              </a:rPr>
              <a:t>Trust</a:t>
            </a:r>
            <a:r>
              <a:rPr lang="en-US" b="1" u="sng" spc="85" dirty="0" smtClean="0">
                <a:solidFill>
                  <a:schemeClr val="tx1"/>
                </a:solidFill>
                <a:ea typeface="Arial"/>
              </a:rPr>
              <a:t> </a:t>
            </a:r>
            <a:r>
              <a:rPr lang="en-US" b="1" u="sng" dirty="0" smtClean="0">
                <a:solidFill>
                  <a:schemeClr val="tx1"/>
                </a:solidFill>
                <a:ea typeface="Arial"/>
              </a:rPr>
              <a:t>Versus</a:t>
            </a:r>
            <a:r>
              <a:rPr lang="en-US" b="1" u="sng" spc="90" dirty="0" smtClean="0">
                <a:solidFill>
                  <a:schemeClr val="tx1"/>
                </a:solidFill>
                <a:ea typeface="Arial"/>
              </a:rPr>
              <a:t> </a:t>
            </a:r>
            <a:r>
              <a:rPr lang="en-US" b="1" u="sng" dirty="0" smtClean="0">
                <a:solidFill>
                  <a:schemeClr val="tx1"/>
                </a:solidFill>
                <a:ea typeface="Arial"/>
              </a:rPr>
              <a:t>Mistrust:</a:t>
            </a:r>
            <a:r>
              <a:rPr lang="en-US" b="1" u="sng" spc="90" dirty="0" smtClean="0">
                <a:solidFill>
                  <a:schemeClr val="tx1"/>
                </a:solidFill>
                <a:ea typeface="Arial"/>
              </a:rPr>
              <a:t> </a:t>
            </a:r>
            <a:r>
              <a:rPr lang="en-US" b="1" u="sng" dirty="0" smtClean="0">
                <a:solidFill>
                  <a:schemeClr val="tx1"/>
                </a:solidFill>
                <a:ea typeface="Arial"/>
              </a:rPr>
              <a:t>Birth</a:t>
            </a:r>
            <a:r>
              <a:rPr lang="en-US" b="1" u="sng" spc="90" dirty="0" smtClean="0">
                <a:solidFill>
                  <a:schemeClr val="tx1"/>
                </a:solidFill>
                <a:ea typeface="Arial"/>
              </a:rPr>
              <a:t> </a:t>
            </a:r>
            <a:r>
              <a:rPr lang="en-US" b="1" u="sng" dirty="0" smtClean="0">
                <a:solidFill>
                  <a:schemeClr val="tx1"/>
                </a:solidFill>
                <a:ea typeface="Arial"/>
              </a:rPr>
              <a:t>to</a:t>
            </a:r>
            <a:r>
              <a:rPr lang="en-US" b="1" u="sng" spc="85" dirty="0" smtClean="0">
                <a:solidFill>
                  <a:schemeClr val="tx1"/>
                </a:solidFill>
                <a:ea typeface="Arial"/>
              </a:rPr>
              <a:t> </a:t>
            </a:r>
            <a:r>
              <a:rPr lang="en-US" b="1" u="sng" dirty="0" smtClean="0">
                <a:solidFill>
                  <a:schemeClr val="tx1"/>
                </a:solidFill>
                <a:ea typeface="Arial"/>
              </a:rPr>
              <a:t>18</a:t>
            </a:r>
            <a:r>
              <a:rPr lang="en-US" b="1" u="sng" spc="90" dirty="0" smtClean="0">
                <a:solidFill>
                  <a:schemeClr val="tx1"/>
                </a:solidFill>
                <a:ea typeface="Arial"/>
              </a:rPr>
              <a:t> </a:t>
            </a:r>
            <a:r>
              <a:rPr lang="en-US" b="1" u="sng" dirty="0" smtClean="0">
                <a:solidFill>
                  <a:schemeClr val="tx1"/>
                </a:solidFill>
                <a:ea typeface="Arial"/>
              </a:rPr>
              <a:t>Months</a:t>
            </a:r>
            <a:br>
              <a:rPr lang="en-US" b="1" u="sng" dirty="0" smtClean="0">
                <a:solidFill>
                  <a:schemeClr val="tx1"/>
                </a:solidFill>
                <a:ea typeface="Arial"/>
              </a:rPr>
            </a:br>
            <a:endParaRPr lang="en-US" u="sng" dirty="0">
              <a:solidFill>
                <a:schemeClr val="tx1"/>
              </a:solidFill>
            </a:endParaRPr>
          </a:p>
        </p:txBody>
      </p:sp>
      <p:sp>
        <p:nvSpPr>
          <p:cNvPr id="3" name="Content Placeholder 2"/>
          <p:cNvSpPr>
            <a:spLocks noGrp="1"/>
          </p:cNvSpPr>
          <p:nvPr>
            <p:ph sz="quarter" idx="1"/>
          </p:nvPr>
        </p:nvSpPr>
        <p:spPr>
          <a:xfrm>
            <a:off x="0" y="1828800"/>
            <a:ext cx="9144000" cy="5029200"/>
          </a:xfrm>
        </p:spPr>
        <p:txBody>
          <a:bodyPr>
            <a:normAutofit fontScale="92500" lnSpcReduction="10000"/>
          </a:bodyPr>
          <a:lstStyle/>
          <a:p>
            <a:pPr marL="266700" marR="0">
              <a:spcBef>
                <a:spcPts val="1225"/>
              </a:spcBef>
              <a:spcAft>
                <a:spcPts val="0"/>
              </a:spcAft>
              <a:buNone/>
            </a:pPr>
            <a:r>
              <a:rPr lang="en-US" b="1" dirty="0" smtClean="0">
                <a:latin typeface="Arial"/>
                <a:ea typeface="Arial"/>
              </a:rPr>
              <a:t>Major</a:t>
            </a:r>
            <a:r>
              <a:rPr lang="en-US" b="1" spc="160" dirty="0" smtClean="0">
                <a:latin typeface="Arial"/>
                <a:ea typeface="Arial"/>
              </a:rPr>
              <a:t> </a:t>
            </a:r>
            <a:r>
              <a:rPr lang="en-US" b="1" dirty="0" smtClean="0">
                <a:latin typeface="Arial"/>
                <a:ea typeface="Arial"/>
              </a:rPr>
              <a:t>Developmental</a:t>
            </a:r>
            <a:r>
              <a:rPr lang="en-US" b="1" spc="160" dirty="0" smtClean="0">
                <a:latin typeface="Arial"/>
                <a:ea typeface="Arial"/>
              </a:rPr>
              <a:t> </a:t>
            </a:r>
            <a:r>
              <a:rPr lang="en-US" b="1" dirty="0" smtClean="0">
                <a:latin typeface="Arial"/>
                <a:ea typeface="Arial"/>
              </a:rPr>
              <a:t>Task</a:t>
            </a:r>
          </a:p>
          <a:p>
            <a:pPr marL="266700" marR="0" algn="just">
              <a:spcBef>
                <a:spcPts val="1170"/>
              </a:spcBef>
              <a:spcAft>
                <a:spcPts val="0"/>
              </a:spcAft>
            </a:pPr>
            <a:r>
              <a:rPr lang="en-US" dirty="0" smtClean="0">
                <a:latin typeface="Times New Roman"/>
                <a:ea typeface="Times New Roman"/>
              </a:rPr>
              <a:t>In this stage, the major task is to develop a basic trust in the mothering figure and be able to generalize it to </a:t>
            </a:r>
            <a:r>
              <a:rPr lang="en-US" dirty="0" smtClean="0">
                <a:latin typeface="Times New Roman"/>
                <a:ea typeface="Times New Roman"/>
              </a:rPr>
              <a:t>others.</a:t>
            </a:r>
          </a:p>
          <a:p>
            <a:pPr marL="266700" marR="0" algn="just">
              <a:spcBef>
                <a:spcPts val="1170"/>
              </a:spcBef>
              <a:spcAft>
                <a:spcPts val="0"/>
              </a:spcAft>
            </a:pPr>
            <a:r>
              <a:rPr lang="en-US" dirty="0" smtClean="0">
                <a:latin typeface="Times New Roman"/>
                <a:ea typeface="Times New Roman"/>
              </a:rPr>
              <a:t>Achievement </a:t>
            </a:r>
            <a:r>
              <a:rPr lang="en-US" dirty="0" smtClean="0">
                <a:latin typeface="Times New Roman"/>
                <a:ea typeface="Times New Roman"/>
              </a:rPr>
              <a:t>of the task results in self-confidence, optimism, faith in the gratification of needs and desires, and</a:t>
            </a:r>
            <a:r>
              <a:rPr lang="en-US" spc="5" dirty="0" smtClean="0">
                <a:latin typeface="Times New Roman"/>
                <a:ea typeface="Times New Roman"/>
              </a:rPr>
              <a:t> </a:t>
            </a:r>
            <a:r>
              <a:rPr lang="en-US" dirty="0" smtClean="0">
                <a:latin typeface="Times New Roman"/>
                <a:ea typeface="Times New Roman"/>
              </a:rPr>
              <a:t>hope for the future. The infant learns to trust when basic needs are met </a:t>
            </a:r>
            <a:r>
              <a:rPr lang="en-US" dirty="0" smtClean="0">
                <a:latin typeface="Times New Roman"/>
                <a:ea typeface="Times New Roman"/>
              </a:rPr>
              <a:t>consistently.</a:t>
            </a:r>
          </a:p>
          <a:p>
            <a:pPr marL="266700" marR="0" algn="just">
              <a:spcBef>
                <a:spcPts val="1170"/>
              </a:spcBef>
              <a:spcAft>
                <a:spcPts val="0"/>
              </a:spcAft>
            </a:pPr>
            <a:r>
              <a:rPr lang="en-US" dirty="0" err="1" smtClean="0">
                <a:latin typeface="Times New Roman"/>
                <a:ea typeface="Times New Roman"/>
              </a:rPr>
              <a:t>Nonachievement</a:t>
            </a:r>
            <a:r>
              <a:rPr lang="en-US" dirty="0" smtClean="0">
                <a:latin typeface="Times New Roman"/>
                <a:ea typeface="Times New Roman"/>
              </a:rPr>
              <a:t> </a:t>
            </a:r>
            <a:r>
              <a:rPr lang="en-US" dirty="0" smtClean="0">
                <a:latin typeface="Times New Roman"/>
                <a:ea typeface="Times New Roman"/>
              </a:rPr>
              <a:t>results in emotional dissatisfaction with the self and others, suspiciousness, and difficulty with</a:t>
            </a:r>
            <a:r>
              <a:rPr lang="en-US" spc="5" dirty="0" smtClean="0">
                <a:latin typeface="Times New Roman"/>
                <a:ea typeface="Times New Roman"/>
              </a:rPr>
              <a:t> </a:t>
            </a:r>
            <a:r>
              <a:rPr lang="en-US" dirty="0" smtClean="0">
                <a:latin typeface="Times New Roman"/>
                <a:ea typeface="Times New Roman"/>
              </a:rPr>
              <a:t>interpersonal relationships. The task remains unresolved when primary caregivers fail to respond to the infant's</a:t>
            </a:r>
            <a:r>
              <a:rPr lang="en-US" spc="5" dirty="0" smtClean="0">
                <a:latin typeface="Times New Roman"/>
                <a:ea typeface="Times New Roman"/>
              </a:rPr>
              <a:t> </a:t>
            </a:r>
            <a:r>
              <a:rPr lang="en-US" dirty="0" smtClean="0">
                <a:latin typeface="Times New Roman"/>
                <a:ea typeface="Times New Roman"/>
              </a:rPr>
              <a:t>distress signal promptly and consistently.</a:t>
            </a:r>
          </a:p>
          <a:p>
            <a:endParaRPr lang="en-US" dirty="0"/>
          </a:p>
        </p:txBody>
      </p:sp>
    </p:spTree>
  </p:cSld>
  <p:clrMapOvr>
    <a:masterClrMapping/>
  </p:clrMapOvr>
  <p:transition spd="med">
    <p:wipe dir="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990600"/>
          </a:xfrm>
        </p:spPr>
        <p:txBody>
          <a:bodyPr vert="horz" anchor="ctr">
            <a:normAutofit fontScale="90000"/>
          </a:bodyPr>
          <a:lstStyle/>
          <a:p>
            <a:pPr algn="ctr"/>
            <a:r>
              <a:rPr lang="en-US" sz="4000" b="1" u="sng" dirty="0" smtClean="0">
                <a:solidFill>
                  <a:schemeClr val="tx1"/>
                </a:solidFill>
                <a:ea typeface="Arial"/>
              </a:rPr>
              <a:t>Autonomy versus Shame and Doubt: 18 Months to 3 Years</a:t>
            </a:r>
            <a:br>
              <a:rPr lang="en-US" sz="4000" b="1" u="sng" dirty="0" smtClean="0">
                <a:solidFill>
                  <a:schemeClr val="tx1"/>
                </a:solidFill>
                <a:ea typeface="Arial"/>
              </a:rPr>
            </a:br>
            <a:endParaRPr lang="en-US" sz="4000" b="1" u="sng" dirty="0">
              <a:solidFill>
                <a:schemeClr val="tx1"/>
              </a:solidFill>
              <a:ea typeface="Arial"/>
            </a:endParaRPr>
          </a:p>
        </p:txBody>
      </p:sp>
      <p:sp>
        <p:nvSpPr>
          <p:cNvPr id="3" name="Content Placeholder 2"/>
          <p:cNvSpPr>
            <a:spLocks noGrp="1"/>
          </p:cNvSpPr>
          <p:nvPr>
            <p:ph sz="quarter" idx="1"/>
          </p:nvPr>
        </p:nvSpPr>
        <p:spPr>
          <a:xfrm>
            <a:off x="0" y="1600200"/>
            <a:ext cx="9144000" cy="5257800"/>
          </a:xfrm>
        </p:spPr>
        <p:txBody>
          <a:bodyPr>
            <a:normAutofit fontScale="92500" lnSpcReduction="10000"/>
          </a:bodyPr>
          <a:lstStyle/>
          <a:p>
            <a:pPr marL="266700" marR="0" algn="just">
              <a:spcBef>
                <a:spcPts val="1170"/>
              </a:spcBef>
              <a:spcAft>
                <a:spcPts val="0"/>
              </a:spcAft>
            </a:pPr>
            <a:r>
              <a:rPr lang="en-US" dirty="0" smtClean="0">
                <a:latin typeface="Times New Roman"/>
                <a:ea typeface="Times New Roman"/>
              </a:rPr>
              <a:t>The major task in this stage is to gain some self-control and independence within the </a:t>
            </a:r>
            <a:r>
              <a:rPr lang="en-US" dirty="0" smtClean="0">
                <a:latin typeface="Times New Roman"/>
                <a:ea typeface="Times New Roman"/>
              </a:rPr>
              <a:t>environment.</a:t>
            </a:r>
          </a:p>
          <a:p>
            <a:pPr marL="266700" marR="0" algn="just">
              <a:spcBef>
                <a:spcPts val="1170"/>
              </a:spcBef>
              <a:spcAft>
                <a:spcPts val="0"/>
              </a:spcAft>
            </a:pPr>
            <a:r>
              <a:rPr lang="en-US" dirty="0" smtClean="0">
                <a:latin typeface="Times New Roman"/>
                <a:ea typeface="Times New Roman"/>
              </a:rPr>
              <a:t>Achievement</a:t>
            </a:r>
            <a:r>
              <a:rPr lang="en-US" spc="-15" dirty="0" smtClean="0">
                <a:latin typeface="Times New Roman"/>
                <a:ea typeface="Times New Roman"/>
              </a:rPr>
              <a:t> </a:t>
            </a:r>
            <a:r>
              <a:rPr lang="en-US" dirty="0" smtClean="0">
                <a:latin typeface="Times New Roman"/>
                <a:ea typeface="Times New Roman"/>
              </a:rPr>
              <a:t>of</a:t>
            </a:r>
            <a:r>
              <a:rPr lang="en-US" spc="-15" dirty="0" smtClean="0">
                <a:latin typeface="Times New Roman"/>
                <a:ea typeface="Times New Roman"/>
              </a:rPr>
              <a:t> </a:t>
            </a:r>
            <a:r>
              <a:rPr lang="en-US" dirty="0" smtClean="0">
                <a:latin typeface="Times New Roman"/>
                <a:ea typeface="Times New Roman"/>
              </a:rPr>
              <a:t>the</a:t>
            </a:r>
            <a:r>
              <a:rPr lang="en-US" spc="-15" dirty="0" smtClean="0">
                <a:latin typeface="Times New Roman"/>
                <a:ea typeface="Times New Roman"/>
              </a:rPr>
              <a:t> </a:t>
            </a:r>
            <a:r>
              <a:rPr lang="en-US" dirty="0" smtClean="0">
                <a:latin typeface="Times New Roman"/>
                <a:ea typeface="Times New Roman"/>
              </a:rPr>
              <a:t>task</a:t>
            </a:r>
            <a:r>
              <a:rPr lang="en-US" spc="-15" dirty="0" smtClean="0">
                <a:latin typeface="Times New Roman"/>
                <a:ea typeface="Times New Roman"/>
              </a:rPr>
              <a:t> </a:t>
            </a:r>
            <a:r>
              <a:rPr lang="en-US" dirty="0" smtClean="0">
                <a:latin typeface="Times New Roman"/>
                <a:ea typeface="Times New Roman"/>
              </a:rPr>
              <a:t>results</a:t>
            </a:r>
            <a:r>
              <a:rPr lang="en-US" spc="-15" dirty="0" smtClean="0">
                <a:latin typeface="Times New Roman"/>
                <a:ea typeface="Times New Roman"/>
              </a:rPr>
              <a:t> </a:t>
            </a:r>
            <a:r>
              <a:rPr lang="en-US" dirty="0" smtClean="0">
                <a:latin typeface="Times New Roman"/>
                <a:ea typeface="Times New Roman"/>
              </a:rPr>
              <a:t>in</a:t>
            </a:r>
            <a:r>
              <a:rPr lang="en-US" spc="-15" dirty="0" smtClean="0">
                <a:latin typeface="Times New Roman"/>
                <a:ea typeface="Times New Roman"/>
              </a:rPr>
              <a:t> </a:t>
            </a:r>
            <a:r>
              <a:rPr lang="en-US" dirty="0" smtClean="0">
                <a:latin typeface="Times New Roman"/>
                <a:ea typeface="Times New Roman"/>
              </a:rPr>
              <a:t>a</a:t>
            </a:r>
            <a:r>
              <a:rPr lang="en-US" spc="-15" dirty="0" smtClean="0">
                <a:latin typeface="Times New Roman"/>
                <a:ea typeface="Times New Roman"/>
              </a:rPr>
              <a:t> </a:t>
            </a:r>
            <a:r>
              <a:rPr lang="en-US" dirty="0" smtClean="0">
                <a:latin typeface="Times New Roman"/>
                <a:ea typeface="Times New Roman"/>
              </a:rPr>
              <a:t>sense</a:t>
            </a:r>
            <a:r>
              <a:rPr lang="en-US" spc="-15" dirty="0" smtClean="0">
                <a:latin typeface="Times New Roman"/>
                <a:ea typeface="Times New Roman"/>
              </a:rPr>
              <a:t> </a:t>
            </a:r>
            <a:r>
              <a:rPr lang="en-US" dirty="0" smtClean="0">
                <a:latin typeface="Times New Roman"/>
                <a:ea typeface="Times New Roman"/>
              </a:rPr>
              <a:t>of</a:t>
            </a:r>
            <a:r>
              <a:rPr lang="en-US" spc="-15" dirty="0" smtClean="0">
                <a:latin typeface="Times New Roman"/>
                <a:ea typeface="Times New Roman"/>
              </a:rPr>
              <a:t> </a:t>
            </a:r>
            <a:r>
              <a:rPr lang="en-US" dirty="0" smtClean="0">
                <a:latin typeface="Times New Roman"/>
                <a:ea typeface="Times New Roman"/>
              </a:rPr>
              <a:t>self-control</a:t>
            </a:r>
            <a:r>
              <a:rPr lang="en-US" spc="-15" dirty="0" smtClean="0">
                <a:latin typeface="Times New Roman"/>
                <a:ea typeface="Times New Roman"/>
              </a:rPr>
              <a:t> </a:t>
            </a:r>
            <a:r>
              <a:rPr lang="en-US" dirty="0" smtClean="0">
                <a:latin typeface="Times New Roman"/>
                <a:ea typeface="Times New Roman"/>
              </a:rPr>
              <a:t>and</a:t>
            </a:r>
            <a:r>
              <a:rPr lang="en-US" spc="-15" dirty="0" smtClean="0">
                <a:latin typeface="Times New Roman"/>
                <a:ea typeface="Times New Roman"/>
              </a:rPr>
              <a:t> </a:t>
            </a:r>
            <a:r>
              <a:rPr lang="en-US" dirty="0" smtClean="0">
                <a:latin typeface="Times New Roman"/>
                <a:ea typeface="Times New Roman"/>
              </a:rPr>
              <a:t>the</a:t>
            </a:r>
            <a:r>
              <a:rPr lang="en-US" spc="-15" dirty="0" smtClean="0">
                <a:latin typeface="Times New Roman"/>
                <a:ea typeface="Times New Roman"/>
              </a:rPr>
              <a:t> </a:t>
            </a:r>
            <a:r>
              <a:rPr lang="en-US" dirty="0" smtClean="0">
                <a:latin typeface="Times New Roman"/>
                <a:ea typeface="Times New Roman"/>
              </a:rPr>
              <a:t>ability</a:t>
            </a:r>
            <a:r>
              <a:rPr lang="en-US" spc="-15" dirty="0" smtClean="0">
                <a:latin typeface="Times New Roman"/>
                <a:ea typeface="Times New Roman"/>
              </a:rPr>
              <a:t> </a:t>
            </a:r>
            <a:r>
              <a:rPr lang="en-US" dirty="0" smtClean="0">
                <a:latin typeface="Times New Roman"/>
                <a:ea typeface="Times New Roman"/>
              </a:rPr>
              <a:t>to</a:t>
            </a:r>
            <a:r>
              <a:rPr lang="en-US" spc="-15" dirty="0" smtClean="0">
                <a:latin typeface="Times New Roman"/>
                <a:ea typeface="Times New Roman"/>
              </a:rPr>
              <a:t> </a:t>
            </a:r>
            <a:r>
              <a:rPr lang="en-US" dirty="0" smtClean="0">
                <a:latin typeface="Times New Roman"/>
                <a:ea typeface="Times New Roman"/>
              </a:rPr>
              <a:t>delay</a:t>
            </a:r>
            <a:r>
              <a:rPr lang="en-US" spc="-15" dirty="0" smtClean="0">
                <a:latin typeface="Times New Roman"/>
                <a:ea typeface="Times New Roman"/>
              </a:rPr>
              <a:t> </a:t>
            </a:r>
            <a:r>
              <a:rPr lang="en-US" dirty="0" smtClean="0">
                <a:latin typeface="Times New Roman"/>
                <a:ea typeface="Times New Roman"/>
              </a:rPr>
              <a:t>gratification,</a:t>
            </a:r>
            <a:r>
              <a:rPr lang="en-US" spc="-15" dirty="0" smtClean="0">
                <a:latin typeface="Times New Roman"/>
                <a:ea typeface="Times New Roman"/>
              </a:rPr>
              <a:t> </a:t>
            </a:r>
            <a:r>
              <a:rPr lang="en-US" dirty="0" smtClean="0">
                <a:latin typeface="Times New Roman"/>
                <a:ea typeface="Times New Roman"/>
              </a:rPr>
              <a:t>and</a:t>
            </a:r>
            <a:r>
              <a:rPr lang="en-US" spc="-15" dirty="0" smtClean="0">
                <a:latin typeface="Times New Roman"/>
                <a:ea typeface="Times New Roman"/>
              </a:rPr>
              <a:t> </a:t>
            </a:r>
            <a:r>
              <a:rPr lang="en-US" dirty="0" smtClean="0">
                <a:latin typeface="Times New Roman"/>
                <a:ea typeface="Times New Roman"/>
              </a:rPr>
              <a:t>a</a:t>
            </a:r>
            <a:r>
              <a:rPr lang="en-US" spc="-15" dirty="0" smtClean="0">
                <a:latin typeface="Times New Roman"/>
                <a:ea typeface="Times New Roman"/>
              </a:rPr>
              <a:t> </a:t>
            </a:r>
            <a:r>
              <a:rPr lang="en-US" dirty="0" smtClean="0">
                <a:latin typeface="Times New Roman"/>
                <a:ea typeface="Times New Roman"/>
              </a:rPr>
              <a:t>feeling</a:t>
            </a:r>
            <a:r>
              <a:rPr lang="en-US" spc="-15" dirty="0" smtClean="0">
                <a:latin typeface="Times New Roman"/>
                <a:ea typeface="Times New Roman"/>
              </a:rPr>
              <a:t> </a:t>
            </a:r>
            <a:r>
              <a:rPr lang="en-US" dirty="0" smtClean="0">
                <a:latin typeface="Times New Roman"/>
                <a:ea typeface="Times New Roman"/>
              </a:rPr>
              <a:t>of</a:t>
            </a:r>
            <a:r>
              <a:rPr lang="en-US" spc="-15" dirty="0" smtClean="0">
                <a:latin typeface="Times New Roman"/>
                <a:ea typeface="Times New Roman"/>
              </a:rPr>
              <a:t> </a:t>
            </a:r>
            <a:r>
              <a:rPr lang="en-US" dirty="0" smtClean="0">
                <a:latin typeface="Times New Roman"/>
                <a:ea typeface="Times New Roman"/>
              </a:rPr>
              <a:t>self-</a:t>
            </a:r>
            <a:r>
              <a:rPr lang="en-US" spc="-240" dirty="0" smtClean="0">
                <a:latin typeface="Times New Roman"/>
                <a:ea typeface="Times New Roman"/>
              </a:rPr>
              <a:t> </a:t>
            </a:r>
            <a:r>
              <a:rPr lang="en-US" dirty="0" smtClean="0">
                <a:latin typeface="Times New Roman"/>
                <a:ea typeface="Times New Roman"/>
              </a:rPr>
              <a:t>confidence in one's ability to perform. Autonomy is achieved when parents encourage and provide opportunities</a:t>
            </a:r>
            <a:r>
              <a:rPr lang="en-US" spc="5" dirty="0" smtClean="0">
                <a:latin typeface="Times New Roman"/>
                <a:ea typeface="Times New Roman"/>
              </a:rPr>
              <a:t> </a:t>
            </a:r>
            <a:r>
              <a:rPr lang="en-US" dirty="0" smtClean="0">
                <a:latin typeface="Times New Roman"/>
                <a:ea typeface="Times New Roman"/>
              </a:rPr>
              <a:t>for independent </a:t>
            </a:r>
            <a:r>
              <a:rPr lang="en-US" dirty="0" smtClean="0">
                <a:latin typeface="Times New Roman"/>
                <a:ea typeface="Times New Roman"/>
              </a:rPr>
              <a:t>activities.</a:t>
            </a:r>
          </a:p>
          <a:p>
            <a:pPr marL="266700" marR="0" algn="just">
              <a:spcBef>
                <a:spcPts val="1170"/>
              </a:spcBef>
              <a:spcAft>
                <a:spcPts val="0"/>
              </a:spcAft>
            </a:pPr>
            <a:r>
              <a:rPr lang="en-US" dirty="0" smtClean="0">
                <a:latin typeface="Times New Roman"/>
                <a:ea typeface="Times New Roman"/>
              </a:rPr>
              <a:t>No </a:t>
            </a:r>
            <a:r>
              <a:rPr lang="en-US" dirty="0" smtClean="0">
                <a:latin typeface="Times New Roman"/>
                <a:ea typeface="Times New Roman"/>
              </a:rPr>
              <a:t>achievement results in a lack of self-confidence, a lack of pride in the ability to perform, a sense of being</a:t>
            </a:r>
            <a:r>
              <a:rPr lang="en-US" spc="5" dirty="0" smtClean="0">
                <a:latin typeface="Times New Roman"/>
                <a:ea typeface="Times New Roman"/>
              </a:rPr>
              <a:t> </a:t>
            </a:r>
            <a:r>
              <a:rPr lang="en-US" dirty="0" smtClean="0">
                <a:latin typeface="Times New Roman"/>
                <a:ea typeface="Times New Roman"/>
              </a:rPr>
              <a:t>controlled by others, and a rage against the self. The task remains unresolved when primary caregivers restrict</a:t>
            </a:r>
            <a:r>
              <a:rPr lang="en-US" spc="5" dirty="0" smtClean="0">
                <a:latin typeface="Times New Roman"/>
                <a:ea typeface="Times New Roman"/>
              </a:rPr>
              <a:t> </a:t>
            </a:r>
            <a:r>
              <a:rPr lang="en-US" dirty="0" smtClean="0">
                <a:latin typeface="Times New Roman"/>
                <a:ea typeface="Times New Roman"/>
              </a:rPr>
              <a:t>independent behaviors, both physically and verbally, or set the child up for failure with unrealistic expectations.</a:t>
            </a:r>
          </a:p>
          <a:p>
            <a:endParaRPr lang="en-US" dirty="0"/>
          </a:p>
        </p:txBody>
      </p:sp>
    </p:spTree>
  </p:cSld>
  <p:clrMapOvr>
    <a:masterClrMapping/>
  </p:clrMapOvr>
  <p:transition spd="med">
    <p:wipe dir="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anchor="ctr">
            <a:noAutofit/>
          </a:bodyPr>
          <a:lstStyle/>
          <a:p>
            <a:pPr algn="ctr"/>
            <a:r>
              <a:rPr lang="en-US" sz="4000" b="1" u="sng" dirty="0" smtClean="0">
                <a:solidFill>
                  <a:schemeClr val="tx1"/>
                </a:solidFill>
                <a:ea typeface="Arial"/>
              </a:rPr>
              <a:t>Initiative versus Guilt: 3 to 6 Years</a:t>
            </a:r>
            <a:br>
              <a:rPr lang="en-US" sz="4000" b="1" u="sng" dirty="0" smtClean="0">
                <a:solidFill>
                  <a:schemeClr val="tx1"/>
                </a:solidFill>
                <a:ea typeface="Arial"/>
              </a:rPr>
            </a:br>
            <a:endParaRPr lang="en-US" sz="4000" b="1" u="sng" dirty="0">
              <a:solidFill>
                <a:schemeClr val="tx1"/>
              </a:solidFill>
              <a:ea typeface="Arial"/>
            </a:endParaRPr>
          </a:p>
        </p:txBody>
      </p:sp>
      <p:sp>
        <p:nvSpPr>
          <p:cNvPr id="3" name="Content Placeholder 2"/>
          <p:cNvSpPr>
            <a:spLocks noGrp="1"/>
          </p:cNvSpPr>
          <p:nvPr>
            <p:ph sz="quarter" idx="1"/>
          </p:nvPr>
        </p:nvSpPr>
        <p:spPr>
          <a:xfrm>
            <a:off x="0" y="1600200"/>
            <a:ext cx="9144000" cy="5257800"/>
          </a:xfrm>
        </p:spPr>
        <p:txBody>
          <a:bodyPr>
            <a:noAutofit/>
          </a:bodyPr>
          <a:lstStyle/>
          <a:p>
            <a:pPr marL="266700" marR="0">
              <a:spcBef>
                <a:spcPts val="1120"/>
              </a:spcBef>
              <a:spcAft>
                <a:spcPts val="0"/>
              </a:spcAft>
              <a:buNone/>
            </a:pPr>
            <a:r>
              <a:rPr lang="en-US" sz="2000" b="1" dirty="0" smtClean="0">
                <a:latin typeface="Arial"/>
                <a:ea typeface="Arial"/>
              </a:rPr>
              <a:t>Major</a:t>
            </a:r>
            <a:r>
              <a:rPr lang="en-US" sz="2000" b="1" spc="160" dirty="0" smtClean="0">
                <a:latin typeface="Arial"/>
                <a:ea typeface="Arial"/>
              </a:rPr>
              <a:t> </a:t>
            </a:r>
            <a:r>
              <a:rPr lang="en-US" sz="2000" b="1" dirty="0" smtClean="0">
                <a:latin typeface="Arial"/>
                <a:ea typeface="Arial"/>
              </a:rPr>
              <a:t>Developmental</a:t>
            </a:r>
            <a:r>
              <a:rPr lang="en-US" sz="2000" b="1" spc="160" dirty="0" smtClean="0">
                <a:latin typeface="Arial"/>
                <a:ea typeface="Arial"/>
              </a:rPr>
              <a:t> </a:t>
            </a:r>
            <a:r>
              <a:rPr lang="en-US" sz="2000" b="1" dirty="0" smtClean="0">
                <a:latin typeface="Arial"/>
                <a:ea typeface="Arial"/>
              </a:rPr>
              <a:t>Task</a:t>
            </a:r>
          </a:p>
          <a:p>
            <a:pPr marL="266700" marR="266065" algn="just">
              <a:lnSpc>
                <a:spcPct val="103000"/>
              </a:lnSpc>
              <a:spcBef>
                <a:spcPts val="1070"/>
              </a:spcBef>
              <a:spcAft>
                <a:spcPts val="0"/>
              </a:spcAft>
            </a:pPr>
            <a:r>
              <a:rPr lang="en-US" sz="2000" dirty="0" smtClean="0">
                <a:latin typeface="Times New Roman"/>
                <a:ea typeface="Times New Roman"/>
              </a:rPr>
              <a:t>During this stage the goal is to develop a sense of purpose and the ability to initiate and direct one's own activities.</a:t>
            </a:r>
            <a:r>
              <a:rPr lang="en-US" sz="2000" spc="5" dirty="0" smtClean="0">
                <a:latin typeface="Times New Roman"/>
                <a:ea typeface="Times New Roman"/>
              </a:rPr>
              <a:t> </a:t>
            </a:r>
            <a:r>
              <a:rPr lang="en-US" sz="2000" dirty="0" smtClean="0">
                <a:latin typeface="Times New Roman"/>
                <a:ea typeface="Times New Roman"/>
              </a:rPr>
              <a:t>Achievement of the task results in the ability to exercise restraint and self-control of inappropriate social behaviors.</a:t>
            </a:r>
            <a:r>
              <a:rPr lang="en-US" sz="2000" spc="5" dirty="0" smtClean="0">
                <a:latin typeface="Times New Roman"/>
                <a:ea typeface="Times New Roman"/>
              </a:rPr>
              <a:t> </a:t>
            </a:r>
            <a:r>
              <a:rPr lang="en-US" sz="2000" dirty="0" smtClean="0">
                <a:latin typeface="Times New Roman"/>
                <a:ea typeface="Times New Roman"/>
              </a:rPr>
              <a:t>Assertiveness and dependability increase, and the child enjoys learning and personal achievement. The conscience</a:t>
            </a:r>
            <a:r>
              <a:rPr lang="en-US" sz="2000" spc="5" dirty="0" smtClean="0">
                <a:latin typeface="Times New Roman"/>
                <a:ea typeface="Times New Roman"/>
              </a:rPr>
              <a:t> </a:t>
            </a:r>
            <a:r>
              <a:rPr lang="en-US" sz="2000" dirty="0" smtClean="0">
                <a:latin typeface="Times New Roman"/>
                <a:ea typeface="Times New Roman"/>
              </a:rPr>
              <a:t>develops, thereby controlling the impulsive behaviors of the id. Initiative is achieved when creativity is encouraged</a:t>
            </a:r>
            <a:r>
              <a:rPr lang="en-US" sz="2000" spc="5" dirty="0" smtClean="0">
                <a:latin typeface="Times New Roman"/>
                <a:ea typeface="Times New Roman"/>
              </a:rPr>
              <a:t> </a:t>
            </a:r>
            <a:r>
              <a:rPr lang="en-US" sz="2000" dirty="0" smtClean="0">
                <a:latin typeface="Times New Roman"/>
                <a:ea typeface="Times New Roman"/>
              </a:rPr>
              <a:t>and performance is recognized and positively </a:t>
            </a:r>
            <a:r>
              <a:rPr lang="en-US" sz="2000" dirty="0" smtClean="0">
                <a:latin typeface="Times New Roman"/>
                <a:ea typeface="Times New Roman"/>
              </a:rPr>
              <a:t>reinforced.</a:t>
            </a:r>
          </a:p>
          <a:p>
            <a:pPr marL="266700" marR="266065" algn="just">
              <a:lnSpc>
                <a:spcPct val="103000"/>
              </a:lnSpc>
              <a:spcBef>
                <a:spcPts val="1070"/>
              </a:spcBef>
              <a:spcAft>
                <a:spcPts val="0"/>
              </a:spcAft>
            </a:pPr>
            <a:r>
              <a:rPr lang="en-US" sz="2000" dirty="0" smtClean="0">
                <a:latin typeface="Times New Roman"/>
                <a:ea typeface="Times New Roman"/>
              </a:rPr>
              <a:t>Non-achievement</a:t>
            </a:r>
            <a:r>
              <a:rPr lang="en-US" sz="2000" spc="-50" dirty="0" smtClean="0">
                <a:latin typeface="Times New Roman"/>
                <a:ea typeface="Times New Roman"/>
              </a:rPr>
              <a:t> </a:t>
            </a:r>
            <a:r>
              <a:rPr lang="en-US" sz="2000" dirty="0" smtClean="0">
                <a:latin typeface="Times New Roman"/>
                <a:ea typeface="Times New Roman"/>
              </a:rPr>
              <a:t>results</a:t>
            </a:r>
            <a:r>
              <a:rPr lang="en-US" sz="2000" spc="-50" dirty="0" smtClean="0">
                <a:latin typeface="Times New Roman"/>
                <a:ea typeface="Times New Roman"/>
              </a:rPr>
              <a:t> </a:t>
            </a:r>
            <a:r>
              <a:rPr lang="en-US" sz="2000" dirty="0" smtClean="0">
                <a:latin typeface="Times New Roman"/>
                <a:ea typeface="Times New Roman"/>
              </a:rPr>
              <a:t>in</a:t>
            </a:r>
            <a:r>
              <a:rPr lang="en-US" sz="2000" spc="-50" dirty="0" smtClean="0">
                <a:latin typeface="Times New Roman"/>
                <a:ea typeface="Times New Roman"/>
              </a:rPr>
              <a:t> </a:t>
            </a:r>
            <a:r>
              <a:rPr lang="en-US" sz="2000" dirty="0" smtClean="0">
                <a:latin typeface="Times New Roman"/>
                <a:ea typeface="Times New Roman"/>
              </a:rPr>
              <a:t>feelings</a:t>
            </a:r>
            <a:r>
              <a:rPr lang="en-US" sz="2000" spc="-50" dirty="0" smtClean="0">
                <a:latin typeface="Times New Roman"/>
                <a:ea typeface="Times New Roman"/>
              </a:rPr>
              <a:t> </a:t>
            </a:r>
            <a:r>
              <a:rPr lang="en-US" sz="2000" dirty="0" smtClean="0">
                <a:latin typeface="Times New Roman"/>
                <a:ea typeface="Times New Roman"/>
              </a:rPr>
              <a:t>of</a:t>
            </a:r>
            <a:r>
              <a:rPr lang="en-US" sz="2000" spc="-50" dirty="0" smtClean="0">
                <a:latin typeface="Times New Roman"/>
                <a:ea typeface="Times New Roman"/>
              </a:rPr>
              <a:t> </a:t>
            </a:r>
            <a:r>
              <a:rPr lang="en-US" sz="2000" dirty="0" smtClean="0">
                <a:latin typeface="Times New Roman"/>
                <a:ea typeface="Times New Roman"/>
              </a:rPr>
              <a:t>inadequacy</a:t>
            </a:r>
            <a:r>
              <a:rPr lang="en-US" sz="2000" spc="-50" dirty="0" smtClean="0">
                <a:latin typeface="Times New Roman"/>
                <a:ea typeface="Times New Roman"/>
              </a:rPr>
              <a:t> </a:t>
            </a:r>
            <a:r>
              <a:rPr lang="en-US" sz="2000" dirty="0" smtClean="0">
                <a:latin typeface="Times New Roman"/>
                <a:ea typeface="Times New Roman"/>
              </a:rPr>
              <a:t>and</a:t>
            </a:r>
            <a:r>
              <a:rPr lang="en-US" sz="2000" spc="-50" dirty="0" smtClean="0">
                <a:latin typeface="Times New Roman"/>
                <a:ea typeface="Times New Roman"/>
              </a:rPr>
              <a:t> </a:t>
            </a:r>
            <a:r>
              <a:rPr lang="en-US" sz="2000" dirty="0" smtClean="0">
                <a:latin typeface="Times New Roman"/>
                <a:ea typeface="Times New Roman"/>
              </a:rPr>
              <a:t>a</a:t>
            </a:r>
            <a:r>
              <a:rPr lang="en-US" sz="2000" spc="-50" dirty="0" smtClean="0">
                <a:latin typeface="Times New Roman"/>
                <a:ea typeface="Times New Roman"/>
              </a:rPr>
              <a:t> </a:t>
            </a:r>
            <a:r>
              <a:rPr lang="en-US" sz="2000" dirty="0" smtClean="0">
                <a:latin typeface="Times New Roman"/>
                <a:ea typeface="Times New Roman"/>
              </a:rPr>
              <a:t>sense</a:t>
            </a:r>
            <a:r>
              <a:rPr lang="en-US" sz="2000" spc="-50" dirty="0" smtClean="0">
                <a:latin typeface="Times New Roman"/>
                <a:ea typeface="Times New Roman"/>
              </a:rPr>
              <a:t> </a:t>
            </a:r>
            <a:r>
              <a:rPr lang="en-US" sz="2000" dirty="0" smtClean="0">
                <a:latin typeface="Times New Roman"/>
                <a:ea typeface="Times New Roman"/>
              </a:rPr>
              <a:t>of</a:t>
            </a:r>
            <a:r>
              <a:rPr lang="en-US" sz="2000" spc="-50" dirty="0" smtClean="0">
                <a:latin typeface="Times New Roman"/>
                <a:ea typeface="Times New Roman"/>
              </a:rPr>
              <a:t> </a:t>
            </a:r>
            <a:r>
              <a:rPr lang="en-US" sz="2000" dirty="0" smtClean="0">
                <a:latin typeface="Times New Roman"/>
                <a:ea typeface="Times New Roman"/>
              </a:rPr>
              <a:t>defeat.</a:t>
            </a:r>
            <a:r>
              <a:rPr lang="en-US" sz="2000" spc="-50" dirty="0" smtClean="0">
                <a:latin typeface="Times New Roman"/>
                <a:ea typeface="Times New Roman"/>
              </a:rPr>
              <a:t> </a:t>
            </a:r>
            <a:r>
              <a:rPr lang="en-US" sz="2000" dirty="0" smtClean="0">
                <a:latin typeface="Times New Roman"/>
                <a:ea typeface="Times New Roman"/>
              </a:rPr>
              <a:t>Guilt</a:t>
            </a:r>
            <a:r>
              <a:rPr lang="en-US" sz="2000" spc="-50" dirty="0" smtClean="0">
                <a:latin typeface="Times New Roman"/>
                <a:ea typeface="Times New Roman"/>
              </a:rPr>
              <a:t> </a:t>
            </a:r>
            <a:r>
              <a:rPr lang="en-US" sz="2000" dirty="0" smtClean="0">
                <a:latin typeface="Times New Roman"/>
                <a:ea typeface="Times New Roman"/>
              </a:rPr>
              <a:t>is</a:t>
            </a:r>
            <a:r>
              <a:rPr lang="en-US" sz="2000" spc="-50" dirty="0" smtClean="0">
                <a:latin typeface="Times New Roman"/>
                <a:ea typeface="Times New Roman"/>
              </a:rPr>
              <a:t> </a:t>
            </a:r>
            <a:r>
              <a:rPr lang="en-US" sz="2000" dirty="0" smtClean="0">
                <a:latin typeface="Times New Roman"/>
                <a:ea typeface="Times New Roman"/>
              </a:rPr>
              <a:t>experienced</a:t>
            </a:r>
            <a:r>
              <a:rPr lang="en-US" sz="2000" spc="-50" dirty="0" smtClean="0">
                <a:latin typeface="Times New Roman"/>
                <a:ea typeface="Times New Roman"/>
              </a:rPr>
              <a:t> </a:t>
            </a:r>
            <a:r>
              <a:rPr lang="en-US" sz="2000" dirty="0" smtClean="0">
                <a:latin typeface="Times New Roman"/>
                <a:ea typeface="Times New Roman"/>
              </a:rPr>
              <a:t>to</a:t>
            </a:r>
            <a:r>
              <a:rPr lang="en-US" sz="2000" spc="-50" dirty="0" smtClean="0">
                <a:latin typeface="Times New Roman"/>
                <a:ea typeface="Times New Roman"/>
              </a:rPr>
              <a:t> </a:t>
            </a:r>
            <a:r>
              <a:rPr lang="en-US" sz="2000" dirty="0" smtClean="0">
                <a:latin typeface="Times New Roman"/>
                <a:ea typeface="Times New Roman"/>
              </a:rPr>
              <a:t>an</a:t>
            </a:r>
            <a:r>
              <a:rPr lang="en-US" sz="2000" spc="-50" dirty="0" smtClean="0">
                <a:latin typeface="Times New Roman"/>
                <a:ea typeface="Times New Roman"/>
              </a:rPr>
              <a:t> </a:t>
            </a:r>
            <a:r>
              <a:rPr lang="en-US" sz="2000" dirty="0" smtClean="0">
                <a:latin typeface="Times New Roman"/>
                <a:ea typeface="Times New Roman"/>
              </a:rPr>
              <a:t>excessive</a:t>
            </a:r>
            <a:r>
              <a:rPr lang="en-US" sz="2000" spc="-50" dirty="0" smtClean="0">
                <a:latin typeface="Times New Roman"/>
                <a:ea typeface="Times New Roman"/>
              </a:rPr>
              <a:t> </a:t>
            </a:r>
            <a:r>
              <a:rPr lang="en-US" sz="2000" dirty="0" smtClean="0">
                <a:latin typeface="Times New Roman"/>
                <a:ea typeface="Times New Roman"/>
              </a:rPr>
              <a:t>degree,</a:t>
            </a:r>
            <a:r>
              <a:rPr lang="en-US" sz="2000" spc="-240" dirty="0" smtClean="0">
                <a:latin typeface="Times New Roman"/>
                <a:ea typeface="Times New Roman"/>
              </a:rPr>
              <a:t> </a:t>
            </a:r>
            <a:r>
              <a:rPr lang="en-US" sz="2000" dirty="0" smtClean="0">
                <a:latin typeface="Times New Roman"/>
                <a:ea typeface="Times New Roman"/>
              </a:rPr>
              <a:t>even to the point of accepting liability in situations for which one is not responsible. The child may view himself</a:t>
            </a:r>
            <a:r>
              <a:rPr lang="en-US" sz="2000" spc="5" dirty="0" smtClean="0">
                <a:latin typeface="Times New Roman"/>
                <a:ea typeface="Times New Roman"/>
              </a:rPr>
              <a:t> </a:t>
            </a:r>
            <a:r>
              <a:rPr lang="en-US" sz="2000" dirty="0" smtClean="0">
                <a:latin typeface="Times New Roman"/>
                <a:ea typeface="Times New Roman"/>
              </a:rPr>
              <a:t>or herself as evil and deserving of punishment. The task remains unresolved when creativity is stifled and parents</a:t>
            </a:r>
            <a:r>
              <a:rPr lang="en-US" sz="2000" spc="5" dirty="0" smtClean="0">
                <a:latin typeface="Times New Roman"/>
                <a:ea typeface="Times New Roman"/>
              </a:rPr>
              <a:t> </a:t>
            </a:r>
            <a:r>
              <a:rPr lang="en-US" sz="2000" dirty="0" smtClean="0">
                <a:latin typeface="Times New Roman"/>
                <a:ea typeface="Times New Roman"/>
              </a:rPr>
              <a:t>continually expect a higher level of achievement than the child produces.</a:t>
            </a:r>
          </a:p>
          <a:p>
            <a:endParaRPr lang="en-US" sz="2000" dirty="0"/>
          </a:p>
        </p:txBody>
      </p:sp>
    </p:spTree>
  </p:cSld>
  <p:clrMapOvr>
    <a:masterClrMapping/>
  </p:clrMapOvr>
  <p:transition spd="med">
    <p:wipe dir="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915400" cy="990600"/>
          </a:xfrm>
        </p:spPr>
        <p:txBody>
          <a:bodyPr vert="horz" anchor="ctr">
            <a:noAutofit/>
          </a:bodyPr>
          <a:lstStyle/>
          <a:p>
            <a:pPr algn="ctr"/>
            <a:r>
              <a:rPr lang="en-US" sz="4000" b="1" u="sng" dirty="0" smtClean="0">
                <a:solidFill>
                  <a:schemeClr val="tx1"/>
                </a:solidFill>
                <a:ea typeface="Arial"/>
              </a:rPr>
              <a:t>Industry versus Inferiority: 6 to 12 Years</a:t>
            </a:r>
            <a:br>
              <a:rPr lang="en-US" sz="4000" b="1" u="sng" dirty="0" smtClean="0">
                <a:solidFill>
                  <a:schemeClr val="tx1"/>
                </a:solidFill>
                <a:ea typeface="Arial"/>
              </a:rPr>
            </a:br>
            <a:endParaRPr lang="en-US" sz="4000" b="1" u="sng" dirty="0">
              <a:solidFill>
                <a:schemeClr val="tx1"/>
              </a:solidFill>
              <a:ea typeface="Arial"/>
            </a:endParaRPr>
          </a:p>
        </p:txBody>
      </p:sp>
      <p:sp>
        <p:nvSpPr>
          <p:cNvPr id="3" name="Content Placeholder 2"/>
          <p:cNvSpPr>
            <a:spLocks noGrp="1"/>
          </p:cNvSpPr>
          <p:nvPr>
            <p:ph sz="quarter" idx="1"/>
          </p:nvPr>
        </p:nvSpPr>
        <p:spPr>
          <a:xfrm>
            <a:off x="0" y="1600200"/>
            <a:ext cx="9144000" cy="5257800"/>
          </a:xfrm>
        </p:spPr>
        <p:txBody>
          <a:bodyPr>
            <a:normAutofit fontScale="62500" lnSpcReduction="20000"/>
          </a:bodyPr>
          <a:lstStyle/>
          <a:p>
            <a:pPr marL="266700" marR="0">
              <a:spcBef>
                <a:spcPts val="1125"/>
              </a:spcBef>
              <a:spcAft>
                <a:spcPts val="0"/>
              </a:spcAft>
              <a:buNone/>
            </a:pPr>
            <a:r>
              <a:rPr lang="en-US" b="1" dirty="0" smtClean="0">
                <a:latin typeface="Arial"/>
                <a:ea typeface="Arial"/>
              </a:rPr>
              <a:t>Major</a:t>
            </a:r>
            <a:r>
              <a:rPr lang="en-US" b="1" spc="160" dirty="0" smtClean="0">
                <a:latin typeface="Arial"/>
                <a:ea typeface="Arial"/>
              </a:rPr>
              <a:t> </a:t>
            </a:r>
            <a:r>
              <a:rPr lang="en-US" b="1" dirty="0" smtClean="0">
                <a:latin typeface="Arial"/>
                <a:ea typeface="Arial"/>
              </a:rPr>
              <a:t>Developmental</a:t>
            </a:r>
            <a:r>
              <a:rPr lang="en-US" b="1" spc="160" dirty="0" smtClean="0">
                <a:latin typeface="Arial"/>
                <a:ea typeface="Arial"/>
              </a:rPr>
              <a:t> </a:t>
            </a:r>
            <a:r>
              <a:rPr lang="en-US" b="1" dirty="0" smtClean="0">
                <a:latin typeface="Arial"/>
                <a:ea typeface="Arial"/>
              </a:rPr>
              <a:t>Task</a:t>
            </a:r>
          </a:p>
          <a:p>
            <a:pPr marL="266700" marR="266065" algn="just">
              <a:lnSpc>
                <a:spcPct val="103000"/>
              </a:lnSpc>
              <a:spcBef>
                <a:spcPts val="1065"/>
              </a:spcBef>
              <a:spcAft>
                <a:spcPts val="0"/>
              </a:spcAft>
            </a:pPr>
            <a:r>
              <a:rPr lang="en-US" dirty="0" smtClean="0">
                <a:latin typeface="Times New Roman"/>
                <a:ea typeface="Times New Roman"/>
              </a:rPr>
              <a:t>The</a:t>
            </a:r>
            <a:r>
              <a:rPr lang="en-US" spc="-5" dirty="0" smtClean="0">
                <a:latin typeface="Times New Roman"/>
                <a:ea typeface="Times New Roman"/>
              </a:rPr>
              <a:t> </a:t>
            </a:r>
            <a:r>
              <a:rPr lang="en-US" dirty="0" smtClean="0">
                <a:latin typeface="Times New Roman"/>
                <a:ea typeface="Times New Roman"/>
              </a:rPr>
              <a:t>major</a:t>
            </a:r>
            <a:r>
              <a:rPr lang="en-US" spc="-5" dirty="0" smtClean="0">
                <a:latin typeface="Times New Roman"/>
                <a:ea typeface="Times New Roman"/>
              </a:rPr>
              <a:t> </a:t>
            </a:r>
            <a:r>
              <a:rPr lang="en-US" dirty="0" smtClean="0">
                <a:latin typeface="Times New Roman"/>
                <a:ea typeface="Times New Roman"/>
              </a:rPr>
              <a:t>task</a:t>
            </a:r>
            <a:r>
              <a:rPr lang="en-US" spc="-5" dirty="0" smtClean="0">
                <a:latin typeface="Times New Roman"/>
                <a:ea typeface="Times New Roman"/>
              </a:rPr>
              <a:t> </a:t>
            </a:r>
            <a:r>
              <a:rPr lang="en-US" dirty="0" smtClean="0">
                <a:latin typeface="Times New Roman"/>
                <a:ea typeface="Times New Roman"/>
              </a:rPr>
              <a:t>of</a:t>
            </a:r>
            <a:r>
              <a:rPr lang="en-US" spc="-5" dirty="0" smtClean="0">
                <a:latin typeface="Times New Roman"/>
                <a:ea typeface="Times New Roman"/>
              </a:rPr>
              <a:t> </a:t>
            </a:r>
            <a:r>
              <a:rPr lang="en-US" dirty="0" smtClean="0">
                <a:latin typeface="Times New Roman"/>
                <a:ea typeface="Times New Roman"/>
              </a:rPr>
              <a:t>this</a:t>
            </a:r>
            <a:r>
              <a:rPr lang="en-US" spc="-5" dirty="0" smtClean="0">
                <a:latin typeface="Times New Roman"/>
                <a:ea typeface="Times New Roman"/>
              </a:rPr>
              <a:t> </a:t>
            </a:r>
            <a:r>
              <a:rPr lang="en-US" dirty="0" smtClean="0">
                <a:latin typeface="Times New Roman"/>
                <a:ea typeface="Times New Roman"/>
              </a:rPr>
              <a:t>stage</a:t>
            </a:r>
            <a:r>
              <a:rPr lang="en-US" spc="-5" dirty="0" smtClean="0">
                <a:latin typeface="Times New Roman"/>
                <a:ea typeface="Times New Roman"/>
              </a:rPr>
              <a:t> </a:t>
            </a:r>
            <a:r>
              <a:rPr lang="en-US" dirty="0" smtClean="0">
                <a:latin typeface="Times New Roman"/>
                <a:ea typeface="Times New Roman"/>
              </a:rPr>
              <a:t>is</a:t>
            </a:r>
            <a:r>
              <a:rPr lang="en-US" spc="-5" dirty="0" smtClean="0">
                <a:latin typeface="Times New Roman"/>
                <a:ea typeface="Times New Roman"/>
              </a:rPr>
              <a:t> </a:t>
            </a:r>
            <a:r>
              <a:rPr lang="en-US" dirty="0" smtClean="0">
                <a:latin typeface="Times New Roman"/>
                <a:ea typeface="Times New Roman"/>
              </a:rPr>
              <a:t>to</a:t>
            </a:r>
            <a:r>
              <a:rPr lang="en-US" spc="-5" dirty="0" smtClean="0">
                <a:latin typeface="Times New Roman"/>
                <a:ea typeface="Times New Roman"/>
              </a:rPr>
              <a:t> </a:t>
            </a:r>
            <a:r>
              <a:rPr lang="en-US" dirty="0" smtClean="0">
                <a:latin typeface="Times New Roman"/>
                <a:ea typeface="Times New Roman"/>
              </a:rPr>
              <a:t>achieve</a:t>
            </a:r>
            <a:r>
              <a:rPr lang="en-US" spc="-5" dirty="0" smtClean="0">
                <a:latin typeface="Times New Roman"/>
                <a:ea typeface="Times New Roman"/>
              </a:rPr>
              <a:t> </a:t>
            </a:r>
            <a:r>
              <a:rPr lang="en-US" dirty="0" smtClean="0">
                <a:latin typeface="Times New Roman"/>
                <a:ea typeface="Times New Roman"/>
              </a:rPr>
              <a:t>a</a:t>
            </a:r>
            <a:r>
              <a:rPr lang="en-US" spc="-5" dirty="0" smtClean="0">
                <a:latin typeface="Times New Roman"/>
                <a:ea typeface="Times New Roman"/>
              </a:rPr>
              <a:t> </a:t>
            </a:r>
            <a:r>
              <a:rPr lang="en-US" dirty="0" smtClean="0">
                <a:latin typeface="Times New Roman"/>
                <a:ea typeface="Times New Roman"/>
              </a:rPr>
              <a:t>sense</a:t>
            </a:r>
            <a:r>
              <a:rPr lang="en-US" spc="-5" dirty="0" smtClean="0">
                <a:latin typeface="Times New Roman"/>
                <a:ea typeface="Times New Roman"/>
              </a:rPr>
              <a:t> </a:t>
            </a:r>
            <a:r>
              <a:rPr lang="en-US" dirty="0" smtClean="0">
                <a:latin typeface="Times New Roman"/>
                <a:ea typeface="Times New Roman"/>
              </a:rPr>
              <a:t>of</a:t>
            </a:r>
            <a:r>
              <a:rPr lang="en-US" spc="-5" dirty="0" smtClean="0">
                <a:latin typeface="Times New Roman"/>
                <a:ea typeface="Times New Roman"/>
              </a:rPr>
              <a:t> </a:t>
            </a:r>
            <a:r>
              <a:rPr lang="en-US" dirty="0" smtClean="0">
                <a:latin typeface="Times New Roman"/>
                <a:ea typeface="Times New Roman"/>
              </a:rPr>
              <a:t>self-confidence</a:t>
            </a:r>
            <a:r>
              <a:rPr lang="en-US" spc="-5" dirty="0" smtClean="0">
                <a:latin typeface="Times New Roman"/>
                <a:ea typeface="Times New Roman"/>
              </a:rPr>
              <a:t> </a:t>
            </a:r>
            <a:r>
              <a:rPr lang="en-US" dirty="0" smtClean="0">
                <a:latin typeface="Times New Roman"/>
                <a:ea typeface="Times New Roman"/>
              </a:rPr>
              <a:t>by</a:t>
            </a:r>
            <a:r>
              <a:rPr lang="en-US" spc="-5" dirty="0" smtClean="0">
                <a:latin typeface="Times New Roman"/>
                <a:ea typeface="Times New Roman"/>
              </a:rPr>
              <a:t> </a:t>
            </a:r>
            <a:r>
              <a:rPr lang="en-US" dirty="0" smtClean="0">
                <a:latin typeface="Times New Roman"/>
                <a:ea typeface="Times New Roman"/>
              </a:rPr>
              <a:t>learning,</a:t>
            </a:r>
            <a:r>
              <a:rPr lang="en-US" spc="-5" dirty="0" smtClean="0">
                <a:latin typeface="Times New Roman"/>
                <a:ea typeface="Times New Roman"/>
              </a:rPr>
              <a:t> </a:t>
            </a:r>
            <a:r>
              <a:rPr lang="en-US" dirty="0" smtClean="0">
                <a:latin typeface="Times New Roman"/>
                <a:ea typeface="Times New Roman"/>
              </a:rPr>
              <a:t>competing,</a:t>
            </a:r>
            <a:r>
              <a:rPr lang="en-US" spc="-5" dirty="0" smtClean="0">
                <a:latin typeface="Times New Roman"/>
                <a:ea typeface="Times New Roman"/>
              </a:rPr>
              <a:t> </a:t>
            </a:r>
            <a:r>
              <a:rPr lang="en-US" dirty="0" smtClean="0">
                <a:latin typeface="Times New Roman"/>
                <a:ea typeface="Times New Roman"/>
              </a:rPr>
              <a:t>performing</a:t>
            </a:r>
            <a:r>
              <a:rPr lang="en-US" spc="-5" dirty="0" smtClean="0">
                <a:latin typeface="Times New Roman"/>
                <a:ea typeface="Times New Roman"/>
              </a:rPr>
              <a:t> </a:t>
            </a:r>
            <a:r>
              <a:rPr lang="en-US" dirty="0" smtClean="0">
                <a:latin typeface="Times New Roman"/>
                <a:ea typeface="Times New Roman"/>
              </a:rPr>
              <a:t>successfully,</a:t>
            </a:r>
            <a:r>
              <a:rPr lang="en-US" spc="-240" dirty="0" smtClean="0">
                <a:latin typeface="Times New Roman"/>
                <a:ea typeface="Times New Roman"/>
              </a:rPr>
              <a:t> </a:t>
            </a:r>
            <a:r>
              <a:rPr lang="en-US" dirty="0" smtClean="0">
                <a:latin typeface="Times New Roman"/>
                <a:ea typeface="Times New Roman"/>
              </a:rPr>
              <a:t>and receiving recognition from significant others, peers, and </a:t>
            </a:r>
            <a:r>
              <a:rPr lang="en-US" dirty="0" smtClean="0">
                <a:latin typeface="Times New Roman"/>
                <a:ea typeface="Times New Roman"/>
              </a:rPr>
              <a:t>acquaintances.</a:t>
            </a:r>
          </a:p>
          <a:p>
            <a:pPr marL="266700" marR="266065" algn="just">
              <a:lnSpc>
                <a:spcPct val="103000"/>
              </a:lnSpc>
              <a:spcBef>
                <a:spcPts val="1065"/>
              </a:spcBef>
              <a:spcAft>
                <a:spcPts val="0"/>
              </a:spcAft>
            </a:pPr>
            <a:r>
              <a:rPr lang="en-US" spc="-5" dirty="0" smtClean="0">
                <a:latin typeface="Times New Roman"/>
                <a:ea typeface="Times New Roman"/>
              </a:rPr>
              <a:t>Achievement</a:t>
            </a:r>
            <a:r>
              <a:rPr lang="en-US" spc="-60" dirty="0" smtClean="0">
                <a:latin typeface="Times New Roman"/>
                <a:ea typeface="Times New Roman"/>
              </a:rPr>
              <a:t> </a:t>
            </a:r>
            <a:r>
              <a:rPr lang="en-US" dirty="0" smtClean="0">
                <a:latin typeface="Times New Roman"/>
                <a:ea typeface="Times New Roman"/>
              </a:rPr>
              <a:t>of</a:t>
            </a:r>
            <a:r>
              <a:rPr lang="en-US" spc="-60" dirty="0" smtClean="0">
                <a:latin typeface="Times New Roman"/>
                <a:ea typeface="Times New Roman"/>
              </a:rPr>
              <a:t> </a:t>
            </a:r>
            <a:r>
              <a:rPr lang="en-US" dirty="0" smtClean="0">
                <a:latin typeface="Times New Roman"/>
                <a:ea typeface="Times New Roman"/>
              </a:rPr>
              <a:t>the</a:t>
            </a:r>
            <a:r>
              <a:rPr lang="en-US" spc="-60" dirty="0" smtClean="0">
                <a:latin typeface="Times New Roman"/>
                <a:ea typeface="Times New Roman"/>
              </a:rPr>
              <a:t> </a:t>
            </a:r>
            <a:r>
              <a:rPr lang="en-US" dirty="0" smtClean="0">
                <a:latin typeface="Times New Roman"/>
                <a:ea typeface="Times New Roman"/>
              </a:rPr>
              <a:t>task</a:t>
            </a:r>
            <a:r>
              <a:rPr lang="en-US" spc="-60" dirty="0" smtClean="0">
                <a:latin typeface="Times New Roman"/>
                <a:ea typeface="Times New Roman"/>
              </a:rPr>
              <a:t> </a:t>
            </a:r>
            <a:r>
              <a:rPr lang="en-US" dirty="0" smtClean="0">
                <a:latin typeface="Times New Roman"/>
                <a:ea typeface="Times New Roman"/>
              </a:rPr>
              <a:t>results</a:t>
            </a:r>
            <a:r>
              <a:rPr lang="en-US" spc="-60" dirty="0" smtClean="0">
                <a:latin typeface="Times New Roman"/>
                <a:ea typeface="Times New Roman"/>
              </a:rPr>
              <a:t> </a:t>
            </a:r>
            <a:r>
              <a:rPr lang="en-US" dirty="0" smtClean="0">
                <a:latin typeface="Times New Roman"/>
                <a:ea typeface="Times New Roman"/>
              </a:rPr>
              <a:t>in</a:t>
            </a:r>
            <a:r>
              <a:rPr lang="en-US" spc="-60" dirty="0" smtClean="0">
                <a:latin typeface="Times New Roman"/>
                <a:ea typeface="Times New Roman"/>
              </a:rPr>
              <a:t> </a:t>
            </a:r>
            <a:r>
              <a:rPr lang="en-US" dirty="0" smtClean="0">
                <a:latin typeface="Times New Roman"/>
                <a:ea typeface="Times New Roman"/>
              </a:rPr>
              <a:t>a</a:t>
            </a:r>
            <a:r>
              <a:rPr lang="en-US" spc="-60" dirty="0" smtClean="0">
                <a:latin typeface="Times New Roman"/>
                <a:ea typeface="Times New Roman"/>
              </a:rPr>
              <a:t> </a:t>
            </a:r>
            <a:r>
              <a:rPr lang="en-US" dirty="0" smtClean="0">
                <a:latin typeface="Times New Roman"/>
                <a:ea typeface="Times New Roman"/>
              </a:rPr>
              <a:t>sense</a:t>
            </a:r>
            <a:r>
              <a:rPr lang="en-US" spc="-60" dirty="0" smtClean="0">
                <a:latin typeface="Times New Roman"/>
                <a:ea typeface="Times New Roman"/>
              </a:rPr>
              <a:t> </a:t>
            </a:r>
            <a:r>
              <a:rPr lang="en-US" dirty="0" smtClean="0">
                <a:latin typeface="Times New Roman"/>
                <a:ea typeface="Times New Roman"/>
              </a:rPr>
              <a:t>of</a:t>
            </a:r>
            <a:r>
              <a:rPr lang="en-US" spc="-60" dirty="0" smtClean="0">
                <a:latin typeface="Times New Roman"/>
                <a:ea typeface="Times New Roman"/>
              </a:rPr>
              <a:t> </a:t>
            </a:r>
            <a:r>
              <a:rPr lang="en-US" dirty="0" smtClean="0">
                <a:latin typeface="Times New Roman"/>
                <a:ea typeface="Times New Roman"/>
              </a:rPr>
              <a:t>satisfaction</a:t>
            </a:r>
            <a:r>
              <a:rPr lang="en-US" spc="-60" dirty="0" smtClean="0">
                <a:latin typeface="Times New Roman"/>
                <a:ea typeface="Times New Roman"/>
              </a:rPr>
              <a:t> </a:t>
            </a:r>
            <a:r>
              <a:rPr lang="en-US" dirty="0" smtClean="0">
                <a:latin typeface="Times New Roman"/>
                <a:ea typeface="Times New Roman"/>
              </a:rPr>
              <a:t>and</a:t>
            </a:r>
            <a:r>
              <a:rPr lang="en-US" spc="-60" dirty="0" smtClean="0">
                <a:latin typeface="Times New Roman"/>
                <a:ea typeface="Times New Roman"/>
              </a:rPr>
              <a:t> </a:t>
            </a:r>
            <a:r>
              <a:rPr lang="en-US" dirty="0" smtClean="0">
                <a:latin typeface="Times New Roman"/>
                <a:ea typeface="Times New Roman"/>
              </a:rPr>
              <a:t>pleasure</a:t>
            </a:r>
            <a:r>
              <a:rPr lang="en-US" spc="-60" dirty="0" smtClean="0">
                <a:latin typeface="Times New Roman"/>
                <a:ea typeface="Times New Roman"/>
              </a:rPr>
              <a:t> </a:t>
            </a:r>
            <a:r>
              <a:rPr lang="en-US" dirty="0" smtClean="0">
                <a:latin typeface="Times New Roman"/>
                <a:ea typeface="Times New Roman"/>
              </a:rPr>
              <a:t>in</a:t>
            </a:r>
            <a:r>
              <a:rPr lang="en-US" spc="-60" dirty="0" smtClean="0">
                <a:latin typeface="Times New Roman"/>
                <a:ea typeface="Times New Roman"/>
              </a:rPr>
              <a:t> </a:t>
            </a:r>
            <a:r>
              <a:rPr lang="en-US" dirty="0" smtClean="0">
                <a:latin typeface="Times New Roman"/>
                <a:ea typeface="Times New Roman"/>
              </a:rPr>
              <a:t>the</a:t>
            </a:r>
            <a:r>
              <a:rPr lang="en-US" spc="-60" dirty="0" smtClean="0">
                <a:latin typeface="Times New Roman"/>
                <a:ea typeface="Times New Roman"/>
              </a:rPr>
              <a:t> </a:t>
            </a:r>
            <a:r>
              <a:rPr lang="en-US" dirty="0" smtClean="0">
                <a:latin typeface="Times New Roman"/>
                <a:ea typeface="Times New Roman"/>
              </a:rPr>
              <a:t>interaction</a:t>
            </a:r>
            <a:r>
              <a:rPr lang="en-US" spc="-60" dirty="0" smtClean="0">
                <a:latin typeface="Times New Roman"/>
                <a:ea typeface="Times New Roman"/>
              </a:rPr>
              <a:t> </a:t>
            </a:r>
            <a:r>
              <a:rPr lang="en-US" dirty="0" smtClean="0">
                <a:latin typeface="Times New Roman"/>
                <a:ea typeface="Times New Roman"/>
              </a:rPr>
              <a:t>and</a:t>
            </a:r>
            <a:r>
              <a:rPr lang="en-US" spc="-60" dirty="0" smtClean="0">
                <a:latin typeface="Times New Roman"/>
                <a:ea typeface="Times New Roman"/>
              </a:rPr>
              <a:t> </a:t>
            </a:r>
            <a:r>
              <a:rPr lang="en-US" dirty="0" smtClean="0">
                <a:latin typeface="Times New Roman"/>
                <a:ea typeface="Times New Roman"/>
              </a:rPr>
              <a:t>involvement</a:t>
            </a:r>
            <a:r>
              <a:rPr lang="en-US" spc="-60" dirty="0" smtClean="0">
                <a:latin typeface="Times New Roman"/>
                <a:ea typeface="Times New Roman"/>
              </a:rPr>
              <a:t> </a:t>
            </a:r>
            <a:r>
              <a:rPr lang="en-US" dirty="0" smtClean="0">
                <a:latin typeface="Times New Roman"/>
                <a:ea typeface="Times New Roman"/>
              </a:rPr>
              <a:t>with</a:t>
            </a:r>
            <a:r>
              <a:rPr lang="en-US" spc="-60" dirty="0" smtClean="0">
                <a:latin typeface="Times New Roman"/>
                <a:ea typeface="Times New Roman"/>
              </a:rPr>
              <a:t> </a:t>
            </a:r>
            <a:r>
              <a:rPr lang="en-US" dirty="0" smtClean="0">
                <a:latin typeface="Times New Roman"/>
                <a:ea typeface="Times New Roman"/>
              </a:rPr>
              <a:t>others.</a:t>
            </a:r>
            <a:r>
              <a:rPr lang="en-US" spc="-240" dirty="0" smtClean="0">
                <a:latin typeface="Times New Roman"/>
                <a:ea typeface="Times New Roman"/>
              </a:rPr>
              <a:t> </a:t>
            </a:r>
            <a:r>
              <a:rPr lang="en-US" dirty="0" smtClean="0">
                <a:latin typeface="Times New Roman"/>
                <a:ea typeface="Times New Roman"/>
              </a:rPr>
              <a:t>The individual masters reliable work habits and develops attitudes of trustworthiness. He or she is conscientious,</a:t>
            </a:r>
            <a:r>
              <a:rPr lang="en-US" spc="5" dirty="0" smtClean="0">
                <a:latin typeface="Times New Roman"/>
                <a:ea typeface="Times New Roman"/>
              </a:rPr>
              <a:t> </a:t>
            </a:r>
            <a:r>
              <a:rPr lang="en-US" dirty="0" smtClean="0">
                <a:latin typeface="Times New Roman"/>
                <a:ea typeface="Times New Roman"/>
              </a:rPr>
              <a:t>feels pride in achievement, and enjoys play, but desires a balance between fantasy and “real-world” activities.</a:t>
            </a:r>
            <a:r>
              <a:rPr lang="en-US" spc="5" dirty="0" smtClean="0">
                <a:latin typeface="Times New Roman"/>
                <a:ea typeface="Times New Roman"/>
              </a:rPr>
              <a:t> </a:t>
            </a:r>
            <a:r>
              <a:rPr lang="en-US" dirty="0" smtClean="0">
                <a:latin typeface="Times New Roman"/>
                <a:ea typeface="Times New Roman"/>
              </a:rPr>
              <a:t>Industry is achieved when encouragement is given to activities and responsibilities in the school and community,</a:t>
            </a:r>
            <a:r>
              <a:rPr lang="en-US" spc="5" dirty="0" smtClean="0">
                <a:latin typeface="Times New Roman"/>
                <a:ea typeface="Times New Roman"/>
              </a:rPr>
              <a:t> </a:t>
            </a:r>
            <a:r>
              <a:rPr lang="en-US" dirty="0" smtClean="0">
                <a:latin typeface="Times New Roman"/>
                <a:ea typeface="Times New Roman"/>
              </a:rPr>
              <a:t>as well as those within the home, and recognition is given for </a:t>
            </a:r>
            <a:r>
              <a:rPr lang="en-US" dirty="0" smtClean="0">
                <a:latin typeface="Times New Roman"/>
                <a:ea typeface="Times New Roman"/>
              </a:rPr>
              <a:t>accomplishments.</a:t>
            </a:r>
          </a:p>
          <a:p>
            <a:pPr marL="266700" marR="266065" algn="just">
              <a:lnSpc>
                <a:spcPct val="103000"/>
              </a:lnSpc>
              <a:spcBef>
                <a:spcPts val="1065"/>
              </a:spcBef>
              <a:spcAft>
                <a:spcPts val="0"/>
              </a:spcAft>
            </a:pPr>
            <a:r>
              <a:rPr lang="en-US" dirty="0" smtClean="0">
                <a:latin typeface="Times New Roman"/>
                <a:ea typeface="Times New Roman"/>
              </a:rPr>
              <a:t>No </a:t>
            </a:r>
            <a:r>
              <a:rPr lang="en-US" dirty="0" smtClean="0">
                <a:latin typeface="Times New Roman"/>
                <a:ea typeface="Times New Roman"/>
              </a:rPr>
              <a:t>achievement results in difficulty in interpersonal relationships because of feelings of personal inadequacy. The</a:t>
            </a:r>
            <a:r>
              <a:rPr lang="en-US" spc="-235" dirty="0" smtClean="0">
                <a:latin typeface="Times New Roman"/>
                <a:ea typeface="Times New Roman"/>
              </a:rPr>
              <a:t> </a:t>
            </a:r>
            <a:r>
              <a:rPr lang="en-US" dirty="0" smtClean="0">
                <a:latin typeface="Times New Roman"/>
                <a:ea typeface="Times New Roman"/>
              </a:rPr>
              <a:t>individual can neither cooperate nor compromise with others in group activities nor solves problem or completes</a:t>
            </a:r>
            <a:r>
              <a:rPr lang="en-US" spc="5" dirty="0" smtClean="0">
                <a:latin typeface="Times New Roman"/>
                <a:ea typeface="Times New Roman"/>
              </a:rPr>
              <a:t> </a:t>
            </a:r>
            <a:r>
              <a:rPr lang="en-US" dirty="0" smtClean="0">
                <a:latin typeface="Times New Roman"/>
                <a:ea typeface="Times New Roman"/>
              </a:rPr>
              <a:t>tasks successfully. He or she may become either passive and meek or overly aggressive to cover up feelings of</a:t>
            </a:r>
            <a:r>
              <a:rPr lang="en-US" spc="5" dirty="0" smtClean="0">
                <a:latin typeface="Times New Roman"/>
                <a:ea typeface="Times New Roman"/>
              </a:rPr>
              <a:t> </a:t>
            </a:r>
            <a:r>
              <a:rPr lang="en-US" dirty="0" smtClean="0">
                <a:latin typeface="Times New Roman"/>
                <a:ea typeface="Times New Roman"/>
              </a:rPr>
              <a:t>inadequacy. If this occurs, the individual may manipulate or violate the rights of others to satisfy his or her own</a:t>
            </a:r>
            <a:r>
              <a:rPr lang="en-US" spc="5" dirty="0" smtClean="0">
                <a:latin typeface="Times New Roman"/>
                <a:ea typeface="Times New Roman"/>
              </a:rPr>
              <a:t> </a:t>
            </a:r>
            <a:r>
              <a:rPr lang="en-US" dirty="0" smtClean="0">
                <a:latin typeface="Times New Roman"/>
                <a:ea typeface="Times New Roman"/>
              </a:rPr>
              <a:t>needs or desires; he or she may become a workaholic with unrealistic expectations for personal achievement. This</a:t>
            </a:r>
            <a:r>
              <a:rPr lang="en-US" spc="-235" dirty="0" smtClean="0">
                <a:latin typeface="Times New Roman"/>
                <a:ea typeface="Times New Roman"/>
              </a:rPr>
              <a:t> </a:t>
            </a:r>
            <a:r>
              <a:rPr lang="en-US" dirty="0" smtClean="0">
                <a:latin typeface="Times New Roman"/>
                <a:ea typeface="Times New Roman"/>
              </a:rPr>
              <a:t>task remains unresolved when parents set unrealistic expectations for the child, when discipline is harsh and tends</a:t>
            </a:r>
            <a:r>
              <a:rPr lang="en-US" spc="-235" dirty="0" smtClean="0">
                <a:latin typeface="Times New Roman"/>
                <a:ea typeface="Times New Roman"/>
              </a:rPr>
              <a:t> </a:t>
            </a:r>
            <a:r>
              <a:rPr lang="en-US" dirty="0" smtClean="0">
                <a:latin typeface="Times New Roman"/>
                <a:ea typeface="Times New Roman"/>
              </a:rPr>
              <a:t>to impair self-esteem, and when accomplishments are consistently met with negative feedback.</a:t>
            </a:r>
          </a:p>
          <a:p>
            <a:endParaRPr lang="en-US" dirty="0"/>
          </a:p>
        </p:txBody>
      </p:sp>
    </p:spTree>
  </p:cSld>
  <p:clrMapOvr>
    <a:masterClrMapping/>
  </p:clrMapOvr>
  <p:transition spd="med">
    <p:wipe dir="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153400" cy="990600"/>
          </a:xfrm>
        </p:spPr>
        <p:txBody>
          <a:bodyPr vert="horz" anchor="ctr">
            <a:noAutofit/>
          </a:bodyPr>
          <a:lstStyle/>
          <a:p>
            <a:pPr algn="ctr"/>
            <a:r>
              <a:rPr lang="en-US" sz="4000" b="1" u="sng" dirty="0" smtClean="0">
                <a:solidFill>
                  <a:schemeClr val="tx1"/>
                </a:solidFill>
                <a:ea typeface="Arial"/>
              </a:rPr>
              <a:t>Identity versus Role Confusion: 12 to 20 Years</a:t>
            </a:r>
            <a:br>
              <a:rPr lang="en-US" sz="4000" b="1" u="sng" dirty="0" smtClean="0">
                <a:solidFill>
                  <a:schemeClr val="tx1"/>
                </a:solidFill>
                <a:ea typeface="Arial"/>
              </a:rPr>
            </a:br>
            <a:endParaRPr lang="en-US" sz="4000" b="1" u="sng" dirty="0">
              <a:solidFill>
                <a:schemeClr val="tx1"/>
              </a:solidFill>
              <a:ea typeface="Arial"/>
            </a:endParaRPr>
          </a:p>
        </p:txBody>
      </p:sp>
      <p:sp>
        <p:nvSpPr>
          <p:cNvPr id="3" name="Content Placeholder 2"/>
          <p:cNvSpPr>
            <a:spLocks noGrp="1"/>
          </p:cNvSpPr>
          <p:nvPr>
            <p:ph sz="quarter" idx="1"/>
          </p:nvPr>
        </p:nvSpPr>
        <p:spPr>
          <a:xfrm>
            <a:off x="0" y="1676400"/>
            <a:ext cx="8915400" cy="5410200"/>
          </a:xfrm>
        </p:spPr>
        <p:txBody>
          <a:bodyPr>
            <a:normAutofit fontScale="55000" lnSpcReduction="20000"/>
          </a:bodyPr>
          <a:lstStyle/>
          <a:p>
            <a:pPr marL="266700" marR="0" algn="just">
              <a:spcBef>
                <a:spcPts val="1070"/>
              </a:spcBef>
              <a:spcAft>
                <a:spcPts val="0"/>
              </a:spcAft>
            </a:pPr>
            <a:r>
              <a:rPr lang="en-US" sz="3200" dirty="0" smtClean="0">
                <a:latin typeface="Times New Roman"/>
                <a:ea typeface="Times New Roman"/>
              </a:rPr>
              <a:t>At this stage, the goal is to integrate the tasks mastered in the previous stages into a secure sense of </a:t>
            </a:r>
            <a:r>
              <a:rPr lang="en-US" sz="3200" dirty="0" smtClean="0">
                <a:latin typeface="Times New Roman"/>
                <a:ea typeface="Times New Roman"/>
              </a:rPr>
              <a:t>self.</a:t>
            </a:r>
          </a:p>
          <a:p>
            <a:pPr marL="266700" marR="0" algn="just">
              <a:spcBef>
                <a:spcPts val="1070"/>
              </a:spcBef>
              <a:spcAft>
                <a:spcPts val="0"/>
              </a:spcAft>
            </a:pPr>
            <a:r>
              <a:rPr lang="en-US" sz="3200" dirty="0" smtClean="0">
                <a:latin typeface="Times New Roman"/>
                <a:ea typeface="Times New Roman"/>
              </a:rPr>
              <a:t>Achievement </a:t>
            </a:r>
            <a:r>
              <a:rPr lang="en-US" sz="3200" dirty="0" smtClean="0">
                <a:latin typeface="Times New Roman"/>
                <a:ea typeface="Times New Roman"/>
              </a:rPr>
              <a:t>of the task results in a sense of confidence, emotional stability, and a view of the self as a unique</a:t>
            </a:r>
            <a:r>
              <a:rPr lang="en-US" sz="3200" spc="5" dirty="0" smtClean="0">
                <a:latin typeface="Times New Roman"/>
                <a:ea typeface="Times New Roman"/>
              </a:rPr>
              <a:t> </a:t>
            </a:r>
            <a:r>
              <a:rPr lang="en-US" sz="3200" dirty="0" smtClean="0">
                <a:latin typeface="Times New Roman"/>
                <a:ea typeface="Times New Roman"/>
              </a:rPr>
              <a:t>individual. Commitments are made to a value system, to the choice for a career, and to relationships with members of</a:t>
            </a:r>
            <a:r>
              <a:rPr lang="en-US" sz="3200" spc="5" dirty="0" smtClean="0">
                <a:latin typeface="Times New Roman"/>
                <a:ea typeface="Times New Roman"/>
              </a:rPr>
              <a:t> </a:t>
            </a:r>
            <a:r>
              <a:rPr lang="en-US" sz="3200" dirty="0" err="1" smtClean="0">
                <a:latin typeface="Times New Roman"/>
                <a:ea typeface="Times New Roman"/>
              </a:rPr>
              <a:t>boths</a:t>
            </a:r>
            <a:r>
              <a:rPr lang="en-US" sz="3200" spc="-10" dirty="0" smtClean="0">
                <a:latin typeface="Times New Roman"/>
                <a:ea typeface="Times New Roman"/>
              </a:rPr>
              <a:t> </a:t>
            </a:r>
            <a:r>
              <a:rPr lang="en-US" sz="3200" dirty="0" smtClean="0">
                <a:latin typeface="Times New Roman"/>
                <a:ea typeface="Times New Roman"/>
              </a:rPr>
              <a:t>genders.</a:t>
            </a:r>
            <a:r>
              <a:rPr lang="en-US" sz="3200" spc="-10" dirty="0" smtClean="0">
                <a:latin typeface="Times New Roman"/>
                <a:ea typeface="Times New Roman"/>
              </a:rPr>
              <a:t> </a:t>
            </a:r>
            <a:r>
              <a:rPr lang="en-US" sz="3200" dirty="0" smtClean="0">
                <a:latin typeface="Times New Roman"/>
                <a:ea typeface="Times New Roman"/>
              </a:rPr>
              <a:t>Identity</a:t>
            </a:r>
            <a:r>
              <a:rPr lang="en-US" sz="3200" spc="-10" dirty="0" smtClean="0">
                <a:latin typeface="Times New Roman"/>
                <a:ea typeface="Times New Roman"/>
              </a:rPr>
              <a:t> </a:t>
            </a:r>
            <a:r>
              <a:rPr lang="en-US" sz="3200" dirty="0" smtClean="0">
                <a:latin typeface="Times New Roman"/>
                <a:ea typeface="Times New Roman"/>
              </a:rPr>
              <a:t>is</a:t>
            </a:r>
            <a:r>
              <a:rPr lang="en-US" sz="3200" spc="-10" dirty="0" smtClean="0">
                <a:latin typeface="Times New Roman"/>
                <a:ea typeface="Times New Roman"/>
              </a:rPr>
              <a:t> </a:t>
            </a:r>
            <a:r>
              <a:rPr lang="en-US" sz="3200" dirty="0" smtClean="0">
                <a:latin typeface="Times New Roman"/>
                <a:ea typeface="Times New Roman"/>
              </a:rPr>
              <a:t>achieved</a:t>
            </a:r>
            <a:r>
              <a:rPr lang="en-US" sz="3200" spc="-10" dirty="0" smtClean="0">
                <a:latin typeface="Times New Roman"/>
                <a:ea typeface="Times New Roman"/>
              </a:rPr>
              <a:t> </a:t>
            </a:r>
            <a:r>
              <a:rPr lang="en-US" sz="3200" dirty="0" smtClean="0">
                <a:latin typeface="Times New Roman"/>
                <a:ea typeface="Times New Roman"/>
              </a:rPr>
              <a:t>when</a:t>
            </a:r>
            <a:r>
              <a:rPr lang="en-US" sz="3200" spc="-10" dirty="0" smtClean="0">
                <a:latin typeface="Times New Roman"/>
                <a:ea typeface="Times New Roman"/>
              </a:rPr>
              <a:t> </a:t>
            </a:r>
            <a:r>
              <a:rPr lang="en-US" sz="3200" dirty="0" smtClean="0">
                <a:latin typeface="Times New Roman"/>
                <a:ea typeface="Times New Roman"/>
              </a:rPr>
              <a:t>adolescents</a:t>
            </a:r>
            <a:r>
              <a:rPr lang="en-US" sz="3200" spc="-10" dirty="0" smtClean="0">
                <a:latin typeface="Times New Roman"/>
                <a:ea typeface="Times New Roman"/>
              </a:rPr>
              <a:t> </a:t>
            </a:r>
            <a:r>
              <a:rPr lang="en-US" sz="3200" dirty="0" smtClean="0">
                <a:latin typeface="Times New Roman"/>
                <a:ea typeface="Times New Roman"/>
              </a:rPr>
              <a:t>are</a:t>
            </a:r>
            <a:r>
              <a:rPr lang="en-US" sz="3200" spc="-10" dirty="0" smtClean="0">
                <a:latin typeface="Times New Roman"/>
                <a:ea typeface="Times New Roman"/>
              </a:rPr>
              <a:t> </a:t>
            </a:r>
            <a:r>
              <a:rPr lang="en-US" sz="3200" dirty="0" smtClean="0">
                <a:latin typeface="Times New Roman"/>
                <a:ea typeface="Times New Roman"/>
              </a:rPr>
              <a:t>allowed</a:t>
            </a:r>
            <a:r>
              <a:rPr lang="en-US" sz="3200" spc="-10" dirty="0" smtClean="0">
                <a:latin typeface="Times New Roman"/>
                <a:ea typeface="Times New Roman"/>
              </a:rPr>
              <a:t> </a:t>
            </a:r>
            <a:r>
              <a:rPr lang="en-US" sz="3200" dirty="0" smtClean="0">
                <a:latin typeface="Times New Roman"/>
                <a:ea typeface="Times New Roman"/>
              </a:rPr>
              <a:t>to</a:t>
            </a:r>
            <a:r>
              <a:rPr lang="en-US" sz="3200" spc="-5" dirty="0" smtClean="0">
                <a:latin typeface="Times New Roman"/>
                <a:ea typeface="Times New Roman"/>
              </a:rPr>
              <a:t> </a:t>
            </a:r>
            <a:r>
              <a:rPr lang="en-US" sz="3200" dirty="0" smtClean="0">
                <a:latin typeface="Times New Roman"/>
                <a:ea typeface="Times New Roman"/>
              </a:rPr>
              <a:t>experience</a:t>
            </a:r>
            <a:r>
              <a:rPr lang="en-US" sz="3200" spc="-10" dirty="0" smtClean="0">
                <a:latin typeface="Times New Roman"/>
                <a:ea typeface="Times New Roman"/>
              </a:rPr>
              <a:t> </a:t>
            </a:r>
            <a:r>
              <a:rPr lang="en-US" sz="3200" dirty="0" smtClean="0">
                <a:latin typeface="Times New Roman"/>
                <a:ea typeface="Times New Roman"/>
              </a:rPr>
              <a:t>independence</a:t>
            </a:r>
            <a:r>
              <a:rPr lang="en-US" sz="3200" spc="-10" dirty="0" smtClean="0">
                <a:latin typeface="Times New Roman"/>
                <a:ea typeface="Times New Roman"/>
              </a:rPr>
              <a:t> </a:t>
            </a:r>
            <a:r>
              <a:rPr lang="en-US" sz="3200" dirty="0" smtClean="0">
                <a:latin typeface="Times New Roman"/>
                <a:ea typeface="Times New Roman"/>
              </a:rPr>
              <a:t>by</a:t>
            </a:r>
            <a:r>
              <a:rPr lang="en-US" sz="3200" spc="-10" dirty="0" smtClean="0">
                <a:latin typeface="Times New Roman"/>
                <a:ea typeface="Times New Roman"/>
              </a:rPr>
              <a:t> </a:t>
            </a:r>
            <a:r>
              <a:rPr lang="en-US" sz="3200" dirty="0" smtClean="0">
                <a:latin typeface="Times New Roman"/>
                <a:ea typeface="Times New Roman"/>
              </a:rPr>
              <a:t>making</a:t>
            </a:r>
            <a:r>
              <a:rPr lang="en-US" sz="3200" spc="-10" dirty="0" smtClean="0">
                <a:latin typeface="Times New Roman"/>
                <a:ea typeface="Times New Roman"/>
              </a:rPr>
              <a:t> </a:t>
            </a:r>
            <a:r>
              <a:rPr lang="en-US" sz="3200" dirty="0" smtClean="0">
                <a:latin typeface="Times New Roman"/>
                <a:ea typeface="Times New Roman"/>
              </a:rPr>
              <a:t>decisions</a:t>
            </a:r>
            <a:r>
              <a:rPr lang="en-US" sz="3200" spc="-240" dirty="0" smtClean="0">
                <a:latin typeface="Times New Roman"/>
                <a:ea typeface="Times New Roman"/>
              </a:rPr>
              <a:t> </a:t>
            </a:r>
            <a:r>
              <a:rPr lang="en-US" sz="3200" dirty="0" smtClean="0">
                <a:latin typeface="Times New Roman"/>
                <a:ea typeface="Times New Roman"/>
              </a:rPr>
              <a:t>that</a:t>
            </a:r>
            <a:r>
              <a:rPr lang="en-US" sz="3200" spc="-20" dirty="0" smtClean="0">
                <a:latin typeface="Times New Roman"/>
                <a:ea typeface="Times New Roman"/>
              </a:rPr>
              <a:t> </a:t>
            </a:r>
            <a:r>
              <a:rPr lang="en-US" sz="3200" dirty="0" smtClean="0">
                <a:latin typeface="Times New Roman"/>
                <a:ea typeface="Times New Roman"/>
              </a:rPr>
              <a:t>influence</a:t>
            </a:r>
            <a:r>
              <a:rPr lang="en-US" sz="3200" spc="-20" dirty="0" smtClean="0">
                <a:latin typeface="Times New Roman"/>
                <a:ea typeface="Times New Roman"/>
              </a:rPr>
              <a:t> </a:t>
            </a:r>
            <a:r>
              <a:rPr lang="en-US" sz="3200" dirty="0" smtClean="0">
                <a:latin typeface="Times New Roman"/>
                <a:ea typeface="Times New Roman"/>
              </a:rPr>
              <a:t>their</a:t>
            </a:r>
            <a:r>
              <a:rPr lang="en-US" sz="3200" spc="-20" dirty="0" smtClean="0">
                <a:latin typeface="Times New Roman"/>
                <a:ea typeface="Times New Roman"/>
              </a:rPr>
              <a:t> </a:t>
            </a:r>
            <a:r>
              <a:rPr lang="en-US" sz="3200" dirty="0" smtClean="0">
                <a:latin typeface="Times New Roman"/>
                <a:ea typeface="Times New Roman"/>
              </a:rPr>
              <a:t>lives.</a:t>
            </a:r>
            <a:r>
              <a:rPr lang="en-US" sz="3200" spc="-20" dirty="0" smtClean="0">
                <a:latin typeface="Times New Roman"/>
                <a:ea typeface="Times New Roman"/>
              </a:rPr>
              <a:t> </a:t>
            </a:r>
            <a:r>
              <a:rPr lang="en-US" sz="3200" dirty="0" smtClean="0">
                <a:latin typeface="Times New Roman"/>
                <a:ea typeface="Times New Roman"/>
              </a:rPr>
              <a:t>Parents</a:t>
            </a:r>
            <a:r>
              <a:rPr lang="en-US" sz="3200" spc="-20" dirty="0" smtClean="0">
                <a:latin typeface="Times New Roman"/>
                <a:ea typeface="Times New Roman"/>
              </a:rPr>
              <a:t> </a:t>
            </a:r>
            <a:r>
              <a:rPr lang="en-US" sz="3200" dirty="0" smtClean="0">
                <a:latin typeface="Times New Roman"/>
                <a:ea typeface="Times New Roman"/>
              </a:rPr>
              <a:t>should</a:t>
            </a:r>
            <a:r>
              <a:rPr lang="en-US" sz="3200" spc="-20" dirty="0" smtClean="0">
                <a:latin typeface="Times New Roman"/>
                <a:ea typeface="Times New Roman"/>
              </a:rPr>
              <a:t> </a:t>
            </a:r>
            <a:r>
              <a:rPr lang="en-US" sz="3200" dirty="0" smtClean="0">
                <a:latin typeface="Times New Roman"/>
                <a:ea typeface="Times New Roman"/>
              </a:rPr>
              <a:t>be</a:t>
            </a:r>
            <a:r>
              <a:rPr lang="en-US" sz="3200" spc="-20" dirty="0" smtClean="0">
                <a:latin typeface="Times New Roman"/>
                <a:ea typeface="Times New Roman"/>
              </a:rPr>
              <a:t> </a:t>
            </a:r>
            <a:r>
              <a:rPr lang="en-US" sz="3200" dirty="0" smtClean="0">
                <a:latin typeface="Times New Roman"/>
                <a:ea typeface="Times New Roman"/>
              </a:rPr>
              <a:t>available</a:t>
            </a:r>
            <a:r>
              <a:rPr lang="en-US" sz="3200" spc="-20" dirty="0" smtClean="0">
                <a:latin typeface="Times New Roman"/>
                <a:ea typeface="Times New Roman"/>
              </a:rPr>
              <a:t> </a:t>
            </a:r>
            <a:r>
              <a:rPr lang="en-US" sz="3200" dirty="0" smtClean="0">
                <a:latin typeface="Times New Roman"/>
                <a:ea typeface="Times New Roman"/>
              </a:rPr>
              <a:t>to</a:t>
            </a:r>
            <a:r>
              <a:rPr lang="en-US" sz="3200" spc="-20" dirty="0" smtClean="0">
                <a:latin typeface="Times New Roman"/>
                <a:ea typeface="Times New Roman"/>
              </a:rPr>
              <a:t> </a:t>
            </a:r>
            <a:r>
              <a:rPr lang="en-US" sz="3200" dirty="0" smtClean="0">
                <a:latin typeface="Times New Roman"/>
                <a:ea typeface="Times New Roman"/>
              </a:rPr>
              <a:t>offer</a:t>
            </a:r>
            <a:r>
              <a:rPr lang="en-US" sz="3200" spc="-20" dirty="0" smtClean="0">
                <a:latin typeface="Times New Roman"/>
                <a:ea typeface="Times New Roman"/>
              </a:rPr>
              <a:t> </a:t>
            </a:r>
            <a:r>
              <a:rPr lang="en-US" sz="3200" dirty="0" smtClean="0">
                <a:latin typeface="Times New Roman"/>
                <a:ea typeface="Times New Roman"/>
              </a:rPr>
              <a:t>support</a:t>
            </a:r>
            <a:r>
              <a:rPr lang="en-US" sz="3200" spc="-20" dirty="0" smtClean="0">
                <a:latin typeface="Times New Roman"/>
                <a:ea typeface="Times New Roman"/>
              </a:rPr>
              <a:t> </a:t>
            </a:r>
            <a:r>
              <a:rPr lang="en-US" sz="3200" dirty="0" smtClean="0">
                <a:latin typeface="Times New Roman"/>
                <a:ea typeface="Times New Roman"/>
              </a:rPr>
              <a:t>when</a:t>
            </a:r>
            <a:r>
              <a:rPr lang="en-US" sz="3200" spc="-20" dirty="0" smtClean="0">
                <a:latin typeface="Times New Roman"/>
                <a:ea typeface="Times New Roman"/>
              </a:rPr>
              <a:t> </a:t>
            </a:r>
            <a:r>
              <a:rPr lang="en-US" sz="3200" dirty="0" smtClean="0">
                <a:latin typeface="Times New Roman"/>
                <a:ea typeface="Times New Roman"/>
              </a:rPr>
              <a:t>needed,</a:t>
            </a:r>
            <a:r>
              <a:rPr lang="en-US" sz="3200" spc="-20" dirty="0" smtClean="0">
                <a:latin typeface="Times New Roman"/>
                <a:ea typeface="Times New Roman"/>
              </a:rPr>
              <a:t> </a:t>
            </a:r>
            <a:r>
              <a:rPr lang="en-US" sz="3200" dirty="0" smtClean="0">
                <a:latin typeface="Times New Roman"/>
                <a:ea typeface="Times New Roman"/>
              </a:rPr>
              <a:t>but</a:t>
            </a:r>
            <a:r>
              <a:rPr lang="en-US" sz="3200" spc="-20" dirty="0" smtClean="0">
                <a:latin typeface="Times New Roman"/>
                <a:ea typeface="Times New Roman"/>
              </a:rPr>
              <a:t> </a:t>
            </a:r>
            <a:r>
              <a:rPr lang="en-US" sz="3200" dirty="0" smtClean="0">
                <a:latin typeface="Times New Roman"/>
                <a:ea typeface="Times New Roman"/>
              </a:rPr>
              <a:t>should</a:t>
            </a:r>
            <a:r>
              <a:rPr lang="en-US" sz="3200" spc="-20" dirty="0" smtClean="0">
                <a:latin typeface="Times New Roman"/>
                <a:ea typeface="Times New Roman"/>
              </a:rPr>
              <a:t> </a:t>
            </a:r>
            <a:r>
              <a:rPr lang="en-US" sz="3200" dirty="0" smtClean="0">
                <a:latin typeface="Times New Roman"/>
                <a:ea typeface="Times New Roman"/>
              </a:rPr>
              <a:t>gradually</a:t>
            </a:r>
            <a:r>
              <a:rPr lang="en-US" sz="3200" spc="-20" dirty="0" smtClean="0">
                <a:latin typeface="Times New Roman"/>
                <a:ea typeface="Times New Roman"/>
              </a:rPr>
              <a:t> </a:t>
            </a:r>
            <a:r>
              <a:rPr lang="en-US" sz="3200" dirty="0" smtClean="0">
                <a:latin typeface="Times New Roman"/>
                <a:ea typeface="Times New Roman"/>
              </a:rPr>
              <a:t>relinquish</a:t>
            </a:r>
            <a:r>
              <a:rPr lang="en-US" sz="3200" spc="-240" dirty="0" smtClean="0">
                <a:latin typeface="Times New Roman"/>
                <a:ea typeface="Times New Roman"/>
              </a:rPr>
              <a:t> </a:t>
            </a:r>
            <a:r>
              <a:rPr lang="en-US" sz="3200" dirty="0" smtClean="0">
                <a:latin typeface="Times New Roman"/>
                <a:ea typeface="Times New Roman"/>
              </a:rPr>
              <a:t>control to the maturing individual in an effort to encourage the development of an independent sense of </a:t>
            </a:r>
            <a:r>
              <a:rPr lang="en-US" sz="3200" dirty="0" smtClean="0">
                <a:latin typeface="Times New Roman"/>
                <a:ea typeface="Times New Roman"/>
              </a:rPr>
              <a:t>self.</a:t>
            </a:r>
            <a:endParaRPr lang="en-US" sz="4000" dirty="0" smtClean="0">
              <a:latin typeface="Times New Roman"/>
              <a:ea typeface="Times New Roman"/>
            </a:endParaRPr>
          </a:p>
          <a:p>
            <a:pPr marL="266700" marR="0" algn="just">
              <a:spcBef>
                <a:spcPts val="1070"/>
              </a:spcBef>
              <a:spcAft>
                <a:spcPts val="0"/>
              </a:spcAft>
            </a:pPr>
            <a:r>
              <a:rPr lang="en-US" sz="3200" dirty="0" smtClean="0">
                <a:latin typeface="Times New Roman"/>
                <a:ea typeface="Times New Roman"/>
              </a:rPr>
              <a:t>Non-achievement </a:t>
            </a:r>
            <a:r>
              <a:rPr lang="en-US" sz="3200" dirty="0" smtClean="0">
                <a:latin typeface="Times New Roman"/>
                <a:ea typeface="Times New Roman"/>
              </a:rPr>
              <a:t>results in a sense of self-consciousness, doubt, and confusion about one's role in life. Personal</a:t>
            </a:r>
            <a:r>
              <a:rPr lang="en-US" sz="3200" spc="5" dirty="0" smtClean="0">
                <a:latin typeface="Times New Roman"/>
                <a:ea typeface="Times New Roman"/>
              </a:rPr>
              <a:t> </a:t>
            </a:r>
            <a:r>
              <a:rPr lang="en-US" sz="3200" dirty="0" smtClean="0">
                <a:latin typeface="Times New Roman"/>
                <a:ea typeface="Times New Roman"/>
              </a:rPr>
              <a:t>values</a:t>
            </a:r>
            <a:r>
              <a:rPr lang="en-US" sz="3200" spc="-40" dirty="0" smtClean="0">
                <a:latin typeface="Times New Roman"/>
                <a:ea typeface="Times New Roman"/>
              </a:rPr>
              <a:t> </a:t>
            </a:r>
            <a:r>
              <a:rPr lang="en-US" sz="3200" dirty="0" smtClean="0">
                <a:latin typeface="Times New Roman"/>
                <a:ea typeface="Times New Roman"/>
              </a:rPr>
              <a:t>or</a:t>
            </a:r>
            <a:r>
              <a:rPr lang="en-US" sz="3200" spc="-40" dirty="0" smtClean="0">
                <a:latin typeface="Times New Roman"/>
                <a:ea typeface="Times New Roman"/>
              </a:rPr>
              <a:t> </a:t>
            </a:r>
            <a:r>
              <a:rPr lang="en-US" sz="3200" dirty="0" smtClean="0">
                <a:latin typeface="Times New Roman"/>
                <a:ea typeface="Times New Roman"/>
              </a:rPr>
              <a:t>goals</a:t>
            </a:r>
            <a:r>
              <a:rPr lang="en-US" sz="3200" spc="-40" dirty="0" smtClean="0">
                <a:latin typeface="Times New Roman"/>
                <a:ea typeface="Times New Roman"/>
              </a:rPr>
              <a:t> </a:t>
            </a:r>
            <a:r>
              <a:rPr lang="en-US" sz="3200" dirty="0" smtClean="0">
                <a:latin typeface="Times New Roman"/>
                <a:ea typeface="Times New Roman"/>
              </a:rPr>
              <a:t>for</a:t>
            </a:r>
            <a:r>
              <a:rPr lang="en-US" sz="3200" spc="-40" dirty="0" smtClean="0">
                <a:latin typeface="Times New Roman"/>
                <a:ea typeface="Times New Roman"/>
              </a:rPr>
              <a:t> </a:t>
            </a:r>
            <a:r>
              <a:rPr lang="en-US" sz="3200" dirty="0" smtClean="0">
                <a:latin typeface="Times New Roman"/>
                <a:ea typeface="Times New Roman"/>
              </a:rPr>
              <a:t>one's</a:t>
            </a:r>
            <a:r>
              <a:rPr lang="en-US" sz="3200" spc="-40" dirty="0" smtClean="0">
                <a:latin typeface="Times New Roman"/>
                <a:ea typeface="Times New Roman"/>
              </a:rPr>
              <a:t> </a:t>
            </a:r>
            <a:r>
              <a:rPr lang="en-US" sz="3200" dirty="0" smtClean="0">
                <a:latin typeface="Times New Roman"/>
                <a:ea typeface="Times New Roman"/>
              </a:rPr>
              <a:t>life</a:t>
            </a:r>
            <a:r>
              <a:rPr lang="en-US" sz="3200" spc="-40" dirty="0" smtClean="0">
                <a:latin typeface="Times New Roman"/>
                <a:ea typeface="Times New Roman"/>
              </a:rPr>
              <a:t> </a:t>
            </a:r>
            <a:r>
              <a:rPr lang="en-US" sz="3200" dirty="0" smtClean="0">
                <a:latin typeface="Times New Roman"/>
                <a:ea typeface="Times New Roman"/>
              </a:rPr>
              <a:t>are</a:t>
            </a:r>
            <a:r>
              <a:rPr lang="en-US" sz="3200" spc="-40" dirty="0" smtClean="0">
                <a:latin typeface="Times New Roman"/>
                <a:ea typeface="Times New Roman"/>
              </a:rPr>
              <a:t> </a:t>
            </a:r>
            <a:r>
              <a:rPr lang="en-US" sz="3200" dirty="0" smtClean="0">
                <a:latin typeface="Times New Roman"/>
                <a:ea typeface="Times New Roman"/>
              </a:rPr>
              <a:t>absent.</a:t>
            </a:r>
            <a:r>
              <a:rPr lang="en-US" sz="3200" spc="-40" dirty="0" smtClean="0">
                <a:latin typeface="Times New Roman"/>
                <a:ea typeface="Times New Roman"/>
              </a:rPr>
              <a:t> </a:t>
            </a:r>
            <a:r>
              <a:rPr lang="en-US" sz="3200" dirty="0" smtClean="0">
                <a:latin typeface="Times New Roman"/>
                <a:ea typeface="Times New Roman"/>
              </a:rPr>
              <a:t>Commitments</a:t>
            </a:r>
            <a:r>
              <a:rPr lang="en-US" sz="3200" spc="-40" dirty="0" smtClean="0">
                <a:latin typeface="Times New Roman"/>
                <a:ea typeface="Times New Roman"/>
              </a:rPr>
              <a:t> </a:t>
            </a:r>
            <a:r>
              <a:rPr lang="en-US" sz="3200" dirty="0" smtClean="0">
                <a:latin typeface="Times New Roman"/>
                <a:ea typeface="Times New Roman"/>
              </a:rPr>
              <a:t>to</a:t>
            </a:r>
            <a:r>
              <a:rPr lang="en-US" sz="3200" spc="-40" dirty="0" smtClean="0">
                <a:latin typeface="Times New Roman"/>
                <a:ea typeface="Times New Roman"/>
              </a:rPr>
              <a:t> </a:t>
            </a:r>
            <a:r>
              <a:rPr lang="en-US" sz="3200" dirty="0" smtClean="0">
                <a:latin typeface="Times New Roman"/>
                <a:ea typeface="Times New Roman"/>
              </a:rPr>
              <a:t>relationships</a:t>
            </a:r>
            <a:r>
              <a:rPr lang="en-US" sz="3200" spc="-40" dirty="0" smtClean="0">
                <a:latin typeface="Times New Roman"/>
                <a:ea typeface="Times New Roman"/>
              </a:rPr>
              <a:t> </a:t>
            </a:r>
            <a:r>
              <a:rPr lang="en-US" sz="3200" dirty="0" smtClean="0">
                <a:latin typeface="Times New Roman"/>
                <a:ea typeface="Times New Roman"/>
              </a:rPr>
              <a:t>with</a:t>
            </a:r>
            <a:r>
              <a:rPr lang="en-US" sz="3200" spc="-40" dirty="0" smtClean="0">
                <a:latin typeface="Times New Roman"/>
                <a:ea typeface="Times New Roman"/>
              </a:rPr>
              <a:t> </a:t>
            </a:r>
            <a:r>
              <a:rPr lang="en-US" sz="3200" dirty="0" smtClean="0">
                <a:latin typeface="Times New Roman"/>
                <a:ea typeface="Times New Roman"/>
              </a:rPr>
              <a:t>others</a:t>
            </a:r>
            <a:r>
              <a:rPr lang="en-US" sz="3200" spc="-40" dirty="0" smtClean="0">
                <a:latin typeface="Times New Roman"/>
                <a:ea typeface="Times New Roman"/>
              </a:rPr>
              <a:t> </a:t>
            </a:r>
            <a:r>
              <a:rPr lang="en-US" sz="3200" dirty="0" smtClean="0">
                <a:latin typeface="Times New Roman"/>
                <a:ea typeface="Times New Roman"/>
              </a:rPr>
              <a:t>are</a:t>
            </a:r>
            <a:r>
              <a:rPr lang="en-US" sz="3200" spc="-40" dirty="0" smtClean="0">
                <a:latin typeface="Times New Roman"/>
                <a:ea typeface="Times New Roman"/>
              </a:rPr>
              <a:t> </a:t>
            </a:r>
            <a:r>
              <a:rPr lang="en-US" sz="3200" dirty="0" smtClean="0">
                <a:latin typeface="Times New Roman"/>
                <a:ea typeface="Times New Roman"/>
              </a:rPr>
              <a:t>nonexistent</a:t>
            </a:r>
            <a:r>
              <a:rPr lang="en-US" sz="3200" spc="-40" dirty="0" smtClean="0">
                <a:latin typeface="Times New Roman"/>
                <a:ea typeface="Times New Roman"/>
              </a:rPr>
              <a:t> </a:t>
            </a:r>
            <a:r>
              <a:rPr lang="en-US" sz="3200" dirty="0" smtClean="0">
                <a:latin typeface="Times New Roman"/>
                <a:ea typeface="Times New Roman"/>
              </a:rPr>
              <a:t>or</a:t>
            </a:r>
            <a:r>
              <a:rPr lang="en-US" sz="3200" spc="-40" dirty="0" smtClean="0">
                <a:latin typeface="Times New Roman"/>
                <a:ea typeface="Times New Roman"/>
              </a:rPr>
              <a:t> </a:t>
            </a:r>
            <a:r>
              <a:rPr lang="en-US" sz="3200" dirty="0" smtClean="0">
                <a:latin typeface="Times New Roman"/>
                <a:ea typeface="Times New Roman"/>
              </a:rPr>
              <a:t>superficial</a:t>
            </a:r>
            <a:r>
              <a:rPr lang="en-US" sz="3200" spc="-40" dirty="0" smtClean="0">
                <a:latin typeface="Times New Roman"/>
                <a:ea typeface="Times New Roman"/>
              </a:rPr>
              <a:t> </a:t>
            </a:r>
            <a:r>
              <a:rPr lang="en-US" sz="3200" dirty="0" smtClean="0">
                <a:latin typeface="Times New Roman"/>
                <a:ea typeface="Times New Roman"/>
              </a:rPr>
              <a:t>and</a:t>
            </a:r>
            <a:r>
              <a:rPr lang="en-US" sz="3200" spc="-240" dirty="0" smtClean="0">
                <a:latin typeface="Times New Roman"/>
                <a:ea typeface="Times New Roman"/>
              </a:rPr>
              <a:t> </a:t>
            </a:r>
            <a:r>
              <a:rPr lang="en-US" sz="3200" dirty="0" smtClean="0">
                <a:latin typeface="Times New Roman"/>
                <a:ea typeface="Times New Roman"/>
              </a:rPr>
              <a:t>brief. A lack of self-confidence is often expressed by delinquent and rebellious behavior. Entering adulthood, with</a:t>
            </a:r>
            <a:r>
              <a:rPr lang="en-US" sz="3200" spc="-235" dirty="0" smtClean="0">
                <a:latin typeface="Times New Roman"/>
                <a:ea typeface="Times New Roman"/>
              </a:rPr>
              <a:t> </a:t>
            </a:r>
            <a:r>
              <a:rPr lang="en-US" sz="3200" dirty="0" smtClean="0">
                <a:latin typeface="Times New Roman"/>
                <a:ea typeface="Times New Roman"/>
              </a:rPr>
              <a:t>its accompanying responsibilities, may be an underlying fear. This task can remain unresolved for </a:t>
            </a:r>
            <a:r>
              <a:rPr lang="en-US" sz="3200" dirty="0" smtClean="0">
                <a:latin typeface="Times New Roman"/>
                <a:ea typeface="Times New Roman"/>
              </a:rPr>
              <a:t>many reasons</a:t>
            </a:r>
            <a:r>
              <a:rPr lang="en-US" sz="3200" dirty="0" smtClean="0">
                <a:latin typeface="Times New Roman"/>
                <a:ea typeface="Times New Roman"/>
              </a:rPr>
              <a:t>.</a:t>
            </a:r>
            <a:r>
              <a:rPr lang="en-US" sz="3200" spc="5" dirty="0" smtClean="0">
                <a:latin typeface="Times New Roman"/>
                <a:ea typeface="Times New Roman"/>
              </a:rPr>
              <a:t> </a:t>
            </a:r>
            <a:endParaRPr lang="en-US" sz="3200" dirty="0" smtClean="0">
              <a:latin typeface="Times New Roman"/>
              <a:ea typeface="Times New Roman"/>
            </a:endParaRPr>
          </a:p>
          <a:p>
            <a:pPr marL="742950" lvl="1" indent="-285750">
              <a:spcBef>
                <a:spcPts val="460"/>
              </a:spcBef>
              <a:buClrTx/>
              <a:buSzPts val="1000"/>
              <a:buFont typeface="Wingdings" pitchFamily="2" charset="2"/>
              <a:buChar char="§"/>
              <a:tabLst>
                <a:tab pos="520700" algn="l"/>
              </a:tabLst>
            </a:pPr>
            <a:r>
              <a:rPr lang="en-US" sz="2800" dirty="0" smtClean="0">
                <a:latin typeface="Times New Roman"/>
                <a:ea typeface="Times New Roman"/>
              </a:rPr>
              <a:t>When independence is discouraged by the parents and the adolescent is nurtured in the dependent position.</a:t>
            </a:r>
            <a:endParaRPr lang="en-US" sz="3600" dirty="0" smtClean="0">
              <a:latin typeface="Times New Roman"/>
              <a:ea typeface="Times New Roman"/>
            </a:endParaRPr>
          </a:p>
          <a:p>
            <a:pPr marL="742950" lvl="1" indent="-285750">
              <a:spcBef>
                <a:spcPts val="930"/>
              </a:spcBef>
              <a:buClrTx/>
              <a:buSzPts val="1000"/>
              <a:buFont typeface="Wingdings" pitchFamily="2" charset="2"/>
              <a:buChar char="§"/>
              <a:tabLst>
                <a:tab pos="520700" algn="l"/>
              </a:tabLst>
            </a:pPr>
            <a:r>
              <a:rPr lang="en-US" sz="2800" dirty="0" smtClean="0">
                <a:latin typeface="Times New Roman"/>
                <a:ea typeface="Times New Roman"/>
              </a:rPr>
              <a:t>When </a:t>
            </a:r>
            <a:r>
              <a:rPr lang="en-US" sz="2800" dirty="0" smtClean="0">
                <a:latin typeface="Times New Roman"/>
                <a:ea typeface="Times New Roman"/>
              </a:rPr>
              <a:t>discipline within the home has been overly harsh, inconsistent, or absent.</a:t>
            </a:r>
            <a:endParaRPr lang="en-US" sz="3600" dirty="0" smtClean="0">
              <a:latin typeface="Times New Roman"/>
              <a:ea typeface="Times New Roman"/>
            </a:endParaRPr>
          </a:p>
          <a:p>
            <a:pPr marL="742950" lvl="1" indent="-285750">
              <a:spcBef>
                <a:spcPts val="930"/>
              </a:spcBef>
              <a:buClrTx/>
              <a:buSzPts val="1000"/>
              <a:buFont typeface="Wingdings" pitchFamily="2" charset="2"/>
              <a:buChar char="§"/>
              <a:tabLst>
                <a:tab pos="520700" algn="l"/>
              </a:tabLst>
            </a:pPr>
            <a:r>
              <a:rPr lang="en-US" sz="2800" dirty="0" smtClean="0">
                <a:latin typeface="Times New Roman"/>
                <a:ea typeface="Times New Roman"/>
              </a:rPr>
              <a:t>When there has been parental rejection or frequent shifting of parental figures.</a:t>
            </a:r>
            <a:endParaRPr lang="en-US" sz="3600" dirty="0" smtClean="0">
              <a:latin typeface="Times New Roman"/>
              <a:ea typeface="Times New Roman"/>
            </a:endParaRPr>
          </a:p>
          <a:p>
            <a:endParaRPr lang="en-US" dirty="0"/>
          </a:p>
        </p:txBody>
      </p:sp>
    </p:spTree>
  </p:cSld>
  <p:clrMapOvr>
    <a:masterClrMapping/>
  </p:clrMapOvr>
  <p:transition spd="med">
    <p:wipe dir="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153400" cy="990600"/>
          </a:xfrm>
        </p:spPr>
        <p:txBody>
          <a:bodyPr vert="horz" anchor="ctr">
            <a:noAutofit/>
          </a:bodyPr>
          <a:lstStyle/>
          <a:p>
            <a:pPr algn="ctr"/>
            <a:r>
              <a:rPr lang="en-US" sz="4000" b="1" u="sng" dirty="0" smtClean="0">
                <a:solidFill>
                  <a:schemeClr val="tx1"/>
                </a:solidFill>
                <a:ea typeface="Arial"/>
              </a:rPr>
              <a:t>Intimacy Versus Isolation: 20 to 30 Years</a:t>
            </a:r>
            <a:br>
              <a:rPr lang="en-US" sz="4000" b="1" u="sng" dirty="0" smtClean="0">
                <a:solidFill>
                  <a:schemeClr val="tx1"/>
                </a:solidFill>
                <a:ea typeface="Arial"/>
              </a:rPr>
            </a:br>
            <a:endParaRPr lang="en-US" sz="4000" b="1" u="sng" dirty="0">
              <a:solidFill>
                <a:schemeClr val="tx1"/>
              </a:solidFill>
              <a:ea typeface="Arial"/>
            </a:endParaRPr>
          </a:p>
        </p:txBody>
      </p:sp>
      <p:sp>
        <p:nvSpPr>
          <p:cNvPr id="3" name="Content Placeholder 2"/>
          <p:cNvSpPr>
            <a:spLocks noGrp="1"/>
          </p:cNvSpPr>
          <p:nvPr>
            <p:ph sz="quarter" idx="1"/>
          </p:nvPr>
        </p:nvSpPr>
        <p:spPr>
          <a:xfrm>
            <a:off x="0" y="1600200"/>
            <a:ext cx="9144000" cy="5257800"/>
          </a:xfrm>
        </p:spPr>
        <p:txBody>
          <a:bodyPr>
            <a:normAutofit fontScale="62500" lnSpcReduction="20000"/>
          </a:bodyPr>
          <a:lstStyle/>
          <a:p>
            <a:pPr marL="266700" marR="0">
              <a:spcBef>
                <a:spcPts val="1030"/>
              </a:spcBef>
              <a:spcAft>
                <a:spcPts val="0"/>
              </a:spcAft>
              <a:buNone/>
            </a:pPr>
            <a:r>
              <a:rPr lang="en-US" b="1" dirty="0" smtClean="0">
                <a:latin typeface="Arial"/>
                <a:ea typeface="Arial"/>
              </a:rPr>
              <a:t>Major</a:t>
            </a:r>
            <a:r>
              <a:rPr lang="en-US" b="1" spc="160" dirty="0" smtClean="0">
                <a:latin typeface="Arial"/>
                <a:ea typeface="Arial"/>
              </a:rPr>
              <a:t> </a:t>
            </a:r>
            <a:r>
              <a:rPr lang="en-US" b="1" dirty="0" smtClean="0">
                <a:latin typeface="Arial"/>
                <a:ea typeface="Arial"/>
              </a:rPr>
              <a:t>Developmental</a:t>
            </a:r>
            <a:r>
              <a:rPr lang="en-US" b="1" spc="160" dirty="0" smtClean="0">
                <a:latin typeface="Arial"/>
                <a:ea typeface="Arial"/>
              </a:rPr>
              <a:t> </a:t>
            </a:r>
            <a:r>
              <a:rPr lang="en-US" b="1" dirty="0" smtClean="0">
                <a:latin typeface="Arial"/>
                <a:ea typeface="Arial"/>
              </a:rPr>
              <a:t>Task</a:t>
            </a:r>
          </a:p>
          <a:p>
            <a:pPr marL="266700" marR="262890">
              <a:lnSpc>
                <a:spcPct val="103000"/>
              </a:lnSpc>
              <a:spcBef>
                <a:spcPts val="980"/>
              </a:spcBef>
              <a:spcAft>
                <a:spcPts val="0"/>
              </a:spcAft>
            </a:pPr>
            <a:r>
              <a:rPr lang="en-US" dirty="0" smtClean="0">
                <a:latin typeface="Times New Roman"/>
                <a:ea typeface="Times New Roman"/>
              </a:rPr>
              <a:t>The</a:t>
            </a:r>
            <a:r>
              <a:rPr lang="en-US" spc="-5" dirty="0" smtClean="0">
                <a:latin typeface="Times New Roman"/>
                <a:ea typeface="Times New Roman"/>
              </a:rPr>
              <a:t> </a:t>
            </a:r>
            <a:r>
              <a:rPr lang="en-US" dirty="0" smtClean="0">
                <a:latin typeface="Times New Roman"/>
                <a:ea typeface="Times New Roman"/>
              </a:rPr>
              <a:t>objective</a:t>
            </a:r>
            <a:r>
              <a:rPr lang="en-US" spc="-5" dirty="0" smtClean="0">
                <a:latin typeface="Times New Roman"/>
                <a:ea typeface="Times New Roman"/>
              </a:rPr>
              <a:t> </a:t>
            </a:r>
            <a:r>
              <a:rPr lang="en-US" dirty="0" smtClean="0">
                <a:latin typeface="Times New Roman"/>
                <a:ea typeface="Times New Roman"/>
              </a:rPr>
              <a:t>during</a:t>
            </a:r>
            <a:r>
              <a:rPr lang="en-US" spc="-5" dirty="0" smtClean="0">
                <a:latin typeface="Times New Roman"/>
                <a:ea typeface="Times New Roman"/>
              </a:rPr>
              <a:t> </a:t>
            </a:r>
            <a:r>
              <a:rPr lang="en-US" dirty="0" smtClean="0">
                <a:latin typeface="Times New Roman"/>
                <a:ea typeface="Times New Roman"/>
              </a:rPr>
              <a:t>this</a:t>
            </a:r>
            <a:r>
              <a:rPr lang="en-US" spc="-5" dirty="0" smtClean="0">
                <a:latin typeface="Times New Roman"/>
                <a:ea typeface="Times New Roman"/>
              </a:rPr>
              <a:t> </a:t>
            </a:r>
            <a:r>
              <a:rPr lang="en-US" dirty="0" smtClean="0">
                <a:latin typeface="Times New Roman"/>
                <a:ea typeface="Times New Roman"/>
              </a:rPr>
              <a:t>stage</a:t>
            </a:r>
            <a:r>
              <a:rPr lang="en-US" spc="-5" dirty="0" smtClean="0">
                <a:latin typeface="Times New Roman"/>
                <a:ea typeface="Times New Roman"/>
              </a:rPr>
              <a:t> </a:t>
            </a:r>
            <a:r>
              <a:rPr lang="en-US" dirty="0" smtClean="0">
                <a:latin typeface="Times New Roman"/>
                <a:ea typeface="Times New Roman"/>
              </a:rPr>
              <a:t>is</a:t>
            </a:r>
            <a:r>
              <a:rPr lang="en-US" spc="-5" dirty="0" smtClean="0">
                <a:latin typeface="Times New Roman"/>
                <a:ea typeface="Times New Roman"/>
              </a:rPr>
              <a:t> </a:t>
            </a:r>
            <a:r>
              <a:rPr lang="en-US" dirty="0" smtClean="0">
                <a:latin typeface="Times New Roman"/>
                <a:ea typeface="Times New Roman"/>
              </a:rPr>
              <a:t>to</a:t>
            </a:r>
            <a:r>
              <a:rPr lang="en-US" spc="-5" dirty="0" smtClean="0">
                <a:latin typeface="Times New Roman"/>
                <a:ea typeface="Times New Roman"/>
              </a:rPr>
              <a:t> </a:t>
            </a:r>
            <a:r>
              <a:rPr lang="en-US" dirty="0" smtClean="0">
                <a:latin typeface="Times New Roman"/>
                <a:ea typeface="Times New Roman"/>
              </a:rPr>
              <a:t>form</a:t>
            </a:r>
            <a:r>
              <a:rPr lang="en-US" spc="-5" dirty="0" smtClean="0">
                <a:latin typeface="Times New Roman"/>
                <a:ea typeface="Times New Roman"/>
              </a:rPr>
              <a:t> </a:t>
            </a:r>
            <a:r>
              <a:rPr lang="en-US" dirty="0" smtClean="0">
                <a:latin typeface="Times New Roman"/>
                <a:ea typeface="Times New Roman"/>
              </a:rPr>
              <a:t>an</a:t>
            </a:r>
            <a:r>
              <a:rPr lang="en-US" spc="-5" dirty="0" smtClean="0">
                <a:latin typeface="Times New Roman"/>
                <a:ea typeface="Times New Roman"/>
              </a:rPr>
              <a:t> </a:t>
            </a:r>
            <a:r>
              <a:rPr lang="en-US" dirty="0" smtClean="0">
                <a:latin typeface="Times New Roman"/>
                <a:ea typeface="Times New Roman"/>
              </a:rPr>
              <a:t>intense,</a:t>
            </a:r>
            <a:r>
              <a:rPr lang="en-US" spc="-5" dirty="0" smtClean="0">
                <a:latin typeface="Times New Roman"/>
                <a:ea typeface="Times New Roman"/>
              </a:rPr>
              <a:t> </a:t>
            </a:r>
            <a:r>
              <a:rPr lang="en-US" dirty="0" smtClean="0">
                <a:latin typeface="Times New Roman"/>
                <a:ea typeface="Times New Roman"/>
              </a:rPr>
              <a:t>lasting</a:t>
            </a:r>
            <a:r>
              <a:rPr lang="en-US" spc="-5" dirty="0" smtClean="0">
                <a:latin typeface="Times New Roman"/>
                <a:ea typeface="Times New Roman"/>
              </a:rPr>
              <a:t> </a:t>
            </a:r>
            <a:r>
              <a:rPr lang="en-US" dirty="0" smtClean="0">
                <a:latin typeface="Times New Roman"/>
                <a:ea typeface="Times New Roman"/>
              </a:rPr>
              <a:t>relationship</a:t>
            </a:r>
            <a:r>
              <a:rPr lang="en-US" spc="-5" dirty="0" smtClean="0">
                <a:latin typeface="Times New Roman"/>
                <a:ea typeface="Times New Roman"/>
              </a:rPr>
              <a:t> </a:t>
            </a:r>
            <a:r>
              <a:rPr lang="en-US" dirty="0" smtClean="0">
                <a:latin typeface="Times New Roman"/>
                <a:ea typeface="Times New Roman"/>
              </a:rPr>
              <a:t>or</a:t>
            </a:r>
            <a:r>
              <a:rPr lang="en-US" spc="-5" dirty="0" smtClean="0">
                <a:latin typeface="Times New Roman"/>
                <a:ea typeface="Times New Roman"/>
              </a:rPr>
              <a:t> </a:t>
            </a:r>
            <a:r>
              <a:rPr lang="en-US" dirty="0" smtClean="0">
                <a:latin typeface="Times New Roman"/>
                <a:ea typeface="Times New Roman"/>
              </a:rPr>
              <a:t>a</a:t>
            </a:r>
            <a:r>
              <a:rPr lang="en-US" spc="-5" dirty="0" smtClean="0">
                <a:latin typeface="Times New Roman"/>
                <a:ea typeface="Times New Roman"/>
              </a:rPr>
              <a:t> </a:t>
            </a:r>
            <a:r>
              <a:rPr lang="en-US" dirty="0" smtClean="0">
                <a:latin typeface="Times New Roman"/>
                <a:ea typeface="Times New Roman"/>
              </a:rPr>
              <a:t>commitment</a:t>
            </a:r>
            <a:r>
              <a:rPr lang="en-US" spc="-5" dirty="0" smtClean="0">
                <a:latin typeface="Times New Roman"/>
                <a:ea typeface="Times New Roman"/>
              </a:rPr>
              <a:t> </a:t>
            </a:r>
            <a:r>
              <a:rPr lang="en-US" dirty="0" smtClean="0">
                <a:latin typeface="Times New Roman"/>
                <a:ea typeface="Times New Roman"/>
              </a:rPr>
              <a:t>to</a:t>
            </a:r>
            <a:r>
              <a:rPr lang="en-US" spc="-5" dirty="0" smtClean="0">
                <a:latin typeface="Times New Roman"/>
                <a:ea typeface="Times New Roman"/>
              </a:rPr>
              <a:t> </a:t>
            </a:r>
            <a:r>
              <a:rPr lang="en-US" dirty="0" smtClean="0">
                <a:latin typeface="Times New Roman"/>
                <a:ea typeface="Times New Roman"/>
              </a:rPr>
              <a:t>another</a:t>
            </a:r>
            <a:r>
              <a:rPr lang="en-US" spc="-5" dirty="0" smtClean="0">
                <a:latin typeface="Times New Roman"/>
                <a:ea typeface="Times New Roman"/>
              </a:rPr>
              <a:t> </a:t>
            </a:r>
            <a:r>
              <a:rPr lang="en-US" dirty="0" smtClean="0">
                <a:latin typeface="Times New Roman"/>
                <a:ea typeface="Times New Roman"/>
              </a:rPr>
              <a:t>person,</a:t>
            </a:r>
            <a:r>
              <a:rPr lang="en-US" spc="-5" dirty="0" smtClean="0">
                <a:latin typeface="Times New Roman"/>
                <a:ea typeface="Times New Roman"/>
              </a:rPr>
              <a:t> </a:t>
            </a:r>
            <a:r>
              <a:rPr lang="en-US" dirty="0" smtClean="0">
                <a:latin typeface="Times New Roman"/>
                <a:ea typeface="Times New Roman"/>
              </a:rPr>
              <a:t>a</a:t>
            </a:r>
            <a:r>
              <a:rPr lang="en-US" spc="-5" dirty="0" smtClean="0">
                <a:latin typeface="Times New Roman"/>
                <a:ea typeface="Times New Roman"/>
              </a:rPr>
              <a:t> </a:t>
            </a:r>
            <a:r>
              <a:rPr lang="en-US" dirty="0" smtClean="0">
                <a:latin typeface="Times New Roman"/>
                <a:ea typeface="Times New Roman"/>
              </a:rPr>
              <a:t>cause,</a:t>
            </a:r>
            <a:r>
              <a:rPr lang="en-US" spc="-235" dirty="0" smtClean="0">
                <a:latin typeface="Times New Roman"/>
                <a:ea typeface="Times New Roman"/>
              </a:rPr>
              <a:t> </a:t>
            </a:r>
            <a:r>
              <a:rPr lang="en-US" dirty="0" smtClean="0">
                <a:latin typeface="Times New Roman"/>
                <a:ea typeface="Times New Roman"/>
              </a:rPr>
              <a:t>an institution, or a creative effort (Murray, </a:t>
            </a:r>
            <a:r>
              <a:rPr lang="en-US" dirty="0" err="1" smtClean="0">
                <a:latin typeface="Times New Roman"/>
                <a:ea typeface="Times New Roman"/>
              </a:rPr>
              <a:t>Zentner</a:t>
            </a:r>
            <a:r>
              <a:rPr lang="en-US" dirty="0" smtClean="0">
                <a:latin typeface="Times New Roman"/>
                <a:ea typeface="Times New Roman"/>
              </a:rPr>
              <a:t>, &amp; </a:t>
            </a:r>
            <a:r>
              <a:rPr lang="en-US" dirty="0" err="1" smtClean="0">
                <a:latin typeface="Times New Roman"/>
                <a:ea typeface="Times New Roman"/>
              </a:rPr>
              <a:t>Yakimo</a:t>
            </a:r>
            <a:r>
              <a:rPr lang="en-US" dirty="0" smtClean="0">
                <a:latin typeface="Times New Roman"/>
                <a:ea typeface="Times New Roman"/>
              </a:rPr>
              <a:t>, 2008</a:t>
            </a:r>
            <a:r>
              <a:rPr lang="en-US" dirty="0" smtClean="0">
                <a:latin typeface="Times New Roman"/>
                <a:ea typeface="Times New Roman"/>
              </a:rPr>
              <a:t>).</a:t>
            </a:r>
          </a:p>
          <a:p>
            <a:pPr marL="266700" marR="262890">
              <a:lnSpc>
                <a:spcPct val="103000"/>
              </a:lnSpc>
              <a:spcBef>
                <a:spcPts val="980"/>
              </a:spcBef>
              <a:spcAft>
                <a:spcPts val="0"/>
              </a:spcAft>
            </a:pPr>
            <a:r>
              <a:rPr lang="en-US" dirty="0" smtClean="0">
                <a:latin typeface="Times New Roman"/>
                <a:ea typeface="Times New Roman"/>
              </a:rPr>
              <a:t>Achievement</a:t>
            </a:r>
            <a:r>
              <a:rPr lang="en-US" spc="-35" dirty="0" smtClean="0">
                <a:latin typeface="Times New Roman"/>
                <a:ea typeface="Times New Roman"/>
              </a:rPr>
              <a:t> </a:t>
            </a:r>
            <a:r>
              <a:rPr lang="en-US" dirty="0" smtClean="0">
                <a:latin typeface="Times New Roman"/>
                <a:ea typeface="Times New Roman"/>
              </a:rPr>
              <a:t>of</a:t>
            </a:r>
            <a:r>
              <a:rPr lang="en-US" spc="-35" dirty="0" smtClean="0">
                <a:latin typeface="Times New Roman"/>
                <a:ea typeface="Times New Roman"/>
              </a:rPr>
              <a:t> </a:t>
            </a:r>
            <a:r>
              <a:rPr lang="en-US" dirty="0" smtClean="0">
                <a:latin typeface="Times New Roman"/>
                <a:ea typeface="Times New Roman"/>
              </a:rPr>
              <a:t>the</a:t>
            </a:r>
            <a:r>
              <a:rPr lang="en-US" spc="-30" dirty="0" smtClean="0">
                <a:latin typeface="Times New Roman"/>
                <a:ea typeface="Times New Roman"/>
              </a:rPr>
              <a:t> </a:t>
            </a:r>
            <a:r>
              <a:rPr lang="en-US" dirty="0" smtClean="0">
                <a:latin typeface="Times New Roman"/>
                <a:ea typeface="Times New Roman"/>
              </a:rPr>
              <a:t>task</a:t>
            </a:r>
            <a:r>
              <a:rPr lang="en-US" spc="-35" dirty="0" smtClean="0">
                <a:latin typeface="Times New Roman"/>
                <a:ea typeface="Times New Roman"/>
              </a:rPr>
              <a:t> </a:t>
            </a:r>
            <a:r>
              <a:rPr lang="en-US" dirty="0" smtClean="0">
                <a:latin typeface="Times New Roman"/>
                <a:ea typeface="Times New Roman"/>
              </a:rPr>
              <a:t>results</a:t>
            </a:r>
            <a:r>
              <a:rPr lang="en-US" spc="-30" dirty="0" smtClean="0">
                <a:latin typeface="Times New Roman"/>
                <a:ea typeface="Times New Roman"/>
              </a:rPr>
              <a:t> </a:t>
            </a:r>
            <a:r>
              <a:rPr lang="en-US" dirty="0" smtClean="0">
                <a:latin typeface="Times New Roman"/>
                <a:ea typeface="Times New Roman"/>
              </a:rPr>
              <a:t>in</a:t>
            </a:r>
            <a:r>
              <a:rPr lang="en-US" spc="-35" dirty="0" smtClean="0">
                <a:latin typeface="Times New Roman"/>
                <a:ea typeface="Times New Roman"/>
              </a:rPr>
              <a:t> </a:t>
            </a:r>
            <a:r>
              <a:rPr lang="en-US" dirty="0" smtClean="0">
                <a:latin typeface="Times New Roman"/>
                <a:ea typeface="Times New Roman"/>
              </a:rPr>
              <a:t>the</a:t>
            </a:r>
            <a:r>
              <a:rPr lang="en-US" spc="-30" dirty="0" smtClean="0">
                <a:latin typeface="Times New Roman"/>
                <a:ea typeface="Times New Roman"/>
              </a:rPr>
              <a:t> </a:t>
            </a:r>
            <a:r>
              <a:rPr lang="en-US" dirty="0" smtClean="0">
                <a:latin typeface="Times New Roman"/>
                <a:ea typeface="Times New Roman"/>
              </a:rPr>
              <a:t>capacity</a:t>
            </a:r>
            <a:r>
              <a:rPr lang="en-US" spc="-35" dirty="0" smtClean="0">
                <a:latin typeface="Times New Roman"/>
                <a:ea typeface="Times New Roman"/>
              </a:rPr>
              <a:t> </a:t>
            </a:r>
            <a:r>
              <a:rPr lang="en-US" dirty="0" smtClean="0">
                <a:latin typeface="Times New Roman"/>
                <a:ea typeface="Times New Roman"/>
              </a:rPr>
              <a:t>for</a:t>
            </a:r>
            <a:r>
              <a:rPr lang="en-US" spc="-35" dirty="0" smtClean="0">
                <a:latin typeface="Times New Roman"/>
                <a:ea typeface="Times New Roman"/>
              </a:rPr>
              <a:t> </a:t>
            </a:r>
            <a:r>
              <a:rPr lang="en-US" dirty="0" smtClean="0">
                <a:latin typeface="Times New Roman"/>
                <a:ea typeface="Times New Roman"/>
              </a:rPr>
              <a:t>mutual</a:t>
            </a:r>
            <a:r>
              <a:rPr lang="en-US" spc="-30" dirty="0" smtClean="0">
                <a:latin typeface="Times New Roman"/>
                <a:ea typeface="Times New Roman"/>
              </a:rPr>
              <a:t> </a:t>
            </a:r>
            <a:r>
              <a:rPr lang="en-US" dirty="0" smtClean="0">
                <a:latin typeface="Times New Roman"/>
                <a:ea typeface="Times New Roman"/>
              </a:rPr>
              <a:t>love</a:t>
            </a:r>
            <a:r>
              <a:rPr lang="en-US" spc="-35" dirty="0" smtClean="0">
                <a:latin typeface="Times New Roman"/>
                <a:ea typeface="Times New Roman"/>
              </a:rPr>
              <a:t> </a:t>
            </a:r>
            <a:r>
              <a:rPr lang="en-US" dirty="0" smtClean="0">
                <a:latin typeface="Times New Roman"/>
                <a:ea typeface="Times New Roman"/>
              </a:rPr>
              <a:t>and</a:t>
            </a:r>
            <a:r>
              <a:rPr lang="en-US" spc="-30" dirty="0" smtClean="0">
                <a:latin typeface="Times New Roman"/>
                <a:ea typeface="Times New Roman"/>
              </a:rPr>
              <a:t> </a:t>
            </a:r>
            <a:r>
              <a:rPr lang="en-US" dirty="0" smtClean="0">
                <a:latin typeface="Times New Roman"/>
                <a:ea typeface="Times New Roman"/>
              </a:rPr>
              <a:t>respect</a:t>
            </a:r>
            <a:r>
              <a:rPr lang="en-US" spc="-35" dirty="0" smtClean="0">
                <a:latin typeface="Times New Roman"/>
                <a:ea typeface="Times New Roman"/>
              </a:rPr>
              <a:t> </a:t>
            </a:r>
            <a:r>
              <a:rPr lang="en-US" dirty="0" smtClean="0">
                <a:latin typeface="Times New Roman"/>
                <a:ea typeface="Times New Roman"/>
              </a:rPr>
              <a:t>between</a:t>
            </a:r>
            <a:r>
              <a:rPr lang="en-US" spc="-30" dirty="0" smtClean="0">
                <a:latin typeface="Times New Roman"/>
                <a:ea typeface="Times New Roman"/>
              </a:rPr>
              <a:t> </a:t>
            </a:r>
            <a:r>
              <a:rPr lang="en-US" dirty="0" smtClean="0">
                <a:latin typeface="Times New Roman"/>
                <a:ea typeface="Times New Roman"/>
              </a:rPr>
              <a:t>two</a:t>
            </a:r>
            <a:r>
              <a:rPr lang="en-US" spc="-35" dirty="0" smtClean="0">
                <a:latin typeface="Times New Roman"/>
                <a:ea typeface="Times New Roman"/>
              </a:rPr>
              <a:t> </a:t>
            </a:r>
            <a:r>
              <a:rPr lang="en-US" dirty="0" smtClean="0">
                <a:latin typeface="Times New Roman"/>
                <a:ea typeface="Times New Roman"/>
              </a:rPr>
              <a:t>people</a:t>
            </a:r>
            <a:r>
              <a:rPr lang="en-US" spc="-35" dirty="0" smtClean="0">
                <a:latin typeface="Times New Roman"/>
                <a:ea typeface="Times New Roman"/>
              </a:rPr>
              <a:t> </a:t>
            </a:r>
            <a:r>
              <a:rPr lang="en-US" dirty="0" smtClean="0">
                <a:latin typeface="Times New Roman"/>
                <a:ea typeface="Times New Roman"/>
              </a:rPr>
              <a:t>and</a:t>
            </a:r>
            <a:r>
              <a:rPr lang="en-US" spc="-30" dirty="0" smtClean="0">
                <a:latin typeface="Times New Roman"/>
                <a:ea typeface="Times New Roman"/>
              </a:rPr>
              <a:t> </a:t>
            </a: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ability</a:t>
            </a:r>
            <a:r>
              <a:rPr lang="en-US" spc="-30" dirty="0" smtClean="0">
                <a:latin typeface="Times New Roman"/>
                <a:ea typeface="Times New Roman"/>
              </a:rPr>
              <a:t> </a:t>
            </a:r>
            <a:r>
              <a:rPr lang="en-US" dirty="0" smtClean="0">
                <a:latin typeface="Times New Roman"/>
                <a:ea typeface="Times New Roman"/>
              </a:rPr>
              <a:t>of</a:t>
            </a:r>
            <a:r>
              <a:rPr lang="en-US" spc="-35" dirty="0" smtClean="0">
                <a:latin typeface="Times New Roman"/>
                <a:ea typeface="Times New Roman"/>
              </a:rPr>
              <a:t> </a:t>
            </a:r>
            <a:r>
              <a:rPr lang="en-US" dirty="0" smtClean="0">
                <a:latin typeface="Times New Roman"/>
                <a:ea typeface="Times New Roman"/>
              </a:rPr>
              <a:t>an</a:t>
            </a:r>
            <a:r>
              <a:rPr lang="en-US" spc="-235" dirty="0" smtClean="0">
                <a:latin typeface="Times New Roman"/>
                <a:ea typeface="Times New Roman"/>
              </a:rPr>
              <a:t> </a:t>
            </a:r>
            <a:r>
              <a:rPr lang="en-US" dirty="0" smtClean="0">
                <a:latin typeface="Times New Roman"/>
                <a:ea typeface="Times New Roman"/>
              </a:rPr>
              <a:t>individual to pledge a total commitment to another. The intimacy goes far beyond the sexual contact between two</a:t>
            </a:r>
            <a:r>
              <a:rPr lang="en-US" spc="5" dirty="0" smtClean="0">
                <a:latin typeface="Times New Roman"/>
                <a:ea typeface="Times New Roman"/>
              </a:rPr>
              <a:t> </a:t>
            </a:r>
            <a:r>
              <a:rPr lang="en-US" dirty="0" smtClean="0">
                <a:latin typeface="Times New Roman"/>
                <a:ea typeface="Times New Roman"/>
              </a:rPr>
              <a:t>people.</a:t>
            </a:r>
            <a:r>
              <a:rPr lang="en-US" spc="-5" dirty="0" smtClean="0">
                <a:latin typeface="Times New Roman"/>
                <a:ea typeface="Times New Roman"/>
              </a:rPr>
              <a:t> </a:t>
            </a:r>
            <a:r>
              <a:rPr lang="en-US" dirty="0" smtClean="0">
                <a:latin typeface="Times New Roman"/>
                <a:ea typeface="Times New Roman"/>
              </a:rPr>
              <a:t>It</a:t>
            </a:r>
            <a:r>
              <a:rPr lang="en-US" spc="-5" dirty="0" smtClean="0">
                <a:latin typeface="Times New Roman"/>
                <a:ea typeface="Times New Roman"/>
              </a:rPr>
              <a:t> </a:t>
            </a:r>
            <a:r>
              <a:rPr lang="en-US" dirty="0" smtClean="0">
                <a:latin typeface="Times New Roman"/>
                <a:ea typeface="Times New Roman"/>
              </a:rPr>
              <a:t>describes</a:t>
            </a:r>
            <a:r>
              <a:rPr lang="en-US" spc="-5" dirty="0" smtClean="0">
                <a:latin typeface="Times New Roman"/>
                <a:ea typeface="Times New Roman"/>
              </a:rPr>
              <a:t> </a:t>
            </a:r>
            <a:r>
              <a:rPr lang="en-US" dirty="0" smtClean="0">
                <a:latin typeface="Times New Roman"/>
                <a:ea typeface="Times New Roman"/>
              </a:rPr>
              <a:t>a</a:t>
            </a:r>
            <a:r>
              <a:rPr lang="en-US" spc="-5" dirty="0" smtClean="0">
                <a:latin typeface="Times New Roman"/>
                <a:ea typeface="Times New Roman"/>
              </a:rPr>
              <a:t> </a:t>
            </a:r>
            <a:r>
              <a:rPr lang="en-US" dirty="0" smtClean="0">
                <a:latin typeface="Times New Roman"/>
                <a:ea typeface="Times New Roman"/>
              </a:rPr>
              <a:t>commitment</a:t>
            </a:r>
            <a:r>
              <a:rPr lang="en-US" spc="-5" dirty="0" smtClean="0">
                <a:latin typeface="Times New Roman"/>
                <a:ea typeface="Times New Roman"/>
              </a:rPr>
              <a:t> </a:t>
            </a:r>
            <a:r>
              <a:rPr lang="en-US" dirty="0" smtClean="0">
                <a:latin typeface="Times New Roman"/>
                <a:ea typeface="Times New Roman"/>
              </a:rPr>
              <a:t>in</a:t>
            </a:r>
            <a:r>
              <a:rPr lang="en-US" spc="-5" dirty="0" smtClean="0">
                <a:latin typeface="Times New Roman"/>
                <a:ea typeface="Times New Roman"/>
              </a:rPr>
              <a:t> </a:t>
            </a:r>
            <a:r>
              <a:rPr lang="en-US" dirty="0" smtClean="0">
                <a:latin typeface="Times New Roman"/>
                <a:ea typeface="Times New Roman"/>
              </a:rPr>
              <a:t>which</a:t>
            </a:r>
            <a:r>
              <a:rPr lang="en-US" spc="-5" dirty="0" smtClean="0">
                <a:latin typeface="Times New Roman"/>
                <a:ea typeface="Times New Roman"/>
              </a:rPr>
              <a:t> </a:t>
            </a:r>
            <a:r>
              <a:rPr lang="en-US" dirty="0" smtClean="0">
                <a:latin typeface="Times New Roman"/>
                <a:ea typeface="Times New Roman"/>
              </a:rPr>
              <a:t>personal</a:t>
            </a:r>
            <a:r>
              <a:rPr lang="en-US" spc="-5" dirty="0" smtClean="0">
                <a:latin typeface="Times New Roman"/>
                <a:ea typeface="Times New Roman"/>
              </a:rPr>
              <a:t> </a:t>
            </a:r>
            <a:r>
              <a:rPr lang="en-US" dirty="0" smtClean="0">
                <a:latin typeface="Times New Roman"/>
                <a:ea typeface="Times New Roman"/>
              </a:rPr>
              <a:t>sacrifices</a:t>
            </a:r>
            <a:r>
              <a:rPr lang="en-US" spc="-5" dirty="0" smtClean="0">
                <a:latin typeface="Times New Roman"/>
                <a:ea typeface="Times New Roman"/>
              </a:rPr>
              <a:t> </a:t>
            </a:r>
            <a:r>
              <a:rPr lang="en-US" dirty="0" smtClean="0">
                <a:latin typeface="Times New Roman"/>
                <a:ea typeface="Times New Roman"/>
              </a:rPr>
              <a:t>are</a:t>
            </a:r>
            <a:r>
              <a:rPr lang="en-US" spc="-5" dirty="0" smtClean="0">
                <a:latin typeface="Times New Roman"/>
                <a:ea typeface="Times New Roman"/>
              </a:rPr>
              <a:t> </a:t>
            </a:r>
            <a:r>
              <a:rPr lang="en-US" dirty="0" smtClean="0">
                <a:latin typeface="Times New Roman"/>
                <a:ea typeface="Times New Roman"/>
              </a:rPr>
              <a:t>made</a:t>
            </a:r>
            <a:r>
              <a:rPr lang="en-US" spc="-5" dirty="0" smtClean="0">
                <a:latin typeface="Times New Roman"/>
                <a:ea typeface="Times New Roman"/>
              </a:rPr>
              <a:t> </a:t>
            </a:r>
            <a:r>
              <a:rPr lang="en-US" dirty="0" smtClean="0">
                <a:latin typeface="Times New Roman"/>
                <a:ea typeface="Times New Roman"/>
              </a:rPr>
              <a:t>for</a:t>
            </a:r>
            <a:r>
              <a:rPr lang="en-US" spc="-5" dirty="0" smtClean="0">
                <a:latin typeface="Times New Roman"/>
                <a:ea typeface="Times New Roman"/>
              </a:rPr>
              <a:t> </a:t>
            </a:r>
            <a:r>
              <a:rPr lang="en-US" dirty="0" smtClean="0">
                <a:latin typeface="Times New Roman"/>
                <a:ea typeface="Times New Roman"/>
              </a:rPr>
              <a:t>another,</a:t>
            </a:r>
            <a:r>
              <a:rPr lang="en-US" spc="-5" dirty="0" smtClean="0">
                <a:latin typeface="Times New Roman"/>
                <a:ea typeface="Times New Roman"/>
              </a:rPr>
              <a:t> </a:t>
            </a:r>
            <a:r>
              <a:rPr lang="en-US" dirty="0" smtClean="0">
                <a:latin typeface="Times New Roman"/>
                <a:ea typeface="Times New Roman"/>
              </a:rPr>
              <a:t>whether</a:t>
            </a:r>
            <a:r>
              <a:rPr lang="en-US" spc="-5" dirty="0" smtClean="0">
                <a:latin typeface="Times New Roman"/>
                <a:ea typeface="Times New Roman"/>
              </a:rPr>
              <a:t> </a:t>
            </a:r>
            <a:r>
              <a:rPr lang="en-US" dirty="0" smtClean="0">
                <a:latin typeface="Times New Roman"/>
                <a:ea typeface="Times New Roman"/>
              </a:rPr>
              <a:t>it</a:t>
            </a:r>
            <a:r>
              <a:rPr lang="en-US" spc="-5" dirty="0" smtClean="0">
                <a:latin typeface="Times New Roman"/>
                <a:ea typeface="Times New Roman"/>
              </a:rPr>
              <a:t> </a:t>
            </a:r>
            <a:r>
              <a:rPr lang="en-US" dirty="0" smtClean="0">
                <a:latin typeface="Times New Roman"/>
                <a:ea typeface="Times New Roman"/>
              </a:rPr>
              <a:t>be</a:t>
            </a:r>
            <a:r>
              <a:rPr lang="en-US" spc="-5" dirty="0" smtClean="0">
                <a:latin typeface="Times New Roman"/>
                <a:ea typeface="Times New Roman"/>
              </a:rPr>
              <a:t> </a:t>
            </a:r>
            <a:r>
              <a:rPr lang="en-US" dirty="0" smtClean="0">
                <a:latin typeface="Times New Roman"/>
                <a:ea typeface="Times New Roman"/>
              </a:rPr>
              <a:t>another</a:t>
            </a:r>
            <a:r>
              <a:rPr lang="en-US" spc="-5" dirty="0" smtClean="0">
                <a:latin typeface="Times New Roman"/>
                <a:ea typeface="Times New Roman"/>
              </a:rPr>
              <a:t> </a:t>
            </a:r>
            <a:r>
              <a:rPr lang="en-US" dirty="0" smtClean="0">
                <a:latin typeface="Times New Roman"/>
                <a:ea typeface="Times New Roman"/>
              </a:rPr>
              <a:t>person,</a:t>
            </a:r>
            <a:r>
              <a:rPr lang="en-US" spc="-240" dirty="0" smtClean="0">
                <a:latin typeface="Times New Roman"/>
                <a:ea typeface="Times New Roman"/>
              </a:rPr>
              <a:t> </a:t>
            </a:r>
            <a:r>
              <a:rPr lang="en-US" dirty="0" smtClean="0">
                <a:latin typeface="Times New Roman"/>
                <a:ea typeface="Times New Roman"/>
              </a:rPr>
              <a:t>or</a:t>
            </a:r>
            <a:r>
              <a:rPr lang="en-US" spc="-10" dirty="0" smtClean="0">
                <a:latin typeface="Times New Roman"/>
                <a:ea typeface="Times New Roman"/>
              </a:rPr>
              <a:t> </a:t>
            </a:r>
            <a:r>
              <a:rPr lang="en-US" dirty="0" smtClean="0">
                <a:latin typeface="Times New Roman"/>
                <a:ea typeface="Times New Roman"/>
              </a:rPr>
              <a:t>if</a:t>
            </a:r>
            <a:r>
              <a:rPr lang="en-US" spc="-10" dirty="0" smtClean="0">
                <a:latin typeface="Times New Roman"/>
                <a:ea typeface="Times New Roman"/>
              </a:rPr>
              <a:t> </a:t>
            </a:r>
            <a:r>
              <a:rPr lang="en-US" dirty="0" smtClean="0">
                <a:latin typeface="Times New Roman"/>
                <a:ea typeface="Times New Roman"/>
              </a:rPr>
              <a:t>one</a:t>
            </a:r>
            <a:r>
              <a:rPr lang="en-US" spc="-5" dirty="0" smtClean="0">
                <a:latin typeface="Times New Roman"/>
                <a:ea typeface="Times New Roman"/>
              </a:rPr>
              <a:t> </a:t>
            </a:r>
            <a:r>
              <a:rPr lang="en-US" dirty="0" smtClean="0">
                <a:latin typeface="Times New Roman"/>
                <a:ea typeface="Times New Roman"/>
              </a:rPr>
              <a:t>chooses,</a:t>
            </a:r>
            <a:r>
              <a:rPr lang="en-US" spc="-10" dirty="0" smtClean="0">
                <a:latin typeface="Times New Roman"/>
                <a:ea typeface="Times New Roman"/>
              </a:rPr>
              <a:t> </a:t>
            </a:r>
            <a:r>
              <a:rPr lang="en-US" dirty="0" smtClean="0">
                <a:latin typeface="Times New Roman"/>
                <a:ea typeface="Times New Roman"/>
              </a:rPr>
              <a:t>a</a:t>
            </a:r>
            <a:r>
              <a:rPr lang="en-US" spc="-10" dirty="0" smtClean="0">
                <a:latin typeface="Times New Roman"/>
                <a:ea typeface="Times New Roman"/>
              </a:rPr>
              <a:t> </a:t>
            </a:r>
            <a:r>
              <a:rPr lang="en-US" dirty="0" smtClean="0">
                <a:latin typeface="Times New Roman"/>
                <a:ea typeface="Times New Roman"/>
              </a:rPr>
              <a:t>career</a:t>
            </a:r>
            <a:r>
              <a:rPr lang="en-US" spc="-5" dirty="0" smtClean="0">
                <a:latin typeface="Times New Roman"/>
                <a:ea typeface="Times New Roman"/>
              </a:rPr>
              <a:t> </a:t>
            </a:r>
            <a:r>
              <a:rPr lang="en-US" dirty="0" smtClean="0">
                <a:latin typeface="Times New Roman"/>
                <a:ea typeface="Times New Roman"/>
              </a:rPr>
              <a:t>or</a:t>
            </a:r>
            <a:r>
              <a:rPr lang="en-US" spc="-10" dirty="0" smtClean="0">
                <a:latin typeface="Times New Roman"/>
                <a:ea typeface="Times New Roman"/>
              </a:rPr>
              <a:t> </a:t>
            </a:r>
            <a:r>
              <a:rPr lang="en-US" dirty="0" smtClean="0">
                <a:latin typeface="Times New Roman"/>
                <a:ea typeface="Times New Roman"/>
              </a:rPr>
              <a:t>other</a:t>
            </a:r>
            <a:r>
              <a:rPr lang="en-US" spc="-10" dirty="0" smtClean="0">
                <a:latin typeface="Times New Roman"/>
                <a:ea typeface="Times New Roman"/>
              </a:rPr>
              <a:t> </a:t>
            </a:r>
            <a:r>
              <a:rPr lang="en-US" dirty="0" smtClean="0">
                <a:latin typeface="Times New Roman"/>
                <a:ea typeface="Times New Roman"/>
              </a:rPr>
              <a:t>type</a:t>
            </a:r>
            <a:r>
              <a:rPr lang="en-US" spc="-5" dirty="0" smtClean="0">
                <a:latin typeface="Times New Roman"/>
                <a:ea typeface="Times New Roman"/>
              </a:rPr>
              <a:t> </a:t>
            </a:r>
            <a:r>
              <a:rPr lang="en-US" dirty="0" smtClean="0">
                <a:latin typeface="Times New Roman"/>
                <a:ea typeface="Times New Roman"/>
              </a:rPr>
              <a:t>of</a:t>
            </a:r>
            <a:r>
              <a:rPr lang="en-US" spc="-10" dirty="0" smtClean="0">
                <a:latin typeface="Times New Roman"/>
                <a:ea typeface="Times New Roman"/>
              </a:rPr>
              <a:t> </a:t>
            </a:r>
            <a:r>
              <a:rPr lang="en-US" dirty="0" smtClean="0">
                <a:latin typeface="Times New Roman"/>
                <a:ea typeface="Times New Roman"/>
              </a:rPr>
              <a:t>cause</a:t>
            </a:r>
            <a:r>
              <a:rPr lang="en-US" spc="-5" dirty="0" smtClean="0">
                <a:latin typeface="Times New Roman"/>
                <a:ea typeface="Times New Roman"/>
              </a:rPr>
              <a:t> </a:t>
            </a:r>
            <a:r>
              <a:rPr lang="en-US" dirty="0" smtClean="0">
                <a:latin typeface="Times New Roman"/>
                <a:ea typeface="Times New Roman"/>
              </a:rPr>
              <a:t>or</a:t>
            </a:r>
            <a:r>
              <a:rPr lang="en-US" spc="-10" dirty="0" smtClean="0">
                <a:latin typeface="Times New Roman"/>
                <a:ea typeface="Times New Roman"/>
              </a:rPr>
              <a:t> </a:t>
            </a:r>
            <a:r>
              <a:rPr lang="en-US" dirty="0" smtClean="0">
                <a:latin typeface="Times New Roman"/>
                <a:ea typeface="Times New Roman"/>
              </a:rPr>
              <a:t>endeavor</a:t>
            </a:r>
            <a:r>
              <a:rPr lang="en-US" spc="-10" dirty="0" smtClean="0">
                <a:latin typeface="Times New Roman"/>
                <a:ea typeface="Times New Roman"/>
              </a:rPr>
              <a:t> </a:t>
            </a:r>
            <a:r>
              <a:rPr lang="en-US" dirty="0" smtClean="0">
                <a:latin typeface="Times New Roman"/>
                <a:ea typeface="Times New Roman"/>
              </a:rPr>
              <a:t>to</a:t>
            </a:r>
            <a:r>
              <a:rPr lang="en-US" spc="-5" dirty="0" smtClean="0">
                <a:latin typeface="Times New Roman"/>
                <a:ea typeface="Times New Roman"/>
              </a:rPr>
              <a:t> </a:t>
            </a:r>
            <a:r>
              <a:rPr lang="en-US" dirty="0" smtClean="0">
                <a:latin typeface="Times New Roman"/>
                <a:ea typeface="Times New Roman"/>
              </a:rPr>
              <a:t>which</a:t>
            </a:r>
            <a:r>
              <a:rPr lang="en-US" spc="-10" dirty="0" smtClean="0">
                <a:latin typeface="Times New Roman"/>
                <a:ea typeface="Times New Roman"/>
              </a:rPr>
              <a:t> </a:t>
            </a:r>
            <a:r>
              <a:rPr lang="en-US" dirty="0" smtClean="0">
                <a:latin typeface="Times New Roman"/>
                <a:ea typeface="Times New Roman"/>
              </a:rPr>
              <a:t>an</a:t>
            </a:r>
            <a:r>
              <a:rPr lang="en-US" spc="-10" dirty="0" smtClean="0">
                <a:latin typeface="Times New Roman"/>
                <a:ea typeface="Times New Roman"/>
              </a:rPr>
              <a:t> </a:t>
            </a:r>
            <a:r>
              <a:rPr lang="en-US" dirty="0" smtClean="0">
                <a:latin typeface="Times New Roman"/>
                <a:ea typeface="Times New Roman"/>
              </a:rPr>
              <a:t>individual</a:t>
            </a:r>
            <a:r>
              <a:rPr lang="en-US" spc="-5" dirty="0" smtClean="0">
                <a:latin typeface="Times New Roman"/>
                <a:ea typeface="Times New Roman"/>
              </a:rPr>
              <a:t> </a:t>
            </a:r>
            <a:r>
              <a:rPr lang="en-US" dirty="0" smtClean="0">
                <a:latin typeface="Times New Roman"/>
                <a:ea typeface="Times New Roman"/>
              </a:rPr>
              <a:t>elects</a:t>
            </a:r>
            <a:r>
              <a:rPr lang="en-US" spc="-10" dirty="0" smtClean="0">
                <a:latin typeface="Times New Roman"/>
                <a:ea typeface="Times New Roman"/>
              </a:rPr>
              <a:t> </a:t>
            </a:r>
            <a:r>
              <a:rPr lang="en-US" dirty="0" smtClean="0">
                <a:latin typeface="Times New Roman"/>
                <a:ea typeface="Times New Roman"/>
              </a:rPr>
              <a:t>to</a:t>
            </a:r>
            <a:r>
              <a:rPr lang="en-US" spc="-10" dirty="0" smtClean="0">
                <a:latin typeface="Times New Roman"/>
                <a:ea typeface="Times New Roman"/>
              </a:rPr>
              <a:t> </a:t>
            </a:r>
            <a:r>
              <a:rPr lang="en-US" dirty="0" smtClean="0">
                <a:latin typeface="Times New Roman"/>
                <a:ea typeface="Times New Roman"/>
              </a:rPr>
              <a:t>devote</a:t>
            </a:r>
            <a:r>
              <a:rPr lang="en-US" spc="-5" dirty="0" smtClean="0">
                <a:latin typeface="Times New Roman"/>
                <a:ea typeface="Times New Roman"/>
              </a:rPr>
              <a:t> </a:t>
            </a:r>
            <a:r>
              <a:rPr lang="en-US" dirty="0" smtClean="0">
                <a:latin typeface="Times New Roman"/>
                <a:ea typeface="Times New Roman"/>
              </a:rPr>
              <a:t>his</a:t>
            </a:r>
            <a:r>
              <a:rPr lang="en-US" spc="-10" dirty="0" smtClean="0">
                <a:latin typeface="Times New Roman"/>
                <a:ea typeface="Times New Roman"/>
              </a:rPr>
              <a:t> </a:t>
            </a:r>
            <a:r>
              <a:rPr lang="en-US" dirty="0" smtClean="0">
                <a:latin typeface="Times New Roman"/>
                <a:ea typeface="Times New Roman"/>
              </a:rPr>
              <a:t>or</a:t>
            </a:r>
            <a:r>
              <a:rPr lang="en-US" spc="-5" dirty="0" smtClean="0">
                <a:latin typeface="Times New Roman"/>
                <a:ea typeface="Times New Roman"/>
              </a:rPr>
              <a:t> </a:t>
            </a:r>
            <a:r>
              <a:rPr lang="en-US" dirty="0" smtClean="0">
                <a:latin typeface="Times New Roman"/>
                <a:ea typeface="Times New Roman"/>
              </a:rPr>
              <a:t>her</a:t>
            </a:r>
            <a:r>
              <a:rPr lang="en-US" spc="-10" dirty="0" smtClean="0">
                <a:latin typeface="Times New Roman"/>
                <a:ea typeface="Times New Roman"/>
              </a:rPr>
              <a:t> </a:t>
            </a:r>
            <a:r>
              <a:rPr lang="en-US" dirty="0" smtClean="0">
                <a:latin typeface="Times New Roman"/>
                <a:ea typeface="Times New Roman"/>
              </a:rPr>
              <a:t>life.</a:t>
            </a:r>
            <a:r>
              <a:rPr lang="en-US" spc="-240" dirty="0" smtClean="0">
                <a:latin typeface="Times New Roman"/>
                <a:ea typeface="Times New Roman"/>
              </a:rPr>
              <a:t> </a:t>
            </a:r>
            <a:r>
              <a:rPr lang="en-US" dirty="0" smtClean="0">
                <a:latin typeface="Times New Roman"/>
                <a:ea typeface="Times New Roman"/>
              </a:rPr>
              <a:t>Intimacy</a:t>
            </a:r>
            <a:r>
              <a:rPr lang="en-US" spc="-30" dirty="0" smtClean="0">
                <a:latin typeface="Times New Roman"/>
                <a:ea typeface="Times New Roman"/>
              </a:rPr>
              <a:t> </a:t>
            </a:r>
            <a:r>
              <a:rPr lang="en-US" dirty="0" smtClean="0">
                <a:latin typeface="Times New Roman"/>
                <a:ea typeface="Times New Roman"/>
              </a:rPr>
              <a:t>is</a:t>
            </a:r>
            <a:r>
              <a:rPr lang="en-US" spc="-30" dirty="0" smtClean="0">
                <a:latin typeface="Times New Roman"/>
                <a:ea typeface="Times New Roman"/>
              </a:rPr>
              <a:t> </a:t>
            </a:r>
            <a:r>
              <a:rPr lang="en-US" dirty="0" smtClean="0">
                <a:latin typeface="Times New Roman"/>
                <a:ea typeface="Times New Roman"/>
              </a:rPr>
              <a:t>achieved</a:t>
            </a:r>
            <a:r>
              <a:rPr lang="en-US" spc="-30" dirty="0" smtClean="0">
                <a:latin typeface="Times New Roman"/>
                <a:ea typeface="Times New Roman"/>
              </a:rPr>
              <a:t> </a:t>
            </a:r>
            <a:r>
              <a:rPr lang="en-US" dirty="0" smtClean="0">
                <a:latin typeface="Times New Roman"/>
                <a:ea typeface="Times New Roman"/>
              </a:rPr>
              <a:t>when</a:t>
            </a:r>
            <a:r>
              <a:rPr lang="en-US" spc="-30" dirty="0" smtClean="0">
                <a:latin typeface="Times New Roman"/>
                <a:ea typeface="Times New Roman"/>
              </a:rPr>
              <a:t> </a:t>
            </a:r>
            <a:r>
              <a:rPr lang="en-US" dirty="0" smtClean="0">
                <a:latin typeface="Times New Roman"/>
                <a:ea typeface="Times New Roman"/>
              </a:rPr>
              <a:t>an</a:t>
            </a:r>
            <a:r>
              <a:rPr lang="en-US" spc="-30" dirty="0" smtClean="0">
                <a:latin typeface="Times New Roman"/>
                <a:ea typeface="Times New Roman"/>
              </a:rPr>
              <a:t> </a:t>
            </a:r>
            <a:r>
              <a:rPr lang="en-US" dirty="0" smtClean="0">
                <a:latin typeface="Times New Roman"/>
                <a:ea typeface="Times New Roman"/>
              </a:rPr>
              <a:t>individual</a:t>
            </a:r>
            <a:r>
              <a:rPr lang="en-US" spc="-30" dirty="0" smtClean="0">
                <a:latin typeface="Times New Roman"/>
                <a:ea typeface="Times New Roman"/>
              </a:rPr>
              <a:t> </a:t>
            </a:r>
            <a:r>
              <a:rPr lang="en-US" dirty="0" smtClean="0">
                <a:latin typeface="Times New Roman"/>
                <a:ea typeface="Times New Roman"/>
              </a:rPr>
              <a:t>has</a:t>
            </a:r>
            <a:r>
              <a:rPr lang="en-US" spc="-30" dirty="0" smtClean="0">
                <a:latin typeface="Times New Roman"/>
                <a:ea typeface="Times New Roman"/>
              </a:rPr>
              <a:t> </a:t>
            </a:r>
            <a:r>
              <a:rPr lang="en-US" dirty="0" smtClean="0">
                <a:latin typeface="Times New Roman"/>
                <a:ea typeface="Times New Roman"/>
              </a:rPr>
              <a:t>developed</a:t>
            </a:r>
            <a:r>
              <a:rPr lang="en-US" spc="-30" dirty="0" smtClean="0">
                <a:latin typeface="Times New Roman"/>
                <a:ea typeface="Times New Roman"/>
              </a:rPr>
              <a:t> </a:t>
            </a:r>
            <a:r>
              <a:rPr lang="en-US" dirty="0" smtClean="0">
                <a:latin typeface="Times New Roman"/>
                <a:ea typeface="Times New Roman"/>
              </a:rPr>
              <a:t>the</a:t>
            </a:r>
            <a:r>
              <a:rPr lang="en-US" spc="-30" dirty="0" smtClean="0">
                <a:latin typeface="Times New Roman"/>
                <a:ea typeface="Times New Roman"/>
              </a:rPr>
              <a:t> </a:t>
            </a:r>
            <a:r>
              <a:rPr lang="en-US" dirty="0" smtClean="0">
                <a:latin typeface="Times New Roman"/>
                <a:ea typeface="Times New Roman"/>
              </a:rPr>
              <a:t>capacity</a:t>
            </a:r>
            <a:r>
              <a:rPr lang="en-US" spc="-30" dirty="0" smtClean="0">
                <a:latin typeface="Times New Roman"/>
                <a:ea typeface="Times New Roman"/>
              </a:rPr>
              <a:t> </a:t>
            </a:r>
            <a:r>
              <a:rPr lang="en-US" dirty="0" smtClean="0">
                <a:latin typeface="Times New Roman"/>
                <a:ea typeface="Times New Roman"/>
              </a:rPr>
              <a:t>for</a:t>
            </a:r>
            <a:r>
              <a:rPr lang="en-US" spc="-30" dirty="0" smtClean="0">
                <a:latin typeface="Times New Roman"/>
                <a:ea typeface="Times New Roman"/>
              </a:rPr>
              <a:t> </a:t>
            </a:r>
            <a:r>
              <a:rPr lang="en-US" dirty="0" smtClean="0">
                <a:latin typeface="Times New Roman"/>
                <a:ea typeface="Times New Roman"/>
              </a:rPr>
              <a:t>giving</a:t>
            </a:r>
            <a:r>
              <a:rPr lang="en-US" spc="-30" dirty="0" smtClean="0">
                <a:latin typeface="Times New Roman"/>
                <a:ea typeface="Times New Roman"/>
              </a:rPr>
              <a:t> </a:t>
            </a:r>
            <a:r>
              <a:rPr lang="en-US" dirty="0" smtClean="0">
                <a:latin typeface="Times New Roman"/>
                <a:ea typeface="Times New Roman"/>
              </a:rPr>
              <a:t>of</a:t>
            </a:r>
            <a:r>
              <a:rPr lang="en-US" spc="-30" dirty="0" smtClean="0">
                <a:latin typeface="Times New Roman"/>
                <a:ea typeface="Times New Roman"/>
              </a:rPr>
              <a:t> </a:t>
            </a:r>
            <a:r>
              <a:rPr lang="en-US" dirty="0" smtClean="0">
                <a:latin typeface="Times New Roman"/>
                <a:ea typeface="Times New Roman"/>
              </a:rPr>
              <a:t>oneself</a:t>
            </a:r>
            <a:r>
              <a:rPr lang="en-US" spc="-30" dirty="0" smtClean="0">
                <a:latin typeface="Times New Roman"/>
                <a:ea typeface="Times New Roman"/>
              </a:rPr>
              <a:t> </a:t>
            </a:r>
            <a:r>
              <a:rPr lang="en-US" dirty="0" smtClean="0">
                <a:latin typeface="Times New Roman"/>
                <a:ea typeface="Times New Roman"/>
              </a:rPr>
              <a:t>to</a:t>
            </a:r>
            <a:r>
              <a:rPr lang="en-US" spc="-30" dirty="0" smtClean="0">
                <a:latin typeface="Times New Roman"/>
                <a:ea typeface="Times New Roman"/>
              </a:rPr>
              <a:t> </a:t>
            </a:r>
            <a:r>
              <a:rPr lang="en-US" dirty="0" smtClean="0">
                <a:latin typeface="Times New Roman"/>
                <a:ea typeface="Times New Roman"/>
              </a:rPr>
              <a:t>another.</a:t>
            </a:r>
            <a:r>
              <a:rPr lang="en-US" spc="-30" dirty="0" smtClean="0">
                <a:latin typeface="Times New Roman"/>
                <a:ea typeface="Times New Roman"/>
              </a:rPr>
              <a:t> </a:t>
            </a:r>
            <a:r>
              <a:rPr lang="en-US" dirty="0" smtClean="0">
                <a:latin typeface="Times New Roman"/>
                <a:ea typeface="Times New Roman"/>
              </a:rPr>
              <a:t>This</a:t>
            </a:r>
            <a:r>
              <a:rPr lang="en-US" spc="-30" dirty="0" smtClean="0">
                <a:latin typeface="Times New Roman"/>
                <a:ea typeface="Times New Roman"/>
              </a:rPr>
              <a:t> </a:t>
            </a:r>
            <a:r>
              <a:rPr lang="en-US" dirty="0" smtClean="0">
                <a:latin typeface="Times New Roman"/>
                <a:ea typeface="Times New Roman"/>
              </a:rPr>
              <a:t>is</a:t>
            </a:r>
            <a:r>
              <a:rPr lang="en-US" spc="-30" dirty="0" smtClean="0">
                <a:latin typeface="Times New Roman"/>
                <a:ea typeface="Times New Roman"/>
              </a:rPr>
              <a:t> </a:t>
            </a:r>
            <a:r>
              <a:rPr lang="en-US" dirty="0" smtClean="0">
                <a:latin typeface="Times New Roman"/>
                <a:ea typeface="Times New Roman"/>
              </a:rPr>
              <a:t>learned</a:t>
            </a:r>
            <a:r>
              <a:rPr lang="en-US" spc="-240" dirty="0" smtClean="0">
                <a:latin typeface="Times New Roman"/>
                <a:ea typeface="Times New Roman"/>
              </a:rPr>
              <a:t> </a:t>
            </a:r>
            <a:r>
              <a:rPr lang="en-US" dirty="0" smtClean="0">
                <a:latin typeface="Times New Roman"/>
                <a:ea typeface="Times New Roman"/>
              </a:rPr>
              <a:t>when one has been the recipient of this type of giving within the family </a:t>
            </a:r>
            <a:r>
              <a:rPr lang="en-US" dirty="0" smtClean="0">
                <a:latin typeface="Times New Roman"/>
                <a:ea typeface="Times New Roman"/>
              </a:rPr>
              <a:t>unit.</a:t>
            </a:r>
          </a:p>
          <a:p>
            <a:pPr marL="266700" marR="262890">
              <a:lnSpc>
                <a:spcPct val="103000"/>
              </a:lnSpc>
              <a:spcBef>
                <a:spcPts val="980"/>
              </a:spcBef>
              <a:spcAft>
                <a:spcPts val="0"/>
              </a:spcAft>
            </a:pPr>
            <a:r>
              <a:rPr lang="en-US" dirty="0" smtClean="0">
                <a:latin typeface="Times New Roman"/>
                <a:ea typeface="Times New Roman"/>
              </a:rPr>
              <a:t>No </a:t>
            </a:r>
            <a:r>
              <a:rPr lang="en-US" dirty="0" smtClean="0">
                <a:latin typeface="Times New Roman"/>
                <a:ea typeface="Times New Roman"/>
              </a:rPr>
              <a:t>achievement results in withdrawal, social isolation, and aloneness. The individual is unable to form lasting,</a:t>
            </a:r>
            <a:r>
              <a:rPr lang="en-US" spc="5" dirty="0" smtClean="0">
                <a:latin typeface="Times New Roman"/>
                <a:ea typeface="Times New Roman"/>
              </a:rPr>
              <a:t> </a:t>
            </a:r>
            <a:r>
              <a:rPr lang="en-US" dirty="0" smtClean="0">
                <a:latin typeface="Times New Roman"/>
                <a:ea typeface="Times New Roman"/>
              </a:rPr>
              <a:t>intimate</a:t>
            </a:r>
            <a:r>
              <a:rPr lang="en-US" spc="5" dirty="0" smtClean="0">
                <a:latin typeface="Times New Roman"/>
                <a:ea typeface="Times New Roman"/>
              </a:rPr>
              <a:t> </a:t>
            </a:r>
            <a:r>
              <a:rPr lang="en-US" dirty="0" smtClean="0">
                <a:latin typeface="Times New Roman"/>
                <a:ea typeface="Times New Roman"/>
              </a:rPr>
              <a:t>relationships,</a:t>
            </a:r>
            <a:r>
              <a:rPr lang="en-US" spc="5" dirty="0" smtClean="0">
                <a:latin typeface="Times New Roman"/>
                <a:ea typeface="Times New Roman"/>
              </a:rPr>
              <a:t> </a:t>
            </a:r>
            <a:r>
              <a:rPr lang="en-US" dirty="0" smtClean="0">
                <a:latin typeface="Times New Roman"/>
                <a:ea typeface="Times New Roman"/>
              </a:rPr>
              <a:t>often</a:t>
            </a:r>
            <a:r>
              <a:rPr lang="en-US" spc="5" dirty="0" smtClean="0">
                <a:latin typeface="Times New Roman"/>
                <a:ea typeface="Times New Roman"/>
              </a:rPr>
              <a:t> </a:t>
            </a:r>
            <a:r>
              <a:rPr lang="en-US" dirty="0" smtClean="0">
                <a:latin typeface="Times New Roman"/>
                <a:ea typeface="Times New Roman"/>
              </a:rPr>
              <a:t>seeking</a:t>
            </a:r>
            <a:r>
              <a:rPr lang="en-US" spc="5" dirty="0" smtClean="0">
                <a:latin typeface="Times New Roman"/>
                <a:ea typeface="Times New Roman"/>
              </a:rPr>
              <a:t> </a:t>
            </a:r>
            <a:r>
              <a:rPr lang="en-US" dirty="0" smtClean="0">
                <a:latin typeface="Times New Roman"/>
                <a:ea typeface="Times New Roman"/>
              </a:rPr>
              <a:t>intimacy</a:t>
            </a:r>
            <a:r>
              <a:rPr lang="en-US" spc="5" dirty="0" smtClean="0">
                <a:latin typeface="Times New Roman"/>
                <a:ea typeface="Times New Roman"/>
              </a:rPr>
              <a:t> </a:t>
            </a:r>
            <a:r>
              <a:rPr lang="en-US" dirty="0" smtClean="0">
                <a:latin typeface="Times New Roman"/>
                <a:ea typeface="Times New Roman"/>
              </a:rPr>
              <a:t>through</a:t>
            </a:r>
            <a:r>
              <a:rPr lang="en-US" spc="5" dirty="0" smtClean="0">
                <a:latin typeface="Times New Roman"/>
                <a:ea typeface="Times New Roman"/>
              </a:rPr>
              <a:t> </a:t>
            </a:r>
            <a:r>
              <a:rPr lang="en-US" dirty="0" smtClean="0">
                <a:latin typeface="Times New Roman"/>
                <a:ea typeface="Times New Roman"/>
              </a:rPr>
              <a:t>numerous</a:t>
            </a:r>
            <a:r>
              <a:rPr lang="en-US" spc="5" dirty="0" smtClean="0">
                <a:latin typeface="Times New Roman"/>
                <a:ea typeface="Times New Roman"/>
              </a:rPr>
              <a:t> </a:t>
            </a:r>
            <a:r>
              <a:rPr lang="en-US" dirty="0" smtClean="0">
                <a:latin typeface="Times New Roman"/>
                <a:ea typeface="Times New Roman"/>
              </a:rPr>
              <a:t>superficial</a:t>
            </a:r>
            <a:r>
              <a:rPr lang="en-US" spc="5" dirty="0" smtClean="0">
                <a:latin typeface="Times New Roman"/>
                <a:ea typeface="Times New Roman"/>
              </a:rPr>
              <a:t> </a:t>
            </a:r>
            <a:r>
              <a:rPr lang="en-US" dirty="0" smtClean="0">
                <a:latin typeface="Times New Roman"/>
                <a:ea typeface="Times New Roman"/>
              </a:rPr>
              <a:t>sexual</a:t>
            </a:r>
            <a:r>
              <a:rPr lang="en-US" spc="5" dirty="0" smtClean="0">
                <a:latin typeface="Times New Roman"/>
                <a:ea typeface="Times New Roman"/>
              </a:rPr>
              <a:t> </a:t>
            </a:r>
            <a:r>
              <a:rPr lang="en-US" dirty="0" smtClean="0">
                <a:latin typeface="Times New Roman"/>
                <a:ea typeface="Times New Roman"/>
              </a:rPr>
              <a:t>contacts.</a:t>
            </a:r>
            <a:r>
              <a:rPr lang="en-US" spc="5" dirty="0" smtClean="0">
                <a:latin typeface="Times New Roman"/>
                <a:ea typeface="Times New Roman"/>
              </a:rPr>
              <a:t> </a:t>
            </a:r>
            <a:r>
              <a:rPr lang="en-US" dirty="0" smtClean="0">
                <a:latin typeface="Times New Roman"/>
                <a:ea typeface="Times New Roman"/>
              </a:rPr>
              <a:t>No</a:t>
            </a:r>
            <a:r>
              <a:rPr lang="en-US" spc="5" dirty="0" smtClean="0">
                <a:latin typeface="Times New Roman"/>
                <a:ea typeface="Times New Roman"/>
              </a:rPr>
              <a:t> </a:t>
            </a:r>
            <a:r>
              <a:rPr lang="en-US" dirty="0" smtClean="0">
                <a:latin typeface="Times New Roman"/>
                <a:ea typeface="Times New Roman"/>
              </a:rPr>
              <a:t>career</a:t>
            </a:r>
            <a:r>
              <a:rPr lang="en-US" spc="5" dirty="0" smtClean="0">
                <a:latin typeface="Times New Roman"/>
                <a:ea typeface="Times New Roman"/>
              </a:rPr>
              <a:t> </a:t>
            </a:r>
            <a:r>
              <a:rPr lang="en-US" dirty="0" smtClean="0">
                <a:latin typeface="Times New Roman"/>
                <a:ea typeface="Times New Roman"/>
              </a:rPr>
              <a:t>is</a:t>
            </a:r>
            <a:r>
              <a:rPr lang="en-US" spc="5" dirty="0" smtClean="0">
                <a:latin typeface="Times New Roman"/>
                <a:ea typeface="Times New Roman"/>
              </a:rPr>
              <a:t> </a:t>
            </a:r>
            <a:r>
              <a:rPr lang="en-US" dirty="0" smtClean="0">
                <a:latin typeface="Times New Roman"/>
                <a:ea typeface="Times New Roman"/>
              </a:rPr>
              <a:t>established; he or she may have a history of occupational changes (or may fear change and thus remains in an</a:t>
            </a:r>
            <a:r>
              <a:rPr lang="en-US" spc="5" dirty="0" smtClean="0">
                <a:latin typeface="Times New Roman"/>
                <a:ea typeface="Times New Roman"/>
              </a:rPr>
              <a:t> </a:t>
            </a:r>
            <a:r>
              <a:rPr lang="en-US" spc="-5" dirty="0" smtClean="0">
                <a:latin typeface="Times New Roman"/>
                <a:ea typeface="Times New Roman"/>
              </a:rPr>
              <a:t>undesirable</a:t>
            </a:r>
            <a:r>
              <a:rPr lang="en-US" spc="-80" dirty="0" smtClean="0">
                <a:latin typeface="Times New Roman"/>
                <a:ea typeface="Times New Roman"/>
              </a:rPr>
              <a:t> </a:t>
            </a:r>
            <a:r>
              <a:rPr lang="en-US" spc="-5" dirty="0" smtClean="0">
                <a:latin typeface="Times New Roman"/>
                <a:ea typeface="Times New Roman"/>
              </a:rPr>
              <a:t>job</a:t>
            </a:r>
            <a:r>
              <a:rPr lang="en-US" spc="-80" dirty="0" smtClean="0">
                <a:latin typeface="Times New Roman"/>
                <a:ea typeface="Times New Roman"/>
              </a:rPr>
              <a:t> </a:t>
            </a:r>
            <a:r>
              <a:rPr lang="en-US" spc="-5" dirty="0" smtClean="0">
                <a:latin typeface="Times New Roman"/>
                <a:ea typeface="Times New Roman"/>
              </a:rPr>
              <a:t>situation).</a:t>
            </a:r>
            <a:r>
              <a:rPr lang="en-US" spc="-75" dirty="0" smtClean="0">
                <a:latin typeface="Times New Roman"/>
                <a:ea typeface="Times New Roman"/>
              </a:rPr>
              <a:t> </a:t>
            </a:r>
            <a:r>
              <a:rPr lang="en-US" dirty="0" smtClean="0">
                <a:latin typeface="Times New Roman"/>
                <a:ea typeface="Times New Roman"/>
              </a:rPr>
              <a:t>The</a:t>
            </a:r>
            <a:r>
              <a:rPr lang="en-US" spc="-80" dirty="0" smtClean="0">
                <a:latin typeface="Times New Roman"/>
                <a:ea typeface="Times New Roman"/>
              </a:rPr>
              <a:t> </a:t>
            </a:r>
            <a:r>
              <a:rPr lang="en-US" dirty="0" smtClean="0">
                <a:latin typeface="Times New Roman"/>
                <a:ea typeface="Times New Roman"/>
              </a:rPr>
              <a:t>task</a:t>
            </a:r>
            <a:r>
              <a:rPr lang="en-US" spc="-75" dirty="0" smtClean="0">
                <a:latin typeface="Times New Roman"/>
                <a:ea typeface="Times New Roman"/>
              </a:rPr>
              <a:t> </a:t>
            </a:r>
            <a:r>
              <a:rPr lang="en-US" dirty="0" smtClean="0">
                <a:latin typeface="Times New Roman"/>
                <a:ea typeface="Times New Roman"/>
              </a:rPr>
              <a:t>remains</a:t>
            </a:r>
            <a:r>
              <a:rPr lang="en-US" spc="-80" dirty="0" smtClean="0">
                <a:latin typeface="Times New Roman"/>
                <a:ea typeface="Times New Roman"/>
              </a:rPr>
              <a:t> </a:t>
            </a:r>
            <a:r>
              <a:rPr lang="en-US" dirty="0" smtClean="0">
                <a:latin typeface="Times New Roman"/>
                <a:ea typeface="Times New Roman"/>
              </a:rPr>
              <a:t>unresolved</a:t>
            </a:r>
            <a:r>
              <a:rPr lang="en-US" spc="-80" dirty="0" smtClean="0">
                <a:latin typeface="Times New Roman"/>
                <a:ea typeface="Times New Roman"/>
              </a:rPr>
              <a:t> </a:t>
            </a:r>
            <a:r>
              <a:rPr lang="en-US" dirty="0" smtClean="0">
                <a:latin typeface="Times New Roman"/>
                <a:ea typeface="Times New Roman"/>
              </a:rPr>
              <a:t>when</a:t>
            </a:r>
            <a:r>
              <a:rPr lang="en-US" spc="-75" dirty="0" smtClean="0">
                <a:latin typeface="Times New Roman"/>
                <a:ea typeface="Times New Roman"/>
              </a:rPr>
              <a:t> </a:t>
            </a:r>
            <a:r>
              <a:rPr lang="en-US" dirty="0" smtClean="0">
                <a:latin typeface="Times New Roman"/>
                <a:ea typeface="Times New Roman"/>
              </a:rPr>
              <a:t>love</a:t>
            </a:r>
            <a:r>
              <a:rPr lang="en-US" spc="-80" dirty="0" smtClean="0">
                <a:latin typeface="Times New Roman"/>
                <a:ea typeface="Times New Roman"/>
              </a:rPr>
              <a:t> </a:t>
            </a:r>
            <a:r>
              <a:rPr lang="en-US" dirty="0" smtClean="0">
                <a:latin typeface="Times New Roman"/>
                <a:ea typeface="Times New Roman"/>
              </a:rPr>
              <a:t>in</a:t>
            </a:r>
            <a:r>
              <a:rPr lang="en-US" spc="-75" dirty="0" smtClean="0">
                <a:latin typeface="Times New Roman"/>
                <a:ea typeface="Times New Roman"/>
              </a:rPr>
              <a:t> </a:t>
            </a:r>
            <a:r>
              <a:rPr lang="en-US" dirty="0" smtClean="0">
                <a:latin typeface="Times New Roman"/>
                <a:ea typeface="Times New Roman"/>
              </a:rPr>
              <a:t>the</a:t>
            </a:r>
            <a:r>
              <a:rPr lang="en-US" spc="-80" dirty="0" smtClean="0">
                <a:latin typeface="Times New Roman"/>
                <a:ea typeface="Times New Roman"/>
              </a:rPr>
              <a:t> </a:t>
            </a:r>
            <a:r>
              <a:rPr lang="en-US" dirty="0" smtClean="0">
                <a:latin typeface="Times New Roman"/>
                <a:ea typeface="Times New Roman"/>
              </a:rPr>
              <a:t>home</a:t>
            </a:r>
            <a:r>
              <a:rPr lang="en-US" spc="-80" dirty="0" smtClean="0">
                <a:latin typeface="Times New Roman"/>
                <a:ea typeface="Times New Roman"/>
              </a:rPr>
              <a:t> </a:t>
            </a:r>
            <a:r>
              <a:rPr lang="en-US" dirty="0" smtClean="0">
                <a:latin typeface="Times New Roman"/>
                <a:ea typeface="Times New Roman"/>
              </a:rPr>
              <a:t>has</a:t>
            </a:r>
            <a:r>
              <a:rPr lang="en-US" spc="-75" dirty="0" smtClean="0">
                <a:latin typeface="Times New Roman"/>
                <a:ea typeface="Times New Roman"/>
              </a:rPr>
              <a:t> </a:t>
            </a:r>
            <a:r>
              <a:rPr lang="en-US" dirty="0" smtClean="0">
                <a:latin typeface="Times New Roman"/>
                <a:ea typeface="Times New Roman"/>
              </a:rPr>
              <a:t>been</a:t>
            </a:r>
            <a:r>
              <a:rPr lang="en-US" spc="-80" dirty="0" smtClean="0">
                <a:latin typeface="Times New Roman"/>
                <a:ea typeface="Times New Roman"/>
              </a:rPr>
              <a:t> </a:t>
            </a:r>
            <a:r>
              <a:rPr lang="en-US" dirty="0" smtClean="0">
                <a:latin typeface="Times New Roman"/>
                <a:ea typeface="Times New Roman"/>
              </a:rPr>
              <a:t>deprived</a:t>
            </a:r>
            <a:r>
              <a:rPr lang="en-US" spc="-75" dirty="0" smtClean="0">
                <a:latin typeface="Times New Roman"/>
                <a:ea typeface="Times New Roman"/>
              </a:rPr>
              <a:t> </a:t>
            </a:r>
            <a:r>
              <a:rPr lang="en-US" dirty="0" smtClean="0">
                <a:latin typeface="Times New Roman"/>
                <a:ea typeface="Times New Roman"/>
              </a:rPr>
              <a:t>or</a:t>
            </a:r>
            <a:r>
              <a:rPr lang="en-US" spc="-80" dirty="0" smtClean="0">
                <a:latin typeface="Times New Roman"/>
                <a:ea typeface="Times New Roman"/>
              </a:rPr>
              <a:t> </a:t>
            </a:r>
            <a:r>
              <a:rPr lang="en-US" dirty="0" smtClean="0">
                <a:latin typeface="Times New Roman"/>
                <a:ea typeface="Times New Roman"/>
              </a:rPr>
              <a:t>distorted</a:t>
            </a:r>
            <a:r>
              <a:rPr lang="en-US" spc="-80" dirty="0" smtClean="0">
                <a:latin typeface="Times New Roman"/>
                <a:ea typeface="Times New Roman"/>
              </a:rPr>
              <a:t> </a:t>
            </a:r>
            <a:r>
              <a:rPr lang="en-US" dirty="0" smtClean="0">
                <a:latin typeface="Times New Roman"/>
                <a:ea typeface="Times New Roman"/>
              </a:rPr>
              <a:t>through</a:t>
            </a:r>
            <a:r>
              <a:rPr lang="en-US" spc="-235" dirty="0" smtClean="0">
                <a:latin typeface="Times New Roman"/>
                <a:ea typeface="Times New Roman"/>
              </a:rPr>
              <a:t> </a:t>
            </a:r>
            <a:r>
              <a:rPr lang="en-US" dirty="0" smtClean="0">
                <a:latin typeface="Times New Roman"/>
                <a:ea typeface="Times New Roman"/>
              </a:rPr>
              <a:t>the younger years (Murray et al, 2008). One fails to achieve the ability to give of the self without having been the</a:t>
            </a:r>
            <a:r>
              <a:rPr lang="en-US" spc="5" dirty="0" smtClean="0">
                <a:latin typeface="Times New Roman"/>
                <a:ea typeface="Times New Roman"/>
              </a:rPr>
              <a:t> </a:t>
            </a:r>
            <a:r>
              <a:rPr lang="en-US" dirty="0" smtClean="0">
                <a:latin typeface="Times New Roman"/>
                <a:ea typeface="Times New Roman"/>
              </a:rPr>
              <a:t>recipient early on from primary caregivers.</a:t>
            </a:r>
          </a:p>
          <a:p>
            <a:endParaRPr lang="en-US" dirty="0"/>
          </a:p>
        </p:txBody>
      </p:sp>
    </p:spTree>
  </p:cSld>
  <p:clrMapOvr>
    <a:masterClrMapping/>
  </p:clrMapOvr>
  <p:transition spd="med">
    <p:wipe dir="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153400" cy="990600"/>
          </a:xfrm>
        </p:spPr>
        <p:txBody>
          <a:bodyPr vert="horz" anchor="ctr">
            <a:noAutofit/>
          </a:bodyPr>
          <a:lstStyle/>
          <a:p>
            <a:pPr algn="ctr"/>
            <a:r>
              <a:rPr lang="en-US" sz="4000" b="1" u="sng" dirty="0" err="1" smtClean="0">
                <a:solidFill>
                  <a:schemeClr val="tx1"/>
                </a:solidFill>
                <a:ea typeface="Arial"/>
              </a:rPr>
              <a:t>Generativity</a:t>
            </a:r>
            <a:r>
              <a:rPr lang="en-US" sz="4000" b="1" u="sng" dirty="0" smtClean="0">
                <a:solidFill>
                  <a:schemeClr val="tx1"/>
                </a:solidFill>
                <a:ea typeface="Arial"/>
              </a:rPr>
              <a:t> versus Stagnation or Self-absorption: 30 to 65 Years</a:t>
            </a:r>
            <a:br>
              <a:rPr lang="en-US" sz="4000" b="1" u="sng" dirty="0" smtClean="0">
                <a:solidFill>
                  <a:schemeClr val="tx1"/>
                </a:solidFill>
                <a:ea typeface="Arial"/>
              </a:rPr>
            </a:br>
            <a:endParaRPr lang="en-US" sz="4000" b="1" u="sng" dirty="0">
              <a:solidFill>
                <a:schemeClr val="tx1"/>
              </a:solidFill>
              <a:ea typeface="Arial"/>
            </a:endParaRPr>
          </a:p>
        </p:txBody>
      </p:sp>
      <p:sp>
        <p:nvSpPr>
          <p:cNvPr id="3" name="Content Placeholder 2"/>
          <p:cNvSpPr>
            <a:spLocks noGrp="1"/>
          </p:cNvSpPr>
          <p:nvPr>
            <p:ph sz="quarter" idx="1"/>
          </p:nvPr>
        </p:nvSpPr>
        <p:spPr>
          <a:xfrm>
            <a:off x="0" y="1600200"/>
            <a:ext cx="9144000" cy="5257800"/>
          </a:xfrm>
        </p:spPr>
        <p:txBody>
          <a:bodyPr>
            <a:normAutofit fontScale="77500" lnSpcReduction="20000"/>
          </a:bodyPr>
          <a:lstStyle/>
          <a:p>
            <a:pPr marL="266700" marR="0">
              <a:spcBef>
                <a:spcPts val="915"/>
              </a:spcBef>
              <a:spcAft>
                <a:spcPts val="0"/>
              </a:spcAft>
              <a:buNone/>
            </a:pPr>
            <a:r>
              <a:rPr lang="en-US" b="1" dirty="0" smtClean="0">
                <a:latin typeface="Arial"/>
                <a:ea typeface="Arial"/>
              </a:rPr>
              <a:t>Major</a:t>
            </a:r>
            <a:r>
              <a:rPr lang="en-US" b="1" spc="160" dirty="0" smtClean="0">
                <a:latin typeface="Arial"/>
                <a:ea typeface="Arial"/>
              </a:rPr>
              <a:t> </a:t>
            </a:r>
            <a:r>
              <a:rPr lang="en-US" b="1" dirty="0" smtClean="0">
                <a:latin typeface="Arial"/>
                <a:ea typeface="Arial"/>
              </a:rPr>
              <a:t>Developmental</a:t>
            </a:r>
            <a:r>
              <a:rPr lang="en-US" b="1" spc="160" dirty="0" smtClean="0">
                <a:latin typeface="Arial"/>
                <a:ea typeface="Arial"/>
              </a:rPr>
              <a:t> </a:t>
            </a:r>
            <a:r>
              <a:rPr lang="en-US" b="1" dirty="0" smtClean="0">
                <a:latin typeface="Arial"/>
                <a:ea typeface="Arial"/>
              </a:rPr>
              <a:t>Task</a:t>
            </a:r>
          </a:p>
          <a:p>
            <a:pPr marL="266700" marR="260985">
              <a:lnSpc>
                <a:spcPct val="103000"/>
              </a:lnSpc>
              <a:spcBef>
                <a:spcPts val="980"/>
              </a:spcBef>
              <a:spcAft>
                <a:spcPts val="0"/>
              </a:spcAft>
            </a:pP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major</a:t>
            </a:r>
            <a:r>
              <a:rPr lang="en-US" spc="35" dirty="0" smtClean="0">
                <a:latin typeface="Times New Roman"/>
                <a:ea typeface="Times New Roman"/>
              </a:rPr>
              <a:t> </a:t>
            </a:r>
            <a:r>
              <a:rPr lang="en-US" dirty="0" smtClean="0">
                <a:latin typeface="Times New Roman"/>
                <a:ea typeface="Times New Roman"/>
              </a:rPr>
              <a:t>task</a:t>
            </a:r>
            <a:r>
              <a:rPr lang="en-US" spc="35" dirty="0" smtClean="0">
                <a:latin typeface="Times New Roman"/>
                <a:ea typeface="Times New Roman"/>
              </a:rPr>
              <a:t> </a:t>
            </a:r>
            <a:r>
              <a:rPr lang="en-US" dirty="0" smtClean="0">
                <a:latin typeface="Times New Roman"/>
                <a:ea typeface="Times New Roman"/>
              </a:rPr>
              <a:t>of</a:t>
            </a:r>
            <a:r>
              <a:rPr lang="en-US" spc="35" dirty="0" smtClean="0">
                <a:latin typeface="Times New Roman"/>
                <a:ea typeface="Times New Roman"/>
              </a:rPr>
              <a:t> </a:t>
            </a:r>
            <a:r>
              <a:rPr lang="en-US" dirty="0" smtClean="0">
                <a:latin typeface="Times New Roman"/>
                <a:ea typeface="Times New Roman"/>
              </a:rPr>
              <a:t>this</a:t>
            </a:r>
            <a:r>
              <a:rPr lang="en-US" spc="35" dirty="0" smtClean="0">
                <a:latin typeface="Times New Roman"/>
                <a:ea typeface="Times New Roman"/>
              </a:rPr>
              <a:t> </a:t>
            </a:r>
            <a:r>
              <a:rPr lang="en-US" dirty="0" smtClean="0">
                <a:latin typeface="Times New Roman"/>
                <a:ea typeface="Times New Roman"/>
              </a:rPr>
              <a:t>stage</a:t>
            </a:r>
            <a:r>
              <a:rPr lang="en-US" spc="35" dirty="0" smtClean="0">
                <a:latin typeface="Times New Roman"/>
                <a:ea typeface="Times New Roman"/>
              </a:rPr>
              <a:t> </a:t>
            </a:r>
            <a:r>
              <a:rPr lang="en-US" dirty="0" smtClean="0">
                <a:latin typeface="Times New Roman"/>
                <a:ea typeface="Times New Roman"/>
              </a:rPr>
              <a:t>is</a:t>
            </a:r>
            <a:r>
              <a:rPr lang="en-US" spc="35" dirty="0" smtClean="0">
                <a:latin typeface="Times New Roman"/>
                <a:ea typeface="Times New Roman"/>
              </a:rPr>
              <a:t> </a:t>
            </a:r>
            <a:r>
              <a:rPr lang="en-US" dirty="0" smtClean="0">
                <a:latin typeface="Times New Roman"/>
                <a:ea typeface="Times New Roman"/>
              </a:rPr>
              <a:t>to</a:t>
            </a:r>
            <a:r>
              <a:rPr lang="en-US" spc="35" dirty="0" smtClean="0">
                <a:latin typeface="Times New Roman"/>
                <a:ea typeface="Times New Roman"/>
              </a:rPr>
              <a:t> </a:t>
            </a:r>
            <a:r>
              <a:rPr lang="en-US" dirty="0" smtClean="0">
                <a:latin typeface="Times New Roman"/>
                <a:ea typeface="Times New Roman"/>
              </a:rPr>
              <a:t>achieve</a:t>
            </a:r>
            <a:r>
              <a:rPr lang="en-US" spc="35" dirty="0" smtClean="0">
                <a:latin typeface="Times New Roman"/>
                <a:ea typeface="Times New Roman"/>
              </a:rPr>
              <a:t> </a:t>
            </a: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life</a:t>
            </a:r>
            <a:r>
              <a:rPr lang="en-US" spc="35" dirty="0" smtClean="0">
                <a:latin typeface="Times New Roman"/>
                <a:ea typeface="Times New Roman"/>
              </a:rPr>
              <a:t> </a:t>
            </a:r>
            <a:r>
              <a:rPr lang="en-US" dirty="0" smtClean="0">
                <a:latin typeface="Times New Roman"/>
                <a:ea typeface="Times New Roman"/>
              </a:rPr>
              <a:t>goals</a:t>
            </a:r>
            <a:r>
              <a:rPr lang="en-US" spc="35" dirty="0" smtClean="0">
                <a:latin typeface="Times New Roman"/>
                <a:ea typeface="Times New Roman"/>
              </a:rPr>
              <a:t> </a:t>
            </a:r>
            <a:r>
              <a:rPr lang="en-US" dirty="0" smtClean="0">
                <a:latin typeface="Times New Roman"/>
                <a:ea typeface="Times New Roman"/>
              </a:rPr>
              <a:t>established</a:t>
            </a:r>
            <a:r>
              <a:rPr lang="en-US" spc="35" dirty="0" smtClean="0">
                <a:latin typeface="Times New Roman"/>
                <a:ea typeface="Times New Roman"/>
              </a:rPr>
              <a:t> </a:t>
            </a:r>
            <a:r>
              <a:rPr lang="en-US" dirty="0" smtClean="0">
                <a:latin typeface="Times New Roman"/>
                <a:ea typeface="Times New Roman"/>
              </a:rPr>
              <a:t>for</a:t>
            </a:r>
            <a:r>
              <a:rPr lang="en-US" spc="35" dirty="0" smtClean="0">
                <a:latin typeface="Times New Roman"/>
                <a:ea typeface="Times New Roman"/>
              </a:rPr>
              <a:t> </a:t>
            </a:r>
            <a:r>
              <a:rPr lang="en-US" dirty="0" smtClean="0">
                <a:latin typeface="Times New Roman"/>
                <a:ea typeface="Times New Roman"/>
              </a:rPr>
              <a:t>oneself</a:t>
            </a:r>
            <a:r>
              <a:rPr lang="en-US" spc="35" dirty="0" smtClean="0">
                <a:latin typeface="Times New Roman"/>
                <a:ea typeface="Times New Roman"/>
              </a:rPr>
              <a:t> </a:t>
            </a:r>
            <a:r>
              <a:rPr lang="en-US" dirty="0" smtClean="0">
                <a:latin typeface="Times New Roman"/>
                <a:ea typeface="Times New Roman"/>
              </a:rPr>
              <a:t>while</a:t>
            </a:r>
            <a:r>
              <a:rPr lang="en-US" spc="35" dirty="0" smtClean="0">
                <a:latin typeface="Times New Roman"/>
                <a:ea typeface="Times New Roman"/>
              </a:rPr>
              <a:t> </a:t>
            </a:r>
            <a:r>
              <a:rPr lang="en-US" dirty="0" smtClean="0">
                <a:latin typeface="Times New Roman"/>
                <a:ea typeface="Times New Roman"/>
              </a:rPr>
              <a:t>also</a:t>
            </a:r>
            <a:r>
              <a:rPr lang="en-US" spc="35" dirty="0" smtClean="0">
                <a:latin typeface="Times New Roman"/>
                <a:ea typeface="Times New Roman"/>
              </a:rPr>
              <a:t> </a:t>
            </a:r>
            <a:r>
              <a:rPr lang="en-US" dirty="0" smtClean="0">
                <a:latin typeface="Times New Roman"/>
                <a:ea typeface="Times New Roman"/>
              </a:rPr>
              <a:t>considering</a:t>
            </a:r>
            <a:r>
              <a:rPr lang="en-US" spc="35" dirty="0" smtClean="0">
                <a:latin typeface="Times New Roman"/>
                <a:ea typeface="Times New Roman"/>
              </a:rPr>
              <a:t> </a:t>
            </a: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welfare</a:t>
            </a:r>
            <a:r>
              <a:rPr lang="en-US" spc="35" dirty="0" smtClean="0">
                <a:latin typeface="Times New Roman"/>
                <a:ea typeface="Times New Roman"/>
              </a:rPr>
              <a:t> </a:t>
            </a:r>
            <a:r>
              <a:rPr lang="en-US" dirty="0" smtClean="0">
                <a:latin typeface="Times New Roman"/>
                <a:ea typeface="Times New Roman"/>
              </a:rPr>
              <a:t>of</a:t>
            </a:r>
            <a:r>
              <a:rPr lang="en-US" spc="-235" dirty="0" smtClean="0">
                <a:latin typeface="Times New Roman"/>
                <a:ea typeface="Times New Roman"/>
              </a:rPr>
              <a:t> </a:t>
            </a:r>
            <a:r>
              <a:rPr lang="en-US" dirty="0" smtClean="0">
                <a:latin typeface="Times New Roman"/>
                <a:ea typeface="Times New Roman"/>
              </a:rPr>
              <a:t>future </a:t>
            </a:r>
            <a:r>
              <a:rPr lang="en-US" dirty="0" smtClean="0">
                <a:latin typeface="Times New Roman"/>
                <a:ea typeface="Times New Roman"/>
              </a:rPr>
              <a:t>generations.</a:t>
            </a:r>
          </a:p>
          <a:p>
            <a:pPr marL="266700" marR="260985">
              <a:lnSpc>
                <a:spcPct val="103000"/>
              </a:lnSpc>
              <a:spcBef>
                <a:spcPts val="980"/>
              </a:spcBef>
              <a:spcAft>
                <a:spcPts val="0"/>
              </a:spcAft>
            </a:pPr>
            <a:r>
              <a:rPr lang="en-US" dirty="0" smtClean="0">
                <a:latin typeface="Times New Roman"/>
                <a:ea typeface="Times New Roman"/>
              </a:rPr>
              <a:t>Achievement </a:t>
            </a:r>
            <a:r>
              <a:rPr lang="en-US" dirty="0" smtClean="0">
                <a:latin typeface="Times New Roman"/>
                <a:ea typeface="Times New Roman"/>
              </a:rPr>
              <a:t>of the task results in a sense of gratification from personal and professional achievements and from</a:t>
            </a:r>
            <a:r>
              <a:rPr lang="en-US" spc="5" dirty="0" smtClean="0">
                <a:latin typeface="Times New Roman"/>
                <a:ea typeface="Times New Roman"/>
              </a:rPr>
              <a:t> </a:t>
            </a:r>
            <a:r>
              <a:rPr lang="en-US" dirty="0" smtClean="0">
                <a:latin typeface="Times New Roman"/>
                <a:ea typeface="Times New Roman"/>
              </a:rPr>
              <a:t>meaningful</a:t>
            </a:r>
            <a:r>
              <a:rPr lang="en-US" spc="-40" dirty="0" smtClean="0">
                <a:latin typeface="Times New Roman"/>
                <a:ea typeface="Times New Roman"/>
              </a:rPr>
              <a:t> </a:t>
            </a:r>
            <a:r>
              <a:rPr lang="en-US" dirty="0" smtClean="0">
                <a:latin typeface="Times New Roman"/>
                <a:ea typeface="Times New Roman"/>
              </a:rPr>
              <a:t>contributions</a:t>
            </a:r>
            <a:r>
              <a:rPr lang="en-US" spc="-40" dirty="0" smtClean="0">
                <a:latin typeface="Times New Roman"/>
                <a:ea typeface="Times New Roman"/>
              </a:rPr>
              <a:t> </a:t>
            </a:r>
            <a:r>
              <a:rPr lang="en-US" dirty="0" smtClean="0">
                <a:latin typeface="Times New Roman"/>
                <a:ea typeface="Times New Roman"/>
              </a:rPr>
              <a:t>to</a:t>
            </a:r>
            <a:r>
              <a:rPr lang="en-US" spc="-40" dirty="0" smtClean="0">
                <a:latin typeface="Times New Roman"/>
                <a:ea typeface="Times New Roman"/>
              </a:rPr>
              <a:t> </a:t>
            </a:r>
            <a:r>
              <a:rPr lang="en-US" dirty="0" smtClean="0">
                <a:latin typeface="Times New Roman"/>
                <a:ea typeface="Times New Roman"/>
              </a:rPr>
              <a:t>others.</a:t>
            </a:r>
            <a:r>
              <a:rPr lang="en-US" spc="-40"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individual</a:t>
            </a:r>
            <a:r>
              <a:rPr lang="en-US" spc="-40" dirty="0" smtClean="0">
                <a:latin typeface="Times New Roman"/>
                <a:ea typeface="Times New Roman"/>
              </a:rPr>
              <a:t> </a:t>
            </a:r>
            <a:r>
              <a:rPr lang="en-US" dirty="0" smtClean="0">
                <a:latin typeface="Times New Roman"/>
                <a:ea typeface="Times New Roman"/>
              </a:rPr>
              <a:t>is</a:t>
            </a:r>
            <a:r>
              <a:rPr lang="en-US" spc="-40" dirty="0" smtClean="0">
                <a:latin typeface="Times New Roman"/>
                <a:ea typeface="Times New Roman"/>
              </a:rPr>
              <a:t> </a:t>
            </a:r>
            <a:r>
              <a:rPr lang="en-US" dirty="0" smtClean="0">
                <a:latin typeface="Times New Roman"/>
                <a:ea typeface="Times New Roman"/>
              </a:rPr>
              <a:t>active</a:t>
            </a:r>
            <a:r>
              <a:rPr lang="en-US" spc="-40" dirty="0" smtClean="0">
                <a:latin typeface="Times New Roman"/>
                <a:ea typeface="Times New Roman"/>
              </a:rPr>
              <a:t> </a:t>
            </a:r>
            <a:r>
              <a:rPr lang="en-US" dirty="0" smtClean="0">
                <a:latin typeface="Times New Roman"/>
                <a:ea typeface="Times New Roman"/>
              </a:rPr>
              <a:t>in</a:t>
            </a:r>
            <a:r>
              <a:rPr lang="en-US" spc="-40"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service</a:t>
            </a:r>
            <a:r>
              <a:rPr lang="en-US" spc="-40" dirty="0" smtClean="0">
                <a:latin typeface="Times New Roman"/>
                <a:ea typeface="Times New Roman"/>
              </a:rPr>
              <a:t> </a:t>
            </a:r>
            <a:r>
              <a:rPr lang="en-US" dirty="0" smtClean="0">
                <a:latin typeface="Times New Roman"/>
                <a:ea typeface="Times New Roman"/>
              </a:rPr>
              <a:t>of</a:t>
            </a:r>
            <a:r>
              <a:rPr lang="en-US" spc="-40" dirty="0" smtClean="0">
                <a:latin typeface="Times New Roman"/>
                <a:ea typeface="Times New Roman"/>
              </a:rPr>
              <a:t> </a:t>
            </a:r>
            <a:r>
              <a:rPr lang="en-US" dirty="0" smtClean="0">
                <a:latin typeface="Times New Roman"/>
                <a:ea typeface="Times New Roman"/>
              </a:rPr>
              <a:t>and</a:t>
            </a:r>
            <a:r>
              <a:rPr lang="en-US" spc="-40" dirty="0" smtClean="0">
                <a:latin typeface="Times New Roman"/>
                <a:ea typeface="Times New Roman"/>
              </a:rPr>
              <a:t> </a:t>
            </a:r>
            <a:r>
              <a:rPr lang="en-US" dirty="0" smtClean="0">
                <a:latin typeface="Times New Roman"/>
                <a:ea typeface="Times New Roman"/>
              </a:rPr>
              <a:t>to</a:t>
            </a:r>
            <a:r>
              <a:rPr lang="en-US" spc="-40" dirty="0" smtClean="0">
                <a:latin typeface="Times New Roman"/>
                <a:ea typeface="Times New Roman"/>
              </a:rPr>
              <a:t> </a:t>
            </a:r>
            <a:r>
              <a:rPr lang="en-US" dirty="0" smtClean="0">
                <a:latin typeface="Times New Roman"/>
                <a:ea typeface="Times New Roman"/>
              </a:rPr>
              <a:t>society.</a:t>
            </a:r>
            <a:r>
              <a:rPr lang="en-US" spc="-40" dirty="0" smtClean="0">
                <a:latin typeface="Times New Roman"/>
                <a:ea typeface="Times New Roman"/>
              </a:rPr>
              <a:t> </a:t>
            </a:r>
            <a:r>
              <a:rPr lang="en-US" dirty="0" err="1" smtClean="0">
                <a:latin typeface="Times New Roman"/>
                <a:ea typeface="Times New Roman"/>
              </a:rPr>
              <a:t>Generativity</a:t>
            </a:r>
            <a:r>
              <a:rPr lang="en-US" spc="-40" dirty="0" smtClean="0">
                <a:latin typeface="Times New Roman"/>
                <a:ea typeface="Times New Roman"/>
              </a:rPr>
              <a:t> </a:t>
            </a:r>
            <a:r>
              <a:rPr lang="en-US" dirty="0" smtClean="0">
                <a:latin typeface="Times New Roman"/>
                <a:ea typeface="Times New Roman"/>
              </a:rPr>
              <a:t>is</a:t>
            </a:r>
            <a:r>
              <a:rPr lang="en-US" spc="-40" dirty="0" smtClean="0">
                <a:latin typeface="Times New Roman"/>
                <a:ea typeface="Times New Roman"/>
              </a:rPr>
              <a:t> </a:t>
            </a:r>
            <a:r>
              <a:rPr lang="en-US" dirty="0" smtClean="0">
                <a:latin typeface="Times New Roman"/>
                <a:ea typeface="Times New Roman"/>
              </a:rPr>
              <a:t>achieved</a:t>
            </a:r>
            <a:r>
              <a:rPr lang="en-US" spc="-240" dirty="0" smtClean="0">
                <a:latin typeface="Times New Roman"/>
                <a:ea typeface="Times New Roman"/>
              </a:rPr>
              <a:t> </a:t>
            </a:r>
            <a:r>
              <a:rPr lang="en-US" dirty="0" smtClean="0">
                <a:latin typeface="Times New Roman"/>
                <a:ea typeface="Times New Roman"/>
              </a:rPr>
              <a:t>when the individual expresses satisfaction with this stage in life and demonstrates responsibility for leaving the</a:t>
            </a:r>
            <a:r>
              <a:rPr lang="en-US" spc="5" dirty="0" smtClean="0">
                <a:latin typeface="Times New Roman"/>
                <a:ea typeface="Times New Roman"/>
              </a:rPr>
              <a:t> </a:t>
            </a:r>
            <a:r>
              <a:rPr lang="en-US" dirty="0" smtClean="0">
                <a:latin typeface="Times New Roman"/>
                <a:ea typeface="Times New Roman"/>
              </a:rPr>
              <a:t>world a better place in which to </a:t>
            </a:r>
            <a:r>
              <a:rPr lang="en-US" dirty="0" smtClean="0">
                <a:latin typeface="Times New Roman"/>
                <a:ea typeface="Times New Roman"/>
              </a:rPr>
              <a:t>live.</a:t>
            </a:r>
          </a:p>
          <a:p>
            <a:pPr marL="266700" marR="260985">
              <a:lnSpc>
                <a:spcPct val="103000"/>
              </a:lnSpc>
              <a:spcBef>
                <a:spcPts val="980"/>
              </a:spcBef>
              <a:spcAft>
                <a:spcPts val="0"/>
              </a:spcAft>
            </a:pPr>
            <a:r>
              <a:rPr lang="en-US" dirty="0" smtClean="0">
                <a:latin typeface="Times New Roman"/>
                <a:ea typeface="Times New Roman"/>
              </a:rPr>
              <a:t>No </a:t>
            </a:r>
            <a:r>
              <a:rPr lang="en-US" dirty="0" smtClean="0">
                <a:latin typeface="Times New Roman"/>
                <a:ea typeface="Times New Roman"/>
              </a:rPr>
              <a:t>achievement results in lack of concern for the welfare of others and total pre-occupation with the self. He or</a:t>
            </a:r>
            <a:r>
              <a:rPr lang="en-US" spc="5" dirty="0" smtClean="0">
                <a:latin typeface="Times New Roman"/>
                <a:ea typeface="Times New Roman"/>
              </a:rPr>
              <a:t> </a:t>
            </a:r>
            <a:r>
              <a:rPr lang="en-US" dirty="0" smtClean="0">
                <a:latin typeface="Times New Roman"/>
                <a:ea typeface="Times New Roman"/>
              </a:rPr>
              <a:t>she becomes withdrawn, isolated, and highly self-indulgent, with no capacity for giving of the self to others. The</a:t>
            </a:r>
            <a:r>
              <a:rPr lang="en-US" spc="5" dirty="0" smtClean="0">
                <a:latin typeface="Times New Roman"/>
                <a:ea typeface="Times New Roman"/>
              </a:rPr>
              <a:t> </a:t>
            </a:r>
            <a:r>
              <a:rPr lang="en-US" dirty="0" smtClean="0">
                <a:latin typeface="Times New Roman"/>
                <a:ea typeface="Times New Roman"/>
              </a:rPr>
              <a:t>task remains unresolved when earlier developmental tasks are not fulfilled and the individual does not achieve the</a:t>
            </a:r>
            <a:r>
              <a:rPr lang="en-US" spc="-235" dirty="0" smtClean="0">
                <a:latin typeface="Times New Roman"/>
                <a:ea typeface="Times New Roman"/>
              </a:rPr>
              <a:t> </a:t>
            </a:r>
            <a:r>
              <a:rPr lang="en-US" dirty="0" smtClean="0">
                <a:latin typeface="Times New Roman"/>
                <a:ea typeface="Times New Roman"/>
              </a:rPr>
              <a:t>degree of maturity required to derive gratification out of a personal concern for the welfare of others.</a:t>
            </a:r>
          </a:p>
          <a:p>
            <a:endParaRPr lang="en-US" dirty="0"/>
          </a:p>
        </p:txBody>
      </p:sp>
    </p:spTree>
  </p:cSld>
  <p:clrMapOvr>
    <a:masterClrMapping/>
  </p:clrMapOvr>
  <p:transition spd="med">
    <p:wipe dir="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vert="horz" anchor="ctr">
            <a:noAutofit/>
          </a:bodyPr>
          <a:lstStyle/>
          <a:p>
            <a:pPr marL="0" marR="0" algn="ctr">
              <a:spcAft>
                <a:spcPts val="0"/>
              </a:spcAft>
            </a:pPr>
            <a:r>
              <a:rPr lang="en-US" sz="4000" b="1" u="sng" dirty="0" smtClean="0">
                <a:solidFill>
                  <a:schemeClr val="tx1"/>
                </a:solidFill>
                <a:ea typeface="Arial"/>
              </a:rPr>
              <a:t/>
            </a:r>
            <a:br>
              <a:rPr lang="en-US" sz="4000" b="1" u="sng" dirty="0" smtClean="0">
                <a:solidFill>
                  <a:schemeClr val="tx1"/>
                </a:solidFill>
                <a:ea typeface="Arial"/>
              </a:rPr>
            </a:br>
            <a:r>
              <a:rPr lang="en-US" sz="4000" b="1" u="sng" dirty="0" smtClean="0">
                <a:solidFill>
                  <a:schemeClr val="tx1"/>
                </a:solidFill>
                <a:ea typeface="Arial"/>
              </a:rPr>
              <a:t>Ego Integrity versus Despair: 65 Years to Death</a:t>
            </a:r>
            <a:br>
              <a:rPr lang="en-US" sz="4000" b="1" u="sng" dirty="0" smtClean="0">
                <a:solidFill>
                  <a:schemeClr val="tx1"/>
                </a:solidFill>
                <a:ea typeface="Arial"/>
              </a:rPr>
            </a:br>
            <a:endParaRPr lang="en-US" sz="4000" b="1" u="sng" dirty="0">
              <a:solidFill>
                <a:schemeClr val="tx1"/>
              </a:solidFill>
              <a:ea typeface="Arial"/>
            </a:endParaRPr>
          </a:p>
        </p:txBody>
      </p:sp>
      <p:sp>
        <p:nvSpPr>
          <p:cNvPr id="3" name="Content Placeholder 2"/>
          <p:cNvSpPr>
            <a:spLocks noGrp="1"/>
          </p:cNvSpPr>
          <p:nvPr>
            <p:ph sz="quarter" idx="1"/>
          </p:nvPr>
        </p:nvSpPr>
        <p:spPr>
          <a:xfrm>
            <a:off x="0" y="1600200"/>
            <a:ext cx="9144000" cy="5257800"/>
          </a:xfrm>
        </p:spPr>
        <p:txBody>
          <a:bodyPr>
            <a:normAutofit fontScale="77500" lnSpcReduction="20000"/>
          </a:bodyPr>
          <a:lstStyle/>
          <a:p>
            <a:pPr marL="342900" marR="265430" lvl="0" indent="-342900" algn="just">
              <a:lnSpc>
                <a:spcPct val="103000"/>
              </a:lnSpc>
              <a:spcBef>
                <a:spcPts val="460"/>
              </a:spcBef>
              <a:spcAft>
                <a:spcPts val="0"/>
              </a:spcAft>
              <a:buSzPts val="1000"/>
              <a:buFont typeface="Wingdings" pitchFamily="2" charset="2"/>
              <a:buChar char="q"/>
              <a:tabLst>
                <a:tab pos="393700" algn="l"/>
              </a:tabLst>
            </a:pPr>
            <a:r>
              <a:rPr lang="en-US" dirty="0" smtClean="0">
                <a:latin typeface="Times New Roman"/>
                <a:ea typeface="Times New Roman"/>
              </a:rPr>
              <a:t>Achievement</a:t>
            </a:r>
            <a:r>
              <a:rPr lang="en-US" spc="-40" dirty="0" smtClean="0">
                <a:latin typeface="Times New Roman"/>
                <a:ea typeface="Times New Roman"/>
              </a:rPr>
              <a:t> </a:t>
            </a:r>
            <a:r>
              <a:rPr lang="en-US" dirty="0" smtClean="0">
                <a:latin typeface="Times New Roman"/>
                <a:ea typeface="Times New Roman"/>
              </a:rPr>
              <a:t>of</a:t>
            </a:r>
            <a:r>
              <a:rPr lang="en-US" spc="-40"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task</a:t>
            </a:r>
            <a:r>
              <a:rPr lang="en-US" spc="-40" dirty="0" smtClean="0">
                <a:latin typeface="Times New Roman"/>
                <a:ea typeface="Times New Roman"/>
              </a:rPr>
              <a:t> </a:t>
            </a:r>
            <a:r>
              <a:rPr lang="en-US" dirty="0" smtClean="0">
                <a:latin typeface="Times New Roman"/>
                <a:ea typeface="Times New Roman"/>
              </a:rPr>
              <a:t>results</a:t>
            </a:r>
            <a:r>
              <a:rPr lang="en-US" spc="-40" dirty="0" smtClean="0">
                <a:latin typeface="Times New Roman"/>
                <a:ea typeface="Times New Roman"/>
              </a:rPr>
              <a:t> </a:t>
            </a:r>
            <a:r>
              <a:rPr lang="en-US" dirty="0" smtClean="0">
                <a:latin typeface="Times New Roman"/>
                <a:ea typeface="Times New Roman"/>
              </a:rPr>
              <a:t>in</a:t>
            </a:r>
            <a:r>
              <a:rPr lang="en-US" spc="-40" dirty="0" smtClean="0">
                <a:latin typeface="Times New Roman"/>
                <a:ea typeface="Times New Roman"/>
              </a:rPr>
              <a:t> </a:t>
            </a:r>
            <a:r>
              <a:rPr lang="en-US" dirty="0" smtClean="0">
                <a:latin typeface="Times New Roman"/>
                <a:ea typeface="Times New Roman"/>
              </a:rPr>
              <a:t>a</a:t>
            </a:r>
            <a:r>
              <a:rPr lang="en-US" spc="-40" dirty="0" smtClean="0">
                <a:latin typeface="Times New Roman"/>
                <a:ea typeface="Times New Roman"/>
              </a:rPr>
              <a:t> </a:t>
            </a:r>
            <a:r>
              <a:rPr lang="en-US" dirty="0" smtClean="0">
                <a:latin typeface="Times New Roman"/>
                <a:ea typeface="Times New Roman"/>
              </a:rPr>
              <a:t>sense</a:t>
            </a:r>
            <a:r>
              <a:rPr lang="en-US" spc="-40" dirty="0" smtClean="0">
                <a:latin typeface="Times New Roman"/>
                <a:ea typeface="Times New Roman"/>
              </a:rPr>
              <a:t> </a:t>
            </a:r>
            <a:r>
              <a:rPr lang="en-US" dirty="0" smtClean="0">
                <a:latin typeface="Times New Roman"/>
                <a:ea typeface="Times New Roman"/>
              </a:rPr>
              <a:t>of</a:t>
            </a:r>
            <a:r>
              <a:rPr lang="en-US" spc="-40" dirty="0" smtClean="0">
                <a:latin typeface="Times New Roman"/>
                <a:ea typeface="Times New Roman"/>
              </a:rPr>
              <a:t> </a:t>
            </a:r>
            <a:r>
              <a:rPr lang="en-US" dirty="0" smtClean="0">
                <a:latin typeface="Times New Roman"/>
                <a:ea typeface="Times New Roman"/>
              </a:rPr>
              <a:t>self-worth</a:t>
            </a:r>
            <a:r>
              <a:rPr lang="en-US" spc="-40" dirty="0" smtClean="0">
                <a:latin typeface="Times New Roman"/>
                <a:ea typeface="Times New Roman"/>
              </a:rPr>
              <a:t> </a:t>
            </a:r>
            <a:r>
              <a:rPr lang="en-US" dirty="0" smtClean="0">
                <a:latin typeface="Times New Roman"/>
                <a:ea typeface="Times New Roman"/>
              </a:rPr>
              <a:t>and</a:t>
            </a:r>
            <a:r>
              <a:rPr lang="en-US" spc="-40" dirty="0" smtClean="0">
                <a:latin typeface="Times New Roman"/>
                <a:ea typeface="Times New Roman"/>
              </a:rPr>
              <a:t> </a:t>
            </a:r>
            <a:r>
              <a:rPr lang="en-US" dirty="0" smtClean="0">
                <a:latin typeface="Times New Roman"/>
                <a:ea typeface="Times New Roman"/>
              </a:rPr>
              <a:t>self-acceptance</a:t>
            </a:r>
            <a:r>
              <a:rPr lang="en-US" spc="-40" dirty="0" smtClean="0">
                <a:latin typeface="Times New Roman"/>
                <a:ea typeface="Times New Roman"/>
              </a:rPr>
              <a:t> </a:t>
            </a:r>
            <a:r>
              <a:rPr lang="en-US" dirty="0" smtClean="0">
                <a:latin typeface="Times New Roman"/>
                <a:ea typeface="Times New Roman"/>
              </a:rPr>
              <a:t>as</a:t>
            </a:r>
            <a:r>
              <a:rPr lang="en-US" spc="-40" dirty="0" smtClean="0">
                <a:latin typeface="Times New Roman"/>
                <a:ea typeface="Times New Roman"/>
              </a:rPr>
              <a:t> </a:t>
            </a:r>
            <a:r>
              <a:rPr lang="en-US" dirty="0" smtClean="0">
                <a:latin typeface="Times New Roman"/>
                <a:ea typeface="Times New Roman"/>
              </a:rPr>
              <a:t>one</a:t>
            </a:r>
            <a:r>
              <a:rPr lang="en-US" spc="-40" dirty="0" smtClean="0">
                <a:latin typeface="Times New Roman"/>
                <a:ea typeface="Times New Roman"/>
              </a:rPr>
              <a:t> </a:t>
            </a:r>
            <a:r>
              <a:rPr lang="en-US" dirty="0" smtClean="0">
                <a:latin typeface="Times New Roman"/>
                <a:ea typeface="Times New Roman"/>
              </a:rPr>
              <a:t>reviews</a:t>
            </a:r>
            <a:r>
              <a:rPr lang="en-US" spc="-40" dirty="0" smtClean="0">
                <a:latin typeface="Times New Roman"/>
                <a:ea typeface="Times New Roman"/>
              </a:rPr>
              <a:t> </a:t>
            </a:r>
            <a:r>
              <a:rPr lang="en-US" dirty="0" smtClean="0">
                <a:latin typeface="Times New Roman"/>
                <a:ea typeface="Times New Roman"/>
              </a:rPr>
              <a:t>life</a:t>
            </a:r>
            <a:r>
              <a:rPr lang="en-US" spc="-40" dirty="0" smtClean="0">
                <a:latin typeface="Times New Roman"/>
                <a:ea typeface="Times New Roman"/>
              </a:rPr>
              <a:t> </a:t>
            </a:r>
            <a:r>
              <a:rPr lang="en-US" dirty="0" smtClean="0">
                <a:latin typeface="Times New Roman"/>
                <a:ea typeface="Times New Roman"/>
              </a:rPr>
              <a:t>goals,</a:t>
            </a:r>
            <a:r>
              <a:rPr lang="en-US" spc="-40" dirty="0" smtClean="0">
                <a:latin typeface="Times New Roman"/>
                <a:ea typeface="Times New Roman"/>
              </a:rPr>
              <a:t> </a:t>
            </a:r>
            <a:r>
              <a:rPr lang="en-US" dirty="0" smtClean="0">
                <a:latin typeface="Times New Roman"/>
                <a:ea typeface="Times New Roman"/>
              </a:rPr>
              <a:t>accepting</a:t>
            </a:r>
            <a:r>
              <a:rPr lang="en-US" spc="-40" dirty="0" smtClean="0">
                <a:latin typeface="Times New Roman"/>
                <a:ea typeface="Times New Roman"/>
              </a:rPr>
              <a:t> </a:t>
            </a:r>
            <a:r>
              <a:rPr lang="en-US" dirty="0" smtClean="0">
                <a:latin typeface="Times New Roman"/>
                <a:ea typeface="Times New Roman"/>
              </a:rPr>
              <a:t>that</a:t>
            </a:r>
            <a:r>
              <a:rPr lang="en-US" spc="-240" dirty="0" smtClean="0">
                <a:latin typeface="Times New Roman"/>
                <a:ea typeface="Times New Roman"/>
              </a:rPr>
              <a:t> </a:t>
            </a:r>
            <a:r>
              <a:rPr lang="en-US" dirty="0" smtClean="0">
                <a:latin typeface="Times New Roman"/>
                <a:ea typeface="Times New Roman"/>
              </a:rPr>
              <a:t>some</a:t>
            </a:r>
            <a:r>
              <a:rPr lang="en-US" spc="-70" dirty="0" smtClean="0">
                <a:latin typeface="Times New Roman"/>
                <a:ea typeface="Times New Roman"/>
              </a:rPr>
              <a:t> </a:t>
            </a:r>
            <a:r>
              <a:rPr lang="en-US" dirty="0" smtClean="0">
                <a:latin typeface="Times New Roman"/>
                <a:ea typeface="Times New Roman"/>
              </a:rPr>
              <a:t>were</a:t>
            </a:r>
            <a:r>
              <a:rPr lang="en-US" spc="-70" dirty="0" smtClean="0">
                <a:latin typeface="Times New Roman"/>
                <a:ea typeface="Times New Roman"/>
              </a:rPr>
              <a:t> </a:t>
            </a:r>
            <a:r>
              <a:rPr lang="en-US" dirty="0" smtClean="0">
                <a:latin typeface="Times New Roman"/>
                <a:ea typeface="Times New Roman"/>
              </a:rPr>
              <a:t>achieved</a:t>
            </a:r>
            <a:r>
              <a:rPr lang="en-US" spc="-70" dirty="0" smtClean="0">
                <a:latin typeface="Times New Roman"/>
                <a:ea typeface="Times New Roman"/>
              </a:rPr>
              <a:t> </a:t>
            </a:r>
            <a:r>
              <a:rPr lang="en-US" dirty="0" smtClean="0">
                <a:latin typeface="Times New Roman"/>
                <a:ea typeface="Times New Roman"/>
              </a:rPr>
              <a:t>and</a:t>
            </a:r>
            <a:r>
              <a:rPr lang="en-US" spc="-70" dirty="0" smtClean="0">
                <a:latin typeface="Times New Roman"/>
                <a:ea typeface="Times New Roman"/>
              </a:rPr>
              <a:t> </a:t>
            </a:r>
            <a:r>
              <a:rPr lang="en-US" dirty="0" smtClean="0">
                <a:latin typeface="Times New Roman"/>
                <a:ea typeface="Times New Roman"/>
              </a:rPr>
              <a:t>some</a:t>
            </a:r>
            <a:r>
              <a:rPr lang="en-US" spc="-70" dirty="0" smtClean="0">
                <a:latin typeface="Times New Roman"/>
                <a:ea typeface="Times New Roman"/>
              </a:rPr>
              <a:t> </a:t>
            </a:r>
            <a:r>
              <a:rPr lang="en-US" dirty="0" smtClean="0">
                <a:latin typeface="Times New Roman"/>
                <a:ea typeface="Times New Roman"/>
              </a:rPr>
              <a:t>were</a:t>
            </a:r>
            <a:r>
              <a:rPr lang="en-US" spc="-70" dirty="0" smtClean="0">
                <a:latin typeface="Times New Roman"/>
                <a:ea typeface="Times New Roman"/>
              </a:rPr>
              <a:t> </a:t>
            </a:r>
            <a:r>
              <a:rPr lang="en-US" dirty="0" smtClean="0">
                <a:latin typeface="Times New Roman"/>
                <a:ea typeface="Times New Roman"/>
              </a:rPr>
              <a:t>not.</a:t>
            </a:r>
            <a:r>
              <a:rPr lang="en-US" spc="-70" dirty="0" smtClean="0">
                <a:latin typeface="Times New Roman"/>
                <a:ea typeface="Times New Roman"/>
              </a:rPr>
              <a:t> </a:t>
            </a:r>
            <a:r>
              <a:rPr lang="en-US" dirty="0" smtClean="0">
                <a:latin typeface="Times New Roman"/>
                <a:ea typeface="Times New Roman"/>
              </a:rPr>
              <a:t>The</a:t>
            </a:r>
            <a:r>
              <a:rPr lang="en-US" spc="-70" dirty="0" smtClean="0">
                <a:latin typeface="Times New Roman"/>
                <a:ea typeface="Times New Roman"/>
              </a:rPr>
              <a:t> </a:t>
            </a:r>
            <a:r>
              <a:rPr lang="en-US" dirty="0" smtClean="0">
                <a:latin typeface="Times New Roman"/>
                <a:ea typeface="Times New Roman"/>
              </a:rPr>
              <a:t>individual</a:t>
            </a:r>
            <a:r>
              <a:rPr lang="en-US" spc="-70" dirty="0" smtClean="0">
                <a:latin typeface="Times New Roman"/>
                <a:ea typeface="Times New Roman"/>
              </a:rPr>
              <a:t> </a:t>
            </a:r>
            <a:r>
              <a:rPr lang="en-US" dirty="0" smtClean="0">
                <a:latin typeface="Times New Roman"/>
                <a:ea typeface="Times New Roman"/>
              </a:rPr>
              <a:t>derives</a:t>
            </a:r>
            <a:r>
              <a:rPr lang="en-US" spc="-70" dirty="0" smtClean="0">
                <a:latin typeface="Times New Roman"/>
                <a:ea typeface="Times New Roman"/>
              </a:rPr>
              <a:t> </a:t>
            </a:r>
            <a:r>
              <a:rPr lang="en-US" dirty="0" smtClean="0">
                <a:latin typeface="Times New Roman"/>
                <a:ea typeface="Times New Roman"/>
              </a:rPr>
              <a:t>a</a:t>
            </a:r>
            <a:r>
              <a:rPr lang="en-US" spc="-70" dirty="0" smtClean="0">
                <a:latin typeface="Times New Roman"/>
                <a:ea typeface="Times New Roman"/>
              </a:rPr>
              <a:t> </a:t>
            </a:r>
            <a:r>
              <a:rPr lang="en-US" dirty="0" smtClean="0">
                <a:latin typeface="Times New Roman"/>
                <a:ea typeface="Times New Roman"/>
              </a:rPr>
              <a:t>sense</a:t>
            </a:r>
            <a:r>
              <a:rPr lang="en-US" spc="-70" dirty="0" smtClean="0">
                <a:latin typeface="Times New Roman"/>
                <a:ea typeface="Times New Roman"/>
              </a:rPr>
              <a:t> </a:t>
            </a:r>
            <a:r>
              <a:rPr lang="en-US" dirty="0" smtClean="0">
                <a:latin typeface="Times New Roman"/>
                <a:ea typeface="Times New Roman"/>
              </a:rPr>
              <a:t>of</a:t>
            </a:r>
            <a:r>
              <a:rPr lang="en-US" spc="-70" dirty="0" smtClean="0">
                <a:latin typeface="Times New Roman"/>
                <a:ea typeface="Times New Roman"/>
              </a:rPr>
              <a:t> </a:t>
            </a:r>
            <a:r>
              <a:rPr lang="en-US" dirty="0" smtClean="0">
                <a:latin typeface="Times New Roman"/>
                <a:ea typeface="Times New Roman"/>
              </a:rPr>
              <a:t>dignity</a:t>
            </a:r>
            <a:r>
              <a:rPr lang="en-US" spc="-70" dirty="0" smtClean="0">
                <a:latin typeface="Times New Roman"/>
                <a:ea typeface="Times New Roman"/>
              </a:rPr>
              <a:t> </a:t>
            </a:r>
            <a:r>
              <a:rPr lang="en-US" dirty="0" smtClean="0">
                <a:latin typeface="Times New Roman"/>
                <a:ea typeface="Times New Roman"/>
              </a:rPr>
              <a:t>from</a:t>
            </a:r>
            <a:r>
              <a:rPr lang="en-US" spc="-70" dirty="0" smtClean="0">
                <a:latin typeface="Times New Roman"/>
                <a:ea typeface="Times New Roman"/>
              </a:rPr>
              <a:t> </a:t>
            </a:r>
            <a:r>
              <a:rPr lang="en-US" dirty="0" smtClean="0">
                <a:latin typeface="Times New Roman"/>
                <a:ea typeface="Times New Roman"/>
              </a:rPr>
              <a:t>his</a:t>
            </a:r>
            <a:r>
              <a:rPr lang="en-US" spc="-70" dirty="0" smtClean="0">
                <a:latin typeface="Times New Roman"/>
                <a:ea typeface="Times New Roman"/>
              </a:rPr>
              <a:t> </a:t>
            </a:r>
            <a:r>
              <a:rPr lang="en-US" dirty="0" smtClean="0">
                <a:latin typeface="Times New Roman"/>
                <a:ea typeface="Times New Roman"/>
              </a:rPr>
              <a:t>or</a:t>
            </a:r>
            <a:r>
              <a:rPr lang="en-US" spc="-70" dirty="0" smtClean="0">
                <a:latin typeface="Times New Roman"/>
                <a:ea typeface="Times New Roman"/>
              </a:rPr>
              <a:t> </a:t>
            </a:r>
            <a:r>
              <a:rPr lang="en-US" dirty="0" smtClean="0">
                <a:latin typeface="Times New Roman"/>
                <a:ea typeface="Times New Roman"/>
              </a:rPr>
              <a:t>her</a:t>
            </a:r>
            <a:r>
              <a:rPr lang="en-US" spc="-70" dirty="0" smtClean="0">
                <a:latin typeface="Times New Roman"/>
                <a:ea typeface="Times New Roman"/>
              </a:rPr>
              <a:t> </a:t>
            </a:r>
            <a:r>
              <a:rPr lang="en-US" dirty="0" smtClean="0">
                <a:latin typeface="Times New Roman"/>
                <a:ea typeface="Times New Roman"/>
              </a:rPr>
              <a:t>life</a:t>
            </a:r>
            <a:r>
              <a:rPr lang="en-US" spc="-70" dirty="0" smtClean="0">
                <a:latin typeface="Times New Roman"/>
                <a:ea typeface="Times New Roman"/>
              </a:rPr>
              <a:t> </a:t>
            </a:r>
            <a:r>
              <a:rPr lang="en-US" dirty="0" smtClean="0">
                <a:latin typeface="Times New Roman"/>
                <a:ea typeface="Times New Roman"/>
              </a:rPr>
              <a:t>experiences</a:t>
            </a:r>
            <a:r>
              <a:rPr lang="en-US" spc="-70" dirty="0" smtClean="0">
                <a:latin typeface="Times New Roman"/>
                <a:ea typeface="Times New Roman"/>
              </a:rPr>
              <a:t> </a:t>
            </a:r>
            <a:r>
              <a:rPr lang="en-US" dirty="0" smtClean="0">
                <a:latin typeface="Times New Roman"/>
                <a:ea typeface="Times New Roman"/>
              </a:rPr>
              <a:t>and</a:t>
            </a:r>
            <a:r>
              <a:rPr lang="en-US" spc="-240" dirty="0" smtClean="0">
                <a:latin typeface="Times New Roman"/>
                <a:ea typeface="Times New Roman"/>
              </a:rPr>
              <a:t> </a:t>
            </a:r>
            <a:r>
              <a:rPr lang="en-US" dirty="0" smtClean="0">
                <a:latin typeface="Times New Roman"/>
                <a:ea typeface="Times New Roman"/>
              </a:rPr>
              <a:t>does not fear death, rather viewing it as another stage of development. Ego integrity is achieved when individuals</a:t>
            </a:r>
            <a:r>
              <a:rPr lang="en-US" spc="5" dirty="0" smtClean="0">
                <a:latin typeface="Times New Roman"/>
                <a:ea typeface="Times New Roman"/>
              </a:rPr>
              <a:t> </a:t>
            </a:r>
            <a:r>
              <a:rPr lang="en-US" dirty="0" smtClean="0">
                <a:latin typeface="Times New Roman"/>
                <a:ea typeface="Times New Roman"/>
              </a:rPr>
              <a:t>have</a:t>
            </a:r>
            <a:r>
              <a:rPr lang="en-US" spc="60" dirty="0" smtClean="0">
                <a:latin typeface="Times New Roman"/>
                <a:ea typeface="Times New Roman"/>
              </a:rPr>
              <a:t> </a:t>
            </a:r>
            <a:r>
              <a:rPr lang="en-US" dirty="0" smtClean="0">
                <a:latin typeface="Times New Roman"/>
                <a:ea typeface="Times New Roman"/>
              </a:rPr>
              <a:t>successfully</a:t>
            </a:r>
            <a:r>
              <a:rPr lang="en-US" spc="65" dirty="0" smtClean="0">
                <a:latin typeface="Times New Roman"/>
                <a:ea typeface="Times New Roman"/>
              </a:rPr>
              <a:t> </a:t>
            </a:r>
            <a:r>
              <a:rPr lang="en-US" dirty="0" smtClean="0">
                <a:latin typeface="Times New Roman"/>
                <a:ea typeface="Times New Roman"/>
              </a:rPr>
              <a:t>completed</a:t>
            </a:r>
            <a:r>
              <a:rPr lang="en-US" spc="65" dirty="0" smtClean="0">
                <a:latin typeface="Times New Roman"/>
                <a:ea typeface="Times New Roman"/>
              </a:rPr>
              <a:t> </a:t>
            </a:r>
            <a:r>
              <a:rPr lang="en-US" dirty="0" smtClean="0">
                <a:latin typeface="Times New Roman"/>
                <a:ea typeface="Times New Roman"/>
              </a:rPr>
              <a:t>the</a:t>
            </a:r>
            <a:r>
              <a:rPr lang="en-US" spc="65" dirty="0" smtClean="0">
                <a:latin typeface="Times New Roman"/>
                <a:ea typeface="Times New Roman"/>
              </a:rPr>
              <a:t> </a:t>
            </a:r>
            <a:r>
              <a:rPr lang="en-US" dirty="0" smtClean="0">
                <a:latin typeface="Times New Roman"/>
                <a:ea typeface="Times New Roman"/>
              </a:rPr>
              <a:t>developmental</a:t>
            </a:r>
            <a:r>
              <a:rPr lang="en-US" spc="65" dirty="0" smtClean="0">
                <a:latin typeface="Times New Roman"/>
                <a:ea typeface="Times New Roman"/>
              </a:rPr>
              <a:t> </a:t>
            </a:r>
            <a:r>
              <a:rPr lang="en-US" dirty="0" smtClean="0">
                <a:latin typeface="Times New Roman"/>
                <a:ea typeface="Times New Roman"/>
              </a:rPr>
              <a:t>tasks</a:t>
            </a:r>
            <a:r>
              <a:rPr lang="en-US" spc="60" dirty="0" smtClean="0">
                <a:latin typeface="Times New Roman"/>
                <a:ea typeface="Times New Roman"/>
              </a:rPr>
              <a:t> </a:t>
            </a:r>
            <a:r>
              <a:rPr lang="en-US" dirty="0" smtClean="0">
                <a:latin typeface="Times New Roman"/>
                <a:ea typeface="Times New Roman"/>
              </a:rPr>
              <a:t>of</a:t>
            </a:r>
            <a:r>
              <a:rPr lang="en-US" spc="65" dirty="0" smtClean="0">
                <a:latin typeface="Times New Roman"/>
                <a:ea typeface="Times New Roman"/>
              </a:rPr>
              <a:t> </a:t>
            </a:r>
            <a:r>
              <a:rPr lang="en-US" dirty="0" smtClean="0">
                <a:latin typeface="Times New Roman"/>
                <a:ea typeface="Times New Roman"/>
              </a:rPr>
              <a:t>the</a:t>
            </a:r>
            <a:r>
              <a:rPr lang="en-US" spc="65" dirty="0" smtClean="0">
                <a:latin typeface="Times New Roman"/>
                <a:ea typeface="Times New Roman"/>
              </a:rPr>
              <a:t> </a:t>
            </a:r>
            <a:r>
              <a:rPr lang="en-US" dirty="0" smtClean="0">
                <a:latin typeface="Times New Roman"/>
                <a:ea typeface="Times New Roman"/>
              </a:rPr>
              <a:t>other</a:t>
            </a:r>
            <a:r>
              <a:rPr lang="en-US" spc="65" dirty="0" smtClean="0">
                <a:latin typeface="Times New Roman"/>
                <a:ea typeface="Times New Roman"/>
              </a:rPr>
              <a:t> </a:t>
            </a:r>
            <a:r>
              <a:rPr lang="en-US" dirty="0" smtClean="0">
                <a:latin typeface="Times New Roman"/>
                <a:ea typeface="Times New Roman"/>
              </a:rPr>
              <a:t>stages</a:t>
            </a:r>
            <a:r>
              <a:rPr lang="en-US" spc="65" dirty="0" smtClean="0">
                <a:latin typeface="Times New Roman"/>
                <a:ea typeface="Times New Roman"/>
              </a:rPr>
              <a:t> </a:t>
            </a:r>
            <a:r>
              <a:rPr lang="en-US" dirty="0" smtClean="0">
                <a:latin typeface="Times New Roman"/>
                <a:ea typeface="Times New Roman"/>
              </a:rPr>
              <a:t>and</a:t>
            </a:r>
            <a:r>
              <a:rPr lang="en-US" spc="60" dirty="0" smtClean="0">
                <a:latin typeface="Times New Roman"/>
                <a:ea typeface="Times New Roman"/>
              </a:rPr>
              <a:t> </a:t>
            </a:r>
            <a:r>
              <a:rPr lang="en-US" dirty="0" smtClean="0">
                <a:latin typeface="Times New Roman"/>
                <a:ea typeface="Times New Roman"/>
              </a:rPr>
              <a:t>have</a:t>
            </a:r>
            <a:r>
              <a:rPr lang="en-US" spc="65" dirty="0" smtClean="0">
                <a:latin typeface="Times New Roman"/>
                <a:ea typeface="Times New Roman"/>
              </a:rPr>
              <a:t> </a:t>
            </a:r>
            <a:r>
              <a:rPr lang="en-US" dirty="0" smtClean="0">
                <a:latin typeface="Times New Roman"/>
                <a:ea typeface="Times New Roman"/>
              </a:rPr>
              <a:t>little</a:t>
            </a:r>
            <a:r>
              <a:rPr lang="en-US" spc="65" dirty="0" smtClean="0">
                <a:latin typeface="Times New Roman"/>
                <a:ea typeface="Times New Roman"/>
              </a:rPr>
              <a:t> </a:t>
            </a:r>
            <a:r>
              <a:rPr lang="en-US" dirty="0" smtClean="0">
                <a:latin typeface="Times New Roman"/>
                <a:ea typeface="Times New Roman"/>
              </a:rPr>
              <a:t>desire</a:t>
            </a:r>
            <a:r>
              <a:rPr lang="en-US" spc="65" dirty="0" smtClean="0">
                <a:latin typeface="Times New Roman"/>
                <a:ea typeface="Times New Roman"/>
              </a:rPr>
              <a:t> </a:t>
            </a:r>
            <a:r>
              <a:rPr lang="en-US" dirty="0" smtClean="0">
                <a:latin typeface="Times New Roman"/>
                <a:ea typeface="Times New Roman"/>
              </a:rPr>
              <a:t>to</a:t>
            </a:r>
            <a:r>
              <a:rPr lang="en-US" spc="65" dirty="0" smtClean="0">
                <a:latin typeface="Times New Roman"/>
                <a:ea typeface="Times New Roman"/>
              </a:rPr>
              <a:t> </a:t>
            </a:r>
            <a:r>
              <a:rPr lang="en-US" dirty="0" smtClean="0">
                <a:latin typeface="Times New Roman"/>
                <a:ea typeface="Times New Roman"/>
              </a:rPr>
              <a:t>make</a:t>
            </a:r>
            <a:r>
              <a:rPr lang="en-US" spc="60" dirty="0" smtClean="0">
                <a:latin typeface="Times New Roman"/>
                <a:ea typeface="Times New Roman"/>
              </a:rPr>
              <a:t> </a:t>
            </a:r>
            <a:r>
              <a:rPr lang="en-US" dirty="0" smtClean="0">
                <a:latin typeface="Times New Roman"/>
                <a:ea typeface="Times New Roman"/>
              </a:rPr>
              <a:t>major</a:t>
            </a:r>
            <a:r>
              <a:rPr lang="en-US" spc="65" dirty="0" smtClean="0">
                <a:latin typeface="Times New Roman"/>
                <a:ea typeface="Times New Roman"/>
              </a:rPr>
              <a:t> </a:t>
            </a:r>
            <a:r>
              <a:rPr lang="en-US" dirty="0" smtClean="0">
                <a:latin typeface="Times New Roman"/>
                <a:ea typeface="Times New Roman"/>
              </a:rPr>
              <a:t>changes</a:t>
            </a:r>
            <a:r>
              <a:rPr lang="en-US" spc="-225" dirty="0" smtClean="0">
                <a:latin typeface="Times New Roman"/>
                <a:ea typeface="Times New Roman"/>
              </a:rPr>
              <a:t> </a:t>
            </a:r>
            <a:r>
              <a:rPr lang="en-US" dirty="0" smtClean="0">
                <a:latin typeface="Times New Roman"/>
                <a:ea typeface="Times New Roman"/>
              </a:rPr>
              <a:t>in the ways their lives have progressed</a:t>
            </a:r>
            <a:r>
              <a:rPr lang="en-US" dirty="0" smtClean="0">
                <a:latin typeface="Times New Roman"/>
                <a:ea typeface="Times New Roman"/>
              </a:rPr>
              <a:t>.</a:t>
            </a:r>
            <a:r>
              <a:rPr lang="en-US" dirty="0" smtClean="0">
                <a:latin typeface="Times New Roman"/>
                <a:ea typeface="Times New Roman"/>
              </a:rPr>
              <a:t> </a:t>
            </a:r>
          </a:p>
          <a:p>
            <a:r>
              <a:rPr lang="en-US" dirty="0" smtClean="0">
                <a:latin typeface="Times New Roman"/>
                <a:ea typeface="Times New Roman"/>
              </a:rPr>
              <a:t>No</a:t>
            </a:r>
            <a:r>
              <a:rPr lang="en-US" spc="-15" dirty="0" smtClean="0">
                <a:latin typeface="Times New Roman"/>
                <a:ea typeface="Times New Roman"/>
              </a:rPr>
              <a:t> </a:t>
            </a:r>
            <a:r>
              <a:rPr lang="en-US" dirty="0" smtClean="0">
                <a:latin typeface="Times New Roman"/>
                <a:ea typeface="Times New Roman"/>
              </a:rPr>
              <a:t>achievement</a:t>
            </a:r>
            <a:r>
              <a:rPr lang="en-US" spc="-15" dirty="0" smtClean="0">
                <a:latin typeface="Times New Roman"/>
                <a:ea typeface="Times New Roman"/>
              </a:rPr>
              <a:t> </a:t>
            </a:r>
            <a:r>
              <a:rPr lang="en-US" dirty="0" smtClean="0">
                <a:latin typeface="Times New Roman"/>
                <a:ea typeface="Times New Roman"/>
              </a:rPr>
              <a:t>results</a:t>
            </a:r>
            <a:r>
              <a:rPr lang="en-US" spc="-15" dirty="0" smtClean="0">
                <a:latin typeface="Times New Roman"/>
                <a:ea typeface="Times New Roman"/>
              </a:rPr>
              <a:t> </a:t>
            </a:r>
            <a:r>
              <a:rPr lang="en-US" dirty="0" smtClean="0">
                <a:latin typeface="Times New Roman"/>
                <a:ea typeface="Times New Roman"/>
              </a:rPr>
              <a:t>in</a:t>
            </a:r>
            <a:r>
              <a:rPr lang="en-US" spc="-15" dirty="0" smtClean="0">
                <a:latin typeface="Times New Roman"/>
                <a:ea typeface="Times New Roman"/>
              </a:rPr>
              <a:t> </a:t>
            </a:r>
            <a:r>
              <a:rPr lang="en-US" dirty="0" smtClean="0">
                <a:latin typeface="Times New Roman"/>
                <a:ea typeface="Times New Roman"/>
              </a:rPr>
              <a:t>a</a:t>
            </a:r>
            <a:r>
              <a:rPr lang="en-US" spc="-15" dirty="0" smtClean="0">
                <a:latin typeface="Times New Roman"/>
                <a:ea typeface="Times New Roman"/>
              </a:rPr>
              <a:t> </a:t>
            </a:r>
            <a:r>
              <a:rPr lang="en-US" dirty="0" smtClean="0">
                <a:latin typeface="Times New Roman"/>
                <a:ea typeface="Times New Roman"/>
              </a:rPr>
              <a:t>sense</a:t>
            </a:r>
            <a:r>
              <a:rPr lang="en-US" spc="-15" dirty="0" smtClean="0">
                <a:latin typeface="Times New Roman"/>
                <a:ea typeface="Times New Roman"/>
              </a:rPr>
              <a:t> </a:t>
            </a:r>
            <a:r>
              <a:rPr lang="en-US" dirty="0" smtClean="0">
                <a:latin typeface="Times New Roman"/>
                <a:ea typeface="Times New Roman"/>
              </a:rPr>
              <a:t>of</a:t>
            </a:r>
            <a:r>
              <a:rPr lang="en-US" spc="-15" dirty="0" smtClean="0">
                <a:latin typeface="Times New Roman"/>
                <a:ea typeface="Times New Roman"/>
              </a:rPr>
              <a:t> </a:t>
            </a:r>
            <a:r>
              <a:rPr lang="en-US" dirty="0" smtClean="0">
                <a:latin typeface="Times New Roman"/>
                <a:ea typeface="Times New Roman"/>
              </a:rPr>
              <a:t>self-contempt</a:t>
            </a:r>
            <a:r>
              <a:rPr lang="en-US" spc="-15" dirty="0" smtClean="0">
                <a:latin typeface="Times New Roman"/>
                <a:ea typeface="Times New Roman"/>
              </a:rPr>
              <a:t> </a:t>
            </a:r>
            <a:r>
              <a:rPr lang="en-US" dirty="0" smtClean="0">
                <a:latin typeface="Times New Roman"/>
                <a:ea typeface="Times New Roman"/>
              </a:rPr>
              <a:t>and</a:t>
            </a:r>
            <a:r>
              <a:rPr lang="en-US" spc="-15" dirty="0" smtClean="0">
                <a:latin typeface="Times New Roman"/>
                <a:ea typeface="Times New Roman"/>
              </a:rPr>
              <a:t> </a:t>
            </a:r>
            <a:r>
              <a:rPr lang="en-US" dirty="0" smtClean="0">
                <a:latin typeface="Times New Roman"/>
                <a:ea typeface="Times New Roman"/>
              </a:rPr>
              <a:t>disgust</a:t>
            </a:r>
            <a:r>
              <a:rPr lang="en-US" spc="-15" dirty="0" smtClean="0">
                <a:latin typeface="Times New Roman"/>
                <a:ea typeface="Times New Roman"/>
              </a:rPr>
              <a:t> </a:t>
            </a:r>
            <a:r>
              <a:rPr lang="en-US" dirty="0" smtClean="0">
                <a:latin typeface="Times New Roman"/>
                <a:ea typeface="Times New Roman"/>
              </a:rPr>
              <a:t>with</a:t>
            </a:r>
            <a:r>
              <a:rPr lang="en-US" spc="-15" dirty="0" smtClean="0">
                <a:latin typeface="Times New Roman"/>
                <a:ea typeface="Times New Roman"/>
              </a:rPr>
              <a:t> </a:t>
            </a:r>
            <a:r>
              <a:rPr lang="en-US" dirty="0" smtClean="0">
                <a:latin typeface="Times New Roman"/>
                <a:ea typeface="Times New Roman"/>
              </a:rPr>
              <a:t>how</a:t>
            </a:r>
            <a:r>
              <a:rPr lang="en-US" spc="-15" dirty="0" smtClean="0">
                <a:latin typeface="Times New Roman"/>
                <a:ea typeface="Times New Roman"/>
              </a:rPr>
              <a:t> </a:t>
            </a:r>
            <a:r>
              <a:rPr lang="en-US" dirty="0" smtClean="0">
                <a:latin typeface="Times New Roman"/>
                <a:ea typeface="Times New Roman"/>
              </a:rPr>
              <a:t>life</a:t>
            </a:r>
            <a:r>
              <a:rPr lang="en-US" spc="-15" dirty="0" smtClean="0">
                <a:latin typeface="Times New Roman"/>
                <a:ea typeface="Times New Roman"/>
              </a:rPr>
              <a:t> </a:t>
            </a:r>
            <a:r>
              <a:rPr lang="en-US" dirty="0" smtClean="0">
                <a:latin typeface="Times New Roman"/>
                <a:ea typeface="Times New Roman"/>
              </a:rPr>
              <a:t>has</a:t>
            </a:r>
            <a:r>
              <a:rPr lang="en-US" spc="-15" dirty="0" smtClean="0">
                <a:latin typeface="Times New Roman"/>
                <a:ea typeface="Times New Roman"/>
              </a:rPr>
              <a:t> </a:t>
            </a:r>
            <a:r>
              <a:rPr lang="en-US" dirty="0" smtClean="0">
                <a:latin typeface="Times New Roman"/>
                <a:ea typeface="Times New Roman"/>
              </a:rPr>
              <a:t>progressed.</a:t>
            </a:r>
            <a:r>
              <a:rPr lang="en-US" spc="-15" dirty="0" smtClean="0">
                <a:latin typeface="Times New Roman"/>
                <a:ea typeface="Times New Roman"/>
              </a:rPr>
              <a:t> </a:t>
            </a:r>
            <a:r>
              <a:rPr lang="en-US" dirty="0" smtClean="0">
                <a:latin typeface="Times New Roman"/>
                <a:ea typeface="Times New Roman"/>
              </a:rPr>
              <a:t>The</a:t>
            </a:r>
            <a:r>
              <a:rPr lang="en-US" spc="-15" dirty="0" smtClean="0">
                <a:latin typeface="Times New Roman"/>
                <a:ea typeface="Times New Roman"/>
              </a:rPr>
              <a:t> </a:t>
            </a:r>
            <a:r>
              <a:rPr lang="en-US" dirty="0" smtClean="0">
                <a:latin typeface="Times New Roman"/>
                <a:ea typeface="Times New Roman"/>
              </a:rPr>
              <a:t>individual</a:t>
            </a:r>
            <a:r>
              <a:rPr lang="en-US" spc="-15" dirty="0" smtClean="0">
                <a:latin typeface="Times New Roman"/>
                <a:ea typeface="Times New Roman"/>
              </a:rPr>
              <a:t> </a:t>
            </a:r>
            <a:r>
              <a:rPr lang="en-US" dirty="0" smtClean="0">
                <a:latin typeface="Times New Roman"/>
                <a:ea typeface="Times New Roman"/>
              </a:rPr>
              <a:t>would</a:t>
            </a:r>
            <a:r>
              <a:rPr lang="en-US" spc="-240" dirty="0" smtClean="0">
                <a:latin typeface="Times New Roman"/>
                <a:ea typeface="Times New Roman"/>
              </a:rPr>
              <a:t> </a:t>
            </a:r>
            <a:r>
              <a:rPr lang="en-US" dirty="0" smtClean="0">
                <a:latin typeface="Times New Roman"/>
                <a:ea typeface="Times New Roman"/>
              </a:rPr>
              <a:t>like</a:t>
            </a:r>
            <a:r>
              <a:rPr lang="en-US" spc="-85" dirty="0" smtClean="0">
                <a:latin typeface="Times New Roman"/>
                <a:ea typeface="Times New Roman"/>
              </a:rPr>
              <a:t> </a:t>
            </a:r>
            <a:r>
              <a:rPr lang="en-US" dirty="0" smtClean="0">
                <a:latin typeface="Times New Roman"/>
                <a:ea typeface="Times New Roman"/>
              </a:rPr>
              <a:t>to</a:t>
            </a:r>
            <a:r>
              <a:rPr lang="en-US" spc="-85" dirty="0" smtClean="0">
                <a:latin typeface="Times New Roman"/>
                <a:ea typeface="Times New Roman"/>
              </a:rPr>
              <a:t> </a:t>
            </a:r>
            <a:r>
              <a:rPr lang="en-US" dirty="0" smtClean="0">
                <a:latin typeface="Times New Roman"/>
                <a:ea typeface="Times New Roman"/>
              </a:rPr>
              <a:t>start</a:t>
            </a:r>
            <a:r>
              <a:rPr lang="en-US" spc="-85" dirty="0" smtClean="0">
                <a:latin typeface="Times New Roman"/>
                <a:ea typeface="Times New Roman"/>
              </a:rPr>
              <a:t> </a:t>
            </a:r>
            <a:r>
              <a:rPr lang="en-US" dirty="0" smtClean="0">
                <a:latin typeface="Times New Roman"/>
                <a:ea typeface="Times New Roman"/>
              </a:rPr>
              <a:t>over</a:t>
            </a:r>
            <a:r>
              <a:rPr lang="en-US" spc="-85" dirty="0" smtClean="0">
                <a:latin typeface="Times New Roman"/>
                <a:ea typeface="Times New Roman"/>
              </a:rPr>
              <a:t> </a:t>
            </a:r>
            <a:r>
              <a:rPr lang="en-US" dirty="0" smtClean="0">
                <a:latin typeface="Times New Roman"/>
                <a:ea typeface="Times New Roman"/>
              </a:rPr>
              <a:t>and</a:t>
            </a:r>
            <a:r>
              <a:rPr lang="en-US" spc="-85" dirty="0" smtClean="0">
                <a:latin typeface="Times New Roman"/>
                <a:ea typeface="Times New Roman"/>
              </a:rPr>
              <a:t> </a:t>
            </a:r>
            <a:r>
              <a:rPr lang="en-US" dirty="0" smtClean="0">
                <a:latin typeface="Times New Roman"/>
                <a:ea typeface="Times New Roman"/>
              </a:rPr>
              <a:t>have</a:t>
            </a:r>
            <a:r>
              <a:rPr lang="en-US" spc="-85" dirty="0" smtClean="0">
                <a:latin typeface="Times New Roman"/>
                <a:ea typeface="Times New Roman"/>
              </a:rPr>
              <a:t> </a:t>
            </a:r>
            <a:r>
              <a:rPr lang="en-US" dirty="0" smtClean="0">
                <a:latin typeface="Times New Roman"/>
                <a:ea typeface="Times New Roman"/>
              </a:rPr>
              <a:t>a</a:t>
            </a:r>
            <a:r>
              <a:rPr lang="en-US" spc="-85" dirty="0" smtClean="0">
                <a:latin typeface="Times New Roman"/>
                <a:ea typeface="Times New Roman"/>
              </a:rPr>
              <a:t> </a:t>
            </a:r>
            <a:r>
              <a:rPr lang="en-US" dirty="0" smtClean="0">
                <a:latin typeface="Times New Roman"/>
                <a:ea typeface="Times New Roman"/>
              </a:rPr>
              <a:t>second</a:t>
            </a:r>
            <a:r>
              <a:rPr lang="en-US" spc="-85" dirty="0" smtClean="0">
                <a:latin typeface="Times New Roman"/>
                <a:ea typeface="Times New Roman"/>
              </a:rPr>
              <a:t> </a:t>
            </a:r>
            <a:r>
              <a:rPr lang="en-US" dirty="0" smtClean="0">
                <a:latin typeface="Times New Roman"/>
                <a:ea typeface="Times New Roman"/>
              </a:rPr>
              <a:t>chance</a:t>
            </a:r>
            <a:r>
              <a:rPr lang="en-US" spc="-85" dirty="0" smtClean="0">
                <a:latin typeface="Times New Roman"/>
                <a:ea typeface="Times New Roman"/>
              </a:rPr>
              <a:t> </a:t>
            </a:r>
            <a:r>
              <a:rPr lang="en-US" dirty="0" smtClean="0">
                <a:latin typeface="Times New Roman"/>
                <a:ea typeface="Times New Roman"/>
              </a:rPr>
              <a:t>at</a:t>
            </a:r>
            <a:r>
              <a:rPr lang="en-US" spc="-85" dirty="0" smtClean="0">
                <a:latin typeface="Times New Roman"/>
                <a:ea typeface="Times New Roman"/>
              </a:rPr>
              <a:t> </a:t>
            </a:r>
            <a:r>
              <a:rPr lang="en-US" dirty="0" smtClean="0">
                <a:latin typeface="Times New Roman"/>
                <a:ea typeface="Times New Roman"/>
              </a:rPr>
              <a:t>life.</a:t>
            </a:r>
            <a:r>
              <a:rPr lang="en-US" spc="-85" dirty="0" smtClean="0">
                <a:latin typeface="Times New Roman"/>
                <a:ea typeface="Times New Roman"/>
              </a:rPr>
              <a:t> </a:t>
            </a:r>
            <a:r>
              <a:rPr lang="en-US" dirty="0" smtClean="0">
                <a:latin typeface="Times New Roman"/>
                <a:ea typeface="Times New Roman"/>
              </a:rPr>
              <a:t>He</a:t>
            </a:r>
            <a:r>
              <a:rPr lang="en-US" spc="-85" dirty="0" smtClean="0">
                <a:latin typeface="Times New Roman"/>
                <a:ea typeface="Times New Roman"/>
              </a:rPr>
              <a:t> </a:t>
            </a:r>
            <a:r>
              <a:rPr lang="en-US" dirty="0" smtClean="0">
                <a:latin typeface="Times New Roman"/>
                <a:ea typeface="Times New Roman"/>
              </a:rPr>
              <a:t>or</a:t>
            </a:r>
            <a:r>
              <a:rPr lang="en-US" spc="-85" dirty="0" smtClean="0">
                <a:latin typeface="Times New Roman"/>
                <a:ea typeface="Times New Roman"/>
              </a:rPr>
              <a:t> </a:t>
            </a:r>
            <a:r>
              <a:rPr lang="en-US" dirty="0" smtClean="0">
                <a:latin typeface="Times New Roman"/>
                <a:ea typeface="Times New Roman"/>
              </a:rPr>
              <a:t>she</a:t>
            </a:r>
            <a:r>
              <a:rPr lang="en-US" spc="-85" dirty="0" smtClean="0">
                <a:latin typeface="Times New Roman"/>
                <a:ea typeface="Times New Roman"/>
              </a:rPr>
              <a:t> </a:t>
            </a:r>
            <a:r>
              <a:rPr lang="en-US" dirty="0" smtClean="0">
                <a:latin typeface="Times New Roman"/>
                <a:ea typeface="Times New Roman"/>
              </a:rPr>
              <a:t>feels</a:t>
            </a:r>
            <a:r>
              <a:rPr lang="en-US" spc="-85" dirty="0" smtClean="0">
                <a:latin typeface="Times New Roman"/>
                <a:ea typeface="Times New Roman"/>
              </a:rPr>
              <a:t> </a:t>
            </a:r>
            <a:r>
              <a:rPr lang="en-US" dirty="0" smtClean="0">
                <a:latin typeface="Times New Roman"/>
                <a:ea typeface="Times New Roman"/>
              </a:rPr>
              <a:t>worthless</a:t>
            </a:r>
            <a:r>
              <a:rPr lang="en-US" spc="-85" dirty="0" smtClean="0">
                <a:latin typeface="Times New Roman"/>
                <a:ea typeface="Times New Roman"/>
              </a:rPr>
              <a:t> </a:t>
            </a:r>
            <a:r>
              <a:rPr lang="en-US" dirty="0" smtClean="0">
                <a:latin typeface="Times New Roman"/>
                <a:ea typeface="Times New Roman"/>
              </a:rPr>
              <a:t>and</a:t>
            </a:r>
            <a:r>
              <a:rPr lang="en-US" spc="-85" dirty="0" smtClean="0">
                <a:latin typeface="Times New Roman"/>
                <a:ea typeface="Times New Roman"/>
              </a:rPr>
              <a:t> </a:t>
            </a:r>
            <a:r>
              <a:rPr lang="en-US" dirty="0" smtClean="0">
                <a:latin typeface="Times New Roman"/>
                <a:ea typeface="Times New Roman"/>
              </a:rPr>
              <a:t>helpless</a:t>
            </a:r>
            <a:r>
              <a:rPr lang="en-US" spc="-85" dirty="0" smtClean="0">
                <a:latin typeface="Times New Roman"/>
                <a:ea typeface="Times New Roman"/>
              </a:rPr>
              <a:t> </a:t>
            </a:r>
            <a:r>
              <a:rPr lang="en-US" dirty="0" smtClean="0">
                <a:latin typeface="Times New Roman"/>
                <a:ea typeface="Times New Roman"/>
              </a:rPr>
              <a:t>to</a:t>
            </a:r>
            <a:r>
              <a:rPr lang="en-US" spc="-85" dirty="0" smtClean="0">
                <a:latin typeface="Times New Roman"/>
                <a:ea typeface="Times New Roman"/>
              </a:rPr>
              <a:t> </a:t>
            </a:r>
            <a:r>
              <a:rPr lang="en-US" dirty="0" smtClean="0">
                <a:latin typeface="Times New Roman"/>
                <a:ea typeface="Times New Roman"/>
              </a:rPr>
              <a:t>change.</a:t>
            </a:r>
            <a:r>
              <a:rPr lang="en-US" spc="-85" dirty="0" smtClean="0">
                <a:latin typeface="Times New Roman"/>
                <a:ea typeface="Times New Roman"/>
              </a:rPr>
              <a:t> </a:t>
            </a:r>
            <a:r>
              <a:rPr lang="en-US" dirty="0" smtClean="0">
                <a:latin typeface="Times New Roman"/>
                <a:ea typeface="Times New Roman"/>
              </a:rPr>
              <a:t>Anger,</a:t>
            </a:r>
            <a:r>
              <a:rPr lang="en-US" spc="-85" dirty="0" smtClean="0">
                <a:latin typeface="Times New Roman"/>
                <a:ea typeface="Times New Roman"/>
              </a:rPr>
              <a:t> </a:t>
            </a:r>
            <a:r>
              <a:rPr lang="en-US" dirty="0" smtClean="0">
                <a:latin typeface="Times New Roman"/>
                <a:ea typeface="Times New Roman"/>
              </a:rPr>
              <a:t>depression,</a:t>
            </a:r>
            <a:r>
              <a:rPr lang="en-US" spc="-240" dirty="0" smtClean="0">
                <a:latin typeface="Times New Roman"/>
                <a:ea typeface="Times New Roman"/>
              </a:rPr>
              <a:t> </a:t>
            </a:r>
            <a:r>
              <a:rPr lang="en-US" dirty="0" smtClean="0">
                <a:latin typeface="Times New Roman"/>
                <a:ea typeface="Times New Roman"/>
              </a:rPr>
              <a:t>and</a:t>
            </a:r>
            <a:r>
              <a:rPr lang="en-US" spc="115" dirty="0" smtClean="0">
                <a:latin typeface="Times New Roman"/>
                <a:ea typeface="Times New Roman"/>
              </a:rPr>
              <a:t> </a:t>
            </a:r>
            <a:r>
              <a:rPr lang="en-US" dirty="0" smtClean="0">
                <a:latin typeface="Times New Roman"/>
                <a:ea typeface="Times New Roman"/>
              </a:rPr>
              <a:t>loneliness</a:t>
            </a:r>
            <a:r>
              <a:rPr lang="en-US" spc="115" dirty="0" smtClean="0">
                <a:latin typeface="Times New Roman"/>
                <a:ea typeface="Times New Roman"/>
              </a:rPr>
              <a:t> </a:t>
            </a:r>
            <a:r>
              <a:rPr lang="en-US" dirty="0" smtClean="0">
                <a:latin typeface="Times New Roman"/>
                <a:ea typeface="Times New Roman"/>
              </a:rPr>
              <a:t>are</a:t>
            </a:r>
            <a:r>
              <a:rPr lang="en-US" spc="115" dirty="0" smtClean="0">
                <a:latin typeface="Times New Roman"/>
                <a:ea typeface="Times New Roman"/>
              </a:rPr>
              <a:t> </a:t>
            </a:r>
            <a:r>
              <a:rPr lang="en-US" dirty="0" smtClean="0">
                <a:latin typeface="Times New Roman"/>
                <a:ea typeface="Times New Roman"/>
              </a:rPr>
              <a:t>evident.</a:t>
            </a:r>
            <a:r>
              <a:rPr lang="en-US" spc="120" dirty="0" smtClean="0">
                <a:latin typeface="Times New Roman"/>
                <a:ea typeface="Times New Roman"/>
              </a:rPr>
              <a:t> </a:t>
            </a:r>
            <a:r>
              <a:rPr lang="en-US" dirty="0" smtClean="0">
                <a:latin typeface="Times New Roman"/>
                <a:ea typeface="Times New Roman"/>
              </a:rPr>
              <a:t>The</a:t>
            </a:r>
            <a:r>
              <a:rPr lang="en-US" spc="115" dirty="0" smtClean="0">
                <a:latin typeface="Times New Roman"/>
                <a:ea typeface="Times New Roman"/>
              </a:rPr>
              <a:t> </a:t>
            </a:r>
            <a:r>
              <a:rPr lang="en-US" dirty="0" smtClean="0">
                <a:latin typeface="Times New Roman"/>
                <a:ea typeface="Times New Roman"/>
              </a:rPr>
              <a:t>focus</a:t>
            </a:r>
            <a:r>
              <a:rPr lang="en-US" spc="115" dirty="0" smtClean="0">
                <a:latin typeface="Times New Roman"/>
                <a:ea typeface="Times New Roman"/>
              </a:rPr>
              <a:t> </a:t>
            </a:r>
            <a:r>
              <a:rPr lang="en-US" dirty="0" smtClean="0">
                <a:latin typeface="Times New Roman"/>
                <a:ea typeface="Times New Roman"/>
              </a:rPr>
              <a:t>may</a:t>
            </a:r>
            <a:r>
              <a:rPr lang="en-US" spc="115" dirty="0" smtClean="0">
                <a:latin typeface="Times New Roman"/>
                <a:ea typeface="Times New Roman"/>
              </a:rPr>
              <a:t> </a:t>
            </a:r>
            <a:r>
              <a:rPr lang="en-US" dirty="0" smtClean="0">
                <a:latin typeface="Times New Roman"/>
                <a:ea typeface="Times New Roman"/>
              </a:rPr>
              <a:t>be</a:t>
            </a:r>
            <a:r>
              <a:rPr lang="en-US" spc="120" dirty="0" smtClean="0">
                <a:latin typeface="Times New Roman"/>
                <a:ea typeface="Times New Roman"/>
              </a:rPr>
              <a:t> </a:t>
            </a:r>
            <a:r>
              <a:rPr lang="en-US" dirty="0" smtClean="0">
                <a:latin typeface="Times New Roman"/>
                <a:ea typeface="Times New Roman"/>
              </a:rPr>
              <a:t>on</a:t>
            </a:r>
            <a:r>
              <a:rPr lang="en-US" spc="115" dirty="0" smtClean="0">
                <a:latin typeface="Times New Roman"/>
                <a:ea typeface="Times New Roman"/>
              </a:rPr>
              <a:t> </a:t>
            </a:r>
            <a:r>
              <a:rPr lang="en-US" dirty="0" smtClean="0">
                <a:latin typeface="Times New Roman"/>
                <a:ea typeface="Times New Roman"/>
              </a:rPr>
              <a:t>past</a:t>
            </a:r>
            <a:r>
              <a:rPr lang="en-US" spc="115" dirty="0" smtClean="0">
                <a:latin typeface="Times New Roman"/>
                <a:ea typeface="Times New Roman"/>
              </a:rPr>
              <a:t> </a:t>
            </a:r>
            <a:r>
              <a:rPr lang="en-US" dirty="0" smtClean="0">
                <a:latin typeface="Times New Roman"/>
                <a:ea typeface="Times New Roman"/>
              </a:rPr>
              <a:t>failures</a:t>
            </a:r>
            <a:r>
              <a:rPr lang="en-US" spc="115" dirty="0" smtClean="0">
                <a:latin typeface="Times New Roman"/>
                <a:ea typeface="Times New Roman"/>
              </a:rPr>
              <a:t> </a:t>
            </a:r>
            <a:r>
              <a:rPr lang="en-US" dirty="0" smtClean="0">
                <a:latin typeface="Times New Roman"/>
                <a:ea typeface="Times New Roman"/>
              </a:rPr>
              <a:t>or</a:t>
            </a:r>
            <a:r>
              <a:rPr lang="en-US" spc="120" dirty="0" smtClean="0">
                <a:latin typeface="Times New Roman"/>
                <a:ea typeface="Times New Roman"/>
              </a:rPr>
              <a:t> </a:t>
            </a:r>
            <a:r>
              <a:rPr lang="en-US" dirty="0" smtClean="0">
                <a:latin typeface="Times New Roman"/>
                <a:ea typeface="Times New Roman"/>
              </a:rPr>
              <a:t>perceived</a:t>
            </a:r>
            <a:r>
              <a:rPr lang="en-US" spc="115" dirty="0" smtClean="0">
                <a:latin typeface="Times New Roman"/>
                <a:ea typeface="Times New Roman"/>
              </a:rPr>
              <a:t> </a:t>
            </a:r>
            <a:r>
              <a:rPr lang="en-US" dirty="0" smtClean="0">
                <a:latin typeface="Times New Roman"/>
                <a:ea typeface="Times New Roman"/>
              </a:rPr>
              <a:t>failures.</a:t>
            </a:r>
            <a:r>
              <a:rPr lang="en-US" spc="115" dirty="0" smtClean="0">
                <a:latin typeface="Times New Roman"/>
                <a:ea typeface="Times New Roman"/>
              </a:rPr>
              <a:t> </a:t>
            </a:r>
            <a:r>
              <a:rPr lang="en-US" dirty="0" smtClean="0">
                <a:latin typeface="Times New Roman"/>
                <a:ea typeface="Times New Roman"/>
              </a:rPr>
              <a:t>Impending</a:t>
            </a:r>
            <a:r>
              <a:rPr lang="en-US" spc="115" dirty="0" smtClean="0">
                <a:latin typeface="Times New Roman"/>
                <a:ea typeface="Times New Roman"/>
              </a:rPr>
              <a:t> </a:t>
            </a:r>
            <a:r>
              <a:rPr lang="en-US" dirty="0" smtClean="0">
                <a:latin typeface="Times New Roman"/>
                <a:ea typeface="Times New Roman"/>
              </a:rPr>
              <a:t>death</a:t>
            </a:r>
            <a:r>
              <a:rPr lang="en-US" spc="120" dirty="0" smtClean="0">
                <a:latin typeface="Times New Roman"/>
                <a:ea typeface="Times New Roman"/>
              </a:rPr>
              <a:t> </a:t>
            </a:r>
            <a:r>
              <a:rPr lang="en-US" dirty="0" smtClean="0">
                <a:latin typeface="Times New Roman"/>
                <a:ea typeface="Times New Roman"/>
              </a:rPr>
              <a:t>is</a:t>
            </a:r>
            <a:r>
              <a:rPr lang="en-US" spc="115" dirty="0" smtClean="0">
                <a:latin typeface="Times New Roman"/>
                <a:ea typeface="Times New Roman"/>
              </a:rPr>
              <a:t> </a:t>
            </a:r>
            <a:r>
              <a:rPr lang="en-US" dirty="0" smtClean="0">
                <a:latin typeface="Times New Roman"/>
                <a:ea typeface="Times New Roman"/>
              </a:rPr>
              <a:t>feared</a:t>
            </a:r>
            <a:r>
              <a:rPr lang="en-US" spc="-240" dirty="0" smtClean="0">
                <a:latin typeface="Times New Roman"/>
                <a:ea typeface="Times New Roman"/>
              </a:rPr>
              <a:t> </a:t>
            </a:r>
            <a:r>
              <a:rPr lang="en-US" dirty="0" smtClean="0">
                <a:latin typeface="Times New Roman"/>
                <a:ea typeface="Times New Roman"/>
              </a:rPr>
              <a:t>or denied, or ideas of suicide may prevail. The task remains unresolved when earlier tasks are not fulfilled: self-</a:t>
            </a:r>
            <a:r>
              <a:rPr lang="en-US" spc="5" dirty="0" smtClean="0">
                <a:latin typeface="Times New Roman"/>
                <a:ea typeface="Times New Roman"/>
              </a:rPr>
              <a:t> </a:t>
            </a:r>
            <a:r>
              <a:rPr lang="en-US" dirty="0" smtClean="0">
                <a:latin typeface="Times New Roman"/>
                <a:ea typeface="Times New Roman"/>
              </a:rPr>
              <a:t>confidence, a concern for others, and a strong sense of self-identity were never achieved.</a:t>
            </a:r>
            <a:endParaRPr lang="en-US" dirty="0"/>
          </a:p>
        </p:txBody>
      </p:sp>
    </p:spTree>
  </p:cSld>
  <p:clrMapOvr>
    <a:masterClrMapping/>
  </p:clrMapOvr>
  <p:transition spd="med">
    <p:wipe dir="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990600"/>
          </a:xfrm>
        </p:spPr>
        <p:txBody>
          <a:bodyPr>
            <a:normAutofit fontScale="90000"/>
          </a:bodyPr>
          <a:lstStyle/>
          <a:p>
            <a:pPr algn="ctr"/>
            <a:r>
              <a:rPr lang="en-US" b="1" dirty="0" smtClean="0">
                <a:solidFill>
                  <a:srgbClr val="008080"/>
                </a:solidFill>
                <a:ea typeface="Times New Roman"/>
              </a:rPr>
              <a:t>Difference between Freud's and Erickson's Theory</a:t>
            </a:r>
            <a:endParaRPr lang="en-US" dirty="0">
              <a:solidFill>
                <a:srgbClr val="008080"/>
              </a:solidFill>
            </a:endParaRPr>
          </a:p>
        </p:txBody>
      </p:sp>
      <p:graphicFrame>
        <p:nvGraphicFramePr>
          <p:cNvPr id="4" name="Content Placeholder 3"/>
          <p:cNvGraphicFramePr>
            <a:graphicFrameLocks noGrp="1"/>
          </p:cNvGraphicFramePr>
          <p:nvPr>
            <p:ph sz="quarter" idx="1"/>
          </p:nvPr>
        </p:nvGraphicFramePr>
        <p:xfrm>
          <a:off x="457200" y="2057400"/>
          <a:ext cx="8153400" cy="4343399"/>
        </p:xfrm>
        <a:graphic>
          <a:graphicData uri="http://schemas.openxmlformats.org/drawingml/2006/table">
            <a:tbl>
              <a:tblPr firstRow="1" bandRow="1">
                <a:tableStyleId>{5C22544A-7EE6-4342-B048-85BDC9FD1C3A}</a:tableStyleId>
              </a:tblPr>
              <a:tblGrid>
                <a:gridCol w="4076700"/>
                <a:gridCol w="4076700"/>
              </a:tblGrid>
              <a:tr h="842749">
                <a:tc>
                  <a:txBody>
                    <a:bodyPr/>
                    <a:lstStyle/>
                    <a:p>
                      <a:pPr algn="ctr"/>
                      <a:r>
                        <a:rPr lang="en-US" sz="2800" b="1" dirty="0" smtClean="0">
                          <a:solidFill>
                            <a:schemeClr val="tx1"/>
                          </a:solidFill>
                          <a:latin typeface="Times New Roman"/>
                          <a:ea typeface="Times New Roman"/>
                        </a:rPr>
                        <a:t>Sigmund Freud's</a:t>
                      </a:r>
                      <a:endParaRPr lang="en-US" sz="2800" dirty="0">
                        <a:solidFill>
                          <a:schemeClr val="tx1"/>
                        </a:solidFill>
                      </a:endParaRPr>
                    </a:p>
                  </a:txBody>
                  <a:tcPr>
                    <a:solidFill>
                      <a:schemeClr val="accent5">
                        <a:lumMod val="60000"/>
                        <a:lumOff val="40000"/>
                      </a:schemeClr>
                    </a:solidFill>
                  </a:tcPr>
                </a:tc>
                <a:tc>
                  <a:txBody>
                    <a:bodyPr/>
                    <a:lstStyle/>
                    <a:p>
                      <a:pPr marL="0" algn="ctr" rtl="0" eaLnBrk="1" latinLnBrk="0" hangingPunct="1"/>
                      <a:r>
                        <a:rPr kumimoji="0" lang="en-US" sz="2800" b="1" kern="1200" dirty="0" smtClean="0">
                          <a:solidFill>
                            <a:schemeClr val="tx1"/>
                          </a:solidFill>
                          <a:latin typeface="Times New Roman"/>
                          <a:ea typeface="Times New Roman"/>
                          <a:cs typeface="+mn-cs"/>
                        </a:rPr>
                        <a:t>Erik Erickson's</a:t>
                      </a:r>
                      <a:endParaRPr kumimoji="0" lang="en-US" sz="2800" b="1" kern="1200" dirty="0">
                        <a:solidFill>
                          <a:schemeClr val="tx1"/>
                        </a:solidFill>
                        <a:latin typeface="Times New Roman"/>
                        <a:ea typeface="Times New Roman"/>
                        <a:cs typeface="+mn-cs"/>
                      </a:endParaRPr>
                    </a:p>
                  </a:txBody>
                  <a:tcPr>
                    <a:solidFill>
                      <a:schemeClr val="accent5">
                        <a:lumMod val="60000"/>
                        <a:lumOff val="40000"/>
                      </a:schemeClr>
                    </a:solidFill>
                  </a:tcPr>
                </a:tc>
              </a:tr>
              <a:tr h="8427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a:ea typeface="Times New Roman"/>
                        </a:rPr>
                        <a:t>Entry based upon sexuality</a:t>
                      </a:r>
                    </a:p>
                    <a:p>
                      <a:endParaRPr lang="en-US" dirty="0"/>
                    </a:p>
                  </a:txBody>
                  <a:tcPr>
                    <a:solidFill>
                      <a:schemeClr val="accent5">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a:ea typeface="Times New Roman"/>
                        </a:rPr>
                        <a:t>Includes </a:t>
                      </a:r>
                      <a:r>
                        <a:rPr lang="en-US" sz="1800" dirty="0" smtClean="0">
                          <a:latin typeface="Times New Roman"/>
                          <a:ea typeface="Times New Roman"/>
                        </a:rPr>
                        <a:t>other factors also as society</a:t>
                      </a:r>
                    </a:p>
                    <a:p>
                      <a:endParaRPr lang="en-US" dirty="0"/>
                    </a:p>
                  </a:txBody>
                  <a:tcPr>
                    <a:solidFill>
                      <a:schemeClr val="accent5">
                        <a:lumMod val="60000"/>
                        <a:lumOff val="40000"/>
                      </a:schemeClr>
                    </a:solidFill>
                  </a:tcPr>
                </a:tc>
              </a:tr>
              <a:tr h="8427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a:ea typeface="Times New Roman"/>
                        </a:rPr>
                        <a:t>Role of unconscious desires</a:t>
                      </a:r>
                    </a:p>
                    <a:p>
                      <a:endParaRPr lang="en-US" dirty="0"/>
                    </a:p>
                  </a:txBody>
                  <a:tcPr>
                    <a:solidFill>
                      <a:schemeClr val="accent5">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a:ea typeface="Times New Roman"/>
                        </a:rPr>
                        <a:t>Role of environment</a:t>
                      </a:r>
                    </a:p>
                    <a:p>
                      <a:endParaRPr lang="en-US" dirty="0"/>
                    </a:p>
                  </a:txBody>
                  <a:tcPr>
                    <a:solidFill>
                      <a:schemeClr val="accent5">
                        <a:lumMod val="60000"/>
                        <a:lumOff val="40000"/>
                      </a:schemeClr>
                    </a:solidFill>
                  </a:tcPr>
                </a:tc>
              </a:tr>
              <a:tr h="9724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a:ea typeface="Times New Roman"/>
                        </a:rPr>
                        <a:t>Outcome of each stage is permanent</a:t>
                      </a:r>
                    </a:p>
                    <a:p>
                      <a:endParaRPr lang="en-US" dirty="0"/>
                    </a:p>
                  </a:txBody>
                  <a:tcPr>
                    <a:solidFill>
                      <a:schemeClr val="accent5">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a:ea typeface="Times New Roman"/>
                        </a:rPr>
                        <a:t>Outcome is not permanent, it can be modified over life</a:t>
                      </a:r>
                      <a:r>
                        <a:rPr lang="en-US" sz="1800" spc="-240" dirty="0" smtClean="0">
                          <a:latin typeface="Times New Roman"/>
                          <a:ea typeface="Times New Roman"/>
                        </a:rPr>
                        <a:t> </a:t>
                      </a:r>
                      <a:r>
                        <a:rPr lang="en-US" sz="1800" dirty="0" smtClean="0">
                          <a:latin typeface="Times New Roman"/>
                          <a:ea typeface="Times New Roman"/>
                        </a:rPr>
                        <a:t>course</a:t>
                      </a:r>
                    </a:p>
                    <a:p>
                      <a:endParaRPr lang="en-US" dirty="0"/>
                    </a:p>
                  </a:txBody>
                  <a:tcPr>
                    <a:solidFill>
                      <a:schemeClr val="accent5">
                        <a:lumMod val="60000"/>
                        <a:lumOff val="40000"/>
                      </a:schemeClr>
                    </a:solidFill>
                  </a:tcPr>
                </a:tc>
              </a:tr>
              <a:tr h="842749">
                <a:tc>
                  <a:txBody>
                    <a:bodyPr/>
                    <a:lstStyle/>
                    <a:p>
                      <a:r>
                        <a:rPr lang="en-US" sz="1800" dirty="0" smtClean="0">
                          <a:latin typeface="Times New Roman"/>
                          <a:ea typeface="Times New Roman"/>
                        </a:rPr>
                        <a:t>Development occurs only at initial stages</a:t>
                      </a:r>
                      <a:endParaRPr lang="en-US" dirty="0"/>
                    </a:p>
                  </a:txBody>
                  <a:tcPr>
                    <a:solidFill>
                      <a:schemeClr val="accent5">
                        <a:lumMod val="60000"/>
                        <a:lumOff val="40000"/>
                      </a:schemeClr>
                    </a:solidFill>
                  </a:tcPr>
                </a:tc>
                <a:tc>
                  <a:txBody>
                    <a:bodyPr/>
                    <a:lstStyle/>
                    <a:p>
                      <a:r>
                        <a:rPr lang="en-US" sz="1800" dirty="0" smtClean="0">
                          <a:latin typeface="Times New Roman"/>
                          <a:ea typeface="Times New Roman"/>
                        </a:rPr>
                        <a:t>Occurs throughout the life</a:t>
                      </a:r>
                      <a:endParaRPr lang="en-US" dirty="0"/>
                    </a:p>
                  </a:txBody>
                  <a:tcPr>
                    <a:solidFill>
                      <a:schemeClr val="accent5">
                        <a:lumMod val="60000"/>
                        <a:lumOff val="40000"/>
                      </a:schemeClr>
                    </a:solidFill>
                  </a:tcPr>
                </a:tc>
              </a:tr>
            </a:tbl>
          </a:graphicData>
        </a:graphic>
      </p:graphicFrame>
    </p:spTree>
  </p:cSld>
  <p:clrMapOvr>
    <a:masterClrMapping/>
  </p:clrMapOvr>
  <p:transition spd="med">
    <p:wipe dir="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29000"/>
            <a:ext cx="8153400" cy="990600"/>
          </a:xfrm>
        </p:spPr>
        <p:txBody>
          <a:bodyPr vert="horz" anchor="ctr">
            <a:noAutofit/>
          </a:bodyPr>
          <a:lstStyle/>
          <a:p>
            <a:pPr algn="ctr"/>
            <a:r>
              <a:rPr lang="en-US" sz="6000" b="1" dirty="0" smtClean="0">
                <a:solidFill>
                  <a:srgbClr val="008080"/>
                </a:solidFill>
                <a:latin typeface="Arial Black" pitchFamily="34" charset="0"/>
                <a:ea typeface="Times New Roman"/>
              </a:rPr>
              <a:t>COGNITIVE DEVELOPMENT THEORY</a:t>
            </a:r>
            <a:br>
              <a:rPr lang="en-US" sz="6000" b="1" dirty="0" smtClean="0">
                <a:solidFill>
                  <a:srgbClr val="008080"/>
                </a:solidFill>
                <a:latin typeface="Arial Black" pitchFamily="34" charset="0"/>
                <a:ea typeface="Times New Roman"/>
              </a:rPr>
            </a:br>
            <a:endParaRPr lang="en-US" sz="6000" b="1" dirty="0">
              <a:solidFill>
                <a:srgbClr val="008080"/>
              </a:solidFill>
              <a:latin typeface="Arial Black" pitchFamily="34" charset="0"/>
              <a:ea typeface="Times New Roman"/>
            </a:endParaRPr>
          </a:p>
        </p:txBody>
      </p:sp>
    </p:spTree>
  </p:cSld>
  <p:clrMapOvr>
    <a:masterClrMapping/>
  </p:clrMapOvr>
  <p:transition spd="med">
    <p:wipe dir="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600200"/>
            <a:ext cx="9144000" cy="5029200"/>
          </a:xfrm>
        </p:spPr>
        <p:txBody>
          <a:bodyPr>
            <a:noAutofit/>
          </a:bodyPr>
          <a:lstStyle/>
          <a:p>
            <a:r>
              <a:rPr lang="en-US" sz="2800" b="1" dirty="0" smtClean="0">
                <a:latin typeface="Times New Roman"/>
                <a:ea typeface="Times New Roman"/>
              </a:rPr>
              <a:t>Piaget</a:t>
            </a:r>
            <a:r>
              <a:rPr lang="en-US" sz="2800" spc="-75" dirty="0" smtClean="0">
                <a:latin typeface="Times New Roman"/>
                <a:ea typeface="Times New Roman"/>
              </a:rPr>
              <a:t> </a:t>
            </a:r>
            <a:r>
              <a:rPr lang="en-US" sz="2800" dirty="0" smtClean="0">
                <a:latin typeface="Times New Roman"/>
                <a:ea typeface="Times New Roman"/>
              </a:rPr>
              <a:t>has</a:t>
            </a:r>
            <a:r>
              <a:rPr lang="en-US" sz="2800" spc="-75" dirty="0" smtClean="0">
                <a:latin typeface="Times New Roman"/>
                <a:ea typeface="Times New Roman"/>
              </a:rPr>
              <a:t> </a:t>
            </a:r>
            <a:r>
              <a:rPr lang="en-US" sz="2800" dirty="0" smtClean="0">
                <a:latin typeface="Times New Roman"/>
                <a:ea typeface="Times New Roman"/>
              </a:rPr>
              <a:t>been</a:t>
            </a:r>
            <a:r>
              <a:rPr lang="en-US" sz="2800" spc="-75" dirty="0" smtClean="0">
                <a:latin typeface="Times New Roman"/>
                <a:ea typeface="Times New Roman"/>
              </a:rPr>
              <a:t> </a:t>
            </a:r>
            <a:r>
              <a:rPr lang="en-US" sz="2800" dirty="0" smtClean="0">
                <a:latin typeface="Times New Roman"/>
                <a:ea typeface="Times New Roman"/>
              </a:rPr>
              <a:t>called</a:t>
            </a:r>
            <a:r>
              <a:rPr lang="en-US" sz="2800" spc="-75" dirty="0" smtClean="0">
                <a:latin typeface="Times New Roman"/>
                <a:ea typeface="Times New Roman"/>
              </a:rPr>
              <a:t> </a:t>
            </a:r>
            <a:r>
              <a:rPr lang="en-US" sz="2800" dirty="0" smtClean="0">
                <a:latin typeface="Times New Roman"/>
                <a:ea typeface="Times New Roman"/>
              </a:rPr>
              <a:t>the</a:t>
            </a:r>
            <a:r>
              <a:rPr lang="en-US" sz="2800" spc="-75" dirty="0" smtClean="0">
                <a:latin typeface="Times New Roman"/>
                <a:ea typeface="Times New Roman"/>
              </a:rPr>
              <a:t> </a:t>
            </a:r>
            <a:r>
              <a:rPr lang="en-US" sz="2800" b="1" dirty="0" smtClean="0">
                <a:latin typeface="Times New Roman"/>
                <a:ea typeface="Times New Roman"/>
              </a:rPr>
              <a:t>Father</a:t>
            </a:r>
            <a:r>
              <a:rPr lang="en-US" sz="2800" b="1" spc="-75" dirty="0" smtClean="0">
                <a:latin typeface="Times New Roman"/>
                <a:ea typeface="Times New Roman"/>
              </a:rPr>
              <a:t> </a:t>
            </a:r>
            <a:r>
              <a:rPr lang="en-US" sz="2800" b="1" dirty="0" smtClean="0">
                <a:latin typeface="Times New Roman"/>
                <a:ea typeface="Times New Roman"/>
              </a:rPr>
              <a:t>of</a:t>
            </a:r>
            <a:r>
              <a:rPr lang="en-US" sz="2800" b="1" spc="-75" dirty="0" smtClean="0">
                <a:latin typeface="Times New Roman"/>
                <a:ea typeface="Times New Roman"/>
              </a:rPr>
              <a:t> </a:t>
            </a:r>
            <a:r>
              <a:rPr lang="en-US" sz="2800" b="1" dirty="0" smtClean="0">
                <a:latin typeface="Times New Roman"/>
                <a:ea typeface="Times New Roman"/>
              </a:rPr>
              <a:t>Child</a:t>
            </a:r>
            <a:r>
              <a:rPr lang="en-US" sz="2800" b="1" spc="-75" dirty="0" smtClean="0">
                <a:latin typeface="Times New Roman"/>
                <a:ea typeface="Times New Roman"/>
              </a:rPr>
              <a:t> </a:t>
            </a:r>
            <a:r>
              <a:rPr lang="en-US" sz="2800" b="1" dirty="0" smtClean="0">
                <a:latin typeface="Times New Roman"/>
                <a:ea typeface="Times New Roman"/>
              </a:rPr>
              <a:t>Psychology.</a:t>
            </a:r>
            <a:r>
              <a:rPr lang="en-US" sz="2800" b="1" spc="-75" dirty="0" smtClean="0">
                <a:latin typeface="Times New Roman"/>
                <a:ea typeface="Times New Roman"/>
              </a:rPr>
              <a:t> </a:t>
            </a:r>
            <a:endParaRPr lang="en-US" sz="2800" b="1" spc="-75" dirty="0" smtClean="0">
              <a:latin typeface="Times New Roman"/>
              <a:ea typeface="Times New Roman"/>
            </a:endParaRPr>
          </a:p>
          <a:p>
            <a:r>
              <a:rPr lang="en-US" sz="2800" dirty="0" smtClean="0">
                <a:latin typeface="Times New Roman"/>
                <a:ea typeface="Times New Roman"/>
              </a:rPr>
              <a:t>His</a:t>
            </a:r>
            <a:r>
              <a:rPr lang="en-US" sz="2800" spc="-75" dirty="0" smtClean="0">
                <a:latin typeface="Times New Roman"/>
                <a:ea typeface="Times New Roman"/>
              </a:rPr>
              <a:t> </a:t>
            </a:r>
            <a:r>
              <a:rPr lang="en-US" sz="2800" dirty="0" smtClean="0">
                <a:latin typeface="Times New Roman"/>
                <a:ea typeface="Times New Roman"/>
              </a:rPr>
              <a:t>work</a:t>
            </a:r>
            <a:r>
              <a:rPr lang="en-US" sz="2800" spc="-75" dirty="0" smtClean="0">
                <a:latin typeface="Times New Roman"/>
                <a:ea typeface="Times New Roman"/>
              </a:rPr>
              <a:t> </a:t>
            </a:r>
            <a:r>
              <a:rPr lang="en-US" sz="2800" dirty="0" smtClean="0">
                <a:latin typeface="Times New Roman"/>
                <a:ea typeface="Times New Roman"/>
              </a:rPr>
              <a:t>concerning</a:t>
            </a:r>
            <a:r>
              <a:rPr lang="en-US" sz="2800" spc="-75" dirty="0" smtClean="0">
                <a:latin typeface="Times New Roman"/>
                <a:ea typeface="Times New Roman"/>
              </a:rPr>
              <a:t> </a:t>
            </a:r>
            <a:r>
              <a:rPr lang="en-US" sz="2800" dirty="0" smtClean="0">
                <a:latin typeface="Times New Roman"/>
                <a:ea typeface="Times New Roman"/>
              </a:rPr>
              <a:t>cognitive</a:t>
            </a:r>
            <a:r>
              <a:rPr lang="en-US" sz="2800" spc="-75" dirty="0" smtClean="0">
                <a:latin typeface="Times New Roman"/>
                <a:ea typeface="Times New Roman"/>
              </a:rPr>
              <a:t> </a:t>
            </a:r>
            <a:r>
              <a:rPr lang="en-US" sz="2800" dirty="0" smtClean="0">
                <a:latin typeface="Times New Roman"/>
                <a:ea typeface="Times New Roman"/>
              </a:rPr>
              <a:t>development</a:t>
            </a:r>
            <a:r>
              <a:rPr lang="en-US" sz="2800" spc="-75" dirty="0" smtClean="0">
                <a:latin typeface="Times New Roman"/>
                <a:ea typeface="Times New Roman"/>
              </a:rPr>
              <a:t> </a:t>
            </a:r>
            <a:r>
              <a:rPr lang="en-US" sz="2800" dirty="0" smtClean="0">
                <a:latin typeface="Times New Roman"/>
                <a:ea typeface="Times New Roman"/>
              </a:rPr>
              <a:t>in</a:t>
            </a:r>
            <a:r>
              <a:rPr lang="en-US" sz="2800" spc="-75" dirty="0" smtClean="0">
                <a:latin typeface="Times New Roman"/>
                <a:ea typeface="Times New Roman"/>
              </a:rPr>
              <a:t> </a:t>
            </a:r>
            <a:r>
              <a:rPr lang="en-US" sz="2800" dirty="0" smtClean="0">
                <a:latin typeface="Times New Roman"/>
                <a:ea typeface="Times New Roman"/>
              </a:rPr>
              <a:t>the</a:t>
            </a:r>
            <a:r>
              <a:rPr lang="en-US" sz="2800" spc="-75" dirty="0" smtClean="0">
                <a:latin typeface="Times New Roman"/>
                <a:ea typeface="Times New Roman"/>
              </a:rPr>
              <a:t> </a:t>
            </a:r>
            <a:r>
              <a:rPr lang="en-US" sz="2800" dirty="0" smtClean="0">
                <a:latin typeface="Times New Roman"/>
                <a:ea typeface="Times New Roman"/>
              </a:rPr>
              <a:t>child</a:t>
            </a:r>
            <a:r>
              <a:rPr lang="en-US" sz="2800" spc="-75" dirty="0" smtClean="0">
                <a:latin typeface="Times New Roman"/>
                <a:ea typeface="Times New Roman"/>
              </a:rPr>
              <a:t> </a:t>
            </a:r>
            <a:r>
              <a:rPr lang="en-US" sz="2800" dirty="0" smtClean="0">
                <a:latin typeface="Times New Roman"/>
                <a:ea typeface="Times New Roman"/>
              </a:rPr>
              <a:t>is</a:t>
            </a:r>
            <a:r>
              <a:rPr lang="en-US" sz="2800" spc="-75" dirty="0" smtClean="0">
                <a:latin typeface="Times New Roman"/>
                <a:ea typeface="Times New Roman"/>
              </a:rPr>
              <a:t> </a:t>
            </a:r>
            <a:r>
              <a:rPr lang="en-US" sz="2800" dirty="0" smtClean="0">
                <a:latin typeface="Times New Roman"/>
                <a:ea typeface="Times New Roman"/>
              </a:rPr>
              <a:t>based</a:t>
            </a:r>
            <a:r>
              <a:rPr lang="en-US" sz="2800" spc="-240" dirty="0" smtClean="0">
                <a:latin typeface="Times New Roman"/>
                <a:ea typeface="Times New Roman"/>
              </a:rPr>
              <a:t> </a:t>
            </a:r>
            <a:r>
              <a:rPr lang="en-US" sz="2800" dirty="0" smtClean="0">
                <a:latin typeface="Times New Roman"/>
                <a:ea typeface="Times New Roman"/>
              </a:rPr>
              <a:t>on</a:t>
            </a:r>
            <a:r>
              <a:rPr lang="en-US" sz="2800" spc="-60" dirty="0" smtClean="0">
                <a:latin typeface="Times New Roman"/>
                <a:ea typeface="Times New Roman"/>
              </a:rPr>
              <a:t> </a:t>
            </a:r>
            <a:r>
              <a:rPr lang="en-US" sz="2800" dirty="0" smtClean="0">
                <a:latin typeface="Times New Roman"/>
                <a:ea typeface="Times New Roman"/>
              </a:rPr>
              <a:t>the</a:t>
            </a:r>
            <a:r>
              <a:rPr lang="en-US" sz="2800" spc="-60" dirty="0" smtClean="0">
                <a:latin typeface="Times New Roman"/>
                <a:ea typeface="Times New Roman"/>
              </a:rPr>
              <a:t> </a:t>
            </a:r>
            <a:r>
              <a:rPr lang="en-US" sz="2800" dirty="0" smtClean="0">
                <a:latin typeface="Times New Roman"/>
                <a:ea typeface="Times New Roman"/>
              </a:rPr>
              <a:t>premise</a:t>
            </a:r>
            <a:r>
              <a:rPr lang="en-US" sz="2800" spc="-60" dirty="0" smtClean="0">
                <a:latin typeface="Times New Roman"/>
                <a:ea typeface="Times New Roman"/>
              </a:rPr>
              <a:t> </a:t>
            </a:r>
            <a:r>
              <a:rPr lang="en-US" sz="2800" dirty="0" smtClean="0">
                <a:latin typeface="Times New Roman"/>
                <a:ea typeface="Times New Roman"/>
              </a:rPr>
              <a:t>that</a:t>
            </a:r>
            <a:r>
              <a:rPr lang="en-US" sz="2800" spc="-60" dirty="0" smtClean="0">
                <a:latin typeface="Times New Roman"/>
                <a:ea typeface="Times New Roman"/>
              </a:rPr>
              <a:t> </a:t>
            </a:r>
            <a:r>
              <a:rPr lang="en-US" sz="2800" dirty="0" smtClean="0">
                <a:latin typeface="Times New Roman"/>
                <a:ea typeface="Times New Roman"/>
              </a:rPr>
              <a:t>human</a:t>
            </a:r>
            <a:r>
              <a:rPr lang="en-US" sz="2800" spc="-60" dirty="0" smtClean="0">
                <a:latin typeface="Times New Roman"/>
                <a:ea typeface="Times New Roman"/>
              </a:rPr>
              <a:t> </a:t>
            </a:r>
            <a:r>
              <a:rPr lang="en-US" sz="2800" dirty="0" smtClean="0">
                <a:latin typeface="Times New Roman"/>
                <a:ea typeface="Times New Roman"/>
              </a:rPr>
              <a:t>intelligence</a:t>
            </a:r>
            <a:r>
              <a:rPr lang="en-US" sz="2800" spc="-60" dirty="0" smtClean="0">
                <a:latin typeface="Times New Roman"/>
                <a:ea typeface="Times New Roman"/>
              </a:rPr>
              <a:t> </a:t>
            </a:r>
            <a:r>
              <a:rPr lang="en-US" sz="2800" dirty="0" smtClean="0">
                <a:latin typeface="Times New Roman"/>
                <a:ea typeface="Times New Roman"/>
              </a:rPr>
              <a:t>is</a:t>
            </a:r>
            <a:r>
              <a:rPr lang="en-US" sz="2800" spc="-60" dirty="0" smtClean="0">
                <a:latin typeface="Times New Roman"/>
                <a:ea typeface="Times New Roman"/>
              </a:rPr>
              <a:t> </a:t>
            </a:r>
            <a:r>
              <a:rPr lang="en-US" sz="2800" dirty="0" smtClean="0">
                <a:latin typeface="Times New Roman"/>
                <a:ea typeface="Times New Roman"/>
              </a:rPr>
              <a:t>an</a:t>
            </a:r>
            <a:r>
              <a:rPr lang="en-US" sz="2800" spc="-60" dirty="0" smtClean="0">
                <a:latin typeface="Times New Roman"/>
                <a:ea typeface="Times New Roman"/>
              </a:rPr>
              <a:t> </a:t>
            </a:r>
            <a:r>
              <a:rPr lang="en-US" sz="2800" dirty="0" smtClean="0">
                <a:latin typeface="Times New Roman"/>
                <a:ea typeface="Times New Roman"/>
              </a:rPr>
              <a:t>extension</a:t>
            </a:r>
            <a:r>
              <a:rPr lang="en-US" sz="2800" spc="-60" dirty="0" smtClean="0">
                <a:latin typeface="Times New Roman"/>
                <a:ea typeface="Times New Roman"/>
              </a:rPr>
              <a:t> </a:t>
            </a:r>
            <a:r>
              <a:rPr lang="en-US" sz="2800" dirty="0" smtClean="0">
                <a:latin typeface="Times New Roman"/>
                <a:ea typeface="Times New Roman"/>
              </a:rPr>
              <a:t>of</a:t>
            </a:r>
            <a:r>
              <a:rPr lang="en-US" sz="2800" spc="-60" dirty="0" smtClean="0">
                <a:latin typeface="Times New Roman"/>
                <a:ea typeface="Times New Roman"/>
              </a:rPr>
              <a:t> </a:t>
            </a:r>
            <a:r>
              <a:rPr lang="en-US" sz="2800" dirty="0" smtClean="0">
                <a:latin typeface="Times New Roman"/>
                <a:ea typeface="Times New Roman"/>
              </a:rPr>
              <a:t>biological</a:t>
            </a:r>
            <a:r>
              <a:rPr lang="en-US" sz="2800" spc="-60" dirty="0" smtClean="0">
                <a:latin typeface="Times New Roman"/>
                <a:ea typeface="Times New Roman"/>
              </a:rPr>
              <a:t> </a:t>
            </a:r>
            <a:r>
              <a:rPr lang="en-US" sz="2800" dirty="0" smtClean="0">
                <a:latin typeface="Times New Roman"/>
                <a:ea typeface="Times New Roman"/>
              </a:rPr>
              <a:t>adaptation,</a:t>
            </a:r>
            <a:r>
              <a:rPr lang="en-US" sz="2800" spc="-60" dirty="0" smtClean="0">
                <a:latin typeface="Times New Roman"/>
                <a:ea typeface="Times New Roman"/>
              </a:rPr>
              <a:t> </a:t>
            </a:r>
            <a:r>
              <a:rPr lang="en-US" sz="2800" dirty="0" smtClean="0">
                <a:latin typeface="Times New Roman"/>
                <a:ea typeface="Times New Roman"/>
              </a:rPr>
              <a:t>or</a:t>
            </a:r>
            <a:r>
              <a:rPr lang="en-US" sz="2800" spc="-60" dirty="0" smtClean="0">
                <a:latin typeface="Times New Roman"/>
                <a:ea typeface="Times New Roman"/>
              </a:rPr>
              <a:t> </a:t>
            </a:r>
            <a:r>
              <a:rPr lang="en-US" sz="2800" dirty="0" smtClean="0">
                <a:latin typeface="Times New Roman"/>
                <a:ea typeface="Times New Roman"/>
              </a:rPr>
              <a:t>once</a:t>
            </a:r>
            <a:r>
              <a:rPr lang="en-US" sz="2800" spc="-60" dirty="0" smtClean="0">
                <a:latin typeface="Times New Roman"/>
                <a:ea typeface="Times New Roman"/>
              </a:rPr>
              <a:t> </a:t>
            </a:r>
            <a:r>
              <a:rPr lang="en-US" sz="2800" dirty="0" smtClean="0">
                <a:latin typeface="Times New Roman"/>
                <a:ea typeface="Times New Roman"/>
              </a:rPr>
              <a:t>ability</a:t>
            </a:r>
            <a:r>
              <a:rPr lang="en-US" sz="2800" spc="-60" dirty="0" smtClean="0">
                <a:latin typeface="Times New Roman"/>
                <a:ea typeface="Times New Roman"/>
              </a:rPr>
              <a:t> </a:t>
            </a:r>
            <a:r>
              <a:rPr lang="en-US" sz="2800" dirty="0" smtClean="0">
                <a:latin typeface="Times New Roman"/>
                <a:ea typeface="Times New Roman"/>
              </a:rPr>
              <a:t>to</a:t>
            </a:r>
            <a:r>
              <a:rPr lang="en-US" sz="2800" spc="-60" dirty="0" smtClean="0">
                <a:latin typeface="Times New Roman"/>
                <a:ea typeface="Times New Roman"/>
              </a:rPr>
              <a:t> </a:t>
            </a:r>
            <a:r>
              <a:rPr lang="en-US" sz="2800" dirty="0" smtClean="0">
                <a:latin typeface="Times New Roman"/>
                <a:ea typeface="Times New Roman"/>
              </a:rPr>
              <a:t>adapt</a:t>
            </a:r>
            <a:r>
              <a:rPr lang="en-US" sz="2800" spc="-60" dirty="0" smtClean="0">
                <a:latin typeface="Times New Roman"/>
                <a:ea typeface="Times New Roman"/>
              </a:rPr>
              <a:t> </a:t>
            </a:r>
            <a:r>
              <a:rPr lang="en-US" sz="2800" dirty="0" smtClean="0">
                <a:latin typeface="Times New Roman"/>
                <a:ea typeface="Times New Roman"/>
              </a:rPr>
              <a:t>psychologically</a:t>
            </a:r>
            <a:r>
              <a:rPr lang="en-US" sz="2800" spc="-240" dirty="0" smtClean="0">
                <a:latin typeface="Times New Roman"/>
                <a:ea typeface="Times New Roman"/>
              </a:rPr>
              <a:t> </a:t>
            </a:r>
            <a:r>
              <a:rPr lang="en-US" sz="2800" dirty="0" smtClean="0">
                <a:latin typeface="Times New Roman"/>
                <a:ea typeface="Times New Roman"/>
              </a:rPr>
              <a:t>to the environment</a:t>
            </a:r>
            <a:r>
              <a:rPr lang="en-US" sz="2800" dirty="0" smtClean="0">
                <a:latin typeface="Times New Roman"/>
                <a:ea typeface="Times New Roman"/>
              </a:rPr>
              <a:t>.</a:t>
            </a:r>
          </a:p>
          <a:p>
            <a:r>
              <a:rPr lang="en-US" sz="2800" dirty="0" smtClean="0">
                <a:latin typeface="Times New Roman"/>
                <a:ea typeface="Times New Roman"/>
              </a:rPr>
              <a:t>He </a:t>
            </a:r>
            <a:r>
              <a:rPr lang="en-US" sz="2800" dirty="0" smtClean="0">
                <a:latin typeface="Times New Roman"/>
                <a:ea typeface="Times New Roman"/>
              </a:rPr>
              <a:t>believes that human intelligence progresses through series of stages that are related to age,</a:t>
            </a:r>
            <a:r>
              <a:rPr lang="en-US" sz="2800" spc="5" dirty="0" smtClean="0">
                <a:latin typeface="Times New Roman"/>
                <a:ea typeface="Times New Roman"/>
              </a:rPr>
              <a:t> </a:t>
            </a:r>
            <a:r>
              <a:rPr lang="en-US" sz="2800" dirty="0" smtClean="0">
                <a:latin typeface="Times New Roman"/>
                <a:ea typeface="Times New Roman"/>
              </a:rPr>
              <a:t>demonstrating at each successive stage a higher level of logical organization than at the previous stages.</a:t>
            </a:r>
          </a:p>
          <a:p>
            <a:endParaRPr lang="en-US" sz="2800" dirty="0"/>
          </a:p>
        </p:txBody>
      </p:sp>
    </p:spTree>
  </p:cSld>
  <p:clrMapOvr>
    <a:masterClrMapping/>
  </p:clrMapOvr>
  <p:transition spd="med">
    <p:wipe dir="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153400" cy="990600"/>
          </a:xfrm>
        </p:spPr>
        <p:txBody>
          <a:bodyPr>
            <a:noAutofit/>
          </a:bodyPr>
          <a:lstStyle/>
          <a:p>
            <a:r>
              <a:rPr lang="en-US" sz="2400" dirty="0" smtClean="0">
                <a:solidFill>
                  <a:schemeClr val="tx1"/>
                </a:solidFill>
                <a:latin typeface="Times New Roman"/>
                <a:ea typeface="Times New Roman"/>
              </a:rPr>
              <a:t>From</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his</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extensive</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studies</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of</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cognitive</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development</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in</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children,</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Piaget</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discovered</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four</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major</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studies,</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each</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of</a:t>
            </a:r>
            <a:r>
              <a:rPr lang="en-US" sz="2400" spc="-10" dirty="0" smtClean="0">
                <a:solidFill>
                  <a:schemeClr val="tx1"/>
                </a:solidFill>
                <a:latin typeface="Times New Roman"/>
                <a:ea typeface="Times New Roman"/>
              </a:rPr>
              <a:t> </a:t>
            </a:r>
            <a:r>
              <a:rPr lang="en-US" sz="2400" dirty="0" smtClean="0">
                <a:solidFill>
                  <a:schemeClr val="tx1"/>
                </a:solidFill>
                <a:latin typeface="Times New Roman"/>
                <a:ea typeface="Times New Roman"/>
              </a:rPr>
              <a:t>which</a:t>
            </a:r>
            <a:r>
              <a:rPr lang="en-US" sz="2400" spc="-240" dirty="0" smtClean="0">
                <a:solidFill>
                  <a:schemeClr val="tx1"/>
                </a:solidFill>
                <a:latin typeface="Times New Roman"/>
                <a:ea typeface="Times New Roman"/>
              </a:rPr>
              <a:t> </a:t>
            </a:r>
            <a:r>
              <a:rPr lang="en-US" sz="2400" dirty="0" smtClean="0">
                <a:solidFill>
                  <a:schemeClr val="tx1"/>
                </a:solidFill>
                <a:latin typeface="Times New Roman"/>
                <a:ea typeface="Times New Roman"/>
              </a:rPr>
              <a:t>he believed to be a necessary prerequisite for the one that follows.</a:t>
            </a:r>
            <a:br>
              <a:rPr lang="en-US" sz="2400" dirty="0" smtClean="0">
                <a:solidFill>
                  <a:schemeClr val="tx1"/>
                </a:solidFill>
                <a:latin typeface="Times New Roman"/>
                <a:ea typeface="Times New Roman"/>
              </a:rPr>
            </a:br>
            <a:endParaRPr lang="en-US" sz="2400" dirty="0">
              <a:solidFill>
                <a:schemeClr val="tx1"/>
              </a:solidFill>
            </a:endParaRPr>
          </a:p>
        </p:txBody>
      </p:sp>
      <p:sp>
        <p:nvSpPr>
          <p:cNvPr id="3" name="Content Placeholder 2"/>
          <p:cNvSpPr>
            <a:spLocks noGrp="1"/>
          </p:cNvSpPr>
          <p:nvPr>
            <p:ph sz="quarter" idx="1"/>
          </p:nvPr>
        </p:nvSpPr>
        <p:spPr>
          <a:xfrm>
            <a:off x="0" y="1752600"/>
            <a:ext cx="9144000" cy="4800600"/>
          </a:xfrm>
        </p:spPr>
        <p:txBody>
          <a:bodyPr>
            <a:normAutofit fontScale="92500" lnSpcReduction="20000"/>
          </a:bodyPr>
          <a:lstStyle/>
          <a:p>
            <a:pPr marL="266700">
              <a:spcBef>
                <a:spcPts val="5"/>
              </a:spcBef>
              <a:buNone/>
            </a:pPr>
            <a:r>
              <a:rPr lang="en-US" b="1" u="sng" dirty="0" smtClean="0">
                <a:latin typeface="Arial"/>
                <a:ea typeface="Arial"/>
              </a:rPr>
              <a:t>Stage</a:t>
            </a:r>
            <a:r>
              <a:rPr lang="en-US" b="1" u="sng" spc="85" dirty="0" smtClean="0">
                <a:latin typeface="Arial"/>
                <a:ea typeface="Arial"/>
              </a:rPr>
              <a:t> </a:t>
            </a:r>
            <a:r>
              <a:rPr lang="en-US" b="1" u="sng" dirty="0" smtClean="0">
                <a:latin typeface="Arial"/>
                <a:ea typeface="Arial"/>
              </a:rPr>
              <a:t>1:</a:t>
            </a:r>
            <a:r>
              <a:rPr lang="en-US" b="1" u="sng" spc="85" dirty="0" smtClean="0">
                <a:latin typeface="Arial"/>
                <a:ea typeface="Arial"/>
              </a:rPr>
              <a:t> </a:t>
            </a:r>
            <a:r>
              <a:rPr lang="en-US" b="1" u="sng" dirty="0" err="1" smtClean="0">
                <a:latin typeface="Arial"/>
                <a:ea typeface="Arial"/>
              </a:rPr>
              <a:t>Sensorimotor</a:t>
            </a:r>
            <a:r>
              <a:rPr lang="en-US" b="1" u="sng" spc="85" dirty="0" smtClean="0">
                <a:latin typeface="Arial"/>
                <a:ea typeface="Arial"/>
              </a:rPr>
              <a:t> </a:t>
            </a:r>
            <a:r>
              <a:rPr lang="en-US" b="1" u="sng" dirty="0" smtClean="0">
                <a:latin typeface="Arial"/>
                <a:ea typeface="Arial"/>
              </a:rPr>
              <a:t>(Birth</a:t>
            </a:r>
            <a:r>
              <a:rPr lang="en-US" b="1" u="sng" spc="85" dirty="0" smtClean="0">
                <a:latin typeface="Arial"/>
                <a:ea typeface="Arial"/>
              </a:rPr>
              <a:t> </a:t>
            </a:r>
            <a:r>
              <a:rPr lang="en-US" b="1" u="sng" dirty="0" smtClean="0">
                <a:latin typeface="Arial"/>
                <a:ea typeface="Arial"/>
              </a:rPr>
              <a:t>to</a:t>
            </a:r>
            <a:r>
              <a:rPr lang="en-US" b="1" u="sng" spc="85" dirty="0" smtClean="0">
                <a:latin typeface="Arial"/>
                <a:ea typeface="Arial"/>
              </a:rPr>
              <a:t> </a:t>
            </a:r>
            <a:r>
              <a:rPr lang="en-US" b="1" u="sng" dirty="0" smtClean="0">
                <a:latin typeface="Arial"/>
                <a:ea typeface="Arial"/>
              </a:rPr>
              <a:t>2</a:t>
            </a:r>
            <a:r>
              <a:rPr lang="en-US" b="1" u="sng" spc="90" dirty="0" smtClean="0">
                <a:latin typeface="Arial"/>
                <a:ea typeface="Arial"/>
              </a:rPr>
              <a:t> </a:t>
            </a:r>
            <a:r>
              <a:rPr lang="en-US" b="1" u="sng" dirty="0" smtClean="0">
                <a:latin typeface="Arial"/>
                <a:ea typeface="Arial"/>
              </a:rPr>
              <a:t>Years)</a:t>
            </a:r>
          </a:p>
          <a:p>
            <a:pPr marL="266700" marR="265430" algn="just">
              <a:lnSpc>
                <a:spcPct val="103000"/>
              </a:lnSpc>
              <a:spcBef>
                <a:spcPts val="1330"/>
              </a:spcBef>
            </a:pPr>
            <a:r>
              <a:rPr lang="en-US" dirty="0" smtClean="0">
                <a:latin typeface="Times New Roman"/>
                <a:ea typeface="Times New Roman"/>
              </a:rPr>
              <a:t>From</a:t>
            </a:r>
            <a:r>
              <a:rPr lang="en-US" spc="-45"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beginning,</a:t>
            </a:r>
            <a:r>
              <a:rPr lang="en-US" spc="-40"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child</a:t>
            </a:r>
            <a:r>
              <a:rPr lang="en-US" spc="-45" dirty="0" smtClean="0">
                <a:latin typeface="Times New Roman"/>
                <a:ea typeface="Times New Roman"/>
              </a:rPr>
              <a:t> </a:t>
            </a:r>
            <a:r>
              <a:rPr lang="en-US" dirty="0" smtClean="0">
                <a:latin typeface="Times New Roman"/>
                <a:ea typeface="Times New Roman"/>
              </a:rPr>
              <a:t>is</a:t>
            </a:r>
            <a:r>
              <a:rPr lang="en-US" spc="-40" dirty="0" smtClean="0">
                <a:latin typeface="Times New Roman"/>
                <a:ea typeface="Times New Roman"/>
              </a:rPr>
              <a:t> </a:t>
            </a:r>
            <a:r>
              <a:rPr lang="en-US" dirty="0" smtClean="0">
                <a:latin typeface="Times New Roman"/>
                <a:ea typeface="Times New Roman"/>
              </a:rPr>
              <a:t>concerned</a:t>
            </a:r>
            <a:r>
              <a:rPr lang="en-US" spc="-45" dirty="0" smtClean="0">
                <a:latin typeface="Times New Roman"/>
                <a:ea typeface="Times New Roman"/>
              </a:rPr>
              <a:t> </a:t>
            </a:r>
            <a:r>
              <a:rPr lang="en-US" dirty="0" smtClean="0">
                <a:latin typeface="Times New Roman"/>
                <a:ea typeface="Times New Roman"/>
              </a:rPr>
              <a:t>only</a:t>
            </a:r>
            <a:r>
              <a:rPr lang="en-US" spc="-45" dirty="0" smtClean="0">
                <a:latin typeface="Times New Roman"/>
                <a:ea typeface="Times New Roman"/>
              </a:rPr>
              <a:t> </a:t>
            </a:r>
            <a:r>
              <a:rPr lang="en-US" dirty="0" smtClean="0">
                <a:latin typeface="Times New Roman"/>
                <a:ea typeface="Times New Roman"/>
              </a:rPr>
              <a:t>with</a:t>
            </a:r>
            <a:r>
              <a:rPr lang="en-US" spc="-40" dirty="0" smtClean="0">
                <a:latin typeface="Times New Roman"/>
                <a:ea typeface="Times New Roman"/>
              </a:rPr>
              <a:t> </a:t>
            </a:r>
            <a:r>
              <a:rPr lang="en-US" dirty="0" smtClean="0">
                <a:latin typeface="Times New Roman"/>
                <a:ea typeface="Times New Roman"/>
              </a:rPr>
              <a:t>satisfying</a:t>
            </a:r>
            <a:r>
              <a:rPr lang="en-US" spc="-45" dirty="0" smtClean="0">
                <a:latin typeface="Times New Roman"/>
                <a:ea typeface="Times New Roman"/>
              </a:rPr>
              <a:t> </a:t>
            </a:r>
            <a:r>
              <a:rPr lang="en-US" dirty="0" smtClean="0">
                <a:latin typeface="Times New Roman"/>
                <a:ea typeface="Times New Roman"/>
              </a:rPr>
              <a:t>basic</a:t>
            </a:r>
            <a:r>
              <a:rPr lang="en-US" spc="-40" dirty="0" smtClean="0">
                <a:latin typeface="Times New Roman"/>
                <a:ea typeface="Times New Roman"/>
              </a:rPr>
              <a:t> </a:t>
            </a:r>
            <a:r>
              <a:rPr lang="en-US" dirty="0" smtClean="0">
                <a:latin typeface="Times New Roman"/>
                <a:ea typeface="Times New Roman"/>
              </a:rPr>
              <a:t>needs</a:t>
            </a:r>
            <a:r>
              <a:rPr lang="en-US" spc="-45" dirty="0" smtClean="0">
                <a:latin typeface="Times New Roman"/>
                <a:ea typeface="Times New Roman"/>
              </a:rPr>
              <a:t> </a:t>
            </a:r>
            <a:r>
              <a:rPr lang="en-US" dirty="0" smtClean="0">
                <a:latin typeface="Times New Roman"/>
                <a:ea typeface="Times New Roman"/>
              </a:rPr>
              <a:t>and</a:t>
            </a:r>
            <a:r>
              <a:rPr lang="en-US" spc="-45" dirty="0" smtClean="0">
                <a:latin typeface="Times New Roman"/>
                <a:ea typeface="Times New Roman"/>
              </a:rPr>
              <a:t> </a:t>
            </a:r>
            <a:r>
              <a:rPr lang="en-US" dirty="0" smtClean="0">
                <a:latin typeface="Times New Roman"/>
                <a:ea typeface="Times New Roman"/>
              </a:rPr>
              <a:t>comforts.</a:t>
            </a:r>
            <a:r>
              <a:rPr lang="en-US" spc="-40"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self</a:t>
            </a:r>
            <a:r>
              <a:rPr lang="en-US" spc="-45" dirty="0" smtClean="0">
                <a:latin typeface="Times New Roman"/>
                <a:ea typeface="Times New Roman"/>
              </a:rPr>
              <a:t> </a:t>
            </a:r>
            <a:r>
              <a:rPr lang="en-US" dirty="0" smtClean="0">
                <a:latin typeface="Times New Roman"/>
                <a:ea typeface="Times New Roman"/>
              </a:rPr>
              <a:t>is</a:t>
            </a:r>
            <a:r>
              <a:rPr lang="en-US" spc="-40" dirty="0" smtClean="0">
                <a:latin typeface="Times New Roman"/>
                <a:ea typeface="Times New Roman"/>
              </a:rPr>
              <a:t> </a:t>
            </a:r>
            <a:r>
              <a:rPr lang="en-US" dirty="0" smtClean="0">
                <a:latin typeface="Times New Roman"/>
                <a:ea typeface="Times New Roman"/>
              </a:rPr>
              <a:t>not</a:t>
            </a:r>
            <a:r>
              <a:rPr lang="en-US" spc="-45" dirty="0" smtClean="0">
                <a:latin typeface="Times New Roman"/>
                <a:ea typeface="Times New Roman"/>
              </a:rPr>
              <a:t> </a:t>
            </a:r>
            <a:r>
              <a:rPr lang="en-US" dirty="0" smtClean="0">
                <a:latin typeface="Times New Roman"/>
                <a:ea typeface="Times New Roman"/>
              </a:rPr>
              <a:t>differentiated</a:t>
            </a:r>
            <a:r>
              <a:rPr lang="en-US" spc="-240" dirty="0" smtClean="0">
                <a:latin typeface="Times New Roman"/>
                <a:ea typeface="Times New Roman"/>
              </a:rPr>
              <a:t> </a:t>
            </a:r>
            <a:r>
              <a:rPr lang="en-US" dirty="0" smtClean="0">
                <a:latin typeface="Times New Roman"/>
                <a:ea typeface="Times New Roman"/>
              </a:rPr>
              <a:t>from</a:t>
            </a:r>
            <a:r>
              <a:rPr lang="en-US" spc="180" dirty="0" smtClean="0">
                <a:latin typeface="Times New Roman"/>
                <a:ea typeface="Times New Roman"/>
              </a:rPr>
              <a:t> </a:t>
            </a:r>
            <a:r>
              <a:rPr lang="en-US" dirty="0" smtClean="0">
                <a:latin typeface="Times New Roman"/>
                <a:ea typeface="Times New Roman"/>
              </a:rPr>
              <a:t>the</a:t>
            </a:r>
            <a:r>
              <a:rPr lang="en-US" spc="180" dirty="0" smtClean="0">
                <a:latin typeface="Times New Roman"/>
                <a:ea typeface="Times New Roman"/>
              </a:rPr>
              <a:t> </a:t>
            </a:r>
            <a:r>
              <a:rPr lang="en-US" dirty="0" smtClean="0">
                <a:latin typeface="Times New Roman"/>
                <a:ea typeface="Times New Roman"/>
              </a:rPr>
              <a:t>external</a:t>
            </a:r>
            <a:r>
              <a:rPr lang="en-US" spc="180" dirty="0" smtClean="0">
                <a:latin typeface="Times New Roman"/>
                <a:ea typeface="Times New Roman"/>
              </a:rPr>
              <a:t> </a:t>
            </a:r>
            <a:r>
              <a:rPr lang="en-US" dirty="0" smtClean="0">
                <a:latin typeface="Times New Roman"/>
                <a:ea typeface="Times New Roman"/>
              </a:rPr>
              <a:t>environment.</a:t>
            </a:r>
            <a:r>
              <a:rPr lang="en-US" spc="180" dirty="0" smtClean="0">
                <a:latin typeface="Times New Roman"/>
                <a:ea typeface="Times New Roman"/>
              </a:rPr>
              <a:t> </a:t>
            </a:r>
            <a:r>
              <a:rPr lang="en-US" dirty="0" smtClean="0">
                <a:latin typeface="Times New Roman"/>
                <a:ea typeface="Times New Roman"/>
              </a:rPr>
              <a:t>As</a:t>
            </a:r>
            <a:r>
              <a:rPr lang="en-US" spc="180" dirty="0" smtClean="0">
                <a:latin typeface="Times New Roman"/>
                <a:ea typeface="Times New Roman"/>
              </a:rPr>
              <a:t> </a:t>
            </a:r>
            <a:r>
              <a:rPr lang="en-US" dirty="0" smtClean="0">
                <a:latin typeface="Times New Roman"/>
                <a:ea typeface="Times New Roman"/>
              </a:rPr>
              <a:t>the</a:t>
            </a:r>
            <a:r>
              <a:rPr lang="en-US" spc="180" dirty="0" smtClean="0">
                <a:latin typeface="Times New Roman"/>
                <a:ea typeface="Times New Roman"/>
              </a:rPr>
              <a:t> </a:t>
            </a:r>
            <a:r>
              <a:rPr lang="en-US" dirty="0" smtClean="0">
                <a:latin typeface="Times New Roman"/>
                <a:ea typeface="Times New Roman"/>
              </a:rPr>
              <a:t>sense</a:t>
            </a:r>
            <a:r>
              <a:rPr lang="en-US" spc="185" dirty="0" smtClean="0">
                <a:latin typeface="Times New Roman"/>
                <a:ea typeface="Times New Roman"/>
              </a:rPr>
              <a:t> </a:t>
            </a:r>
            <a:r>
              <a:rPr lang="en-US" dirty="0" smtClean="0">
                <a:latin typeface="Times New Roman"/>
                <a:ea typeface="Times New Roman"/>
              </a:rPr>
              <a:t>of</a:t>
            </a:r>
            <a:r>
              <a:rPr lang="en-US" spc="180" dirty="0" smtClean="0">
                <a:latin typeface="Times New Roman"/>
                <a:ea typeface="Times New Roman"/>
              </a:rPr>
              <a:t> </a:t>
            </a:r>
            <a:r>
              <a:rPr lang="en-US" dirty="0" smtClean="0">
                <a:latin typeface="Times New Roman"/>
                <a:ea typeface="Times New Roman"/>
              </a:rPr>
              <a:t>differentiation</a:t>
            </a:r>
            <a:r>
              <a:rPr lang="en-US" spc="180" dirty="0" smtClean="0">
                <a:latin typeface="Times New Roman"/>
                <a:ea typeface="Times New Roman"/>
              </a:rPr>
              <a:t> </a:t>
            </a:r>
            <a:r>
              <a:rPr lang="en-US" dirty="0" smtClean="0">
                <a:latin typeface="Times New Roman"/>
                <a:ea typeface="Times New Roman"/>
              </a:rPr>
              <a:t>occurs,</a:t>
            </a:r>
            <a:r>
              <a:rPr lang="en-US" spc="180" dirty="0" smtClean="0">
                <a:latin typeface="Times New Roman"/>
                <a:ea typeface="Times New Roman"/>
              </a:rPr>
              <a:t> </a:t>
            </a:r>
            <a:r>
              <a:rPr lang="en-US" dirty="0" smtClean="0">
                <a:latin typeface="Times New Roman"/>
                <a:ea typeface="Times New Roman"/>
              </a:rPr>
              <a:t>with</a:t>
            </a:r>
            <a:r>
              <a:rPr lang="en-US" spc="180" dirty="0" smtClean="0">
                <a:latin typeface="Times New Roman"/>
                <a:ea typeface="Times New Roman"/>
              </a:rPr>
              <a:t> </a:t>
            </a:r>
            <a:r>
              <a:rPr lang="en-US" dirty="0" smtClean="0">
                <a:latin typeface="Times New Roman"/>
                <a:ea typeface="Times New Roman"/>
              </a:rPr>
              <a:t>increasing</a:t>
            </a:r>
            <a:r>
              <a:rPr lang="en-US" spc="180" dirty="0" smtClean="0">
                <a:latin typeface="Times New Roman"/>
                <a:ea typeface="Times New Roman"/>
              </a:rPr>
              <a:t> </a:t>
            </a:r>
            <a:r>
              <a:rPr lang="en-US" dirty="0" smtClean="0">
                <a:latin typeface="Times New Roman"/>
                <a:ea typeface="Times New Roman"/>
              </a:rPr>
              <a:t>mobility</a:t>
            </a:r>
            <a:r>
              <a:rPr lang="en-US" spc="180" dirty="0" smtClean="0">
                <a:latin typeface="Times New Roman"/>
                <a:ea typeface="Times New Roman"/>
              </a:rPr>
              <a:t> </a:t>
            </a:r>
            <a:r>
              <a:rPr lang="en-US" dirty="0" smtClean="0">
                <a:latin typeface="Times New Roman"/>
                <a:ea typeface="Times New Roman"/>
              </a:rPr>
              <a:t>and</a:t>
            </a:r>
            <a:r>
              <a:rPr lang="en-US" spc="185" dirty="0" smtClean="0">
                <a:latin typeface="Times New Roman"/>
                <a:ea typeface="Times New Roman"/>
              </a:rPr>
              <a:t> </a:t>
            </a:r>
            <a:r>
              <a:rPr lang="en-US" dirty="0" smtClean="0">
                <a:latin typeface="Times New Roman"/>
                <a:ea typeface="Times New Roman"/>
              </a:rPr>
              <a:t>awareness,</a:t>
            </a:r>
            <a:r>
              <a:rPr lang="en-US" spc="-240" dirty="0" smtClean="0">
                <a:latin typeface="Times New Roman"/>
                <a:ea typeface="Times New Roman"/>
              </a:rPr>
              <a:t> </a:t>
            </a:r>
            <a:r>
              <a:rPr lang="en-US" dirty="0" smtClean="0">
                <a:latin typeface="Times New Roman"/>
                <a:ea typeface="Times New Roman"/>
              </a:rPr>
              <a:t>the mental system is expanded. The child develops a greater understanding regarding object within the external</a:t>
            </a:r>
            <a:r>
              <a:rPr lang="en-US" spc="5" dirty="0" smtClean="0">
                <a:latin typeface="Times New Roman"/>
                <a:ea typeface="Times New Roman"/>
              </a:rPr>
              <a:t> </a:t>
            </a:r>
            <a:r>
              <a:rPr lang="en-US" dirty="0" smtClean="0">
                <a:latin typeface="Times New Roman"/>
                <a:ea typeface="Times New Roman"/>
              </a:rPr>
              <a:t>environment and their effect on him or her. Knowledge is gained regarding the ability to manipulate objects and</a:t>
            </a:r>
            <a:r>
              <a:rPr lang="en-US" spc="5" dirty="0" smtClean="0">
                <a:latin typeface="Times New Roman"/>
                <a:ea typeface="Times New Roman"/>
              </a:rPr>
              <a:t> </a:t>
            </a:r>
            <a:r>
              <a:rPr lang="en-US" dirty="0" smtClean="0">
                <a:latin typeface="Times New Roman"/>
                <a:ea typeface="Times New Roman"/>
              </a:rPr>
              <a:t>experiences</a:t>
            </a:r>
            <a:r>
              <a:rPr lang="en-US" spc="-30" dirty="0" smtClean="0">
                <a:latin typeface="Times New Roman"/>
                <a:ea typeface="Times New Roman"/>
              </a:rPr>
              <a:t> </a:t>
            </a:r>
            <a:r>
              <a:rPr lang="en-US" dirty="0" smtClean="0">
                <a:latin typeface="Times New Roman"/>
                <a:ea typeface="Times New Roman"/>
              </a:rPr>
              <a:t>with</a:t>
            </a:r>
            <a:r>
              <a:rPr lang="en-US" spc="-30" dirty="0" smtClean="0">
                <a:latin typeface="Times New Roman"/>
                <a:ea typeface="Times New Roman"/>
              </a:rPr>
              <a:t> </a:t>
            </a:r>
            <a:r>
              <a:rPr lang="en-US" dirty="0" smtClean="0">
                <a:latin typeface="Times New Roman"/>
                <a:ea typeface="Times New Roman"/>
              </a:rPr>
              <a:t>in</a:t>
            </a:r>
            <a:r>
              <a:rPr lang="en-US" spc="-30" dirty="0" smtClean="0">
                <a:latin typeface="Times New Roman"/>
                <a:ea typeface="Times New Roman"/>
              </a:rPr>
              <a:t> </a:t>
            </a:r>
            <a:r>
              <a:rPr lang="en-US" dirty="0" smtClean="0">
                <a:latin typeface="Times New Roman"/>
                <a:ea typeface="Times New Roman"/>
              </a:rPr>
              <a:t>the</a:t>
            </a:r>
            <a:r>
              <a:rPr lang="en-US" spc="-30" dirty="0" smtClean="0">
                <a:latin typeface="Times New Roman"/>
                <a:ea typeface="Times New Roman"/>
              </a:rPr>
              <a:t> </a:t>
            </a:r>
            <a:r>
              <a:rPr lang="en-US" dirty="0" smtClean="0">
                <a:latin typeface="Times New Roman"/>
                <a:ea typeface="Times New Roman"/>
              </a:rPr>
              <a:t>environment.</a:t>
            </a:r>
            <a:r>
              <a:rPr lang="en-US" spc="-30" dirty="0" smtClean="0">
                <a:latin typeface="Times New Roman"/>
                <a:ea typeface="Times New Roman"/>
              </a:rPr>
              <a:t> </a:t>
            </a:r>
            <a:r>
              <a:rPr lang="en-US" dirty="0" smtClean="0">
                <a:latin typeface="Times New Roman"/>
                <a:ea typeface="Times New Roman"/>
              </a:rPr>
              <a:t>The</a:t>
            </a:r>
            <a:r>
              <a:rPr lang="en-US" spc="-25" dirty="0" smtClean="0">
                <a:latin typeface="Times New Roman"/>
                <a:ea typeface="Times New Roman"/>
              </a:rPr>
              <a:t> </a:t>
            </a:r>
            <a:r>
              <a:rPr lang="en-US" dirty="0" smtClean="0">
                <a:latin typeface="Times New Roman"/>
                <a:ea typeface="Times New Roman"/>
              </a:rPr>
              <a:t>sense</a:t>
            </a:r>
            <a:r>
              <a:rPr lang="en-US" spc="-30" dirty="0" smtClean="0">
                <a:latin typeface="Times New Roman"/>
                <a:ea typeface="Times New Roman"/>
              </a:rPr>
              <a:t> </a:t>
            </a:r>
            <a:r>
              <a:rPr lang="en-US" dirty="0" smtClean="0">
                <a:latin typeface="Times New Roman"/>
                <a:ea typeface="Times New Roman"/>
              </a:rPr>
              <a:t>of</a:t>
            </a:r>
            <a:r>
              <a:rPr lang="en-US" spc="-30" dirty="0" smtClean="0">
                <a:latin typeface="Times New Roman"/>
                <a:ea typeface="Times New Roman"/>
              </a:rPr>
              <a:t> </a:t>
            </a:r>
            <a:r>
              <a:rPr lang="en-US" dirty="0" smtClean="0">
                <a:latin typeface="Times New Roman"/>
                <a:ea typeface="Times New Roman"/>
              </a:rPr>
              <a:t>object</a:t>
            </a:r>
            <a:r>
              <a:rPr lang="en-US" spc="-30" dirty="0" smtClean="0">
                <a:latin typeface="Times New Roman"/>
                <a:ea typeface="Times New Roman"/>
              </a:rPr>
              <a:t> </a:t>
            </a:r>
            <a:r>
              <a:rPr lang="en-US" dirty="0" smtClean="0">
                <a:latin typeface="Times New Roman"/>
                <a:ea typeface="Times New Roman"/>
              </a:rPr>
              <a:t>permanence—the</a:t>
            </a:r>
            <a:r>
              <a:rPr lang="en-US" spc="-30" dirty="0" smtClean="0">
                <a:latin typeface="Times New Roman"/>
                <a:ea typeface="Times New Roman"/>
              </a:rPr>
              <a:t> </a:t>
            </a:r>
            <a:r>
              <a:rPr lang="en-US" dirty="0" smtClean="0">
                <a:latin typeface="Times New Roman"/>
                <a:ea typeface="Times New Roman"/>
              </a:rPr>
              <a:t>notion</a:t>
            </a:r>
            <a:r>
              <a:rPr lang="en-US" spc="-30" dirty="0" smtClean="0">
                <a:latin typeface="Times New Roman"/>
                <a:ea typeface="Times New Roman"/>
              </a:rPr>
              <a:t> </a:t>
            </a:r>
            <a:r>
              <a:rPr lang="en-US" dirty="0" smtClean="0">
                <a:latin typeface="Times New Roman"/>
                <a:ea typeface="Times New Roman"/>
              </a:rPr>
              <a:t>that</a:t>
            </a:r>
            <a:r>
              <a:rPr lang="en-US" spc="-25" dirty="0" smtClean="0">
                <a:latin typeface="Times New Roman"/>
                <a:ea typeface="Times New Roman"/>
              </a:rPr>
              <a:t> </a:t>
            </a:r>
            <a:r>
              <a:rPr lang="en-US" dirty="0" smtClean="0">
                <a:latin typeface="Times New Roman"/>
                <a:ea typeface="Times New Roman"/>
              </a:rPr>
              <a:t>an</a:t>
            </a:r>
            <a:r>
              <a:rPr lang="en-US" spc="-30" dirty="0" smtClean="0">
                <a:latin typeface="Times New Roman"/>
                <a:ea typeface="Times New Roman"/>
              </a:rPr>
              <a:t> </a:t>
            </a:r>
            <a:r>
              <a:rPr lang="en-US" dirty="0" smtClean="0">
                <a:latin typeface="Times New Roman"/>
                <a:ea typeface="Times New Roman"/>
              </a:rPr>
              <a:t>object</a:t>
            </a:r>
            <a:r>
              <a:rPr lang="en-US" spc="-30" dirty="0" smtClean="0">
                <a:latin typeface="Times New Roman"/>
                <a:ea typeface="Times New Roman"/>
              </a:rPr>
              <a:t> </a:t>
            </a:r>
            <a:r>
              <a:rPr lang="en-US" dirty="0" smtClean="0">
                <a:latin typeface="Times New Roman"/>
                <a:ea typeface="Times New Roman"/>
              </a:rPr>
              <a:t>will</a:t>
            </a:r>
            <a:r>
              <a:rPr lang="en-US" spc="-30" dirty="0" smtClean="0">
                <a:latin typeface="Times New Roman"/>
                <a:ea typeface="Times New Roman"/>
              </a:rPr>
              <a:t> </a:t>
            </a:r>
            <a:r>
              <a:rPr lang="en-US" dirty="0" smtClean="0">
                <a:latin typeface="Times New Roman"/>
                <a:ea typeface="Times New Roman"/>
              </a:rPr>
              <a:t>continue</a:t>
            </a:r>
            <a:r>
              <a:rPr lang="en-US" spc="-30" dirty="0" smtClean="0">
                <a:latin typeface="Times New Roman"/>
                <a:ea typeface="Times New Roman"/>
              </a:rPr>
              <a:t> </a:t>
            </a:r>
            <a:r>
              <a:rPr lang="en-US" dirty="0" smtClean="0">
                <a:latin typeface="Times New Roman"/>
                <a:ea typeface="Times New Roman"/>
              </a:rPr>
              <a:t>to</a:t>
            </a:r>
            <a:r>
              <a:rPr lang="en-US" spc="-30" dirty="0" smtClean="0">
                <a:latin typeface="Times New Roman"/>
                <a:ea typeface="Times New Roman"/>
              </a:rPr>
              <a:t> </a:t>
            </a:r>
            <a:r>
              <a:rPr lang="en-US" dirty="0" smtClean="0">
                <a:latin typeface="Times New Roman"/>
                <a:ea typeface="Times New Roman"/>
              </a:rPr>
              <a:t>exist</a:t>
            </a:r>
            <a:r>
              <a:rPr lang="en-US" spc="-235" dirty="0" smtClean="0">
                <a:latin typeface="Times New Roman"/>
                <a:ea typeface="Times New Roman"/>
              </a:rPr>
              <a:t> </a:t>
            </a:r>
            <a:r>
              <a:rPr lang="en-US" dirty="0" smtClean="0">
                <a:latin typeface="Times New Roman"/>
                <a:ea typeface="Times New Roman"/>
              </a:rPr>
              <a:t>when it is no longer present to the sense—is initiated.</a:t>
            </a:r>
          </a:p>
          <a:p>
            <a:endParaRPr lang="en-US" dirty="0"/>
          </a:p>
        </p:txBody>
      </p:sp>
    </p:spTree>
  </p:cSld>
  <p:clrMapOvr>
    <a:masterClrMapping/>
  </p:clrMapOvr>
  <p:transition spd="med">
    <p:wipe dir="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600200"/>
            <a:ext cx="8766048" cy="5257800"/>
          </a:xfrm>
        </p:spPr>
        <p:txBody>
          <a:bodyPr>
            <a:normAutofit lnSpcReduction="10000"/>
          </a:bodyPr>
          <a:lstStyle/>
          <a:p>
            <a:pPr marL="266700" marR="0">
              <a:spcBef>
                <a:spcPts val="0"/>
              </a:spcBef>
              <a:spcAft>
                <a:spcPts val="0"/>
              </a:spcAft>
              <a:buNone/>
            </a:pPr>
            <a:r>
              <a:rPr lang="en-US" b="1" u="sng" dirty="0" smtClean="0">
                <a:latin typeface="Arial"/>
                <a:ea typeface="Arial"/>
              </a:rPr>
              <a:t>Stage</a:t>
            </a:r>
            <a:r>
              <a:rPr lang="en-US" b="1" u="sng" spc="75" dirty="0" smtClean="0">
                <a:latin typeface="Arial"/>
                <a:ea typeface="Arial"/>
              </a:rPr>
              <a:t> </a:t>
            </a:r>
            <a:r>
              <a:rPr lang="en-US" b="1" u="sng" dirty="0" smtClean="0">
                <a:latin typeface="Arial"/>
                <a:ea typeface="Arial"/>
              </a:rPr>
              <a:t>2:</a:t>
            </a:r>
            <a:r>
              <a:rPr lang="en-US" b="1" u="sng" spc="80" dirty="0" smtClean="0">
                <a:latin typeface="Arial"/>
                <a:ea typeface="Arial"/>
              </a:rPr>
              <a:t> </a:t>
            </a:r>
            <a:r>
              <a:rPr lang="en-US" b="1" u="sng" dirty="0" smtClean="0">
                <a:latin typeface="Arial"/>
                <a:ea typeface="Arial"/>
              </a:rPr>
              <a:t>Preoperational</a:t>
            </a:r>
            <a:r>
              <a:rPr lang="en-US" b="1" u="sng" spc="80" dirty="0" smtClean="0">
                <a:latin typeface="Arial"/>
                <a:ea typeface="Arial"/>
              </a:rPr>
              <a:t> </a:t>
            </a:r>
            <a:r>
              <a:rPr lang="en-US" b="1" u="sng" dirty="0" smtClean="0">
                <a:latin typeface="Arial"/>
                <a:ea typeface="Arial"/>
              </a:rPr>
              <a:t>(2</a:t>
            </a:r>
            <a:r>
              <a:rPr lang="en-US" b="1" u="sng" spc="80" dirty="0" smtClean="0">
                <a:latin typeface="Arial"/>
                <a:ea typeface="Arial"/>
              </a:rPr>
              <a:t> </a:t>
            </a:r>
            <a:r>
              <a:rPr lang="en-US" b="1" u="sng" dirty="0" smtClean="0">
                <a:latin typeface="Arial"/>
                <a:ea typeface="Arial"/>
              </a:rPr>
              <a:t>to</a:t>
            </a:r>
            <a:r>
              <a:rPr lang="en-US" b="1" u="sng" spc="80" dirty="0" smtClean="0">
                <a:latin typeface="Arial"/>
                <a:ea typeface="Arial"/>
              </a:rPr>
              <a:t> </a:t>
            </a:r>
            <a:r>
              <a:rPr lang="en-US" b="1" u="sng" dirty="0" smtClean="0">
                <a:latin typeface="Arial"/>
                <a:ea typeface="Arial"/>
              </a:rPr>
              <a:t>6</a:t>
            </a:r>
            <a:r>
              <a:rPr lang="en-US" b="1" u="sng" spc="80" dirty="0" smtClean="0">
                <a:latin typeface="Arial"/>
                <a:ea typeface="Arial"/>
              </a:rPr>
              <a:t> </a:t>
            </a:r>
            <a:r>
              <a:rPr lang="en-US" b="1" u="sng" dirty="0" smtClean="0">
                <a:latin typeface="Arial"/>
                <a:ea typeface="Arial"/>
              </a:rPr>
              <a:t>Years)</a:t>
            </a:r>
          </a:p>
          <a:p>
            <a:pPr marL="266700" marR="266065" algn="just">
              <a:lnSpc>
                <a:spcPct val="103000"/>
              </a:lnSpc>
              <a:spcBef>
                <a:spcPts val="1335"/>
              </a:spcBef>
              <a:spcAft>
                <a:spcPts val="0"/>
              </a:spcAft>
            </a:pPr>
            <a:r>
              <a:rPr lang="en-US" dirty="0" smtClean="0">
                <a:latin typeface="Times New Roman"/>
                <a:ea typeface="Times New Roman"/>
              </a:rPr>
              <a:t>Piaget believes that preoperational thought is characterized by egocentrism. Personal experiences are thought to be</a:t>
            </a:r>
            <a:r>
              <a:rPr lang="en-US" spc="5" dirty="0" smtClean="0">
                <a:latin typeface="Times New Roman"/>
                <a:ea typeface="Times New Roman"/>
              </a:rPr>
              <a:t> </a:t>
            </a:r>
            <a:r>
              <a:rPr lang="en-US" dirty="0" smtClean="0">
                <a:latin typeface="Times New Roman"/>
                <a:ea typeface="Times New Roman"/>
              </a:rPr>
              <a:t>universal, and the child is unable to accept the differing viewpoints of others. Language development progresses, as</a:t>
            </a:r>
            <a:r>
              <a:rPr lang="en-US" spc="5" dirty="0" smtClean="0">
                <a:latin typeface="Times New Roman"/>
                <a:ea typeface="Times New Roman"/>
              </a:rPr>
              <a:t> </a:t>
            </a:r>
            <a:r>
              <a:rPr lang="en-US" dirty="0" smtClean="0">
                <a:latin typeface="Times New Roman"/>
                <a:ea typeface="Times New Roman"/>
              </a:rPr>
              <a:t>does the ability to attribute special meaning to symbolic gestures (e.g. bringing a story book to mother is a symbolic</a:t>
            </a:r>
            <a:r>
              <a:rPr lang="en-US" spc="5" dirty="0" smtClean="0">
                <a:latin typeface="Times New Roman"/>
                <a:ea typeface="Times New Roman"/>
              </a:rPr>
              <a:t> </a:t>
            </a:r>
            <a:r>
              <a:rPr lang="en-US" dirty="0" smtClean="0">
                <a:latin typeface="Times New Roman"/>
                <a:ea typeface="Times New Roman"/>
              </a:rPr>
              <a:t>invitation</a:t>
            </a:r>
            <a:r>
              <a:rPr lang="en-US" spc="-60" dirty="0" smtClean="0">
                <a:latin typeface="Times New Roman"/>
                <a:ea typeface="Times New Roman"/>
              </a:rPr>
              <a:t> </a:t>
            </a:r>
            <a:r>
              <a:rPr lang="en-US" dirty="0" smtClean="0">
                <a:latin typeface="Times New Roman"/>
                <a:ea typeface="Times New Roman"/>
              </a:rPr>
              <a:t>to</a:t>
            </a:r>
            <a:r>
              <a:rPr lang="en-US" spc="-60" dirty="0" smtClean="0">
                <a:latin typeface="Times New Roman"/>
                <a:ea typeface="Times New Roman"/>
              </a:rPr>
              <a:t> </a:t>
            </a:r>
            <a:r>
              <a:rPr lang="en-US" dirty="0" smtClean="0">
                <a:latin typeface="Times New Roman"/>
                <a:ea typeface="Times New Roman"/>
              </a:rPr>
              <a:t>have</a:t>
            </a:r>
            <a:r>
              <a:rPr lang="en-US" spc="-60" dirty="0" smtClean="0">
                <a:latin typeface="Times New Roman"/>
                <a:ea typeface="Times New Roman"/>
              </a:rPr>
              <a:t> </a:t>
            </a:r>
            <a:r>
              <a:rPr lang="en-US" dirty="0" smtClean="0">
                <a:latin typeface="Times New Roman"/>
                <a:ea typeface="Times New Roman"/>
              </a:rPr>
              <a:t>a</a:t>
            </a:r>
            <a:r>
              <a:rPr lang="en-US" spc="-55" dirty="0" smtClean="0">
                <a:latin typeface="Times New Roman"/>
                <a:ea typeface="Times New Roman"/>
              </a:rPr>
              <a:t> </a:t>
            </a:r>
            <a:r>
              <a:rPr lang="en-US" dirty="0" smtClean="0">
                <a:latin typeface="Times New Roman"/>
                <a:ea typeface="Times New Roman"/>
              </a:rPr>
              <a:t>story</a:t>
            </a:r>
            <a:r>
              <a:rPr lang="en-US" spc="-60" dirty="0" smtClean="0">
                <a:latin typeface="Times New Roman"/>
                <a:ea typeface="Times New Roman"/>
              </a:rPr>
              <a:t> </a:t>
            </a:r>
            <a:r>
              <a:rPr lang="en-US" dirty="0" smtClean="0">
                <a:latin typeface="Times New Roman"/>
                <a:ea typeface="Times New Roman"/>
              </a:rPr>
              <a:t>read).</a:t>
            </a:r>
            <a:r>
              <a:rPr lang="en-US" spc="-60" dirty="0" smtClean="0">
                <a:latin typeface="Times New Roman"/>
                <a:ea typeface="Times New Roman"/>
              </a:rPr>
              <a:t> </a:t>
            </a:r>
            <a:r>
              <a:rPr lang="en-US" dirty="0" smtClean="0">
                <a:latin typeface="Times New Roman"/>
                <a:ea typeface="Times New Roman"/>
              </a:rPr>
              <a:t>Reality</a:t>
            </a:r>
            <a:r>
              <a:rPr lang="en-US" spc="-60" dirty="0" smtClean="0">
                <a:latin typeface="Times New Roman"/>
                <a:ea typeface="Times New Roman"/>
              </a:rPr>
              <a:t> </a:t>
            </a:r>
            <a:r>
              <a:rPr lang="en-US" dirty="0" smtClean="0">
                <a:latin typeface="Times New Roman"/>
                <a:ea typeface="Times New Roman"/>
              </a:rPr>
              <a:t>is</a:t>
            </a:r>
            <a:r>
              <a:rPr lang="en-US" spc="-55" dirty="0" smtClean="0">
                <a:latin typeface="Times New Roman"/>
                <a:ea typeface="Times New Roman"/>
              </a:rPr>
              <a:t> </a:t>
            </a:r>
            <a:r>
              <a:rPr lang="en-US" dirty="0" smtClean="0">
                <a:latin typeface="Times New Roman"/>
                <a:ea typeface="Times New Roman"/>
              </a:rPr>
              <a:t>often</a:t>
            </a:r>
            <a:r>
              <a:rPr lang="en-US" spc="-60" dirty="0" smtClean="0">
                <a:latin typeface="Times New Roman"/>
                <a:ea typeface="Times New Roman"/>
              </a:rPr>
              <a:t> </a:t>
            </a:r>
            <a:r>
              <a:rPr lang="en-US" dirty="0" smtClean="0">
                <a:latin typeface="Times New Roman"/>
                <a:ea typeface="Times New Roman"/>
              </a:rPr>
              <a:t>given</a:t>
            </a:r>
            <a:r>
              <a:rPr lang="en-US" spc="-60" dirty="0" smtClean="0">
                <a:latin typeface="Times New Roman"/>
                <a:ea typeface="Times New Roman"/>
              </a:rPr>
              <a:t> </a:t>
            </a:r>
            <a:r>
              <a:rPr lang="en-US" dirty="0" smtClean="0">
                <a:latin typeface="Times New Roman"/>
                <a:ea typeface="Times New Roman"/>
              </a:rPr>
              <a:t>to</a:t>
            </a:r>
            <a:r>
              <a:rPr lang="en-US" spc="-60" dirty="0" smtClean="0">
                <a:latin typeface="Times New Roman"/>
                <a:ea typeface="Times New Roman"/>
              </a:rPr>
              <a:t> </a:t>
            </a:r>
            <a:r>
              <a:rPr lang="en-US" dirty="0" smtClean="0">
                <a:latin typeface="Times New Roman"/>
                <a:ea typeface="Times New Roman"/>
              </a:rPr>
              <a:t>inanimate</a:t>
            </a:r>
            <a:r>
              <a:rPr lang="en-US" spc="-55" dirty="0" smtClean="0">
                <a:latin typeface="Times New Roman"/>
                <a:ea typeface="Times New Roman"/>
              </a:rPr>
              <a:t> </a:t>
            </a:r>
            <a:r>
              <a:rPr lang="en-US" dirty="0" smtClean="0">
                <a:latin typeface="Times New Roman"/>
                <a:ea typeface="Times New Roman"/>
              </a:rPr>
              <a:t>objects.</a:t>
            </a:r>
            <a:r>
              <a:rPr lang="en-US" spc="-60" dirty="0" smtClean="0">
                <a:latin typeface="Times New Roman"/>
                <a:ea typeface="Times New Roman"/>
              </a:rPr>
              <a:t> </a:t>
            </a:r>
            <a:r>
              <a:rPr lang="en-US" dirty="0" smtClean="0">
                <a:latin typeface="Times New Roman"/>
                <a:ea typeface="Times New Roman"/>
              </a:rPr>
              <a:t>Object</a:t>
            </a:r>
            <a:r>
              <a:rPr lang="en-US" spc="-60" dirty="0" smtClean="0">
                <a:latin typeface="Times New Roman"/>
                <a:ea typeface="Times New Roman"/>
              </a:rPr>
              <a:t> </a:t>
            </a:r>
            <a:r>
              <a:rPr lang="en-US" dirty="0" smtClean="0">
                <a:latin typeface="Times New Roman"/>
                <a:ea typeface="Times New Roman"/>
              </a:rPr>
              <a:t>permanence</a:t>
            </a:r>
            <a:r>
              <a:rPr lang="en-US" spc="-55" dirty="0" smtClean="0">
                <a:latin typeface="Times New Roman"/>
                <a:ea typeface="Times New Roman"/>
              </a:rPr>
              <a:t> </a:t>
            </a:r>
            <a:r>
              <a:rPr lang="en-US" dirty="0" smtClean="0">
                <a:latin typeface="Times New Roman"/>
                <a:ea typeface="Times New Roman"/>
              </a:rPr>
              <a:t>culminates</a:t>
            </a:r>
            <a:r>
              <a:rPr lang="en-US" spc="-60" dirty="0" smtClean="0">
                <a:latin typeface="Times New Roman"/>
                <a:ea typeface="Times New Roman"/>
              </a:rPr>
              <a:t> </a:t>
            </a:r>
            <a:r>
              <a:rPr lang="en-US" dirty="0" smtClean="0">
                <a:latin typeface="Times New Roman"/>
                <a:ea typeface="Times New Roman"/>
              </a:rPr>
              <a:t>in</a:t>
            </a:r>
            <a:r>
              <a:rPr lang="en-US" spc="-60" dirty="0" smtClean="0">
                <a:latin typeface="Times New Roman"/>
                <a:ea typeface="Times New Roman"/>
              </a:rPr>
              <a:t> </a:t>
            </a:r>
            <a:r>
              <a:rPr lang="en-US" dirty="0" smtClean="0">
                <a:latin typeface="Times New Roman"/>
                <a:ea typeface="Times New Roman"/>
              </a:rPr>
              <a:t>the</a:t>
            </a:r>
            <a:r>
              <a:rPr lang="en-US" spc="-60" dirty="0" smtClean="0">
                <a:latin typeface="Times New Roman"/>
                <a:ea typeface="Times New Roman"/>
              </a:rPr>
              <a:t> </a:t>
            </a:r>
            <a:r>
              <a:rPr lang="en-US" dirty="0" smtClean="0">
                <a:latin typeface="Times New Roman"/>
                <a:ea typeface="Times New Roman"/>
              </a:rPr>
              <a:t>ability</a:t>
            </a:r>
            <a:r>
              <a:rPr lang="en-US" spc="-235" dirty="0" smtClean="0">
                <a:latin typeface="Times New Roman"/>
                <a:ea typeface="Times New Roman"/>
              </a:rPr>
              <a:t> </a:t>
            </a:r>
            <a:r>
              <a:rPr lang="en-US" dirty="0" smtClean="0">
                <a:latin typeface="Times New Roman"/>
                <a:ea typeface="Times New Roman"/>
              </a:rPr>
              <a:t>to conjure up mental representations of objects or people.</a:t>
            </a:r>
          </a:p>
          <a:p>
            <a:endParaRPr lang="en-US" dirty="0"/>
          </a:p>
        </p:txBody>
      </p:sp>
    </p:spTree>
  </p:cSld>
  <p:clrMapOvr>
    <a:masterClrMapping/>
  </p:clrMapOvr>
  <p:transition spd="med">
    <p:wipe dir="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676400"/>
            <a:ext cx="9144000" cy="5181600"/>
          </a:xfrm>
        </p:spPr>
        <p:txBody>
          <a:bodyPr>
            <a:normAutofit fontScale="85000" lnSpcReduction="20000"/>
          </a:bodyPr>
          <a:lstStyle/>
          <a:p>
            <a:pPr marL="266700" marR="0">
              <a:spcBef>
                <a:spcPts val="470"/>
              </a:spcBef>
              <a:spcAft>
                <a:spcPts val="0"/>
              </a:spcAft>
              <a:buNone/>
            </a:pPr>
            <a:r>
              <a:rPr lang="en-US" b="1" u="sng" dirty="0" smtClean="0">
                <a:latin typeface="Arial"/>
                <a:ea typeface="Arial"/>
              </a:rPr>
              <a:t>Stage</a:t>
            </a:r>
            <a:r>
              <a:rPr lang="en-US" b="1" u="sng" spc="80" dirty="0" smtClean="0">
                <a:latin typeface="Arial"/>
                <a:ea typeface="Arial"/>
              </a:rPr>
              <a:t> </a:t>
            </a:r>
            <a:r>
              <a:rPr lang="en-US" b="1" u="sng" dirty="0" smtClean="0">
                <a:latin typeface="Arial"/>
                <a:ea typeface="Arial"/>
              </a:rPr>
              <a:t>3:</a:t>
            </a:r>
            <a:r>
              <a:rPr lang="en-US" b="1" u="sng" spc="80" dirty="0" smtClean="0">
                <a:latin typeface="Arial"/>
                <a:ea typeface="Arial"/>
              </a:rPr>
              <a:t> </a:t>
            </a:r>
            <a:r>
              <a:rPr lang="en-US" b="1" u="sng" dirty="0" smtClean="0">
                <a:latin typeface="Arial"/>
                <a:ea typeface="Arial"/>
              </a:rPr>
              <a:t>Concrete</a:t>
            </a:r>
            <a:r>
              <a:rPr lang="en-US" b="1" u="sng" spc="80" dirty="0" smtClean="0">
                <a:latin typeface="Arial"/>
                <a:ea typeface="Arial"/>
              </a:rPr>
              <a:t> </a:t>
            </a:r>
            <a:r>
              <a:rPr lang="en-US" b="1" u="sng" dirty="0" smtClean="0">
                <a:latin typeface="Arial"/>
                <a:ea typeface="Arial"/>
              </a:rPr>
              <a:t>Operations</a:t>
            </a:r>
            <a:r>
              <a:rPr lang="en-US" b="1" u="sng" spc="85" dirty="0" smtClean="0">
                <a:latin typeface="Arial"/>
                <a:ea typeface="Arial"/>
              </a:rPr>
              <a:t> </a:t>
            </a:r>
            <a:r>
              <a:rPr lang="en-US" b="1" u="sng" dirty="0" smtClean="0">
                <a:latin typeface="Arial"/>
                <a:ea typeface="Arial"/>
              </a:rPr>
              <a:t>(6</a:t>
            </a:r>
            <a:r>
              <a:rPr lang="en-US" b="1" u="sng" spc="80" dirty="0" smtClean="0">
                <a:latin typeface="Arial"/>
                <a:ea typeface="Arial"/>
              </a:rPr>
              <a:t> </a:t>
            </a:r>
            <a:r>
              <a:rPr lang="en-US" b="1" u="sng" dirty="0" smtClean="0">
                <a:latin typeface="Arial"/>
                <a:ea typeface="Arial"/>
              </a:rPr>
              <a:t>to</a:t>
            </a:r>
            <a:r>
              <a:rPr lang="en-US" b="1" u="sng" spc="80" dirty="0" smtClean="0">
                <a:latin typeface="Arial"/>
                <a:ea typeface="Arial"/>
              </a:rPr>
              <a:t> </a:t>
            </a:r>
            <a:r>
              <a:rPr lang="en-US" b="1" u="sng" dirty="0" smtClean="0">
                <a:latin typeface="Arial"/>
                <a:ea typeface="Arial"/>
              </a:rPr>
              <a:t>12</a:t>
            </a:r>
            <a:r>
              <a:rPr lang="en-US" b="1" u="sng" spc="85" dirty="0" smtClean="0">
                <a:latin typeface="Arial"/>
                <a:ea typeface="Arial"/>
              </a:rPr>
              <a:t> </a:t>
            </a:r>
            <a:r>
              <a:rPr lang="en-US" b="1" u="sng" dirty="0" smtClean="0">
                <a:latin typeface="Arial"/>
                <a:ea typeface="Arial"/>
              </a:rPr>
              <a:t>years)</a:t>
            </a:r>
          </a:p>
          <a:p>
            <a:pPr marL="266700" marR="266065" algn="just">
              <a:lnSpc>
                <a:spcPct val="103000"/>
              </a:lnSpc>
              <a:spcBef>
                <a:spcPts val="1335"/>
              </a:spcBef>
              <a:spcAft>
                <a:spcPts val="0"/>
              </a:spcAft>
            </a:pPr>
            <a:r>
              <a:rPr lang="en-US" dirty="0" smtClean="0">
                <a:latin typeface="Times New Roman"/>
                <a:ea typeface="Times New Roman"/>
              </a:rPr>
              <a:t>The</a:t>
            </a:r>
            <a:r>
              <a:rPr lang="en-US" spc="60" dirty="0" smtClean="0">
                <a:latin typeface="Times New Roman"/>
                <a:ea typeface="Times New Roman"/>
              </a:rPr>
              <a:t> </a:t>
            </a:r>
            <a:r>
              <a:rPr lang="en-US" dirty="0" smtClean="0">
                <a:latin typeface="Times New Roman"/>
                <a:ea typeface="Times New Roman"/>
              </a:rPr>
              <a:t>ability</a:t>
            </a:r>
            <a:r>
              <a:rPr lang="en-US" spc="60" dirty="0" smtClean="0">
                <a:latin typeface="Times New Roman"/>
                <a:ea typeface="Times New Roman"/>
              </a:rPr>
              <a:t> </a:t>
            </a:r>
            <a:r>
              <a:rPr lang="en-US" dirty="0" smtClean="0">
                <a:latin typeface="Times New Roman"/>
                <a:ea typeface="Times New Roman"/>
              </a:rPr>
              <a:t>to</a:t>
            </a:r>
            <a:r>
              <a:rPr lang="en-US" spc="65" dirty="0" smtClean="0">
                <a:latin typeface="Times New Roman"/>
                <a:ea typeface="Times New Roman"/>
              </a:rPr>
              <a:t> </a:t>
            </a:r>
            <a:r>
              <a:rPr lang="en-US" dirty="0" smtClean="0">
                <a:latin typeface="Times New Roman"/>
                <a:ea typeface="Times New Roman"/>
              </a:rPr>
              <a:t>apply</a:t>
            </a:r>
            <a:r>
              <a:rPr lang="en-US" spc="60" dirty="0" smtClean="0">
                <a:latin typeface="Times New Roman"/>
                <a:ea typeface="Times New Roman"/>
              </a:rPr>
              <a:t> </a:t>
            </a:r>
            <a:r>
              <a:rPr lang="en-US" dirty="0" smtClean="0">
                <a:latin typeface="Times New Roman"/>
                <a:ea typeface="Times New Roman"/>
              </a:rPr>
              <a:t>logic</a:t>
            </a:r>
            <a:r>
              <a:rPr lang="en-US" spc="65" dirty="0" smtClean="0">
                <a:latin typeface="Times New Roman"/>
                <a:ea typeface="Times New Roman"/>
              </a:rPr>
              <a:t> </a:t>
            </a:r>
            <a:r>
              <a:rPr lang="en-US" dirty="0" smtClean="0">
                <a:latin typeface="Times New Roman"/>
                <a:ea typeface="Times New Roman"/>
              </a:rPr>
              <a:t>to</a:t>
            </a:r>
            <a:r>
              <a:rPr lang="en-US" spc="60" dirty="0" smtClean="0">
                <a:latin typeface="Times New Roman"/>
                <a:ea typeface="Times New Roman"/>
              </a:rPr>
              <a:t> </a:t>
            </a:r>
            <a:r>
              <a:rPr lang="en-US" dirty="0" smtClean="0">
                <a:latin typeface="Times New Roman"/>
                <a:ea typeface="Times New Roman"/>
              </a:rPr>
              <a:t>thinking</a:t>
            </a:r>
            <a:r>
              <a:rPr lang="en-US" spc="60" dirty="0" smtClean="0">
                <a:latin typeface="Times New Roman"/>
                <a:ea typeface="Times New Roman"/>
              </a:rPr>
              <a:t> </a:t>
            </a:r>
            <a:r>
              <a:rPr lang="en-US" dirty="0" smtClean="0">
                <a:latin typeface="Times New Roman"/>
                <a:ea typeface="Times New Roman"/>
              </a:rPr>
              <a:t>begins</a:t>
            </a:r>
            <a:r>
              <a:rPr lang="en-US" spc="65" dirty="0" smtClean="0">
                <a:latin typeface="Times New Roman"/>
                <a:ea typeface="Times New Roman"/>
              </a:rPr>
              <a:t> </a:t>
            </a:r>
            <a:r>
              <a:rPr lang="en-US" dirty="0" smtClean="0">
                <a:latin typeface="Times New Roman"/>
                <a:ea typeface="Times New Roman"/>
              </a:rPr>
              <a:t>in</a:t>
            </a:r>
            <a:r>
              <a:rPr lang="en-US" spc="60" dirty="0" smtClean="0">
                <a:latin typeface="Times New Roman"/>
                <a:ea typeface="Times New Roman"/>
              </a:rPr>
              <a:t> </a:t>
            </a:r>
            <a:r>
              <a:rPr lang="en-US" dirty="0" smtClean="0">
                <a:latin typeface="Times New Roman"/>
                <a:ea typeface="Times New Roman"/>
              </a:rPr>
              <a:t>this</a:t>
            </a:r>
            <a:r>
              <a:rPr lang="en-US" spc="65" dirty="0" smtClean="0">
                <a:latin typeface="Times New Roman"/>
                <a:ea typeface="Times New Roman"/>
              </a:rPr>
              <a:t> </a:t>
            </a:r>
            <a:r>
              <a:rPr lang="en-US" dirty="0" smtClean="0">
                <a:latin typeface="Times New Roman"/>
                <a:ea typeface="Times New Roman"/>
              </a:rPr>
              <a:t>stage;</a:t>
            </a:r>
            <a:r>
              <a:rPr lang="en-US" spc="60" dirty="0" smtClean="0">
                <a:latin typeface="Times New Roman"/>
                <a:ea typeface="Times New Roman"/>
              </a:rPr>
              <a:t> </a:t>
            </a:r>
            <a:r>
              <a:rPr lang="en-US" dirty="0" smtClean="0">
                <a:latin typeface="Times New Roman"/>
                <a:ea typeface="Times New Roman"/>
              </a:rPr>
              <a:t>however,</a:t>
            </a:r>
            <a:r>
              <a:rPr lang="en-US" spc="60" dirty="0" smtClean="0">
                <a:latin typeface="Times New Roman"/>
                <a:ea typeface="Times New Roman"/>
              </a:rPr>
              <a:t> </a:t>
            </a:r>
            <a:r>
              <a:rPr lang="en-US" dirty="0" smtClean="0">
                <a:latin typeface="Times New Roman"/>
                <a:ea typeface="Times New Roman"/>
              </a:rPr>
              <a:t>“concreteness”</a:t>
            </a:r>
            <a:r>
              <a:rPr lang="en-US" spc="65" dirty="0" smtClean="0">
                <a:latin typeface="Times New Roman"/>
                <a:ea typeface="Times New Roman"/>
              </a:rPr>
              <a:t> </a:t>
            </a:r>
            <a:r>
              <a:rPr lang="en-US" dirty="0" smtClean="0">
                <a:latin typeface="Times New Roman"/>
                <a:ea typeface="Times New Roman"/>
              </a:rPr>
              <a:t>still</a:t>
            </a:r>
            <a:r>
              <a:rPr lang="en-US" spc="60" dirty="0" smtClean="0">
                <a:latin typeface="Times New Roman"/>
                <a:ea typeface="Times New Roman"/>
              </a:rPr>
              <a:t> </a:t>
            </a:r>
            <a:r>
              <a:rPr lang="en-US" dirty="0" smtClean="0">
                <a:latin typeface="Times New Roman"/>
                <a:ea typeface="Times New Roman"/>
              </a:rPr>
              <a:t>predominates.</a:t>
            </a:r>
            <a:r>
              <a:rPr lang="en-US" spc="65" dirty="0" smtClean="0">
                <a:latin typeface="Times New Roman"/>
                <a:ea typeface="Times New Roman"/>
              </a:rPr>
              <a:t> </a:t>
            </a:r>
            <a:r>
              <a:rPr lang="en-US" dirty="0" smtClean="0">
                <a:latin typeface="Times New Roman"/>
                <a:ea typeface="Times New Roman"/>
              </a:rPr>
              <a:t>An</a:t>
            </a:r>
            <a:r>
              <a:rPr lang="en-US" spc="60" dirty="0" smtClean="0">
                <a:latin typeface="Times New Roman"/>
                <a:ea typeface="Times New Roman"/>
              </a:rPr>
              <a:t> </a:t>
            </a:r>
            <a:r>
              <a:rPr lang="en-US" dirty="0" smtClean="0">
                <a:latin typeface="Times New Roman"/>
                <a:ea typeface="Times New Roman"/>
              </a:rPr>
              <a:t>understanding</a:t>
            </a:r>
            <a:r>
              <a:rPr lang="en-US" spc="-225" dirty="0" smtClean="0">
                <a:latin typeface="Times New Roman"/>
                <a:ea typeface="Times New Roman"/>
              </a:rPr>
              <a:t> </a:t>
            </a:r>
            <a:r>
              <a:rPr lang="en-US" dirty="0" smtClean="0">
                <a:latin typeface="Times New Roman"/>
                <a:ea typeface="Times New Roman"/>
              </a:rPr>
              <a:t>of</a:t>
            </a:r>
            <a:r>
              <a:rPr lang="en-US" spc="-45"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concepts</a:t>
            </a:r>
            <a:r>
              <a:rPr lang="en-US" spc="-40" dirty="0" smtClean="0">
                <a:latin typeface="Times New Roman"/>
                <a:ea typeface="Times New Roman"/>
              </a:rPr>
              <a:t> </a:t>
            </a:r>
            <a:r>
              <a:rPr lang="en-US" dirty="0" smtClean="0">
                <a:latin typeface="Times New Roman"/>
                <a:ea typeface="Times New Roman"/>
              </a:rPr>
              <a:t>of</a:t>
            </a:r>
            <a:r>
              <a:rPr lang="en-US" spc="-45" dirty="0" smtClean="0">
                <a:latin typeface="Times New Roman"/>
                <a:ea typeface="Times New Roman"/>
              </a:rPr>
              <a:t> </a:t>
            </a:r>
            <a:r>
              <a:rPr lang="en-US" dirty="0" smtClean="0">
                <a:latin typeface="Times New Roman"/>
                <a:ea typeface="Times New Roman"/>
              </a:rPr>
              <a:t>reversibility</a:t>
            </a:r>
            <a:r>
              <a:rPr lang="en-US" spc="-45" dirty="0" smtClean="0">
                <a:latin typeface="Times New Roman"/>
                <a:ea typeface="Times New Roman"/>
              </a:rPr>
              <a:t> </a:t>
            </a:r>
            <a:r>
              <a:rPr lang="en-US" dirty="0" smtClean="0">
                <a:latin typeface="Times New Roman"/>
                <a:ea typeface="Times New Roman"/>
              </a:rPr>
              <a:t>and</a:t>
            </a:r>
            <a:r>
              <a:rPr lang="en-US" spc="-40" dirty="0" smtClean="0">
                <a:latin typeface="Times New Roman"/>
                <a:ea typeface="Times New Roman"/>
              </a:rPr>
              <a:t> </a:t>
            </a:r>
            <a:r>
              <a:rPr lang="en-US" dirty="0" smtClean="0">
                <a:latin typeface="Times New Roman"/>
                <a:ea typeface="Times New Roman"/>
              </a:rPr>
              <a:t>spatiality</a:t>
            </a:r>
            <a:r>
              <a:rPr lang="en-US" spc="-45" dirty="0" smtClean="0">
                <a:latin typeface="Times New Roman"/>
                <a:ea typeface="Times New Roman"/>
              </a:rPr>
              <a:t> </a:t>
            </a:r>
            <a:r>
              <a:rPr lang="en-US" dirty="0" smtClean="0">
                <a:latin typeface="Times New Roman"/>
                <a:ea typeface="Times New Roman"/>
              </a:rPr>
              <a:t>is</a:t>
            </a:r>
            <a:r>
              <a:rPr lang="en-US" spc="-45" dirty="0" smtClean="0">
                <a:latin typeface="Times New Roman"/>
                <a:ea typeface="Times New Roman"/>
              </a:rPr>
              <a:t> </a:t>
            </a:r>
            <a:r>
              <a:rPr lang="en-US" dirty="0" smtClean="0">
                <a:latin typeface="Times New Roman"/>
                <a:ea typeface="Times New Roman"/>
              </a:rPr>
              <a:t>developed.</a:t>
            </a:r>
            <a:r>
              <a:rPr lang="en-US" spc="-40" dirty="0" smtClean="0">
                <a:latin typeface="Times New Roman"/>
                <a:ea typeface="Times New Roman"/>
              </a:rPr>
              <a:t> </a:t>
            </a:r>
            <a:r>
              <a:rPr lang="en-US" dirty="0" smtClean="0">
                <a:latin typeface="Times New Roman"/>
                <a:ea typeface="Times New Roman"/>
              </a:rPr>
              <a:t>For</a:t>
            </a:r>
            <a:r>
              <a:rPr lang="en-US" spc="-45" dirty="0" smtClean="0">
                <a:latin typeface="Times New Roman"/>
                <a:ea typeface="Times New Roman"/>
              </a:rPr>
              <a:t> </a:t>
            </a:r>
            <a:r>
              <a:rPr lang="en-US" dirty="0" smtClean="0">
                <a:latin typeface="Times New Roman"/>
                <a:ea typeface="Times New Roman"/>
              </a:rPr>
              <a:t>example,</a:t>
            </a:r>
            <a:r>
              <a:rPr lang="en-US" spc="-45"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child</a:t>
            </a:r>
            <a:r>
              <a:rPr lang="en-US" spc="-45" dirty="0" smtClean="0">
                <a:latin typeface="Times New Roman"/>
                <a:ea typeface="Times New Roman"/>
              </a:rPr>
              <a:t> </a:t>
            </a:r>
            <a:r>
              <a:rPr lang="en-US" dirty="0" smtClean="0">
                <a:latin typeface="Times New Roman"/>
                <a:ea typeface="Times New Roman"/>
              </a:rPr>
              <a:t>recognizes</a:t>
            </a:r>
            <a:r>
              <a:rPr lang="en-US" spc="-45"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at</a:t>
            </a:r>
            <a:r>
              <a:rPr lang="en-US" spc="-45" dirty="0" smtClean="0">
                <a:latin typeface="Times New Roman"/>
                <a:ea typeface="Times New Roman"/>
              </a:rPr>
              <a:t> </a:t>
            </a:r>
            <a:r>
              <a:rPr lang="en-US" dirty="0" smtClean="0">
                <a:latin typeface="Times New Roman"/>
                <a:ea typeface="Times New Roman"/>
              </a:rPr>
              <a:t>changing</a:t>
            </a:r>
            <a:r>
              <a:rPr lang="en-US" spc="-45"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shape</a:t>
            </a:r>
            <a:r>
              <a:rPr lang="en-US" spc="-240" dirty="0" smtClean="0">
                <a:latin typeface="Times New Roman"/>
                <a:ea typeface="Times New Roman"/>
              </a:rPr>
              <a:t> </a:t>
            </a:r>
            <a:r>
              <a:rPr lang="en-US" dirty="0" smtClean="0">
                <a:latin typeface="Times New Roman"/>
                <a:ea typeface="Times New Roman"/>
              </a:rPr>
              <a:t>of</a:t>
            </a:r>
            <a:r>
              <a:rPr lang="en-US" spc="-35" dirty="0" smtClean="0">
                <a:latin typeface="Times New Roman"/>
                <a:ea typeface="Times New Roman"/>
              </a:rPr>
              <a:t> </a:t>
            </a:r>
            <a:r>
              <a:rPr lang="en-US" dirty="0" smtClean="0">
                <a:latin typeface="Times New Roman"/>
                <a:ea typeface="Times New Roman"/>
              </a:rPr>
              <a:t>object</a:t>
            </a:r>
            <a:r>
              <a:rPr lang="en-US" spc="-35" dirty="0" smtClean="0">
                <a:latin typeface="Times New Roman"/>
                <a:ea typeface="Times New Roman"/>
              </a:rPr>
              <a:t> </a:t>
            </a:r>
            <a:r>
              <a:rPr lang="en-US" dirty="0" smtClean="0">
                <a:latin typeface="Times New Roman"/>
                <a:ea typeface="Times New Roman"/>
              </a:rPr>
              <a:t>does</a:t>
            </a:r>
            <a:r>
              <a:rPr lang="en-US" spc="-35" dirty="0" smtClean="0">
                <a:latin typeface="Times New Roman"/>
                <a:ea typeface="Times New Roman"/>
              </a:rPr>
              <a:t> </a:t>
            </a:r>
            <a:r>
              <a:rPr lang="en-US" dirty="0" smtClean="0">
                <a:latin typeface="Times New Roman"/>
                <a:ea typeface="Times New Roman"/>
              </a:rPr>
              <a:t>not</a:t>
            </a:r>
            <a:r>
              <a:rPr lang="en-US" spc="-35" dirty="0" smtClean="0">
                <a:latin typeface="Times New Roman"/>
                <a:ea typeface="Times New Roman"/>
              </a:rPr>
              <a:t> </a:t>
            </a:r>
            <a:r>
              <a:rPr lang="en-US" dirty="0" smtClean="0">
                <a:latin typeface="Times New Roman"/>
                <a:ea typeface="Times New Roman"/>
              </a:rPr>
              <a:t>necessarily</a:t>
            </a:r>
            <a:r>
              <a:rPr lang="en-US" spc="-35" dirty="0" smtClean="0">
                <a:latin typeface="Times New Roman"/>
                <a:ea typeface="Times New Roman"/>
              </a:rPr>
              <a:t> </a:t>
            </a:r>
            <a:r>
              <a:rPr lang="en-US" dirty="0" smtClean="0">
                <a:latin typeface="Times New Roman"/>
                <a:ea typeface="Times New Roman"/>
              </a:rPr>
              <a:t>change</a:t>
            </a:r>
            <a:r>
              <a:rPr lang="en-US" spc="-35" dirty="0" smtClean="0">
                <a:latin typeface="Times New Roman"/>
                <a:ea typeface="Times New Roman"/>
              </a:rPr>
              <a:t> </a:t>
            </a: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amount,</a:t>
            </a:r>
            <a:r>
              <a:rPr lang="en-US" spc="-35" dirty="0" smtClean="0">
                <a:latin typeface="Times New Roman"/>
                <a:ea typeface="Times New Roman"/>
              </a:rPr>
              <a:t> </a:t>
            </a:r>
            <a:r>
              <a:rPr lang="en-US" dirty="0" smtClean="0">
                <a:latin typeface="Times New Roman"/>
                <a:ea typeface="Times New Roman"/>
              </a:rPr>
              <a:t>weight,</a:t>
            </a:r>
            <a:r>
              <a:rPr lang="en-US" spc="-35" dirty="0" smtClean="0">
                <a:latin typeface="Times New Roman"/>
                <a:ea typeface="Times New Roman"/>
              </a:rPr>
              <a:t> </a:t>
            </a:r>
            <a:r>
              <a:rPr lang="en-US" dirty="0" smtClean="0">
                <a:latin typeface="Times New Roman"/>
                <a:ea typeface="Times New Roman"/>
              </a:rPr>
              <a:t>volume,</a:t>
            </a:r>
            <a:r>
              <a:rPr lang="en-US" spc="-35" dirty="0" smtClean="0">
                <a:latin typeface="Times New Roman"/>
                <a:ea typeface="Times New Roman"/>
              </a:rPr>
              <a:t> </a:t>
            </a:r>
            <a:r>
              <a:rPr lang="en-US" dirty="0" smtClean="0">
                <a:latin typeface="Times New Roman"/>
                <a:ea typeface="Times New Roman"/>
              </a:rPr>
              <a:t>or</a:t>
            </a:r>
            <a:r>
              <a:rPr lang="en-US" spc="-35" dirty="0" smtClean="0">
                <a:latin typeface="Times New Roman"/>
                <a:ea typeface="Times New Roman"/>
              </a:rPr>
              <a:t> </a:t>
            </a:r>
            <a:r>
              <a:rPr lang="en-US" dirty="0" smtClean="0">
                <a:latin typeface="Times New Roman"/>
                <a:ea typeface="Times New Roman"/>
              </a:rPr>
              <a:t>ability</a:t>
            </a:r>
            <a:r>
              <a:rPr lang="en-US" spc="-35" dirty="0" smtClean="0">
                <a:latin typeface="Times New Roman"/>
                <a:ea typeface="Times New Roman"/>
              </a:rPr>
              <a:t> </a:t>
            </a:r>
            <a:r>
              <a:rPr lang="en-US" dirty="0" smtClean="0">
                <a:latin typeface="Times New Roman"/>
                <a:ea typeface="Times New Roman"/>
              </a:rPr>
              <a:t>of</a:t>
            </a:r>
            <a:r>
              <a:rPr lang="en-US" spc="-35" dirty="0" smtClean="0">
                <a:latin typeface="Times New Roman"/>
                <a:ea typeface="Times New Roman"/>
              </a:rPr>
              <a:t> </a:t>
            </a:r>
            <a:r>
              <a:rPr lang="en-US" dirty="0" smtClean="0">
                <a:latin typeface="Times New Roman"/>
                <a:ea typeface="Times New Roman"/>
              </a:rPr>
              <a:t>the</a:t>
            </a:r>
            <a:r>
              <a:rPr lang="en-US" spc="-35" dirty="0" smtClean="0">
                <a:latin typeface="Times New Roman"/>
                <a:ea typeface="Times New Roman"/>
              </a:rPr>
              <a:t> </a:t>
            </a:r>
            <a:r>
              <a:rPr lang="en-US" dirty="0" smtClean="0">
                <a:latin typeface="Times New Roman"/>
                <a:ea typeface="Times New Roman"/>
              </a:rPr>
              <a:t>object</a:t>
            </a:r>
            <a:r>
              <a:rPr lang="en-US" spc="-35" dirty="0" smtClean="0">
                <a:latin typeface="Times New Roman"/>
                <a:ea typeface="Times New Roman"/>
              </a:rPr>
              <a:t> </a:t>
            </a:r>
            <a:r>
              <a:rPr lang="en-US" dirty="0" smtClean="0">
                <a:latin typeface="Times New Roman"/>
                <a:ea typeface="Times New Roman"/>
              </a:rPr>
              <a:t>to</a:t>
            </a:r>
            <a:r>
              <a:rPr lang="en-US" spc="-35" dirty="0" smtClean="0">
                <a:latin typeface="Times New Roman"/>
                <a:ea typeface="Times New Roman"/>
              </a:rPr>
              <a:t> </a:t>
            </a:r>
            <a:r>
              <a:rPr lang="en-US" dirty="0" smtClean="0">
                <a:latin typeface="Times New Roman"/>
                <a:ea typeface="Times New Roman"/>
              </a:rPr>
              <a:t>return</a:t>
            </a:r>
            <a:r>
              <a:rPr lang="en-US" spc="-35" dirty="0" smtClean="0">
                <a:latin typeface="Times New Roman"/>
                <a:ea typeface="Times New Roman"/>
              </a:rPr>
              <a:t> </a:t>
            </a:r>
            <a:r>
              <a:rPr lang="en-US" dirty="0" smtClean="0">
                <a:latin typeface="Times New Roman"/>
                <a:ea typeface="Times New Roman"/>
              </a:rPr>
              <a:t>to</a:t>
            </a:r>
            <a:r>
              <a:rPr lang="en-US" spc="-35" dirty="0" smtClean="0">
                <a:latin typeface="Times New Roman"/>
                <a:ea typeface="Times New Roman"/>
              </a:rPr>
              <a:t> </a:t>
            </a:r>
            <a:r>
              <a:rPr lang="en-US" dirty="0" smtClean="0">
                <a:latin typeface="Times New Roman"/>
                <a:ea typeface="Times New Roman"/>
              </a:rPr>
              <a:t>its</a:t>
            </a:r>
            <a:r>
              <a:rPr lang="en-US" spc="-35" dirty="0" smtClean="0">
                <a:latin typeface="Times New Roman"/>
                <a:ea typeface="Times New Roman"/>
              </a:rPr>
              <a:t> </a:t>
            </a:r>
            <a:r>
              <a:rPr lang="en-US" dirty="0" smtClean="0">
                <a:latin typeface="Times New Roman"/>
                <a:ea typeface="Times New Roman"/>
              </a:rPr>
              <a:t>original</a:t>
            </a:r>
            <a:r>
              <a:rPr lang="en-US" spc="-35" dirty="0" smtClean="0">
                <a:latin typeface="Times New Roman"/>
                <a:ea typeface="Times New Roman"/>
              </a:rPr>
              <a:t> </a:t>
            </a:r>
            <a:r>
              <a:rPr lang="en-US" dirty="0" smtClean="0">
                <a:latin typeface="Times New Roman"/>
                <a:ea typeface="Times New Roman"/>
              </a:rPr>
              <a:t>form.</a:t>
            </a:r>
            <a:r>
              <a:rPr lang="en-US" spc="-240" dirty="0" smtClean="0">
                <a:latin typeface="Times New Roman"/>
                <a:ea typeface="Times New Roman"/>
              </a:rPr>
              <a:t> </a:t>
            </a:r>
            <a:r>
              <a:rPr lang="en-US" dirty="0" smtClean="0">
                <a:latin typeface="Times New Roman"/>
                <a:ea typeface="Times New Roman"/>
              </a:rPr>
              <a:t>Another</a:t>
            </a:r>
            <a:r>
              <a:rPr lang="en-US" spc="-10" dirty="0" smtClean="0">
                <a:latin typeface="Times New Roman"/>
                <a:ea typeface="Times New Roman"/>
              </a:rPr>
              <a:t> </a:t>
            </a:r>
            <a:r>
              <a:rPr lang="en-US" dirty="0" smtClean="0">
                <a:latin typeface="Times New Roman"/>
                <a:ea typeface="Times New Roman"/>
              </a:rPr>
              <a:t>achievement</a:t>
            </a:r>
            <a:r>
              <a:rPr lang="en-US" spc="-10" dirty="0" smtClean="0">
                <a:latin typeface="Times New Roman"/>
                <a:ea typeface="Times New Roman"/>
              </a:rPr>
              <a:t> </a:t>
            </a:r>
            <a:r>
              <a:rPr lang="en-US" dirty="0" smtClean="0">
                <a:latin typeface="Times New Roman"/>
                <a:ea typeface="Times New Roman"/>
              </a:rPr>
              <a:t>of</a:t>
            </a:r>
            <a:r>
              <a:rPr lang="en-US" spc="-10" dirty="0" smtClean="0">
                <a:latin typeface="Times New Roman"/>
                <a:ea typeface="Times New Roman"/>
              </a:rPr>
              <a:t> </a:t>
            </a:r>
            <a:r>
              <a:rPr lang="en-US" dirty="0" smtClean="0">
                <a:latin typeface="Times New Roman"/>
                <a:ea typeface="Times New Roman"/>
              </a:rPr>
              <a:t>this</a:t>
            </a:r>
            <a:r>
              <a:rPr lang="en-US" spc="-10" dirty="0" smtClean="0">
                <a:latin typeface="Times New Roman"/>
                <a:ea typeface="Times New Roman"/>
              </a:rPr>
              <a:t> </a:t>
            </a:r>
            <a:r>
              <a:rPr lang="en-US" dirty="0" smtClean="0">
                <a:latin typeface="Times New Roman"/>
                <a:ea typeface="Times New Roman"/>
              </a:rPr>
              <a:t>stage</a:t>
            </a:r>
            <a:r>
              <a:rPr lang="en-US" spc="-10" dirty="0" smtClean="0">
                <a:latin typeface="Times New Roman"/>
                <a:ea typeface="Times New Roman"/>
              </a:rPr>
              <a:t> </a:t>
            </a:r>
            <a:r>
              <a:rPr lang="en-US" dirty="0" smtClean="0">
                <a:latin typeface="Times New Roman"/>
                <a:ea typeface="Times New Roman"/>
              </a:rPr>
              <a:t>is</a:t>
            </a:r>
            <a:r>
              <a:rPr lang="en-US" spc="-10" dirty="0" smtClean="0">
                <a:latin typeface="Times New Roman"/>
                <a:ea typeface="Times New Roman"/>
              </a:rPr>
              <a:t> </a:t>
            </a:r>
            <a:r>
              <a:rPr lang="en-US" dirty="0" smtClean="0">
                <a:latin typeface="Times New Roman"/>
                <a:ea typeface="Times New Roman"/>
              </a:rPr>
              <a:t>the</a:t>
            </a:r>
            <a:r>
              <a:rPr lang="en-US" spc="-10" dirty="0" smtClean="0">
                <a:latin typeface="Times New Roman"/>
                <a:ea typeface="Times New Roman"/>
              </a:rPr>
              <a:t> </a:t>
            </a:r>
            <a:r>
              <a:rPr lang="en-US" dirty="0" smtClean="0">
                <a:latin typeface="Times New Roman"/>
                <a:ea typeface="Times New Roman"/>
              </a:rPr>
              <a:t>ability</a:t>
            </a:r>
            <a:r>
              <a:rPr lang="en-US" spc="-10" dirty="0" smtClean="0">
                <a:latin typeface="Times New Roman"/>
                <a:ea typeface="Times New Roman"/>
              </a:rPr>
              <a:t> </a:t>
            </a:r>
            <a:r>
              <a:rPr lang="en-US" dirty="0" smtClean="0">
                <a:latin typeface="Times New Roman"/>
                <a:ea typeface="Times New Roman"/>
              </a:rPr>
              <a:t>to</a:t>
            </a:r>
            <a:r>
              <a:rPr lang="en-US" spc="-10" dirty="0" smtClean="0">
                <a:latin typeface="Times New Roman"/>
                <a:ea typeface="Times New Roman"/>
              </a:rPr>
              <a:t> </a:t>
            </a:r>
            <a:r>
              <a:rPr lang="en-US" dirty="0" smtClean="0">
                <a:latin typeface="Times New Roman"/>
                <a:ea typeface="Times New Roman"/>
              </a:rPr>
              <a:t>classify</a:t>
            </a:r>
            <a:r>
              <a:rPr lang="en-US" spc="-10" dirty="0" smtClean="0">
                <a:latin typeface="Times New Roman"/>
                <a:ea typeface="Times New Roman"/>
              </a:rPr>
              <a:t> </a:t>
            </a:r>
            <a:r>
              <a:rPr lang="en-US" dirty="0" smtClean="0">
                <a:latin typeface="Times New Roman"/>
                <a:ea typeface="Times New Roman"/>
              </a:rPr>
              <a:t>objects</a:t>
            </a:r>
            <a:r>
              <a:rPr lang="en-US" spc="-10" dirty="0" smtClean="0">
                <a:latin typeface="Times New Roman"/>
                <a:ea typeface="Times New Roman"/>
              </a:rPr>
              <a:t> </a:t>
            </a:r>
            <a:r>
              <a:rPr lang="en-US" dirty="0" smtClean="0">
                <a:latin typeface="Times New Roman"/>
                <a:ea typeface="Times New Roman"/>
              </a:rPr>
              <a:t>by</a:t>
            </a:r>
            <a:r>
              <a:rPr lang="en-US" spc="-10" dirty="0" smtClean="0">
                <a:latin typeface="Times New Roman"/>
                <a:ea typeface="Times New Roman"/>
              </a:rPr>
              <a:t> </a:t>
            </a:r>
            <a:r>
              <a:rPr lang="en-US" dirty="0" smtClean="0">
                <a:latin typeface="Times New Roman"/>
                <a:ea typeface="Times New Roman"/>
              </a:rPr>
              <a:t>any</a:t>
            </a:r>
            <a:r>
              <a:rPr lang="en-US" spc="-10" dirty="0" smtClean="0">
                <a:latin typeface="Times New Roman"/>
                <a:ea typeface="Times New Roman"/>
              </a:rPr>
              <a:t> </a:t>
            </a:r>
            <a:r>
              <a:rPr lang="en-US" dirty="0" smtClean="0">
                <a:latin typeface="Times New Roman"/>
                <a:ea typeface="Times New Roman"/>
              </a:rPr>
              <a:t>of</a:t>
            </a:r>
            <a:r>
              <a:rPr lang="en-US" spc="-10" dirty="0" smtClean="0">
                <a:latin typeface="Times New Roman"/>
                <a:ea typeface="Times New Roman"/>
              </a:rPr>
              <a:t> </a:t>
            </a:r>
            <a:r>
              <a:rPr lang="en-US" dirty="0" smtClean="0">
                <a:latin typeface="Times New Roman"/>
                <a:ea typeface="Times New Roman"/>
              </a:rPr>
              <a:t>their</a:t>
            </a:r>
            <a:r>
              <a:rPr lang="en-US" spc="-10" dirty="0" smtClean="0">
                <a:latin typeface="Times New Roman"/>
                <a:ea typeface="Times New Roman"/>
              </a:rPr>
              <a:t> </a:t>
            </a:r>
            <a:r>
              <a:rPr lang="en-US" dirty="0" smtClean="0">
                <a:latin typeface="Times New Roman"/>
                <a:ea typeface="Times New Roman"/>
              </a:rPr>
              <a:t>several</a:t>
            </a:r>
            <a:r>
              <a:rPr lang="en-US" spc="-10" dirty="0" smtClean="0">
                <a:latin typeface="Times New Roman"/>
                <a:ea typeface="Times New Roman"/>
              </a:rPr>
              <a:t> </a:t>
            </a:r>
            <a:r>
              <a:rPr lang="en-US" dirty="0" err="1" smtClean="0">
                <a:latin typeface="Times New Roman"/>
                <a:ea typeface="Times New Roman"/>
              </a:rPr>
              <a:t>characterstics</a:t>
            </a:r>
            <a:r>
              <a:rPr lang="en-US" dirty="0" smtClean="0">
                <a:latin typeface="Times New Roman"/>
                <a:ea typeface="Times New Roman"/>
              </a:rPr>
              <a:t>.</a:t>
            </a:r>
            <a:r>
              <a:rPr lang="en-US" spc="-10" dirty="0" smtClean="0">
                <a:latin typeface="Times New Roman"/>
                <a:ea typeface="Times New Roman"/>
              </a:rPr>
              <a:t> </a:t>
            </a:r>
            <a:r>
              <a:rPr lang="en-US" dirty="0" smtClean="0">
                <a:latin typeface="Times New Roman"/>
                <a:ea typeface="Times New Roman"/>
              </a:rPr>
              <a:t>For</a:t>
            </a:r>
            <a:r>
              <a:rPr lang="en-US" spc="-10" dirty="0" smtClean="0">
                <a:latin typeface="Times New Roman"/>
                <a:ea typeface="Times New Roman"/>
              </a:rPr>
              <a:t> </a:t>
            </a:r>
            <a:r>
              <a:rPr lang="en-US" dirty="0" smtClean="0">
                <a:latin typeface="Times New Roman"/>
                <a:ea typeface="Times New Roman"/>
              </a:rPr>
              <a:t>example,</a:t>
            </a:r>
            <a:r>
              <a:rPr lang="en-US" spc="-240" dirty="0" smtClean="0">
                <a:latin typeface="Times New Roman"/>
                <a:ea typeface="Times New Roman"/>
              </a:rPr>
              <a:t> </a:t>
            </a:r>
            <a:r>
              <a:rPr lang="en-US" dirty="0" smtClean="0">
                <a:latin typeface="Times New Roman"/>
                <a:ea typeface="Times New Roman"/>
              </a:rPr>
              <a:t>he or she can classify all poodles as dogs but recognizes that all dogs are not </a:t>
            </a:r>
            <a:r>
              <a:rPr lang="en-US" dirty="0" smtClean="0">
                <a:latin typeface="Times New Roman"/>
                <a:ea typeface="Times New Roman"/>
              </a:rPr>
              <a:t>poodles.</a:t>
            </a:r>
          </a:p>
          <a:p>
            <a:pPr marL="266700" marR="266065" algn="just">
              <a:lnSpc>
                <a:spcPct val="103000"/>
              </a:lnSpc>
              <a:spcBef>
                <a:spcPts val="1335"/>
              </a:spcBef>
              <a:spcAft>
                <a:spcPts val="0"/>
              </a:spcAft>
            </a:pPr>
            <a:r>
              <a:rPr lang="en-US" dirty="0" smtClean="0">
                <a:latin typeface="Times New Roman"/>
                <a:ea typeface="Times New Roman"/>
              </a:rPr>
              <a:t>The </a:t>
            </a:r>
            <a:r>
              <a:rPr lang="en-US" dirty="0" smtClean="0">
                <a:latin typeface="Times New Roman"/>
                <a:ea typeface="Times New Roman"/>
              </a:rPr>
              <a:t>concept of lawful self is developed at this stage as the child becomes more socialized and rule conscious.</a:t>
            </a:r>
            <a:r>
              <a:rPr lang="en-US" spc="5" dirty="0" smtClean="0">
                <a:latin typeface="Times New Roman"/>
                <a:ea typeface="Times New Roman"/>
              </a:rPr>
              <a:t> </a:t>
            </a:r>
            <a:r>
              <a:rPr lang="en-US" dirty="0" smtClean="0">
                <a:latin typeface="Times New Roman"/>
                <a:ea typeface="Times New Roman"/>
              </a:rPr>
              <a:t>Egocentrism decreases, the ability to cooperate in interactions with other children increases, and understanding and</a:t>
            </a:r>
            <a:r>
              <a:rPr lang="en-US" spc="5" dirty="0" smtClean="0">
                <a:latin typeface="Times New Roman"/>
                <a:ea typeface="Times New Roman"/>
              </a:rPr>
              <a:t> </a:t>
            </a:r>
            <a:r>
              <a:rPr lang="en-US" dirty="0" smtClean="0">
                <a:latin typeface="Times New Roman"/>
                <a:ea typeface="Times New Roman"/>
              </a:rPr>
              <a:t>acceptance of established rules grow.</a:t>
            </a:r>
          </a:p>
          <a:p>
            <a:endParaRPr lang="en-US" dirty="0"/>
          </a:p>
        </p:txBody>
      </p:sp>
    </p:spTree>
  </p:cSld>
  <p:clrMapOvr>
    <a:masterClrMapping/>
  </p:clrMapOvr>
  <p:transition spd="med">
    <p:wipe dir="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600200"/>
            <a:ext cx="8839200" cy="5257800"/>
          </a:xfrm>
        </p:spPr>
        <p:txBody>
          <a:bodyPr>
            <a:normAutofit fontScale="92500" lnSpcReduction="10000"/>
          </a:bodyPr>
          <a:lstStyle/>
          <a:p>
            <a:pPr marL="266700" marR="0">
              <a:spcBef>
                <a:spcPts val="0"/>
              </a:spcBef>
              <a:spcAft>
                <a:spcPts val="0"/>
              </a:spcAft>
              <a:buNone/>
            </a:pPr>
            <a:r>
              <a:rPr lang="en-US" b="1" u="sng" dirty="0" smtClean="0">
                <a:latin typeface="Arial"/>
                <a:ea typeface="Arial"/>
              </a:rPr>
              <a:t>Stage</a:t>
            </a:r>
            <a:r>
              <a:rPr lang="en-US" b="1" u="sng" spc="75" dirty="0" smtClean="0">
                <a:latin typeface="Arial"/>
                <a:ea typeface="Arial"/>
              </a:rPr>
              <a:t> </a:t>
            </a:r>
            <a:r>
              <a:rPr lang="en-US" b="1" u="sng" dirty="0" smtClean="0">
                <a:latin typeface="Arial"/>
                <a:ea typeface="Arial"/>
              </a:rPr>
              <a:t>4:</a:t>
            </a:r>
            <a:r>
              <a:rPr lang="en-US" b="1" u="sng" spc="80" dirty="0" smtClean="0">
                <a:latin typeface="Arial"/>
                <a:ea typeface="Arial"/>
              </a:rPr>
              <a:t> </a:t>
            </a:r>
            <a:r>
              <a:rPr lang="en-US" b="1" u="sng" dirty="0" smtClean="0">
                <a:latin typeface="Arial"/>
                <a:ea typeface="Arial"/>
              </a:rPr>
              <a:t>Formal</a:t>
            </a:r>
            <a:r>
              <a:rPr lang="en-US" b="1" u="sng" spc="80" dirty="0" smtClean="0">
                <a:latin typeface="Arial"/>
                <a:ea typeface="Arial"/>
              </a:rPr>
              <a:t> </a:t>
            </a:r>
            <a:r>
              <a:rPr lang="en-US" b="1" u="sng" dirty="0" smtClean="0">
                <a:latin typeface="Arial"/>
                <a:ea typeface="Arial"/>
              </a:rPr>
              <a:t>Operation</a:t>
            </a:r>
            <a:r>
              <a:rPr lang="en-US" b="1" u="sng" spc="80" dirty="0" smtClean="0">
                <a:latin typeface="Arial"/>
                <a:ea typeface="Arial"/>
              </a:rPr>
              <a:t> </a:t>
            </a:r>
            <a:r>
              <a:rPr lang="en-US" b="1" u="sng" dirty="0" smtClean="0">
                <a:latin typeface="Arial"/>
                <a:ea typeface="Arial"/>
              </a:rPr>
              <a:t>(12</a:t>
            </a:r>
            <a:r>
              <a:rPr lang="en-US" b="1" u="sng" spc="80" dirty="0" smtClean="0">
                <a:latin typeface="Arial"/>
                <a:ea typeface="Arial"/>
              </a:rPr>
              <a:t> </a:t>
            </a:r>
            <a:r>
              <a:rPr lang="en-US" b="1" u="sng" dirty="0" smtClean="0">
                <a:latin typeface="Arial"/>
                <a:ea typeface="Arial"/>
              </a:rPr>
              <a:t>to</a:t>
            </a:r>
            <a:r>
              <a:rPr lang="en-US" b="1" u="sng" spc="80" dirty="0" smtClean="0">
                <a:latin typeface="Arial"/>
                <a:ea typeface="Arial"/>
              </a:rPr>
              <a:t> </a:t>
            </a:r>
            <a:r>
              <a:rPr lang="en-US" b="1" u="sng" dirty="0" smtClean="0">
                <a:latin typeface="Arial"/>
                <a:ea typeface="Arial"/>
              </a:rPr>
              <a:t>15+</a:t>
            </a:r>
            <a:r>
              <a:rPr lang="en-US" b="1" u="sng" spc="80" dirty="0" smtClean="0">
                <a:latin typeface="Arial"/>
                <a:ea typeface="Arial"/>
              </a:rPr>
              <a:t> </a:t>
            </a:r>
            <a:r>
              <a:rPr lang="en-US" b="1" u="sng" dirty="0" smtClean="0">
                <a:latin typeface="Arial"/>
                <a:ea typeface="Arial"/>
              </a:rPr>
              <a:t>years)</a:t>
            </a:r>
          </a:p>
          <a:p>
            <a:pPr marL="266700" marR="266065" algn="just">
              <a:lnSpc>
                <a:spcPct val="103000"/>
              </a:lnSpc>
              <a:spcBef>
                <a:spcPts val="1335"/>
              </a:spcBef>
              <a:spcAft>
                <a:spcPts val="0"/>
              </a:spcAft>
            </a:pPr>
            <a:r>
              <a:rPr lang="en-US" dirty="0" smtClean="0">
                <a:latin typeface="Times New Roman"/>
                <a:ea typeface="Times New Roman"/>
              </a:rPr>
              <a:t>At this stage, the individual is able to think and reason in abstract terms. He or she can make and test hypotheses</a:t>
            </a:r>
            <a:r>
              <a:rPr lang="en-US" spc="5" dirty="0" smtClean="0">
                <a:latin typeface="Times New Roman"/>
                <a:ea typeface="Times New Roman"/>
              </a:rPr>
              <a:t> </a:t>
            </a:r>
            <a:r>
              <a:rPr lang="en-US" dirty="0" smtClean="0">
                <a:latin typeface="Times New Roman"/>
                <a:ea typeface="Times New Roman"/>
              </a:rPr>
              <a:t>using logical and orderly problem solving. Current situations and reflections of the future are idealized, and a degree</a:t>
            </a:r>
            <a:r>
              <a:rPr lang="en-US" spc="-235" dirty="0" smtClean="0">
                <a:latin typeface="Times New Roman"/>
                <a:ea typeface="Times New Roman"/>
              </a:rPr>
              <a:t> </a:t>
            </a:r>
            <a:r>
              <a:rPr lang="en-US" dirty="0" smtClean="0">
                <a:latin typeface="Times New Roman"/>
                <a:ea typeface="Times New Roman"/>
              </a:rPr>
              <a:t>of</a:t>
            </a:r>
            <a:r>
              <a:rPr lang="en-US" spc="-20" dirty="0" smtClean="0">
                <a:latin typeface="Times New Roman"/>
                <a:ea typeface="Times New Roman"/>
              </a:rPr>
              <a:t> </a:t>
            </a:r>
            <a:r>
              <a:rPr lang="en-US" dirty="0" smtClean="0">
                <a:latin typeface="Times New Roman"/>
                <a:ea typeface="Times New Roman"/>
              </a:rPr>
              <a:t>egocentrism</a:t>
            </a:r>
            <a:r>
              <a:rPr lang="en-US" spc="-20" dirty="0" smtClean="0">
                <a:latin typeface="Times New Roman"/>
                <a:ea typeface="Times New Roman"/>
              </a:rPr>
              <a:t> </a:t>
            </a:r>
            <a:r>
              <a:rPr lang="en-US" dirty="0" smtClean="0">
                <a:latin typeface="Times New Roman"/>
                <a:ea typeface="Times New Roman"/>
              </a:rPr>
              <a:t>returns</a:t>
            </a:r>
            <a:r>
              <a:rPr lang="en-US" spc="-20" dirty="0" smtClean="0">
                <a:latin typeface="Times New Roman"/>
                <a:ea typeface="Times New Roman"/>
              </a:rPr>
              <a:t> </a:t>
            </a:r>
            <a:r>
              <a:rPr lang="en-US" dirty="0" smtClean="0">
                <a:latin typeface="Times New Roman"/>
                <a:ea typeface="Times New Roman"/>
              </a:rPr>
              <a:t>during</a:t>
            </a:r>
            <a:r>
              <a:rPr lang="en-US" spc="-20" dirty="0" smtClean="0">
                <a:latin typeface="Times New Roman"/>
                <a:ea typeface="Times New Roman"/>
              </a:rPr>
              <a:t> </a:t>
            </a:r>
            <a:r>
              <a:rPr lang="en-US" dirty="0" smtClean="0">
                <a:latin typeface="Times New Roman"/>
                <a:ea typeface="Times New Roman"/>
              </a:rPr>
              <a:t>this</a:t>
            </a:r>
            <a:r>
              <a:rPr lang="en-US" spc="-20" dirty="0" smtClean="0">
                <a:latin typeface="Times New Roman"/>
                <a:ea typeface="Times New Roman"/>
              </a:rPr>
              <a:t> </a:t>
            </a:r>
            <a:r>
              <a:rPr lang="en-US" dirty="0" smtClean="0">
                <a:latin typeface="Times New Roman"/>
                <a:ea typeface="Times New Roman"/>
              </a:rPr>
              <a:t>stage.</a:t>
            </a:r>
            <a:r>
              <a:rPr lang="en-US" spc="-20" dirty="0" smtClean="0">
                <a:latin typeface="Times New Roman"/>
                <a:ea typeface="Times New Roman"/>
              </a:rPr>
              <a:t> </a:t>
            </a:r>
            <a:r>
              <a:rPr lang="en-US" dirty="0" smtClean="0">
                <a:latin typeface="Times New Roman"/>
                <a:ea typeface="Times New Roman"/>
              </a:rPr>
              <a:t>There</a:t>
            </a:r>
            <a:r>
              <a:rPr lang="en-US" spc="-15" dirty="0" smtClean="0">
                <a:latin typeface="Times New Roman"/>
                <a:ea typeface="Times New Roman"/>
              </a:rPr>
              <a:t> </a:t>
            </a:r>
            <a:r>
              <a:rPr lang="en-US" dirty="0" smtClean="0">
                <a:latin typeface="Times New Roman"/>
                <a:ea typeface="Times New Roman"/>
              </a:rPr>
              <a:t>may</a:t>
            </a:r>
            <a:r>
              <a:rPr lang="en-US" spc="-20" dirty="0" smtClean="0">
                <a:latin typeface="Times New Roman"/>
                <a:ea typeface="Times New Roman"/>
              </a:rPr>
              <a:t> </a:t>
            </a:r>
            <a:r>
              <a:rPr lang="en-US" dirty="0" smtClean="0">
                <a:latin typeface="Times New Roman"/>
                <a:ea typeface="Times New Roman"/>
              </a:rPr>
              <a:t>be</a:t>
            </a:r>
            <a:r>
              <a:rPr lang="en-US" spc="-20" dirty="0" smtClean="0">
                <a:latin typeface="Times New Roman"/>
                <a:ea typeface="Times New Roman"/>
              </a:rPr>
              <a:t> </a:t>
            </a:r>
            <a:r>
              <a:rPr lang="en-US" dirty="0" smtClean="0">
                <a:latin typeface="Times New Roman"/>
                <a:ea typeface="Times New Roman"/>
              </a:rPr>
              <a:t>some</a:t>
            </a:r>
            <a:r>
              <a:rPr lang="en-US" spc="-20" dirty="0" smtClean="0">
                <a:latin typeface="Times New Roman"/>
                <a:ea typeface="Times New Roman"/>
              </a:rPr>
              <a:t> </a:t>
            </a:r>
            <a:r>
              <a:rPr lang="en-US" dirty="0" smtClean="0">
                <a:latin typeface="Times New Roman"/>
                <a:ea typeface="Times New Roman"/>
              </a:rPr>
              <a:t>difficulty</a:t>
            </a:r>
            <a:r>
              <a:rPr lang="en-US" spc="-20" dirty="0" smtClean="0">
                <a:latin typeface="Times New Roman"/>
                <a:ea typeface="Times New Roman"/>
              </a:rPr>
              <a:t> </a:t>
            </a:r>
            <a:r>
              <a:rPr lang="en-US" dirty="0" smtClean="0">
                <a:latin typeface="Times New Roman"/>
                <a:ea typeface="Times New Roman"/>
              </a:rPr>
              <a:t>reconciling</a:t>
            </a:r>
            <a:r>
              <a:rPr lang="en-US" spc="-20" dirty="0" smtClean="0">
                <a:latin typeface="Times New Roman"/>
                <a:ea typeface="Times New Roman"/>
              </a:rPr>
              <a:t> </a:t>
            </a:r>
            <a:r>
              <a:rPr lang="en-US" dirty="0" smtClean="0">
                <a:latin typeface="Times New Roman"/>
                <a:ea typeface="Times New Roman"/>
              </a:rPr>
              <a:t>idealistic</a:t>
            </a:r>
            <a:r>
              <a:rPr lang="en-US" spc="-15" dirty="0" smtClean="0">
                <a:latin typeface="Times New Roman"/>
                <a:ea typeface="Times New Roman"/>
              </a:rPr>
              <a:t> </a:t>
            </a:r>
            <a:r>
              <a:rPr lang="en-US" dirty="0" smtClean="0">
                <a:latin typeface="Times New Roman"/>
                <a:ea typeface="Times New Roman"/>
              </a:rPr>
              <a:t>hopes</a:t>
            </a:r>
            <a:r>
              <a:rPr lang="en-US" spc="-20" dirty="0" smtClean="0">
                <a:latin typeface="Times New Roman"/>
                <a:ea typeface="Times New Roman"/>
              </a:rPr>
              <a:t> </a:t>
            </a:r>
            <a:r>
              <a:rPr lang="en-US" dirty="0" smtClean="0">
                <a:latin typeface="Times New Roman"/>
                <a:ea typeface="Times New Roman"/>
              </a:rPr>
              <a:t>with</a:t>
            </a:r>
            <a:r>
              <a:rPr lang="en-US" spc="-20" dirty="0" smtClean="0">
                <a:latin typeface="Times New Roman"/>
                <a:ea typeface="Times New Roman"/>
              </a:rPr>
              <a:t> </a:t>
            </a:r>
            <a:r>
              <a:rPr lang="en-US" dirty="0" smtClean="0">
                <a:latin typeface="Times New Roman"/>
                <a:ea typeface="Times New Roman"/>
              </a:rPr>
              <a:t>more</a:t>
            </a:r>
            <a:r>
              <a:rPr lang="en-US" spc="-20" dirty="0" smtClean="0">
                <a:latin typeface="Times New Roman"/>
                <a:ea typeface="Times New Roman"/>
              </a:rPr>
              <a:t> </a:t>
            </a:r>
            <a:r>
              <a:rPr lang="en-US" dirty="0" smtClean="0">
                <a:latin typeface="Times New Roman"/>
                <a:ea typeface="Times New Roman"/>
              </a:rPr>
              <a:t>rational</a:t>
            </a:r>
            <a:r>
              <a:rPr lang="en-US" spc="-235" dirty="0" smtClean="0">
                <a:latin typeface="Times New Roman"/>
                <a:ea typeface="Times New Roman"/>
              </a:rPr>
              <a:t> </a:t>
            </a:r>
            <a:r>
              <a:rPr lang="en-US" dirty="0" smtClean="0">
                <a:latin typeface="Times New Roman"/>
                <a:ea typeface="Times New Roman"/>
              </a:rPr>
              <a:t>prospects. Formal operations, however, enable individuals to distinguish between the ideal and real. Piaget's theory</a:t>
            </a:r>
            <a:r>
              <a:rPr lang="en-US" spc="5" dirty="0" smtClean="0">
                <a:latin typeface="Times New Roman"/>
                <a:ea typeface="Times New Roman"/>
              </a:rPr>
              <a:t> </a:t>
            </a:r>
            <a:r>
              <a:rPr lang="en-US" dirty="0" smtClean="0">
                <a:latin typeface="Times New Roman"/>
                <a:ea typeface="Times New Roman"/>
              </a:rPr>
              <a:t>suggests that the most individuals achieve cognitive maturity, the capability to perform all mental operations needed</a:t>
            </a:r>
            <a:r>
              <a:rPr lang="en-US" spc="5" dirty="0" smtClean="0">
                <a:latin typeface="Times New Roman"/>
                <a:ea typeface="Times New Roman"/>
              </a:rPr>
              <a:t> </a:t>
            </a:r>
            <a:r>
              <a:rPr lang="en-US" dirty="0" smtClean="0">
                <a:latin typeface="Times New Roman"/>
                <a:ea typeface="Times New Roman"/>
              </a:rPr>
              <a:t>for adulthood, in middle to late adolescence.</a:t>
            </a:r>
          </a:p>
          <a:p>
            <a:endParaRPr lang="en-US" dirty="0"/>
          </a:p>
        </p:txBody>
      </p:sp>
    </p:spTree>
  </p:cSld>
  <p:clrMapOvr>
    <a:masterClrMapping/>
  </p:clrMapOvr>
  <p:transition spd="med">
    <p:wipe dir="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962400"/>
            <a:ext cx="8153400" cy="990600"/>
          </a:xfrm>
        </p:spPr>
        <p:txBody>
          <a:bodyPr>
            <a:noAutofit/>
          </a:bodyPr>
          <a:lstStyle/>
          <a:p>
            <a:pPr algn="ctr"/>
            <a:r>
              <a:rPr lang="en-US" sz="8000" b="1" dirty="0" smtClean="0">
                <a:solidFill>
                  <a:srgbClr val="008080"/>
                </a:solidFill>
                <a:ea typeface="Arial"/>
              </a:rPr>
              <a:t>SULLIVAN'S</a:t>
            </a:r>
            <a:r>
              <a:rPr lang="en-US" sz="8000" b="1" spc="115" dirty="0" smtClean="0">
                <a:solidFill>
                  <a:srgbClr val="008080"/>
                </a:solidFill>
                <a:ea typeface="Arial"/>
              </a:rPr>
              <a:t> </a:t>
            </a:r>
            <a:r>
              <a:rPr lang="en-US" sz="8000" b="1" dirty="0" smtClean="0">
                <a:solidFill>
                  <a:srgbClr val="008080"/>
                </a:solidFill>
                <a:ea typeface="Arial"/>
              </a:rPr>
              <a:t>STAGES</a:t>
            </a:r>
            <a:r>
              <a:rPr lang="en-US" sz="8000" b="1" spc="115" dirty="0" smtClean="0">
                <a:solidFill>
                  <a:srgbClr val="008080"/>
                </a:solidFill>
                <a:ea typeface="Arial"/>
              </a:rPr>
              <a:t> </a:t>
            </a:r>
            <a:r>
              <a:rPr lang="en-US" sz="8000" b="1" dirty="0" smtClean="0">
                <a:solidFill>
                  <a:srgbClr val="008080"/>
                </a:solidFill>
                <a:ea typeface="Arial"/>
              </a:rPr>
              <a:t>OF</a:t>
            </a:r>
            <a:r>
              <a:rPr lang="en-US" sz="8000" b="1" spc="115" dirty="0" smtClean="0">
                <a:solidFill>
                  <a:srgbClr val="008080"/>
                </a:solidFill>
                <a:ea typeface="Arial"/>
              </a:rPr>
              <a:t> </a:t>
            </a:r>
            <a:r>
              <a:rPr lang="en-US" sz="8000" b="1" dirty="0" smtClean="0">
                <a:solidFill>
                  <a:srgbClr val="008080"/>
                </a:solidFill>
                <a:ea typeface="Arial"/>
              </a:rPr>
              <a:t>PERSONALITY</a:t>
            </a:r>
            <a:r>
              <a:rPr lang="en-US" sz="8000" b="1" spc="-555" dirty="0" smtClean="0">
                <a:solidFill>
                  <a:srgbClr val="008080"/>
                </a:solidFill>
                <a:ea typeface="Arial"/>
              </a:rPr>
              <a:t> </a:t>
            </a:r>
            <a:r>
              <a:rPr lang="en-US" sz="8000" b="1" dirty="0" smtClean="0">
                <a:solidFill>
                  <a:srgbClr val="008080"/>
                </a:solidFill>
                <a:ea typeface="Arial"/>
              </a:rPr>
              <a:t>DEVELOPMENT</a:t>
            </a:r>
            <a:br>
              <a:rPr lang="en-US" sz="8000" b="1" dirty="0" smtClean="0">
                <a:solidFill>
                  <a:srgbClr val="008080"/>
                </a:solidFill>
                <a:ea typeface="Arial"/>
              </a:rPr>
            </a:br>
            <a:endParaRPr lang="en-US" sz="8000" dirty="0">
              <a:solidFill>
                <a:srgbClr val="008080"/>
              </a:solidFill>
            </a:endParaRPr>
          </a:p>
        </p:txBody>
      </p:sp>
    </p:spTree>
  </p:cSld>
  <p:clrMapOvr>
    <a:masterClrMapping/>
  </p:clrMapOvr>
  <p:transition spd="med">
    <p:wipe dir="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153400" cy="990600"/>
          </a:xfrm>
        </p:spPr>
        <p:txBody>
          <a:bodyPr>
            <a:normAutofit fontScale="90000"/>
          </a:bodyPr>
          <a:lstStyle/>
          <a:p>
            <a:r>
              <a:rPr lang="en-US" dirty="0" smtClean="0">
                <a:solidFill>
                  <a:schemeClr val="tx1"/>
                </a:solidFill>
                <a:latin typeface="Times New Roman"/>
                <a:ea typeface="Times New Roman"/>
              </a:rPr>
              <a:t>Sullivan describes six stages of personality development.</a:t>
            </a:r>
            <a:br>
              <a:rPr lang="en-US" dirty="0" smtClean="0">
                <a:solidFill>
                  <a:schemeClr val="tx1"/>
                </a:solidFill>
                <a:latin typeface="Times New Roman"/>
                <a:ea typeface="Times New Roman"/>
              </a:rPr>
            </a:br>
            <a:endParaRPr lang="en-US" dirty="0">
              <a:solidFill>
                <a:schemeClr val="tx1"/>
              </a:solidFill>
            </a:endParaRPr>
          </a:p>
        </p:txBody>
      </p:sp>
      <p:sp>
        <p:nvSpPr>
          <p:cNvPr id="3" name="Content Placeholder 2"/>
          <p:cNvSpPr>
            <a:spLocks noGrp="1"/>
          </p:cNvSpPr>
          <p:nvPr>
            <p:ph sz="quarter" idx="1"/>
          </p:nvPr>
        </p:nvSpPr>
        <p:spPr>
          <a:xfrm>
            <a:off x="533400" y="2057400"/>
            <a:ext cx="8153400" cy="4495800"/>
          </a:xfrm>
        </p:spPr>
        <p:txBody>
          <a:bodyPr/>
          <a:lstStyle/>
          <a:p>
            <a:pPr marL="266700" marR="0">
              <a:spcBef>
                <a:spcPts val="0"/>
              </a:spcBef>
              <a:spcAft>
                <a:spcPts val="0"/>
              </a:spcAft>
              <a:buNone/>
            </a:pPr>
            <a:r>
              <a:rPr lang="en-US" b="1" u="sng" dirty="0" smtClean="0">
                <a:latin typeface="Arial"/>
                <a:ea typeface="Arial"/>
              </a:rPr>
              <a:t>Infancy:</a:t>
            </a:r>
            <a:r>
              <a:rPr lang="en-US" b="1" u="sng" spc="85" dirty="0" smtClean="0">
                <a:latin typeface="Arial"/>
                <a:ea typeface="Arial"/>
              </a:rPr>
              <a:t> </a:t>
            </a:r>
            <a:r>
              <a:rPr lang="en-US" b="1" u="sng" dirty="0" smtClean="0">
                <a:latin typeface="Arial"/>
                <a:ea typeface="Arial"/>
              </a:rPr>
              <a:t>Birth</a:t>
            </a:r>
            <a:r>
              <a:rPr lang="en-US" b="1" u="sng" spc="85" dirty="0" smtClean="0">
                <a:latin typeface="Arial"/>
                <a:ea typeface="Arial"/>
              </a:rPr>
              <a:t> </a:t>
            </a:r>
            <a:r>
              <a:rPr lang="en-US" b="1" u="sng" dirty="0" smtClean="0">
                <a:latin typeface="Arial"/>
                <a:ea typeface="Arial"/>
              </a:rPr>
              <a:t>to</a:t>
            </a:r>
            <a:r>
              <a:rPr lang="en-US" b="1" u="sng" spc="90" dirty="0" smtClean="0">
                <a:latin typeface="Arial"/>
                <a:ea typeface="Arial"/>
              </a:rPr>
              <a:t> </a:t>
            </a:r>
            <a:r>
              <a:rPr lang="en-US" b="1" u="sng" dirty="0" smtClean="0">
                <a:latin typeface="Arial"/>
                <a:ea typeface="Arial"/>
              </a:rPr>
              <a:t>18</a:t>
            </a:r>
            <a:r>
              <a:rPr lang="en-US" b="1" u="sng" spc="85" dirty="0" smtClean="0">
                <a:latin typeface="Arial"/>
                <a:ea typeface="Arial"/>
              </a:rPr>
              <a:t> </a:t>
            </a:r>
            <a:r>
              <a:rPr lang="en-US" b="1" u="sng" dirty="0" smtClean="0">
                <a:latin typeface="Arial"/>
                <a:ea typeface="Arial"/>
              </a:rPr>
              <a:t>Months</a:t>
            </a:r>
          </a:p>
          <a:p>
            <a:pPr marL="266700" marR="266065" algn="just">
              <a:lnSpc>
                <a:spcPct val="103000"/>
              </a:lnSpc>
              <a:spcBef>
                <a:spcPts val="1335"/>
              </a:spcBef>
              <a:spcAft>
                <a:spcPts val="0"/>
              </a:spcAft>
            </a:pPr>
            <a:r>
              <a:rPr lang="en-US" dirty="0" smtClean="0">
                <a:latin typeface="Times New Roman"/>
                <a:ea typeface="Times New Roman"/>
              </a:rPr>
              <a:t>During this beginning stage, the major developmental task for the child is the gratification of needs. This is</a:t>
            </a:r>
            <a:r>
              <a:rPr lang="en-US" spc="5" dirty="0" smtClean="0">
                <a:latin typeface="Times New Roman"/>
                <a:ea typeface="Times New Roman"/>
              </a:rPr>
              <a:t> </a:t>
            </a:r>
            <a:r>
              <a:rPr lang="en-US" dirty="0" smtClean="0">
                <a:latin typeface="Times New Roman"/>
                <a:ea typeface="Times New Roman"/>
              </a:rPr>
              <a:t>accomplished through activity associated with the mouth, such as crying, nursing, and thumb sucking.</a:t>
            </a:r>
          </a:p>
          <a:p>
            <a:endParaRPr lang="en-US" dirty="0"/>
          </a:p>
        </p:txBody>
      </p:sp>
    </p:spTree>
  </p:cSld>
  <p:clrMapOvr>
    <a:masterClrMapping/>
  </p:clrMapOvr>
  <p:transition spd="med">
    <p:wipe dir="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600200"/>
            <a:ext cx="9144000" cy="5257800"/>
          </a:xfrm>
        </p:spPr>
        <p:txBody>
          <a:bodyPr>
            <a:normAutofit/>
          </a:bodyPr>
          <a:lstStyle/>
          <a:p>
            <a:pPr marL="266700" marR="0">
              <a:spcBef>
                <a:spcPts val="0"/>
              </a:spcBef>
              <a:spcAft>
                <a:spcPts val="0"/>
              </a:spcAft>
              <a:buNone/>
            </a:pPr>
            <a:r>
              <a:rPr lang="en-US" b="1" u="sng" dirty="0" smtClean="0">
                <a:latin typeface="Arial"/>
                <a:ea typeface="Arial"/>
              </a:rPr>
              <a:t>Childhood:</a:t>
            </a:r>
            <a:r>
              <a:rPr lang="en-US" b="1" u="sng" spc="80" dirty="0" smtClean="0">
                <a:latin typeface="Arial"/>
                <a:ea typeface="Arial"/>
              </a:rPr>
              <a:t> </a:t>
            </a:r>
            <a:r>
              <a:rPr lang="en-US" b="1" u="sng" dirty="0" smtClean="0">
                <a:latin typeface="Arial"/>
                <a:ea typeface="Arial"/>
              </a:rPr>
              <a:t>18</a:t>
            </a:r>
            <a:r>
              <a:rPr lang="en-US" b="1" u="sng" spc="85" dirty="0" smtClean="0">
                <a:latin typeface="Arial"/>
                <a:ea typeface="Arial"/>
              </a:rPr>
              <a:t> </a:t>
            </a:r>
            <a:r>
              <a:rPr lang="en-US" b="1" u="sng" dirty="0" smtClean="0">
                <a:latin typeface="Arial"/>
                <a:ea typeface="Arial"/>
              </a:rPr>
              <a:t>Months</a:t>
            </a:r>
            <a:r>
              <a:rPr lang="en-US" b="1" u="sng" spc="85" dirty="0" smtClean="0">
                <a:latin typeface="Arial"/>
                <a:ea typeface="Arial"/>
              </a:rPr>
              <a:t> </a:t>
            </a:r>
            <a:r>
              <a:rPr lang="en-US" b="1" u="sng" dirty="0" smtClean="0">
                <a:latin typeface="Arial"/>
                <a:ea typeface="Arial"/>
              </a:rPr>
              <a:t>to</a:t>
            </a:r>
            <a:r>
              <a:rPr lang="en-US" b="1" u="sng" spc="85" dirty="0" smtClean="0">
                <a:latin typeface="Arial"/>
                <a:ea typeface="Arial"/>
              </a:rPr>
              <a:t> </a:t>
            </a:r>
            <a:r>
              <a:rPr lang="en-US" b="1" u="sng" dirty="0" smtClean="0">
                <a:latin typeface="Arial"/>
                <a:ea typeface="Arial"/>
              </a:rPr>
              <a:t>6</a:t>
            </a:r>
            <a:r>
              <a:rPr lang="en-US" b="1" u="sng" spc="85" dirty="0" smtClean="0">
                <a:latin typeface="Arial"/>
                <a:ea typeface="Arial"/>
              </a:rPr>
              <a:t> </a:t>
            </a:r>
            <a:r>
              <a:rPr lang="en-US" b="1" u="sng" dirty="0" smtClean="0">
                <a:latin typeface="Arial"/>
                <a:ea typeface="Arial"/>
              </a:rPr>
              <a:t>Years</a:t>
            </a:r>
          </a:p>
          <a:p>
            <a:pPr marL="266700" marR="266065" algn="just">
              <a:lnSpc>
                <a:spcPct val="103000"/>
              </a:lnSpc>
              <a:spcBef>
                <a:spcPts val="1335"/>
              </a:spcBef>
              <a:spcAft>
                <a:spcPts val="0"/>
              </a:spcAft>
            </a:pPr>
            <a:r>
              <a:rPr lang="en-US" dirty="0" smtClean="0">
                <a:latin typeface="Times New Roman"/>
                <a:ea typeface="Times New Roman"/>
              </a:rPr>
              <a:t>At ages 18 months to 6 years, the child learns that interference with fulfillment of personal wishes and desires may</a:t>
            </a:r>
            <a:r>
              <a:rPr lang="en-US" spc="5" dirty="0" smtClean="0">
                <a:latin typeface="Times New Roman"/>
                <a:ea typeface="Times New Roman"/>
              </a:rPr>
              <a:t> </a:t>
            </a:r>
            <a:r>
              <a:rPr lang="en-US" dirty="0" smtClean="0">
                <a:latin typeface="Times New Roman"/>
                <a:ea typeface="Times New Roman"/>
              </a:rPr>
              <a:t>result in delayed gratification. He or she learns to accept this and feels comfortable with it, recognizing that delayed</a:t>
            </a:r>
            <a:r>
              <a:rPr lang="en-US" spc="5" dirty="0" smtClean="0">
                <a:latin typeface="Times New Roman"/>
                <a:ea typeface="Times New Roman"/>
              </a:rPr>
              <a:t> </a:t>
            </a:r>
            <a:r>
              <a:rPr lang="en-US" dirty="0" smtClean="0">
                <a:latin typeface="Times New Roman"/>
                <a:ea typeface="Times New Roman"/>
              </a:rPr>
              <a:t>gratification often results in parental approval, a more lasting type of reward. </a:t>
            </a:r>
            <a:endParaRPr lang="en-US" dirty="0" smtClean="0">
              <a:latin typeface="Times New Roman"/>
              <a:ea typeface="Times New Roman"/>
            </a:endParaRPr>
          </a:p>
          <a:p>
            <a:pPr marL="266700" marR="266065" algn="just">
              <a:lnSpc>
                <a:spcPct val="103000"/>
              </a:lnSpc>
              <a:spcBef>
                <a:spcPts val="1335"/>
              </a:spcBef>
              <a:spcAft>
                <a:spcPts val="0"/>
              </a:spcAft>
            </a:pPr>
            <a:r>
              <a:rPr lang="en-US" dirty="0" smtClean="0">
                <a:latin typeface="Times New Roman"/>
                <a:ea typeface="Times New Roman"/>
              </a:rPr>
              <a:t>Tools </a:t>
            </a:r>
            <a:r>
              <a:rPr lang="en-US" dirty="0" smtClean="0">
                <a:latin typeface="Times New Roman"/>
                <a:ea typeface="Times New Roman"/>
              </a:rPr>
              <a:t>of this stage include the mouth,</a:t>
            </a:r>
            <a:r>
              <a:rPr lang="en-US" spc="5" dirty="0" smtClean="0">
                <a:latin typeface="Times New Roman"/>
                <a:ea typeface="Times New Roman"/>
              </a:rPr>
              <a:t> </a:t>
            </a:r>
            <a:r>
              <a:rPr lang="en-US" dirty="0" smtClean="0">
                <a:latin typeface="Times New Roman"/>
                <a:ea typeface="Times New Roman"/>
              </a:rPr>
              <a:t>the anus, language, experimentation, manipulation, and identification.</a:t>
            </a:r>
          </a:p>
          <a:p>
            <a:endParaRPr lang="en-US" dirty="0"/>
          </a:p>
        </p:txBody>
      </p:sp>
    </p:spTree>
  </p:cSld>
  <p:clrMapOvr>
    <a:masterClrMapping/>
  </p:clrMapOvr>
  <p:transition spd="med">
    <p:wipe dir="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600200"/>
            <a:ext cx="9144000" cy="5257800"/>
          </a:xfrm>
        </p:spPr>
        <p:txBody>
          <a:bodyPr>
            <a:normAutofit lnSpcReduction="10000"/>
          </a:bodyPr>
          <a:lstStyle/>
          <a:p>
            <a:pPr marL="266700" marR="0">
              <a:spcBef>
                <a:spcPts val="0"/>
              </a:spcBef>
              <a:spcAft>
                <a:spcPts val="0"/>
              </a:spcAft>
              <a:buNone/>
            </a:pPr>
            <a:r>
              <a:rPr lang="en-US" b="1" u="sng" dirty="0" smtClean="0">
                <a:latin typeface="Arial"/>
                <a:ea typeface="Arial"/>
              </a:rPr>
              <a:t>Juvenile:</a:t>
            </a:r>
            <a:r>
              <a:rPr lang="en-US" b="1" u="sng" spc="65" dirty="0" smtClean="0">
                <a:latin typeface="Arial"/>
                <a:ea typeface="Arial"/>
              </a:rPr>
              <a:t> </a:t>
            </a:r>
            <a:r>
              <a:rPr lang="en-US" b="1" u="sng" dirty="0" smtClean="0">
                <a:latin typeface="Arial"/>
                <a:ea typeface="Arial"/>
              </a:rPr>
              <a:t>6</a:t>
            </a:r>
            <a:r>
              <a:rPr lang="en-US" b="1" u="sng" spc="70" dirty="0" smtClean="0">
                <a:latin typeface="Arial"/>
                <a:ea typeface="Arial"/>
              </a:rPr>
              <a:t> </a:t>
            </a:r>
            <a:r>
              <a:rPr lang="en-US" b="1" u="sng" dirty="0" smtClean="0">
                <a:latin typeface="Arial"/>
                <a:ea typeface="Arial"/>
              </a:rPr>
              <a:t>to</a:t>
            </a:r>
            <a:r>
              <a:rPr lang="en-US" b="1" u="sng" spc="70" dirty="0" smtClean="0">
                <a:latin typeface="Arial"/>
                <a:ea typeface="Arial"/>
              </a:rPr>
              <a:t> </a:t>
            </a:r>
            <a:r>
              <a:rPr lang="en-US" b="1" u="sng" dirty="0" smtClean="0">
                <a:latin typeface="Arial"/>
                <a:ea typeface="Arial"/>
              </a:rPr>
              <a:t>9</a:t>
            </a:r>
            <a:r>
              <a:rPr lang="en-US" b="1" u="sng" spc="70" dirty="0" smtClean="0">
                <a:latin typeface="Arial"/>
                <a:ea typeface="Arial"/>
              </a:rPr>
              <a:t> </a:t>
            </a:r>
            <a:r>
              <a:rPr lang="en-US" b="1" u="sng" dirty="0" smtClean="0">
                <a:latin typeface="Arial"/>
                <a:ea typeface="Arial"/>
              </a:rPr>
              <a:t>Years</a:t>
            </a:r>
          </a:p>
          <a:p>
            <a:pPr marL="266700" marR="266065" algn="just">
              <a:lnSpc>
                <a:spcPct val="103000"/>
              </a:lnSpc>
              <a:spcBef>
                <a:spcPts val="1335"/>
              </a:spcBef>
              <a:spcAft>
                <a:spcPts val="0"/>
              </a:spcAft>
            </a:pPr>
            <a:r>
              <a:rPr lang="en-US" dirty="0" smtClean="0">
                <a:latin typeface="Times New Roman"/>
                <a:ea typeface="Times New Roman"/>
              </a:rPr>
              <a:t>The major task of the juvenile stage is formation of satisfactory relationships within the peer group. This is</a:t>
            </a:r>
            <a:r>
              <a:rPr lang="en-US" spc="5" dirty="0" smtClean="0">
                <a:latin typeface="Times New Roman"/>
                <a:ea typeface="Times New Roman"/>
              </a:rPr>
              <a:t> </a:t>
            </a:r>
            <a:r>
              <a:rPr lang="en-US" dirty="0" smtClean="0">
                <a:latin typeface="Times New Roman"/>
                <a:ea typeface="Times New Roman"/>
              </a:rPr>
              <a:t>accomplished through the use of competition, cooperation, and compromise</a:t>
            </a:r>
            <a:r>
              <a:rPr lang="en-US" dirty="0" smtClean="0">
                <a:latin typeface="Times New Roman"/>
                <a:ea typeface="Times New Roman"/>
              </a:rPr>
              <a:t>.</a:t>
            </a:r>
          </a:p>
          <a:p>
            <a:pPr marL="266700" marR="266065" algn="just">
              <a:lnSpc>
                <a:spcPct val="103000"/>
              </a:lnSpc>
              <a:spcBef>
                <a:spcPts val="1335"/>
              </a:spcBef>
              <a:spcAft>
                <a:spcPts val="0"/>
              </a:spcAft>
              <a:buNone/>
            </a:pPr>
            <a:r>
              <a:rPr lang="en-US" dirty="0" smtClean="0">
                <a:latin typeface="Times New Roman"/>
                <a:ea typeface="Times New Roman"/>
              </a:rPr>
              <a:t> </a:t>
            </a:r>
          </a:p>
          <a:p>
            <a:pPr marL="266700" marR="0">
              <a:spcBef>
                <a:spcPts val="0"/>
              </a:spcBef>
              <a:spcAft>
                <a:spcPts val="0"/>
              </a:spcAft>
              <a:buNone/>
            </a:pPr>
            <a:r>
              <a:rPr lang="en-US" b="1" u="sng" dirty="0" smtClean="0">
                <a:latin typeface="Arial"/>
                <a:ea typeface="Arial"/>
              </a:rPr>
              <a:t>Preadolescence:</a:t>
            </a:r>
            <a:r>
              <a:rPr lang="en-US" b="1" u="sng" spc="95" dirty="0" smtClean="0">
                <a:latin typeface="Arial"/>
                <a:ea typeface="Arial"/>
              </a:rPr>
              <a:t> </a:t>
            </a:r>
            <a:r>
              <a:rPr lang="en-US" b="1" u="sng" dirty="0" smtClean="0">
                <a:latin typeface="Arial"/>
                <a:ea typeface="Arial"/>
              </a:rPr>
              <a:t>9</a:t>
            </a:r>
            <a:r>
              <a:rPr lang="en-US" b="1" u="sng" spc="100" dirty="0" smtClean="0">
                <a:latin typeface="Arial"/>
                <a:ea typeface="Arial"/>
              </a:rPr>
              <a:t> </a:t>
            </a:r>
            <a:r>
              <a:rPr lang="en-US" b="1" u="sng" dirty="0" smtClean="0">
                <a:latin typeface="Arial"/>
                <a:ea typeface="Arial"/>
              </a:rPr>
              <a:t>to</a:t>
            </a:r>
            <a:r>
              <a:rPr lang="en-US" b="1" u="sng" spc="95" dirty="0" smtClean="0">
                <a:latin typeface="Arial"/>
                <a:ea typeface="Arial"/>
              </a:rPr>
              <a:t> </a:t>
            </a:r>
            <a:r>
              <a:rPr lang="en-US" b="1" u="sng" dirty="0" smtClean="0">
                <a:latin typeface="Arial"/>
                <a:ea typeface="Arial"/>
              </a:rPr>
              <a:t>12</a:t>
            </a:r>
            <a:r>
              <a:rPr lang="en-US" b="1" u="sng" spc="100" dirty="0" smtClean="0">
                <a:latin typeface="Arial"/>
                <a:ea typeface="Arial"/>
              </a:rPr>
              <a:t> </a:t>
            </a:r>
            <a:r>
              <a:rPr lang="en-US" b="1" u="sng" dirty="0" smtClean="0">
                <a:latin typeface="Arial"/>
                <a:ea typeface="Arial"/>
              </a:rPr>
              <a:t>Years</a:t>
            </a:r>
          </a:p>
          <a:p>
            <a:pPr marL="266700" marR="265430" algn="just">
              <a:lnSpc>
                <a:spcPct val="103000"/>
              </a:lnSpc>
              <a:spcBef>
                <a:spcPts val="1335"/>
              </a:spcBef>
              <a:spcAft>
                <a:spcPts val="0"/>
              </a:spcAft>
            </a:pP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tasks</a:t>
            </a:r>
            <a:r>
              <a:rPr lang="en-US" spc="-45" dirty="0" smtClean="0">
                <a:latin typeface="Times New Roman"/>
                <a:ea typeface="Times New Roman"/>
              </a:rPr>
              <a:t> </a:t>
            </a:r>
            <a:r>
              <a:rPr lang="en-US" dirty="0" smtClean="0">
                <a:latin typeface="Times New Roman"/>
                <a:ea typeface="Times New Roman"/>
              </a:rPr>
              <a:t>of</a:t>
            </a:r>
            <a:r>
              <a:rPr lang="en-US" spc="-40"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preadolescence</a:t>
            </a:r>
            <a:r>
              <a:rPr lang="en-US" spc="-45" dirty="0" smtClean="0">
                <a:latin typeface="Times New Roman"/>
                <a:ea typeface="Times New Roman"/>
              </a:rPr>
              <a:t> </a:t>
            </a:r>
            <a:r>
              <a:rPr lang="en-US" dirty="0" smtClean="0">
                <a:latin typeface="Times New Roman"/>
                <a:ea typeface="Times New Roman"/>
              </a:rPr>
              <a:t>stage</a:t>
            </a:r>
            <a:r>
              <a:rPr lang="en-US" spc="-40" dirty="0" smtClean="0">
                <a:latin typeface="Times New Roman"/>
                <a:ea typeface="Times New Roman"/>
              </a:rPr>
              <a:t> </a:t>
            </a:r>
            <a:r>
              <a:rPr lang="en-US" dirty="0" smtClean="0">
                <a:latin typeface="Times New Roman"/>
                <a:ea typeface="Times New Roman"/>
              </a:rPr>
              <a:t>focus</a:t>
            </a:r>
            <a:r>
              <a:rPr lang="en-US" spc="-45" dirty="0" smtClean="0">
                <a:latin typeface="Times New Roman"/>
                <a:ea typeface="Times New Roman"/>
              </a:rPr>
              <a:t> </a:t>
            </a:r>
            <a:r>
              <a:rPr lang="en-US" dirty="0" smtClean="0">
                <a:latin typeface="Times New Roman"/>
                <a:ea typeface="Times New Roman"/>
              </a:rPr>
              <a:t>on</a:t>
            </a:r>
            <a:r>
              <a:rPr lang="en-US" spc="-40" dirty="0" smtClean="0">
                <a:latin typeface="Times New Roman"/>
                <a:ea typeface="Times New Roman"/>
              </a:rPr>
              <a:t> </a:t>
            </a:r>
            <a:r>
              <a:rPr lang="en-US" dirty="0" smtClean="0">
                <a:latin typeface="Times New Roman"/>
                <a:ea typeface="Times New Roman"/>
              </a:rPr>
              <a:t>developing</a:t>
            </a:r>
            <a:r>
              <a:rPr lang="en-US" spc="-45" dirty="0" smtClean="0">
                <a:latin typeface="Times New Roman"/>
                <a:ea typeface="Times New Roman"/>
              </a:rPr>
              <a:t> </a:t>
            </a:r>
            <a:r>
              <a:rPr lang="en-US" dirty="0" smtClean="0">
                <a:latin typeface="Times New Roman"/>
                <a:ea typeface="Times New Roman"/>
              </a:rPr>
              <a:t>relationships</a:t>
            </a:r>
            <a:r>
              <a:rPr lang="en-US" spc="-45" dirty="0" smtClean="0">
                <a:latin typeface="Times New Roman"/>
                <a:ea typeface="Times New Roman"/>
              </a:rPr>
              <a:t> </a:t>
            </a:r>
            <a:r>
              <a:rPr lang="en-US" dirty="0" smtClean="0">
                <a:latin typeface="Times New Roman"/>
                <a:ea typeface="Times New Roman"/>
              </a:rPr>
              <a:t>with</a:t>
            </a:r>
            <a:r>
              <a:rPr lang="en-US" spc="-40" dirty="0" smtClean="0">
                <a:latin typeface="Times New Roman"/>
                <a:ea typeface="Times New Roman"/>
              </a:rPr>
              <a:t> </a:t>
            </a:r>
            <a:r>
              <a:rPr lang="en-US" dirty="0" smtClean="0">
                <a:latin typeface="Times New Roman"/>
                <a:ea typeface="Times New Roman"/>
              </a:rPr>
              <a:t>persons</a:t>
            </a:r>
            <a:r>
              <a:rPr lang="en-US" spc="-45" dirty="0" smtClean="0">
                <a:latin typeface="Times New Roman"/>
                <a:ea typeface="Times New Roman"/>
              </a:rPr>
              <a:t> </a:t>
            </a:r>
            <a:r>
              <a:rPr lang="en-US" dirty="0" smtClean="0">
                <a:latin typeface="Times New Roman"/>
                <a:ea typeface="Times New Roman"/>
              </a:rPr>
              <a:t>of</a:t>
            </a:r>
            <a:r>
              <a:rPr lang="en-US" spc="-45"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same</a:t>
            </a:r>
            <a:r>
              <a:rPr lang="en-US" spc="-45" dirty="0" smtClean="0">
                <a:latin typeface="Times New Roman"/>
                <a:ea typeface="Times New Roman"/>
              </a:rPr>
              <a:t> </a:t>
            </a:r>
            <a:r>
              <a:rPr lang="en-US" dirty="0" smtClean="0">
                <a:latin typeface="Times New Roman"/>
                <a:ea typeface="Times New Roman"/>
              </a:rPr>
              <a:t>gender.</a:t>
            </a:r>
            <a:r>
              <a:rPr lang="en-US" spc="-40" dirty="0" smtClean="0">
                <a:latin typeface="Times New Roman"/>
                <a:ea typeface="Times New Roman"/>
              </a:rPr>
              <a:t> </a:t>
            </a:r>
            <a:r>
              <a:rPr lang="en-US" dirty="0" smtClean="0">
                <a:latin typeface="Times New Roman"/>
                <a:ea typeface="Times New Roman"/>
              </a:rPr>
              <a:t>One's</a:t>
            </a:r>
            <a:r>
              <a:rPr lang="en-US" spc="-45" dirty="0" smtClean="0">
                <a:latin typeface="Times New Roman"/>
                <a:ea typeface="Times New Roman"/>
              </a:rPr>
              <a:t> </a:t>
            </a:r>
            <a:r>
              <a:rPr lang="en-US" dirty="0" smtClean="0">
                <a:latin typeface="Times New Roman"/>
                <a:ea typeface="Times New Roman"/>
              </a:rPr>
              <a:t>ability</a:t>
            </a:r>
            <a:r>
              <a:rPr lang="en-US" spc="-240" dirty="0" smtClean="0">
                <a:latin typeface="Times New Roman"/>
                <a:ea typeface="Times New Roman"/>
              </a:rPr>
              <a:t> </a:t>
            </a:r>
            <a:r>
              <a:rPr lang="en-US" dirty="0" smtClean="0">
                <a:latin typeface="Times New Roman"/>
                <a:ea typeface="Times New Roman"/>
              </a:rPr>
              <a:t>to collaborate with and show love and affection for another person begins at this stage.</a:t>
            </a:r>
          </a:p>
          <a:p>
            <a:endParaRPr lang="en-US" dirty="0"/>
          </a:p>
        </p:txBody>
      </p:sp>
    </p:spTree>
  </p:cSld>
  <p:clrMapOvr>
    <a:masterClrMapping/>
  </p:clrMapOvr>
  <p:transition spd="med">
    <p:wipe dir="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676400"/>
            <a:ext cx="9144000" cy="5181600"/>
          </a:xfrm>
        </p:spPr>
        <p:txBody>
          <a:bodyPr>
            <a:normAutofit fontScale="92500" lnSpcReduction="20000"/>
          </a:bodyPr>
          <a:lstStyle/>
          <a:p>
            <a:pPr marL="266700" marR="0">
              <a:spcBef>
                <a:spcPts val="470"/>
              </a:spcBef>
              <a:spcAft>
                <a:spcPts val="0"/>
              </a:spcAft>
              <a:buNone/>
            </a:pPr>
            <a:r>
              <a:rPr lang="en-US" b="1" u="sng" dirty="0" smtClean="0">
                <a:latin typeface="Arial"/>
                <a:ea typeface="Arial"/>
              </a:rPr>
              <a:t>Early</a:t>
            </a:r>
            <a:r>
              <a:rPr lang="en-US" b="1" u="sng" spc="85" dirty="0" smtClean="0">
                <a:latin typeface="Arial"/>
                <a:ea typeface="Arial"/>
              </a:rPr>
              <a:t> </a:t>
            </a:r>
            <a:r>
              <a:rPr lang="en-US" b="1" u="sng" dirty="0" smtClean="0">
                <a:latin typeface="Arial"/>
                <a:ea typeface="Arial"/>
              </a:rPr>
              <a:t>Adolescence:</a:t>
            </a:r>
            <a:r>
              <a:rPr lang="en-US" b="1" u="sng" spc="90" dirty="0" smtClean="0">
                <a:latin typeface="Arial"/>
                <a:ea typeface="Arial"/>
              </a:rPr>
              <a:t> </a:t>
            </a:r>
            <a:r>
              <a:rPr lang="en-US" b="1" u="sng" dirty="0" smtClean="0">
                <a:latin typeface="Arial"/>
                <a:ea typeface="Arial"/>
              </a:rPr>
              <a:t>12</a:t>
            </a:r>
            <a:r>
              <a:rPr lang="en-US" b="1" u="sng" spc="85" dirty="0" smtClean="0">
                <a:latin typeface="Arial"/>
                <a:ea typeface="Arial"/>
              </a:rPr>
              <a:t> </a:t>
            </a:r>
            <a:r>
              <a:rPr lang="en-US" b="1" u="sng" dirty="0" smtClean="0">
                <a:latin typeface="Arial"/>
                <a:ea typeface="Arial"/>
              </a:rPr>
              <a:t>to</a:t>
            </a:r>
            <a:r>
              <a:rPr lang="en-US" b="1" u="sng" spc="90" dirty="0" smtClean="0">
                <a:latin typeface="Arial"/>
                <a:ea typeface="Arial"/>
              </a:rPr>
              <a:t> </a:t>
            </a:r>
            <a:r>
              <a:rPr lang="en-US" b="1" u="sng" dirty="0" smtClean="0">
                <a:latin typeface="Arial"/>
                <a:ea typeface="Arial"/>
              </a:rPr>
              <a:t>14</a:t>
            </a:r>
            <a:r>
              <a:rPr lang="en-US" b="1" u="sng" spc="90" dirty="0" smtClean="0">
                <a:latin typeface="Arial"/>
                <a:ea typeface="Arial"/>
              </a:rPr>
              <a:t> </a:t>
            </a:r>
            <a:r>
              <a:rPr lang="en-US" b="1" u="sng" dirty="0" smtClean="0">
                <a:latin typeface="Arial"/>
                <a:ea typeface="Arial"/>
              </a:rPr>
              <a:t>Years</a:t>
            </a:r>
          </a:p>
          <a:p>
            <a:pPr marL="266700" marR="266065" algn="just">
              <a:lnSpc>
                <a:spcPct val="103000"/>
              </a:lnSpc>
              <a:spcBef>
                <a:spcPts val="945"/>
              </a:spcBef>
              <a:spcAft>
                <a:spcPts val="0"/>
              </a:spcAft>
            </a:pPr>
            <a:r>
              <a:rPr lang="en-US" dirty="0" smtClean="0">
                <a:latin typeface="Times New Roman"/>
                <a:ea typeface="Times New Roman"/>
              </a:rPr>
              <a:t>During early adolescence, the child struggles with developing a sense of identity, separate and independent from the</a:t>
            </a:r>
            <a:r>
              <a:rPr lang="en-US" spc="5" dirty="0" smtClean="0">
                <a:latin typeface="Times New Roman"/>
                <a:ea typeface="Times New Roman"/>
              </a:rPr>
              <a:t> </a:t>
            </a:r>
            <a:r>
              <a:rPr lang="en-US" dirty="0" smtClean="0">
                <a:latin typeface="Times New Roman"/>
                <a:ea typeface="Times New Roman"/>
              </a:rPr>
              <a:t>parents. The major task is formation of satisfactory relationships with members of the opposite gender. Sullivan saw</a:t>
            </a:r>
            <a:r>
              <a:rPr lang="en-US" spc="5" dirty="0" smtClean="0">
                <a:latin typeface="Times New Roman"/>
                <a:ea typeface="Times New Roman"/>
              </a:rPr>
              <a:t> </a:t>
            </a:r>
            <a:r>
              <a:rPr lang="en-US" dirty="0" smtClean="0">
                <a:latin typeface="Times New Roman"/>
                <a:ea typeface="Times New Roman"/>
              </a:rPr>
              <a:t>the emergence of lust in response to biological changes as a major force occurring during this period.</a:t>
            </a:r>
          </a:p>
          <a:p>
            <a:pPr marL="266700" marR="0">
              <a:spcBef>
                <a:spcPts val="805"/>
              </a:spcBef>
              <a:spcAft>
                <a:spcPts val="0"/>
              </a:spcAft>
              <a:buNone/>
            </a:pPr>
            <a:r>
              <a:rPr lang="en-US" b="1" u="sng" dirty="0" smtClean="0">
                <a:latin typeface="Arial"/>
                <a:ea typeface="Arial"/>
              </a:rPr>
              <a:t>Late</a:t>
            </a:r>
            <a:r>
              <a:rPr lang="en-US" b="1" u="sng" spc="85" dirty="0" smtClean="0">
                <a:latin typeface="Arial"/>
                <a:ea typeface="Arial"/>
              </a:rPr>
              <a:t> </a:t>
            </a:r>
            <a:r>
              <a:rPr lang="en-US" b="1" u="sng" dirty="0" smtClean="0">
                <a:latin typeface="Arial"/>
                <a:ea typeface="Arial"/>
              </a:rPr>
              <a:t>Adolescence:</a:t>
            </a:r>
            <a:r>
              <a:rPr lang="en-US" b="1" u="sng" spc="85" dirty="0" smtClean="0">
                <a:latin typeface="Arial"/>
                <a:ea typeface="Arial"/>
              </a:rPr>
              <a:t> </a:t>
            </a:r>
            <a:r>
              <a:rPr lang="en-US" b="1" u="sng" dirty="0" smtClean="0">
                <a:latin typeface="Arial"/>
                <a:ea typeface="Arial"/>
              </a:rPr>
              <a:t>14</a:t>
            </a:r>
            <a:r>
              <a:rPr lang="en-US" b="1" u="sng" spc="85" dirty="0" smtClean="0">
                <a:latin typeface="Arial"/>
                <a:ea typeface="Arial"/>
              </a:rPr>
              <a:t> </a:t>
            </a:r>
            <a:r>
              <a:rPr lang="en-US" b="1" u="sng" dirty="0" smtClean="0">
                <a:latin typeface="Arial"/>
                <a:ea typeface="Arial"/>
              </a:rPr>
              <a:t>to</a:t>
            </a:r>
            <a:r>
              <a:rPr lang="en-US" b="1" u="sng" spc="85" dirty="0" smtClean="0">
                <a:latin typeface="Arial"/>
                <a:ea typeface="Arial"/>
              </a:rPr>
              <a:t> </a:t>
            </a:r>
            <a:r>
              <a:rPr lang="en-US" b="1" u="sng" dirty="0" smtClean="0">
                <a:latin typeface="Arial"/>
                <a:ea typeface="Arial"/>
              </a:rPr>
              <a:t>21</a:t>
            </a:r>
            <a:r>
              <a:rPr lang="en-US" b="1" u="sng" spc="85" dirty="0" smtClean="0">
                <a:latin typeface="Arial"/>
                <a:ea typeface="Arial"/>
              </a:rPr>
              <a:t> </a:t>
            </a:r>
            <a:r>
              <a:rPr lang="en-US" b="1" u="sng" dirty="0" smtClean="0">
                <a:latin typeface="Arial"/>
                <a:ea typeface="Arial"/>
              </a:rPr>
              <a:t>Years</a:t>
            </a:r>
          </a:p>
          <a:p>
            <a:pPr marL="266700" marR="266065" algn="just">
              <a:lnSpc>
                <a:spcPct val="103000"/>
              </a:lnSpc>
              <a:spcBef>
                <a:spcPts val="945"/>
              </a:spcBef>
              <a:spcAft>
                <a:spcPts val="0"/>
              </a:spcAft>
            </a:pPr>
            <a:r>
              <a:rPr lang="en-US" dirty="0" smtClean="0">
                <a:latin typeface="Times New Roman"/>
                <a:ea typeface="Times New Roman"/>
              </a:rPr>
              <a:t>The</a:t>
            </a:r>
            <a:r>
              <a:rPr lang="en-US" spc="-20" dirty="0" smtClean="0">
                <a:latin typeface="Times New Roman"/>
                <a:ea typeface="Times New Roman"/>
              </a:rPr>
              <a:t> </a:t>
            </a:r>
            <a:r>
              <a:rPr lang="en-US" dirty="0" smtClean="0">
                <a:latin typeface="Times New Roman"/>
                <a:ea typeface="Times New Roman"/>
              </a:rPr>
              <a:t>late</a:t>
            </a:r>
            <a:r>
              <a:rPr lang="en-US" spc="-20" dirty="0" smtClean="0">
                <a:latin typeface="Times New Roman"/>
                <a:ea typeface="Times New Roman"/>
              </a:rPr>
              <a:t> </a:t>
            </a:r>
            <a:r>
              <a:rPr lang="en-US" dirty="0" smtClean="0">
                <a:latin typeface="Times New Roman"/>
                <a:ea typeface="Times New Roman"/>
              </a:rPr>
              <a:t>adolescent</a:t>
            </a:r>
            <a:r>
              <a:rPr lang="en-US" spc="-20" dirty="0" smtClean="0">
                <a:latin typeface="Times New Roman"/>
                <a:ea typeface="Times New Roman"/>
              </a:rPr>
              <a:t> </a:t>
            </a:r>
            <a:r>
              <a:rPr lang="en-US" dirty="0" smtClean="0">
                <a:latin typeface="Times New Roman"/>
                <a:ea typeface="Times New Roman"/>
              </a:rPr>
              <a:t>period</a:t>
            </a:r>
            <a:r>
              <a:rPr lang="en-US" spc="-20" dirty="0" smtClean="0">
                <a:latin typeface="Times New Roman"/>
                <a:ea typeface="Times New Roman"/>
              </a:rPr>
              <a:t> </a:t>
            </a:r>
            <a:r>
              <a:rPr lang="en-US" dirty="0" smtClean="0">
                <a:latin typeface="Times New Roman"/>
                <a:ea typeface="Times New Roman"/>
              </a:rPr>
              <a:t>is</a:t>
            </a:r>
            <a:r>
              <a:rPr lang="en-US" spc="-20" dirty="0" smtClean="0">
                <a:latin typeface="Times New Roman"/>
                <a:ea typeface="Times New Roman"/>
              </a:rPr>
              <a:t> </a:t>
            </a:r>
            <a:r>
              <a:rPr lang="en-US" dirty="0" smtClean="0">
                <a:latin typeface="Times New Roman"/>
                <a:ea typeface="Times New Roman"/>
              </a:rPr>
              <a:t>characterized</a:t>
            </a:r>
            <a:r>
              <a:rPr lang="en-US" spc="-20" dirty="0" smtClean="0">
                <a:latin typeface="Times New Roman"/>
                <a:ea typeface="Times New Roman"/>
              </a:rPr>
              <a:t> </a:t>
            </a:r>
            <a:r>
              <a:rPr lang="en-US" dirty="0" smtClean="0">
                <a:latin typeface="Times New Roman"/>
                <a:ea typeface="Times New Roman"/>
              </a:rPr>
              <a:t>by</a:t>
            </a:r>
            <a:r>
              <a:rPr lang="en-US" spc="-20" dirty="0" smtClean="0">
                <a:latin typeface="Times New Roman"/>
                <a:ea typeface="Times New Roman"/>
              </a:rPr>
              <a:t> </a:t>
            </a:r>
            <a:r>
              <a:rPr lang="en-US" dirty="0" smtClean="0">
                <a:latin typeface="Times New Roman"/>
                <a:ea typeface="Times New Roman"/>
              </a:rPr>
              <a:t>tasks</a:t>
            </a:r>
            <a:r>
              <a:rPr lang="en-US" spc="-20" dirty="0" smtClean="0">
                <a:latin typeface="Times New Roman"/>
                <a:ea typeface="Times New Roman"/>
              </a:rPr>
              <a:t> </a:t>
            </a:r>
            <a:r>
              <a:rPr lang="en-US" dirty="0" smtClean="0">
                <a:latin typeface="Times New Roman"/>
                <a:ea typeface="Times New Roman"/>
              </a:rPr>
              <a:t>associated</a:t>
            </a:r>
            <a:r>
              <a:rPr lang="en-US" spc="-20" dirty="0" smtClean="0">
                <a:latin typeface="Times New Roman"/>
                <a:ea typeface="Times New Roman"/>
              </a:rPr>
              <a:t> </a:t>
            </a:r>
            <a:r>
              <a:rPr lang="en-US" dirty="0" smtClean="0">
                <a:latin typeface="Times New Roman"/>
                <a:ea typeface="Times New Roman"/>
              </a:rPr>
              <a:t>with</a:t>
            </a:r>
            <a:r>
              <a:rPr lang="en-US" spc="-20" dirty="0" smtClean="0">
                <a:latin typeface="Times New Roman"/>
                <a:ea typeface="Times New Roman"/>
              </a:rPr>
              <a:t> </a:t>
            </a:r>
            <a:r>
              <a:rPr lang="en-US" dirty="0" smtClean="0">
                <a:latin typeface="Times New Roman"/>
                <a:ea typeface="Times New Roman"/>
              </a:rPr>
              <a:t>the</a:t>
            </a:r>
            <a:r>
              <a:rPr lang="en-US" spc="-20" dirty="0" smtClean="0">
                <a:latin typeface="Times New Roman"/>
                <a:ea typeface="Times New Roman"/>
              </a:rPr>
              <a:t> </a:t>
            </a:r>
            <a:r>
              <a:rPr lang="en-US" dirty="0" smtClean="0">
                <a:latin typeface="Times New Roman"/>
                <a:ea typeface="Times New Roman"/>
              </a:rPr>
              <a:t>attempt</a:t>
            </a:r>
            <a:r>
              <a:rPr lang="en-US" spc="-20" dirty="0" smtClean="0">
                <a:latin typeface="Times New Roman"/>
                <a:ea typeface="Times New Roman"/>
              </a:rPr>
              <a:t> </a:t>
            </a:r>
            <a:r>
              <a:rPr lang="en-US" dirty="0" smtClean="0">
                <a:latin typeface="Times New Roman"/>
                <a:ea typeface="Times New Roman"/>
              </a:rPr>
              <a:t>to</a:t>
            </a:r>
            <a:r>
              <a:rPr lang="en-US" spc="-20" dirty="0" smtClean="0">
                <a:latin typeface="Times New Roman"/>
                <a:ea typeface="Times New Roman"/>
              </a:rPr>
              <a:t> </a:t>
            </a:r>
            <a:r>
              <a:rPr lang="en-US" dirty="0" smtClean="0">
                <a:latin typeface="Times New Roman"/>
                <a:ea typeface="Times New Roman"/>
              </a:rPr>
              <a:t>achieve</a:t>
            </a:r>
            <a:r>
              <a:rPr lang="en-US" spc="-20" dirty="0" smtClean="0">
                <a:latin typeface="Times New Roman"/>
                <a:ea typeface="Times New Roman"/>
              </a:rPr>
              <a:t> </a:t>
            </a:r>
            <a:r>
              <a:rPr lang="en-US" dirty="0" smtClean="0">
                <a:latin typeface="Times New Roman"/>
                <a:ea typeface="Times New Roman"/>
              </a:rPr>
              <a:t>interdependence</a:t>
            </a:r>
            <a:r>
              <a:rPr lang="en-US" spc="-20" dirty="0" smtClean="0">
                <a:latin typeface="Times New Roman"/>
                <a:ea typeface="Times New Roman"/>
              </a:rPr>
              <a:t> </a:t>
            </a:r>
            <a:r>
              <a:rPr lang="en-US" dirty="0" smtClean="0">
                <a:latin typeface="Times New Roman"/>
                <a:ea typeface="Times New Roman"/>
              </a:rPr>
              <a:t>within</a:t>
            </a:r>
            <a:r>
              <a:rPr lang="en-US" spc="-20" dirty="0" smtClean="0">
                <a:latin typeface="Times New Roman"/>
                <a:ea typeface="Times New Roman"/>
              </a:rPr>
              <a:t> </a:t>
            </a:r>
            <a:r>
              <a:rPr lang="en-US" dirty="0" smtClean="0">
                <a:latin typeface="Times New Roman"/>
                <a:ea typeface="Times New Roman"/>
              </a:rPr>
              <a:t>the</a:t>
            </a:r>
            <a:r>
              <a:rPr lang="en-US" spc="-240" dirty="0" smtClean="0">
                <a:latin typeface="Times New Roman"/>
                <a:ea typeface="Times New Roman"/>
              </a:rPr>
              <a:t> </a:t>
            </a:r>
            <a:r>
              <a:rPr lang="en-US" dirty="0" smtClean="0">
                <a:latin typeface="Times New Roman"/>
                <a:ea typeface="Times New Roman"/>
              </a:rPr>
              <a:t>society</a:t>
            </a:r>
            <a:r>
              <a:rPr lang="en-US" spc="-45" dirty="0" smtClean="0">
                <a:latin typeface="Times New Roman"/>
                <a:ea typeface="Times New Roman"/>
              </a:rPr>
              <a:t> </a:t>
            </a:r>
            <a:r>
              <a:rPr lang="en-US" dirty="0" smtClean="0">
                <a:latin typeface="Times New Roman"/>
                <a:ea typeface="Times New Roman"/>
              </a:rPr>
              <a:t>and</a:t>
            </a:r>
            <a:r>
              <a:rPr lang="en-US" spc="-45"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formation</a:t>
            </a:r>
            <a:r>
              <a:rPr lang="en-US" spc="-45" dirty="0" smtClean="0">
                <a:latin typeface="Times New Roman"/>
                <a:ea typeface="Times New Roman"/>
              </a:rPr>
              <a:t> </a:t>
            </a:r>
            <a:r>
              <a:rPr lang="en-US" dirty="0" smtClean="0">
                <a:latin typeface="Times New Roman"/>
                <a:ea typeface="Times New Roman"/>
              </a:rPr>
              <a:t>of</a:t>
            </a:r>
            <a:r>
              <a:rPr lang="en-US" spc="-45" dirty="0" smtClean="0">
                <a:latin typeface="Times New Roman"/>
                <a:ea typeface="Times New Roman"/>
              </a:rPr>
              <a:t> </a:t>
            </a:r>
            <a:r>
              <a:rPr lang="en-US" dirty="0" smtClean="0">
                <a:latin typeface="Times New Roman"/>
                <a:ea typeface="Times New Roman"/>
              </a:rPr>
              <a:t>a</a:t>
            </a:r>
            <a:r>
              <a:rPr lang="en-US" spc="-45" dirty="0" smtClean="0">
                <a:latin typeface="Times New Roman"/>
                <a:ea typeface="Times New Roman"/>
              </a:rPr>
              <a:t> </a:t>
            </a:r>
            <a:r>
              <a:rPr lang="en-US" dirty="0" smtClean="0">
                <a:latin typeface="Times New Roman"/>
                <a:ea typeface="Times New Roman"/>
              </a:rPr>
              <a:t>lasting,</a:t>
            </a:r>
            <a:r>
              <a:rPr lang="en-US" spc="-45" dirty="0" smtClean="0">
                <a:latin typeface="Times New Roman"/>
                <a:ea typeface="Times New Roman"/>
              </a:rPr>
              <a:t> </a:t>
            </a:r>
            <a:r>
              <a:rPr lang="en-US" dirty="0" smtClean="0">
                <a:latin typeface="Times New Roman"/>
                <a:ea typeface="Times New Roman"/>
              </a:rPr>
              <a:t>intimate</a:t>
            </a:r>
            <a:r>
              <a:rPr lang="en-US" spc="-45" dirty="0" smtClean="0">
                <a:latin typeface="Times New Roman"/>
                <a:ea typeface="Times New Roman"/>
              </a:rPr>
              <a:t> </a:t>
            </a:r>
            <a:r>
              <a:rPr lang="en-US" dirty="0" smtClean="0">
                <a:latin typeface="Times New Roman"/>
                <a:ea typeface="Times New Roman"/>
              </a:rPr>
              <a:t>relationship</a:t>
            </a:r>
            <a:r>
              <a:rPr lang="en-US" spc="-45" dirty="0" smtClean="0">
                <a:latin typeface="Times New Roman"/>
                <a:ea typeface="Times New Roman"/>
              </a:rPr>
              <a:t> </a:t>
            </a:r>
            <a:r>
              <a:rPr lang="en-US" dirty="0" smtClean="0">
                <a:latin typeface="Times New Roman"/>
                <a:ea typeface="Times New Roman"/>
              </a:rPr>
              <a:t>with</a:t>
            </a:r>
            <a:r>
              <a:rPr lang="en-US" spc="-45" dirty="0" smtClean="0">
                <a:latin typeface="Times New Roman"/>
                <a:ea typeface="Times New Roman"/>
              </a:rPr>
              <a:t> </a:t>
            </a:r>
            <a:r>
              <a:rPr lang="en-US" dirty="0" smtClean="0">
                <a:latin typeface="Times New Roman"/>
                <a:ea typeface="Times New Roman"/>
              </a:rPr>
              <a:t>a</a:t>
            </a:r>
            <a:r>
              <a:rPr lang="en-US" spc="-45" dirty="0" smtClean="0">
                <a:latin typeface="Times New Roman"/>
                <a:ea typeface="Times New Roman"/>
              </a:rPr>
              <a:t> </a:t>
            </a:r>
            <a:r>
              <a:rPr lang="en-US" dirty="0" smtClean="0">
                <a:latin typeface="Times New Roman"/>
                <a:ea typeface="Times New Roman"/>
              </a:rPr>
              <a:t>selected</a:t>
            </a:r>
            <a:r>
              <a:rPr lang="en-US" spc="-45" dirty="0" smtClean="0">
                <a:latin typeface="Times New Roman"/>
                <a:ea typeface="Times New Roman"/>
              </a:rPr>
              <a:t> </a:t>
            </a:r>
            <a:r>
              <a:rPr lang="en-US" dirty="0" smtClean="0">
                <a:latin typeface="Times New Roman"/>
                <a:ea typeface="Times New Roman"/>
              </a:rPr>
              <a:t>member</a:t>
            </a:r>
            <a:r>
              <a:rPr lang="en-US" spc="-45" dirty="0" smtClean="0">
                <a:latin typeface="Times New Roman"/>
                <a:ea typeface="Times New Roman"/>
              </a:rPr>
              <a:t> </a:t>
            </a:r>
            <a:r>
              <a:rPr lang="en-US" dirty="0" smtClean="0">
                <a:latin typeface="Times New Roman"/>
                <a:ea typeface="Times New Roman"/>
              </a:rPr>
              <a:t>of</a:t>
            </a:r>
            <a:r>
              <a:rPr lang="en-US" spc="-45"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opposite</a:t>
            </a:r>
            <a:r>
              <a:rPr lang="en-US" spc="-45" dirty="0" smtClean="0">
                <a:latin typeface="Times New Roman"/>
                <a:ea typeface="Times New Roman"/>
              </a:rPr>
              <a:t> </a:t>
            </a:r>
            <a:r>
              <a:rPr lang="en-US" dirty="0" smtClean="0">
                <a:latin typeface="Times New Roman"/>
                <a:ea typeface="Times New Roman"/>
              </a:rPr>
              <a:t>gender.</a:t>
            </a:r>
            <a:r>
              <a:rPr lang="en-US" spc="-45"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genital</a:t>
            </a:r>
            <a:r>
              <a:rPr lang="en-US" spc="-240" dirty="0" smtClean="0">
                <a:latin typeface="Times New Roman"/>
                <a:ea typeface="Times New Roman"/>
              </a:rPr>
              <a:t> </a:t>
            </a:r>
            <a:r>
              <a:rPr lang="en-US" dirty="0" smtClean="0">
                <a:latin typeface="Times New Roman"/>
                <a:ea typeface="Times New Roman"/>
              </a:rPr>
              <a:t>organs are the major developmental focus of this stage.</a:t>
            </a:r>
          </a:p>
          <a:p>
            <a:endParaRPr lang="en-US" dirty="0"/>
          </a:p>
        </p:txBody>
      </p:sp>
    </p:spTree>
  </p:cSld>
  <p:clrMapOvr>
    <a:masterClrMapping/>
  </p:clrMapOvr>
  <p:transition spd="med">
    <p:wipe dir="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733800"/>
            <a:ext cx="8153400" cy="990600"/>
          </a:xfrm>
        </p:spPr>
        <p:txBody>
          <a:bodyPr vert="horz" anchor="ctr">
            <a:noAutofit/>
          </a:bodyPr>
          <a:lstStyle/>
          <a:p>
            <a:pPr algn="ctr"/>
            <a:r>
              <a:rPr lang="en-US" sz="8000" b="1" dirty="0" smtClean="0">
                <a:solidFill>
                  <a:srgbClr val="008080"/>
                </a:solidFill>
                <a:ea typeface="Arial"/>
              </a:rPr>
              <a:t>THEORY OF MORAL DEVELOPMENT</a:t>
            </a:r>
            <a:br>
              <a:rPr lang="en-US" sz="8000" b="1" dirty="0" smtClean="0">
                <a:solidFill>
                  <a:srgbClr val="008080"/>
                </a:solidFill>
                <a:ea typeface="Arial"/>
              </a:rPr>
            </a:br>
            <a:endParaRPr lang="en-US" sz="8000" b="1" dirty="0">
              <a:solidFill>
                <a:srgbClr val="008080"/>
              </a:solidFill>
              <a:ea typeface="Arial"/>
            </a:endParaRPr>
          </a:p>
        </p:txBody>
      </p:sp>
    </p:spTree>
  </p:cSld>
  <p:clrMapOvr>
    <a:masterClrMapping/>
  </p:clrMapOvr>
  <p:transition spd="med">
    <p:wipe dir="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600200"/>
            <a:ext cx="8991600" cy="5257800"/>
          </a:xfrm>
        </p:spPr>
        <p:txBody>
          <a:bodyPr>
            <a:normAutofit/>
          </a:bodyPr>
          <a:lstStyle/>
          <a:p>
            <a:r>
              <a:rPr lang="en-US" sz="3200" dirty="0" smtClean="0">
                <a:latin typeface="Times New Roman"/>
                <a:ea typeface="Times New Roman"/>
              </a:rPr>
              <a:t>Kohlberg's (1968) stages of moral development are not closely tied to specific age groups. Research was conducted</a:t>
            </a:r>
            <a:r>
              <a:rPr lang="en-US" sz="3200" spc="5" dirty="0" smtClean="0">
                <a:latin typeface="Times New Roman"/>
                <a:ea typeface="Times New Roman"/>
              </a:rPr>
              <a:t> </a:t>
            </a:r>
            <a:r>
              <a:rPr lang="en-US" sz="3200" dirty="0" smtClean="0">
                <a:latin typeface="Times New Roman"/>
                <a:ea typeface="Times New Roman"/>
              </a:rPr>
              <a:t>with males ranging in age from 10 to 28 years. Kohlberg believed that each stage is necessary and basic to the next</a:t>
            </a:r>
            <a:r>
              <a:rPr lang="en-US" sz="3200" spc="5" dirty="0" smtClean="0">
                <a:latin typeface="Times New Roman"/>
                <a:ea typeface="Times New Roman"/>
              </a:rPr>
              <a:t> </a:t>
            </a:r>
            <a:r>
              <a:rPr lang="en-US" sz="3200" dirty="0" smtClean="0">
                <a:latin typeface="Times New Roman"/>
                <a:ea typeface="Times New Roman"/>
              </a:rPr>
              <a:t>stage and that all individuals must progress through each stage sequentially. He defined three major levels of moral</a:t>
            </a:r>
            <a:r>
              <a:rPr lang="en-US" sz="3200" spc="5" dirty="0" smtClean="0">
                <a:latin typeface="Times New Roman"/>
                <a:ea typeface="Times New Roman"/>
              </a:rPr>
              <a:t> </a:t>
            </a:r>
            <a:r>
              <a:rPr lang="en-US" sz="3200" dirty="0" smtClean="0">
                <a:latin typeface="Times New Roman"/>
                <a:ea typeface="Times New Roman"/>
              </a:rPr>
              <a:t>development, each of which is further sub divided into two stages each. Most people do not progress through all six</a:t>
            </a:r>
            <a:r>
              <a:rPr lang="en-US" sz="3200" spc="5" dirty="0" smtClean="0">
                <a:latin typeface="Times New Roman"/>
                <a:ea typeface="Times New Roman"/>
              </a:rPr>
              <a:t> </a:t>
            </a:r>
            <a:r>
              <a:rPr lang="en-US" sz="3200" dirty="0" smtClean="0">
                <a:latin typeface="Times New Roman"/>
                <a:ea typeface="Times New Roman"/>
              </a:rPr>
              <a:t>stages.</a:t>
            </a:r>
          </a:p>
          <a:p>
            <a:endParaRPr lang="en-US" sz="3200" dirty="0"/>
          </a:p>
        </p:txBody>
      </p:sp>
    </p:spTree>
  </p:cSld>
  <p:clrMapOvr>
    <a:masterClrMapping/>
  </p:clrMapOvr>
  <p:transition spd="med">
    <p:wipe dir="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600200"/>
            <a:ext cx="8991600" cy="5257800"/>
          </a:xfrm>
        </p:spPr>
        <p:txBody>
          <a:bodyPr>
            <a:normAutofit fontScale="85000" lnSpcReduction="20000"/>
          </a:bodyPr>
          <a:lstStyle/>
          <a:p>
            <a:pPr marL="266700" marR="0">
              <a:spcBef>
                <a:spcPts val="850"/>
              </a:spcBef>
              <a:spcAft>
                <a:spcPts val="0"/>
              </a:spcAft>
              <a:buNone/>
            </a:pPr>
            <a:r>
              <a:rPr lang="en-US" b="1" dirty="0" smtClean="0">
                <a:latin typeface="Arial"/>
                <a:ea typeface="Arial"/>
              </a:rPr>
              <a:t>Stage</a:t>
            </a:r>
            <a:r>
              <a:rPr lang="en-US" b="1" spc="145" dirty="0" smtClean="0">
                <a:latin typeface="Arial"/>
                <a:ea typeface="Arial"/>
              </a:rPr>
              <a:t> </a:t>
            </a:r>
            <a:r>
              <a:rPr lang="en-US" b="1" dirty="0" smtClean="0">
                <a:latin typeface="Arial"/>
                <a:ea typeface="Arial"/>
              </a:rPr>
              <a:t>1:</a:t>
            </a:r>
            <a:r>
              <a:rPr lang="en-US" b="1" spc="150" dirty="0" smtClean="0">
                <a:latin typeface="Arial"/>
                <a:ea typeface="Arial"/>
              </a:rPr>
              <a:t> </a:t>
            </a:r>
            <a:r>
              <a:rPr lang="en-US" b="1" dirty="0" smtClean="0">
                <a:latin typeface="Arial"/>
                <a:ea typeface="Arial"/>
              </a:rPr>
              <a:t>Punishment</a:t>
            </a:r>
            <a:r>
              <a:rPr lang="en-US" b="1" spc="150" dirty="0" smtClean="0">
                <a:latin typeface="Arial"/>
                <a:ea typeface="Arial"/>
              </a:rPr>
              <a:t> </a:t>
            </a:r>
            <a:r>
              <a:rPr lang="en-US" b="1" dirty="0" smtClean="0">
                <a:latin typeface="Arial"/>
                <a:ea typeface="Arial"/>
              </a:rPr>
              <a:t>and</a:t>
            </a:r>
            <a:r>
              <a:rPr lang="en-US" b="1" spc="150" dirty="0" smtClean="0">
                <a:latin typeface="Arial"/>
                <a:ea typeface="Arial"/>
              </a:rPr>
              <a:t> </a:t>
            </a:r>
            <a:r>
              <a:rPr lang="en-US" b="1" dirty="0" smtClean="0">
                <a:latin typeface="Arial"/>
                <a:ea typeface="Arial"/>
              </a:rPr>
              <a:t>Obedience</a:t>
            </a:r>
            <a:r>
              <a:rPr lang="en-US" b="1" spc="150" dirty="0" smtClean="0">
                <a:latin typeface="Arial"/>
                <a:ea typeface="Arial"/>
              </a:rPr>
              <a:t> </a:t>
            </a:r>
            <a:r>
              <a:rPr lang="en-US" b="1" dirty="0" smtClean="0">
                <a:latin typeface="Arial"/>
                <a:ea typeface="Arial"/>
              </a:rPr>
              <a:t>Orientation</a:t>
            </a:r>
          </a:p>
          <a:p>
            <a:pPr marL="266700" marR="266065" algn="just">
              <a:lnSpc>
                <a:spcPct val="103000"/>
              </a:lnSpc>
              <a:spcBef>
                <a:spcPts val="910"/>
              </a:spcBef>
              <a:spcAft>
                <a:spcPts val="0"/>
              </a:spcAft>
            </a:pPr>
            <a:r>
              <a:rPr lang="en-US" dirty="0" smtClean="0">
                <a:latin typeface="Times New Roman"/>
                <a:ea typeface="Times New Roman"/>
              </a:rPr>
              <a:t>At the punishment and obedience orientation stage, the individual is responsive to cultural guidelines of good or bad</a:t>
            </a:r>
            <a:r>
              <a:rPr lang="en-US" spc="5" dirty="0" smtClean="0">
                <a:latin typeface="Times New Roman"/>
                <a:ea typeface="Times New Roman"/>
              </a:rPr>
              <a:t> </a:t>
            </a:r>
            <a:r>
              <a:rPr lang="en-US" dirty="0" smtClean="0">
                <a:latin typeface="Times New Roman"/>
                <a:ea typeface="Times New Roman"/>
              </a:rPr>
              <a:t>and right or wrong, but primarily in terms of the known related consequences. Fear of punishment is likely to be the</a:t>
            </a:r>
            <a:r>
              <a:rPr lang="en-US" spc="5" dirty="0" smtClean="0">
                <a:latin typeface="Times New Roman"/>
                <a:ea typeface="Times New Roman"/>
              </a:rPr>
              <a:t> </a:t>
            </a:r>
            <a:r>
              <a:rPr lang="en-US" dirty="0" smtClean="0">
                <a:latin typeface="Times New Roman"/>
                <a:ea typeface="Times New Roman"/>
              </a:rPr>
              <a:t>incentive for conformity (e.g., “I will do it, because if I do not I can not watch TV for a week.”).</a:t>
            </a:r>
          </a:p>
          <a:p>
            <a:pPr marL="266700" marR="0">
              <a:spcBef>
                <a:spcPts val="840"/>
              </a:spcBef>
              <a:spcAft>
                <a:spcPts val="0"/>
              </a:spcAft>
              <a:buNone/>
            </a:pPr>
            <a:r>
              <a:rPr lang="en-US" b="1" dirty="0" smtClean="0">
                <a:latin typeface="Arial"/>
                <a:ea typeface="Arial"/>
              </a:rPr>
              <a:t>Stage</a:t>
            </a:r>
            <a:r>
              <a:rPr lang="en-US" b="1" spc="155" dirty="0" smtClean="0">
                <a:latin typeface="Arial"/>
                <a:ea typeface="Arial"/>
              </a:rPr>
              <a:t> </a:t>
            </a:r>
            <a:r>
              <a:rPr lang="en-US" b="1" dirty="0" smtClean="0">
                <a:latin typeface="Arial"/>
                <a:ea typeface="Arial"/>
              </a:rPr>
              <a:t>2:</a:t>
            </a:r>
            <a:r>
              <a:rPr lang="en-US" b="1" spc="160" dirty="0" smtClean="0">
                <a:latin typeface="Arial"/>
                <a:ea typeface="Arial"/>
              </a:rPr>
              <a:t> </a:t>
            </a:r>
            <a:r>
              <a:rPr lang="en-US" b="1" dirty="0" smtClean="0">
                <a:latin typeface="Arial"/>
                <a:ea typeface="Arial"/>
              </a:rPr>
              <a:t>Instrumental</a:t>
            </a:r>
            <a:r>
              <a:rPr lang="en-US" b="1" spc="160" dirty="0" smtClean="0">
                <a:latin typeface="Arial"/>
                <a:ea typeface="Arial"/>
              </a:rPr>
              <a:t> </a:t>
            </a:r>
            <a:r>
              <a:rPr lang="en-US" b="1" dirty="0" smtClean="0">
                <a:latin typeface="Arial"/>
                <a:ea typeface="Arial"/>
              </a:rPr>
              <a:t>Relativist</a:t>
            </a:r>
            <a:r>
              <a:rPr lang="en-US" b="1" spc="160" dirty="0" smtClean="0">
                <a:latin typeface="Arial"/>
                <a:ea typeface="Arial"/>
              </a:rPr>
              <a:t> </a:t>
            </a:r>
            <a:r>
              <a:rPr lang="en-US" b="1" dirty="0" smtClean="0">
                <a:latin typeface="Arial"/>
                <a:ea typeface="Arial"/>
              </a:rPr>
              <a:t>Orientation</a:t>
            </a:r>
          </a:p>
          <a:p>
            <a:pPr marL="266700" marR="266065" algn="just">
              <a:lnSpc>
                <a:spcPct val="103000"/>
              </a:lnSpc>
              <a:spcBef>
                <a:spcPts val="910"/>
              </a:spcBef>
              <a:spcAft>
                <a:spcPts val="0"/>
              </a:spcAft>
            </a:pPr>
            <a:r>
              <a:rPr lang="en-US" dirty="0" smtClean="0">
                <a:latin typeface="Times New Roman"/>
                <a:ea typeface="Times New Roman"/>
              </a:rPr>
              <a:t>Behavior at the instrumental relativist orientation stage is guided by egocentrism and concern for self. There is an</a:t>
            </a:r>
            <a:r>
              <a:rPr lang="en-US" spc="5" dirty="0" smtClean="0">
                <a:latin typeface="Times New Roman"/>
                <a:ea typeface="Times New Roman"/>
              </a:rPr>
              <a:t> </a:t>
            </a:r>
            <a:r>
              <a:rPr lang="en-US" dirty="0" smtClean="0">
                <a:latin typeface="Times New Roman"/>
                <a:ea typeface="Times New Roman"/>
              </a:rPr>
              <a:t>intent</a:t>
            </a:r>
            <a:r>
              <a:rPr lang="en-US" spc="65" dirty="0" smtClean="0">
                <a:latin typeface="Times New Roman"/>
                <a:ea typeface="Times New Roman"/>
              </a:rPr>
              <a:t> </a:t>
            </a:r>
            <a:r>
              <a:rPr lang="en-US" dirty="0" smtClean="0">
                <a:latin typeface="Times New Roman"/>
                <a:ea typeface="Times New Roman"/>
              </a:rPr>
              <a:t>to</a:t>
            </a:r>
            <a:r>
              <a:rPr lang="en-US" spc="65" dirty="0" smtClean="0">
                <a:latin typeface="Times New Roman"/>
                <a:ea typeface="Times New Roman"/>
              </a:rPr>
              <a:t> </a:t>
            </a:r>
            <a:r>
              <a:rPr lang="en-US" dirty="0" smtClean="0">
                <a:latin typeface="Times New Roman"/>
                <a:ea typeface="Times New Roman"/>
              </a:rPr>
              <a:t>satisfy</a:t>
            </a:r>
            <a:r>
              <a:rPr lang="en-US" spc="65" dirty="0" smtClean="0">
                <a:latin typeface="Times New Roman"/>
                <a:ea typeface="Times New Roman"/>
              </a:rPr>
              <a:t> </a:t>
            </a:r>
            <a:r>
              <a:rPr lang="en-US" dirty="0" smtClean="0">
                <a:latin typeface="Times New Roman"/>
                <a:ea typeface="Times New Roman"/>
              </a:rPr>
              <a:t>one's</a:t>
            </a:r>
            <a:r>
              <a:rPr lang="en-US" spc="65" dirty="0" smtClean="0">
                <a:latin typeface="Times New Roman"/>
                <a:ea typeface="Times New Roman"/>
              </a:rPr>
              <a:t> </a:t>
            </a:r>
            <a:r>
              <a:rPr lang="en-US" dirty="0" smtClean="0">
                <a:latin typeface="Times New Roman"/>
                <a:ea typeface="Times New Roman"/>
              </a:rPr>
              <a:t>own</a:t>
            </a:r>
            <a:r>
              <a:rPr lang="en-US" spc="65" dirty="0" smtClean="0">
                <a:latin typeface="Times New Roman"/>
                <a:ea typeface="Times New Roman"/>
              </a:rPr>
              <a:t> </a:t>
            </a:r>
            <a:r>
              <a:rPr lang="en-US" dirty="0" smtClean="0">
                <a:latin typeface="Times New Roman"/>
                <a:ea typeface="Times New Roman"/>
              </a:rPr>
              <a:t>needs,</a:t>
            </a:r>
            <a:r>
              <a:rPr lang="en-US" spc="65" dirty="0" smtClean="0">
                <a:latin typeface="Times New Roman"/>
                <a:ea typeface="Times New Roman"/>
              </a:rPr>
              <a:t> </a:t>
            </a:r>
            <a:r>
              <a:rPr lang="en-US" dirty="0" smtClean="0">
                <a:latin typeface="Times New Roman"/>
                <a:ea typeface="Times New Roman"/>
              </a:rPr>
              <a:t>but</a:t>
            </a:r>
            <a:r>
              <a:rPr lang="en-US" spc="65" dirty="0" smtClean="0">
                <a:latin typeface="Times New Roman"/>
                <a:ea typeface="Times New Roman"/>
              </a:rPr>
              <a:t> </a:t>
            </a:r>
            <a:r>
              <a:rPr lang="en-US" dirty="0" smtClean="0">
                <a:latin typeface="Times New Roman"/>
                <a:ea typeface="Times New Roman"/>
              </a:rPr>
              <a:t>occasionally</a:t>
            </a:r>
            <a:r>
              <a:rPr lang="en-US" spc="65" dirty="0" smtClean="0">
                <a:latin typeface="Times New Roman"/>
                <a:ea typeface="Times New Roman"/>
              </a:rPr>
              <a:t> </a:t>
            </a:r>
            <a:r>
              <a:rPr lang="en-US" dirty="0" smtClean="0">
                <a:latin typeface="Times New Roman"/>
                <a:ea typeface="Times New Roman"/>
              </a:rPr>
              <a:t>the</a:t>
            </a:r>
            <a:r>
              <a:rPr lang="en-US" spc="65" dirty="0" smtClean="0">
                <a:latin typeface="Times New Roman"/>
                <a:ea typeface="Times New Roman"/>
              </a:rPr>
              <a:t> </a:t>
            </a:r>
            <a:r>
              <a:rPr lang="en-US" dirty="0" smtClean="0">
                <a:latin typeface="Times New Roman"/>
                <a:ea typeface="Times New Roman"/>
              </a:rPr>
              <a:t>needs</a:t>
            </a:r>
            <a:r>
              <a:rPr lang="en-US" spc="65" dirty="0" smtClean="0">
                <a:latin typeface="Times New Roman"/>
                <a:ea typeface="Times New Roman"/>
              </a:rPr>
              <a:t> </a:t>
            </a:r>
            <a:r>
              <a:rPr lang="en-US" dirty="0" smtClean="0">
                <a:latin typeface="Times New Roman"/>
                <a:ea typeface="Times New Roman"/>
              </a:rPr>
              <a:t>of</a:t>
            </a:r>
            <a:r>
              <a:rPr lang="en-US" spc="65" dirty="0" smtClean="0">
                <a:latin typeface="Times New Roman"/>
                <a:ea typeface="Times New Roman"/>
              </a:rPr>
              <a:t> </a:t>
            </a:r>
            <a:r>
              <a:rPr lang="en-US" dirty="0" smtClean="0">
                <a:latin typeface="Times New Roman"/>
                <a:ea typeface="Times New Roman"/>
              </a:rPr>
              <a:t>other's</a:t>
            </a:r>
            <a:r>
              <a:rPr lang="en-US" spc="65" dirty="0" smtClean="0">
                <a:latin typeface="Times New Roman"/>
                <a:ea typeface="Times New Roman"/>
              </a:rPr>
              <a:t> </a:t>
            </a:r>
            <a:r>
              <a:rPr lang="en-US" dirty="0" smtClean="0">
                <a:latin typeface="Times New Roman"/>
                <a:ea typeface="Times New Roman"/>
              </a:rPr>
              <a:t>are</a:t>
            </a:r>
            <a:r>
              <a:rPr lang="en-US" spc="65" dirty="0" smtClean="0">
                <a:latin typeface="Times New Roman"/>
                <a:ea typeface="Times New Roman"/>
              </a:rPr>
              <a:t> </a:t>
            </a:r>
            <a:r>
              <a:rPr lang="en-US" dirty="0" smtClean="0">
                <a:latin typeface="Times New Roman"/>
                <a:ea typeface="Times New Roman"/>
              </a:rPr>
              <a:t>considered.</a:t>
            </a:r>
            <a:r>
              <a:rPr lang="en-US" spc="65" dirty="0" smtClean="0">
                <a:latin typeface="Times New Roman"/>
                <a:ea typeface="Times New Roman"/>
              </a:rPr>
              <a:t> </a:t>
            </a:r>
            <a:r>
              <a:rPr lang="en-US" dirty="0" smtClean="0">
                <a:latin typeface="Times New Roman"/>
                <a:ea typeface="Times New Roman"/>
              </a:rPr>
              <a:t>For</a:t>
            </a:r>
            <a:r>
              <a:rPr lang="en-US" spc="65" dirty="0" smtClean="0">
                <a:latin typeface="Times New Roman"/>
                <a:ea typeface="Times New Roman"/>
              </a:rPr>
              <a:t> </a:t>
            </a:r>
            <a:r>
              <a:rPr lang="en-US" dirty="0" smtClean="0">
                <a:latin typeface="Times New Roman"/>
                <a:ea typeface="Times New Roman"/>
              </a:rPr>
              <a:t>the</a:t>
            </a:r>
            <a:r>
              <a:rPr lang="en-US" spc="65" dirty="0" smtClean="0">
                <a:latin typeface="Times New Roman"/>
                <a:ea typeface="Times New Roman"/>
              </a:rPr>
              <a:t> </a:t>
            </a:r>
            <a:r>
              <a:rPr lang="en-US" dirty="0" smtClean="0">
                <a:latin typeface="Times New Roman"/>
                <a:ea typeface="Times New Roman"/>
              </a:rPr>
              <a:t>most</a:t>
            </a:r>
            <a:r>
              <a:rPr lang="en-US" spc="65" dirty="0" smtClean="0">
                <a:latin typeface="Times New Roman"/>
                <a:ea typeface="Times New Roman"/>
              </a:rPr>
              <a:t> </a:t>
            </a:r>
            <a:r>
              <a:rPr lang="en-US" dirty="0" smtClean="0">
                <a:latin typeface="Times New Roman"/>
                <a:ea typeface="Times New Roman"/>
              </a:rPr>
              <a:t>part,</a:t>
            </a:r>
            <a:r>
              <a:rPr lang="en-US" spc="65" dirty="0" smtClean="0">
                <a:latin typeface="Times New Roman"/>
                <a:ea typeface="Times New Roman"/>
              </a:rPr>
              <a:t> </a:t>
            </a:r>
            <a:r>
              <a:rPr lang="en-US" dirty="0" smtClean="0">
                <a:latin typeface="Times New Roman"/>
                <a:ea typeface="Times New Roman"/>
              </a:rPr>
              <a:t>decisions</a:t>
            </a:r>
            <a:r>
              <a:rPr lang="en-US" spc="-240" dirty="0" smtClean="0">
                <a:latin typeface="Times New Roman"/>
                <a:ea typeface="Times New Roman"/>
              </a:rPr>
              <a:t> </a:t>
            </a:r>
            <a:r>
              <a:rPr lang="en-US" dirty="0" smtClean="0">
                <a:latin typeface="Times New Roman"/>
                <a:ea typeface="Times New Roman"/>
              </a:rPr>
              <a:t>are</a:t>
            </a:r>
            <a:r>
              <a:rPr lang="en-US" spc="80" dirty="0" smtClean="0">
                <a:latin typeface="Times New Roman"/>
                <a:ea typeface="Times New Roman"/>
              </a:rPr>
              <a:t> </a:t>
            </a:r>
            <a:r>
              <a:rPr lang="en-US" dirty="0" smtClean="0">
                <a:latin typeface="Times New Roman"/>
                <a:ea typeface="Times New Roman"/>
              </a:rPr>
              <a:t>based</a:t>
            </a:r>
            <a:r>
              <a:rPr lang="en-US" spc="80" dirty="0" smtClean="0">
                <a:latin typeface="Times New Roman"/>
                <a:ea typeface="Times New Roman"/>
              </a:rPr>
              <a:t> </a:t>
            </a:r>
            <a:r>
              <a:rPr lang="en-US" dirty="0" smtClean="0">
                <a:latin typeface="Times New Roman"/>
                <a:ea typeface="Times New Roman"/>
              </a:rPr>
              <a:t>on</a:t>
            </a:r>
            <a:r>
              <a:rPr lang="en-US" spc="80" dirty="0" smtClean="0">
                <a:latin typeface="Times New Roman"/>
                <a:ea typeface="Times New Roman"/>
              </a:rPr>
              <a:t> </a:t>
            </a:r>
            <a:r>
              <a:rPr lang="en-US" dirty="0" smtClean="0">
                <a:latin typeface="Times New Roman"/>
                <a:ea typeface="Times New Roman"/>
              </a:rPr>
              <a:t>personal</a:t>
            </a:r>
            <a:r>
              <a:rPr lang="en-US" spc="80" dirty="0" smtClean="0">
                <a:latin typeface="Times New Roman"/>
                <a:ea typeface="Times New Roman"/>
              </a:rPr>
              <a:t> </a:t>
            </a:r>
            <a:r>
              <a:rPr lang="en-US" dirty="0" smtClean="0">
                <a:latin typeface="Times New Roman"/>
                <a:ea typeface="Times New Roman"/>
              </a:rPr>
              <a:t>benefits</a:t>
            </a:r>
            <a:r>
              <a:rPr lang="en-US" spc="80" dirty="0" smtClean="0">
                <a:latin typeface="Times New Roman"/>
                <a:ea typeface="Times New Roman"/>
              </a:rPr>
              <a:t> </a:t>
            </a:r>
            <a:r>
              <a:rPr lang="en-US" dirty="0" smtClean="0">
                <a:latin typeface="Times New Roman"/>
                <a:ea typeface="Times New Roman"/>
              </a:rPr>
              <a:t>derived</a:t>
            </a:r>
            <a:r>
              <a:rPr lang="en-US" spc="80" dirty="0" smtClean="0">
                <a:latin typeface="Times New Roman"/>
                <a:ea typeface="Times New Roman"/>
              </a:rPr>
              <a:t> </a:t>
            </a:r>
            <a:r>
              <a:rPr lang="en-US" dirty="0" smtClean="0">
                <a:latin typeface="Times New Roman"/>
                <a:ea typeface="Times New Roman"/>
              </a:rPr>
              <a:t>(e.g.</a:t>
            </a:r>
            <a:r>
              <a:rPr lang="en-US" spc="80" dirty="0" smtClean="0">
                <a:latin typeface="Times New Roman"/>
                <a:ea typeface="Times New Roman"/>
              </a:rPr>
              <a:t> </a:t>
            </a:r>
            <a:r>
              <a:rPr lang="en-US" dirty="0" smtClean="0">
                <a:latin typeface="Times New Roman"/>
                <a:ea typeface="Times New Roman"/>
              </a:rPr>
              <a:t>I</a:t>
            </a:r>
            <a:r>
              <a:rPr lang="en-US" spc="80" dirty="0" smtClean="0">
                <a:latin typeface="Times New Roman"/>
                <a:ea typeface="Times New Roman"/>
              </a:rPr>
              <a:t> </a:t>
            </a:r>
            <a:r>
              <a:rPr lang="en-US" dirty="0" smtClean="0">
                <a:latin typeface="Times New Roman"/>
                <a:ea typeface="Times New Roman"/>
              </a:rPr>
              <a:t>will</a:t>
            </a:r>
            <a:r>
              <a:rPr lang="en-US" spc="80" dirty="0" smtClean="0">
                <a:latin typeface="Times New Roman"/>
                <a:ea typeface="Times New Roman"/>
              </a:rPr>
              <a:t> </a:t>
            </a:r>
            <a:r>
              <a:rPr lang="en-US" dirty="0" smtClean="0">
                <a:latin typeface="Times New Roman"/>
                <a:ea typeface="Times New Roman"/>
              </a:rPr>
              <a:t>do</a:t>
            </a:r>
            <a:r>
              <a:rPr lang="en-US" spc="80" dirty="0" smtClean="0">
                <a:latin typeface="Times New Roman"/>
                <a:ea typeface="Times New Roman"/>
              </a:rPr>
              <a:t> </a:t>
            </a:r>
            <a:r>
              <a:rPr lang="en-US" dirty="0" smtClean="0">
                <a:latin typeface="Times New Roman"/>
                <a:ea typeface="Times New Roman"/>
              </a:rPr>
              <a:t>it</a:t>
            </a:r>
            <a:r>
              <a:rPr lang="en-US" spc="80" dirty="0" smtClean="0">
                <a:latin typeface="Times New Roman"/>
                <a:ea typeface="Times New Roman"/>
              </a:rPr>
              <a:t> </a:t>
            </a:r>
            <a:r>
              <a:rPr lang="en-US" dirty="0" smtClean="0">
                <a:latin typeface="Times New Roman"/>
                <a:ea typeface="Times New Roman"/>
              </a:rPr>
              <a:t>if</a:t>
            </a:r>
            <a:r>
              <a:rPr lang="en-US" spc="80" dirty="0" smtClean="0">
                <a:latin typeface="Times New Roman"/>
                <a:ea typeface="Times New Roman"/>
              </a:rPr>
              <a:t> </a:t>
            </a:r>
            <a:r>
              <a:rPr lang="en-US" dirty="0" smtClean="0">
                <a:latin typeface="Times New Roman"/>
                <a:ea typeface="Times New Roman"/>
              </a:rPr>
              <a:t>I</a:t>
            </a:r>
            <a:r>
              <a:rPr lang="en-US" spc="80" dirty="0" smtClean="0">
                <a:latin typeface="Times New Roman"/>
                <a:ea typeface="Times New Roman"/>
              </a:rPr>
              <a:t> </a:t>
            </a:r>
            <a:r>
              <a:rPr lang="en-US" dirty="0" smtClean="0">
                <a:latin typeface="Times New Roman"/>
                <a:ea typeface="Times New Roman"/>
              </a:rPr>
              <a:t>get</a:t>
            </a:r>
            <a:r>
              <a:rPr lang="en-US" spc="80" dirty="0" smtClean="0">
                <a:latin typeface="Times New Roman"/>
                <a:ea typeface="Times New Roman"/>
              </a:rPr>
              <a:t> </a:t>
            </a:r>
            <a:r>
              <a:rPr lang="en-US" dirty="0" smtClean="0">
                <a:latin typeface="Times New Roman"/>
                <a:ea typeface="Times New Roman"/>
              </a:rPr>
              <a:t>something</a:t>
            </a:r>
            <a:r>
              <a:rPr lang="en-US" spc="80" dirty="0" smtClean="0">
                <a:latin typeface="Times New Roman"/>
                <a:ea typeface="Times New Roman"/>
              </a:rPr>
              <a:t> </a:t>
            </a:r>
            <a:r>
              <a:rPr lang="en-US" dirty="0" smtClean="0">
                <a:latin typeface="Times New Roman"/>
                <a:ea typeface="Times New Roman"/>
              </a:rPr>
              <a:t>in</a:t>
            </a:r>
            <a:r>
              <a:rPr lang="en-US" spc="80" dirty="0" smtClean="0">
                <a:latin typeface="Times New Roman"/>
                <a:ea typeface="Times New Roman"/>
              </a:rPr>
              <a:t> </a:t>
            </a:r>
            <a:r>
              <a:rPr lang="en-US" dirty="0" smtClean="0">
                <a:latin typeface="Times New Roman"/>
                <a:ea typeface="Times New Roman"/>
              </a:rPr>
              <a:t>return,”</a:t>
            </a:r>
            <a:r>
              <a:rPr lang="en-US" spc="80" dirty="0" smtClean="0">
                <a:latin typeface="Times New Roman"/>
                <a:ea typeface="Times New Roman"/>
              </a:rPr>
              <a:t> </a:t>
            </a:r>
            <a:r>
              <a:rPr lang="en-US" dirty="0" smtClean="0">
                <a:latin typeface="Times New Roman"/>
                <a:ea typeface="Times New Roman"/>
              </a:rPr>
              <a:t>or</a:t>
            </a:r>
            <a:r>
              <a:rPr lang="en-US" spc="80" dirty="0" smtClean="0">
                <a:latin typeface="Times New Roman"/>
                <a:ea typeface="Times New Roman"/>
              </a:rPr>
              <a:t> </a:t>
            </a:r>
            <a:r>
              <a:rPr lang="en-US" dirty="0" smtClean="0">
                <a:latin typeface="Times New Roman"/>
                <a:ea typeface="Times New Roman"/>
              </a:rPr>
              <a:t>occasionally,</a:t>
            </a:r>
            <a:r>
              <a:rPr lang="en-US" spc="80" dirty="0" smtClean="0">
                <a:latin typeface="Times New Roman"/>
                <a:ea typeface="Times New Roman"/>
              </a:rPr>
              <a:t> </a:t>
            </a:r>
            <a:r>
              <a:rPr lang="en-US" dirty="0" smtClean="0">
                <a:latin typeface="Times New Roman"/>
                <a:ea typeface="Times New Roman"/>
              </a:rPr>
              <a:t>“…</a:t>
            </a:r>
            <a:r>
              <a:rPr lang="en-US" spc="80" dirty="0" smtClean="0">
                <a:latin typeface="Times New Roman"/>
                <a:ea typeface="Times New Roman"/>
              </a:rPr>
              <a:t> </a:t>
            </a:r>
            <a:r>
              <a:rPr lang="en-US" dirty="0" smtClean="0">
                <a:latin typeface="Times New Roman"/>
                <a:ea typeface="Times New Roman"/>
              </a:rPr>
              <a:t>because</a:t>
            </a:r>
            <a:r>
              <a:rPr lang="en-US" spc="-240" dirty="0" smtClean="0">
                <a:latin typeface="Times New Roman"/>
                <a:ea typeface="Times New Roman"/>
              </a:rPr>
              <a:t> </a:t>
            </a:r>
            <a:r>
              <a:rPr lang="en-US" dirty="0" smtClean="0">
                <a:latin typeface="Times New Roman"/>
                <a:ea typeface="Times New Roman"/>
              </a:rPr>
              <a:t>you asked me to”).</a:t>
            </a:r>
          </a:p>
          <a:p>
            <a:endParaRPr lang="en-US" dirty="0"/>
          </a:p>
        </p:txBody>
      </p:sp>
      <p:sp>
        <p:nvSpPr>
          <p:cNvPr id="4" name="Rectangle 3"/>
          <p:cNvSpPr/>
          <p:nvPr/>
        </p:nvSpPr>
        <p:spPr>
          <a:xfrm>
            <a:off x="228600" y="0"/>
            <a:ext cx="8458200" cy="1126462"/>
          </a:xfrm>
          <a:prstGeom prst="rect">
            <a:avLst/>
          </a:prstGeom>
        </p:spPr>
        <p:txBody>
          <a:bodyPr wrap="square">
            <a:spAutoFit/>
          </a:bodyPr>
          <a:lstStyle/>
          <a:p>
            <a:pPr marL="266700" marR="360045" algn="ctr">
              <a:lnSpc>
                <a:spcPct val="105000"/>
              </a:lnSpc>
              <a:spcBef>
                <a:spcPts val="0"/>
              </a:spcBef>
              <a:spcAft>
                <a:spcPts val="0"/>
              </a:spcAft>
              <a:buNone/>
            </a:pPr>
            <a:r>
              <a:rPr lang="en-US" sz="3200" b="1" u="sng" dirty="0" smtClean="0">
                <a:latin typeface="Arial"/>
                <a:ea typeface="Arial"/>
              </a:rPr>
              <a:t>1. Level</a:t>
            </a:r>
            <a:r>
              <a:rPr lang="en-US" sz="3200" b="1" u="sng" spc="85" dirty="0" smtClean="0">
                <a:latin typeface="Arial"/>
                <a:ea typeface="Arial"/>
              </a:rPr>
              <a:t> </a:t>
            </a:r>
            <a:r>
              <a:rPr lang="en-US" sz="3200" b="1" u="sng" dirty="0" smtClean="0">
                <a:latin typeface="Arial"/>
                <a:ea typeface="Arial"/>
              </a:rPr>
              <a:t>1:</a:t>
            </a:r>
            <a:r>
              <a:rPr lang="en-US" sz="3200" b="1" u="sng" spc="90" dirty="0" smtClean="0">
                <a:latin typeface="Arial"/>
                <a:ea typeface="Arial"/>
              </a:rPr>
              <a:t> </a:t>
            </a:r>
            <a:r>
              <a:rPr lang="en-US" sz="3200" b="1" u="sng" dirty="0" err="1" smtClean="0">
                <a:latin typeface="Arial"/>
                <a:ea typeface="Arial"/>
              </a:rPr>
              <a:t>Preconventional</a:t>
            </a:r>
            <a:r>
              <a:rPr lang="en-US" sz="3200" b="1" u="sng" spc="90" dirty="0" smtClean="0">
                <a:latin typeface="Arial"/>
                <a:ea typeface="Arial"/>
              </a:rPr>
              <a:t> </a:t>
            </a:r>
            <a:r>
              <a:rPr lang="en-US" sz="3200" b="1" u="sng" dirty="0" smtClean="0">
                <a:latin typeface="Arial"/>
                <a:ea typeface="Arial"/>
              </a:rPr>
              <a:t>Level</a:t>
            </a:r>
            <a:r>
              <a:rPr lang="en-US" sz="3200" b="1" u="sng" spc="90" dirty="0" smtClean="0">
                <a:latin typeface="Arial"/>
                <a:ea typeface="Arial"/>
              </a:rPr>
              <a:t> </a:t>
            </a:r>
            <a:r>
              <a:rPr lang="en-US" sz="3200" b="1" u="sng" dirty="0" smtClean="0">
                <a:latin typeface="Arial"/>
                <a:ea typeface="Arial"/>
              </a:rPr>
              <a:t>(Prominent</a:t>
            </a:r>
            <a:r>
              <a:rPr lang="en-US" sz="3200" b="1" u="sng" spc="90" dirty="0" smtClean="0">
                <a:latin typeface="Arial"/>
                <a:ea typeface="Arial"/>
              </a:rPr>
              <a:t> </a:t>
            </a:r>
            <a:r>
              <a:rPr lang="en-US" sz="3200" b="1" u="sng" dirty="0" smtClean="0">
                <a:latin typeface="Arial"/>
                <a:ea typeface="Arial"/>
              </a:rPr>
              <a:t>from</a:t>
            </a:r>
            <a:r>
              <a:rPr lang="en-US" sz="3200" b="1" u="sng" spc="90" dirty="0" smtClean="0">
                <a:latin typeface="Arial"/>
                <a:ea typeface="Arial"/>
              </a:rPr>
              <a:t> </a:t>
            </a:r>
            <a:r>
              <a:rPr lang="en-US" sz="3200" b="1" u="sng" dirty="0" smtClean="0">
                <a:latin typeface="Arial"/>
                <a:ea typeface="Arial"/>
              </a:rPr>
              <a:t>Ages</a:t>
            </a:r>
            <a:r>
              <a:rPr lang="en-US" sz="3200" b="1" u="sng" spc="90" dirty="0" smtClean="0">
                <a:latin typeface="Arial"/>
                <a:ea typeface="Arial"/>
              </a:rPr>
              <a:t> </a:t>
            </a:r>
            <a:r>
              <a:rPr lang="en-US" sz="3200" b="1" u="sng" dirty="0" smtClean="0">
                <a:latin typeface="Arial"/>
                <a:ea typeface="Arial"/>
              </a:rPr>
              <a:t>4</a:t>
            </a:r>
            <a:r>
              <a:rPr lang="en-US" sz="3200" b="1" u="sng" spc="-460" dirty="0" smtClean="0">
                <a:latin typeface="Arial"/>
                <a:ea typeface="Arial"/>
              </a:rPr>
              <a:t> </a:t>
            </a:r>
            <a:r>
              <a:rPr lang="en-US" sz="3200" b="1" u="sng" dirty="0" smtClean="0">
                <a:latin typeface="Arial"/>
                <a:ea typeface="Arial"/>
              </a:rPr>
              <a:t>to</a:t>
            </a:r>
            <a:r>
              <a:rPr lang="en-US" sz="3200" b="1" u="sng" spc="5" dirty="0" smtClean="0">
                <a:latin typeface="Arial"/>
                <a:ea typeface="Arial"/>
              </a:rPr>
              <a:t> </a:t>
            </a:r>
            <a:r>
              <a:rPr lang="en-US" sz="3200" b="1" u="sng" dirty="0" smtClean="0">
                <a:latin typeface="Arial"/>
                <a:ea typeface="Arial"/>
              </a:rPr>
              <a:t>10</a:t>
            </a:r>
            <a:r>
              <a:rPr lang="en-US" sz="3200" b="1" u="sng" spc="5" dirty="0" smtClean="0">
                <a:latin typeface="Arial"/>
                <a:ea typeface="Arial"/>
              </a:rPr>
              <a:t> </a:t>
            </a:r>
            <a:r>
              <a:rPr lang="en-US" sz="3200" b="1" u="sng" dirty="0" smtClean="0">
                <a:latin typeface="Arial"/>
                <a:ea typeface="Arial"/>
              </a:rPr>
              <a:t>Years)</a:t>
            </a:r>
          </a:p>
        </p:txBody>
      </p:sp>
    </p:spTree>
  </p:cSld>
  <p:clrMapOvr>
    <a:masterClrMapping/>
  </p:clrMapOvr>
  <p:transition spd="med">
    <p:wipe dir="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600200"/>
            <a:ext cx="9144000" cy="5257800"/>
          </a:xfrm>
        </p:spPr>
        <p:txBody>
          <a:bodyPr>
            <a:normAutofit fontScale="92500" lnSpcReduction="20000"/>
          </a:bodyPr>
          <a:lstStyle/>
          <a:p>
            <a:pPr marL="266700" marR="0">
              <a:spcBef>
                <a:spcPts val="845"/>
              </a:spcBef>
              <a:spcAft>
                <a:spcPts val="0"/>
              </a:spcAft>
              <a:buNone/>
            </a:pPr>
            <a:r>
              <a:rPr lang="en-US" b="1" dirty="0" smtClean="0">
                <a:latin typeface="Arial"/>
                <a:ea typeface="Arial"/>
              </a:rPr>
              <a:t>Stage</a:t>
            </a:r>
            <a:r>
              <a:rPr lang="en-US" b="1" spc="175" dirty="0" smtClean="0">
                <a:latin typeface="Arial"/>
                <a:ea typeface="Arial"/>
              </a:rPr>
              <a:t> </a:t>
            </a:r>
            <a:r>
              <a:rPr lang="en-US" b="1" dirty="0" smtClean="0">
                <a:latin typeface="Arial"/>
                <a:ea typeface="Arial"/>
              </a:rPr>
              <a:t>3:</a:t>
            </a:r>
            <a:r>
              <a:rPr lang="en-US" b="1" spc="175" dirty="0" smtClean="0">
                <a:latin typeface="Arial"/>
                <a:ea typeface="Arial"/>
              </a:rPr>
              <a:t> </a:t>
            </a:r>
            <a:r>
              <a:rPr lang="en-US" b="1" dirty="0" smtClean="0">
                <a:latin typeface="Arial"/>
                <a:ea typeface="Arial"/>
              </a:rPr>
              <a:t>Interpersonal</a:t>
            </a:r>
            <a:r>
              <a:rPr lang="en-US" b="1" spc="180" dirty="0" smtClean="0">
                <a:latin typeface="Arial"/>
                <a:ea typeface="Arial"/>
              </a:rPr>
              <a:t> </a:t>
            </a:r>
            <a:r>
              <a:rPr lang="en-US" b="1" dirty="0" smtClean="0">
                <a:latin typeface="Arial"/>
                <a:ea typeface="Arial"/>
              </a:rPr>
              <a:t>Concordance</a:t>
            </a:r>
            <a:r>
              <a:rPr lang="en-US" b="1" spc="175" dirty="0" smtClean="0">
                <a:latin typeface="Arial"/>
                <a:ea typeface="Arial"/>
              </a:rPr>
              <a:t> </a:t>
            </a:r>
            <a:r>
              <a:rPr lang="en-US" b="1" dirty="0" smtClean="0">
                <a:latin typeface="Arial"/>
                <a:ea typeface="Arial"/>
              </a:rPr>
              <a:t>Orientation</a:t>
            </a:r>
          </a:p>
          <a:p>
            <a:pPr marL="266700" marR="266065" algn="just">
              <a:lnSpc>
                <a:spcPct val="103000"/>
              </a:lnSpc>
              <a:spcBef>
                <a:spcPts val="910"/>
              </a:spcBef>
              <a:spcAft>
                <a:spcPts val="0"/>
              </a:spcAft>
            </a:pPr>
            <a:r>
              <a:rPr lang="en-US" dirty="0" smtClean="0">
                <a:latin typeface="Times New Roman"/>
                <a:ea typeface="Times New Roman"/>
              </a:rPr>
              <a:t>Behavior at the interpersonal concordance orientation stage is guided by the expectations of others. Approval and</a:t>
            </a:r>
            <a:r>
              <a:rPr lang="en-US" spc="5" dirty="0" smtClean="0">
                <a:latin typeface="Times New Roman"/>
                <a:ea typeface="Times New Roman"/>
              </a:rPr>
              <a:t> </a:t>
            </a:r>
            <a:r>
              <a:rPr lang="en-US" dirty="0" smtClean="0">
                <a:latin typeface="Times New Roman"/>
                <a:ea typeface="Times New Roman"/>
              </a:rPr>
              <a:t>acceptance</a:t>
            </a:r>
            <a:r>
              <a:rPr lang="en-US" spc="-40" dirty="0" smtClean="0">
                <a:latin typeface="Times New Roman"/>
                <a:ea typeface="Times New Roman"/>
              </a:rPr>
              <a:t> </a:t>
            </a:r>
            <a:r>
              <a:rPr lang="en-US" dirty="0" smtClean="0">
                <a:latin typeface="Times New Roman"/>
                <a:ea typeface="Times New Roman"/>
              </a:rPr>
              <a:t>within</a:t>
            </a:r>
            <a:r>
              <a:rPr lang="en-US" spc="-40" dirty="0" smtClean="0">
                <a:latin typeface="Times New Roman"/>
                <a:ea typeface="Times New Roman"/>
              </a:rPr>
              <a:t> </a:t>
            </a:r>
            <a:r>
              <a:rPr lang="en-US" dirty="0" smtClean="0">
                <a:latin typeface="Times New Roman"/>
                <a:ea typeface="Times New Roman"/>
              </a:rPr>
              <a:t>one's</a:t>
            </a:r>
            <a:r>
              <a:rPr lang="en-US" spc="-40" dirty="0" smtClean="0">
                <a:latin typeface="Times New Roman"/>
                <a:ea typeface="Times New Roman"/>
              </a:rPr>
              <a:t> </a:t>
            </a:r>
            <a:r>
              <a:rPr lang="en-US" dirty="0" smtClean="0">
                <a:latin typeface="Times New Roman"/>
                <a:ea typeface="Times New Roman"/>
              </a:rPr>
              <a:t>societal</a:t>
            </a:r>
            <a:r>
              <a:rPr lang="en-US" spc="-40" dirty="0" smtClean="0">
                <a:latin typeface="Times New Roman"/>
                <a:ea typeface="Times New Roman"/>
              </a:rPr>
              <a:t> </a:t>
            </a:r>
            <a:r>
              <a:rPr lang="en-US" dirty="0" smtClean="0">
                <a:latin typeface="Times New Roman"/>
                <a:ea typeface="Times New Roman"/>
              </a:rPr>
              <a:t>group</a:t>
            </a:r>
            <a:r>
              <a:rPr lang="en-US" spc="-40" dirty="0" smtClean="0">
                <a:latin typeface="Times New Roman"/>
                <a:ea typeface="Times New Roman"/>
              </a:rPr>
              <a:t> </a:t>
            </a:r>
            <a:r>
              <a:rPr lang="en-US" dirty="0" smtClean="0">
                <a:latin typeface="Times New Roman"/>
                <a:ea typeface="Times New Roman"/>
              </a:rPr>
              <a:t>provide</a:t>
            </a:r>
            <a:r>
              <a:rPr lang="en-US" spc="-40"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incentive</a:t>
            </a:r>
            <a:r>
              <a:rPr lang="en-US" spc="-40" dirty="0" smtClean="0">
                <a:latin typeface="Times New Roman"/>
                <a:ea typeface="Times New Roman"/>
              </a:rPr>
              <a:t> </a:t>
            </a:r>
            <a:r>
              <a:rPr lang="en-US" dirty="0" smtClean="0">
                <a:latin typeface="Times New Roman"/>
                <a:ea typeface="Times New Roman"/>
              </a:rPr>
              <a:t>to</a:t>
            </a:r>
            <a:r>
              <a:rPr lang="en-US" spc="-40" dirty="0" smtClean="0">
                <a:latin typeface="Times New Roman"/>
                <a:ea typeface="Times New Roman"/>
              </a:rPr>
              <a:t> </a:t>
            </a:r>
            <a:r>
              <a:rPr lang="en-US" dirty="0" smtClean="0">
                <a:latin typeface="Times New Roman"/>
                <a:ea typeface="Times New Roman"/>
              </a:rPr>
              <a:t>conform</a:t>
            </a:r>
            <a:r>
              <a:rPr lang="en-US" spc="-40" dirty="0" smtClean="0">
                <a:latin typeface="Times New Roman"/>
                <a:ea typeface="Times New Roman"/>
              </a:rPr>
              <a:t> </a:t>
            </a:r>
            <a:r>
              <a:rPr lang="en-US" dirty="0" smtClean="0">
                <a:latin typeface="Times New Roman"/>
                <a:ea typeface="Times New Roman"/>
              </a:rPr>
              <a:t>(e.g.</a:t>
            </a:r>
            <a:r>
              <a:rPr lang="en-US" spc="-40" dirty="0" smtClean="0">
                <a:latin typeface="Times New Roman"/>
                <a:ea typeface="Times New Roman"/>
              </a:rPr>
              <a:t> </a:t>
            </a:r>
            <a:r>
              <a:rPr lang="en-US" dirty="0" smtClean="0">
                <a:latin typeface="Times New Roman"/>
                <a:ea typeface="Times New Roman"/>
              </a:rPr>
              <a:t>“I</a:t>
            </a:r>
            <a:r>
              <a:rPr lang="en-US" spc="-40" dirty="0" smtClean="0">
                <a:latin typeface="Times New Roman"/>
                <a:ea typeface="Times New Roman"/>
              </a:rPr>
              <a:t> </a:t>
            </a:r>
            <a:r>
              <a:rPr lang="en-US" dirty="0" smtClean="0">
                <a:latin typeface="Times New Roman"/>
                <a:ea typeface="Times New Roman"/>
              </a:rPr>
              <a:t>will</a:t>
            </a:r>
            <a:r>
              <a:rPr lang="en-US" spc="-40" dirty="0" smtClean="0">
                <a:latin typeface="Times New Roman"/>
                <a:ea typeface="Times New Roman"/>
              </a:rPr>
              <a:t> </a:t>
            </a:r>
            <a:r>
              <a:rPr lang="en-US" dirty="0" smtClean="0">
                <a:latin typeface="Times New Roman"/>
                <a:ea typeface="Times New Roman"/>
              </a:rPr>
              <a:t>do</a:t>
            </a:r>
            <a:r>
              <a:rPr lang="en-US" spc="-40" dirty="0" smtClean="0">
                <a:latin typeface="Times New Roman"/>
                <a:ea typeface="Times New Roman"/>
              </a:rPr>
              <a:t> </a:t>
            </a:r>
            <a:r>
              <a:rPr lang="en-US" dirty="0" smtClean="0">
                <a:latin typeface="Times New Roman"/>
                <a:ea typeface="Times New Roman"/>
              </a:rPr>
              <a:t>it</a:t>
            </a:r>
            <a:r>
              <a:rPr lang="en-US" spc="-40" dirty="0" smtClean="0">
                <a:latin typeface="Times New Roman"/>
                <a:ea typeface="Times New Roman"/>
              </a:rPr>
              <a:t> </a:t>
            </a:r>
            <a:r>
              <a:rPr lang="en-US" dirty="0" smtClean="0">
                <a:latin typeface="Times New Roman"/>
                <a:ea typeface="Times New Roman"/>
              </a:rPr>
              <a:t>because</a:t>
            </a:r>
            <a:r>
              <a:rPr lang="en-US" spc="-40" dirty="0" smtClean="0">
                <a:latin typeface="Times New Roman"/>
                <a:ea typeface="Times New Roman"/>
              </a:rPr>
              <a:t> </a:t>
            </a:r>
            <a:r>
              <a:rPr lang="en-US" dirty="0" smtClean="0">
                <a:latin typeface="Times New Roman"/>
                <a:ea typeface="Times New Roman"/>
              </a:rPr>
              <a:t>you</a:t>
            </a:r>
            <a:r>
              <a:rPr lang="en-US" spc="-40" dirty="0" smtClean="0">
                <a:latin typeface="Times New Roman"/>
                <a:ea typeface="Times New Roman"/>
              </a:rPr>
              <a:t> </a:t>
            </a:r>
            <a:r>
              <a:rPr lang="en-US" dirty="0" smtClean="0">
                <a:latin typeface="Times New Roman"/>
                <a:ea typeface="Times New Roman"/>
              </a:rPr>
              <a:t>asked</a:t>
            </a:r>
            <a:r>
              <a:rPr lang="en-US" spc="-40" dirty="0" smtClean="0">
                <a:latin typeface="Times New Roman"/>
                <a:ea typeface="Times New Roman"/>
              </a:rPr>
              <a:t> </a:t>
            </a:r>
            <a:r>
              <a:rPr lang="en-US" dirty="0" smtClean="0">
                <a:latin typeface="Times New Roman"/>
                <a:ea typeface="Times New Roman"/>
              </a:rPr>
              <a:t>me</a:t>
            </a:r>
            <a:r>
              <a:rPr lang="en-US" spc="-40" dirty="0" smtClean="0">
                <a:latin typeface="Times New Roman"/>
                <a:ea typeface="Times New Roman"/>
              </a:rPr>
              <a:t> </a:t>
            </a:r>
            <a:r>
              <a:rPr lang="en-US" dirty="0" smtClean="0">
                <a:latin typeface="Times New Roman"/>
                <a:ea typeface="Times New Roman"/>
              </a:rPr>
              <a:t>to,”…</a:t>
            </a:r>
            <a:r>
              <a:rPr lang="en-US" spc="-240" dirty="0" smtClean="0">
                <a:latin typeface="Times New Roman"/>
                <a:ea typeface="Times New Roman"/>
              </a:rPr>
              <a:t> </a:t>
            </a:r>
            <a:r>
              <a:rPr lang="en-US" dirty="0" smtClean="0">
                <a:latin typeface="Times New Roman"/>
                <a:ea typeface="Times New Roman"/>
              </a:rPr>
              <a:t>because it will help you, “… because it will please you”).</a:t>
            </a:r>
          </a:p>
          <a:p>
            <a:pPr marL="266700" marR="0">
              <a:spcBef>
                <a:spcPts val="840"/>
              </a:spcBef>
              <a:spcAft>
                <a:spcPts val="0"/>
              </a:spcAft>
              <a:buNone/>
            </a:pPr>
            <a:r>
              <a:rPr lang="en-US" b="1" dirty="0" smtClean="0">
                <a:latin typeface="Arial"/>
                <a:ea typeface="Arial"/>
              </a:rPr>
              <a:t>Stage</a:t>
            </a:r>
            <a:r>
              <a:rPr lang="en-US" b="1" spc="-85" dirty="0" smtClean="0">
                <a:latin typeface="Arial"/>
                <a:ea typeface="Arial"/>
              </a:rPr>
              <a:t> </a:t>
            </a:r>
            <a:r>
              <a:rPr lang="en-US" b="1" dirty="0" smtClean="0">
                <a:latin typeface="Arial"/>
                <a:ea typeface="Arial"/>
              </a:rPr>
              <a:t>4:</a:t>
            </a:r>
            <a:r>
              <a:rPr lang="en-US" b="1" spc="-85" dirty="0" smtClean="0">
                <a:latin typeface="Arial"/>
                <a:ea typeface="Arial"/>
              </a:rPr>
              <a:t> </a:t>
            </a:r>
            <a:r>
              <a:rPr lang="en-US" b="1" dirty="0" smtClean="0">
                <a:latin typeface="Arial"/>
                <a:ea typeface="Arial"/>
              </a:rPr>
              <a:t>Law</a:t>
            </a:r>
            <a:r>
              <a:rPr lang="en-US" b="1" spc="-85" dirty="0" smtClean="0">
                <a:latin typeface="Arial"/>
                <a:ea typeface="Arial"/>
              </a:rPr>
              <a:t> </a:t>
            </a:r>
            <a:r>
              <a:rPr lang="en-US" b="1" dirty="0" smtClean="0">
                <a:latin typeface="Arial"/>
                <a:ea typeface="Arial"/>
              </a:rPr>
              <a:t>and</a:t>
            </a:r>
            <a:r>
              <a:rPr lang="en-US" b="1" spc="-85" dirty="0" smtClean="0">
                <a:latin typeface="Arial"/>
                <a:ea typeface="Arial"/>
              </a:rPr>
              <a:t> </a:t>
            </a:r>
            <a:r>
              <a:rPr lang="en-US" b="1" dirty="0" smtClean="0">
                <a:latin typeface="Arial"/>
                <a:ea typeface="Arial"/>
              </a:rPr>
              <a:t>Order</a:t>
            </a:r>
            <a:r>
              <a:rPr lang="en-US" b="1" spc="-85" dirty="0" smtClean="0">
                <a:latin typeface="Arial"/>
                <a:ea typeface="Arial"/>
              </a:rPr>
              <a:t> </a:t>
            </a:r>
            <a:r>
              <a:rPr lang="en-US" b="1" dirty="0" smtClean="0">
                <a:latin typeface="Arial"/>
                <a:ea typeface="Arial"/>
              </a:rPr>
              <a:t>Orientation</a:t>
            </a:r>
          </a:p>
          <a:p>
            <a:pPr marL="266700" marR="266065" algn="just">
              <a:lnSpc>
                <a:spcPct val="103000"/>
              </a:lnSpc>
              <a:spcBef>
                <a:spcPts val="910"/>
              </a:spcBef>
              <a:spcAft>
                <a:spcPts val="0"/>
              </a:spcAft>
            </a:pPr>
            <a:r>
              <a:rPr lang="en-US" dirty="0" smtClean="0">
                <a:latin typeface="Times New Roman"/>
                <a:ea typeface="Times New Roman"/>
              </a:rPr>
              <a:t>In</a:t>
            </a:r>
            <a:r>
              <a:rPr lang="en-US" spc="-60" dirty="0" smtClean="0">
                <a:latin typeface="Times New Roman"/>
                <a:ea typeface="Times New Roman"/>
              </a:rPr>
              <a:t> </a:t>
            </a:r>
            <a:r>
              <a:rPr lang="en-US" dirty="0" smtClean="0">
                <a:latin typeface="Times New Roman"/>
                <a:ea typeface="Times New Roman"/>
              </a:rPr>
              <a:t>the</a:t>
            </a:r>
            <a:r>
              <a:rPr lang="en-US" spc="-60" dirty="0" smtClean="0">
                <a:latin typeface="Times New Roman"/>
                <a:ea typeface="Times New Roman"/>
              </a:rPr>
              <a:t> </a:t>
            </a:r>
            <a:r>
              <a:rPr lang="en-US" dirty="0" smtClean="0">
                <a:latin typeface="Times New Roman"/>
                <a:ea typeface="Times New Roman"/>
              </a:rPr>
              <a:t>law</a:t>
            </a:r>
            <a:r>
              <a:rPr lang="en-US" spc="-60" dirty="0" smtClean="0">
                <a:latin typeface="Times New Roman"/>
                <a:ea typeface="Times New Roman"/>
              </a:rPr>
              <a:t> </a:t>
            </a:r>
            <a:r>
              <a:rPr lang="en-US" dirty="0" smtClean="0">
                <a:latin typeface="Times New Roman"/>
                <a:ea typeface="Times New Roman"/>
              </a:rPr>
              <a:t>and</a:t>
            </a:r>
            <a:r>
              <a:rPr lang="en-US" spc="-60" dirty="0" smtClean="0">
                <a:latin typeface="Times New Roman"/>
                <a:ea typeface="Times New Roman"/>
              </a:rPr>
              <a:t> </a:t>
            </a:r>
            <a:r>
              <a:rPr lang="en-US" dirty="0" smtClean="0">
                <a:latin typeface="Times New Roman"/>
                <a:ea typeface="Times New Roman"/>
              </a:rPr>
              <a:t>order</a:t>
            </a:r>
            <a:r>
              <a:rPr lang="en-US" spc="-60" dirty="0" smtClean="0">
                <a:latin typeface="Times New Roman"/>
                <a:ea typeface="Times New Roman"/>
              </a:rPr>
              <a:t> </a:t>
            </a:r>
            <a:r>
              <a:rPr lang="en-US" dirty="0" smtClean="0">
                <a:latin typeface="Times New Roman"/>
                <a:ea typeface="Times New Roman"/>
              </a:rPr>
              <a:t>orientation</a:t>
            </a:r>
            <a:r>
              <a:rPr lang="en-US" spc="-60" dirty="0" smtClean="0">
                <a:latin typeface="Times New Roman"/>
                <a:ea typeface="Times New Roman"/>
              </a:rPr>
              <a:t> </a:t>
            </a:r>
            <a:r>
              <a:rPr lang="en-US" dirty="0" smtClean="0">
                <a:latin typeface="Times New Roman"/>
                <a:ea typeface="Times New Roman"/>
              </a:rPr>
              <a:t>stage,</a:t>
            </a:r>
            <a:r>
              <a:rPr lang="en-US" spc="-60" dirty="0" smtClean="0">
                <a:latin typeface="Times New Roman"/>
                <a:ea typeface="Times New Roman"/>
              </a:rPr>
              <a:t> </a:t>
            </a:r>
            <a:r>
              <a:rPr lang="en-US" dirty="0" smtClean="0">
                <a:latin typeface="Times New Roman"/>
                <a:ea typeface="Times New Roman"/>
              </a:rPr>
              <a:t>there</a:t>
            </a:r>
            <a:r>
              <a:rPr lang="en-US" spc="-60" dirty="0" smtClean="0">
                <a:latin typeface="Times New Roman"/>
                <a:ea typeface="Times New Roman"/>
              </a:rPr>
              <a:t> </a:t>
            </a:r>
            <a:r>
              <a:rPr lang="en-US" dirty="0" smtClean="0">
                <a:latin typeface="Times New Roman"/>
                <a:ea typeface="Times New Roman"/>
              </a:rPr>
              <a:t>is</a:t>
            </a:r>
            <a:r>
              <a:rPr lang="en-US" spc="-60" dirty="0" smtClean="0">
                <a:latin typeface="Times New Roman"/>
                <a:ea typeface="Times New Roman"/>
              </a:rPr>
              <a:t> </a:t>
            </a:r>
            <a:r>
              <a:rPr lang="en-US" dirty="0" smtClean="0">
                <a:latin typeface="Times New Roman"/>
                <a:ea typeface="Times New Roman"/>
              </a:rPr>
              <a:t>a</a:t>
            </a:r>
            <a:r>
              <a:rPr lang="en-US" spc="-60" dirty="0" smtClean="0">
                <a:latin typeface="Times New Roman"/>
                <a:ea typeface="Times New Roman"/>
              </a:rPr>
              <a:t> </a:t>
            </a:r>
            <a:r>
              <a:rPr lang="en-US" dirty="0" smtClean="0">
                <a:latin typeface="Times New Roman"/>
                <a:ea typeface="Times New Roman"/>
              </a:rPr>
              <a:t>personal</a:t>
            </a:r>
            <a:r>
              <a:rPr lang="en-US" spc="-60" dirty="0" smtClean="0">
                <a:latin typeface="Times New Roman"/>
                <a:ea typeface="Times New Roman"/>
              </a:rPr>
              <a:t> </a:t>
            </a:r>
            <a:r>
              <a:rPr lang="en-US" dirty="0" smtClean="0">
                <a:latin typeface="Times New Roman"/>
                <a:ea typeface="Times New Roman"/>
              </a:rPr>
              <a:t>respect</a:t>
            </a:r>
            <a:r>
              <a:rPr lang="en-US" spc="-60" dirty="0" smtClean="0">
                <a:latin typeface="Times New Roman"/>
                <a:ea typeface="Times New Roman"/>
              </a:rPr>
              <a:t> </a:t>
            </a:r>
            <a:r>
              <a:rPr lang="en-US" dirty="0" smtClean="0">
                <a:latin typeface="Times New Roman"/>
                <a:ea typeface="Times New Roman"/>
              </a:rPr>
              <a:t>for</a:t>
            </a:r>
            <a:r>
              <a:rPr lang="en-US" spc="-60" dirty="0" smtClean="0">
                <a:latin typeface="Times New Roman"/>
                <a:ea typeface="Times New Roman"/>
              </a:rPr>
              <a:t> </a:t>
            </a:r>
            <a:r>
              <a:rPr lang="en-US" dirty="0" smtClean="0">
                <a:latin typeface="Times New Roman"/>
                <a:ea typeface="Times New Roman"/>
              </a:rPr>
              <a:t>authority.</a:t>
            </a:r>
            <a:r>
              <a:rPr lang="en-US" spc="-60" dirty="0" smtClean="0">
                <a:latin typeface="Times New Roman"/>
                <a:ea typeface="Times New Roman"/>
              </a:rPr>
              <a:t> </a:t>
            </a:r>
            <a:r>
              <a:rPr lang="en-US" dirty="0" smtClean="0">
                <a:latin typeface="Times New Roman"/>
                <a:ea typeface="Times New Roman"/>
              </a:rPr>
              <a:t>Rules</a:t>
            </a:r>
            <a:r>
              <a:rPr lang="en-US" spc="-60" dirty="0" smtClean="0">
                <a:latin typeface="Times New Roman"/>
                <a:ea typeface="Times New Roman"/>
              </a:rPr>
              <a:t> </a:t>
            </a:r>
            <a:r>
              <a:rPr lang="en-US" dirty="0" smtClean="0">
                <a:latin typeface="Times New Roman"/>
                <a:ea typeface="Times New Roman"/>
              </a:rPr>
              <a:t>and</a:t>
            </a:r>
            <a:r>
              <a:rPr lang="en-US" spc="-60" dirty="0" smtClean="0">
                <a:latin typeface="Times New Roman"/>
                <a:ea typeface="Times New Roman"/>
              </a:rPr>
              <a:t> </a:t>
            </a:r>
            <a:r>
              <a:rPr lang="en-US" dirty="0" smtClean="0">
                <a:latin typeface="Times New Roman"/>
                <a:ea typeface="Times New Roman"/>
              </a:rPr>
              <a:t>laws</a:t>
            </a:r>
            <a:r>
              <a:rPr lang="en-US" spc="-60" dirty="0" smtClean="0">
                <a:latin typeface="Times New Roman"/>
                <a:ea typeface="Times New Roman"/>
              </a:rPr>
              <a:t> </a:t>
            </a:r>
            <a:r>
              <a:rPr lang="en-US" dirty="0" smtClean="0">
                <a:latin typeface="Times New Roman"/>
                <a:ea typeface="Times New Roman"/>
              </a:rPr>
              <a:t>are</a:t>
            </a:r>
            <a:r>
              <a:rPr lang="en-US" spc="-60" dirty="0" smtClean="0">
                <a:latin typeface="Times New Roman"/>
                <a:ea typeface="Times New Roman"/>
              </a:rPr>
              <a:t> </a:t>
            </a:r>
            <a:r>
              <a:rPr lang="en-US" dirty="0" smtClean="0">
                <a:latin typeface="Times New Roman"/>
                <a:ea typeface="Times New Roman"/>
              </a:rPr>
              <a:t>required</a:t>
            </a:r>
            <a:r>
              <a:rPr lang="en-US" spc="-60" dirty="0" smtClean="0">
                <a:latin typeface="Times New Roman"/>
                <a:ea typeface="Times New Roman"/>
              </a:rPr>
              <a:t> </a:t>
            </a:r>
            <a:r>
              <a:rPr lang="en-US" dirty="0" smtClean="0">
                <a:latin typeface="Times New Roman"/>
                <a:ea typeface="Times New Roman"/>
              </a:rPr>
              <a:t>and</a:t>
            </a:r>
            <a:r>
              <a:rPr lang="en-US" spc="-60" dirty="0" smtClean="0">
                <a:latin typeface="Times New Roman"/>
                <a:ea typeface="Times New Roman"/>
              </a:rPr>
              <a:t> </a:t>
            </a:r>
            <a:r>
              <a:rPr lang="en-US" dirty="0" smtClean="0">
                <a:latin typeface="Times New Roman"/>
                <a:ea typeface="Times New Roman"/>
              </a:rPr>
              <a:t>override</a:t>
            </a:r>
            <a:r>
              <a:rPr lang="en-US" spc="-240" dirty="0" smtClean="0">
                <a:latin typeface="Times New Roman"/>
                <a:ea typeface="Times New Roman"/>
              </a:rPr>
              <a:t> </a:t>
            </a:r>
            <a:r>
              <a:rPr lang="en-US" dirty="0" smtClean="0">
                <a:latin typeface="Times New Roman"/>
                <a:ea typeface="Times New Roman"/>
              </a:rPr>
              <a:t>personal</a:t>
            </a:r>
            <a:r>
              <a:rPr lang="en-US" spc="-25" dirty="0" smtClean="0">
                <a:latin typeface="Times New Roman"/>
                <a:ea typeface="Times New Roman"/>
              </a:rPr>
              <a:t> </a:t>
            </a:r>
            <a:r>
              <a:rPr lang="en-US" dirty="0" smtClean="0">
                <a:latin typeface="Times New Roman"/>
                <a:ea typeface="Times New Roman"/>
              </a:rPr>
              <a:t>principles</a:t>
            </a:r>
            <a:r>
              <a:rPr lang="en-US" spc="-25" dirty="0" smtClean="0">
                <a:latin typeface="Times New Roman"/>
                <a:ea typeface="Times New Roman"/>
              </a:rPr>
              <a:t> </a:t>
            </a:r>
            <a:r>
              <a:rPr lang="en-US" dirty="0" smtClean="0">
                <a:latin typeface="Times New Roman"/>
                <a:ea typeface="Times New Roman"/>
              </a:rPr>
              <a:t>and</a:t>
            </a:r>
            <a:r>
              <a:rPr lang="en-US" spc="-25" dirty="0" smtClean="0">
                <a:latin typeface="Times New Roman"/>
                <a:ea typeface="Times New Roman"/>
              </a:rPr>
              <a:t> </a:t>
            </a:r>
            <a:r>
              <a:rPr lang="en-US" dirty="0" smtClean="0">
                <a:latin typeface="Times New Roman"/>
                <a:ea typeface="Times New Roman"/>
              </a:rPr>
              <a:t>group</a:t>
            </a:r>
            <a:r>
              <a:rPr lang="en-US" spc="-25" dirty="0" smtClean="0">
                <a:latin typeface="Times New Roman"/>
                <a:ea typeface="Times New Roman"/>
              </a:rPr>
              <a:t> </a:t>
            </a:r>
            <a:r>
              <a:rPr lang="en-US" dirty="0" smtClean="0">
                <a:latin typeface="Times New Roman"/>
                <a:ea typeface="Times New Roman"/>
              </a:rPr>
              <a:t>mores.</a:t>
            </a:r>
            <a:r>
              <a:rPr lang="en-US" spc="-25" dirty="0" smtClean="0">
                <a:latin typeface="Times New Roman"/>
                <a:ea typeface="Times New Roman"/>
              </a:rPr>
              <a:t> </a:t>
            </a:r>
            <a:r>
              <a:rPr lang="en-US" dirty="0" smtClean="0">
                <a:latin typeface="Times New Roman"/>
                <a:ea typeface="Times New Roman"/>
              </a:rPr>
              <a:t>The</a:t>
            </a:r>
            <a:r>
              <a:rPr lang="en-US" spc="-25" dirty="0" smtClean="0">
                <a:latin typeface="Times New Roman"/>
                <a:ea typeface="Times New Roman"/>
              </a:rPr>
              <a:t> </a:t>
            </a:r>
            <a:r>
              <a:rPr lang="en-US" dirty="0" smtClean="0">
                <a:latin typeface="Times New Roman"/>
                <a:ea typeface="Times New Roman"/>
              </a:rPr>
              <a:t>belief</a:t>
            </a:r>
            <a:r>
              <a:rPr lang="en-US" spc="-25" dirty="0" smtClean="0">
                <a:latin typeface="Times New Roman"/>
                <a:ea typeface="Times New Roman"/>
              </a:rPr>
              <a:t> </a:t>
            </a:r>
            <a:r>
              <a:rPr lang="en-US" dirty="0" smtClean="0">
                <a:latin typeface="Times New Roman"/>
                <a:ea typeface="Times New Roman"/>
              </a:rPr>
              <a:t>is</a:t>
            </a:r>
            <a:r>
              <a:rPr lang="en-US" spc="-25" dirty="0" smtClean="0">
                <a:latin typeface="Times New Roman"/>
                <a:ea typeface="Times New Roman"/>
              </a:rPr>
              <a:t> </a:t>
            </a:r>
            <a:r>
              <a:rPr lang="en-US" dirty="0" smtClean="0">
                <a:latin typeface="Times New Roman"/>
                <a:ea typeface="Times New Roman"/>
              </a:rPr>
              <a:t>that</a:t>
            </a:r>
            <a:r>
              <a:rPr lang="en-US" spc="-25" dirty="0" smtClean="0">
                <a:latin typeface="Times New Roman"/>
                <a:ea typeface="Times New Roman"/>
              </a:rPr>
              <a:t> </a:t>
            </a:r>
            <a:r>
              <a:rPr lang="en-US" dirty="0" smtClean="0">
                <a:latin typeface="Times New Roman"/>
                <a:ea typeface="Times New Roman"/>
              </a:rPr>
              <a:t>all</a:t>
            </a:r>
            <a:r>
              <a:rPr lang="en-US" spc="-25" dirty="0" smtClean="0">
                <a:latin typeface="Times New Roman"/>
                <a:ea typeface="Times New Roman"/>
              </a:rPr>
              <a:t> </a:t>
            </a:r>
            <a:r>
              <a:rPr lang="en-US" dirty="0" smtClean="0">
                <a:latin typeface="Times New Roman"/>
                <a:ea typeface="Times New Roman"/>
              </a:rPr>
              <a:t>individual</a:t>
            </a:r>
            <a:r>
              <a:rPr lang="en-US" spc="-25" dirty="0" smtClean="0">
                <a:latin typeface="Times New Roman"/>
                <a:ea typeface="Times New Roman"/>
              </a:rPr>
              <a:t> </a:t>
            </a:r>
            <a:r>
              <a:rPr lang="en-US" dirty="0" smtClean="0">
                <a:latin typeface="Times New Roman"/>
                <a:ea typeface="Times New Roman"/>
              </a:rPr>
              <a:t>and</a:t>
            </a:r>
            <a:r>
              <a:rPr lang="en-US" spc="-25" dirty="0" smtClean="0">
                <a:latin typeface="Times New Roman"/>
                <a:ea typeface="Times New Roman"/>
              </a:rPr>
              <a:t> </a:t>
            </a:r>
            <a:r>
              <a:rPr lang="en-US" dirty="0" smtClean="0">
                <a:latin typeface="Times New Roman"/>
                <a:ea typeface="Times New Roman"/>
              </a:rPr>
              <a:t>groups</a:t>
            </a:r>
            <a:r>
              <a:rPr lang="en-US" spc="-25" dirty="0" smtClean="0">
                <a:latin typeface="Times New Roman"/>
                <a:ea typeface="Times New Roman"/>
              </a:rPr>
              <a:t> </a:t>
            </a:r>
            <a:r>
              <a:rPr lang="en-US" dirty="0" smtClean="0">
                <a:latin typeface="Times New Roman"/>
                <a:ea typeface="Times New Roman"/>
              </a:rPr>
              <a:t>are</a:t>
            </a:r>
            <a:r>
              <a:rPr lang="en-US" spc="-25" dirty="0" smtClean="0">
                <a:latin typeface="Times New Roman"/>
                <a:ea typeface="Times New Roman"/>
              </a:rPr>
              <a:t> </a:t>
            </a:r>
            <a:r>
              <a:rPr lang="en-US" dirty="0" smtClean="0">
                <a:latin typeface="Times New Roman"/>
                <a:ea typeface="Times New Roman"/>
              </a:rPr>
              <a:t>subject</a:t>
            </a:r>
            <a:r>
              <a:rPr lang="en-US" spc="-25" dirty="0" smtClean="0">
                <a:latin typeface="Times New Roman"/>
                <a:ea typeface="Times New Roman"/>
              </a:rPr>
              <a:t> </a:t>
            </a:r>
            <a:r>
              <a:rPr lang="en-US" dirty="0" smtClean="0">
                <a:latin typeface="Times New Roman"/>
                <a:ea typeface="Times New Roman"/>
              </a:rPr>
              <a:t>to</a:t>
            </a:r>
            <a:r>
              <a:rPr lang="en-US" spc="-25" dirty="0" smtClean="0">
                <a:latin typeface="Times New Roman"/>
                <a:ea typeface="Times New Roman"/>
              </a:rPr>
              <a:t> </a:t>
            </a:r>
            <a:r>
              <a:rPr lang="en-US" dirty="0" smtClean="0">
                <a:latin typeface="Times New Roman"/>
                <a:ea typeface="Times New Roman"/>
              </a:rPr>
              <a:t>the</a:t>
            </a:r>
            <a:r>
              <a:rPr lang="en-US" spc="-25" dirty="0" smtClean="0">
                <a:latin typeface="Times New Roman"/>
                <a:ea typeface="Times New Roman"/>
              </a:rPr>
              <a:t> </a:t>
            </a:r>
            <a:r>
              <a:rPr lang="en-US" dirty="0" smtClean="0">
                <a:latin typeface="Times New Roman"/>
                <a:ea typeface="Times New Roman"/>
              </a:rPr>
              <a:t>same</a:t>
            </a:r>
            <a:r>
              <a:rPr lang="en-US" spc="-25" dirty="0" smtClean="0">
                <a:latin typeface="Times New Roman"/>
                <a:ea typeface="Times New Roman"/>
              </a:rPr>
              <a:t> </a:t>
            </a:r>
            <a:r>
              <a:rPr lang="en-US" dirty="0" smtClean="0">
                <a:latin typeface="Times New Roman"/>
                <a:ea typeface="Times New Roman"/>
              </a:rPr>
              <a:t>code</a:t>
            </a:r>
            <a:r>
              <a:rPr lang="en-US" spc="-25" dirty="0" smtClean="0">
                <a:latin typeface="Times New Roman"/>
                <a:ea typeface="Times New Roman"/>
              </a:rPr>
              <a:t> </a:t>
            </a:r>
            <a:r>
              <a:rPr lang="en-US" dirty="0" smtClean="0">
                <a:latin typeface="Times New Roman"/>
                <a:ea typeface="Times New Roman"/>
              </a:rPr>
              <a:t>of</a:t>
            </a:r>
            <a:r>
              <a:rPr lang="en-US" spc="-25" dirty="0" smtClean="0">
                <a:latin typeface="Times New Roman"/>
                <a:ea typeface="Times New Roman"/>
              </a:rPr>
              <a:t> </a:t>
            </a:r>
            <a:r>
              <a:rPr lang="en-US" dirty="0" smtClean="0">
                <a:latin typeface="Times New Roman"/>
                <a:ea typeface="Times New Roman"/>
              </a:rPr>
              <a:t>order,</a:t>
            </a:r>
            <a:r>
              <a:rPr lang="en-US" spc="-240" dirty="0" smtClean="0">
                <a:latin typeface="Times New Roman"/>
                <a:ea typeface="Times New Roman"/>
              </a:rPr>
              <a:t> </a:t>
            </a:r>
            <a:r>
              <a:rPr lang="en-US" dirty="0" smtClean="0">
                <a:latin typeface="Times New Roman"/>
                <a:ea typeface="Times New Roman"/>
              </a:rPr>
              <a:t>and no one shall be exempt e.g., (“I will do it because it is the law”).</a:t>
            </a:r>
          </a:p>
          <a:p>
            <a:endParaRPr lang="en-US" dirty="0"/>
          </a:p>
        </p:txBody>
      </p:sp>
      <p:sp>
        <p:nvSpPr>
          <p:cNvPr id="4" name="Rectangle 3"/>
          <p:cNvSpPr/>
          <p:nvPr/>
        </p:nvSpPr>
        <p:spPr>
          <a:xfrm>
            <a:off x="0" y="228600"/>
            <a:ext cx="9144000" cy="965842"/>
          </a:xfrm>
          <a:prstGeom prst="rect">
            <a:avLst/>
          </a:prstGeom>
        </p:spPr>
        <p:txBody>
          <a:bodyPr wrap="square">
            <a:spAutoFit/>
          </a:bodyPr>
          <a:lstStyle/>
          <a:p>
            <a:pPr marL="266700" marR="360045" algn="ctr">
              <a:lnSpc>
                <a:spcPct val="105000"/>
              </a:lnSpc>
              <a:spcBef>
                <a:spcPts val="810"/>
              </a:spcBef>
              <a:spcAft>
                <a:spcPts val="0"/>
              </a:spcAft>
              <a:buNone/>
            </a:pPr>
            <a:r>
              <a:rPr lang="en-US" sz="2800" b="1" u="sng" dirty="0" smtClean="0">
                <a:latin typeface="Arial"/>
                <a:ea typeface="Arial"/>
              </a:rPr>
              <a:t>2. </a:t>
            </a:r>
            <a:r>
              <a:rPr lang="en-US" sz="2800" b="1" u="sng" dirty="0" smtClean="0">
                <a:latin typeface="Arial"/>
                <a:ea typeface="Arial"/>
              </a:rPr>
              <a:t> Level</a:t>
            </a:r>
            <a:r>
              <a:rPr lang="en-US" sz="2800" b="1" u="sng" spc="80" dirty="0" smtClean="0">
                <a:latin typeface="Arial"/>
                <a:ea typeface="Arial"/>
              </a:rPr>
              <a:t> </a:t>
            </a:r>
            <a:r>
              <a:rPr lang="en-US" sz="2800" b="1" u="sng" dirty="0" smtClean="0">
                <a:latin typeface="Arial"/>
                <a:ea typeface="Arial"/>
              </a:rPr>
              <a:t>2:</a:t>
            </a:r>
            <a:r>
              <a:rPr lang="en-US" sz="2800" b="1" u="sng" spc="80" dirty="0" smtClean="0">
                <a:latin typeface="Arial"/>
                <a:ea typeface="Arial"/>
              </a:rPr>
              <a:t> </a:t>
            </a:r>
            <a:r>
              <a:rPr lang="en-US" sz="2800" b="1" u="sng" dirty="0" smtClean="0">
                <a:latin typeface="Arial"/>
                <a:ea typeface="Arial"/>
              </a:rPr>
              <a:t>Conventional</a:t>
            </a:r>
            <a:r>
              <a:rPr lang="en-US" sz="2800" b="1" u="sng" spc="80" dirty="0" smtClean="0">
                <a:latin typeface="Arial"/>
                <a:ea typeface="Arial"/>
              </a:rPr>
              <a:t> </a:t>
            </a:r>
            <a:r>
              <a:rPr lang="en-US" sz="2800" b="1" u="sng" dirty="0" smtClean="0">
                <a:latin typeface="Arial"/>
                <a:ea typeface="Arial"/>
              </a:rPr>
              <a:t>Level</a:t>
            </a:r>
            <a:r>
              <a:rPr lang="en-US" sz="2800" b="1" u="sng" spc="80" dirty="0" smtClean="0">
                <a:latin typeface="Arial"/>
                <a:ea typeface="Arial"/>
              </a:rPr>
              <a:t> </a:t>
            </a:r>
            <a:r>
              <a:rPr lang="en-US" sz="2800" b="1" u="sng" dirty="0" smtClean="0">
                <a:latin typeface="Arial"/>
                <a:ea typeface="Arial"/>
              </a:rPr>
              <a:t>(Prominent</a:t>
            </a:r>
            <a:r>
              <a:rPr lang="en-US" sz="2800" b="1" u="sng" spc="80" dirty="0" smtClean="0">
                <a:latin typeface="Arial"/>
                <a:ea typeface="Arial"/>
              </a:rPr>
              <a:t> </a:t>
            </a:r>
            <a:r>
              <a:rPr lang="en-US" sz="2800" b="1" u="sng" dirty="0" smtClean="0">
                <a:latin typeface="Arial"/>
                <a:ea typeface="Arial"/>
              </a:rPr>
              <a:t>from</a:t>
            </a:r>
            <a:r>
              <a:rPr lang="en-US" sz="2800" b="1" u="sng" spc="80" dirty="0" smtClean="0">
                <a:latin typeface="Arial"/>
                <a:ea typeface="Arial"/>
              </a:rPr>
              <a:t> </a:t>
            </a:r>
            <a:r>
              <a:rPr lang="en-US" sz="2800" b="1" u="sng" dirty="0" smtClean="0">
                <a:latin typeface="Arial"/>
                <a:ea typeface="Arial"/>
              </a:rPr>
              <a:t>Ages</a:t>
            </a:r>
            <a:r>
              <a:rPr lang="en-US" sz="2800" b="1" u="sng" spc="80" dirty="0" smtClean="0">
                <a:latin typeface="Arial"/>
                <a:ea typeface="Arial"/>
              </a:rPr>
              <a:t> </a:t>
            </a:r>
            <a:r>
              <a:rPr lang="en-US" sz="2800" b="1" u="sng" dirty="0" smtClean="0">
                <a:latin typeface="Arial"/>
                <a:ea typeface="Arial"/>
              </a:rPr>
              <a:t>10</a:t>
            </a:r>
            <a:r>
              <a:rPr lang="en-US" sz="2800" b="1" u="sng" spc="80" dirty="0" smtClean="0">
                <a:latin typeface="Arial"/>
                <a:ea typeface="Arial"/>
              </a:rPr>
              <a:t> </a:t>
            </a:r>
            <a:r>
              <a:rPr lang="en-US" sz="2800" b="1" u="sng" dirty="0" smtClean="0">
                <a:latin typeface="Arial"/>
                <a:ea typeface="Arial"/>
              </a:rPr>
              <a:t>to</a:t>
            </a:r>
            <a:r>
              <a:rPr lang="en-US" sz="2800" b="1" u="sng" spc="-460" dirty="0" smtClean="0">
                <a:latin typeface="Arial"/>
                <a:ea typeface="Arial"/>
              </a:rPr>
              <a:t> </a:t>
            </a:r>
            <a:r>
              <a:rPr lang="en-US" sz="2800" b="1" u="sng" dirty="0" smtClean="0">
                <a:latin typeface="Arial"/>
                <a:ea typeface="Arial"/>
              </a:rPr>
              <a:t>13</a:t>
            </a:r>
            <a:r>
              <a:rPr lang="en-US" sz="2800" b="1" u="sng" spc="10" dirty="0" smtClean="0">
                <a:latin typeface="Arial"/>
                <a:ea typeface="Arial"/>
              </a:rPr>
              <a:t> </a:t>
            </a:r>
            <a:r>
              <a:rPr lang="en-US" sz="2800" b="1" u="sng" dirty="0" smtClean="0">
                <a:latin typeface="Arial"/>
                <a:ea typeface="Arial"/>
              </a:rPr>
              <a:t>years</a:t>
            </a:r>
            <a:r>
              <a:rPr lang="en-US" sz="2800" b="1" u="sng" spc="10" dirty="0" smtClean="0">
                <a:latin typeface="Arial"/>
                <a:ea typeface="Arial"/>
              </a:rPr>
              <a:t> </a:t>
            </a:r>
            <a:r>
              <a:rPr lang="en-US" sz="2800" b="1" u="sng" dirty="0" smtClean="0">
                <a:latin typeface="Arial"/>
                <a:ea typeface="Arial"/>
              </a:rPr>
              <a:t>and</a:t>
            </a:r>
            <a:r>
              <a:rPr lang="en-US" sz="2800" b="1" u="sng" spc="15" dirty="0" smtClean="0">
                <a:latin typeface="Arial"/>
                <a:ea typeface="Arial"/>
              </a:rPr>
              <a:t> </a:t>
            </a:r>
            <a:r>
              <a:rPr lang="en-US" sz="2800" b="1" u="sng" dirty="0" smtClean="0">
                <a:latin typeface="Arial"/>
                <a:ea typeface="Arial"/>
              </a:rPr>
              <a:t>into</a:t>
            </a:r>
            <a:r>
              <a:rPr lang="en-US" sz="2800" b="1" u="sng" spc="10" dirty="0" smtClean="0">
                <a:latin typeface="Arial"/>
                <a:ea typeface="Arial"/>
              </a:rPr>
              <a:t> </a:t>
            </a:r>
            <a:r>
              <a:rPr lang="en-US" sz="2800" b="1" u="sng" dirty="0" smtClean="0">
                <a:latin typeface="Arial"/>
                <a:ea typeface="Arial"/>
              </a:rPr>
              <a:t>Adulthood)</a:t>
            </a:r>
          </a:p>
        </p:txBody>
      </p:sp>
    </p:spTree>
  </p:cSld>
  <p:clrMapOvr>
    <a:masterClrMapping/>
  </p:clrMapOvr>
  <p:transition spd="med">
    <p:wipe dir="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1449628"/>
          </a:xfrm>
        </p:spPr>
        <p:txBody>
          <a:bodyPr wrap="square">
            <a:spAutoFit/>
          </a:bodyPr>
          <a:lstStyle/>
          <a:p>
            <a:pPr marL="266700" marR="360045" algn="ctr">
              <a:lnSpc>
                <a:spcPct val="105000"/>
              </a:lnSpc>
              <a:spcBef>
                <a:spcPts val="810"/>
              </a:spcBef>
            </a:pPr>
            <a:r>
              <a:rPr lang="en-US" sz="2800" b="1" u="sng" dirty="0" smtClean="0">
                <a:solidFill>
                  <a:schemeClr val="tx1"/>
                </a:solidFill>
                <a:latin typeface="Arial"/>
                <a:ea typeface="Arial"/>
                <a:cs typeface="+mn-cs"/>
              </a:rPr>
              <a:t>3.  Level </a:t>
            </a:r>
            <a:r>
              <a:rPr lang="en-US" sz="2800" b="1" u="sng" dirty="0" smtClean="0">
                <a:solidFill>
                  <a:schemeClr val="tx1"/>
                </a:solidFill>
                <a:latin typeface="Arial"/>
                <a:ea typeface="Arial"/>
                <a:cs typeface="+mn-cs"/>
              </a:rPr>
              <a:t>3: Post-Conventional Level (Can occur from Adolescence onward)</a:t>
            </a:r>
            <a:br>
              <a:rPr lang="en-US" sz="2800" b="1" u="sng" dirty="0" smtClean="0">
                <a:solidFill>
                  <a:schemeClr val="tx1"/>
                </a:solidFill>
                <a:latin typeface="Arial"/>
                <a:ea typeface="Arial"/>
                <a:cs typeface="+mn-cs"/>
              </a:rPr>
            </a:br>
            <a:endParaRPr lang="en-US" sz="2800" b="1" u="sng" dirty="0">
              <a:solidFill>
                <a:schemeClr val="tx1"/>
              </a:solidFill>
              <a:latin typeface="Arial"/>
              <a:ea typeface="Arial"/>
              <a:cs typeface="+mn-cs"/>
            </a:endParaRPr>
          </a:p>
        </p:txBody>
      </p:sp>
      <p:sp>
        <p:nvSpPr>
          <p:cNvPr id="3" name="Content Placeholder 2"/>
          <p:cNvSpPr>
            <a:spLocks noGrp="1"/>
          </p:cNvSpPr>
          <p:nvPr>
            <p:ph sz="quarter" idx="1"/>
          </p:nvPr>
        </p:nvSpPr>
        <p:spPr>
          <a:xfrm>
            <a:off x="0" y="1676400"/>
            <a:ext cx="9144000" cy="5181600"/>
          </a:xfrm>
        </p:spPr>
        <p:txBody>
          <a:bodyPr>
            <a:normAutofit fontScale="62500" lnSpcReduction="20000"/>
          </a:bodyPr>
          <a:lstStyle/>
          <a:p>
            <a:pPr marL="266700" marR="0">
              <a:spcBef>
                <a:spcPts val="1160"/>
              </a:spcBef>
              <a:spcAft>
                <a:spcPts val="0"/>
              </a:spcAft>
              <a:buNone/>
            </a:pPr>
            <a:r>
              <a:rPr lang="en-US" b="1" dirty="0" smtClean="0">
                <a:latin typeface="Arial"/>
                <a:ea typeface="Arial"/>
              </a:rPr>
              <a:t>Stage</a:t>
            </a:r>
            <a:r>
              <a:rPr lang="en-US" b="1" spc="140" dirty="0" smtClean="0">
                <a:latin typeface="Arial"/>
                <a:ea typeface="Arial"/>
              </a:rPr>
              <a:t> </a:t>
            </a:r>
            <a:r>
              <a:rPr lang="en-US" b="1" dirty="0" smtClean="0">
                <a:latin typeface="Arial"/>
                <a:ea typeface="Arial"/>
              </a:rPr>
              <a:t>5:</a:t>
            </a:r>
            <a:r>
              <a:rPr lang="en-US" b="1" spc="145" dirty="0" smtClean="0">
                <a:latin typeface="Arial"/>
                <a:ea typeface="Arial"/>
              </a:rPr>
              <a:t> </a:t>
            </a:r>
            <a:r>
              <a:rPr lang="en-US" b="1" dirty="0" smtClean="0">
                <a:latin typeface="Arial"/>
                <a:ea typeface="Arial"/>
              </a:rPr>
              <a:t>Social</a:t>
            </a:r>
            <a:r>
              <a:rPr lang="en-US" b="1" spc="145" dirty="0" smtClean="0">
                <a:latin typeface="Arial"/>
                <a:ea typeface="Arial"/>
              </a:rPr>
              <a:t> </a:t>
            </a:r>
            <a:r>
              <a:rPr lang="en-US" b="1" dirty="0" smtClean="0">
                <a:latin typeface="Arial"/>
                <a:ea typeface="Arial"/>
              </a:rPr>
              <a:t>Contract</a:t>
            </a:r>
            <a:r>
              <a:rPr lang="en-US" b="1" spc="140" dirty="0" smtClean="0">
                <a:latin typeface="Arial"/>
                <a:ea typeface="Arial"/>
              </a:rPr>
              <a:t> </a:t>
            </a:r>
            <a:r>
              <a:rPr lang="en-US" b="1" dirty="0" smtClean="0">
                <a:latin typeface="Arial"/>
                <a:ea typeface="Arial"/>
              </a:rPr>
              <a:t>Legalistic</a:t>
            </a:r>
            <a:r>
              <a:rPr lang="en-US" b="1" spc="145" dirty="0" smtClean="0">
                <a:latin typeface="Arial"/>
                <a:ea typeface="Arial"/>
              </a:rPr>
              <a:t> </a:t>
            </a:r>
            <a:r>
              <a:rPr lang="en-US" b="1" dirty="0" smtClean="0">
                <a:latin typeface="Arial"/>
                <a:ea typeface="Arial"/>
              </a:rPr>
              <a:t>Orientation</a:t>
            </a:r>
          </a:p>
          <a:p>
            <a:pPr marL="266700" marR="265430" algn="just">
              <a:lnSpc>
                <a:spcPct val="103000"/>
              </a:lnSpc>
              <a:spcBef>
                <a:spcPts val="1215"/>
              </a:spcBef>
              <a:spcAft>
                <a:spcPts val="0"/>
              </a:spcAft>
            </a:pPr>
            <a:r>
              <a:rPr lang="en-US" dirty="0" smtClean="0">
                <a:latin typeface="Times New Roman"/>
                <a:ea typeface="Times New Roman"/>
              </a:rPr>
              <a:t>Individuals</a:t>
            </a:r>
            <a:r>
              <a:rPr lang="en-US" spc="-60" dirty="0" smtClean="0">
                <a:latin typeface="Times New Roman"/>
                <a:ea typeface="Times New Roman"/>
              </a:rPr>
              <a:t> </a:t>
            </a:r>
            <a:r>
              <a:rPr lang="en-US" dirty="0" smtClean="0">
                <a:latin typeface="Times New Roman"/>
                <a:ea typeface="Times New Roman"/>
              </a:rPr>
              <a:t>who</a:t>
            </a:r>
            <a:r>
              <a:rPr lang="en-US" spc="-60" dirty="0" smtClean="0">
                <a:latin typeface="Times New Roman"/>
                <a:ea typeface="Times New Roman"/>
              </a:rPr>
              <a:t> </a:t>
            </a:r>
            <a:r>
              <a:rPr lang="en-US" dirty="0" smtClean="0">
                <a:latin typeface="Times New Roman"/>
                <a:ea typeface="Times New Roman"/>
              </a:rPr>
              <a:t>reach</a:t>
            </a:r>
            <a:r>
              <a:rPr lang="en-US" spc="-60" dirty="0" smtClean="0">
                <a:latin typeface="Times New Roman"/>
                <a:ea typeface="Times New Roman"/>
              </a:rPr>
              <a:t> </a:t>
            </a:r>
            <a:r>
              <a:rPr lang="en-US" dirty="0" smtClean="0">
                <a:latin typeface="Times New Roman"/>
                <a:ea typeface="Times New Roman"/>
              </a:rPr>
              <a:t>stage</a:t>
            </a:r>
            <a:r>
              <a:rPr lang="en-US" spc="-60" dirty="0" smtClean="0">
                <a:latin typeface="Times New Roman"/>
                <a:ea typeface="Times New Roman"/>
              </a:rPr>
              <a:t> </a:t>
            </a:r>
            <a:r>
              <a:rPr lang="en-US" dirty="0" smtClean="0">
                <a:latin typeface="Times New Roman"/>
                <a:ea typeface="Times New Roman"/>
              </a:rPr>
              <a:t>5</a:t>
            </a:r>
            <a:r>
              <a:rPr lang="en-US" spc="-60" dirty="0" smtClean="0">
                <a:latin typeface="Times New Roman"/>
                <a:ea typeface="Times New Roman"/>
              </a:rPr>
              <a:t> </a:t>
            </a:r>
            <a:r>
              <a:rPr lang="en-US" dirty="0" smtClean="0">
                <a:latin typeface="Times New Roman"/>
                <a:ea typeface="Times New Roman"/>
              </a:rPr>
              <a:t>have</a:t>
            </a:r>
            <a:r>
              <a:rPr lang="en-US" spc="-60" dirty="0" smtClean="0">
                <a:latin typeface="Times New Roman"/>
                <a:ea typeface="Times New Roman"/>
              </a:rPr>
              <a:t> </a:t>
            </a:r>
            <a:r>
              <a:rPr lang="en-US" dirty="0" smtClean="0">
                <a:latin typeface="Times New Roman"/>
                <a:ea typeface="Times New Roman"/>
              </a:rPr>
              <a:t>developed</a:t>
            </a:r>
            <a:r>
              <a:rPr lang="en-US" spc="-60" dirty="0" smtClean="0">
                <a:latin typeface="Times New Roman"/>
                <a:ea typeface="Times New Roman"/>
              </a:rPr>
              <a:t> </a:t>
            </a:r>
            <a:r>
              <a:rPr lang="en-US" dirty="0" smtClean="0">
                <a:latin typeface="Times New Roman"/>
                <a:ea typeface="Times New Roman"/>
              </a:rPr>
              <a:t>a</a:t>
            </a:r>
            <a:r>
              <a:rPr lang="en-US" spc="-60" dirty="0" smtClean="0">
                <a:latin typeface="Times New Roman"/>
                <a:ea typeface="Times New Roman"/>
              </a:rPr>
              <a:t> </a:t>
            </a:r>
            <a:r>
              <a:rPr lang="en-US" dirty="0" smtClean="0">
                <a:latin typeface="Times New Roman"/>
                <a:ea typeface="Times New Roman"/>
              </a:rPr>
              <a:t>system</a:t>
            </a:r>
            <a:r>
              <a:rPr lang="en-US" spc="-60" dirty="0" smtClean="0">
                <a:latin typeface="Times New Roman"/>
                <a:ea typeface="Times New Roman"/>
              </a:rPr>
              <a:t> </a:t>
            </a:r>
            <a:r>
              <a:rPr lang="en-US" dirty="0" smtClean="0">
                <a:latin typeface="Times New Roman"/>
                <a:ea typeface="Times New Roman"/>
              </a:rPr>
              <a:t>of</a:t>
            </a:r>
            <a:r>
              <a:rPr lang="en-US" spc="-60" dirty="0" smtClean="0">
                <a:latin typeface="Times New Roman"/>
                <a:ea typeface="Times New Roman"/>
              </a:rPr>
              <a:t> </a:t>
            </a:r>
            <a:r>
              <a:rPr lang="en-US" dirty="0" smtClean="0">
                <a:latin typeface="Times New Roman"/>
                <a:ea typeface="Times New Roman"/>
              </a:rPr>
              <a:t>values</a:t>
            </a:r>
            <a:r>
              <a:rPr lang="en-US" spc="-60" dirty="0" smtClean="0">
                <a:latin typeface="Times New Roman"/>
                <a:ea typeface="Times New Roman"/>
              </a:rPr>
              <a:t> </a:t>
            </a:r>
            <a:r>
              <a:rPr lang="en-US" dirty="0" smtClean="0">
                <a:latin typeface="Times New Roman"/>
                <a:ea typeface="Times New Roman"/>
              </a:rPr>
              <a:t>and</a:t>
            </a:r>
            <a:r>
              <a:rPr lang="en-US" spc="-60" dirty="0" smtClean="0">
                <a:latin typeface="Times New Roman"/>
                <a:ea typeface="Times New Roman"/>
              </a:rPr>
              <a:t> </a:t>
            </a:r>
            <a:r>
              <a:rPr lang="en-US" dirty="0" smtClean="0">
                <a:latin typeface="Times New Roman"/>
                <a:ea typeface="Times New Roman"/>
              </a:rPr>
              <a:t>principles</a:t>
            </a:r>
            <a:r>
              <a:rPr lang="en-US" spc="-60" dirty="0" smtClean="0">
                <a:latin typeface="Times New Roman"/>
                <a:ea typeface="Times New Roman"/>
              </a:rPr>
              <a:t> </a:t>
            </a:r>
            <a:r>
              <a:rPr lang="en-US" dirty="0" smtClean="0">
                <a:latin typeface="Times New Roman"/>
                <a:ea typeface="Times New Roman"/>
              </a:rPr>
              <a:t>that</a:t>
            </a:r>
            <a:r>
              <a:rPr lang="en-US" spc="-60" dirty="0" smtClean="0">
                <a:latin typeface="Times New Roman"/>
                <a:ea typeface="Times New Roman"/>
              </a:rPr>
              <a:t> </a:t>
            </a:r>
            <a:r>
              <a:rPr lang="en-US" dirty="0" smtClean="0">
                <a:latin typeface="Times New Roman"/>
                <a:ea typeface="Times New Roman"/>
              </a:rPr>
              <a:t>determine</a:t>
            </a:r>
            <a:r>
              <a:rPr lang="en-US" spc="-60" dirty="0" smtClean="0">
                <a:latin typeface="Times New Roman"/>
                <a:ea typeface="Times New Roman"/>
              </a:rPr>
              <a:t> </a:t>
            </a:r>
            <a:r>
              <a:rPr lang="en-US" dirty="0" smtClean="0">
                <a:latin typeface="Times New Roman"/>
                <a:ea typeface="Times New Roman"/>
              </a:rPr>
              <a:t>for</a:t>
            </a:r>
            <a:r>
              <a:rPr lang="en-US" spc="-60" dirty="0" smtClean="0">
                <a:latin typeface="Times New Roman"/>
                <a:ea typeface="Times New Roman"/>
              </a:rPr>
              <a:t> </a:t>
            </a:r>
            <a:r>
              <a:rPr lang="en-US" dirty="0" smtClean="0">
                <a:latin typeface="Times New Roman"/>
                <a:ea typeface="Times New Roman"/>
              </a:rPr>
              <a:t>them</a:t>
            </a:r>
            <a:r>
              <a:rPr lang="en-US" spc="-60" dirty="0" smtClean="0">
                <a:latin typeface="Times New Roman"/>
                <a:ea typeface="Times New Roman"/>
              </a:rPr>
              <a:t> </a:t>
            </a:r>
            <a:r>
              <a:rPr lang="en-US" dirty="0" smtClean="0">
                <a:latin typeface="Times New Roman"/>
                <a:ea typeface="Times New Roman"/>
              </a:rPr>
              <a:t>what</a:t>
            </a:r>
            <a:r>
              <a:rPr lang="en-US" spc="-60" dirty="0" smtClean="0">
                <a:latin typeface="Times New Roman"/>
                <a:ea typeface="Times New Roman"/>
              </a:rPr>
              <a:t> </a:t>
            </a:r>
            <a:r>
              <a:rPr lang="en-US" dirty="0" smtClean="0">
                <a:latin typeface="Times New Roman"/>
                <a:ea typeface="Times New Roman"/>
              </a:rPr>
              <a:t>is</a:t>
            </a:r>
            <a:r>
              <a:rPr lang="en-US" spc="-60" dirty="0" smtClean="0">
                <a:latin typeface="Times New Roman"/>
                <a:ea typeface="Times New Roman"/>
              </a:rPr>
              <a:t> </a:t>
            </a:r>
            <a:r>
              <a:rPr lang="en-US" dirty="0" smtClean="0">
                <a:latin typeface="Times New Roman"/>
                <a:ea typeface="Times New Roman"/>
              </a:rPr>
              <a:t>right</a:t>
            </a:r>
            <a:r>
              <a:rPr lang="en-US" spc="-60" dirty="0" smtClean="0">
                <a:latin typeface="Times New Roman"/>
                <a:ea typeface="Times New Roman"/>
              </a:rPr>
              <a:t> </a:t>
            </a:r>
            <a:r>
              <a:rPr lang="en-US" dirty="0" smtClean="0">
                <a:latin typeface="Times New Roman"/>
                <a:ea typeface="Times New Roman"/>
              </a:rPr>
              <a:t>or</a:t>
            </a:r>
            <a:r>
              <a:rPr lang="en-US" spc="-240" dirty="0" smtClean="0">
                <a:latin typeface="Times New Roman"/>
                <a:ea typeface="Times New Roman"/>
              </a:rPr>
              <a:t> </a:t>
            </a:r>
            <a:r>
              <a:rPr lang="en-US" dirty="0" smtClean="0">
                <a:latin typeface="Times New Roman"/>
                <a:ea typeface="Times New Roman"/>
              </a:rPr>
              <a:t>wrong;</a:t>
            </a:r>
            <a:r>
              <a:rPr lang="en-US" spc="-20" dirty="0" smtClean="0">
                <a:latin typeface="Times New Roman"/>
                <a:ea typeface="Times New Roman"/>
              </a:rPr>
              <a:t> </a:t>
            </a:r>
            <a:r>
              <a:rPr lang="en-US" dirty="0" smtClean="0">
                <a:latin typeface="Times New Roman"/>
                <a:ea typeface="Times New Roman"/>
              </a:rPr>
              <a:t>behaviors</a:t>
            </a:r>
            <a:r>
              <a:rPr lang="en-US" spc="-20" dirty="0" smtClean="0">
                <a:latin typeface="Times New Roman"/>
                <a:ea typeface="Times New Roman"/>
              </a:rPr>
              <a:t> </a:t>
            </a:r>
            <a:r>
              <a:rPr lang="en-US" dirty="0" smtClean="0">
                <a:latin typeface="Times New Roman"/>
                <a:ea typeface="Times New Roman"/>
              </a:rPr>
              <a:t>are</a:t>
            </a:r>
            <a:r>
              <a:rPr lang="en-US" spc="-20" dirty="0" smtClean="0">
                <a:latin typeface="Times New Roman"/>
                <a:ea typeface="Times New Roman"/>
              </a:rPr>
              <a:t> </a:t>
            </a:r>
            <a:r>
              <a:rPr lang="en-US" dirty="0" smtClean="0">
                <a:latin typeface="Times New Roman"/>
                <a:ea typeface="Times New Roman"/>
              </a:rPr>
              <a:t>acceptably</a:t>
            </a:r>
            <a:r>
              <a:rPr lang="en-US" spc="-20" dirty="0" smtClean="0">
                <a:latin typeface="Times New Roman"/>
                <a:ea typeface="Times New Roman"/>
              </a:rPr>
              <a:t> </a:t>
            </a:r>
            <a:r>
              <a:rPr lang="en-US" dirty="0" smtClean="0">
                <a:latin typeface="Times New Roman"/>
                <a:ea typeface="Times New Roman"/>
              </a:rPr>
              <a:t>guided</a:t>
            </a:r>
            <a:r>
              <a:rPr lang="en-US" spc="-20" dirty="0" smtClean="0">
                <a:latin typeface="Times New Roman"/>
                <a:ea typeface="Times New Roman"/>
              </a:rPr>
              <a:t> </a:t>
            </a:r>
            <a:r>
              <a:rPr lang="en-US" dirty="0" smtClean="0">
                <a:latin typeface="Times New Roman"/>
                <a:ea typeface="Times New Roman"/>
              </a:rPr>
              <a:t>by</a:t>
            </a:r>
            <a:r>
              <a:rPr lang="en-US" spc="-20" dirty="0" smtClean="0">
                <a:latin typeface="Times New Roman"/>
                <a:ea typeface="Times New Roman"/>
              </a:rPr>
              <a:t> </a:t>
            </a:r>
            <a:r>
              <a:rPr lang="en-US" dirty="0" smtClean="0">
                <a:latin typeface="Times New Roman"/>
                <a:ea typeface="Times New Roman"/>
              </a:rPr>
              <a:t>this</a:t>
            </a:r>
            <a:r>
              <a:rPr lang="en-US" spc="-20" dirty="0" smtClean="0">
                <a:latin typeface="Times New Roman"/>
                <a:ea typeface="Times New Roman"/>
              </a:rPr>
              <a:t> </a:t>
            </a:r>
            <a:r>
              <a:rPr lang="en-US" dirty="0" smtClean="0">
                <a:latin typeface="Times New Roman"/>
                <a:ea typeface="Times New Roman"/>
              </a:rPr>
              <a:t>value</a:t>
            </a:r>
            <a:r>
              <a:rPr lang="en-US" spc="-20" dirty="0" smtClean="0">
                <a:latin typeface="Times New Roman"/>
                <a:ea typeface="Times New Roman"/>
              </a:rPr>
              <a:t> </a:t>
            </a:r>
            <a:r>
              <a:rPr lang="en-US" dirty="0" smtClean="0">
                <a:latin typeface="Times New Roman"/>
                <a:ea typeface="Times New Roman"/>
              </a:rPr>
              <a:t>system,</a:t>
            </a:r>
            <a:r>
              <a:rPr lang="en-US" spc="-20" dirty="0" smtClean="0">
                <a:latin typeface="Times New Roman"/>
                <a:ea typeface="Times New Roman"/>
              </a:rPr>
              <a:t> </a:t>
            </a:r>
            <a:r>
              <a:rPr lang="en-US" dirty="0" smtClean="0">
                <a:latin typeface="Times New Roman"/>
                <a:ea typeface="Times New Roman"/>
              </a:rPr>
              <a:t>provided</a:t>
            </a:r>
            <a:r>
              <a:rPr lang="en-US" spc="-20" dirty="0" smtClean="0">
                <a:latin typeface="Times New Roman"/>
                <a:ea typeface="Times New Roman"/>
              </a:rPr>
              <a:t> </a:t>
            </a:r>
            <a:r>
              <a:rPr lang="en-US" dirty="0" smtClean="0">
                <a:latin typeface="Times New Roman"/>
                <a:ea typeface="Times New Roman"/>
              </a:rPr>
              <a:t>they</a:t>
            </a:r>
            <a:r>
              <a:rPr lang="en-US" spc="-20" dirty="0" smtClean="0">
                <a:latin typeface="Times New Roman"/>
                <a:ea typeface="Times New Roman"/>
              </a:rPr>
              <a:t> </a:t>
            </a:r>
            <a:r>
              <a:rPr lang="en-US" dirty="0" smtClean="0">
                <a:latin typeface="Times New Roman"/>
                <a:ea typeface="Times New Roman"/>
              </a:rPr>
              <a:t>do</a:t>
            </a:r>
            <a:r>
              <a:rPr lang="en-US" spc="-20" dirty="0" smtClean="0">
                <a:latin typeface="Times New Roman"/>
                <a:ea typeface="Times New Roman"/>
              </a:rPr>
              <a:t> </a:t>
            </a:r>
            <a:r>
              <a:rPr lang="en-US" dirty="0" smtClean="0">
                <a:latin typeface="Times New Roman"/>
                <a:ea typeface="Times New Roman"/>
              </a:rPr>
              <a:t>not</a:t>
            </a:r>
            <a:r>
              <a:rPr lang="en-US" spc="-20" dirty="0" smtClean="0">
                <a:latin typeface="Times New Roman"/>
                <a:ea typeface="Times New Roman"/>
              </a:rPr>
              <a:t> </a:t>
            </a:r>
            <a:r>
              <a:rPr lang="en-US" dirty="0" smtClean="0">
                <a:latin typeface="Times New Roman"/>
                <a:ea typeface="Times New Roman"/>
              </a:rPr>
              <a:t>violate</a:t>
            </a:r>
            <a:r>
              <a:rPr lang="en-US" spc="-20" dirty="0" smtClean="0">
                <a:latin typeface="Times New Roman"/>
                <a:ea typeface="Times New Roman"/>
              </a:rPr>
              <a:t> </a:t>
            </a:r>
            <a:r>
              <a:rPr lang="en-US" dirty="0" smtClean="0">
                <a:latin typeface="Times New Roman"/>
                <a:ea typeface="Times New Roman"/>
              </a:rPr>
              <a:t>the</a:t>
            </a:r>
            <a:r>
              <a:rPr lang="en-US" spc="-20" dirty="0" smtClean="0">
                <a:latin typeface="Times New Roman"/>
                <a:ea typeface="Times New Roman"/>
              </a:rPr>
              <a:t> </a:t>
            </a:r>
            <a:r>
              <a:rPr lang="en-US" dirty="0" smtClean="0">
                <a:latin typeface="Times New Roman"/>
                <a:ea typeface="Times New Roman"/>
              </a:rPr>
              <a:t>human</a:t>
            </a:r>
            <a:r>
              <a:rPr lang="en-US" spc="-20" dirty="0" smtClean="0">
                <a:latin typeface="Times New Roman"/>
                <a:ea typeface="Times New Roman"/>
              </a:rPr>
              <a:t> </a:t>
            </a:r>
            <a:r>
              <a:rPr lang="en-US" dirty="0" smtClean="0">
                <a:latin typeface="Times New Roman"/>
                <a:ea typeface="Times New Roman"/>
              </a:rPr>
              <a:t>rights</a:t>
            </a:r>
            <a:r>
              <a:rPr lang="en-US" spc="-20" dirty="0" smtClean="0">
                <a:latin typeface="Times New Roman"/>
                <a:ea typeface="Times New Roman"/>
              </a:rPr>
              <a:t> </a:t>
            </a:r>
            <a:r>
              <a:rPr lang="en-US" dirty="0" smtClean="0">
                <a:latin typeface="Times New Roman"/>
                <a:ea typeface="Times New Roman"/>
              </a:rPr>
              <a:t>of</a:t>
            </a:r>
            <a:r>
              <a:rPr lang="en-US" spc="-20" dirty="0" smtClean="0">
                <a:latin typeface="Times New Roman"/>
                <a:ea typeface="Times New Roman"/>
              </a:rPr>
              <a:t> </a:t>
            </a:r>
            <a:r>
              <a:rPr lang="en-US" dirty="0" smtClean="0">
                <a:latin typeface="Times New Roman"/>
                <a:ea typeface="Times New Roman"/>
              </a:rPr>
              <a:t>others.</a:t>
            </a:r>
            <a:r>
              <a:rPr lang="en-US" spc="-240" dirty="0" smtClean="0">
                <a:latin typeface="Times New Roman"/>
                <a:ea typeface="Times New Roman"/>
              </a:rPr>
              <a:t> </a:t>
            </a:r>
            <a:r>
              <a:rPr lang="en-US" dirty="0" smtClean="0">
                <a:latin typeface="Times New Roman"/>
                <a:ea typeface="Times New Roman"/>
              </a:rPr>
              <a:t>They believe that all individuals are entitled to certain inherent human rights, and they live according to universal</a:t>
            </a:r>
            <a:r>
              <a:rPr lang="en-US" spc="5" dirty="0" smtClean="0">
                <a:latin typeface="Times New Roman"/>
                <a:ea typeface="Times New Roman"/>
              </a:rPr>
              <a:t> </a:t>
            </a:r>
            <a:r>
              <a:rPr lang="en-US" dirty="0" smtClean="0">
                <a:latin typeface="Times New Roman"/>
                <a:ea typeface="Times New Roman"/>
              </a:rPr>
              <a:t>laws and principles. However, they hold the idea that the laws are subject to scrutiny and change as needs within</a:t>
            </a:r>
            <a:r>
              <a:rPr lang="en-US" spc="5" dirty="0" smtClean="0">
                <a:latin typeface="Times New Roman"/>
                <a:ea typeface="Times New Roman"/>
              </a:rPr>
              <a:t> </a:t>
            </a:r>
            <a:r>
              <a:rPr lang="en-US" dirty="0" smtClean="0">
                <a:latin typeface="Times New Roman"/>
                <a:ea typeface="Times New Roman"/>
              </a:rPr>
              <a:t>society evolve and change (e.g.: I will do it because it is the moral and legal thing to do, even though it is not my</a:t>
            </a:r>
            <a:r>
              <a:rPr lang="en-US" spc="5" dirty="0" smtClean="0">
                <a:latin typeface="Times New Roman"/>
                <a:ea typeface="Times New Roman"/>
              </a:rPr>
              <a:t> </a:t>
            </a:r>
            <a:r>
              <a:rPr lang="en-US" dirty="0" smtClean="0">
                <a:latin typeface="Times New Roman"/>
                <a:ea typeface="Times New Roman"/>
              </a:rPr>
              <a:t>personal choice”).</a:t>
            </a:r>
          </a:p>
          <a:p>
            <a:pPr marL="266700" marR="0" algn="just">
              <a:spcBef>
                <a:spcPts val="0"/>
              </a:spcBef>
              <a:spcAft>
                <a:spcPts val="0"/>
              </a:spcAft>
              <a:buNone/>
            </a:pPr>
            <a:r>
              <a:rPr lang="en-US" b="1" dirty="0" smtClean="0">
                <a:latin typeface="Arial"/>
                <a:ea typeface="Arial"/>
              </a:rPr>
              <a:t>Stage</a:t>
            </a:r>
            <a:r>
              <a:rPr lang="en-US" b="1" spc="145" dirty="0" smtClean="0">
                <a:latin typeface="Arial"/>
                <a:ea typeface="Arial"/>
              </a:rPr>
              <a:t> </a:t>
            </a:r>
            <a:r>
              <a:rPr lang="en-US" b="1" dirty="0" smtClean="0">
                <a:latin typeface="Arial"/>
                <a:ea typeface="Arial"/>
              </a:rPr>
              <a:t>6:</a:t>
            </a:r>
            <a:r>
              <a:rPr lang="en-US" b="1" spc="145" dirty="0" smtClean="0">
                <a:latin typeface="Arial"/>
                <a:ea typeface="Arial"/>
              </a:rPr>
              <a:t> </a:t>
            </a:r>
            <a:r>
              <a:rPr lang="en-US" b="1" dirty="0" smtClean="0">
                <a:latin typeface="Arial"/>
                <a:ea typeface="Arial"/>
              </a:rPr>
              <a:t>Universal</a:t>
            </a:r>
            <a:r>
              <a:rPr lang="en-US" b="1" spc="145" dirty="0" smtClean="0">
                <a:latin typeface="Arial"/>
                <a:ea typeface="Arial"/>
              </a:rPr>
              <a:t> </a:t>
            </a:r>
            <a:r>
              <a:rPr lang="en-US" b="1" dirty="0" smtClean="0">
                <a:latin typeface="Arial"/>
                <a:ea typeface="Arial"/>
              </a:rPr>
              <a:t>Ethical</a:t>
            </a:r>
            <a:r>
              <a:rPr lang="en-US" b="1" spc="145" dirty="0" smtClean="0">
                <a:latin typeface="Arial"/>
                <a:ea typeface="Arial"/>
              </a:rPr>
              <a:t> </a:t>
            </a:r>
            <a:r>
              <a:rPr lang="en-US" b="1" dirty="0" smtClean="0">
                <a:latin typeface="Arial"/>
                <a:ea typeface="Arial"/>
              </a:rPr>
              <a:t>Principle</a:t>
            </a:r>
            <a:r>
              <a:rPr lang="en-US" b="1" spc="145" dirty="0" smtClean="0">
                <a:latin typeface="Arial"/>
                <a:ea typeface="Arial"/>
              </a:rPr>
              <a:t> </a:t>
            </a:r>
            <a:r>
              <a:rPr lang="en-US" b="1" dirty="0" smtClean="0">
                <a:latin typeface="Arial"/>
                <a:ea typeface="Arial"/>
              </a:rPr>
              <a:t>Orientation</a:t>
            </a:r>
          </a:p>
          <a:p>
            <a:pPr marL="266700" marR="266065" algn="just">
              <a:lnSpc>
                <a:spcPct val="103000"/>
              </a:lnSpc>
              <a:spcBef>
                <a:spcPts val="1220"/>
              </a:spcBef>
              <a:spcAft>
                <a:spcPts val="0"/>
              </a:spcAft>
            </a:pPr>
            <a:r>
              <a:rPr lang="en-US" dirty="0" smtClean="0">
                <a:latin typeface="Times New Roman"/>
                <a:ea typeface="Times New Roman"/>
              </a:rPr>
              <a:t>Behavior at stage 6 is directed by internalized principles of honor, justice, and respect for human dignity. Laws are</a:t>
            </a:r>
            <a:r>
              <a:rPr lang="en-US" spc="5" dirty="0" smtClean="0">
                <a:latin typeface="Times New Roman"/>
                <a:ea typeface="Times New Roman"/>
              </a:rPr>
              <a:t> </a:t>
            </a:r>
            <a:r>
              <a:rPr lang="en-US" dirty="0" smtClean="0">
                <a:latin typeface="Times New Roman"/>
                <a:ea typeface="Times New Roman"/>
              </a:rPr>
              <a:t>abstract and written, such as the “Golden Rule”, “equality of human rights”, and “Justice for all”. They are not the</a:t>
            </a:r>
            <a:r>
              <a:rPr lang="en-US" spc="5" dirty="0" smtClean="0">
                <a:latin typeface="Times New Roman"/>
                <a:ea typeface="Times New Roman"/>
              </a:rPr>
              <a:t> </a:t>
            </a:r>
            <a:r>
              <a:rPr lang="en-US" dirty="0" smtClean="0">
                <a:latin typeface="Times New Roman"/>
                <a:ea typeface="Times New Roman"/>
              </a:rPr>
              <a:t>concrete rules established by society. The conscience is the guide, and when one fails to meet the self-expected</a:t>
            </a:r>
            <a:r>
              <a:rPr lang="en-US" spc="5" dirty="0" smtClean="0">
                <a:latin typeface="Times New Roman"/>
                <a:ea typeface="Times New Roman"/>
              </a:rPr>
              <a:t> </a:t>
            </a:r>
            <a:r>
              <a:rPr lang="en-US" dirty="0" smtClean="0">
                <a:latin typeface="Times New Roman"/>
                <a:ea typeface="Times New Roman"/>
              </a:rPr>
              <a:t>behaviors, the personal consequences are intense guilt. The allegiance to these </a:t>
            </a:r>
            <a:r>
              <a:rPr lang="en-US" dirty="0" smtClean="0">
                <a:latin typeface="Times New Roman"/>
                <a:ea typeface="Times New Roman"/>
              </a:rPr>
              <a:t>ethical </a:t>
            </a:r>
            <a:r>
              <a:rPr lang="en-US" dirty="0" smtClean="0">
                <a:latin typeface="Times New Roman"/>
                <a:ea typeface="Times New Roman"/>
              </a:rPr>
              <a:t>principles is so strong that the</a:t>
            </a:r>
            <a:r>
              <a:rPr lang="en-US" spc="5" dirty="0" smtClean="0">
                <a:latin typeface="Times New Roman"/>
                <a:ea typeface="Times New Roman"/>
              </a:rPr>
              <a:t> </a:t>
            </a:r>
            <a:r>
              <a:rPr lang="en-US" dirty="0" smtClean="0">
                <a:latin typeface="Times New Roman"/>
                <a:ea typeface="Times New Roman"/>
              </a:rPr>
              <a:t>individual</a:t>
            </a:r>
            <a:r>
              <a:rPr lang="en-US" spc="-45" dirty="0" smtClean="0">
                <a:latin typeface="Times New Roman"/>
                <a:ea typeface="Times New Roman"/>
              </a:rPr>
              <a:t> </a:t>
            </a:r>
            <a:r>
              <a:rPr lang="en-US" dirty="0" smtClean="0">
                <a:latin typeface="Times New Roman"/>
                <a:ea typeface="Times New Roman"/>
              </a:rPr>
              <a:t>will</a:t>
            </a:r>
            <a:r>
              <a:rPr lang="en-US" spc="-45" dirty="0" smtClean="0">
                <a:latin typeface="Times New Roman"/>
                <a:ea typeface="Times New Roman"/>
              </a:rPr>
              <a:t> </a:t>
            </a:r>
            <a:r>
              <a:rPr lang="en-US" dirty="0" smtClean="0">
                <a:latin typeface="Times New Roman"/>
                <a:ea typeface="Times New Roman"/>
              </a:rPr>
              <a:t>stand</a:t>
            </a:r>
            <a:r>
              <a:rPr lang="en-US" spc="-40" dirty="0" smtClean="0">
                <a:latin typeface="Times New Roman"/>
                <a:ea typeface="Times New Roman"/>
              </a:rPr>
              <a:t> </a:t>
            </a:r>
            <a:r>
              <a:rPr lang="en-US" dirty="0" smtClean="0">
                <a:latin typeface="Times New Roman"/>
                <a:ea typeface="Times New Roman"/>
              </a:rPr>
              <a:t>by</a:t>
            </a:r>
            <a:r>
              <a:rPr lang="en-US" spc="-45" dirty="0" smtClean="0">
                <a:latin typeface="Times New Roman"/>
                <a:ea typeface="Times New Roman"/>
              </a:rPr>
              <a:t> </a:t>
            </a:r>
            <a:r>
              <a:rPr lang="en-US" dirty="0" smtClean="0">
                <a:latin typeface="Times New Roman"/>
                <a:ea typeface="Times New Roman"/>
              </a:rPr>
              <a:t>them</a:t>
            </a:r>
            <a:r>
              <a:rPr lang="en-US" spc="-40" dirty="0" smtClean="0">
                <a:latin typeface="Times New Roman"/>
                <a:ea typeface="Times New Roman"/>
              </a:rPr>
              <a:t> </a:t>
            </a:r>
            <a:r>
              <a:rPr lang="en-US" dirty="0" smtClean="0">
                <a:latin typeface="Times New Roman"/>
                <a:ea typeface="Times New Roman"/>
              </a:rPr>
              <a:t>even</a:t>
            </a:r>
            <a:r>
              <a:rPr lang="en-US" spc="-45" dirty="0" smtClean="0">
                <a:latin typeface="Times New Roman"/>
                <a:ea typeface="Times New Roman"/>
              </a:rPr>
              <a:t> </a:t>
            </a:r>
            <a:r>
              <a:rPr lang="en-US" dirty="0" smtClean="0">
                <a:latin typeface="Times New Roman"/>
                <a:ea typeface="Times New Roman"/>
              </a:rPr>
              <a:t>knowing</a:t>
            </a:r>
            <a:r>
              <a:rPr lang="en-US" spc="-40" dirty="0" smtClean="0">
                <a:latin typeface="Times New Roman"/>
                <a:ea typeface="Times New Roman"/>
              </a:rPr>
              <a:t> </a:t>
            </a:r>
            <a:r>
              <a:rPr lang="en-US" dirty="0" smtClean="0">
                <a:latin typeface="Times New Roman"/>
                <a:ea typeface="Times New Roman"/>
              </a:rPr>
              <a:t>that</a:t>
            </a:r>
            <a:r>
              <a:rPr lang="en-US" spc="-45" dirty="0" smtClean="0">
                <a:latin typeface="Times New Roman"/>
                <a:ea typeface="Times New Roman"/>
              </a:rPr>
              <a:t> </a:t>
            </a:r>
            <a:r>
              <a:rPr lang="en-US" dirty="0" smtClean="0">
                <a:latin typeface="Times New Roman"/>
                <a:ea typeface="Times New Roman"/>
              </a:rPr>
              <a:t>negative</a:t>
            </a:r>
            <a:r>
              <a:rPr lang="en-US" spc="-40" dirty="0" smtClean="0">
                <a:latin typeface="Times New Roman"/>
                <a:ea typeface="Times New Roman"/>
              </a:rPr>
              <a:t> </a:t>
            </a:r>
            <a:r>
              <a:rPr lang="en-US" dirty="0" smtClean="0">
                <a:latin typeface="Times New Roman"/>
                <a:ea typeface="Times New Roman"/>
              </a:rPr>
              <a:t>consequences</a:t>
            </a:r>
            <a:r>
              <a:rPr lang="en-US" spc="-45" dirty="0" smtClean="0">
                <a:latin typeface="Times New Roman"/>
                <a:ea typeface="Times New Roman"/>
              </a:rPr>
              <a:t> </a:t>
            </a:r>
            <a:r>
              <a:rPr lang="en-US" dirty="0" smtClean="0">
                <a:latin typeface="Times New Roman"/>
                <a:ea typeface="Times New Roman"/>
              </a:rPr>
              <a:t>will</a:t>
            </a:r>
            <a:r>
              <a:rPr lang="en-US" spc="-40" dirty="0" smtClean="0">
                <a:latin typeface="Times New Roman"/>
                <a:ea typeface="Times New Roman"/>
              </a:rPr>
              <a:t> </a:t>
            </a:r>
            <a:r>
              <a:rPr lang="en-US" dirty="0" smtClean="0">
                <a:latin typeface="Times New Roman"/>
                <a:ea typeface="Times New Roman"/>
              </a:rPr>
              <a:t>result</a:t>
            </a:r>
            <a:r>
              <a:rPr lang="en-US" spc="-45" dirty="0" smtClean="0">
                <a:latin typeface="Times New Roman"/>
                <a:ea typeface="Times New Roman"/>
              </a:rPr>
              <a:t> </a:t>
            </a:r>
            <a:r>
              <a:rPr lang="en-US" dirty="0" smtClean="0">
                <a:latin typeface="Times New Roman"/>
                <a:ea typeface="Times New Roman"/>
              </a:rPr>
              <a:t>(E.g.:</a:t>
            </a:r>
            <a:r>
              <a:rPr lang="en-US" spc="-40" dirty="0" smtClean="0">
                <a:latin typeface="Times New Roman"/>
                <a:ea typeface="Times New Roman"/>
              </a:rPr>
              <a:t> </a:t>
            </a:r>
            <a:r>
              <a:rPr lang="en-US" dirty="0" smtClean="0">
                <a:latin typeface="Times New Roman"/>
                <a:ea typeface="Times New Roman"/>
              </a:rPr>
              <a:t>“I</a:t>
            </a:r>
            <a:r>
              <a:rPr lang="en-US" spc="-45" dirty="0" smtClean="0">
                <a:latin typeface="Times New Roman"/>
                <a:ea typeface="Times New Roman"/>
              </a:rPr>
              <a:t> </a:t>
            </a:r>
            <a:r>
              <a:rPr lang="en-US" dirty="0" smtClean="0">
                <a:latin typeface="Times New Roman"/>
                <a:ea typeface="Times New Roman"/>
              </a:rPr>
              <a:t>will</a:t>
            </a:r>
            <a:r>
              <a:rPr lang="en-US" spc="-40" dirty="0" smtClean="0">
                <a:latin typeface="Times New Roman"/>
                <a:ea typeface="Times New Roman"/>
              </a:rPr>
              <a:t> </a:t>
            </a:r>
            <a:r>
              <a:rPr lang="en-US" dirty="0" smtClean="0">
                <a:latin typeface="Times New Roman"/>
                <a:ea typeface="Times New Roman"/>
              </a:rPr>
              <a:t>do</a:t>
            </a:r>
            <a:r>
              <a:rPr lang="en-US" spc="-45" dirty="0" smtClean="0">
                <a:latin typeface="Times New Roman"/>
                <a:ea typeface="Times New Roman"/>
              </a:rPr>
              <a:t> </a:t>
            </a:r>
            <a:r>
              <a:rPr lang="en-US" dirty="0" smtClean="0">
                <a:latin typeface="Times New Roman"/>
                <a:ea typeface="Times New Roman"/>
              </a:rPr>
              <a:t>it</a:t>
            </a:r>
            <a:r>
              <a:rPr lang="en-US" spc="-40" dirty="0" smtClean="0">
                <a:latin typeface="Times New Roman"/>
                <a:ea typeface="Times New Roman"/>
              </a:rPr>
              <a:t> </a:t>
            </a:r>
            <a:r>
              <a:rPr lang="en-US" dirty="0" smtClean="0">
                <a:latin typeface="Times New Roman"/>
                <a:ea typeface="Times New Roman"/>
              </a:rPr>
              <a:t>because</a:t>
            </a:r>
            <a:r>
              <a:rPr lang="en-US" spc="-45" dirty="0" smtClean="0">
                <a:latin typeface="Times New Roman"/>
                <a:ea typeface="Times New Roman"/>
              </a:rPr>
              <a:t> </a:t>
            </a:r>
            <a:r>
              <a:rPr lang="en-US" dirty="0" smtClean="0">
                <a:latin typeface="Times New Roman"/>
                <a:ea typeface="Times New Roman"/>
              </a:rPr>
              <a:t>I</a:t>
            </a:r>
            <a:r>
              <a:rPr lang="en-US" spc="-40" dirty="0" smtClean="0">
                <a:latin typeface="Times New Roman"/>
                <a:ea typeface="Times New Roman"/>
              </a:rPr>
              <a:t> </a:t>
            </a:r>
            <a:r>
              <a:rPr lang="en-US" dirty="0" smtClean="0">
                <a:latin typeface="Times New Roman"/>
                <a:ea typeface="Times New Roman"/>
              </a:rPr>
              <a:t>believe</a:t>
            </a:r>
            <a:r>
              <a:rPr lang="en-US" spc="-240" dirty="0" smtClean="0">
                <a:latin typeface="Times New Roman"/>
                <a:ea typeface="Times New Roman"/>
              </a:rPr>
              <a:t> </a:t>
            </a:r>
            <a:r>
              <a:rPr lang="en-US" dirty="0" smtClean="0">
                <a:latin typeface="Times New Roman"/>
                <a:ea typeface="Times New Roman"/>
              </a:rPr>
              <a:t>it is the right thing to do even though it is illegal and I will be imprisoned for doing it”) Kohlberg's final level of</a:t>
            </a:r>
            <a:r>
              <a:rPr lang="en-US" spc="5" dirty="0" smtClean="0">
                <a:latin typeface="Times New Roman"/>
                <a:ea typeface="Times New Roman"/>
              </a:rPr>
              <a:t> </a:t>
            </a:r>
            <a:r>
              <a:rPr lang="en-US" dirty="0" smtClean="0">
                <a:latin typeface="Times New Roman"/>
                <a:ea typeface="Times New Roman"/>
              </a:rPr>
              <a:t>moral reasoning is based upon universal ethical principles and abstract reasoning. At this stage, people follow these</a:t>
            </a:r>
            <a:r>
              <a:rPr lang="en-US" spc="5" dirty="0" smtClean="0">
                <a:latin typeface="Times New Roman"/>
                <a:ea typeface="Times New Roman"/>
              </a:rPr>
              <a:t> </a:t>
            </a:r>
            <a:r>
              <a:rPr lang="en-US" dirty="0" smtClean="0">
                <a:latin typeface="Times New Roman"/>
                <a:ea typeface="Times New Roman"/>
              </a:rPr>
              <a:t>internalized principles of justice, even if they conflict with laws and rules.</a:t>
            </a:r>
          </a:p>
          <a:p>
            <a:endParaRPr lang="en-US" dirty="0"/>
          </a:p>
        </p:txBody>
      </p:sp>
    </p:spTree>
  </p:cSld>
  <p:clrMapOvr>
    <a:masterClrMapping/>
  </p:clrMapOvr>
  <p:transition spd="med">
    <p:wipe dir="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0"/>
            <a:ext cx="8153400" cy="990600"/>
          </a:xfrm>
        </p:spPr>
        <p:txBody>
          <a:bodyPr vert="horz" anchor="ctr">
            <a:noAutofit/>
          </a:bodyPr>
          <a:lstStyle/>
          <a:p>
            <a:pPr marL="0" marR="0" algn="ctr">
              <a:spcAft>
                <a:spcPts val="0"/>
              </a:spcAft>
            </a:pPr>
            <a:r>
              <a:rPr lang="en-US" sz="8000" b="1" dirty="0" smtClean="0">
                <a:solidFill>
                  <a:srgbClr val="008080"/>
                </a:solidFill>
                <a:ea typeface="Arial"/>
              </a:rPr>
              <a:t> </a:t>
            </a:r>
            <a:br>
              <a:rPr lang="en-US" sz="8000" b="1" dirty="0" smtClean="0">
                <a:solidFill>
                  <a:srgbClr val="008080"/>
                </a:solidFill>
                <a:ea typeface="Arial"/>
              </a:rPr>
            </a:br>
            <a:r>
              <a:rPr lang="en-US" sz="8000" b="1" dirty="0" smtClean="0">
                <a:solidFill>
                  <a:srgbClr val="008080"/>
                </a:solidFill>
                <a:ea typeface="Arial"/>
              </a:rPr>
              <a:t>HUMANISTIC THEORIES</a:t>
            </a:r>
            <a:br>
              <a:rPr lang="en-US" sz="8000" b="1" dirty="0" smtClean="0">
                <a:solidFill>
                  <a:srgbClr val="008080"/>
                </a:solidFill>
                <a:ea typeface="Arial"/>
              </a:rPr>
            </a:br>
            <a:endParaRPr lang="en-US" sz="8000" b="1" dirty="0">
              <a:solidFill>
                <a:srgbClr val="008080"/>
              </a:solidFill>
              <a:ea typeface="Arial"/>
            </a:endParaRPr>
          </a:p>
        </p:txBody>
      </p:sp>
      <p:sp>
        <p:nvSpPr>
          <p:cNvPr id="5" name="TextBox 4"/>
          <p:cNvSpPr txBox="1"/>
          <p:nvPr/>
        </p:nvSpPr>
        <p:spPr>
          <a:xfrm>
            <a:off x="1295400" y="4724400"/>
            <a:ext cx="6629400" cy="1384995"/>
          </a:xfrm>
          <a:prstGeom prst="rect">
            <a:avLst/>
          </a:prstGeom>
          <a:noFill/>
        </p:spPr>
        <p:txBody>
          <a:bodyPr wrap="square" rtlCol="0">
            <a:spAutoFit/>
          </a:bodyPr>
          <a:lstStyle/>
          <a:p>
            <a:r>
              <a:rPr lang="en-US" sz="2800" dirty="0" smtClean="0"/>
              <a:t>Humanistic theories emphasize our capacity for personal growth, development of our potential, and freedom to choose our destiny.</a:t>
            </a:r>
            <a:endParaRPr lang="en-US" sz="2800" dirty="0"/>
          </a:p>
        </p:txBody>
      </p:sp>
    </p:spTree>
  </p:cSld>
  <p:clrMapOvr>
    <a:masterClrMapping/>
  </p:clrMapOvr>
  <p:transition spd="med">
    <p:wipe dir="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534400" cy="990600"/>
          </a:xfrm>
        </p:spPr>
        <p:txBody>
          <a:bodyPr>
            <a:normAutofit fontScale="90000"/>
          </a:bodyPr>
          <a:lstStyle/>
          <a:p>
            <a:pPr algn="ctr"/>
            <a:r>
              <a:rPr lang="en-US" b="1" dirty="0" smtClean="0">
                <a:latin typeface="Arial"/>
                <a:ea typeface="Arial"/>
              </a:rPr>
              <a:t>Characteristics</a:t>
            </a:r>
            <a:r>
              <a:rPr lang="en-US" b="1" spc="160" dirty="0" smtClean="0">
                <a:latin typeface="Arial"/>
                <a:ea typeface="Arial"/>
              </a:rPr>
              <a:t> </a:t>
            </a:r>
            <a:r>
              <a:rPr lang="en-US" b="1" dirty="0" smtClean="0">
                <a:latin typeface="Arial"/>
                <a:ea typeface="Arial"/>
              </a:rPr>
              <a:t>of</a:t>
            </a:r>
            <a:r>
              <a:rPr lang="en-US" b="1" spc="165" dirty="0" smtClean="0">
                <a:latin typeface="Arial"/>
                <a:ea typeface="Arial"/>
              </a:rPr>
              <a:t> </a:t>
            </a:r>
            <a:r>
              <a:rPr lang="en-US" b="1" dirty="0" smtClean="0">
                <a:latin typeface="Arial"/>
                <a:ea typeface="Arial"/>
              </a:rPr>
              <a:t>Humanistic</a:t>
            </a:r>
            <a:r>
              <a:rPr lang="en-US" b="1" spc="160" dirty="0" smtClean="0">
                <a:latin typeface="Arial"/>
                <a:ea typeface="Arial"/>
              </a:rPr>
              <a:t> </a:t>
            </a:r>
            <a:r>
              <a:rPr lang="en-US" b="1" dirty="0" smtClean="0">
                <a:latin typeface="Arial"/>
                <a:ea typeface="Arial"/>
              </a:rPr>
              <a:t>Theory</a:t>
            </a:r>
            <a:br>
              <a:rPr lang="en-US" b="1" dirty="0" smtClean="0">
                <a:latin typeface="Arial"/>
                <a:ea typeface="Arial"/>
              </a:rPr>
            </a:br>
            <a:endParaRPr lang="en-US" dirty="0"/>
          </a:p>
        </p:txBody>
      </p:sp>
      <p:sp>
        <p:nvSpPr>
          <p:cNvPr id="3" name="Content Placeholder 2"/>
          <p:cNvSpPr>
            <a:spLocks noGrp="1"/>
          </p:cNvSpPr>
          <p:nvPr>
            <p:ph sz="quarter" idx="1"/>
          </p:nvPr>
        </p:nvSpPr>
        <p:spPr>
          <a:xfrm>
            <a:off x="0" y="2057400"/>
            <a:ext cx="9144000" cy="5257800"/>
          </a:xfrm>
        </p:spPr>
        <p:txBody>
          <a:bodyPr>
            <a:normAutofit/>
          </a:bodyPr>
          <a:lstStyle/>
          <a:p>
            <a:pPr marL="266700" marR="0">
              <a:spcBef>
                <a:spcPts val="1255"/>
              </a:spcBef>
              <a:spcAft>
                <a:spcPts val="0"/>
              </a:spcAft>
            </a:pPr>
            <a:r>
              <a:rPr lang="en-US" sz="3600" b="1" i="1" u="sng" dirty="0" smtClean="0">
                <a:latin typeface="Times New Roman"/>
                <a:ea typeface="Times New Roman"/>
              </a:rPr>
              <a:t>Phenomenological perspective: </a:t>
            </a:r>
            <a:r>
              <a:rPr lang="en-US" sz="3600" dirty="0" smtClean="0">
                <a:latin typeface="Times New Roman"/>
                <a:ea typeface="Times New Roman"/>
              </a:rPr>
              <a:t>Perception or view of the world whether or not it is accurate, becomes your reality.</a:t>
            </a:r>
          </a:p>
          <a:p>
            <a:pPr marL="266700" marR="0">
              <a:spcBef>
                <a:spcPts val="0"/>
              </a:spcBef>
              <a:spcAft>
                <a:spcPts val="0"/>
              </a:spcAft>
            </a:pPr>
            <a:r>
              <a:rPr lang="en-US" sz="3600" b="1" i="1" u="sng" dirty="0" smtClean="0">
                <a:latin typeface="Times New Roman"/>
                <a:ea typeface="Times New Roman"/>
              </a:rPr>
              <a:t>Holistic view: </a:t>
            </a:r>
            <a:r>
              <a:rPr lang="en-US" sz="3600" dirty="0" smtClean="0">
                <a:latin typeface="Times New Roman"/>
                <a:ea typeface="Times New Roman"/>
              </a:rPr>
              <a:t>The individual parts form a unique and total entity that functions as a unit.</a:t>
            </a:r>
          </a:p>
          <a:p>
            <a:pPr marL="266700" marR="0">
              <a:spcBef>
                <a:spcPts val="0"/>
              </a:spcBef>
              <a:spcAft>
                <a:spcPts val="0"/>
              </a:spcAft>
            </a:pPr>
            <a:r>
              <a:rPr lang="en-US" sz="3600" b="1" i="1" u="sng" dirty="0" smtClean="0">
                <a:latin typeface="Times New Roman"/>
                <a:ea typeface="Times New Roman"/>
              </a:rPr>
              <a:t>Self-actualization: </a:t>
            </a:r>
            <a:r>
              <a:rPr lang="en-US" sz="3600" dirty="0" smtClean="0">
                <a:latin typeface="Times New Roman"/>
                <a:ea typeface="Times New Roman"/>
              </a:rPr>
              <a:t>Inherent tendency to develop and reach our true potentials.</a:t>
            </a:r>
          </a:p>
          <a:p>
            <a:endParaRPr lang="en-US" sz="3600" dirty="0"/>
          </a:p>
        </p:txBody>
      </p:sp>
    </p:spTree>
  </p:cSld>
  <p:clrMapOvr>
    <a:masterClrMapping/>
  </p:clrMapOvr>
  <p:transition spd="med">
    <p:wipe dir="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Maslow's</a:t>
            </a:r>
            <a:r>
              <a:rPr lang="en-US" b="1" spc="125" dirty="0" smtClean="0">
                <a:latin typeface="Arial"/>
                <a:ea typeface="Arial"/>
              </a:rPr>
              <a:t> </a:t>
            </a:r>
            <a:r>
              <a:rPr lang="en-US" b="1" dirty="0" smtClean="0">
                <a:latin typeface="Arial"/>
                <a:ea typeface="Arial"/>
              </a:rPr>
              <a:t>Hierarchy</a:t>
            </a:r>
            <a:r>
              <a:rPr lang="en-US" b="1" spc="125" dirty="0" smtClean="0">
                <a:latin typeface="Arial"/>
                <a:ea typeface="Arial"/>
              </a:rPr>
              <a:t> </a:t>
            </a:r>
            <a:r>
              <a:rPr lang="en-US" b="1" dirty="0" smtClean="0">
                <a:latin typeface="Arial"/>
                <a:ea typeface="Arial"/>
              </a:rPr>
              <a:t>of</a:t>
            </a:r>
            <a:r>
              <a:rPr lang="en-US" b="1" spc="125" dirty="0" smtClean="0">
                <a:latin typeface="Arial"/>
                <a:ea typeface="Arial"/>
              </a:rPr>
              <a:t> </a:t>
            </a:r>
            <a:r>
              <a:rPr lang="en-US" b="1" dirty="0" smtClean="0">
                <a:latin typeface="Arial"/>
                <a:ea typeface="Arial"/>
              </a:rPr>
              <a:t>Needs</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latin typeface="Times New Roman"/>
                <a:ea typeface="Times New Roman"/>
              </a:rPr>
              <a:t>Psychologist Abraham Maslow first introduced his concept of a hierarchy of needs in his 1943 paper A Theory of</a:t>
            </a:r>
            <a:r>
              <a:rPr lang="en-US" spc="5" dirty="0" smtClean="0">
                <a:latin typeface="Times New Roman"/>
                <a:ea typeface="Times New Roman"/>
              </a:rPr>
              <a:t> </a:t>
            </a:r>
            <a:r>
              <a:rPr lang="en-US" dirty="0" smtClean="0">
                <a:latin typeface="Times New Roman"/>
                <a:ea typeface="Times New Roman"/>
              </a:rPr>
              <a:t>Human Motivation” and his subsequent book, ‘Motivation and Personality’. This hierarchy suggests that people are</a:t>
            </a:r>
            <a:r>
              <a:rPr lang="en-US" spc="5" dirty="0" smtClean="0">
                <a:latin typeface="Times New Roman"/>
                <a:ea typeface="Times New Roman"/>
              </a:rPr>
              <a:t> </a:t>
            </a:r>
            <a:r>
              <a:rPr lang="en-US" dirty="0" smtClean="0">
                <a:latin typeface="Times New Roman"/>
                <a:ea typeface="Times New Roman"/>
              </a:rPr>
              <a:t>motivated to fulfill basic needs before moving onto other needs. Maslow's hierarchy of needs is most often displayed</a:t>
            </a:r>
            <a:r>
              <a:rPr lang="en-US" spc="-235" dirty="0" smtClean="0">
                <a:latin typeface="Times New Roman"/>
                <a:ea typeface="Times New Roman"/>
              </a:rPr>
              <a:t> </a:t>
            </a:r>
            <a:r>
              <a:rPr lang="en-US" dirty="0" smtClean="0">
                <a:latin typeface="Times New Roman"/>
                <a:ea typeface="Times New Roman"/>
              </a:rPr>
              <a:t>as</a:t>
            </a:r>
            <a:r>
              <a:rPr lang="en-US" spc="-45" dirty="0" smtClean="0">
                <a:latin typeface="Times New Roman"/>
                <a:ea typeface="Times New Roman"/>
              </a:rPr>
              <a:t> </a:t>
            </a:r>
            <a:r>
              <a:rPr lang="en-US" dirty="0" smtClean="0">
                <a:latin typeface="Times New Roman"/>
                <a:ea typeface="Times New Roman"/>
              </a:rPr>
              <a:t>a</a:t>
            </a:r>
            <a:r>
              <a:rPr lang="en-US" spc="-45" dirty="0" smtClean="0">
                <a:latin typeface="Times New Roman"/>
                <a:ea typeface="Times New Roman"/>
              </a:rPr>
              <a:t> </a:t>
            </a:r>
            <a:r>
              <a:rPr lang="en-US" dirty="0" smtClean="0">
                <a:latin typeface="Times New Roman"/>
                <a:ea typeface="Times New Roman"/>
              </a:rPr>
              <a:t>pyramid.</a:t>
            </a:r>
            <a:r>
              <a:rPr lang="en-US" spc="-40"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lowest</a:t>
            </a:r>
            <a:r>
              <a:rPr lang="en-US" spc="-40" dirty="0" smtClean="0">
                <a:latin typeface="Times New Roman"/>
                <a:ea typeface="Times New Roman"/>
              </a:rPr>
              <a:t> </a:t>
            </a:r>
            <a:r>
              <a:rPr lang="en-US" dirty="0" smtClean="0">
                <a:latin typeface="Times New Roman"/>
                <a:ea typeface="Times New Roman"/>
              </a:rPr>
              <a:t>levels</a:t>
            </a:r>
            <a:r>
              <a:rPr lang="en-US" spc="-45" dirty="0" smtClean="0">
                <a:latin typeface="Times New Roman"/>
                <a:ea typeface="Times New Roman"/>
              </a:rPr>
              <a:t> </a:t>
            </a:r>
            <a:r>
              <a:rPr lang="en-US" dirty="0" smtClean="0">
                <a:latin typeface="Times New Roman"/>
                <a:ea typeface="Times New Roman"/>
              </a:rPr>
              <a:t>of</a:t>
            </a:r>
            <a:r>
              <a:rPr lang="en-US" spc="-40"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pyramid</a:t>
            </a:r>
            <a:r>
              <a:rPr lang="en-US" spc="-40" dirty="0" smtClean="0">
                <a:latin typeface="Times New Roman"/>
                <a:ea typeface="Times New Roman"/>
              </a:rPr>
              <a:t> </a:t>
            </a:r>
            <a:r>
              <a:rPr lang="en-US" dirty="0" smtClean="0">
                <a:latin typeface="Times New Roman"/>
                <a:ea typeface="Times New Roman"/>
              </a:rPr>
              <a:t>are</a:t>
            </a:r>
            <a:r>
              <a:rPr lang="en-US" spc="-45" dirty="0" smtClean="0">
                <a:latin typeface="Times New Roman"/>
                <a:ea typeface="Times New Roman"/>
              </a:rPr>
              <a:t> </a:t>
            </a:r>
            <a:r>
              <a:rPr lang="en-US" dirty="0" smtClean="0">
                <a:latin typeface="Times New Roman"/>
                <a:ea typeface="Times New Roman"/>
              </a:rPr>
              <a:t>made</a:t>
            </a:r>
            <a:r>
              <a:rPr lang="en-US" spc="-40" dirty="0" smtClean="0">
                <a:latin typeface="Times New Roman"/>
                <a:ea typeface="Times New Roman"/>
              </a:rPr>
              <a:t> </a:t>
            </a:r>
            <a:r>
              <a:rPr lang="en-US" dirty="0" smtClean="0">
                <a:latin typeface="Times New Roman"/>
                <a:ea typeface="Times New Roman"/>
              </a:rPr>
              <a:t>up</a:t>
            </a:r>
            <a:r>
              <a:rPr lang="en-US" spc="-45" dirty="0" smtClean="0">
                <a:latin typeface="Times New Roman"/>
                <a:ea typeface="Times New Roman"/>
              </a:rPr>
              <a:t> </a:t>
            </a:r>
            <a:r>
              <a:rPr lang="en-US" dirty="0" smtClean="0">
                <a:latin typeface="Times New Roman"/>
                <a:ea typeface="Times New Roman"/>
              </a:rPr>
              <a:t>of</a:t>
            </a:r>
            <a:r>
              <a:rPr lang="en-US" spc="-45"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most</a:t>
            </a:r>
            <a:r>
              <a:rPr lang="en-US" spc="-45" dirty="0" smtClean="0">
                <a:latin typeface="Times New Roman"/>
                <a:ea typeface="Times New Roman"/>
              </a:rPr>
              <a:t> </a:t>
            </a:r>
            <a:r>
              <a:rPr lang="en-US" dirty="0" smtClean="0">
                <a:latin typeface="Times New Roman"/>
                <a:ea typeface="Times New Roman"/>
              </a:rPr>
              <a:t>basic</a:t>
            </a:r>
            <a:r>
              <a:rPr lang="en-US" spc="-40" dirty="0" smtClean="0">
                <a:latin typeface="Times New Roman"/>
                <a:ea typeface="Times New Roman"/>
              </a:rPr>
              <a:t> </a:t>
            </a:r>
            <a:r>
              <a:rPr lang="en-US" dirty="0" smtClean="0">
                <a:latin typeface="Times New Roman"/>
                <a:ea typeface="Times New Roman"/>
              </a:rPr>
              <a:t>needs,</a:t>
            </a:r>
            <a:r>
              <a:rPr lang="en-US" spc="-45" dirty="0" smtClean="0">
                <a:latin typeface="Times New Roman"/>
                <a:ea typeface="Times New Roman"/>
              </a:rPr>
              <a:t> </a:t>
            </a:r>
            <a:r>
              <a:rPr lang="en-US" dirty="0" smtClean="0">
                <a:latin typeface="Times New Roman"/>
                <a:ea typeface="Times New Roman"/>
              </a:rPr>
              <a:t>while</a:t>
            </a:r>
            <a:r>
              <a:rPr lang="en-US" spc="-40"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more</a:t>
            </a:r>
            <a:r>
              <a:rPr lang="en-US" spc="-40" dirty="0" smtClean="0">
                <a:latin typeface="Times New Roman"/>
                <a:ea typeface="Times New Roman"/>
              </a:rPr>
              <a:t> </a:t>
            </a:r>
            <a:r>
              <a:rPr lang="en-US" dirty="0" smtClean="0">
                <a:latin typeface="Times New Roman"/>
                <a:ea typeface="Times New Roman"/>
              </a:rPr>
              <a:t>complex</a:t>
            </a:r>
            <a:r>
              <a:rPr lang="en-US" spc="-45" dirty="0" smtClean="0">
                <a:latin typeface="Times New Roman"/>
                <a:ea typeface="Times New Roman"/>
              </a:rPr>
              <a:t> </a:t>
            </a:r>
            <a:r>
              <a:rPr lang="en-US" dirty="0" smtClean="0">
                <a:latin typeface="Times New Roman"/>
                <a:ea typeface="Times New Roman"/>
              </a:rPr>
              <a:t>needs</a:t>
            </a:r>
            <a:r>
              <a:rPr lang="en-US" spc="-40" dirty="0" smtClean="0">
                <a:latin typeface="Times New Roman"/>
                <a:ea typeface="Times New Roman"/>
              </a:rPr>
              <a:t> </a:t>
            </a:r>
            <a:r>
              <a:rPr lang="en-US" dirty="0" smtClean="0">
                <a:latin typeface="Times New Roman"/>
                <a:ea typeface="Times New Roman"/>
              </a:rPr>
              <a:t>are</a:t>
            </a:r>
            <a:r>
              <a:rPr lang="en-US" spc="-240" dirty="0" smtClean="0">
                <a:latin typeface="Times New Roman"/>
                <a:ea typeface="Times New Roman"/>
              </a:rPr>
              <a:t> </a:t>
            </a:r>
            <a:r>
              <a:rPr lang="en-US" dirty="0" smtClean="0">
                <a:latin typeface="Times New Roman"/>
                <a:ea typeface="Times New Roman"/>
              </a:rPr>
              <a:t>located</a:t>
            </a:r>
            <a:r>
              <a:rPr lang="en-US" spc="-70" dirty="0" smtClean="0">
                <a:latin typeface="Times New Roman"/>
                <a:ea typeface="Times New Roman"/>
              </a:rPr>
              <a:t> </a:t>
            </a:r>
            <a:r>
              <a:rPr lang="en-US" dirty="0" smtClean="0">
                <a:latin typeface="Times New Roman"/>
                <a:ea typeface="Times New Roman"/>
              </a:rPr>
              <a:t>at</a:t>
            </a:r>
            <a:r>
              <a:rPr lang="en-US" spc="-70" dirty="0" smtClean="0">
                <a:latin typeface="Times New Roman"/>
                <a:ea typeface="Times New Roman"/>
              </a:rPr>
              <a:t> </a:t>
            </a:r>
            <a:r>
              <a:rPr lang="en-US" dirty="0" smtClean="0">
                <a:latin typeface="Times New Roman"/>
                <a:ea typeface="Times New Roman"/>
              </a:rPr>
              <a:t>the</a:t>
            </a:r>
            <a:r>
              <a:rPr lang="en-US" spc="-70" dirty="0" smtClean="0">
                <a:latin typeface="Times New Roman"/>
                <a:ea typeface="Times New Roman"/>
              </a:rPr>
              <a:t> </a:t>
            </a:r>
            <a:r>
              <a:rPr lang="en-US" dirty="0" smtClean="0">
                <a:latin typeface="Times New Roman"/>
                <a:ea typeface="Times New Roman"/>
              </a:rPr>
              <a:t>top</a:t>
            </a:r>
            <a:r>
              <a:rPr lang="en-US" spc="-70" dirty="0" smtClean="0">
                <a:latin typeface="Times New Roman"/>
                <a:ea typeface="Times New Roman"/>
              </a:rPr>
              <a:t> </a:t>
            </a:r>
            <a:r>
              <a:rPr lang="en-US" dirty="0" smtClean="0">
                <a:latin typeface="Times New Roman"/>
                <a:ea typeface="Times New Roman"/>
              </a:rPr>
              <a:t>of</a:t>
            </a:r>
            <a:r>
              <a:rPr lang="en-US" spc="-70" dirty="0" smtClean="0">
                <a:latin typeface="Times New Roman"/>
                <a:ea typeface="Times New Roman"/>
              </a:rPr>
              <a:t> </a:t>
            </a:r>
            <a:r>
              <a:rPr lang="en-US" dirty="0" smtClean="0">
                <a:latin typeface="Times New Roman"/>
                <a:ea typeface="Times New Roman"/>
              </a:rPr>
              <a:t>the</a:t>
            </a:r>
            <a:r>
              <a:rPr lang="en-US" spc="-70" dirty="0" smtClean="0">
                <a:latin typeface="Times New Roman"/>
                <a:ea typeface="Times New Roman"/>
              </a:rPr>
              <a:t> </a:t>
            </a:r>
            <a:r>
              <a:rPr lang="en-US" dirty="0" smtClean="0">
                <a:latin typeface="Times New Roman"/>
                <a:ea typeface="Times New Roman"/>
              </a:rPr>
              <a:t>pyramid.</a:t>
            </a:r>
            <a:r>
              <a:rPr lang="en-US" spc="-70" dirty="0" smtClean="0">
                <a:latin typeface="Times New Roman"/>
                <a:ea typeface="Times New Roman"/>
              </a:rPr>
              <a:t> </a:t>
            </a:r>
            <a:r>
              <a:rPr lang="en-US" dirty="0" smtClean="0">
                <a:latin typeface="Times New Roman"/>
                <a:ea typeface="Times New Roman"/>
              </a:rPr>
              <a:t>Needs</a:t>
            </a:r>
            <a:r>
              <a:rPr lang="en-US" spc="-70" dirty="0" smtClean="0">
                <a:latin typeface="Times New Roman"/>
                <a:ea typeface="Times New Roman"/>
              </a:rPr>
              <a:t> </a:t>
            </a:r>
            <a:r>
              <a:rPr lang="en-US" dirty="0" smtClean="0">
                <a:latin typeface="Times New Roman"/>
                <a:ea typeface="Times New Roman"/>
              </a:rPr>
              <a:t>at</a:t>
            </a:r>
            <a:r>
              <a:rPr lang="en-US" spc="-70" dirty="0" smtClean="0">
                <a:latin typeface="Times New Roman"/>
                <a:ea typeface="Times New Roman"/>
              </a:rPr>
              <a:t> </a:t>
            </a:r>
            <a:r>
              <a:rPr lang="en-US" dirty="0" smtClean="0">
                <a:latin typeface="Times New Roman"/>
                <a:ea typeface="Times New Roman"/>
              </a:rPr>
              <a:t>the</a:t>
            </a:r>
            <a:r>
              <a:rPr lang="en-US" spc="-70" dirty="0" smtClean="0">
                <a:latin typeface="Times New Roman"/>
                <a:ea typeface="Times New Roman"/>
              </a:rPr>
              <a:t> </a:t>
            </a:r>
            <a:r>
              <a:rPr lang="en-US" dirty="0" smtClean="0">
                <a:latin typeface="Times New Roman"/>
                <a:ea typeface="Times New Roman"/>
              </a:rPr>
              <a:t>bottom</a:t>
            </a:r>
            <a:r>
              <a:rPr lang="en-US" spc="-70" dirty="0" smtClean="0">
                <a:latin typeface="Times New Roman"/>
                <a:ea typeface="Times New Roman"/>
              </a:rPr>
              <a:t> </a:t>
            </a:r>
            <a:r>
              <a:rPr lang="en-US" dirty="0" smtClean="0">
                <a:latin typeface="Times New Roman"/>
                <a:ea typeface="Times New Roman"/>
              </a:rPr>
              <a:t>of</a:t>
            </a:r>
            <a:r>
              <a:rPr lang="en-US" spc="-70" dirty="0" smtClean="0">
                <a:latin typeface="Times New Roman"/>
                <a:ea typeface="Times New Roman"/>
              </a:rPr>
              <a:t> </a:t>
            </a:r>
            <a:r>
              <a:rPr lang="en-US" dirty="0" smtClean="0">
                <a:latin typeface="Times New Roman"/>
                <a:ea typeface="Times New Roman"/>
              </a:rPr>
              <a:t>the</a:t>
            </a:r>
            <a:r>
              <a:rPr lang="en-US" spc="-70" dirty="0" smtClean="0">
                <a:latin typeface="Times New Roman"/>
                <a:ea typeface="Times New Roman"/>
              </a:rPr>
              <a:t> </a:t>
            </a:r>
            <a:r>
              <a:rPr lang="en-US" dirty="0" smtClean="0">
                <a:latin typeface="Times New Roman"/>
                <a:ea typeface="Times New Roman"/>
              </a:rPr>
              <a:t>pyramid</a:t>
            </a:r>
            <a:r>
              <a:rPr lang="en-US" spc="-70" dirty="0" smtClean="0">
                <a:latin typeface="Times New Roman"/>
                <a:ea typeface="Times New Roman"/>
              </a:rPr>
              <a:t> </a:t>
            </a:r>
            <a:r>
              <a:rPr lang="en-US" dirty="0" smtClean="0">
                <a:latin typeface="Times New Roman"/>
                <a:ea typeface="Times New Roman"/>
              </a:rPr>
              <a:t>are</a:t>
            </a:r>
            <a:r>
              <a:rPr lang="en-US" spc="-70" dirty="0" smtClean="0">
                <a:latin typeface="Times New Roman"/>
                <a:ea typeface="Times New Roman"/>
              </a:rPr>
              <a:t> </a:t>
            </a:r>
            <a:r>
              <a:rPr lang="en-US" dirty="0" smtClean="0">
                <a:latin typeface="Times New Roman"/>
                <a:ea typeface="Times New Roman"/>
              </a:rPr>
              <a:t>basic</a:t>
            </a:r>
            <a:r>
              <a:rPr lang="en-US" spc="-70" dirty="0" smtClean="0">
                <a:latin typeface="Times New Roman"/>
                <a:ea typeface="Times New Roman"/>
              </a:rPr>
              <a:t> </a:t>
            </a:r>
            <a:r>
              <a:rPr lang="en-US" dirty="0" smtClean="0">
                <a:latin typeface="Times New Roman"/>
                <a:ea typeface="Times New Roman"/>
              </a:rPr>
              <a:t>physical</a:t>
            </a:r>
            <a:r>
              <a:rPr lang="en-US" spc="-70" dirty="0" smtClean="0">
                <a:latin typeface="Times New Roman"/>
                <a:ea typeface="Times New Roman"/>
              </a:rPr>
              <a:t> </a:t>
            </a:r>
            <a:r>
              <a:rPr lang="en-US" dirty="0" smtClean="0">
                <a:latin typeface="Times New Roman"/>
                <a:ea typeface="Times New Roman"/>
              </a:rPr>
              <a:t>requirements</a:t>
            </a:r>
            <a:r>
              <a:rPr lang="en-US" spc="-70" dirty="0" smtClean="0">
                <a:latin typeface="Times New Roman"/>
                <a:ea typeface="Times New Roman"/>
              </a:rPr>
              <a:t> </a:t>
            </a:r>
            <a:r>
              <a:rPr lang="en-US" dirty="0" smtClean="0">
                <a:latin typeface="Times New Roman"/>
                <a:ea typeface="Times New Roman"/>
              </a:rPr>
              <a:t>including</a:t>
            </a:r>
            <a:r>
              <a:rPr lang="en-US" spc="-70" dirty="0" smtClean="0">
                <a:latin typeface="Times New Roman"/>
                <a:ea typeface="Times New Roman"/>
              </a:rPr>
              <a:t> </a:t>
            </a:r>
            <a:r>
              <a:rPr lang="en-US" dirty="0" smtClean="0">
                <a:latin typeface="Times New Roman"/>
                <a:ea typeface="Times New Roman"/>
              </a:rPr>
              <a:t>the</a:t>
            </a:r>
            <a:r>
              <a:rPr lang="en-US" spc="-70" dirty="0" smtClean="0">
                <a:latin typeface="Times New Roman"/>
                <a:ea typeface="Times New Roman"/>
              </a:rPr>
              <a:t> </a:t>
            </a:r>
            <a:r>
              <a:rPr lang="en-US" dirty="0" smtClean="0">
                <a:latin typeface="Times New Roman"/>
                <a:ea typeface="Times New Roman"/>
              </a:rPr>
              <a:t>need</a:t>
            </a:r>
            <a:r>
              <a:rPr lang="en-US" spc="-240" dirty="0" smtClean="0">
                <a:latin typeface="Times New Roman"/>
                <a:ea typeface="Times New Roman"/>
              </a:rPr>
              <a:t> </a:t>
            </a:r>
            <a:r>
              <a:rPr lang="en-US" dirty="0" smtClean="0">
                <a:latin typeface="Times New Roman"/>
                <a:ea typeface="Times New Roman"/>
              </a:rPr>
              <a:t>for</a:t>
            </a:r>
            <a:r>
              <a:rPr lang="en-US" spc="-55" dirty="0" smtClean="0">
                <a:latin typeface="Times New Roman"/>
                <a:ea typeface="Times New Roman"/>
              </a:rPr>
              <a:t> </a:t>
            </a:r>
            <a:r>
              <a:rPr lang="en-US" dirty="0" smtClean="0">
                <a:latin typeface="Times New Roman"/>
                <a:ea typeface="Times New Roman"/>
              </a:rPr>
              <a:t>food,</a:t>
            </a:r>
            <a:r>
              <a:rPr lang="en-US" spc="-55" dirty="0" smtClean="0">
                <a:latin typeface="Times New Roman"/>
                <a:ea typeface="Times New Roman"/>
              </a:rPr>
              <a:t> </a:t>
            </a:r>
            <a:r>
              <a:rPr lang="en-US" dirty="0" smtClean="0">
                <a:latin typeface="Times New Roman"/>
                <a:ea typeface="Times New Roman"/>
              </a:rPr>
              <a:t>water,</a:t>
            </a:r>
            <a:r>
              <a:rPr lang="en-US" spc="-55" dirty="0" smtClean="0">
                <a:latin typeface="Times New Roman"/>
                <a:ea typeface="Times New Roman"/>
              </a:rPr>
              <a:t> </a:t>
            </a:r>
            <a:r>
              <a:rPr lang="en-US" dirty="0" smtClean="0">
                <a:latin typeface="Times New Roman"/>
                <a:ea typeface="Times New Roman"/>
              </a:rPr>
              <a:t>sleep</a:t>
            </a:r>
            <a:r>
              <a:rPr lang="en-US" spc="-55" dirty="0" smtClean="0">
                <a:latin typeface="Times New Roman"/>
                <a:ea typeface="Times New Roman"/>
              </a:rPr>
              <a:t> </a:t>
            </a:r>
            <a:r>
              <a:rPr lang="en-US" dirty="0" smtClean="0">
                <a:latin typeface="Times New Roman"/>
                <a:ea typeface="Times New Roman"/>
              </a:rPr>
              <a:t>and</a:t>
            </a:r>
            <a:r>
              <a:rPr lang="en-US" spc="-55" dirty="0" smtClean="0">
                <a:latin typeface="Times New Roman"/>
                <a:ea typeface="Times New Roman"/>
              </a:rPr>
              <a:t> </a:t>
            </a:r>
            <a:r>
              <a:rPr lang="en-US" dirty="0" smtClean="0">
                <a:latin typeface="Times New Roman"/>
                <a:ea typeface="Times New Roman"/>
              </a:rPr>
              <a:t>warmth.</a:t>
            </a:r>
            <a:r>
              <a:rPr lang="en-US" spc="-55" dirty="0" smtClean="0">
                <a:latin typeface="Times New Roman"/>
                <a:ea typeface="Times New Roman"/>
              </a:rPr>
              <a:t> </a:t>
            </a:r>
            <a:r>
              <a:rPr lang="en-US" dirty="0" smtClean="0">
                <a:latin typeface="Times New Roman"/>
                <a:ea typeface="Times New Roman"/>
              </a:rPr>
              <a:t>Once</a:t>
            </a:r>
            <a:r>
              <a:rPr lang="en-US" spc="-55" dirty="0" smtClean="0">
                <a:latin typeface="Times New Roman"/>
                <a:ea typeface="Times New Roman"/>
              </a:rPr>
              <a:t> </a:t>
            </a:r>
            <a:r>
              <a:rPr lang="en-US" dirty="0" smtClean="0">
                <a:latin typeface="Times New Roman"/>
                <a:ea typeface="Times New Roman"/>
              </a:rPr>
              <a:t>these</a:t>
            </a:r>
            <a:r>
              <a:rPr lang="en-US" spc="-55" dirty="0" smtClean="0">
                <a:latin typeface="Times New Roman"/>
                <a:ea typeface="Times New Roman"/>
              </a:rPr>
              <a:t> </a:t>
            </a:r>
            <a:r>
              <a:rPr lang="en-US" dirty="0" smtClean="0">
                <a:latin typeface="Times New Roman"/>
                <a:ea typeface="Times New Roman"/>
              </a:rPr>
              <a:t>lower-level</a:t>
            </a:r>
            <a:r>
              <a:rPr lang="en-US" spc="-55" dirty="0" smtClean="0">
                <a:latin typeface="Times New Roman"/>
                <a:ea typeface="Times New Roman"/>
              </a:rPr>
              <a:t> </a:t>
            </a:r>
            <a:r>
              <a:rPr lang="en-US" dirty="0" smtClean="0">
                <a:latin typeface="Times New Roman"/>
                <a:ea typeface="Times New Roman"/>
              </a:rPr>
              <a:t>needs</a:t>
            </a:r>
            <a:r>
              <a:rPr lang="en-US" spc="-55" dirty="0" smtClean="0">
                <a:latin typeface="Times New Roman"/>
                <a:ea typeface="Times New Roman"/>
              </a:rPr>
              <a:t> </a:t>
            </a:r>
            <a:r>
              <a:rPr lang="en-US" dirty="0" smtClean="0">
                <a:latin typeface="Times New Roman"/>
                <a:ea typeface="Times New Roman"/>
              </a:rPr>
              <a:t>have</a:t>
            </a:r>
            <a:r>
              <a:rPr lang="en-US" spc="-55" dirty="0" smtClean="0">
                <a:latin typeface="Times New Roman"/>
                <a:ea typeface="Times New Roman"/>
              </a:rPr>
              <a:t> </a:t>
            </a:r>
            <a:r>
              <a:rPr lang="en-US" dirty="0" smtClean="0">
                <a:latin typeface="Times New Roman"/>
                <a:ea typeface="Times New Roman"/>
              </a:rPr>
              <a:t>been</a:t>
            </a:r>
            <a:r>
              <a:rPr lang="en-US" spc="-55" dirty="0" smtClean="0">
                <a:latin typeface="Times New Roman"/>
                <a:ea typeface="Times New Roman"/>
              </a:rPr>
              <a:t> </a:t>
            </a:r>
            <a:r>
              <a:rPr lang="en-US" dirty="0" smtClean="0">
                <a:latin typeface="Times New Roman"/>
                <a:ea typeface="Times New Roman"/>
              </a:rPr>
              <a:t>met,</a:t>
            </a:r>
            <a:r>
              <a:rPr lang="en-US" spc="-55" dirty="0" smtClean="0">
                <a:latin typeface="Times New Roman"/>
                <a:ea typeface="Times New Roman"/>
              </a:rPr>
              <a:t> </a:t>
            </a:r>
            <a:r>
              <a:rPr lang="en-US" dirty="0" smtClean="0">
                <a:latin typeface="Times New Roman"/>
                <a:ea typeface="Times New Roman"/>
              </a:rPr>
              <a:t>people</a:t>
            </a:r>
            <a:r>
              <a:rPr lang="en-US" spc="-55" dirty="0" smtClean="0">
                <a:latin typeface="Times New Roman"/>
                <a:ea typeface="Times New Roman"/>
              </a:rPr>
              <a:t> </a:t>
            </a:r>
            <a:r>
              <a:rPr lang="en-US" dirty="0" smtClean="0">
                <a:latin typeface="Times New Roman"/>
                <a:ea typeface="Times New Roman"/>
              </a:rPr>
              <a:t>can</a:t>
            </a:r>
            <a:r>
              <a:rPr lang="en-US" spc="-55" dirty="0" smtClean="0">
                <a:latin typeface="Times New Roman"/>
                <a:ea typeface="Times New Roman"/>
              </a:rPr>
              <a:t> </a:t>
            </a:r>
            <a:r>
              <a:rPr lang="en-US" dirty="0" smtClean="0">
                <a:latin typeface="Times New Roman"/>
                <a:ea typeface="Times New Roman"/>
              </a:rPr>
              <a:t>move</a:t>
            </a:r>
            <a:r>
              <a:rPr lang="en-US" spc="-55" dirty="0" smtClean="0">
                <a:latin typeface="Times New Roman"/>
                <a:ea typeface="Times New Roman"/>
              </a:rPr>
              <a:t> </a:t>
            </a:r>
            <a:r>
              <a:rPr lang="en-US" dirty="0" smtClean="0">
                <a:latin typeface="Times New Roman"/>
                <a:ea typeface="Times New Roman"/>
              </a:rPr>
              <a:t>onto</a:t>
            </a:r>
            <a:r>
              <a:rPr lang="en-US" spc="-55" dirty="0" smtClean="0">
                <a:latin typeface="Times New Roman"/>
                <a:ea typeface="Times New Roman"/>
              </a:rPr>
              <a:t> </a:t>
            </a:r>
            <a:r>
              <a:rPr lang="en-US" dirty="0" smtClean="0">
                <a:latin typeface="Times New Roman"/>
                <a:ea typeface="Times New Roman"/>
              </a:rPr>
              <a:t>the</a:t>
            </a:r>
            <a:r>
              <a:rPr lang="en-US" spc="-55" dirty="0" smtClean="0">
                <a:latin typeface="Times New Roman"/>
                <a:ea typeface="Times New Roman"/>
              </a:rPr>
              <a:t> </a:t>
            </a:r>
            <a:r>
              <a:rPr lang="en-US" dirty="0" smtClean="0">
                <a:latin typeface="Times New Roman"/>
                <a:ea typeface="Times New Roman"/>
              </a:rPr>
              <a:t>next</a:t>
            </a:r>
            <a:r>
              <a:rPr lang="en-US" spc="-55" dirty="0" smtClean="0">
                <a:latin typeface="Times New Roman"/>
                <a:ea typeface="Times New Roman"/>
              </a:rPr>
              <a:t> </a:t>
            </a:r>
            <a:r>
              <a:rPr lang="en-US" dirty="0" smtClean="0">
                <a:latin typeface="Times New Roman"/>
                <a:ea typeface="Times New Roman"/>
              </a:rPr>
              <a:t>level</a:t>
            </a:r>
            <a:r>
              <a:rPr lang="en-US" spc="-55" dirty="0" smtClean="0">
                <a:latin typeface="Times New Roman"/>
                <a:ea typeface="Times New Roman"/>
              </a:rPr>
              <a:t> </a:t>
            </a:r>
            <a:r>
              <a:rPr lang="en-US" dirty="0" smtClean="0">
                <a:latin typeface="Times New Roman"/>
                <a:ea typeface="Times New Roman"/>
              </a:rPr>
              <a:t>of</a:t>
            </a:r>
            <a:r>
              <a:rPr lang="en-US" spc="-240" dirty="0" smtClean="0">
                <a:latin typeface="Times New Roman"/>
                <a:ea typeface="Times New Roman"/>
              </a:rPr>
              <a:t> </a:t>
            </a:r>
            <a:r>
              <a:rPr lang="en-US" dirty="0" smtClean="0">
                <a:latin typeface="Times New Roman"/>
                <a:ea typeface="Times New Roman"/>
              </a:rPr>
              <a:t>needs,</a:t>
            </a:r>
            <a:r>
              <a:rPr lang="en-US" spc="-45" dirty="0" smtClean="0">
                <a:latin typeface="Times New Roman"/>
                <a:ea typeface="Times New Roman"/>
              </a:rPr>
              <a:t> </a:t>
            </a:r>
            <a:r>
              <a:rPr lang="en-US" dirty="0" smtClean="0">
                <a:latin typeface="Times New Roman"/>
                <a:ea typeface="Times New Roman"/>
              </a:rPr>
              <a:t>which</a:t>
            </a:r>
            <a:r>
              <a:rPr lang="en-US" spc="-45" dirty="0" smtClean="0">
                <a:latin typeface="Times New Roman"/>
                <a:ea typeface="Times New Roman"/>
              </a:rPr>
              <a:t> </a:t>
            </a:r>
            <a:r>
              <a:rPr lang="en-US" dirty="0" smtClean="0">
                <a:latin typeface="Times New Roman"/>
                <a:ea typeface="Times New Roman"/>
              </a:rPr>
              <a:t>are</a:t>
            </a:r>
            <a:r>
              <a:rPr lang="en-US" spc="-40" dirty="0" smtClean="0">
                <a:latin typeface="Times New Roman"/>
                <a:ea typeface="Times New Roman"/>
              </a:rPr>
              <a:t> </a:t>
            </a:r>
            <a:r>
              <a:rPr lang="en-US" dirty="0" smtClean="0">
                <a:latin typeface="Times New Roman"/>
                <a:ea typeface="Times New Roman"/>
              </a:rPr>
              <a:t>for</a:t>
            </a:r>
            <a:r>
              <a:rPr lang="en-US" spc="-45" dirty="0" smtClean="0">
                <a:latin typeface="Times New Roman"/>
                <a:ea typeface="Times New Roman"/>
              </a:rPr>
              <a:t> </a:t>
            </a:r>
            <a:r>
              <a:rPr lang="en-US" dirty="0" smtClean="0">
                <a:latin typeface="Times New Roman"/>
                <a:ea typeface="Times New Roman"/>
              </a:rPr>
              <a:t>safety</a:t>
            </a:r>
            <a:r>
              <a:rPr lang="en-US" spc="-45" dirty="0" smtClean="0">
                <a:latin typeface="Times New Roman"/>
                <a:ea typeface="Times New Roman"/>
              </a:rPr>
              <a:t> </a:t>
            </a:r>
            <a:r>
              <a:rPr lang="en-US" dirty="0" smtClean="0">
                <a:latin typeface="Times New Roman"/>
                <a:ea typeface="Times New Roman"/>
              </a:rPr>
              <a:t>and</a:t>
            </a:r>
            <a:r>
              <a:rPr lang="en-US" spc="-40" dirty="0" smtClean="0">
                <a:latin typeface="Times New Roman"/>
                <a:ea typeface="Times New Roman"/>
              </a:rPr>
              <a:t> </a:t>
            </a:r>
            <a:r>
              <a:rPr lang="en-US" dirty="0" smtClean="0">
                <a:latin typeface="Times New Roman"/>
                <a:ea typeface="Times New Roman"/>
              </a:rPr>
              <a:t>security.</a:t>
            </a:r>
            <a:r>
              <a:rPr lang="en-US" spc="-45" dirty="0" smtClean="0">
                <a:latin typeface="Times New Roman"/>
                <a:ea typeface="Times New Roman"/>
              </a:rPr>
              <a:t> </a:t>
            </a:r>
            <a:r>
              <a:rPr lang="en-US" dirty="0" smtClean="0">
                <a:latin typeface="Times New Roman"/>
                <a:ea typeface="Times New Roman"/>
              </a:rPr>
              <a:t>As</a:t>
            </a:r>
            <a:r>
              <a:rPr lang="en-US" spc="-45" dirty="0" smtClean="0">
                <a:latin typeface="Times New Roman"/>
                <a:ea typeface="Times New Roman"/>
              </a:rPr>
              <a:t> </a:t>
            </a:r>
            <a:r>
              <a:rPr lang="en-US" dirty="0" smtClean="0">
                <a:latin typeface="Times New Roman"/>
                <a:ea typeface="Times New Roman"/>
              </a:rPr>
              <a:t>people</a:t>
            </a:r>
            <a:r>
              <a:rPr lang="en-US" spc="-40" dirty="0" smtClean="0">
                <a:latin typeface="Times New Roman"/>
                <a:ea typeface="Times New Roman"/>
              </a:rPr>
              <a:t> </a:t>
            </a:r>
            <a:r>
              <a:rPr lang="en-US" dirty="0" smtClean="0">
                <a:latin typeface="Times New Roman"/>
                <a:ea typeface="Times New Roman"/>
              </a:rPr>
              <a:t>progress</a:t>
            </a:r>
            <a:r>
              <a:rPr lang="en-US" spc="-45" dirty="0" smtClean="0">
                <a:latin typeface="Times New Roman"/>
                <a:ea typeface="Times New Roman"/>
              </a:rPr>
              <a:t> </a:t>
            </a:r>
            <a:r>
              <a:rPr lang="en-US" dirty="0" smtClean="0">
                <a:latin typeface="Times New Roman"/>
                <a:ea typeface="Times New Roman"/>
              </a:rPr>
              <a:t>up</a:t>
            </a:r>
            <a:r>
              <a:rPr lang="en-US" spc="-40" dirty="0" smtClean="0">
                <a:latin typeface="Times New Roman"/>
                <a:ea typeface="Times New Roman"/>
              </a:rPr>
              <a:t> </a:t>
            </a: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pyramid,</a:t>
            </a:r>
            <a:r>
              <a:rPr lang="en-US" spc="-45" dirty="0" smtClean="0">
                <a:latin typeface="Times New Roman"/>
                <a:ea typeface="Times New Roman"/>
              </a:rPr>
              <a:t> </a:t>
            </a:r>
            <a:r>
              <a:rPr lang="en-US" dirty="0" smtClean="0">
                <a:latin typeface="Times New Roman"/>
                <a:ea typeface="Times New Roman"/>
              </a:rPr>
              <a:t>needs</a:t>
            </a:r>
            <a:r>
              <a:rPr lang="en-US" spc="-40" dirty="0" smtClean="0">
                <a:latin typeface="Times New Roman"/>
                <a:ea typeface="Times New Roman"/>
              </a:rPr>
              <a:t> </a:t>
            </a:r>
            <a:r>
              <a:rPr lang="en-US" dirty="0" smtClean="0">
                <a:latin typeface="Times New Roman"/>
                <a:ea typeface="Times New Roman"/>
              </a:rPr>
              <a:t>become</a:t>
            </a:r>
            <a:r>
              <a:rPr lang="en-US" spc="-45" dirty="0" smtClean="0">
                <a:latin typeface="Times New Roman"/>
                <a:ea typeface="Times New Roman"/>
              </a:rPr>
              <a:t> </a:t>
            </a:r>
            <a:r>
              <a:rPr lang="en-US" dirty="0" smtClean="0">
                <a:latin typeface="Times New Roman"/>
                <a:ea typeface="Times New Roman"/>
              </a:rPr>
              <a:t>increasingly</a:t>
            </a:r>
            <a:r>
              <a:rPr lang="en-US" spc="-45" dirty="0" smtClean="0">
                <a:latin typeface="Times New Roman"/>
                <a:ea typeface="Times New Roman"/>
              </a:rPr>
              <a:t> </a:t>
            </a:r>
            <a:r>
              <a:rPr lang="en-US" dirty="0" smtClean="0">
                <a:latin typeface="Times New Roman"/>
                <a:ea typeface="Times New Roman"/>
              </a:rPr>
              <a:t>psychological</a:t>
            </a:r>
            <a:r>
              <a:rPr lang="en-US" spc="-235" dirty="0" smtClean="0">
                <a:latin typeface="Times New Roman"/>
                <a:ea typeface="Times New Roman"/>
              </a:rPr>
              <a:t> </a:t>
            </a:r>
            <a:r>
              <a:rPr lang="en-US" dirty="0" smtClean="0">
                <a:latin typeface="Times New Roman"/>
                <a:ea typeface="Times New Roman"/>
              </a:rPr>
              <a:t>and social. Soon, the need for love, friendship and intimacy become important. Further up the pyramid, the need for</a:t>
            </a:r>
            <a:r>
              <a:rPr lang="en-US" spc="5" dirty="0" smtClean="0">
                <a:latin typeface="Times New Roman"/>
                <a:ea typeface="Times New Roman"/>
              </a:rPr>
              <a:t> </a:t>
            </a:r>
            <a:r>
              <a:rPr lang="en-US" dirty="0" smtClean="0">
                <a:latin typeface="Times New Roman"/>
                <a:ea typeface="Times New Roman"/>
              </a:rPr>
              <a:t>personal</a:t>
            </a:r>
            <a:r>
              <a:rPr lang="en-US" spc="-10" dirty="0" smtClean="0">
                <a:latin typeface="Times New Roman"/>
                <a:ea typeface="Times New Roman"/>
              </a:rPr>
              <a:t> </a:t>
            </a:r>
            <a:r>
              <a:rPr lang="en-US" dirty="0" smtClean="0">
                <a:latin typeface="Times New Roman"/>
                <a:ea typeface="Times New Roman"/>
              </a:rPr>
              <a:t>esteem</a:t>
            </a:r>
            <a:r>
              <a:rPr lang="en-US" spc="-10" dirty="0" smtClean="0">
                <a:latin typeface="Times New Roman"/>
                <a:ea typeface="Times New Roman"/>
              </a:rPr>
              <a:t> </a:t>
            </a:r>
            <a:r>
              <a:rPr lang="en-US" dirty="0" smtClean="0">
                <a:latin typeface="Times New Roman"/>
                <a:ea typeface="Times New Roman"/>
              </a:rPr>
              <a:t>and</a:t>
            </a:r>
            <a:r>
              <a:rPr lang="en-US" spc="-10" dirty="0" smtClean="0">
                <a:latin typeface="Times New Roman"/>
                <a:ea typeface="Times New Roman"/>
              </a:rPr>
              <a:t> </a:t>
            </a:r>
            <a:r>
              <a:rPr lang="en-US" dirty="0" smtClean="0">
                <a:latin typeface="Times New Roman"/>
                <a:ea typeface="Times New Roman"/>
              </a:rPr>
              <a:t>feelings</a:t>
            </a:r>
            <a:r>
              <a:rPr lang="en-US" spc="-10" dirty="0" smtClean="0">
                <a:latin typeface="Times New Roman"/>
                <a:ea typeface="Times New Roman"/>
              </a:rPr>
              <a:t> </a:t>
            </a:r>
            <a:r>
              <a:rPr lang="en-US" dirty="0" smtClean="0">
                <a:latin typeface="Times New Roman"/>
                <a:ea typeface="Times New Roman"/>
              </a:rPr>
              <a:t>of</a:t>
            </a:r>
            <a:r>
              <a:rPr lang="en-US" spc="-10" dirty="0" smtClean="0">
                <a:latin typeface="Times New Roman"/>
                <a:ea typeface="Times New Roman"/>
              </a:rPr>
              <a:t> </a:t>
            </a:r>
            <a:r>
              <a:rPr lang="en-US" dirty="0" smtClean="0">
                <a:latin typeface="Times New Roman"/>
                <a:ea typeface="Times New Roman"/>
              </a:rPr>
              <a:t>accomplishment</a:t>
            </a:r>
            <a:r>
              <a:rPr lang="en-US" spc="-10" dirty="0" smtClean="0">
                <a:latin typeface="Times New Roman"/>
                <a:ea typeface="Times New Roman"/>
              </a:rPr>
              <a:t> </a:t>
            </a:r>
            <a:r>
              <a:rPr lang="en-US" dirty="0" smtClean="0">
                <a:latin typeface="Times New Roman"/>
                <a:ea typeface="Times New Roman"/>
              </a:rPr>
              <a:t>take</a:t>
            </a:r>
            <a:r>
              <a:rPr lang="en-US" spc="-10" dirty="0" smtClean="0">
                <a:latin typeface="Times New Roman"/>
                <a:ea typeface="Times New Roman"/>
              </a:rPr>
              <a:t> </a:t>
            </a:r>
            <a:r>
              <a:rPr lang="en-US" dirty="0" smtClean="0">
                <a:latin typeface="Times New Roman"/>
                <a:ea typeface="Times New Roman"/>
              </a:rPr>
              <a:t>priority.</a:t>
            </a:r>
            <a:r>
              <a:rPr lang="en-US" spc="-10" dirty="0" smtClean="0">
                <a:latin typeface="Times New Roman"/>
                <a:ea typeface="Times New Roman"/>
              </a:rPr>
              <a:t> </a:t>
            </a:r>
            <a:r>
              <a:rPr lang="en-US" dirty="0" smtClean="0">
                <a:latin typeface="Times New Roman"/>
                <a:ea typeface="Times New Roman"/>
              </a:rPr>
              <a:t>Like</a:t>
            </a:r>
            <a:r>
              <a:rPr lang="en-US" spc="-10" dirty="0" smtClean="0">
                <a:latin typeface="Times New Roman"/>
                <a:ea typeface="Times New Roman"/>
              </a:rPr>
              <a:t> </a:t>
            </a:r>
            <a:r>
              <a:rPr lang="en-US" dirty="0" smtClean="0">
                <a:latin typeface="Times New Roman"/>
                <a:ea typeface="Times New Roman"/>
              </a:rPr>
              <a:t>Carl</a:t>
            </a:r>
            <a:r>
              <a:rPr lang="en-US" spc="-10" dirty="0" smtClean="0">
                <a:latin typeface="Times New Roman"/>
                <a:ea typeface="Times New Roman"/>
              </a:rPr>
              <a:t> </a:t>
            </a:r>
            <a:r>
              <a:rPr lang="en-US" dirty="0" smtClean="0">
                <a:latin typeface="Times New Roman"/>
                <a:ea typeface="Times New Roman"/>
              </a:rPr>
              <a:t>Rogers,</a:t>
            </a:r>
            <a:r>
              <a:rPr lang="en-US" spc="-10" dirty="0" smtClean="0">
                <a:latin typeface="Times New Roman"/>
                <a:ea typeface="Times New Roman"/>
              </a:rPr>
              <a:t> </a:t>
            </a:r>
            <a:r>
              <a:rPr lang="en-US" dirty="0" smtClean="0">
                <a:latin typeface="Times New Roman"/>
                <a:ea typeface="Times New Roman"/>
              </a:rPr>
              <a:t>Maslow</a:t>
            </a:r>
            <a:r>
              <a:rPr lang="en-US" spc="-10" dirty="0" smtClean="0">
                <a:latin typeface="Times New Roman"/>
                <a:ea typeface="Times New Roman"/>
              </a:rPr>
              <a:t> </a:t>
            </a:r>
            <a:r>
              <a:rPr lang="en-US" dirty="0" smtClean="0">
                <a:latin typeface="Times New Roman"/>
                <a:ea typeface="Times New Roman"/>
              </a:rPr>
              <a:t>emphasized</a:t>
            </a:r>
            <a:r>
              <a:rPr lang="en-US" spc="-10" dirty="0" smtClean="0">
                <a:latin typeface="Times New Roman"/>
                <a:ea typeface="Times New Roman"/>
              </a:rPr>
              <a:t> </a:t>
            </a:r>
            <a:r>
              <a:rPr lang="en-US" dirty="0" smtClean="0">
                <a:latin typeface="Times New Roman"/>
                <a:ea typeface="Times New Roman"/>
              </a:rPr>
              <a:t>the</a:t>
            </a:r>
            <a:r>
              <a:rPr lang="en-US" spc="-10" dirty="0" smtClean="0">
                <a:latin typeface="Times New Roman"/>
                <a:ea typeface="Times New Roman"/>
              </a:rPr>
              <a:t> </a:t>
            </a:r>
            <a:r>
              <a:rPr lang="en-US" dirty="0" smtClean="0">
                <a:latin typeface="Times New Roman"/>
                <a:ea typeface="Times New Roman"/>
              </a:rPr>
              <a:t>importance</a:t>
            </a:r>
            <a:r>
              <a:rPr lang="en-US" spc="-240" dirty="0" smtClean="0">
                <a:latin typeface="Times New Roman"/>
                <a:ea typeface="Times New Roman"/>
              </a:rPr>
              <a:t> </a:t>
            </a:r>
            <a:r>
              <a:rPr lang="en-US" dirty="0" smtClean="0">
                <a:latin typeface="Times New Roman"/>
                <a:ea typeface="Times New Roman"/>
              </a:rPr>
              <a:t>of self-actualization, which is a process of growing and developing as a person to achieve individual potential.</a:t>
            </a:r>
          </a:p>
          <a:p>
            <a:endParaRPr lang="en-US" dirty="0"/>
          </a:p>
        </p:txBody>
      </p:sp>
    </p:spTree>
  </p:cSld>
  <p:clrMapOvr>
    <a:masterClrMapping/>
  </p:clrMapOvr>
  <p:transition spd="med">
    <p:wipe dir="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Types</a:t>
            </a:r>
            <a:r>
              <a:rPr lang="en-US" b="1" spc="100" dirty="0" smtClean="0">
                <a:latin typeface="Arial"/>
                <a:ea typeface="Arial"/>
              </a:rPr>
              <a:t> </a:t>
            </a:r>
            <a:r>
              <a:rPr lang="en-US" b="1" dirty="0" smtClean="0">
                <a:latin typeface="Arial"/>
                <a:ea typeface="Arial"/>
              </a:rPr>
              <a:t>of</a:t>
            </a:r>
            <a:r>
              <a:rPr lang="en-US" b="1" spc="100" dirty="0" smtClean="0">
                <a:latin typeface="Arial"/>
                <a:ea typeface="Arial"/>
              </a:rPr>
              <a:t> </a:t>
            </a:r>
            <a:r>
              <a:rPr lang="en-US" b="1" dirty="0" smtClean="0">
                <a:latin typeface="Arial"/>
                <a:ea typeface="Arial"/>
              </a:rPr>
              <a:t>Needs</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latin typeface="Times New Roman"/>
                <a:ea typeface="Times New Roman"/>
              </a:rPr>
              <a:t>Maslow</a:t>
            </a:r>
            <a:r>
              <a:rPr lang="en-US" spc="-10" dirty="0" smtClean="0">
                <a:latin typeface="Times New Roman"/>
                <a:ea typeface="Times New Roman"/>
              </a:rPr>
              <a:t> </a:t>
            </a:r>
            <a:r>
              <a:rPr lang="en-US" dirty="0" smtClean="0">
                <a:latin typeface="Times New Roman"/>
                <a:ea typeface="Times New Roman"/>
              </a:rPr>
              <a:t>believed</a:t>
            </a:r>
            <a:r>
              <a:rPr lang="en-US" spc="-10" dirty="0" smtClean="0">
                <a:latin typeface="Times New Roman"/>
                <a:ea typeface="Times New Roman"/>
              </a:rPr>
              <a:t> </a:t>
            </a:r>
            <a:r>
              <a:rPr lang="en-US" dirty="0" smtClean="0">
                <a:latin typeface="Times New Roman"/>
                <a:ea typeface="Times New Roman"/>
              </a:rPr>
              <a:t>that</a:t>
            </a:r>
            <a:r>
              <a:rPr lang="en-US" spc="-5" dirty="0" smtClean="0">
                <a:latin typeface="Times New Roman"/>
                <a:ea typeface="Times New Roman"/>
              </a:rPr>
              <a:t> </a:t>
            </a:r>
            <a:r>
              <a:rPr lang="en-US" dirty="0" smtClean="0">
                <a:latin typeface="Times New Roman"/>
                <a:ea typeface="Times New Roman"/>
              </a:rPr>
              <a:t>these</a:t>
            </a:r>
            <a:r>
              <a:rPr lang="en-US" spc="-10" dirty="0" smtClean="0">
                <a:latin typeface="Times New Roman"/>
                <a:ea typeface="Times New Roman"/>
              </a:rPr>
              <a:t> </a:t>
            </a:r>
            <a:r>
              <a:rPr lang="en-US" dirty="0" smtClean="0">
                <a:latin typeface="Times New Roman"/>
                <a:ea typeface="Times New Roman"/>
              </a:rPr>
              <a:t>needs</a:t>
            </a:r>
            <a:r>
              <a:rPr lang="en-US" spc="-10" dirty="0" smtClean="0">
                <a:latin typeface="Times New Roman"/>
                <a:ea typeface="Times New Roman"/>
              </a:rPr>
              <a:t> </a:t>
            </a:r>
            <a:r>
              <a:rPr lang="en-US" dirty="0" smtClean="0">
                <a:latin typeface="Times New Roman"/>
                <a:ea typeface="Times New Roman"/>
              </a:rPr>
              <a:t>are</a:t>
            </a:r>
            <a:r>
              <a:rPr lang="en-US" spc="-5" dirty="0" smtClean="0">
                <a:latin typeface="Times New Roman"/>
                <a:ea typeface="Times New Roman"/>
              </a:rPr>
              <a:t> </a:t>
            </a:r>
            <a:r>
              <a:rPr lang="en-US" dirty="0" smtClean="0">
                <a:latin typeface="Times New Roman"/>
                <a:ea typeface="Times New Roman"/>
              </a:rPr>
              <a:t>similar</a:t>
            </a:r>
            <a:r>
              <a:rPr lang="en-US" spc="-10" dirty="0" smtClean="0">
                <a:latin typeface="Times New Roman"/>
                <a:ea typeface="Times New Roman"/>
              </a:rPr>
              <a:t> </a:t>
            </a:r>
            <a:r>
              <a:rPr lang="en-US" dirty="0" smtClean="0">
                <a:latin typeface="Times New Roman"/>
                <a:ea typeface="Times New Roman"/>
              </a:rPr>
              <a:t>to</a:t>
            </a:r>
            <a:r>
              <a:rPr lang="en-US" spc="-10" dirty="0" smtClean="0">
                <a:latin typeface="Times New Roman"/>
                <a:ea typeface="Times New Roman"/>
              </a:rPr>
              <a:t> </a:t>
            </a:r>
            <a:r>
              <a:rPr lang="en-US" dirty="0" smtClean="0">
                <a:latin typeface="Times New Roman"/>
                <a:ea typeface="Times New Roman"/>
              </a:rPr>
              <a:t>instincts</a:t>
            </a:r>
            <a:r>
              <a:rPr lang="en-US" spc="-5" dirty="0" smtClean="0">
                <a:latin typeface="Times New Roman"/>
                <a:ea typeface="Times New Roman"/>
              </a:rPr>
              <a:t> </a:t>
            </a:r>
            <a:r>
              <a:rPr lang="en-US" dirty="0" smtClean="0">
                <a:latin typeface="Times New Roman"/>
                <a:ea typeface="Times New Roman"/>
              </a:rPr>
              <a:t>and</a:t>
            </a:r>
            <a:r>
              <a:rPr lang="en-US" spc="-10" dirty="0" smtClean="0">
                <a:latin typeface="Times New Roman"/>
                <a:ea typeface="Times New Roman"/>
              </a:rPr>
              <a:t> </a:t>
            </a:r>
            <a:r>
              <a:rPr lang="en-US" dirty="0" smtClean="0">
                <a:latin typeface="Times New Roman"/>
                <a:ea typeface="Times New Roman"/>
              </a:rPr>
              <a:t>play</a:t>
            </a:r>
            <a:r>
              <a:rPr lang="en-US" spc="-5" dirty="0" smtClean="0">
                <a:latin typeface="Times New Roman"/>
                <a:ea typeface="Times New Roman"/>
              </a:rPr>
              <a:t> </a:t>
            </a:r>
            <a:r>
              <a:rPr lang="en-US" dirty="0" smtClean="0">
                <a:latin typeface="Times New Roman"/>
                <a:ea typeface="Times New Roman"/>
              </a:rPr>
              <a:t>a</a:t>
            </a:r>
            <a:r>
              <a:rPr lang="en-US" spc="-10" dirty="0" smtClean="0">
                <a:latin typeface="Times New Roman"/>
                <a:ea typeface="Times New Roman"/>
              </a:rPr>
              <a:t> </a:t>
            </a:r>
            <a:r>
              <a:rPr lang="en-US" dirty="0" smtClean="0">
                <a:latin typeface="Times New Roman"/>
                <a:ea typeface="Times New Roman"/>
              </a:rPr>
              <a:t>major</a:t>
            </a:r>
            <a:r>
              <a:rPr lang="en-US" spc="-10" dirty="0" smtClean="0">
                <a:latin typeface="Times New Roman"/>
                <a:ea typeface="Times New Roman"/>
              </a:rPr>
              <a:t> </a:t>
            </a:r>
            <a:r>
              <a:rPr lang="en-US" dirty="0" smtClean="0">
                <a:latin typeface="Times New Roman"/>
                <a:ea typeface="Times New Roman"/>
              </a:rPr>
              <a:t>role</a:t>
            </a:r>
            <a:r>
              <a:rPr lang="en-US" spc="-5" dirty="0" smtClean="0">
                <a:latin typeface="Times New Roman"/>
                <a:ea typeface="Times New Roman"/>
              </a:rPr>
              <a:t> </a:t>
            </a:r>
            <a:r>
              <a:rPr lang="en-US" dirty="0" smtClean="0">
                <a:latin typeface="Times New Roman"/>
                <a:ea typeface="Times New Roman"/>
              </a:rPr>
              <a:t>in</a:t>
            </a:r>
            <a:r>
              <a:rPr lang="en-US" spc="-10" dirty="0" smtClean="0">
                <a:latin typeface="Times New Roman"/>
                <a:ea typeface="Times New Roman"/>
              </a:rPr>
              <a:t> </a:t>
            </a:r>
            <a:r>
              <a:rPr lang="en-US" dirty="0" smtClean="0">
                <a:latin typeface="Times New Roman"/>
                <a:ea typeface="Times New Roman"/>
              </a:rPr>
              <a:t>motivating</a:t>
            </a:r>
            <a:r>
              <a:rPr lang="en-US" spc="-10" dirty="0" smtClean="0">
                <a:latin typeface="Times New Roman"/>
                <a:ea typeface="Times New Roman"/>
              </a:rPr>
              <a:t> </a:t>
            </a:r>
            <a:r>
              <a:rPr lang="en-US" dirty="0" smtClean="0">
                <a:latin typeface="Times New Roman"/>
                <a:ea typeface="Times New Roman"/>
              </a:rPr>
              <a:t>behavior.</a:t>
            </a:r>
            <a:r>
              <a:rPr lang="en-US" spc="-5" dirty="0" smtClean="0">
                <a:latin typeface="Times New Roman"/>
                <a:ea typeface="Times New Roman"/>
              </a:rPr>
              <a:t> </a:t>
            </a:r>
            <a:r>
              <a:rPr lang="en-US" dirty="0" smtClean="0">
                <a:latin typeface="Times New Roman"/>
                <a:ea typeface="Times New Roman"/>
              </a:rPr>
              <a:t>Physiological,</a:t>
            </a:r>
            <a:r>
              <a:rPr lang="en-US" spc="-240" dirty="0" smtClean="0">
                <a:latin typeface="Times New Roman"/>
                <a:ea typeface="Times New Roman"/>
              </a:rPr>
              <a:t> </a:t>
            </a:r>
            <a:r>
              <a:rPr lang="en-US" dirty="0" smtClean="0">
                <a:latin typeface="Times New Roman"/>
                <a:ea typeface="Times New Roman"/>
              </a:rPr>
              <a:t>security, social, and esteem needs are deficiency needs (also known as D-needs), meaning that these needs arise due</a:t>
            </a:r>
            <a:r>
              <a:rPr lang="en-US" spc="5" dirty="0" smtClean="0">
                <a:latin typeface="Times New Roman"/>
                <a:ea typeface="Times New Roman"/>
              </a:rPr>
              <a:t> </a:t>
            </a:r>
            <a:r>
              <a:rPr lang="en-US" dirty="0" smtClean="0">
                <a:latin typeface="Times New Roman"/>
                <a:ea typeface="Times New Roman"/>
              </a:rPr>
              <a:t>to deprivation. Satisfying these lower-level needs is important in order to avoid unpleasant feelings or consequences.</a:t>
            </a:r>
            <a:r>
              <a:rPr lang="en-US" spc="-235" dirty="0" smtClean="0">
                <a:latin typeface="Times New Roman"/>
                <a:ea typeface="Times New Roman"/>
              </a:rPr>
              <a:t> </a:t>
            </a:r>
            <a:r>
              <a:rPr lang="en-US" dirty="0" smtClean="0">
                <a:latin typeface="Times New Roman"/>
                <a:ea typeface="Times New Roman"/>
              </a:rPr>
              <a:t>Maslow termed the highest-level of the pyramid as growth needs (also known as being needs or B-needs). Growth</a:t>
            </a:r>
            <a:r>
              <a:rPr lang="en-US" spc="5" dirty="0" smtClean="0">
                <a:latin typeface="Times New Roman"/>
                <a:ea typeface="Times New Roman"/>
              </a:rPr>
              <a:t> </a:t>
            </a:r>
            <a:r>
              <a:rPr lang="en-US" dirty="0" smtClean="0">
                <a:latin typeface="Times New Roman"/>
                <a:ea typeface="Times New Roman"/>
              </a:rPr>
              <a:t>needs do not stem from a lack of something, but rather from a desire to grow as a person.</a:t>
            </a:r>
          </a:p>
          <a:p>
            <a:endParaRPr lang="en-US" dirty="0"/>
          </a:p>
        </p:txBody>
      </p:sp>
    </p:spTree>
  </p:cSld>
  <p:clrMapOvr>
    <a:masterClrMapping/>
  </p:clrMapOvr>
  <p:transition spd="med">
    <p:wipe dir="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Five</a:t>
            </a:r>
            <a:r>
              <a:rPr lang="en-US" b="1" spc="80" dirty="0" smtClean="0">
                <a:latin typeface="Arial"/>
                <a:ea typeface="Arial"/>
              </a:rPr>
              <a:t> </a:t>
            </a:r>
            <a:r>
              <a:rPr lang="en-US" b="1" dirty="0" smtClean="0">
                <a:latin typeface="Arial"/>
                <a:ea typeface="Arial"/>
              </a:rPr>
              <a:t>Levels</a:t>
            </a:r>
            <a:r>
              <a:rPr lang="en-US" b="1" spc="80" dirty="0" smtClean="0">
                <a:latin typeface="Arial"/>
                <a:ea typeface="Arial"/>
              </a:rPr>
              <a:t> </a:t>
            </a:r>
            <a:r>
              <a:rPr lang="en-US" b="1" dirty="0" smtClean="0">
                <a:latin typeface="Arial"/>
                <a:ea typeface="Arial"/>
              </a:rPr>
              <a:t>of</a:t>
            </a:r>
            <a:r>
              <a:rPr lang="en-US" b="1" spc="80" dirty="0" smtClean="0">
                <a:latin typeface="Arial"/>
                <a:ea typeface="Arial"/>
              </a:rPr>
              <a:t> </a:t>
            </a:r>
            <a:r>
              <a:rPr lang="en-US" b="1" dirty="0" smtClean="0">
                <a:latin typeface="Arial"/>
                <a:ea typeface="Arial"/>
              </a:rPr>
              <a:t>the</a:t>
            </a:r>
            <a:r>
              <a:rPr lang="en-US" b="1" spc="80" dirty="0" smtClean="0">
                <a:latin typeface="Arial"/>
                <a:ea typeface="Arial"/>
              </a:rPr>
              <a:t> </a:t>
            </a:r>
            <a:r>
              <a:rPr lang="en-US" b="1" dirty="0" smtClean="0">
                <a:latin typeface="Arial"/>
                <a:ea typeface="Arial"/>
              </a:rPr>
              <a:t>Hierarchy</a:t>
            </a:r>
            <a:r>
              <a:rPr lang="en-US" b="1" spc="80" dirty="0" smtClean="0">
                <a:latin typeface="Arial"/>
                <a:ea typeface="Arial"/>
              </a:rPr>
              <a:t> </a:t>
            </a:r>
            <a:r>
              <a:rPr lang="en-US" b="1" dirty="0" smtClean="0">
                <a:latin typeface="Arial"/>
                <a:ea typeface="Arial"/>
              </a:rPr>
              <a:t>of</a:t>
            </a:r>
            <a:r>
              <a:rPr lang="en-US" b="1" spc="80" dirty="0" smtClean="0">
                <a:latin typeface="Arial"/>
                <a:ea typeface="Arial"/>
              </a:rPr>
              <a:t> </a:t>
            </a:r>
            <a:r>
              <a:rPr lang="en-US" b="1" dirty="0" smtClean="0">
                <a:latin typeface="Arial"/>
                <a:ea typeface="Arial"/>
              </a:rPr>
              <a:t>Needs</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lstStyle/>
          <a:p>
            <a:r>
              <a:rPr lang="en-US" dirty="0" smtClean="0">
                <a:latin typeface="Times New Roman"/>
                <a:ea typeface="Times New Roman"/>
              </a:rPr>
              <a:t>There are five different levels in Maslow's hierarchy of needs:</a:t>
            </a:r>
          </a:p>
          <a:p>
            <a:endParaRPr lang="en-US" dirty="0"/>
          </a:p>
        </p:txBody>
      </p:sp>
    </p:spTree>
  </p:cSld>
  <p:clrMapOvr>
    <a:masterClrMapping/>
  </p:clrMapOvr>
  <p:transition spd="med">
    <p:wipe dir="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55000" lnSpcReduction="20000"/>
          </a:bodyPr>
          <a:lstStyle/>
          <a:p>
            <a:pPr marL="266700" marR="0">
              <a:spcBef>
                <a:spcPts val="0"/>
              </a:spcBef>
              <a:spcAft>
                <a:spcPts val="0"/>
              </a:spcAft>
            </a:pPr>
            <a:r>
              <a:rPr lang="en-US" b="1" dirty="0" smtClean="0">
                <a:latin typeface="Arial"/>
                <a:ea typeface="Arial"/>
              </a:rPr>
              <a:t>Physiological</a:t>
            </a:r>
            <a:r>
              <a:rPr lang="en-US" b="1" spc="180" dirty="0" smtClean="0">
                <a:latin typeface="Arial"/>
                <a:ea typeface="Arial"/>
              </a:rPr>
              <a:t> </a:t>
            </a:r>
            <a:r>
              <a:rPr lang="en-US" b="1" dirty="0" smtClean="0">
                <a:latin typeface="Arial"/>
                <a:ea typeface="Arial"/>
              </a:rPr>
              <a:t>Needs</a:t>
            </a:r>
          </a:p>
          <a:p>
            <a:pPr marL="266700" marR="266065" algn="just">
              <a:lnSpc>
                <a:spcPct val="103000"/>
              </a:lnSpc>
              <a:spcBef>
                <a:spcPts val="1175"/>
              </a:spcBef>
              <a:spcAft>
                <a:spcPts val="0"/>
              </a:spcAft>
            </a:pPr>
            <a:r>
              <a:rPr lang="en-US" dirty="0" smtClean="0">
                <a:latin typeface="Times New Roman"/>
                <a:ea typeface="Times New Roman"/>
              </a:rPr>
              <a:t>These include the most basic needs that are vital to survival, such as the need for water, air, food and sleep. Maslow</a:t>
            </a:r>
            <a:r>
              <a:rPr lang="en-US" spc="5" dirty="0" smtClean="0">
                <a:latin typeface="Times New Roman"/>
                <a:ea typeface="Times New Roman"/>
              </a:rPr>
              <a:t> </a:t>
            </a:r>
            <a:r>
              <a:rPr lang="en-US" dirty="0" smtClean="0">
                <a:latin typeface="Times New Roman"/>
                <a:ea typeface="Times New Roman"/>
              </a:rPr>
              <a:t>believed</a:t>
            </a:r>
            <a:r>
              <a:rPr lang="en-US" spc="-40" dirty="0" smtClean="0">
                <a:latin typeface="Times New Roman"/>
                <a:ea typeface="Times New Roman"/>
              </a:rPr>
              <a:t> </a:t>
            </a:r>
            <a:r>
              <a:rPr lang="en-US" dirty="0" smtClean="0">
                <a:latin typeface="Times New Roman"/>
                <a:ea typeface="Times New Roman"/>
              </a:rPr>
              <a:t>that</a:t>
            </a:r>
            <a:r>
              <a:rPr lang="en-US" spc="-40" dirty="0" smtClean="0">
                <a:latin typeface="Times New Roman"/>
                <a:ea typeface="Times New Roman"/>
              </a:rPr>
              <a:t> </a:t>
            </a:r>
            <a:r>
              <a:rPr lang="en-US" dirty="0" smtClean="0">
                <a:latin typeface="Times New Roman"/>
                <a:ea typeface="Times New Roman"/>
              </a:rPr>
              <a:t>these</a:t>
            </a:r>
            <a:r>
              <a:rPr lang="en-US" spc="-40" dirty="0" smtClean="0">
                <a:latin typeface="Times New Roman"/>
                <a:ea typeface="Times New Roman"/>
              </a:rPr>
              <a:t> </a:t>
            </a:r>
            <a:r>
              <a:rPr lang="en-US" dirty="0" smtClean="0">
                <a:latin typeface="Times New Roman"/>
                <a:ea typeface="Times New Roman"/>
              </a:rPr>
              <a:t>needs</a:t>
            </a:r>
            <a:r>
              <a:rPr lang="en-US" spc="-40" dirty="0" smtClean="0">
                <a:latin typeface="Times New Roman"/>
                <a:ea typeface="Times New Roman"/>
              </a:rPr>
              <a:t> </a:t>
            </a:r>
            <a:r>
              <a:rPr lang="en-US" dirty="0" smtClean="0">
                <a:latin typeface="Times New Roman"/>
                <a:ea typeface="Times New Roman"/>
              </a:rPr>
              <a:t>are</a:t>
            </a:r>
            <a:r>
              <a:rPr lang="en-US" spc="-40"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most</a:t>
            </a:r>
            <a:r>
              <a:rPr lang="en-US" spc="-40" dirty="0" smtClean="0">
                <a:latin typeface="Times New Roman"/>
                <a:ea typeface="Times New Roman"/>
              </a:rPr>
              <a:t> </a:t>
            </a:r>
            <a:r>
              <a:rPr lang="en-US" dirty="0" smtClean="0">
                <a:latin typeface="Times New Roman"/>
                <a:ea typeface="Times New Roman"/>
              </a:rPr>
              <a:t>basic</a:t>
            </a:r>
            <a:r>
              <a:rPr lang="en-US" spc="-40" dirty="0" smtClean="0">
                <a:latin typeface="Times New Roman"/>
                <a:ea typeface="Times New Roman"/>
              </a:rPr>
              <a:t> </a:t>
            </a:r>
            <a:r>
              <a:rPr lang="en-US" dirty="0" smtClean="0">
                <a:latin typeface="Times New Roman"/>
                <a:ea typeface="Times New Roman"/>
              </a:rPr>
              <a:t>and</a:t>
            </a:r>
            <a:r>
              <a:rPr lang="en-US" spc="-40" dirty="0" smtClean="0">
                <a:latin typeface="Times New Roman"/>
                <a:ea typeface="Times New Roman"/>
              </a:rPr>
              <a:t> </a:t>
            </a:r>
            <a:r>
              <a:rPr lang="en-US" dirty="0" smtClean="0">
                <a:latin typeface="Times New Roman"/>
                <a:ea typeface="Times New Roman"/>
              </a:rPr>
              <a:t>instinctive</a:t>
            </a:r>
            <a:r>
              <a:rPr lang="en-US" spc="-40" dirty="0" smtClean="0">
                <a:latin typeface="Times New Roman"/>
                <a:ea typeface="Times New Roman"/>
              </a:rPr>
              <a:t> </a:t>
            </a:r>
            <a:r>
              <a:rPr lang="en-US" dirty="0" smtClean="0">
                <a:latin typeface="Times New Roman"/>
                <a:ea typeface="Times New Roman"/>
              </a:rPr>
              <a:t>needs</a:t>
            </a:r>
            <a:r>
              <a:rPr lang="en-US" spc="-40" dirty="0" smtClean="0">
                <a:latin typeface="Times New Roman"/>
                <a:ea typeface="Times New Roman"/>
              </a:rPr>
              <a:t> </a:t>
            </a:r>
            <a:r>
              <a:rPr lang="en-US" dirty="0" smtClean="0">
                <a:latin typeface="Times New Roman"/>
                <a:ea typeface="Times New Roman"/>
              </a:rPr>
              <a:t>in</a:t>
            </a:r>
            <a:r>
              <a:rPr lang="en-US" spc="-40"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hierarchy</a:t>
            </a:r>
            <a:r>
              <a:rPr lang="en-US" spc="-40" dirty="0" smtClean="0">
                <a:latin typeface="Times New Roman"/>
                <a:ea typeface="Times New Roman"/>
              </a:rPr>
              <a:t> </a:t>
            </a:r>
            <a:r>
              <a:rPr lang="en-US" dirty="0" smtClean="0">
                <a:latin typeface="Times New Roman"/>
                <a:ea typeface="Times New Roman"/>
              </a:rPr>
              <a:t>because</a:t>
            </a:r>
            <a:r>
              <a:rPr lang="en-US" spc="-40" dirty="0" smtClean="0">
                <a:latin typeface="Times New Roman"/>
                <a:ea typeface="Times New Roman"/>
              </a:rPr>
              <a:t> </a:t>
            </a:r>
            <a:r>
              <a:rPr lang="en-US" dirty="0" smtClean="0">
                <a:latin typeface="Times New Roman"/>
                <a:ea typeface="Times New Roman"/>
              </a:rPr>
              <a:t>all</a:t>
            </a:r>
            <a:r>
              <a:rPr lang="en-US" spc="-40" dirty="0" smtClean="0">
                <a:latin typeface="Times New Roman"/>
                <a:ea typeface="Times New Roman"/>
              </a:rPr>
              <a:t> </a:t>
            </a:r>
            <a:r>
              <a:rPr lang="en-US" dirty="0" smtClean="0">
                <a:latin typeface="Times New Roman"/>
                <a:ea typeface="Times New Roman"/>
              </a:rPr>
              <a:t>needs</a:t>
            </a:r>
            <a:r>
              <a:rPr lang="en-US" spc="-40" dirty="0" smtClean="0">
                <a:latin typeface="Times New Roman"/>
                <a:ea typeface="Times New Roman"/>
              </a:rPr>
              <a:t> </a:t>
            </a:r>
            <a:r>
              <a:rPr lang="en-US" dirty="0" smtClean="0">
                <a:latin typeface="Times New Roman"/>
                <a:ea typeface="Times New Roman"/>
              </a:rPr>
              <a:t>become</a:t>
            </a:r>
            <a:r>
              <a:rPr lang="en-US" spc="-40" dirty="0" smtClean="0">
                <a:latin typeface="Times New Roman"/>
                <a:ea typeface="Times New Roman"/>
              </a:rPr>
              <a:t> </a:t>
            </a:r>
            <a:r>
              <a:rPr lang="en-US" dirty="0" smtClean="0">
                <a:latin typeface="Times New Roman"/>
                <a:ea typeface="Times New Roman"/>
              </a:rPr>
              <a:t>secondary</a:t>
            </a:r>
            <a:r>
              <a:rPr lang="en-US" spc="-240" dirty="0" smtClean="0">
                <a:latin typeface="Times New Roman"/>
                <a:ea typeface="Times New Roman"/>
              </a:rPr>
              <a:t> </a:t>
            </a:r>
            <a:r>
              <a:rPr lang="en-US" dirty="0" smtClean="0">
                <a:latin typeface="Times New Roman"/>
                <a:ea typeface="Times New Roman"/>
              </a:rPr>
              <a:t>until these physiological needs are met.</a:t>
            </a:r>
          </a:p>
          <a:p>
            <a:pPr marL="0" marR="0">
              <a:spcBef>
                <a:spcPts val="10"/>
              </a:spcBef>
              <a:spcAft>
                <a:spcPts val="0"/>
              </a:spcAft>
            </a:pPr>
            <a:r>
              <a:rPr lang="en-US" dirty="0" smtClean="0">
                <a:latin typeface="Times New Roman"/>
                <a:ea typeface="Times New Roman"/>
              </a:rPr>
              <a:t> </a:t>
            </a:r>
          </a:p>
          <a:p>
            <a:pPr marL="266700" marR="0">
              <a:spcBef>
                <a:spcPts val="5"/>
              </a:spcBef>
              <a:spcAft>
                <a:spcPts val="0"/>
              </a:spcAft>
            </a:pPr>
            <a:r>
              <a:rPr lang="en-US" b="1" dirty="0" smtClean="0">
                <a:latin typeface="Arial"/>
                <a:ea typeface="Arial"/>
              </a:rPr>
              <a:t>Security</a:t>
            </a:r>
            <a:r>
              <a:rPr lang="en-US" b="1" spc="135" dirty="0" smtClean="0">
                <a:latin typeface="Arial"/>
                <a:ea typeface="Arial"/>
              </a:rPr>
              <a:t> </a:t>
            </a:r>
            <a:r>
              <a:rPr lang="en-US" b="1" dirty="0" smtClean="0">
                <a:latin typeface="Arial"/>
                <a:ea typeface="Arial"/>
              </a:rPr>
              <a:t>Needs</a:t>
            </a:r>
          </a:p>
          <a:p>
            <a:pPr marL="266700" marR="266065" algn="just">
              <a:lnSpc>
                <a:spcPct val="103000"/>
              </a:lnSpc>
              <a:spcBef>
                <a:spcPts val="1175"/>
              </a:spcBef>
              <a:spcAft>
                <a:spcPts val="0"/>
              </a:spcAft>
            </a:pPr>
            <a:r>
              <a:rPr lang="en-US" dirty="0" smtClean="0">
                <a:latin typeface="Times New Roman"/>
                <a:ea typeface="Times New Roman"/>
              </a:rPr>
              <a:t>These include needs for safety and security. Security needs are important for survival, but they are not as demanding</a:t>
            </a:r>
            <a:r>
              <a:rPr lang="en-US" spc="-235" dirty="0" smtClean="0">
                <a:latin typeface="Times New Roman"/>
                <a:ea typeface="Times New Roman"/>
              </a:rPr>
              <a:t> </a:t>
            </a:r>
            <a:r>
              <a:rPr lang="en-US" dirty="0" smtClean="0">
                <a:latin typeface="Times New Roman"/>
                <a:ea typeface="Times New Roman"/>
              </a:rPr>
              <a:t>as</a:t>
            </a:r>
            <a:r>
              <a:rPr lang="en-US" spc="-20" dirty="0" smtClean="0">
                <a:latin typeface="Times New Roman"/>
                <a:ea typeface="Times New Roman"/>
              </a:rPr>
              <a:t> </a:t>
            </a:r>
            <a:r>
              <a:rPr lang="en-US" dirty="0" smtClean="0">
                <a:latin typeface="Times New Roman"/>
                <a:ea typeface="Times New Roman"/>
              </a:rPr>
              <a:t>the</a:t>
            </a:r>
            <a:r>
              <a:rPr lang="en-US" spc="-20" dirty="0" smtClean="0">
                <a:latin typeface="Times New Roman"/>
                <a:ea typeface="Times New Roman"/>
              </a:rPr>
              <a:t> </a:t>
            </a:r>
            <a:r>
              <a:rPr lang="en-US" dirty="0" smtClean="0">
                <a:latin typeface="Times New Roman"/>
                <a:ea typeface="Times New Roman"/>
              </a:rPr>
              <a:t>physiological</a:t>
            </a:r>
            <a:r>
              <a:rPr lang="en-US" spc="-20" dirty="0" smtClean="0">
                <a:latin typeface="Times New Roman"/>
                <a:ea typeface="Times New Roman"/>
              </a:rPr>
              <a:t> </a:t>
            </a:r>
            <a:r>
              <a:rPr lang="en-US" dirty="0" smtClean="0">
                <a:latin typeface="Times New Roman"/>
                <a:ea typeface="Times New Roman"/>
              </a:rPr>
              <a:t>needs.</a:t>
            </a:r>
            <a:r>
              <a:rPr lang="en-US" spc="-20" dirty="0" smtClean="0">
                <a:latin typeface="Times New Roman"/>
                <a:ea typeface="Times New Roman"/>
              </a:rPr>
              <a:t> </a:t>
            </a:r>
            <a:r>
              <a:rPr lang="en-US" dirty="0" smtClean="0">
                <a:latin typeface="Times New Roman"/>
                <a:ea typeface="Times New Roman"/>
              </a:rPr>
              <a:t>Examples</a:t>
            </a:r>
            <a:r>
              <a:rPr lang="en-US" spc="-20" dirty="0" smtClean="0">
                <a:latin typeface="Times New Roman"/>
                <a:ea typeface="Times New Roman"/>
              </a:rPr>
              <a:t> </a:t>
            </a:r>
            <a:r>
              <a:rPr lang="en-US" dirty="0" smtClean="0">
                <a:latin typeface="Times New Roman"/>
                <a:ea typeface="Times New Roman"/>
              </a:rPr>
              <a:t>of</a:t>
            </a:r>
            <a:r>
              <a:rPr lang="en-US" spc="-20" dirty="0" smtClean="0">
                <a:latin typeface="Times New Roman"/>
                <a:ea typeface="Times New Roman"/>
              </a:rPr>
              <a:t> </a:t>
            </a:r>
            <a:r>
              <a:rPr lang="en-US" dirty="0" smtClean="0">
                <a:latin typeface="Times New Roman"/>
                <a:ea typeface="Times New Roman"/>
              </a:rPr>
              <a:t>security</a:t>
            </a:r>
            <a:r>
              <a:rPr lang="en-US" spc="-20" dirty="0" smtClean="0">
                <a:latin typeface="Times New Roman"/>
                <a:ea typeface="Times New Roman"/>
              </a:rPr>
              <a:t> </a:t>
            </a:r>
            <a:r>
              <a:rPr lang="en-US" dirty="0" smtClean="0">
                <a:latin typeface="Times New Roman"/>
                <a:ea typeface="Times New Roman"/>
              </a:rPr>
              <a:t>needs</a:t>
            </a:r>
            <a:r>
              <a:rPr lang="en-US" spc="-20" dirty="0" smtClean="0">
                <a:latin typeface="Times New Roman"/>
                <a:ea typeface="Times New Roman"/>
              </a:rPr>
              <a:t> </a:t>
            </a:r>
            <a:r>
              <a:rPr lang="en-US" dirty="0" smtClean="0">
                <a:latin typeface="Times New Roman"/>
                <a:ea typeface="Times New Roman"/>
              </a:rPr>
              <a:t>include</a:t>
            </a:r>
            <a:r>
              <a:rPr lang="en-US" spc="-20" dirty="0" smtClean="0">
                <a:latin typeface="Times New Roman"/>
                <a:ea typeface="Times New Roman"/>
              </a:rPr>
              <a:t> </a:t>
            </a:r>
            <a:r>
              <a:rPr lang="en-US" dirty="0" smtClean="0">
                <a:latin typeface="Times New Roman"/>
                <a:ea typeface="Times New Roman"/>
              </a:rPr>
              <a:t>a</a:t>
            </a:r>
            <a:r>
              <a:rPr lang="en-US" spc="-20" dirty="0" smtClean="0">
                <a:latin typeface="Times New Roman"/>
                <a:ea typeface="Times New Roman"/>
              </a:rPr>
              <a:t> </a:t>
            </a:r>
            <a:r>
              <a:rPr lang="en-US" dirty="0" smtClean="0">
                <a:latin typeface="Times New Roman"/>
                <a:ea typeface="Times New Roman"/>
              </a:rPr>
              <a:t>desire</a:t>
            </a:r>
            <a:r>
              <a:rPr lang="en-US" spc="-20" dirty="0" smtClean="0">
                <a:latin typeface="Times New Roman"/>
                <a:ea typeface="Times New Roman"/>
              </a:rPr>
              <a:t> </a:t>
            </a:r>
            <a:r>
              <a:rPr lang="en-US" dirty="0" smtClean="0">
                <a:latin typeface="Times New Roman"/>
                <a:ea typeface="Times New Roman"/>
              </a:rPr>
              <a:t>for</a:t>
            </a:r>
            <a:r>
              <a:rPr lang="en-US" spc="-20" dirty="0" smtClean="0">
                <a:latin typeface="Times New Roman"/>
                <a:ea typeface="Times New Roman"/>
              </a:rPr>
              <a:t> </a:t>
            </a:r>
            <a:r>
              <a:rPr lang="en-US" dirty="0" smtClean="0">
                <a:latin typeface="Times New Roman"/>
                <a:ea typeface="Times New Roman"/>
              </a:rPr>
              <a:t>steady</a:t>
            </a:r>
            <a:r>
              <a:rPr lang="en-US" spc="-20" dirty="0" smtClean="0">
                <a:latin typeface="Times New Roman"/>
                <a:ea typeface="Times New Roman"/>
              </a:rPr>
              <a:t> </a:t>
            </a:r>
            <a:r>
              <a:rPr lang="en-US" dirty="0" smtClean="0">
                <a:latin typeface="Times New Roman"/>
                <a:ea typeface="Times New Roman"/>
              </a:rPr>
              <a:t>employment,</a:t>
            </a:r>
            <a:r>
              <a:rPr lang="en-US" spc="-20" dirty="0" smtClean="0">
                <a:latin typeface="Times New Roman"/>
                <a:ea typeface="Times New Roman"/>
              </a:rPr>
              <a:t> </a:t>
            </a:r>
            <a:r>
              <a:rPr lang="en-US" dirty="0" smtClean="0">
                <a:latin typeface="Times New Roman"/>
                <a:ea typeface="Times New Roman"/>
              </a:rPr>
              <a:t>health</a:t>
            </a:r>
            <a:r>
              <a:rPr lang="en-US" spc="-20" dirty="0" smtClean="0">
                <a:latin typeface="Times New Roman"/>
                <a:ea typeface="Times New Roman"/>
              </a:rPr>
              <a:t> </a:t>
            </a:r>
            <a:r>
              <a:rPr lang="en-US" dirty="0" smtClean="0">
                <a:latin typeface="Times New Roman"/>
                <a:ea typeface="Times New Roman"/>
              </a:rPr>
              <a:t>insurance,</a:t>
            </a:r>
            <a:r>
              <a:rPr lang="en-US" spc="-20" dirty="0" smtClean="0">
                <a:latin typeface="Times New Roman"/>
                <a:ea typeface="Times New Roman"/>
              </a:rPr>
              <a:t> </a:t>
            </a:r>
            <a:r>
              <a:rPr lang="en-US" dirty="0" smtClean="0">
                <a:latin typeface="Times New Roman"/>
                <a:ea typeface="Times New Roman"/>
              </a:rPr>
              <a:t>safe</a:t>
            </a:r>
            <a:r>
              <a:rPr lang="en-US" spc="-240" dirty="0" smtClean="0">
                <a:latin typeface="Times New Roman"/>
                <a:ea typeface="Times New Roman"/>
              </a:rPr>
              <a:t> </a:t>
            </a:r>
            <a:r>
              <a:rPr lang="en-US" dirty="0" smtClean="0">
                <a:latin typeface="Times New Roman"/>
                <a:ea typeface="Times New Roman"/>
              </a:rPr>
              <a:t>neighborhoods and shelter from the environment.</a:t>
            </a:r>
          </a:p>
          <a:p>
            <a:pPr marL="0" marR="0">
              <a:spcBef>
                <a:spcPts val="10"/>
              </a:spcBef>
              <a:spcAft>
                <a:spcPts val="0"/>
              </a:spcAft>
            </a:pPr>
            <a:r>
              <a:rPr lang="en-US" dirty="0" smtClean="0">
                <a:latin typeface="Times New Roman"/>
                <a:ea typeface="Times New Roman"/>
              </a:rPr>
              <a:t> </a:t>
            </a:r>
          </a:p>
          <a:p>
            <a:pPr marL="266700" marR="0">
              <a:spcBef>
                <a:spcPts val="5"/>
              </a:spcBef>
              <a:spcAft>
                <a:spcPts val="0"/>
              </a:spcAft>
            </a:pPr>
            <a:r>
              <a:rPr lang="en-US" b="1" dirty="0" smtClean="0">
                <a:latin typeface="Arial"/>
                <a:ea typeface="Arial"/>
              </a:rPr>
              <a:t>Social</a:t>
            </a:r>
            <a:r>
              <a:rPr lang="en-US" b="1" spc="-95" dirty="0" smtClean="0">
                <a:latin typeface="Arial"/>
                <a:ea typeface="Arial"/>
              </a:rPr>
              <a:t> </a:t>
            </a:r>
            <a:r>
              <a:rPr lang="en-US" b="1" dirty="0" smtClean="0">
                <a:latin typeface="Arial"/>
                <a:ea typeface="Arial"/>
              </a:rPr>
              <a:t>Needs</a:t>
            </a:r>
          </a:p>
          <a:p>
            <a:pPr marL="266700" marR="265430" algn="just">
              <a:lnSpc>
                <a:spcPct val="103000"/>
              </a:lnSpc>
              <a:spcBef>
                <a:spcPts val="1170"/>
              </a:spcBef>
              <a:spcAft>
                <a:spcPts val="0"/>
              </a:spcAft>
            </a:pPr>
            <a:r>
              <a:rPr lang="en-US" dirty="0" smtClean="0">
                <a:latin typeface="Times New Roman"/>
                <a:ea typeface="Times New Roman"/>
              </a:rPr>
              <a:t>These</a:t>
            </a:r>
            <a:r>
              <a:rPr lang="en-US" spc="235" dirty="0" smtClean="0">
                <a:latin typeface="Times New Roman"/>
                <a:ea typeface="Times New Roman"/>
              </a:rPr>
              <a:t> </a:t>
            </a:r>
            <a:r>
              <a:rPr lang="en-US" dirty="0" smtClean="0">
                <a:latin typeface="Times New Roman"/>
                <a:ea typeface="Times New Roman"/>
              </a:rPr>
              <a:t>include</a:t>
            </a:r>
            <a:r>
              <a:rPr lang="en-US" spc="240" dirty="0" smtClean="0">
                <a:latin typeface="Times New Roman"/>
                <a:ea typeface="Times New Roman"/>
              </a:rPr>
              <a:t> </a:t>
            </a:r>
            <a:r>
              <a:rPr lang="en-US" dirty="0" smtClean="0">
                <a:latin typeface="Times New Roman"/>
                <a:ea typeface="Times New Roman"/>
              </a:rPr>
              <a:t>needs</a:t>
            </a:r>
            <a:r>
              <a:rPr lang="en-US" spc="240" dirty="0" smtClean="0">
                <a:latin typeface="Times New Roman"/>
                <a:ea typeface="Times New Roman"/>
              </a:rPr>
              <a:t> </a:t>
            </a:r>
            <a:r>
              <a:rPr lang="en-US" dirty="0" smtClean="0">
                <a:latin typeface="Times New Roman"/>
                <a:ea typeface="Times New Roman"/>
              </a:rPr>
              <a:t>for</a:t>
            </a:r>
            <a:r>
              <a:rPr lang="en-US" spc="240" dirty="0" smtClean="0">
                <a:latin typeface="Times New Roman"/>
                <a:ea typeface="Times New Roman"/>
              </a:rPr>
              <a:t> </a:t>
            </a:r>
            <a:r>
              <a:rPr lang="en-US" dirty="0" smtClean="0">
                <a:latin typeface="Times New Roman"/>
                <a:ea typeface="Times New Roman"/>
              </a:rPr>
              <a:t>belonging,</a:t>
            </a:r>
            <a:r>
              <a:rPr lang="en-US" spc="240" dirty="0" smtClean="0">
                <a:latin typeface="Times New Roman"/>
                <a:ea typeface="Times New Roman"/>
              </a:rPr>
              <a:t> </a:t>
            </a:r>
            <a:r>
              <a:rPr lang="en-US" dirty="0" smtClean="0">
                <a:latin typeface="Times New Roman"/>
                <a:ea typeface="Times New Roman"/>
              </a:rPr>
              <a:t>love</a:t>
            </a:r>
            <a:r>
              <a:rPr lang="en-US" spc="240" dirty="0" smtClean="0">
                <a:latin typeface="Times New Roman"/>
                <a:ea typeface="Times New Roman"/>
              </a:rPr>
              <a:t> </a:t>
            </a:r>
            <a:r>
              <a:rPr lang="en-US" dirty="0" smtClean="0">
                <a:latin typeface="Times New Roman"/>
                <a:ea typeface="Times New Roman"/>
              </a:rPr>
              <a:t>and</a:t>
            </a:r>
            <a:r>
              <a:rPr lang="en-US" spc="240" dirty="0" smtClean="0">
                <a:latin typeface="Times New Roman"/>
                <a:ea typeface="Times New Roman"/>
              </a:rPr>
              <a:t> </a:t>
            </a:r>
            <a:r>
              <a:rPr lang="en-US" dirty="0" smtClean="0">
                <a:latin typeface="Times New Roman"/>
                <a:ea typeface="Times New Roman"/>
              </a:rPr>
              <a:t>affection.</a:t>
            </a:r>
            <a:r>
              <a:rPr lang="en-US" spc="240" dirty="0" smtClean="0">
                <a:latin typeface="Times New Roman"/>
                <a:ea typeface="Times New Roman"/>
              </a:rPr>
              <a:t> </a:t>
            </a:r>
            <a:r>
              <a:rPr lang="en-US" dirty="0" smtClean="0">
                <a:latin typeface="Times New Roman"/>
                <a:ea typeface="Times New Roman"/>
              </a:rPr>
              <a:t>Maslow</a:t>
            </a:r>
            <a:r>
              <a:rPr lang="en-US" spc="240" dirty="0" smtClean="0">
                <a:latin typeface="Times New Roman"/>
                <a:ea typeface="Times New Roman"/>
              </a:rPr>
              <a:t> </a:t>
            </a:r>
            <a:r>
              <a:rPr lang="en-US" dirty="0" smtClean="0">
                <a:latin typeface="Times New Roman"/>
                <a:ea typeface="Times New Roman"/>
              </a:rPr>
              <a:t>considered</a:t>
            </a:r>
            <a:r>
              <a:rPr lang="en-US" spc="240" dirty="0" smtClean="0">
                <a:latin typeface="Times New Roman"/>
                <a:ea typeface="Times New Roman"/>
              </a:rPr>
              <a:t> </a:t>
            </a:r>
            <a:r>
              <a:rPr lang="en-US" dirty="0" smtClean="0">
                <a:latin typeface="Times New Roman"/>
                <a:ea typeface="Times New Roman"/>
              </a:rPr>
              <a:t>these</a:t>
            </a:r>
            <a:r>
              <a:rPr lang="en-US" spc="240" dirty="0" smtClean="0">
                <a:latin typeface="Times New Roman"/>
                <a:ea typeface="Times New Roman"/>
              </a:rPr>
              <a:t> </a:t>
            </a:r>
            <a:r>
              <a:rPr lang="en-US" dirty="0" smtClean="0">
                <a:latin typeface="Times New Roman"/>
                <a:ea typeface="Times New Roman"/>
              </a:rPr>
              <a:t>needs</a:t>
            </a:r>
            <a:r>
              <a:rPr lang="en-US" spc="240" dirty="0" smtClean="0">
                <a:latin typeface="Times New Roman"/>
                <a:ea typeface="Times New Roman"/>
              </a:rPr>
              <a:t> </a:t>
            </a:r>
            <a:r>
              <a:rPr lang="en-US" dirty="0" smtClean="0">
                <a:latin typeface="Times New Roman"/>
                <a:ea typeface="Times New Roman"/>
              </a:rPr>
              <a:t>to</a:t>
            </a:r>
            <a:r>
              <a:rPr lang="en-US" spc="240" dirty="0" smtClean="0">
                <a:latin typeface="Times New Roman"/>
                <a:ea typeface="Times New Roman"/>
              </a:rPr>
              <a:t> </a:t>
            </a:r>
            <a:r>
              <a:rPr lang="en-US" dirty="0" smtClean="0">
                <a:latin typeface="Times New Roman"/>
                <a:ea typeface="Times New Roman"/>
              </a:rPr>
              <a:t>be</a:t>
            </a:r>
            <a:r>
              <a:rPr lang="en-US" spc="240" dirty="0" smtClean="0">
                <a:latin typeface="Times New Roman"/>
                <a:ea typeface="Times New Roman"/>
              </a:rPr>
              <a:t> </a:t>
            </a:r>
            <a:r>
              <a:rPr lang="en-US" dirty="0" smtClean="0">
                <a:latin typeface="Times New Roman"/>
                <a:ea typeface="Times New Roman"/>
              </a:rPr>
              <a:t>less</a:t>
            </a:r>
            <a:r>
              <a:rPr lang="en-US" spc="240" dirty="0" smtClean="0">
                <a:latin typeface="Times New Roman"/>
                <a:ea typeface="Times New Roman"/>
              </a:rPr>
              <a:t> </a:t>
            </a:r>
            <a:r>
              <a:rPr lang="en-US" dirty="0" smtClean="0">
                <a:latin typeface="Times New Roman"/>
                <a:ea typeface="Times New Roman"/>
              </a:rPr>
              <a:t>basic</a:t>
            </a:r>
            <a:r>
              <a:rPr lang="en-US" spc="240" dirty="0" smtClean="0">
                <a:latin typeface="Times New Roman"/>
                <a:ea typeface="Times New Roman"/>
              </a:rPr>
              <a:t> </a:t>
            </a:r>
            <a:r>
              <a:rPr lang="en-US" dirty="0" smtClean="0">
                <a:latin typeface="Times New Roman"/>
                <a:ea typeface="Times New Roman"/>
              </a:rPr>
              <a:t>than</a:t>
            </a:r>
            <a:r>
              <a:rPr lang="en-US" spc="-240" dirty="0" smtClean="0">
                <a:latin typeface="Times New Roman"/>
                <a:ea typeface="Times New Roman"/>
              </a:rPr>
              <a:t> </a:t>
            </a:r>
            <a:r>
              <a:rPr lang="en-US" dirty="0" smtClean="0">
                <a:latin typeface="Times New Roman"/>
                <a:ea typeface="Times New Roman"/>
              </a:rPr>
              <a:t>physiological</a:t>
            </a:r>
            <a:r>
              <a:rPr lang="en-US" spc="-40" dirty="0" smtClean="0">
                <a:latin typeface="Times New Roman"/>
                <a:ea typeface="Times New Roman"/>
              </a:rPr>
              <a:t> </a:t>
            </a:r>
            <a:r>
              <a:rPr lang="en-US" dirty="0" smtClean="0">
                <a:latin typeface="Times New Roman"/>
                <a:ea typeface="Times New Roman"/>
              </a:rPr>
              <a:t>and</a:t>
            </a:r>
            <a:r>
              <a:rPr lang="en-US" spc="-40" dirty="0" smtClean="0">
                <a:latin typeface="Times New Roman"/>
                <a:ea typeface="Times New Roman"/>
              </a:rPr>
              <a:t> </a:t>
            </a:r>
            <a:r>
              <a:rPr lang="en-US" dirty="0" smtClean="0">
                <a:latin typeface="Times New Roman"/>
                <a:ea typeface="Times New Roman"/>
              </a:rPr>
              <a:t>security</a:t>
            </a:r>
            <a:r>
              <a:rPr lang="en-US" spc="-40" dirty="0" smtClean="0">
                <a:latin typeface="Times New Roman"/>
                <a:ea typeface="Times New Roman"/>
              </a:rPr>
              <a:t> </a:t>
            </a:r>
            <a:r>
              <a:rPr lang="en-US" dirty="0" smtClean="0">
                <a:latin typeface="Times New Roman"/>
                <a:ea typeface="Times New Roman"/>
              </a:rPr>
              <a:t>needs.</a:t>
            </a:r>
            <a:r>
              <a:rPr lang="en-US" spc="-40" dirty="0" smtClean="0">
                <a:latin typeface="Times New Roman"/>
                <a:ea typeface="Times New Roman"/>
              </a:rPr>
              <a:t> </a:t>
            </a:r>
            <a:r>
              <a:rPr lang="en-US" dirty="0" smtClean="0">
                <a:latin typeface="Times New Roman"/>
                <a:ea typeface="Times New Roman"/>
              </a:rPr>
              <a:t>Relationships</a:t>
            </a:r>
            <a:r>
              <a:rPr lang="en-US" spc="-40" dirty="0" smtClean="0">
                <a:latin typeface="Times New Roman"/>
                <a:ea typeface="Times New Roman"/>
              </a:rPr>
              <a:t> </a:t>
            </a:r>
            <a:r>
              <a:rPr lang="en-US" dirty="0" smtClean="0">
                <a:latin typeface="Times New Roman"/>
                <a:ea typeface="Times New Roman"/>
              </a:rPr>
              <a:t>such</a:t>
            </a:r>
            <a:r>
              <a:rPr lang="en-US" spc="-40" dirty="0" smtClean="0">
                <a:latin typeface="Times New Roman"/>
                <a:ea typeface="Times New Roman"/>
              </a:rPr>
              <a:t> </a:t>
            </a:r>
            <a:r>
              <a:rPr lang="en-US" dirty="0" smtClean="0">
                <a:latin typeface="Times New Roman"/>
                <a:ea typeface="Times New Roman"/>
              </a:rPr>
              <a:t>as</a:t>
            </a:r>
            <a:r>
              <a:rPr lang="en-US" spc="-40" dirty="0" smtClean="0">
                <a:latin typeface="Times New Roman"/>
                <a:ea typeface="Times New Roman"/>
              </a:rPr>
              <a:t> </a:t>
            </a:r>
            <a:r>
              <a:rPr lang="en-US" dirty="0" smtClean="0">
                <a:latin typeface="Times New Roman"/>
                <a:ea typeface="Times New Roman"/>
              </a:rPr>
              <a:t>friendships,</a:t>
            </a:r>
            <a:r>
              <a:rPr lang="en-US" spc="-40" dirty="0" smtClean="0">
                <a:latin typeface="Times New Roman"/>
                <a:ea typeface="Times New Roman"/>
              </a:rPr>
              <a:t> </a:t>
            </a:r>
            <a:r>
              <a:rPr lang="en-US" dirty="0" smtClean="0">
                <a:latin typeface="Times New Roman"/>
                <a:ea typeface="Times New Roman"/>
              </a:rPr>
              <a:t>romantic</a:t>
            </a:r>
            <a:r>
              <a:rPr lang="en-US" spc="-40" dirty="0" smtClean="0">
                <a:latin typeface="Times New Roman"/>
                <a:ea typeface="Times New Roman"/>
              </a:rPr>
              <a:t> </a:t>
            </a:r>
            <a:r>
              <a:rPr lang="en-US" dirty="0" smtClean="0">
                <a:latin typeface="Times New Roman"/>
                <a:ea typeface="Times New Roman"/>
              </a:rPr>
              <a:t>attachments</a:t>
            </a:r>
            <a:r>
              <a:rPr lang="en-US" spc="-40" dirty="0" smtClean="0">
                <a:latin typeface="Times New Roman"/>
                <a:ea typeface="Times New Roman"/>
              </a:rPr>
              <a:t> </a:t>
            </a:r>
            <a:r>
              <a:rPr lang="en-US" dirty="0" smtClean="0">
                <a:latin typeface="Times New Roman"/>
                <a:ea typeface="Times New Roman"/>
              </a:rPr>
              <a:t>and</a:t>
            </a:r>
            <a:r>
              <a:rPr lang="en-US" spc="-40" dirty="0" smtClean="0">
                <a:latin typeface="Times New Roman"/>
                <a:ea typeface="Times New Roman"/>
              </a:rPr>
              <a:t> </a:t>
            </a:r>
            <a:r>
              <a:rPr lang="en-US" dirty="0" smtClean="0">
                <a:latin typeface="Times New Roman"/>
                <a:ea typeface="Times New Roman"/>
              </a:rPr>
              <a:t>families</a:t>
            </a:r>
            <a:r>
              <a:rPr lang="en-US" spc="-40" dirty="0" smtClean="0">
                <a:latin typeface="Times New Roman"/>
                <a:ea typeface="Times New Roman"/>
              </a:rPr>
              <a:t> </a:t>
            </a:r>
            <a:r>
              <a:rPr lang="en-US" dirty="0" smtClean="0">
                <a:latin typeface="Times New Roman"/>
                <a:ea typeface="Times New Roman"/>
              </a:rPr>
              <a:t>help</a:t>
            </a:r>
            <a:r>
              <a:rPr lang="en-US" spc="-40" dirty="0" smtClean="0">
                <a:latin typeface="Times New Roman"/>
                <a:ea typeface="Times New Roman"/>
              </a:rPr>
              <a:t> </a:t>
            </a:r>
            <a:r>
              <a:rPr lang="en-US" dirty="0" smtClean="0">
                <a:latin typeface="Times New Roman"/>
                <a:ea typeface="Times New Roman"/>
              </a:rPr>
              <a:t>fulfill</a:t>
            </a:r>
            <a:r>
              <a:rPr lang="en-US" spc="-40" dirty="0" smtClean="0">
                <a:latin typeface="Times New Roman"/>
                <a:ea typeface="Times New Roman"/>
              </a:rPr>
              <a:t> </a:t>
            </a:r>
            <a:r>
              <a:rPr lang="en-US" dirty="0" smtClean="0">
                <a:latin typeface="Times New Roman"/>
                <a:ea typeface="Times New Roman"/>
              </a:rPr>
              <a:t>this</a:t>
            </a:r>
            <a:r>
              <a:rPr lang="en-US" spc="-235" dirty="0" smtClean="0">
                <a:latin typeface="Times New Roman"/>
                <a:ea typeface="Times New Roman"/>
              </a:rPr>
              <a:t> </a:t>
            </a:r>
            <a:r>
              <a:rPr lang="en-US" dirty="0" smtClean="0">
                <a:latin typeface="Times New Roman"/>
                <a:ea typeface="Times New Roman"/>
              </a:rPr>
              <a:t>need for companionship and acceptance, as does involvement in social, community or religious groups.</a:t>
            </a:r>
          </a:p>
          <a:p>
            <a:endParaRPr lang="en-US" dirty="0"/>
          </a:p>
        </p:txBody>
      </p:sp>
    </p:spTree>
  </p:cSld>
  <p:clrMapOvr>
    <a:masterClrMapping/>
  </p:clrMapOvr>
  <p:transition spd="med">
    <p:wipe dir="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47500" lnSpcReduction="20000"/>
          </a:bodyPr>
          <a:lstStyle/>
          <a:p>
            <a:pPr marL="266700" marR="0">
              <a:spcBef>
                <a:spcPts val="0"/>
              </a:spcBef>
              <a:spcAft>
                <a:spcPts val="0"/>
              </a:spcAft>
            </a:pPr>
            <a:r>
              <a:rPr lang="en-US" b="1" dirty="0" smtClean="0">
                <a:latin typeface="Arial"/>
                <a:ea typeface="Arial"/>
              </a:rPr>
              <a:t>Esteem</a:t>
            </a:r>
            <a:r>
              <a:rPr lang="en-US" b="1" spc="-105" dirty="0" smtClean="0">
                <a:latin typeface="Arial"/>
                <a:ea typeface="Arial"/>
              </a:rPr>
              <a:t> </a:t>
            </a:r>
            <a:r>
              <a:rPr lang="en-US" b="1" dirty="0" smtClean="0">
                <a:latin typeface="Arial"/>
                <a:ea typeface="Arial"/>
              </a:rPr>
              <a:t>Needs</a:t>
            </a:r>
          </a:p>
          <a:p>
            <a:pPr marL="266700" marR="266065" algn="just">
              <a:lnSpc>
                <a:spcPct val="103000"/>
              </a:lnSpc>
              <a:spcBef>
                <a:spcPts val="1175"/>
              </a:spcBef>
              <a:spcAft>
                <a:spcPts val="0"/>
              </a:spcAft>
            </a:pPr>
            <a:r>
              <a:rPr lang="en-US" dirty="0" smtClean="0">
                <a:latin typeface="Times New Roman"/>
                <a:ea typeface="Times New Roman"/>
              </a:rPr>
              <a:t>After the first three needs have been satisfied, esteem needs become increasingly important. These include the need</a:t>
            </a:r>
            <a:r>
              <a:rPr lang="en-US" spc="5" dirty="0" smtClean="0">
                <a:latin typeface="Times New Roman"/>
                <a:ea typeface="Times New Roman"/>
              </a:rPr>
              <a:t> </a:t>
            </a:r>
            <a:r>
              <a:rPr lang="en-US" dirty="0" smtClean="0">
                <a:latin typeface="Times New Roman"/>
                <a:ea typeface="Times New Roman"/>
              </a:rPr>
              <a:t>for things that reflect on self-esteem, personal worth, social recognition and accomplishment.</a:t>
            </a:r>
          </a:p>
          <a:p>
            <a:pPr marL="0" marR="0">
              <a:spcBef>
                <a:spcPts val="0"/>
              </a:spcBef>
              <a:spcAft>
                <a:spcPts val="0"/>
              </a:spcAft>
            </a:pPr>
            <a:r>
              <a:rPr lang="en-US" dirty="0" smtClean="0">
                <a:latin typeface="Times New Roman"/>
                <a:ea typeface="Times New Roman"/>
              </a:rPr>
              <a:t> </a:t>
            </a:r>
          </a:p>
          <a:p>
            <a:pPr marL="0" marR="0">
              <a:spcBef>
                <a:spcPts val="0"/>
              </a:spcBef>
              <a:spcAft>
                <a:spcPts val="0"/>
              </a:spcAft>
            </a:pPr>
            <a:r>
              <a:rPr lang="en-US" dirty="0" smtClean="0">
                <a:latin typeface="Times New Roman"/>
                <a:ea typeface="Times New Roman"/>
              </a:rPr>
              <a:t> </a:t>
            </a:r>
          </a:p>
          <a:p>
            <a:pPr marL="266700" marR="0">
              <a:spcBef>
                <a:spcPts val="850"/>
              </a:spcBef>
              <a:spcAft>
                <a:spcPts val="0"/>
              </a:spcAft>
            </a:pPr>
            <a:r>
              <a:rPr lang="en-US" b="1" dirty="0" smtClean="0">
                <a:latin typeface="Arial"/>
                <a:ea typeface="Arial"/>
              </a:rPr>
              <a:t>Self-actualizing</a:t>
            </a:r>
            <a:r>
              <a:rPr lang="en-US" b="1" spc="200" dirty="0" smtClean="0">
                <a:latin typeface="Arial"/>
                <a:ea typeface="Arial"/>
              </a:rPr>
              <a:t> </a:t>
            </a:r>
            <a:r>
              <a:rPr lang="en-US" b="1" dirty="0" smtClean="0">
                <a:latin typeface="Arial"/>
                <a:ea typeface="Arial"/>
              </a:rPr>
              <a:t>Needs</a:t>
            </a:r>
          </a:p>
          <a:p>
            <a:pPr marL="266700" marR="266065" algn="just">
              <a:lnSpc>
                <a:spcPct val="103000"/>
              </a:lnSpc>
              <a:spcBef>
                <a:spcPts val="1175"/>
              </a:spcBef>
              <a:spcAft>
                <a:spcPts val="0"/>
              </a:spcAft>
            </a:pPr>
            <a:r>
              <a:rPr lang="en-US" dirty="0" smtClean="0">
                <a:latin typeface="Times New Roman"/>
                <a:ea typeface="Times New Roman"/>
              </a:rPr>
              <a:t>This is the highest level of Maslow's hierarchy of needs. Self-actualizing people are self-aware, concerned with</a:t>
            </a:r>
            <a:r>
              <a:rPr lang="en-US" spc="5" dirty="0" smtClean="0">
                <a:latin typeface="Times New Roman"/>
                <a:ea typeface="Times New Roman"/>
              </a:rPr>
              <a:t> </a:t>
            </a:r>
            <a:r>
              <a:rPr lang="en-US" dirty="0" smtClean="0">
                <a:latin typeface="Times New Roman"/>
                <a:ea typeface="Times New Roman"/>
              </a:rPr>
              <a:t>personal growth, less concerned with the opinions of others and interested fulfilling their potential.</a:t>
            </a:r>
          </a:p>
          <a:p>
            <a:pPr marL="0" marR="0">
              <a:spcBef>
                <a:spcPts val="50"/>
              </a:spcBef>
              <a:spcAft>
                <a:spcPts val="0"/>
              </a:spcAft>
            </a:pPr>
            <a:r>
              <a:rPr lang="en-US" dirty="0" smtClean="0">
                <a:latin typeface="Times New Roman"/>
                <a:ea typeface="Times New Roman"/>
              </a:rPr>
              <a:t> </a:t>
            </a:r>
          </a:p>
          <a:p>
            <a:pPr marL="266700" marR="266065" algn="just">
              <a:lnSpc>
                <a:spcPct val="103000"/>
              </a:lnSpc>
              <a:spcBef>
                <a:spcPts val="0"/>
              </a:spcBef>
              <a:spcAft>
                <a:spcPts val="0"/>
              </a:spcAft>
            </a:pPr>
            <a:r>
              <a:rPr lang="en-US" dirty="0" smtClean="0">
                <a:latin typeface="Times New Roman"/>
                <a:ea typeface="Times New Roman"/>
              </a:rPr>
              <a:t>What exactly is self-actualization? Located at the peak of Abraham Maslow's hierarchy, he described this high-level</a:t>
            </a:r>
            <a:r>
              <a:rPr lang="en-US" spc="5" dirty="0" smtClean="0">
                <a:latin typeface="Times New Roman"/>
                <a:ea typeface="Times New Roman"/>
              </a:rPr>
              <a:t> </a:t>
            </a:r>
            <a:r>
              <a:rPr lang="en-US" dirty="0" smtClean="0">
                <a:latin typeface="Times New Roman"/>
                <a:ea typeface="Times New Roman"/>
              </a:rPr>
              <a:t>need in the following way: “What a man can be, he must be. This need we may call self-actualization…It refers to</a:t>
            </a:r>
            <a:r>
              <a:rPr lang="en-US" spc="5" dirty="0" smtClean="0">
                <a:latin typeface="Times New Roman"/>
                <a:ea typeface="Times New Roman"/>
              </a:rPr>
              <a:t> </a:t>
            </a:r>
            <a:r>
              <a:rPr lang="en-US" dirty="0" smtClean="0">
                <a:latin typeface="Times New Roman"/>
                <a:ea typeface="Times New Roman"/>
              </a:rPr>
              <a:t>the desire for </a:t>
            </a:r>
            <a:r>
              <a:rPr lang="en-US" dirty="0" err="1" smtClean="0">
                <a:latin typeface="Times New Roman"/>
                <a:ea typeface="Times New Roman"/>
              </a:rPr>
              <a:t>selffulfillment</a:t>
            </a:r>
            <a:r>
              <a:rPr lang="en-US" dirty="0" smtClean="0">
                <a:latin typeface="Times New Roman"/>
                <a:ea typeface="Times New Roman"/>
              </a:rPr>
              <a:t>, namely, to the tendency for him to become actualized in what he is potentially. This</a:t>
            </a:r>
            <a:r>
              <a:rPr lang="en-US" spc="5" dirty="0" smtClean="0">
                <a:latin typeface="Times New Roman"/>
                <a:ea typeface="Times New Roman"/>
              </a:rPr>
              <a:t> </a:t>
            </a:r>
            <a:r>
              <a:rPr lang="en-US" dirty="0" smtClean="0">
                <a:latin typeface="Times New Roman"/>
                <a:ea typeface="Times New Roman"/>
              </a:rPr>
              <a:t>tendency might be phrased as the desire to become more and more what one is, to become everything that one is</a:t>
            </a:r>
            <a:r>
              <a:rPr lang="en-US" spc="5" dirty="0" smtClean="0">
                <a:latin typeface="Times New Roman"/>
                <a:ea typeface="Times New Roman"/>
              </a:rPr>
              <a:t> </a:t>
            </a:r>
            <a:r>
              <a:rPr lang="en-US" dirty="0" smtClean="0">
                <a:latin typeface="Times New Roman"/>
                <a:ea typeface="Times New Roman"/>
              </a:rPr>
              <a:t>capable of becoming.”</a:t>
            </a:r>
          </a:p>
          <a:p>
            <a:pPr marL="0" marR="0">
              <a:spcBef>
                <a:spcPts val="0"/>
              </a:spcBef>
              <a:spcAft>
                <a:spcPts val="0"/>
              </a:spcAft>
            </a:pPr>
            <a:r>
              <a:rPr lang="en-US" dirty="0" smtClean="0">
                <a:latin typeface="Times New Roman"/>
                <a:ea typeface="Times New Roman"/>
              </a:rPr>
              <a:t> </a:t>
            </a:r>
          </a:p>
          <a:p>
            <a:pPr marL="266700" marR="266065" algn="just">
              <a:lnSpc>
                <a:spcPct val="103000"/>
              </a:lnSpc>
              <a:spcBef>
                <a:spcPts val="5"/>
              </a:spcBef>
              <a:spcAft>
                <a:spcPts val="0"/>
              </a:spcAft>
            </a:pPr>
            <a:r>
              <a:rPr lang="en-US" dirty="0" smtClean="0">
                <a:latin typeface="Times New Roman"/>
                <a:ea typeface="Times New Roman"/>
              </a:rPr>
              <a:t>While Maslow's theory is generally portrayed as a fairly rigid hierarchy, Maslow noted that the order in which these</a:t>
            </a:r>
            <a:r>
              <a:rPr lang="en-US" spc="5" dirty="0" smtClean="0">
                <a:latin typeface="Times New Roman"/>
                <a:ea typeface="Times New Roman"/>
              </a:rPr>
              <a:t> </a:t>
            </a:r>
            <a:r>
              <a:rPr lang="en-US" dirty="0" smtClean="0">
                <a:latin typeface="Times New Roman"/>
                <a:ea typeface="Times New Roman"/>
              </a:rPr>
              <a:t>needs are fulfilled does not always follow this standard progression. For example, he notes that for some individuals,</a:t>
            </a:r>
            <a:r>
              <a:rPr lang="en-US" spc="-235" dirty="0" smtClean="0">
                <a:latin typeface="Times New Roman"/>
                <a:ea typeface="Times New Roman"/>
              </a:rPr>
              <a:t> </a:t>
            </a:r>
            <a:r>
              <a:rPr lang="en-US" dirty="0" smtClean="0">
                <a:latin typeface="Times New Roman"/>
                <a:ea typeface="Times New Roman"/>
              </a:rPr>
              <a:t>the need for self-esteem is more important than the need for love. For others, the need for creative fulfillment may</a:t>
            </a:r>
            <a:r>
              <a:rPr lang="en-US" spc="5" dirty="0" smtClean="0">
                <a:latin typeface="Times New Roman"/>
                <a:ea typeface="Times New Roman"/>
              </a:rPr>
              <a:t> </a:t>
            </a:r>
            <a:r>
              <a:rPr lang="en-US" dirty="0" smtClean="0">
                <a:latin typeface="Times New Roman"/>
                <a:ea typeface="Times New Roman"/>
              </a:rPr>
              <a:t>supersede even the most basic needs.</a:t>
            </a:r>
          </a:p>
          <a:p>
            <a:endParaRPr lang="en-US" dirty="0"/>
          </a:p>
        </p:txBody>
      </p:sp>
    </p:spTree>
  </p:cSld>
  <p:clrMapOvr>
    <a:masterClrMapping/>
  </p:clrMapOvr>
  <p:transition spd="med">
    <p:wipe dir="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Characteristics</a:t>
            </a:r>
            <a:r>
              <a:rPr lang="en-US" b="1" spc="175" dirty="0" smtClean="0">
                <a:latin typeface="Arial"/>
                <a:ea typeface="Arial"/>
              </a:rPr>
              <a:t> </a:t>
            </a:r>
            <a:r>
              <a:rPr lang="en-US" b="1" dirty="0" smtClean="0">
                <a:latin typeface="Arial"/>
                <a:ea typeface="Arial"/>
              </a:rPr>
              <a:t>of</a:t>
            </a:r>
            <a:r>
              <a:rPr lang="en-US" b="1" spc="175" dirty="0" smtClean="0">
                <a:latin typeface="Arial"/>
                <a:ea typeface="Arial"/>
              </a:rPr>
              <a:t> </a:t>
            </a:r>
            <a:r>
              <a:rPr lang="en-US" b="1" dirty="0" smtClean="0">
                <a:latin typeface="Arial"/>
                <a:ea typeface="Arial"/>
              </a:rPr>
              <a:t>Self-actualized</a:t>
            </a:r>
            <a:r>
              <a:rPr lang="en-US" b="1" spc="180" dirty="0" smtClean="0">
                <a:latin typeface="Arial"/>
                <a:ea typeface="Arial"/>
              </a:rPr>
              <a:t> </a:t>
            </a:r>
            <a:r>
              <a:rPr lang="en-US" b="1" dirty="0" smtClean="0">
                <a:latin typeface="Arial"/>
                <a:ea typeface="Arial"/>
              </a:rPr>
              <a:t>People</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47500" lnSpcReduction="20000"/>
          </a:bodyPr>
          <a:lstStyle/>
          <a:p>
            <a:pPr marL="266700" marR="262890">
              <a:lnSpc>
                <a:spcPct val="103000"/>
              </a:lnSpc>
              <a:spcBef>
                <a:spcPts val="1335"/>
              </a:spcBef>
              <a:spcAft>
                <a:spcPts val="0"/>
              </a:spcAft>
            </a:pPr>
            <a:r>
              <a:rPr lang="en-US" dirty="0" smtClean="0">
                <a:latin typeface="Times New Roman"/>
                <a:ea typeface="Times New Roman"/>
              </a:rPr>
              <a:t>In</a:t>
            </a:r>
            <a:r>
              <a:rPr lang="en-US" spc="65" dirty="0" smtClean="0">
                <a:latin typeface="Times New Roman"/>
                <a:ea typeface="Times New Roman"/>
              </a:rPr>
              <a:t> </a:t>
            </a:r>
            <a:r>
              <a:rPr lang="en-US" dirty="0" smtClean="0">
                <a:latin typeface="Times New Roman"/>
                <a:ea typeface="Times New Roman"/>
              </a:rPr>
              <a:t>addition</a:t>
            </a:r>
            <a:r>
              <a:rPr lang="en-US" spc="65" dirty="0" smtClean="0">
                <a:latin typeface="Times New Roman"/>
                <a:ea typeface="Times New Roman"/>
              </a:rPr>
              <a:t> </a:t>
            </a:r>
            <a:r>
              <a:rPr lang="en-US" dirty="0" smtClean="0">
                <a:latin typeface="Times New Roman"/>
                <a:ea typeface="Times New Roman"/>
              </a:rPr>
              <a:t>to</a:t>
            </a:r>
            <a:r>
              <a:rPr lang="en-US" spc="65" dirty="0" smtClean="0">
                <a:latin typeface="Times New Roman"/>
                <a:ea typeface="Times New Roman"/>
              </a:rPr>
              <a:t> </a:t>
            </a:r>
            <a:r>
              <a:rPr lang="en-US" dirty="0" smtClean="0">
                <a:latin typeface="Times New Roman"/>
                <a:ea typeface="Times New Roman"/>
              </a:rPr>
              <a:t>describing</a:t>
            </a:r>
            <a:r>
              <a:rPr lang="en-US" spc="65" dirty="0" smtClean="0">
                <a:latin typeface="Times New Roman"/>
                <a:ea typeface="Times New Roman"/>
              </a:rPr>
              <a:t> </a:t>
            </a:r>
            <a:r>
              <a:rPr lang="en-US" dirty="0" smtClean="0">
                <a:latin typeface="Times New Roman"/>
                <a:ea typeface="Times New Roman"/>
              </a:rPr>
              <a:t>what</a:t>
            </a:r>
            <a:r>
              <a:rPr lang="en-US" spc="70" dirty="0" smtClean="0">
                <a:latin typeface="Times New Roman"/>
                <a:ea typeface="Times New Roman"/>
              </a:rPr>
              <a:t> </a:t>
            </a:r>
            <a:r>
              <a:rPr lang="en-US" dirty="0" smtClean="0">
                <a:latin typeface="Times New Roman"/>
                <a:ea typeface="Times New Roman"/>
              </a:rPr>
              <a:t>is</a:t>
            </a:r>
            <a:r>
              <a:rPr lang="en-US" spc="65" dirty="0" smtClean="0">
                <a:latin typeface="Times New Roman"/>
                <a:ea typeface="Times New Roman"/>
              </a:rPr>
              <a:t> </a:t>
            </a:r>
            <a:r>
              <a:rPr lang="en-US" dirty="0" smtClean="0">
                <a:latin typeface="Times New Roman"/>
                <a:ea typeface="Times New Roman"/>
              </a:rPr>
              <a:t>meant</a:t>
            </a:r>
            <a:r>
              <a:rPr lang="en-US" spc="65" dirty="0" smtClean="0">
                <a:latin typeface="Times New Roman"/>
                <a:ea typeface="Times New Roman"/>
              </a:rPr>
              <a:t> </a:t>
            </a:r>
            <a:r>
              <a:rPr lang="en-US" dirty="0" smtClean="0">
                <a:latin typeface="Times New Roman"/>
                <a:ea typeface="Times New Roman"/>
              </a:rPr>
              <a:t>by</a:t>
            </a:r>
            <a:r>
              <a:rPr lang="en-US" spc="65" dirty="0" smtClean="0">
                <a:latin typeface="Times New Roman"/>
                <a:ea typeface="Times New Roman"/>
              </a:rPr>
              <a:t> </a:t>
            </a:r>
            <a:r>
              <a:rPr lang="en-US" dirty="0" smtClean="0">
                <a:latin typeface="Times New Roman"/>
                <a:ea typeface="Times New Roman"/>
              </a:rPr>
              <a:t>self-actualization</a:t>
            </a:r>
            <a:r>
              <a:rPr lang="en-US" spc="65" dirty="0" smtClean="0">
                <a:latin typeface="Times New Roman"/>
                <a:ea typeface="Times New Roman"/>
              </a:rPr>
              <a:t> </a:t>
            </a:r>
            <a:r>
              <a:rPr lang="en-US" dirty="0" smtClean="0">
                <a:latin typeface="Times New Roman"/>
                <a:ea typeface="Times New Roman"/>
              </a:rPr>
              <a:t>in</a:t>
            </a:r>
            <a:r>
              <a:rPr lang="en-US" spc="70" dirty="0" smtClean="0">
                <a:latin typeface="Times New Roman"/>
                <a:ea typeface="Times New Roman"/>
              </a:rPr>
              <a:t> </a:t>
            </a:r>
            <a:r>
              <a:rPr lang="en-US" dirty="0" smtClean="0">
                <a:latin typeface="Times New Roman"/>
                <a:ea typeface="Times New Roman"/>
              </a:rPr>
              <a:t>his</a:t>
            </a:r>
            <a:r>
              <a:rPr lang="en-US" spc="65" dirty="0" smtClean="0">
                <a:latin typeface="Times New Roman"/>
                <a:ea typeface="Times New Roman"/>
              </a:rPr>
              <a:t> </a:t>
            </a:r>
            <a:r>
              <a:rPr lang="en-US" dirty="0" smtClean="0">
                <a:latin typeface="Times New Roman"/>
                <a:ea typeface="Times New Roman"/>
              </a:rPr>
              <a:t>theory,</a:t>
            </a:r>
            <a:r>
              <a:rPr lang="en-US" spc="65" dirty="0" smtClean="0">
                <a:latin typeface="Times New Roman"/>
                <a:ea typeface="Times New Roman"/>
              </a:rPr>
              <a:t> </a:t>
            </a:r>
            <a:r>
              <a:rPr lang="en-US" dirty="0" smtClean="0">
                <a:latin typeface="Times New Roman"/>
                <a:ea typeface="Times New Roman"/>
              </a:rPr>
              <a:t>Maslow</a:t>
            </a:r>
            <a:r>
              <a:rPr lang="en-US" spc="65" dirty="0" smtClean="0">
                <a:latin typeface="Times New Roman"/>
                <a:ea typeface="Times New Roman"/>
              </a:rPr>
              <a:t> </a:t>
            </a:r>
            <a:r>
              <a:rPr lang="en-US" dirty="0" smtClean="0">
                <a:latin typeface="Times New Roman"/>
                <a:ea typeface="Times New Roman"/>
              </a:rPr>
              <a:t>also</a:t>
            </a:r>
            <a:r>
              <a:rPr lang="en-US" spc="70" dirty="0" smtClean="0">
                <a:latin typeface="Times New Roman"/>
                <a:ea typeface="Times New Roman"/>
              </a:rPr>
              <a:t> </a:t>
            </a:r>
            <a:r>
              <a:rPr lang="en-US" dirty="0" smtClean="0">
                <a:latin typeface="Times New Roman"/>
                <a:ea typeface="Times New Roman"/>
              </a:rPr>
              <a:t>identified</a:t>
            </a:r>
            <a:r>
              <a:rPr lang="en-US" spc="65" dirty="0" smtClean="0">
                <a:latin typeface="Times New Roman"/>
                <a:ea typeface="Times New Roman"/>
              </a:rPr>
              <a:t> </a:t>
            </a:r>
            <a:r>
              <a:rPr lang="en-US" dirty="0" smtClean="0">
                <a:latin typeface="Times New Roman"/>
                <a:ea typeface="Times New Roman"/>
              </a:rPr>
              <a:t>some</a:t>
            </a:r>
            <a:r>
              <a:rPr lang="en-US" spc="65" dirty="0" smtClean="0">
                <a:latin typeface="Times New Roman"/>
                <a:ea typeface="Times New Roman"/>
              </a:rPr>
              <a:t> </a:t>
            </a:r>
            <a:r>
              <a:rPr lang="en-US" dirty="0" smtClean="0">
                <a:latin typeface="Times New Roman"/>
                <a:ea typeface="Times New Roman"/>
              </a:rPr>
              <a:t>of</a:t>
            </a:r>
            <a:r>
              <a:rPr lang="en-US" spc="65" dirty="0" smtClean="0">
                <a:latin typeface="Times New Roman"/>
                <a:ea typeface="Times New Roman"/>
              </a:rPr>
              <a:t> </a:t>
            </a:r>
            <a:r>
              <a:rPr lang="en-US" dirty="0" smtClean="0">
                <a:latin typeface="Times New Roman"/>
                <a:ea typeface="Times New Roman"/>
              </a:rPr>
              <a:t>the</a:t>
            </a:r>
            <a:r>
              <a:rPr lang="en-US" spc="65" dirty="0" smtClean="0">
                <a:latin typeface="Times New Roman"/>
                <a:ea typeface="Times New Roman"/>
              </a:rPr>
              <a:t> </a:t>
            </a:r>
            <a:r>
              <a:rPr lang="en-US" dirty="0" smtClean="0">
                <a:latin typeface="Times New Roman"/>
                <a:ea typeface="Times New Roman"/>
              </a:rPr>
              <a:t>key</a:t>
            </a:r>
            <a:r>
              <a:rPr lang="en-US" spc="-235" dirty="0" smtClean="0">
                <a:latin typeface="Times New Roman"/>
                <a:ea typeface="Times New Roman"/>
              </a:rPr>
              <a:t> </a:t>
            </a:r>
            <a:r>
              <a:rPr lang="en-US" dirty="0" smtClean="0">
                <a:latin typeface="Times New Roman"/>
                <a:ea typeface="Times New Roman"/>
              </a:rPr>
              <a:t>characteristics of self-actualized people:</a:t>
            </a:r>
          </a:p>
          <a:p>
            <a:pPr marL="0" marR="0">
              <a:spcBef>
                <a:spcPts val="0"/>
              </a:spcBef>
              <a:spcAft>
                <a:spcPts val="0"/>
              </a:spcAft>
            </a:pPr>
            <a:r>
              <a:rPr lang="en-US" dirty="0" smtClean="0">
                <a:latin typeface="Times New Roman"/>
                <a:ea typeface="Times New Roman"/>
              </a:rPr>
              <a:t> </a:t>
            </a:r>
          </a:p>
          <a:p>
            <a:pPr marL="342900" marR="266065" lvl="0" indent="-342900" algn="just">
              <a:lnSpc>
                <a:spcPct val="103000"/>
              </a:lnSpc>
              <a:spcBef>
                <a:spcPts val="0"/>
              </a:spcBef>
              <a:spcAft>
                <a:spcPts val="0"/>
              </a:spcAft>
              <a:buSzPts val="1000"/>
              <a:buFont typeface="Times New Roman"/>
              <a:buChar char="•"/>
              <a:tabLst>
                <a:tab pos="393700" algn="l"/>
              </a:tabLst>
            </a:pPr>
            <a:r>
              <a:rPr lang="en-US" i="1" dirty="0" smtClean="0">
                <a:latin typeface="Times New Roman"/>
                <a:ea typeface="Times New Roman"/>
              </a:rPr>
              <a:t>Acceptance and realism: </a:t>
            </a:r>
            <a:r>
              <a:rPr lang="en-US" dirty="0" smtClean="0">
                <a:latin typeface="Times New Roman"/>
                <a:ea typeface="Times New Roman"/>
              </a:rPr>
              <a:t>Self-actualized people have realistic perceptions of themselves, others and the world</a:t>
            </a:r>
            <a:r>
              <a:rPr lang="en-US" spc="5" dirty="0" smtClean="0">
                <a:latin typeface="Times New Roman"/>
                <a:ea typeface="Times New Roman"/>
              </a:rPr>
              <a:t> </a:t>
            </a:r>
            <a:r>
              <a:rPr lang="en-US" dirty="0" smtClean="0">
                <a:latin typeface="Times New Roman"/>
                <a:ea typeface="Times New Roman"/>
              </a:rPr>
              <a:t>around them.</a:t>
            </a:r>
          </a:p>
          <a:p>
            <a:pPr marL="0" marR="0">
              <a:spcBef>
                <a:spcPts val="0"/>
              </a:spcBef>
              <a:spcAft>
                <a:spcPts val="0"/>
              </a:spcAft>
            </a:pPr>
            <a:r>
              <a:rPr lang="en-US" dirty="0" smtClean="0">
                <a:latin typeface="Times New Roman"/>
                <a:ea typeface="Times New Roman"/>
              </a:rPr>
              <a:t> </a:t>
            </a:r>
          </a:p>
          <a:p>
            <a:pPr marL="342900" marR="266065" lvl="0" indent="-342900" algn="just">
              <a:lnSpc>
                <a:spcPct val="103000"/>
              </a:lnSpc>
              <a:spcBef>
                <a:spcPts val="0"/>
              </a:spcBef>
              <a:spcAft>
                <a:spcPts val="0"/>
              </a:spcAft>
              <a:buSzPts val="1000"/>
              <a:buFont typeface="Times New Roman"/>
              <a:buChar char="•"/>
              <a:tabLst>
                <a:tab pos="393700" algn="l"/>
              </a:tabLst>
            </a:pPr>
            <a:r>
              <a:rPr lang="en-US" i="1" dirty="0" smtClean="0">
                <a:latin typeface="Times New Roman"/>
                <a:ea typeface="Times New Roman"/>
              </a:rPr>
              <a:t>Problem-centering:</a:t>
            </a:r>
            <a:r>
              <a:rPr lang="en-US" i="1" spc="5" dirty="0" smtClean="0">
                <a:latin typeface="Times New Roman"/>
                <a:ea typeface="Times New Roman"/>
              </a:rPr>
              <a:t> </a:t>
            </a:r>
            <a:r>
              <a:rPr lang="en-US" dirty="0" smtClean="0">
                <a:latin typeface="Times New Roman"/>
                <a:ea typeface="Times New Roman"/>
              </a:rPr>
              <a:t>Self-actualized</a:t>
            </a:r>
            <a:r>
              <a:rPr lang="en-US" spc="5" dirty="0" smtClean="0">
                <a:latin typeface="Times New Roman"/>
                <a:ea typeface="Times New Roman"/>
              </a:rPr>
              <a:t> </a:t>
            </a:r>
            <a:r>
              <a:rPr lang="en-US" dirty="0" smtClean="0">
                <a:latin typeface="Times New Roman"/>
                <a:ea typeface="Times New Roman"/>
              </a:rPr>
              <a:t>individuals</a:t>
            </a:r>
            <a:r>
              <a:rPr lang="en-US" spc="5" dirty="0" smtClean="0">
                <a:latin typeface="Times New Roman"/>
                <a:ea typeface="Times New Roman"/>
              </a:rPr>
              <a:t> </a:t>
            </a:r>
            <a:r>
              <a:rPr lang="en-US" dirty="0" smtClean="0">
                <a:latin typeface="Times New Roman"/>
                <a:ea typeface="Times New Roman"/>
              </a:rPr>
              <a:t>are</a:t>
            </a:r>
            <a:r>
              <a:rPr lang="en-US" spc="5" dirty="0" smtClean="0">
                <a:latin typeface="Times New Roman"/>
                <a:ea typeface="Times New Roman"/>
              </a:rPr>
              <a:t> </a:t>
            </a:r>
            <a:r>
              <a:rPr lang="en-US" dirty="0" smtClean="0">
                <a:latin typeface="Times New Roman"/>
                <a:ea typeface="Times New Roman"/>
              </a:rPr>
              <a:t>concerned</a:t>
            </a:r>
            <a:r>
              <a:rPr lang="en-US" spc="5" dirty="0" smtClean="0">
                <a:latin typeface="Times New Roman"/>
                <a:ea typeface="Times New Roman"/>
              </a:rPr>
              <a:t> </a:t>
            </a:r>
            <a:r>
              <a:rPr lang="en-US" dirty="0" smtClean="0">
                <a:latin typeface="Times New Roman"/>
                <a:ea typeface="Times New Roman"/>
              </a:rPr>
              <a:t>with</a:t>
            </a:r>
            <a:r>
              <a:rPr lang="en-US" spc="5" dirty="0" smtClean="0">
                <a:latin typeface="Times New Roman"/>
                <a:ea typeface="Times New Roman"/>
              </a:rPr>
              <a:t> </a:t>
            </a:r>
            <a:r>
              <a:rPr lang="en-US" dirty="0" smtClean="0">
                <a:latin typeface="Times New Roman"/>
                <a:ea typeface="Times New Roman"/>
              </a:rPr>
              <a:t>solving</a:t>
            </a:r>
            <a:r>
              <a:rPr lang="en-US" spc="5" dirty="0" smtClean="0">
                <a:latin typeface="Times New Roman"/>
                <a:ea typeface="Times New Roman"/>
              </a:rPr>
              <a:t> </a:t>
            </a:r>
            <a:r>
              <a:rPr lang="en-US" dirty="0" smtClean="0">
                <a:latin typeface="Times New Roman"/>
                <a:ea typeface="Times New Roman"/>
              </a:rPr>
              <a:t>problems</a:t>
            </a:r>
            <a:r>
              <a:rPr lang="en-US" spc="5" dirty="0" smtClean="0">
                <a:latin typeface="Times New Roman"/>
                <a:ea typeface="Times New Roman"/>
              </a:rPr>
              <a:t> </a:t>
            </a:r>
            <a:r>
              <a:rPr lang="en-US" dirty="0" smtClean="0">
                <a:latin typeface="Times New Roman"/>
                <a:ea typeface="Times New Roman"/>
              </a:rPr>
              <a:t>outside</a:t>
            </a:r>
            <a:r>
              <a:rPr lang="en-US" spc="5" dirty="0" smtClean="0">
                <a:latin typeface="Times New Roman"/>
                <a:ea typeface="Times New Roman"/>
              </a:rPr>
              <a:t> </a:t>
            </a:r>
            <a:r>
              <a:rPr lang="en-US" dirty="0" smtClean="0">
                <a:latin typeface="Times New Roman"/>
                <a:ea typeface="Times New Roman"/>
              </a:rPr>
              <a:t>of</a:t>
            </a:r>
            <a:r>
              <a:rPr lang="en-US" spc="5" dirty="0" smtClean="0">
                <a:latin typeface="Times New Roman"/>
                <a:ea typeface="Times New Roman"/>
              </a:rPr>
              <a:t> </a:t>
            </a:r>
            <a:r>
              <a:rPr lang="en-US" dirty="0" smtClean="0">
                <a:latin typeface="Times New Roman"/>
                <a:ea typeface="Times New Roman"/>
              </a:rPr>
              <a:t>themselves,</a:t>
            </a:r>
            <a:r>
              <a:rPr lang="en-US" spc="5" dirty="0" smtClean="0">
                <a:latin typeface="Times New Roman"/>
                <a:ea typeface="Times New Roman"/>
              </a:rPr>
              <a:t> </a:t>
            </a:r>
            <a:r>
              <a:rPr lang="en-US" dirty="0" smtClean="0">
                <a:latin typeface="Times New Roman"/>
                <a:ea typeface="Times New Roman"/>
              </a:rPr>
              <a:t>including helping others and finding solutions to problems in the external world. These people are often motivated</a:t>
            </a:r>
            <a:r>
              <a:rPr lang="en-US" spc="-240" dirty="0" smtClean="0">
                <a:latin typeface="Times New Roman"/>
                <a:ea typeface="Times New Roman"/>
              </a:rPr>
              <a:t> </a:t>
            </a:r>
            <a:r>
              <a:rPr lang="en-US" dirty="0" smtClean="0">
                <a:latin typeface="Times New Roman"/>
                <a:ea typeface="Times New Roman"/>
              </a:rPr>
              <a:t>by a sense of personal responsibility and ethics.</a:t>
            </a:r>
          </a:p>
          <a:p>
            <a:pPr marL="0" marR="0">
              <a:spcBef>
                <a:spcPts val="5"/>
              </a:spcBef>
              <a:spcAft>
                <a:spcPts val="0"/>
              </a:spcAft>
            </a:pPr>
            <a:r>
              <a:rPr lang="en-US" dirty="0" smtClean="0">
                <a:latin typeface="Times New Roman"/>
                <a:ea typeface="Times New Roman"/>
              </a:rPr>
              <a:t> </a:t>
            </a:r>
          </a:p>
          <a:p>
            <a:pPr marL="342900" marR="266065" lvl="0" indent="-342900" algn="just">
              <a:lnSpc>
                <a:spcPct val="103000"/>
              </a:lnSpc>
              <a:spcBef>
                <a:spcPts val="0"/>
              </a:spcBef>
              <a:spcAft>
                <a:spcPts val="0"/>
              </a:spcAft>
              <a:buSzPts val="1000"/>
              <a:buFont typeface="Times New Roman"/>
              <a:buChar char="•"/>
              <a:tabLst>
                <a:tab pos="393700" algn="l"/>
              </a:tabLst>
            </a:pPr>
            <a:r>
              <a:rPr lang="en-US" i="1" dirty="0" smtClean="0">
                <a:latin typeface="Times New Roman"/>
                <a:ea typeface="Times New Roman"/>
              </a:rPr>
              <a:t>Spontaneity: </a:t>
            </a:r>
            <a:r>
              <a:rPr lang="en-US" dirty="0" smtClean="0">
                <a:latin typeface="Times New Roman"/>
                <a:ea typeface="Times New Roman"/>
              </a:rPr>
              <a:t>Self-actualized people are spontaneous in their internal thoughts and outward behavior. While they</a:t>
            </a:r>
            <a:r>
              <a:rPr lang="en-US" spc="5" dirty="0" smtClean="0">
                <a:latin typeface="Times New Roman"/>
                <a:ea typeface="Times New Roman"/>
              </a:rPr>
              <a:t> </a:t>
            </a:r>
            <a:r>
              <a:rPr lang="en-US" dirty="0" smtClean="0">
                <a:latin typeface="Times New Roman"/>
                <a:ea typeface="Times New Roman"/>
              </a:rPr>
              <a:t>can conform to rules and social expectations, they also tend to be open and unconventional.</a:t>
            </a:r>
          </a:p>
          <a:p>
            <a:pPr marL="0" marR="0">
              <a:spcBef>
                <a:spcPts val="0"/>
              </a:spcBef>
              <a:spcAft>
                <a:spcPts val="0"/>
              </a:spcAft>
            </a:pPr>
            <a:r>
              <a:rPr lang="en-US" dirty="0" smtClean="0">
                <a:latin typeface="Times New Roman"/>
                <a:ea typeface="Times New Roman"/>
              </a:rPr>
              <a:t> </a:t>
            </a:r>
          </a:p>
          <a:p>
            <a:pPr marL="342900" marR="266065" lvl="0" indent="-342900" algn="just">
              <a:lnSpc>
                <a:spcPct val="103000"/>
              </a:lnSpc>
              <a:spcBef>
                <a:spcPts val="0"/>
              </a:spcBef>
              <a:spcAft>
                <a:spcPts val="0"/>
              </a:spcAft>
              <a:buSzPts val="1000"/>
              <a:buFont typeface="Times New Roman"/>
              <a:buChar char="•"/>
              <a:tabLst>
                <a:tab pos="393700" algn="l"/>
              </a:tabLst>
            </a:pPr>
            <a:r>
              <a:rPr lang="en-US" i="1" dirty="0" smtClean="0">
                <a:latin typeface="Times New Roman"/>
                <a:ea typeface="Times New Roman"/>
              </a:rPr>
              <a:t>Autonomy and solitude: </a:t>
            </a:r>
            <a:r>
              <a:rPr lang="en-US" dirty="0" smtClean="0">
                <a:latin typeface="Times New Roman"/>
                <a:ea typeface="Times New Roman"/>
              </a:rPr>
              <a:t>Another characteristic of self-actualized people is the need for independence and privacy.</a:t>
            </a:r>
            <a:r>
              <a:rPr lang="en-US" spc="-235" dirty="0" smtClean="0">
                <a:latin typeface="Times New Roman"/>
                <a:ea typeface="Times New Roman"/>
              </a:rPr>
              <a:t> </a:t>
            </a:r>
            <a:r>
              <a:rPr lang="en-US" dirty="0" smtClean="0">
                <a:latin typeface="Times New Roman"/>
                <a:ea typeface="Times New Roman"/>
              </a:rPr>
              <a:t>While they enjoy the company of others, these individuals need time to focus on developing their own individual</a:t>
            </a:r>
            <a:r>
              <a:rPr lang="en-US" spc="5" dirty="0" smtClean="0">
                <a:latin typeface="Times New Roman"/>
                <a:ea typeface="Times New Roman"/>
              </a:rPr>
              <a:t> </a:t>
            </a:r>
            <a:r>
              <a:rPr lang="en-US" dirty="0" smtClean="0">
                <a:latin typeface="Times New Roman"/>
                <a:ea typeface="Times New Roman"/>
              </a:rPr>
              <a:t>potential.</a:t>
            </a:r>
          </a:p>
          <a:p>
            <a:pPr marL="0" marR="0">
              <a:spcBef>
                <a:spcPts val="5"/>
              </a:spcBef>
              <a:spcAft>
                <a:spcPts val="0"/>
              </a:spcAft>
            </a:pPr>
            <a:r>
              <a:rPr lang="en-US" dirty="0" smtClean="0">
                <a:latin typeface="Times New Roman"/>
                <a:ea typeface="Times New Roman"/>
              </a:rPr>
              <a:t> </a:t>
            </a:r>
          </a:p>
          <a:p>
            <a:pPr marL="342900" marR="265430" lvl="0" indent="-342900" algn="just">
              <a:lnSpc>
                <a:spcPct val="103000"/>
              </a:lnSpc>
              <a:spcBef>
                <a:spcPts val="0"/>
              </a:spcBef>
              <a:spcAft>
                <a:spcPts val="0"/>
              </a:spcAft>
              <a:buSzPts val="1000"/>
              <a:buFont typeface="Times New Roman"/>
              <a:buChar char="•"/>
              <a:tabLst>
                <a:tab pos="393700" algn="l"/>
              </a:tabLst>
            </a:pPr>
            <a:r>
              <a:rPr lang="en-US" i="1" dirty="0" smtClean="0">
                <a:latin typeface="Times New Roman"/>
                <a:ea typeface="Times New Roman"/>
              </a:rPr>
              <a:t>Continued freshness of appreciation: </a:t>
            </a:r>
            <a:r>
              <a:rPr lang="en-US" dirty="0" smtClean="0">
                <a:latin typeface="Times New Roman"/>
                <a:ea typeface="Times New Roman"/>
              </a:rPr>
              <a:t>Self-actualized people tend to view the world with a continual sense of</a:t>
            </a:r>
            <a:r>
              <a:rPr lang="en-US" spc="5" dirty="0" smtClean="0">
                <a:latin typeface="Times New Roman"/>
                <a:ea typeface="Times New Roman"/>
              </a:rPr>
              <a:t> </a:t>
            </a:r>
            <a:r>
              <a:rPr lang="en-US" dirty="0" smtClean="0">
                <a:latin typeface="Times New Roman"/>
                <a:ea typeface="Times New Roman"/>
              </a:rPr>
              <a:t>appreciation, wonder and awe. Even simple experiences continue to be a source of inspiration and pleasure.</a:t>
            </a:r>
          </a:p>
          <a:p>
            <a:pPr marL="0" marR="0">
              <a:spcBef>
                <a:spcPts val="0"/>
              </a:spcBef>
              <a:spcAft>
                <a:spcPts val="0"/>
              </a:spcAft>
            </a:pPr>
            <a:r>
              <a:rPr lang="en-US" dirty="0" smtClean="0">
                <a:latin typeface="Times New Roman"/>
                <a:ea typeface="Times New Roman"/>
              </a:rPr>
              <a:t> </a:t>
            </a:r>
          </a:p>
          <a:p>
            <a:r>
              <a:rPr lang="en-US" i="1" dirty="0" smtClean="0">
                <a:latin typeface="Times New Roman"/>
                <a:ea typeface="Times New Roman"/>
              </a:rPr>
              <a:t>Peak experiences: </a:t>
            </a:r>
            <a:r>
              <a:rPr lang="en-US" dirty="0" smtClean="0">
                <a:latin typeface="Times New Roman"/>
                <a:ea typeface="Times New Roman"/>
              </a:rPr>
              <a:t>Individuals who are self-actualized often have what Maslow termed peak experiences, or</a:t>
            </a:r>
            <a:r>
              <a:rPr lang="en-US" spc="5" dirty="0" smtClean="0">
                <a:latin typeface="Times New Roman"/>
                <a:ea typeface="Times New Roman"/>
              </a:rPr>
              <a:t> </a:t>
            </a:r>
            <a:r>
              <a:rPr lang="en-US" dirty="0" smtClean="0">
                <a:latin typeface="Times New Roman"/>
                <a:ea typeface="Times New Roman"/>
              </a:rPr>
              <a:t>moments of intense joy, wonder, awe and ecstasy. After these experiences, people feel inspired, strengthened,</a:t>
            </a:r>
            <a:r>
              <a:rPr lang="en-US" spc="5" dirty="0" smtClean="0">
                <a:latin typeface="Times New Roman"/>
                <a:ea typeface="Times New Roman"/>
              </a:rPr>
              <a:t> </a:t>
            </a:r>
            <a:r>
              <a:rPr lang="en-US" dirty="0" smtClean="0">
                <a:latin typeface="Times New Roman"/>
                <a:ea typeface="Times New Roman"/>
              </a:rPr>
              <a:t>renewed or transformed</a:t>
            </a:r>
            <a:endParaRPr lang="en-US" dirty="0"/>
          </a:p>
        </p:txBody>
      </p:sp>
    </p:spTree>
  </p:cSld>
  <p:clrMapOvr>
    <a:masterClrMapping/>
  </p:clrMapOvr>
  <p:transition spd="med">
    <p:wipe dir="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733800"/>
            <a:ext cx="8153400" cy="990600"/>
          </a:xfrm>
        </p:spPr>
        <p:txBody>
          <a:bodyPr>
            <a:normAutofit fontScale="90000"/>
          </a:bodyPr>
          <a:lstStyle/>
          <a:p>
            <a:r>
              <a:rPr lang="en-US" b="1" dirty="0" smtClean="0">
                <a:latin typeface="Arial"/>
                <a:ea typeface="Arial"/>
              </a:rPr>
              <a:t>ROGER'S</a:t>
            </a:r>
            <a:r>
              <a:rPr lang="en-US" b="1" spc="205" dirty="0" smtClean="0">
                <a:latin typeface="Arial"/>
                <a:ea typeface="Arial"/>
              </a:rPr>
              <a:t> </a:t>
            </a:r>
            <a:r>
              <a:rPr lang="en-US" b="1" dirty="0" smtClean="0">
                <a:latin typeface="Arial"/>
                <a:ea typeface="Arial"/>
              </a:rPr>
              <a:t>THEORY</a:t>
            </a:r>
            <a:br>
              <a:rPr lang="en-US" b="1" dirty="0" smtClean="0">
                <a:latin typeface="Arial"/>
                <a:ea typeface="Arial"/>
              </a:rPr>
            </a:br>
            <a:endParaRPr lang="en-US" dirty="0"/>
          </a:p>
        </p:txBody>
      </p:sp>
    </p:spTree>
  </p:cSld>
  <p:clrMapOvr>
    <a:masterClrMapping/>
  </p:clrMapOvr>
  <p:transition spd="med">
    <p:wipe dir="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266700" marR="0">
              <a:spcBef>
                <a:spcPts val="1380"/>
              </a:spcBef>
              <a:spcAft>
                <a:spcPts val="0"/>
              </a:spcAft>
            </a:pPr>
            <a:r>
              <a:rPr lang="en-US" dirty="0" smtClean="0">
                <a:latin typeface="Times New Roman"/>
                <a:ea typeface="Times New Roman"/>
              </a:rPr>
              <a:t>Self-theory also called </a:t>
            </a:r>
            <a:r>
              <a:rPr lang="en-US" dirty="0" err="1" smtClean="0">
                <a:latin typeface="Times New Roman"/>
                <a:ea typeface="Times New Roman"/>
              </a:rPr>
              <a:t>selfactualization</a:t>
            </a:r>
            <a:r>
              <a:rPr lang="en-US" dirty="0" smtClean="0">
                <a:latin typeface="Times New Roman"/>
                <a:ea typeface="Times New Roman"/>
              </a:rPr>
              <a:t> theory is based on two major assumptions:</a:t>
            </a:r>
          </a:p>
          <a:p>
            <a:pPr marL="0" marR="0">
              <a:spcBef>
                <a:spcPts val="40"/>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Personality development is guided by each person's unique “self-actualizing tendency”</a:t>
            </a:r>
          </a:p>
          <a:p>
            <a:pPr marL="0" marR="0">
              <a:spcBef>
                <a:spcPts val="4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Each of us has a personal need for “positive regard”.</a:t>
            </a:r>
          </a:p>
          <a:p>
            <a:endParaRPr lang="en-US" dirty="0"/>
          </a:p>
        </p:txBody>
      </p:sp>
    </p:spTree>
  </p:cSld>
  <p:clrMapOvr>
    <a:masterClrMapping/>
  </p:clrMapOvr>
  <p:transition spd="med">
    <p:wipe dir="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a:ea typeface="Times New Roman"/>
              </a:rPr>
              <a:t>Roger's view of personality structure</a:t>
            </a:r>
            <a:endParaRPr lang="en-US" dirty="0"/>
          </a:p>
        </p:txBody>
      </p:sp>
      <p:pic>
        <p:nvPicPr>
          <p:cNvPr id="4" name="image2.jpeg"/>
          <p:cNvPicPr>
            <a:picLocks noGrp="1"/>
          </p:cNvPicPr>
          <p:nvPr>
            <p:ph sz="quarter" idx="1"/>
          </p:nvPr>
        </p:nvPicPr>
        <p:blipFill>
          <a:blip r:embed="rId2" cstate="print"/>
          <a:stretch>
            <a:fillRect/>
          </a:stretch>
        </p:blipFill>
        <p:spPr>
          <a:xfrm>
            <a:off x="533400" y="1905000"/>
            <a:ext cx="4724400" cy="4191000"/>
          </a:xfrm>
          <a:prstGeom prst="rect">
            <a:avLst/>
          </a:prstGeom>
        </p:spPr>
      </p:pic>
      <p:sp>
        <p:nvSpPr>
          <p:cNvPr id="5" name="Rectangle 4"/>
          <p:cNvSpPr/>
          <p:nvPr/>
        </p:nvSpPr>
        <p:spPr>
          <a:xfrm>
            <a:off x="5943600" y="2057400"/>
            <a:ext cx="2286000" cy="3361946"/>
          </a:xfrm>
          <a:prstGeom prst="rect">
            <a:avLst/>
          </a:prstGeom>
        </p:spPr>
        <p:txBody>
          <a:bodyPr>
            <a:spAutoFit/>
          </a:bodyPr>
          <a:lstStyle/>
          <a:p>
            <a:pPr marL="266700" marR="263525">
              <a:lnSpc>
                <a:spcPct val="103000"/>
              </a:lnSpc>
              <a:spcBef>
                <a:spcPts val="985"/>
              </a:spcBef>
              <a:spcAft>
                <a:spcPts val="0"/>
              </a:spcAft>
            </a:pPr>
            <a:r>
              <a:rPr lang="en-US" sz="1000" i="1" dirty="0" smtClean="0">
                <a:latin typeface="Times New Roman"/>
                <a:ea typeface="Times New Roman"/>
              </a:rPr>
              <a:t>Self-actualizing</a:t>
            </a:r>
            <a:r>
              <a:rPr lang="en-US" sz="1000" i="1" spc="-55" dirty="0" smtClean="0">
                <a:latin typeface="Times New Roman"/>
                <a:ea typeface="Times New Roman"/>
              </a:rPr>
              <a:t> </a:t>
            </a:r>
            <a:r>
              <a:rPr lang="en-US" sz="1000" i="1" dirty="0" smtClean="0">
                <a:latin typeface="Times New Roman"/>
                <a:ea typeface="Times New Roman"/>
              </a:rPr>
              <a:t>tendency:</a:t>
            </a:r>
            <a:r>
              <a:rPr lang="en-US" sz="1000" i="1" spc="-50" dirty="0" smtClean="0">
                <a:latin typeface="Times New Roman"/>
                <a:ea typeface="Times New Roman"/>
              </a:rPr>
              <a:t> </a:t>
            </a:r>
            <a:r>
              <a:rPr lang="en-US" sz="1000" dirty="0" smtClean="0">
                <a:latin typeface="Times New Roman"/>
                <a:ea typeface="Times New Roman"/>
              </a:rPr>
              <a:t>Inborn</a:t>
            </a:r>
            <a:r>
              <a:rPr lang="en-US" sz="1000" spc="-55" dirty="0" smtClean="0">
                <a:latin typeface="Times New Roman"/>
                <a:ea typeface="Times New Roman"/>
              </a:rPr>
              <a:t> </a:t>
            </a:r>
            <a:r>
              <a:rPr lang="en-US" sz="1000" dirty="0" smtClean="0">
                <a:latin typeface="Times New Roman"/>
                <a:ea typeface="Times New Roman"/>
              </a:rPr>
              <a:t>tendency</a:t>
            </a:r>
            <a:r>
              <a:rPr lang="en-US" sz="1000" spc="-55" dirty="0" smtClean="0">
                <a:latin typeface="Times New Roman"/>
                <a:ea typeface="Times New Roman"/>
              </a:rPr>
              <a:t> </a:t>
            </a:r>
            <a:r>
              <a:rPr lang="en-US" sz="1000" dirty="0" smtClean="0">
                <a:latin typeface="Times New Roman"/>
                <a:ea typeface="Times New Roman"/>
              </a:rPr>
              <a:t>for</a:t>
            </a:r>
            <a:r>
              <a:rPr lang="en-US" sz="1000" spc="-55" dirty="0" smtClean="0">
                <a:latin typeface="Times New Roman"/>
                <a:ea typeface="Times New Roman"/>
              </a:rPr>
              <a:t> </a:t>
            </a:r>
            <a:r>
              <a:rPr lang="en-US" sz="1000" dirty="0" smtClean="0">
                <a:latin typeface="Times New Roman"/>
                <a:ea typeface="Times New Roman"/>
              </a:rPr>
              <a:t>us</a:t>
            </a:r>
            <a:r>
              <a:rPr lang="en-US" sz="1000" spc="-55" dirty="0" smtClean="0">
                <a:latin typeface="Times New Roman"/>
                <a:ea typeface="Times New Roman"/>
              </a:rPr>
              <a:t> </a:t>
            </a:r>
            <a:r>
              <a:rPr lang="en-US" sz="1000" dirty="0" smtClean="0">
                <a:latin typeface="Times New Roman"/>
                <a:ea typeface="Times New Roman"/>
              </a:rPr>
              <a:t>to</a:t>
            </a:r>
            <a:r>
              <a:rPr lang="en-US" sz="1000" spc="-55" dirty="0" smtClean="0">
                <a:latin typeface="Times New Roman"/>
                <a:ea typeface="Times New Roman"/>
              </a:rPr>
              <a:t> </a:t>
            </a:r>
            <a:r>
              <a:rPr lang="en-US" sz="1000" dirty="0" smtClean="0">
                <a:latin typeface="Times New Roman"/>
                <a:ea typeface="Times New Roman"/>
              </a:rPr>
              <a:t>develop</a:t>
            </a:r>
            <a:r>
              <a:rPr lang="en-US" sz="1000" spc="-55" dirty="0" smtClean="0">
                <a:latin typeface="Times New Roman"/>
                <a:ea typeface="Times New Roman"/>
              </a:rPr>
              <a:t> </a:t>
            </a:r>
            <a:r>
              <a:rPr lang="en-US" sz="1000" dirty="0" smtClean="0">
                <a:latin typeface="Times New Roman"/>
                <a:ea typeface="Times New Roman"/>
              </a:rPr>
              <a:t>all</a:t>
            </a:r>
            <a:r>
              <a:rPr lang="en-US" sz="1000" spc="-55" dirty="0" smtClean="0">
                <a:latin typeface="Times New Roman"/>
                <a:ea typeface="Times New Roman"/>
              </a:rPr>
              <a:t> </a:t>
            </a:r>
            <a:r>
              <a:rPr lang="en-US" sz="1000" dirty="0" smtClean="0">
                <a:latin typeface="Times New Roman"/>
                <a:ea typeface="Times New Roman"/>
              </a:rPr>
              <a:t>of</a:t>
            </a:r>
            <a:r>
              <a:rPr lang="en-US" sz="1000" spc="-55" dirty="0" smtClean="0">
                <a:latin typeface="Times New Roman"/>
                <a:ea typeface="Times New Roman"/>
              </a:rPr>
              <a:t> </a:t>
            </a:r>
            <a:r>
              <a:rPr lang="en-US" sz="1000" dirty="0" smtClean="0">
                <a:latin typeface="Times New Roman"/>
                <a:ea typeface="Times New Roman"/>
              </a:rPr>
              <a:t>our</a:t>
            </a:r>
            <a:r>
              <a:rPr lang="en-US" sz="1000" spc="-55" dirty="0" smtClean="0">
                <a:latin typeface="Times New Roman"/>
                <a:ea typeface="Times New Roman"/>
              </a:rPr>
              <a:t> </a:t>
            </a:r>
            <a:r>
              <a:rPr lang="en-US" sz="1000" dirty="0" smtClean="0">
                <a:latin typeface="Times New Roman"/>
                <a:ea typeface="Times New Roman"/>
              </a:rPr>
              <a:t>capacities</a:t>
            </a:r>
            <a:r>
              <a:rPr lang="en-US" sz="1000" spc="-55" dirty="0" smtClean="0">
                <a:latin typeface="Times New Roman"/>
                <a:ea typeface="Times New Roman"/>
              </a:rPr>
              <a:t> </a:t>
            </a:r>
            <a:r>
              <a:rPr lang="en-US" sz="1000" dirty="0" smtClean="0">
                <a:latin typeface="Times New Roman"/>
                <a:ea typeface="Times New Roman"/>
              </a:rPr>
              <a:t>in</a:t>
            </a:r>
            <a:r>
              <a:rPr lang="en-US" sz="1000" spc="-55" dirty="0" smtClean="0">
                <a:latin typeface="Times New Roman"/>
                <a:ea typeface="Times New Roman"/>
              </a:rPr>
              <a:t> </a:t>
            </a:r>
            <a:r>
              <a:rPr lang="en-US" sz="1000" dirty="0" smtClean="0">
                <a:latin typeface="Times New Roman"/>
                <a:ea typeface="Times New Roman"/>
              </a:rPr>
              <a:t>ways</a:t>
            </a:r>
            <a:r>
              <a:rPr lang="en-US" sz="1000" spc="-55" dirty="0" smtClean="0">
                <a:latin typeface="Times New Roman"/>
                <a:ea typeface="Times New Roman"/>
              </a:rPr>
              <a:t> </a:t>
            </a:r>
            <a:r>
              <a:rPr lang="en-US" sz="1000" dirty="0" smtClean="0">
                <a:latin typeface="Times New Roman"/>
                <a:ea typeface="Times New Roman"/>
              </a:rPr>
              <a:t>that</a:t>
            </a:r>
            <a:r>
              <a:rPr lang="en-US" sz="1000" spc="-55" dirty="0" smtClean="0">
                <a:latin typeface="Times New Roman"/>
                <a:ea typeface="Times New Roman"/>
              </a:rPr>
              <a:t> </a:t>
            </a:r>
            <a:r>
              <a:rPr lang="en-US" sz="1000" dirty="0" smtClean="0">
                <a:latin typeface="Times New Roman"/>
                <a:ea typeface="Times New Roman"/>
              </a:rPr>
              <a:t>best</a:t>
            </a:r>
            <a:r>
              <a:rPr lang="en-US" sz="1000" spc="-55" dirty="0" smtClean="0">
                <a:latin typeface="Times New Roman"/>
                <a:ea typeface="Times New Roman"/>
              </a:rPr>
              <a:t> </a:t>
            </a:r>
            <a:r>
              <a:rPr lang="en-US" sz="1000" dirty="0" smtClean="0">
                <a:latin typeface="Times New Roman"/>
                <a:ea typeface="Times New Roman"/>
              </a:rPr>
              <a:t>maintain</a:t>
            </a:r>
            <a:r>
              <a:rPr lang="en-US" sz="1000" spc="-55" dirty="0" smtClean="0">
                <a:latin typeface="Times New Roman"/>
                <a:ea typeface="Times New Roman"/>
              </a:rPr>
              <a:t> </a:t>
            </a:r>
            <a:r>
              <a:rPr lang="en-US" sz="1000" dirty="0" smtClean="0">
                <a:latin typeface="Times New Roman"/>
                <a:ea typeface="Times New Roman"/>
              </a:rPr>
              <a:t>and</a:t>
            </a:r>
            <a:r>
              <a:rPr lang="en-US" sz="1000" spc="-55" dirty="0" smtClean="0">
                <a:latin typeface="Times New Roman"/>
                <a:ea typeface="Times New Roman"/>
              </a:rPr>
              <a:t> </a:t>
            </a:r>
            <a:r>
              <a:rPr lang="en-US" sz="1000" dirty="0" smtClean="0">
                <a:latin typeface="Times New Roman"/>
                <a:ea typeface="Times New Roman"/>
              </a:rPr>
              <a:t>benefit</a:t>
            </a:r>
            <a:r>
              <a:rPr lang="en-US" sz="1000" spc="-235" dirty="0" smtClean="0">
                <a:latin typeface="Times New Roman"/>
                <a:ea typeface="Times New Roman"/>
              </a:rPr>
              <a:t> </a:t>
            </a:r>
            <a:r>
              <a:rPr lang="en-US" sz="1000" dirty="0" smtClean="0">
                <a:latin typeface="Times New Roman"/>
                <a:ea typeface="Times New Roman"/>
              </a:rPr>
              <a:t>our lives.</a:t>
            </a:r>
            <a:endParaRPr lang="en-US" sz="1100" dirty="0" smtClean="0">
              <a:latin typeface="Times New Roman"/>
              <a:ea typeface="Times New Roman"/>
            </a:endParaRPr>
          </a:p>
          <a:p>
            <a:pPr marL="266700" marR="0">
              <a:spcBef>
                <a:spcPts val="810"/>
              </a:spcBef>
              <a:spcAft>
                <a:spcPts val="0"/>
              </a:spcAft>
            </a:pPr>
            <a:r>
              <a:rPr lang="en-US" sz="1000" b="1" dirty="0" smtClean="0">
                <a:latin typeface="Times New Roman"/>
                <a:ea typeface="Times New Roman"/>
              </a:rPr>
              <a:t>It refers to#</a:t>
            </a:r>
          </a:p>
          <a:p>
            <a:pPr marL="342900" marR="0" lvl="0" indent="-342900">
              <a:spcBef>
                <a:spcPts val="850"/>
              </a:spcBef>
              <a:spcAft>
                <a:spcPts val="0"/>
              </a:spcAft>
              <a:buSzPts val="1000"/>
              <a:buFont typeface="Times New Roman"/>
              <a:buChar char="•"/>
              <a:tabLst>
                <a:tab pos="393700" algn="l"/>
              </a:tabLst>
            </a:pPr>
            <a:r>
              <a:rPr lang="en-US" sz="1000" dirty="0" smtClean="0">
                <a:latin typeface="Times New Roman"/>
                <a:ea typeface="Times New Roman"/>
              </a:rPr>
              <a:t>Biological functions, e.g. meeting basic needs</a:t>
            </a:r>
            <a:endParaRPr lang="en-US" sz="1100" dirty="0" smtClean="0">
              <a:latin typeface="Times New Roman"/>
              <a:ea typeface="Times New Roman"/>
            </a:endParaRPr>
          </a:p>
          <a:p>
            <a:pPr marL="342900" marR="0" lvl="0" indent="-342900">
              <a:spcBef>
                <a:spcPts val="850"/>
              </a:spcBef>
              <a:spcAft>
                <a:spcPts val="0"/>
              </a:spcAft>
              <a:buSzPts val="1000"/>
              <a:buFont typeface="Times New Roman"/>
              <a:buChar char="•"/>
              <a:tabLst>
                <a:tab pos="393700" algn="l"/>
              </a:tabLst>
            </a:pPr>
            <a:r>
              <a:rPr lang="en-US" sz="1000" dirty="0" smtClean="0">
                <a:latin typeface="Times New Roman"/>
                <a:ea typeface="Times New Roman"/>
              </a:rPr>
              <a:t>Psychological</a:t>
            </a:r>
            <a:r>
              <a:rPr lang="en-US" sz="1000" spc="-30" dirty="0" smtClean="0">
                <a:latin typeface="Times New Roman"/>
                <a:ea typeface="Times New Roman"/>
              </a:rPr>
              <a:t> </a:t>
            </a:r>
            <a:r>
              <a:rPr lang="en-US" sz="1000" dirty="0" smtClean="0">
                <a:latin typeface="Times New Roman"/>
                <a:ea typeface="Times New Roman"/>
              </a:rPr>
              <a:t>functions,</a:t>
            </a:r>
            <a:r>
              <a:rPr lang="en-US" sz="1000" spc="-30" dirty="0" smtClean="0">
                <a:latin typeface="Times New Roman"/>
                <a:ea typeface="Times New Roman"/>
              </a:rPr>
              <a:t> </a:t>
            </a:r>
            <a:r>
              <a:rPr lang="en-US" sz="1000" dirty="0" smtClean="0">
                <a:latin typeface="Times New Roman"/>
                <a:ea typeface="Times New Roman"/>
              </a:rPr>
              <a:t>e.g.</a:t>
            </a:r>
            <a:r>
              <a:rPr lang="en-US" sz="1000" spc="-30" dirty="0" smtClean="0">
                <a:latin typeface="Times New Roman"/>
                <a:ea typeface="Times New Roman"/>
              </a:rPr>
              <a:t> </a:t>
            </a:r>
            <a:r>
              <a:rPr lang="en-US" sz="1000" dirty="0" smtClean="0">
                <a:latin typeface="Times New Roman"/>
                <a:ea typeface="Times New Roman"/>
              </a:rPr>
              <a:t>expanding</a:t>
            </a:r>
            <a:r>
              <a:rPr lang="en-US" sz="1000" spc="-30" dirty="0" smtClean="0">
                <a:latin typeface="Times New Roman"/>
                <a:ea typeface="Times New Roman"/>
              </a:rPr>
              <a:t> </a:t>
            </a:r>
            <a:r>
              <a:rPr lang="en-US" sz="1000" dirty="0" smtClean="0">
                <a:latin typeface="Times New Roman"/>
                <a:ea typeface="Times New Roman"/>
              </a:rPr>
              <a:t>our</a:t>
            </a:r>
            <a:r>
              <a:rPr lang="en-US" sz="1000" spc="-30" dirty="0" smtClean="0">
                <a:latin typeface="Times New Roman"/>
                <a:ea typeface="Times New Roman"/>
              </a:rPr>
              <a:t> </a:t>
            </a:r>
            <a:r>
              <a:rPr lang="en-US" sz="1000" dirty="0" smtClean="0">
                <a:latin typeface="Times New Roman"/>
                <a:ea typeface="Times New Roman"/>
              </a:rPr>
              <a:t>experience,</a:t>
            </a:r>
            <a:r>
              <a:rPr lang="en-US" sz="1000" spc="-30" dirty="0" smtClean="0">
                <a:latin typeface="Times New Roman"/>
                <a:ea typeface="Times New Roman"/>
              </a:rPr>
              <a:t> </a:t>
            </a:r>
            <a:r>
              <a:rPr lang="en-US" sz="1000" dirty="0" smtClean="0">
                <a:latin typeface="Times New Roman"/>
                <a:ea typeface="Times New Roman"/>
              </a:rPr>
              <a:t>encouraging</a:t>
            </a:r>
            <a:r>
              <a:rPr lang="en-US" sz="1000" spc="-30" dirty="0" smtClean="0">
                <a:latin typeface="Times New Roman"/>
                <a:ea typeface="Times New Roman"/>
              </a:rPr>
              <a:t> </a:t>
            </a:r>
            <a:r>
              <a:rPr lang="en-US" sz="1000" dirty="0" smtClean="0">
                <a:latin typeface="Times New Roman"/>
                <a:ea typeface="Times New Roman"/>
              </a:rPr>
              <a:t>personal</a:t>
            </a:r>
            <a:r>
              <a:rPr lang="en-US" sz="1000" spc="-30" dirty="0" smtClean="0">
                <a:latin typeface="Times New Roman"/>
                <a:ea typeface="Times New Roman"/>
              </a:rPr>
              <a:t> </a:t>
            </a:r>
            <a:r>
              <a:rPr lang="en-US" sz="1000" dirty="0" smtClean="0">
                <a:latin typeface="Times New Roman"/>
                <a:ea typeface="Times New Roman"/>
              </a:rPr>
              <a:t>growth,</a:t>
            </a:r>
            <a:r>
              <a:rPr lang="en-US" sz="1000" spc="-30" dirty="0" smtClean="0">
                <a:latin typeface="Times New Roman"/>
                <a:ea typeface="Times New Roman"/>
              </a:rPr>
              <a:t> </a:t>
            </a:r>
            <a:r>
              <a:rPr lang="en-US" sz="1000" dirty="0" smtClean="0">
                <a:latin typeface="Times New Roman"/>
                <a:ea typeface="Times New Roman"/>
              </a:rPr>
              <a:t>and</a:t>
            </a:r>
            <a:r>
              <a:rPr lang="en-US" sz="1000" spc="-30" dirty="0" smtClean="0">
                <a:latin typeface="Times New Roman"/>
                <a:ea typeface="Times New Roman"/>
              </a:rPr>
              <a:t> </a:t>
            </a:r>
            <a:r>
              <a:rPr lang="en-US" sz="1000" dirty="0" smtClean="0">
                <a:latin typeface="Times New Roman"/>
                <a:ea typeface="Times New Roman"/>
              </a:rPr>
              <a:t>becoming</a:t>
            </a:r>
            <a:r>
              <a:rPr lang="en-US" sz="1000" spc="-30" dirty="0" smtClean="0">
                <a:latin typeface="Times New Roman"/>
                <a:ea typeface="Times New Roman"/>
              </a:rPr>
              <a:t> </a:t>
            </a:r>
            <a:r>
              <a:rPr lang="en-US" sz="1000" dirty="0" smtClean="0">
                <a:latin typeface="Times New Roman"/>
                <a:ea typeface="Times New Roman"/>
              </a:rPr>
              <a:t>self</a:t>
            </a:r>
            <a:r>
              <a:rPr lang="en-US" sz="1000" spc="-30" dirty="0" smtClean="0">
                <a:latin typeface="Times New Roman"/>
                <a:ea typeface="Times New Roman"/>
              </a:rPr>
              <a:t> </a:t>
            </a:r>
            <a:r>
              <a:rPr lang="en-US" sz="1000" dirty="0" smtClean="0">
                <a:latin typeface="Times New Roman"/>
                <a:ea typeface="Times New Roman"/>
              </a:rPr>
              <a:t>sufficient</a:t>
            </a:r>
            <a:endParaRPr lang="en-US" sz="1100" dirty="0" smtClean="0">
              <a:latin typeface="Times New Roman"/>
              <a:ea typeface="Times New Roman"/>
            </a:endParaRPr>
          </a:p>
          <a:p>
            <a:pPr marL="342900" marR="265430" lvl="0" indent="-342900">
              <a:lnSpc>
                <a:spcPct val="103000"/>
              </a:lnSpc>
              <a:spcBef>
                <a:spcPts val="855"/>
              </a:spcBef>
              <a:spcAft>
                <a:spcPts val="0"/>
              </a:spcAft>
              <a:buSzPts val="1000"/>
              <a:buFont typeface="Times New Roman"/>
              <a:buChar char="•"/>
              <a:tabLst>
                <a:tab pos="393700" algn="l"/>
              </a:tabLst>
            </a:pPr>
            <a:r>
              <a:rPr lang="en-US" sz="1000" dirty="0" smtClean="0">
                <a:latin typeface="Times New Roman"/>
                <a:ea typeface="Times New Roman"/>
              </a:rPr>
              <a:t>Positive</a:t>
            </a:r>
            <a:r>
              <a:rPr lang="en-US" sz="1000" spc="-35" dirty="0" smtClean="0">
                <a:latin typeface="Times New Roman"/>
                <a:ea typeface="Times New Roman"/>
              </a:rPr>
              <a:t> </a:t>
            </a:r>
            <a:r>
              <a:rPr lang="en-US" sz="1000" dirty="0" smtClean="0">
                <a:latin typeface="Times New Roman"/>
                <a:ea typeface="Times New Roman"/>
              </a:rPr>
              <a:t>regard</a:t>
            </a:r>
            <a:r>
              <a:rPr lang="en-US" sz="1000" spc="-35" dirty="0" smtClean="0">
                <a:latin typeface="Times New Roman"/>
                <a:ea typeface="Times New Roman"/>
              </a:rPr>
              <a:t> </a:t>
            </a:r>
            <a:r>
              <a:rPr lang="en-US" sz="1000" dirty="0" smtClean="0">
                <a:latin typeface="Times New Roman"/>
                <a:ea typeface="Times New Roman"/>
              </a:rPr>
              <a:t>includes</a:t>
            </a:r>
            <a:r>
              <a:rPr lang="en-US" sz="1000" spc="-35" dirty="0" smtClean="0">
                <a:latin typeface="Times New Roman"/>
                <a:ea typeface="Times New Roman"/>
              </a:rPr>
              <a:t> </a:t>
            </a:r>
            <a:r>
              <a:rPr lang="en-US" sz="1000" dirty="0" smtClean="0">
                <a:latin typeface="Times New Roman"/>
                <a:ea typeface="Times New Roman"/>
              </a:rPr>
              <a:t>love,</a:t>
            </a:r>
            <a:r>
              <a:rPr lang="en-US" sz="1000" spc="-35" dirty="0" smtClean="0">
                <a:latin typeface="Times New Roman"/>
                <a:ea typeface="Times New Roman"/>
              </a:rPr>
              <a:t> </a:t>
            </a:r>
            <a:r>
              <a:rPr lang="en-US" sz="1000" dirty="0" smtClean="0">
                <a:latin typeface="Times New Roman"/>
                <a:ea typeface="Times New Roman"/>
              </a:rPr>
              <a:t>sympathy,</a:t>
            </a:r>
            <a:r>
              <a:rPr lang="en-US" sz="1000" spc="-35" dirty="0" smtClean="0">
                <a:latin typeface="Times New Roman"/>
                <a:ea typeface="Times New Roman"/>
              </a:rPr>
              <a:t> </a:t>
            </a:r>
            <a:r>
              <a:rPr lang="en-US" sz="1000" dirty="0" smtClean="0">
                <a:latin typeface="Times New Roman"/>
                <a:ea typeface="Times New Roman"/>
              </a:rPr>
              <a:t>warmth,</a:t>
            </a:r>
            <a:r>
              <a:rPr lang="en-US" sz="1000" spc="-35" dirty="0" smtClean="0">
                <a:latin typeface="Times New Roman"/>
                <a:ea typeface="Times New Roman"/>
              </a:rPr>
              <a:t> </a:t>
            </a:r>
            <a:r>
              <a:rPr lang="en-US" sz="1000" dirty="0" smtClean="0">
                <a:latin typeface="Times New Roman"/>
                <a:ea typeface="Times New Roman"/>
              </a:rPr>
              <a:t>acceptance,</a:t>
            </a:r>
            <a:r>
              <a:rPr lang="en-US" sz="1000" spc="-35" dirty="0" smtClean="0">
                <a:latin typeface="Times New Roman"/>
                <a:ea typeface="Times New Roman"/>
              </a:rPr>
              <a:t> </a:t>
            </a:r>
            <a:r>
              <a:rPr lang="en-US" sz="1000" dirty="0" smtClean="0">
                <a:latin typeface="Times New Roman"/>
                <a:ea typeface="Times New Roman"/>
              </a:rPr>
              <a:t>and</a:t>
            </a:r>
            <a:r>
              <a:rPr lang="en-US" sz="1000" spc="-35" dirty="0" smtClean="0">
                <a:latin typeface="Times New Roman"/>
                <a:ea typeface="Times New Roman"/>
              </a:rPr>
              <a:t> </a:t>
            </a:r>
            <a:r>
              <a:rPr lang="en-US" sz="1000" dirty="0" smtClean="0">
                <a:latin typeface="Times New Roman"/>
                <a:ea typeface="Times New Roman"/>
              </a:rPr>
              <a:t>respect,</a:t>
            </a:r>
            <a:r>
              <a:rPr lang="en-US" sz="1000" spc="-30" dirty="0" smtClean="0">
                <a:latin typeface="Times New Roman"/>
                <a:ea typeface="Times New Roman"/>
              </a:rPr>
              <a:t> </a:t>
            </a:r>
            <a:r>
              <a:rPr lang="en-US" sz="1000" dirty="0" smtClean="0">
                <a:latin typeface="Times New Roman"/>
                <a:ea typeface="Times New Roman"/>
              </a:rPr>
              <a:t>which</a:t>
            </a:r>
            <a:r>
              <a:rPr lang="en-US" sz="1000" spc="-35" dirty="0" smtClean="0">
                <a:latin typeface="Times New Roman"/>
                <a:ea typeface="Times New Roman"/>
              </a:rPr>
              <a:t> </a:t>
            </a:r>
            <a:r>
              <a:rPr lang="en-US" sz="1000" dirty="0" smtClean="0">
                <a:latin typeface="Times New Roman"/>
                <a:ea typeface="Times New Roman"/>
              </a:rPr>
              <a:t>we</a:t>
            </a:r>
            <a:r>
              <a:rPr lang="en-US" sz="1000" spc="-35" dirty="0" smtClean="0">
                <a:latin typeface="Times New Roman"/>
                <a:ea typeface="Times New Roman"/>
              </a:rPr>
              <a:t> </a:t>
            </a:r>
            <a:r>
              <a:rPr lang="en-US" sz="1000" dirty="0" smtClean="0">
                <a:latin typeface="Times New Roman"/>
                <a:ea typeface="Times New Roman"/>
              </a:rPr>
              <a:t>crave</a:t>
            </a:r>
            <a:r>
              <a:rPr lang="en-US" sz="1000" spc="-35" dirty="0" smtClean="0">
                <a:latin typeface="Times New Roman"/>
                <a:ea typeface="Times New Roman"/>
              </a:rPr>
              <a:t> </a:t>
            </a:r>
            <a:r>
              <a:rPr lang="en-US" sz="1000" dirty="0" smtClean="0">
                <a:latin typeface="Times New Roman"/>
                <a:ea typeface="Times New Roman"/>
              </a:rPr>
              <a:t>from</a:t>
            </a:r>
            <a:r>
              <a:rPr lang="en-US" sz="1000" spc="-35" dirty="0" smtClean="0">
                <a:latin typeface="Times New Roman"/>
                <a:ea typeface="Times New Roman"/>
              </a:rPr>
              <a:t> </a:t>
            </a:r>
            <a:r>
              <a:rPr lang="en-US" sz="1000" dirty="0" smtClean="0">
                <a:latin typeface="Times New Roman"/>
                <a:ea typeface="Times New Roman"/>
              </a:rPr>
              <a:t>family,</a:t>
            </a:r>
            <a:r>
              <a:rPr lang="en-US" sz="1000" spc="-35" dirty="0" smtClean="0">
                <a:latin typeface="Times New Roman"/>
                <a:ea typeface="Times New Roman"/>
              </a:rPr>
              <a:t> </a:t>
            </a:r>
            <a:r>
              <a:rPr lang="en-US" sz="1000" dirty="0" smtClean="0">
                <a:latin typeface="Times New Roman"/>
                <a:ea typeface="Times New Roman"/>
              </a:rPr>
              <a:t>friends</a:t>
            </a:r>
            <a:r>
              <a:rPr lang="en-US" sz="1000" spc="-35" dirty="0" smtClean="0">
                <a:latin typeface="Times New Roman"/>
                <a:ea typeface="Times New Roman"/>
              </a:rPr>
              <a:t> </a:t>
            </a:r>
            <a:r>
              <a:rPr lang="en-US" sz="1000" dirty="0" smtClean="0">
                <a:latin typeface="Times New Roman"/>
                <a:ea typeface="Times New Roman"/>
              </a:rPr>
              <a:t>and</a:t>
            </a:r>
            <a:r>
              <a:rPr lang="en-US" sz="1000" spc="-235" dirty="0" smtClean="0">
                <a:latin typeface="Times New Roman"/>
                <a:ea typeface="Times New Roman"/>
              </a:rPr>
              <a:t> </a:t>
            </a:r>
            <a:r>
              <a:rPr lang="en-US" sz="1000" dirty="0" smtClean="0">
                <a:latin typeface="Times New Roman"/>
                <a:ea typeface="Times New Roman"/>
              </a:rPr>
              <a:t>people important to us.</a:t>
            </a:r>
            <a:endParaRPr lang="en-US" sz="1100" dirty="0">
              <a:latin typeface="Times New Roman"/>
              <a:ea typeface="Times New Roman"/>
            </a:endParaRPr>
          </a:p>
        </p:txBody>
      </p:sp>
    </p:spTree>
  </p:cSld>
  <p:clrMapOvr>
    <a:masterClrMapping/>
  </p:clrMapOvr>
  <p:transition spd="med">
    <p:wipe dir="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IMPACT</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70000" lnSpcReduction="20000"/>
          </a:bodyPr>
          <a:lstStyle/>
          <a:p>
            <a:pPr marL="342900" marR="0" lvl="0" indent="-342900">
              <a:spcBef>
                <a:spcPts val="980"/>
              </a:spcBef>
              <a:spcAft>
                <a:spcPts val="0"/>
              </a:spcAft>
              <a:buSzPts val="1000"/>
              <a:buFont typeface="Times New Roman"/>
              <a:buChar char="•"/>
              <a:tabLst>
                <a:tab pos="393700" algn="l"/>
              </a:tabLst>
            </a:pPr>
            <a:r>
              <a:rPr lang="en-US" dirty="0" smtClean="0">
                <a:latin typeface="Times New Roman"/>
                <a:ea typeface="Times New Roman"/>
              </a:rPr>
              <a:t>Humanistic theories have had greatest impact in counseling, clinical settings, and personal growth programs.</a:t>
            </a:r>
          </a:p>
          <a:p>
            <a:pPr marL="342900" marR="266065" lvl="0" indent="-342900">
              <a:lnSpc>
                <a:spcPct val="103000"/>
              </a:lnSpc>
              <a:spcBef>
                <a:spcPts val="855"/>
              </a:spcBef>
              <a:spcAft>
                <a:spcPts val="0"/>
              </a:spcAft>
              <a:buSzPts val="1000"/>
              <a:buFont typeface="Times New Roman"/>
              <a:buChar char="•"/>
              <a:tabLst>
                <a:tab pos="393700" algn="l"/>
              </a:tabLst>
            </a:pPr>
            <a:r>
              <a:rPr lang="en-US" dirty="0" smtClean="0">
                <a:latin typeface="Times New Roman"/>
                <a:ea typeface="Times New Roman"/>
              </a:rPr>
              <a:t>Ideas</a:t>
            </a:r>
            <a:r>
              <a:rPr lang="en-US" spc="70" dirty="0" smtClean="0">
                <a:latin typeface="Times New Roman"/>
                <a:ea typeface="Times New Roman"/>
              </a:rPr>
              <a:t> </a:t>
            </a:r>
            <a:r>
              <a:rPr lang="en-US" dirty="0" smtClean="0">
                <a:latin typeface="Times New Roman"/>
                <a:ea typeface="Times New Roman"/>
              </a:rPr>
              <a:t>like</a:t>
            </a:r>
            <a:r>
              <a:rPr lang="en-US" spc="70" dirty="0" smtClean="0">
                <a:latin typeface="Times New Roman"/>
                <a:ea typeface="Times New Roman"/>
              </a:rPr>
              <a:t> </a:t>
            </a:r>
            <a:r>
              <a:rPr lang="en-US" dirty="0" smtClean="0">
                <a:latin typeface="Times New Roman"/>
                <a:ea typeface="Times New Roman"/>
              </a:rPr>
              <a:t>self-concept,</a:t>
            </a:r>
            <a:r>
              <a:rPr lang="en-US" spc="70" dirty="0" smtClean="0">
                <a:latin typeface="Times New Roman"/>
                <a:ea typeface="Times New Roman"/>
              </a:rPr>
              <a:t> </a:t>
            </a:r>
            <a:r>
              <a:rPr lang="en-US" dirty="0" smtClean="0">
                <a:latin typeface="Times New Roman"/>
                <a:ea typeface="Times New Roman"/>
              </a:rPr>
              <a:t>self-actualization,</a:t>
            </a:r>
            <a:r>
              <a:rPr lang="en-US" spc="70" dirty="0" smtClean="0">
                <a:latin typeface="Times New Roman"/>
                <a:ea typeface="Times New Roman"/>
              </a:rPr>
              <a:t> </a:t>
            </a:r>
            <a:r>
              <a:rPr lang="en-US" dirty="0" smtClean="0">
                <a:latin typeface="Times New Roman"/>
                <a:ea typeface="Times New Roman"/>
              </a:rPr>
              <a:t>and</a:t>
            </a:r>
            <a:r>
              <a:rPr lang="en-US" spc="70" dirty="0" smtClean="0">
                <a:latin typeface="Times New Roman"/>
                <a:ea typeface="Times New Roman"/>
              </a:rPr>
              <a:t> </a:t>
            </a:r>
            <a:r>
              <a:rPr lang="en-US" dirty="0" smtClean="0">
                <a:latin typeface="Times New Roman"/>
                <a:ea typeface="Times New Roman"/>
              </a:rPr>
              <a:t>self-fulfillments</a:t>
            </a:r>
            <a:r>
              <a:rPr lang="en-US" spc="70" dirty="0" smtClean="0">
                <a:latin typeface="Times New Roman"/>
                <a:ea typeface="Times New Roman"/>
              </a:rPr>
              <a:t> </a:t>
            </a:r>
            <a:r>
              <a:rPr lang="en-US" dirty="0" smtClean="0">
                <a:latin typeface="Times New Roman"/>
                <a:ea typeface="Times New Roman"/>
              </a:rPr>
              <a:t>have</a:t>
            </a:r>
            <a:r>
              <a:rPr lang="en-US" spc="70" dirty="0" smtClean="0">
                <a:latin typeface="Times New Roman"/>
                <a:ea typeface="Times New Roman"/>
              </a:rPr>
              <a:t> </a:t>
            </a:r>
            <a:r>
              <a:rPr lang="en-US" dirty="0" smtClean="0">
                <a:latin typeface="Times New Roman"/>
                <a:ea typeface="Times New Roman"/>
              </a:rPr>
              <a:t>proven</a:t>
            </a:r>
            <a:r>
              <a:rPr lang="en-US" spc="70" dirty="0" smtClean="0">
                <a:latin typeface="Times New Roman"/>
                <a:ea typeface="Times New Roman"/>
              </a:rPr>
              <a:t> </a:t>
            </a:r>
            <a:r>
              <a:rPr lang="en-US" dirty="0" smtClean="0">
                <a:latin typeface="Times New Roman"/>
                <a:ea typeface="Times New Roman"/>
              </a:rPr>
              <a:t>useful</a:t>
            </a:r>
            <a:r>
              <a:rPr lang="en-US" spc="70" dirty="0" smtClean="0">
                <a:latin typeface="Times New Roman"/>
                <a:ea typeface="Times New Roman"/>
              </a:rPr>
              <a:t> </a:t>
            </a:r>
            <a:r>
              <a:rPr lang="en-US" dirty="0" smtClean="0">
                <a:latin typeface="Times New Roman"/>
                <a:ea typeface="Times New Roman"/>
              </a:rPr>
              <a:t>in</a:t>
            </a:r>
            <a:r>
              <a:rPr lang="en-US" spc="70" dirty="0" smtClean="0">
                <a:latin typeface="Times New Roman"/>
                <a:ea typeface="Times New Roman"/>
              </a:rPr>
              <a:t> </a:t>
            </a:r>
            <a:r>
              <a:rPr lang="en-US" dirty="0" smtClean="0">
                <a:latin typeface="Times New Roman"/>
                <a:ea typeface="Times New Roman"/>
              </a:rPr>
              <a:t>the</a:t>
            </a:r>
            <a:r>
              <a:rPr lang="en-US" spc="70" dirty="0" smtClean="0">
                <a:latin typeface="Times New Roman"/>
                <a:ea typeface="Times New Roman"/>
              </a:rPr>
              <a:t> </a:t>
            </a:r>
            <a:r>
              <a:rPr lang="en-US" dirty="0" smtClean="0">
                <a:latin typeface="Times New Roman"/>
                <a:ea typeface="Times New Roman"/>
              </a:rPr>
              <a:t>development</a:t>
            </a:r>
            <a:r>
              <a:rPr lang="en-US" spc="70" dirty="0" smtClean="0">
                <a:latin typeface="Times New Roman"/>
                <a:ea typeface="Times New Roman"/>
              </a:rPr>
              <a:t> </a:t>
            </a:r>
            <a:r>
              <a:rPr lang="en-US" dirty="0" smtClean="0">
                <a:latin typeface="Times New Roman"/>
                <a:ea typeface="Times New Roman"/>
              </a:rPr>
              <a:t>of</a:t>
            </a:r>
            <a:r>
              <a:rPr lang="en-US" spc="-235" dirty="0" smtClean="0">
                <a:latin typeface="Times New Roman"/>
                <a:ea typeface="Times New Roman"/>
              </a:rPr>
              <a:t> </a:t>
            </a:r>
            <a:r>
              <a:rPr lang="en-US" dirty="0" smtClean="0">
                <a:latin typeface="Times New Roman"/>
                <a:ea typeface="Times New Roman"/>
              </a:rPr>
              <a:t>personalities and interpersonal relationships.</a:t>
            </a:r>
          </a:p>
          <a:p>
            <a:pPr marL="266700" marR="0">
              <a:spcBef>
                <a:spcPts val="795"/>
              </a:spcBef>
              <a:spcAft>
                <a:spcPts val="0"/>
              </a:spcAft>
            </a:pPr>
            <a:r>
              <a:rPr lang="en-US" b="1" dirty="0" smtClean="0">
                <a:latin typeface="Arial"/>
                <a:ea typeface="Arial"/>
              </a:rPr>
              <a:t>Criticisms</a:t>
            </a:r>
          </a:p>
          <a:p>
            <a:pPr marL="342900" marR="0" lvl="0" indent="-342900">
              <a:spcBef>
                <a:spcPts val="935"/>
              </a:spcBef>
              <a:spcAft>
                <a:spcPts val="0"/>
              </a:spcAft>
              <a:buSzPts val="1000"/>
              <a:buFont typeface="Times New Roman"/>
              <a:buChar char="•"/>
              <a:tabLst>
                <a:tab pos="393700" algn="l"/>
              </a:tabLst>
            </a:pPr>
            <a:r>
              <a:rPr lang="en-US" dirty="0" smtClean="0">
                <a:latin typeface="Times New Roman"/>
                <a:ea typeface="Times New Roman"/>
              </a:rPr>
              <a:t>No scientific evidence that inherent tendency to self-actualization really exists.</a:t>
            </a:r>
          </a:p>
          <a:p>
            <a:pPr marL="342900" marR="0" lvl="0" indent="-342900">
              <a:spcBef>
                <a:spcPts val="850"/>
              </a:spcBef>
              <a:spcAft>
                <a:spcPts val="0"/>
              </a:spcAft>
              <a:buSzPts val="1000"/>
              <a:buFont typeface="Times New Roman"/>
              <a:buChar char="•"/>
              <a:tabLst>
                <a:tab pos="393700" algn="l"/>
              </a:tabLst>
            </a:pPr>
            <a:r>
              <a:rPr lang="en-US" dirty="0" smtClean="0">
                <a:latin typeface="Times New Roman"/>
                <a:ea typeface="Times New Roman"/>
              </a:rPr>
              <a:t>Positive-regard and self-worth difficult to demonstrate experimentally.</a:t>
            </a:r>
          </a:p>
          <a:p>
            <a:pPr marL="342900" marR="0" lvl="0" indent="-342900">
              <a:spcBef>
                <a:spcPts val="855"/>
              </a:spcBef>
              <a:spcAft>
                <a:spcPts val="0"/>
              </a:spcAft>
              <a:buSzPts val="1000"/>
              <a:buFont typeface="Times New Roman"/>
              <a:buChar char="•"/>
              <a:tabLst>
                <a:tab pos="393700" algn="l"/>
              </a:tabLst>
            </a:pPr>
            <a:r>
              <a:rPr lang="en-US" dirty="0" smtClean="0">
                <a:latin typeface="Times New Roman"/>
                <a:ea typeface="Times New Roman"/>
              </a:rPr>
              <a:t>Describe how people behave rather than explaining the causes of their behavior.</a:t>
            </a:r>
          </a:p>
          <a:p>
            <a:r>
              <a:rPr lang="en-US" dirty="0" smtClean="0">
                <a:latin typeface="Times New Roman"/>
                <a:ea typeface="Times New Roman"/>
              </a:rPr>
              <a:t>Ignore the contribution of genetic factors in personality development</a:t>
            </a:r>
            <a:endParaRPr lang="en-US" dirty="0"/>
          </a:p>
        </p:txBody>
      </p:sp>
    </p:spTree>
  </p:cSld>
  <p:clrMapOvr>
    <a:masterClrMapping/>
  </p:clrMapOvr>
  <p:transition spd="med">
    <p:wipe dir="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71800"/>
            <a:ext cx="8153400" cy="990600"/>
          </a:xfrm>
        </p:spPr>
        <p:txBody>
          <a:bodyPr>
            <a:normAutofit fontScale="90000"/>
          </a:bodyPr>
          <a:lstStyle/>
          <a:p>
            <a:r>
              <a:rPr lang="en-US" b="1" dirty="0" smtClean="0">
                <a:latin typeface="Arial"/>
                <a:ea typeface="Arial"/>
              </a:rPr>
              <a:t>Personality</a:t>
            </a:r>
            <a:r>
              <a:rPr lang="en-US" b="1" spc="230" dirty="0" smtClean="0">
                <a:latin typeface="Arial"/>
                <a:ea typeface="Arial"/>
              </a:rPr>
              <a:t> </a:t>
            </a:r>
            <a:r>
              <a:rPr lang="en-US" b="1" dirty="0" smtClean="0">
                <a:latin typeface="Arial"/>
                <a:ea typeface="Arial"/>
              </a:rPr>
              <a:t>Development</a:t>
            </a:r>
            <a:r>
              <a:rPr lang="en-US" b="1" spc="235" dirty="0" smtClean="0">
                <a:latin typeface="Arial"/>
                <a:ea typeface="Arial"/>
              </a:rPr>
              <a:t> </a:t>
            </a:r>
            <a:r>
              <a:rPr lang="en-US" b="1" dirty="0" smtClean="0">
                <a:latin typeface="Arial"/>
                <a:ea typeface="Arial"/>
              </a:rPr>
              <a:t>Disorders</a:t>
            </a:r>
            <a:br>
              <a:rPr lang="en-US" b="1" dirty="0" smtClean="0">
                <a:latin typeface="Arial"/>
                <a:ea typeface="Arial"/>
              </a:rPr>
            </a:br>
            <a:endParaRPr lang="en-US" dirty="0"/>
          </a:p>
        </p:txBody>
      </p:sp>
    </p:spTree>
  </p:cSld>
  <p:clrMapOvr>
    <a:masterClrMapping/>
  </p:clrMapOvr>
  <p:transition spd="med">
    <p:wipe dir="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latin typeface="Times New Roman"/>
                <a:ea typeface="Times New Roman"/>
              </a:rPr>
              <a:t>A</a:t>
            </a:r>
            <a:r>
              <a:rPr lang="en-US" spc="-10" dirty="0" smtClean="0">
                <a:latin typeface="Times New Roman"/>
                <a:ea typeface="Times New Roman"/>
              </a:rPr>
              <a:t> </a:t>
            </a:r>
            <a:r>
              <a:rPr lang="en-US" dirty="0" smtClean="0">
                <a:latin typeface="Times New Roman"/>
                <a:ea typeface="Times New Roman"/>
              </a:rPr>
              <a:t>personality</a:t>
            </a:r>
            <a:r>
              <a:rPr lang="en-US" spc="-10" dirty="0" smtClean="0">
                <a:latin typeface="Times New Roman"/>
                <a:ea typeface="Times New Roman"/>
              </a:rPr>
              <a:t> </a:t>
            </a:r>
            <a:r>
              <a:rPr lang="en-US" dirty="0" smtClean="0">
                <a:latin typeface="Times New Roman"/>
                <a:ea typeface="Times New Roman"/>
              </a:rPr>
              <a:t>disorder</a:t>
            </a:r>
            <a:r>
              <a:rPr lang="en-US" spc="-10" dirty="0" smtClean="0">
                <a:latin typeface="Times New Roman"/>
                <a:ea typeface="Times New Roman"/>
              </a:rPr>
              <a:t> </a:t>
            </a:r>
            <a:r>
              <a:rPr lang="en-US" dirty="0" smtClean="0">
                <a:latin typeface="Times New Roman"/>
                <a:ea typeface="Times New Roman"/>
              </a:rPr>
              <a:t>is</a:t>
            </a:r>
            <a:r>
              <a:rPr lang="en-US" spc="-10" dirty="0" smtClean="0">
                <a:latin typeface="Times New Roman"/>
                <a:ea typeface="Times New Roman"/>
              </a:rPr>
              <a:t> </a:t>
            </a:r>
            <a:r>
              <a:rPr lang="en-US" dirty="0" smtClean="0">
                <a:latin typeface="Times New Roman"/>
                <a:ea typeface="Times New Roman"/>
              </a:rPr>
              <a:t>identified</a:t>
            </a:r>
            <a:r>
              <a:rPr lang="en-US" spc="-10" dirty="0" smtClean="0">
                <a:latin typeface="Times New Roman"/>
                <a:ea typeface="Times New Roman"/>
              </a:rPr>
              <a:t> </a:t>
            </a:r>
            <a:r>
              <a:rPr lang="en-US" dirty="0" smtClean="0">
                <a:latin typeface="Times New Roman"/>
                <a:ea typeface="Times New Roman"/>
              </a:rPr>
              <a:t>by</a:t>
            </a:r>
            <a:r>
              <a:rPr lang="en-US" spc="-10" dirty="0" smtClean="0">
                <a:latin typeface="Times New Roman"/>
                <a:ea typeface="Times New Roman"/>
              </a:rPr>
              <a:t> </a:t>
            </a:r>
            <a:r>
              <a:rPr lang="en-US" dirty="0" smtClean="0">
                <a:latin typeface="Times New Roman"/>
                <a:ea typeface="Times New Roman"/>
              </a:rPr>
              <a:t>a</a:t>
            </a:r>
            <a:r>
              <a:rPr lang="en-US" spc="-10" dirty="0" smtClean="0">
                <a:latin typeface="Times New Roman"/>
                <a:ea typeface="Times New Roman"/>
              </a:rPr>
              <a:t> </a:t>
            </a:r>
            <a:r>
              <a:rPr lang="en-US" dirty="0" smtClean="0">
                <a:latin typeface="Times New Roman"/>
                <a:ea typeface="Times New Roman"/>
              </a:rPr>
              <a:t>pervasive</a:t>
            </a:r>
            <a:r>
              <a:rPr lang="en-US" spc="-10" dirty="0" smtClean="0">
                <a:latin typeface="Times New Roman"/>
                <a:ea typeface="Times New Roman"/>
              </a:rPr>
              <a:t> </a:t>
            </a:r>
            <a:r>
              <a:rPr lang="en-US" dirty="0" smtClean="0">
                <a:latin typeface="Times New Roman"/>
                <a:ea typeface="Times New Roman"/>
              </a:rPr>
              <a:t>pattern</a:t>
            </a:r>
            <a:r>
              <a:rPr lang="en-US" spc="-10" dirty="0" smtClean="0">
                <a:latin typeface="Times New Roman"/>
                <a:ea typeface="Times New Roman"/>
              </a:rPr>
              <a:t> </a:t>
            </a:r>
            <a:r>
              <a:rPr lang="en-US" dirty="0" smtClean="0">
                <a:latin typeface="Times New Roman"/>
                <a:ea typeface="Times New Roman"/>
              </a:rPr>
              <a:t>of</a:t>
            </a:r>
            <a:r>
              <a:rPr lang="en-US" spc="-10" dirty="0" smtClean="0">
                <a:latin typeface="Times New Roman"/>
                <a:ea typeface="Times New Roman"/>
              </a:rPr>
              <a:t> </a:t>
            </a:r>
            <a:r>
              <a:rPr lang="en-US" dirty="0" smtClean="0">
                <a:latin typeface="Times New Roman"/>
                <a:ea typeface="Times New Roman"/>
              </a:rPr>
              <a:t>experience</a:t>
            </a:r>
            <a:r>
              <a:rPr lang="en-US" spc="-10" dirty="0" smtClean="0">
                <a:latin typeface="Times New Roman"/>
                <a:ea typeface="Times New Roman"/>
              </a:rPr>
              <a:t> </a:t>
            </a:r>
            <a:r>
              <a:rPr lang="en-US" dirty="0" smtClean="0">
                <a:latin typeface="Times New Roman"/>
                <a:ea typeface="Times New Roman"/>
              </a:rPr>
              <a:t>and</a:t>
            </a:r>
            <a:r>
              <a:rPr lang="en-US" spc="-10" dirty="0" smtClean="0">
                <a:latin typeface="Times New Roman"/>
                <a:ea typeface="Times New Roman"/>
              </a:rPr>
              <a:t> </a:t>
            </a:r>
            <a:r>
              <a:rPr lang="en-US" dirty="0" smtClean="0">
                <a:latin typeface="Times New Roman"/>
                <a:ea typeface="Times New Roman"/>
              </a:rPr>
              <a:t>behavior</a:t>
            </a:r>
            <a:r>
              <a:rPr lang="en-US" spc="-10" dirty="0" smtClean="0">
                <a:latin typeface="Times New Roman"/>
                <a:ea typeface="Times New Roman"/>
              </a:rPr>
              <a:t> </a:t>
            </a:r>
            <a:r>
              <a:rPr lang="en-US" dirty="0" smtClean="0">
                <a:latin typeface="Times New Roman"/>
                <a:ea typeface="Times New Roman"/>
              </a:rPr>
              <a:t>that</a:t>
            </a:r>
            <a:r>
              <a:rPr lang="en-US" spc="-10" dirty="0" smtClean="0">
                <a:latin typeface="Times New Roman"/>
                <a:ea typeface="Times New Roman"/>
              </a:rPr>
              <a:t> </a:t>
            </a:r>
            <a:r>
              <a:rPr lang="en-US" dirty="0" smtClean="0">
                <a:latin typeface="Times New Roman"/>
                <a:ea typeface="Times New Roman"/>
              </a:rPr>
              <a:t>is</a:t>
            </a:r>
            <a:r>
              <a:rPr lang="en-US" spc="-10" dirty="0" smtClean="0">
                <a:latin typeface="Times New Roman"/>
                <a:ea typeface="Times New Roman"/>
              </a:rPr>
              <a:t> </a:t>
            </a:r>
            <a:r>
              <a:rPr lang="en-US" dirty="0" smtClean="0">
                <a:latin typeface="Times New Roman"/>
                <a:ea typeface="Times New Roman"/>
              </a:rPr>
              <a:t>abnormal</a:t>
            </a:r>
            <a:r>
              <a:rPr lang="en-US" spc="-10" dirty="0" smtClean="0">
                <a:latin typeface="Times New Roman"/>
                <a:ea typeface="Times New Roman"/>
              </a:rPr>
              <a:t> </a:t>
            </a:r>
            <a:r>
              <a:rPr lang="en-US" dirty="0" smtClean="0">
                <a:latin typeface="Times New Roman"/>
                <a:ea typeface="Times New Roman"/>
              </a:rPr>
              <a:t>with</a:t>
            </a:r>
            <a:r>
              <a:rPr lang="en-US" spc="-10" dirty="0" smtClean="0">
                <a:latin typeface="Times New Roman"/>
                <a:ea typeface="Times New Roman"/>
              </a:rPr>
              <a:t> </a:t>
            </a:r>
            <a:r>
              <a:rPr lang="en-US" dirty="0" smtClean="0">
                <a:latin typeface="Times New Roman"/>
                <a:ea typeface="Times New Roman"/>
              </a:rPr>
              <a:t>respect</a:t>
            </a:r>
            <a:r>
              <a:rPr lang="en-US" spc="-10" dirty="0" smtClean="0">
                <a:latin typeface="Times New Roman"/>
                <a:ea typeface="Times New Roman"/>
              </a:rPr>
              <a:t> </a:t>
            </a:r>
            <a:r>
              <a:rPr lang="en-US" dirty="0" smtClean="0">
                <a:latin typeface="Times New Roman"/>
                <a:ea typeface="Times New Roman"/>
              </a:rPr>
              <a:t>to</a:t>
            </a:r>
            <a:r>
              <a:rPr lang="en-US" spc="-235" dirty="0" smtClean="0">
                <a:latin typeface="Times New Roman"/>
                <a:ea typeface="Times New Roman"/>
              </a:rPr>
              <a:t> </a:t>
            </a:r>
            <a:r>
              <a:rPr lang="en-US" dirty="0" smtClean="0">
                <a:latin typeface="Times New Roman"/>
                <a:ea typeface="Times New Roman"/>
              </a:rPr>
              <a:t>any two of the following: thinking, mood, personal relations, and the control of impulses.</a:t>
            </a:r>
          </a:p>
          <a:p>
            <a:endParaRPr lang="en-US" dirty="0"/>
          </a:p>
        </p:txBody>
      </p:sp>
    </p:spTree>
  </p:cSld>
  <p:clrMapOvr>
    <a:masterClrMapping/>
  </p:clrMapOvr>
  <p:transition spd="med">
    <p:wipe dir="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Causes</a:t>
            </a:r>
            <a:r>
              <a:rPr lang="en-US" b="1" spc="140" dirty="0" smtClean="0">
                <a:latin typeface="Arial"/>
                <a:ea typeface="Arial"/>
              </a:rPr>
              <a:t> </a:t>
            </a:r>
            <a:r>
              <a:rPr lang="en-US" b="1" dirty="0" smtClean="0">
                <a:latin typeface="Arial"/>
                <a:ea typeface="Arial"/>
              </a:rPr>
              <a:t>of</a:t>
            </a:r>
            <a:r>
              <a:rPr lang="en-US" b="1" spc="140" dirty="0" smtClean="0">
                <a:latin typeface="Arial"/>
                <a:ea typeface="Arial"/>
              </a:rPr>
              <a:t> </a:t>
            </a:r>
            <a:r>
              <a:rPr lang="en-US" b="1" dirty="0" smtClean="0">
                <a:latin typeface="Arial"/>
                <a:ea typeface="Arial"/>
              </a:rPr>
              <a:t>Personality</a:t>
            </a:r>
            <a:r>
              <a:rPr lang="en-US" b="1" spc="140" dirty="0" smtClean="0">
                <a:latin typeface="Arial"/>
                <a:ea typeface="Arial"/>
              </a:rPr>
              <a:t> </a:t>
            </a:r>
            <a:r>
              <a:rPr lang="en-US" b="1" dirty="0" smtClean="0">
                <a:latin typeface="Arial"/>
                <a:ea typeface="Arial"/>
              </a:rPr>
              <a:t>Disorders</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a:bodyPr>
          <a:lstStyle/>
          <a:p>
            <a:pPr marL="342900" marR="0" lvl="0" indent="-342900">
              <a:spcBef>
                <a:spcPts val="1240"/>
              </a:spcBef>
              <a:spcAft>
                <a:spcPts val="0"/>
              </a:spcAft>
              <a:buSzPts val="1000"/>
              <a:buFont typeface="Times New Roman"/>
              <a:buChar char="•"/>
              <a:tabLst>
                <a:tab pos="393700" algn="l"/>
              </a:tabLst>
            </a:pPr>
            <a:r>
              <a:rPr lang="en-US" dirty="0" smtClean="0">
                <a:latin typeface="Times New Roman"/>
                <a:ea typeface="Times New Roman"/>
              </a:rPr>
              <a:t>Personal history and biology including genetics, heredity</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A family history of antisocial personality disorder</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Childhood trauma and abuse, especially sexual abuse</a:t>
            </a:r>
          </a:p>
          <a:p>
            <a:pPr marL="0" marR="0">
              <a:spcBef>
                <a:spcPts val="5"/>
              </a:spcBef>
              <a:spcAft>
                <a:spcPts val="0"/>
              </a:spcAft>
            </a:pPr>
            <a:r>
              <a:rPr lang="en-US" dirty="0" smtClean="0">
                <a:latin typeface="Times New Roman"/>
                <a:ea typeface="Times New Roman"/>
              </a:rPr>
              <a:t> </a:t>
            </a:r>
          </a:p>
          <a:p>
            <a:r>
              <a:rPr lang="en-US" dirty="0" smtClean="0">
                <a:latin typeface="Times New Roman"/>
                <a:ea typeface="Times New Roman"/>
              </a:rPr>
              <a:t>Heredity and childhood head injury</a:t>
            </a:r>
            <a:endParaRPr lang="en-US" dirty="0"/>
          </a:p>
        </p:txBody>
      </p:sp>
    </p:spTree>
  </p:cSld>
  <p:clrMapOvr>
    <a:masterClrMapping/>
  </p:clrMapOvr>
  <p:transition spd="med">
    <p:wipe dir="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Risk</a:t>
            </a:r>
            <a:r>
              <a:rPr lang="en-US" b="1" spc="160" dirty="0" smtClean="0">
                <a:latin typeface="Arial"/>
                <a:ea typeface="Arial"/>
              </a:rPr>
              <a:t> </a:t>
            </a:r>
            <a:r>
              <a:rPr lang="en-US" b="1" dirty="0" smtClean="0">
                <a:latin typeface="Arial"/>
                <a:ea typeface="Arial"/>
              </a:rPr>
              <a:t>Factors</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62500" lnSpcReduction="20000"/>
          </a:bodyPr>
          <a:lstStyle/>
          <a:p>
            <a:pPr marL="342900" marR="0" lvl="0" indent="-342900">
              <a:spcBef>
                <a:spcPts val="1240"/>
              </a:spcBef>
              <a:spcAft>
                <a:spcPts val="0"/>
              </a:spcAft>
              <a:buSzPts val="1000"/>
              <a:buFont typeface="Times New Roman"/>
              <a:buChar char="•"/>
              <a:tabLst>
                <a:tab pos="393700" algn="l"/>
              </a:tabLst>
            </a:pPr>
            <a:r>
              <a:rPr lang="en-US" dirty="0" smtClean="0">
                <a:latin typeface="Times New Roman"/>
                <a:ea typeface="Times New Roman"/>
              </a:rPr>
              <a:t>More women than men develop avoidant, borderline, dependent and paranoid personality disorders.</a:t>
            </a:r>
          </a:p>
          <a:p>
            <a:pPr marL="0" marR="0">
              <a:spcBef>
                <a:spcPts val="10"/>
              </a:spcBef>
              <a:spcAft>
                <a:spcPts val="0"/>
              </a:spcAft>
            </a:pPr>
            <a:r>
              <a:rPr lang="en-US" dirty="0" smtClean="0">
                <a:latin typeface="Times New Roman"/>
                <a:ea typeface="Times New Roman"/>
              </a:rPr>
              <a:t> </a:t>
            </a:r>
          </a:p>
          <a:p>
            <a:pPr marL="342900" marR="266065" lvl="0" indent="-342900">
              <a:lnSpc>
                <a:spcPct val="103000"/>
              </a:lnSpc>
              <a:spcBef>
                <a:spcPts val="0"/>
              </a:spcBef>
              <a:spcAft>
                <a:spcPts val="0"/>
              </a:spcAft>
              <a:buSzPts val="1000"/>
              <a:buFont typeface="Times New Roman"/>
              <a:buChar char="•"/>
              <a:tabLst>
                <a:tab pos="393700" algn="l"/>
              </a:tabLst>
            </a:pPr>
            <a:r>
              <a:rPr lang="en-US" dirty="0" smtClean="0">
                <a:latin typeface="Times New Roman"/>
                <a:ea typeface="Times New Roman"/>
              </a:rPr>
              <a:t>Men</a:t>
            </a:r>
            <a:r>
              <a:rPr lang="en-US" spc="-65" dirty="0" smtClean="0">
                <a:latin typeface="Times New Roman"/>
                <a:ea typeface="Times New Roman"/>
              </a:rPr>
              <a:t> </a:t>
            </a:r>
            <a:r>
              <a:rPr lang="en-US" dirty="0" smtClean="0">
                <a:latin typeface="Times New Roman"/>
                <a:ea typeface="Times New Roman"/>
              </a:rPr>
              <a:t>are</a:t>
            </a:r>
            <a:r>
              <a:rPr lang="en-US" spc="-65" dirty="0" smtClean="0">
                <a:latin typeface="Times New Roman"/>
                <a:ea typeface="Times New Roman"/>
              </a:rPr>
              <a:t> </a:t>
            </a:r>
            <a:r>
              <a:rPr lang="en-US" dirty="0" smtClean="0">
                <a:latin typeface="Times New Roman"/>
                <a:ea typeface="Times New Roman"/>
              </a:rPr>
              <a:t>much</a:t>
            </a:r>
            <a:r>
              <a:rPr lang="en-US" spc="-65" dirty="0" smtClean="0">
                <a:latin typeface="Times New Roman"/>
                <a:ea typeface="Times New Roman"/>
              </a:rPr>
              <a:t> </a:t>
            </a:r>
            <a:r>
              <a:rPr lang="en-US" dirty="0" smtClean="0">
                <a:latin typeface="Times New Roman"/>
                <a:ea typeface="Times New Roman"/>
              </a:rPr>
              <a:t>more</a:t>
            </a:r>
            <a:r>
              <a:rPr lang="en-US" spc="-65" dirty="0" smtClean="0">
                <a:latin typeface="Times New Roman"/>
                <a:ea typeface="Times New Roman"/>
              </a:rPr>
              <a:t> </a:t>
            </a:r>
            <a:r>
              <a:rPr lang="en-US" dirty="0" smtClean="0">
                <a:latin typeface="Times New Roman"/>
                <a:ea typeface="Times New Roman"/>
              </a:rPr>
              <a:t>likely</a:t>
            </a:r>
            <a:r>
              <a:rPr lang="en-US" spc="-65" dirty="0" smtClean="0">
                <a:latin typeface="Times New Roman"/>
                <a:ea typeface="Times New Roman"/>
              </a:rPr>
              <a:t> </a:t>
            </a:r>
            <a:r>
              <a:rPr lang="en-US" dirty="0" smtClean="0">
                <a:latin typeface="Times New Roman"/>
                <a:ea typeface="Times New Roman"/>
              </a:rPr>
              <a:t>than</a:t>
            </a:r>
            <a:r>
              <a:rPr lang="en-US" spc="-65" dirty="0" smtClean="0">
                <a:latin typeface="Times New Roman"/>
                <a:ea typeface="Times New Roman"/>
              </a:rPr>
              <a:t> </a:t>
            </a:r>
            <a:r>
              <a:rPr lang="en-US" dirty="0" smtClean="0">
                <a:latin typeface="Times New Roman"/>
                <a:ea typeface="Times New Roman"/>
              </a:rPr>
              <a:t>women</a:t>
            </a:r>
            <a:r>
              <a:rPr lang="en-US" spc="-65" dirty="0" smtClean="0">
                <a:latin typeface="Times New Roman"/>
                <a:ea typeface="Times New Roman"/>
              </a:rPr>
              <a:t> </a:t>
            </a:r>
            <a:r>
              <a:rPr lang="en-US" dirty="0" smtClean="0">
                <a:latin typeface="Times New Roman"/>
                <a:ea typeface="Times New Roman"/>
              </a:rPr>
              <a:t>to</a:t>
            </a:r>
            <a:r>
              <a:rPr lang="en-US" spc="-65" dirty="0" smtClean="0">
                <a:latin typeface="Times New Roman"/>
                <a:ea typeface="Times New Roman"/>
              </a:rPr>
              <a:t> </a:t>
            </a:r>
            <a:r>
              <a:rPr lang="en-US" dirty="0" smtClean="0">
                <a:latin typeface="Times New Roman"/>
                <a:ea typeface="Times New Roman"/>
              </a:rPr>
              <a:t>have</a:t>
            </a:r>
            <a:r>
              <a:rPr lang="en-US" spc="-65" dirty="0" smtClean="0">
                <a:latin typeface="Times New Roman"/>
                <a:ea typeface="Times New Roman"/>
              </a:rPr>
              <a:t> </a:t>
            </a:r>
            <a:r>
              <a:rPr lang="en-US" dirty="0" smtClean="0">
                <a:latin typeface="Times New Roman"/>
                <a:ea typeface="Times New Roman"/>
              </a:rPr>
              <a:t>antisocial</a:t>
            </a:r>
            <a:r>
              <a:rPr lang="en-US" spc="-65" dirty="0" smtClean="0">
                <a:latin typeface="Times New Roman"/>
                <a:ea typeface="Times New Roman"/>
              </a:rPr>
              <a:t> </a:t>
            </a:r>
            <a:r>
              <a:rPr lang="en-US" dirty="0" smtClean="0">
                <a:latin typeface="Times New Roman"/>
                <a:ea typeface="Times New Roman"/>
              </a:rPr>
              <a:t>personality</a:t>
            </a:r>
            <a:r>
              <a:rPr lang="en-US" spc="-65" dirty="0" smtClean="0">
                <a:latin typeface="Times New Roman"/>
                <a:ea typeface="Times New Roman"/>
              </a:rPr>
              <a:t> </a:t>
            </a:r>
            <a:r>
              <a:rPr lang="en-US" dirty="0" smtClean="0">
                <a:latin typeface="Times New Roman"/>
                <a:ea typeface="Times New Roman"/>
              </a:rPr>
              <a:t>disorder</a:t>
            </a:r>
            <a:r>
              <a:rPr lang="en-US" spc="-65" dirty="0" smtClean="0">
                <a:latin typeface="Times New Roman"/>
                <a:ea typeface="Times New Roman"/>
              </a:rPr>
              <a:t> </a:t>
            </a:r>
            <a:r>
              <a:rPr lang="en-US" dirty="0" smtClean="0">
                <a:latin typeface="Times New Roman"/>
                <a:ea typeface="Times New Roman"/>
              </a:rPr>
              <a:t>and</a:t>
            </a:r>
            <a:r>
              <a:rPr lang="en-US" spc="-65" dirty="0" smtClean="0">
                <a:latin typeface="Times New Roman"/>
                <a:ea typeface="Times New Roman"/>
              </a:rPr>
              <a:t> </a:t>
            </a:r>
            <a:r>
              <a:rPr lang="en-US" dirty="0" smtClean="0">
                <a:latin typeface="Times New Roman"/>
                <a:ea typeface="Times New Roman"/>
              </a:rPr>
              <a:t>obsessive-compulsive</a:t>
            </a:r>
            <a:r>
              <a:rPr lang="en-US" spc="-65" dirty="0" smtClean="0">
                <a:latin typeface="Times New Roman"/>
                <a:ea typeface="Times New Roman"/>
              </a:rPr>
              <a:t> </a:t>
            </a:r>
            <a:r>
              <a:rPr lang="en-US" dirty="0" smtClean="0">
                <a:latin typeface="Times New Roman"/>
                <a:ea typeface="Times New Roman"/>
              </a:rPr>
              <a:t>personality</a:t>
            </a:r>
            <a:r>
              <a:rPr lang="en-US" spc="-235" dirty="0" smtClean="0">
                <a:latin typeface="Times New Roman"/>
                <a:ea typeface="Times New Roman"/>
              </a:rPr>
              <a:t> </a:t>
            </a:r>
            <a:r>
              <a:rPr lang="en-US" dirty="0" smtClean="0">
                <a:latin typeface="Times New Roman"/>
                <a:ea typeface="Times New Roman"/>
              </a:rPr>
              <a:t>disorder</a:t>
            </a:r>
          </a:p>
          <a:p>
            <a:pPr marL="0" marR="0">
              <a:spcBef>
                <a:spcPts val="20"/>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A history of childhood verbal, physical or sexual abuse</a:t>
            </a:r>
          </a:p>
          <a:p>
            <a:pPr marL="0" marR="0">
              <a:spcBef>
                <a:spcPts val="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A family history of schizophrenia</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A family history of personality disorders</a:t>
            </a:r>
          </a:p>
          <a:p>
            <a:pPr marL="0" marR="0">
              <a:spcBef>
                <a:spcPts val="5"/>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A childhood head injury</a:t>
            </a:r>
          </a:p>
          <a:p>
            <a:pPr marL="0" marR="0">
              <a:spcBef>
                <a:spcPts val="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Being a young adult</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Being divorced, separated, widowed or never married</a:t>
            </a:r>
          </a:p>
          <a:p>
            <a:pPr marL="0" marR="0">
              <a:spcBef>
                <a:spcPts val="5"/>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Having low socioeconomic status.</a:t>
            </a:r>
          </a:p>
          <a:p>
            <a:endParaRPr lang="en-US" dirty="0"/>
          </a:p>
        </p:txBody>
      </p:sp>
    </p:spTree>
  </p:cSld>
  <p:clrMapOvr>
    <a:masterClrMapping/>
  </p:clrMapOvr>
  <p:transition spd="med">
    <p:wipe dir="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latin typeface="Arial"/>
                <a:ea typeface="Arial"/>
              </a:rPr>
              <a:t>Characterstics</a:t>
            </a:r>
            <a:r>
              <a:rPr lang="en-US" b="1" spc="115" dirty="0" smtClean="0">
                <a:latin typeface="Arial"/>
                <a:ea typeface="Arial"/>
              </a:rPr>
              <a:t> </a:t>
            </a:r>
            <a:r>
              <a:rPr lang="en-US" b="1" dirty="0" smtClean="0">
                <a:latin typeface="Arial"/>
                <a:ea typeface="Arial"/>
              </a:rPr>
              <a:t>of</a:t>
            </a:r>
            <a:r>
              <a:rPr lang="en-US" b="1" spc="120" dirty="0" smtClean="0">
                <a:latin typeface="Arial"/>
                <a:ea typeface="Arial"/>
              </a:rPr>
              <a:t> </a:t>
            </a:r>
            <a:r>
              <a:rPr lang="en-US" b="1" dirty="0" smtClean="0">
                <a:latin typeface="Arial"/>
                <a:ea typeface="Arial"/>
              </a:rPr>
              <a:t>Persons</a:t>
            </a:r>
            <a:r>
              <a:rPr lang="en-US" b="1" spc="120" dirty="0" smtClean="0">
                <a:latin typeface="Arial"/>
                <a:ea typeface="Arial"/>
              </a:rPr>
              <a:t> </a:t>
            </a:r>
            <a:r>
              <a:rPr lang="en-US" b="1" dirty="0" smtClean="0">
                <a:latin typeface="Arial"/>
                <a:ea typeface="Arial"/>
              </a:rPr>
              <a:t>Suffering</a:t>
            </a:r>
            <a:r>
              <a:rPr lang="en-US" b="1" spc="120" dirty="0" smtClean="0">
                <a:latin typeface="Arial"/>
                <a:ea typeface="Arial"/>
              </a:rPr>
              <a:t> </a:t>
            </a:r>
            <a:r>
              <a:rPr lang="en-US" b="1" dirty="0" smtClean="0">
                <a:latin typeface="Arial"/>
                <a:ea typeface="Arial"/>
              </a:rPr>
              <a:t>from</a:t>
            </a:r>
            <a:r>
              <a:rPr lang="en-US" b="1" spc="120" dirty="0" smtClean="0">
                <a:latin typeface="Arial"/>
                <a:ea typeface="Arial"/>
              </a:rPr>
              <a:t> </a:t>
            </a:r>
            <a:r>
              <a:rPr lang="en-US" b="1" dirty="0" smtClean="0">
                <a:latin typeface="Arial"/>
                <a:ea typeface="Arial"/>
              </a:rPr>
              <a:t>Personality</a:t>
            </a:r>
            <a:r>
              <a:rPr lang="en-US" b="1" spc="-460" dirty="0" smtClean="0">
                <a:latin typeface="Arial"/>
                <a:ea typeface="Arial"/>
              </a:rPr>
              <a:t> </a:t>
            </a:r>
            <a:r>
              <a:rPr lang="en-US" b="1" dirty="0" smtClean="0">
                <a:latin typeface="Arial"/>
                <a:ea typeface="Arial"/>
              </a:rPr>
              <a:t>Disorders</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62500" lnSpcReduction="20000"/>
          </a:bodyPr>
          <a:lstStyle/>
          <a:p>
            <a:pPr marL="342900" marR="0" lvl="0" indent="-342900">
              <a:spcBef>
                <a:spcPts val="1125"/>
              </a:spcBef>
              <a:spcAft>
                <a:spcPts val="0"/>
              </a:spcAft>
              <a:buSzPts val="1000"/>
              <a:buFont typeface="Times New Roman"/>
              <a:buChar char="•"/>
              <a:tabLst>
                <a:tab pos="393700" algn="l"/>
              </a:tabLst>
            </a:pPr>
            <a:r>
              <a:rPr lang="en-US" dirty="0" smtClean="0">
                <a:latin typeface="Times New Roman"/>
                <a:ea typeface="Times New Roman"/>
              </a:rPr>
              <a:t>Self-centeredness</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Lack of individual accountability</a:t>
            </a:r>
          </a:p>
          <a:p>
            <a:pPr marL="0" marR="0">
              <a:spcBef>
                <a:spcPts val="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Lack of perspective-taking and empathy</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Manipulative and exploitative behavior</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Unhappiness</a:t>
            </a:r>
          </a:p>
          <a:p>
            <a:pPr marL="0" marR="0">
              <a:spcBef>
                <a:spcPts val="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Vulnerability to other mental disorders</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Distorted or superficial understanding of self and others’ perceptions</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Socially maladaptive</a:t>
            </a:r>
          </a:p>
          <a:p>
            <a:pPr marL="0" marR="0">
              <a:spcBef>
                <a:spcPts val="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No hallucinations, delusions or thought disorders</a:t>
            </a:r>
          </a:p>
          <a:p>
            <a:pPr marL="0" marR="0">
              <a:spcBef>
                <a:spcPts val="10"/>
              </a:spcBef>
              <a:spcAft>
                <a:spcPts val="0"/>
              </a:spcAft>
            </a:pPr>
            <a:r>
              <a:rPr lang="en-US" dirty="0" smtClean="0">
                <a:latin typeface="Times New Roman"/>
                <a:ea typeface="Times New Roman"/>
              </a:rPr>
              <a:t> </a:t>
            </a:r>
          </a:p>
          <a:p>
            <a:pPr marL="266700" marR="0">
              <a:spcBef>
                <a:spcPts val="0"/>
              </a:spcBef>
              <a:spcAft>
                <a:spcPts val="0"/>
              </a:spcAft>
            </a:pPr>
            <a:r>
              <a:rPr lang="en-US" dirty="0" smtClean="0">
                <a:latin typeface="Times New Roman"/>
                <a:ea typeface="Times New Roman"/>
              </a:rPr>
              <a:t>The</a:t>
            </a:r>
            <a:r>
              <a:rPr lang="en-US" spc="-55" dirty="0" smtClean="0">
                <a:latin typeface="Times New Roman"/>
                <a:ea typeface="Times New Roman"/>
              </a:rPr>
              <a:t> </a:t>
            </a:r>
            <a:r>
              <a:rPr lang="en-US" dirty="0" smtClean="0">
                <a:latin typeface="Times New Roman"/>
                <a:ea typeface="Times New Roman"/>
              </a:rPr>
              <a:t>DSM-4</a:t>
            </a:r>
            <a:r>
              <a:rPr lang="en-US" spc="-55" dirty="0" smtClean="0">
                <a:latin typeface="Times New Roman"/>
                <a:ea typeface="Times New Roman"/>
              </a:rPr>
              <a:t> </a:t>
            </a:r>
            <a:r>
              <a:rPr lang="en-US" dirty="0" smtClean="0">
                <a:latin typeface="Times New Roman"/>
                <a:ea typeface="Times New Roman"/>
              </a:rPr>
              <a:t>lists</a:t>
            </a:r>
            <a:r>
              <a:rPr lang="en-US" spc="-55" dirty="0" smtClean="0">
                <a:latin typeface="Times New Roman"/>
                <a:ea typeface="Times New Roman"/>
              </a:rPr>
              <a:t> </a:t>
            </a:r>
            <a:r>
              <a:rPr lang="en-US" dirty="0" smtClean="0">
                <a:latin typeface="Times New Roman"/>
                <a:ea typeface="Times New Roman"/>
              </a:rPr>
              <a:t>a</a:t>
            </a:r>
            <a:r>
              <a:rPr lang="en-US" spc="-55" dirty="0" smtClean="0">
                <a:latin typeface="Times New Roman"/>
                <a:ea typeface="Times New Roman"/>
              </a:rPr>
              <a:t> </a:t>
            </a:r>
            <a:r>
              <a:rPr lang="en-US" dirty="0" smtClean="0">
                <a:latin typeface="Times New Roman"/>
                <a:ea typeface="Times New Roman"/>
              </a:rPr>
              <a:t>total</a:t>
            </a:r>
            <a:r>
              <a:rPr lang="en-US" spc="-55" dirty="0" smtClean="0">
                <a:latin typeface="Times New Roman"/>
                <a:ea typeface="Times New Roman"/>
              </a:rPr>
              <a:t> </a:t>
            </a:r>
            <a:r>
              <a:rPr lang="en-US" dirty="0" smtClean="0">
                <a:latin typeface="Times New Roman"/>
                <a:ea typeface="Times New Roman"/>
              </a:rPr>
              <a:t>of</a:t>
            </a:r>
            <a:r>
              <a:rPr lang="en-US" spc="-55" dirty="0" smtClean="0">
                <a:latin typeface="Times New Roman"/>
                <a:ea typeface="Times New Roman"/>
              </a:rPr>
              <a:t> </a:t>
            </a:r>
            <a:r>
              <a:rPr lang="en-US" dirty="0" smtClean="0">
                <a:latin typeface="Times New Roman"/>
                <a:ea typeface="Times New Roman"/>
              </a:rPr>
              <a:t>ten</a:t>
            </a:r>
            <a:r>
              <a:rPr lang="en-US" spc="-55" dirty="0" smtClean="0">
                <a:latin typeface="Times New Roman"/>
                <a:ea typeface="Times New Roman"/>
              </a:rPr>
              <a:t> </a:t>
            </a:r>
            <a:r>
              <a:rPr lang="en-US" dirty="0" smtClean="0">
                <a:latin typeface="Times New Roman"/>
                <a:ea typeface="Times New Roman"/>
              </a:rPr>
              <a:t>different</a:t>
            </a:r>
            <a:r>
              <a:rPr lang="en-US" spc="-55" dirty="0" smtClean="0">
                <a:latin typeface="Times New Roman"/>
                <a:ea typeface="Times New Roman"/>
              </a:rPr>
              <a:t> </a:t>
            </a:r>
            <a:r>
              <a:rPr lang="en-US" dirty="0" smtClean="0">
                <a:latin typeface="Times New Roman"/>
                <a:ea typeface="Times New Roman"/>
              </a:rPr>
              <a:t>personality</a:t>
            </a:r>
            <a:r>
              <a:rPr lang="en-US" spc="-55" dirty="0" smtClean="0">
                <a:latin typeface="Times New Roman"/>
                <a:ea typeface="Times New Roman"/>
              </a:rPr>
              <a:t> </a:t>
            </a:r>
            <a:r>
              <a:rPr lang="en-US" dirty="0" smtClean="0">
                <a:latin typeface="Times New Roman"/>
                <a:ea typeface="Times New Roman"/>
              </a:rPr>
              <a:t>disorders.</a:t>
            </a:r>
            <a:r>
              <a:rPr lang="en-US" spc="-55" dirty="0" smtClean="0">
                <a:latin typeface="Times New Roman"/>
                <a:ea typeface="Times New Roman"/>
              </a:rPr>
              <a:t> </a:t>
            </a:r>
            <a:r>
              <a:rPr lang="en-US" dirty="0" smtClean="0">
                <a:latin typeface="Times New Roman"/>
                <a:ea typeface="Times New Roman"/>
              </a:rPr>
              <a:t>These</a:t>
            </a:r>
            <a:r>
              <a:rPr lang="en-US" spc="-55" dirty="0" smtClean="0">
                <a:latin typeface="Times New Roman"/>
                <a:ea typeface="Times New Roman"/>
              </a:rPr>
              <a:t> </a:t>
            </a:r>
            <a:r>
              <a:rPr lang="en-US" dirty="0" smtClean="0">
                <a:latin typeface="Times New Roman"/>
                <a:ea typeface="Times New Roman"/>
              </a:rPr>
              <a:t>disorders</a:t>
            </a:r>
            <a:r>
              <a:rPr lang="en-US" spc="-55" dirty="0" smtClean="0">
                <a:latin typeface="Times New Roman"/>
                <a:ea typeface="Times New Roman"/>
              </a:rPr>
              <a:t> </a:t>
            </a:r>
            <a:r>
              <a:rPr lang="en-US" dirty="0" smtClean="0">
                <a:latin typeface="Times New Roman"/>
                <a:ea typeface="Times New Roman"/>
              </a:rPr>
              <a:t>are</a:t>
            </a:r>
            <a:r>
              <a:rPr lang="en-US" spc="-55" dirty="0" smtClean="0">
                <a:latin typeface="Times New Roman"/>
                <a:ea typeface="Times New Roman"/>
              </a:rPr>
              <a:t> </a:t>
            </a:r>
            <a:r>
              <a:rPr lang="en-US" dirty="0" smtClean="0">
                <a:latin typeface="Times New Roman"/>
                <a:ea typeface="Times New Roman"/>
              </a:rPr>
              <a:t>classified</a:t>
            </a:r>
            <a:r>
              <a:rPr lang="en-US" spc="-55" dirty="0" smtClean="0">
                <a:latin typeface="Times New Roman"/>
                <a:ea typeface="Times New Roman"/>
              </a:rPr>
              <a:t> </a:t>
            </a:r>
            <a:r>
              <a:rPr lang="en-US" dirty="0" smtClean="0">
                <a:latin typeface="Times New Roman"/>
                <a:ea typeface="Times New Roman"/>
              </a:rPr>
              <a:t>into</a:t>
            </a:r>
            <a:r>
              <a:rPr lang="en-US" spc="-55" dirty="0" smtClean="0">
                <a:latin typeface="Times New Roman"/>
                <a:ea typeface="Times New Roman"/>
              </a:rPr>
              <a:t> </a:t>
            </a:r>
            <a:r>
              <a:rPr lang="en-US" dirty="0" smtClean="0">
                <a:latin typeface="Times New Roman"/>
                <a:ea typeface="Times New Roman"/>
              </a:rPr>
              <a:t>three</a:t>
            </a:r>
            <a:r>
              <a:rPr lang="en-US" spc="-55" dirty="0" smtClean="0">
                <a:latin typeface="Times New Roman"/>
                <a:ea typeface="Times New Roman"/>
              </a:rPr>
              <a:t> </a:t>
            </a:r>
            <a:r>
              <a:rPr lang="en-US" dirty="0" smtClean="0">
                <a:latin typeface="Times New Roman"/>
                <a:ea typeface="Times New Roman"/>
              </a:rPr>
              <a:t>separate</a:t>
            </a:r>
            <a:r>
              <a:rPr lang="en-US" spc="-55" dirty="0" smtClean="0">
                <a:latin typeface="Times New Roman"/>
                <a:ea typeface="Times New Roman"/>
              </a:rPr>
              <a:t> </a:t>
            </a:r>
            <a:r>
              <a:rPr lang="en-US" dirty="0" smtClean="0">
                <a:latin typeface="Times New Roman"/>
                <a:ea typeface="Times New Roman"/>
              </a:rPr>
              <a:t>clusters.</a:t>
            </a:r>
          </a:p>
          <a:p>
            <a:endParaRPr lang="en-US" dirty="0"/>
          </a:p>
        </p:txBody>
      </p:sp>
    </p:spTree>
  </p:cSld>
  <p:clrMapOvr>
    <a:masterClrMapping/>
  </p:clrMapOvr>
  <p:transition spd="med">
    <p:wipe dir="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47500" lnSpcReduction="20000"/>
          </a:bodyPr>
          <a:lstStyle/>
          <a:p>
            <a:pPr marL="266700" marR="0">
              <a:spcBef>
                <a:spcPts val="470"/>
              </a:spcBef>
              <a:spcAft>
                <a:spcPts val="0"/>
              </a:spcAft>
            </a:pPr>
            <a:r>
              <a:rPr lang="en-US" b="1" dirty="0" smtClean="0">
                <a:latin typeface="Arial"/>
                <a:ea typeface="Arial"/>
              </a:rPr>
              <a:t>Cluster</a:t>
            </a:r>
            <a:r>
              <a:rPr lang="en-US" b="1" spc="110" dirty="0" smtClean="0">
                <a:latin typeface="Arial"/>
                <a:ea typeface="Arial"/>
              </a:rPr>
              <a:t> </a:t>
            </a:r>
            <a:r>
              <a:rPr lang="en-US" b="1" dirty="0" smtClean="0">
                <a:latin typeface="Arial"/>
                <a:ea typeface="Arial"/>
              </a:rPr>
              <a:t>A:</a:t>
            </a:r>
            <a:r>
              <a:rPr lang="en-US" b="1" spc="110" dirty="0" smtClean="0">
                <a:latin typeface="Arial"/>
                <a:ea typeface="Arial"/>
              </a:rPr>
              <a:t> </a:t>
            </a:r>
            <a:r>
              <a:rPr lang="en-US" b="1" dirty="0" smtClean="0">
                <a:latin typeface="Arial"/>
                <a:ea typeface="Arial"/>
              </a:rPr>
              <a:t>Odd</a:t>
            </a:r>
            <a:r>
              <a:rPr lang="en-US" b="1" spc="110" dirty="0" smtClean="0">
                <a:latin typeface="Arial"/>
                <a:ea typeface="Arial"/>
              </a:rPr>
              <a:t> </a:t>
            </a:r>
            <a:r>
              <a:rPr lang="en-US" b="1" dirty="0" smtClean="0">
                <a:latin typeface="Arial"/>
                <a:ea typeface="Arial"/>
              </a:rPr>
              <a:t>Eccentric</a:t>
            </a:r>
            <a:r>
              <a:rPr lang="en-US" b="1" spc="110" dirty="0" smtClean="0">
                <a:latin typeface="Arial"/>
                <a:ea typeface="Arial"/>
              </a:rPr>
              <a:t> </a:t>
            </a:r>
            <a:r>
              <a:rPr lang="en-US" b="1" dirty="0" smtClean="0">
                <a:latin typeface="Arial"/>
                <a:ea typeface="Arial"/>
              </a:rPr>
              <a:t>Disorder</a:t>
            </a:r>
          </a:p>
          <a:p>
            <a:pPr marL="342900" marR="0" lvl="0" indent="-342900">
              <a:spcBef>
                <a:spcPts val="1165"/>
              </a:spcBef>
              <a:spcAft>
                <a:spcPts val="0"/>
              </a:spcAft>
              <a:buSzPts val="1000"/>
              <a:buFont typeface="Times New Roman"/>
              <a:buChar char="•"/>
              <a:tabLst>
                <a:tab pos="393700" algn="l"/>
              </a:tabLst>
            </a:pPr>
            <a:r>
              <a:rPr lang="en-US" dirty="0" smtClean="0">
                <a:latin typeface="Times New Roman"/>
                <a:ea typeface="Times New Roman"/>
              </a:rPr>
              <a:t>Paranoid personality disorder</a:t>
            </a:r>
          </a:p>
          <a:p>
            <a:pPr marL="0" marR="0">
              <a:spcBef>
                <a:spcPts val="5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Schizoid personality disorder</a:t>
            </a:r>
          </a:p>
          <a:p>
            <a:pPr marL="0" marR="0">
              <a:spcBef>
                <a:spcPts val="45"/>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err="1" smtClean="0">
                <a:latin typeface="Times New Roman"/>
                <a:ea typeface="Times New Roman"/>
              </a:rPr>
              <a:t>Schizotypal</a:t>
            </a:r>
            <a:r>
              <a:rPr lang="en-US" dirty="0" smtClean="0">
                <a:latin typeface="Times New Roman"/>
                <a:ea typeface="Times New Roman"/>
              </a:rPr>
              <a:t> personality disorder</a:t>
            </a:r>
          </a:p>
          <a:p>
            <a:pPr marL="0" marR="0">
              <a:spcBef>
                <a:spcPts val="30"/>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Cluster</a:t>
            </a:r>
            <a:r>
              <a:rPr lang="en-US" b="1" spc="105" dirty="0" smtClean="0">
                <a:latin typeface="Arial"/>
                <a:ea typeface="Arial"/>
              </a:rPr>
              <a:t> </a:t>
            </a:r>
            <a:r>
              <a:rPr lang="en-US" b="1" dirty="0" smtClean="0">
                <a:latin typeface="Arial"/>
                <a:ea typeface="Arial"/>
              </a:rPr>
              <a:t>B:</a:t>
            </a:r>
            <a:r>
              <a:rPr lang="en-US" b="1" spc="110" dirty="0" smtClean="0">
                <a:latin typeface="Arial"/>
                <a:ea typeface="Arial"/>
              </a:rPr>
              <a:t> </a:t>
            </a:r>
            <a:r>
              <a:rPr lang="en-US" b="1" dirty="0" smtClean="0">
                <a:latin typeface="Arial"/>
                <a:ea typeface="Arial"/>
              </a:rPr>
              <a:t>Dramatic,</a:t>
            </a:r>
            <a:r>
              <a:rPr lang="en-US" b="1" spc="110" dirty="0" smtClean="0">
                <a:latin typeface="Arial"/>
                <a:ea typeface="Arial"/>
              </a:rPr>
              <a:t> </a:t>
            </a:r>
            <a:r>
              <a:rPr lang="en-US" b="1" dirty="0" smtClean="0">
                <a:latin typeface="Arial"/>
                <a:ea typeface="Arial"/>
              </a:rPr>
              <a:t>Emotional,</a:t>
            </a:r>
            <a:r>
              <a:rPr lang="en-US" b="1" spc="110" dirty="0" smtClean="0">
                <a:latin typeface="Arial"/>
                <a:ea typeface="Arial"/>
              </a:rPr>
              <a:t> </a:t>
            </a:r>
            <a:r>
              <a:rPr lang="en-US" b="1" dirty="0" smtClean="0">
                <a:latin typeface="Arial"/>
                <a:ea typeface="Arial"/>
              </a:rPr>
              <a:t>or</a:t>
            </a:r>
            <a:r>
              <a:rPr lang="en-US" b="1" spc="110" dirty="0" smtClean="0">
                <a:latin typeface="Arial"/>
                <a:ea typeface="Arial"/>
              </a:rPr>
              <a:t> </a:t>
            </a:r>
            <a:r>
              <a:rPr lang="en-US" b="1" dirty="0" smtClean="0">
                <a:latin typeface="Arial"/>
                <a:ea typeface="Arial"/>
              </a:rPr>
              <a:t>Erratic</a:t>
            </a:r>
            <a:r>
              <a:rPr lang="en-US" b="1" spc="110" dirty="0" smtClean="0">
                <a:latin typeface="Arial"/>
                <a:ea typeface="Arial"/>
              </a:rPr>
              <a:t> </a:t>
            </a:r>
            <a:r>
              <a:rPr lang="en-US" b="1" dirty="0" smtClean="0">
                <a:latin typeface="Arial"/>
                <a:ea typeface="Arial"/>
              </a:rPr>
              <a:t>Disorder</a:t>
            </a:r>
          </a:p>
          <a:p>
            <a:pPr marL="342900" marR="0" lvl="0" indent="-342900">
              <a:spcBef>
                <a:spcPts val="1165"/>
              </a:spcBef>
              <a:spcAft>
                <a:spcPts val="0"/>
              </a:spcAft>
              <a:buSzPts val="1000"/>
              <a:buFont typeface="Times New Roman"/>
              <a:buChar char="•"/>
              <a:tabLst>
                <a:tab pos="393700" algn="l"/>
              </a:tabLst>
            </a:pPr>
            <a:r>
              <a:rPr lang="en-US" dirty="0" smtClean="0">
                <a:latin typeface="Times New Roman"/>
                <a:ea typeface="Times New Roman"/>
              </a:rPr>
              <a:t>Antisocial personality disorder</a:t>
            </a:r>
          </a:p>
          <a:p>
            <a:pPr marL="0" marR="0">
              <a:spcBef>
                <a:spcPts val="5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Borderline personality disorder</a:t>
            </a:r>
          </a:p>
          <a:p>
            <a:pPr marL="0" marR="0">
              <a:spcBef>
                <a:spcPts val="4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Histrionic personality disorder</a:t>
            </a:r>
          </a:p>
          <a:p>
            <a:pPr marL="0" marR="0">
              <a:spcBef>
                <a:spcPts val="5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err="1" smtClean="0">
                <a:latin typeface="Times New Roman"/>
                <a:ea typeface="Times New Roman"/>
              </a:rPr>
              <a:t>Narcissitic</a:t>
            </a:r>
            <a:r>
              <a:rPr lang="en-US" dirty="0" smtClean="0">
                <a:latin typeface="Times New Roman"/>
                <a:ea typeface="Times New Roman"/>
              </a:rPr>
              <a:t> personality disorder</a:t>
            </a:r>
          </a:p>
          <a:p>
            <a:pPr marL="0" marR="0">
              <a:spcBef>
                <a:spcPts val="30"/>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Cluster</a:t>
            </a:r>
            <a:r>
              <a:rPr lang="en-US" b="1" spc="95" dirty="0" smtClean="0">
                <a:latin typeface="Arial"/>
                <a:ea typeface="Arial"/>
              </a:rPr>
              <a:t> </a:t>
            </a:r>
            <a:r>
              <a:rPr lang="en-US" b="1" dirty="0" smtClean="0">
                <a:latin typeface="Arial"/>
                <a:ea typeface="Arial"/>
              </a:rPr>
              <a:t>C:</a:t>
            </a:r>
            <a:r>
              <a:rPr lang="en-US" b="1" spc="100" dirty="0" smtClean="0">
                <a:latin typeface="Arial"/>
                <a:ea typeface="Arial"/>
              </a:rPr>
              <a:t> </a:t>
            </a:r>
            <a:r>
              <a:rPr lang="en-US" b="1" dirty="0" smtClean="0">
                <a:latin typeface="Arial"/>
                <a:ea typeface="Arial"/>
              </a:rPr>
              <a:t>Anxious</a:t>
            </a:r>
            <a:r>
              <a:rPr lang="en-US" b="1" spc="100" dirty="0" smtClean="0">
                <a:latin typeface="Arial"/>
                <a:ea typeface="Arial"/>
              </a:rPr>
              <a:t> </a:t>
            </a:r>
            <a:r>
              <a:rPr lang="en-US" b="1" dirty="0" smtClean="0">
                <a:latin typeface="Arial"/>
                <a:ea typeface="Arial"/>
              </a:rPr>
              <a:t>or</a:t>
            </a:r>
            <a:r>
              <a:rPr lang="en-US" b="1" spc="100" dirty="0" smtClean="0">
                <a:latin typeface="Arial"/>
                <a:ea typeface="Arial"/>
              </a:rPr>
              <a:t> </a:t>
            </a:r>
            <a:r>
              <a:rPr lang="en-US" b="1" dirty="0" smtClean="0">
                <a:latin typeface="Arial"/>
                <a:ea typeface="Arial"/>
              </a:rPr>
              <a:t>Fearful</a:t>
            </a:r>
            <a:r>
              <a:rPr lang="en-US" b="1" spc="100" dirty="0" smtClean="0">
                <a:latin typeface="Arial"/>
                <a:ea typeface="Arial"/>
              </a:rPr>
              <a:t> </a:t>
            </a:r>
            <a:r>
              <a:rPr lang="en-US" b="1" dirty="0" smtClean="0">
                <a:latin typeface="Arial"/>
                <a:ea typeface="Arial"/>
              </a:rPr>
              <a:t>Disorder</a:t>
            </a:r>
          </a:p>
          <a:p>
            <a:pPr marL="342900" marR="0" lvl="0" indent="-342900">
              <a:spcBef>
                <a:spcPts val="1170"/>
              </a:spcBef>
              <a:spcAft>
                <a:spcPts val="0"/>
              </a:spcAft>
              <a:buSzPts val="1000"/>
              <a:buFont typeface="Times New Roman"/>
              <a:buChar char="•"/>
              <a:tabLst>
                <a:tab pos="393700" algn="l"/>
              </a:tabLst>
            </a:pPr>
            <a:r>
              <a:rPr lang="en-US" dirty="0" smtClean="0">
                <a:latin typeface="Times New Roman"/>
                <a:ea typeface="Times New Roman"/>
              </a:rPr>
              <a:t>Avoidant personality disorder</a:t>
            </a:r>
          </a:p>
          <a:p>
            <a:pPr marL="0" marR="0">
              <a:spcBef>
                <a:spcPts val="4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Dependent personality disorder</a:t>
            </a:r>
          </a:p>
          <a:p>
            <a:pPr marL="0" marR="0">
              <a:spcBef>
                <a:spcPts val="5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Obsessive-Compulsive personality disorder</a:t>
            </a:r>
          </a:p>
          <a:p>
            <a:endParaRPr lang="en-US" dirty="0"/>
          </a:p>
        </p:txBody>
      </p:sp>
    </p:spTree>
  </p:cSld>
  <p:clrMapOvr>
    <a:masterClrMapping/>
  </p:clrMapOvr>
  <p:transition spd="med">
    <p:wipe dir="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266700" marR="0">
              <a:spcBef>
                <a:spcPts val="0"/>
              </a:spcBef>
              <a:spcAft>
                <a:spcPts val="0"/>
              </a:spcAft>
            </a:pPr>
            <a:r>
              <a:rPr lang="en-US" b="1" dirty="0" smtClean="0">
                <a:latin typeface="Times New Roman"/>
                <a:ea typeface="Times New Roman"/>
              </a:rPr>
              <a:t>Antisocial personality disorder</a:t>
            </a:r>
            <a:br>
              <a:rPr lang="en-US" b="1" dirty="0" smtClean="0">
                <a:latin typeface="Times New Roman"/>
                <a:ea typeface="Times New Roman"/>
              </a:rPr>
            </a:br>
            <a:r>
              <a:rPr lang="en-US" dirty="0" smtClean="0">
                <a:latin typeface="Times New Roman"/>
                <a:ea typeface="Times New Roman"/>
              </a:rPr>
              <a:t/>
            </a:r>
            <a:br>
              <a:rPr lang="en-US" dirty="0" smtClean="0">
                <a:latin typeface="Times New Roman"/>
                <a:ea typeface="Times New Roman"/>
              </a:rPr>
            </a:br>
            <a:r>
              <a:rPr lang="en-US" dirty="0" smtClean="0">
                <a:latin typeface="Times New Roman"/>
                <a:ea typeface="Times New Roman"/>
              </a:rPr>
              <a:t/>
            </a:r>
            <a:br>
              <a:rPr lang="en-US" dirty="0" smtClean="0">
                <a:latin typeface="Times New Roman"/>
                <a:ea typeface="Times New Roman"/>
              </a:rPr>
            </a:br>
            <a:endParaRPr lang="en-US" dirty="0"/>
          </a:p>
        </p:txBody>
      </p:sp>
      <p:pic>
        <p:nvPicPr>
          <p:cNvPr id="4" name="image3.jpeg"/>
          <p:cNvPicPr>
            <a:picLocks noGrp="1"/>
          </p:cNvPicPr>
          <p:nvPr>
            <p:ph sz="quarter" idx="1"/>
          </p:nvPr>
        </p:nvPicPr>
        <p:blipFill>
          <a:blip r:embed="rId2" cstate="print"/>
          <a:stretch>
            <a:fillRect/>
          </a:stretch>
        </p:blipFill>
        <p:spPr>
          <a:xfrm>
            <a:off x="2308225" y="2514600"/>
            <a:ext cx="4762500" cy="2667000"/>
          </a:xfrm>
          <a:prstGeom prst="rect">
            <a:avLst/>
          </a:prstGeom>
        </p:spPr>
      </p:pic>
    </p:spTree>
  </p:cSld>
  <p:clrMapOvr>
    <a:masterClrMapping/>
  </p:clrMapOvr>
  <p:transition spd="med">
    <p:wipe dir="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266700" marR="0" algn="just">
              <a:spcBef>
                <a:spcPts val="450"/>
              </a:spcBef>
              <a:spcAft>
                <a:spcPts val="0"/>
              </a:spcAft>
            </a:pPr>
            <a:r>
              <a:rPr lang="en-US" b="1" dirty="0" smtClean="0">
                <a:latin typeface="Times New Roman"/>
                <a:ea typeface="Times New Roman"/>
              </a:rPr>
              <a:t/>
            </a:r>
            <a:br>
              <a:rPr lang="en-US" b="1" dirty="0" smtClean="0">
                <a:latin typeface="Times New Roman"/>
                <a:ea typeface="Times New Roman"/>
              </a:rPr>
            </a:br>
            <a:r>
              <a:rPr lang="en-US" dirty="0" smtClean="0">
                <a:latin typeface="Times New Roman"/>
                <a:ea typeface="Times New Roman"/>
              </a:rPr>
              <a:t/>
            </a:r>
            <a:br>
              <a:rPr lang="en-US" dirty="0" smtClean="0">
                <a:latin typeface="Times New Roman"/>
                <a:ea typeface="Times New Roman"/>
              </a:rPr>
            </a:br>
            <a:r>
              <a:rPr lang="en-US" b="1" dirty="0" smtClean="0">
                <a:latin typeface="Times New Roman"/>
                <a:ea typeface="Times New Roman"/>
              </a:rPr>
              <a:t>Avoidant personality disorder</a:t>
            </a:r>
            <a:r>
              <a:rPr lang="en-US" dirty="0" smtClean="0">
                <a:latin typeface="Times New Roman"/>
                <a:ea typeface="Times New Roman"/>
              </a:rPr>
              <a:t/>
            </a:r>
            <a:br>
              <a:rPr lang="en-US" dirty="0" smtClean="0">
                <a:latin typeface="Times New Roman"/>
                <a:ea typeface="Times New Roman"/>
              </a:rPr>
            </a:br>
            <a:endParaRPr lang="en-US" dirty="0"/>
          </a:p>
        </p:txBody>
      </p:sp>
      <p:pic>
        <p:nvPicPr>
          <p:cNvPr id="4" name="image4.jpeg"/>
          <p:cNvPicPr>
            <a:picLocks noGrp="1"/>
          </p:cNvPicPr>
          <p:nvPr>
            <p:ph sz="quarter" idx="1"/>
          </p:nvPr>
        </p:nvPicPr>
        <p:blipFill>
          <a:blip r:embed="rId2" cstate="print"/>
          <a:stretch>
            <a:fillRect/>
          </a:stretch>
        </p:blipFill>
        <p:spPr>
          <a:xfrm>
            <a:off x="2308225" y="2452687"/>
            <a:ext cx="4762500" cy="2790825"/>
          </a:xfrm>
          <a:prstGeom prst="rect">
            <a:avLst/>
          </a:prstGeom>
        </p:spPr>
      </p:pic>
    </p:spTree>
  </p:cSld>
  <p:clrMapOvr>
    <a:masterClrMapping/>
  </p:clrMapOvr>
  <p:transition spd="med">
    <p:wipe dir="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ROLE</a:t>
            </a:r>
            <a:r>
              <a:rPr lang="en-US" b="1" spc="65" dirty="0" smtClean="0">
                <a:latin typeface="Arial"/>
                <a:ea typeface="Arial"/>
              </a:rPr>
              <a:t> </a:t>
            </a:r>
            <a:r>
              <a:rPr lang="en-US" b="1" dirty="0" smtClean="0">
                <a:latin typeface="Arial"/>
                <a:ea typeface="Arial"/>
              </a:rPr>
              <a:t>OF</a:t>
            </a:r>
            <a:r>
              <a:rPr lang="en-US" b="1" spc="65" dirty="0" smtClean="0">
                <a:latin typeface="Arial"/>
                <a:ea typeface="Arial"/>
              </a:rPr>
              <a:t> </a:t>
            </a:r>
            <a:r>
              <a:rPr lang="en-US" b="1" dirty="0" smtClean="0">
                <a:latin typeface="Arial"/>
                <a:ea typeface="Arial"/>
              </a:rPr>
              <a:t>A</a:t>
            </a:r>
            <a:r>
              <a:rPr lang="en-US" b="1" spc="65" dirty="0" smtClean="0">
                <a:latin typeface="Arial"/>
                <a:ea typeface="Arial"/>
              </a:rPr>
              <a:t> </a:t>
            </a:r>
            <a:r>
              <a:rPr lang="en-US" b="1" dirty="0" smtClean="0">
                <a:latin typeface="Arial"/>
                <a:ea typeface="Arial"/>
              </a:rPr>
              <a:t>NURSE</a:t>
            </a:r>
            <a:r>
              <a:rPr lang="en-US" b="1" spc="65" dirty="0" smtClean="0">
                <a:latin typeface="Arial"/>
                <a:ea typeface="Arial"/>
              </a:rPr>
              <a:t> </a:t>
            </a:r>
            <a:r>
              <a:rPr lang="en-US" b="1" dirty="0" smtClean="0">
                <a:latin typeface="Arial"/>
                <a:ea typeface="Arial"/>
              </a:rPr>
              <a:t>IN</a:t>
            </a:r>
            <a:r>
              <a:rPr lang="en-US" b="1" spc="65" dirty="0" smtClean="0">
                <a:latin typeface="Arial"/>
                <a:ea typeface="Arial"/>
              </a:rPr>
              <a:t> </a:t>
            </a:r>
            <a:r>
              <a:rPr lang="en-US" b="1" dirty="0" smtClean="0">
                <a:latin typeface="Arial"/>
                <a:ea typeface="Arial"/>
              </a:rPr>
              <a:t>PERSONALITY</a:t>
            </a:r>
            <a:r>
              <a:rPr lang="en-US" b="1" spc="-555" dirty="0" smtClean="0">
                <a:latin typeface="Arial"/>
                <a:ea typeface="Arial"/>
              </a:rPr>
              <a:t> </a:t>
            </a:r>
            <a:r>
              <a:rPr lang="en-US" b="1" dirty="0" smtClean="0">
                <a:latin typeface="Arial"/>
                <a:ea typeface="Arial"/>
              </a:rPr>
              <a:t>DEVELOPMENT</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70000" lnSpcReduction="20000"/>
          </a:bodyPr>
          <a:lstStyle/>
          <a:p>
            <a:pPr marL="266700" marR="266065" algn="just">
              <a:lnSpc>
                <a:spcPct val="103000"/>
              </a:lnSpc>
              <a:spcBef>
                <a:spcPts val="1225"/>
              </a:spcBef>
              <a:spcAft>
                <a:spcPts val="0"/>
              </a:spcAft>
            </a:pPr>
            <a:r>
              <a:rPr lang="en-US" dirty="0" smtClean="0">
                <a:latin typeface="Times New Roman"/>
                <a:ea typeface="Times New Roman"/>
              </a:rPr>
              <a:t>There</a:t>
            </a:r>
            <a:r>
              <a:rPr lang="en-US" spc="5" dirty="0" smtClean="0">
                <a:latin typeface="Times New Roman"/>
                <a:ea typeface="Times New Roman"/>
              </a:rPr>
              <a:t> </a:t>
            </a:r>
            <a:r>
              <a:rPr lang="en-US" dirty="0" smtClean="0">
                <a:latin typeface="Times New Roman"/>
                <a:ea typeface="Times New Roman"/>
              </a:rPr>
              <a:t>are</a:t>
            </a:r>
            <a:r>
              <a:rPr lang="en-US" spc="5" dirty="0" smtClean="0">
                <a:latin typeface="Times New Roman"/>
                <a:ea typeface="Times New Roman"/>
              </a:rPr>
              <a:t> </a:t>
            </a:r>
            <a:r>
              <a:rPr lang="en-US" dirty="0" smtClean="0">
                <a:latin typeface="Times New Roman"/>
                <a:ea typeface="Times New Roman"/>
              </a:rPr>
              <a:t>nine</a:t>
            </a:r>
            <a:r>
              <a:rPr lang="en-US" spc="5" dirty="0" smtClean="0">
                <a:latin typeface="Times New Roman"/>
                <a:ea typeface="Times New Roman"/>
              </a:rPr>
              <a:t> </a:t>
            </a:r>
            <a:r>
              <a:rPr lang="en-US" dirty="0" smtClean="0">
                <a:latin typeface="Times New Roman"/>
                <a:ea typeface="Times New Roman"/>
              </a:rPr>
              <a:t>aspects</a:t>
            </a:r>
            <a:r>
              <a:rPr lang="en-US" spc="5" dirty="0" smtClean="0">
                <a:latin typeface="Times New Roman"/>
                <a:ea typeface="Times New Roman"/>
              </a:rPr>
              <a:t> </a:t>
            </a:r>
            <a:r>
              <a:rPr lang="en-US" dirty="0" smtClean="0">
                <a:latin typeface="Times New Roman"/>
                <a:ea typeface="Times New Roman"/>
              </a:rPr>
              <a:t>included:</a:t>
            </a:r>
            <a:r>
              <a:rPr lang="en-US" spc="5" dirty="0" smtClean="0">
                <a:latin typeface="Times New Roman"/>
                <a:ea typeface="Times New Roman"/>
              </a:rPr>
              <a:t> </a:t>
            </a:r>
            <a:r>
              <a:rPr lang="en-US" dirty="0" smtClean="0">
                <a:latin typeface="Times New Roman"/>
                <a:ea typeface="Times New Roman"/>
              </a:rPr>
              <a:t>understanding</a:t>
            </a:r>
            <a:r>
              <a:rPr lang="en-US" spc="5" dirty="0" smtClean="0">
                <a:latin typeface="Times New Roman"/>
                <a:ea typeface="Times New Roman"/>
              </a:rPr>
              <a:t> </a:t>
            </a:r>
            <a:r>
              <a:rPr lang="en-US" dirty="0" smtClean="0">
                <a:latin typeface="Times New Roman"/>
                <a:ea typeface="Times New Roman"/>
              </a:rPr>
              <a:t>and</a:t>
            </a:r>
            <a:r>
              <a:rPr lang="en-US" spc="5" dirty="0" smtClean="0">
                <a:latin typeface="Times New Roman"/>
                <a:ea typeface="Times New Roman"/>
              </a:rPr>
              <a:t> </a:t>
            </a:r>
            <a:r>
              <a:rPr lang="en-US" dirty="0" smtClean="0">
                <a:latin typeface="Times New Roman"/>
                <a:ea typeface="Times New Roman"/>
              </a:rPr>
              <a:t>empathy,</a:t>
            </a:r>
            <a:r>
              <a:rPr lang="en-US" spc="5" dirty="0" smtClean="0">
                <a:latin typeface="Times New Roman"/>
                <a:ea typeface="Times New Roman"/>
              </a:rPr>
              <a:t> </a:t>
            </a:r>
            <a:r>
              <a:rPr lang="en-US" dirty="0" smtClean="0">
                <a:latin typeface="Times New Roman"/>
                <a:ea typeface="Times New Roman"/>
              </a:rPr>
              <a:t>individuality,</a:t>
            </a:r>
            <a:r>
              <a:rPr lang="en-US" spc="250" dirty="0" smtClean="0">
                <a:latin typeface="Times New Roman"/>
                <a:ea typeface="Times New Roman"/>
              </a:rPr>
              <a:t> </a:t>
            </a:r>
            <a:r>
              <a:rPr lang="en-US" dirty="0" smtClean="0">
                <a:latin typeface="Times New Roman"/>
                <a:ea typeface="Times New Roman"/>
              </a:rPr>
              <a:t>providing</a:t>
            </a:r>
            <a:r>
              <a:rPr lang="en-US" spc="250" dirty="0" smtClean="0">
                <a:latin typeface="Times New Roman"/>
                <a:ea typeface="Times New Roman"/>
              </a:rPr>
              <a:t> </a:t>
            </a:r>
            <a:r>
              <a:rPr lang="en-US" dirty="0" smtClean="0">
                <a:latin typeface="Times New Roman"/>
                <a:ea typeface="Times New Roman"/>
              </a:rPr>
              <a:t>support,</a:t>
            </a:r>
            <a:r>
              <a:rPr lang="en-US" spc="250" dirty="0" smtClean="0">
                <a:latin typeface="Times New Roman"/>
                <a:ea typeface="Times New Roman"/>
              </a:rPr>
              <a:t> </a:t>
            </a:r>
            <a:r>
              <a:rPr lang="en-US" dirty="0" smtClean="0">
                <a:latin typeface="Times New Roman"/>
                <a:ea typeface="Times New Roman"/>
              </a:rPr>
              <a:t>being</a:t>
            </a:r>
            <a:r>
              <a:rPr lang="en-US" spc="250" dirty="0" smtClean="0">
                <a:latin typeface="Times New Roman"/>
                <a:ea typeface="Times New Roman"/>
              </a:rPr>
              <a:t> </a:t>
            </a:r>
            <a:r>
              <a:rPr lang="en-US" dirty="0" smtClean="0">
                <a:latin typeface="Times New Roman"/>
                <a:ea typeface="Times New Roman"/>
              </a:rPr>
              <a:t>there</a:t>
            </a:r>
            <a:r>
              <a:rPr lang="en-US" spc="250" dirty="0" smtClean="0">
                <a:latin typeface="Times New Roman"/>
                <a:ea typeface="Times New Roman"/>
              </a:rPr>
              <a:t> </a:t>
            </a:r>
            <a:r>
              <a:rPr lang="en-US" dirty="0" smtClean="0">
                <a:latin typeface="Times New Roman"/>
                <a:ea typeface="Times New Roman"/>
              </a:rPr>
              <a:t>or</a:t>
            </a:r>
            <a:r>
              <a:rPr lang="en-US" spc="-235" dirty="0" smtClean="0">
                <a:latin typeface="Times New Roman"/>
                <a:ea typeface="Times New Roman"/>
              </a:rPr>
              <a:t> </a:t>
            </a:r>
            <a:r>
              <a:rPr lang="en-US" dirty="0" smtClean="0">
                <a:latin typeface="Times New Roman"/>
                <a:ea typeface="Times New Roman"/>
              </a:rPr>
              <a:t>being available, being ‘genuine’, promoting quality, demonstrating respect, demonstrating clear boundaries, and</a:t>
            </a:r>
            <a:r>
              <a:rPr lang="en-US" spc="5" dirty="0" smtClean="0">
                <a:latin typeface="Times New Roman"/>
                <a:ea typeface="Times New Roman"/>
              </a:rPr>
              <a:t> </a:t>
            </a:r>
            <a:r>
              <a:rPr lang="en-US" dirty="0" smtClean="0">
                <a:latin typeface="Times New Roman"/>
                <a:ea typeface="Times New Roman"/>
              </a:rPr>
              <a:t>demonstrating self-awareness for the patient.</a:t>
            </a:r>
          </a:p>
          <a:p>
            <a:pPr marL="0" marR="0">
              <a:spcBef>
                <a:spcPts val="50"/>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Understanding</a:t>
            </a:r>
            <a:r>
              <a:rPr lang="en-US" b="1" spc="185" dirty="0" smtClean="0">
                <a:latin typeface="Arial"/>
                <a:ea typeface="Arial"/>
              </a:rPr>
              <a:t> </a:t>
            </a:r>
            <a:r>
              <a:rPr lang="en-US" b="1" dirty="0" smtClean="0">
                <a:latin typeface="Arial"/>
                <a:ea typeface="Arial"/>
              </a:rPr>
              <a:t>and</a:t>
            </a:r>
            <a:r>
              <a:rPr lang="en-US" b="1" spc="190" dirty="0" smtClean="0">
                <a:latin typeface="Arial"/>
                <a:ea typeface="Arial"/>
              </a:rPr>
              <a:t> </a:t>
            </a:r>
            <a:r>
              <a:rPr lang="en-US" b="1" dirty="0" smtClean="0">
                <a:latin typeface="Arial"/>
                <a:ea typeface="Arial"/>
              </a:rPr>
              <a:t>Empathy</a:t>
            </a:r>
          </a:p>
          <a:p>
            <a:pPr marL="266700" marR="265430" algn="just">
              <a:lnSpc>
                <a:spcPct val="103000"/>
              </a:lnSpc>
              <a:spcBef>
                <a:spcPts val="1335"/>
              </a:spcBef>
              <a:spcAft>
                <a:spcPts val="0"/>
              </a:spcAft>
            </a:pPr>
            <a:r>
              <a:rPr lang="en-US" dirty="0" smtClean="0">
                <a:latin typeface="Times New Roman"/>
                <a:ea typeface="Times New Roman"/>
              </a:rPr>
              <a:t>Understanding and empathy from psychiatric nurses reinforces a psychological balance for patients. Conveying an</a:t>
            </a:r>
            <a:r>
              <a:rPr lang="en-US" spc="5" dirty="0" smtClean="0">
                <a:latin typeface="Times New Roman"/>
                <a:ea typeface="Times New Roman"/>
              </a:rPr>
              <a:t> </a:t>
            </a:r>
            <a:r>
              <a:rPr lang="en-US" dirty="0" smtClean="0">
                <a:latin typeface="Times New Roman"/>
                <a:ea typeface="Times New Roman"/>
              </a:rPr>
              <a:t>understanding</a:t>
            </a:r>
            <a:r>
              <a:rPr lang="en-US" spc="-55" dirty="0" smtClean="0">
                <a:latin typeface="Times New Roman"/>
                <a:ea typeface="Times New Roman"/>
              </a:rPr>
              <a:t> </a:t>
            </a:r>
            <a:r>
              <a:rPr lang="en-US" dirty="0" smtClean="0">
                <a:latin typeface="Times New Roman"/>
                <a:ea typeface="Times New Roman"/>
              </a:rPr>
              <a:t>is</a:t>
            </a:r>
            <a:r>
              <a:rPr lang="en-US" spc="-55" dirty="0" smtClean="0">
                <a:latin typeface="Times New Roman"/>
                <a:ea typeface="Times New Roman"/>
              </a:rPr>
              <a:t> </a:t>
            </a:r>
            <a:r>
              <a:rPr lang="en-US" dirty="0" smtClean="0">
                <a:latin typeface="Times New Roman"/>
                <a:ea typeface="Times New Roman"/>
              </a:rPr>
              <a:t>important</a:t>
            </a:r>
            <a:r>
              <a:rPr lang="en-US" spc="-55" dirty="0" smtClean="0">
                <a:latin typeface="Times New Roman"/>
                <a:ea typeface="Times New Roman"/>
              </a:rPr>
              <a:t> </a:t>
            </a:r>
            <a:r>
              <a:rPr lang="en-US" dirty="0" smtClean="0">
                <a:latin typeface="Times New Roman"/>
                <a:ea typeface="Times New Roman"/>
              </a:rPr>
              <a:t>because</a:t>
            </a:r>
            <a:r>
              <a:rPr lang="en-US" spc="-50" dirty="0" smtClean="0">
                <a:latin typeface="Times New Roman"/>
                <a:ea typeface="Times New Roman"/>
              </a:rPr>
              <a:t> </a:t>
            </a:r>
            <a:r>
              <a:rPr lang="en-US" dirty="0" smtClean="0">
                <a:latin typeface="Times New Roman"/>
                <a:ea typeface="Times New Roman"/>
              </a:rPr>
              <a:t>it</a:t>
            </a:r>
            <a:r>
              <a:rPr lang="en-US" spc="-55" dirty="0" smtClean="0">
                <a:latin typeface="Times New Roman"/>
                <a:ea typeface="Times New Roman"/>
              </a:rPr>
              <a:t> </a:t>
            </a:r>
            <a:r>
              <a:rPr lang="en-US" dirty="0" smtClean="0">
                <a:latin typeface="Times New Roman"/>
                <a:ea typeface="Times New Roman"/>
              </a:rPr>
              <a:t>provides</a:t>
            </a:r>
            <a:r>
              <a:rPr lang="en-US" spc="-55" dirty="0" smtClean="0">
                <a:latin typeface="Times New Roman"/>
                <a:ea typeface="Times New Roman"/>
              </a:rPr>
              <a:t> </a:t>
            </a:r>
            <a:r>
              <a:rPr lang="en-US" dirty="0" smtClean="0">
                <a:latin typeface="Times New Roman"/>
                <a:ea typeface="Times New Roman"/>
              </a:rPr>
              <a:t>patient</a:t>
            </a:r>
            <a:r>
              <a:rPr lang="en-US" spc="-55" dirty="0" smtClean="0">
                <a:latin typeface="Times New Roman"/>
                <a:ea typeface="Times New Roman"/>
              </a:rPr>
              <a:t> </a:t>
            </a:r>
            <a:r>
              <a:rPr lang="en-US" dirty="0" smtClean="0">
                <a:latin typeface="Times New Roman"/>
                <a:ea typeface="Times New Roman"/>
              </a:rPr>
              <a:t>with</a:t>
            </a:r>
            <a:r>
              <a:rPr lang="en-US" spc="-50" dirty="0" smtClean="0">
                <a:latin typeface="Times New Roman"/>
                <a:ea typeface="Times New Roman"/>
              </a:rPr>
              <a:t> </a:t>
            </a:r>
            <a:r>
              <a:rPr lang="en-US" dirty="0" smtClean="0">
                <a:latin typeface="Times New Roman"/>
                <a:ea typeface="Times New Roman"/>
              </a:rPr>
              <a:t>sense</a:t>
            </a:r>
            <a:r>
              <a:rPr lang="en-US" spc="-55" dirty="0" smtClean="0">
                <a:latin typeface="Times New Roman"/>
                <a:ea typeface="Times New Roman"/>
              </a:rPr>
              <a:t> </a:t>
            </a:r>
            <a:r>
              <a:rPr lang="en-US" dirty="0" smtClean="0">
                <a:latin typeface="Times New Roman"/>
                <a:ea typeface="Times New Roman"/>
              </a:rPr>
              <a:t>of</a:t>
            </a:r>
            <a:r>
              <a:rPr lang="en-US" spc="-55" dirty="0" smtClean="0">
                <a:latin typeface="Times New Roman"/>
                <a:ea typeface="Times New Roman"/>
              </a:rPr>
              <a:t> </a:t>
            </a:r>
            <a:r>
              <a:rPr lang="en-US" dirty="0" smtClean="0">
                <a:latin typeface="Times New Roman"/>
                <a:ea typeface="Times New Roman"/>
              </a:rPr>
              <a:t>importance.</a:t>
            </a:r>
            <a:r>
              <a:rPr lang="en-US" spc="-55" dirty="0" smtClean="0">
                <a:latin typeface="Times New Roman"/>
                <a:ea typeface="Times New Roman"/>
              </a:rPr>
              <a:t> </a:t>
            </a:r>
            <a:r>
              <a:rPr lang="en-US" dirty="0" smtClean="0">
                <a:latin typeface="Times New Roman"/>
                <a:ea typeface="Times New Roman"/>
              </a:rPr>
              <a:t>The</a:t>
            </a:r>
            <a:r>
              <a:rPr lang="en-US" spc="-50" dirty="0" smtClean="0">
                <a:latin typeface="Times New Roman"/>
                <a:ea typeface="Times New Roman"/>
              </a:rPr>
              <a:t> </a:t>
            </a:r>
            <a:r>
              <a:rPr lang="en-US" dirty="0" smtClean="0">
                <a:latin typeface="Times New Roman"/>
                <a:ea typeface="Times New Roman"/>
              </a:rPr>
              <a:t>expression</a:t>
            </a:r>
            <a:r>
              <a:rPr lang="en-US" spc="-55" dirty="0" smtClean="0">
                <a:latin typeface="Times New Roman"/>
                <a:ea typeface="Times New Roman"/>
              </a:rPr>
              <a:t> </a:t>
            </a:r>
            <a:r>
              <a:rPr lang="en-US" dirty="0" smtClean="0">
                <a:latin typeface="Times New Roman"/>
                <a:ea typeface="Times New Roman"/>
              </a:rPr>
              <a:t>of</a:t>
            </a:r>
            <a:r>
              <a:rPr lang="en-US" spc="-55" dirty="0" smtClean="0">
                <a:latin typeface="Times New Roman"/>
                <a:ea typeface="Times New Roman"/>
              </a:rPr>
              <a:t> </a:t>
            </a:r>
            <a:r>
              <a:rPr lang="en-US" dirty="0" smtClean="0">
                <a:latin typeface="Times New Roman"/>
                <a:ea typeface="Times New Roman"/>
              </a:rPr>
              <a:t>thought</a:t>
            </a:r>
            <a:r>
              <a:rPr lang="en-US" spc="-55" dirty="0" smtClean="0">
                <a:latin typeface="Times New Roman"/>
                <a:ea typeface="Times New Roman"/>
              </a:rPr>
              <a:t> </a:t>
            </a:r>
            <a:r>
              <a:rPr lang="en-US" dirty="0" smtClean="0">
                <a:latin typeface="Times New Roman"/>
                <a:ea typeface="Times New Roman"/>
              </a:rPr>
              <a:t>and</a:t>
            </a:r>
            <a:r>
              <a:rPr lang="en-US" spc="-50" dirty="0" smtClean="0">
                <a:latin typeface="Times New Roman"/>
                <a:ea typeface="Times New Roman"/>
              </a:rPr>
              <a:t> </a:t>
            </a:r>
            <a:r>
              <a:rPr lang="en-US" dirty="0" smtClean="0">
                <a:latin typeface="Times New Roman"/>
                <a:ea typeface="Times New Roman"/>
              </a:rPr>
              <a:t>feeling</a:t>
            </a:r>
            <a:r>
              <a:rPr lang="en-US" spc="-240" dirty="0" smtClean="0">
                <a:latin typeface="Times New Roman"/>
                <a:ea typeface="Times New Roman"/>
              </a:rPr>
              <a:t> </a:t>
            </a:r>
            <a:r>
              <a:rPr lang="en-US" dirty="0" smtClean="0">
                <a:latin typeface="Times New Roman"/>
                <a:ea typeface="Times New Roman"/>
              </a:rPr>
              <a:t>should be encouraged without blaming, judging. Feeling important is significant to the lives of people who live in a</a:t>
            </a:r>
            <a:r>
              <a:rPr lang="en-US" spc="5" dirty="0" smtClean="0">
                <a:latin typeface="Times New Roman"/>
                <a:ea typeface="Times New Roman"/>
              </a:rPr>
              <a:t> </a:t>
            </a:r>
            <a:r>
              <a:rPr lang="en-US" dirty="0" smtClean="0">
                <a:latin typeface="Times New Roman"/>
                <a:ea typeface="Times New Roman"/>
              </a:rPr>
              <a:t>structured</a:t>
            </a:r>
            <a:r>
              <a:rPr lang="en-US" spc="-20" dirty="0" smtClean="0">
                <a:latin typeface="Times New Roman"/>
                <a:ea typeface="Times New Roman"/>
              </a:rPr>
              <a:t> </a:t>
            </a:r>
            <a:r>
              <a:rPr lang="en-US" dirty="0" smtClean="0">
                <a:latin typeface="Times New Roman"/>
                <a:ea typeface="Times New Roman"/>
              </a:rPr>
              <a:t>society,</a:t>
            </a:r>
            <a:r>
              <a:rPr lang="en-US" spc="-15" dirty="0" smtClean="0">
                <a:latin typeface="Times New Roman"/>
                <a:ea typeface="Times New Roman"/>
              </a:rPr>
              <a:t> </a:t>
            </a:r>
            <a:r>
              <a:rPr lang="en-US" dirty="0" smtClean="0">
                <a:latin typeface="Times New Roman"/>
                <a:ea typeface="Times New Roman"/>
              </a:rPr>
              <a:t>who</a:t>
            </a:r>
            <a:r>
              <a:rPr lang="en-US" spc="-15" dirty="0" smtClean="0">
                <a:latin typeface="Times New Roman"/>
                <a:ea typeface="Times New Roman"/>
              </a:rPr>
              <a:t> </a:t>
            </a:r>
            <a:r>
              <a:rPr lang="en-US" dirty="0" smtClean="0">
                <a:latin typeface="Times New Roman"/>
                <a:ea typeface="Times New Roman"/>
              </a:rPr>
              <a:t>often</a:t>
            </a:r>
            <a:r>
              <a:rPr lang="en-US" spc="-15" dirty="0" smtClean="0">
                <a:latin typeface="Times New Roman"/>
                <a:ea typeface="Times New Roman"/>
              </a:rPr>
              <a:t> </a:t>
            </a:r>
            <a:r>
              <a:rPr lang="en-US" dirty="0" smtClean="0">
                <a:latin typeface="Times New Roman"/>
                <a:ea typeface="Times New Roman"/>
              </a:rPr>
              <a:t>stigmatize</a:t>
            </a:r>
            <a:r>
              <a:rPr lang="en-US" spc="-15" dirty="0" smtClean="0">
                <a:latin typeface="Times New Roman"/>
                <a:ea typeface="Times New Roman"/>
              </a:rPr>
              <a:t> </a:t>
            </a:r>
            <a:r>
              <a:rPr lang="en-US" dirty="0" smtClean="0">
                <a:latin typeface="Times New Roman"/>
                <a:ea typeface="Times New Roman"/>
              </a:rPr>
              <a:t>the</a:t>
            </a:r>
            <a:r>
              <a:rPr lang="en-US" spc="-15" dirty="0" smtClean="0">
                <a:latin typeface="Times New Roman"/>
                <a:ea typeface="Times New Roman"/>
              </a:rPr>
              <a:t> </a:t>
            </a:r>
            <a:r>
              <a:rPr lang="en-US" dirty="0" smtClean="0">
                <a:latin typeface="Times New Roman"/>
                <a:ea typeface="Times New Roman"/>
              </a:rPr>
              <a:t>mentally-ill</a:t>
            </a:r>
            <a:r>
              <a:rPr lang="en-US" spc="-15" dirty="0" smtClean="0">
                <a:latin typeface="Times New Roman"/>
                <a:ea typeface="Times New Roman"/>
              </a:rPr>
              <a:t> </a:t>
            </a:r>
            <a:r>
              <a:rPr lang="en-US" dirty="0" smtClean="0">
                <a:latin typeface="Times New Roman"/>
                <a:ea typeface="Times New Roman"/>
              </a:rPr>
              <a:t>because</a:t>
            </a:r>
            <a:r>
              <a:rPr lang="en-US" spc="-20" dirty="0" smtClean="0">
                <a:latin typeface="Times New Roman"/>
                <a:ea typeface="Times New Roman"/>
              </a:rPr>
              <a:t> </a:t>
            </a:r>
            <a:r>
              <a:rPr lang="en-US" dirty="0" smtClean="0">
                <a:latin typeface="Times New Roman"/>
                <a:ea typeface="Times New Roman"/>
              </a:rPr>
              <a:t>of</a:t>
            </a:r>
            <a:r>
              <a:rPr lang="en-US" spc="-15" dirty="0" smtClean="0">
                <a:latin typeface="Times New Roman"/>
                <a:ea typeface="Times New Roman"/>
              </a:rPr>
              <a:t> </a:t>
            </a:r>
            <a:r>
              <a:rPr lang="en-US" dirty="0" smtClean="0">
                <a:latin typeface="Times New Roman"/>
                <a:ea typeface="Times New Roman"/>
              </a:rPr>
              <a:t>their</a:t>
            </a:r>
            <a:r>
              <a:rPr lang="en-US" spc="-15" dirty="0" smtClean="0">
                <a:latin typeface="Times New Roman"/>
                <a:ea typeface="Times New Roman"/>
              </a:rPr>
              <a:t> </a:t>
            </a:r>
            <a:r>
              <a:rPr lang="en-US" dirty="0" smtClean="0">
                <a:latin typeface="Times New Roman"/>
                <a:ea typeface="Times New Roman"/>
              </a:rPr>
              <a:t>disorders.</a:t>
            </a:r>
            <a:r>
              <a:rPr lang="en-US" spc="-15" dirty="0" smtClean="0">
                <a:latin typeface="Times New Roman"/>
                <a:ea typeface="Times New Roman"/>
              </a:rPr>
              <a:t> </a:t>
            </a:r>
            <a:r>
              <a:rPr lang="en-US" dirty="0" smtClean="0">
                <a:latin typeface="Times New Roman"/>
                <a:ea typeface="Times New Roman"/>
              </a:rPr>
              <a:t>Empowering</a:t>
            </a:r>
            <a:r>
              <a:rPr lang="en-US" spc="-15" dirty="0" smtClean="0">
                <a:latin typeface="Times New Roman"/>
                <a:ea typeface="Times New Roman"/>
              </a:rPr>
              <a:t> </a:t>
            </a:r>
            <a:r>
              <a:rPr lang="en-US" dirty="0" smtClean="0">
                <a:latin typeface="Times New Roman"/>
                <a:ea typeface="Times New Roman"/>
              </a:rPr>
              <a:t>patients</a:t>
            </a:r>
            <a:r>
              <a:rPr lang="en-US" spc="-15" dirty="0" smtClean="0">
                <a:latin typeface="Times New Roman"/>
                <a:ea typeface="Times New Roman"/>
              </a:rPr>
              <a:t> </a:t>
            </a:r>
            <a:r>
              <a:rPr lang="en-US" dirty="0" smtClean="0">
                <a:latin typeface="Times New Roman"/>
                <a:ea typeface="Times New Roman"/>
              </a:rPr>
              <a:t>with</a:t>
            </a:r>
            <a:r>
              <a:rPr lang="en-US" spc="-15" dirty="0" smtClean="0">
                <a:latin typeface="Times New Roman"/>
                <a:ea typeface="Times New Roman"/>
              </a:rPr>
              <a:t> </a:t>
            </a:r>
            <a:r>
              <a:rPr lang="en-US" dirty="0" smtClean="0">
                <a:latin typeface="Times New Roman"/>
                <a:ea typeface="Times New Roman"/>
              </a:rPr>
              <a:t>feeling</a:t>
            </a:r>
            <a:r>
              <a:rPr lang="en-US" spc="-240" dirty="0" smtClean="0">
                <a:latin typeface="Times New Roman"/>
                <a:ea typeface="Times New Roman"/>
              </a:rPr>
              <a:t> </a:t>
            </a:r>
            <a:r>
              <a:rPr lang="en-US" dirty="0" smtClean="0">
                <a:latin typeface="Times New Roman"/>
                <a:ea typeface="Times New Roman"/>
              </a:rPr>
              <a:t>of importance will bring them closer to the normality they had before the onset of their disorder.</a:t>
            </a:r>
          </a:p>
          <a:p>
            <a:endParaRPr lang="en-US" dirty="0"/>
          </a:p>
        </p:txBody>
      </p:sp>
    </p:spTree>
  </p:cSld>
  <p:clrMapOvr>
    <a:masterClrMapping/>
  </p:clrMapOvr>
  <p:transition spd="med">
    <p:wipe dir="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70000" lnSpcReduction="20000"/>
          </a:bodyPr>
          <a:lstStyle/>
          <a:p>
            <a:pPr marL="266700" marR="0">
              <a:spcBef>
                <a:spcPts val="5"/>
              </a:spcBef>
              <a:spcAft>
                <a:spcPts val="0"/>
              </a:spcAft>
            </a:pPr>
            <a:r>
              <a:rPr lang="en-US" b="1" dirty="0" smtClean="0">
                <a:latin typeface="Arial"/>
                <a:ea typeface="Arial"/>
              </a:rPr>
              <a:t>Individuality</a:t>
            </a:r>
          </a:p>
          <a:p>
            <a:pPr marL="266700" marR="266065" algn="just">
              <a:lnSpc>
                <a:spcPct val="103000"/>
              </a:lnSpc>
              <a:spcBef>
                <a:spcPts val="1335"/>
              </a:spcBef>
              <a:spcAft>
                <a:spcPts val="0"/>
              </a:spcAft>
            </a:pPr>
            <a:r>
              <a:rPr lang="en-US" dirty="0" smtClean="0">
                <a:latin typeface="Times New Roman"/>
                <a:ea typeface="Times New Roman"/>
              </a:rPr>
              <a:t>Individualized care becomes important when nurses need to get to know the patient. To obtain this knowledge</a:t>
            </a:r>
            <a:r>
              <a:rPr lang="en-US" spc="5" dirty="0" smtClean="0">
                <a:latin typeface="Times New Roman"/>
                <a:ea typeface="Times New Roman"/>
              </a:rPr>
              <a:t> </a:t>
            </a:r>
            <a:r>
              <a:rPr lang="en-US" dirty="0" smtClean="0">
                <a:latin typeface="Times New Roman"/>
                <a:ea typeface="Times New Roman"/>
              </a:rPr>
              <a:t>psychiatric</a:t>
            </a:r>
            <a:r>
              <a:rPr lang="en-US" spc="-15" dirty="0" smtClean="0">
                <a:latin typeface="Times New Roman"/>
                <a:ea typeface="Times New Roman"/>
              </a:rPr>
              <a:t> </a:t>
            </a:r>
            <a:r>
              <a:rPr lang="en-US" dirty="0" smtClean="0">
                <a:latin typeface="Times New Roman"/>
                <a:ea typeface="Times New Roman"/>
              </a:rPr>
              <a:t>nurse</a:t>
            </a:r>
            <a:r>
              <a:rPr lang="en-US" spc="-15" dirty="0" smtClean="0">
                <a:latin typeface="Times New Roman"/>
                <a:ea typeface="Times New Roman"/>
              </a:rPr>
              <a:t> </a:t>
            </a:r>
            <a:r>
              <a:rPr lang="en-US" dirty="0" smtClean="0">
                <a:latin typeface="Times New Roman"/>
                <a:ea typeface="Times New Roman"/>
              </a:rPr>
              <a:t>must</a:t>
            </a:r>
            <a:r>
              <a:rPr lang="en-US" spc="-15" dirty="0" smtClean="0">
                <a:latin typeface="Times New Roman"/>
                <a:ea typeface="Times New Roman"/>
              </a:rPr>
              <a:t> </a:t>
            </a:r>
            <a:r>
              <a:rPr lang="en-US" dirty="0" smtClean="0">
                <a:latin typeface="Times New Roman"/>
                <a:ea typeface="Times New Roman"/>
              </a:rPr>
              <a:t>see</a:t>
            </a:r>
            <a:r>
              <a:rPr lang="en-US" spc="-10" dirty="0" smtClean="0">
                <a:latin typeface="Times New Roman"/>
                <a:ea typeface="Times New Roman"/>
              </a:rPr>
              <a:t> </a:t>
            </a:r>
            <a:r>
              <a:rPr lang="en-US" dirty="0" smtClean="0">
                <a:latin typeface="Times New Roman"/>
                <a:ea typeface="Times New Roman"/>
              </a:rPr>
              <a:t>patient</a:t>
            </a:r>
            <a:r>
              <a:rPr lang="en-US" spc="-15" dirty="0" smtClean="0">
                <a:latin typeface="Times New Roman"/>
                <a:ea typeface="Times New Roman"/>
              </a:rPr>
              <a:t> </a:t>
            </a:r>
            <a:r>
              <a:rPr lang="en-US" dirty="0" smtClean="0">
                <a:latin typeface="Times New Roman"/>
                <a:ea typeface="Times New Roman"/>
              </a:rPr>
              <a:t>an</a:t>
            </a:r>
            <a:r>
              <a:rPr lang="en-US" spc="-15" dirty="0" smtClean="0">
                <a:latin typeface="Times New Roman"/>
                <a:ea typeface="Times New Roman"/>
              </a:rPr>
              <a:t> </a:t>
            </a:r>
            <a:r>
              <a:rPr lang="en-US" dirty="0" smtClean="0">
                <a:latin typeface="Times New Roman"/>
                <a:ea typeface="Times New Roman"/>
              </a:rPr>
              <a:t>individual</a:t>
            </a:r>
            <a:r>
              <a:rPr lang="en-US" spc="-10" dirty="0" smtClean="0">
                <a:latin typeface="Times New Roman"/>
                <a:ea typeface="Times New Roman"/>
              </a:rPr>
              <a:t> </a:t>
            </a:r>
            <a:r>
              <a:rPr lang="en-US" dirty="0" smtClean="0">
                <a:latin typeface="Times New Roman"/>
                <a:ea typeface="Times New Roman"/>
              </a:rPr>
              <a:t>with</a:t>
            </a:r>
            <a:r>
              <a:rPr lang="en-US" spc="-15" dirty="0" smtClean="0">
                <a:latin typeface="Times New Roman"/>
                <a:ea typeface="Times New Roman"/>
              </a:rPr>
              <a:t> </a:t>
            </a:r>
            <a:r>
              <a:rPr lang="en-US" dirty="0" smtClean="0">
                <a:latin typeface="Times New Roman"/>
                <a:ea typeface="Times New Roman"/>
              </a:rPr>
              <a:t>life</a:t>
            </a:r>
            <a:r>
              <a:rPr lang="en-US" spc="-15" dirty="0" smtClean="0">
                <a:latin typeface="Times New Roman"/>
                <a:ea typeface="Times New Roman"/>
              </a:rPr>
              <a:t> </a:t>
            </a:r>
            <a:r>
              <a:rPr lang="en-US" dirty="0" smtClean="0">
                <a:latin typeface="Times New Roman"/>
                <a:ea typeface="Times New Roman"/>
              </a:rPr>
              <a:t>beyond</a:t>
            </a:r>
            <a:r>
              <a:rPr lang="en-US" spc="-10" dirty="0" smtClean="0">
                <a:latin typeface="Times New Roman"/>
                <a:ea typeface="Times New Roman"/>
              </a:rPr>
              <a:t> </a:t>
            </a:r>
            <a:r>
              <a:rPr lang="en-US" dirty="0" smtClean="0">
                <a:latin typeface="Times New Roman"/>
                <a:ea typeface="Times New Roman"/>
              </a:rPr>
              <a:t>his</a:t>
            </a:r>
            <a:r>
              <a:rPr lang="en-US" spc="-15" dirty="0" smtClean="0">
                <a:latin typeface="Times New Roman"/>
                <a:ea typeface="Times New Roman"/>
              </a:rPr>
              <a:t> </a:t>
            </a:r>
            <a:r>
              <a:rPr lang="en-US" dirty="0" smtClean="0">
                <a:latin typeface="Times New Roman"/>
                <a:ea typeface="Times New Roman"/>
              </a:rPr>
              <a:t>mental</a:t>
            </a:r>
            <a:r>
              <a:rPr lang="en-US" spc="-15" dirty="0" smtClean="0">
                <a:latin typeface="Times New Roman"/>
                <a:ea typeface="Times New Roman"/>
              </a:rPr>
              <a:t> </a:t>
            </a:r>
            <a:r>
              <a:rPr lang="en-US" dirty="0" smtClean="0">
                <a:latin typeface="Times New Roman"/>
                <a:ea typeface="Times New Roman"/>
              </a:rPr>
              <a:t>illness.</a:t>
            </a:r>
            <a:r>
              <a:rPr lang="en-US" spc="-15" dirty="0" smtClean="0">
                <a:latin typeface="Times New Roman"/>
                <a:ea typeface="Times New Roman"/>
              </a:rPr>
              <a:t> </a:t>
            </a:r>
            <a:r>
              <a:rPr lang="en-US" dirty="0" smtClean="0">
                <a:latin typeface="Times New Roman"/>
                <a:ea typeface="Times New Roman"/>
              </a:rPr>
              <a:t>Seeing</a:t>
            </a:r>
            <a:r>
              <a:rPr lang="en-US" spc="-10" dirty="0" smtClean="0">
                <a:latin typeface="Times New Roman"/>
                <a:ea typeface="Times New Roman"/>
              </a:rPr>
              <a:t> </a:t>
            </a:r>
            <a:r>
              <a:rPr lang="en-US" dirty="0" smtClean="0">
                <a:latin typeface="Times New Roman"/>
                <a:ea typeface="Times New Roman"/>
              </a:rPr>
              <a:t>people</a:t>
            </a:r>
            <a:r>
              <a:rPr lang="en-US" spc="-15" dirty="0" smtClean="0">
                <a:latin typeface="Times New Roman"/>
                <a:ea typeface="Times New Roman"/>
              </a:rPr>
              <a:t> </a:t>
            </a:r>
            <a:r>
              <a:rPr lang="en-US" dirty="0" smtClean="0">
                <a:latin typeface="Times New Roman"/>
                <a:ea typeface="Times New Roman"/>
              </a:rPr>
              <a:t>as</a:t>
            </a:r>
            <a:r>
              <a:rPr lang="en-US" spc="-15" dirty="0" smtClean="0">
                <a:latin typeface="Times New Roman"/>
                <a:ea typeface="Times New Roman"/>
              </a:rPr>
              <a:t> </a:t>
            </a:r>
            <a:r>
              <a:rPr lang="en-US" dirty="0" smtClean="0">
                <a:latin typeface="Times New Roman"/>
                <a:ea typeface="Times New Roman"/>
              </a:rPr>
              <a:t>individuals</a:t>
            </a:r>
            <a:r>
              <a:rPr lang="en-US" spc="-10" dirty="0" smtClean="0">
                <a:latin typeface="Times New Roman"/>
                <a:ea typeface="Times New Roman"/>
              </a:rPr>
              <a:t> </a:t>
            </a:r>
            <a:r>
              <a:rPr lang="en-US" dirty="0" smtClean="0">
                <a:latin typeface="Times New Roman"/>
                <a:ea typeface="Times New Roman"/>
              </a:rPr>
              <a:t>with</a:t>
            </a:r>
            <a:r>
              <a:rPr lang="en-US" spc="-240" dirty="0" smtClean="0">
                <a:latin typeface="Times New Roman"/>
                <a:ea typeface="Times New Roman"/>
              </a:rPr>
              <a:t> </a:t>
            </a:r>
            <a:r>
              <a:rPr lang="en-US" dirty="0" smtClean="0">
                <a:latin typeface="Times New Roman"/>
                <a:ea typeface="Times New Roman"/>
              </a:rPr>
              <a:t>lives beyond their mental illness is imperative in making patient feel valued and respected.</a:t>
            </a:r>
          </a:p>
          <a:p>
            <a:pPr marL="0" marR="0">
              <a:spcBef>
                <a:spcPts val="45"/>
              </a:spcBef>
              <a:spcAft>
                <a:spcPts val="0"/>
              </a:spcAft>
            </a:pPr>
            <a:r>
              <a:rPr lang="en-US" dirty="0" smtClean="0">
                <a:latin typeface="Times New Roman"/>
                <a:ea typeface="Times New Roman"/>
              </a:rPr>
              <a:t/>
            </a:r>
            <a:br>
              <a:rPr lang="en-US" dirty="0" smtClean="0">
                <a:latin typeface="Times New Roman"/>
                <a:ea typeface="Times New Roman"/>
              </a:rPr>
            </a:br>
            <a:r>
              <a:rPr lang="en-US" dirty="0" smtClean="0">
                <a:latin typeface="Times New Roman"/>
                <a:ea typeface="Times New Roman"/>
              </a:rPr>
              <a:t> </a:t>
            </a:r>
          </a:p>
          <a:p>
            <a:pPr marL="266700" marR="0">
              <a:spcBef>
                <a:spcPts val="470"/>
              </a:spcBef>
              <a:spcAft>
                <a:spcPts val="0"/>
              </a:spcAft>
            </a:pPr>
            <a:r>
              <a:rPr lang="en-US" b="1" dirty="0" smtClean="0">
                <a:latin typeface="Arial"/>
                <a:ea typeface="Arial"/>
              </a:rPr>
              <a:t>Providing</a:t>
            </a:r>
            <a:r>
              <a:rPr lang="en-US" b="1" spc="240" dirty="0" smtClean="0">
                <a:latin typeface="Arial"/>
                <a:ea typeface="Arial"/>
              </a:rPr>
              <a:t> </a:t>
            </a:r>
            <a:r>
              <a:rPr lang="en-US" b="1" dirty="0" smtClean="0">
                <a:latin typeface="Arial"/>
                <a:ea typeface="Arial"/>
              </a:rPr>
              <a:t>Support</a:t>
            </a:r>
          </a:p>
          <a:p>
            <a:pPr marL="266700" marR="265430" algn="just">
              <a:lnSpc>
                <a:spcPct val="103000"/>
              </a:lnSpc>
              <a:spcBef>
                <a:spcPts val="1125"/>
              </a:spcBef>
              <a:spcAft>
                <a:spcPts val="0"/>
              </a:spcAft>
            </a:pPr>
            <a:r>
              <a:rPr lang="en-US" dirty="0" smtClean="0">
                <a:latin typeface="Times New Roman"/>
                <a:ea typeface="Times New Roman"/>
              </a:rPr>
              <a:t>Successful</a:t>
            </a:r>
            <a:r>
              <a:rPr lang="en-US" spc="115" dirty="0" smtClean="0">
                <a:latin typeface="Times New Roman"/>
                <a:ea typeface="Times New Roman"/>
              </a:rPr>
              <a:t> </a:t>
            </a:r>
            <a:r>
              <a:rPr lang="en-US" dirty="0" smtClean="0">
                <a:latin typeface="Times New Roman"/>
                <a:ea typeface="Times New Roman"/>
              </a:rPr>
              <a:t>therapeutic</a:t>
            </a:r>
            <a:r>
              <a:rPr lang="en-US" spc="120" dirty="0" smtClean="0">
                <a:latin typeface="Times New Roman"/>
                <a:ea typeface="Times New Roman"/>
              </a:rPr>
              <a:t> </a:t>
            </a:r>
            <a:r>
              <a:rPr lang="en-US" dirty="0" smtClean="0">
                <a:latin typeface="Times New Roman"/>
                <a:ea typeface="Times New Roman"/>
              </a:rPr>
              <a:t>relationship</a:t>
            </a:r>
            <a:r>
              <a:rPr lang="en-US" spc="120" dirty="0" smtClean="0">
                <a:latin typeface="Times New Roman"/>
                <a:ea typeface="Times New Roman"/>
              </a:rPr>
              <a:t> </a:t>
            </a:r>
            <a:r>
              <a:rPr lang="en-US" dirty="0" smtClean="0">
                <a:latin typeface="Times New Roman"/>
                <a:ea typeface="Times New Roman"/>
              </a:rPr>
              <a:t>between</a:t>
            </a:r>
            <a:r>
              <a:rPr lang="en-US" spc="120" dirty="0" smtClean="0">
                <a:latin typeface="Times New Roman"/>
                <a:ea typeface="Times New Roman"/>
              </a:rPr>
              <a:t> </a:t>
            </a:r>
            <a:r>
              <a:rPr lang="en-US" dirty="0" smtClean="0">
                <a:latin typeface="Times New Roman"/>
                <a:ea typeface="Times New Roman"/>
              </a:rPr>
              <a:t>nurses</a:t>
            </a:r>
            <a:r>
              <a:rPr lang="en-US" spc="120" dirty="0" smtClean="0">
                <a:latin typeface="Times New Roman"/>
                <a:ea typeface="Times New Roman"/>
              </a:rPr>
              <a:t> </a:t>
            </a:r>
            <a:r>
              <a:rPr lang="en-US" dirty="0" smtClean="0">
                <a:latin typeface="Times New Roman"/>
                <a:ea typeface="Times New Roman"/>
              </a:rPr>
              <a:t>and</a:t>
            </a:r>
            <a:r>
              <a:rPr lang="en-US" spc="120" dirty="0" smtClean="0">
                <a:latin typeface="Times New Roman"/>
                <a:ea typeface="Times New Roman"/>
              </a:rPr>
              <a:t> </a:t>
            </a:r>
            <a:r>
              <a:rPr lang="en-US" dirty="0" smtClean="0">
                <a:latin typeface="Times New Roman"/>
                <a:ea typeface="Times New Roman"/>
              </a:rPr>
              <a:t>patients</a:t>
            </a:r>
            <a:r>
              <a:rPr lang="en-US" spc="120" dirty="0" smtClean="0">
                <a:latin typeface="Times New Roman"/>
                <a:ea typeface="Times New Roman"/>
              </a:rPr>
              <a:t> </a:t>
            </a:r>
            <a:r>
              <a:rPr lang="en-US" dirty="0" smtClean="0">
                <a:latin typeface="Times New Roman"/>
                <a:ea typeface="Times New Roman"/>
              </a:rPr>
              <a:t>need</a:t>
            </a:r>
            <a:r>
              <a:rPr lang="en-US" spc="120" dirty="0" smtClean="0">
                <a:latin typeface="Times New Roman"/>
                <a:ea typeface="Times New Roman"/>
              </a:rPr>
              <a:t> </a:t>
            </a:r>
            <a:r>
              <a:rPr lang="en-US" dirty="0" smtClean="0">
                <a:latin typeface="Times New Roman"/>
                <a:ea typeface="Times New Roman"/>
              </a:rPr>
              <a:t>to</a:t>
            </a:r>
            <a:r>
              <a:rPr lang="en-US" spc="120" dirty="0" smtClean="0">
                <a:latin typeface="Times New Roman"/>
                <a:ea typeface="Times New Roman"/>
              </a:rPr>
              <a:t> </a:t>
            </a:r>
            <a:r>
              <a:rPr lang="en-US" dirty="0" smtClean="0">
                <a:latin typeface="Times New Roman"/>
                <a:ea typeface="Times New Roman"/>
              </a:rPr>
              <a:t>have</a:t>
            </a:r>
            <a:r>
              <a:rPr lang="en-US" spc="120" dirty="0" smtClean="0">
                <a:latin typeface="Times New Roman"/>
                <a:ea typeface="Times New Roman"/>
              </a:rPr>
              <a:t> </a:t>
            </a:r>
            <a:r>
              <a:rPr lang="en-US" dirty="0" smtClean="0">
                <a:latin typeface="Times New Roman"/>
                <a:ea typeface="Times New Roman"/>
              </a:rPr>
              <a:t>positive</a:t>
            </a:r>
            <a:r>
              <a:rPr lang="en-US" spc="120" dirty="0" smtClean="0">
                <a:latin typeface="Times New Roman"/>
                <a:ea typeface="Times New Roman"/>
              </a:rPr>
              <a:t> </a:t>
            </a:r>
            <a:r>
              <a:rPr lang="en-US" dirty="0" smtClean="0">
                <a:latin typeface="Times New Roman"/>
                <a:ea typeface="Times New Roman"/>
              </a:rPr>
              <a:t>support.</a:t>
            </a:r>
            <a:r>
              <a:rPr lang="en-US" spc="120" dirty="0" smtClean="0">
                <a:latin typeface="Times New Roman"/>
                <a:ea typeface="Times New Roman"/>
              </a:rPr>
              <a:t> </a:t>
            </a:r>
            <a:r>
              <a:rPr lang="en-US" dirty="0" smtClean="0">
                <a:latin typeface="Times New Roman"/>
                <a:ea typeface="Times New Roman"/>
              </a:rPr>
              <a:t>Different</a:t>
            </a:r>
            <a:r>
              <a:rPr lang="en-US" spc="120" dirty="0" smtClean="0">
                <a:latin typeface="Times New Roman"/>
                <a:ea typeface="Times New Roman"/>
              </a:rPr>
              <a:t> </a:t>
            </a:r>
            <a:r>
              <a:rPr lang="en-US" dirty="0" smtClean="0">
                <a:latin typeface="Times New Roman"/>
                <a:ea typeface="Times New Roman"/>
              </a:rPr>
              <a:t>methods</a:t>
            </a:r>
            <a:r>
              <a:rPr lang="en-US" spc="-240" dirty="0" smtClean="0">
                <a:latin typeface="Times New Roman"/>
                <a:ea typeface="Times New Roman"/>
              </a:rPr>
              <a:t> </a:t>
            </a:r>
            <a:r>
              <a:rPr lang="en-US" dirty="0" smtClean="0">
                <a:latin typeface="Times New Roman"/>
                <a:ea typeface="Times New Roman"/>
              </a:rPr>
              <a:t>of providing patients with support include many active responses. Minor activities such as shopping, reading the</a:t>
            </a:r>
            <a:r>
              <a:rPr lang="en-US" spc="5" dirty="0" smtClean="0">
                <a:latin typeface="Times New Roman"/>
                <a:ea typeface="Times New Roman"/>
              </a:rPr>
              <a:t> </a:t>
            </a:r>
            <a:r>
              <a:rPr lang="en-US" dirty="0" smtClean="0">
                <a:latin typeface="Times New Roman"/>
                <a:ea typeface="Times New Roman"/>
              </a:rPr>
              <a:t>newspaper</a:t>
            </a:r>
            <a:r>
              <a:rPr lang="en-US" spc="-15" dirty="0" smtClean="0">
                <a:latin typeface="Times New Roman"/>
                <a:ea typeface="Times New Roman"/>
              </a:rPr>
              <a:t> </a:t>
            </a:r>
            <a:r>
              <a:rPr lang="en-US" dirty="0" smtClean="0">
                <a:latin typeface="Times New Roman"/>
                <a:ea typeface="Times New Roman"/>
              </a:rPr>
              <a:t>together</a:t>
            </a:r>
            <a:r>
              <a:rPr lang="en-US" spc="-15" dirty="0" smtClean="0">
                <a:latin typeface="Times New Roman"/>
                <a:ea typeface="Times New Roman"/>
              </a:rPr>
              <a:t> </a:t>
            </a:r>
            <a:r>
              <a:rPr lang="en-US" dirty="0" smtClean="0">
                <a:latin typeface="Times New Roman"/>
                <a:ea typeface="Times New Roman"/>
              </a:rPr>
              <a:t>with</a:t>
            </a:r>
            <a:r>
              <a:rPr lang="en-US" spc="-15" dirty="0" smtClean="0">
                <a:latin typeface="Times New Roman"/>
                <a:ea typeface="Times New Roman"/>
              </a:rPr>
              <a:t> </a:t>
            </a:r>
            <a:r>
              <a:rPr lang="en-US" dirty="0" smtClean="0">
                <a:latin typeface="Times New Roman"/>
                <a:ea typeface="Times New Roman"/>
              </a:rPr>
              <a:t>patients</a:t>
            </a:r>
            <a:r>
              <a:rPr lang="en-US" spc="-15" dirty="0" smtClean="0">
                <a:latin typeface="Times New Roman"/>
                <a:ea typeface="Times New Roman"/>
              </a:rPr>
              <a:t> </a:t>
            </a:r>
            <a:r>
              <a:rPr lang="en-US" dirty="0" smtClean="0">
                <a:latin typeface="Times New Roman"/>
                <a:ea typeface="Times New Roman"/>
              </a:rPr>
              <a:t>can</a:t>
            </a:r>
            <a:r>
              <a:rPr lang="en-US" spc="-15" dirty="0" smtClean="0">
                <a:latin typeface="Times New Roman"/>
                <a:ea typeface="Times New Roman"/>
              </a:rPr>
              <a:t> </a:t>
            </a:r>
            <a:r>
              <a:rPr lang="en-US" dirty="0" smtClean="0">
                <a:latin typeface="Times New Roman"/>
                <a:ea typeface="Times New Roman"/>
              </a:rPr>
              <a:t>improve</a:t>
            </a:r>
            <a:r>
              <a:rPr lang="en-US" spc="-15" dirty="0" smtClean="0">
                <a:latin typeface="Times New Roman"/>
                <a:ea typeface="Times New Roman"/>
              </a:rPr>
              <a:t> </a:t>
            </a:r>
            <a:r>
              <a:rPr lang="en-US" dirty="0" smtClean="0">
                <a:latin typeface="Times New Roman"/>
                <a:ea typeface="Times New Roman"/>
              </a:rPr>
              <a:t>the</a:t>
            </a:r>
            <a:r>
              <a:rPr lang="en-US" spc="-15" dirty="0" smtClean="0">
                <a:latin typeface="Times New Roman"/>
                <a:ea typeface="Times New Roman"/>
              </a:rPr>
              <a:t> </a:t>
            </a:r>
            <a:r>
              <a:rPr lang="en-US" dirty="0" smtClean="0">
                <a:latin typeface="Times New Roman"/>
                <a:ea typeface="Times New Roman"/>
              </a:rPr>
              <a:t>quality</a:t>
            </a:r>
            <a:r>
              <a:rPr lang="en-US" spc="-15" dirty="0" smtClean="0">
                <a:latin typeface="Times New Roman"/>
                <a:ea typeface="Times New Roman"/>
              </a:rPr>
              <a:t> </a:t>
            </a:r>
            <a:r>
              <a:rPr lang="en-US" dirty="0" smtClean="0">
                <a:latin typeface="Times New Roman"/>
                <a:ea typeface="Times New Roman"/>
              </a:rPr>
              <a:t>of</a:t>
            </a:r>
            <a:r>
              <a:rPr lang="en-US" spc="-15" dirty="0" smtClean="0">
                <a:latin typeface="Times New Roman"/>
                <a:ea typeface="Times New Roman"/>
              </a:rPr>
              <a:t> </a:t>
            </a:r>
            <a:r>
              <a:rPr lang="en-US" dirty="0" smtClean="0">
                <a:latin typeface="Times New Roman"/>
                <a:ea typeface="Times New Roman"/>
              </a:rPr>
              <a:t>support</a:t>
            </a:r>
            <a:r>
              <a:rPr lang="en-US" spc="-15" dirty="0" smtClean="0">
                <a:latin typeface="Times New Roman"/>
                <a:ea typeface="Times New Roman"/>
              </a:rPr>
              <a:t> </a:t>
            </a:r>
            <a:r>
              <a:rPr lang="en-US" dirty="0" smtClean="0">
                <a:latin typeface="Times New Roman"/>
                <a:ea typeface="Times New Roman"/>
              </a:rPr>
              <a:t>provided.</a:t>
            </a:r>
            <a:r>
              <a:rPr lang="en-US" spc="-15" dirty="0" smtClean="0">
                <a:latin typeface="Times New Roman"/>
                <a:ea typeface="Times New Roman"/>
              </a:rPr>
              <a:t> </a:t>
            </a:r>
            <a:r>
              <a:rPr lang="en-US" dirty="0" smtClean="0">
                <a:latin typeface="Times New Roman"/>
                <a:ea typeface="Times New Roman"/>
              </a:rPr>
              <a:t>Physical</a:t>
            </a:r>
            <a:r>
              <a:rPr lang="en-US" spc="-15" dirty="0" smtClean="0">
                <a:latin typeface="Times New Roman"/>
                <a:ea typeface="Times New Roman"/>
              </a:rPr>
              <a:t> </a:t>
            </a:r>
            <a:r>
              <a:rPr lang="en-US" dirty="0" smtClean="0">
                <a:latin typeface="Times New Roman"/>
                <a:ea typeface="Times New Roman"/>
              </a:rPr>
              <a:t>support</a:t>
            </a:r>
            <a:r>
              <a:rPr lang="en-US" spc="-15" dirty="0" smtClean="0">
                <a:latin typeface="Times New Roman"/>
                <a:ea typeface="Times New Roman"/>
              </a:rPr>
              <a:t> </a:t>
            </a:r>
            <a:r>
              <a:rPr lang="en-US" dirty="0" smtClean="0">
                <a:latin typeface="Times New Roman"/>
                <a:ea typeface="Times New Roman"/>
              </a:rPr>
              <a:t>may</a:t>
            </a:r>
            <a:r>
              <a:rPr lang="en-US" spc="-15" dirty="0" smtClean="0">
                <a:latin typeface="Times New Roman"/>
                <a:ea typeface="Times New Roman"/>
              </a:rPr>
              <a:t> </a:t>
            </a:r>
            <a:r>
              <a:rPr lang="en-US" dirty="0" smtClean="0">
                <a:latin typeface="Times New Roman"/>
                <a:ea typeface="Times New Roman"/>
              </a:rPr>
              <a:t>also</a:t>
            </a:r>
            <a:r>
              <a:rPr lang="en-US" spc="-15" dirty="0" smtClean="0">
                <a:latin typeface="Times New Roman"/>
                <a:ea typeface="Times New Roman"/>
              </a:rPr>
              <a:t> </a:t>
            </a:r>
            <a:r>
              <a:rPr lang="en-US" dirty="0" smtClean="0">
                <a:latin typeface="Times New Roman"/>
                <a:ea typeface="Times New Roman"/>
              </a:rPr>
              <a:t>be</a:t>
            </a:r>
            <a:r>
              <a:rPr lang="en-US" spc="-15" dirty="0" smtClean="0">
                <a:latin typeface="Times New Roman"/>
                <a:ea typeface="Times New Roman"/>
              </a:rPr>
              <a:t> </a:t>
            </a:r>
            <a:r>
              <a:rPr lang="en-US" dirty="0" smtClean="0">
                <a:latin typeface="Times New Roman"/>
                <a:ea typeface="Times New Roman"/>
              </a:rPr>
              <a:t>used</a:t>
            </a:r>
            <a:r>
              <a:rPr lang="en-US" spc="-15" dirty="0" smtClean="0">
                <a:latin typeface="Times New Roman"/>
                <a:ea typeface="Times New Roman"/>
              </a:rPr>
              <a:t> </a:t>
            </a:r>
            <a:r>
              <a:rPr lang="en-US" dirty="0" smtClean="0">
                <a:latin typeface="Times New Roman"/>
                <a:ea typeface="Times New Roman"/>
              </a:rPr>
              <a:t>and</a:t>
            </a:r>
            <a:r>
              <a:rPr lang="en-US" spc="-240" dirty="0" smtClean="0">
                <a:latin typeface="Times New Roman"/>
                <a:ea typeface="Times New Roman"/>
              </a:rPr>
              <a:t> </a:t>
            </a:r>
            <a:r>
              <a:rPr lang="en-US" dirty="0" smtClean="0">
                <a:latin typeface="Times New Roman"/>
                <a:ea typeface="Times New Roman"/>
              </a:rPr>
              <a:t>is manifested through the use of touch.</a:t>
            </a:r>
          </a:p>
          <a:p>
            <a:endParaRPr lang="en-US" dirty="0"/>
          </a:p>
        </p:txBody>
      </p:sp>
    </p:spTree>
  </p:cSld>
  <p:clrMapOvr>
    <a:masterClrMapping/>
  </p:clrMapOvr>
  <p:transition spd="med">
    <p:wipe dir="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62500" lnSpcReduction="20000"/>
          </a:bodyPr>
          <a:lstStyle/>
          <a:p>
            <a:pPr marL="266700" marR="0">
              <a:spcBef>
                <a:spcPts val="0"/>
              </a:spcBef>
              <a:spcAft>
                <a:spcPts val="0"/>
              </a:spcAft>
            </a:pPr>
            <a:r>
              <a:rPr lang="en-US" b="1" dirty="0" smtClean="0">
                <a:latin typeface="Arial"/>
                <a:ea typeface="Arial"/>
              </a:rPr>
              <a:t>Being</a:t>
            </a:r>
            <a:r>
              <a:rPr lang="en-US" b="1" spc="105" dirty="0" smtClean="0">
                <a:latin typeface="Arial"/>
                <a:ea typeface="Arial"/>
              </a:rPr>
              <a:t> </a:t>
            </a:r>
            <a:r>
              <a:rPr lang="en-US" b="1" dirty="0" smtClean="0">
                <a:latin typeface="Arial"/>
                <a:ea typeface="Arial"/>
              </a:rPr>
              <a:t>There</a:t>
            </a:r>
            <a:r>
              <a:rPr lang="en-US" b="1" spc="105" dirty="0" smtClean="0">
                <a:latin typeface="Arial"/>
                <a:ea typeface="Arial"/>
              </a:rPr>
              <a:t> </a:t>
            </a:r>
            <a:r>
              <a:rPr lang="en-US" b="1" dirty="0" smtClean="0">
                <a:latin typeface="Arial"/>
                <a:ea typeface="Arial"/>
              </a:rPr>
              <a:t>and</a:t>
            </a:r>
            <a:r>
              <a:rPr lang="en-US" b="1" spc="105" dirty="0" smtClean="0">
                <a:latin typeface="Arial"/>
                <a:ea typeface="Arial"/>
              </a:rPr>
              <a:t> </a:t>
            </a:r>
            <a:r>
              <a:rPr lang="en-US" b="1" dirty="0" smtClean="0">
                <a:latin typeface="Arial"/>
                <a:ea typeface="Arial"/>
              </a:rPr>
              <a:t>being</a:t>
            </a:r>
            <a:r>
              <a:rPr lang="en-US" b="1" spc="105" dirty="0" smtClean="0">
                <a:latin typeface="Arial"/>
                <a:ea typeface="Arial"/>
              </a:rPr>
              <a:t> </a:t>
            </a:r>
            <a:r>
              <a:rPr lang="en-US" b="1" dirty="0" smtClean="0">
                <a:latin typeface="Arial"/>
                <a:ea typeface="Arial"/>
              </a:rPr>
              <a:t>Available</a:t>
            </a:r>
          </a:p>
          <a:p>
            <a:pPr marL="266700" marR="266065" algn="just">
              <a:lnSpc>
                <a:spcPct val="103000"/>
              </a:lnSpc>
              <a:spcBef>
                <a:spcPts val="1125"/>
              </a:spcBef>
              <a:spcAft>
                <a:spcPts val="0"/>
              </a:spcAft>
            </a:pPr>
            <a:r>
              <a:rPr lang="en-US" dirty="0" smtClean="0">
                <a:latin typeface="Times New Roman"/>
                <a:ea typeface="Times New Roman"/>
              </a:rPr>
              <a:t>In order to make patient feel more comfortable, the patient care providers makes themselves more approachable,</a:t>
            </a:r>
            <a:r>
              <a:rPr lang="en-US" spc="5" dirty="0" smtClean="0">
                <a:latin typeface="Times New Roman"/>
                <a:ea typeface="Times New Roman"/>
              </a:rPr>
              <a:t> </a:t>
            </a:r>
            <a:r>
              <a:rPr lang="en-US" dirty="0" smtClean="0">
                <a:latin typeface="Times New Roman"/>
                <a:ea typeface="Times New Roman"/>
              </a:rPr>
              <a:t>therefore, more readily open to multiple levels of personal connections. Such personal connection has the ability to</a:t>
            </a:r>
            <a:r>
              <a:rPr lang="en-US" spc="5" dirty="0" smtClean="0">
                <a:latin typeface="Times New Roman"/>
                <a:ea typeface="Times New Roman"/>
              </a:rPr>
              <a:t> </a:t>
            </a:r>
            <a:r>
              <a:rPr lang="en-US" dirty="0" smtClean="0">
                <a:latin typeface="Times New Roman"/>
                <a:ea typeface="Times New Roman"/>
              </a:rPr>
              <a:t>uplift patient's spirit and secure confidentiality.</a:t>
            </a:r>
          </a:p>
          <a:p>
            <a:pPr marL="266700" marR="0">
              <a:spcBef>
                <a:spcPts val="985"/>
              </a:spcBef>
              <a:spcAft>
                <a:spcPts val="0"/>
              </a:spcAft>
            </a:pPr>
            <a:r>
              <a:rPr lang="en-US" b="1" dirty="0" smtClean="0">
                <a:latin typeface="Arial"/>
                <a:ea typeface="Arial"/>
              </a:rPr>
              <a:t>Being</a:t>
            </a:r>
            <a:r>
              <a:rPr lang="en-US" b="1" spc="190" dirty="0" smtClean="0">
                <a:latin typeface="Arial"/>
                <a:ea typeface="Arial"/>
              </a:rPr>
              <a:t> </a:t>
            </a:r>
            <a:r>
              <a:rPr lang="en-US" b="1" dirty="0" smtClean="0">
                <a:latin typeface="Arial"/>
                <a:ea typeface="Arial"/>
              </a:rPr>
              <a:t>Genuine</a:t>
            </a:r>
          </a:p>
          <a:p>
            <a:pPr marL="266700" marR="265430" algn="just">
              <a:lnSpc>
                <a:spcPct val="103000"/>
              </a:lnSpc>
              <a:spcBef>
                <a:spcPts val="1125"/>
              </a:spcBef>
              <a:spcAft>
                <a:spcPts val="0"/>
              </a:spcAft>
            </a:pPr>
            <a:r>
              <a:rPr lang="en-US" dirty="0" smtClean="0">
                <a:latin typeface="Times New Roman"/>
                <a:ea typeface="Times New Roman"/>
              </a:rPr>
              <a:t>The</a:t>
            </a:r>
            <a:r>
              <a:rPr lang="en-US" spc="-45" dirty="0" smtClean="0">
                <a:latin typeface="Times New Roman"/>
                <a:ea typeface="Times New Roman"/>
              </a:rPr>
              <a:t> </a:t>
            </a:r>
            <a:r>
              <a:rPr lang="en-US" dirty="0" smtClean="0">
                <a:latin typeface="Times New Roman"/>
                <a:ea typeface="Times New Roman"/>
              </a:rPr>
              <a:t>act</a:t>
            </a:r>
            <a:r>
              <a:rPr lang="en-US" spc="-45" dirty="0" smtClean="0">
                <a:latin typeface="Times New Roman"/>
                <a:ea typeface="Times New Roman"/>
              </a:rPr>
              <a:t> </a:t>
            </a:r>
            <a:r>
              <a:rPr lang="en-US" dirty="0" smtClean="0">
                <a:latin typeface="Times New Roman"/>
                <a:ea typeface="Times New Roman"/>
              </a:rPr>
              <a:t>of</a:t>
            </a:r>
            <a:r>
              <a:rPr lang="en-US" spc="-45" dirty="0" smtClean="0">
                <a:latin typeface="Times New Roman"/>
                <a:ea typeface="Times New Roman"/>
              </a:rPr>
              <a:t> </a:t>
            </a:r>
            <a:r>
              <a:rPr lang="en-US" dirty="0" smtClean="0">
                <a:latin typeface="Times New Roman"/>
                <a:ea typeface="Times New Roman"/>
              </a:rPr>
              <a:t>being</a:t>
            </a:r>
            <a:r>
              <a:rPr lang="en-US" spc="-45" dirty="0" smtClean="0">
                <a:latin typeface="Times New Roman"/>
                <a:ea typeface="Times New Roman"/>
              </a:rPr>
              <a:t> </a:t>
            </a:r>
            <a:r>
              <a:rPr lang="en-US" dirty="0" smtClean="0">
                <a:latin typeface="Times New Roman"/>
                <a:ea typeface="Times New Roman"/>
              </a:rPr>
              <a:t>genuine</a:t>
            </a:r>
            <a:r>
              <a:rPr lang="en-US" spc="-45" dirty="0" smtClean="0">
                <a:latin typeface="Times New Roman"/>
                <a:ea typeface="Times New Roman"/>
              </a:rPr>
              <a:t> </a:t>
            </a:r>
            <a:r>
              <a:rPr lang="en-US" dirty="0" smtClean="0">
                <a:latin typeface="Times New Roman"/>
                <a:ea typeface="Times New Roman"/>
              </a:rPr>
              <a:t>must</a:t>
            </a:r>
            <a:r>
              <a:rPr lang="en-US" spc="-45" dirty="0" smtClean="0">
                <a:latin typeface="Times New Roman"/>
                <a:ea typeface="Times New Roman"/>
              </a:rPr>
              <a:t> </a:t>
            </a:r>
            <a:r>
              <a:rPr lang="en-US" dirty="0" smtClean="0">
                <a:latin typeface="Times New Roman"/>
                <a:ea typeface="Times New Roman"/>
              </a:rPr>
              <a:t>come</a:t>
            </a:r>
            <a:r>
              <a:rPr lang="en-US" spc="-45" dirty="0" smtClean="0">
                <a:latin typeface="Times New Roman"/>
                <a:ea typeface="Times New Roman"/>
              </a:rPr>
              <a:t> </a:t>
            </a:r>
            <a:r>
              <a:rPr lang="en-US" dirty="0" smtClean="0">
                <a:latin typeface="Times New Roman"/>
                <a:ea typeface="Times New Roman"/>
              </a:rPr>
              <a:t>from</a:t>
            </a:r>
            <a:r>
              <a:rPr lang="en-US" spc="-45" dirty="0" smtClean="0">
                <a:latin typeface="Times New Roman"/>
                <a:ea typeface="Times New Roman"/>
              </a:rPr>
              <a:t> </a:t>
            </a:r>
            <a:r>
              <a:rPr lang="en-US" dirty="0" smtClean="0">
                <a:latin typeface="Times New Roman"/>
                <a:ea typeface="Times New Roman"/>
              </a:rPr>
              <a:t>within</a:t>
            </a:r>
            <a:r>
              <a:rPr lang="en-US" spc="-45" dirty="0" smtClean="0">
                <a:latin typeface="Times New Roman"/>
                <a:ea typeface="Times New Roman"/>
              </a:rPr>
              <a:t> </a:t>
            </a:r>
            <a:r>
              <a:rPr lang="en-US" dirty="0" smtClean="0">
                <a:latin typeface="Times New Roman"/>
                <a:ea typeface="Times New Roman"/>
              </a:rPr>
              <a:t>and</a:t>
            </a:r>
            <a:r>
              <a:rPr lang="en-US" spc="-45" dirty="0" smtClean="0">
                <a:latin typeface="Times New Roman"/>
                <a:ea typeface="Times New Roman"/>
              </a:rPr>
              <a:t> </a:t>
            </a:r>
            <a:r>
              <a:rPr lang="en-US" dirty="0" smtClean="0">
                <a:latin typeface="Times New Roman"/>
                <a:ea typeface="Times New Roman"/>
              </a:rPr>
              <a:t>be</a:t>
            </a:r>
            <a:r>
              <a:rPr lang="en-US" spc="-45" dirty="0" smtClean="0">
                <a:latin typeface="Times New Roman"/>
                <a:ea typeface="Times New Roman"/>
              </a:rPr>
              <a:t> </a:t>
            </a:r>
            <a:r>
              <a:rPr lang="en-US" dirty="0" smtClean="0">
                <a:latin typeface="Times New Roman"/>
                <a:ea typeface="Times New Roman"/>
              </a:rPr>
              <a:t>expressed</a:t>
            </a:r>
            <a:r>
              <a:rPr lang="en-US" spc="-45" dirty="0" smtClean="0">
                <a:latin typeface="Times New Roman"/>
                <a:ea typeface="Times New Roman"/>
              </a:rPr>
              <a:t> </a:t>
            </a:r>
            <a:r>
              <a:rPr lang="en-US" dirty="0" smtClean="0">
                <a:latin typeface="Times New Roman"/>
                <a:ea typeface="Times New Roman"/>
              </a:rPr>
              <a:t>by</a:t>
            </a:r>
            <a:r>
              <a:rPr lang="en-US" spc="-45" dirty="0" smtClean="0">
                <a:latin typeface="Times New Roman"/>
                <a:ea typeface="Times New Roman"/>
              </a:rPr>
              <a:t> </a:t>
            </a:r>
            <a:r>
              <a:rPr lang="en-US" dirty="0" smtClean="0">
                <a:latin typeface="Times New Roman"/>
                <a:ea typeface="Times New Roman"/>
              </a:rPr>
              <a:t>nurses</a:t>
            </a:r>
            <a:r>
              <a:rPr lang="en-US" spc="-45" dirty="0" smtClean="0">
                <a:latin typeface="Times New Roman"/>
                <a:ea typeface="Times New Roman"/>
              </a:rPr>
              <a:t> </a:t>
            </a:r>
            <a:r>
              <a:rPr lang="en-US" dirty="0" smtClean="0">
                <a:latin typeface="Times New Roman"/>
                <a:ea typeface="Times New Roman"/>
              </a:rPr>
              <a:t>without</a:t>
            </a:r>
            <a:r>
              <a:rPr lang="en-US" spc="-45" dirty="0" smtClean="0">
                <a:latin typeface="Times New Roman"/>
                <a:ea typeface="Times New Roman"/>
              </a:rPr>
              <a:t> </a:t>
            </a:r>
            <a:r>
              <a:rPr lang="en-US" dirty="0" err="1" smtClean="0">
                <a:latin typeface="Times New Roman"/>
                <a:ea typeface="Times New Roman"/>
              </a:rPr>
              <a:t>reluctancy</a:t>
            </a:r>
            <a:r>
              <a:rPr lang="en-US" dirty="0" smtClean="0">
                <a:latin typeface="Times New Roman"/>
                <a:ea typeface="Times New Roman"/>
              </a:rPr>
              <a:t>.</a:t>
            </a:r>
            <a:r>
              <a:rPr lang="en-US" spc="-45" dirty="0" smtClean="0">
                <a:latin typeface="Times New Roman"/>
                <a:ea typeface="Times New Roman"/>
              </a:rPr>
              <a:t> </a:t>
            </a:r>
            <a:r>
              <a:rPr lang="en-US" dirty="0" smtClean="0">
                <a:latin typeface="Times New Roman"/>
                <a:ea typeface="Times New Roman"/>
              </a:rPr>
              <a:t>Genuineness</a:t>
            </a:r>
            <a:r>
              <a:rPr lang="en-US" spc="-45" dirty="0" smtClean="0">
                <a:latin typeface="Times New Roman"/>
                <a:ea typeface="Times New Roman"/>
              </a:rPr>
              <a:t> </a:t>
            </a:r>
            <a:r>
              <a:rPr lang="en-US" dirty="0" smtClean="0">
                <a:latin typeface="Times New Roman"/>
                <a:ea typeface="Times New Roman"/>
              </a:rPr>
              <a:t>requires</a:t>
            </a:r>
            <a:r>
              <a:rPr lang="en-US" spc="-240" dirty="0" smtClean="0">
                <a:latin typeface="Times New Roman"/>
                <a:ea typeface="Times New Roman"/>
              </a:rPr>
              <a:t> </a:t>
            </a:r>
            <a:r>
              <a:rPr lang="en-US" dirty="0" smtClean="0">
                <a:latin typeface="Times New Roman"/>
                <a:ea typeface="Times New Roman"/>
              </a:rPr>
              <a:t>the</a:t>
            </a:r>
            <a:r>
              <a:rPr lang="en-US" spc="-25" dirty="0" smtClean="0">
                <a:latin typeface="Times New Roman"/>
                <a:ea typeface="Times New Roman"/>
              </a:rPr>
              <a:t> </a:t>
            </a:r>
            <a:r>
              <a:rPr lang="en-US" dirty="0" smtClean="0">
                <a:latin typeface="Times New Roman"/>
                <a:ea typeface="Times New Roman"/>
              </a:rPr>
              <a:t>psychiatric</a:t>
            </a:r>
            <a:r>
              <a:rPr lang="en-US" spc="-25" dirty="0" smtClean="0">
                <a:latin typeface="Times New Roman"/>
                <a:ea typeface="Times New Roman"/>
              </a:rPr>
              <a:t> </a:t>
            </a:r>
            <a:r>
              <a:rPr lang="en-US" dirty="0" smtClean="0">
                <a:latin typeface="Times New Roman"/>
                <a:ea typeface="Times New Roman"/>
              </a:rPr>
              <a:t>or</a:t>
            </a:r>
            <a:r>
              <a:rPr lang="en-US" spc="-25" dirty="0" smtClean="0">
                <a:latin typeface="Times New Roman"/>
                <a:ea typeface="Times New Roman"/>
              </a:rPr>
              <a:t> </a:t>
            </a:r>
            <a:r>
              <a:rPr lang="en-US" dirty="0" smtClean="0">
                <a:latin typeface="Times New Roman"/>
                <a:ea typeface="Times New Roman"/>
              </a:rPr>
              <a:t>mental</a:t>
            </a:r>
            <a:r>
              <a:rPr lang="en-US" spc="-25" dirty="0" smtClean="0">
                <a:latin typeface="Times New Roman"/>
                <a:ea typeface="Times New Roman"/>
              </a:rPr>
              <a:t> </a:t>
            </a:r>
            <a:r>
              <a:rPr lang="en-US" dirty="0" smtClean="0">
                <a:latin typeface="Times New Roman"/>
                <a:ea typeface="Times New Roman"/>
              </a:rPr>
              <a:t>health</a:t>
            </a:r>
            <a:r>
              <a:rPr lang="en-US" spc="-25" dirty="0" smtClean="0">
                <a:latin typeface="Times New Roman"/>
                <a:ea typeface="Times New Roman"/>
              </a:rPr>
              <a:t> </a:t>
            </a:r>
            <a:r>
              <a:rPr lang="en-US" dirty="0" smtClean="0">
                <a:latin typeface="Times New Roman"/>
                <a:ea typeface="Times New Roman"/>
              </a:rPr>
              <a:t>nurses</a:t>
            </a:r>
            <a:r>
              <a:rPr lang="en-US" spc="-25" dirty="0" smtClean="0">
                <a:latin typeface="Times New Roman"/>
                <a:ea typeface="Times New Roman"/>
              </a:rPr>
              <a:t> </a:t>
            </a:r>
            <a:r>
              <a:rPr lang="en-US" dirty="0" smtClean="0">
                <a:latin typeface="Times New Roman"/>
                <a:ea typeface="Times New Roman"/>
              </a:rPr>
              <a:t>to</a:t>
            </a:r>
            <a:r>
              <a:rPr lang="en-US" spc="-25" dirty="0" smtClean="0">
                <a:latin typeface="Times New Roman"/>
                <a:ea typeface="Times New Roman"/>
              </a:rPr>
              <a:t> </a:t>
            </a:r>
            <a:r>
              <a:rPr lang="en-US" dirty="0" smtClean="0">
                <a:latin typeface="Times New Roman"/>
                <a:ea typeface="Times New Roman"/>
              </a:rPr>
              <a:t>be</a:t>
            </a:r>
            <a:r>
              <a:rPr lang="en-US" spc="-25" dirty="0" smtClean="0">
                <a:latin typeface="Times New Roman"/>
                <a:ea typeface="Times New Roman"/>
              </a:rPr>
              <a:t> </a:t>
            </a:r>
            <a:r>
              <a:rPr lang="en-US" dirty="0" smtClean="0">
                <a:latin typeface="Times New Roman"/>
                <a:ea typeface="Times New Roman"/>
              </a:rPr>
              <a:t>natural</a:t>
            </a:r>
            <a:r>
              <a:rPr lang="en-US" spc="-25" dirty="0" smtClean="0">
                <a:latin typeface="Times New Roman"/>
                <a:ea typeface="Times New Roman"/>
              </a:rPr>
              <a:t> </a:t>
            </a:r>
            <a:r>
              <a:rPr lang="en-US" dirty="0" smtClean="0">
                <a:latin typeface="Times New Roman"/>
                <a:ea typeface="Times New Roman"/>
              </a:rPr>
              <a:t>or</a:t>
            </a:r>
            <a:r>
              <a:rPr lang="en-US" spc="-25" dirty="0" smtClean="0">
                <a:latin typeface="Times New Roman"/>
                <a:ea typeface="Times New Roman"/>
              </a:rPr>
              <a:t> </a:t>
            </a:r>
            <a:r>
              <a:rPr lang="en-US" dirty="0" smtClean="0">
                <a:latin typeface="Times New Roman"/>
                <a:ea typeface="Times New Roman"/>
              </a:rPr>
              <a:t>authentic</a:t>
            </a:r>
            <a:r>
              <a:rPr lang="en-US" spc="-25" dirty="0" smtClean="0">
                <a:latin typeface="Times New Roman"/>
                <a:ea typeface="Times New Roman"/>
              </a:rPr>
              <a:t> </a:t>
            </a:r>
            <a:r>
              <a:rPr lang="en-US" dirty="0" smtClean="0">
                <a:latin typeface="Times New Roman"/>
                <a:ea typeface="Times New Roman"/>
              </a:rPr>
              <a:t>in</a:t>
            </a:r>
            <a:r>
              <a:rPr lang="en-US" spc="-25" dirty="0" smtClean="0">
                <a:latin typeface="Times New Roman"/>
                <a:ea typeface="Times New Roman"/>
              </a:rPr>
              <a:t> </a:t>
            </a:r>
            <a:r>
              <a:rPr lang="en-US" dirty="0" smtClean="0">
                <a:latin typeface="Times New Roman"/>
                <a:ea typeface="Times New Roman"/>
              </a:rPr>
              <a:t>their</a:t>
            </a:r>
            <a:r>
              <a:rPr lang="en-US" spc="-25" dirty="0" smtClean="0">
                <a:latin typeface="Times New Roman"/>
                <a:ea typeface="Times New Roman"/>
              </a:rPr>
              <a:t> </a:t>
            </a:r>
            <a:r>
              <a:rPr lang="en-US" dirty="0" smtClean="0">
                <a:latin typeface="Times New Roman"/>
                <a:ea typeface="Times New Roman"/>
              </a:rPr>
              <a:t>interaction</a:t>
            </a:r>
            <a:r>
              <a:rPr lang="en-US" spc="-25" dirty="0" smtClean="0">
                <a:latin typeface="Times New Roman"/>
                <a:ea typeface="Times New Roman"/>
              </a:rPr>
              <a:t> </a:t>
            </a:r>
            <a:r>
              <a:rPr lang="en-US" dirty="0" smtClean="0">
                <a:latin typeface="Times New Roman"/>
                <a:ea typeface="Times New Roman"/>
              </a:rPr>
              <a:t>with</a:t>
            </a:r>
            <a:r>
              <a:rPr lang="en-US" spc="-25" dirty="0" smtClean="0">
                <a:latin typeface="Times New Roman"/>
                <a:ea typeface="Times New Roman"/>
              </a:rPr>
              <a:t> </a:t>
            </a:r>
            <a:r>
              <a:rPr lang="en-US" dirty="0" smtClean="0">
                <a:latin typeface="Times New Roman"/>
                <a:ea typeface="Times New Roman"/>
              </a:rPr>
              <a:t>the</a:t>
            </a:r>
            <a:r>
              <a:rPr lang="en-US" spc="-25" dirty="0" smtClean="0">
                <a:latin typeface="Times New Roman"/>
                <a:ea typeface="Times New Roman"/>
              </a:rPr>
              <a:t> </a:t>
            </a:r>
            <a:r>
              <a:rPr lang="en-US" dirty="0" smtClean="0">
                <a:latin typeface="Times New Roman"/>
                <a:ea typeface="Times New Roman"/>
              </a:rPr>
              <a:t>patient.</a:t>
            </a:r>
            <a:r>
              <a:rPr lang="en-US" spc="-25" dirty="0" smtClean="0">
                <a:latin typeface="Times New Roman"/>
                <a:ea typeface="Times New Roman"/>
              </a:rPr>
              <a:t> </a:t>
            </a:r>
            <a:r>
              <a:rPr lang="en-US" dirty="0" smtClean="0">
                <a:latin typeface="Times New Roman"/>
                <a:ea typeface="Times New Roman"/>
              </a:rPr>
              <a:t>Self-disclosure</a:t>
            </a:r>
            <a:r>
              <a:rPr lang="en-US" spc="-25" dirty="0" smtClean="0">
                <a:latin typeface="Times New Roman"/>
                <a:ea typeface="Times New Roman"/>
              </a:rPr>
              <a:t> </a:t>
            </a:r>
            <a:r>
              <a:rPr lang="en-US" dirty="0" smtClean="0">
                <a:latin typeface="Times New Roman"/>
                <a:ea typeface="Times New Roman"/>
              </a:rPr>
              <a:t>is</a:t>
            </a:r>
            <a:r>
              <a:rPr lang="en-US" spc="-240" dirty="0" smtClean="0">
                <a:latin typeface="Times New Roman"/>
                <a:ea typeface="Times New Roman"/>
              </a:rPr>
              <a:t> </a:t>
            </a:r>
            <a:r>
              <a:rPr lang="en-US" dirty="0" smtClean="0">
                <a:latin typeface="Times New Roman"/>
                <a:ea typeface="Times New Roman"/>
              </a:rPr>
              <a:t>also</a:t>
            </a:r>
            <a:r>
              <a:rPr lang="en-US" spc="-10" dirty="0" smtClean="0">
                <a:latin typeface="Times New Roman"/>
                <a:ea typeface="Times New Roman"/>
              </a:rPr>
              <a:t> </a:t>
            </a:r>
            <a:r>
              <a:rPr lang="en-US" dirty="0" smtClean="0">
                <a:latin typeface="Times New Roman"/>
                <a:ea typeface="Times New Roman"/>
              </a:rPr>
              <a:t>essential</a:t>
            </a:r>
            <a:r>
              <a:rPr lang="en-US" spc="-10" dirty="0" smtClean="0">
                <a:latin typeface="Times New Roman"/>
                <a:ea typeface="Times New Roman"/>
              </a:rPr>
              <a:t> </a:t>
            </a:r>
            <a:r>
              <a:rPr lang="en-US" dirty="0" smtClean="0">
                <a:latin typeface="Times New Roman"/>
                <a:ea typeface="Times New Roman"/>
              </a:rPr>
              <a:t>to</a:t>
            </a:r>
            <a:r>
              <a:rPr lang="en-US" spc="-10" dirty="0" smtClean="0">
                <a:latin typeface="Times New Roman"/>
                <a:ea typeface="Times New Roman"/>
              </a:rPr>
              <a:t> </a:t>
            </a:r>
            <a:r>
              <a:rPr lang="en-US" dirty="0" smtClean="0">
                <a:latin typeface="Times New Roman"/>
                <a:ea typeface="Times New Roman"/>
              </a:rPr>
              <a:t>therapeutic</a:t>
            </a:r>
            <a:r>
              <a:rPr lang="en-US" spc="-10" dirty="0" smtClean="0">
                <a:latin typeface="Times New Roman"/>
                <a:ea typeface="Times New Roman"/>
              </a:rPr>
              <a:t> </a:t>
            </a:r>
            <a:r>
              <a:rPr lang="en-US" dirty="0" smtClean="0">
                <a:latin typeface="Times New Roman"/>
                <a:ea typeface="Times New Roman"/>
              </a:rPr>
              <a:t>relationship</a:t>
            </a:r>
            <a:r>
              <a:rPr lang="en-US" spc="-10" dirty="0" smtClean="0">
                <a:latin typeface="Times New Roman"/>
                <a:ea typeface="Times New Roman"/>
              </a:rPr>
              <a:t> </a:t>
            </a:r>
            <a:r>
              <a:rPr lang="en-US" dirty="0" smtClean="0">
                <a:latin typeface="Times New Roman"/>
                <a:ea typeface="Times New Roman"/>
              </a:rPr>
              <a:t>development</a:t>
            </a:r>
            <a:r>
              <a:rPr lang="en-US" spc="-10" dirty="0" smtClean="0">
                <a:latin typeface="Times New Roman"/>
                <a:ea typeface="Times New Roman"/>
              </a:rPr>
              <a:t> </a:t>
            </a:r>
            <a:r>
              <a:rPr lang="en-US" dirty="0" smtClean="0">
                <a:latin typeface="Times New Roman"/>
                <a:ea typeface="Times New Roman"/>
              </a:rPr>
              <a:t>because</a:t>
            </a:r>
            <a:r>
              <a:rPr lang="en-US" spc="-10" dirty="0" smtClean="0">
                <a:latin typeface="Times New Roman"/>
                <a:ea typeface="Times New Roman"/>
              </a:rPr>
              <a:t> </a:t>
            </a:r>
            <a:r>
              <a:rPr lang="en-US" dirty="0" smtClean="0">
                <a:latin typeface="Times New Roman"/>
                <a:ea typeface="Times New Roman"/>
              </a:rPr>
              <a:t>as</a:t>
            </a:r>
            <a:r>
              <a:rPr lang="en-US" spc="-10" dirty="0" smtClean="0">
                <a:latin typeface="Times New Roman"/>
                <a:ea typeface="Times New Roman"/>
              </a:rPr>
              <a:t> </a:t>
            </a:r>
            <a:r>
              <a:rPr lang="en-US" dirty="0" smtClean="0">
                <a:latin typeface="Times New Roman"/>
                <a:ea typeface="Times New Roman"/>
              </a:rPr>
              <a:t>the</a:t>
            </a:r>
            <a:r>
              <a:rPr lang="en-US" spc="-10" dirty="0" smtClean="0">
                <a:latin typeface="Times New Roman"/>
                <a:ea typeface="Times New Roman"/>
              </a:rPr>
              <a:t> </a:t>
            </a:r>
            <a:r>
              <a:rPr lang="en-US" dirty="0" smtClean="0">
                <a:latin typeface="Times New Roman"/>
                <a:ea typeface="Times New Roman"/>
              </a:rPr>
              <a:t>relationship</a:t>
            </a:r>
            <a:r>
              <a:rPr lang="en-US" spc="-10" dirty="0" smtClean="0">
                <a:latin typeface="Times New Roman"/>
                <a:ea typeface="Times New Roman"/>
              </a:rPr>
              <a:t> </a:t>
            </a:r>
            <a:r>
              <a:rPr lang="en-US" dirty="0" smtClean="0">
                <a:latin typeface="Times New Roman"/>
                <a:ea typeface="Times New Roman"/>
              </a:rPr>
              <a:t>grows,</a:t>
            </a:r>
            <a:r>
              <a:rPr lang="en-US" spc="-10" dirty="0" smtClean="0">
                <a:latin typeface="Times New Roman"/>
                <a:ea typeface="Times New Roman"/>
              </a:rPr>
              <a:t> </a:t>
            </a:r>
            <a:r>
              <a:rPr lang="en-US" dirty="0" smtClean="0">
                <a:latin typeface="Times New Roman"/>
                <a:ea typeface="Times New Roman"/>
              </a:rPr>
              <a:t>patients</a:t>
            </a:r>
            <a:r>
              <a:rPr lang="en-US" spc="-10" dirty="0" smtClean="0">
                <a:latin typeface="Times New Roman"/>
                <a:ea typeface="Times New Roman"/>
              </a:rPr>
              <a:t> </a:t>
            </a:r>
            <a:r>
              <a:rPr lang="en-US" dirty="0" smtClean="0">
                <a:latin typeface="Times New Roman"/>
                <a:ea typeface="Times New Roman"/>
              </a:rPr>
              <a:t>are</a:t>
            </a:r>
            <a:r>
              <a:rPr lang="en-US" spc="-10" dirty="0" smtClean="0">
                <a:latin typeface="Times New Roman"/>
                <a:ea typeface="Times New Roman"/>
              </a:rPr>
              <a:t> </a:t>
            </a:r>
            <a:r>
              <a:rPr lang="en-US" dirty="0" smtClean="0">
                <a:latin typeface="Times New Roman"/>
                <a:ea typeface="Times New Roman"/>
              </a:rPr>
              <a:t>reluctant</a:t>
            </a:r>
            <a:r>
              <a:rPr lang="en-US" spc="-10" dirty="0" smtClean="0">
                <a:latin typeface="Times New Roman"/>
                <a:ea typeface="Times New Roman"/>
              </a:rPr>
              <a:t> </a:t>
            </a:r>
            <a:r>
              <a:rPr lang="en-US" dirty="0" smtClean="0">
                <a:latin typeface="Times New Roman"/>
                <a:ea typeface="Times New Roman"/>
              </a:rPr>
              <a:t>to</a:t>
            </a:r>
            <a:r>
              <a:rPr lang="en-US" spc="-10" dirty="0" smtClean="0">
                <a:latin typeface="Times New Roman"/>
                <a:ea typeface="Times New Roman"/>
              </a:rPr>
              <a:t> </a:t>
            </a:r>
            <a:r>
              <a:rPr lang="en-US" dirty="0" smtClean="0">
                <a:latin typeface="Times New Roman"/>
                <a:ea typeface="Times New Roman"/>
              </a:rPr>
              <a:t>give</a:t>
            </a:r>
            <a:r>
              <a:rPr lang="en-US" spc="-240" dirty="0" smtClean="0">
                <a:latin typeface="Times New Roman"/>
                <a:ea typeface="Times New Roman"/>
              </a:rPr>
              <a:t> </a:t>
            </a:r>
            <a:r>
              <a:rPr lang="en-US" dirty="0" smtClean="0">
                <a:latin typeface="Times New Roman"/>
                <a:ea typeface="Times New Roman"/>
              </a:rPr>
              <a:t>any more information if they feel relationship is too one sided. The basic concept of genuineness is centered on the</a:t>
            </a:r>
            <a:r>
              <a:rPr lang="en-US" spc="5" dirty="0" smtClean="0">
                <a:latin typeface="Times New Roman"/>
                <a:ea typeface="Times New Roman"/>
              </a:rPr>
              <a:t> </a:t>
            </a:r>
            <a:r>
              <a:rPr lang="en-US" dirty="0" smtClean="0">
                <a:latin typeface="Times New Roman"/>
                <a:ea typeface="Times New Roman"/>
              </a:rPr>
              <a:t>being true to one's word. Patient would not trust nurses who fail in complying with what they say or promise.</a:t>
            </a:r>
          </a:p>
          <a:p>
            <a:endParaRPr lang="en-US" dirty="0"/>
          </a:p>
        </p:txBody>
      </p:sp>
    </p:spTree>
  </p:cSld>
  <p:clrMapOvr>
    <a:masterClrMapping/>
  </p:clrMapOvr>
  <p:transition spd="med">
    <p:wipe dir="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55000" lnSpcReduction="20000"/>
          </a:bodyPr>
          <a:lstStyle/>
          <a:p>
            <a:pPr marL="266700" marR="0">
              <a:spcBef>
                <a:spcPts val="0"/>
              </a:spcBef>
              <a:spcAft>
                <a:spcPts val="0"/>
              </a:spcAft>
            </a:pPr>
            <a:r>
              <a:rPr lang="en-US" b="1" dirty="0" smtClean="0">
                <a:latin typeface="Arial"/>
                <a:ea typeface="Arial"/>
              </a:rPr>
              <a:t>Promoting</a:t>
            </a:r>
            <a:r>
              <a:rPr lang="en-US" b="1" spc="250" dirty="0" smtClean="0">
                <a:latin typeface="Arial"/>
                <a:ea typeface="Arial"/>
              </a:rPr>
              <a:t> </a:t>
            </a:r>
            <a:r>
              <a:rPr lang="en-US" b="1" dirty="0" smtClean="0">
                <a:latin typeface="Arial"/>
                <a:ea typeface="Arial"/>
              </a:rPr>
              <a:t>Equality</a:t>
            </a:r>
          </a:p>
          <a:p>
            <a:pPr marL="266700" marR="266065" algn="just">
              <a:lnSpc>
                <a:spcPct val="103000"/>
              </a:lnSpc>
              <a:spcBef>
                <a:spcPts val="1125"/>
              </a:spcBef>
              <a:spcAft>
                <a:spcPts val="0"/>
              </a:spcAft>
            </a:pPr>
            <a:r>
              <a:rPr lang="en-US" dirty="0" smtClean="0">
                <a:latin typeface="Times New Roman"/>
                <a:ea typeface="Times New Roman"/>
              </a:rPr>
              <a:t>Equal interactions are established when psychiatric nurses to patients are one-on-one. Participating in activities that</a:t>
            </a:r>
            <a:r>
              <a:rPr lang="en-US" spc="5" dirty="0" smtClean="0">
                <a:latin typeface="Times New Roman"/>
                <a:ea typeface="Times New Roman"/>
              </a:rPr>
              <a:t> </a:t>
            </a:r>
            <a:r>
              <a:rPr lang="en-US" dirty="0" smtClean="0">
                <a:latin typeface="Times New Roman"/>
                <a:ea typeface="Times New Roman"/>
              </a:rPr>
              <a:t>do</a:t>
            </a:r>
            <a:r>
              <a:rPr lang="en-US" spc="-10" dirty="0" smtClean="0">
                <a:latin typeface="Times New Roman"/>
                <a:ea typeface="Times New Roman"/>
              </a:rPr>
              <a:t> </a:t>
            </a:r>
            <a:r>
              <a:rPr lang="en-US" dirty="0" smtClean="0">
                <a:latin typeface="Times New Roman"/>
                <a:ea typeface="Times New Roman"/>
              </a:rPr>
              <a:t>not</a:t>
            </a:r>
            <a:r>
              <a:rPr lang="en-US" spc="-10" dirty="0" smtClean="0">
                <a:latin typeface="Times New Roman"/>
                <a:ea typeface="Times New Roman"/>
              </a:rPr>
              <a:t> </a:t>
            </a:r>
            <a:r>
              <a:rPr lang="en-US" dirty="0" smtClean="0">
                <a:latin typeface="Times New Roman"/>
                <a:ea typeface="Times New Roman"/>
              </a:rPr>
              <a:t>make</a:t>
            </a:r>
            <a:r>
              <a:rPr lang="en-US" spc="-10" dirty="0" smtClean="0">
                <a:latin typeface="Times New Roman"/>
                <a:ea typeface="Times New Roman"/>
              </a:rPr>
              <a:t> </a:t>
            </a:r>
            <a:r>
              <a:rPr lang="en-US" dirty="0" smtClean="0">
                <a:latin typeface="Times New Roman"/>
                <a:ea typeface="Times New Roman"/>
              </a:rPr>
              <a:t>one</a:t>
            </a:r>
            <a:r>
              <a:rPr lang="en-US" spc="-10" dirty="0" smtClean="0">
                <a:latin typeface="Times New Roman"/>
                <a:ea typeface="Times New Roman"/>
              </a:rPr>
              <a:t> </a:t>
            </a:r>
            <a:r>
              <a:rPr lang="en-US" dirty="0" smtClean="0">
                <a:latin typeface="Times New Roman"/>
                <a:ea typeface="Times New Roman"/>
              </a:rPr>
              <a:t>person</a:t>
            </a:r>
            <a:r>
              <a:rPr lang="en-US" spc="-10" dirty="0" smtClean="0">
                <a:latin typeface="Times New Roman"/>
                <a:ea typeface="Times New Roman"/>
              </a:rPr>
              <a:t> </a:t>
            </a:r>
            <a:r>
              <a:rPr lang="en-US" dirty="0" smtClean="0">
                <a:latin typeface="Times New Roman"/>
                <a:ea typeface="Times New Roman"/>
              </a:rPr>
              <a:t>more</a:t>
            </a:r>
            <a:r>
              <a:rPr lang="en-US" spc="-10" dirty="0" smtClean="0">
                <a:latin typeface="Times New Roman"/>
                <a:ea typeface="Times New Roman"/>
              </a:rPr>
              <a:t> </a:t>
            </a:r>
            <a:r>
              <a:rPr lang="en-US" dirty="0" smtClean="0">
                <a:latin typeface="Times New Roman"/>
                <a:ea typeface="Times New Roman"/>
              </a:rPr>
              <a:t>dominant</a:t>
            </a:r>
            <a:r>
              <a:rPr lang="en-US" spc="-10" dirty="0" smtClean="0">
                <a:latin typeface="Times New Roman"/>
                <a:ea typeface="Times New Roman"/>
              </a:rPr>
              <a:t> </a:t>
            </a:r>
            <a:r>
              <a:rPr lang="en-US" dirty="0" smtClean="0">
                <a:latin typeface="Times New Roman"/>
                <a:ea typeface="Times New Roman"/>
              </a:rPr>
              <a:t>over</a:t>
            </a:r>
            <a:r>
              <a:rPr lang="en-US" spc="-10" dirty="0" smtClean="0">
                <a:latin typeface="Times New Roman"/>
                <a:ea typeface="Times New Roman"/>
              </a:rPr>
              <a:t> </a:t>
            </a:r>
            <a:r>
              <a:rPr lang="en-US" dirty="0" smtClean="0">
                <a:latin typeface="Times New Roman"/>
                <a:ea typeface="Times New Roman"/>
              </a:rPr>
              <a:t>the</a:t>
            </a:r>
            <a:r>
              <a:rPr lang="en-US" spc="-10" dirty="0" smtClean="0">
                <a:latin typeface="Times New Roman"/>
                <a:ea typeface="Times New Roman"/>
              </a:rPr>
              <a:t> </a:t>
            </a:r>
            <a:r>
              <a:rPr lang="en-US" dirty="0" smtClean="0">
                <a:latin typeface="Times New Roman"/>
                <a:ea typeface="Times New Roman"/>
              </a:rPr>
              <a:t>other,</a:t>
            </a:r>
            <a:r>
              <a:rPr lang="en-US" spc="-10" dirty="0" smtClean="0">
                <a:latin typeface="Times New Roman"/>
                <a:ea typeface="Times New Roman"/>
              </a:rPr>
              <a:t> </a:t>
            </a:r>
            <a:r>
              <a:rPr lang="en-US" dirty="0" smtClean="0">
                <a:latin typeface="Times New Roman"/>
                <a:ea typeface="Times New Roman"/>
              </a:rPr>
              <a:t>such</a:t>
            </a:r>
            <a:r>
              <a:rPr lang="en-US" spc="-10" dirty="0" smtClean="0">
                <a:latin typeface="Times New Roman"/>
                <a:ea typeface="Times New Roman"/>
              </a:rPr>
              <a:t> </a:t>
            </a:r>
            <a:r>
              <a:rPr lang="en-US" dirty="0" smtClean="0">
                <a:latin typeface="Times New Roman"/>
                <a:ea typeface="Times New Roman"/>
              </a:rPr>
              <a:t>as</a:t>
            </a:r>
            <a:r>
              <a:rPr lang="en-US" spc="-10" dirty="0" smtClean="0">
                <a:latin typeface="Times New Roman"/>
                <a:ea typeface="Times New Roman"/>
              </a:rPr>
              <a:t> </a:t>
            </a:r>
            <a:r>
              <a:rPr lang="en-US" dirty="0" smtClean="0">
                <a:latin typeface="Times New Roman"/>
                <a:ea typeface="Times New Roman"/>
              </a:rPr>
              <a:t>talking</a:t>
            </a:r>
            <a:r>
              <a:rPr lang="en-US" spc="-10" dirty="0" smtClean="0">
                <a:latin typeface="Times New Roman"/>
                <a:ea typeface="Times New Roman"/>
              </a:rPr>
              <a:t> </a:t>
            </a:r>
            <a:r>
              <a:rPr lang="en-US" dirty="0" smtClean="0">
                <a:latin typeface="Times New Roman"/>
                <a:ea typeface="Times New Roman"/>
              </a:rPr>
              <a:t>about</a:t>
            </a:r>
            <a:r>
              <a:rPr lang="en-US" spc="-10" dirty="0" smtClean="0">
                <a:latin typeface="Times New Roman"/>
                <a:ea typeface="Times New Roman"/>
              </a:rPr>
              <a:t> </a:t>
            </a:r>
            <a:r>
              <a:rPr lang="en-US" dirty="0" smtClean="0">
                <a:latin typeface="Times New Roman"/>
                <a:ea typeface="Times New Roman"/>
              </a:rPr>
              <a:t>mutual</a:t>
            </a:r>
            <a:r>
              <a:rPr lang="en-US" spc="-10" dirty="0" smtClean="0">
                <a:latin typeface="Times New Roman"/>
                <a:ea typeface="Times New Roman"/>
              </a:rPr>
              <a:t> </a:t>
            </a:r>
            <a:r>
              <a:rPr lang="en-US" dirty="0" smtClean="0">
                <a:latin typeface="Times New Roman"/>
                <a:ea typeface="Times New Roman"/>
              </a:rPr>
              <a:t>interest</a:t>
            </a:r>
            <a:r>
              <a:rPr lang="en-US" spc="-10" dirty="0" smtClean="0">
                <a:latin typeface="Times New Roman"/>
                <a:ea typeface="Times New Roman"/>
              </a:rPr>
              <a:t> </a:t>
            </a:r>
            <a:r>
              <a:rPr lang="en-US" dirty="0" smtClean="0">
                <a:latin typeface="Times New Roman"/>
                <a:ea typeface="Times New Roman"/>
              </a:rPr>
              <a:t>or</a:t>
            </a:r>
            <a:r>
              <a:rPr lang="en-US" spc="-10" dirty="0" smtClean="0">
                <a:latin typeface="Times New Roman"/>
                <a:ea typeface="Times New Roman"/>
              </a:rPr>
              <a:t> </a:t>
            </a:r>
            <a:r>
              <a:rPr lang="en-US" dirty="0" smtClean="0">
                <a:latin typeface="Times New Roman"/>
                <a:ea typeface="Times New Roman"/>
              </a:rPr>
              <a:t>getting</a:t>
            </a:r>
            <a:r>
              <a:rPr lang="en-US" spc="-10" dirty="0" smtClean="0">
                <a:latin typeface="Times New Roman"/>
                <a:ea typeface="Times New Roman"/>
              </a:rPr>
              <a:t> </a:t>
            </a:r>
            <a:r>
              <a:rPr lang="en-US" dirty="0" smtClean="0">
                <a:latin typeface="Times New Roman"/>
                <a:ea typeface="Times New Roman"/>
              </a:rPr>
              <a:t>lunch</a:t>
            </a:r>
            <a:r>
              <a:rPr lang="en-US" spc="-10" dirty="0" smtClean="0">
                <a:latin typeface="Times New Roman"/>
                <a:ea typeface="Times New Roman"/>
              </a:rPr>
              <a:t> </a:t>
            </a:r>
            <a:r>
              <a:rPr lang="en-US" dirty="0" smtClean="0">
                <a:latin typeface="Times New Roman"/>
                <a:ea typeface="Times New Roman"/>
              </a:rPr>
              <a:t>together</a:t>
            </a:r>
            <a:r>
              <a:rPr lang="en-US" spc="-240" dirty="0" smtClean="0">
                <a:latin typeface="Times New Roman"/>
                <a:ea typeface="Times New Roman"/>
              </a:rPr>
              <a:t> </a:t>
            </a:r>
            <a:r>
              <a:rPr lang="en-US" dirty="0" smtClean="0">
                <a:latin typeface="Times New Roman"/>
                <a:ea typeface="Times New Roman"/>
              </a:rPr>
              <a:t>strengthen</a:t>
            </a:r>
            <a:r>
              <a:rPr lang="en-US" spc="-55" dirty="0" smtClean="0">
                <a:latin typeface="Times New Roman"/>
                <a:ea typeface="Times New Roman"/>
              </a:rPr>
              <a:t> </a:t>
            </a:r>
            <a:r>
              <a:rPr lang="en-US" dirty="0" smtClean="0">
                <a:latin typeface="Times New Roman"/>
                <a:ea typeface="Times New Roman"/>
              </a:rPr>
              <a:t>the</a:t>
            </a:r>
            <a:r>
              <a:rPr lang="en-US" spc="-55" dirty="0" smtClean="0">
                <a:latin typeface="Times New Roman"/>
                <a:ea typeface="Times New Roman"/>
              </a:rPr>
              <a:t> </a:t>
            </a:r>
            <a:r>
              <a:rPr lang="en-US" dirty="0" smtClean="0">
                <a:latin typeface="Times New Roman"/>
                <a:ea typeface="Times New Roman"/>
              </a:rPr>
              <a:t>level</a:t>
            </a:r>
            <a:r>
              <a:rPr lang="en-US" spc="-55" dirty="0" smtClean="0">
                <a:latin typeface="Times New Roman"/>
                <a:ea typeface="Times New Roman"/>
              </a:rPr>
              <a:t> </a:t>
            </a:r>
            <a:r>
              <a:rPr lang="en-US" dirty="0" smtClean="0">
                <a:latin typeface="Times New Roman"/>
                <a:ea typeface="Times New Roman"/>
              </a:rPr>
              <a:t>of</a:t>
            </a:r>
            <a:r>
              <a:rPr lang="en-US" spc="-55" dirty="0" smtClean="0">
                <a:latin typeface="Times New Roman"/>
                <a:ea typeface="Times New Roman"/>
              </a:rPr>
              <a:t> </a:t>
            </a:r>
            <a:r>
              <a:rPr lang="en-US" dirty="0" smtClean="0">
                <a:latin typeface="Times New Roman"/>
                <a:ea typeface="Times New Roman"/>
              </a:rPr>
              <a:t>equality</a:t>
            </a:r>
            <a:r>
              <a:rPr lang="en-US" spc="-50" dirty="0" smtClean="0">
                <a:latin typeface="Times New Roman"/>
                <a:ea typeface="Times New Roman"/>
              </a:rPr>
              <a:t> </a:t>
            </a:r>
            <a:r>
              <a:rPr lang="en-US" dirty="0" smtClean="0">
                <a:latin typeface="Times New Roman"/>
                <a:ea typeface="Times New Roman"/>
              </a:rPr>
              <a:t>shared</a:t>
            </a:r>
            <a:r>
              <a:rPr lang="en-US" spc="-55" dirty="0" smtClean="0">
                <a:latin typeface="Times New Roman"/>
                <a:ea typeface="Times New Roman"/>
              </a:rPr>
              <a:t> </a:t>
            </a:r>
            <a:r>
              <a:rPr lang="en-US" dirty="0" smtClean="0">
                <a:latin typeface="Times New Roman"/>
                <a:ea typeface="Times New Roman"/>
              </a:rPr>
              <a:t>between</a:t>
            </a:r>
            <a:r>
              <a:rPr lang="en-US" spc="-55" dirty="0" smtClean="0">
                <a:latin typeface="Times New Roman"/>
                <a:ea typeface="Times New Roman"/>
              </a:rPr>
              <a:t> </a:t>
            </a:r>
            <a:r>
              <a:rPr lang="en-US" dirty="0" smtClean="0">
                <a:latin typeface="Times New Roman"/>
                <a:ea typeface="Times New Roman"/>
              </a:rPr>
              <a:t>professionals</a:t>
            </a:r>
            <a:r>
              <a:rPr lang="en-US" spc="-55" dirty="0" smtClean="0">
                <a:latin typeface="Times New Roman"/>
                <a:ea typeface="Times New Roman"/>
              </a:rPr>
              <a:t> </a:t>
            </a:r>
            <a:r>
              <a:rPr lang="en-US" dirty="0" smtClean="0">
                <a:latin typeface="Times New Roman"/>
                <a:ea typeface="Times New Roman"/>
              </a:rPr>
              <a:t>and</a:t>
            </a:r>
            <a:r>
              <a:rPr lang="en-US" spc="-50" dirty="0" smtClean="0">
                <a:latin typeface="Times New Roman"/>
                <a:ea typeface="Times New Roman"/>
              </a:rPr>
              <a:t> </a:t>
            </a:r>
            <a:r>
              <a:rPr lang="en-US" dirty="0" smtClean="0">
                <a:latin typeface="Times New Roman"/>
                <a:ea typeface="Times New Roman"/>
              </a:rPr>
              <a:t>patients.</a:t>
            </a:r>
            <a:r>
              <a:rPr lang="en-US" spc="-55" dirty="0" smtClean="0">
                <a:latin typeface="Times New Roman"/>
                <a:ea typeface="Times New Roman"/>
              </a:rPr>
              <a:t> </a:t>
            </a:r>
            <a:r>
              <a:rPr lang="en-US" dirty="0" smtClean="0">
                <a:latin typeface="Times New Roman"/>
                <a:ea typeface="Times New Roman"/>
              </a:rPr>
              <a:t>This</a:t>
            </a:r>
            <a:r>
              <a:rPr lang="en-US" spc="-55" dirty="0" smtClean="0">
                <a:latin typeface="Times New Roman"/>
                <a:ea typeface="Times New Roman"/>
              </a:rPr>
              <a:t> </a:t>
            </a:r>
            <a:r>
              <a:rPr lang="en-US" dirty="0" smtClean="0">
                <a:latin typeface="Times New Roman"/>
                <a:ea typeface="Times New Roman"/>
              </a:rPr>
              <a:t>can</a:t>
            </a:r>
            <a:r>
              <a:rPr lang="en-US" spc="-55" dirty="0" smtClean="0">
                <a:latin typeface="Times New Roman"/>
                <a:ea typeface="Times New Roman"/>
              </a:rPr>
              <a:t> </a:t>
            </a:r>
            <a:r>
              <a:rPr lang="en-US" dirty="0" smtClean="0">
                <a:latin typeface="Times New Roman"/>
                <a:ea typeface="Times New Roman"/>
              </a:rPr>
              <a:t>also</a:t>
            </a:r>
            <a:r>
              <a:rPr lang="en-US" spc="-50" dirty="0" smtClean="0">
                <a:latin typeface="Times New Roman"/>
                <a:ea typeface="Times New Roman"/>
              </a:rPr>
              <a:t> </a:t>
            </a:r>
            <a:r>
              <a:rPr lang="en-US" dirty="0" smtClean="0">
                <a:latin typeface="Times New Roman"/>
                <a:ea typeface="Times New Roman"/>
              </a:rPr>
              <a:t>create</a:t>
            </a:r>
            <a:r>
              <a:rPr lang="en-US" spc="-55" dirty="0" smtClean="0">
                <a:latin typeface="Times New Roman"/>
                <a:ea typeface="Times New Roman"/>
              </a:rPr>
              <a:t> </a:t>
            </a:r>
            <a:r>
              <a:rPr lang="en-US" dirty="0" smtClean="0">
                <a:latin typeface="Times New Roman"/>
                <a:ea typeface="Times New Roman"/>
              </a:rPr>
              <a:t>the</a:t>
            </a:r>
            <a:r>
              <a:rPr lang="en-US" spc="-55" dirty="0" smtClean="0">
                <a:latin typeface="Times New Roman"/>
                <a:ea typeface="Times New Roman"/>
              </a:rPr>
              <a:t> </a:t>
            </a:r>
            <a:r>
              <a:rPr lang="en-US" dirty="0" smtClean="0">
                <a:latin typeface="Times New Roman"/>
                <a:ea typeface="Times New Roman"/>
              </a:rPr>
              <a:t>“illusion</a:t>
            </a:r>
            <a:r>
              <a:rPr lang="en-US" spc="-55" dirty="0" smtClean="0">
                <a:latin typeface="Times New Roman"/>
                <a:ea typeface="Times New Roman"/>
              </a:rPr>
              <a:t> </a:t>
            </a:r>
            <a:r>
              <a:rPr lang="en-US" dirty="0" smtClean="0">
                <a:latin typeface="Times New Roman"/>
                <a:ea typeface="Times New Roman"/>
              </a:rPr>
              <a:t>of</a:t>
            </a:r>
            <a:r>
              <a:rPr lang="en-US" spc="-55" dirty="0" smtClean="0">
                <a:latin typeface="Times New Roman"/>
                <a:ea typeface="Times New Roman"/>
              </a:rPr>
              <a:t> </a:t>
            </a:r>
            <a:r>
              <a:rPr lang="en-US" dirty="0" smtClean="0">
                <a:latin typeface="Times New Roman"/>
                <a:ea typeface="Times New Roman"/>
              </a:rPr>
              <a:t>choice”,</a:t>
            </a:r>
            <a:r>
              <a:rPr lang="en-US" spc="-235" dirty="0" smtClean="0">
                <a:latin typeface="Times New Roman"/>
                <a:ea typeface="Times New Roman"/>
              </a:rPr>
              <a:t> </a:t>
            </a:r>
            <a:r>
              <a:rPr lang="en-US" dirty="0" smtClean="0">
                <a:latin typeface="Times New Roman"/>
                <a:ea typeface="Times New Roman"/>
              </a:rPr>
              <a:t>giving the patient options, even if limited or confined within the structure.</a:t>
            </a:r>
          </a:p>
          <a:p>
            <a:pPr marL="0" marR="0">
              <a:spcBef>
                <a:spcPts val="1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Demonstrating</a:t>
            </a:r>
            <a:r>
              <a:rPr lang="en-US" b="1" spc="310" dirty="0" smtClean="0">
                <a:latin typeface="Arial"/>
                <a:ea typeface="Arial"/>
              </a:rPr>
              <a:t> </a:t>
            </a:r>
            <a:r>
              <a:rPr lang="en-US" b="1" dirty="0" smtClean="0">
                <a:latin typeface="Arial"/>
                <a:ea typeface="Arial"/>
              </a:rPr>
              <a:t>Respect</a:t>
            </a:r>
          </a:p>
          <a:p>
            <a:pPr marL="266700" marR="266065" algn="just">
              <a:lnSpc>
                <a:spcPct val="103000"/>
              </a:lnSpc>
              <a:spcBef>
                <a:spcPts val="1125"/>
              </a:spcBef>
              <a:spcAft>
                <a:spcPts val="0"/>
              </a:spcAft>
            </a:pPr>
            <a:r>
              <a:rPr lang="en-US" dirty="0" smtClean="0">
                <a:latin typeface="Times New Roman"/>
                <a:ea typeface="Times New Roman"/>
              </a:rPr>
              <a:t>To</a:t>
            </a:r>
            <a:r>
              <a:rPr lang="en-US" spc="-5" dirty="0" smtClean="0">
                <a:latin typeface="Times New Roman"/>
                <a:ea typeface="Times New Roman"/>
              </a:rPr>
              <a:t> </a:t>
            </a:r>
            <a:r>
              <a:rPr lang="en-US" dirty="0" smtClean="0">
                <a:latin typeface="Times New Roman"/>
                <a:ea typeface="Times New Roman"/>
              </a:rPr>
              <a:t>develop</a:t>
            </a:r>
            <a:r>
              <a:rPr lang="en-US" spc="-5" dirty="0" smtClean="0">
                <a:latin typeface="Times New Roman"/>
                <a:ea typeface="Times New Roman"/>
              </a:rPr>
              <a:t> </a:t>
            </a:r>
            <a:r>
              <a:rPr lang="en-US" dirty="0" smtClean="0">
                <a:latin typeface="Times New Roman"/>
                <a:ea typeface="Times New Roman"/>
              </a:rPr>
              <a:t>a</a:t>
            </a:r>
            <a:r>
              <a:rPr lang="en-US" spc="-5" dirty="0" smtClean="0">
                <a:latin typeface="Times New Roman"/>
                <a:ea typeface="Times New Roman"/>
              </a:rPr>
              <a:t> </a:t>
            </a:r>
            <a:r>
              <a:rPr lang="en-US" dirty="0" smtClean="0">
                <a:latin typeface="Times New Roman"/>
                <a:ea typeface="Times New Roman"/>
              </a:rPr>
              <a:t>quality</a:t>
            </a:r>
            <a:r>
              <a:rPr lang="en-US" spc="-5" dirty="0" smtClean="0">
                <a:latin typeface="Times New Roman"/>
                <a:ea typeface="Times New Roman"/>
              </a:rPr>
              <a:t> </a:t>
            </a:r>
            <a:r>
              <a:rPr lang="en-US" dirty="0" smtClean="0">
                <a:latin typeface="Times New Roman"/>
                <a:ea typeface="Times New Roman"/>
              </a:rPr>
              <a:t>therapeutic</a:t>
            </a:r>
            <a:r>
              <a:rPr lang="en-US" spc="-5" dirty="0" smtClean="0">
                <a:latin typeface="Times New Roman"/>
                <a:ea typeface="Times New Roman"/>
              </a:rPr>
              <a:t> </a:t>
            </a:r>
            <a:r>
              <a:rPr lang="en-US" dirty="0" smtClean="0">
                <a:latin typeface="Times New Roman"/>
                <a:ea typeface="Times New Roman"/>
              </a:rPr>
              <a:t>relationship</a:t>
            </a:r>
            <a:r>
              <a:rPr lang="en-US" spc="-5" dirty="0" smtClean="0">
                <a:latin typeface="Times New Roman"/>
                <a:ea typeface="Times New Roman"/>
              </a:rPr>
              <a:t> </a:t>
            </a:r>
            <a:r>
              <a:rPr lang="en-US" dirty="0" smtClean="0">
                <a:latin typeface="Times New Roman"/>
                <a:ea typeface="Times New Roman"/>
              </a:rPr>
              <a:t>psychiatric</a:t>
            </a:r>
            <a:r>
              <a:rPr lang="en-US" spc="-5" dirty="0" smtClean="0">
                <a:latin typeface="Times New Roman"/>
                <a:ea typeface="Times New Roman"/>
              </a:rPr>
              <a:t> </a:t>
            </a:r>
            <a:r>
              <a:rPr lang="en-US" dirty="0" smtClean="0">
                <a:latin typeface="Times New Roman"/>
                <a:ea typeface="Times New Roman"/>
              </a:rPr>
              <a:t>or</a:t>
            </a:r>
            <a:r>
              <a:rPr lang="en-US" spc="-5" dirty="0" smtClean="0">
                <a:latin typeface="Times New Roman"/>
                <a:ea typeface="Times New Roman"/>
              </a:rPr>
              <a:t> </a:t>
            </a:r>
            <a:r>
              <a:rPr lang="en-US" dirty="0" smtClean="0">
                <a:latin typeface="Times New Roman"/>
                <a:ea typeface="Times New Roman"/>
              </a:rPr>
              <a:t>mental</a:t>
            </a:r>
            <a:r>
              <a:rPr lang="en-US" spc="-5" dirty="0" smtClean="0">
                <a:latin typeface="Times New Roman"/>
                <a:ea typeface="Times New Roman"/>
              </a:rPr>
              <a:t> </a:t>
            </a:r>
            <a:r>
              <a:rPr lang="en-US" dirty="0" smtClean="0">
                <a:latin typeface="Times New Roman"/>
                <a:ea typeface="Times New Roman"/>
              </a:rPr>
              <a:t>health</a:t>
            </a:r>
            <a:r>
              <a:rPr lang="en-US" spc="-5" dirty="0" smtClean="0">
                <a:latin typeface="Times New Roman"/>
                <a:ea typeface="Times New Roman"/>
              </a:rPr>
              <a:t> </a:t>
            </a:r>
            <a:r>
              <a:rPr lang="en-US" dirty="0" smtClean="0">
                <a:latin typeface="Times New Roman"/>
                <a:ea typeface="Times New Roman"/>
              </a:rPr>
              <a:t>nurses</a:t>
            </a:r>
            <a:r>
              <a:rPr lang="en-US" spc="-5" dirty="0" smtClean="0">
                <a:latin typeface="Times New Roman"/>
                <a:ea typeface="Times New Roman"/>
              </a:rPr>
              <a:t> </a:t>
            </a:r>
            <a:r>
              <a:rPr lang="en-US" dirty="0" smtClean="0">
                <a:latin typeface="Times New Roman"/>
                <a:ea typeface="Times New Roman"/>
              </a:rPr>
              <a:t>need</a:t>
            </a:r>
            <a:r>
              <a:rPr lang="en-US" spc="-5" dirty="0" smtClean="0">
                <a:latin typeface="Times New Roman"/>
                <a:ea typeface="Times New Roman"/>
              </a:rPr>
              <a:t> </a:t>
            </a:r>
            <a:r>
              <a:rPr lang="en-US" dirty="0" smtClean="0">
                <a:latin typeface="Times New Roman"/>
                <a:ea typeface="Times New Roman"/>
              </a:rPr>
              <a:t>to</a:t>
            </a:r>
            <a:r>
              <a:rPr lang="en-US" spc="-5" dirty="0" smtClean="0">
                <a:latin typeface="Times New Roman"/>
                <a:ea typeface="Times New Roman"/>
              </a:rPr>
              <a:t> </a:t>
            </a:r>
            <a:r>
              <a:rPr lang="en-US" dirty="0" smtClean="0">
                <a:latin typeface="Times New Roman"/>
                <a:ea typeface="Times New Roman"/>
              </a:rPr>
              <a:t>make</a:t>
            </a:r>
            <a:r>
              <a:rPr lang="en-US" spc="-5" dirty="0" smtClean="0">
                <a:latin typeface="Times New Roman"/>
                <a:ea typeface="Times New Roman"/>
              </a:rPr>
              <a:t> </a:t>
            </a:r>
            <a:r>
              <a:rPr lang="en-US" dirty="0" smtClean="0">
                <a:latin typeface="Times New Roman"/>
                <a:ea typeface="Times New Roman"/>
              </a:rPr>
              <a:t>patients</a:t>
            </a:r>
            <a:r>
              <a:rPr lang="en-US" spc="-5" dirty="0" smtClean="0">
                <a:latin typeface="Times New Roman"/>
                <a:ea typeface="Times New Roman"/>
              </a:rPr>
              <a:t> </a:t>
            </a:r>
            <a:r>
              <a:rPr lang="en-US" dirty="0" smtClean="0">
                <a:latin typeface="Times New Roman"/>
                <a:ea typeface="Times New Roman"/>
              </a:rPr>
              <a:t>feel</a:t>
            </a:r>
            <a:r>
              <a:rPr lang="en-US" spc="-5" dirty="0" smtClean="0">
                <a:latin typeface="Times New Roman"/>
                <a:ea typeface="Times New Roman"/>
              </a:rPr>
              <a:t> </a:t>
            </a:r>
            <a:r>
              <a:rPr lang="en-US" dirty="0" smtClean="0">
                <a:latin typeface="Times New Roman"/>
                <a:ea typeface="Times New Roman"/>
              </a:rPr>
              <a:t>respected</a:t>
            </a:r>
            <a:r>
              <a:rPr lang="en-US" spc="-240" dirty="0" smtClean="0">
                <a:latin typeface="Times New Roman"/>
                <a:ea typeface="Times New Roman"/>
              </a:rPr>
              <a:t> </a:t>
            </a:r>
            <a:r>
              <a:rPr lang="en-US" dirty="0" smtClean="0">
                <a:latin typeface="Times New Roman"/>
                <a:ea typeface="Times New Roman"/>
              </a:rPr>
              <a:t>and</a:t>
            </a:r>
            <a:r>
              <a:rPr lang="en-US" spc="-55" dirty="0" smtClean="0">
                <a:latin typeface="Times New Roman"/>
                <a:ea typeface="Times New Roman"/>
              </a:rPr>
              <a:t> </a:t>
            </a:r>
            <a:r>
              <a:rPr lang="en-US" dirty="0" smtClean="0">
                <a:latin typeface="Times New Roman"/>
                <a:ea typeface="Times New Roman"/>
              </a:rPr>
              <a:t>important.</a:t>
            </a:r>
            <a:r>
              <a:rPr lang="en-US" spc="-55" dirty="0" smtClean="0">
                <a:latin typeface="Times New Roman"/>
                <a:ea typeface="Times New Roman"/>
              </a:rPr>
              <a:t> </a:t>
            </a:r>
            <a:r>
              <a:rPr lang="en-US" dirty="0" smtClean="0">
                <a:latin typeface="Times New Roman"/>
                <a:ea typeface="Times New Roman"/>
              </a:rPr>
              <a:t>Accepting</a:t>
            </a:r>
            <a:r>
              <a:rPr lang="en-US" spc="-55" dirty="0" smtClean="0">
                <a:latin typeface="Times New Roman"/>
                <a:ea typeface="Times New Roman"/>
              </a:rPr>
              <a:t> </a:t>
            </a:r>
            <a:r>
              <a:rPr lang="en-US" dirty="0" smtClean="0">
                <a:latin typeface="Times New Roman"/>
                <a:ea typeface="Times New Roman"/>
              </a:rPr>
              <a:t>patient's</a:t>
            </a:r>
            <a:r>
              <a:rPr lang="en-US" spc="-55" dirty="0" smtClean="0">
                <a:latin typeface="Times New Roman"/>
                <a:ea typeface="Times New Roman"/>
              </a:rPr>
              <a:t> </a:t>
            </a:r>
            <a:r>
              <a:rPr lang="en-US" dirty="0" smtClean="0">
                <a:latin typeface="Times New Roman"/>
                <a:ea typeface="Times New Roman"/>
              </a:rPr>
              <a:t>faults</a:t>
            </a:r>
            <a:r>
              <a:rPr lang="en-US" spc="-55" dirty="0" smtClean="0">
                <a:latin typeface="Times New Roman"/>
                <a:ea typeface="Times New Roman"/>
              </a:rPr>
              <a:t> </a:t>
            </a:r>
            <a:r>
              <a:rPr lang="en-US" dirty="0" smtClean="0">
                <a:latin typeface="Times New Roman"/>
                <a:ea typeface="Times New Roman"/>
              </a:rPr>
              <a:t>and</a:t>
            </a:r>
            <a:r>
              <a:rPr lang="en-US" spc="-55" dirty="0" smtClean="0">
                <a:latin typeface="Times New Roman"/>
                <a:ea typeface="Times New Roman"/>
              </a:rPr>
              <a:t> </a:t>
            </a:r>
            <a:r>
              <a:rPr lang="en-US" dirty="0" smtClean="0">
                <a:latin typeface="Times New Roman"/>
                <a:ea typeface="Times New Roman"/>
              </a:rPr>
              <a:t>problems</a:t>
            </a:r>
            <a:r>
              <a:rPr lang="en-US" spc="-55" dirty="0" smtClean="0">
                <a:latin typeface="Times New Roman"/>
                <a:ea typeface="Times New Roman"/>
              </a:rPr>
              <a:t> </a:t>
            </a:r>
            <a:r>
              <a:rPr lang="en-US" dirty="0" smtClean="0">
                <a:latin typeface="Times New Roman"/>
                <a:ea typeface="Times New Roman"/>
              </a:rPr>
              <a:t>is</a:t>
            </a:r>
            <a:r>
              <a:rPr lang="en-US" spc="-55" dirty="0" smtClean="0">
                <a:latin typeface="Times New Roman"/>
                <a:ea typeface="Times New Roman"/>
              </a:rPr>
              <a:t> </a:t>
            </a:r>
            <a:r>
              <a:rPr lang="en-US" dirty="0" smtClean="0">
                <a:latin typeface="Times New Roman"/>
                <a:ea typeface="Times New Roman"/>
              </a:rPr>
              <a:t>vital</a:t>
            </a:r>
            <a:r>
              <a:rPr lang="en-US" spc="-55" dirty="0" smtClean="0">
                <a:latin typeface="Times New Roman"/>
                <a:ea typeface="Times New Roman"/>
              </a:rPr>
              <a:t> </a:t>
            </a:r>
            <a:r>
              <a:rPr lang="en-US" dirty="0" smtClean="0">
                <a:latin typeface="Times New Roman"/>
                <a:ea typeface="Times New Roman"/>
              </a:rPr>
              <a:t>to</a:t>
            </a:r>
            <a:r>
              <a:rPr lang="en-US" spc="-55" dirty="0" smtClean="0">
                <a:latin typeface="Times New Roman"/>
                <a:ea typeface="Times New Roman"/>
              </a:rPr>
              <a:t> </a:t>
            </a:r>
            <a:r>
              <a:rPr lang="en-US" dirty="0" smtClean="0">
                <a:latin typeface="Times New Roman"/>
                <a:ea typeface="Times New Roman"/>
              </a:rPr>
              <a:t>convey</a:t>
            </a:r>
            <a:r>
              <a:rPr lang="en-US" spc="-55" dirty="0" smtClean="0">
                <a:latin typeface="Times New Roman"/>
                <a:ea typeface="Times New Roman"/>
              </a:rPr>
              <a:t> </a:t>
            </a:r>
            <a:r>
              <a:rPr lang="en-US" dirty="0" smtClean="0">
                <a:latin typeface="Times New Roman"/>
                <a:ea typeface="Times New Roman"/>
              </a:rPr>
              <a:t>respect;</a:t>
            </a:r>
            <a:r>
              <a:rPr lang="en-US" spc="-55" dirty="0" smtClean="0">
                <a:latin typeface="Times New Roman"/>
                <a:ea typeface="Times New Roman"/>
              </a:rPr>
              <a:t> </a:t>
            </a:r>
            <a:r>
              <a:rPr lang="en-US" dirty="0" smtClean="0">
                <a:latin typeface="Times New Roman"/>
                <a:ea typeface="Times New Roman"/>
              </a:rPr>
              <a:t>helping</a:t>
            </a:r>
            <a:r>
              <a:rPr lang="en-US" spc="-55" dirty="0" smtClean="0">
                <a:latin typeface="Times New Roman"/>
                <a:ea typeface="Times New Roman"/>
              </a:rPr>
              <a:t> </a:t>
            </a:r>
            <a:r>
              <a:rPr lang="en-US" dirty="0" smtClean="0">
                <a:latin typeface="Times New Roman"/>
                <a:ea typeface="Times New Roman"/>
              </a:rPr>
              <a:t>the</a:t>
            </a:r>
            <a:r>
              <a:rPr lang="en-US" spc="-55" dirty="0" smtClean="0">
                <a:latin typeface="Times New Roman"/>
                <a:ea typeface="Times New Roman"/>
              </a:rPr>
              <a:t> </a:t>
            </a:r>
            <a:r>
              <a:rPr lang="en-US" dirty="0" smtClean="0">
                <a:latin typeface="Times New Roman"/>
                <a:ea typeface="Times New Roman"/>
              </a:rPr>
              <a:t>patients</a:t>
            </a:r>
            <a:r>
              <a:rPr lang="en-US" spc="-55" dirty="0" smtClean="0">
                <a:latin typeface="Times New Roman"/>
                <a:ea typeface="Times New Roman"/>
              </a:rPr>
              <a:t> </a:t>
            </a:r>
            <a:r>
              <a:rPr lang="en-US" dirty="0" smtClean="0">
                <a:latin typeface="Times New Roman"/>
                <a:ea typeface="Times New Roman"/>
              </a:rPr>
              <a:t>to</a:t>
            </a:r>
            <a:r>
              <a:rPr lang="en-US" spc="-55" dirty="0" smtClean="0">
                <a:latin typeface="Times New Roman"/>
                <a:ea typeface="Times New Roman"/>
              </a:rPr>
              <a:t> </a:t>
            </a:r>
            <a:r>
              <a:rPr lang="en-US" dirty="0" smtClean="0">
                <a:latin typeface="Times New Roman"/>
                <a:ea typeface="Times New Roman"/>
              </a:rPr>
              <a:t>see</a:t>
            </a:r>
            <a:r>
              <a:rPr lang="en-US" spc="-55" dirty="0" smtClean="0">
                <a:latin typeface="Times New Roman"/>
                <a:ea typeface="Times New Roman"/>
              </a:rPr>
              <a:t> </a:t>
            </a:r>
            <a:r>
              <a:rPr lang="en-US" dirty="0" smtClean="0">
                <a:latin typeface="Times New Roman"/>
                <a:ea typeface="Times New Roman"/>
              </a:rPr>
              <a:t>themselves</a:t>
            </a:r>
            <a:r>
              <a:rPr lang="en-US" spc="-240" dirty="0" smtClean="0">
                <a:latin typeface="Times New Roman"/>
                <a:ea typeface="Times New Roman"/>
              </a:rPr>
              <a:t> </a:t>
            </a:r>
            <a:r>
              <a:rPr lang="en-US" dirty="0" smtClean="0">
                <a:latin typeface="Times New Roman"/>
                <a:ea typeface="Times New Roman"/>
              </a:rPr>
              <a:t>as worthy and worthwhile.</a:t>
            </a:r>
          </a:p>
          <a:p>
            <a:pPr marL="266700" marR="0">
              <a:spcBef>
                <a:spcPts val="985"/>
              </a:spcBef>
              <a:spcAft>
                <a:spcPts val="0"/>
              </a:spcAft>
            </a:pPr>
            <a:r>
              <a:rPr lang="en-US" b="1" dirty="0" smtClean="0">
                <a:latin typeface="Arial"/>
                <a:ea typeface="Arial"/>
              </a:rPr>
              <a:t>Demonstrating</a:t>
            </a:r>
            <a:r>
              <a:rPr lang="en-US" b="1" spc="215" dirty="0" smtClean="0">
                <a:latin typeface="Arial"/>
                <a:ea typeface="Arial"/>
              </a:rPr>
              <a:t> </a:t>
            </a:r>
            <a:r>
              <a:rPr lang="en-US" b="1" dirty="0" smtClean="0">
                <a:latin typeface="Arial"/>
                <a:ea typeface="Arial"/>
              </a:rPr>
              <a:t>Clear</a:t>
            </a:r>
            <a:r>
              <a:rPr lang="en-US" b="1" spc="215" dirty="0" smtClean="0">
                <a:latin typeface="Arial"/>
                <a:ea typeface="Arial"/>
              </a:rPr>
              <a:t> </a:t>
            </a:r>
            <a:r>
              <a:rPr lang="en-US" b="1" dirty="0" smtClean="0">
                <a:latin typeface="Arial"/>
                <a:ea typeface="Arial"/>
              </a:rPr>
              <a:t>Boundaries</a:t>
            </a:r>
          </a:p>
          <a:p>
            <a:pPr marL="266700" marR="266065" algn="just">
              <a:lnSpc>
                <a:spcPct val="103000"/>
              </a:lnSpc>
              <a:spcBef>
                <a:spcPts val="1130"/>
              </a:spcBef>
              <a:spcAft>
                <a:spcPts val="0"/>
              </a:spcAft>
            </a:pPr>
            <a:r>
              <a:rPr lang="en-US" dirty="0" smtClean="0">
                <a:latin typeface="Times New Roman"/>
                <a:ea typeface="Times New Roman"/>
              </a:rPr>
              <a:t>Boundaries are essential from protecting both the patient and the psychiatric or mental health nurse and maintaining</a:t>
            </a:r>
            <a:r>
              <a:rPr lang="en-US" spc="5" dirty="0" smtClean="0">
                <a:latin typeface="Times New Roman"/>
                <a:ea typeface="Times New Roman"/>
              </a:rPr>
              <a:t> </a:t>
            </a:r>
            <a:r>
              <a:rPr lang="en-US" dirty="0" smtClean="0">
                <a:latin typeface="Times New Roman"/>
                <a:ea typeface="Times New Roman"/>
              </a:rPr>
              <a:t>a functional therapeutic relationship. Limit setting helps to shield the patient from embarrassing behavior and instills</a:t>
            </a:r>
            <a:r>
              <a:rPr lang="en-US" spc="-235" dirty="0" smtClean="0">
                <a:latin typeface="Times New Roman"/>
                <a:ea typeface="Times New Roman"/>
              </a:rPr>
              <a:t> </a:t>
            </a:r>
            <a:r>
              <a:rPr lang="en-US" dirty="0" smtClean="0">
                <a:latin typeface="Times New Roman"/>
                <a:ea typeface="Times New Roman"/>
              </a:rPr>
              <a:t>the patient with feeling of safety and containment. Limit setting also protects the psychiatric or mental health nurse</a:t>
            </a:r>
            <a:r>
              <a:rPr lang="en-US" spc="5" dirty="0" smtClean="0">
                <a:latin typeface="Times New Roman"/>
                <a:ea typeface="Times New Roman"/>
              </a:rPr>
              <a:t> </a:t>
            </a:r>
            <a:r>
              <a:rPr lang="en-US" dirty="0" smtClean="0">
                <a:latin typeface="Times New Roman"/>
                <a:ea typeface="Times New Roman"/>
              </a:rPr>
              <a:t>from “burnout” preserving personal stability; thus promoting a quality relationship.</a:t>
            </a:r>
          </a:p>
          <a:p>
            <a:endParaRPr lang="en-US" dirty="0"/>
          </a:p>
        </p:txBody>
      </p:sp>
    </p:spTree>
  </p:cSld>
  <p:clrMapOvr>
    <a:masterClrMapping/>
  </p:clrMapOvr>
  <p:transition spd="med">
    <p:wipe dir="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352800"/>
            <a:ext cx="8153400" cy="990600"/>
          </a:xfrm>
        </p:spPr>
        <p:txBody>
          <a:bodyPr>
            <a:normAutofit fontScale="90000"/>
          </a:bodyPr>
          <a:lstStyle/>
          <a:p>
            <a:r>
              <a:rPr lang="en-US" b="1" dirty="0" smtClean="0">
                <a:latin typeface="Arial"/>
                <a:ea typeface="Arial"/>
              </a:rPr>
              <a:t>DEFENCE</a:t>
            </a:r>
            <a:r>
              <a:rPr lang="en-US" b="1" spc="275" dirty="0" smtClean="0">
                <a:latin typeface="Arial"/>
                <a:ea typeface="Arial"/>
              </a:rPr>
              <a:t> </a:t>
            </a:r>
            <a:r>
              <a:rPr lang="en-US" b="1" dirty="0" smtClean="0">
                <a:latin typeface="Arial"/>
                <a:ea typeface="Arial"/>
              </a:rPr>
              <a:t>MECHANISMS</a:t>
            </a:r>
            <a:br>
              <a:rPr lang="en-US" b="1" dirty="0" smtClean="0">
                <a:latin typeface="Arial"/>
                <a:ea typeface="Arial"/>
              </a:rPr>
            </a:br>
            <a:endParaRPr lang="en-US" dirty="0"/>
          </a:p>
        </p:txBody>
      </p:sp>
    </p:spTree>
  </p:cSld>
  <p:clrMapOvr>
    <a:masterClrMapping/>
  </p:clrMapOvr>
  <p:transition spd="med">
    <p:wipe dir="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70000" lnSpcReduction="20000"/>
          </a:bodyPr>
          <a:lstStyle/>
          <a:p>
            <a:pPr marL="266700" marR="265430" algn="just">
              <a:lnSpc>
                <a:spcPct val="103000"/>
              </a:lnSpc>
              <a:spcBef>
                <a:spcPts val="1170"/>
              </a:spcBef>
              <a:spcAft>
                <a:spcPts val="0"/>
              </a:spcAft>
            </a:pPr>
            <a:r>
              <a:rPr lang="en-US" dirty="0" smtClean="0">
                <a:latin typeface="Times New Roman"/>
                <a:ea typeface="Times New Roman"/>
              </a:rPr>
              <a:t>Defense mechanisms or mental process are at unconscious level. They are used to reduce anxiety or resolve conflict.</a:t>
            </a:r>
            <a:r>
              <a:rPr lang="en-US" spc="-235" dirty="0" smtClean="0">
                <a:latin typeface="Times New Roman"/>
                <a:ea typeface="Times New Roman"/>
              </a:rPr>
              <a:t> </a:t>
            </a:r>
            <a:r>
              <a:rPr lang="en-US" dirty="0" smtClean="0">
                <a:latin typeface="Times New Roman"/>
                <a:ea typeface="Times New Roman"/>
              </a:rPr>
              <a:t>Conflict tends to arise when a person has to resolve two equally strong opposing impulses or desires. The term “</a:t>
            </a:r>
            <a:r>
              <a:rPr lang="en-US" dirty="0" err="1" smtClean="0">
                <a:latin typeface="Times New Roman"/>
                <a:ea typeface="Times New Roman"/>
              </a:rPr>
              <a:t>defence</a:t>
            </a:r>
            <a:r>
              <a:rPr lang="en-US" spc="5" dirty="0" smtClean="0">
                <a:latin typeface="Times New Roman"/>
                <a:ea typeface="Times New Roman"/>
              </a:rPr>
              <a:t> </a:t>
            </a:r>
            <a:r>
              <a:rPr lang="en-US" dirty="0" smtClean="0">
                <a:latin typeface="Times New Roman"/>
                <a:ea typeface="Times New Roman"/>
              </a:rPr>
              <a:t>mechanism” is often thought to refer to a definitive singular term for personality traits which arise due to loss or</a:t>
            </a:r>
            <a:r>
              <a:rPr lang="en-US" spc="5" dirty="0" smtClean="0">
                <a:latin typeface="Times New Roman"/>
                <a:ea typeface="Times New Roman"/>
              </a:rPr>
              <a:t> </a:t>
            </a:r>
            <a:r>
              <a:rPr lang="en-US" dirty="0" smtClean="0">
                <a:latin typeface="Times New Roman"/>
                <a:ea typeface="Times New Roman"/>
              </a:rPr>
              <a:t>traumatic experiences.</a:t>
            </a:r>
          </a:p>
          <a:p>
            <a:pPr marL="0" marR="0">
              <a:spcBef>
                <a:spcPts val="30"/>
              </a:spcBef>
              <a:spcAft>
                <a:spcPts val="0"/>
              </a:spcAft>
            </a:pPr>
            <a:r>
              <a:rPr lang="en-US" dirty="0" smtClean="0">
                <a:latin typeface="Times New Roman"/>
                <a:ea typeface="Times New Roman"/>
              </a:rPr>
              <a:t> </a:t>
            </a:r>
          </a:p>
          <a:p>
            <a:pPr marL="266700" marR="266065" algn="just">
              <a:lnSpc>
                <a:spcPct val="103000"/>
              </a:lnSpc>
              <a:spcBef>
                <a:spcPts val="0"/>
              </a:spcBef>
              <a:spcAft>
                <a:spcPts val="0"/>
              </a:spcAft>
            </a:pPr>
            <a:r>
              <a:rPr lang="en-US" dirty="0" smtClean="0">
                <a:latin typeface="Times New Roman"/>
                <a:ea typeface="Times New Roman"/>
              </a:rPr>
              <a:t>The</a:t>
            </a:r>
            <a:r>
              <a:rPr lang="en-US" spc="-15" dirty="0" smtClean="0">
                <a:latin typeface="Times New Roman"/>
                <a:ea typeface="Times New Roman"/>
              </a:rPr>
              <a:t> </a:t>
            </a:r>
            <a:r>
              <a:rPr lang="en-US" dirty="0" err="1" smtClean="0">
                <a:latin typeface="Times New Roman"/>
                <a:ea typeface="Times New Roman"/>
              </a:rPr>
              <a:t>defence</a:t>
            </a:r>
            <a:r>
              <a:rPr lang="en-US" spc="-15" dirty="0" smtClean="0">
                <a:latin typeface="Times New Roman"/>
                <a:ea typeface="Times New Roman"/>
              </a:rPr>
              <a:t> </a:t>
            </a:r>
            <a:r>
              <a:rPr lang="en-US" dirty="0" smtClean="0">
                <a:latin typeface="Times New Roman"/>
                <a:ea typeface="Times New Roman"/>
              </a:rPr>
              <a:t>mechanisms</a:t>
            </a:r>
            <a:r>
              <a:rPr lang="en-US" spc="-15" dirty="0" smtClean="0">
                <a:latin typeface="Times New Roman"/>
                <a:ea typeface="Times New Roman"/>
              </a:rPr>
              <a:t> </a:t>
            </a:r>
            <a:r>
              <a:rPr lang="en-US" dirty="0" smtClean="0">
                <a:latin typeface="Times New Roman"/>
                <a:ea typeface="Times New Roman"/>
              </a:rPr>
              <a:t>are</a:t>
            </a:r>
            <a:r>
              <a:rPr lang="en-US" spc="-15" dirty="0" smtClean="0">
                <a:latin typeface="Times New Roman"/>
                <a:ea typeface="Times New Roman"/>
              </a:rPr>
              <a:t> </a:t>
            </a:r>
            <a:r>
              <a:rPr lang="en-US" dirty="0" smtClean="0">
                <a:latin typeface="Times New Roman"/>
                <a:ea typeface="Times New Roman"/>
              </a:rPr>
              <a:t>ways</a:t>
            </a:r>
            <a:r>
              <a:rPr lang="en-US" spc="-15" dirty="0" smtClean="0">
                <a:latin typeface="Times New Roman"/>
                <a:ea typeface="Times New Roman"/>
              </a:rPr>
              <a:t> </a:t>
            </a:r>
            <a:r>
              <a:rPr lang="en-US" dirty="0" smtClean="0">
                <a:latin typeface="Times New Roman"/>
                <a:ea typeface="Times New Roman"/>
              </a:rPr>
              <a:t>and</a:t>
            </a:r>
            <a:r>
              <a:rPr lang="en-US" spc="-15" dirty="0" smtClean="0">
                <a:latin typeface="Times New Roman"/>
                <a:ea typeface="Times New Roman"/>
              </a:rPr>
              <a:t> </a:t>
            </a:r>
            <a:r>
              <a:rPr lang="en-US" dirty="0" smtClean="0">
                <a:latin typeface="Times New Roman"/>
                <a:ea typeface="Times New Roman"/>
              </a:rPr>
              <a:t>actions</a:t>
            </a:r>
            <a:r>
              <a:rPr lang="en-US" spc="-15" dirty="0" smtClean="0">
                <a:latin typeface="Times New Roman"/>
                <a:ea typeface="Times New Roman"/>
              </a:rPr>
              <a:t> </a:t>
            </a:r>
            <a:r>
              <a:rPr lang="en-US" dirty="0" smtClean="0">
                <a:latin typeface="Times New Roman"/>
                <a:ea typeface="Times New Roman"/>
              </a:rPr>
              <a:t>which</a:t>
            </a:r>
            <a:r>
              <a:rPr lang="en-US" spc="-15" dirty="0" smtClean="0">
                <a:latin typeface="Times New Roman"/>
                <a:ea typeface="Times New Roman"/>
              </a:rPr>
              <a:t> </a:t>
            </a:r>
            <a:r>
              <a:rPr lang="en-US" dirty="0" smtClean="0">
                <a:latin typeface="Times New Roman"/>
                <a:ea typeface="Times New Roman"/>
              </a:rPr>
              <a:t>people</a:t>
            </a:r>
            <a:r>
              <a:rPr lang="en-US" spc="-15" dirty="0" smtClean="0">
                <a:latin typeface="Times New Roman"/>
                <a:ea typeface="Times New Roman"/>
              </a:rPr>
              <a:t> </a:t>
            </a:r>
            <a:r>
              <a:rPr lang="en-US" dirty="0" smtClean="0">
                <a:latin typeface="Times New Roman"/>
                <a:ea typeface="Times New Roman"/>
              </a:rPr>
              <a:t>use</a:t>
            </a:r>
            <a:r>
              <a:rPr lang="en-US" spc="-15" dirty="0" smtClean="0">
                <a:latin typeface="Times New Roman"/>
                <a:ea typeface="Times New Roman"/>
              </a:rPr>
              <a:t> </a:t>
            </a:r>
            <a:r>
              <a:rPr lang="en-US" dirty="0" smtClean="0">
                <a:latin typeface="Times New Roman"/>
                <a:ea typeface="Times New Roman"/>
              </a:rPr>
              <a:t>in</a:t>
            </a:r>
            <a:r>
              <a:rPr lang="en-US" spc="-10" dirty="0" smtClean="0">
                <a:latin typeface="Times New Roman"/>
                <a:ea typeface="Times New Roman"/>
              </a:rPr>
              <a:t> </a:t>
            </a:r>
            <a:r>
              <a:rPr lang="en-US" dirty="0" smtClean="0">
                <a:latin typeface="Times New Roman"/>
                <a:ea typeface="Times New Roman"/>
              </a:rPr>
              <a:t>order</a:t>
            </a:r>
            <a:r>
              <a:rPr lang="en-US" spc="-15" dirty="0" smtClean="0">
                <a:latin typeface="Times New Roman"/>
                <a:ea typeface="Times New Roman"/>
              </a:rPr>
              <a:t> </a:t>
            </a:r>
            <a:r>
              <a:rPr lang="en-US" dirty="0" smtClean="0">
                <a:latin typeface="Times New Roman"/>
                <a:ea typeface="Times New Roman"/>
              </a:rPr>
              <a:t>to</a:t>
            </a:r>
            <a:r>
              <a:rPr lang="en-US" spc="-15" dirty="0" smtClean="0">
                <a:latin typeface="Times New Roman"/>
                <a:ea typeface="Times New Roman"/>
              </a:rPr>
              <a:t> </a:t>
            </a:r>
            <a:r>
              <a:rPr lang="en-US" dirty="0" smtClean="0">
                <a:latin typeface="Times New Roman"/>
                <a:ea typeface="Times New Roman"/>
              </a:rPr>
              <a:t>hide</a:t>
            </a:r>
            <a:r>
              <a:rPr lang="en-US" spc="-15" dirty="0" smtClean="0">
                <a:latin typeface="Times New Roman"/>
                <a:ea typeface="Times New Roman"/>
              </a:rPr>
              <a:t> </a:t>
            </a:r>
            <a:r>
              <a:rPr lang="en-US" dirty="0" smtClean="0">
                <a:latin typeface="Times New Roman"/>
                <a:ea typeface="Times New Roman"/>
              </a:rPr>
              <a:t>their</a:t>
            </a:r>
            <a:r>
              <a:rPr lang="en-US" spc="-15" dirty="0" smtClean="0">
                <a:latin typeface="Times New Roman"/>
                <a:ea typeface="Times New Roman"/>
              </a:rPr>
              <a:t> </a:t>
            </a:r>
            <a:r>
              <a:rPr lang="en-US" dirty="0" smtClean="0">
                <a:latin typeface="Times New Roman"/>
                <a:ea typeface="Times New Roman"/>
              </a:rPr>
              <a:t>incapability</a:t>
            </a:r>
            <a:r>
              <a:rPr lang="en-US" spc="-15" dirty="0" smtClean="0">
                <a:latin typeface="Times New Roman"/>
                <a:ea typeface="Times New Roman"/>
              </a:rPr>
              <a:t> </a:t>
            </a:r>
            <a:r>
              <a:rPr lang="en-US" dirty="0" smtClean="0">
                <a:latin typeface="Times New Roman"/>
                <a:ea typeface="Times New Roman"/>
              </a:rPr>
              <a:t>and</a:t>
            </a:r>
            <a:r>
              <a:rPr lang="en-US" spc="-15" dirty="0" smtClean="0">
                <a:latin typeface="Times New Roman"/>
                <a:ea typeface="Times New Roman"/>
              </a:rPr>
              <a:t> </a:t>
            </a:r>
            <a:r>
              <a:rPr lang="en-US" dirty="0" smtClean="0">
                <a:latin typeface="Times New Roman"/>
                <a:ea typeface="Times New Roman"/>
              </a:rPr>
              <a:t>failure.</a:t>
            </a:r>
            <a:r>
              <a:rPr lang="en-US" spc="-15" dirty="0" smtClean="0">
                <a:latin typeface="Times New Roman"/>
                <a:ea typeface="Times New Roman"/>
              </a:rPr>
              <a:t> </a:t>
            </a:r>
            <a:r>
              <a:rPr lang="en-US" dirty="0" smtClean="0">
                <a:latin typeface="Times New Roman"/>
                <a:ea typeface="Times New Roman"/>
              </a:rPr>
              <a:t>If</a:t>
            </a:r>
            <a:r>
              <a:rPr lang="en-US" spc="-15" dirty="0" smtClean="0">
                <a:latin typeface="Times New Roman"/>
                <a:ea typeface="Times New Roman"/>
              </a:rPr>
              <a:t> </a:t>
            </a:r>
            <a:r>
              <a:rPr lang="en-US" dirty="0" smtClean="0">
                <a:latin typeface="Times New Roman"/>
                <a:ea typeface="Times New Roman"/>
              </a:rPr>
              <a:t>they</a:t>
            </a:r>
            <a:r>
              <a:rPr lang="en-US" spc="-235" dirty="0" smtClean="0">
                <a:latin typeface="Times New Roman"/>
                <a:ea typeface="Times New Roman"/>
              </a:rPr>
              <a:t> </a:t>
            </a:r>
            <a:r>
              <a:rPr lang="en-US" dirty="0" smtClean="0">
                <a:latin typeface="Times New Roman"/>
                <a:ea typeface="Times New Roman"/>
              </a:rPr>
              <a:t>are used too often it could be unhealthy. Ways of coping with certain issues may temporarily relieve anxiety but do</a:t>
            </a:r>
            <a:r>
              <a:rPr lang="en-US" spc="5" dirty="0" smtClean="0">
                <a:latin typeface="Times New Roman"/>
                <a:ea typeface="Times New Roman"/>
              </a:rPr>
              <a:t> </a:t>
            </a:r>
            <a:r>
              <a:rPr lang="en-US" dirty="0" smtClean="0">
                <a:latin typeface="Times New Roman"/>
                <a:ea typeface="Times New Roman"/>
              </a:rPr>
              <a:t>not offer a true escape from the problem.</a:t>
            </a:r>
          </a:p>
          <a:p>
            <a:pPr marL="0" marR="0">
              <a:spcBef>
                <a:spcPts val="15"/>
              </a:spcBef>
              <a:spcAft>
                <a:spcPts val="0"/>
              </a:spcAft>
            </a:pPr>
            <a:r>
              <a:rPr lang="en-US" dirty="0" smtClean="0">
                <a:latin typeface="Times New Roman"/>
                <a:ea typeface="Times New Roman"/>
              </a:rPr>
              <a:t/>
            </a:r>
            <a:br>
              <a:rPr lang="en-US" dirty="0" smtClean="0">
                <a:latin typeface="Times New Roman"/>
                <a:ea typeface="Times New Roman"/>
              </a:rPr>
            </a:br>
            <a:r>
              <a:rPr lang="en-US" dirty="0" smtClean="0">
                <a:latin typeface="Times New Roman"/>
                <a:ea typeface="Times New Roman"/>
              </a:rPr>
              <a:t> </a:t>
            </a:r>
          </a:p>
          <a:p>
            <a:pPr marL="266700" marR="262890">
              <a:lnSpc>
                <a:spcPct val="103000"/>
              </a:lnSpc>
              <a:spcBef>
                <a:spcPts val="460"/>
              </a:spcBef>
              <a:spcAft>
                <a:spcPts val="0"/>
              </a:spcAft>
            </a:pPr>
            <a:r>
              <a:rPr lang="en-US" dirty="0" smtClean="0">
                <a:latin typeface="Times New Roman"/>
                <a:ea typeface="Times New Roman"/>
              </a:rPr>
              <a:t>In</a:t>
            </a:r>
            <a:r>
              <a:rPr lang="en-US" spc="55" dirty="0" smtClean="0">
                <a:latin typeface="Times New Roman"/>
                <a:ea typeface="Times New Roman"/>
              </a:rPr>
              <a:t> </a:t>
            </a:r>
            <a:r>
              <a:rPr lang="en-US" dirty="0" smtClean="0">
                <a:latin typeface="Times New Roman"/>
                <a:ea typeface="Times New Roman"/>
              </a:rPr>
              <a:t>Freudian</a:t>
            </a:r>
            <a:r>
              <a:rPr lang="en-US" spc="55" dirty="0" smtClean="0">
                <a:latin typeface="Times New Roman"/>
                <a:ea typeface="Times New Roman"/>
              </a:rPr>
              <a:t> </a:t>
            </a:r>
            <a:r>
              <a:rPr lang="en-US" dirty="0" smtClean="0">
                <a:latin typeface="Times New Roman"/>
                <a:ea typeface="Times New Roman"/>
              </a:rPr>
              <a:t>theory,</a:t>
            </a:r>
            <a:r>
              <a:rPr lang="en-US" spc="55" dirty="0" smtClean="0">
                <a:latin typeface="Times New Roman"/>
                <a:ea typeface="Times New Roman"/>
              </a:rPr>
              <a:t> </a:t>
            </a:r>
            <a:r>
              <a:rPr lang="en-US" dirty="0" smtClean="0">
                <a:latin typeface="Times New Roman"/>
                <a:ea typeface="Times New Roman"/>
              </a:rPr>
              <a:t>anxiety</a:t>
            </a:r>
            <a:r>
              <a:rPr lang="en-US" spc="55" dirty="0" smtClean="0">
                <a:latin typeface="Times New Roman"/>
                <a:ea typeface="Times New Roman"/>
              </a:rPr>
              <a:t> </a:t>
            </a:r>
            <a:r>
              <a:rPr lang="en-US" dirty="0" smtClean="0">
                <a:latin typeface="Times New Roman"/>
                <a:ea typeface="Times New Roman"/>
              </a:rPr>
              <a:t>refers</a:t>
            </a:r>
            <a:r>
              <a:rPr lang="en-US" spc="55" dirty="0" smtClean="0">
                <a:latin typeface="Times New Roman"/>
                <a:ea typeface="Times New Roman"/>
              </a:rPr>
              <a:t> </a:t>
            </a:r>
            <a:r>
              <a:rPr lang="en-US" dirty="0" smtClean="0">
                <a:latin typeface="Times New Roman"/>
                <a:ea typeface="Times New Roman"/>
              </a:rPr>
              <a:t>to</a:t>
            </a:r>
            <a:r>
              <a:rPr lang="en-US" spc="55" dirty="0" smtClean="0">
                <a:latin typeface="Times New Roman"/>
                <a:ea typeface="Times New Roman"/>
              </a:rPr>
              <a:t> </a:t>
            </a:r>
            <a:r>
              <a:rPr lang="en-US" dirty="0" smtClean="0">
                <a:latin typeface="Times New Roman"/>
                <a:ea typeface="Times New Roman"/>
              </a:rPr>
              <a:t>unpleasant</a:t>
            </a:r>
            <a:r>
              <a:rPr lang="en-US" spc="55" dirty="0" smtClean="0">
                <a:latin typeface="Times New Roman"/>
                <a:ea typeface="Times New Roman"/>
              </a:rPr>
              <a:t> </a:t>
            </a:r>
            <a:r>
              <a:rPr lang="en-US" dirty="0" smtClean="0">
                <a:latin typeface="Times New Roman"/>
                <a:ea typeface="Times New Roman"/>
              </a:rPr>
              <a:t>feelings</a:t>
            </a:r>
            <a:r>
              <a:rPr lang="en-US" spc="55" dirty="0" smtClean="0">
                <a:latin typeface="Times New Roman"/>
                <a:ea typeface="Times New Roman"/>
              </a:rPr>
              <a:t> </a:t>
            </a:r>
            <a:r>
              <a:rPr lang="en-US" dirty="0" smtClean="0">
                <a:latin typeface="Times New Roman"/>
                <a:ea typeface="Times New Roman"/>
              </a:rPr>
              <a:t>of</a:t>
            </a:r>
            <a:r>
              <a:rPr lang="en-US" spc="55" dirty="0" smtClean="0">
                <a:latin typeface="Times New Roman"/>
                <a:ea typeface="Times New Roman"/>
              </a:rPr>
              <a:t> </a:t>
            </a:r>
            <a:r>
              <a:rPr lang="en-US" dirty="0" smtClean="0">
                <a:latin typeface="Times New Roman"/>
                <a:ea typeface="Times New Roman"/>
              </a:rPr>
              <a:t>tension</a:t>
            </a:r>
            <a:r>
              <a:rPr lang="en-US" spc="55" dirty="0" smtClean="0">
                <a:latin typeface="Times New Roman"/>
                <a:ea typeface="Times New Roman"/>
              </a:rPr>
              <a:t> </a:t>
            </a:r>
            <a:r>
              <a:rPr lang="en-US" dirty="0" smtClean="0">
                <a:latin typeface="Times New Roman"/>
                <a:ea typeface="Times New Roman"/>
              </a:rPr>
              <a:t>or</a:t>
            </a:r>
            <a:r>
              <a:rPr lang="en-US" spc="55" dirty="0" smtClean="0">
                <a:latin typeface="Times New Roman"/>
                <a:ea typeface="Times New Roman"/>
              </a:rPr>
              <a:t> </a:t>
            </a:r>
            <a:r>
              <a:rPr lang="en-US" dirty="0" smtClean="0">
                <a:latin typeface="Times New Roman"/>
                <a:ea typeface="Times New Roman"/>
              </a:rPr>
              <a:t>worry</a:t>
            </a:r>
            <a:r>
              <a:rPr lang="en-US" spc="55" dirty="0" smtClean="0">
                <a:latin typeface="Times New Roman"/>
                <a:ea typeface="Times New Roman"/>
              </a:rPr>
              <a:t> </a:t>
            </a:r>
            <a:r>
              <a:rPr lang="en-US" dirty="0" smtClean="0">
                <a:latin typeface="Times New Roman"/>
                <a:ea typeface="Times New Roman"/>
              </a:rPr>
              <a:t>experienced</a:t>
            </a:r>
            <a:r>
              <a:rPr lang="en-US" spc="55" dirty="0" smtClean="0">
                <a:latin typeface="Times New Roman"/>
                <a:ea typeface="Times New Roman"/>
              </a:rPr>
              <a:t> </a:t>
            </a:r>
            <a:r>
              <a:rPr lang="en-US" dirty="0" smtClean="0">
                <a:latin typeface="Times New Roman"/>
                <a:ea typeface="Times New Roman"/>
              </a:rPr>
              <a:t>by</a:t>
            </a:r>
            <a:r>
              <a:rPr lang="en-US" spc="55" dirty="0" smtClean="0">
                <a:latin typeface="Times New Roman"/>
                <a:ea typeface="Times New Roman"/>
              </a:rPr>
              <a:t> </a:t>
            </a:r>
            <a:r>
              <a:rPr lang="en-US" dirty="0" smtClean="0">
                <a:latin typeface="Times New Roman"/>
                <a:ea typeface="Times New Roman"/>
              </a:rPr>
              <a:t>individuals</a:t>
            </a:r>
            <a:r>
              <a:rPr lang="en-US" spc="55" dirty="0" smtClean="0">
                <a:latin typeface="Times New Roman"/>
                <a:ea typeface="Times New Roman"/>
              </a:rPr>
              <a:t> </a:t>
            </a:r>
            <a:r>
              <a:rPr lang="en-US" dirty="0" smtClean="0">
                <a:latin typeface="Times New Roman"/>
                <a:ea typeface="Times New Roman"/>
              </a:rPr>
              <a:t>in</a:t>
            </a:r>
            <a:r>
              <a:rPr lang="en-US" spc="55" dirty="0" smtClean="0">
                <a:latin typeface="Times New Roman"/>
                <a:ea typeface="Times New Roman"/>
              </a:rPr>
              <a:t> </a:t>
            </a:r>
            <a:r>
              <a:rPr lang="en-US" dirty="0" smtClean="0">
                <a:latin typeface="Times New Roman"/>
                <a:ea typeface="Times New Roman"/>
              </a:rPr>
              <a:t>reaction</a:t>
            </a:r>
            <a:r>
              <a:rPr lang="en-US" spc="-235" dirty="0" smtClean="0">
                <a:latin typeface="Times New Roman"/>
                <a:ea typeface="Times New Roman"/>
              </a:rPr>
              <a:t> </a:t>
            </a:r>
            <a:r>
              <a:rPr lang="en-US" dirty="0" smtClean="0">
                <a:latin typeface="Times New Roman"/>
                <a:ea typeface="Times New Roman"/>
              </a:rPr>
              <a:t>to </a:t>
            </a:r>
            <a:r>
              <a:rPr lang="en-US" dirty="0" err="1" smtClean="0">
                <a:latin typeface="Times New Roman"/>
                <a:ea typeface="Times New Roman"/>
              </a:rPr>
              <a:t>unaccepatable</a:t>
            </a:r>
            <a:r>
              <a:rPr lang="en-US" dirty="0" smtClean="0">
                <a:latin typeface="Times New Roman"/>
                <a:ea typeface="Times New Roman"/>
              </a:rPr>
              <a:t> wishes or impulses.</a:t>
            </a:r>
          </a:p>
          <a:p>
            <a:endParaRPr lang="en-US" dirty="0"/>
          </a:p>
        </p:txBody>
      </p:sp>
    </p:spTree>
  </p:cSld>
  <p:clrMapOvr>
    <a:masterClrMapping/>
  </p:clrMapOvr>
  <p:transition spd="med">
    <p:wipe dir="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LEVELS</a:t>
            </a:r>
            <a:r>
              <a:rPr lang="en-US" b="1" spc="115" dirty="0" smtClean="0">
                <a:latin typeface="Arial"/>
                <a:ea typeface="Arial"/>
              </a:rPr>
              <a:t> </a:t>
            </a:r>
            <a:r>
              <a:rPr lang="en-US" b="1" dirty="0" smtClean="0">
                <a:latin typeface="Arial"/>
                <a:ea typeface="Arial"/>
              </a:rPr>
              <a:t>OF</a:t>
            </a:r>
            <a:r>
              <a:rPr lang="en-US" b="1" spc="120" dirty="0" smtClean="0">
                <a:latin typeface="Arial"/>
                <a:ea typeface="Arial"/>
              </a:rPr>
              <a:t> </a:t>
            </a:r>
            <a:r>
              <a:rPr lang="en-US" b="1" dirty="0" smtClean="0">
                <a:latin typeface="Arial"/>
                <a:ea typeface="Arial"/>
              </a:rPr>
              <a:t>ANXIETY</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40000" lnSpcReduction="20000"/>
          </a:bodyPr>
          <a:lstStyle/>
          <a:p>
            <a:pPr marL="266700" marR="0">
              <a:spcBef>
                <a:spcPts val="1160"/>
              </a:spcBef>
              <a:spcAft>
                <a:spcPts val="0"/>
              </a:spcAft>
            </a:pPr>
            <a:r>
              <a:rPr lang="en-US" b="1" dirty="0" smtClean="0">
                <a:latin typeface="Arial"/>
                <a:ea typeface="Arial"/>
              </a:rPr>
              <a:t>Mild</a:t>
            </a:r>
            <a:r>
              <a:rPr lang="en-US" b="1" spc="160" dirty="0" smtClean="0">
                <a:latin typeface="Arial"/>
                <a:ea typeface="Arial"/>
              </a:rPr>
              <a:t> </a:t>
            </a:r>
            <a:r>
              <a:rPr lang="en-US" b="1" dirty="0" smtClean="0">
                <a:latin typeface="Arial"/>
                <a:ea typeface="Arial"/>
              </a:rPr>
              <a:t>Anxiety</a:t>
            </a:r>
          </a:p>
          <a:p>
            <a:pPr marL="266700" marR="0">
              <a:spcBef>
                <a:spcPts val="1130"/>
              </a:spcBef>
              <a:spcAft>
                <a:spcPts val="0"/>
              </a:spcAft>
            </a:pPr>
            <a:r>
              <a:rPr lang="en-US" dirty="0" smtClean="0">
                <a:latin typeface="Times New Roman"/>
                <a:ea typeface="Times New Roman"/>
              </a:rPr>
              <a:t>Mild anxiety is associated with the tension of day-to-day living.</a:t>
            </a:r>
          </a:p>
          <a:p>
            <a:pPr marL="0" marR="0">
              <a:spcBef>
                <a:spcPts val="30"/>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Characteristics</a:t>
            </a:r>
          </a:p>
          <a:p>
            <a:pPr marL="342900" marR="0" lvl="0" indent="-342900">
              <a:spcBef>
                <a:spcPts val="1095"/>
              </a:spcBef>
              <a:spcAft>
                <a:spcPts val="0"/>
              </a:spcAft>
              <a:buSzPts val="1000"/>
              <a:buFont typeface="Times New Roman"/>
              <a:buChar char="•"/>
              <a:tabLst>
                <a:tab pos="393700" algn="l"/>
              </a:tabLst>
            </a:pPr>
            <a:r>
              <a:rPr lang="en-US" dirty="0" smtClean="0">
                <a:latin typeface="Times New Roman"/>
                <a:ea typeface="Times New Roman"/>
              </a:rPr>
              <a:t>Sharpened senses</a:t>
            </a:r>
          </a:p>
          <a:p>
            <a:pPr marL="0" marR="0">
              <a:spcBef>
                <a:spcPts val="10"/>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Alert</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Can solve problems</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Restless</a:t>
            </a:r>
          </a:p>
          <a:p>
            <a:pPr marL="0" marR="0">
              <a:spcBef>
                <a:spcPts val="10"/>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Sleepless</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Hypersensitive to noise</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Increased motivation</a:t>
            </a:r>
          </a:p>
          <a:p>
            <a:pPr marL="0" marR="0">
              <a:spcBef>
                <a:spcPts val="10"/>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Enlarged perceptual field</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Learning is effective</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Gastrointestinal “butterflies</a:t>
            </a:r>
          </a:p>
          <a:p>
            <a:pPr marL="0" marR="0">
              <a:spcBef>
                <a:spcPts val="10"/>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Irritable</a:t>
            </a:r>
          </a:p>
          <a:p>
            <a:endParaRPr lang="en-US" dirty="0"/>
          </a:p>
        </p:txBody>
      </p:sp>
    </p:spTree>
  </p:cSld>
  <p:clrMapOvr>
    <a:masterClrMapping/>
  </p:clrMapOvr>
  <p:transition spd="med">
    <p:wipe dir="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32500" lnSpcReduction="20000"/>
          </a:bodyPr>
          <a:lstStyle/>
          <a:p>
            <a:pPr marL="266700" marR="0">
              <a:spcBef>
                <a:spcPts val="0"/>
              </a:spcBef>
              <a:spcAft>
                <a:spcPts val="0"/>
              </a:spcAft>
            </a:pPr>
            <a:r>
              <a:rPr lang="en-US" b="1" dirty="0" smtClean="0">
                <a:latin typeface="Arial"/>
                <a:ea typeface="Arial"/>
              </a:rPr>
              <a:t>Moderate</a:t>
            </a:r>
            <a:r>
              <a:rPr lang="en-US" b="1" spc="230" dirty="0" smtClean="0">
                <a:latin typeface="Arial"/>
                <a:ea typeface="Arial"/>
              </a:rPr>
              <a:t> </a:t>
            </a:r>
            <a:r>
              <a:rPr lang="en-US" b="1" dirty="0" smtClean="0">
                <a:latin typeface="Arial"/>
                <a:ea typeface="Arial"/>
              </a:rPr>
              <a:t>Anxiety</a:t>
            </a:r>
          </a:p>
          <a:p>
            <a:pPr marL="266700" marR="262890">
              <a:lnSpc>
                <a:spcPct val="103000"/>
              </a:lnSpc>
              <a:spcBef>
                <a:spcPts val="1135"/>
              </a:spcBef>
              <a:spcAft>
                <a:spcPts val="0"/>
              </a:spcAft>
            </a:pPr>
            <a:r>
              <a:rPr lang="en-US" dirty="0" smtClean="0">
                <a:latin typeface="Times New Roman"/>
                <a:ea typeface="Times New Roman"/>
              </a:rPr>
              <a:t>Moderate</a:t>
            </a:r>
            <a:r>
              <a:rPr lang="en-US" spc="-15" dirty="0" smtClean="0">
                <a:latin typeface="Times New Roman"/>
                <a:ea typeface="Times New Roman"/>
              </a:rPr>
              <a:t> </a:t>
            </a:r>
            <a:r>
              <a:rPr lang="en-US" dirty="0" smtClean="0">
                <a:latin typeface="Times New Roman"/>
                <a:ea typeface="Times New Roman"/>
              </a:rPr>
              <a:t>anxiety,</a:t>
            </a:r>
            <a:r>
              <a:rPr lang="en-US" spc="-10" dirty="0" smtClean="0">
                <a:latin typeface="Times New Roman"/>
                <a:ea typeface="Times New Roman"/>
              </a:rPr>
              <a:t> </a:t>
            </a:r>
            <a:r>
              <a:rPr lang="en-US" dirty="0" smtClean="0">
                <a:latin typeface="Times New Roman"/>
                <a:ea typeface="Times New Roman"/>
              </a:rPr>
              <a:t>in</a:t>
            </a:r>
            <a:r>
              <a:rPr lang="en-US" spc="-10" dirty="0" smtClean="0">
                <a:latin typeface="Times New Roman"/>
                <a:ea typeface="Times New Roman"/>
              </a:rPr>
              <a:t> </a:t>
            </a:r>
            <a:r>
              <a:rPr lang="en-US" dirty="0" smtClean="0">
                <a:latin typeface="Times New Roman"/>
                <a:ea typeface="Times New Roman"/>
              </a:rPr>
              <a:t>which</a:t>
            </a:r>
            <a:r>
              <a:rPr lang="en-US" spc="-10" dirty="0" smtClean="0">
                <a:latin typeface="Times New Roman"/>
                <a:ea typeface="Times New Roman"/>
              </a:rPr>
              <a:t> </a:t>
            </a:r>
            <a:r>
              <a:rPr lang="en-US" dirty="0" smtClean="0">
                <a:latin typeface="Times New Roman"/>
                <a:ea typeface="Times New Roman"/>
              </a:rPr>
              <a:t>the</a:t>
            </a:r>
            <a:r>
              <a:rPr lang="en-US" spc="-10" dirty="0" smtClean="0">
                <a:latin typeface="Times New Roman"/>
                <a:ea typeface="Times New Roman"/>
              </a:rPr>
              <a:t> </a:t>
            </a:r>
            <a:r>
              <a:rPr lang="en-US" dirty="0" smtClean="0">
                <a:latin typeface="Times New Roman"/>
                <a:ea typeface="Times New Roman"/>
              </a:rPr>
              <a:t>person</a:t>
            </a:r>
            <a:r>
              <a:rPr lang="en-US" spc="-10" dirty="0" smtClean="0">
                <a:latin typeface="Times New Roman"/>
                <a:ea typeface="Times New Roman"/>
              </a:rPr>
              <a:t> </a:t>
            </a:r>
            <a:r>
              <a:rPr lang="en-US" dirty="0" smtClean="0">
                <a:latin typeface="Times New Roman"/>
                <a:ea typeface="Times New Roman"/>
              </a:rPr>
              <a:t>focuses</a:t>
            </a:r>
            <a:r>
              <a:rPr lang="en-US" spc="-10" dirty="0" smtClean="0">
                <a:latin typeface="Times New Roman"/>
                <a:ea typeface="Times New Roman"/>
              </a:rPr>
              <a:t> </a:t>
            </a:r>
            <a:r>
              <a:rPr lang="en-US" dirty="0" smtClean="0">
                <a:latin typeface="Times New Roman"/>
                <a:ea typeface="Times New Roman"/>
              </a:rPr>
              <a:t>only</a:t>
            </a:r>
            <a:r>
              <a:rPr lang="en-US" spc="-10" dirty="0" smtClean="0">
                <a:latin typeface="Times New Roman"/>
                <a:ea typeface="Times New Roman"/>
              </a:rPr>
              <a:t> </a:t>
            </a:r>
            <a:r>
              <a:rPr lang="en-US" dirty="0" smtClean="0">
                <a:latin typeface="Times New Roman"/>
                <a:ea typeface="Times New Roman"/>
              </a:rPr>
              <a:t>on</a:t>
            </a:r>
            <a:r>
              <a:rPr lang="en-US" spc="-10" dirty="0" smtClean="0">
                <a:latin typeface="Times New Roman"/>
                <a:ea typeface="Times New Roman"/>
              </a:rPr>
              <a:t> </a:t>
            </a:r>
            <a:r>
              <a:rPr lang="en-US" dirty="0" smtClean="0">
                <a:latin typeface="Times New Roman"/>
                <a:ea typeface="Times New Roman"/>
              </a:rPr>
              <a:t>immediate</a:t>
            </a:r>
            <a:r>
              <a:rPr lang="en-US" spc="-10" dirty="0" smtClean="0">
                <a:latin typeface="Times New Roman"/>
                <a:ea typeface="Times New Roman"/>
              </a:rPr>
              <a:t> </a:t>
            </a:r>
            <a:r>
              <a:rPr lang="en-US" dirty="0" smtClean="0">
                <a:latin typeface="Times New Roman"/>
                <a:ea typeface="Times New Roman"/>
              </a:rPr>
              <a:t>concerns,</a:t>
            </a:r>
            <a:r>
              <a:rPr lang="en-US" spc="-15" dirty="0" smtClean="0">
                <a:latin typeface="Times New Roman"/>
                <a:ea typeface="Times New Roman"/>
              </a:rPr>
              <a:t> </a:t>
            </a:r>
            <a:r>
              <a:rPr lang="en-US" dirty="0" smtClean="0">
                <a:latin typeface="Times New Roman"/>
                <a:ea typeface="Times New Roman"/>
              </a:rPr>
              <a:t>involves</a:t>
            </a:r>
            <a:r>
              <a:rPr lang="en-US" spc="-10" dirty="0" smtClean="0">
                <a:latin typeface="Times New Roman"/>
                <a:ea typeface="Times New Roman"/>
              </a:rPr>
              <a:t> </a:t>
            </a:r>
            <a:r>
              <a:rPr lang="en-US" dirty="0" smtClean="0">
                <a:latin typeface="Times New Roman"/>
                <a:ea typeface="Times New Roman"/>
              </a:rPr>
              <a:t>the</a:t>
            </a:r>
            <a:r>
              <a:rPr lang="en-US" spc="-10" dirty="0" smtClean="0">
                <a:latin typeface="Times New Roman"/>
                <a:ea typeface="Times New Roman"/>
              </a:rPr>
              <a:t> </a:t>
            </a:r>
            <a:r>
              <a:rPr lang="en-US" dirty="0" smtClean="0">
                <a:latin typeface="Times New Roman"/>
                <a:ea typeface="Times New Roman"/>
              </a:rPr>
              <a:t>narrowing</a:t>
            </a:r>
            <a:r>
              <a:rPr lang="en-US" spc="-10" dirty="0" smtClean="0">
                <a:latin typeface="Times New Roman"/>
                <a:ea typeface="Times New Roman"/>
              </a:rPr>
              <a:t> </a:t>
            </a:r>
            <a:r>
              <a:rPr lang="en-US" dirty="0" smtClean="0">
                <a:latin typeface="Times New Roman"/>
                <a:ea typeface="Times New Roman"/>
              </a:rPr>
              <a:t>of</a:t>
            </a:r>
            <a:r>
              <a:rPr lang="en-US" spc="-10" dirty="0" smtClean="0">
                <a:latin typeface="Times New Roman"/>
                <a:ea typeface="Times New Roman"/>
              </a:rPr>
              <a:t> </a:t>
            </a:r>
            <a:r>
              <a:rPr lang="en-US" dirty="0" smtClean="0">
                <a:latin typeface="Times New Roman"/>
                <a:ea typeface="Times New Roman"/>
              </a:rPr>
              <a:t>the</a:t>
            </a:r>
            <a:r>
              <a:rPr lang="en-US" spc="-10" dirty="0" smtClean="0">
                <a:latin typeface="Times New Roman"/>
                <a:ea typeface="Times New Roman"/>
              </a:rPr>
              <a:t> </a:t>
            </a:r>
            <a:r>
              <a:rPr lang="en-US" dirty="0" smtClean="0">
                <a:latin typeface="Times New Roman"/>
                <a:ea typeface="Times New Roman"/>
              </a:rPr>
              <a:t>perceptual</a:t>
            </a:r>
            <a:r>
              <a:rPr lang="en-US" spc="-235" dirty="0" smtClean="0">
                <a:latin typeface="Times New Roman"/>
                <a:ea typeface="Times New Roman"/>
              </a:rPr>
              <a:t> </a:t>
            </a:r>
            <a:r>
              <a:rPr lang="en-US" dirty="0" smtClean="0">
                <a:latin typeface="Times New Roman"/>
                <a:ea typeface="Times New Roman"/>
              </a:rPr>
              <a:t>field. The person blocks selected areas but can attend to more if directed to do so.</a:t>
            </a:r>
          </a:p>
          <a:p>
            <a:pPr marL="0" marR="0">
              <a:spcBef>
                <a:spcPts val="4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Characteristics</a:t>
            </a:r>
          </a:p>
          <a:p>
            <a:pPr marL="342900" marR="0" lvl="0" indent="-342900">
              <a:spcBef>
                <a:spcPts val="1095"/>
              </a:spcBef>
              <a:spcAft>
                <a:spcPts val="0"/>
              </a:spcAft>
              <a:buSzPts val="1000"/>
              <a:buFont typeface="Times New Roman"/>
              <a:buChar char="•"/>
              <a:tabLst>
                <a:tab pos="393700" algn="l"/>
              </a:tabLst>
            </a:pPr>
            <a:r>
              <a:rPr lang="en-US" dirty="0" smtClean="0">
                <a:latin typeface="Times New Roman"/>
                <a:ea typeface="Times New Roman"/>
              </a:rPr>
              <a:t>Selectively attentive</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Can be redirected</a:t>
            </a:r>
          </a:p>
          <a:p>
            <a:pPr marL="0" marR="0">
              <a:spcBef>
                <a:spcPts val="10"/>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Muscle tension</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Pounding pulse</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Dry mouth</a:t>
            </a:r>
          </a:p>
          <a:p>
            <a:pPr marL="0" marR="0">
              <a:spcBef>
                <a:spcPts val="10"/>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Increased rate of speech</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Frequent urination</a:t>
            </a:r>
          </a:p>
          <a:p>
            <a:pPr marL="0" marR="0">
              <a:spcBef>
                <a:spcPts val="1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Perceptual field limited to the immediate task</a:t>
            </a:r>
          </a:p>
          <a:p>
            <a:pPr marL="0" marR="0">
              <a:spcBef>
                <a:spcPts val="15"/>
              </a:spcBef>
              <a:spcAft>
                <a:spcPts val="0"/>
              </a:spcAft>
            </a:pPr>
            <a:r>
              <a:rPr lang="en-US" dirty="0" smtClean="0">
                <a:latin typeface="Times New Roman"/>
                <a:ea typeface="Times New Roman"/>
              </a:rPr>
              <a:t/>
            </a:r>
            <a:br>
              <a:rPr lang="en-US" dirty="0" smtClean="0">
                <a:latin typeface="Times New Roman"/>
                <a:ea typeface="Times New Roman"/>
              </a:rPr>
            </a:br>
            <a:r>
              <a:rPr lang="en-US" dirty="0" smtClean="0">
                <a:latin typeface="Times New Roman"/>
                <a:ea typeface="Times New Roman"/>
              </a:rPr>
              <a:t> </a:t>
            </a:r>
          </a:p>
          <a:p>
            <a:pPr marL="342900" marR="0" lvl="0" indent="-342900">
              <a:spcBef>
                <a:spcPts val="460"/>
              </a:spcBef>
              <a:spcAft>
                <a:spcPts val="0"/>
              </a:spcAft>
              <a:buSzPts val="1000"/>
              <a:buFont typeface="Times New Roman"/>
              <a:buChar char="•"/>
              <a:tabLst>
                <a:tab pos="393700" algn="l"/>
              </a:tabLst>
            </a:pPr>
            <a:r>
              <a:rPr lang="en-US" dirty="0" smtClean="0">
                <a:latin typeface="Times New Roman"/>
                <a:ea typeface="Times New Roman"/>
              </a:rPr>
              <a:t>Cannot connect thoughts or events independently</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Diaphoresis</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Headache</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Higher voice pitch</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Gastrointestinal upset</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Increased automatisms (nervous mannerisms)</a:t>
            </a:r>
          </a:p>
          <a:p>
            <a:endParaRPr lang="en-US" dirty="0"/>
          </a:p>
        </p:txBody>
      </p:sp>
    </p:spTree>
  </p:cSld>
  <p:clrMapOvr>
    <a:masterClrMapping/>
  </p:clrMapOvr>
  <p:transition spd="med">
    <p:wipe dir="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32500" lnSpcReduction="20000"/>
          </a:bodyPr>
          <a:lstStyle/>
          <a:p>
            <a:pPr marL="266700" marR="0">
              <a:spcBef>
                <a:spcPts val="0"/>
              </a:spcBef>
              <a:spcAft>
                <a:spcPts val="0"/>
              </a:spcAft>
            </a:pPr>
            <a:r>
              <a:rPr lang="en-US" b="1" dirty="0" smtClean="0">
                <a:latin typeface="Arial"/>
                <a:ea typeface="Arial"/>
              </a:rPr>
              <a:t>Severe</a:t>
            </a:r>
            <a:r>
              <a:rPr lang="en-US" b="1" spc="195" dirty="0" smtClean="0">
                <a:latin typeface="Arial"/>
                <a:ea typeface="Arial"/>
              </a:rPr>
              <a:t> </a:t>
            </a:r>
            <a:r>
              <a:rPr lang="en-US" b="1" dirty="0" smtClean="0">
                <a:latin typeface="Arial"/>
                <a:ea typeface="Arial"/>
              </a:rPr>
              <a:t>Anxiety</a:t>
            </a:r>
          </a:p>
          <a:p>
            <a:pPr marL="266700" marR="0" algn="just">
              <a:spcBef>
                <a:spcPts val="1100"/>
              </a:spcBef>
              <a:spcAft>
                <a:spcPts val="0"/>
              </a:spcAft>
            </a:pPr>
            <a:r>
              <a:rPr lang="en-US" dirty="0" smtClean="0">
                <a:latin typeface="Times New Roman"/>
                <a:ea typeface="Times New Roman"/>
              </a:rPr>
              <a:t>Severe anxiety is marked by a significant reduction in the perceptual field.</a:t>
            </a:r>
          </a:p>
          <a:p>
            <a:pPr marL="0" marR="0">
              <a:spcBef>
                <a:spcPts val="50"/>
              </a:spcBef>
              <a:spcAft>
                <a:spcPts val="0"/>
              </a:spcAft>
            </a:pPr>
            <a:r>
              <a:rPr lang="en-US" dirty="0" smtClean="0">
                <a:latin typeface="Times New Roman"/>
                <a:ea typeface="Times New Roman"/>
              </a:rPr>
              <a:t> </a:t>
            </a:r>
          </a:p>
          <a:p>
            <a:pPr marL="266700" marR="0">
              <a:spcBef>
                <a:spcPts val="5"/>
              </a:spcBef>
              <a:spcAft>
                <a:spcPts val="0"/>
              </a:spcAft>
            </a:pPr>
            <a:r>
              <a:rPr lang="en-US" b="1" dirty="0" smtClean="0">
                <a:latin typeface="Arial"/>
                <a:ea typeface="Arial"/>
              </a:rPr>
              <a:t>Characteristics</a:t>
            </a:r>
          </a:p>
          <a:p>
            <a:pPr marL="342900" marR="0" lvl="0" indent="-342900">
              <a:spcBef>
                <a:spcPts val="1060"/>
              </a:spcBef>
              <a:spcAft>
                <a:spcPts val="0"/>
              </a:spcAft>
              <a:buSzPts val="1000"/>
              <a:buFont typeface="Times New Roman"/>
              <a:buChar char="•"/>
              <a:tabLst>
                <a:tab pos="393700" algn="l"/>
              </a:tabLst>
            </a:pPr>
            <a:r>
              <a:rPr lang="en-US" dirty="0" smtClean="0">
                <a:latin typeface="Times New Roman"/>
                <a:ea typeface="Times New Roman"/>
              </a:rPr>
              <a:t>Perceptual field reduced to one detail or scattered details</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Cannot complete tasks</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Cannot solve problem or learn effectively</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Behavior geared toward anxiety relief and is usually ineffective</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Feels awe, dread, or horror</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Doesn't respond to redirection</a:t>
            </a:r>
          </a:p>
          <a:p>
            <a:pPr marL="0" marR="0">
              <a:spcBef>
                <a:spcPts val="35"/>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Severe headache</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Nausea, vomiting, diarrhea</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Trembling</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Rigid stance</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Vertigo</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Pale</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Tachycardia</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Chest pain</a:t>
            </a:r>
          </a:p>
          <a:p>
            <a:pPr marL="0" marR="0">
              <a:spcBef>
                <a:spcPts val="35"/>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Crying, ritualistic (purposeless, repetitive) behavior</a:t>
            </a:r>
          </a:p>
          <a:p>
            <a:endParaRPr lang="en-US" dirty="0"/>
          </a:p>
        </p:txBody>
      </p:sp>
    </p:spTree>
  </p:cSld>
  <p:clrMapOvr>
    <a:masterClrMapping/>
  </p:clrMapOvr>
  <p:transition spd="med">
    <p:wipe dir="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40000" lnSpcReduction="20000"/>
          </a:bodyPr>
          <a:lstStyle/>
          <a:p>
            <a:pPr marL="266700" marR="0">
              <a:spcBef>
                <a:spcPts val="5"/>
              </a:spcBef>
              <a:spcAft>
                <a:spcPts val="0"/>
              </a:spcAft>
            </a:pPr>
            <a:r>
              <a:rPr lang="en-US" b="1" dirty="0" smtClean="0">
                <a:latin typeface="Arial"/>
                <a:ea typeface="Arial"/>
              </a:rPr>
              <a:t>Panic</a:t>
            </a:r>
          </a:p>
          <a:p>
            <a:pPr marL="266700" marR="266065" algn="just">
              <a:lnSpc>
                <a:spcPct val="103000"/>
              </a:lnSpc>
              <a:spcBef>
                <a:spcPts val="1095"/>
              </a:spcBef>
              <a:spcAft>
                <a:spcPts val="0"/>
              </a:spcAft>
            </a:pPr>
            <a:r>
              <a:rPr lang="en-US" dirty="0" smtClean="0">
                <a:latin typeface="Times New Roman"/>
                <a:ea typeface="Times New Roman"/>
              </a:rPr>
              <a:t>Panic is associated with awe, dread, and terror, and the person feeling it is unable to do things even with direction. It</a:t>
            </a:r>
            <a:r>
              <a:rPr lang="en-US" spc="-235" dirty="0" smtClean="0">
                <a:latin typeface="Times New Roman"/>
                <a:ea typeface="Times New Roman"/>
              </a:rPr>
              <a:t> </a:t>
            </a:r>
            <a:r>
              <a:rPr lang="en-US" dirty="0" smtClean="0">
                <a:latin typeface="Times New Roman"/>
                <a:ea typeface="Times New Roman"/>
              </a:rPr>
              <a:t>is a frightening and paralyzing experience. The panicked person is unable to communicate or function effectively. A</a:t>
            </a:r>
            <a:r>
              <a:rPr lang="en-US" spc="5" dirty="0" smtClean="0">
                <a:latin typeface="Times New Roman"/>
                <a:ea typeface="Times New Roman"/>
              </a:rPr>
              <a:t> </a:t>
            </a:r>
            <a:r>
              <a:rPr lang="en-US" dirty="0" smtClean="0">
                <a:latin typeface="Times New Roman"/>
                <a:ea typeface="Times New Roman"/>
              </a:rPr>
              <a:t>prolonged period of panic can result in exhaustion and death.</a:t>
            </a:r>
          </a:p>
          <a:p>
            <a:pPr marL="0" marR="0">
              <a:spcBef>
                <a:spcPts val="1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Characteristics</a:t>
            </a:r>
          </a:p>
          <a:p>
            <a:pPr marL="342900" marR="0" lvl="0" indent="-342900">
              <a:spcBef>
                <a:spcPts val="1065"/>
              </a:spcBef>
              <a:spcAft>
                <a:spcPts val="0"/>
              </a:spcAft>
              <a:buSzPts val="1000"/>
              <a:buFont typeface="Times New Roman"/>
              <a:buChar char="•"/>
              <a:tabLst>
                <a:tab pos="393700" algn="l"/>
              </a:tabLst>
            </a:pPr>
            <a:r>
              <a:rPr lang="en-US" dirty="0" smtClean="0">
                <a:latin typeface="Times New Roman"/>
                <a:ea typeface="Times New Roman"/>
              </a:rPr>
              <a:t>Perceptual field reduced to focus on self</a:t>
            </a:r>
          </a:p>
          <a:p>
            <a:pPr marL="0" marR="0">
              <a:spcBef>
                <a:spcPts val="15"/>
              </a:spcBef>
              <a:spcAft>
                <a:spcPts val="0"/>
              </a:spcAft>
            </a:pPr>
            <a:r>
              <a:rPr lang="en-US" dirty="0" smtClean="0">
                <a:latin typeface="Times New Roman"/>
                <a:ea typeface="Times New Roman"/>
              </a:rPr>
              <a:t/>
            </a:r>
            <a:br>
              <a:rPr lang="en-US" dirty="0" smtClean="0">
                <a:latin typeface="Times New Roman"/>
                <a:ea typeface="Times New Roman"/>
              </a:rPr>
            </a:br>
            <a:r>
              <a:rPr lang="en-US" dirty="0" smtClean="0">
                <a:latin typeface="Times New Roman"/>
                <a:ea typeface="Times New Roman"/>
              </a:rPr>
              <a:t> </a:t>
            </a:r>
          </a:p>
          <a:p>
            <a:pPr marL="342900" marR="0" lvl="0" indent="-342900">
              <a:spcBef>
                <a:spcPts val="460"/>
              </a:spcBef>
              <a:spcAft>
                <a:spcPts val="0"/>
              </a:spcAft>
              <a:buSzPts val="1000"/>
              <a:buFont typeface="Times New Roman"/>
              <a:buChar char="•"/>
              <a:tabLst>
                <a:tab pos="393700" algn="l"/>
              </a:tabLst>
            </a:pPr>
            <a:r>
              <a:rPr lang="en-US" dirty="0" smtClean="0">
                <a:latin typeface="Times New Roman"/>
                <a:ea typeface="Times New Roman"/>
              </a:rPr>
              <a:t>Distorted perceptions</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Personality disorganization</a:t>
            </a:r>
          </a:p>
          <a:p>
            <a:pPr marL="0" marR="0">
              <a:spcBef>
                <a:spcPts val="4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Possibly suicidal</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Cannot communicate verbally</a:t>
            </a:r>
          </a:p>
          <a:p>
            <a:pPr marL="0" marR="0">
              <a:spcBef>
                <a:spcPts val="4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Either cannot sit (may bolt and run) or is totally mute or immobile.</a:t>
            </a:r>
          </a:p>
          <a:p>
            <a:pPr marL="0" marR="0">
              <a:spcBef>
                <a:spcPts val="35"/>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Cannot process environmental stimuli</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Loss of rational thought</a:t>
            </a:r>
          </a:p>
          <a:p>
            <a:pPr marL="0" marR="0">
              <a:spcBef>
                <a:spcPts val="4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Doesn't recognize danger</a:t>
            </a:r>
          </a:p>
          <a:p>
            <a:pPr marL="0" marR="0">
              <a:spcBef>
                <a:spcPts val="3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Delusions or hallucination possible</a:t>
            </a:r>
          </a:p>
          <a:p>
            <a:endParaRPr lang="en-US" dirty="0"/>
          </a:p>
        </p:txBody>
      </p:sp>
    </p:spTree>
  </p:cSld>
  <p:clrMapOvr>
    <a:masterClrMapping/>
  </p:clrMapOvr>
  <p:transition spd="med">
    <p:wipe dir="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55000" lnSpcReduction="20000"/>
          </a:bodyPr>
          <a:lstStyle/>
          <a:p>
            <a:pPr marL="266700" marR="0">
              <a:spcBef>
                <a:spcPts val="0"/>
              </a:spcBef>
              <a:spcAft>
                <a:spcPts val="0"/>
              </a:spcAft>
            </a:pPr>
            <a:r>
              <a:rPr lang="en-US" b="1" dirty="0" smtClean="0">
                <a:latin typeface="Arial"/>
                <a:ea typeface="Arial"/>
              </a:rPr>
              <a:t>Freud</a:t>
            </a:r>
            <a:r>
              <a:rPr lang="en-US" b="1" spc="100" dirty="0" smtClean="0">
                <a:latin typeface="Arial"/>
                <a:ea typeface="Arial"/>
              </a:rPr>
              <a:t> </a:t>
            </a:r>
            <a:r>
              <a:rPr lang="en-US" b="1" dirty="0" smtClean="0">
                <a:latin typeface="Arial"/>
                <a:ea typeface="Arial"/>
              </a:rPr>
              <a:t>Identified</a:t>
            </a:r>
            <a:r>
              <a:rPr lang="en-US" b="1" spc="100" dirty="0" smtClean="0">
                <a:latin typeface="Arial"/>
                <a:ea typeface="Arial"/>
              </a:rPr>
              <a:t> </a:t>
            </a:r>
            <a:r>
              <a:rPr lang="en-US" b="1" dirty="0" smtClean="0">
                <a:latin typeface="Arial"/>
                <a:ea typeface="Arial"/>
              </a:rPr>
              <a:t>Three</a:t>
            </a:r>
            <a:r>
              <a:rPr lang="en-US" b="1" spc="105" dirty="0" smtClean="0">
                <a:latin typeface="Arial"/>
                <a:ea typeface="Arial"/>
              </a:rPr>
              <a:t> </a:t>
            </a:r>
            <a:r>
              <a:rPr lang="en-US" b="1" dirty="0" smtClean="0">
                <a:latin typeface="Arial"/>
                <a:ea typeface="Arial"/>
              </a:rPr>
              <a:t>Types</a:t>
            </a:r>
            <a:r>
              <a:rPr lang="en-US" b="1" spc="100" dirty="0" smtClean="0">
                <a:latin typeface="Arial"/>
                <a:ea typeface="Arial"/>
              </a:rPr>
              <a:t> </a:t>
            </a:r>
            <a:r>
              <a:rPr lang="en-US" b="1" dirty="0" smtClean="0">
                <a:latin typeface="Arial"/>
                <a:ea typeface="Arial"/>
              </a:rPr>
              <a:t>of</a:t>
            </a:r>
            <a:r>
              <a:rPr lang="en-US" b="1" spc="105" dirty="0" smtClean="0">
                <a:latin typeface="Arial"/>
                <a:ea typeface="Arial"/>
              </a:rPr>
              <a:t> </a:t>
            </a:r>
            <a:r>
              <a:rPr lang="en-US" b="1" dirty="0" smtClean="0">
                <a:latin typeface="Arial"/>
                <a:ea typeface="Arial"/>
              </a:rPr>
              <a:t>Anxiety</a:t>
            </a:r>
          </a:p>
          <a:p>
            <a:pPr marL="266700" marR="0">
              <a:spcBef>
                <a:spcPts val="1235"/>
              </a:spcBef>
              <a:spcAft>
                <a:spcPts val="0"/>
              </a:spcAft>
            </a:pPr>
            <a:r>
              <a:rPr lang="en-US" b="1" dirty="0" smtClean="0">
                <a:latin typeface="Arial"/>
                <a:ea typeface="Arial"/>
              </a:rPr>
              <a:t>Neurotic</a:t>
            </a:r>
            <a:r>
              <a:rPr lang="en-US" b="1" spc="150" dirty="0" smtClean="0">
                <a:latin typeface="Arial"/>
                <a:ea typeface="Arial"/>
              </a:rPr>
              <a:t> </a:t>
            </a:r>
            <a:r>
              <a:rPr lang="en-US" b="1" dirty="0" smtClean="0">
                <a:latin typeface="Arial"/>
                <a:ea typeface="Arial"/>
              </a:rPr>
              <a:t>Anxiety</a:t>
            </a:r>
          </a:p>
          <a:p>
            <a:pPr marL="266700" marR="266065" algn="just">
              <a:lnSpc>
                <a:spcPct val="103000"/>
              </a:lnSpc>
              <a:spcBef>
                <a:spcPts val="1175"/>
              </a:spcBef>
              <a:spcAft>
                <a:spcPts val="0"/>
              </a:spcAft>
            </a:pPr>
            <a:r>
              <a:rPr lang="en-US" dirty="0" smtClean="0">
                <a:latin typeface="Times New Roman"/>
                <a:ea typeface="Times New Roman"/>
              </a:rPr>
              <a:t>Neurotic anxiety is the unconscious worry that we will lose control of the id's urges, resulting in punishment for</a:t>
            </a:r>
            <a:r>
              <a:rPr lang="en-US" spc="5" dirty="0" smtClean="0">
                <a:latin typeface="Times New Roman"/>
                <a:ea typeface="Times New Roman"/>
              </a:rPr>
              <a:t> </a:t>
            </a:r>
            <a:r>
              <a:rPr lang="en-US" dirty="0" smtClean="0">
                <a:latin typeface="Times New Roman"/>
                <a:ea typeface="Times New Roman"/>
              </a:rPr>
              <a:t>inappropriate behavior.</a:t>
            </a:r>
          </a:p>
          <a:p>
            <a:pPr marL="0" marR="0">
              <a:spcBef>
                <a:spcPts val="1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Reality</a:t>
            </a:r>
            <a:r>
              <a:rPr lang="en-US" b="1" spc="135" dirty="0" smtClean="0">
                <a:latin typeface="Arial"/>
                <a:ea typeface="Arial"/>
              </a:rPr>
              <a:t> </a:t>
            </a:r>
            <a:r>
              <a:rPr lang="en-US" b="1" dirty="0" smtClean="0">
                <a:latin typeface="Arial"/>
                <a:ea typeface="Arial"/>
              </a:rPr>
              <a:t>Anxiety</a:t>
            </a:r>
          </a:p>
          <a:p>
            <a:pPr marL="266700" marR="266065" algn="just">
              <a:lnSpc>
                <a:spcPct val="103000"/>
              </a:lnSpc>
              <a:spcBef>
                <a:spcPts val="1180"/>
              </a:spcBef>
              <a:spcAft>
                <a:spcPts val="0"/>
              </a:spcAft>
            </a:pPr>
            <a:r>
              <a:rPr lang="en-US" dirty="0" smtClean="0">
                <a:latin typeface="Times New Roman"/>
                <a:ea typeface="Times New Roman"/>
              </a:rPr>
              <a:t>Reality</a:t>
            </a:r>
            <a:r>
              <a:rPr lang="en-US" spc="-55" dirty="0" smtClean="0">
                <a:latin typeface="Times New Roman"/>
                <a:ea typeface="Times New Roman"/>
              </a:rPr>
              <a:t> </a:t>
            </a:r>
            <a:r>
              <a:rPr lang="en-US" dirty="0" smtClean="0">
                <a:latin typeface="Times New Roman"/>
                <a:ea typeface="Times New Roman"/>
              </a:rPr>
              <a:t>anxiety</a:t>
            </a:r>
            <a:r>
              <a:rPr lang="en-US" spc="-55" dirty="0" smtClean="0">
                <a:latin typeface="Times New Roman"/>
                <a:ea typeface="Times New Roman"/>
              </a:rPr>
              <a:t> </a:t>
            </a:r>
            <a:r>
              <a:rPr lang="en-US" dirty="0" smtClean="0">
                <a:latin typeface="Times New Roman"/>
                <a:ea typeface="Times New Roman"/>
              </a:rPr>
              <a:t>is</a:t>
            </a:r>
            <a:r>
              <a:rPr lang="en-US" spc="-50" dirty="0" smtClean="0">
                <a:latin typeface="Times New Roman"/>
                <a:ea typeface="Times New Roman"/>
              </a:rPr>
              <a:t> </a:t>
            </a:r>
            <a:r>
              <a:rPr lang="en-US" dirty="0" smtClean="0">
                <a:latin typeface="Times New Roman"/>
                <a:ea typeface="Times New Roman"/>
              </a:rPr>
              <a:t>fear</a:t>
            </a:r>
            <a:r>
              <a:rPr lang="en-US" spc="-55" dirty="0" smtClean="0">
                <a:latin typeface="Times New Roman"/>
                <a:ea typeface="Times New Roman"/>
              </a:rPr>
              <a:t> </a:t>
            </a:r>
            <a:r>
              <a:rPr lang="en-US" dirty="0" smtClean="0">
                <a:latin typeface="Times New Roman"/>
                <a:ea typeface="Times New Roman"/>
              </a:rPr>
              <a:t>of</a:t>
            </a:r>
            <a:r>
              <a:rPr lang="en-US" spc="-50" dirty="0" smtClean="0">
                <a:latin typeface="Times New Roman"/>
                <a:ea typeface="Times New Roman"/>
              </a:rPr>
              <a:t> </a:t>
            </a:r>
            <a:r>
              <a:rPr lang="en-US" dirty="0" smtClean="0">
                <a:latin typeface="Times New Roman"/>
                <a:ea typeface="Times New Roman"/>
              </a:rPr>
              <a:t>real-world</a:t>
            </a:r>
            <a:r>
              <a:rPr lang="en-US" spc="-55" dirty="0" smtClean="0">
                <a:latin typeface="Times New Roman"/>
                <a:ea typeface="Times New Roman"/>
              </a:rPr>
              <a:t> </a:t>
            </a:r>
            <a:r>
              <a:rPr lang="en-US" dirty="0" smtClean="0">
                <a:latin typeface="Times New Roman"/>
                <a:ea typeface="Times New Roman"/>
              </a:rPr>
              <a:t>events.</a:t>
            </a:r>
            <a:r>
              <a:rPr lang="en-US" spc="-50" dirty="0" smtClean="0">
                <a:latin typeface="Times New Roman"/>
                <a:ea typeface="Times New Roman"/>
              </a:rPr>
              <a:t> </a:t>
            </a:r>
            <a:r>
              <a:rPr lang="en-US" dirty="0" smtClean="0">
                <a:latin typeface="Times New Roman"/>
                <a:ea typeface="Times New Roman"/>
              </a:rPr>
              <a:t>The</a:t>
            </a:r>
            <a:r>
              <a:rPr lang="en-US" spc="-55" dirty="0" smtClean="0">
                <a:latin typeface="Times New Roman"/>
                <a:ea typeface="Times New Roman"/>
              </a:rPr>
              <a:t> </a:t>
            </a:r>
            <a:r>
              <a:rPr lang="en-US" dirty="0" smtClean="0">
                <a:latin typeface="Times New Roman"/>
                <a:ea typeface="Times New Roman"/>
              </a:rPr>
              <a:t>cause</a:t>
            </a:r>
            <a:r>
              <a:rPr lang="en-US" spc="-50" dirty="0" smtClean="0">
                <a:latin typeface="Times New Roman"/>
                <a:ea typeface="Times New Roman"/>
              </a:rPr>
              <a:t> </a:t>
            </a:r>
            <a:r>
              <a:rPr lang="en-US" dirty="0" smtClean="0">
                <a:latin typeface="Times New Roman"/>
                <a:ea typeface="Times New Roman"/>
              </a:rPr>
              <a:t>of</a:t>
            </a:r>
            <a:r>
              <a:rPr lang="en-US" spc="-55" dirty="0" smtClean="0">
                <a:latin typeface="Times New Roman"/>
                <a:ea typeface="Times New Roman"/>
              </a:rPr>
              <a:t> </a:t>
            </a:r>
            <a:r>
              <a:rPr lang="en-US" dirty="0" smtClean="0">
                <a:latin typeface="Times New Roman"/>
                <a:ea typeface="Times New Roman"/>
              </a:rPr>
              <a:t>this</a:t>
            </a:r>
            <a:r>
              <a:rPr lang="en-US" spc="-50" dirty="0" smtClean="0">
                <a:latin typeface="Times New Roman"/>
                <a:ea typeface="Times New Roman"/>
              </a:rPr>
              <a:t> </a:t>
            </a:r>
            <a:r>
              <a:rPr lang="en-US" dirty="0" smtClean="0">
                <a:latin typeface="Times New Roman"/>
                <a:ea typeface="Times New Roman"/>
              </a:rPr>
              <a:t>anxiety</a:t>
            </a:r>
            <a:r>
              <a:rPr lang="en-US" spc="-55" dirty="0" smtClean="0">
                <a:latin typeface="Times New Roman"/>
                <a:ea typeface="Times New Roman"/>
              </a:rPr>
              <a:t> </a:t>
            </a:r>
            <a:r>
              <a:rPr lang="en-US" dirty="0" smtClean="0">
                <a:latin typeface="Times New Roman"/>
                <a:ea typeface="Times New Roman"/>
              </a:rPr>
              <a:t>is</a:t>
            </a:r>
            <a:r>
              <a:rPr lang="en-US" spc="-55" dirty="0" smtClean="0">
                <a:latin typeface="Times New Roman"/>
                <a:ea typeface="Times New Roman"/>
              </a:rPr>
              <a:t> </a:t>
            </a:r>
            <a:r>
              <a:rPr lang="en-US" dirty="0" smtClean="0">
                <a:latin typeface="Times New Roman"/>
                <a:ea typeface="Times New Roman"/>
              </a:rPr>
              <a:t>usually</a:t>
            </a:r>
            <a:r>
              <a:rPr lang="en-US" spc="-50" dirty="0" smtClean="0">
                <a:latin typeface="Times New Roman"/>
                <a:ea typeface="Times New Roman"/>
              </a:rPr>
              <a:t> </a:t>
            </a:r>
            <a:r>
              <a:rPr lang="en-US" dirty="0" smtClean="0">
                <a:latin typeface="Times New Roman"/>
                <a:ea typeface="Times New Roman"/>
              </a:rPr>
              <a:t>easily</a:t>
            </a:r>
            <a:r>
              <a:rPr lang="en-US" spc="-55" dirty="0" smtClean="0">
                <a:latin typeface="Times New Roman"/>
                <a:ea typeface="Times New Roman"/>
              </a:rPr>
              <a:t> </a:t>
            </a:r>
            <a:r>
              <a:rPr lang="en-US" dirty="0" smtClean="0">
                <a:latin typeface="Times New Roman"/>
                <a:ea typeface="Times New Roman"/>
              </a:rPr>
              <a:t>identified.</a:t>
            </a:r>
            <a:r>
              <a:rPr lang="en-US" spc="-50" dirty="0" smtClean="0">
                <a:latin typeface="Times New Roman"/>
                <a:ea typeface="Times New Roman"/>
              </a:rPr>
              <a:t> </a:t>
            </a:r>
            <a:r>
              <a:rPr lang="en-US" dirty="0" smtClean="0">
                <a:latin typeface="Times New Roman"/>
                <a:ea typeface="Times New Roman"/>
              </a:rPr>
              <a:t>For</a:t>
            </a:r>
            <a:r>
              <a:rPr lang="en-US" spc="-55" dirty="0" smtClean="0">
                <a:latin typeface="Times New Roman"/>
                <a:ea typeface="Times New Roman"/>
              </a:rPr>
              <a:t> </a:t>
            </a:r>
            <a:r>
              <a:rPr lang="en-US" dirty="0" smtClean="0">
                <a:latin typeface="Times New Roman"/>
                <a:ea typeface="Times New Roman"/>
              </a:rPr>
              <a:t>example,</a:t>
            </a:r>
            <a:r>
              <a:rPr lang="en-US" spc="-50" dirty="0" smtClean="0">
                <a:latin typeface="Times New Roman"/>
                <a:ea typeface="Times New Roman"/>
              </a:rPr>
              <a:t> </a:t>
            </a:r>
            <a:r>
              <a:rPr lang="en-US" dirty="0" smtClean="0">
                <a:latin typeface="Times New Roman"/>
                <a:ea typeface="Times New Roman"/>
              </a:rPr>
              <a:t>a</a:t>
            </a:r>
            <a:r>
              <a:rPr lang="en-US" spc="-55" dirty="0" smtClean="0">
                <a:latin typeface="Times New Roman"/>
                <a:ea typeface="Times New Roman"/>
              </a:rPr>
              <a:t> </a:t>
            </a:r>
            <a:r>
              <a:rPr lang="en-US" dirty="0" smtClean="0">
                <a:latin typeface="Times New Roman"/>
                <a:ea typeface="Times New Roman"/>
              </a:rPr>
              <a:t>person</a:t>
            </a:r>
            <a:r>
              <a:rPr lang="en-US" spc="-235" dirty="0" smtClean="0">
                <a:latin typeface="Times New Roman"/>
                <a:ea typeface="Times New Roman"/>
              </a:rPr>
              <a:t> </a:t>
            </a:r>
            <a:r>
              <a:rPr lang="en-US" dirty="0" smtClean="0">
                <a:latin typeface="Times New Roman"/>
                <a:ea typeface="Times New Roman"/>
              </a:rPr>
              <a:t>might fear receiving a dog bite when they are near a menacing dog. The most common way of reducing this anxiety</a:t>
            </a:r>
            <a:r>
              <a:rPr lang="en-US" spc="5" dirty="0" smtClean="0">
                <a:latin typeface="Times New Roman"/>
                <a:ea typeface="Times New Roman"/>
              </a:rPr>
              <a:t> </a:t>
            </a:r>
            <a:r>
              <a:rPr lang="en-US" dirty="0" smtClean="0">
                <a:latin typeface="Times New Roman"/>
                <a:ea typeface="Times New Roman"/>
              </a:rPr>
              <a:t>is to avoid the threatening object.</a:t>
            </a:r>
          </a:p>
          <a:p>
            <a:pPr marL="0" marR="0">
              <a:spcBef>
                <a:spcPts val="20"/>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Moral</a:t>
            </a:r>
            <a:r>
              <a:rPr lang="en-US" b="1" spc="-100" dirty="0" smtClean="0">
                <a:latin typeface="Arial"/>
                <a:ea typeface="Arial"/>
              </a:rPr>
              <a:t> </a:t>
            </a:r>
            <a:r>
              <a:rPr lang="en-US" b="1" dirty="0" smtClean="0">
                <a:latin typeface="Arial"/>
                <a:ea typeface="Arial"/>
              </a:rPr>
              <a:t>Anxiety</a:t>
            </a:r>
          </a:p>
          <a:p>
            <a:pPr marL="266700" marR="0" algn="just">
              <a:spcBef>
                <a:spcPts val="1180"/>
              </a:spcBef>
              <a:spcAft>
                <a:spcPts val="0"/>
              </a:spcAft>
            </a:pPr>
            <a:r>
              <a:rPr lang="en-US" dirty="0" smtClean="0">
                <a:latin typeface="Times New Roman"/>
                <a:ea typeface="Times New Roman"/>
              </a:rPr>
              <a:t>Moral anxiety involves a fear of violating our own moral principles.</a:t>
            </a:r>
          </a:p>
          <a:p>
            <a:pPr marL="0" marR="0">
              <a:spcBef>
                <a:spcPts val="35"/>
              </a:spcBef>
              <a:spcAft>
                <a:spcPts val="0"/>
              </a:spcAft>
            </a:pPr>
            <a:r>
              <a:rPr lang="en-US" dirty="0" smtClean="0">
                <a:latin typeface="Times New Roman"/>
                <a:ea typeface="Times New Roman"/>
              </a:rPr>
              <a:t> </a:t>
            </a:r>
          </a:p>
          <a:p>
            <a:pPr marL="266700" marR="265430" algn="just">
              <a:lnSpc>
                <a:spcPct val="103000"/>
              </a:lnSpc>
              <a:spcBef>
                <a:spcPts val="5"/>
              </a:spcBef>
              <a:spcAft>
                <a:spcPts val="0"/>
              </a:spcAft>
            </a:pPr>
            <a:r>
              <a:rPr lang="en-US" i="1" dirty="0" smtClean="0">
                <a:latin typeface="Times New Roman"/>
                <a:ea typeface="Times New Roman"/>
              </a:rPr>
              <a:t>This anxiety is prevented by ego defense mechanisms which are action of ego to balance the superego and id, works</a:t>
            </a:r>
            <a:r>
              <a:rPr lang="en-US" i="1" spc="5" dirty="0" smtClean="0">
                <a:latin typeface="Times New Roman"/>
                <a:ea typeface="Times New Roman"/>
              </a:rPr>
              <a:t> </a:t>
            </a:r>
            <a:r>
              <a:rPr lang="en-US" i="1" dirty="0" smtClean="0">
                <a:latin typeface="Times New Roman"/>
                <a:ea typeface="Times New Roman"/>
              </a:rPr>
              <a:t>at unconscious level, relieves anxiety by distorting reality.</a:t>
            </a:r>
            <a:endParaRPr lang="en-US" dirty="0" smtClean="0">
              <a:latin typeface="Times New Roman"/>
              <a:ea typeface="Times New Roman"/>
            </a:endParaRPr>
          </a:p>
          <a:p>
            <a:endParaRPr lang="en-US" dirty="0"/>
          </a:p>
        </p:txBody>
      </p:sp>
    </p:spTree>
  </p:cSld>
  <p:clrMapOvr>
    <a:masterClrMapping/>
  </p:clrMapOvr>
  <p:transition spd="med">
    <p:wipe dir="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a:ea typeface="Times New Roman"/>
              </a:rPr>
              <a:t>DEFINITION</a:t>
            </a:r>
            <a:r>
              <a:rPr lang="en-US" spc="145" dirty="0" smtClean="0">
                <a:latin typeface="Times New Roman"/>
                <a:ea typeface="Times New Roman"/>
              </a:rPr>
              <a:t> </a:t>
            </a:r>
            <a:r>
              <a:rPr lang="en-US" dirty="0" smtClean="0">
                <a:latin typeface="Times New Roman"/>
                <a:ea typeface="Times New Roman"/>
              </a:rPr>
              <a:t>OF</a:t>
            </a:r>
            <a:r>
              <a:rPr lang="en-US" spc="145" dirty="0" smtClean="0">
                <a:latin typeface="Times New Roman"/>
                <a:ea typeface="Times New Roman"/>
              </a:rPr>
              <a:t> </a:t>
            </a:r>
            <a:r>
              <a:rPr lang="en-US" dirty="0" smtClean="0">
                <a:latin typeface="Times New Roman"/>
                <a:ea typeface="Times New Roman"/>
              </a:rPr>
              <a:t>DEFENCE</a:t>
            </a:r>
            <a:r>
              <a:rPr lang="en-US" spc="145" dirty="0" smtClean="0">
                <a:latin typeface="Times New Roman"/>
                <a:ea typeface="Times New Roman"/>
              </a:rPr>
              <a:t> </a:t>
            </a:r>
            <a:r>
              <a:rPr lang="en-US" dirty="0" smtClean="0">
                <a:latin typeface="Times New Roman"/>
                <a:ea typeface="Times New Roman"/>
              </a:rPr>
              <a:t>MECHANISM</a:t>
            </a:r>
            <a:endParaRPr lang="en-US" dirty="0"/>
          </a:p>
        </p:txBody>
      </p:sp>
      <p:sp>
        <p:nvSpPr>
          <p:cNvPr id="3" name="Content Placeholder 2"/>
          <p:cNvSpPr>
            <a:spLocks noGrp="1"/>
          </p:cNvSpPr>
          <p:nvPr>
            <p:ph sz="quarter" idx="1"/>
          </p:nvPr>
        </p:nvSpPr>
        <p:spPr/>
        <p:txBody>
          <a:bodyPr/>
          <a:lstStyle/>
          <a:p>
            <a:pPr marL="266700" marR="265430" algn="just">
              <a:lnSpc>
                <a:spcPct val="103000"/>
              </a:lnSpc>
              <a:spcBef>
                <a:spcPts val="1260"/>
              </a:spcBef>
              <a:spcAft>
                <a:spcPts val="0"/>
              </a:spcAft>
            </a:pPr>
            <a:r>
              <a:rPr lang="en-US" dirty="0" smtClean="0">
                <a:latin typeface="Times New Roman"/>
                <a:ea typeface="Times New Roman"/>
              </a:rPr>
              <a:t>A</a:t>
            </a:r>
            <a:r>
              <a:rPr lang="en-US" spc="40" dirty="0" smtClean="0">
                <a:latin typeface="Times New Roman"/>
                <a:ea typeface="Times New Roman"/>
              </a:rPr>
              <a:t> </a:t>
            </a:r>
            <a:r>
              <a:rPr lang="en-US" dirty="0" smtClean="0">
                <a:latin typeface="Times New Roman"/>
                <a:ea typeface="Times New Roman"/>
              </a:rPr>
              <a:t>defense</a:t>
            </a:r>
            <a:r>
              <a:rPr lang="en-US" spc="45" dirty="0" smtClean="0">
                <a:latin typeface="Times New Roman"/>
                <a:ea typeface="Times New Roman"/>
              </a:rPr>
              <a:t> </a:t>
            </a:r>
            <a:r>
              <a:rPr lang="en-US" dirty="0" smtClean="0">
                <a:latin typeface="Times New Roman"/>
                <a:ea typeface="Times New Roman"/>
              </a:rPr>
              <a:t>mechanism</a:t>
            </a:r>
            <a:r>
              <a:rPr lang="en-US" spc="45" dirty="0" smtClean="0">
                <a:latin typeface="Times New Roman"/>
                <a:ea typeface="Times New Roman"/>
              </a:rPr>
              <a:t> </a:t>
            </a:r>
            <a:r>
              <a:rPr lang="en-US" dirty="0" smtClean="0">
                <a:latin typeface="Times New Roman"/>
                <a:ea typeface="Times New Roman"/>
              </a:rPr>
              <a:t>is</a:t>
            </a:r>
            <a:r>
              <a:rPr lang="en-US" spc="40" dirty="0" smtClean="0">
                <a:latin typeface="Times New Roman"/>
                <a:ea typeface="Times New Roman"/>
              </a:rPr>
              <a:t> </a:t>
            </a:r>
            <a:r>
              <a:rPr lang="en-US" dirty="0" smtClean="0">
                <a:latin typeface="Times New Roman"/>
                <a:ea typeface="Times New Roman"/>
              </a:rPr>
              <a:t>a</a:t>
            </a:r>
            <a:r>
              <a:rPr lang="en-US" spc="45" dirty="0" smtClean="0">
                <a:latin typeface="Times New Roman"/>
                <a:ea typeface="Times New Roman"/>
              </a:rPr>
              <a:t> </a:t>
            </a:r>
            <a:r>
              <a:rPr lang="en-US" dirty="0" smtClean="0">
                <a:latin typeface="Times New Roman"/>
                <a:ea typeface="Times New Roman"/>
              </a:rPr>
              <a:t>strategy</a:t>
            </a:r>
            <a:r>
              <a:rPr lang="en-US" spc="45" dirty="0" smtClean="0">
                <a:latin typeface="Times New Roman"/>
                <a:ea typeface="Times New Roman"/>
              </a:rPr>
              <a:t> </a:t>
            </a:r>
            <a:r>
              <a:rPr lang="en-US" dirty="0" smtClean="0">
                <a:latin typeface="Times New Roman"/>
                <a:ea typeface="Times New Roman"/>
              </a:rPr>
              <a:t>used</a:t>
            </a:r>
            <a:r>
              <a:rPr lang="en-US" spc="45" dirty="0" smtClean="0">
                <a:latin typeface="Times New Roman"/>
                <a:ea typeface="Times New Roman"/>
              </a:rPr>
              <a:t> </a:t>
            </a:r>
            <a:r>
              <a:rPr lang="en-US" dirty="0" smtClean="0">
                <a:latin typeface="Times New Roman"/>
                <a:ea typeface="Times New Roman"/>
              </a:rPr>
              <a:t>to</a:t>
            </a:r>
            <a:r>
              <a:rPr lang="en-US" spc="40" dirty="0" smtClean="0">
                <a:latin typeface="Times New Roman"/>
                <a:ea typeface="Times New Roman"/>
              </a:rPr>
              <a:t> </a:t>
            </a:r>
            <a:r>
              <a:rPr lang="en-US" dirty="0" smtClean="0">
                <a:latin typeface="Times New Roman"/>
                <a:ea typeface="Times New Roman"/>
              </a:rPr>
              <a:t>cover</a:t>
            </a:r>
            <a:r>
              <a:rPr lang="en-US" spc="45" dirty="0" smtClean="0">
                <a:latin typeface="Times New Roman"/>
                <a:ea typeface="Times New Roman"/>
              </a:rPr>
              <a:t> </a:t>
            </a:r>
            <a:r>
              <a:rPr lang="en-US" dirty="0" smtClean="0">
                <a:latin typeface="Times New Roman"/>
                <a:ea typeface="Times New Roman"/>
              </a:rPr>
              <a:t>up</a:t>
            </a:r>
            <a:r>
              <a:rPr lang="en-US" spc="45" dirty="0" smtClean="0">
                <a:latin typeface="Times New Roman"/>
                <a:ea typeface="Times New Roman"/>
              </a:rPr>
              <a:t> </a:t>
            </a:r>
            <a:r>
              <a:rPr lang="en-US" dirty="0" smtClean="0">
                <a:latin typeface="Times New Roman"/>
                <a:ea typeface="Times New Roman"/>
              </a:rPr>
              <a:t>or</a:t>
            </a:r>
            <a:r>
              <a:rPr lang="en-US" spc="45" dirty="0" smtClean="0">
                <a:latin typeface="Times New Roman"/>
                <a:ea typeface="Times New Roman"/>
              </a:rPr>
              <a:t> </a:t>
            </a:r>
            <a:r>
              <a:rPr lang="en-US" dirty="0" smtClean="0">
                <a:latin typeface="Times New Roman"/>
                <a:ea typeface="Times New Roman"/>
              </a:rPr>
              <a:t>change</a:t>
            </a:r>
            <a:r>
              <a:rPr lang="en-US" spc="40" dirty="0" smtClean="0">
                <a:latin typeface="Times New Roman"/>
                <a:ea typeface="Times New Roman"/>
              </a:rPr>
              <a:t> </a:t>
            </a:r>
            <a:r>
              <a:rPr lang="en-US" dirty="0" smtClean="0">
                <a:latin typeface="Times New Roman"/>
                <a:ea typeface="Times New Roman"/>
              </a:rPr>
              <a:t>unconscious</a:t>
            </a:r>
            <a:r>
              <a:rPr lang="en-US" spc="45" dirty="0" smtClean="0">
                <a:latin typeface="Times New Roman"/>
                <a:ea typeface="Times New Roman"/>
              </a:rPr>
              <a:t> </a:t>
            </a:r>
            <a:r>
              <a:rPr lang="en-US" dirty="0" smtClean="0">
                <a:latin typeface="Times New Roman"/>
                <a:ea typeface="Times New Roman"/>
              </a:rPr>
              <a:t>desires</a:t>
            </a:r>
            <a:r>
              <a:rPr lang="en-US" spc="45" dirty="0" smtClean="0">
                <a:latin typeface="Times New Roman"/>
                <a:ea typeface="Times New Roman"/>
              </a:rPr>
              <a:t> </a:t>
            </a:r>
            <a:r>
              <a:rPr lang="en-US" dirty="0" smtClean="0">
                <a:latin typeface="Times New Roman"/>
                <a:ea typeface="Times New Roman"/>
              </a:rPr>
              <a:t>and</a:t>
            </a:r>
            <a:r>
              <a:rPr lang="en-US" spc="45" dirty="0" smtClean="0">
                <a:latin typeface="Times New Roman"/>
                <a:ea typeface="Times New Roman"/>
              </a:rPr>
              <a:t> </a:t>
            </a:r>
            <a:r>
              <a:rPr lang="en-US" dirty="0" smtClean="0">
                <a:latin typeface="Times New Roman"/>
                <a:ea typeface="Times New Roman"/>
              </a:rPr>
              <a:t>wishes</a:t>
            </a:r>
            <a:r>
              <a:rPr lang="en-US" spc="40" dirty="0" smtClean="0">
                <a:latin typeface="Times New Roman"/>
                <a:ea typeface="Times New Roman"/>
              </a:rPr>
              <a:t> </a:t>
            </a:r>
            <a:r>
              <a:rPr lang="en-US" dirty="0" smtClean="0">
                <a:latin typeface="Times New Roman"/>
                <a:ea typeface="Times New Roman"/>
              </a:rPr>
              <a:t>that</a:t>
            </a:r>
            <a:r>
              <a:rPr lang="en-US" spc="45" dirty="0" smtClean="0">
                <a:latin typeface="Times New Roman"/>
                <a:ea typeface="Times New Roman"/>
              </a:rPr>
              <a:t> </a:t>
            </a:r>
            <a:r>
              <a:rPr lang="en-US" dirty="0" smtClean="0">
                <a:latin typeface="Times New Roman"/>
                <a:ea typeface="Times New Roman"/>
              </a:rPr>
              <a:t>may</a:t>
            </a:r>
            <a:r>
              <a:rPr lang="en-US" spc="45" dirty="0" smtClean="0">
                <a:latin typeface="Times New Roman"/>
                <a:ea typeface="Times New Roman"/>
              </a:rPr>
              <a:t> </a:t>
            </a:r>
            <a:r>
              <a:rPr lang="en-US" dirty="0" smtClean="0">
                <a:latin typeface="Times New Roman"/>
                <a:ea typeface="Times New Roman"/>
              </a:rPr>
              <a:t>be</a:t>
            </a:r>
            <a:r>
              <a:rPr lang="en-US" spc="40" dirty="0" smtClean="0">
                <a:latin typeface="Times New Roman"/>
                <a:ea typeface="Times New Roman"/>
              </a:rPr>
              <a:t> </a:t>
            </a:r>
            <a:r>
              <a:rPr lang="en-US" dirty="0" smtClean="0">
                <a:latin typeface="Times New Roman"/>
                <a:ea typeface="Times New Roman"/>
              </a:rPr>
              <a:t>inappropriate</a:t>
            </a:r>
            <a:r>
              <a:rPr lang="en-US" spc="-225" dirty="0" smtClean="0">
                <a:latin typeface="Times New Roman"/>
                <a:ea typeface="Times New Roman"/>
              </a:rPr>
              <a:t> </a:t>
            </a:r>
            <a:r>
              <a:rPr lang="en-US" dirty="0" smtClean="0">
                <a:latin typeface="Times New Roman"/>
                <a:ea typeface="Times New Roman"/>
              </a:rPr>
              <a:t>or difficult to express.</a:t>
            </a:r>
          </a:p>
          <a:p>
            <a:pPr marL="0" marR="0">
              <a:spcBef>
                <a:spcPts val="50"/>
              </a:spcBef>
              <a:spcAft>
                <a:spcPts val="0"/>
              </a:spcAft>
            </a:pPr>
            <a:r>
              <a:rPr lang="en-US" dirty="0" smtClean="0">
                <a:latin typeface="Times New Roman"/>
                <a:ea typeface="Times New Roman"/>
              </a:rPr>
              <a:t> </a:t>
            </a:r>
          </a:p>
          <a:p>
            <a:pPr marL="266700" marR="266065" algn="just">
              <a:lnSpc>
                <a:spcPct val="103000"/>
              </a:lnSpc>
              <a:spcBef>
                <a:spcPts val="0"/>
              </a:spcBef>
              <a:spcAft>
                <a:spcPts val="0"/>
              </a:spcAft>
            </a:pPr>
            <a:r>
              <a:rPr lang="en-US" dirty="0" smtClean="0">
                <a:latin typeface="Times New Roman"/>
                <a:ea typeface="Times New Roman"/>
              </a:rPr>
              <a:t>These are the various automatic, involuntary and unconsciously instituted psychological activities by which the</a:t>
            </a:r>
            <a:r>
              <a:rPr lang="en-US" spc="5" dirty="0" smtClean="0">
                <a:latin typeface="Times New Roman"/>
                <a:ea typeface="Times New Roman"/>
              </a:rPr>
              <a:t> </a:t>
            </a:r>
            <a:r>
              <a:rPr lang="en-US" dirty="0" smtClean="0">
                <a:latin typeface="Times New Roman"/>
                <a:ea typeface="Times New Roman"/>
              </a:rPr>
              <a:t>unacceptable urges or impulses are excluded from conscious awareness.</a:t>
            </a:r>
          </a:p>
          <a:p>
            <a:endParaRPr lang="en-US" dirty="0"/>
          </a:p>
        </p:txBody>
      </p:sp>
    </p:spTree>
  </p:cSld>
  <p:clrMapOvr>
    <a:masterClrMapping/>
  </p:clrMapOvr>
  <p:transition spd="med">
    <p:wipe dir="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PSYCHOANALYTIC</a:t>
            </a:r>
            <a:r>
              <a:rPr lang="en-US" b="1" spc="355" dirty="0" smtClean="0">
                <a:latin typeface="Arial"/>
                <a:ea typeface="Arial"/>
              </a:rPr>
              <a:t> </a:t>
            </a:r>
            <a:r>
              <a:rPr lang="en-US" b="1" dirty="0" smtClean="0">
                <a:latin typeface="Arial"/>
                <a:ea typeface="Arial"/>
              </a:rPr>
              <a:t>APPROACH</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lnSpcReduction="10000"/>
          </a:bodyPr>
          <a:lstStyle/>
          <a:p>
            <a:pPr marL="266700" marR="266065" algn="just">
              <a:lnSpc>
                <a:spcPct val="103000"/>
              </a:lnSpc>
              <a:spcBef>
                <a:spcPts val="1260"/>
              </a:spcBef>
              <a:spcAft>
                <a:spcPts val="0"/>
              </a:spcAft>
            </a:pPr>
            <a:r>
              <a:rPr lang="en-US" dirty="0" smtClean="0">
                <a:latin typeface="Times New Roman"/>
                <a:ea typeface="Times New Roman"/>
              </a:rPr>
              <a:t>Freud described the concept of human mind and psyche concerning personality development under the following</a:t>
            </a:r>
            <a:r>
              <a:rPr lang="en-US" spc="5" dirty="0" smtClean="0">
                <a:latin typeface="Times New Roman"/>
                <a:ea typeface="Times New Roman"/>
              </a:rPr>
              <a:t> </a:t>
            </a:r>
            <a:r>
              <a:rPr lang="en-US" dirty="0" smtClean="0">
                <a:latin typeface="Times New Roman"/>
                <a:ea typeface="Times New Roman"/>
              </a:rPr>
              <a:t>headings:</a:t>
            </a:r>
          </a:p>
          <a:p>
            <a:pPr marL="0" marR="0">
              <a:spcBef>
                <a:spcPts val="5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Levels of consciousness</a:t>
            </a:r>
          </a:p>
          <a:p>
            <a:pPr marL="0" marR="0">
              <a:spcBef>
                <a:spcPts val="15"/>
              </a:spcBef>
              <a:spcAft>
                <a:spcPts val="0"/>
              </a:spcAft>
            </a:pPr>
            <a:r>
              <a:rPr lang="en-US" dirty="0" smtClean="0">
                <a:latin typeface="Times New Roman"/>
                <a:ea typeface="Times New Roman"/>
              </a:rPr>
              <a:t/>
            </a:r>
            <a:br>
              <a:rPr lang="en-US" dirty="0" smtClean="0">
                <a:latin typeface="Times New Roman"/>
                <a:ea typeface="Times New Roman"/>
              </a:rPr>
            </a:br>
            <a:r>
              <a:rPr lang="en-US" dirty="0" smtClean="0">
                <a:latin typeface="Times New Roman"/>
                <a:ea typeface="Times New Roman"/>
              </a:rPr>
              <a:t> </a:t>
            </a:r>
          </a:p>
          <a:p>
            <a:pPr marL="342900" marR="0" lvl="0" indent="-342900">
              <a:spcBef>
                <a:spcPts val="460"/>
              </a:spcBef>
              <a:spcAft>
                <a:spcPts val="0"/>
              </a:spcAft>
              <a:buSzPts val="1000"/>
              <a:buFont typeface="Times New Roman"/>
              <a:buChar char="•"/>
              <a:tabLst>
                <a:tab pos="393700" algn="l"/>
              </a:tabLst>
            </a:pPr>
            <a:r>
              <a:rPr lang="en-US" dirty="0" smtClean="0">
                <a:latin typeface="Times New Roman"/>
                <a:ea typeface="Times New Roman"/>
              </a:rPr>
              <a:t>Subsystems of personality</a:t>
            </a:r>
          </a:p>
          <a:p>
            <a:pPr marL="0" marR="0">
              <a:spcBef>
                <a:spcPts val="0"/>
              </a:spcBef>
              <a:spcAft>
                <a:spcPts val="0"/>
              </a:spcAft>
            </a:pPr>
            <a:r>
              <a:rPr lang="en-US" dirty="0" smtClean="0">
                <a:latin typeface="Times New Roman"/>
                <a:ea typeface="Times New Roman"/>
              </a:rPr>
              <a:t> </a:t>
            </a:r>
          </a:p>
          <a:p>
            <a:pPr marL="0" marR="0">
              <a:spcBef>
                <a:spcPts val="0"/>
              </a:spcBef>
              <a:spcAft>
                <a:spcPts val="0"/>
              </a:spcAft>
            </a:pPr>
            <a:r>
              <a:rPr lang="en-US" dirty="0" smtClean="0">
                <a:latin typeface="Times New Roman"/>
                <a:ea typeface="Times New Roman"/>
              </a:rPr>
              <a:t> </a:t>
            </a:r>
          </a:p>
          <a:p>
            <a:endParaRPr lang="en-US" dirty="0"/>
          </a:p>
        </p:txBody>
      </p:sp>
    </p:spTree>
  </p:cSld>
  <p:clrMapOvr>
    <a:masterClrMapping/>
  </p:clrMapOvr>
  <p:transition spd="med">
    <p:wipe dir="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a:ea typeface="Times New Roman"/>
              </a:rPr>
              <a:t>Freud's mental Iceberg's view of mind</a:t>
            </a:r>
            <a:endParaRPr lang="en-US" dirty="0"/>
          </a:p>
        </p:txBody>
      </p:sp>
      <p:pic>
        <p:nvPicPr>
          <p:cNvPr id="4" name="image5.jpeg"/>
          <p:cNvPicPr>
            <a:picLocks noGrp="1"/>
          </p:cNvPicPr>
          <p:nvPr>
            <p:ph sz="quarter" idx="1"/>
          </p:nvPr>
        </p:nvPicPr>
        <p:blipFill>
          <a:blip r:embed="rId2" cstate="print"/>
          <a:stretch>
            <a:fillRect/>
          </a:stretch>
        </p:blipFill>
        <p:spPr>
          <a:xfrm>
            <a:off x="381000" y="1905000"/>
            <a:ext cx="4133850" cy="2295525"/>
          </a:xfrm>
          <a:prstGeom prst="rect">
            <a:avLst/>
          </a:prstGeom>
        </p:spPr>
      </p:pic>
      <p:sp>
        <p:nvSpPr>
          <p:cNvPr id="5" name="Rectangle 4"/>
          <p:cNvSpPr/>
          <p:nvPr/>
        </p:nvSpPr>
        <p:spPr>
          <a:xfrm>
            <a:off x="5105400" y="2514600"/>
            <a:ext cx="3165475" cy="2957733"/>
          </a:xfrm>
          <a:prstGeom prst="rect">
            <a:avLst/>
          </a:prstGeom>
        </p:spPr>
        <p:txBody>
          <a:bodyPr wrap="square">
            <a:spAutoFit/>
          </a:bodyPr>
          <a:lstStyle/>
          <a:p>
            <a:pPr marL="266700" marR="0">
              <a:spcBef>
                <a:spcPts val="1100"/>
              </a:spcBef>
              <a:spcAft>
                <a:spcPts val="0"/>
              </a:spcAft>
            </a:pPr>
            <a:r>
              <a:rPr lang="en-US" sz="1700" b="1" dirty="0" smtClean="0">
                <a:latin typeface="Arial"/>
                <a:ea typeface="Arial"/>
              </a:rPr>
              <a:t>Levels</a:t>
            </a:r>
            <a:r>
              <a:rPr lang="en-US" sz="1700" b="1" spc="165" dirty="0" smtClean="0">
                <a:latin typeface="Arial"/>
                <a:ea typeface="Arial"/>
              </a:rPr>
              <a:t> </a:t>
            </a:r>
            <a:r>
              <a:rPr lang="en-US" sz="1700" b="1" dirty="0" smtClean="0">
                <a:latin typeface="Arial"/>
                <a:ea typeface="Arial"/>
              </a:rPr>
              <a:t>of</a:t>
            </a:r>
            <a:r>
              <a:rPr lang="en-US" sz="1700" b="1" spc="165" dirty="0" smtClean="0">
                <a:latin typeface="Arial"/>
                <a:ea typeface="Arial"/>
              </a:rPr>
              <a:t> </a:t>
            </a:r>
            <a:r>
              <a:rPr lang="en-US" sz="1700" b="1" dirty="0" smtClean="0">
                <a:latin typeface="Arial"/>
                <a:ea typeface="Arial"/>
              </a:rPr>
              <a:t>Consciousness</a:t>
            </a:r>
          </a:p>
          <a:p>
            <a:pPr marL="342900" marR="266065" lvl="0" indent="-342900" algn="just">
              <a:lnSpc>
                <a:spcPct val="103000"/>
              </a:lnSpc>
              <a:spcBef>
                <a:spcPts val="1070"/>
              </a:spcBef>
              <a:spcAft>
                <a:spcPts val="0"/>
              </a:spcAft>
              <a:buSzPts val="1000"/>
              <a:buFont typeface="Times New Roman"/>
              <a:buChar char="•"/>
              <a:tabLst>
                <a:tab pos="393700" algn="l"/>
              </a:tabLst>
            </a:pPr>
            <a:r>
              <a:rPr lang="en-US" sz="1000" i="1" dirty="0" smtClean="0">
                <a:latin typeface="Times New Roman"/>
                <a:ea typeface="Times New Roman"/>
              </a:rPr>
              <a:t>Conscious level: </a:t>
            </a:r>
            <a:r>
              <a:rPr lang="en-US" sz="1000" dirty="0" smtClean="0">
                <a:latin typeface="Times New Roman"/>
                <a:ea typeface="Times New Roman"/>
              </a:rPr>
              <a:t>This includes our current thoughts: whatever we are thinking about or experiencing at a given</a:t>
            </a:r>
            <a:r>
              <a:rPr lang="en-US" sz="1000" spc="5" dirty="0" smtClean="0">
                <a:latin typeface="Times New Roman"/>
                <a:ea typeface="Times New Roman"/>
              </a:rPr>
              <a:t> </a:t>
            </a:r>
            <a:r>
              <a:rPr lang="en-US" sz="1000" dirty="0" smtClean="0">
                <a:latin typeface="Times New Roman"/>
                <a:ea typeface="Times New Roman"/>
              </a:rPr>
              <a:t>moment.</a:t>
            </a:r>
            <a:endParaRPr lang="en-US" sz="1100" dirty="0" smtClean="0">
              <a:latin typeface="Times New Roman"/>
              <a:ea typeface="Times New Roman"/>
            </a:endParaRPr>
          </a:p>
          <a:p>
            <a:pPr marL="342900" marR="265430" lvl="0" indent="-342900" algn="just">
              <a:lnSpc>
                <a:spcPct val="103000"/>
              </a:lnSpc>
              <a:spcBef>
                <a:spcPts val="945"/>
              </a:spcBef>
              <a:spcAft>
                <a:spcPts val="0"/>
              </a:spcAft>
              <a:buSzPts val="1000"/>
              <a:buFont typeface="Times New Roman"/>
              <a:buChar char="•"/>
              <a:tabLst>
                <a:tab pos="393700" algn="l"/>
              </a:tabLst>
            </a:pPr>
            <a:r>
              <a:rPr lang="en-US" sz="1000" i="1" dirty="0" smtClean="0">
                <a:latin typeface="Times New Roman"/>
                <a:ea typeface="Times New Roman"/>
              </a:rPr>
              <a:t>Preconscious</a:t>
            </a:r>
            <a:r>
              <a:rPr lang="en-US" sz="1000" i="1" spc="-50" dirty="0" smtClean="0">
                <a:latin typeface="Times New Roman"/>
                <a:ea typeface="Times New Roman"/>
              </a:rPr>
              <a:t> </a:t>
            </a:r>
            <a:r>
              <a:rPr lang="en-US" sz="1000" i="1" dirty="0" smtClean="0">
                <a:latin typeface="Times New Roman"/>
                <a:ea typeface="Times New Roman"/>
              </a:rPr>
              <a:t>level:</a:t>
            </a:r>
            <a:r>
              <a:rPr lang="en-US" sz="1000" i="1" spc="-50" dirty="0" smtClean="0">
                <a:latin typeface="Times New Roman"/>
                <a:ea typeface="Times New Roman"/>
              </a:rPr>
              <a:t> </a:t>
            </a:r>
            <a:r>
              <a:rPr lang="en-US" sz="1000" dirty="0" smtClean="0">
                <a:latin typeface="Times New Roman"/>
                <a:ea typeface="Times New Roman"/>
              </a:rPr>
              <a:t>This</a:t>
            </a:r>
            <a:r>
              <a:rPr lang="en-US" sz="1000" spc="-45" dirty="0" smtClean="0">
                <a:latin typeface="Times New Roman"/>
                <a:ea typeface="Times New Roman"/>
              </a:rPr>
              <a:t> </a:t>
            </a:r>
            <a:r>
              <a:rPr lang="en-US" sz="1000" dirty="0" smtClean="0">
                <a:latin typeface="Times New Roman"/>
                <a:ea typeface="Times New Roman"/>
              </a:rPr>
              <a:t>contains</a:t>
            </a:r>
            <a:r>
              <a:rPr lang="en-US" sz="1000" spc="-50" dirty="0" smtClean="0">
                <a:latin typeface="Times New Roman"/>
                <a:ea typeface="Times New Roman"/>
              </a:rPr>
              <a:t> </a:t>
            </a:r>
            <a:r>
              <a:rPr lang="en-US" sz="1000" dirty="0" smtClean="0">
                <a:latin typeface="Times New Roman"/>
                <a:ea typeface="Times New Roman"/>
              </a:rPr>
              <a:t>memories</a:t>
            </a:r>
            <a:r>
              <a:rPr lang="en-US" sz="1000" spc="-45" dirty="0" smtClean="0">
                <a:latin typeface="Times New Roman"/>
                <a:ea typeface="Times New Roman"/>
              </a:rPr>
              <a:t> </a:t>
            </a:r>
            <a:r>
              <a:rPr lang="en-US" sz="1000" dirty="0" smtClean="0">
                <a:latin typeface="Times New Roman"/>
                <a:ea typeface="Times New Roman"/>
              </a:rPr>
              <a:t>that</a:t>
            </a:r>
            <a:r>
              <a:rPr lang="en-US" sz="1000" spc="-50" dirty="0" smtClean="0">
                <a:latin typeface="Times New Roman"/>
                <a:ea typeface="Times New Roman"/>
              </a:rPr>
              <a:t> </a:t>
            </a:r>
            <a:r>
              <a:rPr lang="en-US" sz="1000" dirty="0" smtClean="0">
                <a:latin typeface="Times New Roman"/>
                <a:ea typeface="Times New Roman"/>
              </a:rPr>
              <a:t>are</a:t>
            </a:r>
            <a:r>
              <a:rPr lang="en-US" sz="1000" spc="-45" dirty="0" smtClean="0">
                <a:latin typeface="Times New Roman"/>
                <a:ea typeface="Times New Roman"/>
              </a:rPr>
              <a:t> </a:t>
            </a:r>
            <a:r>
              <a:rPr lang="en-US" sz="1000" dirty="0" smtClean="0">
                <a:latin typeface="Times New Roman"/>
                <a:ea typeface="Times New Roman"/>
              </a:rPr>
              <a:t>not</a:t>
            </a:r>
            <a:r>
              <a:rPr lang="en-US" sz="1000" spc="-50" dirty="0" smtClean="0">
                <a:latin typeface="Times New Roman"/>
                <a:ea typeface="Times New Roman"/>
              </a:rPr>
              <a:t> </a:t>
            </a:r>
            <a:r>
              <a:rPr lang="en-US" sz="1000" dirty="0" smtClean="0">
                <a:latin typeface="Times New Roman"/>
                <a:ea typeface="Times New Roman"/>
              </a:rPr>
              <a:t>part</a:t>
            </a:r>
            <a:r>
              <a:rPr lang="en-US" sz="1000" spc="-50" dirty="0" smtClean="0">
                <a:latin typeface="Times New Roman"/>
                <a:ea typeface="Times New Roman"/>
              </a:rPr>
              <a:t> </a:t>
            </a:r>
            <a:r>
              <a:rPr lang="en-US" sz="1000" dirty="0" smtClean="0">
                <a:latin typeface="Times New Roman"/>
                <a:ea typeface="Times New Roman"/>
              </a:rPr>
              <a:t>of</a:t>
            </a:r>
            <a:r>
              <a:rPr lang="en-US" sz="1000" spc="-45" dirty="0" smtClean="0">
                <a:latin typeface="Times New Roman"/>
                <a:ea typeface="Times New Roman"/>
              </a:rPr>
              <a:t> </a:t>
            </a:r>
            <a:r>
              <a:rPr lang="en-US" sz="1000" dirty="0" smtClean="0">
                <a:latin typeface="Times New Roman"/>
                <a:ea typeface="Times New Roman"/>
              </a:rPr>
              <a:t>current</a:t>
            </a:r>
            <a:r>
              <a:rPr lang="en-US" sz="1000" spc="-50" dirty="0" smtClean="0">
                <a:latin typeface="Times New Roman"/>
                <a:ea typeface="Times New Roman"/>
              </a:rPr>
              <a:t> </a:t>
            </a:r>
            <a:r>
              <a:rPr lang="en-US" sz="1000" dirty="0" smtClean="0">
                <a:latin typeface="Times New Roman"/>
                <a:ea typeface="Times New Roman"/>
              </a:rPr>
              <a:t>thought</a:t>
            </a:r>
            <a:r>
              <a:rPr lang="en-US" sz="1000" spc="-45" dirty="0" smtClean="0">
                <a:latin typeface="Times New Roman"/>
                <a:ea typeface="Times New Roman"/>
              </a:rPr>
              <a:t> </a:t>
            </a:r>
            <a:r>
              <a:rPr lang="en-US" sz="1000" dirty="0" smtClean="0">
                <a:latin typeface="Times New Roman"/>
                <a:ea typeface="Times New Roman"/>
              </a:rPr>
              <a:t>but</a:t>
            </a:r>
            <a:r>
              <a:rPr lang="en-US" sz="1000" spc="-50" dirty="0" smtClean="0">
                <a:latin typeface="Times New Roman"/>
                <a:ea typeface="Times New Roman"/>
              </a:rPr>
              <a:t> </a:t>
            </a:r>
            <a:r>
              <a:rPr lang="en-US" sz="1000" dirty="0" smtClean="0">
                <a:latin typeface="Times New Roman"/>
                <a:ea typeface="Times New Roman"/>
              </a:rPr>
              <a:t>can</a:t>
            </a:r>
            <a:r>
              <a:rPr lang="en-US" sz="1000" spc="-45" dirty="0" smtClean="0">
                <a:latin typeface="Times New Roman"/>
                <a:ea typeface="Times New Roman"/>
              </a:rPr>
              <a:t> </a:t>
            </a:r>
            <a:r>
              <a:rPr lang="en-US" sz="1000" dirty="0" smtClean="0">
                <a:latin typeface="Times New Roman"/>
                <a:ea typeface="Times New Roman"/>
              </a:rPr>
              <a:t>readily</a:t>
            </a:r>
            <a:r>
              <a:rPr lang="en-US" sz="1000" spc="-50" dirty="0" smtClean="0">
                <a:latin typeface="Times New Roman"/>
                <a:ea typeface="Times New Roman"/>
              </a:rPr>
              <a:t> </a:t>
            </a:r>
            <a:r>
              <a:rPr lang="en-US" sz="1000" dirty="0" smtClean="0">
                <a:latin typeface="Times New Roman"/>
                <a:ea typeface="Times New Roman"/>
              </a:rPr>
              <a:t>be</a:t>
            </a:r>
            <a:r>
              <a:rPr lang="en-US" sz="1000" spc="-50" dirty="0" smtClean="0">
                <a:latin typeface="Times New Roman"/>
                <a:ea typeface="Times New Roman"/>
              </a:rPr>
              <a:t> </a:t>
            </a:r>
            <a:r>
              <a:rPr lang="en-US" sz="1000" dirty="0" smtClean="0">
                <a:latin typeface="Times New Roman"/>
                <a:ea typeface="Times New Roman"/>
              </a:rPr>
              <a:t>brought</a:t>
            </a:r>
            <a:r>
              <a:rPr lang="en-US" sz="1000" spc="-45" dirty="0" smtClean="0">
                <a:latin typeface="Times New Roman"/>
                <a:ea typeface="Times New Roman"/>
              </a:rPr>
              <a:t> </a:t>
            </a:r>
            <a:r>
              <a:rPr lang="en-US" sz="1000" dirty="0" smtClean="0">
                <a:latin typeface="Times New Roman"/>
                <a:ea typeface="Times New Roman"/>
              </a:rPr>
              <a:t>to</a:t>
            </a:r>
            <a:r>
              <a:rPr lang="en-US" sz="1000" spc="-50" dirty="0" smtClean="0">
                <a:latin typeface="Times New Roman"/>
                <a:ea typeface="Times New Roman"/>
              </a:rPr>
              <a:t> </a:t>
            </a:r>
            <a:r>
              <a:rPr lang="en-US" sz="1000" dirty="0" smtClean="0">
                <a:latin typeface="Times New Roman"/>
                <a:ea typeface="Times New Roman"/>
              </a:rPr>
              <a:t>mind</a:t>
            </a:r>
            <a:r>
              <a:rPr lang="en-US" sz="1000" spc="-45" dirty="0" smtClean="0">
                <a:latin typeface="Times New Roman"/>
                <a:ea typeface="Times New Roman"/>
              </a:rPr>
              <a:t> </a:t>
            </a:r>
            <a:r>
              <a:rPr lang="en-US" sz="1000" dirty="0" smtClean="0">
                <a:latin typeface="Times New Roman"/>
                <a:ea typeface="Times New Roman"/>
              </a:rPr>
              <a:t>if</a:t>
            </a:r>
            <a:r>
              <a:rPr lang="en-US" sz="1000" spc="-240" dirty="0" smtClean="0">
                <a:latin typeface="Times New Roman"/>
                <a:ea typeface="Times New Roman"/>
              </a:rPr>
              <a:t> </a:t>
            </a:r>
            <a:r>
              <a:rPr lang="en-US" sz="1000" dirty="0" smtClean="0">
                <a:latin typeface="Times New Roman"/>
                <a:ea typeface="Times New Roman"/>
              </a:rPr>
              <a:t>the need arises. It also acts as a watchman because it prevents certain painful, unpleasant, unacceptable, disturbing</a:t>
            </a:r>
            <a:r>
              <a:rPr lang="en-US" sz="1000" spc="-235" dirty="0" smtClean="0">
                <a:latin typeface="Times New Roman"/>
                <a:ea typeface="Times New Roman"/>
              </a:rPr>
              <a:t> </a:t>
            </a:r>
            <a:r>
              <a:rPr lang="en-US" sz="1000" dirty="0" smtClean="0">
                <a:latin typeface="Times New Roman"/>
                <a:ea typeface="Times New Roman"/>
              </a:rPr>
              <a:t>unconscious memories from reaching the conscious mind.</a:t>
            </a:r>
            <a:endParaRPr lang="en-US" sz="1100" dirty="0" smtClean="0">
              <a:latin typeface="Times New Roman"/>
              <a:ea typeface="Times New Roman"/>
            </a:endParaRPr>
          </a:p>
          <a:p>
            <a:pPr marL="342900" marR="265430" lvl="0" indent="-342900" algn="just">
              <a:lnSpc>
                <a:spcPct val="103000"/>
              </a:lnSpc>
              <a:spcBef>
                <a:spcPts val="950"/>
              </a:spcBef>
              <a:spcAft>
                <a:spcPts val="0"/>
              </a:spcAft>
              <a:buSzPts val="1000"/>
              <a:buFont typeface="Times New Roman"/>
              <a:buChar char="•"/>
              <a:tabLst>
                <a:tab pos="393700" algn="l"/>
              </a:tabLst>
            </a:pPr>
            <a:r>
              <a:rPr lang="en-US" sz="1000" i="1" dirty="0" smtClean="0">
                <a:latin typeface="Times New Roman"/>
                <a:ea typeface="Times New Roman"/>
              </a:rPr>
              <a:t>Unconscious</a:t>
            </a:r>
            <a:r>
              <a:rPr lang="en-US" sz="1000" i="1" spc="-30" dirty="0" smtClean="0">
                <a:latin typeface="Times New Roman"/>
                <a:ea typeface="Times New Roman"/>
              </a:rPr>
              <a:t> </a:t>
            </a:r>
            <a:r>
              <a:rPr lang="en-US" sz="1000" i="1" dirty="0" smtClean="0">
                <a:latin typeface="Times New Roman"/>
                <a:ea typeface="Times New Roman"/>
              </a:rPr>
              <a:t>level:</a:t>
            </a:r>
            <a:r>
              <a:rPr lang="en-US" sz="1000" i="1" spc="-30" dirty="0" smtClean="0">
                <a:latin typeface="Times New Roman"/>
                <a:ea typeface="Times New Roman"/>
              </a:rPr>
              <a:t> </a:t>
            </a:r>
            <a:r>
              <a:rPr lang="en-US" sz="1000" dirty="0" smtClean="0">
                <a:latin typeface="Times New Roman"/>
                <a:ea typeface="Times New Roman"/>
              </a:rPr>
              <a:t>This</a:t>
            </a:r>
            <a:r>
              <a:rPr lang="en-US" sz="1000" spc="-30" dirty="0" smtClean="0">
                <a:latin typeface="Times New Roman"/>
                <a:ea typeface="Times New Roman"/>
              </a:rPr>
              <a:t> </a:t>
            </a:r>
            <a:r>
              <a:rPr lang="en-US" sz="1000" dirty="0" smtClean="0">
                <a:latin typeface="Times New Roman"/>
                <a:ea typeface="Times New Roman"/>
              </a:rPr>
              <a:t>is</a:t>
            </a:r>
            <a:r>
              <a:rPr lang="en-US" sz="1000" spc="-30" dirty="0" smtClean="0">
                <a:latin typeface="Times New Roman"/>
                <a:ea typeface="Times New Roman"/>
              </a:rPr>
              <a:t> </a:t>
            </a:r>
            <a:r>
              <a:rPr lang="en-US" sz="1000" dirty="0" smtClean="0">
                <a:latin typeface="Times New Roman"/>
                <a:ea typeface="Times New Roman"/>
              </a:rPr>
              <a:t>the</a:t>
            </a:r>
            <a:r>
              <a:rPr lang="en-US" sz="1000" spc="-25" dirty="0" smtClean="0">
                <a:latin typeface="Times New Roman"/>
                <a:ea typeface="Times New Roman"/>
              </a:rPr>
              <a:t> </a:t>
            </a:r>
            <a:r>
              <a:rPr lang="en-US" sz="1000" dirty="0" smtClean="0">
                <a:latin typeface="Times New Roman"/>
                <a:ea typeface="Times New Roman"/>
              </a:rPr>
              <a:t>largest</a:t>
            </a:r>
            <a:r>
              <a:rPr lang="en-US" sz="1000" spc="-30" dirty="0" smtClean="0">
                <a:latin typeface="Times New Roman"/>
                <a:ea typeface="Times New Roman"/>
              </a:rPr>
              <a:t> </a:t>
            </a:r>
            <a:r>
              <a:rPr lang="en-US" sz="1000" dirty="0" smtClean="0">
                <a:latin typeface="Times New Roman"/>
                <a:ea typeface="Times New Roman"/>
              </a:rPr>
              <a:t>part</a:t>
            </a:r>
            <a:r>
              <a:rPr lang="en-US" sz="1000" spc="-30" dirty="0" smtClean="0">
                <a:latin typeface="Times New Roman"/>
                <a:ea typeface="Times New Roman"/>
              </a:rPr>
              <a:t> </a:t>
            </a:r>
            <a:r>
              <a:rPr lang="en-US" sz="1000" dirty="0" smtClean="0">
                <a:latin typeface="Times New Roman"/>
                <a:ea typeface="Times New Roman"/>
              </a:rPr>
              <a:t>of</a:t>
            </a:r>
            <a:r>
              <a:rPr lang="en-US" sz="1000" spc="-30" dirty="0" smtClean="0">
                <a:latin typeface="Times New Roman"/>
                <a:ea typeface="Times New Roman"/>
              </a:rPr>
              <a:t> </a:t>
            </a:r>
            <a:r>
              <a:rPr lang="en-US" sz="1000" dirty="0" smtClean="0">
                <a:latin typeface="Times New Roman"/>
                <a:ea typeface="Times New Roman"/>
              </a:rPr>
              <a:t>mind.</a:t>
            </a:r>
            <a:r>
              <a:rPr lang="en-US" sz="1000" spc="-30" dirty="0" smtClean="0">
                <a:latin typeface="Times New Roman"/>
                <a:ea typeface="Times New Roman"/>
              </a:rPr>
              <a:t> </a:t>
            </a:r>
            <a:r>
              <a:rPr lang="en-US" sz="1000" dirty="0" smtClean="0">
                <a:latin typeface="Times New Roman"/>
                <a:ea typeface="Times New Roman"/>
              </a:rPr>
              <a:t>It</a:t>
            </a:r>
            <a:r>
              <a:rPr lang="en-US" sz="1000" spc="-25" dirty="0" smtClean="0">
                <a:latin typeface="Times New Roman"/>
                <a:ea typeface="Times New Roman"/>
              </a:rPr>
              <a:t> </a:t>
            </a:r>
            <a:r>
              <a:rPr lang="en-US" sz="1000" dirty="0" smtClean="0">
                <a:latin typeface="Times New Roman"/>
                <a:ea typeface="Times New Roman"/>
              </a:rPr>
              <a:t>is</a:t>
            </a:r>
            <a:r>
              <a:rPr lang="en-US" sz="1000" spc="-30" dirty="0" smtClean="0">
                <a:latin typeface="Times New Roman"/>
                <a:ea typeface="Times New Roman"/>
              </a:rPr>
              <a:t> </a:t>
            </a:r>
            <a:r>
              <a:rPr lang="en-US" sz="1000" dirty="0" smtClean="0">
                <a:latin typeface="Times New Roman"/>
                <a:ea typeface="Times New Roman"/>
              </a:rPr>
              <a:t>the</a:t>
            </a:r>
            <a:r>
              <a:rPr lang="en-US" sz="1000" spc="-30" dirty="0" smtClean="0">
                <a:latin typeface="Times New Roman"/>
                <a:ea typeface="Times New Roman"/>
              </a:rPr>
              <a:t> </a:t>
            </a:r>
            <a:r>
              <a:rPr lang="en-US" sz="1000" dirty="0" smtClean="0">
                <a:latin typeface="Times New Roman"/>
                <a:ea typeface="Times New Roman"/>
              </a:rPr>
              <a:t>storehouse</a:t>
            </a:r>
            <a:r>
              <a:rPr lang="en-US" sz="1000" spc="-30" dirty="0" smtClean="0">
                <a:latin typeface="Times New Roman"/>
                <a:ea typeface="Times New Roman"/>
              </a:rPr>
              <a:t> </a:t>
            </a:r>
            <a:r>
              <a:rPr lang="en-US" sz="1000" dirty="0" smtClean="0">
                <a:latin typeface="Times New Roman"/>
                <a:ea typeface="Times New Roman"/>
              </a:rPr>
              <a:t>for</a:t>
            </a:r>
            <a:r>
              <a:rPr lang="en-US" sz="1000" spc="-30" dirty="0" smtClean="0">
                <a:latin typeface="Times New Roman"/>
                <a:ea typeface="Times New Roman"/>
              </a:rPr>
              <a:t> </a:t>
            </a:r>
            <a:r>
              <a:rPr lang="en-US" sz="1000" dirty="0" smtClean="0">
                <a:latin typeface="Times New Roman"/>
                <a:ea typeface="Times New Roman"/>
              </a:rPr>
              <a:t>all</a:t>
            </a:r>
            <a:r>
              <a:rPr lang="en-US" sz="1000" spc="-25" dirty="0" smtClean="0">
                <a:latin typeface="Times New Roman"/>
                <a:ea typeface="Times New Roman"/>
              </a:rPr>
              <a:t> </a:t>
            </a:r>
            <a:r>
              <a:rPr lang="en-US" sz="1000" dirty="0" smtClean="0">
                <a:latin typeface="Times New Roman"/>
                <a:ea typeface="Times New Roman"/>
              </a:rPr>
              <a:t>the</a:t>
            </a:r>
            <a:r>
              <a:rPr lang="en-US" sz="1000" spc="-30" dirty="0" smtClean="0">
                <a:latin typeface="Times New Roman"/>
                <a:ea typeface="Times New Roman"/>
              </a:rPr>
              <a:t> </a:t>
            </a:r>
            <a:r>
              <a:rPr lang="en-US" sz="1000" dirty="0" smtClean="0">
                <a:latin typeface="Times New Roman"/>
                <a:ea typeface="Times New Roman"/>
              </a:rPr>
              <a:t>memories,</a:t>
            </a:r>
            <a:r>
              <a:rPr lang="en-US" sz="1000" spc="-30" dirty="0" smtClean="0">
                <a:latin typeface="Times New Roman"/>
                <a:ea typeface="Times New Roman"/>
              </a:rPr>
              <a:t> </a:t>
            </a:r>
            <a:r>
              <a:rPr lang="en-US" sz="1000" dirty="0" smtClean="0">
                <a:latin typeface="Times New Roman"/>
                <a:ea typeface="Times New Roman"/>
              </a:rPr>
              <a:t>feelings,</a:t>
            </a:r>
            <a:r>
              <a:rPr lang="en-US" sz="1000" spc="-30" dirty="0" smtClean="0">
                <a:latin typeface="Times New Roman"/>
                <a:ea typeface="Times New Roman"/>
              </a:rPr>
              <a:t> </a:t>
            </a:r>
            <a:r>
              <a:rPr lang="en-US" sz="1000" dirty="0" smtClean="0">
                <a:latin typeface="Times New Roman"/>
                <a:ea typeface="Times New Roman"/>
              </a:rPr>
              <a:t>and</a:t>
            </a:r>
            <a:r>
              <a:rPr lang="en-US" sz="1000" spc="-25" dirty="0" smtClean="0">
                <a:latin typeface="Times New Roman"/>
                <a:ea typeface="Times New Roman"/>
              </a:rPr>
              <a:t> </a:t>
            </a:r>
            <a:r>
              <a:rPr lang="en-US" sz="1000" dirty="0" smtClean="0">
                <a:latin typeface="Times New Roman"/>
                <a:ea typeface="Times New Roman"/>
              </a:rPr>
              <a:t>responses</a:t>
            </a:r>
            <a:r>
              <a:rPr lang="en-US" sz="1000" spc="-240" dirty="0" smtClean="0">
                <a:latin typeface="Times New Roman"/>
                <a:ea typeface="Times New Roman"/>
              </a:rPr>
              <a:t> </a:t>
            </a:r>
            <a:r>
              <a:rPr lang="en-US" sz="1000" dirty="0" smtClean="0">
                <a:latin typeface="Times New Roman"/>
                <a:ea typeface="Times New Roman"/>
              </a:rPr>
              <a:t>experienced by the individual during his entire life.</a:t>
            </a:r>
            <a:endParaRPr lang="en-US" sz="1100" dirty="0">
              <a:latin typeface="Times New Roman"/>
              <a:ea typeface="Times New Roman"/>
            </a:endParaRPr>
          </a:p>
        </p:txBody>
      </p:sp>
    </p:spTree>
  </p:cSld>
  <p:clrMapOvr>
    <a:masterClrMapping/>
  </p:clrMapOvr>
  <p:transition spd="med">
    <p:wipe dir="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Subsystems</a:t>
            </a:r>
            <a:r>
              <a:rPr lang="en-US" b="1" spc="175" dirty="0" smtClean="0">
                <a:latin typeface="Arial"/>
                <a:ea typeface="Arial"/>
              </a:rPr>
              <a:t> </a:t>
            </a:r>
            <a:r>
              <a:rPr lang="en-US" b="1" dirty="0" smtClean="0">
                <a:latin typeface="Arial"/>
                <a:ea typeface="Arial"/>
              </a:rPr>
              <a:t>of</a:t>
            </a:r>
            <a:r>
              <a:rPr lang="en-US" b="1" spc="175" dirty="0" smtClean="0">
                <a:latin typeface="Arial"/>
                <a:ea typeface="Arial"/>
              </a:rPr>
              <a:t> </a:t>
            </a:r>
            <a:r>
              <a:rPr lang="en-US" b="1" dirty="0" smtClean="0">
                <a:latin typeface="Arial"/>
                <a:ea typeface="Arial"/>
              </a:rPr>
              <a:t>Personality</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47500" lnSpcReduction="20000"/>
          </a:bodyPr>
          <a:lstStyle/>
          <a:p>
            <a:pPr marL="342900" marR="0" lvl="0" indent="-342900">
              <a:spcBef>
                <a:spcPts val="1070"/>
              </a:spcBef>
              <a:spcAft>
                <a:spcPts val="0"/>
              </a:spcAft>
              <a:buSzPts val="1000"/>
              <a:buFont typeface="Times New Roman"/>
              <a:buChar char="•"/>
              <a:tabLst>
                <a:tab pos="393700" algn="l"/>
              </a:tabLst>
            </a:pPr>
            <a:r>
              <a:rPr lang="en-US" sz="3200" i="1" dirty="0" smtClean="0">
                <a:latin typeface="Times New Roman"/>
                <a:ea typeface="Times New Roman"/>
              </a:rPr>
              <a:t>The Id: </a:t>
            </a:r>
            <a:r>
              <a:rPr lang="en-US" sz="3200" dirty="0" smtClean="0">
                <a:latin typeface="Times New Roman"/>
                <a:ea typeface="Times New Roman"/>
              </a:rPr>
              <a:t>In Freud's theory, the portion of personality concerned with immediate gratification of primitive needs.</a:t>
            </a:r>
            <a:endParaRPr lang="en-US" sz="4000" dirty="0" smtClean="0">
              <a:latin typeface="Times New Roman"/>
              <a:ea typeface="Times New Roman"/>
            </a:endParaRPr>
          </a:p>
          <a:p>
            <a:pPr marL="342900" marR="0" lvl="0" indent="-342900">
              <a:spcBef>
                <a:spcPts val="985"/>
              </a:spcBef>
              <a:spcAft>
                <a:spcPts val="0"/>
              </a:spcAft>
              <a:buSzPts val="1000"/>
              <a:buFont typeface="Times New Roman"/>
              <a:buChar char="•"/>
              <a:tabLst>
                <a:tab pos="393700" algn="l"/>
              </a:tabLst>
            </a:pPr>
            <a:r>
              <a:rPr lang="en-US" sz="3200" i="1" dirty="0" smtClean="0">
                <a:latin typeface="Times New Roman"/>
                <a:ea typeface="Times New Roman"/>
              </a:rPr>
              <a:t>Ego: </a:t>
            </a:r>
            <a:r>
              <a:rPr lang="en-US" sz="3200" dirty="0" smtClean="0">
                <a:latin typeface="Times New Roman"/>
                <a:ea typeface="Times New Roman"/>
              </a:rPr>
              <a:t>Part of the personality that mediates the demands of the id, superego and reality</a:t>
            </a:r>
            <a:endParaRPr lang="en-US" sz="4000" dirty="0" smtClean="0">
              <a:latin typeface="Times New Roman"/>
              <a:ea typeface="Times New Roman"/>
            </a:endParaRPr>
          </a:p>
          <a:p>
            <a:pPr marL="0" marR="0">
              <a:spcBef>
                <a:spcPts val="1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266065" lvl="1" indent="-285750">
              <a:lnSpc>
                <a:spcPct val="103000"/>
              </a:lnSpc>
              <a:spcBef>
                <a:spcPts val="0"/>
              </a:spcBef>
              <a:spcAft>
                <a:spcPts val="0"/>
              </a:spcAft>
              <a:buSzPts val="1000"/>
              <a:buFont typeface="Times New Roman"/>
              <a:buChar char="•"/>
              <a:tabLst>
                <a:tab pos="520700" algn="l"/>
              </a:tabLst>
            </a:pPr>
            <a:r>
              <a:rPr lang="en-US" sz="2800" i="1" dirty="0" smtClean="0">
                <a:latin typeface="Times New Roman"/>
                <a:ea typeface="Times New Roman"/>
              </a:rPr>
              <a:t>Reality</a:t>
            </a:r>
            <a:r>
              <a:rPr lang="en-US" sz="2800" i="1" spc="65" dirty="0" smtClean="0">
                <a:latin typeface="Times New Roman"/>
                <a:ea typeface="Times New Roman"/>
              </a:rPr>
              <a:t> </a:t>
            </a:r>
            <a:r>
              <a:rPr lang="en-US" sz="2800" i="1" dirty="0" smtClean="0">
                <a:latin typeface="Times New Roman"/>
                <a:ea typeface="Times New Roman"/>
              </a:rPr>
              <a:t>principle:</a:t>
            </a:r>
            <a:r>
              <a:rPr lang="en-US" sz="2800" i="1" spc="70" dirty="0" smtClean="0">
                <a:latin typeface="Times New Roman"/>
                <a:ea typeface="Times New Roman"/>
              </a:rPr>
              <a:t> </a:t>
            </a:r>
            <a:r>
              <a:rPr lang="en-US" sz="2800" dirty="0" smtClean="0">
                <a:latin typeface="Times New Roman"/>
                <a:ea typeface="Times New Roman"/>
              </a:rPr>
              <a:t>According</a:t>
            </a:r>
            <a:r>
              <a:rPr lang="en-US" sz="2800" spc="65" dirty="0" smtClean="0">
                <a:latin typeface="Times New Roman"/>
                <a:ea typeface="Times New Roman"/>
              </a:rPr>
              <a:t> </a:t>
            </a:r>
            <a:r>
              <a:rPr lang="en-US" sz="2800" dirty="0" smtClean="0">
                <a:latin typeface="Times New Roman"/>
                <a:ea typeface="Times New Roman"/>
              </a:rPr>
              <a:t>to</a:t>
            </a:r>
            <a:r>
              <a:rPr lang="en-US" sz="2800" spc="65" dirty="0" smtClean="0">
                <a:latin typeface="Times New Roman"/>
                <a:ea typeface="Times New Roman"/>
              </a:rPr>
              <a:t> </a:t>
            </a:r>
            <a:r>
              <a:rPr lang="en-US" sz="2800" dirty="0" smtClean="0">
                <a:latin typeface="Times New Roman"/>
                <a:ea typeface="Times New Roman"/>
              </a:rPr>
              <a:t>which</a:t>
            </a:r>
            <a:r>
              <a:rPr lang="en-US" sz="2800" spc="65" dirty="0" smtClean="0">
                <a:latin typeface="Times New Roman"/>
                <a:ea typeface="Times New Roman"/>
              </a:rPr>
              <a:t> </a:t>
            </a:r>
            <a:r>
              <a:rPr lang="en-US" sz="2800" dirty="0" smtClean="0">
                <a:latin typeface="Times New Roman"/>
                <a:ea typeface="Times New Roman"/>
              </a:rPr>
              <a:t>the</a:t>
            </a:r>
            <a:r>
              <a:rPr lang="en-US" sz="2800" spc="65" dirty="0" smtClean="0">
                <a:latin typeface="Times New Roman"/>
                <a:ea typeface="Times New Roman"/>
              </a:rPr>
              <a:t> </a:t>
            </a:r>
            <a:r>
              <a:rPr lang="en-US" sz="2800" dirty="0" smtClean="0">
                <a:latin typeface="Times New Roman"/>
                <a:ea typeface="Times New Roman"/>
              </a:rPr>
              <a:t>external</a:t>
            </a:r>
            <a:r>
              <a:rPr lang="en-US" sz="2800" spc="65" dirty="0" smtClean="0">
                <a:latin typeface="Times New Roman"/>
                <a:ea typeface="Times New Roman"/>
              </a:rPr>
              <a:t> </a:t>
            </a:r>
            <a:r>
              <a:rPr lang="en-US" sz="2800" dirty="0" smtClean="0">
                <a:latin typeface="Times New Roman"/>
                <a:ea typeface="Times New Roman"/>
              </a:rPr>
              <a:t>consequences</a:t>
            </a:r>
            <a:r>
              <a:rPr lang="en-US" sz="2800" spc="65" dirty="0" smtClean="0">
                <a:latin typeface="Times New Roman"/>
                <a:ea typeface="Times New Roman"/>
              </a:rPr>
              <a:t> </a:t>
            </a:r>
            <a:r>
              <a:rPr lang="en-US" sz="2800" dirty="0" smtClean="0">
                <a:latin typeface="Times New Roman"/>
                <a:ea typeface="Times New Roman"/>
              </a:rPr>
              <a:t>of</a:t>
            </a:r>
            <a:r>
              <a:rPr lang="en-US" sz="2800" spc="65" dirty="0" smtClean="0">
                <a:latin typeface="Times New Roman"/>
                <a:ea typeface="Times New Roman"/>
              </a:rPr>
              <a:t> </a:t>
            </a:r>
            <a:r>
              <a:rPr lang="en-US" sz="2800" dirty="0" smtClean="0">
                <a:latin typeface="Times New Roman"/>
                <a:ea typeface="Times New Roman"/>
              </a:rPr>
              <a:t>behavior</a:t>
            </a:r>
            <a:r>
              <a:rPr lang="en-US" sz="2800" spc="65" dirty="0" smtClean="0">
                <a:latin typeface="Times New Roman"/>
                <a:ea typeface="Times New Roman"/>
              </a:rPr>
              <a:t> </a:t>
            </a:r>
            <a:r>
              <a:rPr lang="en-US" sz="2800" dirty="0" smtClean="0">
                <a:latin typeface="Times New Roman"/>
                <a:ea typeface="Times New Roman"/>
              </a:rPr>
              <a:t>are</a:t>
            </a:r>
            <a:r>
              <a:rPr lang="en-US" sz="2800" spc="65" dirty="0" smtClean="0">
                <a:latin typeface="Times New Roman"/>
                <a:ea typeface="Times New Roman"/>
              </a:rPr>
              <a:t> </a:t>
            </a:r>
            <a:r>
              <a:rPr lang="en-US" sz="2800" dirty="0" smtClean="0">
                <a:latin typeface="Times New Roman"/>
                <a:ea typeface="Times New Roman"/>
              </a:rPr>
              <a:t>considered</a:t>
            </a:r>
            <a:r>
              <a:rPr lang="en-US" sz="2800" spc="65" dirty="0" smtClean="0">
                <a:latin typeface="Times New Roman"/>
                <a:ea typeface="Times New Roman"/>
              </a:rPr>
              <a:t> </a:t>
            </a:r>
            <a:r>
              <a:rPr lang="en-US" sz="2800" dirty="0" smtClean="0">
                <a:latin typeface="Times New Roman"/>
                <a:ea typeface="Times New Roman"/>
              </a:rPr>
              <a:t>in</a:t>
            </a:r>
            <a:r>
              <a:rPr lang="en-US" sz="2800" spc="65" dirty="0" smtClean="0">
                <a:latin typeface="Times New Roman"/>
                <a:ea typeface="Times New Roman"/>
              </a:rPr>
              <a:t> </a:t>
            </a:r>
            <a:r>
              <a:rPr lang="en-US" sz="2800" dirty="0" smtClean="0">
                <a:latin typeface="Times New Roman"/>
                <a:ea typeface="Times New Roman"/>
              </a:rPr>
              <a:t>the</a:t>
            </a:r>
            <a:r>
              <a:rPr lang="en-US" sz="2800" spc="65" dirty="0" smtClean="0">
                <a:latin typeface="Times New Roman"/>
                <a:ea typeface="Times New Roman"/>
              </a:rPr>
              <a:t> </a:t>
            </a:r>
            <a:r>
              <a:rPr lang="en-US" sz="2800" dirty="0" smtClean="0">
                <a:latin typeface="Times New Roman"/>
                <a:ea typeface="Times New Roman"/>
              </a:rPr>
              <a:t>expression</a:t>
            </a:r>
            <a:r>
              <a:rPr lang="en-US" sz="2800" spc="-235" dirty="0" smtClean="0">
                <a:latin typeface="Times New Roman"/>
                <a:ea typeface="Times New Roman"/>
              </a:rPr>
              <a:t> </a:t>
            </a:r>
            <a:r>
              <a:rPr lang="en-US" sz="2800" dirty="0" smtClean="0">
                <a:latin typeface="Times New Roman"/>
                <a:ea typeface="Times New Roman"/>
              </a:rPr>
              <a:t>of impulses from the id.</a:t>
            </a:r>
            <a:endParaRPr lang="en-US" sz="3600" dirty="0" smtClean="0">
              <a:latin typeface="Times New Roman"/>
              <a:ea typeface="Times New Roman"/>
            </a:endParaRPr>
          </a:p>
          <a:p>
            <a:pPr marL="742950" marR="2858135" lvl="1" indent="-285750" algn="r">
              <a:spcBef>
                <a:spcPts val="945"/>
              </a:spcBef>
              <a:spcAft>
                <a:spcPts val="0"/>
              </a:spcAft>
              <a:buSzPts val="1000"/>
              <a:buFont typeface="Times New Roman"/>
              <a:buChar char="•"/>
              <a:tabLst>
                <a:tab pos="520700" algn="l"/>
              </a:tabLst>
            </a:pPr>
            <a:r>
              <a:rPr lang="en-US" sz="2800" dirty="0" smtClean="0">
                <a:latin typeface="Times New Roman"/>
                <a:ea typeface="Times New Roman"/>
              </a:rPr>
              <a:t>Ego protects itself against anxiety with </a:t>
            </a:r>
            <a:r>
              <a:rPr lang="en-US" sz="2800" dirty="0" err="1" smtClean="0">
                <a:latin typeface="Times New Roman"/>
                <a:ea typeface="Times New Roman"/>
              </a:rPr>
              <a:t>defence</a:t>
            </a:r>
            <a:r>
              <a:rPr lang="en-US" sz="2800" dirty="0" smtClean="0">
                <a:latin typeface="Times New Roman"/>
                <a:ea typeface="Times New Roman"/>
              </a:rPr>
              <a:t> mechanisms.</a:t>
            </a:r>
            <a:endParaRPr lang="en-US" sz="3600" dirty="0" smtClean="0">
              <a:latin typeface="Times New Roman"/>
              <a:ea typeface="Times New Roman"/>
            </a:endParaRPr>
          </a:p>
          <a:p>
            <a:pPr marL="342900" marR="2875915" lvl="0" indent="-342900" algn="r">
              <a:spcBef>
                <a:spcPts val="985"/>
              </a:spcBef>
              <a:spcAft>
                <a:spcPts val="0"/>
              </a:spcAft>
              <a:buSzPts val="1000"/>
              <a:buFont typeface="Times New Roman"/>
              <a:buChar char="•"/>
              <a:tabLst>
                <a:tab pos="393700" algn="l"/>
              </a:tabLst>
            </a:pPr>
            <a:r>
              <a:rPr lang="en-US" sz="3200" i="1" dirty="0" smtClean="0">
                <a:latin typeface="Times New Roman"/>
                <a:ea typeface="Times New Roman"/>
              </a:rPr>
              <a:t>Superego: </a:t>
            </a:r>
            <a:r>
              <a:rPr lang="en-US" sz="3200" dirty="0" smtClean="0">
                <a:latin typeface="Times New Roman"/>
                <a:ea typeface="Times New Roman"/>
              </a:rPr>
              <a:t>Superego is the moral branch of mental functioning.</a:t>
            </a:r>
            <a:endParaRPr lang="en-US" sz="4000" dirty="0" smtClean="0">
              <a:latin typeface="Times New Roman"/>
              <a:ea typeface="Times New Roman"/>
            </a:endParaRPr>
          </a:p>
          <a:p>
            <a:pPr marL="0" marR="0">
              <a:spcBef>
                <a:spcPts val="1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It is the controlling mind.</a:t>
            </a:r>
            <a:endParaRPr lang="en-US" sz="3600" dirty="0" smtClean="0">
              <a:latin typeface="Times New Roman"/>
              <a:ea typeface="Times New Roman"/>
            </a:endParaRPr>
          </a:p>
          <a:p>
            <a:pPr marL="742950" marR="0" lvl="1" indent="-285750">
              <a:spcBef>
                <a:spcPts val="990"/>
              </a:spcBef>
              <a:spcAft>
                <a:spcPts val="0"/>
              </a:spcAft>
              <a:buSzPts val="1000"/>
              <a:buFont typeface="Times New Roman"/>
              <a:buChar char="•"/>
              <a:tabLst>
                <a:tab pos="520700" algn="l"/>
              </a:tabLst>
            </a:pPr>
            <a:r>
              <a:rPr lang="en-US" sz="2800" dirty="0" smtClean="0">
                <a:latin typeface="Times New Roman"/>
                <a:ea typeface="Times New Roman"/>
              </a:rPr>
              <a:t>Represents internalized ideals and provides standards for judgment</a:t>
            </a:r>
            <a:endParaRPr lang="en-US" sz="3600" dirty="0" smtClean="0">
              <a:latin typeface="Times New Roman"/>
              <a:ea typeface="Times New Roman"/>
            </a:endParaRPr>
          </a:p>
          <a:p>
            <a:pPr marL="0" marR="0">
              <a:spcBef>
                <a:spcPts val="15"/>
              </a:spcBef>
              <a:spcAft>
                <a:spcPts val="0"/>
              </a:spcAft>
            </a:pPr>
            <a:r>
              <a:rPr lang="en-US" sz="3200" dirty="0" smtClean="0">
                <a:latin typeface="Times New Roman"/>
                <a:ea typeface="Times New Roman"/>
              </a:rPr>
              <a:t/>
            </a:r>
            <a:br>
              <a:rPr lang="en-US" sz="3200" dirty="0" smtClean="0">
                <a:latin typeface="Times New Roman"/>
                <a:ea typeface="Times New Roman"/>
              </a:rPr>
            </a:br>
            <a:r>
              <a:rPr lang="en-US" sz="800" dirty="0" smtClean="0">
                <a:latin typeface="Times New Roman"/>
                <a:ea typeface="Times New Roman"/>
              </a:rPr>
              <a:t> </a:t>
            </a:r>
            <a:endParaRPr lang="en-US" sz="3200" dirty="0" smtClean="0">
              <a:latin typeface="Times New Roman"/>
              <a:ea typeface="Times New Roman"/>
            </a:endParaRPr>
          </a:p>
          <a:p>
            <a:pPr marL="742950" marR="0" lvl="1" indent="-285750">
              <a:spcBef>
                <a:spcPts val="460"/>
              </a:spcBef>
              <a:spcAft>
                <a:spcPts val="0"/>
              </a:spcAft>
              <a:buSzPts val="1000"/>
              <a:buFont typeface="Times New Roman"/>
              <a:buChar char="•"/>
              <a:tabLst>
                <a:tab pos="520700" algn="l"/>
              </a:tabLst>
            </a:pPr>
            <a:r>
              <a:rPr lang="en-US" sz="2800" dirty="0" smtClean="0">
                <a:latin typeface="Times New Roman"/>
                <a:ea typeface="Times New Roman"/>
              </a:rPr>
              <a:t>Acts to control id and ego, to make sure that what we do is safe, moral and ethical</a:t>
            </a:r>
            <a:endParaRPr lang="en-US" sz="3600" dirty="0" smtClean="0">
              <a:latin typeface="Times New Roman"/>
              <a:ea typeface="Times New Roman"/>
            </a:endParaRPr>
          </a:p>
          <a:p>
            <a:pPr marL="0" marR="0">
              <a:spcBef>
                <a:spcPts val="25"/>
              </a:spcBef>
              <a:spcAft>
                <a:spcPts val="0"/>
              </a:spcAft>
            </a:pPr>
            <a:r>
              <a:rPr lang="en-US" sz="3200" dirty="0" smtClean="0">
                <a:latin typeface="Times New Roman"/>
                <a:ea typeface="Times New Roman"/>
              </a:rPr>
              <a:t> </a:t>
            </a:r>
          </a:p>
          <a:p>
            <a:pPr marL="742950" marR="0" lvl="1" indent="-285750">
              <a:spcBef>
                <a:spcPts val="5"/>
              </a:spcBef>
              <a:spcAft>
                <a:spcPts val="0"/>
              </a:spcAft>
              <a:buSzPts val="1000"/>
              <a:buFont typeface="Times New Roman"/>
              <a:buChar char="•"/>
              <a:tabLst>
                <a:tab pos="520700" algn="l"/>
              </a:tabLst>
            </a:pPr>
            <a:r>
              <a:rPr lang="en-US" sz="2800" dirty="0" smtClean="0">
                <a:latin typeface="Times New Roman"/>
                <a:ea typeface="Times New Roman"/>
              </a:rPr>
              <a:t>Influenced by family and culture.</a:t>
            </a:r>
            <a:endParaRPr lang="en-US" sz="3600" dirty="0" smtClean="0">
              <a:latin typeface="Times New Roman"/>
              <a:ea typeface="Times New Roman"/>
            </a:endParaRPr>
          </a:p>
          <a:p>
            <a:pPr marL="0" marR="0">
              <a:spcBef>
                <a:spcPts val="55"/>
              </a:spcBef>
              <a:spcAft>
                <a:spcPts val="0"/>
              </a:spcAft>
            </a:pPr>
            <a:r>
              <a:rPr lang="en-US" sz="3200" dirty="0" smtClean="0">
                <a:latin typeface="Times New Roman"/>
                <a:ea typeface="Times New Roman"/>
              </a:rPr>
              <a:t> </a:t>
            </a:r>
            <a:endParaRPr lang="en-US" sz="2400" dirty="0" smtClean="0">
              <a:latin typeface="Times New Roman"/>
              <a:ea typeface="Times New Roman"/>
            </a:endParaRPr>
          </a:p>
          <a:p>
            <a:endParaRPr lang="en-US" dirty="0"/>
          </a:p>
        </p:txBody>
      </p:sp>
    </p:spTree>
  </p:cSld>
  <p:clrMapOvr>
    <a:masterClrMapping/>
  </p:clrMapOvr>
  <p:transition spd="med">
    <p:wipe dir="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266700" marR="0">
              <a:spcBef>
                <a:spcPts val="0"/>
              </a:spcBef>
              <a:spcAft>
                <a:spcPts val="0"/>
              </a:spcAft>
            </a:pPr>
            <a:r>
              <a:rPr lang="en-US" b="1" dirty="0" smtClean="0">
                <a:latin typeface="Times New Roman"/>
                <a:ea typeface="Times New Roman"/>
              </a:rPr>
              <a:t/>
            </a:r>
            <a:br>
              <a:rPr lang="en-US" b="1" dirty="0" smtClean="0">
                <a:latin typeface="Times New Roman"/>
                <a:ea typeface="Times New Roman"/>
              </a:rPr>
            </a:br>
            <a:r>
              <a:rPr lang="en-US" b="1" dirty="0" smtClean="0">
                <a:latin typeface="Times New Roman"/>
                <a:ea typeface="Times New Roman"/>
              </a:rPr>
              <a:t>Freud's theory of the personality</a:t>
            </a:r>
            <a:r>
              <a:rPr lang="en-US" dirty="0" smtClean="0">
                <a:latin typeface="Times New Roman"/>
                <a:ea typeface="Times New Roman"/>
              </a:rPr>
              <a:t/>
            </a:r>
            <a:br>
              <a:rPr lang="en-US" dirty="0" smtClean="0">
                <a:latin typeface="Times New Roman"/>
                <a:ea typeface="Times New Roman"/>
              </a:rPr>
            </a:br>
            <a:r>
              <a:rPr lang="en-US" dirty="0" smtClean="0">
                <a:latin typeface="Times New Roman"/>
                <a:ea typeface="Times New Roman"/>
              </a:rPr>
              <a:t/>
            </a:r>
            <a:br>
              <a:rPr lang="en-US" dirty="0" smtClean="0">
                <a:latin typeface="Times New Roman"/>
                <a:ea typeface="Times New Roman"/>
              </a:rPr>
            </a:br>
            <a:endParaRPr lang="en-US" dirty="0"/>
          </a:p>
        </p:txBody>
      </p:sp>
      <p:pic>
        <p:nvPicPr>
          <p:cNvPr id="4" name="image6.jpeg"/>
          <p:cNvPicPr>
            <a:picLocks noGrp="1"/>
          </p:cNvPicPr>
          <p:nvPr>
            <p:ph sz="quarter" idx="1"/>
          </p:nvPr>
        </p:nvPicPr>
        <p:blipFill>
          <a:blip r:embed="rId2" cstate="print"/>
          <a:stretch>
            <a:fillRect/>
          </a:stretch>
        </p:blipFill>
        <p:spPr>
          <a:xfrm>
            <a:off x="457200" y="2133600"/>
            <a:ext cx="4486275" cy="2590800"/>
          </a:xfrm>
          <a:prstGeom prst="rect">
            <a:avLst/>
          </a:prstGeom>
        </p:spPr>
      </p:pic>
      <p:sp>
        <p:nvSpPr>
          <p:cNvPr id="5" name="Rectangle 4"/>
          <p:cNvSpPr/>
          <p:nvPr/>
        </p:nvSpPr>
        <p:spPr>
          <a:xfrm>
            <a:off x="5334000" y="1676400"/>
            <a:ext cx="3276600" cy="3551742"/>
          </a:xfrm>
          <a:prstGeom prst="rect">
            <a:avLst/>
          </a:prstGeom>
        </p:spPr>
        <p:txBody>
          <a:bodyPr wrap="square">
            <a:spAutoFit/>
          </a:bodyPr>
          <a:lstStyle/>
          <a:p>
            <a:pPr marL="266700" marR="0">
              <a:spcBef>
                <a:spcPts val="0"/>
              </a:spcBef>
              <a:spcAft>
                <a:spcPts val="0"/>
              </a:spcAft>
            </a:pPr>
            <a:r>
              <a:rPr lang="en-US" sz="1700" b="1" dirty="0" smtClean="0">
                <a:latin typeface="Arial"/>
                <a:ea typeface="Arial"/>
              </a:rPr>
              <a:t>Freud</a:t>
            </a:r>
            <a:r>
              <a:rPr lang="en-US" sz="1700" b="1" spc="195" dirty="0" smtClean="0">
                <a:latin typeface="Arial"/>
                <a:ea typeface="Arial"/>
              </a:rPr>
              <a:t> </a:t>
            </a:r>
            <a:r>
              <a:rPr lang="en-US" sz="1700" b="1" dirty="0" smtClean="0">
                <a:latin typeface="Arial"/>
                <a:ea typeface="Arial"/>
              </a:rPr>
              <a:t>Believed</a:t>
            </a:r>
          </a:p>
          <a:p>
            <a:pPr marL="342900" marR="266065" lvl="0" indent="-342900">
              <a:lnSpc>
                <a:spcPct val="103000"/>
              </a:lnSpc>
              <a:spcBef>
                <a:spcPts val="1210"/>
              </a:spcBef>
              <a:spcAft>
                <a:spcPts val="0"/>
              </a:spcAft>
              <a:buSzPts val="1000"/>
              <a:buFont typeface="Times New Roman"/>
              <a:buChar char="•"/>
              <a:tabLst>
                <a:tab pos="393700" algn="l"/>
              </a:tabLst>
            </a:pPr>
            <a:r>
              <a:rPr lang="en-US" sz="1000" dirty="0" smtClean="0">
                <a:latin typeface="Times New Roman"/>
                <a:ea typeface="Times New Roman"/>
              </a:rPr>
              <a:t>Human</a:t>
            </a:r>
            <a:r>
              <a:rPr lang="en-US" sz="1000" spc="115" dirty="0" smtClean="0">
                <a:latin typeface="Times New Roman"/>
                <a:ea typeface="Times New Roman"/>
              </a:rPr>
              <a:t> </a:t>
            </a:r>
            <a:r>
              <a:rPr lang="en-US" sz="1000" dirty="0" smtClean="0">
                <a:latin typeface="Times New Roman"/>
                <a:ea typeface="Times New Roman"/>
              </a:rPr>
              <a:t>personality</a:t>
            </a:r>
            <a:r>
              <a:rPr lang="en-US" sz="1000" spc="115" dirty="0" smtClean="0">
                <a:latin typeface="Times New Roman"/>
                <a:ea typeface="Times New Roman"/>
              </a:rPr>
              <a:t> </a:t>
            </a:r>
            <a:r>
              <a:rPr lang="en-US" sz="1000" dirty="0" smtClean="0">
                <a:latin typeface="Times New Roman"/>
                <a:ea typeface="Times New Roman"/>
              </a:rPr>
              <a:t>arises</a:t>
            </a:r>
            <a:r>
              <a:rPr lang="en-US" sz="1000" spc="115" dirty="0" smtClean="0">
                <a:latin typeface="Times New Roman"/>
                <a:ea typeface="Times New Roman"/>
              </a:rPr>
              <a:t> </a:t>
            </a:r>
            <a:r>
              <a:rPr lang="en-US" sz="1000" dirty="0" smtClean="0">
                <a:latin typeface="Times New Roman"/>
                <a:ea typeface="Times New Roman"/>
              </a:rPr>
              <a:t>from</a:t>
            </a:r>
            <a:r>
              <a:rPr lang="en-US" sz="1000" spc="115" dirty="0" smtClean="0">
                <a:latin typeface="Times New Roman"/>
                <a:ea typeface="Times New Roman"/>
              </a:rPr>
              <a:t> </a:t>
            </a:r>
            <a:r>
              <a:rPr lang="en-US" sz="1000" dirty="0" smtClean="0">
                <a:latin typeface="Times New Roman"/>
                <a:ea typeface="Times New Roman"/>
              </a:rPr>
              <a:t>conflicts</a:t>
            </a:r>
            <a:r>
              <a:rPr lang="en-US" sz="1000" spc="115" dirty="0" smtClean="0">
                <a:latin typeface="Times New Roman"/>
                <a:ea typeface="Times New Roman"/>
              </a:rPr>
              <a:t> </a:t>
            </a:r>
            <a:r>
              <a:rPr lang="en-US" sz="1000" dirty="0" smtClean="0">
                <a:latin typeface="Times New Roman"/>
                <a:ea typeface="Times New Roman"/>
              </a:rPr>
              <a:t>between</a:t>
            </a:r>
            <a:r>
              <a:rPr lang="en-US" sz="1000" spc="120" dirty="0" smtClean="0">
                <a:latin typeface="Times New Roman"/>
                <a:ea typeface="Times New Roman"/>
              </a:rPr>
              <a:t> </a:t>
            </a:r>
            <a:r>
              <a:rPr lang="en-US" sz="1000" dirty="0" smtClean="0">
                <a:latin typeface="Times New Roman"/>
                <a:ea typeface="Times New Roman"/>
              </a:rPr>
              <a:t>the</a:t>
            </a:r>
            <a:r>
              <a:rPr lang="en-US" sz="1000" spc="115" dirty="0" smtClean="0">
                <a:latin typeface="Times New Roman"/>
                <a:ea typeface="Times New Roman"/>
              </a:rPr>
              <a:t> </a:t>
            </a:r>
            <a:r>
              <a:rPr lang="en-US" sz="1000" dirty="0" smtClean="0">
                <a:latin typeface="Times New Roman"/>
                <a:ea typeface="Times New Roman"/>
              </a:rPr>
              <a:t>pleasure-seeking</a:t>
            </a:r>
            <a:r>
              <a:rPr lang="en-US" sz="1000" spc="115" dirty="0" smtClean="0">
                <a:latin typeface="Times New Roman"/>
                <a:ea typeface="Times New Roman"/>
              </a:rPr>
              <a:t> </a:t>
            </a:r>
            <a:r>
              <a:rPr lang="en-US" sz="1000" dirty="0" smtClean="0">
                <a:latin typeface="Times New Roman"/>
                <a:ea typeface="Times New Roman"/>
              </a:rPr>
              <a:t>biological</a:t>
            </a:r>
            <a:r>
              <a:rPr lang="en-US" sz="1000" spc="115" dirty="0" smtClean="0">
                <a:latin typeface="Times New Roman"/>
                <a:ea typeface="Times New Roman"/>
              </a:rPr>
              <a:t> </a:t>
            </a:r>
            <a:r>
              <a:rPr lang="en-US" sz="1000" dirty="0" smtClean="0">
                <a:latin typeface="Times New Roman"/>
                <a:ea typeface="Times New Roman"/>
              </a:rPr>
              <a:t>impulses</a:t>
            </a:r>
            <a:r>
              <a:rPr lang="en-US" sz="1000" spc="115" dirty="0" smtClean="0">
                <a:latin typeface="Times New Roman"/>
                <a:ea typeface="Times New Roman"/>
              </a:rPr>
              <a:t> </a:t>
            </a:r>
            <a:r>
              <a:rPr lang="en-US" sz="1000" dirty="0" smtClean="0">
                <a:latin typeface="Times New Roman"/>
                <a:ea typeface="Times New Roman"/>
              </a:rPr>
              <a:t>and</a:t>
            </a:r>
            <a:r>
              <a:rPr lang="en-US" sz="1000" spc="120" dirty="0" smtClean="0">
                <a:latin typeface="Times New Roman"/>
                <a:ea typeface="Times New Roman"/>
              </a:rPr>
              <a:t> </a:t>
            </a:r>
            <a:r>
              <a:rPr lang="en-US" sz="1000" dirty="0" smtClean="0">
                <a:latin typeface="Times New Roman"/>
                <a:ea typeface="Times New Roman"/>
              </a:rPr>
              <a:t>social</a:t>
            </a:r>
            <a:r>
              <a:rPr lang="en-US" sz="1000" spc="115" dirty="0" smtClean="0">
                <a:latin typeface="Times New Roman"/>
                <a:ea typeface="Times New Roman"/>
              </a:rPr>
              <a:t> </a:t>
            </a:r>
            <a:r>
              <a:rPr lang="en-US" sz="1000" dirty="0" smtClean="0">
                <a:latin typeface="Times New Roman"/>
                <a:ea typeface="Times New Roman"/>
              </a:rPr>
              <a:t>restraints</a:t>
            </a:r>
            <a:r>
              <a:rPr lang="en-US" sz="1000" spc="-235" dirty="0" smtClean="0">
                <a:latin typeface="Times New Roman"/>
                <a:ea typeface="Times New Roman"/>
              </a:rPr>
              <a:t> </a:t>
            </a:r>
            <a:r>
              <a:rPr lang="en-US" sz="1000" dirty="0" smtClean="0">
                <a:latin typeface="Times New Roman"/>
                <a:ea typeface="Times New Roman"/>
              </a:rPr>
              <a:t>against them.</a:t>
            </a:r>
            <a:endParaRPr lang="en-US" sz="1100" dirty="0" smtClean="0">
              <a:latin typeface="Times New Roman"/>
              <a:ea typeface="Times New Roman"/>
            </a:endParaRPr>
          </a:p>
          <a:p>
            <a:pPr>
              <a:spcBef>
                <a:spcPts val="45"/>
              </a:spcBef>
            </a:pPr>
            <a:r>
              <a:rPr lang="en-US" sz="900" dirty="0" smtClean="0">
                <a:latin typeface="Times New Roman"/>
                <a:ea typeface="Times New Roman"/>
              </a:rPr>
              <a:t> </a:t>
            </a:r>
            <a:endParaRPr lang="en-US" sz="1000" dirty="0" smtClean="0">
              <a:latin typeface="Times New Roman"/>
              <a:ea typeface="Times New Roman"/>
            </a:endParaRPr>
          </a:p>
          <a:p>
            <a:pPr marL="342900" marR="0" lvl="0" indent="-342900">
              <a:spcBef>
                <a:spcPts val="0"/>
              </a:spcBef>
              <a:spcAft>
                <a:spcPts val="0"/>
              </a:spcAft>
              <a:buSzPts val="1000"/>
              <a:buFont typeface="Times New Roman"/>
              <a:buChar char="•"/>
              <a:tabLst>
                <a:tab pos="393700" algn="l"/>
              </a:tabLst>
            </a:pPr>
            <a:r>
              <a:rPr lang="en-US" sz="1000" dirty="0" smtClean="0">
                <a:latin typeface="Times New Roman"/>
                <a:ea typeface="Times New Roman"/>
              </a:rPr>
              <a:t>Conflict is centered on three interacting systems – id, ego and superego.</a:t>
            </a:r>
            <a:endParaRPr lang="en-US" sz="1100" dirty="0" smtClean="0">
              <a:latin typeface="Times New Roman"/>
              <a:ea typeface="Times New Roman"/>
            </a:endParaRPr>
          </a:p>
          <a:p>
            <a:pPr>
              <a:spcBef>
                <a:spcPts val="30"/>
              </a:spcBef>
            </a:pPr>
            <a:r>
              <a:rPr lang="en-US" sz="950" dirty="0" smtClean="0">
                <a:latin typeface="Times New Roman"/>
                <a:ea typeface="Times New Roman"/>
              </a:rPr>
              <a:t> </a:t>
            </a:r>
            <a:endParaRPr lang="en-US" sz="1000" dirty="0" smtClean="0">
              <a:latin typeface="Times New Roman"/>
              <a:ea typeface="Times New Roman"/>
            </a:endParaRPr>
          </a:p>
          <a:p>
            <a:pPr marL="342900" marR="0" lvl="0" indent="-342900">
              <a:spcBef>
                <a:spcPts val="0"/>
              </a:spcBef>
              <a:spcAft>
                <a:spcPts val="0"/>
              </a:spcAft>
              <a:buSzPts val="1000"/>
              <a:buFont typeface="Times New Roman"/>
              <a:buChar char="•"/>
              <a:tabLst>
                <a:tab pos="393700" algn="l"/>
              </a:tabLst>
            </a:pPr>
            <a:r>
              <a:rPr lang="en-US" sz="1000" dirty="0" smtClean="0">
                <a:latin typeface="Times New Roman"/>
                <a:ea typeface="Times New Roman"/>
              </a:rPr>
              <a:t>Goal is to bring satisfaction without bringing punishment or guilt.</a:t>
            </a:r>
            <a:endParaRPr lang="en-US" sz="1100" dirty="0" smtClean="0">
              <a:latin typeface="Times New Roman"/>
              <a:ea typeface="Times New Roman"/>
            </a:endParaRPr>
          </a:p>
          <a:p>
            <a:pPr>
              <a:spcBef>
                <a:spcPts val="30"/>
              </a:spcBef>
            </a:pPr>
            <a:r>
              <a:rPr lang="en-US" sz="950" dirty="0" smtClean="0">
                <a:latin typeface="Times New Roman"/>
                <a:ea typeface="Times New Roman"/>
              </a:rPr>
              <a:t> </a:t>
            </a:r>
            <a:endParaRPr lang="en-US" sz="1000" dirty="0" smtClean="0">
              <a:latin typeface="Times New Roman"/>
              <a:ea typeface="Times New Roman"/>
            </a:endParaRPr>
          </a:p>
          <a:p>
            <a:pPr marL="342900" marR="266065" lvl="0" indent="-342900">
              <a:lnSpc>
                <a:spcPct val="103000"/>
              </a:lnSpc>
              <a:spcBef>
                <a:spcPts val="0"/>
              </a:spcBef>
              <a:spcAft>
                <a:spcPts val="0"/>
              </a:spcAft>
              <a:buSzPts val="1000"/>
              <a:buFont typeface="Times New Roman"/>
              <a:buChar char="•"/>
              <a:tabLst>
                <a:tab pos="393700" algn="l"/>
              </a:tabLst>
            </a:pPr>
            <a:r>
              <a:rPr lang="en-US" sz="1000" dirty="0" smtClean="0">
                <a:latin typeface="Times New Roman"/>
                <a:ea typeface="Times New Roman"/>
              </a:rPr>
              <a:t>Because</a:t>
            </a:r>
            <a:r>
              <a:rPr lang="en-US" sz="1000" spc="-5" dirty="0" smtClean="0">
                <a:latin typeface="Times New Roman"/>
                <a:ea typeface="Times New Roman"/>
              </a:rPr>
              <a:t> </a:t>
            </a:r>
            <a:r>
              <a:rPr lang="en-US" sz="1000" dirty="0" smtClean="0">
                <a:latin typeface="Times New Roman"/>
                <a:ea typeface="Times New Roman"/>
              </a:rPr>
              <a:t>the</a:t>
            </a:r>
            <a:r>
              <a:rPr lang="en-US" sz="1000" spc="-5" dirty="0" smtClean="0">
                <a:latin typeface="Times New Roman"/>
                <a:ea typeface="Times New Roman"/>
              </a:rPr>
              <a:t> </a:t>
            </a:r>
            <a:r>
              <a:rPr lang="en-US" sz="1000" dirty="0" smtClean="0">
                <a:latin typeface="Times New Roman"/>
                <a:ea typeface="Times New Roman"/>
              </a:rPr>
              <a:t>id's</a:t>
            </a:r>
            <a:r>
              <a:rPr lang="en-US" sz="1000" spc="-5" dirty="0" smtClean="0">
                <a:latin typeface="Times New Roman"/>
                <a:ea typeface="Times New Roman"/>
              </a:rPr>
              <a:t> </a:t>
            </a:r>
            <a:r>
              <a:rPr lang="en-US" sz="1000" dirty="0" smtClean="0">
                <a:latin typeface="Times New Roman"/>
                <a:ea typeface="Times New Roman"/>
              </a:rPr>
              <a:t>unconscious</a:t>
            </a:r>
            <a:r>
              <a:rPr lang="en-US" sz="1000" spc="-5" dirty="0" smtClean="0">
                <a:latin typeface="Times New Roman"/>
                <a:ea typeface="Times New Roman"/>
              </a:rPr>
              <a:t> </a:t>
            </a:r>
            <a:r>
              <a:rPr lang="en-US" sz="1000" dirty="0" smtClean="0">
                <a:latin typeface="Times New Roman"/>
                <a:ea typeface="Times New Roman"/>
              </a:rPr>
              <a:t>demands</a:t>
            </a:r>
            <a:r>
              <a:rPr lang="en-US" sz="1000" spc="-5" dirty="0" smtClean="0">
                <a:latin typeface="Times New Roman"/>
                <a:ea typeface="Times New Roman"/>
              </a:rPr>
              <a:t> </a:t>
            </a:r>
            <a:r>
              <a:rPr lang="en-US" sz="1000" dirty="0" smtClean="0">
                <a:latin typeface="Times New Roman"/>
                <a:ea typeface="Times New Roman"/>
              </a:rPr>
              <a:t>are</a:t>
            </a:r>
            <a:r>
              <a:rPr lang="en-US" sz="1000" spc="-5" dirty="0" smtClean="0">
                <a:latin typeface="Times New Roman"/>
                <a:ea typeface="Times New Roman"/>
              </a:rPr>
              <a:t> </a:t>
            </a:r>
            <a:r>
              <a:rPr lang="en-US" sz="1000" dirty="0" smtClean="0">
                <a:latin typeface="Times New Roman"/>
                <a:ea typeface="Times New Roman"/>
              </a:rPr>
              <a:t>instinctual,</a:t>
            </a:r>
            <a:r>
              <a:rPr lang="en-US" sz="1000" spc="-5" dirty="0" smtClean="0">
                <a:latin typeface="Times New Roman"/>
                <a:ea typeface="Times New Roman"/>
              </a:rPr>
              <a:t> </a:t>
            </a:r>
            <a:r>
              <a:rPr lang="en-US" sz="1000" dirty="0" smtClean="0">
                <a:latin typeface="Times New Roman"/>
                <a:ea typeface="Times New Roman"/>
              </a:rPr>
              <a:t>infantile,</a:t>
            </a:r>
            <a:r>
              <a:rPr lang="en-US" sz="1000" spc="-5" dirty="0" smtClean="0">
                <a:latin typeface="Times New Roman"/>
                <a:ea typeface="Times New Roman"/>
              </a:rPr>
              <a:t> </a:t>
            </a:r>
            <a:r>
              <a:rPr lang="en-US" sz="1000" dirty="0" smtClean="0">
                <a:latin typeface="Times New Roman"/>
                <a:ea typeface="Times New Roman"/>
              </a:rPr>
              <a:t>and</a:t>
            </a:r>
            <a:r>
              <a:rPr lang="en-US" sz="1000" spc="-5" dirty="0" smtClean="0">
                <a:latin typeface="Times New Roman"/>
                <a:ea typeface="Times New Roman"/>
              </a:rPr>
              <a:t> </a:t>
            </a:r>
            <a:r>
              <a:rPr lang="en-US" sz="1000" dirty="0" smtClean="0">
                <a:latin typeface="Times New Roman"/>
                <a:ea typeface="Times New Roman"/>
              </a:rPr>
              <a:t>amoral,</a:t>
            </a:r>
            <a:r>
              <a:rPr lang="en-US" sz="1000" spc="-5" dirty="0" smtClean="0">
                <a:latin typeface="Times New Roman"/>
                <a:ea typeface="Times New Roman"/>
              </a:rPr>
              <a:t> </a:t>
            </a:r>
            <a:r>
              <a:rPr lang="en-US" sz="1000" dirty="0" smtClean="0">
                <a:latin typeface="Times New Roman"/>
                <a:ea typeface="Times New Roman"/>
              </a:rPr>
              <a:t>they</a:t>
            </a:r>
            <a:r>
              <a:rPr lang="en-US" sz="1000" spc="-5" dirty="0" smtClean="0">
                <a:latin typeface="Times New Roman"/>
                <a:ea typeface="Times New Roman"/>
              </a:rPr>
              <a:t> </a:t>
            </a:r>
            <a:r>
              <a:rPr lang="en-US" sz="1000" dirty="0" smtClean="0">
                <a:latin typeface="Times New Roman"/>
                <a:ea typeface="Times New Roman"/>
              </a:rPr>
              <a:t>must</a:t>
            </a:r>
            <a:r>
              <a:rPr lang="en-US" sz="1000" spc="-5" dirty="0" smtClean="0">
                <a:latin typeface="Times New Roman"/>
                <a:ea typeface="Times New Roman"/>
              </a:rPr>
              <a:t> </a:t>
            </a:r>
            <a:r>
              <a:rPr lang="en-US" sz="1000" dirty="0" smtClean="0">
                <a:latin typeface="Times New Roman"/>
                <a:ea typeface="Times New Roman"/>
              </a:rPr>
              <a:t>often</a:t>
            </a:r>
            <a:r>
              <a:rPr lang="en-US" sz="1000" spc="-5" dirty="0" smtClean="0">
                <a:latin typeface="Times New Roman"/>
                <a:ea typeface="Times New Roman"/>
              </a:rPr>
              <a:t> </a:t>
            </a:r>
            <a:r>
              <a:rPr lang="en-US" sz="1000" dirty="0" smtClean="0">
                <a:latin typeface="Times New Roman"/>
                <a:ea typeface="Times New Roman"/>
              </a:rPr>
              <a:t>be</a:t>
            </a:r>
            <a:r>
              <a:rPr lang="en-US" sz="1000" spc="-5" dirty="0" smtClean="0">
                <a:latin typeface="Times New Roman"/>
                <a:ea typeface="Times New Roman"/>
              </a:rPr>
              <a:t> </a:t>
            </a:r>
            <a:r>
              <a:rPr lang="en-US" sz="1000" dirty="0" smtClean="0">
                <a:latin typeface="Times New Roman"/>
                <a:ea typeface="Times New Roman"/>
              </a:rPr>
              <a:t>blocked</a:t>
            </a:r>
            <a:r>
              <a:rPr lang="en-US" sz="1000" spc="-5" dirty="0" smtClean="0">
                <a:latin typeface="Times New Roman"/>
                <a:ea typeface="Times New Roman"/>
              </a:rPr>
              <a:t> </a:t>
            </a:r>
            <a:r>
              <a:rPr lang="en-US" sz="1000" dirty="0" smtClean="0">
                <a:latin typeface="Times New Roman"/>
                <a:ea typeface="Times New Roman"/>
              </a:rPr>
              <a:t>by</a:t>
            </a:r>
            <a:r>
              <a:rPr lang="en-US" sz="1000" spc="-5" dirty="0" smtClean="0">
                <a:latin typeface="Times New Roman"/>
                <a:ea typeface="Times New Roman"/>
              </a:rPr>
              <a:t> </a:t>
            </a:r>
            <a:r>
              <a:rPr lang="en-US" sz="1000" dirty="0" smtClean="0">
                <a:latin typeface="Times New Roman"/>
                <a:ea typeface="Times New Roman"/>
              </a:rPr>
              <a:t>the</a:t>
            </a:r>
            <a:r>
              <a:rPr lang="en-US" sz="1000" spc="-5" dirty="0" smtClean="0">
                <a:latin typeface="Times New Roman"/>
                <a:ea typeface="Times New Roman"/>
              </a:rPr>
              <a:t> </a:t>
            </a:r>
            <a:r>
              <a:rPr lang="en-US" sz="1000" dirty="0" smtClean="0">
                <a:latin typeface="Times New Roman"/>
                <a:ea typeface="Times New Roman"/>
              </a:rPr>
              <a:t>ego</a:t>
            </a:r>
            <a:r>
              <a:rPr lang="en-US" sz="1000" spc="-235" dirty="0" smtClean="0">
                <a:latin typeface="Times New Roman"/>
                <a:ea typeface="Times New Roman"/>
              </a:rPr>
              <a:t> </a:t>
            </a:r>
            <a:r>
              <a:rPr lang="en-US" sz="1000" dirty="0" smtClean="0">
                <a:latin typeface="Times New Roman"/>
                <a:ea typeface="Times New Roman"/>
              </a:rPr>
              <a:t>and superego.</a:t>
            </a:r>
            <a:endParaRPr lang="en-US" sz="1100" dirty="0" smtClean="0">
              <a:latin typeface="Times New Roman"/>
              <a:ea typeface="Times New Roman"/>
            </a:endParaRPr>
          </a:p>
          <a:p>
            <a:pPr>
              <a:spcBef>
                <a:spcPts val="45"/>
              </a:spcBef>
            </a:pPr>
            <a:r>
              <a:rPr lang="en-US" sz="900" dirty="0" smtClean="0">
                <a:latin typeface="Times New Roman"/>
                <a:ea typeface="Times New Roman"/>
              </a:rPr>
              <a:t> </a:t>
            </a:r>
            <a:endParaRPr lang="en-US" sz="1000" dirty="0" smtClean="0">
              <a:latin typeface="Times New Roman"/>
              <a:ea typeface="Times New Roman"/>
            </a:endParaRPr>
          </a:p>
          <a:p>
            <a:pPr marL="342900" marR="0" lvl="0" indent="-342900">
              <a:spcBef>
                <a:spcPts val="0"/>
              </a:spcBef>
              <a:spcAft>
                <a:spcPts val="0"/>
              </a:spcAft>
              <a:buSzPts val="1000"/>
              <a:buFont typeface="Times New Roman"/>
              <a:buChar char="•"/>
              <a:tabLst>
                <a:tab pos="393700" algn="l"/>
              </a:tabLst>
            </a:pPr>
            <a:r>
              <a:rPr lang="en-US" sz="1000" dirty="0" smtClean="0">
                <a:latin typeface="Times New Roman"/>
                <a:ea typeface="Times New Roman"/>
              </a:rPr>
              <a:t>Because of this conflict and the persistence of unsatisfied demands, anxiety and guilt are aroused.</a:t>
            </a:r>
            <a:endParaRPr lang="en-US" sz="1100" dirty="0" smtClean="0">
              <a:latin typeface="Times New Roman"/>
              <a:ea typeface="Times New Roman"/>
            </a:endParaRPr>
          </a:p>
          <a:p>
            <a:pPr>
              <a:spcBef>
                <a:spcPts val="30"/>
              </a:spcBef>
            </a:pPr>
            <a:r>
              <a:rPr lang="en-US" sz="950" dirty="0" smtClean="0">
                <a:latin typeface="Times New Roman"/>
                <a:ea typeface="Times New Roman"/>
              </a:rPr>
              <a:t> </a:t>
            </a:r>
            <a:endParaRPr lang="en-US" sz="1000" dirty="0" smtClean="0">
              <a:latin typeface="Times New Roman"/>
              <a:ea typeface="Times New Roman"/>
            </a:endParaRPr>
          </a:p>
          <a:p>
            <a:pPr marL="342900" marR="0" lvl="0" indent="-342900">
              <a:spcBef>
                <a:spcPts val="0"/>
              </a:spcBef>
              <a:spcAft>
                <a:spcPts val="0"/>
              </a:spcAft>
              <a:buSzPts val="1000"/>
              <a:buFont typeface="Times New Roman"/>
              <a:buChar char="•"/>
              <a:tabLst>
                <a:tab pos="393700" algn="l"/>
              </a:tabLst>
            </a:pPr>
            <a:r>
              <a:rPr lang="en-US" sz="1000" dirty="0" smtClean="0">
                <a:latin typeface="Times New Roman"/>
                <a:ea typeface="Times New Roman"/>
              </a:rPr>
              <a:t>“The person then seeks ways to protect the ego from this anxiety and guilt by setting up </a:t>
            </a:r>
            <a:r>
              <a:rPr lang="en-US" sz="1000" dirty="0" err="1" smtClean="0">
                <a:latin typeface="Times New Roman"/>
                <a:ea typeface="Times New Roman"/>
              </a:rPr>
              <a:t>defences</a:t>
            </a:r>
            <a:r>
              <a:rPr lang="en-US" sz="1000" dirty="0" smtClean="0">
                <a:latin typeface="Times New Roman"/>
                <a:ea typeface="Times New Roman"/>
              </a:rPr>
              <a:t>.”</a:t>
            </a:r>
            <a:endParaRPr lang="en-US" sz="1100" dirty="0" smtClean="0">
              <a:latin typeface="Times New Roman"/>
              <a:ea typeface="Times New Roman"/>
            </a:endParaRPr>
          </a:p>
          <a:p>
            <a:pPr>
              <a:spcBef>
                <a:spcPts val="15"/>
              </a:spcBef>
            </a:pPr>
            <a:r>
              <a:rPr lang="en-US" sz="950" dirty="0" smtClean="0">
                <a:latin typeface="Times New Roman"/>
                <a:ea typeface="Times New Roman"/>
              </a:rPr>
              <a:t> </a:t>
            </a:r>
            <a:endParaRPr lang="en-US" sz="1000" dirty="0">
              <a:latin typeface="Times New Roman"/>
              <a:ea typeface="Times New Roman"/>
            </a:endParaRPr>
          </a:p>
        </p:txBody>
      </p:sp>
    </p:spTree>
  </p:cSld>
  <p:clrMapOvr>
    <a:masterClrMapping/>
  </p:clrMapOvr>
  <p:transition spd="med">
    <p:wipe dir="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a:ea typeface="Times New Roman"/>
              </a:rPr>
              <a:t>Characteristics</a:t>
            </a:r>
            <a:r>
              <a:rPr lang="en-US" spc="165" dirty="0" smtClean="0">
                <a:latin typeface="Times New Roman"/>
                <a:ea typeface="Times New Roman"/>
              </a:rPr>
              <a:t> </a:t>
            </a:r>
            <a:r>
              <a:rPr lang="en-US" dirty="0" smtClean="0">
                <a:latin typeface="Times New Roman"/>
                <a:ea typeface="Times New Roman"/>
              </a:rPr>
              <a:t>of</a:t>
            </a:r>
            <a:r>
              <a:rPr lang="en-US" spc="170" dirty="0" smtClean="0">
                <a:latin typeface="Times New Roman"/>
                <a:ea typeface="Times New Roman"/>
              </a:rPr>
              <a:t> </a:t>
            </a:r>
            <a:r>
              <a:rPr lang="en-US" dirty="0" err="1" smtClean="0">
                <a:latin typeface="Times New Roman"/>
                <a:ea typeface="Times New Roman"/>
              </a:rPr>
              <a:t>Defence</a:t>
            </a:r>
            <a:r>
              <a:rPr lang="en-US" spc="165" dirty="0" smtClean="0">
                <a:latin typeface="Times New Roman"/>
                <a:ea typeface="Times New Roman"/>
              </a:rPr>
              <a:t> </a:t>
            </a:r>
            <a:r>
              <a:rPr lang="en-US" dirty="0" smtClean="0">
                <a:latin typeface="Times New Roman"/>
                <a:ea typeface="Times New Roman"/>
              </a:rPr>
              <a:t>Mechanism</a:t>
            </a:r>
            <a:endParaRPr lang="en-US" dirty="0"/>
          </a:p>
        </p:txBody>
      </p:sp>
      <p:sp>
        <p:nvSpPr>
          <p:cNvPr id="3" name="Content Placeholder 2"/>
          <p:cNvSpPr>
            <a:spLocks noGrp="1"/>
          </p:cNvSpPr>
          <p:nvPr>
            <p:ph sz="quarter" idx="1"/>
          </p:nvPr>
        </p:nvSpPr>
        <p:spPr/>
        <p:txBody>
          <a:bodyPr>
            <a:normAutofit fontScale="70000" lnSpcReduction="20000"/>
          </a:bodyPr>
          <a:lstStyle/>
          <a:p>
            <a:pPr marL="342900" marR="0" lvl="0" indent="-342900">
              <a:spcBef>
                <a:spcPts val="1210"/>
              </a:spcBef>
              <a:spcAft>
                <a:spcPts val="0"/>
              </a:spcAft>
              <a:buSzPts val="1000"/>
              <a:buFont typeface="Times New Roman"/>
              <a:buChar char="•"/>
              <a:tabLst>
                <a:tab pos="393700" algn="l"/>
              </a:tabLst>
            </a:pPr>
            <a:r>
              <a:rPr lang="en-US" dirty="0" smtClean="0">
                <a:latin typeface="Times New Roman"/>
                <a:ea typeface="Times New Roman"/>
              </a:rPr>
              <a:t>A major means of managing conflict and effect.</a:t>
            </a:r>
          </a:p>
          <a:p>
            <a:pPr marL="0" marR="0">
              <a:spcBef>
                <a:spcPts val="3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Often the hallmarks of major psychiatric syndromes, defenses are reversible.</a:t>
            </a:r>
          </a:p>
          <a:p>
            <a:pPr marL="0" marR="0">
              <a:spcBef>
                <a:spcPts val="15"/>
              </a:spcBef>
              <a:spcAft>
                <a:spcPts val="0"/>
              </a:spcAft>
            </a:pPr>
            <a:r>
              <a:rPr lang="en-US" dirty="0" smtClean="0">
                <a:latin typeface="Times New Roman"/>
                <a:ea typeface="Times New Roman"/>
              </a:rPr>
              <a:t/>
            </a:r>
            <a:br>
              <a:rPr lang="en-US" dirty="0" smtClean="0">
                <a:latin typeface="Times New Roman"/>
                <a:ea typeface="Times New Roman"/>
              </a:rPr>
            </a:br>
            <a:r>
              <a:rPr lang="en-US" dirty="0" smtClean="0">
                <a:latin typeface="Times New Roman"/>
                <a:ea typeface="Times New Roman"/>
              </a:rPr>
              <a:t> </a:t>
            </a:r>
          </a:p>
          <a:p>
            <a:pPr marL="342900" marR="0" lvl="0" indent="-342900">
              <a:spcBef>
                <a:spcPts val="460"/>
              </a:spcBef>
              <a:spcAft>
                <a:spcPts val="0"/>
              </a:spcAft>
              <a:buSzPts val="1000"/>
              <a:buFont typeface="Times New Roman"/>
              <a:buChar char="•"/>
              <a:tabLst>
                <a:tab pos="393700" algn="l"/>
              </a:tabLst>
            </a:pPr>
            <a:r>
              <a:rPr lang="en-US" dirty="0" smtClean="0">
                <a:latin typeface="Times New Roman"/>
                <a:ea typeface="Times New Roman"/>
              </a:rPr>
              <a:t>Defenses are adaptive as well as pathological.</a:t>
            </a:r>
          </a:p>
          <a:p>
            <a:pPr marL="0" marR="0">
              <a:spcBef>
                <a:spcPts val="20"/>
              </a:spcBef>
              <a:spcAft>
                <a:spcPts val="0"/>
              </a:spcAft>
            </a:pPr>
            <a:r>
              <a:rPr lang="en-US" dirty="0" smtClean="0">
                <a:latin typeface="Times New Roman"/>
                <a:ea typeface="Times New Roman"/>
              </a:rPr>
              <a:t> </a:t>
            </a:r>
          </a:p>
          <a:p>
            <a:pPr marL="342900" marR="266065" lvl="0" indent="-342900">
              <a:lnSpc>
                <a:spcPct val="103000"/>
              </a:lnSpc>
              <a:spcBef>
                <a:spcPts val="0"/>
              </a:spcBef>
              <a:spcAft>
                <a:spcPts val="0"/>
              </a:spcAft>
              <a:buSzPts val="1000"/>
              <a:buFont typeface="Times New Roman"/>
              <a:buChar char="•"/>
              <a:tabLst>
                <a:tab pos="393700" algn="l"/>
              </a:tabLst>
            </a:pPr>
            <a:r>
              <a:rPr lang="en-US" dirty="0" smtClean="0">
                <a:latin typeface="Times New Roman"/>
                <a:ea typeface="Times New Roman"/>
              </a:rPr>
              <a:t>They</a:t>
            </a:r>
            <a:r>
              <a:rPr lang="en-US" spc="15" dirty="0" smtClean="0">
                <a:latin typeface="Times New Roman"/>
                <a:ea typeface="Times New Roman"/>
              </a:rPr>
              <a:t> </a:t>
            </a:r>
            <a:r>
              <a:rPr lang="en-US" dirty="0" smtClean="0">
                <a:latin typeface="Times New Roman"/>
                <a:ea typeface="Times New Roman"/>
              </a:rPr>
              <a:t>operate</a:t>
            </a:r>
            <a:r>
              <a:rPr lang="en-US" spc="15" dirty="0" smtClean="0">
                <a:latin typeface="Times New Roman"/>
                <a:ea typeface="Times New Roman"/>
              </a:rPr>
              <a:t> </a:t>
            </a:r>
            <a:r>
              <a:rPr lang="en-US" dirty="0" smtClean="0">
                <a:latin typeface="Times New Roman"/>
                <a:ea typeface="Times New Roman"/>
              </a:rPr>
              <a:t>by</a:t>
            </a:r>
            <a:r>
              <a:rPr lang="en-US" spc="15" dirty="0" smtClean="0">
                <a:latin typeface="Times New Roman"/>
                <a:ea typeface="Times New Roman"/>
              </a:rPr>
              <a:t> </a:t>
            </a:r>
            <a:r>
              <a:rPr lang="en-US" dirty="0" smtClean="0">
                <a:latin typeface="Times New Roman"/>
                <a:ea typeface="Times New Roman"/>
              </a:rPr>
              <a:t>either</a:t>
            </a:r>
            <a:r>
              <a:rPr lang="en-US" spc="15" dirty="0" smtClean="0">
                <a:latin typeface="Times New Roman"/>
                <a:ea typeface="Times New Roman"/>
              </a:rPr>
              <a:t> </a:t>
            </a:r>
            <a:r>
              <a:rPr lang="en-US" dirty="0" smtClean="0">
                <a:latin typeface="Times New Roman"/>
                <a:ea typeface="Times New Roman"/>
              </a:rPr>
              <a:t>masking</a:t>
            </a:r>
            <a:r>
              <a:rPr lang="en-US" spc="15" dirty="0" smtClean="0">
                <a:latin typeface="Times New Roman"/>
                <a:ea typeface="Times New Roman"/>
              </a:rPr>
              <a:t> </a:t>
            </a:r>
            <a:r>
              <a:rPr lang="en-US" dirty="0" smtClean="0">
                <a:latin typeface="Times New Roman"/>
                <a:ea typeface="Times New Roman"/>
              </a:rPr>
              <a:t>or</a:t>
            </a:r>
            <a:r>
              <a:rPr lang="en-US" spc="15" dirty="0" smtClean="0">
                <a:latin typeface="Times New Roman"/>
                <a:ea typeface="Times New Roman"/>
              </a:rPr>
              <a:t> </a:t>
            </a:r>
            <a:r>
              <a:rPr lang="en-US" dirty="0" smtClean="0">
                <a:latin typeface="Times New Roman"/>
                <a:ea typeface="Times New Roman"/>
              </a:rPr>
              <a:t>disguising</a:t>
            </a:r>
            <a:r>
              <a:rPr lang="en-US" spc="15" dirty="0" smtClean="0">
                <a:latin typeface="Times New Roman"/>
                <a:ea typeface="Times New Roman"/>
              </a:rPr>
              <a:t> </a:t>
            </a:r>
            <a:r>
              <a:rPr lang="en-US" dirty="0" smtClean="0">
                <a:latin typeface="Times New Roman"/>
                <a:ea typeface="Times New Roman"/>
              </a:rPr>
              <a:t>our</a:t>
            </a:r>
            <a:r>
              <a:rPr lang="en-US" spc="15" dirty="0" smtClean="0">
                <a:latin typeface="Times New Roman"/>
                <a:ea typeface="Times New Roman"/>
              </a:rPr>
              <a:t> </a:t>
            </a:r>
            <a:r>
              <a:rPr lang="en-US" dirty="0" smtClean="0">
                <a:latin typeface="Times New Roman"/>
                <a:ea typeface="Times New Roman"/>
              </a:rPr>
              <a:t>true</a:t>
            </a:r>
            <a:r>
              <a:rPr lang="en-US" spc="15" dirty="0" smtClean="0">
                <a:latin typeface="Times New Roman"/>
                <a:ea typeface="Times New Roman"/>
              </a:rPr>
              <a:t> </a:t>
            </a:r>
            <a:r>
              <a:rPr lang="en-US" dirty="0" smtClean="0">
                <a:latin typeface="Times New Roman"/>
                <a:ea typeface="Times New Roman"/>
              </a:rPr>
              <a:t>motives</a:t>
            </a:r>
            <a:r>
              <a:rPr lang="en-US" spc="15" dirty="0" smtClean="0">
                <a:latin typeface="Times New Roman"/>
                <a:ea typeface="Times New Roman"/>
              </a:rPr>
              <a:t> </a:t>
            </a:r>
            <a:r>
              <a:rPr lang="en-US" dirty="0" smtClean="0">
                <a:latin typeface="Times New Roman"/>
                <a:ea typeface="Times New Roman"/>
              </a:rPr>
              <a:t>or</a:t>
            </a:r>
            <a:r>
              <a:rPr lang="en-US" spc="15" dirty="0" smtClean="0">
                <a:latin typeface="Times New Roman"/>
                <a:ea typeface="Times New Roman"/>
              </a:rPr>
              <a:t> </a:t>
            </a:r>
            <a:r>
              <a:rPr lang="en-US" dirty="0" smtClean="0">
                <a:latin typeface="Times New Roman"/>
                <a:ea typeface="Times New Roman"/>
              </a:rPr>
              <a:t>by</a:t>
            </a:r>
            <a:r>
              <a:rPr lang="en-US" spc="15" dirty="0" smtClean="0">
                <a:latin typeface="Times New Roman"/>
                <a:ea typeface="Times New Roman"/>
              </a:rPr>
              <a:t> </a:t>
            </a:r>
            <a:r>
              <a:rPr lang="en-US" dirty="0" smtClean="0">
                <a:latin typeface="Times New Roman"/>
                <a:ea typeface="Times New Roman"/>
              </a:rPr>
              <a:t>denying</a:t>
            </a:r>
            <a:r>
              <a:rPr lang="en-US" spc="15" dirty="0" smtClean="0">
                <a:latin typeface="Times New Roman"/>
                <a:ea typeface="Times New Roman"/>
              </a:rPr>
              <a:t> </a:t>
            </a:r>
            <a:r>
              <a:rPr lang="en-US" dirty="0" smtClean="0">
                <a:latin typeface="Times New Roman"/>
                <a:ea typeface="Times New Roman"/>
              </a:rPr>
              <a:t>the</a:t>
            </a:r>
            <a:r>
              <a:rPr lang="en-US" spc="15" dirty="0" smtClean="0">
                <a:latin typeface="Times New Roman"/>
                <a:ea typeface="Times New Roman"/>
              </a:rPr>
              <a:t> </a:t>
            </a:r>
            <a:r>
              <a:rPr lang="en-US" dirty="0" smtClean="0">
                <a:latin typeface="Times New Roman"/>
                <a:ea typeface="Times New Roman"/>
              </a:rPr>
              <a:t>existence</a:t>
            </a:r>
            <a:r>
              <a:rPr lang="en-US" spc="15" dirty="0" smtClean="0">
                <a:latin typeface="Times New Roman"/>
                <a:ea typeface="Times New Roman"/>
              </a:rPr>
              <a:t> </a:t>
            </a:r>
            <a:r>
              <a:rPr lang="en-US" dirty="0" smtClean="0">
                <a:latin typeface="Times New Roman"/>
                <a:ea typeface="Times New Roman"/>
              </a:rPr>
              <a:t>of</a:t>
            </a:r>
            <a:r>
              <a:rPr lang="en-US" spc="15" dirty="0" smtClean="0">
                <a:latin typeface="Times New Roman"/>
                <a:ea typeface="Times New Roman"/>
              </a:rPr>
              <a:t> </a:t>
            </a:r>
            <a:r>
              <a:rPr lang="en-US" dirty="0" smtClean="0">
                <a:latin typeface="Times New Roman"/>
                <a:ea typeface="Times New Roman"/>
              </a:rPr>
              <a:t>impulses,</a:t>
            </a:r>
            <a:r>
              <a:rPr lang="en-US" spc="15" dirty="0" smtClean="0">
                <a:latin typeface="Times New Roman"/>
                <a:ea typeface="Times New Roman"/>
              </a:rPr>
              <a:t> </a:t>
            </a:r>
            <a:r>
              <a:rPr lang="en-US" dirty="0" smtClean="0">
                <a:latin typeface="Times New Roman"/>
                <a:ea typeface="Times New Roman"/>
              </a:rPr>
              <a:t>actions</a:t>
            </a:r>
            <a:r>
              <a:rPr lang="en-US" spc="15" dirty="0" smtClean="0">
                <a:latin typeface="Times New Roman"/>
                <a:ea typeface="Times New Roman"/>
              </a:rPr>
              <a:t> </a:t>
            </a:r>
            <a:r>
              <a:rPr lang="en-US" dirty="0" smtClean="0">
                <a:latin typeface="Times New Roman"/>
                <a:ea typeface="Times New Roman"/>
              </a:rPr>
              <a:t>or</a:t>
            </a:r>
            <a:r>
              <a:rPr lang="en-US" spc="-235" dirty="0" smtClean="0">
                <a:latin typeface="Times New Roman"/>
                <a:ea typeface="Times New Roman"/>
              </a:rPr>
              <a:t> </a:t>
            </a:r>
            <a:r>
              <a:rPr lang="en-US" dirty="0" smtClean="0">
                <a:latin typeface="Times New Roman"/>
                <a:ea typeface="Times New Roman"/>
              </a:rPr>
              <a:t>memories within ourselves that might provoke anxiety to us.</a:t>
            </a:r>
          </a:p>
          <a:p>
            <a:pPr marL="0" marR="0">
              <a:spcBef>
                <a:spcPts val="4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Socially acceptable.</a:t>
            </a:r>
          </a:p>
          <a:p>
            <a:pPr marL="0" marR="0">
              <a:spcBef>
                <a:spcPts val="2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When used moderately, they are harmless.</a:t>
            </a:r>
          </a:p>
          <a:p>
            <a:pPr marL="0" marR="0">
              <a:spcBef>
                <a:spcPts val="25"/>
              </a:spcBef>
              <a:spcAft>
                <a:spcPts val="0"/>
              </a:spcAft>
            </a:pPr>
            <a:r>
              <a:rPr lang="en-US" dirty="0" smtClean="0">
                <a:latin typeface="Times New Roman"/>
                <a:ea typeface="Times New Roman"/>
              </a:rPr>
              <a:t> </a:t>
            </a:r>
          </a:p>
          <a:p>
            <a:r>
              <a:rPr lang="en-US" dirty="0" smtClean="0">
                <a:latin typeface="Times New Roman"/>
                <a:ea typeface="Times New Roman"/>
              </a:rPr>
              <a:t>They are not used deliberately; rather they are unconscious</a:t>
            </a:r>
            <a:endParaRPr lang="en-US" dirty="0"/>
          </a:p>
        </p:txBody>
      </p:sp>
    </p:spTree>
  </p:cSld>
  <p:clrMapOvr>
    <a:masterClrMapping/>
  </p:clrMapOvr>
  <p:transition spd="med">
    <p:wipe dir="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Uses</a:t>
            </a:r>
            <a:r>
              <a:rPr lang="en-US" b="1" spc="125" dirty="0" smtClean="0">
                <a:latin typeface="Arial"/>
                <a:ea typeface="Arial"/>
              </a:rPr>
              <a:t> </a:t>
            </a:r>
            <a:r>
              <a:rPr lang="en-US" b="1" dirty="0" smtClean="0">
                <a:latin typeface="Arial"/>
                <a:ea typeface="Arial"/>
              </a:rPr>
              <a:t>of</a:t>
            </a:r>
            <a:r>
              <a:rPr lang="en-US" b="1" spc="130" dirty="0" smtClean="0">
                <a:latin typeface="Arial"/>
                <a:ea typeface="Arial"/>
              </a:rPr>
              <a:t> </a:t>
            </a:r>
            <a:r>
              <a:rPr lang="en-US" b="1" dirty="0" err="1" smtClean="0">
                <a:latin typeface="Arial"/>
                <a:ea typeface="Arial"/>
              </a:rPr>
              <a:t>Defence</a:t>
            </a:r>
            <a:r>
              <a:rPr lang="en-US" b="1" spc="130" dirty="0" smtClean="0">
                <a:latin typeface="Arial"/>
                <a:ea typeface="Arial"/>
              </a:rPr>
              <a:t> </a:t>
            </a:r>
            <a:r>
              <a:rPr lang="en-US" b="1" dirty="0" smtClean="0">
                <a:latin typeface="Arial"/>
                <a:ea typeface="Arial"/>
              </a:rPr>
              <a:t>Mechanisms</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92500" lnSpcReduction="20000"/>
          </a:bodyPr>
          <a:lstStyle/>
          <a:p>
            <a:pPr marL="342900" marR="0" lvl="0" indent="-342900">
              <a:spcBef>
                <a:spcPts val="1200"/>
              </a:spcBef>
              <a:spcAft>
                <a:spcPts val="0"/>
              </a:spcAft>
              <a:buSzPts val="1000"/>
              <a:buFont typeface="Times New Roman"/>
              <a:buChar char="•"/>
              <a:tabLst>
                <a:tab pos="393700" algn="l"/>
              </a:tabLst>
            </a:pPr>
            <a:r>
              <a:rPr lang="en-US" dirty="0" smtClean="0">
                <a:latin typeface="Times New Roman"/>
                <a:ea typeface="Times New Roman"/>
              </a:rPr>
              <a:t>Helps reduce anxiety.</a:t>
            </a:r>
          </a:p>
          <a:p>
            <a:pPr marL="0" marR="0">
              <a:spcBef>
                <a:spcPts val="2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Socially acceptable.</a:t>
            </a:r>
          </a:p>
          <a:p>
            <a:pPr marL="0" marR="0">
              <a:spcBef>
                <a:spcPts val="2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When used moderately, they are harmless.</a:t>
            </a:r>
          </a:p>
          <a:p>
            <a:pPr marL="0" marR="0">
              <a:spcBef>
                <a:spcPts val="20"/>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Help us face conflicts and frustrations easily.</a:t>
            </a:r>
          </a:p>
          <a:p>
            <a:pPr marL="0" marR="0">
              <a:spcBef>
                <a:spcPts val="20"/>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Protect our ego from being hurt.</a:t>
            </a:r>
          </a:p>
          <a:p>
            <a:pPr marL="0" marR="0">
              <a:spcBef>
                <a:spcPts val="20"/>
              </a:spcBef>
              <a:spcAft>
                <a:spcPts val="0"/>
              </a:spcAft>
            </a:pPr>
            <a:r>
              <a:rPr lang="en-US" dirty="0" smtClean="0">
                <a:latin typeface="Times New Roman"/>
                <a:ea typeface="Times New Roman"/>
              </a:rPr>
              <a:t> </a:t>
            </a:r>
          </a:p>
          <a:p>
            <a:r>
              <a:rPr lang="en-US" dirty="0" smtClean="0">
                <a:latin typeface="Times New Roman"/>
                <a:ea typeface="Times New Roman"/>
              </a:rPr>
              <a:t>Help the individual to make adaptations to distressing experiences</a:t>
            </a:r>
            <a:endParaRPr lang="en-US" dirty="0"/>
          </a:p>
        </p:txBody>
      </p:sp>
    </p:spTree>
  </p:cSld>
  <p:clrMapOvr>
    <a:masterClrMapping/>
  </p:clrMapOvr>
  <p:transition spd="med">
    <p:wipe dir="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a:ea typeface="Times New Roman"/>
              </a:rPr>
              <a:t>Classification by Anna Freud</a:t>
            </a:r>
            <a:endParaRPr lang="en-US" dirty="0"/>
          </a:p>
        </p:txBody>
      </p:sp>
      <p:pic>
        <p:nvPicPr>
          <p:cNvPr id="4" name="image7.jpeg"/>
          <p:cNvPicPr>
            <a:picLocks noGrp="1"/>
          </p:cNvPicPr>
          <p:nvPr>
            <p:ph sz="quarter" idx="1"/>
          </p:nvPr>
        </p:nvPicPr>
        <p:blipFill>
          <a:blip r:embed="rId2" cstate="print"/>
          <a:stretch>
            <a:fillRect/>
          </a:stretch>
        </p:blipFill>
        <p:spPr>
          <a:xfrm>
            <a:off x="2370137" y="3028950"/>
            <a:ext cx="4638675" cy="1638300"/>
          </a:xfrm>
          <a:prstGeom prst="rect">
            <a:avLst/>
          </a:prstGeom>
        </p:spPr>
      </p:pic>
    </p:spTree>
  </p:cSld>
  <p:clrMapOvr>
    <a:masterClrMapping/>
  </p:clrMapOvr>
  <p:transition spd="med">
    <p:wipe dir="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spcBef>
                <a:spcPts val="10"/>
              </a:spcBef>
              <a:spcAft>
                <a:spcPts val="0"/>
              </a:spcAft>
            </a:pPr>
            <a:r>
              <a:rPr lang="en-US" b="1" dirty="0" smtClean="0">
                <a:latin typeface="Times New Roman"/>
                <a:ea typeface="Times New Roman"/>
              </a:rPr>
              <a:t> </a:t>
            </a:r>
            <a:r>
              <a:rPr lang="en-US" dirty="0" smtClean="0">
                <a:latin typeface="Times New Roman"/>
                <a:ea typeface="Times New Roman"/>
              </a:rPr>
              <a:t/>
            </a:r>
            <a:br>
              <a:rPr lang="en-US" dirty="0" smtClean="0">
                <a:latin typeface="Times New Roman"/>
                <a:ea typeface="Times New Roman"/>
              </a:rPr>
            </a:br>
            <a:r>
              <a:rPr lang="en-US" b="1" dirty="0" smtClean="0">
                <a:latin typeface="Times New Roman"/>
                <a:ea typeface="Times New Roman"/>
              </a:rPr>
              <a:t> </a:t>
            </a:r>
            <a:r>
              <a:rPr lang="en-US" dirty="0" smtClean="0">
                <a:latin typeface="Times New Roman"/>
                <a:ea typeface="Times New Roman"/>
              </a:rPr>
              <a:t/>
            </a:r>
            <a:br>
              <a:rPr lang="en-US" dirty="0" smtClean="0">
                <a:latin typeface="Times New Roman"/>
                <a:ea typeface="Times New Roman"/>
              </a:rPr>
            </a:br>
            <a:r>
              <a:rPr lang="en-US" b="1" dirty="0" smtClean="0">
                <a:latin typeface="Arial"/>
                <a:ea typeface="Arial"/>
              </a:rPr>
              <a:t>TYPES</a:t>
            </a:r>
            <a:r>
              <a:rPr lang="en-US" b="1" spc="130" dirty="0" smtClean="0">
                <a:latin typeface="Arial"/>
                <a:ea typeface="Arial"/>
              </a:rPr>
              <a:t> </a:t>
            </a:r>
            <a:r>
              <a:rPr lang="en-US" b="1" dirty="0" smtClean="0">
                <a:latin typeface="Arial"/>
                <a:ea typeface="Arial"/>
              </a:rPr>
              <a:t>OF</a:t>
            </a:r>
            <a:r>
              <a:rPr lang="en-US" b="1" spc="130" dirty="0" smtClean="0">
                <a:latin typeface="Arial"/>
                <a:ea typeface="Arial"/>
              </a:rPr>
              <a:t> </a:t>
            </a:r>
            <a:r>
              <a:rPr lang="en-US" b="1" dirty="0" smtClean="0">
                <a:latin typeface="Arial"/>
                <a:ea typeface="Arial"/>
              </a:rPr>
              <a:t>DEFENCE</a:t>
            </a:r>
            <a:r>
              <a:rPr lang="en-US" b="1" spc="135" dirty="0" smtClean="0">
                <a:latin typeface="Arial"/>
                <a:ea typeface="Arial"/>
              </a:rPr>
              <a:t> </a:t>
            </a:r>
            <a:r>
              <a:rPr lang="en-US" b="1" dirty="0" smtClean="0">
                <a:latin typeface="Arial"/>
                <a:ea typeface="Arial"/>
              </a:rPr>
              <a:t>MECHANISMS</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92500" lnSpcReduction="10000"/>
          </a:bodyPr>
          <a:lstStyle/>
          <a:p>
            <a:pPr marL="266700" marR="0">
              <a:spcBef>
                <a:spcPts val="1230"/>
              </a:spcBef>
              <a:spcAft>
                <a:spcPts val="0"/>
              </a:spcAft>
            </a:pPr>
            <a:r>
              <a:rPr lang="en-US" b="1" dirty="0" smtClean="0">
                <a:latin typeface="Arial"/>
                <a:ea typeface="Arial"/>
              </a:rPr>
              <a:t>Primary</a:t>
            </a:r>
          </a:p>
          <a:p>
            <a:pPr marL="266700" marR="0">
              <a:spcBef>
                <a:spcPts val="1220"/>
              </a:spcBef>
              <a:spcAft>
                <a:spcPts val="0"/>
              </a:spcAft>
            </a:pPr>
            <a:r>
              <a:rPr lang="en-US" b="1" dirty="0" smtClean="0">
                <a:latin typeface="Arial"/>
                <a:ea typeface="Arial"/>
              </a:rPr>
              <a:t>Repression</a:t>
            </a:r>
          </a:p>
          <a:p>
            <a:r>
              <a:rPr lang="en-US" dirty="0" smtClean="0">
                <a:latin typeface="Times New Roman"/>
                <a:ea typeface="Times New Roman"/>
              </a:rPr>
              <a:t>Most</a:t>
            </a:r>
            <a:r>
              <a:rPr lang="en-US" spc="-50" dirty="0" smtClean="0">
                <a:latin typeface="Times New Roman"/>
                <a:ea typeface="Times New Roman"/>
              </a:rPr>
              <a:t> </a:t>
            </a:r>
            <a:r>
              <a:rPr lang="en-US" dirty="0" smtClean="0">
                <a:latin typeface="Times New Roman"/>
                <a:ea typeface="Times New Roman"/>
              </a:rPr>
              <a:t>basic</a:t>
            </a:r>
            <a:r>
              <a:rPr lang="en-US" spc="-50" dirty="0" smtClean="0">
                <a:latin typeface="Times New Roman"/>
                <a:ea typeface="Times New Roman"/>
              </a:rPr>
              <a:t> </a:t>
            </a:r>
            <a:r>
              <a:rPr lang="en-US" dirty="0" err="1" smtClean="0">
                <a:latin typeface="Times New Roman"/>
                <a:ea typeface="Times New Roman"/>
              </a:rPr>
              <a:t>defence</a:t>
            </a:r>
            <a:r>
              <a:rPr lang="en-US" spc="-50" dirty="0" smtClean="0">
                <a:latin typeface="Times New Roman"/>
                <a:ea typeface="Times New Roman"/>
              </a:rPr>
              <a:t> </a:t>
            </a:r>
            <a:r>
              <a:rPr lang="en-US" dirty="0" smtClean="0">
                <a:latin typeface="Times New Roman"/>
                <a:ea typeface="Times New Roman"/>
              </a:rPr>
              <a:t>mechanism.</a:t>
            </a:r>
            <a:r>
              <a:rPr lang="en-US" spc="-50" dirty="0" smtClean="0">
                <a:latin typeface="Times New Roman"/>
                <a:ea typeface="Times New Roman"/>
              </a:rPr>
              <a:t> </a:t>
            </a:r>
            <a:r>
              <a:rPr lang="en-US" dirty="0" smtClean="0">
                <a:latin typeface="Times New Roman"/>
                <a:ea typeface="Times New Roman"/>
              </a:rPr>
              <a:t>People</a:t>
            </a:r>
            <a:r>
              <a:rPr lang="en-US" spc="-50" dirty="0" smtClean="0">
                <a:latin typeface="Times New Roman"/>
                <a:ea typeface="Times New Roman"/>
              </a:rPr>
              <a:t> </a:t>
            </a:r>
            <a:r>
              <a:rPr lang="en-US" dirty="0" smtClean="0">
                <a:latin typeface="Times New Roman"/>
                <a:ea typeface="Times New Roman"/>
              </a:rPr>
              <a:t>use</a:t>
            </a:r>
            <a:r>
              <a:rPr lang="en-US" spc="-50" dirty="0" smtClean="0">
                <a:latin typeface="Times New Roman"/>
                <a:ea typeface="Times New Roman"/>
              </a:rPr>
              <a:t> </a:t>
            </a:r>
            <a:r>
              <a:rPr lang="en-US" dirty="0" smtClean="0">
                <a:latin typeface="Times New Roman"/>
                <a:ea typeface="Times New Roman"/>
              </a:rPr>
              <a:t>to</a:t>
            </a:r>
            <a:r>
              <a:rPr lang="en-US" spc="-50" dirty="0" smtClean="0">
                <a:latin typeface="Times New Roman"/>
                <a:ea typeface="Times New Roman"/>
              </a:rPr>
              <a:t> </a:t>
            </a:r>
            <a:r>
              <a:rPr lang="en-US" dirty="0" smtClean="0">
                <a:latin typeface="Times New Roman"/>
                <a:ea typeface="Times New Roman"/>
              </a:rPr>
              <a:t>allay</a:t>
            </a:r>
            <a:r>
              <a:rPr lang="en-US" spc="-50" dirty="0" smtClean="0">
                <a:latin typeface="Times New Roman"/>
                <a:ea typeface="Times New Roman"/>
              </a:rPr>
              <a:t> </a:t>
            </a:r>
            <a:r>
              <a:rPr lang="en-US" dirty="0" smtClean="0">
                <a:latin typeface="Times New Roman"/>
                <a:ea typeface="Times New Roman"/>
              </a:rPr>
              <a:t>anxiety</a:t>
            </a:r>
            <a:r>
              <a:rPr lang="en-US" spc="-50" dirty="0" smtClean="0">
                <a:latin typeface="Times New Roman"/>
                <a:ea typeface="Times New Roman"/>
              </a:rPr>
              <a:t> </a:t>
            </a:r>
            <a:r>
              <a:rPr lang="en-US" dirty="0" smtClean="0">
                <a:latin typeface="Times New Roman"/>
                <a:ea typeface="Times New Roman"/>
              </a:rPr>
              <a:t>caused</a:t>
            </a:r>
            <a:r>
              <a:rPr lang="en-US" spc="-50" dirty="0" smtClean="0">
                <a:latin typeface="Times New Roman"/>
                <a:ea typeface="Times New Roman"/>
              </a:rPr>
              <a:t> </a:t>
            </a:r>
            <a:r>
              <a:rPr lang="en-US" dirty="0" smtClean="0">
                <a:latin typeface="Times New Roman"/>
                <a:ea typeface="Times New Roman"/>
              </a:rPr>
              <a:t>by</a:t>
            </a:r>
            <a:r>
              <a:rPr lang="en-US" spc="-50" dirty="0" smtClean="0">
                <a:latin typeface="Times New Roman"/>
                <a:ea typeface="Times New Roman"/>
              </a:rPr>
              <a:t> </a:t>
            </a:r>
            <a:r>
              <a:rPr lang="en-US" dirty="0" smtClean="0">
                <a:latin typeface="Times New Roman"/>
                <a:ea typeface="Times New Roman"/>
              </a:rPr>
              <a:t>conflicts.</a:t>
            </a:r>
            <a:r>
              <a:rPr lang="en-US" spc="-50" dirty="0" smtClean="0">
                <a:latin typeface="Times New Roman"/>
                <a:ea typeface="Times New Roman"/>
              </a:rPr>
              <a:t> </a:t>
            </a:r>
            <a:r>
              <a:rPr lang="en-US" dirty="0" smtClean="0">
                <a:latin typeface="Times New Roman"/>
                <a:ea typeface="Times New Roman"/>
              </a:rPr>
              <a:t>Repression</a:t>
            </a:r>
            <a:r>
              <a:rPr lang="en-US" spc="-50" dirty="0" smtClean="0">
                <a:latin typeface="Times New Roman"/>
                <a:ea typeface="Times New Roman"/>
              </a:rPr>
              <a:t> </a:t>
            </a:r>
            <a:r>
              <a:rPr lang="en-US" dirty="0" smtClean="0">
                <a:latin typeface="Times New Roman"/>
                <a:ea typeface="Times New Roman"/>
              </a:rPr>
              <a:t>is</a:t>
            </a:r>
            <a:r>
              <a:rPr lang="en-US" spc="-50" dirty="0" smtClean="0">
                <a:latin typeface="Times New Roman"/>
                <a:ea typeface="Times New Roman"/>
              </a:rPr>
              <a:t> </a:t>
            </a:r>
            <a:r>
              <a:rPr lang="en-US" dirty="0" smtClean="0">
                <a:latin typeface="Times New Roman"/>
                <a:ea typeface="Times New Roman"/>
              </a:rPr>
              <a:t>an</a:t>
            </a:r>
            <a:r>
              <a:rPr lang="en-US" spc="-50" dirty="0" smtClean="0">
                <a:latin typeface="Times New Roman"/>
                <a:ea typeface="Times New Roman"/>
              </a:rPr>
              <a:t> </a:t>
            </a:r>
            <a:r>
              <a:rPr lang="en-US" dirty="0" smtClean="0">
                <a:latin typeface="Times New Roman"/>
                <a:ea typeface="Times New Roman"/>
              </a:rPr>
              <a:t>active</a:t>
            </a:r>
            <a:r>
              <a:rPr lang="en-US" spc="-50" dirty="0" smtClean="0">
                <a:latin typeface="Times New Roman"/>
                <a:ea typeface="Times New Roman"/>
              </a:rPr>
              <a:t> </a:t>
            </a:r>
            <a:r>
              <a:rPr lang="en-US" dirty="0" smtClean="0">
                <a:latin typeface="Times New Roman"/>
                <a:ea typeface="Times New Roman"/>
              </a:rPr>
              <a:t>mental</a:t>
            </a:r>
            <a:r>
              <a:rPr lang="en-US" spc="-50" dirty="0" smtClean="0">
                <a:latin typeface="Times New Roman"/>
                <a:ea typeface="Times New Roman"/>
              </a:rPr>
              <a:t> </a:t>
            </a:r>
            <a:r>
              <a:rPr lang="en-US" dirty="0" smtClean="0">
                <a:latin typeface="Times New Roman"/>
                <a:ea typeface="Times New Roman"/>
              </a:rPr>
              <a:t>process</a:t>
            </a:r>
            <a:r>
              <a:rPr lang="en-US" spc="-240" dirty="0" smtClean="0">
                <a:latin typeface="Times New Roman"/>
                <a:ea typeface="Times New Roman"/>
              </a:rPr>
              <a:t> </a:t>
            </a:r>
            <a:r>
              <a:rPr lang="en-US" dirty="0" smtClean="0">
                <a:latin typeface="Times New Roman"/>
                <a:ea typeface="Times New Roman"/>
              </a:rPr>
              <a:t>by which person ‘forgets’ by pushing down into the unconscious, any thoughts that arouse anxiety. It can be the</a:t>
            </a:r>
            <a:r>
              <a:rPr lang="en-US" spc="5" dirty="0" smtClean="0">
                <a:latin typeface="Times New Roman"/>
                <a:ea typeface="Times New Roman"/>
              </a:rPr>
              <a:t> </a:t>
            </a:r>
            <a:r>
              <a:rPr lang="en-US" dirty="0" smtClean="0">
                <a:latin typeface="Times New Roman"/>
                <a:ea typeface="Times New Roman"/>
              </a:rPr>
              <a:t>unconscious</a:t>
            </a:r>
            <a:r>
              <a:rPr lang="en-US" spc="-55" dirty="0" smtClean="0">
                <a:latin typeface="Times New Roman"/>
                <a:ea typeface="Times New Roman"/>
              </a:rPr>
              <a:t> </a:t>
            </a:r>
            <a:r>
              <a:rPr lang="en-US" dirty="0" smtClean="0">
                <a:latin typeface="Times New Roman"/>
                <a:ea typeface="Times New Roman"/>
              </a:rPr>
              <a:t>memories,</a:t>
            </a:r>
            <a:r>
              <a:rPr lang="en-US" spc="-55" dirty="0" smtClean="0">
                <a:latin typeface="Times New Roman"/>
                <a:ea typeface="Times New Roman"/>
              </a:rPr>
              <a:t> </a:t>
            </a:r>
            <a:r>
              <a:rPr lang="en-US" dirty="0" smtClean="0">
                <a:latin typeface="Times New Roman"/>
                <a:ea typeface="Times New Roman"/>
              </a:rPr>
              <a:t>urges</a:t>
            </a:r>
            <a:r>
              <a:rPr lang="en-US" spc="-55" dirty="0" smtClean="0">
                <a:latin typeface="Times New Roman"/>
                <a:ea typeface="Times New Roman"/>
              </a:rPr>
              <a:t> </a:t>
            </a:r>
            <a:r>
              <a:rPr lang="en-US" dirty="0" smtClean="0">
                <a:latin typeface="Times New Roman"/>
                <a:ea typeface="Times New Roman"/>
              </a:rPr>
              <a:t>to</a:t>
            </a:r>
            <a:r>
              <a:rPr lang="en-US" spc="-55" dirty="0" smtClean="0">
                <a:latin typeface="Times New Roman"/>
                <a:ea typeface="Times New Roman"/>
              </a:rPr>
              <a:t> </a:t>
            </a:r>
            <a:r>
              <a:rPr lang="en-US" dirty="0" smtClean="0">
                <a:latin typeface="Times New Roman"/>
                <a:ea typeface="Times New Roman"/>
              </a:rPr>
              <a:t>continue</a:t>
            </a:r>
            <a:r>
              <a:rPr lang="en-US" spc="-55" dirty="0" smtClean="0">
                <a:latin typeface="Times New Roman"/>
                <a:ea typeface="Times New Roman"/>
              </a:rPr>
              <a:t> </a:t>
            </a:r>
            <a:r>
              <a:rPr lang="en-US" dirty="0" smtClean="0">
                <a:latin typeface="Times New Roman"/>
                <a:ea typeface="Times New Roman"/>
              </a:rPr>
              <a:t>to</a:t>
            </a:r>
            <a:r>
              <a:rPr lang="en-US" spc="-55" dirty="0" smtClean="0">
                <a:latin typeface="Times New Roman"/>
                <a:ea typeface="Times New Roman"/>
              </a:rPr>
              <a:t> </a:t>
            </a:r>
            <a:r>
              <a:rPr lang="en-US" dirty="0" smtClean="0">
                <a:latin typeface="Times New Roman"/>
                <a:ea typeface="Times New Roman"/>
              </a:rPr>
              <a:t>seek</a:t>
            </a:r>
            <a:r>
              <a:rPr lang="en-US" spc="-55" dirty="0" smtClean="0">
                <a:latin typeface="Times New Roman"/>
                <a:ea typeface="Times New Roman"/>
              </a:rPr>
              <a:t> </a:t>
            </a:r>
            <a:r>
              <a:rPr lang="en-US" dirty="0" smtClean="0">
                <a:latin typeface="Times New Roman"/>
                <a:ea typeface="Times New Roman"/>
              </a:rPr>
              <a:t>expression</a:t>
            </a:r>
            <a:r>
              <a:rPr lang="en-US" spc="-55" dirty="0" smtClean="0">
                <a:latin typeface="Times New Roman"/>
                <a:ea typeface="Times New Roman"/>
              </a:rPr>
              <a:t> </a:t>
            </a:r>
            <a:r>
              <a:rPr lang="en-US" dirty="0" smtClean="0">
                <a:latin typeface="Times New Roman"/>
                <a:ea typeface="Times New Roman"/>
              </a:rPr>
              <a:t>that</a:t>
            </a:r>
            <a:r>
              <a:rPr lang="en-US" spc="-55" dirty="0" smtClean="0">
                <a:latin typeface="Times New Roman"/>
                <a:ea typeface="Times New Roman"/>
              </a:rPr>
              <a:t> </a:t>
            </a:r>
            <a:r>
              <a:rPr lang="en-US" dirty="0" smtClean="0">
                <a:latin typeface="Times New Roman"/>
                <a:ea typeface="Times New Roman"/>
              </a:rPr>
              <a:t>may</a:t>
            </a:r>
            <a:r>
              <a:rPr lang="en-US" spc="-55" dirty="0" smtClean="0">
                <a:latin typeface="Times New Roman"/>
                <a:ea typeface="Times New Roman"/>
              </a:rPr>
              <a:t> </a:t>
            </a:r>
            <a:r>
              <a:rPr lang="en-US" dirty="0" smtClean="0">
                <a:latin typeface="Times New Roman"/>
                <a:ea typeface="Times New Roman"/>
              </a:rPr>
              <a:t>emerge</a:t>
            </a:r>
            <a:r>
              <a:rPr lang="en-US" spc="-55" dirty="0" smtClean="0">
                <a:latin typeface="Times New Roman"/>
                <a:ea typeface="Times New Roman"/>
              </a:rPr>
              <a:t> </a:t>
            </a:r>
            <a:r>
              <a:rPr lang="en-US" dirty="0" smtClean="0">
                <a:latin typeface="Times New Roman"/>
                <a:ea typeface="Times New Roman"/>
              </a:rPr>
              <a:t>in</a:t>
            </a:r>
            <a:r>
              <a:rPr lang="en-US" spc="-55" dirty="0" smtClean="0">
                <a:latin typeface="Times New Roman"/>
                <a:ea typeface="Times New Roman"/>
              </a:rPr>
              <a:t> </a:t>
            </a:r>
            <a:r>
              <a:rPr lang="en-US" dirty="0" smtClean="0">
                <a:latin typeface="Times New Roman"/>
                <a:ea typeface="Times New Roman"/>
              </a:rPr>
              <a:t>the</a:t>
            </a:r>
            <a:r>
              <a:rPr lang="en-US" spc="-55" dirty="0" smtClean="0">
                <a:latin typeface="Times New Roman"/>
                <a:ea typeface="Times New Roman"/>
              </a:rPr>
              <a:t> </a:t>
            </a:r>
            <a:r>
              <a:rPr lang="en-US" dirty="0" smtClean="0">
                <a:latin typeface="Times New Roman"/>
                <a:ea typeface="Times New Roman"/>
              </a:rPr>
              <a:t>form</a:t>
            </a:r>
            <a:r>
              <a:rPr lang="en-US" spc="-55" dirty="0" smtClean="0">
                <a:latin typeface="Times New Roman"/>
                <a:ea typeface="Times New Roman"/>
              </a:rPr>
              <a:t> </a:t>
            </a:r>
            <a:r>
              <a:rPr lang="en-US" dirty="0" smtClean="0">
                <a:latin typeface="Times New Roman"/>
                <a:ea typeface="Times New Roman"/>
              </a:rPr>
              <a:t>of</a:t>
            </a:r>
            <a:r>
              <a:rPr lang="en-US" spc="-55" dirty="0" smtClean="0">
                <a:latin typeface="Times New Roman"/>
                <a:ea typeface="Times New Roman"/>
              </a:rPr>
              <a:t> </a:t>
            </a:r>
            <a:r>
              <a:rPr lang="en-US" dirty="0" smtClean="0">
                <a:latin typeface="Times New Roman"/>
                <a:ea typeface="Times New Roman"/>
              </a:rPr>
              <a:t>accidents,</a:t>
            </a:r>
            <a:r>
              <a:rPr lang="en-US" spc="-55" dirty="0" smtClean="0">
                <a:latin typeface="Times New Roman"/>
                <a:ea typeface="Times New Roman"/>
              </a:rPr>
              <a:t> </a:t>
            </a:r>
            <a:r>
              <a:rPr lang="en-US" dirty="0" smtClean="0">
                <a:latin typeface="Times New Roman"/>
                <a:ea typeface="Times New Roman"/>
              </a:rPr>
              <a:t>slips</a:t>
            </a:r>
            <a:r>
              <a:rPr lang="en-US" spc="-55" dirty="0" smtClean="0">
                <a:latin typeface="Times New Roman"/>
                <a:ea typeface="Times New Roman"/>
              </a:rPr>
              <a:t> </a:t>
            </a:r>
            <a:r>
              <a:rPr lang="en-US" dirty="0" smtClean="0">
                <a:latin typeface="Times New Roman"/>
                <a:ea typeface="Times New Roman"/>
              </a:rPr>
              <a:t>as</a:t>
            </a:r>
            <a:r>
              <a:rPr lang="en-US" spc="-55" dirty="0" smtClean="0">
                <a:latin typeface="Times New Roman"/>
                <a:ea typeface="Times New Roman"/>
              </a:rPr>
              <a:t> </a:t>
            </a:r>
            <a:r>
              <a:rPr lang="en-US" dirty="0" smtClean="0">
                <a:latin typeface="Times New Roman"/>
                <a:ea typeface="Times New Roman"/>
              </a:rPr>
              <a:t>neurotic</a:t>
            </a:r>
            <a:r>
              <a:rPr lang="en-US" spc="-240" dirty="0" smtClean="0">
                <a:latin typeface="Times New Roman"/>
                <a:ea typeface="Times New Roman"/>
              </a:rPr>
              <a:t> </a:t>
            </a:r>
            <a:r>
              <a:rPr lang="en-US" dirty="0" smtClean="0">
                <a:latin typeface="Times New Roman"/>
                <a:ea typeface="Times New Roman"/>
              </a:rPr>
              <a:t>symptom. For example, A man has a phobia of spiders but cannot remember the first time he was afraid of them</a:t>
            </a:r>
            <a:endParaRPr lang="en-US" dirty="0"/>
          </a:p>
        </p:txBody>
      </p:sp>
    </p:spTree>
  </p:cSld>
  <p:clrMapOvr>
    <a:masterClrMapping/>
  </p:clrMapOvr>
  <p:transition spd="med">
    <p:wipe dir="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62500" lnSpcReduction="20000"/>
          </a:bodyPr>
          <a:lstStyle/>
          <a:p>
            <a:pPr marL="266700" marR="0">
              <a:spcBef>
                <a:spcPts val="470"/>
              </a:spcBef>
              <a:spcAft>
                <a:spcPts val="0"/>
              </a:spcAft>
            </a:pPr>
            <a:r>
              <a:rPr lang="en-US" b="1" dirty="0" smtClean="0">
                <a:latin typeface="Arial"/>
                <a:ea typeface="Arial"/>
              </a:rPr>
              <a:t>Neurotic/Immature</a:t>
            </a:r>
          </a:p>
          <a:p>
            <a:pPr marL="266700" marR="0">
              <a:spcBef>
                <a:spcPts val="1195"/>
              </a:spcBef>
              <a:spcAft>
                <a:spcPts val="0"/>
              </a:spcAft>
            </a:pPr>
            <a:r>
              <a:rPr lang="en-US" b="1" dirty="0" smtClean="0">
                <a:latin typeface="Arial"/>
                <a:ea typeface="Arial"/>
              </a:rPr>
              <a:t>Rationalization</a:t>
            </a:r>
          </a:p>
          <a:p>
            <a:pPr marL="266700" marR="266065" algn="just">
              <a:lnSpc>
                <a:spcPct val="103000"/>
              </a:lnSpc>
              <a:spcBef>
                <a:spcPts val="1140"/>
              </a:spcBef>
              <a:spcAft>
                <a:spcPts val="0"/>
              </a:spcAft>
            </a:pPr>
            <a:r>
              <a:rPr lang="en-US" dirty="0" smtClean="0">
                <a:latin typeface="Times New Roman"/>
                <a:ea typeface="Times New Roman"/>
              </a:rPr>
              <a:t>This </a:t>
            </a:r>
            <a:r>
              <a:rPr lang="en-US" dirty="0" err="1" smtClean="0">
                <a:latin typeface="Times New Roman"/>
                <a:ea typeface="Times New Roman"/>
              </a:rPr>
              <a:t>defence</a:t>
            </a:r>
            <a:r>
              <a:rPr lang="en-US" dirty="0" smtClean="0">
                <a:latin typeface="Times New Roman"/>
                <a:ea typeface="Times New Roman"/>
              </a:rPr>
              <a:t> mechanism substitutes an acceptable conscious motive for an unacceptable unconscious one. It is an</a:t>
            </a:r>
            <a:r>
              <a:rPr lang="en-US" spc="5" dirty="0" smtClean="0">
                <a:latin typeface="Times New Roman"/>
                <a:ea typeface="Times New Roman"/>
              </a:rPr>
              <a:t> </a:t>
            </a:r>
            <a:r>
              <a:rPr lang="en-US" dirty="0" smtClean="0">
                <a:latin typeface="Times New Roman"/>
                <a:ea typeface="Times New Roman"/>
              </a:rPr>
              <a:t>attempt to deny one's true motives (to oneself or others) by using a reason that is more logical or socially acceptable.</a:t>
            </a:r>
            <a:r>
              <a:rPr lang="en-US" spc="-235" dirty="0" smtClean="0">
                <a:latin typeface="Times New Roman"/>
                <a:ea typeface="Times New Roman"/>
              </a:rPr>
              <a:t> </a:t>
            </a:r>
            <a:r>
              <a:rPr lang="en-US" dirty="0" smtClean="0">
                <a:latin typeface="Times New Roman"/>
                <a:ea typeface="Times New Roman"/>
              </a:rPr>
              <a:t>Rationalization</a:t>
            </a:r>
            <a:r>
              <a:rPr lang="en-US" spc="-80" dirty="0" smtClean="0">
                <a:latin typeface="Times New Roman"/>
                <a:ea typeface="Times New Roman"/>
              </a:rPr>
              <a:t> </a:t>
            </a:r>
            <a:r>
              <a:rPr lang="en-US" dirty="0" smtClean="0">
                <a:latin typeface="Times New Roman"/>
                <a:ea typeface="Times New Roman"/>
              </a:rPr>
              <a:t>helps</a:t>
            </a:r>
            <a:r>
              <a:rPr lang="en-US" spc="-80" dirty="0" smtClean="0">
                <a:latin typeface="Times New Roman"/>
                <a:ea typeface="Times New Roman"/>
              </a:rPr>
              <a:t> </a:t>
            </a:r>
            <a:r>
              <a:rPr lang="en-US" dirty="0" smtClean="0">
                <a:latin typeface="Times New Roman"/>
                <a:ea typeface="Times New Roman"/>
              </a:rPr>
              <a:t>to</a:t>
            </a:r>
            <a:r>
              <a:rPr lang="en-US" spc="-80" dirty="0" smtClean="0">
                <a:latin typeface="Times New Roman"/>
                <a:ea typeface="Times New Roman"/>
              </a:rPr>
              <a:t> </a:t>
            </a:r>
            <a:r>
              <a:rPr lang="en-US" dirty="0" smtClean="0">
                <a:latin typeface="Times New Roman"/>
                <a:ea typeface="Times New Roman"/>
              </a:rPr>
              <a:t>protect</a:t>
            </a:r>
            <a:r>
              <a:rPr lang="en-US" spc="-80" dirty="0" smtClean="0">
                <a:latin typeface="Times New Roman"/>
                <a:ea typeface="Times New Roman"/>
              </a:rPr>
              <a:t> </a:t>
            </a:r>
            <a:r>
              <a:rPr lang="en-US" dirty="0" smtClean="0">
                <a:latin typeface="Times New Roman"/>
                <a:ea typeface="Times New Roman"/>
              </a:rPr>
              <a:t>our</a:t>
            </a:r>
            <a:r>
              <a:rPr lang="en-US" spc="-80" dirty="0" smtClean="0">
                <a:latin typeface="Times New Roman"/>
                <a:ea typeface="Times New Roman"/>
              </a:rPr>
              <a:t> </a:t>
            </a:r>
            <a:r>
              <a:rPr lang="en-US" dirty="0" smtClean="0">
                <a:latin typeface="Times New Roman"/>
                <a:ea typeface="Times New Roman"/>
              </a:rPr>
              <a:t>sense</a:t>
            </a:r>
            <a:r>
              <a:rPr lang="en-US" spc="-80" dirty="0" smtClean="0">
                <a:latin typeface="Times New Roman"/>
                <a:ea typeface="Times New Roman"/>
              </a:rPr>
              <a:t> </a:t>
            </a:r>
            <a:r>
              <a:rPr lang="en-US" dirty="0" smtClean="0">
                <a:latin typeface="Times New Roman"/>
                <a:ea typeface="Times New Roman"/>
              </a:rPr>
              <a:t>of</a:t>
            </a:r>
            <a:r>
              <a:rPr lang="en-US" spc="-80" dirty="0" smtClean="0">
                <a:latin typeface="Times New Roman"/>
                <a:ea typeface="Times New Roman"/>
              </a:rPr>
              <a:t> </a:t>
            </a:r>
            <a:r>
              <a:rPr lang="en-US" dirty="0" smtClean="0">
                <a:latin typeface="Times New Roman"/>
                <a:ea typeface="Times New Roman"/>
              </a:rPr>
              <a:t>self-esteem,</a:t>
            </a:r>
            <a:r>
              <a:rPr lang="en-US" spc="-80" dirty="0" smtClean="0">
                <a:latin typeface="Times New Roman"/>
                <a:ea typeface="Times New Roman"/>
              </a:rPr>
              <a:t> </a:t>
            </a:r>
            <a:r>
              <a:rPr lang="en-US" dirty="0" smtClean="0">
                <a:latin typeface="Times New Roman"/>
                <a:ea typeface="Times New Roman"/>
              </a:rPr>
              <a:t>e.g.</a:t>
            </a:r>
            <a:r>
              <a:rPr lang="en-US" spc="-80" dirty="0" smtClean="0">
                <a:latin typeface="Times New Roman"/>
                <a:ea typeface="Times New Roman"/>
              </a:rPr>
              <a:t> </a:t>
            </a:r>
            <a:r>
              <a:rPr lang="en-US" dirty="0" smtClean="0">
                <a:latin typeface="Times New Roman"/>
                <a:ea typeface="Times New Roman"/>
              </a:rPr>
              <a:t>A</a:t>
            </a:r>
            <a:r>
              <a:rPr lang="en-US" spc="-80" dirty="0" smtClean="0">
                <a:latin typeface="Times New Roman"/>
                <a:ea typeface="Times New Roman"/>
              </a:rPr>
              <a:t> </a:t>
            </a:r>
            <a:r>
              <a:rPr lang="en-US" dirty="0" smtClean="0">
                <a:latin typeface="Times New Roman"/>
                <a:ea typeface="Times New Roman"/>
              </a:rPr>
              <a:t>boy</a:t>
            </a:r>
            <a:r>
              <a:rPr lang="en-US" spc="-80" dirty="0" smtClean="0">
                <a:latin typeface="Times New Roman"/>
                <a:ea typeface="Times New Roman"/>
              </a:rPr>
              <a:t> </a:t>
            </a:r>
            <a:r>
              <a:rPr lang="en-US" dirty="0" smtClean="0">
                <a:latin typeface="Times New Roman"/>
                <a:ea typeface="Times New Roman"/>
              </a:rPr>
              <a:t>who</a:t>
            </a:r>
            <a:r>
              <a:rPr lang="en-US" spc="-80" dirty="0" smtClean="0">
                <a:latin typeface="Times New Roman"/>
                <a:ea typeface="Times New Roman"/>
              </a:rPr>
              <a:t> </a:t>
            </a:r>
            <a:r>
              <a:rPr lang="en-US" dirty="0" smtClean="0">
                <a:latin typeface="Times New Roman"/>
                <a:ea typeface="Times New Roman"/>
              </a:rPr>
              <a:t>failed</a:t>
            </a:r>
            <a:r>
              <a:rPr lang="en-US" spc="-80" dirty="0" smtClean="0">
                <a:latin typeface="Times New Roman"/>
                <a:ea typeface="Times New Roman"/>
              </a:rPr>
              <a:t> </a:t>
            </a:r>
            <a:r>
              <a:rPr lang="en-US" dirty="0" smtClean="0">
                <a:latin typeface="Times New Roman"/>
                <a:ea typeface="Times New Roman"/>
              </a:rPr>
              <a:t>in</a:t>
            </a:r>
            <a:r>
              <a:rPr lang="en-US" spc="-80" dirty="0" smtClean="0">
                <a:latin typeface="Times New Roman"/>
                <a:ea typeface="Times New Roman"/>
              </a:rPr>
              <a:t> </a:t>
            </a:r>
            <a:r>
              <a:rPr lang="en-US" dirty="0" smtClean="0">
                <a:latin typeface="Times New Roman"/>
                <a:ea typeface="Times New Roman"/>
              </a:rPr>
              <a:t>his</a:t>
            </a:r>
            <a:r>
              <a:rPr lang="en-US" spc="-80" dirty="0" smtClean="0">
                <a:latin typeface="Times New Roman"/>
                <a:ea typeface="Times New Roman"/>
              </a:rPr>
              <a:t> </a:t>
            </a:r>
            <a:r>
              <a:rPr lang="en-US" dirty="0" smtClean="0">
                <a:latin typeface="Times New Roman"/>
                <a:ea typeface="Times New Roman"/>
              </a:rPr>
              <a:t>mathematics</a:t>
            </a:r>
            <a:r>
              <a:rPr lang="en-US" spc="-80" dirty="0" smtClean="0">
                <a:latin typeface="Times New Roman"/>
                <a:ea typeface="Times New Roman"/>
              </a:rPr>
              <a:t> </a:t>
            </a:r>
            <a:r>
              <a:rPr lang="en-US" dirty="0" smtClean="0">
                <a:latin typeface="Times New Roman"/>
                <a:ea typeface="Times New Roman"/>
              </a:rPr>
              <a:t>examination</a:t>
            </a:r>
            <a:r>
              <a:rPr lang="en-US" spc="-80" dirty="0" smtClean="0">
                <a:latin typeface="Times New Roman"/>
                <a:ea typeface="Times New Roman"/>
              </a:rPr>
              <a:t> </a:t>
            </a:r>
            <a:r>
              <a:rPr lang="en-US" dirty="0" smtClean="0">
                <a:latin typeface="Times New Roman"/>
                <a:ea typeface="Times New Roman"/>
              </a:rPr>
              <a:t>explains</a:t>
            </a:r>
            <a:r>
              <a:rPr lang="en-US" spc="-240" dirty="0" smtClean="0">
                <a:latin typeface="Times New Roman"/>
                <a:ea typeface="Times New Roman"/>
              </a:rPr>
              <a:t> </a:t>
            </a:r>
            <a:r>
              <a:rPr lang="en-US" dirty="0" smtClean="0">
                <a:latin typeface="Times New Roman"/>
                <a:ea typeface="Times New Roman"/>
              </a:rPr>
              <a:t>by saying “No one else passed as there were all stupid questions for the examination”.</a:t>
            </a:r>
          </a:p>
          <a:p>
            <a:pPr marL="0" marR="0">
              <a:spcBef>
                <a:spcPts val="40"/>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Intellectualization</a:t>
            </a:r>
          </a:p>
          <a:p>
            <a:pPr marL="266700" marR="265430" algn="just">
              <a:lnSpc>
                <a:spcPct val="103000"/>
              </a:lnSpc>
              <a:spcBef>
                <a:spcPts val="1140"/>
              </a:spcBef>
              <a:spcAft>
                <a:spcPts val="0"/>
              </a:spcAft>
            </a:pPr>
            <a:r>
              <a:rPr lang="en-US" dirty="0" smtClean="0">
                <a:latin typeface="Times New Roman"/>
                <a:ea typeface="Times New Roman"/>
              </a:rPr>
              <a:t>It is related to rationalization but involves excessive use of intellectual process (logic) to avoid affective expression</a:t>
            </a:r>
            <a:r>
              <a:rPr lang="en-US" spc="5" dirty="0" smtClean="0">
                <a:latin typeface="Times New Roman"/>
                <a:ea typeface="Times New Roman"/>
              </a:rPr>
              <a:t> </a:t>
            </a:r>
            <a:r>
              <a:rPr lang="en-US" dirty="0" smtClean="0">
                <a:latin typeface="Times New Roman"/>
                <a:ea typeface="Times New Roman"/>
              </a:rPr>
              <a:t>(emotions)</a:t>
            </a:r>
            <a:r>
              <a:rPr lang="en-US" spc="-30" dirty="0" smtClean="0">
                <a:latin typeface="Times New Roman"/>
                <a:ea typeface="Times New Roman"/>
              </a:rPr>
              <a:t> </a:t>
            </a:r>
            <a:r>
              <a:rPr lang="en-US" dirty="0" smtClean="0">
                <a:latin typeface="Times New Roman"/>
                <a:ea typeface="Times New Roman"/>
              </a:rPr>
              <a:t>connected</a:t>
            </a:r>
            <a:r>
              <a:rPr lang="en-US" spc="-30" dirty="0" smtClean="0">
                <a:latin typeface="Times New Roman"/>
                <a:ea typeface="Times New Roman"/>
              </a:rPr>
              <a:t> </a:t>
            </a:r>
            <a:r>
              <a:rPr lang="en-US" dirty="0" smtClean="0">
                <a:latin typeface="Times New Roman"/>
                <a:ea typeface="Times New Roman"/>
              </a:rPr>
              <a:t>with</a:t>
            </a:r>
            <a:r>
              <a:rPr lang="en-US" spc="-30" dirty="0" smtClean="0">
                <a:latin typeface="Times New Roman"/>
                <a:ea typeface="Times New Roman"/>
              </a:rPr>
              <a:t> </a:t>
            </a:r>
            <a:r>
              <a:rPr lang="en-US" dirty="0" smtClean="0">
                <a:latin typeface="Times New Roman"/>
                <a:ea typeface="Times New Roman"/>
              </a:rPr>
              <a:t>an</a:t>
            </a:r>
            <a:r>
              <a:rPr lang="en-US" spc="-30" dirty="0" smtClean="0">
                <a:latin typeface="Times New Roman"/>
                <a:ea typeface="Times New Roman"/>
              </a:rPr>
              <a:t> </a:t>
            </a:r>
            <a:r>
              <a:rPr lang="en-US" dirty="0" smtClean="0">
                <a:latin typeface="Times New Roman"/>
                <a:ea typeface="Times New Roman"/>
              </a:rPr>
              <a:t>event,</a:t>
            </a:r>
            <a:r>
              <a:rPr lang="en-US" spc="-30" dirty="0" smtClean="0">
                <a:latin typeface="Times New Roman"/>
                <a:ea typeface="Times New Roman"/>
              </a:rPr>
              <a:t> </a:t>
            </a:r>
            <a:r>
              <a:rPr lang="en-US" dirty="0" smtClean="0">
                <a:latin typeface="Times New Roman"/>
                <a:ea typeface="Times New Roman"/>
              </a:rPr>
              <a:t>e.g.</a:t>
            </a:r>
            <a:r>
              <a:rPr lang="en-US" spc="-30" dirty="0" smtClean="0">
                <a:latin typeface="Times New Roman"/>
                <a:ea typeface="Times New Roman"/>
              </a:rPr>
              <a:t> </a:t>
            </a:r>
            <a:r>
              <a:rPr lang="en-US" dirty="0" smtClean="0">
                <a:latin typeface="Times New Roman"/>
                <a:ea typeface="Times New Roman"/>
              </a:rPr>
              <a:t>A</a:t>
            </a:r>
            <a:r>
              <a:rPr lang="en-US" spc="-30" dirty="0" smtClean="0">
                <a:latin typeface="Times New Roman"/>
                <a:ea typeface="Times New Roman"/>
              </a:rPr>
              <a:t> </a:t>
            </a:r>
            <a:r>
              <a:rPr lang="en-US" dirty="0" smtClean="0">
                <a:latin typeface="Times New Roman"/>
                <a:ea typeface="Times New Roman"/>
              </a:rPr>
              <a:t>person</a:t>
            </a:r>
            <a:r>
              <a:rPr lang="en-US" spc="-30" dirty="0" smtClean="0">
                <a:latin typeface="Times New Roman"/>
                <a:ea typeface="Times New Roman"/>
              </a:rPr>
              <a:t> </a:t>
            </a:r>
            <a:r>
              <a:rPr lang="en-US" dirty="0" smtClean="0">
                <a:latin typeface="Times New Roman"/>
                <a:ea typeface="Times New Roman"/>
              </a:rPr>
              <a:t>is</a:t>
            </a:r>
            <a:r>
              <a:rPr lang="en-US" spc="-30" dirty="0" smtClean="0">
                <a:latin typeface="Times New Roman"/>
                <a:ea typeface="Times New Roman"/>
              </a:rPr>
              <a:t> </a:t>
            </a:r>
            <a:r>
              <a:rPr lang="en-US" dirty="0" smtClean="0">
                <a:latin typeface="Times New Roman"/>
                <a:ea typeface="Times New Roman"/>
              </a:rPr>
              <a:t>being</a:t>
            </a:r>
            <a:r>
              <a:rPr lang="en-US" spc="-30" dirty="0" smtClean="0">
                <a:latin typeface="Times New Roman"/>
                <a:ea typeface="Times New Roman"/>
              </a:rPr>
              <a:t> </a:t>
            </a:r>
            <a:r>
              <a:rPr lang="en-US" dirty="0" smtClean="0">
                <a:latin typeface="Times New Roman"/>
                <a:ea typeface="Times New Roman"/>
              </a:rPr>
              <a:t>transferred</a:t>
            </a:r>
            <a:r>
              <a:rPr lang="en-US" spc="-30" dirty="0" smtClean="0">
                <a:latin typeface="Times New Roman"/>
                <a:ea typeface="Times New Roman"/>
              </a:rPr>
              <a:t> </a:t>
            </a:r>
            <a:r>
              <a:rPr lang="en-US" dirty="0" smtClean="0">
                <a:latin typeface="Times New Roman"/>
                <a:ea typeface="Times New Roman"/>
              </a:rPr>
              <a:t>with</a:t>
            </a:r>
            <a:r>
              <a:rPr lang="en-US" spc="-30" dirty="0" smtClean="0">
                <a:latin typeface="Times New Roman"/>
                <a:ea typeface="Times New Roman"/>
              </a:rPr>
              <a:t> </a:t>
            </a:r>
            <a:r>
              <a:rPr lang="en-US" dirty="0" smtClean="0">
                <a:latin typeface="Times New Roman"/>
                <a:ea typeface="Times New Roman"/>
              </a:rPr>
              <a:t>his</a:t>
            </a:r>
            <a:r>
              <a:rPr lang="en-US" spc="-30" dirty="0" smtClean="0">
                <a:latin typeface="Times New Roman"/>
                <a:ea typeface="Times New Roman"/>
              </a:rPr>
              <a:t> </a:t>
            </a:r>
            <a:r>
              <a:rPr lang="en-US" dirty="0" smtClean="0">
                <a:latin typeface="Times New Roman"/>
                <a:ea typeface="Times New Roman"/>
              </a:rPr>
              <a:t>job</a:t>
            </a:r>
            <a:r>
              <a:rPr lang="en-US" spc="-30" dirty="0" smtClean="0">
                <a:latin typeface="Times New Roman"/>
                <a:ea typeface="Times New Roman"/>
              </a:rPr>
              <a:t> </a:t>
            </a:r>
            <a:r>
              <a:rPr lang="en-US" dirty="0" smtClean="0">
                <a:latin typeface="Times New Roman"/>
                <a:ea typeface="Times New Roman"/>
              </a:rPr>
              <a:t>to</a:t>
            </a:r>
            <a:r>
              <a:rPr lang="en-US" spc="-30" dirty="0" smtClean="0">
                <a:latin typeface="Times New Roman"/>
                <a:ea typeface="Times New Roman"/>
              </a:rPr>
              <a:t> </a:t>
            </a:r>
            <a:r>
              <a:rPr lang="en-US" dirty="0" smtClean="0">
                <a:latin typeface="Times New Roman"/>
                <a:ea typeface="Times New Roman"/>
              </a:rPr>
              <a:t>a</a:t>
            </a:r>
            <a:r>
              <a:rPr lang="en-US" spc="-30" dirty="0" smtClean="0">
                <a:latin typeface="Times New Roman"/>
                <a:ea typeface="Times New Roman"/>
              </a:rPr>
              <a:t> </a:t>
            </a:r>
            <a:r>
              <a:rPr lang="en-US" dirty="0" smtClean="0">
                <a:latin typeface="Times New Roman"/>
                <a:ea typeface="Times New Roman"/>
              </a:rPr>
              <a:t>city</a:t>
            </a:r>
            <a:r>
              <a:rPr lang="en-US" spc="-30" dirty="0" smtClean="0">
                <a:latin typeface="Times New Roman"/>
                <a:ea typeface="Times New Roman"/>
              </a:rPr>
              <a:t> </a:t>
            </a:r>
            <a:r>
              <a:rPr lang="en-US" dirty="0" smtClean="0">
                <a:latin typeface="Times New Roman"/>
                <a:ea typeface="Times New Roman"/>
              </a:rPr>
              <a:t>far</a:t>
            </a:r>
            <a:r>
              <a:rPr lang="en-US" spc="-30" dirty="0" smtClean="0">
                <a:latin typeface="Times New Roman"/>
                <a:ea typeface="Times New Roman"/>
              </a:rPr>
              <a:t> </a:t>
            </a:r>
            <a:r>
              <a:rPr lang="en-US" dirty="0" smtClean="0">
                <a:latin typeface="Times New Roman"/>
                <a:ea typeface="Times New Roman"/>
              </a:rPr>
              <a:t>away</a:t>
            </a:r>
            <a:r>
              <a:rPr lang="en-US" spc="-30" dirty="0" smtClean="0">
                <a:latin typeface="Times New Roman"/>
                <a:ea typeface="Times New Roman"/>
              </a:rPr>
              <a:t> </a:t>
            </a:r>
            <a:r>
              <a:rPr lang="en-US" dirty="0" smtClean="0">
                <a:latin typeface="Times New Roman"/>
                <a:ea typeface="Times New Roman"/>
              </a:rPr>
              <a:t>from</a:t>
            </a:r>
            <a:r>
              <a:rPr lang="en-US" spc="-30" dirty="0" smtClean="0">
                <a:latin typeface="Times New Roman"/>
                <a:ea typeface="Times New Roman"/>
              </a:rPr>
              <a:t> </a:t>
            </a:r>
            <a:r>
              <a:rPr lang="en-US" dirty="0" smtClean="0">
                <a:latin typeface="Times New Roman"/>
                <a:ea typeface="Times New Roman"/>
              </a:rPr>
              <a:t>her</a:t>
            </a:r>
            <a:r>
              <a:rPr lang="en-US" spc="-30" dirty="0" smtClean="0">
                <a:latin typeface="Times New Roman"/>
                <a:ea typeface="Times New Roman"/>
              </a:rPr>
              <a:t> </a:t>
            </a:r>
            <a:r>
              <a:rPr lang="en-US" dirty="0" smtClean="0">
                <a:latin typeface="Times New Roman"/>
                <a:ea typeface="Times New Roman"/>
              </a:rPr>
              <a:t>parents.</a:t>
            </a:r>
            <a:r>
              <a:rPr lang="en-US" spc="-240" dirty="0" smtClean="0">
                <a:latin typeface="Times New Roman"/>
                <a:ea typeface="Times New Roman"/>
              </a:rPr>
              <a:t> </a:t>
            </a:r>
            <a:r>
              <a:rPr lang="en-US" dirty="0" smtClean="0">
                <a:latin typeface="Times New Roman"/>
                <a:ea typeface="Times New Roman"/>
              </a:rPr>
              <a:t>She hides anxiety by explaining to her parents the advantages associated with the move.</a:t>
            </a:r>
          </a:p>
          <a:p>
            <a:pPr marL="0" marR="0">
              <a:spcBef>
                <a:spcPts val="40"/>
              </a:spcBef>
              <a:spcAft>
                <a:spcPts val="0"/>
              </a:spcAft>
            </a:pPr>
            <a:r>
              <a:rPr lang="en-US" dirty="0" smtClean="0">
                <a:latin typeface="Times New Roman"/>
                <a:ea typeface="Times New Roman"/>
              </a:rPr>
              <a:t> </a:t>
            </a:r>
          </a:p>
          <a:p>
            <a:endParaRPr lang="en-US" dirty="0"/>
          </a:p>
        </p:txBody>
      </p:sp>
    </p:spTree>
  </p:cSld>
  <p:clrMapOvr>
    <a:masterClrMapping/>
  </p:clrMapOvr>
  <p:transition spd="med">
    <p:wipe dir="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55000" lnSpcReduction="20000"/>
          </a:bodyPr>
          <a:lstStyle/>
          <a:p>
            <a:pPr marL="266700" marR="0">
              <a:spcBef>
                <a:spcPts val="0"/>
              </a:spcBef>
              <a:spcAft>
                <a:spcPts val="0"/>
              </a:spcAft>
            </a:pPr>
            <a:r>
              <a:rPr lang="en-US" b="1" dirty="0" smtClean="0">
                <a:latin typeface="Arial"/>
                <a:ea typeface="Arial"/>
              </a:rPr>
              <a:t>Displacement</a:t>
            </a:r>
          </a:p>
          <a:p>
            <a:pPr marL="266700" marR="265430" algn="just">
              <a:lnSpc>
                <a:spcPct val="103000"/>
              </a:lnSpc>
              <a:spcBef>
                <a:spcPts val="1140"/>
              </a:spcBef>
              <a:spcAft>
                <a:spcPts val="0"/>
              </a:spcAft>
            </a:pPr>
            <a:r>
              <a:rPr lang="en-US" spc="-5" dirty="0" smtClean="0">
                <a:latin typeface="Times New Roman"/>
                <a:ea typeface="Times New Roman"/>
              </a:rPr>
              <a:t>Unconscious</a:t>
            </a:r>
            <a:r>
              <a:rPr lang="en-US" spc="-75" dirty="0" smtClean="0">
                <a:latin typeface="Times New Roman"/>
                <a:ea typeface="Times New Roman"/>
              </a:rPr>
              <a:t> </a:t>
            </a:r>
            <a:r>
              <a:rPr lang="en-US" spc="-5" dirty="0" smtClean="0">
                <a:latin typeface="Times New Roman"/>
                <a:ea typeface="Times New Roman"/>
              </a:rPr>
              <a:t>shifting</a:t>
            </a:r>
            <a:r>
              <a:rPr lang="en-US" spc="-75" dirty="0" smtClean="0">
                <a:latin typeface="Times New Roman"/>
                <a:ea typeface="Times New Roman"/>
              </a:rPr>
              <a:t> </a:t>
            </a:r>
            <a:r>
              <a:rPr lang="en-US" dirty="0" smtClean="0">
                <a:latin typeface="Times New Roman"/>
                <a:ea typeface="Times New Roman"/>
              </a:rPr>
              <a:t>of</a:t>
            </a:r>
            <a:r>
              <a:rPr lang="en-US" spc="-75" dirty="0" smtClean="0">
                <a:latin typeface="Times New Roman"/>
                <a:ea typeface="Times New Roman"/>
              </a:rPr>
              <a:t> </a:t>
            </a:r>
            <a:r>
              <a:rPr lang="en-US" dirty="0" smtClean="0">
                <a:latin typeface="Times New Roman"/>
                <a:ea typeface="Times New Roman"/>
              </a:rPr>
              <a:t>emotions,</a:t>
            </a:r>
            <a:r>
              <a:rPr lang="en-US" spc="-70" dirty="0" smtClean="0">
                <a:latin typeface="Times New Roman"/>
                <a:ea typeface="Times New Roman"/>
              </a:rPr>
              <a:t> </a:t>
            </a:r>
            <a:r>
              <a:rPr lang="en-US" dirty="0" smtClean="0">
                <a:latin typeface="Times New Roman"/>
                <a:ea typeface="Times New Roman"/>
              </a:rPr>
              <a:t>usually</a:t>
            </a:r>
            <a:r>
              <a:rPr lang="en-US" spc="-75" dirty="0" smtClean="0">
                <a:latin typeface="Times New Roman"/>
                <a:ea typeface="Times New Roman"/>
              </a:rPr>
              <a:t> </a:t>
            </a:r>
            <a:r>
              <a:rPr lang="en-US" dirty="0" smtClean="0">
                <a:latin typeface="Times New Roman"/>
                <a:ea typeface="Times New Roman"/>
              </a:rPr>
              <a:t>aroused</a:t>
            </a:r>
            <a:r>
              <a:rPr lang="en-US" spc="-75" dirty="0" smtClean="0">
                <a:latin typeface="Times New Roman"/>
                <a:ea typeface="Times New Roman"/>
              </a:rPr>
              <a:t> </a:t>
            </a:r>
            <a:r>
              <a:rPr lang="en-US" dirty="0" smtClean="0">
                <a:latin typeface="Times New Roman"/>
                <a:ea typeface="Times New Roman"/>
              </a:rPr>
              <a:t>by</a:t>
            </a:r>
            <a:r>
              <a:rPr lang="en-US" spc="-70" dirty="0" smtClean="0">
                <a:latin typeface="Times New Roman"/>
                <a:ea typeface="Times New Roman"/>
              </a:rPr>
              <a:t> </a:t>
            </a:r>
            <a:r>
              <a:rPr lang="en-US" dirty="0" smtClean="0">
                <a:latin typeface="Times New Roman"/>
                <a:ea typeface="Times New Roman"/>
              </a:rPr>
              <a:t>perceived</a:t>
            </a:r>
            <a:r>
              <a:rPr lang="en-US" spc="-75" dirty="0" smtClean="0">
                <a:latin typeface="Times New Roman"/>
                <a:ea typeface="Times New Roman"/>
              </a:rPr>
              <a:t> </a:t>
            </a:r>
            <a:r>
              <a:rPr lang="en-US" dirty="0" smtClean="0">
                <a:latin typeface="Times New Roman"/>
                <a:ea typeface="Times New Roman"/>
              </a:rPr>
              <a:t>threat,</a:t>
            </a:r>
            <a:r>
              <a:rPr lang="en-US" spc="-75" dirty="0" smtClean="0">
                <a:latin typeface="Times New Roman"/>
                <a:ea typeface="Times New Roman"/>
              </a:rPr>
              <a:t> </a:t>
            </a:r>
            <a:r>
              <a:rPr lang="en-US" dirty="0" smtClean="0">
                <a:latin typeface="Times New Roman"/>
                <a:ea typeface="Times New Roman"/>
              </a:rPr>
              <a:t>from</a:t>
            </a:r>
            <a:r>
              <a:rPr lang="en-US" spc="-70" dirty="0" smtClean="0">
                <a:latin typeface="Times New Roman"/>
                <a:ea typeface="Times New Roman"/>
              </a:rPr>
              <a:t> </a:t>
            </a:r>
            <a:r>
              <a:rPr lang="en-US" dirty="0" smtClean="0">
                <a:latin typeface="Times New Roman"/>
                <a:ea typeface="Times New Roman"/>
              </a:rPr>
              <a:t>an</a:t>
            </a:r>
            <a:r>
              <a:rPr lang="en-US" spc="-75" dirty="0" smtClean="0">
                <a:latin typeface="Times New Roman"/>
                <a:ea typeface="Times New Roman"/>
              </a:rPr>
              <a:t> </a:t>
            </a:r>
            <a:r>
              <a:rPr lang="en-US" dirty="0" smtClean="0">
                <a:latin typeface="Times New Roman"/>
                <a:ea typeface="Times New Roman"/>
              </a:rPr>
              <a:t>unconscious</a:t>
            </a:r>
            <a:r>
              <a:rPr lang="en-US" spc="-75" dirty="0" smtClean="0">
                <a:latin typeface="Times New Roman"/>
                <a:ea typeface="Times New Roman"/>
              </a:rPr>
              <a:t> </a:t>
            </a:r>
            <a:r>
              <a:rPr lang="en-US" dirty="0" smtClean="0">
                <a:latin typeface="Times New Roman"/>
                <a:ea typeface="Times New Roman"/>
              </a:rPr>
              <a:t>impulse</a:t>
            </a:r>
            <a:r>
              <a:rPr lang="en-US" spc="-75" dirty="0" smtClean="0">
                <a:latin typeface="Times New Roman"/>
                <a:ea typeface="Times New Roman"/>
              </a:rPr>
              <a:t> </a:t>
            </a:r>
            <a:r>
              <a:rPr lang="en-US" dirty="0" smtClean="0">
                <a:latin typeface="Times New Roman"/>
                <a:ea typeface="Times New Roman"/>
              </a:rPr>
              <a:t>to</a:t>
            </a:r>
            <a:r>
              <a:rPr lang="en-US" spc="-70" dirty="0" smtClean="0">
                <a:latin typeface="Times New Roman"/>
                <a:ea typeface="Times New Roman"/>
              </a:rPr>
              <a:t> </a:t>
            </a:r>
            <a:r>
              <a:rPr lang="en-US" dirty="0" smtClean="0">
                <a:latin typeface="Times New Roman"/>
                <a:ea typeface="Times New Roman"/>
              </a:rPr>
              <a:t>less</a:t>
            </a:r>
            <a:r>
              <a:rPr lang="en-US" spc="-75" dirty="0" smtClean="0">
                <a:latin typeface="Times New Roman"/>
                <a:ea typeface="Times New Roman"/>
              </a:rPr>
              <a:t> </a:t>
            </a:r>
            <a:r>
              <a:rPr lang="en-US" dirty="0" smtClean="0">
                <a:latin typeface="Times New Roman"/>
                <a:ea typeface="Times New Roman"/>
              </a:rPr>
              <a:t>threatening</a:t>
            </a:r>
            <a:r>
              <a:rPr lang="en-US" spc="-240" dirty="0" smtClean="0">
                <a:latin typeface="Times New Roman"/>
                <a:ea typeface="Times New Roman"/>
              </a:rPr>
              <a:t> </a:t>
            </a:r>
            <a:r>
              <a:rPr lang="en-US" dirty="0" smtClean="0">
                <a:latin typeface="Times New Roman"/>
                <a:ea typeface="Times New Roman"/>
              </a:rPr>
              <a:t>external</a:t>
            </a:r>
            <a:r>
              <a:rPr lang="en-US" spc="-40" dirty="0" smtClean="0">
                <a:latin typeface="Times New Roman"/>
                <a:ea typeface="Times New Roman"/>
              </a:rPr>
              <a:t> </a:t>
            </a:r>
            <a:r>
              <a:rPr lang="en-US" dirty="0" smtClean="0">
                <a:latin typeface="Times New Roman"/>
                <a:ea typeface="Times New Roman"/>
              </a:rPr>
              <a:t>object</a:t>
            </a:r>
            <a:r>
              <a:rPr lang="en-US" spc="-40" dirty="0" smtClean="0">
                <a:latin typeface="Times New Roman"/>
                <a:ea typeface="Times New Roman"/>
              </a:rPr>
              <a:t> </a:t>
            </a:r>
            <a:r>
              <a:rPr lang="en-US" dirty="0" smtClean="0">
                <a:latin typeface="Times New Roman"/>
                <a:ea typeface="Times New Roman"/>
              </a:rPr>
              <a:t>which</a:t>
            </a:r>
            <a:r>
              <a:rPr lang="en-US" spc="-40" dirty="0" smtClean="0">
                <a:latin typeface="Times New Roman"/>
                <a:ea typeface="Times New Roman"/>
              </a:rPr>
              <a:t> </a:t>
            </a:r>
            <a:r>
              <a:rPr lang="en-US" dirty="0" smtClean="0">
                <a:latin typeface="Times New Roman"/>
                <a:ea typeface="Times New Roman"/>
              </a:rPr>
              <a:t>is</a:t>
            </a:r>
            <a:r>
              <a:rPr lang="en-US" spc="-40" dirty="0" smtClean="0">
                <a:latin typeface="Times New Roman"/>
                <a:ea typeface="Times New Roman"/>
              </a:rPr>
              <a:t> </a:t>
            </a:r>
            <a:r>
              <a:rPr lang="en-US" dirty="0" smtClean="0">
                <a:latin typeface="Times New Roman"/>
                <a:ea typeface="Times New Roman"/>
              </a:rPr>
              <a:t>then</a:t>
            </a:r>
            <a:r>
              <a:rPr lang="en-US" spc="-40" dirty="0" smtClean="0">
                <a:latin typeface="Times New Roman"/>
                <a:ea typeface="Times New Roman"/>
              </a:rPr>
              <a:t> </a:t>
            </a:r>
            <a:r>
              <a:rPr lang="en-US" dirty="0" smtClean="0">
                <a:latin typeface="Times New Roman"/>
                <a:ea typeface="Times New Roman"/>
              </a:rPr>
              <a:t>felt</a:t>
            </a:r>
            <a:r>
              <a:rPr lang="en-US" spc="-40" dirty="0" smtClean="0">
                <a:latin typeface="Times New Roman"/>
                <a:ea typeface="Times New Roman"/>
              </a:rPr>
              <a:t> </a:t>
            </a:r>
            <a:r>
              <a:rPr lang="en-US" dirty="0" smtClean="0">
                <a:latin typeface="Times New Roman"/>
                <a:ea typeface="Times New Roman"/>
              </a:rPr>
              <a:t>to</a:t>
            </a:r>
            <a:r>
              <a:rPr lang="en-US" spc="-40" dirty="0" smtClean="0">
                <a:latin typeface="Times New Roman"/>
                <a:ea typeface="Times New Roman"/>
              </a:rPr>
              <a:t> </a:t>
            </a:r>
            <a:r>
              <a:rPr lang="en-US" dirty="0" smtClean="0">
                <a:latin typeface="Times New Roman"/>
                <a:ea typeface="Times New Roman"/>
              </a:rPr>
              <a:t>be</a:t>
            </a:r>
            <a:r>
              <a:rPr lang="en-US" spc="-40" dirty="0" smtClean="0">
                <a:latin typeface="Times New Roman"/>
                <a:ea typeface="Times New Roman"/>
              </a:rPr>
              <a:t> </a:t>
            </a:r>
            <a:r>
              <a:rPr lang="en-US" dirty="0" smtClean="0">
                <a:latin typeface="Times New Roman"/>
                <a:ea typeface="Times New Roman"/>
              </a:rPr>
              <a:t>the</a:t>
            </a:r>
            <a:r>
              <a:rPr lang="en-US" spc="-40" dirty="0" smtClean="0">
                <a:latin typeface="Times New Roman"/>
                <a:ea typeface="Times New Roman"/>
              </a:rPr>
              <a:t> </a:t>
            </a:r>
            <a:r>
              <a:rPr lang="en-US" dirty="0" smtClean="0">
                <a:latin typeface="Times New Roman"/>
                <a:ea typeface="Times New Roman"/>
              </a:rPr>
              <a:t>source</a:t>
            </a:r>
            <a:r>
              <a:rPr lang="en-US" spc="-40" dirty="0" smtClean="0">
                <a:latin typeface="Times New Roman"/>
                <a:ea typeface="Times New Roman"/>
              </a:rPr>
              <a:t> </a:t>
            </a:r>
            <a:r>
              <a:rPr lang="en-US" dirty="0" smtClean="0">
                <a:latin typeface="Times New Roman"/>
                <a:ea typeface="Times New Roman"/>
              </a:rPr>
              <a:t>of</a:t>
            </a:r>
            <a:r>
              <a:rPr lang="en-US" spc="-40" dirty="0" smtClean="0">
                <a:latin typeface="Times New Roman"/>
                <a:ea typeface="Times New Roman"/>
              </a:rPr>
              <a:t> </a:t>
            </a:r>
            <a:r>
              <a:rPr lang="en-US" dirty="0" smtClean="0">
                <a:latin typeface="Times New Roman"/>
                <a:ea typeface="Times New Roman"/>
              </a:rPr>
              <a:t>threat,</a:t>
            </a:r>
            <a:r>
              <a:rPr lang="en-US" spc="-40" dirty="0" smtClean="0">
                <a:latin typeface="Times New Roman"/>
                <a:ea typeface="Times New Roman"/>
              </a:rPr>
              <a:t> </a:t>
            </a:r>
            <a:r>
              <a:rPr lang="en-US" dirty="0" smtClean="0">
                <a:latin typeface="Times New Roman"/>
                <a:ea typeface="Times New Roman"/>
              </a:rPr>
              <a:t>e.g.</a:t>
            </a:r>
            <a:r>
              <a:rPr lang="en-US" spc="-40" dirty="0" smtClean="0">
                <a:latin typeface="Times New Roman"/>
                <a:ea typeface="Times New Roman"/>
              </a:rPr>
              <a:t> </a:t>
            </a:r>
            <a:r>
              <a:rPr lang="en-US" dirty="0" smtClean="0">
                <a:latin typeface="Times New Roman"/>
                <a:ea typeface="Times New Roman"/>
              </a:rPr>
              <a:t>A</a:t>
            </a:r>
            <a:r>
              <a:rPr lang="en-US" spc="-40" dirty="0" smtClean="0">
                <a:latin typeface="Times New Roman"/>
                <a:ea typeface="Times New Roman"/>
              </a:rPr>
              <a:t> </a:t>
            </a:r>
            <a:r>
              <a:rPr lang="en-US" dirty="0" smtClean="0">
                <a:latin typeface="Times New Roman"/>
                <a:ea typeface="Times New Roman"/>
              </a:rPr>
              <a:t>woman,</a:t>
            </a:r>
            <a:r>
              <a:rPr lang="en-US" spc="-40" dirty="0" smtClean="0">
                <a:latin typeface="Times New Roman"/>
                <a:ea typeface="Times New Roman"/>
              </a:rPr>
              <a:t> </a:t>
            </a:r>
            <a:r>
              <a:rPr lang="en-US" dirty="0" smtClean="0">
                <a:latin typeface="Times New Roman"/>
                <a:ea typeface="Times New Roman"/>
              </a:rPr>
              <a:t>who</a:t>
            </a:r>
            <a:r>
              <a:rPr lang="en-US" spc="-40" dirty="0" smtClean="0">
                <a:latin typeface="Times New Roman"/>
                <a:ea typeface="Times New Roman"/>
              </a:rPr>
              <a:t> </a:t>
            </a:r>
            <a:r>
              <a:rPr lang="en-US" dirty="0" smtClean="0">
                <a:latin typeface="Times New Roman"/>
                <a:ea typeface="Times New Roman"/>
              </a:rPr>
              <a:t>is</a:t>
            </a:r>
            <a:r>
              <a:rPr lang="en-US" spc="-40" dirty="0" smtClean="0">
                <a:latin typeface="Times New Roman"/>
                <a:ea typeface="Times New Roman"/>
              </a:rPr>
              <a:t> </a:t>
            </a:r>
            <a:r>
              <a:rPr lang="en-US" dirty="0" smtClean="0">
                <a:latin typeface="Times New Roman"/>
                <a:ea typeface="Times New Roman"/>
              </a:rPr>
              <a:t>angry</a:t>
            </a:r>
            <a:r>
              <a:rPr lang="en-US" spc="-40" dirty="0" smtClean="0">
                <a:latin typeface="Times New Roman"/>
                <a:ea typeface="Times New Roman"/>
              </a:rPr>
              <a:t> </a:t>
            </a:r>
            <a:r>
              <a:rPr lang="en-US" dirty="0" smtClean="0">
                <a:latin typeface="Times New Roman"/>
                <a:ea typeface="Times New Roman"/>
              </a:rPr>
              <a:t>at</a:t>
            </a:r>
            <a:r>
              <a:rPr lang="en-US" spc="-40" dirty="0" smtClean="0">
                <a:latin typeface="Times New Roman"/>
                <a:ea typeface="Times New Roman"/>
              </a:rPr>
              <a:t> </a:t>
            </a:r>
            <a:r>
              <a:rPr lang="en-US" dirty="0" smtClean="0">
                <a:latin typeface="Times New Roman"/>
                <a:ea typeface="Times New Roman"/>
              </a:rPr>
              <a:t>her</a:t>
            </a:r>
            <a:r>
              <a:rPr lang="en-US" spc="-40" dirty="0" smtClean="0">
                <a:latin typeface="Times New Roman"/>
                <a:ea typeface="Times New Roman"/>
              </a:rPr>
              <a:t> </a:t>
            </a:r>
            <a:r>
              <a:rPr lang="en-US" dirty="0" smtClean="0">
                <a:latin typeface="Times New Roman"/>
                <a:ea typeface="Times New Roman"/>
              </a:rPr>
              <a:t>alcoholic</a:t>
            </a:r>
            <a:r>
              <a:rPr lang="en-US" spc="-40" dirty="0" smtClean="0">
                <a:latin typeface="Times New Roman"/>
                <a:ea typeface="Times New Roman"/>
              </a:rPr>
              <a:t> </a:t>
            </a:r>
            <a:r>
              <a:rPr lang="en-US" dirty="0" smtClean="0">
                <a:latin typeface="Times New Roman"/>
                <a:ea typeface="Times New Roman"/>
              </a:rPr>
              <a:t>husband,</a:t>
            </a:r>
            <a:r>
              <a:rPr lang="en-US" spc="-40" dirty="0" smtClean="0">
                <a:latin typeface="Times New Roman"/>
                <a:ea typeface="Times New Roman"/>
              </a:rPr>
              <a:t> </a:t>
            </a:r>
            <a:r>
              <a:rPr lang="en-US" dirty="0" smtClean="0">
                <a:latin typeface="Times New Roman"/>
                <a:ea typeface="Times New Roman"/>
              </a:rPr>
              <a:t>beats</a:t>
            </a:r>
            <a:r>
              <a:rPr lang="en-US" spc="-240" dirty="0" smtClean="0">
                <a:latin typeface="Times New Roman"/>
                <a:ea typeface="Times New Roman"/>
              </a:rPr>
              <a:t> </a:t>
            </a:r>
            <a:r>
              <a:rPr lang="en-US" dirty="0" smtClean="0">
                <a:latin typeface="Times New Roman"/>
                <a:ea typeface="Times New Roman"/>
              </a:rPr>
              <a:t>her children for silly reasons or without proper reason.</a:t>
            </a:r>
          </a:p>
          <a:p>
            <a:pPr marL="0" marR="0">
              <a:spcBef>
                <a:spcPts val="3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Reaction</a:t>
            </a:r>
            <a:r>
              <a:rPr lang="en-US" b="1" spc="175" dirty="0" smtClean="0">
                <a:latin typeface="Arial"/>
                <a:ea typeface="Arial"/>
              </a:rPr>
              <a:t> </a:t>
            </a:r>
            <a:r>
              <a:rPr lang="en-US" b="1" dirty="0" smtClean="0">
                <a:latin typeface="Arial"/>
                <a:ea typeface="Arial"/>
              </a:rPr>
              <a:t>Formation</a:t>
            </a:r>
          </a:p>
          <a:p>
            <a:pPr marL="266700" marR="0" algn="just">
              <a:spcBef>
                <a:spcPts val="1145"/>
              </a:spcBef>
              <a:spcAft>
                <a:spcPts val="0"/>
              </a:spcAft>
            </a:pPr>
            <a:r>
              <a:rPr lang="en-US" dirty="0" smtClean="0">
                <a:latin typeface="Times New Roman"/>
                <a:ea typeface="Times New Roman"/>
              </a:rPr>
              <a:t>Unconscious</a:t>
            </a:r>
            <a:r>
              <a:rPr lang="en-US" spc="-25" dirty="0" smtClean="0">
                <a:latin typeface="Times New Roman"/>
                <a:ea typeface="Times New Roman"/>
              </a:rPr>
              <a:t> </a:t>
            </a:r>
            <a:r>
              <a:rPr lang="en-US" dirty="0" smtClean="0">
                <a:latin typeface="Times New Roman"/>
                <a:ea typeface="Times New Roman"/>
              </a:rPr>
              <a:t>transformation</a:t>
            </a:r>
            <a:r>
              <a:rPr lang="en-US" spc="-25" dirty="0" smtClean="0">
                <a:latin typeface="Times New Roman"/>
                <a:ea typeface="Times New Roman"/>
              </a:rPr>
              <a:t> </a:t>
            </a:r>
            <a:r>
              <a:rPr lang="en-US" dirty="0" smtClean="0">
                <a:latin typeface="Times New Roman"/>
                <a:ea typeface="Times New Roman"/>
              </a:rPr>
              <a:t>of</a:t>
            </a:r>
            <a:r>
              <a:rPr lang="en-US" spc="-25" dirty="0" smtClean="0">
                <a:latin typeface="Times New Roman"/>
                <a:ea typeface="Times New Roman"/>
              </a:rPr>
              <a:t> </a:t>
            </a:r>
            <a:r>
              <a:rPr lang="en-US" dirty="0" smtClean="0">
                <a:latin typeface="Times New Roman"/>
                <a:ea typeface="Times New Roman"/>
              </a:rPr>
              <a:t>unacceptable</a:t>
            </a:r>
            <a:r>
              <a:rPr lang="en-US" spc="-25" dirty="0" smtClean="0">
                <a:latin typeface="Times New Roman"/>
                <a:ea typeface="Times New Roman"/>
              </a:rPr>
              <a:t> </a:t>
            </a:r>
            <a:r>
              <a:rPr lang="en-US" dirty="0" smtClean="0">
                <a:latin typeface="Times New Roman"/>
                <a:ea typeface="Times New Roman"/>
              </a:rPr>
              <a:t>impulses</a:t>
            </a:r>
            <a:r>
              <a:rPr lang="en-US" spc="-25" dirty="0" smtClean="0">
                <a:latin typeface="Times New Roman"/>
                <a:ea typeface="Times New Roman"/>
              </a:rPr>
              <a:t> </a:t>
            </a:r>
            <a:r>
              <a:rPr lang="en-US" dirty="0" smtClean="0">
                <a:latin typeface="Times New Roman"/>
                <a:ea typeface="Times New Roman"/>
              </a:rPr>
              <a:t>into</a:t>
            </a:r>
            <a:r>
              <a:rPr lang="en-US" spc="-25" dirty="0" smtClean="0">
                <a:latin typeface="Times New Roman"/>
                <a:ea typeface="Times New Roman"/>
              </a:rPr>
              <a:t> </a:t>
            </a:r>
            <a:r>
              <a:rPr lang="en-US" dirty="0" smtClean="0">
                <a:latin typeface="Times New Roman"/>
                <a:ea typeface="Times New Roman"/>
              </a:rPr>
              <a:t>exactly</a:t>
            </a:r>
            <a:r>
              <a:rPr lang="en-US" spc="-25" dirty="0" smtClean="0">
                <a:latin typeface="Times New Roman"/>
                <a:ea typeface="Times New Roman"/>
              </a:rPr>
              <a:t> </a:t>
            </a:r>
            <a:r>
              <a:rPr lang="en-US" dirty="0" smtClean="0">
                <a:latin typeface="Times New Roman"/>
                <a:ea typeface="Times New Roman"/>
              </a:rPr>
              <a:t>opposite</a:t>
            </a:r>
            <a:r>
              <a:rPr lang="en-US" spc="-25" dirty="0" smtClean="0">
                <a:latin typeface="Times New Roman"/>
                <a:ea typeface="Times New Roman"/>
              </a:rPr>
              <a:t> </a:t>
            </a:r>
            <a:r>
              <a:rPr lang="en-US" dirty="0" smtClean="0">
                <a:latin typeface="Times New Roman"/>
                <a:ea typeface="Times New Roman"/>
              </a:rPr>
              <a:t>attitudes,</a:t>
            </a:r>
            <a:r>
              <a:rPr lang="en-US" spc="-25" dirty="0" smtClean="0">
                <a:latin typeface="Times New Roman"/>
                <a:ea typeface="Times New Roman"/>
              </a:rPr>
              <a:t> </a:t>
            </a:r>
            <a:r>
              <a:rPr lang="en-US" dirty="0" smtClean="0">
                <a:latin typeface="Times New Roman"/>
                <a:ea typeface="Times New Roman"/>
              </a:rPr>
              <a:t>impulses,</a:t>
            </a:r>
            <a:r>
              <a:rPr lang="en-US" spc="-25" dirty="0" smtClean="0">
                <a:latin typeface="Times New Roman"/>
                <a:ea typeface="Times New Roman"/>
              </a:rPr>
              <a:t> </a:t>
            </a:r>
            <a:r>
              <a:rPr lang="en-US" dirty="0" smtClean="0">
                <a:latin typeface="Times New Roman"/>
                <a:ea typeface="Times New Roman"/>
              </a:rPr>
              <a:t>feelings</a:t>
            </a:r>
            <a:r>
              <a:rPr lang="en-US" spc="-25" dirty="0" smtClean="0">
                <a:latin typeface="Times New Roman"/>
                <a:ea typeface="Times New Roman"/>
              </a:rPr>
              <a:t> </a:t>
            </a:r>
            <a:r>
              <a:rPr lang="en-US" dirty="0" smtClean="0">
                <a:latin typeface="Times New Roman"/>
                <a:ea typeface="Times New Roman"/>
              </a:rPr>
              <a:t>or</a:t>
            </a:r>
            <a:r>
              <a:rPr lang="en-US" spc="-25" dirty="0" smtClean="0">
                <a:latin typeface="Times New Roman"/>
                <a:ea typeface="Times New Roman"/>
              </a:rPr>
              <a:t> </a:t>
            </a:r>
            <a:r>
              <a:rPr lang="en-US" dirty="0" smtClean="0">
                <a:latin typeface="Times New Roman"/>
                <a:ea typeface="Times New Roman"/>
              </a:rPr>
              <a:t>behaviors,</a:t>
            </a:r>
          </a:p>
          <a:p>
            <a:pPr marL="266700" marR="262890">
              <a:lnSpc>
                <a:spcPct val="103000"/>
              </a:lnSpc>
              <a:spcBef>
                <a:spcPts val="50"/>
              </a:spcBef>
              <a:spcAft>
                <a:spcPts val="0"/>
              </a:spcAft>
            </a:pPr>
            <a:r>
              <a:rPr lang="en-US" dirty="0" smtClean="0">
                <a:latin typeface="Times New Roman"/>
                <a:ea typeface="Times New Roman"/>
              </a:rPr>
              <a:t>e.g.</a:t>
            </a:r>
            <a:r>
              <a:rPr lang="en-US" spc="40" dirty="0" smtClean="0">
                <a:latin typeface="Times New Roman"/>
                <a:ea typeface="Times New Roman"/>
              </a:rPr>
              <a:t> </a:t>
            </a:r>
            <a:r>
              <a:rPr lang="en-US" dirty="0" smtClean="0">
                <a:latin typeface="Times New Roman"/>
                <a:ea typeface="Times New Roman"/>
              </a:rPr>
              <a:t>A</a:t>
            </a:r>
            <a:r>
              <a:rPr lang="en-US" spc="40" dirty="0" smtClean="0">
                <a:latin typeface="Times New Roman"/>
                <a:ea typeface="Times New Roman"/>
              </a:rPr>
              <a:t> </a:t>
            </a:r>
            <a:r>
              <a:rPr lang="en-US" dirty="0" smtClean="0">
                <a:latin typeface="Times New Roman"/>
                <a:ea typeface="Times New Roman"/>
              </a:rPr>
              <a:t>person</a:t>
            </a:r>
            <a:r>
              <a:rPr lang="en-US" spc="40" dirty="0" smtClean="0">
                <a:latin typeface="Times New Roman"/>
                <a:ea typeface="Times New Roman"/>
              </a:rPr>
              <a:t> </a:t>
            </a:r>
            <a:r>
              <a:rPr lang="en-US" dirty="0" smtClean="0">
                <a:latin typeface="Times New Roman"/>
                <a:ea typeface="Times New Roman"/>
              </a:rPr>
              <a:t>who</a:t>
            </a:r>
            <a:r>
              <a:rPr lang="en-US" spc="40" dirty="0" smtClean="0">
                <a:latin typeface="Times New Roman"/>
                <a:ea typeface="Times New Roman"/>
              </a:rPr>
              <a:t> </a:t>
            </a:r>
            <a:r>
              <a:rPr lang="en-US" dirty="0" smtClean="0">
                <a:latin typeface="Times New Roman"/>
                <a:ea typeface="Times New Roman"/>
              </a:rPr>
              <a:t>was</a:t>
            </a:r>
            <a:r>
              <a:rPr lang="en-US" spc="40" dirty="0" smtClean="0">
                <a:latin typeface="Times New Roman"/>
                <a:ea typeface="Times New Roman"/>
              </a:rPr>
              <a:t> </a:t>
            </a:r>
            <a:r>
              <a:rPr lang="en-US" dirty="0" smtClean="0">
                <a:latin typeface="Times New Roman"/>
                <a:ea typeface="Times New Roman"/>
              </a:rPr>
              <a:t>reared</a:t>
            </a:r>
            <a:r>
              <a:rPr lang="en-US" spc="45" dirty="0" smtClean="0">
                <a:latin typeface="Times New Roman"/>
                <a:ea typeface="Times New Roman"/>
              </a:rPr>
              <a:t> </a:t>
            </a:r>
            <a:r>
              <a:rPr lang="en-US" dirty="0" smtClean="0">
                <a:latin typeface="Times New Roman"/>
                <a:ea typeface="Times New Roman"/>
              </a:rPr>
              <a:t>to</a:t>
            </a:r>
            <a:r>
              <a:rPr lang="en-US" spc="40" dirty="0" smtClean="0">
                <a:latin typeface="Times New Roman"/>
                <a:ea typeface="Times New Roman"/>
              </a:rPr>
              <a:t> </a:t>
            </a:r>
            <a:r>
              <a:rPr lang="en-US" dirty="0" smtClean="0">
                <a:latin typeface="Times New Roman"/>
                <a:ea typeface="Times New Roman"/>
              </a:rPr>
              <a:t>believe</a:t>
            </a:r>
            <a:r>
              <a:rPr lang="en-US" spc="40" dirty="0" smtClean="0">
                <a:latin typeface="Times New Roman"/>
                <a:ea typeface="Times New Roman"/>
              </a:rPr>
              <a:t> </a:t>
            </a:r>
            <a:r>
              <a:rPr lang="en-US" dirty="0" smtClean="0">
                <a:latin typeface="Times New Roman"/>
                <a:ea typeface="Times New Roman"/>
              </a:rPr>
              <a:t>that</a:t>
            </a:r>
            <a:r>
              <a:rPr lang="en-US" spc="40" dirty="0" smtClean="0">
                <a:latin typeface="Times New Roman"/>
                <a:ea typeface="Times New Roman"/>
              </a:rPr>
              <a:t> </a:t>
            </a:r>
            <a:r>
              <a:rPr lang="en-US" dirty="0" smtClean="0">
                <a:latin typeface="Times New Roman"/>
                <a:ea typeface="Times New Roman"/>
              </a:rPr>
              <a:t>sex</a:t>
            </a:r>
            <a:r>
              <a:rPr lang="en-US" spc="40" dirty="0" smtClean="0">
                <a:latin typeface="Times New Roman"/>
                <a:ea typeface="Times New Roman"/>
              </a:rPr>
              <a:t> </a:t>
            </a:r>
            <a:r>
              <a:rPr lang="en-US" dirty="0" smtClean="0">
                <a:latin typeface="Times New Roman"/>
                <a:ea typeface="Times New Roman"/>
              </a:rPr>
              <a:t>is</a:t>
            </a:r>
            <a:r>
              <a:rPr lang="en-US" spc="45" dirty="0" smtClean="0">
                <a:latin typeface="Times New Roman"/>
                <a:ea typeface="Times New Roman"/>
              </a:rPr>
              <a:t> </a:t>
            </a:r>
            <a:r>
              <a:rPr lang="en-US" dirty="0" smtClean="0">
                <a:latin typeface="Times New Roman"/>
                <a:ea typeface="Times New Roman"/>
              </a:rPr>
              <a:t>evil,</a:t>
            </a:r>
            <a:r>
              <a:rPr lang="en-US" spc="40" dirty="0" smtClean="0">
                <a:latin typeface="Times New Roman"/>
                <a:ea typeface="Times New Roman"/>
              </a:rPr>
              <a:t> </a:t>
            </a:r>
            <a:r>
              <a:rPr lang="en-US" dirty="0" smtClean="0">
                <a:latin typeface="Times New Roman"/>
                <a:ea typeface="Times New Roman"/>
              </a:rPr>
              <a:t>may</a:t>
            </a:r>
            <a:r>
              <a:rPr lang="en-US" spc="40" dirty="0" smtClean="0">
                <a:latin typeface="Times New Roman"/>
                <a:ea typeface="Times New Roman"/>
              </a:rPr>
              <a:t> </a:t>
            </a:r>
            <a:r>
              <a:rPr lang="en-US" dirty="0" smtClean="0">
                <a:latin typeface="Times New Roman"/>
                <a:ea typeface="Times New Roman"/>
              </a:rPr>
              <a:t>be</a:t>
            </a:r>
            <a:r>
              <a:rPr lang="en-US" spc="40" dirty="0" smtClean="0">
                <a:latin typeface="Times New Roman"/>
                <a:ea typeface="Times New Roman"/>
              </a:rPr>
              <a:t> </a:t>
            </a:r>
            <a:r>
              <a:rPr lang="en-US" dirty="0" smtClean="0">
                <a:latin typeface="Times New Roman"/>
                <a:ea typeface="Times New Roman"/>
              </a:rPr>
              <a:t>painfully</a:t>
            </a:r>
            <a:r>
              <a:rPr lang="en-US" spc="40" dirty="0" smtClean="0">
                <a:latin typeface="Times New Roman"/>
                <a:ea typeface="Times New Roman"/>
              </a:rPr>
              <a:t> </a:t>
            </a:r>
            <a:r>
              <a:rPr lang="en-US" dirty="0" smtClean="0">
                <a:latin typeface="Times New Roman"/>
                <a:ea typeface="Times New Roman"/>
              </a:rPr>
              <a:t>anxious</a:t>
            </a:r>
            <a:r>
              <a:rPr lang="en-US" spc="45" dirty="0" smtClean="0">
                <a:latin typeface="Times New Roman"/>
                <a:ea typeface="Times New Roman"/>
              </a:rPr>
              <a:t> </a:t>
            </a:r>
            <a:r>
              <a:rPr lang="en-US" dirty="0" smtClean="0">
                <a:latin typeface="Times New Roman"/>
                <a:ea typeface="Times New Roman"/>
              </a:rPr>
              <a:t>at</a:t>
            </a:r>
            <a:r>
              <a:rPr lang="en-US" spc="40" dirty="0" smtClean="0">
                <a:latin typeface="Times New Roman"/>
                <a:ea typeface="Times New Roman"/>
              </a:rPr>
              <a:t> </a:t>
            </a:r>
            <a:r>
              <a:rPr lang="en-US" dirty="0" smtClean="0">
                <a:latin typeface="Times New Roman"/>
                <a:ea typeface="Times New Roman"/>
              </a:rPr>
              <a:t>every</a:t>
            </a:r>
            <a:r>
              <a:rPr lang="en-US" spc="40" dirty="0" smtClean="0">
                <a:latin typeface="Times New Roman"/>
                <a:ea typeface="Times New Roman"/>
              </a:rPr>
              <a:t> </a:t>
            </a:r>
            <a:r>
              <a:rPr lang="en-US" dirty="0" smtClean="0">
                <a:latin typeface="Times New Roman"/>
                <a:ea typeface="Times New Roman"/>
              </a:rPr>
              <a:t>sexual</a:t>
            </a:r>
            <a:r>
              <a:rPr lang="en-US" spc="40" dirty="0" smtClean="0">
                <a:latin typeface="Times New Roman"/>
                <a:ea typeface="Times New Roman"/>
              </a:rPr>
              <a:t> </a:t>
            </a:r>
            <a:r>
              <a:rPr lang="en-US" dirty="0" smtClean="0">
                <a:latin typeface="Times New Roman"/>
                <a:ea typeface="Times New Roman"/>
              </a:rPr>
              <a:t>feeling,</a:t>
            </a:r>
            <a:r>
              <a:rPr lang="en-US" spc="40" dirty="0" smtClean="0">
                <a:latin typeface="Times New Roman"/>
                <a:ea typeface="Times New Roman"/>
              </a:rPr>
              <a:t> </a:t>
            </a:r>
            <a:r>
              <a:rPr lang="en-US" dirty="0" smtClean="0">
                <a:latin typeface="Times New Roman"/>
                <a:ea typeface="Times New Roman"/>
              </a:rPr>
              <a:t>and</a:t>
            </a:r>
            <a:r>
              <a:rPr lang="en-US" spc="40" dirty="0" smtClean="0">
                <a:latin typeface="Times New Roman"/>
                <a:ea typeface="Times New Roman"/>
              </a:rPr>
              <a:t> </a:t>
            </a:r>
            <a:r>
              <a:rPr lang="en-US" dirty="0" smtClean="0">
                <a:latin typeface="Times New Roman"/>
                <a:ea typeface="Times New Roman"/>
              </a:rPr>
              <a:t>may</a:t>
            </a:r>
            <a:r>
              <a:rPr lang="en-US" spc="-235" dirty="0" smtClean="0">
                <a:latin typeface="Times New Roman"/>
                <a:ea typeface="Times New Roman"/>
              </a:rPr>
              <a:t> </a:t>
            </a:r>
            <a:r>
              <a:rPr lang="en-US" dirty="0" smtClean="0">
                <a:latin typeface="Times New Roman"/>
                <a:ea typeface="Times New Roman"/>
              </a:rPr>
              <a:t>organize crusades against sex in the media.</a:t>
            </a:r>
          </a:p>
          <a:p>
            <a:pPr marL="0" marR="0">
              <a:spcBef>
                <a:spcPts val="30"/>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Isolation</a:t>
            </a:r>
          </a:p>
          <a:p>
            <a:pPr marL="266700" marR="266065" algn="just">
              <a:lnSpc>
                <a:spcPct val="103000"/>
              </a:lnSpc>
              <a:spcBef>
                <a:spcPts val="1140"/>
              </a:spcBef>
              <a:spcAft>
                <a:spcPts val="0"/>
              </a:spcAft>
            </a:pPr>
            <a:r>
              <a:rPr lang="en-US" dirty="0" smtClean="0">
                <a:latin typeface="Times New Roman"/>
                <a:ea typeface="Times New Roman"/>
              </a:rPr>
              <a:t>Separation of the idea of an unconscious impulse from its appropriate effect, thus allowing only the idea and not the</a:t>
            </a:r>
            <a:r>
              <a:rPr lang="en-US" spc="5" dirty="0" smtClean="0">
                <a:latin typeface="Times New Roman"/>
                <a:ea typeface="Times New Roman"/>
              </a:rPr>
              <a:t> </a:t>
            </a:r>
            <a:r>
              <a:rPr lang="en-US" dirty="0" smtClean="0">
                <a:latin typeface="Times New Roman"/>
                <a:ea typeface="Times New Roman"/>
              </a:rPr>
              <a:t>associated effect to enter awareness, e.g. A person who talks about his wife's terminal cancer without any particular</a:t>
            </a:r>
            <a:r>
              <a:rPr lang="en-US" spc="5" dirty="0" smtClean="0">
                <a:latin typeface="Times New Roman"/>
                <a:ea typeface="Times New Roman"/>
              </a:rPr>
              <a:t> </a:t>
            </a:r>
            <a:r>
              <a:rPr lang="en-US" dirty="0" smtClean="0">
                <a:latin typeface="Times New Roman"/>
                <a:ea typeface="Times New Roman"/>
              </a:rPr>
              <a:t>feelings.</a:t>
            </a:r>
          </a:p>
          <a:p>
            <a:endParaRPr lang="en-US" dirty="0"/>
          </a:p>
        </p:txBody>
      </p:sp>
    </p:spTree>
  </p:cSld>
  <p:clrMapOvr>
    <a:masterClrMapping/>
  </p:clrMapOvr>
  <p:transition spd="med">
    <p:wipe dir="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62500" lnSpcReduction="20000"/>
          </a:bodyPr>
          <a:lstStyle/>
          <a:p>
            <a:pPr marL="266700" marR="0">
              <a:spcBef>
                <a:spcPts val="0"/>
              </a:spcBef>
              <a:spcAft>
                <a:spcPts val="0"/>
              </a:spcAft>
            </a:pPr>
            <a:r>
              <a:rPr lang="en-US" b="1" dirty="0" smtClean="0">
                <a:latin typeface="Arial"/>
                <a:ea typeface="Arial"/>
              </a:rPr>
              <a:t>Dissociation</a:t>
            </a:r>
          </a:p>
          <a:p>
            <a:pPr marL="266700" marR="266065" algn="just">
              <a:lnSpc>
                <a:spcPct val="103000"/>
              </a:lnSpc>
              <a:spcBef>
                <a:spcPts val="1140"/>
              </a:spcBef>
              <a:spcAft>
                <a:spcPts val="0"/>
              </a:spcAft>
            </a:pPr>
            <a:r>
              <a:rPr lang="en-US" dirty="0" smtClean="0">
                <a:latin typeface="Times New Roman"/>
                <a:ea typeface="Times New Roman"/>
              </a:rPr>
              <a:t>A</a:t>
            </a:r>
            <a:r>
              <a:rPr lang="en-US" spc="-10" dirty="0" smtClean="0">
                <a:latin typeface="Times New Roman"/>
                <a:ea typeface="Times New Roman"/>
              </a:rPr>
              <a:t> </a:t>
            </a:r>
            <a:r>
              <a:rPr lang="en-US" dirty="0" smtClean="0">
                <a:latin typeface="Times New Roman"/>
                <a:ea typeface="Times New Roman"/>
              </a:rPr>
              <a:t>temporary</a:t>
            </a:r>
            <a:r>
              <a:rPr lang="en-US" spc="-10" dirty="0" smtClean="0">
                <a:latin typeface="Times New Roman"/>
                <a:ea typeface="Times New Roman"/>
              </a:rPr>
              <a:t> </a:t>
            </a:r>
            <a:r>
              <a:rPr lang="en-US" dirty="0" smtClean="0">
                <a:latin typeface="Times New Roman"/>
                <a:ea typeface="Times New Roman"/>
              </a:rPr>
              <a:t>but</a:t>
            </a:r>
            <a:r>
              <a:rPr lang="en-US" spc="-10" dirty="0" smtClean="0">
                <a:latin typeface="Times New Roman"/>
                <a:ea typeface="Times New Roman"/>
              </a:rPr>
              <a:t> </a:t>
            </a:r>
            <a:r>
              <a:rPr lang="en-US" dirty="0" smtClean="0">
                <a:latin typeface="Times New Roman"/>
                <a:ea typeface="Times New Roman"/>
              </a:rPr>
              <a:t>drastic</a:t>
            </a:r>
            <a:r>
              <a:rPr lang="en-US" spc="-10" dirty="0" smtClean="0">
                <a:latin typeface="Times New Roman"/>
                <a:ea typeface="Times New Roman"/>
              </a:rPr>
              <a:t> </a:t>
            </a:r>
            <a:r>
              <a:rPr lang="en-US" dirty="0" smtClean="0">
                <a:latin typeface="Times New Roman"/>
                <a:ea typeface="Times New Roman"/>
              </a:rPr>
              <a:t>modification</a:t>
            </a:r>
            <a:r>
              <a:rPr lang="en-US" spc="-10" dirty="0" smtClean="0">
                <a:latin typeface="Times New Roman"/>
                <a:ea typeface="Times New Roman"/>
              </a:rPr>
              <a:t> </a:t>
            </a:r>
            <a:r>
              <a:rPr lang="en-US" dirty="0" smtClean="0">
                <a:latin typeface="Times New Roman"/>
                <a:ea typeface="Times New Roman"/>
              </a:rPr>
              <a:t>of</a:t>
            </a:r>
            <a:r>
              <a:rPr lang="en-US" spc="-10" dirty="0" smtClean="0">
                <a:latin typeface="Times New Roman"/>
                <a:ea typeface="Times New Roman"/>
              </a:rPr>
              <a:t> </a:t>
            </a:r>
            <a:r>
              <a:rPr lang="en-US" dirty="0" smtClean="0">
                <a:latin typeface="Times New Roman"/>
                <a:ea typeface="Times New Roman"/>
              </a:rPr>
              <a:t>character</a:t>
            </a:r>
            <a:r>
              <a:rPr lang="en-US" spc="-10" dirty="0" smtClean="0">
                <a:latin typeface="Times New Roman"/>
                <a:ea typeface="Times New Roman"/>
              </a:rPr>
              <a:t> </a:t>
            </a:r>
            <a:r>
              <a:rPr lang="en-US" dirty="0" smtClean="0">
                <a:latin typeface="Times New Roman"/>
                <a:ea typeface="Times New Roman"/>
              </a:rPr>
              <a:t>or</a:t>
            </a:r>
            <a:r>
              <a:rPr lang="en-US" spc="-10" dirty="0" smtClean="0">
                <a:latin typeface="Times New Roman"/>
                <a:ea typeface="Times New Roman"/>
              </a:rPr>
              <a:t> </a:t>
            </a:r>
            <a:r>
              <a:rPr lang="en-US" dirty="0" smtClean="0">
                <a:latin typeface="Times New Roman"/>
                <a:ea typeface="Times New Roman"/>
              </a:rPr>
              <a:t>personal</a:t>
            </a:r>
            <a:r>
              <a:rPr lang="en-US" spc="-10" dirty="0" smtClean="0">
                <a:latin typeface="Times New Roman"/>
                <a:ea typeface="Times New Roman"/>
              </a:rPr>
              <a:t> </a:t>
            </a:r>
            <a:r>
              <a:rPr lang="en-US" dirty="0" smtClean="0">
                <a:latin typeface="Times New Roman"/>
                <a:ea typeface="Times New Roman"/>
              </a:rPr>
              <a:t>identity</a:t>
            </a:r>
            <a:r>
              <a:rPr lang="en-US" spc="-10" dirty="0" smtClean="0">
                <a:latin typeface="Times New Roman"/>
                <a:ea typeface="Times New Roman"/>
              </a:rPr>
              <a:t> </a:t>
            </a:r>
            <a:r>
              <a:rPr lang="en-US" dirty="0" smtClean="0">
                <a:latin typeface="Times New Roman"/>
                <a:ea typeface="Times New Roman"/>
              </a:rPr>
              <a:t>to</a:t>
            </a:r>
            <a:r>
              <a:rPr lang="en-US" spc="-10" dirty="0" smtClean="0">
                <a:latin typeface="Times New Roman"/>
                <a:ea typeface="Times New Roman"/>
              </a:rPr>
              <a:t> </a:t>
            </a:r>
            <a:r>
              <a:rPr lang="en-US" dirty="0" smtClean="0">
                <a:latin typeface="Times New Roman"/>
                <a:ea typeface="Times New Roman"/>
              </a:rPr>
              <a:t>avoid</a:t>
            </a:r>
            <a:r>
              <a:rPr lang="en-US" spc="-10" dirty="0" smtClean="0">
                <a:latin typeface="Times New Roman"/>
                <a:ea typeface="Times New Roman"/>
              </a:rPr>
              <a:t> </a:t>
            </a:r>
            <a:r>
              <a:rPr lang="en-US" dirty="0" smtClean="0">
                <a:latin typeface="Times New Roman"/>
                <a:ea typeface="Times New Roman"/>
              </a:rPr>
              <a:t>emotional</a:t>
            </a:r>
            <a:r>
              <a:rPr lang="en-US" spc="-10" dirty="0" smtClean="0">
                <a:latin typeface="Times New Roman"/>
                <a:ea typeface="Times New Roman"/>
              </a:rPr>
              <a:t> </a:t>
            </a:r>
            <a:r>
              <a:rPr lang="en-US" dirty="0" smtClean="0">
                <a:latin typeface="Times New Roman"/>
                <a:ea typeface="Times New Roman"/>
              </a:rPr>
              <a:t>distress</a:t>
            </a:r>
            <a:r>
              <a:rPr lang="en-US" spc="-10" dirty="0" smtClean="0">
                <a:latin typeface="Times New Roman"/>
                <a:ea typeface="Times New Roman"/>
              </a:rPr>
              <a:t> </a:t>
            </a:r>
            <a:r>
              <a:rPr lang="en-US" dirty="0" smtClean="0">
                <a:latin typeface="Times New Roman"/>
                <a:ea typeface="Times New Roman"/>
              </a:rPr>
              <a:t>as</a:t>
            </a:r>
            <a:r>
              <a:rPr lang="en-US" spc="-10" dirty="0" smtClean="0">
                <a:latin typeface="Times New Roman"/>
                <a:ea typeface="Times New Roman"/>
              </a:rPr>
              <a:t> </a:t>
            </a:r>
            <a:r>
              <a:rPr lang="en-US" dirty="0" smtClean="0">
                <a:latin typeface="Times New Roman"/>
                <a:ea typeface="Times New Roman"/>
              </a:rPr>
              <a:t>in</a:t>
            </a:r>
            <a:r>
              <a:rPr lang="en-US" spc="-10" dirty="0" smtClean="0">
                <a:latin typeface="Times New Roman"/>
                <a:ea typeface="Times New Roman"/>
              </a:rPr>
              <a:t> </a:t>
            </a:r>
            <a:r>
              <a:rPr lang="en-US" dirty="0" smtClean="0">
                <a:latin typeface="Times New Roman"/>
                <a:ea typeface="Times New Roman"/>
              </a:rPr>
              <a:t>fugue</a:t>
            </a:r>
            <a:r>
              <a:rPr lang="en-US" spc="-10" dirty="0" smtClean="0">
                <a:latin typeface="Times New Roman"/>
                <a:ea typeface="Times New Roman"/>
              </a:rPr>
              <a:t> </a:t>
            </a:r>
            <a:r>
              <a:rPr lang="en-US" dirty="0" smtClean="0">
                <a:latin typeface="Times New Roman"/>
                <a:ea typeface="Times New Roman"/>
              </a:rPr>
              <a:t>stage</a:t>
            </a:r>
            <a:r>
              <a:rPr lang="en-US" spc="-10" dirty="0" smtClean="0">
                <a:latin typeface="Times New Roman"/>
                <a:ea typeface="Times New Roman"/>
              </a:rPr>
              <a:t> </a:t>
            </a:r>
            <a:r>
              <a:rPr lang="en-US" dirty="0" smtClean="0">
                <a:latin typeface="Times New Roman"/>
                <a:ea typeface="Times New Roman"/>
              </a:rPr>
              <a:t>or</a:t>
            </a:r>
            <a:r>
              <a:rPr lang="en-US" spc="-240" dirty="0" smtClean="0">
                <a:latin typeface="Times New Roman"/>
                <a:ea typeface="Times New Roman"/>
              </a:rPr>
              <a:t> </a:t>
            </a:r>
            <a:r>
              <a:rPr lang="en-US" dirty="0" smtClean="0">
                <a:latin typeface="Times New Roman"/>
                <a:ea typeface="Times New Roman"/>
              </a:rPr>
              <a:t>conversion</a:t>
            </a:r>
            <a:r>
              <a:rPr lang="en-US" spc="-30" dirty="0" smtClean="0">
                <a:latin typeface="Times New Roman"/>
                <a:ea typeface="Times New Roman"/>
              </a:rPr>
              <a:t> </a:t>
            </a:r>
            <a:r>
              <a:rPr lang="en-US" dirty="0" smtClean="0">
                <a:latin typeface="Times New Roman"/>
                <a:ea typeface="Times New Roman"/>
              </a:rPr>
              <a:t>reaction.</a:t>
            </a:r>
            <a:r>
              <a:rPr lang="en-US" spc="-30" dirty="0" smtClean="0">
                <a:latin typeface="Times New Roman"/>
                <a:ea typeface="Times New Roman"/>
              </a:rPr>
              <a:t> </a:t>
            </a:r>
            <a:r>
              <a:rPr lang="en-US" dirty="0" smtClean="0">
                <a:latin typeface="Times New Roman"/>
                <a:ea typeface="Times New Roman"/>
              </a:rPr>
              <a:t>Unacceptable</a:t>
            </a:r>
            <a:r>
              <a:rPr lang="en-US" spc="-30" dirty="0" smtClean="0">
                <a:latin typeface="Times New Roman"/>
                <a:ea typeface="Times New Roman"/>
              </a:rPr>
              <a:t> </a:t>
            </a:r>
            <a:r>
              <a:rPr lang="en-US" dirty="0" smtClean="0">
                <a:latin typeface="Times New Roman"/>
                <a:ea typeface="Times New Roman"/>
              </a:rPr>
              <a:t>feelings</a:t>
            </a:r>
            <a:r>
              <a:rPr lang="en-US" spc="-30" dirty="0" smtClean="0">
                <a:latin typeface="Times New Roman"/>
                <a:ea typeface="Times New Roman"/>
              </a:rPr>
              <a:t> </a:t>
            </a:r>
            <a:r>
              <a:rPr lang="en-US" dirty="0" smtClean="0">
                <a:latin typeface="Times New Roman"/>
                <a:ea typeface="Times New Roman"/>
              </a:rPr>
              <a:t>or</a:t>
            </a:r>
            <a:r>
              <a:rPr lang="en-US" spc="-30" dirty="0" smtClean="0">
                <a:latin typeface="Times New Roman"/>
                <a:ea typeface="Times New Roman"/>
              </a:rPr>
              <a:t> </a:t>
            </a:r>
            <a:r>
              <a:rPr lang="en-US" dirty="0" smtClean="0">
                <a:latin typeface="Times New Roman"/>
                <a:ea typeface="Times New Roman"/>
              </a:rPr>
              <a:t>effect</a:t>
            </a:r>
            <a:r>
              <a:rPr lang="en-US" spc="-30" dirty="0" smtClean="0">
                <a:latin typeface="Times New Roman"/>
                <a:ea typeface="Times New Roman"/>
              </a:rPr>
              <a:t> </a:t>
            </a:r>
            <a:r>
              <a:rPr lang="en-US" dirty="0" smtClean="0">
                <a:latin typeface="Times New Roman"/>
                <a:ea typeface="Times New Roman"/>
              </a:rPr>
              <a:t>are</a:t>
            </a:r>
            <a:r>
              <a:rPr lang="en-US" spc="-30" dirty="0" smtClean="0">
                <a:latin typeface="Times New Roman"/>
                <a:ea typeface="Times New Roman"/>
              </a:rPr>
              <a:t> </a:t>
            </a:r>
            <a:r>
              <a:rPr lang="en-US" dirty="0" smtClean="0">
                <a:latin typeface="Times New Roman"/>
                <a:ea typeface="Times New Roman"/>
              </a:rPr>
              <a:t>converted</a:t>
            </a:r>
            <a:r>
              <a:rPr lang="en-US" spc="-30" dirty="0" smtClean="0">
                <a:latin typeface="Times New Roman"/>
                <a:ea typeface="Times New Roman"/>
              </a:rPr>
              <a:t> </a:t>
            </a:r>
            <a:r>
              <a:rPr lang="en-US" dirty="0" smtClean="0">
                <a:latin typeface="Times New Roman"/>
                <a:ea typeface="Times New Roman"/>
              </a:rPr>
              <a:t>to</a:t>
            </a:r>
            <a:r>
              <a:rPr lang="en-US" spc="-30" dirty="0" smtClean="0">
                <a:latin typeface="Times New Roman"/>
                <a:ea typeface="Times New Roman"/>
              </a:rPr>
              <a:t> </a:t>
            </a:r>
            <a:r>
              <a:rPr lang="en-US" dirty="0" smtClean="0">
                <a:latin typeface="Times New Roman"/>
                <a:ea typeface="Times New Roman"/>
              </a:rPr>
              <a:t>physical</a:t>
            </a:r>
            <a:r>
              <a:rPr lang="en-US" spc="-30" dirty="0" smtClean="0">
                <a:latin typeface="Times New Roman"/>
                <a:ea typeface="Times New Roman"/>
              </a:rPr>
              <a:t> </a:t>
            </a:r>
            <a:r>
              <a:rPr lang="en-US" dirty="0" smtClean="0">
                <a:latin typeface="Times New Roman"/>
                <a:ea typeface="Times New Roman"/>
              </a:rPr>
              <a:t>symptom.</a:t>
            </a:r>
            <a:r>
              <a:rPr lang="en-US" spc="-30" dirty="0" smtClean="0">
                <a:latin typeface="Times New Roman"/>
                <a:ea typeface="Times New Roman"/>
              </a:rPr>
              <a:t> </a:t>
            </a:r>
            <a:r>
              <a:rPr lang="en-US" dirty="0" smtClean="0">
                <a:latin typeface="Times New Roman"/>
                <a:ea typeface="Times New Roman"/>
              </a:rPr>
              <a:t>In</a:t>
            </a:r>
            <a:r>
              <a:rPr lang="en-US" spc="-25" dirty="0" smtClean="0">
                <a:latin typeface="Times New Roman"/>
                <a:ea typeface="Times New Roman"/>
              </a:rPr>
              <a:t> </a:t>
            </a:r>
            <a:r>
              <a:rPr lang="en-US" dirty="0" smtClean="0">
                <a:latin typeface="Times New Roman"/>
                <a:ea typeface="Times New Roman"/>
              </a:rPr>
              <a:t>hysterical</a:t>
            </a:r>
            <a:r>
              <a:rPr lang="en-US" spc="-30" dirty="0" smtClean="0">
                <a:latin typeface="Times New Roman"/>
                <a:ea typeface="Times New Roman"/>
              </a:rPr>
              <a:t> </a:t>
            </a:r>
            <a:r>
              <a:rPr lang="en-US" dirty="0" smtClean="0">
                <a:latin typeface="Times New Roman"/>
                <a:ea typeface="Times New Roman"/>
              </a:rPr>
              <a:t>condition,</a:t>
            </a:r>
            <a:r>
              <a:rPr lang="en-US" spc="-30" dirty="0" smtClean="0">
                <a:latin typeface="Times New Roman"/>
                <a:ea typeface="Times New Roman"/>
              </a:rPr>
              <a:t> </a:t>
            </a:r>
            <a:r>
              <a:rPr lang="en-US" dirty="0" smtClean="0">
                <a:latin typeface="Times New Roman"/>
                <a:ea typeface="Times New Roman"/>
              </a:rPr>
              <a:t>these</a:t>
            </a:r>
            <a:r>
              <a:rPr lang="en-US" spc="-240" dirty="0" smtClean="0">
                <a:latin typeface="Times New Roman"/>
                <a:ea typeface="Times New Roman"/>
              </a:rPr>
              <a:t> </a:t>
            </a:r>
            <a:r>
              <a:rPr lang="en-US" dirty="0" smtClean="0">
                <a:latin typeface="Times New Roman"/>
                <a:ea typeface="Times New Roman"/>
              </a:rPr>
              <a:t>may be symbolic element to the symptom which hints at an underlying fantasy, e.g. A person who regularly goes to</a:t>
            </a:r>
            <a:r>
              <a:rPr lang="en-US" spc="5" dirty="0" smtClean="0">
                <a:latin typeface="Times New Roman"/>
                <a:ea typeface="Times New Roman"/>
              </a:rPr>
              <a:t> </a:t>
            </a:r>
            <a:r>
              <a:rPr lang="en-US" dirty="0" smtClean="0">
                <a:latin typeface="Times New Roman"/>
                <a:ea typeface="Times New Roman"/>
              </a:rPr>
              <a:t>church and even preaches in the church earns a lot of money through black marketing.</a:t>
            </a:r>
          </a:p>
          <a:p>
            <a:pPr marL="0" marR="0">
              <a:spcBef>
                <a:spcPts val="40"/>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Conversion</a:t>
            </a:r>
          </a:p>
          <a:p>
            <a:pPr marL="266700" marR="265430" algn="just">
              <a:lnSpc>
                <a:spcPct val="103000"/>
              </a:lnSpc>
              <a:spcBef>
                <a:spcPts val="1140"/>
              </a:spcBef>
              <a:spcAft>
                <a:spcPts val="0"/>
              </a:spcAft>
            </a:pPr>
            <a:r>
              <a:rPr lang="en-US" dirty="0" smtClean="0">
                <a:latin typeface="Times New Roman"/>
                <a:ea typeface="Times New Roman"/>
              </a:rPr>
              <a:t>A repressed, forbidden urge is simultaneously kept out of awareness and also expressed in symbolic/disguised form</a:t>
            </a:r>
            <a:r>
              <a:rPr lang="en-US" spc="5" dirty="0" smtClean="0">
                <a:latin typeface="Times New Roman"/>
                <a:ea typeface="Times New Roman"/>
              </a:rPr>
              <a:t> </a:t>
            </a:r>
            <a:r>
              <a:rPr lang="en-US" dirty="0" smtClean="0">
                <a:latin typeface="Times New Roman"/>
                <a:ea typeface="Times New Roman"/>
              </a:rPr>
              <a:t>of</a:t>
            </a:r>
            <a:r>
              <a:rPr lang="en-US" spc="-10" dirty="0" smtClean="0">
                <a:latin typeface="Times New Roman"/>
                <a:ea typeface="Times New Roman"/>
              </a:rPr>
              <a:t> </a:t>
            </a:r>
            <a:r>
              <a:rPr lang="en-US" dirty="0" smtClean="0">
                <a:latin typeface="Times New Roman"/>
                <a:ea typeface="Times New Roman"/>
              </a:rPr>
              <a:t>some</a:t>
            </a:r>
            <a:r>
              <a:rPr lang="en-US" spc="-10" dirty="0" smtClean="0">
                <a:latin typeface="Times New Roman"/>
                <a:ea typeface="Times New Roman"/>
              </a:rPr>
              <a:t> </a:t>
            </a:r>
            <a:r>
              <a:rPr lang="en-US" dirty="0" smtClean="0">
                <a:latin typeface="Times New Roman"/>
                <a:ea typeface="Times New Roman"/>
              </a:rPr>
              <a:t>somatic</a:t>
            </a:r>
            <a:r>
              <a:rPr lang="en-US" spc="-10" dirty="0" smtClean="0">
                <a:latin typeface="Times New Roman"/>
                <a:ea typeface="Times New Roman"/>
              </a:rPr>
              <a:t> </a:t>
            </a:r>
            <a:r>
              <a:rPr lang="en-US" dirty="0" smtClean="0">
                <a:latin typeface="Times New Roman"/>
                <a:ea typeface="Times New Roman"/>
              </a:rPr>
              <a:t>conversion</a:t>
            </a:r>
            <a:r>
              <a:rPr lang="en-US" spc="-10" dirty="0" smtClean="0">
                <a:latin typeface="Times New Roman"/>
                <a:ea typeface="Times New Roman"/>
              </a:rPr>
              <a:t> </a:t>
            </a:r>
            <a:r>
              <a:rPr lang="en-US" dirty="0" smtClean="0">
                <a:latin typeface="Times New Roman"/>
                <a:ea typeface="Times New Roman"/>
              </a:rPr>
              <a:t>“reaction”</a:t>
            </a:r>
            <a:r>
              <a:rPr lang="en-US" spc="-10" dirty="0" smtClean="0">
                <a:latin typeface="Times New Roman"/>
                <a:ea typeface="Times New Roman"/>
              </a:rPr>
              <a:t> </a:t>
            </a:r>
            <a:r>
              <a:rPr lang="en-US" dirty="0" smtClean="0">
                <a:latin typeface="Times New Roman"/>
                <a:ea typeface="Times New Roman"/>
              </a:rPr>
              <a:t>(usually</a:t>
            </a:r>
            <a:r>
              <a:rPr lang="en-US" spc="-10" dirty="0" smtClean="0">
                <a:latin typeface="Times New Roman"/>
                <a:ea typeface="Times New Roman"/>
              </a:rPr>
              <a:t> </a:t>
            </a:r>
            <a:r>
              <a:rPr lang="en-US" dirty="0" smtClean="0">
                <a:latin typeface="Times New Roman"/>
                <a:ea typeface="Times New Roman"/>
              </a:rPr>
              <a:t>either</a:t>
            </a:r>
            <a:r>
              <a:rPr lang="en-US" spc="-10" dirty="0" smtClean="0">
                <a:latin typeface="Times New Roman"/>
                <a:ea typeface="Times New Roman"/>
              </a:rPr>
              <a:t> </a:t>
            </a:r>
            <a:r>
              <a:rPr lang="en-US" dirty="0" smtClean="0">
                <a:latin typeface="Times New Roman"/>
                <a:ea typeface="Times New Roman"/>
              </a:rPr>
              <a:t>motor</a:t>
            </a:r>
            <a:r>
              <a:rPr lang="en-US" spc="-10" dirty="0" smtClean="0">
                <a:latin typeface="Times New Roman"/>
                <a:ea typeface="Times New Roman"/>
              </a:rPr>
              <a:t> </a:t>
            </a:r>
            <a:r>
              <a:rPr lang="en-US" dirty="0" smtClean="0">
                <a:latin typeface="Times New Roman"/>
                <a:ea typeface="Times New Roman"/>
              </a:rPr>
              <a:t>or</a:t>
            </a:r>
            <a:r>
              <a:rPr lang="en-US" spc="-10" dirty="0" smtClean="0">
                <a:latin typeface="Times New Roman"/>
                <a:ea typeface="Times New Roman"/>
              </a:rPr>
              <a:t> </a:t>
            </a:r>
            <a:r>
              <a:rPr lang="en-US" dirty="0" smtClean="0">
                <a:latin typeface="Times New Roman"/>
                <a:ea typeface="Times New Roman"/>
              </a:rPr>
              <a:t>sensory),</a:t>
            </a:r>
            <a:r>
              <a:rPr lang="en-US" spc="-10" dirty="0" smtClean="0">
                <a:latin typeface="Times New Roman"/>
                <a:ea typeface="Times New Roman"/>
              </a:rPr>
              <a:t> </a:t>
            </a:r>
            <a:r>
              <a:rPr lang="en-US" dirty="0" smtClean="0">
                <a:latin typeface="Times New Roman"/>
                <a:ea typeface="Times New Roman"/>
              </a:rPr>
              <a:t>e.g.</a:t>
            </a:r>
            <a:r>
              <a:rPr lang="en-US" spc="-10" dirty="0" smtClean="0">
                <a:latin typeface="Times New Roman"/>
                <a:ea typeface="Times New Roman"/>
              </a:rPr>
              <a:t> </a:t>
            </a:r>
            <a:r>
              <a:rPr lang="en-US" dirty="0" smtClean="0">
                <a:latin typeface="Times New Roman"/>
                <a:ea typeface="Times New Roman"/>
              </a:rPr>
              <a:t>A</a:t>
            </a:r>
            <a:r>
              <a:rPr lang="en-US" spc="-10" dirty="0" smtClean="0">
                <a:latin typeface="Times New Roman"/>
                <a:ea typeface="Times New Roman"/>
              </a:rPr>
              <a:t> </a:t>
            </a:r>
            <a:r>
              <a:rPr lang="en-US" dirty="0" smtClean="0">
                <a:latin typeface="Times New Roman"/>
                <a:ea typeface="Times New Roman"/>
              </a:rPr>
              <a:t>young</a:t>
            </a:r>
            <a:r>
              <a:rPr lang="en-US" spc="-10" dirty="0" smtClean="0">
                <a:latin typeface="Times New Roman"/>
                <a:ea typeface="Times New Roman"/>
              </a:rPr>
              <a:t> </a:t>
            </a:r>
            <a:r>
              <a:rPr lang="en-US" dirty="0" smtClean="0">
                <a:latin typeface="Times New Roman"/>
                <a:ea typeface="Times New Roman"/>
              </a:rPr>
              <a:t>boy</a:t>
            </a:r>
            <a:r>
              <a:rPr lang="en-US" spc="-10" dirty="0" smtClean="0">
                <a:latin typeface="Times New Roman"/>
                <a:ea typeface="Times New Roman"/>
              </a:rPr>
              <a:t> </a:t>
            </a:r>
            <a:r>
              <a:rPr lang="en-US" dirty="0" smtClean="0">
                <a:latin typeface="Times New Roman"/>
                <a:ea typeface="Times New Roman"/>
              </a:rPr>
              <a:t>who</a:t>
            </a:r>
            <a:r>
              <a:rPr lang="en-US" spc="-10" dirty="0" smtClean="0">
                <a:latin typeface="Times New Roman"/>
                <a:ea typeface="Times New Roman"/>
              </a:rPr>
              <a:t> </a:t>
            </a:r>
            <a:r>
              <a:rPr lang="en-US" dirty="0" smtClean="0">
                <a:latin typeface="Times New Roman"/>
                <a:ea typeface="Times New Roman"/>
              </a:rPr>
              <a:t>witnessed</a:t>
            </a:r>
            <a:r>
              <a:rPr lang="en-US" spc="-10" dirty="0" smtClean="0">
                <a:latin typeface="Times New Roman"/>
                <a:ea typeface="Times New Roman"/>
              </a:rPr>
              <a:t> </a:t>
            </a:r>
            <a:r>
              <a:rPr lang="en-US" dirty="0" smtClean="0">
                <a:latin typeface="Times New Roman"/>
                <a:ea typeface="Times New Roman"/>
              </a:rPr>
              <a:t>a</a:t>
            </a:r>
            <a:r>
              <a:rPr lang="en-US" spc="-10" dirty="0" smtClean="0">
                <a:latin typeface="Times New Roman"/>
                <a:ea typeface="Times New Roman"/>
              </a:rPr>
              <a:t> </a:t>
            </a:r>
            <a:r>
              <a:rPr lang="en-US" dirty="0" smtClean="0">
                <a:latin typeface="Times New Roman"/>
                <a:ea typeface="Times New Roman"/>
              </a:rPr>
              <a:t>very</a:t>
            </a:r>
            <a:r>
              <a:rPr lang="en-US" spc="-10" dirty="0" smtClean="0">
                <a:latin typeface="Times New Roman"/>
                <a:ea typeface="Times New Roman"/>
              </a:rPr>
              <a:t> </a:t>
            </a:r>
            <a:r>
              <a:rPr lang="en-US" dirty="0" smtClean="0">
                <a:latin typeface="Times New Roman"/>
                <a:ea typeface="Times New Roman"/>
              </a:rPr>
              <a:t>bad</a:t>
            </a:r>
            <a:r>
              <a:rPr lang="en-US" spc="-240" dirty="0" smtClean="0">
                <a:latin typeface="Times New Roman"/>
                <a:ea typeface="Times New Roman"/>
              </a:rPr>
              <a:t> </a:t>
            </a:r>
            <a:r>
              <a:rPr lang="en-US" dirty="0" smtClean="0">
                <a:latin typeface="Times New Roman"/>
                <a:ea typeface="Times New Roman"/>
              </a:rPr>
              <a:t>accident becomes blind. He is unable to see all those who are injured or hurt.</a:t>
            </a:r>
          </a:p>
          <a:p>
            <a:pPr marL="0" marR="0">
              <a:spcBef>
                <a:spcPts val="40"/>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Undoing</a:t>
            </a:r>
          </a:p>
          <a:p>
            <a:r>
              <a:rPr lang="en-US" dirty="0" smtClean="0">
                <a:latin typeface="Times New Roman"/>
                <a:ea typeface="Times New Roman"/>
              </a:rPr>
              <a:t>Unconsciously</a:t>
            </a:r>
            <a:r>
              <a:rPr lang="en-US" spc="-35" dirty="0" smtClean="0">
                <a:latin typeface="Times New Roman"/>
                <a:ea typeface="Times New Roman"/>
              </a:rPr>
              <a:t> </a:t>
            </a:r>
            <a:r>
              <a:rPr lang="en-US" dirty="0" smtClean="0">
                <a:latin typeface="Times New Roman"/>
                <a:ea typeface="Times New Roman"/>
              </a:rPr>
              <a:t>motivated</a:t>
            </a:r>
            <a:r>
              <a:rPr lang="en-US" spc="-30" dirty="0" smtClean="0">
                <a:latin typeface="Times New Roman"/>
                <a:ea typeface="Times New Roman"/>
              </a:rPr>
              <a:t> </a:t>
            </a:r>
            <a:r>
              <a:rPr lang="en-US" dirty="0" smtClean="0">
                <a:latin typeface="Times New Roman"/>
                <a:ea typeface="Times New Roman"/>
              </a:rPr>
              <a:t>acts,</a:t>
            </a:r>
            <a:r>
              <a:rPr lang="en-US" spc="-30" dirty="0" smtClean="0">
                <a:latin typeface="Times New Roman"/>
                <a:ea typeface="Times New Roman"/>
              </a:rPr>
              <a:t> </a:t>
            </a:r>
            <a:r>
              <a:rPr lang="en-US" dirty="0" smtClean="0">
                <a:latin typeface="Times New Roman"/>
                <a:ea typeface="Times New Roman"/>
              </a:rPr>
              <a:t>which</a:t>
            </a:r>
            <a:r>
              <a:rPr lang="en-US" spc="-30" dirty="0" smtClean="0">
                <a:latin typeface="Times New Roman"/>
                <a:ea typeface="Times New Roman"/>
              </a:rPr>
              <a:t> </a:t>
            </a:r>
            <a:r>
              <a:rPr lang="en-US" dirty="0" smtClean="0">
                <a:latin typeface="Times New Roman"/>
                <a:ea typeface="Times New Roman"/>
              </a:rPr>
              <a:t>magically/symbolically</a:t>
            </a:r>
            <a:r>
              <a:rPr lang="en-US" spc="-30" dirty="0" smtClean="0">
                <a:latin typeface="Times New Roman"/>
                <a:ea typeface="Times New Roman"/>
              </a:rPr>
              <a:t> </a:t>
            </a:r>
            <a:r>
              <a:rPr lang="en-US" dirty="0" smtClean="0">
                <a:latin typeface="Times New Roman"/>
                <a:ea typeface="Times New Roman"/>
              </a:rPr>
              <a:t>counteract</a:t>
            </a:r>
            <a:r>
              <a:rPr lang="en-US" spc="-30" dirty="0" smtClean="0">
                <a:latin typeface="Times New Roman"/>
                <a:ea typeface="Times New Roman"/>
              </a:rPr>
              <a:t> </a:t>
            </a:r>
            <a:r>
              <a:rPr lang="en-US" dirty="0" smtClean="0">
                <a:latin typeface="Times New Roman"/>
                <a:ea typeface="Times New Roman"/>
              </a:rPr>
              <a:t>unacceptable</a:t>
            </a:r>
            <a:r>
              <a:rPr lang="en-US" spc="-30" dirty="0" smtClean="0">
                <a:latin typeface="Times New Roman"/>
                <a:ea typeface="Times New Roman"/>
              </a:rPr>
              <a:t> </a:t>
            </a:r>
            <a:r>
              <a:rPr lang="en-US" dirty="0" smtClean="0">
                <a:latin typeface="Times New Roman"/>
                <a:ea typeface="Times New Roman"/>
              </a:rPr>
              <a:t>thoughts,</a:t>
            </a:r>
            <a:r>
              <a:rPr lang="en-US" spc="-30" dirty="0" smtClean="0">
                <a:latin typeface="Times New Roman"/>
                <a:ea typeface="Times New Roman"/>
              </a:rPr>
              <a:t> </a:t>
            </a:r>
            <a:r>
              <a:rPr lang="en-US" dirty="0" smtClean="0">
                <a:latin typeface="Times New Roman"/>
                <a:ea typeface="Times New Roman"/>
              </a:rPr>
              <a:t>impulses</a:t>
            </a:r>
            <a:r>
              <a:rPr lang="en-US" spc="-30" dirty="0" smtClean="0">
                <a:latin typeface="Times New Roman"/>
                <a:ea typeface="Times New Roman"/>
              </a:rPr>
              <a:t> </a:t>
            </a:r>
            <a:r>
              <a:rPr lang="en-US" dirty="0" smtClean="0">
                <a:latin typeface="Times New Roman"/>
                <a:ea typeface="Times New Roman"/>
              </a:rPr>
              <a:t>or</a:t>
            </a:r>
            <a:r>
              <a:rPr lang="en-US" spc="-30" dirty="0" smtClean="0">
                <a:latin typeface="Times New Roman"/>
                <a:ea typeface="Times New Roman"/>
              </a:rPr>
              <a:t> </a:t>
            </a:r>
            <a:r>
              <a:rPr lang="en-US" dirty="0" smtClean="0">
                <a:latin typeface="Times New Roman"/>
                <a:ea typeface="Times New Roman"/>
              </a:rPr>
              <a:t>acts,</a:t>
            </a:r>
            <a:r>
              <a:rPr lang="en-US" spc="-35" dirty="0" smtClean="0">
                <a:latin typeface="Times New Roman"/>
                <a:ea typeface="Times New Roman"/>
              </a:rPr>
              <a:t> </a:t>
            </a:r>
            <a:r>
              <a:rPr lang="en-US" dirty="0" smtClean="0">
                <a:latin typeface="Times New Roman"/>
                <a:ea typeface="Times New Roman"/>
              </a:rPr>
              <a:t>e.g.</a:t>
            </a:r>
            <a:r>
              <a:rPr lang="en-US" spc="-235" dirty="0" smtClean="0">
                <a:latin typeface="Times New Roman"/>
                <a:ea typeface="Times New Roman"/>
              </a:rPr>
              <a:t> </a:t>
            </a:r>
            <a:r>
              <a:rPr lang="en-US" dirty="0" smtClean="0">
                <a:latin typeface="Times New Roman"/>
                <a:ea typeface="Times New Roman"/>
              </a:rPr>
              <a:t>A man spills some salt on the table and then sprinkle some over his left shoulder to “prevent bad luck</a:t>
            </a:r>
            <a:endParaRPr lang="en-US" dirty="0"/>
          </a:p>
        </p:txBody>
      </p:sp>
    </p:spTree>
  </p:cSld>
  <p:clrMapOvr>
    <a:masterClrMapping/>
  </p:clrMapOvr>
  <p:transition spd="med">
    <p:wipe dir="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55000" lnSpcReduction="20000"/>
          </a:bodyPr>
          <a:lstStyle/>
          <a:p>
            <a:pPr marL="266700" marR="0">
              <a:spcBef>
                <a:spcPts val="490"/>
              </a:spcBef>
              <a:spcAft>
                <a:spcPts val="0"/>
              </a:spcAft>
            </a:pPr>
            <a:r>
              <a:rPr lang="en-US" b="1" dirty="0" smtClean="0">
                <a:latin typeface="Arial"/>
                <a:ea typeface="Arial"/>
              </a:rPr>
              <a:t>Acting</a:t>
            </a:r>
            <a:r>
              <a:rPr lang="en-US" b="1" spc="-75" dirty="0" smtClean="0">
                <a:latin typeface="Arial"/>
                <a:ea typeface="Arial"/>
              </a:rPr>
              <a:t> </a:t>
            </a:r>
            <a:r>
              <a:rPr lang="en-US" b="1" dirty="0" smtClean="0">
                <a:latin typeface="Arial"/>
                <a:ea typeface="Arial"/>
              </a:rPr>
              <a:t>out</a:t>
            </a:r>
          </a:p>
          <a:p>
            <a:pPr marL="266700" marR="266065" algn="just">
              <a:lnSpc>
                <a:spcPct val="103000"/>
              </a:lnSpc>
              <a:spcBef>
                <a:spcPts val="1065"/>
              </a:spcBef>
              <a:spcAft>
                <a:spcPts val="0"/>
              </a:spcAft>
            </a:pPr>
            <a:r>
              <a:rPr lang="en-US" dirty="0" smtClean="0">
                <a:latin typeface="Times New Roman"/>
                <a:ea typeface="Times New Roman"/>
              </a:rPr>
              <a:t>Expression of an unconscious impulse, through action, thereby gratifying the impulse. For example, a person who</a:t>
            </a:r>
            <a:r>
              <a:rPr lang="en-US" spc="5" dirty="0" smtClean="0">
                <a:latin typeface="Times New Roman"/>
                <a:ea typeface="Times New Roman"/>
              </a:rPr>
              <a:t> </a:t>
            </a:r>
            <a:r>
              <a:rPr lang="en-US" dirty="0" smtClean="0">
                <a:latin typeface="Times New Roman"/>
                <a:ea typeface="Times New Roman"/>
              </a:rPr>
              <a:t>dislikes another person seeks to cause actual harm to him.</a:t>
            </a:r>
          </a:p>
          <a:p>
            <a:pPr marL="0" marR="0">
              <a:spcBef>
                <a:spcPts val="1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Schizoid</a:t>
            </a:r>
            <a:r>
              <a:rPr lang="en-US" b="1" spc="155" dirty="0" smtClean="0">
                <a:latin typeface="Arial"/>
                <a:ea typeface="Arial"/>
              </a:rPr>
              <a:t> </a:t>
            </a:r>
            <a:r>
              <a:rPr lang="en-US" b="1" dirty="0" smtClean="0">
                <a:latin typeface="Arial"/>
                <a:ea typeface="Arial"/>
              </a:rPr>
              <a:t>Fantasy</a:t>
            </a:r>
          </a:p>
          <a:p>
            <a:pPr marL="266700" marR="0" algn="just">
              <a:spcBef>
                <a:spcPts val="1065"/>
              </a:spcBef>
              <a:spcAft>
                <a:spcPts val="0"/>
              </a:spcAft>
            </a:pPr>
            <a:r>
              <a:rPr lang="en-US" dirty="0" smtClean="0">
                <a:latin typeface="Times New Roman"/>
                <a:ea typeface="Times New Roman"/>
              </a:rPr>
              <a:t>Withdrawal into self to gratify frustrated wishes by fantasy. For example, wish fulfilling daydreams.</a:t>
            </a:r>
          </a:p>
          <a:p>
            <a:pPr marL="0" marR="0">
              <a:spcBef>
                <a:spcPts val="0"/>
              </a:spcBef>
              <a:spcAft>
                <a:spcPts val="0"/>
              </a:spcAft>
            </a:pPr>
            <a:r>
              <a:rPr lang="en-US" dirty="0" smtClean="0">
                <a:latin typeface="Times New Roman"/>
                <a:ea typeface="Times New Roman"/>
              </a:rPr>
              <a:t> </a:t>
            </a:r>
          </a:p>
          <a:p>
            <a:pPr marL="0" marR="0">
              <a:spcBef>
                <a:spcPts val="0"/>
              </a:spcBef>
              <a:spcAft>
                <a:spcPts val="0"/>
              </a:spcAft>
            </a:pPr>
            <a:r>
              <a:rPr lang="en-US" dirty="0" smtClean="0">
                <a:latin typeface="Times New Roman"/>
                <a:ea typeface="Times New Roman"/>
              </a:rPr>
              <a:t> </a:t>
            </a:r>
          </a:p>
          <a:p>
            <a:pPr marL="266700" marR="0">
              <a:spcBef>
                <a:spcPts val="665"/>
              </a:spcBef>
              <a:spcAft>
                <a:spcPts val="0"/>
              </a:spcAft>
            </a:pPr>
            <a:r>
              <a:rPr lang="en-US" b="1" dirty="0" smtClean="0">
                <a:latin typeface="Arial"/>
                <a:ea typeface="Arial"/>
              </a:rPr>
              <a:t>Turning</a:t>
            </a:r>
            <a:r>
              <a:rPr lang="en-US" b="1" spc="140" dirty="0" smtClean="0">
                <a:latin typeface="Arial"/>
                <a:ea typeface="Arial"/>
              </a:rPr>
              <a:t> </a:t>
            </a:r>
            <a:r>
              <a:rPr lang="en-US" b="1" dirty="0" smtClean="0">
                <a:latin typeface="Arial"/>
                <a:ea typeface="Arial"/>
              </a:rPr>
              <a:t>against</a:t>
            </a:r>
            <a:r>
              <a:rPr lang="en-US" b="1" spc="140" dirty="0" smtClean="0">
                <a:latin typeface="Arial"/>
                <a:ea typeface="Arial"/>
              </a:rPr>
              <a:t> </a:t>
            </a:r>
            <a:r>
              <a:rPr lang="en-US" b="1" dirty="0" smtClean="0">
                <a:latin typeface="Arial"/>
                <a:ea typeface="Arial"/>
              </a:rPr>
              <a:t>the</a:t>
            </a:r>
            <a:r>
              <a:rPr lang="en-US" b="1" spc="140" dirty="0" smtClean="0">
                <a:latin typeface="Arial"/>
                <a:ea typeface="Arial"/>
              </a:rPr>
              <a:t> </a:t>
            </a:r>
            <a:r>
              <a:rPr lang="en-US" b="1" dirty="0" smtClean="0">
                <a:latin typeface="Arial"/>
                <a:ea typeface="Arial"/>
              </a:rPr>
              <a:t>Self</a:t>
            </a:r>
            <a:r>
              <a:rPr lang="en-US" b="1" spc="145" dirty="0" smtClean="0">
                <a:latin typeface="Arial"/>
                <a:ea typeface="Arial"/>
              </a:rPr>
              <a:t> </a:t>
            </a:r>
            <a:r>
              <a:rPr lang="en-US" b="1" dirty="0" smtClean="0">
                <a:latin typeface="Arial"/>
                <a:ea typeface="Arial"/>
              </a:rPr>
              <a:t>(</a:t>
            </a:r>
            <a:r>
              <a:rPr lang="en-US" b="1" dirty="0" err="1" smtClean="0">
                <a:latin typeface="Arial"/>
                <a:ea typeface="Arial"/>
              </a:rPr>
              <a:t>Retroflexion</a:t>
            </a:r>
            <a:r>
              <a:rPr lang="en-US" b="1" dirty="0" smtClean="0">
                <a:latin typeface="Arial"/>
                <a:ea typeface="Arial"/>
              </a:rPr>
              <a:t>)</a:t>
            </a:r>
          </a:p>
          <a:p>
            <a:pPr marL="266700" marR="266065" algn="just">
              <a:lnSpc>
                <a:spcPct val="103000"/>
              </a:lnSpc>
              <a:spcBef>
                <a:spcPts val="1065"/>
              </a:spcBef>
              <a:spcAft>
                <a:spcPts val="0"/>
              </a:spcAft>
            </a:pPr>
            <a:r>
              <a:rPr lang="en-US" dirty="0" smtClean="0">
                <a:latin typeface="Times New Roman"/>
                <a:ea typeface="Times New Roman"/>
              </a:rPr>
              <a:t>Unconscious deflection hostility towards another person onto oneself resulting in lowered self-esteem, self-criticism</a:t>
            </a:r>
            <a:r>
              <a:rPr lang="en-US" spc="5" dirty="0" smtClean="0">
                <a:latin typeface="Times New Roman"/>
                <a:ea typeface="Times New Roman"/>
              </a:rPr>
              <a:t> </a:t>
            </a:r>
            <a:r>
              <a:rPr lang="en-US" dirty="0" smtClean="0">
                <a:latin typeface="Times New Roman"/>
                <a:ea typeface="Times New Roman"/>
              </a:rPr>
              <a:t>and, at times, injury to self. For example, destruction of property or self in a fit of rage.</a:t>
            </a:r>
          </a:p>
          <a:p>
            <a:pPr marL="0" marR="0">
              <a:spcBef>
                <a:spcPts val="10"/>
              </a:spcBef>
              <a:spcAft>
                <a:spcPts val="0"/>
              </a:spcAft>
            </a:pPr>
            <a:r>
              <a:rPr lang="en-US" dirty="0" smtClean="0">
                <a:latin typeface="Times New Roman"/>
                <a:ea typeface="Times New Roman"/>
              </a:rPr>
              <a:t> </a:t>
            </a:r>
          </a:p>
          <a:p>
            <a:pPr marL="266700" marR="0">
              <a:spcBef>
                <a:spcPts val="5"/>
              </a:spcBef>
              <a:spcAft>
                <a:spcPts val="0"/>
              </a:spcAft>
            </a:pPr>
            <a:r>
              <a:rPr lang="en-US" b="1" dirty="0" err="1" smtClean="0">
                <a:latin typeface="Arial"/>
                <a:ea typeface="Arial"/>
              </a:rPr>
              <a:t>Introjection</a:t>
            </a:r>
            <a:endParaRPr lang="en-US" b="1" dirty="0" smtClean="0">
              <a:latin typeface="Arial"/>
              <a:ea typeface="Arial"/>
            </a:endParaRPr>
          </a:p>
          <a:p>
            <a:pPr marL="266700" marR="0" algn="just">
              <a:spcBef>
                <a:spcPts val="1060"/>
              </a:spcBef>
              <a:spcAft>
                <a:spcPts val="0"/>
              </a:spcAft>
            </a:pPr>
            <a:r>
              <a:rPr lang="en-US" dirty="0" smtClean="0">
                <a:latin typeface="Times New Roman"/>
                <a:ea typeface="Times New Roman"/>
              </a:rPr>
              <a:t>Unconscious internalization of the qualities of an object or person, e.g. grief reaction.</a:t>
            </a:r>
          </a:p>
          <a:p>
            <a:pPr marL="0" marR="0">
              <a:spcBef>
                <a:spcPts val="0"/>
              </a:spcBef>
              <a:spcAft>
                <a:spcPts val="0"/>
              </a:spcAft>
            </a:pPr>
            <a:r>
              <a:rPr lang="en-US" dirty="0" smtClean="0">
                <a:latin typeface="Times New Roman"/>
                <a:ea typeface="Times New Roman"/>
              </a:rPr>
              <a:t> </a:t>
            </a:r>
          </a:p>
          <a:p>
            <a:endParaRPr lang="en-US" dirty="0"/>
          </a:p>
        </p:txBody>
      </p:sp>
    </p:spTree>
  </p:cSld>
  <p:clrMapOvr>
    <a:masterClrMapping/>
  </p:clrMapOvr>
  <p:transition spd="med">
    <p:wipe dir="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55000" lnSpcReduction="20000"/>
          </a:bodyPr>
          <a:lstStyle/>
          <a:p>
            <a:pPr marL="266700" marR="0">
              <a:spcBef>
                <a:spcPts val="0"/>
              </a:spcBef>
              <a:spcAft>
                <a:spcPts val="0"/>
              </a:spcAft>
            </a:pPr>
            <a:r>
              <a:rPr lang="en-US" b="1" dirty="0" err="1" smtClean="0">
                <a:latin typeface="Arial"/>
                <a:ea typeface="Arial"/>
              </a:rPr>
              <a:t>Hypochondriasis</a:t>
            </a:r>
            <a:endParaRPr lang="en-US" b="1" dirty="0" smtClean="0">
              <a:latin typeface="Arial"/>
              <a:ea typeface="Arial"/>
            </a:endParaRPr>
          </a:p>
          <a:p>
            <a:pPr marL="266700" marR="266065" algn="just">
              <a:lnSpc>
                <a:spcPct val="103000"/>
              </a:lnSpc>
              <a:spcBef>
                <a:spcPts val="1065"/>
              </a:spcBef>
              <a:spcAft>
                <a:spcPts val="0"/>
              </a:spcAft>
            </a:pPr>
            <a:r>
              <a:rPr lang="en-US" dirty="0" smtClean="0">
                <a:latin typeface="Times New Roman"/>
                <a:ea typeface="Times New Roman"/>
              </a:rPr>
              <a:t>Unconscious transformation of unacceptable impulses into inappropriate somatic concerns. For example, abnormal</a:t>
            </a:r>
            <a:r>
              <a:rPr lang="en-US" spc="5" dirty="0" smtClean="0">
                <a:latin typeface="Times New Roman"/>
                <a:ea typeface="Times New Roman"/>
              </a:rPr>
              <a:t> </a:t>
            </a:r>
            <a:r>
              <a:rPr lang="en-US" dirty="0" smtClean="0">
                <a:latin typeface="Times New Roman"/>
                <a:ea typeface="Times New Roman"/>
              </a:rPr>
              <a:t>illness behavior in physically disordered or normal individual.</a:t>
            </a:r>
          </a:p>
          <a:p>
            <a:pPr marL="0" marR="0">
              <a:spcBef>
                <a:spcPts val="10"/>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Inhibition</a:t>
            </a:r>
          </a:p>
          <a:p>
            <a:pPr marL="266700" marR="266065" algn="just">
              <a:lnSpc>
                <a:spcPct val="103000"/>
              </a:lnSpc>
              <a:spcBef>
                <a:spcPts val="1065"/>
              </a:spcBef>
              <a:spcAft>
                <a:spcPts val="0"/>
              </a:spcAft>
            </a:pPr>
            <a:r>
              <a:rPr lang="en-US" dirty="0" smtClean="0">
                <a:latin typeface="Times New Roman"/>
                <a:ea typeface="Times New Roman"/>
              </a:rPr>
              <a:t>Involuntary decrease or loss of motivation to engage in some goal-directed activity arising out of conflicts with</a:t>
            </a:r>
            <a:r>
              <a:rPr lang="en-US" spc="5" dirty="0" smtClean="0">
                <a:latin typeface="Times New Roman"/>
                <a:ea typeface="Times New Roman"/>
              </a:rPr>
              <a:t> </a:t>
            </a:r>
            <a:r>
              <a:rPr lang="en-US" dirty="0" smtClean="0">
                <a:latin typeface="Times New Roman"/>
                <a:ea typeface="Times New Roman"/>
              </a:rPr>
              <a:t>unacceptable impulses. For example, social shyness.</a:t>
            </a:r>
          </a:p>
          <a:p>
            <a:pPr marL="0" marR="0">
              <a:spcBef>
                <a:spcPts val="1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Compensation</a:t>
            </a:r>
            <a:r>
              <a:rPr lang="en-US" b="1" spc="245" dirty="0" smtClean="0">
                <a:latin typeface="Arial"/>
                <a:ea typeface="Arial"/>
              </a:rPr>
              <a:t> </a:t>
            </a:r>
            <a:r>
              <a:rPr lang="en-US" b="1" dirty="0" smtClean="0">
                <a:latin typeface="Arial"/>
                <a:ea typeface="Arial"/>
              </a:rPr>
              <a:t>(Counter-phobic</a:t>
            </a:r>
            <a:r>
              <a:rPr lang="en-US" b="1" spc="250" dirty="0" smtClean="0">
                <a:latin typeface="Arial"/>
                <a:ea typeface="Arial"/>
              </a:rPr>
              <a:t> </a:t>
            </a:r>
            <a:r>
              <a:rPr lang="en-US" b="1" dirty="0" err="1" smtClean="0">
                <a:latin typeface="Arial"/>
                <a:ea typeface="Arial"/>
              </a:rPr>
              <a:t>Defence</a:t>
            </a:r>
            <a:r>
              <a:rPr lang="en-US" b="1" dirty="0" smtClean="0">
                <a:latin typeface="Arial"/>
                <a:ea typeface="Arial"/>
              </a:rPr>
              <a:t>)</a:t>
            </a:r>
          </a:p>
          <a:p>
            <a:pPr marL="266700" marR="266065" algn="just">
              <a:lnSpc>
                <a:spcPct val="103000"/>
              </a:lnSpc>
              <a:spcBef>
                <a:spcPts val="1060"/>
              </a:spcBef>
              <a:spcAft>
                <a:spcPts val="0"/>
              </a:spcAft>
            </a:pPr>
            <a:r>
              <a:rPr lang="en-US" dirty="0" smtClean="0">
                <a:latin typeface="Times New Roman"/>
                <a:ea typeface="Times New Roman"/>
              </a:rPr>
              <a:t>Unconscious tendency to deal with a fear or conflict by usual degree of effort in the opposite direction. For example,</a:t>
            </a:r>
            <a:r>
              <a:rPr lang="en-US" spc="-235" dirty="0" smtClean="0">
                <a:latin typeface="Times New Roman"/>
                <a:ea typeface="Times New Roman"/>
              </a:rPr>
              <a:t> </a:t>
            </a:r>
            <a:r>
              <a:rPr lang="en-US" dirty="0" smtClean="0">
                <a:latin typeface="Times New Roman"/>
                <a:ea typeface="Times New Roman"/>
              </a:rPr>
              <a:t>excessive pre-occupation with body building to counter feelings of inferiority.</a:t>
            </a:r>
          </a:p>
          <a:p>
            <a:pPr marL="0" marR="0">
              <a:spcBef>
                <a:spcPts val="1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Splitting</a:t>
            </a:r>
          </a:p>
          <a:p>
            <a:pPr marL="266700" marR="266065" algn="just">
              <a:lnSpc>
                <a:spcPct val="103000"/>
              </a:lnSpc>
              <a:spcBef>
                <a:spcPts val="1065"/>
              </a:spcBef>
              <a:spcAft>
                <a:spcPts val="0"/>
              </a:spcAft>
            </a:pPr>
            <a:r>
              <a:rPr lang="en-US" dirty="0" smtClean="0">
                <a:latin typeface="Times New Roman"/>
                <a:ea typeface="Times New Roman"/>
              </a:rPr>
              <a:t>Unconscious viewing of self or others as either good or bad without considering the whole range of qualities. For</a:t>
            </a:r>
            <a:r>
              <a:rPr lang="en-US" spc="5" dirty="0" smtClean="0">
                <a:latin typeface="Times New Roman"/>
                <a:ea typeface="Times New Roman"/>
              </a:rPr>
              <a:t> </a:t>
            </a:r>
            <a:r>
              <a:rPr lang="en-US" dirty="0" smtClean="0">
                <a:latin typeface="Times New Roman"/>
                <a:ea typeface="Times New Roman"/>
              </a:rPr>
              <a:t>example, believing personalities to be either ‘Black’ or ‘White’ without the shades of ‘Grey’.</a:t>
            </a:r>
          </a:p>
          <a:p>
            <a:endParaRPr lang="en-US" dirty="0"/>
          </a:p>
        </p:txBody>
      </p:sp>
    </p:spTree>
  </p:cSld>
  <p:clrMapOvr>
    <a:masterClrMapping/>
  </p:clrMapOvr>
  <p:transition spd="med">
    <p:wipe dir="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70000" lnSpcReduction="20000"/>
          </a:bodyPr>
          <a:lstStyle/>
          <a:p>
            <a:pPr marL="266700" marR="0" algn="just">
              <a:spcBef>
                <a:spcPts val="955"/>
              </a:spcBef>
              <a:spcAft>
                <a:spcPts val="0"/>
              </a:spcAft>
            </a:pPr>
            <a:r>
              <a:rPr lang="en-US" b="1" dirty="0" smtClean="0">
                <a:latin typeface="Arial"/>
                <a:ea typeface="Arial"/>
              </a:rPr>
              <a:t>Narcissistic/Psychotic</a:t>
            </a:r>
            <a:r>
              <a:rPr lang="en-US" b="1" spc="425" dirty="0" smtClean="0">
                <a:latin typeface="Arial"/>
                <a:ea typeface="Arial"/>
              </a:rPr>
              <a:t> </a:t>
            </a:r>
            <a:r>
              <a:rPr lang="en-US" b="1" dirty="0" err="1" smtClean="0">
                <a:latin typeface="Arial"/>
                <a:ea typeface="Arial"/>
              </a:rPr>
              <a:t>Defences</a:t>
            </a:r>
            <a:endParaRPr lang="en-US" b="1" dirty="0" smtClean="0">
              <a:latin typeface="Arial"/>
              <a:ea typeface="Arial"/>
            </a:endParaRPr>
          </a:p>
          <a:p>
            <a:pPr marL="266700" marR="0">
              <a:spcBef>
                <a:spcPts val="1120"/>
              </a:spcBef>
              <a:spcAft>
                <a:spcPts val="0"/>
              </a:spcAft>
            </a:pPr>
            <a:r>
              <a:rPr lang="en-US" b="1" dirty="0" smtClean="0">
                <a:latin typeface="Arial"/>
                <a:ea typeface="Arial"/>
              </a:rPr>
              <a:t>Projection</a:t>
            </a:r>
          </a:p>
          <a:p>
            <a:pPr marL="266700" marR="265430" algn="just">
              <a:lnSpc>
                <a:spcPct val="103000"/>
              </a:lnSpc>
              <a:spcBef>
                <a:spcPts val="1060"/>
              </a:spcBef>
              <a:spcAft>
                <a:spcPts val="0"/>
              </a:spcAft>
            </a:pPr>
            <a:r>
              <a:rPr lang="en-US" dirty="0" smtClean="0">
                <a:latin typeface="Times New Roman"/>
                <a:ea typeface="Times New Roman"/>
              </a:rPr>
              <a:t>Unconscious attribution of one's own attitudes and urges to other person, because of intolerance or painful effect</a:t>
            </a:r>
            <a:r>
              <a:rPr lang="en-US" spc="5" dirty="0" smtClean="0">
                <a:latin typeface="Times New Roman"/>
                <a:ea typeface="Times New Roman"/>
              </a:rPr>
              <a:t> </a:t>
            </a:r>
            <a:r>
              <a:rPr lang="en-US" dirty="0" smtClean="0">
                <a:latin typeface="Times New Roman"/>
                <a:ea typeface="Times New Roman"/>
              </a:rPr>
              <a:t>aroused</a:t>
            </a:r>
            <a:r>
              <a:rPr lang="en-US" spc="-25" dirty="0" smtClean="0">
                <a:latin typeface="Times New Roman"/>
                <a:ea typeface="Times New Roman"/>
              </a:rPr>
              <a:t> </a:t>
            </a:r>
            <a:r>
              <a:rPr lang="en-US" dirty="0" smtClean="0">
                <a:latin typeface="Times New Roman"/>
                <a:ea typeface="Times New Roman"/>
              </a:rPr>
              <a:t>by</a:t>
            </a:r>
            <a:r>
              <a:rPr lang="en-US" spc="-25" dirty="0" smtClean="0">
                <a:latin typeface="Times New Roman"/>
                <a:ea typeface="Times New Roman"/>
              </a:rPr>
              <a:t> </a:t>
            </a:r>
            <a:r>
              <a:rPr lang="en-US" dirty="0" smtClean="0">
                <a:latin typeface="Times New Roman"/>
                <a:ea typeface="Times New Roman"/>
              </a:rPr>
              <a:t>those</a:t>
            </a:r>
            <a:r>
              <a:rPr lang="en-US" spc="-25" dirty="0" smtClean="0">
                <a:latin typeface="Times New Roman"/>
                <a:ea typeface="Times New Roman"/>
              </a:rPr>
              <a:t> </a:t>
            </a:r>
            <a:r>
              <a:rPr lang="en-US" dirty="0" smtClean="0">
                <a:latin typeface="Times New Roman"/>
                <a:ea typeface="Times New Roman"/>
              </a:rPr>
              <a:t>attitudes</a:t>
            </a:r>
            <a:r>
              <a:rPr lang="en-US" spc="-25" dirty="0" smtClean="0">
                <a:latin typeface="Times New Roman"/>
                <a:ea typeface="Times New Roman"/>
              </a:rPr>
              <a:t> </a:t>
            </a:r>
            <a:r>
              <a:rPr lang="en-US" dirty="0" smtClean="0">
                <a:latin typeface="Times New Roman"/>
                <a:ea typeface="Times New Roman"/>
              </a:rPr>
              <a:t>and</a:t>
            </a:r>
            <a:r>
              <a:rPr lang="en-US" spc="-25" dirty="0" smtClean="0">
                <a:latin typeface="Times New Roman"/>
                <a:ea typeface="Times New Roman"/>
              </a:rPr>
              <a:t> </a:t>
            </a:r>
            <a:r>
              <a:rPr lang="en-US" dirty="0" smtClean="0">
                <a:latin typeface="Times New Roman"/>
                <a:ea typeface="Times New Roman"/>
              </a:rPr>
              <a:t>urges.</a:t>
            </a:r>
            <a:r>
              <a:rPr lang="en-US" spc="-20" dirty="0" smtClean="0">
                <a:latin typeface="Times New Roman"/>
                <a:ea typeface="Times New Roman"/>
              </a:rPr>
              <a:t> </a:t>
            </a:r>
            <a:r>
              <a:rPr lang="en-US" dirty="0" smtClean="0">
                <a:latin typeface="Times New Roman"/>
                <a:ea typeface="Times New Roman"/>
              </a:rPr>
              <a:t>Blaming</a:t>
            </a:r>
            <a:r>
              <a:rPr lang="en-US" spc="-25" dirty="0" smtClean="0">
                <a:latin typeface="Times New Roman"/>
                <a:ea typeface="Times New Roman"/>
              </a:rPr>
              <a:t> </a:t>
            </a:r>
            <a:r>
              <a:rPr lang="en-US" dirty="0" smtClean="0">
                <a:latin typeface="Times New Roman"/>
                <a:ea typeface="Times New Roman"/>
              </a:rPr>
              <a:t>others</a:t>
            </a:r>
            <a:r>
              <a:rPr lang="en-US" spc="-25" dirty="0" smtClean="0">
                <a:latin typeface="Times New Roman"/>
                <a:ea typeface="Times New Roman"/>
              </a:rPr>
              <a:t> </a:t>
            </a:r>
            <a:r>
              <a:rPr lang="en-US" dirty="0" smtClean="0">
                <a:latin typeface="Times New Roman"/>
                <a:ea typeface="Times New Roman"/>
              </a:rPr>
              <a:t>or</a:t>
            </a:r>
            <a:r>
              <a:rPr lang="en-US" spc="-25" dirty="0" smtClean="0">
                <a:latin typeface="Times New Roman"/>
                <a:ea typeface="Times New Roman"/>
              </a:rPr>
              <a:t> </a:t>
            </a:r>
            <a:r>
              <a:rPr lang="en-US" dirty="0" smtClean="0">
                <a:latin typeface="Times New Roman"/>
                <a:ea typeface="Times New Roman"/>
              </a:rPr>
              <a:t>projection</a:t>
            </a:r>
            <a:r>
              <a:rPr lang="en-US" spc="-25" dirty="0" smtClean="0">
                <a:latin typeface="Times New Roman"/>
                <a:ea typeface="Times New Roman"/>
              </a:rPr>
              <a:t> </a:t>
            </a:r>
            <a:r>
              <a:rPr lang="en-US" dirty="0" smtClean="0">
                <a:latin typeface="Times New Roman"/>
                <a:ea typeface="Times New Roman"/>
              </a:rPr>
              <a:t>is</a:t>
            </a:r>
            <a:r>
              <a:rPr lang="en-US" spc="-25" dirty="0" smtClean="0">
                <a:latin typeface="Times New Roman"/>
                <a:ea typeface="Times New Roman"/>
              </a:rPr>
              <a:t> </a:t>
            </a:r>
            <a:r>
              <a:rPr lang="en-US" dirty="0" smtClean="0">
                <a:latin typeface="Times New Roman"/>
                <a:ea typeface="Times New Roman"/>
              </a:rPr>
              <a:t>a</a:t>
            </a:r>
            <a:r>
              <a:rPr lang="en-US" spc="-20" dirty="0" smtClean="0">
                <a:latin typeface="Times New Roman"/>
                <a:ea typeface="Times New Roman"/>
              </a:rPr>
              <a:t> </a:t>
            </a:r>
            <a:r>
              <a:rPr lang="en-US" dirty="0" smtClean="0">
                <a:latin typeface="Times New Roman"/>
                <a:ea typeface="Times New Roman"/>
              </a:rPr>
              <a:t>way</a:t>
            </a:r>
            <a:r>
              <a:rPr lang="en-US" spc="-25" dirty="0" smtClean="0">
                <a:latin typeface="Times New Roman"/>
                <a:ea typeface="Times New Roman"/>
              </a:rPr>
              <a:t> </a:t>
            </a:r>
            <a:r>
              <a:rPr lang="en-US" dirty="0" smtClean="0">
                <a:latin typeface="Times New Roman"/>
                <a:ea typeface="Times New Roman"/>
              </a:rPr>
              <a:t>of</a:t>
            </a:r>
            <a:r>
              <a:rPr lang="en-US" spc="-25" dirty="0" smtClean="0">
                <a:latin typeface="Times New Roman"/>
                <a:ea typeface="Times New Roman"/>
              </a:rPr>
              <a:t> </a:t>
            </a:r>
            <a:r>
              <a:rPr lang="en-US" dirty="0" smtClean="0">
                <a:latin typeface="Times New Roman"/>
                <a:ea typeface="Times New Roman"/>
              </a:rPr>
              <a:t>coping</a:t>
            </a:r>
            <a:r>
              <a:rPr lang="en-US" spc="-25" dirty="0" smtClean="0">
                <a:latin typeface="Times New Roman"/>
                <a:ea typeface="Times New Roman"/>
              </a:rPr>
              <a:t> </a:t>
            </a:r>
            <a:r>
              <a:rPr lang="en-US" dirty="0" smtClean="0">
                <a:latin typeface="Times New Roman"/>
                <a:ea typeface="Times New Roman"/>
              </a:rPr>
              <a:t>with</a:t>
            </a:r>
            <a:r>
              <a:rPr lang="en-US" spc="-25" dirty="0" smtClean="0">
                <a:latin typeface="Times New Roman"/>
                <a:ea typeface="Times New Roman"/>
              </a:rPr>
              <a:t> </a:t>
            </a:r>
            <a:r>
              <a:rPr lang="en-US" dirty="0" smtClean="0">
                <a:latin typeface="Times New Roman"/>
                <a:ea typeface="Times New Roman"/>
              </a:rPr>
              <a:t>one's</a:t>
            </a:r>
            <a:r>
              <a:rPr lang="en-US" spc="-25" dirty="0" smtClean="0">
                <a:latin typeface="Times New Roman"/>
                <a:ea typeface="Times New Roman"/>
              </a:rPr>
              <a:t> </a:t>
            </a:r>
            <a:r>
              <a:rPr lang="en-US" dirty="0" smtClean="0">
                <a:latin typeface="Times New Roman"/>
                <a:ea typeface="Times New Roman"/>
              </a:rPr>
              <a:t>unwanted</a:t>
            </a:r>
            <a:r>
              <a:rPr lang="en-US" spc="-20" dirty="0" smtClean="0">
                <a:latin typeface="Times New Roman"/>
                <a:ea typeface="Times New Roman"/>
              </a:rPr>
              <a:t> </a:t>
            </a:r>
            <a:r>
              <a:rPr lang="en-US" dirty="0" smtClean="0">
                <a:latin typeface="Times New Roman"/>
                <a:ea typeface="Times New Roman"/>
              </a:rPr>
              <a:t>motives</a:t>
            </a:r>
            <a:r>
              <a:rPr lang="en-US" spc="-25" dirty="0" smtClean="0">
                <a:latin typeface="Times New Roman"/>
                <a:ea typeface="Times New Roman"/>
              </a:rPr>
              <a:t> </a:t>
            </a:r>
            <a:r>
              <a:rPr lang="en-US" dirty="0" smtClean="0">
                <a:latin typeface="Times New Roman"/>
                <a:ea typeface="Times New Roman"/>
              </a:rPr>
              <a:t>by</a:t>
            </a:r>
            <a:r>
              <a:rPr lang="en-US" spc="-240" dirty="0" smtClean="0">
                <a:latin typeface="Times New Roman"/>
                <a:ea typeface="Times New Roman"/>
              </a:rPr>
              <a:t> </a:t>
            </a:r>
            <a:r>
              <a:rPr lang="en-US" dirty="0" smtClean="0">
                <a:latin typeface="Times New Roman"/>
                <a:ea typeface="Times New Roman"/>
              </a:rPr>
              <a:t>shifting</a:t>
            </a:r>
            <a:r>
              <a:rPr lang="en-US" spc="-30" dirty="0" smtClean="0">
                <a:latin typeface="Times New Roman"/>
                <a:ea typeface="Times New Roman"/>
              </a:rPr>
              <a:t> </a:t>
            </a:r>
            <a:r>
              <a:rPr lang="en-US" dirty="0" smtClean="0">
                <a:latin typeface="Times New Roman"/>
                <a:ea typeface="Times New Roman"/>
              </a:rPr>
              <a:t>these</a:t>
            </a:r>
            <a:r>
              <a:rPr lang="en-US" spc="-30" dirty="0" smtClean="0">
                <a:latin typeface="Times New Roman"/>
                <a:ea typeface="Times New Roman"/>
              </a:rPr>
              <a:t> </a:t>
            </a:r>
            <a:r>
              <a:rPr lang="en-US" dirty="0" smtClean="0">
                <a:latin typeface="Times New Roman"/>
                <a:ea typeface="Times New Roman"/>
              </a:rPr>
              <a:t>onto</a:t>
            </a:r>
            <a:r>
              <a:rPr lang="en-US" spc="-30" dirty="0" smtClean="0">
                <a:latin typeface="Times New Roman"/>
                <a:ea typeface="Times New Roman"/>
              </a:rPr>
              <a:t> </a:t>
            </a:r>
            <a:r>
              <a:rPr lang="en-US" dirty="0" smtClean="0">
                <a:latin typeface="Times New Roman"/>
                <a:ea typeface="Times New Roman"/>
              </a:rPr>
              <a:t>someone</a:t>
            </a:r>
            <a:r>
              <a:rPr lang="en-US" spc="-30" dirty="0" smtClean="0">
                <a:latin typeface="Times New Roman"/>
                <a:ea typeface="Times New Roman"/>
              </a:rPr>
              <a:t> </a:t>
            </a:r>
            <a:r>
              <a:rPr lang="en-US" dirty="0" smtClean="0">
                <a:latin typeface="Times New Roman"/>
                <a:ea typeface="Times New Roman"/>
              </a:rPr>
              <a:t>else,</a:t>
            </a:r>
            <a:r>
              <a:rPr lang="en-US" spc="-30" dirty="0" smtClean="0">
                <a:latin typeface="Times New Roman"/>
                <a:ea typeface="Times New Roman"/>
              </a:rPr>
              <a:t> </a:t>
            </a:r>
            <a:r>
              <a:rPr lang="en-US" dirty="0" smtClean="0">
                <a:latin typeface="Times New Roman"/>
                <a:ea typeface="Times New Roman"/>
              </a:rPr>
              <a:t>e.g.</a:t>
            </a:r>
            <a:r>
              <a:rPr lang="en-US" spc="-30" dirty="0" smtClean="0">
                <a:latin typeface="Times New Roman"/>
                <a:ea typeface="Times New Roman"/>
              </a:rPr>
              <a:t> </a:t>
            </a:r>
            <a:r>
              <a:rPr lang="en-US" dirty="0" smtClean="0">
                <a:latin typeface="Times New Roman"/>
                <a:ea typeface="Times New Roman"/>
              </a:rPr>
              <a:t>An</a:t>
            </a:r>
            <a:r>
              <a:rPr lang="en-US" spc="-30" dirty="0" smtClean="0">
                <a:latin typeface="Times New Roman"/>
                <a:ea typeface="Times New Roman"/>
              </a:rPr>
              <a:t> </a:t>
            </a:r>
            <a:r>
              <a:rPr lang="en-US" dirty="0" smtClean="0">
                <a:latin typeface="Times New Roman"/>
                <a:ea typeface="Times New Roman"/>
              </a:rPr>
              <a:t>insecure</a:t>
            </a:r>
            <a:r>
              <a:rPr lang="en-US" spc="-30" dirty="0" smtClean="0">
                <a:latin typeface="Times New Roman"/>
                <a:ea typeface="Times New Roman"/>
              </a:rPr>
              <a:t> </a:t>
            </a:r>
            <a:r>
              <a:rPr lang="en-US" dirty="0" smtClean="0">
                <a:latin typeface="Times New Roman"/>
                <a:ea typeface="Times New Roman"/>
              </a:rPr>
              <a:t>student</a:t>
            </a:r>
            <a:r>
              <a:rPr lang="en-US" spc="-30" dirty="0" smtClean="0">
                <a:latin typeface="Times New Roman"/>
                <a:ea typeface="Times New Roman"/>
              </a:rPr>
              <a:t> </a:t>
            </a:r>
            <a:r>
              <a:rPr lang="en-US" dirty="0" smtClean="0">
                <a:latin typeface="Times New Roman"/>
                <a:ea typeface="Times New Roman"/>
              </a:rPr>
              <a:t>may</a:t>
            </a:r>
            <a:r>
              <a:rPr lang="en-US" spc="-30" dirty="0" smtClean="0">
                <a:latin typeface="Times New Roman"/>
                <a:ea typeface="Times New Roman"/>
              </a:rPr>
              <a:t> </a:t>
            </a:r>
            <a:r>
              <a:rPr lang="en-US" dirty="0" smtClean="0">
                <a:latin typeface="Times New Roman"/>
                <a:ea typeface="Times New Roman"/>
              </a:rPr>
              <a:t>have</a:t>
            </a:r>
            <a:r>
              <a:rPr lang="en-US" spc="-30" dirty="0" smtClean="0">
                <a:latin typeface="Times New Roman"/>
                <a:ea typeface="Times New Roman"/>
              </a:rPr>
              <a:t> </a:t>
            </a:r>
            <a:r>
              <a:rPr lang="en-US" dirty="0" smtClean="0">
                <a:latin typeface="Times New Roman"/>
                <a:ea typeface="Times New Roman"/>
              </a:rPr>
              <a:t>a</a:t>
            </a:r>
            <a:r>
              <a:rPr lang="en-US" spc="-30" dirty="0" smtClean="0">
                <a:latin typeface="Times New Roman"/>
                <a:ea typeface="Times New Roman"/>
              </a:rPr>
              <a:t> </a:t>
            </a:r>
            <a:r>
              <a:rPr lang="en-US" dirty="0" smtClean="0">
                <a:latin typeface="Times New Roman"/>
                <a:ea typeface="Times New Roman"/>
              </a:rPr>
              <a:t>strong</a:t>
            </a:r>
            <a:r>
              <a:rPr lang="en-US" spc="-30" dirty="0" smtClean="0">
                <a:latin typeface="Times New Roman"/>
                <a:ea typeface="Times New Roman"/>
              </a:rPr>
              <a:t> </a:t>
            </a:r>
            <a:r>
              <a:rPr lang="en-US" dirty="0" smtClean="0">
                <a:latin typeface="Times New Roman"/>
                <a:ea typeface="Times New Roman"/>
              </a:rPr>
              <a:t>desire</a:t>
            </a:r>
            <a:r>
              <a:rPr lang="en-US" spc="-30" dirty="0" smtClean="0">
                <a:latin typeface="Times New Roman"/>
                <a:ea typeface="Times New Roman"/>
              </a:rPr>
              <a:t> </a:t>
            </a:r>
            <a:r>
              <a:rPr lang="en-US" dirty="0" smtClean="0">
                <a:latin typeface="Times New Roman"/>
                <a:ea typeface="Times New Roman"/>
              </a:rPr>
              <a:t>to</a:t>
            </a:r>
            <a:r>
              <a:rPr lang="en-US" spc="-30" dirty="0" smtClean="0">
                <a:latin typeface="Times New Roman"/>
                <a:ea typeface="Times New Roman"/>
              </a:rPr>
              <a:t> </a:t>
            </a:r>
            <a:r>
              <a:rPr lang="en-US" dirty="0" smtClean="0">
                <a:latin typeface="Times New Roman"/>
                <a:ea typeface="Times New Roman"/>
              </a:rPr>
              <a:t>cheat</a:t>
            </a:r>
            <a:r>
              <a:rPr lang="en-US" spc="-30" dirty="0" smtClean="0">
                <a:latin typeface="Times New Roman"/>
                <a:ea typeface="Times New Roman"/>
              </a:rPr>
              <a:t> </a:t>
            </a:r>
            <a:r>
              <a:rPr lang="en-US" dirty="0" smtClean="0">
                <a:latin typeface="Times New Roman"/>
                <a:ea typeface="Times New Roman"/>
              </a:rPr>
              <a:t>in</a:t>
            </a:r>
            <a:r>
              <a:rPr lang="en-US" spc="-30" dirty="0" smtClean="0">
                <a:latin typeface="Times New Roman"/>
                <a:ea typeface="Times New Roman"/>
              </a:rPr>
              <a:t> </a:t>
            </a:r>
            <a:r>
              <a:rPr lang="en-US" dirty="0" smtClean="0">
                <a:latin typeface="Times New Roman"/>
                <a:ea typeface="Times New Roman"/>
              </a:rPr>
              <a:t>the</a:t>
            </a:r>
            <a:r>
              <a:rPr lang="en-US" spc="-30" dirty="0" smtClean="0">
                <a:latin typeface="Times New Roman"/>
                <a:ea typeface="Times New Roman"/>
              </a:rPr>
              <a:t> </a:t>
            </a:r>
            <a:r>
              <a:rPr lang="en-US" dirty="0" smtClean="0">
                <a:latin typeface="Times New Roman"/>
                <a:ea typeface="Times New Roman"/>
              </a:rPr>
              <a:t>examination</a:t>
            </a:r>
            <a:r>
              <a:rPr lang="en-US" spc="-30" dirty="0" smtClean="0">
                <a:latin typeface="Times New Roman"/>
                <a:ea typeface="Times New Roman"/>
              </a:rPr>
              <a:t> </a:t>
            </a:r>
            <a:r>
              <a:rPr lang="en-US" dirty="0" smtClean="0">
                <a:latin typeface="Times New Roman"/>
                <a:ea typeface="Times New Roman"/>
              </a:rPr>
              <a:t>but</a:t>
            </a:r>
            <a:r>
              <a:rPr lang="en-US" spc="-30" dirty="0" smtClean="0">
                <a:latin typeface="Times New Roman"/>
                <a:ea typeface="Times New Roman"/>
              </a:rPr>
              <a:t> </a:t>
            </a:r>
            <a:r>
              <a:rPr lang="en-US" dirty="0" smtClean="0">
                <a:latin typeface="Times New Roman"/>
                <a:ea typeface="Times New Roman"/>
              </a:rPr>
              <a:t>his</a:t>
            </a:r>
            <a:r>
              <a:rPr lang="en-US" spc="-240" dirty="0" smtClean="0">
                <a:latin typeface="Times New Roman"/>
                <a:ea typeface="Times New Roman"/>
              </a:rPr>
              <a:t> </a:t>
            </a:r>
            <a:r>
              <a:rPr lang="en-US" dirty="0" smtClean="0">
                <a:latin typeface="Times New Roman"/>
                <a:ea typeface="Times New Roman"/>
              </a:rPr>
              <a:t>conscience does not allow doing so. He may then suspect that other students are cheating when they, in fact, do not.</a:t>
            </a:r>
          </a:p>
          <a:p>
            <a:pPr marL="0" marR="0">
              <a:spcBef>
                <a:spcPts val="2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Denial</a:t>
            </a:r>
          </a:p>
          <a:p>
            <a:pPr marL="266700" marR="265430" algn="just">
              <a:lnSpc>
                <a:spcPct val="103000"/>
              </a:lnSpc>
              <a:spcBef>
                <a:spcPts val="1065"/>
              </a:spcBef>
              <a:spcAft>
                <a:spcPts val="0"/>
              </a:spcAft>
            </a:pPr>
            <a:r>
              <a:rPr lang="en-US" dirty="0" smtClean="0">
                <a:latin typeface="Times New Roman"/>
                <a:ea typeface="Times New Roman"/>
              </a:rPr>
              <a:t>Involuntary</a:t>
            </a:r>
            <a:r>
              <a:rPr lang="en-US" spc="-35" dirty="0" smtClean="0">
                <a:latin typeface="Times New Roman"/>
                <a:ea typeface="Times New Roman"/>
              </a:rPr>
              <a:t> </a:t>
            </a:r>
            <a:r>
              <a:rPr lang="en-US" dirty="0" smtClean="0">
                <a:latin typeface="Times New Roman"/>
                <a:ea typeface="Times New Roman"/>
              </a:rPr>
              <a:t>exclusion</a:t>
            </a:r>
            <a:r>
              <a:rPr lang="en-US" spc="-35" dirty="0" smtClean="0">
                <a:latin typeface="Times New Roman"/>
                <a:ea typeface="Times New Roman"/>
              </a:rPr>
              <a:t> </a:t>
            </a:r>
            <a:r>
              <a:rPr lang="en-US" dirty="0" smtClean="0">
                <a:latin typeface="Times New Roman"/>
                <a:ea typeface="Times New Roman"/>
              </a:rPr>
              <a:t>of</a:t>
            </a:r>
            <a:r>
              <a:rPr lang="en-US" spc="-35" dirty="0" smtClean="0">
                <a:latin typeface="Times New Roman"/>
                <a:ea typeface="Times New Roman"/>
              </a:rPr>
              <a:t> </a:t>
            </a:r>
            <a:r>
              <a:rPr lang="en-US" dirty="0" smtClean="0">
                <a:latin typeface="Times New Roman"/>
                <a:ea typeface="Times New Roman"/>
              </a:rPr>
              <a:t>unpleasant</a:t>
            </a:r>
            <a:r>
              <a:rPr lang="en-US" spc="-35" dirty="0" smtClean="0">
                <a:latin typeface="Times New Roman"/>
                <a:ea typeface="Times New Roman"/>
              </a:rPr>
              <a:t> </a:t>
            </a:r>
            <a:r>
              <a:rPr lang="en-US" dirty="0" smtClean="0">
                <a:latin typeface="Times New Roman"/>
                <a:ea typeface="Times New Roman"/>
              </a:rPr>
              <a:t>or</a:t>
            </a:r>
            <a:r>
              <a:rPr lang="en-US" spc="-35" dirty="0" smtClean="0">
                <a:latin typeface="Times New Roman"/>
                <a:ea typeface="Times New Roman"/>
              </a:rPr>
              <a:t> </a:t>
            </a:r>
            <a:r>
              <a:rPr lang="en-US" dirty="0" smtClean="0">
                <a:latin typeface="Times New Roman"/>
                <a:ea typeface="Times New Roman"/>
              </a:rPr>
              <a:t>painful</a:t>
            </a:r>
            <a:r>
              <a:rPr lang="en-US" spc="-35" dirty="0" smtClean="0">
                <a:latin typeface="Times New Roman"/>
                <a:ea typeface="Times New Roman"/>
              </a:rPr>
              <a:t> </a:t>
            </a:r>
            <a:r>
              <a:rPr lang="en-US" dirty="0" smtClean="0">
                <a:latin typeface="Times New Roman"/>
                <a:ea typeface="Times New Roman"/>
              </a:rPr>
              <a:t>reality</a:t>
            </a:r>
            <a:r>
              <a:rPr lang="en-US" spc="-35" dirty="0" smtClean="0">
                <a:latin typeface="Times New Roman"/>
                <a:ea typeface="Times New Roman"/>
              </a:rPr>
              <a:t> </a:t>
            </a:r>
            <a:r>
              <a:rPr lang="en-US" dirty="0" smtClean="0">
                <a:latin typeface="Times New Roman"/>
                <a:ea typeface="Times New Roman"/>
              </a:rPr>
              <a:t>from</a:t>
            </a:r>
            <a:r>
              <a:rPr lang="en-US" spc="-35" dirty="0" smtClean="0">
                <a:latin typeface="Times New Roman"/>
                <a:ea typeface="Times New Roman"/>
              </a:rPr>
              <a:t> </a:t>
            </a:r>
            <a:r>
              <a:rPr lang="en-US" dirty="0" smtClean="0">
                <a:latin typeface="Times New Roman"/>
                <a:ea typeface="Times New Roman"/>
              </a:rPr>
              <a:t>conscious</a:t>
            </a:r>
            <a:r>
              <a:rPr lang="en-US" spc="-35" dirty="0" smtClean="0">
                <a:latin typeface="Times New Roman"/>
                <a:ea typeface="Times New Roman"/>
              </a:rPr>
              <a:t> </a:t>
            </a:r>
            <a:r>
              <a:rPr lang="en-US" dirty="0" smtClean="0">
                <a:latin typeface="Times New Roman"/>
                <a:ea typeface="Times New Roman"/>
              </a:rPr>
              <a:t>awareness,</a:t>
            </a:r>
            <a:r>
              <a:rPr lang="en-US" spc="-35" dirty="0" smtClean="0">
                <a:latin typeface="Times New Roman"/>
                <a:ea typeface="Times New Roman"/>
              </a:rPr>
              <a:t> </a:t>
            </a:r>
            <a:r>
              <a:rPr lang="en-US" dirty="0" smtClean="0">
                <a:latin typeface="Times New Roman"/>
                <a:ea typeface="Times New Roman"/>
              </a:rPr>
              <a:t>e.g.</a:t>
            </a:r>
            <a:r>
              <a:rPr lang="en-US" spc="-35" dirty="0" smtClean="0">
                <a:latin typeface="Times New Roman"/>
                <a:ea typeface="Times New Roman"/>
              </a:rPr>
              <a:t> </a:t>
            </a:r>
            <a:r>
              <a:rPr lang="en-US" dirty="0" smtClean="0">
                <a:latin typeface="Times New Roman"/>
                <a:ea typeface="Times New Roman"/>
              </a:rPr>
              <a:t>A</a:t>
            </a:r>
            <a:r>
              <a:rPr lang="en-US" spc="-35" dirty="0" smtClean="0">
                <a:latin typeface="Times New Roman"/>
                <a:ea typeface="Times New Roman"/>
              </a:rPr>
              <a:t> </a:t>
            </a:r>
            <a:r>
              <a:rPr lang="en-US" dirty="0" smtClean="0">
                <a:latin typeface="Times New Roman"/>
                <a:ea typeface="Times New Roman"/>
              </a:rPr>
              <a:t>young</a:t>
            </a:r>
            <a:r>
              <a:rPr lang="en-US" spc="-35" dirty="0" smtClean="0">
                <a:latin typeface="Times New Roman"/>
                <a:ea typeface="Times New Roman"/>
              </a:rPr>
              <a:t> </a:t>
            </a:r>
            <a:r>
              <a:rPr lang="en-US" dirty="0" smtClean="0">
                <a:latin typeface="Times New Roman"/>
                <a:ea typeface="Times New Roman"/>
              </a:rPr>
              <a:t>woman</a:t>
            </a:r>
            <a:r>
              <a:rPr lang="en-US" spc="-35" dirty="0" smtClean="0">
                <a:latin typeface="Times New Roman"/>
                <a:ea typeface="Times New Roman"/>
              </a:rPr>
              <a:t> </a:t>
            </a:r>
            <a:r>
              <a:rPr lang="en-US" dirty="0" smtClean="0">
                <a:latin typeface="Times New Roman"/>
                <a:ea typeface="Times New Roman"/>
              </a:rPr>
              <a:t>diagnosed</a:t>
            </a:r>
            <a:r>
              <a:rPr lang="en-US" spc="-35" dirty="0" smtClean="0">
                <a:latin typeface="Times New Roman"/>
                <a:ea typeface="Times New Roman"/>
              </a:rPr>
              <a:t> </a:t>
            </a:r>
            <a:r>
              <a:rPr lang="en-US" dirty="0" smtClean="0">
                <a:latin typeface="Times New Roman"/>
                <a:ea typeface="Times New Roman"/>
              </a:rPr>
              <a:t>with</a:t>
            </a:r>
            <a:r>
              <a:rPr lang="en-US" spc="-240" dirty="0" smtClean="0">
                <a:latin typeface="Times New Roman"/>
                <a:ea typeface="Times New Roman"/>
              </a:rPr>
              <a:t> </a:t>
            </a:r>
            <a:r>
              <a:rPr lang="en-US" dirty="0" smtClean="0">
                <a:latin typeface="Times New Roman"/>
                <a:ea typeface="Times New Roman"/>
              </a:rPr>
              <a:t>terminal cancer of the liver plans for his retirement at old age.</a:t>
            </a:r>
          </a:p>
          <a:p>
            <a:endParaRPr lang="en-US" dirty="0"/>
          </a:p>
        </p:txBody>
      </p:sp>
    </p:spTree>
  </p:cSld>
  <p:clrMapOvr>
    <a:masterClrMapping/>
  </p:clrMapOvr>
  <p:transition spd="med">
    <p:wipe dir="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77500" lnSpcReduction="20000"/>
          </a:bodyPr>
          <a:lstStyle/>
          <a:p>
            <a:pPr marL="266700" marR="0">
              <a:spcBef>
                <a:spcPts val="490"/>
              </a:spcBef>
              <a:spcAft>
                <a:spcPts val="0"/>
              </a:spcAft>
            </a:pPr>
            <a:r>
              <a:rPr lang="en-US" b="1" dirty="0" smtClean="0">
                <a:latin typeface="Arial"/>
                <a:ea typeface="Arial"/>
              </a:rPr>
              <a:t>Distortion</a:t>
            </a:r>
          </a:p>
          <a:p>
            <a:pPr marL="266700" marR="266065" algn="just">
              <a:lnSpc>
                <a:spcPct val="103000"/>
              </a:lnSpc>
              <a:spcBef>
                <a:spcPts val="1095"/>
              </a:spcBef>
              <a:spcAft>
                <a:spcPts val="0"/>
              </a:spcAft>
            </a:pPr>
            <a:r>
              <a:rPr lang="en-US" dirty="0" smtClean="0">
                <a:latin typeface="Times New Roman"/>
                <a:ea typeface="Times New Roman"/>
              </a:rPr>
              <a:t>Grossly</a:t>
            </a:r>
            <a:r>
              <a:rPr lang="en-US" spc="5" dirty="0" smtClean="0">
                <a:latin typeface="Times New Roman"/>
                <a:ea typeface="Times New Roman"/>
              </a:rPr>
              <a:t> </a:t>
            </a:r>
            <a:r>
              <a:rPr lang="en-US" dirty="0" smtClean="0">
                <a:latin typeface="Times New Roman"/>
                <a:ea typeface="Times New Roman"/>
              </a:rPr>
              <a:t>reshaping</a:t>
            </a:r>
            <a:r>
              <a:rPr lang="en-US" spc="5" dirty="0" smtClean="0">
                <a:latin typeface="Times New Roman"/>
                <a:ea typeface="Times New Roman"/>
              </a:rPr>
              <a:t> </a:t>
            </a:r>
            <a:r>
              <a:rPr lang="en-US" dirty="0" smtClean="0">
                <a:latin typeface="Times New Roman"/>
                <a:ea typeface="Times New Roman"/>
              </a:rPr>
              <a:t>external</a:t>
            </a:r>
            <a:r>
              <a:rPr lang="en-US" spc="5" dirty="0" smtClean="0">
                <a:latin typeface="Times New Roman"/>
                <a:ea typeface="Times New Roman"/>
              </a:rPr>
              <a:t> </a:t>
            </a:r>
            <a:r>
              <a:rPr lang="en-US" dirty="0" smtClean="0">
                <a:latin typeface="Times New Roman"/>
                <a:ea typeface="Times New Roman"/>
              </a:rPr>
              <a:t>reality</a:t>
            </a:r>
            <a:r>
              <a:rPr lang="en-US" spc="5" dirty="0" smtClean="0">
                <a:latin typeface="Times New Roman"/>
                <a:ea typeface="Times New Roman"/>
              </a:rPr>
              <a:t> </a:t>
            </a:r>
            <a:r>
              <a:rPr lang="en-US" dirty="0" smtClean="0">
                <a:latin typeface="Times New Roman"/>
                <a:ea typeface="Times New Roman"/>
              </a:rPr>
              <a:t>to</a:t>
            </a:r>
            <a:r>
              <a:rPr lang="en-US" spc="5" dirty="0" smtClean="0">
                <a:latin typeface="Times New Roman"/>
                <a:ea typeface="Times New Roman"/>
              </a:rPr>
              <a:t> </a:t>
            </a:r>
            <a:r>
              <a:rPr lang="en-US" dirty="0" smtClean="0">
                <a:latin typeface="Times New Roman"/>
                <a:ea typeface="Times New Roman"/>
              </a:rPr>
              <a:t>satisfy</a:t>
            </a:r>
            <a:r>
              <a:rPr lang="en-US" spc="5" dirty="0" smtClean="0">
                <a:latin typeface="Times New Roman"/>
                <a:ea typeface="Times New Roman"/>
              </a:rPr>
              <a:t> </a:t>
            </a:r>
            <a:r>
              <a:rPr lang="en-US" dirty="0" smtClean="0">
                <a:latin typeface="Times New Roman"/>
                <a:ea typeface="Times New Roman"/>
              </a:rPr>
              <a:t>inner</a:t>
            </a:r>
            <a:r>
              <a:rPr lang="en-US" spc="5" dirty="0" smtClean="0">
                <a:latin typeface="Times New Roman"/>
                <a:ea typeface="Times New Roman"/>
              </a:rPr>
              <a:t> </a:t>
            </a:r>
            <a:r>
              <a:rPr lang="en-US" dirty="0" smtClean="0">
                <a:latin typeface="Times New Roman"/>
                <a:ea typeface="Times New Roman"/>
              </a:rPr>
              <a:t>needs.</a:t>
            </a:r>
            <a:r>
              <a:rPr lang="en-US" spc="5" dirty="0" smtClean="0">
                <a:latin typeface="Times New Roman"/>
                <a:ea typeface="Times New Roman"/>
              </a:rPr>
              <a:t> </a:t>
            </a:r>
            <a:r>
              <a:rPr lang="en-US" dirty="0" smtClean="0">
                <a:latin typeface="Times New Roman"/>
                <a:ea typeface="Times New Roman"/>
              </a:rPr>
              <a:t>For</a:t>
            </a:r>
            <a:r>
              <a:rPr lang="en-US" spc="5" dirty="0" smtClean="0">
                <a:latin typeface="Times New Roman"/>
                <a:ea typeface="Times New Roman"/>
              </a:rPr>
              <a:t> </a:t>
            </a:r>
            <a:r>
              <a:rPr lang="en-US" dirty="0" smtClean="0">
                <a:latin typeface="Times New Roman"/>
                <a:ea typeface="Times New Roman"/>
              </a:rPr>
              <a:t>example,</a:t>
            </a:r>
            <a:r>
              <a:rPr lang="en-US" spc="5" dirty="0" smtClean="0">
                <a:latin typeface="Times New Roman"/>
                <a:ea typeface="Times New Roman"/>
              </a:rPr>
              <a:t> </a:t>
            </a:r>
            <a:r>
              <a:rPr lang="en-US" dirty="0" smtClean="0">
                <a:latin typeface="Times New Roman"/>
                <a:ea typeface="Times New Roman"/>
              </a:rPr>
              <a:t>unrealistic</a:t>
            </a:r>
            <a:r>
              <a:rPr lang="en-US" spc="5" dirty="0" smtClean="0">
                <a:latin typeface="Times New Roman"/>
                <a:ea typeface="Times New Roman"/>
              </a:rPr>
              <a:t> </a:t>
            </a:r>
            <a:r>
              <a:rPr lang="en-US" dirty="0" smtClean="0">
                <a:latin typeface="Times New Roman"/>
                <a:ea typeface="Times New Roman"/>
              </a:rPr>
              <a:t>megalomaniacal</a:t>
            </a:r>
            <a:r>
              <a:rPr lang="en-US" spc="5" dirty="0" smtClean="0">
                <a:latin typeface="Times New Roman"/>
                <a:ea typeface="Times New Roman"/>
              </a:rPr>
              <a:t> </a:t>
            </a:r>
            <a:r>
              <a:rPr lang="en-US" dirty="0" smtClean="0">
                <a:latin typeface="Times New Roman"/>
                <a:ea typeface="Times New Roman"/>
              </a:rPr>
              <a:t>beliefs,</a:t>
            </a:r>
            <a:r>
              <a:rPr lang="en-US" spc="5" dirty="0" smtClean="0">
                <a:latin typeface="Times New Roman"/>
                <a:ea typeface="Times New Roman"/>
              </a:rPr>
              <a:t> </a:t>
            </a:r>
            <a:r>
              <a:rPr lang="en-US" dirty="0" smtClean="0">
                <a:latin typeface="Times New Roman"/>
                <a:ea typeface="Times New Roman"/>
              </a:rPr>
              <a:t>hallucination, wish fulfilling delusion.</a:t>
            </a:r>
          </a:p>
          <a:p>
            <a:pPr marL="0" marR="0">
              <a:spcBef>
                <a:spcPts val="4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Regression</a:t>
            </a:r>
          </a:p>
          <a:p>
            <a:pPr marL="266700" marR="266065" algn="just">
              <a:lnSpc>
                <a:spcPct val="103000"/>
              </a:lnSpc>
              <a:spcBef>
                <a:spcPts val="1095"/>
              </a:spcBef>
              <a:spcAft>
                <a:spcPts val="0"/>
              </a:spcAft>
            </a:pPr>
            <a:r>
              <a:rPr lang="en-US" dirty="0" smtClean="0">
                <a:latin typeface="Times New Roman"/>
                <a:ea typeface="Times New Roman"/>
              </a:rPr>
              <a:t>A return to previous stage of development or functioning to avoid the anxieties or hostilities involved in later stages.</a:t>
            </a:r>
            <a:r>
              <a:rPr lang="en-US" spc="-235" dirty="0" smtClean="0">
                <a:latin typeface="Times New Roman"/>
                <a:ea typeface="Times New Roman"/>
              </a:rPr>
              <a:t> </a:t>
            </a:r>
            <a:r>
              <a:rPr lang="en-US" dirty="0" smtClean="0">
                <a:latin typeface="Times New Roman"/>
                <a:ea typeface="Times New Roman"/>
              </a:rPr>
              <a:t>Because</a:t>
            </a:r>
            <a:r>
              <a:rPr lang="en-US" spc="-60" dirty="0" smtClean="0">
                <a:latin typeface="Times New Roman"/>
                <a:ea typeface="Times New Roman"/>
              </a:rPr>
              <a:t> </a:t>
            </a:r>
            <a:r>
              <a:rPr lang="en-US" dirty="0" smtClean="0">
                <a:latin typeface="Times New Roman"/>
                <a:ea typeface="Times New Roman"/>
              </a:rPr>
              <a:t>of</a:t>
            </a:r>
            <a:r>
              <a:rPr lang="en-US" spc="-60" dirty="0" smtClean="0">
                <a:latin typeface="Times New Roman"/>
                <a:ea typeface="Times New Roman"/>
              </a:rPr>
              <a:t> </a:t>
            </a:r>
            <a:r>
              <a:rPr lang="en-US" dirty="0" smtClean="0">
                <a:latin typeface="Times New Roman"/>
                <a:ea typeface="Times New Roman"/>
              </a:rPr>
              <a:t>partial</a:t>
            </a:r>
            <a:r>
              <a:rPr lang="en-US" spc="-60" dirty="0" smtClean="0">
                <a:latin typeface="Times New Roman"/>
                <a:ea typeface="Times New Roman"/>
              </a:rPr>
              <a:t> </a:t>
            </a:r>
            <a:r>
              <a:rPr lang="en-US" dirty="0" smtClean="0">
                <a:latin typeface="Times New Roman"/>
                <a:ea typeface="Times New Roman"/>
              </a:rPr>
              <a:t>fixations</a:t>
            </a:r>
            <a:r>
              <a:rPr lang="en-US" spc="-60" dirty="0" smtClean="0">
                <a:latin typeface="Times New Roman"/>
                <a:ea typeface="Times New Roman"/>
              </a:rPr>
              <a:t> </a:t>
            </a:r>
            <a:r>
              <a:rPr lang="en-US" dirty="0" smtClean="0">
                <a:latin typeface="Times New Roman"/>
                <a:ea typeface="Times New Roman"/>
              </a:rPr>
              <a:t>in</a:t>
            </a:r>
            <a:r>
              <a:rPr lang="en-US" spc="-55" dirty="0" smtClean="0">
                <a:latin typeface="Times New Roman"/>
                <a:ea typeface="Times New Roman"/>
              </a:rPr>
              <a:t> </a:t>
            </a:r>
            <a:r>
              <a:rPr lang="en-US" dirty="0" smtClean="0">
                <a:latin typeface="Times New Roman"/>
                <a:ea typeface="Times New Roman"/>
              </a:rPr>
              <a:t>any</a:t>
            </a:r>
            <a:r>
              <a:rPr lang="en-US" spc="-60" dirty="0" smtClean="0">
                <a:latin typeface="Times New Roman"/>
                <a:ea typeface="Times New Roman"/>
              </a:rPr>
              <a:t> </a:t>
            </a:r>
            <a:r>
              <a:rPr lang="en-US" dirty="0" smtClean="0">
                <a:latin typeface="Times New Roman"/>
                <a:ea typeface="Times New Roman"/>
              </a:rPr>
              <a:t>of</a:t>
            </a:r>
            <a:r>
              <a:rPr lang="en-US" spc="-60" dirty="0" smtClean="0">
                <a:latin typeface="Times New Roman"/>
                <a:ea typeface="Times New Roman"/>
              </a:rPr>
              <a:t> </a:t>
            </a:r>
            <a:r>
              <a:rPr lang="en-US" dirty="0" smtClean="0">
                <a:latin typeface="Times New Roman"/>
                <a:ea typeface="Times New Roman"/>
              </a:rPr>
              <a:t>the</a:t>
            </a:r>
            <a:r>
              <a:rPr lang="en-US" spc="-60" dirty="0" smtClean="0">
                <a:latin typeface="Times New Roman"/>
                <a:ea typeface="Times New Roman"/>
              </a:rPr>
              <a:t> </a:t>
            </a:r>
            <a:r>
              <a:rPr lang="en-US" dirty="0" smtClean="0">
                <a:latin typeface="Times New Roman"/>
                <a:ea typeface="Times New Roman"/>
              </a:rPr>
              <a:t>psychosexual</a:t>
            </a:r>
            <a:r>
              <a:rPr lang="en-US" spc="-55" dirty="0" smtClean="0">
                <a:latin typeface="Times New Roman"/>
                <a:ea typeface="Times New Roman"/>
              </a:rPr>
              <a:t> </a:t>
            </a:r>
            <a:r>
              <a:rPr lang="en-US" dirty="0" smtClean="0">
                <a:latin typeface="Times New Roman"/>
                <a:ea typeface="Times New Roman"/>
              </a:rPr>
              <a:t>stages</a:t>
            </a:r>
            <a:r>
              <a:rPr lang="en-US" spc="-60" dirty="0" smtClean="0">
                <a:latin typeface="Times New Roman"/>
                <a:ea typeface="Times New Roman"/>
              </a:rPr>
              <a:t> </a:t>
            </a:r>
            <a:r>
              <a:rPr lang="en-US" dirty="0" smtClean="0">
                <a:latin typeface="Times New Roman"/>
                <a:ea typeface="Times New Roman"/>
              </a:rPr>
              <a:t>of</a:t>
            </a:r>
            <a:r>
              <a:rPr lang="en-US" spc="-60" dirty="0" smtClean="0">
                <a:latin typeface="Times New Roman"/>
                <a:ea typeface="Times New Roman"/>
              </a:rPr>
              <a:t> </a:t>
            </a:r>
            <a:r>
              <a:rPr lang="en-US" dirty="0" smtClean="0">
                <a:latin typeface="Times New Roman"/>
                <a:ea typeface="Times New Roman"/>
              </a:rPr>
              <a:t>development,</a:t>
            </a:r>
            <a:r>
              <a:rPr lang="en-US" spc="-60" dirty="0" smtClean="0">
                <a:latin typeface="Times New Roman"/>
                <a:ea typeface="Times New Roman"/>
              </a:rPr>
              <a:t> </a:t>
            </a:r>
            <a:r>
              <a:rPr lang="en-US" dirty="0" smtClean="0">
                <a:latin typeface="Times New Roman"/>
                <a:ea typeface="Times New Roman"/>
              </a:rPr>
              <a:t>regression</a:t>
            </a:r>
            <a:r>
              <a:rPr lang="en-US" spc="-60" dirty="0" smtClean="0">
                <a:latin typeface="Times New Roman"/>
                <a:ea typeface="Times New Roman"/>
              </a:rPr>
              <a:t> </a:t>
            </a:r>
            <a:r>
              <a:rPr lang="en-US" dirty="0" smtClean="0">
                <a:latin typeface="Times New Roman"/>
                <a:ea typeface="Times New Roman"/>
              </a:rPr>
              <a:t>can</a:t>
            </a:r>
            <a:r>
              <a:rPr lang="en-US" spc="-55" dirty="0" smtClean="0">
                <a:latin typeface="Times New Roman"/>
                <a:ea typeface="Times New Roman"/>
              </a:rPr>
              <a:t> </a:t>
            </a:r>
            <a:r>
              <a:rPr lang="en-US" dirty="0" smtClean="0">
                <a:latin typeface="Times New Roman"/>
                <a:ea typeface="Times New Roman"/>
              </a:rPr>
              <a:t>occur</a:t>
            </a:r>
            <a:r>
              <a:rPr lang="en-US" spc="-60" dirty="0" smtClean="0">
                <a:latin typeface="Times New Roman"/>
                <a:ea typeface="Times New Roman"/>
              </a:rPr>
              <a:t> </a:t>
            </a:r>
            <a:r>
              <a:rPr lang="en-US" dirty="0" smtClean="0">
                <a:latin typeface="Times New Roman"/>
                <a:ea typeface="Times New Roman"/>
              </a:rPr>
              <a:t>when</a:t>
            </a:r>
            <a:r>
              <a:rPr lang="en-US" spc="-60" dirty="0" smtClean="0">
                <a:latin typeface="Times New Roman"/>
                <a:ea typeface="Times New Roman"/>
              </a:rPr>
              <a:t> </a:t>
            </a:r>
            <a:r>
              <a:rPr lang="en-US" dirty="0" smtClean="0">
                <a:latin typeface="Times New Roman"/>
                <a:ea typeface="Times New Roman"/>
              </a:rPr>
              <a:t>an</a:t>
            </a:r>
            <a:r>
              <a:rPr lang="en-US" spc="-60" dirty="0" smtClean="0">
                <a:latin typeface="Times New Roman"/>
                <a:ea typeface="Times New Roman"/>
              </a:rPr>
              <a:t> </a:t>
            </a:r>
            <a:r>
              <a:rPr lang="en-US" dirty="0" smtClean="0">
                <a:latin typeface="Times New Roman"/>
                <a:ea typeface="Times New Roman"/>
              </a:rPr>
              <a:t>individual</a:t>
            </a:r>
            <a:r>
              <a:rPr lang="en-US" spc="-235" dirty="0" smtClean="0">
                <a:latin typeface="Times New Roman"/>
                <a:ea typeface="Times New Roman"/>
              </a:rPr>
              <a:t> </a:t>
            </a:r>
            <a:r>
              <a:rPr lang="en-US" dirty="0" smtClean="0">
                <a:latin typeface="Times New Roman"/>
                <a:ea typeface="Times New Roman"/>
              </a:rPr>
              <a:t>is faced with high levels of stress in his life. Regression is a way to try to recapture some childhood satisfaction. For</a:t>
            </a:r>
            <a:r>
              <a:rPr lang="en-US" spc="5" dirty="0" smtClean="0">
                <a:latin typeface="Times New Roman"/>
                <a:ea typeface="Times New Roman"/>
              </a:rPr>
              <a:t> </a:t>
            </a:r>
            <a:r>
              <a:rPr lang="en-US" dirty="0" smtClean="0">
                <a:latin typeface="Times New Roman"/>
                <a:ea typeface="Times New Roman"/>
              </a:rPr>
              <a:t>example, A child starts to suck his thumb when admitted to the hospital.</a:t>
            </a:r>
          </a:p>
          <a:p>
            <a:endParaRPr lang="en-US" dirty="0"/>
          </a:p>
        </p:txBody>
      </p:sp>
    </p:spTree>
  </p:cSld>
  <p:clrMapOvr>
    <a:masterClrMapping/>
  </p:clrMapOvr>
  <p:transition spd="med">
    <p:wipe dir="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266700" marR="0">
              <a:spcBef>
                <a:spcPts val="0"/>
              </a:spcBef>
              <a:spcAft>
                <a:spcPts val="0"/>
              </a:spcAft>
            </a:pPr>
            <a:r>
              <a:rPr lang="en-US" b="1" dirty="0" smtClean="0">
                <a:latin typeface="Arial"/>
                <a:ea typeface="Arial"/>
              </a:rPr>
              <a:t>Mature</a:t>
            </a:r>
            <a:r>
              <a:rPr lang="en-US" b="1" spc="220" dirty="0" smtClean="0">
                <a:latin typeface="Arial"/>
                <a:ea typeface="Arial"/>
              </a:rPr>
              <a:t> </a:t>
            </a:r>
            <a:r>
              <a:rPr lang="en-US" b="1" dirty="0" err="1" smtClean="0">
                <a:latin typeface="Arial"/>
                <a:ea typeface="Arial"/>
              </a:rPr>
              <a:t>Defences</a:t>
            </a:r>
            <a:endParaRPr lang="en-US" b="1" dirty="0" smtClean="0">
              <a:latin typeface="Arial"/>
              <a:ea typeface="Arial"/>
            </a:endParaRPr>
          </a:p>
          <a:p>
            <a:pPr marL="266700" marR="0">
              <a:spcBef>
                <a:spcPts val="1150"/>
              </a:spcBef>
              <a:spcAft>
                <a:spcPts val="0"/>
              </a:spcAft>
            </a:pPr>
            <a:r>
              <a:rPr lang="en-US" b="1" dirty="0" smtClean="0">
                <a:latin typeface="Arial"/>
                <a:ea typeface="Arial"/>
              </a:rPr>
              <a:t>Anticipation</a:t>
            </a:r>
          </a:p>
          <a:p>
            <a:pPr marL="266700" marR="266065" algn="just">
              <a:lnSpc>
                <a:spcPct val="103000"/>
              </a:lnSpc>
              <a:spcBef>
                <a:spcPts val="1095"/>
              </a:spcBef>
              <a:spcAft>
                <a:spcPts val="0"/>
              </a:spcAft>
            </a:pPr>
            <a:r>
              <a:rPr lang="en-US" dirty="0" smtClean="0">
                <a:latin typeface="Times New Roman"/>
                <a:ea typeface="Times New Roman"/>
              </a:rPr>
              <a:t>The realistic thinking and planning about future </a:t>
            </a:r>
            <a:r>
              <a:rPr lang="en-US" dirty="0" err="1" smtClean="0">
                <a:latin typeface="Times New Roman"/>
                <a:ea typeface="Times New Roman"/>
              </a:rPr>
              <a:t>unpleasurable</a:t>
            </a:r>
            <a:r>
              <a:rPr lang="en-US" dirty="0" smtClean="0">
                <a:latin typeface="Times New Roman"/>
                <a:ea typeface="Times New Roman"/>
              </a:rPr>
              <a:t> events or discomfort. For example, worrying or pre-</a:t>
            </a:r>
            <a:r>
              <a:rPr lang="en-US" spc="5" dirty="0" smtClean="0">
                <a:latin typeface="Times New Roman"/>
                <a:ea typeface="Times New Roman"/>
              </a:rPr>
              <a:t> </a:t>
            </a:r>
            <a:r>
              <a:rPr lang="en-US" dirty="0" smtClean="0">
                <a:latin typeface="Times New Roman"/>
                <a:ea typeface="Times New Roman"/>
              </a:rPr>
              <a:t>mature grieving for loss.</a:t>
            </a:r>
          </a:p>
          <a:p>
            <a:endParaRPr lang="en-US" dirty="0"/>
          </a:p>
        </p:txBody>
      </p:sp>
    </p:spTree>
  </p:cSld>
  <p:clrMapOvr>
    <a:masterClrMapping/>
  </p:clrMapOvr>
  <p:transition spd="med">
    <p:wipe dir="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62500" lnSpcReduction="20000"/>
          </a:bodyPr>
          <a:lstStyle/>
          <a:p>
            <a:pPr marL="266700" marR="0">
              <a:spcBef>
                <a:spcPts val="685"/>
              </a:spcBef>
              <a:spcAft>
                <a:spcPts val="0"/>
              </a:spcAft>
            </a:pPr>
            <a:r>
              <a:rPr lang="en-US" b="1" dirty="0" smtClean="0">
                <a:latin typeface="Arial"/>
                <a:ea typeface="Arial"/>
              </a:rPr>
              <a:t>Humor</a:t>
            </a:r>
          </a:p>
          <a:p>
            <a:pPr marL="266700" marR="266065" algn="just">
              <a:lnSpc>
                <a:spcPct val="103000"/>
              </a:lnSpc>
              <a:spcBef>
                <a:spcPts val="1095"/>
              </a:spcBef>
              <a:spcAft>
                <a:spcPts val="0"/>
              </a:spcAft>
            </a:pPr>
            <a:r>
              <a:rPr lang="en-US" dirty="0" smtClean="0">
                <a:latin typeface="Times New Roman"/>
                <a:ea typeface="Times New Roman"/>
              </a:rPr>
              <a:t>The overt expression of feelings and thoughts with comedy without personal discomfort or without unpleasant effect</a:t>
            </a:r>
            <a:r>
              <a:rPr lang="en-US" spc="-235" dirty="0" smtClean="0">
                <a:latin typeface="Times New Roman"/>
                <a:ea typeface="Times New Roman"/>
              </a:rPr>
              <a:t> </a:t>
            </a:r>
            <a:r>
              <a:rPr lang="en-US" dirty="0" smtClean="0">
                <a:latin typeface="Times New Roman"/>
                <a:ea typeface="Times New Roman"/>
              </a:rPr>
              <a:t>on others. For example, a person's treatment for cancer makes him lose his hair. So he makes joke about being bald.</a:t>
            </a:r>
          </a:p>
          <a:p>
            <a:pPr marL="0" marR="0">
              <a:spcBef>
                <a:spcPts val="4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Sublimation</a:t>
            </a:r>
          </a:p>
          <a:p>
            <a:pPr marL="266700" marR="266065" algn="just">
              <a:lnSpc>
                <a:spcPct val="103000"/>
              </a:lnSpc>
              <a:spcBef>
                <a:spcPts val="1090"/>
              </a:spcBef>
              <a:spcAft>
                <a:spcPts val="0"/>
              </a:spcAft>
            </a:pPr>
            <a:r>
              <a:rPr lang="en-US" spc="-5" dirty="0" smtClean="0">
                <a:latin typeface="Times New Roman"/>
                <a:ea typeface="Times New Roman"/>
              </a:rPr>
              <a:t>Unconscious</a:t>
            </a:r>
            <a:r>
              <a:rPr lang="en-US" spc="-60" dirty="0" smtClean="0">
                <a:latin typeface="Times New Roman"/>
                <a:ea typeface="Times New Roman"/>
              </a:rPr>
              <a:t> </a:t>
            </a:r>
            <a:r>
              <a:rPr lang="en-US" spc="-5" dirty="0" smtClean="0">
                <a:latin typeface="Times New Roman"/>
                <a:ea typeface="Times New Roman"/>
              </a:rPr>
              <a:t>gradual</a:t>
            </a:r>
            <a:r>
              <a:rPr lang="en-US" spc="-60" dirty="0" smtClean="0">
                <a:latin typeface="Times New Roman"/>
                <a:ea typeface="Times New Roman"/>
              </a:rPr>
              <a:t> </a:t>
            </a:r>
            <a:r>
              <a:rPr lang="en-US" dirty="0" smtClean="0">
                <a:latin typeface="Times New Roman"/>
                <a:ea typeface="Times New Roman"/>
              </a:rPr>
              <a:t>channelization</a:t>
            </a:r>
            <a:r>
              <a:rPr lang="en-US" spc="-55" dirty="0" smtClean="0">
                <a:latin typeface="Times New Roman"/>
                <a:ea typeface="Times New Roman"/>
              </a:rPr>
              <a:t> </a:t>
            </a:r>
            <a:r>
              <a:rPr lang="en-US" dirty="0" smtClean="0">
                <a:latin typeface="Times New Roman"/>
                <a:ea typeface="Times New Roman"/>
              </a:rPr>
              <a:t>of</a:t>
            </a:r>
            <a:r>
              <a:rPr lang="en-US" spc="-60" dirty="0" smtClean="0">
                <a:latin typeface="Times New Roman"/>
                <a:ea typeface="Times New Roman"/>
              </a:rPr>
              <a:t> </a:t>
            </a:r>
            <a:r>
              <a:rPr lang="en-US" dirty="0" smtClean="0">
                <a:latin typeface="Times New Roman"/>
                <a:ea typeface="Times New Roman"/>
              </a:rPr>
              <a:t>unacceptable</a:t>
            </a:r>
            <a:r>
              <a:rPr lang="en-US" spc="-55" dirty="0" smtClean="0">
                <a:latin typeface="Times New Roman"/>
                <a:ea typeface="Times New Roman"/>
              </a:rPr>
              <a:t> </a:t>
            </a:r>
            <a:r>
              <a:rPr lang="en-US" dirty="0" smtClean="0">
                <a:latin typeface="Times New Roman"/>
                <a:ea typeface="Times New Roman"/>
              </a:rPr>
              <a:t>infantile</a:t>
            </a:r>
            <a:r>
              <a:rPr lang="en-US" spc="-60" dirty="0" smtClean="0">
                <a:latin typeface="Times New Roman"/>
                <a:ea typeface="Times New Roman"/>
              </a:rPr>
              <a:t> </a:t>
            </a:r>
            <a:r>
              <a:rPr lang="en-US" dirty="0" smtClean="0">
                <a:latin typeface="Times New Roman"/>
                <a:ea typeface="Times New Roman"/>
              </a:rPr>
              <a:t>impulses</a:t>
            </a:r>
            <a:r>
              <a:rPr lang="en-US" spc="-55" dirty="0" smtClean="0">
                <a:latin typeface="Times New Roman"/>
                <a:ea typeface="Times New Roman"/>
              </a:rPr>
              <a:t> </a:t>
            </a:r>
            <a:r>
              <a:rPr lang="en-US" dirty="0" smtClean="0">
                <a:latin typeface="Times New Roman"/>
                <a:ea typeface="Times New Roman"/>
              </a:rPr>
              <a:t>into</a:t>
            </a:r>
            <a:r>
              <a:rPr lang="en-US" spc="-60" dirty="0" smtClean="0">
                <a:latin typeface="Times New Roman"/>
                <a:ea typeface="Times New Roman"/>
              </a:rPr>
              <a:t> </a:t>
            </a:r>
            <a:r>
              <a:rPr lang="en-US" dirty="0" smtClean="0">
                <a:latin typeface="Times New Roman"/>
                <a:ea typeface="Times New Roman"/>
              </a:rPr>
              <a:t>personally</a:t>
            </a:r>
            <a:r>
              <a:rPr lang="en-US" spc="-55" dirty="0" smtClean="0">
                <a:latin typeface="Times New Roman"/>
                <a:ea typeface="Times New Roman"/>
              </a:rPr>
              <a:t> </a:t>
            </a:r>
            <a:r>
              <a:rPr lang="en-US" dirty="0" smtClean="0">
                <a:latin typeface="Times New Roman"/>
                <a:ea typeface="Times New Roman"/>
              </a:rPr>
              <a:t>satisfying</a:t>
            </a:r>
            <a:r>
              <a:rPr lang="en-US" spc="-60" dirty="0" smtClean="0">
                <a:latin typeface="Times New Roman"/>
                <a:ea typeface="Times New Roman"/>
              </a:rPr>
              <a:t> </a:t>
            </a:r>
            <a:r>
              <a:rPr lang="en-US" dirty="0" smtClean="0">
                <a:latin typeface="Times New Roman"/>
                <a:ea typeface="Times New Roman"/>
              </a:rPr>
              <a:t>and</a:t>
            </a:r>
            <a:r>
              <a:rPr lang="en-US" spc="-55" dirty="0" smtClean="0">
                <a:latin typeface="Times New Roman"/>
                <a:ea typeface="Times New Roman"/>
              </a:rPr>
              <a:t> </a:t>
            </a:r>
            <a:r>
              <a:rPr lang="en-US" dirty="0" smtClean="0">
                <a:latin typeface="Times New Roman"/>
                <a:ea typeface="Times New Roman"/>
              </a:rPr>
              <a:t>socially</a:t>
            </a:r>
            <a:r>
              <a:rPr lang="en-US" spc="-60" dirty="0" smtClean="0">
                <a:latin typeface="Times New Roman"/>
                <a:ea typeface="Times New Roman"/>
              </a:rPr>
              <a:t> </a:t>
            </a:r>
            <a:r>
              <a:rPr lang="en-US" dirty="0" smtClean="0">
                <a:latin typeface="Times New Roman"/>
                <a:ea typeface="Times New Roman"/>
              </a:rPr>
              <a:t>valuable</a:t>
            </a:r>
            <a:r>
              <a:rPr lang="en-US" spc="-235" dirty="0" smtClean="0">
                <a:latin typeface="Times New Roman"/>
                <a:ea typeface="Times New Roman"/>
              </a:rPr>
              <a:t> </a:t>
            </a:r>
            <a:r>
              <a:rPr lang="en-US" dirty="0" smtClean="0">
                <a:latin typeface="Times New Roman"/>
                <a:ea typeface="Times New Roman"/>
              </a:rPr>
              <a:t>behavior pattern. For example, channelization of sexual or aggressive impulses into creative activities.</a:t>
            </a:r>
          </a:p>
          <a:p>
            <a:pPr marL="0" marR="0">
              <a:spcBef>
                <a:spcPts val="4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Suppression</a:t>
            </a:r>
          </a:p>
          <a:p>
            <a:pPr marL="266700" marR="265430" algn="just">
              <a:lnSpc>
                <a:spcPct val="103000"/>
              </a:lnSpc>
              <a:spcBef>
                <a:spcPts val="1095"/>
              </a:spcBef>
              <a:spcAft>
                <a:spcPts val="0"/>
              </a:spcAft>
            </a:pPr>
            <a:r>
              <a:rPr lang="en-US" dirty="0" smtClean="0">
                <a:latin typeface="Times New Roman"/>
                <a:ea typeface="Times New Roman"/>
              </a:rPr>
              <a:t>The</a:t>
            </a:r>
            <a:r>
              <a:rPr lang="en-US" spc="-25" dirty="0" smtClean="0">
                <a:latin typeface="Times New Roman"/>
                <a:ea typeface="Times New Roman"/>
              </a:rPr>
              <a:t> </a:t>
            </a:r>
            <a:r>
              <a:rPr lang="en-US" dirty="0" smtClean="0">
                <a:latin typeface="Times New Roman"/>
                <a:ea typeface="Times New Roman"/>
              </a:rPr>
              <a:t>conscious</a:t>
            </a:r>
            <a:r>
              <a:rPr lang="en-US" spc="-25" dirty="0" smtClean="0">
                <a:latin typeface="Times New Roman"/>
                <a:ea typeface="Times New Roman"/>
              </a:rPr>
              <a:t> </a:t>
            </a:r>
            <a:r>
              <a:rPr lang="en-US" dirty="0" smtClean="0">
                <a:latin typeface="Times New Roman"/>
                <a:ea typeface="Times New Roman"/>
              </a:rPr>
              <a:t>or</a:t>
            </a:r>
            <a:r>
              <a:rPr lang="en-US" spc="-25" dirty="0" smtClean="0">
                <a:latin typeface="Times New Roman"/>
                <a:ea typeface="Times New Roman"/>
              </a:rPr>
              <a:t> </a:t>
            </a:r>
            <a:r>
              <a:rPr lang="en-US" dirty="0" smtClean="0">
                <a:latin typeface="Times New Roman"/>
                <a:ea typeface="Times New Roman"/>
              </a:rPr>
              <a:t>semiconscious</a:t>
            </a:r>
            <a:r>
              <a:rPr lang="en-US" spc="-25" dirty="0" smtClean="0">
                <a:latin typeface="Times New Roman"/>
                <a:ea typeface="Times New Roman"/>
              </a:rPr>
              <a:t> </a:t>
            </a:r>
            <a:r>
              <a:rPr lang="en-US" dirty="0" smtClean="0">
                <a:latin typeface="Times New Roman"/>
                <a:ea typeface="Times New Roman"/>
              </a:rPr>
              <a:t>decision</a:t>
            </a:r>
            <a:r>
              <a:rPr lang="en-US" spc="-25" dirty="0" smtClean="0">
                <a:latin typeface="Times New Roman"/>
                <a:ea typeface="Times New Roman"/>
              </a:rPr>
              <a:t> </a:t>
            </a:r>
            <a:r>
              <a:rPr lang="en-US" dirty="0" smtClean="0">
                <a:latin typeface="Times New Roman"/>
                <a:ea typeface="Times New Roman"/>
              </a:rPr>
              <a:t>to</a:t>
            </a:r>
            <a:r>
              <a:rPr lang="en-US" spc="-25" dirty="0" smtClean="0">
                <a:latin typeface="Times New Roman"/>
                <a:ea typeface="Times New Roman"/>
              </a:rPr>
              <a:t> </a:t>
            </a:r>
            <a:r>
              <a:rPr lang="en-US" dirty="0" smtClean="0">
                <a:latin typeface="Times New Roman"/>
                <a:ea typeface="Times New Roman"/>
              </a:rPr>
              <a:t>postpone</a:t>
            </a:r>
            <a:r>
              <a:rPr lang="en-US" spc="-25" dirty="0" smtClean="0">
                <a:latin typeface="Times New Roman"/>
                <a:ea typeface="Times New Roman"/>
              </a:rPr>
              <a:t> </a:t>
            </a:r>
            <a:r>
              <a:rPr lang="en-US" dirty="0" smtClean="0">
                <a:latin typeface="Times New Roman"/>
                <a:ea typeface="Times New Roman"/>
              </a:rPr>
              <a:t>attention</a:t>
            </a:r>
            <a:r>
              <a:rPr lang="en-US" spc="-25" dirty="0" smtClean="0">
                <a:latin typeface="Times New Roman"/>
                <a:ea typeface="Times New Roman"/>
              </a:rPr>
              <a:t> </a:t>
            </a:r>
            <a:r>
              <a:rPr lang="en-US" dirty="0" smtClean="0">
                <a:latin typeface="Times New Roman"/>
                <a:ea typeface="Times New Roman"/>
              </a:rPr>
              <a:t>to</a:t>
            </a:r>
            <a:r>
              <a:rPr lang="en-US" spc="-25" dirty="0" smtClean="0">
                <a:latin typeface="Times New Roman"/>
                <a:ea typeface="Times New Roman"/>
              </a:rPr>
              <a:t> </a:t>
            </a:r>
            <a:r>
              <a:rPr lang="en-US" dirty="0" smtClean="0">
                <a:latin typeface="Times New Roman"/>
                <a:ea typeface="Times New Roman"/>
              </a:rPr>
              <a:t>a</a:t>
            </a:r>
            <a:r>
              <a:rPr lang="en-US" spc="-25" dirty="0" smtClean="0">
                <a:latin typeface="Times New Roman"/>
                <a:ea typeface="Times New Roman"/>
              </a:rPr>
              <a:t> </a:t>
            </a:r>
            <a:r>
              <a:rPr lang="en-US" dirty="0" smtClean="0">
                <a:latin typeface="Times New Roman"/>
                <a:ea typeface="Times New Roman"/>
              </a:rPr>
              <a:t>conscious</a:t>
            </a:r>
            <a:r>
              <a:rPr lang="en-US" spc="-25" dirty="0" smtClean="0">
                <a:latin typeface="Times New Roman"/>
                <a:ea typeface="Times New Roman"/>
              </a:rPr>
              <a:t> </a:t>
            </a:r>
            <a:r>
              <a:rPr lang="en-US" dirty="0" smtClean="0">
                <a:latin typeface="Times New Roman"/>
                <a:ea typeface="Times New Roman"/>
              </a:rPr>
              <a:t>impulse</a:t>
            </a:r>
            <a:r>
              <a:rPr lang="en-US" spc="-25" dirty="0" smtClean="0">
                <a:latin typeface="Times New Roman"/>
                <a:ea typeface="Times New Roman"/>
              </a:rPr>
              <a:t> </a:t>
            </a:r>
            <a:r>
              <a:rPr lang="en-US" dirty="0" smtClean="0">
                <a:latin typeface="Times New Roman"/>
                <a:ea typeface="Times New Roman"/>
              </a:rPr>
              <a:t>or</a:t>
            </a:r>
            <a:r>
              <a:rPr lang="en-US" spc="-25" dirty="0" smtClean="0">
                <a:latin typeface="Times New Roman"/>
                <a:ea typeface="Times New Roman"/>
              </a:rPr>
              <a:t> </a:t>
            </a:r>
            <a:r>
              <a:rPr lang="en-US" dirty="0" smtClean="0">
                <a:latin typeface="Times New Roman"/>
                <a:ea typeface="Times New Roman"/>
              </a:rPr>
              <a:t>conflict.</a:t>
            </a:r>
            <a:r>
              <a:rPr lang="en-US" spc="-25" dirty="0" smtClean="0">
                <a:latin typeface="Times New Roman"/>
                <a:ea typeface="Times New Roman"/>
              </a:rPr>
              <a:t> </a:t>
            </a:r>
            <a:r>
              <a:rPr lang="en-US" dirty="0" smtClean="0">
                <a:latin typeface="Times New Roman"/>
                <a:ea typeface="Times New Roman"/>
              </a:rPr>
              <a:t>Suppression</a:t>
            </a:r>
            <a:r>
              <a:rPr lang="en-US" spc="-25" dirty="0" smtClean="0">
                <a:latin typeface="Times New Roman"/>
                <a:ea typeface="Times New Roman"/>
              </a:rPr>
              <a:t> </a:t>
            </a:r>
            <a:r>
              <a:rPr lang="en-US" dirty="0" smtClean="0">
                <a:latin typeface="Times New Roman"/>
                <a:ea typeface="Times New Roman"/>
              </a:rPr>
              <a:t>differs</a:t>
            </a:r>
            <a:r>
              <a:rPr lang="en-US" spc="-240" dirty="0" smtClean="0">
                <a:latin typeface="Times New Roman"/>
                <a:ea typeface="Times New Roman"/>
              </a:rPr>
              <a:t> </a:t>
            </a:r>
            <a:r>
              <a:rPr lang="en-US" dirty="0" smtClean="0">
                <a:latin typeface="Times New Roman"/>
                <a:ea typeface="Times New Roman"/>
              </a:rPr>
              <a:t>from</a:t>
            </a:r>
            <a:r>
              <a:rPr lang="en-US" spc="-50" dirty="0" smtClean="0">
                <a:latin typeface="Times New Roman"/>
                <a:ea typeface="Times New Roman"/>
              </a:rPr>
              <a:t> </a:t>
            </a:r>
            <a:r>
              <a:rPr lang="en-US" dirty="0" smtClean="0">
                <a:latin typeface="Times New Roman"/>
                <a:ea typeface="Times New Roman"/>
              </a:rPr>
              <a:t>repression</a:t>
            </a:r>
            <a:r>
              <a:rPr lang="en-US" spc="-50" dirty="0" smtClean="0">
                <a:latin typeface="Times New Roman"/>
                <a:ea typeface="Times New Roman"/>
              </a:rPr>
              <a:t> </a:t>
            </a:r>
            <a:r>
              <a:rPr lang="en-US" dirty="0" smtClean="0">
                <a:latin typeface="Times New Roman"/>
                <a:ea typeface="Times New Roman"/>
              </a:rPr>
              <a:t>and</a:t>
            </a:r>
            <a:r>
              <a:rPr lang="en-US" spc="-45" dirty="0" smtClean="0">
                <a:latin typeface="Times New Roman"/>
                <a:ea typeface="Times New Roman"/>
              </a:rPr>
              <a:t> </a:t>
            </a:r>
            <a:r>
              <a:rPr lang="en-US" dirty="0" smtClean="0">
                <a:latin typeface="Times New Roman"/>
                <a:ea typeface="Times New Roman"/>
              </a:rPr>
              <a:t>denial</a:t>
            </a:r>
            <a:r>
              <a:rPr lang="en-US" spc="-50" dirty="0" smtClean="0">
                <a:latin typeface="Times New Roman"/>
                <a:ea typeface="Times New Roman"/>
              </a:rPr>
              <a:t> </a:t>
            </a:r>
            <a:r>
              <a:rPr lang="en-US" dirty="0" smtClean="0">
                <a:latin typeface="Times New Roman"/>
                <a:ea typeface="Times New Roman"/>
              </a:rPr>
              <a:t>in</a:t>
            </a:r>
            <a:r>
              <a:rPr lang="en-US" spc="-50" dirty="0" smtClean="0">
                <a:latin typeface="Times New Roman"/>
                <a:ea typeface="Times New Roman"/>
              </a:rPr>
              <a:t> </a:t>
            </a:r>
            <a:r>
              <a:rPr lang="en-US" dirty="0" smtClean="0">
                <a:latin typeface="Times New Roman"/>
                <a:ea typeface="Times New Roman"/>
              </a:rPr>
              <a:t>that</a:t>
            </a:r>
            <a:r>
              <a:rPr lang="en-US" spc="-45" dirty="0" smtClean="0">
                <a:latin typeface="Times New Roman"/>
                <a:ea typeface="Times New Roman"/>
              </a:rPr>
              <a:t> </a:t>
            </a:r>
            <a:r>
              <a:rPr lang="en-US" dirty="0" smtClean="0">
                <a:latin typeface="Times New Roman"/>
                <a:ea typeface="Times New Roman"/>
              </a:rPr>
              <a:t>the</a:t>
            </a:r>
            <a:r>
              <a:rPr lang="en-US" spc="-50" dirty="0" smtClean="0">
                <a:latin typeface="Times New Roman"/>
                <a:ea typeface="Times New Roman"/>
              </a:rPr>
              <a:t> </a:t>
            </a:r>
            <a:r>
              <a:rPr lang="en-US" dirty="0" smtClean="0">
                <a:latin typeface="Times New Roman"/>
                <a:ea typeface="Times New Roman"/>
              </a:rPr>
              <a:t>undesirable</a:t>
            </a:r>
            <a:r>
              <a:rPr lang="en-US" spc="-50" dirty="0" smtClean="0">
                <a:latin typeface="Times New Roman"/>
                <a:ea typeface="Times New Roman"/>
              </a:rPr>
              <a:t> </a:t>
            </a:r>
            <a:r>
              <a:rPr lang="en-US" dirty="0" smtClean="0">
                <a:latin typeface="Times New Roman"/>
                <a:ea typeface="Times New Roman"/>
              </a:rPr>
              <a:t>feelings</a:t>
            </a:r>
            <a:r>
              <a:rPr lang="en-US" spc="-45" dirty="0" smtClean="0">
                <a:latin typeface="Times New Roman"/>
                <a:ea typeface="Times New Roman"/>
              </a:rPr>
              <a:t> </a:t>
            </a:r>
            <a:r>
              <a:rPr lang="en-US" dirty="0" smtClean="0">
                <a:latin typeface="Times New Roman"/>
                <a:ea typeface="Times New Roman"/>
              </a:rPr>
              <a:t>are</a:t>
            </a:r>
            <a:r>
              <a:rPr lang="en-US" spc="-50" dirty="0" smtClean="0">
                <a:latin typeface="Times New Roman"/>
                <a:ea typeface="Times New Roman"/>
              </a:rPr>
              <a:t> </a:t>
            </a:r>
            <a:r>
              <a:rPr lang="en-US" dirty="0" smtClean="0">
                <a:latin typeface="Times New Roman"/>
                <a:ea typeface="Times New Roman"/>
              </a:rPr>
              <a:t>available</a:t>
            </a:r>
            <a:r>
              <a:rPr lang="en-US" spc="-50" dirty="0" smtClean="0">
                <a:latin typeface="Times New Roman"/>
                <a:ea typeface="Times New Roman"/>
              </a:rPr>
              <a:t> </a:t>
            </a:r>
            <a:r>
              <a:rPr lang="en-US" dirty="0" smtClean="0">
                <a:latin typeface="Times New Roman"/>
                <a:ea typeface="Times New Roman"/>
              </a:rPr>
              <a:t>but</a:t>
            </a:r>
            <a:r>
              <a:rPr lang="en-US" spc="-45" dirty="0" smtClean="0">
                <a:latin typeface="Times New Roman"/>
                <a:ea typeface="Times New Roman"/>
              </a:rPr>
              <a:t> </a:t>
            </a:r>
            <a:r>
              <a:rPr lang="en-US" dirty="0" smtClean="0">
                <a:latin typeface="Times New Roman"/>
                <a:ea typeface="Times New Roman"/>
              </a:rPr>
              <a:t>deliberately</a:t>
            </a:r>
            <a:r>
              <a:rPr lang="en-US" spc="-50" dirty="0" smtClean="0">
                <a:latin typeface="Times New Roman"/>
                <a:ea typeface="Times New Roman"/>
              </a:rPr>
              <a:t> </a:t>
            </a:r>
            <a:r>
              <a:rPr lang="en-US" dirty="0" smtClean="0">
                <a:latin typeface="Times New Roman"/>
                <a:ea typeface="Times New Roman"/>
              </a:rPr>
              <a:t>ignored</a:t>
            </a:r>
            <a:r>
              <a:rPr lang="en-US" spc="-45" dirty="0" smtClean="0">
                <a:latin typeface="Times New Roman"/>
                <a:ea typeface="Times New Roman"/>
              </a:rPr>
              <a:t> </a:t>
            </a:r>
            <a:r>
              <a:rPr lang="en-US" dirty="0" smtClean="0">
                <a:latin typeface="Times New Roman"/>
                <a:ea typeface="Times New Roman"/>
              </a:rPr>
              <a:t>(unlike</a:t>
            </a:r>
            <a:r>
              <a:rPr lang="en-US" spc="-50" dirty="0" smtClean="0">
                <a:latin typeface="Times New Roman"/>
                <a:ea typeface="Times New Roman"/>
              </a:rPr>
              <a:t> </a:t>
            </a:r>
            <a:r>
              <a:rPr lang="en-US" dirty="0" smtClean="0">
                <a:latin typeface="Times New Roman"/>
                <a:ea typeface="Times New Roman"/>
              </a:rPr>
              <a:t>repression</a:t>
            </a:r>
            <a:r>
              <a:rPr lang="en-US" spc="-50" dirty="0" smtClean="0">
                <a:latin typeface="Times New Roman"/>
                <a:ea typeface="Times New Roman"/>
              </a:rPr>
              <a:t> </a:t>
            </a:r>
            <a:r>
              <a:rPr lang="en-US" dirty="0" smtClean="0">
                <a:latin typeface="Times New Roman"/>
                <a:ea typeface="Times New Roman"/>
              </a:rPr>
              <a:t>and</a:t>
            </a:r>
            <a:r>
              <a:rPr lang="en-US" spc="-235" dirty="0" smtClean="0">
                <a:latin typeface="Times New Roman"/>
                <a:ea typeface="Times New Roman"/>
              </a:rPr>
              <a:t> </a:t>
            </a:r>
            <a:r>
              <a:rPr lang="en-US" dirty="0" smtClean="0">
                <a:latin typeface="Times New Roman"/>
                <a:ea typeface="Times New Roman"/>
              </a:rPr>
              <a:t>denial where the person is completely unaware of these feelings), e.g. A nurse working on the ward has a very sick</a:t>
            </a:r>
            <a:r>
              <a:rPr lang="en-US" spc="5" dirty="0" smtClean="0">
                <a:latin typeface="Times New Roman"/>
                <a:ea typeface="Times New Roman"/>
              </a:rPr>
              <a:t> </a:t>
            </a:r>
            <a:r>
              <a:rPr lang="en-US" dirty="0" smtClean="0">
                <a:latin typeface="Times New Roman"/>
                <a:ea typeface="Times New Roman"/>
              </a:rPr>
              <a:t>child at home but she keeps it out of her mind until she finishes her duty time.</a:t>
            </a:r>
          </a:p>
          <a:p>
            <a:endParaRPr lang="en-US" dirty="0"/>
          </a:p>
        </p:txBody>
      </p:sp>
    </p:spTree>
  </p:cSld>
  <p:clrMapOvr>
    <a:masterClrMapping/>
  </p:clrMapOvr>
  <p:transition spd="med">
    <p:wipe dir="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DEFENCE</a:t>
            </a:r>
            <a:r>
              <a:rPr lang="en-US" b="1" spc="120" dirty="0" smtClean="0">
                <a:latin typeface="Arial"/>
                <a:ea typeface="Arial"/>
              </a:rPr>
              <a:t> </a:t>
            </a:r>
            <a:r>
              <a:rPr lang="en-US" b="1" dirty="0" smtClean="0">
                <a:latin typeface="Arial"/>
                <a:ea typeface="Arial"/>
              </a:rPr>
              <a:t>MECHANISMS</a:t>
            </a:r>
            <a:r>
              <a:rPr lang="en-US" b="1" spc="120" dirty="0" smtClean="0">
                <a:latin typeface="Arial"/>
                <a:ea typeface="Arial"/>
              </a:rPr>
              <a:t> </a:t>
            </a:r>
            <a:r>
              <a:rPr lang="en-US" b="1" dirty="0" smtClean="0">
                <a:latin typeface="Arial"/>
                <a:ea typeface="Arial"/>
              </a:rPr>
              <a:t>IN</a:t>
            </a:r>
            <a:r>
              <a:rPr lang="en-US" b="1" spc="125" dirty="0" smtClean="0">
                <a:latin typeface="Arial"/>
                <a:ea typeface="Arial"/>
              </a:rPr>
              <a:t> </a:t>
            </a:r>
            <a:r>
              <a:rPr lang="en-US" b="1" dirty="0" smtClean="0">
                <a:latin typeface="Arial"/>
                <a:ea typeface="Arial"/>
              </a:rPr>
              <a:t>PSYCHIATRIC</a:t>
            </a:r>
            <a:r>
              <a:rPr lang="en-US" b="1" spc="-555" dirty="0" smtClean="0">
                <a:latin typeface="Arial"/>
                <a:ea typeface="Arial"/>
              </a:rPr>
              <a:t> </a:t>
            </a:r>
            <a:r>
              <a:rPr lang="en-US" b="1" dirty="0" smtClean="0">
                <a:latin typeface="Arial"/>
                <a:ea typeface="Arial"/>
              </a:rPr>
              <a:t>DISORDERS</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70000" lnSpcReduction="20000"/>
          </a:bodyPr>
          <a:lstStyle/>
          <a:p>
            <a:pPr marL="266700" marR="0">
              <a:spcBef>
                <a:spcPts val="1005"/>
              </a:spcBef>
              <a:spcAft>
                <a:spcPts val="0"/>
              </a:spcAft>
            </a:pPr>
            <a:r>
              <a:rPr lang="en-US" sz="3200" b="1" dirty="0" smtClean="0">
                <a:latin typeface="Arial"/>
                <a:ea typeface="Arial"/>
              </a:rPr>
              <a:t>Psychosis</a:t>
            </a:r>
          </a:p>
          <a:p>
            <a:pPr marL="342900" marR="266065" lvl="0" indent="-342900">
              <a:lnSpc>
                <a:spcPct val="103000"/>
              </a:lnSpc>
              <a:spcBef>
                <a:spcPts val="1130"/>
              </a:spcBef>
              <a:spcAft>
                <a:spcPts val="0"/>
              </a:spcAft>
              <a:buSzPts val="1000"/>
              <a:buFont typeface="Times New Roman"/>
              <a:buChar char="•"/>
              <a:tabLst>
                <a:tab pos="393700" algn="l"/>
              </a:tabLst>
            </a:pPr>
            <a:r>
              <a:rPr lang="en-US" sz="3200" dirty="0" smtClean="0">
                <a:latin typeface="Times New Roman"/>
                <a:ea typeface="Times New Roman"/>
              </a:rPr>
              <a:t>In</a:t>
            </a:r>
            <a:r>
              <a:rPr lang="en-US" sz="3200" spc="15" dirty="0" smtClean="0">
                <a:latin typeface="Times New Roman"/>
                <a:ea typeface="Times New Roman"/>
              </a:rPr>
              <a:t> </a:t>
            </a:r>
            <a:r>
              <a:rPr lang="en-US" sz="3200" dirty="0" smtClean="0">
                <a:latin typeface="Times New Roman"/>
                <a:ea typeface="Times New Roman"/>
              </a:rPr>
              <a:t>the</a:t>
            </a:r>
            <a:r>
              <a:rPr lang="en-US" sz="3200" spc="15" dirty="0" smtClean="0">
                <a:latin typeface="Times New Roman"/>
                <a:ea typeface="Times New Roman"/>
              </a:rPr>
              <a:t> </a:t>
            </a:r>
            <a:r>
              <a:rPr lang="en-US" sz="3200" dirty="0" smtClean="0">
                <a:latin typeface="Times New Roman"/>
                <a:ea typeface="Times New Roman"/>
              </a:rPr>
              <a:t>acute</a:t>
            </a:r>
            <a:r>
              <a:rPr lang="en-US" sz="3200" spc="15" dirty="0" smtClean="0">
                <a:latin typeface="Times New Roman"/>
                <a:ea typeface="Times New Roman"/>
              </a:rPr>
              <a:t> </a:t>
            </a:r>
            <a:r>
              <a:rPr lang="en-US" sz="3200" dirty="0" smtClean="0">
                <a:latin typeface="Times New Roman"/>
                <a:ea typeface="Times New Roman"/>
              </a:rPr>
              <a:t>stage</a:t>
            </a:r>
            <a:r>
              <a:rPr lang="en-US" sz="3200" spc="15" dirty="0" smtClean="0">
                <a:latin typeface="Times New Roman"/>
                <a:ea typeface="Times New Roman"/>
              </a:rPr>
              <a:t> </a:t>
            </a:r>
            <a:r>
              <a:rPr lang="en-US" sz="3200" dirty="0" smtClean="0">
                <a:latin typeface="Times New Roman"/>
                <a:ea typeface="Times New Roman"/>
              </a:rPr>
              <a:t>there</a:t>
            </a:r>
            <a:r>
              <a:rPr lang="en-US" sz="3200" spc="15" dirty="0" smtClean="0">
                <a:latin typeface="Times New Roman"/>
                <a:ea typeface="Times New Roman"/>
              </a:rPr>
              <a:t> </a:t>
            </a:r>
            <a:r>
              <a:rPr lang="en-US" sz="3200" dirty="0" smtClean="0">
                <a:latin typeface="Times New Roman"/>
                <a:ea typeface="Times New Roman"/>
              </a:rPr>
              <a:t>is</a:t>
            </a:r>
            <a:r>
              <a:rPr lang="en-US" sz="3200" spc="15" dirty="0" smtClean="0">
                <a:latin typeface="Times New Roman"/>
                <a:ea typeface="Times New Roman"/>
              </a:rPr>
              <a:t> </a:t>
            </a:r>
            <a:r>
              <a:rPr lang="en-US" sz="3200" dirty="0" smtClean="0">
                <a:latin typeface="Times New Roman"/>
                <a:ea typeface="Times New Roman"/>
              </a:rPr>
              <a:t>a</a:t>
            </a:r>
            <a:r>
              <a:rPr lang="en-US" sz="3200" spc="15" dirty="0" smtClean="0">
                <a:latin typeface="Times New Roman"/>
                <a:ea typeface="Times New Roman"/>
              </a:rPr>
              <a:t> </a:t>
            </a:r>
            <a:r>
              <a:rPr lang="en-US" sz="3200" dirty="0" smtClean="0">
                <a:latin typeface="Times New Roman"/>
                <a:ea typeface="Times New Roman"/>
              </a:rPr>
              <a:t>complete</a:t>
            </a:r>
            <a:r>
              <a:rPr lang="en-US" sz="3200" spc="15" dirty="0" smtClean="0">
                <a:latin typeface="Times New Roman"/>
                <a:ea typeface="Times New Roman"/>
              </a:rPr>
              <a:t> </a:t>
            </a:r>
            <a:r>
              <a:rPr lang="en-US" sz="3200" dirty="0" smtClean="0">
                <a:latin typeface="Times New Roman"/>
                <a:ea typeface="Times New Roman"/>
              </a:rPr>
              <a:t>loss</a:t>
            </a:r>
            <a:r>
              <a:rPr lang="en-US" sz="3200" spc="15" dirty="0" smtClean="0">
                <a:latin typeface="Times New Roman"/>
                <a:ea typeface="Times New Roman"/>
              </a:rPr>
              <a:t> </a:t>
            </a:r>
            <a:r>
              <a:rPr lang="en-US" sz="3200" dirty="0" smtClean="0">
                <a:latin typeface="Times New Roman"/>
                <a:ea typeface="Times New Roman"/>
              </a:rPr>
              <a:t>of</a:t>
            </a:r>
            <a:r>
              <a:rPr lang="en-US" sz="3200" spc="15" dirty="0" smtClean="0">
                <a:latin typeface="Times New Roman"/>
                <a:ea typeface="Times New Roman"/>
              </a:rPr>
              <a:t> </a:t>
            </a:r>
            <a:r>
              <a:rPr lang="en-US" sz="3200" dirty="0" smtClean="0">
                <a:latin typeface="Times New Roman"/>
                <a:ea typeface="Times New Roman"/>
              </a:rPr>
              <a:t>the</a:t>
            </a:r>
            <a:r>
              <a:rPr lang="en-US" sz="3200" spc="15" dirty="0" smtClean="0">
                <a:latin typeface="Times New Roman"/>
                <a:ea typeface="Times New Roman"/>
              </a:rPr>
              <a:t> </a:t>
            </a:r>
            <a:r>
              <a:rPr lang="en-US" sz="3200" dirty="0" smtClean="0">
                <a:latin typeface="Times New Roman"/>
                <a:ea typeface="Times New Roman"/>
              </a:rPr>
              <a:t>ego's</a:t>
            </a:r>
            <a:r>
              <a:rPr lang="en-US" sz="3200" spc="15" dirty="0" smtClean="0">
                <a:latin typeface="Times New Roman"/>
                <a:ea typeface="Times New Roman"/>
              </a:rPr>
              <a:t> </a:t>
            </a:r>
            <a:r>
              <a:rPr lang="en-US" sz="3200" dirty="0" err="1" smtClean="0">
                <a:latin typeface="Times New Roman"/>
                <a:ea typeface="Times New Roman"/>
              </a:rPr>
              <a:t>defence</a:t>
            </a:r>
            <a:r>
              <a:rPr lang="en-US" sz="3200" spc="15" dirty="0" smtClean="0">
                <a:latin typeface="Times New Roman"/>
                <a:ea typeface="Times New Roman"/>
              </a:rPr>
              <a:t> </a:t>
            </a:r>
            <a:r>
              <a:rPr lang="en-US" sz="3200" dirty="0" smtClean="0">
                <a:latin typeface="Times New Roman"/>
                <a:ea typeface="Times New Roman"/>
              </a:rPr>
              <a:t>mechanisms,</a:t>
            </a:r>
            <a:r>
              <a:rPr lang="en-US" sz="3200" spc="15" dirty="0" smtClean="0">
                <a:latin typeface="Times New Roman"/>
                <a:ea typeface="Times New Roman"/>
              </a:rPr>
              <a:t> </a:t>
            </a:r>
            <a:r>
              <a:rPr lang="en-US" sz="3200" dirty="0" smtClean="0">
                <a:latin typeface="Times New Roman"/>
                <a:ea typeface="Times New Roman"/>
              </a:rPr>
              <a:t>and</a:t>
            </a:r>
            <a:r>
              <a:rPr lang="en-US" sz="3200" spc="15" dirty="0" smtClean="0">
                <a:latin typeface="Times New Roman"/>
                <a:ea typeface="Times New Roman"/>
              </a:rPr>
              <a:t> </a:t>
            </a:r>
            <a:r>
              <a:rPr lang="en-US" sz="3200" dirty="0" smtClean="0">
                <a:latin typeface="Times New Roman"/>
                <a:ea typeface="Times New Roman"/>
              </a:rPr>
              <a:t>disturbing</a:t>
            </a:r>
            <a:r>
              <a:rPr lang="en-US" sz="3200" spc="15" dirty="0" smtClean="0">
                <a:latin typeface="Times New Roman"/>
                <a:ea typeface="Times New Roman"/>
              </a:rPr>
              <a:t> </a:t>
            </a:r>
            <a:r>
              <a:rPr lang="en-US" sz="3200" dirty="0" smtClean="0">
                <a:latin typeface="Times New Roman"/>
                <a:ea typeface="Times New Roman"/>
              </a:rPr>
              <a:t>thoughts,</a:t>
            </a:r>
            <a:r>
              <a:rPr lang="en-US" sz="3200" spc="15" dirty="0" smtClean="0">
                <a:latin typeface="Times New Roman"/>
                <a:ea typeface="Times New Roman"/>
              </a:rPr>
              <a:t> </a:t>
            </a:r>
            <a:r>
              <a:rPr lang="en-US" sz="3200" dirty="0" smtClean="0">
                <a:latin typeface="Times New Roman"/>
                <a:ea typeface="Times New Roman"/>
              </a:rPr>
              <a:t>feelings,</a:t>
            </a:r>
            <a:r>
              <a:rPr lang="en-US" sz="3200" spc="15" dirty="0" smtClean="0">
                <a:latin typeface="Times New Roman"/>
                <a:ea typeface="Times New Roman"/>
              </a:rPr>
              <a:t> </a:t>
            </a:r>
            <a:r>
              <a:rPr lang="en-US" sz="3200" dirty="0" smtClean="0">
                <a:latin typeface="Times New Roman"/>
                <a:ea typeface="Times New Roman"/>
              </a:rPr>
              <a:t>and</a:t>
            </a:r>
            <a:r>
              <a:rPr lang="en-US" sz="3200" spc="-235" dirty="0" smtClean="0">
                <a:latin typeface="Times New Roman"/>
                <a:ea typeface="Times New Roman"/>
              </a:rPr>
              <a:t> </a:t>
            </a:r>
            <a:r>
              <a:rPr lang="en-US" sz="3200" dirty="0" smtClean="0">
                <a:latin typeface="Times New Roman"/>
                <a:ea typeface="Times New Roman"/>
              </a:rPr>
              <a:t>impulses intrude into the consciousness</a:t>
            </a:r>
            <a:endParaRPr lang="en-US" sz="4000" dirty="0" smtClean="0">
              <a:latin typeface="Times New Roman"/>
              <a:ea typeface="Times New Roman"/>
            </a:endParaRPr>
          </a:p>
          <a:p>
            <a:pPr marL="0" marR="0">
              <a:spcBef>
                <a:spcPts val="2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342900" marR="0" lvl="0" indent="-342900">
              <a:spcBef>
                <a:spcPts val="0"/>
              </a:spcBef>
              <a:spcAft>
                <a:spcPts val="0"/>
              </a:spcAft>
              <a:buSzPts val="1000"/>
              <a:buFont typeface="Times New Roman"/>
              <a:buChar char="•"/>
              <a:tabLst>
                <a:tab pos="393700" algn="l"/>
              </a:tabLst>
            </a:pPr>
            <a:r>
              <a:rPr lang="en-US" sz="3200" dirty="0" smtClean="0">
                <a:latin typeface="Times New Roman"/>
                <a:ea typeface="Times New Roman"/>
              </a:rPr>
              <a:t>As the individual gradually improves, </a:t>
            </a:r>
            <a:r>
              <a:rPr lang="en-US" sz="3200" dirty="0" err="1" smtClean="0">
                <a:latin typeface="Times New Roman"/>
                <a:ea typeface="Times New Roman"/>
              </a:rPr>
              <a:t>defences</a:t>
            </a:r>
            <a:r>
              <a:rPr lang="en-US" sz="3200" dirty="0" smtClean="0">
                <a:latin typeface="Times New Roman"/>
                <a:ea typeface="Times New Roman"/>
              </a:rPr>
              <a:t> appear.</a:t>
            </a:r>
            <a:endParaRPr lang="en-US" sz="4000" dirty="0" smtClean="0">
              <a:latin typeface="Times New Roman"/>
              <a:ea typeface="Times New Roman"/>
            </a:endParaRPr>
          </a:p>
          <a:p>
            <a:pPr marL="0" marR="0">
              <a:spcBef>
                <a:spcPts val="1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Projection</a:t>
            </a:r>
            <a:endParaRPr lang="en-US" sz="3600" dirty="0" smtClean="0">
              <a:latin typeface="Times New Roman"/>
              <a:ea typeface="Times New Roman"/>
            </a:endParaRPr>
          </a:p>
          <a:p>
            <a:pPr marL="0" marR="0">
              <a:spcBef>
                <a:spcPts val="1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Delusional denial</a:t>
            </a:r>
            <a:endParaRPr lang="en-US" sz="3600" dirty="0" smtClean="0">
              <a:latin typeface="Times New Roman"/>
              <a:ea typeface="Times New Roman"/>
            </a:endParaRPr>
          </a:p>
          <a:p>
            <a:pPr marL="0" marR="0">
              <a:spcBef>
                <a:spcPts val="15"/>
              </a:spcBef>
              <a:spcAft>
                <a:spcPts val="0"/>
              </a:spcAft>
            </a:pPr>
            <a:r>
              <a:rPr lang="en-US" sz="3200" dirty="0" smtClean="0">
                <a:latin typeface="Times New Roman"/>
                <a:ea typeface="Times New Roman"/>
              </a:rPr>
              <a:t/>
            </a:r>
            <a:br>
              <a:rPr lang="en-US" sz="3200" dirty="0" smtClean="0">
                <a:latin typeface="Times New Roman"/>
                <a:ea typeface="Times New Roman"/>
              </a:rPr>
            </a:br>
            <a:r>
              <a:rPr lang="en-US" sz="800" dirty="0" smtClean="0">
                <a:latin typeface="Times New Roman"/>
                <a:ea typeface="Times New Roman"/>
              </a:rPr>
              <a:t> </a:t>
            </a:r>
            <a:endParaRPr lang="en-US" sz="3200" dirty="0" smtClean="0">
              <a:latin typeface="Times New Roman"/>
              <a:ea typeface="Times New Roman"/>
            </a:endParaRPr>
          </a:p>
          <a:p>
            <a:pPr marL="742950" marR="0" lvl="1" indent="-285750">
              <a:spcBef>
                <a:spcPts val="460"/>
              </a:spcBef>
              <a:spcAft>
                <a:spcPts val="0"/>
              </a:spcAft>
              <a:buSzPts val="1000"/>
              <a:buFont typeface="Times New Roman"/>
              <a:buChar char="•"/>
              <a:tabLst>
                <a:tab pos="520700" algn="l"/>
              </a:tabLst>
            </a:pPr>
            <a:r>
              <a:rPr lang="en-US" sz="2800" dirty="0" smtClean="0">
                <a:latin typeface="Times New Roman"/>
                <a:ea typeface="Times New Roman"/>
              </a:rPr>
              <a:t>Distortion</a:t>
            </a:r>
            <a:endParaRPr lang="en-US" sz="3600" dirty="0" smtClean="0">
              <a:latin typeface="Times New Roman"/>
              <a:ea typeface="Times New Roman"/>
            </a:endParaRPr>
          </a:p>
          <a:p>
            <a:pPr marL="0" marR="0">
              <a:spcBef>
                <a:spcPts val="1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Regression</a:t>
            </a:r>
            <a:endParaRPr lang="en-US" sz="3600" dirty="0" smtClean="0">
              <a:latin typeface="Times New Roman"/>
              <a:ea typeface="Times New Roman"/>
            </a:endParaRPr>
          </a:p>
          <a:p>
            <a:pPr marL="0" marR="0">
              <a:spcBef>
                <a:spcPts val="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endParaRPr lang="en-US" dirty="0"/>
          </a:p>
        </p:txBody>
      </p:sp>
    </p:spTree>
  </p:cSld>
  <p:clrMapOvr>
    <a:masterClrMapping/>
  </p:clrMapOvr>
  <p:transition spd="med">
    <p:wipe dir="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32500" lnSpcReduction="20000"/>
          </a:bodyPr>
          <a:lstStyle/>
          <a:p>
            <a:pPr marL="266700" marR="0">
              <a:spcBef>
                <a:spcPts val="0"/>
              </a:spcBef>
              <a:spcAft>
                <a:spcPts val="0"/>
              </a:spcAft>
            </a:pPr>
            <a:r>
              <a:rPr lang="en-US" b="1" dirty="0" smtClean="0">
                <a:latin typeface="Arial"/>
                <a:ea typeface="Arial"/>
              </a:rPr>
              <a:t>Neurotic</a:t>
            </a:r>
            <a:r>
              <a:rPr lang="en-US" b="1" spc="260" dirty="0" smtClean="0">
                <a:latin typeface="Arial"/>
                <a:ea typeface="Arial"/>
              </a:rPr>
              <a:t> </a:t>
            </a:r>
            <a:r>
              <a:rPr lang="en-US" b="1" dirty="0" smtClean="0">
                <a:latin typeface="Arial"/>
                <a:ea typeface="Arial"/>
              </a:rPr>
              <a:t>Conditions</a:t>
            </a:r>
          </a:p>
          <a:p>
            <a:pPr marL="266700" marR="0" algn="just">
              <a:spcBef>
                <a:spcPts val="1140"/>
              </a:spcBef>
              <a:spcAft>
                <a:spcPts val="0"/>
              </a:spcAft>
            </a:pPr>
            <a:r>
              <a:rPr lang="en-US" dirty="0" smtClean="0">
                <a:latin typeface="Times New Roman"/>
                <a:ea typeface="Times New Roman"/>
              </a:rPr>
              <a:t>(Anxiety Disorders; Somatoform Disorders; Dissociative Disorders)</a:t>
            </a:r>
          </a:p>
          <a:p>
            <a:pPr marL="0" marR="0">
              <a:spcBef>
                <a:spcPts val="1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err="1" smtClean="0">
                <a:latin typeface="Times New Roman"/>
                <a:ea typeface="Times New Roman"/>
              </a:rPr>
              <a:t>Defences</a:t>
            </a:r>
            <a:r>
              <a:rPr lang="en-US" dirty="0" smtClean="0">
                <a:latin typeface="Times New Roman"/>
                <a:ea typeface="Times New Roman"/>
              </a:rPr>
              <a:t> are used non-adaptively in social interaction.</a:t>
            </a:r>
          </a:p>
          <a:p>
            <a:pPr marL="0" marR="0">
              <a:spcBef>
                <a:spcPts val="2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They are stereotyped and repeated.</a:t>
            </a:r>
          </a:p>
          <a:p>
            <a:pPr marL="0" marR="0">
              <a:spcBef>
                <a:spcPts val="3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Phobia</a:t>
            </a:r>
          </a:p>
          <a:p>
            <a:pPr marL="342900" marR="0" lvl="0" indent="-342900">
              <a:spcBef>
                <a:spcPts val="1100"/>
              </a:spcBef>
              <a:spcAft>
                <a:spcPts val="0"/>
              </a:spcAft>
              <a:buSzPts val="1000"/>
              <a:buFont typeface="Times New Roman"/>
              <a:buChar char="•"/>
              <a:tabLst>
                <a:tab pos="393700" algn="l"/>
              </a:tabLst>
            </a:pPr>
            <a:r>
              <a:rPr lang="en-US" dirty="0" smtClean="0">
                <a:latin typeface="Times New Roman"/>
                <a:ea typeface="Times New Roman"/>
              </a:rPr>
              <a:t>Displacement</a:t>
            </a:r>
          </a:p>
          <a:p>
            <a:pPr marL="0" marR="0">
              <a:spcBef>
                <a:spcPts val="15"/>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Avoidance</a:t>
            </a:r>
          </a:p>
          <a:p>
            <a:pPr marL="0" marR="0">
              <a:spcBef>
                <a:spcPts val="1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Symbolization</a:t>
            </a:r>
          </a:p>
          <a:p>
            <a:pPr marL="0" marR="0">
              <a:spcBef>
                <a:spcPts val="3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Obsessive</a:t>
            </a:r>
            <a:r>
              <a:rPr lang="en-US" b="1" spc="195" dirty="0" smtClean="0">
                <a:latin typeface="Arial"/>
                <a:ea typeface="Arial"/>
              </a:rPr>
              <a:t> </a:t>
            </a:r>
            <a:r>
              <a:rPr lang="en-US" b="1" dirty="0" smtClean="0">
                <a:latin typeface="Arial"/>
                <a:ea typeface="Arial"/>
              </a:rPr>
              <a:t>Compulsive</a:t>
            </a:r>
            <a:r>
              <a:rPr lang="en-US" b="1" spc="195" dirty="0" smtClean="0">
                <a:latin typeface="Arial"/>
                <a:ea typeface="Arial"/>
              </a:rPr>
              <a:t> </a:t>
            </a:r>
            <a:r>
              <a:rPr lang="en-US" b="1" dirty="0" smtClean="0">
                <a:latin typeface="Arial"/>
                <a:ea typeface="Arial"/>
              </a:rPr>
              <a:t>Disorder</a:t>
            </a:r>
          </a:p>
          <a:p>
            <a:pPr marL="342900" marR="0" lvl="0" indent="-342900">
              <a:spcBef>
                <a:spcPts val="1105"/>
              </a:spcBef>
              <a:spcAft>
                <a:spcPts val="0"/>
              </a:spcAft>
              <a:buSzPts val="1000"/>
              <a:buFont typeface="Times New Roman"/>
              <a:buChar char="•"/>
              <a:tabLst>
                <a:tab pos="393700" algn="l"/>
              </a:tabLst>
            </a:pPr>
            <a:r>
              <a:rPr lang="en-US" dirty="0" smtClean="0">
                <a:latin typeface="Times New Roman"/>
                <a:ea typeface="Times New Roman"/>
              </a:rPr>
              <a:t>Undoing</a:t>
            </a:r>
          </a:p>
          <a:p>
            <a:pPr marL="0" marR="0">
              <a:spcBef>
                <a:spcPts val="1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Isolation</a:t>
            </a:r>
          </a:p>
          <a:p>
            <a:pPr marL="0" marR="0">
              <a:spcBef>
                <a:spcPts val="15"/>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Intellectualization</a:t>
            </a:r>
          </a:p>
          <a:p>
            <a:pPr marL="0" marR="0">
              <a:spcBef>
                <a:spcPts val="1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Reaction formation</a:t>
            </a:r>
          </a:p>
          <a:p>
            <a:pPr marL="0" marR="0">
              <a:spcBef>
                <a:spcPts val="3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Somatoform</a:t>
            </a:r>
            <a:r>
              <a:rPr lang="en-US" b="1" spc="200" dirty="0" smtClean="0">
                <a:latin typeface="Arial"/>
                <a:ea typeface="Arial"/>
              </a:rPr>
              <a:t> </a:t>
            </a:r>
            <a:r>
              <a:rPr lang="en-US" b="1" dirty="0" smtClean="0">
                <a:latin typeface="Arial"/>
                <a:ea typeface="Arial"/>
              </a:rPr>
              <a:t>Disorders</a:t>
            </a:r>
          </a:p>
          <a:p>
            <a:pPr marL="342900" marR="0" lvl="0" indent="-342900">
              <a:spcBef>
                <a:spcPts val="1105"/>
              </a:spcBef>
              <a:spcAft>
                <a:spcPts val="0"/>
              </a:spcAft>
              <a:buSzPts val="1000"/>
              <a:buFont typeface="Times New Roman"/>
              <a:buChar char="•"/>
              <a:tabLst>
                <a:tab pos="393700" algn="l"/>
              </a:tabLst>
            </a:pPr>
            <a:r>
              <a:rPr lang="en-US" dirty="0" smtClean="0">
                <a:latin typeface="Times New Roman"/>
                <a:ea typeface="Times New Roman"/>
              </a:rPr>
              <a:t>Conversion</a:t>
            </a:r>
          </a:p>
          <a:p>
            <a:pPr marL="0" marR="0">
              <a:spcBef>
                <a:spcPts val="3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Dissociative</a:t>
            </a:r>
            <a:r>
              <a:rPr lang="en-US" b="1" spc="200" dirty="0" smtClean="0">
                <a:latin typeface="Arial"/>
                <a:ea typeface="Arial"/>
              </a:rPr>
              <a:t> </a:t>
            </a:r>
            <a:r>
              <a:rPr lang="en-US" b="1" dirty="0" smtClean="0">
                <a:latin typeface="Arial"/>
                <a:ea typeface="Arial"/>
              </a:rPr>
              <a:t>Disorders</a:t>
            </a:r>
          </a:p>
          <a:p>
            <a:pPr marL="342900" marR="0" lvl="0" indent="-342900">
              <a:spcBef>
                <a:spcPts val="1100"/>
              </a:spcBef>
              <a:spcAft>
                <a:spcPts val="0"/>
              </a:spcAft>
              <a:buSzPts val="1000"/>
              <a:buFont typeface="Times New Roman"/>
              <a:buChar char="•"/>
              <a:tabLst>
                <a:tab pos="393700" algn="l"/>
              </a:tabLst>
            </a:pPr>
            <a:r>
              <a:rPr lang="en-US" dirty="0" smtClean="0">
                <a:latin typeface="Times New Roman"/>
                <a:ea typeface="Times New Roman"/>
              </a:rPr>
              <a:t>Dissociation</a:t>
            </a:r>
          </a:p>
          <a:p>
            <a:pPr marL="0" marR="0">
              <a:spcBef>
                <a:spcPts val="15"/>
              </a:spcBef>
              <a:spcAft>
                <a:spcPts val="0"/>
              </a:spcAft>
            </a:pPr>
            <a:r>
              <a:rPr lang="en-US" dirty="0" smtClean="0">
                <a:latin typeface="Times New Roman"/>
                <a:ea typeface="Times New Roman"/>
              </a:rPr>
              <a:t> </a:t>
            </a:r>
          </a:p>
          <a:p>
            <a:pPr marL="342900" marR="0" lvl="0" indent="-342900">
              <a:spcBef>
                <a:spcPts val="5"/>
              </a:spcBef>
              <a:spcAft>
                <a:spcPts val="0"/>
              </a:spcAft>
              <a:buSzPts val="1000"/>
              <a:buFont typeface="Times New Roman"/>
              <a:buChar char="•"/>
              <a:tabLst>
                <a:tab pos="393700" algn="l"/>
              </a:tabLst>
            </a:pPr>
            <a:r>
              <a:rPr lang="en-US" dirty="0" smtClean="0">
                <a:latin typeface="Times New Roman"/>
                <a:ea typeface="Times New Roman"/>
              </a:rPr>
              <a:t>Denial</a:t>
            </a:r>
          </a:p>
          <a:p>
            <a:pPr marL="0" marR="0">
              <a:spcBef>
                <a:spcPts val="0"/>
              </a:spcBef>
              <a:spcAft>
                <a:spcPts val="0"/>
              </a:spcAft>
            </a:pPr>
            <a:r>
              <a:rPr lang="en-US" dirty="0" smtClean="0">
                <a:latin typeface="Times New Roman"/>
                <a:ea typeface="Times New Roman"/>
              </a:rPr>
              <a:t> </a:t>
            </a:r>
          </a:p>
          <a:p>
            <a:pPr marL="0" marR="0">
              <a:spcBef>
                <a:spcPts val="0"/>
              </a:spcBef>
              <a:spcAft>
                <a:spcPts val="0"/>
              </a:spcAft>
            </a:pPr>
            <a:r>
              <a:rPr lang="en-US" dirty="0" smtClean="0">
                <a:latin typeface="Times New Roman"/>
                <a:ea typeface="Times New Roman"/>
              </a:rPr>
              <a:t> </a:t>
            </a:r>
          </a:p>
          <a:p>
            <a:endParaRPr lang="en-US" dirty="0"/>
          </a:p>
        </p:txBody>
      </p:sp>
    </p:spTree>
  </p:cSld>
  <p:clrMapOvr>
    <a:masterClrMapping/>
  </p:clrMapOvr>
  <p:transition spd="med">
    <p:wipe dir="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266700" marR="0">
              <a:spcBef>
                <a:spcPts val="705"/>
              </a:spcBef>
              <a:spcAft>
                <a:spcPts val="0"/>
              </a:spcAft>
            </a:pPr>
            <a:r>
              <a:rPr lang="en-US" b="1" dirty="0" smtClean="0">
                <a:latin typeface="Arial"/>
                <a:ea typeface="Arial"/>
              </a:rPr>
              <a:t>Personality</a:t>
            </a:r>
            <a:r>
              <a:rPr lang="en-US" b="1" spc="285" dirty="0" smtClean="0">
                <a:latin typeface="Arial"/>
                <a:ea typeface="Arial"/>
              </a:rPr>
              <a:t> </a:t>
            </a:r>
            <a:r>
              <a:rPr lang="en-US" b="1" dirty="0" smtClean="0">
                <a:latin typeface="Arial"/>
                <a:ea typeface="Arial"/>
              </a:rPr>
              <a:t>Disorders</a:t>
            </a:r>
          </a:p>
          <a:p>
            <a:pPr marL="266700" marR="266065" algn="just">
              <a:lnSpc>
                <a:spcPct val="103000"/>
              </a:lnSpc>
              <a:spcBef>
                <a:spcPts val="1140"/>
              </a:spcBef>
              <a:spcAft>
                <a:spcPts val="0"/>
              </a:spcAft>
            </a:pPr>
            <a:r>
              <a:rPr lang="en-US" dirty="0" err="1" smtClean="0">
                <a:latin typeface="Times New Roman"/>
                <a:ea typeface="Times New Roman"/>
              </a:rPr>
              <a:t>Defences</a:t>
            </a:r>
            <a:r>
              <a:rPr lang="en-US" dirty="0" smtClean="0">
                <a:latin typeface="Times New Roman"/>
                <a:ea typeface="Times New Roman"/>
              </a:rPr>
              <a:t> are extremely efficient in controlling anxiety so that patient is not disturbed by any unconscious thoughts</a:t>
            </a:r>
            <a:r>
              <a:rPr lang="en-US" spc="5" dirty="0" smtClean="0">
                <a:latin typeface="Times New Roman"/>
                <a:ea typeface="Times New Roman"/>
              </a:rPr>
              <a:t> </a:t>
            </a:r>
            <a:r>
              <a:rPr lang="en-US" dirty="0" smtClean="0">
                <a:latin typeface="Times New Roman"/>
                <a:ea typeface="Times New Roman"/>
              </a:rPr>
              <a:t>or feelings. His/her behavior and impulses shaped by his/her ego defenses are maladaptive, and interfere with his</a:t>
            </a:r>
            <a:r>
              <a:rPr lang="en-US" spc="5" dirty="0" smtClean="0">
                <a:latin typeface="Times New Roman"/>
                <a:ea typeface="Times New Roman"/>
              </a:rPr>
              <a:t> </a:t>
            </a:r>
            <a:r>
              <a:rPr lang="en-US" dirty="0" smtClean="0">
                <a:latin typeface="Times New Roman"/>
                <a:ea typeface="Times New Roman"/>
              </a:rPr>
              <a:t>interpersonal and work relationship.</a:t>
            </a:r>
          </a:p>
          <a:p>
            <a:endParaRPr lang="en-US" dirty="0"/>
          </a:p>
        </p:txBody>
      </p:sp>
    </p:spTree>
  </p:cSld>
  <p:clrMapOvr>
    <a:masterClrMapping/>
  </p:clrMapOvr>
  <p:transition spd="med">
    <p:wipe dir="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266700" marR="0">
              <a:spcBef>
                <a:spcPts val="965"/>
              </a:spcBef>
              <a:spcAft>
                <a:spcPts val="0"/>
              </a:spcAft>
            </a:pPr>
            <a:r>
              <a:rPr lang="en-US" b="1" dirty="0" smtClean="0">
                <a:latin typeface="Arial"/>
                <a:ea typeface="Arial"/>
              </a:rPr>
              <a:t>CONCLUSION</a:t>
            </a:r>
          </a:p>
          <a:p>
            <a:pPr marL="342900" marR="0" lvl="0" indent="-342900">
              <a:spcBef>
                <a:spcPts val="1180"/>
              </a:spcBef>
              <a:spcAft>
                <a:spcPts val="0"/>
              </a:spcAft>
              <a:buSzPts val="1000"/>
              <a:buFont typeface="Times New Roman"/>
              <a:buChar char="•"/>
              <a:tabLst>
                <a:tab pos="393700" algn="l"/>
              </a:tabLst>
            </a:pPr>
            <a:r>
              <a:rPr lang="en-US" dirty="0" smtClean="0">
                <a:latin typeface="Times New Roman"/>
                <a:ea typeface="Times New Roman"/>
              </a:rPr>
              <a:t>Everyone uses defenses at times.</a:t>
            </a:r>
          </a:p>
          <a:p>
            <a:pPr marL="0" marR="0">
              <a:spcBef>
                <a:spcPts val="2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It is their inappropriate, repetitive or excessive use which leads to maladaptive behavior.</a:t>
            </a:r>
          </a:p>
          <a:p>
            <a:endParaRPr lang="en-US" dirty="0"/>
          </a:p>
        </p:txBody>
      </p:sp>
    </p:spTree>
  </p:cSld>
  <p:clrMapOvr>
    <a:masterClrMapping/>
  </p:clrMapOvr>
  <p:transition spd="med">
    <p:wipe dir="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Cluster</a:t>
            </a:r>
            <a:r>
              <a:rPr lang="en-US" b="1" spc="120" dirty="0" smtClean="0">
                <a:latin typeface="Arial"/>
                <a:ea typeface="Arial"/>
              </a:rPr>
              <a:t> </a:t>
            </a:r>
            <a:r>
              <a:rPr lang="en-US" b="1" dirty="0" smtClean="0">
                <a:latin typeface="Arial"/>
                <a:ea typeface="Arial"/>
              </a:rPr>
              <a:t>A</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55000" lnSpcReduction="20000"/>
          </a:bodyPr>
          <a:lstStyle/>
          <a:p>
            <a:pPr marL="342900" marR="0" lvl="0" indent="-342900">
              <a:spcBef>
                <a:spcPts val="1165"/>
              </a:spcBef>
              <a:spcAft>
                <a:spcPts val="0"/>
              </a:spcAft>
              <a:buSzPts val="1000"/>
              <a:buFont typeface="Times New Roman"/>
              <a:buChar char="•"/>
              <a:tabLst>
                <a:tab pos="393700" algn="l"/>
              </a:tabLst>
            </a:pPr>
            <a:r>
              <a:rPr lang="en-US" sz="3200" dirty="0" smtClean="0">
                <a:latin typeface="Times New Roman"/>
                <a:ea typeface="Times New Roman"/>
              </a:rPr>
              <a:t>Paranoid Personality Disorder</a:t>
            </a:r>
            <a:endParaRPr lang="en-US" sz="40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5"/>
              </a:spcBef>
              <a:spcAft>
                <a:spcPts val="0"/>
              </a:spcAft>
              <a:buSzPts val="1000"/>
              <a:buFont typeface="Times New Roman"/>
              <a:buChar char="•"/>
              <a:tabLst>
                <a:tab pos="520700" algn="l"/>
              </a:tabLst>
            </a:pPr>
            <a:r>
              <a:rPr lang="en-US" sz="2800" dirty="0" smtClean="0">
                <a:latin typeface="Times New Roman"/>
                <a:ea typeface="Times New Roman"/>
              </a:rPr>
              <a:t>Projection</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342900" marR="0" lvl="0" indent="-342900">
              <a:spcBef>
                <a:spcPts val="0"/>
              </a:spcBef>
              <a:spcAft>
                <a:spcPts val="0"/>
              </a:spcAft>
              <a:buSzPts val="1000"/>
              <a:buFont typeface="Times New Roman"/>
              <a:buChar char="•"/>
              <a:tabLst>
                <a:tab pos="393700" algn="l"/>
              </a:tabLst>
            </a:pPr>
            <a:r>
              <a:rPr lang="en-US" sz="3200" dirty="0" smtClean="0">
                <a:latin typeface="Times New Roman"/>
                <a:ea typeface="Times New Roman"/>
              </a:rPr>
              <a:t>Schizoid Personality Disorder</a:t>
            </a:r>
            <a:endParaRPr lang="en-US" sz="40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Restriction of ego functions</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342900" marR="0" lvl="0" indent="-342900">
              <a:spcBef>
                <a:spcPts val="5"/>
              </a:spcBef>
              <a:spcAft>
                <a:spcPts val="0"/>
              </a:spcAft>
              <a:buSzPts val="1000"/>
              <a:buFont typeface="Times New Roman"/>
              <a:buChar char="•"/>
              <a:tabLst>
                <a:tab pos="393700" algn="l"/>
              </a:tabLst>
            </a:pPr>
            <a:r>
              <a:rPr lang="en-US" sz="3200" dirty="0" err="1" smtClean="0">
                <a:latin typeface="Times New Roman"/>
                <a:ea typeface="Times New Roman"/>
              </a:rPr>
              <a:t>Schizotypal</a:t>
            </a:r>
            <a:r>
              <a:rPr lang="en-US" sz="3200" dirty="0" smtClean="0">
                <a:latin typeface="Times New Roman"/>
                <a:ea typeface="Times New Roman"/>
              </a:rPr>
              <a:t> Personality Disorder</a:t>
            </a:r>
            <a:endParaRPr lang="en-US" sz="40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Distortion</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Acting out</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5"/>
              </a:spcBef>
              <a:spcAft>
                <a:spcPts val="0"/>
              </a:spcAft>
              <a:buSzPts val="1000"/>
              <a:buFont typeface="Times New Roman"/>
              <a:buChar char="•"/>
              <a:tabLst>
                <a:tab pos="520700" algn="l"/>
              </a:tabLst>
            </a:pPr>
            <a:r>
              <a:rPr lang="en-US" sz="2800" dirty="0" smtClean="0">
                <a:latin typeface="Times New Roman"/>
                <a:ea typeface="Times New Roman"/>
              </a:rPr>
              <a:t>Regression</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Repression</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Dissociation</a:t>
            </a:r>
            <a:endParaRPr lang="en-US" sz="3600" dirty="0" smtClean="0">
              <a:latin typeface="Times New Roman"/>
              <a:ea typeface="Times New Roman"/>
            </a:endParaRPr>
          </a:p>
          <a:p>
            <a:endParaRPr lang="en-US" dirty="0"/>
          </a:p>
        </p:txBody>
      </p:sp>
    </p:spTree>
  </p:cSld>
  <p:clrMapOvr>
    <a:masterClrMapping/>
  </p:clrMapOvr>
  <p:transition spd="med">
    <p:wipe dir="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Cluster</a:t>
            </a:r>
            <a:r>
              <a:rPr lang="en-US" b="1" spc="120" dirty="0" smtClean="0">
                <a:latin typeface="Arial"/>
                <a:ea typeface="Arial"/>
              </a:rPr>
              <a:t> </a:t>
            </a:r>
            <a:r>
              <a:rPr lang="en-US" b="1" dirty="0" smtClean="0">
                <a:latin typeface="Arial"/>
                <a:ea typeface="Arial"/>
              </a:rPr>
              <a:t>B</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32500" lnSpcReduction="20000"/>
          </a:bodyPr>
          <a:lstStyle/>
          <a:p>
            <a:pPr marL="342900" marR="0" lvl="0" indent="-342900">
              <a:spcBef>
                <a:spcPts val="1165"/>
              </a:spcBef>
              <a:spcAft>
                <a:spcPts val="0"/>
              </a:spcAft>
              <a:buSzPts val="1000"/>
              <a:buFont typeface="Times New Roman"/>
              <a:buChar char="•"/>
              <a:tabLst>
                <a:tab pos="393700" algn="l"/>
              </a:tabLst>
            </a:pPr>
            <a:r>
              <a:rPr lang="en-US" sz="3200" dirty="0" smtClean="0">
                <a:latin typeface="Times New Roman"/>
                <a:ea typeface="Times New Roman"/>
              </a:rPr>
              <a:t>Histrionic Personality Disorder</a:t>
            </a:r>
            <a:endParaRPr lang="en-US" sz="40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Denial</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5"/>
              </a:spcBef>
              <a:spcAft>
                <a:spcPts val="0"/>
              </a:spcAft>
              <a:buSzPts val="1000"/>
              <a:buFont typeface="Times New Roman"/>
              <a:buChar char="•"/>
              <a:tabLst>
                <a:tab pos="520700" algn="l"/>
              </a:tabLst>
            </a:pPr>
            <a:r>
              <a:rPr lang="en-US" sz="2800" dirty="0" smtClean="0">
                <a:latin typeface="Times New Roman"/>
                <a:ea typeface="Times New Roman"/>
              </a:rPr>
              <a:t>Repression</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Dissociation</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Identification</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5"/>
              </a:spcBef>
              <a:spcAft>
                <a:spcPts val="0"/>
              </a:spcAft>
              <a:buSzPts val="1000"/>
              <a:buFont typeface="Times New Roman"/>
              <a:buChar char="•"/>
              <a:tabLst>
                <a:tab pos="520700" algn="l"/>
              </a:tabLst>
            </a:pPr>
            <a:r>
              <a:rPr lang="en-US" sz="2800" dirty="0" smtClean="0">
                <a:latin typeface="Times New Roman"/>
                <a:ea typeface="Times New Roman"/>
              </a:rPr>
              <a:t>Acting out</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Regression</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342900" marR="0" lvl="0" indent="-342900">
              <a:spcBef>
                <a:spcPts val="0"/>
              </a:spcBef>
              <a:spcAft>
                <a:spcPts val="0"/>
              </a:spcAft>
              <a:buSzPts val="1000"/>
              <a:buFont typeface="Times New Roman"/>
              <a:buChar char="•"/>
              <a:tabLst>
                <a:tab pos="393700" algn="l"/>
              </a:tabLst>
            </a:pPr>
            <a:r>
              <a:rPr lang="en-US" sz="3200" dirty="0" smtClean="0">
                <a:latin typeface="Times New Roman"/>
                <a:ea typeface="Times New Roman"/>
              </a:rPr>
              <a:t>Borderline Personality Disorder</a:t>
            </a:r>
            <a:endParaRPr lang="en-US" sz="40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5"/>
              </a:spcBef>
              <a:spcAft>
                <a:spcPts val="0"/>
              </a:spcAft>
              <a:buSzPts val="1000"/>
              <a:buFont typeface="Times New Roman"/>
              <a:buChar char="•"/>
              <a:tabLst>
                <a:tab pos="520700" algn="l"/>
              </a:tabLst>
            </a:pPr>
            <a:r>
              <a:rPr lang="en-US" sz="2800" dirty="0" smtClean="0">
                <a:latin typeface="Times New Roman"/>
                <a:ea typeface="Times New Roman"/>
              </a:rPr>
              <a:t>Splitting</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Acting out</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342900" marR="0" lvl="0" indent="-342900">
              <a:spcBef>
                <a:spcPts val="0"/>
              </a:spcBef>
              <a:spcAft>
                <a:spcPts val="0"/>
              </a:spcAft>
              <a:buSzPts val="1000"/>
              <a:buFont typeface="Times New Roman"/>
              <a:buChar char="•"/>
              <a:tabLst>
                <a:tab pos="393700" algn="l"/>
              </a:tabLst>
            </a:pPr>
            <a:r>
              <a:rPr lang="en-US" sz="3200" dirty="0" smtClean="0">
                <a:latin typeface="Times New Roman"/>
                <a:ea typeface="Times New Roman"/>
              </a:rPr>
              <a:t>Narcissistic Personality Disorder</a:t>
            </a:r>
            <a:endParaRPr lang="en-US" sz="4000" dirty="0" smtClean="0">
              <a:latin typeface="Times New Roman"/>
              <a:ea typeface="Times New Roman"/>
            </a:endParaRPr>
          </a:p>
          <a:p>
            <a:pPr marL="0" marR="0">
              <a:spcBef>
                <a:spcPts val="5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Splitting</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Acting out</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342900" marR="0" lvl="0" indent="-342900">
              <a:spcBef>
                <a:spcPts val="0"/>
              </a:spcBef>
              <a:spcAft>
                <a:spcPts val="0"/>
              </a:spcAft>
              <a:buSzPts val="1000"/>
              <a:buFont typeface="Times New Roman"/>
              <a:buChar char="•"/>
              <a:tabLst>
                <a:tab pos="393700" algn="l"/>
              </a:tabLst>
            </a:pPr>
            <a:r>
              <a:rPr lang="en-US" sz="3200" dirty="0" smtClean="0">
                <a:latin typeface="Times New Roman"/>
                <a:ea typeface="Times New Roman"/>
              </a:rPr>
              <a:t>Antisocial Personality Disorder</a:t>
            </a:r>
            <a:endParaRPr lang="en-US" sz="4000" dirty="0" smtClean="0">
              <a:latin typeface="Times New Roman"/>
              <a:ea typeface="Times New Roman"/>
            </a:endParaRPr>
          </a:p>
          <a:p>
            <a:pPr marL="0" marR="0">
              <a:spcBef>
                <a:spcPts val="5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Projection</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Rationalization</a:t>
            </a:r>
            <a:endParaRPr lang="en-US" sz="3600" dirty="0" smtClean="0">
              <a:latin typeface="Times New Roman"/>
              <a:ea typeface="Times New Roman"/>
            </a:endParaRPr>
          </a:p>
          <a:p>
            <a:pPr marL="0" marR="0">
              <a:spcBef>
                <a:spcPts val="45"/>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5"/>
              </a:spcBef>
              <a:spcAft>
                <a:spcPts val="0"/>
              </a:spcAft>
              <a:buSzPts val="1000"/>
              <a:buFont typeface="Times New Roman"/>
              <a:buChar char="•"/>
              <a:tabLst>
                <a:tab pos="520700" algn="l"/>
              </a:tabLst>
            </a:pPr>
            <a:r>
              <a:rPr lang="en-US" sz="2800" dirty="0" smtClean="0">
                <a:latin typeface="Times New Roman"/>
                <a:ea typeface="Times New Roman"/>
              </a:rPr>
              <a:t>Acting out</a:t>
            </a:r>
            <a:endParaRPr lang="en-US" sz="3600" dirty="0" smtClean="0">
              <a:latin typeface="Times New Roman"/>
              <a:ea typeface="Times New Roman"/>
            </a:endParaRPr>
          </a:p>
          <a:p>
            <a:endParaRPr lang="en-US" dirty="0"/>
          </a:p>
        </p:txBody>
      </p:sp>
    </p:spTree>
  </p:cSld>
  <p:clrMapOvr>
    <a:masterClrMapping/>
  </p:clrMapOvr>
  <p:transition spd="med">
    <p:wipe dir="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Cluster</a:t>
            </a:r>
            <a:r>
              <a:rPr lang="en-US" b="1" spc="120" dirty="0" smtClean="0">
                <a:latin typeface="Arial"/>
                <a:ea typeface="Arial"/>
              </a:rPr>
              <a:t> </a:t>
            </a:r>
            <a:r>
              <a:rPr lang="en-US" b="1" dirty="0" smtClean="0">
                <a:latin typeface="Arial"/>
                <a:ea typeface="Arial"/>
              </a:rPr>
              <a:t>C</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55000" lnSpcReduction="20000"/>
          </a:bodyPr>
          <a:lstStyle/>
          <a:p>
            <a:pPr marL="342900" marR="0" lvl="0" indent="-342900">
              <a:spcBef>
                <a:spcPts val="1160"/>
              </a:spcBef>
              <a:spcAft>
                <a:spcPts val="0"/>
              </a:spcAft>
              <a:buSzPts val="1000"/>
              <a:buFont typeface="Times New Roman"/>
              <a:buChar char="•"/>
              <a:tabLst>
                <a:tab pos="393700" algn="l"/>
              </a:tabLst>
            </a:pPr>
            <a:r>
              <a:rPr lang="en-US" sz="3200" dirty="0" smtClean="0">
                <a:latin typeface="Times New Roman"/>
                <a:ea typeface="Times New Roman"/>
              </a:rPr>
              <a:t>Obsessive-Compulsive Personality Disorder</a:t>
            </a:r>
            <a:endParaRPr lang="en-US" sz="4000" dirty="0" smtClean="0">
              <a:latin typeface="Times New Roman"/>
              <a:ea typeface="Times New Roman"/>
            </a:endParaRPr>
          </a:p>
          <a:p>
            <a:pPr marL="0" marR="0">
              <a:spcBef>
                <a:spcPts val="4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Isolation</a:t>
            </a:r>
            <a:endParaRPr lang="en-US" sz="3600" dirty="0" smtClean="0">
              <a:latin typeface="Times New Roman"/>
              <a:ea typeface="Times New Roman"/>
            </a:endParaRPr>
          </a:p>
          <a:p>
            <a:pPr marL="0" marR="0">
              <a:spcBef>
                <a:spcPts val="4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Intellectualization</a:t>
            </a:r>
            <a:endParaRPr lang="en-US" sz="3600" dirty="0" smtClean="0">
              <a:latin typeface="Times New Roman"/>
              <a:ea typeface="Times New Roman"/>
            </a:endParaRPr>
          </a:p>
          <a:p>
            <a:pPr marL="0" marR="0">
              <a:spcBef>
                <a:spcPts val="4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342900" marR="0" lvl="0" indent="-342900">
              <a:spcBef>
                <a:spcPts val="0"/>
              </a:spcBef>
              <a:spcAft>
                <a:spcPts val="0"/>
              </a:spcAft>
              <a:buSzPts val="1000"/>
              <a:buFont typeface="Times New Roman"/>
              <a:buChar char="•"/>
              <a:tabLst>
                <a:tab pos="393700" algn="l"/>
              </a:tabLst>
            </a:pPr>
            <a:r>
              <a:rPr lang="en-US" sz="3200" dirty="0" smtClean="0">
                <a:latin typeface="Times New Roman"/>
                <a:ea typeface="Times New Roman"/>
              </a:rPr>
              <a:t>Passive-Aggressive Personality Disorder</a:t>
            </a:r>
            <a:endParaRPr lang="en-US" sz="4000" dirty="0" smtClean="0">
              <a:latin typeface="Times New Roman"/>
              <a:ea typeface="Times New Roman"/>
            </a:endParaRPr>
          </a:p>
          <a:p>
            <a:pPr marL="0" marR="0">
              <a:spcBef>
                <a:spcPts val="4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Repression</a:t>
            </a:r>
            <a:endParaRPr lang="en-US" sz="3600" dirty="0" smtClean="0">
              <a:latin typeface="Times New Roman"/>
              <a:ea typeface="Times New Roman"/>
            </a:endParaRPr>
          </a:p>
          <a:p>
            <a:pPr marL="0" marR="0">
              <a:spcBef>
                <a:spcPts val="4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Denial</a:t>
            </a:r>
            <a:endParaRPr lang="en-US" sz="3600" dirty="0" smtClean="0">
              <a:latin typeface="Times New Roman"/>
              <a:ea typeface="Times New Roman"/>
            </a:endParaRPr>
          </a:p>
          <a:p>
            <a:pPr marL="0" marR="0">
              <a:spcBef>
                <a:spcPts val="4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342900" marR="0" lvl="0" indent="-342900">
              <a:spcBef>
                <a:spcPts val="0"/>
              </a:spcBef>
              <a:spcAft>
                <a:spcPts val="0"/>
              </a:spcAft>
              <a:buSzPts val="1000"/>
              <a:buFont typeface="Times New Roman"/>
              <a:buChar char="•"/>
              <a:tabLst>
                <a:tab pos="393700" algn="l"/>
              </a:tabLst>
            </a:pPr>
            <a:r>
              <a:rPr lang="en-US" sz="3200" dirty="0" smtClean="0">
                <a:latin typeface="Times New Roman"/>
                <a:ea typeface="Times New Roman"/>
              </a:rPr>
              <a:t>Avoidant Personality Disorder</a:t>
            </a:r>
            <a:endParaRPr lang="en-US" sz="4000" dirty="0" smtClean="0">
              <a:latin typeface="Times New Roman"/>
              <a:ea typeface="Times New Roman"/>
            </a:endParaRPr>
          </a:p>
          <a:p>
            <a:pPr marL="0" marR="0">
              <a:spcBef>
                <a:spcPts val="4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Displacement</a:t>
            </a:r>
            <a:endParaRPr lang="en-US" sz="3600" dirty="0" smtClean="0">
              <a:latin typeface="Times New Roman"/>
              <a:ea typeface="Times New Roman"/>
            </a:endParaRPr>
          </a:p>
          <a:p>
            <a:pPr marL="0" marR="0">
              <a:spcBef>
                <a:spcPts val="4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Rationalization</a:t>
            </a:r>
            <a:endParaRPr lang="en-US" sz="3600" dirty="0" smtClean="0">
              <a:latin typeface="Times New Roman"/>
              <a:ea typeface="Times New Roman"/>
            </a:endParaRPr>
          </a:p>
          <a:p>
            <a:pPr marL="0" marR="0">
              <a:spcBef>
                <a:spcPts val="40"/>
              </a:spcBef>
              <a:spcAft>
                <a:spcPts val="0"/>
              </a:spcAft>
            </a:pPr>
            <a:r>
              <a:rPr lang="en-US" sz="3200" dirty="0" smtClean="0">
                <a:latin typeface="Times New Roman"/>
                <a:ea typeface="Times New Roman"/>
              </a:rPr>
              <a:t> </a:t>
            </a:r>
            <a:endParaRPr lang="en-US" sz="3600" dirty="0" smtClean="0">
              <a:latin typeface="Times New Roman"/>
              <a:ea typeface="Times New Roman"/>
            </a:endParaRPr>
          </a:p>
          <a:p>
            <a:pPr marL="742950" marR="0" lvl="1" indent="-285750">
              <a:spcBef>
                <a:spcPts val="0"/>
              </a:spcBef>
              <a:spcAft>
                <a:spcPts val="0"/>
              </a:spcAft>
              <a:buSzPts val="1000"/>
              <a:buFont typeface="Times New Roman"/>
              <a:buChar char="•"/>
              <a:tabLst>
                <a:tab pos="520700" algn="l"/>
              </a:tabLst>
            </a:pPr>
            <a:r>
              <a:rPr lang="en-US" sz="2800" dirty="0" smtClean="0">
                <a:latin typeface="Times New Roman"/>
                <a:ea typeface="Times New Roman"/>
              </a:rPr>
              <a:t>Reaction formation</a:t>
            </a:r>
            <a:endParaRPr lang="en-US" sz="3600" dirty="0" smtClean="0">
              <a:latin typeface="Times New Roman"/>
              <a:ea typeface="Times New Roman"/>
            </a:endParaRPr>
          </a:p>
          <a:p>
            <a:endParaRPr lang="en-US" dirty="0"/>
          </a:p>
        </p:txBody>
      </p:sp>
    </p:spTree>
  </p:cSld>
  <p:clrMapOvr>
    <a:masterClrMapping/>
  </p:clrMapOvr>
  <p:transition spd="med">
    <p:wipe dir="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62500" lnSpcReduction="20000"/>
          </a:bodyPr>
          <a:lstStyle/>
          <a:p>
            <a:pPr marL="0" marR="0">
              <a:spcBef>
                <a:spcPts val="25"/>
              </a:spcBef>
              <a:spcAft>
                <a:spcPts val="0"/>
              </a:spcAft>
            </a:pPr>
            <a:r>
              <a:rPr lang="en-US" dirty="0" smtClean="0">
                <a:latin typeface="Times New Roman"/>
                <a:ea typeface="Times New Roman"/>
              </a:rPr>
              <a:t> </a:t>
            </a:r>
          </a:p>
          <a:p>
            <a:pPr marL="266700" marR="0">
              <a:spcBef>
                <a:spcPts val="0"/>
              </a:spcBef>
              <a:spcAft>
                <a:spcPts val="0"/>
              </a:spcAft>
            </a:pPr>
            <a:r>
              <a:rPr lang="en-US" b="1" dirty="0" smtClean="0">
                <a:latin typeface="Arial"/>
                <a:ea typeface="Arial"/>
              </a:rPr>
              <a:t>Depression</a:t>
            </a:r>
          </a:p>
          <a:p>
            <a:pPr marL="342900" marR="0" lvl="0" indent="-342900">
              <a:spcBef>
                <a:spcPts val="1160"/>
              </a:spcBef>
              <a:spcAft>
                <a:spcPts val="0"/>
              </a:spcAft>
              <a:buSzPts val="1000"/>
              <a:buFont typeface="Times New Roman"/>
              <a:buChar char="•"/>
              <a:tabLst>
                <a:tab pos="393700" algn="l"/>
              </a:tabLst>
            </a:pPr>
            <a:r>
              <a:rPr lang="en-US" dirty="0" err="1" smtClean="0">
                <a:latin typeface="Times New Roman"/>
                <a:ea typeface="Times New Roman"/>
              </a:rPr>
              <a:t>Introjection</a:t>
            </a:r>
            <a:endParaRPr lang="en-US" dirty="0" smtClean="0">
              <a:latin typeface="Times New Roman"/>
              <a:ea typeface="Times New Roman"/>
            </a:endParaRPr>
          </a:p>
          <a:p>
            <a:pPr marL="0" marR="0">
              <a:spcBef>
                <a:spcPts val="4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Turning against the self</a:t>
            </a:r>
          </a:p>
          <a:p>
            <a:pPr marL="0" marR="0">
              <a:spcBef>
                <a:spcPts val="4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Isolation</a:t>
            </a:r>
          </a:p>
          <a:p>
            <a:pPr marL="0" marR="0">
              <a:spcBef>
                <a:spcPts val="0"/>
              </a:spcBef>
              <a:spcAft>
                <a:spcPts val="0"/>
              </a:spcAft>
            </a:pPr>
            <a:r>
              <a:rPr lang="en-US" dirty="0" smtClean="0">
                <a:latin typeface="Times New Roman"/>
                <a:ea typeface="Times New Roman"/>
              </a:rPr>
              <a:t> </a:t>
            </a:r>
          </a:p>
          <a:p>
            <a:pPr marL="0" marR="0">
              <a:spcBef>
                <a:spcPts val="0"/>
              </a:spcBef>
              <a:spcAft>
                <a:spcPts val="0"/>
              </a:spcAft>
            </a:pPr>
            <a:r>
              <a:rPr lang="en-US" dirty="0" smtClean="0">
                <a:latin typeface="Times New Roman"/>
                <a:ea typeface="Times New Roman"/>
              </a:rPr>
              <a:t> </a:t>
            </a:r>
          </a:p>
          <a:p>
            <a:pPr marL="266700" marR="0">
              <a:spcBef>
                <a:spcPts val="755"/>
              </a:spcBef>
              <a:spcAft>
                <a:spcPts val="0"/>
              </a:spcAft>
            </a:pPr>
            <a:r>
              <a:rPr lang="en-US" b="1" dirty="0" smtClean="0">
                <a:latin typeface="Arial"/>
                <a:ea typeface="Arial"/>
              </a:rPr>
              <a:t>Mature</a:t>
            </a:r>
            <a:r>
              <a:rPr lang="en-US" b="1" spc="215" dirty="0" smtClean="0">
                <a:latin typeface="Arial"/>
                <a:ea typeface="Arial"/>
              </a:rPr>
              <a:t> </a:t>
            </a:r>
            <a:r>
              <a:rPr lang="en-US" b="1" dirty="0" smtClean="0">
                <a:latin typeface="Arial"/>
                <a:ea typeface="Arial"/>
              </a:rPr>
              <a:t>Behavior</a:t>
            </a:r>
          </a:p>
          <a:p>
            <a:pPr marL="342900" marR="0" lvl="0" indent="-342900">
              <a:spcBef>
                <a:spcPts val="1160"/>
              </a:spcBef>
              <a:spcAft>
                <a:spcPts val="0"/>
              </a:spcAft>
              <a:buSzPts val="1000"/>
              <a:buFont typeface="Times New Roman"/>
              <a:buChar char="•"/>
              <a:tabLst>
                <a:tab pos="393700" algn="l"/>
              </a:tabLst>
            </a:pPr>
            <a:r>
              <a:rPr lang="en-US" dirty="0" smtClean="0">
                <a:latin typeface="Times New Roman"/>
                <a:ea typeface="Times New Roman"/>
              </a:rPr>
              <a:t>Suppression</a:t>
            </a:r>
          </a:p>
          <a:p>
            <a:pPr marL="0" marR="0">
              <a:spcBef>
                <a:spcPts val="4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Sublimation</a:t>
            </a:r>
          </a:p>
          <a:p>
            <a:pPr marL="0" marR="0">
              <a:spcBef>
                <a:spcPts val="4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Humor</a:t>
            </a:r>
          </a:p>
          <a:p>
            <a:pPr marL="0" marR="0">
              <a:spcBef>
                <a:spcPts val="4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Intellectualization</a:t>
            </a:r>
          </a:p>
          <a:p>
            <a:endParaRPr lang="en-US" dirty="0"/>
          </a:p>
        </p:txBody>
      </p:sp>
    </p:spTree>
  </p:cSld>
  <p:clrMapOvr>
    <a:masterClrMapping/>
  </p:clrMapOvr>
  <p:transition spd="med">
    <p:wipe dir="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ea typeface="Arial"/>
              </a:rPr>
              <a:t>Role</a:t>
            </a:r>
            <a:r>
              <a:rPr lang="en-US" b="1" spc="80" dirty="0" smtClean="0">
                <a:latin typeface="Arial"/>
                <a:ea typeface="Arial"/>
              </a:rPr>
              <a:t> </a:t>
            </a:r>
            <a:r>
              <a:rPr lang="en-US" b="1" dirty="0" smtClean="0">
                <a:latin typeface="Arial"/>
                <a:ea typeface="Arial"/>
              </a:rPr>
              <a:t>of</a:t>
            </a:r>
            <a:r>
              <a:rPr lang="en-US" b="1" spc="80" dirty="0" smtClean="0">
                <a:latin typeface="Arial"/>
                <a:ea typeface="Arial"/>
              </a:rPr>
              <a:t> </a:t>
            </a:r>
            <a:r>
              <a:rPr lang="en-US" b="1" dirty="0" smtClean="0">
                <a:latin typeface="Arial"/>
                <a:ea typeface="Arial"/>
              </a:rPr>
              <a:t>A</a:t>
            </a:r>
            <a:r>
              <a:rPr lang="en-US" b="1" spc="80" dirty="0" smtClean="0">
                <a:latin typeface="Arial"/>
                <a:ea typeface="Arial"/>
              </a:rPr>
              <a:t> </a:t>
            </a:r>
            <a:r>
              <a:rPr lang="en-US" b="1" dirty="0" smtClean="0">
                <a:latin typeface="Arial"/>
                <a:ea typeface="Arial"/>
              </a:rPr>
              <a:t>Nurse</a:t>
            </a:r>
            <a:r>
              <a:rPr lang="en-US" b="1" spc="80" dirty="0" smtClean="0">
                <a:latin typeface="Arial"/>
                <a:ea typeface="Arial"/>
              </a:rPr>
              <a:t> </a:t>
            </a:r>
            <a:r>
              <a:rPr lang="en-US" b="1" dirty="0" smtClean="0">
                <a:latin typeface="Arial"/>
                <a:ea typeface="Arial"/>
              </a:rPr>
              <a:t>in</a:t>
            </a:r>
            <a:r>
              <a:rPr lang="en-US" b="1" spc="85" dirty="0" smtClean="0">
                <a:latin typeface="Arial"/>
                <a:ea typeface="Arial"/>
              </a:rPr>
              <a:t> </a:t>
            </a:r>
            <a:r>
              <a:rPr lang="en-US" b="1" dirty="0" smtClean="0">
                <a:latin typeface="Arial"/>
                <a:ea typeface="Arial"/>
              </a:rPr>
              <a:t>Excessive</a:t>
            </a:r>
            <a:r>
              <a:rPr lang="en-US" b="1" spc="80" dirty="0" smtClean="0">
                <a:latin typeface="Arial"/>
                <a:ea typeface="Arial"/>
              </a:rPr>
              <a:t> </a:t>
            </a:r>
            <a:r>
              <a:rPr lang="en-US" b="1" dirty="0" smtClean="0">
                <a:latin typeface="Arial"/>
                <a:ea typeface="Arial"/>
              </a:rPr>
              <a:t>Use</a:t>
            </a:r>
            <a:r>
              <a:rPr lang="en-US" b="1" spc="80" dirty="0" smtClean="0">
                <a:latin typeface="Arial"/>
                <a:ea typeface="Arial"/>
              </a:rPr>
              <a:t> </a:t>
            </a:r>
            <a:r>
              <a:rPr lang="en-US" b="1" dirty="0" smtClean="0">
                <a:latin typeface="Arial"/>
                <a:ea typeface="Arial"/>
              </a:rPr>
              <a:t>of</a:t>
            </a:r>
            <a:r>
              <a:rPr lang="en-US" b="1" spc="80" dirty="0" smtClean="0">
                <a:latin typeface="Arial"/>
                <a:ea typeface="Arial"/>
              </a:rPr>
              <a:t> </a:t>
            </a:r>
            <a:r>
              <a:rPr lang="en-US" b="1" dirty="0" smtClean="0">
                <a:latin typeface="Arial"/>
                <a:ea typeface="Arial"/>
              </a:rPr>
              <a:t>Defense</a:t>
            </a:r>
            <a:r>
              <a:rPr lang="en-US" b="1" spc="85" dirty="0" smtClean="0">
                <a:latin typeface="Arial"/>
                <a:ea typeface="Arial"/>
              </a:rPr>
              <a:t> </a:t>
            </a:r>
            <a:r>
              <a:rPr lang="en-US" b="1" dirty="0" smtClean="0">
                <a:latin typeface="Arial"/>
                <a:ea typeface="Arial"/>
              </a:rPr>
              <a:t>Mechanism</a:t>
            </a:r>
            <a:br>
              <a:rPr lang="en-US" b="1" dirty="0" smtClean="0">
                <a:latin typeface="Arial"/>
                <a:ea typeface="Arial"/>
              </a:rPr>
            </a:br>
            <a:endParaRPr lang="en-US" dirty="0"/>
          </a:p>
        </p:txBody>
      </p:sp>
      <p:sp>
        <p:nvSpPr>
          <p:cNvPr id="3" name="Content Placeholder 2"/>
          <p:cNvSpPr>
            <a:spLocks noGrp="1"/>
          </p:cNvSpPr>
          <p:nvPr>
            <p:ph sz="quarter" idx="1"/>
          </p:nvPr>
        </p:nvSpPr>
        <p:spPr/>
        <p:txBody>
          <a:bodyPr>
            <a:normAutofit fontScale="62500" lnSpcReduction="20000"/>
          </a:bodyPr>
          <a:lstStyle/>
          <a:p>
            <a:pPr marL="266700" marR="0">
              <a:spcBef>
                <a:spcPts val="1180"/>
              </a:spcBef>
              <a:spcAft>
                <a:spcPts val="0"/>
              </a:spcAft>
            </a:pPr>
            <a:r>
              <a:rPr lang="en-US" b="1" dirty="0" smtClean="0">
                <a:latin typeface="Arial"/>
                <a:ea typeface="Arial"/>
              </a:rPr>
              <a:t>Stress</a:t>
            </a:r>
            <a:r>
              <a:rPr lang="en-US" b="1" spc="-100" dirty="0" smtClean="0">
                <a:latin typeface="Arial"/>
                <a:ea typeface="Arial"/>
              </a:rPr>
              <a:t> </a:t>
            </a:r>
            <a:r>
              <a:rPr lang="en-US" b="1" dirty="0" smtClean="0">
                <a:latin typeface="Arial"/>
                <a:ea typeface="Arial"/>
              </a:rPr>
              <a:t>Management</a:t>
            </a:r>
            <a:r>
              <a:rPr lang="en-US" b="1" spc="-95" dirty="0" smtClean="0">
                <a:latin typeface="Arial"/>
                <a:ea typeface="Arial"/>
              </a:rPr>
              <a:t> </a:t>
            </a:r>
            <a:r>
              <a:rPr lang="en-US" b="1" dirty="0" smtClean="0">
                <a:latin typeface="Arial"/>
                <a:ea typeface="Arial"/>
              </a:rPr>
              <a:t>for</a:t>
            </a:r>
            <a:r>
              <a:rPr lang="en-US" b="1" spc="-95" dirty="0" smtClean="0">
                <a:latin typeface="Arial"/>
                <a:ea typeface="Arial"/>
              </a:rPr>
              <a:t> </a:t>
            </a:r>
            <a:r>
              <a:rPr lang="en-US" b="1" dirty="0" smtClean="0">
                <a:latin typeface="Arial"/>
                <a:ea typeface="Arial"/>
              </a:rPr>
              <a:t>the</a:t>
            </a:r>
            <a:r>
              <a:rPr lang="en-US" b="1" spc="-95" dirty="0" smtClean="0">
                <a:latin typeface="Arial"/>
                <a:ea typeface="Arial"/>
              </a:rPr>
              <a:t> </a:t>
            </a:r>
            <a:r>
              <a:rPr lang="en-US" b="1" dirty="0" smtClean="0">
                <a:latin typeface="Arial"/>
                <a:ea typeface="Arial"/>
              </a:rPr>
              <a:t>Nurse</a:t>
            </a:r>
          </a:p>
          <a:p>
            <a:pPr marL="266700" marR="265430" algn="just">
              <a:lnSpc>
                <a:spcPct val="103000"/>
              </a:lnSpc>
              <a:spcBef>
                <a:spcPts val="1120"/>
              </a:spcBef>
              <a:spcAft>
                <a:spcPts val="0"/>
              </a:spcAft>
            </a:pPr>
            <a:r>
              <a:rPr lang="en-US" dirty="0" smtClean="0">
                <a:latin typeface="Times New Roman"/>
                <a:ea typeface="Times New Roman"/>
              </a:rPr>
              <a:t>There are many stressors in nursing. It is essential that nurses learn to cope successfully with stressors. Nurse must</a:t>
            </a:r>
            <a:r>
              <a:rPr lang="en-US" spc="5" dirty="0" smtClean="0">
                <a:latin typeface="Times New Roman"/>
                <a:ea typeface="Times New Roman"/>
              </a:rPr>
              <a:t> </a:t>
            </a:r>
            <a:r>
              <a:rPr lang="en-US" dirty="0" smtClean="0">
                <a:latin typeface="Times New Roman"/>
                <a:ea typeface="Times New Roman"/>
              </a:rPr>
              <a:t>cope successfully with stress to maintain her own wellness and model healthy behavior. Nurses first must be able to</a:t>
            </a:r>
            <a:r>
              <a:rPr lang="en-US" spc="5" dirty="0" smtClean="0">
                <a:latin typeface="Times New Roman"/>
                <a:ea typeface="Times New Roman"/>
              </a:rPr>
              <a:t> </a:t>
            </a:r>
            <a:r>
              <a:rPr lang="en-US" dirty="0" smtClean="0">
                <a:latin typeface="Times New Roman"/>
                <a:ea typeface="Times New Roman"/>
              </a:rPr>
              <a:t>manage their own stress before helping clients learn to manage theirs. High stress level among nurses often leads to</a:t>
            </a:r>
            <a:r>
              <a:rPr lang="en-US" spc="5" dirty="0" smtClean="0">
                <a:latin typeface="Times New Roman"/>
                <a:ea typeface="Times New Roman"/>
              </a:rPr>
              <a:t> </a:t>
            </a:r>
            <a:r>
              <a:rPr lang="en-US" dirty="0" smtClean="0">
                <a:latin typeface="Times New Roman"/>
                <a:ea typeface="Times New Roman"/>
              </a:rPr>
              <a:t>burnout, a state of physical and emotional exhaustion occurring when caregivers use up their adaptive energy.</a:t>
            </a:r>
          </a:p>
          <a:p>
            <a:pPr marL="0" marR="0">
              <a:spcBef>
                <a:spcPts val="25"/>
              </a:spcBef>
              <a:spcAft>
                <a:spcPts val="0"/>
              </a:spcAft>
            </a:pPr>
            <a:r>
              <a:rPr lang="en-US" dirty="0" smtClean="0">
                <a:latin typeface="Times New Roman"/>
                <a:ea typeface="Times New Roman"/>
              </a:rPr>
              <a:t> </a:t>
            </a:r>
          </a:p>
          <a:p>
            <a:pPr marL="266700" marR="0" algn="just">
              <a:spcBef>
                <a:spcPts val="0"/>
              </a:spcBef>
              <a:spcAft>
                <a:spcPts val="0"/>
              </a:spcAft>
            </a:pPr>
            <a:r>
              <a:rPr lang="en-US" b="1" dirty="0" smtClean="0">
                <a:latin typeface="Arial"/>
                <a:ea typeface="Arial"/>
              </a:rPr>
              <a:t>Several</a:t>
            </a:r>
            <a:r>
              <a:rPr lang="en-US" b="1" spc="145" dirty="0" smtClean="0">
                <a:latin typeface="Arial"/>
                <a:ea typeface="Arial"/>
              </a:rPr>
              <a:t> </a:t>
            </a:r>
            <a:r>
              <a:rPr lang="en-US" b="1" dirty="0" smtClean="0">
                <a:latin typeface="Arial"/>
                <a:ea typeface="Arial"/>
              </a:rPr>
              <a:t>Work-related</a:t>
            </a:r>
            <a:r>
              <a:rPr lang="en-US" b="1" spc="150" dirty="0" smtClean="0">
                <a:latin typeface="Arial"/>
                <a:ea typeface="Arial"/>
              </a:rPr>
              <a:t> </a:t>
            </a:r>
            <a:r>
              <a:rPr lang="en-US" b="1" dirty="0" smtClean="0">
                <a:latin typeface="Arial"/>
                <a:ea typeface="Arial"/>
              </a:rPr>
              <a:t>Factors</a:t>
            </a:r>
            <a:r>
              <a:rPr lang="en-US" b="1" spc="150" dirty="0" smtClean="0">
                <a:latin typeface="Arial"/>
                <a:ea typeface="Arial"/>
              </a:rPr>
              <a:t> </a:t>
            </a:r>
            <a:r>
              <a:rPr lang="en-US" b="1" dirty="0" smtClean="0">
                <a:latin typeface="Arial"/>
                <a:ea typeface="Arial"/>
              </a:rPr>
              <a:t>can</a:t>
            </a:r>
            <a:r>
              <a:rPr lang="en-US" b="1" spc="145" dirty="0" smtClean="0">
                <a:latin typeface="Arial"/>
                <a:ea typeface="Arial"/>
              </a:rPr>
              <a:t> </a:t>
            </a:r>
            <a:r>
              <a:rPr lang="en-US" b="1" dirty="0" smtClean="0">
                <a:latin typeface="Arial"/>
                <a:ea typeface="Arial"/>
              </a:rPr>
              <a:t>Contribute</a:t>
            </a:r>
            <a:r>
              <a:rPr lang="en-US" b="1" spc="150" dirty="0" smtClean="0">
                <a:latin typeface="Arial"/>
                <a:ea typeface="Arial"/>
              </a:rPr>
              <a:t> </a:t>
            </a:r>
            <a:r>
              <a:rPr lang="en-US" b="1" dirty="0" smtClean="0">
                <a:latin typeface="Arial"/>
                <a:ea typeface="Arial"/>
              </a:rPr>
              <a:t>to</a:t>
            </a:r>
            <a:r>
              <a:rPr lang="en-US" b="1" spc="150" dirty="0" smtClean="0">
                <a:latin typeface="Arial"/>
                <a:ea typeface="Arial"/>
              </a:rPr>
              <a:t> </a:t>
            </a:r>
            <a:r>
              <a:rPr lang="en-US" b="1" dirty="0" smtClean="0">
                <a:latin typeface="Arial"/>
                <a:ea typeface="Arial"/>
              </a:rPr>
              <a:t>Burnout</a:t>
            </a:r>
          </a:p>
          <a:p>
            <a:pPr marL="342900" marR="0" lvl="0" indent="-342900">
              <a:spcBef>
                <a:spcPts val="1125"/>
              </a:spcBef>
              <a:spcAft>
                <a:spcPts val="0"/>
              </a:spcAft>
              <a:buSzPts val="1000"/>
              <a:buFont typeface="Times New Roman"/>
              <a:buChar char="•"/>
              <a:tabLst>
                <a:tab pos="393700" algn="l"/>
              </a:tabLst>
            </a:pPr>
            <a:r>
              <a:rPr lang="en-US" dirty="0" smtClean="0">
                <a:latin typeface="Times New Roman"/>
                <a:ea typeface="Times New Roman"/>
              </a:rPr>
              <a:t>Heavy workload (Critically-ill client)</a:t>
            </a:r>
          </a:p>
          <a:p>
            <a:pPr marL="0" marR="0">
              <a:spcBef>
                <a:spcPts val="15"/>
              </a:spcBef>
              <a:spcAft>
                <a:spcPts val="0"/>
              </a:spcAft>
            </a:pPr>
            <a:r>
              <a:rPr lang="en-US" dirty="0" smtClean="0">
                <a:latin typeface="Times New Roman"/>
                <a:ea typeface="Times New Roman"/>
              </a:rPr>
              <a:t/>
            </a:r>
            <a:br>
              <a:rPr lang="en-US" dirty="0" smtClean="0">
                <a:latin typeface="Times New Roman"/>
                <a:ea typeface="Times New Roman"/>
              </a:rPr>
            </a:br>
            <a:r>
              <a:rPr lang="en-US" dirty="0" smtClean="0">
                <a:latin typeface="Times New Roman"/>
                <a:ea typeface="Times New Roman"/>
              </a:rPr>
              <a:t> </a:t>
            </a:r>
          </a:p>
          <a:p>
            <a:pPr marL="342900" marR="0" lvl="0" indent="-342900">
              <a:spcBef>
                <a:spcPts val="460"/>
              </a:spcBef>
              <a:spcAft>
                <a:spcPts val="0"/>
              </a:spcAft>
              <a:buSzPts val="1000"/>
              <a:buFont typeface="Times New Roman"/>
              <a:buChar char="•"/>
              <a:tabLst>
                <a:tab pos="393700" algn="l"/>
              </a:tabLst>
            </a:pPr>
            <a:r>
              <a:rPr lang="en-US" dirty="0" smtClean="0">
                <a:latin typeface="Times New Roman"/>
                <a:ea typeface="Times New Roman"/>
              </a:rPr>
              <a:t>Interpersonal conflict in the work environment</a:t>
            </a:r>
          </a:p>
          <a:p>
            <a:pPr marL="0" marR="0">
              <a:spcBef>
                <a:spcPts val="55"/>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Mandatory overtime and “floating” to other units</a:t>
            </a:r>
          </a:p>
          <a:p>
            <a:pPr marL="0" marR="0">
              <a:spcBef>
                <a:spcPts val="0"/>
              </a:spcBef>
              <a:spcAft>
                <a:spcPts val="0"/>
              </a:spcAft>
            </a:pPr>
            <a:r>
              <a:rPr lang="en-US" dirty="0" smtClean="0">
                <a:latin typeface="Times New Roman"/>
                <a:ea typeface="Times New Roman"/>
              </a:rPr>
              <a:t> </a:t>
            </a:r>
          </a:p>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Little work-related social support.</a:t>
            </a:r>
          </a:p>
          <a:p>
            <a:endParaRPr lang="en-US" dirty="0"/>
          </a:p>
        </p:txBody>
      </p:sp>
    </p:spTree>
  </p:cSld>
  <p:clrMapOvr>
    <a:masterClrMapping/>
  </p:clrMapOvr>
  <p:transition spd="med">
    <p:wipe dir="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marR="0" lvl="0" indent="-342900">
              <a:spcBef>
                <a:spcPts val="0"/>
              </a:spcBef>
              <a:spcAft>
                <a:spcPts val="0"/>
              </a:spcAft>
              <a:buSzPts val="1000"/>
              <a:buFont typeface="Times New Roman"/>
              <a:buChar char="•"/>
              <a:tabLst>
                <a:tab pos="393700" algn="l"/>
              </a:tabLst>
            </a:pPr>
            <a:r>
              <a:rPr lang="en-US" dirty="0" smtClean="0">
                <a:latin typeface="Times New Roman"/>
                <a:ea typeface="Times New Roman"/>
              </a:rPr>
              <a:t> </a:t>
            </a:r>
            <a:br>
              <a:rPr lang="en-US" dirty="0" smtClean="0">
                <a:latin typeface="Times New Roman"/>
                <a:ea typeface="Times New Roman"/>
              </a:rPr>
            </a:br>
            <a:r>
              <a:rPr lang="en-US" dirty="0" smtClean="0">
                <a:latin typeface="Times New Roman"/>
                <a:ea typeface="Times New Roman"/>
              </a:rPr>
              <a:t> </a:t>
            </a:r>
            <a:br>
              <a:rPr lang="en-US" dirty="0" smtClean="0">
                <a:latin typeface="Times New Roman"/>
                <a:ea typeface="Times New Roman"/>
              </a:rPr>
            </a:br>
            <a:r>
              <a:rPr lang="en-US" b="1" dirty="0" smtClean="0">
                <a:latin typeface="Arial"/>
                <a:ea typeface="Arial"/>
              </a:rPr>
              <a:t>Strategies</a:t>
            </a:r>
            <a:r>
              <a:rPr lang="en-US" b="1" spc="140" dirty="0" smtClean="0">
                <a:latin typeface="Arial"/>
                <a:ea typeface="Arial"/>
              </a:rPr>
              <a:t> </a:t>
            </a:r>
            <a:r>
              <a:rPr lang="en-US" b="1" dirty="0" smtClean="0">
                <a:latin typeface="Arial"/>
                <a:ea typeface="Arial"/>
              </a:rPr>
              <a:t>for</a:t>
            </a:r>
            <a:r>
              <a:rPr lang="en-US" b="1" spc="145" dirty="0" smtClean="0">
                <a:latin typeface="Arial"/>
                <a:ea typeface="Arial"/>
              </a:rPr>
              <a:t> </a:t>
            </a:r>
            <a:r>
              <a:rPr lang="en-US" b="1" dirty="0" smtClean="0">
                <a:latin typeface="Arial"/>
                <a:ea typeface="Arial"/>
              </a:rPr>
              <a:t>Managing</a:t>
            </a:r>
            <a:r>
              <a:rPr lang="en-US" b="1" spc="145" dirty="0" smtClean="0">
                <a:latin typeface="Arial"/>
                <a:ea typeface="Arial"/>
              </a:rPr>
              <a:t> </a:t>
            </a:r>
            <a:r>
              <a:rPr lang="en-US" b="1" dirty="0" smtClean="0">
                <a:latin typeface="Arial"/>
                <a:ea typeface="Arial"/>
              </a:rPr>
              <a:t>Professional</a:t>
            </a:r>
            <a:r>
              <a:rPr lang="en-US" b="1" spc="145" dirty="0" smtClean="0">
                <a:latin typeface="Arial"/>
                <a:ea typeface="Arial"/>
              </a:rPr>
              <a:t> </a:t>
            </a:r>
            <a:r>
              <a:rPr lang="en-US" b="1" dirty="0" smtClean="0">
                <a:latin typeface="Arial"/>
                <a:ea typeface="Arial"/>
              </a:rPr>
              <a:t>Stress</a:t>
            </a:r>
            <a:br>
              <a:rPr lang="en-US" b="1" dirty="0" smtClean="0">
                <a:latin typeface="Arial"/>
                <a:ea typeface="Arial"/>
              </a:rPr>
            </a:br>
            <a:endParaRPr lang="en-US" dirty="0"/>
          </a:p>
        </p:txBody>
      </p:sp>
      <p:graphicFrame>
        <p:nvGraphicFramePr>
          <p:cNvPr id="5" name="Content Placeholder 4"/>
          <p:cNvGraphicFramePr>
            <a:graphicFrameLocks noGrp="1"/>
          </p:cNvGraphicFramePr>
          <p:nvPr>
            <p:ph sz="quarter" idx="1"/>
          </p:nvPr>
        </p:nvGraphicFramePr>
        <p:xfrm>
          <a:off x="609600" y="2438400"/>
          <a:ext cx="8153400" cy="3965448"/>
        </p:xfrm>
        <a:graphic>
          <a:graphicData uri="http://schemas.openxmlformats.org/drawingml/2006/table">
            <a:tbl>
              <a:tblPr firstRow="1" bandRow="1">
                <a:tableStyleId>{5C22544A-7EE6-4342-B048-85BDC9FD1C3A}</a:tableStyleId>
              </a:tblPr>
              <a:tblGrid>
                <a:gridCol w="4076700"/>
                <a:gridCol w="4076700"/>
              </a:tblGrid>
              <a:tr h="370840">
                <a:tc>
                  <a:txBody>
                    <a:bodyPr/>
                    <a:lstStyle/>
                    <a:p>
                      <a:pPr marL="28575" marR="0">
                        <a:spcBef>
                          <a:spcPts val="105"/>
                        </a:spcBef>
                        <a:spcAft>
                          <a:spcPts val="0"/>
                        </a:spcAft>
                      </a:pPr>
                      <a:r>
                        <a:rPr lang="en-US" sz="1000" b="1" dirty="0">
                          <a:latin typeface="Times New Roman"/>
                          <a:ea typeface="Times New Roman"/>
                        </a:rPr>
                        <a:t>Strategy</a:t>
                      </a:r>
                      <a:endParaRPr lang="en-US" sz="1100" dirty="0">
                        <a:latin typeface="Times New Roman"/>
                        <a:ea typeface="Times New Roman"/>
                      </a:endParaRPr>
                    </a:p>
                  </a:txBody>
                  <a:tcPr marL="0" marR="0" marT="0" marB="0"/>
                </a:tc>
                <a:tc>
                  <a:txBody>
                    <a:bodyPr/>
                    <a:lstStyle/>
                    <a:p>
                      <a:pPr marL="28575" marR="0">
                        <a:spcBef>
                          <a:spcPts val="105"/>
                        </a:spcBef>
                        <a:spcAft>
                          <a:spcPts val="0"/>
                        </a:spcAft>
                      </a:pPr>
                      <a:r>
                        <a:rPr lang="en-US" sz="1000" b="1">
                          <a:latin typeface="Times New Roman"/>
                          <a:ea typeface="Times New Roman"/>
                        </a:rPr>
                        <a:t>Rationale</a:t>
                      </a:r>
                      <a:endParaRPr lang="en-US" sz="1100">
                        <a:latin typeface="Times New Roman"/>
                        <a:ea typeface="Times New Roman"/>
                      </a:endParaRPr>
                    </a:p>
                  </a:txBody>
                  <a:tcPr marL="0" marR="0" marT="0" marB="0"/>
                </a:tc>
              </a:tr>
              <a:tr h="370840">
                <a:tc>
                  <a:txBody>
                    <a:bodyPr/>
                    <a:lstStyle/>
                    <a:p>
                      <a:pPr marL="28575" marR="151765">
                        <a:lnSpc>
                          <a:spcPct val="103000"/>
                        </a:lnSpc>
                        <a:spcBef>
                          <a:spcPts val="100"/>
                        </a:spcBef>
                        <a:spcAft>
                          <a:spcPts val="0"/>
                        </a:spcAft>
                      </a:pPr>
                      <a:r>
                        <a:rPr lang="en-US" sz="1000">
                          <a:latin typeface="Times New Roman"/>
                          <a:ea typeface="Times New Roman"/>
                        </a:rPr>
                        <a:t>Develop active support system at work and away from</a:t>
                      </a:r>
                      <a:r>
                        <a:rPr lang="en-US" sz="1000" spc="-240">
                          <a:latin typeface="Times New Roman"/>
                          <a:ea typeface="Times New Roman"/>
                        </a:rPr>
                        <a:t> </a:t>
                      </a:r>
                      <a:r>
                        <a:rPr lang="en-US" sz="1000">
                          <a:latin typeface="Times New Roman"/>
                          <a:ea typeface="Times New Roman"/>
                        </a:rPr>
                        <a:t>work</a:t>
                      </a:r>
                      <a:endParaRPr lang="en-US" sz="1100">
                        <a:latin typeface="Times New Roman"/>
                        <a:ea typeface="Times New Roman"/>
                      </a:endParaRPr>
                    </a:p>
                  </a:txBody>
                  <a:tcPr marL="0" marR="0" marT="0" marB="0"/>
                </a:tc>
                <a:tc>
                  <a:txBody>
                    <a:bodyPr/>
                    <a:lstStyle/>
                    <a:p>
                      <a:pPr marL="28575" marR="28575">
                        <a:lnSpc>
                          <a:spcPct val="103000"/>
                        </a:lnSpc>
                        <a:spcBef>
                          <a:spcPts val="100"/>
                        </a:spcBef>
                        <a:spcAft>
                          <a:spcPts val="0"/>
                        </a:spcAft>
                      </a:pPr>
                      <a:r>
                        <a:rPr lang="en-US" sz="1000">
                          <a:latin typeface="Times New Roman"/>
                          <a:ea typeface="Times New Roman"/>
                        </a:rPr>
                        <a:t>Non-health care provider friends help maintain a balance</a:t>
                      </a:r>
                      <a:r>
                        <a:rPr lang="en-US" sz="1000" spc="-240">
                          <a:latin typeface="Times New Roman"/>
                          <a:ea typeface="Times New Roman"/>
                        </a:rPr>
                        <a:t> </a:t>
                      </a:r>
                      <a:r>
                        <a:rPr lang="en-US" sz="1000">
                          <a:latin typeface="Times New Roman"/>
                          <a:ea typeface="Times New Roman"/>
                        </a:rPr>
                        <a:t>in life</a:t>
                      </a:r>
                      <a:endParaRPr lang="en-US" sz="1100">
                        <a:latin typeface="Times New Roman"/>
                        <a:ea typeface="Times New Roman"/>
                      </a:endParaRPr>
                    </a:p>
                  </a:txBody>
                  <a:tcPr marL="0" marR="0" marT="0" marB="0"/>
                </a:tc>
              </a:tr>
              <a:tr h="370840">
                <a:tc>
                  <a:txBody>
                    <a:bodyPr/>
                    <a:lstStyle/>
                    <a:p>
                      <a:pPr marL="28575" marR="0">
                        <a:spcBef>
                          <a:spcPts val="100"/>
                        </a:spcBef>
                        <a:spcAft>
                          <a:spcPts val="0"/>
                        </a:spcAft>
                      </a:pPr>
                      <a:r>
                        <a:rPr lang="en-US" sz="1000">
                          <a:latin typeface="Times New Roman"/>
                          <a:ea typeface="Times New Roman"/>
                        </a:rPr>
                        <a:t>Use the management and decision making methods</a:t>
                      </a:r>
                      <a:endParaRPr lang="en-US" sz="1100">
                        <a:latin typeface="Times New Roman"/>
                        <a:ea typeface="Times New Roman"/>
                      </a:endParaRPr>
                    </a:p>
                  </a:txBody>
                  <a:tcPr marL="0" marR="0" marT="0" marB="0"/>
                </a:tc>
                <a:tc>
                  <a:txBody>
                    <a:bodyPr/>
                    <a:lstStyle/>
                    <a:p>
                      <a:pPr marL="342900" marR="131445" lvl="0" indent="-342900">
                        <a:lnSpc>
                          <a:spcPct val="103000"/>
                        </a:lnSpc>
                        <a:spcBef>
                          <a:spcPts val="100"/>
                        </a:spcBef>
                        <a:spcAft>
                          <a:spcPts val="0"/>
                        </a:spcAft>
                        <a:buSzPts val="1000"/>
                        <a:buFont typeface="Times New Roman"/>
                        <a:buChar char="•"/>
                        <a:tabLst>
                          <a:tab pos="155575" algn="l"/>
                        </a:tabLst>
                      </a:pPr>
                      <a:r>
                        <a:rPr lang="en-US" sz="1000">
                          <a:latin typeface="Times New Roman"/>
                          <a:ea typeface="Times New Roman"/>
                        </a:rPr>
                        <a:t>Viewing personal needs as a priority encourages one</a:t>
                      </a:r>
                      <a:r>
                        <a:rPr lang="en-US" sz="1000" spc="-240">
                          <a:latin typeface="Times New Roman"/>
                          <a:ea typeface="Times New Roman"/>
                        </a:rPr>
                        <a:t> </a:t>
                      </a:r>
                      <a:r>
                        <a:rPr lang="en-US" sz="1000">
                          <a:latin typeface="Times New Roman"/>
                          <a:ea typeface="Times New Roman"/>
                        </a:rPr>
                        <a:t>to schedule time to meet those needs</a:t>
                      </a:r>
                      <a:endParaRPr lang="en-US" sz="1100">
                        <a:latin typeface="Times New Roman"/>
                        <a:ea typeface="Times New Roman"/>
                      </a:endParaRPr>
                    </a:p>
                    <a:p>
                      <a:pPr marL="342900" marR="191135" lvl="0" indent="-342900">
                        <a:lnSpc>
                          <a:spcPct val="103000"/>
                        </a:lnSpc>
                        <a:spcBef>
                          <a:spcPts val="0"/>
                        </a:spcBef>
                        <a:spcAft>
                          <a:spcPts val="0"/>
                        </a:spcAft>
                        <a:buSzPts val="1000"/>
                        <a:buFont typeface="Times New Roman"/>
                        <a:buChar char="•"/>
                        <a:tabLst>
                          <a:tab pos="155575" algn="l"/>
                        </a:tabLst>
                      </a:pPr>
                      <a:r>
                        <a:rPr lang="en-US" sz="1000">
                          <a:latin typeface="Times New Roman"/>
                          <a:ea typeface="Times New Roman"/>
                        </a:rPr>
                        <a:t>Breaking down large tasks into small, realistic ones</a:t>
                      </a:r>
                      <a:r>
                        <a:rPr lang="en-US" sz="1000" spc="-240">
                          <a:latin typeface="Times New Roman"/>
                          <a:ea typeface="Times New Roman"/>
                        </a:rPr>
                        <a:t> </a:t>
                      </a:r>
                      <a:r>
                        <a:rPr lang="en-US" sz="1000">
                          <a:latin typeface="Times New Roman"/>
                          <a:ea typeface="Times New Roman"/>
                        </a:rPr>
                        <a:t>prevent being overwhelmed</a:t>
                      </a:r>
                      <a:endParaRPr lang="en-US" sz="1100">
                        <a:latin typeface="Times New Roman"/>
                        <a:ea typeface="Times New Roman"/>
                      </a:endParaRPr>
                    </a:p>
                  </a:txBody>
                  <a:tcPr marL="0" marR="0" marT="0" marB="0"/>
                </a:tc>
              </a:tr>
              <a:tr h="370840">
                <a:tc>
                  <a:txBody>
                    <a:bodyPr/>
                    <a:lstStyle/>
                    <a:p>
                      <a:pPr marL="28575" marR="0">
                        <a:spcBef>
                          <a:spcPts val="100"/>
                        </a:spcBef>
                        <a:spcAft>
                          <a:spcPts val="0"/>
                        </a:spcAft>
                      </a:pPr>
                      <a:r>
                        <a:rPr lang="en-US" sz="1000">
                          <a:latin typeface="Times New Roman"/>
                          <a:ea typeface="Times New Roman"/>
                        </a:rPr>
                        <a:t>Focus on accomplishments</a:t>
                      </a:r>
                      <a:endParaRPr lang="en-US" sz="1100">
                        <a:latin typeface="Times New Roman"/>
                        <a:ea typeface="Times New Roman"/>
                      </a:endParaRPr>
                    </a:p>
                  </a:txBody>
                  <a:tcPr marL="0" marR="0" marT="0" marB="0"/>
                </a:tc>
                <a:tc>
                  <a:txBody>
                    <a:bodyPr/>
                    <a:lstStyle/>
                    <a:p>
                      <a:pPr marL="28575" marR="0">
                        <a:spcBef>
                          <a:spcPts val="100"/>
                        </a:spcBef>
                        <a:spcAft>
                          <a:spcPts val="0"/>
                        </a:spcAft>
                      </a:pPr>
                      <a:r>
                        <a:rPr lang="en-US" sz="1000">
                          <a:latin typeface="Times New Roman"/>
                          <a:ea typeface="Times New Roman"/>
                        </a:rPr>
                        <a:t>Increases self-esteem</a:t>
                      </a:r>
                      <a:endParaRPr lang="en-US" sz="1100">
                        <a:latin typeface="Times New Roman"/>
                        <a:ea typeface="Times New Roman"/>
                      </a:endParaRPr>
                    </a:p>
                  </a:txBody>
                  <a:tcPr marL="0" marR="0" marT="0" marB="0"/>
                </a:tc>
              </a:tr>
              <a:tr h="370840">
                <a:tc>
                  <a:txBody>
                    <a:bodyPr/>
                    <a:lstStyle/>
                    <a:p>
                      <a:pPr marL="28575" marR="0">
                        <a:spcBef>
                          <a:spcPts val="100"/>
                        </a:spcBef>
                        <a:spcAft>
                          <a:spcPts val="0"/>
                        </a:spcAft>
                      </a:pPr>
                      <a:r>
                        <a:rPr lang="en-US" sz="1000">
                          <a:latin typeface="Times New Roman"/>
                          <a:ea typeface="Times New Roman"/>
                        </a:rPr>
                        <a:t>Know personal limits</a:t>
                      </a:r>
                      <a:endParaRPr lang="en-US" sz="1100">
                        <a:latin typeface="Times New Roman"/>
                        <a:ea typeface="Times New Roman"/>
                      </a:endParaRPr>
                    </a:p>
                  </a:txBody>
                  <a:tcPr marL="0" marR="0" marT="0" marB="0"/>
                </a:tc>
                <a:tc>
                  <a:txBody>
                    <a:bodyPr/>
                    <a:lstStyle/>
                    <a:p>
                      <a:pPr marL="28575" marR="0">
                        <a:spcBef>
                          <a:spcPts val="100"/>
                        </a:spcBef>
                        <a:spcAft>
                          <a:spcPts val="0"/>
                        </a:spcAft>
                      </a:pPr>
                      <a:r>
                        <a:rPr lang="en-US" sz="1000">
                          <a:latin typeface="Times New Roman"/>
                          <a:ea typeface="Times New Roman"/>
                        </a:rPr>
                        <a:t>Helps separate the important from the less important</a:t>
                      </a:r>
                      <a:endParaRPr lang="en-US" sz="1100">
                        <a:latin typeface="Times New Roman"/>
                        <a:ea typeface="Times New Roman"/>
                      </a:endParaRPr>
                    </a:p>
                  </a:txBody>
                  <a:tcPr marL="0" marR="0" marT="0" marB="0"/>
                </a:tc>
              </a:tr>
              <a:tr h="370840">
                <a:tc>
                  <a:txBody>
                    <a:bodyPr/>
                    <a:lstStyle/>
                    <a:p>
                      <a:pPr marL="28575" marR="0">
                        <a:spcBef>
                          <a:spcPts val="100"/>
                        </a:spcBef>
                        <a:spcAft>
                          <a:spcPts val="0"/>
                        </a:spcAft>
                      </a:pPr>
                      <a:r>
                        <a:rPr lang="en-US" sz="1000">
                          <a:latin typeface="Times New Roman"/>
                          <a:ea typeface="Times New Roman"/>
                        </a:rPr>
                        <a:t>Avoid harmful substances</a:t>
                      </a:r>
                      <a:endParaRPr lang="en-US" sz="1100">
                        <a:latin typeface="Times New Roman"/>
                        <a:ea typeface="Times New Roman"/>
                      </a:endParaRPr>
                    </a:p>
                  </a:txBody>
                  <a:tcPr marL="0" marR="0" marT="0" marB="0"/>
                </a:tc>
                <a:tc>
                  <a:txBody>
                    <a:bodyPr/>
                    <a:lstStyle/>
                    <a:p>
                      <a:pPr marL="28575" marR="95250">
                        <a:lnSpc>
                          <a:spcPct val="103000"/>
                        </a:lnSpc>
                        <a:spcBef>
                          <a:spcPts val="100"/>
                        </a:spcBef>
                        <a:spcAft>
                          <a:spcPts val="0"/>
                        </a:spcAft>
                      </a:pPr>
                      <a:r>
                        <a:rPr lang="en-US" sz="1000">
                          <a:latin typeface="Times New Roman"/>
                          <a:ea typeface="Times New Roman"/>
                        </a:rPr>
                        <a:t>Smoking, overeating and intake of caffeine, alcohol or</a:t>
                      </a:r>
                      <a:r>
                        <a:rPr lang="en-US" sz="1000" spc="5">
                          <a:latin typeface="Times New Roman"/>
                          <a:ea typeface="Times New Roman"/>
                        </a:rPr>
                        <a:t> </a:t>
                      </a:r>
                      <a:r>
                        <a:rPr lang="en-US" sz="1000">
                          <a:latin typeface="Times New Roman"/>
                          <a:ea typeface="Times New Roman"/>
                        </a:rPr>
                        <a:t>other substances often increase stress and anxiety in the</a:t>
                      </a:r>
                      <a:r>
                        <a:rPr lang="en-US" sz="1000" spc="-240">
                          <a:latin typeface="Times New Roman"/>
                          <a:ea typeface="Times New Roman"/>
                        </a:rPr>
                        <a:t> </a:t>
                      </a:r>
                      <a:r>
                        <a:rPr lang="en-US" sz="1000">
                          <a:latin typeface="Times New Roman"/>
                          <a:ea typeface="Times New Roman"/>
                        </a:rPr>
                        <a:t>long run</a:t>
                      </a:r>
                      <a:endParaRPr lang="en-US" sz="1100">
                        <a:latin typeface="Times New Roman"/>
                        <a:ea typeface="Times New Roman"/>
                      </a:endParaRPr>
                    </a:p>
                  </a:txBody>
                  <a:tcPr marL="0" marR="0" marT="0" marB="0"/>
                </a:tc>
              </a:tr>
              <a:tr h="370840">
                <a:tc>
                  <a:txBody>
                    <a:bodyPr/>
                    <a:lstStyle/>
                    <a:p>
                      <a:pPr marL="28575" marR="0">
                        <a:spcBef>
                          <a:spcPts val="100"/>
                        </a:spcBef>
                        <a:spcAft>
                          <a:spcPts val="0"/>
                        </a:spcAft>
                      </a:pPr>
                      <a:r>
                        <a:rPr lang="en-US" sz="1000">
                          <a:latin typeface="Times New Roman"/>
                          <a:ea typeface="Times New Roman"/>
                        </a:rPr>
                        <a:t>Nourish the body with healthy diet, exercise and sleep</a:t>
                      </a:r>
                      <a:endParaRPr lang="en-US" sz="1100">
                        <a:latin typeface="Times New Roman"/>
                        <a:ea typeface="Times New Roman"/>
                      </a:endParaRPr>
                    </a:p>
                  </a:txBody>
                  <a:tcPr marL="0" marR="0" marT="0" marB="0"/>
                </a:tc>
                <a:tc>
                  <a:txBody>
                    <a:bodyPr/>
                    <a:lstStyle/>
                    <a:p>
                      <a:pPr marL="28575" marR="0">
                        <a:spcBef>
                          <a:spcPts val="100"/>
                        </a:spcBef>
                        <a:spcAft>
                          <a:spcPts val="0"/>
                        </a:spcAft>
                      </a:pPr>
                      <a:r>
                        <a:rPr lang="en-US" sz="1000">
                          <a:latin typeface="Times New Roman"/>
                          <a:ea typeface="Times New Roman"/>
                        </a:rPr>
                        <a:t>A healthy mind and body is better able to handle stress</a:t>
                      </a:r>
                      <a:endParaRPr lang="en-US" sz="1100">
                        <a:latin typeface="Times New Roman"/>
                        <a:ea typeface="Times New Roman"/>
                      </a:endParaRPr>
                    </a:p>
                  </a:txBody>
                  <a:tcPr marL="0" marR="0" marT="0" marB="0"/>
                </a:tc>
              </a:tr>
              <a:tr h="370840">
                <a:tc>
                  <a:txBody>
                    <a:bodyPr/>
                    <a:lstStyle/>
                    <a:p>
                      <a:pPr marL="28575" marR="0">
                        <a:spcBef>
                          <a:spcPts val="100"/>
                        </a:spcBef>
                        <a:spcAft>
                          <a:spcPts val="0"/>
                        </a:spcAft>
                      </a:pPr>
                      <a:r>
                        <a:rPr lang="en-US" sz="1000">
                          <a:latin typeface="Times New Roman"/>
                          <a:ea typeface="Times New Roman"/>
                        </a:rPr>
                        <a:t>Practice slow, focused breathing</a:t>
                      </a:r>
                      <a:endParaRPr lang="en-US" sz="1100">
                        <a:latin typeface="Times New Roman"/>
                        <a:ea typeface="Times New Roman"/>
                      </a:endParaRPr>
                    </a:p>
                  </a:txBody>
                  <a:tcPr marL="0" marR="0" marT="0" marB="0"/>
                </a:tc>
                <a:tc>
                  <a:txBody>
                    <a:bodyPr/>
                    <a:lstStyle/>
                    <a:p>
                      <a:pPr marL="28575" marR="236220">
                        <a:lnSpc>
                          <a:spcPct val="103000"/>
                        </a:lnSpc>
                        <a:spcBef>
                          <a:spcPts val="100"/>
                        </a:spcBef>
                        <a:spcAft>
                          <a:spcPts val="0"/>
                        </a:spcAft>
                      </a:pPr>
                      <a:r>
                        <a:rPr lang="en-US" sz="1000">
                          <a:latin typeface="Times New Roman"/>
                          <a:ea typeface="Times New Roman"/>
                        </a:rPr>
                        <a:t>Muscle tension is alleviated with more oxygen in the</a:t>
                      </a:r>
                      <a:r>
                        <a:rPr lang="en-US" sz="1000" spc="-240">
                          <a:latin typeface="Times New Roman"/>
                          <a:ea typeface="Times New Roman"/>
                        </a:rPr>
                        <a:t> </a:t>
                      </a:r>
                      <a:r>
                        <a:rPr lang="en-US" sz="1000">
                          <a:latin typeface="Times New Roman"/>
                          <a:ea typeface="Times New Roman"/>
                        </a:rPr>
                        <a:t>blood</a:t>
                      </a:r>
                      <a:endParaRPr lang="en-US" sz="1100">
                        <a:latin typeface="Times New Roman"/>
                        <a:ea typeface="Times New Roman"/>
                      </a:endParaRPr>
                    </a:p>
                  </a:txBody>
                  <a:tcPr marL="0" marR="0" marT="0" marB="0"/>
                </a:tc>
              </a:tr>
              <a:tr h="370840">
                <a:tc>
                  <a:txBody>
                    <a:bodyPr/>
                    <a:lstStyle/>
                    <a:p>
                      <a:pPr marL="28575" marR="0">
                        <a:spcBef>
                          <a:spcPts val="100"/>
                        </a:spcBef>
                        <a:spcAft>
                          <a:spcPts val="0"/>
                        </a:spcAft>
                      </a:pPr>
                      <a:r>
                        <a:rPr lang="en-US" sz="1000">
                          <a:latin typeface="Times New Roman"/>
                          <a:ea typeface="Times New Roman"/>
                        </a:rPr>
                        <a:t>Vary task between mental and physical activities</a:t>
                      </a:r>
                      <a:endParaRPr lang="en-US" sz="1100">
                        <a:latin typeface="Times New Roman"/>
                        <a:ea typeface="Times New Roman"/>
                      </a:endParaRPr>
                    </a:p>
                  </a:txBody>
                  <a:tcPr marL="0" marR="0" marT="0" marB="0"/>
                </a:tc>
                <a:tc>
                  <a:txBody>
                    <a:bodyPr/>
                    <a:lstStyle/>
                    <a:p>
                      <a:pPr marL="28575" marR="296545">
                        <a:lnSpc>
                          <a:spcPct val="103000"/>
                        </a:lnSpc>
                        <a:spcBef>
                          <a:spcPts val="100"/>
                        </a:spcBef>
                        <a:spcAft>
                          <a:spcPts val="0"/>
                        </a:spcAft>
                      </a:pPr>
                      <a:r>
                        <a:rPr lang="en-US" sz="1000">
                          <a:latin typeface="Times New Roman"/>
                          <a:ea typeface="Times New Roman"/>
                        </a:rPr>
                        <a:t>Conserving energy, reduces fatigue and maintains a</a:t>
                      </a:r>
                      <a:r>
                        <a:rPr lang="en-US" sz="1000" spc="-240">
                          <a:latin typeface="Times New Roman"/>
                          <a:ea typeface="Times New Roman"/>
                        </a:rPr>
                        <a:t> </a:t>
                      </a:r>
                      <a:r>
                        <a:rPr lang="en-US" sz="1000">
                          <a:latin typeface="Times New Roman"/>
                          <a:ea typeface="Times New Roman"/>
                        </a:rPr>
                        <a:t>sense of balance</a:t>
                      </a:r>
                      <a:endParaRPr lang="en-US" sz="1100">
                        <a:latin typeface="Times New Roman"/>
                        <a:ea typeface="Times New Roman"/>
                      </a:endParaRPr>
                    </a:p>
                  </a:txBody>
                  <a:tcPr marL="0" marR="0" marT="0" marB="0"/>
                </a:tc>
              </a:tr>
              <a:tr h="370840">
                <a:tc>
                  <a:txBody>
                    <a:bodyPr/>
                    <a:lstStyle/>
                    <a:p>
                      <a:pPr marL="28575" marR="0">
                        <a:spcBef>
                          <a:spcPts val="100"/>
                        </a:spcBef>
                        <a:spcAft>
                          <a:spcPts val="0"/>
                        </a:spcAft>
                      </a:pPr>
                      <a:r>
                        <a:rPr lang="en-US" sz="1000">
                          <a:latin typeface="Times New Roman"/>
                          <a:ea typeface="Times New Roman"/>
                        </a:rPr>
                        <a:t>Maintain a sense of humor</a:t>
                      </a:r>
                      <a:endParaRPr lang="en-US" sz="1100">
                        <a:latin typeface="Times New Roman"/>
                        <a:ea typeface="Times New Roman"/>
                      </a:endParaRPr>
                    </a:p>
                  </a:txBody>
                  <a:tcPr marL="0" marR="0" marT="0" marB="0"/>
                </a:tc>
                <a:tc>
                  <a:txBody>
                    <a:bodyPr/>
                    <a:lstStyle/>
                    <a:p>
                      <a:pPr marL="28575" marR="113030">
                        <a:lnSpc>
                          <a:spcPct val="103000"/>
                        </a:lnSpc>
                        <a:spcBef>
                          <a:spcPts val="100"/>
                        </a:spcBef>
                        <a:spcAft>
                          <a:spcPts val="0"/>
                        </a:spcAft>
                      </a:pPr>
                      <a:r>
                        <a:rPr lang="en-US" sz="1000" dirty="0">
                          <a:latin typeface="Times New Roman"/>
                          <a:ea typeface="Times New Roman"/>
                        </a:rPr>
                        <a:t>Helps keep a positive outlook, can be used to reframe a</a:t>
                      </a:r>
                      <a:r>
                        <a:rPr lang="en-US" sz="1000" spc="-240" dirty="0">
                          <a:latin typeface="Times New Roman"/>
                          <a:ea typeface="Times New Roman"/>
                        </a:rPr>
                        <a:t> </a:t>
                      </a:r>
                      <a:r>
                        <a:rPr lang="en-US" sz="1000" dirty="0">
                          <a:latin typeface="Times New Roman"/>
                          <a:ea typeface="Times New Roman"/>
                        </a:rPr>
                        <a:t>situation</a:t>
                      </a:r>
                      <a:endParaRPr lang="en-US" sz="1100" dirty="0">
                        <a:latin typeface="Times New Roman"/>
                        <a:ea typeface="Times New Roman"/>
                      </a:endParaRPr>
                    </a:p>
                  </a:txBody>
                  <a:tcPr marL="0" marR="0" marT="0" marB="0"/>
                </a:tc>
              </a:tr>
            </a:tbl>
          </a:graphicData>
        </a:graphic>
      </p:graphicFrame>
    </p:spTree>
  </p:cSld>
  <p:clrMapOvr>
    <a:masterClrMapping/>
  </p:clrMapOvr>
  <p:transition spd="med">
    <p:wipe dir="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2145</TotalTime>
  <Words>10239</Words>
  <Application>Microsoft Office PowerPoint</Application>
  <PresentationFormat>On-screen Show (4:3)</PresentationFormat>
  <Paragraphs>961</Paragraphs>
  <Slides>151</Slides>
  <Notes>1</Notes>
  <HiddenSlides>0</HiddenSlides>
  <MMClips>0</MMClips>
  <ScaleCrop>false</ScaleCrop>
  <HeadingPairs>
    <vt:vector size="4" baseType="variant">
      <vt:variant>
        <vt:lpstr>Theme</vt:lpstr>
      </vt:variant>
      <vt:variant>
        <vt:i4>1</vt:i4>
      </vt:variant>
      <vt:variant>
        <vt:lpstr>Slide Titles</vt:lpstr>
      </vt:variant>
      <vt:variant>
        <vt:i4>151</vt:i4>
      </vt:variant>
    </vt:vector>
  </HeadingPairs>
  <TitlesOfParts>
    <vt:vector size="152" baseType="lpstr">
      <vt:lpstr>Median</vt:lpstr>
      <vt:lpstr>Unit-8 Psychological Aspects And Human Behaviour</vt:lpstr>
      <vt:lpstr>TABLE OF CONTENT</vt:lpstr>
      <vt:lpstr>PSYCHOLOGICAL ASPECTS AND HUMAN BEHAVIOUR</vt:lpstr>
      <vt:lpstr>Introduction</vt:lpstr>
      <vt:lpstr>Definition</vt:lpstr>
      <vt:lpstr>Basic Terminologies</vt:lpstr>
      <vt:lpstr>The Brain And Behaviour</vt:lpstr>
      <vt:lpstr> BRAIN A PSYCHOLOGICAL ORGAN</vt:lpstr>
      <vt:lpstr> STRUCTURE OF NEURON                                                  [BASIC UNIT OFNERVOUS SYSTEM] </vt:lpstr>
      <vt:lpstr>Slide 10</vt:lpstr>
      <vt:lpstr>Each Neuron has Certain Parts </vt:lpstr>
      <vt:lpstr>Slide 12</vt:lpstr>
      <vt:lpstr>Functions Of A Neuron</vt:lpstr>
      <vt:lpstr>1. Action Potential </vt:lpstr>
      <vt:lpstr>Slide 15</vt:lpstr>
      <vt:lpstr>2. Synapse And Their Functions </vt:lpstr>
      <vt:lpstr>Slide 17</vt:lpstr>
      <vt:lpstr>3. Neurotransmitters </vt:lpstr>
      <vt:lpstr>Slide 19</vt:lpstr>
      <vt:lpstr>4. Reuptake of Neurotransmitters </vt:lpstr>
      <vt:lpstr>  Function of Central Nervous System in Behavior </vt:lpstr>
      <vt:lpstr>5. Reflex Arch </vt:lpstr>
      <vt:lpstr>Slide 23</vt:lpstr>
      <vt:lpstr>Structure Of The Brain</vt:lpstr>
      <vt:lpstr>Parts of the brain</vt:lpstr>
      <vt:lpstr>Slide 26</vt:lpstr>
      <vt:lpstr>Brain Stem, Cerebellum and Reticular Formation (Central Core) </vt:lpstr>
      <vt:lpstr>Slide 28</vt:lpstr>
      <vt:lpstr>Slide 29</vt:lpstr>
      <vt:lpstr>Forebrain: Thalamus (Limbic System) </vt:lpstr>
      <vt:lpstr>Forebrain Hypothalamus and Pituitary </vt:lpstr>
      <vt:lpstr>Slide 32</vt:lpstr>
      <vt:lpstr>Cerebral Cortex </vt:lpstr>
      <vt:lpstr>Slide 34</vt:lpstr>
      <vt:lpstr>  Frontal Area Personality and General Behavior Pattern </vt:lpstr>
      <vt:lpstr>Slide 36</vt:lpstr>
      <vt:lpstr>Temporal Lobe Association Cortex</vt:lpstr>
      <vt:lpstr>Slide 38</vt:lpstr>
      <vt:lpstr>Left Hemisphere and its Functions </vt:lpstr>
      <vt:lpstr>Right Hemisphere and its Functions </vt:lpstr>
      <vt:lpstr>Slide 41</vt:lpstr>
      <vt:lpstr>PERSONALITY DEVELOPMENT </vt:lpstr>
      <vt:lpstr>Introduction </vt:lpstr>
      <vt:lpstr>Definition </vt:lpstr>
      <vt:lpstr>Domains of Development </vt:lpstr>
      <vt:lpstr>PROCESS OF DEVELOPMENT </vt:lpstr>
      <vt:lpstr>Definition of Personality Development </vt:lpstr>
      <vt:lpstr>FACTORS INFLUNENCING THE DEVELOPMENT OF PERSONALITY </vt:lpstr>
      <vt:lpstr>Slide 49</vt:lpstr>
      <vt:lpstr>  Trait Approach to Understand Personality </vt:lpstr>
      <vt:lpstr>Sheldon </vt:lpstr>
      <vt:lpstr>  Kretschmer </vt:lpstr>
      <vt:lpstr>  Jung's Classification </vt:lpstr>
      <vt:lpstr>Psychoanalytic Theory </vt:lpstr>
      <vt:lpstr>Structure of the Personality </vt:lpstr>
      <vt:lpstr>Slide 56</vt:lpstr>
      <vt:lpstr>Slide 57</vt:lpstr>
      <vt:lpstr>Topography of the Mind </vt:lpstr>
      <vt:lpstr>Slide 59</vt:lpstr>
      <vt:lpstr>Freud's Stages of Personality Development </vt:lpstr>
      <vt:lpstr>Oral Stage: Birth to 18 Months</vt:lpstr>
      <vt:lpstr>Anal Stage: 18 Months to 3 Years </vt:lpstr>
      <vt:lpstr>Phallic Stage: 3 to 6 Years </vt:lpstr>
      <vt:lpstr>Latency Stage: 6 to 12 Years </vt:lpstr>
      <vt:lpstr>  Genital Stage: 13 to 20 Years </vt:lpstr>
      <vt:lpstr>THEORY OF PSYCHOSOCIAL DEVELOPMENT </vt:lpstr>
      <vt:lpstr>ERIKSON'S STAGES OF PERSONALITY DEVELOPMENT </vt:lpstr>
      <vt:lpstr>Trust Versus Mistrust: Birth to 18 Months </vt:lpstr>
      <vt:lpstr>Autonomy versus Shame and Doubt: 18 Months to 3 Years </vt:lpstr>
      <vt:lpstr>Initiative versus Guilt: 3 to 6 Years </vt:lpstr>
      <vt:lpstr>Industry versus Inferiority: 6 to 12 Years </vt:lpstr>
      <vt:lpstr>Identity versus Role Confusion: 12 to 20 Years </vt:lpstr>
      <vt:lpstr>Intimacy Versus Isolation: 20 to 30 Years </vt:lpstr>
      <vt:lpstr>Generativity versus Stagnation or Self-absorption: 30 to 65 Years </vt:lpstr>
      <vt:lpstr> Ego Integrity versus Despair: 65 Years to Death </vt:lpstr>
      <vt:lpstr>Difference between Freud's and Erickson's Theory</vt:lpstr>
      <vt:lpstr>COGNITIVE DEVELOPMENT THEORY </vt:lpstr>
      <vt:lpstr>Slide 78</vt:lpstr>
      <vt:lpstr>From his extensive studies of cognitive development in children, Piaget discovered four major studies, each of which he believed to be a necessary prerequisite for the one that follows. </vt:lpstr>
      <vt:lpstr>Slide 80</vt:lpstr>
      <vt:lpstr>Slide 81</vt:lpstr>
      <vt:lpstr>Slide 82</vt:lpstr>
      <vt:lpstr>SULLIVAN'S STAGES OF PERSONALITY DEVELOPMENT </vt:lpstr>
      <vt:lpstr>Sullivan describes six stages of personality development. </vt:lpstr>
      <vt:lpstr>Slide 85</vt:lpstr>
      <vt:lpstr>Slide 86</vt:lpstr>
      <vt:lpstr>Slide 87</vt:lpstr>
      <vt:lpstr>THEORY OF MORAL DEVELOPMENT </vt:lpstr>
      <vt:lpstr>Slide 89</vt:lpstr>
      <vt:lpstr>Slide 90</vt:lpstr>
      <vt:lpstr>Slide 91</vt:lpstr>
      <vt:lpstr>3.  Level 3: Post-Conventional Level (Can occur from Adolescence onward) </vt:lpstr>
      <vt:lpstr>  HUMANISTIC THEORIES </vt:lpstr>
      <vt:lpstr>Characteristics of Humanistic Theory </vt:lpstr>
      <vt:lpstr>Maslow's Hierarchy of Needs </vt:lpstr>
      <vt:lpstr>Types of Needs </vt:lpstr>
      <vt:lpstr>Five Levels of the Hierarchy of Needs </vt:lpstr>
      <vt:lpstr>Slide 98</vt:lpstr>
      <vt:lpstr>Slide 99</vt:lpstr>
      <vt:lpstr>Characteristics of Self-actualized People </vt:lpstr>
      <vt:lpstr>ROGER'S THEORY </vt:lpstr>
      <vt:lpstr>Slide 102</vt:lpstr>
      <vt:lpstr>Roger's view of personality structure</vt:lpstr>
      <vt:lpstr>IMPACT </vt:lpstr>
      <vt:lpstr>Personality Development Disorders </vt:lpstr>
      <vt:lpstr>Slide 106</vt:lpstr>
      <vt:lpstr>Causes of Personality Disorders </vt:lpstr>
      <vt:lpstr>Risk Factors </vt:lpstr>
      <vt:lpstr>Characterstics of Persons Suffering from Personality Disorders </vt:lpstr>
      <vt:lpstr>Slide 110</vt:lpstr>
      <vt:lpstr>Antisocial personality disorder   </vt:lpstr>
      <vt:lpstr>  Avoidant personality disorder </vt:lpstr>
      <vt:lpstr>ROLE OF A NURSE IN PERSONALITY DEVELOPMENT </vt:lpstr>
      <vt:lpstr>Slide 114</vt:lpstr>
      <vt:lpstr>Slide 115</vt:lpstr>
      <vt:lpstr>Slide 116</vt:lpstr>
      <vt:lpstr>DEFENCE MECHANISMS </vt:lpstr>
      <vt:lpstr>Slide 118</vt:lpstr>
      <vt:lpstr>LEVELS OF ANXIETY </vt:lpstr>
      <vt:lpstr>Slide 120</vt:lpstr>
      <vt:lpstr>Slide 121</vt:lpstr>
      <vt:lpstr>Slide 122</vt:lpstr>
      <vt:lpstr>Slide 123</vt:lpstr>
      <vt:lpstr>DEFINITION OF DEFENCE MECHANISM</vt:lpstr>
      <vt:lpstr>PSYCHOANALYTIC APPROACH </vt:lpstr>
      <vt:lpstr>Freud's mental Iceberg's view of mind</vt:lpstr>
      <vt:lpstr>Subsystems of Personality </vt:lpstr>
      <vt:lpstr> Freud's theory of the personality  </vt:lpstr>
      <vt:lpstr>Characteristics of Defence Mechanism</vt:lpstr>
      <vt:lpstr>Uses of Defence Mechanisms </vt:lpstr>
      <vt:lpstr>Classification by Anna Freud</vt:lpstr>
      <vt:lpstr>    TYPES OF DEFENCE MECHANISMS </vt:lpstr>
      <vt:lpstr>Slide 133</vt:lpstr>
      <vt:lpstr>Slide 134</vt:lpstr>
      <vt:lpstr>Slide 135</vt:lpstr>
      <vt:lpstr>Slide 136</vt:lpstr>
      <vt:lpstr>Slide 137</vt:lpstr>
      <vt:lpstr>Slide 138</vt:lpstr>
      <vt:lpstr>Slide 139</vt:lpstr>
      <vt:lpstr>Slide 140</vt:lpstr>
      <vt:lpstr>Slide 141</vt:lpstr>
      <vt:lpstr>DEFENCE MECHANISMS IN PSYCHIATRIC DISORDERS </vt:lpstr>
      <vt:lpstr>Slide 143</vt:lpstr>
      <vt:lpstr>Slide 144</vt:lpstr>
      <vt:lpstr>Slide 145</vt:lpstr>
      <vt:lpstr>Cluster A </vt:lpstr>
      <vt:lpstr>Cluster B </vt:lpstr>
      <vt:lpstr>Cluster C </vt:lpstr>
      <vt:lpstr>Slide 149</vt:lpstr>
      <vt:lpstr>Role of A Nurse in Excessive Use of Defense Mechanism </vt:lpstr>
      <vt:lpstr>    Strategies for Managing Professional Stress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Unit-8 Psychological Aspects And Human Behaviour</dc:title>
  <dc:creator>PC Plus</dc:creator>
  <cp:lastModifiedBy>PC Plus</cp:lastModifiedBy>
  <cp:revision>113</cp:revision>
  <dcterms:created xsi:type="dcterms:W3CDTF">2021-05-28T14:54:40Z</dcterms:created>
  <dcterms:modified xsi:type="dcterms:W3CDTF">2021-05-30T22:42:15Z</dcterms:modified>
</cp:coreProperties>
</file>