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66" r:id="rId6"/>
    <p:sldId id="259" r:id="rId7"/>
    <p:sldId id="267" r:id="rId8"/>
    <p:sldId id="260" r:id="rId9"/>
    <p:sldId id="268" r:id="rId10"/>
    <p:sldId id="261" r:id="rId11"/>
    <p:sldId id="269" r:id="rId12"/>
    <p:sldId id="262" r:id="rId13"/>
    <p:sldId id="27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650"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100" b="1" dirty="0" smtClean="0"/>
              <a:t/>
            </a:r>
            <a:br>
              <a:rPr lang="en-US" sz="3100" b="1" dirty="0" smtClean="0"/>
            </a:br>
            <a:r>
              <a:rPr lang="en-US" sz="3100" b="1" dirty="0" smtClean="0"/>
              <a:t/>
            </a:r>
            <a:br>
              <a:rPr lang="en-US" sz="3100" b="1" dirty="0" smtClean="0"/>
            </a:br>
            <a:r>
              <a:rPr lang="en-US" sz="3600" b="1" dirty="0" smtClean="0"/>
              <a:t>CONCEPTS AND THEORIES OF AGEING</a:t>
            </a:r>
            <a:r>
              <a:rPr lang="en-US" dirty="0" smtClean="0"/>
              <a:t/>
            </a:r>
            <a:br>
              <a:rPr lang="en-US" dirty="0" smtClean="0"/>
            </a:br>
            <a:endParaRPr lang="en-US" dirty="0"/>
          </a:p>
        </p:txBody>
      </p:sp>
      <p:sp>
        <p:nvSpPr>
          <p:cNvPr id="3" name="Content Placeholder 2"/>
          <p:cNvSpPr>
            <a:spLocks noGrp="1"/>
          </p:cNvSpPr>
          <p:nvPr>
            <p:ph idx="1"/>
          </p:nvPr>
        </p:nvSpPr>
        <p:spPr>
          <a:xfrm>
            <a:off x="152400" y="914400"/>
            <a:ext cx="8763000" cy="5791200"/>
          </a:xfrm>
        </p:spPr>
        <p:txBody>
          <a:bodyPr>
            <a:normAutofit/>
          </a:bodyPr>
          <a:lstStyle/>
          <a:p>
            <a:pPr>
              <a:buNone/>
            </a:pPr>
            <a:r>
              <a:rPr lang="en-US" sz="2400" b="1" u="sng" dirty="0" smtClean="0"/>
              <a:t>THE CONCEPTS</a:t>
            </a:r>
            <a:endParaRPr lang="en-US" sz="2400" dirty="0" smtClean="0"/>
          </a:p>
          <a:p>
            <a:pPr>
              <a:buFont typeface="Wingdings" pitchFamily="2" charset="2"/>
              <a:buChar char="v"/>
            </a:pPr>
            <a:r>
              <a:rPr lang="en-US" dirty="0" smtClean="0"/>
              <a:t>It  is necessary to counter our misconceptions and to do so, we need to understand the process of natural ageing and the meaning of </a:t>
            </a:r>
            <a:r>
              <a:rPr lang="en-US" b="1" dirty="0" smtClean="0"/>
              <a:t>successful </a:t>
            </a:r>
            <a:r>
              <a:rPr lang="en-US" b="1" i="1" dirty="0" smtClean="0"/>
              <a:t>"'ageing" </a:t>
            </a:r>
          </a:p>
          <a:p>
            <a:pPr>
              <a:buFont typeface="Wingdings" pitchFamily="2" charset="2"/>
              <a:buChar char="v"/>
            </a:pPr>
            <a:r>
              <a:rPr lang="en-US" dirty="0" smtClean="0"/>
              <a:t>As the individual grows old and older, various changes take place in the body with time under the influence of biological factors within the Individual, the external factors in the environment and the kind of his/her lifestyle.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172200"/>
          </a:xfrm>
        </p:spPr>
        <p:txBody>
          <a:bodyPr>
            <a:normAutofit fontScale="85000" lnSpcReduction="20000"/>
          </a:bodyPr>
          <a:lstStyle/>
          <a:p>
            <a:r>
              <a:rPr lang="en-US" dirty="0" smtClean="0"/>
              <a:t>But many of the changes can be prevented and or delayed by modifying various </a:t>
            </a:r>
            <a:r>
              <a:rPr lang="en-US" b="1" u="sng" dirty="0" smtClean="0"/>
              <a:t>influencing factors such </a:t>
            </a:r>
            <a:r>
              <a:rPr lang="en-US" u="sng" dirty="0" smtClean="0"/>
              <a:t>as </a:t>
            </a:r>
          </a:p>
          <a:p>
            <a:r>
              <a:rPr lang="en-US" b="1" dirty="0" smtClean="0"/>
              <a:t>Diet, </a:t>
            </a:r>
          </a:p>
          <a:p>
            <a:r>
              <a:rPr lang="en-US" b="1" dirty="0" smtClean="0"/>
              <a:t>Exercise, </a:t>
            </a:r>
          </a:p>
          <a:p>
            <a:r>
              <a:rPr lang="en-US" b="1" dirty="0" smtClean="0"/>
              <a:t>Life style, </a:t>
            </a:r>
          </a:p>
          <a:p>
            <a:r>
              <a:rPr lang="en-US" b="1" dirty="0" smtClean="0"/>
              <a:t>Support system </a:t>
            </a:r>
            <a:r>
              <a:rPr lang="en-US" i="1" dirty="0" smtClean="0"/>
              <a:t>etc. </a:t>
            </a:r>
            <a:r>
              <a:rPr lang="en-US" dirty="0" smtClean="0"/>
              <a:t>leading to successful ageing. </a:t>
            </a:r>
            <a:endParaRPr lang="en-US" i="1" dirty="0" smtClean="0"/>
          </a:p>
          <a:p>
            <a:pPr>
              <a:buNone/>
            </a:pPr>
            <a:r>
              <a:rPr lang="en-US" i="1" dirty="0" smtClean="0"/>
              <a:t>                    </a:t>
            </a:r>
          </a:p>
          <a:p>
            <a:pPr>
              <a:buNone/>
            </a:pPr>
            <a:r>
              <a:rPr lang="en-US" b="1" i="1" dirty="0" smtClean="0"/>
              <a:t>                    Successful ageing in other words implies </a:t>
            </a:r>
            <a:r>
              <a:rPr lang="en-US" i="1" dirty="0" smtClean="0"/>
              <a:t> </a:t>
            </a:r>
            <a:r>
              <a:rPr lang="en-US" sz="3400" b="1" i="1" u="sng" dirty="0" smtClean="0"/>
              <a:t>healthy  and Active ageing.</a:t>
            </a:r>
            <a:r>
              <a:rPr lang="en-US" i="1" u="sng" dirty="0" smtClean="0"/>
              <a:t> </a:t>
            </a:r>
          </a:p>
          <a:p>
            <a:r>
              <a:rPr lang="en-US" dirty="0" smtClean="0"/>
              <a:t>Active ageing refers to active and </a:t>
            </a:r>
            <a:r>
              <a:rPr lang="en-US" u="sng" dirty="0" smtClean="0"/>
              <a:t>disability free life</a:t>
            </a:r>
            <a:r>
              <a:rPr lang="en-US" dirty="0" smtClean="0"/>
              <a:t>. </a:t>
            </a:r>
          </a:p>
          <a:p>
            <a:pPr>
              <a:buNone/>
            </a:pPr>
            <a:endParaRPr lang="en-US" dirty="0" smtClean="0"/>
          </a:p>
          <a:p>
            <a:r>
              <a:rPr lang="en-US" dirty="0" smtClean="0"/>
              <a:t>Healthy and Active ageing means: </a:t>
            </a:r>
            <a:r>
              <a:rPr lang="en-US" b="1" dirty="0" smtClean="0"/>
              <a:t>Retention of physical, physiological, psychological and social fitness to its maximum and to lead a normal life as possible like in earlier years</a:t>
            </a:r>
            <a:r>
              <a:rPr lang="en-US" b="1" dirty="0"/>
              <a:t>.</a:t>
            </a:r>
            <a:endParaRPr lang="en-US" b="1"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457200"/>
            <a:ext cx="8153400" cy="6096000"/>
          </a:xfrm>
        </p:spPr>
        <p:txBody>
          <a:bodyPr>
            <a:normAutofit/>
          </a:bodyPr>
          <a:lstStyle/>
          <a:p>
            <a:r>
              <a:rPr lang="en-US" b="1" i="1" dirty="0" smtClean="0"/>
              <a:t>Healthy </a:t>
            </a:r>
            <a:r>
              <a:rPr lang="en-US" i="1" dirty="0" smtClean="0"/>
              <a:t>and Active aging </a:t>
            </a:r>
            <a:r>
              <a:rPr lang="en-US" b="1" i="1" dirty="0" smtClean="0"/>
              <a:t>thus </a:t>
            </a:r>
            <a:r>
              <a:rPr lang="en-US" i="1" dirty="0" smtClean="0"/>
              <a:t>can be defined </a:t>
            </a:r>
            <a:r>
              <a:rPr lang="en-US" b="1" i="1" dirty="0" smtClean="0"/>
              <a:t>in terms </a:t>
            </a:r>
            <a:r>
              <a:rPr lang="en-US" i="1" dirty="0" smtClean="0"/>
              <a:t>of the ability </a:t>
            </a:r>
            <a:r>
              <a:rPr lang="en-US" b="1" i="1" dirty="0" smtClean="0"/>
              <a:t>to </a:t>
            </a:r>
            <a:r>
              <a:rPr lang="en-US" b="1" i="1" u="sng" dirty="0" smtClean="0"/>
              <a:t>function autonomously within a given social setting</a:t>
            </a:r>
            <a:r>
              <a:rPr lang="en-US" b="1" i="1" dirty="0" smtClean="0"/>
              <a:t>’’</a:t>
            </a:r>
            <a:r>
              <a:rPr lang="en-US" i="1" dirty="0" smtClean="0"/>
              <a:t>. </a:t>
            </a:r>
          </a:p>
          <a:p>
            <a:r>
              <a:rPr lang="en-US" dirty="0" smtClean="0"/>
              <a:t>The older person can be healthy and active in spite of some chronic problem. </a:t>
            </a:r>
            <a:endParaRPr lang="en-US" dirty="0" smtClean="0"/>
          </a:p>
          <a:p>
            <a:r>
              <a:rPr lang="en-US" dirty="0" smtClean="0"/>
              <a:t>Healthy </a:t>
            </a:r>
            <a:r>
              <a:rPr lang="en-US" dirty="0" smtClean="0"/>
              <a:t>and Active ageing is influenced by </a:t>
            </a:r>
            <a:r>
              <a:rPr lang="en-US" b="1" dirty="0" smtClean="0"/>
              <a:t>life time health habits, environment, social support system and emotional outlook.</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sz="4000" b="1" dirty="0" smtClean="0"/>
              <a:t>THEORIES OF AGING</a:t>
            </a:r>
            <a:endParaRPr lang="en-US" sz="4000" b="1" dirty="0"/>
          </a:p>
        </p:txBody>
      </p:sp>
      <p:sp>
        <p:nvSpPr>
          <p:cNvPr id="3" name="Content Placeholder 2"/>
          <p:cNvSpPr>
            <a:spLocks noGrp="1"/>
          </p:cNvSpPr>
          <p:nvPr>
            <p:ph idx="1"/>
          </p:nvPr>
        </p:nvSpPr>
        <p:spPr>
          <a:xfrm>
            <a:off x="152400" y="838200"/>
            <a:ext cx="8763000" cy="5410200"/>
          </a:xfrm>
        </p:spPr>
        <p:txBody>
          <a:bodyPr>
            <a:normAutofit lnSpcReduction="10000"/>
          </a:bodyPr>
          <a:lstStyle/>
          <a:p>
            <a:pPr>
              <a:buNone/>
            </a:pPr>
            <a:r>
              <a:rPr lang="en-US" b="1" u="sng" dirty="0" smtClean="0"/>
              <a:t>DEVELOPMENTAL THEORIES</a:t>
            </a:r>
            <a:endParaRPr lang="en-US" dirty="0" smtClean="0"/>
          </a:p>
          <a:p>
            <a:r>
              <a:rPr lang="en-US" sz="2600" dirty="0" smtClean="0"/>
              <a:t>Erikson (1963) developed the concept of eight stages of man, each stage representing crucial turning points in the life span stretching from birth to death.</a:t>
            </a:r>
          </a:p>
          <a:p>
            <a:r>
              <a:rPr lang="en-US" sz="2600" dirty="0" smtClean="0"/>
              <a:t>He delineated the major developmental task of old age as </a:t>
            </a:r>
            <a:r>
              <a:rPr lang="en-US" sz="2600" b="1" dirty="0" smtClean="0"/>
              <a:t>ego integrity versus despair</a:t>
            </a:r>
            <a:r>
              <a:rPr lang="en-US" sz="2600" dirty="0" smtClean="0"/>
              <a:t>. </a:t>
            </a:r>
          </a:p>
          <a:p>
            <a:r>
              <a:rPr lang="en-US" sz="2600" b="1" dirty="0" smtClean="0"/>
              <a:t>Ego integrity </a:t>
            </a:r>
            <a:r>
              <a:rPr lang="en-US" sz="2600" dirty="0" smtClean="0"/>
              <a:t>suggests an acceptance of one's lifestyle and a belief that choices made were the best that could be made at a particular time. </a:t>
            </a:r>
            <a:r>
              <a:rPr lang="en-US" sz="2600" dirty="0" smtClean="0"/>
              <a:t>One </a:t>
            </a:r>
            <a:r>
              <a:rPr lang="en-US" sz="2600" dirty="0" smtClean="0"/>
              <a:t>is still in control of one's life, a life of dignity. </a:t>
            </a:r>
            <a:endParaRPr lang="en-US" sz="2600" dirty="0" smtClean="0"/>
          </a:p>
          <a:p>
            <a:r>
              <a:rPr lang="en-US" sz="2600" b="1" dirty="0" smtClean="0"/>
              <a:t>Despair</a:t>
            </a:r>
            <a:r>
              <a:rPr lang="en-US" sz="2600" dirty="0" smtClean="0"/>
              <a:t>, the opposite of ego integrity, implies that the older person feels dissatisfied and disappointed with his or her life. If given another chance, the person would live life differently.</a:t>
            </a:r>
          </a:p>
          <a:p>
            <a:endParaRPr lang="en-US" sz="2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19800"/>
          </a:xfrm>
        </p:spPr>
        <p:txBody>
          <a:bodyPr>
            <a:normAutofit fontScale="70000" lnSpcReduction="20000"/>
          </a:bodyPr>
          <a:lstStyle/>
          <a:p>
            <a:pPr>
              <a:buNone/>
            </a:pPr>
            <a:r>
              <a:rPr lang="en-US" b="1" dirty="0" err="1" smtClean="0"/>
              <a:t>Havighurst</a:t>
            </a:r>
            <a:r>
              <a:rPr lang="en-US" b="1" dirty="0" smtClean="0"/>
              <a:t> (1972) </a:t>
            </a:r>
            <a:r>
              <a:rPr lang="en-US" dirty="0" smtClean="0"/>
              <a:t>lists developmental tasks that occur during a lifetime. </a:t>
            </a:r>
          </a:p>
          <a:p>
            <a:pPr>
              <a:buNone/>
            </a:pPr>
            <a:r>
              <a:rPr lang="en-US" dirty="0" smtClean="0"/>
              <a:t>                 A person who completes the tasks successfully will feel contentment. </a:t>
            </a:r>
          </a:p>
          <a:p>
            <a:pPr>
              <a:buNone/>
            </a:pPr>
            <a:r>
              <a:rPr lang="en-US" dirty="0" smtClean="0"/>
              <a:t>                These tasks of aging persons include adjusting to a decrease in physical strength and health, retirement, reduced income, and death of a spouse: establishing affiliation with one's age group; adapting to social roles in a flexible way; and establishing satisfactory physical living arrangements</a:t>
            </a:r>
            <a:r>
              <a:rPr lang="en-US" dirty="0" smtClean="0"/>
              <a:t>.</a:t>
            </a:r>
          </a:p>
          <a:p>
            <a:pPr>
              <a:buNone/>
            </a:pPr>
            <a:endParaRPr lang="en-US" dirty="0" smtClean="0"/>
          </a:p>
          <a:p>
            <a:pPr>
              <a:buNone/>
            </a:pPr>
            <a:r>
              <a:rPr lang="en-US" b="1" dirty="0" smtClean="0"/>
              <a:t>A combination of these concepts results in the following tasks</a:t>
            </a:r>
            <a:r>
              <a:rPr lang="en-US" b="1" dirty="0" smtClean="0"/>
              <a:t>:</a:t>
            </a:r>
          </a:p>
          <a:p>
            <a:pPr>
              <a:buNone/>
            </a:pPr>
            <a:endParaRPr lang="en-US" b="1" dirty="0" smtClean="0"/>
          </a:p>
          <a:p>
            <a:pPr>
              <a:buNone/>
            </a:pPr>
            <a:r>
              <a:rPr lang="en-US" dirty="0" smtClean="0"/>
              <a:t>(1) To maintain feelings of self-worth; </a:t>
            </a:r>
          </a:p>
          <a:p>
            <a:pPr>
              <a:buNone/>
            </a:pPr>
            <a:r>
              <a:rPr lang="en-US" dirty="0" smtClean="0"/>
              <a:t>(2) To re­solve old conflicts; </a:t>
            </a:r>
          </a:p>
          <a:p>
            <a:pPr>
              <a:buNone/>
            </a:pPr>
            <a:r>
              <a:rPr lang="en-US" dirty="0" smtClean="0"/>
              <a:t>(3) To adjust to loss of power roles; </a:t>
            </a:r>
          </a:p>
          <a:p>
            <a:pPr>
              <a:buNone/>
            </a:pPr>
            <a:r>
              <a:rPr lang="en-US" dirty="0" smtClean="0"/>
              <a:t>(4) To adjust to the deaths of significant others; </a:t>
            </a:r>
          </a:p>
          <a:p>
            <a:pPr>
              <a:buNone/>
            </a:pPr>
            <a:r>
              <a:rPr lang="en-US" dirty="0" smtClean="0"/>
              <a:t>(5) To adapt to environmental changes; and </a:t>
            </a:r>
          </a:p>
          <a:p>
            <a:pPr>
              <a:buNone/>
            </a:pPr>
            <a:r>
              <a:rPr lang="en-US" dirty="0" smtClean="0"/>
              <a:t>(6) To maintain an optimal level of wellness.</a:t>
            </a:r>
          </a:p>
          <a:p>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Sociologic Theories of Aging</a:t>
            </a:r>
            <a:r>
              <a:rPr lang="en-US" dirty="0" smtClean="0"/>
              <a:t/>
            </a:r>
            <a:br>
              <a:rPr lang="en-US" dirty="0" smtClean="0"/>
            </a:br>
            <a:endParaRPr lang="en-US" dirty="0"/>
          </a:p>
        </p:txBody>
      </p:sp>
      <p:sp>
        <p:nvSpPr>
          <p:cNvPr id="3" name="Content Placeholder 2"/>
          <p:cNvSpPr>
            <a:spLocks noGrp="1"/>
          </p:cNvSpPr>
          <p:nvPr>
            <p:ph idx="1"/>
          </p:nvPr>
        </p:nvSpPr>
        <p:spPr>
          <a:xfrm>
            <a:off x="457200" y="1143000"/>
            <a:ext cx="7848600" cy="4983163"/>
          </a:xfrm>
        </p:spPr>
        <p:txBody>
          <a:bodyPr>
            <a:normAutofit/>
          </a:bodyPr>
          <a:lstStyle/>
          <a:p>
            <a:r>
              <a:rPr lang="en-US" dirty="0" smtClean="0"/>
              <a:t>Three major theories of aging have emerged from the scientific studies of aging conducted four and five decade ago </a:t>
            </a:r>
            <a:r>
              <a:rPr lang="en-US" b="1" dirty="0" err="1" smtClean="0"/>
              <a:t>disengement</a:t>
            </a:r>
            <a:r>
              <a:rPr lang="en-US" b="1" dirty="0" smtClean="0"/>
              <a:t> , activity, and continuity.</a:t>
            </a:r>
            <a:r>
              <a:rPr lang="en-US" dirty="0" smtClean="0"/>
              <a:t> </a:t>
            </a:r>
          </a:p>
          <a:p>
            <a:r>
              <a:rPr lang="en-US" dirty="0" smtClean="0"/>
              <a:t>These theories attempt to predict and explain the social interactions and roles that contribute to a successful life adjustment of a person in old age.</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pPr>
              <a:buNone/>
            </a:pPr>
            <a:r>
              <a:rPr lang="en-US" b="1" dirty="0" smtClean="0"/>
              <a:t>The disengagement theory (</a:t>
            </a:r>
            <a:r>
              <a:rPr lang="en-US" b="1" dirty="0" err="1" smtClean="0"/>
              <a:t>Curnmings</a:t>
            </a:r>
            <a:r>
              <a:rPr lang="en-US" b="1" dirty="0" smtClean="0"/>
              <a:t> &amp; Henry, 1961) </a:t>
            </a:r>
            <a:endParaRPr lang="en-US" b="1" dirty="0" smtClean="0"/>
          </a:p>
          <a:p>
            <a:pPr>
              <a:buNone/>
            </a:pPr>
            <a:r>
              <a:rPr lang="en-US" dirty="0" smtClean="0"/>
              <a:t>Suggests that </a:t>
            </a:r>
            <a:r>
              <a:rPr lang="en-US" dirty="0" smtClean="0"/>
              <a:t>an elderly person, by withdrawing from society at the same time that society is withdrawing its support from his or her age group, achieves high morale and life satisfaction. </a:t>
            </a:r>
            <a:endParaRPr lang="en-US" dirty="0" smtClean="0"/>
          </a:p>
          <a:p>
            <a:pPr>
              <a:buNone/>
            </a:pPr>
            <a:r>
              <a:rPr lang="en-US" dirty="0" smtClean="0"/>
              <a:t>This </a:t>
            </a:r>
            <a:r>
              <a:rPr lang="en-US" dirty="0" smtClean="0"/>
              <a:t>theory has been refuted(disproved) by research findings showing that engaged, </a:t>
            </a:r>
            <a:r>
              <a:rPr lang="en-US" b="1" dirty="0" smtClean="0"/>
              <a:t>active persons achieve higher life satisfaction then disengaged</a:t>
            </a:r>
            <a:r>
              <a:rPr lang="en-US" dirty="0" smtClean="0"/>
              <a:t>, they are more passive people.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b="1" dirty="0" smtClean="0"/>
              <a:t>The activity theory (</a:t>
            </a:r>
            <a:r>
              <a:rPr lang="en-US" b="1" dirty="0" err="1" smtClean="0"/>
              <a:t>Havighurst</a:t>
            </a:r>
            <a:r>
              <a:rPr lang="en-US" b="1" dirty="0" smtClean="0"/>
              <a:t>, 1968) </a:t>
            </a:r>
            <a:r>
              <a:rPr lang="en-US" dirty="0" smtClean="0"/>
              <a:t>proposes that Life satisfaction in normal aging involves maintaining the active life style of middle age. </a:t>
            </a:r>
            <a:endParaRPr lang="en-US" dirty="0" smtClean="0"/>
          </a:p>
          <a:p>
            <a:pPr>
              <a:buNone/>
            </a:pPr>
            <a:endParaRPr lang="en-US" dirty="0"/>
          </a:p>
          <a:p>
            <a:pPr>
              <a:buNone/>
            </a:pPr>
            <a:r>
              <a:rPr lang="en-US" dirty="0" smtClean="0"/>
              <a:t>This </a:t>
            </a:r>
            <a:r>
              <a:rPr lang="en-US" dirty="0" smtClean="0"/>
              <a:t>theory reflects the thinking it assumes that the older person will find satisfying replacements for activities.</a:t>
            </a:r>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US" b="1" dirty="0" smtClean="0"/>
              <a:t>The continuity theory (</a:t>
            </a:r>
            <a:r>
              <a:rPr lang="en-US" b="1" dirty="0" err="1" smtClean="0"/>
              <a:t>Atchley</a:t>
            </a:r>
            <a:r>
              <a:rPr lang="en-US" b="1" dirty="0" smtClean="0"/>
              <a:t>, 1989; </a:t>
            </a:r>
            <a:r>
              <a:rPr lang="en-US" b="1" dirty="0" err="1" smtClean="0"/>
              <a:t>Neugarten</a:t>
            </a:r>
            <a:r>
              <a:rPr lang="en-US" b="1" dirty="0" smtClean="0"/>
              <a:t>,</a:t>
            </a:r>
            <a:r>
              <a:rPr lang="en-US" dirty="0" smtClean="0"/>
              <a:t>)</a:t>
            </a:r>
          </a:p>
          <a:p>
            <a:r>
              <a:rPr lang="en-US" dirty="0" smtClean="0"/>
              <a:t>Purpose that successful adjustment to old age rests with the ability of the person to continue life patterns across a life time it is important to retain a continuity or connection to the past. Old habits, values, and interests are integral to a present life.</a:t>
            </a:r>
          </a:p>
          <a:p>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u="sng" dirty="0" smtClean="0"/>
              <a:t>COGNITIVE ASPECTS OF AGING</a:t>
            </a:r>
            <a:r>
              <a:rPr lang="en-US" sz="3200" dirty="0" smtClean="0"/>
              <a:t/>
            </a:r>
            <a:br>
              <a:rPr lang="en-US" sz="3200" dirty="0" smtClean="0"/>
            </a:br>
            <a:endParaRPr lang="en-US" sz="3200" dirty="0"/>
          </a:p>
        </p:txBody>
      </p:sp>
      <p:sp>
        <p:nvSpPr>
          <p:cNvPr id="3" name="Content Placeholder 2"/>
          <p:cNvSpPr>
            <a:spLocks noGrp="1"/>
          </p:cNvSpPr>
          <p:nvPr>
            <p:ph idx="1"/>
          </p:nvPr>
        </p:nvSpPr>
        <p:spPr>
          <a:xfrm>
            <a:off x="381000" y="1219200"/>
            <a:ext cx="8305800" cy="5029200"/>
          </a:xfrm>
        </p:spPr>
        <p:txBody>
          <a:bodyPr>
            <a:normAutofit fontScale="92500" lnSpcReduction="20000"/>
          </a:bodyPr>
          <a:lstStyle/>
          <a:p>
            <a:pPr>
              <a:buNone/>
            </a:pPr>
            <a:endParaRPr lang="en-US" dirty="0" smtClean="0"/>
          </a:p>
          <a:p>
            <a:pPr>
              <a:buNone/>
            </a:pPr>
            <a:r>
              <a:rPr lang="en-US" b="1" dirty="0" smtClean="0"/>
              <a:t>INTELLIGENCE </a:t>
            </a:r>
            <a:endParaRPr lang="en-US" dirty="0" smtClean="0"/>
          </a:p>
          <a:p>
            <a:r>
              <a:rPr lang="en-US" dirty="0" smtClean="0"/>
              <a:t>Stereotype suggests that older people have slow thinking Process forgetfulness, confusion, and senility. </a:t>
            </a:r>
            <a:endParaRPr lang="en-US" dirty="0" smtClean="0"/>
          </a:p>
          <a:p>
            <a:r>
              <a:rPr lang="en-US" dirty="0" smtClean="0"/>
              <a:t>Many </a:t>
            </a:r>
            <a:r>
              <a:rPr lang="en-US" dirty="0" smtClean="0"/>
              <a:t>people erroneously believe that it is difficult, if not impossible, to introduce new learning to an older adult.</a:t>
            </a:r>
          </a:p>
          <a:p>
            <a:r>
              <a:rPr lang="en-US" dirty="0" smtClean="0"/>
              <a:t>Intelligence tests measure the ability to accomplish intellectual task such as forming concepts, solving problems, accruing information, and reasoning.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457200" y="1600200"/>
            <a:ext cx="8229600" cy="4724400"/>
          </a:xfrm>
        </p:spPr>
        <p:txBody>
          <a:bodyPr>
            <a:normAutofit fontScale="70000" lnSpcReduction="20000"/>
          </a:bodyPr>
          <a:lstStyle/>
          <a:p>
            <a:r>
              <a:rPr lang="en-US" dirty="0" smtClean="0"/>
              <a:t>When intelligence Test scores from of all ages are </a:t>
            </a:r>
            <a:r>
              <a:rPr lang="en-US" dirty="0" smtClean="0"/>
              <a:t>comparing </a:t>
            </a:r>
            <a:r>
              <a:rPr lang="en-US" dirty="0" smtClean="0"/>
              <a:t>test scores for older adults show a progressive decline beginning in midlife. </a:t>
            </a:r>
          </a:p>
          <a:p>
            <a:r>
              <a:rPr lang="en-US" dirty="0" smtClean="0"/>
              <a:t>However, studies show that </a:t>
            </a:r>
            <a:r>
              <a:rPr lang="en-US" b="1" dirty="0" smtClean="0"/>
              <a:t>environment and health have a considerable influence on scores</a:t>
            </a:r>
            <a:r>
              <a:rPr lang="en-US" dirty="0" smtClean="0"/>
              <a:t>. Interpretation of research findings is controversial. </a:t>
            </a:r>
          </a:p>
          <a:p>
            <a:r>
              <a:rPr lang="en-US" dirty="0" smtClean="0"/>
              <a:t>Good cardiovascular health, a stimulating environment, high levels of education, occupational status, and income all seem to have a positive effect upon intelligence scores in later life.</a:t>
            </a:r>
          </a:p>
          <a:p>
            <a:r>
              <a:rPr lang="en-US" dirty="0" smtClean="0"/>
              <a:t>Research studies, as well as demonstrations of creativity by older adults, show that creativity is found in all persons regardless of age. </a:t>
            </a:r>
          </a:p>
          <a:p>
            <a:r>
              <a:rPr lang="en-US" dirty="0" smtClean="0"/>
              <a:t>Creative performance in older adults is best manifested within a society that will provide stimulating opportunities and reward risk taking.</a:t>
            </a:r>
          </a:p>
          <a:p>
            <a:pPr>
              <a:buNone/>
            </a:pPr>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buNone/>
            </a:pPr>
            <a:r>
              <a:rPr lang="en-US" b="1" dirty="0" smtClean="0"/>
              <a:t>LEARNING AND MEMORY</a:t>
            </a:r>
            <a:endParaRPr lang="en-US" dirty="0" smtClean="0"/>
          </a:p>
          <a:p>
            <a:pPr>
              <a:buNone/>
            </a:pPr>
            <a:r>
              <a:rPr lang="en-US" dirty="0" smtClean="0"/>
              <a:t> </a:t>
            </a:r>
          </a:p>
          <a:p>
            <a:r>
              <a:rPr lang="en-US" dirty="0" smtClean="0"/>
              <a:t>The ability to learn and acquire new skills and information decreases in the older adult, especially past the age of 70.</a:t>
            </a:r>
          </a:p>
          <a:p>
            <a:r>
              <a:rPr lang="en-US" dirty="0" smtClean="0"/>
              <a:t> Despite this, many older persons continue to learn and participate in varied educational experiences. </a:t>
            </a:r>
          </a:p>
          <a:p>
            <a:r>
              <a:rPr lang="en-US" dirty="0" smtClean="0"/>
              <a:t>Motivation, performance speed, ill health, and physical status all are important factors that influence learning.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fontScale="62500" lnSpcReduction="20000"/>
          </a:bodyPr>
          <a:lstStyle/>
          <a:p>
            <a:r>
              <a:rPr lang="en-US" b="1" dirty="0" smtClean="0"/>
              <a:t>Memory</a:t>
            </a:r>
            <a:r>
              <a:rPr lang="en-US" dirty="0" smtClean="0"/>
              <a:t>, an integral part of learning, has components that include short-term memory (5 to 30 seconds), recent memory (1 hour to several days), and long-term memory (lifetime). </a:t>
            </a:r>
            <a:endParaRPr lang="en-US" dirty="0" smtClean="0"/>
          </a:p>
          <a:p>
            <a:pPr marL="0" indent="0">
              <a:buNone/>
            </a:pPr>
            <a:endParaRPr lang="en-US" dirty="0" smtClean="0"/>
          </a:p>
          <a:p>
            <a:r>
              <a:rPr lang="en-US" dirty="0" smtClean="0"/>
              <a:t>Acquisition of information, registration (recording), retention (storing), and recall (retrieval) are essential components of the memory process. </a:t>
            </a:r>
          </a:p>
          <a:p>
            <a:r>
              <a:rPr lang="en-US" dirty="0" smtClean="0"/>
              <a:t>Sensory losses, distractions, and disinterest interfere with acquiring and recording information. </a:t>
            </a:r>
          </a:p>
          <a:p>
            <a:r>
              <a:rPr lang="en-US" dirty="0" smtClean="0"/>
              <a:t>Age-related loss occurs more frequently with short-term and recent memory. In the absence of a pathologic process it is called benign forgetfulness. </a:t>
            </a:r>
            <a:endParaRPr lang="en-US" dirty="0" smtClean="0"/>
          </a:p>
          <a:p>
            <a:pPr marL="0" indent="0">
              <a:buNone/>
            </a:pPr>
            <a:endParaRPr lang="en-US" dirty="0" smtClean="0"/>
          </a:p>
          <a:p>
            <a:pPr>
              <a:buNone/>
            </a:pPr>
            <a:r>
              <a:rPr lang="en-US" b="1" dirty="0" smtClean="0"/>
              <a:t>The process by which older adults learn is facilitated when the nurse:</a:t>
            </a:r>
          </a:p>
          <a:p>
            <a:pPr>
              <a:buNone/>
            </a:pPr>
            <a:endParaRPr lang="en-US" dirty="0" smtClean="0"/>
          </a:p>
          <a:p>
            <a:pPr>
              <a:buNone/>
            </a:pPr>
            <a:r>
              <a:rPr lang="en-US" dirty="0" smtClean="0"/>
              <a:t>• Supplies mnemonics to enhance recall of related data</a:t>
            </a:r>
          </a:p>
          <a:p>
            <a:pPr>
              <a:buNone/>
            </a:pPr>
            <a:r>
              <a:rPr lang="en-US" dirty="0" smtClean="0"/>
              <a:t>• Encourages ongoing use of the intellect</a:t>
            </a:r>
          </a:p>
          <a:p>
            <a:pPr>
              <a:buNone/>
            </a:pPr>
            <a:r>
              <a:rPr lang="en-US" dirty="0" smtClean="0"/>
              <a:t>• Links new information with familiar information</a:t>
            </a:r>
          </a:p>
          <a:p>
            <a:endParaRPr lang="en-US"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TotalTime>
  <Words>1046</Words>
  <Application>Microsoft Office PowerPoint</Application>
  <PresentationFormat>On-screen Show (4:3)</PresentationFormat>
  <Paragraphs>73</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  CONCEPTS AND THEORIES OF AGEING </vt:lpstr>
      <vt:lpstr>PowerPoint Presentation</vt:lpstr>
      <vt:lpstr>PowerPoint Presentation</vt:lpstr>
      <vt:lpstr>THEORIES OF AGING</vt:lpstr>
      <vt:lpstr>PowerPoint Presentation</vt:lpstr>
      <vt:lpstr>Sociologic Theories of Aging </vt:lpstr>
      <vt:lpstr>PowerPoint Presentation</vt:lpstr>
      <vt:lpstr>PowerPoint Presentation</vt:lpstr>
      <vt:lpstr>PowerPoint Presentation</vt:lpstr>
      <vt:lpstr>COGNITIVE ASPECTS OF AGING </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dinesh patel</dc:creator>
  <cp:lastModifiedBy>Principal</cp:lastModifiedBy>
  <cp:revision>38</cp:revision>
  <dcterms:created xsi:type="dcterms:W3CDTF">2006-08-16T00:00:00Z</dcterms:created>
  <dcterms:modified xsi:type="dcterms:W3CDTF">2021-01-09T08:33:31Z</dcterms:modified>
</cp:coreProperties>
</file>