
<file path=[Content_Types].xml><?xml version="1.0" encoding="utf-8"?>
<Types xmlns="http://schemas.openxmlformats.org/package/2006/content-types">
  <Default Extension="jpeg" ContentType="image/jpeg"/>
  <Default Extension="JPG" ContentType="image/.jpg"/>
  <Default Extension="png" ContentType="image/png"/>
  <Default Extension="gif" ContentType="image/gi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handoutMasterIdLst>
    <p:handoutMasterId r:id="rId46"/>
  </p:handoutMasterIdLst>
  <p:sldIdLst>
    <p:sldId id="256" r:id="rId3"/>
    <p:sldId id="257" r:id="rId4"/>
    <p:sldId id="356" r:id="rId5"/>
    <p:sldId id="258" r:id="rId6"/>
    <p:sldId id="277" r:id="rId7"/>
    <p:sldId id="357" r:id="rId8"/>
    <p:sldId id="295" r:id="rId9"/>
    <p:sldId id="393" r:id="rId10"/>
    <p:sldId id="329" r:id="rId11"/>
    <p:sldId id="330" r:id="rId12"/>
    <p:sldId id="394" r:id="rId13"/>
    <p:sldId id="354" r:id="rId14"/>
    <p:sldId id="358" r:id="rId15"/>
    <p:sldId id="260" r:id="rId16"/>
    <p:sldId id="331" r:id="rId17"/>
    <p:sldId id="361" r:id="rId18"/>
    <p:sldId id="332" r:id="rId19"/>
    <p:sldId id="337" r:id="rId20"/>
    <p:sldId id="396" r:id="rId21"/>
    <p:sldId id="339" r:id="rId22"/>
    <p:sldId id="338" r:id="rId23"/>
    <p:sldId id="340" r:id="rId24"/>
    <p:sldId id="341" r:id="rId25"/>
    <p:sldId id="342" r:id="rId26"/>
    <p:sldId id="343" r:id="rId27"/>
    <p:sldId id="345" r:id="rId28"/>
    <p:sldId id="336" r:id="rId29"/>
    <p:sldId id="261" r:id="rId30"/>
    <p:sldId id="262" r:id="rId31"/>
    <p:sldId id="395" r:id="rId32"/>
    <p:sldId id="263" r:id="rId33"/>
    <p:sldId id="347" r:id="rId34"/>
    <p:sldId id="348" r:id="rId35"/>
    <p:sldId id="349" r:id="rId36"/>
    <p:sldId id="350" r:id="rId37"/>
    <p:sldId id="351" r:id="rId38"/>
    <p:sldId id="352" r:id="rId39"/>
    <p:sldId id="265" r:id="rId40"/>
    <p:sldId id="267" r:id="rId41"/>
    <p:sldId id="353" r:id="rId42"/>
    <p:sldId id="355" r:id="rId43"/>
    <p:sldId id="268" r:id="rId44"/>
    <p:sldId id="275" r:id="rId4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98B65"/>
    <a:srgbClr val="5B0568"/>
    <a:srgbClr val="E63F1E"/>
    <a:srgbClr val="4A336B"/>
    <a:srgbClr val="EEE3E6"/>
    <a:srgbClr val="473E77"/>
    <a:srgbClr val="0484B1"/>
    <a:srgbClr val="DFF0FF"/>
    <a:srgbClr val="D3E2FE"/>
    <a:srgbClr val="FFD6F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26" autoAdjust="0"/>
    <p:restoredTop sz="94660"/>
  </p:normalViewPr>
  <p:slideViewPr>
    <p:cSldViewPr>
      <p:cViewPr>
        <p:scale>
          <a:sx n="75" d="100"/>
          <a:sy n="75" d="100"/>
        </p:scale>
        <p:origin x="1661" y="120"/>
      </p:cViewPr>
      <p:guideLst>
        <p:guide orient="horz" pos="2181"/>
        <p:guide pos="2844"/>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9" Type="http://schemas.openxmlformats.org/officeDocument/2006/relationships/tableStyles" Target="tableStyles.xml"/><Relationship Id="rId48" Type="http://schemas.openxmlformats.org/officeDocument/2006/relationships/viewProps" Target="viewProps.xml"/><Relationship Id="rId47" Type="http://schemas.openxmlformats.org/officeDocument/2006/relationships/presProps" Target="presProps.xml"/><Relationship Id="rId46" Type="http://schemas.openxmlformats.org/officeDocument/2006/relationships/handoutMaster" Target="handoutMasters/handoutMaster1.xml"/><Relationship Id="rId45" Type="http://schemas.openxmlformats.org/officeDocument/2006/relationships/slide" Target="slides/slide43.xml"/><Relationship Id="rId44" Type="http://schemas.openxmlformats.org/officeDocument/2006/relationships/slide" Target="slides/slide42.xml"/><Relationship Id="rId43" Type="http://schemas.openxmlformats.org/officeDocument/2006/relationships/slide" Target="slides/slide41.xml"/><Relationship Id="rId42" Type="http://schemas.openxmlformats.org/officeDocument/2006/relationships/slide" Target="slides/slide40.xml"/><Relationship Id="rId41" Type="http://schemas.openxmlformats.org/officeDocument/2006/relationships/slide" Target="slides/slide39.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96C064A-D61B-4B21-B757-51A9B82445B8}" type="datetimeFigureOut">
              <a:rPr lang="en-US" smtClean="0"/>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0305E07-67EA-4042-A3F6-853A8AD8D209}" type="slidenum">
              <a:rPr lang="en-US" smtClean="0"/>
            </a:fld>
            <a:endParaRPr lang="en-US"/>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Droplets-S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1313259" y="1300786"/>
            <a:ext cx="6517482" cy="2509213"/>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313259" y="3886201"/>
            <a:ext cx="6517482"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26394D6-8AD2-4E5A-8907-26084119B6FF}" type="datetimeFigureOut">
              <a:rPr lang="en-AU" smtClean="0"/>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53517230-ADF5-476F-A267-57B00975AA7D}" type="slidenum">
              <a:rPr lang="en-AU" smtClean="0"/>
            </a:fld>
            <a:endParaRPr lang="en-AU"/>
          </a:p>
        </p:txBody>
      </p:sp>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685330" y="2367093"/>
            <a:ext cx="7772870" cy="3424107"/>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10"/>
          </p:nvPr>
        </p:nvSpPr>
        <p:spPr/>
        <p:txBody>
          <a:bodyPr/>
          <a:lstStyle/>
          <a:p>
            <a:fld id="{526394D6-8AD2-4E5A-8907-26084119B6FF}" type="datetimeFigureOut">
              <a:rPr lang="en-AU" smtClean="0"/>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53517230-ADF5-476F-A267-57B00975AA7D}" type="slidenum">
              <a:rPr lang="en-AU" smtClean="0"/>
            </a:fld>
            <a:endParaRPr lang="en-AU"/>
          </a:p>
        </p:txBody>
      </p:sp>
    </p:spTree>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8" name="Picture 7"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31" y="828564"/>
            <a:ext cx="7763814" cy="2736819"/>
          </a:xfrm>
        </p:spPr>
        <p:txBody>
          <a:bodyPr anchor="b">
            <a:normAutofit/>
          </a:bodyPr>
          <a:lstStyle>
            <a:lvl1pPr>
              <a:defRPr sz="4000"/>
            </a:lvl1pPr>
          </a:lstStyle>
          <a:p>
            <a:r>
              <a:rPr lang="en-US"/>
              <a:t>Click to edit Master title style</a:t>
            </a:r>
            <a:endParaRPr lang="en-US" dirty="0"/>
          </a:p>
        </p:txBody>
      </p:sp>
      <p:sp>
        <p:nvSpPr>
          <p:cNvPr id="3" name="Text Placeholder 2"/>
          <p:cNvSpPr>
            <a:spLocks noGrp="1"/>
          </p:cNvSpPr>
          <p:nvPr>
            <p:ph type="body" idx="1"/>
          </p:nvPr>
        </p:nvSpPr>
        <p:spPr>
          <a:xfrm>
            <a:off x="685331" y="3657458"/>
            <a:ext cx="7763814"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526394D6-8AD2-4E5A-8907-26084119B6FF}" type="datetimeFigureOut">
              <a:rPr lang="en-AU" smtClean="0"/>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53517230-ADF5-476F-A267-57B00975AA7D}" type="slidenum">
              <a:rPr lang="en-AU" smtClean="0"/>
            </a:fld>
            <a:endParaRPr lang="en-AU"/>
          </a:p>
        </p:txBody>
      </p:sp>
    </p:spTree>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4" name="Title 1"/>
          <p:cNvSpPr>
            <a:spLocks noGrp="1"/>
          </p:cNvSpPr>
          <p:nvPr>
            <p:ph type="title"/>
          </p:nvPr>
        </p:nvSpPr>
        <p:spPr>
          <a:xfrm>
            <a:off x="685332" y="618518"/>
            <a:ext cx="7773338" cy="1596177"/>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685330" y="2367093"/>
            <a:ext cx="3829520" cy="3424107"/>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13" name="Content Placeholder 3"/>
          <p:cNvSpPr>
            <a:spLocks noGrp="1"/>
          </p:cNvSpPr>
          <p:nvPr>
            <p:ph sz="quarter" idx="14"/>
          </p:nvPr>
        </p:nvSpPr>
        <p:spPr>
          <a:xfrm>
            <a:off x="4629150" y="2367093"/>
            <a:ext cx="3829050" cy="3424107"/>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5" name="Date Placeholder 4"/>
          <p:cNvSpPr>
            <a:spLocks noGrp="1"/>
          </p:cNvSpPr>
          <p:nvPr>
            <p:ph type="dt" sz="half" idx="10"/>
          </p:nvPr>
        </p:nvSpPr>
        <p:spPr/>
        <p:txBody>
          <a:bodyPr/>
          <a:lstStyle/>
          <a:p>
            <a:fld id="{526394D6-8AD2-4E5A-8907-26084119B6FF}" type="datetimeFigureOut">
              <a:rPr lang="en-AU" smtClean="0"/>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53517230-ADF5-476F-A267-57B00975AA7D}" type="slidenum">
              <a:rPr lang="en-AU" smtClean="0"/>
            </a:fld>
            <a:endParaRPr lang="en-AU"/>
          </a:p>
        </p:txBody>
      </p:sp>
    </p:spTree>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1" name="Picture 10"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4" name="Title 1"/>
          <p:cNvSpPr>
            <a:spLocks noGrp="1"/>
          </p:cNvSpPr>
          <p:nvPr>
            <p:ph type="title"/>
          </p:nvPr>
        </p:nvSpPr>
        <p:spPr>
          <a:xfrm>
            <a:off x="685332" y="618518"/>
            <a:ext cx="7773338" cy="1596177"/>
          </a:xfrm>
        </p:spPr>
        <p:txBody>
          <a:bodyPr/>
          <a:lstStyle/>
          <a:p>
            <a:r>
              <a:rPr lang="en-US"/>
              <a:t>Click to edit Master title style</a:t>
            </a:r>
            <a:endParaRPr lang="en-US" dirty="0"/>
          </a:p>
        </p:txBody>
      </p:sp>
      <p:sp>
        <p:nvSpPr>
          <p:cNvPr id="3" name="Text Placeholder 2"/>
          <p:cNvSpPr>
            <a:spLocks noGrp="1"/>
          </p:cNvSpPr>
          <p:nvPr>
            <p:ph type="body" idx="1"/>
          </p:nvPr>
        </p:nvSpPr>
        <p:spPr>
          <a:xfrm>
            <a:off x="859746" y="2371018"/>
            <a:ext cx="3655106" cy="679994"/>
          </a:xfrm>
        </p:spPr>
        <p:txBody>
          <a:bodyPr anchor="b">
            <a:noAutofit/>
          </a:bodyPr>
          <a:lstStyle>
            <a:lvl1pPr marL="0" indent="0">
              <a:lnSpc>
                <a:spcPct val="7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12" name="Content Placeholder 3"/>
          <p:cNvSpPr>
            <a:spLocks noGrp="1"/>
          </p:cNvSpPr>
          <p:nvPr>
            <p:ph sz="quarter" idx="13"/>
          </p:nvPr>
        </p:nvSpPr>
        <p:spPr>
          <a:xfrm>
            <a:off x="685331" y="3051013"/>
            <a:ext cx="3829520" cy="2740187"/>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5" name="Text Placeholder 4"/>
          <p:cNvSpPr>
            <a:spLocks noGrp="1"/>
          </p:cNvSpPr>
          <p:nvPr>
            <p:ph type="body" sz="quarter" idx="3"/>
          </p:nvPr>
        </p:nvSpPr>
        <p:spPr>
          <a:xfrm>
            <a:off x="4797317" y="2371018"/>
            <a:ext cx="3661353" cy="679994"/>
          </a:xfrm>
        </p:spPr>
        <p:txBody>
          <a:bodyPr anchor="b">
            <a:noAutofit/>
          </a:bodyPr>
          <a:lstStyle>
            <a:lvl1pPr marL="0" indent="0">
              <a:lnSpc>
                <a:spcPct val="7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13" name="Content Placeholder 5"/>
          <p:cNvSpPr>
            <a:spLocks noGrp="1"/>
          </p:cNvSpPr>
          <p:nvPr>
            <p:ph sz="quarter" idx="14"/>
          </p:nvPr>
        </p:nvSpPr>
        <p:spPr>
          <a:xfrm>
            <a:off x="4629150" y="3051013"/>
            <a:ext cx="3829051" cy="2740187"/>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7" name="Date Placeholder 6"/>
          <p:cNvSpPr>
            <a:spLocks noGrp="1"/>
          </p:cNvSpPr>
          <p:nvPr>
            <p:ph type="dt" sz="half" idx="10"/>
          </p:nvPr>
        </p:nvSpPr>
        <p:spPr/>
        <p:txBody>
          <a:bodyPr/>
          <a:lstStyle/>
          <a:p>
            <a:fld id="{526394D6-8AD2-4E5A-8907-26084119B6FF}" type="datetimeFigureOut">
              <a:rPr lang="en-AU" smtClean="0"/>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53517230-ADF5-476F-A267-57B00975AA7D}" type="slidenum">
              <a:rPr lang="en-AU" smtClean="0"/>
            </a:fld>
            <a:endParaRPr lang="en-AU"/>
          </a:p>
        </p:txBody>
      </p:sp>
    </p:spTree>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7" name="Picture 6"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26394D6-8AD2-4E5A-8907-26084119B6FF}" type="datetimeFigureOut">
              <a:rPr lang="en-AU" smtClean="0"/>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53517230-ADF5-476F-A267-57B00975AA7D}" type="slidenum">
              <a:rPr lang="en-AU" smtClean="0"/>
            </a:fld>
            <a:endParaRPr lang="en-AU"/>
          </a:p>
        </p:txBody>
      </p:sp>
    </p:spTree>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6" name="Picture 5"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Date Placeholder 1"/>
          <p:cNvSpPr>
            <a:spLocks noGrp="1"/>
          </p:cNvSpPr>
          <p:nvPr>
            <p:ph type="dt" sz="half" idx="10"/>
          </p:nvPr>
        </p:nvSpPr>
        <p:spPr/>
        <p:txBody>
          <a:bodyPr/>
          <a:lstStyle/>
          <a:p>
            <a:fld id="{526394D6-8AD2-4E5A-8907-26084119B6FF}" type="datetimeFigureOut">
              <a:rPr lang="en-AU" smtClean="0"/>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53517230-ADF5-476F-A267-57B00975AA7D}" type="slidenum">
              <a:rPr lang="en-AU" smtClean="0"/>
            </a:fld>
            <a:endParaRPr lang="en-AU"/>
          </a:p>
        </p:txBody>
      </p:sp>
    </p:spTree>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31" y="609600"/>
            <a:ext cx="2951766" cy="2023252"/>
          </a:xfrm>
        </p:spPr>
        <p:txBody>
          <a:bodyPr anchor="b"/>
          <a:lstStyle>
            <a:lvl1pPr algn="ctr">
              <a:defRPr sz="3200"/>
            </a:lvl1pPr>
          </a:lstStyle>
          <a:p>
            <a:r>
              <a:rPr lang="en-US"/>
              <a:t>Click to edit Master title style</a:t>
            </a:r>
            <a:endParaRPr lang="en-US" dirty="0"/>
          </a:p>
        </p:txBody>
      </p:sp>
      <p:sp>
        <p:nvSpPr>
          <p:cNvPr id="10" name="Content Placeholder 2"/>
          <p:cNvSpPr>
            <a:spLocks noGrp="1"/>
          </p:cNvSpPr>
          <p:nvPr>
            <p:ph sz="quarter" idx="13"/>
          </p:nvPr>
        </p:nvSpPr>
        <p:spPr>
          <a:xfrm>
            <a:off x="3808547" y="609601"/>
            <a:ext cx="4650122" cy="5181599"/>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Text Placeholder 3"/>
          <p:cNvSpPr>
            <a:spLocks noGrp="1"/>
          </p:cNvSpPr>
          <p:nvPr>
            <p:ph type="body" sz="half" idx="2"/>
          </p:nvPr>
        </p:nvSpPr>
        <p:spPr>
          <a:xfrm>
            <a:off x="685331" y="2632852"/>
            <a:ext cx="2951767"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526394D6-8AD2-4E5A-8907-26084119B6FF}" type="datetimeFigureOut">
              <a:rPr lang="en-AU" smtClean="0"/>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53517230-ADF5-476F-A267-57B00975AA7D}" type="slidenum">
              <a:rPr lang="en-AU" smtClean="0"/>
            </a:fld>
            <a:endParaRPr lang="en-AU"/>
          </a:p>
        </p:txBody>
      </p:sp>
    </p:spTree>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32" y="609600"/>
            <a:ext cx="4129618" cy="2023254"/>
          </a:xfrm>
        </p:spPr>
        <p:txBody>
          <a:bodyPr anchor="b"/>
          <a:lstStyle>
            <a:lvl1pPr algn="ct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004270" y="609601"/>
            <a:ext cx="3005851" cy="5181600"/>
          </a:xfrm>
          <a:prstGeom prst="roundRect">
            <a:avLst>
              <a:gd name="adj" fmla="val 494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346" y="2632853"/>
            <a:ext cx="4129604"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526394D6-8AD2-4E5A-8907-26084119B6FF}" type="datetimeFigureOut">
              <a:rPr lang="en-AU" smtClean="0"/>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53517230-ADF5-476F-A267-57B00975AA7D}" type="slidenum">
              <a:rPr lang="en-AU" smtClean="0"/>
            </a:fld>
            <a:endParaRPr lang="en-AU"/>
          </a:p>
        </p:txBody>
      </p:sp>
    </p:spTree>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46" y="4289374"/>
            <a:ext cx="7773324" cy="81161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88558" y="698261"/>
            <a:ext cx="7366899" cy="3214136"/>
          </a:xfrm>
          <a:prstGeom prst="roundRect">
            <a:avLst>
              <a:gd name="adj" fmla="val 4944"/>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331" y="5108728"/>
            <a:ext cx="7773339"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526394D6-8AD2-4E5A-8907-26084119B6FF}" type="datetimeFigureOut">
              <a:rPr lang="en-AU" smtClean="0"/>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53517230-ADF5-476F-A267-57B00975AA7D}" type="slidenum">
              <a:rPr lang="en-AU" smtClean="0"/>
            </a:fld>
            <a:endParaRPr lang="en-AU"/>
          </a:p>
        </p:txBody>
      </p:sp>
    </p:spTree>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31" y="609600"/>
            <a:ext cx="7773339" cy="3427245"/>
          </a:xfrm>
        </p:spPr>
        <p:txBody>
          <a:bodyPr anchor="ctr"/>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5331" y="4204821"/>
            <a:ext cx="7773339"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526394D6-8AD2-4E5A-8907-26084119B6FF}" type="datetimeFigureOut">
              <a:rPr lang="en-AU" smtClean="0"/>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53517230-ADF5-476F-A267-57B00975AA7D}" type="slidenum">
              <a:rPr lang="en-AU" smtClean="0"/>
            </a:fld>
            <a:endParaRPr lang="en-AU"/>
          </a:p>
        </p:txBody>
      </p:sp>
    </p:spTree>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3" name="Picture 12"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1084659" y="872588"/>
            <a:ext cx="6977064" cy="2729915"/>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290484" y="3610032"/>
            <a:ext cx="6564224"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endParaRPr lang="en-US"/>
          </a:p>
        </p:txBody>
      </p:sp>
      <p:sp>
        <p:nvSpPr>
          <p:cNvPr id="4" name="Text Placeholder 3"/>
          <p:cNvSpPr>
            <a:spLocks noGrp="1"/>
          </p:cNvSpPr>
          <p:nvPr>
            <p:ph type="body" sz="half" idx="2"/>
          </p:nvPr>
        </p:nvSpPr>
        <p:spPr>
          <a:xfrm>
            <a:off x="685331" y="4372797"/>
            <a:ext cx="7773339"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526394D6-8AD2-4E5A-8907-26084119B6FF}" type="datetimeFigureOut">
              <a:rPr lang="en-AU" smtClean="0"/>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53517230-ADF5-476F-A267-57B00975AA7D}" type="slidenum">
              <a:rPr lang="en-AU" smtClean="0"/>
            </a:fld>
            <a:endParaRPr lang="en-AU"/>
          </a:p>
        </p:txBody>
      </p:sp>
      <p:sp>
        <p:nvSpPr>
          <p:cNvPr id="11" name="TextBox 10"/>
          <p:cNvSpPr txBox="1"/>
          <p:nvPr/>
        </p:nvSpPr>
        <p:spPr>
          <a:xfrm>
            <a:off x="737626" y="887859"/>
            <a:ext cx="546888"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endParaRPr lang="en-US" sz="8000" dirty="0">
              <a:solidFill>
                <a:schemeClr val="tx1"/>
              </a:solidFill>
              <a:effectLst/>
            </a:endParaRPr>
          </a:p>
        </p:txBody>
      </p:sp>
      <p:sp>
        <p:nvSpPr>
          <p:cNvPr id="14" name="TextBox 13"/>
          <p:cNvSpPr txBox="1"/>
          <p:nvPr/>
        </p:nvSpPr>
        <p:spPr>
          <a:xfrm>
            <a:off x="7850130" y="3120015"/>
            <a:ext cx="553641"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endParaRPr lang="en-US" sz="8000" dirty="0">
              <a:solidFill>
                <a:schemeClr val="tx1"/>
              </a:solidFill>
              <a:effectLst/>
            </a:endParaRPr>
          </a:p>
        </p:txBody>
      </p:sp>
    </p:spTree>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31" y="2138722"/>
            <a:ext cx="7773339" cy="2511835"/>
          </a:xfrm>
        </p:spPr>
        <p:txBody>
          <a:bodyPr anchor="b"/>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5331" y="4662335"/>
            <a:ext cx="777333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526394D6-8AD2-4E5A-8907-26084119B6FF}" type="datetimeFigureOut">
              <a:rPr lang="en-AU" smtClean="0"/>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53517230-ADF5-476F-A267-57B00975AA7D}" type="slidenum">
              <a:rPr lang="en-AU" smtClean="0"/>
            </a:fld>
            <a:endParaRPr lang="en-AU"/>
          </a:p>
        </p:txBody>
      </p:sp>
    </p:spTree>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4" name="Picture 13"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5" name="Title 1"/>
          <p:cNvSpPr>
            <a:spLocks noGrp="1"/>
          </p:cNvSpPr>
          <p:nvPr>
            <p:ph type="title"/>
          </p:nvPr>
        </p:nvSpPr>
        <p:spPr>
          <a:xfrm>
            <a:off x="685331" y="609600"/>
            <a:ext cx="7773339" cy="1605094"/>
          </a:xfrm>
        </p:spPr>
        <p:txBody>
          <a:bodyPr/>
          <a:lstStyle/>
          <a:p>
            <a:r>
              <a:rPr lang="en-US"/>
              <a:t>Click to edit Master title style</a:t>
            </a:r>
            <a:endParaRPr lang="en-US" dirty="0"/>
          </a:p>
        </p:txBody>
      </p:sp>
      <p:sp>
        <p:nvSpPr>
          <p:cNvPr id="7" name="Text Placeholder 2"/>
          <p:cNvSpPr>
            <a:spLocks noGrp="1"/>
          </p:cNvSpPr>
          <p:nvPr>
            <p:ph type="body" idx="1"/>
          </p:nvPr>
        </p:nvSpPr>
        <p:spPr>
          <a:xfrm>
            <a:off x="685331" y="2367093"/>
            <a:ext cx="2474232" cy="576262"/>
          </a:xfrm>
        </p:spPr>
        <p:txBody>
          <a:bodyPr anchor="b">
            <a:noAutofit/>
          </a:bodyPr>
          <a:lstStyle>
            <a:lvl1pPr marL="0" indent="0" algn="ctr">
              <a:lnSpc>
                <a:spcPct val="7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8" name="Text Placeholder 3"/>
          <p:cNvSpPr>
            <a:spLocks noGrp="1"/>
          </p:cNvSpPr>
          <p:nvPr>
            <p:ph type="body" sz="half" idx="15"/>
          </p:nvPr>
        </p:nvSpPr>
        <p:spPr>
          <a:xfrm>
            <a:off x="685331" y="2943356"/>
            <a:ext cx="2474232"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9" name="Text Placeholder 4"/>
          <p:cNvSpPr>
            <a:spLocks noGrp="1"/>
          </p:cNvSpPr>
          <p:nvPr>
            <p:ph type="body" sz="quarter" idx="3"/>
          </p:nvPr>
        </p:nvSpPr>
        <p:spPr>
          <a:xfrm>
            <a:off x="3339292" y="2367093"/>
            <a:ext cx="2468641" cy="576262"/>
          </a:xfrm>
        </p:spPr>
        <p:txBody>
          <a:bodyPr anchor="b">
            <a:noAutofit/>
          </a:bodyPr>
          <a:lstStyle>
            <a:lvl1pPr marL="0" indent="0" algn="ctr">
              <a:lnSpc>
                <a:spcPct val="7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10" name="Text Placeholder 3"/>
          <p:cNvSpPr>
            <a:spLocks noGrp="1"/>
          </p:cNvSpPr>
          <p:nvPr>
            <p:ph type="body" sz="half" idx="16"/>
          </p:nvPr>
        </p:nvSpPr>
        <p:spPr>
          <a:xfrm>
            <a:off x="3331012" y="2943356"/>
            <a:ext cx="2477513"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11" name="Text Placeholder 4"/>
          <p:cNvSpPr>
            <a:spLocks noGrp="1"/>
          </p:cNvSpPr>
          <p:nvPr>
            <p:ph type="body" sz="quarter" idx="13"/>
          </p:nvPr>
        </p:nvSpPr>
        <p:spPr>
          <a:xfrm>
            <a:off x="5979974" y="2367093"/>
            <a:ext cx="2478696" cy="576262"/>
          </a:xfrm>
        </p:spPr>
        <p:txBody>
          <a:bodyPr anchor="b">
            <a:noAutofit/>
          </a:bodyPr>
          <a:lstStyle>
            <a:lvl1pPr marL="0" indent="0" algn="ctr">
              <a:lnSpc>
                <a:spcPct val="7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12" name="Text Placeholder 3"/>
          <p:cNvSpPr>
            <a:spLocks noGrp="1"/>
          </p:cNvSpPr>
          <p:nvPr>
            <p:ph type="body" sz="half" idx="17"/>
          </p:nvPr>
        </p:nvSpPr>
        <p:spPr>
          <a:xfrm>
            <a:off x="5979974" y="2943356"/>
            <a:ext cx="247869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3" name="Date Placeholder 2"/>
          <p:cNvSpPr>
            <a:spLocks noGrp="1"/>
          </p:cNvSpPr>
          <p:nvPr>
            <p:ph type="dt" sz="half" idx="10"/>
          </p:nvPr>
        </p:nvSpPr>
        <p:spPr/>
        <p:txBody>
          <a:bodyPr/>
          <a:lstStyle/>
          <a:p>
            <a:fld id="{526394D6-8AD2-4E5A-8907-26084119B6FF}" type="datetimeFigureOut">
              <a:rPr lang="en-AU" smtClean="0"/>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53517230-ADF5-476F-A267-57B00975AA7D}" type="slidenum">
              <a:rPr lang="en-AU" smtClean="0"/>
            </a:fld>
            <a:endParaRPr lang="en-AU"/>
          </a:p>
        </p:txBody>
      </p:sp>
    </p:spTree>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7" name="Picture 16"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0" name="Title 1"/>
          <p:cNvSpPr>
            <a:spLocks noGrp="1"/>
          </p:cNvSpPr>
          <p:nvPr>
            <p:ph type="title"/>
          </p:nvPr>
        </p:nvSpPr>
        <p:spPr>
          <a:xfrm>
            <a:off x="685331" y="610772"/>
            <a:ext cx="7773339" cy="1603922"/>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5331" y="4204820"/>
            <a:ext cx="2472307" cy="576262"/>
          </a:xfrm>
        </p:spPr>
        <p:txBody>
          <a:bodyPr anchor="b">
            <a:noAutofit/>
          </a:bodyPr>
          <a:lstStyle>
            <a:lvl1pPr marL="0" indent="0" algn="ctr">
              <a:lnSpc>
                <a:spcPct val="7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20" name="Picture Placeholder 2"/>
          <p:cNvSpPr>
            <a:spLocks noGrp="1" noChangeAspect="1"/>
          </p:cNvSpPr>
          <p:nvPr>
            <p:ph type="pic" idx="15"/>
          </p:nvPr>
        </p:nvSpPr>
        <p:spPr>
          <a:xfrm>
            <a:off x="685331" y="2367093"/>
            <a:ext cx="2472307" cy="1524000"/>
          </a:xfrm>
          <a:prstGeom prst="roundRect">
            <a:avLst>
              <a:gd name="adj" fmla="val 936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5331" y="4781082"/>
            <a:ext cx="2472307"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22" name="Text Placeholder 4"/>
          <p:cNvSpPr>
            <a:spLocks noGrp="1"/>
          </p:cNvSpPr>
          <p:nvPr>
            <p:ph type="body" sz="quarter" idx="3"/>
          </p:nvPr>
        </p:nvSpPr>
        <p:spPr>
          <a:xfrm>
            <a:off x="3332069" y="4204820"/>
            <a:ext cx="2476371" cy="576262"/>
          </a:xfrm>
        </p:spPr>
        <p:txBody>
          <a:bodyPr anchor="b">
            <a:noAutofit/>
          </a:bodyPr>
          <a:lstStyle>
            <a:lvl1pPr marL="0" indent="0" algn="ctr">
              <a:lnSpc>
                <a:spcPct val="7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23" name="Picture Placeholder 2"/>
          <p:cNvSpPr>
            <a:spLocks noGrp="1" noChangeAspect="1"/>
          </p:cNvSpPr>
          <p:nvPr>
            <p:ph type="pic" idx="21"/>
          </p:nvPr>
        </p:nvSpPr>
        <p:spPr>
          <a:xfrm>
            <a:off x="3331011" y="2367093"/>
            <a:ext cx="2477514"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331011" y="4781081"/>
            <a:ext cx="2477514"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25" name="Text Placeholder 4"/>
          <p:cNvSpPr>
            <a:spLocks noGrp="1"/>
          </p:cNvSpPr>
          <p:nvPr>
            <p:ph type="body" sz="quarter" idx="13"/>
          </p:nvPr>
        </p:nvSpPr>
        <p:spPr>
          <a:xfrm>
            <a:off x="5979974" y="4204820"/>
            <a:ext cx="2475511" cy="576262"/>
          </a:xfrm>
        </p:spPr>
        <p:txBody>
          <a:bodyPr anchor="b">
            <a:noAutofit/>
          </a:bodyPr>
          <a:lstStyle>
            <a:lvl1pPr marL="0" indent="0" algn="ctr">
              <a:lnSpc>
                <a:spcPct val="7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26" name="Picture Placeholder 2"/>
          <p:cNvSpPr>
            <a:spLocks noGrp="1" noChangeAspect="1"/>
          </p:cNvSpPr>
          <p:nvPr>
            <p:ph type="pic" idx="22"/>
          </p:nvPr>
        </p:nvSpPr>
        <p:spPr>
          <a:xfrm>
            <a:off x="5979974" y="2367093"/>
            <a:ext cx="2478696"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5979880" y="4781079"/>
            <a:ext cx="2478790"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3" name="Date Placeholder 2"/>
          <p:cNvSpPr>
            <a:spLocks noGrp="1"/>
          </p:cNvSpPr>
          <p:nvPr>
            <p:ph type="dt" sz="half" idx="10"/>
          </p:nvPr>
        </p:nvSpPr>
        <p:spPr/>
        <p:txBody>
          <a:bodyPr/>
          <a:lstStyle/>
          <a:p>
            <a:fld id="{526394D6-8AD2-4E5A-8907-26084119B6FF}" type="datetimeFigureOut">
              <a:rPr lang="en-AU" smtClean="0"/>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53517230-ADF5-476F-A267-57B00975AA7D}" type="slidenum">
              <a:rPr lang="en-AU" smtClean="0"/>
            </a:fld>
            <a:endParaRPr lang="en-AU"/>
          </a:p>
        </p:txBody>
      </p:sp>
    </p:spTree>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685331" y="2367094"/>
            <a:ext cx="7773339" cy="3424107"/>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10"/>
          </p:nvPr>
        </p:nvSpPr>
        <p:spPr/>
        <p:txBody>
          <a:bodyPr/>
          <a:lstStyle/>
          <a:p>
            <a:fld id="{526394D6-8AD2-4E5A-8907-26084119B6FF}" type="datetimeFigureOut">
              <a:rPr lang="en-AU" smtClean="0"/>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53517230-ADF5-476F-A267-57B00975AA7D}" type="slidenum">
              <a:rPr lang="en-AU" smtClean="0"/>
            </a:fld>
            <a:endParaRPr lang="en-AU"/>
          </a:p>
        </p:txBody>
      </p:sp>
    </p:spTree>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10" name="Picture 9"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Vertical Title 1"/>
          <p:cNvSpPr>
            <a:spLocks noGrp="1"/>
          </p:cNvSpPr>
          <p:nvPr>
            <p:ph type="title" orient="vert"/>
          </p:nvPr>
        </p:nvSpPr>
        <p:spPr>
          <a:xfrm>
            <a:off x="6543675" y="609602"/>
            <a:ext cx="1914995" cy="5181599"/>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685331" y="609602"/>
            <a:ext cx="5744043" cy="5181599"/>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10"/>
          </p:nvPr>
        </p:nvSpPr>
        <p:spPr/>
        <p:txBody>
          <a:bodyPr/>
          <a:lstStyle/>
          <a:p>
            <a:fld id="{526394D6-8AD2-4E5A-8907-26084119B6FF}" type="datetimeFigureOut">
              <a:rPr lang="en-AU" smtClean="0"/>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53517230-ADF5-476F-A267-57B00975AA7D}" type="slidenum">
              <a:rPr lang="en-AU" smtClean="0"/>
            </a:fld>
            <a:endParaRPr lang="en-AU"/>
          </a:p>
        </p:txBody>
      </p:sp>
    </p:spTree>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10"/>
          </p:nvPr>
        </p:nvSpPr>
        <p:spPr/>
        <p:txBody>
          <a:bodyPr/>
          <a:lstStyle/>
          <a:p>
            <a:fld id="{526394D6-8AD2-4E5A-8907-26084119B6FF}" type="datetimeFigureOut">
              <a:rPr lang="en-AU" smtClean="0"/>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53517230-ADF5-476F-A267-57B00975AA7D}" type="slidenum">
              <a:rPr lang="en-AU" smtClean="0"/>
            </a:fld>
            <a:endParaRPr lang="en-AU"/>
          </a:p>
        </p:txBody>
      </p:sp>
    </p:spTree>
  </p:cSld>
  <p:clrMapOvr>
    <a:masterClrMapping/>
  </p:clrMapOvr>
  <p:hf sldNum="0" hdr="0" ftr="0" dt="0"/>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0" Type="http://schemas.openxmlformats.org/officeDocument/2006/relationships/theme" Target="../theme/theme1.xml"/><Relationship Id="rId2" Type="http://schemas.openxmlformats.org/officeDocument/2006/relationships/slideLayout" Target="../slideLayouts/slideLayout2.xml"/><Relationship Id="rId19" Type="http://schemas.openxmlformats.org/officeDocument/2006/relationships/image" Target="../media/image3.png"/><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mt="80000"/>
            <a:extLst>
              <a:ext uri="{28A0092B-C50C-407E-A947-70E740481C1C}">
                <a14:useLocalDpi xmlns:a14="http://schemas.microsoft.com/office/drawing/2010/main" val="0"/>
              </a:ext>
            </a:extLst>
          </a:blip>
          <a:srcRect/>
          <a:stretch>
            <a:fillRect/>
          </a:stretch>
        </p:blipFill>
        <p:spPr bwMode="auto">
          <a:xfrm>
            <a:off x="1" y="-1"/>
            <a:ext cx="9144002"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685332" y="618518"/>
            <a:ext cx="7773338" cy="159617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331" y="2367094"/>
            <a:ext cx="7773339" cy="3424107"/>
          </a:xfrm>
          <a:prstGeom prst="rect">
            <a:avLst/>
          </a:prstGeom>
        </p:spPr>
        <p:txBody>
          <a:bodyPr vert="horz" lIns="91440" tIns="45720" rIns="91440" bIns="45720" rtlCol="0">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2"/>
          </p:nvPr>
        </p:nvSpPr>
        <p:spPr>
          <a:xfrm>
            <a:off x="5759053" y="5883276"/>
            <a:ext cx="2057400" cy="365125"/>
          </a:xfrm>
          <a:prstGeom prst="rect">
            <a:avLst/>
          </a:prstGeom>
        </p:spPr>
        <p:txBody>
          <a:bodyPr vert="horz" lIns="91440" tIns="45720" rIns="91440" bIns="45720" rtlCol="0" anchor="ctr"/>
          <a:lstStyle>
            <a:lvl1pPr algn="r">
              <a:defRPr sz="1000">
                <a:solidFill>
                  <a:schemeClr val="tx1"/>
                </a:solidFill>
              </a:defRPr>
            </a:lvl1pPr>
          </a:lstStyle>
          <a:p>
            <a:fld id="{526394D6-8AD2-4E5A-8907-26084119B6FF}" type="datetimeFigureOut">
              <a:rPr lang="en-AU" smtClean="0"/>
            </a:fld>
            <a:endParaRPr lang="en-AU"/>
          </a:p>
        </p:txBody>
      </p:sp>
      <p:sp>
        <p:nvSpPr>
          <p:cNvPr id="5" name="Footer Placeholder 4"/>
          <p:cNvSpPr>
            <a:spLocks noGrp="1"/>
          </p:cNvSpPr>
          <p:nvPr>
            <p:ph type="ftr" sz="quarter" idx="3"/>
          </p:nvPr>
        </p:nvSpPr>
        <p:spPr>
          <a:xfrm>
            <a:off x="685331" y="5883276"/>
            <a:ext cx="5004665" cy="365125"/>
          </a:xfrm>
          <a:prstGeom prst="rect">
            <a:avLst/>
          </a:prstGeom>
        </p:spPr>
        <p:txBody>
          <a:bodyPr vert="horz" lIns="91440" tIns="45720" rIns="91440" bIns="45720" rtlCol="0" anchor="ctr"/>
          <a:lstStyle>
            <a:lvl1pPr algn="l">
              <a:defRPr sz="1000">
                <a:solidFill>
                  <a:schemeClr val="tx1"/>
                </a:solidFill>
              </a:defRPr>
            </a:lvl1pPr>
          </a:lstStyle>
          <a:p>
            <a:endParaRPr lang="en-AU"/>
          </a:p>
        </p:txBody>
      </p:sp>
      <p:sp>
        <p:nvSpPr>
          <p:cNvPr id="6" name="Slide Number Placeholder 5"/>
          <p:cNvSpPr>
            <a:spLocks noGrp="1"/>
          </p:cNvSpPr>
          <p:nvPr>
            <p:ph type="sldNum" sz="quarter" idx="4"/>
          </p:nvPr>
        </p:nvSpPr>
        <p:spPr>
          <a:xfrm>
            <a:off x="7885509" y="5883276"/>
            <a:ext cx="573161" cy="365125"/>
          </a:xfrm>
          <a:prstGeom prst="rect">
            <a:avLst/>
          </a:prstGeom>
        </p:spPr>
        <p:txBody>
          <a:bodyPr vert="horz" lIns="91440" tIns="45720" rIns="91440" bIns="45720" rtlCol="0" anchor="ctr"/>
          <a:lstStyle>
            <a:lvl1pPr algn="r">
              <a:defRPr sz="1000">
                <a:solidFill>
                  <a:schemeClr val="tx1"/>
                </a:solidFill>
              </a:defRPr>
            </a:lvl1pPr>
          </a:lstStyle>
          <a:p>
            <a:fld id="{53517230-ADF5-476F-A267-57B00975AA7D}" type="slidenum">
              <a:rPr lang="en-AU" smtClean="0"/>
            </a:fld>
            <a:endParaRPr lang="en-A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Lst>
  <p:hf sldNum="0" hdr="0" ftr="0" dt="0"/>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6.jpe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jpe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GIF"/></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1.jpe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12.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3.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1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16.jpeg"/></Relationships>
</file>

<file path=ppt/slides/_rels/slide43.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1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55650" y="-717550"/>
            <a:ext cx="7774940" cy="7482205"/>
          </a:xfrm>
        </p:spPr>
        <p:txBody>
          <a:bodyPr>
            <a:normAutofit/>
            <a:scene3d>
              <a:camera prst="orthographicFront"/>
              <a:lightRig rig="threePt" dir="t"/>
            </a:scene3d>
          </a:bodyPr>
          <a:lstStyle/>
          <a:p>
            <a:r>
              <a:rPr lang="en-AU" sz="8000" b="1" dirty="0">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thalassemia</a:t>
            </a:r>
            <a:br>
              <a:rPr lang="en-AU" sz="8000" b="1" dirty="0">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br>
            <a:br>
              <a:rPr lang="en-AU" sz="8000" b="1" dirty="0">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br>
            <a:br>
              <a:rPr lang="en-AU" sz="8000" b="1" dirty="0">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br>
            <a:br>
              <a:rPr lang="en-AU" sz="8000" b="1" dirty="0">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br>
            <a:r>
              <a:rPr lang="en-AU" sz="8000" b="1" dirty="0">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AU" sz="3600" b="1" dirty="0">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presented by</a:t>
            </a:r>
            <a:br>
              <a:rPr lang="en-AU" sz="3600" b="1" dirty="0">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br>
            <a:r>
              <a:rPr lang="en-AU" sz="3600" b="1" dirty="0">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AU" sz="2800" b="1" dirty="0">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khushi ansari</a:t>
            </a:r>
            <a:endParaRPr lang="en-AU" sz="2800" b="1" dirty="0">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endParaRPr>
          </a:p>
        </p:txBody>
      </p:sp>
      <p:pic>
        <p:nvPicPr>
          <p:cNvPr id="4" name="Picture 3" descr="Beta Thalassemia teaser image"/>
          <p:cNvPicPr>
            <a:picLocks noChangeAspect="1"/>
          </p:cNvPicPr>
          <p:nvPr/>
        </p:nvPicPr>
        <p:blipFill>
          <a:blip r:embed="rId1"/>
          <a:stretch>
            <a:fillRect/>
          </a:stretch>
        </p:blipFill>
        <p:spPr>
          <a:xfrm>
            <a:off x="1043305" y="1988820"/>
            <a:ext cx="7112000" cy="349821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52095" y="-99695"/>
            <a:ext cx="9066530" cy="1638935"/>
          </a:xfrm>
        </p:spPr>
        <p:txBody>
          <a:bodyPr>
            <a:normAutofit/>
            <a:scene3d>
              <a:camera prst="orthographicFront"/>
              <a:lightRig rig="threePt" dir="t"/>
            </a:scene3d>
          </a:bodyPr>
          <a:lstStyle/>
          <a:p>
            <a:r>
              <a:rPr lang="en-AU" b="1" dirty="0">
                <a:solidFill>
                  <a:schemeClr val="tx1"/>
                </a:solidFill>
                <a:effectLst>
                  <a:outerShdw blurRad="38100" dist="19050" dir="2700000" algn="tl" rotWithShape="0">
                    <a:schemeClr val="dk1">
                      <a:alpha val="40000"/>
                    </a:schemeClr>
                  </a:outerShdw>
                </a:effectLst>
              </a:rPr>
              <a:t>INTRODUCTION</a:t>
            </a:r>
            <a:endParaRPr lang="en-AU" b="1" dirty="0">
              <a:solidFill>
                <a:schemeClr val="tx1"/>
              </a:solidFill>
              <a:effectLst>
                <a:outerShdw blurRad="38100" dist="19050" dir="2700000" algn="tl" rotWithShape="0">
                  <a:schemeClr val="dk1">
                    <a:alpha val="40000"/>
                  </a:schemeClr>
                </a:outerShdw>
              </a:effectLst>
            </a:endParaRPr>
          </a:p>
        </p:txBody>
      </p:sp>
      <p:sp>
        <p:nvSpPr>
          <p:cNvPr id="2" name="Content Placeholder 1"/>
          <p:cNvSpPr>
            <a:spLocks noGrp="1"/>
          </p:cNvSpPr>
          <p:nvPr>
            <p:ph idx="1"/>
          </p:nvPr>
        </p:nvSpPr>
        <p:spPr>
          <a:xfrm>
            <a:off x="577215" y="883920"/>
            <a:ext cx="7880985" cy="6165850"/>
          </a:xfrm>
        </p:spPr>
        <p:txBody>
          <a:bodyPr>
            <a:noAutofit/>
          </a:bodyPr>
          <a:lstStyle/>
          <a:p>
            <a:endParaRPr lang="en-US" sz="1700" dirty="0"/>
          </a:p>
          <a:p>
            <a:pPr algn="just"/>
            <a:r>
              <a:rPr lang="en-US" sz="2400" cap="none" dirty="0">
                <a:latin typeface="Times New Roman" panose="02020603050405020304" charset="0"/>
                <a:cs typeface="Times New Roman" panose="02020603050405020304" charset="0"/>
              </a:rPr>
              <a:t>The word thalassemia is derived from a </a:t>
            </a:r>
            <a:r>
              <a:rPr lang="en-US" sz="2400" b="1" u="sng" cap="none" dirty="0" err="1">
                <a:solidFill>
                  <a:schemeClr val="accent1">
                    <a:lumMod val="50000"/>
                  </a:schemeClr>
                </a:solidFill>
                <a:latin typeface="Times New Roman" panose="02020603050405020304" charset="0"/>
                <a:cs typeface="Times New Roman" panose="02020603050405020304" charset="0"/>
              </a:rPr>
              <a:t>greek</a:t>
            </a:r>
            <a:r>
              <a:rPr lang="en-US" sz="2400" b="1" cap="none" dirty="0">
                <a:solidFill>
                  <a:schemeClr val="accent1">
                    <a:lumMod val="50000"/>
                  </a:schemeClr>
                </a:solidFill>
                <a:latin typeface="Times New Roman" panose="02020603050405020304" charset="0"/>
                <a:cs typeface="Times New Roman" panose="02020603050405020304" charset="0"/>
              </a:rPr>
              <a:t> </a:t>
            </a:r>
            <a:r>
              <a:rPr lang="en-US" sz="2400" cap="none" dirty="0">
                <a:latin typeface="Times New Roman" panose="02020603050405020304" charset="0"/>
                <a:cs typeface="Times New Roman" panose="02020603050405020304" charset="0"/>
              </a:rPr>
              <a:t>word </a:t>
            </a:r>
            <a:r>
              <a:rPr lang="en-US" sz="2400" b="1" u="sng" cap="none" dirty="0">
                <a:solidFill>
                  <a:schemeClr val="accent1">
                    <a:lumMod val="75000"/>
                  </a:schemeClr>
                </a:solidFill>
                <a:latin typeface="Times New Roman" panose="02020603050405020304" charset="0"/>
                <a:cs typeface="Times New Roman" panose="02020603050405020304" charset="0"/>
              </a:rPr>
              <a:t>‘</a:t>
            </a:r>
            <a:r>
              <a:rPr lang="en-US" sz="2400" b="1" u="sng" cap="none" dirty="0" err="1">
                <a:solidFill>
                  <a:schemeClr val="accent1">
                    <a:lumMod val="75000"/>
                  </a:schemeClr>
                </a:solidFill>
                <a:latin typeface="Times New Roman" panose="02020603050405020304" charset="0"/>
                <a:cs typeface="Times New Roman" panose="02020603050405020304" charset="0"/>
              </a:rPr>
              <a:t>thalassa</a:t>
            </a:r>
            <a:r>
              <a:rPr lang="en-US" sz="2400" b="1" u="sng" cap="none" dirty="0">
                <a:solidFill>
                  <a:schemeClr val="accent1">
                    <a:lumMod val="75000"/>
                  </a:schemeClr>
                </a:solidFill>
                <a:latin typeface="Times New Roman" panose="02020603050405020304" charset="0"/>
                <a:cs typeface="Times New Roman" panose="02020603050405020304" charset="0"/>
              </a:rPr>
              <a:t>'</a:t>
            </a:r>
            <a:r>
              <a:rPr lang="en-US" sz="2400" cap="none" dirty="0">
                <a:latin typeface="Times New Roman" panose="02020603050405020304" charset="0"/>
                <a:cs typeface="Times New Roman" panose="02020603050405020304" charset="0"/>
              </a:rPr>
              <a:t> meaning</a:t>
            </a:r>
            <a:r>
              <a:rPr lang="en-US" sz="2400" b="1" cap="none" dirty="0">
                <a:solidFill>
                  <a:schemeClr val="accent1">
                    <a:lumMod val="50000"/>
                  </a:schemeClr>
                </a:solidFill>
                <a:latin typeface="Times New Roman" panose="02020603050405020304" charset="0"/>
                <a:cs typeface="Times New Roman" panose="02020603050405020304" charset="0"/>
              </a:rPr>
              <a:t> </a:t>
            </a:r>
            <a:r>
              <a:rPr lang="en-US" sz="2400" b="1" u="sng" cap="none" dirty="0">
                <a:solidFill>
                  <a:schemeClr val="accent1">
                    <a:lumMod val="50000"/>
                  </a:schemeClr>
                </a:solidFill>
                <a:latin typeface="Times New Roman" panose="02020603050405020304" charset="0"/>
                <a:cs typeface="Times New Roman" panose="02020603050405020304" charset="0"/>
              </a:rPr>
              <a:t>sea.</a:t>
            </a:r>
            <a:r>
              <a:rPr lang="en-US" sz="2400" cap="none" dirty="0">
                <a:latin typeface="Times New Roman" panose="02020603050405020304" charset="0"/>
                <a:cs typeface="Times New Roman" panose="02020603050405020304" charset="0"/>
              </a:rPr>
              <a:t> The disease was firstly described by </a:t>
            </a:r>
            <a:r>
              <a:rPr lang="en-US" sz="2400" b="1" u="sng" cap="none" dirty="0" err="1">
                <a:gradFill>
                  <a:gsLst>
                    <a:gs pos="0">
                      <a:srgbClr val="E30000"/>
                    </a:gs>
                    <a:gs pos="100000">
                      <a:srgbClr val="760303"/>
                    </a:gs>
                  </a:gsLst>
                  <a:lin scaled="0"/>
                </a:gradFill>
                <a:latin typeface="Times New Roman" panose="02020603050405020304" charset="0"/>
                <a:cs typeface="Times New Roman" panose="02020603050405020304" charset="0"/>
              </a:rPr>
              <a:t>colley</a:t>
            </a:r>
            <a:r>
              <a:rPr lang="en-US" sz="2400" cap="none" dirty="0">
                <a:solidFill>
                  <a:srgbClr val="5B0568"/>
                </a:solidFill>
                <a:latin typeface="Times New Roman" panose="02020603050405020304" charset="0"/>
                <a:cs typeface="Times New Roman" panose="02020603050405020304" charset="0"/>
              </a:rPr>
              <a:t> </a:t>
            </a:r>
            <a:r>
              <a:rPr lang="en-US" sz="2400" cap="none" dirty="0">
                <a:latin typeface="Times New Roman" panose="02020603050405020304" charset="0"/>
                <a:cs typeface="Times New Roman" panose="02020603050405020304" charset="0"/>
              </a:rPr>
              <a:t>  in   </a:t>
            </a:r>
            <a:r>
              <a:rPr lang="en-US" sz="2400" b="1" u="sng" cap="none" dirty="0">
                <a:gradFill>
                  <a:gsLst>
                    <a:gs pos="0">
                      <a:srgbClr val="FBFB11"/>
                    </a:gs>
                    <a:gs pos="100000">
                      <a:srgbClr val="838309"/>
                    </a:gs>
                  </a:gsLst>
                  <a:lin scaled="0"/>
                </a:gradFill>
                <a:latin typeface="Times New Roman" panose="02020603050405020304" charset="0"/>
                <a:cs typeface="Times New Roman" panose="02020603050405020304" charset="0"/>
              </a:rPr>
              <a:t>1925</a:t>
            </a:r>
            <a:r>
              <a:rPr lang="en-US" sz="2400" cap="none" dirty="0">
                <a:latin typeface="Times New Roman" panose="02020603050405020304" charset="0"/>
                <a:cs typeface="Times New Roman" panose="02020603050405020304" charset="0"/>
              </a:rPr>
              <a:t>. It was firstly notice in patients originating from the littoral countries of the </a:t>
            </a:r>
            <a:r>
              <a:rPr lang="en-US" sz="2400" cap="none" dirty="0" err="1">
                <a:latin typeface="Times New Roman" panose="02020603050405020304" charset="0"/>
                <a:cs typeface="Times New Roman" panose="02020603050405020304" charset="0"/>
              </a:rPr>
              <a:t>mediterranean</a:t>
            </a:r>
            <a:r>
              <a:rPr lang="en-US" sz="2400" cap="none" dirty="0">
                <a:latin typeface="Times New Roman" panose="02020603050405020304" charset="0"/>
                <a:cs typeface="Times New Roman" panose="02020603050405020304" charset="0"/>
              </a:rPr>
              <a:t> sea. At present the disease has been found in several countries all over the world. The prevalence of the disease in </a:t>
            </a:r>
            <a:r>
              <a:rPr lang="en-US" sz="2400" cap="none" dirty="0" err="1">
                <a:latin typeface="Times New Roman" panose="02020603050405020304" charset="0"/>
                <a:cs typeface="Times New Roman" panose="02020603050405020304" charset="0"/>
              </a:rPr>
              <a:t>india</a:t>
            </a:r>
            <a:r>
              <a:rPr lang="en-US" sz="2400" cap="none" dirty="0">
                <a:latin typeface="Times New Roman" panose="02020603050405020304" charset="0"/>
                <a:cs typeface="Times New Roman" panose="02020603050405020304" charset="0"/>
              </a:rPr>
              <a:t> is high among </a:t>
            </a:r>
            <a:r>
              <a:rPr lang="en-US" sz="2400" b="1" u="sng" cap="none" dirty="0" err="1">
                <a:solidFill>
                  <a:srgbClr val="00B050"/>
                </a:solidFill>
                <a:latin typeface="Times New Roman" panose="02020603050405020304" charset="0"/>
                <a:cs typeface="Times New Roman" panose="02020603050405020304" charset="0"/>
              </a:rPr>
              <a:t>gujaraties</a:t>
            </a:r>
            <a:r>
              <a:rPr lang="en-US" sz="2400" b="1" u="sng" cap="none" dirty="0">
                <a:solidFill>
                  <a:srgbClr val="00B050"/>
                </a:solidFill>
                <a:latin typeface="Times New Roman" panose="02020603050405020304" charset="0"/>
                <a:cs typeface="Times New Roman" panose="02020603050405020304" charset="0"/>
              </a:rPr>
              <a:t>, </a:t>
            </a:r>
            <a:r>
              <a:rPr lang="en-US" sz="2400" b="1" u="sng" cap="none" dirty="0" err="1">
                <a:solidFill>
                  <a:srgbClr val="00B050"/>
                </a:solidFill>
                <a:latin typeface="Times New Roman" panose="02020603050405020304" charset="0"/>
                <a:cs typeface="Times New Roman" panose="02020603050405020304" charset="0"/>
              </a:rPr>
              <a:t>sindhis</a:t>
            </a:r>
            <a:r>
              <a:rPr lang="en-US" sz="2400" b="1" u="sng" cap="none" dirty="0">
                <a:solidFill>
                  <a:srgbClr val="00B050"/>
                </a:solidFill>
                <a:latin typeface="Times New Roman" panose="02020603050405020304" charset="0"/>
                <a:cs typeface="Times New Roman" panose="02020603050405020304" charset="0"/>
              </a:rPr>
              <a:t> </a:t>
            </a:r>
            <a:r>
              <a:rPr lang="en-US" sz="2400" cap="none" dirty="0">
                <a:latin typeface="Times New Roman" panose="02020603050405020304" charset="0"/>
                <a:cs typeface="Times New Roman" panose="02020603050405020304" charset="0"/>
              </a:rPr>
              <a:t>and </a:t>
            </a:r>
            <a:r>
              <a:rPr lang="en-US" sz="2400" b="1" u="sng" cap="none" dirty="0" err="1">
                <a:solidFill>
                  <a:srgbClr val="00B050"/>
                </a:solidFill>
                <a:latin typeface="Times New Roman" panose="02020603050405020304" charset="0"/>
                <a:cs typeface="Times New Roman" panose="02020603050405020304" charset="0"/>
              </a:rPr>
              <a:t>punjabis</a:t>
            </a:r>
            <a:r>
              <a:rPr lang="en-US" sz="2400" cap="none" dirty="0">
                <a:latin typeface="Times New Roman" panose="02020603050405020304" charset="0"/>
                <a:cs typeface="Times New Roman" panose="02020603050405020304" charset="0"/>
              </a:rPr>
              <a:t>. There are millions of people as carriers of thalassemia gene and every year thousands of thalassemic children are born in our country.</a:t>
            </a:r>
            <a:endParaRPr lang="en-US" sz="2400" cap="none" dirty="0">
              <a:latin typeface="Times New Roman" panose="02020603050405020304" charset="0"/>
              <a:cs typeface="Times New Roman" panose="0202060305040502030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definition-word-business-concep-260nw-1161600556"/>
          <p:cNvPicPr>
            <a:picLocks noGrp="1" noChangeAspect="1"/>
          </p:cNvPicPr>
          <p:nvPr>
            <p:ph sz="quarter" idx="13"/>
          </p:nvPr>
        </p:nvPicPr>
        <p:blipFill>
          <a:blip r:embed="rId1"/>
          <a:stretch>
            <a:fillRect/>
          </a:stretch>
        </p:blipFill>
        <p:spPr>
          <a:xfrm>
            <a:off x="368300" y="226060"/>
            <a:ext cx="8387715" cy="645033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p:cNvSpPr>
            <a:spLocks noGrp="1"/>
          </p:cNvSpPr>
          <p:nvPr>
            <p:ph type="title"/>
          </p:nvPr>
        </p:nvSpPr>
        <p:spPr>
          <a:xfrm>
            <a:off x="685165" y="-296545"/>
            <a:ext cx="7773035" cy="1363980"/>
          </a:xfrm>
        </p:spPr>
        <p:txBody>
          <a:bodyPr/>
          <a:lstStyle/>
          <a:p>
            <a:r>
              <a:rPr lang="en-AU" b="1" u="sng" dirty="0">
                <a:latin typeface="Times New Roman" panose="02020603050405020304" charset="0"/>
                <a:cs typeface="Times New Roman" panose="02020603050405020304" charset="0"/>
              </a:rPr>
              <a:t>DEFINITION</a:t>
            </a:r>
            <a:endParaRPr lang="en-AU" b="1" u="sng" dirty="0">
              <a:latin typeface="Times New Roman" panose="02020603050405020304" charset="0"/>
              <a:cs typeface="Times New Roman" panose="02020603050405020304" charset="0"/>
            </a:endParaRPr>
          </a:p>
        </p:txBody>
      </p:sp>
      <p:sp>
        <p:nvSpPr>
          <p:cNvPr id="2" name="Content Placeholder 1"/>
          <p:cNvSpPr>
            <a:spLocks noGrp="1"/>
          </p:cNvSpPr>
          <p:nvPr>
            <p:ph idx="1"/>
          </p:nvPr>
        </p:nvSpPr>
        <p:spPr>
          <a:xfrm>
            <a:off x="395605" y="620395"/>
            <a:ext cx="8011795" cy="4963160"/>
          </a:xfrm>
        </p:spPr>
        <p:txBody>
          <a:bodyPr>
            <a:normAutofit fontScale="25000" lnSpcReduction="20000"/>
          </a:bodyPr>
          <a:lstStyle/>
          <a:p>
            <a:pPr>
              <a:buNone/>
            </a:pPr>
            <a:r>
              <a:rPr lang="en-US" dirty="0">
                <a:latin typeface="Times New Roman" panose="02020603050405020304" charset="0"/>
                <a:cs typeface="Times New Roman" panose="02020603050405020304" charset="0"/>
              </a:rPr>
              <a:t> </a:t>
            </a:r>
            <a:endParaRPr lang="en-US" dirty="0">
              <a:latin typeface="Times New Roman" panose="02020603050405020304" charset="0"/>
              <a:cs typeface="Times New Roman" panose="02020603050405020304" charset="0"/>
            </a:endParaRPr>
          </a:p>
          <a:p>
            <a:endParaRPr lang="en-US" dirty="0"/>
          </a:p>
          <a:p>
            <a:pPr algn="just"/>
            <a:r>
              <a:rPr lang="en-AU" sz="9600" cap="none" dirty="0">
                <a:solidFill>
                  <a:schemeClr val="tx1"/>
                </a:solidFill>
                <a:latin typeface="Times New Roman" panose="02020603050405020304" charset="0"/>
                <a:cs typeface="Times New Roman" panose="02020603050405020304" charset="0"/>
              </a:rPr>
              <a:t>The thalassemia are a group  of hereditary </a:t>
            </a:r>
            <a:r>
              <a:rPr lang="en-AU" sz="9600" cap="none" dirty="0" err="1">
                <a:solidFill>
                  <a:schemeClr val="tx1"/>
                </a:solidFill>
                <a:latin typeface="Times New Roman" panose="02020603050405020304" charset="0"/>
                <a:cs typeface="Times New Roman" panose="02020603050405020304" charset="0"/>
              </a:rPr>
              <a:t>anemia</a:t>
            </a:r>
            <a:r>
              <a:rPr lang="en-AU" sz="9600" cap="none" dirty="0">
                <a:solidFill>
                  <a:schemeClr val="tx1"/>
                </a:solidFill>
                <a:latin typeface="Times New Roman" panose="02020603050405020304" charset="0"/>
                <a:cs typeface="Times New Roman" panose="02020603050405020304" charset="0"/>
              </a:rPr>
              <a:t> characterized by </a:t>
            </a:r>
            <a:r>
              <a:rPr lang="en-AU" sz="9600" b="1" u="sng" cap="none" dirty="0" err="1">
                <a:gradFill>
                  <a:gsLst>
                    <a:gs pos="0">
                      <a:srgbClr val="E30000"/>
                    </a:gs>
                    <a:gs pos="100000">
                      <a:srgbClr val="760303"/>
                    </a:gs>
                  </a:gsLst>
                  <a:lin scaled="0"/>
                </a:gradFill>
                <a:latin typeface="Times New Roman" panose="02020603050405020304" charset="0"/>
                <a:cs typeface="Times New Roman" panose="02020603050405020304" charset="0"/>
              </a:rPr>
              <a:t>hypochromis</a:t>
            </a:r>
            <a:r>
              <a:rPr lang="en-AU" sz="9600" cap="none" dirty="0">
                <a:solidFill>
                  <a:schemeClr val="tx1"/>
                </a:solidFill>
                <a:latin typeface="Times New Roman" panose="02020603050405020304" charset="0"/>
                <a:cs typeface="Times New Roman" panose="02020603050405020304" charset="0"/>
              </a:rPr>
              <a:t> (an abnormal decrease in the </a:t>
            </a:r>
            <a:r>
              <a:rPr lang="en-AU" sz="9600" cap="none" dirty="0" err="1">
                <a:solidFill>
                  <a:schemeClr val="tx1"/>
                </a:solidFill>
                <a:latin typeface="Times New Roman" panose="02020603050405020304" charset="0"/>
                <a:cs typeface="Times New Roman" panose="02020603050405020304" charset="0"/>
              </a:rPr>
              <a:t>hemoglobin</a:t>
            </a:r>
            <a:r>
              <a:rPr lang="en-AU" sz="9600" cap="none" dirty="0">
                <a:solidFill>
                  <a:schemeClr val="tx1"/>
                </a:solidFill>
                <a:latin typeface="Times New Roman" panose="02020603050405020304" charset="0"/>
                <a:cs typeface="Times New Roman" panose="02020603050405020304" charset="0"/>
              </a:rPr>
              <a:t> content of erythrocytes), </a:t>
            </a:r>
            <a:r>
              <a:rPr lang="en-AU" sz="9600" b="1" u="sng" cap="none" dirty="0">
                <a:solidFill>
                  <a:schemeClr val="accent4"/>
                </a:solidFill>
                <a:latin typeface="Times New Roman" panose="02020603050405020304" charset="0"/>
                <a:cs typeface="Times New Roman" panose="02020603050405020304" charset="0"/>
              </a:rPr>
              <a:t>extreme microcytosis</a:t>
            </a:r>
            <a:r>
              <a:rPr lang="en-AU" sz="9600" cap="none" dirty="0">
                <a:solidFill>
                  <a:schemeClr val="tx1"/>
                </a:solidFill>
                <a:latin typeface="Times New Roman" panose="02020603050405020304" charset="0"/>
                <a:cs typeface="Times New Roman" panose="02020603050405020304" charset="0"/>
              </a:rPr>
              <a:t> (smaller-than-normal erythrocytes), </a:t>
            </a:r>
            <a:r>
              <a:rPr lang="en-AU" sz="9600" b="1" u="sng" cap="none" dirty="0">
                <a:solidFill>
                  <a:schemeClr val="accent1">
                    <a:lumMod val="50000"/>
                  </a:schemeClr>
                </a:solidFill>
                <a:latin typeface="Times New Roman" panose="02020603050405020304" charset="0"/>
                <a:cs typeface="Times New Roman" panose="02020603050405020304" charset="0"/>
              </a:rPr>
              <a:t>destruction of blood elements </a:t>
            </a:r>
            <a:r>
              <a:rPr lang="en-AU" sz="9600" cap="none" dirty="0">
                <a:solidFill>
                  <a:schemeClr val="tx1"/>
                </a:solidFill>
                <a:latin typeface="Times New Roman" panose="02020603050405020304" charset="0"/>
                <a:cs typeface="Times New Roman" panose="02020603050405020304" charset="0"/>
              </a:rPr>
              <a:t>(</a:t>
            </a:r>
            <a:r>
              <a:rPr lang="en-AU" sz="9600" cap="none" dirty="0" err="1">
                <a:solidFill>
                  <a:schemeClr val="tx1"/>
                </a:solidFill>
                <a:latin typeface="Times New Roman" panose="02020603050405020304" charset="0"/>
                <a:cs typeface="Times New Roman" panose="02020603050405020304" charset="0"/>
              </a:rPr>
              <a:t>hemolysis</a:t>
            </a:r>
            <a:r>
              <a:rPr lang="en-AU" sz="9600" cap="none" dirty="0">
                <a:solidFill>
                  <a:schemeClr val="tx1"/>
                </a:solidFill>
                <a:latin typeface="Times New Roman" panose="02020603050405020304" charset="0"/>
                <a:cs typeface="Times New Roman" panose="02020603050405020304" charset="0"/>
              </a:rPr>
              <a:t>), and variable degrees of </a:t>
            </a:r>
            <a:r>
              <a:rPr lang="en-AU" sz="9600" cap="none" dirty="0" err="1">
                <a:solidFill>
                  <a:schemeClr val="tx1"/>
                </a:solidFill>
                <a:latin typeface="Times New Roman" panose="02020603050405020304" charset="0"/>
                <a:cs typeface="Times New Roman" panose="02020603050405020304" charset="0"/>
              </a:rPr>
              <a:t>anemia</a:t>
            </a:r>
            <a:r>
              <a:rPr lang="en-AU" sz="9600" cap="none" dirty="0">
                <a:solidFill>
                  <a:schemeClr val="tx1"/>
                </a:solidFill>
                <a:latin typeface="Times New Roman" panose="02020603050405020304" charset="0"/>
                <a:cs typeface="Times New Roman" panose="02020603050405020304" charset="0"/>
              </a:rPr>
              <a:t>.</a:t>
            </a:r>
            <a:endParaRPr lang="en-AU" sz="9600" cap="none" dirty="0">
              <a:solidFill>
                <a:schemeClr val="tx1"/>
              </a:solidFill>
              <a:latin typeface="Times New Roman" panose="02020603050405020304" charset="0"/>
              <a:cs typeface="Times New Roman" panose="02020603050405020304" charset="0"/>
            </a:endParaRPr>
          </a:p>
          <a:p>
            <a:pPr marL="0" indent="0" algn="just">
              <a:buNone/>
            </a:pPr>
            <a:r>
              <a:rPr lang="en-AU" sz="9600" dirty="0">
                <a:solidFill>
                  <a:schemeClr val="tx1"/>
                </a:solidFill>
                <a:latin typeface="Times New Roman" panose="02020603050405020304" charset="0"/>
                <a:cs typeface="Times New Roman" panose="02020603050405020304" charset="0"/>
              </a:rPr>
              <a:t>                                       </a:t>
            </a:r>
            <a:r>
              <a:rPr lang="en-AU" sz="9600" b="1" dirty="0">
                <a:solidFill>
                  <a:schemeClr val="tx1"/>
                </a:solidFill>
                <a:latin typeface="Times New Roman" panose="02020603050405020304" charset="0"/>
                <a:cs typeface="Times New Roman" panose="02020603050405020304" charset="0"/>
              </a:rPr>
              <a:t> [OR]</a:t>
            </a:r>
            <a:endParaRPr lang="en-AU" sz="9600" b="1" dirty="0">
              <a:solidFill>
                <a:schemeClr val="tx1"/>
              </a:solidFill>
              <a:latin typeface="Times New Roman" panose="02020603050405020304" charset="0"/>
              <a:cs typeface="Times New Roman" panose="02020603050405020304" charset="0"/>
            </a:endParaRPr>
          </a:p>
          <a:p>
            <a:pPr algn="just"/>
            <a:r>
              <a:rPr lang="en-AU" sz="9600" cap="none" dirty="0">
                <a:solidFill>
                  <a:schemeClr val="tx1"/>
                </a:solidFill>
                <a:latin typeface="Times New Roman" panose="02020603050405020304" charset="0"/>
                <a:cs typeface="Times New Roman" panose="02020603050405020304" charset="0"/>
              </a:rPr>
              <a:t>Thalassemia is an inherited blood disorder characterized by </a:t>
            </a:r>
            <a:r>
              <a:rPr lang="en-AU" sz="9600" b="1" u="sng" cap="none" dirty="0">
                <a:gradFill>
                  <a:gsLst>
                    <a:gs pos="0">
                      <a:srgbClr val="14CD68"/>
                    </a:gs>
                    <a:gs pos="100000">
                      <a:srgbClr val="0B6E38"/>
                    </a:gs>
                  </a:gsLst>
                  <a:lin scaled="0"/>
                </a:gradFill>
                <a:latin typeface="Times New Roman" panose="02020603050405020304" charset="0"/>
                <a:cs typeface="Times New Roman" panose="02020603050405020304" charset="0"/>
              </a:rPr>
              <a:t>less oxygen-carrying protein</a:t>
            </a:r>
            <a:r>
              <a:rPr lang="en-AU" sz="9600" cap="none" dirty="0">
                <a:solidFill>
                  <a:schemeClr val="tx1"/>
                </a:solidFill>
                <a:latin typeface="Times New Roman" panose="02020603050405020304" charset="0"/>
                <a:cs typeface="Times New Roman" panose="02020603050405020304" charset="0"/>
              </a:rPr>
              <a:t> (haemoglobin) and </a:t>
            </a:r>
            <a:r>
              <a:rPr lang="en-AU" sz="9600" b="1" u="sng" cap="none" dirty="0">
                <a:solidFill>
                  <a:schemeClr val="accent1"/>
                </a:solidFill>
                <a:latin typeface="Times New Roman" panose="02020603050405020304" charset="0"/>
                <a:cs typeface="Times New Roman" panose="02020603050405020304" charset="0"/>
              </a:rPr>
              <a:t>fewer red blood cells</a:t>
            </a:r>
            <a:r>
              <a:rPr lang="en-AU" sz="9600" cap="none" dirty="0">
                <a:solidFill>
                  <a:schemeClr val="tx1"/>
                </a:solidFill>
                <a:latin typeface="Times New Roman" panose="02020603050405020304" charset="0"/>
                <a:cs typeface="Times New Roman" panose="02020603050405020304" charset="0"/>
              </a:rPr>
              <a:t> in the body than normal.</a:t>
            </a:r>
            <a:endParaRPr lang="en-AU" sz="9600" cap="none" dirty="0">
              <a:solidFill>
                <a:schemeClr val="tx1"/>
              </a:solidFill>
              <a:latin typeface="Times New Roman" panose="02020603050405020304" charset="0"/>
              <a:cs typeface="Times New Roman" panose="02020603050405020304" charset="0"/>
            </a:endParaRP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sp>
        <p:nvSpPr>
          <p:cNvPr id="2" name="Content Placeholder 1"/>
          <p:cNvSpPr>
            <a:spLocks noGrp="1"/>
          </p:cNvSpPr>
          <p:nvPr>
            <p:ph sz="quarter" idx="13"/>
          </p:nvPr>
        </p:nvSpPr>
        <p:spPr/>
        <p:txBody>
          <a:bodyPr>
            <a:normAutofit/>
          </a:bodyPr>
          <a:lstStyle/>
          <a:p>
            <a:pPr>
              <a:buNone/>
            </a:pPr>
            <a:endParaRPr lang="en-US" sz="2800" dirty="0"/>
          </a:p>
          <a:p>
            <a:pPr marL="0" indent="0">
              <a:buNone/>
            </a:pPr>
            <a:endParaRPr lang="en-US" sz="2800" dirty="0">
              <a:latin typeface="Times New Roman" panose="02020603050405020304" charset="0"/>
              <a:cs typeface="Times New Roman" panose="02020603050405020304" charset="0"/>
            </a:endParaRPr>
          </a:p>
          <a:p>
            <a:endParaRPr lang="en-US" dirty="0"/>
          </a:p>
          <a:p>
            <a:endParaRPr lang="en-US" dirty="0"/>
          </a:p>
          <a:p>
            <a:endParaRPr lang="en-US" dirty="0"/>
          </a:p>
          <a:p>
            <a:endParaRPr lang="en-AU" dirty="0">
              <a:solidFill>
                <a:schemeClr val="tx1"/>
              </a:solidFill>
            </a:endParaRPr>
          </a:p>
        </p:txBody>
      </p:sp>
      <p:pic>
        <p:nvPicPr>
          <p:cNvPr id="5" name="Content Placeholder 4" descr="th"/>
          <p:cNvPicPr>
            <a:picLocks noGrp="1" noChangeAspect="1"/>
          </p:cNvPicPr>
          <p:nvPr>
            <p:ph sz="quarter" idx="14"/>
          </p:nvPr>
        </p:nvPicPr>
        <p:blipFill>
          <a:blip r:embed="rId1"/>
          <a:stretch>
            <a:fillRect/>
          </a:stretch>
        </p:blipFill>
        <p:spPr>
          <a:xfrm>
            <a:off x="502920" y="292735"/>
            <a:ext cx="8105775" cy="615759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download TY"/>
          <p:cNvPicPr>
            <a:picLocks noGrp="1" noChangeAspect="1"/>
          </p:cNvPicPr>
          <p:nvPr>
            <p:ph sz="quarter" idx="13"/>
          </p:nvPr>
        </p:nvPicPr>
        <p:blipFill>
          <a:blip r:embed="rId1"/>
          <a:stretch>
            <a:fillRect/>
          </a:stretch>
        </p:blipFill>
        <p:spPr>
          <a:xfrm>
            <a:off x="685165" y="506730"/>
            <a:ext cx="7996555" cy="584454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55650" y="74295"/>
            <a:ext cx="7813675" cy="6576060"/>
          </a:xfrm>
        </p:spPr>
        <p:txBody>
          <a:bodyPr>
            <a:normAutofit fontScale="25000" lnSpcReduction="20000"/>
          </a:bodyPr>
          <a:lstStyle/>
          <a:p>
            <a:pPr marL="0" indent="0">
              <a:buNone/>
            </a:pPr>
            <a:r>
              <a:rPr lang="en-US" sz="8000" dirty="0"/>
              <a:t> </a:t>
            </a:r>
            <a:r>
              <a:rPr lang="en-AU" altLang="en-US" sz="8000" dirty="0"/>
              <a:t>                                              </a:t>
            </a:r>
            <a:r>
              <a:rPr lang="en-AU" altLang="en-US" sz="14400" b="1" u="sng" dirty="0">
                <a:solidFill>
                  <a:schemeClr val="tx1"/>
                </a:solidFill>
                <a:effectLst>
                  <a:outerShdw blurRad="38100" dist="19050" dir="2700000" algn="tl" rotWithShape="0">
                    <a:schemeClr val="dk1">
                      <a:alpha val="40000"/>
                    </a:schemeClr>
                  </a:outerShdw>
                </a:effectLst>
              </a:rPr>
              <a:t>TYPES</a:t>
            </a:r>
            <a:endParaRPr lang="en-AU" altLang="en-US" sz="8000" dirty="0">
              <a:latin typeface="Times New Roman" panose="02020603050405020304" charset="0"/>
              <a:cs typeface="Times New Roman" panose="02020603050405020304" charset="0"/>
            </a:endParaRPr>
          </a:p>
          <a:p>
            <a:pPr marL="0" indent="0" algn="just">
              <a:buNone/>
            </a:pPr>
            <a:r>
              <a:rPr lang="en-US" sz="14400" b="1" u="sng" cap="none" dirty="0">
                <a:solidFill>
                  <a:schemeClr val="accent1"/>
                </a:solidFill>
                <a:latin typeface="Times New Roman" panose="02020603050405020304" charset="0"/>
                <a:cs typeface="Times New Roman" panose="02020603050405020304" charset="0"/>
              </a:rPr>
              <a:t>There are two main type of thalassemia:</a:t>
            </a:r>
            <a:endParaRPr lang="en-US" sz="14400" cap="none" dirty="0">
              <a:latin typeface="Times New Roman" panose="02020603050405020304" charset="0"/>
              <a:cs typeface="Times New Roman" panose="02020603050405020304" charset="0"/>
            </a:endParaRPr>
          </a:p>
          <a:p>
            <a:pPr marL="0" indent="0" algn="just">
              <a:buNone/>
            </a:pPr>
            <a:r>
              <a:rPr lang="en-AU" sz="14400" b="1" dirty="0">
                <a:latin typeface="Times New Roman" panose="02020603050405020304" charset="0"/>
                <a:cs typeface="Times New Roman" panose="02020603050405020304" charset="0"/>
              </a:rPr>
              <a:t>1.Alpha thalassemia</a:t>
            </a:r>
            <a:r>
              <a:rPr lang="en-AU" sz="14400" b="1" cap="none" dirty="0">
                <a:latin typeface="Times New Roman" panose="02020603050405020304" charset="0"/>
                <a:cs typeface="Times New Roman" panose="02020603050405020304" charset="0"/>
              </a:rPr>
              <a:t>:</a:t>
            </a:r>
            <a:r>
              <a:rPr lang="en-AU" sz="14400" cap="none" dirty="0">
                <a:latin typeface="Times New Roman" panose="02020603050405020304" charset="0"/>
                <a:cs typeface="Times New Roman" panose="02020603050405020304" charset="0"/>
              </a:rPr>
              <a:t> It occurs when a gene or genes related to alpha globin protein are missing or changed</a:t>
            </a:r>
            <a:r>
              <a:rPr lang="en-AU" sz="14400" b="1" u="sng" cap="none" dirty="0">
                <a:gradFill>
                  <a:gsLst>
                    <a:gs pos="0">
                      <a:srgbClr val="012D86"/>
                    </a:gs>
                    <a:gs pos="100000">
                      <a:srgbClr val="0E2557"/>
                    </a:gs>
                  </a:gsLst>
                  <a:lin scaled="0"/>
                </a:gradFill>
                <a:latin typeface="Times New Roman" panose="02020603050405020304" charset="0"/>
                <a:cs typeface="Times New Roman" panose="02020603050405020304" charset="0"/>
              </a:rPr>
              <a:t> (mutated).</a:t>
            </a:r>
            <a:endParaRPr lang="en-AU" sz="14400" b="1" u="sng" cap="none" dirty="0">
              <a:gradFill>
                <a:gsLst>
                  <a:gs pos="0">
                    <a:srgbClr val="012D86"/>
                  </a:gs>
                  <a:gs pos="100000">
                    <a:srgbClr val="0E2557"/>
                  </a:gs>
                </a:gsLst>
                <a:lin scaled="0"/>
              </a:gradFill>
              <a:latin typeface="Times New Roman" panose="02020603050405020304" charset="0"/>
              <a:cs typeface="Times New Roman" panose="02020603050405020304" charset="0"/>
            </a:endParaRPr>
          </a:p>
          <a:p>
            <a:pPr marL="0" indent="0" algn="just">
              <a:buNone/>
            </a:pPr>
            <a:r>
              <a:rPr lang="en-AU" sz="14400" b="1" dirty="0">
                <a:latin typeface="Times New Roman" panose="02020603050405020304" charset="0"/>
                <a:cs typeface="Times New Roman" panose="02020603050405020304" charset="0"/>
              </a:rPr>
              <a:t>2. Beta thalassemia: </a:t>
            </a:r>
            <a:r>
              <a:rPr lang="en-AU" sz="14400" cap="none" dirty="0">
                <a:latin typeface="Times New Roman" panose="02020603050405020304" charset="0"/>
                <a:cs typeface="Times New Roman" panose="02020603050405020304" charset="0"/>
              </a:rPr>
              <a:t>It occurs when gene defect affects</a:t>
            </a:r>
            <a:r>
              <a:rPr lang="en-AU" sz="14400" b="1" u="sng" cap="none" dirty="0">
                <a:gradFill>
                  <a:gsLst>
                    <a:gs pos="0">
                      <a:srgbClr val="FE4444"/>
                    </a:gs>
                    <a:gs pos="100000">
                      <a:srgbClr val="832B2B"/>
                    </a:gs>
                  </a:gsLst>
                  <a:lin scaled="0"/>
                </a:gradFill>
                <a:latin typeface="Times New Roman" panose="02020603050405020304" charset="0"/>
                <a:cs typeface="Times New Roman" panose="02020603050405020304" charset="0"/>
              </a:rPr>
              <a:t> production of beta globin protein</a:t>
            </a:r>
            <a:r>
              <a:rPr lang="en-AU" sz="14400" cap="none" dirty="0">
                <a:latin typeface="Times New Roman" panose="02020603050405020304" charset="0"/>
                <a:cs typeface="Times New Roman" panose="02020603050405020304" charset="0"/>
              </a:rPr>
              <a:t>. It is more common than alpha type.</a:t>
            </a:r>
            <a:endParaRPr lang="en-AU" sz="14400" cap="none" dirty="0">
              <a:latin typeface="Times New Roman" panose="02020603050405020304" charset="0"/>
              <a:cs typeface="Times New Roman" panose="02020603050405020304" charset="0"/>
            </a:endParaRPr>
          </a:p>
          <a:p>
            <a:pPr marL="0" indent="0">
              <a:buNone/>
            </a:pPr>
            <a:endParaRPr lang="en-AU" sz="11200" dirty="0">
              <a:latin typeface="Times New Roman" panose="02020603050405020304" charset="0"/>
              <a:cs typeface="Times New Roman" panose="02020603050405020304" charset="0"/>
            </a:endParaRP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endParaRPr lang="en-US"/>
          </a:p>
        </p:txBody>
      </p:sp>
      <p:pic>
        <p:nvPicPr>
          <p:cNvPr id="4" name="Content Placeholder 3" descr="Disease-3_s1"/>
          <p:cNvPicPr>
            <a:picLocks noChangeAspect="1"/>
          </p:cNvPicPr>
          <p:nvPr>
            <p:ph sz="quarter" idx="13"/>
          </p:nvPr>
        </p:nvPicPr>
        <p:blipFill>
          <a:blip r:embed="rId1"/>
          <a:stretch>
            <a:fillRect/>
          </a:stretch>
        </p:blipFill>
        <p:spPr>
          <a:xfrm>
            <a:off x="506730" y="467995"/>
            <a:ext cx="8262620" cy="604710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95605" y="0"/>
            <a:ext cx="7813675" cy="6900545"/>
          </a:xfrm>
        </p:spPr>
        <p:txBody>
          <a:bodyPr>
            <a:normAutofit fontScale="32500" lnSpcReduction="20000"/>
          </a:bodyPr>
          <a:lstStyle/>
          <a:p>
            <a:pPr marL="0" indent="0" algn="just">
              <a:buNone/>
            </a:pPr>
            <a:r>
              <a:rPr lang="en-AU" sz="9600" b="1" u="sng" dirty="0">
                <a:solidFill>
                  <a:schemeClr val="accent1"/>
                </a:solidFill>
                <a:latin typeface="Times New Roman" panose="02020603050405020304" charset="0"/>
                <a:cs typeface="Times New Roman" panose="02020603050405020304" charset="0"/>
              </a:rPr>
              <a:t>Depending on the severity, thalassemia is of two types: </a:t>
            </a:r>
            <a:endParaRPr lang="en-AU" sz="9600" b="1" u="sng" dirty="0">
              <a:solidFill>
                <a:schemeClr val="accent1"/>
              </a:solidFill>
              <a:latin typeface="Times New Roman" panose="02020603050405020304" charset="0"/>
              <a:cs typeface="Times New Roman" panose="02020603050405020304" charset="0"/>
            </a:endParaRPr>
          </a:p>
          <a:p>
            <a:pPr marL="0" indent="0" algn="just">
              <a:buNone/>
            </a:pPr>
            <a:endParaRPr lang="en-AU" sz="9600" b="1" u="sng" dirty="0">
              <a:solidFill>
                <a:schemeClr val="accent1"/>
              </a:solidFill>
              <a:latin typeface="Times New Roman" panose="02020603050405020304" charset="0"/>
              <a:cs typeface="Times New Roman" panose="02020603050405020304" charset="0"/>
            </a:endParaRPr>
          </a:p>
          <a:p>
            <a:pPr marL="0" indent="0" algn="just">
              <a:buNone/>
            </a:pPr>
            <a:r>
              <a:rPr lang="en-AU" sz="9600" b="1" dirty="0">
                <a:latin typeface="Times New Roman" panose="02020603050405020304" charset="0"/>
                <a:cs typeface="Times New Roman" panose="02020603050405020304" charset="0"/>
              </a:rPr>
              <a:t>1. Thalassemia minor:</a:t>
            </a:r>
            <a:r>
              <a:rPr lang="en-AU" sz="9600" dirty="0">
                <a:latin typeface="Times New Roman" panose="02020603050405020304" charset="0"/>
                <a:cs typeface="Times New Roman" panose="02020603050405020304" charset="0"/>
              </a:rPr>
              <a:t> </a:t>
            </a:r>
            <a:endParaRPr lang="en-AU" sz="9600" dirty="0">
              <a:latin typeface="Times New Roman" panose="02020603050405020304" charset="0"/>
              <a:cs typeface="Times New Roman" panose="02020603050405020304" charset="0"/>
            </a:endParaRPr>
          </a:p>
          <a:p>
            <a:pPr marL="0" indent="0" algn="just">
              <a:buNone/>
            </a:pPr>
            <a:r>
              <a:rPr lang="en-AU" sz="9600" cap="none" dirty="0">
                <a:latin typeface="Times New Roman" panose="02020603050405020304" charset="0"/>
                <a:cs typeface="Times New Roman" panose="02020603050405020304" charset="0"/>
              </a:rPr>
              <a:t>It is associated with decreased beta chain synthesis and is heterozygous form of disease, </a:t>
            </a:r>
            <a:r>
              <a:rPr lang="en-AU" sz="9600" cap="none" dirty="0" err="1">
                <a:latin typeface="Times New Roman" panose="02020603050405020304" charset="0"/>
                <a:cs typeface="Times New Roman" panose="02020603050405020304" charset="0"/>
              </a:rPr>
              <a:t>i.E.</a:t>
            </a:r>
            <a:r>
              <a:rPr lang="en-AU" sz="9600" cap="none" dirty="0">
                <a:latin typeface="Times New Roman" panose="02020603050405020304" charset="0"/>
                <a:cs typeface="Times New Roman" panose="02020603050405020304" charset="0"/>
              </a:rPr>
              <a:t>, Defective gene is received from one parent. It generally produces little effect on the child, except mild </a:t>
            </a:r>
            <a:r>
              <a:rPr lang="en-AU" sz="9600" cap="none" dirty="0" err="1">
                <a:latin typeface="Times New Roman" panose="02020603050405020304" charset="0"/>
                <a:cs typeface="Times New Roman" panose="02020603050405020304" charset="0"/>
              </a:rPr>
              <a:t>anemia</a:t>
            </a:r>
            <a:r>
              <a:rPr lang="en-AU" sz="9600" cap="none" dirty="0">
                <a:latin typeface="Times New Roman" panose="02020603050405020304" charset="0"/>
                <a:cs typeface="Times New Roman" panose="02020603050405020304" charset="0"/>
              </a:rPr>
              <a:t> with </a:t>
            </a:r>
            <a:r>
              <a:rPr lang="en-AU" sz="9600" b="1" u="sng" cap="none" dirty="0">
                <a:solidFill>
                  <a:schemeClr val="accent1">
                    <a:lumMod val="50000"/>
                  </a:schemeClr>
                </a:solidFill>
                <a:effectLst>
                  <a:outerShdw blurRad="38100" dist="38100" dir="2700000" algn="tl">
                    <a:srgbClr val="000000">
                      <a:alpha val="43137"/>
                    </a:srgbClr>
                  </a:outerShdw>
                </a:effectLst>
                <a:latin typeface="Times New Roman" panose="02020603050405020304" charset="0"/>
                <a:cs typeface="Times New Roman" panose="02020603050405020304" charset="0"/>
              </a:rPr>
              <a:t>microcytosis</a:t>
            </a:r>
            <a:r>
              <a:rPr lang="en-AU" sz="9600" cap="none" dirty="0">
                <a:latin typeface="Times New Roman" panose="02020603050405020304" charset="0"/>
                <a:cs typeface="Times New Roman" panose="02020603050405020304" charset="0"/>
              </a:rPr>
              <a:t>(small RBCs) and </a:t>
            </a:r>
            <a:r>
              <a:rPr lang="en-AU" sz="9600" b="1" u="sng" cap="none" dirty="0">
                <a:solidFill>
                  <a:schemeClr val="accent1">
                    <a:lumMod val="50000"/>
                  </a:schemeClr>
                </a:solidFill>
                <a:effectLst>
                  <a:outerShdw blurRad="38100" dist="38100" dir="2700000" algn="tl">
                    <a:srgbClr val="000000">
                      <a:alpha val="43137"/>
                    </a:srgbClr>
                  </a:outerShdw>
                </a:effectLst>
                <a:latin typeface="Times New Roman" panose="02020603050405020304" charset="0"/>
                <a:cs typeface="Times New Roman" panose="02020603050405020304" charset="0"/>
              </a:rPr>
              <a:t>hypochromia</a:t>
            </a:r>
            <a:r>
              <a:rPr lang="en-AU" sz="9600" cap="none" dirty="0">
                <a:latin typeface="Times New Roman" panose="02020603050405020304" charset="0"/>
                <a:cs typeface="Times New Roman" panose="02020603050405020304" charset="0"/>
              </a:rPr>
              <a:t>(less color RBCs). Persons with this form of disease are carriers of disease and are usually asymptomatic.</a:t>
            </a:r>
            <a:endParaRPr lang="en-AU" sz="9600" cap="none" dirty="0">
              <a:latin typeface="Times New Roman" panose="02020603050405020304" charset="0"/>
              <a:cs typeface="Times New Roman" panose="02020603050405020304" charset="0"/>
            </a:endParaRPr>
          </a:p>
          <a:p>
            <a:pPr marL="0" indent="0" algn="just">
              <a:buNone/>
            </a:pPr>
            <a:endParaRPr lang="en-AU" sz="9600" dirty="0">
              <a:latin typeface="Times New Roman" panose="02020603050405020304" charset="0"/>
              <a:cs typeface="Times New Roman" panose="02020603050405020304" charset="0"/>
            </a:endParaRP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95605" y="116840"/>
            <a:ext cx="7813675" cy="6783705"/>
          </a:xfrm>
        </p:spPr>
        <p:txBody>
          <a:bodyPr>
            <a:normAutofit fontScale="50000" lnSpcReduction="20000"/>
          </a:bodyPr>
          <a:lstStyle/>
          <a:p>
            <a:pPr marL="0" indent="0" algn="just">
              <a:buNone/>
            </a:pPr>
            <a:r>
              <a:rPr lang="en-AU" sz="9600" b="1" dirty="0">
                <a:latin typeface="Times New Roman" panose="02020603050405020304" charset="0"/>
                <a:cs typeface="Times New Roman" panose="02020603050405020304" charset="0"/>
              </a:rPr>
              <a:t>2. Thalassemia major:</a:t>
            </a:r>
            <a:r>
              <a:rPr lang="en-AU" sz="9600" dirty="0">
                <a:latin typeface="Times New Roman" panose="02020603050405020304" charset="0"/>
                <a:cs typeface="Times New Roman" panose="02020603050405020304" charset="0"/>
              </a:rPr>
              <a:t> </a:t>
            </a:r>
            <a:endParaRPr lang="en-AU" sz="9600" dirty="0">
              <a:latin typeface="Times New Roman" panose="02020603050405020304" charset="0"/>
              <a:cs typeface="Times New Roman" panose="02020603050405020304" charset="0"/>
            </a:endParaRPr>
          </a:p>
          <a:p>
            <a:pPr marL="0" indent="0" algn="just">
              <a:buNone/>
            </a:pPr>
            <a:r>
              <a:rPr lang="en-AU" sz="8000" cap="none" dirty="0">
                <a:latin typeface="Times New Roman" panose="02020603050405020304" charset="0"/>
                <a:cs typeface="Times New Roman" panose="02020603050405020304" charset="0"/>
              </a:rPr>
              <a:t>It is also known as </a:t>
            </a:r>
            <a:r>
              <a:rPr lang="en-AU" sz="8000" b="1" u="sng" cap="none" dirty="0">
                <a:gradFill>
                  <a:gsLst>
                    <a:gs pos="0">
                      <a:srgbClr val="012D86"/>
                    </a:gs>
                    <a:gs pos="100000">
                      <a:srgbClr val="0E2557"/>
                    </a:gs>
                  </a:gsLst>
                  <a:lin scaled="0"/>
                </a:gradFill>
                <a:latin typeface="Times New Roman" panose="02020603050405020304" charset="0"/>
                <a:cs typeface="Times New Roman" panose="02020603050405020304" charset="0"/>
              </a:rPr>
              <a:t>"</a:t>
            </a:r>
            <a:r>
              <a:rPr lang="en-AU" sz="8000" b="1" u="sng" cap="none" dirty="0" err="1">
                <a:gradFill>
                  <a:gsLst>
                    <a:gs pos="0">
                      <a:srgbClr val="012D86"/>
                    </a:gs>
                    <a:gs pos="100000">
                      <a:srgbClr val="0E2557"/>
                    </a:gs>
                  </a:gsLst>
                  <a:lin scaled="0"/>
                </a:gradFill>
                <a:latin typeface="Times New Roman" panose="02020603050405020304" charset="0"/>
                <a:cs typeface="Times New Roman" panose="02020603050405020304" charset="0"/>
              </a:rPr>
              <a:t>cooley's</a:t>
            </a:r>
            <a:r>
              <a:rPr lang="en-AU" sz="8000" b="1" u="sng" cap="none" dirty="0">
                <a:gradFill>
                  <a:gsLst>
                    <a:gs pos="0">
                      <a:srgbClr val="012D86"/>
                    </a:gs>
                    <a:gs pos="100000">
                      <a:srgbClr val="0E2557"/>
                    </a:gs>
                  </a:gsLst>
                  <a:lin scaled="0"/>
                </a:gradFill>
                <a:latin typeface="Times New Roman" panose="02020603050405020304" charset="0"/>
                <a:cs typeface="Times New Roman" panose="02020603050405020304" charset="0"/>
              </a:rPr>
              <a:t> </a:t>
            </a:r>
            <a:r>
              <a:rPr lang="en-AU" sz="8000" b="1" u="sng" cap="none" dirty="0" err="1">
                <a:gradFill>
                  <a:gsLst>
                    <a:gs pos="0">
                      <a:srgbClr val="012D86"/>
                    </a:gs>
                    <a:gs pos="100000">
                      <a:srgbClr val="0E2557"/>
                    </a:gs>
                  </a:gsLst>
                  <a:lin scaled="0"/>
                </a:gradFill>
                <a:latin typeface="Times New Roman" panose="02020603050405020304" charset="0"/>
                <a:cs typeface="Times New Roman" panose="02020603050405020304" charset="0"/>
              </a:rPr>
              <a:t>anemia</a:t>
            </a:r>
            <a:r>
              <a:rPr lang="en-AU" sz="8000" b="1" u="sng" cap="none" dirty="0">
                <a:gradFill>
                  <a:gsLst>
                    <a:gs pos="0">
                      <a:srgbClr val="012D86"/>
                    </a:gs>
                    <a:gs pos="100000">
                      <a:srgbClr val="0E2557"/>
                    </a:gs>
                  </a:gsLst>
                  <a:lin scaled="0"/>
                </a:gradFill>
                <a:latin typeface="Times New Roman" panose="02020603050405020304" charset="0"/>
                <a:cs typeface="Times New Roman" panose="02020603050405020304" charset="0"/>
              </a:rPr>
              <a:t> or </a:t>
            </a:r>
            <a:r>
              <a:rPr lang="en-AU" sz="8000" b="1" u="sng" cap="none" dirty="0" err="1">
                <a:gradFill>
                  <a:gsLst>
                    <a:gs pos="0">
                      <a:srgbClr val="012D86"/>
                    </a:gs>
                    <a:gs pos="100000">
                      <a:srgbClr val="0E2557"/>
                    </a:gs>
                  </a:gsLst>
                  <a:lin scaled="0"/>
                </a:gradFill>
                <a:latin typeface="Times New Roman" panose="02020603050405020304" charset="0"/>
                <a:cs typeface="Times New Roman" panose="02020603050405020304" charset="0"/>
              </a:rPr>
              <a:t>mediterranean</a:t>
            </a:r>
            <a:r>
              <a:rPr lang="en-AU" sz="8000" b="1" u="sng" cap="none" dirty="0">
                <a:gradFill>
                  <a:gsLst>
                    <a:gs pos="0">
                      <a:srgbClr val="012D86"/>
                    </a:gs>
                    <a:gs pos="100000">
                      <a:srgbClr val="0E2557"/>
                    </a:gs>
                  </a:gsLst>
                  <a:lin scaled="0"/>
                </a:gradFill>
                <a:latin typeface="Times New Roman" panose="02020603050405020304" charset="0"/>
                <a:cs typeface="Times New Roman" panose="02020603050405020304" charset="0"/>
              </a:rPr>
              <a:t> </a:t>
            </a:r>
            <a:r>
              <a:rPr lang="en-AU" sz="8000" b="1" u="sng" cap="none" dirty="0" err="1">
                <a:gradFill>
                  <a:gsLst>
                    <a:gs pos="0">
                      <a:srgbClr val="012D86"/>
                    </a:gs>
                    <a:gs pos="100000">
                      <a:srgbClr val="0E2557"/>
                    </a:gs>
                  </a:gsLst>
                  <a:lin scaled="0"/>
                </a:gradFill>
                <a:latin typeface="Times New Roman" panose="02020603050405020304" charset="0"/>
                <a:cs typeface="Times New Roman" panose="02020603050405020304" charset="0"/>
              </a:rPr>
              <a:t>anemia</a:t>
            </a:r>
            <a:r>
              <a:rPr lang="en-AU" sz="8000" b="1" u="sng" cap="none" dirty="0">
                <a:gradFill>
                  <a:gsLst>
                    <a:gs pos="0">
                      <a:srgbClr val="012D86"/>
                    </a:gs>
                    <a:gs pos="100000">
                      <a:srgbClr val="0E2557"/>
                    </a:gs>
                  </a:gsLst>
                  <a:lin scaled="0"/>
                </a:gradFill>
                <a:latin typeface="Times New Roman" panose="02020603050405020304" charset="0"/>
                <a:cs typeface="Times New Roman" panose="02020603050405020304" charset="0"/>
              </a:rPr>
              <a:t>"</a:t>
            </a:r>
            <a:r>
              <a:rPr lang="en-AU" sz="8000" b="1" cap="none" dirty="0">
                <a:gradFill>
                  <a:gsLst>
                    <a:gs pos="0">
                      <a:srgbClr val="012D86"/>
                    </a:gs>
                    <a:gs pos="100000">
                      <a:srgbClr val="0E2557"/>
                    </a:gs>
                  </a:gsLst>
                  <a:lin scaled="0"/>
                </a:gradFill>
                <a:latin typeface="Times New Roman" panose="02020603050405020304" charset="0"/>
                <a:cs typeface="Times New Roman" panose="02020603050405020304" charset="0"/>
              </a:rPr>
              <a:t>.</a:t>
            </a:r>
            <a:r>
              <a:rPr lang="en-AU" sz="8000" cap="none" dirty="0">
                <a:latin typeface="Times New Roman" panose="02020603050405020304" charset="0"/>
                <a:cs typeface="Times New Roman" panose="02020603050405020304" charset="0"/>
              </a:rPr>
              <a:t> It is homozygous form of disease, </a:t>
            </a:r>
            <a:r>
              <a:rPr lang="en-AU" sz="8000" cap="none" dirty="0" err="1">
                <a:latin typeface="Times New Roman" panose="02020603050405020304" charset="0"/>
                <a:cs typeface="Times New Roman" panose="02020603050405020304" charset="0"/>
              </a:rPr>
              <a:t>i.E.</a:t>
            </a:r>
            <a:r>
              <a:rPr lang="en-AU" sz="8000" cap="none" dirty="0">
                <a:latin typeface="Times New Roman" panose="02020603050405020304" charset="0"/>
                <a:cs typeface="Times New Roman" panose="02020603050405020304" charset="0"/>
              </a:rPr>
              <a:t>, The defective gene is received from both parents. Persons with thalassemia major have severe </a:t>
            </a:r>
            <a:r>
              <a:rPr lang="en-AU" sz="8000" cap="none" dirty="0" err="1">
                <a:latin typeface="Times New Roman" panose="02020603050405020304" charset="0"/>
                <a:cs typeface="Times New Roman" panose="02020603050405020304" charset="0"/>
              </a:rPr>
              <a:t>anemia</a:t>
            </a:r>
            <a:r>
              <a:rPr lang="en-AU" sz="8000" cap="none" dirty="0">
                <a:latin typeface="Times New Roman" panose="02020603050405020304" charset="0"/>
                <a:cs typeface="Times New Roman" panose="02020603050405020304" charset="0"/>
              </a:rPr>
              <a:t> and all the clinical manifestations of the disease</a:t>
            </a:r>
            <a:endParaRPr lang="en-AU" sz="8000" cap="none" dirty="0">
              <a:latin typeface="Times New Roman" panose="02020603050405020304" charset="0"/>
              <a:cs typeface="Times New Roman" panose="02020603050405020304" charset="0"/>
            </a:endParaRP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endParaRPr lang="en-US"/>
          </a:p>
        </p:txBody>
      </p:sp>
      <p:pic>
        <p:nvPicPr>
          <p:cNvPr id="4" name="Content Placeholder 3" descr="5eb4f04d7bcc2"/>
          <p:cNvPicPr>
            <a:picLocks noChangeAspect="1"/>
          </p:cNvPicPr>
          <p:nvPr>
            <p:ph sz="quarter" idx="13"/>
          </p:nvPr>
        </p:nvPicPr>
        <p:blipFill>
          <a:blip r:embed="rId1"/>
          <a:stretch>
            <a:fillRect/>
          </a:stretch>
        </p:blipFill>
        <p:spPr>
          <a:xfrm>
            <a:off x="145415" y="187325"/>
            <a:ext cx="8724900" cy="6442075"/>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Content Placeholder 3" descr="diaglong"/>
          <p:cNvPicPr>
            <a:picLocks noGrp="1" noChangeAspect="1"/>
          </p:cNvPicPr>
          <p:nvPr>
            <p:ph sz="quarter" idx="13"/>
          </p:nvPr>
        </p:nvPicPr>
        <p:blipFill>
          <a:blip r:embed="rId1"/>
          <a:stretch>
            <a:fillRect/>
          </a:stretch>
        </p:blipFill>
        <p:spPr>
          <a:xfrm>
            <a:off x="783590" y="73025"/>
            <a:ext cx="7357745" cy="6096000"/>
          </a:xfrm>
          <a:prstGeom prst="rect">
            <a:avLst/>
          </a:prstGeom>
        </p:spPr>
      </p:pic>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etiology"/>
          <p:cNvPicPr>
            <a:picLocks noGrp="1" noChangeAspect="1"/>
          </p:cNvPicPr>
          <p:nvPr>
            <p:ph sz="quarter" idx="13"/>
          </p:nvPr>
        </p:nvPicPr>
        <p:blipFill>
          <a:blip r:embed="rId1"/>
          <a:stretch>
            <a:fillRect/>
          </a:stretch>
        </p:blipFill>
        <p:spPr>
          <a:xfrm>
            <a:off x="367665" y="459740"/>
            <a:ext cx="8447405" cy="5993765"/>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85165" y="-159385"/>
            <a:ext cx="7773035" cy="1683385"/>
          </a:xfrm>
        </p:spPr>
        <p:txBody>
          <a:bodyPr>
            <a:normAutofit/>
          </a:bodyPr>
          <a:lstStyle/>
          <a:p>
            <a:r>
              <a:rPr lang="en-AU" sz="3600" b="1" u="sng" dirty="0">
                <a:latin typeface="Times New Roman" panose="02020603050405020304" charset="0"/>
                <a:cs typeface="Times New Roman" panose="02020603050405020304" charset="0"/>
              </a:rPr>
              <a:t>ETIOLOGY</a:t>
            </a:r>
            <a:endParaRPr lang="en-AU" sz="3600" b="1" u="sng" dirty="0">
              <a:latin typeface="Times New Roman" panose="02020603050405020304" charset="0"/>
              <a:cs typeface="Times New Roman" panose="02020603050405020304" charset="0"/>
            </a:endParaRPr>
          </a:p>
        </p:txBody>
      </p:sp>
      <p:sp>
        <p:nvSpPr>
          <p:cNvPr id="2" name="Content Placeholder 1"/>
          <p:cNvSpPr>
            <a:spLocks noGrp="1"/>
          </p:cNvSpPr>
          <p:nvPr>
            <p:ph sz="quarter" idx="13"/>
          </p:nvPr>
        </p:nvSpPr>
        <p:spPr>
          <a:xfrm>
            <a:off x="685165" y="389255"/>
            <a:ext cx="3829685" cy="5401945"/>
          </a:xfrm>
        </p:spPr>
        <p:txBody>
          <a:bodyPr>
            <a:normAutofit fontScale="25000" lnSpcReduction="20000"/>
          </a:bodyPr>
          <a:lstStyle/>
          <a:p>
            <a:pPr marL="0" indent="0">
              <a:buFont typeface="Wingdings" panose="05000000000000000000" charset="0"/>
              <a:buNone/>
            </a:pPr>
            <a:endParaRPr lang="en-AU" sz="9600" dirty="0">
              <a:latin typeface="Times New Roman" panose="02020603050405020304" charset="0"/>
              <a:cs typeface="Times New Roman" panose="02020603050405020304" charset="0"/>
            </a:endParaRPr>
          </a:p>
          <a:p>
            <a:pPr algn="just"/>
            <a:r>
              <a:rPr lang="en-AU" sz="9600" cap="none" dirty="0">
                <a:latin typeface="Times New Roman" panose="02020603050405020304" charset="0"/>
                <a:cs typeface="Times New Roman" panose="02020603050405020304" charset="0"/>
              </a:rPr>
              <a:t>Genetic </a:t>
            </a:r>
            <a:endParaRPr lang="en-AU" sz="9600" cap="none" dirty="0">
              <a:latin typeface="Times New Roman" panose="02020603050405020304" charset="0"/>
              <a:cs typeface="Times New Roman" panose="02020603050405020304" charset="0"/>
            </a:endParaRPr>
          </a:p>
          <a:p>
            <a:pPr algn="just"/>
            <a:r>
              <a:rPr lang="en-AU" sz="9600" cap="none" dirty="0">
                <a:latin typeface="Times New Roman" panose="02020603050405020304" charset="0"/>
                <a:cs typeface="Times New Roman" panose="02020603050405020304" charset="0"/>
              </a:rPr>
              <a:t>Mutation in gene.</a:t>
            </a:r>
            <a:r>
              <a:rPr lang="en-AU" sz="9600" dirty="0">
                <a:latin typeface="Times New Roman" panose="02020603050405020304" charset="0"/>
                <a:cs typeface="Times New Roman" panose="02020603050405020304" charset="0"/>
              </a:rPr>
              <a:t>                              </a:t>
            </a:r>
            <a:r>
              <a:rPr lang="en-AU" sz="12800" b="1" u="sng" dirty="0">
                <a:latin typeface="Times New Roman" panose="02020603050405020304" charset="0"/>
                <a:cs typeface="Times New Roman" panose="02020603050405020304" charset="0"/>
              </a:rPr>
              <a:t>PATHOGENESiS</a:t>
            </a:r>
            <a:endParaRPr lang="en-AU" sz="14400" dirty="0">
              <a:latin typeface="Times New Roman" panose="02020603050405020304" charset="0"/>
              <a:cs typeface="Times New Roman" panose="02020603050405020304" charset="0"/>
            </a:endParaRPr>
          </a:p>
          <a:p>
            <a:pPr algn="just"/>
            <a:r>
              <a:rPr lang="en-AU" sz="9600" cap="none" dirty="0">
                <a:latin typeface="Times New Roman" panose="02020603050405020304" charset="0"/>
                <a:cs typeface="Times New Roman" panose="02020603050405020304" charset="0"/>
              </a:rPr>
              <a:t>The basic defect is the hereditary inability to synthesis globin polypeptide chain (alpha or beta) which results in ineffective erythropoiesis and </a:t>
            </a:r>
            <a:r>
              <a:rPr lang="en-AU" sz="9600" cap="none" dirty="0" err="1">
                <a:latin typeface="Times New Roman" panose="02020603050405020304" charset="0"/>
                <a:cs typeface="Times New Roman" panose="02020603050405020304" charset="0"/>
              </a:rPr>
              <a:t>hemolysis(breakdown of RBC)</a:t>
            </a:r>
            <a:r>
              <a:rPr lang="en-AU" sz="9600" cap="none" dirty="0">
                <a:latin typeface="Times New Roman" panose="02020603050405020304" charset="0"/>
                <a:cs typeface="Times New Roman" panose="02020603050405020304" charset="0"/>
              </a:rPr>
              <a:t>due to immature, thin </a:t>
            </a:r>
            <a:r>
              <a:rPr lang="en-AU" sz="9600" cap="none" dirty="0" err="1">
                <a:latin typeface="Times New Roman" panose="02020603050405020304" charset="0"/>
                <a:cs typeface="Times New Roman" panose="02020603050405020304" charset="0"/>
              </a:rPr>
              <a:t>rbcs</a:t>
            </a:r>
            <a:r>
              <a:rPr lang="en-AU" sz="9600" cap="none" dirty="0">
                <a:latin typeface="Times New Roman" panose="02020603050405020304" charset="0"/>
                <a:cs typeface="Times New Roman" panose="02020603050405020304" charset="0"/>
              </a:rPr>
              <a:t> with short life span.</a:t>
            </a:r>
            <a:endParaRPr lang="en-AU" sz="9600" cap="none" dirty="0">
              <a:latin typeface="Times New Roman" panose="02020603050405020304" charset="0"/>
              <a:cs typeface="Times New Roman" panose="02020603050405020304" charset="0"/>
            </a:endParaRPr>
          </a:p>
          <a:p>
            <a:pPr algn="just"/>
            <a:endParaRPr lang="en-AU" sz="9600" dirty="0">
              <a:latin typeface="Times New Roman" panose="02020603050405020304" charset="0"/>
              <a:cs typeface="Times New Roman" panose="02020603050405020304" charset="0"/>
            </a:endParaRPr>
          </a:p>
        </p:txBody>
      </p:sp>
      <p:pic>
        <p:nvPicPr>
          <p:cNvPr id="6" name="Content Placeholder 5" descr="stock-vector-gene-mutation-models-comparison-with-abnormal-helix-protein-outline-diagram-labeled-educational-2035392539"/>
          <p:cNvPicPr>
            <a:picLocks noChangeAspect="1"/>
          </p:cNvPicPr>
          <p:nvPr>
            <p:ph sz="quarter" idx="14"/>
          </p:nvPr>
        </p:nvPicPr>
        <p:blipFill>
          <a:blip r:embed="rId1"/>
          <a:stretch>
            <a:fillRect/>
          </a:stretch>
        </p:blipFill>
        <p:spPr>
          <a:xfrm>
            <a:off x="4710430" y="1124585"/>
            <a:ext cx="3665855" cy="2496185"/>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36880" y="-250825"/>
            <a:ext cx="8249920" cy="6839585"/>
          </a:xfrm>
        </p:spPr>
        <p:txBody>
          <a:bodyPr>
            <a:normAutofit fontScale="32500" lnSpcReduction="20000"/>
          </a:bodyPr>
          <a:lstStyle/>
          <a:p>
            <a:pPr marL="0" indent="0">
              <a:buNone/>
            </a:pPr>
            <a:r>
              <a:rPr lang="en-AU" sz="9600" dirty="0">
                <a:latin typeface="Times New Roman" panose="02020603050405020304" charset="0"/>
                <a:cs typeface="Times New Roman" panose="02020603050405020304" charset="0"/>
              </a:rPr>
              <a:t>                                   </a:t>
            </a:r>
            <a:endParaRPr lang="en-AU" sz="9600" dirty="0">
              <a:latin typeface="Times New Roman" panose="02020603050405020304" charset="0"/>
              <a:cs typeface="Times New Roman" panose="02020603050405020304" charset="0"/>
            </a:endParaRPr>
          </a:p>
          <a:p>
            <a:pPr algn="just"/>
            <a:r>
              <a:rPr lang="en-AU" sz="9600" cap="none" dirty="0">
                <a:latin typeface="Times New Roman" panose="02020603050405020304" charset="0"/>
                <a:cs typeface="Times New Roman" panose="02020603050405020304" charset="0"/>
              </a:rPr>
              <a:t>Alpha chain synthesis is reduced due to deletion gene(loss of one or two neuclotides from DNA chain)</a:t>
            </a:r>
            <a:r>
              <a:rPr lang="en-AU" sz="9600" cap="none" baseline="-25000" dirty="0">
                <a:latin typeface="Times New Roman" panose="02020603050405020304" charset="0"/>
                <a:cs typeface="Times New Roman" panose="02020603050405020304" charset="0"/>
              </a:rPr>
              <a:t> </a:t>
            </a:r>
            <a:r>
              <a:rPr lang="en-AU" sz="9600" cap="none" dirty="0">
                <a:latin typeface="Times New Roman" panose="02020603050405020304" charset="0"/>
                <a:cs typeface="Times New Roman" panose="02020603050405020304" charset="0"/>
              </a:rPr>
              <a:t>which reduces the level of all three normal </a:t>
            </a:r>
            <a:r>
              <a:rPr lang="en-AU" sz="9600" cap="none" dirty="0" err="1">
                <a:latin typeface="Times New Roman" panose="02020603050405020304" charset="0"/>
                <a:cs typeface="Times New Roman" panose="02020603050405020304" charset="0"/>
              </a:rPr>
              <a:t>hemoglobin</a:t>
            </a:r>
            <a:r>
              <a:rPr lang="en-AU" sz="9600" cap="none" dirty="0">
                <a:latin typeface="Times New Roman" panose="02020603050405020304" charset="0"/>
                <a:cs typeface="Times New Roman" panose="02020603050405020304" charset="0"/>
              </a:rPr>
              <a:t> A, A</a:t>
            </a:r>
            <a:r>
              <a:rPr lang="en-AU" sz="9600" cap="none" baseline="-25000" dirty="0">
                <a:latin typeface="Times New Roman" panose="02020603050405020304" charset="0"/>
                <a:cs typeface="Times New Roman" panose="02020603050405020304" charset="0"/>
              </a:rPr>
              <a:t>2</a:t>
            </a:r>
            <a:r>
              <a:rPr lang="en-AU" sz="9600" cap="none" dirty="0">
                <a:latin typeface="Times New Roman" panose="02020603050405020304" charset="0"/>
                <a:cs typeface="Times New Roman" panose="02020603050405020304" charset="0"/>
              </a:rPr>
              <a:t>, and F and causing alpha-thalassemia. Beta- thalassemia is usually caused by point mutations rather than large deletions. Features of thalassemia usually develop after 6 months of age, Beta thalassemia is the most common than other types.</a:t>
            </a:r>
            <a:endParaRPr lang="en-AU" sz="9600" cap="none" dirty="0">
              <a:latin typeface="Times New Roman" panose="02020603050405020304" charset="0"/>
              <a:cs typeface="Times New Roman" panose="02020603050405020304" charset="0"/>
            </a:endParaRPr>
          </a:p>
          <a:p>
            <a:pPr algn="just"/>
            <a:endParaRPr lang="en-AU" sz="9600" cap="none" dirty="0">
              <a:latin typeface="Times New Roman" panose="02020603050405020304" charset="0"/>
              <a:cs typeface="Times New Roman" panose="02020603050405020304" charset="0"/>
            </a:endParaRPr>
          </a:p>
          <a:p>
            <a:pPr marL="0" indent="0">
              <a:buNone/>
            </a:pPr>
            <a:endParaRPr lang="en-AU" sz="9600" dirty="0">
              <a:latin typeface="Times New Roman" panose="02020603050405020304" charset="0"/>
              <a:cs typeface="Times New Roman" panose="0202060305040502030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images"/>
          <p:cNvPicPr>
            <a:picLocks noGrp="1" noChangeAspect="1"/>
          </p:cNvPicPr>
          <p:nvPr>
            <p:ph sz="quarter" idx="13"/>
          </p:nvPr>
        </p:nvPicPr>
        <p:blipFill>
          <a:blip r:embed="rId1"/>
          <a:stretch>
            <a:fillRect/>
          </a:stretch>
        </p:blipFill>
        <p:spPr>
          <a:xfrm>
            <a:off x="255905" y="368935"/>
            <a:ext cx="8535670" cy="620268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36880" y="-387425"/>
            <a:ext cx="8249920" cy="6976185"/>
          </a:xfrm>
        </p:spPr>
        <p:txBody>
          <a:bodyPr>
            <a:normAutofit fontScale="25000" lnSpcReduction="20000"/>
          </a:bodyPr>
          <a:lstStyle/>
          <a:p>
            <a:pPr marL="0" indent="0">
              <a:buNone/>
            </a:pPr>
            <a:r>
              <a:rPr lang="en-AU" sz="9600" dirty="0">
                <a:latin typeface="Times New Roman" panose="02020603050405020304" charset="0"/>
                <a:cs typeface="Times New Roman" panose="02020603050405020304" charset="0"/>
              </a:rPr>
              <a:t>                                   </a:t>
            </a:r>
            <a:endParaRPr lang="en-AU" sz="9600" dirty="0">
              <a:latin typeface="Times New Roman" panose="02020603050405020304" charset="0"/>
              <a:cs typeface="Times New Roman" panose="02020603050405020304" charset="0"/>
            </a:endParaRPr>
          </a:p>
          <a:p>
            <a:pPr marL="0" indent="0">
              <a:buNone/>
            </a:pPr>
            <a:r>
              <a:rPr lang="en-AU" sz="9600" dirty="0">
                <a:latin typeface="Times New Roman" panose="02020603050405020304" charset="0"/>
                <a:cs typeface="Times New Roman" panose="02020603050405020304" charset="0"/>
              </a:rPr>
              <a:t>                             </a:t>
            </a:r>
            <a:r>
              <a:rPr lang="en-AU" sz="14400" b="1" u="sng" dirty="0">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PATHOPHYSIOLOGY </a:t>
            </a:r>
            <a:endParaRPr lang="en-AU" sz="9600" dirty="0">
              <a:latin typeface="Times New Roman" panose="02020603050405020304" charset="0"/>
              <a:cs typeface="Times New Roman" panose="02020603050405020304" charset="0"/>
            </a:endParaRPr>
          </a:p>
          <a:p>
            <a:pPr algn="just"/>
            <a:r>
              <a:rPr lang="en-AU" sz="9600" cap="none" dirty="0">
                <a:latin typeface="Times New Roman" panose="02020603050405020304" charset="0"/>
                <a:cs typeface="Times New Roman" panose="02020603050405020304" charset="0"/>
              </a:rPr>
              <a:t>Due to  etiological  factor</a:t>
            </a:r>
            <a:endParaRPr lang="en-AU" sz="9600" cap="none" dirty="0">
              <a:latin typeface="Times New Roman" panose="02020603050405020304" charset="0"/>
              <a:cs typeface="Times New Roman" panose="02020603050405020304" charset="0"/>
            </a:endParaRPr>
          </a:p>
          <a:p>
            <a:pPr algn="just"/>
            <a:r>
              <a:rPr lang="en-AU" sz="9600" cap="none" dirty="0">
                <a:latin typeface="Times New Roman" panose="02020603050405020304" charset="0"/>
                <a:cs typeface="Times New Roman" panose="02020603050405020304" charset="0"/>
              </a:rPr>
              <a:t>Disturbance of ratio between the alpha and beta globin chain synthesis.</a:t>
            </a:r>
            <a:endParaRPr lang="en-AU" sz="9600" cap="none" dirty="0">
              <a:latin typeface="Times New Roman" panose="02020603050405020304" charset="0"/>
              <a:cs typeface="Times New Roman" panose="02020603050405020304" charset="0"/>
            </a:endParaRPr>
          </a:p>
          <a:p>
            <a:pPr algn="just"/>
            <a:r>
              <a:rPr lang="en-AU" sz="9600" cap="none" dirty="0">
                <a:latin typeface="Times New Roman" panose="02020603050405020304" charset="0"/>
                <a:cs typeface="Times New Roman" panose="02020603050405020304" charset="0"/>
              </a:rPr>
              <a:t>Decrease production of one or more globin chain.</a:t>
            </a:r>
            <a:endParaRPr lang="en-AU" sz="9600" cap="none" dirty="0">
              <a:latin typeface="Times New Roman" panose="02020603050405020304" charset="0"/>
              <a:cs typeface="Times New Roman" panose="02020603050405020304" charset="0"/>
            </a:endParaRPr>
          </a:p>
          <a:p>
            <a:pPr algn="just"/>
            <a:r>
              <a:rPr lang="en-AU" sz="9600" cap="none" dirty="0">
                <a:latin typeface="Times New Roman" panose="02020603050405020304" charset="0"/>
                <a:cs typeface="Times New Roman" panose="02020603050405020304" charset="0"/>
              </a:rPr>
              <a:t>Formation of abnormal </a:t>
            </a:r>
            <a:r>
              <a:rPr lang="en-AU" sz="9600" cap="none" dirty="0" err="1">
                <a:latin typeface="Times New Roman" panose="02020603050405020304" charset="0"/>
                <a:cs typeface="Times New Roman" panose="02020603050405020304" charset="0"/>
              </a:rPr>
              <a:t>hb</a:t>
            </a:r>
            <a:r>
              <a:rPr lang="en-AU" sz="9600" cap="none" dirty="0">
                <a:latin typeface="Times New Roman" panose="02020603050405020304" charset="0"/>
                <a:cs typeface="Times New Roman" panose="02020603050405020304" charset="0"/>
              </a:rPr>
              <a:t> structure.</a:t>
            </a:r>
            <a:endParaRPr lang="en-AU" sz="9600" cap="none" dirty="0">
              <a:latin typeface="Times New Roman" panose="02020603050405020304" charset="0"/>
              <a:cs typeface="Times New Roman" panose="02020603050405020304" charset="0"/>
            </a:endParaRPr>
          </a:p>
          <a:p>
            <a:pPr algn="just"/>
            <a:r>
              <a:rPr lang="en-AU" sz="9600" cap="none" dirty="0">
                <a:latin typeface="Times New Roman" panose="02020603050405020304" charset="0"/>
                <a:cs typeface="Times New Roman" panose="02020603050405020304" charset="0"/>
              </a:rPr>
              <a:t>Ineffective erythropoiesis</a:t>
            </a:r>
            <a:endParaRPr lang="en-AU" sz="9600" cap="none" dirty="0">
              <a:latin typeface="Times New Roman" panose="02020603050405020304" charset="0"/>
              <a:cs typeface="Times New Roman" panose="02020603050405020304" charset="0"/>
            </a:endParaRPr>
          </a:p>
          <a:p>
            <a:pPr algn="just"/>
            <a:r>
              <a:rPr lang="en-AU" sz="9600" cap="none" dirty="0">
                <a:latin typeface="Times New Roman" panose="02020603050405020304" charset="0"/>
                <a:cs typeface="Times New Roman" panose="02020603050405020304" charset="0"/>
              </a:rPr>
              <a:t>Excessive RBC destruction.</a:t>
            </a:r>
            <a:endParaRPr lang="en-AU" sz="9600" cap="none" dirty="0">
              <a:latin typeface="Times New Roman" panose="02020603050405020304" charset="0"/>
              <a:cs typeface="Times New Roman" panose="02020603050405020304" charset="0"/>
            </a:endParaRPr>
          </a:p>
          <a:p>
            <a:pPr algn="just"/>
            <a:r>
              <a:rPr lang="en-AU" sz="9600" cap="none" dirty="0">
                <a:latin typeface="Times New Roman" panose="02020603050405020304" charset="0"/>
                <a:cs typeface="Times New Roman" panose="02020603050405020304" charset="0"/>
              </a:rPr>
              <a:t>Iron overload.</a:t>
            </a:r>
            <a:endParaRPr lang="en-AU" sz="9600" cap="none" dirty="0">
              <a:latin typeface="Times New Roman" panose="02020603050405020304" charset="0"/>
              <a:cs typeface="Times New Roman" panose="02020603050405020304" charset="0"/>
            </a:endParaRPr>
          </a:p>
          <a:p>
            <a:pPr algn="just"/>
            <a:r>
              <a:rPr lang="en-AU" sz="9600" cap="none" dirty="0">
                <a:latin typeface="Times New Roman" panose="02020603050405020304" charset="0"/>
                <a:cs typeface="Times New Roman" panose="02020603050405020304" charset="0"/>
              </a:rPr>
              <a:t>Extramedullary </a:t>
            </a:r>
            <a:r>
              <a:rPr lang="en-AU" sz="9600" cap="none" dirty="0" err="1">
                <a:latin typeface="Times New Roman" panose="02020603050405020304" charset="0"/>
                <a:cs typeface="Times New Roman" panose="02020603050405020304" charset="0"/>
              </a:rPr>
              <a:t>hematopoiesis</a:t>
            </a:r>
            <a:r>
              <a:rPr lang="en-AU" sz="9600" cap="none" dirty="0">
                <a:latin typeface="Times New Roman" panose="02020603050405020304" charset="0"/>
                <a:cs typeface="Times New Roman" panose="02020603050405020304" charset="0"/>
              </a:rPr>
              <a:t>.</a:t>
            </a:r>
            <a:endParaRPr lang="en-AU" sz="9600" cap="none" dirty="0">
              <a:latin typeface="Times New Roman" panose="02020603050405020304" charset="0"/>
              <a:cs typeface="Times New Roman" panose="02020603050405020304" charset="0"/>
            </a:endParaRPr>
          </a:p>
          <a:p>
            <a:pPr algn="just"/>
            <a:r>
              <a:rPr lang="en-AU" sz="9600" cap="none" dirty="0">
                <a:latin typeface="Times New Roman" panose="02020603050405020304" charset="0"/>
                <a:cs typeface="Times New Roman" panose="02020603050405020304" charset="0"/>
              </a:rPr>
              <a:t>Thalassemia.</a:t>
            </a:r>
            <a:endParaRPr lang="en-AU" sz="9600" cap="none" dirty="0">
              <a:latin typeface="Times New Roman" panose="02020603050405020304" charset="0"/>
              <a:cs typeface="Times New Roman" panose="02020603050405020304" charset="0"/>
            </a:endParaRPr>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165" y="-6985"/>
            <a:ext cx="7773035" cy="1468755"/>
          </a:xfrm>
        </p:spPr>
        <p:txBody>
          <a:bodyPr/>
          <a:lstStyle/>
          <a:p>
            <a:r>
              <a:rPr lang="en-AU" altLang="en-US" b="1" u="sng"/>
              <a:t>CLINICAL MANIFESTATION</a:t>
            </a:r>
            <a:endParaRPr lang="en-AU" altLang="en-US" b="1" u="sng"/>
          </a:p>
        </p:txBody>
      </p:sp>
      <p:sp>
        <p:nvSpPr>
          <p:cNvPr id="3" name="Content Placeholder 2"/>
          <p:cNvSpPr>
            <a:spLocks noGrp="1"/>
          </p:cNvSpPr>
          <p:nvPr>
            <p:ph sz="quarter" idx="13"/>
          </p:nvPr>
        </p:nvSpPr>
        <p:spPr>
          <a:xfrm>
            <a:off x="685165" y="1131570"/>
            <a:ext cx="7773035" cy="4844415"/>
          </a:xfrm>
        </p:spPr>
        <p:txBody>
          <a:bodyPr>
            <a:normAutofit fontScale="25000" lnSpcReduction="20000"/>
          </a:bodyPr>
          <a:lstStyle/>
          <a:p>
            <a:pPr algn="just">
              <a:buFont typeface="Wingdings" panose="05000000000000000000" charset="0"/>
              <a:buChar char="Ø"/>
            </a:pPr>
            <a:r>
              <a:rPr lang="en-US" sz="11200" cap="none" dirty="0">
                <a:latin typeface="Times New Roman" panose="02020603050405020304" charset="0"/>
                <a:cs typeface="Times New Roman" panose="02020603050405020304" charset="0"/>
              </a:rPr>
              <a:t>Inadequate structure of RBC</a:t>
            </a:r>
            <a:endParaRPr lang="en-US" sz="11200" cap="none" dirty="0">
              <a:latin typeface="Times New Roman" panose="02020603050405020304" charset="0"/>
              <a:cs typeface="Times New Roman" panose="02020603050405020304" charset="0"/>
            </a:endParaRPr>
          </a:p>
          <a:p>
            <a:pPr algn="just">
              <a:buFont typeface="Wingdings" panose="05000000000000000000" charset="0"/>
              <a:buChar char="Ø"/>
            </a:pPr>
            <a:r>
              <a:rPr lang="en-US" sz="11200" cap="none" dirty="0">
                <a:latin typeface="Times New Roman" panose="02020603050405020304" charset="0"/>
                <a:cs typeface="Times New Roman" panose="02020603050405020304" charset="0"/>
              </a:rPr>
              <a:t>Decrease life span of RBC</a:t>
            </a:r>
            <a:endParaRPr lang="en-US" sz="11200" cap="none" dirty="0">
              <a:latin typeface="Times New Roman" panose="02020603050405020304" charset="0"/>
              <a:cs typeface="Times New Roman" panose="02020603050405020304" charset="0"/>
            </a:endParaRPr>
          </a:p>
          <a:p>
            <a:pPr algn="just">
              <a:buFont typeface="Wingdings" panose="05000000000000000000" charset="0"/>
              <a:buChar char="Ø"/>
            </a:pPr>
            <a:r>
              <a:rPr lang="en-US" sz="11200" cap="none" dirty="0">
                <a:latin typeface="Times New Roman" panose="02020603050405020304" charset="0"/>
                <a:cs typeface="Times New Roman" panose="02020603050405020304" charset="0"/>
              </a:rPr>
              <a:t>Anemia</a:t>
            </a:r>
            <a:endParaRPr lang="en-US" sz="11200" cap="none" dirty="0">
              <a:latin typeface="Times New Roman" panose="02020603050405020304" charset="0"/>
              <a:cs typeface="Times New Roman" panose="02020603050405020304" charset="0"/>
            </a:endParaRPr>
          </a:p>
          <a:p>
            <a:pPr algn="just">
              <a:buFont typeface="Wingdings" panose="05000000000000000000" charset="0"/>
              <a:buChar char="Ø"/>
            </a:pPr>
            <a:r>
              <a:rPr lang="en-US" sz="11200" cap="none" dirty="0">
                <a:latin typeface="Times New Roman" panose="02020603050405020304" charset="0"/>
                <a:cs typeface="Times New Roman" panose="02020603050405020304" charset="0"/>
              </a:rPr>
              <a:t>Weakness</a:t>
            </a:r>
            <a:endParaRPr lang="en-US" sz="11200" cap="none" dirty="0">
              <a:latin typeface="Times New Roman" panose="02020603050405020304" charset="0"/>
              <a:cs typeface="Times New Roman" panose="02020603050405020304" charset="0"/>
            </a:endParaRPr>
          </a:p>
          <a:p>
            <a:pPr algn="just">
              <a:buFont typeface="Wingdings" panose="05000000000000000000" charset="0"/>
              <a:buChar char="Ø"/>
            </a:pPr>
            <a:r>
              <a:rPr lang="en-US" sz="11200" cap="none" dirty="0">
                <a:latin typeface="Times New Roman" panose="02020603050405020304" charset="0"/>
                <a:cs typeface="Times New Roman" panose="02020603050405020304" charset="0"/>
              </a:rPr>
              <a:t>Exercise intolerance</a:t>
            </a:r>
            <a:endParaRPr lang="en-US" sz="11200" cap="none" dirty="0">
              <a:latin typeface="Times New Roman" panose="02020603050405020304" charset="0"/>
              <a:cs typeface="Times New Roman" panose="02020603050405020304" charset="0"/>
            </a:endParaRPr>
          </a:p>
          <a:p>
            <a:pPr algn="just">
              <a:buFont typeface="Wingdings" panose="05000000000000000000" charset="0"/>
              <a:buChar char="Ø"/>
            </a:pPr>
            <a:r>
              <a:rPr lang="en-US" sz="11200" cap="none" dirty="0">
                <a:latin typeface="Times New Roman" panose="02020603050405020304" charset="0"/>
                <a:cs typeface="Times New Roman" panose="02020603050405020304" charset="0"/>
              </a:rPr>
              <a:t>Headache </a:t>
            </a:r>
            <a:endParaRPr lang="en-US" sz="11200" cap="none" dirty="0">
              <a:latin typeface="Times New Roman" panose="02020603050405020304" charset="0"/>
              <a:cs typeface="Times New Roman" panose="02020603050405020304" charset="0"/>
            </a:endParaRPr>
          </a:p>
          <a:p>
            <a:pPr algn="just">
              <a:buFont typeface="Wingdings" panose="05000000000000000000" charset="0"/>
              <a:buChar char="Ø"/>
            </a:pPr>
            <a:r>
              <a:rPr lang="en-US" sz="11200" cap="none" dirty="0">
                <a:latin typeface="Times New Roman" panose="02020603050405020304" charset="0"/>
                <a:cs typeface="Times New Roman" panose="02020603050405020304" charset="0"/>
              </a:rPr>
              <a:t>anorexia</a:t>
            </a:r>
            <a:endParaRPr lang="en-US" sz="11200" cap="none" dirty="0">
              <a:latin typeface="Times New Roman" panose="02020603050405020304" charset="0"/>
              <a:cs typeface="Times New Roman" panose="02020603050405020304" charset="0"/>
            </a:endParaRPr>
          </a:p>
          <a:p>
            <a:pPr algn="just">
              <a:buFont typeface="Wingdings" panose="05000000000000000000" charset="0"/>
              <a:buChar char="Ø"/>
            </a:pPr>
            <a:r>
              <a:rPr lang="en-AU" altLang="en-US" sz="11200" cap="none" dirty="0">
                <a:latin typeface="Times New Roman" panose="02020603050405020304" charset="0"/>
                <a:cs typeface="Times New Roman" panose="02020603050405020304" charset="0"/>
              </a:rPr>
              <a:t> </a:t>
            </a:r>
            <a:r>
              <a:rPr lang="en-US" sz="11200" cap="none" dirty="0">
                <a:latin typeface="Times New Roman" panose="02020603050405020304" charset="0"/>
                <a:cs typeface="Times New Roman" panose="02020603050405020304" charset="0"/>
              </a:rPr>
              <a:t>Precordial pain</a:t>
            </a:r>
            <a:endParaRPr lang="en-US" sz="11200" cap="none" dirty="0">
              <a:latin typeface="Times New Roman" panose="02020603050405020304" charset="0"/>
              <a:cs typeface="Times New Roman" panose="02020603050405020304" charset="0"/>
            </a:endParaRPr>
          </a:p>
          <a:p>
            <a:pPr algn="just">
              <a:buFont typeface="Wingdings" panose="05000000000000000000" charset="0"/>
              <a:buChar char="Ø"/>
            </a:pPr>
            <a:endParaRPr lang="en-US" sz="11200" dirty="0">
              <a:latin typeface="Times New Roman" panose="02020603050405020304" charset="0"/>
              <a:cs typeface="Times New Roman" panose="0202060305040502030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endParaRPr lang="en-US"/>
          </a:p>
        </p:txBody>
      </p:sp>
      <p:pic>
        <p:nvPicPr>
          <p:cNvPr id="4" name="Content Placeholder 3" descr="lightbox_208e5960756511edaf6d03800999e548-Figure-1-06.12.22-Rahnuma-Thalasemia"/>
          <p:cNvPicPr>
            <a:picLocks noChangeAspect="1"/>
          </p:cNvPicPr>
          <p:nvPr>
            <p:ph sz="quarter" idx="13"/>
          </p:nvPr>
        </p:nvPicPr>
        <p:blipFill>
          <a:blip r:embed="rId1"/>
          <a:stretch>
            <a:fillRect/>
          </a:stretch>
        </p:blipFill>
        <p:spPr>
          <a:xfrm>
            <a:off x="547370" y="313690"/>
            <a:ext cx="8017510" cy="6232525"/>
          </a:xfrm>
          <a:prstGeom prst="rect">
            <a:avLst/>
          </a:prstGeom>
        </p:spPr>
      </p:pic>
      <p:sp>
        <p:nvSpPr>
          <p:cNvPr id="5" name="Explosion 1 4"/>
          <p:cNvSpPr/>
          <p:nvPr/>
        </p:nvSpPr>
        <p:spPr>
          <a:xfrm>
            <a:off x="2961640" y="2078355"/>
            <a:ext cx="3251835" cy="2148840"/>
          </a:xfrm>
          <a:prstGeom prst="irregularSeal1">
            <a:avLst/>
          </a:prstGeom>
        </p:spPr>
        <p:style>
          <a:lnRef idx="2">
            <a:schemeClr val="accent6"/>
          </a:lnRef>
          <a:fillRef idx="1">
            <a:schemeClr val="lt1"/>
          </a:fillRef>
          <a:effectRef idx="0">
            <a:schemeClr val="accent6"/>
          </a:effectRef>
          <a:fontRef idx="minor">
            <a:schemeClr val="dk1"/>
          </a:fontRef>
        </p:style>
        <p:txBody>
          <a:bodyPr rtlCol="0" anchor="ctr"/>
          <a:p>
            <a:pPr algn="ctr"/>
            <a:r>
              <a:rPr lang="en-AU" altLang="en-US"/>
              <a:t>SYMPTOMS</a:t>
            </a:r>
            <a:endParaRPr lang="en-AU" alt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165" y="-6985"/>
            <a:ext cx="7773035" cy="1468755"/>
          </a:xfrm>
        </p:spPr>
        <p:txBody>
          <a:bodyPr/>
          <a:lstStyle/>
          <a:p>
            <a:r>
              <a:rPr lang="en-AU" altLang="en-US" b="1" u="sng"/>
              <a:t>CLINICAL MANIFESTATION</a:t>
            </a:r>
            <a:endParaRPr lang="en-AU" altLang="en-US" b="1" u="sng"/>
          </a:p>
        </p:txBody>
      </p:sp>
      <p:sp>
        <p:nvSpPr>
          <p:cNvPr id="3" name="Content Placeholder 2"/>
          <p:cNvSpPr>
            <a:spLocks noGrp="1"/>
          </p:cNvSpPr>
          <p:nvPr>
            <p:ph sz="quarter" idx="13"/>
          </p:nvPr>
        </p:nvSpPr>
        <p:spPr>
          <a:xfrm>
            <a:off x="685800" y="548640"/>
            <a:ext cx="7773035" cy="4617085"/>
          </a:xfrm>
        </p:spPr>
        <p:txBody>
          <a:bodyPr>
            <a:normAutofit fontScale="25000" lnSpcReduction="20000"/>
          </a:bodyPr>
          <a:lstStyle/>
          <a:p>
            <a:pPr marL="0" indent="0">
              <a:buNone/>
            </a:pPr>
            <a:endParaRPr lang="en-US" dirty="0"/>
          </a:p>
          <a:p>
            <a:pPr marL="0" indent="0">
              <a:buNone/>
            </a:pPr>
            <a:endParaRPr lang="en-US" dirty="0"/>
          </a:p>
          <a:p>
            <a:pPr marL="0" indent="0">
              <a:buNone/>
            </a:pPr>
            <a:endParaRPr lang="en-US" dirty="0"/>
          </a:p>
          <a:p>
            <a:pPr algn="just"/>
            <a:r>
              <a:rPr lang="en-US" sz="11200" cap="none" dirty="0">
                <a:latin typeface="Times New Roman" panose="02020603050405020304" charset="0"/>
                <a:cs typeface="Times New Roman" panose="02020603050405020304" charset="0"/>
              </a:rPr>
              <a:t>Rapid hemolysis</a:t>
            </a:r>
            <a:r>
              <a:rPr lang="en-AU" altLang="en-US" sz="11200" cap="none" dirty="0">
                <a:latin typeface="Times New Roman" panose="02020603050405020304" charset="0"/>
                <a:cs typeface="Times New Roman" panose="02020603050405020304" charset="0"/>
              </a:rPr>
              <a:t>(breakdown of RBCs)</a:t>
            </a:r>
            <a:r>
              <a:rPr lang="en-US" sz="11200" cap="none" dirty="0">
                <a:latin typeface="Times New Roman" panose="02020603050405020304" charset="0"/>
                <a:cs typeface="Times New Roman" panose="02020603050405020304" charset="0"/>
              </a:rPr>
              <a:t> affects almost all organs and systems of the body in the following manner: </a:t>
            </a:r>
            <a:endParaRPr lang="en-US" sz="11200" cap="none" dirty="0">
              <a:latin typeface="Times New Roman" panose="02020603050405020304" charset="0"/>
              <a:cs typeface="Times New Roman" panose="02020603050405020304" charset="0"/>
            </a:endParaRPr>
          </a:p>
          <a:p>
            <a:pPr algn="just"/>
            <a:r>
              <a:rPr lang="en-US" sz="11200" b="1" cap="none" dirty="0">
                <a:latin typeface="Times New Roman" panose="02020603050405020304" charset="0"/>
                <a:cs typeface="Times New Roman" panose="02020603050405020304" charset="0"/>
              </a:rPr>
              <a:t>Skin:</a:t>
            </a:r>
            <a:r>
              <a:rPr lang="en-US" sz="11200" cap="none" dirty="0">
                <a:latin typeface="Times New Roman" panose="02020603050405020304" charset="0"/>
                <a:cs typeface="Times New Roman" panose="02020603050405020304" charset="0"/>
              </a:rPr>
              <a:t> excessive iron released from rapid hemolysis deposits under the skin causing </a:t>
            </a:r>
            <a:r>
              <a:rPr lang="en-US" sz="11200" u="sng" cap="none" dirty="0">
                <a:gradFill>
                  <a:gsLst>
                    <a:gs pos="0">
                      <a:srgbClr val="14CD68"/>
                    </a:gs>
                    <a:gs pos="100000">
                      <a:srgbClr val="0B6E38"/>
                    </a:gs>
                  </a:gsLst>
                  <a:lin scaled="0"/>
                </a:gradFill>
                <a:latin typeface="Times New Roman" panose="02020603050405020304" charset="0"/>
                <a:cs typeface="Times New Roman" panose="02020603050405020304" charset="0"/>
              </a:rPr>
              <a:t>greenish-brown or bronze discoloration of skin.</a:t>
            </a:r>
            <a:endParaRPr lang="en-US" sz="11200" u="sng" cap="none" dirty="0">
              <a:gradFill>
                <a:gsLst>
                  <a:gs pos="0">
                    <a:srgbClr val="14CD68"/>
                  </a:gs>
                  <a:gs pos="100000">
                    <a:srgbClr val="0B6E38"/>
                  </a:gs>
                </a:gsLst>
                <a:lin scaled="0"/>
              </a:gradFill>
              <a:latin typeface="Times New Roman" panose="02020603050405020304" charset="0"/>
              <a:cs typeface="Times New Roman" panose="02020603050405020304" charset="0"/>
            </a:endParaRPr>
          </a:p>
          <a:p>
            <a:pPr algn="just"/>
            <a:r>
              <a:rPr lang="en-US" sz="11200" b="1" cap="none" dirty="0">
                <a:latin typeface="Times New Roman" panose="02020603050405020304" charset="0"/>
                <a:cs typeface="Times New Roman" panose="02020603050405020304" charset="0"/>
              </a:rPr>
              <a:t>Heart:</a:t>
            </a:r>
            <a:r>
              <a:rPr lang="en-US" sz="11200" cap="none" dirty="0">
                <a:latin typeface="Times New Roman" panose="02020603050405020304" charset="0"/>
                <a:cs typeface="Times New Roman" panose="02020603050405020304" charset="0"/>
              </a:rPr>
              <a:t> hemochromatosis</a:t>
            </a:r>
            <a:r>
              <a:rPr lang="en-AU" altLang="en-US" sz="11200" cap="none" dirty="0">
                <a:latin typeface="Times New Roman" panose="02020603050405020304" charset="0"/>
                <a:cs typeface="Times New Roman" panose="02020603050405020304" charset="0"/>
              </a:rPr>
              <a:t>(too much iron in the body)</a:t>
            </a:r>
            <a:r>
              <a:rPr lang="en-US" sz="11200" cap="none" dirty="0">
                <a:latin typeface="Times New Roman" panose="02020603050405020304" charset="0"/>
                <a:cs typeface="Times New Roman" panose="02020603050405020304" charset="0"/>
              </a:rPr>
              <a:t> causes fibrotic changes in myocardium which may lead to development of </a:t>
            </a:r>
            <a:r>
              <a:rPr lang="en-US" sz="11200" b="1" u="sng" cap="none" dirty="0">
                <a:solidFill>
                  <a:schemeClr val="accent1">
                    <a:lumMod val="50000"/>
                  </a:schemeClr>
                </a:solidFill>
                <a:latin typeface="Times New Roman" panose="02020603050405020304" charset="0"/>
                <a:cs typeface="Times New Roman" panose="02020603050405020304" charset="0"/>
              </a:rPr>
              <a:t>cardiac failure.</a:t>
            </a:r>
            <a:endParaRPr lang="en-US" sz="11200" cap="none" dirty="0">
              <a:latin typeface="Times New Roman" panose="02020603050405020304" charset="0"/>
              <a:cs typeface="Times New Roman" panose="02020603050405020304" charset="0"/>
            </a:endParaRPr>
          </a:p>
          <a:p>
            <a:endParaRPr lang="en-US" sz="11200" dirty="0">
              <a:latin typeface="Times New Roman" panose="02020603050405020304" charset="0"/>
              <a:cs typeface="Times New Roman" panose="0202060305040502030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165" y="-6985"/>
            <a:ext cx="7773035" cy="1468755"/>
          </a:xfrm>
        </p:spPr>
        <p:txBody>
          <a:bodyPr/>
          <a:lstStyle/>
          <a:p>
            <a:r>
              <a:rPr lang="en-AU" altLang="en-US" b="1" u="sng"/>
              <a:t>CLINICAL MANIFESTATION</a:t>
            </a:r>
            <a:endParaRPr lang="en-AU" altLang="en-US" b="1" u="sng"/>
          </a:p>
        </p:txBody>
      </p:sp>
      <p:sp>
        <p:nvSpPr>
          <p:cNvPr id="3" name="Content Placeholder 2"/>
          <p:cNvSpPr>
            <a:spLocks noGrp="1"/>
          </p:cNvSpPr>
          <p:nvPr>
            <p:ph sz="quarter" idx="13"/>
          </p:nvPr>
        </p:nvSpPr>
        <p:spPr>
          <a:xfrm>
            <a:off x="685165" y="980440"/>
            <a:ext cx="7773035" cy="4810760"/>
          </a:xfrm>
        </p:spPr>
        <p:txBody>
          <a:bodyPr>
            <a:normAutofit fontScale="25000" lnSpcReduction="20000"/>
          </a:bodyPr>
          <a:lstStyle/>
          <a:p>
            <a:pPr marL="0" indent="0">
              <a:buNone/>
            </a:pPr>
            <a:endParaRPr lang="en-US" dirty="0"/>
          </a:p>
          <a:p>
            <a:pPr algn="just"/>
            <a:r>
              <a:rPr lang="en-US" sz="11200" b="1" cap="none" dirty="0">
                <a:latin typeface="Times New Roman" panose="02020603050405020304" charset="0"/>
                <a:cs typeface="Times New Roman" panose="02020603050405020304" charset="0"/>
              </a:rPr>
              <a:t>Spleen:</a:t>
            </a:r>
            <a:r>
              <a:rPr lang="en-US" sz="11200" cap="none" dirty="0">
                <a:latin typeface="Times New Roman" panose="02020603050405020304" charset="0"/>
                <a:cs typeface="Times New Roman" panose="02020603050405020304" charset="0"/>
              </a:rPr>
              <a:t> due to rapid destruction of </a:t>
            </a:r>
            <a:r>
              <a:rPr lang="en-US" sz="11200" cap="none" dirty="0" err="1">
                <a:latin typeface="Times New Roman" panose="02020603050405020304" charset="0"/>
                <a:cs typeface="Times New Roman" panose="02020603050405020304" charset="0"/>
              </a:rPr>
              <a:t>rbcs</a:t>
            </a:r>
            <a:r>
              <a:rPr lang="en-US" sz="11200" cap="none" dirty="0">
                <a:latin typeface="Times New Roman" panose="02020603050405020304" charset="0"/>
                <a:cs typeface="Times New Roman" panose="02020603050405020304" charset="0"/>
              </a:rPr>
              <a:t> </a:t>
            </a:r>
            <a:r>
              <a:rPr lang="en-US" sz="11200" b="1" u="sng" cap="none" dirty="0">
                <a:solidFill>
                  <a:schemeClr val="accent4">
                    <a:lumMod val="60000"/>
                    <a:lumOff val="40000"/>
                  </a:schemeClr>
                </a:solidFill>
                <a:effectLst>
                  <a:outerShdw blurRad="38100" dist="38100" dir="2700000" algn="tl">
                    <a:srgbClr val="000000">
                      <a:alpha val="43137"/>
                    </a:srgbClr>
                  </a:outerShdw>
                </a:effectLst>
                <a:latin typeface="Times New Roman" panose="02020603050405020304" charset="0"/>
                <a:cs typeface="Times New Roman" panose="02020603050405020304" charset="0"/>
              </a:rPr>
              <a:t>splenomegaly</a:t>
            </a:r>
            <a:r>
              <a:rPr lang="en-US" sz="11200" cap="none" dirty="0">
                <a:latin typeface="Times New Roman" panose="02020603050405020304" charset="0"/>
                <a:cs typeface="Times New Roman" panose="02020603050405020304" charset="0"/>
              </a:rPr>
              <a:t> occurs. Splenomegaly causes </a:t>
            </a:r>
            <a:r>
              <a:rPr lang="en-US" sz="11200" b="1" u="sng" cap="none" dirty="0">
                <a:gradFill>
                  <a:gsLst>
                    <a:gs pos="0">
                      <a:srgbClr val="7B32B2"/>
                    </a:gs>
                    <a:gs pos="100000">
                      <a:srgbClr val="401A5D"/>
                    </a:gs>
                  </a:gsLst>
                  <a:lin scaled="0"/>
                </a:gradFill>
                <a:effectLst>
                  <a:outerShdw blurRad="38100" dist="38100" dir="2700000" algn="tl">
                    <a:srgbClr val="000000">
                      <a:alpha val="43137"/>
                    </a:srgbClr>
                  </a:outerShdw>
                </a:effectLst>
                <a:latin typeface="Times New Roman" panose="02020603050405020304" charset="0"/>
                <a:cs typeface="Times New Roman" panose="02020603050405020304" charset="0"/>
              </a:rPr>
              <a:t>abdominal distension</a:t>
            </a:r>
            <a:r>
              <a:rPr lang="en-US" sz="11200" cap="none" dirty="0">
                <a:latin typeface="Times New Roman" panose="02020603050405020304" charset="0"/>
                <a:cs typeface="Times New Roman" panose="02020603050405020304" charset="0"/>
              </a:rPr>
              <a:t> and interferes with </a:t>
            </a:r>
            <a:r>
              <a:rPr lang="en-US" sz="11200" b="1" u="sng" cap="none" dirty="0">
                <a:solidFill>
                  <a:srgbClr val="F98B65"/>
                </a:solidFill>
                <a:effectLst>
                  <a:outerShdw blurRad="38100" dist="38100" dir="2700000" algn="tl">
                    <a:srgbClr val="000000">
                      <a:alpha val="43137"/>
                    </a:srgbClr>
                  </a:outerShdw>
                </a:effectLst>
                <a:latin typeface="Times New Roman" panose="02020603050405020304" charset="0"/>
                <a:cs typeface="Times New Roman" panose="02020603050405020304" charset="0"/>
              </a:rPr>
              <a:t>respiration</a:t>
            </a:r>
            <a:r>
              <a:rPr lang="en-US" sz="11200" cap="none" dirty="0">
                <a:latin typeface="Times New Roman" panose="02020603050405020304" charset="0"/>
                <a:cs typeface="Times New Roman" panose="02020603050405020304" charset="0"/>
              </a:rPr>
              <a:t> and </a:t>
            </a:r>
            <a:r>
              <a:rPr lang="en-US" sz="11200" b="1" u="sng" cap="none" dirty="0">
                <a:solidFill>
                  <a:schemeClr val="accent1">
                    <a:lumMod val="50000"/>
                  </a:schemeClr>
                </a:solidFill>
                <a:effectLst>
                  <a:outerShdw blurRad="38100" dist="38100" dir="2700000" algn="tl">
                    <a:srgbClr val="000000">
                      <a:alpha val="43137"/>
                    </a:srgbClr>
                  </a:outerShdw>
                </a:effectLst>
                <a:latin typeface="Times New Roman" panose="02020603050405020304" charset="0"/>
                <a:cs typeface="Times New Roman" panose="02020603050405020304" charset="0"/>
              </a:rPr>
              <a:t>functioning of other abdominal </a:t>
            </a:r>
            <a:r>
              <a:rPr lang="en-US" sz="11200" b="1" u="sng" cap="none" dirty="0" err="1">
                <a:solidFill>
                  <a:schemeClr val="accent1">
                    <a:lumMod val="50000"/>
                  </a:schemeClr>
                </a:solidFill>
                <a:effectLst>
                  <a:outerShdw blurRad="38100" dist="38100" dir="2700000" algn="tl">
                    <a:srgbClr val="000000">
                      <a:alpha val="43137"/>
                    </a:srgbClr>
                  </a:outerShdw>
                </a:effectLst>
                <a:latin typeface="Times New Roman" panose="02020603050405020304" charset="0"/>
                <a:cs typeface="Times New Roman" panose="02020603050405020304" charset="0"/>
              </a:rPr>
              <a:t>organs</a:t>
            </a:r>
            <a:r>
              <a:rPr lang="en-US" sz="11200" cap="none" dirty="0" err="1">
                <a:latin typeface="Times New Roman" panose="02020603050405020304" charset="0"/>
                <a:cs typeface="Times New Roman" panose="02020603050405020304" charset="0"/>
              </a:rPr>
              <a:t>.Hemochromatosis</a:t>
            </a:r>
            <a:r>
              <a:rPr lang="en-US" sz="11200" cap="none" dirty="0">
                <a:latin typeface="Times New Roman" panose="02020603050405020304" charset="0"/>
                <a:cs typeface="Times New Roman" panose="02020603050405020304" charset="0"/>
              </a:rPr>
              <a:t> leads to fibrotic changes in spleen.</a:t>
            </a:r>
            <a:endParaRPr lang="en-US" sz="11200" cap="none" dirty="0">
              <a:latin typeface="Times New Roman" panose="02020603050405020304" charset="0"/>
              <a:cs typeface="Times New Roman" panose="02020603050405020304" charset="0"/>
            </a:endParaRPr>
          </a:p>
          <a:p>
            <a:pPr algn="just"/>
            <a:r>
              <a:rPr lang="en-US" sz="11200" cap="none" dirty="0">
                <a:latin typeface="Times New Roman" panose="02020603050405020304" charset="0"/>
                <a:cs typeface="Times New Roman" panose="02020603050405020304" charset="0"/>
              </a:rPr>
              <a:t> </a:t>
            </a:r>
            <a:r>
              <a:rPr lang="en-US" sz="11200" b="1" cap="none" dirty="0">
                <a:latin typeface="Times New Roman" panose="02020603050405020304" charset="0"/>
                <a:cs typeface="Times New Roman" panose="02020603050405020304" charset="0"/>
              </a:rPr>
              <a:t>Liver: </a:t>
            </a:r>
            <a:r>
              <a:rPr lang="en-US" sz="11200" cap="none" dirty="0">
                <a:latin typeface="Times New Roman" panose="02020603050405020304" charset="0"/>
                <a:cs typeface="Times New Roman" panose="02020603050405020304" charset="0"/>
              </a:rPr>
              <a:t>hemochromatosis leads to fibrosis of liver cells, which progresses to </a:t>
            </a:r>
            <a:r>
              <a:rPr lang="en-US" sz="11200" b="1" u="sng" cap="none" dirty="0">
                <a:solidFill>
                  <a:schemeClr val="accent1">
                    <a:lumMod val="75000"/>
                  </a:schemeClr>
                </a:solidFill>
                <a:effectLst>
                  <a:outerShdw blurRad="38100" dist="38100" dir="2700000" algn="tl">
                    <a:srgbClr val="000000">
                      <a:alpha val="43137"/>
                    </a:srgbClr>
                  </a:outerShdw>
                </a:effectLst>
                <a:latin typeface="Times New Roman" panose="02020603050405020304" charset="0"/>
                <a:cs typeface="Times New Roman" panose="02020603050405020304" charset="0"/>
              </a:rPr>
              <a:t>liver cirrhosis.</a:t>
            </a:r>
            <a:endParaRPr lang="en-US" sz="11200" b="1" u="sng" cap="none" dirty="0">
              <a:solidFill>
                <a:schemeClr val="accent1">
                  <a:lumMod val="75000"/>
                </a:schemeClr>
              </a:solidFill>
              <a:effectLst>
                <a:outerShdw blurRad="38100" dist="38100" dir="2700000" algn="tl">
                  <a:srgbClr val="000000">
                    <a:alpha val="43137"/>
                  </a:srgbClr>
                </a:outerShdw>
              </a:effectLst>
              <a:latin typeface="Times New Roman" panose="02020603050405020304" charset="0"/>
              <a:cs typeface="Times New Roman" panose="02020603050405020304" charset="0"/>
            </a:endParaRPr>
          </a:p>
          <a:p>
            <a:endParaRPr lang="en-US" sz="11200" b="1" u="sng" dirty="0">
              <a:solidFill>
                <a:schemeClr val="accent1">
                  <a:lumMod val="75000"/>
                </a:schemeClr>
              </a:solidFill>
              <a:effectLst>
                <a:outerShdw blurRad="38100" dist="38100" dir="2700000" algn="tl">
                  <a:srgbClr val="000000">
                    <a:alpha val="43137"/>
                  </a:srgbClr>
                </a:outerShdw>
              </a:effectLst>
              <a:latin typeface="Times New Roman" panose="02020603050405020304" charset="0"/>
              <a:cs typeface="Times New Roman" panose="0202060305040502030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165" y="-6985"/>
            <a:ext cx="7773035" cy="1468755"/>
          </a:xfrm>
        </p:spPr>
        <p:txBody>
          <a:bodyPr/>
          <a:lstStyle/>
          <a:p>
            <a:r>
              <a:rPr lang="en-AU" altLang="en-US" b="1" u="sng"/>
              <a:t>CLINICAL MANIFESTATION</a:t>
            </a:r>
            <a:endParaRPr lang="en-AU" altLang="en-US" b="1" u="sng"/>
          </a:p>
        </p:txBody>
      </p:sp>
      <p:sp>
        <p:nvSpPr>
          <p:cNvPr id="3" name="Content Placeholder 2"/>
          <p:cNvSpPr>
            <a:spLocks noGrp="1"/>
          </p:cNvSpPr>
          <p:nvPr>
            <p:ph sz="quarter" idx="13"/>
          </p:nvPr>
        </p:nvSpPr>
        <p:spPr>
          <a:xfrm>
            <a:off x="685165" y="1283970"/>
            <a:ext cx="7773035" cy="5127625"/>
          </a:xfrm>
        </p:spPr>
        <p:txBody>
          <a:bodyPr>
            <a:normAutofit fontScale="32500" lnSpcReduction="20000"/>
          </a:bodyPr>
          <a:lstStyle/>
          <a:p>
            <a:pPr marL="0" indent="0">
              <a:buNone/>
            </a:pPr>
            <a:endParaRPr lang="en-US" dirty="0"/>
          </a:p>
          <a:p>
            <a:pPr algn="just"/>
            <a:r>
              <a:rPr lang="en-US" sz="11200" b="1" cap="none" dirty="0">
                <a:latin typeface="Times New Roman" panose="02020603050405020304" charset="0"/>
                <a:cs typeface="Times New Roman" panose="02020603050405020304" charset="0"/>
              </a:rPr>
              <a:t>Pancreas: </a:t>
            </a:r>
            <a:r>
              <a:rPr lang="en-US" sz="11200" cap="none" dirty="0">
                <a:latin typeface="Times New Roman" panose="02020603050405020304" charset="0"/>
                <a:cs typeface="Times New Roman" panose="02020603050405020304" charset="0"/>
              </a:rPr>
              <a:t>hemochromatosis leads to fibrosis of pancreas, leading to possible </a:t>
            </a:r>
            <a:r>
              <a:rPr lang="en-US" sz="11200" b="1" u="sng" cap="none" dirty="0">
                <a:gradFill>
                  <a:gsLst>
                    <a:gs pos="0">
                      <a:srgbClr val="012D86"/>
                    </a:gs>
                    <a:gs pos="100000">
                      <a:srgbClr val="0E2557"/>
                    </a:gs>
                  </a:gsLst>
                  <a:lin scaled="0"/>
                </a:gradFill>
                <a:effectLst>
                  <a:outerShdw blurRad="38100" dist="38100" dir="2700000" algn="tl">
                    <a:srgbClr val="000000">
                      <a:alpha val="43137"/>
                    </a:srgbClr>
                  </a:outerShdw>
                </a:effectLst>
                <a:latin typeface="Times New Roman" panose="02020603050405020304" charset="0"/>
                <a:cs typeface="Times New Roman" panose="02020603050405020304" charset="0"/>
              </a:rPr>
              <a:t>insulin dependent diabetes mellitus. </a:t>
            </a:r>
            <a:endParaRPr lang="en-US" sz="11200" b="1" u="sng" cap="none" dirty="0">
              <a:solidFill>
                <a:schemeClr val="tx2">
                  <a:lumMod val="60000"/>
                  <a:lumOff val="40000"/>
                </a:schemeClr>
              </a:solidFill>
              <a:effectLst>
                <a:outerShdw blurRad="38100" dist="38100" dir="2700000" algn="tl">
                  <a:srgbClr val="000000">
                    <a:alpha val="43137"/>
                  </a:srgbClr>
                </a:outerShdw>
              </a:effectLst>
              <a:latin typeface="Times New Roman" panose="02020603050405020304" charset="0"/>
              <a:cs typeface="Times New Roman" panose="02020603050405020304" charset="0"/>
            </a:endParaRPr>
          </a:p>
          <a:p>
            <a:pPr algn="just"/>
            <a:r>
              <a:rPr lang="en-US" sz="11200" b="1" cap="none" dirty="0">
                <a:latin typeface="Times New Roman" panose="02020603050405020304" charset="0"/>
                <a:cs typeface="Times New Roman" panose="02020603050405020304" charset="0"/>
              </a:rPr>
              <a:t>Endocrine system:</a:t>
            </a:r>
            <a:r>
              <a:rPr lang="en-US" sz="11200" cap="none" dirty="0">
                <a:latin typeface="Times New Roman" panose="02020603050405020304" charset="0"/>
                <a:cs typeface="Times New Roman" panose="02020603050405020304" charset="0"/>
              </a:rPr>
              <a:t> chronic anemia results in </a:t>
            </a:r>
            <a:r>
              <a:rPr lang="en-US" sz="11200" b="1" u="sng" cap="none" dirty="0">
                <a:solidFill>
                  <a:srgbClr val="C00000"/>
                </a:solidFill>
                <a:effectLst>
                  <a:outerShdw blurRad="38100" dist="38100" dir="2700000" algn="tl">
                    <a:srgbClr val="000000">
                      <a:alpha val="43137"/>
                    </a:srgbClr>
                  </a:outerShdw>
                </a:effectLst>
                <a:latin typeface="Times New Roman" panose="02020603050405020304" charset="0"/>
                <a:cs typeface="Times New Roman" panose="02020603050405020304" charset="0"/>
              </a:rPr>
              <a:t>delayed or absent sexual maturation</a:t>
            </a:r>
            <a:r>
              <a:rPr lang="en-US" sz="11200" cap="none" dirty="0">
                <a:latin typeface="Times New Roman" panose="02020603050405020304" charset="0"/>
                <a:cs typeface="Times New Roman" panose="02020603050405020304" charset="0"/>
              </a:rPr>
              <a:t>. Secondary sex characters rarely develop at puberty because of endocrinal abnormalities</a:t>
            </a:r>
            <a:r>
              <a:rPr lang="en-AU" altLang="en-US" sz="11200" cap="none" dirty="0">
                <a:latin typeface="Times New Roman" panose="02020603050405020304" charset="0"/>
                <a:cs typeface="Times New Roman" panose="02020603050405020304" charset="0"/>
              </a:rPr>
              <a:t>.</a:t>
            </a:r>
            <a:r>
              <a:rPr lang="en-US" sz="11200" cap="none" dirty="0">
                <a:latin typeface="Times New Roman" panose="02020603050405020304" charset="0"/>
                <a:cs typeface="Times New Roman" panose="02020603050405020304" charset="0"/>
              </a:rPr>
              <a:t> </a:t>
            </a:r>
            <a:endParaRPr lang="en-US" sz="11200" cap="none" dirty="0">
              <a:latin typeface="Times New Roman" panose="02020603050405020304" charset="0"/>
              <a:cs typeface="Times New Roman" panose="02020603050405020304" charset="0"/>
            </a:endParaRPr>
          </a:p>
          <a:p>
            <a:endParaRPr lang="en-US" sz="11200" cap="none" dirty="0">
              <a:latin typeface="Times New Roman" panose="02020603050405020304" charset="0"/>
              <a:cs typeface="Times New Roman" panose="02020603050405020304" charset="0"/>
            </a:endParaRPr>
          </a:p>
          <a:p>
            <a:pPr marL="0" indent="0">
              <a:buNone/>
            </a:pPr>
            <a:endParaRPr lang="en-US" dirty="0">
              <a:latin typeface="Times New Roman" panose="02020603050405020304" charset="0"/>
              <a:cs typeface="Times New Roman" panose="0202060305040502030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165" y="-6985"/>
            <a:ext cx="7773035" cy="1468755"/>
          </a:xfrm>
        </p:spPr>
        <p:txBody>
          <a:bodyPr/>
          <a:lstStyle/>
          <a:p>
            <a:r>
              <a:rPr lang="en-AU" altLang="en-US" b="1" u="sng"/>
              <a:t>DIAGNOSTIC EVALUATION</a:t>
            </a:r>
            <a:endParaRPr lang="en-AU" altLang="en-US" b="1" u="sng"/>
          </a:p>
        </p:txBody>
      </p:sp>
      <p:sp>
        <p:nvSpPr>
          <p:cNvPr id="3" name="Content Placeholder 2"/>
          <p:cNvSpPr>
            <a:spLocks noGrp="1"/>
          </p:cNvSpPr>
          <p:nvPr>
            <p:ph sz="quarter" idx="13"/>
          </p:nvPr>
        </p:nvSpPr>
        <p:spPr>
          <a:xfrm>
            <a:off x="827405" y="-191135"/>
            <a:ext cx="7773035" cy="6164580"/>
          </a:xfrm>
        </p:spPr>
        <p:txBody>
          <a:bodyPr>
            <a:normAutofit fontScale="25000" lnSpcReduction="20000"/>
          </a:bodyPr>
          <a:lstStyle/>
          <a:p>
            <a:pPr marL="0" indent="0">
              <a:buNone/>
            </a:pPr>
            <a:endParaRPr lang="en-US" dirty="0"/>
          </a:p>
          <a:p>
            <a:pPr marL="0" indent="0">
              <a:buNone/>
            </a:pPr>
            <a:endParaRPr lang="en-US" sz="11200" dirty="0"/>
          </a:p>
          <a:p>
            <a:endParaRPr lang="en-US" sz="11200" dirty="0"/>
          </a:p>
          <a:p>
            <a:pPr marL="0" indent="0" algn="just">
              <a:buNone/>
            </a:pPr>
            <a:r>
              <a:rPr lang="en-US" sz="11200" b="1" cap="none" dirty="0">
                <a:latin typeface="Times New Roman" panose="02020603050405020304" charset="0"/>
                <a:cs typeface="Times New Roman" panose="02020603050405020304" charset="0"/>
              </a:rPr>
              <a:t>Hemoglobin estimation: </a:t>
            </a:r>
            <a:r>
              <a:rPr lang="en-US" sz="11200" cap="none" dirty="0">
                <a:latin typeface="Times New Roman" panose="02020603050405020304" charset="0"/>
                <a:cs typeface="Times New Roman" panose="02020603050405020304" charset="0"/>
              </a:rPr>
              <a:t>hemoglobin level is reduced it is usually between </a:t>
            </a:r>
            <a:r>
              <a:rPr lang="en-US" sz="11200" b="1" u="sng" cap="none" dirty="0">
                <a:solidFill>
                  <a:srgbClr val="C00000"/>
                </a:solidFill>
                <a:effectLst>
                  <a:outerShdw blurRad="38100" dist="38100" dir="2700000" algn="tl">
                    <a:srgbClr val="000000">
                      <a:alpha val="43137"/>
                    </a:srgbClr>
                  </a:outerShdw>
                </a:effectLst>
                <a:latin typeface="Times New Roman" panose="02020603050405020304" charset="0"/>
                <a:cs typeface="Times New Roman" panose="02020603050405020304" charset="0"/>
              </a:rPr>
              <a:t>2-6 g/dl. </a:t>
            </a:r>
            <a:endParaRPr lang="en-US" sz="11200" b="1" u="sng" cap="none" dirty="0">
              <a:solidFill>
                <a:srgbClr val="C00000"/>
              </a:solidFill>
              <a:effectLst>
                <a:outerShdw blurRad="38100" dist="38100" dir="2700000" algn="tl">
                  <a:srgbClr val="000000">
                    <a:alpha val="43137"/>
                  </a:srgbClr>
                </a:outerShdw>
              </a:effectLst>
              <a:latin typeface="Times New Roman" panose="02020603050405020304" charset="0"/>
              <a:cs typeface="Times New Roman" panose="02020603050405020304" charset="0"/>
            </a:endParaRPr>
          </a:p>
          <a:p>
            <a:pPr marL="0" indent="0" algn="just">
              <a:buNone/>
            </a:pPr>
            <a:r>
              <a:rPr lang="en-US" sz="11200" b="1" cap="none" dirty="0">
                <a:latin typeface="Times New Roman" panose="02020603050405020304" charset="0"/>
                <a:cs typeface="Times New Roman" panose="02020603050405020304" charset="0"/>
              </a:rPr>
              <a:t>Complete blood count:</a:t>
            </a:r>
            <a:endParaRPr lang="en-US" sz="11200" b="1" cap="none" dirty="0">
              <a:latin typeface="Times New Roman" panose="02020603050405020304" charset="0"/>
              <a:cs typeface="Times New Roman" panose="02020603050405020304" charset="0"/>
            </a:endParaRPr>
          </a:p>
          <a:p>
            <a:pPr algn="just"/>
            <a:r>
              <a:rPr lang="en-US" sz="11200" cap="none" dirty="0">
                <a:latin typeface="Times New Roman" panose="02020603050405020304" charset="0"/>
                <a:cs typeface="Times New Roman" panose="02020603050405020304" charset="0"/>
              </a:rPr>
              <a:t>Total erythrocyte count is low, usually in the range of </a:t>
            </a:r>
            <a:r>
              <a:rPr lang="en-US" sz="11200" b="1" u="sng" cap="none" dirty="0">
                <a:gradFill>
                  <a:gsLst>
                    <a:gs pos="0">
                      <a:srgbClr val="14CD68"/>
                    </a:gs>
                    <a:gs pos="100000">
                      <a:srgbClr val="0B6E38"/>
                    </a:gs>
                  </a:gsLst>
                  <a:lin scaled="0"/>
                </a:gradFill>
                <a:effectLst>
                  <a:outerShdw blurRad="38100" dist="38100" dir="2700000" algn="tl">
                    <a:srgbClr val="000000">
                      <a:alpha val="43137"/>
                    </a:srgbClr>
                  </a:outerShdw>
                </a:effectLst>
                <a:latin typeface="Times New Roman" panose="02020603050405020304" charset="0"/>
                <a:cs typeface="Times New Roman" panose="02020603050405020304" charset="0"/>
              </a:rPr>
              <a:t>2-3 million/mm³</a:t>
            </a:r>
            <a:endParaRPr lang="en-US" sz="11200" cap="none" dirty="0">
              <a:latin typeface="Times New Roman" panose="02020603050405020304" charset="0"/>
              <a:cs typeface="Times New Roman" panose="02020603050405020304" charset="0"/>
            </a:endParaRPr>
          </a:p>
          <a:p>
            <a:pPr algn="just"/>
            <a:r>
              <a:rPr lang="en-US" sz="11200" cap="none" dirty="0">
                <a:latin typeface="Times New Roman" panose="02020603050405020304" charset="0"/>
                <a:cs typeface="Times New Roman" panose="02020603050405020304" charset="0"/>
              </a:rPr>
              <a:t>Hematocrit is reduced.</a:t>
            </a:r>
            <a:endParaRPr lang="en-US" sz="11200" cap="none" dirty="0">
              <a:latin typeface="Times New Roman" panose="02020603050405020304" charset="0"/>
              <a:cs typeface="Times New Roman" panose="02020603050405020304" charset="0"/>
            </a:endParaRPr>
          </a:p>
          <a:p>
            <a:pPr algn="just"/>
            <a:r>
              <a:rPr lang="en-US" sz="11200" cap="none" dirty="0" err="1">
                <a:latin typeface="Times New Roman" panose="02020603050405020304" charset="0"/>
                <a:cs typeface="Times New Roman" panose="02020603050405020304" charset="0"/>
              </a:rPr>
              <a:t>Mcv</a:t>
            </a:r>
            <a:r>
              <a:rPr lang="en-US" sz="11200" cap="none" dirty="0">
                <a:latin typeface="Times New Roman" panose="02020603050405020304" charset="0"/>
                <a:cs typeface="Times New Roman" panose="02020603050405020304" charset="0"/>
              </a:rPr>
              <a:t>, </a:t>
            </a:r>
            <a:r>
              <a:rPr lang="en-US" sz="11200" cap="none" dirty="0" err="1">
                <a:latin typeface="Times New Roman" panose="02020603050405020304" charset="0"/>
                <a:cs typeface="Times New Roman" panose="02020603050405020304" charset="0"/>
              </a:rPr>
              <a:t>mch</a:t>
            </a:r>
            <a:r>
              <a:rPr lang="en-US" sz="11200" cap="none" dirty="0">
                <a:latin typeface="Times New Roman" panose="02020603050405020304" charset="0"/>
                <a:cs typeface="Times New Roman" panose="02020603050405020304" charset="0"/>
              </a:rPr>
              <a:t>, and </a:t>
            </a:r>
            <a:r>
              <a:rPr lang="en-US" sz="11200" cap="none" dirty="0" err="1">
                <a:latin typeface="Times New Roman" panose="02020603050405020304" charset="0"/>
                <a:cs typeface="Times New Roman" panose="02020603050405020304" charset="0"/>
              </a:rPr>
              <a:t>mchc</a:t>
            </a:r>
            <a:r>
              <a:rPr lang="en-US" sz="11200" cap="none" dirty="0">
                <a:latin typeface="Times New Roman" panose="02020603050405020304" charset="0"/>
                <a:cs typeface="Times New Roman" panose="02020603050405020304" charset="0"/>
              </a:rPr>
              <a:t> are low</a:t>
            </a:r>
            <a:r>
              <a:rPr lang="en-US" sz="11200" dirty="0">
                <a:latin typeface="Times New Roman" panose="02020603050405020304" charset="0"/>
                <a:cs typeface="Times New Roman" panose="02020603050405020304" charset="0"/>
              </a:rPr>
              <a:t>.</a:t>
            </a:r>
            <a:endParaRPr lang="en-US" sz="11200" dirty="0">
              <a:latin typeface="Times New Roman" panose="02020603050405020304" charset="0"/>
              <a:cs typeface="Times New Roman" panose="02020603050405020304" charset="0"/>
            </a:endParaRPr>
          </a:p>
          <a:p>
            <a:r>
              <a:rPr lang="en-US" dirty="0">
                <a:latin typeface="Times New Roman" panose="02020603050405020304" charset="0"/>
                <a:cs typeface="Times New Roman" panose="02020603050405020304" charset="0"/>
              </a:rPr>
              <a:t>].</a:t>
            </a:r>
            <a:endParaRPr lang="en-US" dirty="0">
              <a:latin typeface="Times New Roman" panose="02020603050405020304" charset="0"/>
              <a:cs typeface="Times New Roman" panose="0202060305040502030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165" y="-6985"/>
            <a:ext cx="7773035" cy="1468755"/>
          </a:xfrm>
        </p:spPr>
        <p:txBody>
          <a:bodyPr/>
          <a:lstStyle/>
          <a:p>
            <a:r>
              <a:rPr lang="en-AU" altLang="en-US" b="1" u="sng"/>
              <a:t>DIAGNOSTIC EVALUATION</a:t>
            </a:r>
            <a:endParaRPr lang="en-AU" altLang="en-US" b="1" u="sng"/>
          </a:p>
        </p:txBody>
      </p:sp>
      <p:sp>
        <p:nvSpPr>
          <p:cNvPr id="3" name="Content Placeholder 2"/>
          <p:cNvSpPr>
            <a:spLocks noGrp="1"/>
          </p:cNvSpPr>
          <p:nvPr>
            <p:ph sz="quarter" idx="13"/>
          </p:nvPr>
        </p:nvSpPr>
        <p:spPr>
          <a:xfrm>
            <a:off x="827405" y="-630555"/>
            <a:ext cx="7773035" cy="6604000"/>
          </a:xfrm>
        </p:spPr>
        <p:txBody>
          <a:bodyPr>
            <a:normAutofit fontScale="25000" lnSpcReduction="20000"/>
          </a:bodyPr>
          <a:lstStyle/>
          <a:p>
            <a:pPr marL="0" indent="0">
              <a:buNone/>
            </a:pPr>
            <a:endParaRPr lang="en-US" dirty="0"/>
          </a:p>
          <a:p>
            <a:pPr marL="0" indent="0">
              <a:buNone/>
            </a:pPr>
            <a:endParaRPr lang="en-US" sz="11200" dirty="0"/>
          </a:p>
          <a:p>
            <a:endParaRPr lang="en-US" sz="11200" dirty="0"/>
          </a:p>
          <a:p>
            <a:pPr marL="0" indent="0">
              <a:buNone/>
            </a:pPr>
            <a:endParaRPr lang="en-US" sz="11200" dirty="0"/>
          </a:p>
          <a:p>
            <a:pPr algn="just"/>
            <a:r>
              <a:rPr lang="en-US" sz="11200" cap="none" dirty="0">
                <a:latin typeface="Times New Roman" panose="02020603050405020304" charset="0"/>
                <a:cs typeface="Times New Roman" panose="02020603050405020304" charset="0"/>
              </a:rPr>
              <a:t>Reticulocyte count is elevated.</a:t>
            </a:r>
            <a:endParaRPr lang="en-US" sz="11200" cap="none" dirty="0">
              <a:latin typeface="Times New Roman" panose="02020603050405020304" charset="0"/>
              <a:cs typeface="Times New Roman" panose="02020603050405020304" charset="0"/>
            </a:endParaRPr>
          </a:p>
          <a:p>
            <a:pPr algn="just"/>
            <a:r>
              <a:rPr lang="en-US" sz="11200" cap="none" dirty="0" err="1">
                <a:latin typeface="Times New Roman" panose="02020603050405020304" charset="0"/>
                <a:cs typeface="Times New Roman" panose="02020603050405020304" charset="0"/>
              </a:rPr>
              <a:t>Wbc</a:t>
            </a:r>
            <a:r>
              <a:rPr lang="en-US" sz="11200" cap="none" dirty="0">
                <a:latin typeface="Times New Roman" panose="02020603050405020304" charset="0"/>
                <a:cs typeface="Times New Roman" panose="02020603050405020304" charset="0"/>
              </a:rPr>
              <a:t> count reveals mild leukocytosis</a:t>
            </a:r>
            <a:r>
              <a:rPr lang="en-AU" altLang="en-US" sz="11200" cap="none" dirty="0">
                <a:latin typeface="Times New Roman" panose="02020603050405020304" charset="0"/>
                <a:cs typeface="Times New Roman" panose="02020603050405020304" charset="0"/>
              </a:rPr>
              <a:t>(increaselevel of WBCs)</a:t>
            </a:r>
            <a:r>
              <a:rPr lang="en-US" sz="11200" cap="none" dirty="0">
                <a:latin typeface="Times New Roman" panose="02020603050405020304" charset="0"/>
                <a:cs typeface="Times New Roman" panose="02020603050405020304" charset="0"/>
              </a:rPr>
              <a:t>.</a:t>
            </a:r>
            <a:endParaRPr lang="en-US" sz="11200" cap="none" dirty="0">
              <a:latin typeface="Times New Roman" panose="02020603050405020304" charset="0"/>
              <a:cs typeface="Times New Roman" panose="02020603050405020304" charset="0"/>
            </a:endParaRPr>
          </a:p>
          <a:p>
            <a:pPr algn="just"/>
            <a:r>
              <a:rPr lang="en-US" sz="11200" cap="none" dirty="0">
                <a:latin typeface="Times New Roman" panose="02020603050405020304" charset="0"/>
                <a:cs typeface="Times New Roman" panose="02020603050405020304" charset="0"/>
              </a:rPr>
              <a:t>Thrombocyte count reveals thrombocytosis.</a:t>
            </a:r>
            <a:endParaRPr lang="en-US" sz="11200" cap="none" dirty="0">
              <a:latin typeface="Times New Roman" panose="02020603050405020304" charset="0"/>
              <a:cs typeface="Times New Roman" panose="02020603050405020304" charset="0"/>
            </a:endParaRPr>
          </a:p>
          <a:p>
            <a:pPr algn="just"/>
            <a:r>
              <a:rPr lang="en-US" sz="11200" cap="none" dirty="0">
                <a:latin typeface="Times New Roman" panose="02020603050405020304" charset="0"/>
                <a:cs typeface="Times New Roman" panose="02020603050405020304" charset="0"/>
              </a:rPr>
              <a:t>Peripheral blood smear</a:t>
            </a:r>
            <a:r>
              <a:rPr lang="en-AU" altLang="en-US" sz="11200" cap="none" dirty="0">
                <a:latin typeface="Times New Roman" panose="02020603050405020304" charset="0"/>
                <a:cs typeface="Times New Roman" panose="02020603050405020304" charset="0"/>
              </a:rPr>
              <a:t>(in this find large no. of immature RBCs).</a:t>
            </a:r>
            <a:endParaRPr lang="en-US" sz="11200" cap="none" dirty="0">
              <a:latin typeface="Times New Roman" panose="02020603050405020304" charset="0"/>
              <a:cs typeface="Times New Roman" panose="02020603050405020304" charset="0"/>
            </a:endParaRPr>
          </a:p>
          <a:p>
            <a:pPr algn="just"/>
            <a:r>
              <a:rPr lang="en-AU" altLang="en-US" sz="11200" cap="none" dirty="0" err="1">
                <a:latin typeface="Times New Roman" panose="02020603050405020304" charset="0"/>
                <a:cs typeface="Times New Roman" panose="02020603050405020304" charset="0"/>
              </a:rPr>
              <a:t>RBC</a:t>
            </a:r>
            <a:r>
              <a:rPr lang="en-US" sz="11200" cap="none" dirty="0" err="1">
                <a:latin typeface="Times New Roman" panose="02020603050405020304" charset="0"/>
                <a:cs typeface="Times New Roman" panose="02020603050405020304" charset="0"/>
              </a:rPr>
              <a:t>s</a:t>
            </a:r>
            <a:r>
              <a:rPr lang="en-US" sz="11200" cap="none" dirty="0">
                <a:latin typeface="Times New Roman" panose="02020603050405020304" charset="0"/>
                <a:cs typeface="Times New Roman" panose="02020603050405020304" charset="0"/>
              </a:rPr>
              <a:t> show hypochromia</a:t>
            </a:r>
            <a:r>
              <a:rPr lang="en-AU" altLang="en-US" sz="11200" cap="none" dirty="0">
                <a:latin typeface="Times New Roman" panose="02020603050405020304" charset="0"/>
                <a:cs typeface="Times New Roman" panose="02020603050405020304" charset="0"/>
              </a:rPr>
              <a:t>(less color of RBCs)</a:t>
            </a:r>
            <a:r>
              <a:rPr lang="en-US" sz="11200" cap="none" dirty="0">
                <a:latin typeface="Times New Roman" panose="02020603050405020304" charset="0"/>
                <a:cs typeface="Times New Roman" panose="02020603050405020304" charset="0"/>
              </a:rPr>
              <a:t>, anisocytosis</a:t>
            </a:r>
            <a:r>
              <a:rPr lang="en-AU" altLang="en-US" sz="11200" cap="none" dirty="0">
                <a:latin typeface="Times New Roman" panose="02020603050405020304" charset="0"/>
                <a:cs typeface="Times New Roman" panose="02020603050405020304" charset="0"/>
              </a:rPr>
              <a:t>(defferent size of RBCs)</a:t>
            </a:r>
            <a:r>
              <a:rPr lang="en-US" sz="11200" cap="none" dirty="0">
                <a:latin typeface="Times New Roman" panose="02020603050405020304" charset="0"/>
                <a:cs typeface="Times New Roman" panose="02020603050405020304" charset="0"/>
              </a:rPr>
              <a:t>, and poikilocytosis</a:t>
            </a:r>
            <a:r>
              <a:rPr lang="en-AU" altLang="en-US" sz="11200" cap="none" dirty="0">
                <a:latin typeface="Times New Roman" panose="02020603050405020304" charset="0"/>
                <a:cs typeface="Times New Roman" panose="02020603050405020304" charset="0"/>
              </a:rPr>
              <a:t>(abnormal RBCS)</a:t>
            </a:r>
            <a:r>
              <a:rPr lang="en-US" sz="11200" cap="none" dirty="0">
                <a:latin typeface="Times New Roman" panose="02020603050405020304" charset="0"/>
                <a:cs typeface="Times New Roman" panose="02020603050405020304" charset="0"/>
              </a:rPr>
              <a:t>.</a:t>
            </a:r>
            <a:endParaRPr lang="en-US" sz="11200" cap="none" dirty="0">
              <a:latin typeface="Times New Roman" panose="02020603050405020304" charset="0"/>
              <a:cs typeface="Times New Roman" panose="02020603050405020304" charset="0"/>
            </a:endParaRPr>
          </a:p>
          <a:p>
            <a:pPr algn="just"/>
            <a:r>
              <a:rPr lang="en-US" sz="11200" cap="none" dirty="0">
                <a:latin typeface="Times New Roman" panose="02020603050405020304" charset="0"/>
                <a:cs typeface="Times New Roman" panose="02020603050405020304" charset="0"/>
              </a:rPr>
              <a:t>Microcytes and macrocytes are present.  </a:t>
            </a:r>
            <a:endParaRPr lang="en-US" sz="11200" cap="none" dirty="0">
              <a:latin typeface="Times New Roman" panose="02020603050405020304" charset="0"/>
              <a:cs typeface="Times New Roman" panose="02020603050405020304" charset="0"/>
            </a:endParaRPr>
          </a:p>
          <a:p>
            <a:endParaRPr lang="en-US" dirty="0">
              <a:latin typeface="Times New Roman" panose="02020603050405020304" charset="0"/>
              <a:cs typeface="Times New Roman" panose="0202060305040502030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165" y="-6985"/>
            <a:ext cx="7773035" cy="1468755"/>
          </a:xfrm>
        </p:spPr>
        <p:txBody>
          <a:bodyPr/>
          <a:lstStyle/>
          <a:p>
            <a:r>
              <a:rPr lang="en-AU" altLang="en-US" b="1" u="sng"/>
              <a:t>DIAGNOSTIC EVALUATION</a:t>
            </a:r>
            <a:endParaRPr lang="en-AU" altLang="en-US" b="1" u="sng"/>
          </a:p>
        </p:txBody>
      </p:sp>
      <p:sp>
        <p:nvSpPr>
          <p:cNvPr id="3" name="Content Placeholder 2"/>
          <p:cNvSpPr>
            <a:spLocks noGrp="1"/>
          </p:cNvSpPr>
          <p:nvPr>
            <p:ph sz="quarter" idx="13"/>
          </p:nvPr>
        </p:nvSpPr>
        <p:spPr>
          <a:xfrm>
            <a:off x="827405" y="-630555"/>
            <a:ext cx="7773035" cy="6604000"/>
          </a:xfrm>
        </p:spPr>
        <p:txBody>
          <a:bodyPr>
            <a:normAutofit fontScale="45000" lnSpcReduction="20000"/>
          </a:bodyPr>
          <a:lstStyle/>
          <a:p>
            <a:pPr marL="0" indent="0">
              <a:buNone/>
            </a:pPr>
            <a:endParaRPr lang="en-US" dirty="0"/>
          </a:p>
          <a:p>
            <a:pPr marL="0" indent="0">
              <a:buNone/>
            </a:pPr>
            <a:endParaRPr lang="en-US" sz="11200" dirty="0"/>
          </a:p>
          <a:p>
            <a:endParaRPr lang="en-US" sz="14400" cap="none" dirty="0"/>
          </a:p>
          <a:p>
            <a:pPr algn="just"/>
            <a:r>
              <a:rPr lang="en-US" sz="6220" cap="none" dirty="0">
                <a:latin typeface="Times New Roman" panose="02020603050405020304" charset="0"/>
                <a:cs typeface="Times New Roman" panose="02020603050405020304" charset="0"/>
              </a:rPr>
              <a:t>Immature </a:t>
            </a:r>
            <a:r>
              <a:rPr lang="en-US" sz="6220" cap="none" dirty="0" err="1">
                <a:latin typeface="Times New Roman" panose="02020603050405020304" charset="0"/>
                <a:cs typeface="Times New Roman" panose="02020603050405020304" charset="0"/>
              </a:rPr>
              <a:t>wbcs</a:t>
            </a:r>
            <a:r>
              <a:rPr lang="en-US" sz="6220" cap="none" dirty="0">
                <a:latin typeface="Times New Roman" panose="02020603050405020304" charset="0"/>
                <a:cs typeface="Times New Roman" panose="02020603050405020304" charset="0"/>
              </a:rPr>
              <a:t> like </a:t>
            </a:r>
            <a:r>
              <a:rPr lang="en-US" sz="6220" b="1" u="sng" cap="none" dirty="0">
                <a:gradFill>
                  <a:gsLst>
                    <a:gs pos="0">
                      <a:srgbClr val="007BD3"/>
                    </a:gs>
                    <a:gs pos="100000">
                      <a:srgbClr val="034373"/>
                    </a:gs>
                  </a:gsLst>
                  <a:lin scaled="0"/>
                </a:gradFill>
                <a:effectLst>
                  <a:outerShdw blurRad="38100" dist="38100" dir="2700000" algn="tl">
                    <a:srgbClr val="000000">
                      <a:alpha val="43137"/>
                    </a:srgbClr>
                  </a:outerShdw>
                </a:effectLst>
                <a:latin typeface="Times New Roman" panose="02020603050405020304" charset="0"/>
                <a:cs typeface="Times New Roman" panose="02020603050405020304" charset="0"/>
              </a:rPr>
              <a:t>myelocytes and </a:t>
            </a:r>
            <a:r>
              <a:rPr lang="en-US" sz="6220" b="1" u="sng" cap="none" dirty="0" err="1">
                <a:gradFill>
                  <a:gsLst>
                    <a:gs pos="0">
                      <a:srgbClr val="007BD3"/>
                    </a:gs>
                    <a:gs pos="100000">
                      <a:srgbClr val="034373"/>
                    </a:gs>
                  </a:gsLst>
                  <a:lin scaled="0"/>
                </a:gradFill>
                <a:effectLst>
                  <a:outerShdw blurRad="38100" dist="38100" dir="2700000" algn="tl">
                    <a:srgbClr val="000000">
                      <a:alpha val="43137"/>
                    </a:srgbClr>
                  </a:outerShdw>
                </a:effectLst>
                <a:latin typeface="Times New Roman" panose="02020603050405020304" charset="0"/>
                <a:cs typeface="Times New Roman" panose="02020603050405020304" charset="0"/>
              </a:rPr>
              <a:t>metamyelo</a:t>
            </a:r>
            <a:r>
              <a:rPr lang="en-US" sz="6220" b="1" u="sng" cap="none" dirty="0">
                <a:gradFill>
                  <a:gsLst>
                    <a:gs pos="0">
                      <a:srgbClr val="007BD3"/>
                    </a:gs>
                    <a:gs pos="100000">
                      <a:srgbClr val="034373"/>
                    </a:gs>
                  </a:gsLst>
                  <a:lin scaled="0"/>
                </a:gradFill>
                <a:effectLst>
                  <a:outerShdw blurRad="38100" dist="38100" dir="2700000" algn="tl">
                    <a:srgbClr val="000000">
                      <a:alpha val="43137"/>
                    </a:srgbClr>
                  </a:outerShdw>
                </a:effectLst>
                <a:latin typeface="Times New Roman" panose="02020603050405020304" charset="0"/>
                <a:cs typeface="Times New Roman" panose="02020603050405020304" charset="0"/>
              </a:rPr>
              <a:t> </a:t>
            </a:r>
            <a:r>
              <a:rPr lang="en-US" sz="6220" b="1" u="sng" cap="none" dirty="0" err="1">
                <a:gradFill>
                  <a:gsLst>
                    <a:gs pos="0">
                      <a:srgbClr val="007BD3"/>
                    </a:gs>
                    <a:gs pos="100000">
                      <a:srgbClr val="034373"/>
                    </a:gs>
                  </a:gsLst>
                  <a:lin scaled="0"/>
                </a:gradFill>
                <a:effectLst>
                  <a:outerShdw blurRad="38100" dist="38100" dir="2700000" algn="tl">
                    <a:srgbClr val="000000">
                      <a:alpha val="43137"/>
                    </a:srgbClr>
                  </a:outerShdw>
                </a:effectLst>
                <a:latin typeface="Times New Roman" panose="02020603050405020304" charset="0"/>
                <a:cs typeface="Times New Roman" panose="02020603050405020304" charset="0"/>
              </a:rPr>
              <a:t>cytes</a:t>
            </a:r>
            <a:r>
              <a:rPr lang="en-US" sz="6220" b="1" u="sng" cap="none" dirty="0">
                <a:gradFill>
                  <a:gsLst>
                    <a:gs pos="0">
                      <a:srgbClr val="007BD3"/>
                    </a:gs>
                    <a:gs pos="100000">
                      <a:srgbClr val="034373"/>
                    </a:gs>
                  </a:gsLst>
                  <a:lin scaled="0"/>
                </a:gradFill>
                <a:effectLst>
                  <a:outerShdw blurRad="38100" dist="38100" dir="2700000" algn="tl">
                    <a:srgbClr val="000000">
                      <a:alpha val="43137"/>
                    </a:srgbClr>
                  </a:outerShdw>
                </a:effectLst>
                <a:latin typeface="Times New Roman" panose="02020603050405020304" charset="0"/>
                <a:cs typeface="Times New Roman" panose="02020603050405020304" charset="0"/>
              </a:rPr>
              <a:t> </a:t>
            </a:r>
            <a:r>
              <a:rPr lang="en-US" sz="6220" cap="none" dirty="0">
                <a:latin typeface="Times New Roman" panose="02020603050405020304" charset="0"/>
                <a:cs typeface="Times New Roman" panose="02020603050405020304" charset="0"/>
              </a:rPr>
              <a:t>may be present.</a:t>
            </a:r>
            <a:endParaRPr lang="en-US" sz="6220" cap="none" dirty="0">
              <a:latin typeface="Times New Roman" panose="02020603050405020304" charset="0"/>
              <a:cs typeface="Times New Roman" panose="02020603050405020304" charset="0"/>
            </a:endParaRPr>
          </a:p>
          <a:p>
            <a:pPr algn="just"/>
            <a:r>
              <a:rPr lang="en-US" sz="6220" b="1" cap="none" dirty="0">
                <a:latin typeface="Times New Roman" panose="02020603050405020304" charset="0"/>
                <a:cs typeface="Times New Roman" panose="02020603050405020304" charset="0"/>
                <a:sym typeface="+mn-ea"/>
              </a:rPr>
              <a:t>Bone marrow examination:</a:t>
            </a:r>
            <a:r>
              <a:rPr lang="en-US" sz="6220" cap="none" dirty="0">
                <a:latin typeface="Times New Roman" panose="02020603050405020304" charset="0"/>
                <a:cs typeface="Times New Roman" panose="02020603050405020304" charset="0"/>
                <a:sym typeface="+mn-ea"/>
              </a:rPr>
              <a:t> bone marrow is </a:t>
            </a:r>
            <a:r>
              <a:rPr lang="en-US" sz="6220" b="1" u="sng" cap="none" dirty="0">
                <a:solidFill>
                  <a:schemeClr val="accent1">
                    <a:lumMod val="50000"/>
                  </a:schemeClr>
                </a:solidFill>
                <a:effectLst>
                  <a:outerShdw blurRad="38100" dist="38100" dir="2700000" algn="tl">
                    <a:srgbClr val="000000">
                      <a:alpha val="43137"/>
                    </a:srgbClr>
                  </a:outerShdw>
                </a:effectLst>
                <a:latin typeface="Times New Roman" panose="02020603050405020304" charset="0"/>
                <a:cs typeface="Times New Roman" panose="02020603050405020304" charset="0"/>
                <a:sym typeface="+mn-ea"/>
              </a:rPr>
              <a:t>hypercellular with erythroid hyperplasia </a:t>
            </a:r>
            <a:r>
              <a:rPr lang="en-AU" altLang="en-US" sz="6220" b="1" u="sng" cap="none" dirty="0">
                <a:solidFill>
                  <a:schemeClr val="accent1">
                    <a:lumMod val="50000"/>
                  </a:schemeClr>
                </a:solidFill>
                <a:effectLst>
                  <a:outerShdw blurRad="38100" dist="38100" dir="2700000" algn="tl">
                    <a:srgbClr val="000000">
                      <a:alpha val="43137"/>
                    </a:srgbClr>
                  </a:outerShdw>
                </a:effectLst>
                <a:latin typeface="Times New Roman" panose="02020603050405020304" charset="0"/>
                <a:cs typeface="Times New Roman" panose="02020603050405020304" charset="0"/>
                <a:sym typeface="+mn-ea"/>
              </a:rPr>
              <a:t> </a:t>
            </a:r>
            <a:r>
              <a:rPr lang="en-AU" altLang="en-US" sz="6220" cap="none" dirty="0">
                <a:solidFill>
                  <a:schemeClr val="accent1">
                    <a:lumMod val="50000"/>
                  </a:schemeClr>
                </a:solidFill>
                <a:latin typeface="Times New Roman" panose="02020603050405020304" charset="0"/>
                <a:cs typeface="Times New Roman" panose="02020603050405020304" charset="0"/>
                <a:sym typeface="+mn-ea"/>
              </a:rPr>
              <a:t>(immature RBCs in bone marrow)</a:t>
            </a:r>
            <a:r>
              <a:rPr lang="en-US" sz="6220" cap="none" dirty="0">
                <a:latin typeface="Times New Roman" panose="02020603050405020304" charset="0"/>
                <a:cs typeface="Times New Roman" panose="02020603050405020304" charset="0"/>
                <a:sym typeface="+mn-ea"/>
              </a:rPr>
              <a:t>is present. </a:t>
            </a:r>
            <a:endParaRPr lang="en-US" sz="6220" cap="none" dirty="0">
              <a:latin typeface="Times New Roman" panose="02020603050405020304" charset="0"/>
              <a:cs typeface="Times New Roman" panose="02020603050405020304" charset="0"/>
            </a:endParaRPr>
          </a:p>
          <a:p>
            <a:pPr algn="just"/>
            <a:r>
              <a:rPr lang="en-US" sz="6220" b="1" cap="none" dirty="0">
                <a:latin typeface="Times New Roman" panose="02020603050405020304" charset="0"/>
                <a:cs typeface="Times New Roman" panose="02020603050405020304" charset="0"/>
                <a:sym typeface="+mn-ea"/>
              </a:rPr>
              <a:t>Serum bilirubin:</a:t>
            </a:r>
            <a:r>
              <a:rPr lang="en-US" sz="6220" cap="none" dirty="0">
                <a:latin typeface="Times New Roman" panose="02020603050405020304" charset="0"/>
                <a:cs typeface="Times New Roman" panose="02020603050405020304" charset="0"/>
                <a:sym typeface="+mn-ea"/>
              </a:rPr>
              <a:t> it is moderately elevated between 1-3 mg/dl due to increased hemolysis.</a:t>
            </a:r>
            <a:endParaRPr lang="en-US" sz="6220" cap="none" dirty="0">
              <a:latin typeface="Times New Roman" panose="02020603050405020304" charset="0"/>
              <a:cs typeface="Times New Roman" panose="02020603050405020304" charset="0"/>
            </a:endParaRPr>
          </a:p>
          <a:p>
            <a:pPr algn="just"/>
            <a:endParaRPr lang="en-US" sz="6220" cap="none" dirty="0">
              <a:latin typeface="Times New Roman" panose="02020603050405020304" charset="0"/>
              <a:cs typeface="Times New Roman" panose="02020603050405020304" charset="0"/>
            </a:endParaRPr>
          </a:p>
          <a:p>
            <a:endParaRPr lang="en-US" sz="6220" cap="none" dirty="0"/>
          </a:p>
          <a:p>
            <a:endParaRPr lang="en-US" sz="6220" dirty="0"/>
          </a:p>
          <a:p>
            <a:endParaRPr lang="en-US" sz="622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165" y="-6985"/>
            <a:ext cx="7773035" cy="1468755"/>
          </a:xfrm>
        </p:spPr>
        <p:txBody>
          <a:bodyPr/>
          <a:lstStyle/>
          <a:p>
            <a:r>
              <a:rPr lang="en-AU" altLang="en-US" b="1" u="sng"/>
              <a:t>DIAGNOSTIC EVALUATION</a:t>
            </a:r>
            <a:endParaRPr lang="en-AU" altLang="en-US" b="1" u="sng"/>
          </a:p>
        </p:txBody>
      </p:sp>
      <p:sp>
        <p:nvSpPr>
          <p:cNvPr id="3" name="Content Placeholder 2"/>
          <p:cNvSpPr>
            <a:spLocks noGrp="1"/>
          </p:cNvSpPr>
          <p:nvPr>
            <p:ph sz="quarter" idx="13"/>
          </p:nvPr>
        </p:nvSpPr>
        <p:spPr>
          <a:xfrm>
            <a:off x="827405" y="116631"/>
            <a:ext cx="7773035" cy="5856813"/>
          </a:xfrm>
        </p:spPr>
        <p:txBody>
          <a:bodyPr>
            <a:normAutofit fontScale="35000" lnSpcReduction="20000"/>
          </a:bodyPr>
          <a:lstStyle/>
          <a:p>
            <a:pPr marL="0" indent="0">
              <a:buNone/>
            </a:pPr>
            <a:endParaRPr lang="en-US" dirty="0"/>
          </a:p>
          <a:p>
            <a:pPr marL="0" indent="0">
              <a:buNone/>
            </a:pPr>
            <a:endParaRPr lang="en-US" sz="11200" dirty="0"/>
          </a:p>
          <a:p>
            <a:endParaRPr lang="en-US" sz="11200" dirty="0"/>
          </a:p>
          <a:p>
            <a:pPr algn="just"/>
            <a:r>
              <a:rPr lang="en-US" sz="11200" b="1" cap="none" dirty="0">
                <a:latin typeface="Times New Roman" panose="02020603050405020304" charset="0"/>
                <a:cs typeface="Times New Roman" panose="02020603050405020304" charset="0"/>
              </a:rPr>
              <a:t>Serum iron:</a:t>
            </a:r>
            <a:r>
              <a:rPr lang="en-US" sz="11200" cap="none" dirty="0">
                <a:latin typeface="Times New Roman" panose="02020603050405020304" charset="0"/>
                <a:cs typeface="Times New Roman" panose="02020603050405020304" charset="0"/>
              </a:rPr>
              <a:t> serum iron levels are high as a result of increased absorption and ineffective utilization of iron and continuous hemolysis of red cells leading to release of iron.</a:t>
            </a:r>
            <a:endParaRPr lang="en-US" sz="11200" cap="none" dirty="0">
              <a:latin typeface="Times New Roman" panose="02020603050405020304" charset="0"/>
              <a:cs typeface="Times New Roman" panose="02020603050405020304" charset="0"/>
            </a:endParaRPr>
          </a:p>
          <a:p>
            <a:pPr algn="just"/>
            <a:endParaRPr lang="en-US" sz="11200" dirty="0">
              <a:latin typeface="Times New Roman" panose="02020603050405020304" charset="0"/>
              <a:cs typeface="Times New Roman" panose="0202060305040502030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165" y="-104775"/>
            <a:ext cx="7773035" cy="1090295"/>
          </a:xfrm>
        </p:spPr>
        <p:txBody>
          <a:bodyPr/>
          <a:lstStyle/>
          <a:p>
            <a:r>
              <a:rPr lang="en-AU" altLang="en-US" b="1" u="sng">
                <a:solidFill>
                  <a:schemeClr val="tx1"/>
                </a:solidFill>
                <a:effectLst>
                  <a:outerShdw blurRad="38100" dist="19050" dir="2700000" algn="tl" rotWithShape="0">
                    <a:schemeClr val="dk1">
                      <a:alpha val="40000"/>
                    </a:schemeClr>
                  </a:outerShdw>
                </a:effectLst>
              </a:rPr>
              <a:t>MANAGEMENT</a:t>
            </a:r>
            <a:endParaRPr lang="en-AU" altLang="en-US" b="1" u="sng">
              <a:solidFill>
                <a:schemeClr val="tx1"/>
              </a:solidFill>
              <a:effectLst>
                <a:outerShdw blurRad="38100" dist="19050" dir="2700000" algn="tl" rotWithShape="0">
                  <a:schemeClr val="dk1">
                    <a:alpha val="40000"/>
                  </a:schemeClr>
                </a:outerShdw>
              </a:effectLst>
            </a:endParaRPr>
          </a:p>
        </p:txBody>
      </p:sp>
      <p:sp>
        <p:nvSpPr>
          <p:cNvPr id="3" name="Content Placeholder 2"/>
          <p:cNvSpPr>
            <a:spLocks noGrp="1"/>
          </p:cNvSpPr>
          <p:nvPr>
            <p:ph sz="quarter" idx="13"/>
          </p:nvPr>
        </p:nvSpPr>
        <p:spPr>
          <a:xfrm>
            <a:off x="685165" y="856615"/>
            <a:ext cx="7773035" cy="4934585"/>
          </a:xfrm>
        </p:spPr>
        <p:txBody>
          <a:bodyPr>
            <a:noAutofit/>
          </a:bodyPr>
          <a:lstStyle/>
          <a:p>
            <a:pPr marL="0" indent="0" algn="just">
              <a:buNone/>
            </a:pPr>
            <a:r>
              <a:rPr lang="en-US" sz="2400" b="1" dirty="0">
                <a:latin typeface="Times New Roman" panose="02020603050405020304" charset="0"/>
                <a:cs typeface="Times New Roman" panose="02020603050405020304" charset="0"/>
              </a:rPr>
              <a:t>Repeated Blood Transfusion</a:t>
            </a:r>
            <a:endParaRPr lang="en-US" sz="2400" b="1" dirty="0">
              <a:latin typeface="Times New Roman" panose="02020603050405020304" charset="0"/>
              <a:cs typeface="Times New Roman" panose="02020603050405020304" charset="0"/>
            </a:endParaRPr>
          </a:p>
          <a:p>
            <a:pPr marL="0" indent="0" algn="just">
              <a:buNone/>
            </a:pPr>
            <a:r>
              <a:rPr lang="en-US" sz="2800" cap="none" dirty="0">
                <a:latin typeface="Times New Roman" panose="02020603050405020304" charset="0"/>
                <a:cs typeface="Times New Roman" panose="02020603050405020304" charset="0"/>
              </a:rPr>
              <a:t>It is given at regular interval to maintain the hemoglobin level at least </a:t>
            </a:r>
            <a:r>
              <a:rPr lang="en-US" sz="2800" b="1" u="sng" cap="none" dirty="0">
                <a:gradFill>
                  <a:gsLst>
                    <a:gs pos="0">
                      <a:srgbClr val="E30000"/>
                    </a:gs>
                    <a:gs pos="100000">
                      <a:srgbClr val="760303"/>
                    </a:gs>
                  </a:gsLst>
                  <a:lin scaled="0"/>
                </a:gradFill>
                <a:effectLst>
                  <a:outerShdw blurRad="38100" dist="38100" dir="2700000" algn="tl">
                    <a:srgbClr val="000000">
                      <a:alpha val="43137"/>
                    </a:srgbClr>
                  </a:outerShdw>
                </a:effectLst>
                <a:latin typeface="Times New Roman" panose="02020603050405020304" charset="0"/>
                <a:cs typeface="Times New Roman" panose="02020603050405020304" charset="0"/>
              </a:rPr>
              <a:t>10 to 11 gm/dl. </a:t>
            </a:r>
            <a:r>
              <a:rPr lang="en-US" sz="2800" cap="none" dirty="0">
                <a:latin typeface="Times New Roman" panose="02020603050405020304" charset="0"/>
                <a:cs typeface="Times New Roman" panose="02020603050405020304" charset="0"/>
              </a:rPr>
              <a:t>Interval and amount of blood transfusion depends upon the level of hemoglobin of the child. Usually </a:t>
            </a:r>
            <a:r>
              <a:rPr lang="en-US" sz="2800" b="1" u="sng" cap="none" dirty="0">
                <a:solidFill>
                  <a:srgbClr val="00B0F0"/>
                </a:solidFill>
                <a:effectLst>
                  <a:outerShdw blurRad="38100" dist="38100" dir="2700000" algn="tl">
                    <a:srgbClr val="000000">
                      <a:alpha val="43137"/>
                    </a:srgbClr>
                  </a:outerShdw>
                </a:effectLst>
                <a:latin typeface="Times New Roman" panose="02020603050405020304" charset="0"/>
                <a:cs typeface="Times New Roman" panose="02020603050405020304" charset="0"/>
              </a:rPr>
              <a:t>10-15 ml/kg every 2-3 weeks washed packed </a:t>
            </a:r>
            <a:r>
              <a:rPr lang="en-US" sz="2800" b="1" u="sng" cap="none" dirty="0" err="1">
                <a:solidFill>
                  <a:srgbClr val="00B0F0"/>
                </a:solidFill>
                <a:effectLst>
                  <a:outerShdw blurRad="38100" dist="38100" dir="2700000" algn="tl">
                    <a:srgbClr val="000000">
                      <a:alpha val="43137"/>
                    </a:srgbClr>
                  </a:outerShdw>
                </a:effectLst>
                <a:latin typeface="Times New Roman" panose="02020603050405020304" charset="0"/>
                <a:cs typeface="Times New Roman" panose="02020603050405020304" charset="0"/>
              </a:rPr>
              <a:t>rbcs</a:t>
            </a:r>
            <a:r>
              <a:rPr lang="en-US" sz="2800" b="1" u="sng" cap="none" dirty="0">
                <a:solidFill>
                  <a:srgbClr val="00B0F0"/>
                </a:solidFill>
                <a:effectLst>
                  <a:outerShdw blurRad="38100" dist="38100" dir="2700000" algn="tl">
                    <a:srgbClr val="000000">
                      <a:alpha val="43137"/>
                    </a:srgbClr>
                  </a:outerShdw>
                </a:effectLst>
                <a:latin typeface="Times New Roman" panose="02020603050405020304" charset="0"/>
                <a:cs typeface="Times New Roman" panose="02020603050405020304" charset="0"/>
              </a:rPr>
              <a:t> are transfused.</a:t>
            </a:r>
            <a:r>
              <a:rPr lang="en-US" sz="2800" cap="none" dirty="0">
                <a:latin typeface="Times New Roman" panose="02020603050405020304" charset="0"/>
                <a:cs typeface="Times New Roman" panose="02020603050405020304" charset="0"/>
              </a:rPr>
              <a:t> Special precautions to be taken during transfusion to prevent complications. Transfusion related infections can be prevented by specific protection with immunizing agents.</a:t>
            </a:r>
            <a:r>
              <a:rPr lang="en-US" sz="2400" cap="none" dirty="0">
                <a:latin typeface="Times New Roman" panose="02020603050405020304" charset="0"/>
                <a:cs typeface="Times New Roman" panose="02020603050405020304" charset="0"/>
              </a:rPr>
              <a:t> </a:t>
            </a:r>
            <a:endParaRPr lang="en-US" sz="2400" dirty="0">
              <a:latin typeface="Times New Roman" panose="02020603050405020304" charset="0"/>
              <a:cs typeface="Times New Roman" panose="0202060305040502030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3895" y="-36195"/>
            <a:ext cx="8229600" cy="6219825"/>
          </a:xfrm>
        </p:spPr>
        <p:txBody>
          <a:bodyPr>
            <a:noAutofit/>
          </a:bodyPr>
          <a:lstStyle/>
          <a:p>
            <a:pPr>
              <a:buFont typeface="Wingdings" panose="05000000000000000000" charset="0"/>
              <a:buChar char="Ø"/>
            </a:pPr>
            <a:endParaRPr lang="en-AU" altLang="en-US" sz="1100" dirty="0">
              <a:latin typeface="Times New Roman" panose="02020603050405020304" charset="0"/>
              <a:cs typeface="Times New Roman" panose="02020603050405020304" charset="0"/>
            </a:endParaRPr>
          </a:p>
          <a:p>
            <a:pPr algn="just">
              <a:buFont typeface="Wingdings" panose="05000000000000000000" charset="0"/>
              <a:buChar char="Ø"/>
            </a:pPr>
            <a:r>
              <a:rPr lang="en-AU" altLang="en-US" b="1" dirty="0">
                <a:latin typeface="Times New Roman" panose="02020603050405020304" charset="0"/>
                <a:cs typeface="Times New Roman" panose="02020603050405020304" charset="0"/>
              </a:rPr>
              <a:t>Iron Chelation Therapy</a:t>
            </a:r>
            <a:endParaRPr lang="en-AU" altLang="en-US" b="1" dirty="0">
              <a:latin typeface="Times New Roman" panose="02020603050405020304" charset="0"/>
              <a:cs typeface="Times New Roman" panose="02020603050405020304" charset="0"/>
            </a:endParaRPr>
          </a:p>
          <a:p>
            <a:pPr marL="0" indent="0" algn="just">
              <a:buFont typeface="Wingdings" panose="05000000000000000000" charset="0"/>
              <a:buNone/>
            </a:pPr>
            <a:r>
              <a:rPr lang="en-AU" altLang="en-US" sz="2400" cap="none" dirty="0">
                <a:latin typeface="Times New Roman" panose="02020603050405020304" charset="0"/>
                <a:cs typeface="Times New Roman" panose="02020603050405020304" charset="0"/>
              </a:rPr>
              <a:t>Rapid </a:t>
            </a:r>
            <a:r>
              <a:rPr lang="en-AU" altLang="en-US" sz="2400" cap="none" dirty="0" err="1">
                <a:latin typeface="Times New Roman" panose="02020603050405020304" charset="0"/>
                <a:cs typeface="Times New Roman" panose="02020603050405020304" charset="0"/>
              </a:rPr>
              <a:t>hemolysis</a:t>
            </a:r>
            <a:r>
              <a:rPr lang="en-AU" altLang="en-US" sz="2400" cap="none" dirty="0">
                <a:latin typeface="Times New Roman" panose="02020603050405020304" charset="0"/>
                <a:cs typeface="Times New Roman" panose="02020603050405020304" charset="0"/>
              </a:rPr>
              <a:t> and repeated blood transfusions </a:t>
            </a:r>
            <a:r>
              <a:rPr lang="en-AU" altLang="en-US" sz="2400" b="1" u="sng" cap="none" dirty="0">
                <a:solidFill>
                  <a:srgbClr val="00B0F0"/>
                </a:solidFill>
                <a:effectLst>
                  <a:outerShdw blurRad="38100" dist="38100" dir="2700000" algn="tl">
                    <a:srgbClr val="000000">
                      <a:alpha val="43137"/>
                    </a:srgbClr>
                  </a:outerShdw>
                </a:effectLst>
                <a:latin typeface="Times New Roman" panose="02020603050405020304" charset="0"/>
                <a:cs typeface="Times New Roman" panose="02020603050405020304" charset="0"/>
              </a:rPr>
              <a:t>result in iron overload</a:t>
            </a:r>
            <a:r>
              <a:rPr lang="en-AU" altLang="en-US" sz="2400" cap="none" dirty="0">
                <a:latin typeface="Times New Roman" panose="02020603050405020304" charset="0"/>
                <a:cs typeface="Times New Roman" panose="02020603050405020304" charset="0"/>
              </a:rPr>
              <a:t> which causes </a:t>
            </a:r>
            <a:r>
              <a:rPr lang="en-AU" altLang="en-US" sz="2400" b="1" u="sng" cap="none" dirty="0">
                <a:gradFill>
                  <a:gsLst>
                    <a:gs pos="0">
                      <a:srgbClr val="E30000"/>
                    </a:gs>
                    <a:gs pos="100000">
                      <a:srgbClr val="760303"/>
                    </a:gs>
                  </a:gsLst>
                  <a:lin scaled="0"/>
                </a:gradFill>
                <a:effectLst>
                  <a:outerShdw blurRad="38100" dist="38100" dir="2700000" algn="tl">
                    <a:srgbClr val="000000">
                      <a:alpha val="43137"/>
                    </a:srgbClr>
                  </a:outerShdw>
                </a:effectLst>
                <a:latin typeface="Times New Roman" panose="02020603050405020304" charset="0"/>
                <a:cs typeface="Times New Roman" panose="02020603050405020304" charset="0"/>
              </a:rPr>
              <a:t>hemochromatosis </a:t>
            </a:r>
            <a:r>
              <a:rPr lang="en-AU" altLang="en-US" sz="2400" cap="none" dirty="0">
                <a:gradFill>
                  <a:gsLst>
                    <a:gs pos="0">
                      <a:srgbClr val="E30000"/>
                    </a:gs>
                    <a:gs pos="100000">
                      <a:srgbClr val="760303"/>
                    </a:gs>
                  </a:gsLst>
                  <a:lin scaled="0"/>
                </a:gradFill>
                <a:effectLst/>
                <a:latin typeface="Times New Roman" panose="02020603050405020304" charset="0"/>
                <a:cs typeface="Times New Roman" panose="02020603050405020304" charset="0"/>
              </a:rPr>
              <a:t>(too much iron in body</a:t>
            </a:r>
            <a:r>
              <a:rPr lang="en-AU" altLang="en-US" sz="2400" b="1" u="sng" cap="none" dirty="0">
                <a:gradFill>
                  <a:gsLst>
                    <a:gs pos="0">
                      <a:srgbClr val="E30000"/>
                    </a:gs>
                    <a:gs pos="100000">
                      <a:srgbClr val="760303"/>
                    </a:gs>
                  </a:gsLst>
                  <a:lin scaled="0"/>
                </a:gradFill>
                <a:effectLst>
                  <a:outerShdw blurRad="38100" dist="38100" dir="2700000" algn="tl">
                    <a:srgbClr val="000000">
                      <a:alpha val="43137"/>
                    </a:srgbClr>
                  </a:outerShdw>
                </a:effectLst>
                <a:latin typeface="Times New Roman" panose="02020603050405020304" charset="0"/>
                <a:cs typeface="Times New Roman" panose="02020603050405020304" charset="0"/>
              </a:rPr>
              <a:t>and hemosiderosis</a:t>
            </a:r>
            <a:r>
              <a:rPr lang="en-AU" altLang="en-US" sz="2400" cap="none" dirty="0">
                <a:gradFill>
                  <a:gsLst>
                    <a:gs pos="0">
                      <a:srgbClr val="E30000"/>
                    </a:gs>
                    <a:gs pos="100000">
                      <a:srgbClr val="760303"/>
                    </a:gs>
                  </a:gsLst>
                  <a:lin scaled="0"/>
                </a:gradFill>
                <a:effectLst/>
                <a:latin typeface="Times New Roman" panose="02020603050405020304" charset="0"/>
                <a:cs typeface="Times New Roman" panose="02020603050405020304" charset="0"/>
              </a:rPr>
              <a:t>(excessive accumulation of iron in tissue).</a:t>
            </a:r>
            <a:r>
              <a:rPr lang="en-AU" altLang="en-US" sz="2400" cap="none" dirty="0">
                <a:latin typeface="Times New Roman" panose="02020603050405020304" charset="0"/>
                <a:cs typeface="Times New Roman" panose="02020603050405020304" charset="0"/>
              </a:rPr>
              <a:t> Each unit of transfused blood provides</a:t>
            </a:r>
            <a:r>
              <a:rPr lang="en-AU" altLang="en-US" sz="2400" b="1" u="sng" cap="none" dirty="0">
                <a:gradFill>
                  <a:gsLst>
                    <a:gs pos="0">
                      <a:srgbClr val="14CD68"/>
                    </a:gs>
                    <a:gs pos="100000">
                      <a:srgbClr val="0B6E38"/>
                    </a:gs>
                  </a:gsLst>
                  <a:lin scaled="0"/>
                </a:gradFill>
                <a:effectLst>
                  <a:outerShdw blurRad="38100" dist="38100" dir="2700000" algn="tl">
                    <a:srgbClr val="000000">
                      <a:alpha val="43137"/>
                    </a:srgbClr>
                  </a:outerShdw>
                </a:effectLst>
                <a:latin typeface="Times New Roman" panose="02020603050405020304" charset="0"/>
                <a:cs typeface="Times New Roman" panose="02020603050405020304" charset="0"/>
              </a:rPr>
              <a:t> 200 mg of elemental iron</a:t>
            </a:r>
            <a:r>
              <a:rPr lang="en-AU" altLang="en-US" sz="2400" cap="none" dirty="0">
                <a:latin typeface="Times New Roman" panose="02020603050405020304" charset="0"/>
                <a:cs typeface="Times New Roman" panose="02020603050405020304" charset="0"/>
              </a:rPr>
              <a:t>. This excessive iron deposits in various organs leading to </a:t>
            </a:r>
            <a:r>
              <a:rPr lang="en-AU" altLang="en-US" sz="2400" b="1" u="sng" cap="none" dirty="0">
                <a:solidFill>
                  <a:schemeClr val="accent1"/>
                </a:solidFill>
                <a:effectLst>
                  <a:outerShdw blurRad="38100" dist="38100" dir="2700000" algn="tl">
                    <a:srgbClr val="000000">
                      <a:alpha val="43137"/>
                    </a:srgbClr>
                  </a:outerShdw>
                </a:effectLst>
                <a:latin typeface="Times New Roman" panose="02020603050405020304" charset="0"/>
                <a:cs typeface="Times New Roman" panose="02020603050405020304" charset="0"/>
              </a:rPr>
              <a:t>multiple organ failure</a:t>
            </a:r>
            <a:r>
              <a:rPr lang="en-AU" altLang="en-US" sz="2400" cap="none" dirty="0">
                <a:latin typeface="Times New Roman" panose="02020603050405020304" charset="0"/>
                <a:cs typeface="Times New Roman" panose="02020603050405020304" charset="0"/>
              </a:rPr>
              <a:t>. Chelation therapy is used to </a:t>
            </a:r>
            <a:r>
              <a:rPr lang="en-AU" altLang="en-US" sz="2400" b="1" u="sng" cap="none" dirty="0">
                <a:solidFill>
                  <a:schemeClr val="accent1">
                    <a:lumMod val="50000"/>
                  </a:schemeClr>
                </a:solidFill>
                <a:effectLst>
                  <a:outerShdw blurRad="38100" dist="38100" dir="2700000" algn="tl">
                    <a:srgbClr val="000000">
                      <a:alpha val="43137"/>
                    </a:srgbClr>
                  </a:outerShdw>
                </a:effectLst>
                <a:latin typeface="Times New Roman" panose="02020603050405020304" charset="0"/>
                <a:cs typeface="Times New Roman" panose="02020603050405020304" charset="0"/>
              </a:rPr>
              <a:t>excrete excessive iron in urine .</a:t>
            </a:r>
            <a:r>
              <a:rPr lang="en-AU" altLang="en-US" sz="2400" cap="none" dirty="0">
                <a:latin typeface="Times New Roman" panose="02020603050405020304" charset="0"/>
                <a:cs typeface="Times New Roman" panose="02020603050405020304" charset="0"/>
              </a:rPr>
              <a:t> The iron status of child should be monitored by repeated serum ferritin measurement. </a:t>
            </a:r>
            <a:r>
              <a:rPr lang="en-AU" altLang="en-US" sz="2400" cap="none" dirty="0" err="1">
                <a:latin typeface="Times New Roman" panose="02020603050405020304" charset="0"/>
                <a:cs typeface="Times New Roman" panose="02020603050405020304" charset="0"/>
              </a:rPr>
              <a:t>Desferrioxamine</a:t>
            </a:r>
            <a:r>
              <a:rPr lang="en-AU" altLang="en-US" sz="2400" cap="none" dirty="0">
                <a:latin typeface="Times New Roman" panose="02020603050405020304" charset="0"/>
                <a:cs typeface="Times New Roman" panose="02020603050405020304" charset="0"/>
              </a:rPr>
              <a:t> is available as iron-chelating agent that may be given by parenteral route. </a:t>
            </a:r>
            <a:r>
              <a:rPr lang="en-AU" altLang="en-US" sz="2400" b="1" u="sng" cap="none" dirty="0">
                <a:gradFill>
                  <a:gsLst>
                    <a:gs pos="0">
                      <a:srgbClr val="14CD68"/>
                    </a:gs>
                    <a:gs pos="100000">
                      <a:srgbClr val="035C7D"/>
                    </a:gs>
                  </a:gsLst>
                  <a:lin scaled="0"/>
                </a:gradFill>
                <a:effectLst>
                  <a:outerShdw blurRad="38100" dist="38100" dir="2700000" algn="tl">
                    <a:srgbClr val="000000">
                      <a:alpha val="43137"/>
                    </a:srgbClr>
                  </a:outerShdw>
                </a:effectLst>
                <a:latin typeface="Times New Roman" panose="02020603050405020304" charset="0"/>
                <a:cs typeface="Times New Roman" panose="02020603050405020304" charset="0"/>
              </a:rPr>
              <a:t>It should be given subcutaneously in dose of 40-60 mg/kg/day over a period of 8-12 hours</a:t>
            </a:r>
            <a:r>
              <a:rPr lang="en-AU" altLang="en-US" sz="2400" cap="none" dirty="0">
                <a:latin typeface="Times New Roman" panose="02020603050405020304" charset="0"/>
                <a:cs typeface="Times New Roman" panose="02020603050405020304" charset="0"/>
              </a:rPr>
              <a:t>. Chelation therapy should be started by </a:t>
            </a:r>
            <a:r>
              <a:rPr lang="en-AU" altLang="en-US" sz="2400" b="1" u="sng" cap="none" dirty="0">
                <a:gradFill>
                  <a:gsLst>
                    <a:gs pos="0">
                      <a:srgbClr val="FBFB11"/>
                    </a:gs>
                    <a:gs pos="100000">
                      <a:srgbClr val="838309"/>
                    </a:gs>
                  </a:gsLst>
                  <a:lin scaled="0"/>
                </a:gradFill>
                <a:effectLst>
                  <a:outerShdw blurRad="38100" dist="38100" dir="2700000" algn="tl">
                    <a:srgbClr val="000000">
                      <a:alpha val="43137"/>
                    </a:srgbClr>
                  </a:outerShdw>
                </a:effectLst>
                <a:latin typeface="Times New Roman" panose="02020603050405020304" charset="0"/>
                <a:cs typeface="Times New Roman" panose="02020603050405020304" charset="0"/>
              </a:rPr>
              <a:t>10th-15th transfusion</a:t>
            </a:r>
            <a:r>
              <a:rPr lang="en-AU" altLang="en-US" sz="2400" cap="none" dirty="0">
                <a:latin typeface="Times New Roman" panose="02020603050405020304" charset="0"/>
                <a:cs typeface="Times New Roman" panose="02020603050405020304" charset="0"/>
              </a:rPr>
              <a:t>. </a:t>
            </a:r>
            <a:endParaRPr lang="en-AU" altLang="en-US" sz="2400" cap="none" dirty="0">
              <a:latin typeface="Times New Roman" panose="02020603050405020304" charset="0"/>
              <a:cs typeface="Times New Roman" panose="0202060305040502030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685165" y="344170"/>
            <a:ext cx="3829685" cy="5447030"/>
          </a:xfrm>
        </p:spPr>
        <p:txBody>
          <a:bodyPr>
            <a:noAutofit/>
          </a:bodyPr>
          <a:lstStyle/>
          <a:p>
            <a:pPr algn="just">
              <a:buFont typeface="Wingdings" panose="05000000000000000000" charset="0"/>
              <a:buChar char="v"/>
            </a:pPr>
            <a:r>
              <a:rPr lang="en-US" sz="2800" b="1" u="sng" dirty="0">
                <a:latin typeface="Times New Roman" panose="02020603050405020304" charset="0"/>
                <a:cs typeface="Times New Roman" panose="02020603050405020304" charset="0"/>
              </a:rPr>
              <a:t>Splenectomy</a:t>
            </a:r>
            <a:endParaRPr lang="en-US" sz="2800" dirty="0">
              <a:latin typeface="Times New Roman" panose="02020603050405020304" charset="0"/>
              <a:cs typeface="Times New Roman" panose="02020603050405020304" charset="0"/>
            </a:endParaRPr>
          </a:p>
          <a:p>
            <a:pPr marL="0" indent="0" algn="just">
              <a:buNone/>
            </a:pPr>
            <a:r>
              <a:rPr lang="en-US" sz="2800" cap="none" dirty="0">
                <a:latin typeface="Times New Roman" panose="02020603050405020304" charset="0"/>
                <a:cs typeface="Times New Roman" panose="02020603050405020304" charset="0"/>
              </a:rPr>
              <a:t>Splenectomy is indicated when the child need very frequent blood transfusion and develop </a:t>
            </a:r>
            <a:r>
              <a:rPr lang="en-US" sz="2800" b="1" u="sng" cap="none" dirty="0">
                <a:gradFill>
                  <a:gsLst>
                    <a:gs pos="0">
                      <a:srgbClr val="E30000"/>
                    </a:gs>
                    <a:gs pos="100000">
                      <a:srgbClr val="760303"/>
                    </a:gs>
                  </a:gsLst>
                  <a:lin scaled="0"/>
                </a:gradFill>
                <a:effectLst>
                  <a:outerShdw blurRad="38100" dist="38100" dir="2700000" algn="tl">
                    <a:srgbClr val="000000">
                      <a:alpha val="43137"/>
                    </a:srgbClr>
                  </a:outerShdw>
                </a:effectLst>
                <a:latin typeface="Times New Roman" panose="02020603050405020304" charset="0"/>
                <a:cs typeface="Times New Roman" panose="02020603050405020304" charset="0"/>
              </a:rPr>
              <a:t>hypersplenism or big spleen causing discomfort.</a:t>
            </a:r>
            <a:endParaRPr lang="en-US" sz="2800" cap="none" dirty="0">
              <a:latin typeface="Times New Roman" panose="02020603050405020304" charset="0"/>
              <a:cs typeface="Times New Roman" panose="02020603050405020304" charset="0"/>
            </a:endParaRPr>
          </a:p>
          <a:p>
            <a:pPr marL="0" indent="0" algn="just">
              <a:buFont typeface="Wingdings" panose="05000000000000000000" charset="0"/>
              <a:buNone/>
            </a:pPr>
            <a:endParaRPr lang="en-US" sz="2800" cap="none" dirty="0">
              <a:latin typeface="Times New Roman" panose="02020603050405020304" charset="0"/>
              <a:cs typeface="Times New Roman" panose="02020603050405020304" charset="0"/>
            </a:endParaRPr>
          </a:p>
        </p:txBody>
      </p:sp>
      <p:pic>
        <p:nvPicPr>
          <p:cNvPr id="2" name="Content Placeholder 1" descr="splenectomy-procedure-purpose-results-cost-price-in-hindi"/>
          <p:cNvPicPr>
            <a:picLocks noChangeAspect="1"/>
          </p:cNvPicPr>
          <p:nvPr>
            <p:ph sz="quarter" idx="14"/>
          </p:nvPr>
        </p:nvPicPr>
        <p:blipFill>
          <a:blip r:embed="rId1"/>
          <a:stretch>
            <a:fillRect/>
          </a:stretch>
        </p:blipFill>
        <p:spPr>
          <a:xfrm>
            <a:off x="4629150" y="425450"/>
            <a:ext cx="3829050" cy="5452110"/>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482" y="188640"/>
            <a:ext cx="7773035" cy="5751830"/>
          </a:xfrm>
        </p:spPr>
        <p:txBody>
          <a:bodyPr>
            <a:noAutofit/>
          </a:bodyPr>
          <a:lstStyle/>
          <a:p>
            <a:pPr algn="just">
              <a:buFont typeface="Wingdings" panose="05000000000000000000" charset="0"/>
              <a:buChar char="v"/>
            </a:pPr>
            <a:r>
              <a:rPr lang="en-US" sz="2800" b="1" u="sng" dirty="0">
                <a:latin typeface="Times New Roman" panose="02020603050405020304" charset="0"/>
                <a:cs typeface="Times New Roman" panose="02020603050405020304" charset="0"/>
              </a:rPr>
              <a:t>Folic Acid Supplementation</a:t>
            </a:r>
            <a:endParaRPr lang="en-US" sz="2800" b="1" u="sng" dirty="0">
              <a:latin typeface="Times New Roman" panose="02020603050405020304" charset="0"/>
              <a:cs typeface="Times New Roman" panose="02020603050405020304" charset="0"/>
            </a:endParaRPr>
          </a:p>
          <a:p>
            <a:pPr algn="just">
              <a:buNone/>
            </a:pPr>
            <a:r>
              <a:rPr lang="en-US" sz="2800" cap="none" dirty="0">
                <a:latin typeface="Times New Roman" panose="02020603050405020304" charset="0"/>
                <a:cs typeface="Times New Roman" panose="02020603050405020304" charset="0"/>
              </a:rPr>
              <a:t>Folic acid supplementation are recommended whereas </a:t>
            </a:r>
            <a:r>
              <a:rPr lang="en-US" sz="2800" b="1" u="sng" cap="none" dirty="0">
                <a:gradFill>
                  <a:gsLst>
                    <a:gs pos="0">
                      <a:srgbClr val="14CD68"/>
                    </a:gs>
                    <a:gs pos="100000">
                      <a:srgbClr val="0B6E38"/>
                    </a:gs>
                  </a:gsLst>
                  <a:lin scaled="0"/>
                </a:gradFill>
                <a:effectLst>
                  <a:outerShdw blurRad="38100" dist="38100" dir="2700000" algn="tl">
                    <a:srgbClr val="000000">
                      <a:alpha val="43137"/>
                    </a:srgbClr>
                  </a:outerShdw>
                </a:effectLst>
                <a:latin typeface="Times New Roman" panose="02020603050405020304" charset="0"/>
                <a:cs typeface="Times New Roman" panose="02020603050405020304" charset="0"/>
              </a:rPr>
              <a:t>iron therapy and dietary iron should be avoided </a:t>
            </a:r>
            <a:r>
              <a:rPr lang="en-US" sz="2800" cap="none" dirty="0">
                <a:latin typeface="Times New Roman" panose="02020603050405020304" charset="0"/>
                <a:cs typeface="Times New Roman" panose="02020603050405020304" charset="0"/>
              </a:rPr>
              <a:t>to prevent more iron deposition.</a:t>
            </a:r>
            <a:endParaRPr lang="en-US" sz="2800" cap="none" dirty="0">
              <a:latin typeface="Times New Roman" panose="02020603050405020304" charset="0"/>
              <a:cs typeface="Times New Roman" panose="0202060305040502030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70815"/>
            <a:ext cx="8229600" cy="5936615"/>
          </a:xfrm>
        </p:spPr>
        <p:txBody>
          <a:bodyPr>
            <a:normAutofit fontScale="25000" lnSpcReduction="20000"/>
          </a:bodyPr>
          <a:lstStyle/>
          <a:p>
            <a:pPr marL="0" indent="0">
              <a:buNone/>
            </a:pPr>
            <a:endParaRPr lang="en-US" sz="2000" b="1" dirty="0"/>
          </a:p>
          <a:p>
            <a:pPr marL="0" indent="0" algn="just">
              <a:lnSpc>
                <a:spcPct val="150000"/>
              </a:lnSpc>
              <a:buNone/>
            </a:pPr>
            <a:r>
              <a:rPr lang="en-US" sz="2000" dirty="0">
                <a:sym typeface="+mn-ea"/>
              </a:rPr>
              <a:t> </a:t>
            </a:r>
            <a:r>
              <a:rPr lang="en-US" sz="9600" b="1" u="sng" dirty="0">
                <a:latin typeface="Times New Roman" panose="02020603050405020304" charset="0"/>
                <a:cs typeface="Times New Roman" panose="02020603050405020304" charset="0"/>
                <a:sym typeface="+mn-ea"/>
              </a:rPr>
              <a:t>Supportive Management</a:t>
            </a:r>
            <a:endParaRPr lang="en-US" sz="9600" b="1" u="sng" dirty="0">
              <a:latin typeface="Times New Roman" panose="02020603050405020304" charset="0"/>
              <a:cs typeface="Times New Roman" panose="02020603050405020304" charset="0"/>
            </a:endParaRPr>
          </a:p>
          <a:p>
            <a:pPr marL="0" indent="0" algn="just">
              <a:lnSpc>
                <a:spcPct val="150000"/>
              </a:lnSpc>
              <a:buNone/>
            </a:pPr>
            <a:r>
              <a:rPr lang="en-US" sz="12800" cap="none" dirty="0">
                <a:latin typeface="Times New Roman" panose="02020603050405020304" charset="0"/>
                <a:cs typeface="Times New Roman" panose="02020603050405020304" charset="0"/>
              </a:rPr>
              <a:t>Supportive management is important to manage associated problems and to treat complications (like CCF, hepatic failure). Vaccination with hepatitis 'B' to be given to prevent transfusion related infection along with other routine immunization. Emotional support is very essential to the parents and child. Basic supportive nursing care are very important to prevent various complications.</a:t>
            </a:r>
            <a:endParaRPr lang="en-US" sz="12800" cap="none" dirty="0">
              <a:latin typeface="Times New Roman" panose="02020603050405020304" charset="0"/>
              <a:cs typeface="Times New Roman" panose="02020603050405020304" charset="0"/>
            </a:endParaRPr>
          </a:p>
          <a:p>
            <a:pPr marL="0" indent="0">
              <a:lnSpc>
                <a:spcPct val="150000"/>
              </a:lnSpc>
              <a:buNone/>
            </a:pPr>
            <a:endParaRPr lang="en-US" sz="9600" dirty="0">
              <a:latin typeface="Times New Roman" panose="02020603050405020304" charset="0"/>
              <a:cs typeface="Times New Roman" panose="0202060305040502030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70815"/>
            <a:ext cx="8229600" cy="5936615"/>
          </a:xfrm>
        </p:spPr>
        <p:txBody>
          <a:bodyPr>
            <a:normAutofit fontScale="25000" lnSpcReduction="20000"/>
          </a:bodyPr>
          <a:lstStyle/>
          <a:p>
            <a:pPr marL="0" indent="0">
              <a:buNone/>
            </a:pPr>
            <a:endParaRPr lang="en-US" sz="2000" b="1" dirty="0"/>
          </a:p>
          <a:p>
            <a:pPr marL="0" indent="0" algn="just">
              <a:lnSpc>
                <a:spcPct val="150000"/>
              </a:lnSpc>
              <a:buNone/>
            </a:pPr>
            <a:r>
              <a:rPr lang="en-US" sz="2000" dirty="0">
                <a:sym typeface="+mn-ea"/>
              </a:rPr>
              <a:t> </a:t>
            </a:r>
            <a:r>
              <a:rPr lang="en-US" sz="11200" b="1" u="sng" dirty="0">
                <a:latin typeface="Times New Roman" panose="02020603050405020304" charset="0"/>
                <a:cs typeface="Times New Roman" panose="02020603050405020304" charset="0"/>
              </a:rPr>
              <a:t>Bone Marrow Transplantation</a:t>
            </a:r>
            <a:endParaRPr lang="en-US" sz="11200" b="1" u="sng" dirty="0">
              <a:latin typeface="Times New Roman" panose="02020603050405020304" charset="0"/>
              <a:cs typeface="Times New Roman" panose="02020603050405020304" charset="0"/>
            </a:endParaRPr>
          </a:p>
          <a:p>
            <a:pPr marL="0" indent="0" algn="just">
              <a:lnSpc>
                <a:spcPct val="150000"/>
              </a:lnSpc>
              <a:buNone/>
            </a:pPr>
            <a:r>
              <a:rPr lang="en-US" sz="14400" cap="none" dirty="0">
                <a:latin typeface="Times New Roman" panose="02020603050405020304" charset="0"/>
                <a:cs typeface="Times New Roman" panose="02020603050405020304" charset="0"/>
              </a:rPr>
              <a:t>Bone marrow transplantation is a effective treatment modality with potential of curing thalassemia. </a:t>
            </a:r>
            <a:r>
              <a:rPr lang="en-US" sz="14400" b="1" u="sng" cap="none" dirty="0">
                <a:solidFill>
                  <a:schemeClr val="accent1">
                    <a:lumMod val="75000"/>
                  </a:schemeClr>
                </a:solidFill>
                <a:effectLst>
                  <a:outerShdw blurRad="38100" dist="38100" dir="2700000" algn="tl">
                    <a:srgbClr val="000000">
                      <a:alpha val="43137"/>
                    </a:srgbClr>
                  </a:outerShdw>
                </a:effectLst>
                <a:latin typeface="Times New Roman" panose="02020603050405020304" charset="0"/>
                <a:cs typeface="Times New Roman" panose="02020603050405020304" charset="0"/>
              </a:rPr>
              <a:t>Defective stem cells are replaced by normal stem cells.</a:t>
            </a:r>
            <a:r>
              <a:rPr lang="en-US" sz="14400" cap="none" dirty="0">
                <a:latin typeface="Times New Roman" panose="02020603050405020304" charset="0"/>
                <a:cs typeface="Times New Roman" panose="02020603050405020304" charset="0"/>
              </a:rPr>
              <a:t> It is extremely expensive and possible in only very selective cases.</a:t>
            </a:r>
            <a:endParaRPr lang="en-US" sz="14400" cap="none" dirty="0">
              <a:latin typeface="Times New Roman" panose="02020603050405020304" charset="0"/>
              <a:cs typeface="Times New Roman" panose="02020603050405020304" charset="0"/>
            </a:endParaRPr>
          </a:p>
          <a:p>
            <a:pPr marL="0" indent="0">
              <a:lnSpc>
                <a:spcPct val="150000"/>
              </a:lnSpc>
              <a:buNone/>
            </a:pPr>
            <a:endParaRPr lang="en-US" sz="9600" dirty="0">
              <a:latin typeface="Times New Roman" panose="02020603050405020304" charset="0"/>
              <a:cs typeface="Times New Roman" panose="0202060305040502030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32180"/>
            <a:ext cx="8229600" cy="6697980"/>
          </a:xfrm>
        </p:spPr>
        <p:txBody>
          <a:bodyPr>
            <a:normAutofit fontScale="42500" lnSpcReduction="20000"/>
          </a:bodyPr>
          <a:lstStyle/>
          <a:p>
            <a:pPr marL="0" indent="0">
              <a:buNone/>
            </a:pPr>
            <a:endParaRPr lang="en-US" sz="2000" b="1" dirty="0"/>
          </a:p>
          <a:p>
            <a:pPr marL="0" indent="0">
              <a:lnSpc>
                <a:spcPct val="150000"/>
              </a:lnSpc>
              <a:buNone/>
            </a:pPr>
            <a:endParaRPr lang="en-US" sz="9600" dirty="0">
              <a:latin typeface="Times New Roman" panose="02020603050405020304" charset="0"/>
              <a:cs typeface="Times New Roman" panose="02020603050405020304" charset="0"/>
            </a:endParaRPr>
          </a:p>
          <a:p>
            <a:pPr marL="0" indent="0" algn="just">
              <a:lnSpc>
                <a:spcPct val="150000"/>
              </a:lnSpc>
              <a:buNone/>
            </a:pPr>
            <a:r>
              <a:rPr lang="en-US" sz="11200" b="1" u="sng" dirty="0">
                <a:latin typeface="Times New Roman" panose="02020603050405020304" charset="0"/>
                <a:cs typeface="Times New Roman" panose="02020603050405020304" charset="0"/>
              </a:rPr>
              <a:t>New Approaches</a:t>
            </a:r>
            <a:endParaRPr lang="en-US" sz="11200" b="1" u="sng" dirty="0">
              <a:latin typeface="Times New Roman" panose="02020603050405020304" charset="0"/>
              <a:cs typeface="Times New Roman" panose="02020603050405020304" charset="0"/>
            </a:endParaRPr>
          </a:p>
          <a:p>
            <a:pPr marL="0" indent="0" algn="just">
              <a:lnSpc>
                <a:spcPct val="150000"/>
              </a:lnSpc>
              <a:buNone/>
            </a:pPr>
            <a:endParaRPr lang="en-US" sz="11200" b="1" u="sng" dirty="0">
              <a:latin typeface="Times New Roman" panose="02020603050405020304" charset="0"/>
              <a:cs typeface="Times New Roman" panose="02020603050405020304" charset="0"/>
            </a:endParaRPr>
          </a:p>
          <a:p>
            <a:pPr marL="0" indent="0" algn="just">
              <a:lnSpc>
                <a:spcPct val="100000"/>
              </a:lnSpc>
              <a:buNone/>
            </a:pPr>
            <a:r>
              <a:rPr lang="en-US" sz="11200" cap="none" dirty="0">
                <a:latin typeface="Times New Roman" panose="02020603050405020304" charset="0"/>
                <a:cs typeface="Times New Roman" panose="02020603050405020304" charset="0"/>
              </a:rPr>
              <a:t>New approaches in the management of thalassemia are </a:t>
            </a:r>
            <a:r>
              <a:rPr lang="en-US" sz="11200" b="1" u="sng" cap="none" dirty="0">
                <a:solidFill>
                  <a:schemeClr val="accent1">
                    <a:lumMod val="75000"/>
                  </a:schemeClr>
                </a:solidFill>
                <a:effectLst>
                  <a:outerShdw blurRad="38100" dist="38100" dir="2700000" algn="tl">
                    <a:srgbClr val="000000">
                      <a:alpha val="43137"/>
                    </a:srgbClr>
                  </a:outerShdw>
                </a:effectLst>
                <a:latin typeface="Times New Roman" panose="02020603050405020304" charset="0"/>
                <a:cs typeface="Times New Roman" panose="02020603050405020304" charset="0"/>
              </a:rPr>
              <a:t>gene therapy and gene manipulation</a:t>
            </a:r>
            <a:r>
              <a:rPr lang="en-US" sz="11200" cap="none" dirty="0">
                <a:latin typeface="Times New Roman" panose="02020603050405020304" charset="0"/>
                <a:cs typeface="Times New Roman" panose="02020603050405020304" charset="0"/>
              </a:rPr>
              <a:t>. </a:t>
            </a:r>
            <a:r>
              <a:rPr lang="en-AU" altLang="en-US" sz="11200" cap="none" dirty="0">
                <a:latin typeface="Times New Roman" panose="02020603050405020304" charset="0"/>
                <a:cs typeface="Times New Roman" panose="02020603050405020304" charset="0"/>
              </a:rPr>
              <a:t>In this defective gene are change by normal gene.</a:t>
            </a:r>
            <a:endParaRPr lang="en-AU" altLang="en-US" sz="11200" cap="none" dirty="0">
              <a:latin typeface="Times New Roman" panose="02020603050405020304" charset="0"/>
              <a:cs typeface="Times New Roman" panose="0202060305040502030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165" y="-366395"/>
            <a:ext cx="7773035" cy="1787525"/>
          </a:xfrm>
        </p:spPr>
        <p:txBody>
          <a:bodyPr/>
          <a:lstStyle/>
          <a:p>
            <a:r>
              <a:rPr lang="en-AU" altLang="en-US" b="1" u="sng">
                <a:effectLst>
                  <a:outerShdw blurRad="38100" dist="38100" dir="2700000" algn="tl">
                    <a:srgbClr val="000000">
                      <a:alpha val="43137"/>
                    </a:srgbClr>
                  </a:outerShdw>
                </a:effectLst>
                <a:latin typeface="Times New Roman" panose="02020603050405020304" charset="0"/>
                <a:cs typeface="Times New Roman" panose="02020603050405020304" charset="0"/>
              </a:rPr>
              <a:t>NURSING MANAGEMENT</a:t>
            </a:r>
            <a:endParaRPr lang="en-AU" altLang="en-US" b="1" u="sng">
              <a:effectLst>
                <a:outerShdw blurRad="38100" dist="38100" dir="2700000" algn="tl">
                  <a:srgbClr val="000000">
                    <a:alpha val="43137"/>
                  </a:srgbClr>
                </a:outerShdw>
              </a:effectLst>
              <a:latin typeface="Times New Roman" panose="02020603050405020304" charset="0"/>
              <a:cs typeface="Times New Roman" panose="02020603050405020304" charset="0"/>
            </a:endParaRPr>
          </a:p>
        </p:txBody>
      </p:sp>
      <p:sp>
        <p:nvSpPr>
          <p:cNvPr id="3" name="Content Placeholder 2"/>
          <p:cNvSpPr>
            <a:spLocks noGrp="1"/>
          </p:cNvSpPr>
          <p:nvPr>
            <p:ph sz="quarter" idx="13"/>
          </p:nvPr>
        </p:nvSpPr>
        <p:spPr>
          <a:xfrm>
            <a:off x="685165" y="716915"/>
            <a:ext cx="7773035" cy="5074285"/>
          </a:xfrm>
        </p:spPr>
        <p:txBody>
          <a:bodyPr>
            <a:normAutofit fontScale="25000" lnSpcReduction="20000"/>
          </a:bodyPr>
          <a:lstStyle/>
          <a:p>
            <a:pPr marL="0" indent="0">
              <a:buNone/>
            </a:pPr>
            <a:endParaRPr lang="en-US" dirty="0"/>
          </a:p>
          <a:p>
            <a:endParaRPr lang="en-US" dirty="0"/>
          </a:p>
          <a:p>
            <a:pPr algn="just"/>
            <a:r>
              <a:rPr lang="en-US" sz="11200" dirty="0">
                <a:latin typeface="Times New Roman" panose="02020603050405020304" charset="0"/>
                <a:cs typeface="Times New Roman" panose="02020603050405020304" charset="0"/>
              </a:rPr>
              <a:t>The nurse's role in care of children with thalassemia include:</a:t>
            </a:r>
            <a:endParaRPr lang="en-US" sz="11200" dirty="0">
              <a:latin typeface="Times New Roman" panose="02020603050405020304" charset="0"/>
              <a:cs typeface="Times New Roman" panose="02020603050405020304" charset="0"/>
            </a:endParaRPr>
          </a:p>
          <a:p>
            <a:pPr algn="just"/>
            <a:r>
              <a:rPr lang="en-US" sz="11200" b="1" u="sng" dirty="0">
                <a:solidFill>
                  <a:schemeClr val="accent1">
                    <a:lumMod val="75000"/>
                  </a:schemeClr>
                </a:solidFill>
                <a:latin typeface="Times New Roman" panose="02020603050405020304" charset="0"/>
                <a:cs typeface="Times New Roman" panose="02020603050405020304" charset="0"/>
              </a:rPr>
              <a:t>Early assessment: </a:t>
            </a:r>
            <a:r>
              <a:rPr lang="en-US" sz="11200" cap="none" dirty="0">
                <a:latin typeface="Times New Roman" panose="02020603050405020304" charset="0"/>
                <a:cs typeface="Times New Roman" panose="02020603050405020304" charset="0"/>
              </a:rPr>
              <a:t>The nurse who takes history of an</a:t>
            </a:r>
            <a:r>
              <a:rPr lang="en-AU" altLang="en-US" sz="11200" cap="none" dirty="0">
                <a:latin typeface="Times New Roman" panose="02020603050405020304" charset="0"/>
                <a:cs typeface="Times New Roman" panose="02020603050405020304" charset="0"/>
              </a:rPr>
              <a:t> </a:t>
            </a:r>
            <a:r>
              <a:rPr lang="en-US" sz="11200" cap="none" dirty="0">
                <a:latin typeface="Times New Roman" panose="02020603050405020304" charset="0"/>
                <a:cs typeface="Times New Roman" panose="02020603050405020304" charset="0"/>
              </a:rPr>
              <a:t>infant or child, should become alert to identify the sign and symptoms of the disease so that early diagnosis of the disease can be made.</a:t>
            </a:r>
            <a:endParaRPr lang="en-US" sz="11200" cap="none" dirty="0">
              <a:latin typeface="Times New Roman" panose="02020603050405020304" charset="0"/>
              <a:cs typeface="Times New Roman" panose="02020603050405020304" charset="0"/>
            </a:endParaRPr>
          </a:p>
          <a:p>
            <a:pPr algn="just"/>
            <a:r>
              <a:rPr lang="en-US" sz="11200" b="1" u="sng" dirty="0">
                <a:gradFill>
                  <a:gsLst>
                    <a:gs pos="0">
                      <a:srgbClr val="E30000"/>
                    </a:gs>
                    <a:gs pos="100000">
                      <a:srgbClr val="760303"/>
                    </a:gs>
                  </a:gsLst>
                  <a:lin scaled="0"/>
                </a:gradFill>
                <a:latin typeface="Times New Roman" panose="02020603050405020304" charset="0"/>
                <a:cs typeface="Times New Roman" panose="02020603050405020304" charset="0"/>
              </a:rPr>
              <a:t>Preparation of child for diagnostic procedures:</a:t>
            </a:r>
            <a:r>
              <a:rPr lang="en-US" sz="11200" dirty="0">
                <a:latin typeface="Times New Roman" panose="02020603050405020304" charset="0"/>
                <a:cs typeface="Times New Roman" panose="02020603050405020304" charset="0"/>
              </a:rPr>
              <a:t> </a:t>
            </a:r>
            <a:r>
              <a:rPr lang="en-US" sz="11200" cap="none" dirty="0">
                <a:latin typeface="Times New Roman" panose="02020603050405020304" charset="0"/>
                <a:cs typeface="Times New Roman" panose="02020603050405020304" charset="0"/>
              </a:rPr>
              <a:t>The nurse should counsel the parents and the child so that they are well prepared for laboratory tests</a:t>
            </a:r>
            <a:r>
              <a:rPr lang="en-US" sz="11200" dirty="0">
                <a:latin typeface="Times New Roman" panose="02020603050405020304" charset="0"/>
                <a:cs typeface="Times New Roman" panose="02020603050405020304" charset="0"/>
              </a:rPr>
              <a:t>.</a:t>
            </a:r>
            <a:endParaRPr lang="en-US" sz="11200" dirty="0">
              <a:latin typeface="Times New Roman" panose="02020603050405020304" charset="0"/>
              <a:cs typeface="Times New Roman" panose="02020603050405020304"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685165" y="169545"/>
            <a:ext cx="7773035" cy="5621655"/>
          </a:xfrm>
        </p:spPr>
        <p:txBody>
          <a:bodyPr>
            <a:noAutofit/>
          </a:bodyPr>
          <a:lstStyle/>
          <a:p>
            <a:pPr marL="0" indent="0" algn="just">
              <a:buNone/>
            </a:pPr>
            <a:r>
              <a:rPr lang="en-US" sz="2300" b="1" dirty="0">
                <a:latin typeface="Times New Roman" panose="02020603050405020304" charset="0"/>
                <a:cs typeface="Times New Roman" panose="02020603050405020304" charset="0"/>
              </a:rPr>
              <a:t>Care during blood transfusion:</a:t>
            </a:r>
            <a:r>
              <a:rPr lang="en-US" sz="2300" dirty="0">
                <a:latin typeface="Times New Roman" panose="02020603050405020304" charset="0"/>
                <a:cs typeface="Times New Roman" panose="02020603050405020304" charset="0"/>
              </a:rPr>
              <a:t> </a:t>
            </a:r>
            <a:endParaRPr lang="en-US" sz="2300" dirty="0">
              <a:latin typeface="Times New Roman" panose="02020603050405020304" charset="0"/>
              <a:cs typeface="Times New Roman" panose="02020603050405020304" charset="0"/>
            </a:endParaRPr>
          </a:p>
          <a:p>
            <a:pPr marL="0" indent="0" algn="just">
              <a:buNone/>
            </a:pPr>
            <a:r>
              <a:rPr lang="en-US" sz="2300" b="1" u="sng" dirty="0">
                <a:gradFill>
                  <a:gsLst>
                    <a:gs pos="0">
                      <a:srgbClr val="012D86"/>
                    </a:gs>
                    <a:gs pos="100000">
                      <a:srgbClr val="0E2557"/>
                    </a:gs>
                  </a:gsLst>
                  <a:lin scaled="0"/>
                </a:gradFill>
                <a:effectLst>
                  <a:outerShdw blurRad="38100" dist="38100" dir="2700000" algn="tl">
                    <a:srgbClr val="000000">
                      <a:alpha val="43137"/>
                    </a:srgbClr>
                  </a:outerShdw>
                </a:effectLst>
                <a:latin typeface="Times New Roman" panose="02020603050405020304" charset="0"/>
                <a:cs typeface="Times New Roman" panose="02020603050405020304" charset="0"/>
              </a:rPr>
              <a:t>Role of nurse during blood transfusion includes the following: </a:t>
            </a:r>
            <a:endParaRPr lang="en-US" sz="2300" dirty="0">
              <a:gradFill>
                <a:gsLst>
                  <a:gs pos="0">
                    <a:srgbClr val="012D86"/>
                  </a:gs>
                  <a:gs pos="100000">
                    <a:srgbClr val="0E2557"/>
                  </a:gs>
                </a:gsLst>
                <a:lin scaled="0"/>
              </a:gradFill>
              <a:latin typeface="Times New Roman" panose="02020603050405020304" charset="0"/>
              <a:cs typeface="Times New Roman" panose="02020603050405020304" charset="0"/>
            </a:endParaRPr>
          </a:p>
          <a:p>
            <a:pPr algn="just"/>
            <a:r>
              <a:rPr lang="en-US" sz="2800" cap="none" dirty="0">
                <a:latin typeface="Times New Roman" panose="02020603050405020304" charset="0"/>
                <a:cs typeface="Times New Roman" panose="02020603050405020304" charset="0"/>
              </a:rPr>
              <a:t>Blood grouping and cross matching should be ensured before transfusing the blood.</a:t>
            </a:r>
            <a:endParaRPr lang="en-US" sz="2800" cap="none" dirty="0">
              <a:latin typeface="Times New Roman" panose="02020603050405020304" charset="0"/>
              <a:cs typeface="Times New Roman" panose="02020603050405020304" charset="0"/>
            </a:endParaRPr>
          </a:p>
          <a:p>
            <a:pPr algn="just"/>
            <a:r>
              <a:rPr lang="en-US" sz="2800" cap="none" dirty="0">
                <a:latin typeface="Times New Roman" panose="02020603050405020304" charset="0"/>
                <a:cs typeface="Times New Roman" panose="02020603050405020304" charset="0"/>
              </a:rPr>
              <a:t>The blood should be screened for blood-borne diseases like hepatitis b, hepatitis c, </a:t>
            </a:r>
            <a:r>
              <a:rPr lang="en-US" sz="2800" cap="none" dirty="0" err="1">
                <a:latin typeface="Times New Roman" panose="02020603050405020304" charset="0"/>
                <a:cs typeface="Times New Roman" panose="02020603050405020304" charset="0"/>
              </a:rPr>
              <a:t>hiv</a:t>
            </a:r>
            <a:r>
              <a:rPr lang="en-US" sz="2800" cap="none" dirty="0">
                <a:latin typeface="Times New Roman" panose="02020603050405020304" charset="0"/>
                <a:cs typeface="Times New Roman" panose="02020603050405020304" charset="0"/>
              </a:rPr>
              <a:t>, malaria, cytomegalovirus, etc. So as to reduce the risk of transmission of these infections to the child. Routine donor screening for these infections is essential.</a:t>
            </a:r>
            <a:endParaRPr lang="en-US" sz="2800" cap="none" dirty="0">
              <a:latin typeface="Times New Roman" panose="02020603050405020304" charset="0"/>
              <a:cs typeface="Times New Roman" panose="02020603050405020304" charset="0"/>
            </a:endParaRPr>
          </a:p>
          <a:p>
            <a:pPr algn="just"/>
            <a:endParaRPr lang="en-US" sz="2300" dirty="0">
              <a:latin typeface="Times New Roman" panose="02020603050405020304" charset="0"/>
              <a:cs typeface="Times New Roman" panose="02020603050405020304"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685165" y="169545"/>
            <a:ext cx="7773035" cy="5621655"/>
          </a:xfrm>
        </p:spPr>
        <p:txBody>
          <a:bodyPr>
            <a:noAutofit/>
          </a:bodyPr>
          <a:lstStyle/>
          <a:p>
            <a:pPr marL="0" indent="0">
              <a:buNone/>
            </a:pPr>
            <a:endParaRPr lang="en-US" sz="2300" dirty="0"/>
          </a:p>
          <a:p>
            <a:pPr algn="just"/>
            <a:r>
              <a:rPr lang="en-US" sz="2400" cap="none" dirty="0">
                <a:latin typeface="Times New Roman" panose="02020603050405020304" charset="0"/>
                <a:cs typeface="Times New Roman" panose="02020603050405020304" charset="0"/>
              </a:rPr>
              <a:t>Observe the patient for transfusion reactions causing chills, itching, rash, headache, and back pain. In case transfusion reaction occurs, stop the transfusion and immediately inform the physician.</a:t>
            </a:r>
            <a:endParaRPr lang="en-US" sz="2400" cap="none" dirty="0">
              <a:latin typeface="Times New Roman" panose="02020603050405020304" charset="0"/>
              <a:cs typeface="Times New Roman" panose="02020603050405020304" charset="0"/>
            </a:endParaRPr>
          </a:p>
          <a:p>
            <a:pPr algn="just"/>
            <a:r>
              <a:rPr lang="en-US" sz="2400" cap="none" dirty="0">
                <a:latin typeface="Times New Roman" panose="02020603050405020304" charset="0"/>
                <a:cs typeface="Times New Roman" panose="02020603050405020304" charset="0"/>
              </a:rPr>
              <a:t>Always prewarm the blood before administration.  </a:t>
            </a:r>
            <a:endParaRPr lang="en-US" sz="2400" cap="none" dirty="0">
              <a:latin typeface="Times New Roman" panose="02020603050405020304" charset="0"/>
              <a:cs typeface="Times New Roman" panose="02020603050405020304" charset="0"/>
            </a:endParaRPr>
          </a:p>
          <a:p>
            <a:pPr algn="just"/>
            <a:r>
              <a:rPr lang="en-US" sz="2400" cap="none" dirty="0">
                <a:latin typeface="Times New Roman" panose="02020603050405020304" charset="0"/>
                <a:cs typeface="Times New Roman" panose="02020603050405020304" charset="0"/>
              </a:rPr>
              <a:t>Monitor vital signs during blood transfusion. Infuse the blood slowly to prevent circulatory overload.</a:t>
            </a:r>
            <a:endParaRPr lang="en-US" sz="2400" cap="none" dirty="0">
              <a:latin typeface="Times New Roman" panose="02020603050405020304" charset="0"/>
              <a:cs typeface="Times New Roman" panose="02020603050405020304" charset="0"/>
            </a:endParaRPr>
          </a:p>
          <a:p>
            <a:pPr algn="just"/>
            <a:r>
              <a:rPr lang="en-US" sz="2400" cap="none" dirty="0">
                <a:latin typeface="Times New Roman" panose="02020603050405020304" charset="0"/>
                <a:cs typeface="Times New Roman" panose="02020603050405020304" charset="0"/>
              </a:rPr>
              <a:t>Observe the child for early signs of circulatory overload like dyspnea and distended neck vein.</a:t>
            </a:r>
            <a:endParaRPr lang="en-US" sz="2400" cap="none" dirty="0">
              <a:latin typeface="Times New Roman" panose="02020603050405020304" charset="0"/>
              <a:cs typeface="Times New Roman" panose="02020603050405020304" charset="0"/>
            </a:endParaRPr>
          </a:p>
          <a:p>
            <a:pPr algn="just"/>
            <a:r>
              <a:rPr lang="en-US" sz="2400" cap="none" dirty="0">
                <a:latin typeface="Times New Roman" panose="02020603050405020304" charset="0"/>
                <a:cs typeface="Times New Roman" panose="02020603050405020304" charset="0"/>
              </a:rPr>
              <a:t>Follow strict aseptic techniques during the procedure.</a:t>
            </a:r>
            <a:endParaRPr lang="en-US" sz="2400" cap="none" dirty="0">
              <a:latin typeface="Times New Roman" panose="02020603050405020304" charset="0"/>
              <a:cs typeface="Times New Roman" panose="02020603050405020304" charset="0"/>
            </a:endParaRPr>
          </a:p>
          <a:p>
            <a:endParaRPr lang="en-US" sz="2300" dirty="0"/>
          </a:p>
          <a:p>
            <a:endParaRPr lang="en-US" sz="23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683895" y="-942340"/>
            <a:ext cx="7773035" cy="6249035"/>
          </a:xfrm>
        </p:spPr>
        <p:txBody>
          <a:bodyPr>
            <a:noAutofit/>
          </a:bodyPr>
          <a:lstStyle/>
          <a:p>
            <a:pPr marL="0" indent="0">
              <a:buNone/>
            </a:pPr>
            <a:endParaRPr lang="en-US" sz="2300" dirty="0"/>
          </a:p>
          <a:p>
            <a:endParaRPr lang="en-US" sz="2300" dirty="0"/>
          </a:p>
          <a:p>
            <a:pPr algn="just"/>
            <a:r>
              <a:rPr lang="en-US" sz="2300" b="1" dirty="0">
                <a:latin typeface="Times New Roman" panose="02020603050405020304" charset="0"/>
                <a:cs typeface="Times New Roman" panose="02020603050405020304" charset="0"/>
              </a:rPr>
              <a:t>Administration of chelation therapy:</a:t>
            </a:r>
            <a:endParaRPr lang="en-US" sz="2300" b="1" dirty="0">
              <a:latin typeface="Times New Roman" panose="02020603050405020304" charset="0"/>
              <a:cs typeface="Times New Roman" panose="02020603050405020304" charset="0"/>
            </a:endParaRPr>
          </a:p>
          <a:p>
            <a:pPr algn="just"/>
            <a:r>
              <a:rPr lang="en-US" sz="2400" cap="none" dirty="0">
                <a:latin typeface="Times New Roman" panose="02020603050405020304" charset="0"/>
                <a:cs typeface="Times New Roman" panose="02020603050405020304" charset="0"/>
              </a:rPr>
              <a:t>The nurse must tell the parents about the need to excrete excessive iron and goal of chelation therapy. </a:t>
            </a:r>
            <a:endParaRPr lang="en-US" sz="2400" cap="none" dirty="0">
              <a:latin typeface="Times New Roman" panose="02020603050405020304" charset="0"/>
              <a:cs typeface="Times New Roman" panose="02020603050405020304" charset="0"/>
            </a:endParaRPr>
          </a:p>
          <a:p>
            <a:pPr algn="just"/>
            <a:r>
              <a:rPr lang="en-US" sz="2400" cap="none" dirty="0">
                <a:latin typeface="Times New Roman" panose="02020603050405020304" charset="0"/>
                <a:cs typeface="Times New Roman" panose="02020603050405020304" charset="0"/>
              </a:rPr>
              <a:t>Parents must be warned that because the chelating agent binds with excessive iron and is then excreted in urine, the urine of child will become orange in color.</a:t>
            </a:r>
            <a:endParaRPr lang="en-US" sz="2400" cap="none" dirty="0">
              <a:latin typeface="Times New Roman" panose="02020603050405020304" charset="0"/>
              <a:cs typeface="Times New Roman" panose="02020603050405020304" charset="0"/>
            </a:endParaRPr>
          </a:p>
          <a:p>
            <a:pPr algn="just"/>
            <a:r>
              <a:rPr lang="en-US" sz="2400" cap="none" dirty="0">
                <a:latin typeface="Times New Roman" panose="02020603050405020304" charset="0"/>
                <a:cs typeface="Times New Roman" panose="02020603050405020304" charset="0"/>
              </a:rPr>
              <a:t>Parents should be told to provide low-iron diet to the child. Food items like spinach, apple, brinjal, grams,</a:t>
            </a:r>
            <a:endParaRPr lang="en-US" sz="2400" cap="none" dirty="0">
              <a:latin typeface="Times New Roman" panose="02020603050405020304" charset="0"/>
              <a:cs typeface="Times New Roman" panose="02020603050405020304" charset="0"/>
            </a:endParaRPr>
          </a:p>
          <a:p>
            <a:pPr algn="just"/>
            <a:r>
              <a:rPr lang="en-US" sz="2400" cap="none" dirty="0">
                <a:latin typeface="Times New Roman" panose="02020603050405020304" charset="0"/>
                <a:cs typeface="Times New Roman" panose="02020603050405020304" charset="0"/>
              </a:rPr>
              <a:t>Jigger, etc. Should not be given to the child. Vitamin C should be avoided (</a:t>
            </a:r>
            <a:r>
              <a:rPr lang="en-US" sz="2400" cap="none" dirty="0" err="1">
                <a:latin typeface="Times New Roman" panose="02020603050405020304" charset="0"/>
                <a:cs typeface="Times New Roman" panose="02020603050405020304" charset="0"/>
              </a:rPr>
              <a:t>e.G.</a:t>
            </a:r>
            <a:r>
              <a:rPr lang="en-US" sz="2400" cap="none" dirty="0">
                <a:latin typeface="Times New Roman" panose="02020603050405020304" charset="0"/>
                <a:cs typeface="Times New Roman" panose="02020603050405020304" charset="0"/>
              </a:rPr>
              <a:t>, Citrus fruits) as they increase iron absorption from diet</a:t>
            </a:r>
            <a:r>
              <a:rPr lang="en-US" sz="2300" dirty="0">
                <a:latin typeface="Times New Roman" panose="02020603050405020304" charset="0"/>
                <a:cs typeface="Times New Roman" panose="02020603050405020304" charset="0"/>
              </a:rPr>
              <a:t>.</a:t>
            </a:r>
            <a:endParaRPr lang="en-US" sz="2300" dirty="0">
              <a:latin typeface="Times New Roman" panose="02020603050405020304" charset="0"/>
              <a:cs typeface="Times New Roman" panose="02020603050405020304"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40030"/>
            <a:ext cx="8229600" cy="6535420"/>
          </a:xfrm>
        </p:spPr>
        <p:txBody>
          <a:bodyPr>
            <a:normAutofit/>
          </a:bodyPr>
          <a:lstStyle/>
          <a:p>
            <a:pPr marL="0" indent="0" algn="just">
              <a:lnSpc>
                <a:spcPct val="100000"/>
              </a:lnSpc>
              <a:buNone/>
            </a:pPr>
            <a:r>
              <a:rPr lang="en-US" sz="2800" b="1" dirty="0">
                <a:latin typeface="Times New Roman" panose="02020603050405020304" charset="0"/>
                <a:cs typeface="Times New Roman" panose="02020603050405020304" charset="0"/>
              </a:rPr>
              <a:t>Prevention of infection:</a:t>
            </a:r>
            <a:r>
              <a:rPr lang="en-US" sz="2800" dirty="0">
                <a:latin typeface="Times New Roman" panose="02020603050405020304" charset="0"/>
                <a:cs typeface="Times New Roman" panose="02020603050405020304" charset="0"/>
              </a:rPr>
              <a:t> </a:t>
            </a:r>
            <a:r>
              <a:rPr lang="en-US" sz="3200" cap="none" dirty="0">
                <a:latin typeface="Times New Roman" panose="02020603050405020304" charset="0"/>
                <a:cs typeface="Times New Roman" panose="02020603050405020304" charset="0"/>
              </a:rPr>
              <a:t>It is important that the nurse not only observes these children for evidence of infection but also teach the parents about recognizing the signs of infection so that appropriate management can be done.</a:t>
            </a:r>
            <a:endParaRPr lang="en-US" sz="3200" cap="none" dirty="0">
              <a:latin typeface="Times New Roman" panose="02020603050405020304" charset="0"/>
              <a:cs typeface="Times New Roman" panose="02020603050405020304" charset="0"/>
            </a:endParaRPr>
          </a:p>
          <a:p>
            <a:pPr marL="0" indent="0" algn="just">
              <a:lnSpc>
                <a:spcPct val="100000"/>
              </a:lnSpc>
              <a:buNone/>
            </a:pPr>
            <a:r>
              <a:rPr lang="en-US" sz="3200" cap="none" dirty="0">
                <a:latin typeface="Times New Roman" panose="02020603050405020304" charset="0"/>
                <a:cs typeface="Times New Roman" panose="02020603050405020304" charset="0"/>
              </a:rPr>
              <a:t>Strict aseptic techniques should be followed while blood transfusion, administration of chelation therapy, and collection of specimens, because the child repeatedly undergoes these invasive procedures and chances of infection are very high.</a:t>
            </a:r>
            <a:endParaRPr lang="en-US" sz="3200" cap="none" dirty="0">
              <a:latin typeface="Times New Roman" panose="02020603050405020304" charset="0"/>
              <a:cs typeface="Times New Roman" panose="02020603050405020304"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165" y="-83820"/>
            <a:ext cx="7773035" cy="1437640"/>
          </a:xfrm>
        </p:spPr>
        <p:txBody>
          <a:bodyPr/>
          <a:lstStyle/>
          <a:p>
            <a:r>
              <a:rPr lang="en-AU" altLang="en-US" b="1" u="sng">
                <a:latin typeface="Times New Roman" panose="02020603050405020304" charset="0"/>
                <a:cs typeface="Times New Roman" panose="02020603050405020304" charset="0"/>
              </a:rPr>
              <a:t>     </a:t>
            </a:r>
            <a:endParaRPr lang="en-AU" altLang="en-US" b="1" u="sng">
              <a:latin typeface="Times New Roman" panose="02020603050405020304" charset="0"/>
              <a:cs typeface="Times New Roman" panose="02020603050405020304" charset="0"/>
            </a:endParaRPr>
          </a:p>
        </p:txBody>
      </p:sp>
      <p:sp>
        <p:nvSpPr>
          <p:cNvPr id="3" name="Content Placeholder 2"/>
          <p:cNvSpPr>
            <a:spLocks noGrp="1"/>
          </p:cNvSpPr>
          <p:nvPr>
            <p:ph idx="1"/>
          </p:nvPr>
        </p:nvSpPr>
        <p:spPr>
          <a:xfrm>
            <a:off x="457200" y="-127000"/>
            <a:ext cx="8229600" cy="6421120"/>
          </a:xfrm>
        </p:spPr>
        <p:txBody>
          <a:bodyPr>
            <a:normAutofit fontScale="25000" lnSpcReduction="20000"/>
          </a:bodyPr>
          <a:lstStyle/>
          <a:p>
            <a:pPr marL="0" indent="0" algn="just">
              <a:lnSpc>
                <a:spcPct val="200000"/>
              </a:lnSpc>
              <a:buNone/>
            </a:pPr>
            <a:r>
              <a:rPr lang="en-AU" altLang="en-US" sz="9600" b="1" dirty="0">
                <a:latin typeface="Times New Roman" panose="02020603050405020304" charset="0"/>
                <a:cs typeface="Times New Roman" panose="02020603050405020304" charset="0"/>
              </a:rPr>
              <a:t>Education and support of parents and child:</a:t>
            </a:r>
            <a:endParaRPr lang="en-AU" altLang="en-US" sz="9600" b="1" dirty="0">
              <a:latin typeface="Times New Roman" panose="02020603050405020304" charset="0"/>
              <a:cs typeface="Times New Roman" panose="02020603050405020304" charset="0"/>
            </a:endParaRPr>
          </a:p>
          <a:p>
            <a:pPr marL="0" indent="0" algn="just">
              <a:lnSpc>
                <a:spcPct val="150000"/>
              </a:lnSpc>
              <a:buNone/>
            </a:pPr>
            <a:r>
              <a:rPr lang="en-AU" altLang="en-US" sz="12800" cap="none" dirty="0">
                <a:latin typeface="Times New Roman" panose="02020603050405020304" charset="0"/>
                <a:cs typeface="Times New Roman" panose="02020603050405020304" charset="0"/>
              </a:rPr>
              <a:t>The parents of children with thalassemia may have guilt feeling. The nurse can help them by exploring their feelings.</a:t>
            </a:r>
            <a:endParaRPr lang="en-AU" altLang="en-US" sz="12800" cap="none" dirty="0">
              <a:latin typeface="Times New Roman" panose="02020603050405020304" charset="0"/>
              <a:cs typeface="Times New Roman" panose="02020603050405020304" charset="0"/>
            </a:endParaRPr>
          </a:p>
          <a:p>
            <a:pPr marL="0" indent="0" algn="just">
              <a:lnSpc>
                <a:spcPct val="150000"/>
              </a:lnSpc>
              <a:buNone/>
            </a:pPr>
            <a:r>
              <a:rPr lang="en-AU" altLang="en-US" sz="12800" cap="none" dirty="0">
                <a:latin typeface="Times New Roman" panose="02020603050405020304" charset="0"/>
                <a:cs typeface="Times New Roman" panose="02020603050405020304" charset="0"/>
              </a:rPr>
              <a:t>The nurse must help the parents to understand the cause of disease and how they can help their child in leading a normal life.</a:t>
            </a:r>
            <a:endParaRPr lang="en-AU" altLang="en-US" sz="12800" cap="none" dirty="0">
              <a:latin typeface="Times New Roman" panose="02020603050405020304" charset="0"/>
              <a:cs typeface="Times New Roman" panose="02020603050405020304" charset="0"/>
            </a:endParaRPr>
          </a:p>
          <a:p>
            <a:pPr marL="0" indent="0" algn="just">
              <a:lnSpc>
                <a:spcPct val="150000"/>
              </a:lnSpc>
              <a:buNone/>
            </a:pPr>
            <a:r>
              <a:rPr lang="en-AU" altLang="en-US" sz="12800" cap="none" dirty="0">
                <a:latin typeface="Times New Roman" panose="02020603050405020304" charset="0"/>
                <a:cs typeface="Times New Roman" panose="02020603050405020304" charset="0"/>
              </a:rPr>
              <a:t>Parents must be counselled and referred to appropriate community agency from where they can get the needed help.</a:t>
            </a:r>
            <a:endParaRPr lang="en-AU" altLang="en-US" sz="12800" cap="none" dirty="0">
              <a:latin typeface="Times New Roman" panose="02020603050405020304" charset="0"/>
              <a:cs typeface="Times New Roman" panose="02020603050405020304" charset="0"/>
            </a:endParaRPr>
          </a:p>
          <a:p>
            <a:pPr marL="0" indent="0" algn="just">
              <a:lnSpc>
                <a:spcPct val="150000"/>
              </a:lnSpc>
              <a:buNone/>
            </a:pPr>
            <a:endParaRPr lang="en-AU" altLang="en-US" sz="9600" dirty="0">
              <a:latin typeface="Times New Roman" panose="02020603050405020304" charset="0"/>
              <a:cs typeface="Times New Roman" panose="02020603050405020304" charset="0"/>
            </a:endParaRPr>
          </a:p>
          <a:p>
            <a:pPr marL="0" indent="0" algn="just">
              <a:lnSpc>
                <a:spcPct val="150000"/>
              </a:lnSpc>
              <a:buNone/>
            </a:pPr>
            <a:r>
              <a:rPr lang="en-AU" altLang="en-US" sz="9600" dirty="0">
                <a:latin typeface="Times New Roman" panose="02020603050405020304" charset="0"/>
                <a:cs typeface="Times New Roman" panose="02020603050405020304" charset="0"/>
              </a:rPr>
              <a:t>.</a:t>
            </a:r>
            <a:endParaRPr lang="en-AU" altLang="en-US" sz="9600" dirty="0">
              <a:latin typeface="Times New Roman" panose="02020603050405020304" charset="0"/>
              <a:cs typeface="Times New Roman" panose="02020603050405020304"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165" y="208915"/>
            <a:ext cx="7773035" cy="1400175"/>
          </a:xfrm>
        </p:spPr>
        <p:txBody>
          <a:bodyPr/>
          <a:lstStyle/>
          <a:p>
            <a:r>
              <a:rPr lang="en-AU" altLang="en-US" b="1" u="sng">
                <a:effectLst>
                  <a:outerShdw blurRad="38100" dist="38100" dir="2700000" algn="tl">
                    <a:srgbClr val="000000">
                      <a:alpha val="43137"/>
                    </a:srgbClr>
                  </a:outerShdw>
                </a:effectLst>
              </a:rPr>
              <a:t>SUMMARY</a:t>
            </a:r>
            <a:endParaRPr lang="en-AU" altLang="en-US" b="1" u="sng">
              <a:effectLst>
                <a:outerShdw blurRad="38100" dist="38100" dir="2700000" algn="tl">
                  <a:srgbClr val="000000">
                    <a:alpha val="43137"/>
                  </a:srgbClr>
                </a:outerShdw>
              </a:effectLst>
            </a:endParaRPr>
          </a:p>
        </p:txBody>
      </p:sp>
      <p:sp>
        <p:nvSpPr>
          <p:cNvPr id="3" name="Content Placeholder 2"/>
          <p:cNvSpPr>
            <a:spLocks noGrp="1"/>
          </p:cNvSpPr>
          <p:nvPr>
            <p:ph sz="quarter" idx="13"/>
          </p:nvPr>
        </p:nvSpPr>
        <p:spPr>
          <a:xfrm>
            <a:off x="685165" y="1649730"/>
            <a:ext cx="7773035" cy="4141470"/>
          </a:xfrm>
        </p:spPr>
        <p:txBody>
          <a:bodyPr>
            <a:noAutofit/>
          </a:bodyPr>
          <a:lstStyle/>
          <a:p>
            <a:pPr algn="just"/>
            <a:r>
              <a:rPr lang="en-US" sz="3200" cap="none" dirty="0">
                <a:latin typeface="Times New Roman" panose="02020603050405020304" charset="0"/>
                <a:cs typeface="Times New Roman" panose="02020603050405020304" charset="0"/>
              </a:rPr>
              <a:t>Thalassemia is an inherited (</a:t>
            </a:r>
            <a:r>
              <a:rPr lang="en-US" sz="3200" cap="none" dirty="0" err="1">
                <a:latin typeface="Times New Roman" panose="02020603050405020304" charset="0"/>
                <a:cs typeface="Times New Roman" panose="02020603050405020304" charset="0"/>
              </a:rPr>
              <a:t>i.E.</a:t>
            </a:r>
            <a:r>
              <a:rPr lang="en-US" sz="3200" cap="none" dirty="0">
                <a:latin typeface="Times New Roman" panose="02020603050405020304" charset="0"/>
                <a:cs typeface="Times New Roman" panose="02020603050405020304" charset="0"/>
              </a:rPr>
              <a:t>, Passed from parents to children through genes) blood disorder caused when the body doesn't make enough of a protein called hemoglobin, an important part of red blood </a:t>
            </a:r>
            <a:r>
              <a:rPr lang="en-US" sz="3200" cap="none" dirty="0" err="1">
                <a:latin typeface="Times New Roman" panose="02020603050405020304" charset="0"/>
                <a:cs typeface="Times New Roman" panose="02020603050405020304" charset="0"/>
              </a:rPr>
              <a:t>cells.It</a:t>
            </a:r>
            <a:r>
              <a:rPr lang="en-US" sz="3200" cap="none" dirty="0">
                <a:latin typeface="Times New Roman" panose="02020603050405020304" charset="0"/>
                <a:cs typeface="Times New Roman" panose="02020603050405020304" charset="0"/>
              </a:rPr>
              <a:t> is characterized by decrease life span of </a:t>
            </a:r>
            <a:r>
              <a:rPr lang="en-US" sz="3200" cap="none" dirty="0" err="1">
                <a:latin typeface="Times New Roman" panose="02020603050405020304" charset="0"/>
                <a:cs typeface="Times New Roman" panose="02020603050405020304" charset="0"/>
              </a:rPr>
              <a:t>rbcs,inadequate</a:t>
            </a:r>
            <a:r>
              <a:rPr lang="en-US" sz="3200" cap="none" dirty="0">
                <a:latin typeface="Times New Roman" panose="02020603050405020304" charset="0"/>
                <a:cs typeface="Times New Roman" panose="02020603050405020304" charset="0"/>
              </a:rPr>
              <a:t> structure of </a:t>
            </a:r>
            <a:r>
              <a:rPr lang="en-US" sz="3200" cap="none" dirty="0" err="1">
                <a:latin typeface="Times New Roman" panose="02020603050405020304" charset="0"/>
                <a:cs typeface="Times New Roman" panose="02020603050405020304" charset="0"/>
              </a:rPr>
              <a:t>rbcs</a:t>
            </a:r>
            <a:r>
              <a:rPr lang="en-US" sz="3200" cap="none" dirty="0">
                <a:latin typeface="Times New Roman" panose="02020603050405020304" charset="0"/>
                <a:cs typeface="Times New Roman" panose="02020603050405020304" charset="0"/>
              </a:rPr>
              <a:t> etc</a:t>
            </a:r>
            <a:r>
              <a:rPr lang="en-US" sz="2800" dirty="0">
                <a:latin typeface="Times New Roman" panose="02020603050405020304" charset="0"/>
                <a:cs typeface="Times New Roman" panose="02020603050405020304" charset="0"/>
              </a:rPr>
              <a:t>.</a:t>
            </a:r>
            <a:endParaRPr lang="en-US" sz="2800" dirty="0">
              <a:latin typeface="Times New Roman" panose="02020603050405020304" charset="0"/>
              <a:cs typeface="Times New Roman" panose="02020603050405020304"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165" y="-396240"/>
            <a:ext cx="7773035" cy="1673225"/>
          </a:xfrm>
        </p:spPr>
        <p:txBody>
          <a:bodyPr/>
          <a:lstStyle/>
          <a:p>
            <a:r>
              <a:rPr lang="en-AU" altLang="en-US" b="1" u="sng">
                <a:effectLst>
                  <a:outerShdw blurRad="38100" dist="38100" dir="2700000" algn="tl">
                    <a:srgbClr val="000000">
                      <a:alpha val="43137"/>
                    </a:srgbClr>
                  </a:outerShdw>
                </a:effectLst>
                <a:latin typeface="Times New Roman" panose="02020603050405020304" charset="0"/>
                <a:cs typeface="Times New Roman" panose="02020603050405020304" charset="0"/>
              </a:rPr>
              <a:t>REFERENCES</a:t>
            </a:r>
            <a:r>
              <a:rPr lang="en-AU" altLang="en-US"/>
              <a:t>         </a:t>
            </a:r>
            <a:endParaRPr lang="en-AU" altLang="en-US" b="1" u="sng">
              <a:latin typeface="Times New Roman" panose="02020603050405020304" charset="0"/>
              <a:cs typeface="Times New Roman" panose="02020603050405020304" charset="0"/>
            </a:endParaRPr>
          </a:p>
        </p:txBody>
      </p:sp>
      <p:sp>
        <p:nvSpPr>
          <p:cNvPr id="3" name="Content Placeholder 2"/>
          <p:cNvSpPr>
            <a:spLocks noGrp="1"/>
          </p:cNvSpPr>
          <p:nvPr>
            <p:ph idx="1"/>
          </p:nvPr>
        </p:nvSpPr>
        <p:spPr>
          <a:xfrm>
            <a:off x="685165" y="353060"/>
            <a:ext cx="8169910" cy="7825740"/>
          </a:xfrm>
        </p:spPr>
        <p:txBody>
          <a:bodyPr>
            <a:normAutofit/>
          </a:bodyPr>
          <a:lstStyle/>
          <a:p>
            <a:pPr marL="0" indent="0" algn="just">
              <a:lnSpc>
                <a:spcPct val="150000"/>
              </a:lnSpc>
              <a:buFont typeface="Arial" panose="020B0604020202020204" pitchFamily="34" charset="0"/>
              <a:buNone/>
            </a:pPr>
            <a:endParaRPr lang="en-AU" altLang="en-US">
              <a:latin typeface="Times New Roman" panose="02020603050405020304" charset="0"/>
              <a:cs typeface="Times New Roman" panose="02020603050405020304" charset="0"/>
            </a:endParaRPr>
          </a:p>
          <a:p>
            <a:pPr marL="0" indent="0" algn="just">
              <a:buFont typeface="Arial" panose="020B0604020202020204" pitchFamily="34" charset="0"/>
              <a:buNone/>
            </a:pPr>
            <a:r>
              <a:rPr lang="en-AU" altLang="en-US" sz="1800"/>
              <a:t>1</a:t>
            </a:r>
            <a:r>
              <a:rPr lang="en-AU" altLang="en-US" sz="1800">
                <a:latin typeface="Times New Roman" panose="02020603050405020304" charset="0"/>
                <a:cs typeface="Times New Roman" panose="02020603050405020304" charset="0"/>
              </a:rPr>
              <a:t>.</a:t>
            </a:r>
            <a:r>
              <a:rPr lang="en-AU" altLang="en-US" sz="1600">
                <a:latin typeface="Times New Roman" panose="02020603050405020304" charset="0"/>
                <a:cs typeface="Times New Roman" panose="02020603050405020304" charset="0"/>
              </a:rPr>
              <a:t>Datta parul.pediatric nursing:2nd edition.4838/24 ansari road ,daryaganj,New delhi-110002,India:jaypee brothers;2009.P 342-345.</a:t>
            </a:r>
            <a:endParaRPr lang="en-AU" altLang="en-US" sz="1600">
              <a:latin typeface="Times New Roman" panose="02020603050405020304" charset="0"/>
              <a:cs typeface="Times New Roman" panose="02020603050405020304" charset="0"/>
            </a:endParaRPr>
          </a:p>
          <a:p>
            <a:pPr marL="0" indent="0" algn="just">
              <a:buFont typeface="Arial" panose="020B0604020202020204" pitchFamily="34" charset="0"/>
              <a:buNone/>
            </a:pPr>
            <a:r>
              <a:rPr lang="en-AU" altLang="en-US" sz="1600">
                <a:latin typeface="Times New Roman" panose="02020603050405020304" charset="0"/>
                <a:cs typeface="Times New Roman" panose="02020603050405020304" charset="0"/>
              </a:rPr>
              <a:t>2.Hinkle L. janice, cheever H. kerry:medical surgical nursing.13th edition.volume 1st.new delhi,India:wolters kluwer;2016.P 915-917.</a:t>
            </a:r>
            <a:endParaRPr lang="en-AU" altLang="en-US" sz="1600">
              <a:latin typeface="Times New Roman" panose="02020603050405020304" charset="0"/>
              <a:cs typeface="Times New Roman" panose="02020603050405020304" charset="0"/>
            </a:endParaRPr>
          </a:p>
          <a:p>
            <a:pPr marL="0" indent="0" algn="just">
              <a:buFont typeface="Arial" panose="020B0604020202020204" pitchFamily="34" charset="0"/>
              <a:buNone/>
            </a:pPr>
            <a:r>
              <a:rPr lang="en-AU" altLang="en-US" sz="1600">
                <a:latin typeface="Times New Roman" panose="02020603050405020304" charset="0"/>
                <a:cs typeface="Times New Roman" panose="02020603050405020304" charset="0"/>
              </a:rPr>
              <a:t>3.CDC. What is thalassemia? [Internet]. Centers for Disease Control and Prevention. 2023 [cited 2023 Jun 7]. Available from: https://www.cdc.gov/ncbddd/thalassemia/facts.html</a:t>
            </a:r>
            <a:endParaRPr lang="en-AU" altLang="en-US" sz="1600">
              <a:latin typeface="Times New Roman" panose="02020603050405020304" charset="0"/>
              <a:cs typeface="Times New Roman" panose="02020603050405020304" charset="0"/>
            </a:endParaRPr>
          </a:p>
          <a:p>
            <a:pPr marL="0" indent="0" algn="just">
              <a:buFont typeface="Arial" panose="020B0604020202020204" pitchFamily="34" charset="0"/>
              <a:buNone/>
            </a:pPr>
            <a:r>
              <a:rPr lang="en-AU" altLang="en-US" sz="1600">
                <a:latin typeface="Times New Roman" panose="02020603050405020304" charset="0"/>
                <a:cs typeface="Times New Roman" panose="02020603050405020304" charset="0"/>
              </a:rPr>
              <a:t>4.Sharma rimple.essentials of pediatric nursing.3rd edition.EMCA House,23/23-B ansari road,daryaganj new Delhi 110002,India:jaypee brothers;2021.P 261-265.</a:t>
            </a:r>
            <a:endParaRPr lang="en-AU" altLang="en-US" sz="1600">
              <a:latin typeface="Times New Roman" panose="02020603050405020304" charset="0"/>
              <a:cs typeface="Times New Roman" panose="02020603050405020304" charset="0"/>
            </a:endParaRPr>
          </a:p>
          <a:p>
            <a:pPr marL="0" indent="0" algn="just">
              <a:buFont typeface="Arial" panose="020B0604020202020204" pitchFamily="34" charset="0"/>
              <a:buNone/>
            </a:pPr>
            <a:r>
              <a:rPr lang="en-AU" altLang="en-US" sz="1600">
                <a:latin typeface="Times New Roman" panose="02020603050405020304" charset="0"/>
                <a:cs typeface="Times New Roman" panose="02020603050405020304" charset="0"/>
              </a:rPr>
              <a:t>5.Sharma rimple.essentials of pediatric nursing.2rd edition.EMCA House,23/23-B ansari road,daryaganj new Delhi 110002,India:jaypee brothers;2017.P 442-44</a:t>
            </a:r>
            <a:endParaRPr lang="en-AU" altLang="en-US" sz="1600">
              <a:latin typeface="Times New Roman" panose="02020603050405020304" charset="0"/>
              <a:cs typeface="Times New Roman" panose="02020603050405020304" charset="0"/>
            </a:endParaRPr>
          </a:p>
          <a:p>
            <a:pPr marL="0" indent="0" algn="just">
              <a:buFont typeface="Arial" panose="020B0604020202020204" pitchFamily="34" charset="0"/>
              <a:buNone/>
            </a:pPr>
            <a:r>
              <a:rPr lang="en-AU" altLang="en-US" sz="1600">
                <a:latin typeface="Times New Roman" panose="02020603050405020304" charset="0"/>
                <a:cs typeface="Times New Roman" panose="02020603050405020304" charset="0"/>
              </a:rPr>
              <a:t>6.Olivieri NF, Weatherall DJ. Thalassemias. In: Pediatric Hematology. Oxford, UK: Blackwell Publishing Ltd; 2007. p. 281–301.</a:t>
            </a:r>
            <a:endParaRPr lang="en-AU" altLang="en-US" sz="1600">
              <a:latin typeface="Times New Roman" panose="02020603050405020304" charset="0"/>
              <a:cs typeface="Times New Roman" panose="02020603050405020304"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sp>
        <p:nvSpPr>
          <p:cNvPr id="3" name="Content Placeholder 2"/>
          <p:cNvSpPr>
            <a:spLocks noGrp="1"/>
          </p:cNvSpPr>
          <p:nvPr>
            <p:ph sz="quarter" idx="13"/>
          </p:nvPr>
        </p:nvSpPr>
        <p:spPr/>
        <p:txBody>
          <a:bodyPr>
            <a:normAutofit/>
          </a:bodyPr>
          <a:lstStyle/>
          <a:p>
            <a:pPr marL="0" indent="0">
              <a:buFont typeface="Arial" panose="020B0604020202020204" pitchFamily="34" charset="0"/>
              <a:buNone/>
            </a:pPr>
            <a:endParaRPr lang="en-AU" altLang="en-US" sz="2400">
              <a:latin typeface="Times New Roman" panose="02020603050405020304" charset="0"/>
              <a:cs typeface="Times New Roman" panose="02020603050405020304" charset="0"/>
            </a:endParaRPr>
          </a:p>
          <a:p>
            <a:endParaRPr lang="en-US" sz="2400">
              <a:latin typeface="Times New Roman" panose="02020603050405020304" charset="0"/>
              <a:cs typeface="Times New Roman" panose="02020603050405020304" charset="0"/>
            </a:endParaRPr>
          </a:p>
        </p:txBody>
      </p:sp>
      <p:pic>
        <p:nvPicPr>
          <p:cNvPr id="2" name="Content Placeholder 1" descr="download"/>
          <p:cNvPicPr>
            <a:picLocks noGrp="1" noChangeAspect="1"/>
          </p:cNvPicPr>
          <p:nvPr>
            <p:ph sz="quarter" idx="14"/>
          </p:nvPr>
        </p:nvPicPr>
        <p:blipFill>
          <a:blip r:embed="rId1"/>
          <a:stretch>
            <a:fillRect/>
          </a:stretch>
        </p:blipFill>
        <p:spPr>
          <a:xfrm>
            <a:off x="403225" y="620395"/>
            <a:ext cx="8256905" cy="5864225"/>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1"/>
          <a:stretch>
            <a:fillRect/>
          </a:stretch>
        </p:blipFill>
        <p:spPr>
          <a:xfrm>
            <a:off x="43815" y="56515"/>
            <a:ext cx="9105265" cy="6749415"/>
          </a:xfrm>
          <a:prstGeom prst="rect">
            <a:avLst/>
          </a:prstGeom>
        </p:spPr>
      </p:pic>
    </p:spTree>
  </p:cSld>
  <p:clrMapOvr>
    <a:masterClrMapping/>
  </p:clrMapOvr>
</p:sld>
</file>

<file path=ppt/theme/theme1.xml><?xml version="1.0" encoding="utf-8"?>
<a:theme xmlns:a="http://schemas.openxmlformats.org/drawingml/2006/main" name="Droplet">
  <a:themeElements>
    <a:clrScheme name="Droplet">
      <a:dk1>
        <a:sysClr val="windowText" lastClr="000000"/>
      </a:dk1>
      <a:lt1>
        <a:sysClr val="window" lastClr="FFFFFF"/>
      </a:lt1>
      <a:dk2>
        <a:srgbClr val="27537E"/>
      </a:dk2>
      <a:lt2>
        <a:srgbClr val="AABED7"/>
      </a:lt2>
      <a:accent1>
        <a:srgbClr val="E34B7A"/>
      </a:accent1>
      <a:accent2>
        <a:srgbClr val="AC339A"/>
      </a:accent2>
      <a:accent3>
        <a:srgbClr val="6953B7"/>
      </a:accent3>
      <a:accent4>
        <a:srgbClr val="1D7EAB"/>
      </a:accent4>
      <a:accent5>
        <a:srgbClr val="43AFD6"/>
      </a:accent5>
      <a:accent6>
        <a:srgbClr val="DE85E1"/>
      </a:accent6>
      <a:hlink>
        <a:srgbClr val="ED87A6"/>
      </a:hlink>
      <a:folHlink>
        <a:srgbClr val="C99EAC"/>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78000"/>
                <a:shade val="100000"/>
                <a:hueMod val="136000"/>
                <a:satMod val="160000"/>
                <a:lumMod val="105000"/>
              </a:schemeClr>
            </a:gs>
            <a:gs pos="100000">
              <a:schemeClr val="phClr">
                <a:shade val="92000"/>
                <a:satMod val="170000"/>
                <a:lumMod val="96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Droplet</Template>
  <TotalTime>0</TotalTime>
  <Words>11859</Words>
  <Application>WPS Presentation</Application>
  <PresentationFormat>On-screen Show (4:3)</PresentationFormat>
  <Paragraphs>221</Paragraphs>
  <Slides>43</Slides>
  <Notes>0</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43</vt:i4>
      </vt:variant>
    </vt:vector>
  </HeadingPairs>
  <TitlesOfParts>
    <vt:vector size="53" baseType="lpstr">
      <vt:lpstr>Arial</vt:lpstr>
      <vt:lpstr>SimSun</vt:lpstr>
      <vt:lpstr>Wingdings</vt:lpstr>
      <vt:lpstr>Times New Roman</vt:lpstr>
      <vt:lpstr>Microsoft YaHei</vt:lpstr>
      <vt:lpstr>Arial Unicode MS</vt:lpstr>
      <vt:lpstr>Tw Cen MT</vt:lpstr>
      <vt:lpstr>Calibri</vt:lpstr>
      <vt:lpstr>Wingdings</vt:lpstr>
      <vt:lpstr>Droplet</vt:lpstr>
      <vt:lpstr>thalassemia                 presented by                               khushi ansari</vt:lpstr>
      <vt:lpstr>INTRODUCTION</vt:lpstr>
      <vt:lpstr>PowerPoint 演示文稿</vt:lpstr>
      <vt:lpstr>DEFINITION</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ETIOLOGY</vt:lpstr>
      <vt:lpstr>PowerPoint 演示文稿</vt:lpstr>
      <vt:lpstr>PowerPoint 演示文稿</vt:lpstr>
      <vt:lpstr>PowerPoint 演示文稿</vt:lpstr>
      <vt:lpstr>CLINICAL MANIFESTATION</vt:lpstr>
      <vt:lpstr>PowerPoint 演示文稿</vt:lpstr>
      <vt:lpstr>CLINICAL MANIFESTATION</vt:lpstr>
      <vt:lpstr>CLINICAL MANIFESTATION</vt:lpstr>
      <vt:lpstr>CLINICAL MANIFESTATION</vt:lpstr>
      <vt:lpstr>DIAGNOSTIC EVALUATION</vt:lpstr>
      <vt:lpstr>DIAGNOSTIC EVALUATION</vt:lpstr>
      <vt:lpstr>DIAGNOSTIC EVALUATION</vt:lpstr>
      <vt:lpstr>DIAGNOSTIC EVALUATION</vt:lpstr>
      <vt:lpstr>MANAGEMENT</vt:lpstr>
      <vt:lpstr>PowerPoint 演示文稿</vt:lpstr>
      <vt:lpstr>PowerPoint 演示文稿</vt:lpstr>
      <vt:lpstr>PowerPoint 演示文稿</vt:lpstr>
      <vt:lpstr>PowerPoint 演示文稿</vt:lpstr>
      <vt:lpstr>PowerPoint 演示文稿</vt:lpstr>
      <vt:lpstr>PowerPoint 演示文稿</vt:lpstr>
      <vt:lpstr>NURSING MANAGEMENT</vt:lpstr>
      <vt:lpstr>PowerPoint 演示文稿</vt:lpstr>
      <vt:lpstr>PowerPoint 演示文稿</vt:lpstr>
      <vt:lpstr>PowerPoint 演示文稿</vt:lpstr>
      <vt:lpstr>PowerPoint 演示文稿</vt:lpstr>
      <vt:lpstr>     </vt:lpstr>
      <vt:lpstr>SUMMARY</vt:lpstr>
      <vt:lpstr>REFERENCES         </vt:lpstr>
      <vt:lpstr>PowerPoint 演示文稿</vt:lpstr>
      <vt:lpstr>PowerPoint 演示文稿</vt:lpstr>
    </vt:vector>
  </TitlesOfParts>
  <Company>HP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RESEARCH GROUP NUMBER -4 ROHILKHAND COLLEGE OF NURSING, BAREILLY</dc:title>
  <dc:creator>Khushman Maan</dc:creator>
  <cp:lastModifiedBy>61450</cp:lastModifiedBy>
  <cp:revision>29</cp:revision>
  <dcterms:created xsi:type="dcterms:W3CDTF">2023-05-31T07:24:00Z</dcterms:created>
  <dcterms:modified xsi:type="dcterms:W3CDTF">2023-10-30T11:03:38Z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D8B53600E01A4BC8B34F6B802EEB8224</vt:lpwstr>
  </property>
  <property fmtid="{D5CDD505-2E9C-101B-9397-08002B2CF9AE}" pid="3" name="KSOProductBuildVer">
    <vt:lpwstr>1033-11.2.0.11537</vt:lpwstr>
  </property>
</Properties>
</file>