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303" r:id="rId4"/>
    <p:sldId id="312" r:id="rId5"/>
    <p:sldId id="313" r:id="rId6"/>
    <p:sldId id="337" r:id="rId7"/>
    <p:sldId id="314" r:id="rId8"/>
    <p:sldId id="315" r:id="rId9"/>
    <p:sldId id="319" r:id="rId10"/>
    <p:sldId id="367" r:id="rId11"/>
    <p:sldId id="269" r:id="rId12"/>
    <p:sldId id="365" r:id="rId13"/>
    <p:sldId id="270" r:id="rId14"/>
    <p:sldId id="321" r:id="rId15"/>
    <p:sldId id="320" r:id="rId16"/>
    <p:sldId id="271" r:id="rId17"/>
    <p:sldId id="272" r:id="rId18"/>
    <p:sldId id="273" r:id="rId19"/>
    <p:sldId id="275" r:id="rId20"/>
    <p:sldId id="283" r:id="rId21"/>
    <p:sldId id="364" r:id="rId22"/>
    <p:sldId id="284" r:id="rId23"/>
    <p:sldId id="338" r:id="rId24"/>
    <p:sldId id="339" r:id="rId25"/>
    <p:sldId id="340" r:id="rId26"/>
    <p:sldId id="285" r:id="rId27"/>
    <p:sldId id="322" r:id="rId28"/>
    <p:sldId id="341" r:id="rId29"/>
    <p:sldId id="323" r:id="rId30"/>
    <p:sldId id="342" r:id="rId31"/>
    <p:sldId id="368" r:id="rId32"/>
    <p:sldId id="343" r:id="rId33"/>
    <p:sldId id="344" r:id="rId34"/>
    <p:sldId id="345" r:id="rId35"/>
    <p:sldId id="346" r:id="rId36"/>
    <p:sldId id="347" r:id="rId37"/>
    <p:sldId id="348" r:id="rId38"/>
    <p:sldId id="349" r:id="rId39"/>
    <p:sldId id="350" r:id="rId40"/>
    <p:sldId id="351" r:id="rId41"/>
    <p:sldId id="352" r:id="rId42"/>
    <p:sldId id="353" r:id="rId43"/>
    <p:sldId id="363" r:id="rId44"/>
    <p:sldId id="354" r:id="rId45"/>
    <p:sldId id="355" r:id="rId46"/>
    <p:sldId id="366" r:id="rId47"/>
    <p:sldId id="356" r:id="rId48"/>
    <p:sldId id="357" r:id="rId49"/>
    <p:sldId id="358" r:id="rId50"/>
    <p:sldId id="359" r:id="rId51"/>
    <p:sldId id="360" r:id="rId52"/>
    <p:sldId id="361" r:id="rId53"/>
    <p:sldId id="362" r:id="rId54"/>
    <p:sldId id="290" r:id="rId55"/>
    <p:sldId id="292" r:id="rId56"/>
    <p:sldId id="293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57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E6381-EB71-4BF2-ADBD-8C9A620567A0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B5E14-58F2-4BE2-AE1C-6B8132ACA4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48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B5E14-58F2-4BE2-AE1C-6B8132ACA4C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28DB-8659-4404-91FF-D0D2ED222E95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2FE2-C85F-4BA9-B138-2AA727A92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28DB-8659-4404-91FF-D0D2ED222E95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2FE2-C85F-4BA9-B138-2AA727A92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28DB-8659-4404-91FF-D0D2ED222E95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2FE2-C85F-4BA9-B138-2AA727A92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28DB-8659-4404-91FF-D0D2ED222E95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2FE2-C85F-4BA9-B138-2AA727A92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28DB-8659-4404-91FF-D0D2ED222E95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2FE2-C85F-4BA9-B138-2AA727A92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28DB-8659-4404-91FF-D0D2ED222E95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2FE2-C85F-4BA9-B138-2AA727A92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28DB-8659-4404-91FF-D0D2ED222E95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2FE2-C85F-4BA9-B138-2AA727A92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28DB-8659-4404-91FF-D0D2ED222E95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2FE2-C85F-4BA9-B138-2AA727A92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28DB-8659-4404-91FF-D0D2ED222E95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2FE2-C85F-4BA9-B138-2AA727A92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28DB-8659-4404-91FF-D0D2ED222E95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2FE2-C85F-4BA9-B138-2AA727A92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28DB-8659-4404-91FF-D0D2ED222E95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E2FE2-C85F-4BA9-B138-2AA727A92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6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728DB-8659-4404-91FF-D0D2ED222E95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E2FE2-C85F-4BA9-B138-2AA727A92C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306705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SUBINVOLUTION, BREAST CONDITIONS OF PUERPERIUM AND THROMBOPHLEBITIS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PRESENTED </a:t>
            </a:r>
            <a:r>
              <a:rPr lang="en-US" dirty="0" smtClean="0">
                <a:solidFill>
                  <a:schemeClr val="tx1"/>
                </a:solidFill>
              </a:rPr>
              <a:t>BY: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MRS. PREETI BAHUGUNA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PUERPERIUM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Puerperium is defined as the period following child birth during which the body tissues, especially pelvic organs ,revert approximately to the pre-pregnant state both automatically &amp;physiologically.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6000" b="1" dirty="0" smtClean="0"/>
              <a:t>COMPLICATIONS DURING PUERPERIUM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SUBINVOLUTION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: when involution is impaired or retarded it is called sub involution. Uterus is most common organ affected in sub involution.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PREDISPOSING FACTORS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Grand multipara </a:t>
            </a:r>
          </a:p>
          <a:p>
            <a:r>
              <a:rPr lang="en-US" dirty="0" smtClean="0"/>
              <a:t>Over distention of uterus</a:t>
            </a:r>
          </a:p>
          <a:p>
            <a:r>
              <a:rPr lang="en-US" dirty="0" smtClean="0"/>
              <a:t>Maternal ill health</a:t>
            </a:r>
          </a:p>
          <a:p>
            <a:r>
              <a:rPr lang="en-US" dirty="0" smtClean="0"/>
              <a:t>Caesarean section</a:t>
            </a:r>
          </a:p>
          <a:p>
            <a:r>
              <a:rPr lang="en-US" dirty="0" smtClean="0"/>
              <a:t>Prolapse of uterus</a:t>
            </a:r>
          </a:p>
          <a:p>
            <a:r>
              <a:rPr lang="en-US" dirty="0" smtClean="0"/>
              <a:t>Uterine fibroid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Aggravating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Retained placental tissues.</a:t>
            </a:r>
          </a:p>
          <a:p>
            <a:r>
              <a:rPr lang="en-US" dirty="0" smtClean="0"/>
              <a:t>Oxytocin level.</a:t>
            </a:r>
          </a:p>
          <a:p>
            <a:r>
              <a:rPr lang="en-US" dirty="0" smtClean="0"/>
              <a:t>Activity level.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SIGN AND SYMPTOMS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Uterine height is greater than normal</a:t>
            </a:r>
          </a:p>
          <a:p>
            <a:r>
              <a:rPr lang="en-US" dirty="0" smtClean="0"/>
              <a:t>Abnormal lochial discharge</a:t>
            </a:r>
          </a:p>
          <a:p>
            <a:r>
              <a:rPr lang="en-US" dirty="0" smtClean="0"/>
              <a:t>Irregular uterine bleeding</a:t>
            </a:r>
          </a:p>
          <a:p>
            <a:r>
              <a:rPr lang="en-US" dirty="0" smtClean="0"/>
              <a:t>Irregular cramps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Antibiotics in Endometritis</a:t>
            </a:r>
          </a:p>
          <a:p>
            <a:r>
              <a:rPr lang="en-US" dirty="0" smtClean="0"/>
              <a:t>Exploration of uterus in retained products</a:t>
            </a:r>
          </a:p>
          <a:p>
            <a:r>
              <a:rPr lang="en-US" dirty="0" smtClean="0"/>
              <a:t>Pessary in prolapse or retroversion</a:t>
            </a:r>
          </a:p>
          <a:p>
            <a:r>
              <a:rPr lang="en-US" dirty="0" smtClean="0"/>
              <a:t>Early ambulation</a:t>
            </a:r>
          </a:p>
          <a:p>
            <a:r>
              <a:rPr lang="en-US" dirty="0" smtClean="0"/>
              <a:t>Provide nutritious diet</a:t>
            </a:r>
          </a:p>
          <a:p>
            <a:r>
              <a:rPr lang="en-US" dirty="0" err="1" smtClean="0"/>
              <a:t>Methergin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BREAST COMPLICATIONS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INTRODUCTION:</a:t>
            </a:r>
          </a:p>
          <a:p>
            <a:pPr>
              <a:buNone/>
            </a:pPr>
            <a:r>
              <a:rPr lang="en-US" dirty="0" smtClean="0"/>
              <a:t>   The common breast complications in post partum period are breast engorgement, cracked and retracted nipple, mastitis, breast abscess and failing lactation.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05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BREAST ENGORGEMENT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During the first week postpartum ,whether the mother breastfeeding or not ,the breast milk come in &amp; the breast will engorge and the may become bigger , tender and hard.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Causes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Starting breast feeding too late.</a:t>
            </a:r>
          </a:p>
          <a:p>
            <a:r>
              <a:rPr lang="en-US" dirty="0" smtClean="0"/>
              <a:t>Not giving enough feed to baby.</a:t>
            </a:r>
          </a:p>
          <a:p>
            <a:endParaRPr lang="en-US" dirty="0" smtClean="0"/>
          </a:p>
          <a:p>
            <a:r>
              <a:rPr lang="en-US" sz="4400" b="1" dirty="0" smtClean="0"/>
              <a:t>SIGN AND SYMPTOMS</a:t>
            </a: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BOTH BREAST ARE: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Swollen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Warm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Tender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Shiny and firm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Painful breast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514350" indent="-514350">
              <a:buNone/>
            </a:pPr>
            <a:r>
              <a:rPr lang="en-US" dirty="0" smtClean="0"/>
              <a:t>2)NIPPLES BECOME: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Edematous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Hard areola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Flushed 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Flattened out nipples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3)VEINS OVER BREAST: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Prominent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4) Low grade fever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5)Generalized malaise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6)Swollen and tender lymph nodes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7)Pain on feeding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MANAGEMENT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BEFORE BREASTFEEDING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Gentle breast massage from the chest wall the nipple area before nursing.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Cool compression.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Moist warm bath before breastfeeding 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the baby is having difficulty laching due to engorgement due to engorgement than following things should be done: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Hand expression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Reverse pressure softening.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While Breastfeeding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Gentle breast compression and breast massage.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Feed your baby frequently.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severe pain take acetaminophen 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Other treatment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Apply cabbage leaf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Fenugreek seed poultice.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b="1" dirty="0" smtClean="0"/>
              <a:t>BREAST INFECTION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MASTITIS: </a:t>
            </a:r>
            <a:r>
              <a:rPr lang="en-US" dirty="0" smtClean="0"/>
              <a:t>it is an infection of milk ducts of breast tissue . It occurs most frequently during the time of breast feeding by cross infection from baby to mother.</a:t>
            </a:r>
          </a:p>
          <a:p>
            <a:r>
              <a:rPr lang="en-US" b="1" dirty="0" smtClean="0"/>
              <a:t>CAUSATIVE ORGANISM: </a:t>
            </a:r>
            <a:r>
              <a:rPr lang="en-US" dirty="0" smtClean="0"/>
              <a:t>staphylococcus aureus.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Clinical manifestations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Fever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Headache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Malaise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Pain and swelling in breast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Redness and fatigue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Tenderness in breast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MODE OF INFECTION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types depending upon the site of infection:</a:t>
            </a:r>
          </a:p>
          <a:p>
            <a:r>
              <a:rPr lang="en-US" dirty="0" smtClean="0"/>
              <a:t>Infection that involves the breast parenchymal tissues leading to cellulitis.</a:t>
            </a:r>
          </a:p>
          <a:p>
            <a:r>
              <a:rPr lang="en-US" dirty="0" smtClean="0"/>
              <a:t>Infection gains access through the lactiferous ducts leading to development of primary mammary adenitis.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Non –infectious mastitis may be due to milk stasis. Breast feeding solves the problem.</a:t>
            </a:r>
          </a:p>
          <a:p>
            <a:endParaRPr lang="en-US" dirty="0" smtClean="0"/>
          </a:p>
          <a:p>
            <a:r>
              <a:rPr lang="en-US" b="1" dirty="0" smtClean="0"/>
              <a:t>ONSET: </a:t>
            </a:r>
            <a:r>
              <a:rPr lang="en-US" dirty="0" smtClean="0"/>
              <a:t>in superficial cellulitis the onset is acute during first 2-4  weeks postpartum.</a:t>
            </a:r>
          </a:p>
          <a:p>
            <a:r>
              <a:rPr lang="en-US" b="1" dirty="0" smtClean="0"/>
              <a:t>Acute mastitis </a:t>
            </a:r>
            <a:r>
              <a:rPr lang="en-US" dirty="0" smtClean="0"/>
              <a:t>may occur even several weeks after the delivery.</a:t>
            </a:r>
            <a:endParaRPr lang="en-US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COMPLICATION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Due to variable destruction of breast tissue it leads to the formation of breast abscess.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Treatment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Antibiotic therapy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Analgesics and sedatives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Bromocriptine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CRACKED AND RETRACTED NIPPLES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DEFINITION: formation of raw area on the nipple or fissure situated at the tip or base of the nipple due to this the nipples become painful.</a:t>
            </a:r>
          </a:p>
          <a:p>
            <a:r>
              <a:rPr lang="en-US" b="1" dirty="0" smtClean="0"/>
              <a:t>CAUSES:</a:t>
            </a:r>
          </a:p>
          <a:p>
            <a:r>
              <a:rPr lang="en-US" dirty="0" smtClean="0"/>
              <a:t>Harder sucking of nipple by baby.</a:t>
            </a:r>
          </a:p>
          <a:p>
            <a:r>
              <a:rPr lang="en-US" dirty="0" smtClean="0"/>
              <a:t>Pulling away the mouth of baby without breaking the feeding.</a:t>
            </a:r>
          </a:p>
          <a:p>
            <a:r>
              <a:rPr lang="en-US" dirty="0" smtClean="0"/>
              <a:t>Retracted nipples.</a:t>
            </a:r>
          </a:p>
          <a:p>
            <a:r>
              <a:rPr lang="en-US" dirty="0" smtClean="0"/>
              <a:t>Inadequate breast care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PREVENTION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Prophylaxis includes local cleanliness during pregnancy and in the puerperium before and after each breast feeding to prevent crust formation over the nipples.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TREATMENT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of tincture benzoin.</a:t>
            </a:r>
          </a:p>
          <a:p>
            <a:r>
              <a:rPr lang="en-US" dirty="0" smtClean="0"/>
              <a:t>Use antiseptic cream if infected.</a:t>
            </a:r>
          </a:p>
          <a:p>
            <a:r>
              <a:rPr lang="en-US" dirty="0" smtClean="0"/>
              <a:t>Keep nipple clean.</a:t>
            </a:r>
          </a:p>
          <a:p>
            <a:r>
              <a:rPr lang="en-US" dirty="0" smtClean="0"/>
              <a:t>Manually express breast milk if does not heal.</a:t>
            </a:r>
          </a:p>
          <a:p>
            <a:r>
              <a:rPr lang="en-US" dirty="0" smtClean="0"/>
              <a:t>If nipple is retracted pull out the nipple by suction action of disposable syringe.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BREAST ABSCESS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the formation of abscess in the breast. The main features are 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Flushed breasts not responding to the antibiotics promptly.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Brawny edema of overlying skin.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Marked tenderness.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Swinging temperature.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9916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Signs are: </a:t>
            </a:r>
            <a:endParaRPr lang="en-US" dirty="0" smtClean="0"/>
          </a:p>
          <a:p>
            <a:r>
              <a:rPr lang="en-US" dirty="0" smtClean="0"/>
              <a:t>breast pain.</a:t>
            </a:r>
          </a:p>
          <a:p>
            <a:r>
              <a:rPr lang="en-US" dirty="0" smtClean="0"/>
              <a:t>Infection.</a:t>
            </a:r>
          </a:p>
          <a:p>
            <a:r>
              <a:rPr lang="en-US" dirty="0" smtClean="0"/>
              <a:t> mastitis.</a:t>
            </a:r>
          </a:p>
          <a:p>
            <a:r>
              <a:rPr lang="en-US" dirty="0" smtClean="0"/>
              <a:t> nipple trauma.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SYMPTOMATIC MANAGEMENT</a:t>
            </a:r>
            <a:r>
              <a:rPr lang="en-US" dirty="0" smtClean="0"/>
              <a:t>:</a:t>
            </a:r>
          </a:p>
          <a:p>
            <a:r>
              <a:rPr lang="en-US" dirty="0" smtClean="0"/>
              <a:t>Appropriate nursing technique.</a:t>
            </a:r>
          </a:p>
          <a:p>
            <a:r>
              <a:rPr lang="en-US" dirty="0" smtClean="0"/>
              <a:t>Positioning </a:t>
            </a:r>
          </a:p>
          <a:p>
            <a:r>
              <a:rPr lang="en-US" dirty="0" smtClean="0"/>
              <a:t>Use of miconazole lotion or gel 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r>
              <a:rPr lang="en-US" b="1" dirty="0" smtClean="0"/>
              <a:t>SURGICAL MANAGEMENT</a:t>
            </a:r>
            <a:r>
              <a:rPr lang="en-US" dirty="0" smtClean="0"/>
              <a:t>:</a:t>
            </a:r>
          </a:p>
          <a:p>
            <a:r>
              <a:rPr lang="en-US" dirty="0" smtClean="0"/>
              <a:t>Abscess is to be drained under general anesthesia by deep radial incision.</a:t>
            </a:r>
          </a:p>
          <a:p>
            <a:r>
              <a:rPr lang="en-US" dirty="0" smtClean="0"/>
              <a:t>The abscess can also be drained by serial percutaneous needle aspiration under ultrasound guidance.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LACTATION FAILURE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also called as inadequate milk production.</a:t>
            </a:r>
          </a:p>
          <a:p>
            <a:r>
              <a:rPr lang="en-US" b="1" dirty="0" smtClean="0"/>
              <a:t>CAUSES:</a:t>
            </a:r>
          </a:p>
          <a:p>
            <a:r>
              <a:rPr lang="en-US" dirty="0" smtClean="0"/>
              <a:t>Infrequent suckling </a:t>
            </a:r>
          </a:p>
          <a:p>
            <a:r>
              <a:rPr lang="en-US" dirty="0" smtClean="0"/>
              <a:t>Depression or anxiety</a:t>
            </a:r>
          </a:p>
          <a:p>
            <a:r>
              <a:rPr lang="en-US" dirty="0" smtClean="0"/>
              <a:t>Ill development of nipples</a:t>
            </a:r>
          </a:p>
          <a:p>
            <a:r>
              <a:rPr lang="en-US" dirty="0" smtClean="0"/>
              <a:t>Painful breast lesions</a:t>
            </a:r>
          </a:p>
          <a:p>
            <a:r>
              <a:rPr lang="en-US" dirty="0" err="1" smtClean="0"/>
              <a:t>Prolactin</a:t>
            </a:r>
            <a:r>
              <a:rPr lang="en-US" dirty="0" smtClean="0"/>
              <a:t> inhibition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ANTENATAL:</a:t>
            </a:r>
            <a:endParaRPr lang="en-US" dirty="0" smtClean="0"/>
          </a:p>
          <a:p>
            <a:r>
              <a:rPr lang="en-US" dirty="0" smtClean="0"/>
              <a:t>To counsel the mother regarding the advantages of nursing her baby with breast milk.</a:t>
            </a:r>
          </a:p>
          <a:p>
            <a:r>
              <a:rPr lang="en-US" dirty="0" smtClean="0"/>
              <a:t>To take care of any breast abnormality specially a retracted nipple and to maintain adequate breast hygiene specially in the last two months of pregnancy.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b="1" dirty="0" smtClean="0"/>
              <a:t>PUERPERIUM:</a:t>
            </a:r>
          </a:p>
          <a:p>
            <a:r>
              <a:rPr lang="en-US" dirty="0" smtClean="0"/>
              <a:t>To encourage adequate fluid intake.</a:t>
            </a:r>
          </a:p>
          <a:p>
            <a:r>
              <a:rPr lang="en-US" dirty="0" smtClean="0"/>
              <a:t>To nurse the baby regularly </a:t>
            </a:r>
          </a:p>
          <a:p>
            <a:r>
              <a:rPr lang="en-US" dirty="0" smtClean="0"/>
              <a:t>Metoclopramide, intranasal oxytocin and sulpride have been found to increase milk production.</a:t>
            </a:r>
          </a:p>
          <a:p>
            <a:r>
              <a:rPr lang="en-US" dirty="0" smtClean="0"/>
              <a:t>Metoclopramide given in a dose of 10 mg thrice daily is found helpful.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PUERPERAL VENOUS THROMBOSIS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: it is the thrombosis of the deep vein calf, thigh or pelvis, clot formation in the absence of infection. Deep vein thrombosis is usually manifested during the first 2 weeks after delivery. Thrombosis of leg vein and pelvic veins are one of the common and important complication.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RISK FACTORS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Vascular stasis.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Hyper coagulability of blood.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Vascular endothelial trauma.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Other risk factors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age and parity.</a:t>
            </a:r>
          </a:p>
          <a:p>
            <a:r>
              <a:rPr lang="en-US" dirty="0" smtClean="0"/>
              <a:t>Operative delivery.</a:t>
            </a:r>
          </a:p>
          <a:p>
            <a:r>
              <a:rPr lang="en-US" dirty="0" smtClean="0"/>
              <a:t>Obesity.</a:t>
            </a:r>
          </a:p>
          <a:p>
            <a:r>
              <a:rPr lang="en-US" dirty="0" smtClean="0"/>
              <a:t>Heart disease.</a:t>
            </a:r>
          </a:p>
          <a:p>
            <a:r>
              <a:rPr lang="en-US" dirty="0" smtClean="0"/>
              <a:t>Trauma to venous wall.</a:t>
            </a:r>
          </a:p>
          <a:p>
            <a:r>
              <a:rPr lang="en-US" dirty="0" smtClean="0"/>
              <a:t>Immobility.</a:t>
            </a:r>
          </a:p>
          <a:p>
            <a:r>
              <a:rPr lang="en-US" dirty="0" smtClean="0"/>
              <a:t>Smoking and prior DVT.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62000" y="1066800"/>
            <a:ext cx="7543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Venous thrombus-embolic disease include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609600" y="2895600"/>
            <a:ext cx="2133600" cy="20574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DEEP VEIN THROMBOSIS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2971800" y="2895600"/>
            <a:ext cx="3200400" cy="19812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THROMBOPHLEBITIS</a:t>
            </a:r>
            <a:endParaRPr lang="en-US" b="1" dirty="0"/>
          </a:p>
        </p:txBody>
      </p:sp>
      <p:sp>
        <p:nvSpPr>
          <p:cNvPr id="7" name="Oval 6"/>
          <p:cNvSpPr/>
          <p:nvPr/>
        </p:nvSpPr>
        <p:spPr>
          <a:xfrm>
            <a:off x="6324600" y="2971800"/>
            <a:ext cx="2133600" cy="2057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PULMONARY EMBOLISM</a:t>
            </a:r>
            <a:endParaRPr lang="en-US" b="1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438400" y="2209800"/>
            <a:ext cx="12954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724400" y="1905000"/>
            <a:ext cx="17526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3962400" y="24384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DEEP VEIN THROMBOSIS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Deep vein thrombosis is the formation of blood clots in the deep veins, most commonly the legs.</a:t>
            </a:r>
          </a:p>
          <a:p>
            <a:r>
              <a:rPr lang="en-US" b="1" dirty="0" smtClean="0"/>
              <a:t>SYMPTOMS:</a:t>
            </a:r>
          </a:p>
          <a:p>
            <a:r>
              <a:rPr lang="en-US" dirty="0" smtClean="0"/>
              <a:t>Pain in calf muscles.</a:t>
            </a:r>
          </a:p>
          <a:p>
            <a:r>
              <a:rPr lang="en-US" dirty="0" smtClean="0"/>
              <a:t>Leg edema.</a:t>
            </a:r>
          </a:p>
          <a:p>
            <a:r>
              <a:rPr lang="en-US" dirty="0" smtClean="0"/>
              <a:t>Rise in skin temperature.</a:t>
            </a:r>
          </a:p>
          <a:p>
            <a:r>
              <a:rPr lang="en-US" dirty="0" smtClean="0"/>
              <a:t>On examination asymmetric legs.</a:t>
            </a:r>
          </a:p>
          <a:p>
            <a:r>
              <a:rPr lang="en-US" dirty="0" smtClean="0"/>
              <a:t>Positive Homan’s sign.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INVESTIGATIONS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Doppler ultrasound.</a:t>
            </a:r>
          </a:p>
          <a:p>
            <a:r>
              <a:rPr lang="en-US" dirty="0" smtClean="0"/>
              <a:t>Venography.</a:t>
            </a:r>
          </a:p>
          <a:p>
            <a:r>
              <a:rPr lang="en-US" dirty="0" smtClean="0"/>
              <a:t>Magnetic resonance imaging (MRI)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THROMBOPHLEBITIS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Postpartum thrombophlebitis originates in the thrombosed vein at the placental site by organisms such as anaerobic streptococci or </a:t>
            </a:r>
            <a:r>
              <a:rPr lang="en-US" dirty="0" err="1" smtClean="0"/>
              <a:t>becteroids</a:t>
            </a:r>
            <a:r>
              <a:rPr lang="en-US" dirty="0" smtClean="0"/>
              <a:t> when </a:t>
            </a:r>
            <a:r>
              <a:rPr lang="en-US" dirty="0" err="1" smtClean="0"/>
              <a:t>localised</a:t>
            </a:r>
            <a:r>
              <a:rPr lang="en-US" dirty="0" smtClean="0"/>
              <a:t> in the pelvis it is called pelvic thrombophlebitis.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Extra pelvic spread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dirty="0" smtClean="0"/>
              <a:t>Through the right ovarian vein into inferior vena cava and thence to the lungs.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Through the left ovarian vein to the left renal vein and then to the left kidney.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Retrograde extension to ilio femoral veins to produce the cliniopathological entity of “</a:t>
            </a:r>
            <a:r>
              <a:rPr lang="en-US" dirty="0" err="1" smtClean="0"/>
              <a:t>phlegmasia</a:t>
            </a:r>
            <a:r>
              <a:rPr lang="en-US" dirty="0" smtClean="0"/>
              <a:t> alba </a:t>
            </a:r>
            <a:r>
              <a:rPr lang="en-US" dirty="0" err="1" smtClean="0"/>
              <a:t>dolens</a:t>
            </a:r>
            <a:r>
              <a:rPr lang="en-US" dirty="0" smtClean="0"/>
              <a:t>” or white leg.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CLINICAL FEATURES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Mild pyrexia.</a:t>
            </a:r>
          </a:p>
          <a:p>
            <a:r>
              <a:rPr lang="en-US" dirty="0" smtClean="0"/>
              <a:t>Chills.</a:t>
            </a:r>
          </a:p>
          <a:p>
            <a:r>
              <a:rPr lang="en-US" dirty="0" smtClean="0"/>
              <a:t>Rigor.</a:t>
            </a:r>
          </a:p>
          <a:p>
            <a:r>
              <a:rPr lang="en-US" dirty="0" smtClean="0"/>
              <a:t>Constitutional disturbances.</a:t>
            </a:r>
          </a:p>
          <a:p>
            <a:r>
              <a:rPr lang="en-US" dirty="0" smtClean="0"/>
              <a:t>Swollen and painful leg.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INVESTIGATIONS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Doppler ultrasound.</a:t>
            </a:r>
          </a:p>
          <a:p>
            <a:r>
              <a:rPr lang="en-US" dirty="0" smtClean="0"/>
              <a:t>Venography.</a:t>
            </a:r>
          </a:p>
          <a:p>
            <a:r>
              <a:rPr lang="en-US" dirty="0" smtClean="0"/>
              <a:t>Magnetic resonance imaging (MRI)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PREVENTIVE MEASURES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Prevention of trauma, sepsis, anemia in pregnancy and labour.</a:t>
            </a:r>
          </a:p>
          <a:p>
            <a:r>
              <a:rPr lang="en-US" dirty="0" smtClean="0"/>
              <a:t>Dehydration during pregnancy should be avoided.</a:t>
            </a:r>
          </a:p>
          <a:p>
            <a:r>
              <a:rPr lang="en-US" dirty="0" smtClean="0"/>
              <a:t>Use elastic compression stocking.</a:t>
            </a:r>
          </a:p>
          <a:p>
            <a:r>
              <a:rPr lang="en-US" dirty="0" smtClean="0"/>
              <a:t>Leg exercises, early ambulation are encouraged.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Bed rest with elevated legs.</a:t>
            </a:r>
          </a:p>
          <a:p>
            <a:r>
              <a:rPr lang="en-US" dirty="0" smtClean="0"/>
              <a:t>Analgesics.</a:t>
            </a:r>
          </a:p>
          <a:p>
            <a:r>
              <a:rPr lang="en-US" dirty="0" smtClean="0"/>
              <a:t>Antibiotic.</a:t>
            </a:r>
          </a:p>
          <a:p>
            <a:r>
              <a:rPr lang="en-US" dirty="0" smtClean="0"/>
              <a:t>Anticoagulants</a:t>
            </a:r>
          </a:p>
          <a:p>
            <a:r>
              <a:rPr lang="en-US" dirty="0" smtClean="0"/>
              <a:t>Vanacava fillers.</a:t>
            </a:r>
          </a:p>
          <a:p>
            <a:r>
              <a:rPr lang="en-US" dirty="0" smtClean="0"/>
              <a:t>Fibrinolytic agents.</a:t>
            </a:r>
          </a:p>
          <a:p>
            <a:r>
              <a:rPr lang="en-US" dirty="0" smtClean="0"/>
              <a:t>Venous </a:t>
            </a:r>
            <a:r>
              <a:rPr lang="en-US" dirty="0" err="1" smtClean="0"/>
              <a:t>thrombectomy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RESEARCH ARTICLE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Liji</a:t>
            </a:r>
            <a:r>
              <a:rPr lang="en-US" dirty="0" smtClean="0"/>
              <a:t>. John, et all (2015) conducted a study to assess the knowledge of antenatal mothers regarding breast feeding problems and create awareness of breast problems. In this study non-experimental descriptive design was adopted. Data collected from 100 postnatal </a:t>
            </a:r>
            <a:r>
              <a:rPr lang="en-US" dirty="0" err="1" smtClean="0"/>
              <a:t>mothersattending</a:t>
            </a:r>
            <a:r>
              <a:rPr lang="en-US" dirty="0" smtClean="0"/>
              <a:t> OPD of MCH </a:t>
            </a:r>
            <a:r>
              <a:rPr lang="en-US" dirty="0" err="1" smtClean="0"/>
              <a:t>mangluru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b="1" dirty="0" smtClean="0"/>
              <a:t>Result: </a:t>
            </a:r>
            <a:r>
              <a:rPr lang="en-US" dirty="0" smtClean="0"/>
              <a:t>it revealed that majority of antenatal mothers had inadequate knowledge(76%). 23% had average knowledge and 1% had adequate knowledge regarding breast problems.</a:t>
            </a:r>
            <a:endParaRPr lang="en-US" b="1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Summary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Today we have discuss about subinvolution,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brest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conditions of puerperium, thrombophlebitis and its management in which we discussed about: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Definition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Sign and symptoms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Treatment &amp; management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Postnatal period is the most crucial period during which the mother face many discomfort . If the mother has the knowledge of these minor disorders and their measures she can manage the problem very easily.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BIBLIOGRAPHY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Jacob annama .A comprehensive textbook of midwifery and gynecological nursing .7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Edition.New delhi:jaypee brother publisher.p.55-9.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Dutta D.C. Text book of obstretics . Sixth edition . New delhi: new central book agency;2004.P.432-443.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WWW.the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free dictinary .com.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Http/www.netplaces.com.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1375</Words>
  <Application>Microsoft Office PowerPoint</Application>
  <PresentationFormat>On-screen Show (4:3)</PresentationFormat>
  <Paragraphs>231</Paragraphs>
  <Slides>56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Arial</vt:lpstr>
      <vt:lpstr>Calibri</vt:lpstr>
      <vt:lpstr>Times New Roman</vt:lpstr>
      <vt:lpstr>Wingdings</vt:lpstr>
      <vt:lpstr>Office Theme</vt:lpstr>
      <vt:lpstr>SUBINVOLUTION, BREAST CONDITIONS OF PUERPERIUM AND THROMBOPHLEBITIS</vt:lpstr>
      <vt:lpstr>PUERPERIUM</vt:lpstr>
      <vt:lpstr>PowerPoint Presentation</vt:lpstr>
      <vt:lpstr>SUBINVOLUTION</vt:lpstr>
      <vt:lpstr>PREDISPOSING FACTORS</vt:lpstr>
      <vt:lpstr>Aggravating factors</vt:lpstr>
      <vt:lpstr>SIGN AND SYMPTOMS</vt:lpstr>
      <vt:lpstr>MANAGEMENT</vt:lpstr>
      <vt:lpstr>BREAST COMPLICATIONS</vt:lpstr>
      <vt:lpstr>PowerPoint Presentation</vt:lpstr>
      <vt:lpstr>BREAST ENGORGEMENT</vt:lpstr>
      <vt:lpstr>PowerPoint Presentation</vt:lpstr>
      <vt:lpstr>Causes</vt:lpstr>
      <vt:lpstr>PowerPoint Presentation</vt:lpstr>
      <vt:lpstr>PowerPoint Presentation</vt:lpstr>
      <vt:lpstr>MANAGEMENT</vt:lpstr>
      <vt:lpstr>PowerPoint Presentation</vt:lpstr>
      <vt:lpstr>While Breastfeeding</vt:lpstr>
      <vt:lpstr>Other treatment</vt:lpstr>
      <vt:lpstr> BREAST INFECTION</vt:lpstr>
      <vt:lpstr>PowerPoint Presentation</vt:lpstr>
      <vt:lpstr>Clinical manifestations</vt:lpstr>
      <vt:lpstr>MODE OF INFECTION</vt:lpstr>
      <vt:lpstr>PowerPoint Presentation</vt:lpstr>
      <vt:lpstr>COMPLICATION</vt:lpstr>
      <vt:lpstr>Treatment </vt:lpstr>
      <vt:lpstr>CRACKED AND RETRACTED NIPPLES</vt:lpstr>
      <vt:lpstr>PREVENTION</vt:lpstr>
      <vt:lpstr>TREATMENT</vt:lpstr>
      <vt:lpstr>BREAST ABSCESS</vt:lpstr>
      <vt:lpstr>PowerPoint Presentation</vt:lpstr>
      <vt:lpstr>PowerPoint Presentation</vt:lpstr>
      <vt:lpstr>MANAGEMENT</vt:lpstr>
      <vt:lpstr>PowerPoint Presentation</vt:lpstr>
      <vt:lpstr>LACTATION FAILURE</vt:lpstr>
      <vt:lpstr>MANAGEMENT</vt:lpstr>
      <vt:lpstr>PowerPoint Presentation</vt:lpstr>
      <vt:lpstr>PUERPERAL VENOUS THROMBOSIS</vt:lpstr>
      <vt:lpstr>RISK FACTORS</vt:lpstr>
      <vt:lpstr>Other risk factors</vt:lpstr>
      <vt:lpstr>PowerPoint Presentation</vt:lpstr>
      <vt:lpstr>DEEP VEIN THROMBOSIS</vt:lpstr>
      <vt:lpstr>PowerPoint Presentation</vt:lpstr>
      <vt:lpstr>INVESTIGATIONS</vt:lpstr>
      <vt:lpstr>THROMBOPHLEBITIS</vt:lpstr>
      <vt:lpstr>PowerPoint Presentation</vt:lpstr>
      <vt:lpstr>Extra pelvic spread</vt:lpstr>
      <vt:lpstr>CLINICAL FEATURES</vt:lpstr>
      <vt:lpstr>INVESTIGATIONS</vt:lpstr>
      <vt:lpstr>PREVENTIVE MEASURES</vt:lpstr>
      <vt:lpstr>MANAGEMENT</vt:lpstr>
      <vt:lpstr>RESEARCH ARTICLE</vt:lpstr>
      <vt:lpstr>PowerPoint Presentation</vt:lpstr>
      <vt:lpstr>Summary</vt:lpstr>
      <vt:lpstr>Conclusion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MINOR DISORDERS OF PUERPERIUM</dc:title>
  <dc:creator>hp</dc:creator>
  <cp:lastModifiedBy>Windows User</cp:lastModifiedBy>
  <cp:revision>92</cp:revision>
  <dcterms:created xsi:type="dcterms:W3CDTF">2016-03-10T02:41:05Z</dcterms:created>
  <dcterms:modified xsi:type="dcterms:W3CDTF">2024-09-02T08:55:22Z</dcterms:modified>
</cp:coreProperties>
</file>