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3" r:id="rId3"/>
    <p:sldId id="259" r:id="rId4"/>
    <p:sldId id="277" r:id="rId5"/>
    <p:sldId id="278" r:id="rId6"/>
    <p:sldId id="292" r:id="rId7"/>
    <p:sldId id="279" r:id="rId8"/>
    <p:sldId id="282" r:id="rId9"/>
    <p:sldId id="280" r:id="rId10"/>
    <p:sldId id="281" r:id="rId11"/>
    <p:sldId id="275" r:id="rId12"/>
    <p:sldId id="267" r:id="rId13"/>
    <p:sldId id="290" r:id="rId14"/>
    <p:sldId id="291" r:id="rId15"/>
    <p:sldId id="268" r:id="rId16"/>
    <p:sldId id="269" r:id="rId17"/>
    <p:sldId id="283" r:id="rId18"/>
    <p:sldId id="284" r:id="rId19"/>
    <p:sldId id="270" r:id="rId20"/>
    <p:sldId id="271" r:id="rId21"/>
    <p:sldId id="285" r:id="rId22"/>
    <p:sldId id="276" r:id="rId23"/>
    <p:sldId id="286" r:id="rId24"/>
    <p:sldId id="287" r:id="rId25"/>
    <p:sldId id="288" r:id="rId26"/>
    <p:sldId id="289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2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C1E40-D3D3-4BDE-837C-7492A8C20748}" type="datetimeFigureOut">
              <a:rPr lang="en-US" smtClean="0"/>
              <a:t>2/7/2017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BABF2FB-68FD-4351-939D-4761159F8F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C1E40-D3D3-4BDE-837C-7492A8C20748}" type="datetimeFigureOut">
              <a:rPr lang="en-US" smtClean="0"/>
              <a:t>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5BABF2FB-68FD-4351-939D-4761159F8F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C1E40-D3D3-4BDE-837C-7492A8C20748}" type="datetimeFigureOut">
              <a:rPr lang="en-US" smtClean="0"/>
              <a:t>2/7/2017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BABF2FB-68FD-4351-939D-4761159F8FA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DDC1E40-D3D3-4BDE-837C-7492A8C20748}" type="datetimeFigureOut">
              <a:rPr lang="en-US" smtClean="0"/>
              <a:t>2/7/2017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BF2FB-68FD-4351-939D-4761159F8F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C1E40-D3D3-4BDE-837C-7492A8C20748}" type="datetimeFigureOut">
              <a:rPr lang="en-US" smtClean="0"/>
              <a:t>2/7/2017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5BABF2FB-68FD-4351-939D-4761159F8FAB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C1E40-D3D3-4BDE-837C-7492A8C20748}" type="datetimeFigureOut">
              <a:rPr lang="en-US" smtClean="0"/>
              <a:t>2/7/2017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5BABF2FB-68FD-4351-939D-4761159F8F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C1E40-D3D3-4BDE-837C-7492A8C20748}" type="datetimeFigureOut">
              <a:rPr lang="en-US" smtClean="0"/>
              <a:t>2/7/2017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BABF2FB-68FD-4351-939D-4761159F8F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BABF2FB-68FD-4351-939D-4761159F8FAB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C1E40-D3D3-4BDE-837C-7492A8C20748}" type="datetimeFigureOut">
              <a:rPr lang="en-US" smtClean="0"/>
              <a:t>2/7/2017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5BABF2FB-68FD-4351-939D-4761159F8FA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DDC1E40-D3D3-4BDE-837C-7492A8C20748}" type="datetimeFigureOut">
              <a:rPr lang="en-US" smtClean="0"/>
              <a:t>2/7/2017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C1E40-D3D3-4BDE-837C-7492A8C20748}" type="datetimeFigureOut">
              <a:rPr lang="en-US" smtClean="0"/>
              <a:t>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BF2FB-68FD-4351-939D-4761159F8FA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5BABF2FB-68FD-4351-939D-4761159F8FA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C1E40-D3D3-4BDE-837C-7492A8C20748}" type="datetimeFigureOut">
              <a:rPr lang="en-US" smtClean="0"/>
              <a:t>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DDC1E40-D3D3-4BDE-837C-7492A8C20748}" type="datetimeFigureOut">
              <a:rPr lang="en-US" smtClean="0"/>
              <a:t>2/7/2017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BABF2FB-68FD-4351-939D-4761159F8FAB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/url?sa=i&amp;rct=j&amp;q=&amp;esrc=s&amp;frm=1&amp;source=images&amp;cd=&amp;cad=rja&amp;docid=FotBNEbTl5GH_M&amp;tbnid=37bJCAWL6cT78M:&amp;ved=0CAUQjRw&amp;url=http://www.briody-fitnessnhealth.com/stress.html&amp;ei=OGwvUZezAoyN0QHJ6IGYAw&amp;bvm=bv.43148975,d.dmQ&amp;psig=AFQjCNHOKN8hpxFsM4LTXD6ZY8_KMZ1eYw&amp;ust=1362148750215993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/url?sa=i&amp;rct=j&amp;q=&amp;esrc=s&amp;frm=1&amp;source=images&amp;cd=&amp;cad=rja&amp;docid=lWj6XqeaSDiBlM&amp;tbnid=h1Avo1eIgvh8gM:&amp;ved=0CAUQjRw&amp;url=http://www.feelgood-achieveyourgoals.com/major-causes-of-stress-what-is-stress/&amp;ei=GmwvUYGJBIjD0QH-o4HACA&amp;bvm=bv.43148975,d.dmQ&amp;psig=AFQjCNHOKN8hpxFsM4LTXD6ZY8_KMZ1eYw&amp;ust=1362148750215993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eg"/><Relationship Id="rId4" Type="http://schemas.openxmlformats.org/officeDocument/2006/relationships/hyperlink" Target="http://www.google.com/url?sa=i&amp;rct=j&amp;q=&amp;esrc=s&amp;frm=1&amp;source=images&amp;cd=&amp;cad=rja&amp;docid=7OBr9DN-sxQGfM&amp;tbnid=0K_ne903ty9czM:&amp;ved=0CAUQjRw&amp;url=http://lessonsonstress.tumblr.com/&amp;ei=wGwvUYCuOYmz0QG_zYGACg&amp;bvm=bv.43148975,d.dmQ&amp;psig=AFQjCNHOKN8hpxFsM4LTXD6ZY8_KMZ1eYw&amp;ust=1362148750215993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google.com/url?sa=i&amp;rct=j&amp;q=&amp;esrc=s&amp;frm=1&amp;source=images&amp;cd=&amp;cad=rja&amp;docid=Z0FQEEBRMZhHmM&amp;tbnid=yQvksV2AaQkYMM:&amp;ved=0CAUQjRw&amp;url=http://www.berkeley.edu/news/media/releases/2002/12/04_lazarus.html&amp;ei=x8f3UrKtGMPckQeq0ICgCw&amp;bvm=bv.60983673,d.eW0&amp;psig=AFQjCNE6z_Bg9Tbrr84VFYKwuATUUXTCbQ&amp;ust=1392056642837795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docid=--uALvwFyxVN1M&amp;tbnid=j7qANEFp8l29uM:&amp;ved=0CAUQjRw&amp;url=http://sharlapatrick.com/?attachment_id=396&amp;ei=cGQzUaK0Gou-9QS63oGQBA&amp;bvm=bv.43148975,d.eWU&amp;psig=AFQjCNEn35DXA-IZ5wWS22p2-RXfSoj9LQ&amp;ust=1362408920875578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google.com/url?sa=i&amp;rct=j&amp;q=&amp;esrc=s&amp;frm=1&amp;source=images&amp;cd=&amp;cad=rja&amp;docid=c6gTUPTGjGkZVM&amp;tbnid=5Zol05wHUR4MUM:&amp;ved=0CAUQjRw&amp;url=http://www.usatoday.com/money/jobcenter/workplace/kay/story/2012-01-16/best-low-stress-jobs/52591434/1&amp;ei=AWUzUZ5ykeT2BLfVgMAN&amp;bvm=bv.43148975,d.eWU&amp;psig=AFQjCNHpE3OSCwjUrko4bly1_kRTbALYrQ&amp;ust=1362409042978700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com/url?sa=i&amp;rct=j&amp;q=&amp;esrc=s&amp;frm=1&amp;source=images&amp;cd=&amp;cad=rja&amp;docid=pnYv0dokPdxvXM&amp;tbnid=dDgzjVOIW-JO3M:&amp;ved=0CAUQjRw&amp;url=http://www.quantumscale.com/stress-fat-and-how-to-beat-it/&amp;ei=dmUzUfOaI5O88wT_p4CgDQ&amp;bvm=bv.43148975,d.eWU&amp;psig=AFQjCNGpenChEFe8NgeqjfMlE9SmSvjlFw&amp;ust=1362409188771842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hyperlink" Target="http://www.google.com/url?sa=i&amp;rct=j&amp;q=&amp;esrc=s&amp;frm=1&amp;source=images&amp;cd=&amp;cad=rja&amp;docid=kGSkmvDFnH9ZRM&amp;tbnid=1xH566gNd-fwEM:&amp;ved=0CAUQjRw&amp;url=http://www.carefair.com/beauty/lifestyle/how_stress_affects_our_skin_218.html&amp;ei=vGUzUc3GD5SG8QTfxIHwDw&amp;bvm=bv.43148975,d.eWU&amp;psig=AFQjCNGpenChEFe8NgeqjfMlE9SmSvjlFw&amp;ust=1362409188771842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hyperlink" Target="http://www.google.com/url?sa=i&amp;rct=j&amp;q=&amp;esrc=s&amp;frm=1&amp;source=images&amp;cd=&amp;cad=rja&amp;docid=SWFQWMXYvshjKM&amp;tbnid=rP0noLqutuGGEM:&amp;ved=0CAUQjRw&amp;url=http://secretgeek.net/ydlaw.asp&amp;ei=8ZUzUdbcJJL88QSP44DgAw&amp;bvm=bv.43148975,d.eWU&amp;psig=AFQjCNHIlKMnSGiBx2QBKh2KQkCG4CKHJg&amp;ust=1362421610670456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google.com/url?sa=i&amp;rct=j&amp;q=&amp;esrc=s&amp;frm=1&amp;source=images&amp;cd=&amp;cad=rja&amp;docid=FL0P5XiPf0wdmM&amp;tbnid=-S0KjJTL9n6QFM:&amp;ved=0CAUQjRw&amp;url=http://thestressresponse.blogspot.com/p/generally-stress-response.html&amp;ei=QmczUY7zEZCo8AShpYCYAg&amp;bvm=bv.43148975,d.eWU&amp;psig=AFQjCNE5TY71J1R_rTIMvdoUgiHootw3aA&amp;ust=1362409629498055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hyperlink" Target="http://www.google.com/url?sa=i&amp;rct=j&amp;q=&amp;esrc=s&amp;frm=1&amp;source=images&amp;cd=&amp;cad=rja&amp;docid=SgZvHVtCKjlVYM&amp;tbnid=D9_gMuXQi1iAZM:&amp;ved=0CAUQjRw&amp;url=http://donalomahony.edublogs.org/2011/02/16/learned-helplessness/&amp;ei=8mgzUbjhM4y-9gS2hYHYBg&amp;bvm=bv.43148975,d.eWU&amp;psig=AFQjCNEEgN__LVojq3q8UZVRWqCzOiOqmw&amp;ust=1362410032690384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hyperlink" Target="http://www.google.com/url?sa=i&amp;rct=j&amp;q=&amp;esrc=s&amp;frm=1&amp;source=images&amp;cd=&amp;cad=rja&amp;docid=sq7wQ7vYYbSZgM&amp;tbnid=0L8G0hGbcX23iM:&amp;ved=0CAUQjRw&amp;url=http://womenonthefence.com/2012/12/03/new-research-on-stress-how-you-react-today-effects-your-health-in-the-future/&amp;ei=Z2kzUdvTNYm-9gSf0oGADg&amp;bvm=bv.43148975,d.eWU&amp;psig=AFQjCNEnRqcaDTjAbZkG9a4s94Uhpn_MEA&amp;ust=1362410209015280" TargetMode="Externa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google.com/url?sa=i&amp;rct=j&amp;q=&amp;esrc=s&amp;frm=1&amp;source=images&amp;cd=&amp;cad=rja&amp;docid=vxVGZo165xmSEM&amp;tbnid=4bve1cIztxpLRM:&amp;ved=0CAUQjRw&amp;url=http://www.simplypsychology.org/personality-a.html&amp;ei=W3AzUYuYHozI9QSj94C4AQ&amp;bvm=bv.43148975,d.eWU&amp;psig=AFQjCNHiLkSWXy6eGyVT7Z5LuMDqZEWaFg&amp;ust=1362411987450995" TargetMode="Externa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www.google.com/url?sa=i&amp;rct=j&amp;q=&amp;esrc=s&amp;frm=1&amp;source=images&amp;cd=&amp;cad=rja&amp;docid=ZQSB5hHJBOTwzM&amp;tbnid=a77FXhNAwJ98PM:&amp;ved=0CAUQjRw&amp;url=http://shermanheart.wordpress.com/2012/02/15/heart-myth-or-fact-15-for-a-type-a-personality-a-heart-attack-is-inevitable/&amp;ei=1nAzUfOhBoi29QTXxYGQCw&amp;bvm=bv.43148975,d.eWU&amp;psig=AFQjCNHiLkSWXy6eGyVT7Z5LuMDqZEWaFg&amp;ust=1362411987450995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google.com/url?sa=i&amp;rct=j&amp;q=&amp;esrc=s&amp;frm=1&amp;source=images&amp;cd=&amp;cad=rja&amp;docid=__VveTF5BG2kmM&amp;tbnid=Q-w0TfwmF62dKM:&amp;ved=0CAUQjRw&amp;url=http://www.buzzle.com/articles/type-a-and-b-personality.html&amp;ei=AXEzUZ6pDY_Y8gTprIGwBQ&amp;bvm=bv.43148975,d.eWU&amp;psig=AFQjCNGrJEUgP_omRKC3jt80qlCuFZU4Ew&amp;ust=1362412153284278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google.com/url?sa=i&amp;rct=j&amp;q=&amp;esrc=s&amp;frm=1&amp;source=images&amp;cd=&amp;cad=rja&amp;docid=2dMVgBbO7tQ1SM&amp;tbnid=a1hDSpSHn1AixM:&amp;ved=0CAUQjRw&amp;url=http://stevemehta.wordpress.com/2009/12/07/735/&amp;ei=NHEzUeCeB4Ho8QTr8oHgBA&amp;bvm=bv.43148975,d.eWU&amp;psig=AFQjCNHSbkhuux0-wIGiGltPS9IgTH_ppA&amp;ust=1362412205750726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www.google.com/url?sa=i&amp;rct=j&amp;q=&amp;esrc=s&amp;frm=1&amp;source=images&amp;cd=&amp;cad=rja&amp;docid=mer5ddTI0AdlUM&amp;tbnid=G8MQEdQxJkn4qM:&amp;ved=0CAUQjRw&amp;url=http://www.eliteoftheworld.com/elite_detail/115/Oprah-Winfrey/photos_albums&amp;ei=jHEzUcTkKoi68wTws4Eo&amp;bvm=bv.43148975,d.eWU&amp;psig=AFQjCNEXuJ_CIyjZB2or80Xb5_e_A-z5MA&amp;ust=1362412294869734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81000"/>
            <a:ext cx="8686800" cy="1752600"/>
          </a:xfrm>
        </p:spPr>
        <p:txBody>
          <a:bodyPr/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Motivation, Emotion &amp; Stress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&amp; Health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4876800" y="4953000"/>
            <a:ext cx="4038600" cy="13716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34000" y="5181600"/>
            <a:ext cx="32004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u="sng" dirty="0">
                <a:latin typeface="+mj-lt"/>
              </a:rPr>
              <a:t>Designated Unit</a:t>
            </a:r>
            <a:r>
              <a:rPr lang="en-US" dirty="0">
                <a:latin typeface="+mj-lt"/>
              </a:rPr>
              <a:t>: </a:t>
            </a:r>
          </a:p>
          <a:p>
            <a:pPr algn="ctr">
              <a:defRPr/>
            </a:pPr>
            <a:r>
              <a:rPr lang="en-US" b="1" dirty="0">
                <a:latin typeface="+mj-lt"/>
              </a:rPr>
              <a:t>Unit II</a:t>
            </a:r>
          </a:p>
          <a:p>
            <a:pPr algn="ctr">
              <a:defRPr/>
            </a:pPr>
            <a:r>
              <a:rPr lang="en-US" b="1" i="1" dirty="0">
                <a:latin typeface="+mj-lt"/>
              </a:rPr>
              <a:t>The Biological Bases</a:t>
            </a:r>
          </a:p>
        </p:txBody>
      </p:sp>
      <p:pic>
        <p:nvPicPr>
          <p:cNvPr id="1028" name="Picture 4" descr="https://encrypted-tbn1.gstatic.com/images?q=tbn:ANd9GcTfYaIkmlCwIH39ZOoijUhBhSIFAT42i_pY8v3e9mxmo6Pz_IU8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90800"/>
            <a:ext cx="3962400" cy="3733800"/>
          </a:xfrm>
          <a:prstGeom prst="rect">
            <a:avLst/>
          </a:prstGeom>
          <a:noFill/>
          <a:ln w="158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46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876800" y="2590800"/>
            <a:ext cx="4038600" cy="477982"/>
          </a:xfrm>
        </p:spPr>
        <p:txBody>
          <a:bodyPr/>
          <a:lstStyle/>
          <a:p>
            <a:r>
              <a:rPr lang="en-US" dirty="0" smtClean="0"/>
              <a:t>Part one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&amp; Health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Basics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https://encrypted-tbn3.gstatic.com/images?q=tbn:ANd9GcSoxNpD2hI1yL1fZGtFeJdYSwcQrDKzPfBTjFYd_pUdhp0525F0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14600"/>
            <a:ext cx="3733800" cy="3776506"/>
          </a:xfrm>
          <a:prstGeom prst="rect">
            <a:avLst/>
          </a:prstGeom>
          <a:noFill/>
          <a:ln w="158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encrypted-tbn3.gstatic.com/images?q=tbn:ANd9GcSHtNtpHUwTl6B1iyCNuN5t1vqySBQGIr_3QoYGBGYC5fdpVr-3H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276601"/>
            <a:ext cx="4800600" cy="3014506"/>
          </a:xfrm>
          <a:prstGeom prst="rect">
            <a:avLst/>
          </a:prstGeom>
          <a:noFill/>
          <a:ln w="158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85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&amp; Health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Basics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Stress</a:t>
            </a:r>
          </a:p>
          <a:p>
            <a:pPr lvl="1"/>
            <a:r>
              <a:rPr lang="en-US" b="1" dirty="0" smtClean="0"/>
              <a:t>The process by which we perceive &amp; respond to certain events (known as </a:t>
            </a:r>
            <a:r>
              <a:rPr lang="en-US" b="1" i="1" dirty="0" smtClean="0"/>
              <a:t>stressors</a:t>
            </a:r>
            <a:r>
              <a:rPr lang="en-US" b="1" dirty="0" smtClean="0"/>
              <a:t>) that we appraise as threatening and/or challenging</a:t>
            </a:r>
          </a:p>
          <a:p>
            <a:pPr lvl="2"/>
            <a:r>
              <a:rPr lang="en-US" b="1" u="sng" dirty="0" smtClean="0"/>
              <a:t>Stress is not…</a:t>
            </a:r>
          </a:p>
          <a:p>
            <a:pPr lvl="3"/>
            <a:r>
              <a:rPr lang="en-US" b="1" dirty="0" smtClean="0"/>
              <a:t>A simple stimulus or response</a:t>
            </a:r>
          </a:p>
          <a:p>
            <a:pPr lvl="3"/>
            <a:r>
              <a:rPr lang="en-US" b="1" dirty="0" smtClean="0"/>
              <a:t>Necessarily a negative thing</a:t>
            </a:r>
          </a:p>
        </p:txBody>
      </p:sp>
      <p:pic>
        <p:nvPicPr>
          <p:cNvPr id="4" name="Picture 2" descr="C:\Users\Destiche\Documents\AP Psychology\Summer Institute Materials (2012)\Cobb County Stuff\Textbook Resources\Chapter Figures and Tables\Chapter 14\12673_MyersPsy8e_fig.14.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82" y="4419600"/>
            <a:ext cx="8686800" cy="1905000"/>
          </a:xfrm>
          <a:prstGeom prst="rect">
            <a:avLst/>
          </a:prstGeom>
          <a:noFill/>
          <a:ln w="158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177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&amp; Health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Basics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21352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Richard Lazarus </a:t>
            </a:r>
            <a:r>
              <a:rPr lang="en-US" b="1" dirty="0" smtClean="0"/>
              <a:t>(1991)</a:t>
            </a:r>
          </a:p>
          <a:p>
            <a:pPr lvl="1"/>
            <a:r>
              <a:rPr lang="en-US" b="1" u="sng" dirty="0" smtClean="0"/>
              <a:t>Cognitive Appraisal Approach</a:t>
            </a:r>
          </a:p>
          <a:p>
            <a:pPr lvl="2"/>
            <a:r>
              <a:rPr lang="en-US" b="1" dirty="0" smtClean="0"/>
              <a:t>Primary Appraisal</a:t>
            </a:r>
          </a:p>
          <a:p>
            <a:pPr lvl="3"/>
            <a:r>
              <a:rPr lang="en-US" b="1" dirty="0" smtClean="0"/>
              <a:t>An initial evaluation of whether </a:t>
            </a:r>
            <a:br>
              <a:rPr lang="en-US" b="1" dirty="0" smtClean="0"/>
            </a:br>
            <a:r>
              <a:rPr lang="en-US" b="1" dirty="0" smtClean="0"/>
              <a:t>an event is…</a:t>
            </a:r>
          </a:p>
          <a:p>
            <a:pPr lvl="4"/>
            <a:r>
              <a:rPr lang="en-US" b="1" dirty="0" smtClean="0"/>
              <a:t>(1) irrelevant to you</a:t>
            </a:r>
          </a:p>
          <a:p>
            <a:pPr lvl="4"/>
            <a:r>
              <a:rPr lang="en-US" b="1" dirty="0" smtClean="0"/>
              <a:t>(2) relevant but not threatening</a:t>
            </a:r>
          </a:p>
          <a:p>
            <a:pPr lvl="4"/>
            <a:r>
              <a:rPr lang="en-US" b="1" dirty="0" smtClean="0"/>
              <a:t>(3) stressful</a:t>
            </a:r>
          </a:p>
          <a:p>
            <a:pPr lvl="2"/>
            <a:r>
              <a:rPr lang="en-US" b="1" dirty="0" smtClean="0"/>
              <a:t>Secondary Appraisal</a:t>
            </a:r>
          </a:p>
          <a:p>
            <a:pPr lvl="3"/>
            <a:r>
              <a:rPr lang="en-US" b="1" dirty="0" smtClean="0"/>
              <a:t>An evaluation of your coping </a:t>
            </a:r>
            <a:br>
              <a:rPr lang="en-US" b="1" dirty="0" smtClean="0"/>
            </a:br>
            <a:r>
              <a:rPr lang="en-US" b="1" dirty="0" smtClean="0"/>
              <a:t>resources &amp; options for dealing with the stressor</a:t>
            </a:r>
          </a:p>
          <a:p>
            <a:pPr lvl="2"/>
            <a:r>
              <a:rPr lang="en-US" b="1" dirty="0" smtClean="0"/>
              <a:t>Other factors?</a:t>
            </a:r>
            <a:endParaRPr lang="en-US" b="1" dirty="0"/>
          </a:p>
        </p:txBody>
      </p:sp>
      <p:sp>
        <p:nvSpPr>
          <p:cNvPr id="4" name="AutoShape 2" descr="data:image/jpeg;base64,/9j/4AAQSkZJRgABAQAAAQABAAD/2wCEAAkGBxQTEhUUEhQVFhUXFxgXGBUWFxUXFBgXFxQYFxcWFxgYHCggHB0nHBQVITEnJSkrLy4uFx8zODMsNygtLisBCgoKBQUFDgUFDisZExkrKysrKysrKysrKysrKysrKysrKysrKysrKysrKysrKysrKysrKysrKysrKysrKysrK//AABEIANAAoAMBIgACEQEDEQH/xAAcAAABBQEBAQAAAAAAAAAAAAADAgQFBgcBAAj/xABAEAABAwIDBQUFBQYFBQAAAAABAAIRAyEEEjEFQVFhcQYigZGhBzKxwfATFEJS0SNygpLh8TNDYqLCFURzk7L/xAAUAQEAAAAAAAAAAAAAAAAAAAAA/8QAFBEBAAAAAAAAAAAAAAAAAAAAAP/aAAwDAQACEQMRAD8A2FxQ3FKeUIlBwlDJXXFDJQecUguTfaOPp0GGpWe1jB+J3HcANSeQWbdovaU9zjTwTMrQIdWqDvBx0DWzA8ZPJBfNqbeoYe1WpDvyi5E6SFEu7e4K/ff/AOs35iTKyPaGMGbNUqufVdcuiTJ8YA6KPq42YLWkHibn4INa2j7S6NN4FOk+o0gd9zvshO8ZS0mw3qLx3tVMkUcO0iPec9ziD0a0ArMWOzX1636pNQAaILlV7b4xxDhiHMInuinTIM8QnWH7f41pBBY7jP4uEtJtHJUpuJJ0NxuKNh67QdI9R1QbT2V7c08URTqs+xq7hmzU3fuuMEdCFb8i+cBWyEGS4agg35gGFqPZX2hNqOZTxGVrS0M+3zAftBoKo/DmG+SJHNBfwuwux9fNdCDy6vBKAQdalhcC61Bx5QnFKeUB7kHHFNsXimU2OfUcGsaC5zjuAEnxRXOVG9quNLcM2mP8xxzR+VsEzy3IM+7T9oa2Lrlz+4bhjC6RRYTZo3ZjbM7eQmeGwxYcrQQWiAT+JxvPhrKBhnwXZiJeZJ4AnhwUlUw5cGnS1jflqgr9SgWS0w5xi5nduC9TpuJh74FusW0jldTNLCEGDdxghx0sdOhQ37IfnkNv6Ry6IIs4xoecjSWuJyzA39Ek1HEkwwC5uJ0+d4UniNjvhsA23QPEWXhsepDu4cxHdtaZmD4Sgicl4yeIMR8lxk6ybaZhbzT4YTvHuubJ03QQdPVJ+5SNeM+gQcdVAZvF9x00uSDab2RqDjTIkTIvzCZYimWd0wATJ8ynT6ragaJvFp66HhYA+KDR+wPbU0j93xA/ZFw+zqAwKYfo1wOjcwtwk8Fq0L5rw2Kc1lRhghwDQY5zr4fFbv2J2ia+DpOcZcAGE8YAiecIJ2EoLi8gVKUEMJQQBqOQHFLe5N3uQec5ZD7VNpF+J+z0FNoaBzPec7r7o8FrRcvn7tNXNTHYrPctxFTT8oOUAW4ME9UDfZlIvqBokcd+nFXr7uAALQqr2cYDWJuRoCdT4fWitdSpdB2lhWnmpHCUbaeYTPCv5KSZVg6FA6oUABoOZj4Jb2i0AIbKnNdc8cfmgbYjBMMyxs9Oai6myG7gPkpvP4neOv8AZBnn6IKrtzYrC08R+ioWIpEO4Qfr4LUNqMsTKoW1T3gDF9HIG1B8xf3fdG8ugCfAD1K2b2ROH2eI3XpHLe1njyWJsa5rtR4ei0z2O49xxNSm27XUy59zDcp7vjJKDXV4Lkr0oFgrqHKU1AyqOTd7kuq5NnuQeL1j3tKwLaWMe9v+YG1DA/EQQ7f/AKR5rWy9ZN7X3EYilG+kSfB2VBFdmLuPmrOSSbKB7HUDlL+OisQYgNhQpJrOqjaD4OvwUjh63Q8t/lvQH+0gDUdV0VJ0lDfVG6yS6rGunJAcnU7+iA51r+qK18rlVshBF41hLSN+tlnm3BLoPiRqFo+IaOen0VU+0ezzlL2+I/RBWGVcwI08L8hyWqexbCiar4AhoAMXOZ15/lWSB0GRC2T2MOJpV5AiW97fvMeV0GkL0pOZclAUFLaggojXIIqs5NKjkeqmtQoEOcsx9pzW1arHNn9mHUyYsXTNuO/yWluKyfbl6uMkkg1u6JsHZjED61QOuzwyYZhO8T5kpf8A1IAlOcbSDabGN3MaI6BQmNr0Q6MrnkWOX3QRuLtAUEmNs0zFxPVPcNjxNj9FUerjadSzMKR/ERGvBsbknZ20Cyo03yyAQTMTvlBpOIe6zmgpviMflPelSuy6jXNAMWVY7aO90NFiTMAkmItbqgWe1QBIyG2/UeiLT2058ZWmOEKs061RgLm0WkgSAZkieAT/AGdtyu//ALQwNSzM06xYPEFBO08fm1HhrqnRoBzXNOhEFRmGxbHk2IeNWuGV3xg9VK4d4OnwPzCDLcVR+ze5hGjiL9bLUPZXi8lRlIWFRjyRPdJYIm+pngqxtjZrXYtjXjuvkki1miSfgrX2coAYvDOpwQ0uYYMjKWzqb6g+aDTSV4FIJXsyAgKWCggpbSgiqrk0qOR6xTOo5Alz1nG18OG4o0yIzYgP653tj0WgPeqV2qokYgOAn3H/AMsSf9qA+0KYebqLYxtIQwW/0gu87KRxDrnh8l5jJ1FkDCttIEACQDuLAJ8ymFTC5iZblB1tEqx/d2tE5QmWJEuQSmwHw2N+sIGPoFzjFnXjx1+AStikh/gj4n/EMf15oIRwLLEOYdxFh1B0TgbSIgEF44S0G++0qxUIc2IB6wguwbNzQDxhA2wYBElkHrPrqj1CVx7SE3L5KDuJ2eKoBPvhtVjT/wCRrR/xHmnHYl5GIph2sFpG+S0pFV5A7vvQYvF9ykuymBAxE6kMLjcGDIaAP5j5ILpK4CkyvAoCApQKEERqCHrFMqrk8ruTCsUAKjlXu0FntdvLSPIyfQqdqFRW2sKXsGUS5pkDiDqOuiCEY6Wt5CI6W+SMyvCBJA7wI1EEEGJsYTOvVJOUICY/abvdpjM4+nND2bSdGapOeTImQIO5Kw9MAxvJ84Fxy3Jka76b84OZkjM2LkRMsJ0sgs2zTeU4xMl07yobD7RbILTM3BGhnTXRBx/aCP8ACbndxmGCNZdv8ED/AGliKlEg0wXQJeOXEDjqpDZu1G1WAtKicBi3nMXxOWSNw3oBZkcalMHKYzNGmbiEFgr102pDVCZWlHpFAd7Q63T6Cs/ZZkNeebWyOmYj1Cr2zsAa78mcstmmJ90iR4/JXPB4cU2Bg6knUk6koHMroKRK8EBA5KDkMIjQgiKyY1k/rhMKoQNaiASjVAgFBB7eac4PEfBQ2KIa2ZAJ39VZdsYfMyd7b+B1VJ28S+GAWkGUDJm2RmGrhJIgXgaGOM/JFdtQRrPvRxgjg5HoYVlMCG31J323qQbiG8AbTuNuYKCuM2dUqSWABuvvAE8bAqRoy1uXKQWkQ0xpvFtdPVSbKWGN/sgwn8st/wDkp4dn4cizAD1fPq5BGnHBoy6ZgN2+DryvryTnZWMDmvbME2PJ3HmCQmmP2JSgnvdc5t0BMblF7KaW1CwutPjN96C7YdvdB4gHzRKW9dzgiwtEJLuSCb7Ku/bH9x3yVvhVLsxQMvqaCMrTG/eecQPVTOx9rCs0ZrPgGNx6foglEoJC61AUJbUEJbSgjK6YVU+rlMaqBrUCbuR6iA5Aj14qpbTwhpFw0H4XcW7gLG40VtKjdt0g6mJHumfOx+SCj1Bpms103NtLbt1o8Uuk27dwJkgWgWEfFP8AG0WgRHemLnuiAHG283Cb0h7smYBkcCBEnxPxQdc0tFpPccdDrFonofNApV3ODQSZk7oiDb9FM4ShmpgHvOYAYmJi3xHomOGwzTZpIyizT71zBAO8tIG+4QJw2IL5BFxEjjeARx1Kdt2SwVC6RHdym1+7ffp/VONl4GM4NzLWh3RxvHGIXq1KXQNBu0374+CB3Tq/XzT3ZmCdXdAkMB7zuHIcyg7L2Y6sYFm2zO4chz+CvGDwrabQ1ggDQIOBgYGtaIaIsOAVUwZIAIJG/wDRWLbOLa1rpN8pa3942CrtKmNwsgtGzNqhwy1DDuO4/oVLAKkNT7DbQqMENdYfhNwgtiWFCUdvCO8w/wAJ9YKe0Nq0nfijqCEAKwTKqFI12plVagj6oQHBParU3eEAHBNsUJbC5idosbp3jy080jDVTUDiQBEQB0OqCr7WYWAn/VM6xMT8FBsr+62bw0GdDJF+tzKu+LozulVnamyCO8wSNS3V3MjigSzHy5xvEDfcuzQB5ZiuvqFwJjvZ2hp37y8ybRYeShG44D3RzuRF7F3VTWEpVKgbGalT3NHvEAWGkgc9T0QT5xjWtF+9HTvRrroE52Ns91a4MN3nj+6lbI7MsMOqS7k6SPLRXPDYcAAAfog7g8K1jQ1ogJy90JQCa4x8AoK5tevneG7gZ8dEhiG+7iRxjw/vKW0GyArQlUxyQ4JuJS22QKYL8ku4shmmiM4bwgtNYJlVCeY6s1glxj4noqttDHF9tBw/VATG7Ra2ze8fT+qhcRiXv9424DREyf3/AESMgQNckCSnfZl2cVjwe1vkyf8AkEx2vXyMJ9BqenFS/ZbZxo0Mrvee4vf+8QBHgAAgLVw06KidqO0wpvNOhBLTDqhgiRuYNDHEq79ptofdsNVqj3gMrP332b8z4LJ8I1sNOcAECRGZ5MwQAd9zrCBNHGVH1G1HNbUIMkOawB8G8hoA8TvW1bN2bSqU2VqV2PaHCRe/HmDIPRYu9r2lzm04pzOUiwtvg2K0r2X7XNOu7A1iP2o+1oiTLakftGX/ADgB1t7TxQXSlh4TtjEZ1JcDUAyFB7cxMAxqbBTOIfAVV2k+akcB6oBUmwL7l36/uuEkeq40zv6oFZyuh82SXfXGyJ/T6PBAWkSu1GcCZ+pXGuAHzJt/ZIp1Xv8A8IQD/mPEWvZrd/jZA+x1YvMu+uQCj3tnXyTkv70G3D9EF7eCBq8JGVOC3zQsSYafRBFUKf2uKY2xayXnqD3fU/7VbabVGdlcL3C/LBe73ouWts2/DXzUvRZ8kFF9o+IzmjhxoAar+ZPdYPAZj4qmfczSiq4HJOXncXI46+qutXAPxWJfUGjnQ0n8o7rYHh6qG7ZPp5PsWOcTTPcyj36jyC/MYs0NaIjW/BA3oY5hYYBf3S0tawyQRvtG5Rux6FWrUZWpuLKlEtAfcnOyC11/CylNl0W08KKoc9prBzZsWMDTrrJMG8QZjVWXsjsx7qRJZ3i5xdvGaYJLtDpuQahs3HtxNFtZoguHeb+V495vnpyhLKrXZp5w1Z1M+5VMk7hV0B8QMvg1WSuIQR2PrBrS4mwuqpQBJJOpJ8OSmtu1/wAIvAzHrMMHiZP8KiaNOB0480CiJ+K9H9UUjqhPEfQKBIbOvH4otH639FxjPqETJ8uqAbqDT7wsDa5jfMjTepKkbCPoJuynbT9EenRj9BpdAnF0ASOIO66C+nyUoaI3CybPYgj/ALNMsdhy8tYNXEDz3+AkqbbTSNi0C6uXbqbY/if/AEHqglaGHDGQBYCPAKN2tVyUjHvP7repmT4CVN122UTUwhq1W7msEXiJJuT6IKt2mxf3TBkMMVaoLGcWiwc7yIA5nkqN94ZUI/ZDOAG5tKYblIPd/MVK9pdrMr13VmtFSmCaVEO9zJT1qAjVznTFtFC7TxBoVnCmABZ2UtGVrouAJMAbrlA/xdf7sA1rQab2tc6kRaQTdp1bMLQ/Zq97qFam/LLKgeMmkVg5zm+Dmu/m5KmP2fS/wajC57suas45Xh72HSJGQGTuVk9l+PzVK7JGfIyRvlj3NJ6d71QWzaOzw9pjz5/UI2Gx+almfZzbP5EanxF1JuZAUNiMMA4kEiYlu4kaEoIXHyXAGzjL3DhNmt8AF1jd6Gx+dzn3ubdNAnOWEAXBDaL6aIzxeB5fqutEWQJaLz/dCr/aNOZrRUZE5RZ7SNSOIPyTnn+iLljRADB41j7B0O3tNncrKQpgAfUSU3NMEgkAncY73mnLqsDNuFgOLig/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8575" y="-1189038"/>
            <a:ext cx="1905000" cy="248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464859"/>
            <a:ext cx="2667000" cy="346710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77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&amp; Health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Basics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613648" cy="4572000"/>
          </a:xfrm>
        </p:spPr>
        <p:txBody>
          <a:bodyPr>
            <a:normAutofit/>
          </a:bodyPr>
          <a:lstStyle/>
          <a:p>
            <a:r>
              <a:rPr lang="en-US" b="1" dirty="0" smtClean="0"/>
              <a:t>Two major </a:t>
            </a:r>
            <a:r>
              <a:rPr lang="en-US" b="1" dirty="0"/>
              <a:t>c</a:t>
            </a:r>
            <a:r>
              <a:rPr lang="en-US" b="1" dirty="0" smtClean="0"/>
              <a:t>lassifications of stress…</a:t>
            </a:r>
          </a:p>
          <a:p>
            <a:pPr lvl="1"/>
            <a:r>
              <a:rPr lang="en-US" b="1" u="sng" dirty="0" smtClean="0"/>
              <a:t>Acute Stressors</a:t>
            </a:r>
          </a:p>
          <a:p>
            <a:pPr lvl="2"/>
            <a:r>
              <a:rPr lang="en-US" b="1" dirty="0" smtClean="0"/>
              <a:t>Relatively short in duration with a clear endpoint</a:t>
            </a:r>
          </a:p>
          <a:p>
            <a:pPr lvl="3"/>
            <a:r>
              <a:rPr lang="en-US" b="1" dirty="0" smtClean="0"/>
              <a:t>An encounter with a belligerent customer</a:t>
            </a:r>
          </a:p>
          <a:p>
            <a:pPr lvl="3"/>
            <a:r>
              <a:rPr lang="en-US" b="1" dirty="0" smtClean="0"/>
              <a:t>A major exam</a:t>
            </a:r>
          </a:p>
          <a:p>
            <a:pPr lvl="3"/>
            <a:r>
              <a:rPr lang="en-US" b="1" dirty="0" smtClean="0"/>
              <a:t>An impending natural disaster</a:t>
            </a:r>
          </a:p>
          <a:p>
            <a:pPr lvl="1"/>
            <a:r>
              <a:rPr lang="en-US" b="1" u="sng" dirty="0" smtClean="0"/>
              <a:t>Chronic Stressors</a:t>
            </a:r>
          </a:p>
          <a:p>
            <a:pPr lvl="2"/>
            <a:r>
              <a:rPr lang="en-US" b="1" dirty="0" smtClean="0"/>
              <a:t>Relatively long in duration with no apparent endpoint</a:t>
            </a:r>
          </a:p>
          <a:p>
            <a:pPr lvl="3"/>
            <a:r>
              <a:rPr lang="en-US" b="1" dirty="0" smtClean="0"/>
              <a:t>Persistent financial strains</a:t>
            </a:r>
          </a:p>
          <a:p>
            <a:pPr lvl="3"/>
            <a:r>
              <a:rPr lang="en-US" b="1" dirty="0" smtClean="0"/>
              <a:t>A sick family member</a:t>
            </a:r>
          </a:p>
          <a:p>
            <a:pPr lvl="3"/>
            <a:r>
              <a:rPr lang="en-US" b="1" dirty="0" smtClean="0"/>
              <a:t>A hostile boss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5480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876800" y="2514601"/>
            <a:ext cx="4041774" cy="457200"/>
          </a:xfrm>
        </p:spPr>
        <p:txBody>
          <a:bodyPr/>
          <a:lstStyle/>
          <a:p>
            <a:r>
              <a:rPr lang="en-US" dirty="0" smtClean="0"/>
              <a:t>Part two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&amp; Health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of Stress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2500313"/>
            <a:ext cx="4051641" cy="3824287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259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&amp; Health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of Stress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Frustration </a:t>
            </a:r>
          </a:p>
          <a:p>
            <a:pPr lvl="1"/>
            <a:r>
              <a:rPr lang="en-US" b="1" dirty="0" smtClean="0"/>
              <a:t>Occurs in any situation in                                                                   which the pursuit of some                                                                     goal is thwarted </a:t>
            </a:r>
          </a:p>
          <a:p>
            <a:pPr lvl="2"/>
            <a:r>
              <a:rPr lang="en-US" b="1" dirty="0" smtClean="0"/>
              <a:t>Insignificant (</a:t>
            </a:r>
            <a:r>
              <a:rPr lang="en-US" b="1" i="1" dirty="0" smtClean="0"/>
              <a:t>in terms of </a:t>
            </a:r>
            <a:br>
              <a:rPr lang="en-US" b="1" i="1" dirty="0" smtClean="0"/>
            </a:br>
            <a:r>
              <a:rPr lang="en-US" b="1" i="1" dirty="0" smtClean="0"/>
              <a:t>stress</a:t>
            </a:r>
            <a:r>
              <a:rPr lang="en-US" b="1" dirty="0" smtClean="0"/>
              <a:t>)</a:t>
            </a:r>
          </a:p>
          <a:p>
            <a:pPr lvl="3"/>
            <a:r>
              <a:rPr lang="en-US" b="1" dirty="0" smtClean="0"/>
              <a:t>Traffic jam/difficult </a:t>
            </a:r>
            <a:br>
              <a:rPr lang="en-US" b="1" dirty="0" smtClean="0"/>
            </a:br>
            <a:r>
              <a:rPr lang="en-US" b="1" dirty="0" smtClean="0"/>
              <a:t>commute</a:t>
            </a:r>
          </a:p>
          <a:p>
            <a:pPr lvl="3"/>
            <a:r>
              <a:rPr lang="en-US" b="1" dirty="0" smtClean="0"/>
              <a:t>Broken air conditioner </a:t>
            </a:r>
          </a:p>
          <a:p>
            <a:pPr lvl="2"/>
            <a:r>
              <a:rPr lang="en-US" b="1" dirty="0" smtClean="0"/>
              <a:t>Significant (</a:t>
            </a:r>
            <a:r>
              <a:rPr lang="en-US" b="1" i="1" dirty="0" smtClean="0"/>
              <a:t>in terms of stress</a:t>
            </a:r>
            <a:r>
              <a:rPr lang="en-US" b="1" dirty="0" smtClean="0"/>
              <a:t>)</a:t>
            </a:r>
          </a:p>
          <a:p>
            <a:pPr lvl="3"/>
            <a:r>
              <a:rPr lang="en-US" b="1" dirty="0" smtClean="0"/>
              <a:t>Failure and/or loss</a:t>
            </a:r>
          </a:p>
          <a:p>
            <a:pPr lvl="1"/>
            <a:endParaRPr lang="en-US" dirty="0"/>
          </a:p>
        </p:txBody>
      </p:sp>
      <p:pic>
        <p:nvPicPr>
          <p:cNvPr id="1026" name="Picture 2" descr="http://sharlapatrick.com/wp-content/uploads/2009/12/frustration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258" y="1447800"/>
            <a:ext cx="3917792" cy="2667000"/>
          </a:xfrm>
          <a:prstGeom prst="rect">
            <a:avLst/>
          </a:prstGeom>
          <a:noFill/>
          <a:ln w="158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65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&amp; Health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of Stress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/>
              <a:t>Conflict</a:t>
            </a:r>
          </a:p>
          <a:p>
            <a:pPr lvl="1"/>
            <a:r>
              <a:rPr lang="en-US" b="1" dirty="0"/>
              <a:t>Occurs when two </a:t>
            </a:r>
            <a:r>
              <a:rPr lang="en-US" b="1" dirty="0" smtClean="0"/>
              <a:t>(</a:t>
            </a:r>
            <a:r>
              <a:rPr lang="en-US" b="1" i="1" dirty="0" smtClean="0"/>
              <a:t>or more</a:t>
            </a:r>
            <a:r>
              <a:rPr lang="en-US" b="1" dirty="0" smtClean="0"/>
              <a:t>) incompatible </a:t>
            </a:r>
            <a:r>
              <a:rPr lang="en-US" b="1" dirty="0"/>
              <a:t>motivations or behavioral impulses compete for expression</a:t>
            </a:r>
          </a:p>
          <a:p>
            <a:pPr lvl="2"/>
            <a:r>
              <a:rPr lang="en-US" b="1" u="sng" dirty="0"/>
              <a:t>Approach-Approach Conflict</a:t>
            </a:r>
          </a:p>
          <a:p>
            <a:pPr lvl="3"/>
            <a:r>
              <a:rPr lang="en-US" b="1" dirty="0" smtClean="0"/>
              <a:t>A choice must be made between two attractive goals</a:t>
            </a:r>
            <a:endParaRPr lang="en-US" b="1" dirty="0"/>
          </a:p>
          <a:p>
            <a:pPr lvl="2"/>
            <a:r>
              <a:rPr lang="en-US" b="1" u="sng" dirty="0"/>
              <a:t>Avoidance-Avoidance </a:t>
            </a:r>
            <a:r>
              <a:rPr lang="en-US" b="1" u="sng" dirty="0" smtClean="0"/>
              <a:t>Conflict</a:t>
            </a:r>
          </a:p>
          <a:p>
            <a:pPr lvl="3"/>
            <a:r>
              <a:rPr lang="en-US" b="1" dirty="0" smtClean="0"/>
              <a:t>A choice must be made between two unattractive goals</a:t>
            </a:r>
            <a:endParaRPr lang="en-US" b="1" dirty="0"/>
          </a:p>
          <a:p>
            <a:pPr lvl="2"/>
            <a:r>
              <a:rPr lang="en-US" b="1" u="sng" dirty="0"/>
              <a:t>Approach-Avoidance </a:t>
            </a:r>
            <a:r>
              <a:rPr lang="en-US" b="1" u="sng" dirty="0" smtClean="0"/>
              <a:t>Conflict</a:t>
            </a:r>
          </a:p>
          <a:p>
            <a:pPr lvl="3"/>
            <a:r>
              <a:rPr lang="en-US" b="1" dirty="0" smtClean="0"/>
              <a:t>A choice must be made about whether to pursue a single goal that has both attractive &amp; unattractive aspects </a:t>
            </a:r>
          </a:p>
          <a:p>
            <a:pPr lvl="4"/>
            <a:r>
              <a:rPr lang="en-US" b="1" dirty="0" smtClean="0"/>
              <a:t>Often produce vacillation… 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5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&amp; Health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of Stress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613648" cy="4572000"/>
          </a:xfrm>
        </p:spPr>
        <p:txBody>
          <a:bodyPr/>
          <a:lstStyle/>
          <a:p>
            <a:r>
              <a:rPr lang="en-US" b="1" dirty="0" smtClean="0"/>
              <a:t>Life Changes</a:t>
            </a:r>
          </a:p>
          <a:p>
            <a:pPr lvl="1"/>
            <a:r>
              <a:rPr lang="en-US" b="1" dirty="0" smtClean="0"/>
              <a:t>Any significant alterations to one’s circumstances that require readjustment</a:t>
            </a:r>
          </a:p>
          <a:p>
            <a:pPr lvl="2"/>
            <a:r>
              <a:rPr lang="en-US" b="1" u="sng" dirty="0" smtClean="0"/>
              <a:t>Social Readjustment Rating Scale</a:t>
            </a:r>
            <a:r>
              <a:rPr lang="en-US" b="1" dirty="0" smtClean="0"/>
              <a:t> (</a:t>
            </a:r>
            <a:r>
              <a:rPr lang="en-US" b="1" dirty="0" smtClean="0">
                <a:solidFill>
                  <a:srgbClr val="FF0000"/>
                </a:solidFill>
              </a:rPr>
              <a:t>Holmes &amp; Rahe</a:t>
            </a:r>
            <a:r>
              <a:rPr lang="en-US" b="1" dirty="0" smtClean="0"/>
              <a:t>, 1967)</a:t>
            </a:r>
          </a:p>
          <a:p>
            <a:pPr lvl="3"/>
            <a:r>
              <a:rPr lang="en-US" b="1" dirty="0" smtClean="0"/>
              <a:t>Death of a spouse (100)</a:t>
            </a:r>
          </a:p>
          <a:p>
            <a:pPr lvl="3"/>
            <a:r>
              <a:rPr lang="en-US" b="1" dirty="0" smtClean="0"/>
              <a:t>Divorce (73)</a:t>
            </a:r>
          </a:p>
          <a:p>
            <a:pPr lvl="3"/>
            <a:r>
              <a:rPr lang="en-US" b="1" dirty="0" smtClean="0"/>
              <a:t>Marital Separation (65)</a:t>
            </a:r>
          </a:p>
          <a:p>
            <a:pPr lvl="3"/>
            <a:r>
              <a:rPr lang="en-US" b="1" dirty="0" smtClean="0"/>
              <a:t>Jail Term (63)</a:t>
            </a:r>
          </a:p>
          <a:p>
            <a:pPr lvl="3"/>
            <a:r>
              <a:rPr lang="en-US" b="1" dirty="0" smtClean="0"/>
              <a:t>Death of a close family member (63)</a:t>
            </a:r>
          </a:p>
          <a:p>
            <a:pPr lvl="3"/>
            <a:r>
              <a:rPr lang="en-US" b="1" dirty="0" smtClean="0"/>
              <a:t>Personal injury or illness (53)</a:t>
            </a:r>
          </a:p>
          <a:p>
            <a:pPr lvl="3"/>
            <a:r>
              <a:rPr lang="en-US" b="1" dirty="0" smtClean="0"/>
              <a:t>Marriage (50)</a:t>
            </a:r>
          </a:p>
          <a:p>
            <a:pPr lvl="3"/>
            <a:endParaRPr lang="en-US" dirty="0" smtClean="0"/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401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&amp; Health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of Stress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Pressure</a:t>
            </a:r>
          </a:p>
          <a:p>
            <a:pPr lvl="1"/>
            <a:r>
              <a:rPr lang="en-US" b="1" dirty="0" smtClean="0"/>
              <a:t>Involves expectations or                                                             demands that one behave                                                                           in a certain way</a:t>
            </a:r>
          </a:p>
          <a:p>
            <a:pPr lvl="2"/>
            <a:r>
              <a:rPr lang="en-US" b="1" dirty="0" smtClean="0"/>
              <a:t>Salespeople</a:t>
            </a:r>
          </a:p>
          <a:p>
            <a:pPr lvl="2"/>
            <a:r>
              <a:rPr lang="en-US" b="1" dirty="0" smtClean="0"/>
              <a:t>Professors</a:t>
            </a:r>
          </a:p>
          <a:p>
            <a:pPr lvl="2"/>
            <a:r>
              <a:rPr lang="en-US" b="1" dirty="0" smtClean="0"/>
              <a:t>Stand-up comedians</a:t>
            </a:r>
          </a:p>
          <a:p>
            <a:pPr lvl="2"/>
            <a:r>
              <a:rPr lang="en-US" b="1" dirty="0" smtClean="0"/>
              <a:t>Suburban homeowners</a:t>
            </a:r>
          </a:p>
          <a:p>
            <a:pPr lvl="2"/>
            <a:r>
              <a:rPr lang="en-US" b="1" dirty="0" smtClean="0"/>
              <a:t>Teenagers </a:t>
            </a:r>
            <a:endParaRPr lang="en-US" b="1" dirty="0"/>
          </a:p>
        </p:txBody>
      </p:sp>
      <p:pic>
        <p:nvPicPr>
          <p:cNvPr id="2050" name="Picture 2" descr="http://i.usatoday.net/money/_photos/2012/01/16/Dont-confuse-job-challenges-chronic-stress-AORFDSH-x-larg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0" y="1447801"/>
            <a:ext cx="4044949" cy="2971800"/>
          </a:xfrm>
          <a:prstGeom prst="rect">
            <a:avLst/>
          </a:prstGeom>
          <a:noFill/>
          <a:ln w="158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600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876800" y="2514600"/>
            <a:ext cx="4038600" cy="457200"/>
          </a:xfrm>
        </p:spPr>
        <p:txBody>
          <a:bodyPr>
            <a:normAutofit/>
          </a:bodyPr>
          <a:lstStyle/>
          <a:p>
            <a:r>
              <a:rPr lang="en-US" dirty="0" smtClean="0"/>
              <a:t>Part three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&amp; Health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Responses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6" name="Picture 4" descr="http://www.quantumscale.com/wp-content/uploads/2012/04/candy-bar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16" y="2514599"/>
            <a:ext cx="4073236" cy="3810867"/>
          </a:xfrm>
          <a:prstGeom prst="rect">
            <a:avLst/>
          </a:prstGeom>
          <a:noFill/>
          <a:ln w="158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carefair.com/data/uploads/istock_000000797758_l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158332"/>
            <a:ext cx="2362200" cy="3143250"/>
          </a:xfrm>
          <a:prstGeom prst="rect">
            <a:avLst/>
          </a:prstGeom>
          <a:noFill/>
          <a:ln w="158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10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&amp; Health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Responses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Emotional Responses</a:t>
            </a:r>
          </a:p>
          <a:p>
            <a:pPr lvl="1"/>
            <a:r>
              <a:rPr lang="en-US" b="1" dirty="0" smtClean="0"/>
              <a:t>Dependent on the stimulus (</a:t>
            </a:r>
            <a:r>
              <a:rPr lang="en-US" b="1" i="1" dirty="0" smtClean="0"/>
              <a:t>and one’s personality</a:t>
            </a:r>
            <a:r>
              <a:rPr lang="en-US" b="1" dirty="0" smtClean="0"/>
              <a:t>)…</a:t>
            </a:r>
          </a:p>
          <a:p>
            <a:pPr lvl="2"/>
            <a:r>
              <a:rPr lang="en-US" b="1" dirty="0" smtClean="0"/>
              <a:t>Common responses to stress typically occur along three dimensions of emotion</a:t>
            </a:r>
          </a:p>
          <a:p>
            <a:pPr lvl="3"/>
            <a:r>
              <a:rPr lang="en-US" b="1" dirty="0" smtClean="0"/>
              <a:t>(1) Annoyance, anger, rage</a:t>
            </a:r>
          </a:p>
          <a:p>
            <a:pPr lvl="3"/>
            <a:r>
              <a:rPr lang="en-US" b="1" dirty="0" smtClean="0"/>
              <a:t>(2) Apprehension, anxiety, fear</a:t>
            </a:r>
          </a:p>
          <a:p>
            <a:pPr lvl="3"/>
            <a:r>
              <a:rPr lang="en-US" b="1" dirty="0" smtClean="0"/>
              <a:t>(3) Dejection, sadness, grief</a:t>
            </a:r>
          </a:p>
          <a:p>
            <a:pPr lvl="2"/>
            <a:r>
              <a:rPr lang="en-US" b="1" dirty="0" smtClean="0"/>
              <a:t>Positive emotions?</a:t>
            </a:r>
          </a:p>
          <a:p>
            <a:pPr lvl="1"/>
            <a:r>
              <a:rPr lang="en-US" b="1" dirty="0" smtClean="0"/>
              <a:t>Yerkes-Dodson Law</a:t>
            </a:r>
          </a:p>
          <a:p>
            <a:pPr lvl="2"/>
            <a:r>
              <a:rPr lang="en-US" b="1" dirty="0" smtClean="0"/>
              <a:t>Asserts that there is an optimal level of emotional arousal for any given task (i.e. </a:t>
            </a:r>
            <a:r>
              <a:rPr lang="en-US" b="1" i="1" dirty="0" smtClean="0"/>
              <a:t>coping with stress</a:t>
            </a:r>
            <a:r>
              <a:rPr lang="en-US" b="1" dirty="0" smtClean="0"/>
              <a:t>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3398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stiche\Documents\AP Psychology\Summer Institute Materials (2012)\Cobb County Stuff\Textbook Resources\Chapter Figures and Tables\Chapter 13\12673_MyersPsy8e_fig.13.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3048" cy="5486400"/>
          </a:xfrm>
          <a:prstGeom prst="rect">
            <a:avLst/>
          </a:prstGeom>
          <a:noFill/>
          <a:ln w="158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070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ecretgeek.net/image/stress_graph_sm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581891"/>
            <a:ext cx="6629400" cy="553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068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&amp; Health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of Stress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Physiological Responses</a:t>
            </a:r>
          </a:p>
          <a:p>
            <a:pPr lvl="1"/>
            <a:r>
              <a:rPr lang="en-US" b="1" u="sng" dirty="0" smtClean="0"/>
              <a:t>Selye’s General Adaptation Syndrome</a:t>
            </a:r>
          </a:p>
          <a:p>
            <a:pPr lvl="2"/>
            <a:r>
              <a:rPr lang="en-US" b="1" dirty="0" smtClean="0"/>
              <a:t>A model of the body’s stress response, consisting of three separate stages</a:t>
            </a:r>
          </a:p>
          <a:p>
            <a:pPr lvl="3"/>
            <a:r>
              <a:rPr lang="en-US" b="1" dirty="0" smtClean="0"/>
              <a:t>Alarm</a:t>
            </a:r>
          </a:p>
          <a:p>
            <a:pPr lvl="3"/>
            <a:r>
              <a:rPr lang="en-US" b="1" dirty="0" smtClean="0"/>
              <a:t>Resistance</a:t>
            </a:r>
          </a:p>
          <a:p>
            <a:pPr lvl="3"/>
            <a:r>
              <a:rPr lang="en-US" b="1" dirty="0" smtClean="0"/>
              <a:t>Exhaustion</a:t>
            </a:r>
          </a:p>
          <a:p>
            <a:pPr lvl="1"/>
            <a:r>
              <a:rPr lang="en-US" b="1" dirty="0" smtClean="0"/>
              <a:t>Fight-or-Flight </a:t>
            </a:r>
            <a:br>
              <a:rPr lang="en-US" b="1" dirty="0" smtClean="0"/>
            </a:br>
            <a:r>
              <a:rPr lang="en-US" b="1" dirty="0" smtClean="0"/>
              <a:t>Response</a:t>
            </a:r>
          </a:p>
        </p:txBody>
      </p:sp>
      <p:pic>
        <p:nvPicPr>
          <p:cNvPr id="4098" name="Picture 2" descr="http://3.bp.blogspot.com/_AAbIHNzejk0/TTH63B0qKoI/AAAAAAAAABk/AScSuwPRXcA/s1600/Stress+curve+and+phases+5.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352800"/>
            <a:ext cx="5562600" cy="2990850"/>
          </a:xfrm>
          <a:prstGeom prst="rect">
            <a:avLst/>
          </a:prstGeom>
          <a:noFill/>
          <a:ln w="158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4220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&amp; Health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of Stress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Behavioral Responses</a:t>
            </a:r>
          </a:p>
          <a:p>
            <a:pPr lvl="1"/>
            <a:r>
              <a:rPr lang="en-US" b="1" dirty="0" smtClean="0"/>
              <a:t>Most behavioral responses to stress involve coping</a:t>
            </a:r>
          </a:p>
          <a:p>
            <a:pPr lvl="2"/>
            <a:r>
              <a:rPr lang="en-US" b="1" dirty="0" smtClean="0"/>
              <a:t>Active efforts to master, reduce or tolerate the demands created by stress; can be helpful or maladaptive </a:t>
            </a:r>
          </a:p>
          <a:p>
            <a:pPr lvl="1"/>
            <a:r>
              <a:rPr lang="en-US" b="1" u="sng" dirty="0" smtClean="0"/>
              <a:t>Coping Mechanisms</a:t>
            </a:r>
          </a:p>
          <a:p>
            <a:pPr lvl="2"/>
            <a:r>
              <a:rPr lang="en-US" b="1" dirty="0" smtClean="0"/>
              <a:t>Learned helplessness</a:t>
            </a:r>
          </a:p>
          <a:p>
            <a:pPr lvl="2"/>
            <a:r>
              <a:rPr lang="en-US" b="1" dirty="0" smtClean="0"/>
              <a:t>Self-blame</a:t>
            </a:r>
          </a:p>
          <a:p>
            <a:pPr lvl="2"/>
            <a:r>
              <a:rPr lang="en-US" b="1" dirty="0" smtClean="0"/>
              <a:t>Aggression </a:t>
            </a:r>
          </a:p>
          <a:p>
            <a:pPr lvl="2"/>
            <a:r>
              <a:rPr lang="en-US" b="1" dirty="0" smtClean="0"/>
              <a:t>Catharsis</a:t>
            </a:r>
          </a:p>
          <a:p>
            <a:pPr lvl="2"/>
            <a:r>
              <a:rPr lang="en-US" b="1" dirty="0" smtClean="0"/>
              <a:t>Self-indulgence</a:t>
            </a:r>
          </a:p>
          <a:p>
            <a:pPr lvl="2"/>
            <a:r>
              <a:rPr lang="en-US" b="1" dirty="0" smtClean="0"/>
              <a:t>Defense mechanisms</a:t>
            </a:r>
          </a:p>
        </p:txBody>
      </p:sp>
      <p:pic>
        <p:nvPicPr>
          <p:cNvPr id="5122" name="Picture 2" descr="http://www.educationworld.com/a_curr/columnists/jones/images/jones_studentengagement_profdev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00400"/>
            <a:ext cx="4533900" cy="3143251"/>
          </a:xfrm>
          <a:prstGeom prst="rect">
            <a:avLst/>
          </a:prstGeom>
          <a:noFill/>
          <a:ln w="158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034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&amp; Health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of Stress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613648" cy="4572000"/>
          </a:xfrm>
        </p:spPr>
        <p:txBody>
          <a:bodyPr/>
          <a:lstStyle/>
          <a:p>
            <a:r>
              <a:rPr lang="en-US" b="1" dirty="0" smtClean="0"/>
              <a:t>Constructive Coping</a:t>
            </a:r>
          </a:p>
          <a:p>
            <a:pPr lvl="1"/>
            <a:r>
              <a:rPr lang="en-US" b="1" dirty="0" smtClean="0"/>
              <a:t>Healthy efforts to deal </a:t>
            </a:r>
            <a:br>
              <a:rPr lang="en-US" b="1" dirty="0" smtClean="0"/>
            </a:br>
            <a:r>
              <a:rPr lang="en-US" b="1" dirty="0" smtClean="0"/>
              <a:t>with stressful events</a:t>
            </a:r>
          </a:p>
          <a:p>
            <a:pPr lvl="2"/>
            <a:r>
              <a:rPr lang="en-US" b="1" u="sng" dirty="0" smtClean="0"/>
              <a:t>How?</a:t>
            </a:r>
          </a:p>
          <a:p>
            <a:pPr lvl="3"/>
            <a:r>
              <a:rPr lang="en-US" b="1" dirty="0" smtClean="0"/>
              <a:t>Direct confrontation of </a:t>
            </a:r>
            <a:br>
              <a:rPr lang="en-US" b="1" dirty="0" smtClean="0"/>
            </a:br>
            <a:r>
              <a:rPr lang="en-US" b="1" dirty="0" smtClean="0"/>
              <a:t>the problem</a:t>
            </a:r>
          </a:p>
          <a:p>
            <a:pPr lvl="3"/>
            <a:r>
              <a:rPr lang="en-US" b="1" dirty="0" smtClean="0"/>
              <a:t>Realistic appraisal of </a:t>
            </a:r>
            <a:br>
              <a:rPr lang="en-US" b="1" dirty="0" smtClean="0"/>
            </a:br>
            <a:r>
              <a:rPr lang="en-US" b="1" dirty="0" smtClean="0"/>
              <a:t>the stress &amp; coping </a:t>
            </a:r>
            <a:br>
              <a:rPr lang="en-US" b="1" dirty="0" smtClean="0"/>
            </a:br>
            <a:r>
              <a:rPr lang="en-US" b="1" dirty="0" smtClean="0"/>
              <a:t>resources</a:t>
            </a:r>
          </a:p>
          <a:p>
            <a:pPr lvl="3"/>
            <a:r>
              <a:rPr lang="en-US" b="1" dirty="0" smtClean="0"/>
              <a:t>Learning to recognize, and in some cases regulate, potentially disruptive emotional reactions to stress</a:t>
            </a:r>
            <a:endParaRPr lang="en-US" b="1" dirty="0"/>
          </a:p>
        </p:txBody>
      </p:sp>
      <p:pic>
        <p:nvPicPr>
          <p:cNvPr id="2050" name="Picture 2" descr="http://tx.english-ch.com/teacher/olay/stress-management-mindma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1" y="1447800"/>
            <a:ext cx="4061616" cy="2895600"/>
          </a:xfrm>
          <a:prstGeom prst="rect">
            <a:avLst/>
          </a:prstGeom>
          <a:noFill/>
          <a:ln w="158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288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876800" y="2514601"/>
            <a:ext cx="4038600" cy="609600"/>
          </a:xfrm>
        </p:spPr>
        <p:txBody>
          <a:bodyPr/>
          <a:lstStyle/>
          <a:p>
            <a:r>
              <a:rPr lang="en-US" dirty="0" smtClean="0"/>
              <a:t>Part four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&amp; Health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Effects of Stress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http://womenonthefence.com/wp-content/uploads/2012/12/StressSymptoms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69" y="2514600"/>
            <a:ext cx="3952875" cy="3810000"/>
          </a:xfrm>
          <a:prstGeom prst="rect">
            <a:avLst/>
          </a:prstGeom>
          <a:noFill/>
          <a:ln w="158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2893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&amp; Health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Effects of Stress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97552"/>
          </a:xfrm>
        </p:spPr>
        <p:txBody>
          <a:bodyPr>
            <a:normAutofit/>
          </a:bodyPr>
          <a:lstStyle/>
          <a:p>
            <a:r>
              <a:rPr lang="en-US" b="1" dirty="0" smtClean="0"/>
              <a:t>Psychological Effects</a:t>
            </a:r>
          </a:p>
          <a:p>
            <a:pPr lvl="1"/>
            <a:r>
              <a:rPr lang="en-US" b="1" u="sng" dirty="0" smtClean="0"/>
              <a:t>Burnout</a:t>
            </a:r>
          </a:p>
          <a:p>
            <a:pPr lvl="2"/>
            <a:r>
              <a:rPr lang="en-US" b="1" dirty="0" smtClean="0"/>
              <a:t>Physical &amp; emotional exhaustion, as well as cynicism and a lowered sense of self-efficacy</a:t>
            </a:r>
          </a:p>
          <a:p>
            <a:pPr lvl="2"/>
            <a:r>
              <a:rPr lang="en-US" b="1" dirty="0" smtClean="0"/>
              <a:t>Generally brought on by work-related stress</a:t>
            </a:r>
          </a:p>
          <a:p>
            <a:pPr lvl="1"/>
            <a:r>
              <a:rPr lang="en-US" b="1" u="sng" dirty="0" smtClean="0"/>
              <a:t>Psychological problems &amp; disorders</a:t>
            </a:r>
          </a:p>
          <a:p>
            <a:pPr lvl="2"/>
            <a:r>
              <a:rPr lang="en-US" b="1" dirty="0" smtClean="0"/>
              <a:t>Poor academic performance, sleep disturbances, sexual difficulties, alcohol &amp; drug abuse, etc.</a:t>
            </a:r>
          </a:p>
          <a:p>
            <a:pPr lvl="1"/>
            <a:r>
              <a:rPr lang="en-US" b="1" dirty="0" smtClean="0"/>
              <a:t>Positive effects?</a:t>
            </a:r>
          </a:p>
          <a:p>
            <a:pPr lvl="2"/>
            <a:r>
              <a:rPr lang="en-US" b="1" dirty="0" smtClean="0"/>
              <a:t>Resilience </a:t>
            </a:r>
          </a:p>
          <a:p>
            <a:pPr lvl="3"/>
            <a:r>
              <a:rPr lang="en-US" b="1" dirty="0" smtClean="0"/>
              <a:t>Successful adaptation to significant stress &amp; trauma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41343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&amp; Health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Effects of Stress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97552"/>
          </a:xfrm>
        </p:spPr>
        <p:txBody>
          <a:bodyPr>
            <a:normAutofit/>
          </a:bodyPr>
          <a:lstStyle/>
          <a:p>
            <a:r>
              <a:rPr lang="en-US" b="1" dirty="0" smtClean="0"/>
              <a:t>Physical Effects</a:t>
            </a:r>
          </a:p>
          <a:p>
            <a:pPr lvl="1"/>
            <a:r>
              <a:rPr lang="en-US" b="1" u="sng" dirty="0" smtClean="0"/>
              <a:t>Heart disease</a:t>
            </a:r>
          </a:p>
          <a:p>
            <a:pPr lvl="2"/>
            <a:r>
              <a:rPr lang="en-US" b="1" dirty="0" smtClean="0"/>
              <a:t>Specifically coronary heart disease (</a:t>
            </a:r>
            <a:r>
              <a:rPr lang="en-US" b="1" i="1" dirty="0" smtClean="0"/>
              <a:t>90% of heart related deaths</a:t>
            </a:r>
            <a:r>
              <a:rPr lang="en-US" b="1" dirty="0" smtClean="0"/>
              <a:t>)</a:t>
            </a:r>
          </a:p>
          <a:p>
            <a:pPr lvl="2"/>
            <a:r>
              <a:rPr lang="en-US" b="1" dirty="0" smtClean="0"/>
              <a:t>Emotional reactions &amp; depression also linked to heart disease </a:t>
            </a:r>
          </a:p>
          <a:p>
            <a:pPr lvl="1"/>
            <a:r>
              <a:rPr lang="en-US" b="1" u="sng" dirty="0" smtClean="0"/>
              <a:t>Immune functioning</a:t>
            </a:r>
          </a:p>
          <a:p>
            <a:pPr lvl="2"/>
            <a:r>
              <a:rPr lang="en-US" b="1" dirty="0" smtClean="0"/>
              <a:t>Reduced immune activity</a:t>
            </a:r>
          </a:p>
          <a:p>
            <a:pPr lvl="3"/>
            <a:r>
              <a:rPr lang="en-US" b="1" dirty="0" smtClean="0"/>
              <a:t>Asthma, cancer, chronic pain, common cold, herpes, IBS, migraine headaches, rheumatoid arthritis, skin disorders, ulcers, etc.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25292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876800" y="2514601"/>
            <a:ext cx="4038600" cy="609600"/>
          </a:xfrm>
        </p:spPr>
        <p:txBody>
          <a:bodyPr/>
          <a:lstStyle/>
          <a:p>
            <a:r>
              <a:rPr lang="en-US" dirty="0" smtClean="0"/>
              <a:t>Part Five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&amp; Health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Personality Factors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 descr="http://www.simplypsychology.org/typeapersonality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14600"/>
            <a:ext cx="3886200" cy="3810000"/>
          </a:xfrm>
          <a:prstGeom prst="rect">
            <a:avLst/>
          </a:prstGeom>
          <a:noFill/>
          <a:ln w="158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51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&amp; Health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Personality Factors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Type A</a:t>
            </a:r>
          </a:p>
          <a:p>
            <a:pPr lvl="1"/>
            <a:r>
              <a:rPr lang="en-US" b="1" u="sng" dirty="0" smtClean="0"/>
              <a:t>General Characteristics</a:t>
            </a:r>
          </a:p>
          <a:p>
            <a:pPr lvl="2"/>
            <a:r>
              <a:rPr lang="en-US" b="1" dirty="0" smtClean="0"/>
              <a:t>Competitive &amp; ambitious </a:t>
            </a:r>
          </a:p>
          <a:p>
            <a:pPr lvl="2"/>
            <a:r>
              <a:rPr lang="en-US" b="1" dirty="0" smtClean="0"/>
              <a:t>Time urgency &amp; impatience</a:t>
            </a:r>
          </a:p>
          <a:p>
            <a:pPr lvl="2"/>
            <a:r>
              <a:rPr lang="en-US" b="1" dirty="0" smtClean="0"/>
              <a:t>Anger &amp; hostility </a:t>
            </a:r>
          </a:p>
          <a:p>
            <a:pPr lvl="2"/>
            <a:r>
              <a:rPr lang="en-US" b="1" dirty="0" smtClean="0"/>
              <a:t>Easily annoyed</a:t>
            </a:r>
          </a:p>
          <a:p>
            <a:pPr lvl="1"/>
            <a:r>
              <a:rPr lang="en-US" b="1" u="sng" dirty="0" smtClean="0"/>
              <a:t>In life…</a:t>
            </a:r>
          </a:p>
          <a:p>
            <a:pPr lvl="2"/>
            <a:r>
              <a:rPr lang="en-US" b="1" dirty="0" smtClean="0"/>
              <a:t>Tend to be workaholics</a:t>
            </a:r>
          </a:p>
          <a:p>
            <a:pPr lvl="2"/>
            <a:r>
              <a:rPr lang="en-US" b="1" dirty="0" smtClean="0"/>
              <a:t>Often successful, but frequently unsatisfied</a:t>
            </a:r>
          </a:p>
          <a:p>
            <a:pPr lvl="2"/>
            <a:r>
              <a:rPr lang="en-US" b="1" dirty="0" smtClean="0"/>
              <a:t>Find it very difficult to relax/to do nothing</a:t>
            </a:r>
          </a:p>
          <a:p>
            <a:pPr lvl="1"/>
            <a:r>
              <a:rPr lang="en-US" b="1" i="1" dirty="0" smtClean="0"/>
              <a:t>More prone to..?</a:t>
            </a:r>
          </a:p>
        </p:txBody>
      </p:sp>
      <p:pic>
        <p:nvPicPr>
          <p:cNvPr id="8194" name="Picture 2" descr="http://shermanheart.files.wordpress.com/2012/02/5169460_f52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447801"/>
            <a:ext cx="3886199" cy="2667000"/>
          </a:xfrm>
          <a:prstGeom prst="rect">
            <a:avLst/>
          </a:prstGeom>
          <a:noFill/>
          <a:ln w="158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80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&amp; Health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Personality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/>
              <a:t>Type B</a:t>
            </a:r>
          </a:p>
          <a:p>
            <a:pPr lvl="1"/>
            <a:r>
              <a:rPr lang="en-US" b="1" u="sng" dirty="0" smtClean="0"/>
              <a:t>General Characteristics</a:t>
            </a:r>
          </a:p>
          <a:p>
            <a:pPr lvl="2"/>
            <a:r>
              <a:rPr lang="en-US" b="1" dirty="0" smtClean="0"/>
              <a:t>Less competitive &amp; driven</a:t>
            </a:r>
          </a:p>
          <a:p>
            <a:pPr lvl="2"/>
            <a:r>
              <a:rPr lang="en-US" b="1" dirty="0" smtClean="0"/>
              <a:t>Easygoing &amp; slow to anger</a:t>
            </a:r>
          </a:p>
          <a:p>
            <a:pPr lvl="2"/>
            <a:r>
              <a:rPr lang="en-US" b="1" dirty="0" smtClean="0"/>
              <a:t>Relaxed &amp; amicable</a:t>
            </a:r>
          </a:p>
          <a:p>
            <a:pPr lvl="2"/>
            <a:r>
              <a:rPr lang="en-US" b="1" dirty="0" smtClean="0"/>
              <a:t>Charismatic</a:t>
            </a:r>
          </a:p>
          <a:p>
            <a:pPr lvl="2"/>
            <a:endParaRPr lang="en-US" b="1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218" name="Picture 2" descr="http://www.buzzle.com/img/articleImages/333390-2045-38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447799"/>
            <a:ext cx="4038600" cy="2726601"/>
          </a:xfrm>
          <a:prstGeom prst="rect">
            <a:avLst/>
          </a:prstGeom>
          <a:noFill/>
          <a:ln w="158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834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&amp; Health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Personality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Type C</a:t>
            </a:r>
          </a:p>
          <a:p>
            <a:pPr lvl="1"/>
            <a:r>
              <a:rPr lang="en-US" b="1" u="sng" dirty="0" smtClean="0"/>
              <a:t>General Characteristics</a:t>
            </a:r>
          </a:p>
          <a:p>
            <a:pPr lvl="2"/>
            <a:r>
              <a:rPr lang="en-US" b="1" dirty="0" smtClean="0"/>
              <a:t>People-pleasers </a:t>
            </a:r>
          </a:p>
          <a:p>
            <a:pPr lvl="2"/>
            <a:r>
              <a:rPr lang="en-US" b="1" dirty="0" smtClean="0"/>
              <a:t>Peace-keepers </a:t>
            </a:r>
          </a:p>
          <a:p>
            <a:pPr lvl="2"/>
            <a:r>
              <a:rPr lang="en-US" b="1" dirty="0" smtClean="0"/>
              <a:t>Often lonely </a:t>
            </a:r>
          </a:p>
          <a:p>
            <a:pPr lvl="2"/>
            <a:r>
              <a:rPr lang="en-US" b="1" dirty="0" smtClean="0"/>
              <a:t>Find it difficult to express                                                                 emotions, especially                                                                                       negative ones</a:t>
            </a:r>
          </a:p>
          <a:p>
            <a:pPr lvl="1"/>
            <a:r>
              <a:rPr lang="en-US" b="1" i="1" dirty="0" smtClean="0"/>
              <a:t>More prone to..?</a:t>
            </a:r>
          </a:p>
        </p:txBody>
      </p:sp>
      <p:pic>
        <p:nvPicPr>
          <p:cNvPr id="10242" name="Picture 2" descr="http://www.alexanderpractice.co.uk/images/geoff_phobias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237" y="1447800"/>
            <a:ext cx="4043263" cy="3048000"/>
          </a:xfrm>
          <a:prstGeom prst="rect">
            <a:avLst/>
          </a:prstGeom>
          <a:noFill/>
          <a:ln w="158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144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&amp; Health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Personality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Type H (Hardy Personality)</a:t>
            </a:r>
          </a:p>
          <a:p>
            <a:pPr lvl="1"/>
            <a:r>
              <a:rPr lang="en-US" b="1" u="sng" dirty="0" smtClean="0"/>
              <a:t>General Characteristics </a:t>
            </a:r>
          </a:p>
          <a:p>
            <a:pPr lvl="2"/>
            <a:r>
              <a:rPr lang="en-US" b="1" dirty="0" smtClean="0"/>
              <a:t>Type A individuals who thrive on                                                              stress, rather than succumbing </a:t>
            </a:r>
            <a:br>
              <a:rPr lang="en-US" b="1" dirty="0" smtClean="0"/>
            </a:br>
            <a:r>
              <a:rPr lang="en-US" b="1" dirty="0" smtClean="0"/>
              <a:t>to it </a:t>
            </a:r>
          </a:p>
          <a:p>
            <a:pPr lvl="2"/>
            <a:r>
              <a:rPr lang="en-US" b="1" dirty="0" smtClean="0"/>
              <a:t>Different from the traditional </a:t>
            </a:r>
            <a:br>
              <a:rPr lang="en-US" b="1" dirty="0" smtClean="0"/>
            </a:br>
            <a:r>
              <a:rPr lang="en-US" b="1" dirty="0" smtClean="0"/>
              <a:t>Type A in </a:t>
            </a:r>
            <a:r>
              <a:rPr lang="en-US" b="1" i="1" dirty="0" smtClean="0"/>
              <a:t>three key ways…</a:t>
            </a:r>
          </a:p>
          <a:p>
            <a:pPr lvl="3"/>
            <a:r>
              <a:rPr lang="en-US" b="1" dirty="0" smtClean="0"/>
              <a:t>Commitment</a:t>
            </a:r>
          </a:p>
          <a:p>
            <a:pPr lvl="3"/>
            <a:r>
              <a:rPr lang="en-US" b="1" dirty="0" smtClean="0"/>
              <a:t>Control</a:t>
            </a:r>
          </a:p>
          <a:p>
            <a:pPr lvl="3"/>
            <a:r>
              <a:rPr lang="en-US" b="1" dirty="0" smtClean="0"/>
              <a:t>Challenge</a:t>
            </a:r>
            <a:endParaRPr lang="en-US" b="1" dirty="0"/>
          </a:p>
        </p:txBody>
      </p:sp>
      <p:pic>
        <p:nvPicPr>
          <p:cNvPr id="11268" name="Picture 4" descr="http://www.eliteoftheworld.com/images/elites/1306188246oprah-winfrey-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1" y="1447800"/>
            <a:ext cx="2971799" cy="3962400"/>
          </a:xfrm>
          <a:prstGeom prst="rect">
            <a:avLst/>
          </a:prstGeom>
          <a:noFill/>
          <a:ln w="158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14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&amp; Health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Personality Factors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In conclusion…</a:t>
            </a:r>
          </a:p>
          <a:p>
            <a:pPr lvl="1"/>
            <a:r>
              <a:rPr lang="en-US" b="1" dirty="0" smtClean="0"/>
              <a:t>If life gives you lemons…</a:t>
            </a:r>
          </a:p>
          <a:p>
            <a:pPr lvl="2"/>
            <a:r>
              <a:rPr lang="en-US" b="1" dirty="0" smtClean="0"/>
              <a:t>Type A people get enraged &amp; throw the lemons back, having a minor heart attack while doing so…</a:t>
            </a:r>
          </a:p>
          <a:p>
            <a:pPr lvl="2"/>
            <a:r>
              <a:rPr lang="en-US" b="1" dirty="0" smtClean="0"/>
              <a:t>Type B people gather all of the lemons &amp; make lemonade…</a:t>
            </a:r>
          </a:p>
          <a:p>
            <a:pPr lvl="2"/>
            <a:r>
              <a:rPr lang="en-US" b="1" dirty="0" smtClean="0"/>
              <a:t>Type C people don’t say anything, but fume inside where no one can see…</a:t>
            </a:r>
          </a:p>
          <a:p>
            <a:pPr lvl="2"/>
            <a:r>
              <a:rPr lang="en-US" b="1" dirty="0" smtClean="0"/>
              <a:t>Type H people gather the lemons, make lemonade, sell it, turn it into a franchise business &amp; make millions…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45227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1186</TotalTime>
  <Words>862</Words>
  <Application>Microsoft Office PowerPoint</Application>
  <PresentationFormat>On-screen Show (4:3)</PresentationFormat>
  <Paragraphs>176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Georgia</vt:lpstr>
      <vt:lpstr>Wingdings</vt:lpstr>
      <vt:lpstr>Wingdings 2</vt:lpstr>
      <vt:lpstr>Civic</vt:lpstr>
      <vt:lpstr>Motivation, Emotion &amp; Stress: Stress &amp; Health</vt:lpstr>
      <vt:lpstr>Stress &amp; Health:  The Basics</vt:lpstr>
      <vt:lpstr>Stress &amp; Health: The Basics</vt:lpstr>
      <vt:lpstr>Stress &amp; Health: The Basics</vt:lpstr>
      <vt:lpstr>Stress &amp; Health: The Basics</vt:lpstr>
      <vt:lpstr>Stress &amp; Health:  Types of Stress</vt:lpstr>
      <vt:lpstr>Stress &amp; Health: Types of Stress</vt:lpstr>
      <vt:lpstr>Stress &amp; Health: Types of Stress</vt:lpstr>
      <vt:lpstr>Stress &amp; Health: Types of Stress</vt:lpstr>
      <vt:lpstr>Stress &amp; Health: Types of Stress</vt:lpstr>
      <vt:lpstr>Stress &amp; Health:  Stress Responses</vt:lpstr>
      <vt:lpstr>Stress &amp; Health: Stress Responses</vt:lpstr>
      <vt:lpstr>PowerPoint Presentation</vt:lpstr>
      <vt:lpstr>PowerPoint Presentation</vt:lpstr>
      <vt:lpstr>Stress &amp; Health: Types of Stress</vt:lpstr>
      <vt:lpstr>Stress &amp; Health: Types of Stress</vt:lpstr>
      <vt:lpstr>Stress &amp; Health: Types of Stress</vt:lpstr>
      <vt:lpstr>Stress &amp; Health:  Effects of Stress</vt:lpstr>
      <vt:lpstr>Stress &amp; Health: Effects of Stress</vt:lpstr>
      <vt:lpstr>Stress &amp; Health: Effects of Stress</vt:lpstr>
      <vt:lpstr>Stress &amp; Health: Personality Factors</vt:lpstr>
      <vt:lpstr>Stress &amp; Health: Personality Factors</vt:lpstr>
      <vt:lpstr>Stress &amp; Health: Personality Factors</vt:lpstr>
      <vt:lpstr>Stress &amp; Health: Personality Factors</vt:lpstr>
      <vt:lpstr>Stress &amp; Health: Personality Factors</vt:lpstr>
      <vt:lpstr>Stress &amp; Health: Personality Factors</vt:lpstr>
    </vt:vector>
  </TitlesOfParts>
  <Company>FCSS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destiche</dc:creator>
  <cp:lastModifiedBy>DTarallo</cp:lastModifiedBy>
  <cp:revision>33</cp:revision>
  <dcterms:created xsi:type="dcterms:W3CDTF">2013-02-28T13:00:36Z</dcterms:created>
  <dcterms:modified xsi:type="dcterms:W3CDTF">2017-02-07T13:53:13Z</dcterms:modified>
</cp:coreProperties>
</file>