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3" r:id="rId4"/>
    <p:sldId id="261" r:id="rId5"/>
    <p:sldId id="262" r:id="rId6"/>
    <p:sldId id="264" r:id="rId7"/>
    <p:sldId id="265" r:id="rId8"/>
    <p:sldId id="273" r:id="rId9"/>
    <p:sldId id="274" r:id="rId10"/>
    <p:sldId id="266" r:id="rId11"/>
    <p:sldId id="267" r:id="rId12"/>
    <p:sldId id="268" r:id="rId13"/>
    <p:sldId id="269" r:id="rId14"/>
    <p:sldId id="270" r:id="rId15"/>
    <p:sldId id="271" r:id="rId16"/>
    <p:sldId id="256" r:id="rId17"/>
    <p:sldId id="257" r:id="rId18"/>
    <p:sldId id="258" r:id="rId19"/>
    <p:sldId id="272" r:id="rId20"/>
    <p:sldId id="297" r:id="rId21"/>
    <p:sldId id="275" r:id="rId22"/>
    <p:sldId id="276" r:id="rId23"/>
    <p:sldId id="277" r:id="rId24"/>
    <p:sldId id="296" r:id="rId25"/>
    <p:sldId id="278" r:id="rId26"/>
    <p:sldId id="279" r:id="rId27"/>
    <p:sldId id="298" r:id="rId28"/>
    <p:sldId id="280" r:id="rId29"/>
    <p:sldId id="299" r:id="rId30"/>
    <p:sldId id="281" r:id="rId31"/>
    <p:sldId id="282" r:id="rId32"/>
    <p:sldId id="300" r:id="rId33"/>
    <p:sldId id="301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302" r:id="rId42"/>
    <p:sldId id="290" r:id="rId43"/>
    <p:sldId id="291" r:id="rId44"/>
    <p:sldId id="303" r:id="rId45"/>
    <p:sldId id="304" r:id="rId46"/>
    <p:sldId id="292" r:id="rId47"/>
    <p:sldId id="293" r:id="rId48"/>
    <p:sldId id="294" r:id="rId49"/>
    <p:sldId id="29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-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F2B0-8CB4-E555-C23C-9E863389A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DA284-6D8C-5347-E0BA-39B7E4730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50222-7A55-F8B3-26E7-0B654A125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E5CCD-6E92-01C7-5424-EAF7BA13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5A0D4-6A40-EDA8-47C8-A76CC784F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680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1E52-E0A1-19BA-6C70-E6AA13A7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8C636-8DB6-F67D-0936-F5512B10E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86117-510D-06B5-2EEF-61E1C5C6A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15502-7FC7-0661-6B0A-6CFBD6AED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8CEF8-1EFB-CB72-B8A0-C184A67D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556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F980F-4118-9117-4680-9566BB297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E4778-2194-9DF6-5DFC-5E6BC40C6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4BE94-459D-4B18-E17A-CD4DE7B46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FC182-A35F-6A4E-F1D3-E7AC868D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25D55-2ADA-A138-AD31-D8674E08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9565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13273-7C73-E085-5A8D-D930C000E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CD009-F8D8-17FF-85B1-08CD14546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62AEF-B3AB-FF2E-8D55-201B88CB6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5FC824-08A0-C8CC-3DC1-8BCA9D06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9DDBF-B397-05C4-7A07-506CDD800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FBE56-055D-EA7A-257A-4EE98C14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153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9769-5701-FBA5-69FF-A5AAB1F40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9B969-4A73-72BD-2FBD-2E3224FC7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5735E-3849-A890-60AD-510B883C4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ECE94-FD49-062D-C003-B283C645E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2EE4D-E50C-658C-F0FB-F824C6C8B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D5AD2-8D20-248F-FBC7-9E6A5D83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7D91DA-4CB6-B895-760D-6BB0FBFF0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F3EEE4-4592-0B59-79AD-4CDC86432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89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06409-1871-ED36-C57A-E5E772FCB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F6313-6E76-CF7D-147D-1137EA02C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007B9-FEFB-72FA-03DC-F117B65DD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198EF4-443B-56BC-3729-CB3C26573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32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4CCD2-DBD5-9758-6A31-F07F59316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6BFA0-C9D2-589B-E4CD-099BFC0A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5FB9E-163C-AA7D-DE38-D044FFA74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77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FA441-97E6-909F-746D-4C72E3D0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78673-7255-E1A7-4C80-3E06271DE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E5C88-2EFA-1FB6-C694-992AB3995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612B8-64DC-1DA4-03D5-492A43821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E54E0-08B2-DA46-7ACE-F87A21B5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251A3-E8C2-D8F1-2634-068FEFAB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846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3096B-60D1-207A-56AE-B1FE1A194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E890C5-AEC1-938B-EF36-1916619DCD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6338F-A8D3-DB95-7083-10EB31F41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92227-15DD-FECF-A696-A2165372A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16F50-AE33-695E-E48C-8B32AF7B3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931F1-A9AF-5F14-6567-08555EAE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5376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24FF8-9E22-34E8-24D1-C15047EBA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CB075B-4A2F-CCD5-756E-5E0C9C604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016AE-96A0-723B-D160-559507377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FAEE-A433-66CC-17AC-B8DFF436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CA987-C730-442A-A44C-502F8DC4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809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DBA59-E24B-085E-4422-F2ABA2616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92FE2-A4C8-FF0D-128C-6B9DBDBCD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CBF10-DAD6-6C0B-EE49-FC2D1388D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941DA-1633-C1BA-1B76-D2541E053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AFA42-6C51-3F67-F586-2F3C9BC5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331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70762-6AB5-F9CE-3B8E-B2A56384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2E4C3-DF9D-B85D-04CC-B2DA0B6C9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C3790-C052-2C81-1F7A-6FF6B250B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BB040-DDDC-4012-9DDD-2DBA7E64D88D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0F5DD-6148-1D69-B794-E5B6549C6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AA068-A7AF-0B0F-0011-EC181820E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9DF47-0E9E-4FBF-B059-3DD82AE3BD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64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4262E-2DF1-EE03-E13A-EC9E6ECC6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704" y="2782957"/>
            <a:ext cx="10137913" cy="1323354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Arial Black" panose="020B0A04020102020204" pitchFamily="34" charset="0"/>
              </a:rPr>
              <a:t>SPINA BIFIDA </a:t>
            </a:r>
            <a:endParaRPr lang="en-IN" sz="6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481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>
                <a:latin typeface="Arial Black" panose="020B0A04020102020204" pitchFamily="34" charset="0"/>
              </a:rPr>
              <a:t>DEFINITION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5" y="1825624"/>
            <a:ext cx="11032435" cy="45552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 bifida is “a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malformation of spine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which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portion of lamina of vertebra fail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close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or without defective development of spinal cord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436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ETIOLOGY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5" y="1825624"/>
            <a:ext cx="11032435" cy="45552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age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99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70" y="2611369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CLASSIFICATION </a:t>
            </a:r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483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AFF1BF-3124-C786-5E1C-79FE43F491AD}"/>
              </a:ext>
            </a:extLst>
          </p:cNvPr>
          <p:cNvSpPr txBox="1"/>
          <p:nvPr/>
        </p:nvSpPr>
        <p:spPr>
          <a:xfrm>
            <a:off x="3727174" y="496957"/>
            <a:ext cx="456206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 BIFIDA 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0E1645-2684-A8F3-A2BD-6F6AF0A11B77}"/>
              </a:ext>
            </a:extLst>
          </p:cNvPr>
          <p:cNvCxnSpPr>
            <a:stCxn id="4" idx="2"/>
          </p:cNvCxnSpPr>
          <p:nvPr/>
        </p:nvCxnSpPr>
        <p:spPr>
          <a:xfrm>
            <a:off x="6008205" y="1143288"/>
            <a:ext cx="14908" cy="106319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B3B1D5-F51C-E6D1-9DC4-22F138DA63B4}"/>
              </a:ext>
            </a:extLst>
          </p:cNvPr>
          <p:cNvCxnSpPr>
            <a:cxnSpLocks/>
          </p:cNvCxnSpPr>
          <p:nvPr/>
        </p:nvCxnSpPr>
        <p:spPr>
          <a:xfrm>
            <a:off x="1719470" y="2206487"/>
            <a:ext cx="82693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6294C6-95F4-47F2-CC98-369EF7A5FACC}"/>
              </a:ext>
            </a:extLst>
          </p:cNvPr>
          <p:cNvCxnSpPr>
            <a:cxnSpLocks/>
          </p:cNvCxnSpPr>
          <p:nvPr/>
        </p:nvCxnSpPr>
        <p:spPr>
          <a:xfrm>
            <a:off x="1729409" y="2206487"/>
            <a:ext cx="0" cy="7653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68E5A1-9871-B9A5-7424-A0CAEB3AB034}"/>
              </a:ext>
            </a:extLst>
          </p:cNvPr>
          <p:cNvCxnSpPr>
            <a:cxnSpLocks/>
          </p:cNvCxnSpPr>
          <p:nvPr/>
        </p:nvCxnSpPr>
        <p:spPr>
          <a:xfrm flipH="1">
            <a:off x="9977231" y="2206487"/>
            <a:ext cx="11595" cy="8448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816A2E3-23C4-8832-C966-E4499015768B}"/>
              </a:ext>
            </a:extLst>
          </p:cNvPr>
          <p:cNvSpPr txBox="1"/>
          <p:nvPr/>
        </p:nvSpPr>
        <p:spPr>
          <a:xfrm>
            <a:off x="382654" y="2971800"/>
            <a:ext cx="3165613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SPINA BIFIDA OCCULTA </a:t>
            </a:r>
            <a:endParaRPr lang="en-IN" sz="3200" dirty="0"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FC6D96-A6CE-0C03-6D84-1ABE8ECACC35}"/>
              </a:ext>
            </a:extLst>
          </p:cNvPr>
          <p:cNvSpPr txBox="1"/>
          <p:nvPr/>
        </p:nvSpPr>
        <p:spPr>
          <a:xfrm>
            <a:off x="7823752" y="3031435"/>
            <a:ext cx="3367707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SPINA BIFIDA CYSTICA </a:t>
            </a:r>
            <a:endParaRPr lang="en-IN" sz="3200" dirty="0">
              <a:latin typeface="Arial Black" panose="020B0A040201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32924DA-600D-6403-94E8-C2A8251A5068}"/>
              </a:ext>
            </a:extLst>
          </p:cNvPr>
          <p:cNvCxnSpPr/>
          <p:nvPr/>
        </p:nvCxnSpPr>
        <p:spPr>
          <a:xfrm>
            <a:off x="9957353" y="4108653"/>
            <a:ext cx="0" cy="6765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813DC72-D362-5E9A-3B32-2AF13D9BA68E}"/>
              </a:ext>
            </a:extLst>
          </p:cNvPr>
          <p:cNvCxnSpPr/>
          <p:nvPr/>
        </p:nvCxnSpPr>
        <p:spPr>
          <a:xfrm>
            <a:off x="8030817" y="4785236"/>
            <a:ext cx="349857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F841255-3648-F514-CE10-2B13FB53DFA9}"/>
              </a:ext>
            </a:extLst>
          </p:cNvPr>
          <p:cNvCxnSpPr>
            <a:cxnSpLocks/>
          </p:cNvCxnSpPr>
          <p:nvPr/>
        </p:nvCxnSpPr>
        <p:spPr>
          <a:xfrm>
            <a:off x="8030817" y="4785236"/>
            <a:ext cx="0" cy="5068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F85DBE0-784F-68E2-E00E-2C0DD91BAAA8}"/>
              </a:ext>
            </a:extLst>
          </p:cNvPr>
          <p:cNvCxnSpPr/>
          <p:nvPr/>
        </p:nvCxnSpPr>
        <p:spPr>
          <a:xfrm>
            <a:off x="11489634" y="4785236"/>
            <a:ext cx="0" cy="3975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66FD799-E7AC-166A-A3E3-1A38E25D4091}"/>
              </a:ext>
            </a:extLst>
          </p:cNvPr>
          <p:cNvSpPr txBox="1"/>
          <p:nvPr/>
        </p:nvSpPr>
        <p:spPr>
          <a:xfrm>
            <a:off x="6096000" y="5321661"/>
            <a:ext cx="304634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MENINGOCELE </a:t>
            </a:r>
            <a:endParaRPr lang="en-IN" sz="2400" dirty="0"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368F33-5398-38CB-9F16-9F04A0F5E765}"/>
              </a:ext>
            </a:extLst>
          </p:cNvPr>
          <p:cNvSpPr txBox="1"/>
          <p:nvPr/>
        </p:nvSpPr>
        <p:spPr>
          <a:xfrm>
            <a:off x="9507605" y="5182801"/>
            <a:ext cx="2399466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MYELOMENINGOCELE </a:t>
            </a:r>
            <a:endParaRPr lang="en-IN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644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SPINA BIFIDA OCCULTA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5" y="1825624"/>
            <a:ext cx="11032435" cy="45552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from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of formation of bony arch around the spinal cord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cord and meninges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normal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Asymptomatic 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6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SPINA BIFIDA CYSTICA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5" y="1825624"/>
            <a:ext cx="11032435" cy="45552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Defect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closure of posterior vertebral arch with protrusion of spinal cord and meninges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the defect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146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SPINA BIFIDA CYSTICA (continued)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5" y="1825624"/>
            <a:ext cx="11032435" cy="45552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a cystic mass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midline of the spine.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747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MENINGOCELE  TERMINOLOGY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967948"/>
            <a:ext cx="11320670" cy="42539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Meningo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membrane </a:t>
            </a:r>
          </a:p>
          <a:p>
            <a:pPr>
              <a:lnSpc>
                <a:spcPct val="150000"/>
              </a:lnSpc>
            </a:pPr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Cele = tumor 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17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MENINGOCELE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967948"/>
            <a:ext cx="11320670" cy="42539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 like herniation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the bony malformation, containing meninges and CSF.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be thin and translucent or membranous.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72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MYELOMENINGOCELE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967948"/>
            <a:ext cx="11320670" cy="42539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 like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protrusion of spinal cord, CSF and meninges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through spinal cleft.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455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(Spina Bifida Occulta)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967948"/>
            <a:ext cx="11320670" cy="42539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Asymptomatic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Dimple in the skin or growth of hair over malformed vertebra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may develop foot weakness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97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(Spina Bifida Occulta)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967948"/>
            <a:ext cx="11320670" cy="42539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Disturbances of bladder and bowel sphincter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936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(Spina Bifida Cystica)  - Meningocele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967948"/>
            <a:ext cx="11320670" cy="42539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 is composed only of meninges and is filled with CSF.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cord and nerves are normal.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Weakness of legs or lack of sphincter control.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342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F643-6536-D3F3-4073-50503E68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CLINICAL FEATURES (Spina Bifida Cystica)  - Myelomeningocele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967948"/>
            <a:ext cx="11320670" cy="42539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 is composed only of meninges and is filled with CSF.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cord and nerves are normal.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Weakness of legs or lack of sphincter control.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93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1CC7-D197-E5EF-37D0-07697FA8DF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ABD20-B319-7FF4-86DF-D81339BF07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7E528E-ABA5-7342-36B1-043704530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4" y="419100"/>
            <a:ext cx="11907078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17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21E90-692A-096B-18DF-893018BE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2683-A50D-153C-A93E-1DFD24C32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24D093-1670-2A63-38A5-D7D704236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918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62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B5E9-6CAA-223E-99AE-AEE750ABA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35033-B677-EB8D-3DC1-7C2EDB01E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541EA3-B67F-C2FE-4554-99946F2BB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3" y="258417"/>
            <a:ext cx="10588487" cy="60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73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SPINA BIFIDA  </a:t>
            </a:r>
            <a:endParaRPr lang="en-IN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71538" y="2157413"/>
            <a:ext cx="11320462" cy="4064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undetected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occurs most commonly at L5 and S1 levels.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826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68685-1C67-022C-DA2F-9ACC3B2C8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F454D3-FE69-F7A6-5F4C-13A62F6FD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1203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81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3" y="2283376"/>
            <a:ext cx="11459817" cy="226874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NURSING MANAGEMENT                     (PRE OPERATIVE CARE NURSING DIAGNOSIS)</a:t>
            </a:r>
            <a:endParaRPr lang="en-IN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9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2040145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1)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Risk of impaired skin integrity related to altered motor and sensory functions</a:t>
            </a:r>
            <a:endParaRPr lang="en-IN" sz="48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41852" y="2872407"/>
            <a:ext cx="11708296" cy="37669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positioning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baby on back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pressure on the sac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the position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baby frequently</a:t>
            </a:r>
          </a:p>
        </p:txBody>
      </p:sp>
    </p:spTree>
    <p:extLst>
      <p:ext uri="{BB962C8B-B14F-4D97-AF65-F5344CB8AC3E}">
        <p14:creationId xmlns:p14="http://schemas.microsoft.com/office/powerpoint/2010/main" val="441604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8600" y="1391478"/>
            <a:ext cx="11708296" cy="482993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meticulous skin and back care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keep the skin clean and dry.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may be massaged periodically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stimulate blood circulation.</a:t>
            </a:r>
          </a:p>
        </p:txBody>
      </p:sp>
    </p:spTree>
    <p:extLst>
      <p:ext uri="{BB962C8B-B14F-4D97-AF65-F5344CB8AC3E}">
        <p14:creationId xmlns:p14="http://schemas.microsoft.com/office/powerpoint/2010/main" val="2592080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143995-D54F-0FC8-71A8-361291B99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44" y="308113"/>
            <a:ext cx="5019260" cy="60728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DDE3DB-CD1D-8889-3869-0D2941768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75" y="308113"/>
            <a:ext cx="5019260" cy="607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70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17544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Risk of injury and infection to the sac </a:t>
            </a:r>
            <a:endParaRPr lang="en-IN" sz="48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7625" y="1898373"/>
            <a:ext cx="11131827" cy="459450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position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baby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back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 the sac aseptically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 the sac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sterile gauze pieces dipped in NS. </a:t>
            </a:r>
          </a:p>
        </p:txBody>
      </p:sp>
    </p:spTree>
    <p:extLst>
      <p:ext uri="{BB962C8B-B14F-4D97-AF65-F5344CB8AC3E}">
        <p14:creationId xmlns:p14="http://schemas.microsoft.com/office/powerpoint/2010/main" val="2683199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8355" y="129209"/>
            <a:ext cx="11131827" cy="57646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 saline gauze dressings every 2 to 4 hours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 contamination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sac with urine and feces.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check the sac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any CSF leakage.</a:t>
            </a:r>
          </a:p>
        </p:txBody>
      </p:sp>
    </p:spTree>
    <p:extLst>
      <p:ext uri="{BB962C8B-B14F-4D97-AF65-F5344CB8AC3E}">
        <p14:creationId xmlns:p14="http://schemas.microsoft.com/office/powerpoint/2010/main" val="11593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6ADB9-E1F8-9172-6463-E839791C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E834D8-233B-07B3-5690-F39DC2CC1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35" y="365125"/>
            <a:ext cx="11469756" cy="612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39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8355" y="129209"/>
            <a:ext cx="11131827" cy="57646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Prophylactic antibiotics must be administered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Keep a pillow behind the back to prevent sudden rolling of infant on the back.</a:t>
            </a:r>
          </a:p>
        </p:txBody>
      </p:sp>
    </p:spTree>
    <p:extLst>
      <p:ext uri="{BB962C8B-B14F-4D97-AF65-F5344CB8AC3E}">
        <p14:creationId xmlns:p14="http://schemas.microsoft.com/office/powerpoint/2010/main" val="4279599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5EEA5-EB3C-3EDA-4BE0-BCED51706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6038A-E8BB-CE95-080B-D5382336AB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5617" b="63768"/>
          <a:stretch/>
        </p:blipFill>
        <p:spPr>
          <a:xfrm>
            <a:off x="1" y="-1"/>
            <a:ext cx="12192000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5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53324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 Impaired bladder and bowel function related to neurological deficit </a:t>
            </a:r>
            <a:endParaRPr lang="en-IN" sz="48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7625" y="2246243"/>
            <a:ext cx="11131827" cy="42466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Monitor for sign and symptoms of UTI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Pressure is applied gently on the lower abdomen to manually express urine</a:t>
            </a:r>
          </a:p>
        </p:txBody>
      </p:sp>
    </p:spTree>
    <p:extLst>
      <p:ext uri="{BB962C8B-B14F-4D97-AF65-F5344CB8AC3E}">
        <p14:creationId xmlns:p14="http://schemas.microsoft.com/office/powerpoint/2010/main" val="3510598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8355" y="646043"/>
            <a:ext cx="11131827" cy="591378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Intermittent catheterization is done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perineal care to infants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Provide soft and bland food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Administer increased amount of fluids to the child</a:t>
            </a:r>
          </a:p>
        </p:txBody>
      </p:sp>
    </p:spTree>
    <p:extLst>
      <p:ext uri="{BB962C8B-B14F-4D97-AF65-F5344CB8AC3E}">
        <p14:creationId xmlns:p14="http://schemas.microsoft.com/office/powerpoint/2010/main" val="1560077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03DC-36D5-8206-7052-0BFBDC9BF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D21272-82E0-557C-3DAB-C5C54EB01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72" y="216038"/>
            <a:ext cx="10863055" cy="619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47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A2DA-90EF-A463-1D1D-435AE377B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D707C6-7B60-FA95-E833-886F7FB27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72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53324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4) Inadequate cerebral tissue perfusion related to complications </a:t>
            </a:r>
            <a:endParaRPr lang="en-IN" sz="48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7625" y="2246243"/>
            <a:ext cx="11131827" cy="42466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Monitor for signs for hydrocephalus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diuretics like mannitol and acetazolamide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0824F7-E927-83F1-4F17-02ADCB780A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66" b="7143"/>
          <a:stretch/>
        </p:blipFill>
        <p:spPr>
          <a:xfrm>
            <a:off x="4790246" y="4651514"/>
            <a:ext cx="4403449" cy="20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63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3" y="2283376"/>
            <a:ext cx="11459817" cy="226874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NURSING MANAGEMENT                     (POST OPERATIVE CARE NURSING DIAGNOSIS)</a:t>
            </a:r>
            <a:endParaRPr lang="en-IN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424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53324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Ineffective thermoregulation related to surgery </a:t>
            </a:r>
            <a:endParaRPr lang="en-IN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7625" y="1985477"/>
            <a:ext cx="11131827" cy="46737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Monitor the vital signs frequently after surgery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Keep the infant warm, using radiant warmer </a:t>
            </a:r>
          </a:p>
        </p:txBody>
      </p:sp>
    </p:spTree>
    <p:extLst>
      <p:ext uri="{BB962C8B-B14F-4D97-AF65-F5344CB8AC3E}">
        <p14:creationId xmlns:p14="http://schemas.microsoft.com/office/powerpoint/2010/main" val="490802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7625" y="1103243"/>
            <a:ext cx="11131827" cy="40452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Avoid exposing the child unnecessarily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Maintain thermoneutral environment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44F5E2-707D-139A-814D-9FC0DCDC0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825" y="3756577"/>
            <a:ext cx="3824909" cy="293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03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53324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2)Risk of development of infection related to surgery </a:t>
            </a:r>
            <a:endParaRPr lang="en-IN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99" y="2010329"/>
            <a:ext cx="11131827" cy="468864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Keep the operated site clean and dry.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the baby in prone position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Dressing of the site should be done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the prescribed antibiotics </a:t>
            </a:r>
          </a:p>
        </p:txBody>
      </p:sp>
    </p:spTree>
    <p:extLst>
      <p:ext uri="{BB962C8B-B14F-4D97-AF65-F5344CB8AC3E}">
        <p14:creationId xmlns:p14="http://schemas.microsoft.com/office/powerpoint/2010/main" val="1761314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53324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Imbalanced nutrition less than body requirements related to disease process </a:t>
            </a:r>
            <a:endParaRPr lang="en-IN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99" y="2365513"/>
            <a:ext cx="11131827" cy="433346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 IV fluids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intake and output chart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Begin oral feeds </a:t>
            </a:r>
          </a:p>
        </p:txBody>
      </p:sp>
    </p:spTree>
    <p:extLst>
      <p:ext uri="{BB962C8B-B14F-4D97-AF65-F5344CB8AC3E}">
        <p14:creationId xmlns:p14="http://schemas.microsoft.com/office/powerpoint/2010/main" val="21300166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99" y="327991"/>
            <a:ext cx="11131827" cy="637098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 the infant in side lying position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Baby can be held gently for feeding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Burp the infant frequently between the feeds </a:t>
            </a:r>
          </a:p>
        </p:txBody>
      </p:sp>
    </p:spTree>
    <p:extLst>
      <p:ext uri="{BB962C8B-B14F-4D97-AF65-F5344CB8AC3E}">
        <p14:creationId xmlns:p14="http://schemas.microsoft.com/office/powerpoint/2010/main" val="1600749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D61A1-54A9-CB75-DD1E-CD25AF2A3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C40304-0AE7-0C97-D8EA-F2E85AB35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5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53324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4)Risk of development of complications related to the disease process</a:t>
            </a:r>
            <a:endParaRPr lang="en-IN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99" y="2216425"/>
            <a:ext cx="11131827" cy="44726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Elevate the head end of the bed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passive ROM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Educate the parents regarding surgeries that may needed.</a:t>
            </a:r>
          </a:p>
        </p:txBody>
      </p:sp>
    </p:spTree>
    <p:extLst>
      <p:ext uri="{BB962C8B-B14F-4D97-AF65-F5344CB8AC3E}">
        <p14:creationId xmlns:p14="http://schemas.microsoft.com/office/powerpoint/2010/main" val="3823904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67747" y="427382"/>
            <a:ext cx="11131827" cy="51385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Club foot may be corrected by repeated application of plaster cast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Infant may be placed in Trendelenburg's position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AA249-FBF8-EC65-3E89-777FA56C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604" y="3999050"/>
            <a:ext cx="4471161" cy="257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989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6843-FA5E-00D2-1404-3CAC47A67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B0AB77-3B61-4F6B-A42A-7A15358FD8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652" b="129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01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E48AF-099E-477E-F8E2-37445F0E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74B309-722D-3720-1073-A66D492FA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5490"/>
            <a:ext cx="10601739" cy="635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275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5" y="365124"/>
            <a:ext cx="11469757" cy="153324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Impaired bowel and bladder functions related to neurological deficit </a:t>
            </a:r>
            <a:endParaRPr lang="en-IN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99" y="2216425"/>
            <a:ext cx="11131827" cy="45024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bowel training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child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Medications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as stool softeners, suppositories and enema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intake </a:t>
            </a:r>
          </a:p>
        </p:txBody>
      </p:sp>
    </p:spTree>
    <p:extLst>
      <p:ext uri="{BB962C8B-B14F-4D97-AF65-F5344CB8AC3E}">
        <p14:creationId xmlns:p14="http://schemas.microsoft.com/office/powerpoint/2010/main" val="1592866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F29669-1EAE-F8DC-0449-41B8E0FE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3" y="2283376"/>
            <a:ext cx="11459817" cy="226874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 Black" panose="020B0A04020102020204" pitchFamily="34" charset="0"/>
              </a:rPr>
              <a:t>PREVENTION </a:t>
            </a:r>
            <a:endParaRPr lang="en-IN" sz="6000" b="1" dirty="0">
              <a:latin typeface="Arial Black" panose="020B0A04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9F4F00-D52E-7267-5063-1588A42EA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904" y="248478"/>
            <a:ext cx="4959833" cy="242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CD62D9-1F03-D614-4C28-E121BDB7E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37" y="3789154"/>
            <a:ext cx="4762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497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7448-4A9C-6946-AAC7-C0D426E4CB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199" y="457201"/>
            <a:ext cx="11131827" cy="62616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Genetic counselling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severe, therapeutic abortion may be considered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Pregnant women needs 1 mg folic acid per day</a:t>
            </a:r>
          </a:p>
        </p:txBody>
      </p:sp>
    </p:spTree>
    <p:extLst>
      <p:ext uri="{BB962C8B-B14F-4D97-AF65-F5344CB8AC3E}">
        <p14:creationId xmlns:p14="http://schemas.microsoft.com/office/powerpoint/2010/main" val="28005129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DDCE8-8711-003B-A0CA-1867ACFF1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69129-F496-E5DF-1C46-5BE9ED1A9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8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747</Words>
  <Application>Microsoft Office PowerPoint</Application>
  <PresentationFormat>Widescreen</PresentationFormat>
  <Paragraphs>103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SPINA BIFIDA </vt:lpstr>
      <vt:lpstr>DEFINITION </vt:lpstr>
      <vt:lpstr>ETIOLOGY </vt:lpstr>
      <vt:lpstr>CLASSIFICATION </vt:lpstr>
      <vt:lpstr>PowerPoint Presentation</vt:lpstr>
      <vt:lpstr>SPINA BIFIDA OCCULTA </vt:lpstr>
      <vt:lpstr>SPINA BIFIDA CYSTICA </vt:lpstr>
      <vt:lpstr>SPINA BIFIDA CYSTICA (continued) </vt:lpstr>
      <vt:lpstr>MENINGOCELE  TERMINOLOGY </vt:lpstr>
      <vt:lpstr>MENINGOCELE  </vt:lpstr>
      <vt:lpstr>MYELOMENINGOCELE  </vt:lpstr>
      <vt:lpstr>CLINICAL FEATURES (Spina Bifida Occulta)  </vt:lpstr>
      <vt:lpstr>CLINICAL FEATURES (Spina Bifida Occulta)  </vt:lpstr>
      <vt:lpstr>CLINICAL FEATURES (Spina Bifida Cystica)  - Meningocele </vt:lpstr>
      <vt:lpstr>CLINICAL FEATURES (Spina Bifida Cystica)  - Myelomeningocele </vt:lpstr>
      <vt:lpstr>PowerPoint Presentation</vt:lpstr>
      <vt:lpstr>PowerPoint Presentation</vt:lpstr>
      <vt:lpstr>PowerPoint Presentation</vt:lpstr>
      <vt:lpstr>SPINA BIFIDA  </vt:lpstr>
      <vt:lpstr>PowerPoint Presentation</vt:lpstr>
      <vt:lpstr>NURSING MANAGEMENT                     (PRE OPERATIVE CARE NURSING DIAGNOSIS)</vt:lpstr>
      <vt:lpstr>1) Risk of impaired skin integrity related to altered motor and sensory functions</vt:lpstr>
      <vt:lpstr>PowerPoint Presentation</vt:lpstr>
      <vt:lpstr>PowerPoint Presentation</vt:lpstr>
      <vt:lpstr>2) Risk of injury and infection to the sac </vt:lpstr>
      <vt:lpstr>PowerPoint Presentation</vt:lpstr>
      <vt:lpstr>PowerPoint Presentation</vt:lpstr>
      <vt:lpstr>PowerPoint Presentation</vt:lpstr>
      <vt:lpstr>PowerPoint Presentation</vt:lpstr>
      <vt:lpstr>3) Impaired bladder and bowel function related to neurological deficit </vt:lpstr>
      <vt:lpstr>PowerPoint Presentation</vt:lpstr>
      <vt:lpstr>PowerPoint Presentation</vt:lpstr>
      <vt:lpstr>PowerPoint Presentation</vt:lpstr>
      <vt:lpstr>4) Inadequate cerebral tissue perfusion related to complications </vt:lpstr>
      <vt:lpstr>NURSING MANAGEMENT                     (POST OPERATIVE CARE NURSING DIAGNOSIS)</vt:lpstr>
      <vt:lpstr>1) Ineffective thermoregulation related to surgery </vt:lpstr>
      <vt:lpstr>PowerPoint Presentation</vt:lpstr>
      <vt:lpstr>2)Risk of development of infection related to surgery </vt:lpstr>
      <vt:lpstr>3) Imbalanced nutrition less than body requirements related to disease process </vt:lpstr>
      <vt:lpstr>PowerPoint Presentation</vt:lpstr>
      <vt:lpstr>PowerPoint Presentation</vt:lpstr>
      <vt:lpstr>4)Risk of development of complications related to the disease process</vt:lpstr>
      <vt:lpstr>PowerPoint Presentation</vt:lpstr>
      <vt:lpstr>PowerPoint Presentation</vt:lpstr>
      <vt:lpstr>PowerPoint Presentation</vt:lpstr>
      <vt:lpstr>5) Impaired bowel and bladder functions related to neurological deficit </vt:lpstr>
      <vt:lpstr>PREVENTION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</dc:creator>
  <cp:lastModifiedBy>Wind</cp:lastModifiedBy>
  <cp:revision>12</cp:revision>
  <dcterms:created xsi:type="dcterms:W3CDTF">2024-08-13T05:29:46Z</dcterms:created>
  <dcterms:modified xsi:type="dcterms:W3CDTF">2024-09-02T05:16:48Z</dcterms:modified>
</cp:coreProperties>
</file>