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75" r:id="rId4"/>
    <p:sldId id="258" r:id="rId5"/>
    <p:sldId id="260" r:id="rId6"/>
    <p:sldId id="259"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80"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F7A27-3DA3-4B45-BC61-F39EB3131EA6}" type="datetimeFigureOut">
              <a:rPr lang="en-IN" smtClean="0"/>
              <a:pPr/>
              <a:t>02-03-2023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F40F8-45A7-4889-973D-2E19DE8F27F4}" type="slidenum">
              <a:rPr lang="en-IN" smtClean="0"/>
              <a:pPr/>
              <a:t>‹#›</a:t>
            </a:fld>
            <a:endParaRPr lang="en-IN"/>
          </a:p>
        </p:txBody>
      </p:sp>
    </p:spTree>
    <p:extLst>
      <p:ext uri="{BB962C8B-B14F-4D97-AF65-F5344CB8AC3E}">
        <p14:creationId xmlns:p14="http://schemas.microsoft.com/office/powerpoint/2010/main" xmlns="" val="939148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2</a:t>
            </a:fld>
            <a:endParaRPr lang="en-IN"/>
          </a:p>
        </p:txBody>
      </p:sp>
    </p:spTree>
    <p:extLst>
      <p:ext uri="{BB962C8B-B14F-4D97-AF65-F5344CB8AC3E}">
        <p14:creationId xmlns:p14="http://schemas.microsoft.com/office/powerpoint/2010/main" xmlns="" val="2808901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3</a:t>
            </a:fld>
            <a:endParaRPr lang="en-IN"/>
          </a:p>
        </p:txBody>
      </p:sp>
    </p:spTree>
    <p:extLst>
      <p:ext uri="{BB962C8B-B14F-4D97-AF65-F5344CB8AC3E}">
        <p14:creationId xmlns:p14="http://schemas.microsoft.com/office/powerpoint/2010/main" xmlns="" val="4063909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4</a:t>
            </a:fld>
            <a:endParaRPr lang="en-IN"/>
          </a:p>
        </p:txBody>
      </p:sp>
    </p:spTree>
    <p:extLst>
      <p:ext uri="{BB962C8B-B14F-4D97-AF65-F5344CB8AC3E}">
        <p14:creationId xmlns:p14="http://schemas.microsoft.com/office/powerpoint/2010/main" xmlns="" val="1045176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5</a:t>
            </a:fld>
            <a:endParaRPr lang="en-IN"/>
          </a:p>
        </p:txBody>
      </p:sp>
    </p:spTree>
    <p:extLst>
      <p:ext uri="{BB962C8B-B14F-4D97-AF65-F5344CB8AC3E}">
        <p14:creationId xmlns:p14="http://schemas.microsoft.com/office/powerpoint/2010/main" xmlns="" val="2942973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6</a:t>
            </a:fld>
            <a:endParaRPr lang="en-IN"/>
          </a:p>
        </p:txBody>
      </p:sp>
    </p:spTree>
    <p:extLst>
      <p:ext uri="{BB962C8B-B14F-4D97-AF65-F5344CB8AC3E}">
        <p14:creationId xmlns:p14="http://schemas.microsoft.com/office/powerpoint/2010/main" xmlns="" val="1856916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7</a:t>
            </a:fld>
            <a:endParaRPr lang="en-IN"/>
          </a:p>
        </p:txBody>
      </p:sp>
    </p:spTree>
    <p:extLst>
      <p:ext uri="{BB962C8B-B14F-4D97-AF65-F5344CB8AC3E}">
        <p14:creationId xmlns:p14="http://schemas.microsoft.com/office/powerpoint/2010/main" xmlns="" val="3920184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8</a:t>
            </a:fld>
            <a:endParaRPr lang="en-IN"/>
          </a:p>
        </p:txBody>
      </p:sp>
    </p:spTree>
    <p:extLst>
      <p:ext uri="{BB962C8B-B14F-4D97-AF65-F5344CB8AC3E}">
        <p14:creationId xmlns:p14="http://schemas.microsoft.com/office/powerpoint/2010/main" xmlns="" val="129334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9</a:t>
            </a:fld>
            <a:endParaRPr lang="en-IN"/>
          </a:p>
        </p:txBody>
      </p:sp>
    </p:spTree>
    <p:extLst>
      <p:ext uri="{BB962C8B-B14F-4D97-AF65-F5344CB8AC3E}">
        <p14:creationId xmlns:p14="http://schemas.microsoft.com/office/powerpoint/2010/main" xmlns="" val="2984605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10</a:t>
            </a:fld>
            <a:endParaRPr lang="en-IN"/>
          </a:p>
        </p:txBody>
      </p:sp>
    </p:spTree>
    <p:extLst>
      <p:ext uri="{BB962C8B-B14F-4D97-AF65-F5344CB8AC3E}">
        <p14:creationId xmlns:p14="http://schemas.microsoft.com/office/powerpoint/2010/main" xmlns="" val="240640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11</a:t>
            </a:fld>
            <a:endParaRPr lang="en-IN"/>
          </a:p>
        </p:txBody>
      </p:sp>
    </p:spTree>
    <p:extLst>
      <p:ext uri="{BB962C8B-B14F-4D97-AF65-F5344CB8AC3E}">
        <p14:creationId xmlns:p14="http://schemas.microsoft.com/office/powerpoint/2010/main" xmlns="" val="3265512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12</a:t>
            </a:fld>
            <a:endParaRPr lang="en-IN"/>
          </a:p>
        </p:txBody>
      </p:sp>
    </p:spTree>
    <p:extLst>
      <p:ext uri="{BB962C8B-B14F-4D97-AF65-F5344CB8AC3E}">
        <p14:creationId xmlns:p14="http://schemas.microsoft.com/office/powerpoint/2010/main" xmlns="" val="1279984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13</a:t>
            </a:fld>
            <a:endParaRPr lang="en-IN"/>
          </a:p>
        </p:txBody>
      </p:sp>
    </p:spTree>
    <p:extLst>
      <p:ext uri="{BB962C8B-B14F-4D97-AF65-F5344CB8AC3E}">
        <p14:creationId xmlns:p14="http://schemas.microsoft.com/office/powerpoint/2010/main" xmlns="" val="317018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14</a:t>
            </a:fld>
            <a:endParaRPr lang="en-IN"/>
          </a:p>
        </p:txBody>
      </p:sp>
    </p:spTree>
    <p:extLst>
      <p:ext uri="{BB962C8B-B14F-4D97-AF65-F5344CB8AC3E}">
        <p14:creationId xmlns:p14="http://schemas.microsoft.com/office/powerpoint/2010/main" xmlns="" val="169856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15</a:t>
            </a:fld>
            <a:endParaRPr lang="en-IN"/>
          </a:p>
        </p:txBody>
      </p:sp>
    </p:spTree>
    <p:extLst>
      <p:ext uri="{BB962C8B-B14F-4D97-AF65-F5344CB8AC3E}">
        <p14:creationId xmlns:p14="http://schemas.microsoft.com/office/powerpoint/2010/main" xmlns="" val="3254612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16</a:t>
            </a:fld>
            <a:endParaRPr lang="en-IN"/>
          </a:p>
        </p:txBody>
      </p:sp>
    </p:spTree>
    <p:extLst>
      <p:ext uri="{BB962C8B-B14F-4D97-AF65-F5344CB8AC3E}">
        <p14:creationId xmlns:p14="http://schemas.microsoft.com/office/powerpoint/2010/main" xmlns="" val="674147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17</a:t>
            </a:fld>
            <a:endParaRPr lang="en-IN"/>
          </a:p>
        </p:txBody>
      </p:sp>
    </p:spTree>
    <p:extLst>
      <p:ext uri="{BB962C8B-B14F-4D97-AF65-F5344CB8AC3E}">
        <p14:creationId xmlns:p14="http://schemas.microsoft.com/office/powerpoint/2010/main" xmlns="" val="3254191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5F40F8-45A7-4889-973D-2E19DE8F27F4}" type="slidenum">
              <a:rPr lang="en-IN" smtClean="0"/>
              <a:pPr/>
              <a:t>18</a:t>
            </a:fld>
            <a:endParaRPr lang="en-IN"/>
          </a:p>
        </p:txBody>
      </p:sp>
    </p:spTree>
    <p:extLst>
      <p:ext uri="{BB962C8B-B14F-4D97-AF65-F5344CB8AC3E}">
        <p14:creationId xmlns:p14="http://schemas.microsoft.com/office/powerpoint/2010/main" xmlns="" val="31214968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366059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1760061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3775889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461381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52289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315353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1674632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253148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1111821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2148775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91169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3579957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34241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1968127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151457F-D980-48CD-9E41-D99A724A83F7}" type="datetimeFigureOut">
              <a:rPr lang="en-IN" smtClean="0"/>
              <a:pPr/>
              <a:t>02-03-2023</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1404914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632061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151457F-D980-48CD-9E41-D99A724A83F7}" type="datetimeFigureOut">
              <a:rPr lang="en-IN" smtClean="0"/>
              <a:pPr/>
              <a:t>02-03-2023</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210841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151457F-D980-48CD-9E41-D99A724A83F7}" type="datetimeFigureOut">
              <a:rPr lang="en-IN" smtClean="0"/>
              <a:pPr/>
              <a:t>02-03-2023</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AE7C55F-F8C0-4B0B-B2E6-ABC20E905FC4}" type="slidenum">
              <a:rPr lang="en-IN" smtClean="0"/>
              <a:pPr/>
              <a:t>‹#›</a:t>
            </a:fld>
            <a:endParaRPr lang="en-IN"/>
          </a:p>
        </p:txBody>
      </p:sp>
    </p:spTree>
    <p:extLst>
      <p:ext uri="{BB962C8B-B14F-4D97-AF65-F5344CB8AC3E}">
        <p14:creationId xmlns:p14="http://schemas.microsoft.com/office/powerpoint/2010/main" xmlns="" val="2273649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0CB93-DC3F-49A5-8954-213242C04E39}"/>
              </a:ext>
            </a:extLst>
          </p:cNvPr>
          <p:cNvSpPr>
            <a:spLocks noGrp="1"/>
          </p:cNvSpPr>
          <p:nvPr>
            <p:ph type="ctrTitle"/>
          </p:nvPr>
        </p:nvSpPr>
        <p:spPr/>
        <p:txBody>
          <a:bodyPr>
            <a:normAutofit fontScale="90000"/>
          </a:bodyPr>
          <a:lstStyle/>
          <a:p>
            <a:r>
              <a:rPr lang="en-US" dirty="0"/>
              <a:t>SECTION 6: COMMUNITY AREAS WHERE STUDENT NURSE UNDERTAKE COMMUNITY</a:t>
            </a:r>
            <a:endParaRPr lang="en-IN" dirty="0"/>
          </a:p>
        </p:txBody>
      </p:sp>
      <p:sp>
        <p:nvSpPr>
          <p:cNvPr id="3" name="Subtitle 2">
            <a:extLst>
              <a:ext uri="{FF2B5EF4-FFF2-40B4-BE49-F238E27FC236}">
                <a16:creationId xmlns:a16="http://schemas.microsoft.com/office/drawing/2014/main" xmlns="" id="{6546F0F9-F7DF-4BCF-9FF0-59EA8C092A53}"/>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xmlns="" val="3014898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Standard- 1</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2863739063"/>
              </p:ext>
            </p:extLst>
          </p:nvPr>
        </p:nvGraphicFramePr>
        <p:xfrm>
          <a:off x="126609" y="858130"/>
          <a:ext cx="11676186" cy="5634745"/>
        </p:xfrm>
        <a:graphic>
          <a:graphicData uri="http://schemas.openxmlformats.org/drawingml/2006/table">
            <a:tbl>
              <a:tblPr firstRow="1" bandRow="1">
                <a:tableStyleId>{5C22544A-7EE6-4342-B048-85BDC9FD1C3A}</a:tableStyleId>
              </a:tblPr>
              <a:tblGrid>
                <a:gridCol w="1896640">
                  <a:extLst>
                    <a:ext uri="{9D8B030D-6E8A-4147-A177-3AD203B41FA5}">
                      <a16:colId xmlns:a16="http://schemas.microsoft.com/office/drawing/2014/main" xmlns="" val="2035408652"/>
                    </a:ext>
                  </a:extLst>
                </a:gridCol>
                <a:gridCol w="5887484">
                  <a:extLst>
                    <a:ext uri="{9D8B030D-6E8A-4147-A177-3AD203B41FA5}">
                      <a16:colId xmlns:a16="http://schemas.microsoft.com/office/drawing/2014/main" xmlns="" val="2261517293"/>
                    </a:ext>
                  </a:extLst>
                </a:gridCol>
                <a:gridCol w="3892062">
                  <a:extLst>
                    <a:ext uri="{9D8B030D-6E8A-4147-A177-3AD203B41FA5}">
                      <a16:colId xmlns:a16="http://schemas.microsoft.com/office/drawing/2014/main" xmlns="" val="1093898099"/>
                    </a:ext>
                  </a:extLst>
                </a:gridCol>
              </a:tblGrid>
              <a:tr h="736788">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1188841">
                <a:tc rowSpan="2">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1. The nursing student  is able to perform basic Community procedures in Community Area</a:t>
                      </a:r>
                    </a:p>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b"/>
                      <a:r>
                        <a:rPr lang="en-US" sz="2000" b="1" i="0" u="none" strike="noStrike" dirty="0">
                          <a:solidFill>
                            <a:srgbClr val="0D0D0D"/>
                          </a:solidFill>
                          <a:effectLst/>
                          <a:latin typeface="Arial" panose="020B0604020202020204" pitchFamily="34" charset="0"/>
                          <a:cs typeface="Arial" panose="020B0604020202020204" pitchFamily="34" charset="0"/>
                        </a:rPr>
                        <a:t>Determine by observing or interviewing</a:t>
                      </a:r>
                      <a:br>
                        <a:rPr lang="en-US" sz="2000" b="1" i="0" u="none" strike="noStrike" dirty="0">
                          <a:solidFill>
                            <a:srgbClr val="0D0D0D"/>
                          </a:solidFill>
                          <a:effectLst/>
                          <a:latin typeface="Arial" panose="020B0604020202020204" pitchFamily="34" charset="0"/>
                          <a:cs typeface="Arial" panose="020B0604020202020204" pitchFamily="34" charset="0"/>
                        </a:rPr>
                      </a:br>
                      <a:r>
                        <a:rPr lang="en-US" sz="2000" b="1" i="0" u="none" strike="noStrike" dirty="0">
                          <a:solidFill>
                            <a:srgbClr val="0D0D0D"/>
                          </a:solidFill>
                          <a:effectLst/>
                          <a:latin typeface="Arial" panose="020B0604020202020204" pitchFamily="34" charset="0"/>
                          <a:cs typeface="Arial" panose="020B0604020202020204" pitchFamily="34" charset="0"/>
                        </a:rPr>
                        <a:t> two students whether the student</a:t>
                      </a:r>
                      <a:br>
                        <a:rPr lang="en-US" sz="2000" b="1" i="0" u="none" strike="noStrike" dirty="0">
                          <a:solidFill>
                            <a:srgbClr val="0D0D0D"/>
                          </a:solidFill>
                          <a:effectLst/>
                          <a:latin typeface="Arial" panose="020B0604020202020204" pitchFamily="34" charset="0"/>
                          <a:cs typeface="Arial" panose="020B0604020202020204" pitchFamily="34" charset="0"/>
                        </a:rPr>
                      </a:br>
                      <a:r>
                        <a:rPr lang="en-US" sz="2000" b="1" i="0" u="none" strike="noStrike" dirty="0">
                          <a:solidFill>
                            <a:srgbClr val="0D0D0D"/>
                          </a:solidFill>
                          <a:effectLst/>
                          <a:latin typeface="Arial" panose="020B0604020202020204" pitchFamily="34" charset="0"/>
                          <a:cs typeface="Arial" panose="020B0604020202020204" pitchFamily="34" charset="0"/>
                        </a:rPr>
                        <a:t> following steps/tasks:</a:t>
                      </a:r>
                    </a:p>
                  </a:txBody>
                  <a:tcPr marL="9525" marR="9525" marT="9525" marB="0" anchor="b"/>
                </a:tc>
                <a:tc rowSpan="2">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Check Procedure log book</a:t>
                      </a:r>
                      <a:br>
                        <a:rPr lang="en-US" sz="2000" b="0" i="0" u="none" strike="noStrike" dirty="0">
                          <a:solidFill>
                            <a:srgbClr val="0D0D0D"/>
                          </a:solidFill>
                          <a:effectLst/>
                          <a:latin typeface="Arial" panose="020B0604020202020204" pitchFamily="34" charset="0"/>
                          <a:cs typeface="Arial" panose="020B0604020202020204" pitchFamily="34" charset="0"/>
                        </a:rPr>
                      </a:br>
                      <a:r>
                        <a:rPr lang="en-US" sz="2000" b="0" i="0" u="none" strike="noStrike" dirty="0">
                          <a:solidFill>
                            <a:srgbClr val="0D0D0D"/>
                          </a:solidFill>
                          <a:effectLst/>
                          <a:latin typeface="Arial" panose="020B0604020202020204" pitchFamily="34" charset="0"/>
                          <a:cs typeface="Arial" panose="020B0604020202020204" pitchFamily="34" charset="0"/>
                        </a:rPr>
                        <a:t/>
                      </a:r>
                      <a:br>
                        <a:rPr lang="en-US" sz="2000" b="0" i="0" u="none" strike="noStrike" dirty="0">
                          <a:solidFill>
                            <a:srgbClr val="0D0D0D"/>
                          </a:solidFill>
                          <a:effectLst/>
                          <a:latin typeface="Arial" panose="020B0604020202020204" pitchFamily="34" charset="0"/>
                          <a:cs typeface="Arial" panose="020B0604020202020204" pitchFamily="34" charset="0"/>
                        </a:rPr>
                      </a:br>
                      <a:r>
                        <a:rPr lang="en-US" sz="2000" b="0" i="0" u="none" strike="noStrike" dirty="0">
                          <a:solidFill>
                            <a:srgbClr val="0D0D0D"/>
                          </a:solidFill>
                          <a:effectLst/>
                          <a:latin typeface="Arial" panose="020B0604020202020204" pitchFamily="34" charset="0"/>
                          <a:cs typeface="Arial" panose="020B0604020202020204" pitchFamily="34" charset="0"/>
                        </a:rPr>
                        <a:t>Competency tracking record</a:t>
                      </a:r>
                    </a:p>
                  </a:txBody>
                  <a:tcPr marL="9525" marR="9525" marT="9525" marB="0"/>
                </a:tc>
                <a:extLst>
                  <a:ext uri="{0D108BD9-81ED-4DB2-BD59-A6C34878D82A}">
                    <a16:rowId xmlns:a16="http://schemas.microsoft.com/office/drawing/2014/main" xmlns="" val="4286595702"/>
                  </a:ext>
                </a:extLst>
              </a:tr>
              <a:tr h="2913145">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b"/>
                      <a:r>
                        <a:rPr lang="en-IN" sz="2000" b="0" i="0" u="none" strike="noStrike" dirty="0">
                          <a:solidFill>
                            <a:srgbClr val="0D0D0D"/>
                          </a:solidFill>
                          <a:effectLst/>
                          <a:latin typeface="Arial" panose="020B0604020202020204" pitchFamily="34" charset="0"/>
                          <a:cs typeface="Arial" panose="020B0604020202020204" pitchFamily="34" charset="0"/>
                        </a:rPr>
                        <a:t>*Bag Technique</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*Measuring Vital Signs</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*Urine Analysis</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 Hb Estimation</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*Ante natal Care</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*Post natal Care</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smtClean="0">
                          <a:solidFill>
                            <a:srgbClr val="0D0D0D"/>
                          </a:solidFill>
                          <a:effectLst/>
                          <a:latin typeface="Arial" panose="020B0604020202020204" pitchFamily="34" charset="0"/>
                          <a:cs typeface="Arial" panose="020B0604020202020204" pitchFamily="34" charset="0"/>
                        </a:rPr>
                        <a:t>*New-born </a:t>
                      </a:r>
                      <a:r>
                        <a:rPr lang="en-IN" sz="2000" b="0" i="0" u="none" strike="noStrike" dirty="0">
                          <a:solidFill>
                            <a:srgbClr val="0D0D0D"/>
                          </a:solidFill>
                          <a:effectLst/>
                          <a:latin typeface="Arial" panose="020B0604020202020204" pitchFamily="34" charset="0"/>
                          <a:cs typeface="Arial" panose="020B0604020202020204" pitchFamily="34" charset="0"/>
                        </a:rPr>
                        <a:t>Assessment</a:t>
                      </a:r>
                      <a:br>
                        <a:rPr lang="en-IN" sz="2000" b="0" i="0" u="none" strike="noStrike" dirty="0">
                          <a:solidFill>
                            <a:srgbClr val="0D0D0D"/>
                          </a:solidFill>
                          <a:effectLst/>
                          <a:latin typeface="Arial" panose="020B0604020202020204" pitchFamily="34" charset="0"/>
                          <a:cs typeface="Arial" panose="020B0604020202020204" pitchFamily="34" charset="0"/>
                        </a:rPr>
                      </a:br>
                      <a:r>
                        <a:rPr lang="en-IN" sz="2000" b="0" i="0" u="none" strike="noStrike" dirty="0">
                          <a:solidFill>
                            <a:srgbClr val="0D0D0D"/>
                          </a:solidFill>
                          <a:effectLst/>
                          <a:latin typeface="Arial" panose="020B0604020202020204" pitchFamily="34" charset="0"/>
                          <a:cs typeface="Arial" panose="020B0604020202020204" pitchFamily="34" charset="0"/>
                        </a:rPr>
                        <a:t>*Anthropometric Examination</a:t>
                      </a:r>
                    </a:p>
                  </a:txBody>
                  <a:tcPr marL="9525" marR="9525" marT="9525" marB="0" anchor="b"/>
                </a:tc>
                <a:tc vMerge="1">
                  <a:txBody>
                    <a:bodyPr/>
                    <a:lstStyle/>
                    <a:p>
                      <a:endParaRPr lang="en-IN"/>
                    </a:p>
                  </a:txBody>
                  <a:tcPr/>
                </a:tc>
                <a:extLst>
                  <a:ext uri="{0D108BD9-81ED-4DB2-BD59-A6C34878D82A}">
                    <a16:rowId xmlns:a16="http://schemas.microsoft.com/office/drawing/2014/main" xmlns="" val="13329373"/>
                  </a:ext>
                </a:extLst>
              </a:tr>
              <a:tr h="795971">
                <a:tc>
                  <a:txBody>
                    <a:bodyPr/>
                    <a:lstStyle/>
                    <a:p>
                      <a:r>
                        <a:rPr lang="en-US" sz="2000" dirty="0">
                          <a:latin typeface="Arial" panose="020B0604020202020204" pitchFamily="34" charset="0"/>
                          <a:cs typeface="Arial" panose="020B0604020202020204" pitchFamily="34" charset="0"/>
                        </a:rPr>
                        <a:t>Standard-1</a:t>
                      </a:r>
                      <a:endParaRPr lang="en-IN" sz="2000" dirty="0">
                        <a:latin typeface="Arial" panose="020B0604020202020204" pitchFamily="34" charset="0"/>
                        <a:cs typeface="Arial" panose="020B0604020202020204" pitchFamily="34" charset="0"/>
                      </a:endParaRPr>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062665791"/>
                  </a:ext>
                </a:extLst>
              </a:tr>
            </a:tbl>
          </a:graphicData>
        </a:graphic>
      </p:graphicFrame>
    </p:spTree>
    <p:extLst>
      <p:ext uri="{BB962C8B-B14F-4D97-AF65-F5344CB8AC3E}">
        <p14:creationId xmlns:p14="http://schemas.microsoft.com/office/powerpoint/2010/main" xmlns="" val="112613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Standard- 2</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3546891159"/>
              </p:ext>
            </p:extLst>
          </p:nvPr>
        </p:nvGraphicFramePr>
        <p:xfrm>
          <a:off x="126609" y="858129"/>
          <a:ext cx="11676186" cy="6138672"/>
        </p:xfrm>
        <a:graphic>
          <a:graphicData uri="http://schemas.openxmlformats.org/drawingml/2006/table">
            <a:tbl>
              <a:tblPr firstRow="1" bandRow="1">
                <a:tableStyleId>{5C22544A-7EE6-4342-B048-85BDC9FD1C3A}</a:tableStyleId>
              </a:tblPr>
              <a:tblGrid>
                <a:gridCol w="1896640">
                  <a:extLst>
                    <a:ext uri="{9D8B030D-6E8A-4147-A177-3AD203B41FA5}">
                      <a16:colId xmlns:a16="http://schemas.microsoft.com/office/drawing/2014/main" xmlns="" val="2035408652"/>
                    </a:ext>
                  </a:extLst>
                </a:gridCol>
                <a:gridCol w="5887484">
                  <a:extLst>
                    <a:ext uri="{9D8B030D-6E8A-4147-A177-3AD203B41FA5}">
                      <a16:colId xmlns:a16="http://schemas.microsoft.com/office/drawing/2014/main" xmlns="" val="2261517293"/>
                    </a:ext>
                  </a:extLst>
                </a:gridCol>
                <a:gridCol w="3892062">
                  <a:extLst>
                    <a:ext uri="{9D8B030D-6E8A-4147-A177-3AD203B41FA5}">
                      <a16:colId xmlns:a16="http://schemas.microsoft.com/office/drawing/2014/main" xmlns="" val="1093898099"/>
                    </a:ext>
                  </a:extLst>
                </a:gridCol>
              </a:tblGrid>
              <a:tr h="84208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913535">
                <a:tc rowSpan="5">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2. </a:t>
                      </a:r>
                      <a:r>
                        <a:rPr lang="en-US" sz="2400" b="0" i="0" u="none" strike="noStrike" dirty="0">
                          <a:solidFill>
                            <a:srgbClr val="0D0D0D"/>
                          </a:solidFill>
                          <a:effectLst/>
                          <a:latin typeface="Arial" panose="020B0604020202020204" pitchFamily="34" charset="0"/>
                          <a:cs typeface="Arial" panose="020B0604020202020204" pitchFamily="34" charset="0"/>
                        </a:rPr>
                        <a:t>The nursing student conducts Home Visit accordingly</a:t>
                      </a: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1.Locate the  right house, approach to a family and Introduce self and institution</a:t>
                      </a:r>
                    </a:p>
                  </a:txBody>
                  <a:tcPr marL="9525" marR="9525" marT="9525" marB="0"/>
                </a:tc>
                <a:tc>
                  <a:txBody>
                    <a:bodyPr/>
                    <a:lstStyle/>
                    <a:p>
                      <a:pPr algn="l" fontAlgn="t"/>
                      <a:r>
                        <a:rPr lang="en-US" sz="2000" b="1" i="1" u="none" strike="noStrike">
                          <a:solidFill>
                            <a:srgbClr val="0D0D0D"/>
                          </a:solidFill>
                          <a:effectLst/>
                          <a:latin typeface="Arial" panose="020B0604020202020204" pitchFamily="34" charset="0"/>
                          <a:cs typeface="Arial" panose="020B0604020202020204" pitchFamily="34" charset="0"/>
                        </a:rPr>
                        <a:t>Determine by observing or interviewing two students whether the student following steps/tasks:</a:t>
                      </a:r>
                    </a:p>
                  </a:txBody>
                  <a:tcPr marL="9525" marR="9525" marT="9525" marB="0"/>
                </a:tc>
                <a:extLst>
                  <a:ext uri="{0D108BD9-81ED-4DB2-BD59-A6C34878D82A}">
                    <a16:rowId xmlns:a16="http://schemas.microsoft.com/office/drawing/2014/main" xmlns="" val="4286595702"/>
                  </a:ext>
                </a:extLst>
              </a:tr>
              <a:tr h="381688">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2.Establish rapport by being courteous, polite and friendly</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3329373"/>
                  </a:ext>
                </a:extLst>
              </a:tr>
              <a:tr h="381688">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3.Listens carefully to what family is saying.</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Checklist and family folder</a:t>
                      </a:r>
                    </a:p>
                  </a:txBody>
                  <a:tcPr marL="9525" marR="9525" marT="9525" marB="0"/>
                </a:tc>
                <a:extLst>
                  <a:ext uri="{0D108BD9-81ED-4DB2-BD59-A6C34878D82A}">
                    <a16:rowId xmlns:a16="http://schemas.microsoft.com/office/drawing/2014/main" xmlns="" val="4073856377"/>
                  </a:ext>
                </a:extLst>
              </a:tr>
              <a:tr h="2115925">
                <a:tc vMerge="1">
                  <a:txBody>
                    <a:bodyPr/>
                    <a:lstStyle/>
                    <a:p>
                      <a:endParaRPr lang="en-IN"/>
                    </a:p>
                  </a:txBody>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4.Observe the following and fill in the family folder:</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-Physical infrastructure</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-Cultural background</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-Head of the Family and  Occupation of the family members</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-Age</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-Educational level of the family members</a:t>
                      </a:r>
                      <a:br>
                        <a:rPr lang="en-US" sz="2000" b="0" i="0" u="none" strike="noStrike" dirty="0">
                          <a:solidFill>
                            <a:srgbClr val="000000"/>
                          </a:solidFill>
                          <a:effectLst/>
                          <a:latin typeface="Arial" panose="020B0604020202020204" pitchFamily="34" charset="0"/>
                          <a:cs typeface="Arial" panose="020B0604020202020204" pitchFamily="34" charset="0"/>
                        </a:rPr>
                      </a:br>
                      <a:r>
                        <a:rPr lang="en-US" sz="2000" b="0" i="0" u="none" strike="noStrike" dirty="0">
                          <a:solidFill>
                            <a:srgbClr val="000000"/>
                          </a:solidFill>
                          <a:effectLst/>
                          <a:latin typeface="Arial" panose="020B0604020202020204" pitchFamily="34" charset="0"/>
                          <a:cs typeface="Arial" panose="020B0604020202020204" pitchFamily="34" charset="0"/>
                        </a:rPr>
                        <a:t>-socio cultural background</a:t>
                      </a:r>
                    </a:p>
                  </a:txBody>
                  <a:tcPr marL="9525" marR="9525" marT="9525" marB="0" anchor="b"/>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16407057"/>
                  </a:ext>
                </a:extLst>
              </a:tr>
              <a:tr h="381688">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5.Makes appropriate  community diagnosis &amp; plans for next visit</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469240561"/>
                  </a:ext>
                </a:extLst>
              </a:tr>
            </a:tbl>
          </a:graphicData>
        </a:graphic>
      </p:graphicFrame>
    </p:spTree>
    <p:extLst>
      <p:ext uri="{BB962C8B-B14F-4D97-AF65-F5344CB8AC3E}">
        <p14:creationId xmlns:p14="http://schemas.microsoft.com/office/powerpoint/2010/main" xmlns="" val="1349885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Standard- 2 </a:t>
            </a:r>
            <a:r>
              <a:rPr lang="en-US" sz="3200" dirty="0" err="1">
                <a:latin typeface="Arial" panose="020B0604020202020204" pitchFamily="34" charset="0"/>
                <a:cs typeface="Arial" panose="020B0604020202020204" pitchFamily="34" charset="0"/>
              </a:rPr>
              <a:t>continu</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680010451"/>
              </p:ext>
            </p:extLst>
          </p:nvPr>
        </p:nvGraphicFramePr>
        <p:xfrm>
          <a:off x="112542" y="858131"/>
          <a:ext cx="11690253" cy="5569339"/>
        </p:xfrm>
        <a:graphic>
          <a:graphicData uri="http://schemas.openxmlformats.org/drawingml/2006/table">
            <a:tbl>
              <a:tblPr firstRow="1" bandRow="1">
                <a:tableStyleId>{5C22544A-7EE6-4342-B048-85BDC9FD1C3A}</a:tableStyleId>
              </a:tblPr>
              <a:tblGrid>
                <a:gridCol w="1913206">
                  <a:extLst>
                    <a:ext uri="{9D8B030D-6E8A-4147-A177-3AD203B41FA5}">
                      <a16:colId xmlns:a16="http://schemas.microsoft.com/office/drawing/2014/main" xmlns="" val="2035408652"/>
                    </a:ext>
                  </a:extLst>
                </a:gridCol>
                <a:gridCol w="5880296">
                  <a:extLst>
                    <a:ext uri="{9D8B030D-6E8A-4147-A177-3AD203B41FA5}">
                      <a16:colId xmlns:a16="http://schemas.microsoft.com/office/drawing/2014/main" xmlns="" val="2261517293"/>
                    </a:ext>
                  </a:extLst>
                </a:gridCol>
                <a:gridCol w="3896751">
                  <a:extLst>
                    <a:ext uri="{9D8B030D-6E8A-4147-A177-3AD203B41FA5}">
                      <a16:colId xmlns:a16="http://schemas.microsoft.com/office/drawing/2014/main" xmlns="" val="1093898099"/>
                    </a:ext>
                  </a:extLst>
                </a:gridCol>
              </a:tblGrid>
              <a:tr h="582947">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353356">
                <a:tc rowSpan="8">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2000" b="1" i="0" u="none" strike="noStrike" dirty="0">
                          <a:solidFill>
                            <a:srgbClr val="0D0D0D"/>
                          </a:solidFill>
                          <a:effectLst/>
                          <a:latin typeface="Arial" panose="020B0604020202020204" pitchFamily="34" charset="0"/>
                          <a:cs typeface="Arial" panose="020B0604020202020204" pitchFamily="34" charset="0"/>
                        </a:rPr>
                        <a:t>2</a:t>
                      </a:r>
                      <a:r>
                        <a:rPr lang="en-US" sz="1800" b="1" i="0" u="none" strike="noStrike" dirty="0">
                          <a:solidFill>
                            <a:srgbClr val="0D0D0D"/>
                          </a:solidFill>
                          <a:effectLst/>
                          <a:latin typeface="Arial" panose="020B0604020202020204" pitchFamily="34" charset="0"/>
                          <a:cs typeface="Arial" panose="020B0604020202020204" pitchFamily="34" charset="0"/>
                        </a:rPr>
                        <a:t>. The nursing student conducts Home Visit accordingly</a:t>
                      </a:r>
                    </a:p>
                    <a:p>
                      <a:pPr algn="ctr" fontAlgn="t"/>
                      <a:endParaRPr lang="en-US" sz="24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Day 2 of Home visit</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286595702"/>
                  </a:ext>
                </a:extLst>
              </a:tr>
              <a:tr h="353356">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6.Demonstrates appropriate  procedure as planned in last visit.</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3329373"/>
                  </a:ext>
                </a:extLst>
              </a:tr>
              <a:tr h="353356">
                <a:tc vMerge="1">
                  <a:txBody>
                    <a:bodyPr/>
                    <a:lstStyle/>
                    <a:p>
                      <a:endParaRPr lang="en-IN"/>
                    </a:p>
                  </a:txBody>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7.Gives appropriate health talk.</a:t>
                      </a:r>
                    </a:p>
                  </a:txBody>
                  <a:tcPr marL="9525" marR="9525" marT="9525" marB="0" anchor="b"/>
                </a:tc>
                <a:tc>
                  <a:txBody>
                    <a:bodyPr/>
                    <a:lstStyle/>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073856377"/>
                  </a:ext>
                </a:extLst>
              </a:tr>
              <a:tr h="371516">
                <a:tc vMerge="1">
                  <a:txBody>
                    <a:bodyPr/>
                    <a:lstStyle/>
                    <a:p>
                      <a:endParaRPr lang="en-IN"/>
                    </a:p>
                  </a:txBody>
                  <a:tcPr/>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7.Reinforces pertinent information as per plan</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16407057"/>
                  </a:ext>
                </a:extLst>
              </a:tr>
              <a:tr h="353356">
                <a:tc vMerge="1">
                  <a:txBody>
                    <a:bodyPr/>
                    <a:lstStyle/>
                    <a:p>
                      <a:endParaRPr lang="en-IN"/>
                    </a:p>
                  </a:txBody>
                  <a:tcPr/>
                </a:tc>
                <a:tc>
                  <a:txBody>
                    <a:bodyPr/>
                    <a:lstStyle/>
                    <a:p>
                      <a:pPr algn="l" fontAlgn="b"/>
                      <a:r>
                        <a:rPr lang="en-US" sz="2000" b="1" i="0" u="none" strike="noStrike" dirty="0">
                          <a:solidFill>
                            <a:srgbClr val="0D0D0D"/>
                          </a:solidFill>
                          <a:effectLst/>
                          <a:latin typeface="Arial" panose="020B0604020202020204" pitchFamily="34" charset="0"/>
                          <a:cs typeface="Arial" panose="020B0604020202020204" pitchFamily="34" charset="0"/>
                        </a:rPr>
                        <a:t>Day 3 of home visit ( Termination of IPR with the family)</a:t>
                      </a:r>
                    </a:p>
                  </a:txBody>
                  <a:tcPr marL="9525" marR="9525" marT="9525" marB="0" anchor="b"/>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53356">
                <a:tc vMerge="1">
                  <a:txBody>
                    <a:bodyPr/>
                    <a:lstStyle/>
                    <a:p>
                      <a:endParaRPr lang="en-IN"/>
                    </a:p>
                  </a:txBody>
                  <a:tcPr/>
                </a:tc>
                <a:tc>
                  <a:txBody>
                    <a:bodyPr/>
                    <a:lstStyle/>
                    <a:p>
                      <a:pPr algn="l" fontAlgn="b"/>
                      <a:r>
                        <a:rPr lang="en-US" sz="2000" b="0" i="0" u="none" strike="noStrike" dirty="0">
                          <a:solidFill>
                            <a:srgbClr val="0D0D0D"/>
                          </a:solidFill>
                          <a:effectLst/>
                          <a:latin typeface="Arial" panose="020B0604020202020204" pitchFamily="34" charset="0"/>
                          <a:cs typeface="Arial" panose="020B0604020202020204" pitchFamily="34" charset="0"/>
                        </a:rPr>
                        <a:t>8.Summarize content with the family &amp; plan for the household visit</a:t>
                      </a:r>
                    </a:p>
                  </a:txBody>
                  <a:tcPr marL="9525" marR="9525" marT="9525" marB="0" anchor="b"/>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615585611"/>
                  </a:ext>
                </a:extLst>
              </a:tr>
              <a:tr h="353356">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Plan for the follow-up visit</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860688407"/>
                  </a:ext>
                </a:extLst>
              </a:tr>
              <a:tr h="353356">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9.Record the visit with appropriate details of the care rendered to the family.</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243021087"/>
                  </a:ext>
                </a:extLst>
              </a:tr>
              <a:tr h="1042130">
                <a:tc>
                  <a:txBody>
                    <a:bodyPr/>
                    <a:lstStyle/>
                    <a:p>
                      <a:pPr algn="ctr" fontAlgn="t"/>
                      <a:r>
                        <a:rPr lang="en-US" sz="1800" b="1" i="0" u="none" strike="noStrike" dirty="0">
                          <a:solidFill>
                            <a:srgbClr val="0D0D0D"/>
                          </a:solidFill>
                          <a:effectLst/>
                          <a:latin typeface="Arial" panose="020B0604020202020204" pitchFamily="34" charset="0"/>
                          <a:cs typeface="Arial" panose="020B0604020202020204" pitchFamily="34" charset="0"/>
                        </a:rPr>
                        <a:t>Standard 2</a:t>
                      </a: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921446585"/>
                  </a:ext>
                </a:extLst>
              </a:tr>
            </a:tbl>
          </a:graphicData>
        </a:graphic>
      </p:graphicFrame>
    </p:spTree>
    <p:extLst>
      <p:ext uri="{BB962C8B-B14F-4D97-AF65-F5344CB8AC3E}">
        <p14:creationId xmlns:p14="http://schemas.microsoft.com/office/powerpoint/2010/main" xmlns="" val="2536555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Standard- 3</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2578073781"/>
              </p:ext>
            </p:extLst>
          </p:nvPr>
        </p:nvGraphicFramePr>
        <p:xfrm>
          <a:off x="126609" y="858130"/>
          <a:ext cx="11676186" cy="5956858"/>
        </p:xfrm>
        <a:graphic>
          <a:graphicData uri="http://schemas.openxmlformats.org/drawingml/2006/table">
            <a:tbl>
              <a:tblPr firstRow="1" bandRow="1">
                <a:tableStyleId>{5C22544A-7EE6-4342-B048-85BDC9FD1C3A}</a:tableStyleId>
              </a:tblPr>
              <a:tblGrid>
                <a:gridCol w="1896640">
                  <a:extLst>
                    <a:ext uri="{9D8B030D-6E8A-4147-A177-3AD203B41FA5}">
                      <a16:colId xmlns:a16="http://schemas.microsoft.com/office/drawing/2014/main" xmlns="" val="2035408652"/>
                    </a:ext>
                  </a:extLst>
                </a:gridCol>
                <a:gridCol w="7894474">
                  <a:extLst>
                    <a:ext uri="{9D8B030D-6E8A-4147-A177-3AD203B41FA5}">
                      <a16:colId xmlns:a16="http://schemas.microsoft.com/office/drawing/2014/main" xmlns="" val="2261517293"/>
                    </a:ext>
                  </a:extLst>
                </a:gridCol>
                <a:gridCol w="1885072">
                  <a:extLst>
                    <a:ext uri="{9D8B030D-6E8A-4147-A177-3AD203B41FA5}">
                      <a16:colId xmlns:a16="http://schemas.microsoft.com/office/drawing/2014/main" xmlns="" val="1093898099"/>
                    </a:ext>
                  </a:extLst>
                </a:gridCol>
              </a:tblGrid>
              <a:tr h="558814">
                <a:tc>
                  <a:txBody>
                    <a:bodyPr/>
                    <a:lstStyle/>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18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18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998987">
                <a:tc rowSpan="8">
                  <a:txBody>
                    <a:bodyPr/>
                    <a:lstStyle/>
                    <a:p>
                      <a:pPr algn="ctr" fontAlgn="t"/>
                      <a:r>
                        <a:rPr lang="en-US" sz="1800" b="1" i="0" u="none" strike="noStrike" dirty="0">
                          <a:solidFill>
                            <a:srgbClr val="0D0D0D"/>
                          </a:solidFill>
                          <a:effectLst/>
                          <a:latin typeface="Arial" panose="020B0604020202020204" pitchFamily="34" charset="0"/>
                          <a:cs typeface="Arial" panose="020B0604020202020204" pitchFamily="34" charset="0"/>
                        </a:rPr>
                        <a:t>3. The nursing student Performs  Bag technique at Home</a:t>
                      </a: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Checkout whether the Community bag is having all the articles or not:</a:t>
                      </a:r>
                    </a:p>
                    <a:p>
                      <a:pPr algn="l" fontAlgn="t"/>
                      <a:r>
                        <a:rPr lang="en-US" sz="1800" b="1" i="0" u="none" strike="noStrike" dirty="0">
                          <a:solidFill>
                            <a:srgbClr val="0D0D0D"/>
                          </a:solidFill>
                          <a:effectLst/>
                          <a:latin typeface="Arial" panose="020B0604020202020204" pitchFamily="34" charset="0"/>
                          <a:cs typeface="Arial" panose="020B0604020202020204" pitchFamily="34" charset="0"/>
                        </a:rPr>
                        <a:t>-  </a:t>
                      </a:r>
                      <a:r>
                        <a:rPr lang="en-US" sz="1800" b="0" i="0" u="none" strike="noStrike" dirty="0">
                          <a:solidFill>
                            <a:srgbClr val="0D0D0D"/>
                          </a:solidFill>
                          <a:effectLst/>
                          <a:latin typeface="Arial" panose="020B0604020202020204" pitchFamily="34" charset="0"/>
                          <a:cs typeface="Arial" panose="020B0604020202020204" pitchFamily="34" charset="0"/>
                        </a:rPr>
                        <a:t>Soaps in a soap dish</a:t>
                      </a:r>
                    </a:p>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Hand towel </a:t>
                      </a:r>
                    </a:p>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Nail brush</a:t>
                      </a:r>
                    </a:p>
                    <a:p>
                      <a:pPr algn="l" fontAlgn="t"/>
                      <a:r>
                        <a:rPr lang="en-US" sz="1800" b="1" i="0" u="none" strike="noStrike" dirty="0">
                          <a:solidFill>
                            <a:srgbClr val="0D0D0D"/>
                          </a:solidFill>
                          <a:effectLst/>
                          <a:latin typeface="Arial" panose="020B0604020202020204" pitchFamily="34" charset="0"/>
                          <a:cs typeface="Arial" panose="020B0604020202020204" pitchFamily="34" charset="0"/>
                        </a:rPr>
                        <a:t>-</a:t>
                      </a:r>
                    </a:p>
                  </a:txBody>
                  <a:tcPr marL="9525" marR="9525" marT="9525" marB="0"/>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Community Bag and procedure Checklist</a:t>
                      </a:r>
                    </a:p>
                  </a:txBody>
                  <a:tcPr marL="9525" marR="9525" marT="9525" marB="0"/>
                </a:tc>
                <a:extLst>
                  <a:ext uri="{0D108BD9-81ED-4DB2-BD59-A6C34878D82A}">
                    <a16:rowId xmlns:a16="http://schemas.microsoft.com/office/drawing/2014/main" xmlns="" val="4286595702"/>
                  </a:ext>
                </a:extLst>
              </a:tr>
              <a:tr h="338727">
                <a:tc vMerge="1">
                  <a:txBody>
                    <a:bodyPr/>
                    <a:lstStyle/>
                    <a:p>
                      <a:endParaRPr lang="en-IN"/>
                    </a:p>
                  </a:txBody>
                  <a:tcPr/>
                </a:tc>
                <a:tc>
                  <a:txBody>
                    <a:bodyPr/>
                    <a:lstStyle/>
                    <a:p>
                      <a:pPr algn="l" fontAlgn="t"/>
                      <a:r>
                        <a:rPr lang="en-US" sz="1800" b="1" i="1" u="none" strike="noStrike" dirty="0">
                          <a:solidFill>
                            <a:srgbClr val="0D0D0D"/>
                          </a:solidFill>
                          <a:effectLst/>
                          <a:latin typeface="Arial" panose="020B0604020202020204" pitchFamily="34" charset="0"/>
                          <a:cs typeface="Arial" panose="020B0604020202020204" pitchFamily="34" charset="0"/>
                        </a:rPr>
                        <a:t>Determine by observing or interviewing two students whether the students following steps/tasks:</a:t>
                      </a:r>
                    </a:p>
                  </a:txBody>
                  <a:tcPr marL="9525" marR="9525" marT="9525" marB="0"/>
                </a:tc>
                <a:tc>
                  <a:txBody>
                    <a:bodyPr/>
                    <a:lstStyle/>
                    <a:p>
                      <a:pPr algn="l" fontAlgn="b"/>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xmlns="" val="13329373"/>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2.Upon reaching the home, select a work area which is well lighted and dry where the bag can be placed and set </a:t>
                      </a:r>
                      <a:r>
                        <a:rPr lang="en-US" sz="1800" b="0" i="0" u="none" strike="noStrike" dirty="0" smtClean="0">
                          <a:solidFill>
                            <a:srgbClr val="0D0D0D"/>
                          </a:solidFill>
                          <a:effectLst/>
                          <a:latin typeface="Arial" panose="020B0604020202020204" pitchFamily="34" charset="0"/>
                          <a:cs typeface="Arial" panose="020B0604020202020204" pitchFamily="34" charset="0"/>
                        </a:rPr>
                        <a:t>up. Place </a:t>
                      </a:r>
                      <a:r>
                        <a:rPr lang="en-US" sz="1800" b="0" i="0" u="none" strike="noStrike" dirty="0">
                          <a:solidFill>
                            <a:srgbClr val="0D0D0D"/>
                          </a:solidFill>
                          <a:effectLst/>
                          <a:latin typeface="Arial" panose="020B0604020202020204" pitchFamily="34" charset="0"/>
                          <a:cs typeface="Arial" panose="020B0604020202020204" pitchFamily="34" charset="0"/>
                        </a:rPr>
                        <a:t>bag away from children and domestic animals.</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073856377"/>
                  </a:ext>
                </a:extLst>
              </a:tr>
              <a:tr h="338727">
                <a:tc vMerge="1">
                  <a:txBody>
                    <a:bodyPr/>
                    <a:lstStyle/>
                    <a:p>
                      <a:endParaRPr lang="en-IN"/>
                    </a:p>
                  </a:txBody>
                  <a:tcPr/>
                </a:tc>
                <a:tc>
                  <a:txBody>
                    <a:bodyPr/>
                    <a:lstStyle/>
                    <a:p>
                      <a:pPr algn="l" fontAlgn="ctr"/>
                      <a:r>
                        <a:rPr lang="en-US" sz="1800" b="0" i="0" u="none" strike="noStrike">
                          <a:solidFill>
                            <a:srgbClr val="0D0D0D"/>
                          </a:solidFill>
                          <a:effectLst/>
                          <a:latin typeface="Arial" panose="020B0604020202020204" pitchFamily="34" charset="0"/>
                          <a:cs typeface="Arial" panose="020B0604020202020204" pitchFamily="34" charset="0"/>
                        </a:rPr>
                        <a:t>3.Spread newspaper on a flat, clean surface on a mat/dhari.Spread newspaper on the mat and place the bag on left hand side of  the newspaper.Make a paper bag and place on the right top corner of the bag.</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16407057"/>
                  </a:ext>
                </a:extLst>
              </a:tr>
              <a:tr h="338727">
                <a:tc vMerge="1">
                  <a:txBody>
                    <a:bodyPr/>
                    <a:lstStyle/>
                    <a:p>
                      <a:endParaRPr lang="en-IN"/>
                    </a:p>
                  </a:txBody>
                  <a:tcPr/>
                </a:tc>
                <a:tc>
                  <a:txBody>
                    <a:bodyPr/>
                    <a:lstStyle/>
                    <a:p>
                      <a:pPr algn="l" fontAlgn="ctr"/>
                      <a:r>
                        <a:rPr lang="en-US" sz="1800" b="0" i="0" u="none" strike="noStrike">
                          <a:solidFill>
                            <a:srgbClr val="0D0D0D"/>
                          </a:solidFill>
                          <a:effectLst/>
                          <a:latin typeface="Arial" panose="020B0604020202020204" pitchFamily="34" charset="0"/>
                          <a:cs typeface="Arial" panose="020B0604020202020204" pitchFamily="34" charset="0"/>
                        </a:rPr>
                        <a:t>4.Unbutton the outer lining of the bag, remove the hand washing articles.Identify a wash area,seek help from the family and  wash hands.</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469240561"/>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5.Remove apron from the bag and put it on if necessary.</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777890159"/>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6.Remove necessary supplies and equipment and place on the a clean area on newspaper.</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615585611"/>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Close the bag ( half covered)</a:t>
                      </a:r>
                    </a:p>
                  </a:txBody>
                  <a:tcPr marL="9525" marR="9525" marT="9525" marB="0" anchor="ct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860688407"/>
                  </a:ext>
                </a:extLst>
              </a:tr>
            </a:tbl>
          </a:graphicData>
        </a:graphic>
      </p:graphicFrame>
    </p:spTree>
    <p:extLst>
      <p:ext uri="{BB962C8B-B14F-4D97-AF65-F5344CB8AC3E}">
        <p14:creationId xmlns:p14="http://schemas.microsoft.com/office/powerpoint/2010/main" xmlns="" val="324987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Standard- 3 </a:t>
            </a:r>
            <a:r>
              <a:rPr lang="en-US" sz="3200" dirty="0" err="1">
                <a:latin typeface="Arial" panose="020B0604020202020204" pitchFamily="34" charset="0"/>
                <a:cs typeface="Arial" panose="020B0604020202020204" pitchFamily="34" charset="0"/>
              </a:rPr>
              <a:t>contin</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3679025028"/>
              </p:ext>
            </p:extLst>
          </p:nvPr>
        </p:nvGraphicFramePr>
        <p:xfrm>
          <a:off x="126609" y="858130"/>
          <a:ext cx="11676186" cy="7645580"/>
        </p:xfrm>
        <a:graphic>
          <a:graphicData uri="http://schemas.openxmlformats.org/drawingml/2006/table">
            <a:tbl>
              <a:tblPr firstRow="1" bandRow="1">
                <a:tableStyleId>{5C22544A-7EE6-4342-B048-85BDC9FD1C3A}</a:tableStyleId>
              </a:tblPr>
              <a:tblGrid>
                <a:gridCol w="1758462">
                  <a:extLst>
                    <a:ext uri="{9D8B030D-6E8A-4147-A177-3AD203B41FA5}">
                      <a16:colId xmlns:a16="http://schemas.microsoft.com/office/drawing/2014/main" xmlns="" val="2035408652"/>
                    </a:ext>
                  </a:extLst>
                </a:gridCol>
                <a:gridCol w="8412480">
                  <a:extLst>
                    <a:ext uri="{9D8B030D-6E8A-4147-A177-3AD203B41FA5}">
                      <a16:colId xmlns:a16="http://schemas.microsoft.com/office/drawing/2014/main" xmlns="" val="2261517293"/>
                    </a:ext>
                  </a:extLst>
                </a:gridCol>
                <a:gridCol w="1505244">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539114">
                <a:tc rowSpan="10">
                  <a:txBody>
                    <a:bodyPr/>
                    <a:lstStyle/>
                    <a:p>
                      <a:pPr algn="ctr" fontAlgn="t"/>
                      <a:r>
                        <a:rPr lang="en-US" sz="1800" b="1" i="0" u="none" strike="noStrike" dirty="0">
                          <a:solidFill>
                            <a:srgbClr val="0D0D0D"/>
                          </a:solidFill>
                          <a:effectLst/>
                          <a:latin typeface="Arial" panose="020B0604020202020204" pitchFamily="34" charset="0"/>
                          <a:cs typeface="Arial" panose="020B0604020202020204" pitchFamily="34" charset="0"/>
                        </a:rPr>
                        <a:t>3. The nursing student Performs  Bag technique at Home</a:t>
                      </a:r>
                    </a:p>
                  </a:txBody>
                  <a:tcPr marL="9525" marR="9525" marT="9525" marB="0"/>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7.Remove only those articles that are needed for the planned care. </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4286595702"/>
                  </a:ext>
                </a:extLst>
              </a:tr>
              <a:tr h="309489">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8.Carry out the required nursing procedure. Place soiled swabs inside the newspaper bag for disposal.</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1391871271"/>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9.Give the newspaper bag with soiled swabs etc., to family for proper disposal by burning. </a:t>
                      </a:r>
                    </a:p>
                  </a:txBody>
                  <a:tcPr marL="9525" marR="9525" marT="9525" marB="0" anchor="ctr"/>
                </a:tc>
                <a:tc>
                  <a:txBody>
                    <a:bodyPr/>
                    <a:lstStyle/>
                    <a:p>
                      <a:pPr algn="l" fontAlgn="t"/>
                      <a:r>
                        <a:rPr lang="en-IN" sz="1000" b="0" i="0" u="none" strike="noStrike" dirty="0">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13329373"/>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10.Clean the used articles by using running water.</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4073856377"/>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11.Used Articles that cannot be processed during field visit should be wrapped well with newspaper and to be placed in the outside compartment for further processing.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516407057"/>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12. Place articles which are contaminated with infected material in a plastic cover and carry separately for autoclaving.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3469240561"/>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13.Wash hands and open the bag to return articles into the bag.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2777890159"/>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14.Use a cotton swab moistened with sprit and wipe outside of used bottle and bowls and replace in the bag.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3615585611"/>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15.Wash/ Sanitize hands and Close the bag.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2860688407"/>
                  </a:ext>
                </a:extLst>
              </a:tr>
              <a:tr h="338727">
                <a:tc vMerge="1">
                  <a:txBody>
                    <a:bodyPr/>
                    <a:lstStyle/>
                    <a:p>
                      <a:endParaRPr lang="en-IN"/>
                    </a:p>
                  </a:txBody>
                  <a:tcPr/>
                </a:tc>
                <a:tc>
                  <a:txBody>
                    <a:bodyPr/>
                    <a:lstStyle/>
                    <a:p>
                      <a:pPr algn="l" fontAlgn="ctr"/>
                      <a:r>
                        <a:rPr lang="en-US" sz="1800" b="0" i="0" u="none" strike="noStrike" dirty="0">
                          <a:solidFill>
                            <a:srgbClr val="0D0D0D"/>
                          </a:solidFill>
                          <a:effectLst/>
                          <a:latin typeface="Arial" panose="020B0604020202020204" pitchFamily="34" charset="0"/>
                          <a:cs typeface="Arial" panose="020B0604020202020204" pitchFamily="34" charset="0"/>
                        </a:rPr>
                        <a:t>16.Fold the newspaper with used side inside and place it in the side pocket and carry the bag.</a:t>
                      </a:r>
                    </a:p>
                  </a:txBody>
                  <a:tcPr marL="9525" marR="9525" marT="9525" marB="0" anchor="ctr"/>
                </a:tc>
                <a:tc>
                  <a:txBody>
                    <a:bodyPr/>
                    <a:lstStyle/>
                    <a:p>
                      <a:pPr algn="l" fontAlgn="t"/>
                      <a:r>
                        <a:rPr lang="en-IN" sz="10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1243021087"/>
                  </a:ext>
                </a:extLst>
              </a:tr>
              <a:tr h="338727">
                <a:tc>
                  <a:txBody>
                    <a:bodyPr/>
                    <a:lstStyle/>
                    <a:p>
                      <a:pPr algn="ctr" fontAlgn="t"/>
                      <a:endParaRPr lang="en-US" sz="24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2000" b="0" i="0" u="none" strike="noStrike" dirty="0">
                          <a:solidFill>
                            <a:srgbClr val="0D0D0D"/>
                          </a:solidFill>
                          <a:effectLst/>
                          <a:latin typeface="Arial" panose="020B0604020202020204" pitchFamily="34" charset="0"/>
                          <a:cs typeface="Arial" panose="020B0604020202020204" pitchFamily="34" charset="0"/>
                        </a:rPr>
                        <a:t>17.Write a report of observations, the procedure </a:t>
                      </a:r>
                      <a:r>
                        <a:rPr lang="en-US" sz="2000" b="0" i="0" u="none" strike="noStrike" dirty="0" err="1">
                          <a:solidFill>
                            <a:srgbClr val="0D0D0D"/>
                          </a:solidFill>
                          <a:effectLst/>
                          <a:latin typeface="Arial" panose="020B0604020202020204" pitchFamily="34" charset="0"/>
                          <a:cs typeface="Arial" panose="020B0604020202020204" pitchFamily="34" charset="0"/>
                        </a:rPr>
                        <a:t>done.Health</a:t>
                      </a:r>
                      <a:r>
                        <a:rPr lang="en-US" sz="2000" b="0" i="0" u="none" strike="noStrike" dirty="0">
                          <a:solidFill>
                            <a:srgbClr val="0D0D0D"/>
                          </a:solidFill>
                          <a:effectLst/>
                          <a:latin typeface="Arial" panose="020B0604020202020204" pitchFamily="34" charset="0"/>
                          <a:cs typeface="Arial" panose="020B0604020202020204" pitchFamily="34" charset="0"/>
                        </a:rPr>
                        <a:t> talk  given to the family. Plans for the next visit.</a:t>
                      </a:r>
                    </a:p>
                  </a:txBody>
                  <a:tcPr marL="9525" marR="9525" marT="9525" marB="0" anchor="ctr"/>
                </a:tc>
                <a:tc>
                  <a:txBody>
                    <a:bodyPr/>
                    <a:lstStyle/>
                    <a:p>
                      <a:pPr algn="l" fontAlgn="t"/>
                      <a:r>
                        <a:rPr lang="en-IN" sz="1000" b="0" i="0" u="none" strike="noStrike" dirty="0">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3949325055"/>
                  </a:ext>
                </a:extLst>
              </a:tr>
              <a:tr h="338727">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2400" b="1" i="0" u="none" strike="noStrike" dirty="0">
                          <a:solidFill>
                            <a:srgbClr val="0D0D0D"/>
                          </a:solidFill>
                          <a:effectLst/>
                          <a:latin typeface="Arial" panose="020B0604020202020204" pitchFamily="34" charset="0"/>
                          <a:cs typeface="Arial" panose="020B0604020202020204" pitchFamily="34" charset="0"/>
                        </a:rPr>
                        <a:t>Standard 3</a:t>
                      </a:r>
                    </a:p>
                    <a:p>
                      <a:pPr algn="ctr" fontAlgn="t"/>
                      <a:endParaRPr lang="en-US" sz="24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2000" b="0"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nchor="ctr"/>
                </a:tc>
                <a:tc>
                  <a:txBody>
                    <a:bodyPr/>
                    <a:lstStyle/>
                    <a:p>
                      <a:pPr algn="l" fontAlgn="t"/>
                      <a:endParaRPr lang="en-IN" sz="1000" b="0" i="0" u="none" strike="noStrike" dirty="0">
                        <a:solidFill>
                          <a:srgbClr val="0D0D0D"/>
                        </a:solidFill>
                        <a:effectLst/>
                        <a:latin typeface="Franklin Gothic Book" panose="020B0503020102020204" pitchFamily="34" charset="0"/>
                      </a:endParaRPr>
                    </a:p>
                  </a:txBody>
                  <a:tcPr marL="9525" marR="9525" marT="9525" marB="0"/>
                </a:tc>
                <a:extLst>
                  <a:ext uri="{0D108BD9-81ED-4DB2-BD59-A6C34878D82A}">
                    <a16:rowId xmlns:a16="http://schemas.microsoft.com/office/drawing/2014/main" xmlns="" val="1294364032"/>
                  </a:ext>
                </a:extLst>
              </a:tr>
            </a:tbl>
          </a:graphicData>
        </a:graphic>
      </p:graphicFrame>
    </p:spTree>
    <p:extLst>
      <p:ext uri="{BB962C8B-B14F-4D97-AF65-F5344CB8AC3E}">
        <p14:creationId xmlns:p14="http://schemas.microsoft.com/office/powerpoint/2010/main" xmlns="" val="246702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Standard- 4</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3417281144"/>
              </p:ext>
            </p:extLst>
          </p:nvPr>
        </p:nvGraphicFramePr>
        <p:xfrm>
          <a:off x="126609" y="858130"/>
          <a:ext cx="11676186" cy="5970297"/>
        </p:xfrm>
        <a:graphic>
          <a:graphicData uri="http://schemas.openxmlformats.org/drawingml/2006/table">
            <a:tbl>
              <a:tblPr firstRow="1" bandRow="1">
                <a:tableStyleId>{5C22544A-7EE6-4342-B048-85BDC9FD1C3A}</a:tableStyleId>
              </a:tblPr>
              <a:tblGrid>
                <a:gridCol w="1336431">
                  <a:extLst>
                    <a:ext uri="{9D8B030D-6E8A-4147-A177-3AD203B41FA5}">
                      <a16:colId xmlns:a16="http://schemas.microsoft.com/office/drawing/2014/main" xmlns="" val="2035408652"/>
                    </a:ext>
                  </a:extLst>
                </a:gridCol>
                <a:gridCol w="8201465">
                  <a:extLst>
                    <a:ext uri="{9D8B030D-6E8A-4147-A177-3AD203B41FA5}">
                      <a16:colId xmlns:a16="http://schemas.microsoft.com/office/drawing/2014/main" xmlns="" val="2261517293"/>
                    </a:ext>
                  </a:extLst>
                </a:gridCol>
                <a:gridCol w="2138290">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346856">
                <a:tc rowSpan="12">
                  <a:txBody>
                    <a:bodyPr/>
                    <a:lstStyle/>
                    <a:p>
                      <a:pPr algn="ctr" fontAlgn="t"/>
                      <a:r>
                        <a:rPr lang="en-US" sz="1800" b="1" i="0" u="none" strike="noStrike" dirty="0">
                          <a:solidFill>
                            <a:srgbClr val="0D0D0D"/>
                          </a:solidFill>
                          <a:effectLst/>
                          <a:latin typeface="Arial" panose="020B0604020202020204" pitchFamily="34" charset="0"/>
                          <a:cs typeface="Arial" panose="020B0604020202020204" pitchFamily="34" charset="0"/>
                        </a:rPr>
                        <a:t>4. The service provider follows principles of Health Education Techniques on day 2 of home visit.</a:t>
                      </a:r>
                    </a:p>
                  </a:txBody>
                  <a:tcPr marL="9525" marR="9525" marT="9525" marB="0"/>
                </a:tc>
                <a:tc>
                  <a:txBody>
                    <a:bodyPr/>
                    <a:lstStyle/>
                    <a:p>
                      <a:pPr algn="l" fontAlgn="t"/>
                      <a:r>
                        <a:rPr lang="en-US" sz="1600" b="1" i="1" u="none" strike="noStrike" dirty="0">
                          <a:solidFill>
                            <a:srgbClr val="0D0D0D"/>
                          </a:solidFill>
                          <a:effectLst/>
                          <a:latin typeface="Arial" panose="020B0604020202020204" pitchFamily="34" charset="0"/>
                          <a:cs typeface="Arial" panose="020B0604020202020204" pitchFamily="34" charset="0"/>
                        </a:rPr>
                        <a:t>Determine by observing or interviewing two students whether the provider following steps/tasks:</a:t>
                      </a:r>
                    </a:p>
                  </a:txBody>
                  <a:tcPr marL="9525" marR="9525" marT="9525" marB="0"/>
                </a:tc>
                <a:tc>
                  <a:txBody>
                    <a:bodyPr/>
                    <a:lstStyle/>
                    <a:p>
                      <a:pPr algn="r" fontAlgn="ctr"/>
                      <a:r>
                        <a:rPr lang="en-IN" sz="1600" b="1" i="0" u="none" strike="noStrike">
                          <a:solidFill>
                            <a:srgbClr val="0D0D0D"/>
                          </a:solidFill>
                          <a:effectLst/>
                          <a:latin typeface="Arial" panose="020B0604020202020204" pitchFamily="34" charset="0"/>
                          <a:cs typeface="Arial" panose="020B0604020202020204" pitchFamily="34" charset="0"/>
                        </a:rPr>
                        <a:t> </a:t>
                      </a:r>
                    </a:p>
                  </a:txBody>
                  <a:tcPr marL="9525" marR="171450" marT="9525" marB="0" anchor="ctr"/>
                </a:tc>
                <a:extLst>
                  <a:ext uri="{0D108BD9-81ED-4DB2-BD59-A6C34878D82A}">
                    <a16:rowId xmlns:a16="http://schemas.microsoft.com/office/drawing/2014/main" xmlns="" val="4286595702"/>
                  </a:ext>
                </a:extLst>
              </a:tr>
              <a:tr h="205998">
                <a:tc vMerge="1">
                  <a:txBody>
                    <a:bodyPr/>
                    <a:lstStyle/>
                    <a:p>
                      <a:endParaRPr lang="en-IN"/>
                    </a:p>
                  </a:txBody>
                  <a:tcPr/>
                </a:tc>
                <a:tc>
                  <a:txBody>
                    <a:bodyPr/>
                    <a:lstStyle/>
                    <a:p>
                      <a:pPr algn="l" fontAlgn="t"/>
                      <a:r>
                        <a:rPr lang="en-US" sz="1600" b="0" i="1" u="none" strike="noStrike" dirty="0">
                          <a:solidFill>
                            <a:srgbClr val="0D0D0D"/>
                          </a:solidFill>
                          <a:effectLst/>
                          <a:latin typeface="Arial" panose="020B0604020202020204" pitchFamily="34" charset="0"/>
                          <a:cs typeface="Arial" panose="020B0604020202020204" pitchFamily="34" charset="0"/>
                        </a:rPr>
                        <a:t>Organize the health education area</a:t>
                      </a:r>
                    </a:p>
                  </a:txBody>
                  <a:tcPr marL="9525" marR="9525" marT="9525" marB="0"/>
                </a:tc>
                <a:tc>
                  <a:txBody>
                    <a:bodyPr/>
                    <a:lstStyle/>
                    <a:p>
                      <a:pPr algn="r" fontAlgn="ctr"/>
                      <a:r>
                        <a:rPr lang="en-IN" sz="1600" b="1" i="0" u="none" strike="noStrike">
                          <a:solidFill>
                            <a:srgbClr val="0D0D0D"/>
                          </a:solidFill>
                          <a:effectLst/>
                          <a:latin typeface="Arial" panose="020B0604020202020204" pitchFamily="34" charset="0"/>
                          <a:cs typeface="Arial" panose="020B0604020202020204" pitchFamily="34" charset="0"/>
                        </a:rPr>
                        <a:t> </a:t>
                      </a:r>
                    </a:p>
                  </a:txBody>
                  <a:tcPr marL="9525" marR="171450" marT="9525" marB="0" anchor="ctr"/>
                </a:tc>
                <a:extLst>
                  <a:ext uri="{0D108BD9-81ED-4DB2-BD59-A6C34878D82A}">
                    <a16:rowId xmlns:a16="http://schemas.microsoft.com/office/drawing/2014/main" xmlns="" val="697723592"/>
                  </a:ext>
                </a:extLst>
              </a:tr>
              <a:tr h="276156">
                <a:tc vMerge="1">
                  <a:txBody>
                    <a:bodyPr/>
                    <a:lstStyle/>
                    <a:p>
                      <a:endParaRPr lang="en-IN"/>
                    </a:p>
                  </a:txBody>
                  <a:tcPr/>
                </a:tc>
                <a:tc>
                  <a:txBody>
                    <a:bodyPr/>
                    <a:lstStyle/>
                    <a:p>
                      <a:pPr algn="l" fontAlgn="t"/>
                      <a:r>
                        <a:rPr lang="en-US" sz="1600" b="0" i="1" u="none" strike="noStrike" dirty="0">
                          <a:solidFill>
                            <a:srgbClr val="0D0D0D"/>
                          </a:solidFill>
                          <a:effectLst/>
                          <a:latin typeface="Arial" panose="020B0604020202020204" pitchFamily="34" charset="0"/>
                          <a:cs typeface="Arial" panose="020B0604020202020204" pitchFamily="34" charset="0"/>
                        </a:rPr>
                        <a:t>Need of the hour topic is selected for health talk</a:t>
                      </a:r>
                    </a:p>
                  </a:txBody>
                  <a:tcPr marL="9525" marR="9525" marT="9525" marB="0"/>
                </a:tc>
                <a:tc>
                  <a:txBody>
                    <a:bodyPr/>
                    <a:lstStyle/>
                    <a:p>
                      <a:pPr algn="r" fontAlgn="ctr"/>
                      <a:r>
                        <a:rPr lang="en-IN" sz="1600" b="1" i="0" u="none" strike="noStrike">
                          <a:solidFill>
                            <a:srgbClr val="0D0D0D"/>
                          </a:solidFill>
                          <a:effectLst/>
                          <a:latin typeface="Arial" panose="020B0604020202020204" pitchFamily="34" charset="0"/>
                          <a:cs typeface="Arial" panose="020B0604020202020204" pitchFamily="34" charset="0"/>
                        </a:rPr>
                        <a:t> </a:t>
                      </a:r>
                    </a:p>
                  </a:txBody>
                  <a:tcPr marL="9525" marR="171450" marT="9525" marB="0" anchor="ctr"/>
                </a:tc>
                <a:extLst>
                  <a:ext uri="{0D108BD9-81ED-4DB2-BD59-A6C34878D82A}">
                    <a16:rowId xmlns:a16="http://schemas.microsoft.com/office/drawing/2014/main" xmlns="" val="2869065182"/>
                  </a:ext>
                </a:extLst>
              </a:tr>
              <a:tr h="346313">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Follows the steps of the lesson plan with objectives.</a:t>
                      </a:r>
                    </a:p>
                  </a:txBody>
                  <a:tcPr marL="9525" marR="9525" marT="9525" marB="0"/>
                </a:tc>
                <a:tc>
                  <a:txBody>
                    <a:bodyPr/>
                    <a:lstStyle/>
                    <a:p>
                      <a:pPr algn="l" fontAlgn="ctr"/>
                      <a:r>
                        <a:rPr lang="en-IN" sz="1600" b="0" i="0" u="none" strike="noStrike">
                          <a:solidFill>
                            <a:srgbClr val="0D0D0D"/>
                          </a:solidFill>
                          <a:effectLst/>
                          <a:latin typeface="Arial" panose="020B0604020202020204" pitchFamily="34" charset="0"/>
                          <a:cs typeface="Arial" panose="020B0604020202020204" pitchFamily="34" charset="0"/>
                        </a:rPr>
                        <a:t>Lesson plan</a:t>
                      </a:r>
                    </a:p>
                  </a:txBody>
                  <a:tcPr marL="9525" marR="9525" marT="9525" marB="0" anchor="ctr"/>
                </a:tc>
                <a:extLst>
                  <a:ext uri="{0D108BD9-81ED-4DB2-BD59-A6C34878D82A}">
                    <a16:rowId xmlns:a16="http://schemas.microsoft.com/office/drawing/2014/main" xmlns="" val="2311243475"/>
                  </a:ext>
                </a:extLst>
              </a:tr>
              <a:tr h="0">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Gives Clear explanation on the Subject matter. </a:t>
                      </a:r>
                    </a:p>
                  </a:txBody>
                  <a:tcPr marL="9525" marR="9525" marT="9525" marB="0"/>
                </a:tc>
                <a:tc>
                  <a:txBody>
                    <a:bodyPr/>
                    <a:lstStyle/>
                    <a:p>
                      <a:pPr algn="l" fontAlgn="t"/>
                      <a:r>
                        <a:rPr lang="en-IN" sz="16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844750769"/>
                  </a:ext>
                </a:extLst>
              </a:tr>
              <a:tr h="225083">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Uses modulated </a:t>
                      </a:r>
                      <a:r>
                        <a:rPr lang="en-US" sz="1600" b="0" i="0" u="none" strike="noStrike" dirty="0" smtClean="0">
                          <a:solidFill>
                            <a:srgbClr val="0D0D0D"/>
                          </a:solidFill>
                          <a:effectLst/>
                          <a:latin typeface="Arial" panose="020B0604020202020204" pitchFamily="34" charset="0"/>
                          <a:cs typeface="Arial" panose="020B0604020202020204" pitchFamily="34" charset="0"/>
                        </a:rPr>
                        <a:t>voice, local </a:t>
                      </a:r>
                      <a:r>
                        <a:rPr lang="en-US" sz="1600" b="0" i="0" u="none" strike="noStrike" dirty="0">
                          <a:solidFill>
                            <a:srgbClr val="0D0D0D"/>
                          </a:solidFill>
                          <a:effectLst/>
                          <a:latin typeface="Arial" panose="020B0604020202020204" pitchFamily="34" charset="0"/>
                          <a:cs typeface="Arial" panose="020B0604020202020204" pitchFamily="34" charset="0"/>
                        </a:rPr>
                        <a:t>language, spontaneous, loud, clear and explains in simple terms</a:t>
                      </a:r>
                    </a:p>
                  </a:txBody>
                  <a:tcPr marL="9525" marR="9525" marT="9525" marB="0"/>
                </a:tc>
                <a:tc>
                  <a:txBody>
                    <a:bodyPr/>
                    <a:lstStyle/>
                    <a:p>
                      <a:pPr algn="l" fontAlgn="t"/>
                      <a:r>
                        <a:rPr lang="en-IN" sz="16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Has a healthy  control  and interaction with the  participants, family members encourages discussion  </a:t>
                      </a:r>
                    </a:p>
                  </a:txBody>
                  <a:tcPr marL="9525" marR="9525" marT="9525" marB="0"/>
                </a:tc>
                <a:tc>
                  <a:txBody>
                    <a:bodyPr/>
                    <a:lstStyle/>
                    <a:p>
                      <a:pPr algn="l" fontAlgn="t"/>
                      <a:r>
                        <a:rPr lang="en-IN" sz="16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88450915"/>
                  </a:ext>
                </a:extLst>
              </a:tr>
              <a:tr h="338727">
                <a:tc vMerge="1">
                  <a:txBody>
                    <a:bodyPr/>
                    <a:lstStyle/>
                    <a:p>
                      <a:endParaRPr lang="en-IN"/>
                    </a:p>
                  </a:txBody>
                  <a:tcPr/>
                </a:tc>
                <a:tc>
                  <a:txBody>
                    <a:bodyPr/>
                    <a:lstStyle/>
                    <a:p>
                      <a:pPr algn="l" fontAlgn="t"/>
                      <a:r>
                        <a:rPr lang="en-IN" sz="1600" b="0" i="0" u="none" strike="noStrike" dirty="0">
                          <a:solidFill>
                            <a:srgbClr val="0D0D0D"/>
                          </a:solidFill>
                          <a:effectLst/>
                          <a:latin typeface="Arial" panose="020B0604020202020204" pitchFamily="34" charset="0"/>
                          <a:cs typeface="Arial" panose="020B0604020202020204" pitchFamily="34" charset="0"/>
                        </a:rPr>
                        <a:t>Uses appropriate A.V. aids which are well organized.</a:t>
                      </a:r>
                    </a:p>
                  </a:txBody>
                  <a:tcPr marL="9525" marR="9525" marT="9525" marB="0"/>
                </a:tc>
                <a:tc>
                  <a:txBody>
                    <a:bodyPr/>
                    <a:lstStyle/>
                    <a:p>
                      <a:pPr algn="l" fontAlgn="t"/>
                      <a:r>
                        <a:rPr lang="en-IN" sz="1600" b="0" i="0" u="none" strike="noStrike" dirty="0">
                          <a:solidFill>
                            <a:srgbClr val="0D0D0D"/>
                          </a:solidFill>
                          <a:effectLst/>
                          <a:latin typeface="Arial" panose="020B0604020202020204" pitchFamily="34" charset="0"/>
                          <a:cs typeface="Arial" panose="020B0604020202020204" pitchFamily="34" charset="0"/>
                        </a:rPr>
                        <a:t>Various AV Aids</a:t>
                      </a:r>
                    </a:p>
                  </a:txBody>
                  <a:tcPr marL="9525" marR="9525" marT="9525" marB="0"/>
                </a:tc>
                <a:extLst>
                  <a:ext uri="{0D108BD9-81ED-4DB2-BD59-A6C34878D82A}">
                    <a16:rowId xmlns:a16="http://schemas.microsoft.com/office/drawing/2014/main" xmlns="" val="4073856377"/>
                  </a:ext>
                </a:extLst>
              </a:tr>
              <a:tr h="254919">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AV aids selected  are self-explanatory &amp; appropriate to the topic.</a:t>
                      </a:r>
                    </a:p>
                  </a:txBody>
                  <a:tcPr marL="9525" marR="9525" marT="9525" marB="0"/>
                </a:tc>
                <a:tc>
                  <a:txBody>
                    <a:bodyPr/>
                    <a:lstStyle/>
                    <a:p>
                      <a:pPr algn="l" fontAlgn="t"/>
                      <a:r>
                        <a:rPr lang="en-IN" sz="16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469240561"/>
                  </a:ext>
                </a:extLst>
              </a:tr>
              <a:tr h="108808">
                <a:tc vMerge="1">
                  <a:txBody>
                    <a:bodyPr/>
                    <a:lstStyle/>
                    <a:p>
                      <a:endParaRPr lang="en-IN"/>
                    </a:p>
                  </a:txBody>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rgbClr val="0D0D0D"/>
                          </a:solidFill>
                          <a:effectLst/>
                          <a:latin typeface="Arial" panose="020B0604020202020204" pitchFamily="34" charset="0"/>
                          <a:cs typeface="Arial" panose="020B0604020202020204" pitchFamily="34" charset="0"/>
                        </a:rPr>
                        <a:t>Clears doubts during the session. </a:t>
                      </a:r>
                    </a:p>
                  </a:txBody>
                  <a:tcPr marL="9525" marR="9525" marT="9525" marB="0"/>
                </a:tc>
                <a:tc>
                  <a:txBody>
                    <a:bodyPr/>
                    <a:lstStyle/>
                    <a:p>
                      <a:pPr algn="l" fontAlgn="t"/>
                      <a:r>
                        <a:rPr lang="en-IN" sz="16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777890159"/>
                  </a:ext>
                </a:extLst>
              </a:tr>
              <a:tr h="338727">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takes feedback for the session</a:t>
                      </a:r>
                    </a:p>
                  </a:txBody>
                  <a:tcPr marL="9525" marR="9525" marT="9525" marB="0"/>
                </a:tc>
                <a:tc>
                  <a:txBody>
                    <a:bodyPr/>
                    <a:lstStyle/>
                    <a:p>
                      <a:pPr algn="l" fontAlgn="t"/>
                      <a:r>
                        <a:rPr lang="en-IN" sz="16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615585611"/>
                  </a:ext>
                </a:extLst>
              </a:tr>
              <a:tr h="596293">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Summarizes the topic clearly  at the end after Conclusion </a:t>
                      </a:r>
                    </a:p>
                  </a:txBody>
                  <a:tcPr marL="9525" marR="9525" marT="9525" marB="0"/>
                </a:tc>
                <a:tc>
                  <a:txBody>
                    <a:bodyPr/>
                    <a:lstStyle/>
                    <a:p>
                      <a:pPr algn="l" fontAlgn="t"/>
                      <a:r>
                        <a:rPr lang="en-IN" sz="16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860688407"/>
                  </a:ext>
                </a:extLst>
              </a:tr>
              <a:tr h="338727">
                <a:tc>
                  <a:txBody>
                    <a:bodyPr/>
                    <a:lstStyle/>
                    <a:p>
                      <a:pPr algn="ctr" fontAlgn="t"/>
                      <a:r>
                        <a:rPr lang="en-US" sz="1800" b="1" i="0" u="none" strike="noStrike" dirty="0" smtClean="0">
                          <a:solidFill>
                            <a:srgbClr val="0D0D0D"/>
                          </a:solidFill>
                          <a:effectLst/>
                          <a:latin typeface="Arial" panose="020B0604020202020204" pitchFamily="34" charset="0"/>
                          <a:cs typeface="Arial" panose="020B0604020202020204" pitchFamily="34" charset="0"/>
                        </a:rPr>
                        <a:t>Standard </a:t>
                      </a:r>
                      <a:r>
                        <a:rPr lang="en-US" sz="1800" b="1" i="0" u="none" strike="noStrike" dirty="0">
                          <a:solidFill>
                            <a:srgbClr val="0D0D0D"/>
                          </a:solidFill>
                          <a:effectLst/>
                          <a:latin typeface="Arial" panose="020B0604020202020204" pitchFamily="34" charset="0"/>
                          <a:cs typeface="Arial" panose="020B0604020202020204" pitchFamily="34" charset="0"/>
                        </a:rPr>
                        <a:t>4</a:t>
                      </a: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972468023"/>
                  </a:ext>
                </a:extLst>
              </a:tr>
            </a:tbl>
          </a:graphicData>
        </a:graphic>
      </p:graphicFrame>
    </p:spTree>
    <p:extLst>
      <p:ext uri="{BB962C8B-B14F-4D97-AF65-F5344CB8AC3E}">
        <p14:creationId xmlns:p14="http://schemas.microsoft.com/office/powerpoint/2010/main" xmlns="" val="3235972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Standard- 5</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2396768748"/>
              </p:ext>
            </p:extLst>
          </p:nvPr>
        </p:nvGraphicFramePr>
        <p:xfrm>
          <a:off x="126609" y="858130"/>
          <a:ext cx="11676186" cy="8385810"/>
        </p:xfrm>
        <a:graphic>
          <a:graphicData uri="http://schemas.openxmlformats.org/drawingml/2006/table">
            <a:tbl>
              <a:tblPr firstRow="1" bandRow="1">
                <a:tableStyleId>{5C22544A-7EE6-4342-B048-85BDC9FD1C3A}</a:tableStyleId>
              </a:tblPr>
              <a:tblGrid>
                <a:gridCol w="2039816">
                  <a:extLst>
                    <a:ext uri="{9D8B030D-6E8A-4147-A177-3AD203B41FA5}">
                      <a16:colId xmlns:a16="http://schemas.microsoft.com/office/drawing/2014/main" xmlns="" val="2035408652"/>
                    </a:ext>
                  </a:extLst>
                </a:gridCol>
                <a:gridCol w="8060787">
                  <a:extLst>
                    <a:ext uri="{9D8B030D-6E8A-4147-A177-3AD203B41FA5}">
                      <a16:colId xmlns:a16="http://schemas.microsoft.com/office/drawing/2014/main" xmlns="" val="2261517293"/>
                    </a:ext>
                  </a:extLst>
                </a:gridCol>
                <a:gridCol w="1575583">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0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346856">
                <a:tc rowSpan="9">
                  <a:txBody>
                    <a:bodyPr/>
                    <a:lstStyle/>
                    <a:p>
                      <a:pPr algn="ctr" fontAlgn="t"/>
                      <a:endParaRPr lang="en-US"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1" i="1" u="none" strike="noStrike" dirty="0">
                          <a:solidFill>
                            <a:srgbClr val="0D0D0D"/>
                          </a:solidFill>
                          <a:effectLst/>
                          <a:latin typeface="Arial" panose="020B0604020202020204" pitchFamily="34" charset="0"/>
                          <a:cs typeface="Arial" panose="020B0604020202020204" pitchFamily="34" charset="0"/>
                        </a:rPr>
                        <a:t>Observe at least one family planning counseling sessions, verify if the student:</a:t>
                      </a:r>
                    </a:p>
                  </a:txBody>
                  <a:tcPr marL="9525" marR="9525" marT="9525" marB="0"/>
                </a:tc>
                <a:tc>
                  <a:txBody>
                    <a:bodyPr/>
                    <a:lstStyle/>
                    <a:p>
                      <a:pPr algn="r" fontAlgn="ctr"/>
                      <a:r>
                        <a:rPr lang="en-US" sz="1800" b="1" i="0" u="none" strike="noStrike" dirty="0">
                          <a:solidFill>
                            <a:srgbClr val="0D0D0D"/>
                          </a:solidFill>
                          <a:effectLst/>
                          <a:latin typeface="Arial" panose="020B0604020202020204" pitchFamily="34" charset="0"/>
                          <a:cs typeface="Arial" panose="020B0604020202020204" pitchFamily="34" charset="0"/>
                        </a:rPr>
                        <a:t>Observation</a:t>
                      </a: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4286595702"/>
                  </a:ext>
                </a:extLst>
              </a:tr>
              <a:tr h="346856">
                <a:tc vMerge="1">
                  <a:txBody>
                    <a:bodyPr/>
                    <a:lstStyle/>
                    <a:p>
                      <a:endParaRPr lang="en-IN"/>
                    </a:p>
                  </a:txBody>
                  <a:tcPr/>
                </a:tc>
                <a:tc>
                  <a:txBody>
                    <a:bodyPr/>
                    <a:lstStyle/>
                    <a:p>
                      <a:pPr algn="l" fontAlgn="t"/>
                      <a:r>
                        <a:rPr lang="en-US" sz="1800" b="0" i="0" u="none" strike="noStrike" dirty="0" smtClean="0">
                          <a:solidFill>
                            <a:srgbClr val="0D0D0D"/>
                          </a:solidFill>
                          <a:effectLst/>
                          <a:latin typeface="Arial" panose="020B0604020202020204" pitchFamily="34" charset="0"/>
                          <a:cs typeface="Arial" panose="020B0604020202020204" pitchFamily="34" charset="0"/>
                        </a:rPr>
                        <a:t>Greets, Shows </a:t>
                      </a:r>
                      <a:r>
                        <a:rPr lang="en-US" sz="1800" b="0" i="0" u="none" strike="noStrike" dirty="0">
                          <a:solidFill>
                            <a:srgbClr val="0D0D0D"/>
                          </a:solidFill>
                          <a:effectLst/>
                          <a:latin typeface="Arial" panose="020B0604020202020204" pitchFamily="34" charset="0"/>
                          <a:cs typeface="Arial" panose="020B0604020202020204" pitchFamily="34" charset="0"/>
                        </a:rPr>
                        <a:t>client respect and helps the client to  feel at ease:</a:t>
                      </a:r>
                    </a:p>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 Speaking softly</a:t>
                      </a:r>
                    </a:p>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 Encouraging adequate privacy</a:t>
                      </a:r>
                    </a:p>
                  </a:txBody>
                  <a:tcPr marL="9525" marR="9525" marT="9525" marB="0"/>
                </a:tc>
                <a:tc>
                  <a:txBody>
                    <a:bodyPr/>
                    <a:lstStyle/>
                    <a:p>
                      <a:pPr algn="r" fontAlgn="ct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64422241"/>
                  </a:ext>
                </a:extLst>
              </a:tr>
              <a:tr h="346856">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Asks relevant questions to identify client’s needs and reasons for visiting the clinic</a:t>
                      </a:r>
                    </a:p>
                  </a:txBody>
                  <a:tcPr marL="9525" marR="9525" marT="9525" marB="0"/>
                </a:tc>
                <a:tc>
                  <a:txBody>
                    <a:bodyPr/>
                    <a:lstStyle/>
                    <a:p>
                      <a:pPr algn="r" fontAlgn="ct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694899940"/>
                  </a:ext>
                </a:extLst>
              </a:tr>
              <a:tr h="346856">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Includes with permission of the client the wife/husband or important family members  during  the counseling session</a:t>
                      </a:r>
                    </a:p>
                  </a:txBody>
                  <a:tcPr marL="9525" marR="9525" marT="9525" marB="0"/>
                </a:tc>
                <a:tc>
                  <a:txBody>
                    <a:bodyPr/>
                    <a:lstStyle/>
                    <a:p>
                      <a:pPr algn="r" fontAlgn="ct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2741313473"/>
                  </a:ext>
                </a:extLst>
              </a:tr>
              <a:tr h="276156">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Assures confidentiality by telling the client that she/he will never share the personal information of the client with </a:t>
                      </a:r>
                      <a:r>
                        <a:rPr lang="en-US" sz="1800" b="0" i="0" u="none" strike="noStrike" dirty="0" smtClean="0">
                          <a:solidFill>
                            <a:srgbClr val="0D0D0D"/>
                          </a:solidFill>
                          <a:effectLst/>
                          <a:latin typeface="Arial" panose="020B0604020202020204" pitchFamily="34" charset="0"/>
                          <a:cs typeface="Arial" panose="020B0604020202020204" pitchFamily="34" charset="0"/>
                        </a:rPr>
                        <a:t>anyone. Keeps </a:t>
                      </a:r>
                      <a:r>
                        <a:rPr lang="en-US" sz="1800" b="0" i="0" u="none" strike="noStrike" dirty="0">
                          <a:solidFill>
                            <a:srgbClr val="0D0D0D"/>
                          </a:solidFill>
                          <a:effectLst/>
                          <a:latin typeface="Arial" panose="020B0604020202020204" pitchFamily="34" charset="0"/>
                          <a:cs typeface="Arial" panose="020B0604020202020204" pitchFamily="34" charset="0"/>
                        </a:rPr>
                        <a:t>all the records secured at all the times</a:t>
                      </a:r>
                    </a:p>
                  </a:txBody>
                  <a:tcPr marL="9525" marR="9525" marT="9525" marB="0"/>
                </a:tc>
                <a:tc>
                  <a:txBody>
                    <a:bodyPr/>
                    <a:lstStyle/>
                    <a:p>
                      <a:pPr algn="r" fontAlgn="ct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2869065182"/>
                  </a:ext>
                </a:extLst>
              </a:tr>
              <a:tr h="346313">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Addresses any related needs such as protection from sexually transmitted infections, including HIV and support interventions/care based on the need.</a:t>
                      </a:r>
                    </a:p>
                  </a:txBody>
                  <a:tcPr marL="9525" marR="9525" marT="9525" marB="0"/>
                </a:tc>
                <a:tc>
                  <a:txBody>
                    <a:bodyPr/>
                    <a:lstStyle/>
                    <a:p>
                      <a:pPr algn="l" fontAlgn="ctr"/>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2311243475"/>
                  </a:ext>
                </a:extLst>
              </a:tr>
              <a:tr h="346313">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With a help of contraceptive demonstration kit and charts , educates client about the relevant information(e.g. mechanism, side effects, benefits about contraceptive methods choices available to the client including:</a:t>
                      </a:r>
                    </a:p>
                  </a:txBody>
                  <a:tcPr marL="9525" marR="9525" marT="9525" marB="0"/>
                </a:tc>
                <a:tc>
                  <a:txBody>
                    <a:bodyPr/>
                    <a:lstStyle/>
                    <a:p>
                      <a:pPr algn="l" fontAlgn="ctr"/>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1874385774"/>
                  </a:ext>
                </a:extLst>
              </a:tr>
              <a:tr h="346313">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o  IUCD</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Male Condoms</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Male Sterilization</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Emergency Contraception</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Postpartum contraception (LAM, IPPIUCD, condom, Injectables</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(DMPA), female and male sterilization)</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a:t>
                      </a:r>
                      <a:r>
                        <a:rPr lang="en-US" sz="1800" b="0" i="0" u="none" strike="noStrike" dirty="0" err="1">
                          <a:solidFill>
                            <a:srgbClr val="0D0D0D"/>
                          </a:solidFill>
                          <a:effectLst/>
                          <a:latin typeface="Arial" panose="020B0604020202020204" pitchFamily="34" charset="0"/>
                          <a:cs typeface="Arial" panose="020B0604020202020204" pitchFamily="34" charset="0"/>
                        </a:rPr>
                        <a:t>Postabortion</a:t>
                      </a:r>
                      <a:r>
                        <a:rPr lang="en-US" sz="1800" b="0" i="0" u="none" strike="noStrike" dirty="0">
                          <a:solidFill>
                            <a:srgbClr val="0D0D0D"/>
                          </a:solidFill>
                          <a:effectLst/>
                          <a:latin typeface="Arial" panose="020B0604020202020204" pitchFamily="34" charset="0"/>
                          <a:cs typeface="Arial" panose="020B0604020202020204" pitchFamily="34" charset="0"/>
                        </a:rPr>
                        <a:t> contraception (within seven days of abortion or miscarriage-all methods available)</a:t>
                      </a:r>
                      <a:br>
                        <a:rPr lang="en-US" sz="1800" b="0" i="0" u="none" strike="noStrike" dirty="0">
                          <a:solidFill>
                            <a:srgbClr val="0D0D0D"/>
                          </a:solidFill>
                          <a:effectLst/>
                          <a:latin typeface="Arial" panose="020B0604020202020204" pitchFamily="34" charset="0"/>
                          <a:cs typeface="Arial" panose="020B0604020202020204" pitchFamily="34" charset="0"/>
                        </a:rPr>
                      </a:br>
                      <a:r>
                        <a:rPr lang="en-US" sz="1800" b="0" i="0" u="none" strike="noStrike" dirty="0">
                          <a:solidFill>
                            <a:srgbClr val="0D0D0D"/>
                          </a:solidFill>
                          <a:effectLst/>
                          <a:latin typeface="Arial" panose="020B0604020202020204" pitchFamily="34" charset="0"/>
                          <a:cs typeface="Arial" panose="020B0604020202020204" pitchFamily="34" charset="0"/>
                        </a:rPr>
                        <a:t>o  Standard Days Method (with regular menstrual cycles of 26-36 days)</a:t>
                      </a:r>
                    </a:p>
                  </a:txBody>
                  <a:tcPr marL="9525" marR="9525" marT="9525" marB="0"/>
                </a:tc>
                <a:tc>
                  <a:txBody>
                    <a:bodyPr/>
                    <a:lstStyle/>
                    <a:p>
                      <a:pPr algn="l" fontAlgn="ctr"/>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1062981249"/>
                  </a:ext>
                </a:extLst>
              </a:tr>
              <a:tr h="289862">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Explains that the interval between this birth to next pregnancy should be at least 2 years for better health of herself, this baby and the next baby</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844750769"/>
                  </a:ext>
                </a:extLst>
              </a:tr>
            </a:tbl>
          </a:graphicData>
        </a:graphic>
      </p:graphicFrame>
    </p:spTree>
    <p:extLst>
      <p:ext uri="{BB962C8B-B14F-4D97-AF65-F5344CB8AC3E}">
        <p14:creationId xmlns:p14="http://schemas.microsoft.com/office/powerpoint/2010/main" xmlns="" val="215463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Standard- 5 </a:t>
            </a:r>
            <a:r>
              <a:rPr lang="en-US" sz="3200" dirty="0" err="1">
                <a:latin typeface="Arial" panose="020B0604020202020204" pitchFamily="34" charset="0"/>
                <a:cs typeface="Arial" panose="020B0604020202020204" pitchFamily="34" charset="0"/>
              </a:rPr>
              <a:t>continu</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446599452"/>
              </p:ext>
            </p:extLst>
          </p:nvPr>
        </p:nvGraphicFramePr>
        <p:xfrm>
          <a:off x="126609" y="858130"/>
          <a:ext cx="11676186" cy="4507230"/>
        </p:xfrm>
        <a:graphic>
          <a:graphicData uri="http://schemas.openxmlformats.org/drawingml/2006/table">
            <a:tbl>
              <a:tblPr firstRow="1" bandRow="1">
                <a:tableStyleId>{5C22544A-7EE6-4342-B048-85BDC9FD1C3A}</a:tableStyleId>
              </a:tblPr>
              <a:tblGrid>
                <a:gridCol w="2630659">
                  <a:extLst>
                    <a:ext uri="{9D8B030D-6E8A-4147-A177-3AD203B41FA5}">
                      <a16:colId xmlns:a16="http://schemas.microsoft.com/office/drawing/2014/main" xmlns="" val="2035408652"/>
                    </a:ext>
                  </a:extLst>
                </a:gridCol>
                <a:gridCol w="7329267">
                  <a:extLst>
                    <a:ext uri="{9D8B030D-6E8A-4147-A177-3AD203B41FA5}">
                      <a16:colId xmlns:a16="http://schemas.microsoft.com/office/drawing/2014/main" xmlns="" val="2261517293"/>
                    </a:ext>
                  </a:extLst>
                </a:gridCol>
                <a:gridCol w="1716260">
                  <a:extLst>
                    <a:ext uri="{9D8B030D-6E8A-4147-A177-3AD203B41FA5}">
                      <a16:colId xmlns:a16="http://schemas.microsoft.com/office/drawing/2014/main" xmlns="" val="1093898099"/>
                    </a:ext>
                  </a:extLst>
                </a:gridCol>
              </a:tblGrid>
              <a:tr h="732168">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346856">
                <a:tc rowSpan="4">
                  <a:txBody>
                    <a:bodyPr/>
                    <a:lstStyle/>
                    <a:p>
                      <a:pPr algn="ctr" fontAlgn="t"/>
                      <a:r>
                        <a:rPr lang="en-US" sz="2400" b="0" i="0" u="none" strike="noStrike" dirty="0">
                          <a:solidFill>
                            <a:srgbClr val="0D0D0D"/>
                          </a:solidFill>
                          <a:effectLst/>
                          <a:latin typeface="Arial" panose="020B0604020202020204" pitchFamily="34" charset="0"/>
                          <a:cs typeface="Arial" panose="020B0604020202020204" pitchFamily="34" charset="0"/>
                        </a:rPr>
                        <a:t>5. The Nursing student follows correct </a:t>
                      </a:r>
                      <a:r>
                        <a:rPr lang="en-US" sz="2400" b="0" i="0" u="none" strike="noStrike" dirty="0" smtClean="0">
                          <a:solidFill>
                            <a:srgbClr val="0D0D0D"/>
                          </a:solidFill>
                          <a:effectLst/>
                          <a:latin typeface="Arial" panose="020B0604020202020204" pitchFamily="34" charset="0"/>
                          <a:cs typeface="Arial" panose="020B0604020202020204" pitchFamily="34" charset="0"/>
                        </a:rPr>
                        <a:t>counseling </a:t>
                      </a:r>
                      <a:r>
                        <a:rPr lang="en-US" sz="2400" b="0" i="0" u="none" strike="noStrike" dirty="0">
                          <a:solidFill>
                            <a:srgbClr val="0D0D0D"/>
                          </a:solidFill>
                          <a:effectLst/>
                          <a:latin typeface="Arial" panose="020B0604020202020204" pitchFamily="34" charset="0"/>
                          <a:cs typeface="Arial" panose="020B0604020202020204" pitchFamily="34" charset="0"/>
                        </a:rPr>
                        <a:t>techniques to motivate clients for family welfare measures</a:t>
                      </a:r>
                    </a:p>
                  </a:txBody>
                  <a:tcPr marL="9525" marR="9525" marT="9525" marB="0"/>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n-US" sz="2000" b="0" i="0" u="none" strike="noStrike" dirty="0">
                          <a:solidFill>
                            <a:srgbClr val="0D0D0D"/>
                          </a:solidFill>
                          <a:effectLst/>
                          <a:latin typeface="Arial" panose="020B0604020202020204" pitchFamily="34" charset="0"/>
                          <a:cs typeface="Arial" panose="020B0604020202020204" pitchFamily="34" charset="0"/>
                        </a:rPr>
                        <a:t> Explains the unpredictable and approximate return of fertility after child birth</a:t>
                      </a:r>
                    </a:p>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286595702"/>
                  </a:ext>
                </a:extLst>
              </a:tr>
              <a:tr h="346856">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Rules out pregnancy, assesses risk of STIs and initiates method-specific counseling once client has shown interest in a method or has chosen a method. Performs physical assessment as necessary</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64422241"/>
                  </a:ext>
                </a:extLst>
              </a:tr>
              <a:tr h="346856">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Provides the method of choice if available or refers woman to the nearest health facility where it is available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41313473"/>
                  </a:ext>
                </a:extLst>
              </a:tr>
              <a:tr h="338727">
                <a:tc vMerge="1">
                  <a:txBody>
                    <a:bodyPr/>
                    <a:lstStyle/>
                    <a:p>
                      <a:endParaRPr lang="en-IN"/>
                    </a:p>
                  </a:txBody>
                  <a:tcPr/>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Thanks the client/couple politely, says goodbye and encourages her to return to the clinic if she has any questions or concerns.</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615585611"/>
                  </a:ext>
                </a:extLst>
              </a:tr>
              <a:tr h="338727">
                <a:tc>
                  <a:txBody>
                    <a:bodyPr/>
                    <a:lstStyle/>
                    <a:p>
                      <a:pPr algn="ctr" fontAlgn="t"/>
                      <a:r>
                        <a:rPr lang="en-US" sz="2400" b="1" i="0" u="none" strike="noStrike" dirty="0">
                          <a:solidFill>
                            <a:srgbClr val="0D0D0D"/>
                          </a:solidFill>
                          <a:effectLst/>
                          <a:latin typeface="Arial" panose="020B0604020202020204" pitchFamily="34" charset="0"/>
                          <a:cs typeface="Arial" panose="020B0604020202020204" pitchFamily="34" charset="0"/>
                        </a:rPr>
                        <a:t>Section 5</a:t>
                      </a: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255073385"/>
                  </a:ext>
                </a:extLst>
              </a:tr>
            </a:tbl>
          </a:graphicData>
        </a:graphic>
      </p:graphicFrame>
    </p:spTree>
    <p:extLst>
      <p:ext uri="{BB962C8B-B14F-4D97-AF65-F5344CB8AC3E}">
        <p14:creationId xmlns:p14="http://schemas.microsoft.com/office/powerpoint/2010/main" xmlns="" val="2261356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Standard-6</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069458861"/>
              </p:ext>
            </p:extLst>
          </p:nvPr>
        </p:nvGraphicFramePr>
        <p:xfrm>
          <a:off x="126608" y="858130"/>
          <a:ext cx="11830928" cy="4774322"/>
        </p:xfrm>
        <a:graphic>
          <a:graphicData uri="http://schemas.openxmlformats.org/drawingml/2006/table">
            <a:tbl>
              <a:tblPr firstRow="1" bandRow="1">
                <a:tableStyleId>{5C22544A-7EE6-4342-B048-85BDC9FD1C3A}</a:tableStyleId>
              </a:tblPr>
              <a:tblGrid>
                <a:gridCol w="2451710">
                  <a:extLst>
                    <a:ext uri="{9D8B030D-6E8A-4147-A177-3AD203B41FA5}">
                      <a16:colId xmlns:a16="http://schemas.microsoft.com/office/drawing/2014/main" xmlns="" val="2035408652"/>
                    </a:ext>
                  </a:extLst>
                </a:gridCol>
                <a:gridCol w="7640213">
                  <a:extLst>
                    <a:ext uri="{9D8B030D-6E8A-4147-A177-3AD203B41FA5}">
                      <a16:colId xmlns:a16="http://schemas.microsoft.com/office/drawing/2014/main" xmlns="" val="2261517293"/>
                    </a:ext>
                  </a:extLst>
                </a:gridCol>
                <a:gridCol w="1739005">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10">
                  <a:txBody>
                    <a:bodyPr/>
                    <a:lstStyle/>
                    <a:p>
                      <a:r>
                        <a:rPr lang="en-US" sz="1800" b="1" dirty="0"/>
                        <a:t>6 </a:t>
                      </a:r>
                      <a:r>
                        <a:rPr lang="en-US" sz="1800" b="1" dirty="0">
                          <a:latin typeface="Arial" panose="020B0604020202020204" pitchFamily="34" charset="0"/>
                          <a:cs typeface="Arial" panose="020B0604020202020204" pitchFamily="34" charset="0"/>
                        </a:rPr>
                        <a:t>nursing student is able to explain on the universal </a:t>
                      </a:r>
                      <a:r>
                        <a:rPr lang="en-US" sz="1800" b="1" dirty="0" smtClean="0">
                          <a:latin typeface="Arial" panose="020B0604020202020204" pitchFamily="34" charset="0"/>
                          <a:cs typeface="Arial" panose="020B0604020202020204" pitchFamily="34" charset="0"/>
                        </a:rPr>
                        <a:t>immunization </a:t>
                      </a:r>
                      <a:r>
                        <a:rPr lang="en-US" sz="1800" b="1" dirty="0" err="1">
                          <a:latin typeface="Arial" panose="020B0604020202020204" pitchFamily="34" charset="0"/>
                          <a:cs typeface="Arial" panose="020B0604020202020204" pitchFamily="34" charset="0"/>
                        </a:rPr>
                        <a:t>programme</a:t>
                      </a:r>
                      <a:r>
                        <a:rPr lang="en-US" sz="1800" b="1" dirty="0">
                          <a:latin typeface="Arial" panose="020B0604020202020204" pitchFamily="34" charset="0"/>
                          <a:cs typeface="Arial" panose="020B0604020202020204" pitchFamily="34" charset="0"/>
                        </a:rPr>
                        <a:t> (UIP) Schedule for the </a:t>
                      </a:r>
                      <a:r>
                        <a:rPr lang="en-US" sz="1800" b="1" dirty="0" smtClean="0">
                          <a:latin typeface="Arial" panose="020B0604020202020204" pitchFamily="34" charset="0"/>
                          <a:cs typeface="Arial" panose="020B0604020202020204" pitchFamily="34" charset="0"/>
                        </a:rPr>
                        <a:t>new </a:t>
                      </a:r>
                      <a:r>
                        <a:rPr lang="en-US" sz="1800" b="1" dirty="0">
                          <a:latin typeface="Arial" panose="020B0604020202020204" pitchFamily="34" charset="0"/>
                          <a:cs typeface="Arial" panose="020B0604020202020204" pitchFamily="34" charset="0"/>
                        </a:rPr>
                        <a:t>born to one year of age</a:t>
                      </a:r>
                      <a:endParaRPr lang="en-IN" sz="1800" b="1" dirty="0">
                        <a:latin typeface="Arial" panose="020B0604020202020204" pitchFamily="34" charset="0"/>
                        <a:cs typeface="Arial" panose="020B0604020202020204" pitchFamily="34" charset="0"/>
                      </a:endParaRPr>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Under UIP Program the vaccine administered at birth till 9 months of age  </a:t>
                      </a:r>
                    </a:p>
                  </a:txBody>
                  <a:tcPr marL="9525" marR="9525" marT="9525" marB="0"/>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Ask  any student</a:t>
                      </a:r>
                    </a:p>
                  </a:txBody>
                  <a:tcPr marL="9525" marR="9525" marT="9525" marB="0"/>
                </a:tc>
                <a:extLst>
                  <a:ext uri="{0D108BD9-81ED-4DB2-BD59-A6C34878D82A}">
                    <a16:rowId xmlns:a16="http://schemas.microsoft.com/office/drawing/2014/main" xmlns="" val="1844750769"/>
                  </a:ext>
                </a:extLst>
              </a:tr>
              <a:tr h="225083">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The Provider is able to explain  Indira Dhanush initiative of </a:t>
                      </a:r>
                      <a:r>
                        <a:rPr lang="en-US" sz="1800" b="0" i="0" u="none" strike="noStrike" dirty="0" err="1">
                          <a:solidFill>
                            <a:srgbClr val="0D0D0D"/>
                          </a:solidFill>
                          <a:effectLst/>
                          <a:latin typeface="Arial" panose="020B0604020202020204" pitchFamily="34" charset="0"/>
                          <a:cs typeface="Arial" panose="020B0604020202020204" pitchFamily="34" charset="0"/>
                        </a:rPr>
                        <a:t>GoI</a:t>
                      </a:r>
                      <a:r>
                        <a:rPr lang="en-US"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Shows the Site for Measles / MMR vaccination in an infant.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88450915"/>
                  </a:ext>
                </a:extLst>
              </a:tr>
              <a:tr h="338727">
                <a:tc vMerge="1">
                  <a:txBody>
                    <a:bodyPr/>
                    <a:lstStyle/>
                    <a:p>
                      <a:endParaRPr lang="en-IN"/>
                    </a:p>
                  </a:txBody>
                  <a:tcPr/>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Dose of DPT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3329373"/>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Route in which  DPT vaccine is administered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073856377"/>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Detail on the features of  Indradhanush Program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516407057"/>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Explain </a:t>
                      </a:r>
                      <a:r>
                        <a:rPr lang="en-US" sz="1800" b="0" i="0" u="none" strike="noStrike" dirty="0" smtClean="0">
                          <a:solidFill>
                            <a:srgbClr val="0D0D0D"/>
                          </a:solidFill>
                          <a:effectLst/>
                          <a:latin typeface="Arial" panose="020B0604020202020204" pitchFamily="34" charset="0"/>
                          <a:cs typeface="Arial" panose="020B0604020202020204" pitchFamily="34" charset="0"/>
                        </a:rPr>
                        <a:t>the pulse </a:t>
                      </a:r>
                      <a:r>
                        <a:rPr lang="en-US" sz="1800" b="0" i="0" u="none" strike="noStrike" dirty="0">
                          <a:solidFill>
                            <a:srgbClr val="0D0D0D"/>
                          </a:solidFill>
                          <a:effectLst/>
                          <a:latin typeface="Arial" panose="020B0604020202020204" pitchFamily="34" charset="0"/>
                          <a:cs typeface="Arial" panose="020B0604020202020204" pitchFamily="34" charset="0"/>
                        </a:rPr>
                        <a:t>polio </a:t>
                      </a:r>
                      <a:r>
                        <a:rPr lang="en-US" sz="1800" b="0" i="0" u="none" strike="noStrike" dirty="0" err="1">
                          <a:solidFill>
                            <a:srgbClr val="0D0D0D"/>
                          </a:solidFill>
                          <a:effectLst/>
                          <a:latin typeface="Arial" panose="020B0604020202020204" pitchFamily="34" charset="0"/>
                          <a:cs typeface="Arial" panose="020B0604020202020204" pitchFamily="34" charset="0"/>
                        </a:rPr>
                        <a:t>programme</a:t>
                      </a:r>
                      <a:r>
                        <a:rPr lang="en-US" sz="1800" b="0" i="0" u="none" strike="noStrike" dirty="0">
                          <a:solidFill>
                            <a:srgbClr val="0D0D0D"/>
                          </a:solidFill>
                          <a:effectLst/>
                          <a:latin typeface="Arial" panose="020B0604020202020204" pitchFamily="34" charset="0"/>
                          <a:cs typeface="Arial" panose="020B0604020202020204" pitchFamily="34" charset="0"/>
                        </a:rPr>
                        <a:t> and number of times it is done in a year.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469240561"/>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Explain the vaccine carrier use and </a:t>
                      </a:r>
                      <a:r>
                        <a:rPr lang="en-US" sz="1800" b="0" i="0" u="none" strike="noStrike" dirty="0" smtClean="0">
                          <a:solidFill>
                            <a:srgbClr val="0D0D0D"/>
                          </a:solidFill>
                          <a:effectLst/>
                          <a:latin typeface="Arial" panose="020B0604020202020204" pitchFamily="34" charset="0"/>
                          <a:cs typeface="Arial" panose="020B0604020202020204" pitchFamily="34" charset="0"/>
                        </a:rPr>
                        <a:t>the colors </a:t>
                      </a:r>
                      <a:r>
                        <a:rPr lang="en-US" sz="1800" b="0" i="0" u="none" strike="noStrike" dirty="0">
                          <a:solidFill>
                            <a:srgbClr val="0D0D0D"/>
                          </a:solidFill>
                          <a:effectLst/>
                          <a:latin typeface="Arial" panose="020B0604020202020204" pitchFamily="34" charset="0"/>
                          <a:cs typeface="Arial" panose="020B0604020202020204" pitchFamily="34" charset="0"/>
                        </a:rPr>
                        <a:t>of Vaccine Potency of the Vial ( VPV ).  </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The temperature in the compartments of the ILR  </a:t>
                      </a:r>
                    </a:p>
                  </a:txBody>
                  <a:tcPr marL="9525" marR="9525" marT="9525" marB="0"/>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615585611"/>
                  </a:ext>
                </a:extLst>
              </a:tr>
              <a:tr h="338727">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Observe the storage of Vaccine </a:t>
                      </a:r>
                    </a:p>
                  </a:txBody>
                  <a:tcPr marL="9525" marR="9525" marT="9525" marB="0"/>
                </a:tc>
                <a:tc>
                  <a:txBody>
                    <a:bodyPr/>
                    <a:lstStyle/>
                    <a:p>
                      <a:pPr algn="l" fontAlgn="t"/>
                      <a:r>
                        <a:rPr lang="en-IN" sz="18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860688407"/>
                  </a:ext>
                </a:extLst>
              </a:tr>
              <a:tr h="338727">
                <a:tc>
                  <a:txBody>
                    <a:bodyPr/>
                    <a:lstStyle/>
                    <a:p>
                      <a:r>
                        <a:rPr lang="en-US" sz="1800" b="1" dirty="0">
                          <a:latin typeface="Arial" panose="020B0604020202020204" pitchFamily="34" charset="0"/>
                          <a:cs typeface="Arial" panose="020B0604020202020204" pitchFamily="34" charset="0"/>
                        </a:rPr>
                        <a:t>Stanadard-6</a:t>
                      </a:r>
                      <a:endParaRPr lang="en-IN" sz="1800" b="1" dirty="0">
                        <a:latin typeface="Arial" panose="020B0604020202020204" pitchFamily="34" charset="0"/>
                        <a:cs typeface="Arial" panose="020B0604020202020204" pitchFamily="34" charset="0"/>
                      </a:endParaRPr>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 </a:t>
                      </a:r>
                      <a:r>
                        <a:rPr lang="en-US" sz="18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endParaRPr lang="en-IN"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594556326"/>
                  </a:ext>
                </a:extLst>
              </a:tr>
            </a:tbl>
          </a:graphicData>
        </a:graphic>
      </p:graphicFrame>
    </p:spTree>
    <p:extLst>
      <p:ext uri="{BB962C8B-B14F-4D97-AF65-F5344CB8AC3E}">
        <p14:creationId xmlns:p14="http://schemas.microsoft.com/office/powerpoint/2010/main" xmlns="" val="4152006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Standard-7</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2324131991"/>
              </p:ext>
            </p:extLst>
          </p:nvPr>
        </p:nvGraphicFramePr>
        <p:xfrm>
          <a:off x="126608" y="858130"/>
          <a:ext cx="11830928" cy="5936070"/>
        </p:xfrm>
        <a:graphic>
          <a:graphicData uri="http://schemas.openxmlformats.org/drawingml/2006/table">
            <a:tbl>
              <a:tblPr firstRow="1" bandRow="1">
                <a:tableStyleId>{5C22544A-7EE6-4342-B048-85BDC9FD1C3A}</a:tableStyleId>
              </a:tblPr>
              <a:tblGrid>
                <a:gridCol w="2082020">
                  <a:extLst>
                    <a:ext uri="{9D8B030D-6E8A-4147-A177-3AD203B41FA5}">
                      <a16:colId xmlns:a16="http://schemas.microsoft.com/office/drawing/2014/main" xmlns="" val="2035408652"/>
                    </a:ext>
                  </a:extLst>
                </a:gridCol>
                <a:gridCol w="5008098">
                  <a:extLst>
                    <a:ext uri="{9D8B030D-6E8A-4147-A177-3AD203B41FA5}">
                      <a16:colId xmlns:a16="http://schemas.microsoft.com/office/drawing/2014/main" xmlns="" val="2261517293"/>
                    </a:ext>
                  </a:extLst>
                </a:gridCol>
                <a:gridCol w="4740810">
                  <a:extLst>
                    <a:ext uri="{9D8B030D-6E8A-4147-A177-3AD203B41FA5}">
                      <a16:colId xmlns:a16="http://schemas.microsoft.com/office/drawing/2014/main" xmlns="" val="1093898099"/>
                    </a:ext>
                  </a:extLst>
                </a:gridCol>
              </a:tblGrid>
              <a:tr h="57273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10">
                  <a:txBody>
                    <a:bodyPr/>
                    <a:lstStyle/>
                    <a:p>
                      <a:pPr algn="ctr" fontAlgn="t"/>
                      <a:r>
                        <a:rPr lang="en-US" sz="1800" b="1" i="0" u="none" strike="noStrike" dirty="0">
                          <a:solidFill>
                            <a:srgbClr val="0D0D0D"/>
                          </a:solidFill>
                          <a:effectLst/>
                          <a:latin typeface="Arial" panose="020B0604020202020204" pitchFamily="34" charset="0"/>
                          <a:cs typeface="Arial" panose="020B0604020202020204" pitchFamily="34" charset="0"/>
                        </a:rPr>
                        <a:t>7.  The service provider is able to identify and records danger signs  during antenatal assessment at HWC/PHC/CHC(Refer to appropriate levels of health care setting).</a:t>
                      </a:r>
                      <a:r>
                        <a:rPr lang="en-IN" sz="1800" b="1"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1800" b="1"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ctr"/>
                      <a:r>
                        <a:rPr lang="en-IN" sz="1800" b="1" i="1" u="none" strike="noStrike" dirty="0">
                          <a:solidFill>
                            <a:srgbClr val="0D0D0D"/>
                          </a:solidFill>
                          <a:effectLst/>
                          <a:latin typeface="Franklin Gothic Book" panose="020B0503020102020204" pitchFamily="34" charset="0"/>
                        </a:rPr>
                        <a:t> Warning signs during  pregnancy:</a:t>
                      </a:r>
                    </a:p>
                  </a:txBody>
                  <a:tcPr marL="9525" marR="9525" marT="9525" marB="0" anchor="ctr"/>
                </a:tc>
                <a:tc>
                  <a:txBody>
                    <a:bodyPr/>
                    <a:lstStyle/>
                    <a:p>
                      <a:pPr algn="l" fontAlgn="t"/>
                      <a:r>
                        <a:rPr lang="en-US" sz="1800" b="0" i="0" u="none" strike="noStrike">
                          <a:solidFill>
                            <a:srgbClr val="0D0D0D"/>
                          </a:solidFill>
                          <a:effectLst/>
                          <a:latin typeface="Franklin Gothic Book" panose="020B0503020102020204" pitchFamily="34" charset="0"/>
                        </a:rPr>
                        <a:t>O- Asking for each danger sign to pregnant woman during antenatal assessment</a:t>
                      </a:r>
                      <a:br>
                        <a:rPr lang="en-US" sz="1800" b="0" i="0" u="none" strike="noStrike">
                          <a:solidFill>
                            <a:srgbClr val="0D0D0D"/>
                          </a:solidFill>
                          <a:effectLst/>
                          <a:latin typeface="Franklin Gothic Book" panose="020B0503020102020204" pitchFamily="34" charset="0"/>
                        </a:rPr>
                      </a:br>
                      <a:r>
                        <a:rPr lang="en-US" sz="1800" b="0" i="0" u="none" strike="noStrike">
                          <a:solidFill>
                            <a:srgbClr val="0D0D0D"/>
                          </a:solidFill>
                          <a:effectLst/>
                          <a:latin typeface="Franklin Gothic Book" panose="020B0503020102020204" pitchFamily="34" charset="0"/>
                        </a:rPr>
                        <a:t>I- 2 students for how to observe dangers in pregnant woman</a:t>
                      </a:r>
                    </a:p>
                  </a:txBody>
                  <a:tcPr marL="9525" marR="9525" marT="9525" marB="0"/>
                </a:tc>
                <a:extLst>
                  <a:ext uri="{0D108BD9-81ED-4DB2-BD59-A6C34878D82A}">
                    <a16:rowId xmlns:a16="http://schemas.microsoft.com/office/drawing/2014/main" xmlns="" val="1844750769"/>
                  </a:ext>
                </a:extLst>
              </a:tr>
              <a:tr h="225083">
                <a:tc vMerge="1">
                  <a:txBody>
                    <a:bodyPr/>
                    <a:lstStyle/>
                    <a:p>
                      <a:endParaRPr lang="en-IN"/>
                    </a:p>
                  </a:txBody>
                  <a:tcPr/>
                </a:tc>
                <a:tc>
                  <a:txBody>
                    <a:bodyPr/>
                    <a:lstStyle/>
                    <a:p>
                      <a:pPr algn="l" fontAlgn="ctr"/>
                      <a:r>
                        <a:rPr lang="en-IN" sz="1800" b="0" i="0" u="none" strike="noStrike">
                          <a:solidFill>
                            <a:srgbClr val="0D0D0D"/>
                          </a:solidFill>
                          <a:effectLst/>
                          <a:latin typeface="Franklin Gothic Book" panose="020B0503020102020204" pitchFamily="34" charset="0"/>
                        </a:rPr>
                        <a:t>Vaginal bleeding /leakage Per vagina</a:t>
                      </a:r>
                    </a:p>
                  </a:txBody>
                  <a:tcPr marL="85725" marR="9525" marT="9525" marB="0" anchor="ctr"/>
                </a:tc>
                <a:tc>
                  <a:txBody>
                    <a:bodyPr/>
                    <a:lstStyle/>
                    <a:p>
                      <a:pPr algn="r" fontAlgn="ctr"/>
                      <a:r>
                        <a:rPr lang="en-IN" sz="1800" b="0" i="0" u="none" strike="noStrike">
                          <a:solidFill>
                            <a:srgbClr val="0D0D0D"/>
                          </a:solidFill>
                          <a:effectLst/>
                          <a:latin typeface="Franklin Gothic Book" panose="020B0503020102020204" pitchFamily="34" charset="0"/>
                        </a:rPr>
                        <a:t> </a:t>
                      </a:r>
                    </a:p>
                  </a:txBody>
                  <a:tcPr marL="9525" marR="171450" marT="9525" marB="0" anchor="ctr"/>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ctr"/>
                      <a:r>
                        <a:rPr lang="en-IN" sz="1800" b="0" i="0" u="none" strike="noStrike" dirty="0">
                          <a:solidFill>
                            <a:srgbClr val="0D0D0D"/>
                          </a:solidFill>
                          <a:effectLst/>
                          <a:latin typeface="Franklin Gothic Book" panose="020B0503020102020204" pitchFamily="34" charset="0"/>
                        </a:rPr>
                        <a:t>Respiratory difficulty</a:t>
                      </a:r>
                    </a:p>
                  </a:txBody>
                  <a:tcPr marL="85725" marR="9525" marT="9525" marB="0" anchor="ctr"/>
                </a:tc>
                <a:tc>
                  <a:txBody>
                    <a:bodyPr/>
                    <a:lstStyle/>
                    <a:p>
                      <a:pPr algn="l" fontAlgn="ctr"/>
                      <a:r>
                        <a:rPr lang="en-IN" sz="1800" b="0" i="0" u="none" strike="noStrike">
                          <a:solidFill>
                            <a:srgbClr val="0D0D0D"/>
                          </a:solidFill>
                          <a:effectLst/>
                          <a:latin typeface="Franklin Gothic Book" panose="020B0503020102020204" pitchFamily="34" charset="0"/>
                        </a:rPr>
                        <a:t> </a:t>
                      </a:r>
                    </a:p>
                  </a:txBody>
                  <a:tcPr marL="9525" marR="9525" marT="9525" marB="0" anchor="ctr"/>
                </a:tc>
                <a:extLst>
                  <a:ext uri="{0D108BD9-81ED-4DB2-BD59-A6C34878D82A}">
                    <a16:rowId xmlns:a16="http://schemas.microsoft.com/office/drawing/2014/main" xmlns="" val="488450915"/>
                  </a:ext>
                </a:extLst>
              </a:tr>
              <a:tr h="338727">
                <a:tc vMerge="1">
                  <a:txBody>
                    <a:bodyPr/>
                    <a:lstStyle/>
                    <a:p>
                      <a:endParaRPr lang="en-IN"/>
                    </a:p>
                  </a:txBody>
                  <a:tcPr/>
                </a:tc>
                <a:tc>
                  <a:txBody>
                    <a:bodyPr/>
                    <a:lstStyle/>
                    <a:p>
                      <a:pPr algn="l" fontAlgn="ctr"/>
                      <a:r>
                        <a:rPr lang="en-IN" sz="1800" b="0" i="0" u="none" strike="noStrike">
                          <a:solidFill>
                            <a:srgbClr val="0D0D0D"/>
                          </a:solidFill>
                          <a:effectLst/>
                          <a:latin typeface="Franklin Gothic Book" panose="020B0503020102020204" pitchFamily="34" charset="0"/>
                        </a:rPr>
                        <a:t>Fever/ foul smelling discharge</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IN" sz="1800" b="0" i="0" u="none" strike="noStrike">
                          <a:solidFill>
                            <a:srgbClr val="0D0D0D"/>
                          </a:solidFill>
                          <a:effectLst/>
                          <a:latin typeface="Franklin Gothic Book" panose="020B0503020102020204" pitchFamily="34" charset="0"/>
                        </a:rPr>
                        <a:t>Severe headache/blurred vision</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4073856377"/>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1800" b="0" i="0" u="none" strike="noStrike">
                          <a:solidFill>
                            <a:srgbClr val="0D0D0D"/>
                          </a:solidFill>
                          <a:effectLst/>
                          <a:latin typeface="Franklin Gothic Book" panose="020B0503020102020204" pitchFamily="34" charset="0"/>
                        </a:rPr>
                        <a:t>Generalised swelling of the body, puffiness of face, pitting pedal edema</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516407057"/>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1800" b="0" i="0" u="none" strike="noStrike">
                          <a:solidFill>
                            <a:srgbClr val="0D0D0D"/>
                          </a:solidFill>
                          <a:effectLst/>
                          <a:latin typeface="Franklin Gothic Book" panose="020B0503020102020204" pitchFamily="34" charset="0"/>
                        </a:rPr>
                        <a:t>Pain in the abdomen,low urine output</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3469240561"/>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IN" sz="1800" b="0" i="0" u="none" strike="noStrike">
                          <a:solidFill>
                            <a:srgbClr val="0D0D0D"/>
                          </a:solidFill>
                          <a:effectLst/>
                          <a:latin typeface="Franklin Gothic Book" panose="020B0503020102020204" pitchFamily="34" charset="0"/>
                        </a:rPr>
                        <a:t>Convulsions/loss of consciousness</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2777890159"/>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1800" b="0" i="0" u="none" strike="noStrike" dirty="0">
                          <a:solidFill>
                            <a:srgbClr val="0D0D0D"/>
                          </a:solidFill>
                          <a:effectLst/>
                          <a:latin typeface="Franklin Gothic Book" panose="020B0503020102020204" pitchFamily="34" charset="0"/>
                        </a:rPr>
                        <a:t>Decreased excessive  or absence of fetal movements</a:t>
                      </a:r>
                    </a:p>
                  </a:txBody>
                  <a:tcPr marL="85725" marR="9525" marT="9525" marB="0" anchor="ctr"/>
                </a:tc>
                <a:tc>
                  <a:txBody>
                    <a:bodyPr/>
                    <a:lstStyle/>
                    <a:p>
                      <a:pPr algn="l" fontAlgn="t"/>
                      <a:r>
                        <a:rPr lang="en-IN" sz="1800" b="0" i="0" u="none" strike="noStrike">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3615585611"/>
                  </a:ext>
                </a:extLst>
              </a:tr>
              <a:tr h="338727">
                <a:tc vMerge="1">
                  <a:txBody>
                    <a:bodyPr/>
                    <a:lstStyle/>
                    <a:p>
                      <a:pPr algn="l" fontAlgn="t"/>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1800" b="0" i="0" u="none" strike="noStrike" dirty="0">
                          <a:solidFill>
                            <a:srgbClr val="0D0D0D"/>
                          </a:solidFill>
                          <a:effectLst/>
                          <a:latin typeface="Franklin Gothic Book" panose="020B0503020102020204" pitchFamily="34" charset="0"/>
                        </a:rPr>
                        <a:t>Performs immediate action in the event of any of the above symptoms and refers to the appropriate setting without any delay.</a:t>
                      </a:r>
                    </a:p>
                  </a:txBody>
                  <a:tcPr marL="85725" marR="9525" marT="9525" marB="0" anchor="ctr"/>
                </a:tc>
                <a:tc>
                  <a:txBody>
                    <a:bodyPr/>
                    <a:lstStyle/>
                    <a:p>
                      <a:pPr algn="l" fontAlgn="t"/>
                      <a:r>
                        <a:rPr lang="en-IN" sz="1800" b="0" i="0" u="none" strike="noStrike" dirty="0">
                          <a:solidFill>
                            <a:srgbClr val="0D0D0D"/>
                          </a:solidFill>
                          <a:effectLst/>
                          <a:latin typeface="Franklin Gothic Book" panose="020B0503020102020204" pitchFamily="34" charset="0"/>
                        </a:rPr>
                        <a:t> </a:t>
                      </a:r>
                    </a:p>
                  </a:txBody>
                  <a:tcPr marL="9525" marR="9525" marT="9525" marB="0"/>
                </a:tc>
                <a:extLst>
                  <a:ext uri="{0D108BD9-81ED-4DB2-BD59-A6C34878D82A}">
                    <a16:rowId xmlns:a16="http://schemas.microsoft.com/office/drawing/2014/main" xmlns="" val="2860688407"/>
                  </a:ext>
                </a:extLst>
              </a:tr>
              <a:tr h="338727">
                <a:tc>
                  <a:txBody>
                    <a:bodyPr/>
                    <a:lstStyle/>
                    <a:p>
                      <a:pPr algn="l" fontAlgn="t"/>
                      <a:r>
                        <a:rPr lang="en-US" sz="1800" b="1" i="0" u="none" strike="noStrike" dirty="0">
                          <a:solidFill>
                            <a:srgbClr val="0D0D0D"/>
                          </a:solidFill>
                          <a:effectLst/>
                          <a:latin typeface="Arial" panose="020B0604020202020204" pitchFamily="34" charset="0"/>
                          <a:cs typeface="Arial" panose="020B0604020202020204" pitchFamily="34" charset="0"/>
                        </a:rPr>
                        <a:t>Standard-7</a:t>
                      </a:r>
                      <a:endParaRPr lang="en-IN" sz="18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ctr"/>
                      <a:r>
                        <a:rPr lang="en-US" sz="1800" b="1" i="0" u="none" strike="noStrike" dirty="0">
                          <a:solidFill>
                            <a:srgbClr val="0D0D0D"/>
                          </a:solidFill>
                          <a:effectLst/>
                          <a:latin typeface="Arial" panose="020B0604020202020204" pitchFamily="34" charset="0"/>
                          <a:cs typeface="Arial" panose="020B0604020202020204" pitchFamily="34" charset="0"/>
                        </a:rPr>
                        <a:t>Score</a:t>
                      </a:r>
                    </a:p>
                  </a:txBody>
                  <a:tcPr marL="85725" marR="9525" marT="9525" marB="0" anchor="ctr"/>
                </a:tc>
                <a:tc>
                  <a:txBody>
                    <a:bodyPr/>
                    <a:lstStyle/>
                    <a:p>
                      <a:pPr algn="l" fontAlgn="t"/>
                      <a:endParaRPr lang="en-IN" sz="1800" b="0" i="0" u="none" strike="noStrike" dirty="0">
                        <a:solidFill>
                          <a:srgbClr val="0D0D0D"/>
                        </a:solidFill>
                        <a:effectLst/>
                        <a:latin typeface="Franklin Gothic Book" panose="020B0503020102020204" pitchFamily="34" charset="0"/>
                      </a:endParaRPr>
                    </a:p>
                  </a:txBody>
                  <a:tcPr marL="9525" marR="9525" marT="9525" marB="0"/>
                </a:tc>
                <a:extLst>
                  <a:ext uri="{0D108BD9-81ED-4DB2-BD59-A6C34878D82A}">
                    <a16:rowId xmlns:a16="http://schemas.microsoft.com/office/drawing/2014/main" xmlns="" val="1730041299"/>
                  </a:ext>
                </a:extLst>
              </a:tr>
            </a:tbl>
          </a:graphicData>
        </a:graphic>
      </p:graphicFrame>
    </p:spTree>
    <p:extLst>
      <p:ext uri="{BB962C8B-B14F-4D97-AF65-F5344CB8AC3E}">
        <p14:creationId xmlns:p14="http://schemas.microsoft.com/office/powerpoint/2010/main" xmlns="" val="3009427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Standard-8</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3216783894"/>
              </p:ext>
            </p:extLst>
          </p:nvPr>
        </p:nvGraphicFramePr>
        <p:xfrm>
          <a:off x="126608" y="858130"/>
          <a:ext cx="11830928" cy="5990952"/>
        </p:xfrm>
        <a:graphic>
          <a:graphicData uri="http://schemas.openxmlformats.org/drawingml/2006/table">
            <a:tbl>
              <a:tblPr firstRow="1" bandRow="1">
                <a:tableStyleId>{5C22544A-7EE6-4342-B048-85BDC9FD1C3A}</a:tableStyleId>
              </a:tblPr>
              <a:tblGrid>
                <a:gridCol w="2082020">
                  <a:extLst>
                    <a:ext uri="{9D8B030D-6E8A-4147-A177-3AD203B41FA5}">
                      <a16:colId xmlns:a16="http://schemas.microsoft.com/office/drawing/2014/main" xmlns="" val="2035408652"/>
                    </a:ext>
                  </a:extLst>
                </a:gridCol>
                <a:gridCol w="8032652">
                  <a:extLst>
                    <a:ext uri="{9D8B030D-6E8A-4147-A177-3AD203B41FA5}">
                      <a16:colId xmlns:a16="http://schemas.microsoft.com/office/drawing/2014/main" xmlns="" val="2261517293"/>
                    </a:ext>
                  </a:extLst>
                </a:gridCol>
                <a:gridCol w="1716256">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9">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8. The nursing student is able to assess and screen for breast abnormalities in women</a:t>
                      </a:r>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t"/>
                      <a:r>
                        <a:rPr lang="en-US" sz="1600" b="1" i="1" u="none" strike="noStrike" dirty="0">
                          <a:solidFill>
                            <a:srgbClr val="0D0D0D"/>
                          </a:solidFill>
                          <a:effectLst/>
                          <a:latin typeface="Arial" panose="020B0604020202020204" pitchFamily="34" charset="0"/>
                          <a:cs typeface="Arial" panose="020B0604020202020204" pitchFamily="34" charset="0"/>
                        </a:rPr>
                        <a:t>Determine by observing or interviewing two providers whether the provider following steps/tasks:</a:t>
                      </a:r>
                    </a:p>
                  </a:txBody>
                  <a:tcPr marL="9525" marR="9525" marT="9525" marB="0"/>
                </a:tc>
                <a:tc>
                  <a:txBody>
                    <a:bodyPr/>
                    <a:lstStyle/>
                    <a:p>
                      <a:pPr algn="l" fontAlgn="t"/>
                      <a:endParaRPr lang="en-US" sz="16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844750769"/>
                  </a:ext>
                </a:extLst>
              </a:tr>
              <a:tr h="225083">
                <a:tc vMerge="1">
                  <a:txBody>
                    <a:bodyPr/>
                    <a:lstStyle/>
                    <a:p>
                      <a:endParaRPr lang="en-IN"/>
                    </a:p>
                  </a:txBody>
                  <a:tcPr/>
                </a:tc>
                <a:tc>
                  <a:txBody>
                    <a:bodyPr/>
                    <a:lstStyle/>
                    <a:p>
                      <a:pPr algn="l" fontAlgn="t"/>
                      <a:r>
                        <a:rPr lang="en-US" sz="1600" b="1" i="0" u="none" strike="noStrike" dirty="0">
                          <a:solidFill>
                            <a:srgbClr val="0D0D0D"/>
                          </a:solidFill>
                          <a:effectLst/>
                          <a:latin typeface="Arial" panose="020B0604020202020204" pitchFamily="34" charset="0"/>
                          <a:cs typeface="Arial" panose="020B0604020202020204" pitchFamily="34" charset="0"/>
                        </a:rPr>
                        <a:t>Ensure a separate room/ corner to maintain privacy of woman for counselling and clinical examination. Ensure the room/corner has</a:t>
                      </a:r>
                      <a:r>
                        <a:rPr lang="en-US" sz="1600" b="0" i="0" u="none" strike="noStrike" dirty="0">
                          <a:solidFill>
                            <a:srgbClr val="0D0D0D"/>
                          </a:solidFill>
                          <a:effectLst/>
                          <a:latin typeface="Arial" panose="020B0604020202020204" pitchFamily="34" charset="0"/>
                          <a:cs typeface="Arial" panose="020B0604020202020204" pitchFamily="34" charset="0"/>
                        </a:rPr>
                        <a:t>:</a:t>
                      </a:r>
                    </a:p>
                  </a:txBody>
                  <a:tcPr marL="9525" marR="9525" marT="9525" marB="0"/>
                </a:tc>
                <a:tc>
                  <a:txBody>
                    <a:bodyPr/>
                    <a:lstStyle/>
                    <a:p>
                      <a:pPr algn="r" fontAlgn="ctr"/>
                      <a:endParaRPr lang="en-IN" sz="1600" b="0" i="0" u="none" strike="noStrike">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 Good light</a:t>
                      </a:r>
                      <a:br>
                        <a:rPr lang="en-US" sz="1600" b="0" i="0" u="none" strike="noStrike" dirty="0">
                          <a:solidFill>
                            <a:srgbClr val="0D0D0D"/>
                          </a:solidFill>
                          <a:effectLst/>
                          <a:latin typeface="Arial" panose="020B0604020202020204" pitchFamily="34" charset="0"/>
                          <a:cs typeface="Arial" panose="020B0604020202020204" pitchFamily="34" charset="0"/>
                        </a:rPr>
                      </a:br>
                      <a:r>
                        <a:rPr lang="en-US" sz="1600" b="0" i="0" u="none" strike="noStrike" dirty="0">
                          <a:solidFill>
                            <a:srgbClr val="0D0D0D"/>
                          </a:solidFill>
                          <a:effectLst/>
                          <a:latin typeface="Arial" panose="020B0604020202020204" pitchFamily="34" charset="0"/>
                          <a:cs typeface="Arial" panose="020B0604020202020204" pitchFamily="34" charset="0"/>
                        </a:rPr>
                        <a:t>} Chairs, table</a:t>
                      </a:r>
                      <a:br>
                        <a:rPr lang="en-US" sz="1600" b="0" i="0" u="none" strike="noStrike" dirty="0">
                          <a:solidFill>
                            <a:srgbClr val="0D0D0D"/>
                          </a:solidFill>
                          <a:effectLst/>
                          <a:latin typeface="Arial" panose="020B0604020202020204" pitchFamily="34" charset="0"/>
                          <a:cs typeface="Arial" panose="020B0604020202020204" pitchFamily="34" charset="0"/>
                        </a:rPr>
                      </a:br>
                      <a:r>
                        <a:rPr lang="en-US" sz="1600" b="0" i="0" u="none" strike="noStrike" dirty="0">
                          <a:solidFill>
                            <a:srgbClr val="0D0D0D"/>
                          </a:solidFill>
                          <a:effectLst/>
                          <a:latin typeface="Arial" panose="020B0604020202020204" pitchFamily="34" charset="0"/>
                          <a:cs typeface="Arial" panose="020B0604020202020204" pitchFamily="34" charset="0"/>
                        </a:rPr>
                        <a:t>} IEC posters</a:t>
                      </a:r>
                      <a:br>
                        <a:rPr lang="en-US" sz="1600" b="0" i="0" u="none" strike="noStrike" dirty="0">
                          <a:solidFill>
                            <a:srgbClr val="0D0D0D"/>
                          </a:solidFill>
                          <a:effectLst/>
                          <a:latin typeface="Arial" panose="020B0604020202020204" pitchFamily="34" charset="0"/>
                          <a:cs typeface="Arial" panose="020B0604020202020204" pitchFamily="34" charset="0"/>
                        </a:rPr>
                      </a:br>
                      <a:r>
                        <a:rPr lang="en-US" sz="1600" b="0" i="0" u="none" strike="noStrike" dirty="0">
                          <a:solidFill>
                            <a:srgbClr val="0D0D0D"/>
                          </a:solidFill>
                          <a:effectLst/>
                          <a:latin typeface="Arial" panose="020B0604020202020204" pitchFamily="34" charset="0"/>
                          <a:cs typeface="Arial" panose="020B0604020202020204" pitchFamily="34" charset="0"/>
                        </a:rPr>
                        <a:t>} Register</a:t>
                      </a:r>
                      <a:br>
                        <a:rPr lang="en-US" sz="1600" b="0" i="0" u="none" strike="noStrike" dirty="0">
                          <a:solidFill>
                            <a:srgbClr val="0D0D0D"/>
                          </a:solidFill>
                          <a:effectLst/>
                          <a:latin typeface="Arial" panose="020B0604020202020204" pitchFamily="34" charset="0"/>
                          <a:cs typeface="Arial" panose="020B0604020202020204" pitchFamily="34" charset="0"/>
                        </a:rPr>
                      </a:br>
                      <a:r>
                        <a:rPr lang="en-US" sz="1600" b="0" i="0" u="none" strike="noStrike" dirty="0">
                          <a:solidFill>
                            <a:srgbClr val="0D0D0D"/>
                          </a:solidFill>
                          <a:effectLst/>
                          <a:latin typeface="Arial" panose="020B0604020202020204" pitchFamily="34" charset="0"/>
                          <a:cs typeface="Arial" panose="020B0604020202020204" pitchFamily="34" charset="0"/>
                        </a:rPr>
                        <a:t>} Client card</a:t>
                      </a:r>
                    </a:p>
                  </a:txBody>
                  <a:tcPr marL="9525" marR="9525" marT="9525" marB="0"/>
                </a:tc>
                <a:tc>
                  <a:txBody>
                    <a:bodyPr/>
                    <a:lstStyle/>
                    <a:p>
                      <a:pPr algn="l" fontAlgn="ctr"/>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Examination table with a small pillow</a:t>
                      </a:r>
                    </a:p>
                  </a:txBody>
                  <a:tcPr marL="95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Greet the woman respectfully. If a male doctor/nursing staff is going to examine the client, ensure a female escort is present</a:t>
                      </a:r>
                    </a:p>
                  </a:txBody>
                  <a:tcPr marL="95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271736276"/>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1" i="1" u="none" strike="noStrike" dirty="0">
                          <a:solidFill>
                            <a:srgbClr val="0D0D0D"/>
                          </a:solidFill>
                          <a:effectLst/>
                          <a:latin typeface="Arial" panose="020B0604020202020204" pitchFamily="34" charset="0"/>
                          <a:cs typeface="Arial" panose="020B0604020202020204" pitchFamily="34" charset="0"/>
                        </a:rPr>
                        <a:t>Find out from woman about following to know if risk factors are present or not:</a:t>
                      </a:r>
                    </a:p>
                  </a:txBody>
                  <a:tcPr marL="95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07385637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Initiation of her menses before age 12 or menopause after 55 years</a:t>
                      </a:r>
                    </a:p>
                  </a:txBody>
                  <a:tcPr marL="857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51640705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History of  breast feeding  practice during post natal period</a:t>
                      </a:r>
                    </a:p>
                  </a:txBody>
                  <a:tcPr marL="857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469240561"/>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History of Hysterectomy/</a:t>
                      </a:r>
                      <a:r>
                        <a:rPr lang="en-US" sz="1600" b="0" i="0" u="none" strike="noStrike" dirty="0" err="1">
                          <a:solidFill>
                            <a:srgbClr val="0D0D0D"/>
                          </a:solidFill>
                          <a:effectLst/>
                          <a:latin typeface="Arial" panose="020B0604020202020204" pitchFamily="34" charset="0"/>
                          <a:cs typeface="Arial" panose="020B0604020202020204" pitchFamily="34" charset="0"/>
                        </a:rPr>
                        <a:t>menpause</a:t>
                      </a:r>
                      <a:r>
                        <a:rPr lang="en-US" sz="1600" b="0" i="0" u="none" strike="noStrike" dirty="0">
                          <a:solidFill>
                            <a:srgbClr val="0D0D0D"/>
                          </a:solidFill>
                          <a:effectLst/>
                          <a:latin typeface="Arial" panose="020B0604020202020204" pitchFamily="34" charset="0"/>
                          <a:cs typeface="Arial" panose="020B0604020202020204" pitchFamily="34" charset="0"/>
                        </a:rPr>
                        <a:t> and whether receiving Hormone Replacement Therapy (HRT)</a:t>
                      </a:r>
                    </a:p>
                  </a:txBody>
                  <a:tcPr marL="857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38727">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History of irradiation of chest</a:t>
                      </a:r>
                    </a:p>
                  </a:txBody>
                  <a:tcPr marL="857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615585611"/>
                  </a:ext>
                </a:extLst>
              </a:tr>
              <a:tr h="338727">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t"/>
                      <a:r>
                        <a:rPr lang="en-US" sz="1600" b="0" i="0" u="none" strike="noStrike" dirty="0">
                          <a:solidFill>
                            <a:srgbClr val="0D0D0D"/>
                          </a:solidFill>
                          <a:effectLst/>
                          <a:latin typeface="Arial" panose="020B0604020202020204" pitchFamily="34" charset="0"/>
                          <a:cs typeface="Arial" panose="020B0604020202020204" pitchFamily="34" charset="0"/>
                        </a:rPr>
                        <a:t>Ask about the maternal/paternal family  history  of breast or ovary cancer.</a:t>
                      </a:r>
                    </a:p>
                  </a:txBody>
                  <a:tcPr marL="9525" marR="9525" marT="9525" marB="0"/>
                </a:tc>
                <a:tc>
                  <a:txBody>
                    <a:bodyPr/>
                    <a:lstStyle/>
                    <a:p>
                      <a:pPr algn="l" fontAlgn="t"/>
                      <a:endParaRPr lang="en-IN" sz="16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860688407"/>
                  </a:ext>
                </a:extLst>
              </a:tr>
            </a:tbl>
          </a:graphicData>
        </a:graphic>
      </p:graphicFrame>
    </p:spTree>
    <p:extLst>
      <p:ext uri="{BB962C8B-B14F-4D97-AF65-F5344CB8AC3E}">
        <p14:creationId xmlns:p14="http://schemas.microsoft.com/office/powerpoint/2010/main" xmlns="" val="372420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Standard-8 </a:t>
            </a:r>
            <a:r>
              <a:rPr lang="en-US" sz="3200" dirty="0" err="1">
                <a:latin typeface="Arial" panose="020B0604020202020204" pitchFamily="34" charset="0"/>
                <a:cs typeface="Arial" panose="020B0604020202020204" pitchFamily="34" charset="0"/>
              </a:rPr>
              <a:t>continut</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855898604"/>
              </p:ext>
            </p:extLst>
          </p:nvPr>
        </p:nvGraphicFramePr>
        <p:xfrm>
          <a:off x="126608" y="858130"/>
          <a:ext cx="11830928" cy="7134315"/>
        </p:xfrm>
        <a:graphic>
          <a:graphicData uri="http://schemas.openxmlformats.org/drawingml/2006/table">
            <a:tbl>
              <a:tblPr firstRow="1" bandRow="1">
                <a:tableStyleId>{5C22544A-7EE6-4342-B048-85BDC9FD1C3A}</a:tableStyleId>
              </a:tblPr>
              <a:tblGrid>
                <a:gridCol w="2250832">
                  <a:extLst>
                    <a:ext uri="{9D8B030D-6E8A-4147-A177-3AD203B41FA5}">
                      <a16:colId xmlns:a16="http://schemas.microsoft.com/office/drawing/2014/main" xmlns="" val="2035408652"/>
                    </a:ext>
                  </a:extLst>
                </a:gridCol>
                <a:gridCol w="8229600">
                  <a:extLst>
                    <a:ext uri="{9D8B030D-6E8A-4147-A177-3AD203B41FA5}">
                      <a16:colId xmlns:a16="http://schemas.microsoft.com/office/drawing/2014/main" xmlns="" val="2261517293"/>
                    </a:ext>
                  </a:extLst>
                </a:gridCol>
                <a:gridCol w="1350496">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10">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8. The nursing student is able to assess and screen for breast abnormalities in women</a:t>
                      </a:r>
                      <a:r>
                        <a:rPr lang="en-IN" sz="2000" b="0" i="0" u="none" strike="noStrike" dirty="0">
                          <a:solidFill>
                            <a:srgbClr val="0D0D0D"/>
                          </a:solidFill>
                          <a:effectLst/>
                          <a:latin typeface="Arial" panose="020B0604020202020204" pitchFamily="34" charset="0"/>
                          <a:cs typeface="Arial" panose="020B0604020202020204" pitchFamily="34" charset="0"/>
                        </a:rPr>
                        <a:t> </a:t>
                      </a:r>
                    </a:p>
                    <a:p>
                      <a:pPr algn="ctr"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Document the demographic details and information obtained from history taking in the register</a:t>
                      </a:r>
                    </a:p>
                  </a:txBody>
                  <a:tcPr marL="9525" marR="9525" marT="9525" marB="0"/>
                </a:tc>
                <a:tc>
                  <a:txBody>
                    <a:bodyPr/>
                    <a:lstStyle/>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844750769"/>
                  </a:ext>
                </a:extLst>
              </a:tr>
              <a:tr h="289862">
                <a:tc vMerge="1">
                  <a:txBody>
                    <a:bodyPr/>
                    <a:lstStyle/>
                    <a:p>
                      <a:endParaRPr lang="en-IN"/>
                    </a:p>
                  </a:txBody>
                  <a:tcPr/>
                </a:tc>
                <a:tc>
                  <a:txBody>
                    <a:bodyPr/>
                    <a:lstStyle/>
                    <a:p>
                      <a:pPr algn="l" fontAlgn="t"/>
                      <a:r>
                        <a:rPr lang="en-US" sz="2000" b="0" i="0" u="none" strike="noStrike">
                          <a:solidFill>
                            <a:srgbClr val="0D0D0D"/>
                          </a:solidFill>
                          <a:effectLst/>
                          <a:latin typeface="Arial" panose="020B0604020202020204" pitchFamily="34" charset="0"/>
                          <a:cs typeface="Arial" panose="020B0604020202020204" pitchFamily="34" charset="0"/>
                        </a:rPr>
                        <a:t>Explain the woman that her breasts will be examined. Assure her that the procedure is painless. Make efforts to ensure that she is fully relaxed and remains at ease during examination.Provide privacy.</a:t>
                      </a:r>
                    </a:p>
                  </a:txBody>
                  <a:tcPr marL="9525" marR="9525" marT="9525" marB="0"/>
                </a:tc>
                <a:tc>
                  <a:txBody>
                    <a:bodyPr/>
                    <a:lstStyle/>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23688766"/>
                  </a:ext>
                </a:extLst>
              </a:tr>
              <a:tr h="225083">
                <a:tc vMerge="1">
                  <a:txBody>
                    <a:bodyPr/>
                    <a:lstStyle/>
                    <a:p>
                      <a:endParaRPr lang="en-IN"/>
                    </a:p>
                  </a:txBody>
                  <a:tcPr/>
                </a:tc>
                <a:tc>
                  <a:txBody>
                    <a:bodyPr/>
                    <a:lstStyle/>
                    <a:p>
                      <a:pPr algn="l" fontAlgn="t"/>
                      <a:r>
                        <a:rPr lang="en-IN" sz="2000" b="1" i="1" u="none" strike="noStrike">
                          <a:solidFill>
                            <a:srgbClr val="0D0D0D"/>
                          </a:solidFill>
                          <a:effectLst/>
                          <a:latin typeface="Arial" panose="020B0604020202020204" pitchFamily="34" charset="0"/>
                          <a:cs typeface="Arial" panose="020B0604020202020204" pitchFamily="34" charset="0"/>
                        </a:rPr>
                        <a:t>Steps of CBE:</a:t>
                      </a:r>
                    </a:p>
                  </a:txBody>
                  <a:tcPr marL="9525" marR="9525" marT="9525" marB="0"/>
                </a:tc>
                <a:tc>
                  <a:txBody>
                    <a:bodyPr/>
                    <a:lstStyle/>
                    <a:p>
                      <a:pPr algn="r" fontAlgn="ctr"/>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t"/>
                      <a:r>
                        <a:rPr lang="en-US" sz="2000" b="0" i="0" u="none" strike="noStrike">
                          <a:solidFill>
                            <a:srgbClr val="0D0D0D"/>
                          </a:solidFill>
                          <a:effectLst/>
                          <a:latin typeface="Arial" panose="020B0604020202020204" pitchFamily="34" charset="0"/>
                          <a:cs typeface="Arial" panose="020B0604020202020204" pitchFamily="34" charset="0"/>
                        </a:rPr>
                        <a:t>Request the woman to undress from her waist up. Make her sit on the examination table with her arms on her side</a:t>
                      </a:r>
                    </a:p>
                  </a:txBody>
                  <a:tcPr marL="9525" marR="9525" marT="9525" marB="0"/>
                </a:tc>
                <a:tc>
                  <a:txBody>
                    <a:bodyPr/>
                    <a:lstStyle/>
                    <a:p>
                      <a:pPr algn="l" fontAlgn="ctr"/>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a:solidFill>
                            <a:srgbClr val="0D0D0D"/>
                          </a:solidFill>
                          <a:effectLst/>
                          <a:latin typeface="Arial" panose="020B0604020202020204" pitchFamily="34" charset="0"/>
                          <a:cs typeface="Arial" panose="020B0604020202020204" pitchFamily="34" charset="0"/>
                        </a:rPr>
                        <a:t>Wash hands thoroughly and dry them. If necessary, put on new examination or high-level disinfected gloves on both hands</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Ask the woman to put her hands over her </a:t>
                      </a:r>
                      <a:r>
                        <a:rPr lang="en-US" sz="2000" b="0" i="0" u="none" strike="noStrike" dirty="0" smtClean="0">
                          <a:solidFill>
                            <a:srgbClr val="0D0D0D"/>
                          </a:solidFill>
                          <a:effectLst/>
                          <a:latin typeface="Arial" panose="020B0604020202020204" pitchFamily="34" charset="0"/>
                          <a:cs typeface="Arial" panose="020B0604020202020204" pitchFamily="34" charset="0"/>
                        </a:rPr>
                        <a:t>head. Then </a:t>
                      </a:r>
                      <a:r>
                        <a:rPr lang="en-US" sz="2000" b="0" i="0" u="none" strike="noStrike" dirty="0">
                          <a:solidFill>
                            <a:srgbClr val="0D0D0D"/>
                          </a:solidFill>
                          <a:effectLst/>
                          <a:latin typeface="Arial" panose="020B0604020202020204" pitchFamily="34" charset="0"/>
                          <a:cs typeface="Arial" panose="020B0604020202020204" pitchFamily="34" charset="0"/>
                        </a:rPr>
                        <a:t>examine the breasts to note: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271736276"/>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Any difference in shape, size</a:t>
                      </a:r>
                    </a:p>
                  </a:txBody>
                  <a:tcPr marL="857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07385637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Dimpling or puckering of skin</a:t>
                      </a:r>
                    </a:p>
                  </a:txBody>
                  <a:tcPr marL="857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51640705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Pulling in of nipple or other part of breast</a:t>
                      </a:r>
                    </a:p>
                  </a:txBody>
                  <a:tcPr marL="857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469240561"/>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Itchy, scaly sore or rash on nipple</a:t>
                      </a:r>
                    </a:p>
                  </a:txBody>
                  <a:tcPr marL="857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Swelling, redness/darkness in either breast</a:t>
                      </a:r>
                    </a:p>
                  </a:txBody>
                  <a:tcPr marL="857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615585611"/>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Look at the nipples and </a:t>
                      </a:r>
                      <a:r>
                        <a:rPr lang="en-US" sz="2000" b="0" i="0" u="none" strike="noStrike" dirty="0" err="1">
                          <a:solidFill>
                            <a:srgbClr val="0D0D0D"/>
                          </a:solidFill>
                          <a:effectLst/>
                          <a:latin typeface="Arial" panose="020B0604020202020204" pitchFamily="34" charset="0"/>
                          <a:cs typeface="Arial" panose="020B0604020202020204" pitchFamily="34" charset="0"/>
                        </a:rPr>
                        <a:t>notethe</a:t>
                      </a:r>
                      <a:r>
                        <a:rPr lang="en-US" sz="2000" b="0" i="0" u="none" strike="noStrike" dirty="0">
                          <a:solidFill>
                            <a:srgbClr val="0D0D0D"/>
                          </a:solidFill>
                          <a:effectLst/>
                          <a:latin typeface="Arial" panose="020B0604020202020204" pitchFamily="34" charset="0"/>
                          <a:cs typeface="Arial" panose="020B0604020202020204" pitchFamily="34" charset="0"/>
                        </a:rPr>
                        <a:t>  size, shape and direction in which they point. Check for rashes or sores and nipple discharge by compression.</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860688407"/>
                  </a:ext>
                </a:extLst>
              </a:tr>
            </a:tbl>
          </a:graphicData>
        </a:graphic>
      </p:graphicFrame>
    </p:spTree>
    <p:extLst>
      <p:ext uri="{BB962C8B-B14F-4D97-AF65-F5344CB8AC3E}">
        <p14:creationId xmlns:p14="http://schemas.microsoft.com/office/powerpoint/2010/main" xmlns="" val="183481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Standard-8 </a:t>
            </a:r>
            <a:r>
              <a:rPr lang="en-US" sz="3200" dirty="0" err="1">
                <a:latin typeface="Arial" panose="020B0604020202020204" pitchFamily="34" charset="0"/>
                <a:cs typeface="Arial" panose="020B0604020202020204" pitchFamily="34" charset="0"/>
              </a:rPr>
              <a:t>continut</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676814272"/>
              </p:ext>
            </p:extLst>
          </p:nvPr>
        </p:nvGraphicFramePr>
        <p:xfrm>
          <a:off x="126608" y="858130"/>
          <a:ext cx="11830928" cy="8073843"/>
        </p:xfrm>
        <a:graphic>
          <a:graphicData uri="http://schemas.openxmlformats.org/drawingml/2006/table">
            <a:tbl>
              <a:tblPr firstRow="1" bandRow="1">
                <a:tableStyleId>{5C22544A-7EE6-4342-B048-85BDC9FD1C3A}</a:tableStyleId>
              </a:tblPr>
              <a:tblGrid>
                <a:gridCol w="1983546">
                  <a:extLst>
                    <a:ext uri="{9D8B030D-6E8A-4147-A177-3AD203B41FA5}">
                      <a16:colId xmlns:a16="http://schemas.microsoft.com/office/drawing/2014/main" xmlns="" val="2035408652"/>
                    </a:ext>
                  </a:extLst>
                </a:gridCol>
                <a:gridCol w="8496886">
                  <a:extLst>
                    <a:ext uri="{9D8B030D-6E8A-4147-A177-3AD203B41FA5}">
                      <a16:colId xmlns:a16="http://schemas.microsoft.com/office/drawing/2014/main" xmlns="" val="2261517293"/>
                    </a:ext>
                  </a:extLst>
                </a:gridCol>
                <a:gridCol w="1350496">
                  <a:extLst>
                    <a:ext uri="{9D8B030D-6E8A-4147-A177-3AD203B41FA5}">
                      <a16:colId xmlns:a16="http://schemas.microsoft.com/office/drawing/2014/main" xmlns="" val="1093898099"/>
                    </a:ext>
                  </a:extLst>
                </a:gridCol>
              </a:tblGrid>
              <a:tr h="549288">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11">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000" b="0" i="0" u="none" strike="noStrike" dirty="0">
                          <a:solidFill>
                            <a:srgbClr val="0D0D0D"/>
                          </a:solidFill>
                          <a:effectLst/>
                          <a:latin typeface="Arial" panose="020B0604020202020204" pitchFamily="34" charset="0"/>
                          <a:cs typeface="Arial" panose="020B0604020202020204" pitchFamily="34" charset="0"/>
                        </a:rPr>
                        <a:t>8.</a:t>
                      </a:r>
                      <a:r>
                        <a:rPr lang="en-US" sz="2000" b="1" i="0" u="none" strike="noStrike" dirty="0">
                          <a:solidFill>
                            <a:srgbClr val="0D0D0D"/>
                          </a:solidFill>
                          <a:effectLst/>
                          <a:latin typeface="Arial" panose="020B0604020202020204" pitchFamily="34" charset="0"/>
                          <a:cs typeface="Arial" panose="020B0604020202020204" pitchFamily="34" charset="0"/>
                        </a:rPr>
                        <a:t> The service provider is able to assess and screen for breast abnormalities in women</a:t>
                      </a:r>
                      <a:endParaRPr lang="en-US" sz="2000" b="0" i="0" u="none" strike="noStrike" dirty="0">
                        <a:solidFill>
                          <a:srgbClr val="0D0D0D"/>
                        </a:solidFill>
                        <a:effectLst/>
                        <a:latin typeface="Arial" panose="020B0604020202020204" pitchFamily="34" charset="0"/>
                        <a:cs typeface="Arial" panose="020B0604020202020204" pitchFamily="34" charset="0"/>
                      </a:endParaRPr>
                    </a:p>
                    <a:p>
                      <a:pPr algn="ctr"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Ask the woman to press her hands on her hips/waist to check if there is any abnormality</a:t>
                      </a:r>
                    </a:p>
                  </a:txBody>
                  <a:tcPr marL="9525" marR="9525" marT="9525" marB="0"/>
                </a:tc>
                <a:tc>
                  <a:txBody>
                    <a:bodyPr/>
                    <a:lstStyle/>
                    <a:p>
                      <a:pPr algn="l" fontAlgn="t"/>
                      <a:endParaRPr lang="en-US"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844750769"/>
                  </a:ext>
                </a:extLst>
              </a:tr>
              <a:tr h="289862">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Observe her breasts while woman has hands over her head and presses her hands on her hips/waist. Check to see if breasts hang evenly</a:t>
                      </a:r>
                    </a:p>
                  </a:txBody>
                  <a:tcPr marL="9525" marR="9525" marT="9525" marB="0"/>
                </a:tc>
                <a:tc>
                  <a:txBody>
                    <a:bodyPr/>
                    <a:lstStyle/>
                    <a:p>
                      <a:pPr algn="l" fontAlgn="t"/>
                      <a:endParaRPr lang="en-US"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556821050"/>
                  </a:ext>
                </a:extLst>
              </a:tr>
              <a:tr h="289862">
                <a:tc vMerge="1">
                  <a:txBody>
                    <a:bodyPr/>
                    <a:lstStyle/>
                    <a:p>
                      <a:endParaRPr lang="en-IN"/>
                    </a:p>
                  </a:txBody>
                  <a:tcPr/>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Ask her to lie down on the examining table. Place a pillow under her shoulder on the side being examined and place woman’s arm over her head</a:t>
                      </a:r>
                    </a:p>
                  </a:txBody>
                  <a:tcPr marL="9525" marR="9525" marT="9525" marB="0"/>
                </a:tc>
                <a:tc>
                  <a:txBody>
                    <a:bodyPr/>
                    <a:lstStyle/>
                    <a:p>
                      <a:pPr algn="l" fontAlgn="t"/>
                      <a:endParaRPr lang="en-US"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348178338"/>
                  </a:ext>
                </a:extLst>
              </a:tr>
              <a:tr h="289862">
                <a:tc vMerge="1">
                  <a:txBody>
                    <a:bodyPr/>
                    <a:lstStyle/>
                    <a:p>
                      <a:endParaRPr lang="en-IN"/>
                    </a:p>
                  </a:txBody>
                  <a:tcPr/>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Palpate the entire breast using the spiral or ‘Dial of a Clock’ technique using the pads of three middle fingers</a:t>
                      </a:r>
                    </a:p>
                  </a:txBody>
                  <a:tcPr marL="9525" marR="9525" marT="9525" marB="0"/>
                </a:tc>
                <a:tc>
                  <a:txBody>
                    <a:bodyPr/>
                    <a:lstStyle/>
                    <a:p>
                      <a:pPr algn="l" fontAlgn="t"/>
                      <a:endParaRPr lang="en-US"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23688766"/>
                  </a:ext>
                </a:extLst>
              </a:tr>
              <a:tr h="225083">
                <a:tc vMerge="1">
                  <a:txBody>
                    <a:bodyPr/>
                    <a:lstStyle/>
                    <a:p>
                      <a:endParaRPr lang="en-IN"/>
                    </a:p>
                  </a:txBody>
                  <a:tcPr/>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Note any lump or tenderness</a:t>
                      </a:r>
                    </a:p>
                  </a:txBody>
                  <a:tcPr marL="9525" marR="9525" marT="9525" marB="0"/>
                </a:tc>
                <a:tc>
                  <a:txBody>
                    <a:bodyPr/>
                    <a:lstStyle/>
                    <a:p>
                      <a:pPr algn="r" fontAlgn="ctr"/>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1094907623"/>
                  </a:ext>
                </a:extLst>
              </a:tr>
              <a:tr h="239150">
                <a:tc vMerge="1">
                  <a:txBody>
                    <a:bodyPr/>
                    <a:lstStyle/>
                    <a:p>
                      <a:endParaRPr lang="en-IN"/>
                    </a:p>
                  </a:txBody>
                  <a:tcPr/>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Squeeze the nipple gently using thumb and index finger and checks for any </a:t>
                      </a:r>
                      <a:r>
                        <a:rPr lang="en-US" sz="1800" b="0" i="0" u="none" strike="noStrike" dirty="0" smtClean="0">
                          <a:solidFill>
                            <a:srgbClr val="0D0D0D"/>
                          </a:solidFill>
                          <a:effectLst/>
                          <a:latin typeface="Arial" panose="020B0604020202020204" pitchFamily="34" charset="0"/>
                          <a:cs typeface="Arial" panose="020B0604020202020204" pitchFamily="34" charset="0"/>
                        </a:rPr>
                        <a:t>discharge. Palpate  </a:t>
                      </a:r>
                      <a:r>
                        <a:rPr lang="en-US" sz="1800" b="0" i="0" u="none" strike="noStrike" dirty="0">
                          <a:solidFill>
                            <a:srgbClr val="0D0D0D"/>
                          </a:solidFill>
                          <a:effectLst/>
                          <a:latin typeface="Arial" panose="020B0604020202020204" pitchFamily="34" charset="0"/>
                          <a:cs typeface="Arial" panose="020B0604020202020204" pitchFamily="34" charset="0"/>
                        </a:rPr>
                        <a:t>for any thickening behind the nipple</a:t>
                      </a:r>
                    </a:p>
                  </a:txBody>
                  <a:tcPr marL="9525" marR="9525" marT="9525" marB="0"/>
                </a:tc>
                <a:tc>
                  <a:txBody>
                    <a:bodyPr/>
                    <a:lstStyle/>
                    <a:p>
                      <a:pPr algn="l" fontAlgn="ctr"/>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Repeat these above steps for the other breast</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Request the woman sit up and raise her arm. Palpate the tail of the breast and check for enlarged lymph nodes or tenderness in each breast. Palpate both the axillae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271736276"/>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a:solidFill>
                            <a:srgbClr val="0D0D0D"/>
                          </a:solidFill>
                          <a:effectLst/>
                          <a:latin typeface="Arial" panose="020B0604020202020204" pitchFamily="34" charset="0"/>
                          <a:cs typeface="Arial" panose="020B0604020202020204" pitchFamily="34" charset="0"/>
                        </a:rPr>
                        <a:t>After completing the examination, ask the woman to put her dress back.</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07385637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If the findings are normal, tell the woman everything is fine and when she should return for a repeat examination</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516407057"/>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Give women written materials to re-</a:t>
                      </a:r>
                      <a:r>
                        <a:rPr lang="en-US" sz="1800" b="0" i="0" u="none" strike="noStrike" dirty="0" err="1">
                          <a:solidFill>
                            <a:srgbClr val="0D0D0D"/>
                          </a:solidFill>
                          <a:effectLst/>
                          <a:latin typeface="Arial" panose="020B0604020202020204" pitchFamily="34" charset="0"/>
                          <a:cs typeface="Arial" panose="020B0604020202020204" pitchFamily="34" charset="0"/>
                        </a:rPr>
                        <a:t>inforce</a:t>
                      </a:r>
                      <a:r>
                        <a:rPr lang="en-US" sz="1800" b="0" i="0" u="none" strike="noStrike" dirty="0">
                          <a:solidFill>
                            <a:srgbClr val="0D0D0D"/>
                          </a:solidFill>
                          <a:effectLst/>
                          <a:latin typeface="Arial" panose="020B0604020202020204" pitchFamily="34" charset="0"/>
                          <a:cs typeface="Arial" panose="020B0604020202020204" pitchFamily="34" charset="0"/>
                        </a:rPr>
                        <a:t> self-education</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469240561"/>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If there are any abnormal or suspicious findings, explain about it to the woman and her family member/ASHA</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Inform them about the next course of action such as referral to higher health facility, in consultation with the doctor/specialist.</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615585611"/>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1800" b="0" i="0" u="none" strike="noStrike" dirty="0">
                          <a:solidFill>
                            <a:srgbClr val="0D0D0D"/>
                          </a:solidFill>
                          <a:effectLst/>
                          <a:latin typeface="Arial" panose="020B0604020202020204" pitchFamily="34" charset="0"/>
                          <a:cs typeface="Arial" panose="020B0604020202020204" pitchFamily="34" charset="0"/>
                        </a:rPr>
                        <a:t>Record and draw the observations on the client record and facility register.</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860688407"/>
                  </a:ext>
                </a:extLst>
              </a:tr>
            </a:tbl>
          </a:graphicData>
        </a:graphic>
      </p:graphicFrame>
    </p:spTree>
    <p:extLst>
      <p:ext uri="{BB962C8B-B14F-4D97-AF65-F5344CB8AC3E}">
        <p14:creationId xmlns:p14="http://schemas.microsoft.com/office/powerpoint/2010/main" xmlns="" val="3627444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Standard-9</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807849623"/>
              </p:ext>
            </p:extLst>
          </p:nvPr>
        </p:nvGraphicFramePr>
        <p:xfrm>
          <a:off x="126608" y="858130"/>
          <a:ext cx="11830928" cy="9006567"/>
        </p:xfrm>
        <a:graphic>
          <a:graphicData uri="http://schemas.openxmlformats.org/drawingml/2006/table">
            <a:tbl>
              <a:tblPr firstRow="1" bandRow="1">
                <a:tableStyleId>{5C22544A-7EE6-4342-B048-85BDC9FD1C3A}</a:tableStyleId>
              </a:tblPr>
              <a:tblGrid>
                <a:gridCol w="1983546">
                  <a:extLst>
                    <a:ext uri="{9D8B030D-6E8A-4147-A177-3AD203B41FA5}">
                      <a16:colId xmlns:a16="http://schemas.microsoft.com/office/drawing/2014/main" xmlns="" val="2035408652"/>
                    </a:ext>
                  </a:extLst>
                </a:gridCol>
                <a:gridCol w="8496886">
                  <a:extLst>
                    <a:ext uri="{9D8B030D-6E8A-4147-A177-3AD203B41FA5}">
                      <a16:colId xmlns:a16="http://schemas.microsoft.com/office/drawing/2014/main" xmlns="" val="2261517293"/>
                    </a:ext>
                  </a:extLst>
                </a:gridCol>
                <a:gridCol w="1350496">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8">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9.The service provider performs proper techniques and shows competence in  Intramuscular Injection.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ctr"/>
                      <a:r>
                        <a:rPr lang="en-US" sz="2000" b="0" i="1" u="none" strike="noStrike">
                          <a:solidFill>
                            <a:srgbClr val="0D0D0D"/>
                          </a:solidFill>
                          <a:effectLst/>
                          <a:latin typeface="Arial" panose="020B0604020202020204" pitchFamily="34" charset="0"/>
                          <a:cs typeface="Arial" panose="020B0604020202020204" pitchFamily="34" charset="0"/>
                        </a:rPr>
                        <a:t> </a:t>
                      </a:r>
                      <a:r>
                        <a:rPr lang="en-US" sz="2000" b="1" i="1" u="none" strike="noStrike">
                          <a:solidFill>
                            <a:srgbClr val="0D0D0D"/>
                          </a:solidFill>
                          <a:effectLst/>
                          <a:latin typeface="Arial" panose="020B0604020202020204" pitchFamily="34" charset="0"/>
                          <a:cs typeface="Arial" panose="020B0604020202020204" pitchFamily="34" charset="0"/>
                        </a:rPr>
                        <a:t>Determine by observing or interviewing two providers whether the provider following steps/tasks:</a:t>
                      </a:r>
                      <a:endParaRPr lang="en-US" sz="2000" b="0" i="1" u="none" strike="noStrike">
                        <a:solidFill>
                          <a:srgbClr val="0D0D0D"/>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844750769"/>
                  </a:ext>
                </a:extLst>
              </a:tr>
              <a:tr h="289862">
                <a:tc vMerge="1">
                  <a:txBody>
                    <a:bodyPr/>
                    <a:lstStyle/>
                    <a:p>
                      <a:endParaRPr lang="en-IN"/>
                    </a:p>
                  </a:txBody>
                  <a:tcPr/>
                </a:tc>
                <a:tc>
                  <a:txBody>
                    <a:bodyPr/>
                    <a:lstStyle/>
                    <a:p>
                      <a:pPr algn="l" fontAlgn="ctr"/>
                      <a:r>
                        <a:rPr lang="en-US" sz="2000" b="1" i="1" u="none" strike="noStrike">
                          <a:solidFill>
                            <a:srgbClr val="0D0D0D"/>
                          </a:solidFill>
                          <a:effectLst/>
                          <a:latin typeface="Arial" panose="020B0604020202020204" pitchFamily="34" charset="0"/>
                          <a:cs typeface="Arial" panose="020B0604020202020204" pitchFamily="34" charset="0"/>
                        </a:rPr>
                        <a:t>Arrange articles:</a:t>
                      </a:r>
                      <a:br>
                        <a:rPr lang="en-US" sz="2000" b="1" i="1" u="none" strike="noStrike">
                          <a:solidFill>
                            <a:srgbClr val="0D0D0D"/>
                          </a:solidFill>
                          <a:effectLst/>
                          <a:latin typeface="Arial" panose="020B0604020202020204" pitchFamily="34" charset="0"/>
                          <a:cs typeface="Arial" panose="020B0604020202020204" pitchFamily="34" charset="0"/>
                        </a:rPr>
                      </a:br>
                      <a:r>
                        <a:rPr lang="en-US" sz="2000" b="1" i="1" u="none" strike="noStrike">
                          <a:solidFill>
                            <a:srgbClr val="0D0D0D"/>
                          </a:solidFill>
                          <a:effectLst/>
                          <a:latin typeface="Arial" panose="020B0604020202020204" pitchFamily="34" charset="0"/>
                          <a:cs typeface="Arial" panose="020B0604020202020204" pitchFamily="34" charset="0"/>
                        </a:rPr>
                        <a:t>-</a:t>
                      </a:r>
                      <a:r>
                        <a:rPr lang="en-US" sz="2000" b="0" i="1" u="none" strike="noStrike">
                          <a:solidFill>
                            <a:srgbClr val="0D0D0D"/>
                          </a:solidFill>
                          <a:effectLst/>
                          <a:latin typeface="Arial" panose="020B0604020202020204" pitchFamily="34" charset="0"/>
                          <a:cs typeface="Arial" panose="020B0604020202020204" pitchFamily="34" charset="0"/>
                        </a:rPr>
                        <a:t>Medication in vial/ampoule</a:t>
                      </a:r>
                      <a:br>
                        <a:rPr lang="en-US" sz="2000" b="0" i="1" u="none" strike="noStrike">
                          <a:solidFill>
                            <a:srgbClr val="0D0D0D"/>
                          </a:solidFill>
                          <a:effectLst/>
                          <a:latin typeface="Arial" panose="020B0604020202020204" pitchFamily="34" charset="0"/>
                          <a:cs typeface="Arial" panose="020B0604020202020204" pitchFamily="34" charset="0"/>
                        </a:rPr>
                      </a:br>
                      <a:r>
                        <a:rPr lang="en-US" sz="2000" b="0" i="1" u="none" strike="noStrike">
                          <a:solidFill>
                            <a:srgbClr val="0D0D0D"/>
                          </a:solidFill>
                          <a:effectLst/>
                          <a:latin typeface="Arial" panose="020B0604020202020204" pitchFamily="34" charset="0"/>
                          <a:cs typeface="Arial" panose="020B0604020202020204" pitchFamily="34" charset="0"/>
                        </a:rPr>
                        <a:t>- Clean gloves</a:t>
                      </a:r>
                      <a:br>
                        <a:rPr lang="en-US" sz="2000" b="0" i="1" u="none" strike="noStrike">
                          <a:solidFill>
                            <a:srgbClr val="0D0D0D"/>
                          </a:solidFill>
                          <a:effectLst/>
                          <a:latin typeface="Arial" panose="020B0604020202020204" pitchFamily="34" charset="0"/>
                          <a:cs typeface="Arial" panose="020B0604020202020204" pitchFamily="34" charset="0"/>
                        </a:rPr>
                      </a:br>
                      <a:r>
                        <a:rPr lang="en-US" sz="2000" b="0" i="1" u="none" strike="noStrike">
                          <a:solidFill>
                            <a:srgbClr val="0D0D0D"/>
                          </a:solidFill>
                          <a:effectLst/>
                          <a:latin typeface="Arial" panose="020B0604020202020204" pitchFamily="34" charset="0"/>
                          <a:cs typeface="Arial" panose="020B0604020202020204" pitchFamily="34" charset="0"/>
                        </a:rPr>
                        <a:t>- Sterile syringes and needles. </a:t>
                      </a:r>
                      <a:br>
                        <a:rPr lang="en-US" sz="2000" b="0" i="1" u="none" strike="noStrike">
                          <a:solidFill>
                            <a:srgbClr val="0D0D0D"/>
                          </a:solidFill>
                          <a:effectLst/>
                          <a:latin typeface="Arial" panose="020B0604020202020204" pitchFamily="34" charset="0"/>
                          <a:cs typeface="Arial" panose="020B0604020202020204" pitchFamily="34" charset="0"/>
                        </a:rPr>
                      </a:br>
                      <a:r>
                        <a:rPr lang="en-US" sz="2000" b="0" i="1" u="none" strike="noStrike">
                          <a:solidFill>
                            <a:srgbClr val="0D0D0D"/>
                          </a:solidFill>
                          <a:effectLst/>
                          <a:latin typeface="Arial" panose="020B0604020202020204" pitchFamily="34" charset="0"/>
                          <a:cs typeface="Arial" panose="020B0604020202020204" pitchFamily="34" charset="0"/>
                        </a:rPr>
                        <a:t>- Sprit swab</a:t>
                      </a:r>
                      <a:endParaRPr lang="en-US" sz="2000" b="1" i="1" u="none" strike="noStrike">
                        <a:solidFill>
                          <a:srgbClr val="0D0D0D"/>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ctr"/>
                      <a:r>
                        <a:rPr lang="en-IN" sz="2000" b="0" i="0" u="none" strike="noStrike">
                          <a:solidFill>
                            <a:srgbClr val="0D0D0D"/>
                          </a:solidFill>
                          <a:effectLst/>
                          <a:latin typeface="Arial" panose="020B0604020202020204" pitchFamily="34" charset="0"/>
                          <a:cs typeface="Arial" panose="020B0604020202020204" pitchFamily="34" charset="0"/>
                        </a:rPr>
                        <a:t>IM Injection Checklist</a:t>
                      </a:r>
                    </a:p>
                  </a:txBody>
                  <a:tcPr marL="9525" marR="171450" marT="9525" marB="0" anchor="ctr"/>
                </a:tc>
                <a:extLst>
                  <a:ext uri="{0D108BD9-81ED-4DB2-BD59-A6C34878D82A}">
                    <a16:rowId xmlns:a16="http://schemas.microsoft.com/office/drawing/2014/main" xmlns="" val="556821050"/>
                  </a:ext>
                </a:extLst>
              </a:tr>
              <a:tr h="289862">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Perform proper handwash and  hygiene throughout the procedure.</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348178338"/>
                  </a:ext>
                </a:extLst>
              </a:tr>
              <a:tr h="289862">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Provide privacy.Make the patient sit or lie comfortably..Ensure the patient is not empty stomach.Explain the need of injection. </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723688766"/>
                  </a:ext>
                </a:extLst>
              </a:tr>
              <a:tr h="225083">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Read the medication card. Carefully read the medication name, date of expiry and the content inside for any changes.</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094907623"/>
                  </a:ext>
                </a:extLst>
              </a:tr>
              <a:tr h="239150">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Prepare dilution if required. Load the syringe and expel the air inside carefully without medication wastage.</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Explain the purpose and action of the medication to the patient.</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Select an appropriate administration site. </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271736276"/>
                  </a:ext>
                </a:extLst>
              </a:tr>
              <a:tr h="338727">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Assist the patient to position properly based on the site of the injection. Drape as needed to expose only area of site that is needed. </a:t>
                      </a:r>
                    </a:p>
                  </a:txBody>
                  <a:tcPr marL="9525" marR="9525" marT="9525" marB="0" anchor="ctr"/>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073856377"/>
                  </a:ext>
                </a:extLst>
              </a:tr>
              <a:tr h="338727">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just" fontAlgn="ctr"/>
                      <a:r>
                        <a:rPr lang="en-US" sz="2000" b="0" i="0" u="none" strike="noStrike">
                          <a:solidFill>
                            <a:srgbClr val="0D0D0D"/>
                          </a:solidFill>
                          <a:effectLst/>
                          <a:latin typeface="Arial" panose="020B0604020202020204" pitchFamily="34" charset="0"/>
                          <a:cs typeface="Arial" panose="020B0604020202020204" pitchFamily="34" charset="0"/>
                        </a:rPr>
                        <a:t>Clean the area around the injection site with an antimicrobial swab. Use a firm, circular motion while moving outward from the injection site. Allow area to dry.</a:t>
                      </a:r>
                    </a:p>
                  </a:txBody>
                  <a:tcPr marL="9525" marR="9525" marT="9525" marB="0" anchor="ctr"/>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16407057"/>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US"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469240561"/>
                  </a:ext>
                </a:extLst>
              </a:tr>
              <a:tr h="338727">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US"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77890159"/>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US"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615585611"/>
                  </a:ext>
                </a:extLst>
              </a:tr>
              <a:tr h="338727">
                <a:tc>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US" sz="18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860688407"/>
                  </a:ext>
                </a:extLst>
              </a:tr>
            </a:tbl>
          </a:graphicData>
        </a:graphic>
      </p:graphicFrame>
    </p:spTree>
    <p:extLst>
      <p:ext uri="{BB962C8B-B14F-4D97-AF65-F5344CB8AC3E}">
        <p14:creationId xmlns:p14="http://schemas.microsoft.com/office/powerpoint/2010/main" xmlns="" val="3114667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Standard-9 </a:t>
            </a:r>
            <a:r>
              <a:rPr lang="en-US" sz="3200" dirty="0" err="1">
                <a:latin typeface="Arial" panose="020B0604020202020204" pitchFamily="34" charset="0"/>
                <a:cs typeface="Arial" panose="020B0604020202020204" pitchFamily="34" charset="0"/>
              </a:rPr>
              <a:t>continu</a:t>
            </a:r>
            <a:r>
              <a:rPr lang="en-US" sz="3200" dirty="0">
                <a:latin typeface="Arial" panose="020B0604020202020204" pitchFamily="34" charset="0"/>
                <a:cs typeface="Arial" panose="020B0604020202020204" pitchFamily="34" charset="0"/>
              </a:rPr>
              <a:t>…</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1788529887"/>
              </p:ext>
            </p:extLst>
          </p:nvPr>
        </p:nvGraphicFramePr>
        <p:xfrm>
          <a:off x="126608" y="858130"/>
          <a:ext cx="11830928" cy="7255782"/>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xmlns="" val="2035408652"/>
                    </a:ext>
                  </a:extLst>
                </a:gridCol>
                <a:gridCol w="8834511">
                  <a:extLst>
                    <a:ext uri="{9D8B030D-6E8A-4147-A177-3AD203B41FA5}">
                      <a16:colId xmlns:a16="http://schemas.microsoft.com/office/drawing/2014/main" xmlns="" val="2261517293"/>
                    </a:ext>
                  </a:extLst>
                </a:gridCol>
                <a:gridCol w="1350496">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8">
                  <a:txBody>
                    <a:bodyPr/>
                    <a:lstStyle/>
                    <a:p>
                      <a:pPr algn="ctr" fontAlgn="t"/>
                      <a:r>
                        <a:rPr lang="en-US" sz="2000" b="0" i="0" u="none" strike="noStrike" dirty="0">
                          <a:solidFill>
                            <a:srgbClr val="0D0D0D"/>
                          </a:solidFill>
                          <a:effectLst/>
                          <a:latin typeface="Arial" panose="020B0604020202020204" pitchFamily="34" charset="0"/>
                          <a:cs typeface="Arial" panose="020B0604020202020204" pitchFamily="34" charset="0"/>
                        </a:rPr>
                        <a:t>9.The service provider performs proper techniques and shows competence in  Intramuscular Injection.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Remove the needle cap by pulling it straight off. Hold the syringe in your dominant hand between the thumb and forefinger.</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844750769"/>
                  </a:ext>
                </a:extLst>
              </a:tr>
              <a:tr h="0">
                <a:tc vMerge="1">
                  <a:txBody>
                    <a:bodyPr/>
                    <a:lstStyle/>
                    <a:p>
                      <a:endParaRPr lang="en-IN"/>
                    </a:p>
                  </a:txBody>
                  <a:tcPr/>
                </a:tc>
                <a:tc>
                  <a:txBody>
                    <a:bodyPr/>
                    <a:lstStyle/>
                    <a:p>
                      <a:pPr lvl="0" algn="l" fontAlgn="ctr"/>
                      <a:r>
                        <a:rPr lang="en-US" sz="2000" b="0" i="0" u="none" strike="noStrike" dirty="0">
                          <a:solidFill>
                            <a:srgbClr val="0D0D0D"/>
                          </a:solidFill>
                          <a:effectLst/>
                          <a:latin typeface="Arial" panose="020B0604020202020204" pitchFamily="34" charset="0"/>
                          <a:cs typeface="Arial" panose="020B0604020202020204" pitchFamily="34" charset="0"/>
                        </a:rPr>
                        <a:t>Aspirate by slowly (for at least 5 seconds) pulling back on the plunger to determine whether the needle is in a blood vessel. Watch for a flash of pink or red in the syringe. Act fast withdrawing the syringe if blood streaks. </a:t>
                      </a:r>
                    </a:p>
                  </a:txBody>
                  <a:tcPr marL="9525" marR="9525" marT="9525" marB="0" anchor="ctr"/>
                </a:tc>
                <a:tc>
                  <a:txBody>
                    <a:bodyPr/>
                    <a:lstStyle/>
                    <a:p>
                      <a:pPr algn="r" fontAlgn="ctr"/>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171450" marT="9525" marB="0" anchor="ctr"/>
                </a:tc>
                <a:extLst>
                  <a:ext uri="{0D108BD9-81ED-4DB2-BD59-A6C34878D82A}">
                    <a16:rowId xmlns:a16="http://schemas.microsoft.com/office/drawing/2014/main" xmlns="" val="556821050"/>
                  </a:ext>
                </a:extLst>
              </a:tr>
              <a:tr h="289862">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If no blood is aspirated, inject the solution slowly.</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348178338"/>
                  </a:ext>
                </a:extLst>
              </a:tr>
              <a:tr h="289862">
                <a:tc vMerge="1">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Withdraw the needle smoothly and steadily at the same angle at which it was inserted.</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723688766"/>
                  </a:ext>
                </a:extLst>
              </a:tr>
              <a:tr h="225083">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Apply gentle pressure at the site with dry gauze.</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094907623"/>
                  </a:ext>
                </a:extLst>
              </a:tr>
              <a:tr h="239150">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Do not recap the used needle. Engage the safety shield or needle guard, if present. Disinfect the needle with 0.5% chlorine solution. Discard the needle and syringe in the appropriate receptacle.</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Assist the patient to a position of comfort.</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Rinse and Remove gloves 0.5% chlorine solution. Wash hands thoroughly after the procedure. </a:t>
                      </a:r>
                    </a:p>
                  </a:txBody>
                  <a:tcPr marL="9525" marR="9525" marT="9525" marB="0" anchor="ctr"/>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271736276"/>
                  </a:ext>
                </a:extLst>
              </a:tr>
              <a:tr h="338727">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Observe the area and the patient for any signs of  reaction at determined intervals after administration. Record in the register and patients slip/notebook. </a:t>
                      </a:r>
                    </a:p>
                  </a:txBody>
                  <a:tcPr marL="9525" marR="9525" marT="9525" marB="0" anchor="ctr"/>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073856377"/>
                  </a:ext>
                </a:extLst>
              </a:tr>
              <a:tr h="338727">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Standard-9</a:t>
                      </a:r>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0"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nchor="ctr"/>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3961956174"/>
                  </a:ext>
                </a:extLst>
              </a:tr>
            </a:tbl>
          </a:graphicData>
        </a:graphic>
      </p:graphicFrame>
    </p:spTree>
    <p:extLst>
      <p:ext uri="{BB962C8B-B14F-4D97-AF65-F5344CB8AC3E}">
        <p14:creationId xmlns:p14="http://schemas.microsoft.com/office/powerpoint/2010/main" xmlns="" val="55782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Standard-10</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515902475"/>
              </p:ext>
            </p:extLst>
          </p:nvPr>
        </p:nvGraphicFramePr>
        <p:xfrm>
          <a:off x="126608" y="858130"/>
          <a:ext cx="11830928" cy="7029450"/>
        </p:xfrm>
        <a:graphic>
          <a:graphicData uri="http://schemas.openxmlformats.org/drawingml/2006/table">
            <a:tbl>
              <a:tblPr firstRow="1" bandRow="1">
                <a:tableStyleId>{5C22544A-7EE6-4342-B048-85BDC9FD1C3A}</a:tableStyleId>
              </a:tblPr>
              <a:tblGrid>
                <a:gridCol w="1392703">
                  <a:extLst>
                    <a:ext uri="{9D8B030D-6E8A-4147-A177-3AD203B41FA5}">
                      <a16:colId xmlns:a16="http://schemas.microsoft.com/office/drawing/2014/main" xmlns="" val="2035408652"/>
                    </a:ext>
                  </a:extLst>
                </a:gridCol>
                <a:gridCol w="8876714">
                  <a:extLst>
                    <a:ext uri="{9D8B030D-6E8A-4147-A177-3AD203B41FA5}">
                      <a16:colId xmlns:a16="http://schemas.microsoft.com/office/drawing/2014/main" xmlns="" val="2261517293"/>
                    </a:ext>
                  </a:extLst>
                </a:gridCol>
                <a:gridCol w="1561511">
                  <a:extLst>
                    <a:ext uri="{9D8B030D-6E8A-4147-A177-3AD203B41FA5}">
                      <a16:colId xmlns:a16="http://schemas.microsoft.com/office/drawing/2014/main" xmlns="" val="1093898099"/>
                    </a:ext>
                  </a:extLst>
                </a:gridCol>
              </a:tblGrid>
              <a:tr h="558814">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289862">
                <a:tc rowSpan="9">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10. The Provider is able to perform proper Anthropometric measurement on Pre school children</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Standard-10</a:t>
                      </a: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Determine by observing or interviewing two providers whether the provider following steps/tasks:</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School health record</a:t>
                      </a:r>
                    </a:p>
                  </a:txBody>
                  <a:tcPr marL="9525" marR="9525" marT="9525" marB="0"/>
                </a:tc>
                <a:extLst>
                  <a:ext uri="{0D108BD9-81ED-4DB2-BD59-A6C34878D82A}">
                    <a16:rowId xmlns:a16="http://schemas.microsoft.com/office/drawing/2014/main" xmlns="" val="1844750769"/>
                  </a:ext>
                </a:extLst>
              </a:tr>
              <a:tr h="0">
                <a:tc vMerge="1">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a:solidFill>
                            <a:srgbClr val="0D0D0D"/>
                          </a:solidFill>
                          <a:effectLst/>
                          <a:latin typeface="Arial" panose="020B0604020202020204" pitchFamily="34" charset="0"/>
                          <a:cs typeface="Arial" panose="020B0604020202020204" pitchFamily="34" charset="0"/>
                        </a:rPr>
                        <a:t>Make rapport with the client.</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56821050"/>
                  </a:ext>
                </a:extLst>
              </a:tr>
              <a:tr h="289862">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Perform anthropometric assessment on the Preschool child -measures mid arm circumference: </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348178338"/>
                  </a:ext>
                </a:extLst>
              </a:tr>
              <a:tr h="289862">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a:solidFill>
                            <a:srgbClr val="0D0D0D"/>
                          </a:solidFill>
                          <a:effectLst/>
                          <a:latin typeface="Arial" panose="020B0604020202020204" pitchFamily="34" charset="0"/>
                          <a:cs typeface="Arial" panose="020B0604020202020204" pitchFamily="34" charset="0"/>
                        </a:rPr>
                        <a:t> The provider has got measuring tape without metal cap,  the child is made to sit comfortably either on the lap of the mother or on a chair. </a:t>
                      </a:r>
                    </a:p>
                  </a:txBody>
                  <a:tcPr marL="9525" marR="9525" marT="9525" marB="0"/>
                </a:tc>
                <a:tc>
                  <a:txBody>
                    <a:bodyPr/>
                    <a:lstStyle/>
                    <a:p>
                      <a:pPr algn="r" fontAlgn="ctr"/>
                      <a:r>
                        <a:rPr lang="en-IN" sz="2000" b="1" i="0" u="none" strike="noStrike">
                          <a:solidFill>
                            <a:srgbClr val="0D0D0D"/>
                          </a:solidFill>
                          <a:effectLst/>
                          <a:latin typeface="Arial" panose="020B0604020202020204" pitchFamily="34" charset="0"/>
                          <a:cs typeface="Arial" panose="020B0604020202020204" pitchFamily="34" charset="0"/>
                        </a:rPr>
                        <a:t> </a:t>
                      </a:r>
                    </a:p>
                  </a:txBody>
                  <a:tcPr marL="9525" marR="171450" marT="9525" marB="0" anchor="ctr"/>
                </a:tc>
                <a:extLst>
                  <a:ext uri="{0D108BD9-81ED-4DB2-BD59-A6C34878D82A}">
                    <a16:rowId xmlns:a16="http://schemas.microsoft.com/office/drawing/2014/main" xmlns="" val="2723688766"/>
                  </a:ext>
                </a:extLst>
              </a:tr>
              <a:tr h="225083">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Bend the arm at the right angle on the abdomen of the child, Measure the length of the arm from </a:t>
                      </a:r>
                      <a:r>
                        <a:rPr lang="en-US" sz="2000" b="0" i="0" u="none" strike="noStrike" dirty="0" smtClean="0">
                          <a:solidFill>
                            <a:srgbClr val="0D0D0D"/>
                          </a:solidFill>
                          <a:effectLst/>
                          <a:latin typeface="Arial" panose="020B0604020202020204" pitchFamily="34" charset="0"/>
                          <a:cs typeface="Arial" panose="020B0604020202020204" pitchFamily="34" charset="0"/>
                        </a:rPr>
                        <a:t>acromion </a:t>
                      </a:r>
                      <a:r>
                        <a:rPr lang="en-US" sz="2000" b="0" i="0" u="none" strike="noStrike" dirty="0">
                          <a:solidFill>
                            <a:srgbClr val="0D0D0D"/>
                          </a:solidFill>
                          <a:effectLst/>
                          <a:latin typeface="Arial" panose="020B0604020202020204" pitchFamily="34" charset="0"/>
                          <a:cs typeface="Arial" panose="020B0604020202020204" pitchFamily="34" charset="0"/>
                        </a:rPr>
                        <a:t>process to the olecranon process</a:t>
                      </a:r>
                      <a:r>
                        <a:rPr lang="en-US" sz="2000" b="0" i="0" u="none" strike="noStrike" dirty="0" smtClean="0">
                          <a:solidFill>
                            <a:srgbClr val="0D0D0D"/>
                          </a:solidFill>
                          <a:effectLst/>
                          <a:latin typeface="Arial" panose="020B0604020202020204" pitchFamily="34" charset="0"/>
                          <a:cs typeface="Arial" panose="020B0604020202020204" pitchFamily="34" charset="0"/>
                        </a:rPr>
                        <a:t>. Mark </a:t>
                      </a:r>
                      <a:r>
                        <a:rPr lang="en-US" sz="2000" b="0" i="0" u="none" strike="noStrike" dirty="0">
                          <a:solidFill>
                            <a:srgbClr val="0D0D0D"/>
                          </a:solidFill>
                          <a:effectLst/>
                          <a:latin typeface="Arial" panose="020B0604020202020204" pitchFamily="34" charset="0"/>
                          <a:cs typeface="Arial" panose="020B0604020202020204" pitchFamily="34" charset="0"/>
                        </a:rPr>
                        <a:t>the </a:t>
                      </a:r>
                      <a:r>
                        <a:rPr lang="en-US" sz="2000" b="0" i="0" u="none" strike="noStrike" dirty="0" smtClean="0">
                          <a:solidFill>
                            <a:srgbClr val="0D0D0D"/>
                          </a:solidFill>
                          <a:effectLst/>
                          <a:latin typeface="Arial" panose="020B0604020202020204" pitchFamily="34" charset="0"/>
                          <a:cs typeface="Arial" panose="020B0604020202020204" pitchFamily="34" charset="0"/>
                        </a:rPr>
                        <a:t>centimeters </a:t>
                      </a:r>
                      <a:r>
                        <a:rPr lang="en-US" sz="2000" b="0" i="0" u="none" strike="noStrike" dirty="0">
                          <a:solidFill>
                            <a:srgbClr val="0D0D0D"/>
                          </a:solidFill>
                          <a:effectLst/>
                          <a:latin typeface="Arial" panose="020B0604020202020204" pitchFamily="34" charset="0"/>
                          <a:cs typeface="Arial" panose="020B0604020202020204" pitchFamily="34" charset="0"/>
                        </a:rPr>
                        <a:t>and take the exact mid point. </a:t>
                      </a:r>
                    </a:p>
                  </a:txBody>
                  <a:tcPr marL="9525" marR="9525" marT="9525" marB="0"/>
                </a:tc>
                <a:tc>
                  <a:txBody>
                    <a:bodyPr/>
                    <a:lstStyle/>
                    <a:p>
                      <a:pPr algn="l" fontAlgn="ctr"/>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nchor="ctr"/>
                </a:tc>
                <a:extLst>
                  <a:ext uri="{0D108BD9-81ED-4DB2-BD59-A6C34878D82A}">
                    <a16:rowId xmlns:a16="http://schemas.microsoft.com/office/drawing/2014/main" xmlns="" val="1094907623"/>
                  </a:ext>
                </a:extLst>
              </a:tr>
              <a:tr h="239150">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Turn the measuring tape to the mid point of the arm and make the mid arm circumference reading in centimeters </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88450915"/>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Ensure that the child is quiet and prevents movement for a while to get the accurate readings. </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3329373"/>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Interpret the Mid Upper arm findings with the Indian Academy of Pediatrics  Standards for the PEM status. Record the findings. </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271736276"/>
                  </a:ext>
                </a:extLst>
              </a:tr>
              <a:tr h="33872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just" fontAlgn="ctr"/>
                      <a:r>
                        <a:rPr lang="en-US" sz="20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nchor="ctr"/>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073856377"/>
                  </a:ext>
                </a:extLst>
              </a:tr>
            </a:tbl>
          </a:graphicData>
        </a:graphic>
      </p:graphicFrame>
    </p:spTree>
    <p:extLst>
      <p:ext uri="{BB962C8B-B14F-4D97-AF65-F5344CB8AC3E}">
        <p14:creationId xmlns:p14="http://schemas.microsoft.com/office/powerpoint/2010/main" xmlns="" val="3568500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1DDE68-F4DD-4E6F-9701-4590D1391419}"/>
              </a:ext>
            </a:extLst>
          </p:cNvPr>
          <p:cNvSpPr>
            <a:spLocks noGrp="1"/>
          </p:cNvSpPr>
          <p:nvPr>
            <p:ph type="title"/>
          </p:nvPr>
        </p:nvSpPr>
        <p:spPr>
          <a:xfrm>
            <a:off x="838200" y="365126"/>
            <a:ext cx="10515600" cy="493004"/>
          </a:xfrm>
        </p:spPr>
        <p:txBody>
          <a:bodyPr>
            <a:noAutofit/>
          </a:bodyPr>
          <a:lstStyle/>
          <a:p>
            <a:r>
              <a:rPr lang="en-US" sz="3200" dirty="0">
                <a:latin typeface="Arial" panose="020B0604020202020204" pitchFamily="34" charset="0"/>
                <a:cs typeface="Arial" panose="020B0604020202020204" pitchFamily="34" charset="0"/>
              </a:rPr>
              <a:t>Standard-11</a:t>
            </a:r>
            <a:endParaRPr lang="en-IN"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A0670930-D731-4D35-9957-C6B6AA738280}"/>
              </a:ext>
            </a:extLst>
          </p:cNvPr>
          <p:cNvGraphicFramePr>
            <a:graphicFrameLocks noGrp="1"/>
          </p:cNvGraphicFramePr>
          <p:nvPr>
            <p:ph idx="1"/>
            <p:extLst>
              <p:ext uri="{D42A27DB-BD31-4B8C-83A1-F6EECF244321}">
                <p14:modId xmlns:p14="http://schemas.microsoft.com/office/powerpoint/2010/main" xmlns="" val="3830600271"/>
              </p:ext>
            </p:extLst>
          </p:nvPr>
        </p:nvGraphicFramePr>
        <p:xfrm>
          <a:off x="126609" y="858130"/>
          <a:ext cx="11830927" cy="623835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xmlns="" val="2035408652"/>
                    </a:ext>
                  </a:extLst>
                </a:gridCol>
                <a:gridCol w="8623496">
                  <a:extLst>
                    <a:ext uri="{9D8B030D-6E8A-4147-A177-3AD203B41FA5}">
                      <a16:colId xmlns:a16="http://schemas.microsoft.com/office/drawing/2014/main" xmlns="" val="2261517293"/>
                    </a:ext>
                  </a:extLst>
                </a:gridCol>
                <a:gridCol w="1561511">
                  <a:extLst>
                    <a:ext uri="{9D8B030D-6E8A-4147-A177-3AD203B41FA5}">
                      <a16:colId xmlns:a16="http://schemas.microsoft.com/office/drawing/2014/main" xmlns="" val="1093898099"/>
                    </a:ext>
                  </a:extLst>
                </a:gridCol>
              </a:tblGrid>
              <a:tr h="818955">
                <a:tc>
                  <a:txBody>
                    <a:bodyPr/>
                    <a:lstStyle/>
                    <a:p>
                      <a:pPr algn="l" fontAlgn="t"/>
                      <a:r>
                        <a:rPr lang="en-IN" sz="2000" b="1" i="0" u="none" strike="noStrike" dirty="0">
                          <a:solidFill>
                            <a:srgbClr val="0D0D0D"/>
                          </a:solidFill>
                          <a:effectLst/>
                          <a:latin typeface="Arial" panose="020B0604020202020204" pitchFamily="34" charset="0"/>
                          <a:cs typeface="Arial" panose="020B0604020202020204" pitchFamily="34" charset="0"/>
                        </a:rPr>
                        <a:t>PERFORMANCE STANDARDS</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VERIFICATION CRITERIA</a:t>
                      </a:r>
                    </a:p>
                  </a:txBody>
                  <a:tcPr marL="9525" marR="9525" marT="9525" marB="0"/>
                </a:tc>
                <a:tc>
                  <a:txBody>
                    <a:bodyPr/>
                    <a:lstStyle/>
                    <a:p>
                      <a:pPr algn="ctr" fontAlgn="t"/>
                      <a:r>
                        <a:rPr lang="en-IN" sz="2400" b="1" i="0" u="none" strike="noStrike" dirty="0">
                          <a:solidFill>
                            <a:srgbClr val="0D0D0D"/>
                          </a:solidFill>
                          <a:effectLst/>
                          <a:latin typeface="Arial" panose="020B0604020202020204" pitchFamily="34" charset="0"/>
                          <a:cs typeface="Arial" panose="020B0604020202020204" pitchFamily="34" charset="0"/>
                        </a:rPr>
                        <a:t>Means of verification</a:t>
                      </a:r>
                    </a:p>
                  </a:txBody>
                  <a:tcPr marL="9525" marR="9525" marT="9525" marB="0"/>
                </a:tc>
                <a:extLst>
                  <a:ext uri="{0D108BD9-81ED-4DB2-BD59-A6C34878D82A}">
                    <a16:rowId xmlns:a16="http://schemas.microsoft.com/office/drawing/2014/main" xmlns="" val="3519276782"/>
                  </a:ext>
                </a:extLst>
              </a:tr>
              <a:tr h="458107">
                <a:tc rowSpan="8">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11. The nursing student is able to perform the Health Assessment on school going child</a:t>
                      </a:r>
                    </a:p>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Determine by observing or interviewing two providers whether the provider following steps/tasks:</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School Health record</a:t>
                      </a:r>
                    </a:p>
                  </a:txBody>
                  <a:tcPr marL="9525" marR="9525" marT="9525" marB="0"/>
                </a:tc>
                <a:extLst>
                  <a:ext uri="{0D108BD9-81ED-4DB2-BD59-A6C34878D82A}">
                    <a16:rowId xmlns:a16="http://schemas.microsoft.com/office/drawing/2014/main" xmlns="" val="1844750769"/>
                  </a:ext>
                </a:extLst>
              </a:tr>
              <a:tr h="232578">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Make rapport with the client.</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556821050"/>
                  </a:ext>
                </a:extLst>
              </a:tr>
              <a:tr h="232578">
                <a:tc vMerge="1">
                  <a:txBody>
                    <a:bodyPr/>
                    <a:lstStyle/>
                    <a:p>
                      <a:pPr algn="l" fontAlgn="t"/>
                      <a:endParaRPr lang="en-IN" sz="2000" b="0" i="0" u="none" strike="noStrike">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Height Measurement with stadiometer or with proper markings on the wall. </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2348178338"/>
                  </a:ext>
                </a:extLst>
              </a:tr>
              <a:tr h="45810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Weight Measurement with electronic or ordinary weighing scale after correcting the zero error </a:t>
                      </a:r>
                    </a:p>
                  </a:txBody>
                  <a:tcPr marL="9525" marR="9525" marT="9525" marB="0"/>
                </a:tc>
                <a:tc>
                  <a:txBody>
                    <a:bodyPr/>
                    <a:lstStyle/>
                    <a:p>
                      <a:pPr algn="r" fontAlgn="ctr"/>
                      <a:r>
                        <a:rPr lang="en-IN" sz="2000" b="1" i="0" u="none" strike="noStrike">
                          <a:solidFill>
                            <a:srgbClr val="0D0D0D"/>
                          </a:solidFill>
                          <a:effectLst/>
                          <a:latin typeface="Arial" panose="020B0604020202020204" pitchFamily="34" charset="0"/>
                          <a:cs typeface="Arial" panose="020B0604020202020204" pitchFamily="34" charset="0"/>
                        </a:rPr>
                        <a:t> </a:t>
                      </a:r>
                    </a:p>
                  </a:txBody>
                  <a:tcPr marL="9525" marR="171450" marT="9525" marB="0" anchor="ctr"/>
                </a:tc>
                <a:extLst>
                  <a:ext uri="{0D108BD9-81ED-4DB2-BD59-A6C34878D82A}">
                    <a16:rowId xmlns:a16="http://schemas.microsoft.com/office/drawing/2014/main" xmlns="" val="2723688766"/>
                  </a:ext>
                </a:extLst>
              </a:tr>
              <a:tr h="232578">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Calculate  the B.M.I </a:t>
                      </a:r>
                    </a:p>
                  </a:txBody>
                  <a:tcPr marL="9525" marR="9525" marT="9525" marB="0"/>
                </a:tc>
                <a:tc>
                  <a:txBody>
                    <a:bodyPr/>
                    <a:lstStyle/>
                    <a:p>
                      <a:pPr algn="l" fontAlgn="t"/>
                      <a:r>
                        <a:rPr lang="en-IN" sz="2000" b="0" i="0" u="none" strike="noStrike">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094907623"/>
                  </a:ext>
                </a:extLst>
              </a:tr>
              <a:tr h="458107">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Plans a Schedule for  School Health Assessment and informs the school well ahead of time </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488450915"/>
                  </a:ext>
                </a:extLst>
              </a:tr>
              <a:tr h="425693">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Registration of the  eligible  of the student and the referral process </a:t>
                      </a: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13329373"/>
                  </a:ext>
                </a:extLst>
              </a:tr>
              <a:tr h="0">
                <a:tc vMerge="1">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0" i="0" u="none" strike="noStrike" dirty="0">
                          <a:solidFill>
                            <a:srgbClr val="0D0D0D"/>
                          </a:solidFill>
                          <a:effectLst/>
                          <a:latin typeface="Arial" panose="020B0604020202020204" pitchFamily="34" charset="0"/>
                          <a:cs typeface="Arial" panose="020B0604020202020204" pitchFamily="34" charset="0"/>
                        </a:rPr>
                        <a:t> Number of Referrals  done in the last visit </a:t>
                      </a:r>
                    </a:p>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p>
                      <a:pPr algn="l" fontAlgn="t"/>
                      <a:endParaRPr lang="en-US"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IN" sz="2000" b="0" i="0" u="none" strike="noStrike" dirty="0">
                          <a:solidFill>
                            <a:srgbClr val="0D0D0D"/>
                          </a:solidFill>
                          <a:effectLst/>
                          <a:latin typeface="Arial" panose="020B0604020202020204" pitchFamily="34" charset="0"/>
                          <a:cs typeface="Arial" panose="020B0604020202020204" pitchFamily="34" charset="0"/>
                        </a:rPr>
                        <a:t> </a:t>
                      </a:r>
                    </a:p>
                  </a:txBody>
                  <a:tcPr marL="9525" marR="9525" marT="9525" marB="0"/>
                </a:tc>
                <a:extLst>
                  <a:ext uri="{0D108BD9-81ED-4DB2-BD59-A6C34878D82A}">
                    <a16:rowId xmlns:a16="http://schemas.microsoft.com/office/drawing/2014/main" xmlns="" val="3271736276"/>
                  </a:ext>
                </a:extLst>
              </a:tr>
              <a:tr h="981582">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Standard-11</a:t>
                      </a:r>
                      <a:endParaRPr lang="en-IN" sz="2000" b="1"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tc>
                  <a:txBody>
                    <a:bodyPr/>
                    <a:lstStyle/>
                    <a:p>
                      <a:pPr algn="l" fontAlgn="t"/>
                      <a:r>
                        <a:rPr lang="en-US" sz="2000" b="1" i="0" u="none" strike="noStrike" dirty="0">
                          <a:solidFill>
                            <a:srgbClr val="0D0D0D"/>
                          </a:solidFill>
                          <a:effectLst/>
                          <a:latin typeface="Arial" panose="020B0604020202020204" pitchFamily="34" charset="0"/>
                          <a:cs typeface="Arial" panose="020B0604020202020204" pitchFamily="34" charset="0"/>
                        </a:rPr>
                        <a:t>score</a:t>
                      </a:r>
                    </a:p>
                  </a:txBody>
                  <a:tcPr marL="9525" marR="9525" marT="9525" marB="0"/>
                </a:tc>
                <a:tc>
                  <a:txBody>
                    <a:bodyPr/>
                    <a:lstStyle/>
                    <a:p>
                      <a:pPr algn="l" fontAlgn="t"/>
                      <a:endParaRPr lang="en-IN" sz="2000" b="0" i="0" u="none" strike="noStrike" dirty="0">
                        <a:solidFill>
                          <a:srgbClr val="0D0D0D"/>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xmlns="" val="2389099884"/>
                  </a:ext>
                </a:extLst>
              </a:tr>
            </a:tbl>
          </a:graphicData>
        </a:graphic>
      </p:graphicFrame>
    </p:spTree>
    <p:extLst>
      <p:ext uri="{BB962C8B-B14F-4D97-AF65-F5344CB8AC3E}">
        <p14:creationId xmlns:p14="http://schemas.microsoft.com/office/powerpoint/2010/main" xmlns="" val="382208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1A365C-302A-474B-8A57-C0A05279499E}"/>
              </a:ext>
            </a:extLst>
          </p:cNvPr>
          <p:cNvSpPr>
            <a:spLocks noGrp="1"/>
          </p:cNvSpPr>
          <p:nvPr>
            <p:ph type="ctrTitle"/>
          </p:nvPr>
        </p:nvSpPr>
        <p:spPr/>
        <p:txBody>
          <a:bodyPr/>
          <a:lstStyle/>
          <a:p>
            <a:r>
              <a:rPr lang="en-US" dirty="0"/>
              <a:t>THANK YOU</a:t>
            </a:r>
            <a:endParaRPr lang="en-IN" dirty="0"/>
          </a:p>
        </p:txBody>
      </p:sp>
      <p:sp>
        <p:nvSpPr>
          <p:cNvPr id="3" name="Subtitle 2">
            <a:extLst>
              <a:ext uri="{FF2B5EF4-FFF2-40B4-BE49-F238E27FC236}">
                <a16:creationId xmlns:a16="http://schemas.microsoft.com/office/drawing/2014/main" xmlns="" id="{EDC2BDA5-8870-48C8-8C3C-1A4B981D9642}"/>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xmlns="" val="42753556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1502</TotalTime>
  <Words>2720</Words>
  <Application>Microsoft Office PowerPoint</Application>
  <PresentationFormat>Custom</PresentationFormat>
  <Paragraphs>398</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Ion Boardroom</vt:lpstr>
      <vt:lpstr>SECTION 6: COMMUNITY AREAS WHERE STUDENT NURSE UNDERTAKE COMMUNITY</vt:lpstr>
      <vt:lpstr>Standard- 1</vt:lpstr>
      <vt:lpstr>Standard- 2</vt:lpstr>
      <vt:lpstr>Standard- 2 continu…..</vt:lpstr>
      <vt:lpstr>Standard- 3</vt:lpstr>
      <vt:lpstr>Standard- 3 contin….</vt:lpstr>
      <vt:lpstr>Standard- 4</vt:lpstr>
      <vt:lpstr>Standard- 5</vt:lpstr>
      <vt:lpstr>Standard- 5 continu…</vt:lpstr>
      <vt:lpstr>Standard-6</vt:lpstr>
      <vt:lpstr>Standard-7</vt:lpstr>
      <vt:lpstr>Standard-8</vt:lpstr>
      <vt:lpstr>Standard-8 continut….</vt:lpstr>
      <vt:lpstr>Standard-8 continut….</vt:lpstr>
      <vt:lpstr>Standard-9</vt:lpstr>
      <vt:lpstr>Standard-9 continu…</vt:lpstr>
      <vt:lpstr>Standard-10</vt:lpstr>
      <vt:lpstr>Standard-11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6: COMMUNITY AREAS WHERE STUDENT NURSE UNDERTAKE COMMUNITY</dc:title>
  <dc:creator>Kalpana Pustela</dc:creator>
  <cp:lastModifiedBy>asus</cp:lastModifiedBy>
  <cp:revision>29</cp:revision>
  <dcterms:created xsi:type="dcterms:W3CDTF">2022-12-11T09:43:48Z</dcterms:created>
  <dcterms:modified xsi:type="dcterms:W3CDTF">2023-03-03T03:59:05Z</dcterms:modified>
</cp:coreProperties>
</file>