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5" r:id="rId2"/>
    <p:sldId id="258" r:id="rId3"/>
    <p:sldId id="257" r:id="rId4"/>
    <p:sldId id="284" r:id="rId5"/>
    <p:sldId id="259" r:id="rId6"/>
    <p:sldId id="260" r:id="rId7"/>
    <p:sldId id="261" r:id="rId8"/>
    <p:sldId id="262" r:id="rId9"/>
    <p:sldId id="263" r:id="rId10"/>
    <p:sldId id="264" r:id="rId11"/>
    <p:sldId id="265" r:id="rId12"/>
    <p:sldId id="281" r:id="rId13"/>
    <p:sldId id="266" r:id="rId14"/>
    <p:sldId id="267" r:id="rId15"/>
    <p:sldId id="286" r:id="rId16"/>
    <p:sldId id="268" r:id="rId17"/>
    <p:sldId id="269" r:id="rId18"/>
    <p:sldId id="270" r:id="rId19"/>
    <p:sldId id="280" r:id="rId20"/>
    <p:sldId id="271" r:id="rId21"/>
    <p:sldId id="272" r:id="rId22"/>
    <p:sldId id="273" r:id="rId23"/>
    <p:sldId id="274" r:id="rId24"/>
    <p:sldId id="275" r:id="rId25"/>
    <p:sldId id="276" r:id="rId26"/>
    <p:sldId id="287" r:id="rId27"/>
    <p:sldId id="288" r:id="rId28"/>
    <p:sldId id="289" r:id="rId29"/>
    <p:sldId id="277" r:id="rId30"/>
    <p:sldId id="282" r:id="rId31"/>
    <p:sldId id="279" r:id="rId32"/>
    <p:sldId id="278" r:id="rId33"/>
    <p:sldId id="28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4" autoAdjust="0"/>
    <p:restoredTop sz="94660"/>
  </p:normalViewPr>
  <p:slideViewPr>
    <p:cSldViewPr>
      <p:cViewPr>
        <p:scale>
          <a:sx n="50" d="100"/>
          <a:sy n="50" d="100"/>
        </p:scale>
        <p:origin x="-58"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9E876E-B557-4D42-B624-DF34FC3B14B9}" type="datetimeFigureOut">
              <a:rPr lang="en-US" smtClean="0"/>
              <a:pPr/>
              <a:t>5/26/2020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192539-84C2-4127-81AA-7FE5F3581F3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8192539-84C2-4127-81AA-7FE5F3581F37}"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287E02-F4A5-48F4-BD86-EA9F5AA9F0F3}" type="datetimeFigureOut">
              <a:rPr lang="en-US" smtClean="0"/>
              <a:pPr/>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287E02-F4A5-48F4-BD86-EA9F5AA9F0F3}" type="datetimeFigureOut">
              <a:rPr lang="en-US" smtClean="0"/>
              <a:pPr/>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287E02-F4A5-48F4-BD86-EA9F5AA9F0F3}" type="datetimeFigureOut">
              <a:rPr lang="en-US" smtClean="0"/>
              <a:pPr/>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287E02-F4A5-48F4-BD86-EA9F5AA9F0F3}" type="datetimeFigureOut">
              <a:rPr lang="en-US" smtClean="0"/>
              <a:pPr/>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287E02-F4A5-48F4-BD86-EA9F5AA9F0F3}" type="datetimeFigureOut">
              <a:rPr lang="en-US" smtClean="0"/>
              <a:pPr/>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287E02-F4A5-48F4-BD86-EA9F5AA9F0F3}" type="datetimeFigureOut">
              <a:rPr lang="en-US" smtClean="0"/>
              <a:pPr/>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287E02-F4A5-48F4-BD86-EA9F5AA9F0F3}" type="datetimeFigureOut">
              <a:rPr lang="en-US" smtClean="0"/>
              <a:pPr/>
              <a:t>5/26/2020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287E02-F4A5-48F4-BD86-EA9F5AA9F0F3}" type="datetimeFigureOut">
              <a:rPr lang="en-US" smtClean="0"/>
              <a:pPr/>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287E02-F4A5-48F4-BD86-EA9F5AA9F0F3}" type="datetimeFigureOut">
              <a:rPr lang="en-US" smtClean="0"/>
              <a:pPr/>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287E02-F4A5-48F4-BD86-EA9F5AA9F0F3}" type="datetimeFigureOut">
              <a:rPr lang="en-US" smtClean="0"/>
              <a:pPr/>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287E02-F4A5-48F4-BD86-EA9F5AA9F0F3}" type="datetimeFigureOut">
              <a:rPr lang="en-US" smtClean="0"/>
              <a:pPr/>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98AC5E-6A97-48FF-846B-BF027FBE4C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287E02-F4A5-48F4-BD86-EA9F5AA9F0F3}" type="datetimeFigureOut">
              <a:rPr lang="en-US" smtClean="0"/>
              <a:pPr/>
              <a:t>5/26/2020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98AC5E-6A97-48FF-846B-BF027FBE4C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75000"/>
            </a:schemeClr>
          </a:solidFill>
        </p:spPr>
        <p:txBody>
          <a:bodyPr>
            <a:normAutofit/>
          </a:bodyPr>
          <a:lstStyle/>
          <a:p>
            <a:r>
              <a:rPr lang="en-US" sz="3200" dirty="0" smtClean="0">
                <a:latin typeface="Arial" pitchFamily="34" charset="0"/>
                <a:cs typeface="Arial" pitchFamily="34" charset="0"/>
              </a:rPr>
              <a:t>Sister Callista Roy</a:t>
            </a:r>
            <a:endParaRPr lang="en-US" sz="3200" dirty="0">
              <a:latin typeface="Arial" pitchFamily="34" charset="0"/>
              <a:cs typeface="Arial" pitchFamily="34" charset="0"/>
            </a:endParaRPr>
          </a:p>
        </p:txBody>
      </p:sp>
      <p:pic>
        <p:nvPicPr>
          <p:cNvPr id="1026" name="Picture 2" descr="C:\Users\Z50\Desktop\Callista-Roy-Adaptation-Model-Nursing-Theory-768x552.jpg"/>
          <p:cNvPicPr>
            <a:picLocks noGrp="1" noChangeAspect="1" noChangeArrowheads="1"/>
          </p:cNvPicPr>
          <p:nvPr>
            <p:ph idx="1"/>
          </p:nvPr>
        </p:nvPicPr>
        <p:blipFill>
          <a:blip r:embed="rId2" cstate="print"/>
          <a:srcRect l="53630"/>
          <a:stretch>
            <a:fillRect/>
          </a:stretch>
        </p:blipFill>
        <p:spPr bwMode="auto">
          <a:xfrm>
            <a:off x="1371600" y="1600200"/>
            <a:ext cx="6348896" cy="452596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normAutofit/>
          </a:bodyPr>
          <a:lstStyle/>
          <a:p>
            <a:r>
              <a:rPr lang="en-US" sz="3200" dirty="0" smtClean="0">
                <a:solidFill>
                  <a:schemeClr val="tx2"/>
                </a:solidFill>
              </a:rPr>
              <a:t>Objectives </a:t>
            </a:r>
            <a:endParaRPr lang="en-US" sz="3200" dirty="0">
              <a:solidFill>
                <a:schemeClr val="tx2"/>
              </a:solidFill>
            </a:endParaRPr>
          </a:p>
        </p:txBody>
      </p:sp>
      <p:sp>
        <p:nvSpPr>
          <p:cNvPr id="3" name="Content Placeholder 2"/>
          <p:cNvSpPr>
            <a:spLocks noGrp="1"/>
          </p:cNvSpPr>
          <p:nvPr>
            <p:ph idx="1"/>
          </p:nvPr>
        </p:nvSpPr>
        <p:spPr/>
        <p:txBody>
          <a:bodyPr>
            <a:normAutofit fontScale="92500" lnSpcReduction="20000"/>
          </a:bodyPr>
          <a:lstStyle/>
          <a:p>
            <a:r>
              <a:rPr lang="en-US" sz="3000" dirty="0" smtClean="0">
                <a:latin typeface="Arial" pitchFamily="34" charset="0"/>
                <a:cs typeface="Arial" pitchFamily="34" charset="0"/>
              </a:rPr>
              <a:t>Introduction </a:t>
            </a:r>
          </a:p>
          <a:p>
            <a:r>
              <a:rPr lang="en-US" sz="3000" dirty="0" smtClean="0">
                <a:latin typeface="Arial" pitchFamily="34" charset="0"/>
                <a:cs typeface="Arial" pitchFamily="34" charset="0"/>
              </a:rPr>
              <a:t>Assumption</a:t>
            </a:r>
          </a:p>
          <a:p>
            <a:r>
              <a:rPr lang="en-US" sz="3000" dirty="0" smtClean="0">
                <a:latin typeface="Arial" pitchFamily="34" charset="0"/>
                <a:cs typeface="Arial" pitchFamily="34" charset="0"/>
              </a:rPr>
              <a:t>Concept</a:t>
            </a:r>
          </a:p>
          <a:p>
            <a:r>
              <a:rPr lang="en-US" sz="3000" dirty="0" smtClean="0">
                <a:latin typeface="Arial" pitchFamily="34" charset="0"/>
                <a:cs typeface="Arial" pitchFamily="34" charset="0"/>
              </a:rPr>
              <a:t>Major concept</a:t>
            </a:r>
          </a:p>
          <a:p>
            <a:r>
              <a:rPr lang="en-US" sz="3000" dirty="0" smtClean="0">
                <a:latin typeface="Arial" pitchFamily="34" charset="0"/>
                <a:cs typeface="Arial" pitchFamily="34" charset="0"/>
              </a:rPr>
              <a:t>Model</a:t>
            </a:r>
          </a:p>
          <a:p>
            <a:r>
              <a:rPr lang="en-US" sz="3000" dirty="0" smtClean="0">
                <a:latin typeface="Arial" pitchFamily="34" charset="0"/>
                <a:cs typeface="Arial" pitchFamily="34" charset="0"/>
              </a:rPr>
              <a:t>Process</a:t>
            </a:r>
          </a:p>
          <a:p>
            <a:r>
              <a:rPr lang="en-US" sz="3000" dirty="0" smtClean="0">
                <a:latin typeface="Arial" pitchFamily="34" charset="0"/>
                <a:cs typeface="Arial" pitchFamily="34" charset="0"/>
              </a:rPr>
              <a:t>Strength and weakness</a:t>
            </a:r>
          </a:p>
          <a:p>
            <a:r>
              <a:rPr lang="en-US" sz="3000" dirty="0" smtClean="0">
                <a:latin typeface="Arial" pitchFamily="34" charset="0"/>
                <a:cs typeface="Arial" pitchFamily="34" charset="0"/>
              </a:rPr>
              <a:t>Example</a:t>
            </a:r>
          </a:p>
          <a:p>
            <a:r>
              <a:rPr lang="en-US" sz="3000" dirty="0" smtClean="0">
                <a:latin typeface="Arial" pitchFamily="34" charset="0"/>
                <a:cs typeface="Arial" pitchFamily="34" charset="0"/>
              </a:rPr>
              <a:t>Summary</a:t>
            </a:r>
          </a:p>
          <a:p>
            <a:r>
              <a:rPr lang="en-US" sz="3000" dirty="0" smtClean="0">
                <a:latin typeface="Arial" pitchFamily="34" charset="0"/>
                <a:cs typeface="Arial" pitchFamily="34" charset="0"/>
              </a:rPr>
              <a:t>Reference </a:t>
            </a: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90600"/>
            <a:ext cx="9144000" cy="5867400"/>
          </a:xfrm>
          <a:solidFill>
            <a:schemeClr val="accent4">
              <a:lumMod val="60000"/>
              <a:lumOff val="40000"/>
            </a:schemeClr>
          </a:solidFill>
        </p:spPr>
        <p:txBody>
          <a:bodyPr>
            <a:normAutofit/>
          </a:bodyPr>
          <a:lstStyle/>
          <a:p>
            <a:pPr algn="l">
              <a:lnSpc>
                <a:spcPct val="150000"/>
              </a:lnSpc>
            </a:pPr>
            <a:r>
              <a:rPr lang="en-US" sz="3200" dirty="0" smtClean="0">
                <a:latin typeface="Arial" pitchFamily="34" charset="0"/>
                <a:cs typeface="Arial" pitchFamily="34" charset="0"/>
              </a:rPr>
              <a:t>Course            : M.Sc. Nursing </a:t>
            </a:r>
            <a:br>
              <a:rPr lang="en-US" sz="3200" dirty="0" smtClean="0">
                <a:latin typeface="Arial" pitchFamily="34" charset="0"/>
                <a:cs typeface="Arial" pitchFamily="34" charset="0"/>
              </a:rPr>
            </a:br>
            <a:r>
              <a:rPr lang="en-US" sz="3200" dirty="0" smtClean="0">
                <a:latin typeface="Arial" pitchFamily="34" charset="0"/>
                <a:cs typeface="Arial" pitchFamily="34" charset="0"/>
              </a:rPr>
              <a:t>Subject Name : Advance Nursing Practice </a:t>
            </a:r>
            <a:br>
              <a:rPr lang="en-US" sz="3200" dirty="0" smtClean="0">
                <a:latin typeface="Arial" pitchFamily="34" charset="0"/>
                <a:cs typeface="Arial" pitchFamily="34" charset="0"/>
              </a:rPr>
            </a:br>
            <a:r>
              <a:rPr lang="en-US" sz="3200" dirty="0" smtClean="0">
                <a:latin typeface="Arial" pitchFamily="34" charset="0"/>
                <a:cs typeface="Arial" pitchFamily="34" charset="0"/>
              </a:rPr>
              <a:t>Unit with Title  :</a:t>
            </a:r>
            <a:r>
              <a:rPr lang="en-US" sz="3000" dirty="0" smtClean="0">
                <a:latin typeface="Arial" pitchFamily="34" charset="0"/>
                <a:cs typeface="Arial" pitchFamily="34" charset="0"/>
              </a:rPr>
              <a:t>VI-Philosophy with Nursing </a:t>
            </a:r>
            <a:r>
              <a:rPr lang="en-US" sz="3200" dirty="0" smtClean="0">
                <a:latin typeface="Arial" pitchFamily="34" charset="0"/>
                <a:cs typeface="Arial" pitchFamily="34" charset="0"/>
              </a:rPr>
              <a:t>theories  </a:t>
            </a:r>
            <a:br>
              <a:rPr lang="en-US" sz="3200" dirty="0" smtClean="0">
                <a:latin typeface="Arial" pitchFamily="34" charset="0"/>
                <a:cs typeface="Arial" pitchFamily="34" charset="0"/>
              </a:rPr>
            </a:br>
            <a:r>
              <a:rPr lang="en-US" sz="3200" dirty="0" smtClean="0">
                <a:latin typeface="Arial" pitchFamily="34" charset="0"/>
                <a:cs typeface="Arial" pitchFamily="34" charset="0"/>
              </a:rPr>
              <a:t>Topic              : Nursing theories -part 2</a:t>
            </a:r>
            <a:br>
              <a:rPr lang="en-US" sz="3200" dirty="0" smtClean="0">
                <a:latin typeface="Arial" pitchFamily="34" charset="0"/>
                <a:cs typeface="Arial" pitchFamily="34" charset="0"/>
              </a:rPr>
            </a:br>
            <a:r>
              <a:rPr lang="en-US" sz="3200" dirty="0" smtClean="0">
                <a:latin typeface="Arial" pitchFamily="34" charset="0"/>
                <a:cs typeface="Arial" pitchFamily="34" charset="0"/>
              </a:rPr>
              <a:t>                          </a:t>
            </a:r>
            <a:r>
              <a:rPr lang="en-US" sz="3200" dirty="0">
                <a:latin typeface="Arial" pitchFamily="34" charset="0"/>
                <a:cs typeface="Arial" pitchFamily="34" charset="0"/>
              </a:rPr>
              <a:t>Roy Adaptation </a:t>
            </a:r>
            <a:r>
              <a:rPr lang="en-US" sz="3200" dirty="0" smtClean="0">
                <a:latin typeface="Arial" pitchFamily="34" charset="0"/>
                <a:cs typeface="Arial" pitchFamily="34" charset="0"/>
              </a:rPr>
              <a:t>Model</a:t>
            </a:r>
            <a:br>
              <a:rPr lang="en-US" sz="3200" dirty="0" smtClean="0">
                <a:latin typeface="Arial" pitchFamily="34" charset="0"/>
                <a:cs typeface="Arial" pitchFamily="34" charset="0"/>
              </a:rPr>
            </a:br>
            <a:r>
              <a:rPr lang="en-US" sz="3200" dirty="0" smtClean="0">
                <a:latin typeface="Arial" pitchFamily="34" charset="0"/>
                <a:cs typeface="Arial" pitchFamily="34" charset="0"/>
              </a:rPr>
              <a:t>Prepared by   : Prof. Mrs. R.Radha </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normAutofit/>
          </a:bodyPr>
          <a:lstStyle/>
          <a:p>
            <a:r>
              <a:rPr lang="en-US" sz="3200" dirty="0" smtClean="0">
                <a:solidFill>
                  <a:schemeClr val="tx2"/>
                </a:solidFill>
                <a:latin typeface="Arial" pitchFamily="34" charset="0"/>
                <a:cs typeface="Arial" pitchFamily="34" charset="0"/>
              </a:rPr>
              <a:t>Introduction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457200" y="1600200"/>
            <a:ext cx="8686800" cy="4525963"/>
          </a:xfrm>
        </p:spPr>
        <p:txBody>
          <a:bodyPr>
            <a:normAutofit lnSpcReduction="10000"/>
          </a:bodyPr>
          <a:lstStyle/>
          <a:p>
            <a:pPr>
              <a:lnSpc>
                <a:spcPct val="150000"/>
              </a:lnSpc>
            </a:pPr>
            <a:r>
              <a:rPr lang="en-US" sz="2800" dirty="0" smtClean="0">
                <a:latin typeface="Arial" pitchFamily="34" charset="0"/>
                <a:cs typeface="Arial" pitchFamily="34" charset="0"/>
              </a:rPr>
              <a:t>In 1976, sister Callista Roy  </a:t>
            </a:r>
            <a:r>
              <a:rPr lang="en-US" sz="2800" dirty="0" err="1" smtClean="0">
                <a:latin typeface="Arial" pitchFamily="34" charset="0"/>
                <a:cs typeface="Arial" pitchFamily="34" charset="0"/>
              </a:rPr>
              <a:t>devloped</a:t>
            </a:r>
            <a:r>
              <a:rPr lang="en-US" sz="2800" dirty="0" smtClean="0">
                <a:latin typeface="Arial" pitchFamily="34" charset="0"/>
                <a:cs typeface="Arial" pitchFamily="34" charset="0"/>
              </a:rPr>
              <a:t> the Adaptation Model of </a:t>
            </a:r>
            <a:r>
              <a:rPr lang="en-US" sz="2800" dirty="0" err="1" smtClean="0">
                <a:latin typeface="Arial" pitchFamily="34" charset="0"/>
                <a:cs typeface="Arial" pitchFamily="34" charset="0"/>
              </a:rPr>
              <a:t>Hursing</a:t>
            </a:r>
            <a:r>
              <a:rPr lang="en-US" sz="2800" dirty="0" smtClean="0">
                <a:latin typeface="Arial" pitchFamily="34" charset="0"/>
                <a:cs typeface="Arial" pitchFamily="34" charset="0"/>
              </a:rPr>
              <a:t>, a prominent nursing </a:t>
            </a:r>
            <a:r>
              <a:rPr lang="en-US" sz="2800" dirty="0" err="1" smtClean="0">
                <a:latin typeface="Arial" pitchFamily="34" charset="0"/>
                <a:cs typeface="Arial" pitchFamily="34" charset="0"/>
              </a:rPr>
              <a:t>theroy</a:t>
            </a:r>
            <a:r>
              <a:rPr lang="en-US" sz="2800" dirty="0" smtClean="0">
                <a:latin typeface="Arial" pitchFamily="34" charset="0"/>
                <a:cs typeface="Arial" pitchFamily="34" charset="0"/>
              </a:rPr>
              <a:t>. </a:t>
            </a:r>
          </a:p>
          <a:p>
            <a:pPr>
              <a:lnSpc>
                <a:spcPct val="150000"/>
              </a:lnSpc>
            </a:pPr>
            <a:r>
              <a:rPr lang="en-US" sz="2800" dirty="0" smtClean="0">
                <a:latin typeface="Arial" pitchFamily="34" charset="0"/>
                <a:cs typeface="Arial" pitchFamily="34" charset="0"/>
              </a:rPr>
              <a:t>Nursing </a:t>
            </a:r>
            <a:r>
              <a:rPr lang="en-US" sz="2800" dirty="0" err="1" smtClean="0">
                <a:latin typeface="Arial" pitchFamily="34" charset="0"/>
                <a:cs typeface="Arial" pitchFamily="34" charset="0"/>
              </a:rPr>
              <a:t>theroies</a:t>
            </a:r>
            <a:r>
              <a:rPr lang="en-US" sz="2800" dirty="0" smtClean="0">
                <a:latin typeface="Arial" pitchFamily="34" charset="0"/>
                <a:cs typeface="Arial" pitchFamily="34" charset="0"/>
              </a:rPr>
              <a:t> frame, explain or define the practice of nursing. Roy s model sees the individual a </a:t>
            </a:r>
            <a:r>
              <a:rPr lang="en-US" sz="2800" dirty="0" err="1" smtClean="0">
                <a:latin typeface="Arial" pitchFamily="34" charset="0"/>
                <a:cs typeface="Arial" pitchFamily="34" charset="0"/>
              </a:rPr>
              <a:t>a</a:t>
            </a:r>
            <a:r>
              <a:rPr lang="en-US" sz="2800" dirty="0" smtClean="0">
                <a:latin typeface="Arial" pitchFamily="34" charset="0"/>
                <a:cs typeface="Arial" pitchFamily="34" charset="0"/>
              </a:rPr>
              <a:t> set of </a:t>
            </a:r>
            <a:r>
              <a:rPr lang="en-US" sz="2800" dirty="0" err="1" smtClean="0">
                <a:latin typeface="Arial" pitchFamily="34" charset="0"/>
                <a:cs typeface="Arial" pitchFamily="34" charset="0"/>
              </a:rPr>
              <a:t>intertrlated</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sysetms</a:t>
            </a:r>
            <a:r>
              <a:rPr lang="en-US" sz="2800" dirty="0" smtClean="0">
                <a:latin typeface="Arial" pitchFamily="34" charset="0"/>
                <a:cs typeface="Arial" pitchFamily="34" charset="0"/>
              </a:rPr>
              <a:t> like Biological, </a:t>
            </a:r>
            <a:r>
              <a:rPr lang="en-US" sz="2800" dirty="0" err="1" smtClean="0">
                <a:latin typeface="Arial" pitchFamily="34" charset="0"/>
                <a:cs typeface="Arial" pitchFamily="34" charset="0"/>
              </a:rPr>
              <a:t>psychological,and</a:t>
            </a:r>
            <a:r>
              <a:rPr lang="en-US" sz="2800" dirty="0" smtClean="0">
                <a:latin typeface="Arial" pitchFamily="34" charset="0"/>
                <a:cs typeface="Arial" pitchFamily="34" charset="0"/>
              </a:rPr>
              <a:t> social</a:t>
            </a:r>
            <a:r>
              <a:rPr lang="en-US" dirty="0" smtClean="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normAutofit/>
          </a:bodyPr>
          <a:lstStyle/>
          <a:p>
            <a:r>
              <a:rPr lang="en-US" sz="3200" dirty="0" smtClean="0">
                <a:solidFill>
                  <a:schemeClr val="tx2"/>
                </a:solidFill>
                <a:latin typeface="Arial" pitchFamily="34" charset="0"/>
                <a:cs typeface="Arial" pitchFamily="34" charset="0"/>
              </a:rPr>
              <a:t>Introduction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800" dirty="0">
                <a:latin typeface="Arial" pitchFamily="34" charset="0"/>
                <a:cs typeface="Arial" pitchFamily="34" charset="0"/>
              </a:rPr>
              <a:t>Roy focuses on the concept of adaptation of man. Her concepts of Nursing, the Person, Health and the Environment are all interrelated to this central concept.</a:t>
            </a:r>
          </a:p>
          <a:p>
            <a:r>
              <a:rPr lang="en-US" sz="2800" dirty="0" err="1">
                <a:latin typeface="Arial" pitchFamily="34" charset="0"/>
                <a:cs typeface="Arial" pitchFamily="34" charset="0"/>
              </a:rPr>
              <a:t>Helson's</a:t>
            </a:r>
            <a:r>
              <a:rPr lang="en-US" sz="2800" dirty="0">
                <a:latin typeface="Arial" pitchFamily="34" charset="0"/>
                <a:cs typeface="Arial" pitchFamily="34" charset="0"/>
              </a:rPr>
              <a:t> view that adaptation is a process of responding positively to environmental changes was used by Roy as the foundation for the </a:t>
            </a:r>
            <a:r>
              <a:rPr lang="en-US" sz="2800" dirty="0" smtClean="0">
                <a:latin typeface="Arial" pitchFamily="34" charset="0"/>
                <a:cs typeface="Arial" pitchFamily="34" charset="0"/>
              </a:rPr>
              <a:t>model</a:t>
            </a:r>
            <a:endParaRPr lang="en-US" sz="2800" dirty="0">
              <a:latin typeface="Arial" pitchFamily="34" charset="0"/>
              <a:cs typeface="Arial" pitchFamily="34" charset="0"/>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Conti…</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0" y="1600200"/>
            <a:ext cx="8229600" cy="4525963"/>
          </a:xfrm>
        </p:spPr>
        <p:txBody>
          <a:bodyPr>
            <a:normAutofit/>
          </a:bodyPr>
          <a:lstStyle/>
          <a:p>
            <a:pPr>
              <a:lnSpc>
                <a:spcPct val="150000"/>
              </a:lnSpc>
            </a:pPr>
            <a:r>
              <a:rPr lang="en-US" sz="2800" dirty="0" smtClean="0">
                <a:latin typeface="Arial" pitchFamily="34" charset="0"/>
                <a:cs typeface="Arial" pitchFamily="34" charset="0"/>
              </a:rPr>
              <a:t>. This view, combined with </a:t>
            </a:r>
            <a:r>
              <a:rPr lang="en-US" sz="2800" dirty="0" err="1" smtClean="0">
                <a:latin typeface="Arial" pitchFamily="34" charset="0"/>
                <a:cs typeface="Arial" pitchFamily="34" charset="0"/>
              </a:rPr>
              <a:t>Rapoport's</a:t>
            </a:r>
            <a:r>
              <a:rPr lang="en-US" sz="2800" dirty="0" smtClean="0">
                <a:latin typeface="Arial" pitchFamily="34" charset="0"/>
                <a:cs typeface="Arial" pitchFamily="34" charset="0"/>
              </a:rPr>
              <a:t> definition of a "system" lead to Roy's theory of the person as an adaptive system. The model has been further refined using concepts from other theorists including Hans Selye and Abraham Maslow.</a:t>
            </a:r>
            <a:endParaRPr lang="en-US" sz="28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b="1" dirty="0" smtClean="0">
                <a:solidFill>
                  <a:schemeClr val="tx2"/>
                </a:solidFill>
                <a:latin typeface="Arial" pitchFamily="34" charset="0"/>
                <a:cs typeface="Arial" pitchFamily="34" charset="0"/>
              </a:rPr>
              <a:t>Assumptions</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457200" y="1219200"/>
            <a:ext cx="8229600" cy="5334000"/>
          </a:xfrm>
          <a:solidFill>
            <a:schemeClr val="bg1"/>
          </a:solidFill>
        </p:spPr>
        <p:txBody>
          <a:bodyPr>
            <a:normAutofit fontScale="92500" lnSpcReduction="10000"/>
          </a:bodyPr>
          <a:lstStyle/>
          <a:p>
            <a:pPr>
              <a:buNone/>
            </a:pPr>
            <a:endParaRPr lang="en-US" dirty="0"/>
          </a:p>
          <a:p>
            <a:pPr lvl="0"/>
            <a:r>
              <a:rPr lang="en-US" sz="3000" dirty="0">
                <a:latin typeface="Arial" pitchFamily="34" charset="0"/>
                <a:cs typeface="Arial" pitchFamily="34" charset="0"/>
              </a:rPr>
              <a:t>The person is a bio-psycho-social being. The person is in constant interaction with a changing environment</a:t>
            </a:r>
            <a:r>
              <a:rPr lang="en-US" sz="3000" dirty="0" smtClean="0">
                <a:latin typeface="Arial" pitchFamily="34" charset="0"/>
                <a:cs typeface="Arial" pitchFamily="34" charset="0"/>
              </a:rPr>
              <a:t>.</a:t>
            </a:r>
            <a:endParaRPr lang="en-US" sz="3000" dirty="0">
              <a:latin typeface="Arial" pitchFamily="34" charset="0"/>
              <a:cs typeface="Arial" pitchFamily="34" charset="0"/>
            </a:endParaRPr>
          </a:p>
          <a:p>
            <a:pPr lvl="0"/>
            <a:r>
              <a:rPr lang="en-US" sz="3000" dirty="0">
                <a:latin typeface="Arial" pitchFamily="34" charset="0"/>
                <a:cs typeface="Arial" pitchFamily="34" charset="0"/>
              </a:rPr>
              <a:t>To cope with a changing world, person uses both innate and acquired mechanisms which are biological, psychological and social in origin</a:t>
            </a:r>
            <a:r>
              <a:rPr lang="en-US" sz="3000" dirty="0" smtClean="0">
                <a:latin typeface="Arial" pitchFamily="34" charset="0"/>
                <a:cs typeface="Arial" pitchFamily="34" charset="0"/>
              </a:rPr>
              <a:t>.</a:t>
            </a:r>
            <a:endParaRPr lang="en-US" sz="3000" dirty="0">
              <a:latin typeface="Arial" pitchFamily="34" charset="0"/>
              <a:cs typeface="Arial" pitchFamily="34" charset="0"/>
            </a:endParaRPr>
          </a:p>
          <a:p>
            <a:pPr lvl="0"/>
            <a:r>
              <a:rPr lang="en-US" sz="3000" dirty="0">
                <a:latin typeface="Arial" pitchFamily="34" charset="0"/>
                <a:cs typeface="Arial" pitchFamily="34" charset="0"/>
              </a:rPr>
              <a:t>To respond positively to environmental changes, the person must </a:t>
            </a:r>
            <a:r>
              <a:rPr lang="en-US" sz="3000" dirty="0" smtClean="0">
                <a:latin typeface="Arial" pitchFamily="34" charset="0"/>
                <a:cs typeface="Arial" pitchFamily="34" charset="0"/>
              </a:rPr>
              <a:t>adapt.</a:t>
            </a:r>
            <a:r>
              <a:rPr lang="en-US" sz="3000" dirty="0">
                <a:latin typeface="Arial" pitchFamily="34" charset="0"/>
                <a:cs typeface="Arial" pitchFamily="34" charset="0"/>
              </a:rPr>
              <a:t> </a:t>
            </a:r>
          </a:p>
          <a:p>
            <a:pPr lvl="0"/>
            <a:r>
              <a:rPr lang="en-US" sz="3000" dirty="0" smtClean="0">
                <a:latin typeface="Arial" pitchFamily="34" charset="0"/>
                <a:cs typeface="Arial" pitchFamily="34" charset="0"/>
              </a:rPr>
              <a:t>The </a:t>
            </a:r>
            <a:r>
              <a:rPr lang="en-US" sz="3000" dirty="0">
                <a:latin typeface="Arial" pitchFamily="34" charset="0"/>
                <a:cs typeface="Arial" pitchFamily="34" charset="0"/>
              </a:rPr>
              <a:t>person has 4 modes of adaptation: physiologic needs, self- concept, role function and inter-dependence.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Autofit/>
          </a:bodyPr>
          <a:lstStyle/>
          <a:p>
            <a:r>
              <a:rPr lang="en-US" sz="3200" b="1" dirty="0" smtClean="0">
                <a:solidFill>
                  <a:schemeClr val="tx2"/>
                </a:solidFill>
                <a:latin typeface="Arial" pitchFamily="34" charset="0"/>
                <a:cs typeface="Arial" pitchFamily="34" charset="0"/>
              </a:rPr>
              <a:t>Major Concepts</a:t>
            </a:r>
            <a:r>
              <a:rPr lang="en-US" sz="3200" dirty="0" smtClean="0">
                <a:solidFill>
                  <a:schemeClr val="tx2"/>
                </a:solidFill>
                <a:latin typeface="Arial" pitchFamily="34" charset="0"/>
                <a:cs typeface="Arial" pitchFamily="34" charset="0"/>
              </a:rPr>
              <a:t/>
            </a:r>
            <a:br>
              <a:rPr lang="en-US" sz="3200" dirty="0" smtClean="0">
                <a:solidFill>
                  <a:schemeClr val="tx2"/>
                </a:solidFill>
                <a:latin typeface="Arial" pitchFamily="34" charset="0"/>
                <a:cs typeface="Arial" pitchFamily="34" charset="0"/>
              </a:rPr>
            </a:b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fontScale="85000" lnSpcReduction="20000"/>
          </a:bodyPr>
          <a:lstStyle/>
          <a:p>
            <a:pPr>
              <a:buNone/>
            </a:pPr>
            <a:endParaRPr lang="en-US" dirty="0"/>
          </a:p>
          <a:p>
            <a:pPr lvl="0"/>
            <a:r>
              <a:rPr lang="en-US" sz="3500" b="1" dirty="0">
                <a:latin typeface="Arial" pitchFamily="34" charset="0"/>
                <a:cs typeface="Arial" pitchFamily="34" charset="0"/>
              </a:rPr>
              <a:t>Adaptation -- goal of nursing</a:t>
            </a:r>
          </a:p>
          <a:p>
            <a:pPr>
              <a:buNone/>
            </a:pPr>
            <a:endParaRPr lang="en-US" dirty="0"/>
          </a:p>
          <a:p>
            <a:pPr lvl="0"/>
            <a:r>
              <a:rPr lang="en-US" sz="3300" dirty="0">
                <a:latin typeface="Arial" pitchFamily="34" charset="0"/>
                <a:cs typeface="Arial" pitchFamily="34" charset="0"/>
              </a:rPr>
              <a:t>Person -- adaptive system</a:t>
            </a:r>
          </a:p>
          <a:p>
            <a:pPr>
              <a:buNone/>
            </a:pPr>
            <a:endParaRPr lang="en-US" sz="3300" dirty="0">
              <a:latin typeface="Arial" pitchFamily="34" charset="0"/>
              <a:cs typeface="Arial" pitchFamily="34" charset="0"/>
            </a:endParaRPr>
          </a:p>
          <a:p>
            <a:pPr lvl="0"/>
            <a:r>
              <a:rPr lang="en-US" sz="3300" dirty="0">
                <a:latin typeface="Arial" pitchFamily="34" charset="0"/>
                <a:cs typeface="Arial" pitchFamily="34" charset="0"/>
              </a:rPr>
              <a:t>Environment -- stimuli</a:t>
            </a:r>
          </a:p>
          <a:p>
            <a:pPr>
              <a:buNone/>
            </a:pPr>
            <a:endParaRPr lang="en-US" sz="3300" dirty="0">
              <a:latin typeface="Arial" pitchFamily="34" charset="0"/>
              <a:cs typeface="Arial" pitchFamily="34" charset="0"/>
            </a:endParaRPr>
          </a:p>
          <a:p>
            <a:pPr lvl="0"/>
            <a:r>
              <a:rPr lang="en-US" sz="3300" dirty="0">
                <a:latin typeface="Arial" pitchFamily="34" charset="0"/>
                <a:cs typeface="Arial" pitchFamily="34" charset="0"/>
              </a:rPr>
              <a:t>Health -- outcome of adaptation</a:t>
            </a:r>
          </a:p>
          <a:p>
            <a:pPr>
              <a:buNone/>
            </a:pPr>
            <a:endParaRPr lang="en-US" sz="3300" dirty="0">
              <a:latin typeface="Arial" pitchFamily="34" charset="0"/>
              <a:cs typeface="Arial" pitchFamily="34" charset="0"/>
            </a:endParaRPr>
          </a:p>
          <a:p>
            <a:pPr lvl="0"/>
            <a:r>
              <a:rPr lang="en-US" sz="3300" dirty="0">
                <a:latin typeface="Arial" pitchFamily="34" charset="0"/>
                <a:cs typeface="Arial" pitchFamily="34" charset="0"/>
              </a:rPr>
              <a:t>Nursing- promoting adaptation and health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Autofit/>
          </a:bodyPr>
          <a:lstStyle/>
          <a:p>
            <a:r>
              <a:rPr lang="en-US" sz="3200" b="1" dirty="0" smtClean="0">
                <a:solidFill>
                  <a:schemeClr val="tx2"/>
                </a:solidFill>
                <a:latin typeface="Arial" pitchFamily="34" charset="0"/>
                <a:cs typeface="Arial" pitchFamily="34" charset="0"/>
              </a:rPr>
              <a:t>Adaptation</a:t>
            </a:r>
            <a:r>
              <a:rPr lang="en-US" sz="3200" dirty="0" smtClean="0">
                <a:solidFill>
                  <a:schemeClr val="tx2"/>
                </a:solidFill>
                <a:latin typeface="Arial" pitchFamily="34" charset="0"/>
                <a:cs typeface="Arial" pitchFamily="34" charset="0"/>
              </a:rPr>
              <a:t/>
            </a:r>
            <a:br>
              <a:rPr lang="en-US" sz="3200" dirty="0" smtClean="0">
                <a:solidFill>
                  <a:schemeClr val="tx2"/>
                </a:solidFill>
                <a:latin typeface="Arial" pitchFamily="34" charset="0"/>
                <a:cs typeface="Arial" pitchFamily="34" charset="0"/>
              </a:rPr>
            </a:b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endParaRPr lang="en-US" dirty="0"/>
          </a:p>
          <a:p>
            <a:pPr lvl="0"/>
            <a:r>
              <a:rPr lang="en-US" sz="2800" dirty="0">
                <a:latin typeface="Arial" pitchFamily="34" charset="0"/>
                <a:cs typeface="Arial" pitchFamily="34" charset="0"/>
              </a:rPr>
              <a:t>Responding positively to environmental changes.</a:t>
            </a:r>
          </a:p>
          <a:p>
            <a:pPr>
              <a:buNone/>
            </a:pPr>
            <a:endParaRPr lang="en-US" sz="2800" dirty="0">
              <a:latin typeface="Arial" pitchFamily="34" charset="0"/>
              <a:cs typeface="Arial" pitchFamily="34" charset="0"/>
            </a:endParaRPr>
          </a:p>
          <a:p>
            <a:pPr lvl="0"/>
            <a:r>
              <a:rPr lang="en-US" sz="2800" dirty="0">
                <a:latin typeface="Arial" pitchFamily="34" charset="0"/>
                <a:cs typeface="Arial" pitchFamily="34" charset="0"/>
              </a:rPr>
              <a:t>The process and outcome of individuals and groups who use conscious awareness, self reflection and choice to create human and environmental integration</a:t>
            </a:r>
          </a:p>
          <a:p>
            <a:endParaRPr lang="en-US" sz="28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b="1" dirty="0" smtClean="0">
                <a:solidFill>
                  <a:schemeClr val="tx2"/>
                </a:solidFill>
                <a:latin typeface="Arial" pitchFamily="34" charset="0"/>
                <a:cs typeface="Arial" pitchFamily="34" charset="0"/>
              </a:rPr>
              <a:t>Person</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endParaRPr lang="en-US" dirty="0"/>
          </a:p>
          <a:p>
            <a:pPr lvl="0"/>
            <a:r>
              <a:rPr lang="en-US" sz="2800" dirty="0">
                <a:latin typeface="Arial" pitchFamily="34" charset="0"/>
                <a:cs typeface="Arial" pitchFamily="34" charset="0"/>
              </a:rPr>
              <a:t>Bio-psycho-social being in constant interaction with a changing environment</a:t>
            </a:r>
          </a:p>
          <a:p>
            <a:pPr>
              <a:buNone/>
            </a:pPr>
            <a:endParaRPr lang="en-US" sz="2800" dirty="0">
              <a:latin typeface="Arial" pitchFamily="34" charset="0"/>
              <a:cs typeface="Arial" pitchFamily="34" charset="0"/>
            </a:endParaRPr>
          </a:p>
          <a:p>
            <a:pPr lvl="0"/>
            <a:r>
              <a:rPr lang="en-US" sz="2800" dirty="0">
                <a:latin typeface="Arial" pitchFamily="34" charset="0"/>
                <a:cs typeface="Arial" pitchFamily="34" charset="0"/>
              </a:rPr>
              <a:t>Uses innate and acquired mechanisms to </a:t>
            </a:r>
            <a:r>
              <a:rPr lang="en-US" sz="2800" dirty="0" smtClean="0">
                <a:latin typeface="Arial" pitchFamily="34" charset="0"/>
                <a:cs typeface="Arial" pitchFamily="34" charset="0"/>
              </a:rPr>
              <a:t>adapt</a:t>
            </a:r>
          </a:p>
          <a:p>
            <a:pPr lvl="0">
              <a:buNone/>
            </a:pPr>
            <a:endParaRPr lang="en-US" sz="2800" dirty="0">
              <a:latin typeface="Arial" pitchFamily="34" charset="0"/>
              <a:cs typeface="Arial" pitchFamily="34" charset="0"/>
            </a:endParaRPr>
          </a:p>
          <a:p>
            <a:pPr lvl="0"/>
            <a:r>
              <a:rPr lang="en-US" sz="2800" dirty="0">
                <a:latin typeface="Arial" pitchFamily="34" charset="0"/>
                <a:cs typeface="Arial" pitchFamily="34" charset="0"/>
              </a:rPr>
              <a:t>Includes people as individuals or in groups-families, organizations, communities, and society as a whole.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b="1" dirty="0" smtClean="0">
                <a:solidFill>
                  <a:schemeClr val="tx2"/>
                </a:solidFill>
                <a:latin typeface="Arial" pitchFamily="34" charset="0"/>
                <a:cs typeface="Arial" pitchFamily="34" charset="0"/>
              </a:rPr>
              <a:t>Environment</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304800" y="1600200"/>
            <a:ext cx="8839200" cy="4525963"/>
          </a:xfrm>
        </p:spPr>
        <p:txBody>
          <a:bodyPr>
            <a:normAutofit fontScale="25000" lnSpcReduction="20000"/>
          </a:bodyPr>
          <a:lstStyle/>
          <a:p>
            <a:pPr>
              <a:buNone/>
            </a:pPr>
            <a:endParaRPr lang="en-US" dirty="0"/>
          </a:p>
          <a:p>
            <a:pPr lvl="0"/>
            <a:r>
              <a:rPr lang="en-US" sz="11200" dirty="0" smtClean="0">
                <a:latin typeface="Arial" pitchFamily="34" charset="0"/>
                <a:cs typeface="Arial" pitchFamily="34" charset="0"/>
              </a:rPr>
              <a:t>Focal - internal or external </a:t>
            </a:r>
            <a:r>
              <a:rPr lang="en-US" sz="11200" dirty="0">
                <a:latin typeface="Arial" pitchFamily="34" charset="0"/>
                <a:cs typeface="Arial" pitchFamily="34" charset="0"/>
              </a:rPr>
              <a:t>and immediately confronting the person</a:t>
            </a:r>
          </a:p>
          <a:p>
            <a:pPr>
              <a:buNone/>
            </a:pPr>
            <a:endParaRPr lang="en-US" sz="11200" dirty="0">
              <a:latin typeface="Arial" pitchFamily="34" charset="0"/>
              <a:cs typeface="Arial" pitchFamily="34" charset="0"/>
            </a:endParaRPr>
          </a:p>
          <a:p>
            <a:pPr lvl="0"/>
            <a:r>
              <a:rPr lang="en-US" sz="11200" dirty="0">
                <a:latin typeface="Arial" pitchFamily="34" charset="0"/>
                <a:cs typeface="Arial" pitchFamily="34" charset="0"/>
              </a:rPr>
              <a:t>Contextual- all stimuli present in the situation that contribute to effect of focal stimulus</a:t>
            </a:r>
          </a:p>
          <a:p>
            <a:pPr>
              <a:buNone/>
            </a:pPr>
            <a:endParaRPr lang="en-US" sz="11200" dirty="0">
              <a:latin typeface="Arial" pitchFamily="34" charset="0"/>
              <a:cs typeface="Arial" pitchFamily="34" charset="0"/>
            </a:endParaRPr>
          </a:p>
          <a:p>
            <a:pPr lvl="0"/>
            <a:r>
              <a:rPr lang="en-US" sz="11200" dirty="0">
                <a:latin typeface="Arial" pitchFamily="34" charset="0"/>
                <a:cs typeface="Arial" pitchFamily="34" charset="0"/>
              </a:rPr>
              <a:t>Residual-a factor whose effects in the current situation are </a:t>
            </a:r>
            <a:r>
              <a:rPr lang="en-US" sz="11200" dirty="0" smtClean="0">
                <a:latin typeface="Arial" pitchFamily="34" charset="0"/>
                <a:cs typeface="Arial" pitchFamily="34" charset="0"/>
              </a:rPr>
              <a:t>unclear</a:t>
            </a:r>
          </a:p>
          <a:p>
            <a:pPr lvl="0">
              <a:buNone/>
            </a:pPr>
            <a:r>
              <a:rPr lang="en-US" sz="11200" dirty="0">
                <a:latin typeface="Arial" pitchFamily="34" charset="0"/>
                <a:cs typeface="Arial" pitchFamily="34"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Conti…</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nSpc>
                <a:spcPct val="150000"/>
              </a:lnSpc>
            </a:pPr>
            <a:r>
              <a:rPr lang="en-US" sz="2800" dirty="0" smtClean="0">
                <a:latin typeface="Arial" pitchFamily="34" charset="0"/>
                <a:cs typeface="Arial" pitchFamily="34" charset="0"/>
              </a:rPr>
              <a:t>All conditions, circumstances, and influences surrounding and affecting the development and behavior of persons and groups with particular consideration of mutuality of person and earth resources, including focal, contextual and residual stimuli</a:t>
            </a:r>
          </a:p>
          <a:p>
            <a:pPr>
              <a:lnSpc>
                <a:spcPct val="150000"/>
              </a:lnSpc>
            </a:pPr>
            <a:endParaRPr lang="en-US" sz="105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fontScale="90000"/>
          </a:bodyPr>
          <a:lstStyle/>
          <a:p>
            <a:r>
              <a:rPr lang="en-US" sz="3600" b="1" dirty="0" smtClean="0">
                <a:solidFill>
                  <a:schemeClr val="tx2"/>
                </a:solidFill>
                <a:latin typeface="Arial" pitchFamily="34" charset="0"/>
                <a:cs typeface="Arial" pitchFamily="34" charset="0"/>
              </a:rPr>
              <a:t>Health</a:t>
            </a:r>
            <a:r>
              <a:rPr lang="en-US" sz="3600" dirty="0" smtClean="0">
                <a:solidFill>
                  <a:schemeClr val="tx2"/>
                </a:solidFill>
                <a:latin typeface="Arial" pitchFamily="34" charset="0"/>
                <a:cs typeface="Arial" pitchFamily="34" charset="0"/>
              </a:rPr>
              <a:t/>
            </a:r>
            <a:br>
              <a:rPr lang="en-US" sz="3600" dirty="0" smtClean="0">
                <a:solidFill>
                  <a:schemeClr val="tx2"/>
                </a:solidFill>
                <a:latin typeface="Arial" pitchFamily="34" charset="0"/>
                <a:cs typeface="Arial" pitchFamily="34" charset="0"/>
              </a:rPr>
            </a:br>
            <a:r>
              <a:rPr lang="en-US" dirty="0" smtClean="0"/>
              <a:t> </a:t>
            </a:r>
            <a:endParaRPr lang="en-US" dirty="0"/>
          </a:p>
        </p:txBody>
      </p:sp>
      <p:sp>
        <p:nvSpPr>
          <p:cNvPr id="3" name="Content Placeholder 2"/>
          <p:cNvSpPr>
            <a:spLocks noGrp="1"/>
          </p:cNvSpPr>
          <p:nvPr>
            <p:ph idx="1"/>
          </p:nvPr>
        </p:nvSpPr>
        <p:spPr/>
        <p:txBody>
          <a:bodyPr/>
          <a:lstStyle/>
          <a:p>
            <a:pPr lvl="0"/>
            <a:r>
              <a:rPr lang="en-US" sz="2800" dirty="0" smtClean="0">
                <a:latin typeface="Arial" pitchFamily="34" charset="0"/>
                <a:cs typeface="Arial" pitchFamily="34" charset="0"/>
              </a:rPr>
              <a:t>Represented </a:t>
            </a:r>
            <a:r>
              <a:rPr lang="en-US" sz="2800" dirty="0">
                <a:latin typeface="Arial" pitchFamily="34" charset="0"/>
                <a:cs typeface="Arial" pitchFamily="34" charset="0"/>
              </a:rPr>
              <a:t>by a health-illness continuum</a:t>
            </a:r>
          </a:p>
          <a:p>
            <a:pPr>
              <a:buNone/>
            </a:pPr>
            <a:endParaRPr lang="en-US" sz="2800" dirty="0">
              <a:latin typeface="Arial" pitchFamily="34" charset="0"/>
              <a:cs typeface="Arial" pitchFamily="34" charset="0"/>
            </a:endParaRPr>
          </a:p>
          <a:p>
            <a:pPr lvl="0"/>
            <a:r>
              <a:rPr lang="en-US" sz="2800" dirty="0">
                <a:latin typeface="Arial" pitchFamily="34" charset="0"/>
                <a:cs typeface="Arial" pitchFamily="34" charset="0"/>
              </a:rPr>
              <a:t>A state and a process of being and becoming integrated and whole</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fontScale="90000"/>
          </a:bodyPr>
          <a:lstStyle/>
          <a:p>
            <a:r>
              <a:rPr lang="en-US" sz="3600" b="1" dirty="0" smtClean="0">
                <a:solidFill>
                  <a:schemeClr val="tx2"/>
                </a:solidFill>
                <a:latin typeface="Arial" pitchFamily="34" charset="0"/>
                <a:cs typeface="Arial" pitchFamily="34" charset="0"/>
              </a:rPr>
              <a:t>Nursing</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pPr>
              <a:buNone/>
            </a:pPr>
            <a:r>
              <a:rPr lang="en-US" dirty="0"/>
              <a:t> </a:t>
            </a:r>
          </a:p>
          <a:p>
            <a:pPr lvl="0">
              <a:lnSpc>
                <a:spcPct val="150000"/>
              </a:lnSpc>
            </a:pPr>
            <a:r>
              <a:rPr lang="en-US" sz="3600" dirty="0">
                <a:latin typeface="Arial" pitchFamily="34" charset="0"/>
                <a:cs typeface="Arial" pitchFamily="34" charset="0"/>
              </a:rPr>
              <a:t>To promote adaptation for individuals and groups in the four adaptive modes, thus contributing to health, quality of life, and dying with dignity by assessing behaviors and factors that influence adaptive abilities and by intervening to enhance environmental </a:t>
            </a:r>
            <a:r>
              <a:rPr lang="en-US" sz="3600" dirty="0" smtClean="0">
                <a:latin typeface="Arial" pitchFamily="34" charset="0"/>
                <a:cs typeface="Arial" pitchFamily="34" charset="0"/>
              </a:rPr>
              <a:t>interactions</a:t>
            </a:r>
          </a:p>
          <a:p>
            <a:pPr lvl="0">
              <a:buNone/>
            </a:pPr>
            <a:r>
              <a:rPr lang="en-US" dirty="0"/>
              <a:t/>
            </a:r>
            <a:br>
              <a:rPr lang="en-US" dirty="0"/>
            </a:br>
            <a:r>
              <a:rPr lang="en-US" dirty="0"/>
              <a: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Z50\Desktop\Roy-Diagrammatic-Representation-of-Human-Adaptive-Systems.png"/>
          <p:cNvPicPr>
            <a:picLocks noGrp="1" noChangeAspect="1" noChangeArrowheads="1"/>
          </p:cNvPicPr>
          <p:nvPr>
            <p:ph idx="1"/>
          </p:nvPr>
        </p:nvPicPr>
        <p:blipFill>
          <a:blip r:embed="rId2" cstate="print"/>
          <a:srcRect l="5000" b="6666"/>
          <a:stretch>
            <a:fillRect/>
          </a:stretch>
        </p:blipFill>
        <p:spPr bwMode="auto">
          <a:xfrm>
            <a:off x="0" y="0"/>
            <a:ext cx="914400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Autofit/>
          </a:bodyPr>
          <a:lstStyle/>
          <a:p>
            <a:r>
              <a:rPr lang="en-US" sz="3200" b="1" dirty="0" smtClean="0">
                <a:solidFill>
                  <a:schemeClr val="tx2"/>
                </a:solidFill>
                <a:latin typeface="Arial" pitchFamily="34" charset="0"/>
                <a:cs typeface="Arial" pitchFamily="34" charset="0"/>
              </a:rPr>
              <a:t> Adaptive Model</a:t>
            </a:r>
            <a:r>
              <a:rPr lang="en-US" sz="3200" dirty="0" smtClean="0">
                <a:solidFill>
                  <a:schemeClr val="tx2"/>
                </a:solidFill>
                <a:latin typeface="Arial" pitchFamily="34" charset="0"/>
                <a:cs typeface="Arial" pitchFamily="34" charset="0"/>
              </a:rPr>
              <a:t/>
            </a:r>
            <a:br>
              <a:rPr lang="en-US" sz="3200" dirty="0" smtClean="0">
                <a:solidFill>
                  <a:schemeClr val="tx2"/>
                </a:solidFill>
                <a:latin typeface="Arial" pitchFamily="34" charset="0"/>
                <a:cs typeface="Arial" pitchFamily="34" charset="0"/>
              </a:rPr>
            </a:b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lstStyle/>
          <a:p>
            <a:r>
              <a:rPr lang="en-US" sz="3000" b="1" dirty="0">
                <a:latin typeface="Arial" pitchFamily="34" charset="0"/>
                <a:cs typeface="Arial" pitchFamily="34" charset="0"/>
              </a:rPr>
              <a:t>Four Adaptive </a:t>
            </a:r>
            <a:r>
              <a:rPr lang="en-US" sz="3000" b="1" dirty="0" smtClean="0">
                <a:latin typeface="Arial" pitchFamily="34" charset="0"/>
                <a:cs typeface="Arial" pitchFamily="34" charset="0"/>
              </a:rPr>
              <a:t>Model</a:t>
            </a:r>
            <a:endParaRPr lang="en-US" sz="3000" dirty="0">
              <a:latin typeface="Arial" pitchFamily="34" charset="0"/>
              <a:cs typeface="Arial" pitchFamily="34" charset="0"/>
            </a:endParaRPr>
          </a:p>
          <a:p>
            <a:pPr>
              <a:buNone/>
            </a:pPr>
            <a:endParaRPr lang="en-US" dirty="0"/>
          </a:p>
          <a:p>
            <a:pPr>
              <a:lnSpc>
                <a:spcPct val="150000"/>
              </a:lnSpc>
            </a:pPr>
            <a:r>
              <a:rPr lang="en-US" sz="2800" dirty="0">
                <a:latin typeface="Arial" pitchFamily="34" charset="0"/>
                <a:cs typeface="Arial" pitchFamily="34" charset="0"/>
              </a:rPr>
              <a:t>Physiological, </a:t>
            </a:r>
            <a:endParaRPr lang="en-US" sz="2800" dirty="0" smtClean="0">
              <a:latin typeface="Arial" pitchFamily="34" charset="0"/>
              <a:cs typeface="Arial" pitchFamily="34" charset="0"/>
            </a:endParaRPr>
          </a:p>
          <a:p>
            <a:pPr>
              <a:lnSpc>
                <a:spcPct val="150000"/>
              </a:lnSpc>
            </a:pPr>
            <a:r>
              <a:rPr lang="en-US" sz="2800" dirty="0" smtClean="0">
                <a:latin typeface="Arial" pitchFamily="34" charset="0"/>
                <a:cs typeface="Arial" pitchFamily="34" charset="0"/>
              </a:rPr>
              <a:t>Self-Concept</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a:lnSpc>
                <a:spcPct val="150000"/>
              </a:lnSpc>
            </a:pPr>
            <a:r>
              <a:rPr lang="en-US" sz="2800" dirty="0" smtClean="0">
                <a:latin typeface="Arial" pitchFamily="34" charset="0"/>
                <a:cs typeface="Arial" pitchFamily="34" charset="0"/>
              </a:rPr>
              <a:t>Role </a:t>
            </a:r>
            <a:r>
              <a:rPr lang="en-US" sz="2800" dirty="0">
                <a:latin typeface="Arial" pitchFamily="34" charset="0"/>
                <a:cs typeface="Arial" pitchFamily="34" charset="0"/>
              </a:rPr>
              <a:t>Function, </a:t>
            </a:r>
            <a:endParaRPr lang="en-US" sz="2800" dirty="0" smtClean="0">
              <a:latin typeface="Arial" pitchFamily="34" charset="0"/>
              <a:cs typeface="Arial" pitchFamily="34" charset="0"/>
            </a:endParaRPr>
          </a:p>
          <a:p>
            <a:pPr>
              <a:lnSpc>
                <a:spcPct val="150000"/>
              </a:lnSpc>
            </a:pPr>
            <a:r>
              <a:rPr lang="en-US" sz="2800" dirty="0" smtClean="0">
                <a:latin typeface="Arial" pitchFamily="34" charset="0"/>
                <a:cs typeface="Arial" pitchFamily="34" charset="0"/>
              </a:rPr>
              <a:t>Interdependence</a:t>
            </a:r>
            <a:endParaRPr lang="en-US" sz="2800" dirty="0">
              <a:latin typeface="Arial" pitchFamily="34" charset="0"/>
              <a:cs typeface="Arial" pitchFamily="34" charset="0"/>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1143000"/>
          </a:xfrm>
          <a:solidFill>
            <a:schemeClr val="bg1">
              <a:lumMod val="65000"/>
            </a:schemeClr>
          </a:solidFill>
        </p:spPr>
        <p:txBody>
          <a:bodyPr>
            <a:noAutofit/>
          </a:bodyPr>
          <a:lstStyle/>
          <a:p>
            <a:r>
              <a:rPr lang="en-US" sz="3200" b="1" u="sng" dirty="0" smtClean="0">
                <a:solidFill>
                  <a:schemeClr val="tx2"/>
                </a:solidFill>
                <a:latin typeface="Arial" pitchFamily="34" charset="0"/>
                <a:cs typeface="Arial" pitchFamily="34" charset="0"/>
              </a:rPr>
              <a:t>Physiological mode</a:t>
            </a:r>
            <a:br>
              <a:rPr lang="en-US" sz="3200" b="1" u="sng" dirty="0" smtClean="0">
                <a:solidFill>
                  <a:schemeClr val="tx2"/>
                </a:solidFill>
                <a:latin typeface="Arial" pitchFamily="34" charset="0"/>
                <a:cs typeface="Arial" pitchFamily="34" charset="0"/>
              </a:rPr>
            </a:b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381000" y="1828800"/>
            <a:ext cx="8763000" cy="5029200"/>
          </a:xfrm>
        </p:spPr>
        <p:txBody>
          <a:bodyPr>
            <a:normAutofit fontScale="92500" lnSpcReduction="10000"/>
          </a:bodyPr>
          <a:lstStyle/>
          <a:p>
            <a:pPr>
              <a:buNone/>
            </a:pPr>
            <a:r>
              <a:rPr lang="en-US" b="1" dirty="0" smtClean="0"/>
              <a:t>Behavior in this mode is a manifestation of the physiological activity of all the cells, tissues, organs,</a:t>
            </a:r>
          </a:p>
          <a:p>
            <a:pPr lvl="0"/>
            <a:r>
              <a:rPr lang="en-US" b="1" dirty="0" smtClean="0"/>
              <a:t>systems of the body.</a:t>
            </a:r>
          </a:p>
          <a:p>
            <a:endParaRPr lang="en-US" sz="1800" dirty="0"/>
          </a:p>
          <a:p>
            <a:pPr lvl="1"/>
            <a:r>
              <a:rPr lang="en-US" dirty="0">
                <a:latin typeface="Arial" pitchFamily="34" charset="0"/>
                <a:cs typeface="Arial" pitchFamily="34" charset="0"/>
              </a:rPr>
              <a:t>5 needs serve to promote physiological integrity, (</a:t>
            </a:r>
            <a:r>
              <a:rPr lang="en-US" sz="3000" dirty="0">
                <a:latin typeface="Arial" pitchFamily="34" charset="0"/>
                <a:cs typeface="Arial" pitchFamily="34" charset="0"/>
              </a:rPr>
              <a:t>oxygenation</a:t>
            </a:r>
            <a:r>
              <a:rPr lang="en-US" dirty="0">
                <a:latin typeface="Arial" pitchFamily="34" charset="0"/>
                <a:cs typeface="Arial" pitchFamily="34" charset="0"/>
              </a:rPr>
              <a:t>, nutrition, elimination, activity and rest, and protection).</a:t>
            </a:r>
          </a:p>
          <a:p>
            <a:endParaRPr lang="en-US" sz="3000" dirty="0">
              <a:latin typeface="Arial" pitchFamily="34" charset="0"/>
              <a:cs typeface="Arial" pitchFamily="34" charset="0"/>
            </a:endParaRPr>
          </a:p>
          <a:p>
            <a:pPr lvl="1"/>
            <a:r>
              <a:rPr lang="en-US" dirty="0">
                <a:latin typeface="Arial" pitchFamily="34" charset="0"/>
                <a:cs typeface="Arial" pitchFamily="34" charset="0"/>
              </a:rPr>
              <a:t>4 processes which help maintain physiological integrity (senses, fluid and electrolytes, neuro, and endocrine function</a:t>
            </a:r>
            <a:r>
              <a:rPr lang="en-US" sz="4500" dirty="0">
                <a:latin typeface="Arial" pitchFamily="34" charset="0"/>
                <a:cs typeface="Arial" pitchFamily="34" charset="0"/>
              </a:rPr>
              <a:t>)</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b="1" u="sng" dirty="0" smtClean="0">
                <a:solidFill>
                  <a:schemeClr val="tx2"/>
                </a:solidFill>
                <a:latin typeface="Arial" pitchFamily="34" charset="0"/>
                <a:cs typeface="Arial" pitchFamily="34" charset="0"/>
              </a:rPr>
              <a:t>Self-concept mode</a:t>
            </a:r>
            <a:r>
              <a:rPr lang="en-US" sz="3200" b="1" u="sng" dirty="0">
                <a:solidFill>
                  <a:schemeClr val="tx2"/>
                </a:solidFill>
                <a:latin typeface="Arial" pitchFamily="34" charset="0"/>
                <a:cs typeface="Arial" pitchFamily="34" charset="0"/>
              </a:rPr>
              <a:t>l</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Autofit/>
          </a:bodyPr>
          <a:lstStyle/>
          <a:p>
            <a:pPr>
              <a:lnSpc>
                <a:spcPct val="150000"/>
              </a:lnSpc>
            </a:pPr>
            <a:r>
              <a:rPr lang="en-US" sz="2800" dirty="0" smtClean="0">
                <a:latin typeface="Arial" pitchFamily="34" charset="0"/>
                <a:cs typeface="Arial" pitchFamily="34" charset="0"/>
              </a:rPr>
              <a:t>Deals  </a:t>
            </a:r>
            <a:r>
              <a:rPr lang="en-US" sz="2800" dirty="0">
                <a:latin typeface="Arial" pitchFamily="34" charset="0"/>
                <a:cs typeface="Arial" pitchFamily="34" charset="0"/>
              </a:rPr>
              <a:t>with the person’s beliefs &amp; feelings about himself/herself. Basic underlying need: psychic</a:t>
            </a:r>
            <a:r>
              <a:rPr lang="en-US" sz="2800" b="1" dirty="0">
                <a:latin typeface="Arial" pitchFamily="34" charset="0"/>
                <a:cs typeface="Arial" pitchFamily="34" charset="0"/>
              </a:rPr>
              <a:t> </a:t>
            </a:r>
            <a:r>
              <a:rPr lang="en-US" sz="2800" dirty="0">
                <a:latin typeface="Arial" pitchFamily="34" charset="0"/>
                <a:cs typeface="Arial" pitchFamily="34" charset="0"/>
              </a:rPr>
              <a:t>integrity (physical perceptions, ideals, goals, moral/ethical beliefs</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a:p>
            <a:pPr>
              <a:lnSpc>
                <a:spcPct val="150000"/>
              </a:lnSpc>
            </a:pPr>
            <a:r>
              <a:rPr lang="en-US" sz="2800" dirty="0">
                <a:latin typeface="Arial" pitchFamily="34" charset="0"/>
                <a:cs typeface="Arial" pitchFamily="34" charset="0"/>
              </a:rPr>
              <a:t>Physical self: how one sees his own physical being</a:t>
            </a:r>
          </a:p>
          <a:p>
            <a:endParaRPr lang="en-US" sz="2800" dirty="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Conti…</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nSpc>
                <a:spcPct val="150000"/>
              </a:lnSpc>
            </a:pPr>
            <a:r>
              <a:rPr lang="en-US" sz="2800" dirty="0" smtClean="0">
                <a:latin typeface="Arial" pitchFamily="34" charset="0"/>
                <a:cs typeface="Arial" pitchFamily="34" charset="0"/>
              </a:rPr>
              <a:t>body sensation: ability to express sensations/feel symptoms</a:t>
            </a:r>
          </a:p>
          <a:p>
            <a:pPr>
              <a:lnSpc>
                <a:spcPct val="150000"/>
              </a:lnSpc>
            </a:pPr>
            <a:r>
              <a:rPr lang="en-US" sz="2800" dirty="0" smtClean="0">
                <a:latin typeface="Arial" pitchFamily="34" charset="0"/>
                <a:cs typeface="Arial" pitchFamily="34" charset="0"/>
              </a:rPr>
              <a:t>body image: how one sees himself as a physical being Personal self: how one views his qualities, values, worth</a:t>
            </a:r>
            <a:endParaRPr lang="en-US" sz="2800" dirty="0">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Conti…</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lvl="0"/>
            <a:r>
              <a:rPr lang="en-US" sz="2800" dirty="0">
                <a:latin typeface="Arial" pitchFamily="34" charset="0"/>
                <a:cs typeface="Arial" pitchFamily="34" charset="0"/>
              </a:rPr>
              <a:t>self-consistency: one’s self-description of qualities; also includes self-organization behavior</a:t>
            </a:r>
          </a:p>
          <a:p>
            <a:pPr lvl="0"/>
            <a:r>
              <a:rPr lang="en-US" sz="2800" dirty="0">
                <a:latin typeface="Arial" pitchFamily="34" charset="0"/>
                <a:cs typeface="Arial" pitchFamily="34" charset="0"/>
              </a:rPr>
              <a:t>self-ideal/self-expectancy: what one would like to do or be</a:t>
            </a:r>
          </a:p>
          <a:p>
            <a:pPr lvl="0"/>
            <a:r>
              <a:rPr lang="en-US" sz="2800" dirty="0">
                <a:latin typeface="Arial" pitchFamily="34" charset="0"/>
                <a:cs typeface="Arial" pitchFamily="34" charset="0"/>
              </a:rPr>
              <a:t>moral-ethical-spiritual self: values, beliefs, religion self-esteem: the value one places on himself/herself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838200"/>
          </a:xfrm>
          <a:solidFill>
            <a:schemeClr val="bg1">
              <a:lumMod val="65000"/>
            </a:schemeClr>
          </a:solidFill>
        </p:spPr>
        <p:txBody>
          <a:bodyPr>
            <a:normAutofit/>
          </a:bodyPr>
          <a:lstStyle/>
          <a:p>
            <a:r>
              <a:rPr lang="en-US" sz="3200" b="1" u="sng" dirty="0" smtClean="0">
                <a:solidFill>
                  <a:schemeClr val="tx2"/>
                </a:solidFill>
                <a:latin typeface="Arial" pitchFamily="34" charset="0"/>
                <a:cs typeface="Arial" pitchFamily="34" charset="0"/>
              </a:rPr>
              <a:t>Role function mode</a:t>
            </a:r>
            <a:r>
              <a:rPr lang="en-US" sz="3200" b="1" u="sng" dirty="0">
                <a:solidFill>
                  <a:schemeClr val="tx2"/>
                </a:solidFill>
                <a:latin typeface="Arial" pitchFamily="34" charset="0"/>
                <a:cs typeface="Arial" pitchFamily="34" charset="0"/>
              </a:rPr>
              <a:t>l</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sz="3000" dirty="0" smtClean="0">
                <a:latin typeface="Arial" pitchFamily="34" charset="0"/>
                <a:cs typeface="Arial" pitchFamily="34" charset="0"/>
              </a:rPr>
              <a:t>involves </a:t>
            </a:r>
            <a:r>
              <a:rPr lang="en-US" sz="3000" dirty="0">
                <a:latin typeface="Arial" pitchFamily="34" charset="0"/>
                <a:cs typeface="Arial" pitchFamily="34" charset="0"/>
              </a:rPr>
              <a:t>the position one occupies in society; behaviors associated with one’s position (role) </a:t>
            </a:r>
            <a:r>
              <a:rPr lang="en-US" sz="3000" dirty="0" smtClean="0">
                <a:latin typeface="Arial" pitchFamily="34" charset="0"/>
                <a:cs typeface="Arial" pitchFamily="34" charset="0"/>
              </a:rPr>
              <a:t>in society</a:t>
            </a:r>
            <a:r>
              <a:rPr lang="en-US" sz="3000" dirty="0">
                <a:latin typeface="Arial" pitchFamily="34" charset="0"/>
                <a:cs typeface="Arial" pitchFamily="34" charset="0"/>
              </a:rPr>
              <a:t>. </a:t>
            </a:r>
            <a:endParaRPr lang="en-US" sz="3000" dirty="0" smtClean="0">
              <a:latin typeface="Arial" pitchFamily="34" charset="0"/>
              <a:cs typeface="Arial" pitchFamily="34" charset="0"/>
            </a:endParaRPr>
          </a:p>
          <a:p>
            <a:r>
              <a:rPr lang="en-US" sz="3000" dirty="0" smtClean="0">
                <a:latin typeface="Arial" pitchFamily="34" charset="0"/>
                <a:cs typeface="Arial" pitchFamily="34" charset="0"/>
              </a:rPr>
              <a:t>Basic </a:t>
            </a:r>
            <a:r>
              <a:rPr lang="en-US" sz="3000" dirty="0">
                <a:latin typeface="Arial" pitchFamily="34" charset="0"/>
                <a:cs typeface="Arial" pitchFamily="34" charset="0"/>
              </a:rPr>
              <a:t>underlying need: social integrity</a:t>
            </a:r>
          </a:p>
          <a:p>
            <a:r>
              <a:rPr lang="en-US" sz="3000" dirty="0">
                <a:latin typeface="Arial" pitchFamily="34" charset="0"/>
                <a:cs typeface="Arial" pitchFamily="34" charset="0"/>
              </a:rPr>
              <a:t>Primary role: role based on age, sex, developmental </a:t>
            </a:r>
            <a:r>
              <a:rPr lang="en-US" sz="3000" dirty="0" smtClean="0">
                <a:latin typeface="Arial" pitchFamily="34" charset="0"/>
                <a:cs typeface="Arial" pitchFamily="34" charset="0"/>
              </a:rPr>
              <a:t>state</a:t>
            </a:r>
            <a:endParaRPr lang="en-US" sz="3000" dirty="0">
              <a:latin typeface="Arial" pitchFamily="34" charset="0"/>
              <a:cs typeface="Arial" pitchFamily="34" charset="0"/>
            </a:endParaRPr>
          </a:p>
          <a:p>
            <a:r>
              <a:rPr lang="en-US" sz="3000" dirty="0">
                <a:latin typeface="Arial" pitchFamily="34" charset="0"/>
                <a:cs typeface="Arial" pitchFamily="34" charset="0"/>
              </a:rPr>
              <a:t>Secondary role: role(s) a person assumes to complete tasks associated with a primary role or developmental </a:t>
            </a:r>
            <a:r>
              <a:rPr lang="en-US" sz="3000" dirty="0" smtClean="0">
                <a:latin typeface="Arial" pitchFamily="34" charset="0"/>
                <a:cs typeface="Arial" pitchFamily="34" charset="0"/>
              </a:rPr>
              <a:t>stage</a:t>
            </a:r>
            <a:endParaRPr lang="en-US" sz="3000" dirty="0">
              <a:latin typeface="Arial" pitchFamily="34" charset="0"/>
              <a:cs typeface="Arial" pitchFamily="34" charset="0"/>
            </a:endParaRPr>
          </a:p>
          <a:p>
            <a:r>
              <a:rPr lang="en-US" sz="3000" dirty="0">
                <a:latin typeface="Arial" pitchFamily="34" charset="0"/>
                <a:cs typeface="Arial" pitchFamily="34" charset="0"/>
              </a:rPr>
              <a:t>Tertiary role: a role freely chosen; temporary; associated with accomplishments of tasks or goals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b="1" u="sng" dirty="0" smtClean="0">
                <a:solidFill>
                  <a:schemeClr val="tx2"/>
                </a:solidFill>
                <a:latin typeface="Arial" pitchFamily="34" charset="0"/>
                <a:cs typeface="Arial" pitchFamily="34" charset="0"/>
              </a:rPr>
              <a:t>Interdependence mode</a:t>
            </a:r>
            <a:r>
              <a:rPr lang="en-US" sz="3200" dirty="0" smtClean="0">
                <a:solidFill>
                  <a:schemeClr val="tx2"/>
                </a:solidFill>
                <a:latin typeface="Arial" pitchFamily="34" charset="0"/>
                <a:cs typeface="Arial" pitchFamily="34" charset="0"/>
              </a:rPr>
              <a:t>:</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0" y="1600200"/>
            <a:ext cx="9144000" cy="4953000"/>
          </a:xfrm>
        </p:spPr>
        <p:txBody>
          <a:bodyPr>
            <a:noAutofit/>
          </a:bodyPr>
          <a:lstStyle/>
          <a:p>
            <a:r>
              <a:rPr lang="en-US" sz="2800" dirty="0" smtClean="0">
                <a:latin typeface="Arial" pitchFamily="34" charset="0"/>
                <a:cs typeface="Arial" pitchFamily="34" charset="0"/>
              </a:rPr>
              <a:t>associated </a:t>
            </a:r>
            <a:r>
              <a:rPr lang="en-US" sz="2800" dirty="0">
                <a:latin typeface="Arial" pitchFamily="34" charset="0"/>
                <a:cs typeface="Arial" pitchFamily="34" charset="0"/>
              </a:rPr>
              <a:t>with one’s relationships and interactions with others and the giving and receiving </a:t>
            </a:r>
            <a:r>
              <a:rPr lang="en-US" sz="2800" dirty="0" smtClean="0">
                <a:latin typeface="Arial" pitchFamily="34" charset="0"/>
                <a:cs typeface="Arial" pitchFamily="34" charset="0"/>
              </a:rPr>
              <a:t>of</a:t>
            </a:r>
            <a:endParaRPr lang="en-US" sz="2800" dirty="0">
              <a:latin typeface="Arial" pitchFamily="34" charset="0"/>
              <a:cs typeface="Arial" pitchFamily="34" charset="0"/>
            </a:endParaRPr>
          </a:p>
          <a:p>
            <a:r>
              <a:rPr lang="en-US" sz="2800" dirty="0">
                <a:latin typeface="Arial" pitchFamily="34" charset="0"/>
                <a:cs typeface="Arial" pitchFamily="34" charset="0"/>
              </a:rPr>
              <a:t>love, respect, and value. Basic underlying need: nurturance and affection</a:t>
            </a:r>
          </a:p>
          <a:p>
            <a:r>
              <a:rPr lang="en-US" sz="2800" dirty="0">
                <a:latin typeface="Arial" pitchFamily="34" charset="0"/>
                <a:cs typeface="Arial" pitchFamily="34" charset="0"/>
              </a:rPr>
              <a:t>Significant others: intimate relationships (spouse, parent, God)</a:t>
            </a:r>
          </a:p>
          <a:p>
            <a:r>
              <a:rPr lang="en-US" sz="2800" dirty="0">
                <a:latin typeface="Arial" pitchFamily="34" charset="0"/>
                <a:cs typeface="Arial" pitchFamily="34" charset="0"/>
              </a:rPr>
              <a:t>Support systems: less intimate relationships (coworkers, friends)</a:t>
            </a:r>
          </a:p>
          <a:p>
            <a:r>
              <a:rPr lang="en-US" sz="2800" dirty="0">
                <a:latin typeface="Arial" pitchFamily="34" charset="0"/>
                <a:cs typeface="Arial" pitchFamily="34" charset="0"/>
              </a:rPr>
              <a:t>Giving behaviors: giving love, nurturance, affection</a:t>
            </a:r>
          </a:p>
          <a:p>
            <a:r>
              <a:rPr lang="en-US" sz="2800" dirty="0">
                <a:latin typeface="Arial" pitchFamily="34" charset="0"/>
                <a:cs typeface="Arial" pitchFamily="34" charset="0"/>
              </a:rPr>
              <a:t>Receiving behaviors: receiving/taking in love, nurturance, affection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b="1" u="sng" dirty="0" smtClean="0">
                <a:solidFill>
                  <a:schemeClr val="tx2"/>
                </a:solidFill>
                <a:latin typeface="Arial" pitchFamily="34" charset="0"/>
                <a:cs typeface="Arial" pitchFamily="34" charset="0"/>
              </a:rPr>
              <a:t>Roy Model and the Nursing Process</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lstStyle/>
          <a:p>
            <a:pPr>
              <a:lnSpc>
                <a:spcPct val="150000"/>
              </a:lnSpc>
            </a:pPr>
            <a:r>
              <a:rPr lang="en-US" sz="2800" dirty="0" smtClean="0">
                <a:latin typeface="Arial" pitchFamily="34" charset="0"/>
                <a:cs typeface="Arial" pitchFamily="34" charset="0"/>
              </a:rPr>
              <a:t>Utilizes </a:t>
            </a:r>
            <a:r>
              <a:rPr lang="en-US" sz="2800" dirty="0">
                <a:latin typeface="Arial" pitchFamily="34" charset="0"/>
                <a:cs typeface="Arial" pitchFamily="34" charset="0"/>
              </a:rPr>
              <a:t>a bi-level assessment to problem </a:t>
            </a:r>
            <a:r>
              <a:rPr lang="en-US" sz="2800" dirty="0" smtClean="0">
                <a:latin typeface="Arial" pitchFamily="34" charset="0"/>
                <a:cs typeface="Arial" pitchFamily="34" charset="0"/>
              </a:rPr>
              <a:t>solve</a:t>
            </a:r>
            <a:r>
              <a:rPr lang="en-US" sz="2800" dirty="0">
                <a:latin typeface="Arial" pitchFamily="34" charset="0"/>
                <a:cs typeface="Arial" pitchFamily="34" charset="0"/>
              </a:rPr>
              <a:t> </a:t>
            </a:r>
          </a:p>
          <a:p>
            <a:pPr>
              <a:lnSpc>
                <a:spcPct val="150000"/>
              </a:lnSpc>
            </a:pPr>
            <a:r>
              <a:rPr lang="en-US" sz="2800" dirty="0">
                <a:latin typeface="Arial" pitchFamily="34" charset="0"/>
                <a:cs typeface="Arial" pitchFamily="34" charset="0"/>
              </a:rPr>
              <a:t>Assessment of behaviors:</a:t>
            </a:r>
          </a:p>
          <a:p>
            <a:pPr lvl="0">
              <a:lnSpc>
                <a:spcPct val="150000"/>
              </a:lnSpc>
            </a:pPr>
            <a:r>
              <a:rPr lang="en-US" sz="2800" dirty="0">
                <a:latin typeface="Arial" pitchFamily="34" charset="0"/>
                <a:cs typeface="Arial" pitchFamily="34" charset="0"/>
              </a:rPr>
              <a:t>Behavior is an action or reaction under specified circumstances; behavior may be observable, or not</a:t>
            </a:r>
            <a:r>
              <a:rPr lang="en-US" dirty="0"/>
              <a: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Conti …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0" y="1600200"/>
            <a:ext cx="9144000" cy="5257800"/>
          </a:xfrm>
        </p:spPr>
        <p:txBody>
          <a:bodyPr>
            <a:normAutofit fontScale="92500"/>
          </a:bodyPr>
          <a:lstStyle/>
          <a:p>
            <a:pPr lvl="0"/>
            <a:r>
              <a:rPr lang="en-US" sz="3000" dirty="0">
                <a:latin typeface="Arial" pitchFamily="34" charset="0"/>
                <a:cs typeface="Arial" pitchFamily="34" charset="0"/>
              </a:rPr>
              <a:t>Normally, a person adapts to stimuli positively, maintaining a “steady state” but in times of stress when coping mechanisms are overwhelmed (i.e., illness), the person’s ability to adapt to a new situation is impaired</a:t>
            </a:r>
            <a:r>
              <a:rPr lang="en-US" sz="3000" dirty="0" smtClean="0">
                <a:latin typeface="Arial" pitchFamily="34" charset="0"/>
                <a:cs typeface="Arial" pitchFamily="34" charset="0"/>
              </a:rPr>
              <a:t>.</a:t>
            </a:r>
            <a:endParaRPr lang="en-US" sz="3000" dirty="0">
              <a:latin typeface="Arial" pitchFamily="34" charset="0"/>
              <a:cs typeface="Arial" pitchFamily="34" charset="0"/>
            </a:endParaRPr>
          </a:p>
          <a:p>
            <a:pPr lvl="0"/>
            <a:r>
              <a:rPr lang="en-US" sz="3000" dirty="0">
                <a:latin typeface="Arial" pitchFamily="34" charset="0"/>
                <a:cs typeface="Arial" pitchFamily="34" charset="0"/>
              </a:rPr>
              <a:t>The nurse observes behaviors (signs/symptoms) or responses of the patient and makes a judgment as to whether the behavior is adaptive or ineffective.</a:t>
            </a:r>
          </a:p>
          <a:p>
            <a:pPr>
              <a:buNone/>
            </a:pPr>
            <a:endParaRPr lang="en-US" sz="3000" dirty="0">
              <a:latin typeface="Arial" pitchFamily="34" charset="0"/>
              <a:cs typeface="Arial" pitchFamily="34" charset="0"/>
            </a:endParaRPr>
          </a:p>
          <a:p>
            <a:pPr lvl="0"/>
            <a:r>
              <a:rPr lang="en-US" sz="3000" dirty="0">
                <a:latin typeface="Arial" pitchFamily="34" charset="0"/>
                <a:cs typeface="Arial" pitchFamily="34" charset="0"/>
              </a:rPr>
              <a:t>How does the nurse do this? Assessment phase of nursing process</a:t>
            </a:r>
          </a:p>
          <a:p>
            <a:endParaRPr lang="en-US"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Autofit/>
          </a:bodyPr>
          <a:lstStyle/>
          <a:p>
            <a:r>
              <a:rPr lang="en-US" sz="3200" dirty="0" smtClean="0">
                <a:solidFill>
                  <a:schemeClr val="tx2"/>
                </a:solidFill>
                <a:latin typeface="Arial" pitchFamily="34" charset="0"/>
                <a:cs typeface="Arial" pitchFamily="34" charset="0"/>
              </a:rPr>
              <a:t>Assessment of stimuli:</a:t>
            </a:r>
            <a:br>
              <a:rPr lang="en-US" sz="3200" dirty="0" smtClean="0">
                <a:solidFill>
                  <a:schemeClr val="tx2"/>
                </a:solidFill>
                <a:latin typeface="Arial" pitchFamily="34" charset="0"/>
                <a:cs typeface="Arial" pitchFamily="34" charset="0"/>
              </a:rPr>
            </a:b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228600" y="1600200"/>
            <a:ext cx="8458200" cy="4525963"/>
          </a:xfrm>
        </p:spPr>
        <p:txBody>
          <a:bodyPr>
            <a:normAutofit/>
          </a:bodyPr>
          <a:lstStyle/>
          <a:p>
            <a:pPr>
              <a:buNone/>
            </a:pPr>
            <a:endParaRPr lang="en-US" dirty="0"/>
          </a:p>
          <a:p>
            <a:pPr lvl="0"/>
            <a:r>
              <a:rPr lang="en-US" sz="2800" dirty="0">
                <a:latin typeface="Arial" pitchFamily="34" charset="0"/>
                <a:cs typeface="Arial" pitchFamily="34" charset="0"/>
              </a:rPr>
              <a:t>Stimuli are the underlying causes or factors contributing to the behaviors observed in first level assessment; those things which provoke a response</a:t>
            </a:r>
            <a:r>
              <a:rPr lang="en-US" sz="2800" dirty="0" smtClean="0">
                <a:latin typeface="Arial" pitchFamily="34" charset="0"/>
                <a:cs typeface="Arial" pitchFamily="34" charset="0"/>
              </a:rPr>
              <a:t>.</a:t>
            </a:r>
            <a:r>
              <a:rPr lang="en-US" sz="2800" dirty="0">
                <a:latin typeface="Arial" pitchFamily="34" charset="0"/>
                <a:cs typeface="Arial" pitchFamily="34" charset="0"/>
              </a:rPr>
              <a:t> </a:t>
            </a:r>
          </a:p>
          <a:p>
            <a:pPr lvl="0"/>
            <a:r>
              <a:rPr lang="en-US" sz="2800" dirty="0">
                <a:latin typeface="Arial" pitchFamily="34" charset="0"/>
                <a:cs typeface="Arial" pitchFamily="34" charset="0"/>
              </a:rPr>
              <a:t>Nurse identifies stimuli in all 4 adaptive modes; stimuli are manipulated via interventions to achieve patient goals</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75000"/>
            </a:schemeClr>
          </a:solidFill>
        </p:spPr>
        <p:txBody>
          <a:bodyPr>
            <a:normAutofit fontScale="90000"/>
          </a:bodyPr>
          <a:lstStyle/>
          <a:p>
            <a:r>
              <a:rPr lang="en-US" sz="3600" b="1" dirty="0" smtClean="0">
                <a:solidFill>
                  <a:schemeClr val="tx2"/>
                </a:solidFill>
                <a:latin typeface="Arial" pitchFamily="34" charset="0"/>
                <a:cs typeface="Arial" pitchFamily="34" charset="0"/>
              </a:rPr>
              <a:t>Strengths of the Roy’s Adaptation Model</a:t>
            </a:r>
            <a:r>
              <a:rPr lang="en-US" dirty="0" smtClean="0"/>
              <a:t/>
            </a:r>
            <a:br>
              <a:rPr lang="en-US" dirty="0" smtClean="0"/>
            </a:br>
            <a:endParaRPr lang="en-US" dirty="0"/>
          </a:p>
        </p:txBody>
      </p:sp>
      <p:sp>
        <p:nvSpPr>
          <p:cNvPr id="3" name="Content Placeholder 2"/>
          <p:cNvSpPr>
            <a:spLocks noGrp="1"/>
          </p:cNvSpPr>
          <p:nvPr>
            <p:ph idx="1"/>
          </p:nvPr>
        </p:nvSpPr>
        <p:spPr>
          <a:xfrm>
            <a:off x="228600" y="1600200"/>
            <a:ext cx="8458200" cy="5257800"/>
          </a:xfrm>
        </p:spPr>
        <p:txBody>
          <a:bodyPr>
            <a:normAutofit lnSpcReduction="10000"/>
          </a:bodyPr>
          <a:lstStyle/>
          <a:p>
            <a:pPr lvl="0">
              <a:lnSpc>
                <a:spcPct val="150000"/>
              </a:lnSpc>
            </a:pPr>
            <a:r>
              <a:rPr lang="en-US" sz="2800" dirty="0" smtClean="0">
                <a:latin typeface="Arial" pitchFamily="34" charset="0"/>
                <a:cs typeface="Arial" pitchFamily="34" charset="0"/>
              </a:rPr>
              <a:t>The Adaptation Model of Callista Roy suggests the influence of multiple causes in a situation, which is a strength when dealing with multi-faceted human beings.</a:t>
            </a:r>
          </a:p>
          <a:p>
            <a:pPr lvl="0">
              <a:lnSpc>
                <a:spcPct val="150000"/>
              </a:lnSpc>
            </a:pPr>
            <a:r>
              <a:rPr lang="en-US" sz="2800" dirty="0" smtClean="0">
                <a:latin typeface="Arial" pitchFamily="34" charset="0"/>
                <a:cs typeface="Arial" pitchFamily="34" charset="0"/>
              </a:rPr>
              <a:t>Roy’s model follows logically. In the presentation of each of the key concepts, there is the recurring idea of adaptation to maintain integrity. Every concept was operationally defined</a:t>
            </a:r>
            <a:r>
              <a:rPr lang="en-US" dirty="0" smtClean="0"/>
              <a:t>.</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75000"/>
            </a:schemeClr>
          </a:solidFill>
        </p:spPr>
        <p:txBody>
          <a:bodyPr>
            <a:normAutofit/>
          </a:bodyPr>
          <a:lstStyle/>
          <a:p>
            <a:r>
              <a:rPr lang="en-US" sz="3200" dirty="0" smtClean="0">
                <a:latin typeface="Arial" pitchFamily="34" charset="0"/>
                <a:cs typeface="Arial" pitchFamily="34" charset="0"/>
              </a:rPr>
              <a:t>Conti…</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228600" y="1600200"/>
            <a:ext cx="8686800" cy="4876800"/>
          </a:xfrm>
        </p:spPr>
        <p:txBody>
          <a:bodyPr>
            <a:normAutofit/>
          </a:bodyPr>
          <a:lstStyle/>
          <a:p>
            <a:pPr lvl="0">
              <a:lnSpc>
                <a:spcPct val="150000"/>
              </a:lnSpc>
            </a:pPr>
            <a:r>
              <a:rPr lang="en-US" sz="2800" dirty="0" smtClean="0">
                <a:latin typeface="Arial" pitchFamily="34" charset="0"/>
                <a:cs typeface="Arial" pitchFamily="34" charset="0"/>
              </a:rPr>
              <a:t>The concepts of Roy’s model are stated in relatively simple terms.</a:t>
            </a:r>
          </a:p>
          <a:p>
            <a:pPr lvl="0">
              <a:lnSpc>
                <a:spcPct val="150000"/>
              </a:lnSpc>
            </a:pPr>
            <a:r>
              <a:rPr lang="en-US" sz="2800" dirty="0" smtClean="0">
                <a:latin typeface="Arial" pitchFamily="34" charset="0"/>
                <a:cs typeface="Arial" pitchFamily="34" charset="0"/>
              </a:rPr>
              <a:t>A major strength of the model is that it guides nurses to use observation and interviewing skills in doing an individualized assessment of each person. The concepts of Roy’s model are applicable within many practice settings of nursing.</a:t>
            </a:r>
            <a:endParaRPr lang="en-US" sz="2800" dirty="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75000"/>
            </a:schemeClr>
          </a:solidFill>
        </p:spPr>
        <p:txBody>
          <a:bodyPr>
            <a:normAutofit fontScale="90000"/>
          </a:bodyPr>
          <a:lstStyle/>
          <a:p>
            <a:r>
              <a:rPr lang="en-US" b="1" dirty="0" smtClean="0"/>
              <a:t/>
            </a:r>
            <a:br>
              <a:rPr lang="en-US" b="1" dirty="0" smtClean="0"/>
            </a:br>
            <a:r>
              <a:rPr lang="en-US" sz="3600" b="1" dirty="0" smtClean="0">
                <a:solidFill>
                  <a:schemeClr val="tx2"/>
                </a:solidFill>
                <a:latin typeface="Arial" pitchFamily="34" charset="0"/>
                <a:cs typeface="Arial" pitchFamily="34" charset="0"/>
              </a:rPr>
              <a:t>Weaknesses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lnSpc>
                <a:spcPct val="150000"/>
              </a:lnSpc>
            </a:pPr>
            <a:r>
              <a:rPr lang="en-US" sz="2800" dirty="0" smtClean="0">
                <a:latin typeface="Arial" pitchFamily="34" charset="0"/>
                <a:cs typeface="Arial" pitchFamily="34" charset="0"/>
              </a:rPr>
              <a:t>Painstaking application of the model requires significant input of time and effort.</a:t>
            </a:r>
          </a:p>
          <a:p>
            <a:pPr lvl="0">
              <a:lnSpc>
                <a:spcPct val="150000"/>
              </a:lnSpc>
            </a:pPr>
            <a:r>
              <a:rPr lang="en-US" sz="2800" dirty="0" smtClean="0">
                <a:latin typeface="Arial" pitchFamily="34" charset="0"/>
                <a:cs typeface="Arial" pitchFamily="34" charset="0"/>
              </a:rPr>
              <a:t>Roy’s model has many elements, systems, structures and multiple concepts.</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Autofit/>
          </a:bodyPr>
          <a:lstStyle/>
          <a:p>
            <a:r>
              <a:rPr lang="en-US" sz="3200" b="1" dirty="0" smtClean="0">
                <a:solidFill>
                  <a:schemeClr val="tx2"/>
                </a:solidFill>
                <a:latin typeface="Arial" pitchFamily="34" charset="0"/>
                <a:cs typeface="Arial" pitchFamily="34" charset="0"/>
              </a:rPr>
              <a:t>S u m </a:t>
            </a:r>
            <a:r>
              <a:rPr lang="en-US" sz="3200" b="1" dirty="0" err="1" smtClean="0">
                <a:solidFill>
                  <a:schemeClr val="tx2"/>
                </a:solidFill>
                <a:latin typeface="Arial" pitchFamily="34" charset="0"/>
                <a:cs typeface="Arial" pitchFamily="34" charset="0"/>
              </a:rPr>
              <a:t>m</a:t>
            </a:r>
            <a:r>
              <a:rPr lang="en-US" sz="3200" b="1" dirty="0" smtClean="0">
                <a:solidFill>
                  <a:schemeClr val="tx2"/>
                </a:solidFill>
                <a:latin typeface="Arial" pitchFamily="34" charset="0"/>
                <a:cs typeface="Arial" pitchFamily="34" charset="0"/>
              </a:rPr>
              <a:t> a r y</a:t>
            </a:r>
            <a:r>
              <a:rPr lang="en-US" sz="3200" dirty="0" smtClean="0">
                <a:solidFill>
                  <a:schemeClr val="tx2"/>
                </a:solidFill>
                <a:latin typeface="Arial" pitchFamily="34" charset="0"/>
                <a:cs typeface="Arial" pitchFamily="34" charset="0"/>
              </a:rPr>
              <a:t/>
            </a:r>
            <a:br>
              <a:rPr lang="en-US" sz="3200" dirty="0" smtClean="0">
                <a:solidFill>
                  <a:schemeClr val="tx2"/>
                </a:solidFill>
                <a:latin typeface="Arial" pitchFamily="34" charset="0"/>
                <a:cs typeface="Arial" pitchFamily="34" charset="0"/>
              </a:rPr>
            </a:b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152400" y="1524000"/>
            <a:ext cx="8991600" cy="5181600"/>
          </a:xfrm>
        </p:spPr>
        <p:txBody>
          <a:bodyPr>
            <a:noAutofit/>
          </a:bodyPr>
          <a:lstStyle/>
          <a:p>
            <a:pPr>
              <a:buNone/>
            </a:pPr>
            <a:endParaRPr lang="en-US" sz="2800" dirty="0">
              <a:latin typeface="Arial" pitchFamily="34" charset="0"/>
              <a:cs typeface="Arial" pitchFamily="34" charset="0"/>
            </a:endParaRPr>
          </a:p>
          <a:p>
            <a:pPr lvl="0"/>
            <a:r>
              <a:rPr lang="en-US" sz="2800" b="1" dirty="0">
                <a:latin typeface="Arial" pitchFamily="34" charset="0"/>
                <a:cs typeface="Arial" pitchFamily="34" charset="0"/>
              </a:rPr>
              <a:t>5 elements - person, goal of nursing, nursing activities, health and environment</a:t>
            </a:r>
          </a:p>
          <a:p>
            <a:pPr>
              <a:buNone/>
            </a:pPr>
            <a:endParaRPr lang="en-US" sz="2800" dirty="0">
              <a:latin typeface="Arial" pitchFamily="34" charset="0"/>
              <a:cs typeface="Arial" pitchFamily="34" charset="0"/>
            </a:endParaRPr>
          </a:p>
          <a:p>
            <a:pPr lvl="0"/>
            <a:r>
              <a:rPr lang="en-US" sz="2800" dirty="0">
                <a:latin typeface="Arial" pitchFamily="34" charset="0"/>
                <a:cs typeface="Arial" pitchFamily="34" charset="0"/>
              </a:rPr>
              <a:t>Persons are viewed as living adaptive systems whose behaviors may be classified as adaptive or ineffective</a:t>
            </a:r>
            <a:r>
              <a:rPr lang="en-US" sz="2800" dirty="0" smtClean="0">
                <a:latin typeface="Arial" pitchFamily="34" charset="0"/>
                <a:cs typeface="Arial" pitchFamily="34" charset="0"/>
              </a:rPr>
              <a:t>.</a:t>
            </a:r>
            <a:r>
              <a:rPr lang="en-US" sz="2800" dirty="0">
                <a:latin typeface="Arial" pitchFamily="34" charset="0"/>
                <a:cs typeface="Arial" pitchFamily="34" charset="0"/>
              </a:rPr>
              <a:t> </a:t>
            </a:r>
          </a:p>
          <a:p>
            <a:pPr lvl="0"/>
            <a:r>
              <a:rPr lang="en-US" sz="2800" dirty="0">
                <a:latin typeface="Arial" pitchFamily="34" charset="0"/>
                <a:cs typeface="Arial" pitchFamily="34" charset="0"/>
              </a:rPr>
              <a:t>These mechanisms work within 4 adaptive modes</a:t>
            </a:r>
            <a:r>
              <a:rPr lang="en-US" sz="2800" dirty="0" smtClean="0">
                <a:latin typeface="Arial" pitchFamily="34" charset="0"/>
                <a:cs typeface="Arial" pitchFamily="34" charset="0"/>
              </a:rPr>
              <a:t>.</a:t>
            </a:r>
            <a:r>
              <a:rPr lang="en-US" sz="2800" dirty="0">
                <a:latin typeface="Arial" pitchFamily="34" charset="0"/>
                <a:cs typeface="Arial" pitchFamily="34" charset="0"/>
              </a:rPr>
              <a:t> </a:t>
            </a:r>
          </a:p>
          <a:p>
            <a:pPr lvl="0"/>
            <a:endParaRPr lang="en-US" sz="2800" dirty="0">
              <a:latin typeface="Arial" pitchFamily="34" charset="0"/>
              <a:cs typeface="Arial" pitchFamily="34" charset="0"/>
            </a:endParaRPr>
          </a:p>
          <a:p>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85000"/>
            </a:schemeClr>
          </a:solidFill>
        </p:spPr>
        <p:txBody>
          <a:bodyPr>
            <a:normAutofit/>
          </a:bodyPr>
          <a:lstStyle/>
          <a:p>
            <a:r>
              <a:rPr lang="en-US" sz="3200" dirty="0" smtClean="0">
                <a:solidFill>
                  <a:schemeClr val="tx2"/>
                </a:solidFill>
                <a:latin typeface="Arial" pitchFamily="34" charset="0"/>
                <a:cs typeface="Arial" pitchFamily="34" charset="0"/>
              </a:rPr>
              <a:t>Example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sz="2800" dirty="0" smtClean="0">
                <a:latin typeface="Arial" pitchFamily="34" charset="0"/>
                <a:cs typeface="Arial" pitchFamily="34" charset="0"/>
              </a:rPr>
              <a:t>Activity Read the profile of Andrew Smith over the page and examine the   assessment documentation and care plan</a:t>
            </a:r>
          </a:p>
          <a:p>
            <a:r>
              <a:rPr lang="en-US" sz="2800" b="1" dirty="0">
                <a:latin typeface="Arial" pitchFamily="34" charset="0"/>
                <a:cs typeface="Arial" pitchFamily="34" charset="0"/>
              </a:rPr>
              <a:t>Profile of </a:t>
            </a:r>
            <a:r>
              <a:rPr lang="en-US" sz="2800" b="1" dirty="0" err="1">
                <a:latin typeface="Arial" pitchFamily="34" charset="0"/>
                <a:cs typeface="Arial" pitchFamily="34" charset="0"/>
              </a:rPr>
              <a:t>Mr</a:t>
            </a:r>
            <a:r>
              <a:rPr lang="en-US" sz="2800" b="1" dirty="0">
                <a:latin typeface="Arial" pitchFamily="34" charset="0"/>
                <a:cs typeface="Arial" pitchFamily="34" charset="0"/>
              </a:rPr>
              <a:t> Andrew Smith</a:t>
            </a:r>
            <a:endParaRPr lang="en-US" sz="2800" dirty="0">
              <a:latin typeface="Arial" pitchFamily="34" charset="0"/>
              <a:cs typeface="Arial" pitchFamily="34" charset="0"/>
            </a:endParaRPr>
          </a:p>
          <a:p>
            <a:r>
              <a:rPr lang="en-US" sz="2800" dirty="0" err="1">
                <a:latin typeface="Arial" pitchFamily="34" charset="0"/>
                <a:cs typeface="Arial" pitchFamily="34" charset="0"/>
              </a:rPr>
              <a:t>Mr</a:t>
            </a:r>
            <a:r>
              <a:rPr lang="en-US" sz="2800" dirty="0">
                <a:latin typeface="Arial" pitchFamily="34" charset="0"/>
                <a:cs typeface="Arial" pitchFamily="34" charset="0"/>
              </a:rPr>
              <a:t> Andrew Smith is a 42 year-old man with severe learning disabilities. He lives in an eight-bedded unit in the grounds of an old institution which is currently being developed as a housing estate. The unit has a sister eight-bedded unit next door . These units are primarily for residential care, but the unit that Andrew lives on also has 3 short-stay beds within the units.</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conti…</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lvl="0"/>
            <a:r>
              <a:rPr lang="en-US" sz="2800" dirty="0" smtClean="0">
                <a:latin typeface="Arial" pitchFamily="34" charset="0"/>
                <a:cs typeface="Arial" pitchFamily="34" charset="0"/>
              </a:rPr>
              <a:t>The goal of nursing is to promote adaptive responses in relation to 4 adaptive modes, using information about person’s adaptation level, and various stimuli. </a:t>
            </a:r>
          </a:p>
          <a:p>
            <a:pPr lvl="0"/>
            <a:r>
              <a:rPr lang="en-US" sz="2800" dirty="0" smtClean="0">
                <a:latin typeface="Arial" pitchFamily="34" charset="0"/>
                <a:cs typeface="Arial" pitchFamily="34" charset="0"/>
              </a:rPr>
              <a:t>Nursing activities involve manipulation of these stimuli to promote adaptive responses.</a:t>
            </a:r>
          </a:p>
          <a:p>
            <a:pPr>
              <a:buNone/>
            </a:pPr>
            <a:r>
              <a:rPr lang="en-US" sz="2800" dirty="0" smtClean="0">
                <a:latin typeface="Arial" pitchFamily="34" charset="0"/>
                <a:cs typeface="Arial" pitchFamily="34" charset="0"/>
              </a:rPr>
              <a:t> </a:t>
            </a:r>
            <a:endParaRPr lang="en-US" sz="2800"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65000"/>
            </a:schemeClr>
          </a:solidFill>
        </p:spPr>
        <p:txBody>
          <a:bodyPr>
            <a:normAutofit/>
          </a:bodyPr>
          <a:lstStyle/>
          <a:p>
            <a:r>
              <a:rPr lang="en-US" sz="3200" dirty="0" smtClean="0">
                <a:solidFill>
                  <a:schemeClr val="tx2"/>
                </a:solidFill>
                <a:latin typeface="Arial" pitchFamily="34" charset="0"/>
                <a:cs typeface="Arial" pitchFamily="34" charset="0"/>
              </a:rPr>
              <a:t>Reference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nSpc>
                <a:spcPct val="150000"/>
              </a:lnSpc>
              <a:buFontTx/>
              <a:buChar char="-"/>
            </a:pPr>
            <a:r>
              <a:rPr lang="en-US" sz="2800" dirty="0" smtClean="0">
                <a:latin typeface="Arial" pitchFamily="34" charset="0"/>
                <a:cs typeface="Arial" pitchFamily="34" charset="0"/>
              </a:rPr>
              <a:t>George B </a:t>
            </a:r>
            <a:r>
              <a:rPr lang="en-US" sz="2800" dirty="0" err="1" smtClean="0">
                <a:latin typeface="Arial" pitchFamily="34" charset="0"/>
                <a:cs typeface="Arial" pitchFamily="34" charset="0"/>
              </a:rPr>
              <a:t>julia</a:t>
            </a:r>
            <a:r>
              <a:rPr lang="en-US" sz="2800" dirty="0" smtClean="0">
                <a:latin typeface="Arial" pitchFamily="34" charset="0"/>
                <a:cs typeface="Arial" pitchFamily="34" charset="0"/>
              </a:rPr>
              <a:t> , nursing theories – the base for </a:t>
            </a:r>
            <a:r>
              <a:rPr lang="en-US" sz="2800" dirty="0" err="1" smtClean="0">
                <a:latin typeface="Arial" pitchFamily="34" charset="0"/>
                <a:cs typeface="Arial" pitchFamily="34" charset="0"/>
              </a:rPr>
              <a:t>professoional</a:t>
            </a:r>
            <a:r>
              <a:rPr lang="en-US" sz="2800" dirty="0" smtClean="0">
                <a:latin typeface="Arial" pitchFamily="34" charset="0"/>
                <a:cs typeface="Arial" pitchFamily="34" charset="0"/>
              </a:rPr>
              <a:t> nursing practice, 3</a:t>
            </a:r>
            <a:r>
              <a:rPr lang="en-US" sz="2800" baseline="30000" dirty="0" smtClean="0">
                <a:latin typeface="Arial" pitchFamily="34" charset="0"/>
                <a:cs typeface="Arial" pitchFamily="34" charset="0"/>
              </a:rPr>
              <a:t>rd</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ed</a:t>
            </a:r>
            <a:r>
              <a:rPr lang="en-US" sz="2800" dirty="0" smtClean="0">
                <a:latin typeface="Arial" pitchFamily="34" charset="0"/>
                <a:cs typeface="Arial" pitchFamily="34" charset="0"/>
              </a:rPr>
              <a:t> . </a:t>
            </a:r>
            <a:r>
              <a:rPr lang="en-US" sz="2800" dirty="0" err="1" smtClean="0">
                <a:latin typeface="Arial" pitchFamily="34" charset="0"/>
                <a:cs typeface="Arial" pitchFamily="34" charset="0"/>
              </a:rPr>
              <a:t>Norwalk,Appleton</a:t>
            </a:r>
            <a:r>
              <a:rPr lang="en-US" sz="2800" dirty="0" smtClean="0">
                <a:latin typeface="Arial" pitchFamily="34" charset="0"/>
                <a:cs typeface="Arial" pitchFamily="34" charset="0"/>
              </a:rPr>
              <a:t>&amp; </a:t>
            </a:r>
            <a:r>
              <a:rPr lang="en-US" sz="2800" dirty="0" err="1" smtClean="0">
                <a:latin typeface="Arial" pitchFamily="34" charset="0"/>
                <a:cs typeface="Arial" pitchFamily="34" charset="0"/>
              </a:rPr>
              <a:t>lange</a:t>
            </a:r>
            <a:endParaRPr lang="en-US" sz="2800" dirty="0" smtClean="0">
              <a:latin typeface="Arial" pitchFamily="34" charset="0"/>
              <a:cs typeface="Arial" pitchFamily="34" charset="0"/>
            </a:endParaRPr>
          </a:p>
          <a:p>
            <a:pPr>
              <a:lnSpc>
                <a:spcPct val="150000"/>
              </a:lnSpc>
              <a:buFontTx/>
              <a:buChar char="-"/>
            </a:pPr>
            <a:r>
              <a:rPr lang="en-US" sz="2800" dirty="0" smtClean="0">
                <a:latin typeface="Arial" pitchFamily="34" charset="0"/>
                <a:cs typeface="Arial" pitchFamily="34" charset="0"/>
              </a:rPr>
              <a:t>- Potter A Patricia, </a:t>
            </a:r>
            <a:r>
              <a:rPr lang="en-US" sz="2800" dirty="0" err="1" smtClean="0">
                <a:latin typeface="Arial" pitchFamily="34" charset="0"/>
                <a:cs typeface="Arial" pitchFamily="34" charset="0"/>
              </a:rPr>
              <a:t>perry</a:t>
            </a:r>
            <a:r>
              <a:rPr lang="en-US" sz="2800" dirty="0" smtClean="0">
                <a:latin typeface="Arial" pitchFamily="34" charset="0"/>
                <a:cs typeface="Arial" pitchFamily="34" charset="0"/>
              </a:rPr>
              <a:t> G Anne (1992) FON – Concepts process &amp; practice, </a:t>
            </a:r>
            <a:r>
              <a:rPr lang="en-US" sz="2800" dirty="0" err="1" smtClean="0">
                <a:latin typeface="Arial" pitchFamily="34" charset="0"/>
                <a:cs typeface="Arial" pitchFamily="34" charset="0"/>
              </a:rPr>
              <a:t>london</a:t>
            </a:r>
            <a:r>
              <a:rPr lang="en-US" sz="2800" dirty="0" smtClean="0">
                <a:latin typeface="Arial" pitchFamily="34" charset="0"/>
                <a:cs typeface="Arial" pitchFamily="34" charset="0"/>
              </a:rPr>
              <a:t> Mosby year book  </a:t>
            </a:r>
            <a:endParaRPr lang="en-US" sz="2800" dirty="0">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pictures\mix\Agri\FB_IMG_14672844037966107.jpg"/>
          <p:cNvPicPr>
            <a:picLocks noGrp="1" noChangeAspect="1" noChangeArrowheads="1"/>
          </p:cNvPicPr>
          <p:nvPr>
            <p:ph idx="1"/>
          </p:nvPr>
        </p:nvPicPr>
        <p:blipFill>
          <a:blip r:embed="rId2" cstate="print"/>
          <a:srcRect/>
          <a:stretch>
            <a:fillRect/>
          </a:stretch>
        </p:blipFill>
        <p:spPr bwMode="auto">
          <a:xfrm>
            <a:off x="0" y="0"/>
            <a:ext cx="9143999" cy="7315200"/>
          </a:xfrm>
          <a:prstGeom prst="rect">
            <a:avLst/>
          </a:prstGeom>
          <a:noFill/>
        </p:spPr>
      </p:pic>
      <p:sp>
        <p:nvSpPr>
          <p:cNvPr id="2" name="Title 1"/>
          <p:cNvSpPr>
            <a:spLocks noGrp="1"/>
          </p:cNvSpPr>
          <p:nvPr>
            <p:ph type="title"/>
          </p:nvPr>
        </p:nvSpPr>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1133</Words>
  <Application>Microsoft Office PowerPoint</Application>
  <PresentationFormat>On-screen Show (4:3)</PresentationFormat>
  <Paragraphs>146</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Sister Callista Roy</vt:lpstr>
      <vt:lpstr>Objectives </vt:lpstr>
      <vt:lpstr>Course            : M.Sc. Nursing  Subject Name : Advance Nursing Practice  Unit with Title  :VI-Philosophy with Nursing theories   Topic              : Nursing theories -part 2                           Roy Adaptation Model Prepared by   : Prof. Mrs. R.Radha  </vt:lpstr>
      <vt:lpstr>Introduction </vt:lpstr>
      <vt:lpstr>Introduction </vt:lpstr>
      <vt:lpstr>Conti…</vt:lpstr>
      <vt:lpstr>Assumptions</vt:lpstr>
      <vt:lpstr>Major Concepts </vt:lpstr>
      <vt:lpstr>Adaptation </vt:lpstr>
      <vt:lpstr>Person</vt:lpstr>
      <vt:lpstr>Environment</vt:lpstr>
      <vt:lpstr>Conti…</vt:lpstr>
      <vt:lpstr>Health  </vt:lpstr>
      <vt:lpstr>Nursing </vt:lpstr>
      <vt:lpstr>Slide 15</vt:lpstr>
      <vt:lpstr> Adaptive Model </vt:lpstr>
      <vt:lpstr>Physiological mode </vt:lpstr>
      <vt:lpstr>Self-concept model</vt:lpstr>
      <vt:lpstr>Conti…</vt:lpstr>
      <vt:lpstr>Conti…</vt:lpstr>
      <vt:lpstr>Role function model</vt:lpstr>
      <vt:lpstr>Interdependence mode:</vt:lpstr>
      <vt:lpstr>Roy Model and the Nursing Process</vt:lpstr>
      <vt:lpstr>Conti … </vt:lpstr>
      <vt:lpstr>Assessment of stimuli: </vt:lpstr>
      <vt:lpstr>Strengths of the Roy’s Adaptation Model </vt:lpstr>
      <vt:lpstr>Conti…</vt:lpstr>
      <vt:lpstr> Weaknesses </vt:lpstr>
      <vt:lpstr>S u m m a r y </vt:lpstr>
      <vt:lpstr>Example </vt:lpstr>
      <vt:lpstr>conti…</vt:lpstr>
      <vt:lpstr>Reference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Z50</dc:creator>
  <cp:lastModifiedBy>User</cp:lastModifiedBy>
  <cp:revision>32</cp:revision>
  <dcterms:created xsi:type="dcterms:W3CDTF">2020-04-12T08:26:30Z</dcterms:created>
  <dcterms:modified xsi:type="dcterms:W3CDTF">2020-05-26T04:55:36Z</dcterms:modified>
</cp:coreProperties>
</file>