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57" r:id="rId4"/>
    <p:sldId id="258" r:id="rId5"/>
    <p:sldId id="259" r:id="rId6"/>
    <p:sldId id="273" r:id="rId7"/>
    <p:sldId id="260" r:id="rId8"/>
    <p:sldId id="261" r:id="rId9"/>
    <p:sldId id="262" r:id="rId10"/>
    <p:sldId id="264" r:id="rId11"/>
    <p:sldId id="265" r:id="rId12"/>
    <p:sldId id="266" r:id="rId13"/>
    <p:sldId id="278" r:id="rId14"/>
    <p:sldId id="268" r:id="rId15"/>
    <p:sldId id="269" r:id="rId16"/>
    <p:sldId id="267" r:id="rId17"/>
    <p:sldId id="270" r:id="rId18"/>
    <p:sldId id="271" r:id="rId19"/>
    <p:sldId id="279"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A4202D-660F-4C3A-91D6-A2437BB5DF23}" type="doc">
      <dgm:prSet loTypeId="urn:microsoft.com/office/officeart/2005/8/layout/vList3" loCatId="list" qsTypeId="urn:microsoft.com/office/officeart/2005/8/quickstyle/3d3" qsCatId="3D" csTypeId="urn:microsoft.com/office/officeart/2005/8/colors/colorful4" csCatId="colorful" phldr="1"/>
      <dgm:spPr/>
    </dgm:pt>
    <dgm:pt modelId="{3C7B61F3-1E5E-435A-8954-4247FFE850DB}">
      <dgm:prSet phldrT="[Text]"/>
      <dgm:spPr/>
      <dgm:t>
        <a:bodyPr/>
        <a:lstStyle/>
        <a:p>
          <a:r>
            <a:rPr lang="en-US" b="1" dirty="0" smtClean="0">
              <a:solidFill>
                <a:schemeClr val="tx1"/>
              </a:solidFill>
              <a:latin typeface="Times New Roman" pitchFamily="18" charset="0"/>
              <a:cs typeface="Times New Roman" pitchFamily="18" charset="0"/>
            </a:rPr>
            <a:t>Physical </a:t>
          </a:r>
          <a:endParaRPr lang="en-US" b="1" dirty="0">
            <a:solidFill>
              <a:schemeClr val="tx1"/>
            </a:solidFill>
          </a:endParaRPr>
        </a:p>
      </dgm:t>
    </dgm:pt>
    <dgm:pt modelId="{18DED37E-564E-4C97-9291-8B3C03190688}" type="parTrans" cxnId="{69FC95ED-8F67-47B4-A2A5-8F91D767A934}">
      <dgm:prSet/>
      <dgm:spPr/>
      <dgm:t>
        <a:bodyPr/>
        <a:lstStyle/>
        <a:p>
          <a:endParaRPr lang="en-US"/>
        </a:p>
      </dgm:t>
    </dgm:pt>
    <dgm:pt modelId="{36AE83C2-589E-45BC-92BE-375BAC317A14}" type="sibTrans" cxnId="{69FC95ED-8F67-47B4-A2A5-8F91D767A934}">
      <dgm:prSet/>
      <dgm:spPr/>
      <dgm:t>
        <a:bodyPr/>
        <a:lstStyle/>
        <a:p>
          <a:endParaRPr lang="en-US"/>
        </a:p>
      </dgm:t>
    </dgm:pt>
    <dgm:pt modelId="{52EB78FD-4E2E-4CD4-931F-27A43F0A15AA}">
      <dgm:prSet phldrT="[Text]"/>
      <dgm:spPr/>
      <dgm:t>
        <a:bodyPr/>
        <a:lstStyle/>
        <a:p>
          <a:r>
            <a:rPr lang="en-US" b="1" dirty="0" smtClean="0">
              <a:solidFill>
                <a:schemeClr val="tx1"/>
              </a:solidFill>
              <a:latin typeface="Times New Roman" pitchFamily="18" charset="0"/>
              <a:cs typeface="Times New Roman" pitchFamily="18" charset="0"/>
            </a:rPr>
            <a:t>Therapist</a:t>
          </a:r>
          <a:endParaRPr lang="en-US" b="1" dirty="0">
            <a:solidFill>
              <a:schemeClr val="tx1"/>
            </a:solidFill>
          </a:endParaRPr>
        </a:p>
      </dgm:t>
    </dgm:pt>
    <dgm:pt modelId="{CB0EAF2E-497D-4A3E-9855-666DAB72FC6B}" type="parTrans" cxnId="{E8A4DA54-D6B6-49DA-B7FF-EE22F1A90BF2}">
      <dgm:prSet/>
      <dgm:spPr/>
      <dgm:t>
        <a:bodyPr/>
        <a:lstStyle/>
        <a:p>
          <a:endParaRPr lang="en-US"/>
        </a:p>
      </dgm:t>
    </dgm:pt>
    <dgm:pt modelId="{0E1C6F12-B145-4F86-8733-62FDA9D57BE5}" type="sibTrans" cxnId="{E8A4DA54-D6B6-49DA-B7FF-EE22F1A90BF2}">
      <dgm:prSet/>
      <dgm:spPr/>
      <dgm:t>
        <a:bodyPr/>
        <a:lstStyle/>
        <a:p>
          <a:endParaRPr lang="en-US"/>
        </a:p>
      </dgm:t>
    </dgm:pt>
    <dgm:pt modelId="{6C392923-BE13-46E0-8411-E9FF8404E577}">
      <dgm:prSet/>
      <dgm:spPr/>
      <dgm:t>
        <a:bodyPr/>
        <a:lstStyle/>
        <a:p>
          <a:r>
            <a:rPr lang="en-US" b="1" dirty="0" smtClean="0">
              <a:solidFill>
                <a:schemeClr val="tx1"/>
              </a:solidFill>
              <a:latin typeface="Times New Roman" pitchFamily="18" charset="0"/>
              <a:cs typeface="Times New Roman" pitchFamily="18" charset="0"/>
            </a:rPr>
            <a:t>Recreational therapist</a:t>
          </a:r>
        </a:p>
      </dgm:t>
    </dgm:pt>
    <dgm:pt modelId="{EC2CFA2D-F15E-4B28-90FA-1C632BA378EF}" type="parTrans" cxnId="{FFDADBE0-DEC2-4F2C-BC61-9B23398B424D}">
      <dgm:prSet/>
      <dgm:spPr/>
      <dgm:t>
        <a:bodyPr/>
        <a:lstStyle/>
        <a:p>
          <a:endParaRPr lang="en-US"/>
        </a:p>
      </dgm:t>
    </dgm:pt>
    <dgm:pt modelId="{069A6081-C2F3-41E4-80C9-45F92C9EE60A}" type="sibTrans" cxnId="{FFDADBE0-DEC2-4F2C-BC61-9B23398B424D}">
      <dgm:prSet/>
      <dgm:spPr/>
      <dgm:t>
        <a:bodyPr/>
        <a:lstStyle/>
        <a:p>
          <a:endParaRPr lang="en-US"/>
        </a:p>
      </dgm:t>
    </dgm:pt>
    <dgm:pt modelId="{4326A4C0-8CBE-4AF0-8A0F-177EBB2B7D33}">
      <dgm:prSet/>
      <dgm:spPr/>
      <dgm:t>
        <a:bodyPr/>
        <a:lstStyle/>
        <a:p>
          <a:r>
            <a:rPr lang="en-US" b="1" dirty="0" smtClean="0">
              <a:solidFill>
                <a:schemeClr val="tx1"/>
              </a:solidFill>
              <a:latin typeface="Times New Roman" pitchFamily="18" charset="0"/>
              <a:cs typeface="Times New Roman" pitchFamily="18" charset="0"/>
            </a:rPr>
            <a:t>Nutritionist</a:t>
          </a:r>
        </a:p>
      </dgm:t>
    </dgm:pt>
    <dgm:pt modelId="{24D1A3D9-E65F-411B-BC89-B278C157ACC5}" type="parTrans" cxnId="{477D4852-DBE2-4D95-BCDF-DF5DD096FCCC}">
      <dgm:prSet/>
      <dgm:spPr/>
      <dgm:t>
        <a:bodyPr/>
        <a:lstStyle/>
        <a:p>
          <a:endParaRPr lang="en-US"/>
        </a:p>
      </dgm:t>
    </dgm:pt>
    <dgm:pt modelId="{8BDD2C25-AEAF-410E-9A11-3C83C8C49FC8}" type="sibTrans" cxnId="{477D4852-DBE2-4D95-BCDF-DF5DD096FCCC}">
      <dgm:prSet/>
      <dgm:spPr/>
      <dgm:t>
        <a:bodyPr/>
        <a:lstStyle/>
        <a:p>
          <a:endParaRPr lang="en-US"/>
        </a:p>
      </dgm:t>
    </dgm:pt>
    <dgm:pt modelId="{20B192DC-6FF0-461F-8E2B-D017CA032B47}">
      <dgm:prSet/>
      <dgm:spPr/>
      <dgm:t>
        <a:bodyPr/>
        <a:lstStyle/>
        <a:p>
          <a:r>
            <a:rPr lang="en-US" b="1" dirty="0" smtClean="0">
              <a:solidFill>
                <a:schemeClr val="tx1"/>
              </a:solidFill>
              <a:latin typeface="Times New Roman" pitchFamily="18" charset="0"/>
              <a:cs typeface="Times New Roman" pitchFamily="18" charset="0"/>
            </a:rPr>
            <a:t>Psychologist</a:t>
          </a:r>
        </a:p>
      </dgm:t>
    </dgm:pt>
    <dgm:pt modelId="{6A6C1F29-FC12-4B54-A826-E6BEC33E9AE2}" type="parTrans" cxnId="{518FD99A-A88F-42BD-91D7-B51E5EDFBA45}">
      <dgm:prSet/>
      <dgm:spPr/>
      <dgm:t>
        <a:bodyPr/>
        <a:lstStyle/>
        <a:p>
          <a:endParaRPr lang="en-US"/>
        </a:p>
      </dgm:t>
    </dgm:pt>
    <dgm:pt modelId="{CC551CB8-7FCD-4711-8B21-DC9CD5DB84F6}" type="sibTrans" cxnId="{518FD99A-A88F-42BD-91D7-B51E5EDFBA45}">
      <dgm:prSet/>
      <dgm:spPr/>
      <dgm:t>
        <a:bodyPr/>
        <a:lstStyle/>
        <a:p>
          <a:endParaRPr lang="en-US"/>
        </a:p>
      </dgm:t>
    </dgm:pt>
    <dgm:pt modelId="{DAF31966-8FE5-4B60-BB4C-D1426C0A2249}">
      <dgm:prSet/>
      <dgm:spPr/>
      <dgm:t>
        <a:bodyPr/>
        <a:lstStyle/>
        <a:p>
          <a:r>
            <a:rPr lang="en-US" b="1" dirty="0" smtClean="0">
              <a:solidFill>
                <a:schemeClr val="tx1"/>
              </a:solidFill>
              <a:latin typeface="Times New Roman" pitchFamily="18" charset="0"/>
              <a:cs typeface="Times New Roman" pitchFamily="18" charset="0"/>
            </a:rPr>
            <a:t>Social worker</a:t>
          </a:r>
        </a:p>
      </dgm:t>
    </dgm:pt>
    <dgm:pt modelId="{11DA4641-8159-479E-963D-17C50B567149}" type="parTrans" cxnId="{4672F4F6-6BC2-46BF-A676-09DD4FBDD71D}">
      <dgm:prSet/>
      <dgm:spPr/>
      <dgm:t>
        <a:bodyPr/>
        <a:lstStyle/>
        <a:p>
          <a:endParaRPr lang="en-US"/>
        </a:p>
      </dgm:t>
    </dgm:pt>
    <dgm:pt modelId="{F7305853-B702-4951-BD75-DD425FCF6374}" type="sibTrans" cxnId="{4672F4F6-6BC2-46BF-A676-09DD4FBDD71D}">
      <dgm:prSet/>
      <dgm:spPr/>
      <dgm:t>
        <a:bodyPr/>
        <a:lstStyle/>
        <a:p>
          <a:endParaRPr lang="en-US"/>
        </a:p>
      </dgm:t>
    </dgm:pt>
    <dgm:pt modelId="{37FB1F90-1760-416C-BE61-46A623D006F8}">
      <dgm:prSet/>
      <dgm:spPr/>
      <dgm:t>
        <a:bodyPr/>
        <a:lstStyle/>
        <a:p>
          <a:r>
            <a:rPr lang="en-US" b="1" dirty="0" smtClean="0">
              <a:solidFill>
                <a:schemeClr val="tx1"/>
              </a:solidFill>
              <a:latin typeface="Times New Roman" pitchFamily="18" charset="0"/>
              <a:cs typeface="Times New Roman" pitchFamily="18" charset="0"/>
            </a:rPr>
            <a:t>psychiatrist</a:t>
          </a:r>
          <a:endParaRPr lang="en-US" b="1" dirty="0">
            <a:solidFill>
              <a:schemeClr val="tx1"/>
            </a:solidFill>
          </a:endParaRPr>
        </a:p>
      </dgm:t>
    </dgm:pt>
    <dgm:pt modelId="{8B56E324-C452-4B6F-A681-2DEA8DB124FD}" type="parTrans" cxnId="{2CB989B1-75BC-4AC5-A7EC-03A662B18818}">
      <dgm:prSet/>
      <dgm:spPr/>
      <dgm:t>
        <a:bodyPr/>
        <a:lstStyle/>
        <a:p>
          <a:endParaRPr lang="en-US"/>
        </a:p>
      </dgm:t>
    </dgm:pt>
    <dgm:pt modelId="{183A3ACF-3094-4F20-AFFF-0EE82CF6718D}" type="sibTrans" cxnId="{2CB989B1-75BC-4AC5-A7EC-03A662B18818}">
      <dgm:prSet/>
      <dgm:spPr/>
      <dgm:t>
        <a:bodyPr/>
        <a:lstStyle/>
        <a:p>
          <a:endParaRPr lang="en-US"/>
        </a:p>
      </dgm:t>
    </dgm:pt>
    <dgm:pt modelId="{3287FAA3-702F-4B1E-98DA-5FC7DD5D895F}" type="pres">
      <dgm:prSet presAssocID="{0CA4202D-660F-4C3A-91D6-A2437BB5DF23}" presName="linearFlow" presStyleCnt="0">
        <dgm:presLayoutVars>
          <dgm:dir/>
          <dgm:resizeHandles val="exact"/>
        </dgm:presLayoutVars>
      </dgm:prSet>
      <dgm:spPr/>
    </dgm:pt>
    <dgm:pt modelId="{DD295334-B01B-40B1-ADE2-D00492F18381}" type="pres">
      <dgm:prSet presAssocID="{3C7B61F3-1E5E-435A-8954-4247FFE850DB}" presName="composite" presStyleCnt="0"/>
      <dgm:spPr/>
    </dgm:pt>
    <dgm:pt modelId="{ADA1DBAA-C005-45FE-8FF3-02B40D82D4EF}" type="pres">
      <dgm:prSet presAssocID="{3C7B61F3-1E5E-435A-8954-4247FFE850DB}" presName="imgShp" presStyleLbl="fgImgPlace1" presStyleIdx="0" presStyleCnt="7"/>
      <dgm:spPr>
        <a:blipFill rotWithShape="0">
          <a:blip xmlns:r="http://schemas.openxmlformats.org/officeDocument/2006/relationships" r:embed="rId1"/>
          <a:stretch>
            <a:fillRect/>
          </a:stretch>
        </a:blipFill>
      </dgm:spPr>
    </dgm:pt>
    <dgm:pt modelId="{2F4DC85C-B4E4-4FD9-AD47-29BF146B2004}" type="pres">
      <dgm:prSet presAssocID="{3C7B61F3-1E5E-435A-8954-4247FFE850DB}" presName="txShp" presStyleLbl="node1" presStyleIdx="0" presStyleCnt="7">
        <dgm:presLayoutVars>
          <dgm:bulletEnabled val="1"/>
        </dgm:presLayoutVars>
      </dgm:prSet>
      <dgm:spPr/>
      <dgm:t>
        <a:bodyPr/>
        <a:lstStyle/>
        <a:p>
          <a:endParaRPr lang="en-US"/>
        </a:p>
      </dgm:t>
    </dgm:pt>
    <dgm:pt modelId="{532457A4-7D92-4D52-8B9A-44337818F9DA}" type="pres">
      <dgm:prSet presAssocID="{36AE83C2-589E-45BC-92BE-375BAC317A14}" presName="spacing" presStyleCnt="0"/>
      <dgm:spPr/>
    </dgm:pt>
    <dgm:pt modelId="{93C9339E-0A7B-46EB-9EEF-0324E45B2258}" type="pres">
      <dgm:prSet presAssocID="{52EB78FD-4E2E-4CD4-931F-27A43F0A15AA}" presName="composite" presStyleCnt="0"/>
      <dgm:spPr/>
    </dgm:pt>
    <dgm:pt modelId="{58B9410E-9C9F-41F3-AEBE-9491831D4959}" type="pres">
      <dgm:prSet presAssocID="{52EB78FD-4E2E-4CD4-931F-27A43F0A15AA}" presName="imgShp" presStyleLbl="fgImgPlace1" presStyleIdx="1" presStyleCnt="7"/>
      <dgm:spPr>
        <a:blipFill rotWithShape="0">
          <a:blip xmlns:r="http://schemas.openxmlformats.org/officeDocument/2006/relationships" r:embed="rId1"/>
          <a:stretch>
            <a:fillRect/>
          </a:stretch>
        </a:blipFill>
      </dgm:spPr>
    </dgm:pt>
    <dgm:pt modelId="{6E12E344-0369-4982-B626-EED28BBC4788}" type="pres">
      <dgm:prSet presAssocID="{52EB78FD-4E2E-4CD4-931F-27A43F0A15AA}" presName="txShp" presStyleLbl="node1" presStyleIdx="1" presStyleCnt="7">
        <dgm:presLayoutVars>
          <dgm:bulletEnabled val="1"/>
        </dgm:presLayoutVars>
      </dgm:prSet>
      <dgm:spPr/>
      <dgm:t>
        <a:bodyPr/>
        <a:lstStyle/>
        <a:p>
          <a:endParaRPr lang="en-US"/>
        </a:p>
      </dgm:t>
    </dgm:pt>
    <dgm:pt modelId="{32136A77-2B21-4E04-A431-16E505B1E4DE}" type="pres">
      <dgm:prSet presAssocID="{0E1C6F12-B145-4F86-8733-62FDA9D57BE5}" presName="spacing" presStyleCnt="0"/>
      <dgm:spPr/>
    </dgm:pt>
    <dgm:pt modelId="{A4A95D79-5375-4E62-9A65-7F7A94ABD47C}" type="pres">
      <dgm:prSet presAssocID="{6C392923-BE13-46E0-8411-E9FF8404E577}" presName="composite" presStyleCnt="0"/>
      <dgm:spPr/>
    </dgm:pt>
    <dgm:pt modelId="{28DB2574-1060-4DBC-80B0-2C166F072765}" type="pres">
      <dgm:prSet presAssocID="{6C392923-BE13-46E0-8411-E9FF8404E577}" presName="imgShp" presStyleLbl="fgImgPlace1" presStyleIdx="2" presStyleCnt="7"/>
      <dgm:spPr>
        <a:blipFill rotWithShape="0">
          <a:blip xmlns:r="http://schemas.openxmlformats.org/officeDocument/2006/relationships" r:embed="rId1"/>
          <a:stretch>
            <a:fillRect/>
          </a:stretch>
        </a:blipFill>
      </dgm:spPr>
    </dgm:pt>
    <dgm:pt modelId="{EF1E1781-8BE5-423A-BBCC-AA5F6C484D01}" type="pres">
      <dgm:prSet presAssocID="{6C392923-BE13-46E0-8411-E9FF8404E577}" presName="txShp" presStyleLbl="node1" presStyleIdx="2" presStyleCnt="7">
        <dgm:presLayoutVars>
          <dgm:bulletEnabled val="1"/>
        </dgm:presLayoutVars>
      </dgm:prSet>
      <dgm:spPr/>
      <dgm:t>
        <a:bodyPr/>
        <a:lstStyle/>
        <a:p>
          <a:endParaRPr lang="en-US"/>
        </a:p>
      </dgm:t>
    </dgm:pt>
    <dgm:pt modelId="{FBA3EBA4-E3F7-4AED-A94B-9E4586E660E3}" type="pres">
      <dgm:prSet presAssocID="{069A6081-C2F3-41E4-80C9-45F92C9EE60A}" presName="spacing" presStyleCnt="0"/>
      <dgm:spPr/>
    </dgm:pt>
    <dgm:pt modelId="{70665A19-9C78-45FF-8710-5E2ABF0DE67D}" type="pres">
      <dgm:prSet presAssocID="{4326A4C0-8CBE-4AF0-8A0F-177EBB2B7D33}" presName="composite" presStyleCnt="0"/>
      <dgm:spPr/>
    </dgm:pt>
    <dgm:pt modelId="{AFE6AE9F-D863-4DB2-8E65-4A4A5EA9F4C7}" type="pres">
      <dgm:prSet presAssocID="{4326A4C0-8CBE-4AF0-8A0F-177EBB2B7D33}" presName="imgShp" presStyleLbl="fgImgPlace1" presStyleIdx="3" presStyleCnt="7"/>
      <dgm:spPr>
        <a:blipFill rotWithShape="0">
          <a:blip xmlns:r="http://schemas.openxmlformats.org/officeDocument/2006/relationships" r:embed="rId1"/>
          <a:stretch>
            <a:fillRect/>
          </a:stretch>
        </a:blipFill>
      </dgm:spPr>
    </dgm:pt>
    <dgm:pt modelId="{85C68ACD-C0F3-440F-87C1-E76F7D7959AE}" type="pres">
      <dgm:prSet presAssocID="{4326A4C0-8CBE-4AF0-8A0F-177EBB2B7D33}" presName="txShp" presStyleLbl="node1" presStyleIdx="3" presStyleCnt="7">
        <dgm:presLayoutVars>
          <dgm:bulletEnabled val="1"/>
        </dgm:presLayoutVars>
      </dgm:prSet>
      <dgm:spPr/>
      <dgm:t>
        <a:bodyPr/>
        <a:lstStyle/>
        <a:p>
          <a:endParaRPr lang="en-US"/>
        </a:p>
      </dgm:t>
    </dgm:pt>
    <dgm:pt modelId="{4BB4944F-6829-451D-AD41-E92D9C94BA9D}" type="pres">
      <dgm:prSet presAssocID="{8BDD2C25-AEAF-410E-9A11-3C83C8C49FC8}" presName="spacing" presStyleCnt="0"/>
      <dgm:spPr/>
    </dgm:pt>
    <dgm:pt modelId="{82FD60EB-E4D5-4B72-9176-FB5029797DFD}" type="pres">
      <dgm:prSet presAssocID="{20B192DC-6FF0-461F-8E2B-D017CA032B47}" presName="composite" presStyleCnt="0"/>
      <dgm:spPr/>
    </dgm:pt>
    <dgm:pt modelId="{2DAB0965-2895-4D82-87D0-459BE483D84B}" type="pres">
      <dgm:prSet presAssocID="{20B192DC-6FF0-461F-8E2B-D017CA032B47}" presName="imgShp" presStyleLbl="fgImgPlace1" presStyleIdx="4" presStyleCnt="7"/>
      <dgm:spPr>
        <a:blipFill rotWithShape="0">
          <a:blip xmlns:r="http://schemas.openxmlformats.org/officeDocument/2006/relationships" r:embed="rId1"/>
          <a:stretch>
            <a:fillRect/>
          </a:stretch>
        </a:blipFill>
      </dgm:spPr>
    </dgm:pt>
    <dgm:pt modelId="{435E7E9B-3F86-467F-A21C-D370B8DE05FC}" type="pres">
      <dgm:prSet presAssocID="{20B192DC-6FF0-461F-8E2B-D017CA032B47}" presName="txShp" presStyleLbl="node1" presStyleIdx="4" presStyleCnt="7">
        <dgm:presLayoutVars>
          <dgm:bulletEnabled val="1"/>
        </dgm:presLayoutVars>
      </dgm:prSet>
      <dgm:spPr/>
      <dgm:t>
        <a:bodyPr/>
        <a:lstStyle/>
        <a:p>
          <a:endParaRPr lang="en-US"/>
        </a:p>
      </dgm:t>
    </dgm:pt>
    <dgm:pt modelId="{7156F7BF-DCC4-4F7A-8FAA-0417046F255C}" type="pres">
      <dgm:prSet presAssocID="{CC551CB8-7FCD-4711-8B21-DC9CD5DB84F6}" presName="spacing" presStyleCnt="0"/>
      <dgm:spPr/>
    </dgm:pt>
    <dgm:pt modelId="{193D7C71-74BE-4BA2-9ACC-FC25578AD10E}" type="pres">
      <dgm:prSet presAssocID="{DAF31966-8FE5-4B60-BB4C-D1426C0A2249}" presName="composite" presStyleCnt="0"/>
      <dgm:spPr/>
    </dgm:pt>
    <dgm:pt modelId="{1FB1039F-7183-4155-B4AE-2AB674BBB8BB}" type="pres">
      <dgm:prSet presAssocID="{DAF31966-8FE5-4B60-BB4C-D1426C0A2249}" presName="imgShp" presStyleLbl="fgImgPlace1" presStyleIdx="5" presStyleCnt="7"/>
      <dgm:spPr>
        <a:blipFill rotWithShape="0">
          <a:blip xmlns:r="http://schemas.openxmlformats.org/officeDocument/2006/relationships" r:embed="rId1"/>
          <a:stretch>
            <a:fillRect/>
          </a:stretch>
        </a:blipFill>
      </dgm:spPr>
    </dgm:pt>
    <dgm:pt modelId="{A0D24338-9D27-4D73-BD62-3D56C5FD6771}" type="pres">
      <dgm:prSet presAssocID="{DAF31966-8FE5-4B60-BB4C-D1426C0A2249}" presName="txShp" presStyleLbl="node1" presStyleIdx="5" presStyleCnt="7">
        <dgm:presLayoutVars>
          <dgm:bulletEnabled val="1"/>
        </dgm:presLayoutVars>
      </dgm:prSet>
      <dgm:spPr/>
      <dgm:t>
        <a:bodyPr/>
        <a:lstStyle/>
        <a:p>
          <a:endParaRPr lang="en-US"/>
        </a:p>
      </dgm:t>
    </dgm:pt>
    <dgm:pt modelId="{F117CAD2-471D-474D-A628-7A9A178F5CE6}" type="pres">
      <dgm:prSet presAssocID="{F7305853-B702-4951-BD75-DD425FCF6374}" presName="spacing" presStyleCnt="0"/>
      <dgm:spPr/>
    </dgm:pt>
    <dgm:pt modelId="{82B98DE7-7448-4DBC-BD34-06241E6C285F}" type="pres">
      <dgm:prSet presAssocID="{37FB1F90-1760-416C-BE61-46A623D006F8}" presName="composite" presStyleCnt="0"/>
      <dgm:spPr/>
    </dgm:pt>
    <dgm:pt modelId="{8B2F00C7-019A-4D02-9162-E17432566FC7}" type="pres">
      <dgm:prSet presAssocID="{37FB1F90-1760-416C-BE61-46A623D006F8}" presName="imgShp" presStyleLbl="fgImgPlace1" presStyleIdx="6" presStyleCnt="7"/>
      <dgm:spPr>
        <a:blipFill rotWithShape="0">
          <a:blip xmlns:r="http://schemas.openxmlformats.org/officeDocument/2006/relationships" r:embed="rId1"/>
          <a:stretch>
            <a:fillRect/>
          </a:stretch>
        </a:blipFill>
      </dgm:spPr>
    </dgm:pt>
    <dgm:pt modelId="{8EE5A25E-B893-4345-9A4B-336C2398562F}" type="pres">
      <dgm:prSet presAssocID="{37FB1F90-1760-416C-BE61-46A623D006F8}" presName="txShp" presStyleLbl="node1" presStyleIdx="6" presStyleCnt="7">
        <dgm:presLayoutVars>
          <dgm:bulletEnabled val="1"/>
        </dgm:presLayoutVars>
      </dgm:prSet>
      <dgm:spPr/>
      <dgm:t>
        <a:bodyPr/>
        <a:lstStyle/>
        <a:p>
          <a:endParaRPr lang="en-US"/>
        </a:p>
      </dgm:t>
    </dgm:pt>
  </dgm:ptLst>
  <dgm:cxnLst>
    <dgm:cxn modelId="{F1FC298A-C465-443E-B660-93112F1C9B58}" type="presOf" srcId="{20B192DC-6FF0-461F-8E2B-D017CA032B47}" destId="{435E7E9B-3F86-467F-A21C-D370B8DE05FC}" srcOrd="0" destOrd="0" presId="urn:microsoft.com/office/officeart/2005/8/layout/vList3"/>
    <dgm:cxn modelId="{518FD99A-A88F-42BD-91D7-B51E5EDFBA45}" srcId="{0CA4202D-660F-4C3A-91D6-A2437BB5DF23}" destId="{20B192DC-6FF0-461F-8E2B-D017CA032B47}" srcOrd="4" destOrd="0" parTransId="{6A6C1F29-FC12-4B54-A826-E6BEC33E9AE2}" sibTransId="{CC551CB8-7FCD-4711-8B21-DC9CD5DB84F6}"/>
    <dgm:cxn modelId="{FFDADBE0-DEC2-4F2C-BC61-9B23398B424D}" srcId="{0CA4202D-660F-4C3A-91D6-A2437BB5DF23}" destId="{6C392923-BE13-46E0-8411-E9FF8404E577}" srcOrd="2" destOrd="0" parTransId="{EC2CFA2D-F15E-4B28-90FA-1C632BA378EF}" sibTransId="{069A6081-C2F3-41E4-80C9-45F92C9EE60A}"/>
    <dgm:cxn modelId="{E88457DE-9D18-47A6-852A-A6241F0F80D8}" type="presOf" srcId="{52EB78FD-4E2E-4CD4-931F-27A43F0A15AA}" destId="{6E12E344-0369-4982-B626-EED28BBC4788}" srcOrd="0" destOrd="0" presId="urn:microsoft.com/office/officeart/2005/8/layout/vList3"/>
    <dgm:cxn modelId="{2CB989B1-75BC-4AC5-A7EC-03A662B18818}" srcId="{0CA4202D-660F-4C3A-91D6-A2437BB5DF23}" destId="{37FB1F90-1760-416C-BE61-46A623D006F8}" srcOrd="6" destOrd="0" parTransId="{8B56E324-C452-4B6F-A681-2DEA8DB124FD}" sibTransId="{183A3ACF-3094-4F20-AFFF-0EE82CF6718D}"/>
    <dgm:cxn modelId="{477D4852-DBE2-4D95-BCDF-DF5DD096FCCC}" srcId="{0CA4202D-660F-4C3A-91D6-A2437BB5DF23}" destId="{4326A4C0-8CBE-4AF0-8A0F-177EBB2B7D33}" srcOrd="3" destOrd="0" parTransId="{24D1A3D9-E65F-411B-BC89-B278C157ACC5}" sibTransId="{8BDD2C25-AEAF-410E-9A11-3C83C8C49FC8}"/>
    <dgm:cxn modelId="{C0DC576C-ECC5-4C75-AD4D-88AED5FC4703}" type="presOf" srcId="{37FB1F90-1760-416C-BE61-46A623D006F8}" destId="{8EE5A25E-B893-4345-9A4B-336C2398562F}" srcOrd="0" destOrd="0" presId="urn:microsoft.com/office/officeart/2005/8/layout/vList3"/>
    <dgm:cxn modelId="{DC463B13-9938-4062-BE73-881098C4DC6B}" type="presOf" srcId="{6C392923-BE13-46E0-8411-E9FF8404E577}" destId="{EF1E1781-8BE5-423A-BBCC-AA5F6C484D01}" srcOrd="0" destOrd="0" presId="urn:microsoft.com/office/officeart/2005/8/layout/vList3"/>
    <dgm:cxn modelId="{004DCF5A-249B-4ECD-9CD8-9F48B4A631DB}" type="presOf" srcId="{DAF31966-8FE5-4B60-BB4C-D1426C0A2249}" destId="{A0D24338-9D27-4D73-BD62-3D56C5FD6771}" srcOrd="0" destOrd="0" presId="urn:microsoft.com/office/officeart/2005/8/layout/vList3"/>
    <dgm:cxn modelId="{ED68CC94-3777-4996-AAA5-92FCA096E37B}" type="presOf" srcId="{0CA4202D-660F-4C3A-91D6-A2437BB5DF23}" destId="{3287FAA3-702F-4B1E-98DA-5FC7DD5D895F}" srcOrd="0" destOrd="0" presId="urn:microsoft.com/office/officeart/2005/8/layout/vList3"/>
    <dgm:cxn modelId="{1E7F90CE-99C2-453A-A5BA-59AFD6E67582}" type="presOf" srcId="{3C7B61F3-1E5E-435A-8954-4247FFE850DB}" destId="{2F4DC85C-B4E4-4FD9-AD47-29BF146B2004}" srcOrd="0" destOrd="0" presId="urn:microsoft.com/office/officeart/2005/8/layout/vList3"/>
    <dgm:cxn modelId="{69FC95ED-8F67-47B4-A2A5-8F91D767A934}" srcId="{0CA4202D-660F-4C3A-91D6-A2437BB5DF23}" destId="{3C7B61F3-1E5E-435A-8954-4247FFE850DB}" srcOrd="0" destOrd="0" parTransId="{18DED37E-564E-4C97-9291-8B3C03190688}" sibTransId="{36AE83C2-589E-45BC-92BE-375BAC317A14}"/>
    <dgm:cxn modelId="{E8A4DA54-D6B6-49DA-B7FF-EE22F1A90BF2}" srcId="{0CA4202D-660F-4C3A-91D6-A2437BB5DF23}" destId="{52EB78FD-4E2E-4CD4-931F-27A43F0A15AA}" srcOrd="1" destOrd="0" parTransId="{CB0EAF2E-497D-4A3E-9855-666DAB72FC6B}" sibTransId="{0E1C6F12-B145-4F86-8733-62FDA9D57BE5}"/>
    <dgm:cxn modelId="{4672F4F6-6BC2-46BF-A676-09DD4FBDD71D}" srcId="{0CA4202D-660F-4C3A-91D6-A2437BB5DF23}" destId="{DAF31966-8FE5-4B60-BB4C-D1426C0A2249}" srcOrd="5" destOrd="0" parTransId="{11DA4641-8159-479E-963D-17C50B567149}" sibTransId="{F7305853-B702-4951-BD75-DD425FCF6374}"/>
    <dgm:cxn modelId="{2E238E79-DE65-4AD3-97A3-F38DF49949D4}" type="presOf" srcId="{4326A4C0-8CBE-4AF0-8A0F-177EBB2B7D33}" destId="{85C68ACD-C0F3-440F-87C1-E76F7D7959AE}" srcOrd="0" destOrd="0" presId="urn:microsoft.com/office/officeart/2005/8/layout/vList3"/>
    <dgm:cxn modelId="{4ABCA54D-9EAA-4C20-9CB2-AF759B1A0E3D}" type="presParOf" srcId="{3287FAA3-702F-4B1E-98DA-5FC7DD5D895F}" destId="{DD295334-B01B-40B1-ADE2-D00492F18381}" srcOrd="0" destOrd="0" presId="urn:microsoft.com/office/officeart/2005/8/layout/vList3"/>
    <dgm:cxn modelId="{27DA0909-9F74-4EAC-976B-5A2158E58E35}" type="presParOf" srcId="{DD295334-B01B-40B1-ADE2-D00492F18381}" destId="{ADA1DBAA-C005-45FE-8FF3-02B40D82D4EF}" srcOrd="0" destOrd="0" presId="urn:microsoft.com/office/officeart/2005/8/layout/vList3"/>
    <dgm:cxn modelId="{64EC6DC1-47D9-46B8-89C3-6EF330804243}" type="presParOf" srcId="{DD295334-B01B-40B1-ADE2-D00492F18381}" destId="{2F4DC85C-B4E4-4FD9-AD47-29BF146B2004}" srcOrd="1" destOrd="0" presId="urn:microsoft.com/office/officeart/2005/8/layout/vList3"/>
    <dgm:cxn modelId="{C597A3A9-BD62-4C80-8823-621DFB424102}" type="presParOf" srcId="{3287FAA3-702F-4B1E-98DA-5FC7DD5D895F}" destId="{532457A4-7D92-4D52-8B9A-44337818F9DA}" srcOrd="1" destOrd="0" presId="urn:microsoft.com/office/officeart/2005/8/layout/vList3"/>
    <dgm:cxn modelId="{8B43FFAD-3071-4006-B9B1-EC0B39D2FF57}" type="presParOf" srcId="{3287FAA3-702F-4B1E-98DA-5FC7DD5D895F}" destId="{93C9339E-0A7B-46EB-9EEF-0324E45B2258}" srcOrd="2" destOrd="0" presId="urn:microsoft.com/office/officeart/2005/8/layout/vList3"/>
    <dgm:cxn modelId="{37ABB428-BB0D-4DF1-854D-9D34B5881E38}" type="presParOf" srcId="{93C9339E-0A7B-46EB-9EEF-0324E45B2258}" destId="{58B9410E-9C9F-41F3-AEBE-9491831D4959}" srcOrd="0" destOrd="0" presId="urn:microsoft.com/office/officeart/2005/8/layout/vList3"/>
    <dgm:cxn modelId="{A3C4CED7-B596-4867-8BC7-F955A71DF554}" type="presParOf" srcId="{93C9339E-0A7B-46EB-9EEF-0324E45B2258}" destId="{6E12E344-0369-4982-B626-EED28BBC4788}" srcOrd="1" destOrd="0" presId="urn:microsoft.com/office/officeart/2005/8/layout/vList3"/>
    <dgm:cxn modelId="{49CF3D0B-6C49-4153-82E4-660B2EFF8C14}" type="presParOf" srcId="{3287FAA3-702F-4B1E-98DA-5FC7DD5D895F}" destId="{32136A77-2B21-4E04-A431-16E505B1E4DE}" srcOrd="3" destOrd="0" presId="urn:microsoft.com/office/officeart/2005/8/layout/vList3"/>
    <dgm:cxn modelId="{8C9DCCAF-6742-4894-A158-1A5E379C27E2}" type="presParOf" srcId="{3287FAA3-702F-4B1E-98DA-5FC7DD5D895F}" destId="{A4A95D79-5375-4E62-9A65-7F7A94ABD47C}" srcOrd="4" destOrd="0" presId="urn:microsoft.com/office/officeart/2005/8/layout/vList3"/>
    <dgm:cxn modelId="{377F8F05-512E-4908-8527-65F2B4791852}" type="presParOf" srcId="{A4A95D79-5375-4E62-9A65-7F7A94ABD47C}" destId="{28DB2574-1060-4DBC-80B0-2C166F072765}" srcOrd="0" destOrd="0" presId="urn:microsoft.com/office/officeart/2005/8/layout/vList3"/>
    <dgm:cxn modelId="{6991E19C-9A13-49EE-A9F7-A1C65CBFF681}" type="presParOf" srcId="{A4A95D79-5375-4E62-9A65-7F7A94ABD47C}" destId="{EF1E1781-8BE5-423A-BBCC-AA5F6C484D01}" srcOrd="1" destOrd="0" presId="urn:microsoft.com/office/officeart/2005/8/layout/vList3"/>
    <dgm:cxn modelId="{36548C8D-5B58-43B5-9BE1-324875DBA6CD}" type="presParOf" srcId="{3287FAA3-702F-4B1E-98DA-5FC7DD5D895F}" destId="{FBA3EBA4-E3F7-4AED-A94B-9E4586E660E3}" srcOrd="5" destOrd="0" presId="urn:microsoft.com/office/officeart/2005/8/layout/vList3"/>
    <dgm:cxn modelId="{5C54C7E1-3836-4F95-A274-881E556AF674}" type="presParOf" srcId="{3287FAA3-702F-4B1E-98DA-5FC7DD5D895F}" destId="{70665A19-9C78-45FF-8710-5E2ABF0DE67D}" srcOrd="6" destOrd="0" presId="urn:microsoft.com/office/officeart/2005/8/layout/vList3"/>
    <dgm:cxn modelId="{D8322331-2D2F-4DAF-8300-E7CC03D384EB}" type="presParOf" srcId="{70665A19-9C78-45FF-8710-5E2ABF0DE67D}" destId="{AFE6AE9F-D863-4DB2-8E65-4A4A5EA9F4C7}" srcOrd="0" destOrd="0" presId="urn:microsoft.com/office/officeart/2005/8/layout/vList3"/>
    <dgm:cxn modelId="{46E79952-8BFD-44A0-B3A2-28146B600D71}" type="presParOf" srcId="{70665A19-9C78-45FF-8710-5E2ABF0DE67D}" destId="{85C68ACD-C0F3-440F-87C1-E76F7D7959AE}" srcOrd="1" destOrd="0" presId="urn:microsoft.com/office/officeart/2005/8/layout/vList3"/>
    <dgm:cxn modelId="{5EE2D23F-B97F-4C10-8416-3DDB42E5A717}" type="presParOf" srcId="{3287FAA3-702F-4B1E-98DA-5FC7DD5D895F}" destId="{4BB4944F-6829-451D-AD41-E92D9C94BA9D}" srcOrd="7" destOrd="0" presId="urn:microsoft.com/office/officeart/2005/8/layout/vList3"/>
    <dgm:cxn modelId="{9FDDB568-D7D3-49B6-993C-4DB7C25FBA51}" type="presParOf" srcId="{3287FAA3-702F-4B1E-98DA-5FC7DD5D895F}" destId="{82FD60EB-E4D5-4B72-9176-FB5029797DFD}" srcOrd="8" destOrd="0" presId="urn:microsoft.com/office/officeart/2005/8/layout/vList3"/>
    <dgm:cxn modelId="{9FA25EB0-2D8C-4335-9C75-35D3BA65542A}" type="presParOf" srcId="{82FD60EB-E4D5-4B72-9176-FB5029797DFD}" destId="{2DAB0965-2895-4D82-87D0-459BE483D84B}" srcOrd="0" destOrd="0" presId="urn:microsoft.com/office/officeart/2005/8/layout/vList3"/>
    <dgm:cxn modelId="{C92FDE21-F2BE-4E2D-9C28-05E94962C48D}" type="presParOf" srcId="{82FD60EB-E4D5-4B72-9176-FB5029797DFD}" destId="{435E7E9B-3F86-467F-A21C-D370B8DE05FC}" srcOrd="1" destOrd="0" presId="urn:microsoft.com/office/officeart/2005/8/layout/vList3"/>
    <dgm:cxn modelId="{AE912DEC-EA91-4480-92E1-3AA2C1C34E18}" type="presParOf" srcId="{3287FAA3-702F-4B1E-98DA-5FC7DD5D895F}" destId="{7156F7BF-DCC4-4F7A-8FAA-0417046F255C}" srcOrd="9" destOrd="0" presId="urn:microsoft.com/office/officeart/2005/8/layout/vList3"/>
    <dgm:cxn modelId="{C56D7931-E11F-4840-B4A5-ED4055A83A93}" type="presParOf" srcId="{3287FAA3-702F-4B1E-98DA-5FC7DD5D895F}" destId="{193D7C71-74BE-4BA2-9ACC-FC25578AD10E}" srcOrd="10" destOrd="0" presId="urn:microsoft.com/office/officeart/2005/8/layout/vList3"/>
    <dgm:cxn modelId="{9A5B12EA-76DE-4E28-A0CC-F3F6B146671D}" type="presParOf" srcId="{193D7C71-74BE-4BA2-9ACC-FC25578AD10E}" destId="{1FB1039F-7183-4155-B4AE-2AB674BBB8BB}" srcOrd="0" destOrd="0" presId="urn:microsoft.com/office/officeart/2005/8/layout/vList3"/>
    <dgm:cxn modelId="{FE30CA62-237E-433C-BCE6-AF334B79041E}" type="presParOf" srcId="{193D7C71-74BE-4BA2-9ACC-FC25578AD10E}" destId="{A0D24338-9D27-4D73-BD62-3D56C5FD6771}" srcOrd="1" destOrd="0" presId="urn:microsoft.com/office/officeart/2005/8/layout/vList3"/>
    <dgm:cxn modelId="{B4D2EE8D-4AAC-4DDA-BBC8-560BE139BB83}" type="presParOf" srcId="{3287FAA3-702F-4B1E-98DA-5FC7DD5D895F}" destId="{F117CAD2-471D-474D-A628-7A9A178F5CE6}" srcOrd="11" destOrd="0" presId="urn:microsoft.com/office/officeart/2005/8/layout/vList3"/>
    <dgm:cxn modelId="{EBC446BA-680A-4092-9A7A-33C5C11CEC32}" type="presParOf" srcId="{3287FAA3-702F-4B1E-98DA-5FC7DD5D895F}" destId="{82B98DE7-7448-4DBC-BD34-06241E6C285F}" srcOrd="12" destOrd="0" presId="urn:microsoft.com/office/officeart/2005/8/layout/vList3"/>
    <dgm:cxn modelId="{EB3B1CAF-F759-4EFA-BBF6-264BA2AA1705}" type="presParOf" srcId="{82B98DE7-7448-4DBC-BD34-06241E6C285F}" destId="{8B2F00C7-019A-4D02-9162-E17432566FC7}" srcOrd="0" destOrd="0" presId="urn:microsoft.com/office/officeart/2005/8/layout/vList3"/>
    <dgm:cxn modelId="{8BBAA8F7-9EA1-4E40-AEC8-0AD6C27B3F3E}" type="presParOf" srcId="{82B98DE7-7448-4DBC-BD34-06241E6C285F}" destId="{8EE5A25E-B893-4345-9A4B-336C2398562F}" srcOrd="1" destOrd="0" presId="urn:microsoft.com/office/officeart/2005/8/layout/v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4DC85C-B4E4-4FD9-AD47-29BF146B2004}">
      <dsp:nvSpPr>
        <dsp:cNvPr id="0" name=""/>
        <dsp:cNvSpPr/>
      </dsp:nvSpPr>
      <dsp:spPr>
        <a:xfrm rot="10800000">
          <a:off x="1483569" y="1953"/>
          <a:ext cx="5244655" cy="650190"/>
        </a:xfrm>
        <a:prstGeom prst="homePlat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Physical </a:t>
          </a:r>
          <a:endParaRPr lang="en-US" sz="3000" b="1" kern="1200" dirty="0">
            <a:solidFill>
              <a:schemeClr val="tx1"/>
            </a:solidFill>
          </a:endParaRPr>
        </a:p>
      </dsp:txBody>
      <dsp:txXfrm rot="10800000">
        <a:off x="1483569" y="1953"/>
        <a:ext cx="5244655" cy="650190"/>
      </dsp:txXfrm>
    </dsp:sp>
    <dsp:sp modelId="{ADA1DBAA-C005-45FE-8FF3-02B40D82D4EF}">
      <dsp:nvSpPr>
        <dsp:cNvPr id="0" name=""/>
        <dsp:cNvSpPr/>
      </dsp:nvSpPr>
      <dsp:spPr>
        <a:xfrm>
          <a:off x="1158474" y="1953"/>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E12E344-0369-4982-B626-EED28BBC4788}">
      <dsp:nvSpPr>
        <dsp:cNvPr id="0" name=""/>
        <dsp:cNvSpPr/>
      </dsp:nvSpPr>
      <dsp:spPr>
        <a:xfrm rot="10800000">
          <a:off x="1483569" y="846231"/>
          <a:ext cx="5244655" cy="650190"/>
        </a:xfrm>
        <a:prstGeom prst="homePlate">
          <a:avLst/>
        </a:prstGeom>
        <a:solidFill>
          <a:schemeClr val="accent4">
            <a:hueOff val="1732616"/>
            <a:satOff val="-7995"/>
            <a:lumOff val="29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Therapist</a:t>
          </a:r>
          <a:endParaRPr lang="en-US" sz="3000" b="1" kern="1200" dirty="0">
            <a:solidFill>
              <a:schemeClr val="tx1"/>
            </a:solidFill>
          </a:endParaRPr>
        </a:p>
      </dsp:txBody>
      <dsp:txXfrm rot="10800000">
        <a:off x="1483569" y="846231"/>
        <a:ext cx="5244655" cy="650190"/>
      </dsp:txXfrm>
    </dsp:sp>
    <dsp:sp modelId="{58B9410E-9C9F-41F3-AEBE-9491831D4959}">
      <dsp:nvSpPr>
        <dsp:cNvPr id="0" name=""/>
        <dsp:cNvSpPr/>
      </dsp:nvSpPr>
      <dsp:spPr>
        <a:xfrm>
          <a:off x="1158474" y="846231"/>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F1E1781-8BE5-423A-BBCC-AA5F6C484D01}">
      <dsp:nvSpPr>
        <dsp:cNvPr id="0" name=""/>
        <dsp:cNvSpPr/>
      </dsp:nvSpPr>
      <dsp:spPr>
        <a:xfrm rot="10800000">
          <a:off x="1483569" y="1690508"/>
          <a:ext cx="5244655" cy="650190"/>
        </a:xfrm>
        <a:prstGeom prst="homePlate">
          <a:avLst/>
        </a:prstGeom>
        <a:solidFill>
          <a:schemeClr val="accent4">
            <a:hueOff val="3465231"/>
            <a:satOff val="-15989"/>
            <a:lumOff val="58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Recreational therapist</a:t>
          </a:r>
        </a:p>
      </dsp:txBody>
      <dsp:txXfrm rot="10800000">
        <a:off x="1483569" y="1690508"/>
        <a:ext cx="5244655" cy="650190"/>
      </dsp:txXfrm>
    </dsp:sp>
    <dsp:sp modelId="{28DB2574-1060-4DBC-80B0-2C166F072765}">
      <dsp:nvSpPr>
        <dsp:cNvPr id="0" name=""/>
        <dsp:cNvSpPr/>
      </dsp:nvSpPr>
      <dsp:spPr>
        <a:xfrm>
          <a:off x="1158474" y="1690508"/>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5C68ACD-C0F3-440F-87C1-E76F7D7959AE}">
      <dsp:nvSpPr>
        <dsp:cNvPr id="0" name=""/>
        <dsp:cNvSpPr/>
      </dsp:nvSpPr>
      <dsp:spPr>
        <a:xfrm rot="10800000">
          <a:off x="1483569" y="2534786"/>
          <a:ext cx="5244655" cy="650190"/>
        </a:xfrm>
        <a:prstGeom prst="homePlate">
          <a:avLst/>
        </a:prstGeom>
        <a:solidFill>
          <a:schemeClr val="accent4">
            <a:hueOff val="5197847"/>
            <a:satOff val="-23984"/>
            <a:lumOff val="88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Nutritionist</a:t>
          </a:r>
        </a:p>
      </dsp:txBody>
      <dsp:txXfrm rot="10800000">
        <a:off x="1483569" y="2534786"/>
        <a:ext cx="5244655" cy="650190"/>
      </dsp:txXfrm>
    </dsp:sp>
    <dsp:sp modelId="{AFE6AE9F-D863-4DB2-8E65-4A4A5EA9F4C7}">
      <dsp:nvSpPr>
        <dsp:cNvPr id="0" name=""/>
        <dsp:cNvSpPr/>
      </dsp:nvSpPr>
      <dsp:spPr>
        <a:xfrm>
          <a:off x="1158474" y="2534786"/>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35E7E9B-3F86-467F-A21C-D370B8DE05FC}">
      <dsp:nvSpPr>
        <dsp:cNvPr id="0" name=""/>
        <dsp:cNvSpPr/>
      </dsp:nvSpPr>
      <dsp:spPr>
        <a:xfrm rot="10800000">
          <a:off x="1483569" y="3379063"/>
          <a:ext cx="5244655" cy="650190"/>
        </a:xfrm>
        <a:prstGeom prst="homePlate">
          <a:avLst/>
        </a:prstGeom>
        <a:solidFill>
          <a:schemeClr val="accent4">
            <a:hueOff val="6930462"/>
            <a:satOff val="-31979"/>
            <a:lumOff val="117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Psychologist</a:t>
          </a:r>
        </a:p>
      </dsp:txBody>
      <dsp:txXfrm rot="10800000">
        <a:off x="1483569" y="3379063"/>
        <a:ext cx="5244655" cy="650190"/>
      </dsp:txXfrm>
    </dsp:sp>
    <dsp:sp modelId="{2DAB0965-2895-4D82-87D0-459BE483D84B}">
      <dsp:nvSpPr>
        <dsp:cNvPr id="0" name=""/>
        <dsp:cNvSpPr/>
      </dsp:nvSpPr>
      <dsp:spPr>
        <a:xfrm>
          <a:off x="1158474" y="3379063"/>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0D24338-9D27-4D73-BD62-3D56C5FD6771}">
      <dsp:nvSpPr>
        <dsp:cNvPr id="0" name=""/>
        <dsp:cNvSpPr/>
      </dsp:nvSpPr>
      <dsp:spPr>
        <a:xfrm rot="10800000">
          <a:off x="1483569" y="4223340"/>
          <a:ext cx="5244655" cy="650190"/>
        </a:xfrm>
        <a:prstGeom prst="homePlate">
          <a:avLst/>
        </a:prstGeom>
        <a:solidFill>
          <a:schemeClr val="accent4">
            <a:hueOff val="8663078"/>
            <a:satOff val="-39973"/>
            <a:lumOff val="147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Social worker</a:t>
          </a:r>
        </a:p>
      </dsp:txBody>
      <dsp:txXfrm rot="10800000">
        <a:off x="1483569" y="4223340"/>
        <a:ext cx="5244655" cy="650190"/>
      </dsp:txXfrm>
    </dsp:sp>
    <dsp:sp modelId="{1FB1039F-7183-4155-B4AE-2AB674BBB8BB}">
      <dsp:nvSpPr>
        <dsp:cNvPr id="0" name=""/>
        <dsp:cNvSpPr/>
      </dsp:nvSpPr>
      <dsp:spPr>
        <a:xfrm>
          <a:off x="1158474" y="4223340"/>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EE5A25E-B893-4345-9A4B-336C2398562F}">
      <dsp:nvSpPr>
        <dsp:cNvPr id="0" name=""/>
        <dsp:cNvSpPr/>
      </dsp:nvSpPr>
      <dsp:spPr>
        <a:xfrm rot="10800000">
          <a:off x="1483569" y="5067618"/>
          <a:ext cx="5244655" cy="650190"/>
        </a:xfrm>
        <a:prstGeom prst="homePlate">
          <a:avLst/>
        </a:prstGeom>
        <a:solidFill>
          <a:schemeClr val="accent4">
            <a:hueOff val="10395693"/>
            <a:satOff val="-47968"/>
            <a:lumOff val="1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86716" tIns="114300" rIns="21336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latin typeface="Times New Roman" pitchFamily="18" charset="0"/>
              <a:cs typeface="Times New Roman" pitchFamily="18" charset="0"/>
            </a:rPr>
            <a:t>psychiatrist</a:t>
          </a:r>
          <a:endParaRPr lang="en-US" sz="3000" b="1" kern="1200" dirty="0">
            <a:solidFill>
              <a:schemeClr val="tx1"/>
            </a:solidFill>
          </a:endParaRPr>
        </a:p>
      </dsp:txBody>
      <dsp:txXfrm rot="10800000">
        <a:off x="1483569" y="5067618"/>
        <a:ext cx="5244655" cy="650190"/>
      </dsp:txXfrm>
    </dsp:sp>
    <dsp:sp modelId="{8B2F00C7-019A-4D02-9162-E17432566FC7}">
      <dsp:nvSpPr>
        <dsp:cNvPr id="0" name=""/>
        <dsp:cNvSpPr/>
      </dsp:nvSpPr>
      <dsp:spPr>
        <a:xfrm>
          <a:off x="1158474" y="5067618"/>
          <a:ext cx="650190" cy="65019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41400"/>
            <a:ext cx="6858000" cy="2387600"/>
          </a:xfrm>
        </p:spPr>
        <p:txBody>
          <a:bodyPr anchor="b"/>
          <a:lstStyle>
            <a:lvl1pPr algn="l">
              <a:defRPr sz="6000">
                <a:solidFill>
                  <a:schemeClr val="tx2"/>
                </a:solidFill>
              </a:defRPr>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l">
              <a:buNone/>
              <a:defRPr sz="2400">
                <a:solidFill>
                  <a:schemeClr val="accent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483261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70246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23361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521872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3888" y="274638"/>
            <a:ext cx="788670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3888" y="1489075"/>
            <a:ext cx="386715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3888" y="2193926"/>
            <a:ext cx="386715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2248" y="1489075"/>
            <a:ext cx="386834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2248" y="2193926"/>
            <a:ext cx="386834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10092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918406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49762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101850"/>
            <a:ext cx="2949178"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943659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29841" y="2101850"/>
            <a:ext cx="2949178"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52229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6317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446235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457450" cy="365125"/>
          </a:xfrm>
          <a:prstGeom prst="rect">
            <a:avLst/>
          </a:prstGeom>
        </p:spPr>
        <p:txBody>
          <a:bodyPr vert="horz" lIns="91440" tIns="45720" rIns="91440" bIns="45720" rtlCol="0" anchor="ctr"/>
          <a:lstStyle>
            <a:lvl1pPr algn="l">
              <a:defRPr sz="1200">
                <a:solidFill>
                  <a:schemeClr val="tx1">
                    <a:lumMod val="75000"/>
                    <a:lumOff val="25000"/>
                  </a:schemeClr>
                </a:solidFill>
              </a:defRPr>
            </a:lvl1pPr>
          </a:lstStyle>
          <a:p>
            <a:fld id="{1D8BD707-D9CF-40AE-B4C6-C98DA3205C09}" type="datetimeFigureOut">
              <a:rPr lang="en-US" smtClean="0"/>
              <a:pPr/>
              <a:t>8/26/2022</a:t>
            </a:fld>
            <a:endParaRPr lang="en-US"/>
          </a:p>
        </p:txBody>
      </p:sp>
      <p:sp>
        <p:nvSpPr>
          <p:cNvPr id="5" name="Footer Placeholder 4"/>
          <p:cNvSpPr>
            <a:spLocks noGrp="1"/>
          </p:cNvSpPr>
          <p:nvPr>
            <p:ph type="ftr" sz="quarter" idx="3"/>
          </p:nvPr>
        </p:nvSpPr>
        <p:spPr>
          <a:xfrm>
            <a:off x="3486150" y="6356351"/>
            <a:ext cx="2171700" cy="365125"/>
          </a:xfrm>
          <a:prstGeom prst="rect">
            <a:avLst/>
          </a:prstGeom>
        </p:spPr>
        <p:txBody>
          <a:bodyPr vert="horz" lIns="91440" tIns="45720" rIns="91440" bIns="45720" rtlCol="0" anchor="ctr"/>
          <a:lstStyle>
            <a:lvl1pPr algn="ctr">
              <a:defRPr sz="12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6057900" y="6356351"/>
            <a:ext cx="245745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981562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ctr"/>
            <a:r>
              <a:rPr lang="en-US" b="1" dirty="0" smtClean="0">
                <a:latin typeface="Times New Roman" pitchFamily="18" charset="0"/>
                <a:cs typeface="Times New Roman" pitchFamily="18" charset="0"/>
              </a:rPr>
              <a:t>REHABILITATION </a:t>
            </a:r>
            <a:endParaRPr lang="en-US" b="1" dirty="0">
              <a:solidFill>
                <a:schemeClr val="tx1"/>
              </a:solidFill>
              <a:latin typeface="Times New Roman" pitchFamily="18" charset="0"/>
              <a:cs typeface="Times New Roman" pitchFamily="18" charset="0"/>
            </a:endParaRPr>
          </a:p>
        </p:txBody>
      </p:sp>
      <p:pic>
        <p:nvPicPr>
          <p:cNvPr id="3" name="Picture 2" descr="3d-white-people-man-recovering-from-his-clip-art_csp15686729.jpg"/>
          <p:cNvPicPr>
            <a:picLocks noChangeAspect="1"/>
          </p:cNvPicPr>
          <p:nvPr/>
        </p:nvPicPr>
        <p:blipFill>
          <a:blip r:embed="rId2" cstate="print"/>
          <a:stretch>
            <a:fillRect/>
          </a:stretch>
        </p:blipFill>
        <p:spPr>
          <a:xfrm>
            <a:off x="0" y="1752600"/>
            <a:ext cx="9144000" cy="5105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latin typeface="Times New Roman" pitchFamily="18" charset="0"/>
                <a:cs typeface="Times New Roman" pitchFamily="18" charset="0"/>
              </a:rPr>
              <a:t>OBJECTIVE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791200"/>
          </a:xfrm>
        </p:spPr>
        <p:txBody>
          <a:bodyPr>
            <a:normAutofit fontScale="70000" lnSpcReduction="20000"/>
          </a:bodyPr>
          <a:lstStyle/>
          <a:p>
            <a:pPr>
              <a:lnSpc>
                <a:spcPct val="220000"/>
              </a:lnSpc>
            </a:pPr>
            <a:r>
              <a:rPr lang="en-US" dirty="0" smtClean="0">
                <a:latin typeface="Times New Roman" pitchFamily="18" charset="0"/>
                <a:cs typeface="Times New Roman" pitchFamily="18" charset="0"/>
              </a:rPr>
              <a:t>Meaning of rehabilitation</a:t>
            </a:r>
          </a:p>
          <a:p>
            <a:pPr>
              <a:lnSpc>
                <a:spcPct val="220000"/>
              </a:lnSpc>
            </a:pPr>
            <a:r>
              <a:rPr lang="en-US" dirty="0" smtClean="0">
                <a:latin typeface="Times New Roman" pitchFamily="18" charset="0"/>
                <a:cs typeface="Times New Roman" pitchFamily="18" charset="0"/>
              </a:rPr>
              <a:t>Definition</a:t>
            </a:r>
          </a:p>
          <a:p>
            <a:pPr>
              <a:lnSpc>
                <a:spcPct val="220000"/>
              </a:lnSpc>
            </a:pPr>
            <a:r>
              <a:rPr lang="en-US" dirty="0" smtClean="0">
                <a:latin typeface="Times New Roman" pitchFamily="18" charset="0"/>
                <a:cs typeface="Times New Roman" pitchFamily="18" charset="0"/>
              </a:rPr>
              <a:t>Principles of rehabilitation</a:t>
            </a:r>
          </a:p>
          <a:p>
            <a:pPr>
              <a:lnSpc>
                <a:spcPct val="220000"/>
              </a:lnSpc>
            </a:pPr>
            <a:r>
              <a:rPr lang="en-US" dirty="0" smtClean="0">
                <a:latin typeface="Times New Roman" pitchFamily="18" charset="0"/>
                <a:cs typeface="Times New Roman" pitchFamily="18" charset="0"/>
              </a:rPr>
              <a:t>Roles of rehabilitation nurses</a:t>
            </a:r>
          </a:p>
          <a:p>
            <a:pPr>
              <a:lnSpc>
                <a:spcPct val="220000"/>
              </a:lnSpc>
            </a:pPr>
            <a:r>
              <a:rPr lang="en-US" dirty="0" smtClean="0">
                <a:latin typeface="Times New Roman" pitchFamily="18" charset="0"/>
                <a:cs typeface="Times New Roman" pitchFamily="18" charset="0"/>
              </a:rPr>
              <a:t>Types of rehabilitation</a:t>
            </a:r>
          </a:p>
          <a:p>
            <a:pPr>
              <a:lnSpc>
                <a:spcPct val="220000"/>
              </a:lnSpc>
            </a:pPr>
            <a:r>
              <a:rPr lang="en-US" dirty="0" smtClean="0">
                <a:latin typeface="Times New Roman" pitchFamily="18" charset="0"/>
                <a:cs typeface="Times New Roman" pitchFamily="18" charset="0"/>
              </a:rPr>
              <a:t>Based on the treatment types</a:t>
            </a:r>
          </a:p>
          <a:p>
            <a:pPr>
              <a:lnSpc>
                <a:spcPct val="220000"/>
              </a:lnSpc>
            </a:pPr>
            <a:r>
              <a:rPr lang="en-US" dirty="0" smtClean="0">
                <a:latin typeface="Times New Roman" pitchFamily="18" charset="0"/>
                <a:cs typeface="Times New Roman" pitchFamily="18" charset="0"/>
              </a:rPr>
              <a:t>Types of team</a:t>
            </a:r>
          </a:p>
          <a:p>
            <a:pPr>
              <a:lnSpc>
                <a:spcPct val="220000"/>
              </a:lnSpc>
            </a:pPr>
            <a:r>
              <a:rPr lang="en-US" dirty="0" smtClean="0">
                <a:latin typeface="Times New Roman" pitchFamily="18" charset="0"/>
                <a:cs typeface="Times New Roman" pitchFamily="18" charset="0"/>
              </a:rPr>
              <a:t>Function of team members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MEANING OF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It is restoration of ability to function.</a:t>
            </a:r>
          </a:p>
          <a:p>
            <a:pPr>
              <a:lnSpc>
                <a:spcPct val="200000"/>
              </a:lnSpc>
            </a:pPr>
            <a:r>
              <a:rPr lang="en-US" dirty="0" smtClean="0">
                <a:latin typeface="Times New Roman" pitchFamily="18" charset="0"/>
                <a:cs typeface="Times New Roman" pitchFamily="18" charset="0"/>
              </a:rPr>
              <a:t>It is to support the patient with an injury or disability illness to achieve maximum function and independence.</a:t>
            </a:r>
            <a:endParaRPr lang="en-US" dirty="0">
              <a:latin typeface="Times New Roman" pitchFamily="18" charset="0"/>
              <a:cs typeface="Times New Roman" pitchFamily="18" charset="0"/>
            </a:endParaRPr>
          </a:p>
        </p:txBody>
      </p:sp>
      <p:pic>
        <p:nvPicPr>
          <p:cNvPr id="4" name="Picture 3" descr="32627889.jpg"/>
          <p:cNvPicPr>
            <a:picLocks noChangeAspect="1"/>
          </p:cNvPicPr>
          <p:nvPr/>
        </p:nvPicPr>
        <p:blipFill>
          <a:blip r:embed="rId2" cstate="print"/>
          <a:stretch>
            <a:fillRect/>
          </a:stretch>
        </p:blipFill>
        <p:spPr>
          <a:xfrm>
            <a:off x="6705600" y="-152400"/>
            <a:ext cx="2590800" cy="26944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a:bodyPr>
          <a:lstStyle/>
          <a:p>
            <a:r>
              <a:rPr lang="en-US" b="1" dirty="0" smtClean="0">
                <a:latin typeface="Times New Roman" pitchFamily="18" charset="0"/>
                <a:cs typeface="Times New Roman" pitchFamily="18" charset="0"/>
              </a:rPr>
              <a:t>DEFINITION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Rehabilitation is a treatment designed to facilitate the process of recovery from injury, illness, or disease to as normal a condition as possible.</a:t>
            </a:r>
            <a:endParaRPr lang="en-US" dirty="0">
              <a:latin typeface="Times New Roman" pitchFamily="18" charset="0"/>
              <a:cs typeface="Times New Roman" pitchFamily="18" charset="0"/>
            </a:endParaRPr>
          </a:p>
        </p:txBody>
      </p:sp>
      <p:pic>
        <p:nvPicPr>
          <p:cNvPr id="4" name="Picture 3" descr="3d-white-people-man-recovering-from-his-clip-art_csp15686729-1.jpg"/>
          <p:cNvPicPr>
            <a:picLocks noChangeAspect="1"/>
          </p:cNvPicPr>
          <p:nvPr/>
        </p:nvPicPr>
        <p:blipFill>
          <a:blip r:embed="rId2" cstate="print"/>
          <a:stretch>
            <a:fillRect/>
          </a:stretch>
        </p:blipFill>
        <p:spPr>
          <a:xfrm>
            <a:off x="5791200" y="4495800"/>
            <a:ext cx="3352800" cy="2362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6"/>
            <a:ext cx="8134350" cy="1325563"/>
          </a:xfrm>
        </p:spPr>
        <p:txBody>
          <a:bodyPr>
            <a:normAutofit fontScale="90000"/>
          </a:bodyPr>
          <a:lstStyle/>
          <a:p>
            <a:pPr algn="ctr"/>
            <a:r>
              <a:rPr lang="en-US" b="1" dirty="0" smtClean="0">
                <a:latin typeface="Times New Roman" pitchFamily="18" charset="0"/>
                <a:cs typeface="Times New Roman" pitchFamily="18" charset="0"/>
              </a:rPr>
              <a:t>PRINCIPLES OF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28650" y="1825625"/>
            <a:ext cx="7886700" cy="4803776"/>
          </a:xfrm>
        </p:spPr>
        <p:txBody>
          <a:bodyPr>
            <a:normAutofit fontScale="92500" lnSpcReduction="20000"/>
          </a:bodyPr>
          <a:lstStyle/>
          <a:p>
            <a:pPr algn="just">
              <a:lnSpc>
                <a:spcPct val="200000"/>
              </a:lnSpc>
            </a:pPr>
            <a:r>
              <a:rPr lang="en-US" dirty="0" smtClean="0">
                <a:latin typeface="Times New Roman" pitchFamily="18" charset="0"/>
                <a:cs typeface="Times New Roman" pitchFamily="18" charset="0"/>
              </a:rPr>
              <a:t>Rehabilitation should begin during the initial contact with the patient.</a:t>
            </a:r>
          </a:p>
          <a:p>
            <a:pPr algn="just">
              <a:lnSpc>
                <a:spcPct val="200000"/>
              </a:lnSpc>
            </a:pPr>
            <a:r>
              <a:rPr lang="en-US" dirty="0" smtClean="0">
                <a:latin typeface="Times New Roman" pitchFamily="18" charset="0"/>
                <a:cs typeface="Times New Roman" pitchFamily="18" charset="0"/>
              </a:rPr>
              <a:t>He must be an active participant.</a:t>
            </a:r>
          </a:p>
          <a:p>
            <a:pPr algn="just">
              <a:lnSpc>
                <a:spcPct val="200000"/>
              </a:lnSpc>
            </a:pPr>
            <a:r>
              <a:rPr lang="en-US" dirty="0" smtClean="0">
                <a:latin typeface="Times New Roman" pitchFamily="18" charset="0"/>
                <a:cs typeface="Times New Roman" pitchFamily="18" charset="0"/>
              </a:rPr>
              <a:t>Motivates the patient and help him to attain social independence.</a:t>
            </a:r>
          </a:p>
          <a:p>
            <a:pPr algn="just">
              <a:lnSpc>
                <a:spcPct val="200000"/>
              </a:lnSpc>
            </a:pPr>
            <a:r>
              <a:rPr lang="en-US" dirty="0" smtClean="0">
                <a:latin typeface="Times New Roman" pitchFamily="18" charset="0"/>
                <a:cs typeface="Times New Roman" pitchFamily="18" charset="0"/>
              </a:rPr>
              <a:t>Every patient has right to the rehabilitation services.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Role of rehabilitation Nurse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buNone/>
            </a:pPr>
            <a:endParaRPr lang="en-US" b="1" dirty="0">
              <a:latin typeface="Times New Roman" pitchFamily="18" charset="0"/>
              <a:cs typeface="Times New Roman" pitchFamily="18" charset="0"/>
            </a:endParaRPr>
          </a:p>
        </p:txBody>
      </p:sp>
      <p:sp>
        <p:nvSpPr>
          <p:cNvPr id="4" name="Oval 3"/>
          <p:cNvSpPr/>
          <p:nvPr/>
        </p:nvSpPr>
        <p:spPr>
          <a:xfrm>
            <a:off x="2971800" y="1752600"/>
            <a:ext cx="2895600" cy="10668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400" b="1" dirty="0" smtClean="0">
                <a:solidFill>
                  <a:schemeClr val="tx1"/>
                </a:solidFill>
                <a:latin typeface="Times New Roman" pitchFamily="18" charset="0"/>
                <a:ea typeface="Tahoma" pitchFamily="34" charset="0"/>
                <a:cs typeface="Times New Roman" pitchFamily="18" charset="0"/>
              </a:rPr>
              <a:t>Essential nursing skills</a:t>
            </a:r>
            <a:endParaRPr lang="en-US" sz="2400" b="1" dirty="0">
              <a:solidFill>
                <a:schemeClr val="tx1"/>
              </a:solidFill>
              <a:latin typeface="Times New Roman" pitchFamily="18" charset="0"/>
              <a:ea typeface="Tahoma" pitchFamily="34" charset="0"/>
              <a:cs typeface="Times New Roman" pitchFamily="18" charset="0"/>
            </a:endParaRPr>
          </a:p>
        </p:txBody>
      </p:sp>
      <p:sp>
        <p:nvSpPr>
          <p:cNvPr id="5" name="Oval 4"/>
          <p:cNvSpPr/>
          <p:nvPr/>
        </p:nvSpPr>
        <p:spPr>
          <a:xfrm>
            <a:off x="5638800" y="2895600"/>
            <a:ext cx="2667000" cy="10668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smtClean="0">
                <a:solidFill>
                  <a:schemeClr val="tx1"/>
                </a:solidFill>
                <a:latin typeface="Times New Roman" pitchFamily="18" charset="0"/>
                <a:ea typeface="Tahoma" pitchFamily="34" charset="0"/>
                <a:cs typeface="Times New Roman" pitchFamily="18" charset="0"/>
              </a:rPr>
              <a:t>Therapeutic practice</a:t>
            </a:r>
            <a:endParaRPr lang="en-US" sz="2400" b="1" dirty="0">
              <a:solidFill>
                <a:schemeClr val="tx1"/>
              </a:solidFill>
              <a:latin typeface="Times New Roman" pitchFamily="18" charset="0"/>
              <a:ea typeface="Tahoma" pitchFamily="34" charset="0"/>
              <a:cs typeface="Times New Roman" pitchFamily="18" charset="0"/>
            </a:endParaRPr>
          </a:p>
        </p:txBody>
      </p:sp>
      <p:sp>
        <p:nvSpPr>
          <p:cNvPr id="6" name="Oval 5"/>
          <p:cNvSpPr/>
          <p:nvPr/>
        </p:nvSpPr>
        <p:spPr>
          <a:xfrm>
            <a:off x="5715000" y="4419600"/>
            <a:ext cx="2667000" cy="10668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400" b="1" dirty="0" smtClean="0">
                <a:solidFill>
                  <a:schemeClr val="tx1"/>
                </a:solidFill>
                <a:latin typeface="Times New Roman" pitchFamily="18" charset="0"/>
                <a:ea typeface="Tahoma" pitchFamily="34" charset="0"/>
                <a:cs typeface="Times New Roman" pitchFamily="18" charset="0"/>
              </a:rPr>
              <a:t>Co-</a:t>
            </a:r>
            <a:r>
              <a:rPr lang="en-US" sz="2400" b="1" dirty="0" err="1" smtClean="0">
                <a:solidFill>
                  <a:schemeClr val="tx1"/>
                </a:solidFill>
                <a:latin typeface="Times New Roman" pitchFamily="18" charset="0"/>
                <a:ea typeface="Tahoma" pitchFamily="34" charset="0"/>
                <a:cs typeface="Times New Roman" pitchFamily="18" charset="0"/>
              </a:rPr>
              <a:t>ordinator</a:t>
            </a:r>
            <a:endParaRPr lang="en-US" sz="2400" b="1" dirty="0">
              <a:solidFill>
                <a:schemeClr val="tx1"/>
              </a:solidFill>
              <a:latin typeface="Times New Roman" pitchFamily="18" charset="0"/>
              <a:ea typeface="Tahoma" pitchFamily="34" charset="0"/>
              <a:cs typeface="Times New Roman" pitchFamily="18" charset="0"/>
            </a:endParaRPr>
          </a:p>
        </p:txBody>
      </p:sp>
      <p:sp>
        <p:nvSpPr>
          <p:cNvPr id="7" name="Oval 6"/>
          <p:cNvSpPr/>
          <p:nvPr/>
        </p:nvSpPr>
        <p:spPr>
          <a:xfrm>
            <a:off x="3124200" y="5410200"/>
            <a:ext cx="3048000" cy="10668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smtClean="0">
                <a:solidFill>
                  <a:schemeClr val="tx1"/>
                </a:solidFill>
                <a:latin typeface="Times New Roman" pitchFamily="18" charset="0"/>
                <a:ea typeface="Tahoma" pitchFamily="34" charset="0"/>
                <a:cs typeface="Times New Roman" pitchFamily="18" charset="0"/>
              </a:rPr>
              <a:t>Educator </a:t>
            </a:r>
            <a:endParaRPr lang="en-US" sz="2400" b="1" dirty="0">
              <a:solidFill>
                <a:schemeClr val="tx1"/>
              </a:solidFill>
              <a:latin typeface="Times New Roman" pitchFamily="18" charset="0"/>
              <a:ea typeface="Tahoma" pitchFamily="34" charset="0"/>
              <a:cs typeface="Times New Roman" pitchFamily="18" charset="0"/>
            </a:endParaRPr>
          </a:p>
        </p:txBody>
      </p:sp>
      <p:sp>
        <p:nvSpPr>
          <p:cNvPr id="8" name="Oval 7"/>
          <p:cNvSpPr/>
          <p:nvPr/>
        </p:nvSpPr>
        <p:spPr>
          <a:xfrm>
            <a:off x="457200" y="4419600"/>
            <a:ext cx="2667000" cy="10668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400" b="1" dirty="0" smtClean="0">
                <a:solidFill>
                  <a:schemeClr val="tx1"/>
                </a:solidFill>
                <a:latin typeface="Times New Roman" pitchFamily="18" charset="0"/>
                <a:ea typeface="Tahoma" pitchFamily="34" charset="0"/>
                <a:cs typeface="Times New Roman" pitchFamily="18" charset="0"/>
              </a:rPr>
              <a:t>Advocator </a:t>
            </a:r>
            <a:endParaRPr lang="en-US" sz="2400" b="1" dirty="0">
              <a:solidFill>
                <a:schemeClr val="tx1"/>
              </a:solidFill>
              <a:latin typeface="Times New Roman" pitchFamily="18" charset="0"/>
              <a:ea typeface="Tahoma" pitchFamily="34" charset="0"/>
              <a:cs typeface="Times New Roman" pitchFamily="18" charset="0"/>
            </a:endParaRPr>
          </a:p>
        </p:txBody>
      </p:sp>
      <p:sp>
        <p:nvSpPr>
          <p:cNvPr id="9" name="Oval 8"/>
          <p:cNvSpPr/>
          <p:nvPr/>
        </p:nvSpPr>
        <p:spPr>
          <a:xfrm>
            <a:off x="457200" y="2819400"/>
            <a:ext cx="2667000" cy="10668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smtClean="0">
                <a:solidFill>
                  <a:schemeClr val="tx1"/>
                </a:solidFill>
                <a:latin typeface="Times New Roman" pitchFamily="18" charset="0"/>
                <a:ea typeface="Tahoma" pitchFamily="34" charset="0"/>
                <a:cs typeface="Times New Roman" pitchFamily="18" charset="0"/>
              </a:rPr>
              <a:t>Advisor and counselor</a:t>
            </a:r>
            <a:endParaRPr lang="en-US" sz="2400" b="1" dirty="0">
              <a:solidFill>
                <a:schemeClr val="tx1"/>
              </a:solidFill>
              <a:latin typeface="Times New Roman" pitchFamily="18" charset="0"/>
              <a:ea typeface="Tahoma" pitchFamily="34" charset="0"/>
              <a:cs typeface="Times New Roman" pitchFamily="18" charset="0"/>
            </a:endParaRPr>
          </a:p>
        </p:txBody>
      </p:sp>
      <p:sp>
        <p:nvSpPr>
          <p:cNvPr id="10" name="Right Arrow 9"/>
          <p:cNvSpPr/>
          <p:nvPr/>
        </p:nvSpPr>
        <p:spPr>
          <a:xfrm rot="1725702">
            <a:off x="6009616" y="2325719"/>
            <a:ext cx="546094"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5400000">
            <a:off x="7239000" y="4000500"/>
            <a:ext cx="381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9114566">
            <a:off x="6341817" y="5540321"/>
            <a:ext cx="546094"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2424380">
            <a:off x="2486642" y="5391352"/>
            <a:ext cx="546094"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6200000">
            <a:off x="1589961" y="3841850"/>
            <a:ext cx="444699"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rot="19803615">
            <a:off x="2382670" y="2234284"/>
            <a:ext cx="546094"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wipe(down)">
                                      <p:cBhvr>
                                        <p:cTn id="12" dur="500"/>
                                        <p:tgtEl>
                                          <p:spTgt spid="4">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bg/>
                                          </p:spTgt>
                                        </p:tgtEl>
                                        <p:attrNameLst>
                                          <p:attrName>style.visibility</p:attrName>
                                        </p:attrNameLst>
                                      </p:cBhvr>
                                      <p:to>
                                        <p:strVal val="visible"/>
                                      </p:to>
                                    </p:set>
                                    <p:animEffect transition="in" filter="wipe(down)">
                                      <p:cBhvr>
                                        <p:cTn id="22" dur="500"/>
                                        <p:tgtEl>
                                          <p:spTgt spid="5">
                                            <p:bg/>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wipe(down)">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bg/>
                                          </p:spTgt>
                                        </p:tgtEl>
                                        <p:attrNameLst>
                                          <p:attrName>style.visibility</p:attrName>
                                        </p:attrNameLst>
                                      </p:cBhvr>
                                      <p:to>
                                        <p:strVal val="visible"/>
                                      </p:to>
                                    </p:set>
                                    <p:animEffect transition="in" filter="wipe(down)">
                                      <p:cBhvr>
                                        <p:cTn id="32" dur="500"/>
                                        <p:tgtEl>
                                          <p:spTgt spid="6">
                                            <p:bg/>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wipe(down)">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bg/>
                                          </p:spTgt>
                                        </p:tgtEl>
                                        <p:attrNameLst>
                                          <p:attrName>style.visibility</p:attrName>
                                        </p:attrNameLst>
                                      </p:cBhvr>
                                      <p:to>
                                        <p:strVal val="visible"/>
                                      </p:to>
                                    </p:set>
                                    <p:animEffect transition="in" filter="wipe(down)">
                                      <p:cBhvr>
                                        <p:cTn id="42" dur="500"/>
                                        <p:tgtEl>
                                          <p:spTgt spid="7">
                                            <p:bg/>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wipe(down)">
                                      <p:cBhvr>
                                        <p:cTn id="47" dur="500"/>
                                        <p:tgtEl>
                                          <p:spTgt spid="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bg/>
                                          </p:spTgt>
                                        </p:tgtEl>
                                        <p:attrNameLst>
                                          <p:attrName>style.visibility</p:attrName>
                                        </p:attrNameLst>
                                      </p:cBhvr>
                                      <p:to>
                                        <p:strVal val="visible"/>
                                      </p:to>
                                    </p:set>
                                    <p:animEffect transition="in" filter="wipe(down)">
                                      <p:cBhvr>
                                        <p:cTn id="52" dur="500"/>
                                        <p:tgtEl>
                                          <p:spTgt spid="8">
                                            <p:bg/>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txEl>
                                              <p:pRg st="0" end="0"/>
                                            </p:txEl>
                                          </p:spTgt>
                                        </p:tgtEl>
                                        <p:attrNameLst>
                                          <p:attrName>style.visibility</p:attrName>
                                        </p:attrNameLst>
                                      </p:cBhvr>
                                      <p:to>
                                        <p:strVal val="visible"/>
                                      </p:to>
                                    </p:set>
                                    <p:animEffect transition="in" filter="wipe(down)">
                                      <p:cBhvr>
                                        <p:cTn id="57" dur="500"/>
                                        <p:tgtEl>
                                          <p:spTgt spid="8">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9">
                                            <p:bg/>
                                          </p:spTgt>
                                        </p:tgtEl>
                                        <p:attrNameLst>
                                          <p:attrName>style.visibility</p:attrName>
                                        </p:attrNameLst>
                                      </p:cBhvr>
                                      <p:to>
                                        <p:strVal val="visible"/>
                                      </p:to>
                                    </p:set>
                                    <p:animEffect transition="in" filter="wipe(down)">
                                      <p:cBhvr>
                                        <p:cTn id="62" dur="500"/>
                                        <p:tgtEl>
                                          <p:spTgt spid="9">
                                            <p:bg/>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9">
                                            <p:txEl>
                                              <p:pRg st="0" end="0"/>
                                            </p:txEl>
                                          </p:spTgt>
                                        </p:tgtEl>
                                        <p:attrNameLst>
                                          <p:attrName>style.visibility</p:attrName>
                                        </p:attrNameLst>
                                      </p:cBhvr>
                                      <p:to>
                                        <p:strVal val="visible"/>
                                      </p:to>
                                    </p:set>
                                    <p:animEffect transition="in" filter="wipe(down)">
                                      <p:cBhvr>
                                        <p:cTn id="6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animBg="1"/>
      <p:bldP spid="5" grpId="0" build="p" animBg="1"/>
      <p:bldP spid="6" grpId="0" build="p" animBg="1"/>
      <p:bldP spid="7" grpId="0" build="p" animBg="1"/>
      <p:bldP spid="8" grpId="0" build="p" animBg="1"/>
      <p:bldP spid="9"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TYPES OF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Medical rehabilitation </a:t>
            </a:r>
          </a:p>
          <a:p>
            <a:pPr>
              <a:lnSpc>
                <a:spcPct val="200000"/>
              </a:lnSpc>
            </a:pPr>
            <a:r>
              <a:rPr lang="en-US" dirty="0" smtClean="0">
                <a:latin typeface="Times New Roman" pitchFamily="18" charset="0"/>
                <a:cs typeface="Times New Roman" pitchFamily="18" charset="0"/>
              </a:rPr>
              <a:t>Social rehabilitation</a:t>
            </a:r>
          </a:p>
          <a:p>
            <a:pPr>
              <a:lnSpc>
                <a:spcPct val="200000"/>
              </a:lnSpc>
            </a:pPr>
            <a:r>
              <a:rPr lang="en-US" dirty="0" smtClean="0">
                <a:latin typeface="Times New Roman" pitchFamily="18" charset="0"/>
                <a:cs typeface="Times New Roman" pitchFamily="18" charset="0"/>
              </a:rPr>
              <a:t>Psychological rehabilitation</a:t>
            </a:r>
          </a:p>
          <a:p>
            <a:pPr>
              <a:lnSpc>
                <a:spcPct val="200000"/>
              </a:lnSpc>
            </a:pPr>
            <a:r>
              <a:rPr lang="en-US" dirty="0" smtClean="0">
                <a:latin typeface="Times New Roman" pitchFamily="18" charset="0"/>
                <a:cs typeface="Times New Roman" pitchFamily="18" charset="0"/>
              </a:rPr>
              <a:t>Vocational rehabilitation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1. MEDICAL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Help a person better in all his daily physical and mental activities.</a:t>
            </a:r>
          </a:p>
          <a:p>
            <a:pPr algn="just">
              <a:lnSpc>
                <a:spcPct val="200000"/>
              </a:lnSpc>
              <a:buNone/>
            </a:pPr>
            <a:endParaRPr lang="en-US" dirty="0">
              <a:latin typeface="Times New Roman" pitchFamily="18" charset="0"/>
              <a:cs typeface="Times New Roman" pitchFamily="18" charset="0"/>
            </a:endParaRPr>
          </a:p>
        </p:txBody>
      </p:sp>
      <p:pic>
        <p:nvPicPr>
          <p:cNvPr id="4" name="Picture 3" descr="32627889.jpg"/>
          <p:cNvPicPr>
            <a:picLocks noChangeAspect="1"/>
          </p:cNvPicPr>
          <p:nvPr/>
        </p:nvPicPr>
        <p:blipFill>
          <a:blip r:embed="rId2" cstate="print"/>
          <a:stretch>
            <a:fillRect/>
          </a:stretch>
        </p:blipFill>
        <p:spPr>
          <a:xfrm>
            <a:off x="4857750" y="2971800"/>
            <a:ext cx="4286250" cy="3886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a:normAutofit/>
          </a:bodyPr>
          <a:lstStyle/>
          <a:p>
            <a:pPr algn="l"/>
            <a:r>
              <a:rPr lang="en-US" sz="3200" b="1" dirty="0" smtClean="0">
                <a:latin typeface="Times New Roman" pitchFamily="18" charset="0"/>
                <a:cs typeface="Times New Roman" pitchFamily="18" charset="0"/>
              </a:rPr>
              <a:t>2. SOCIAL REHABILITATION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gn="just">
              <a:lnSpc>
                <a:spcPct val="200000"/>
              </a:lnSpc>
              <a:buNone/>
            </a:pPr>
            <a:r>
              <a:rPr lang="en-US" dirty="0" smtClean="0">
                <a:latin typeface="Times New Roman" pitchFamily="18" charset="0"/>
                <a:cs typeface="Times New Roman" pitchFamily="18" charset="0"/>
              </a:rPr>
              <a:t>	Implies social life: restoration of family, social interactions or relationship.</a:t>
            </a:r>
          </a:p>
          <a:p>
            <a:pPr algn="just">
              <a:lnSpc>
                <a:spcPct val="200000"/>
              </a:lnSpc>
              <a:buNone/>
            </a:pPr>
            <a:r>
              <a:rPr lang="en-US" b="1" dirty="0" smtClean="0">
                <a:latin typeface="Times New Roman" pitchFamily="18" charset="0"/>
                <a:cs typeface="Times New Roman" pitchFamily="18" charset="0"/>
              </a:rPr>
              <a:t>3. </a:t>
            </a:r>
            <a:r>
              <a:rPr lang="en-US" sz="4100" b="1" dirty="0" smtClean="0">
                <a:latin typeface="Times New Roman" pitchFamily="18" charset="0"/>
                <a:cs typeface="Times New Roman" pitchFamily="18" charset="0"/>
              </a:rPr>
              <a:t>PSYCHOLOGICAL REHABILITATION</a:t>
            </a:r>
            <a:endParaRPr lang="en-US" b="1" dirty="0" smtClean="0">
              <a:latin typeface="Times New Roman" pitchFamily="18" charset="0"/>
              <a:cs typeface="Times New Roman" pitchFamily="18" charset="0"/>
            </a:endParaRPr>
          </a:p>
          <a:p>
            <a:pPr algn="just">
              <a:lnSpc>
                <a:spcPct val="200000"/>
              </a:lnSpc>
              <a:buNone/>
            </a:pPr>
            <a:r>
              <a:rPr lang="en-US" dirty="0" smtClean="0">
                <a:latin typeface="Times New Roman" pitchFamily="18" charset="0"/>
                <a:cs typeface="Times New Roman" pitchFamily="18" charset="0"/>
              </a:rPr>
              <a:t>	Include psychological restoration of personal dignity and confidence of the disabled.</a:t>
            </a:r>
          </a:p>
          <a:p>
            <a:pPr algn="just">
              <a:lnSpc>
                <a:spcPct val="200000"/>
              </a:lnSpc>
              <a:buNone/>
            </a:pPr>
            <a:r>
              <a:rPr lang="en-US" dirty="0" smtClean="0">
                <a:latin typeface="Times New Roman" pitchFamily="18" charset="0"/>
                <a:cs typeface="Times New Roman" pitchFamily="18" charset="0"/>
              </a:rPr>
              <a:t> </a:t>
            </a:r>
          </a:p>
          <a:p>
            <a:pPr algn="just">
              <a:lnSpc>
                <a:spcPct val="200000"/>
              </a:lnSpc>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latin typeface="Times New Roman" pitchFamily="18" charset="0"/>
                <a:cs typeface="Times New Roman" pitchFamily="18" charset="0"/>
              </a:rPr>
              <a:t>4. VOCATIONAL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Help those patient who find it difficult to get employment.</a:t>
            </a:r>
            <a:endParaRPr lang="en-US" dirty="0">
              <a:latin typeface="Times New Roman" pitchFamily="18" charset="0"/>
              <a:cs typeface="Times New Roman" pitchFamily="18" charset="0"/>
            </a:endParaRPr>
          </a:p>
        </p:txBody>
      </p:sp>
      <p:pic>
        <p:nvPicPr>
          <p:cNvPr id="4" name="Picture 3" descr="voc-rehab.png"/>
          <p:cNvPicPr>
            <a:picLocks noChangeAspect="1"/>
          </p:cNvPicPr>
          <p:nvPr/>
        </p:nvPicPr>
        <p:blipFill>
          <a:blip r:embed="rId2" cstate="print"/>
          <a:stretch>
            <a:fillRect/>
          </a:stretch>
        </p:blipFill>
        <p:spPr>
          <a:xfrm>
            <a:off x="1219200" y="3886200"/>
            <a:ext cx="7924800" cy="31813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BASED ON THE TREATMENT TYPES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just">
              <a:lnSpc>
                <a:spcPct val="200000"/>
              </a:lnSpc>
            </a:pPr>
            <a:r>
              <a:rPr lang="en-US" dirty="0" smtClean="0">
                <a:latin typeface="Times New Roman" pitchFamily="18" charset="0"/>
                <a:cs typeface="Times New Roman" pitchFamily="18" charset="0"/>
              </a:rPr>
              <a:t>Cardiopulmonary rehabilitation</a:t>
            </a:r>
          </a:p>
          <a:p>
            <a:pPr algn="just">
              <a:lnSpc>
                <a:spcPct val="200000"/>
              </a:lnSpc>
            </a:pPr>
            <a:r>
              <a:rPr lang="en-US" dirty="0" smtClean="0">
                <a:latin typeface="Times New Roman" pitchFamily="18" charset="0"/>
                <a:cs typeface="Times New Roman" pitchFamily="18" charset="0"/>
              </a:rPr>
              <a:t>Physical rehabilitation</a:t>
            </a:r>
          </a:p>
          <a:p>
            <a:pPr algn="just">
              <a:lnSpc>
                <a:spcPct val="200000"/>
              </a:lnSpc>
            </a:pPr>
            <a:r>
              <a:rPr lang="en-US" dirty="0" smtClean="0">
                <a:latin typeface="Times New Roman" pitchFamily="18" charset="0"/>
                <a:cs typeface="Times New Roman" pitchFamily="18" charset="0"/>
              </a:rPr>
              <a:t>Speech rehabilitation</a:t>
            </a:r>
          </a:p>
          <a:p>
            <a:pPr algn="just">
              <a:lnSpc>
                <a:spcPct val="200000"/>
              </a:lnSpc>
            </a:pPr>
            <a:r>
              <a:rPr lang="en-US" dirty="0" smtClean="0">
                <a:latin typeface="Times New Roman" pitchFamily="18" charset="0"/>
                <a:cs typeface="Times New Roman" pitchFamily="18" charset="0"/>
              </a:rPr>
              <a:t>Occupational rehabilitation</a:t>
            </a:r>
          </a:p>
          <a:p>
            <a:pPr algn="just">
              <a:lnSpc>
                <a:spcPct val="200000"/>
              </a:lnSpc>
            </a:pPr>
            <a:r>
              <a:rPr lang="en-US" dirty="0" smtClean="0">
                <a:latin typeface="Times New Roman" pitchFamily="18" charset="0"/>
                <a:cs typeface="Times New Roman" pitchFamily="18" charset="0"/>
              </a:rPr>
              <a:t>Psychological rehabilitation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Cardiopulmonary rehabilitation</a:t>
            </a:r>
            <a:endParaRPr lang="en-US" b="1" dirty="0"/>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Cardiac rehabilitation program is committed to providing comprehensive risk factor management to our patients with cardiovascular disease.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JCC-9-1761-g001.png"/>
          <p:cNvPicPr>
            <a:picLocks noChangeAspect="1"/>
          </p:cNvPicPr>
          <p:nvPr/>
        </p:nvPicPr>
        <p:blipFill>
          <a:blip r:embed="rId2" cstate="print"/>
          <a:stretch>
            <a:fillRect/>
          </a:stretch>
        </p:blipFill>
        <p:spPr>
          <a:xfrm>
            <a:off x="0" y="0"/>
            <a:ext cx="9372600" cy="69957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Physical rehabilitation</a:t>
            </a:r>
            <a:endParaRPr lang="en-US" b="1" dirty="0"/>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Help the patient restore the use of muscle, bone and the nervous system through exercise and other technique.</a:t>
            </a:r>
            <a:endParaRPr lang="en-US" dirty="0">
              <a:latin typeface="Times New Roman" pitchFamily="18" charset="0"/>
              <a:cs typeface="Times New Roman" pitchFamily="18" charset="0"/>
            </a:endParaRPr>
          </a:p>
        </p:txBody>
      </p:sp>
      <p:pic>
        <p:nvPicPr>
          <p:cNvPr id="4" name="Picture 3" descr="rehabilitation-physical-therapy-working-caregivers-cartoon-illustration-64372921.jpg"/>
          <p:cNvPicPr>
            <a:picLocks noChangeAspect="1"/>
          </p:cNvPicPr>
          <p:nvPr/>
        </p:nvPicPr>
        <p:blipFill>
          <a:blip r:embed="rId2" cstate="print"/>
          <a:stretch>
            <a:fillRect/>
          </a:stretch>
        </p:blipFill>
        <p:spPr>
          <a:xfrm>
            <a:off x="1" y="4572000"/>
            <a:ext cx="9144000"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Speech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Speech therapy helps the patient correct speech disorder or restores speech. It involves regular meeting with in the therapist in an individual or group setting and home exercise.</a:t>
            </a:r>
          </a:p>
          <a:p>
            <a:pPr algn="just">
              <a:lnSpc>
                <a:spcPct val="200000"/>
              </a:lnSpc>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Occupational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105400"/>
          </a:xfrm>
        </p:spPr>
        <p:txBody>
          <a:bodyPr>
            <a:normAutofit fontScale="92500"/>
          </a:bodyPr>
          <a:lstStyle/>
          <a:p>
            <a:pPr algn="just">
              <a:lnSpc>
                <a:spcPct val="200000"/>
              </a:lnSpc>
              <a:buNone/>
            </a:pPr>
            <a:r>
              <a:rPr lang="en-US" dirty="0" smtClean="0">
                <a:latin typeface="Times New Roman" pitchFamily="18" charset="0"/>
                <a:cs typeface="Times New Roman" pitchFamily="18" charset="0"/>
              </a:rPr>
              <a:t>	 Help the patient regain the ability to do normal every day tasks. This may be achieved by resting old skills, or teaching the patient new skill to adjust to disability through adaptive equipment, orthotics and modification of the patient home. The therapist will visit the patient home and analyze what the patient can and cannot do.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Psychiatric rehabilitation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200000"/>
              </a:lnSpc>
              <a:buNone/>
            </a:pPr>
            <a:r>
              <a:rPr lang="en-US" dirty="0" smtClean="0">
                <a:latin typeface="Times New Roman" pitchFamily="18" charset="0"/>
                <a:cs typeface="Times New Roman" pitchFamily="18" charset="0"/>
              </a:rPr>
              <a:t>	Involves helping people with mental illness, gain or improve skills while obtaining the necessary resource and support in reach their goals.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TYPES OF TEAM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Multi-disciplinary team</a:t>
            </a:r>
          </a:p>
          <a:p>
            <a:pPr>
              <a:lnSpc>
                <a:spcPct val="200000"/>
              </a:lnSpc>
            </a:pPr>
            <a:r>
              <a:rPr lang="en-US" dirty="0" smtClean="0">
                <a:latin typeface="Times New Roman" pitchFamily="18" charset="0"/>
                <a:cs typeface="Times New Roman" pitchFamily="18" charset="0"/>
              </a:rPr>
              <a:t>Intra-disciplinary team</a:t>
            </a:r>
          </a:p>
          <a:p>
            <a:pPr>
              <a:lnSpc>
                <a:spcPct val="200000"/>
              </a:lnSpc>
            </a:pPr>
            <a:r>
              <a:rPr lang="en-US" dirty="0" smtClean="0">
                <a:latin typeface="Times New Roman" pitchFamily="18" charset="0"/>
                <a:cs typeface="Times New Roman" pitchFamily="18" charset="0"/>
              </a:rPr>
              <a:t>Trans-disciplinary team</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628650" y="1143000"/>
          <a:ext cx="7886700" cy="571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460330" y="191869"/>
            <a:ext cx="8074070" cy="769441"/>
          </a:xfrm>
          <a:prstGeom prst="rect">
            <a:avLst/>
          </a:prstGeom>
        </p:spPr>
        <p:txBody>
          <a:bodyPr wrap="none">
            <a:spAutoFit/>
          </a:bodyPr>
          <a:lstStyle/>
          <a:p>
            <a:r>
              <a:rPr lang="en-US" sz="4400" b="1" dirty="0" smtClean="0">
                <a:latin typeface="Times New Roman" pitchFamily="18" charset="0"/>
                <a:cs typeface="Times New Roman" pitchFamily="18" charset="0"/>
              </a:rPr>
              <a:t>FUNCTION TEAM MEMBERS</a:t>
            </a:r>
            <a:endParaRPr lang="en-US"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dgm id="{ADA1DBAA-C005-45FE-8FF3-02B40D82D4EF}"/>
                                            </p:graphicEl>
                                          </p:spTgt>
                                        </p:tgtEl>
                                        <p:attrNameLst>
                                          <p:attrName>style.visibility</p:attrName>
                                        </p:attrNameLst>
                                      </p:cBhvr>
                                      <p:to>
                                        <p:strVal val="visible"/>
                                      </p:to>
                                    </p:set>
                                    <p:animEffect transition="in" filter="wipe(down)">
                                      <p:cBhvr>
                                        <p:cTn id="7" dur="500"/>
                                        <p:tgtEl>
                                          <p:spTgt spid="6">
                                            <p:graphicEl>
                                              <a:dgm id="{ADA1DBAA-C005-45FE-8FF3-02B40D82D4EF}"/>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graphicEl>
                                              <a:dgm id="{2F4DC85C-B4E4-4FD9-AD47-29BF146B2004}"/>
                                            </p:graphicEl>
                                          </p:spTgt>
                                        </p:tgtEl>
                                        <p:attrNameLst>
                                          <p:attrName>style.visibility</p:attrName>
                                        </p:attrNameLst>
                                      </p:cBhvr>
                                      <p:to>
                                        <p:strVal val="visible"/>
                                      </p:to>
                                    </p:set>
                                    <p:animEffect transition="in" filter="wipe(down)">
                                      <p:cBhvr>
                                        <p:cTn id="10" dur="500"/>
                                        <p:tgtEl>
                                          <p:spTgt spid="6">
                                            <p:graphicEl>
                                              <a:dgm id="{2F4DC85C-B4E4-4FD9-AD47-29BF146B200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graphicEl>
                                              <a:dgm id="{58B9410E-9C9F-41F3-AEBE-9491831D4959}"/>
                                            </p:graphicEl>
                                          </p:spTgt>
                                        </p:tgtEl>
                                        <p:attrNameLst>
                                          <p:attrName>style.visibility</p:attrName>
                                        </p:attrNameLst>
                                      </p:cBhvr>
                                      <p:to>
                                        <p:strVal val="visible"/>
                                      </p:to>
                                    </p:set>
                                    <p:animEffect transition="in" filter="wipe(down)">
                                      <p:cBhvr>
                                        <p:cTn id="15" dur="500"/>
                                        <p:tgtEl>
                                          <p:spTgt spid="6">
                                            <p:graphicEl>
                                              <a:dgm id="{58B9410E-9C9F-41F3-AEBE-9491831D4959}"/>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graphicEl>
                                              <a:dgm id="{6E12E344-0369-4982-B626-EED28BBC4788}"/>
                                            </p:graphicEl>
                                          </p:spTgt>
                                        </p:tgtEl>
                                        <p:attrNameLst>
                                          <p:attrName>style.visibility</p:attrName>
                                        </p:attrNameLst>
                                      </p:cBhvr>
                                      <p:to>
                                        <p:strVal val="visible"/>
                                      </p:to>
                                    </p:set>
                                    <p:animEffect transition="in" filter="wipe(down)">
                                      <p:cBhvr>
                                        <p:cTn id="18" dur="500"/>
                                        <p:tgtEl>
                                          <p:spTgt spid="6">
                                            <p:graphicEl>
                                              <a:dgm id="{6E12E344-0369-4982-B626-EED28BBC478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graphicEl>
                                              <a:dgm id="{28DB2574-1060-4DBC-80B0-2C166F072765}"/>
                                            </p:graphicEl>
                                          </p:spTgt>
                                        </p:tgtEl>
                                        <p:attrNameLst>
                                          <p:attrName>style.visibility</p:attrName>
                                        </p:attrNameLst>
                                      </p:cBhvr>
                                      <p:to>
                                        <p:strVal val="visible"/>
                                      </p:to>
                                    </p:set>
                                    <p:animEffect transition="in" filter="wipe(down)">
                                      <p:cBhvr>
                                        <p:cTn id="23" dur="500"/>
                                        <p:tgtEl>
                                          <p:spTgt spid="6">
                                            <p:graphicEl>
                                              <a:dgm id="{28DB2574-1060-4DBC-80B0-2C166F072765}"/>
                                            </p:graphic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
                                            <p:graphicEl>
                                              <a:dgm id="{EF1E1781-8BE5-423A-BBCC-AA5F6C484D01}"/>
                                            </p:graphicEl>
                                          </p:spTgt>
                                        </p:tgtEl>
                                        <p:attrNameLst>
                                          <p:attrName>style.visibility</p:attrName>
                                        </p:attrNameLst>
                                      </p:cBhvr>
                                      <p:to>
                                        <p:strVal val="visible"/>
                                      </p:to>
                                    </p:set>
                                    <p:animEffect transition="in" filter="wipe(down)">
                                      <p:cBhvr>
                                        <p:cTn id="26" dur="500"/>
                                        <p:tgtEl>
                                          <p:spTgt spid="6">
                                            <p:graphicEl>
                                              <a:dgm id="{EF1E1781-8BE5-423A-BBCC-AA5F6C484D0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graphicEl>
                                              <a:dgm id="{AFE6AE9F-D863-4DB2-8E65-4A4A5EA9F4C7}"/>
                                            </p:graphicEl>
                                          </p:spTgt>
                                        </p:tgtEl>
                                        <p:attrNameLst>
                                          <p:attrName>style.visibility</p:attrName>
                                        </p:attrNameLst>
                                      </p:cBhvr>
                                      <p:to>
                                        <p:strVal val="visible"/>
                                      </p:to>
                                    </p:set>
                                    <p:animEffect transition="in" filter="wipe(down)">
                                      <p:cBhvr>
                                        <p:cTn id="31" dur="500"/>
                                        <p:tgtEl>
                                          <p:spTgt spid="6">
                                            <p:graphicEl>
                                              <a:dgm id="{AFE6AE9F-D863-4DB2-8E65-4A4A5EA9F4C7}"/>
                                            </p:graphic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
                                            <p:graphicEl>
                                              <a:dgm id="{85C68ACD-C0F3-440F-87C1-E76F7D7959AE}"/>
                                            </p:graphicEl>
                                          </p:spTgt>
                                        </p:tgtEl>
                                        <p:attrNameLst>
                                          <p:attrName>style.visibility</p:attrName>
                                        </p:attrNameLst>
                                      </p:cBhvr>
                                      <p:to>
                                        <p:strVal val="visible"/>
                                      </p:to>
                                    </p:set>
                                    <p:animEffect transition="in" filter="wipe(down)">
                                      <p:cBhvr>
                                        <p:cTn id="34" dur="500"/>
                                        <p:tgtEl>
                                          <p:spTgt spid="6">
                                            <p:graphicEl>
                                              <a:dgm id="{85C68ACD-C0F3-440F-87C1-E76F7D7959AE}"/>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6">
                                            <p:graphicEl>
                                              <a:dgm id="{2DAB0965-2895-4D82-87D0-459BE483D84B}"/>
                                            </p:graphicEl>
                                          </p:spTgt>
                                        </p:tgtEl>
                                        <p:attrNameLst>
                                          <p:attrName>style.visibility</p:attrName>
                                        </p:attrNameLst>
                                      </p:cBhvr>
                                      <p:to>
                                        <p:strVal val="visible"/>
                                      </p:to>
                                    </p:set>
                                    <p:animEffect transition="in" filter="wipe(down)">
                                      <p:cBhvr>
                                        <p:cTn id="39" dur="500"/>
                                        <p:tgtEl>
                                          <p:spTgt spid="6">
                                            <p:graphicEl>
                                              <a:dgm id="{2DAB0965-2895-4D82-87D0-459BE483D84B}"/>
                                            </p:graphic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6">
                                            <p:graphicEl>
                                              <a:dgm id="{435E7E9B-3F86-467F-A21C-D370B8DE05FC}"/>
                                            </p:graphicEl>
                                          </p:spTgt>
                                        </p:tgtEl>
                                        <p:attrNameLst>
                                          <p:attrName>style.visibility</p:attrName>
                                        </p:attrNameLst>
                                      </p:cBhvr>
                                      <p:to>
                                        <p:strVal val="visible"/>
                                      </p:to>
                                    </p:set>
                                    <p:animEffect transition="in" filter="wipe(down)">
                                      <p:cBhvr>
                                        <p:cTn id="42" dur="500"/>
                                        <p:tgtEl>
                                          <p:spTgt spid="6">
                                            <p:graphicEl>
                                              <a:dgm id="{435E7E9B-3F86-467F-A21C-D370B8DE05FC}"/>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graphicEl>
                                              <a:dgm id="{1FB1039F-7183-4155-B4AE-2AB674BBB8BB}"/>
                                            </p:graphicEl>
                                          </p:spTgt>
                                        </p:tgtEl>
                                        <p:attrNameLst>
                                          <p:attrName>style.visibility</p:attrName>
                                        </p:attrNameLst>
                                      </p:cBhvr>
                                      <p:to>
                                        <p:strVal val="visible"/>
                                      </p:to>
                                    </p:set>
                                    <p:animEffect transition="in" filter="wipe(down)">
                                      <p:cBhvr>
                                        <p:cTn id="47" dur="500"/>
                                        <p:tgtEl>
                                          <p:spTgt spid="6">
                                            <p:graphicEl>
                                              <a:dgm id="{1FB1039F-7183-4155-B4AE-2AB674BBB8BB}"/>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
                                            <p:graphicEl>
                                              <a:dgm id="{A0D24338-9D27-4D73-BD62-3D56C5FD6771}"/>
                                            </p:graphicEl>
                                          </p:spTgt>
                                        </p:tgtEl>
                                        <p:attrNameLst>
                                          <p:attrName>style.visibility</p:attrName>
                                        </p:attrNameLst>
                                      </p:cBhvr>
                                      <p:to>
                                        <p:strVal val="visible"/>
                                      </p:to>
                                    </p:set>
                                    <p:animEffect transition="in" filter="wipe(down)">
                                      <p:cBhvr>
                                        <p:cTn id="50" dur="500"/>
                                        <p:tgtEl>
                                          <p:spTgt spid="6">
                                            <p:graphicEl>
                                              <a:dgm id="{A0D24338-9D27-4D73-BD62-3D56C5FD6771}"/>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
                                            <p:graphicEl>
                                              <a:dgm id="{8B2F00C7-019A-4D02-9162-E17432566FC7}"/>
                                            </p:graphicEl>
                                          </p:spTgt>
                                        </p:tgtEl>
                                        <p:attrNameLst>
                                          <p:attrName>style.visibility</p:attrName>
                                        </p:attrNameLst>
                                      </p:cBhvr>
                                      <p:to>
                                        <p:strVal val="visible"/>
                                      </p:to>
                                    </p:set>
                                    <p:animEffect transition="in" filter="wipe(down)">
                                      <p:cBhvr>
                                        <p:cTn id="55" dur="500"/>
                                        <p:tgtEl>
                                          <p:spTgt spid="6">
                                            <p:graphicEl>
                                              <a:dgm id="{8B2F00C7-019A-4D02-9162-E17432566FC7}"/>
                                            </p:graphicEl>
                                          </p:spTgt>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6">
                                            <p:graphicEl>
                                              <a:dgm id="{8EE5A25E-B893-4345-9A4B-336C2398562F}"/>
                                            </p:graphicEl>
                                          </p:spTgt>
                                        </p:tgtEl>
                                        <p:attrNameLst>
                                          <p:attrName>style.visibility</p:attrName>
                                        </p:attrNameLst>
                                      </p:cBhvr>
                                      <p:to>
                                        <p:strVal val="visible"/>
                                      </p:to>
                                    </p:set>
                                    <p:animEffect transition="in" filter="wipe(down)">
                                      <p:cBhvr>
                                        <p:cTn id="58" dur="500"/>
                                        <p:tgtEl>
                                          <p:spTgt spid="6">
                                            <p:graphicEl>
                                              <a:dgm id="{8EE5A25E-B893-4345-9A4B-336C2398562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SUMMARY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lnSpc>
                <a:spcPct val="200000"/>
              </a:lnSpc>
              <a:buNone/>
            </a:pPr>
            <a:r>
              <a:rPr lang="en-US" dirty="0" smtClean="0">
                <a:latin typeface="Times New Roman" pitchFamily="18" charset="0"/>
                <a:cs typeface="Times New Roman" pitchFamily="18" charset="0"/>
              </a:rPr>
              <a:t>	So we have to discussed about meaning of rehabilitation, definition, principles of rehabilitation, role of rehabilitation nurse and types of rehabilitation nurse, based on the treatment types, types of team and function team members.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CONCLUSION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029200"/>
          </a:xfrm>
        </p:spPr>
        <p:txBody>
          <a:bodyPr>
            <a:normAutofit fontScale="92500"/>
          </a:bodyPr>
          <a:lstStyle/>
          <a:p>
            <a:pPr algn="just">
              <a:lnSpc>
                <a:spcPct val="200000"/>
              </a:lnSpc>
              <a:buNone/>
            </a:pPr>
            <a:r>
              <a:rPr lang="en-US" dirty="0" smtClean="0">
                <a:latin typeface="Times New Roman" pitchFamily="18" charset="0"/>
                <a:cs typeface="Times New Roman" pitchFamily="18" charset="0"/>
              </a:rPr>
              <a:t>	Rehabilitation is needed by an increasing number of individual because the ability to live longer, productive life with multiple chronic condition.</a:t>
            </a:r>
          </a:p>
          <a:p>
            <a:pPr algn="just">
              <a:lnSpc>
                <a:spcPct val="200000"/>
              </a:lnSpc>
              <a:buNone/>
            </a:pPr>
            <a:r>
              <a:rPr lang="en-US" dirty="0" smtClean="0">
                <a:latin typeface="Times New Roman" pitchFamily="18" charset="0"/>
                <a:cs typeface="Times New Roman" pitchFamily="18" charset="0"/>
              </a:rPr>
              <a:t>	Nurses in acute care setting have an important role to identifying who will benefit from rehabilitation services.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BIBLIOGRAPHY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200000"/>
              </a:lnSpc>
            </a:pPr>
            <a:r>
              <a:rPr lang="en-US" dirty="0" smtClean="0">
                <a:latin typeface="Times New Roman" pitchFamily="18" charset="0"/>
                <a:cs typeface="Times New Roman" pitchFamily="18" charset="0"/>
              </a:rPr>
              <a:t>K park textbook of prevention and social medicine, </a:t>
            </a:r>
            <a:r>
              <a:rPr lang="en-US" dirty="0" err="1" smtClean="0">
                <a:latin typeface="Times New Roman" pitchFamily="18" charset="0"/>
                <a:cs typeface="Times New Roman" pitchFamily="18" charset="0"/>
              </a:rPr>
              <a:t>bhanot</a:t>
            </a:r>
            <a:r>
              <a:rPr lang="en-US" dirty="0" smtClean="0">
                <a:latin typeface="Times New Roman" pitchFamily="18" charset="0"/>
                <a:cs typeface="Times New Roman" pitchFamily="18" charset="0"/>
              </a:rPr>
              <a:t> publication, 18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edition, page no- 381-384</a:t>
            </a:r>
          </a:p>
          <a:p>
            <a:pPr algn="just">
              <a:lnSpc>
                <a:spcPct val="200000"/>
              </a:lnSpc>
            </a:pPr>
            <a:r>
              <a:rPr lang="en-US" dirty="0" smtClean="0">
                <a:latin typeface="Times New Roman" pitchFamily="18" charset="0"/>
                <a:cs typeface="Times New Roman" pitchFamily="18" charset="0"/>
              </a:rPr>
              <a:t>B.T. </a:t>
            </a:r>
            <a:r>
              <a:rPr lang="en-US" dirty="0" err="1" smtClean="0">
                <a:latin typeface="Times New Roman" pitchFamily="18" charset="0"/>
                <a:cs typeface="Times New Roman" pitchFamily="18" charset="0"/>
              </a:rPr>
              <a:t>Basavanthappa</a:t>
            </a:r>
            <a:r>
              <a:rPr lang="en-US" dirty="0" smtClean="0">
                <a:latin typeface="Times New Roman" pitchFamily="18" charset="0"/>
                <a:cs typeface="Times New Roman" pitchFamily="18" charset="0"/>
              </a:rPr>
              <a:t>, community health nursing, </a:t>
            </a:r>
            <a:r>
              <a:rPr lang="en-US" dirty="0" err="1" smtClean="0">
                <a:latin typeface="Times New Roman" pitchFamily="18" charset="0"/>
                <a:cs typeface="Times New Roman" pitchFamily="18" charset="0"/>
              </a:rPr>
              <a:t>jaypee</a:t>
            </a:r>
            <a:r>
              <a:rPr lang="en-US" dirty="0" smtClean="0">
                <a:latin typeface="Times New Roman" pitchFamily="18" charset="0"/>
                <a:cs typeface="Times New Roman" pitchFamily="18" charset="0"/>
              </a:rPr>
              <a:t> publication, 6</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edition, page no- 584.</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ew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Melancholy abstract design slides.potx" id="{0C631111-0761-4095-80FF-907E1270642A}" vid="{4C722CC6-EA24-4B9B-A48E-3EC5DC6964FB}"/>
    </a:ext>
  </a:extLst>
</a:theme>
</file>

<file path=docProps/app.xml><?xml version="1.0" encoding="utf-8"?>
<Properties xmlns="http://schemas.openxmlformats.org/officeDocument/2006/extended-properties" xmlns:vt="http://schemas.openxmlformats.org/officeDocument/2006/docPropsVTypes">
  <Template>new theme</Template>
  <TotalTime>96</TotalTime>
  <Words>223</Words>
  <Application>Microsoft Office PowerPoint</Application>
  <PresentationFormat>On-screen Show (4:3)</PresentationFormat>
  <Paragraphs>77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new theme</vt:lpstr>
      <vt:lpstr>REHABILITATION </vt:lpstr>
      <vt:lpstr>OBJECTIVE</vt:lpstr>
      <vt:lpstr>MEANING OF REHABILITATION</vt:lpstr>
      <vt:lpstr>DEFINITION</vt:lpstr>
      <vt:lpstr>PRINCIPLES OF REHABILITATION</vt:lpstr>
      <vt:lpstr>Role of rehabilitation Nurse</vt:lpstr>
      <vt:lpstr>TYPES OF REHABILITATION</vt:lpstr>
      <vt:lpstr>1. MEDICAL REHABILITATION</vt:lpstr>
      <vt:lpstr>2. SOCIAL REHABILITATION</vt:lpstr>
      <vt:lpstr>4. VOCATIONAL REHABILITATION</vt:lpstr>
      <vt:lpstr>BASED ON THE TREATMENT TYPES</vt:lpstr>
      <vt:lpstr>Cardiopulmonary rehabilitation</vt:lpstr>
      <vt:lpstr>Slide 13</vt:lpstr>
      <vt:lpstr>Physical rehabilitation</vt:lpstr>
      <vt:lpstr>Speech rehabilitation</vt:lpstr>
      <vt:lpstr>Occupational rehabilitation</vt:lpstr>
      <vt:lpstr>Psychiatric rehabilitation</vt:lpstr>
      <vt:lpstr>TYPES OF TEAM</vt:lpstr>
      <vt:lpstr>Slide 19</vt:lpstr>
      <vt:lpstr>SUMMARY</vt:lpstr>
      <vt:lpstr>CONCLUSION</vt:lpstr>
      <vt:lpstr>BIBLIOGRAPHY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asus</cp:lastModifiedBy>
  <cp:revision>12</cp:revision>
  <dcterms:created xsi:type="dcterms:W3CDTF">2006-08-16T00:00:00Z</dcterms:created>
  <dcterms:modified xsi:type="dcterms:W3CDTF">2022-08-26T05:11:28Z</dcterms:modified>
</cp:coreProperties>
</file>