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  <p:sldId id="299" r:id="rId9"/>
    <p:sldId id="266" r:id="rId10"/>
    <p:sldId id="300" r:id="rId11"/>
    <p:sldId id="267" r:id="rId12"/>
    <p:sldId id="271" r:id="rId13"/>
    <p:sldId id="268" r:id="rId14"/>
    <p:sldId id="301" r:id="rId15"/>
    <p:sldId id="302" r:id="rId16"/>
    <p:sldId id="261" r:id="rId17"/>
    <p:sldId id="303" r:id="rId18"/>
    <p:sldId id="305" r:id="rId19"/>
    <p:sldId id="306" r:id="rId20"/>
    <p:sldId id="307" r:id="rId21"/>
    <p:sldId id="351" r:id="rId22"/>
    <p:sldId id="308" r:id="rId23"/>
    <p:sldId id="309" r:id="rId24"/>
    <p:sldId id="312" r:id="rId25"/>
    <p:sldId id="310" r:id="rId26"/>
    <p:sldId id="313" r:id="rId27"/>
    <p:sldId id="311" r:id="rId28"/>
    <p:sldId id="314" r:id="rId29"/>
    <p:sldId id="315" r:id="rId30"/>
    <p:sldId id="316" r:id="rId31"/>
    <p:sldId id="317" r:id="rId32"/>
    <p:sldId id="318" r:id="rId33"/>
    <p:sldId id="320" r:id="rId34"/>
    <p:sldId id="319" r:id="rId35"/>
    <p:sldId id="321" r:id="rId36"/>
    <p:sldId id="322" r:id="rId37"/>
    <p:sldId id="323" r:id="rId38"/>
    <p:sldId id="324" r:id="rId39"/>
    <p:sldId id="332" r:id="rId40"/>
    <p:sldId id="325" r:id="rId41"/>
    <p:sldId id="326" r:id="rId42"/>
    <p:sldId id="327" r:id="rId43"/>
    <p:sldId id="328" r:id="rId44"/>
    <p:sldId id="329" r:id="rId45"/>
    <p:sldId id="330" r:id="rId46"/>
    <p:sldId id="331" r:id="rId47"/>
    <p:sldId id="333" r:id="rId48"/>
    <p:sldId id="335" r:id="rId49"/>
    <p:sldId id="336" r:id="rId50"/>
    <p:sldId id="337" r:id="rId51"/>
    <p:sldId id="338" r:id="rId52"/>
    <p:sldId id="339" r:id="rId53"/>
    <p:sldId id="340" r:id="rId54"/>
    <p:sldId id="341" r:id="rId55"/>
    <p:sldId id="342" r:id="rId56"/>
    <p:sldId id="343" r:id="rId57"/>
    <p:sldId id="344" r:id="rId58"/>
    <p:sldId id="346" r:id="rId59"/>
    <p:sldId id="347" r:id="rId60"/>
    <p:sldId id="348" r:id="rId61"/>
    <p:sldId id="349" r:id="rId62"/>
    <p:sldId id="295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58D"/>
    <a:srgbClr val="F539A9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7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0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0D22F3B-06D2-4779-949F-077247F3FB90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CDFD27D-F7E4-405F-8AE1-0AE5A60D896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www/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52400"/>
            <a:ext cx="7406640" cy="381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en-US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33400"/>
            <a:ext cx="7696200" cy="56388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PUERPERAL INFECTION  </a:t>
            </a:r>
          </a:p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</a:p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COMPLICATION IN PUERPERIUM</a:t>
            </a:r>
          </a:p>
          <a:p>
            <a:pPr algn="just"/>
            <a:endParaRPr lang="en-US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Mrs. Preeti Bahuguna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79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  <a:solidFill>
            <a:srgbClr val="F539A9">
              <a:alpha val="38000"/>
            </a:srgb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sz="3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143000"/>
            <a:ext cx="7638288" cy="5410200"/>
          </a:xfrm>
        </p:spPr>
        <p:txBody>
          <a:bodyPr>
            <a:normAutofit/>
          </a:bodyPr>
          <a:lstStyle/>
          <a:p>
            <a:pPr marL="82296" indent="0" algn="just">
              <a:lnSpc>
                <a:spcPct val="15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Puerperium also referred to as the fourth trimester is the period between childbirth and the return of the uterus to its normal size . The mother may develop complications that may associated with significant morbidity and mortality if they are not diagnosed in the early stages. Common complication are hemorrhage ,infection , hematoma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18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62"/>
          </a:xfrm>
          <a:solidFill>
            <a:srgbClr val="F539A9">
              <a:alpha val="37000"/>
            </a:srgb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Puerperal infection and pyrexia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just">
              <a:lnSpc>
                <a:spcPct val="15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Postpartum infection occur after hospital discharge which is usually 24 hrs. after delivery. The chief of puerperal infection and pyrexia include endometritis, wound infection, mastitis, urinary tract infection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04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44562"/>
          </a:xfrm>
          <a:solidFill>
            <a:srgbClr val="F539A9">
              <a:alpha val="35000"/>
            </a:srgb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Puerperal pyrexia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153400" cy="5410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elevation of temperature to 38.c (100.F) or more occurring on two separate occasions at 24 hours apart ( excluding the first 24 hours )within the first 10 days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2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62"/>
          </a:xfrm>
          <a:solidFill>
            <a:srgbClr val="F539A9">
              <a:alpha val="39000"/>
            </a:srgb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Causes  </a:t>
            </a:r>
            <a:endParaRPr lang="en-US" sz="3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Urinary tract infection: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Dysuria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Hematuria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</a:p>
          <a:p>
            <a:pPr marL="82296" indent="0"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Genital tract infection: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Tender and bulky uterus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Prolonged bleeding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Discolored lochia</a:t>
            </a:r>
          </a:p>
          <a:p>
            <a:pPr marL="82296" indent="0">
              <a:buNone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90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685800"/>
            <a:ext cx="7866888" cy="6172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Painful inflamed perineum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Caused by E.coli</a:t>
            </a:r>
          </a:p>
          <a:p>
            <a:pPr marL="82296" indent="0">
              <a:lnSpc>
                <a:spcPct val="150000"/>
              </a:lnSpc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Mastitis: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 like symptoms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Painful , hard , red breast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Nipple trauma and cellulitis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0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533400"/>
            <a:ext cx="7943088" cy="6324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Postoperative infection: 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scs is the most important risk factor for puerperal pyrexia</a:t>
            </a:r>
          </a:p>
          <a:p>
            <a:pPr marL="82296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“   In uk there is an 8% risk of infection following Lscs”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Painful suture line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Deep tenderness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Lochia pink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Deep vain thrombosis:</a:t>
            </a:r>
          </a:p>
          <a:p>
            <a:pPr marL="82296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low grade pyrexia can be caused by venous thromboembolism</a:t>
            </a:r>
          </a:p>
          <a:p>
            <a:pPr marL="82296" indent="0">
              <a:buNone/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Painful or swollen calf</a:t>
            </a:r>
          </a:p>
          <a:p>
            <a:pPr marL="82296" indent="0">
              <a:buNone/>
            </a:pP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35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infection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Pyrexia is a recently delivered mother may also be due to such as viral infection of chest infection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Glandular fever is probably a common cause of fever in postpartum period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5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457200"/>
            <a:ext cx="7790688" cy="62484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HISTORY:</a:t>
            </a:r>
          </a:p>
          <a:p>
            <a:pPr marL="82296" indent="0">
              <a:buNone/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 history should be taken to include a full history of the delivery establish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membrane ruptured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length of the labor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Instrumentation used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Sutures required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Whether the placenta was complete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Whether there was any bleeding during or after delivery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93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temp. and B.P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Palpate uterus to assess size and tenderness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 perineal wound and lochia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Examine breast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Examine chest for sign of infection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Examine the legs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5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533400"/>
            <a:ext cx="7943088" cy="62484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INVESTIGATIONS: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vaginal swab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Urine culture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FBC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 culture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Sputum culture</a:t>
            </a:r>
          </a:p>
        </p:txBody>
      </p:sp>
    </p:spTree>
    <p:extLst>
      <p:ext uri="{BB962C8B-B14F-4D97-AF65-F5344CB8AC3E}">
        <p14:creationId xmlns:p14="http://schemas.microsoft.com/office/powerpoint/2010/main" val="40470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62"/>
          </a:xfrm>
          <a:solidFill>
            <a:srgbClr val="F539A9">
              <a:alpha val="39000"/>
            </a:srgb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MANAGEMENT</a:t>
            </a:r>
            <a:endParaRPr lang="en-US" sz="3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lnSpc>
                <a:spcPct val="15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Measures: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Ice packs may be helpful for pain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 and adequate fluid intake </a:t>
            </a:r>
          </a:p>
          <a:p>
            <a:pPr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4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435608" y="228600"/>
            <a:ext cx="7498080" cy="4603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609600"/>
            <a:ext cx="8153400" cy="61722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sign and </a:t>
            </a:r>
            <a:r>
              <a:rPr lang="en-US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symtoms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should be prompt urgent referral for hospital assessment if the women appears seriously unwell: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53796" indent="-571500">
              <a:buFont typeface="+mj-lt"/>
              <a:buAutoNum type="romanU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Pyrexia</a:t>
            </a:r>
          </a:p>
          <a:p>
            <a:pPr marL="653796" indent="-571500">
              <a:buFont typeface="+mj-lt"/>
              <a:buAutoNum type="romanU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Sustained tachycardia </a:t>
            </a:r>
          </a:p>
          <a:p>
            <a:pPr marL="653796" indent="-571500">
              <a:buFont typeface="+mj-lt"/>
              <a:buAutoNum type="romanU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Breathlessness</a:t>
            </a:r>
          </a:p>
          <a:p>
            <a:pPr marL="653796" indent="-571500">
              <a:buFont typeface="+mj-lt"/>
              <a:buAutoNum type="romanU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Abdominal or chest pain </a:t>
            </a:r>
          </a:p>
          <a:p>
            <a:pPr marL="653796" indent="-571500">
              <a:buFont typeface="+mj-lt"/>
              <a:buAutoNum type="romanU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Diarrhea and vomiting</a:t>
            </a:r>
          </a:p>
          <a:p>
            <a:pPr marL="653796" indent="-571500">
              <a:buFont typeface="+mj-lt"/>
              <a:buAutoNum type="romanU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Uterine or renal angle pain</a:t>
            </a:r>
          </a:p>
        </p:txBody>
      </p:sp>
    </p:spTree>
    <p:extLst>
      <p:ext uri="{BB962C8B-B14F-4D97-AF65-F5344CB8AC3E}">
        <p14:creationId xmlns:p14="http://schemas.microsoft.com/office/powerpoint/2010/main" val="279716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harmacological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Analgesia may be required 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if the fever is prolonged then treatment with heparin should also be considered</a:t>
            </a:r>
          </a:p>
          <a:p>
            <a:pPr marL="82296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NSAIDs should be avoided for pain relief in case of sepsis </a:t>
            </a:r>
          </a:p>
          <a:p>
            <a:pPr marL="82296" indent="0" algn="just">
              <a:buNone/>
            </a:pPr>
            <a:r>
              <a:rPr lang="en-US" sz="3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Surgical:</a:t>
            </a:r>
          </a:p>
          <a:p>
            <a:pPr marL="82296" indent="0" algn="just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the abscess formed in that case the fever will not settle until the abscess has be incised and drained.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79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Scrupulous attention to hygiene should be used during all examination and use of instrumentation during and after labor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gas identified during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pragnancy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should be treated aggressively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mobilization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47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650" y="0"/>
            <a:ext cx="8134350" cy="1066800"/>
          </a:xfrm>
          <a:solidFill>
            <a:srgbClr val="F539A9">
              <a:alpha val="36000"/>
            </a:srgb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definition</a:t>
            </a:r>
            <a:endParaRPr lang="en-US" sz="3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088" cy="5410200"/>
          </a:xfrm>
        </p:spPr>
        <p:txBody>
          <a:bodyPr>
            <a:normAutofit/>
          </a:bodyPr>
          <a:lstStyle/>
          <a:p>
            <a:pPr marL="82296" indent="0" algn="just">
              <a:lnSpc>
                <a:spcPct val="150000"/>
              </a:lnSpc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	Puerperal infection is an infection of the genital tract which occurs as a complication of delivery</a:t>
            </a:r>
          </a:p>
          <a:p>
            <a:pPr marL="82296" indent="0" algn="just">
              <a:lnSpc>
                <a:spcPct val="150000"/>
              </a:lnSpc>
              <a:buNone/>
            </a:pP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1066800"/>
            <a:ext cx="8153400" cy="57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4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Puerperal sepsis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 in 21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centaury at least 75,000 women die annually worldwide of puerperal sepsis mostly in the low income countries.</a:t>
            </a:r>
          </a:p>
          <a:p>
            <a:pPr marL="82296" indent="0" algn="just">
              <a:lnSpc>
                <a:spcPct val="110000"/>
              </a:lnSpc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 sepsis in the puerperium remain important cause of maternal death.</a:t>
            </a:r>
          </a:p>
          <a:p>
            <a:pPr marL="82296" indent="0" algn="just">
              <a:lnSpc>
                <a:spcPct val="150000"/>
              </a:lnSpc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incidence: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puerperal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morbidity affects 2-10%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5-10 times higher in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cesarean delivery.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70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puerperal infections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Endometritis</a:t>
            </a:r>
          </a:p>
          <a:p>
            <a:r>
              <a:rPr lang="en-US" dirty="0" smtClean="0"/>
              <a:t>Endomyometritis</a:t>
            </a:r>
          </a:p>
          <a:p>
            <a:r>
              <a:rPr lang="en-US" dirty="0"/>
              <a:t>E</a:t>
            </a:r>
            <a:r>
              <a:rPr lang="en-US" dirty="0" smtClean="0"/>
              <a:t>ndoparametritis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158613"/>
            <a:ext cx="51816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2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Causative organism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latin typeface="Calibri" panose="020F0502020204030204" pitchFamily="34" charset="0"/>
              </a:rPr>
              <a:t>Doderlein</a:t>
            </a:r>
            <a:r>
              <a:rPr lang="en-US" sz="2800" dirty="0" smtClean="0">
                <a:latin typeface="Calibri" panose="020F0502020204030204" pitchFamily="34" charset="0"/>
              </a:rPr>
              <a:t> bacillus(60-70%)</a:t>
            </a:r>
          </a:p>
          <a:p>
            <a:r>
              <a:rPr lang="en-US" sz="2800" dirty="0" smtClean="0">
                <a:latin typeface="Calibri" panose="020F0502020204030204" pitchFamily="34" charset="0"/>
              </a:rPr>
              <a:t>Yeast like fungus- candida </a:t>
            </a:r>
            <a:r>
              <a:rPr lang="en-US" sz="2800" dirty="0" err="1" smtClean="0">
                <a:latin typeface="Calibri" panose="020F0502020204030204" pitchFamily="34" charset="0"/>
              </a:rPr>
              <a:t>albicans</a:t>
            </a:r>
            <a:r>
              <a:rPr lang="en-US" sz="2800" dirty="0" smtClean="0">
                <a:latin typeface="Calibri" panose="020F0502020204030204" pitchFamily="34" charset="0"/>
              </a:rPr>
              <a:t> (25%)</a:t>
            </a:r>
          </a:p>
          <a:p>
            <a:r>
              <a:rPr lang="en-US" sz="2800" dirty="0" err="1" smtClean="0">
                <a:latin typeface="Calibri" panose="020F0502020204030204" pitchFamily="34" charset="0"/>
              </a:rPr>
              <a:t>Staphlyococcous</a:t>
            </a:r>
            <a:r>
              <a:rPr lang="en-US" sz="2800" dirty="0" smtClean="0"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latin typeface="Calibri" panose="020F0502020204030204" pitchFamily="34" charset="0"/>
              </a:rPr>
              <a:t>albus</a:t>
            </a:r>
            <a:r>
              <a:rPr lang="en-US" sz="2800" dirty="0" smtClean="0">
                <a:latin typeface="Calibri" panose="020F0502020204030204" pitchFamily="34" charset="0"/>
              </a:rPr>
              <a:t> or aureus</a:t>
            </a:r>
          </a:p>
          <a:p>
            <a:r>
              <a:rPr lang="en-US" sz="2800" dirty="0" err="1" smtClean="0">
                <a:latin typeface="Calibri" panose="020F0502020204030204" pitchFamily="34" charset="0"/>
              </a:rPr>
              <a:t>Streptococcous</a:t>
            </a:r>
            <a:r>
              <a:rPr lang="en-US" sz="2800" dirty="0" smtClean="0">
                <a:latin typeface="Calibri" panose="020F0502020204030204" pitchFamily="34" charset="0"/>
              </a:rPr>
              <a:t>- </a:t>
            </a:r>
            <a:r>
              <a:rPr lang="en-US" sz="2800" dirty="0" err="1" smtClean="0">
                <a:latin typeface="Calibri" panose="020F0502020204030204" pitchFamily="34" charset="0"/>
              </a:rPr>
              <a:t>anerobic</a:t>
            </a:r>
            <a:r>
              <a:rPr lang="en-US" sz="2800" dirty="0" smtClean="0">
                <a:latin typeface="Calibri" panose="020F0502020204030204" pitchFamily="34" charset="0"/>
              </a:rPr>
              <a:t> common</a:t>
            </a:r>
          </a:p>
          <a:p>
            <a:r>
              <a:rPr lang="en-US" sz="2800" dirty="0" smtClean="0">
                <a:latin typeface="Calibri" panose="020F0502020204030204" pitchFamily="34" charset="0"/>
              </a:rPr>
              <a:t>Beta </a:t>
            </a:r>
            <a:r>
              <a:rPr lang="en-US" sz="2800" dirty="0" err="1" smtClean="0">
                <a:latin typeface="Calibri" panose="020F0502020204030204" pitchFamily="34" charset="0"/>
              </a:rPr>
              <a:t>hemolyticus</a:t>
            </a:r>
            <a:r>
              <a:rPr lang="en-US" sz="2800" dirty="0" smtClean="0"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latin typeface="Calibri" panose="020F0502020204030204" pitchFamily="34" charset="0"/>
              </a:rPr>
              <a:t>streptococcous</a:t>
            </a:r>
            <a:r>
              <a:rPr lang="en-US" sz="2800" dirty="0" smtClean="0">
                <a:latin typeface="Calibri" panose="020F0502020204030204" pitchFamily="34" charset="0"/>
              </a:rPr>
              <a:t> rare</a:t>
            </a:r>
          </a:p>
          <a:p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latin typeface="Calibri" panose="020F0502020204030204" pitchFamily="34" charset="0"/>
              </a:rPr>
              <a:t>e.coli</a:t>
            </a:r>
            <a:endParaRPr lang="en-US" sz="2800" dirty="0" smtClean="0">
              <a:latin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</a:rPr>
              <a:t>Clostridium </a:t>
            </a:r>
            <a:r>
              <a:rPr lang="en-US" sz="2800" dirty="0" err="1" smtClean="0">
                <a:latin typeface="Calibri" panose="020F0502020204030204" pitchFamily="34" charset="0"/>
              </a:rPr>
              <a:t>welchii</a:t>
            </a:r>
            <a:endParaRPr lang="en-US" sz="28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r>
              <a:rPr lang="en-US" sz="6000" dirty="0" smtClean="0">
                <a:latin typeface="Algerian" panose="04020705040A02060702" pitchFamily="82" charset="0"/>
              </a:rPr>
              <a:t>predisposing factors</a:t>
            </a:r>
            <a:endParaRPr lang="en-US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26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6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54917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Antepartum factor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4584192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Malnutrition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 eclampsia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Preterm labor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Sexual intercourse during late pregnancy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Premature rupture of membrane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Prolonged rupture  of membrane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447800"/>
            <a:ext cx="312420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2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Intrapartum factor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Repeated vaginal examination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Dehydration and ketoacidosis during labor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Traumatic operative delivery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Hemorrhage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Retained bits of placenta tissue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Placenta Previa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Cesarean delivery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99" y="3486150"/>
            <a:ext cx="1990725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8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 of infection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55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153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Puerperal infection is wound infection  the primary site of infection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Perineum‘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Vagina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Cervix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Uterus</a:t>
            </a:r>
          </a:p>
          <a:p>
            <a:endParaRPr lang="en-US" dirty="0"/>
          </a:p>
        </p:txBody>
      </p:sp>
      <p:pic>
        <p:nvPicPr>
          <p:cNvPr id="6" name="Picture 2" descr="http://www.flspinalcord.us/wp-content/uploads/uterine-tubes-human-anatomy-organs-ampulla-of-uterine-tu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025" y="3444875"/>
            <a:ext cx="3508375" cy="3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95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perineum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Laceration of the perineum are likely to infected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wound edges become red and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swallon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may be collection of purulent discharge resulting in complete disruption of the wound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Vagina: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Vaginal laceration  are infected directly or by extension from the perineal infection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mucosa is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swallon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hyperemic resulting in necrosis and sloughing</a:t>
            </a:r>
          </a:p>
        </p:txBody>
      </p:sp>
    </p:spTree>
    <p:extLst>
      <p:ext uri="{BB962C8B-B14F-4D97-AF65-F5344CB8AC3E}">
        <p14:creationId xmlns:p14="http://schemas.microsoft.com/office/powerpoint/2010/main" val="165100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cervix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cervical laceration become the site of infection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Uterus: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uterus is the most common site infection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decidua over the placental site is the common site to be infected first</a:t>
            </a:r>
          </a:p>
          <a:p>
            <a:pPr marL="82296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02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 of infection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Pelvic cellulitis: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infection the pelvic peritoneum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levator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muscles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95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salphingitis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of the fallopian tube and ovaries with the formation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ovarian mass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590800"/>
            <a:ext cx="47244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14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Peritonitis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Localised</a:t>
            </a:r>
            <a:r>
              <a:rPr lang="en-US" dirty="0" smtClean="0"/>
              <a:t> pelvic </a:t>
            </a:r>
            <a:r>
              <a:rPr lang="en-US" dirty="0" err="1" smtClean="0"/>
              <a:t>abcess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Thrmobophelebitis</a:t>
            </a:r>
            <a:r>
              <a:rPr lang="en-US" dirty="0" smtClean="0"/>
              <a:t>: ovarian vein of one side is usually involved </a:t>
            </a:r>
          </a:p>
          <a:p>
            <a:r>
              <a:rPr lang="en-US" dirty="0" smtClean="0"/>
              <a:t>Uterine vein may also be involved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057400"/>
            <a:ext cx="434340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Septicemia and </a:t>
            </a:r>
            <a:r>
              <a:rPr lang="en-US" dirty="0" err="1" smtClean="0"/>
              <a:t>pyemia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may lead to endocarditis , pericarditis , renal abscess , lung abscess , meningitis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4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 infection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slight raise in temp. , generalized malaise and headache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Redness and swelling of the local wound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Pus formation and disruption of wound</a:t>
            </a:r>
          </a:p>
          <a:p>
            <a:pPr marL="82296" indent="0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Uterine infection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Pyrexia of variables degree and tachycardia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copious and offensive lochia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Subinvoluted , tender and soft uterus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33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Severe infection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Fever with chills and rigor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Rapid pulse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Scanty , odorless lochia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Involutes uterus</a:t>
            </a:r>
          </a:p>
          <a:p>
            <a:pPr marL="82296" indent="0">
              <a:buNone/>
            </a:pPr>
            <a:r>
              <a:rPr lang="en-US" sz="2800" b="1" u="sng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 metritis: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Sustained rise in temperature(7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10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day)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Constant pelvic pain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Tenderness on the either side of hypogastrium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leukocytosis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3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Pelvic peritonitis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Pyrexia with increased pulse rate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Lower abdominal pain and tenderness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of the pus in pouch of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douglas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2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Generalized peritonitis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088" cy="4800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fever with  rapid pulse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Vomiting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Abdominal pain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Tender and distended abdomen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Thrombophlebitis: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swinging fever with chills </a:t>
            </a:r>
          </a:p>
          <a:p>
            <a:pPr marL="82296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rigor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Features of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pyemia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981200"/>
            <a:ext cx="30480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0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septicemia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temperature with rigor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Rapid pulse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Headache , insomnia or mental confusion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blood culture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 / symptoms of infection in the lungs, meninges or joint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55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Bacteriological study: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Smear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Culture and antibiotic sensitivity of purulent material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vaginal and cervical swab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Peritoneal fluid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 culture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90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Routine and microscopic examination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Culture if infection is suspected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blood count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0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ultrasonography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diagnosis of pelvic mass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Pelvic abscess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Pelvic peritonitis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Retained bits of placenta or membrane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7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specific investigation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X-ray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 for malaria parasite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47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Antenatal :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of general condition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septic cocci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Abstinence from sexual intercourse in the last two months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 about personal hygiene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Avoiding  contact with people having infection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Avoiding unnecessary vaginal examination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39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intrapartum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Staff attending on labor client should be free of infection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 surgical asepsis to be taken while conducting delivery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 having respiratory tract infection should  be admitted in single room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Membrane should be kept intact as long as possible and vaginal examination should be restricted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09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Traumatic vaginal delivery and intrauterine manipulation should be avoided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Prophylactic antibiotic must be administered in cases of premature rupture of membrane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36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postpartum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aseptic precautions while dressing the perineal wound 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Restriction of the visitors in the postpartum ward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Mothers to be instructed to use sterile sanitary pads and to change them frequently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Infected mothers and babies are to be isolated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keep the floor of the in – patient ward dust free by frequent mopping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85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women should be placed in sterile room  / ward with adequate light and ventilation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Analgesics and sedative are administered to enforce rest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Broad spectrum antibiotics are given iv until antibiotics sensitivity report are available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Stool softener are administered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tokeep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bowel open 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Anemia to be corrected by blood transfusion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Surgical treatment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stitches of the perineal wound may have to be removed to facilitate drainage of pus and relieve pain .After the infection is controlled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secondry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suture may begin later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Infected retained product should be removed as early as possible under cover of antibiotics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92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Pelvic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abcess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should be drained by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colpotomy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Abscess above the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poupart’s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ligaments should be incised and the pus drained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20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Algerian" panose="04020705040A02060702" pitchFamily="82" charset="0"/>
              </a:rPr>
              <a:t>URINARY TRACT INFECTION</a:t>
            </a:r>
            <a:endParaRPr lang="en-US" sz="6000" dirty="0">
              <a:latin typeface="Algerian" panose="04020705040A020607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77" y="2549525"/>
            <a:ext cx="3388423" cy="430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3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infection of the urinary organs such as kidney , ureter, urinary bladder and urethra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Incidence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is one of the common cause of puerperal pyrexia . The incidence being 1-5 % of all deliveries</a:t>
            </a:r>
          </a:p>
        </p:txBody>
      </p:sp>
    </p:spTree>
    <p:extLst>
      <p:ext uri="{BB962C8B-B14F-4D97-AF65-F5344CB8AC3E}">
        <p14:creationId xmlns:p14="http://schemas.microsoft.com/office/powerpoint/2010/main" val="39805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Causative organism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E.coli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Klebsiella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Proteus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Staphlyococcous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aureus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657600"/>
            <a:ext cx="3218688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7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causes 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Reoccurrence of previous cystitis and pyletitis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contracted for the first time during pregnancy is due to : effect of frequent catheterization either during labor or in early puerperium to relative retention of urine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Stasis of urine during early puerperium due to lack of bladder tone and less desire to pass the urine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74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Raised temp.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Costovertebral angle pain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Suprapubic discomfort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Frequent and often painful micturition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Nausea and vomiting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2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Uti is confirmed by examination of an uncontaminated midstream clean catch sample for urinalysis and culture and antibiotics sensitivity test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5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fluid intake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Adequate drainage of urine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 antimicrobial therapy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42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>
                <a:effectLst/>
                <a:latin typeface="Algerian" pitchFamily="82" charset="0"/>
              </a:rPr>
              <a:t>PULMONARY EMBOLISM</a:t>
            </a:r>
            <a:endParaRPr lang="en-US" b="1" u="sng" dirty="0">
              <a:effectLst/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It is the leading cause of maternal death in many center especially in the developed countries. Death usually occurs within short time shock and vagal inhibition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20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/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Tachypnea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Dyspnea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Pleuritic chest pain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Cough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Tachycardia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Hemoptysis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Rise in temperature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08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X-ray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dimer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Doppler USG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Lung scan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MRI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 angiography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64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management : resuscitation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 fluid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Tachycardia: digitalis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25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Summarization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puerperium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Puerperal infection / pyrexia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 of puerperal pyrexia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Puerperal sepsis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Urinary complication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 embolism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02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Puerperal sepsis and infection is the 3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major cause of maternal deaths in country. Early diagnosis and treatment helps in reducing the rate of maternal morbidity due to infection.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65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Dutta Dc. A text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obstetrics “ 8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editon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published by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jaypee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page no 500 to 508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Puerperal pyrexia .com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53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09600"/>
            <a:ext cx="7772400" cy="5714999"/>
          </a:xfrm>
        </p:spPr>
      </p:pic>
    </p:spTree>
    <p:extLst>
      <p:ext uri="{BB962C8B-B14F-4D97-AF65-F5344CB8AC3E}">
        <p14:creationId xmlns:p14="http://schemas.microsoft.com/office/powerpoint/2010/main" val="385020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1181</TotalTime>
  <Words>1601</Words>
  <Application>Microsoft Office PowerPoint</Application>
  <PresentationFormat>On-screen Show (4:3)</PresentationFormat>
  <Paragraphs>312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Algerian</vt:lpstr>
      <vt:lpstr>Arial</vt:lpstr>
      <vt:lpstr>Calibri</vt:lpstr>
      <vt:lpstr>Gill Sans MT</vt:lpstr>
      <vt:lpstr>Times New Roman</vt:lpstr>
      <vt:lpstr>Verdana</vt:lpstr>
      <vt:lpstr>Wingdings</vt:lpstr>
      <vt:lpstr>Wingdings 2</vt:lpstr>
      <vt:lpstr>Solstice</vt:lpstr>
      <vt:lpstr>               </vt:lpstr>
      <vt:lpstr>INTRODUCTION </vt:lpstr>
      <vt:lpstr>Puerperal infection and pyrexia</vt:lpstr>
      <vt:lpstr>Puerperal pyrexia</vt:lpstr>
      <vt:lpstr>Causes  </vt:lpstr>
      <vt:lpstr>PowerPoint Presentation</vt:lpstr>
      <vt:lpstr>PowerPoint Presentation</vt:lpstr>
      <vt:lpstr>Other infection</vt:lpstr>
      <vt:lpstr>PowerPoint Presentation</vt:lpstr>
      <vt:lpstr>examination</vt:lpstr>
      <vt:lpstr>PowerPoint Presentation</vt:lpstr>
      <vt:lpstr>MANAGEMENT</vt:lpstr>
      <vt:lpstr>PowerPoint Presentation</vt:lpstr>
      <vt:lpstr>Pharmacological</vt:lpstr>
      <vt:lpstr>Prevention</vt:lpstr>
      <vt:lpstr> definition</vt:lpstr>
      <vt:lpstr>Puerperal sepsis </vt:lpstr>
      <vt:lpstr>Common puerperal infections</vt:lpstr>
      <vt:lpstr>Causative organism</vt:lpstr>
      <vt:lpstr>PowerPoint Presentation</vt:lpstr>
      <vt:lpstr>PowerPoint Presentation</vt:lpstr>
      <vt:lpstr>Antepartum factor</vt:lpstr>
      <vt:lpstr>Intrapartum factor</vt:lpstr>
      <vt:lpstr>Mode of infection</vt:lpstr>
      <vt:lpstr>Pathology</vt:lpstr>
      <vt:lpstr>perineum</vt:lpstr>
      <vt:lpstr>cervix</vt:lpstr>
      <vt:lpstr>Spread of infection</vt:lpstr>
      <vt:lpstr>salphingitis</vt:lpstr>
      <vt:lpstr>Peritonitis</vt:lpstr>
      <vt:lpstr>Septicemia and pyemia</vt:lpstr>
      <vt:lpstr>Clinical features</vt:lpstr>
      <vt:lpstr>Severe infection</vt:lpstr>
      <vt:lpstr>Pelvic peritonitis</vt:lpstr>
      <vt:lpstr>Generalized peritonitis</vt:lpstr>
      <vt:lpstr>septicemia</vt:lpstr>
      <vt:lpstr>Investigation </vt:lpstr>
      <vt:lpstr>urine</vt:lpstr>
      <vt:lpstr>ultrasonography</vt:lpstr>
      <vt:lpstr>Other specific investigation</vt:lpstr>
      <vt:lpstr>prevention</vt:lpstr>
      <vt:lpstr>intrapartum</vt:lpstr>
      <vt:lpstr>PowerPoint Presentation</vt:lpstr>
      <vt:lpstr>postpartum</vt:lpstr>
      <vt:lpstr>treatment</vt:lpstr>
      <vt:lpstr>Surgical treatment </vt:lpstr>
      <vt:lpstr>PowerPoint Presentation</vt:lpstr>
      <vt:lpstr>PowerPoint Presentation</vt:lpstr>
      <vt:lpstr>DEFINITION</vt:lpstr>
      <vt:lpstr>Causative organism</vt:lpstr>
      <vt:lpstr>Other causes are</vt:lpstr>
      <vt:lpstr>Clinical features</vt:lpstr>
      <vt:lpstr>Diagnosis </vt:lpstr>
      <vt:lpstr>management</vt:lpstr>
      <vt:lpstr>PULMONARY EMBOLISM</vt:lpstr>
      <vt:lpstr>Sign / symptoms</vt:lpstr>
      <vt:lpstr>diagnosis</vt:lpstr>
      <vt:lpstr>management</vt:lpstr>
      <vt:lpstr>Summarization </vt:lpstr>
      <vt:lpstr>Conclusion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                     ON</dc:title>
  <dc:creator>suraj</dc:creator>
  <cp:lastModifiedBy>Windows User</cp:lastModifiedBy>
  <cp:revision>136</cp:revision>
  <dcterms:created xsi:type="dcterms:W3CDTF">2017-06-03T14:44:44Z</dcterms:created>
  <dcterms:modified xsi:type="dcterms:W3CDTF">2024-09-02T08:56:43Z</dcterms:modified>
</cp:coreProperties>
</file>