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87" r:id="rId5"/>
    <p:sldId id="290" r:id="rId6"/>
    <p:sldId id="288" r:id="rId7"/>
    <p:sldId id="289" r:id="rId8"/>
    <p:sldId id="259" r:id="rId9"/>
    <p:sldId id="260" r:id="rId10"/>
    <p:sldId id="261" r:id="rId11"/>
    <p:sldId id="262" r:id="rId12"/>
    <p:sldId id="278" r:id="rId13"/>
    <p:sldId id="263" r:id="rId14"/>
    <p:sldId id="264" r:id="rId15"/>
    <p:sldId id="265" r:id="rId16"/>
    <p:sldId id="266" r:id="rId17"/>
    <p:sldId id="267" r:id="rId18"/>
    <p:sldId id="268" r:id="rId19"/>
    <p:sldId id="279" r:id="rId20"/>
    <p:sldId id="269" r:id="rId21"/>
    <p:sldId id="270" r:id="rId22"/>
    <p:sldId id="271" r:id="rId23"/>
    <p:sldId id="272" r:id="rId24"/>
    <p:sldId id="273" r:id="rId25"/>
    <p:sldId id="274" r:id="rId26"/>
    <p:sldId id="275" r:id="rId27"/>
    <p:sldId id="276" r:id="rId28"/>
    <p:sldId id="285" r:id="rId29"/>
    <p:sldId id="286" r:id="rId30"/>
    <p:sldId id="291" r:id="rId31"/>
    <p:sldId id="292" r:id="rId32"/>
    <p:sldId id="280" r:id="rId33"/>
    <p:sldId id="282" r:id="rId34"/>
    <p:sldId id="283" r:id="rId35"/>
    <p:sldId id="284" r:id="rId36"/>
    <p:sldId id="27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572"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709045-2A25-4869-B55D-2D3A445BBE45}" type="datetimeFigureOut">
              <a:rPr lang="en-US" smtClean="0"/>
              <a:t>9/2/2024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91EA66-3431-4241-A5A0-0074DC84643A}" type="slidenum">
              <a:rPr lang="en-US" smtClean="0"/>
              <a:t>‹#›</a:t>
            </a:fld>
            <a:endParaRPr lang="en-US"/>
          </a:p>
        </p:txBody>
      </p:sp>
    </p:spTree>
    <p:extLst>
      <p:ext uri="{BB962C8B-B14F-4D97-AF65-F5344CB8AC3E}">
        <p14:creationId xmlns:p14="http://schemas.microsoft.com/office/powerpoint/2010/main" val="261513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91EA66-3431-4241-A5A0-0074DC84643A}" type="slidenum">
              <a:rPr lang="en-US" smtClean="0"/>
              <a:t>2</a:t>
            </a:fld>
            <a:endParaRPr lang="en-US"/>
          </a:p>
        </p:txBody>
      </p:sp>
    </p:spTree>
    <p:extLst>
      <p:ext uri="{BB962C8B-B14F-4D97-AF65-F5344CB8AC3E}">
        <p14:creationId xmlns:p14="http://schemas.microsoft.com/office/powerpoint/2010/main" val="1087292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91EA66-3431-4241-A5A0-0074DC84643A}" type="slidenum">
              <a:rPr lang="en-US" smtClean="0"/>
              <a:t>5</a:t>
            </a:fld>
            <a:endParaRPr lang="en-US"/>
          </a:p>
        </p:txBody>
      </p:sp>
    </p:spTree>
    <p:extLst>
      <p:ext uri="{BB962C8B-B14F-4D97-AF65-F5344CB8AC3E}">
        <p14:creationId xmlns:p14="http://schemas.microsoft.com/office/powerpoint/2010/main" val="3881134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81303"/>
            <a:ext cx="8915400" cy="3476297"/>
          </a:xfrm>
        </p:spPr>
        <p:txBody>
          <a:bodyPr>
            <a:noAutofit/>
          </a:bodyPr>
          <a:lstStyle/>
          <a:p>
            <a:pPr marL="0" indent="0" algn="ctr">
              <a:buNone/>
            </a:pPr>
            <a:r>
              <a:rPr lang="en-US" sz="4800" dirty="0" smtClean="0">
                <a:latin typeface="Algerian" pitchFamily="82" charset="0"/>
              </a:rPr>
              <a:t>psychological </a:t>
            </a:r>
            <a:r>
              <a:rPr lang="en-US" sz="4800" dirty="0" smtClean="0">
                <a:latin typeface="Algerian" pitchFamily="82" charset="0"/>
              </a:rPr>
              <a:t>complication, post-partum blues, depression and </a:t>
            </a:r>
            <a:r>
              <a:rPr lang="en-US" sz="4800" dirty="0" smtClean="0">
                <a:latin typeface="Algerian" pitchFamily="82" charset="0"/>
              </a:rPr>
              <a:t>psychosis</a:t>
            </a:r>
          </a:p>
          <a:p>
            <a:pPr marL="0" indent="0">
              <a:buNone/>
            </a:pPr>
            <a:endParaRPr lang="en-US" sz="4800" dirty="0" smtClean="0">
              <a:latin typeface="Algerian" pitchFamily="82" charset="0"/>
            </a:endParaRPr>
          </a:p>
          <a:p>
            <a:pPr marL="0" indent="0">
              <a:buNone/>
            </a:pPr>
            <a:endParaRPr lang="en-US" sz="4800" dirty="0">
              <a:latin typeface="Algerian" pitchFamily="82" charset="0"/>
            </a:endParaRPr>
          </a:p>
          <a:p>
            <a:pPr marL="0" indent="0">
              <a:buNone/>
            </a:pPr>
            <a:r>
              <a:rPr lang="en-US" sz="2400" dirty="0" smtClean="0">
                <a:latin typeface="Algerian" pitchFamily="82" charset="0"/>
              </a:rPr>
              <a:t>Presented by:</a:t>
            </a:r>
          </a:p>
          <a:p>
            <a:pPr marL="0" indent="0">
              <a:buNone/>
            </a:pPr>
            <a:r>
              <a:rPr lang="en-US" sz="2400" dirty="0" smtClean="0">
                <a:latin typeface="Algerian" pitchFamily="82" charset="0"/>
              </a:rPr>
              <a:t>Mrs. Preeti </a:t>
            </a:r>
            <a:r>
              <a:rPr lang="en-US" sz="2400" dirty="0" err="1" smtClean="0">
                <a:latin typeface="Algerian" pitchFamily="82" charset="0"/>
              </a:rPr>
              <a:t>bahuguna</a:t>
            </a:r>
            <a:endParaRPr lang="en-US" sz="2000" dirty="0">
              <a:latin typeface="Algerian" pitchFamily="82" charset="0"/>
            </a:endParaRPr>
          </a:p>
          <a:p>
            <a:pPr marL="0" indent="0">
              <a:buNone/>
            </a:pPr>
            <a:endParaRPr lang="en-US" sz="4800" dirty="0">
              <a:latin typeface="Algerian" pitchFamily="82"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503" y="4191000"/>
            <a:ext cx="51054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9810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Introduction</a:t>
            </a:r>
            <a:r>
              <a:rPr lang="en-US" dirty="0" smtClean="0"/>
              <a:t> </a:t>
            </a:r>
            <a:endParaRPr lang="en-US" dirty="0"/>
          </a:p>
        </p:txBody>
      </p:sp>
      <p:sp>
        <p:nvSpPr>
          <p:cNvPr id="3" name="Content Placeholder 2"/>
          <p:cNvSpPr>
            <a:spLocks noGrp="1"/>
          </p:cNvSpPr>
          <p:nvPr>
            <p:ph idx="1"/>
          </p:nvPr>
        </p:nvSpPr>
        <p:spPr/>
        <p:txBody>
          <a:bodyPr/>
          <a:lstStyle/>
          <a:p>
            <a:pPr algn="just"/>
            <a:r>
              <a:rPr lang="en-US" dirty="0" err="1" smtClean="0"/>
              <a:t>Puerperium</a:t>
            </a:r>
            <a:r>
              <a:rPr lang="en-US" dirty="0" smtClean="0"/>
              <a:t> period is a time of transition from non-parenthood to parenthood. Parent infant attachment lead to bonding depending on infant’s responsivness.This courage them to continue interaction.</a:t>
            </a:r>
            <a:endParaRPr lang="en-US" dirty="0"/>
          </a:p>
        </p:txBody>
      </p:sp>
    </p:spTree>
    <p:extLst>
      <p:ext uri="{BB962C8B-B14F-4D97-AF65-F5344CB8AC3E}">
        <p14:creationId xmlns:p14="http://schemas.microsoft.com/office/powerpoint/2010/main" val="4208021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t>During later recovery the mother must let go and view the child as a separate person. Those women who have difficulty letting others assist with care of her child may develop psychological problems.</a:t>
            </a:r>
            <a:endParaRPr lang="en-US" dirty="0"/>
          </a:p>
        </p:txBody>
      </p:sp>
    </p:spTree>
    <p:extLst>
      <p:ext uri="{BB962C8B-B14F-4D97-AF65-F5344CB8AC3E}">
        <p14:creationId xmlns:p14="http://schemas.microsoft.com/office/powerpoint/2010/main" val="2799240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outerShdw blurRad="38100" dist="38100" dir="2700000" algn="tl">
                    <a:srgbClr val="000000">
                      <a:alpha val="43137"/>
                    </a:srgbClr>
                  </a:outerShdw>
                </a:effectLst>
              </a:rPr>
              <a:t>Psychological adaptation during</a:t>
            </a:r>
            <a:br>
              <a:rPr lang="en-US"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postpartum</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marL="0" indent="0">
              <a:buNone/>
            </a:pPr>
            <a:endParaRPr lang="en-US" dirty="0"/>
          </a:p>
          <a:p>
            <a:pPr marL="0" indent="0" algn="just">
              <a:buNone/>
            </a:pPr>
            <a:r>
              <a:rPr lang="en-US" dirty="0" smtClean="0"/>
              <a:t> </a:t>
            </a:r>
            <a:r>
              <a:rPr lang="en-US" dirty="0"/>
              <a:t>Mother typically undergo </a:t>
            </a:r>
            <a:r>
              <a:rPr lang="en-US" dirty="0" smtClean="0"/>
              <a:t>psychological adjustments </a:t>
            </a:r>
            <a:r>
              <a:rPr lang="en-US" dirty="0"/>
              <a:t>during the postpartum </a:t>
            </a:r>
            <a:r>
              <a:rPr lang="en-US" dirty="0" smtClean="0"/>
              <a:t>period. </a:t>
            </a:r>
            <a:r>
              <a:rPr lang="en-US" dirty="0" err="1" smtClean="0"/>
              <a:t>Reva</a:t>
            </a:r>
            <a:r>
              <a:rPr lang="en-US" dirty="0" smtClean="0"/>
              <a:t> </a:t>
            </a:r>
            <a:r>
              <a:rPr lang="en-US" dirty="0"/>
              <a:t>Rubin, a researcher who </a:t>
            </a:r>
            <a:r>
              <a:rPr lang="en-US" dirty="0" smtClean="0"/>
              <a:t>examined maternal </a:t>
            </a:r>
            <a:r>
              <a:rPr lang="en-US" dirty="0"/>
              <a:t>adaptation to childbirth in </a:t>
            </a:r>
            <a:r>
              <a:rPr lang="en-US" dirty="0" smtClean="0"/>
              <a:t>the 1960s</a:t>
            </a:r>
            <a:r>
              <a:rPr lang="en-US" dirty="0"/>
              <a:t>, identified three phases that can </a:t>
            </a:r>
            <a:r>
              <a:rPr lang="en-US" dirty="0" smtClean="0"/>
              <a:t>help the </a:t>
            </a:r>
            <a:r>
              <a:rPr lang="en-US" dirty="0"/>
              <a:t>nurse understand maternal behavior </a:t>
            </a:r>
            <a:r>
              <a:rPr lang="en-US" dirty="0" smtClean="0"/>
              <a:t>after delivery</a:t>
            </a:r>
            <a:r>
              <a:rPr lang="en-US" dirty="0"/>
              <a:t>.</a:t>
            </a:r>
          </a:p>
        </p:txBody>
      </p:sp>
    </p:spTree>
    <p:extLst>
      <p:ext uri="{BB962C8B-B14F-4D97-AF65-F5344CB8AC3E}">
        <p14:creationId xmlns:p14="http://schemas.microsoft.com/office/powerpoint/2010/main" val="3226720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943600"/>
          </a:xfrm>
        </p:spPr>
        <p:txBody>
          <a:bodyPr>
            <a:normAutofit fontScale="92500" lnSpcReduction="20000"/>
          </a:bodyPr>
          <a:lstStyle/>
          <a:p>
            <a:pPr algn="just"/>
            <a:r>
              <a:rPr lang="en-US" dirty="0"/>
              <a:t>Historically, each phase encompassed a </a:t>
            </a:r>
            <a:r>
              <a:rPr lang="en-US" dirty="0" smtClean="0"/>
              <a:t>specific time </a:t>
            </a:r>
            <a:r>
              <a:rPr lang="en-US" dirty="0"/>
              <a:t>span and women progressed </a:t>
            </a:r>
            <a:r>
              <a:rPr lang="en-US" dirty="0" smtClean="0"/>
              <a:t>through phases sequentially</a:t>
            </a:r>
            <a:r>
              <a:rPr lang="en-US" dirty="0"/>
              <a:t>.</a:t>
            </a:r>
          </a:p>
          <a:p>
            <a:pPr algn="just"/>
            <a:r>
              <a:rPr lang="en-US" dirty="0" smtClean="0"/>
              <a:t> </a:t>
            </a:r>
            <a:r>
              <a:rPr lang="en-US" b="1" dirty="0"/>
              <a:t>Rubin’s Stages of maternal </a:t>
            </a:r>
            <a:r>
              <a:rPr lang="en-US" b="1" dirty="0" smtClean="0"/>
              <a:t>psychological adaptation</a:t>
            </a:r>
            <a:r>
              <a:rPr lang="en-US" b="1" dirty="0"/>
              <a:t>:</a:t>
            </a:r>
            <a:r>
              <a:rPr lang="en-US" dirty="0"/>
              <a:t>-</a:t>
            </a:r>
          </a:p>
          <a:p>
            <a:pPr marL="0" indent="0" algn="just">
              <a:buNone/>
            </a:pPr>
            <a:r>
              <a:rPr lang="en-US" dirty="0" smtClean="0"/>
              <a:t>   1- </a:t>
            </a:r>
            <a:r>
              <a:rPr lang="en-US" b="1" dirty="0"/>
              <a:t>Taking in phase</a:t>
            </a:r>
            <a:r>
              <a:rPr lang="en-US" dirty="0"/>
              <a:t>(dependent phase):-</a:t>
            </a:r>
          </a:p>
          <a:p>
            <a:pPr algn="just"/>
            <a:r>
              <a:rPr lang="en-US" dirty="0" smtClean="0"/>
              <a:t> </a:t>
            </a:r>
            <a:r>
              <a:rPr lang="en-US" dirty="0"/>
              <a:t>First 3 days post partum.</a:t>
            </a:r>
          </a:p>
          <a:p>
            <a:pPr algn="just"/>
            <a:r>
              <a:rPr lang="en-US" dirty="0" smtClean="0"/>
              <a:t> </a:t>
            </a:r>
            <a:r>
              <a:rPr lang="en-US" dirty="0"/>
              <a:t>Focused on self ,not infant, on her own needs for</a:t>
            </a:r>
          </a:p>
          <a:p>
            <a:pPr marL="0" indent="0" algn="just">
              <a:buNone/>
            </a:pPr>
            <a:r>
              <a:rPr lang="en-US" dirty="0" smtClean="0"/>
              <a:t> sleep </a:t>
            </a:r>
            <a:r>
              <a:rPr lang="en-US" dirty="0"/>
              <a:t>&amp; rest.</a:t>
            </a:r>
          </a:p>
          <a:p>
            <a:pPr algn="just"/>
            <a:r>
              <a:rPr lang="en-US" dirty="0" smtClean="0"/>
              <a:t> </a:t>
            </a:r>
            <a:r>
              <a:rPr lang="en-US" dirty="0"/>
              <a:t>Passive , dependent &amp; can’t make decisions.</a:t>
            </a:r>
          </a:p>
          <a:p>
            <a:pPr algn="just"/>
            <a:r>
              <a:rPr lang="en-US" dirty="0" smtClean="0"/>
              <a:t> </a:t>
            </a:r>
            <a:r>
              <a:rPr lang="en-US" dirty="0"/>
              <a:t>Need to discuss labor experiences.</a:t>
            </a:r>
          </a:p>
          <a:p>
            <a:pPr algn="just"/>
            <a:r>
              <a:rPr lang="en-US" dirty="0"/>
              <a:t> </a:t>
            </a:r>
            <a:r>
              <a:rPr lang="en-US" dirty="0" smtClean="0"/>
              <a:t>Sense </a:t>
            </a:r>
            <a:r>
              <a:rPr lang="en-US" dirty="0"/>
              <a:t>of wonderment when looking at the</a:t>
            </a:r>
          </a:p>
          <a:p>
            <a:pPr marL="0" indent="0" algn="just">
              <a:buNone/>
            </a:pPr>
            <a:r>
              <a:rPr lang="en-US" dirty="0"/>
              <a:t>neonate.</a:t>
            </a:r>
          </a:p>
        </p:txBody>
      </p:sp>
    </p:spTree>
    <p:extLst>
      <p:ext uri="{BB962C8B-B14F-4D97-AF65-F5344CB8AC3E}">
        <p14:creationId xmlns:p14="http://schemas.microsoft.com/office/powerpoint/2010/main" val="2885882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458200" cy="5440363"/>
          </a:xfrm>
        </p:spPr>
        <p:txBody>
          <a:bodyPr>
            <a:normAutofit fontScale="92500" lnSpcReduction="20000"/>
          </a:bodyPr>
          <a:lstStyle/>
          <a:p>
            <a:pPr marL="0" indent="0" algn="just">
              <a:buNone/>
            </a:pPr>
            <a:r>
              <a:rPr lang="en-US" dirty="0"/>
              <a:t>2-</a:t>
            </a:r>
            <a:r>
              <a:rPr lang="en-US" b="1" dirty="0"/>
              <a:t>Taking hold phase </a:t>
            </a:r>
            <a:r>
              <a:rPr lang="en-US" dirty="0"/>
              <a:t>(dependent to independent</a:t>
            </a:r>
          </a:p>
          <a:p>
            <a:pPr marL="0" indent="0" algn="just">
              <a:buNone/>
            </a:pPr>
            <a:r>
              <a:rPr lang="en-US" dirty="0"/>
              <a:t>phase):-</a:t>
            </a:r>
          </a:p>
          <a:p>
            <a:pPr algn="just"/>
            <a:r>
              <a:rPr lang="en-US" dirty="0" smtClean="0"/>
              <a:t> </a:t>
            </a:r>
            <a:r>
              <a:rPr lang="en-US" dirty="0"/>
              <a:t>Last from the 3rd to 10th day postpartum.</a:t>
            </a:r>
          </a:p>
          <a:p>
            <a:pPr algn="just"/>
            <a:r>
              <a:rPr lang="en-US" dirty="0"/>
              <a:t> </a:t>
            </a:r>
            <a:r>
              <a:rPr lang="en-US" dirty="0" smtClean="0"/>
              <a:t>Focus </a:t>
            </a:r>
            <a:r>
              <a:rPr lang="en-US" dirty="0"/>
              <a:t>on infant.</a:t>
            </a:r>
          </a:p>
          <a:p>
            <a:pPr algn="just"/>
            <a:r>
              <a:rPr lang="en-US" dirty="0"/>
              <a:t> </a:t>
            </a:r>
            <a:r>
              <a:rPr lang="en-US" dirty="0" smtClean="0"/>
              <a:t>Active</a:t>
            </a:r>
            <a:r>
              <a:rPr lang="en-US" dirty="0"/>
              <a:t>, independent &amp; can make decisions.</a:t>
            </a:r>
          </a:p>
          <a:p>
            <a:pPr algn="just"/>
            <a:r>
              <a:rPr lang="en-US" dirty="0" smtClean="0"/>
              <a:t> </a:t>
            </a:r>
            <a:r>
              <a:rPr lang="en-US" dirty="0"/>
              <a:t>Initiates self care activities, focus </a:t>
            </a:r>
            <a:r>
              <a:rPr lang="en-US" dirty="0" smtClean="0"/>
              <a:t>on bowels</a:t>
            </a:r>
            <a:r>
              <a:rPr lang="en-US" dirty="0"/>
              <a:t>, bladder &amp; breastfeeding.</a:t>
            </a:r>
          </a:p>
          <a:p>
            <a:pPr algn="just"/>
            <a:r>
              <a:rPr lang="en-US" dirty="0" smtClean="0"/>
              <a:t> </a:t>
            </a:r>
            <a:r>
              <a:rPr lang="en-US" dirty="0"/>
              <a:t>Responds to instruction about infant care &amp; self</a:t>
            </a:r>
          </a:p>
          <a:p>
            <a:pPr marL="0" indent="0" algn="just">
              <a:buNone/>
            </a:pPr>
            <a:r>
              <a:rPr lang="en-US" dirty="0"/>
              <a:t>care.</a:t>
            </a:r>
          </a:p>
          <a:p>
            <a:pPr algn="just"/>
            <a:r>
              <a:rPr lang="en-US" dirty="0" smtClean="0"/>
              <a:t> </a:t>
            </a:r>
            <a:r>
              <a:rPr lang="en-US" dirty="0"/>
              <a:t>May express lack of confidence in caring for the</a:t>
            </a:r>
          </a:p>
          <a:p>
            <a:pPr marL="0" indent="0" algn="just">
              <a:buNone/>
            </a:pPr>
            <a:r>
              <a:rPr lang="en-US" dirty="0"/>
              <a:t>neonate.</a:t>
            </a:r>
          </a:p>
        </p:txBody>
      </p:sp>
    </p:spTree>
    <p:extLst>
      <p:ext uri="{BB962C8B-B14F-4D97-AF65-F5344CB8AC3E}">
        <p14:creationId xmlns:p14="http://schemas.microsoft.com/office/powerpoint/2010/main" val="130874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a:buNone/>
            </a:pPr>
            <a:r>
              <a:rPr lang="en-US" dirty="0"/>
              <a:t>3-</a:t>
            </a:r>
            <a:r>
              <a:rPr lang="en-US" b="1" dirty="0"/>
              <a:t>Letting go</a:t>
            </a:r>
            <a:r>
              <a:rPr lang="en-US" dirty="0"/>
              <a:t>- (interdependent phase):-</a:t>
            </a:r>
          </a:p>
          <a:p>
            <a:pPr algn="just"/>
            <a:r>
              <a:rPr lang="en-US" dirty="0" smtClean="0"/>
              <a:t>Last </a:t>
            </a:r>
            <a:r>
              <a:rPr lang="en-US" dirty="0"/>
              <a:t>from 10 days to 6 weeks postpartum.</a:t>
            </a:r>
          </a:p>
          <a:p>
            <a:pPr algn="just"/>
            <a:r>
              <a:rPr lang="en-US" dirty="0" smtClean="0"/>
              <a:t>The </a:t>
            </a:r>
            <a:r>
              <a:rPr lang="en-US" dirty="0"/>
              <a:t>woman finally redefines her new role.</a:t>
            </a:r>
          </a:p>
          <a:p>
            <a:pPr algn="just"/>
            <a:r>
              <a:rPr lang="en-US" dirty="0" smtClean="0"/>
              <a:t> </a:t>
            </a:r>
            <a:r>
              <a:rPr lang="en-US" dirty="0"/>
              <a:t>See self as separate from infant.</a:t>
            </a:r>
          </a:p>
          <a:p>
            <a:pPr algn="just"/>
            <a:r>
              <a:rPr lang="en-US" dirty="0" smtClean="0"/>
              <a:t> </a:t>
            </a:r>
            <a:r>
              <a:rPr lang="en-US" dirty="0"/>
              <a:t>Gives up fantasized image of her child </a:t>
            </a:r>
            <a:r>
              <a:rPr lang="en-US" dirty="0" smtClean="0"/>
              <a:t>and accepts </a:t>
            </a:r>
            <a:r>
              <a:rPr lang="en-US" dirty="0"/>
              <a:t>the real one.</a:t>
            </a:r>
          </a:p>
          <a:p>
            <a:pPr algn="just"/>
            <a:r>
              <a:rPr lang="en-US" dirty="0" smtClean="0"/>
              <a:t>Readjustment</a:t>
            </a:r>
            <a:r>
              <a:rPr lang="en-US" dirty="0"/>
              <a:t>.</a:t>
            </a:r>
          </a:p>
        </p:txBody>
      </p:sp>
    </p:spTree>
    <p:extLst>
      <p:ext uri="{BB962C8B-B14F-4D97-AF65-F5344CB8AC3E}">
        <p14:creationId xmlns:p14="http://schemas.microsoft.com/office/powerpoint/2010/main" val="3236007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1143000"/>
          </a:xfrm>
        </p:spPr>
        <p:txBody>
          <a:bodyPr>
            <a:normAutofit fontScale="90000"/>
          </a:bodyPr>
          <a:lstStyle/>
          <a:p>
            <a:r>
              <a:rPr lang="en-US" b="1" dirty="0" smtClean="0">
                <a:effectLst>
                  <a:outerShdw blurRad="38100" dist="38100" dir="2700000" algn="tl">
                    <a:srgbClr val="000000">
                      <a:alpha val="43137"/>
                    </a:srgbClr>
                  </a:outerShdw>
                </a:effectLst>
              </a:rPr>
              <a:t>High risk factors for post partum illness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gn="just"/>
            <a:r>
              <a:rPr lang="en-US" dirty="0" smtClean="0"/>
              <a:t>Family history, major mental illness</a:t>
            </a:r>
          </a:p>
          <a:p>
            <a:pPr algn="just"/>
            <a:r>
              <a:rPr lang="en-US" dirty="0" smtClean="0"/>
              <a:t>Past history psychiatric illness</a:t>
            </a:r>
          </a:p>
          <a:p>
            <a:pPr algn="just"/>
            <a:r>
              <a:rPr lang="en-US" dirty="0" smtClean="0"/>
              <a:t>Present pregnancy caesarean delivery, neonatal complication</a:t>
            </a:r>
          </a:p>
          <a:p>
            <a:pPr algn="just"/>
            <a:r>
              <a:rPr lang="en-US" dirty="0" smtClean="0"/>
              <a:t>Unmet expectation of mother</a:t>
            </a:r>
          </a:p>
          <a:p>
            <a:pPr marL="0" indent="0" algn="just">
              <a:buNone/>
            </a:pPr>
            <a:endParaRPr lang="en-US" dirty="0"/>
          </a:p>
        </p:txBody>
      </p:sp>
    </p:spTree>
    <p:extLst>
      <p:ext uri="{BB962C8B-B14F-4D97-AF65-F5344CB8AC3E}">
        <p14:creationId xmlns:p14="http://schemas.microsoft.com/office/powerpoint/2010/main" val="2925329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effectLst>
                  <a:outerShdw blurRad="38100" dist="38100" dir="2700000" algn="tl">
                    <a:srgbClr val="000000">
                      <a:alpha val="43137"/>
                    </a:srgbClr>
                  </a:outerShdw>
                </a:effectLst>
              </a:rPr>
              <a:t>Postpartum </a:t>
            </a:r>
            <a:r>
              <a:rPr lang="en-US" b="1" dirty="0">
                <a:effectLst>
                  <a:outerShdw blurRad="38100" dist="38100" dir="2700000" algn="tl">
                    <a:srgbClr val="000000">
                      <a:alpha val="43137"/>
                    </a:srgbClr>
                  </a:outerShdw>
                </a:effectLst>
              </a:rPr>
              <a:t>Psychological Issues</a:t>
            </a:r>
            <a:br>
              <a:rPr lang="en-US" b="1" dirty="0">
                <a:effectLst>
                  <a:outerShdw blurRad="38100" dist="38100" dir="2700000" algn="tl">
                    <a:srgbClr val="000000">
                      <a:alpha val="43137"/>
                    </a:srgbClr>
                  </a:outerShdw>
                </a:effectLst>
              </a:rPr>
            </a:b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9503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Postpartum Blues</a:t>
            </a:r>
          </a:p>
        </p:txBody>
      </p:sp>
      <p:sp>
        <p:nvSpPr>
          <p:cNvPr id="3" name="Content Placeholder 2"/>
          <p:cNvSpPr>
            <a:spLocks noGrp="1"/>
          </p:cNvSpPr>
          <p:nvPr>
            <p:ph idx="1"/>
          </p:nvPr>
        </p:nvSpPr>
        <p:spPr/>
        <p:txBody>
          <a:bodyPr>
            <a:normAutofit/>
          </a:bodyPr>
          <a:lstStyle/>
          <a:p>
            <a:pPr algn="just"/>
            <a:r>
              <a:rPr lang="en-US" dirty="0"/>
              <a:t>Many women experience a period of “blues” or mild depression following delivery.</a:t>
            </a:r>
          </a:p>
          <a:p>
            <a:pPr algn="just"/>
            <a:endParaRPr lang="en-US" dirty="0"/>
          </a:p>
          <a:p>
            <a:pPr algn="just"/>
            <a:r>
              <a:rPr lang="en-US" dirty="0"/>
              <a:t>Although experienced as distressful and unpleasant, this is a normal and expected reaction following any major event in one’s life to include </a:t>
            </a:r>
            <a:r>
              <a:rPr lang="en-US" dirty="0" smtClean="0"/>
              <a:t>delivery.</a:t>
            </a:r>
          </a:p>
          <a:p>
            <a:pPr marL="0" indent="0">
              <a:buNone/>
            </a:pPr>
            <a:endParaRPr lang="en-US" dirty="0"/>
          </a:p>
        </p:txBody>
      </p:sp>
    </p:spTree>
    <p:extLst>
      <p:ext uri="{BB962C8B-B14F-4D97-AF65-F5344CB8AC3E}">
        <p14:creationId xmlns:p14="http://schemas.microsoft.com/office/powerpoint/2010/main" val="3399623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lnSpcReduction="10000"/>
          </a:bodyPr>
          <a:lstStyle/>
          <a:p>
            <a:pPr algn="just"/>
            <a:r>
              <a:rPr lang="en-US" dirty="0" smtClean="0"/>
              <a:t>In the vast majority of cases, this experience of postpartum “blues” does not cause major problems, does not interfere with taking care of your newborn, and goes away without treatment within 2 weeks.</a:t>
            </a:r>
          </a:p>
          <a:p>
            <a:pPr algn="just"/>
            <a:endParaRPr lang="en-US" dirty="0" smtClean="0"/>
          </a:p>
          <a:p>
            <a:pPr algn="just"/>
            <a:r>
              <a:rPr lang="en-US" dirty="0" smtClean="0"/>
              <a:t>If these feelings continue for much longer or if you become concerned, it is always okay to ask your health care professional for assistance, advice, or referral to local behavioral health services.</a:t>
            </a:r>
          </a:p>
          <a:p>
            <a:pPr algn="just"/>
            <a:endParaRPr lang="en-US" dirty="0"/>
          </a:p>
        </p:txBody>
      </p:sp>
    </p:spTree>
    <p:extLst>
      <p:ext uri="{BB962C8B-B14F-4D97-AF65-F5344CB8AC3E}">
        <p14:creationId xmlns:p14="http://schemas.microsoft.com/office/powerpoint/2010/main" val="1592493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causes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a:t>Postpartum “Blues” are caused by a number of factors…</a:t>
            </a:r>
          </a:p>
          <a:p>
            <a:r>
              <a:rPr lang="en-US" dirty="0"/>
              <a:t>	1.  Hormonal rebalancing after delivery</a:t>
            </a:r>
          </a:p>
          <a:p>
            <a:r>
              <a:rPr lang="en-US" dirty="0"/>
              <a:t>	2.  Major life events cause stress (even if these events are joyous occasions) and stress can often show itself in the form of mild depressive symptoms.</a:t>
            </a:r>
          </a:p>
          <a:p>
            <a:pPr marL="0" indent="0">
              <a:buNone/>
            </a:pPr>
            <a:endParaRPr lang="en-US" dirty="0"/>
          </a:p>
        </p:txBody>
      </p:sp>
    </p:spTree>
    <p:extLst>
      <p:ext uri="{BB962C8B-B14F-4D97-AF65-F5344CB8AC3E}">
        <p14:creationId xmlns:p14="http://schemas.microsoft.com/office/powerpoint/2010/main" val="655506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Sign and symptoms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a:t>Symptoms are mild and short term.</a:t>
            </a:r>
          </a:p>
          <a:p>
            <a:endParaRPr lang="en-US" dirty="0"/>
          </a:p>
          <a:p>
            <a:r>
              <a:rPr lang="en-US" dirty="0"/>
              <a:t>Should subside after 2 to 3 weeks.</a:t>
            </a:r>
          </a:p>
          <a:p>
            <a:pPr marL="0" indent="0">
              <a:buNone/>
            </a:pPr>
            <a:endParaRPr lang="en-US" dirty="0"/>
          </a:p>
        </p:txBody>
      </p:sp>
    </p:spTree>
    <p:extLst>
      <p:ext uri="{BB962C8B-B14F-4D97-AF65-F5344CB8AC3E}">
        <p14:creationId xmlns:p14="http://schemas.microsoft.com/office/powerpoint/2010/main" val="2926521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spcAft>
                <a:spcPct val="25000"/>
              </a:spcAft>
            </a:pPr>
            <a:r>
              <a:rPr lang="en-US" b="1" dirty="0">
                <a:effectLst>
                  <a:outerShdw blurRad="38100" dist="38100" dir="2700000" algn="tl">
                    <a:srgbClr val="000000">
                      <a:alpha val="43137"/>
                    </a:srgbClr>
                  </a:outerShdw>
                </a:effectLst>
              </a:rPr>
              <a:t>Symptoms:</a:t>
            </a:r>
          </a:p>
          <a:p>
            <a:pPr lvl="1">
              <a:spcAft>
                <a:spcPct val="25000"/>
              </a:spcAft>
            </a:pPr>
            <a:r>
              <a:rPr lang="en-US" dirty="0"/>
              <a:t>Sadness, anxiety, irritability</a:t>
            </a:r>
          </a:p>
          <a:p>
            <a:pPr lvl="1">
              <a:spcAft>
                <a:spcPct val="25000"/>
              </a:spcAft>
            </a:pPr>
            <a:r>
              <a:rPr lang="en-US" dirty="0"/>
              <a:t>Uncontrollable tearfulness</a:t>
            </a:r>
          </a:p>
          <a:p>
            <a:pPr lvl="1">
              <a:spcAft>
                <a:spcPct val="25000"/>
              </a:spcAft>
            </a:pPr>
            <a:r>
              <a:rPr lang="en-US" dirty="0"/>
              <a:t>Wide mood swings</a:t>
            </a:r>
          </a:p>
          <a:p>
            <a:pPr lvl="1">
              <a:spcAft>
                <a:spcPct val="25000"/>
              </a:spcAft>
            </a:pPr>
            <a:r>
              <a:rPr lang="en-US" dirty="0"/>
              <a:t>Occasional negative </a:t>
            </a:r>
            <a:r>
              <a:rPr lang="en-US" dirty="0" smtClean="0"/>
              <a:t>thoughts</a:t>
            </a:r>
            <a:endParaRPr lang="en-US" dirty="0"/>
          </a:p>
        </p:txBody>
      </p:sp>
    </p:spTree>
    <p:extLst>
      <p:ext uri="{BB962C8B-B14F-4D97-AF65-F5344CB8AC3E}">
        <p14:creationId xmlns:p14="http://schemas.microsoft.com/office/powerpoint/2010/main" val="4096610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Treatment </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gn="just"/>
            <a:r>
              <a:rPr lang="en-US" dirty="0"/>
              <a:t>Treatment (when necessary) includes supportive care and reassurance about the transient nature of the condition.</a:t>
            </a:r>
          </a:p>
          <a:p>
            <a:pPr algn="just"/>
            <a:endParaRPr lang="en-US" dirty="0"/>
          </a:p>
          <a:p>
            <a:pPr marL="0" indent="0">
              <a:buNone/>
            </a:pPr>
            <a:endParaRPr lang="en-US" dirty="0"/>
          </a:p>
        </p:txBody>
      </p:sp>
    </p:spTree>
    <p:extLst>
      <p:ext uri="{BB962C8B-B14F-4D97-AF65-F5344CB8AC3E}">
        <p14:creationId xmlns:p14="http://schemas.microsoft.com/office/powerpoint/2010/main" val="1669019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Post-partum depression </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a:bodyPr>
          <a:lstStyle/>
          <a:p>
            <a:pPr algn="just"/>
            <a:r>
              <a:rPr lang="en-US" dirty="0"/>
              <a:t>Depression is twice a common in women as it is in men, with its peak incidence during the primary reproductive years (25 to 45).</a:t>
            </a:r>
          </a:p>
          <a:p>
            <a:pPr algn="just"/>
            <a:endParaRPr lang="en-US" dirty="0"/>
          </a:p>
          <a:p>
            <a:pPr algn="just"/>
            <a:r>
              <a:rPr lang="en-US" dirty="0"/>
              <a:t>Between 10-25% of women in US population are likely to experience at least one Major Depressive Episode over the course of their lifetime.  At any given time, between 5% and 9% of women in the US are suffering from Major Depressive Disorder.</a:t>
            </a:r>
          </a:p>
          <a:p>
            <a:pPr algn="just"/>
            <a:endParaRPr lang="en-US" dirty="0"/>
          </a:p>
          <a:p>
            <a:endParaRPr lang="en-US" dirty="0"/>
          </a:p>
        </p:txBody>
      </p:sp>
    </p:spTree>
    <p:extLst>
      <p:ext uri="{BB962C8B-B14F-4D97-AF65-F5344CB8AC3E}">
        <p14:creationId xmlns:p14="http://schemas.microsoft.com/office/powerpoint/2010/main" val="2273851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pPr algn="just"/>
            <a:r>
              <a:rPr lang="en-US" dirty="0"/>
              <a:t>Between 5-12% of men in the US population are likely to experience at least one Major Depressive Episode over the course of their lifetime.  At any given time, between 2% and 3% of men in the US are suffering from Major Depressive Disorder.</a:t>
            </a:r>
          </a:p>
          <a:p>
            <a:pPr algn="just"/>
            <a:endParaRPr lang="en-US" dirty="0"/>
          </a:p>
          <a:p>
            <a:pPr algn="just"/>
            <a:r>
              <a:rPr lang="en-US" dirty="0"/>
              <a:t>It is estimated that fewer than 25 % of patients suffering from depression are actually under the care of a mental health specialist.</a:t>
            </a:r>
          </a:p>
          <a:p>
            <a:pPr algn="just"/>
            <a:endParaRPr lang="en-US" dirty="0"/>
          </a:p>
          <a:p>
            <a:pPr algn="just"/>
            <a:endParaRPr lang="en-US" dirty="0"/>
          </a:p>
        </p:txBody>
      </p:sp>
    </p:spTree>
    <p:extLst>
      <p:ext uri="{BB962C8B-B14F-4D97-AF65-F5344CB8AC3E}">
        <p14:creationId xmlns:p14="http://schemas.microsoft.com/office/powerpoint/2010/main" val="3217316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fontScale="92500" lnSpcReduction="10000"/>
          </a:bodyPr>
          <a:lstStyle/>
          <a:p>
            <a:pPr>
              <a:spcAft>
                <a:spcPct val="50000"/>
              </a:spcAft>
            </a:pPr>
            <a:r>
              <a:rPr lang="en-US" dirty="0"/>
              <a:t>A more severe form of “postpartum blues”</a:t>
            </a:r>
          </a:p>
          <a:p>
            <a:pPr>
              <a:spcAft>
                <a:spcPct val="50000"/>
              </a:spcAft>
            </a:pPr>
            <a:r>
              <a:rPr lang="en-US" dirty="0"/>
              <a:t>Affects 10 to 15% of new </a:t>
            </a:r>
            <a:r>
              <a:rPr lang="en-US" dirty="0" smtClean="0"/>
              <a:t>mothers</a:t>
            </a:r>
          </a:p>
          <a:p>
            <a:pPr>
              <a:spcAft>
                <a:spcPct val="50000"/>
              </a:spcAft>
            </a:pPr>
            <a:endParaRPr lang="en-US" dirty="0"/>
          </a:p>
          <a:p>
            <a:pPr marL="0" indent="0">
              <a:spcAft>
                <a:spcPct val="50000"/>
              </a:spcAft>
              <a:buNone/>
            </a:pPr>
            <a:endParaRPr lang="en-US" dirty="0"/>
          </a:p>
          <a:p>
            <a:pPr>
              <a:spcAft>
                <a:spcPct val="50000"/>
              </a:spcAft>
            </a:pPr>
            <a:r>
              <a:rPr lang="en-US" dirty="0"/>
              <a:t>Affects 26 to 32% of all adolescent new </a:t>
            </a:r>
            <a:r>
              <a:rPr lang="en-US" dirty="0" smtClean="0"/>
              <a:t>mothers</a:t>
            </a:r>
          </a:p>
          <a:p>
            <a:pPr marL="0" indent="0">
              <a:spcAft>
                <a:spcPct val="50000"/>
              </a:spcAft>
              <a:buNone/>
            </a:pPr>
            <a:endParaRPr lang="en-US" dirty="0"/>
          </a:p>
          <a:p>
            <a:pPr>
              <a:spcAft>
                <a:spcPct val="50000"/>
              </a:spcAft>
            </a:pPr>
            <a:r>
              <a:rPr lang="en-US" dirty="0"/>
              <a:t>Symptoms are more intense and longer lasting</a:t>
            </a:r>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1905000"/>
            <a:ext cx="25146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0311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Who is at risk?</a:t>
            </a:r>
          </a:p>
        </p:txBody>
      </p:sp>
      <p:sp>
        <p:nvSpPr>
          <p:cNvPr id="3" name="Content Placeholder 2"/>
          <p:cNvSpPr>
            <a:spLocks noGrp="1"/>
          </p:cNvSpPr>
          <p:nvPr>
            <p:ph idx="1"/>
          </p:nvPr>
        </p:nvSpPr>
        <p:spPr/>
        <p:txBody>
          <a:bodyPr>
            <a:normAutofit fontScale="92500"/>
          </a:bodyPr>
          <a:lstStyle/>
          <a:p>
            <a:pPr>
              <a:spcAft>
                <a:spcPct val="50000"/>
              </a:spcAft>
            </a:pPr>
            <a:r>
              <a:rPr lang="en-US" dirty="0"/>
              <a:t>Family History – especially a personal prior episode of depression</a:t>
            </a:r>
          </a:p>
          <a:p>
            <a:pPr>
              <a:spcAft>
                <a:spcPct val="50000"/>
              </a:spcAft>
            </a:pPr>
            <a:r>
              <a:rPr lang="en-US" dirty="0"/>
              <a:t>Mother experiencing poor marital relationship/abusive relationship</a:t>
            </a:r>
          </a:p>
          <a:p>
            <a:pPr>
              <a:spcAft>
                <a:spcPct val="50000"/>
              </a:spcAft>
            </a:pPr>
            <a:r>
              <a:rPr lang="en-US" dirty="0"/>
              <a:t>Lack of social support and/or child care stressors</a:t>
            </a:r>
          </a:p>
          <a:p>
            <a:pPr>
              <a:spcAft>
                <a:spcPct val="50000"/>
              </a:spcAft>
            </a:pPr>
            <a:r>
              <a:rPr lang="en-US" dirty="0"/>
              <a:t>Comorbidities of substance abuse, anxiety or somatization disorders</a:t>
            </a:r>
          </a:p>
          <a:p>
            <a:endParaRPr lang="en-US" dirty="0"/>
          </a:p>
        </p:txBody>
      </p:sp>
    </p:spTree>
    <p:extLst>
      <p:ext uri="{BB962C8B-B14F-4D97-AF65-F5344CB8AC3E}">
        <p14:creationId xmlns:p14="http://schemas.microsoft.com/office/powerpoint/2010/main" val="1854070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Sign and symptoms </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spcAft>
                <a:spcPct val="25000"/>
              </a:spcAft>
            </a:pPr>
            <a:r>
              <a:rPr lang="en-US" dirty="0"/>
              <a:t>Difficulty concentrating or making decisions</a:t>
            </a:r>
          </a:p>
          <a:p>
            <a:pPr>
              <a:spcAft>
                <a:spcPct val="25000"/>
              </a:spcAft>
            </a:pPr>
            <a:r>
              <a:rPr lang="en-US" dirty="0"/>
              <a:t>Psychomotor agitation or retardation</a:t>
            </a:r>
          </a:p>
          <a:p>
            <a:pPr>
              <a:spcAft>
                <a:spcPct val="25000"/>
              </a:spcAft>
            </a:pPr>
            <a:r>
              <a:rPr lang="en-US" dirty="0"/>
              <a:t>Fatigue</a:t>
            </a:r>
          </a:p>
          <a:p>
            <a:pPr>
              <a:spcAft>
                <a:spcPct val="25000"/>
              </a:spcAft>
            </a:pPr>
            <a:r>
              <a:rPr lang="en-US" dirty="0"/>
              <a:t>Changes in appetite and/or sleep patterns</a:t>
            </a:r>
          </a:p>
          <a:p>
            <a:pPr>
              <a:spcAft>
                <a:spcPct val="25000"/>
              </a:spcAft>
            </a:pPr>
            <a:r>
              <a:rPr lang="en-US" dirty="0"/>
              <a:t>Recurrent thoughts of death or suicide</a:t>
            </a:r>
          </a:p>
          <a:p>
            <a:pPr marL="0" indent="0">
              <a:buNone/>
            </a:pPr>
            <a:endParaRPr lang="en-US" dirty="0"/>
          </a:p>
        </p:txBody>
      </p:sp>
    </p:spTree>
    <p:extLst>
      <p:ext uri="{BB962C8B-B14F-4D97-AF65-F5344CB8AC3E}">
        <p14:creationId xmlns:p14="http://schemas.microsoft.com/office/powerpoint/2010/main" val="1954121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spcAft>
                <a:spcPct val="50000"/>
              </a:spcAft>
            </a:pPr>
            <a:r>
              <a:rPr lang="en-US" dirty="0"/>
              <a:t>Feelings of worthlessness or guilt (especially focusing on failure at motherhood)</a:t>
            </a:r>
          </a:p>
          <a:p>
            <a:pPr>
              <a:spcAft>
                <a:spcPct val="50000"/>
              </a:spcAft>
            </a:pPr>
            <a:r>
              <a:rPr lang="en-US" dirty="0"/>
              <a:t>Excessive anxiety</a:t>
            </a:r>
          </a:p>
          <a:p>
            <a:pPr>
              <a:spcAft>
                <a:spcPct val="50000"/>
              </a:spcAft>
            </a:pPr>
            <a:r>
              <a:rPr lang="en-US" dirty="0"/>
              <a:t>Frequently focusing on the child’s health</a:t>
            </a:r>
          </a:p>
          <a:p>
            <a:pPr marL="0" indent="0">
              <a:buNone/>
            </a:pPr>
            <a:endParaRPr lang="en-US" dirty="0"/>
          </a:p>
        </p:txBody>
      </p:sp>
    </p:spTree>
    <p:extLst>
      <p:ext uri="{BB962C8B-B14F-4D97-AF65-F5344CB8AC3E}">
        <p14:creationId xmlns:p14="http://schemas.microsoft.com/office/powerpoint/2010/main" val="3676087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outerShdw blurRad="38100" dist="38100" dir="2700000" algn="tl">
                    <a:srgbClr val="000000">
                      <a:alpha val="43137"/>
                    </a:srgbClr>
                  </a:outerShdw>
                </a:effectLst>
              </a:rPr>
              <a:t>Postpartum Depression Interventions</a:t>
            </a:r>
          </a:p>
        </p:txBody>
      </p:sp>
      <p:sp>
        <p:nvSpPr>
          <p:cNvPr id="3" name="Content Placeholder 2"/>
          <p:cNvSpPr>
            <a:spLocks noGrp="1"/>
          </p:cNvSpPr>
          <p:nvPr>
            <p:ph idx="1"/>
          </p:nvPr>
        </p:nvSpPr>
        <p:spPr>
          <a:xfrm>
            <a:off x="228600" y="1295400"/>
            <a:ext cx="8686800" cy="5334000"/>
          </a:xfrm>
        </p:spPr>
        <p:txBody>
          <a:bodyPr>
            <a:normAutofit/>
          </a:bodyPr>
          <a:lstStyle/>
          <a:p>
            <a:r>
              <a:rPr lang="en-US" b="1" dirty="0"/>
              <a:t>Medication</a:t>
            </a:r>
          </a:p>
          <a:p>
            <a:pPr lvl="1"/>
            <a:r>
              <a:rPr lang="en-US" dirty="0"/>
              <a:t>For more severe or chronic symptoms</a:t>
            </a:r>
          </a:p>
          <a:p>
            <a:pPr lvl="1"/>
            <a:r>
              <a:rPr lang="en-US" dirty="0"/>
              <a:t>Prior episodes or family histories w/ good response to meds</a:t>
            </a:r>
          </a:p>
          <a:p>
            <a:pPr lvl="1"/>
            <a:r>
              <a:rPr lang="en-US" dirty="0"/>
              <a:t>Less costly and less time consuming</a:t>
            </a:r>
          </a:p>
          <a:p>
            <a:r>
              <a:rPr lang="en-US" b="1" dirty="0"/>
              <a:t>Psycho-therapy</a:t>
            </a:r>
          </a:p>
          <a:p>
            <a:pPr lvl="1"/>
            <a:r>
              <a:rPr lang="en-US" dirty="0"/>
              <a:t>Chronic psychosocial problems</a:t>
            </a:r>
          </a:p>
          <a:p>
            <a:pPr lvl="1"/>
            <a:r>
              <a:rPr lang="en-US" dirty="0"/>
              <a:t>Incomplete response to meds</a:t>
            </a:r>
          </a:p>
          <a:p>
            <a:pPr lvl="1"/>
            <a:r>
              <a:rPr lang="en-US" dirty="0"/>
              <a:t>Concurrent personality problems</a:t>
            </a:r>
          </a:p>
          <a:p>
            <a:r>
              <a:rPr lang="en-US" b="1" dirty="0"/>
              <a:t>Combination of both</a:t>
            </a:r>
          </a:p>
          <a:p>
            <a:endParaRPr lang="en-US" dirty="0"/>
          </a:p>
        </p:txBody>
      </p:sp>
    </p:spTree>
    <p:extLst>
      <p:ext uri="{BB962C8B-B14F-4D97-AF65-F5344CB8AC3E}">
        <p14:creationId xmlns:p14="http://schemas.microsoft.com/office/powerpoint/2010/main" val="3565994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Post-partum psychosis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lgn="just"/>
            <a:r>
              <a:rPr lang="en-US" dirty="0"/>
              <a:t>Psychosis is what most people think of when they hear the word “crazy.”  It means hearing voices or seeing things that aren’t there.  Other psychotic symptoms include bizarre and irrational beliefs that may include a firmly held belief that others are trying to harm the person or those close to them. </a:t>
            </a:r>
            <a:endParaRPr lang="en-US" dirty="0" smtClean="0"/>
          </a:p>
          <a:p>
            <a:pPr marL="0" indent="0" algn="just">
              <a:buNone/>
            </a:pPr>
            <a:endParaRPr lang="en-US" dirty="0"/>
          </a:p>
        </p:txBody>
      </p:sp>
    </p:spTree>
    <p:extLst>
      <p:ext uri="{BB962C8B-B14F-4D97-AF65-F5344CB8AC3E}">
        <p14:creationId xmlns:p14="http://schemas.microsoft.com/office/powerpoint/2010/main" val="3082040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84237"/>
            <a:ext cx="8229600" cy="5364163"/>
          </a:xfrm>
        </p:spPr>
        <p:txBody>
          <a:bodyPr>
            <a:normAutofit/>
          </a:bodyPr>
          <a:lstStyle/>
          <a:p>
            <a:pPr algn="just"/>
            <a:r>
              <a:rPr lang="en-US" dirty="0"/>
              <a:t>In cases of postpartum psychosis, a mother may say things that sound irrational.  Others may interpret what she is saying as bizarre or weird.</a:t>
            </a:r>
          </a:p>
          <a:p>
            <a:pPr algn="just"/>
            <a:endParaRPr lang="en-US" dirty="0"/>
          </a:p>
          <a:p>
            <a:pPr algn="just"/>
            <a:r>
              <a:rPr lang="en-US" dirty="0" smtClean="0"/>
              <a:t>Psychosis </a:t>
            </a:r>
            <a:r>
              <a:rPr lang="en-US" dirty="0"/>
              <a:t>is extremely rare and it is exceptionally unlikely that new mothers (even those experiencing postpartum depression) will develop psychotic symptoms.</a:t>
            </a:r>
          </a:p>
          <a:p>
            <a:endParaRPr lang="en-US" dirty="0"/>
          </a:p>
          <a:p>
            <a:endParaRPr lang="en-US" dirty="0"/>
          </a:p>
        </p:txBody>
      </p:sp>
    </p:spTree>
    <p:extLst>
      <p:ext uri="{BB962C8B-B14F-4D97-AF65-F5344CB8AC3E}">
        <p14:creationId xmlns:p14="http://schemas.microsoft.com/office/powerpoint/2010/main" val="3731501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lstStyle/>
          <a:p>
            <a:pPr>
              <a:spcAft>
                <a:spcPct val="50000"/>
              </a:spcAft>
            </a:pPr>
            <a:r>
              <a:rPr lang="en-US" dirty="0"/>
              <a:t>Rare condition, affecting 1 to 2 out of 1000 women after childbirth</a:t>
            </a:r>
          </a:p>
          <a:p>
            <a:pPr>
              <a:spcAft>
                <a:spcPct val="50000"/>
              </a:spcAft>
            </a:pPr>
            <a:r>
              <a:rPr lang="en-US" dirty="0"/>
              <a:t>Presentation can be dramatic </a:t>
            </a:r>
          </a:p>
          <a:p>
            <a:pPr>
              <a:spcAft>
                <a:spcPct val="50000"/>
              </a:spcAft>
            </a:pPr>
            <a:r>
              <a:rPr lang="en-US" dirty="0"/>
              <a:t>Onset as early as 48 to 72 hours postpartum</a:t>
            </a:r>
          </a:p>
          <a:p>
            <a:pPr>
              <a:spcAft>
                <a:spcPct val="50000"/>
              </a:spcAft>
            </a:pPr>
            <a:r>
              <a:rPr lang="en-US" dirty="0"/>
              <a:t>Symptoms develop within the first 2 weeks after delivery</a:t>
            </a:r>
          </a:p>
          <a:p>
            <a:pPr marL="0" indent="0">
              <a:buNone/>
            </a:pPr>
            <a:endParaRPr lang="en-US" dirty="0"/>
          </a:p>
        </p:txBody>
      </p:sp>
    </p:spTree>
    <p:extLst>
      <p:ext uri="{BB962C8B-B14F-4D97-AF65-F5344CB8AC3E}">
        <p14:creationId xmlns:p14="http://schemas.microsoft.com/office/powerpoint/2010/main" val="2918206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2087563"/>
          </a:xfrm>
        </p:spPr>
        <p:txBody>
          <a:bodyPr>
            <a:normAutofit/>
          </a:bodyPr>
          <a:lstStyle/>
          <a:p>
            <a:r>
              <a:rPr lang="en-US" b="1" dirty="0" smtClean="0">
                <a:effectLst>
                  <a:outerShdw blurRad="38100" dist="38100" dir="2700000" algn="tl">
                    <a:srgbClr val="000000">
                      <a:alpha val="43137"/>
                    </a:srgbClr>
                  </a:outerShdw>
                </a:effectLst>
              </a:rPr>
              <a:t>Sign and symptoms</a:t>
            </a:r>
            <a:endParaRPr lang="en-US" b="1" dirty="0">
              <a:effectLst>
                <a:outerShdw blurRad="38100" dist="38100" dir="2700000" algn="tl">
                  <a:srgbClr val="000000">
                    <a:alpha val="43137"/>
                  </a:srgbClr>
                </a:outerShdw>
              </a:effectLst>
            </a:endParaRPr>
          </a:p>
        </p:txBody>
      </p:sp>
      <p:pic>
        <p:nvPicPr>
          <p:cNvPr id="4" name="Content Placeholder 3" descr="j030894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0417"/>
          <a:stretch>
            <a:fillRect/>
          </a:stretch>
        </p:blipFill>
        <p:spPr bwMode="auto">
          <a:xfrm>
            <a:off x="5410200" y="2971800"/>
            <a:ext cx="2438400" cy="3276588"/>
          </a:xfrm>
          <a:prstGeom prst="rect">
            <a:avLst/>
          </a:prstGeom>
          <a:noFill/>
          <a:ln w="28575">
            <a:solidFill>
              <a:srgbClr val="003366"/>
            </a:solidFill>
            <a:miter lim="800000"/>
            <a:headEnd/>
            <a:tailEnd/>
          </a:ln>
          <a:extLst>
            <a:ext uri="{909E8E84-426E-40DD-AFC4-6F175D3DCCD1}">
              <a14:hiddenFill xmlns:a14="http://schemas.microsoft.com/office/drawing/2010/main">
                <a:solidFill>
                  <a:srgbClr val="FFFFFF"/>
                </a:solidFill>
              </a14:hiddenFill>
            </a:ext>
          </a:extLst>
        </p:spPr>
      </p:pic>
      <p:sp>
        <p:nvSpPr>
          <p:cNvPr id="5" name="Rectangle 4"/>
          <p:cNvSpPr/>
          <p:nvPr/>
        </p:nvSpPr>
        <p:spPr>
          <a:xfrm>
            <a:off x="304800" y="2490282"/>
            <a:ext cx="4800600" cy="1877437"/>
          </a:xfrm>
          <a:prstGeom prst="rect">
            <a:avLst/>
          </a:prstGeom>
        </p:spPr>
        <p:txBody>
          <a:bodyPr wrap="square">
            <a:spAutoFit/>
          </a:bodyPr>
          <a:lstStyle/>
          <a:p>
            <a:r>
              <a:rPr lang="en-US" sz="3200" dirty="0"/>
              <a:t>Early Symptoms</a:t>
            </a:r>
          </a:p>
          <a:p>
            <a:pPr lvl="1"/>
            <a:r>
              <a:rPr lang="en-US" sz="2800" dirty="0"/>
              <a:t>-</a:t>
            </a:r>
            <a:r>
              <a:rPr lang="en-US" sz="2800" dirty="0" smtClean="0"/>
              <a:t>Restlessness</a:t>
            </a:r>
            <a:endParaRPr lang="en-US" sz="2800" dirty="0"/>
          </a:p>
          <a:p>
            <a:pPr lvl="1"/>
            <a:r>
              <a:rPr lang="en-US" sz="2800" dirty="0" smtClean="0"/>
              <a:t>-Irritability</a:t>
            </a:r>
            <a:endParaRPr lang="en-US" sz="2800" dirty="0"/>
          </a:p>
          <a:p>
            <a:pPr lvl="1"/>
            <a:r>
              <a:rPr lang="en-US" sz="2800" dirty="0" smtClean="0"/>
              <a:t>-Sleep </a:t>
            </a:r>
            <a:r>
              <a:rPr lang="en-US" sz="2800" dirty="0"/>
              <a:t>disturbance</a:t>
            </a:r>
          </a:p>
        </p:txBody>
      </p:sp>
    </p:spTree>
    <p:extLst>
      <p:ext uri="{BB962C8B-B14F-4D97-AF65-F5344CB8AC3E}">
        <p14:creationId xmlns:p14="http://schemas.microsoft.com/office/powerpoint/2010/main" val="1138036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Progressive Symptoms</a:t>
            </a:r>
          </a:p>
          <a:p>
            <a:pPr lvl="1"/>
            <a:r>
              <a:rPr lang="en-US" dirty="0"/>
              <a:t>Depressed or elated mood </a:t>
            </a:r>
          </a:p>
          <a:p>
            <a:pPr lvl="1"/>
            <a:r>
              <a:rPr lang="en-US" dirty="0"/>
              <a:t>Disorganized behavior</a:t>
            </a:r>
          </a:p>
          <a:p>
            <a:pPr lvl="1"/>
            <a:r>
              <a:rPr lang="en-US" dirty="0"/>
              <a:t>Mood swings/ instability</a:t>
            </a:r>
          </a:p>
          <a:p>
            <a:pPr lvl="1"/>
            <a:r>
              <a:rPr lang="en-US" dirty="0"/>
              <a:t>Delusions</a:t>
            </a:r>
          </a:p>
          <a:p>
            <a:pPr lvl="1"/>
            <a:r>
              <a:rPr lang="en-US" dirty="0"/>
              <a:t>Hallucinations</a:t>
            </a:r>
          </a:p>
          <a:p>
            <a:pPr marL="0" indent="0">
              <a:buNone/>
            </a:pPr>
            <a:endParaRPr lang="en-US" dirty="0"/>
          </a:p>
        </p:txBody>
      </p:sp>
    </p:spTree>
    <p:extLst>
      <p:ext uri="{BB962C8B-B14F-4D97-AF65-F5344CB8AC3E}">
        <p14:creationId xmlns:p14="http://schemas.microsoft.com/office/powerpoint/2010/main" val="2043494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Treatment </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0"/>
            <a:ext cx="8229600" cy="4953000"/>
          </a:xfrm>
        </p:spPr>
        <p:txBody>
          <a:bodyPr/>
          <a:lstStyle/>
          <a:p>
            <a:pPr algn="just"/>
            <a:r>
              <a:rPr lang="en-US" dirty="0" smtClean="0"/>
              <a:t>Post partum psychosis is considered as mental health emergency and therefore requires attention.</a:t>
            </a:r>
          </a:p>
          <a:p>
            <a:pPr algn="just"/>
            <a:r>
              <a:rPr lang="en-US" dirty="0" smtClean="0"/>
              <a:t>Antipsychotic drugs and anti-depressant drugs.</a:t>
            </a:r>
          </a:p>
          <a:p>
            <a:pPr algn="just"/>
            <a:r>
              <a:rPr lang="en-US" dirty="0" smtClean="0"/>
              <a:t>If the mother poses a threat to herself and other she likely be hospitalized for short time. </a:t>
            </a:r>
          </a:p>
          <a:p>
            <a:pPr algn="just"/>
            <a:r>
              <a:rPr lang="en-US" dirty="0" smtClean="0"/>
              <a:t>Psychological support.</a:t>
            </a:r>
            <a:endParaRPr lang="en-US" dirty="0"/>
          </a:p>
        </p:txBody>
      </p:sp>
    </p:spTree>
    <p:extLst>
      <p:ext uri="{BB962C8B-B14F-4D97-AF65-F5344CB8AC3E}">
        <p14:creationId xmlns:p14="http://schemas.microsoft.com/office/powerpoint/2010/main" val="443050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marL="0" indent="0" algn="ctr">
              <a:buNone/>
            </a:pPr>
            <a:endParaRPr lang="en-US" sz="7200" dirty="0" smtClean="0">
              <a:latin typeface="Algerian" pitchFamily="82" charset="0"/>
            </a:endParaRPr>
          </a:p>
          <a:p>
            <a:pPr marL="0" indent="0" algn="ctr">
              <a:buNone/>
            </a:pPr>
            <a:r>
              <a:rPr lang="en-US" sz="7200" dirty="0" smtClean="0">
                <a:latin typeface="Algerian" pitchFamily="82" charset="0"/>
              </a:rPr>
              <a:t>Nursing management </a:t>
            </a:r>
            <a:endParaRPr lang="en-US" sz="7200" dirty="0">
              <a:latin typeface="Algerian" pitchFamily="82" charset="0"/>
            </a:endParaRPr>
          </a:p>
        </p:txBody>
      </p:sp>
    </p:spTree>
    <p:extLst>
      <p:ext uri="{BB962C8B-B14F-4D97-AF65-F5344CB8AC3E}">
        <p14:creationId xmlns:p14="http://schemas.microsoft.com/office/powerpoint/2010/main" val="3094169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458200" cy="6248400"/>
          </a:xfrm>
        </p:spPr>
        <p:txBody>
          <a:bodyPr>
            <a:normAutofit/>
          </a:bodyPr>
          <a:lstStyle/>
          <a:p>
            <a:r>
              <a:rPr lang="en-US" dirty="0"/>
              <a:t>Nursing intervention </a:t>
            </a:r>
            <a:r>
              <a:rPr lang="en-US" dirty="0" smtClean="0"/>
              <a:t>toward psychological changes </a:t>
            </a:r>
            <a:r>
              <a:rPr lang="en-US" dirty="0"/>
              <a:t>&amp; </a:t>
            </a:r>
            <a:r>
              <a:rPr lang="en-US" dirty="0" smtClean="0"/>
              <a:t>disorders during </a:t>
            </a:r>
            <a:r>
              <a:rPr lang="en-US" dirty="0"/>
              <a:t>postpartum period:-</a:t>
            </a:r>
          </a:p>
          <a:p>
            <a:r>
              <a:rPr lang="en-US" dirty="0"/>
              <a:t>1- Early detection of any behavioral and</a:t>
            </a:r>
          </a:p>
          <a:p>
            <a:r>
              <a:rPr lang="en-US" dirty="0"/>
              <a:t>psychological responses changes.</a:t>
            </a:r>
          </a:p>
          <a:p>
            <a:r>
              <a:rPr lang="en-US" dirty="0"/>
              <a:t>2-Early detection of depression-anger or blues.</a:t>
            </a:r>
          </a:p>
          <a:p>
            <a:r>
              <a:rPr lang="en-US" dirty="0"/>
              <a:t>3- Early detection of male adaptation in</a:t>
            </a:r>
          </a:p>
          <a:p>
            <a:pPr marL="0" indent="0">
              <a:buNone/>
            </a:pPr>
            <a:r>
              <a:rPr lang="en-US" dirty="0"/>
              <a:t>attachment.</a:t>
            </a:r>
          </a:p>
          <a:p>
            <a:r>
              <a:rPr lang="en-US" dirty="0"/>
              <a:t>4- Refer the client to obstetrician to evaluate</a:t>
            </a:r>
          </a:p>
          <a:p>
            <a:pPr marL="0" indent="0">
              <a:buNone/>
            </a:pPr>
            <a:r>
              <a:rPr lang="en-US" dirty="0"/>
              <a:t>physiological status.</a:t>
            </a:r>
          </a:p>
          <a:p>
            <a:r>
              <a:rPr lang="en-US" dirty="0"/>
              <a:t>5- Support positive parenting behaviors.</a:t>
            </a:r>
          </a:p>
        </p:txBody>
      </p:sp>
    </p:spTree>
    <p:extLst>
      <p:ext uri="{BB962C8B-B14F-4D97-AF65-F5344CB8AC3E}">
        <p14:creationId xmlns:p14="http://schemas.microsoft.com/office/powerpoint/2010/main" val="35345636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r>
              <a:rPr lang="en-US" dirty="0"/>
              <a:t>6- Refer the client to:-</a:t>
            </a:r>
          </a:p>
          <a:p>
            <a:pPr marL="0" indent="0">
              <a:buNone/>
            </a:pPr>
            <a:r>
              <a:rPr lang="en-US" dirty="0"/>
              <a:t>• Psychiatrist.</a:t>
            </a:r>
          </a:p>
          <a:p>
            <a:pPr marL="0" indent="0">
              <a:buNone/>
            </a:pPr>
            <a:r>
              <a:rPr lang="en-US" dirty="0"/>
              <a:t>• Nurse psychotherapist</a:t>
            </a:r>
          </a:p>
          <a:p>
            <a:pPr marL="0" indent="0">
              <a:buNone/>
            </a:pPr>
            <a:r>
              <a:rPr lang="en-US" dirty="0"/>
              <a:t>• Pediatrician.</a:t>
            </a:r>
          </a:p>
          <a:p>
            <a:pPr marL="0" indent="0">
              <a:buNone/>
            </a:pPr>
            <a:r>
              <a:rPr lang="en-US" dirty="0"/>
              <a:t>• Support group.</a:t>
            </a:r>
          </a:p>
          <a:p>
            <a:pPr marL="0" indent="0">
              <a:buNone/>
            </a:pPr>
            <a:r>
              <a:rPr lang="en-US" dirty="0"/>
              <a:t>• Public health nurse.</a:t>
            </a:r>
          </a:p>
        </p:txBody>
      </p:sp>
    </p:spTree>
    <p:extLst>
      <p:ext uri="{BB962C8B-B14F-4D97-AF65-F5344CB8AC3E}">
        <p14:creationId xmlns:p14="http://schemas.microsoft.com/office/powerpoint/2010/main" val="3819496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b="1" dirty="0" smtClean="0">
                <a:effectLst>
                  <a:outerShdw blurRad="38100" dist="38100" dir="2700000" algn="tl">
                    <a:srgbClr val="000000">
                      <a:alpha val="43137"/>
                    </a:srgbClr>
                  </a:outerShdw>
                </a:effectLst>
              </a:rPr>
              <a:t>Research article </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609600"/>
            <a:ext cx="8991600" cy="6934200"/>
          </a:xfrm>
        </p:spPr>
        <p:txBody>
          <a:bodyPr>
            <a:noAutofit/>
          </a:bodyPr>
          <a:lstStyle/>
          <a:p>
            <a:pPr algn="just"/>
            <a:r>
              <a:rPr lang="en-US" sz="2700" dirty="0" smtClean="0"/>
              <a:t>A study conducted by </a:t>
            </a:r>
            <a:r>
              <a:rPr lang="sv-SE" sz="2700" dirty="0" smtClean="0"/>
              <a:t> </a:t>
            </a:r>
            <a:r>
              <a:rPr lang="sv-SE" sz="2700" b="1" dirty="0"/>
              <a:t>Tukaram B. </a:t>
            </a:r>
            <a:r>
              <a:rPr lang="sv-SE" sz="2700" b="1" dirty="0" smtClean="0"/>
              <a:t>Zagade, </a:t>
            </a:r>
            <a:r>
              <a:rPr lang="sv-SE" sz="2700" b="1" dirty="0"/>
              <a:t>Prasanna Deshpande </a:t>
            </a:r>
            <a:r>
              <a:rPr lang="en-US" sz="2700" dirty="0" smtClean="0"/>
              <a:t>To </a:t>
            </a:r>
            <a:r>
              <a:rPr lang="en-US" sz="2700" dirty="0"/>
              <a:t>assesse the level of depression among post natal mother admitted in </a:t>
            </a:r>
            <a:r>
              <a:rPr lang="en-US" sz="2700" dirty="0" smtClean="0"/>
              <a:t>Krishna </a:t>
            </a:r>
            <a:r>
              <a:rPr lang="en-US" sz="2700" dirty="0"/>
              <a:t>hospital. To associate the results with demographic variables. To prepare a hand book on prevention of postnatal depression</a:t>
            </a:r>
            <a:r>
              <a:rPr lang="en-US" sz="2700" dirty="0" smtClean="0"/>
              <a:t>.</a:t>
            </a:r>
          </a:p>
          <a:p>
            <a:pPr algn="just"/>
            <a:r>
              <a:rPr lang="en-US" sz="2700" dirty="0" smtClean="0"/>
              <a:t> </a:t>
            </a:r>
            <a:r>
              <a:rPr lang="en-US" sz="2700" dirty="0"/>
              <a:t>Methodology: The research methodology indicates the general pattern to gather valid and reliable data for the problem under investigation57 The present study was aimed to assess the level of post natal depression among the post natal mothers through assessment of mothers by Eden Burg Scale. It includes the research design, setting of the study, population, sample and sample size, sampling technique, development of the tool, method of data collection and plan for data analyze. </a:t>
            </a:r>
            <a:endParaRPr lang="en-US" sz="2700" dirty="0" smtClean="0"/>
          </a:p>
        </p:txBody>
      </p:sp>
    </p:spTree>
    <p:extLst>
      <p:ext uri="{BB962C8B-B14F-4D97-AF65-F5344CB8AC3E}">
        <p14:creationId xmlns:p14="http://schemas.microsoft.com/office/powerpoint/2010/main" val="35980730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686800" cy="6019800"/>
          </a:xfrm>
        </p:spPr>
        <p:txBody>
          <a:bodyPr>
            <a:normAutofit fontScale="85000" lnSpcReduction="20000"/>
          </a:bodyPr>
          <a:lstStyle/>
          <a:p>
            <a:pPr algn="just"/>
            <a:r>
              <a:rPr lang="en-US" dirty="0"/>
              <a:t>Results &amp; Conclusion: The distribution of demographic characteristics, of the postnatal mothers are more observed in age group of (21 to 25) i.e. 63%, it was observed that a large majority (87.9%) were Hindus</a:t>
            </a:r>
            <a:r>
              <a:rPr lang="en-US" dirty="0" smtClean="0"/>
              <a:t>, As </a:t>
            </a:r>
            <a:r>
              <a:rPr lang="en-US" dirty="0"/>
              <a:t>per occupation( 85%) women’s are housewife, many mothers belong to joint family (67%) ,normal delivery were (75.6%).It was observed that 21-25 age group of post natal mothers were more prevalent to have post natal depression among 60 samples taken. No association was seen with religion, It was observed that high school educated post natal mothers were more .Prevalence was seen more in them. Postnatal mothers were more from joint family taken. Prevalence was seen more in them too. No prevalence was seen between sex of child .There was no any association It was observed that normal delivery were more than L.S.C.S. The prevalence of postnatal depression was more among them within 60 samples taken from maternity ward of Krishna Hospital, </a:t>
            </a:r>
            <a:r>
              <a:rPr lang="en-US" dirty="0" err="1"/>
              <a:t>Karad</a:t>
            </a:r>
            <a:endParaRPr lang="en-US" dirty="0"/>
          </a:p>
        </p:txBody>
      </p:sp>
    </p:spTree>
    <p:extLst>
      <p:ext uri="{BB962C8B-B14F-4D97-AF65-F5344CB8AC3E}">
        <p14:creationId xmlns:p14="http://schemas.microsoft.com/office/powerpoint/2010/main" val="698974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pPr marL="0" indent="0" algn="ctr">
              <a:buNone/>
            </a:pPr>
            <a:endParaRPr lang="en-US" sz="7200" dirty="0" smtClean="0">
              <a:latin typeface="Algerian" pitchFamily="82" charset="0"/>
            </a:endParaRPr>
          </a:p>
          <a:p>
            <a:pPr marL="0" indent="0" algn="ctr">
              <a:buNone/>
            </a:pPr>
            <a:r>
              <a:rPr lang="en-US" sz="7200" dirty="0" smtClean="0">
                <a:latin typeface="Algerian" pitchFamily="82" charset="0"/>
              </a:rPr>
              <a:t>Summary</a:t>
            </a:r>
            <a:endParaRPr lang="en-US" sz="7200" dirty="0">
              <a:latin typeface="Algerian" pitchFamily="82" charset="0"/>
            </a:endParaRPr>
          </a:p>
        </p:txBody>
      </p:sp>
    </p:spTree>
    <p:extLst>
      <p:ext uri="{BB962C8B-B14F-4D97-AF65-F5344CB8AC3E}">
        <p14:creationId xmlns:p14="http://schemas.microsoft.com/office/powerpoint/2010/main" val="20565648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096000"/>
          </a:xfrm>
        </p:spPr>
        <p:txBody>
          <a:bodyPr>
            <a:normAutofit/>
          </a:bodyPr>
          <a:lstStyle/>
          <a:p>
            <a:pPr marL="0" indent="0" algn="ctr">
              <a:buNone/>
            </a:pPr>
            <a:r>
              <a:rPr lang="en-US" sz="7200" dirty="0" smtClean="0">
                <a:latin typeface="Algerian" pitchFamily="82" charset="0"/>
              </a:rPr>
              <a:t> </a:t>
            </a:r>
          </a:p>
          <a:p>
            <a:pPr marL="0" indent="0" algn="ctr">
              <a:buNone/>
            </a:pPr>
            <a:r>
              <a:rPr lang="en-US" sz="7200" dirty="0" smtClean="0">
                <a:latin typeface="Algerian" pitchFamily="82" charset="0"/>
              </a:rPr>
              <a:t>Conclusion </a:t>
            </a:r>
            <a:endParaRPr lang="en-US" sz="7200" dirty="0">
              <a:latin typeface="Algerian" pitchFamily="82" charset="0"/>
            </a:endParaRPr>
          </a:p>
        </p:txBody>
      </p:sp>
    </p:spTree>
    <p:extLst>
      <p:ext uri="{BB962C8B-B14F-4D97-AF65-F5344CB8AC3E}">
        <p14:creationId xmlns:p14="http://schemas.microsoft.com/office/powerpoint/2010/main" val="36369458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981" y="762000"/>
            <a:ext cx="8229599" cy="5410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8924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TotalTime>
  <Words>1452</Words>
  <Application>Microsoft Office PowerPoint</Application>
  <PresentationFormat>On-screen Show (4:3)</PresentationFormat>
  <Paragraphs>155</Paragraphs>
  <Slides>36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Algerian</vt:lpstr>
      <vt:lpstr>Arial</vt:lpstr>
      <vt:lpstr>Calibri</vt:lpstr>
      <vt:lpstr>Office Theme</vt:lpstr>
      <vt:lpstr>PowerPoint Presentation</vt:lpstr>
      <vt:lpstr>Introduction </vt:lpstr>
      <vt:lpstr>PowerPoint Presentation</vt:lpstr>
      <vt:lpstr>Psychological adaptation during postpartum</vt:lpstr>
      <vt:lpstr>PowerPoint Presentation</vt:lpstr>
      <vt:lpstr>PowerPoint Presentation</vt:lpstr>
      <vt:lpstr>PowerPoint Presentation</vt:lpstr>
      <vt:lpstr>High risk factors for post partum illness</vt:lpstr>
      <vt:lpstr> Postpartum Psychological Issues </vt:lpstr>
      <vt:lpstr>Postpartum Blues</vt:lpstr>
      <vt:lpstr>PowerPoint Presentation</vt:lpstr>
      <vt:lpstr>causes</vt:lpstr>
      <vt:lpstr>Sign and symptoms</vt:lpstr>
      <vt:lpstr>PowerPoint Presentation</vt:lpstr>
      <vt:lpstr>Treatment </vt:lpstr>
      <vt:lpstr>Post-partum depression </vt:lpstr>
      <vt:lpstr>PowerPoint Presentation</vt:lpstr>
      <vt:lpstr>PowerPoint Presentation</vt:lpstr>
      <vt:lpstr>Who is at risk?</vt:lpstr>
      <vt:lpstr>Sign and symptoms </vt:lpstr>
      <vt:lpstr>PowerPoint Presentation</vt:lpstr>
      <vt:lpstr>Postpartum Depression Interventions</vt:lpstr>
      <vt:lpstr>Post-partum psychosis</vt:lpstr>
      <vt:lpstr>PowerPoint Presentation</vt:lpstr>
      <vt:lpstr>PowerPoint Presentation</vt:lpstr>
      <vt:lpstr>Sign and symptoms</vt:lpstr>
      <vt:lpstr>PowerPoint Presentation</vt:lpstr>
      <vt:lpstr>Treatment </vt:lpstr>
      <vt:lpstr>PowerPoint Presentation</vt:lpstr>
      <vt:lpstr>PowerPoint Presentation</vt:lpstr>
      <vt:lpstr>PowerPoint Presentation</vt:lpstr>
      <vt:lpstr>Research article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Windows User</cp:lastModifiedBy>
  <cp:revision>16</cp:revision>
  <dcterms:created xsi:type="dcterms:W3CDTF">2006-08-16T00:00:00Z</dcterms:created>
  <dcterms:modified xsi:type="dcterms:W3CDTF">2024-09-02T09:01:01Z</dcterms:modified>
</cp:coreProperties>
</file>