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0474" y="425957"/>
            <a:ext cx="3083051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635" y="1482697"/>
            <a:ext cx="8072729" cy="2969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3746" y="2555494"/>
            <a:ext cx="64554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5" dirty="0">
                <a:latin typeface="Calibri"/>
                <a:cs typeface="Calibri"/>
              </a:rPr>
              <a:t>PSYCHIATRIC</a:t>
            </a:r>
            <a:r>
              <a:rPr b="1" spc="-13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EMERGENCIES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7714" y="425957"/>
            <a:ext cx="50653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Psychiatric</a:t>
            </a:r>
            <a:r>
              <a:rPr spc="-95" dirty="0"/>
              <a:t> </a:t>
            </a:r>
            <a:r>
              <a:rPr spc="-10" dirty="0"/>
              <a:t>emergency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4461" y="1803907"/>
            <a:ext cx="7660640" cy="2965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8902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Is a </a:t>
            </a:r>
            <a:r>
              <a:rPr sz="3200" spc="-5" dirty="0">
                <a:latin typeface="Calibri"/>
                <a:cs typeface="Calibri"/>
              </a:rPr>
              <a:t>condition </a:t>
            </a:r>
            <a:r>
              <a:rPr sz="3200" spc="-10" dirty="0">
                <a:latin typeface="Calibri"/>
                <a:cs typeface="Calibri"/>
              </a:rPr>
              <a:t>wherein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patient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has  </a:t>
            </a:r>
            <a:r>
              <a:rPr sz="3200" spc="-20" dirty="0">
                <a:latin typeface="Calibri"/>
                <a:cs typeface="Calibri"/>
              </a:rPr>
              <a:t>disturbances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20" dirty="0">
                <a:latin typeface="Calibri"/>
                <a:cs typeface="Calibri"/>
              </a:rPr>
              <a:t>thought, </a:t>
            </a:r>
            <a:r>
              <a:rPr sz="3200" spc="-50" dirty="0">
                <a:latin typeface="Calibri"/>
                <a:cs typeface="Calibri"/>
              </a:rPr>
              <a:t>affect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spc="-30" dirty="0">
                <a:latin typeface="Calibri"/>
                <a:cs typeface="Calibri"/>
              </a:rPr>
              <a:t>psychomotor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activity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  <a:tab pos="4539615" algn="l"/>
                <a:tab pos="4684395" algn="l"/>
              </a:tabLst>
            </a:pPr>
            <a:r>
              <a:rPr sz="3200" spc="-5" dirty="0">
                <a:latin typeface="Calibri"/>
                <a:cs typeface="Calibri"/>
              </a:rPr>
              <a:t>leading </a:t>
            </a:r>
            <a:r>
              <a:rPr sz="3200" spc="-3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25" dirty="0">
                <a:latin typeface="Calibri"/>
                <a:cs typeface="Calibri"/>
              </a:rPr>
              <a:t>threat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to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his	</a:t>
            </a:r>
            <a:r>
              <a:rPr sz="3200" spc="-30" dirty="0">
                <a:latin typeface="Calibri"/>
                <a:cs typeface="Calibri"/>
              </a:rPr>
              <a:t>existence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(suicide),  </a:t>
            </a:r>
            <a:r>
              <a:rPr sz="3200" dirty="0">
                <a:latin typeface="Calibri"/>
                <a:cs typeface="Calibri"/>
              </a:rPr>
              <a:t>or </a:t>
            </a:r>
            <a:r>
              <a:rPr sz="3200" spc="-25" dirty="0">
                <a:latin typeface="Calibri"/>
                <a:cs typeface="Calibri"/>
              </a:rPr>
              <a:t>threat </a:t>
            </a:r>
            <a:r>
              <a:rPr sz="3200" spc="-40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people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		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5" dirty="0">
                <a:latin typeface="Calibri"/>
                <a:cs typeface="Calibri"/>
              </a:rPr>
              <a:t>environment  </a:t>
            </a:r>
            <a:r>
              <a:rPr sz="3200" spc="-5" dirty="0">
                <a:latin typeface="Calibri"/>
                <a:cs typeface="Calibri"/>
              </a:rPr>
              <a:t>(homicide).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80888" y="4853940"/>
            <a:ext cx="2962656" cy="1542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1488693"/>
            <a:ext cx="762762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This </a:t>
            </a:r>
            <a:r>
              <a:rPr sz="2800" spc="-5" dirty="0">
                <a:latin typeface="Calibri"/>
                <a:cs typeface="Calibri"/>
              </a:rPr>
              <a:t>condition </a:t>
            </a:r>
            <a:r>
              <a:rPr sz="2800" spc="-10" dirty="0">
                <a:latin typeface="Calibri"/>
                <a:cs typeface="Calibri"/>
              </a:rPr>
              <a:t>needs </a:t>
            </a:r>
            <a:r>
              <a:rPr sz="2800" spc="-5" dirty="0">
                <a:latin typeface="Calibri"/>
                <a:cs typeface="Calibri"/>
              </a:rPr>
              <a:t>immediate intervention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to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927100" lvl="1" indent="-458470">
              <a:lnSpc>
                <a:spcPct val="100000"/>
              </a:lnSpc>
              <a:buFont typeface="Arial"/>
              <a:buChar char="•"/>
              <a:tabLst>
                <a:tab pos="926465" algn="l"/>
                <a:tab pos="927735" algn="l"/>
              </a:tabLst>
            </a:pPr>
            <a:r>
              <a:rPr sz="2800" spc="-10" dirty="0">
                <a:latin typeface="Calibri"/>
                <a:cs typeface="Calibri"/>
              </a:rPr>
              <a:t>safeguard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life </a:t>
            </a:r>
            <a:r>
              <a:rPr sz="2800" spc="-5" dirty="0">
                <a:latin typeface="Calibri"/>
                <a:cs typeface="Calibri"/>
              </a:rPr>
              <a:t>of the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patient,</a:t>
            </a:r>
            <a:endParaRPr sz="2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927100" marR="5080" lvl="1" indent="-457834">
              <a:lnSpc>
                <a:spcPct val="100000"/>
              </a:lnSpc>
              <a:buFont typeface="Arial"/>
              <a:buChar char="•"/>
              <a:tabLst>
                <a:tab pos="926465" algn="l"/>
                <a:tab pos="927735" algn="l"/>
              </a:tabLst>
            </a:pPr>
            <a:r>
              <a:rPr sz="2800" spc="-10" dirty="0">
                <a:latin typeface="Calibri"/>
                <a:cs typeface="Calibri"/>
              </a:rPr>
              <a:t>bring </a:t>
            </a:r>
            <a:r>
              <a:rPr sz="2800" spc="-5" dirty="0">
                <a:latin typeface="Calibri"/>
                <a:cs typeface="Calibri"/>
              </a:rPr>
              <a:t>down the anxiety of the </a:t>
            </a:r>
            <a:r>
              <a:rPr sz="2800" spc="-10" dirty="0">
                <a:latin typeface="Calibri"/>
                <a:cs typeface="Calibri"/>
              </a:rPr>
              <a:t>family members  </a:t>
            </a:r>
            <a:r>
              <a:rPr sz="2800" spc="-5" dirty="0">
                <a:latin typeface="Calibri"/>
                <a:cs typeface="Calibri"/>
              </a:rPr>
              <a:t>and</a:t>
            </a:r>
            <a:endParaRPr sz="2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927100" marR="370205" lvl="1" indent="-457834">
              <a:lnSpc>
                <a:spcPct val="100000"/>
              </a:lnSpc>
              <a:buFont typeface="Arial"/>
              <a:buChar char="•"/>
              <a:tabLst>
                <a:tab pos="926465" algn="l"/>
                <a:tab pos="927735" algn="l"/>
              </a:tabLst>
            </a:pPr>
            <a:r>
              <a:rPr sz="2800" spc="-5" dirty="0">
                <a:latin typeface="Calibri"/>
                <a:cs typeface="Calibri"/>
              </a:rPr>
              <a:t>enhance emotional </a:t>
            </a:r>
            <a:r>
              <a:rPr sz="2800" spc="-10" dirty="0">
                <a:latin typeface="Calibri"/>
                <a:cs typeface="Calibri"/>
              </a:rPr>
              <a:t>security </a:t>
            </a:r>
            <a:r>
              <a:rPr sz="2800" spc="-5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others </a:t>
            </a:r>
            <a:r>
              <a:rPr sz="2800" spc="-5" dirty="0">
                <a:latin typeface="Calibri"/>
                <a:cs typeface="Calibri"/>
              </a:rPr>
              <a:t>in the  </a:t>
            </a:r>
            <a:r>
              <a:rPr sz="2800" spc="-10" dirty="0">
                <a:latin typeface="Calibri"/>
                <a:cs typeface="Calibri"/>
              </a:rPr>
              <a:t>environment.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237" y="464311"/>
            <a:ext cx="77190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Common </a:t>
            </a:r>
            <a:r>
              <a:rPr sz="4000" spc="-30" dirty="0"/>
              <a:t>psychiatric </a:t>
            </a:r>
            <a:r>
              <a:rPr sz="4000" spc="-15" dirty="0"/>
              <a:t>emergencies</a:t>
            </a:r>
            <a:r>
              <a:rPr sz="4000" dirty="0"/>
              <a:t> </a:t>
            </a:r>
            <a:r>
              <a:rPr sz="4000" spc="-10" dirty="0"/>
              <a:t>are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635" y="1482697"/>
            <a:ext cx="7804150" cy="355981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Suicidal</a:t>
            </a:r>
            <a:r>
              <a:rPr sz="3200" spc="-20" dirty="0">
                <a:latin typeface="Calibri"/>
                <a:cs typeface="Calibri"/>
              </a:rPr>
              <a:t> threat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Violent, aggressive behaviour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18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excitement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Panic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attacks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Stupor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40" dirty="0">
                <a:latin typeface="Calibri"/>
                <a:cs typeface="Calibri"/>
              </a:rPr>
              <a:t>catatonic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syndrome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Hysterical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attacks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70" dirty="0">
                <a:latin typeface="Calibri"/>
                <a:cs typeface="Calibri"/>
              </a:rPr>
              <a:t>Transient </a:t>
            </a:r>
            <a:r>
              <a:rPr sz="3200" spc="-20" dirty="0">
                <a:latin typeface="Calibri"/>
                <a:cs typeface="Calibri"/>
              </a:rPr>
              <a:t>situational</a:t>
            </a:r>
            <a:r>
              <a:rPr sz="3200" spc="1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disturbances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1161" y="464311"/>
            <a:ext cx="74066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Organic </a:t>
            </a:r>
            <a:r>
              <a:rPr sz="4000" spc="-30" dirty="0"/>
              <a:t>psychiatric </a:t>
            </a:r>
            <a:r>
              <a:rPr sz="4000" spc="-15" dirty="0"/>
              <a:t>emergencies</a:t>
            </a:r>
            <a:r>
              <a:rPr sz="4000" spc="-10" dirty="0"/>
              <a:t> are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635" y="1482697"/>
            <a:ext cx="8001000" cy="238188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Delirium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tremens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Epileptic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furor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Acute </a:t>
            </a:r>
            <a:r>
              <a:rPr sz="3200" spc="-5" dirty="0">
                <a:latin typeface="Calibri"/>
                <a:cs typeface="Calibri"/>
              </a:rPr>
              <a:t>drug induced </a:t>
            </a:r>
            <a:r>
              <a:rPr sz="3200" spc="-40" dirty="0">
                <a:latin typeface="Calibri"/>
                <a:cs typeface="Calibri"/>
              </a:rPr>
              <a:t>extra </a:t>
            </a:r>
            <a:r>
              <a:rPr sz="3200" spc="-20" dirty="0">
                <a:latin typeface="Calibri"/>
                <a:cs typeface="Calibri"/>
              </a:rPr>
              <a:t>pyramidal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symptoms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Drug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toxicity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9889" y="425957"/>
            <a:ext cx="327850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Suicidal</a:t>
            </a:r>
            <a:r>
              <a:rPr spc="-140" dirty="0"/>
              <a:t> </a:t>
            </a:r>
            <a:r>
              <a:rPr spc="-10" dirty="0"/>
              <a:t>threat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2674"/>
            <a:ext cx="790765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Suicide </a:t>
            </a:r>
            <a:r>
              <a:rPr sz="3200" dirty="0">
                <a:latin typeface="Calibri"/>
                <a:cs typeface="Calibri"/>
              </a:rPr>
              <a:t>is a type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25" dirty="0">
                <a:latin typeface="Calibri"/>
                <a:cs typeface="Calibri"/>
              </a:rPr>
              <a:t>deliberate </a:t>
            </a:r>
            <a:r>
              <a:rPr sz="3200" spc="-5" dirty="0">
                <a:latin typeface="Calibri"/>
                <a:cs typeface="Calibri"/>
              </a:rPr>
              <a:t>self-harm </a:t>
            </a:r>
            <a:r>
              <a:rPr sz="3200" dirty="0">
                <a:latin typeface="Calibri"/>
                <a:cs typeface="Calibri"/>
              </a:rPr>
              <a:t>and is  </a:t>
            </a:r>
            <a:r>
              <a:rPr sz="3200" spc="-15" dirty="0">
                <a:latin typeface="Calibri"/>
                <a:cs typeface="Calibri"/>
              </a:rPr>
              <a:t>defined </a:t>
            </a:r>
            <a:r>
              <a:rPr sz="3200" dirty="0">
                <a:latin typeface="Calibri"/>
                <a:cs typeface="Calibri"/>
              </a:rPr>
              <a:t>as an </a:t>
            </a:r>
            <a:r>
              <a:rPr sz="3200" spc="-25" dirty="0">
                <a:latin typeface="Calibri"/>
                <a:cs typeface="Calibri"/>
              </a:rPr>
              <a:t>intentional </a:t>
            </a:r>
            <a:r>
              <a:rPr sz="3200" spc="-5" dirty="0">
                <a:latin typeface="Calibri"/>
                <a:cs typeface="Calibri"/>
              </a:rPr>
              <a:t>human </a:t>
            </a:r>
            <a:r>
              <a:rPr sz="3200" dirty="0">
                <a:latin typeface="Calibri"/>
                <a:cs typeface="Calibri"/>
              </a:rPr>
              <a:t>act </a:t>
            </a:r>
            <a:r>
              <a:rPr sz="3200" spc="-5" dirty="0">
                <a:latin typeface="Calibri"/>
                <a:cs typeface="Calibri"/>
              </a:rPr>
              <a:t>of killing  </a:t>
            </a:r>
            <a:r>
              <a:rPr sz="3200" spc="-60" dirty="0">
                <a:latin typeface="Calibri"/>
                <a:cs typeface="Calibri"/>
              </a:rPr>
              <a:t>oneself.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24200" y="3429000"/>
            <a:ext cx="3459479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3564" y="412495"/>
            <a:ext cx="189801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libri"/>
                <a:cs typeface="Calibri"/>
              </a:rPr>
              <a:t>Etiology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2953" y="1948637"/>
            <a:ext cx="5877560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marR="2952750" indent="-342265" algn="r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400" i="1" spc="-5" dirty="0">
                <a:latin typeface="Calibri"/>
                <a:cs typeface="Calibri"/>
              </a:rPr>
              <a:t>Psychiatric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Disorders</a:t>
            </a:r>
            <a:endParaRPr sz="2400">
              <a:latin typeface="Calibri"/>
              <a:cs typeface="Calibri"/>
            </a:endParaRPr>
          </a:p>
          <a:p>
            <a:pPr marL="220979" marR="3004185" lvl="1" indent="-220979" algn="r">
              <a:lnSpc>
                <a:spcPct val="100000"/>
              </a:lnSpc>
              <a:spcBef>
                <a:spcPts val="5"/>
              </a:spcBef>
              <a:buChar char="•"/>
              <a:tabLst>
                <a:tab pos="220979" algn="l"/>
              </a:tabLst>
            </a:pPr>
            <a:r>
              <a:rPr sz="2400" dirty="0">
                <a:latin typeface="Calibri"/>
                <a:cs typeface="Calibri"/>
              </a:rPr>
              <a:t>Major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depression</a:t>
            </a:r>
            <a:endParaRPr sz="2400">
              <a:latin typeface="Calibri"/>
              <a:cs typeface="Calibri"/>
            </a:endParaRPr>
          </a:p>
          <a:p>
            <a:pPr marL="690245" lvl="1" indent="-220979">
              <a:lnSpc>
                <a:spcPct val="100000"/>
              </a:lnSpc>
              <a:buChar char="•"/>
              <a:tabLst>
                <a:tab pos="690880" algn="l"/>
              </a:tabLst>
            </a:pPr>
            <a:r>
              <a:rPr sz="2400" spc="-5" dirty="0">
                <a:latin typeface="Calibri"/>
                <a:cs typeface="Calibri"/>
              </a:rPr>
              <a:t>Schizophrenia</a:t>
            </a:r>
            <a:endParaRPr sz="2400">
              <a:latin typeface="Calibri"/>
              <a:cs typeface="Calibri"/>
            </a:endParaRPr>
          </a:p>
          <a:p>
            <a:pPr marL="690245" lvl="1" indent="-220979">
              <a:lnSpc>
                <a:spcPct val="100000"/>
              </a:lnSpc>
              <a:buChar char="•"/>
              <a:tabLst>
                <a:tab pos="690880" algn="l"/>
              </a:tabLst>
            </a:pPr>
            <a:r>
              <a:rPr sz="2400" spc="-5" dirty="0">
                <a:latin typeface="Calibri"/>
                <a:cs typeface="Calibri"/>
              </a:rPr>
              <a:t>Drug or </a:t>
            </a:r>
            <a:r>
              <a:rPr sz="2400" dirty="0">
                <a:latin typeface="Calibri"/>
                <a:cs typeface="Calibri"/>
              </a:rPr>
              <a:t>alcohol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abuse</a:t>
            </a:r>
            <a:endParaRPr sz="2400">
              <a:latin typeface="Calibri"/>
              <a:cs typeface="Calibri"/>
            </a:endParaRPr>
          </a:p>
          <a:p>
            <a:pPr marL="690245" lvl="1" indent="-220979">
              <a:lnSpc>
                <a:spcPct val="100000"/>
              </a:lnSpc>
              <a:buChar char="•"/>
              <a:tabLst>
                <a:tab pos="690880" algn="l"/>
              </a:tabLst>
            </a:pPr>
            <a:r>
              <a:rPr sz="2400" spc="-5" dirty="0">
                <a:latin typeface="Calibri"/>
                <a:cs typeface="Calibri"/>
              </a:rPr>
              <a:t>Dementia</a:t>
            </a:r>
            <a:endParaRPr sz="2400">
              <a:latin typeface="Calibri"/>
              <a:cs typeface="Calibri"/>
            </a:endParaRPr>
          </a:p>
          <a:p>
            <a:pPr marL="690245" lvl="1" indent="-220979">
              <a:lnSpc>
                <a:spcPct val="100000"/>
              </a:lnSpc>
              <a:buChar char="•"/>
              <a:tabLst>
                <a:tab pos="690880" algn="l"/>
              </a:tabLst>
            </a:pPr>
            <a:r>
              <a:rPr sz="2400" spc="-5" dirty="0">
                <a:latin typeface="Calibri"/>
                <a:cs typeface="Calibri"/>
              </a:rPr>
              <a:t>Delirium</a:t>
            </a:r>
            <a:endParaRPr sz="2400">
              <a:latin typeface="Calibri"/>
              <a:cs typeface="Calibri"/>
            </a:endParaRPr>
          </a:p>
          <a:p>
            <a:pPr marL="690245" lvl="1" indent="-220979">
              <a:lnSpc>
                <a:spcPct val="100000"/>
              </a:lnSpc>
              <a:buChar char="•"/>
              <a:tabLst>
                <a:tab pos="690880" algn="l"/>
              </a:tabLst>
            </a:pPr>
            <a:r>
              <a:rPr sz="2400" dirty="0">
                <a:latin typeface="Calibri"/>
                <a:cs typeface="Calibri"/>
              </a:rPr>
              <a:t>Personality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disorder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i="1" spc="-5" dirty="0">
                <a:latin typeface="Calibri"/>
                <a:cs typeface="Calibri"/>
              </a:rPr>
              <a:t>Physical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Disorders</a:t>
            </a:r>
            <a:endParaRPr sz="2400">
              <a:latin typeface="Calibri"/>
              <a:cs typeface="Calibri"/>
            </a:endParaRPr>
          </a:p>
          <a:p>
            <a:pPr marL="690245" lvl="1" indent="-220979">
              <a:lnSpc>
                <a:spcPct val="100000"/>
              </a:lnSpc>
              <a:buChar char="•"/>
              <a:tabLst>
                <a:tab pos="690880" algn="l"/>
              </a:tabLst>
            </a:pPr>
            <a:r>
              <a:rPr sz="2400" dirty="0">
                <a:latin typeface="Calibri"/>
                <a:cs typeface="Calibri"/>
              </a:rPr>
              <a:t>Patients with incurable </a:t>
            </a:r>
            <a:r>
              <a:rPr sz="2400" spc="-5" dirty="0">
                <a:latin typeface="Calibri"/>
                <a:cs typeface="Calibri"/>
              </a:rPr>
              <a:t>or painful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physical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disorders </a:t>
            </a:r>
            <a:r>
              <a:rPr sz="2400" dirty="0">
                <a:latin typeface="Calibri"/>
                <a:cs typeface="Calibri"/>
              </a:rPr>
              <a:t>like, cancer 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AIDS.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7753" y="1670430"/>
            <a:ext cx="6875145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5" dirty="0">
                <a:latin typeface="Calibri"/>
                <a:cs typeface="Calibri"/>
              </a:rPr>
              <a:t>Psychosocial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Factors</a:t>
            </a:r>
            <a:endParaRPr sz="2800">
              <a:latin typeface="Calibri"/>
              <a:cs typeface="Calibri"/>
            </a:endParaRPr>
          </a:p>
          <a:p>
            <a:pPr marL="728345" lvl="1" indent="-259079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2800" spc="-10" dirty="0">
                <a:latin typeface="Calibri"/>
                <a:cs typeface="Calibri"/>
              </a:rPr>
              <a:t>Failure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examination</a:t>
            </a:r>
            <a:endParaRPr sz="2800">
              <a:latin typeface="Calibri"/>
              <a:cs typeface="Calibri"/>
            </a:endParaRPr>
          </a:p>
          <a:p>
            <a:pPr marL="728345" lvl="1" indent="-259079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2800" spc="-10" dirty="0">
                <a:latin typeface="Calibri"/>
                <a:cs typeface="Calibri"/>
              </a:rPr>
              <a:t>Dowry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difficulties</a:t>
            </a:r>
            <a:endParaRPr sz="2800">
              <a:latin typeface="Calibri"/>
              <a:cs typeface="Calibri"/>
            </a:endParaRPr>
          </a:p>
          <a:p>
            <a:pPr marL="728345" lvl="1" indent="-259079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2800" spc="-5" dirty="0">
                <a:latin typeface="Calibri"/>
                <a:cs typeface="Calibri"/>
              </a:rPr>
              <a:t>Marital</a:t>
            </a:r>
            <a:r>
              <a:rPr sz="2800" spc="-10" dirty="0">
                <a:latin typeface="Calibri"/>
                <a:cs typeface="Calibri"/>
              </a:rPr>
              <a:t> difficulties</a:t>
            </a:r>
            <a:endParaRPr sz="2800">
              <a:latin typeface="Calibri"/>
              <a:cs typeface="Calibri"/>
            </a:endParaRPr>
          </a:p>
          <a:p>
            <a:pPr marL="728345" lvl="1" indent="-259079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2800" spc="-10" dirty="0">
                <a:latin typeface="Calibri"/>
                <a:cs typeface="Calibri"/>
              </a:rPr>
              <a:t>Loss </a:t>
            </a:r>
            <a:r>
              <a:rPr sz="2800" spc="-5" dirty="0">
                <a:latin typeface="Calibri"/>
                <a:cs typeface="Calibri"/>
              </a:rPr>
              <a:t>of loved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object</a:t>
            </a:r>
            <a:endParaRPr sz="2800">
              <a:latin typeface="Calibri"/>
              <a:cs typeface="Calibri"/>
            </a:endParaRPr>
          </a:p>
          <a:p>
            <a:pPr marL="728345" lvl="1" indent="-259079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2800" spc="-5" dirty="0">
                <a:latin typeface="Calibri"/>
                <a:cs typeface="Calibri"/>
              </a:rPr>
              <a:t>Isolation and alienation </a:t>
            </a:r>
            <a:r>
              <a:rPr sz="2800" spc="-10" dirty="0">
                <a:latin typeface="Calibri"/>
                <a:cs typeface="Calibri"/>
              </a:rPr>
              <a:t>from social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groups</a:t>
            </a:r>
            <a:endParaRPr sz="2800">
              <a:latin typeface="Calibri"/>
              <a:cs typeface="Calibri"/>
            </a:endParaRPr>
          </a:p>
          <a:p>
            <a:pPr marL="728345" lvl="1" indent="-259079">
              <a:lnSpc>
                <a:spcPct val="100000"/>
              </a:lnSpc>
              <a:buChar char="•"/>
              <a:tabLst>
                <a:tab pos="728980" algn="l"/>
              </a:tabLst>
            </a:pPr>
            <a:r>
              <a:rPr sz="2800" spc="-5" dirty="0">
                <a:latin typeface="Calibri"/>
                <a:cs typeface="Calibri"/>
              </a:rPr>
              <a:t>Financial and </a:t>
            </a:r>
            <a:r>
              <a:rPr sz="2800" spc="-10" dirty="0">
                <a:latin typeface="Calibri"/>
                <a:cs typeface="Calibri"/>
              </a:rPr>
              <a:t>occupational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difficulties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6208" y="228600"/>
            <a:ext cx="2648712" cy="1723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02479" y="4800600"/>
            <a:ext cx="4282439" cy="1857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0" y="4800598"/>
            <a:ext cx="3742944" cy="1981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4077" y="412495"/>
            <a:ext cx="51993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dirty="0">
                <a:latin typeface="Calibri"/>
                <a:cs typeface="Calibri"/>
              </a:rPr>
              <a:t>Risk </a:t>
            </a:r>
            <a:r>
              <a:rPr i="1" spc="-5" dirty="0">
                <a:latin typeface="Calibri"/>
                <a:cs typeface="Calibri"/>
              </a:rPr>
              <a:t>Factors for</a:t>
            </a:r>
            <a:r>
              <a:rPr i="1" spc="-6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Suicide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8204" y="1807209"/>
            <a:ext cx="646049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045" indent="-220979">
              <a:lnSpc>
                <a:spcPct val="100000"/>
              </a:lnSpc>
              <a:spcBef>
                <a:spcPts val="100"/>
              </a:spcBef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Age</a:t>
            </a:r>
            <a:endParaRPr sz="2400">
              <a:latin typeface="Calibri"/>
              <a:cs typeface="Calibri"/>
            </a:endParaRPr>
          </a:p>
          <a:p>
            <a:pPr marL="635000" lvl="1" indent="-166370">
              <a:lnSpc>
                <a:spcPct val="100000"/>
              </a:lnSpc>
              <a:spcBef>
                <a:spcPts val="35"/>
              </a:spcBef>
              <a:buChar char="•"/>
              <a:tabLst>
                <a:tab pos="635635" algn="l"/>
              </a:tabLst>
            </a:pPr>
            <a:r>
              <a:rPr sz="1800" dirty="0">
                <a:latin typeface="Calibri"/>
                <a:cs typeface="Calibri"/>
              </a:rPr>
              <a:t>males </a:t>
            </a:r>
            <a:r>
              <a:rPr sz="1800" spc="-5" dirty="0">
                <a:latin typeface="Calibri"/>
                <a:cs typeface="Calibri"/>
              </a:rPr>
              <a:t>above </a:t>
            </a:r>
            <a:r>
              <a:rPr sz="1800" dirty="0">
                <a:latin typeface="Calibri"/>
                <a:cs typeface="Calibri"/>
              </a:rPr>
              <a:t>40years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dirty="0">
                <a:latin typeface="Calibri"/>
                <a:cs typeface="Calibri"/>
              </a:rPr>
              <a:t>age</a:t>
            </a:r>
            <a:endParaRPr sz="1800">
              <a:latin typeface="Calibri"/>
              <a:cs typeface="Calibri"/>
            </a:endParaRPr>
          </a:p>
          <a:p>
            <a:pPr marL="635000" lvl="1" indent="-166370">
              <a:lnSpc>
                <a:spcPts val="2140"/>
              </a:lnSpc>
              <a:buChar char="•"/>
              <a:tabLst>
                <a:tab pos="635635" algn="l"/>
              </a:tabLst>
            </a:pPr>
            <a:r>
              <a:rPr sz="1800" dirty="0">
                <a:latin typeface="Calibri"/>
                <a:cs typeface="Calibri"/>
              </a:rPr>
              <a:t>females </a:t>
            </a:r>
            <a:r>
              <a:rPr sz="1800" spc="-5" dirty="0">
                <a:latin typeface="Calibri"/>
                <a:cs typeface="Calibri"/>
              </a:rPr>
              <a:t>above </a:t>
            </a:r>
            <a:r>
              <a:rPr sz="1800" dirty="0">
                <a:latin typeface="Calibri"/>
                <a:cs typeface="Calibri"/>
              </a:rPr>
              <a:t>55years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dirty="0">
                <a:latin typeface="Calibri"/>
                <a:cs typeface="Calibri"/>
              </a:rPr>
              <a:t> age</a:t>
            </a:r>
            <a:endParaRPr sz="1800">
              <a:latin typeface="Calibri"/>
              <a:cs typeface="Calibri"/>
            </a:endParaRPr>
          </a:p>
          <a:p>
            <a:pPr marL="233045" indent="-220979">
              <a:lnSpc>
                <a:spcPts val="286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Sex</a:t>
            </a:r>
            <a:endParaRPr sz="2400">
              <a:latin typeface="Calibri"/>
              <a:cs typeface="Calibri"/>
            </a:endParaRPr>
          </a:p>
          <a:p>
            <a:pPr marL="635000" lvl="1" indent="-166370">
              <a:lnSpc>
                <a:spcPct val="100000"/>
              </a:lnSpc>
              <a:spcBef>
                <a:spcPts val="35"/>
              </a:spcBef>
              <a:buChar char="•"/>
              <a:tabLst>
                <a:tab pos="635635" algn="l"/>
              </a:tabLst>
            </a:pPr>
            <a:r>
              <a:rPr sz="1800" dirty="0">
                <a:latin typeface="Calibri"/>
                <a:cs typeface="Calibri"/>
              </a:rPr>
              <a:t>men </a:t>
            </a:r>
            <a:r>
              <a:rPr sz="1800" spc="-5" dirty="0">
                <a:latin typeface="Calibri"/>
                <a:cs typeface="Calibri"/>
              </a:rPr>
              <a:t>have </a:t>
            </a:r>
            <a:r>
              <a:rPr sz="1800" dirty="0">
                <a:latin typeface="Calibri"/>
                <a:cs typeface="Calibri"/>
              </a:rPr>
              <a:t>greater </a:t>
            </a:r>
            <a:r>
              <a:rPr sz="1800" spc="-10" dirty="0">
                <a:latin typeface="Calibri"/>
                <a:cs typeface="Calibri"/>
              </a:rPr>
              <a:t>risk </a:t>
            </a:r>
            <a:r>
              <a:rPr sz="1800" spc="-5" dirty="0">
                <a:latin typeface="Calibri"/>
                <a:cs typeface="Calibri"/>
              </a:rPr>
              <a:t>of completed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suicide.</a:t>
            </a:r>
            <a:endParaRPr sz="1800">
              <a:latin typeface="Calibri"/>
              <a:cs typeface="Calibri"/>
            </a:endParaRPr>
          </a:p>
          <a:p>
            <a:pPr marL="635000" lvl="1" indent="-166370">
              <a:lnSpc>
                <a:spcPct val="100000"/>
              </a:lnSpc>
              <a:spcBef>
                <a:spcPts val="5"/>
              </a:spcBef>
              <a:buChar char="•"/>
              <a:tabLst>
                <a:tab pos="635635" algn="l"/>
              </a:tabLst>
            </a:pPr>
            <a:r>
              <a:rPr sz="1800" spc="-5" dirty="0">
                <a:latin typeface="Calibri"/>
                <a:cs typeface="Calibri"/>
              </a:rPr>
              <a:t>suicide is </a:t>
            </a:r>
            <a:r>
              <a:rPr sz="1800" dirty="0">
                <a:latin typeface="Calibri"/>
                <a:cs typeface="Calibri"/>
              </a:rPr>
              <a:t>3 </a:t>
            </a:r>
            <a:r>
              <a:rPr sz="1800" spc="-5" dirty="0">
                <a:latin typeface="Calibri"/>
                <a:cs typeface="Calibri"/>
              </a:rPr>
              <a:t>times </a:t>
            </a:r>
            <a:r>
              <a:rPr sz="1800" dirty="0">
                <a:latin typeface="Calibri"/>
                <a:cs typeface="Calibri"/>
              </a:rPr>
              <a:t>more </a:t>
            </a:r>
            <a:r>
              <a:rPr sz="1800" spc="-5" dirty="0">
                <a:latin typeface="Calibri"/>
                <a:cs typeface="Calibri"/>
              </a:rPr>
              <a:t>common in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men</a:t>
            </a:r>
            <a:endParaRPr sz="1800">
              <a:latin typeface="Calibri"/>
              <a:cs typeface="Calibri"/>
            </a:endParaRPr>
          </a:p>
          <a:p>
            <a:pPr marL="635000" lvl="1" indent="-166370">
              <a:lnSpc>
                <a:spcPts val="2140"/>
              </a:lnSpc>
              <a:buChar char="•"/>
              <a:tabLst>
                <a:tab pos="635635" algn="l"/>
              </a:tabLst>
            </a:pPr>
            <a:r>
              <a:rPr sz="1800" dirty="0">
                <a:latin typeface="Calibri"/>
                <a:cs typeface="Calibri"/>
              </a:rPr>
              <a:t>women </a:t>
            </a:r>
            <a:r>
              <a:rPr sz="1800" spc="-5" dirty="0">
                <a:latin typeface="Calibri"/>
                <a:cs typeface="Calibri"/>
              </a:rPr>
              <a:t>have </a:t>
            </a:r>
            <a:r>
              <a:rPr sz="1800" dirty="0">
                <a:latin typeface="Calibri"/>
                <a:cs typeface="Calibri"/>
              </a:rPr>
              <a:t>higher </a:t>
            </a:r>
            <a:r>
              <a:rPr sz="1800" spc="-5" dirty="0">
                <a:latin typeface="Calibri"/>
                <a:cs typeface="Calibri"/>
              </a:rPr>
              <a:t>rate of attempted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suicide</a:t>
            </a:r>
            <a:endParaRPr sz="1800">
              <a:latin typeface="Calibri"/>
              <a:cs typeface="Calibri"/>
            </a:endParaRPr>
          </a:p>
          <a:p>
            <a:pPr marL="233045" indent="-220979">
              <a:lnSpc>
                <a:spcPts val="286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Being </a:t>
            </a:r>
            <a:r>
              <a:rPr sz="2400" spc="-5" dirty="0">
                <a:latin typeface="Calibri"/>
                <a:cs typeface="Calibri"/>
              </a:rPr>
              <a:t>unmarried, divorced, </a:t>
            </a:r>
            <a:r>
              <a:rPr sz="2400" dirty="0">
                <a:latin typeface="Calibri"/>
                <a:cs typeface="Calibri"/>
              </a:rPr>
              <a:t>widowed </a:t>
            </a:r>
            <a:r>
              <a:rPr sz="2400" spc="-5" dirty="0">
                <a:latin typeface="Calibri"/>
                <a:cs typeface="Calibri"/>
              </a:rPr>
              <a:t>or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separated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Having a </a:t>
            </a:r>
            <a:r>
              <a:rPr sz="2400" spc="-5" dirty="0">
                <a:latin typeface="Calibri"/>
                <a:cs typeface="Calibri"/>
              </a:rPr>
              <a:t>definite suicidal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plan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History of previous suicidal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attempts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Recent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losses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1126616"/>
            <a:ext cx="807656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Calibri"/>
                <a:cs typeface="Calibri"/>
              </a:rPr>
              <a:t>Major</a:t>
            </a:r>
            <a:r>
              <a:rPr sz="2400" i="1" spc="-5" dirty="0">
                <a:latin typeface="Calibri"/>
                <a:cs typeface="Calibri"/>
              </a:rPr>
              <a:t> depression: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one of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commonest conditions </a:t>
            </a:r>
            <a:r>
              <a:rPr sz="2400" dirty="0">
                <a:latin typeface="Calibri"/>
                <a:cs typeface="Calibri"/>
              </a:rPr>
              <a:t>associated with a </a:t>
            </a:r>
            <a:r>
              <a:rPr sz="2400" spc="-5" dirty="0">
                <a:latin typeface="Calibri"/>
                <a:cs typeface="Calibri"/>
              </a:rPr>
              <a:t>high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risk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suicide.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Suicide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due </a:t>
            </a:r>
            <a:r>
              <a:rPr sz="2400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pervasive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persistent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sadness;</a:t>
            </a:r>
            <a:endParaRPr sz="2400">
              <a:latin typeface="Calibri"/>
              <a:cs typeface="Calibri"/>
            </a:endParaRPr>
          </a:p>
          <a:p>
            <a:pPr marL="355600" marR="66548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pessimistic cognitions </a:t>
            </a:r>
            <a:r>
              <a:rPr sz="2400" dirty="0">
                <a:latin typeface="Calibri"/>
                <a:cs typeface="Calibri"/>
              </a:rPr>
              <a:t>concerning the </a:t>
            </a:r>
            <a:r>
              <a:rPr sz="2400" spc="-5" dirty="0">
                <a:latin typeface="Calibri"/>
                <a:cs typeface="Calibri"/>
              </a:rPr>
              <a:t>past, present </a:t>
            </a:r>
            <a:r>
              <a:rPr sz="2400" dirty="0">
                <a:latin typeface="Calibri"/>
                <a:cs typeface="Calibri"/>
              </a:rPr>
              <a:t>and  </a:t>
            </a:r>
            <a:r>
              <a:rPr sz="2400" spc="-5" dirty="0">
                <a:latin typeface="Calibri"/>
                <a:cs typeface="Calibri"/>
              </a:rPr>
              <a:t>future; delusions of </a:t>
            </a:r>
            <a:r>
              <a:rPr sz="2400" dirty="0">
                <a:latin typeface="Calibri"/>
                <a:cs typeface="Calibri"/>
              </a:rPr>
              <a:t>guilt, </a:t>
            </a:r>
            <a:r>
              <a:rPr sz="2400" spc="-5" dirty="0">
                <a:latin typeface="Calibri"/>
                <a:cs typeface="Calibri"/>
              </a:rPr>
              <a:t>helplessness, hopelessness and  </a:t>
            </a:r>
            <a:r>
              <a:rPr sz="2400" dirty="0">
                <a:latin typeface="Calibri"/>
                <a:cs typeface="Calibri"/>
              </a:rPr>
              <a:t>worthlessness;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derogatory voices urging him </a:t>
            </a:r>
            <a:r>
              <a:rPr sz="2400" dirty="0">
                <a:latin typeface="Calibri"/>
                <a:cs typeface="Calibri"/>
              </a:rPr>
              <a:t>to take </a:t>
            </a:r>
            <a:r>
              <a:rPr sz="2400" spc="-5" dirty="0">
                <a:latin typeface="Calibri"/>
                <a:cs typeface="Calibri"/>
              </a:rPr>
              <a:t>his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life.</a:t>
            </a:r>
            <a:endParaRPr sz="2400">
              <a:latin typeface="Calibri"/>
              <a:cs typeface="Calibri"/>
            </a:endParaRPr>
          </a:p>
          <a:p>
            <a:pPr marL="355600" marR="14604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risk </a:t>
            </a:r>
            <a:r>
              <a:rPr sz="2400" spc="-5" dirty="0">
                <a:latin typeface="Calibri"/>
                <a:cs typeface="Calibri"/>
              </a:rPr>
              <a:t>of suicide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more </a:t>
            </a:r>
            <a:r>
              <a:rPr sz="2400" dirty="0">
                <a:latin typeface="Calibri"/>
                <a:cs typeface="Calibri"/>
              </a:rPr>
              <a:t>when the acute </a:t>
            </a:r>
            <a:r>
              <a:rPr sz="2400" spc="-5" dirty="0">
                <a:latin typeface="Calibri"/>
                <a:cs typeface="Calibri"/>
              </a:rPr>
              <a:t>phase has passed  </a:t>
            </a:r>
            <a:r>
              <a:rPr sz="2400" dirty="0">
                <a:latin typeface="Calibri"/>
                <a:cs typeface="Calibri"/>
              </a:rPr>
              <a:t>and the characteristic </a:t>
            </a:r>
            <a:r>
              <a:rPr sz="2400" spc="-5" dirty="0">
                <a:latin typeface="Calibri"/>
                <a:cs typeface="Calibri"/>
              </a:rPr>
              <a:t>psychomotor </a:t>
            </a:r>
            <a:r>
              <a:rPr sz="2400" dirty="0">
                <a:latin typeface="Calibri"/>
                <a:cs typeface="Calibri"/>
              </a:rPr>
              <a:t>retardation </a:t>
            </a:r>
            <a:r>
              <a:rPr sz="2400" spc="-5" dirty="0">
                <a:latin typeface="Calibri"/>
                <a:cs typeface="Calibri"/>
              </a:rPr>
              <a:t>has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improved.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This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so because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patient has more </a:t>
            </a:r>
            <a:r>
              <a:rPr sz="2400" dirty="0">
                <a:latin typeface="Calibri"/>
                <a:cs typeface="Calibri"/>
              </a:rPr>
              <a:t>energy to carry </a:t>
            </a:r>
            <a:r>
              <a:rPr sz="2400" spc="-5" dirty="0">
                <a:latin typeface="Calibri"/>
                <a:cs typeface="Calibri"/>
              </a:rPr>
              <a:t>out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his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suicidal plans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now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9300" y="1097407"/>
            <a:ext cx="806323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Calibri"/>
                <a:cs typeface="Calibri"/>
              </a:rPr>
              <a:t>Schizophrenia: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presence of associated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depression,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young age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High </a:t>
            </a:r>
            <a:r>
              <a:rPr sz="2400" dirty="0">
                <a:latin typeface="Calibri"/>
                <a:cs typeface="Calibri"/>
              </a:rPr>
              <a:t>levels </a:t>
            </a:r>
            <a:r>
              <a:rPr sz="2400" spc="-5" dirty="0">
                <a:latin typeface="Calibri"/>
                <a:cs typeface="Calibri"/>
              </a:rPr>
              <a:t>of premorbid functioning (especially during </a:t>
            </a:r>
            <a:r>
              <a:rPr sz="2400" dirty="0">
                <a:latin typeface="Calibri"/>
                <a:cs typeface="Calibri"/>
              </a:rPr>
              <a:t>college  education).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350">
              <a:latin typeface="Calibri"/>
              <a:cs typeface="Calibri"/>
            </a:endParaRPr>
          </a:p>
          <a:p>
            <a:pPr marL="355600" marR="716915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People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5" dirty="0">
                <a:latin typeface="Calibri"/>
                <a:cs typeface="Calibri"/>
              </a:rPr>
              <a:t>this risk group </a:t>
            </a:r>
            <a:r>
              <a:rPr sz="2400" dirty="0">
                <a:latin typeface="Calibri"/>
                <a:cs typeface="Calibri"/>
              </a:rPr>
              <a:t>are more likely to realize the  </a:t>
            </a:r>
            <a:r>
              <a:rPr sz="2400" spc="-5" dirty="0">
                <a:latin typeface="Calibri"/>
                <a:cs typeface="Calibri"/>
              </a:rPr>
              <a:t>devastating significance of </a:t>
            </a:r>
            <a:r>
              <a:rPr sz="2400" dirty="0">
                <a:latin typeface="Calibri"/>
                <a:cs typeface="Calibri"/>
              </a:rPr>
              <a:t>their illness more than </a:t>
            </a:r>
            <a:r>
              <a:rPr sz="2400" spc="-5" dirty="0">
                <a:latin typeface="Calibri"/>
                <a:cs typeface="Calibri"/>
              </a:rPr>
              <a:t>other  </a:t>
            </a:r>
            <a:r>
              <a:rPr sz="2400" dirty="0">
                <a:latin typeface="Calibri"/>
                <a:cs typeface="Calibri"/>
              </a:rPr>
              <a:t>groups </a:t>
            </a:r>
            <a:r>
              <a:rPr sz="2400" spc="-5" dirty="0">
                <a:latin typeface="Calibri"/>
                <a:cs typeface="Calibri"/>
              </a:rPr>
              <a:t>of schizophrenic patients do,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see suicide </a:t>
            </a:r>
            <a:r>
              <a:rPr sz="2400" dirty="0">
                <a:latin typeface="Calibri"/>
                <a:cs typeface="Calibri"/>
              </a:rPr>
              <a:t>as a  reasonable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alternative.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813053"/>
            <a:ext cx="792289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Calibri"/>
                <a:cs typeface="Calibri"/>
              </a:rPr>
              <a:t>Mania: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354965" marR="39243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This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usually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result of grandiose </a:t>
            </a:r>
            <a:r>
              <a:rPr sz="2400" dirty="0">
                <a:latin typeface="Calibri"/>
                <a:cs typeface="Calibri"/>
              </a:rPr>
              <a:t>ideation: the </a:t>
            </a:r>
            <a:r>
              <a:rPr sz="2400" spc="-5" dirty="0">
                <a:latin typeface="Calibri"/>
                <a:cs typeface="Calibri"/>
              </a:rPr>
              <a:t>patient  </a:t>
            </a:r>
            <a:r>
              <a:rPr sz="2400" dirty="0">
                <a:latin typeface="Calibri"/>
                <a:cs typeface="Calibri"/>
              </a:rPr>
              <a:t>may </a:t>
            </a:r>
            <a:r>
              <a:rPr sz="2400" spc="-5" dirty="0">
                <a:latin typeface="Calibri"/>
                <a:cs typeface="Calibri"/>
              </a:rPr>
              <a:t>believe </a:t>
            </a:r>
            <a:r>
              <a:rPr sz="2400" dirty="0">
                <a:latin typeface="Calibri"/>
                <a:cs typeface="Calibri"/>
              </a:rPr>
              <a:t>that </a:t>
            </a:r>
            <a:r>
              <a:rPr sz="2400" spc="-5" dirty="0">
                <a:latin typeface="Calibri"/>
                <a:cs typeface="Calibri"/>
              </a:rPr>
              <a:t>he </a:t>
            </a:r>
            <a:r>
              <a:rPr sz="2400" dirty="0">
                <a:latin typeface="Calibri"/>
                <a:cs typeface="Calibri"/>
              </a:rPr>
              <a:t>is a great </a:t>
            </a:r>
            <a:r>
              <a:rPr sz="2400" spc="-5" dirty="0">
                <a:latin typeface="Calibri"/>
                <a:cs typeface="Calibri"/>
              </a:rPr>
              <a:t>person, or </a:t>
            </a:r>
            <a:r>
              <a:rPr sz="2400" dirty="0">
                <a:latin typeface="Calibri"/>
                <a:cs typeface="Calibri"/>
              </a:rPr>
              <a:t>wish to </a:t>
            </a:r>
            <a:r>
              <a:rPr sz="2400" spc="-10" dirty="0">
                <a:latin typeface="Calibri"/>
                <a:cs typeface="Calibri"/>
              </a:rPr>
              <a:t>prove </a:t>
            </a:r>
            <a:r>
              <a:rPr sz="2400" spc="-5" dirty="0">
                <a:latin typeface="Calibri"/>
                <a:cs typeface="Calibri"/>
              </a:rPr>
              <a:t>his  supernatural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powers.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With this intent in mind, </a:t>
            </a:r>
            <a:r>
              <a:rPr sz="2400" spc="-5" dirty="0">
                <a:latin typeface="Calibri"/>
                <a:cs typeface="Calibri"/>
              </a:rPr>
              <a:t>he </a:t>
            </a:r>
            <a:r>
              <a:rPr sz="2400" dirty="0">
                <a:latin typeface="Calibri"/>
                <a:cs typeface="Calibri"/>
              </a:rPr>
              <a:t>may carry </a:t>
            </a:r>
            <a:r>
              <a:rPr sz="2400" spc="-5" dirty="0">
                <a:latin typeface="Calibri"/>
                <a:cs typeface="Calibri"/>
              </a:rPr>
              <a:t>out some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dangerous</a:t>
            </a:r>
            <a:endParaRPr sz="2400">
              <a:latin typeface="Calibri"/>
              <a:cs typeface="Calibri"/>
            </a:endParaRPr>
          </a:p>
          <a:p>
            <a:pPr marL="354965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activity that can </a:t>
            </a:r>
            <a:r>
              <a:rPr sz="2400" spc="-5" dirty="0">
                <a:latin typeface="Calibri"/>
                <a:cs typeface="Calibri"/>
              </a:rPr>
              <a:t>cost him his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life.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i="1" spc="-5" dirty="0">
                <a:latin typeface="Calibri"/>
                <a:cs typeface="Calibri"/>
              </a:rPr>
              <a:t>Drug or alcohol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abuse: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Suicide </a:t>
            </a:r>
            <a:r>
              <a:rPr sz="2400" dirty="0">
                <a:latin typeface="Calibri"/>
                <a:cs typeface="Calibri"/>
              </a:rPr>
              <a:t>among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alcoholics</a:t>
            </a:r>
            <a:endParaRPr sz="2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can </a:t>
            </a:r>
            <a:r>
              <a:rPr sz="2400" spc="-5" dirty="0">
                <a:latin typeface="Calibri"/>
                <a:cs typeface="Calibri"/>
              </a:rPr>
              <a:t>be due </a:t>
            </a:r>
            <a:r>
              <a:rPr sz="2400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depression </a:t>
            </a:r>
            <a:r>
              <a:rPr sz="2400" dirty="0">
                <a:latin typeface="Calibri"/>
                <a:cs typeface="Calibri"/>
              </a:rPr>
              <a:t>in the withdrawal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phase.</a:t>
            </a:r>
            <a:endParaRPr sz="240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Also, the </a:t>
            </a:r>
            <a:r>
              <a:rPr sz="2400" spc="-5" dirty="0">
                <a:latin typeface="Calibri"/>
                <a:cs typeface="Calibri"/>
              </a:rPr>
              <a:t>loss </a:t>
            </a:r>
            <a:r>
              <a:rPr sz="2400" spc="-10" dirty="0">
                <a:latin typeface="Calibri"/>
                <a:cs typeface="Calibri"/>
              </a:rPr>
              <a:t>of </a:t>
            </a:r>
            <a:r>
              <a:rPr sz="2400" spc="-5" dirty="0">
                <a:latin typeface="Calibri"/>
                <a:cs typeface="Calibri"/>
              </a:rPr>
              <a:t>friends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family, self-respect, status, </a:t>
            </a:r>
            <a:r>
              <a:rPr sz="2400" dirty="0">
                <a:latin typeface="Calibri"/>
                <a:cs typeface="Calibri"/>
              </a:rPr>
              <a:t>and a  general realization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havoc alcohol has </a:t>
            </a:r>
            <a:r>
              <a:rPr sz="2400" dirty="0">
                <a:latin typeface="Calibri"/>
                <a:cs typeface="Calibri"/>
              </a:rPr>
              <a:t>created in </a:t>
            </a:r>
            <a:r>
              <a:rPr sz="2400" spc="-5" dirty="0">
                <a:latin typeface="Calibri"/>
                <a:cs typeface="Calibri"/>
              </a:rPr>
              <a:t>his </a:t>
            </a:r>
            <a:r>
              <a:rPr sz="2400" dirty="0">
                <a:latin typeface="Calibri"/>
                <a:cs typeface="Calibri"/>
              </a:rPr>
              <a:t>life  can cause the individual to wish 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1478102"/>
            <a:ext cx="7722234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Calibri"/>
                <a:cs typeface="Calibri"/>
              </a:rPr>
              <a:t>Personality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disorder: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libri"/>
              <a:cs typeface="Calibri"/>
            </a:endParaRPr>
          </a:p>
          <a:p>
            <a:pPr marL="354965" marR="988694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Individuals </a:t>
            </a:r>
            <a:r>
              <a:rPr sz="2400" dirty="0">
                <a:latin typeface="Calibri"/>
                <a:cs typeface="Calibri"/>
              </a:rPr>
              <a:t>with </a:t>
            </a:r>
            <a:r>
              <a:rPr sz="2400" spc="-5" dirty="0">
                <a:latin typeface="Calibri"/>
                <a:cs typeface="Calibri"/>
              </a:rPr>
              <a:t>histrionic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borderline </a:t>
            </a:r>
            <a:r>
              <a:rPr sz="2400" dirty="0">
                <a:latin typeface="Calibri"/>
                <a:cs typeface="Calibri"/>
              </a:rPr>
              <a:t>traits may  </a:t>
            </a:r>
            <a:r>
              <a:rPr sz="2400" spc="-5" dirty="0">
                <a:latin typeface="Calibri"/>
                <a:cs typeface="Calibri"/>
              </a:rPr>
              <a:t>occasionally </a:t>
            </a:r>
            <a:r>
              <a:rPr sz="2400" dirty="0">
                <a:latin typeface="Calibri"/>
                <a:cs typeface="Calibri"/>
              </a:rPr>
              <a:t>attempt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suicide.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i="1" spc="-5" dirty="0">
                <a:latin typeface="Calibri"/>
                <a:cs typeface="Calibri"/>
              </a:rPr>
              <a:t>Organic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conditions: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Conditions such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delirium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dementia due </a:t>
            </a:r>
            <a:r>
              <a:rPr sz="2400" dirty="0">
                <a:latin typeface="Calibri"/>
                <a:cs typeface="Calibri"/>
              </a:rPr>
              <a:t>to changes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mood like anxiety  and </a:t>
            </a:r>
            <a:r>
              <a:rPr sz="2400" spc="-5" dirty="0">
                <a:latin typeface="Calibri"/>
                <a:cs typeface="Calibri"/>
              </a:rPr>
              <a:t>depression </a:t>
            </a:r>
            <a:r>
              <a:rPr sz="2400" dirty="0">
                <a:latin typeface="Calibri"/>
                <a:cs typeface="Calibri"/>
              </a:rPr>
              <a:t>may also </a:t>
            </a:r>
            <a:r>
              <a:rPr sz="2400" spc="-5" dirty="0">
                <a:latin typeface="Calibri"/>
                <a:cs typeface="Calibri"/>
              </a:rPr>
              <a:t>induce suicidal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tendency.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38800" y="152400"/>
            <a:ext cx="3083052" cy="1743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482697"/>
            <a:ext cx="7581900" cy="286956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Beware </a:t>
            </a:r>
            <a:r>
              <a:rPr sz="3200" spc="-5" dirty="0">
                <a:latin typeface="Calibri"/>
                <a:cs typeface="Calibri"/>
              </a:rPr>
              <a:t>of suicidal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signs.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Monitor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40" dirty="0">
                <a:latin typeface="Calibri"/>
                <a:cs typeface="Calibri"/>
              </a:rPr>
              <a:t>patient’s </a:t>
            </a:r>
            <a:r>
              <a:rPr sz="3200" spc="-45" dirty="0">
                <a:latin typeface="Calibri"/>
                <a:cs typeface="Calibri"/>
              </a:rPr>
              <a:t>safety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needs.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Encourage </a:t>
            </a:r>
            <a:r>
              <a:rPr sz="3200" spc="-5" dirty="0">
                <a:latin typeface="Calibri"/>
                <a:cs typeface="Calibri"/>
              </a:rPr>
              <a:t>verbal </a:t>
            </a:r>
            <a:r>
              <a:rPr sz="3200" spc="-20" dirty="0">
                <a:latin typeface="Calibri"/>
                <a:cs typeface="Calibri"/>
              </a:rPr>
              <a:t>communication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suicidal  </a:t>
            </a:r>
            <a:r>
              <a:rPr sz="3200" spc="-5" dirty="0">
                <a:latin typeface="Calibri"/>
                <a:cs typeface="Calibri"/>
              </a:rPr>
              <a:t>ideas.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Enhance </a:t>
            </a:r>
            <a:r>
              <a:rPr sz="3200" spc="-20" dirty="0">
                <a:latin typeface="Calibri"/>
                <a:cs typeface="Calibri"/>
              </a:rPr>
              <a:t>self-esteem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patient.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3154" y="412495"/>
            <a:ext cx="36125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SUICIDAL</a:t>
            </a:r>
            <a:r>
              <a:rPr spc="-95" dirty="0"/>
              <a:t> </a:t>
            </a:r>
            <a:r>
              <a:rPr spc="-5" dirty="0"/>
              <a:t>SIGNS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3100" y="1948637"/>
            <a:ext cx="7496809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045" indent="-220979">
              <a:lnSpc>
                <a:spcPct val="100000"/>
              </a:lnSpc>
              <a:spcBef>
                <a:spcPts val="100"/>
              </a:spcBef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suicidal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threat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spcBef>
                <a:spcPts val="5"/>
              </a:spcBef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writing </a:t>
            </a:r>
            <a:r>
              <a:rPr sz="2400" spc="-5" dirty="0">
                <a:latin typeface="Calibri"/>
                <a:cs typeface="Calibri"/>
              </a:rPr>
              <a:t>farewell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letters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giving away </a:t>
            </a:r>
            <a:r>
              <a:rPr sz="2400" spc="-5" dirty="0">
                <a:latin typeface="Calibri"/>
                <a:cs typeface="Calibri"/>
              </a:rPr>
              <a:t>treasured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articles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making 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closing bank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accounts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appearing </a:t>
            </a:r>
            <a:r>
              <a:rPr sz="2400" spc="-5" dirty="0">
                <a:latin typeface="Calibri"/>
                <a:cs typeface="Calibri"/>
              </a:rPr>
              <a:t>peaceful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happy </a:t>
            </a:r>
            <a:r>
              <a:rPr sz="2400" dirty="0">
                <a:latin typeface="Calibri"/>
                <a:cs typeface="Calibri"/>
              </a:rPr>
              <a:t>after a </a:t>
            </a:r>
            <a:r>
              <a:rPr sz="2400" spc="-5" dirty="0">
                <a:latin typeface="Calibri"/>
                <a:cs typeface="Calibri"/>
              </a:rPr>
              <a:t>period of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depression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refusing </a:t>
            </a:r>
            <a:r>
              <a:rPr sz="2400" dirty="0">
                <a:latin typeface="Calibri"/>
                <a:cs typeface="Calibri"/>
              </a:rPr>
              <a:t>to eat </a:t>
            </a:r>
            <a:r>
              <a:rPr sz="2400" spc="-5" dirty="0">
                <a:latin typeface="Calibri"/>
                <a:cs typeface="Calibri"/>
              </a:rPr>
              <a:t>or drink, </a:t>
            </a:r>
            <a:r>
              <a:rPr sz="2400" dirty="0">
                <a:latin typeface="Calibri"/>
                <a:cs typeface="Calibri"/>
              </a:rPr>
              <a:t>maintain </a:t>
            </a:r>
            <a:r>
              <a:rPr sz="2400" spc="-5" dirty="0">
                <a:latin typeface="Calibri"/>
                <a:cs typeface="Calibri"/>
              </a:rPr>
              <a:t>personal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hygiene.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46547" y="4680203"/>
            <a:ext cx="3805428" cy="2025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52259" y="1066800"/>
            <a:ext cx="2491740" cy="2491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19200" y="4680202"/>
            <a:ext cx="3752088" cy="21015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501141"/>
            <a:ext cx="5878830" cy="587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2. </a:t>
            </a:r>
            <a:r>
              <a:rPr sz="2400" spc="-5" dirty="0">
                <a:latin typeface="Calibri"/>
                <a:cs typeface="Calibri"/>
              </a:rPr>
              <a:t>Monitoring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patient's safety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needs: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 marR="108585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take all </a:t>
            </a:r>
            <a:r>
              <a:rPr sz="2400" spc="-5" dirty="0">
                <a:latin typeface="Calibri"/>
                <a:cs typeface="Calibri"/>
              </a:rPr>
              <a:t>suicidal </a:t>
            </a:r>
            <a:r>
              <a:rPr sz="2400" dirty="0">
                <a:latin typeface="Calibri"/>
                <a:cs typeface="Calibri"/>
              </a:rPr>
              <a:t>threats </a:t>
            </a:r>
            <a:r>
              <a:rPr sz="2400" spc="-5" dirty="0">
                <a:latin typeface="Calibri"/>
                <a:cs typeface="Calibri"/>
              </a:rPr>
              <a:t>or </a:t>
            </a:r>
            <a:r>
              <a:rPr sz="2400" dirty="0">
                <a:latin typeface="Calibri"/>
                <a:cs typeface="Calibri"/>
              </a:rPr>
              <a:t>attempts</a:t>
            </a:r>
            <a:r>
              <a:rPr sz="2400" spc="-1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seriously 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notify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psychiatrist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search for </a:t>
            </a:r>
            <a:r>
              <a:rPr sz="2400" dirty="0">
                <a:latin typeface="Calibri"/>
                <a:cs typeface="Calibri"/>
              </a:rPr>
              <a:t>toxic agents </a:t>
            </a:r>
            <a:r>
              <a:rPr sz="2400" spc="-5" dirty="0">
                <a:latin typeface="Calibri"/>
                <a:cs typeface="Calibri"/>
              </a:rPr>
              <a:t>such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5" dirty="0">
                <a:latin typeface="Calibri"/>
                <a:cs typeface="Calibri"/>
              </a:rPr>
              <a:t>drugs/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alcohol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do </a:t>
            </a:r>
            <a:r>
              <a:rPr sz="2400" spc="-10" dirty="0">
                <a:latin typeface="Calibri"/>
                <a:cs typeface="Calibri"/>
              </a:rPr>
              <a:t>not </a:t>
            </a:r>
            <a:r>
              <a:rPr sz="2400" dirty="0">
                <a:latin typeface="Calibri"/>
                <a:cs typeface="Calibri"/>
              </a:rPr>
              <a:t>leave the </a:t>
            </a:r>
            <a:r>
              <a:rPr sz="2400" spc="-5" dirty="0">
                <a:latin typeface="Calibri"/>
                <a:cs typeface="Calibri"/>
              </a:rPr>
              <a:t>drug </a:t>
            </a:r>
            <a:r>
              <a:rPr sz="2400" dirty="0">
                <a:latin typeface="Calibri"/>
                <a:cs typeface="Calibri"/>
              </a:rPr>
              <a:t>tray within reach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 </a:t>
            </a:r>
            <a:r>
              <a:rPr sz="2400" spc="-5" dirty="0">
                <a:latin typeface="Calibri"/>
                <a:cs typeface="Calibri"/>
              </a:rPr>
              <a:t>patient, </a:t>
            </a:r>
            <a:r>
              <a:rPr sz="2400" dirty="0">
                <a:latin typeface="Calibri"/>
                <a:cs typeface="Calibri"/>
              </a:rPr>
              <a:t>make </a:t>
            </a:r>
            <a:r>
              <a:rPr sz="2400" spc="-5" dirty="0">
                <a:latin typeface="Calibri"/>
                <a:cs typeface="Calibri"/>
              </a:rPr>
              <a:t>sure </a:t>
            </a:r>
            <a:r>
              <a:rPr sz="2400" dirty="0">
                <a:latin typeface="Calibri"/>
                <a:cs typeface="Calibri"/>
              </a:rPr>
              <a:t>that the </a:t>
            </a:r>
            <a:r>
              <a:rPr sz="2400" spc="-5" dirty="0">
                <a:latin typeface="Calibri"/>
                <a:cs typeface="Calibri"/>
              </a:rPr>
              <a:t>daily </a:t>
            </a:r>
            <a:r>
              <a:rPr sz="2400" dirty="0">
                <a:latin typeface="Calibri"/>
                <a:cs typeface="Calibri"/>
              </a:rPr>
              <a:t>medication is  </a:t>
            </a:r>
            <a:r>
              <a:rPr sz="2400" spc="-5" dirty="0">
                <a:latin typeface="Calibri"/>
                <a:cs typeface="Calibri"/>
              </a:rPr>
              <a:t>swallowed</a:t>
            </a:r>
            <a:endParaRPr sz="2400">
              <a:latin typeface="Calibri"/>
              <a:cs typeface="Calibri"/>
            </a:endParaRPr>
          </a:p>
          <a:p>
            <a:pPr marL="12700" marR="683260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remove </a:t>
            </a:r>
            <a:r>
              <a:rPr sz="2400" spc="-5" dirty="0">
                <a:latin typeface="Calibri"/>
                <a:cs typeface="Calibri"/>
              </a:rPr>
              <a:t>sharp </a:t>
            </a:r>
            <a:r>
              <a:rPr sz="2400" dirty="0">
                <a:latin typeface="Calibri"/>
                <a:cs typeface="Calibri"/>
              </a:rPr>
              <a:t>instruments </a:t>
            </a:r>
            <a:r>
              <a:rPr sz="2400" spc="-5" dirty="0">
                <a:latin typeface="Calibri"/>
                <a:cs typeface="Calibri"/>
              </a:rPr>
              <a:t>such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razor  blades, knives, </a:t>
            </a:r>
            <a:r>
              <a:rPr sz="2400" dirty="0">
                <a:latin typeface="Calibri"/>
                <a:cs typeface="Calibri"/>
              </a:rPr>
              <a:t>glass </a:t>
            </a:r>
            <a:r>
              <a:rPr sz="2400" spc="-5" dirty="0">
                <a:latin typeface="Calibri"/>
                <a:cs typeface="Calibri"/>
              </a:rPr>
              <a:t>bottles from his  </a:t>
            </a:r>
            <a:r>
              <a:rPr sz="2400" dirty="0">
                <a:latin typeface="Calibri"/>
                <a:cs typeface="Calibri"/>
              </a:rPr>
              <a:t>environment.</a:t>
            </a:r>
            <a:endParaRPr sz="2400">
              <a:latin typeface="Calibri"/>
              <a:cs typeface="Calibri"/>
            </a:endParaRPr>
          </a:p>
          <a:p>
            <a:pPr marL="12700" marR="549275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remove </a:t>
            </a:r>
            <a:r>
              <a:rPr sz="2400" spc="-5" dirty="0">
                <a:latin typeface="Calibri"/>
                <a:cs typeface="Calibri"/>
              </a:rPr>
              <a:t>straps </a:t>
            </a:r>
            <a:r>
              <a:rPr sz="2400" dirty="0">
                <a:latin typeface="Calibri"/>
                <a:cs typeface="Calibri"/>
              </a:rPr>
              <a:t>and clothing </a:t>
            </a:r>
            <a:r>
              <a:rPr sz="2400" spc="-5" dirty="0">
                <a:latin typeface="Calibri"/>
                <a:cs typeface="Calibri"/>
              </a:rPr>
              <a:t>such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belts,  neckties</a:t>
            </a:r>
            <a:endParaRPr sz="2400">
              <a:latin typeface="Calibri"/>
              <a:cs typeface="Calibri"/>
            </a:endParaRPr>
          </a:p>
          <a:p>
            <a:pPr marL="12700" marR="300990">
              <a:lnSpc>
                <a:spcPct val="100000"/>
              </a:lnSpc>
              <a:spcBef>
                <a:spcPts val="5"/>
              </a:spcBef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do </a:t>
            </a:r>
            <a:r>
              <a:rPr sz="2400" spc="-10" dirty="0">
                <a:latin typeface="Calibri"/>
                <a:cs typeface="Calibri"/>
              </a:rPr>
              <a:t>not </a:t>
            </a:r>
            <a:r>
              <a:rPr sz="2400" dirty="0">
                <a:latin typeface="Calibri"/>
                <a:cs typeface="Calibri"/>
              </a:rPr>
              <a:t>allow the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bolt his </a:t>
            </a:r>
            <a:r>
              <a:rPr sz="2400" spc="-10" dirty="0">
                <a:latin typeface="Calibri"/>
                <a:cs typeface="Calibri"/>
              </a:rPr>
              <a:t>door </a:t>
            </a:r>
            <a:r>
              <a:rPr sz="2400" spc="-5" dirty="0">
                <a:latin typeface="Calibri"/>
                <a:cs typeface="Calibri"/>
              </a:rPr>
              <a:t>on  </a:t>
            </a:r>
            <a:r>
              <a:rPr sz="2400" dirty="0">
                <a:latin typeface="Calibri"/>
                <a:cs typeface="Calibri"/>
              </a:rPr>
              <a:t>the inside, make </a:t>
            </a:r>
            <a:r>
              <a:rPr sz="2400" spc="-5" dirty="0">
                <a:latin typeface="Calibri"/>
                <a:cs typeface="Calibri"/>
              </a:rPr>
              <a:t>sure </a:t>
            </a:r>
            <a:r>
              <a:rPr sz="2400" dirty="0">
                <a:latin typeface="Calibri"/>
                <a:cs typeface="Calibri"/>
              </a:rPr>
              <a:t>that </a:t>
            </a:r>
            <a:r>
              <a:rPr sz="2400" spc="-5" dirty="0">
                <a:latin typeface="Calibri"/>
                <a:cs typeface="Calibri"/>
              </a:rPr>
              <a:t>somebody  accompanies him </a:t>
            </a:r>
            <a:r>
              <a:rPr sz="2400" dirty="0">
                <a:latin typeface="Calibri"/>
                <a:cs typeface="Calibri"/>
              </a:rPr>
              <a:t>to 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bathroom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69964" y="381000"/>
            <a:ext cx="2068068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12052" y="2743200"/>
            <a:ext cx="2168652" cy="1685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69735" y="4703064"/>
            <a:ext cx="2618232" cy="1743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882141"/>
            <a:ext cx="805370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1980">
              <a:lnSpc>
                <a:spcPct val="100000"/>
              </a:lnSpc>
              <a:spcBef>
                <a:spcPts val="100"/>
              </a:spcBef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patient should be </a:t>
            </a:r>
            <a:r>
              <a:rPr sz="2400" dirty="0">
                <a:latin typeface="Calibri"/>
                <a:cs typeface="Calibri"/>
              </a:rPr>
              <a:t>kept in constant </a:t>
            </a:r>
            <a:r>
              <a:rPr sz="2400" spc="-5" dirty="0">
                <a:latin typeface="Calibri"/>
                <a:cs typeface="Calibri"/>
              </a:rPr>
              <a:t>observation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should  </a:t>
            </a:r>
            <a:r>
              <a:rPr sz="2400" spc="-5" dirty="0">
                <a:latin typeface="Calibri"/>
                <a:cs typeface="Calibri"/>
              </a:rPr>
              <a:t>never be </a:t>
            </a:r>
            <a:r>
              <a:rPr sz="2400" dirty="0">
                <a:latin typeface="Calibri"/>
                <a:cs typeface="Calibri"/>
              </a:rPr>
              <a:t>left alone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have good vigilance </a:t>
            </a:r>
            <a:r>
              <a:rPr sz="2400" dirty="0">
                <a:latin typeface="Calibri"/>
                <a:cs typeface="Calibri"/>
              </a:rPr>
              <a:t>especially </a:t>
            </a:r>
            <a:r>
              <a:rPr sz="2400" spc="-5" dirty="0">
                <a:latin typeface="Calibri"/>
                <a:cs typeface="Calibri"/>
              </a:rPr>
              <a:t>during </a:t>
            </a:r>
            <a:r>
              <a:rPr sz="2400" dirty="0">
                <a:latin typeface="Calibri"/>
                <a:cs typeface="Calibri"/>
              </a:rPr>
              <a:t>morning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hours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spend </a:t>
            </a:r>
            <a:r>
              <a:rPr sz="2400" dirty="0">
                <a:latin typeface="Calibri"/>
                <a:cs typeface="Calibri"/>
              </a:rPr>
              <a:t>time with </a:t>
            </a:r>
            <a:r>
              <a:rPr sz="2400" spc="-5" dirty="0">
                <a:latin typeface="Calibri"/>
                <a:cs typeface="Calibri"/>
              </a:rPr>
              <a:t>him, </a:t>
            </a:r>
            <a:r>
              <a:rPr sz="2400" dirty="0">
                <a:latin typeface="Calibri"/>
                <a:cs typeface="Calibri"/>
              </a:rPr>
              <a:t>talk to </a:t>
            </a:r>
            <a:r>
              <a:rPr sz="2400" spc="-5" dirty="0">
                <a:latin typeface="Calibri"/>
                <a:cs typeface="Calibri"/>
              </a:rPr>
              <a:t>him, </a:t>
            </a:r>
            <a:r>
              <a:rPr sz="2400" dirty="0">
                <a:latin typeface="Calibri"/>
                <a:cs typeface="Calibri"/>
              </a:rPr>
              <a:t>and allow </a:t>
            </a:r>
            <a:r>
              <a:rPr sz="2400" spc="-5" dirty="0">
                <a:latin typeface="Calibri"/>
                <a:cs typeface="Calibri"/>
              </a:rPr>
              <a:t>him </a:t>
            </a:r>
            <a:r>
              <a:rPr sz="2400" dirty="0">
                <a:latin typeface="Calibri"/>
                <a:cs typeface="Calibri"/>
              </a:rPr>
              <a:t>to ventilate</a:t>
            </a:r>
            <a:r>
              <a:rPr sz="2400" spc="-1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his  feelings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encourage him </a:t>
            </a:r>
            <a:r>
              <a:rPr sz="2400" dirty="0">
                <a:latin typeface="Calibri"/>
                <a:cs typeface="Calibri"/>
              </a:rPr>
              <a:t>to talk about </a:t>
            </a:r>
            <a:r>
              <a:rPr sz="2400" spc="-5" dirty="0">
                <a:latin typeface="Calibri"/>
                <a:cs typeface="Calibri"/>
              </a:rPr>
              <a:t>his suicidal plans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I</a:t>
            </a:r>
            <a:r>
              <a:rPr sz="2400" spc="-5" dirty="0">
                <a:latin typeface="Calibri"/>
                <a:cs typeface="Calibri"/>
              </a:rPr>
              <a:t>methods</a:t>
            </a:r>
            <a:endParaRPr sz="2400">
              <a:latin typeface="Calibri"/>
              <a:cs typeface="Calibri"/>
            </a:endParaRPr>
          </a:p>
          <a:p>
            <a:pPr marL="12700" marR="43815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if </a:t>
            </a:r>
            <a:r>
              <a:rPr sz="2400" spc="-5" dirty="0">
                <a:latin typeface="Calibri"/>
                <a:cs typeface="Calibri"/>
              </a:rPr>
              <a:t>suicidal tendencies </a:t>
            </a:r>
            <a:r>
              <a:rPr sz="2400" dirty="0">
                <a:latin typeface="Calibri"/>
                <a:cs typeface="Calibri"/>
              </a:rPr>
              <a:t>are very </a:t>
            </a:r>
            <a:r>
              <a:rPr sz="2400" spc="-5" dirty="0">
                <a:latin typeface="Calibri"/>
                <a:cs typeface="Calibri"/>
              </a:rPr>
              <a:t>severe, sedation should be </a:t>
            </a:r>
            <a:r>
              <a:rPr sz="2400" dirty="0">
                <a:latin typeface="Calibri"/>
                <a:cs typeface="Calibri"/>
              </a:rPr>
              <a:t>given  as</a:t>
            </a:r>
            <a:r>
              <a:rPr sz="2400" spc="-5" dirty="0">
                <a:latin typeface="Calibri"/>
                <a:cs typeface="Calibri"/>
              </a:rPr>
              <a:t> prescribed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6800" y="4145279"/>
            <a:ext cx="3200400" cy="2295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1034541"/>
            <a:ext cx="809815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349885" algn="l"/>
              </a:tabLst>
            </a:pPr>
            <a:r>
              <a:rPr sz="2400" spc="-5" dirty="0">
                <a:latin typeface="Calibri"/>
                <a:cs typeface="Calibri"/>
              </a:rPr>
              <a:t>Encourage </a:t>
            </a:r>
            <a:r>
              <a:rPr sz="2400" dirty="0">
                <a:latin typeface="Calibri"/>
                <a:cs typeface="Calibri"/>
              </a:rPr>
              <a:t>verbal </a:t>
            </a:r>
            <a:r>
              <a:rPr sz="2400" spc="-5" dirty="0">
                <a:latin typeface="Calibri"/>
                <a:cs typeface="Calibri"/>
              </a:rPr>
              <a:t>communication of suicidal </a:t>
            </a:r>
            <a:r>
              <a:rPr sz="2400" dirty="0">
                <a:latin typeface="Calibri"/>
                <a:cs typeface="Calibri"/>
              </a:rPr>
              <a:t>ideas as well as  </a:t>
            </a:r>
            <a:r>
              <a:rPr sz="2400" spc="-5" dirty="0">
                <a:latin typeface="Calibri"/>
                <a:cs typeface="Calibri"/>
              </a:rPr>
              <a:t>his/her fear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depressive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thoughts.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A 'no </a:t>
            </a:r>
            <a:r>
              <a:rPr sz="2400" spc="-5" dirty="0">
                <a:latin typeface="Calibri"/>
                <a:cs typeface="Calibri"/>
              </a:rPr>
              <a:t>suicidal' pact may be signed, </a:t>
            </a:r>
            <a:r>
              <a:rPr sz="2400" dirty="0">
                <a:latin typeface="Calibri"/>
                <a:cs typeface="Calibri"/>
              </a:rPr>
              <a:t>which is a </a:t>
            </a:r>
            <a:r>
              <a:rPr sz="2400" spc="-5" dirty="0">
                <a:latin typeface="Calibri"/>
                <a:cs typeface="Calibri"/>
              </a:rPr>
              <a:t>written agreement  between the </a:t>
            </a:r>
            <a:r>
              <a:rPr sz="2400" dirty="0">
                <a:latin typeface="Calibri"/>
                <a:cs typeface="Calibri"/>
              </a:rPr>
              <a:t>client </a:t>
            </a:r>
            <a:r>
              <a:rPr sz="2400" spc="-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nurse, </a:t>
            </a:r>
            <a:r>
              <a:rPr sz="2400" dirty="0">
                <a:latin typeface="Calibri"/>
                <a:cs typeface="Calibri"/>
              </a:rPr>
              <a:t>that </a:t>
            </a:r>
            <a:r>
              <a:rPr sz="2400" spc="-5" dirty="0">
                <a:latin typeface="Calibri"/>
                <a:cs typeface="Calibri"/>
              </a:rPr>
              <a:t>client </a:t>
            </a:r>
            <a:r>
              <a:rPr sz="2400" dirty="0">
                <a:latin typeface="Calibri"/>
                <a:cs typeface="Calibri"/>
              </a:rPr>
              <a:t>will </a:t>
            </a:r>
            <a:r>
              <a:rPr sz="2400" spc="-5" dirty="0">
                <a:latin typeface="Calibri"/>
                <a:cs typeface="Calibri"/>
              </a:rPr>
              <a:t>not </a:t>
            </a:r>
            <a:r>
              <a:rPr sz="2400" dirty="0">
                <a:latin typeface="Calibri"/>
                <a:cs typeface="Calibri"/>
              </a:rPr>
              <a:t>act </a:t>
            </a:r>
            <a:r>
              <a:rPr sz="2400" spc="-10" dirty="0">
                <a:latin typeface="Calibri"/>
                <a:cs typeface="Calibri"/>
              </a:rPr>
              <a:t>on  </a:t>
            </a:r>
            <a:r>
              <a:rPr sz="2400" spc="-5" dirty="0">
                <a:latin typeface="Calibri"/>
                <a:cs typeface="Calibri"/>
              </a:rPr>
              <a:t>suicidal impulses, but </a:t>
            </a:r>
            <a:r>
              <a:rPr sz="2400" dirty="0">
                <a:latin typeface="Calibri"/>
                <a:cs typeface="Calibri"/>
              </a:rPr>
              <a:t>will </a:t>
            </a:r>
            <a:r>
              <a:rPr sz="2400" spc="-5" dirty="0">
                <a:latin typeface="Calibri"/>
                <a:cs typeface="Calibri"/>
              </a:rPr>
              <a:t>approach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nurse </a:t>
            </a:r>
            <a:r>
              <a:rPr sz="2400" dirty="0">
                <a:latin typeface="Calibri"/>
                <a:cs typeface="Calibri"/>
              </a:rPr>
              <a:t>to talk about  them.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libri"/>
              <a:cs typeface="Calibri"/>
            </a:endParaRPr>
          </a:p>
          <a:p>
            <a:pPr marL="12700" marR="6985" algn="just">
              <a:lnSpc>
                <a:spcPct val="100000"/>
              </a:lnSpc>
              <a:buAutoNum type="arabicPeriod" startAt="4"/>
              <a:tabLst>
                <a:tab pos="439420" algn="l"/>
              </a:tabLst>
            </a:pPr>
            <a:r>
              <a:rPr sz="2400" spc="-5" dirty="0">
                <a:latin typeface="Calibri"/>
                <a:cs typeface="Calibri"/>
              </a:rPr>
              <a:t>Enhance </a:t>
            </a:r>
            <a:r>
              <a:rPr sz="2400" dirty="0">
                <a:latin typeface="Calibri"/>
                <a:cs typeface="Calibri"/>
              </a:rPr>
              <a:t>self-esteem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patient by focusing on his 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strengths rather </a:t>
            </a:r>
            <a:r>
              <a:rPr sz="2400" dirty="0">
                <a:latin typeface="Calibri"/>
                <a:cs typeface="Calibri"/>
              </a:rPr>
              <a:t>than </a:t>
            </a:r>
            <a:r>
              <a:rPr sz="2400" spc="-5" dirty="0">
                <a:latin typeface="Calibri"/>
                <a:cs typeface="Calibri"/>
              </a:rPr>
              <a:t>weaknesses. His positive qualities </a:t>
            </a:r>
            <a:r>
              <a:rPr sz="2400" spc="-10" dirty="0">
                <a:latin typeface="Calibri"/>
                <a:cs typeface="Calibri"/>
              </a:rPr>
              <a:t>should  </a:t>
            </a:r>
            <a:r>
              <a:rPr sz="2400" spc="-5" dirty="0">
                <a:latin typeface="Calibri"/>
                <a:cs typeface="Calibri"/>
              </a:rPr>
              <a:t>be emphasized </a:t>
            </a:r>
            <a:r>
              <a:rPr sz="2400" dirty="0">
                <a:latin typeface="Calibri"/>
                <a:cs typeface="Calibri"/>
              </a:rPr>
              <a:t>with realistic </a:t>
            </a:r>
            <a:r>
              <a:rPr sz="2400" spc="-5" dirty="0">
                <a:latin typeface="Calibri"/>
                <a:cs typeface="Calibri"/>
              </a:rPr>
              <a:t>praise </a:t>
            </a:r>
            <a:r>
              <a:rPr sz="2400" dirty="0">
                <a:latin typeface="Calibri"/>
                <a:cs typeface="Calibri"/>
              </a:rPr>
              <a:t>and appreciation. </a:t>
            </a:r>
            <a:r>
              <a:rPr sz="2400" spc="-5" dirty="0">
                <a:latin typeface="Calibri"/>
                <a:cs typeface="Calibri"/>
              </a:rPr>
              <a:t>This fosters 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sense of </a:t>
            </a:r>
            <a:r>
              <a:rPr sz="2400" dirty="0">
                <a:latin typeface="Calibri"/>
                <a:cs typeface="Calibri"/>
              </a:rPr>
              <a:t>self-worth and </a:t>
            </a:r>
            <a:r>
              <a:rPr sz="2400" spc="-5" dirty="0">
                <a:latin typeface="Calibri"/>
                <a:cs typeface="Calibri"/>
              </a:rPr>
              <a:t>enables him </a:t>
            </a:r>
            <a:r>
              <a:rPr sz="2400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take </a:t>
            </a:r>
            <a:r>
              <a:rPr sz="2400" spc="-10" dirty="0">
                <a:latin typeface="Calibri"/>
                <a:cs typeface="Calibri"/>
              </a:rPr>
              <a:t>control </a:t>
            </a:r>
            <a:r>
              <a:rPr sz="2400" spc="-5" dirty="0">
                <a:latin typeface="Calibri"/>
                <a:cs typeface="Calibri"/>
              </a:rPr>
              <a:t>of his </a:t>
            </a:r>
            <a:r>
              <a:rPr sz="2400" dirty="0">
                <a:latin typeface="Calibri"/>
                <a:cs typeface="Calibri"/>
              </a:rPr>
              <a:t>life  </a:t>
            </a:r>
            <a:r>
              <a:rPr sz="2400" spc="-5" dirty="0">
                <a:latin typeface="Calibri"/>
                <a:cs typeface="Calibri"/>
              </a:rPr>
              <a:t>situation.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7841" y="425957"/>
            <a:ext cx="40576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Violent</a:t>
            </a:r>
            <a:r>
              <a:rPr spc="-80" dirty="0"/>
              <a:t> </a:t>
            </a:r>
            <a:r>
              <a:rPr spc="-10" dirty="0"/>
              <a:t>behaviour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443" y="1582674"/>
            <a:ext cx="710882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766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5" dirty="0">
                <a:latin typeface="Calibri"/>
                <a:cs typeface="Calibri"/>
              </a:rPr>
              <a:t>This </a:t>
            </a:r>
            <a:r>
              <a:rPr sz="3200" dirty="0">
                <a:latin typeface="Calibri"/>
                <a:cs typeface="Calibri"/>
              </a:rPr>
              <a:t>is a </a:t>
            </a:r>
            <a:r>
              <a:rPr sz="3200" spc="-25" dirty="0">
                <a:latin typeface="Calibri"/>
                <a:cs typeface="Calibri"/>
              </a:rPr>
              <a:t>severe </a:t>
            </a:r>
            <a:r>
              <a:rPr sz="3200" spc="-40" dirty="0">
                <a:latin typeface="Calibri"/>
                <a:cs typeface="Calibri"/>
              </a:rPr>
              <a:t>form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aggressiveness.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3200" spc="-10" dirty="0">
                <a:latin typeface="Calibri"/>
                <a:cs typeface="Calibri"/>
              </a:rPr>
              <a:t>patient </a:t>
            </a:r>
            <a:r>
              <a:rPr sz="3200" dirty="0">
                <a:latin typeface="Calibri"/>
                <a:cs typeface="Calibri"/>
              </a:rPr>
              <a:t>will </a:t>
            </a:r>
            <a:r>
              <a:rPr sz="3200" spc="-5" dirty="0">
                <a:latin typeface="Calibri"/>
                <a:cs typeface="Calibri"/>
              </a:rPr>
              <a:t>be </a:t>
            </a:r>
            <a:r>
              <a:rPr sz="3200" spc="-10" dirty="0">
                <a:latin typeface="Calibri"/>
                <a:cs typeface="Calibri"/>
              </a:rPr>
              <a:t>irrational, </a:t>
            </a:r>
            <a:r>
              <a:rPr sz="3200" spc="-15" dirty="0">
                <a:latin typeface="Calibri"/>
                <a:cs typeface="Calibri"/>
              </a:rPr>
              <a:t>uncooperative,  </a:t>
            </a:r>
            <a:r>
              <a:rPr sz="3200" spc="-5" dirty="0">
                <a:latin typeface="Calibri"/>
                <a:cs typeface="Calibri"/>
              </a:rPr>
              <a:t>delusional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assaultive.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00" y="3546347"/>
            <a:ext cx="3621024" cy="266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593216"/>
            <a:ext cx="560514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Management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The first step should be </a:t>
            </a:r>
            <a:r>
              <a:rPr sz="2400" dirty="0">
                <a:latin typeface="Calibri"/>
                <a:cs typeface="Calibri"/>
              </a:rPr>
              <a:t>to remove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chains – to remove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humiliation</a:t>
            </a:r>
            <a:endParaRPr sz="2400">
              <a:latin typeface="Calibri"/>
              <a:cs typeface="Calibri"/>
            </a:endParaRPr>
          </a:p>
          <a:p>
            <a:pPr marL="12700" marR="166370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Talk </a:t>
            </a:r>
            <a:r>
              <a:rPr sz="2400" dirty="0">
                <a:latin typeface="Calibri"/>
                <a:cs typeface="Calibri"/>
              </a:rPr>
              <a:t>to the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see </a:t>
            </a:r>
            <a:r>
              <a:rPr sz="2400" dirty="0">
                <a:latin typeface="Calibri"/>
                <a:cs typeface="Calibri"/>
              </a:rPr>
              <a:t>if </a:t>
            </a:r>
            <a:r>
              <a:rPr sz="2400" spc="-5" dirty="0">
                <a:latin typeface="Calibri"/>
                <a:cs typeface="Calibri"/>
              </a:rPr>
              <a:t>he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responds.  </a:t>
            </a:r>
            <a:r>
              <a:rPr sz="2400" spc="-5" dirty="0">
                <a:latin typeface="Calibri"/>
                <a:cs typeface="Calibri"/>
              </a:rPr>
              <a:t>Firm </a:t>
            </a:r>
            <a:r>
              <a:rPr sz="2400" dirty="0">
                <a:latin typeface="Calibri"/>
                <a:cs typeface="Calibri"/>
              </a:rPr>
              <a:t>and kind approach </a:t>
            </a:r>
            <a:r>
              <a:rPr sz="2400" spc="-5" dirty="0">
                <a:latin typeface="Calibri"/>
                <a:cs typeface="Calibri"/>
              </a:rPr>
              <a:t>by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nurse </a:t>
            </a:r>
            <a:r>
              <a:rPr sz="2400" dirty="0">
                <a:latin typeface="Calibri"/>
                <a:cs typeface="Calibri"/>
              </a:rPr>
              <a:t>is  essential.</a:t>
            </a:r>
            <a:endParaRPr sz="2400">
              <a:latin typeface="Calibri"/>
              <a:cs typeface="Calibri"/>
            </a:endParaRPr>
          </a:p>
          <a:p>
            <a:pPr marL="12700" marR="132080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Usually </a:t>
            </a:r>
            <a:r>
              <a:rPr sz="2400" spc="-5" dirty="0">
                <a:latin typeface="Calibri"/>
                <a:cs typeface="Calibri"/>
              </a:rPr>
              <a:t>sedation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given. Common drugs  used </a:t>
            </a:r>
            <a:r>
              <a:rPr sz="2400" dirty="0">
                <a:latin typeface="Calibri"/>
                <a:cs typeface="Calibri"/>
              </a:rPr>
              <a:t>are: </a:t>
            </a:r>
            <a:r>
              <a:rPr sz="2400" spc="-5" dirty="0">
                <a:latin typeface="Calibri"/>
                <a:cs typeface="Calibri"/>
              </a:rPr>
              <a:t>diazepam </a:t>
            </a:r>
            <a:r>
              <a:rPr sz="2400" dirty="0">
                <a:latin typeface="Calibri"/>
                <a:cs typeface="Calibri"/>
              </a:rPr>
              <a:t>10-20mg, IV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haloperidol  10-20mg; </a:t>
            </a:r>
            <a:r>
              <a:rPr sz="2400" dirty="0">
                <a:latin typeface="Calibri"/>
                <a:cs typeface="Calibri"/>
              </a:rPr>
              <a:t>chlorpromazine </a:t>
            </a:r>
            <a:r>
              <a:rPr sz="2400" spc="-5" dirty="0">
                <a:latin typeface="Calibri"/>
                <a:cs typeface="Calibri"/>
              </a:rPr>
              <a:t>50-100mg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Once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sedated, </a:t>
            </a:r>
            <a:r>
              <a:rPr sz="2400" dirty="0">
                <a:latin typeface="Calibri"/>
                <a:cs typeface="Calibri"/>
              </a:rPr>
              <a:t>take careful  </a:t>
            </a:r>
            <a:r>
              <a:rPr sz="2400" spc="-5" dirty="0">
                <a:latin typeface="Calibri"/>
                <a:cs typeface="Calibri"/>
              </a:rPr>
              <a:t>history from </a:t>
            </a:r>
            <a:r>
              <a:rPr sz="2400" dirty="0">
                <a:latin typeface="Calibri"/>
                <a:cs typeface="Calibri"/>
              </a:rPr>
              <a:t>relatives; rule </a:t>
            </a:r>
            <a:r>
              <a:rPr sz="2400" spc="-5" dirty="0">
                <a:latin typeface="Calibri"/>
                <a:cs typeface="Calibri"/>
              </a:rPr>
              <a:t>out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possibility  of organic pathology. In particular </a:t>
            </a:r>
            <a:r>
              <a:rPr sz="2400" dirty="0">
                <a:latin typeface="Calibri"/>
                <a:cs typeface="Calibri"/>
              </a:rPr>
              <a:t>check </a:t>
            </a:r>
            <a:r>
              <a:rPr sz="2400" spc="-5" dirty="0">
                <a:latin typeface="Calibri"/>
                <a:cs typeface="Calibri"/>
              </a:rPr>
              <a:t>for  history of convulsions, fever, </a:t>
            </a:r>
            <a:r>
              <a:rPr sz="2400" dirty="0">
                <a:latin typeface="Calibri"/>
                <a:cs typeface="Calibri"/>
              </a:rPr>
              <a:t>recent intake </a:t>
            </a:r>
            <a:r>
              <a:rPr sz="2400" spc="-5" dirty="0">
                <a:latin typeface="Calibri"/>
                <a:cs typeface="Calibri"/>
              </a:rPr>
              <a:t>of  alcohol, fluctuations 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consciousness.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67855" y="1283208"/>
            <a:ext cx="2618231" cy="1743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19088" y="3200400"/>
            <a:ext cx="2715767" cy="1685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996188"/>
            <a:ext cx="807212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045" indent="-220979">
              <a:lnSpc>
                <a:spcPct val="100000"/>
              </a:lnSpc>
              <a:spcBef>
                <a:spcPts val="100"/>
              </a:spcBef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Carry </a:t>
            </a:r>
            <a:r>
              <a:rPr sz="2400" spc="-5" dirty="0">
                <a:latin typeface="Calibri"/>
                <a:cs typeface="Calibri"/>
              </a:rPr>
              <a:t>out </a:t>
            </a:r>
            <a:r>
              <a:rPr sz="2400" dirty="0">
                <a:latin typeface="Calibri"/>
                <a:cs typeface="Calibri"/>
              </a:rPr>
              <a:t>complete </a:t>
            </a:r>
            <a:r>
              <a:rPr sz="2400" spc="-5" dirty="0">
                <a:latin typeface="Calibri"/>
                <a:cs typeface="Calibri"/>
              </a:rPr>
              <a:t>physical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examination.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Send blood specimens for hemoglobin, total </a:t>
            </a:r>
            <a:r>
              <a:rPr sz="2400" dirty="0">
                <a:latin typeface="Calibri"/>
                <a:cs typeface="Calibri"/>
              </a:rPr>
              <a:t>cell count,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etc.</a:t>
            </a:r>
            <a:endParaRPr sz="2400">
              <a:latin typeface="Calibri"/>
              <a:cs typeface="Calibri"/>
            </a:endParaRPr>
          </a:p>
          <a:p>
            <a:pPr marL="233045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Look for </a:t>
            </a:r>
            <a:r>
              <a:rPr sz="2400" dirty="0">
                <a:latin typeface="Calibri"/>
                <a:cs typeface="Calibri"/>
              </a:rPr>
              <a:t>evidence </a:t>
            </a:r>
            <a:r>
              <a:rPr sz="2400" spc="-5" dirty="0">
                <a:latin typeface="Calibri"/>
                <a:cs typeface="Calibri"/>
              </a:rPr>
              <a:t>of dehydration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malnutrition.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If there is </a:t>
            </a:r>
            <a:r>
              <a:rPr sz="2400" spc="-5" dirty="0">
                <a:latin typeface="Calibri"/>
                <a:cs typeface="Calibri"/>
              </a:rPr>
              <a:t>severe dehydration, glucose saline drip </a:t>
            </a:r>
            <a:r>
              <a:rPr sz="2400" dirty="0">
                <a:latin typeface="Calibri"/>
                <a:cs typeface="Calibri"/>
              </a:rPr>
              <a:t>may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started.</a:t>
            </a:r>
            <a:endParaRPr sz="24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• Have less </a:t>
            </a:r>
            <a:r>
              <a:rPr sz="2400" spc="-5" dirty="0">
                <a:latin typeface="Calibri"/>
                <a:cs typeface="Calibri"/>
              </a:rPr>
              <a:t>furniture </a:t>
            </a:r>
            <a:r>
              <a:rPr sz="2400" dirty="0">
                <a:latin typeface="Calibri"/>
                <a:cs typeface="Calibri"/>
              </a:rPr>
              <a:t>in the </a:t>
            </a:r>
            <a:r>
              <a:rPr sz="2400" spc="-5" dirty="0">
                <a:latin typeface="Calibri"/>
                <a:cs typeface="Calibri"/>
              </a:rPr>
              <a:t>room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remove sharp  instruments, </a:t>
            </a:r>
            <a:r>
              <a:rPr sz="2400" dirty="0">
                <a:latin typeface="Calibri"/>
                <a:cs typeface="Calibri"/>
              </a:rPr>
              <a:t>ropes, glass items, ties, </a:t>
            </a:r>
            <a:r>
              <a:rPr sz="2400" spc="-5" dirty="0">
                <a:latin typeface="Calibri"/>
                <a:cs typeface="Calibri"/>
              </a:rPr>
              <a:t>strings, </a:t>
            </a:r>
            <a:r>
              <a:rPr sz="2400" dirty="0">
                <a:latin typeface="Calibri"/>
                <a:cs typeface="Calibri"/>
              </a:rPr>
              <a:t>match </a:t>
            </a:r>
            <a:r>
              <a:rPr sz="2400" spc="-5" dirty="0">
                <a:latin typeface="Calibri"/>
                <a:cs typeface="Calibri"/>
              </a:rPr>
              <a:t>boxes,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etc.  </a:t>
            </a:r>
            <a:r>
              <a:rPr sz="2400" spc="-5" dirty="0">
                <a:latin typeface="Calibri"/>
                <a:cs typeface="Calibri"/>
              </a:rPr>
              <a:t>from patient's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vicinity.</a:t>
            </a:r>
            <a:endParaRPr sz="2400">
              <a:latin typeface="Calibri"/>
              <a:cs typeface="Calibri"/>
            </a:endParaRPr>
          </a:p>
          <a:p>
            <a:pPr marL="355600" marR="7620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• Keep </a:t>
            </a:r>
            <a:r>
              <a:rPr sz="2400" spc="-5" dirty="0">
                <a:latin typeface="Calibri"/>
                <a:cs typeface="Calibri"/>
              </a:rPr>
              <a:t>environmental stimuli, such </a:t>
            </a:r>
            <a:r>
              <a:rPr sz="2400" dirty="0">
                <a:latin typeface="Calibri"/>
                <a:cs typeface="Calibri"/>
              </a:rPr>
              <a:t>as lighting and </a:t>
            </a:r>
            <a:r>
              <a:rPr sz="2400" spc="-5" dirty="0">
                <a:latin typeface="Calibri"/>
                <a:cs typeface="Calibri"/>
              </a:rPr>
              <a:t>noise </a:t>
            </a:r>
            <a:r>
              <a:rPr sz="2400" dirty="0">
                <a:latin typeface="Calibri"/>
                <a:cs typeface="Calibri"/>
              </a:rPr>
              <a:t>levels  to a minimum; assign a </a:t>
            </a:r>
            <a:r>
              <a:rPr sz="2400" spc="-5" dirty="0">
                <a:latin typeface="Calibri"/>
                <a:cs typeface="Calibri"/>
              </a:rPr>
              <a:t>single room; </a:t>
            </a:r>
            <a:r>
              <a:rPr sz="2400" dirty="0">
                <a:latin typeface="Calibri"/>
                <a:cs typeface="Calibri"/>
              </a:rPr>
              <a:t>limit interaction with  </a:t>
            </a:r>
            <a:r>
              <a:rPr sz="2400" spc="-5" dirty="0">
                <a:latin typeface="Calibri"/>
                <a:cs typeface="Calibri"/>
              </a:rPr>
              <a:t>others.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824229"/>
            <a:ext cx="7820659" cy="514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Stay </a:t>
            </a:r>
            <a:r>
              <a:rPr sz="2400" dirty="0">
                <a:latin typeface="Calibri"/>
                <a:cs typeface="Calibri"/>
              </a:rPr>
              <a:t>with the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hyperactivity</a:t>
            </a:r>
            <a:endParaRPr sz="2400">
              <a:latin typeface="Calibri"/>
              <a:cs typeface="Calibri"/>
            </a:endParaRPr>
          </a:p>
          <a:p>
            <a:pPr marL="12700" marR="288925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increases to reduce anxiety level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  </a:t>
            </a:r>
            <a:r>
              <a:rPr sz="2400" spc="-5" dirty="0">
                <a:latin typeface="Calibri"/>
                <a:cs typeface="Calibri"/>
              </a:rPr>
              <a:t>foster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feeling </a:t>
            </a:r>
            <a:r>
              <a:rPr sz="2400" spc="-10" dirty="0">
                <a:latin typeface="Calibri"/>
                <a:cs typeface="Calibri"/>
              </a:rPr>
              <a:t>of </a:t>
            </a:r>
            <a:r>
              <a:rPr sz="2400" spc="-5" dirty="0">
                <a:latin typeface="Calibri"/>
                <a:cs typeface="Calibri"/>
              </a:rPr>
              <a:t>security.</a:t>
            </a:r>
            <a:endParaRPr sz="2400">
              <a:latin typeface="Calibri"/>
              <a:cs typeface="Calibri"/>
            </a:endParaRPr>
          </a:p>
          <a:p>
            <a:pPr marL="12700" marR="879475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Redirect </a:t>
            </a:r>
            <a:r>
              <a:rPr sz="2400" spc="-5" dirty="0">
                <a:latin typeface="Calibri"/>
                <a:cs typeface="Calibri"/>
              </a:rPr>
              <a:t>violent behavior </a:t>
            </a:r>
            <a:r>
              <a:rPr sz="2400" dirty="0">
                <a:latin typeface="Calibri"/>
                <a:cs typeface="Calibri"/>
              </a:rPr>
              <a:t>with </a:t>
            </a:r>
            <a:r>
              <a:rPr sz="2400" spc="-5" dirty="0">
                <a:latin typeface="Calibri"/>
                <a:cs typeface="Calibri"/>
              </a:rPr>
              <a:t>physical outlets such </a:t>
            </a:r>
            <a:r>
              <a:rPr sz="2400" dirty="0">
                <a:latin typeface="Calibri"/>
                <a:cs typeface="Calibri"/>
              </a:rPr>
              <a:t>as  exercise, </a:t>
            </a:r>
            <a:r>
              <a:rPr sz="2400" spc="-10" dirty="0">
                <a:latin typeface="Calibri"/>
                <a:cs typeface="Calibri"/>
              </a:rPr>
              <a:t>outdoor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activities.</a:t>
            </a:r>
            <a:endParaRPr sz="2400">
              <a:latin typeface="Calibri"/>
              <a:cs typeface="Calibri"/>
            </a:endParaRPr>
          </a:p>
          <a:p>
            <a:pPr marL="12700" marR="474980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Encourage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to 'talk </a:t>
            </a:r>
            <a:r>
              <a:rPr sz="2400" spc="-5" dirty="0">
                <a:latin typeface="Calibri"/>
                <a:cs typeface="Calibri"/>
              </a:rPr>
              <a:t>out' his aggressive feelings,  </a:t>
            </a:r>
            <a:r>
              <a:rPr sz="2400" dirty="0">
                <a:latin typeface="Calibri"/>
                <a:cs typeface="Calibri"/>
              </a:rPr>
              <a:t>rather than acting them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out.</a:t>
            </a:r>
            <a:endParaRPr sz="2400">
              <a:latin typeface="Calibri"/>
              <a:cs typeface="Calibri"/>
            </a:endParaRPr>
          </a:p>
          <a:p>
            <a:pPr marL="12700" marR="717550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If the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10" dirty="0">
                <a:latin typeface="Calibri"/>
                <a:cs typeface="Calibri"/>
              </a:rPr>
              <a:t>not </a:t>
            </a:r>
            <a:r>
              <a:rPr sz="2400" dirty="0">
                <a:latin typeface="Calibri"/>
                <a:cs typeface="Calibri"/>
              </a:rPr>
              <a:t>calmed </a:t>
            </a:r>
            <a:r>
              <a:rPr sz="2400" spc="-5" dirty="0">
                <a:latin typeface="Calibri"/>
                <a:cs typeface="Calibri"/>
              </a:rPr>
              <a:t>by </a:t>
            </a:r>
            <a:r>
              <a:rPr sz="2400" dirty="0">
                <a:latin typeface="Calibri"/>
                <a:cs typeface="Calibri"/>
              </a:rPr>
              <a:t>talking </a:t>
            </a:r>
            <a:r>
              <a:rPr sz="2400" spc="-5" dirty="0">
                <a:latin typeface="Calibri"/>
                <a:cs typeface="Calibri"/>
              </a:rPr>
              <a:t>down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refuses  </a:t>
            </a:r>
            <a:r>
              <a:rPr sz="2400" dirty="0">
                <a:latin typeface="Calibri"/>
                <a:cs typeface="Calibri"/>
              </a:rPr>
              <a:t>medication, restraints may </a:t>
            </a:r>
            <a:r>
              <a:rPr sz="2400" spc="-5" dirty="0">
                <a:latin typeface="Calibri"/>
                <a:cs typeface="Calibri"/>
              </a:rPr>
              <a:t>become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necessary.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Following </a:t>
            </a:r>
            <a:r>
              <a:rPr sz="2400" dirty="0">
                <a:latin typeface="Calibri"/>
                <a:cs typeface="Calibri"/>
              </a:rPr>
              <a:t>application </a:t>
            </a:r>
            <a:r>
              <a:rPr sz="2400" spc="-5" dirty="0">
                <a:latin typeface="Calibri"/>
                <a:cs typeface="Calibri"/>
              </a:rPr>
              <a:t>of restraints, observe patient </a:t>
            </a:r>
            <a:r>
              <a:rPr sz="2400" dirty="0">
                <a:latin typeface="Calibri"/>
                <a:cs typeface="Calibri"/>
              </a:rPr>
              <a:t>every 15  minutes to ensure that </a:t>
            </a:r>
            <a:r>
              <a:rPr sz="2400" spc="-5" dirty="0">
                <a:latin typeface="Calibri"/>
                <a:cs typeface="Calibri"/>
              </a:rPr>
              <a:t>nutritional </a:t>
            </a:r>
            <a:r>
              <a:rPr sz="2400" dirty="0">
                <a:latin typeface="Calibri"/>
                <a:cs typeface="Calibri"/>
              </a:rPr>
              <a:t>and elimination </a:t>
            </a:r>
            <a:r>
              <a:rPr sz="2400" spc="-5" dirty="0">
                <a:latin typeface="Calibri"/>
                <a:cs typeface="Calibri"/>
              </a:rPr>
              <a:t>needs </a:t>
            </a:r>
            <a:r>
              <a:rPr sz="2400" dirty="0">
                <a:latin typeface="Calibri"/>
                <a:cs typeface="Calibri"/>
              </a:rPr>
              <a:t>are  met. Also </a:t>
            </a:r>
            <a:r>
              <a:rPr sz="2400" spc="-5" dirty="0">
                <a:latin typeface="Calibri"/>
                <a:cs typeface="Calibri"/>
              </a:rPr>
              <a:t>observe for </a:t>
            </a:r>
            <a:r>
              <a:rPr sz="2400" dirty="0">
                <a:latin typeface="Calibri"/>
                <a:cs typeface="Calibri"/>
              </a:rPr>
              <a:t>any </a:t>
            </a:r>
            <a:r>
              <a:rPr sz="2400" spc="-5" dirty="0">
                <a:latin typeface="Calibri"/>
                <a:cs typeface="Calibri"/>
              </a:rPr>
              <a:t>numbness, </a:t>
            </a:r>
            <a:r>
              <a:rPr sz="2400" dirty="0">
                <a:latin typeface="Calibri"/>
                <a:cs typeface="Calibri"/>
              </a:rPr>
              <a:t>tingling </a:t>
            </a:r>
            <a:r>
              <a:rPr sz="2400" spc="-5" dirty="0">
                <a:latin typeface="Calibri"/>
                <a:cs typeface="Calibri"/>
              </a:rPr>
              <a:t>or cyanosis </a:t>
            </a:r>
            <a:r>
              <a:rPr sz="2400" dirty="0">
                <a:latin typeface="Calibri"/>
                <a:cs typeface="Calibri"/>
              </a:rPr>
              <a:t>in the  extremities. It is important to </a:t>
            </a:r>
            <a:r>
              <a:rPr sz="2400" spc="-5" dirty="0">
                <a:latin typeface="Calibri"/>
                <a:cs typeface="Calibri"/>
              </a:rPr>
              <a:t>choose </a:t>
            </a:r>
            <a:r>
              <a:rPr sz="2400" dirty="0">
                <a:latin typeface="Calibri"/>
                <a:cs typeface="Calibri"/>
              </a:rPr>
              <a:t>the least restrictive  </a:t>
            </a:r>
            <a:r>
              <a:rPr sz="2400" spc="-5" dirty="0">
                <a:latin typeface="Calibri"/>
                <a:cs typeface="Calibri"/>
              </a:rPr>
              <a:t>alternative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5" dirty="0">
                <a:latin typeface="Calibri"/>
                <a:cs typeface="Calibri"/>
              </a:rPr>
              <a:t>far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5" dirty="0">
                <a:latin typeface="Calibri"/>
                <a:cs typeface="Calibri"/>
              </a:rPr>
              <a:t>possible for </a:t>
            </a:r>
            <a:r>
              <a:rPr sz="2400" dirty="0">
                <a:latin typeface="Calibri"/>
                <a:cs typeface="Calibri"/>
              </a:rPr>
              <a:t>these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patients.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86855" y="254508"/>
            <a:ext cx="2532888" cy="1808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443" y="1478102"/>
            <a:ext cx="780605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be sure </a:t>
            </a:r>
            <a:r>
              <a:rPr sz="2400" dirty="0">
                <a:latin typeface="Calibri"/>
                <a:cs typeface="Calibri"/>
              </a:rPr>
              <a:t>that the </a:t>
            </a:r>
            <a:r>
              <a:rPr sz="2400" spc="-5" dirty="0">
                <a:latin typeface="Calibri"/>
                <a:cs typeface="Calibri"/>
              </a:rPr>
              <a:t>patient has no </a:t>
            </a:r>
            <a:r>
              <a:rPr sz="2400" dirty="0">
                <a:latin typeface="Calibri"/>
                <a:cs typeface="Calibri"/>
              </a:rPr>
              <a:t>weapons in </a:t>
            </a:r>
            <a:r>
              <a:rPr sz="2400" spc="-5" dirty="0">
                <a:latin typeface="Calibri"/>
                <a:cs typeface="Calibri"/>
              </a:rPr>
              <a:t>his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possession</a:t>
            </a:r>
            <a:endParaRPr sz="24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before </a:t>
            </a:r>
            <a:r>
              <a:rPr sz="2400" dirty="0">
                <a:latin typeface="Calibri"/>
                <a:cs typeface="Calibri"/>
              </a:rPr>
              <a:t>approaching</a:t>
            </a:r>
            <a:r>
              <a:rPr sz="2400" spc="-5" dirty="0">
                <a:latin typeface="Calibri"/>
                <a:cs typeface="Calibri"/>
              </a:rPr>
              <a:t> him.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if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having </a:t>
            </a:r>
            <a:r>
              <a:rPr sz="2400" dirty="0">
                <a:latin typeface="Calibri"/>
                <a:cs typeface="Calibri"/>
              </a:rPr>
              <a:t>a weapon ask </a:t>
            </a:r>
            <a:r>
              <a:rPr sz="2400" spc="-5" dirty="0">
                <a:latin typeface="Calibri"/>
                <a:cs typeface="Calibri"/>
              </a:rPr>
              <a:t>him </a:t>
            </a:r>
            <a:r>
              <a:rPr sz="2400" dirty="0">
                <a:latin typeface="Calibri"/>
                <a:cs typeface="Calibri"/>
              </a:rPr>
              <a:t>to keep it </a:t>
            </a:r>
            <a:r>
              <a:rPr sz="2400" spc="-5" dirty="0">
                <a:latin typeface="Calibri"/>
                <a:cs typeface="Calibri"/>
              </a:rPr>
              <a:t>on </a:t>
            </a:r>
            <a:r>
              <a:rPr sz="2400" dirty="0">
                <a:latin typeface="Calibri"/>
                <a:cs typeface="Calibri"/>
              </a:rPr>
              <a:t>a table</a:t>
            </a:r>
            <a:r>
              <a:rPr sz="2400" spc="-1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or  floor </a:t>
            </a:r>
            <a:r>
              <a:rPr sz="2400" dirty="0">
                <a:latin typeface="Calibri"/>
                <a:cs typeface="Calibri"/>
              </a:rPr>
              <a:t>rather than </a:t>
            </a:r>
            <a:r>
              <a:rPr sz="2400" spc="-5" dirty="0">
                <a:latin typeface="Calibri"/>
                <a:cs typeface="Calibri"/>
              </a:rPr>
              <a:t>fighting </a:t>
            </a:r>
            <a:r>
              <a:rPr sz="2400" dirty="0">
                <a:latin typeface="Calibri"/>
                <a:cs typeface="Calibri"/>
              </a:rPr>
              <a:t>with </a:t>
            </a:r>
            <a:r>
              <a:rPr sz="2400" spc="-5" dirty="0">
                <a:latin typeface="Calibri"/>
                <a:cs typeface="Calibri"/>
              </a:rPr>
              <a:t>him </a:t>
            </a:r>
            <a:r>
              <a:rPr sz="2400" dirty="0">
                <a:latin typeface="Calibri"/>
                <a:cs typeface="Calibri"/>
              </a:rPr>
              <a:t>to take it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away.</a:t>
            </a:r>
            <a:endParaRPr sz="2400">
              <a:latin typeface="Calibri"/>
              <a:cs typeface="Calibri"/>
            </a:endParaRPr>
          </a:p>
          <a:p>
            <a:pPr marL="354965" marR="19939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keep </a:t>
            </a:r>
            <a:r>
              <a:rPr sz="2400" spc="-5" dirty="0">
                <a:latin typeface="Calibri"/>
                <a:cs typeface="Calibri"/>
              </a:rPr>
              <a:t>something </a:t>
            </a:r>
            <a:r>
              <a:rPr sz="2400" dirty="0">
                <a:latin typeface="Calibri"/>
                <a:cs typeface="Calibri"/>
              </a:rPr>
              <a:t>like a </a:t>
            </a:r>
            <a:r>
              <a:rPr sz="2400" spc="-5" dirty="0">
                <a:latin typeface="Calibri"/>
                <a:cs typeface="Calibri"/>
              </a:rPr>
              <a:t>pillow, </a:t>
            </a:r>
            <a:r>
              <a:rPr sz="2400" dirty="0">
                <a:latin typeface="Calibri"/>
                <a:cs typeface="Calibri"/>
              </a:rPr>
              <a:t>mattress </a:t>
            </a:r>
            <a:r>
              <a:rPr sz="2400" spc="-5" dirty="0">
                <a:latin typeface="Calibri"/>
                <a:cs typeface="Calibri"/>
              </a:rPr>
              <a:t>or blanket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wrapped  around arm </a:t>
            </a:r>
            <a:r>
              <a:rPr sz="2400" spc="-5" dirty="0">
                <a:latin typeface="Calibri"/>
                <a:cs typeface="Calibri"/>
              </a:rPr>
              <a:t>between </a:t>
            </a:r>
            <a:r>
              <a:rPr sz="2400" dirty="0">
                <a:latin typeface="Calibri"/>
                <a:cs typeface="Calibri"/>
              </a:rPr>
              <a:t>you and 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weapon.</a:t>
            </a:r>
            <a:endParaRPr sz="2400">
              <a:latin typeface="Calibri"/>
              <a:cs typeface="Calibri"/>
            </a:endParaRPr>
          </a:p>
          <a:p>
            <a:pPr marL="354965" marR="50990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distract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patient </a:t>
            </a:r>
            <a:r>
              <a:rPr sz="2400" dirty="0">
                <a:latin typeface="Calibri"/>
                <a:cs typeface="Calibri"/>
              </a:rPr>
              <a:t>momentarily to remove the</a:t>
            </a:r>
            <a:r>
              <a:rPr sz="2400" spc="-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weapon  </a:t>
            </a:r>
            <a:r>
              <a:rPr sz="2400" spc="-5" dirty="0">
                <a:latin typeface="Calibri"/>
                <a:cs typeface="Calibri"/>
              </a:rPr>
              <a:t>(throwing </a:t>
            </a:r>
            <a:r>
              <a:rPr sz="2400" dirty="0">
                <a:latin typeface="Calibri"/>
                <a:cs typeface="Calibri"/>
              </a:rPr>
              <a:t>water in the </a:t>
            </a:r>
            <a:r>
              <a:rPr sz="2400" spc="-5" dirty="0">
                <a:latin typeface="Calibri"/>
                <a:cs typeface="Calibri"/>
              </a:rPr>
              <a:t>patient's face, </a:t>
            </a:r>
            <a:r>
              <a:rPr sz="2400" dirty="0">
                <a:latin typeface="Calibri"/>
                <a:cs typeface="Calibri"/>
              </a:rPr>
              <a:t>yelling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etc).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Give </a:t>
            </a:r>
            <a:r>
              <a:rPr sz="2400" spc="-5" dirty="0">
                <a:latin typeface="Calibri"/>
                <a:cs typeface="Calibri"/>
              </a:rPr>
              <a:t>prescribed antipsychotic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medications.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6005" y="425957"/>
            <a:ext cx="29432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Panic</a:t>
            </a:r>
            <a:r>
              <a:rPr spc="-114" dirty="0"/>
              <a:t> </a:t>
            </a:r>
            <a:r>
              <a:rPr spc="-35" dirty="0"/>
              <a:t>attacks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443" y="1582674"/>
            <a:ext cx="773938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7665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5" dirty="0">
                <a:latin typeface="Calibri"/>
                <a:cs typeface="Calibri"/>
              </a:rPr>
              <a:t>Episode of </a:t>
            </a:r>
            <a:r>
              <a:rPr sz="3200" spc="-20" dirty="0">
                <a:latin typeface="Calibri"/>
                <a:cs typeface="Calibri"/>
              </a:rPr>
              <a:t>acute anxiety </a:t>
            </a:r>
            <a:r>
              <a:rPr sz="3200" spc="-5" dirty="0">
                <a:latin typeface="Calibri"/>
                <a:cs typeface="Calibri"/>
              </a:rPr>
              <a:t>or panic </a:t>
            </a:r>
            <a:r>
              <a:rPr sz="3200" dirty="0">
                <a:latin typeface="Calibri"/>
                <a:cs typeface="Calibri"/>
              </a:rPr>
              <a:t>as a </a:t>
            </a:r>
            <a:r>
              <a:rPr sz="3200" spc="-5" dirty="0">
                <a:latin typeface="Calibri"/>
                <a:cs typeface="Calibri"/>
              </a:rPr>
              <a:t>part of  </a:t>
            </a:r>
            <a:r>
              <a:rPr sz="3200" spc="-25" dirty="0">
                <a:latin typeface="Calibri"/>
                <a:cs typeface="Calibri"/>
              </a:rPr>
              <a:t>psychotic </a:t>
            </a:r>
            <a:r>
              <a:rPr sz="3200" spc="-5" dirty="0">
                <a:latin typeface="Calibri"/>
                <a:cs typeface="Calibri"/>
              </a:rPr>
              <a:t>or </a:t>
            </a:r>
            <a:r>
              <a:rPr sz="3200" spc="-20" dirty="0">
                <a:latin typeface="Calibri"/>
                <a:cs typeface="Calibri"/>
              </a:rPr>
              <a:t>neurotic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illness.</a:t>
            </a:r>
            <a:endParaRPr sz="3200">
              <a:latin typeface="Calibri"/>
              <a:cs typeface="Calibri"/>
            </a:endParaRPr>
          </a:p>
          <a:p>
            <a:pPr marL="469265" marR="53975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patient </a:t>
            </a:r>
            <a:r>
              <a:rPr sz="3200" dirty="0">
                <a:latin typeface="Calibri"/>
                <a:cs typeface="Calibri"/>
              </a:rPr>
              <a:t>will </a:t>
            </a:r>
            <a:r>
              <a:rPr sz="3200" spc="-10" dirty="0">
                <a:latin typeface="Calibri"/>
                <a:cs typeface="Calibri"/>
              </a:rPr>
              <a:t>experience palpitations,  </a:t>
            </a:r>
            <a:r>
              <a:rPr sz="3200" spc="-5" dirty="0">
                <a:latin typeface="Calibri"/>
                <a:cs typeface="Calibri"/>
              </a:rPr>
              <a:t>sweating, </a:t>
            </a:r>
            <a:r>
              <a:rPr sz="3200" spc="-15" dirty="0">
                <a:latin typeface="Calibri"/>
                <a:cs typeface="Calibri"/>
              </a:rPr>
              <a:t>tremors, feelings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choking,  </a:t>
            </a:r>
            <a:r>
              <a:rPr sz="3200" spc="-10" dirty="0">
                <a:latin typeface="Calibri"/>
                <a:cs typeface="Calibri"/>
              </a:rPr>
              <a:t>chest </a:t>
            </a:r>
            <a:r>
              <a:rPr sz="3200" spc="-5" dirty="0">
                <a:latin typeface="Calibri"/>
                <a:cs typeface="Calibri"/>
              </a:rPr>
              <a:t>pain, nausea, </a:t>
            </a:r>
            <a:r>
              <a:rPr sz="3200" dirty="0">
                <a:latin typeface="Calibri"/>
                <a:cs typeface="Calibri"/>
              </a:rPr>
              <a:t>abdominal </a:t>
            </a:r>
            <a:r>
              <a:rPr sz="3200" spc="-15" dirty="0">
                <a:latin typeface="Calibri"/>
                <a:cs typeface="Calibri"/>
              </a:rPr>
              <a:t>distress, </a:t>
            </a:r>
            <a:r>
              <a:rPr sz="3200" spc="-25" dirty="0">
                <a:latin typeface="Calibri"/>
                <a:cs typeface="Calibri"/>
              </a:rPr>
              <a:t>fear 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dying, </a:t>
            </a:r>
            <a:r>
              <a:rPr sz="3200" spc="-10" dirty="0">
                <a:latin typeface="Calibri"/>
                <a:cs typeface="Calibri"/>
              </a:rPr>
              <a:t>paresthesias, </a:t>
            </a:r>
            <a:r>
              <a:rPr sz="3200" spc="-5" dirty="0">
                <a:latin typeface="Calibri"/>
                <a:cs typeface="Calibri"/>
              </a:rPr>
              <a:t>chills or hot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flushes.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0" y="4739640"/>
            <a:ext cx="2763011" cy="1656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482697"/>
            <a:ext cx="6321425" cy="179197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Give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reassurance.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Search </a:t>
            </a:r>
            <a:r>
              <a:rPr sz="3200" spc="-55" dirty="0">
                <a:latin typeface="Calibri"/>
                <a:cs typeface="Calibri"/>
              </a:rPr>
              <a:t>for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causes.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Diazepam </a:t>
            </a:r>
            <a:r>
              <a:rPr sz="3200" dirty="0">
                <a:latin typeface="Calibri"/>
                <a:cs typeface="Calibri"/>
              </a:rPr>
              <a:t>10 mg </a:t>
            </a:r>
            <a:r>
              <a:rPr sz="3200" spc="-5" dirty="0">
                <a:latin typeface="Calibri"/>
                <a:cs typeface="Calibri"/>
              </a:rPr>
              <a:t>or </a:t>
            </a:r>
            <a:r>
              <a:rPr sz="3200" spc="-40" dirty="0">
                <a:latin typeface="Calibri"/>
                <a:cs typeface="Calibri"/>
              </a:rPr>
              <a:t>Lorazepam </a:t>
            </a:r>
            <a:r>
              <a:rPr sz="3200" dirty="0">
                <a:latin typeface="Calibri"/>
                <a:cs typeface="Calibri"/>
              </a:rPr>
              <a:t>2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mg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5669" y="425957"/>
            <a:ext cx="376745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Catatonic</a:t>
            </a:r>
            <a:r>
              <a:rPr spc="-140" dirty="0"/>
              <a:t> </a:t>
            </a:r>
            <a:r>
              <a:rPr spc="-5" dirty="0"/>
              <a:t>stupor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2674"/>
            <a:ext cx="7929880" cy="3541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8163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3268979" algn="l"/>
              </a:tabLst>
            </a:pPr>
            <a:r>
              <a:rPr sz="3200" spc="-5" dirty="0">
                <a:latin typeface="Calibri"/>
                <a:cs typeface="Calibri"/>
              </a:rPr>
              <a:t>Stupor </a:t>
            </a:r>
            <a:r>
              <a:rPr sz="3200" spc="-10" dirty="0">
                <a:latin typeface="Calibri"/>
                <a:cs typeface="Calibri"/>
              </a:rPr>
              <a:t>is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15" dirty="0">
                <a:latin typeface="Calibri"/>
                <a:cs typeface="Calibri"/>
              </a:rPr>
              <a:t>clinical </a:t>
            </a:r>
            <a:r>
              <a:rPr sz="3200" spc="-30" dirty="0">
                <a:latin typeface="Calibri"/>
                <a:cs typeface="Calibri"/>
              </a:rPr>
              <a:t>syndrome </a:t>
            </a:r>
            <a:r>
              <a:rPr sz="3200" spc="-5" dirty="0">
                <a:latin typeface="Calibri"/>
                <a:cs typeface="Calibri"/>
              </a:rPr>
              <a:t>of akinesis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spc="-5" dirty="0">
                <a:latin typeface="Calibri"/>
                <a:cs typeface="Calibri"/>
              </a:rPr>
              <a:t>mutism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but</a:t>
            </a:r>
            <a:r>
              <a:rPr sz="3200" dirty="0">
                <a:latin typeface="Calibri"/>
                <a:cs typeface="Calibri"/>
              </a:rPr>
              <a:t> with	</a:t>
            </a:r>
            <a:r>
              <a:rPr sz="3200" spc="-15" dirty="0">
                <a:latin typeface="Calibri"/>
                <a:cs typeface="Calibri"/>
              </a:rPr>
              <a:t>relative preservation </a:t>
            </a:r>
            <a:r>
              <a:rPr sz="3200" spc="-5" dirty="0">
                <a:latin typeface="Calibri"/>
                <a:cs typeface="Calibri"/>
              </a:rPr>
              <a:t>of  </a:t>
            </a:r>
            <a:r>
              <a:rPr sz="3200" spc="-10" dirty="0">
                <a:latin typeface="Calibri"/>
                <a:cs typeface="Calibri"/>
              </a:rPr>
              <a:t>conscious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awareness.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0" dirty="0">
                <a:latin typeface="Calibri"/>
                <a:cs typeface="Calibri"/>
              </a:rPr>
              <a:t>Catatonic </a:t>
            </a:r>
            <a:r>
              <a:rPr sz="3200" spc="-5" dirty="0">
                <a:latin typeface="Calibri"/>
                <a:cs typeface="Calibri"/>
              </a:rPr>
              <a:t>signs </a:t>
            </a:r>
            <a:r>
              <a:rPr sz="3200" spc="-20" dirty="0">
                <a:latin typeface="Calibri"/>
                <a:cs typeface="Calibri"/>
              </a:rPr>
              <a:t>are </a:t>
            </a:r>
            <a:r>
              <a:rPr sz="3200" dirty="0">
                <a:latin typeface="Calibri"/>
                <a:cs typeface="Calibri"/>
              </a:rPr>
              <a:t>: </a:t>
            </a:r>
            <a:r>
              <a:rPr sz="3200" spc="-5" dirty="0">
                <a:latin typeface="Calibri"/>
                <a:cs typeface="Calibri"/>
              </a:rPr>
              <a:t>mutism, </a:t>
            </a:r>
            <a:r>
              <a:rPr sz="3200" spc="-25" dirty="0">
                <a:latin typeface="Calibri"/>
                <a:cs typeface="Calibri"/>
              </a:rPr>
              <a:t>negativism,  </a:t>
            </a:r>
            <a:r>
              <a:rPr sz="3200" spc="-90" dirty="0">
                <a:latin typeface="Calibri"/>
                <a:cs typeface="Calibri"/>
              </a:rPr>
              <a:t>stupor, </a:t>
            </a:r>
            <a:r>
              <a:rPr sz="3200" spc="-45" dirty="0">
                <a:latin typeface="Calibri"/>
                <a:cs typeface="Calibri"/>
              </a:rPr>
              <a:t>ambitendency, </a:t>
            </a:r>
            <a:r>
              <a:rPr sz="3200" dirty="0">
                <a:latin typeface="Calibri"/>
                <a:cs typeface="Calibri"/>
              </a:rPr>
              <a:t>echolalia, </a:t>
            </a:r>
            <a:r>
              <a:rPr sz="3200" spc="-20" dirty="0">
                <a:latin typeface="Calibri"/>
                <a:cs typeface="Calibri"/>
              </a:rPr>
              <a:t>echopraxia,  automatic </a:t>
            </a:r>
            <a:r>
              <a:rPr sz="3200" spc="-5" dirty="0">
                <a:latin typeface="Calibri"/>
                <a:cs typeface="Calibri"/>
              </a:rPr>
              <a:t>obedience, posturing, mannerisms,  </a:t>
            </a:r>
            <a:r>
              <a:rPr sz="3200" spc="-25" dirty="0">
                <a:latin typeface="Calibri"/>
                <a:cs typeface="Calibri"/>
              </a:rPr>
              <a:t>stereotypies, etc.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533271"/>
            <a:ext cx="7287259" cy="3004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800" dirty="0">
                <a:latin typeface="Times New Roman"/>
                <a:cs typeface="Times New Roman"/>
              </a:rPr>
              <a:t>Ensure </a:t>
            </a:r>
            <a:r>
              <a:rPr sz="2800" spc="-5" dirty="0">
                <a:latin typeface="Times New Roman"/>
                <a:cs typeface="Times New Roman"/>
              </a:rPr>
              <a:t>patent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airway</a:t>
            </a:r>
            <a:endParaRPr sz="2800">
              <a:latin typeface="Times New Roman"/>
              <a:cs typeface="Times New Roman"/>
            </a:endParaRPr>
          </a:p>
          <a:p>
            <a:pPr marL="205740" indent="-193675">
              <a:lnSpc>
                <a:spcPct val="100000"/>
              </a:lnSpc>
              <a:buChar char="•"/>
              <a:tabLst>
                <a:tab pos="206375" algn="l"/>
              </a:tabLst>
            </a:pPr>
            <a:r>
              <a:rPr sz="2800" spc="-5" dirty="0">
                <a:latin typeface="Times New Roman"/>
                <a:cs typeface="Times New Roman"/>
              </a:rPr>
              <a:t>Administer IVfluids</a:t>
            </a:r>
            <a:endParaRPr sz="2800">
              <a:latin typeface="Times New Roman"/>
              <a:cs typeface="Times New Roman"/>
            </a:endParaRPr>
          </a:p>
          <a:p>
            <a:pPr marL="225425" indent="-213360">
              <a:lnSpc>
                <a:spcPct val="100000"/>
              </a:lnSpc>
              <a:buChar char="•"/>
              <a:tabLst>
                <a:tab pos="226060" algn="l"/>
              </a:tabLst>
            </a:pPr>
            <a:r>
              <a:rPr sz="2800" spc="-5" dirty="0">
                <a:latin typeface="Times New Roman"/>
                <a:cs typeface="Times New Roman"/>
              </a:rPr>
              <a:t>Collect history and perform physical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examination</a:t>
            </a:r>
            <a:endParaRPr sz="2800">
              <a:latin typeface="Times New Roman"/>
              <a:cs typeface="Times New Roman"/>
            </a:endParaRPr>
          </a:p>
          <a:p>
            <a:pPr marL="12700" marR="650240">
              <a:lnSpc>
                <a:spcPct val="100000"/>
              </a:lnSpc>
              <a:buChar char="•"/>
              <a:tabLst>
                <a:tab pos="226060" algn="l"/>
              </a:tabLst>
            </a:pPr>
            <a:r>
              <a:rPr sz="2800" spc="-5" dirty="0">
                <a:latin typeface="Times New Roman"/>
                <a:cs typeface="Times New Roman"/>
              </a:rPr>
              <a:t>Draw </a:t>
            </a:r>
            <a:r>
              <a:rPr sz="2800" dirty="0">
                <a:latin typeface="Times New Roman"/>
                <a:cs typeface="Times New Roman"/>
              </a:rPr>
              <a:t>blood for </a:t>
            </a:r>
            <a:r>
              <a:rPr sz="2800" spc="-5" dirty="0">
                <a:latin typeface="Times New Roman"/>
                <a:cs typeface="Times New Roman"/>
              </a:rPr>
              <a:t>investigations before starting  any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treatment</a:t>
            </a:r>
            <a:endParaRPr sz="2800">
              <a:latin typeface="Times New Roman"/>
              <a:cs typeface="Times New Roman"/>
            </a:endParaRPr>
          </a:p>
          <a:p>
            <a:pPr marL="12700" marR="641350">
              <a:lnSpc>
                <a:spcPts val="3300"/>
              </a:lnSpc>
              <a:spcBef>
                <a:spcPts val="160"/>
              </a:spcBef>
              <a:buChar char="•"/>
              <a:tabLst>
                <a:tab pos="226060" algn="l"/>
              </a:tabLst>
            </a:pPr>
            <a:r>
              <a:rPr sz="2800" spc="-10" dirty="0">
                <a:latin typeface="Times New Roman"/>
                <a:cs typeface="Times New Roman"/>
              </a:rPr>
              <a:t>Other </a:t>
            </a:r>
            <a:r>
              <a:rPr sz="2800" spc="-5" dirty="0">
                <a:latin typeface="Times New Roman"/>
                <a:cs typeface="Times New Roman"/>
              </a:rPr>
              <a:t>care is </a:t>
            </a:r>
            <a:r>
              <a:rPr sz="2800" spc="-10" dirty="0">
                <a:latin typeface="Times New Roman"/>
                <a:cs typeface="Times New Roman"/>
              </a:rPr>
              <a:t>same </a:t>
            </a:r>
            <a:r>
              <a:rPr sz="2800" spc="-5" dirty="0">
                <a:latin typeface="Times New Roman"/>
                <a:cs typeface="Times New Roman"/>
              </a:rPr>
              <a:t>as that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an unconscious  patient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6608" y="425957"/>
            <a:ext cx="3962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Hysterical</a:t>
            </a:r>
            <a:r>
              <a:rPr spc="-100" dirty="0"/>
              <a:t> </a:t>
            </a:r>
            <a:r>
              <a:rPr spc="-25" dirty="0"/>
              <a:t>attacks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2674"/>
            <a:ext cx="7243445" cy="2550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 </a:t>
            </a:r>
            <a:r>
              <a:rPr sz="3200" spc="-45" dirty="0">
                <a:latin typeface="Calibri"/>
                <a:cs typeface="Calibri"/>
              </a:rPr>
              <a:t>hysteric </a:t>
            </a:r>
            <a:r>
              <a:rPr sz="3200" spc="-40" dirty="0">
                <a:latin typeface="Calibri"/>
                <a:cs typeface="Calibri"/>
              </a:rPr>
              <a:t>may </a:t>
            </a:r>
            <a:r>
              <a:rPr sz="3200" spc="-5" dirty="0">
                <a:latin typeface="Calibri"/>
                <a:cs typeface="Calibri"/>
              </a:rPr>
              <a:t>mimic </a:t>
            </a:r>
            <a:r>
              <a:rPr sz="3200" dirty="0">
                <a:latin typeface="Calibri"/>
                <a:cs typeface="Calibri"/>
              </a:rPr>
              <a:t>abnormality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40" dirty="0">
                <a:latin typeface="Calibri"/>
                <a:cs typeface="Calibri"/>
              </a:rPr>
              <a:t>any  </a:t>
            </a:r>
            <a:r>
              <a:rPr sz="3200" spc="-5" dirty="0">
                <a:latin typeface="Calibri"/>
                <a:cs typeface="Calibri"/>
              </a:rPr>
              <a:t>function </a:t>
            </a:r>
            <a:r>
              <a:rPr sz="3200" dirty="0">
                <a:latin typeface="Calibri"/>
                <a:cs typeface="Calibri"/>
              </a:rPr>
              <a:t>which is </a:t>
            </a:r>
            <a:r>
              <a:rPr sz="3200" spc="-5" dirty="0">
                <a:latin typeface="Calibri"/>
                <a:cs typeface="Calibri"/>
              </a:rPr>
              <a:t>under </a:t>
            </a:r>
            <a:r>
              <a:rPr sz="3200" spc="-20" dirty="0">
                <a:latin typeface="Calibri"/>
                <a:cs typeface="Calibri"/>
              </a:rPr>
              <a:t>voluntary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control.</a:t>
            </a:r>
            <a:endParaRPr sz="3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2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40" dirty="0">
                <a:latin typeface="Calibri"/>
                <a:cs typeface="Calibri"/>
              </a:rPr>
              <a:t>Hysterical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fits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9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40" dirty="0">
                <a:latin typeface="Calibri"/>
                <a:cs typeface="Calibri"/>
              </a:rPr>
              <a:t>Hysterical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ataxia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9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40" dirty="0">
                <a:latin typeface="Calibri"/>
                <a:cs typeface="Calibri"/>
              </a:rPr>
              <a:t>Hysterical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paraplegia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6841" y="1657603"/>
            <a:ext cx="777113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1345">
              <a:lnSpc>
                <a:spcPct val="100000"/>
              </a:lnSpc>
              <a:spcBef>
                <a:spcPts val="100"/>
              </a:spcBef>
              <a:buChar char="•"/>
              <a:tabLst>
                <a:tab pos="233679" algn="l"/>
              </a:tabLst>
            </a:pPr>
            <a:r>
              <a:rPr sz="2400" spc="-10" dirty="0">
                <a:latin typeface="Calibri"/>
                <a:cs typeface="Calibri"/>
              </a:rPr>
              <a:t>Hysterical </a:t>
            </a:r>
            <a:r>
              <a:rPr sz="2400" spc="-5" dirty="0">
                <a:latin typeface="Calibri"/>
                <a:cs typeface="Calibri"/>
              </a:rPr>
              <a:t>fit </a:t>
            </a:r>
            <a:r>
              <a:rPr sz="2400" spc="-10" dirty="0">
                <a:latin typeface="Calibri"/>
                <a:cs typeface="Calibri"/>
              </a:rPr>
              <a:t>must </a:t>
            </a:r>
            <a:r>
              <a:rPr sz="2400" spc="-5" dirty="0">
                <a:latin typeface="Calibri"/>
                <a:cs typeface="Calibri"/>
              </a:rPr>
              <a:t>be distinguished </a:t>
            </a:r>
            <a:r>
              <a:rPr sz="2400" spc="-15" dirty="0">
                <a:latin typeface="Calibri"/>
                <a:cs typeface="Calibri"/>
              </a:rPr>
              <a:t>from </a:t>
            </a:r>
            <a:r>
              <a:rPr sz="2400" spc="-5" dirty="0">
                <a:latin typeface="Calibri"/>
                <a:cs typeface="Calibri"/>
              </a:rPr>
              <a:t>genuine fits </a:t>
            </a:r>
            <a:r>
              <a:rPr sz="2400" spc="-20" dirty="0">
                <a:latin typeface="Calibri"/>
                <a:cs typeface="Calibri"/>
              </a:rPr>
              <a:t>for  </a:t>
            </a:r>
            <a:r>
              <a:rPr sz="2400" spc="-15" dirty="0">
                <a:latin typeface="Calibri"/>
                <a:cs typeface="Calibri"/>
              </a:rPr>
              <a:t>differences </a:t>
            </a:r>
            <a:r>
              <a:rPr sz="2400" spc="-5" dirty="0">
                <a:latin typeface="Calibri"/>
                <a:cs typeface="Calibri"/>
              </a:rPr>
              <a:t>between </a:t>
            </a:r>
            <a:r>
              <a:rPr sz="2400" spc="-15" dirty="0">
                <a:latin typeface="Calibri"/>
                <a:cs typeface="Calibri"/>
              </a:rPr>
              <a:t>hysterical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epileptic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seizures).</a:t>
            </a:r>
            <a:endParaRPr sz="2400">
              <a:latin typeface="Calibri"/>
              <a:cs typeface="Calibri"/>
            </a:endParaRPr>
          </a:p>
          <a:p>
            <a:pPr marL="12700" marR="116205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As </a:t>
            </a:r>
            <a:r>
              <a:rPr sz="2400" spc="-15" dirty="0">
                <a:latin typeface="Calibri"/>
                <a:cs typeface="Calibri"/>
              </a:rPr>
              <a:t>hysterical symptoms </a:t>
            </a:r>
            <a:r>
              <a:rPr sz="2400" spc="-10" dirty="0">
                <a:latin typeface="Calibri"/>
                <a:cs typeface="Calibri"/>
              </a:rPr>
              <a:t>can </a:t>
            </a:r>
            <a:r>
              <a:rPr sz="2400" spc="-5" dirty="0">
                <a:latin typeface="Calibri"/>
                <a:cs typeface="Calibri"/>
              </a:rPr>
              <a:t>cause panic </a:t>
            </a:r>
            <a:r>
              <a:rPr sz="2400" dirty="0">
                <a:latin typeface="Calibri"/>
                <a:cs typeface="Calibri"/>
              </a:rPr>
              <a:t>among </a:t>
            </a:r>
            <a:r>
              <a:rPr sz="2400" spc="-10" dirty="0">
                <a:latin typeface="Calibri"/>
                <a:cs typeface="Calibri"/>
              </a:rPr>
              <a:t>relatives,  explain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relatives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5" dirty="0">
                <a:latin typeface="Calibri"/>
                <a:cs typeface="Calibri"/>
              </a:rPr>
              <a:t>psychological nature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5" dirty="0">
                <a:latin typeface="Calibri"/>
                <a:cs typeface="Calibri"/>
              </a:rPr>
              <a:t>symptoms.  Reassure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spc="-5" dirty="0">
                <a:latin typeface="Calibri"/>
                <a:cs typeface="Calibri"/>
              </a:rPr>
              <a:t>no harm </a:t>
            </a:r>
            <a:r>
              <a:rPr sz="2400" spc="-10" dirty="0">
                <a:latin typeface="Calibri"/>
                <a:cs typeface="Calibri"/>
              </a:rPr>
              <a:t>would come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patient.</a:t>
            </a:r>
            <a:endParaRPr sz="2400">
              <a:latin typeface="Calibri"/>
              <a:cs typeface="Calibri"/>
            </a:endParaRPr>
          </a:p>
          <a:p>
            <a:pPr marL="12700" marR="133985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dirty="0">
                <a:latin typeface="Calibri"/>
                <a:cs typeface="Calibri"/>
              </a:rPr>
              <a:t>Help the </a:t>
            </a:r>
            <a:r>
              <a:rPr sz="2400" spc="-10" dirty="0">
                <a:latin typeface="Calibri"/>
                <a:cs typeface="Calibri"/>
              </a:rPr>
              <a:t>patient </a:t>
            </a:r>
            <a:r>
              <a:rPr sz="2400" spc="-15" dirty="0">
                <a:latin typeface="Calibri"/>
                <a:cs typeface="Calibri"/>
              </a:rPr>
              <a:t>realize </a:t>
            </a:r>
            <a:r>
              <a:rPr sz="2400" dirty="0">
                <a:latin typeface="Calibri"/>
                <a:cs typeface="Calibri"/>
              </a:rPr>
              <a:t>the meaning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5" dirty="0">
                <a:latin typeface="Calibri"/>
                <a:cs typeface="Calibri"/>
              </a:rPr>
              <a:t>symptoms,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help  him find </a:t>
            </a:r>
            <a:r>
              <a:rPr sz="2400" spc="-10" dirty="0">
                <a:latin typeface="Calibri"/>
                <a:cs typeface="Calibri"/>
              </a:rPr>
              <a:t>alternative </a:t>
            </a:r>
            <a:r>
              <a:rPr sz="2400" spc="-25" dirty="0">
                <a:latin typeface="Calibri"/>
                <a:cs typeface="Calibri"/>
              </a:rPr>
              <a:t>ways </a:t>
            </a:r>
            <a:r>
              <a:rPr sz="2400" spc="-5" dirty="0">
                <a:latin typeface="Calibri"/>
                <a:cs typeface="Calibri"/>
              </a:rPr>
              <a:t>of coping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stress.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•"/>
              <a:tabLst>
                <a:tab pos="233679" algn="l"/>
              </a:tabLst>
            </a:pPr>
            <a:r>
              <a:rPr sz="2400" spc="-5" dirty="0">
                <a:latin typeface="Calibri"/>
                <a:cs typeface="Calibri"/>
              </a:rPr>
              <a:t>Suggestion </a:t>
            </a:r>
            <a:r>
              <a:rPr sz="2400" spc="-10" dirty="0">
                <a:latin typeface="Calibri"/>
                <a:cs typeface="Calibri"/>
              </a:rPr>
              <a:t>therapy </a:t>
            </a:r>
            <a:r>
              <a:rPr sz="2400" dirty="0">
                <a:latin typeface="Calibri"/>
                <a:cs typeface="Calibri"/>
              </a:rPr>
              <a:t>with IV </a:t>
            </a:r>
            <a:r>
              <a:rPr sz="2400" spc="-10" dirty="0">
                <a:latin typeface="Calibri"/>
                <a:cs typeface="Calibri"/>
              </a:rPr>
              <a:t>pentothal </a:t>
            </a:r>
            <a:r>
              <a:rPr sz="2400" spc="-15" dirty="0">
                <a:latin typeface="Calibri"/>
                <a:cs typeface="Calibri"/>
              </a:rPr>
              <a:t>may </a:t>
            </a:r>
            <a:r>
              <a:rPr sz="2400" spc="-5" dirty="0">
                <a:latin typeface="Calibri"/>
                <a:cs typeface="Calibri"/>
              </a:rPr>
              <a:t>be </a:t>
            </a:r>
            <a:r>
              <a:rPr sz="2400" spc="-10" dirty="0">
                <a:latin typeface="Calibri"/>
                <a:cs typeface="Calibri"/>
              </a:rPr>
              <a:t>helpful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5" dirty="0">
                <a:latin typeface="Calibri"/>
                <a:cs typeface="Calibri"/>
              </a:rPr>
              <a:t>some  cases.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0765" y="425957"/>
            <a:ext cx="76631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Transient </a:t>
            </a:r>
            <a:r>
              <a:rPr spc="-5" dirty="0"/>
              <a:t>situational</a:t>
            </a:r>
            <a:r>
              <a:rPr spc="-110" dirty="0"/>
              <a:t> </a:t>
            </a:r>
            <a:r>
              <a:rPr spc="-5" dirty="0"/>
              <a:t>disturbances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2674"/>
            <a:ext cx="798004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These </a:t>
            </a:r>
            <a:r>
              <a:rPr sz="3200" spc="-20" dirty="0">
                <a:latin typeface="Calibri"/>
                <a:cs typeface="Calibri"/>
              </a:rPr>
              <a:t>are </a:t>
            </a:r>
            <a:r>
              <a:rPr sz="3200" spc="-30" dirty="0">
                <a:latin typeface="Calibri"/>
                <a:cs typeface="Calibri"/>
              </a:rPr>
              <a:t>characterized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spc="-20" dirty="0">
                <a:latin typeface="Calibri"/>
                <a:cs typeface="Calibri"/>
              </a:rPr>
              <a:t>disturbed </a:t>
            </a:r>
            <a:r>
              <a:rPr sz="3200" spc="-25" dirty="0">
                <a:latin typeface="Calibri"/>
                <a:cs typeface="Calibri"/>
              </a:rPr>
              <a:t>feelings 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20" dirty="0">
                <a:latin typeface="Calibri"/>
                <a:cs typeface="Calibri"/>
              </a:rPr>
              <a:t>behaviour </a:t>
            </a:r>
            <a:r>
              <a:rPr sz="3200" spc="-5" dirty="0">
                <a:latin typeface="Calibri"/>
                <a:cs typeface="Calibri"/>
              </a:rPr>
              <a:t>occurring due </a:t>
            </a:r>
            <a:r>
              <a:rPr sz="3200" spc="-3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overwhelming  </a:t>
            </a:r>
            <a:r>
              <a:rPr sz="3200" spc="-20" dirty="0">
                <a:latin typeface="Calibri"/>
                <a:cs typeface="Calibri"/>
              </a:rPr>
              <a:t>external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stimuli.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482697"/>
            <a:ext cx="5715635" cy="238188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Reassurance.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Mild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sedation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Promoting ventilation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feelings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Counseling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8989" y="425957"/>
            <a:ext cx="39744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Delirium</a:t>
            </a:r>
            <a:r>
              <a:rPr spc="-150" dirty="0"/>
              <a:t> </a:t>
            </a:r>
            <a:r>
              <a:rPr spc="-10" dirty="0"/>
              <a:t>tremens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2674"/>
            <a:ext cx="65055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It is an </a:t>
            </a:r>
            <a:r>
              <a:rPr sz="3200" spc="-20" dirty="0">
                <a:latin typeface="Calibri"/>
                <a:cs typeface="Calibri"/>
              </a:rPr>
              <a:t>acute </a:t>
            </a:r>
            <a:r>
              <a:rPr sz="3200" spc="-5" dirty="0">
                <a:latin typeface="Calibri"/>
                <a:cs typeface="Calibri"/>
              </a:rPr>
              <a:t>condition </a:t>
            </a:r>
            <a:r>
              <a:rPr sz="3200" spc="-20" dirty="0">
                <a:latin typeface="Calibri"/>
                <a:cs typeface="Calibri"/>
              </a:rPr>
              <a:t>resulting </a:t>
            </a:r>
            <a:r>
              <a:rPr sz="3200" spc="-35" dirty="0">
                <a:latin typeface="Calibri"/>
                <a:cs typeface="Calibri"/>
              </a:rPr>
              <a:t>from  </a:t>
            </a:r>
            <a:r>
              <a:rPr sz="3200" spc="-25" dirty="0">
                <a:latin typeface="Calibri"/>
                <a:cs typeface="Calibri"/>
              </a:rPr>
              <a:t>withdrawal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alcohol.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443" y="1582674"/>
            <a:ext cx="7712075" cy="3155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7665" marR="1809114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25" dirty="0">
                <a:latin typeface="Calibri"/>
                <a:cs typeface="Calibri"/>
              </a:rPr>
              <a:t>Keep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patient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15" dirty="0">
                <a:latin typeface="Calibri"/>
                <a:cs typeface="Calibri"/>
              </a:rPr>
              <a:t>quiet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60" dirty="0">
                <a:latin typeface="Calibri"/>
                <a:cs typeface="Calibri"/>
              </a:rPr>
              <a:t>safe  </a:t>
            </a:r>
            <a:r>
              <a:rPr sz="3200" spc="-25" dirty="0">
                <a:latin typeface="Calibri"/>
                <a:cs typeface="Calibri"/>
              </a:rPr>
              <a:t>environment.</a:t>
            </a:r>
            <a:endParaRPr sz="3200">
              <a:latin typeface="Calibri"/>
              <a:cs typeface="Calibri"/>
            </a:endParaRPr>
          </a:p>
          <a:p>
            <a:pPr marL="469265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3200" spc="-15" dirty="0">
                <a:latin typeface="Calibri"/>
                <a:cs typeface="Calibri"/>
              </a:rPr>
              <a:t>Sedationdiazepam </a:t>
            </a:r>
            <a:r>
              <a:rPr sz="3200" spc="-5" dirty="0">
                <a:latin typeface="Calibri"/>
                <a:cs typeface="Calibri"/>
              </a:rPr>
              <a:t>10mg or </a:t>
            </a:r>
            <a:r>
              <a:rPr sz="3200" spc="-15" dirty="0">
                <a:latin typeface="Calibri"/>
                <a:cs typeface="Calibri"/>
              </a:rPr>
              <a:t>lorazepam </a:t>
            </a:r>
            <a:r>
              <a:rPr sz="3200" dirty="0">
                <a:latin typeface="Calibri"/>
                <a:cs typeface="Calibri"/>
              </a:rPr>
              <a:t>4 mg  </a:t>
            </a:r>
            <a:r>
              <a:rPr sz="3200" spc="-95" dirty="0">
                <a:latin typeface="Calibri"/>
                <a:cs typeface="Calibri"/>
              </a:rPr>
              <a:t>IV, </a:t>
            </a:r>
            <a:r>
              <a:rPr sz="3200" spc="-20" dirty="0">
                <a:latin typeface="Calibri"/>
                <a:cs typeface="Calibri"/>
              </a:rPr>
              <a:t>followed </a:t>
            </a:r>
            <a:r>
              <a:rPr sz="3200" spc="-5" dirty="0">
                <a:latin typeface="Calibri"/>
                <a:cs typeface="Calibri"/>
              </a:rPr>
              <a:t>by </a:t>
            </a:r>
            <a:r>
              <a:rPr sz="3200" spc="-15" dirty="0">
                <a:latin typeface="Calibri"/>
                <a:cs typeface="Calibri"/>
              </a:rPr>
              <a:t>oral</a:t>
            </a:r>
            <a:r>
              <a:rPr sz="3200" spc="114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administration.</a:t>
            </a:r>
            <a:endParaRPr sz="3200">
              <a:latin typeface="Calibri"/>
              <a:cs typeface="Calibri"/>
            </a:endParaRPr>
          </a:p>
          <a:p>
            <a:pPr marL="367665" indent="-34353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5" dirty="0">
                <a:latin typeface="Calibri"/>
                <a:cs typeface="Calibri"/>
              </a:rPr>
              <a:t>Fluid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20" dirty="0">
                <a:latin typeface="Calibri"/>
                <a:cs typeface="Calibri"/>
              </a:rPr>
              <a:t>electrolyte </a:t>
            </a:r>
            <a:r>
              <a:rPr sz="3200" spc="-5" dirty="0">
                <a:latin typeface="Calibri"/>
                <a:cs typeface="Calibri"/>
              </a:rPr>
              <a:t>balance</a:t>
            </a:r>
            <a:endParaRPr sz="3200">
              <a:latin typeface="Calibri"/>
              <a:cs typeface="Calibri"/>
            </a:endParaRPr>
          </a:p>
          <a:p>
            <a:pPr marL="367665" indent="-343535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25" dirty="0">
                <a:latin typeface="Calibri"/>
                <a:cs typeface="Calibri"/>
              </a:rPr>
              <a:t>Reassure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patient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25" dirty="0">
                <a:latin typeface="Calibri"/>
                <a:cs typeface="Calibri"/>
              </a:rPr>
              <a:t> family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2750" y="425957"/>
            <a:ext cx="32245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Epileptic</a:t>
            </a:r>
            <a:r>
              <a:rPr spc="-160" dirty="0"/>
              <a:t> </a:t>
            </a:r>
            <a:r>
              <a:rPr spc="-20" dirty="0"/>
              <a:t>furor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2674"/>
            <a:ext cx="7858759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Following </a:t>
            </a:r>
            <a:r>
              <a:rPr sz="3200" spc="-5" dirty="0">
                <a:latin typeface="Calibri"/>
                <a:cs typeface="Calibri"/>
              </a:rPr>
              <a:t>epileptic </a:t>
            </a:r>
            <a:r>
              <a:rPr sz="3200" spc="-40" dirty="0">
                <a:latin typeface="Calibri"/>
                <a:cs typeface="Calibri"/>
              </a:rPr>
              <a:t>attack </a:t>
            </a:r>
            <a:r>
              <a:rPr sz="3200" spc="-20" dirty="0">
                <a:latin typeface="Calibri"/>
                <a:cs typeface="Calibri"/>
              </a:rPr>
              <a:t>patient </a:t>
            </a:r>
            <a:r>
              <a:rPr sz="3200" spc="-40" dirty="0">
                <a:latin typeface="Calibri"/>
                <a:cs typeface="Calibri"/>
              </a:rPr>
              <a:t>may </a:t>
            </a:r>
            <a:r>
              <a:rPr sz="3200" spc="-25" dirty="0">
                <a:latin typeface="Calibri"/>
                <a:cs typeface="Calibri"/>
              </a:rPr>
              <a:t>behave  </a:t>
            </a:r>
            <a:r>
              <a:rPr sz="3200" dirty="0">
                <a:latin typeface="Calibri"/>
                <a:cs typeface="Calibri"/>
              </a:rPr>
              <a:t>in a </a:t>
            </a:r>
            <a:r>
              <a:rPr sz="3200" spc="-40" dirty="0">
                <a:latin typeface="Calibri"/>
                <a:cs typeface="Calibri"/>
              </a:rPr>
              <a:t>strange </a:t>
            </a:r>
            <a:r>
              <a:rPr sz="3200" dirty="0">
                <a:latin typeface="Calibri"/>
                <a:cs typeface="Calibri"/>
              </a:rPr>
              <a:t>manner and </a:t>
            </a:r>
            <a:r>
              <a:rPr sz="3200" spc="-15" dirty="0">
                <a:latin typeface="Calibri"/>
                <a:cs typeface="Calibri"/>
              </a:rPr>
              <a:t>become </a:t>
            </a:r>
            <a:r>
              <a:rPr sz="3200" spc="-45" dirty="0">
                <a:latin typeface="Calibri"/>
                <a:cs typeface="Calibri"/>
              </a:rPr>
              <a:t>excited </a:t>
            </a:r>
            <a:r>
              <a:rPr sz="3200" spc="-5" dirty="0">
                <a:latin typeface="Calibri"/>
                <a:cs typeface="Calibri"/>
              </a:rPr>
              <a:t>or  violent.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475711"/>
            <a:ext cx="4315460" cy="165481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Sedation</a:t>
            </a:r>
            <a:endParaRPr sz="3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3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Calibri"/>
                <a:cs typeface="Calibri"/>
              </a:rPr>
              <a:t>Inj. </a:t>
            </a:r>
            <a:r>
              <a:rPr sz="2800" spc="-25" dirty="0">
                <a:latin typeface="Calibri"/>
                <a:cs typeface="Calibri"/>
              </a:rPr>
              <a:t>Diazepam </a:t>
            </a:r>
            <a:r>
              <a:rPr sz="2800" spc="-5" dirty="0">
                <a:latin typeface="Calibri"/>
                <a:cs typeface="Calibri"/>
              </a:rPr>
              <a:t>10 mg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IV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69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Calibri"/>
                <a:cs typeface="Calibri"/>
              </a:rPr>
              <a:t>Inj. </a:t>
            </a:r>
            <a:r>
              <a:rPr sz="2800" spc="-20" dirty="0">
                <a:latin typeface="Calibri"/>
                <a:cs typeface="Calibri"/>
              </a:rPr>
              <a:t>Haloperidol </a:t>
            </a:r>
            <a:r>
              <a:rPr sz="2800" spc="-5" dirty="0">
                <a:latin typeface="Calibri"/>
                <a:cs typeface="Calibri"/>
              </a:rPr>
              <a:t>10 mg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IV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0075" y="425957"/>
            <a:ext cx="53955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Acute </a:t>
            </a:r>
            <a:r>
              <a:rPr spc="-5" dirty="0"/>
              <a:t>drug </a:t>
            </a:r>
            <a:r>
              <a:rPr dirty="0"/>
              <a:t>induced</a:t>
            </a:r>
            <a:r>
              <a:rPr spc="-75" dirty="0"/>
              <a:t> </a:t>
            </a:r>
            <a:r>
              <a:rPr spc="-5" dirty="0"/>
              <a:t>EPS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2674"/>
            <a:ext cx="7330440" cy="3173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Antipsychotics </a:t>
            </a:r>
            <a:r>
              <a:rPr sz="3200" spc="-10" dirty="0">
                <a:latin typeface="Calibri"/>
                <a:cs typeface="Calibri"/>
              </a:rPr>
              <a:t>can </a:t>
            </a:r>
            <a:r>
              <a:rPr sz="3200" spc="-5" dirty="0">
                <a:latin typeface="Calibri"/>
                <a:cs typeface="Calibri"/>
              </a:rPr>
              <a:t>cause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20" dirty="0">
                <a:latin typeface="Calibri"/>
                <a:cs typeface="Calibri"/>
              </a:rPr>
              <a:t>variety </a:t>
            </a:r>
            <a:r>
              <a:rPr sz="3200" spc="-5" dirty="0">
                <a:latin typeface="Calibri"/>
                <a:cs typeface="Calibri"/>
              </a:rPr>
              <a:t>of  </a:t>
            </a:r>
            <a:r>
              <a:rPr sz="3200" spc="-25" dirty="0">
                <a:latin typeface="Calibri"/>
                <a:cs typeface="Calibri"/>
              </a:rPr>
              <a:t>movement </a:t>
            </a:r>
            <a:r>
              <a:rPr sz="3200" spc="-30" dirty="0">
                <a:latin typeface="Calibri"/>
                <a:cs typeface="Calibri"/>
              </a:rPr>
              <a:t>related </a:t>
            </a:r>
            <a:r>
              <a:rPr sz="3200" spc="-5" dirty="0">
                <a:latin typeface="Calibri"/>
                <a:cs typeface="Calibri"/>
              </a:rPr>
              <a:t>side </a:t>
            </a:r>
            <a:r>
              <a:rPr sz="3200" spc="-45" dirty="0">
                <a:latin typeface="Calibri"/>
                <a:cs typeface="Calibri"/>
              </a:rPr>
              <a:t>effects, </a:t>
            </a:r>
            <a:r>
              <a:rPr sz="3200" spc="-20" dirty="0">
                <a:latin typeface="Calibri"/>
                <a:cs typeface="Calibri"/>
              </a:rPr>
              <a:t>collectively  </a:t>
            </a:r>
            <a:r>
              <a:rPr sz="3200" spc="-5" dirty="0">
                <a:latin typeface="Calibri"/>
                <a:cs typeface="Calibri"/>
              </a:rPr>
              <a:t>known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EPS.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4550">
              <a:latin typeface="Calibri"/>
              <a:cs typeface="Calibri"/>
            </a:endParaRPr>
          </a:p>
          <a:p>
            <a:pPr marL="355600" marR="6019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Neuroleptic </a:t>
            </a:r>
            <a:r>
              <a:rPr sz="3200" spc="-5" dirty="0">
                <a:latin typeface="Calibri"/>
                <a:cs typeface="Calibri"/>
              </a:rPr>
              <a:t>malignant </a:t>
            </a:r>
            <a:r>
              <a:rPr sz="3200" spc="-30" dirty="0">
                <a:latin typeface="Calibri"/>
                <a:cs typeface="Calibri"/>
              </a:rPr>
              <a:t>syndrome </a:t>
            </a:r>
            <a:r>
              <a:rPr sz="3200" spc="-10" dirty="0">
                <a:latin typeface="Calibri"/>
                <a:cs typeface="Calibri"/>
              </a:rPr>
              <a:t>is </a:t>
            </a:r>
            <a:r>
              <a:rPr sz="3200" dirty="0">
                <a:latin typeface="Calibri"/>
                <a:cs typeface="Calibri"/>
              </a:rPr>
              <a:t>the  </a:t>
            </a:r>
            <a:r>
              <a:rPr sz="3200" spc="-20" dirty="0">
                <a:latin typeface="Calibri"/>
                <a:cs typeface="Calibri"/>
              </a:rPr>
              <a:t>complication.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900" y="1495780"/>
            <a:ext cx="7613650" cy="39458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67665" indent="-343535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20" dirty="0">
                <a:latin typeface="Calibri"/>
                <a:cs typeface="Calibri"/>
              </a:rPr>
              <a:t>Stop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5" dirty="0">
                <a:latin typeface="Calibri"/>
                <a:cs typeface="Calibri"/>
              </a:rPr>
              <a:t>causative</a:t>
            </a:r>
            <a:r>
              <a:rPr sz="3200" spc="-5" dirty="0">
                <a:latin typeface="Calibri"/>
                <a:cs typeface="Calibri"/>
              </a:rPr>
              <a:t> drug.</a:t>
            </a:r>
            <a:endParaRPr sz="3200">
              <a:latin typeface="Calibri"/>
              <a:cs typeface="Calibri"/>
            </a:endParaRPr>
          </a:p>
          <a:p>
            <a:pPr marL="367665" indent="-343535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5" dirty="0">
                <a:latin typeface="Calibri"/>
                <a:cs typeface="Calibri"/>
              </a:rPr>
              <a:t>Cool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patients </a:t>
            </a:r>
            <a:r>
              <a:rPr sz="3200" spc="-5" dirty="0">
                <a:latin typeface="Calibri"/>
                <a:cs typeface="Calibri"/>
              </a:rPr>
              <a:t>body</a:t>
            </a:r>
            <a:r>
              <a:rPr sz="3200" spc="-30" dirty="0">
                <a:latin typeface="Calibri"/>
                <a:cs typeface="Calibri"/>
              </a:rPr>
              <a:t> temperature</a:t>
            </a:r>
            <a:endParaRPr sz="3200">
              <a:latin typeface="Calibri"/>
              <a:cs typeface="Calibri"/>
            </a:endParaRPr>
          </a:p>
          <a:p>
            <a:pPr marL="367665" indent="-343535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20" dirty="0">
                <a:latin typeface="Calibri"/>
                <a:cs typeface="Calibri"/>
              </a:rPr>
              <a:t>Maintain </a:t>
            </a:r>
            <a:r>
              <a:rPr sz="3200" spc="-5" dirty="0">
                <a:latin typeface="Calibri"/>
                <a:cs typeface="Calibri"/>
              </a:rPr>
              <a:t>Fluid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20" dirty="0">
                <a:latin typeface="Calibri"/>
                <a:cs typeface="Calibri"/>
              </a:rPr>
              <a:t>electrolyte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balance</a:t>
            </a:r>
            <a:endParaRPr sz="3200">
              <a:latin typeface="Calibri"/>
              <a:cs typeface="Calibri"/>
            </a:endParaRPr>
          </a:p>
          <a:p>
            <a:pPr marL="367665" indent="-343535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20" dirty="0">
                <a:latin typeface="Calibri"/>
                <a:cs typeface="Calibri"/>
              </a:rPr>
              <a:t>Diazepam </a:t>
            </a:r>
            <a:r>
              <a:rPr sz="3200" spc="-50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muscle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relaxation</a:t>
            </a:r>
            <a:endParaRPr sz="3200">
              <a:latin typeface="Calibri"/>
              <a:cs typeface="Calibri"/>
            </a:endParaRPr>
          </a:p>
          <a:p>
            <a:pPr marL="367665" indent="-34353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20" dirty="0">
                <a:latin typeface="Calibri"/>
                <a:cs typeface="Calibri"/>
              </a:rPr>
              <a:t>Dantrolene </a:t>
            </a:r>
            <a:r>
              <a:rPr sz="3200" spc="-35" dirty="0">
                <a:latin typeface="Calibri"/>
                <a:cs typeface="Calibri"/>
              </a:rPr>
              <a:t>to </a:t>
            </a:r>
            <a:r>
              <a:rPr sz="3200" spc="-25" dirty="0">
                <a:latin typeface="Calibri"/>
                <a:cs typeface="Calibri"/>
              </a:rPr>
              <a:t>treat </a:t>
            </a:r>
            <a:r>
              <a:rPr sz="3200" spc="-5" dirty="0">
                <a:latin typeface="Calibri"/>
                <a:cs typeface="Calibri"/>
              </a:rPr>
              <a:t>malignant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hyperthermia</a:t>
            </a:r>
            <a:endParaRPr sz="3200">
              <a:latin typeface="Calibri"/>
              <a:cs typeface="Calibri"/>
            </a:endParaRPr>
          </a:p>
          <a:p>
            <a:pPr marL="12700" marR="852805">
              <a:lnSpc>
                <a:spcPct val="100000"/>
              </a:lnSpc>
              <a:buFont typeface="Arial"/>
              <a:buChar char="•"/>
              <a:tabLst>
                <a:tab pos="390525" algn="l"/>
                <a:tab pos="391160" algn="l"/>
              </a:tabLst>
            </a:pPr>
            <a:r>
              <a:rPr sz="3200" spc="-10" dirty="0">
                <a:latin typeface="Calibri"/>
                <a:cs typeface="Calibri"/>
              </a:rPr>
              <a:t>Bromocriptine, amantadine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5" dirty="0">
                <a:latin typeface="Calibri"/>
                <a:cs typeface="Calibri"/>
              </a:rPr>
              <a:t>Ldopa  </a:t>
            </a:r>
            <a:r>
              <a:rPr sz="3200" spc="-25" dirty="0">
                <a:latin typeface="Calibri"/>
                <a:cs typeface="Calibri"/>
              </a:rPr>
              <a:t>have </a:t>
            </a:r>
            <a:r>
              <a:rPr sz="3200" spc="-5" dirty="0">
                <a:latin typeface="Calibri"/>
                <a:cs typeface="Calibri"/>
              </a:rPr>
              <a:t>been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used.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8010" y="425957"/>
            <a:ext cx="28759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Drug</a:t>
            </a:r>
            <a:r>
              <a:rPr spc="-125" dirty="0"/>
              <a:t> </a:t>
            </a:r>
            <a:r>
              <a:rPr spc="-25" dirty="0"/>
              <a:t>toxicity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443" y="1582674"/>
            <a:ext cx="7687945" cy="392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766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dirty="0">
                <a:latin typeface="Calibri"/>
                <a:cs typeface="Calibri"/>
              </a:rPr>
              <a:t>It </a:t>
            </a:r>
            <a:r>
              <a:rPr sz="3200" spc="-15" dirty="0">
                <a:latin typeface="Calibri"/>
                <a:cs typeface="Calibri"/>
              </a:rPr>
              <a:t>can </a:t>
            </a:r>
            <a:r>
              <a:rPr sz="3200" spc="-5" dirty="0">
                <a:latin typeface="Calibri"/>
                <a:cs typeface="Calibri"/>
              </a:rPr>
              <a:t>be </a:t>
            </a:r>
            <a:r>
              <a:rPr sz="3200" spc="-20" dirty="0">
                <a:latin typeface="Calibri"/>
                <a:cs typeface="Calibri"/>
              </a:rPr>
              <a:t>accidental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suicidal.</a:t>
            </a:r>
            <a:endParaRPr sz="3200">
              <a:latin typeface="Calibri"/>
              <a:cs typeface="Calibri"/>
            </a:endParaRPr>
          </a:p>
          <a:p>
            <a:pPr marL="12700" marR="438150">
              <a:lnSpc>
                <a:spcPct val="100000"/>
              </a:lnSpc>
              <a:buFont typeface="Arial"/>
              <a:buChar char="•"/>
              <a:tabLst>
                <a:tab pos="339725" algn="l"/>
                <a:tab pos="340360" algn="l"/>
              </a:tabLst>
            </a:pPr>
            <a:r>
              <a:rPr sz="3200" dirty="0">
                <a:latin typeface="Calibri"/>
                <a:cs typeface="Calibri"/>
              </a:rPr>
              <a:t>A </a:t>
            </a:r>
            <a:r>
              <a:rPr sz="3200" spc="-10" dirty="0">
                <a:latin typeface="Calibri"/>
                <a:cs typeface="Calibri"/>
              </a:rPr>
              <a:t>detailed </a:t>
            </a:r>
            <a:r>
              <a:rPr sz="3200" spc="-15" dirty="0">
                <a:latin typeface="Calibri"/>
                <a:cs typeface="Calibri"/>
              </a:rPr>
              <a:t>history </a:t>
            </a:r>
            <a:r>
              <a:rPr sz="3200" spc="-5" dirty="0">
                <a:latin typeface="Calibri"/>
                <a:cs typeface="Calibri"/>
              </a:rPr>
              <a:t>should be </a:t>
            </a:r>
            <a:r>
              <a:rPr sz="3200" spc="-10" dirty="0">
                <a:latin typeface="Calibri"/>
                <a:cs typeface="Calibri"/>
              </a:rPr>
              <a:t>collected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spc="-15" dirty="0">
                <a:latin typeface="Calibri"/>
                <a:cs typeface="Calibri"/>
              </a:rPr>
              <a:t>symptomatic treatment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instituted.</a:t>
            </a:r>
            <a:endParaRPr sz="3200">
              <a:latin typeface="Calibri"/>
              <a:cs typeface="Calibri"/>
            </a:endParaRPr>
          </a:p>
          <a:p>
            <a:pPr marL="367665" indent="-343535">
              <a:lnSpc>
                <a:spcPct val="100000"/>
              </a:lnSpc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3200" spc="-65" dirty="0">
                <a:latin typeface="Calibri"/>
                <a:cs typeface="Calibri"/>
              </a:rPr>
              <a:t>Very </a:t>
            </a:r>
            <a:r>
              <a:rPr sz="3200" spc="-15" dirty="0">
                <a:latin typeface="Calibri"/>
                <a:cs typeface="Calibri"/>
              </a:rPr>
              <a:t>common </a:t>
            </a:r>
            <a:r>
              <a:rPr sz="3200" spc="-5" dirty="0">
                <a:latin typeface="Calibri"/>
                <a:cs typeface="Calibri"/>
              </a:rPr>
              <a:t>drug 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Lithium</a:t>
            </a:r>
            <a:endParaRPr sz="3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symptoms </a:t>
            </a:r>
            <a:r>
              <a:rPr sz="3200" spc="-5" dirty="0">
                <a:latin typeface="Calibri"/>
                <a:cs typeface="Calibri"/>
              </a:rPr>
              <a:t>include </a:t>
            </a:r>
            <a:r>
              <a:rPr sz="3200" spc="-15" dirty="0">
                <a:latin typeface="Calibri"/>
                <a:cs typeface="Calibri"/>
              </a:rPr>
              <a:t>drowsiness, </a:t>
            </a:r>
            <a:r>
              <a:rPr sz="3200" spc="-5" dirty="0">
                <a:latin typeface="Calibri"/>
                <a:cs typeface="Calibri"/>
              </a:rPr>
              <a:t>vomiting,  </a:t>
            </a:r>
            <a:r>
              <a:rPr sz="3200" dirty="0">
                <a:latin typeface="Calibri"/>
                <a:cs typeface="Calibri"/>
              </a:rPr>
              <a:t>abdominal </a:t>
            </a:r>
            <a:r>
              <a:rPr sz="3200" spc="-5" dirty="0">
                <a:latin typeface="Calibri"/>
                <a:cs typeface="Calibri"/>
              </a:rPr>
              <a:t>pain, </a:t>
            </a:r>
            <a:r>
              <a:rPr sz="3200" spc="-10" dirty="0">
                <a:latin typeface="Calibri"/>
                <a:cs typeface="Calibri"/>
              </a:rPr>
              <a:t>confusion, blurred </a:t>
            </a:r>
            <a:r>
              <a:rPr sz="3200" dirty="0">
                <a:latin typeface="Calibri"/>
                <a:cs typeface="Calibri"/>
              </a:rPr>
              <a:t>vision,  </a:t>
            </a:r>
            <a:r>
              <a:rPr sz="3200" spc="-10" dirty="0">
                <a:latin typeface="Calibri"/>
                <a:cs typeface="Calibri"/>
              </a:rPr>
              <a:t>acute circulatory </a:t>
            </a:r>
            <a:r>
              <a:rPr sz="3200" spc="-15" dirty="0">
                <a:latin typeface="Calibri"/>
                <a:cs typeface="Calibri"/>
              </a:rPr>
              <a:t>failure, </a:t>
            </a:r>
            <a:r>
              <a:rPr sz="3200" spc="-10" dirty="0">
                <a:latin typeface="Calibri"/>
                <a:cs typeface="Calibri"/>
              </a:rPr>
              <a:t>stupor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coma,  </a:t>
            </a:r>
            <a:r>
              <a:rPr sz="3200" spc="-15" dirty="0">
                <a:latin typeface="Calibri"/>
                <a:cs typeface="Calibri"/>
              </a:rPr>
              <a:t>generalized </a:t>
            </a:r>
            <a:r>
              <a:rPr sz="3200" spc="-10" dirty="0">
                <a:latin typeface="Calibri"/>
                <a:cs typeface="Calibri"/>
              </a:rPr>
              <a:t>convulsions, </a:t>
            </a:r>
            <a:r>
              <a:rPr sz="3200" spc="-5" dirty="0">
                <a:latin typeface="Calibri"/>
                <a:cs typeface="Calibri"/>
              </a:rPr>
              <a:t>oliguria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death.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482697"/>
            <a:ext cx="5313680" cy="296989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Administer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oxygen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Start </a:t>
            </a:r>
            <a:r>
              <a:rPr sz="3200" dirty="0">
                <a:latin typeface="Calibri"/>
                <a:cs typeface="Calibri"/>
              </a:rPr>
              <a:t>IV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line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Assess </a:t>
            </a:r>
            <a:r>
              <a:rPr sz="3200" spc="-50" dirty="0">
                <a:latin typeface="Calibri"/>
                <a:cs typeface="Calibri"/>
              </a:rPr>
              <a:t>for </a:t>
            </a:r>
            <a:r>
              <a:rPr sz="3200" spc="-20" dirty="0">
                <a:latin typeface="Calibri"/>
                <a:cs typeface="Calibri"/>
              </a:rPr>
              <a:t>cardiac</a:t>
            </a:r>
            <a:r>
              <a:rPr sz="3200" spc="-19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arrhythmias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65" dirty="0">
                <a:latin typeface="Calibri"/>
                <a:cs typeface="Calibri"/>
              </a:rPr>
              <a:t>Refer </a:t>
            </a:r>
            <a:r>
              <a:rPr sz="3200" spc="-50" dirty="0">
                <a:latin typeface="Calibri"/>
                <a:cs typeface="Calibri"/>
              </a:rPr>
              <a:t>for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hemodialysis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Administer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anticonvulsants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7090" y="2696032"/>
            <a:ext cx="23622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Thank</a:t>
            </a:r>
            <a:r>
              <a:rPr spc="-150" dirty="0"/>
              <a:t> </a:t>
            </a:r>
            <a:r>
              <a:rPr spc="-15" dirty="0"/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1679</Words>
  <Application>Microsoft Office PowerPoint</Application>
  <PresentationFormat>On-screen Show (4:3)</PresentationFormat>
  <Paragraphs>219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PSYCHIATRIC EMERGENCIES</vt:lpstr>
      <vt:lpstr>Psychiatric emergency</vt:lpstr>
      <vt:lpstr>Slide 3</vt:lpstr>
      <vt:lpstr>Common psychiatric emergencies are</vt:lpstr>
      <vt:lpstr>Organic psychiatric emergencies are</vt:lpstr>
      <vt:lpstr>Suicidal threat</vt:lpstr>
      <vt:lpstr>Etiology</vt:lpstr>
      <vt:lpstr>Slide 8</vt:lpstr>
      <vt:lpstr>Risk Factors for Suicide</vt:lpstr>
      <vt:lpstr>Slide 10</vt:lpstr>
      <vt:lpstr>Slide 11</vt:lpstr>
      <vt:lpstr>Slide 12</vt:lpstr>
      <vt:lpstr>Slide 13</vt:lpstr>
      <vt:lpstr>Management</vt:lpstr>
      <vt:lpstr>SUICIDAL SIGNS</vt:lpstr>
      <vt:lpstr>Slide 16</vt:lpstr>
      <vt:lpstr>Slide 17</vt:lpstr>
      <vt:lpstr>Slide 18</vt:lpstr>
      <vt:lpstr>Violent behaviour</vt:lpstr>
      <vt:lpstr>Slide 20</vt:lpstr>
      <vt:lpstr>Slide 21</vt:lpstr>
      <vt:lpstr>Slide 22</vt:lpstr>
      <vt:lpstr>Slide 23</vt:lpstr>
      <vt:lpstr>Panic attacks</vt:lpstr>
      <vt:lpstr>Management</vt:lpstr>
      <vt:lpstr>Catatonic stupor</vt:lpstr>
      <vt:lpstr>Management</vt:lpstr>
      <vt:lpstr>Hysterical attacks</vt:lpstr>
      <vt:lpstr>Management</vt:lpstr>
      <vt:lpstr>Transient situational disturbances</vt:lpstr>
      <vt:lpstr>Management</vt:lpstr>
      <vt:lpstr>Delirium tremens</vt:lpstr>
      <vt:lpstr>Management</vt:lpstr>
      <vt:lpstr>Epileptic furor</vt:lpstr>
      <vt:lpstr>Management</vt:lpstr>
      <vt:lpstr>Acute drug induced EPS</vt:lpstr>
      <vt:lpstr>Management</vt:lpstr>
      <vt:lpstr>Drug toxicity</vt:lpstr>
      <vt:lpstr>Management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PSYCHIATRIC EMERGENCIES</dc:title>
  <cp:lastModifiedBy>PC-3</cp:lastModifiedBy>
  <cp:revision>1</cp:revision>
  <dcterms:created xsi:type="dcterms:W3CDTF">2020-05-20T06:50:40Z</dcterms:created>
  <dcterms:modified xsi:type="dcterms:W3CDTF">2020-05-20T07:19:33Z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2020-05-20T00:00:00Z</vt:filetime>
  </property>
</Properties>
</file>