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70" r:id="rId9"/>
    <p:sldId id="271" r:id="rId10"/>
    <p:sldId id="272" r:id="rId11"/>
    <p:sldId id="274" r:id="rId12"/>
    <p:sldId id="275" r:id="rId13"/>
    <p:sldId id="273" r:id="rId14"/>
    <p:sldId id="278" r:id="rId15"/>
    <p:sldId id="298" r:id="rId16"/>
    <p:sldId id="294" r:id="rId17"/>
    <p:sldId id="295" r:id="rId18"/>
    <p:sldId id="296" r:id="rId19"/>
    <p:sldId id="263" r:id="rId20"/>
    <p:sldId id="288" r:id="rId21"/>
    <p:sldId id="289" r:id="rId22"/>
    <p:sldId id="290" r:id="rId23"/>
    <p:sldId id="265" r:id="rId24"/>
    <p:sldId id="276" r:id="rId25"/>
    <p:sldId id="266" r:id="rId26"/>
    <p:sldId id="277" r:id="rId27"/>
    <p:sldId id="283" r:id="rId28"/>
    <p:sldId id="285" r:id="rId29"/>
    <p:sldId id="267" r:id="rId30"/>
    <p:sldId id="268" r:id="rId31"/>
    <p:sldId id="291" r:id="rId32"/>
    <p:sldId id="292" r:id="rId33"/>
    <p:sldId id="293" r:id="rId34"/>
    <p:sldId id="279" r:id="rId35"/>
    <p:sldId id="281" r:id="rId36"/>
    <p:sldId id="284" r:id="rId37"/>
    <p:sldId id="280" r:id="rId38"/>
    <p:sldId id="282" r:id="rId39"/>
    <p:sldId id="297" r:id="rId40"/>
    <p:sldId id="286" r:id="rId41"/>
    <p:sldId id="287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0066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96" y="-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7F76D-9950-46EE-A116-31E98CA6318C}" type="datetimeFigureOut">
              <a:rPr lang="en-US" smtClean="0"/>
              <a:t>29-May-23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F1DF-2189-4D34-A0BA-E48984F5C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62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7F76D-9950-46EE-A116-31E98CA6318C}" type="datetimeFigureOut">
              <a:rPr lang="en-US" smtClean="0"/>
              <a:t>29-May-23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F1DF-2189-4D34-A0BA-E48984F5C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803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7F76D-9950-46EE-A116-31E98CA6318C}" type="datetimeFigureOut">
              <a:rPr lang="en-US" smtClean="0"/>
              <a:t>29-May-23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F1DF-2189-4D34-A0BA-E48984F5C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789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7F76D-9950-46EE-A116-31E98CA6318C}" type="datetimeFigureOut">
              <a:rPr lang="en-US" smtClean="0"/>
              <a:t>29-May-23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F1DF-2189-4D34-A0BA-E48984F5C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801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7F76D-9950-46EE-A116-31E98CA6318C}" type="datetimeFigureOut">
              <a:rPr lang="en-US" smtClean="0"/>
              <a:t>29-May-23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F1DF-2189-4D34-A0BA-E48984F5C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558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7F76D-9950-46EE-A116-31E98CA6318C}" type="datetimeFigureOut">
              <a:rPr lang="en-US" smtClean="0"/>
              <a:t>29-May-23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F1DF-2189-4D34-A0BA-E48984F5C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850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7F76D-9950-46EE-A116-31E98CA6318C}" type="datetimeFigureOut">
              <a:rPr lang="en-US" smtClean="0"/>
              <a:t>29-May-23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F1DF-2189-4D34-A0BA-E48984F5C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624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7F76D-9950-46EE-A116-31E98CA6318C}" type="datetimeFigureOut">
              <a:rPr lang="en-US" smtClean="0"/>
              <a:t>29-May-23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F1DF-2189-4D34-A0BA-E48984F5C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481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7F76D-9950-46EE-A116-31E98CA6318C}" type="datetimeFigureOut">
              <a:rPr lang="en-US" smtClean="0"/>
              <a:t>29-May-23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F1DF-2189-4D34-A0BA-E48984F5C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636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7F76D-9950-46EE-A116-31E98CA6318C}" type="datetimeFigureOut">
              <a:rPr lang="en-US" smtClean="0"/>
              <a:t>29-May-23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F1DF-2189-4D34-A0BA-E48984F5C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60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7F76D-9950-46EE-A116-31E98CA6318C}" type="datetimeFigureOut">
              <a:rPr lang="en-US" smtClean="0"/>
              <a:t>29-May-23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F1DF-2189-4D34-A0BA-E48984F5C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59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7F76D-9950-46EE-A116-31E98CA6318C}" type="datetimeFigureOut">
              <a:rPr lang="en-US" smtClean="0"/>
              <a:t>29-May-23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1F1DF-2189-4D34-A0BA-E48984F5C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322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81000"/>
            <a:ext cx="8382000" cy="4419600"/>
          </a:xfrm>
          <a:solidFill>
            <a:srgbClr val="00B0F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POSTPARTUM HEMORRHAGE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05400"/>
            <a:ext cx="6172200" cy="144780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MRS. PREETI BAHUGUNA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ASSISTANT PROFESSOR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F:\cne 2020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488894"/>
            <a:ext cx="2057400" cy="1369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44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POSTPARTUM HEMORRHAGE 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F:\cne 2020\downloa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33537"/>
            <a:ext cx="8077200" cy="461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956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rgbClr val="FF99CC"/>
          </a:solidFill>
        </p:spPr>
        <p:txBody>
          <a:bodyPr/>
          <a:lstStyle/>
          <a:p>
            <a:r>
              <a:rPr lang="en-US" b="1" dirty="0" smtClean="0"/>
              <a:t>OBJECTIVES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 </a:t>
            </a:r>
          </a:p>
          <a:p>
            <a:r>
              <a:rPr lang="en-US" dirty="0" smtClean="0"/>
              <a:t>Incidence </a:t>
            </a:r>
          </a:p>
          <a:p>
            <a:r>
              <a:rPr lang="en-US" dirty="0" smtClean="0"/>
              <a:t>Types </a:t>
            </a:r>
          </a:p>
          <a:p>
            <a:r>
              <a:rPr lang="en-US" dirty="0" smtClean="0"/>
              <a:t>Causes</a:t>
            </a:r>
          </a:p>
          <a:p>
            <a:r>
              <a:rPr lang="en-US" dirty="0" smtClean="0"/>
              <a:t>Clinical features </a:t>
            </a:r>
          </a:p>
          <a:p>
            <a:r>
              <a:rPr lang="en-US" dirty="0" smtClean="0"/>
              <a:t>Prevention </a:t>
            </a:r>
          </a:p>
          <a:p>
            <a:r>
              <a:rPr lang="en-US" dirty="0" smtClean="0"/>
              <a:t>Management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2" descr="F:\cne 2020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488894"/>
            <a:ext cx="2057400" cy="1369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54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rgbClr val="FF99CC"/>
          </a:solidFill>
        </p:spPr>
        <p:txBody>
          <a:bodyPr/>
          <a:lstStyle/>
          <a:p>
            <a:r>
              <a:rPr lang="en-US" b="1" u="sng" dirty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41148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>
                <a:latin typeface="Calibri" pitchFamily="34" charset="0"/>
                <a:cs typeface="Calibri" pitchFamily="34" charset="0"/>
              </a:rPr>
              <a:t>“Post-partum hemorrhage is defined as a blood loss of more than 500 ml after birth of baby up to the end of puerperium (12 weeks).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600200"/>
            <a:ext cx="28194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44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rgbClr val="FF99CC"/>
          </a:solidFill>
        </p:spPr>
        <p:txBody>
          <a:bodyPr/>
          <a:lstStyle/>
          <a:p>
            <a:r>
              <a:rPr lang="en-US" b="1" u="sng" dirty="0"/>
              <a:t>Incidence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latin typeface="Calibri" pitchFamily="34" charset="0"/>
                <a:cs typeface="Calibri" pitchFamily="34" charset="0"/>
              </a:rPr>
              <a:t>PPH complicates about 2-11% of all deliveries. Life threatening PPH is rare occurring in 1 per 1000 deliveries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.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 descr="F:\cne 2020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488894"/>
            <a:ext cx="2057400" cy="1369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09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rgbClr val="FF99CC"/>
          </a:solidFill>
        </p:spPr>
        <p:txBody>
          <a:bodyPr>
            <a:normAutofit/>
          </a:bodyPr>
          <a:lstStyle/>
          <a:p>
            <a:r>
              <a:rPr lang="en-US" b="1" u="sng" dirty="0" smtClean="0"/>
              <a:t>Types 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marL="596646" lvl="0" indent="-514350" algn="just">
              <a:buAutoNum type="arabicPeriod"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Primary PPH</a:t>
            </a:r>
          </a:p>
          <a:p>
            <a:pPr marL="82296" indent="0" algn="just">
              <a:buNone/>
            </a:pPr>
            <a:r>
              <a:rPr lang="en-US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</a:t>
            </a:r>
            <a:r>
              <a:rPr lang="en-US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lood </a:t>
            </a:r>
            <a:r>
              <a:rPr lang="en-US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loss </a:t>
            </a:r>
            <a:r>
              <a:rPr lang="en-US" dirty="0">
                <a:latin typeface="Calibri" pitchFamily="34" charset="0"/>
                <a:cs typeface="Calibri" pitchFamily="34" charset="0"/>
              </a:rPr>
              <a:t>of more than 500 ml (1 L for cesarean section) from or into the genital tract in the </a:t>
            </a:r>
            <a:r>
              <a:rPr lang="en-US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first 24 hours </a:t>
            </a:r>
            <a:r>
              <a:rPr lang="en-US" dirty="0">
                <a:latin typeface="Calibri" pitchFamily="34" charset="0"/>
                <a:cs typeface="Calibri" pitchFamily="34" charset="0"/>
              </a:rPr>
              <a:t>of childbirth” (WHO 1990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).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marL="82296" lvl="0" indent="0" algn="just">
              <a:buNone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2</a:t>
            </a:r>
            <a:r>
              <a:rPr lang="en-US" dirty="0">
                <a:latin typeface="Calibri" pitchFamily="34" charset="0"/>
                <a:cs typeface="Calibri" pitchFamily="34" charset="0"/>
              </a:rPr>
              <a:t>.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Secondary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PPH</a:t>
            </a:r>
          </a:p>
          <a:p>
            <a:pPr marL="82296" lvl="0" indent="0" algn="just">
              <a:buNone/>
            </a:pPr>
            <a:r>
              <a:rPr lang="en-US" dirty="0">
                <a:latin typeface="Calibri" pitchFamily="34" charset="0"/>
                <a:cs typeface="Calibri" pitchFamily="34" charset="0"/>
              </a:rPr>
              <a:t>The bleeding occurring </a:t>
            </a:r>
            <a:r>
              <a:rPr lang="en-US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after 24 hours </a:t>
            </a:r>
            <a:r>
              <a:rPr lang="en-US" dirty="0">
                <a:latin typeface="Calibri" pitchFamily="34" charset="0"/>
                <a:cs typeface="Calibri" pitchFamily="34" charset="0"/>
              </a:rPr>
              <a:t>of delivery is termed as secondary PPH.</a:t>
            </a:r>
          </a:p>
        </p:txBody>
      </p:sp>
      <p:pic>
        <p:nvPicPr>
          <p:cNvPr id="4" name="Picture 2" descr="F:\cne 2020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488894"/>
            <a:ext cx="2057400" cy="1369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3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rgbClr val="FF99CC"/>
          </a:solidFill>
        </p:spPr>
        <p:txBody>
          <a:bodyPr/>
          <a:lstStyle/>
          <a:p>
            <a:r>
              <a:rPr lang="en-US" b="1" dirty="0">
                <a:ln w="11430"/>
                <a:latin typeface="Calibri" pitchFamily="34" charset="0"/>
                <a:cs typeface="Calibri" pitchFamily="34" charset="0"/>
              </a:rPr>
              <a:t>Causes of PPH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Causes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143000" y="2514600"/>
            <a:ext cx="1790700" cy="120691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Tone </a:t>
            </a:r>
            <a:endParaRPr lang="en-US" sz="2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585049" y="4267200"/>
            <a:ext cx="1752600" cy="1143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Tissue </a:t>
            </a:r>
            <a:endParaRPr lang="en-US" sz="2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5943600" y="4070300"/>
            <a:ext cx="1828800" cy="11430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Trauma  </a:t>
            </a:r>
            <a:endParaRPr lang="en-US" sz="2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324600" y="2298290"/>
            <a:ext cx="2590800" cy="1206910"/>
          </a:xfrm>
          <a:prstGeom prst="ellipse">
            <a:avLst/>
          </a:prstGeom>
          <a:solidFill>
            <a:srgbClr val="03E9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Thrombosis </a:t>
            </a:r>
            <a:endParaRPr lang="en-US" sz="26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023199" y="2272411"/>
            <a:ext cx="8763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3694981" y="2278162"/>
            <a:ext cx="762000" cy="1905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167223" y="2272411"/>
            <a:ext cx="776377" cy="17978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486400" y="2057400"/>
            <a:ext cx="8382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761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rgbClr val="FF99CC"/>
          </a:solidFill>
        </p:spPr>
        <p:txBody>
          <a:bodyPr/>
          <a:lstStyle/>
          <a:p>
            <a:r>
              <a:rPr lang="en-US" b="1" dirty="0" smtClean="0"/>
              <a:t>Clinical features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Tachycardia		pulse </a:t>
            </a:r>
          </a:p>
          <a:p>
            <a:r>
              <a:rPr lang="en-US" dirty="0" err="1" smtClean="0"/>
              <a:t>Tachyponea</a:t>
            </a:r>
            <a:r>
              <a:rPr lang="en-US" dirty="0" smtClean="0"/>
              <a:t>		respiration</a:t>
            </a:r>
          </a:p>
          <a:p>
            <a:r>
              <a:rPr lang="en-US" dirty="0" smtClean="0"/>
              <a:t>Hypotension		blood pressure	</a:t>
            </a:r>
          </a:p>
          <a:p>
            <a:r>
              <a:rPr lang="en-US" dirty="0" smtClean="0"/>
              <a:t>Hypothermia		temperature</a:t>
            </a:r>
          </a:p>
          <a:p>
            <a:r>
              <a:rPr lang="en-US" dirty="0" smtClean="0"/>
              <a:t>Semi conscious or unconscious  </a:t>
            </a:r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7211568" y="3048000"/>
            <a:ext cx="484632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/>
          <p:cNvSpPr/>
          <p:nvPr/>
        </p:nvSpPr>
        <p:spPr>
          <a:xfrm>
            <a:off x="7211568" y="1752600"/>
            <a:ext cx="484632" cy="76200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00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rgbClr val="FF99CC"/>
          </a:solidFill>
        </p:spPr>
        <p:txBody>
          <a:bodyPr/>
          <a:lstStyle/>
          <a:p>
            <a:r>
              <a:rPr lang="en-US" b="1" dirty="0" smtClean="0"/>
              <a:t>Preventive measures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During antenatal period:</a:t>
            </a:r>
          </a:p>
          <a:p>
            <a:r>
              <a:rPr lang="en-US" dirty="0" smtClean="0"/>
              <a:t>Effective screening for iron deficiency anemia and ensuring the intake of IFA tablets 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352801"/>
            <a:ext cx="1752600" cy="1257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2895600"/>
            <a:ext cx="1905000" cy="3962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3352801"/>
            <a:ext cx="2591837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67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During </a:t>
            </a:r>
            <a:r>
              <a:rPr lang="en-US" dirty="0" err="1" smtClean="0">
                <a:solidFill>
                  <a:srgbClr val="FF0000"/>
                </a:solidFill>
              </a:rPr>
              <a:t>intrapartum</a:t>
            </a:r>
            <a:r>
              <a:rPr lang="en-US" dirty="0" smtClean="0">
                <a:solidFill>
                  <a:srgbClr val="FF0000"/>
                </a:solidFill>
              </a:rPr>
              <a:t> period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9624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Use of partograph</a:t>
            </a:r>
          </a:p>
          <a:p>
            <a:endParaRPr lang="en-US" b="1" dirty="0">
              <a:solidFill>
                <a:schemeClr val="tx2"/>
              </a:solidFill>
            </a:endParaRPr>
          </a:p>
          <a:p>
            <a:endParaRPr lang="en-US" b="1" dirty="0" smtClean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  <a:p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Limiting episiotomy</a:t>
            </a:r>
          </a:p>
        </p:txBody>
      </p:sp>
      <p:pic>
        <p:nvPicPr>
          <p:cNvPr id="1026" name="Picture 2" descr="F:\cne 2020\unname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946017"/>
            <a:ext cx="1824038" cy="2787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cne 2020\Medio-lateral-episiotom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209871"/>
            <a:ext cx="3305175" cy="249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40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4" t="13549" r="6492" b="1182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610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56356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Placental examination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32" t="28646" r="13940" b="15547"/>
          <a:stretch/>
        </p:blipFill>
        <p:spPr bwMode="auto">
          <a:xfrm>
            <a:off x="4537494" y="2294627"/>
            <a:ext cx="3295291" cy="3019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3505829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193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During postpartum period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Routine immediate postpartum care &amp; monitoring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14"/>
          <a:stretch/>
        </p:blipFill>
        <p:spPr>
          <a:xfrm>
            <a:off x="3657600" y="2451296"/>
            <a:ext cx="4121378" cy="362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77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F:\cne 2020\61e5731b9e3032f5d02efbcacbd4a59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02" b="740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46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b="1" u="sng" dirty="0" smtClean="0">
                <a:solidFill>
                  <a:srgbClr val="FF3399"/>
                </a:solidFill>
              </a:rPr>
              <a:t>Diagnosis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/>
              <a:t>E</a:t>
            </a:r>
            <a:r>
              <a:rPr lang="en-US" b="1" dirty="0" smtClean="0"/>
              <a:t>stimation </a:t>
            </a:r>
            <a:r>
              <a:rPr lang="en-US" b="1" dirty="0"/>
              <a:t>of blood loss </a:t>
            </a:r>
            <a:r>
              <a:rPr lang="en-US" dirty="0"/>
              <a:t>(this may be done by counting the </a:t>
            </a:r>
            <a:r>
              <a:rPr lang="en-US" dirty="0">
                <a:solidFill>
                  <a:srgbClr val="FF0000"/>
                </a:solidFill>
              </a:rPr>
              <a:t>number of saturated pads</a:t>
            </a:r>
            <a:r>
              <a:rPr lang="en-US" dirty="0"/>
              <a:t>, or by weighing of packs and sponges used to absorb blood; </a:t>
            </a:r>
            <a:r>
              <a:rPr lang="en-US" dirty="0">
                <a:solidFill>
                  <a:srgbClr val="FF0000"/>
                </a:solidFill>
              </a:rPr>
              <a:t>1 milliliter of blood</a:t>
            </a:r>
            <a:r>
              <a:rPr lang="en-US" dirty="0"/>
              <a:t> weighs approximately </a:t>
            </a:r>
            <a:r>
              <a:rPr lang="en-US" dirty="0">
                <a:solidFill>
                  <a:srgbClr val="FF0000"/>
                </a:solidFill>
              </a:rPr>
              <a:t>one gram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396467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11" t="10108" b="1591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487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8" t="11828" r="3306" b="14624"/>
          <a:stretch/>
        </p:blipFill>
        <p:spPr bwMode="auto">
          <a:xfrm>
            <a:off x="-4916" y="0"/>
            <a:ext cx="921774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833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6" t="11398" r="2137" b="1440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602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Case Scenario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en-US" sz="3000" dirty="0" smtClean="0"/>
          </a:p>
          <a:p>
            <a:pPr algn="just"/>
            <a:r>
              <a:rPr lang="en-US" sz="3000" dirty="0" smtClean="0"/>
              <a:t>The nurse is taking the vital signs of a client who delivered a healthy newborn 8 hours ago. The nurse notes that the client’s temperature is 100.2</a:t>
            </a:r>
            <a:r>
              <a:rPr lang="he-IL" sz="3000" dirty="0" smtClean="0"/>
              <a:t>֯</a:t>
            </a:r>
            <a:r>
              <a:rPr lang="en-US" sz="3000" dirty="0" smtClean="0"/>
              <a:t> F, B.P. is 60/40 mm Hg, pulse is 100 beat/min and she is bleeding. What should be your initial nursing action?</a:t>
            </a:r>
            <a:endParaRPr lang="en-US" sz="3000" dirty="0"/>
          </a:p>
        </p:txBody>
      </p:sp>
      <p:pic>
        <p:nvPicPr>
          <p:cNvPr id="4" name="Picture 2" descr="F:\cne 2020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488894"/>
            <a:ext cx="2057400" cy="1369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959" y="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8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b="1" dirty="0" smtClean="0">
              <a:solidFill>
                <a:srgbClr val="FF0066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FF0066"/>
              </a:solidFill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rgbClr val="FF0066"/>
                </a:solidFill>
              </a:rPr>
              <a:t>How do we manage initial PPH?</a:t>
            </a:r>
            <a:endParaRPr lang="en-US" sz="4400" b="1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02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6" t="10753" r="5161" b="1290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784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6" t="10753" r="15565" b="6882"/>
          <a:stretch/>
        </p:blipFill>
        <p:spPr bwMode="auto">
          <a:xfrm>
            <a:off x="-12290" y="0"/>
            <a:ext cx="915629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891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b="1" u="sng" dirty="0" smtClean="0">
                <a:solidFill>
                  <a:srgbClr val="FF0000"/>
                </a:solidFill>
              </a:rPr>
              <a:t>Management of PPH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4191000" cy="4953000"/>
          </a:xfrm>
        </p:spPr>
        <p:txBody>
          <a:bodyPr>
            <a:normAutofit/>
          </a:bodyPr>
          <a:lstStyle/>
          <a:p>
            <a:pPr marL="596646" lvl="0" indent="-514350" algn="just">
              <a:buAutoNum type="arabicPeriod"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Call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>
                <a:latin typeface="Calibri" pitchFamily="34" charset="0"/>
                <a:cs typeface="Calibri" pitchFamily="34" charset="0"/>
              </a:rPr>
              <a:t>a senior doctor, an anesthetist and extra help. </a:t>
            </a:r>
          </a:p>
          <a:p>
            <a:pPr marL="596646" lvl="0" indent="-514350" algn="just">
              <a:buAutoNum type="arabicPeriod"/>
            </a:pP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pPr marL="596646" lvl="0" indent="-514350" algn="just">
              <a:buAutoNum type="arabicPeriod"/>
            </a:pP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pPr marL="596646" indent="-514350" algn="just">
              <a:buFont typeface="Arial" pitchFamily="34" charset="0"/>
              <a:buAutoNum type="arabicPeriod"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Massage the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uterus</a:t>
            </a:r>
            <a:r>
              <a:rPr lang="en-US" dirty="0">
                <a:latin typeface="Calibri" pitchFamily="34" charset="0"/>
                <a:cs typeface="Calibri" pitchFamily="34" charset="0"/>
              </a:rPr>
              <a:t> abdominally to make it hard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F:\cne 2020\calling-doctor-call-a-doctor-phone-medical-vector-2549178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54"/>
          <a:stretch/>
        </p:blipFill>
        <p:spPr bwMode="auto">
          <a:xfrm>
            <a:off x="5631656" y="1524000"/>
            <a:ext cx="2978944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F:\cne 2020\Front_View_of_Postpartum_Uterine_Massa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214" y="4005262"/>
            <a:ext cx="3214688" cy="285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762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25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4648200" cy="5791200"/>
          </a:xfrm>
        </p:spPr>
        <p:txBody>
          <a:bodyPr/>
          <a:lstStyle/>
          <a:p>
            <a:pPr marL="82296" lvl="0" indent="0" algn="just">
              <a:buNone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3. Attain </a:t>
            </a:r>
            <a:r>
              <a:rPr lang="en-US" dirty="0">
                <a:latin typeface="Calibri" pitchFamily="34" charset="0"/>
                <a:cs typeface="Calibri" pitchFamily="34" charset="0"/>
              </a:rPr>
              <a:t>intravenous access by using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two large bore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cannulae</a:t>
            </a:r>
            <a:r>
              <a:rPr lang="en-US" dirty="0">
                <a:latin typeface="Calibri" pitchFamily="34" charset="0"/>
                <a:cs typeface="Calibri" pitchFamily="34" charset="0"/>
              </a:rPr>
              <a:t> (size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14,16).</a:t>
            </a:r>
          </a:p>
          <a:p>
            <a:pPr marL="82296" lvl="0" indent="0" algn="just">
              <a:buNone/>
            </a:pP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pPr marL="82296" lvl="0" indent="0" algn="just">
              <a:buNone/>
            </a:pPr>
            <a:endParaRPr lang="en-US" dirty="0">
              <a:latin typeface="Calibri" pitchFamily="34" charset="0"/>
              <a:cs typeface="Calibri" pitchFamily="34" charset="0"/>
            </a:endParaRPr>
          </a:p>
          <a:p>
            <a:pPr marL="82296" lvl="0" indent="0" algn="just">
              <a:buNone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4. Quick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infusion of isotonic crystalloids</a:t>
            </a:r>
            <a:r>
              <a:rPr lang="en-US" dirty="0">
                <a:latin typeface="Calibri" pitchFamily="34" charset="0"/>
                <a:cs typeface="Calibri" pitchFamily="34" charset="0"/>
              </a:rPr>
              <a:t> (normal saline, ringer lactate, dextrose saline) 1-2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litres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</a:p>
          <a:p>
            <a:endParaRPr lang="en-US" dirty="0"/>
          </a:p>
        </p:txBody>
      </p:sp>
      <p:pic>
        <p:nvPicPr>
          <p:cNvPr id="2050" name="Picture 2" descr="F:\cne 2020\romsons-i-v-cannula-with-injection-port-500x5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762000"/>
            <a:ext cx="299085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cne 2020\unnamed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3505200"/>
            <a:ext cx="215265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8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4800600" cy="5486400"/>
          </a:xfrm>
        </p:spPr>
        <p:txBody>
          <a:bodyPr>
            <a:normAutofit/>
          </a:bodyPr>
          <a:lstStyle/>
          <a:p>
            <a:pPr marL="82296" indent="0" algn="just">
              <a:buNone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5. </a:t>
            </a:r>
            <a:r>
              <a:rPr lang="en-US" dirty="0">
                <a:latin typeface="Calibri" pitchFamily="34" charset="0"/>
                <a:cs typeface="Calibri" pitchFamily="34" charset="0"/>
              </a:rPr>
              <a:t>At least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2 units of blood</a:t>
            </a:r>
            <a:r>
              <a:rPr lang="en-US" dirty="0">
                <a:latin typeface="Calibri" pitchFamily="34" charset="0"/>
                <a:cs typeface="Calibri" pitchFamily="34" charset="0"/>
              </a:rPr>
              <a:t> should be arranged after grouping and cross matching the blood. </a:t>
            </a: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pPr marL="82296" indent="0" algn="just">
              <a:buNone/>
            </a:pP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pPr marL="82296" lvl="0" indent="0" algn="just">
              <a:buNone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Blood component therapy</a:t>
            </a:r>
            <a:r>
              <a:rPr lang="en-US" dirty="0">
                <a:latin typeface="Calibri" pitchFamily="34" charset="0"/>
                <a:cs typeface="Calibri" pitchFamily="34" charset="0"/>
              </a:rPr>
              <a:t>: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One unit </a:t>
            </a:r>
            <a:r>
              <a:rPr lang="en-US" dirty="0">
                <a:latin typeface="Calibri" pitchFamily="34" charset="0"/>
                <a:cs typeface="Calibri" pitchFamily="34" charset="0"/>
              </a:rPr>
              <a:t>of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fresh frozen plasma </a:t>
            </a:r>
            <a:r>
              <a:rPr lang="en-US" dirty="0">
                <a:latin typeface="Calibri" pitchFamily="34" charset="0"/>
                <a:cs typeface="Calibri" pitchFamily="34" charset="0"/>
              </a:rPr>
              <a:t>(FFP)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>
                <a:latin typeface="Calibri" pitchFamily="34" charset="0"/>
                <a:cs typeface="Calibri" pitchFamily="34" charset="0"/>
              </a:rPr>
              <a:t>should be given for every 3 packed RBCs transfusions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.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74" name="Picture 2" descr="F:\cne 2020\Erythrozytenkonzentrat_ne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676400"/>
            <a:ext cx="3352800" cy="4458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895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lvl="0" indent="0" algn="just">
              <a:buNone/>
            </a:pPr>
            <a:r>
              <a:rPr lang="en-US" dirty="0">
                <a:latin typeface="Calibri" pitchFamily="34" charset="0"/>
                <a:cs typeface="Calibri" pitchFamily="34" charset="0"/>
              </a:rPr>
              <a:t>6.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Monitoring of vital signs</a:t>
            </a:r>
            <a:r>
              <a:rPr lang="en-US" dirty="0">
                <a:latin typeface="Calibri" pitchFamily="34" charset="0"/>
                <a:cs typeface="Calibri" pitchFamily="34" charset="0"/>
              </a:rPr>
              <a:t> and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maintenance of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airways.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marL="82296" lvl="0" indent="0" algn="just">
              <a:buNone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7</a:t>
            </a:r>
            <a:r>
              <a:rPr lang="en-US" dirty="0">
                <a:latin typeface="Calibri" pitchFamily="34" charset="0"/>
                <a:cs typeface="Calibri" pitchFamily="34" charset="0"/>
              </a:rPr>
              <a:t>.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Confirmation of diagnosis.</a:t>
            </a:r>
          </a:p>
          <a:p>
            <a:endParaRPr lang="en-US" dirty="0"/>
          </a:p>
        </p:txBody>
      </p:sp>
      <p:pic>
        <p:nvPicPr>
          <p:cNvPr id="8194" name="Picture 2" descr="F:\cne 2020\unnamed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947" y="3048000"/>
            <a:ext cx="2971800" cy="3614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2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latin typeface="Calibri" pitchFamily="34" charset="0"/>
                <a:cs typeface="Calibri" pitchFamily="34" charset="0"/>
              </a:rPr>
              <a:t>8. </a:t>
            </a:r>
            <a:r>
              <a:rPr lang="en-US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medical</a:t>
            </a:r>
          </a:p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5" t="15113" r="6988" b="13036"/>
          <a:stretch/>
        </p:blipFill>
        <p:spPr bwMode="auto">
          <a:xfrm>
            <a:off x="0" y="31955"/>
            <a:ext cx="9154666" cy="6826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042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76" t="15483" r="5767" b="18711"/>
          <a:stretch/>
        </p:blipFill>
        <p:spPr bwMode="auto">
          <a:xfrm>
            <a:off x="-17206" y="0"/>
            <a:ext cx="911450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804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000" dirty="0">
                <a:latin typeface="Calibri" pitchFamily="34" charset="0"/>
                <a:cs typeface="Calibri" pitchFamily="34" charset="0"/>
              </a:rPr>
              <a:t>9</a:t>
            </a:r>
            <a:r>
              <a:rPr lang="en-US" sz="3000" dirty="0" smtClean="0">
                <a:latin typeface="Calibri" pitchFamily="34" charset="0"/>
                <a:cs typeface="Calibri" pitchFamily="34" charset="0"/>
              </a:rPr>
              <a:t>. 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Uterine massage and bimanual compression</a:t>
            </a:r>
            <a:r>
              <a:rPr lang="en-US" sz="3000" dirty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en-US" dirty="0"/>
          </a:p>
        </p:txBody>
      </p:sp>
      <p:pic>
        <p:nvPicPr>
          <p:cNvPr id="4" name="Picture 5" descr="11191188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514600"/>
            <a:ext cx="5257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7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just">
              <a:buNone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10.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Intrauterine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packing</a:t>
            </a:r>
            <a:r>
              <a:rPr lang="en-US" dirty="0">
                <a:latin typeface="Calibri" pitchFamily="34" charset="0"/>
                <a:cs typeface="Calibri" pitchFamily="34" charset="0"/>
              </a:rPr>
              <a:t> (uterine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tamponade</a:t>
            </a:r>
            <a:r>
              <a:rPr lang="en-US" dirty="0">
                <a:latin typeface="Calibri" pitchFamily="34" charset="0"/>
                <a:cs typeface="Calibri" pitchFamily="34" charset="0"/>
              </a:rPr>
              <a:t>) done under general anesthesia.</a:t>
            </a:r>
          </a:p>
          <a:p>
            <a:endParaRPr lang="en-US" dirty="0"/>
          </a:p>
        </p:txBody>
      </p:sp>
      <p:pic>
        <p:nvPicPr>
          <p:cNvPr id="6146" name="Picture 2" descr="F:\cne 2020\images (1)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895600"/>
            <a:ext cx="3276600" cy="368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F:\cne 2020\non-sterile-vaginal-packing-sponge-tampon-loop-n-xr-4-1-2x1-1-4-ns-box-of-1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0"/>
            <a:ext cx="4800600" cy="353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507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42" t="12258" r="16290" b="7312"/>
          <a:stretch/>
        </p:blipFill>
        <p:spPr bwMode="auto">
          <a:xfrm>
            <a:off x="36870" y="0"/>
            <a:ext cx="910713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38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3" t="8602" r="8790" b="7312"/>
          <a:stretch/>
        </p:blipFill>
        <p:spPr bwMode="auto">
          <a:xfrm>
            <a:off x="34412" y="-2458"/>
            <a:ext cx="9114504" cy="6860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673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2" t="11827" r="3105" b="7527"/>
          <a:stretch/>
        </p:blipFill>
        <p:spPr bwMode="auto">
          <a:xfrm>
            <a:off x="-29497" y="0"/>
            <a:ext cx="917349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752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349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477000"/>
          </a:xfrm>
        </p:spPr>
        <p:txBody>
          <a:bodyPr/>
          <a:lstStyle/>
          <a:p>
            <a:pPr marL="82296" indent="0" algn="just">
              <a:buNone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11.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The military anti-shock garment or treatment (MAST):</a:t>
            </a:r>
            <a:r>
              <a:rPr lang="en-US" dirty="0">
                <a:latin typeface="Calibri" pitchFamily="34" charset="0"/>
                <a:cs typeface="Calibri" pitchFamily="34" charset="0"/>
              </a:rPr>
              <a:t> it is a giant pressure cuff that applies external counter pressure to legs and abdomen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.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123" name="Picture 3" descr="F:\cne 2020\300px-LifeWra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122714"/>
            <a:ext cx="3810000" cy="3582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F:\cne 2020\unnamed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5" y="3122714"/>
            <a:ext cx="4876800" cy="343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56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F:\cne 2020\NASG_rocket_girl_phot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8600"/>
            <a:ext cx="8028664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52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12. External Aortic compression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9624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Apply downward pressure with closed fist over abdominal aorta directly through abdominal wall.</a:t>
            </a:r>
          </a:p>
          <a:p>
            <a:r>
              <a:rPr lang="en-US" dirty="0" smtClean="0"/>
              <a:t>Maintain compression until bleeding is controlled.</a:t>
            </a:r>
            <a:endParaRPr lang="en-US" dirty="0"/>
          </a:p>
        </p:txBody>
      </p:sp>
      <p:pic>
        <p:nvPicPr>
          <p:cNvPr id="9218" name="Picture 2" descr="F:\cne 2020\Aortic-compression_Q3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71600"/>
            <a:ext cx="45720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81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Autofit/>
          </a:bodyPr>
          <a:lstStyle/>
          <a:p>
            <a:pPr lvl="0"/>
            <a:r>
              <a:rPr lang="en-US" sz="3200" b="1" dirty="0">
                <a:latin typeface="Calibri" pitchFamily="34" charset="0"/>
                <a:cs typeface="Calibri" pitchFamily="34" charset="0"/>
              </a:rPr>
              <a:t>13. Compression </a:t>
            </a: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sutures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B 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Lynch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sutures</a:t>
            </a:r>
          </a:p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Cho’s multiple square sutures 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Hayman’s sutures</a:t>
            </a:r>
            <a:endParaRPr lang="en-US" sz="2800" dirty="0"/>
          </a:p>
        </p:txBody>
      </p:sp>
      <p:pic>
        <p:nvPicPr>
          <p:cNvPr id="7170" name="Picture 2" descr="F:\cne 2020\2412OBG_Editorial-fig2 b lyun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219200"/>
            <a:ext cx="38100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F:\cne 2020\9-Figure4-1 cho sutur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495800"/>
            <a:ext cx="3686175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75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14. a) bilateral uterine artery ligation</a:t>
            </a:r>
          </a:p>
          <a:p>
            <a:pPr marL="0" indent="0">
              <a:buNone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b) bilateral ovarian artery ligation</a:t>
            </a:r>
          </a:p>
          <a:p>
            <a:pPr marL="0" indent="0">
              <a:buNone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	c) bilateral or unilateral ligation of internal iliac artery 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15.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Hysterectomy 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C:\Users\suraj\Desktop\173580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39"/>
          <a:stretch/>
        </p:blipFill>
        <p:spPr bwMode="auto">
          <a:xfrm>
            <a:off x="4239614" y="4368511"/>
            <a:ext cx="4904386" cy="25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18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+mn-lt"/>
              </a:rPr>
              <a:t>Prompt diagnosis &amp; management of PPH saves the life of the mother</a:t>
            </a:r>
            <a:endParaRPr lang="en-US" sz="3600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784" y="1881981"/>
            <a:ext cx="2694432" cy="3962400"/>
          </a:xfrm>
        </p:spPr>
      </p:pic>
    </p:spTree>
    <p:extLst>
      <p:ext uri="{BB962C8B-B14F-4D97-AF65-F5344CB8AC3E}">
        <p14:creationId xmlns:p14="http://schemas.microsoft.com/office/powerpoint/2010/main" val="238718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solidFill>
            <a:srgbClr val="FF99CC"/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>References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Dr. J. B Sharma. Textbook of obstetrics, first edition; 2018, New Delhi, </a:t>
            </a:r>
            <a:r>
              <a:rPr lang="en-US" dirty="0" err="1"/>
              <a:t>Avichal</a:t>
            </a:r>
            <a:r>
              <a:rPr lang="en-US" dirty="0"/>
              <a:t> Publishing Company: p.p. 334-341.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07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62000"/>
            <a:ext cx="7391399" cy="5410200"/>
          </a:xfrm>
        </p:spPr>
      </p:pic>
    </p:spTree>
    <p:extLst>
      <p:ext uri="{BB962C8B-B14F-4D97-AF65-F5344CB8AC3E}">
        <p14:creationId xmlns:p14="http://schemas.microsoft.com/office/powerpoint/2010/main" val="152562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</TotalTime>
  <Words>528</Words>
  <Application>Microsoft Office PowerPoint</Application>
  <PresentationFormat>On-screen Show (4:3)</PresentationFormat>
  <Paragraphs>86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 POSTPARTUM HEMORRHAGE </vt:lpstr>
      <vt:lpstr>POSTPARTUM HEMORRHAGE </vt:lpstr>
      <vt:lpstr>OBJECTIVES </vt:lpstr>
      <vt:lpstr>Definition</vt:lpstr>
      <vt:lpstr>Incidence</vt:lpstr>
      <vt:lpstr>Types </vt:lpstr>
      <vt:lpstr>Causes of PPH</vt:lpstr>
      <vt:lpstr>Clinical features </vt:lpstr>
      <vt:lpstr>Preventive measures</vt:lpstr>
      <vt:lpstr>During intrapartum period</vt:lpstr>
      <vt:lpstr>PowerPoint Presentation</vt:lpstr>
      <vt:lpstr>Placental examination</vt:lpstr>
      <vt:lpstr>During postpartum period</vt:lpstr>
      <vt:lpstr>PowerPoint Presentation</vt:lpstr>
      <vt:lpstr>Diagnosis </vt:lpstr>
      <vt:lpstr>PowerPoint Presentation</vt:lpstr>
      <vt:lpstr>PowerPoint Presentation</vt:lpstr>
      <vt:lpstr>PowerPoint Presentation</vt:lpstr>
      <vt:lpstr>Case Scenario </vt:lpstr>
      <vt:lpstr>PowerPoint Presentation</vt:lpstr>
      <vt:lpstr>PowerPoint Presentation</vt:lpstr>
      <vt:lpstr>PowerPoint Presentation</vt:lpstr>
      <vt:lpstr>Management of PPH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12. External Aortic compression</vt:lpstr>
      <vt:lpstr>13. Compression sutures</vt:lpstr>
      <vt:lpstr>PowerPoint Presentation</vt:lpstr>
      <vt:lpstr>Prompt diagnosis &amp; management of PPH saves the life of the mother</vt:lpstr>
      <vt:lpstr>References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CNE  ON  PPH MANAGEMENT &amp; INSTRUEMENTAL DELIVERY</dc:title>
  <dc:creator>suraj</dc:creator>
  <cp:lastModifiedBy>suraj</cp:lastModifiedBy>
  <cp:revision>49</cp:revision>
  <dcterms:created xsi:type="dcterms:W3CDTF">2020-07-22T13:43:29Z</dcterms:created>
  <dcterms:modified xsi:type="dcterms:W3CDTF">2023-05-29T04:02:13Z</dcterms:modified>
</cp:coreProperties>
</file>