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6"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2" r:id="rId15"/>
    <p:sldId id="273" r:id="rId16"/>
    <p:sldId id="274" r:id="rId17"/>
    <p:sldId id="275" r:id="rId18"/>
    <p:sldId id="276" r:id="rId19"/>
    <p:sldId id="277"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1" d="100"/>
          <a:sy n="81" d="100"/>
        </p:scale>
        <p:origin x="725"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179E538-3BFA-4A1C-B804-BE555EFC908C}" type="datetimeFigureOut">
              <a:rPr lang="en-US" smtClean="0"/>
              <a:t>5/9/2023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EE16E1-05D8-482C-B846-5B4C25E84E83}" type="slidenum">
              <a:rPr lang="en-US" smtClean="0"/>
              <a:t>‹#›</a:t>
            </a:fld>
            <a:endParaRPr lang="en-US"/>
          </a:p>
        </p:txBody>
      </p:sp>
    </p:spTree>
    <p:extLst>
      <p:ext uri="{BB962C8B-B14F-4D97-AF65-F5344CB8AC3E}">
        <p14:creationId xmlns:p14="http://schemas.microsoft.com/office/powerpoint/2010/main" val="20098082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179E538-3BFA-4A1C-B804-BE555EFC908C}" type="datetimeFigureOut">
              <a:rPr lang="en-US" smtClean="0"/>
              <a:t>5/9/2023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EE16E1-05D8-482C-B846-5B4C25E84E83}" type="slidenum">
              <a:rPr lang="en-US" smtClean="0"/>
              <a:t>‹#›</a:t>
            </a:fld>
            <a:endParaRPr lang="en-US"/>
          </a:p>
        </p:txBody>
      </p:sp>
    </p:spTree>
    <p:extLst>
      <p:ext uri="{BB962C8B-B14F-4D97-AF65-F5344CB8AC3E}">
        <p14:creationId xmlns:p14="http://schemas.microsoft.com/office/powerpoint/2010/main" val="19551526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179E538-3BFA-4A1C-B804-BE555EFC908C}" type="datetimeFigureOut">
              <a:rPr lang="en-US" smtClean="0"/>
              <a:t>5/9/2023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EE16E1-05D8-482C-B846-5B4C25E84E83}" type="slidenum">
              <a:rPr lang="en-US" smtClean="0"/>
              <a:t>‹#›</a:t>
            </a:fld>
            <a:endParaRPr lang="en-US"/>
          </a:p>
        </p:txBody>
      </p:sp>
    </p:spTree>
    <p:extLst>
      <p:ext uri="{BB962C8B-B14F-4D97-AF65-F5344CB8AC3E}">
        <p14:creationId xmlns:p14="http://schemas.microsoft.com/office/powerpoint/2010/main" val="36933756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179E538-3BFA-4A1C-B804-BE555EFC908C}" type="datetimeFigureOut">
              <a:rPr lang="en-US" smtClean="0"/>
              <a:t>5/9/2023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EE16E1-05D8-482C-B846-5B4C25E84E83}" type="slidenum">
              <a:rPr lang="en-US" smtClean="0"/>
              <a:t>‹#›</a:t>
            </a:fld>
            <a:endParaRPr lang="en-US"/>
          </a:p>
        </p:txBody>
      </p:sp>
    </p:spTree>
    <p:extLst>
      <p:ext uri="{BB962C8B-B14F-4D97-AF65-F5344CB8AC3E}">
        <p14:creationId xmlns:p14="http://schemas.microsoft.com/office/powerpoint/2010/main" val="40305189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179E538-3BFA-4A1C-B804-BE555EFC908C}" type="datetimeFigureOut">
              <a:rPr lang="en-US" smtClean="0"/>
              <a:t>5/9/2023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7EE16E1-05D8-482C-B846-5B4C25E84E83}" type="slidenum">
              <a:rPr lang="en-US" smtClean="0"/>
              <a:t>‹#›</a:t>
            </a:fld>
            <a:endParaRPr lang="en-US"/>
          </a:p>
        </p:txBody>
      </p:sp>
    </p:spTree>
    <p:extLst>
      <p:ext uri="{BB962C8B-B14F-4D97-AF65-F5344CB8AC3E}">
        <p14:creationId xmlns:p14="http://schemas.microsoft.com/office/powerpoint/2010/main" val="1188664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179E538-3BFA-4A1C-B804-BE555EFC908C}" type="datetimeFigureOut">
              <a:rPr lang="en-US" smtClean="0"/>
              <a:t>5/9/2023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7EE16E1-05D8-482C-B846-5B4C25E84E83}" type="slidenum">
              <a:rPr lang="en-US" smtClean="0"/>
              <a:t>‹#›</a:t>
            </a:fld>
            <a:endParaRPr lang="en-US"/>
          </a:p>
        </p:txBody>
      </p:sp>
    </p:spTree>
    <p:extLst>
      <p:ext uri="{BB962C8B-B14F-4D97-AF65-F5344CB8AC3E}">
        <p14:creationId xmlns:p14="http://schemas.microsoft.com/office/powerpoint/2010/main" val="3454902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79E538-3BFA-4A1C-B804-BE555EFC908C}" type="datetimeFigureOut">
              <a:rPr lang="en-US" smtClean="0"/>
              <a:t>5/9/2023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7EE16E1-05D8-482C-B846-5B4C25E84E83}" type="slidenum">
              <a:rPr lang="en-US" smtClean="0"/>
              <a:t>‹#›</a:t>
            </a:fld>
            <a:endParaRPr lang="en-US"/>
          </a:p>
        </p:txBody>
      </p:sp>
    </p:spTree>
    <p:extLst>
      <p:ext uri="{BB962C8B-B14F-4D97-AF65-F5344CB8AC3E}">
        <p14:creationId xmlns:p14="http://schemas.microsoft.com/office/powerpoint/2010/main" val="1605191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179E538-3BFA-4A1C-B804-BE555EFC908C}" type="datetimeFigureOut">
              <a:rPr lang="en-US" smtClean="0"/>
              <a:t>5/9/2023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EE16E1-05D8-482C-B846-5B4C25E84E83}" type="slidenum">
              <a:rPr lang="en-US" smtClean="0"/>
              <a:t>‹#›</a:t>
            </a:fld>
            <a:endParaRPr lang="en-US"/>
          </a:p>
        </p:txBody>
      </p:sp>
    </p:spTree>
    <p:extLst>
      <p:ext uri="{BB962C8B-B14F-4D97-AF65-F5344CB8AC3E}">
        <p14:creationId xmlns:p14="http://schemas.microsoft.com/office/powerpoint/2010/main" val="33761082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179E538-3BFA-4A1C-B804-BE555EFC908C}" type="datetimeFigureOut">
              <a:rPr lang="en-US" smtClean="0"/>
              <a:t>5/9/2023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EE16E1-05D8-482C-B846-5B4C25E84E83}" type="slidenum">
              <a:rPr lang="en-US" smtClean="0"/>
              <a:t>‹#›</a:t>
            </a:fld>
            <a:endParaRPr lang="en-US"/>
          </a:p>
        </p:txBody>
      </p:sp>
    </p:spTree>
    <p:extLst>
      <p:ext uri="{BB962C8B-B14F-4D97-AF65-F5344CB8AC3E}">
        <p14:creationId xmlns:p14="http://schemas.microsoft.com/office/powerpoint/2010/main" val="21164296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179E538-3BFA-4A1C-B804-BE555EFC908C}" type="datetimeFigureOut">
              <a:rPr lang="en-US" smtClean="0"/>
              <a:t>5/9/2023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EE16E1-05D8-482C-B846-5B4C25E84E83}" type="slidenum">
              <a:rPr lang="en-US" smtClean="0"/>
              <a:t>‹#›</a:t>
            </a:fld>
            <a:endParaRPr lang="en-US"/>
          </a:p>
        </p:txBody>
      </p:sp>
    </p:spTree>
    <p:extLst>
      <p:ext uri="{BB962C8B-B14F-4D97-AF65-F5344CB8AC3E}">
        <p14:creationId xmlns:p14="http://schemas.microsoft.com/office/powerpoint/2010/main" val="36178422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179E538-3BFA-4A1C-B804-BE555EFC908C}" type="datetimeFigureOut">
              <a:rPr lang="en-US" smtClean="0"/>
              <a:t>5/9/2023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EE16E1-05D8-482C-B846-5B4C25E84E83}"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127521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179E538-3BFA-4A1C-B804-BE555EFC908C}" type="datetimeFigureOut">
              <a:rPr lang="en-US" smtClean="0"/>
              <a:t>5/9/2023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EE16E1-05D8-482C-B846-5B4C25E84E83}" type="slidenum">
              <a:rPr lang="en-US" smtClean="0"/>
              <a:t>‹#›</a:t>
            </a:fld>
            <a:endParaRPr lang="en-US"/>
          </a:p>
        </p:txBody>
      </p:sp>
    </p:spTree>
    <p:extLst>
      <p:ext uri="{BB962C8B-B14F-4D97-AF65-F5344CB8AC3E}">
        <p14:creationId xmlns:p14="http://schemas.microsoft.com/office/powerpoint/2010/main" val="18385907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179E538-3BFA-4A1C-B804-BE555EFC908C}" type="datetimeFigureOut">
              <a:rPr lang="en-US" smtClean="0"/>
              <a:t>5/9/2023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EE16E1-05D8-482C-B846-5B4C25E84E83}"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4344051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179E538-3BFA-4A1C-B804-BE555EFC908C}" type="datetimeFigureOut">
              <a:rPr lang="en-US" smtClean="0"/>
              <a:t>5/9/2023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EE16E1-05D8-482C-B846-5B4C25E84E83}" type="slidenum">
              <a:rPr lang="en-US" smtClean="0"/>
              <a:t>‹#›</a:t>
            </a:fld>
            <a:endParaRPr lang="en-US"/>
          </a:p>
        </p:txBody>
      </p:sp>
    </p:spTree>
    <p:extLst>
      <p:ext uri="{BB962C8B-B14F-4D97-AF65-F5344CB8AC3E}">
        <p14:creationId xmlns:p14="http://schemas.microsoft.com/office/powerpoint/2010/main" val="26316818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179E538-3BFA-4A1C-B804-BE555EFC908C}" type="datetimeFigureOut">
              <a:rPr lang="en-US" smtClean="0"/>
              <a:t>5/9/2023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EE16E1-05D8-482C-B846-5B4C25E84E83}" type="slidenum">
              <a:rPr lang="en-US" smtClean="0"/>
              <a:t>‹#›</a:t>
            </a:fld>
            <a:endParaRPr lang="en-US"/>
          </a:p>
        </p:txBody>
      </p:sp>
    </p:spTree>
    <p:extLst>
      <p:ext uri="{BB962C8B-B14F-4D97-AF65-F5344CB8AC3E}">
        <p14:creationId xmlns:p14="http://schemas.microsoft.com/office/powerpoint/2010/main" val="16725989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179E538-3BFA-4A1C-B804-BE555EFC908C}" type="datetimeFigureOut">
              <a:rPr lang="en-US" smtClean="0"/>
              <a:t>5/9/2023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EE16E1-05D8-482C-B846-5B4C25E84E83}" type="slidenum">
              <a:rPr lang="en-US" smtClean="0"/>
              <a:t>‹#›</a:t>
            </a:fld>
            <a:endParaRPr lang="en-US"/>
          </a:p>
        </p:txBody>
      </p:sp>
    </p:spTree>
    <p:extLst>
      <p:ext uri="{BB962C8B-B14F-4D97-AF65-F5344CB8AC3E}">
        <p14:creationId xmlns:p14="http://schemas.microsoft.com/office/powerpoint/2010/main" val="3694026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179E538-3BFA-4A1C-B804-BE555EFC908C}" type="datetimeFigureOut">
              <a:rPr lang="en-US" smtClean="0"/>
              <a:t>5/9/2023</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97EE16E1-05D8-482C-B846-5B4C25E84E83}" type="slidenum">
              <a:rPr lang="en-US" smtClean="0"/>
              <a:t>‹#›</a:t>
            </a:fld>
            <a:endParaRPr lang="en-US"/>
          </a:p>
        </p:txBody>
      </p:sp>
    </p:spTree>
    <p:extLst>
      <p:ext uri="{BB962C8B-B14F-4D97-AF65-F5344CB8AC3E}">
        <p14:creationId xmlns:p14="http://schemas.microsoft.com/office/powerpoint/2010/main" val="980194975"/>
      </p:ext>
    </p:extLst>
  </p:cSld>
  <p:clrMap bg1="dk1" tx1="lt1" bg2="dk2" tx2="lt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 id="2147483779" r:id="rId13"/>
    <p:sldLayoutId id="2147483780" r:id="rId14"/>
    <p:sldLayoutId id="2147483781" r:id="rId15"/>
    <p:sldLayoutId id="2147483782"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f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f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opentextbc.ca/clinicalskills/chapter/sterile-gloving/#adding"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83522" y="246357"/>
            <a:ext cx="10590445" cy="1646302"/>
          </a:xfrm>
        </p:spPr>
        <p:txBody>
          <a:bodyPr/>
          <a:lstStyle/>
          <a:p>
            <a:r>
              <a:rPr lang="en-US" dirty="0"/>
              <a:t>Principles of Sterile Technique</a:t>
            </a:r>
          </a:p>
        </p:txBody>
      </p:sp>
      <p:sp>
        <p:nvSpPr>
          <p:cNvPr id="3" name="Subtitle 2"/>
          <p:cNvSpPr>
            <a:spLocks noGrp="1"/>
          </p:cNvSpPr>
          <p:nvPr>
            <p:ph type="subTitle" idx="1"/>
          </p:nvPr>
        </p:nvSpPr>
        <p:spPr/>
        <p:txBody>
          <a:bodyPr/>
          <a:lstStyle/>
          <a:p>
            <a:endParaRPr lang="en-US" dirty="0"/>
          </a:p>
        </p:txBody>
      </p:sp>
      <p:pic>
        <p:nvPicPr>
          <p:cNvPr id="4" name="Picture 3"/>
          <p:cNvPicPr>
            <a:picLocks noChangeAspect="1"/>
          </p:cNvPicPr>
          <p:nvPr/>
        </p:nvPicPr>
        <p:blipFill>
          <a:blip r:embed="rId2"/>
          <a:stretch>
            <a:fillRect/>
          </a:stretch>
        </p:blipFill>
        <p:spPr>
          <a:xfrm>
            <a:off x="1165288" y="2212848"/>
            <a:ext cx="8691944" cy="4078224"/>
          </a:xfrm>
          <a:prstGeom prst="rect">
            <a:avLst/>
          </a:prstGeom>
        </p:spPr>
      </p:pic>
    </p:spTree>
    <p:extLst>
      <p:ext uri="{BB962C8B-B14F-4D97-AF65-F5344CB8AC3E}">
        <p14:creationId xmlns:p14="http://schemas.microsoft.com/office/powerpoint/2010/main" val="9945993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Surgical Asepsis</a:t>
            </a:r>
            <a:endParaRPr lang="en-US" dirty="0"/>
          </a:p>
        </p:txBody>
      </p:sp>
      <p:sp>
        <p:nvSpPr>
          <p:cNvPr id="3" name="Content Placeholder 2"/>
          <p:cNvSpPr>
            <a:spLocks noGrp="1"/>
          </p:cNvSpPr>
          <p:nvPr>
            <p:ph idx="1"/>
          </p:nvPr>
        </p:nvSpPr>
        <p:spPr>
          <a:xfrm>
            <a:off x="677334" y="1389888"/>
            <a:ext cx="11411034" cy="5202935"/>
          </a:xfrm>
        </p:spPr>
        <p:txBody>
          <a:bodyPr>
            <a:normAutofit/>
          </a:bodyPr>
          <a:lstStyle/>
          <a:p>
            <a:r>
              <a:rPr lang="en-US" sz="2400" b="1" dirty="0"/>
              <a:t>Asepsis</a:t>
            </a:r>
            <a:r>
              <a:rPr lang="en-US" sz="2400" dirty="0"/>
              <a:t> refers to the absence of infectious material or infection.</a:t>
            </a:r>
            <a:r>
              <a:rPr lang="en-US" sz="2400" b="1" dirty="0"/>
              <a:t> </a:t>
            </a:r>
          </a:p>
          <a:p>
            <a:r>
              <a:rPr lang="en-US" sz="2400" b="1" dirty="0"/>
              <a:t>Surgical asepsis</a:t>
            </a:r>
            <a:r>
              <a:rPr lang="en-US" sz="2400" dirty="0"/>
              <a:t> is the absence of all microorganisms within any type of invasive procedure. </a:t>
            </a:r>
          </a:p>
          <a:p>
            <a:r>
              <a:rPr lang="en-US" sz="2400" b="1" dirty="0"/>
              <a:t>Sterile technique</a:t>
            </a:r>
            <a:r>
              <a:rPr lang="en-US" sz="2400" dirty="0"/>
              <a:t> is a set of specific practices and procedures performed to make equipment and areas free from all microorganisms and to maintain that sterility </a:t>
            </a:r>
          </a:p>
          <a:p>
            <a:r>
              <a:rPr lang="en-US" sz="2400" dirty="0"/>
              <a:t>Sterile technique is essential to help prevent </a:t>
            </a:r>
            <a:r>
              <a:rPr lang="en-US" sz="2400" b="1" dirty="0"/>
              <a:t>surgical site infections (SSI)</a:t>
            </a:r>
            <a:r>
              <a:rPr lang="en-US" sz="2400" dirty="0"/>
              <a:t>, an unintended and oftentimes preventable complication arising from surgery. SSI is defined as an “infection that occurs after surgery in the area of surgery” </a:t>
            </a:r>
          </a:p>
          <a:p>
            <a:endParaRPr lang="en-US" sz="2400" dirty="0"/>
          </a:p>
        </p:txBody>
      </p:sp>
    </p:spTree>
    <p:extLst>
      <p:ext uri="{BB962C8B-B14F-4D97-AF65-F5344CB8AC3E}">
        <p14:creationId xmlns:p14="http://schemas.microsoft.com/office/powerpoint/2010/main" val="4617231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Principles of Surgical Asepsis</a:t>
            </a:r>
            <a:endParaRPr lang="en-US" dirty="0"/>
          </a:p>
        </p:txBody>
      </p:sp>
      <p:sp>
        <p:nvSpPr>
          <p:cNvPr id="3" name="Content Placeholder 2"/>
          <p:cNvSpPr>
            <a:spLocks noGrp="1"/>
          </p:cNvSpPr>
          <p:nvPr>
            <p:ph idx="1"/>
          </p:nvPr>
        </p:nvSpPr>
        <p:spPr>
          <a:xfrm>
            <a:off x="677334" y="2160589"/>
            <a:ext cx="11219010" cy="3880773"/>
          </a:xfrm>
        </p:spPr>
        <p:txBody>
          <a:bodyPr>
            <a:normAutofit/>
          </a:bodyPr>
          <a:lstStyle/>
          <a:p>
            <a:r>
              <a:rPr lang="en-US" sz="2400" dirty="0"/>
              <a:t>All personnel involved in an aseptic procedure are required to follow the principles and practice set forth by the Association of </a:t>
            </a:r>
            <a:r>
              <a:rPr lang="en-US" sz="2400" dirty="0" err="1"/>
              <a:t>periOperative</a:t>
            </a:r>
            <a:r>
              <a:rPr lang="en-US" sz="2400" dirty="0"/>
              <a:t> Registered Nurses (AORN). </a:t>
            </a:r>
          </a:p>
          <a:p>
            <a:r>
              <a:rPr lang="en-US" sz="2400" dirty="0"/>
              <a:t>These principles must be strictly applied when performing any aseptic procedures, when assisting with aseptic procedures, and when intervening when the principles of surgical asepsis are breached. It is the responsibility of all health care workers to speak up and protect all patients from infection</a:t>
            </a:r>
          </a:p>
        </p:txBody>
      </p:sp>
    </p:spTree>
    <p:extLst>
      <p:ext uri="{BB962C8B-B14F-4D97-AF65-F5344CB8AC3E}">
        <p14:creationId xmlns:p14="http://schemas.microsoft.com/office/powerpoint/2010/main" val="13057759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 All objects used in a sterile field must be sterile.</a:t>
            </a:r>
          </a:p>
        </p:txBody>
      </p:sp>
      <p:sp>
        <p:nvSpPr>
          <p:cNvPr id="3" name="Content Placeholder 2"/>
          <p:cNvSpPr>
            <a:spLocks noGrp="1"/>
          </p:cNvSpPr>
          <p:nvPr>
            <p:ph idx="1"/>
          </p:nvPr>
        </p:nvSpPr>
        <p:spPr/>
        <p:txBody>
          <a:bodyPr>
            <a:normAutofit/>
          </a:bodyPr>
          <a:lstStyle/>
          <a:p>
            <a:r>
              <a:rPr lang="en-US" sz="2400" dirty="0"/>
              <a:t>Commercially packaged sterile supplies are marked as sterile; other packaging will be identified as sterile according to agency policy.</a:t>
            </a:r>
          </a:p>
          <a:p>
            <a:r>
              <a:rPr lang="en-US" sz="2400" dirty="0"/>
              <a:t>Check packages for sterility by assessing intactness, dryness, and expiry date prior to use.</a:t>
            </a:r>
          </a:p>
          <a:p>
            <a:r>
              <a:rPr lang="en-US" sz="2400" dirty="0"/>
              <a:t>Any torn, previously opened, or wet packaging, or packaging that has been dropped on the floor, is considered non-sterile and may not be used in the sterile field.</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69096" y="1268685"/>
            <a:ext cx="3351371" cy="3410712"/>
          </a:xfrm>
          <a:prstGeom prst="rect">
            <a:avLst/>
          </a:prstGeom>
        </p:spPr>
      </p:pic>
      <p:pic>
        <p:nvPicPr>
          <p:cNvPr id="5" name="Picture 4"/>
          <p:cNvPicPr>
            <a:picLocks noChangeAspect="1"/>
          </p:cNvPicPr>
          <p:nvPr/>
        </p:nvPicPr>
        <p:blipFill>
          <a:blip r:embed="rId3"/>
          <a:stretch>
            <a:fillRect/>
          </a:stretch>
        </p:blipFill>
        <p:spPr>
          <a:xfrm>
            <a:off x="8846248" y="4985069"/>
            <a:ext cx="3274219" cy="1743075"/>
          </a:xfrm>
          <a:prstGeom prst="rect">
            <a:avLst/>
          </a:prstGeom>
        </p:spPr>
      </p:pic>
    </p:spTree>
    <p:extLst>
      <p:ext uri="{BB962C8B-B14F-4D97-AF65-F5344CB8AC3E}">
        <p14:creationId xmlns:p14="http://schemas.microsoft.com/office/powerpoint/2010/main" val="34099172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 A sterile object becomes non-sterile when touched by a non-sterile object.</a:t>
            </a:r>
          </a:p>
        </p:txBody>
      </p:sp>
      <p:sp>
        <p:nvSpPr>
          <p:cNvPr id="3" name="Content Placeholder 2"/>
          <p:cNvSpPr>
            <a:spLocks noGrp="1"/>
          </p:cNvSpPr>
          <p:nvPr>
            <p:ph idx="1"/>
          </p:nvPr>
        </p:nvSpPr>
        <p:spPr>
          <a:xfrm>
            <a:off x="677334" y="2160589"/>
            <a:ext cx="11063562" cy="3880773"/>
          </a:xfrm>
        </p:spPr>
        <p:txBody>
          <a:bodyPr>
            <a:normAutofit/>
          </a:bodyPr>
          <a:lstStyle/>
          <a:p>
            <a:r>
              <a:rPr lang="en-US" sz="2400" dirty="0"/>
              <a:t>Sterile objects must only be touched by sterile equipment or sterile gloves.</a:t>
            </a:r>
          </a:p>
          <a:p>
            <a:r>
              <a:rPr lang="en-US" sz="2400" dirty="0"/>
              <a:t>Whenever the sterility of an object is questionable, consider it non-sterile.</a:t>
            </a:r>
          </a:p>
          <a:p>
            <a:r>
              <a:rPr lang="en-US" sz="2400" dirty="0"/>
              <a:t>Fluid flows in the direction of gravity. Keep the tips of forceps down during a sterile procedure to prevent fluid travelling over entire forceps and potentially contaminating the sterile field</a:t>
            </a:r>
          </a:p>
        </p:txBody>
      </p:sp>
      <p:sp>
        <p:nvSpPr>
          <p:cNvPr id="5" name="Rectangle 4"/>
          <p:cNvSpPr/>
          <p:nvPr/>
        </p:nvSpPr>
        <p:spPr>
          <a:xfrm>
            <a:off x="5942753" y="3244334"/>
            <a:ext cx="306494" cy="369332"/>
          </a:xfrm>
          <a:prstGeom prst="rect">
            <a:avLst/>
          </a:prstGeom>
        </p:spPr>
        <p:txBody>
          <a:bodyPr wrap="none">
            <a:spAutoFit/>
          </a:bodyPr>
          <a:lstStyle/>
          <a:p>
            <a:r>
              <a:rPr lang="en-US" dirty="0"/>
              <a:t>2</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30418" y="4142232"/>
            <a:ext cx="3984798" cy="2574107"/>
          </a:xfrm>
          <a:prstGeom prst="rect">
            <a:avLst/>
          </a:prstGeom>
        </p:spPr>
      </p:pic>
    </p:spTree>
    <p:extLst>
      <p:ext uri="{BB962C8B-B14F-4D97-AF65-F5344CB8AC3E}">
        <p14:creationId xmlns:p14="http://schemas.microsoft.com/office/powerpoint/2010/main" val="32159143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3. Sterile items that are below the waist level, or items held below waist level, are considered to be non-sterile.</a:t>
            </a:r>
          </a:p>
        </p:txBody>
      </p:sp>
      <p:sp>
        <p:nvSpPr>
          <p:cNvPr id="3" name="Content Placeholder 2"/>
          <p:cNvSpPr>
            <a:spLocks noGrp="1"/>
          </p:cNvSpPr>
          <p:nvPr>
            <p:ph idx="1"/>
          </p:nvPr>
        </p:nvSpPr>
        <p:spPr>
          <a:xfrm>
            <a:off x="677334" y="2807208"/>
            <a:ext cx="8596668" cy="3234154"/>
          </a:xfrm>
        </p:spPr>
        <p:txBody>
          <a:bodyPr>
            <a:normAutofit/>
          </a:bodyPr>
          <a:lstStyle/>
          <a:p>
            <a:r>
              <a:rPr lang="en-US" sz="2400" dirty="0"/>
              <a:t>Keep all sterile equipment and sterile gloves above waist level.</a:t>
            </a:r>
          </a:p>
          <a:p>
            <a:r>
              <a:rPr lang="en-US" sz="2400" dirty="0"/>
              <a:t>Table drapes are only sterile at waist level.</a:t>
            </a:r>
          </a:p>
        </p:txBody>
      </p:sp>
      <p:pic>
        <p:nvPicPr>
          <p:cNvPr id="4" name="Picture 3"/>
          <p:cNvPicPr>
            <a:picLocks noChangeAspect="1"/>
          </p:cNvPicPr>
          <p:nvPr/>
        </p:nvPicPr>
        <p:blipFill>
          <a:blip r:embed="rId2"/>
          <a:stretch>
            <a:fillRect/>
          </a:stretch>
        </p:blipFill>
        <p:spPr>
          <a:xfrm>
            <a:off x="8433434" y="3172968"/>
            <a:ext cx="3408045" cy="3429000"/>
          </a:xfrm>
          <a:prstGeom prst="rect">
            <a:avLst/>
          </a:prstGeom>
        </p:spPr>
      </p:pic>
    </p:spTree>
    <p:extLst>
      <p:ext uri="{BB962C8B-B14F-4D97-AF65-F5344CB8AC3E}">
        <p14:creationId xmlns:p14="http://schemas.microsoft.com/office/powerpoint/2010/main" val="15689002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 Sterile fields must always be kept in sight to be considered sterile.</a:t>
            </a:r>
          </a:p>
        </p:txBody>
      </p:sp>
      <p:sp>
        <p:nvSpPr>
          <p:cNvPr id="3" name="Content Placeholder 2"/>
          <p:cNvSpPr>
            <a:spLocks noGrp="1"/>
          </p:cNvSpPr>
          <p:nvPr>
            <p:ph idx="1"/>
          </p:nvPr>
        </p:nvSpPr>
        <p:spPr>
          <a:xfrm>
            <a:off x="677334" y="2596896"/>
            <a:ext cx="8596668" cy="3444466"/>
          </a:xfrm>
        </p:spPr>
        <p:txBody>
          <a:bodyPr>
            <a:normAutofit/>
          </a:bodyPr>
          <a:lstStyle/>
          <a:p>
            <a:r>
              <a:rPr lang="en-US" sz="2400" dirty="0"/>
              <a:t>Sterile fields must always be kept in sight throughout entire sterile procedure.</a:t>
            </a:r>
          </a:p>
          <a:p>
            <a:r>
              <a:rPr lang="en-US" sz="2400" dirty="0"/>
              <a:t>Never turn your back on the sterile field as sterility cannot be guaranteed.</a:t>
            </a:r>
          </a:p>
        </p:txBody>
      </p:sp>
      <p:pic>
        <p:nvPicPr>
          <p:cNvPr id="4" name="Picture 3"/>
          <p:cNvPicPr>
            <a:picLocks noChangeAspect="1"/>
          </p:cNvPicPr>
          <p:nvPr/>
        </p:nvPicPr>
        <p:blipFill>
          <a:blip r:embed="rId2"/>
          <a:stretch>
            <a:fillRect/>
          </a:stretch>
        </p:blipFill>
        <p:spPr>
          <a:xfrm>
            <a:off x="6547104" y="4290032"/>
            <a:ext cx="4867656" cy="2417826"/>
          </a:xfrm>
          <a:prstGeom prst="rect">
            <a:avLst/>
          </a:prstGeom>
        </p:spPr>
      </p:pic>
    </p:spTree>
    <p:extLst>
      <p:ext uri="{BB962C8B-B14F-4D97-AF65-F5344CB8AC3E}">
        <p14:creationId xmlns:p14="http://schemas.microsoft.com/office/powerpoint/2010/main" val="12609349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94283"/>
            <a:ext cx="10944690" cy="1320800"/>
          </a:xfrm>
        </p:spPr>
        <p:txBody>
          <a:bodyPr>
            <a:normAutofit fontScale="90000"/>
          </a:bodyPr>
          <a:lstStyle/>
          <a:p>
            <a:r>
              <a:rPr lang="en-US" dirty="0"/>
              <a:t>5. When opening sterile equipment and adding supplies to a sterile field, take care to avoid contamination.</a:t>
            </a:r>
            <a:br>
              <a:rPr lang="en-US" dirty="0"/>
            </a:br>
            <a:endParaRPr lang="en-US" dirty="0"/>
          </a:p>
        </p:txBody>
      </p:sp>
      <p:sp>
        <p:nvSpPr>
          <p:cNvPr id="3" name="Content Placeholder 2"/>
          <p:cNvSpPr>
            <a:spLocks noGrp="1"/>
          </p:cNvSpPr>
          <p:nvPr>
            <p:ph idx="1"/>
          </p:nvPr>
        </p:nvSpPr>
        <p:spPr>
          <a:xfrm>
            <a:off x="229278" y="1325880"/>
            <a:ext cx="11200722" cy="3590770"/>
          </a:xfrm>
        </p:spPr>
        <p:txBody>
          <a:bodyPr>
            <a:normAutofit/>
          </a:bodyPr>
          <a:lstStyle/>
          <a:p>
            <a:r>
              <a:rPr lang="en-US" sz="2400" dirty="0"/>
              <a:t>Set up sterile trays as close to the time of use as possible.</a:t>
            </a:r>
          </a:p>
          <a:p>
            <a:r>
              <a:rPr lang="en-US" sz="2400" dirty="0"/>
              <a:t>Stay organized and complete procedures as soon as possible.</a:t>
            </a:r>
          </a:p>
          <a:p>
            <a:r>
              <a:rPr lang="en-US" sz="2400" dirty="0"/>
              <a:t>Place large items on the sterile field using sterile gloves or sterile transfer forceps.</a:t>
            </a:r>
          </a:p>
          <a:p>
            <a:r>
              <a:rPr lang="en-US" sz="2400" dirty="0"/>
              <a:t>Sterile objects can become non-sterile by prolonged exposure to airborne microorganisms</a:t>
            </a:r>
          </a:p>
        </p:txBody>
      </p:sp>
      <p:pic>
        <p:nvPicPr>
          <p:cNvPr id="4" name="Picture 3"/>
          <p:cNvPicPr>
            <a:picLocks noChangeAspect="1"/>
          </p:cNvPicPr>
          <p:nvPr/>
        </p:nvPicPr>
        <p:blipFill>
          <a:blip r:embed="rId2"/>
          <a:stretch>
            <a:fillRect/>
          </a:stretch>
        </p:blipFill>
        <p:spPr>
          <a:xfrm>
            <a:off x="8575738" y="4095368"/>
            <a:ext cx="3302318" cy="2881503"/>
          </a:xfrm>
          <a:prstGeom prst="rect">
            <a:avLst/>
          </a:prstGeom>
        </p:spPr>
      </p:pic>
    </p:spTree>
    <p:extLst>
      <p:ext uri="{BB962C8B-B14F-4D97-AF65-F5344CB8AC3E}">
        <p14:creationId xmlns:p14="http://schemas.microsoft.com/office/powerpoint/2010/main" val="15125908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6. Any puncture, moisture, or tear that passes through a sterile barrier must be considered contaminated.</a:t>
            </a:r>
          </a:p>
        </p:txBody>
      </p:sp>
      <p:sp>
        <p:nvSpPr>
          <p:cNvPr id="3" name="Content Placeholder 2"/>
          <p:cNvSpPr>
            <a:spLocks noGrp="1"/>
          </p:cNvSpPr>
          <p:nvPr>
            <p:ph idx="1"/>
          </p:nvPr>
        </p:nvSpPr>
        <p:spPr/>
        <p:txBody>
          <a:bodyPr>
            <a:normAutofit/>
          </a:bodyPr>
          <a:lstStyle/>
          <a:p>
            <a:endParaRPr lang="en-US" sz="2800" dirty="0"/>
          </a:p>
          <a:p>
            <a:r>
              <a:rPr lang="en-US" sz="2800" dirty="0"/>
              <a:t>Keep sterile surface dry and replace if wet or torn.</a:t>
            </a:r>
          </a:p>
        </p:txBody>
      </p:sp>
      <p:pic>
        <p:nvPicPr>
          <p:cNvPr id="4" name="Picture 3"/>
          <p:cNvPicPr>
            <a:picLocks noChangeAspect="1"/>
          </p:cNvPicPr>
          <p:nvPr/>
        </p:nvPicPr>
        <p:blipFill>
          <a:blip r:embed="rId2"/>
          <a:stretch>
            <a:fillRect/>
          </a:stretch>
        </p:blipFill>
        <p:spPr>
          <a:xfrm>
            <a:off x="6602730" y="4526887"/>
            <a:ext cx="5311902" cy="2331113"/>
          </a:xfrm>
          <a:prstGeom prst="rect">
            <a:avLst/>
          </a:prstGeom>
        </p:spPr>
      </p:pic>
    </p:spTree>
    <p:extLst>
      <p:ext uri="{BB962C8B-B14F-4D97-AF65-F5344CB8AC3E}">
        <p14:creationId xmlns:p14="http://schemas.microsoft.com/office/powerpoint/2010/main" val="8975956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1886" y="134112"/>
            <a:ext cx="10709232" cy="1320800"/>
          </a:xfrm>
        </p:spPr>
        <p:txBody>
          <a:bodyPr>
            <a:normAutofit fontScale="90000"/>
          </a:bodyPr>
          <a:lstStyle/>
          <a:p>
            <a:r>
              <a:rPr lang="en-US" dirty="0"/>
              <a:t>7. Once a sterile field is set up, the border of one inch at the edge of the sterile drape is considered non-sterile.</a:t>
            </a:r>
          </a:p>
        </p:txBody>
      </p:sp>
      <p:sp>
        <p:nvSpPr>
          <p:cNvPr id="3" name="Content Placeholder 2"/>
          <p:cNvSpPr>
            <a:spLocks noGrp="1"/>
          </p:cNvSpPr>
          <p:nvPr>
            <p:ph idx="1"/>
          </p:nvPr>
        </p:nvSpPr>
        <p:spPr>
          <a:xfrm>
            <a:off x="521886" y="1454912"/>
            <a:ext cx="8596668" cy="3880773"/>
          </a:xfrm>
        </p:spPr>
        <p:txBody>
          <a:bodyPr>
            <a:normAutofit/>
          </a:bodyPr>
          <a:lstStyle/>
          <a:p>
            <a:r>
              <a:rPr lang="en-US" sz="2400" dirty="0"/>
              <a:t>Place all objects inside the sterile field and away from the one-inch border</a:t>
            </a:r>
          </a:p>
        </p:txBody>
      </p:sp>
      <p:pic>
        <p:nvPicPr>
          <p:cNvPr id="4" name="Picture 3"/>
          <p:cNvPicPr>
            <a:picLocks noChangeAspect="1"/>
          </p:cNvPicPr>
          <p:nvPr/>
        </p:nvPicPr>
        <p:blipFill>
          <a:blip r:embed="rId2"/>
          <a:stretch>
            <a:fillRect/>
          </a:stretch>
        </p:blipFill>
        <p:spPr>
          <a:xfrm>
            <a:off x="5441442" y="2208310"/>
            <a:ext cx="6667500" cy="4448175"/>
          </a:xfrm>
          <a:prstGeom prst="rect">
            <a:avLst/>
          </a:prstGeom>
        </p:spPr>
      </p:pic>
    </p:spTree>
    <p:extLst>
      <p:ext uri="{BB962C8B-B14F-4D97-AF65-F5344CB8AC3E}">
        <p14:creationId xmlns:p14="http://schemas.microsoft.com/office/powerpoint/2010/main" val="7543762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8. If there is any doubt about the sterility of an object, it is considered non-sterile.</a:t>
            </a:r>
          </a:p>
        </p:txBody>
      </p:sp>
      <p:sp>
        <p:nvSpPr>
          <p:cNvPr id="3" name="Content Placeholder 2"/>
          <p:cNvSpPr>
            <a:spLocks noGrp="1"/>
          </p:cNvSpPr>
          <p:nvPr>
            <p:ph idx="1"/>
          </p:nvPr>
        </p:nvSpPr>
        <p:spPr/>
        <p:txBody>
          <a:bodyPr>
            <a:normAutofit/>
          </a:bodyPr>
          <a:lstStyle/>
          <a:p>
            <a:r>
              <a:rPr lang="en-US" sz="2800" dirty="0"/>
              <a:t>Known sterility must be maintained throughout any procedure</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90310" y="3490150"/>
            <a:ext cx="5441442" cy="3075242"/>
          </a:xfrm>
          <a:prstGeom prst="rect">
            <a:avLst/>
          </a:prstGeom>
        </p:spPr>
      </p:pic>
    </p:spTree>
    <p:extLst>
      <p:ext uri="{BB962C8B-B14F-4D97-AF65-F5344CB8AC3E}">
        <p14:creationId xmlns:p14="http://schemas.microsoft.com/office/powerpoint/2010/main" val="38039481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9. Sterile persons or sterile objects may only contact sterile areas; non-sterile persons or items contact only non-sterile areas.</a:t>
            </a:r>
          </a:p>
        </p:txBody>
      </p:sp>
      <p:sp>
        <p:nvSpPr>
          <p:cNvPr id="3" name="Content Placeholder 2"/>
          <p:cNvSpPr>
            <a:spLocks noGrp="1"/>
          </p:cNvSpPr>
          <p:nvPr>
            <p:ph idx="1"/>
          </p:nvPr>
        </p:nvSpPr>
        <p:spPr/>
        <p:txBody>
          <a:bodyPr>
            <a:normAutofit/>
          </a:bodyPr>
          <a:lstStyle/>
          <a:p>
            <a:r>
              <a:rPr lang="en-US" sz="2400" dirty="0"/>
              <a:t>The front of the sterile gown is sterile between the shoulders and the waist, and from the sleeves to two inches below the elbow.</a:t>
            </a:r>
          </a:p>
          <a:p>
            <a:r>
              <a:rPr lang="en-US" sz="2400" dirty="0"/>
              <a:t>Non-sterile items should not cross over the sterile field. For example, a non-sterile person should not reach over a sterile field.</a:t>
            </a:r>
          </a:p>
          <a:p>
            <a:r>
              <a:rPr lang="en-US" sz="2400" dirty="0"/>
              <a:t>When opening sterile equipment, </a:t>
            </a:r>
            <a:r>
              <a:rPr lang="en-US" sz="2400" u="sng" dirty="0">
                <a:hlinkClick r:id="rId2"/>
              </a:rPr>
              <a:t>follow best practice for adding supplies to a sterile field to avoid contamination</a:t>
            </a:r>
            <a:r>
              <a:rPr lang="en-US" sz="2400" dirty="0"/>
              <a:t>.</a:t>
            </a:r>
          </a:p>
          <a:p>
            <a:r>
              <a:rPr lang="en-US" sz="2400" dirty="0"/>
              <a:t>Do not place non-sterile items in the sterile field</a:t>
            </a:r>
          </a:p>
        </p:txBody>
      </p:sp>
      <p:pic>
        <p:nvPicPr>
          <p:cNvPr id="4" name="Picture 3"/>
          <p:cNvPicPr>
            <a:picLocks noChangeAspect="1"/>
          </p:cNvPicPr>
          <p:nvPr/>
        </p:nvPicPr>
        <p:blipFill>
          <a:blip r:embed="rId3"/>
          <a:stretch>
            <a:fillRect/>
          </a:stretch>
        </p:blipFill>
        <p:spPr>
          <a:xfrm>
            <a:off x="9134856" y="841532"/>
            <a:ext cx="3057144" cy="4750008"/>
          </a:xfrm>
          <a:prstGeom prst="rect">
            <a:avLst/>
          </a:prstGeom>
        </p:spPr>
      </p:pic>
    </p:spTree>
    <p:extLst>
      <p:ext uri="{BB962C8B-B14F-4D97-AF65-F5344CB8AC3E}">
        <p14:creationId xmlns:p14="http://schemas.microsoft.com/office/powerpoint/2010/main" val="35806733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5854" y="271272"/>
            <a:ext cx="11063562" cy="1320800"/>
          </a:xfrm>
        </p:spPr>
        <p:txBody>
          <a:bodyPr>
            <a:normAutofit fontScale="90000"/>
          </a:bodyPr>
          <a:lstStyle/>
          <a:p>
            <a:r>
              <a:rPr lang="en-US" dirty="0"/>
              <a:t>10. Movement around and in the sterile field must not compromise or contaminate the sterile field.</a:t>
            </a:r>
            <a:br>
              <a:rPr lang="en-US" dirty="0"/>
            </a:br>
            <a:r>
              <a:rPr lang="en-US" dirty="0"/>
              <a:t> </a:t>
            </a:r>
          </a:p>
        </p:txBody>
      </p:sp>
      <p:sp>
        <p:nvSpPr>
          <p:cNvPr id="3" name="Content Placeholder 2"/>
          <p:cNvSpPr>
            <a:spLocks noGrp="1"/>
          </p:cNvSpPr>
          <p:nvPr>
            <p:ph idx="1"/>
          </p:nvPr>
        </p:nvSpPr>
        <p:spPr>
          <a:xfrm>
            <a:off x="265854" y="1328485"/>
            <a:ext cx="11926146" cy="2557715"/>
          </a:xfrm>
        </p:spPr>
        <p:txBody>
          <a:bodyPr>
            <a:noAutofit/>
          </a:bodyPr>
          <a:lstStyle/>
          <a:p>
            <a:r>
              <a:rPr lang="en-US" sz="2400" dirty="0"/>
              <a:t>Do not sneeze, cough, laugh, or talk over the sterile field.</a:t>
            </a:r>
          </a:p>
          <a:p>
            <a:r>
              <a:rPr lang="en-US" sz="2400" dirty="0"/>
              <a:t>Maintain a safe space or margin of safety between sterile and non-sterile objects and areas.</a:t>
            </a:r>
          </a:p>
          <a:p>
            <a:r>
              <a:rPr lang="en-US" sz="2400" dirty="0"/>
              <a:t>Refrain from reaching over the sterile field.</a:t>
            </a:r>
          </a:p>
          <a:p>
            <a:r>
              <a:rPr lang="en-US" sz="2400" dirty="0"/>
              <a:t>Keep operating room (OR) traffic to a minimum, and keep doors closed.</a:t>
            </a:r>
          </a:p>
          <a:p>
            <a:r>
              <a:rPr lang="en-US" sz="2400" dirty="0"/>
              <a:t> Keep hair tied back.</a:t>
            </a:r>
          </a:p>
        </p:txBody>
      </p:sp>
      <p:pic>
        <p:nvPicPr>
          <p:cNvPr id="4" name="Picture 3"/>
          <p:cNvPicPr>
            <a:picLocks noChangeAspect="1"/>
          </p:cNvPicPr>
          <p:nvPr/>
        </p:nvPicPr>
        <p:blipFill>
          <a:blip r:embed="rId2"/>
          <a:stretch>
            <a:fillRect/>
          </a:stretch>
        </p:blipFill>
        <p:spPr>
          <a:xfrm>
            <a:off x="5916168" y="3685032"/>
            <a:ext cx="5943600" cy="3172968"/>
          </a:xfrm>
          <a:prstGeom prst="rect">
            <a:avLst/>
          </a:prstGeom>
        </p:spPr>
      </p:pic>
    </p:spTree>
    <p:extLst>
      <p:ext uri="{BB962C8B-B14F-4D97-AF65-F5344CB8AC3E}">
        <p14:creationId xmlns:p14="http://schemas.microsoft.com/office/powerpoint/2010/main" val="8793218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47DF8-C94B-4234-B772-229357AA7763}"/>
              </a:ext>
            </a:extLst>
          </p:cNvPr>
          <p:cNvSpPr>
            <a:spLocks noGrp="1"/>
          </p:cNvSpPr>
          <p:nvPr>
            <p:ph type="title"/>
          </p:nvPr>
        </p:nvSpPr>
        <p:spPr/>
        <p:txBody>
          <a:bodyPr/>
          <a:lstStyle/>
          <a:p>
            <a:endParaRPr lang="en-US"/>
          </a:p>
        </p:txBody>
      </p:sp>
      <p:pic>
        <p:nvPicPr>
          <p:cNvPr id="2050" name="Picture 2" descr="Chapter 42: Assisting with Minor Surgery - ppt video online download">
            <a:extLst>
              <a:ext uri="{FF2B5EF4-FFF2-40B4-BE49-F238E27FC236}">
                <a16:creationId xmlns:a16="http://schemas.microsoft.com/office/drawing/2014/main" id="{1A668D75-5F71-40A8-A2B9-7127953A7EA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77334" y="179109"/>
            <a:ext cx="11040184" cy="6532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63630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581BA-B070-42FD-98F3-40FABA49F8A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840EE5D-EE77-4A49-88C6-AA6AB8598076}"/>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3608510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BB378-792F-43BA-8333-C20A67E076B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83CB25A-AEB6-45C9-843E-57F7FE1A517A}"/>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4227147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2DDCA-C800-4B54-A9FD-9D79A1417C9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8F5702D-FED8-448E-8A77-165D633050BE}"/>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7002675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B8FB2-D77E-460F-A255-428F1CF082E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F0460A9-E223-4987-AF09-B3E7C221F88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2039061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5A140-D787-49A6-B68D-B31C04C4917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260FAA8-063B-449D-8F49-B277479BD623}"/>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83167159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docProps/app.xml><?xml version="1.0" encoding="utf-8"?>
<Properties xmlns="http://schemas.openxmlformats.org/officeDocument/2006/extended-properties" xmlns:vt="http://schemas.openxmlformats.org/officeDocument/2006/docPropsVTypes">
  <Template>Facet</Template>
  <TotalTime>549</TotalTime>
  <Words>592</Words>
  <Application>Microsoft Office PowerPoint</Application>
  <PresentationFormat>Widescreen</PresentationFormat>
  <Paragraphs>47</Paragraphs>
  <Slides>19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Trebuchet MS</vt:lpstr>
      <vt:lpstr>Wingdings 3</vt:lpstr>
      <vt:lpstr>Facet</vt:lpstr>
      <vt:lpstr>Principles of Sterile Technique</vt:lpstr>
      <vt:lpstr>Surgical Asepsis</vt:lpstr>
      <vt:lpstr>Principles of Surgical Asepsis</vt:lpstr>
      <vt:lpstr>1. All objects used in a sterile field must be sterile.</vt:lpstr>
      <vt:lpstr>2. A sterile object becomes non-sterile when touched by a non-sterile object.</vt:lpstr>
      <vt:lpstr>3. Sterile items that are below the waist level, or items held below waist level, are considered to be non-sterile.</vt:lpstr>
      <vt:lpstr>4. Sterile fields must always be kept in sight to be considered sterile.</vt:lpstr>
      <vt:lpstr>5. When opening sterile equipment and adding supplies to a sterile field, take care to avoid contamination. </vt:lpstr>
      <vt:lpstr>6. Any puncture, moisture, or tear that passes through a sterile barrier must be considered contaminated.</vt:lpstr>
      <vt:lpstr>7. Once a sterile field is set up, the border of one inch at the edge of the sterile drape is considered non-sterile.</vt:lpstr>
      <vt:lpstr>8. If there is any doubt about the sterility of an object, it is considered non-sterile.</vt:lpstr>
      <vt:lpstr>9. Sterile persons or sterile objects may only contact sterile areas; non-sterile persons or items contact only non-sterile areas.</vt:lpstr>
      <vt:lpstr>10. Movement around and in the sterile field must not compromise or contaminate the sterile field.  </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Principles of Sterile Technique</dc:title>
  <dc:creator>sriram nagarajan</dc:creator>
  <cp:lastModifiedBy>Dell</cp:lastModifiedBy>
  <cp:revision>12</cp:revision>
  <dcterms:created xsi:type="dcterms:W3CDTF">2020-03-20T08:44:46Z</dcterms:created>
  <dcterms:modified xsi:type="dcterms:W3CDTF">2023-05-09T09:49:05Z</dcterms:modified>
</cp:coreProperties>
</file>