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691" y="-9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447" y="365759"/>
            <a:ext cx="11881104" cy="1324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3578" y="1789887"/>
            <a:ext cx="11724843" cy="19869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3914140"/>
            <a:chOff x="0" y="0"/>
            <a:chExt cx="12192000" cy="39141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35021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53212"/>
              <a:ext cx="12191999" cy="33604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3429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1937" y="736978"/>
            <a:ext cx="11762105" cy="1425005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2700" marR="5080" algn="ctr">
              <a:lnSpc>
                <a:spcPct val="85700"/>
              </a:lnSpc>
              <a:spcBef>
                <a:spcPts val="1205"/>
              </a:spcBef>
            </a:pPr>
            <a:r>
              <a:rPr sz="4800" i="1" spc="-865" dirty="0">
                <a:latin typeface="Times New Roman"/>
                <a:cs typeface="Times New Roman"/>
              </a:rPr>
              <a:t>H</a:t>
            </a:r>
            <a:r>
              <a:rPr sz="4800" i="1" spc="-730" dirty="0">
                <a:latin typeface="Times New Roman"/>
                <a:cs typeface="Times New Roman"/>
              </a:rPr>
              <a:t>E</a:t>
            </a:r>
            <a:r>
              <a:rPr sz="4800" i="1" spc="-120" dirty="0">
                <a:latin typeface="Times New Roman"/>
                <a:cs typeface="Times New Roman"/>
              </a:rPr>
              <a:t>A</a:t>
            </a:r>
            <a:r>
              <a:rPr sz="4800" i="1" spc="-95" dirty="0">
                <a:latin typeface="Times New Roman"/>
                <a:cs typeface="Times New Roman"/>
              </a:rPr>
              <a:t>L</a:t>
            </a:r>
            <a:r>
              <a:rPr sz="4800" i="1" spc="-755" dirty="0">
                <a:latin typeface="Times New Roman"/>
                <a:cs typeface="Times New Roman"/>
              </a:rPr>
              <a:t>TH</a:t>
            </a:r>
            <a:r>
              <a:rPr sz="4800" i="1" spc="-95" dirty="0">
                <a:latin typeface="Times New Roman"/>
                <a:cs typeface="Times New Roman"/>
              </a:rPr>
              <a:t> </a:t>
            </a:r>
            <a:r>
              <a:rPr sz="4800" i="1" spc="-260" dirty="0">
                <a:latin typeface="Times New Roman"/>
                <a:cs typeface="Times New Roman"/>
              </a:rPr>
              <a:t>CA</a:t>
            </a:r>
            <a:r>
              <a:rPr sz="4800" i="1" spc="-229" dirty="0">
                <a:latin typeface="Times New Roman"/>
                <a:cs typeface="Times New Roman"/>
              </a:rPr>
              <a:t>R</a:t>
            </a:r>
            <a:r>
              <a:rPr sz="4800" i="1" spc="-475" dirty="0">
                <a:latin typeface="Times New Roman"/>
                <a:cs typeface="Times New Roman"/>
              </a:rPr>
              <a:t>E</a:t>
            </a:r>
            <a:r>
              <a:rPr sz="4800" i="1" spc="-70" dirty="0">
                <a:latin typeface="Times New Roman"/>
                <a:cs typeface="Times New Roman"/>
              </a:rPr>
              <a:t> </a:t>
            </a:r>
            <a:r>
              <a:rPr sz="4800" i="1" spc="-680" dirty="0">
                <a:latin typeface="Times New Roman"/>
                <a:cs typeface="Times New Roman"/>
              </a:rPr>
              <a:t>DE</a:t>
            </a:r>
            <a:r>
              <a:rPr sz="4800" i="1" spc="-585" dirty="0">
                <a:latin typeface="Times New Roman"/>
                <a:cs typeface="Times New Roman"/>
              </a:rPr>
              <a:t>L</a:t>
            </a:r>
            <a:r>
              <a:rPr sz="4800" i="1" spc="-484" dirty="0">
                <a:latin typeface="Times New Roman"/>
                <a:cs typeface="Times New Roman"/>
              </a:rPr>
              <a:t>IV</a:t>
            </a:r>
            <a:r>
              <a:rPr sz="4800" i="1" spc="-600" dirty="0">
                <a:latin typeface="Times New Roman"/>
                <a:cs typeface="Times New Roman"/>
              </a:rPr>
              <a:t>E</a:t>
            </a:r>
            <a:r>
              <a:rPr sz="4800" i="1" spc="-210" dirty="0">
                <a:latin typeface="Times New Roman"/>
                <a:cs typeface="Times New Roman"/>
              </a:rPr>
              <a:t>R</a:t>
            </a:r>
            <a:r>
              <a:rPr sz="4800" i="1" spc="-185" dirty="0">
                <a:latin typeface="Times New Roman"/>
                <a:cs typeface="Times New Roman"/>
              </a:rPr>
              <a:t>Y</a:t>
            </a:r>
            <a:r>
              <a:rPr sz="4800" i="1" spc="-130" dirty="0">
                <a:latin typeface="Times New Roman"/>
                <a:cs typeface="Times New Roman"/>
              </a:rPr>
              <a:t> </a:t>
            </a:r>
            <a:r>
              <a:rPr sz="4800" i="1" spc="-120" dirty="0">
                <a:latin typeface="Times New Roman"/>
                <a:cs typeface="Times New Roman"/>
              </a:rPr>
              <a:t>SY</a:t>
            </a:r>
            <a:r>
              <a:rPr sz="4800" i="1" spc="-105" dirty="0">
                <a:latin typeface="Times New Roman"/>
                <a:cs typeface="Times New Roman"/>
              </a:rPr>
              <a:t>S</a:t>
            </a:r>
            <a:r>
              <a:rPr sz="4800" i="1" spc="-509" dirty="0">
                <a:latin typeface="Times New Roman"/>
                <a:cs typeface="Times New Roman"/>
              </a:rPr>
              <a:t>TEM  </a:t>
            </a:r>
            <a:r>
              <a:rPr sz="4800" i="1" spc="-785" dirty="0">
                <a:latin typeface="Times New Roman"/>
                <a:cs typeface="Times New Roman"/>
              </a:rPr>
              <a:t>IN</a:t>
            </a:r>
            <a:r>
              <a:rPr sz="4800" i="1" spc="-75" dirty="0">
                <a:latin typeface="Times New Roman"/>
                <a:cs typeface="Times New Roman"/>
              </a:rPr>
              <a:t> </a:t>
            </a:r>
            <a:r>
              <a:rPr sz="4800" i="1" spc="-550" dirty="0">
                <a:latin typeface="Times New Roman"/>
                <a:cs typeface="Times New Roman"/>
              </a:rPr>
              <a:t>I</a:t>
            </a:r>
            <a:r>
              <a:rPr sz="4800" i="1" spc="-1000" dirty="0">
                <a:latin typeface="Times New Roman"/>
                <a:cs typeface="Times New Roman"/>
              </a:rPr>
              <a:t>N</a:t>
            </a:r>
            <a:r>
              <a:rPr sz="4800" i="1" spc="-1005" dirty="0">
                <a:latin typeface="Times New Roman"/>
                <a:cs typeface="Times New Roman"/>
              </a:rPr>
              <a:t>D</a:t>
            </a:r>
            <a:r>
              <a:rPr sz="4800" i="1" spc="-530" dirty="0">
                <a:latin typeface="Times New Roman"/>
                <a:cs typeface="Times New Roman"/>
              </a:rPr>
              <a:t>I</a:t>
            </a:r>
            <a:r>
              <a:rPr sz="4800" i="1" spc="-80" dirty="0">
                <a:latin typeface="Times New Roman"/>
                <a:cs typeface="Times New Roman"/>
              </a:rPr>
              <a:t>A:</a:t>
            </a:r>
            <a:r>
              <a:rPr sz="4800" i="1" spc="-100" dirty="0">
                <a:latin typeface="Times New Roman"/>
                <a:cs typeface="Times New Roman"/>
              </a:rPr>
              <a:t> </a:t>
            </a:r>
            <a:r>
              <a:rPr sz="4800" i="1" spc="-285" dirty="0">
                <a:latin typeface="Times New Roman"/>
                <a:cs typeface="Times New Roman"/>
              </a:rPr>
              <a:t>A</a:t>
            </a:r>
            <a:r>
              <a:rPr sz="4800" i="1" spc="-295" dirty="0">
                <a:latin typeface="Times New Roman"/>
                <a:cs typeface="Times New Roman"/>
              </a:rPr>
              <a:t>D</a:t>
            </a:r>
            <a:r>
              <a:rPr sz="4800" i="1" spc="-1210" dirty="0">
                <a:latin typeface="Times New Roman"/>
                <a:cs typeface="Times New Roman"/>
              </a:rPr>
              <a:t>M</a:t>
            </a:r>
            <a:r>
              <a:rPr sz="4800" i="1" spc="-500" dirty="0">
                <a:latin typeface="Times New Roman"/>
                <a:cs typeface="Times New Roman"/>
              </a:rPr>
              <a:t>INIST</a:t>
            </a:r>
            <a:r>
              <a:rPr sz="4800" i="1" spc="-605" dirty="0">
                <a:latin typeface="Times New Roman"/>
                <a:cs typeface="Times New Roman"/>
              </a:rPr>
              <a:t>R</a:t>
            </a:r>
            <a:r>
              <a:rPr sz="4800" i="1" spc="-484" dirty="0">
                <a:latin typeface="Times New Roman"/>
                <a:cs typeface="Times New Roman"/>
              </a:rPr>
              <a:t>ATION</a:t>
            </a:r>
            <a:r>
              <a:rPr sz="4800" i="1" spc="-95" dirty="0">
                <a:latin typeface="Times New Roman"/>
                <a:cs typeface="Times New Roman"/>
              </a:rPr>
              <a:t> </a:t>
            </a:r>
            <a:r>
              <a:rPr sz="4800" i="1" spc="-50" smtClean="0">
                <a:latin typeface="Times New Roman"/>
                <a:cs typeface="Times New Roman"/>
              </a:rPr>
              <a:t>&amp;</a:t>
            </a:r>
            <a:r>
              <a:rPr lang="en-US" sz="4800" i="1" spc="-50" smtClean="0">
                <a:latin typeface="Times New Roman"/>
                <a:cs typeface="Times New Roman"/>
              </a:rPr>
              <a:t> </a:t>
            </a:r>
            <a:r>
              <a:rPr sz="4800" i="1" spc="-440" smtClean="0">
                <a:latin typeface="Times New Roman"/>
                <a:cs typeface="Times New Roman"/>
              </a:rPr>
              <a:t>ORGANIZATION</a:t>
            </a:r>
            <a:endParaRPr sz="4800" dirty="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884036" y="4039996"/>
            <a:ext cx="6311265" cy="2821305"/>
            <a:chOff x="5884036" y="4039996"/>
            <a:chExt cx="6311265" cy="282130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87211" y="4043171"/>
              <a:ext cx="6304788" cy="281482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887211" y="4043171"/>
              <a:ext cx="6304915" cy="2814955"/>
            </a:xfrm>
            <a:custGeom>
              <a:avLst/>
              <a:gdLst/>
              <a:ahLst/>
              <a:cxnLst/>
              <a:rect l="l" t="t" r="r" b="b"/>
              <a:pathLst>
                <a:path w="6304915" h="2814954">
                  <a:moveTo>
                    <a:pt x="0" y="2814828"/>
                  </a:moveTo>
                  <a:lnTo>
                    <a:pt x="6304788" y="2814828"/>
                  </a:lnTo>
                  <a:lnTo>
                    <a:pt x="6304788" y="0"/>
                  </a:lnTo>
                  <a:lnTo>
                    <a:pt x="0" y="0"/>
                  </a:lnTo>
                  <a:lnTo>
                    <a:pt x="0" y="2814828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282178" y="5138165"/>
            <a:ext cx="3837940" cy="20604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818005" algn="r">
              <a:lnSpc>
                <a:spcPct val="131700"/>
              </a:lnSpc>
              <a:spcBef>
                <a:spcPts val="95"/>
              </a:spcBef>
            </a:pPr>
            <a:r>
              <a:rPr sz="2000" b="1" spc="-7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2000" b="1" spc="-13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25" dirty="0" smtClean="0">
                <a:solidFill>
                  <a:srgbClr val="FFFFFF"/>
                </a:solidFill>
                <a:latin typeface="Calibri"/>
                <a:cs typeface="Calibri"/>
              </a:rPr>
              <a:t>ANAND PRAKASH </a:t>
            </a:r>
          </a:p>
          <a:p>
            <a:pPr marL="12700" marR="5080" indent="1818005" algn="r">
              <a:lnSpc>
                <a:spcPct val="131700"/>
              </a:lnSpc>
              <a:spcBef>
                <a:spcPts val="95"/>
              </a:spcBef>
            </a:pPr>
            <a:r>
              <a:rPr sz="2000" b="1" spc="-5" dirty="0" smtClean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b="1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DEPT.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CHN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ROHILKHAND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NURSING</a:t>
            </a:r>
            <a:endParaRPr sz="2000" dirty="0">
              <a:latin typeface="Calibri"/>
              <a:cs typeface="Calibri"/>
            </a:endParaRPr>
          </a:p>
          <a:p>
            <a:pPr marR="9525" algn="r">
              <a:lnSpc>
                <a:spcPct val="100000"/>
              </a:lnSpc>
              <a:spcBef>
                <a:spcPts val="755"/>
              </a:spcBef>
            </a:pP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AR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000" b="1" spc="-18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(U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8015" y="3428998"/>
            <a:ext cx="5967984" cy="3428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5447" y="365759"/>
            <a:ext cx="11844655" cy="1324610"/>
            <a:chOff x="155447" y="365759"/>
            <a:chExt cx="11844655" cy="1324610"/>
          </a:xfrm>
        </p:grpSpPr>
        <p:sp>
          <p:nvSpPr>
            <p:cNvPr id="3" name="object 3"/>
            <p:cNvSpPr/>
            <p:nvPr/>
          </p:nvSpPr>
          <p:spPr>
            <a:xfrm>
              <a:off x="155447" y="365759"/>
              <a:ext cx="11844655" cy="1324610"/>
            </a:xfrm>
            <a:custGeom>
              <a:avLst/>
              <a:gdLst/>
              <a:ahLst/>
              <a:cxnLst/>
              <a:rect l="l" t="t" r="r" b="b"/>
              <a:pathLst>
                <a:path w="11844655" h="1324610">
                  <a:moveTo>
                    <a:pt x="11844528" y="0"/>
                  </a:moveTo>
                  <a:lnTo>
                    <a:pt x="0" y="0"/>
                  </a:lnTo>
                  <a:lnTo>
                    <a:pt x="0" y="1324356"/>
                  </a:lnTo>
                  <a:lnTo>
                    <a:pt x="11844528" y="1324356"/>
                  </a:lnTo>
                  <a:lnTo>
                    <a:pt x="11844528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8600" y="579119"/>
              <a:ext cx="4106417" cy="100965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15"/>
              </a:spcBef>
            </a:pPr>
            <a:r>
              <a:rPr i="1" dirty="0">
                <a:latin typeface="Times New Roman"/>
                <a:cs typeface="Times New Roman"/>
              </a:rPr>
              <a:t>INTRODUCTION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33578" y="1769643"/>
            <a:ext cx="11689715" cy="335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Health </a:t>
            </a:r>
            <a:r>
              <a:rPr sz="2800" spc="-5" dirty="0">
                <a:latin typeface="Times New Roman"/>
                <a:cs typeface="Times New Roman"/>
              </a:rPr>
              <a:t>is a state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complete Physical, Mental </a:t>
            </a:r>
            <a:r>
              <a:rPr sz="2800" spc="-10" dirty="0">
                <a:latin typeface="Times New Roman"/>
                <a:cs typeface="Times New Roman"/>
              </a:rPr>
              <a:t>and </a:t>
            </a:r>
            <a:r>
              <a:rPr sz="2800" spc="-5" dirty="0">
                <a:latin typeface="Times New Roman"/>
                <a:cs typeface="Times New Roman"/>
              </a:rPr>
              <a:t>Social well being and not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merely </a:t>
            </a:r>
            <a:r>
              <a:rPr sz="2800" spc="-10" dirty="0">
                <a:latin typeface="Times New Roman"/>
                <a:cs typeface="Times New Roman"/>
              </a:rPr>
              <a:t>an </a:t>
            </a:r>
            <a:r>
              <a:rPr sz="2800" spc="-5" dirty="0">
                <a:latin typeface="Times New Roman"/>
                <a:cs typeface="Times New Roman"/>
              </a:rPr>
              <a:t>absence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disease </a:t>
            </a:r>
            <a:r>
              <a:rPr sz="2800" dirty="0">
                <a:latin typeface="Times New Roman"/>
                <a:cs typeface="Times New Roman"/>
              </a:rPr>
              <a:t>or </a:t>
            </a:r>
            <a:r>
              <a:rPr sz="2800" spc="-5" dirty="0">
                <a:latin typeface="Times New Roman"/>
                <a:cs typeface="Times New Roman"/>
              </a:rPr>
              <a:t>infirmity </a:t>
            </a:r>
            <a:r>
              <a:rPr sz="2800" dirty="0">
                <a:latin typeface="Times New Roman"/>
                <a:cs typeface="Times New Roman"/>
              </a:rPr>
              <a:t>which </a:t>
            </a:r>
            <a:r>
              <a:rPr sz="2800" spc="-5" dirty="0">
                <a:latin typeface="Times New Roman"/>
                <a:cs typeface="Times New Roman"/>
              </a:rPr>
              <a:t>allows a </a:t>
            </a:r>
            <a:r>
              <a:rPr sz="2800" dirty="0">
                <a:latin typeface="Times New Roman"/>
                <a:cs typeface="Times New Roman"/>
              </a:rPr>
              <a:t>person </a:t>
            </a:r>
            <a:r>
              <a:rPr sz="2800" spc="-5" dirty="0">
                <a:latin typeface="Times New Roman"/>
                <a:cs typeface="Times New Roman"/>
              </a:rPr>
              <a:t>to live a </a:t>
            </a:r>
            <a:r>
              <a:rPr sz="2800" dirty="0">
                <a:latin typeface="Times New Roman"/>
                <a:cs typeface="Times New Roman"/>
              </a:rPr>
              <a:t>socio-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economically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productive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life.</a:t>
            </a:r>
            <a:endParaRPr sz="2800">
              <a:latin typeface="Times New Roman"/>
              <a:cs typeface="Times New Roman"/>
            </a:endParaRPr>
          </a:p>
          <a:p>
            <a:pPr marL="241300" marR="7620" indent="-228600" algn="just">
              <a:lnSpc>
                <a:spcPct val="1501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Illness </a:t>
            </a:r>
            <a:r>
              <a:rPr sz="2800" spc="-5" dirty="0">
                <a:latin typeface="Times New Roman"/>
                <a:cs typeface="Times New Roman"/>
              </a:rPr>
              <a:t>is a state in which a </a:t>
            </a:r>
            <a:r>
              <a:rPr sz="2800" dirty="0">
                <a:latin typeface="Times New Roman"/>
                <a:cs typeface="Times New Roman"/>
              </a:rPr>
              <a:t>person’ </a:t>
            </a:r>
            <a:r>
              <a:rPr sz="2800" spc="-5" dirty="0">
                <a:latin typeface="Times New Roman"/>
                <a:cs typeface="Times New Roman"/>
              </a:rPr>
              <a:t>s physical, emotional, intellectual, social or </a:t>
            </a:r>
            <a:r>
              <a:rPr sz="2800" dirty="0">
                <a:latin typeface="Times New Roman"/>
                <a:cs typeface="Times New Roman"/>
              </a:rPr>
              <a:t> spiritual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functioning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diminished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or </a:t>
            </a:r>
            <a:r>
              <a:rPr sz="2800" spc="-5" dirty="0">
                <a:latin typeface="Times New Roman"/>
                <a:cs typeface="Times New Roman"/>
              </a:rPr>
              <a:t>impaired.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5447" y="365759"/>
            <a:ext cx="11844655" cy="1324610"/>
            <a:chOff x="155447" y="365759"/>
            <a:chExt cx="11844655" cy="1324610"/>
          </a:xfrm>
        </p:grpSpPr>
        <p:sp>
          <p:nvSpPr>
            <p:cNvPr id="3" name="object 3"/>
            <p:cNvSpPr/>
            <p:nvPr/>
          </p:nvSpPr>
          <p:spPr>
            <a:xfrm>
              <a:off x="155447" y="365759"/>
              <a:ext cx="11844655" cy="1324610"/>
            </a:xfrm>
            <a:custGeom>
              <a:avLst/>
              <a:gdLst/>
              <a:ahLst/>
              <a:cxnLst/>
              <a:rect l="l" t="t" r="r" b="b"/>
              <a:pathLst>
                <a:path w="11844655" h="1324610">
                  <a:moveTo>
                    <a:pt x="11844528" y="0"/>
                  </a:moveTo>
                  <a:lnTo>
                    <a:pt x="0" y="0"/>
                  </a:lnTo>
                  <a:lnTo>
                    <a:pt x="0" y="1324356"/>
                  </a:lnTo>
                  <a:lnTo>
                    <a:pt x="11844528" y="1324356"/>
                  </a:lnTo>
                  <a:lnTo>
                    <a:pt x="11844528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8600" y="579119"/>
              <a:ext cx="4106417" cy="100965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15"/>
              </a:spcBef>
            </a:pPr>
            <a:r>
              <a:rPr i="1" dirty="0">
                <a:latin typeface="Times New Roman"/>
                <a:cs typeface="Times New Roman"/>
              </a:rPr>
              <a:t>INTRODUCTION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33578" y="1769643"/>
            <a:ext cx="11690350" cy="360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501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Health</a:t>
            </a:r>
            <a:r>
              <a:rPr sz="2800" b="1" spc="130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care</a:t>
            </a:r>
            <a:r>
              <a:rPr sz="2800" b="1" spc="114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spc="1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multitude</a:t>
            </a:r>
            <a:r>
              <a:rPr sz="2800" spc="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1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services</a:t>
            </a:r>
            <a:r>
              <a:rPr sz="2800" spc="1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rendered</a:t>
            </a:r>
            <a:r>
              <a:rPr sz="2800" spc="1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spc="1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individuals</a:t>
            </a:r>
            <a:r>
              <a:rPr sz="2800" spc="1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1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communities</a:t>
            </a:r>
            <a:r>
              <a:rPr sz="2800" spc="1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by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agents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services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professional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purpose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649605" indent="-637540">
              <a:lnSpc>
                <a:spcPct val="100000"/>
              </a:lnSpc>
              <a:spcBef>
                <a:spcPts val="2675"/>
              </a:spcBef>
              <a:buFont typeface="Wingdings"/>
              <a:buChar char=""/>
              <a:tabLst>
                <a:tab pos="649605" algn="l"/>
                <a:tab pos="650240" algn="l"/>
              </a:tabLst>
            </a:pPr>
            <a:r>
              <a:rPr sz="2800" spc="-5" dirty="0">
                <a:latin typeface="Times New Roman"/>
                <a:cs typeface="Times New Roman"/>
              </a:rPr>
              <a:t>Promoting</a:t>
            </a:r>
            <a:endParaRPr sz="2800">
              <a:latin typeface="Times New Roman"/>
              <a:cs typeface="Times New Roman"/>
            </a:endParaRPr>
          </a:p>
          <a:p>
            <a:pPr marL="649605" indent="-637540">
              <a:lnSpc>
                <a:spcPct val="100000"/>
              </a:lnSpc>
              <a:spcBef>
                <a:spcPts val="2690"/>
              </a:spcBef>
              <a:buFont typeface="Wingdings"/>
              <a:buChar char=""/>
              <a:tabLst>
                <a:tab pos="649605" algn="l"/>
                <a:tab pos="650240" algn="l"/>
              </a:tabLst>
            </a:pPr>
            <a:r>
              <a:rPr sz="2800" spc="-5" dirty="0">
                <a:latin typeface="Times New Roman"/>
                <a:cs typeface="Times New Roman"/>
              </a:rPr>
              <a:t>Restoring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endParaRPr sz="2800">
              <a:latin typeface="Times New Roman"/>
              <a:cs typeface="Times New Roman"/>
            </a:endParaRPr>
          </a:p>
          <a:p>
            <a:pPr marL="649605" indent="-637540">
              <a:lnSpc>
                <a:spcPct val="100000"/>
              </a:lnSpc>
              <a:spcBef>
                <a:spcPts val="2675"/>
              </a:spcBef>
              <a:buFont typeface="Wingdings"/>
              <a:buChar char=""/>
              <a:tabLst>
                <a:tab pos="649605" algn="l"/>
                <a:tab pos="650240" algn="l"/>
              </a:tabLst>
            </a:pPr>
            <a:r>
              <a:rPr sz="2800" spc="-5" dirty="0">
                <a:latin typeface="Times New Roman"/>
                <a:cs typeface="Times New Roman"/>
              </a:rPr>
              <a:t>Maintaining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5447" y="365759"/>
            <a:ext cx="11844655" cy="1324610"/>
            <a:chOff x="155447" y="365759"/>
            <a:chExt cx="11844655" cy="1324610"/>
          </a:xfrm>
        </p:grpSpPr>
        <p:sp>
          <p:nvSpPr>
            <p:cNvPr id="3" name="object 3"/>
            <p:cNvSpPr/>
            <p:nvPr/>
          </p:nvSpPr>
          <p:spPr>
            <a:xfrm>
              <a:off x="155447" y="365759"/>
              <a:ext cx="11844655" cy="1324610"/>
            </a:xfrm>
            <a:custGeom>
              <a:avLst/>
              <a:gdLst/>
              <a:ahLst/>
              <a:cxnLst/>
              <a:rect l="l" t="t" r="r" b="b"/>
              <a:pathLst>
                <a:path w="11844655" h="1324610">
                  <a:moveTo>
                    <a:pt x="11844528" y="0"/>
                  </a:moveTo>
                  <a:lnTo>
                    <a:pt x="0" y="0"/>
                  </a:lnTo>
                  <a:lnTo>
                    <a:pt x="0" y="1324356"/>
                  </a:lnTo>
                  <a:lnTo>
                    <a:pt x="11844528" y="1324356"/>
                  </a:lnTo>
                  <a:lnTo>
                    <a:pt x="11844528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8600" y="579119"/>
              <a:ext cx="4106417" cy="100965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15"/>
              </a:spcBef>
            </a:pPr>
            <a:r>
              <a:rPr i="1" dirty="0">
                <a:latin typeface="Times New Roman"/>
                <a:cs typeface="Times New Roman"/>
              </a:rPr>
              <a:t>INTRODUCTION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33578" y="1781143"/>
            <a:ext cx="11689080" cy="4715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 algn="just">
              <a:lnSpc>
                <a:spcPct val="14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Health Care provider: </a:t>
            </a:r>
            <a:r>
              <a:rPr sz="2800" spc="-5" dirty="0">
                <a:latin typeface="Times New Roman"/>
                <a:cs typeface="Times New Roman"/>
              </a:rPr>
              <a:t>A person </a:t>
            </a:r>
            <a:r>
              <a:rPr sz="2800" dirty="0">
                <a:latin typeface="Times New Roman"/>
                <a:cs typeface="Times New Roman"/>
              </a:rPr>
              <a:t>or </a:t>
            </a:r>
            <a:r>
              <a:rPr sz="2800" spc="-10" dirty="0">
                <a:latin typeface="Times New Roman"/>
                <a:cs typeface="Times New Roman"/>
              </a:rPr>
              <a:t>organization that </a:t>
            </a:r>
            <a:r>
              <a:rPr sz="2800" spc="-5" dirty="0">
                <a:latin typeface="Times New Roman"/>
                <a:cs typeface="Times New Roman"/>
              </a:rPr>
              <a:t>provides services and/or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 care personnel to deliver </a:t>
            </a:r>
            <a:r>
              <a:rPr sz="2800" dirty="0">
                <a:latin typeface="Times New Roman"/>
                <a:cs typeface="Times New Roman"/>
              </a:rPr>
              <a:t>proper </a:t>
            </a:r>
            <a:r>
              <a:rPr sz="2800" spc="-5" dirty="0">
                <a:latin typeface="Times New Roman"/>
                <a:cs typeface="Times New Roman"/>
              </a:rPr>
              <a:t>health care in a systematic way to </a:t>
            </a:r>
            <a:r>
              <a:rPr sz="2800" spc="-15" dirty="0">
                <a:latin typeface="Times New Roman"/>
                <a:cs typeface="Times New Roman"/>
              </a:rPr>
              <a:t>any 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individual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need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-10" dirty="0">
                <a:latin typeface="Times New Roman"/>
                <a:cs typeface="Times New Roman"/>
              </a:rPr>
              <a:t> care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services.</a:t>
            </a:r>
            <a:endParaRPr sz="2800">
              <a:latin typeface="Times New Roman"/>
              <a:cs typeface="Times New Roman"/>
            </a:endParaRPr>
          </a:p>
          <a:p>
            <a:pPr marL="241300" indent="-228600" algn="just">
              <a:lnSpc>
                <a:spcPct val="100000"/>
              </a:lnSpc>
              <a:spcBef>
                <a:spcPts val="234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Could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be a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government…or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 care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industry,</a:t>
            </a:r>
            <a:endParaRPr sz="2800">
              <a:latin typeface="Times New Roman"/>
              <a:cs typeface="Times New Roman"/>
            </a:endParaRPr>
          </a:p>
          <a:p>
            <a:pPr marL="241300" indent="-228600" algn="just">
              <a:lnSpc>
                <a:spcPct val="100000"/>
              </a:lnSpc>
              <a:spcBef>
                <a:spcPts val="235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1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care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equipment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company,</a:t>
            </a:r>
            <a:endParaRPr sz="2800">
              <a:latin typeface="Times New Roman"/>
              <a:cs typeface="Times New Roman"/>
            </a:endParaRPr>
          </a:p>
          <a:p>
            <a:pPr marL="241300" indent="-228600" algn="just">
              <a:lnSpc>
                <a:spcPct val="100000"/>
              </a:lnSpc>
              <a:spcBef>
                <a:spcPts val="234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An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institution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such</a:t>
            </a:r>
            <a:r>
              <a:rPr sz="2800" spc="-10" dirty="0">
                <a:latin typeface="Times New Roman"/>
                <a:cs typeface="Times New Roman"/>
              </a:rPr>
              <a:t> as</a:t>
            </a:r>
            <a:r>
              <a:rPr sz="2800" spc="-5" dirty="0">
                <a:latin typeface="Times New Roman"/>
                <a:cs typeface="Times New Roman"/>
              </a:rPr>
              <a:t> a</a:t>
            </a:r>
            <a:r>
              <a:rPr sz="2800" dirty="0">
                <a:latin typeface="Times New Roman"/>
                <a:cs typeface="Times New Roman"/>
              </a:rPr>
              <a:t> hospital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or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laboratory.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34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care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professionals </a:t>
            </a:r>
            <a:r>
              <a:rPr sz="2800" spc="-10" dirty="0">
                <a:latin typeface="Times New Roman"/>
                <a:cs typeface="Times New Roman"/>
              </a:rPr>
              <a:t>may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include doctors,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nurses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other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support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staff.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5447" y="365759"/>
            <a:ext cx="11844655" cy="1324610"/>
            <a:chOff x="155447" y="365759"/>
            <a:chExt cx="11844655" cy="1324610"/>
          </a:xfrm>
        </p:grpSpPr>
        <p:sp>
          <p:nvSpPr>
            <p:cNvPr id="3" name="object 3"/>
            <p:cNvSpPr/>
            <p:nvPr/>
          </p:nvSpPr>
          <p:spPr>
            <a:xfrm>
              <a:off x="155447" y="365759"/>
              <a:ext cx="11844655" cy="1324610"/>
            </a:xfrm>
            <a:custGeom>
              <a:avLst/>
              <a:gdLst/>
              <a:ahLst/>
              <a:cxnLst/>
              <a:rect l="l" t="t" r="r" b="b"/>
              <a:pathLst>
                <a:path w="11844655" h="1324610">
                  <a:moveTo>
                    <a:pt x="11844528" y="0"/>
                  </a:moveTo>
                  <a:lnTo>
                    <a:pt x="0" y="0"/>
                  </a:lnTo>
                  <a:lnTo>
                    <a:pt x="0" y="1324356"/>
                  </a:lnTo>
                  <a:lnTo>
                    <a:pt x="11844528" y="1324356"/>
                  </a:lnTo>
                  <a:lnTo>
                    <a:pt x="11844528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8600" y="579119"/>
              <a:ext cx="4106417" cy="100965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15"/>
              </a:spcBef>
            </a:pPr>
            <a:r>
              <a:rPr i="1" dirty="0">
                <a:latin typeface="Times New Roman"/>
                <a:cs typeface="Times New Roman"/>
              </a:rPr>
              <a:t>INTRODUCTION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33578" y="1777826"/>
            <a:ext cx="11690350" cy="4312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 algn="just">
              <a:lnSpc>
                <a:spcPct val="15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b="1" dirty="0">
                <a:latin typeface="Times New Roman"/>
                <a:cs typeface="Times New Roman"/>
              </a:rPr>
              <a:t>Health </a:t>
            </a:r>
            <a:r>
              <a:rPr sz="2600" b="1" spc="-5" dirty="0">
                <a:latin typeface="Times New Roman"/>
                <a:cs typeface="Times New Roman"/>
              </a:rPr>
              <a:t>services: </a:t>
            </a:r>
            <a:r>
              <a:rPr sz="2600" dirty="0">
                <a:latin typeface="Times New Roman"/>
                <a:cs typeface="Times New Roman"/>
              </a:rPr>
              <a:t>Permanent </a:t>
            </a:r>
            <a:r>
              <a:rPr sz="2600" spc="-5" dirty="0">
                <a:latin typeface="Times New Roman"/>
                <a:cs typeface="Times New Roman"/>
              </a:rPr>
              <a:t>countrywide </a:t>
            </a:r>
            <a:r>
              <a:rPr sz="2600" dirty="0">
                <a:latin typeface="Times New Roman"/>
                <a:cs typeface="Times New Roman"/>
              </a:rPr>
              <a:t>system of </a:t>
            </a:r>
            <a:r>
              <a:rPr sz="2600" spc="-5" dirty="0">
                <a:latin typeface="Times New Roman"/>
                <a:cs typeface="Times New Roman"/>
              </a:rPr>
              <a:t>established </a:t>
            </a:r>
            <a:r>
              <a:rPr sz="2600" dirty="0">
                <a:latin typeface="Times New Roman"/>
                <a:cs typeface="Times New Roman"/>
              </a:rPr>
              <a:t>institutions with the 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objective </a:t>
            </a:r>
            <a:r>
              <a:rPr sz="2600" dirty="0">
                <a:latin typeface="Times New Roman"/>
                <a:cs typeface="Times New Roman"/>
              </a:rPr>
              <a:t>of coping with the various health </a:t>
            </a:r>
            <a:r>
              <a:rPr sz="2600" spc="-5" dirty="0">
                <a:latin typeface="Times New Roman"/>
                <a:cs typeface="Times New Roman"/>
              </a:rPr>
              <a:t>needs and demands </a:t>
            </a:r>
            <a:r>
              <a:rPr sz="2600" dirty="0">
                <a:latin typeface="Times New Roman"/>
                <a:cs typeface="Times New Roman"/>
              </a:rPr>
              <a:t>of </a:t>
            </a:r>
            <a:r>
              <a:rPr sz="2600" spc="-5" dirty="0">
                <a:latin typeface="Times New Roman"/>
                <a:cs typeface="Times New Roman"/>
              </a:rPr>
              <a:t>population thereby </a:t>
            </a:r>
            <a:r>
              <a:rPr sz="2600" dirty="0">
                <a:latin typeface="Times New Roman"/>
                <a:cs typeface="Times New Roman"/>
              </a:rPr>
              <a:t> provide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health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care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to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individuals</a:t>
            </a:r>
            <a:r>
              <a:rPr sz="2600" dirty="0">
                <a:latin typeface="Times New Roman"/>
                <a:cs typeface="Times New Roman"/>
              </a:rPr>
              <a:t> and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community</a:t>
            </a:r>
            <a:r>
              <a:rPr sz="2600" dirty="0">
                <a:latin typeface="Times New Roman"/>
                <a:cs typeface="Times New Roman"/>
              </a:rPr>
              <a:t> with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preventive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and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curative 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activities</a:t>
            </a:r>
            <a:r>
              <a:rPr sz="2600" dirty="0">
                <a:latin typeface="Times New Roman"/>
                <a:cs typeface="Times New Roman"/>
              </a:rPr>
              <a:t> utilizing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health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care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workers.</a:t>
            </a:r>
            <a:endParaRPr sz="26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500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Health </a:t>
            </a:r>
            <a:r>
              <a:rPr sz="2600" b="1" i="1" spc="-5" dirty="0">
                <a:latin typeface="Times New Roman"/>
                <a:cs typeface="Times New Roman"/>
              </a:rPr>
              <a:t>services </a:t>
            </a:r>
            <a:r>
              <a:rPr sz="2600" spc="-5" dirty="0">
                <a:latin typeface="Times New Roman"/>
                <a:cs typeface="Times New Roman"/>
              </a:rPr>
              <a:t>consist </a:t>
            </a:r>
            <a:r>
              <a:rPr sz="2600" dirty="0">
                <a:latin typeface="Times New Roman"/>
                <a:cs typeface="Times New Roman"/>
              </a:rPr>
              <a:t>of medical </a:t>
            </a:r>
            <a:r>
              <a:rPr sz="2600" spc="-5" dirty="0">
                <a:latin typeface="Times New Roman"/>
                <a:cs typeface="Times New Roman"/>
              </a:rPr>
              <a:t>professionals, organizations, and ancillary health 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care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workers</a:t>
            </a:r>
            <a:r>
              <a:rPr sz="2600" dirty="0">
                <a:latin typeface="Times New Roman"/>
                <a:cs typeface="Times New Roman"/>
              </a:rPr>
              <a:t> who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provide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medical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care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to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those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in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need.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Health</a:t>
            </a:r>
            <a:r>
              <a:rPr sz="260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services</a:t>
            </a:r>
            <a:r>
              <a:rPr sz="2600" spc="6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serve 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patients, families,</a:t>
            </a:r>
            <a:r>
              <a:rPr sz="2600" spc="3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communities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populations.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They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cover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all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types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of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care.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344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15"/>
              </a:spcBef>
            </a:pPr>
            <a:r>
              <a:rPr i="1" dirty="0">
                <a:latin typeface="Times New Roman"/>
                <a:cs typeface="Times New Roman"/>
              </a:rPr>
              <a:t>INTRODUCTION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769643"/>
            <a:ext cx="11690350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dirty="0">
                <a:latin typeface="Times New Roman"/>
                <a:cs typeface="Times New Roman"/>
              </a:rPr>
              <a:t> purpose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care</a:t>
            </a:r>
            <a:r>
              <a:rPr sz="2800" spc="-5" dirty="0">
                <a:latin typeface="Times New Roman"/>
                <a:cs typeface="Times New Roman"/>
              </a:rPr>
              <a:t> services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is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improve</a:t>
            </a:r>
            <a:r>
              <a:rPr sz="2800" dirty="0">
                <a:latin typeface="Times New Roman"/>
                <a:cs typeface="Times New Roman"/>
              </a:rPr>
              <a:t> 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status</a:t>
            </a:r>
            <a:r>
              <a:rPr sz="2800" dirty="0">
                <a:latin typeface="Times New Roman"/>
                <a:cs typeface="Times New Roman"/>
              </a:rPr>
              <a:t> 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population. The goals to </a:t>
            </a:r>
            <a:r>
              <a:rPr sz="2800" dirty="0">
                <a:latin typeface="Times New Roman"/>
                <a:cs typeface="Times New Roman"/>
              </a:rPr>
              <a:t>be </a:t>
            </a:r>
            <a:r>
              <a:rPr sz="2800" spc="-5" dirty="0">
                <a:latin typeface="Times New Roman"/>
                <a:cs typeface="Times New Roman"/>
              </a:rPr>
              <a:t>achieved have been fixed in </a:t>
            </a:r>
            <a:r>
              <a:rPr sz="2800" spc="-10" dirty="0">
                <a:latin typeface="Times New Roman"/>
                <a:cs typeface="Times New Roman"/>
              </a:rPr>
              <a:t>terms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mortality </a:t>
            </a:r>
            <a:r>
              <a:rPr sz="2800" spc="-10" dirty="0">
                <a:latin typeface="Times New Roman"/>
                <a:cs typeface="Times New Roman"/>
              </a:rPr>
              <a:t>and </a:t>
            </a:r>
            <a:r>
              <a:rPr sz="2800" spc="-5" dirty="0">
                <a:latin typeface="Times New Roman"/>
                <a:cs typeface="Times New Roman"/>
              </a:rPr>
              <a:t> morbidity reduction, increase in expectation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10" dirty="0">
                <a:latin typeface="Times New Roman"/>
                <a:cs typeface="Times New Roman"/>
              </a:rPr>
              <a:t>life </a:t>
            </a:r>
            <a:r>
              <a:rPr sz="2800" spc="-5" dirty="0">
                <a:latin typeface="Times New Roman"/>
                <a:cs typeface="Times New Roman"/>
              </a:rPr>
              <a:t>, decrease in population </a:t>
            </a:r>
            <a:r>
              <a:rPr sz="2800" dirty="0">
                <a:latin typeface="Times New Roman"/>
                <a:cs typeface="Times New Roman"/>
              </a:rPr>
              <a:t> growth </a:t>
            </a:r>
            <a:r>
              <a:rPr sz="2800" spc="-5" dirty="0">
                <a:latin typeface="Times New Roman"/>
                <a:cs typeface="Times New Roman"/>
              </a:rPr>
              <a:t>rate, improvements in nutritional status, </a:t>
            </a:r>
            <a:r>
              <a:rPr sz="2800" dirty="0">
                <a:latin typeface="Times New Roman"/>
                <a:cs typeface="Times New Roman"/>
              </a:rPr>
              <a:t>provision </a:t>
            </a:r>
            <a:r>
              <a:rPr sz="2800" spc="-1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basic sanitation,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 manpower requirements and resources development and </a:t>
            </a:r>
            <a:r>
              <a:rPr sz="2800" spc="-10" dirty="0">
                <a:latin typeface="Times New Roman"/>
                <a:cs typeface="Times New Roman"/>
              </a:rPr>
              <a:t>certain </a:t>
            </a:r>
            <a:r>
              <a:rPr sz="2800" spc="-5" dirty="0">
                <a:latin typeface="Times New Roman"/>
                <a:cs typeface="Times New Roman"/>
              </a:rPr>
              <a:t>other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parameters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such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as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food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production, literacy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rate,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reduced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levels</a:t>
            </a:r>
            <a:r>
              <a:rPr sz="2800" dirty="0">
                <a:latin typeface="Times New Roman"/>
                <a:cs typeface="Times New Roman"/>
              </a:rPr>
              <a:t> of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poverty,</a:t>
            </a:r>
            <a:r>
              <a:rPr sz="2800" spc="-5" dirty="0">
                <a:latin typeface="Times New Roman"/>
                <a:cs typeface="Times New Roman"/>
              </a:rPr>
              <a:t> etc.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5447" y="365759"/>
            <a:ext cx="11844655" cy="1324610"/>
            <a:chOff x="155447" y="365759"/>
            <a:chExt cx="11844655" cy="1324610"/>
          </a:xfrm>
        </p:grpSpPr>
        <p:sp>
          <p:nvSpPr>
            <p:cNvPr id="3" name="object 3"/>
            <p:cNvSpPr/>
            <p:nvPr/>
          </p:nvSpPr>
          <p:spPr>
            <a:xfrm>
              <a:off x="155447" y="365759"/>
              <a:ext cx="11844655" cy="1324610"/>
            </a:xfrm>
            <a:custGeom>
              <a:avLst/>
              <a:gdLst/>
              <a:ahLst/>
              <a:cxnLst/>
              <a:rect l="l" t="t" r="r" b="b"/>
              <a:pathLst>
                <a:path w="11844655" h="1324610">
                  <a:moveTo>
                    <a:pt x="11844528" y="0"/>
                  </a:moveTo>
                  <a:lnTo>
                    <a:pt x="0" y="0"/>
                  </a:lnTo>
                  <a:lnTo>
                    <a:pt x="0" y="1324356"/>
                  </a:lnTo>
                  <a:lnTo>
                    <a:pt x="11844528" y="1324356"/>
                  </a:lnTo>
                  <a:lnTo>
                    <a:pt x="11844528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8600" y="579119"/>
              <a:ext cx="4106417" cy="100965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15"/>
              </a:spcBef>
            </a:pPr>
            <a:r>
              <a:rPr i="1" dirty="0">
                <a:latin typeface="Times New Roman"/>
                <a:cs typeface="Times New Roman"/>
              </a:rPr>
              <a:t>INTRODUCTION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33578" y="1951989"/>
            <a:ext cx="11687175" cy="467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Health</a:t>
            </a:r>
            <a:r>
              <a:rPr sz="2800" b="1" i="1" spc="-2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System</a:t>
            </a:r>
            <a:r>
              <a:rPr sz="2800" b="1" i="1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includes: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234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Concepts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e.g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diseases)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235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Ideas(e.g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equity)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234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Objects(e.g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hospitals,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centres)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234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Persons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(health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care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workers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viz.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physician,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nurses)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4010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  <a:tab pos="1682750" algn="l"/>
                <a:tab pos="2594610" algn="l"/>
                <a:tab pos="3608070" algn="l"/>
                <a:tab pos="3947795" algn="l"/>
                <a:tab pos="5116830" algn="l"/>
                <a:tab pos="6821170" algn="l"/>
                <a:tab pos="7634605" algn="l"/>
                <a:tab pos="8467090" algn="l"/>
                <a:tab pos="9454515" algn="l"/>
                <a:tab pos="11160125" algn="l"/>
              </a:tabLst>
            </a:pPr>
            <a:r>
              <a:rPr sz="2800" spc="-204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g</a:t>
            </a:r>
            <a:r>
              <a:rPr sz="2800" spc="-5" dirty="0">
                <a:latin typeface="Times New Roman"/>
                <a:cs typeface="Times New Roman"/>
              </a:rPr>
              <a:t>ether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hese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rms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</a:t>
            </a:r>
            <a:r>
              <a:rPr sz="2800" spc="5" dirty="0">
                <a:latin typeface="Times New Roman"/>
                <a:cs typeface="Times New Roman"/>
              </a:rPr>
              <a:t>y</a:t>
            </a:r>
            <a:r>
              <a:rPr sz="2800" spc="-5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-25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er</a:t>
            </a:r>
            <a:r>
              <a:rPr sz="2800" spc="-15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cting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with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eac</a:t>
            </a:r>
            <a:r>
              <a:rPr sz="2800" spc="-5" dirty="0">
                <a:latin typeface="Times New Roman"/>
                <a:cs typeface="Times New Roman"/>
              </a:rPr>
              <a:t>h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ot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spc="-13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su</a:t>
            </a:r>
            <a:r>
              <a:rPr sz="2800" spc="5" dirty="0">
                <a:latin typeface="Times New Roman"/>
                <a:cs typeface="Times New Roman"/>
              </a:rPr>
              <a:t>p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rt</a:t>
            </a:r>
            <a:r>
              <a:rPr sz="2800" spc="-25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ng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and  </a:t>
            </a:r>
            <a:r>
              <a:rPr sz="2800" dirty="0">
                <a:latin typeface="Times New Roman"/>
                <a:cs typeface="Times New Roman"/>
              </a:rPr>
              <a:t>controlling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each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other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5447" y="365759"/>
            <a:ext cx="11844655" cy="1324610"/>
            <a:chOff x="155447" y="365759"/>
            <a:chExt cx="11844655" cy="1324610"/>
          </a:xfrm>
        </p:grpSpPr>
        <p:sp>
          <p:nvSpPr>
            <p:cNvPr id="3" name="object 3"/>
            <p:cNvSpPr/>
            <p:nvPr/>
          </p:nvSpPr>
          <p:spPr>
            <a:xfrm>
              <a:off x="155447" y="365759"/>
              <a:ext cx="11844655" cy="1324610"/>
            </a:xfrm>
            <a:custGeom>
              <a:avLst/>
              <a:gdLst/>
              <a:ahLst/>
              <a:cxnLst/>
              <a:rect l="l" t="t" r="r" b="b"/>
              <a:pathLst>
                <a:path w="11844655" h="1324610">
                  <a:moveTo>
                    <a:pt x="11844528" y="0"/>
                  </a:moveTo>
                  <a:lnTo>
                    <a:pt x="0" y="0"/>
                  </a:lnTo>
                  <a:lnTo>
                    <a:pt x="0" y="1324356"/>
                  </a:lnTo>
                  <a:lnTo>
                    <a:pt x="11844528" y="1324356"/>
                  </a:lnTo>
                  <a:lnTo>
                    <a:pt x="11844528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8600" y="579119"/>
              <a:ext cx="4106417" cy="100965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15"/>
              </a:spcBef>
            </a:pPr>
            <a:r>
              <a:rPr i="1" dirty="0">
                <a:latin typeface="Times New Roman"/>
                <a:cs typeface="Times New Roman"/>
              </a:rPr>
              <a:t>INTRODUCTION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33578" y="1769643"/>
            <a:ext cx="11690985" cy="3993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6350" indent="-228600" algn="just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Health system </a:t>
            </a:r>
            <a:r>
              <a:rPr sz="2800" spc="-5" dirty="0">
                <a:latin typeface="Times New Roman"/>
                <a:cs typeface="Times New Roman"/>
              </a:rPr>
              <a:t>covers a whole extent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health activities, health programmes,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institutions providing medical </a:t>
            </a:r>
            <a:r>
              <a:rPr sz="2800" spc="-10" dirty="0">
                <a:latin typeface="Times New Roman"/>
                <a:cs typeface="Times New Roman"/>
              </a:rPr>
              <a:t>care </a:t>
            </a:r>
            <a:r>
              <a:rPr sz="2800" spc="-5" dirty="0">
                <a:latin typeface="Times New Roman"/>
                <a:cs typeface="Times New Roman"/>
              </a:rPr>
              <a:t>such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spc="-5" dirty="0">
                <a:latin typeface="Times New Roman"/>
                <a:cs typeface="Times New Roman"/>
              </a:rPr>
              <a:t>hospitals, clinics and primary health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care </a:t>
            </a:r>
            <a:r>
              <a:rPr sz="2800" spc="-5" dirty="0">
                <a:latin typeface="Times New Roman"/>
                <a:cs typeface="Times New Roman"/>
              </a:rPr>
              <a:t>centres and the policies enunciated </a:t>
            </a:r>
            <a:r>
              <a:rPr sz="2800" dirty="0">
                <a:latin typeface="Times New Roman"/>
                <a:cs typeface="Times New Roman"/>
              </a:rPr>
              <a:t>by </a:t>
            </a:r>
            <a:r>
              <a:rPr sz="2800" spc="-5" dirty="0">
                <a:latin typeface="Times New Roman"/>
                <a:cs typeface="Times New Roman"/>
              </a:rPr>
              <a:t>governments to provide optimal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care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for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its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citizens.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5000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Health </a:t>
            </a:r>
            <a:r>
              <a:rPr sz="2800" dirty="0">
                <a:latin typeface="Times New Roman"/>
                <a:cs typeface="Times New Roman"/>
              </a:rPr>
              <a:t>System </a:t>
            </a:r>
            <a:r>
              <a:rPr sz="2800" spc="-10" dirty="0">
                <a:latin typeface="Times New Roman"/>
                <a:cs typeface="Times New Roman"/>
              </a:rPr>
              <a:t>as </a:t>
            </a:r>
            <a:r>
              <a:rPr sz="2800" spc="-5" dirty="0">
                <a:latin typeface="Times New Roman"/>
                <a:cs typeface="Times New Roman"/>
              </a:rPr>
              <a:t>described </a:t>
            </a:r>
            <a:r>
              <a:rPr sz="2800" dirty="0">
                <a:latin typeface="Times New Roman"/>
                <a:cs typeface="Times New Roman"/>
              </a:rPr>
              <a:t>by </a:t>
            </a:r>
            <a:r>
              <a:rPr sz="2800" b="1" i="1" spc="-5" dirty="0">
                <a:latin typeface="Times New Roman"/>
                <a:cs typeface="Times New Roman"/>
              </a:rPr>
              <a:t>WHO </a:t>
            </a:r>
            <a:r>
              <a:rPr sz="2800" spc="-5" dirty="0">
                <a:latin typeface="Times New Roman"/>
                <a:cs typeface="Times New Roman"/>
              </a:rPr>
              <a:t>is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"sum total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all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10" dirty="0">
                <a:latin typeface="Times New Roman"/>
                <a:cs typeface="Times New Roman"/>
              </a:rPr>
              <a:t>organisations, 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institutions</a:t>
            </a:r>
            <a:r>
              <a:rPr sz="2800" spc="-5" dirty="0">
                <a:latin typeface="Times New Roman"/>
                <a:cs typeface="Times New Roman"/>
              </a:rPr>
              <a:t> and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resources </a:t>
            </a:r>
            <a:r>
              <a:rPr sz="2800" dirty="0">
                <a:latin typeface="Times New Roman"/>
                <a:cs typeface="Times New Roman"/>
              </a:rPr>
              <a:t>whose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primary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purpose </a:t>
            </a:r>
            <a:r>
              <a:rPr sz="2800" spc="-5" dirty="0">
                <a:latin typeface="Times New Roman"/>
                <a:cs typeface="Times New Roman"/>
              </a:rPr>
              <a:t>is to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improve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health."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344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15"/>
              </a:spcBef>
            </a:pPr>
            <a:r>
              <a:rPr i="1" dirty="0">
                <a:latin typeface="Times New Roman"/>
                <a:cs typeface="Times New Roman"/>
              </a:rPr>
              <a:t>INTRODUCTION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1148" y="1822576"/>
            <a:ext cx="11962130" cy="4904740"/>
            <a:chOff x="41148" y="1822576"/>
            <a:chExt cx="11962130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8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8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148" y="3329939"/>
              <a:ext cx="560070" cy="73380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4507" y="3299459"/>
              <a:ext cx="1474470" cy="78714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7028" y="3299459"/>
              <a:ext cx="1177290" cy="78714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2368" y="3299459"/>
              <a:ext cx="1687830" cy="7871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08248" y="3299459"/>
              <a:ext cx="1492758" cy="78714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33900" y="3299459"/>
              <a:ext cx="585977" cy="78714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33578" y="1769643"/>
            <a:ext cx="11690350" cy="335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715" indent="-228600" algn="just">
              <a:lnSpc>
                <a:spcPct val="1501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care</a:t>
            </a:r>
            <a:r>
              <a:rPr sz="2800" spc="-5" dirty="0">
                <a:latin typeface="Times New Roman"/>
                <a:cs typeface="Times New Roman"/>
              </a:rPr>
              <a:t> system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intended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to</a:t>
            </a:r>
            <a:r>
              <a:rPr sz="2800" spc="-5" dirty="0">
                <a:latin typeface="Times New Roman"/>
                <a:cs typeface="Times New Roman"/>
              </a:rPr>
              <a:t> deliver</a:t>
            </a:r>
            <a:r>
              <a:rPr sz="2800" dirty="0">
                <a:latin typeface="Times New Roman"/>
                <a:cs typeface="Times New Roman"/>
              </a:rPr>
              <a:t> 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care</a:t>
            </a:r>
            <a:r>
              <a:rPr sz="2800" spc="-5" dirty="0">
                <a:latin typeface="Times New Roman"/>
                <a:cs typeface="Times New Roman"/>
              </a:rPr>
              <a:t> services.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It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constitutes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management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sector and</a:t>
            </a:r>
            <a:r>
              <a:rPr sz="2800" dirty="0">
                <a:latin typeface="Times New Roman"/>
                <a:cs typeface="Times New Roman"/>
              </a:rPr>
              <a:t> involves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organisational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matters.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500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Health Care Delivery System: </a:t>
            </a:r>
            <a:r>
              <a:rPr sz="2800" spc="-5" dirty="0">
                <a:latin typeface="Times New Roman"/>
                <a:cs typeface="Times New Roman"/>
              </a:rPr>
              <a:t>A health care delivery system is </a:t>
            </a:r>
            <a:r>
              <a:rPr sz="2800" spc="-10" dirty="0">
                <a:latin typeface="Times New Roman"/>
                <a:cs typeface="Times New Roman"/>
              </a:rPr>
              <a:t>an organization </a:t>
            </a:r>
            <a:r>
              <a:rPr sz="2800" spc="-5" dirty="0">
                <a:latin typeface="Times New Roman"/>
                <a:cs typeface="Times New Roman"/>
              </a:rPr>
              <a:t> of </a:t>
            </a:r>
            <a:r>
              <a:rPr sz="2800" dirty="0">
                <a:latin typeface="Times New Roman"/>
                <a:cs typeface="Times New Roman"/>
              </a:rPr>
              <a:t>people, </a:t>
            </a:r>
            <a:r>
              <a:rPr sz="2800" spc="-5" dirty="0">
                <a:latin typeface="Times New Roman"/>
                <a:cs typeface="Times New Roman"/>
              </a:rPr>
              <a:t>institutions, and resources to deliver health care services to </a:t>
            </a:r>
            <a:r>
              <a:rPr sz="2800" spc="-10" dirty="0">
                <a:latin typeface="Times New Roman"/>
                <a:cs typeface="Times New Roman"/>
              </a:rPr>
              <a:t>meet </a:t>
            </a: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needs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10" dirty="0">
                <a:latin typeface="Times New Roman"/>
                <a:cs typeface="Times New Roman"/>
              </a:rPr>
              <a:t> target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population.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447" y="365759"/>
            <a:ext cx="11844655" cy="1324610"/>
          </a:xfrm>
          <a:custGeom>
            <a:avLst/>
            <a:gdLst/>
            <a:ahLst/>
            <a:cxnLst/>
            <a:rect l="l" t="t" r="r" b="b"/>
            <a:pathLst>
              <a:path w="11844655" h="1324610">
                <a:moveTo>
                  <a:pt x="11844528" y="0"/>
                </a:moveTo>
                <a:lnTo>
                  <a:pt x="0" y="0"/>
                </a:lnTo>
                <a:lnTo>
                  <a:pt x="0" y="1324356"/>
                </a:lnTo>
                <a:lnTo>
                  <a:pt x="11844528" y="1324356"/>
                </a:lnTo>
                <a:lnTo>
                  <a:pt x="11844528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70935" y="698372"/>
            <a:ext cx="58140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spc="-5" dirty="0">
                <a:latin typeface="Times New Roman"/>
                <a:cs typeface="Times New Roman"/>
              </a:rPr>
              <a:t>LEVELS</a:t>
            </a:r>
            <a:r>
              <a:rPr i="1" spc="-10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OF</a:t>
            </a:r>
            <a:r>
              <a:rPr i="1" spc="-75" dirty="0">
                <a:latin typeface="Times New Roman"/>
                <a:cs typeface="Times New Roman"/>
              </a:rPr>
              <a:t> </a:t>
            </a:r>
            <a:r>
              <a:rPr i="1" spc="-15" dirty="0">
                <a:latin typeface="Times New Roman"/>
                <a:cs typeface="Times New Roman"/>
              </a:rPr>
              <a:t>HEALTH</a:t>
            </a:r>
            <a:r>
              <a:rPr i="1" spc="-10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CARE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6547" y="2180844"/>
            <a:ext cx="9956958" cy="45018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160020" rIns="0" bIns="0" rtlCol="0">
            <a:spAutoFit/>
          </a:bodyPr>
          <a:lstStyle/>
          <a:p>
            <a:pPr marL="4448175" marR="654685" indent="-3787775">
              <a:lnSpc>
                <a:spcPts val="3890"/>
              </a:lnSpc>
              <a:spcBef>
                <a:spcPts val="1260"/>
              </a:spcBef>
            </a:pPr>
            <a:r>
              <a:rPr i="1" spc="-5" dirty="0">
                <a:latin typeface="Times New Roman"/>
                <a:cs typeface="Times New Roman"/>
              </a:rPr>
              <a:t>Organization</a:t>
            </a:r>
            <a:r>
              <a:rPr i="1" dirty="0">
                <a:latin typeface="Times New Roman"/>
                <a:cs typeface="Times New Roman"/>
              </a:rPr>
              <a:t> &amp;</a:t>
            </a:r>
            <a:r>
              <a:rPr i="1" spc="-130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Administration</a:t>
            </a:r>
            <a:r>
              <a:rPr i="1" spc="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of</a:t>
            </a:r>
            <a:r>
              <a:rPr i="1" spc="5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Health</a:t>
            </a:r>
            <a:r>
              <a:rPr i="1" spc="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Care Delivery </a:t>
            </a:r>
            <a:r>
              <a:rPr i="1" spc="-88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System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in</a:t>
            </a:r>
            <a:r>
              <a:rPr i="1" spc="-1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India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769643"/>
            <a:ext cx="11689715" cy="4761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administration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dirty="0">
                <a:latin typeface="Times New Roman"/>
                <a:cs typeface="Times New Roman"/>
              </a:rPr>
              <a:t> 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science</a:t>
            </a:r>
            <a:r>
              <a:rPr sz="2800" dirty="0">
                <a:latin typeface="Times New Roman"/>
                <a:cs typeface="Times New Roman"/>
              </a:rPr>
              <a:t> 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organizing</a:t>
            </a:r>
            <a:r>
              <a:rPr sz="2800" spc="-5" dirty="0">
                <a:latin typeface="Times New Roman"/>
                <a:cs typeface="Times New Roman"/>
              </a:rPr>
              <a:t> 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coordinating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government agencies whose purpose </a:t>
            </a:r>
            <a:r>
              <a:rPr sz="2800" spc="-10" dirty="0">
                <a:latin typeface="Times New Roman"/>
                <a:cs typeface="Times New Roman"/>
              </a:rPr>
              <a:t>is </a:t>
            </a:r>
            <a:r>
              <a:rPr sz="2800" dirty="0">
                <a:latin typeface="Times New Roman"/>
                <a:cs typeface="Times New Roman"/>
              </a:rPr>
              <a:t>to </a:t>
            </a:r>
            <a:r>
              <a:rPr sz="2800" spc="-5" dirty="0">
                <a:latin typeface="Times New Roman"/>
                <a:cs typeface="Times New Roman"/>
              </a:rPr>
              <a:t>improve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physical, mental and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social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well-being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people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country.</a:t>
            </a:r>
            <a:endParaRPr sz="2800">
              <a:latin typeface="Times New Roman"/>
              <a:cs typeface="Times New Roman"/>
            </a:endParaRPr>
          </a:p>
          <a:p>
            <a:pPr marL="241300" indent="-228600" algn="just">
              <a:lnSpc>
                <a:spcPct val="100000"/>
              </a:lnSpc>
              <a:spcBef>
                <a:spcPts val="268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Times New Roman"/>
                <a:cs typeface="Times New Roman"/>
              </a:rPr>
              <a:t>India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 a Union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28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States and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8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Union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territories.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5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Central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responsibility</a:t>
            </a:r>
            <a:r>
              <a:rPr sz="2800" dirty="0">
                <a:latin typeface="Times New Roman"/>
                <a:cs typeface="Times New Roman"/>
              </a:rPr>
              <a:t> 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an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organization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policy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making,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planning,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guiding, </a:t>
            </a:r>
            <a:r>
              <a:rPr sz="2800" dirty="0">
                <a:latin typeface="Times New Roman"/>
                <a:cs typeface="Times New Roman"/>
              </a:rPr>
              <a:t>assisting, </a:t>
            </a:r>
            <a:r>
              <a:rPr sz="2800" spc="-5" dirty="0">
                <a:latin typeface="Times New Roman"/>
                <a:cs typeface="Times New Roman"/>
              </a:rPr>
              <a:t>evaluating, and coordinating </a:t>
            </a:r>
            <a:r>
              <a:rPr sz="2800" spc="-1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work of the </a:t>
            </a:r>
            <a:r>
              <a:rPr sz="2800" dirty="0">
                <a:latin typeface="Times New Roman"/>
                <a:cs typeface="Times New Roman"/>
              </a:rPr>
              <a:t>State </a:t>
            </a:r>
            <a:r>
              <a:rPr sz="2800" spc="-5" dirty="0">
                <a:latin typeface="Times New Roman"/>
                <a:cs typeface="Times New Roman"/>
              </a:rPr>
              <a:t>Health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Ministries,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so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that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 services cover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every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part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the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country.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160020" rIns="0" bIns="0" rtlCol="0">
            <a:spAutoFit/>
          </a:bodyPr>
          <a:lstStyle/>
          <a:p>
            <a:pPr marL="4448175" marR="654685" indent="-3787775">
              <a:lnSpc>
                <a:spcPts val="3890"/>
              </a:lnSpc>
              <a:spcBef>
                <a:spcPts val="1260"/>
              </a:spcBef>
            </a:pPr>
            <a:r>
              <a:rPr i="1" spc="-5" dirty="0">
                <a:latin typeface="Times New Roman"/>
                <a:cs typeface="Times New Roman"/>
              </a:rPr>
              <a:t>Organization</a:t>
            </a:r>
            <a:r>
              <a:rPr i="1" dirty="0">
                <a:latin typeface="Times New Roman"/>
                <a:cs typeface="Times New Roman"/>
              </a:rPr>
              <a:t> &amp;</a:t>
            </a:r>
            <a:r>
              <a:rPr i="1" spc="-130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Administration</a:t>
            </a:r>
            <a:r>
              <a:rPr i="1" spc="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of</a:t>
            </a:r>
            <a:r>
              <a:rPr i="1" spc="5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Health</a:t>
            </a:r>
            <a:r>
              <a:rPr i="1" spc="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Care Delivery </a:t>
            </a:r>
            <a:r>
              <a:rPr i="1" spc="-88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System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in</a:t>
            </a:r>
            <a:r>
              <a:rPr i="1" spc="-1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India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2671" y="1822576"/>
            <a:ext cx="11960860" cy="4904740"/>
            <a:chOff x="42671" y="1822576"/>
            <a:chExt cx="11960860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8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8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1" y="2692907"/>
              <a:ext cx="715518" cy="72923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847" y="2659379"/>
              <a:ext cx="1573530" cy="787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1" y="3461003"/>
              <a:ext cx="715518" cy="72923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847" y="3427475"/>
              <a:ext cx="1198626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26235" y="3427475"/>
              <a:ext cx="1021841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1" y="4227575"/>
              <a:ext cx="715518" cy="72923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7847" y="4194047"/>
              <a:ext cx="1296162" cy="78714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25296" y="4194047"/>
              <a:ext cx="784097" cy="78714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30680" y="4194047"/>
              <a:ext cx="2027682" cy="7871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78123" y="4194047"/>
              <a:ext cx="1791462" cy="78714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02480" y="4194047"/>
              <a:ext cx="555498" cy="787145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233578" y="1983993"/>
            <a:ext cx="6616065" cy="2753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 system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India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has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3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main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links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268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Central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268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State</a:t>
            </a:r>
            <a:r>
              <a:rPr sz="2800" b="1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and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268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Local</a:t>
            </a:r>
            <a:r>
              <a:rPr sz="2800" b="1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or</a:t>
            </a:r>
            <a:r>
              <a:rPr sz="2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Peripheral</a:t>
            </a:r>
            <a:r>
              <a:rPr sz="28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(District).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160020" rIns="0" bIns="0" rtlCol="0">
            <a:spAutoFit/>
          </a:bodyPr>
          <a:lstStyle/>
          <a:p>
            <a:pPr marL="4448175" marR="654685" indent="-3787775">
              <a:lnSpc>
                <a:spcPts val="3890"/>
              </a:lnSpc>
              <a:spcBef>
                <a:spcPts val="1260"/>
              </a:spcBef>
            </a:pPr>
            <a:r>
              <a:rPr i="1" spc="-5" dirty="0">
                <a:latin typeface="Times New Roman"/>
                <a:cs typeface="Times New Roman"/>
              </a:rPr>
              <a:t>Organization</a:t>
            </a:r>
            <a:r>
              <a:rPr i="1" dirty="0">
                <a:latin typeface="Times New Roman"/>
                <a:cs typeface="Times New Roman"/>
              </a:rPr>
              <a:t> &amp;</a:t>
            </a:r>
            <a:r>
              <a:rPr i="1" spc="-130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Administration</a:t>
            </a:r>
            <a:r>
              <a:rPr i="1" spc="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of</a:t>
            </a:r>
            <a:r>
              <a:rPr i="1" spc="5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Health</a:t>
            </a:r>
            <a:r>
              <a:rPr i="1" spc="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Care Delivery </a:t>
            </a:r>
            <a:r>
              <a:rPr i="1" spc="-88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System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in</a:t>
            </a:r>
            <a:r>
              <a:rPr i="1" spc="-1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India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3592" y="1892807"/>
              <a:ext cx="4993386" cy="78714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801871" y="1983993"/>
            <a:ext cx="45510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5" dirty="0">
                <a:latin typeface="Times New Roman"/>
                <a:cs typeface="Times New Roman"/>
              </a:rPr>
              <a:t>HEALTH </a:t>
            </a:r>
            <a:r>
              <a:rPr sz="2800" b="1" i="1" dirty="0">
                <a:latin typeface="Times New Roman"/>
                <a:cs typeface="Times New Roman"/>
              </a:rPr>
              <a:t>SYSTEM</a:t>
            </a:r>
            <a:r>
              <a:rPr sz="2800" b="1" i="1" spc="-3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IN</a:t>
            </a:r>
            <a:r>
              <a:rPr sz="2800" b="1" i="1" spc="-1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INDIA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6197" y="2430652"/>
            <a:ext cx="9756140" cy="3269615"/>
            <a:chOff x="306197" y="2430652"/>
            <a:chExt cx="9756140" cy="3269615"/>
          </a:xfrm>
        </p:grpSpPr>
        <p:sp>
          <p:nvSpPr>
            <p:cNvPr id="9" name="object 9"/>
            <p:cNvSpPr/>
            <p:nvPr/>
          </p:nvSpPr>
          <p:spPr>
            <a:xfrm>
              <a:off x="1562100" y="2433827"/>
              <a:ext cx="8496935" cy="1012825"/>
            </a:xfrm>
            <a:custGeom>
              <a:avLst/>
              <a:gdLst/>
              <a:ahLst/>
              <a:cxnLst/>
              <a:rect l="l" t="t" r="r" b="b"/>
              <a:pathLst>
                <a:path w="8496935" h="1012825">
                  <a:moveTo>
                    <a:pt x="4177284" y="0"/>
                  </a:moveTo>
                  <a:lnTo>
                    <a:pt x="4177284" y="506475"/>
                  </a:lnTo>
                </a:path>
                <a:path w="8496935" h="1012825">
                  <a:moveTo>
                    <a:pt x="8496935" y="505968"/>
                  </a:moveTo>
                  <a:lnTo>
                    <a:pt x="0" y="505968"/>
                  </a:lnTo>
                </a:path>
                <a:path w="8496935" h="1012825">
                  <a:moveTo>
                    <a:pt x="0" y="505968"/>
                  </a:moveTo>
                  <a:lnTo>
                    <a:pt x="0" y="1012444"/>
                  </a:lnTo>
                </a:path>
                <a:path w="8496935" h="1012825">
                  <a:moveTo>
                    <a:pt x="8496300" y="505968"/>
                  </a:moveTo>
                  <a:lnTo>
                    <a:pt x="8496300" y="1012444"/>
                  </a:lnTo>
                </a:path>
                <a:path w="8496935" h="1012825">
                  <a:moveTo>
                    <a:pt x="4315968" y="505968"/>
                  </a:moveTo>
                  <a:lnTo>
                    <a:pt x="4315968" y="1012444"/>
                  </a:lnTo>
                </a:path>
              </a:pathLst>
            </a:custGeom>
            <a:ln w="6350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9372" y="3447288"/>
              <a:ext cx="3456431" cy="224942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09372" y="3447288"/>
              <a:ext cx="3456940" cy="2249805"/>
            </a:xfrm>
            <a:custGeom>
              <a:avLst/>
              <a:gdLst/>
              <a:ahLst/>
              <a:cxnLst/>
              <a:rect l="l" t="t" r="r" b="b"/>
              <a:pathLst>
                <a:path w="3456940" h="2249804">
                  <a:moveTo>
                    <a:pt x="0" y="1124712"/>
                  </a:moveTo>
                  <a:lnTo>
                    <a:pt x="3826" y="1049265"/>
                  </a:lnTo>
                  <a:lnTo>
                    <a:pt x="15145" y="975152"/>
                  </a:lnTo>
                  <a:lnTo>
                    <a:pt x="33715" y="902530"/>
                  </a:lnTo>
                  <a:lnTo>
                    <a:pt x="59293" y="831555"/>
                  </a:lnTo>
                  <a:lnTo>
                    <a:pt x="91637" y="762386"/>
                  </a:lnTo>
                  <a:lnTo>
                    <a:pt x="110271" y="728528"/>
                  </a:lnTo>
                  <a:lnTo>
                    <a:pt x="130506" y="695180"/>
                  </a:lnTo>
                  <a:lnTo>
                    <a:pt x="152311" y="662362"/>
                  </a:lnTo>
                  <a:lnTo>
                    <a:pt x="175657" y="630094"/>
                  </a:lnTo>
                  <a:lnTo>
                    <a:pt x="200513" y="598395"/>
                  </a:lnTo>
                  <a:lnTo>
                    <a:pt x="226849" y="567285"/>
                  </a:lnTo>
                  <a:lnTo>
                    <a:pt x="254635" y="536785"/>
                  </a:lnTo>
                  <a:lnTo>
                    <a:pt x="283840" y="506912"/>
                  </a:lnTo>
                  <a:lnTo>
                    <a:pt x="314434" y="477688"/>
                  </a:lnTo>
                  <a:lnTo>
                    <a:pt x="346387" y="449132"/>
                  </a:lnTo>
                  <a:lnTo>
                    <a:pt x="379669" y="421263"/>
                  </a:lnTo>
                  <a:lnTo>
                    <a:pt x="414249" y="394102"/>
                  </a:lnTo>
                  <a:lnTo>
                    <a:pt x="450097" y="367667"/>
                  </a:lnTo>
                  <a:lnTo>
                    <a:pt x="487184" y="341979"/>
                  </a:lnTo>
                  <a:lnTo>
                    <a:pt x="525478" y="317058"/>
                  </a:lnTo>
                  <a:lnTo>
                    <a:pt x="564950" y="292922"/>
                  </a:lnTo>
                  <a:lnTo>
                    <a:pt x="605568" y="269592"/>
                  </a:lnTo>
                  <a:lnTo>
                    <a:pt x="647304" y="247087"/>
                  </a:lnTo>
                  <a:lnTo>
                    <a:pt x="690127" y="225428"/>
                  </a:lnTo>
                  <a:lnTo>
                    <a:pt x="734006" y="204633"/>
                  </a:lnTo>
                  <a:lnTo>
                    <a:pt x="778911" y="184722"/>
                  </a:lnTo>
                  <a:lnTo>
                    <a:pt x="824812" y="165716"/>
                  </a:lnTo>
                  <a:lnTo>
                    <a:pt x="871679" y="147633"/>
                  </a:lnTo>
                  <a:lnTo>
                    <a:pt x="919482" y="130494"/>
                  </a:lnTo>
                  <a:lnTo>
                    <a:pt x="968189" y="114317"/>
                  </a:lnTo>
                  <a:lnTo>
                    <a:pt x="1017772" y="99124"/>
                  </a:lnTo>
                  <a:lnTo>
                    <a:pt x="1068200" y="84933"/>
                  </a:lnTo>
                  <a:lnTo>
                    <a:pt x="1119442" y="71764"/>
                  </a:lnTo>
                  <a:lnTo>
                    <a:pt x="1171468" y="59637"/>
                  </a:lnTo>
                  <a:lnTo>
                    <a:pt x="1224249" y="48572"/>
                  </a:lnTo>
                  <a:lnTo>
                    <a:pt x="1277753" y="38587"/>
                  </a:lnTo>
                  <a:lnTo>
                    <a:pt x="1331951" y="29704"/>
                  </a:lnTo>
                  <a:lnTo>
                    <a:pt x="1386812" y="21941"/>
                  </a:lnTo>
                  <a:lnTo>
                    <a:pt x="1442307" y="15319"/>
                  </a:lnTo>
                  <a:lnTo>
                    <a:pt x="1498404" y="9856"/>
                  </a:lnTo>
                  <a:lnTo>
                    <a:pt x="1555073" y="5574"/>
                  </a:lnTo>
                  <a:lnTo>
                    <a:pt x="1612285" y="2490"/>
                  </a:lnTo>
                  <a:lnTo>
                    <a:pt x="1670010" y="625"/>
                  </a:lnTo>
                  <a:lnTo>
                    <a:pt x="1728215" y="0"/>
                  </a:lnTo>
                  <a:lnTo>
                    <a:pt x="1786418" y="625"/>
                  </a:lnTo>
                  <a:lnTo>
                    <a:pt x="1844138" y="2490"/>
                  </a:lnTo>
                  <a:lnTo>
                    <a:pt x="1901347" y="5574"/>
                  </a:lnTo>
                  <a:lnTo>
                    <a:pt x="1958014" y="9856"/>
                  </a:lnTo>
                  <a:lnTo>
                    <a:pt x="2014109" y="15319"/>
                  </a:lnTo>
                  <a:lnTo>
                    <a:pt x="2069601" y="21941"/>
                  </a:lnTo>
                  <a:lnTo>
                    <a:pt x="2124460" y="29704"/>
                  </a:lnTo>
                  <a:lnTo>
                    <a:pt x="2178656" y="38587"/>
                  </a:lnTo>
                  <a:lnTo>
                    <a:pt x="2232159" y="48572"/>
                  </a:lnTo>
                  <a:lnTo>
                    <a:pt x="2284938" y="59637"/>
                  </a:lnTo>
                  <a:lnTo>
                    <a:pt x="2336963" y="71764"/>
                  </a:lnTo>
                  <a:lnTo>
                    <a:pt x="2388205" y="84933"/>
                  </a:lnTo>
                  <a:lnTo>
                    <a:pt x="2438632" y="99124"/>
                  </a:lnTo>
                  <a:lnTo>
                    <a:pt x="2488214" y="114317"/>
                  </a:lnTo>
                  <a:lnTo>
                    <a:pt x="2536921" y="130494"/>
                  </a:lnTo>
                  <a:lnTo>
                    <a:pt x="2584724" y="147633"/>
                  </a:lnTo>
                  <a:lnTo>
                    <a:pt x="2631591" y="165716"/>
                  </a:lnTo>
                  <a:lnTo>
                    <a:pt x="2677492" y="184722"/>
                  </a:lnTo>
                  <a:lnTo>
                    <a:pt x="2722398" y="204633"/>
                  </a:lnTo>
                  <a:lnTo>
                    <a:pt x="2766277" y="225428"/>
                  </a:lnTo>
                  <a:lnTo>
                    <a:pt x="2809100" y="247087"/>
                  </a:lnTo>
                  <a:lnTo>
                    <a:pt x="2850837" y="269592"/>
                  </a:lnTo>
                  <a:lnTo>
                    <a:pt x="2891456" y="292922"/>
                  </a:lnTo>
                  <a:lnTo>
                    <a:pt x="2930929" y="317058"/>
                  </a:lnTo>
                  <a:lnTo>
                    <a:pt x="2969224" y="341979"/>
                  </a:lnTo>
                  <a:lnTo>
                    <a:pt x="3006311" y="367667"/>
                  </a:lnTo>
                  <a:lnTo>
                    <a:pt x="3042161" y="394102"/>
                  </a:lnTo>
                  <a:lnTo>
                    <a:pt x="3076742" y="421263"/>
                  </a:lnTo>
                  <a:lnTo>
                    <a:pt x="3110025" y="449132"/>
                  </a:lnTo>
                  <a:lnTo>
                    <a:pt x="3141980" y="477688"/>
                  </a:lnTo>
                  <a:lnTo>
                    <a:pt x="3172575" y="506912"/>
                  </a:lnTo>
                  <a:lnTo>
                    <a:pt x="3201781" y="536785"/>
                  </a:lnTo>
                  <a:lnTo>
                    <a:pt x="3229568" y="567285"/>
                  </a:lnTo>
                  <a:lnTo>
                    <a:pt x="3255905" y="598395"/>
                  </a:lnTo>
                  <a:lnTo>
                    <a:pt x="3280763" y="630094"/>
                  </a:lnTo>
                  <a:lnTo>
                    <a:pt x="3304110" y="662362"/>
                  </a:lnTo>
                  <a:lnTo>
                    <a:pt x="3325917" y="695180"/>
                  </a:lnTo>
                  <a:lnTo>
                    <a:pt x="3346153" y="728528"/>
                  </a:lnTo>
                  <a:lnTo>
                    <a:pt x="3364788" y="762386"/>
                  </a:lnTo>
                  <a:lnTo>
                    <a:pt x="3381792" y="796735"/>
                  </a:lnTo>
                  <a:lnTo>
                    <a:pt x="3410785" y="866827"/>
                  </a:lnTo>
                  <a:lnTo>
                    <a:pt x="3432890" y="938645"/>
                  </a:lnTo>
                  <a:lnTo>
                    <a:pt x="3447866" y="1012032"/>
                  </a:lnTo>
                  <a:lnTo>
                    <a:pt x="3455470" y="1086832"/>
                  </a:lnTo>
                  <a:lnTo>
                    <a:pt x="3456431" y="1124712"/>
                  </a:lnTo>
                  <a:lnTo>
                    <a:pt x="3455470" y="1162591"/>
                  </a:lnTo>
                  <a:lnTo>
                    <a:pt x="3447866" y="1237391"/>
                  </a:lnTo>
                  <a:lnTo>
                    <a:pt x="3432890" y="1310778"/>
                  </a:lnTo>
                  <a:lnTo>
                    <a:pt x="3410785" y="1382596"/>
                  </a:lnTo>
                  <a:lnTo>
                    <a:pt x="3381792" y="1452688"/>
                  </a:lnTo>
                  <a:lnTo>
                    <a:pt x="3364788" y="1487037"/>
                  </a:lnTo>
                  <a:lnTo>
                    <a:pt x="3346153" y="1520895"/>
                  </a:lnTo>
                  <a:lnTo>
                    <a:pt x="3325917" y="1554243"/>
                  </a:lnTo>
                  <a:lnTo>
                    <a:pt x="3304110" y="1587061"/>
                  </a:lnTo>
                  <a:lnTo>
                    <a:pt x="3280763" y="1619329"/>
                  </a:lnTo>
                  <a:lnTo>
                    <a:pt x="3255905" y="1651028"/>
                  </a:lnTo>
                  <a:lnTo>
                    <a:pt x="3229568" y="1682138"/>
                  </a:lnTo>
                  <a:lnTo>
                    <a:pt x="3201781" y="1712638"/>
                  </a:lnTo>
                  <a:lnTo>
                    <a:pt x="3172575" y="1742511"/>
                  </a:lnTo>
                  <a:lnTo>
                    <a:pt x="3141980" y="1771735"/>
                  </a:lnTo>
                  <a:lnTo>
                    <a:pt x="3110025" y="1800291"/>
                  </a:lnTo>
                  <a:lnTo>
                    <a:pt x="3076742" y="1828160"/>
                  </a:lnTo>
                  <a:lnTo>
                    <a:pt x="3042161" y="1855321"/>
                  </a:lnTo>
                  <a:lnTo>
                    <a:pt x="3006311" y="1881756"/>
                  </a:lnTo>
                  <a:lnTo>
                    <a:pt x="2969224" y="1907444"/>
                  </a:lnTo>
                  <a:lnTo>
                    <a:pt x="2930929" y="1932365"/>
                  </a:lnTo>
                  <a:lnTo>
                    <a:pt x="2891456" y="1956501"/>
                  </a:lnTo>
                  <a:lnTo>
                    <a:pt x="2850837" y="1979831"/>
                  </a:lnTo>
                  <a:lnTo>
                    <a:pt x="2809100" y="2002336"/>
                  </a:lnTo>
                  <a:lnTo>
                    <a:pt x="2766277" y="2023995"/>
                  </a:lnTo>
                  <a:lnTo>
                    <a:pt x="2722398" y="2044790"/>
                  </a:lnTo>
                  <a:lnTo>
                    <a:pt x="2677492" y="2064701"/>
                  </a:lnTo>
                  <a:lnTo>
                    <a:pt x="2631591" y="2083707"/>
                  </a:lnTo>
                  <a:lnTo>
                    <a:pt x="2584724" y="2101790"/>
                  </a:lnTo>
                  <a:lnTo>
                    <a:pt x="2536921" y="2118929"/>
                  </a:lnTo>
                  <a:lnTo>
                    <a:pt x="2488214" y="2135106"/>
                  </a:lnTo>
                  <a:lnTo>
                    <a:pt x="2438632" y="2150299"/>
                  </a:lnTo>
                  <a:lnTo>
                    <a:pt x="2388205" y="2164490"/>
                  </a:lnTo>
                  <a:lnTo>
                    <a:pt x="2336963" y="2177659"/>
                  </a:lnTo>
                  <a:lnTo>
                    <a:pt x="2284938" y="2189786"/>
                  </a:lnTo>
                  <a:lnTo>
                    <a:pt x="2232159" y="2200851"/>
                  </a:lnTo>
                  <a:lnTo>
                    <a:pt x="2178656" y="2210836"/>
                  </a:lnTo>
                  <a:lnTo>
                    <a:pt x="2124460" y="2219719"/>
                  </a:lnTo>
                  <a:lnTo>
                    <a:pt x="2069601" y="2227482"/>
                  </a:lnTo>
                  <a:lnTo>
                    <a:pt x="2014109" y="2234104"/>
                  </a:lnTo>
                  <a:lnTo>
                    <a:pt x="1958014" y="2239567"/>
                  </a:lnTo>
                  <a:lnTo>
                    <a:pt x="1901347" y="2243849"/>
                  </a:lnTo>
                  <a:lnTo>
                    <a:pt x="1844138" y="2246933"/>
                  </a:lnTo>
                  <a:lnTo>
                    <a:pt x="1786418" y="2248798"/>
                  </a:lnTo>
                  <a:lnTo>
                    <a:pt x="1728215" y="2249424"/>
                  </a:lnTo>
                  <a:lnTo>
                    <a:pt x="1670010" y="2248798"/>
                  </a:lnTo>
                  <a:lnTo>
                    <a:pt x="1612285" y="2246933"/>
                  </a:lnTo>
                  <a:lnTo>
                    <a:pt x="1555073" y="2243849"/>
                  </a:lnTo>
                  <a:lnTo>
                    <a:pt x="1498404" y="2239567"/>
                  </a:lnTo>
                  <a:lnTo>
                    <a:pt x="1442307" y="2234104"/>
                  </a:lnTo>
                  <a:lnTo>
                    <a:pt x="1386812" y="2227482"/>
                  </a:lnTo>
                  <a:lnTo>
                    <a:pt x="1331951" y="2219719"/>
                  </a:lnTo>
                  <a:lnTo>
                    <a:pt x="1277753" y="2210836"/>
                  </a:lnTo>
                  <a:lnTo>
                    <a:pt x="1224249" y="2200851"/>
                  </a:lnTo>
                  <a:lnTo>
                    <a:pt x="1171468" y="2189786"/>
                  </a:lnTo>
                  <a:lnTo>
                    <a:pt x="1119442" y="2177659"/>
                  </a:lnTo>
                  <a:lnTo>
                    <a:pt x="1068200" y="2164490"/>
                  </a:lnTo>
                  <a:lnTo>
                    <a:pt x="1017772" y="2150299"/>
                  </a:lnTo>
                  <a:lnTo>
                    <a:pt x="968189" y="2135106"/>
                  </a:lnTo>
                  <a:lnTo>
                    <a:pt x="919482" y="2118929"/>
                  </a:lnTo>
                  <a:lnTo>
                    <a:pt x="871679" y="2101790"/>
                  </a:lnTo>
                  <a:lnTo>
                    <a:pt x="824812" y="2083707"/>
                  </a:lnTo>
                  <a:lnTo>
                    <a:pt x="778911" y="2064701"/>
                  </a:lnTo>
                  <a:lnTo>
                    <a:pt x="734006" y="2044790"/>
                  </a:lnTo>
                  <a:lnTo>
                    <a:pt x="690127" y="2023995"/>
                  </a:lnTo>
                  <a:lnTo>
                    <a:pt x="647304" y="2002336"/>
                  </a:lnTo>
                  <a:lnTo>
                    <a:pt x="605568" y="1979831"/>
                  </a:lnTo>
                  <a:lnTo>
                    <a:pt x="564950" y="1956501"/>
                  </a:lnTo>
                  <a:lnTo>
                    <a:pt x="525478" y="1932365"/>
                  </a:lnTo>
                  <a:lnTo>
                    <a:pt x="487184" y="1907444"/>
                  </a:lnTo>
                  <a:lnTo>
                    <a:pt x="450097" y="1881756"/>
                  </a:lnTo>
                  <a:lnTo>
                    <a:pt x="414249" y="1855321"/>
                  </a:lnTo>
                  <a:lnTo>
                    <a:pt x="379669" y="1828160"/>
                  </a:lnTo>
                  <a:lnTo>
                    <a:pt x="346387" y="1800291"/>
                  </a:lnTo>
                  <a:lnTo>
                    <a:pt x="314434" y="1771735"/>
                  </a:lnTo>
                  <a:lnTo>
                    <a:pt x="283840" y="1742511"/>
                  </a:lnTo>
                  <a:lnTo>
                    <a:pt x="254635" y="1712638"/>
                  </a:lnTo>
                  <a:lnTo>
                    <a:pt x="226849" y="1682138"/>
                  </a:lnTo>
                  <a:lnTo>
                    <a:pt x="200513" y="1651028"/>
                  </a:lnTo>
                  <a:lnTo>
                    <a:pt x="175657" y="1619329"/>
                  </a:lnTo>
                  <a:lnTo>
                    <a:pt x="152311" y="1587061"/>
                  </a:lnTo>
                  <a:lnTo>
                    <a:pt x="130506" y="1554243"/>
                  </a:lnTo>
                  <a:lnTo>
                    <a:pt x="110271" y="1520895"/>
                  </a:lnTo>
                  <a:lnTo>
                    <a:pt x="91637" y="1487037"/>
                  </a:lnTo>
                  <a:lnTo>
                    <a:pt x="74634" y="1452688"/>
                  </a:lnTo>
                  <a:lnTo>
                    <a:pt x="45643" y="1382596"/>
                  </a:lnTo>
                  <a:lnTo>
                    <a:pt x="23539" y="1310778"/>
                  </a:lnTo>
                  <a:lnTo>
                    <a:pt x="8564" y="1237391"/>
                  </a:lnTo>
                  <a:lnTo>
                    <a:pt x="961" y="1162591"/>
                  </a:lnTo>
                  <a:lnTo>
                    <a:pt x="0" y="1124712"/>
                  </a:lnTo>
                  <a:close/>
                </a:path>
              </a:pathLst>
            </a:custGeom>
            <a:ln w="63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210157" y="4058792"/>
            <a:ext cx="1653539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5885">
              <a:lnSpc>
                <a:spcPct val="100000"/>
              </a:lnSpc>
              <a:spcBef>
                <a:spcPts val="100"/>
              </a:spcBef>
            </a:pPr>
            <a:r>
              <a:rPr sz="3200" b="1" i="1" spc="-90" dirty="0">
                <a:solidFill>
                  <a:srgbClr val="001F5F"/>
                </a:solidFill>
                <a:latin typeface="Times New Roman"/>
                <a:cs typeface="Times New Roman"/>
              </a:rPr>
              <a:t>AT</a:t>
            </a:r>
            <a:r>
              <a:rPr sz="3200" b="1" i="1" spc="-5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001F5F"/>
                </a:solidFill>
                <a:latin typeface="Times New Roman"/>
                <a:cs typeface="Times New Roman"/>
              </a:rPr>
              <a:t>THE </a:t>
            </a:r>
            <a:r>
              <a:rPr sz="3200" b="1" i="1" spc="-78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001F5F"/>
                </a:solidFill>
                <a:latin typeface="Times New Roman"/>
                <a:cs typeface="Times New Roman"/>
              </a:rPr>
              <a:t>CENTRE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879977" y="3444113"/>
            <a:ext cx="3691890" cy="2256155"/>
            <a:chOff x="3879977" y="3444113"/>
            <a:chExt cx="3691890" cy="225615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83152" y="3447288"/>
              <a:ext cx="3685031" cy="22494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883152" y="3447288"/>
              <a:ext cx="3685540" cy="2249805"/>
            </a:xfrm>
            <a:custGeom>
              <a:avLst/>
              <a:gdLst/>
              <a:ahLst/>
              <a:cxnLst/>
              <a:rect l="l" t="t" r="r" b="b"/>
              <a:pathLst>
                <a:path w="3685540" h="2249804">
                  <a:moveTo>
                    <a:pt x="0" y="1124712"/>
                  </a:moveTo>
                  <a:lnTo>
                    <a:pt x="3767" y="1052200"/>
                  </a:lnTo>
                  <a:lnTo>
                    <a:pt x="14917" y="980913"/>
                  </a:lnTo>
                  <a:lnTo>
                    <a:pt x="33221" y="910991"/>
                  </a:lnTo>
                  <a:lnTo>
                    <a:pt x="58450" y="842573"/>
                  </a:lnTo>
                  <a:lnTo>
                    <a:pt x="90375" y="775799"/>
                  </a:lnTo>
                  <a:lnTo>
                    <a:pt x="128767" y="710808"/>
                  </a:lnTo>
                  <a:lnTo>
                    <a:pt x="150318" y="679025"/>
                  </a:lnTo>
                  <a:lnTo>
                    <a:pt x="173399" y="647740"/>
                  </a:lnTo>
                  <a:lnTo>
                    <a:pt x="197983" y="616971"/>
                  </a:lnTo>
                  <a:lnTo>
                    <a:pt x="224041" y="586735"/>
                  </a:lnTo>
                  <a:lnTo>
                    <a:pt x="251544" y="557050"/>
                  </a:lnTo>
                  <a:lnTo>
                    <a:pt x="280464" y="527932"/>
                  </a:lnTo>
                  <a:lnTo>
                    <a:pt x="310772" y="499401"/>
                  </a:lnTo>
                  <a:lnTo>
                    <a:pt x="342440" y="471472"/>
                  </a:lnTo>
                  <a:lnTo>
                    <a:pt x="375439" y="444163"/>
                  </a:lnTo>
                  <a:lnTo>
                    <a:pt x="409740" y="417493"/>
                  </a:lnTo>
                  <a:lnTo>
                    <a:pt x="445315" y="391478"/>
                  </a:lnTo>
                  <a:lnTo>
                    <a:pt x="482136" y="366135"/>
                  </a:lnTo>
                  <a:lnTo>
                    <a:pt x="520173" y="341483"/>
                  </a:lnTo>
                  <a:lnTo>
                    <a:pt x="559398" y="317539"/>
                  </a:lnTo>
                  <a:lnTo>
                    <a:pt x="599782" y="294320"/>
                  </a:lnTo>
                  <a:lnTo>
                    <a:pt x="641297" y="271843"/>
                  </a:lnTo>
                  <a:lnTo>
                    <a:pt x="683915" y="250127"/>
                  </a:lnTo>
                  <a:lnTo>
                    <a:pt x="727606" y="229188"/>
                  </a:lnTo>
                  <a:lnTo>
                    <a:pt x="772343" y="209044"/>
                  </a:lnTo>
                  <a:lnTo>
                    <a:pt x="818096" y="189712"/>
                  </a:lnTo>
                  <a:lnTo>
                    <a:pt x="864837" y="171211"/>
                  </a:lnTo>
                  <a:lnTo>
                    <a:pt x="912537" y="153557"/>
                  </a:lnTo>
                  <a:lnTo>
                    <a:pt x="961168" y="136767"/>
                  </a:lnTo>
                  <a:lnTo>
                    <a:pt x="1010701" y="120860"/>
                  </a:lnTo>
                  <a:lnTo>
                    <a:pt x="1061108" y="105853"/>
                  </a:lnTo>
                  <a:lnTo>
                    <a:pt x="1112359" y="91763"/>
                  </a:lnTo>
                  <a:lnTo>
                    <a:pt x="1164427" y="78607"/>
                  </a:lnTo>
                  <a:lnTo>
                    <a:pt x="1217283" y="66404"/>
                  </a:lnTo>
                  <a:lnTo>
                    <a:pt x="1270898" y="55170"/>
                  </a:lnTo>
                  <a:lnTo>
                    <a:pt x="1325244" y="44923"/>
                  </a:lnTo>
                  <a:lnTo>
                    <a:pt x="1380292" y="35681"/>
                  </a:lnTo>
                  <a:lnTo>
                    <a:pt x="1436013" y="27461"/>
                  </a:lnTo>
                  <a:lnTo>
                    <a:pt x="1492379" y="20280"/>
                  </a:lnTo>
                  <a:lnTo>
                    <a:pt x="1549361" y="14156"/>
                  </a:lnTo>
                  <a:lnTo>
                    <a:pt x="1606931" y="9106"/>
                  </a:lnTo>
                  <a:lnTo>
                    <a:pt x="1665060" y="5148"/>
                  </a:lnTo>
                  <a:lnTo>
                    <a:pt x="1723719" y="2299"/>
                  </a:lnTo>
                  <a:lnTo>
                    <a:pt x="1782881" y="577"/>
                  </a:lnTo>
                  <a:lnTo>
                    <a:pt x="1842515" y="0"/>
                  </a:lnTo>
                  <a:lnTo>
                    <a:pt x="1902150" y="577"/>
                  </a:lnTo>
                  <a:lnTo>
                    <a:pt x="1961312" y="2299"/>
                  </a:lnTo>
                  <a:lnTo>
                    <a:pt x="2019971" y="5148"/>
                  </a:lnTo>
                  <a:lnTo>
                    <a:pt x="2078100" y="9106"/>
                  </a:lnTo>
                  <a:lnTo>
                    <a:pt x="2135670" y="14156"/>
                  </a:lnTo>
                  <a:lnTo>
                    <a:pt x="2192652" y="20280"/>
                  </a:lnTo>
                  <a:lnTo>
                    <a:pt x="2249018" y="27461"/>
                  </a:lnTo>
                  <a:lnTo>
                    <a:pt x="2304739" y="35681"/>
                  </a:lnTo>
                  <a:lnTo>
                    <a:pt x="2359787" y="44923"/>
                  </a:lnTo>
                  <a:lnTo>
                    <a:pt x="2414133" y="55170"/>
                  </a:lnTo>
                  <a:lnTo>
                    <a:pt x="2467748" y="66404"/>
                  </a:lnTo>
                  <a:lnTo>
                    <a:pt x="2520604" y="78607"/>
                  </a:lnTo>
                  <a:lnTo>
                    <a:pt x="2572672" y="91763"/>
                  </a:lnTo>
                  <a:lnTo>
                    <a:pt x="2623923" y="105853"/>
                  </a:lnTo>
                  <a:lnTo>
                    <a:pt x="2674330" y="120860"/>
                  </a:lnTo>
                  <a:lnTo>
                    <a:pt x="2723863" y="136767"/>
                  </a:lnTo>
                  <a:lnTo>
                    <a:pt x="2772494" y="153557"/>
                  </a:lnTo>
                  <a:lnTo>
                    <a:pt x="2820194" y="171211"/>
                  </a:lnTo>
                  <a:lnTo>
                    <a:pt x="2866935" y="189712"/>
                  </a:lnTo>
                  <a:lnTo>
                    <a:pt x="2912688" y="209044"/>
                  </a:lnTo>
                  <a:lnTo>
                    <a:pt x="2957425" y="229188"/>
                  </a:lnTo>
                  <a:lnTo>
                    <a:pt x="3001116" y="250127"/>
                  </a:lnTo>
                  <a:lnTo>
                    <a:pt x="3043734" y="271843"/>
                  </a:lnTo>
                  <a:lnTo>
                    <a:pt x="3085249" y="294320"/>
                  </a:lnTo>
                  <a:lnTo>
                    <a:pt x="3125633" y="317539"/>
                  </a:lnTo>
                  <a:lnTo>
                    <a:pt x="3164858" y="341483"/>
                  </a:lnTo>
                  <a:lnTo>
                    <a:pt x="3202895" y="366135"/>
                  </a:lnTo>
                  <a:lnTo>
                    <a:pt x="3239716" y="391478"/>
                  </a:lnTo>
                  <a:lnTo>
                    <a:pt x="3275291" y="417493"/>
                  </a:lnTo>
                  <a:lnTo>
                    <a:pt x="3309592" y="444163"/>
                  </a:lnTo>
                  <a:lnTo>
                    <a:pt x="3342591" y="471472"/>
                  </a:lnTo>
                  <a:lnTo>
                    <a:pt x="3374259" y="499401"/>
                  </a:lnTo>
                  <a:lnTo>
                    <a:pt x="3404567" y="527932"/>
                  </a:lnTo>
                  <a:lnTo>
                    <a:pt x="3433487" y="557050"/>
                  </a:lnTo>
                  <a:lnTo>
                    <a:pt x="3460990" y="586735"/>
                  </a:lnTo>
                  <a:lnTo>
                    <a:pt x="3487048" y="616971"/>
                  </a:lnTo>
                  <a:lnTo>
                    <a:pt x="3511632" y="647740"/>
                  </a:lnTo>
                  <a:lnTo>
                    <a:pt x="3534713" y="679025"/>
                  </a:lnTo>
                  <a:lnTo>
                    <a:pt x="3556264" y="710808"/>
                  </a:lnTo>
                  <a:lnTo>
                    <a:pt x="3594656" y="775799"/>
                  </a:lnTo>
                  <a:lnTo>
                    <a:pt x="3626581" y="842573"/>
                  </a:lnTo>
                  <a:lnTo>
                    <a:pt x="3651810" y="910991"/>
                  </a:lnTo>
                  <a:lnTo>
                    <a:pt x="3670114" y="980913"/>
                  </a:lnTo>
                  <a:lnTo>
                    <a:pt x="3681264" y="1052200"/>
                  </a:lnTo>
                  <a:lnTo>
                    <a:pt x="3685031" y="1124712"/>
                  </a:lnTo>
                  <a:lnTo>
                    <a:pt x="3684085" y="1161112"/>
                  </a:lnTo>
                  <a:lnTo>
                    <a:pt x="3676598" y="1233028"/>
                  </a:lnTo>
                  <a:lnTo>
                    <a:pt x="3661842" y="1303650"/>
                  </a:lnTo>
                  <a:lnTo>
                    <a:pt x="3640047" y="1372838"/>
                  </a:lnTo>
                  <a:lnTo>
                    <a:pt x="3611442" y="1440451"/>
                  </a:lnTo>
                  <a:lnTo>
                    <a:pt x="3576254" y="1506351"/>
                  </a:lnTo>
                  <a:lnTo>
                    <a:pt x="3534713" y="1570398"/>
                  </a:lnTo>
                  <a:lnTo>
                    <a:pt x="3511632" y="1601683"/>
                  </a:lnTo>
                  <a:lnTo>
                    <a:pt x="3487048" y="1632452"/>
                  </a:lnTo>
                  <a:lnTo>
                    <a:pt x="3460990" y="1662688"/>
                  </a:lnTo>
                  <a:lnTo>
                    <a:pt x="3433487" y="1692373"/>
                  </a:lnTo>
                  <a:lnTo>
                    <a:pt x="3404567" y="1721491"/>
                  </a:lnTo>
                  <a:lnTo>
                    <a:pt x="3374259" y="1750022"/>
                  </a:lnTo>
                  <a:lnTo>
                    <a:pt x="3342591" y="1777951"/>
                  </a:lnTo>
                  <a:lnTo>
                    <a:pt x="3309592" y="1805260"/>
                  </a:lnTo>
                  <a:lnTo>
                    <a:pt x="3275291" y="1831930"/>
                  </a:lnTo>
                  <a:lnTo>
                    <a:pt x="3239716" y="1857945"/>
                  </a:lnTo>
                  <a:lnTo>
                    <a:pt x="3202895" y="1883288"/>
                  </a:lnTo>
                  <a:lnTo>
                    <a:pt x="3164858" y="1907940"/>
                  </a:lnTo>
                  <a:lnTo>
                    <a:pt x="3125633" y="1931884"/>
                  </a:lnTo>
                  <a:lnTo>
                    <a:pt x="3085249" y="1955103"/>
                  </a:lnTo>
                  <a:lnTo>
                    <a:pt x="3043734" y="1977580"/>
                  </a:lnTo>
                  <a:lnTo>
                    <a:pt x="3001116" y="1999296"/>
                  </a:lnTo>
                  <a:lnTo>
                    <a:pt x="2957425" y="2020235"/>
                  </a:lnTo>
                  <a:lnTo>
                    <a:pt x="2912688" y="2040379"/>
                  </a:lnTo>
                  <a:lnTo>
                    <a:pt x="2866935" y="2059711"/>
                  </a:lnTo>
                  <a:lnTo>
                    <a:pt x="2820194" y="2078212"/>
                  </a:lnTo>
                  <a:lnTo>
                    <a:pt x="2772494" y="2095866"/>
                  </a:lnTo>
                  <a:lnTo>
                    <a:pt x="2723863" y="2112656"/>
                  </a:lnTo>
                  <a:lnTo>
                    <a:pt x="2674330" y="2128563"/>
                  </a:lnTo>
                  <a:lnTo>
                    <a:pt x="2623923" y="2143570"/>
                  </a:lnTo>
                  <a:lnTo>
                    <a:pt x="2572672" y="2157660"/>
                  </a:lnTo>
                  <a:lnTo>
                    <a:pt x="2520604" y="2170816"/>
                  </a:lnTo>
                  <a:lnTo>
                    <a:pt x="2467748" y="2183019"/>
                  </a:lnTo>
                  <a:lnTo>
                    <a:pt x="2414133" y="2194253"/>
                  </a:lnTo>
                  <a:lnTo>
                    <a:pt x="2359787" y="2204500"/>
                  </a:lnTo>
                  <a:lnTo>
                    <a:pt x="2304739" y="2213742"/>
                  </a:lnTo>
                  <a:lnTo>
                    <a:pt x="2249018" y="2221962"/>
                  </a:lnTo>
                  <a:lnTo>
                    <a:pt x="2192652" y="2229143"/>
                  </a:lnTo>
                  <a:lnTo>
                    <a:pt x="2135670" y="2235267"/>
                  </a:lnTo>
                  <a:lnTo>
                    <a:pt x="2078100" y="2240317"/>
                  </a:lnTo>
                  <a:lnTo>
                    <a:pt x="2019971" y="2244275"/>
                  </a:lnTo>
                  <a:lnTo>
                    <a:pt x="1961312" y="2247124"/>
                  </a:lnTo>
                  <a:lnTo>
                    <a:pt x="1902150" y="2248846"/>
                  </a:lnTo>
                  <a:lnTo>
                    <a:pt x="1842515" y="2249424"/>
                  </a:lnTo>
                  <a:lnTo>
                    <a:pt x="1782881" y="2248846"/>
                  </a:lnTo>
                  <a:lnTo>
                    <a:pt x="1723719" y="2247124"/>
                  </a:lnTo>
                  <a:lnTo>
                    <a:pt x="1665060" y="2244275"/>
                  </a:lnTo>
                  <a:lnTo>
                    <a:pt x="1606931" y="2240317"/>
                  </a:lnTo>
                  <a:lnTo>
                    <a:pt x="1549361" y="2235267"/>
                  </a:lnTo>
                  <a:lnTo>
                    <a:pt x="1492379" y="2229143"/>
                  </a:lnTo>
                  <a:lnTo>
                    <a:pt x="1436013" y="2221962"/>
                  </a:lnTo>
                  <a:lnTo>
                    <a:pt x="1380292" y="2213742"/>
                  </a:lnTo>
                  <a:lnTo>
                    <a:pt x="1325244" y="2204500"/>
                  </a:lnTo>
                  <a:lnTo>
                    <a:pt x="1270898" y="2194253"/>
                  </a:lnTo>
                  <a:lnTo>
                    <a:pt x="1217283" y="2183019"/>
                  </a:lnTo>
                  <a:lnTo>
                    <a:pt x="1164427" y="2170816"/>
                  </a:lnTo>
                  <a:lnTo>
                    <a:pt x="1112359" y="2157660"/>
                  </a:lnTo>
                  <a:lnTo>
                    <a:pt x="1061108" y="2143570"/>
                  </a:lnTo>
                  <a:lnTo>
                    <a:pt x="1010701" y="2128563"/>
                  </a:lnTo>
                  <a:lnTo>
                    <a:pt x="961168" y="2112656"/>
                  </a:lnTo>
                  <a:lnTo>
                    <a:pt x="912537" y="2095866"/>
                  </a:lnTo>
                  <a:lnTo>
                    <a:pt x="864837" y="2078212"/>
                  </a:lnTo>
                  <a:lnTo>
                    <a:pt x="818096" y="2059711"/>
                  </a:lnTo>
                  <a:lnTo>
                    <a:pt x="772343" y="2040379"/>
                  </a:lnTo>
                  <a:lnTo>
                    <a:pt x="727606" y="2020235"/>
                  </a:lnTo>
                  <a:lnTo>
                    <a:pt x="683915" y="1999296"/>
                  </a:lnTo>
                  <a:lnTo>
                    <a:pt x="641297" y="1977580"/>
                  </a:lnTo>
                  <a:lnTo>
                    <a:pt x="599782" y="1955103"/>
                  </a:lnTo>
                  <a:lnTo>
                    <a:pt x="559398" y="1931884"/>
                  </a:lnTo>
                  <a:lnTo>
                    <a:pt x="520173" y="1907940"/>
                  </a:lnTo>
                  <a:lnTo>
                    <a:pt x="482136" y="1883288"/>
                  </a:lnTo>
                  <a:lnTo>
                    <a:pt x="445315" y="1857945"/>
                  </a:lnTo>
                  <a:lnTo>
                    <a:pt x="409740" y="1831930"/>
                  </a:lnTo>
                  <a:lnTo>
                    <a:pt x="375439" y="1805260"/>
                  </a:lnTo>
                  <a:lnTo>
                    <a:pt x="342440" y="1777951"/>
                  </a:lnTo>
                  <a:lnTo>
                    <a:pt x="310772" y="1750022"/>
                  </a:lnTo>
                  <a:lnTo>
                    <a:pt x="280464" y="1721491"/>
                  </a:lnTo>
                  <a:lnTo>
                    <a:pt x="251544" y="1692373"/>
                  </a:lnTo>
                  <a:lnTo>
                    <a:pt x="224041" y="1662688"/>
                  </a:lnTo>
                  <a:lnTo>
                    <a:pt x="197983" y="1632452"/>
                  </a:lnTo>
                  <a:lnTo>
                    <a:pt x="173399" y="1601683"/>
                  </a:lnTo>
                  <a:lnTo>
                    <a:pt x="150318" y="1570398"/>
                  </a:lnTo>
                  <a:lnTo>
                    <a:pt x="128767" y="1538615"/>
                  </a:lnTo>
                  <a:lnTo>
                    <a:pt x="90375" y="1473624"/>
                  </a:lnTo>
                  <a:lnTo>
                    <a:pt x="58450" y="1406850"/>
                  </a:lnTo>
                  <a:lnTo>
                    <a:pt x="33221" y="1338432"/>
                  </a:lnTo>
                  <a:lnTo>
                    <a:pt x="14917" y="1268510"/>
                  </a:lnTo>
                  <a:lnTo>
                    <a:pt x="3767" y="1197223"/>
                  </a:lnTo>
                  <a:lnTo>
                    <a:pt x="0" y="1124712"/>
                  </a:lnTo>
                  <a:close/>
                </a:path>
              </a:pathLst>
            </a:custGeom>
            <a:ln w="63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996053" y="4058792"/>
            <a:ext cx="146113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 marR="5080" indent="-108585">
              <a:lnSpc>
                <a:spcPct val="100000"/>
              </a:lnSpc>
              <a:spcBef>
                <a:spcPts val="100"/>
              </a:spcBef>
            </a:pPr>
            <a:r>
              <a:rPr sz="3200" b="1" i="1" spc="-90" dirty="0">
                <a:solidFill>
                  <a:srgbClr val="001F5F"/>
                </a:solidFill>
                <a:latin typeface="Times New Roman"/>
                <a:cs typeface="Times New Roman"/>
              </a:rPr>
              <a:t>AT </a:t>
            </a:r>
            <a:r>
              <a:rPr sz="3200" b="1" i="1" dirty="0">
                <a:solidFill>
                  <a:srgbClr val="001F5F"/>
                </a:solidFill>
                <a:latin typeface="Times New Roman"/>
                <a:cs typeface="Times New Roman"/>
              </a:rPr>
              <a:t>THE </a:t>
            </a:r>
            <a:r>
              <a:rPr sz="3200" b="1" i="1" spc="-78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1" i="1" spc="-75" dirty="0">
                <a:solidFill>
                  <a:srgbClr val="001F5F"/>
                </a:solidFill>
                <a:latin typeface="Times New Roman"/>
                <a:cs typeface="Times New Roman"/>
              </a:rPr>
              <a:t>STATE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804277" y="3450209"/>
            <a:ext cx="4081779" cy="2405380"/>
            <a:chOff x="7804277" y="3450209"/>
            <a:chExt cx="4081779" cy="2405380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07452" y="3453384"/>
              <a:ext cx="4075176" cy="239877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807452" y="3453384"/>
              <a:ext cx="4075429" cy="2399030"/>
            </a:xfrm>
            <a:custGeom>
              <a:avLst/>
              <a:gdLst/>
              <a:ahLst/>
              <a:cxnLst/>
              <a:rect l="l" t="t" r="r" b="b"/>
              <a:pathLst>
                <a:path w="4075429" h="2399029">
                  <a:moveTo>
                    <a:pt x="0" y="1199388"/>
                  </a:moveTo>
                  <a:lnTo>
                    <a:pt x="3458" y="1128912"/>
                  </a:lnTo>
                  <a:lnTo>
                    <a:pt x="13708" y="1059508"/>
                  </a:lnTo>
                  <a:lnTo>
                    <a:pt x="30556" y="991290"/>
                  </a:lnTo>
                  <a:lnTo>
                    <a:pt x="53813" y="924370"/>
                  </a:lnTo>
                  <a:lnTo>
                    <a:pt x="83286" y="858860"/>
                  </a:lnTo>
                  <a:lnTo>
                    <a:pt x="118786" y="794872"/>
                  </a:lnTo>
                  <a:lnTo>
                    <a:pt x="160121" y="732520"/>
                  </a:lnTo>
                  <a:lnTo>
                    <a:pt x="207099" y="671915"/>
                  </a:lnTo>
                  <a:lnTo>
                    <a:pt x="232645" y="642303"/>
                  </a:lnTo>
                  <a:lnTo>
                    <a:pt x="259530" y="613170"/>
                  </a:lnTo>
                  <a:lnTo>
                    <a:pt x="287731" y="584530"/>
                  </a:lnTo>
                  <a:lnTo>
                    <a:pt x="317223" y="556397"/>
                  </a:lnTo>
                  <a:lnTo>
                    <a:pt x="347983" y="528786"/>
                  </a:lnTo>
                  <a:lnTo>
                    <a:pt x="379986" y="501710"/>
                  </a:lnTo>
                  <a:lnTo>
                    <a:pt x="413210" y="475183"/>
                  </a:lnTo>
                  <a:lnTo>
                    <a:pt x="447629" y="449220"/>
                  </a:lnTo>
                  <a:lnTo>
                    <a:pt x="483220" y="423834"/>
                  </a:lnTo>
                  <a:lnTo>
                    <a:pt x="519960" y="399039"/>
                  </a:lnTo>
                  <a:lnTo>
                    <a:pt x="557824" y="374851"/>
                  </a:lnTo>
                  <a:lnTo>
                    <a:pt x="596788" y="351281"/>
                  </a:lnTo>
                  <a:lnTo>
                    <a:pt x="636829" y="328346"/>
                  </a:lnTo>
                  <a:lnTo>
                    <a:pt x="677923" y="306058"/>
                  </a:lnTo>
                  <a:lnTo>
                    <a:pt x="720045" y="284433"/>
                  </a:lnTo>
                  <a:lnTo>
                    <a:pt x="763172" y="263483"/>
                  </a:lnTo>
                  <a:lnTo>
                    <a:pt x="807281" y="243223"/>
                  </a:lnTo>
                  <a:lnTo>
                    <a:pt x="852346" y="223667"/>
                  </a:lnTo>
                  <a:lnTo>
                    <a:pt x="898345" y="204829"/>
                  </a:lnTo>
                  <a:lnTo>
                    <a:pt x="945253" y="186723"/>
                  </a:lnTo>
                  <a:lnTo>
                    <a:pt x="993046" y="169363"/>
                  </a:lnTo>
                  <a:lnTo>
                    <a:pt x="1041701" y="152764"/>
                  </a:lnTo>
                  <a:lnTo>
                    <a:pt x="1091194" y="136939"/>
                  </a:lnTo>
                  <a:lnTo>
                    <a:pt x="1141500" y="121902"/>
                  </a:lnTo>
                  <a:lnTo>
                    <a:pt x="1192596" y="107667"/>
                  </a:lnTo>
                  <a:lnTo>
                    <a:pt x="1244459" y="94249"/>
                  </a:lnTo>
                  <a:lnTo>
                    <a:pt x="1297063" y="81662"/>
                  </a:lnTo>
                  <a:lnTo>
                    <a:pt x="1350386" y="69919"/>
                  </a:lnTo>
                  <a:lnTo>
                    <a:pt x="1404403" y="59035"/>
                  </a:lnTo>
                  <a:lnTo>
                    <a:pt x="1459090" y="49023"/>
                  </a:lnTo>
                  <a:lnTo>
                    <a:pt x="1514425" y="39899"/>
                  </a:lnTo>
                  <a:lnTo>
                    <a:pt x="1570382" y="31675"/>
                  </a:lnTo>
                  <a:lnTo>
                    <a:pt x="1626937" y="24366"/>
                  </a:lnTo>
                  <a:lnTo>
                    <a:pt x="1684068" y="17986"/>
                  </a:lnTo>
                  <a:lnTo>
                    <a:pt x="1741750" y="12548"/>
                  </a:lnTo>
                  <a:lnTo>
                    <a:pt x="1799958" y="8068"/>
                  </a:lnTo>
                  <a:lnTo>
                    <a:pt x="1858670" y="4559"/>
                  </a:lnTo>
                  <a:lnTo>
                    <a:pt x="1917862" y="2035"/>
                  </a:lnTo>
                  <a:lnTo>
                    <a:pt x="1977509" y="511"/>
                  </a:lnTo>
                  <a:lnTo>
                    <a:pt x="2037588" y="0"/>
                  </a:lnTo>
                  <a:lnTo>
                    <a:pt x="2097666" y="511"/>
                  </a:lnTo>
                  <a:lnTo>
                    <a:pt x="2157313" y="2035"/>
                  </a:lnTo>
                  <a:lnTo>
                    <a:pt x="2216505" y="4559"/>
                  </a:lnTo>
                  <a:lnTo>
                    <a:pt x="2275217" y="8068"/>
                  </a:lnTo>
                  <a:lnTo>
                    <a:pt x="2333425" y="12548"/>
                  </a:lnTo>
                  <a:lnTo>
                    <a:pt x="2391107" y="17986"/>
                  </a:lnTo>
                  <a:lnTo>
                    <a:pt x="2448238" y="24366"/>
                  </a:lnTo>
                  <a:lnTo>
                    <a:pt x="2504793" y="31675"/>
                  </a:lnTo>
                  <a:lnTo>
                    <a:pt x="2560750" y="39899"/>
                  </a:lnTo>
                  <a:lnTo>
                    <a:pt x="2616085" y="49023"/>
                  </a:lnTo>
                  <a:lnTo>
                    <a:pt x="2670772" y="59035"/>
                  </a:lnTo>
                  <a:lnTo>
                    <a:pt x="2724789" y="69919"/>
                  </a:lnTo>
                  <a:lnTo>
                    <a:pt x="2778112" y="81662"/>
                  </a:lnTo>
                  <a:lnTo>
                    <a:pt x="2830716" y="94249"/>
                  </a:lnTo>
                  <a:lnTo>
                    <a:pt x="2882579" y="107667"/>
                  </a:lnTo>
                  <a:lnTo>
                    <a:pt x="2933675" y="121902"/>
                  </a:lnTo>
                  <a:lnTo>
                    <a:pt x="2983981" y="136939"/>
                  </a:lnTo>
                  <a:lnTo>
                    <a:pt x="3033474" y="152764"/>
                  </a:lnTo>
                  <a:lnTo>
                    <a:pt x="3082129" y="169363"/>
                  </a:lnTo>
                  <a:lnTo>
                    <a:pt x="3129922" y="186723"/>
                  </a:lnTo>
                  <a:lnTo>
                    <a:pt x="3176830" y="204829"/>
                  </a:lnTo>
                  <a:lnTo>
                    <a:pt x="3222829" y="223667"/>
                  </a:lnTo>
                  <a:lnTo>
                    <a:pt x="3267894" y="243223"/>
                  </a:lnTo>
                  <a:lnTo>
                    <a:pt x="3312003" y="263483"/>
                  </a:lnTo>
                  <a:lnTo>
                    <a:pt x="3355130" y="284433"/>
                  </a:lnTo>
                  <a:lnTo>
                    <a:pt x="3397252" y="306058"/>
                  </a:lnTo>
                  <a:lnTo>
                    <a:pt x="3438346" y="328346"/>
                  </a:lnTo>
                  <a:lnTo>
                    <a:pt x="3478387" y="351281"/>
                  </a:lnTo>
                  <a:lnTo>
                    <a:pt x="3517351" y="374851"/>
                  </a:lnTo>
                  <a:lnTo>
                    <a:pt x="3555215" y="399039"/>
                  </a:lnTo>
                  <a:lnTo>
                    <a:pt x="3591955" y="423834"/>
                  </a:lnTo>
                  <a:lnTo>
                    <a:pt x="3627546" y="449220"/>
                  </a:lnTo>
                  <a:lnTo>
                    <a:pt x="3661965" y="475183"/>
                  </a:lnTo>
                  <a:lnTo>
                    <a:pt x="3695189" y="501710"/>
                  </a:lnTo>
                  <a:lnTo>
                    <a:pt x="3727192" y="528786"/>
                  </a:lnTo>
                  <a:lnTo>
                    <a:pt x="3757952" y="556397"/>
                  </a:lnTo>
                  <a:lnTo>
                    <a:pt x="3787444" y="584530"/>
                  </a:lnTo>
                  <a:lnTo>
                    <a:pt x="3815645" y="613170"/>
                  </a:lnTo>
                  <a:lnTo>
                    <a:pt x="3842530" y="642303"/>
                  </a:lnTo>
                  <a:lnTo>
                    <a:pt x="3868076" y="671915"/>
                  </a:lnTo>
                  <a:lnTo>
                    <a:pt x="3892259" y="701992"/>
                  </a:lnTo>
                  <a:lnTo>
                    <a:pt x="3936439" y="763484"/>
                  </a:lnTo>
                  <a:lnTo>
                    <a:pt x="3974880" y="826669"/>
                  </a:lnTo>
                  <a:lnTo>
                    <a:pt x="4007391" y="891432"/>
                  </a:lnTo>
                  <a:lnTo>
                    <a:pt x="4033780" y="957661"/>
                  </a:lnTo>
                  <a:lnTo>
                    <a:pt x="4053856" y="1025244"/>
                  </a:lnTo>
                  <a:lnTo>
                    <a:pt x="4067429" y="1094069"/>
                  </a:lnTo>
                  <a:lnTo>
                    <a:pt x="4074307" y="1164022"/>
                  </a:lnTo>
                  <a:lnTo>
                    <a:pt x="4075176" y="1199388"/>
                  </a:lnTo>
                  <a:lnTo>
                    <a:pt x="4074307" y="1234753"/>
                  </a:lnTo>
                  <a:lnTo>
                    <a:pt x="4067429" y="1304706"/>
                  </a:lnTo>
                  <a:lnTo>
                    <a:pt x="4053856" y="1373531"/>
                  </a:lnTo>
                  <a:lnTo>
                    <a:pt x="4033780" y="1441114"/>
                  </a:lnTo>
                  <a:lnTo>
                    <a:pt x="4007391" y="1507343"/>
                  </a:lnTo>
                  <a:lnTo>
                    <a:pt x="3974880" y="1572106"/>
                  </a:lnTo>
                  <a:lnTo>
                    <a:pt x="3936439" y="1635291"/>
                  </a:lnTo>
                  <a:lnTo>
                    <a:pt x="3892259" y="1696783"/>
                  </a:lnTo>
                  <a:lnTo>
                    <a:pt x="3868076" y="1726860"/>
                  </a:lnTo>
                  <a:lnTo>
                    <a:pt x="3842530" y="1756472"/>
                  </a:lnTo>
                  <a:lnTo>
                    <a:pt x="3815645" y="1785605"/>
                  </a:lnTo>
                  <a:lnTo>
                    <a:pt x="3787444" y="1814245"/>
                  </a:lnTo>
                  <a:lnTo>
                    <a:pt x="3757952" y="1842378"/>
                  </a:lnTo>
                  <a:lnTo>
                    <a:pt x="3727192" y="1869989"/>
                  </a:lnTo>
                  <a:lnTo>
                    <a:pt x="3695189" y="1897065"/>
                  </a:lnTo>
                  <a:lnTo>
                    <a:pt x="3661965" y="1923592"/>
                  </a:lnTo>
                  <a:lnTo>
                    <a:pt x="3627546" y="1949555"/>
                  </a:lnTo>
                  <a:lnTo>
                    <a:pt x="3591955" y="1974941"/>
                  </a:lnTo>
                  <a:lnTo>
                    <a:pt x="3555215" y="1999736"/>
                  </a:lnTo>
                  <a:lnTo>
                    <a:pt x="3517351" y="2023924"/>
                  </a:lnTo>
                  <a:lnTo>
                    <a:pt x="3478387" y="2047494"/>
                  </a:lnTo>
                  <a:lnTo>
                    <a:pt x="3438346" y="2070429"/>
                  </a:lnTo>
                  <a:lnTo>
                    <a:pt x="3397252" y="2092717"/>
                  </a:lnTo>
                  <a:lnTo>
                    <a:pt x="3355130" y="2114342"/>
                  </a:lnTo>
                  <a:lnTo>
                    <a:pt x="3312003" y="2135292"/>
                  </a:lnTo>
                  <a:lnTo>
                    <a:pt x="3267894" y="2155552"/>
                  </a:lnTo>
                  <a:lnTo>
                    <a:pt x="3222829" y="2175108"/>
                  </a:lnTo>
                  <a:lnTo>
                    <a:pt x="3176830" y="2193946"/>
                  </a:lnTo>
                  <a:lnTo>
                    <a:pt x="3129922" y="2212052"/>
                  </a:lnTo>
                  <a:lnTo>
                    <a:pt x="3082129" y="2229412"/>
                  </a:lnTo>
                  <a:lnTo>
                    <a:pt x="3033474" y="2246011"/>
                  </a:lnTo>
                  <a:lnTo>
                    <a:pt x="2983981" y="2261836"/>
                  </a:lnTo>
                  <a:lnTo>
                    <a:pt x="2933675" y="2276873"/>
                  </a:lnTo>
                  <a:lnTo>
                    <a:pt x="2882579" y="2291108"/>
                  </a:lnTo>
                  <a:lnTo>
                    <a:pt x="2830716" y="2304526"/>
                  </a:lnTo>
                  <a:lnTo>
                    <a:pt x="2778112" y="2317113"/>
                  </a:lnTo>
                  <a:lnTo>
                    <a:pt x="2724789" y="2328856"/>
                  </a:lnTo>
                  <a:lnTo>
                    <a:pt x="2670772" y="2339740"/>
                  </a:lnTo>
                  <a:lnTo>
                    <a:pt x="2616085" y="2349752"/>
                  </a:lnTo>
                  <a:lnTo>
                    <a:pt x="2560750" y="2358876"/>
                  </a:lnTo>
                  <a:lnTo>
                    <a:pt x="2504793" y="2367100"/>
                  </a:lnTo>
                  <a:lnTo>
                    <a:pt x="2448238" y="2374409"/>
                  </a:lnTo>
                  <a:lnTo>
                    <a:pt x="2391107" y="2380789"/>
                  </a:lnTo>
                  <a:lnTo>
                    <a:pt x="2333425" y="2386227"/>
                  </a:lnTo>
                  <a:lnTo>
                    <a:pt x="2275217" y="2390707"/>
                  </a:lnTo>
                  <a:lnTo>
                    <a:pt x="2216505" y="2394216"/>
                  </a:lnTo>
                  <a:lnTo>
                    <a:pt x="2157313" y="2396740"/>
                  </a:lnTo>
                  <a:lnTo>
                    <a:pt x="2097666" y="2398264"/>
                  </a:lnTo>
                  <a:lnTo>
                    <a:pt x="2037588" y="2398776"/>
                  </a:lnTo>
                  <a:lnTo>
                    <a:pt x="1977509" y="2398264"/>
                  </a:lnTo>
                  <a:lnTo>
                    <a:pt x="1917862" y="2396740"/>
                  </a:lnTo>
                  <a:lnTo>
                    <a:pt x="1858670" y="2394216"/>
                  </a:lnTo>
                  <a:lnTo>
                    <a:pt x="1799958" y="2390707"/>
                  </a:lnTo>
                  <a:lnTo>
                    <a:pt x="1741750" y="2386227"/>
                  </a:lnTo>
                  <a:lnTo>
                    <a:pt x="1684068" y="2380789"/>
                  </a:lnTo>
                  <a:lnTo>
                    <a:pt x="1626937" y="2374409"/>
                  </a:lnTo>
                  <a:lnTo>
                    <a:pt x="1570382" y="2367100"/>
                  </a:lnTo>
                  <a:lnTo>
                    <a:pt x="1514425" y="2358876"/>
                  </a:lnTo>
                  <a:lnTo>
                    <a:pt x="1459090" y="2349752"/>
                  </a:lnTo>
                  <a:lnTo>
                    <a:pt x="1404403" y="2339740"/>
                  </a:lnTo>
                  <a:lnTo>
                    <a:pt x="1350386" y="2328856"/>
                  </a:lnTo>
                  <a:lnTo>
                    <a:pt x="1297063" y="2317113"/>
                  </a:lnTo>
                  <a:lnTo>
                    <a:pt x="1244459" y="2304526"/>
                  </a:lnTo>
                  <a:lnTo>
                    <a:pt x="1192596" y="2291108"/>
                  </a:lnTo>
                  <a:lnTo>
                    <a:pt x="1141500" y="2276873"/>
                  </a:lnTo>
                  <a:lnTo>
                    <a:pt x="1091194" y="2261836"/>
                  </a:lnTo>
                  <a:lnTo>
                    <a:pt x="1041701" y="2246011"/>
                  </a:lnTo>
                  <a:lnTo>
                    <a:pt x="993046" y="2229412"/>
                  </a:lnTo>
                  <a:lnTo>
                    <a:pt x="945253" y="2212052"/>
                  </a:lnTo>
                  <a:lnTo>
                    <a:pt x="898345" y="2193946"/>
                  </a:lnTo>
                  <a:lnTo>
                    <a:pt x="852346" y="2175108"/>
                  </a:lnTo>
                  <a:lnTo>
                    <a:pt x="807281" y="2155552"/>
                  </a:lnTo>
                  <a:lnTo>
                    <a:pt x="763172" y="2135292"/>
                  </a:lnTo>
                  <a:lnTo>
                    <a:pt x="720045" y="2114342"/>
                  </a:lnTo>
                  <a:lnTo>
                    <a:pt x="677923" y="2092717"/>
                  </a:lnTo>
                  <a:lnTo>
                    <a:pt x="636829" y="2070429"/>
                  </a:lnTo>
                  <a:lnTo>
                    <a:pt x="596788" y="2047494"/>
                  </a:lnTo>
                  <a:lnTo>
                    <a:pt x="557824" y="2023924"/>
                  </a:lnTo>
                  <a:lnTo>
                    <a:pt x="519960" y="1999736"/>
                  </a:lnTo>
                  <a:lnTo>
                    <a:pt x="483220" y="1974941"/>
                  </a:lnTo>
                  <a:lnTo>
                    <a:pt x="447629" y="1949555"/>
                  </a:lnTo>
                  <a:lnTo>
                    <a:pt x="413210" y="1923592"/>
                  </a:lnTo>
                  <a:lnTo>
                    <a:pt x="379986" y="1897065"/>
                  </a:lnTo>
                  <a:lnTo>
                    <a:pt x="347983" y="1869989"/>
                  </a:lnTo>
                  <a:lnTo>
                    <a:pt x="317223" y="1842378"/>
                  </a:lnTo>
                  <a:lnTo>
                    <a:pt x="287731" y="1814245"/>
                  </a:lnTo>
                  <a:lnTo>
                    <a:pt x="259530" y="1785605"/>
                  </a:lnTo>
                  <a:lnTo>
                    <a:pt x="232645" y="1756472"/>
                  </a:lnTo>
                  <a:lnTo>
                    <a:pt x="207099" y="1726860"/>
                  </a:lnTo>
                  <a:lnTo>
                    <a:pt x="182916" y="1696783"/>
                  </a:lnTo>
                  <a:lnTo>
                    <a:pt x="138736" y="1635291"/>
                  </a:lnTo>
                  <a:lnTo>
                    <a:pt x="100295" y="1572106"/>
                  </a:lnTo>
                  <a:lnTo>
                    <a:pt x="67784" y="1507343"/>
                  </a:lnTo>
                  <a:lnTo>
                    <a:pt x="41395" y="1441114"/>
                  </a:lnTo>
                  <a:lnTo>
                    <a:pt x="21319" y="1373531"/>
                  </a:lnTo>
                  <a:lnTo>
                    <a:pt x="7746" y="1304706"/>
                  </a:lnTo>
                  <a:lnTo>
                    <a:pt x="868" y="1234753"/>
                  </a:lnTo>
                  <a:lnTo>
                    <a:pt x="0" y="1199388"/>
                  </a:lnTo>
                  <a:close/>
                </a:path>
              </a:pathLst>
            </a:custGeom>
            <a:ln w="6349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544306" y="3895725"/>
            <a:ext cx="2603500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3200" b="1" i="1" spc="-90" dirty="0">
                <a:solidFill>
                  <a:srgbClr val="001F5F"/>
                </a:solidFill>
                <a:latin typeface="Times New Roman"/>
                <a:cs typeface="Times New Roman"/>
              </a:rPr>
              <a:t>AT</a:t>
            </a:r>
            <a:r>
              <a:rPr sz="3200" b="1" i="1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001F5F"/>
                </a:solidFill>
                <a:latin typeface="Times New Roman"/>
                <a:cs typeface="Times New Roman"/>
              </a:rPr>
              <a:t>THE </a:t>
            </a:r>
            <a:r>
              <a:rPr sz="3200" b="1" i="1" spc="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001F5F"/>
                </a:solidFill>
                <a:latin typeface="Times New Roman"/>
                <a:cs typeface="Times New Roman"/>
              </a:rPr>
              <a:t>LOCAL OR </a:t>
            </a:r>
            <a:r>
              <a:rPr sz="3200" b="1" i="1" spc="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001F5F"/>
                </a:solidFill>
                <a:latin typeface="Times New Roman"/>
                <a:cs typeface="Times New Roman"/>
              </a:rPr>
              <a:t>PERIPHERAL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344805" rIns="0" bIns="0" rtlCol="0">
            <a:spAutoFit/>
          </a:bodyPr>
          <a:lstStyle/>
          <a:p>
            <a:pPr marL="3886200">
              <a:lnSpc>
                <a:spcPct val="100000"/>
              </a:lnSpc>
              <a:spcBef>
                <a:spcPts val="2715"/>
              </a:spcBef>
            </a:pPr>
            <a:r>
              <a:rPr i="1" dirty="0">
                <a:latin typeface="Times New Roman"/>
                <a:cs typeface="Times New Roman"/>
              </a:rPr>
              <a:t>A.</a:t>
            </a:r>
            <a:r>
              <a:rPr i="1" spc="-160" dirty="0">
                <a:latin typeface="Times New Roman"/>
                <a:cs typeface="Times New Roman"/>
              </a:rPr>
              <a:t> </a:t>
            </a:r>
            <a:r>
              <a:rPr i="1" spc="-105" dirty="0">
                <a:latin typeface="Times New Roman"/>
                <a:cs typeface="Times New Roman"/>
              </a:rPr>
              <a:t>AT</a:t>
            </a:r>
            <a:r>
              <a:rPr i="1" spc="-2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THE</a:t>
            </a:r>
            <a:r>
              <a:rPr i="1" spc="-2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CENTRE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983993"/>
            <a:ext cx="10697845" cy="2753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official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"organs"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 system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at</a:t>
            </a:r>
            <a:r>
              <a:rPr sz="2800" dirty="0">
                <a:latin typeface="Times New Roman"/>
                <a:cs typeface="Times New Roman"/>
              </a:rPr>
              <a:t> 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national level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consist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516890" indent="-504825">
              <a:lnSpc>
                <a:spcPct val="100000"/>
              </a:lnSpc>
              <a:spcBef>
                <a:spcPts val="2680"/>
              </a:spcBef>
              <a:buAutoNum type="arabicParenBoth"/>
              <a:tabLst>
                <a:tab pos="517525" algn="l"/>
              </a:tabLst>
            </a:pP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sz="2800" b="1" i="1" spc="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Ministry</a:t>
            </a:r>
            <a:r>
              <a:rPr sz="2800" b="1" i="1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imes New Roman"/>
                <a:cs typeface="Times New Roman"/>
              </a:rPr>
              <a:t>of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Health </a:t>
            </a:r>
            <a:r>
              <a:rPr sz="2800" b="1" i="1" dirty="0">
                <a:solidFill>
                  <a:srgbClr val="001F5F"/>
                </a:solidFill>
                <a:latin typeface="Times New Roman"/>
                <a:cs typeface="Times New Roman"/>
              </a:rPr>
              <a:t>and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Family</a:t>
            </a:r>
            <a:r>
              <a:rPr sz="2800" b="1" i="1" spc="-5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35" dirty="0">
                <a:solidFill>
                  <a:srgbClr val="001F5F"/>
                </a:solidFill>
                <a:latin typeface="Times New Roman"/>
                <a:cs typeface="Times New Roman"/>
              </a:rPr>
              <a:t>Welfare</a:t>
            </a:r>
            <a:endParaRPr sz="2800">
              <a:latin typeface="Times New Roman"/>
              <a:cs typeface="Times New Roman"/>
            </a:endParaRPr>
          </a:p>
          <a:p>
            <a:pPr marL="516890" indent="-504825">
              <a:lnSpc>
                <a:spcPct val="100000"/>
              </a:lnSpc>
              <a:spcBef>
                <a:spcPts val="2685"/>
              </a:spcBef>
              <a:buAutoNum type="arabicParenBoth"/>
              <a:tabLst>
                <a:tab pos="517525" algn="l"/>
              </a:tabLst>
            </a:pP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sz="2800" b="1" i="1" spc="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Directorate</a:t>
            </a:r>
            <a:r>
              <a:rPr sz="2800" b="1" i="1" spc="-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General</a:t>
            </a:r>
            <a:r>
              <a:rPr sz="2800" b="1" i="1" spc="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imes New Roman"/>
                <a:cs typeface="Times New Roman"/>
              </a:rPr>
              <a:t>of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Health</a:t>
            </a:r>
            <a:r>
              <a:rPr sz="2800" b="1" i="1" spc="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Services</a:t>
            </a:r>
            <a:r>
              <a:rPr sz="2800" b="1" i="1" spc="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(DGHS);</a:t>
            </a:r>
            <a:r>
              <a:rPr sz="2800" b="1" i="1" spc="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endParaRPr sz="2800">
              <a:latin typeface="Times New Roman"/>
              <a:cs typeface="Times New Roman"/>
            </a:endParaRPr>
          </a:p>
          <a:p>
            <a:pPr marL="516890" indent="-504825">
              <a:lnSpc>
                <a:spcPct val="100000"/>
              </a:lnSpc>
              <a:spcBef>
                <a:spcPts val="2680"/>
              </a:spcBef>
              <a:buAutoNum type="arabicParenBoth"/>
              <a:tabLst>
                <a:tab pos="517525" algn="l"/>
              </a:tabLst>
            </a:pP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sz="2800" b="1" i="1" spc="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Central</a:t>
            </a:r>
            <a:r>
              <a:rPr sz="2800" b="1" i="1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Council</a:t>
            </a:r>
            <a:r>
              <a:rPr sz="2800" b="1" i="1" dirty="0">
                <a:solidFill>
                  <a:srgbClr val="001F5F"/>
                </a:solidFill>
                <a:latin typeface="Times New Roman"/>
                <a:cs typeface="Times New Roman"/>
              </a:rPr>
              <a:t> of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Health</a:t>
            </a:r>
            <a:r>
              <a:rPr sz="2800" b="1" i="1" spc="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Times New Roman"/>
                <a:cs typeface="Times New Roman"/>
              </a:rPr>
              <a:t>and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Family</a:t>
            </a:r>
            <a:r>
              <a:rPr sz="28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30" dirty="0">
                <a:solidFill>
                  <a:srgbClr val="001F5F"/>
                </a:solidFill>
                <a:latin typeface="Times New Roman"/>
                <a:cs typeface="Times New Roman"/>
              </a:rPr>
              <a:t>Welfare.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5447" y="365759"/>
            <a:ext cx="11851005" cy="6132830"/>
            <a:chOff x="155447" y="365759"/>
            <a:chExt cx="11851005" cy="6132830"/>
          </a:xfrm>
        </p:grpSpPr>
        <p:sp>
          <p:nvSpPr>
            <p:cNvPr id="3" name="object 3"/>
            <p:cNvSpPr/>
            <p:nvPr/>
          </p:nvSpPr>
          <p:spPr>
            <a:xfrm>
              <a:off x="155448" y="365759"/>
              <a:ext cx="11844655" cy="1324610"/>
            </a:xfrm>
            <a:custGeom>
              <a:avLst/>
              <a:gdLst/>
              <a:ahLst/>
              <a:cxnLst/>
              <a:rect l="l" t="t" r="r" b="b"/>
              <a:pathLst>
                <a:path w="11844655" h="1324610">
                  <a:moveTo>
                    <a:pt x="11844528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0" y="1324356"/>
                  </a:lnTo>
                  <a:lnTo>
                    <a:pt x="11844528" y="1324356"/>
                  </a:lnTo>
                  <a:lnTo>
                    <a:pt x="11844528" y="210312"/>
                  </a:lnTo>
                  <a:lnTo>
                    <a:pt x="11844528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371" y="576071"/>
              <a:ext cx="11690604" cy="59161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6196" y="572896"/>
              <a:ext cx="11697335" cy="5922645"/>
            </a:xfrm>
            <a:custGeom>
              <a:avLst/>
              <a:gdLst/>
              <a:ahLst/>
              <a:cxnLst/>
              <a:rect l="l" t="t" r="r" b="b"/>
              <a:pathLst>
                <a:path w="11697335" h="5922645">
                  <a:moveTo>
                    <a:pt x="0" y="5922518"/>
                  </a:moveTo>
                  <a:lnTo>
                    <a:pt x="11696954" y="5922518"/>
                  </a:lnTo>
                  <a:lnTo>
                    <a:pt x="11696954" y="0"/>
                  </a:lnTo>
                  <a:lnTo>
                    <a:pt x="0" y="0"/>
                  </a:lnTo>
                  <a:lnTo>
                    <a:pt x="0" y="5922518"/>
                  </a:lnTo>
                  <a:close/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47189" y="637412"/>
            <a:ext cx="8861425" cy="506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29"/>
              </a:lnSpc>
            </a:pPr>
            <a:r>
              <a:rPr sz="3600" b="1" i="1" dirty="0">
                <a:solidFill>
                  <a:srgbClr val="FFFFFF"/>
                </a:solidFill>
                <a:latin typeface="Times New Roman"/>
                <a:cs typeface="Times New Roman"/>
              </a:rPr>
              <a:t>(1)</a:t>
            </a:r>
            <a:r>
              <a:rPr sz="36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36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Ministry </a:t>
            </a:r>
            <a:r>
              <a:rPr sz="3600" b="1" i="1" dirty="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sz="36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Health</a:t>
            </a:r>
            <a:r>
              <a:rPr sz="3600" b="1" i="1" dirty="0">
                <a:solidFill>
                  <a:srgbClr val="FFFFFF"/>
                </a:solidFill>
                <a:latin typeface="Times New Roman"/>
                <a:cs typeface="Times New Roman"/>
              </a:rPr>
              <a:t> and</a:t>
            </a:r>
            <a:r>
              <a:rPr sz="36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FFFFFF"/>
                </a:solidFill>
                <a:latin typeface="Times New Roman"/>
                <a:cs typeface="Times New Roman"/>
              </a:rPr>
              <a:t>Family</a:t>
            </a:r>
            <a:r>
              <a:rPr sz="3600" b="1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b="1" i="1" spc="-40" dirty="0">
                <a:solidFill>
                  <a:srgbClr val="FFFFFF"/>
                </a:solidFill>
                <a:latin typeface="Times New Roman"/>
                <a:cs typeface="Times New Roman"/>
              </a:rPr>
              <a:t>Welfare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9097" y="0"/>
            <a:ext cx="11894185" cy="6618605"/>
            <a:chOff x="149097" y="0"/>
            <a:chExt cx="11894185" cy="66186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0"/>
              <a:ext cx="11881104" cy="66095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2272" y="758"/>
              <a:ext cx="11887835" cy="6612255"/>
            </a:xfrm>
            <a:custGeom>
              <a:avLst/>
              <a:gdLst/>
              <a:ahLst/>
              <a:cxnLst/>
              <a:rect l="l" t="t" r="r" b="b"/>
              <a:pathLst>
                <a:path w="11887835" h="6612255">
                  <a:moveTo>
                    <a:pt x="0" y="6612004"/>
                  </a:moveTo>
                  <a:lnTo>
                    <a:pt x="11887454" y="6612004"/>
                  </a:lnTo>
                  <a:lnTo>
                    <a:pt x="11887454" y="0"/>
                  </a:lnTo>
                </a:path>
                <a:path w="11887835" h="6612255">
                  <a:moveTo>
                    <a:pt x="0" y="0"/>
                  </a:moveTo>
                  <a:lnTo>
                    <a:pt x="0" y="6612004"/>
                  </a:lnTo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0" y="1403603"/>
              <a:ext cx="1842516" cy="57454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096000" y="1403603"/>
            <a:ext cx="1842770" cy="574675"/>
          </a:xfrm>
          <a:prstGeom prst="rect">
            <a:avLst/>
          </a:prstGeom>
          <a:ln w="6350">
            <a:solidFill>
              <a:srgbClr val="6FAC46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535940" marR="244475" indent="-282575">
              <a:lnSpc>
                <a:spcPts val="2160"/>
              </a:lnSpc>
              <a:spcBef>
                <a:spcPts val="55"/>
              </a:spcBef>
            </a:pPr>
            <a:r>
              <a:rPr sz="1800" b="0" spc="-10" dirty="0">
                <a:solidFill>
                  <a:srgbClr val="000000"/>
                </a:solidFill>
                <a:latin typeface="Calibri"/>
                <a:cs typeface="Calibri"/>
              </a:rPr>
              <a:t>Central</a:t>
            </a:r>
            <a:r>
              <a:rPr sz="1800" b="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Calibri"/>
                <a:cs typeface="Calibri"/>
              </a:rPr>
              <a:t>Health </a:t>
            </a:r>
            <a:r>
              <a:rPr sz="1800" b="0" spc="-3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0" spc="-10" dirty="0">
                <a:solidFill>
                  <a:srgbClr val="000000"/>
                </a:solidFill>
                <a:latin typeface="Calibri"/>
                <a:cs typeface="Calibri"/>
              </a:rPr>
              <a:t>Minister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221615" rIns="0" bIns="0" rtlCol="0">
            <a:spAutoFit/>
          </a:bodyPr>
          <a:lstStyle/>
          <a:p>
            <a:pPr marL="1491615">
              <a:lnSpc>
                <a:spcPct val="100000"/>
              </a:lnSpc>
              <a:spcBef>
                <a:spcPts val="1745"/>
              </a:spcBef>
            </a:pPr>
            <a:r>
              <a:rPr i="1" dirty="0">
                <a:latin typeface="Times New Roman"/>
                <a:cs typeface="Times New Roman"/>
              </a:rPr>
              <a:t>(1)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The</a:t>
            </a:r>
            <a:r>
              <a:rPr i="1" spc="-5" dirty="0">
                <a:latin typeface="Times New Roman"/>
                <a:cs typeface="Times New Roman"/>
              </a:rPr>
              <a:t> Ministry </a:t>
            </a:r>
            <a:r>
              <a:rPr i="1" dirty="0">
                <a:latin typeface="Times New Roman"/>
                <a:cs typeface="Times New Roman"/>
              </a:rPr>
              <a:t>of </a:t>
            </a:r>
            <a:r>
              <a:rPr i="1" spc="-5" dirty="0">
                <a:latin typeface="Times New Roman"/>
                <a:cs typeface="Times New Roman"/>
              </a:rPr>
              <a:t>Health </a:t>
            </a:r>
            <a:r>
              <a:rPr i="1" dirty="0">
                <a:latin typeface="Times New Roman"/>
                <a:cs typeface="Times New Roman"/>
              </a:rPr>
              <a:t>and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Family</a:t>
            </a:r>
            <a:r>
              <a:rPr i="1" spc="-60" dirty="0">
                <a:latin typeface="Times New Roman"/>
                <a:cs typeface="Times New Roman"/>
              </a:rPr>
              <a:t> </a:t>
            </a:r>
            <a:r>
              <a:rPr i="1" spc="-40" dirty="0">
                <a:latin typeface="Times New Roman"/>
                <a:cs typeface="Times New Roman"/>
              </a:rPr>
              <a:t>Welfare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5907" y="1822576"/>
            <a:ext cx="11977370" cy="4904740"/>
            <a:chOff x="25907" y="1822576"/>
            <a:chExt cx="11977370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07" y="1892807"/>
              <a:ext cx="2516886" cy="7871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5687" y="1892807"/>
              <a:ext cx="585977" cy="78714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33578" y="1983993"/>
            <a:ext cx="11690350" cy="3394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FUNCTIONS: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5000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1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functions</a:t>
            </a:r>
            <a:r>
              <a:rPr sz="2800" spc="2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1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1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Union</a:t>
            </a:r>
            <a:r>
              <a:rPr sz="2800" spc="19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19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Ministry</a:t>
            </a:r>
            <a:r>
              <a:rPr sz="2800" spc="19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are</a:t>
            </a:r>
            <a:r>
              <a:rPr sz="2800" spc="1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set</a:t>
            </a:r>
            <a:r>
              <a:rPr sz="2800" spc="1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out</a:t>
            </a:r>
            <a:r>
              <a:rPr sz="2800" spc="18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in</a:t>
            </a:r>
            <a:r>
              <a:rPr sz="2800" spc="1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1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seventh</a:t>
            </a:r>
            <a:r>
              <a:rPr sz="2800" spc="18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schedule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1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Article</a:t>
            </a:r>
            <a:r>
              <a:rPr sz="2800" dirty="0">
                <a:latin typeface="Times New Roman"/>
                <a:cs typeface="Times New Roman"/>
              </a:rPr>
              <a:t> 246 of 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Constitution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India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under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90"/>
              </a:spcBef>
            </a:pPr>
            <a:r>
              <a:rPr sz="2800" b="1" spc="-5" dirty="0">
                <a:latin typeface="Times New Roman"/>
                <a:cs typeface="Times New Roman"/>
              </a:rPr>
              <a:t>(a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)</a:t>
            </a:r>
            <a:r>
              <a:rPr sz="2800" b="1" spc="-5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The Union</a:t>
            </a:r>
            <a:r>
              <a:rPr sz="2800" b="1" spc="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list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and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75"/>
              </a:spcBef>
            </a:pPr>
            <a:r>
              <a:rPr sz="2800" b="1" spc="-5" dirty="0">
                <a:latin typeface="Times New Roman"/>
                <a:cs typeface="Times New Roman"/>
              </a:rPr>
              <a:t>(b)</a:t>
            </a:r>
            <a:r>
              <a:rPr sz="2800" b="1" spc="-5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The</a:t>
            </a:r>
            <a:r>
              <a:rPr sz="2800" b="1" spc="-2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Concurrent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list.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221615" rIns="0" bIns="0" rtlCol="0">
            <a:spAutoFit/>
          </a:bodyPr>
          <a:lstStyle/>
          <a:p>
            <a:pPr marL="1491615">
              <a:lnSpc>
                <a:spcPct val="100000"/>
              </a:lnSpc>
              <a:spcBef>
                <a:spcPts val="1745"/>
              </a:spcBef>
            </a:pPr>
            <a:r>
              <a:rPr i="1" dirty="0">
                <a:latin typeface="Times New Roman"/>
                <a:cs typeface="Times New Roman"/>
              </a:rPr>
              <a:t>(1)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The</a:t>
            </a:r>
            <a:r>
              <a:rPr i="1" spc="-5" dirty="0">
                <a:latin typeface="Times New Roman"/>
                <a:cs typeface="Times New Roman"/>
              </a:rPr>
              <a:t> Ministry </a:t>
            </a:r>
            <a:r>
              <a:rPr i="1" dirty="0">
                <a:latin typeface="Times New Roman"/>
                <a:cs typeface="Times New Roman"/>
              </a:rPr>
              <a:t>of </a:t>
            </a:r>
            <a:r>
              <a:rPr i="1" spc="-5" dirty="0">
                <a:latin typeface="Times New Roman"/>
                <a:cs typeface="Times New Roman"/>
              </a:rPr>
              <a:t>Health </a:t>
            </a:r>
            <a:r>
              <a:rPr i="1" dirty="0">
                <a:latin typeface="Times New Roman"/>
                <a:cs typeface="Times New Roman"/>
              </a:rPr>
              <a:t>and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Family</a:t>
            </a:r>
            <a:r>
              <a:rPr i="1" spc="-60" dirty="0">
                <a:latin typeface="Times New Roman"/>
                <a:cs typeface="Times New Roman"/>
              </a:rPr>
              <a:t> </a:t>
            </a:r>
            <a:r>
              <a:rPr i="1" spc="-40" dirty="0">
                <a:latin typeface="Times New Roman"/>
                <a:cs typeface="Times New Roman"/>
              </a:rPr>
              <a:t>Welfare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983993"/>
            <a:ext cx="11689715" cy="40341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imes New Roman"/>
                <a:cs typeface="Times New Roman"/>
              </a:rPr>
              <a:t>(a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)</a:t>
            </a:r>
            <a:r>
              <a:rPr sz="2800" b="1" spc="-5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The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Union</a:t>
            </a:r>
            <a:r>
              <a:rPr sz="2800" b="1" spc="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list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Functions:</a:t>
            </a:r>
            <a:endParaRPr sz="2800">
              <a:latin typeface="Times New Roman"/>
              <a:cs typeface="Times New Roman"/>
            </a:endParaRPr>
          </a:p>
          <a:p>
            <a:pPr marL="241300" indent="-228600" algn="just">
              <a:lnSpc>
                <a:spcPct val="100000"/>
              </a:lnSpc>
              <a:spcBef>
                <a:spcPts val="268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International health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relations and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administration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port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quarantine.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5000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Administration</a:t>
            </a:r>
            <a:r>
              <a:rPr sz="2800" spc="3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3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central</a:t>
            </a:r>
            <a:r>
              <a:rPr sz="2800" spc="39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institutes</a:t>
            </a:r>
            <a:r>
              <a:rPr sz="2800" spc="3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such</a:t>
            </a:r>
            <a:r>
              <a:rPr sz="2800" spc="3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as</a:t>
            </a:r>
            <a:r>
              <a:rPr sz="2800" spc="3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38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All</a:t>
            </a:r>
            <a:r>
              <a:rPr sz="2800" spc="3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India</a:t>
            </a:r>
            <a:r>
              <a:rPr sz="2800" spc="3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Institute</a:t>
            </a:r>
            <a:r>
              <a:rPr sz="2800" spc="3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3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Hygiene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Public Health, Kolkata; National Institute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the Control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Communicable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Diseases,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Delhi,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etc.</a:t>
            </a:r>
            <a:endParaRPr sz="2800">
              <a:latin typeface="Times New Roman"/>
              <a:cs typeface="Times New Roman"/>
            </a:endParaRPr>
          </a:p>
          <a:p>
            <a:pPr marL="241300" indent="-228600" algn="just">
              <a:lnSpc>
                <a:spcPct val="100000"/>
              </a:lnSpc>
              <a:spcBef>
                <a:spcPts val="268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Promotion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research </a:t>
            </a:r>
            <a:r>
              <a:rPr sz="2800" dirty="0">
                <a:latin typeface="Times New Roman"/>
                <a:cs typeface="Times New Roman"/>
              </a:rPr>
              <a:t>through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research centers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</a:t>
            </a:r>
            <a:r>
              <a:rPr sz="2800" dirty="0">
                <a:latin typeface="Times New Roman"/>
                <a:cs typeface="Times New Roman"/>
              </a:rPr>
              <a:t>other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bodies.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3736" y="134112"/>
            <a:ext cx="11844655" cy="1324610"/>
          </a:xfrm>
          <a:custGeom>
            <a:avLst/>
            <a:gdLst/>
            <a:ahLst/>
            <a:cxnLst/>
            <a:rect l="l" t="t" r="r" b="b"/>
            <a:pathLst>
              <a:path w="11844655" h="1324610">
                <a:moveTo>
                  <a:pt x="11844528" y="0"/>
                </a:moveTo>
                <a:lnTo>
                  <a:pt x="0" y="0"/>
                </a:lnTo>
                <a:lnTo>
                  <a:pt x="0" y="1324356"/>
                </a:lnTo>
                <a:lnTo>
                  <a:pt x="11844528" y="1324356"/>
                </a:lnTo>
                <a:lnTo>
                  <a:pt x="11844528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3285" y="342976"/>
            <a:ext cx="88868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dirty="0">
                <a:latin typeface="Times New Roman"/>
                <a:cs typeface="Times New Roman"/>
              </a:rPr>
              <a:t>(1)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The</a:t>
            </a:r>
            <a:r>
              <a:rPr i="1" spc="-5" dirty="0">
                <a:latin typeface="Times New Roman"/>
                <a:cs typeface="Times New Roman"/>
              </a:rPr>
              <a:t> Ministry </a:t>
            </a:r>
            <a:r>
              <a:rPr i="1" dirty="0">
                <a:latin typeface="Times New Roman"/>
                <a:cs typeface="Times New Roman"/>
              </a:rPr>
              <a:t>of</a:t>
            </a:r>
            <a:r>
              <a:rPr i="1" spc="-5" dirty="0">
                <a:latin typeface="Times New Roman"/>
                <a:cs typeface="Times New Roman"/>
              </a:rPr>
              <a:t> Health</a:t>
            </a:r>
            <a:r>
              <a:rPr i="1" spc="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and</a:t>
            </a:r>
            <a:r>
              <a:rPr i="1" spc="-5" dirty="0">
                <a:latin typeface="Times New Roman"/>
                <a:cs typeface="Times New Roman"/>
              </a:rPr>
              <a:t> Family</a:t>
            </a:r>
            <a:r>
              <a:rPr i="1" spc="-55" dirty="0">
                <a:latin typeface="Times New Roman"/>
                <a:cs typeface="Times New Roman"/>
              </a:rPr>
              <a:t> </a:t>
            </a:r>
            <a:r>
              <a:rPr i="1" spc="-40" dirty="0">
                <a:latin typeface="Times New Roman"/>
                <a:cs typeface="Times New Roman"/>
              </a:rPr>
              <a:t>Welfare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70561" y="1630552"/>
            <a:ext cx="11851005" cy="5096510"/>
            <a:chOff x="170561" y="1630552"/>
            <a:chExt cx="11851005" cy="50965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736" y="1633727"/>
              <a:ext cx="11844528" cy="50901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73736" y="1633727"/>
              <a:ext cx="11844655" cy="5090160"/>
            </a:xfrm>
            <a:custGeom>
              <a:avLst/>
              <a:gdLst/>
              <a:ahLst/>
              <a:cxnLst/>
              <a:rect l="l" t="t" r="r" b="b"/>
              <a:pathLst>
                <a:path w="11844655" h="5090159">
                  <a:moveTo>
                    <a:pt x="0" y="5090160"/>
                  </a:moveTo>
                  <a:lnTo>
                    <a:pt x="11844528" y="5090160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5090160"/>
                  </a:lnTo>
                  <a:close/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52171" y="1587515"/>
            <a:ext cx="11687175" cy="4844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401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  <a:tab pos="1963420" algn="l"/>
                <a:tab pos="2641600" algn="l"/>
                <a:tab pos="4639945" algn="l"/>
                <a:tab pos="5101590" algn="l"/>
                <a:tab pos="6476365" algn="l"/>
                <a:tab pos="8898255" algn="l"/>
                <a:tab pos="9930765" algn="l"/>
                <a:tab pos="10608945" algn="l"/>
              </a:tabLst>
            </a:pPr>
            <a:r>
              <a:rPr sz="2800" spc="-5" dirty="0">
                <a:latin typeface="Times New Roman"/>
                <a:cs typeface="Times New Roman"/>
              </a:rPr>
              <a:t>Regu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5" dirty="0">
                <a:latin typeface="Times New Roman"/>
                <a:cs typeface="Times New Roman"/>
              </a:rPr>
              <a:t>ation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de</a:t>
            </a:r>
            <a:r>
              <a:rPr sz="2800" dirty="0">
                <a:latin typeface="Times New Roman"/>
                <a:cs typeface="Times New Roman"/>
              </a:rPr>
              <a:t>v</a:t>
            </a:r>
            <a:r>
              <a:rPr sz="2800" spc="-25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pm</a:t>
            </a:r>
            <a:r>
              <a:rPr sz="2800" spc="-20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nt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edic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l,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ar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20" dirty="0">
                <a:latin typeface="Times New Roman"/>
                <a:cs typeface="Times New Roman"/>
              </a:rPr>
              <a:t>c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-5" dirty="0">
                <a:latin typeface="Times New Roman"/>
                <a:cs typeface="Times New Roman"/>
              </a:rPr>
              <a:t>tic</a:t>
            </a:r>
            <a:r>
              <a:rPr sz="2800" spc="-15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l,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de</a:t>
            </a:r>
            <a:r>
              <a:rPr sz="2800" spc="-15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tal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spc="-20" dirty="0">
                <a:latin typeface="Times New Roman"/>
                <a:cs typeface="Times New Roman"/>
              </a:rPr>
              <a:t>u</a:t>
            </a:r>
            <a:r>
              <a:rPr sz="2800" spc="-5" dirty="0">
                <a:latin typeface="Times New Roman"/>
                <a:cs typeface="Times New Roman"/>
              </a:rPr>
              <a:t>rs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ng  </a:t>
            </a:r>
            <a:r>
              <a:rPr sz="2800" dirty="0">
                <a:latin typeface="Times New Roman"/>
                <a:cs typeface="Times New Roman"/>
              </a:rPr>
              <a:t>professions.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34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Establishment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maintenance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drug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standards.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35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Census,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collection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publication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other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statistical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data.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34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Immigration and emigration.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3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Regulation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labour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working of </a:t>
            </a:r>
            <a:r>
              <a:rPr sz="2800" spc="-5" dirty="0">
                <a:latin typeface="Times New Roman"/>
                <a:cs typeface="Times New Roman"/>
              </a:rPr>
              <a:t>mines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oil</a:t>
            </a:r>
            <a:r>
              <a:rPr sz="2800" spc="-5" dirty="0">
                <a:latin typeface="Times New Roman"/>
                <a:cs typeface="Times New Roman"/>
              </a:rPr>
              <a:t> fields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35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Times New Roman"/>
                <a:cs typeface="Times New Roman"/>
              </a:rPr>
              <a:t>Coordination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with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States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with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other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ministries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promotion</a:t>
            </a:r>
            <a:r>
              <a:rPr sz="2800" dirty="0">
                <a:latin typeface="Times New Roman"/>
                <a:cs typeface="Times New Roman"/>
              </a:rPr>
              <a:t> of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221615" rIns="0" bIns="0" rtlCol="0">
            <a:spAutoFit/>
          </a:bodyPr>
          <a:lstStyle/>
          <a:p>
            <a:pPr marL="1491615">
              <a:lnSpc>
                <a:spcPct val="100000"/>
              </a:lnSpc>
              <a:spcBef>
                <a:spcPts val="1745"/>
              </a:spcBef>
            </a:pPr>
            <a:r>
              <a:rPr i="1" dirty="0">
                <a:latin typeface="Times New Roman"/>
                <a:cs typeface="Times New Roman"/>
              </a:rPr>
              <a:t>(1)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The</a:t>
            </a:r>
            <a:r>
              <a:rPr i="1" spc="-5" dirty="0">
                <a:latin typeface="Times New Roman"/>
                <a:cs typeface="Times New Roman"/>
              </a:rPr>
              <a:t> Ministry </a:t>
            </a:r>
            <a:r>
              <a:rPr i="1" dirty="0">
                <a:latin typeface="Times New Roman"/>
                <a:cs typeface="Times New Roman"/>
              </a:rPr>
              <a:t>of </a:t>
            </a:r>
            <a:r>
              <a:rPr i="1" spc="-5" dirty="0">
                <a:latin typeface="Times New Roman"/>
                <a:cs typeface="Times New Roman"/>
              </a:rPr>
              <a:t>Health </a:t>
            </a:r>
            <a:r>
              <a:rPr i="1" dirty="0">
                <a:latin typeface="Times New Roman"/>
                <a:cs typeface="Times New Roman"/>
              </a:rPr>
              <a:t>and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Family</a:t>
            </a:r>
            <a:r>
              <a:rPr i="1" spc="-60" dirty="0">
                <a:latin typeface="Times New Roman"/>
                <a:cs typeface="Times New Roman"/>
              </a:rPr>
              <a:t> </a:t>
            </a:r>
            <a:r>
              <a:rPr i="1" spc="-40" dirty="0">
                <a:latin typeface="Times New Roman"/>
                <a:cs typeface="Times New Roman"/>
              </a:rPr>
              <a:t>Welfare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769643"/>
            <a:ext cx="11690350" cy="437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  <a:tabLst>
                <a:tab pos="635635" algn="l"/>
                <a:tab pos="2543810" algn="l"/>
                <a:tab pos="3304540" algn="l"/>
                <a:tab pos="4064000" algn="l"/>
                <a:tab pos="5596890" algn="l"/>
                <a:tab pos="6574155" algn="l"/>
                <a:tab pos="7590790" algn="l"/>
                <a:tab pos="8232140" algn="l"/>
                <a:tab pos="9960610" algn="l"/>
                <a:tab pos="10602595" algn="l"/>
                <a:tab pos="11242675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(</a:t>
            </a:r>
            <a:r>
              <a:rPr sz="2800" b="1" i="1" dirty="0">
                <a:latin typeface="Times New Roman"/>
                <a:cs typeface="Times New Roman"/>
              </a:rPr>
              <a:t>b</a:t>
            </a:r>
            <a:r>
              <a:rPr sz="2800" b="1" i="1" spc="-5" dirty="0">
                <a:latin typeface="Times New Roman"/>
                <a:cs typeface="Times New Roman"/>
              </a:rPr>
              <a:t>)</a:t>
            </a:r>
            <a:r>
              <a:rPr sz="2800" b="1" i="1" dirty="0">
                <a:latin typeface="Times New Roman"/>
                <a:cs typeface="Times New Roman"/>
              </a:rPr>
              <a:t>	</a:t>
            </a:r>
            <a:r>
              <a:rPr sz="2800" b="1" i="1" spc="-5" dirty="0">
                <a:latin typeface="Times New Roman"/>
                <a:cs typeface="Times New Roman"/>
              </a:rPr>
              <a:t>Con</a:t>
            </a:r>
            <a:r>
              <a:rPr sz="2800" b="1" i="1" spc="5" dirty="0">
                <a:latin typeface="Times New Roman"/>
                <a:cs typeface="Times New Roman"/>
              </a:rPr>
              <a:t>c</a:t>
            </a:r>
            <a:r>
              <a:rPr sz="2800" b="1" i="1" spc="-5" dirty="0">
                <a:latin typeface="Times New Roman"/>
                <a:cs typeface="Times New Roman"/>
              </a:rPr>
              <a:t>u</a:t>
            </a:r>
            <a:r>
              <a:rPr sz="2800" b="1" i="1" dirty="0">
                <a:latin typeface="Times New Roman"/>
                <a:cs typeface="Times New Roman"/>
              </a:rPr>
              <a:t>r</a:t>
            </a:r>
            <a:r>
              <a:rPr sz="2800" b="1" i="1" spc="-5" dirty="0">
                <a:latin typeface="Times New Roman"/>
                <a:cs typeface="Times New Roman"/>
              </a:rPr>
              <a:t>rent</a:t>
            </a:r>
            <a:r>
              <a:rPr sz="2800" b="1" i="1" dirty="0">
                <a:latin typeface="Times New Roman"/>
                <a:cs typeface="Times New Roman"/>
              </a:rPr>
              <a:t>	</a:t>
            </a:r>
            <a:r>
              <a:rPr sz="2800" b="1" i="1" spc="-5" dirty="0">
                <a:latin typeface="Times New Roman"/>
                <a:cs typeface="Times New Roman"/>
              </a:rPr>
              <a:t>list:</a:t>
            </a:r>
            <a:r>
              <a:rPr sz="2800" b="1" i="1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spc="10" dirty="0">
                <a:latin typeface="Times New Roman"/>
                <a:cs typeface="Times New Roman"/>
              </a:rPr>
              <a:t>u</a:t>
            </a:r>
            <a:r>
              <a:rPr sz="2800" spc="-5" dirty="0">
                <a:latin typeface="Times New Roman"/>
                <a:cs typeface="Times New Roman"/>
              </a:rPr>
              <a:t>nctions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listed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d</a:t>
            </a:r>
            <a:r>
              <a:rPr sz="2800" spc="-20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concu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rent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list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are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e  responsibility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both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5" dirty="0">
                <a:latin typeface="Times New Roman"/>
                <a:cs typeface="Times New Roman"/>
              </a:rPr>
              <a:t> Union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State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governments.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7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Prevention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5" dirty="0">
                <a:latin typeface="Times New Roman"/>
                <a:cs typeface="Times New Roman"/>
              </a:rPr>
              <a:t> communicable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diseases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9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Prevention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adulteration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foodstuffs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7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Control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drugs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poisons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8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40" dirty="0">
                <a:latin typeface="Times New Roman"/>
                <a:cs typeface="Times New Roman"/>
              </a:rPr>
              <a:t>Vital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statistics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41592" y="3429000"/>
            <a:ext cx="5358384" cy="329488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221615" rIns="0" bIns="0" rtlCol="0">
            <a:spAutoFit/>
          </a:bodyPr>
          <a:lstStyle/>
          <a:p>
            <a:pPr marL="1491615">
              <a:lnSpc>
                <a:spcPct val="100000"/>
              </a:lnSpc>
              <a:spcBef>
                <a:spcPts val="1745"/>
              </a:spcBef>
            </a:pPr>
            <a:r>
              <a:rPr i="1" dirty="0">
                <a:latin typeface="Times New Roman"/>
                <a:cs typeface="Times New Roman"/>
              </a:rPr>
              <a:t>(1)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The</a:t>
            </a:r>
            <a:r>
              <a:rPr i="1" spc="-5" dirty="0">
                <a:latin typeface="Times New Roman"/>
                <a:cs typeface="Times New Roman"/>
              </a:rPr>
              <a:t> Ministry </a:t>
            </a:r>
            <a:r>
              <a:rPr i="1" dirty="0">
                <a:latin typeface="Times New Roman"/>
                <a:cs typeface="Times New Roman"/>
              </a:rPr>
              <a:t>of </a:t>
            </a:r>
            <a:r>
              <a:rPr i="1" spc="-5" dirty="0">
                <a:latin typeface="Times New Roman"/>
                <a:cs typeface="Times New Roman"/>
              </a:rPr>
              <a:t>Health </a:t>
            </a:r>
            <a:r>
              <a:rPr i="1" dirty="0">
                <a:latin typeface="Times New Roman"/>
                <a:cs typeface="Times New Roman"/>
              </a:rPr>
              <a:t>and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Family</a:t>
            </a:r>
            <a:r>
              <a:rPr i="1" spc="-60" dirty="0">
                <a:latin typeface="Times New Roman"/>
                <a:cs typeface="Times New Roman"/>
              </a:rPr>
              <a:t> </a:t>
            </a:r>
            <a:r>
              <a:rPr i="1" spc="-40" dirty="0">
                <a:latin typeface="Times New Roman"/>
                <a:cs typeface="Times New Roman"/>
              </a:rPr>
              <a:t>Welfare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983993"/>
            <a:ext cx="5939790" cy="1986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Labour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welfare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8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Economic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social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planning,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8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Population control 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Family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Planning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2023" y="1828800"/>
            <a:ext cx="11808460" cy="4895215"/>
            <a:chOff x="192023" y="1828800"/>
            <a:chExt cx="11808460" cy="489521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82156" y="1828800"/>
              <a:ext cx="5417820" cy="48950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2023" y="4226051"/>
              <a:ext cx="6353556" cy="24978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447" y="365759"/>
            <a:ext cx="11844655" cy="902335"/>
          </a:xfrm>
          <a:custGeom>
            <a:avLst/>
            <a:gdLst/>
            <a:ahLst/>
            <a:cxnLst/>
            <a:rect l="l" t="t" r="r" b="b"/>
            <a:pathLst>
              <a:path w="11844655" h="902335">
                <a:moveTo>
                  <a:pt x="0" y="902208"/>
                </a:moveTo>
                <a:lnTo>
                  <a:pt x="11844528" y="902208"/>
                </a:lnTo>
                <a:lnTo>
                  <a:pt x="11844528" y="0"/>
                </a:lnTo>
                <a:lnTo>
                  <a:pt x="0" y="0"/>
                </a:lnTo>
                <a:lnTo>
                  <a:pt x="0" y="902208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035" y="492633"/>
            <a:ext cx="107784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2).</a:t>
            </a:r>
            <a:r>
              <a:rPr spc="-70" dirty="0"/>
              <a:t> </a:t>
            </a:r>
            <a:r>
              <a:rPr dirty="0"/>
              <a:t>The</a:t>
            </a:r>
            <a:r>
              <a:rPr spc="-5" dirty="0"/>
              <a:t> </a:t>
            </a:r>
            <a:r>
              <a:rPr spc="-10" dirty="0"/>
              <a:t>Directorate </a:t>
            </a:r>
            <a:r>
              <a:rPr dirty="0"/>
              <a:t>General</a:t>
            </a:r>
            <a:r>
              <a:rPr spc="-5" dirty="0"/>
              <a:t> </a:t>
            </a:r>
            <a:r>
              <a:rPr dirty="0"/>
              <a:t>of</a:t>
            </a:r>
            <a:r>
              <a:rPr spc="-10" dirty="0"/>
              <a:t> </a:t>
            </a:r>
            <a:r>
              <a:rPr dirty="0"/>
              <a:t>Health</a:t>
            </a:r>
            <a:r>
              <a:rPr spc="-5" dirty="0"/>
              <a:t> </a:t>
            </a:r>
            <a:r>
              <a:rPr dirty="0"/>
              <a:t>Services</a:t>
            </a:r>
            <a:r>
              <a:rPr spc="-10" dirty="0"/>
              <a:t> </a:t>
            </a:r>
            <a:r>
              <a:rPr dirty="0"/>
              <a:t>(DGHS)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1261617"/>
            <a:ext cx="12192000" cy="5596890"/>
            <a:chOff x="0" y="1261617"/>
            <a:chExt cx="12192000" cy="55968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67967"/>
              <a:ext cx="12192000" cy="55900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1" y="1264792"/>
              <a:ext cx="12191365" cy="0"/>
            </a:xfrm>
            <a:custGeom>
              <a:avLst/>
              <a:gdLst/>
              <a:ahLst/>
              <a:cxnLst/>
              <a:rect l="l" t="t" r="r" b="b"/>
              <a:pathLst>
                <a:path w="12191365">
                  <a:moveTo>
                    <a:pt x="12191238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381000" rIns="0" bIns="0" rtlCol="0">
            <a:spAutoFit/>
          </a:bodyPr>
          <a:lstStyle/>
          <a:p>
            <a:pPr marL="1141095">
              <a:lnSpc>
                <a:spcPct val="100000"/>
              </a:lnSpc>
              <a:spcBef>
                <a:spcPts val="3000"/>
              </a:spcBef>
            </a:pPr>
            <a:r>
              <a:rPr sz="3200" dirty="0"/>
              <a:t>2).</a:t>
            </a:r>
            <a:r>
              <a:rPr sz="3200" spc="-75" dirty="0"/>
              <a:t> </a:t>
            </a:r>
            <a:r>
              <a:rPr sz="3200" dirty="0"/>
              <a:t>The </a:t>
            </a:r>
            <a:r>
              <a:rPr sz="3200" spc="-5" dirty="0"/>
              <a:t>Directorate</a:t>
            </a:r>
            <a:r>
              <a:rPr sz="3200" spc="-35" dirty="0"/>
              <a:t> </a:t>
            </a:r>
            <a:r>
              <a:rPr sz="3200" dirty="0"/>
              <a:t>General</a:t>
            </a:r>
            <a:r>
              <a:rPr sz="3200" spc="-25" dirty="0"/>
              <a:t> </a:t>
            </a:r>
            <a:r>
              <a:rPr sz="3200" dirty="0"/>
              <a:t>of Health</a:t>
            </a:r>
            <a:r>
              <a:rPr sz="3200" spc="-45" dirty="0"/>
              <a:t> </a:t>
            </a:r>
            <a:r>
              <a:rPr sz="3200" dirty="0"/>
              <a:t>Services</a:t>
            </a:r>
            <a:r>
              <a:rPr sz="3200" spc="-10" dirty="0"/>
              <a:t> </a:t>
            </a:r>
            <a:r>
              <a:rPr sz="3200" dirty="0"/>
              <a:t>(DGHS)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769643"/>
            <a:ext cx="11689080" cy="207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501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8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general</a:t>
            </a:r>
            <a:r>
              <a:rPr sz="2800" b="1" spc="9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functions</a:t>
            </a:r>
            <a:r>
              <a:rPr sz="2800" b="1" spc="1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are</a:t>
            </a:r>
            <a:r>
              <a:rPr sz="2800" spc="8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s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urveys,</a:t>
            </a:r>
            <a:r>
              <a:rPr sz="2800" b="1" i="1" spc="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planning,</a:t>
            </a:r>
            <a:r>
              <a:rPr sz="28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coordination,</a:t>
            </a:r>
            <a:r>
              <a:rPr sz="2800" b="1" i="1" spc="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programming</a:t>
            </a:r>
            <a:r>
              <a:rPr sz="2800" b="1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and </a:t>
            </a:r>
            <a:r>
              <a:rPr sz="2800" b="1" i="1" spc="-6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appraisal</a:t>
            </a:r>
            <a:r>
              <a:rPr sz="28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of all</a:t>
            </a:r>
            <a:r>
              <a:rPr sz="2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health</a:t>
            </a:r>
            <a:r>
              <a:rPr sz="28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matters 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country.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7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latin typeface="Times New Roman"/>
                <a:cs typeface="Times New Roman"/>
              </a:rPr>
              <a:t>specific functions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are: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381000" rIns="0" bIns="0" rtlCol="0">
            <a:spAutoFit/>
          </a:bodyPr>
          <a:lstStyle/>
          <a:p>
            <a:pPr marL="1141095">
              <a:lnSpc>
                <a:spcPct val="100000"/>
              </a:lnSpc>
              <a:spcBef>
                <a:spcPts val="3000"/>
              </a:spcBef>
            </a:pPr>
            <a:r>
              <a:rPr sz="3200" dirty="0"/>
              <a:t>2).</a:t>
            </a:r>
            <a:r>
              <a:rPr sz="3200" spc="-75" dirty="0"/>
              <a:t> </a:t>
            </a:r>
            <a:r>
              <a:rPr sz="3200" dirty="0"/>
              <a:t>The </a:t>
            </a:r>
            <a:r>
              <a:rPr sz="3200" spc="-5" dirty="0"/>
              <a:t>Directorate</a:t>
            </a:r>
            <a:r>
              <a:rPr sz="3200" spc="-35" dirty="0"/>
              <a:t> </a:t>
            </a:r>
            <a:r>
              <a:rPr sz="3200" dirty="0"/>
              <a:t>General</a:t>
            </a:r>
            <a:r>
              <a:rPr sz="3200" spc="-25" dirty="0"/>
              <a:t> </a:t>
            </a:r>
            <a:r>
              <a:rPr sz="3200" dirty="0"/>
              <a:t>of Health</a:t>
            </a:r>
            <a:r>
              <a:rPr sz="3200" spc="-45" dirty="0"/>
              <a:t> </a:t>
            </a:r>
            <a:r>
              <a:rPr sz="3200" dirty="0"/>
              <a:t>Services</a:t>
            </a:r>
            <a:r>
              <a:rPr sz="3200" spc="-10" dirty="0"/>
              <a:t> </a:t>
            </a:r>
            <a:r>
              <a:rPr sz="3200" dirty="0"/>
              <a:t>(DGHS)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769643"/>
            <a:ext cx="11689080" cy="437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501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8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general</a:t>
            </a:r>
            <a:r>
              <a:rPr sz="2800" b="1" spc="9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functions</a:t>
            </a:r>
            <a:r>
              <a:rPr sz="2800" b="1" spc="1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are</a:t>
            </a:r>
            <a:r>
              <a:rPr sz="2800" spc="8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s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urveys,</a:t>
            </a:r>
            <a:r>
              <a:rPr sz="2800" b="1" i="1" spc="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planning,</a:t>
            </a:r>
            <a:r>
              <a:rPr sz="28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coordination,</a:t>
            </a:r>
            <a:r>
              <a:rPr sz="2800" b="1" i="1" spc="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programming</a:t>
            </a:r>
            <a:r>
              <a:rPr sz="2800" b="1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and </a:t>
            </a:r>
            <a:r>
              <a:rPr sz="2800" b="1" i="1" spc="-6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appraisal</a:t>
            </a:r>
            <a:r>
              <a:rPr sz="28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of all</a:t>
            </a:r>
            <a:r>
              <a:rPr sz="2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health</a:t>
            </a:r>
            <a:r>
              <a:rPr sz="28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matters 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country.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7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b="1" spc="-5" dirty="0">
                <a:latin typeface="Times New Roman"/>
                <a:cs typeface="Times New Roman"/>
              </a:rPr>
              <a:t>specific functions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are: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269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International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relations and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quarantine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267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Control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drug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standards</a:t>
            </a:r>
            <a:endParaRPr sz="2800">
              <a:latin typeface="Times New Roman"/>
              <a:cs typeface="Times New Roman"/>
            </a:endParaRPr>
          </a:p>
          <a:p>
            <a:pPr marL="295275" indent="-283210">
              <a:lnSpc>
                <a:spcPct val="100000"/>
              </a:lnSpc>
              <a:spcBef>
                <a:spcPts val="268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5" dirty="0">
                <a:latin typeface="Times New Roman"/>
                <a:cs typeface="Times New Roman"/>
              </a:rPr>
              <a:t>Medical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store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depots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381000" rIns="0" bIns="0" rtlCol="0">
            <a:spAutoFit/>
          </a:bodyPr>
          <a:lstStyle/>
          <a:p>
            <a:pPr marL="1141095">
              <a:lnSpc>
                <a:spcPct val="100000"/>
              </a:lnSpc>
              <a:spcBef>
                <a:spcPts val="3000"/>
              </a:spcBef>
            </a:pPr>
            <a:r>
              <a:rPr sz="3200" dirty="0"/>
              <a:t>2).</a:t>
            </a:r>
            <a:r>
              <a:rPr sz="3200" spc="-75" dirty="0"/>
              <a:t> </a:t>
            </a:r>
            <a:r>
              <a:rPr sz="3200" dirty="0"/>
              <a:t>The </a:t>
            </a:r>
            <a:r>
              <a:rPr sz="3200" spc="-5" dirty="0"/>
              <a:t>Directorate</a:t>
            </a:r>
            <a:r>
              <a:rPr sz="3200" spc="-35" dirty="0"/>
              <a:t> </a:t>
            </a:r>
            <a:r>
              <a:rPr sz="3200" dirty="0"/>
              <a:t>General</a:t>
            </a:r>
            <a:r>
              <a:rPr sz="3200" spc="-25" dirty="0"/>
              <a:t> </a:t>
            </a:r>
            <a:r>
              <a:rPr sz="3200" dirty="0"/>
              <a:t>of Health</a:t>
            </a:r>
            <a:r>
              <a:rPr sz="3200" spc="-45" dirty="0"/>
              <a:t> </a:t>
            </a:r>
            <a:r>
              <a:rPr sz="3200" dirty="0"/>
              <a:t>Services</a:t>
            </a:r>
            <a:r>
              <a:rPr sz="3200" spc="-10" dirty="0"/>
              <a:t> </a:t>
            </a:r>
            <a:r>
              <a:rPr sz="3200" dirty="0"/>
              <a:t>(DGHS)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983993"/>
            <a:ext cx="5258435" cy="4288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Post</a:t>
            </a:r>
            <a:r>
              <a:rPr sz="2800" b="1" i="1" spc="-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graduate</a:t>
            </a:r>
            <a:r>
              <a:rPr sz="2800" b="1" i="1" spc="-35" dirty="0">
                <a:latin typeface="Times New Roman"/>
                <a:cs typeface="Times New Roman"/>
              </a:rPr>
              <a:t> </a:t>
            </a:r>
            <a:r>
              <a:rPr sz="2800" b="1" i="1" dirty="0">
                <a:latin typeface="Times New Roman"/>
                <a:cs typeface="Times New Roman"/>
              </a:rPr>
              <a:t>training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8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Medical</a:t>
            </a:r>
            <a:r>
              <a:rPr sz="2800" b="1" i="1" spc="-45" dirty="0">
                <a:latin typeface="Times New Roman"/>
                <a:cs typeface="Times New Roman"/>
              </a:rPr>
              <a:t> </a:t>
            </a:r>
            <a:r>
              <a:rPr sz="2800" b="1" i="1" dirty="0">
                <a:latin typeface="Times New Roman"/>
                <a:cs typeface="Times New Roman"/>
              </a:rPr>
              <a:t>education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8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Medical</a:t>
            </a:r>
            <a:r>
              <a:rPr sz="2800" b="1" i="1" spc="-3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Research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8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Central</a:t>
            </a:r>
            <a:r>
              <a:rPr sz="2800" b="1" i="1" spc="-1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Govt. Health Scheme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7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National</a:t>
            </a:r>
            <a:r>
              <a:rPr sz="2800" b="1" i="1" spc="-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Health Programmes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9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Central</a:t>
            </a:r>
            <a:r>
              <a:rPr sz="2800" b="1" i="1" spc="-1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Health</a:t>
            </a:r>
            <a:r>
              <a:rPr sz="2800" b="1" i="1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Education</a:t>
            </a:r>
            <a:r>
              <a:rPr sz="2800" b="1" i="1" spc="-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Bureau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381000" rIns="0" bIns="0" rtlCol="0">
            <a:spAutoFit/>
          </a:bodyPr>
          <a:lstStyle/>
          <a:p>
            <a:pPr marL="1141095">
              <a:lnSpc>
                <a:spcPct val="100000"/>
              </a:lnSpc>
              <a:spcBef>
                <a:spcPts val="3000"/>
              </a:spcBef>
            </a:pPr>
            <a:r>
              <a:rPr sz="3200" dirty="0"/>
              <a:t>2).</a:t>
            </a:r>
            <a:r>
              <a:rPr sz="3200" spc="-75" dirty="0"/>
              <a:t> </a:t>
            </a:r>
            <a:r>
              <a:rPr sz="3200" dirty="0"/>
              <a:t>The </a:t>
            </a:r>
            <a:r>
              <a:rPr sz="3200" spc="-5" dirty="0"/>
              <a:t>Directorate</a:t>
            </a:r>
            <a:r>
              <a:rPr sz="3200" spc="-35" dirty="0"/>
              <a:t> </a:t>
            </a:r>
            <a:r>
              <a:rPr sz="3200" dirty="0"/>
              <a:t>General</a:t>
            </a:r>
            <a:r>
              <a:rPr sz="3200" spc="-25" dirty="0"/>
              <a:t> </a:t>
            </a:r>
            <a:r>
              <a:rPr sz="3200" dirty="0"/>
              <a:t>of Health</a:t>
            </a:r>
            <a:r>
              <a:rPr sz="3200" spc="-45" dirty="0"/>
              <a:t> </a:t>
            </a:r>
            <a:r>
              <a:rPr sz="3200" dirty="0"/>
              <a:t>Services</a:t>
            </a:r>
            <a:r>
              <a:rPr sz="3200" spc="-10" dirty="0"/>
              <a:t> </a:t>
            </a:r>
            <a:r>
              <a:rPr sz="3200" dirty="0"/>
              <a:t>(DGHS)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983993"/>
            <a:ext cx="4004945" cy="1218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Health</a:t>
            </a:r>
            <a:r>
              <a:rPr sz="2800" b="1" i="1" spc="-1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Intelligence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8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National</a:t>
            </a:r>
            <a:r>
              <a:rPr sz="2800" b="1" i="1" spc="-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Medical</a:t>
            </a:r>
            <a:r>
              <a:rPr sz="2800" b="1" i="1" spc="-1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Library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344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15"/>
              </a:spcBef>
            </a:pPr>
            <a:r>
              <a:rPr i="1" dirty="0">
                <a:latin typeface="Times New Roman"/>
                <a:cs typeface="Times New Roman"/>
              </a:rPr>
              <a:t>3).</a:t>
            </a:r>
            <a:r>
              <a:rPr i="1" spc="-2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Central</a:t>
            </a:r>
            <a:r>
              <a:rPr i="1" spc="-1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Council</a:t>
            </a:r>
            <a:r>
              <a:rPr i="1" spc="-2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of</a:t>
            </a:r>
            <a:r>
              <a:rPr i="1" spc="-15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Health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769643"/>
            <a:ext cx="11689715" cy="3227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 Central Council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Health was set </a:t>
            </a:r>
            <a:r>
              <a:rPr sz="2800" dirty="0">
                <a:latin typeface="Times New Roman"/>
                <a:cs typeface="Times New Roman"/>
              </a:rPr>
              <a:t>up by </a:t>
            </a:r>
            <a:r>
              <a:rPr sz="2800" spc="-5" dirty="0">
                <a:latin typeface="Times New Roman"/>
                <a:cs typeface="Times New Roman"/>
              </a:rPr>
              <a:t>a Presidential Order </a:t>
            </a:r>
            <a:r>
              <a:rPr sz="2800" dirty="0">
                <a:latin typeface="Times New Roman"/>
                <a:cs typeface="Times New Roman"/>
              </a:rPr>
              <a:t>on </a:t>
            </a:r>
            <a:r>
              <a:rPr sz="2800" spc="-5" dirty="0">
                <a:latin typeface="Times New Roman"/>
                <a:cs typeface="Times New Roman"/>
              </a:rPr>
              <a:t>9 August, </a:t>
            </a:r>
            <a:r>
              <a:rPr sz="2800" dirty="0">
                <a:latin typeface="Times New Roman"/>
                <a:cs typeface="Times New Roman"/>
              </a:rPr>
              <a:t> 1952 </a:t>
            </a:r>
            <a:r>
              <a:rPr sz="2800" spc="-5" dirty="0">
                <a:latin typeface="Times New Roman"/>
                <a:cs typeface="Times New Roman"/>
              </a:rPr>
              <a:t>under Article </a:t>
            </a:r>
            <a:r>
              <a:rPr sz="2800" dirty="0">
                <a:latin typeface="Times New Roman"/>
                <a:cs typeface="Times New Roman"/>
              </a:rPr>
              <a:t>263 of the </a:t>
            </a:r>
            <a:r>
              <a:rPr sz="2800" spc="-5" dirty="0">
                <a:latin typeface="Times New Roman"/>
                <a:cs typeface="Times New Roman"/>
              </a:rPr>
              <a:t>Constitution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-5" dirty="0">
                <a:latin typeface="Times New Roman"/>
                <a:cs typeface="Times New Roman"/>
              </a:rPr>
              <a:t>India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continuous consultation,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mutual understanding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and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cooperation between the Centre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and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the States </a:t>
            </a:r>
            <a:r>
              <a:rPr sz="2800" spc="-5" dirty="0">
                <a:latin typeface="Times New Roman"/>
                <a:cs typeface="Times New Roman"/>
              </a:rPr>
              <a:t>in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 implementation of all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programmes and measures pertaining to </a:t>
            </a:r>
            <a:r>
              <a:rPr sz="2800" spc="-1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health </a:t>
            </a:r>
            <a:r>
              <a:rPr sz="2800" dirty="0">
                <a:latin typeface="Times New Roman"/>
                <a:cs typeface="Times New Roman"/>
              </a:rPr>
              <a:t> of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nation.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344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15"/>
              </a:spcBef>
            </a:pPr>
            <a:r>
              <a:rPr i="1" dirty="0">
                <a:latin typeface="Times New Roman"/>
                <a:cs typeface="Times New Roman"/>
              </a:rPr>
              <a:t>3).</a:t>
            </a:r>
            <a:r>
              <a:rPr i="1" spc="-2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Central</a:t>
            </a:r>
            <a:r>
              <a:rPr i="1" spc="-1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Council</a:t>
            </a:r>
            <a:r>
              <a:rPr i="1" spc="-2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of</a:t>
            </a:r>
            <a:r>
              <a:rPr i="1" spc="-15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Health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983993"/>
            <a:ext cx="11554460" cy="2498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ORGANIZATION: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12700" marR="5080">
              <a:lnSpc>
                <a:spcPct val="150000"/>
              </a:lnSpc>
              <a:spcBef>
                <a:spcPts val="2475"/>
              </a:spcBef>
            </a:pP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Union</a:t>
            </a:r>
            <a:r>
              <a:rPr sz="2800" b="1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Health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Minister is</a:t>
            </a:r>
            <a:r>
              <a:rPr sz="28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the Chairman</a:t>
            </a:r>
            <a:r>
              <a:rPr sz="2800" b="1" i="1" spc="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State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Health</a:t>
            </a:r>
            <a:r>
              <a:rPr sz="2800" b="1" i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Ministers</a:t>
            </a:r>
            <a:r>
              <a:rPr sz="28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are </a:t>
            </a:r>
            <a:r>
              <a:rPr sz="2800" b="1" i="1" spc="-6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the members.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447" y="365759"/>
            <a:ext cx="11844655" cy="1324610"/>
          </a:xfrm>
          <a:custGeom>
            <a:avLst/>
            <a:gdLst/>
            <a:ahLst/>
            <a:cxnLst/>
            <a:rect l="l" t="t" r="r" b="b"/>
            <a:pathLst>
              <a:path w="11844655" h="1324610">
                <a:moveTo>
                  <a:pt x="11844528" y="0"/>
                </a:moveTo>
                <a:lnTo>
                  <a:pt x="0" y="0"/>
                </a:lnTo>
                <a:lnTo>
                  <a:pt x="0" y="1324356"/>
                </a:lnTo>
                <a:lnTo>
                  <a:pt x="11844528" y="1324356"/>
                </a:lnTo>
                <a:lnTo>
                  <a:pt x="11844528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97655" y="733425"/>
            <a:ext cx="49612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dirty="0">
                <a:latin typeface="Times New Roman"/>
                <a:cs typeface="Times New Roman"/>
              </a:rPr>
              <a:t>3).</a:t>
            </a:r>
            <a:r>
              <a:rPr sz="3200" i="1" spc="-2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Central</a:t>
            </a:r>
            <a:r>
              <a:rPr sz="3200" i="1" spc="-5" dirty="0">
                <a:latin typeface="Times New Roman"/>
                <a:cs typeface="Times New Roman"/>
              </a:rPr>
              <a:t> Council</a:t>
            </a:r>
            <a:r>
              <a:rPr sz="3200" i="1" spc="-1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of</a:t>
            </a:r>
            <a:r>
              <a:rPr sz="3200" i="1" spc="-3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Health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2272" y="1686941"/>
            <a:ext cx="11851005" cy="5092065"/>
            <a:chOff x="152272" y="1686941"/>
            <a:chExt cx="11851005" cy="50920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690116"/>
              <a:ext cx="11844528" cy="50855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5447" y="1690116"/>
              <a:ext cx="11844655" cy="5085715"/>
            </a:xfrm>
            <a:custGeom>
              <a:avLst/>
              <a:gdLst/>
              <a:ahLst/>
              <a:cxnLst/>
              <a:rect l="l" t="t" r="r" b="b"/>
              <a:pathLst>
                <a:path w="11844655" h="5085715">
                  <a:moveTo>
                    <a:pt x="0" y="5085588"/>
                  </a:moveTo>
                  <a:lnTo>
                    <a:pt x="11844528" y="5085588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5085588"/>
                  </a:lnTo>
                  <a:close/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3578" y="1848688"/>
            <a:ext cx="11689715" cy="4624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FUNCTIONS: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5000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5" dirty="0">
                <a:latin typeface="Times New Roman"/>
                <a:cs typeface="Times New Roman"/>
              </a:rPr>
              <a:t>To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consider</a:t>
            </a:r>
            <a:r>
              <a:rPr sz="2800" b="1" i="1" dirty="0">
                <a:latin typeface="Times New Roman"/>
                <a:cs typeface="Times New Roman"/>
              </a:rPr>
              <a:t> and </a:t>
            </a:r>
            <a:r>
              <a:rPr sz="2800" b="1" i="1" spc="-5" dirty="0">
                <a:latin typeface="Times New Roman"/>
                <a:cs typeface="Times New Roman"/>
              </a:rPr>
              <a:t>recommend</a:t>
            </a:r>
            <a:r>
              <a:rPr sz="2800" b="1" i="1" dirty="0">
                <a:latin typeface="Times New Roman"/>
                <a:cs typeface="Times New Roman"/>
              </a:rPr>
              <a:t> broad </a:t>
            </a:r>
            <a:r>
              <a:rPr sz="2800" b="1" i="1" spc="-5" dirty="0">
                <a:latin typeface="Times New Roman"/>
                <a:cs typeface="Times New Roman"/>
              </a:rPr>
              <a:t>outlines </a:t>
            </a:r>
            <a:r>
              <a:rPr sz="2800" b="1" i="1" dirty="0">
                <a:latin typeface="Times New Roman"/>
                <a:cs typeface="Times New Roman"/>
              </a:rPr>
              <a:t>of </a:t>
            </a:r>
            <a:r>
              <a:rPr sz="2800" b="1" i="1" spc="-5" dirty="0">
                <a:latin typeface="Times New Roman"/>
                <a:cs typeface="Times New Roman"/>
              </a:rPr>
              <a:t>policy </a:t>
            </a:r>
            <a:r>
              <a:rPr sz="2800" dirty="0">
                <a:latin typeface="Times New Roman"/>
                <a:cs typeface="Times New Roman"/>
              </a:rPr>
              <a:t>in </a:t>
            </a:r>
            <a:r>
              <a:rPr sz="2800" spc="-5" dirty="0">
                <a:latin typeface="Times New Roman"/>
                <a:cs typeface="Times New Roman"/>
              </a:rPr>
              <a:t>regard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matters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concerning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in</a:t>
            </a:r>
            <a:r>
              <a:rPr sz="2800" spc="-5" dirty="0">
                <a:latin typeface="Times New Roman"/>
                <a:cs typeface="Times New Roman"/>
              </a:rPr>
              <a:t> all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its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aspects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such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as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provision</a:t>
            </a:r>
            <a:r>
              <a:rPr sz="2800" dirty="0">
                <a:latin typeface="Times New Roman"/>
                <a:cs typeface="Times New Roman"/>
              </a:rPr>
              <a:t> 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remedial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preventive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care,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environmental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hygiene,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nutrition,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education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promotion</a:t>
            </a:r>
            <a:r>
              <a:rPr sz="2800" dirty="0">
                <a:latin typeface="Times New Roman"/>
                <a:cs typeface="Times New Roman"/>
              </a:rPr>
              <a:t> of </a:t>
            </a:r>
            <a:r>
              <a:rPr sz="2800" spc="-5" dirty="0">
                <a:latin typeface="Times New Roman"/>
                <a:cs typeface="Times New Roman"/>
              </a:rPr>
              <a:t>facilities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training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research.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00000"/>
              </a:lnSpc>
              <a:spcBef>
                <a:spcPts val="161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5" dirty="0">
                <a:latin typeface="Times New Roman"/>
                <a:cs typeface="Times New Roman"/>
              </a:rPr>
              <a:t>To </a:t>
            </a:r>
            <a:r>
              <a:rPr sz="2800" spc="-10" dirty="0">
                <a:latin typeface="Times New Roman"/>
                <a:cs typeface="Times New Roman"/>
              </a:rPr>
              <a:t>make </a:t>
            </a:r>
            <a:r>
              <a:rPr sz="2800" b="1" i="1" dirty="0">
                <a:latin typeface="Times New Roman"/>
                <a:cs typeface="Times New Roman"/>
              </a:rPr>
              <a:t>proposals </a:t>
            </a:r>
            <a:r>
              <a:rPr sz="2800" b="1" i="1" spc="-5" dirty="0">
                <a:latin typeface="Times New Roman"/>
                <a:cs typeface="Times New Roman"/>
              </a:rPr>
              <a:t>for legislation </a:t>
            </a:r>
            <a:r>
              <a:rPr sz="2800" spc="-10" dirty="0">
                <a:latin typeface="Times New Roman"/>
                <a:cs typeface="Times New Roman"/>
              </a:rPr>
              <a:t>in </a:t>
            </a:r>
            <a:r>
              <a:rPr sz="2800" spc="-5" dirty="0">
                <a:latin typeface="Times New Roman"/>
                <a:cs typeface="Times New Roman"/>
              </a:rPr>
              <a:t>fields of activity relating to medical </a:t>
            </a:r>
            <a:r>
              <a:rPr sz="2800" spc="-15" dirty="0">
                <a:latin typeface="Times New Roman"/>
                <a:cs typeface="Times New Roman"/>
              </a:rPr>
              <a:t>and 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public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matters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lay</a:t>
            </a:r>
            <a:r>
              <a:rPr sz="2800" dirty="0">
                <a:latin typeface="Times New Roman"/>
                <a:cs typeface="Times New Roman"/>
              </a:rPr>
              <a:t> down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pattern</a:t>
            </a:r>
            <a:r>
              <a:rPr sz="2800" dirty="0">
                <a:latin typeface="Times New Roman"/>
                <a:cs typeface="Times New Roman"/>
              </a:rPr>
              <a:t> 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development</a:t>
            </a:r>
            <a:r>
              <a:rPr sz="2800" spc="6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7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country </a:t>
            </a:r>
            <a:r>
              <a:rPr sz="2800" spc="-10" dirty="0">
                <a:latin typeface="Times New Roman"/>
                <a:cs typeface="Times New Roman"/>
              </a:rPr>
              <a:t>as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whole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3810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000"/>
              </a:spcBef>
            </a:pPr>
            <a:r>
              <a:rPr sz="3200" i="1" dirty="0">
                <a:latin typeface="Times New Roman"/>
                <a:cs typeface="Times New Roman"/>
              </a:rPr>
              <a:t>3).</a:t>
            </a:r>
            <a:r>
              <a:rPr sz="3200" i="1" spc="-2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Central</a:t>
            </a:r>
            <a:r>
              <a:rPr sz="3200" i="1" spc="-5" dirty="0">
                <a:latin typeface="Times New Roman"/>
                <a:cs typeface="Times New Roman"/>
              </a:rPr>
              <a:t> Council </a:t>
            </a:r>
            <a:r>
              <a:rPr sz="3200" i="1" dirty="0">
                <a:latin typeface="Times New Roman"/>
                <a:cs typeface="Times New Roman"/>
              </a:rPr>
              <a:t>of</a:t>
            </a:r>
            <a:r>
              <a:rPr sz="3200" i="1" spc="-3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Health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769643"/>
            <a:ext cx="11690350" cy="463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5" dirty="0">
                <a:latin typeface="Times New Roman"/>
                <a:cs typeface="Times New Roman"/>
              </a:rPr>
              <a:t>To</a:t>
            </a:r>
            <a:r>
              <a:rPr sz="2800" spc="49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make recommendations to the Central Government </a:t>
            </a:r>
            <a:r>
              <a:rPr sz="2800" dirty="0">
                <a:latin typeface="Times New Roman"/>
                <a:cs typeface="Times New Roman"/>
              </a:rPr>
              <a:t>regarding </a:t>
            </a:r>
            <a:r>
              <a:rPr sz="2800" spc="-5" dirty="0">
                <a:latin typeface="Times New Roman"/>
                <a:cs typeface="Times New Roman"/>
              </a:rPr>
              <a:t>distribution </a:t>
            </a:r>
            <a:r>
              <a:rPr sz="2800" dirty="0">
                <a:latin typeface="Times New Roman"/>
                <a:cs typeface="Times New Roman"/>
              </a:rPr>
              <a:t> 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available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grants-in-aid</a:t>
            </a:r>
            <a:r>
              <a:rPr sz="2800" dirty="0">
                <a:latin typeface="Times New Roman"/>
                <a:cs typeface="Times New Roman"/>
              </a:rPr>
              <a:t> for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purposes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dirty="0">
                <a:latin typeface="Times New Roman"/>
                <a:cs typeface="Times New Roman"/>
              </a:rPr>
              <a:t> 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States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review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periodically </a:t>
            </a:r>
            <a:r>
              <a:rPr sz="2800" dirty="0">
                <a:latin typeface="Times New Roman"/>
                <a:cs typeface="Times New Roman"/>
              </a:rPr>
              <a:t>the work </a:t>
            </a:r>
            <a:r>
              <a:rPr sz="2800" spc="-5" dirty="0">
                <a:latin typeface="Times New Roman"/>
                <a:cs typeface="Times New Roman"/>
              </a:rPr>
              <a:t>accomplished in </a:t>
            </a:r>
            <a:r>
              <a:rPr sz="2800" spc="-10" dirty="0">
                <a:latin typeface="Times New Roman"/>
                <a:cs typeface="Times New Roman"/>
              </a:rPr>
              <a:t>different </a:t>
            </a:r>
            <a:r>
              <a:rPr sz="2800" spc="-5" dirty="0">
                <a:latin typeface="Times New Roman"/>
                <a:cs typeface="Times New Roman"/>
              </a:rPr>
              <a:t>areas </a:t>
            </a:r>
            <a:r>
              <a:rPr sz="2800" dirty="0">
                <a:latin typeface="Times New Roman"/>
                <a:cs typeface="Times New Roman"/>
              </a:rPr>
              <a:t>through the </a:t>
            </a:r>
            <a:r>
              <a:rPr sz="2800" spc="-5" dirty="0">
                <a:latin typeface="Times New Roman"/>
                <a:cs typeface="Times New Roman"/>
              </a:rPr>
              <a:t>utilization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these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grants-in-aid.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5000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5" dirty="0">
                <a:latin typeface="Times New Roman"/>
                <a:cs typeface="Times New Roman"/>
              </a:rPr>
              <a:t>To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establish</a:t>
            </a:r>
            <a:r>
              <a:rPr sz="2800" b="1" i="1" dirty="0">
                <a:latin typeface="Times New Roman"/>
                <a:cs typeface="Times New Roman"/>
              </a:rPr>
              <a:t> any</a:t>
            </a:r>
            <a:r>
              <a:rPr sz="2800" b="1" i="1" spc="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organisation</a:t>
            </a:r>
            <a:r>
              <a:rPr sz="2800" b="1" i="1" dirty="0">
                <a:latin typeface="Times New Roman"/>
                <a:cs typeface="Times New Roman"/>
              </a:rPr>
              <a:t> or</a:t>
            </a:r>
            <a:r>
              <a:rPr sz="2800" b="1" i="1" spc="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organizations</a:t>
            </a:r>
            <a:r>
              <a:rPr sz="2800" b="1" i="1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invested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with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appropriate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functions for promoting and maintaining cooperation between the Central and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State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administrations.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304925"/>
            <a:chOff x="0" y="0"/>
            <a:chExt cx="12192000" cy="13049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1304925"/>
            </a:xfrm>
            <a:custGeom>
              <a:avLst/>
              <a:gdLst/>
              <a:ahLst/>
              <a:cxnLst/>
              <a:rect l="l" t="t" r="r" b="b"/>
              <a:pathLst>
                <a:path w="12192000" h="1304925">
                  <a:moveTo>
                    <a:pt x="0" y="1304542"/>
                  </a:moveTo>
                  <a:lnTo>
                    <a:pt x="12192000" y="1304542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304542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2379" y="207263"/>
              <a:ext cx="5284470" cy="100965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05378" y="326897"/>
            <a:ext cx="5382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dirty="0">
                <a:latin typeface="Times New Roman"/>
                <a:cs typeface="Times New Roman"/>
              </a:rPr>
              <a:t>B).</a:t>
            </a:r>
            <a:r>
              <a:rPr i="1" spc="-160" dirty="0">
                <a:latin typeface="Times New Roman"/>
                <a:cs typeface="Times New Roman"/>
              </a:rPr>
              <a:t> </a:t>
            </a:r>
            <a:r>
              <a:rPr i="1" spc="-105" dirty="0">
                <a:latin typeface="Times New Roman"/>
                <a:cs typeface="Times New Roman"/>
              </a:rPr>
              <a:t>AT</a:t>
            </a:r>
            <a:r>
              <a:rPr i="1" spc="-2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THE</a:t>
            </a:r>
            <a:r>
              <a:rPr i="1" spc="-25" dirty="0">
                <a:latin typeface="Times New Roman"/>
                <a:cs typeface="Times New Roman"/>
              </a:rPr>
              <a:t> </a:t>
            </a:r>
            <a:r>
              <a:rPr i="1" spc="-85" dirty="0">
                <a:latin typeface="Times New Roman"/>
                <a:cs typeface="Times New Roman"/>
              </a:rPr>
              <a:t>STATE</a:t>
            </a:r>
            <a:r>
              <a:rPr i="1" spc="-1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LEVEL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-3175" y="1301367"/>
            <a:ext cx="12198350" cy="5546090"/>
            <a:chOff x="-3175" y="1301367"/>
            <a:chExt cx="12198350" cy="554609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304542"/>
              <a:ext cx="12192000" cy="55397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1304542"/>
              <a:ext cx="12192000" cy="5539740"/>
            </a:xfrm>
            <a:custGeom>
              <a:avLst/>
              <a:gdLst/>
              <a:ahLst/>
              <a:cxnLst/>
              <a:rect l="l" t="t" r="r" b="b"/>
              <a:pathLst>
                <a:path w="12192000" h="5539740">
                  <a:moveTo>
                    <a:pt x="0" y="5539740"/>
                  </a:moveTo>
                  <a:lnTo>
                    <a:pt x="12192000" y="553974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5539740"/>
                  </a:lnTo>
                  <a:close/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53840" y="1371600"/>
              <a:ext cx="4107941" cy="78714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263390" y="1463421"/>
            <a:ext cx="36664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90" dirty="0">
                <a:latin typeface="Times New Roman"/>
                <a:cs typeface="Times New Roman"/>
              </a:rPr>
              <a:t>AT</a:t>
            </a:r>
            <a:r>
              <a:rPr sz="2800" b="1" i="1" spc="-2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THE </a:t>
            </a:r>
            <a:r>
              <a:rPr sz="2800" b="1" i="1" spc="-70" dirty="0">
                <a:latin typeface="Times New Roman"/>
                <a:cs typeface="Times New Roman"/>
              </a:rPr>
              <a:t>STATE</a:t>
            </a:r>
            <a:r>
              <a:rPr sz="2800" b="1" i="1" dirty="0">
                <a:latin typeface="Times New Roman"/>
                <a:cs typeface="Times New Roman"/>
              </a:rPr>
              <a:t> </a:t>
            </a:r>
            <a:r>
              <a:rPr sz="2800" b="1" i="1" spc="-10" dirty="0">
                <a:latin typeface="Times New Roman"/>
                <a:cs typeface="Times New Roman"/>
              </a:rPr>
              <a:t>LEVEL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06197" y="2430652"/>
            <a:ext cx="9756140" cy="3126105"/>
            <a:chOff x="306197" y="2430652"/>
            <a:chExt cx="9756140" cy="3126105"/>
          </a:xfrm>
        </p:grpSpPr>
        <p:sp>
          <p:nvSpPr>
            <p:cNvPr id="12" name="object 12"/>
            <p:cNvSpPr/>
            <p:nvPr/>
          </p:nvSpPr>
          <p:spPr>
            <a:xfrm>
              <a:off x="1562100" y="2433827"/>
              <a:ext cx="8496935" cy="1012825"/>
            </a:xfrm>
            <a:custGeom>
              <a:avLst/>
              <a:gdLst/>
              <a:ahLst/>
              <a:cxnLst/>
              <a:rect l="l" t="t" r="r" b="b"/>
              <a:pathLst>
                <a:path w="8496935" h="1012825">
                  <a:moveTo>
                    <a:pt x="4177284" y="0"/>
                  </a:moveTo>
                  <a:lnTo>
                    <a:pt x="4177284" y="506475"/>
                  </a:lnTo>
                </a:path>
                <a:path w="8496935" h="1012825">
                  <a:moveTo>
                    <a:pt x="8496935" y="505968"/>
                  </a:moveTo>
                  <a:lnTo>
                    <a:pt x="0" y="505968"/>
                  </a:lnTo>
                </a:path>
                <a:path w="8496935" h="1012825">
                  <a:moveTo>
                    <a:pt x="0" y="505968"/>
                  </a:moveTo>
                  <a:lnTo>
                    <a:pt x="0" y="1012444"/>
                  </a:lnTo>
                </a:path>
                <a:path w="8496935" h="1012825">
                  <a:moveTo>
                    <a:pt x="8496300" y="505968"/>
                  </a:moveTo>
                  <a:lnTo>
                    <a:pt x="8496300" y="1012444"/>
                  </a:lnTo>
                </a:path>
              </a:pathLst>
            </a:custGeom>
            <a:ln w="6350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9372" y="3453383"/>
              <a:ext cx="4332732" cy="21000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09372" y="3453383"/>
              <a:ext cx="4333240" cy="2100580"/>
            </a:xfrm>
            <a:custGeom>
              <a:avLst/>
              <a:gdLst/>
              <a:ahLst/>
              <a:cxnLst/>
              <a:rect l="l" t="t" r="r" b="b"/>
              <a:pathLst>
                <a:path w="4333240" h="2100579">
                  <a:moveTo>
                    <a:pt x="0" y="1050035"/>
                  </a:moveTo>
                  <a:lnTo>
                    <a:pt x="3677" y="988342"/>
                  </a:lnTo>
                  <a:lnTo>
                    <a:pt x="14574" y="927586"/>
                  </a:lnTo>
                  <a:lnTo>
                    <a:pt x="32487" y="867867"/>
                  </a:lnTo>
                  <a:lnTo>
                    <a:pt x="57214" y="809283"/>
                  </a:lnTo>
                  <a:lnTo>
                    <a:pt x="88550" y="751934"/>
                  </a:lnTo>
                  <a:lnTo>
                    <a:pt x="126294" y="695916"/>
                  </a:lnTo>
                  <a:lnTo>
                    <a:pt x="170241" y="641330"/>
                  </a:lnTo>
                  <a:lnTo>
                    <a:pt x="220189" y="588272"/>
                  </a:lnTo>
                  <a:lnTo>
                    <a:pt x="275934" y="536843"/>
                  </a:lnTo>
                  <a:lnTo>
                    <a:pt x="305917" y="511770"/>
                  </a:lnTo>
                  <a:lnTo>
                    <a:pt x="337273" y="487140"/>
                  </a:lnTo>
                  <a:lnTo>
                    <a:pt x="369977" y="462967"/>
                  </a:lnTo>
                  <a:lnTo>
                    <a:pt x="404003" y="439262"/>
                  </a:lnTo>
                  <a:lnTo>
                    <a:pt x="439326" y="416038"/>
                  </a:lnTo>
                  <a:lnTo>
                    <a:pt x="475921" y="393307"/>
                  </a:lnTo>
                  <a:lnTo>
                    <a:pt x="513762" y="371082"/>
                  </a:lnTo>
                  <a:lnTo>
                    <a:pt x="552823" y="349374"/>
                  </a:lnTo>
                  <a:lnTo>
                    <a:pt x="593080" y="328197"/>
                  </a:lnTo>
                  <a:lnTo>
                    <a:pt x="634507" y="307562"/>
                  </a:lnTo>
                  <a:lnTo>
                    <a:pt x="677079" y="287481"/>
                  </a:lnTo>
                  <a:lnTo>
                    <a:pt x="720770" y="267968"/>
                  </a:lnTo>
                  <a:lnTo>
                    <a:pt x="765554" y="249034"/>
                  </a:lnTo>
                  <a:lnTo>
                    <a:pt x="811407" y="230692"/>
                  </a:lnTo>
                  <a:lnTo>
                    <a:pt x="858303" y="212954"/>
                  </a:lnTo>
                  <a:lnTo>
                    <a:pt x="906217" y="195832"/>
                  </a:lnTo>
                  <a:lnTo>
                    <a:pt x="955123" y="179339"/>
                  </a:lnTo>
                  <a:lnTo>
                    <a:pt x="1004995" y="163487"/>
                  </a:lnTo>
                  <a:lnTo>
                    <a:pt x="1055809" y="148287"/>
                  </a:lnTo>
                  <a:lnTo>
                    <a:pt x="1107539" y="133754"/>
                  </a:lnTo>
                  <a:lnTo>
                    <a:pt x="1160160" y="119898"/>
                  </a:lnTo>
                  <a:lnTo>
                    <a:pt x="1213646" y="106733"/>
                  </a:lnTo>
                  <a:lnTo>
                    <a:pt x="1267971" y="94270"/>
                  </a:lnTo>
                  <a:lnTo>
                    <a:pt x="1323111" y="82522"/>
                  </a:lnTo>
                  <a:lnTo>
                    <a:pt x="1379040" y="71501"/>
                  </a:lnTo>
                  <a:lnTo>
                    <a:pt x="1435733" y="61219"/>
                  </a:lnTo>
                  <a:lnTo>
                    <a:pt x="1493164" y="51689"/>
                  </a:lnTo>
                  <a:lnTo>
                    <a:pt x="1551308" y="42924"/>
                  </a:lnTo>
                  <a:lnTo>
                    <a:pt x="1610139" y="34934"/>
                  </a:lnTo>
                  <a:lnTo>
                    <a:pt x="1669633" y="27734"/>
                  </a:lnTo>
                  <a:lnTo>
                    <a:pt x="1729763" y="21334"/>
                  </a:lnTo>
                  <a:lnTo>
                    <a:pt x="1790504" y="15748"/>
                  </a:lnTo>
                  <a:lnTo>
                    <a:pt x="1851831" y="10987"/>
                  </a:lnTo>
                  <a:lnTo>
                    <a:pt x="1913718" y="7064"/>
                  </a:lnTo>
                  <a:lnTo>
                    <a:pt x="1976141" y="3992"/>
                  </a:lnTo>
                  <a:lnTo>
                    <a:pt x="2039073" y="1782"/>
                  </a:lnTo>
                  <a:lnTo>
                    <a:pt x="2102490" y="447"/>
                  </a:lnTo>
                  <a:lnTo>
                    <a:pt x="2166366" y="0"/>
                  </a:lnTo>
                  <a:lnTo>
                    <a:pt x="2230241" y="447"/>
                  </a:lnTo>
                  <a:lnTo>
                    <a:pt x="2293658" y="1782"/>
                  </a:lnTo>
                  <a:lnTo>
                    <a:pt x="2356590" y="3992"/>
                  </a:lnTo>
                  <a:lnTo>
                    <a:pt x="2419013" y="7064"/>
                  </a:lnTo>
                  <a:lnTo>
                    <a:pt x="2480900" y="10987"/>
                  </a:lnTo>
                  <a:lnTo>
                    <a:pt x="2542227" y="15748"/>
                  </a:lnTo>
                  <a:lnTo>
                    <a:pt x="2602968" y="21334"/>
                  </a:lnTo>
                  <a:lnTo>
                    <a:pt x="2663098" y="27734"/>
                  </a:lnTo>
                  <a:lnTo>
                    <a:pt x="2722592" y="34934"/>
                  </a:lnTo>
                  <a:lnTo>
                    <a:pt x="2781423" y="42924"/>
                  </a:lnTo>
                  <a:lnTo>
                    <a:pt x="2839567" y="51689"/>
                  </a:lnTo>
                  <a:lnTo>
                    <a:pt x="2896998" y="61219"/>
                  </a:lnTo>
                  <a:lnTo>
                    <a:pt x="2953691" y="71501"/>
                  </a:lnTo>
                  <a:lnTo>
                    <a:pt x="3009620" y="82522"/>
                  </a:lnTo>
                  <a:lnTo>
                    <a:pt x="3064760" y="94270"/>
                  </a:lnTo>
                  <a:lnTo>
                    <a:pt x="3119085" y="106733"/>
                  </a:lnTo>
                  <a:lnTo>
                    <a:pt x="3172571" y="119898"/>
                  </a:lnTo>
                  <a:lnTo>
                    <a:pt x="3225192" y="133754"/>
                  </a:lnTo>
                  <a:lnTo>
                    <a:pt x="3276922" y="148287"/>
                  </a:lnTo>
                  <a:lnTo>
                    <a:pt x="3327736" y="163487"/>
                  </a:lnTo>
                  <a:lnTo>
                    <a:pt x="3377608" y="179339"/>
                  </a:lnTo>
                  <a:lnTo>
                    <a:pt x="3426514" y="195832"/>
                  </a:lnTo>
                  <a:lnTo>
                    <a:pt x="3474428" y="212954"/>
                  </a:lnTo>
                  <a:lnTo>
                    <a:pt x="3521324" y="230692"/>
                  </a:lnTo>
                  <a:lnTo>
                    <a:pt x="3567177" y="249034"/>
                  </a:lnTo>
                  <a:lnTo>
                    <a:pt x="3611961" y="267968"/>
                  </a:lnTo>
                  <a:lnTo>
                    <a:pt x="3655652" y="287481"/>
                  </a:lnTo>
                  <a:lnTo>
                    <a:pt x="3698224" y="307562"/>
                  </a:lnTo>
                  <a:lnTo>
                    <a:pt x="3739651" y="328197"/>
                  </a:lnTo>
                  <a:lnTo>
                    <a:pt x="3779908" y="349374"/>
                  </a:lnTo>
                  <a:lnTo>
                    <a:pt x="3818969" y="371082"/>
                  </a:lnTo>
                  <a:lnTo>
                    <a:pt x="3856810" y="393307"/>
                  </a:lnTo>
                  <a:lnTo>
                    <a:pt x="3893405" y="416038"/>
                  </a:lnTo>
                  <a:lnTo>
                    <a:pt x="3928728" y="439262"/>
                  </a:lnTo>
                  <a:lnTo>
                    <a:pt x="3962754" y="462967"/>
                  </a:lnTo>
                  <a:lnTo>
                    <a:pt x="3995458" y="487140"/>
                  </a:lnTo>
                  <a:lnTo>
                    <a:pt x="4026814" y="511770"/>
                  </a:lnTo>
                  <a:lnTo>
                    <a:pt x="4056797" y="536843"/>
                  </a:lnTo>
                  <a:lnTo>
                    <a:pt x="4085382" y="562348"/>
                  </a:lnTo>
                  <a:lnTo>
                    <a:pt x="4138254" y="614604"/>
                  </a:lnTo>
                  <a:lnTo>
                    <a:pt x="4185226" y="668438"/>
                  </a:lnTo>
                  <a:lnTo>
                    <a:pt x="4226097" y="723752"/>
                  </a:lnTo>
                  <a:lnTo>
                    <a:pt x="4260662" y="780448"/>
                  </a:lnTo>
                  <a:lnTo>
                    <a:pt x="4288719" y="838427"/>
                  </a:lnTo>
                  <a:lnTo>
                    <a:pt x="4310065" y="897591"/>
                  </a:lnTo>
                  <a:lnTo>
                    <a:pt x="4324495" y="957840"/>
                  </a:lnTo>
                  <a:lnTo>
                    <a:pt x="4331808" y="1019077"/>
                  </a:lnTo>
                  <a:lnTo>
                    <a:pt x="4332732" y="1050035"/>
                  </a:lnTo>
                  <a:lnTo>
                    <a:pt x="4331808" y="1080994"/>
                  </a:lnTo>
                  <a:lnTo>
                    <a:pt x="4324495" y="1142231"/>
                  </a:lnTo>
                  <a:lnTo>
                    <a:pt x="4310065" y="1202480"/>
                  </a:lnTo>
                  <a:lnTo>
                    <a:pt x="4288719" y="1261644"/>
                  </a:lnTo>
                  <a:lnTo>
                    <a:pt x="4260662" y="1319623"/>
                  </a:lnTo>
                  <a:lnTo>
                    <a:pt x="4226097" y="1376319"/>
                  </a:lnTo>
                  <a:lnTo>
                    <a:pt x="4185226" y="1431633"/>
                  </a:lnTo>
                  <a:lnTo>
                    <a:pt x="4138254" y="1485467"/>
                  </a:lnTo>
                  <a:lnTo>
                    <a:pt x="4085382" y="1537723"/>
                  </a:lnTo>
                  <a:lnTo>
                    <a:pt x="4056797" y="1563228"/>
                  </a:lnTo>
                  <a:lnTo>
                    <a:pt x="4026814" y="1588301"/>
                  </a:lnTo>
                  <a:lnTo>
                    <a:pt x="3995458" y="1612931"/>
                  </a:lnTo>
                  <a:lnTo>
                    <a:pt x="3962754" y="1637104"/>
                  </a:lnTo>
                  <a:lnTo>
                    <a:pt x="3928728" y="1660809"/>
                  </a:lnTo>
                  <a:lnTo>
                    <a:pt x="3893405" y="1684033"/>
                  </a:lnTo>
                  <a:lnTo>
                    <a:pt x="3856810" y="1706764"/>
                  </a:lnTo>
                  <a:lnTo>
                    <a:pt x="3818969" y="1728989"/>
                  </a:lnTo>
                  <a:lnTo>
                    <a:pt x="3779908" y="1750697"/>
                  </a:lnTo>
                  <a:lnTo>
                    <a:pt x="3739651" y="1771874"/>
                  </a:lnTo>
                  <a:lnTo>
                    <a:pt x="3698224" y="1792509"/>
                  </a:lnTo>
                  <a:lnTo>
                    <a:pt x="3655652" y="1812590"/>
                  </a:lnTo>
                  <a:lnTo>
                    <a:pt x="3611961" y="1832103"/>
                  </a:lnTo>
                  <a:lnTo>
                    <a:pt x="3567177" y="1851037"/>
                  </a:lnTo>
                  <a:lnTo>
                    <a:pt x="3521324" y="1869379"/>
                  </a:lnTo>
                  <a:lnTo>
                    <a:pt x="3474428" y="1887117"/>
                  </a:lnTo>
                  <a:lnTo>
                    <a:pt x="3426514" y="1904239"/>
                  </a:lnTo>
                  <a:lnTo>
                    <a:pt x="3377608" y="1920732"/>
                  </a:lnTo>
                  <a:lnTo>
                    <a:pt x="3327736" y="1936584"/>
                  </a:lnTo>
                  <a:lnTo>
                    <a:pt x="3276922" y="1951784"/>
                  </a:lnTo>
                  <a:lnTo>
                    <a:pt x="3225192" y="1966317"/>
                  </a:lnTo>
                  <a:lnTo>
                    <a:pt x="3172571" y="1980173"/>
                  </a:lnTo>
                  <a:lnTo>
                    <a:pt x="3119085" y="1993338"/>
                  </a:lnTo>
                  <a:lnTo>
                    <a:pt x="3064760" y="2005801"/>
                  </a:lnTo>
                  <a:lnTo>
                    <a:pt x="3009620" y="2017549"/>
                  </a:lnTo>
                  <a:lnTo>
                    <a:pt x="2953691" y="2028570"/>
                  </a:lnTo>
                  <a:lnTo>
                    <a:pt x="2896998" y="2038852"/>
                  </a:lnTo>
                  <a:lnTo>
                    <a:pt x="2839567" y="2048382"/>
                  </a:lnTo>
                  <a:lnTo>
                    <a:pt x="2781423" y="2057147"/>
                  </a:lnTo>
                  <a:lnTo>
                    <a:pt x="2722592" y="2065137"/>
                  </a:lnTo>
                  <a:lnTo>
                    <a:pt x="2663098" y="2072337"/>
                  </a:lnTo>
                  <a:lnTo>
                    <a:pt x="2602968" y="2078737"/>
                  </a:lnTo>
                  <a:lnTo>
                    <a:pt x="2542227" y="2084323"/>
                  </a:lnTo>
                  <a:lnTo>
                    <a:pt x="2480900" y="2089084"/>
                  </a:lnTo>
                  <a:lnTo>
                    <a:pt x="2419013" y="2093007"/>
                  </a:lnTo>
                  <a:lnTo>
                    <a:pt x="2356590" y="2096079"/>
                  </a:lnTo>
                  <a:lnTo>
                    <a:pt x="2293658" y="2098289"/>
                  </a:lnTo>
                  <a:lnTo>
                    <a:pt x="2230241" y="2099624"/>
                  </a:lnTo>
                  <a:lnTo>
                    <a:pt x="2166366" y="2100072"/>
                  </a:lnTo>
                  <a:lnTo>
                    <a:pt x="2102490" y="2099624"/>
                  </a:lnTo>
                  <a:lnTo>
                    <a:pt x="2039073" y="2098289"/>
                  </a:lnTo>
                  <a:lnTo>
                    <a:pt x="1976141" y="2096079"/>
                  </a:lnTo>
                  <a:lnTo>
                    <a:pt x="1913718" y="2093007"/>
                  </a:lnTo>
                  <a:lnTo>
                    <a:pt x="1851831" y="2089084"/>
                  </a:lnTo>
                  <a:lnTo>
                    <a:pt x="1790504" y="2084323"/>
                  </a:lnTo>
                  <a:lnTo>
                    <a:pt x="1729763" y="2078737"/>
                  </a:lnTo>
                  <a:lnTo>
                    <a:pt x="1669633" y="2072337"/>
                  </a:lnTo>
                  <a:lnTo>
                    <a:pt x="1610139" y="2065137"/>
                  </a:lnTo>
                  <a:lnTo>
                    <a:pt x="1551308" y="2057147"/>
                  </a:lnTo>
                  <a:lnTo>
                    <a:pt x="1493164" y="2048382"/>
                  </a:lnTo>
                  <a:lnTo>
                    <a:pt x="1435733" y="2038852"/>
                  </a:lnTo>
                  <a:lnTo>
                    <a:pt x="1379040" y="2028570"/>
                  </a:lnTo>
                  <a:lnTo>
                    <a:pt x="1323111" y="2017549"/>
                  </a:lnTo>
                  <a:lnTo>
                    <a:pt x="1267971" y="2005801"/>
                  </a:lnTo>
                  <a:lnTo>
                    <a:pt x="1213646" y="1993338"/>
                  </a:lnTo>
                  <a:lnTo>
                    <a:pt x="1160160" y="1980173"/>
                  </a:lnTo>
                  <a:lnTo>
                    <a:pt x="1107539" y="1966317"/>
                  </a:lnTo>
                  <a:lnTo>
                    <a:pt x="1055809" y="1951784"/>
                  </a:lnTo>
                  <a:lnTo>
                    <a:pt x="1004995" y="1936584"/>
                  </a:lnTo>
                  <a:lnTo>
                    <a:pt x="955123" y="1920732"/>
                  </a:lnTo>
                  <a:lnTo>
                    <a:pt x="906217" y="1904239"/>
                  </a:lnTo>
                  <a:lnTo>
                    <a:pt x="858303" y="1887117"/>
                  </a:lnTo>
                  <a:lnTo>
                    <a:pt x="811407" y="1869379"/>
                  </a:lnTo>
                  <a:lnTo>
                    <a:pt x="765554" y="1851037"/>
                  </a:lnTo>
                  <a:lnTo>
                    <a:pt x="720770" y="1832103"/>
                  </a:lnTo>
                  <a:lnTo>
                    <a:pt x="677079" y="1812590"/>
                  </a:lnTo>
                  <a:lnTo>
                    <a:pt x="634507" y="1792509"/>
                  </a:lnTo>
                  <a:lnTo>
                    <a:pt x="593080" y="1771874"/>
                  </a:lnTo>
                  <a:lnTo>
                    <a:pt x="552823" y="1750697"/>
                  </a:lnTo>
                  <a:lnTo>
                    <a:pt x="513762" y="1728989"/>
                  </a:lnTo>
                  <a:lnTo>
                    <a:pt x="475921" y="1706764"/>
                  </a:lnTo>
                  <a:lnTo>
                    <a:pt x="439326" y="1684033"/>
                  </a:lnTo>
                  <a:lnTo>
                    <a:pt x="404003" y="1660809"/>
                  </a:lnTo>
                  <a:lnTo>
                    <a:pt x="369977" y="1637104"/>
                  </a:lnTo>
                  <a:lnTo>
                    <a:pt x="337273" y="1612931"/>
                  </a:lnTo>
                  <a:lnTo>
                    <a:pt x="305917" y="1588301"/>
                  </a:lnTo>
                  <a:lnTo>
                    <a:pt x="275934" y="1563228"/>
                  </a:lnTo>
                  <a:lnTo>
                    <a:pt x="247349" y="1537723"/>
                  </a:lnTo>
                  <a:lnTo>
                    <a:pt x="194477" y="1485467"/>
                  </a:lnTo>
                  <a:lnTo>
                    <a:pt x="147505" y="1431633"/>
                  </a:lnTo>
                  <a:lnTo>
                    <a:pt x="106634" y="1376319"/>
                  </a:lnTo>
                  <a:lnTo>
                    <a:pt x="72069" y="1319623"/>
                  </a:lnTo>
                  <a:lnTo>
                    <a:pt x="44012" y="1261644"/>
                  </a:lnTo>
                  <a:lnTo>
                    <a:pt x="22666" y="1202480"/>
                  </a:lnTo>
                  <a:lnTo>
                    <a:pt x="8236" y="1142231"/>
                  </a:lnTo>
                  <a:lnTo>
                    <a:pt x="923" y="1080994"/>
                  </a:lnTo>
                  <a:lnTo>
                    <a:pt x="0" y="1050035"/>
                  </a:lnTo>
                  <a:close/>
                </a:path>
              </a:pathLst>
            </a:custGeom>
            <a:ln w="63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035811" y="3625722"/>
            <a:ext cx="289242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800" b="1" i="1" spc="-70" dirty="0">
                <a:solidFill>
                  <a:srgbClr val="001F5F"/>
                </a:solidFill>
                <a:latin typeface="Times New Roman"/>
                <a:cs typeface="Times New Roman"/>
              </a:rPr>
              <a:t>STATE</a:t>
            </a:r>
            <a:r>
              <a:rPr sz="2800" b="1" i="1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001F5F"/>
                </a:solidFill>
                <a:latin typeface="Times New Roman"/>
                <a:cs typeface="Times New Roman"/>
              </a:rPr>
              <a:t>MINISTRY </a:t>
            </a:r>
            <a:r>
              <a:rPr sz="2800" b="1" i="1" spc="-68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OF </a:t>
            </a:r>
            <a:r>
              <a:rPr sz="2800" b="1" i="1" spc="-15" dirty="0">
                <a:solidFill>
                  <a:srgbClr val="001F5F"/>
                </a:solidFill>
                <a:latin typeface="Times New Roman"/>
                <a:cs typeface="Times New Roman"/>
              </a:rPr>
              <a:t>HEALTH </a:t>
            </a:r>
            <a:r>
              <a:rPr sz="28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&amp; </a:t>
            </a:r>
            <a:r>
              <a:rPr sz="2800" b="1" i="1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70" dirty="0">
                <a:solidFill>
                  <a:srgbClr val="001F5F"/>
                </a:solidFill>
                <a:latin typeface="Times New Roman"/>
                <a:cs typeface="Times New Roman"/>
              </a:rPr>
              <a:t>FAMILY </a:t>
            </a:r>
            <a:r>
              <a:rPr sz="28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45" dirty="0">
                <a:solidFill>
                  <a:srgbClr val="001F5F"/>
                </a:solidFill>
                <a:latin typeface="Times New Roman"/>
                <a:cs typeface="Times New Roman"/>
              </a:rPr>
              <a:t>WELFARE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312025" y="3450209"/>
            <a:ext cx="4573905" cy="1620520"/>
            <a:chOff x="7312025" y="3450209"/>
            <a:chExt cx="4573905" cy="162052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15200" y="3453384"/>
              <a:ext cx="4567428" cy="161391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315200" y="3453384"/>
              <a:ext cx="4567555" cy="1614170"/>
            </a:xfrm>
            <a:custGeom>
              <a:avLst/>
              <a:gdLst/>
              <a:ahLst/>
              <a:cxnLst/>
              <a:rect l="l" t="t" r="r" b="b"/>
              <a:pathLst>
                <a:path w="4567555" h="1614170">
                  <a:moveTo>
                    <a:pt x="0" y="806957"/>
                  </a:moveTo>
                  <a:lnTo>
                    <a:pt x="4018" y="758690"/>
                  </a:lnTo>
                  <a:lnTo>
                    <a:pt x="15922" y="711171"/>
                  </a:lnTo>
                  <a:lnTo>
                    <a:pt x="35487" y="664481"/>
                  </a:lnTo>
                  <a:lnTo>
                    <a:pt x="62485" y="618700"/>
                  </a:lnTo>
                  <a:lnTo>
                    <a:pt x="96692" y="573907"/>
                  </a:lnTo>
                  <a:lnTo>
                    <a:pt x="137880" y="530184"/>
                  </a:lnTo>
                  <a:lnTo>
                    <a:pt x="185823" y="487608"/>
                  </a:lnTo>
                  <a:lnTo>
                    <a:pt x="240296" y="446261"/>
                  </a:lnTo>
                  <a:lnTo>
                    <a:pt x="301072" y="406223"/>
                  </a:lnTo>
                  <a:lnTo>
                    <a:pt x="367926" y="367573"/>
                  </a:lnTo>
                  <a:lnTo>
                    <a:pt x="403561" y="348793"/>
                  </a:lnTo>
                  <a:lnTo>
                    <a:pt x="440631" y="330391"/>
                  </a:lnTo>
                  <a:lnTo>
                    <a:pt x="479106" y="312375"/>
                  </a:lnTo>
                  <a:lnTo>
                    <a:pt x="518960" y="294756"/>
                  </a:lnTo>
                  <a:lnTo>
                    <a:pt x="560164" y="277545"/>
                  </a:lnTo>
                  <a:lnTo>
                    <a:pt x="602689" y="260750"/>
                  </a:lnTo>
                  <a:lnTo>
                    <a:pt x="646507" y="244383"/>
                  </a:lnTo>
                  <a:lnTo>
                    <a:pt x="691591" y="228452"/>
                  </a:lnTo>
                  <a:lnTo>
                    <a:pt x="737911" y="212969"/>
                  </a:lnTo>
                  <a:lnTo>
                    <a:pt x="785439" y="197942"/>
                  </a:lnTo>
                  <a:lnTo>
                    <a:pt x="834147" y="183382"/>
                  </a:lnTo>
                  <a:lnTo>
                    <a:pt x="884008" y="169299"/>
                  </a:lnTo>
                  <a:lnTo>
                    <a:pt x="934992" y="155704"/>
                  </a:lnTo>
                  <a:lnTo>
                    <a:pt x="987071" y="142605"/>
                  </a:lnTo>
                  <a:lnTo>
                    <a:pt x="1040218" y="130012"/>
                  </a:lnTo>
                  <a:lnTo>
                    <a:pt x="1094403" y="117937"/>
                  </a:lnTo>
                  <a:lnTo>
                    <a:pt x="1149599" y="106389"/>
                  </a:lnTo>
                  <a:lnTo>
                    <a:pt x="1205777" y="95377"/>
                  </a:lnTo>
                  <a:lnTo>
                    <a:pt x="1262909" y="84913"/>
                  </a:lnTo>
                  <a:lnTo>
                    <a:pt x="1320967" y="75005"/>
                  </a:lnTo>
                  <a:lnTo>
                    <a:pt x="1379923" y="65664"/>
                  </a:lnTo>
                  <a:lnTo>
                    <a:pt x="1439748" y="56899"/>
                  </a:lnTo>
                  <a:lnTo>
                    <a:pt x="1500414" y="48722"/>
                  </a:lnTo>
                  <a:lnTo>
                    <a:pt x="1561892" y="41141"/>
                  </a:lnTo>
                  <a:lnTo>
                    <a:pt x="1624155" y="34168"/>
                  </a:lnTo>
                  <a:lnTo>
                    <a:pt x="1687175" y="27810"/>
                  </a:lnTo>
                  <a:lnTo>
                    <a:pt x="1750922" y="22080"/>
                  </a:lnTo>
                  <a:lnTo>
                    <a:pt x="1815369" y="16987"/>
                  </a:lnTo>
                  <a:lnTo>
                    <a:pt x="1880487" y="12540"/>
                  </a:lnTo>
                  <a:lnTo>
                    <a:pt x="1946248" y="8750"/>
                  </a:lnTo>
                  <a:lnTo>
                    <a:pt x="2012625" y="5626"/>
                  </a:lnTo>
                  <a:lnTo>
                    <a:pt x="2079588" y="3180"/>
                  </a:lnTo>
                  <a:lnTo>
                    <a:pt x="2147109" y="1419"/>
                  </a:lnTo>
                  <a:lnTo>
                    <a:pt x="2215160" y="356"/>
                  </a:lnTo>
                  <a:lnTo>
                    <a:pt x="2283714" y="0"/>
                  </a:lnTo>
                  <a:lnTo>
                    <a:pt x="2352267" y="356"/>
                  </a:lnTo>
                  <a:lnTo>
                    <a:pt x="2420318" y="1419"/>
                  </a:lnTo>
                  <a:lnTo>
                    <a:pt x="2487839" y="3180"/>
                  </a:lnTo>
                  <a:lnTo>
                    <a:pt x="2554802" y="5626"/>
                  </a:lnTo>
                  <a:lnTo>
                    <a:pt x="2621179" y="8750"/>
                  </a:lnTo>
                  <a:lnTo>
                    <a:pt x="2686940" y="12540"/>
                  </a:lnTo>
                  <a:lnTo>
                    <a:pt x="2752058" y="16987"/>
                  </a:lnTo>
                  <a:lnTo>
                    <a:pt x="2816505" y="22080"/>
                  </a:lnTo>
                  <a:lnTo>
                    <a:pt x="2880252" y="27810"/>
                  </a:lnTo>
                  <a:lnTo>
                    <a:pt x="2943272" y="34168"/>
                  </a:lnTo>
                  <a:lnTo>
                    <a:pt x="3005535" y="41141"/>
                  </a:lnTo>
                  <a:lnTo>
                    <a:pt x="3067013" y="48722"/>
                  </a:lnTo>
                  <a:lnTo>
                    <a:pt x="3127679" y="56899"/>
                  </a:lnTo>
                  <a:lnTo>
                    <a:pt x="3187504" y="65664"/>
                  </a:lnTo>
                  <a:lnTo>
                    <a:pt x="3246460" y="75005"/>
                  </a:lnTo>
                  <a:lnTo>
                    <a:pt x="3304518" y="84913"/>
                  </a:lnTo>
                  <a:lnTo>
                    <a:pt x="3361650" y="95377"/>
                  </a:lnTo>
                  <a:lnTo>
                    <a:pt x="3417828" y="106389"/>
                  </a:lnTo>
                  <a:lnTo>
                    <a:pt x="3473024" y="117937"/>
                  </a:lnTo>
                  <a:lnTo>
                    <a:pt x="3527209" y="130012"/>
                  </a:lnTo>
                  <a:lnTo>
                    <a:pt x="3580356" y="142605"/>
                  </a:lnTo>
                  <a:lnTo>
                    <a:pt x="3632435" y="155704"/>
                  </a:lnTo>
                  <a:lnTo>
                    <a:pt x="3683419" y="169299"/>
                  </a:lnTo>
                  <a:lnTo>
                    <a:pt x="3733280" y="183382"/>
                  </a:lnTo>
                  <a:lnTo>
                    <a:pt x="3781988" y="197942"/>
                  </a:lnTo>
                  <a:lnTo>
                    <a:pt x="3829516" y="212969"/>
                  </a:lnTo>
                  <a:lnTo>
                    <a:pt x="3875836" y="228452"/>
                  </a:lnTo>
                  <a:lnTo>
                    <a:pt x="3920920" y="244383"/>
                  </a:lnTo>
                  <a:lnTo>
                    <a:pt x="3964738" y="260750"/>
                  </a:lnTo>
                  <a:lnTo>
                    <a:pt x="4007263" y="277545"/>
                  </a:lnTo>
                  <a:lnTo>
                    <a:pt x="4048467" y="294756"/>
                  </a:lnTo>
                  <a:lnTo>
                    <a:pt x="4088321" y="312375"/>
                  </a:lnTo>
                  <a:lnTo>
                    <a:pt x="4126796" y="330391"/>
                  </a:lnTo>
                  <a:lnTo>
                    <a:pt x="4163866" y="348793"/>
                  </a:lnTo>
                  <a:lnTo>
                    <a:pt x="4199501" y="367573"/>
                  </a:lnTo>
                  <a:lnTo>
                    <a:pt x="4233673" y="386719"/>
                  </a:lnTo>
                  <a:lnTo>
                    <a:pt x="4297517" y="426074"/>
                  </a:lnTo>
                  <a:lnTo>
                    <a:pt x="4355170" y="466776"/>
                  </a:lnTo>
                  <a:lnTo>
                    <a:pt x="4406406" y="508747"/>
                  </a:lnTo>
                  <a:lnTo>
                    <a:pt x="4451000" y="551907"/>
                  </a:lnTo>
                  <a:lnTo>
                    <a:pt x="4488725" y="596175"/>
                  </a:lnTo>
                  <a:lnTo>
                    <a:pt x="4519356" y="641472"/>
                  </a:lnTo>
                  <a:lnTo>
                    <a:pt x="4542666" y="687717"/>
                  </a:lnTo>
                  <a:lnTo>
                    <a:pt x="4558428" y="734832"/>
                  </a:lnTo>
                  <a:lnTo>
                    <a:pt x="4566418" y="782735"/>
                  </a:lnTo>
                  <a:lnTo>
                    <a:pt x="4567428" y="806957"/>
                  </a:lnTo>
                  <a:lnTo>
                    <a:pt x="4566418" y="831180"/>
                  </a:lnTo>
                  <a:lnTo>
                    <a:pt x="4558428" y="879083"/>
                  </a:lnTo>
                  <a:lnTo>
                    <a:pt x="4542666" y="926198"/>
                  </a:lnTo>
                  <a:lnTo>
                    <a:pt x="4519356" y="972443"/>
                  </a:lnTo>
                  <a:lnTo>
                    <a:pt x="4488725" y="1017740"/>
                  </a:lnTo>
                  <a:lnTo>
                    <a:pt x="4451000" y="1062008"/>
                  </a:lnTo>
                  <a:lnTo>
                    <a:pt x="4406406" y="1105168"/>
                  </a:lnTo>
                  <a:lnTo>
                    <a:pt x="4355170" y="1147139"/>
                  </a:lnTo>
                  <a:lnTo>
                    <a:pt x="4297517" y="1187841"/>
                  </a:lnTo>
                  <a:lnTo>
                    <a:pt x="4233673" y="1227196"/>
                  </a:lnTo>
                  <a:lnTo>
                    <a:pt x="4199501" y="1246342"/>
                  </a:lnTo>
                  <a:lnTo>
                    <a:pt x="4163866" y="1265122"/>
                  </a:lnTo>
                  <a:lnTo>
                    <a:pt x="4126796" y="1283524"/>
                  </a:lnTo>
                  <a:lnTo>
                    <a:pt x="4088321" y="1301540"/>
                  </a:lnTo>
                  <a:lnTo>
                    <a:pt x="4048467" y="1319159"/>
                  </a:lnTo>
                  <a:lnTo>
                    <a:pt x="4007263" y="1336370"/>
                  </a:lnTo>
                  <a:lnTo>
                    <a:pt x="3964738" y="1353165"/>
                  </a:lnTo>
                  <a:lnTo>
                    <a:pt x="3920920" y="1369532"/>
                  </a:lnTo>
                  <a:lnTo>
                    <a:pt x="3875836" y="1385463"/>
                  </a:lnTo>
                  <a:lnTo>
                    <a:pt x="3829516" y="1400946"/>
                  </a:lnTo>
                  <a:lnTo>
                    <a:pt x="3781988" y="1415973"/>
                  </a:lnTo>
                  <a:lnTo>
                    <a:pt x="3733280" y="1430533"/>
                  </a:lnTo>
                  <a:lnTo>
                    <a:pt x="3683419" y="1444616"/>
                  </a:lnTo>
                  <a:lnTo>
                    <a:pt x="3632435" y="1458211"/>
                  </a:lnTo>
                  <a:lnTo>
                    <a:pt x="3580356" y="1471310"/>
                  </a:lnTo>
                  <a:lnTo>
                    <a:pt x="3527209" y="1483903"/>
                  </a:lnTo>
                  <a:lnTo>
                    <a:pt x="3473024" y="1495978"/>
                  </a:lnTo>
                  <a:lnTo>
                    <a:pt x="3417828" y="1507526"/>
                  </a:lnTo>
                  <a:lnTo>
                    <a:pt x="3361650" y="1518538"/>
                  </a:lnTo>
                  <a:lnTo>
                    <a:pt x="3304518" y="1529002"/>
                  </a:lnTo>
                  <a:lnTo>
                    <a:pt x="3246460" y="1538910"/>
                  </a:lnTo>
                  <a:lnTo>
                    <a:pt x="3187504" y="1548251"/>
                  </a:lnTo>
                  <a:lnTo>
                    <a:pt x="3127679" y="1557016"/>
                  </a:lnTo>
                  <a:lnTo>
                    <a:pt x="3067013" y="1565193"/>
                  </a:lnTo>
                  <a:lnTo>
                    <a:pt x="3005535" y="1572774"/>
                  </a:lnTo>
                  <a:lnTo>
                    <a:pt x="2943272" y="1579747"/>
                  </a:lnTo>
                  <a:lnTo>
                    <a:pt x="2880252" y="1586105"/>
                  </a:lnTo>
                  <a:lnTo>
                    <a:pt x="2816505" y="1591835"/>
                  </a:lnTo>
                  <a:lnTo>
                    <a:pt x="2752058" y="1596928"/>
                  </a:lnTo>
                  <a:lnTo>
                    <a:pt x="2686940" y="1601375"/>
                  </a:lnTo>
                  <a:lnTo>
                    <a:pt x="2621179" y="1605165"/>
                  </a:lnTo>
                  <a:lnTo>
                    <a:pt x="2554802" y="1608289"/>
                  </a:lnTo>
                  <a:lnTo>
                    <a:pt x="2487839" y="1610735"/>
                  </a:lnTo>
                  <a:lnTo>
                    <a:pt x="2420318" y="1612496"/>
                  </a:lnTo>
                  <a:lnTo>
                    <a:pt x="2352267" y="1613559"/>
                  </a:lnTo>
                  <a:lnTo>
                    <a:pt x="2283714" y="1613915"/>
                  </a:lnTo>
                  <a:lnTo>
                    <a:pt x="2215160" y="1613559"/>
                  </a:lnTo>
                  <a:lnTo>
                    <a:pt x="2147109" y="1612496"/>
                  </a:lnTo>
                  <a:lnTo>
                    <a:pt x="2079588" y="1610735"/>
                  </a:lnTo>
                  <a:lnTo>
                    <a:pt x="2012625" y="1608289"/>
                  </a:lnTo>
                  <a:lnTo>
                    <a:pt x="1946248" y="1605165"/>
                  </a:lnTo>
                  <a:lnTo>
                    <a:pt x="1880487" y="1601375"/>
                  </a:lnTo>
                  <a:lnTo>
                    <a:pt x="1815369" y="1596928"/>
                  </a:lnTo>
                  <a:lnTo>
                    <a:pt x="1750922" y="1591835"/>
                  </a:lnTo>
                  <a:lnTo>
                    <a:pt x="1687175" y="1586105"/>
                  </a:lnTo>
                  <a:lnTo>
                    <a:pt x="1624155" y="1579747"/>
                  </a:lnTo>
                  <a:lnTo>
                    <a:pt x="1561892" y="1572774"/>
                  </a:lnTo>
                  <a:lnTo>
                    <a:pt x="1500414" y="1565193"/>
                  </a:lnTo>
                  <a:lnTo>
                    <a:pt x="1439748" y="1557016"/>
                  </a:lnTo>
                  <a:lnTo>
                    <a:pt x="1379923" y="1548251"/>
                  </a:lnTo>
                  <a:lnTo>
                    <a:pt x="1320967" y="1538910"/>
                  </a:lnTo>
                  <a:lnTo>
                    <a:pt x="1262909" y="1529002"/>
                  </a:lnTo>
                  <a:lnTo>
                    <a:pt x="1205777" y="1518538"/>
                  </a:lnTo>
                  <a:lnTo>
                    <a:pt x="1149599" y="1507526"/>
                  </a:lnTo>
                  <a:lnTo>
                    <a:pt x="1094403" y="1495978"/>
                  </a:lnTo>
                  <a:lnTo>
                    <a:pt x="1040218" y="1483903"/>
                  </a:lnTo>
                  <a:lnTo>
                    <a:pt x="987071" y="1471310"/>
                  </a:lnTo>
                  <a:lnTo>
                    <a:pt x="934992" y="1458211"/>
                  </a:lnTo>
                  <a:lnTo>
                    <a:pt x="884008" y="1444616"/>
                  </a:lnTo>
                  <a:lnTo>
                    <a:pt x="834147" y="1430533"/>
                  </a:lnTo>
                  <a:lnTo>
                    <a:pt x="785439" y="1415973"/>
                  </a:lnTo>
                  <a:lnTo>
                    <a:pt x="737911" y="1400946"/>
                  </a:lnTo>
                  <a:lnTo>
                    <a:pt x="691591" y="1385463"/>
                  </a:lnTo>
                  <a:lnTo>
                    <a:pt x="646507" y="1369532"/>
                  </a:lnTo>
                  <a:lnTo>
                    <a:pt x="602689" y="1353165"/>
                  </a:lnTo>
                  <a:lnTo>
                    <a:pt x="560164" y="1336370"/>
                  </a:lnTo>
                  <a:lnTo>
                    <a:pt x="518960" y="1319159"/>
                  </a:lnTo>
                  <a:lnTo>
                    <a:pt x="479106" y="1301540"/>
                  </a:lnTo>
                  <a:lnTo>
                    <a:pt x="440631" y="1283524"/>
                  </a:lnTo>
                  <a:lnTo>
                    <a:pt x="403561" y="1265122"/>
                  </a:lnTo>
                  <a:lnTo>
                    <a:pt x="367926" y="1246342"/>
                  </a:lnTo>
                  <a:lnTo>
                    <a:pt x="333754" y="1227196"/>
                  </a:lnTo>
                  <a:lnTo>
                    <a:pt x="269910" y="1187841"/>
                  </a:lnTo>
                  <a:lnTo>
                    <a:pt x="212257" y="1147139"/>
                  </a:lnTo>
                  <a:lnTo>
                    <a:pt x="161021" y="1105168"/>
                  </a:lnTo>
                  <a:lnTo>
                    <a:pt x="116427" y="1062008"/>
                  </a:lnTo>
                  <a:lnTo>
                    <a:pt x="78702" y="1017740"/>
                  </a:lnTo>
                  <a:lnTo>
                    <a:pt x="48071" y="972443"/>
                  </a:lnTo>
                  <a:lnTo>
                    <a:pt x="24761" y="926198"/>
                  </a:lnTo>
                  <a:lnTo>
                    <a:pt x="8999" y="879083"/>
                  </a:lnTo>
                  <a:lnTo>
                    <a:pt x="1009" y="831180"/>
                  </a:lnTo>
                  <a:lnTo>
                    <a:pt x="0" y="806957"/>
                  </a:lnTo>
                  <a:close/>
                </a:path>
              </a:pathLst>
            </a:custGeom>
            <a:ln w="63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283702" y="3809746"/>
            <a:ext cx="26339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8105" marR="5080" indent="-66040">
              <a:lnSpc>
                <a:spcPct val="100000"/>
              </a:lnSpc>
              <a:spcBef>
                <a:spcPts val="95"/>
              </a:spcBef>
            </a:pPr>
            <a:r>
              <a:rPr sz="2800" b="1" i="1" spc="-70" dirty="0">
                <a:solidFill>
                  <a:srgbClr val="001F5F"/>
                </a:solidFill>
                <a:latin typeface="Times New Roman"/>
                <a:cs typeface="Times New Roman"/>
              </a:rPr>
              <a:t>STATE</a:t>
            </a:r>
            <a:r>
              <a:rPr sz="2800" b="1" i="1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15" dirty="0">
                <a:solidFill>
                  <a:srgbClr val="001F5F"/>
                </a:solidFill>
                <a:latin typeface="Times New Roman"/>
                <a:cs typeface="Times New Roman"/>
              </a:rPr>
              <a:t>HEALTH </a:t>
            </a:r>
            <a:r>
              <a:rPr sz="2800" b="1" i="1" spc="-68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DIRECTORATE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700771" y="5029072"/>
            <a:ext cx="2559685" cy="1216660"/>
            <a:chOff x="7700771" y="5029072"/>
            <a:chExt cx="2559685" cy="1216660"/>
          </a:xfrm>
        </p:grpSpPr>
        <p:sp>
          <p:nvSpPr>
            <p:cNvPr id="21" name="object 21"/>
            <p:cNvSpPr/>
            <p:nvPr/>
          </p:nvSpPr>
          <p:spPr>
            <a:xfrm>
              <a:off x="9157715" y="5032247"/>
              <a:ext cx="1099820" cy="317500"/>
            </a:xfrm>
            <a:custGeom>
              <a:avLst/>
              <a:gdLst/>
              <a:ahLst/>
              <a:cxnLst/>
              <a:rect l="l" t="t" r="r" b="b"/>
              <a:pathLst>
                <a:path w="1099820" h="317500">
                  <a:moveTo>
                    <a:pt x="518159" y="0"/>
                  </a:moveTo>
                  <a:lnTo>
                    <a:pt x="0" y="299211"/>
                  </a:lnTo>
                </a:path>
                <a:path w="1099820" h="317500">
                  <a:moveTo>
                    <a:pt x="518159" y="18287"/>
                  </a:moveTo>
                  <a:lnTo>
                    <a:pt x="1099565" y="317499"/>
                  </a:lnTo>
                </a:path>
              </a:pathLst>
            </a:custGeom>
            <a:ln w="6350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700771" y="5369051"/>
              <a:ext cx="1716405" cy="876300"/>
            </a:xfrm>
            <a:custGeom>
              <a:avLst/>
              <a:gdLst/>
              <a:ahLst/>
              <a:cxnLst/>
              <a:rect l="l" t="t" r="r" b="b"/>
              <a:pathLst>
                <a:path w="1716404" h="876300">
                  <a:moveTo>
                    <a:pt x="1716024" y="0"/>
                  </a:moveTo>
                  <a:lnTo>
                    <a:pt x="0" y="0"/>
                  </a:lnTo>
                  <a:lnTo>
                    <a:pt x="0" y="876300"/>
                  </a:lnTo>
                  <a:lnTo>
                    <a:pt x="1716024" y="876300"/>
                  </a:lnTo>
                  <a:lnTo>
                    <a:pt x="17160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700771" y="5369052"/>
            <a:ext cx="1716405" cy="876300"/>
          </a:xfrm>
          <a:prstGeom prst="rect">
            <a:avLst/>
          </a:prstGeom>
          <a:ln w="12700">
            <a:solidFill>
              <a:srgbClr val="6FAC46"/>
            </a:solidFill>
          </a:ln>
        </p:spPr>
        <p:txBody>
          <a:bodyPr vert="horz" wrap="square" lIns="0" tIns="149860" rIns="0" bIns="0" rtlCol="0">
            <a:spAutoFit/>
          </a:bodyPr>
          <a:lstStyle/>
          <a:p>
            <a:pPr marL="307975" marR="298450" indent="123189">
              <a:lnSpc>
                <a:spcPct val="100000"/>
              </a:lnSpc>
              <a:spcBef>
                <a:spcPts val="1180"/>
              </a:spcBef>
            </a:pPr>
            <a:r>
              <a:rPr sz="1800" spc="-5" dirty="0">
                <a:latin typeface="Calibri"/>
                <a:cs typeface="Calibri"/>
              </a:rPr>
              <a:t>MEDICAL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UC</a:t>
            </a:r>
            <a:r>
              <a:rPr sz="1800" spc="-15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822180" y="5367528"/>
            <a:ext cx="1717675" cy="876300"/>
          </a:xfrm>
          <a:custGeom>
            <a:avLst/>
            <a:gdLst/>
            <a:ahLst/>
            <a:cxnLst/>
            <a:rect l="l" t="t" r="r" b="b"/>
            <a:pathLst>
              <a:path w="1717675" h="876300">
                <a:moveTo>
                  <a:pt x="1717548" y="0"/>
                </a:moveTo>
                <a:lnTo>
                  <a:pt x="0" y="0"/>
                </a:lnTo>
                <a:lnTo>
                  <a:pt x="0" y="876300"/>
                </a:lnTo>
                <a:lnTo>
                  <a:pt x="1717548" y="876300"/>
                </a:lnTo>
                <a:lnTo>
                  <a:pt x="1717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9822180" y="5367528"/>
            <a:ext cx="1717675" cy="876300"/>
          </a:xfrm>
          <a:prstGeom prst="rect">
            <a:avLst/>
          </a:prstGeom>
          <a:ln w="12700">
            <a:solidFill>
              <a:srgbClr val="6FAC46"/>
            </a:solidFill>
          </a:ln>
        </p:spPr>
        <p:txBody>
          <a:bodyPr vert="horz" wrap="square" lIns="0" tIns="149225" rIns="0" bIns="0" rtlCol="0">
            <a:spAutoFit/>
          </a:bodyPr>
          <a:lstStyle/>
          <a:p>
            <a:pPr marL="429259" marR="419734" indent="73025">
              <a:lnSpc>
                <a:spcPct val="100000"/>
              </a:lnSpc>
              <a:spcBef>
                <a:spcPts val="1175"/>
              </a:spcBef>
            </a:pPr>
            <a:r>
              <a:rPr sz="1800" spc="-30" dirty="0">
                <a:latin typeface="Calibri"/>
                <a:cs typeface="Calibri"/>
              </a:rPr>
              <a:t>HEALTH 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VIC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739384" y="1927860"/>
            <a:ext cx="0" cy="506730"/>
          </a:xfrm>
          <a:custGeom>
            <a:avLst/>
            <a:gdLst/>
            <a:ahLst/>
            <a:cxnLst/>
            <a:rect l="l" t="t" r="r" b="b"/>
            <a:pathLst>
              <a:path h="506730">
                <a:moveTo>
                  <a:pt x="0" y="0"/>
                </a:moveTo>
                <a:lnTo>
                  <a:pt x="0" y="506475"/>
                </a:lnTo>
              </a:path>
            </a:pathLst>
          </a:custGeom>
          <a:ln w="6350">
            <a:solidFill>
              <a:srgbClr val="0D0D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940" y="140207"/>
            <a:ext cx="11704320" cy="658368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344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15"/>
              </a:spcBef>
            </a:pPr>
            <a:r>
              <a:rPr i="1" dirty="0">
                <a:latin typeface="Times New Roman"/>
                <a:cs typeface="Times New Roman"/>
              </a:rPr>
              <a:t>1).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State </a:t>
            </a:r>
            <a:r>
              <a:rPr i="1" spc="-5" dirty="0">
                <a:latin typeface="Times New Roman"/>
                <a:cs typeface="Times New Roman"/>
              </a:rPr>
              <a:t>Ministry </a:t>
            </a:r>
            <a:r>
              <a:rPr i="1" dirty="0">
                <a:latin typeface="Times New Roman"/>
                <a:cs typeface="Times New Roman"/>
              </a:rPr>
              <a:t>of </a:t>
            </a:r>
            <a:r>
              <a:rPr i="1" spc="-5" dirty="0">
                <a:latin typeface="Times New Roman"/>
                <a:cs typeface="Times New Roman"/>
              </a:rPr>
              <a:t>Health</a:t>
            </a:r>
            <a:r>
              <a:rPr i="1" spc="1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&amp;</a:t>
            </a:r>
            <a:r>
              <a:rPr i="1" spc="-5" dirty="0">
                <a:latin typeface="Times New Roman"/>
                <a:cs typeface="Times New Roman"/>
              </a:rPr>
              <a:t> Family</a:t>
            </a:r>
            <a:r>
              <a:rPr i="1" spc="-60" dirty="0">
                <a:latin typeface="Times New Roman"/>
                <a:cs typeface="Times New Roman"/>
              </a:rPr>
              <a:t> </a:t>
            </a:r>
            <a:r>
              <a:rPr i="1" spc="-40" dirty="0">
                <a:latin typeface="Times New Roman"/>
                <a:cs typeface="Times New Roman"/>
              </a:rPr>
              <a:t>Welfare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272" y="1822576"/>
            <a:ext cx="11851005" cy="4904740"/>
            <a:chOff x="152272" y="1822576"/>
            <a:chExt cx="11851005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7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578" y="1786933"/>
            <a:ext cx="11691620" cy="471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 algn="just">
              <a:lnSpc>
                <a:spcPct val="14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dirty="0">
                <a:latin typeface="Times New Roman"/>
                <a:cs typeface="Times New Roman"/>
              </a:rPr>
              <a:t>The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State Ministry of Health </a:t>
            </a:r>
            <a:r>
              <a:rPr sz="2600" spc="-5" dirty="0">
                <a:latin typeface="Times New Roman"/>
                <a:cs typeface="Times New Roman"/>
              </a:rPr>
              <a:t>is headed by </a:t>
            </a:r>
            <a:r>
              <a:rPr sz="2600" dirty="0">
                <a:latin typeface="Times New Roman"/>
                <a:cs typeface="Times New Roman"/>
              </a:rPr>
              <a:t>a </a:t>
            </a:r>
            <a:r>
              <a:rPr sz="2600" spc="-5" dirty="0">
                <a:latin typeface="Times New Roman"/>
                <a:cs typeface="Times New Roman"/>
              </a:rPr>
              <a:t>Minister </a:t>
            </a:r>
            <a:r>
              <a:rPr sz="2600" dirty="0">
                <a:latin typeface="Times New Roman"/>
                <a:cs typeface="Times New Roman"/>
              </a:rPr>
              <a:t>of </a:t>
            </a:r>
            <a:r>
              <a:rPr sz="2600" spc="-5" dirty="0">
                <a:latin typeface="Times New Roman"/>
                <a:cs typeface="Times New Roman"/>
              </a:rPr>
              <a:t>Health </a:t>
            </a:r>
            <a:r>
              <a:rPr sz="2600" dirty="0">
                <a:latin typeface="Times New Roman"/>
                <a:cs typeface="Times New Roman"/>
              </a:rPr>
              <a:t>and </a:t>
            </a:r>
            <a:r>
              <a:rPr sz="2600" spc="-5" dirty="0">
                <a:latin typeface="Times New Roman"/>
                <a:cs typeface="Times New Roman"/>
              </a:rPr>
              <a:t>Family </a:t>
            </a:r>
            <a:r>
              <a:rPr sz="2600" spc="-35" dirty="0">
                <a:latin typeface="Times New Roman"/>
                <a:cs typeface="Times New Roman"/>
              </a:rPr>
              <a:t>Welfare 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and </a:t>
            </a:r>
            <a:r>
              <a:rPr sz="2600" dirty="0">
                <a:latin typeface="Times New Roman"/>
                <a:cs typeface="Times New Roman"/>
              </a:rPr>
              <a:t>a </a:t>
            </a:r>
            <a:r>
              <a:rPr sz="2600" spc="-5" dirty="0">
                <a:latin typeface="Times New Roman"/>
                <a:cs typeface="Times New Roman"/>
              </a:rPr>
              <a:t>Deputy Minister </a:t>
            </a:r>
            <a:r>
              <a:rPr sz="2600" dirty="0">
                <a:latin typeface="Times New Roman"/>
                <a:cs typeface="Times New Roman"/>
              </a:rPr>
              <a:t>of </a:t>
            </a:r>
            <a:r>
              <a:rPr sz="2600" spc="-5" dirty="0">
                <a:latin typeface="Times New Roman"/>
                <a:cs typeface="Times New Roman"/>
              </a:rPr>
              <a:t>Health and </a:t>
            </a:r>
            <a:r>
              <a:rPr sz="2600" spc="-10" dirty="0">
                <a:latin typeface="Times New Roman"/>
                <a:cs typeface="Times New Roman"/>
              </a:rPr>
              <a:t>Family </a:t>
            </a:r>
            <a:r>
              <a:rPr sz="2600" spc="-30" dirty="0">
                <a:latin typeface="Times New Roman"/>
                <a:cs typeface="Times New Roman"/>
              </a:rPr>
              <a:t>Welfare. </a:t>
            </a:r>
            <a:r>
              <a:rPr sz="2600" dirty="0">
                <a:latin typeface="Times New Roman"/>
                <a:cs typeface="Times New Roman"/>
              </a:rPr>
              <a:t>These </a:t>
            </a:r>
            <a:r>
              <a:rPr sz="2600" spc="-5" dirty="0">
                <a:latin typeface="Times New Roman"/>
                <a:cs typeface="Times New Roman"/>
              </a:rPr>
              <a:t>are political </a:t>
            </a:r>
            <a:r>
              <a:rPr sz="2600" dirty="0">
                <a:latin typeface="Times New Roman"/>
                <a:cs typeface="Times New Roman"/>
              </a:rPr>
              <a:t>appointments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they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are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elected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members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of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legislative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assembly.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241300" marR="5715" indent="-228600" algn="just">
              <a:lnSpc>
                <a:spcPct val="140000"/>
              </a:lnSpc>
              <a:buFont typeface="Arial MT"/>
              <a:buChar char="•"/>
              <a:tabLst>
                <a:tab pos="241300" algn="l"/>
              </a:tabLst>
            </a:pPr>
            <a:r>
              <a:rPr sz="2600" dirty="0">
                <a:latin typeface="Times New Roman"/>
                <a:cs typeface="Times New Roman"/>
              </a:rPr>
              <a:t>They </a:t>
            </a:r>
            <a:r>
              <a:rPr sz="2600" spc="-5" dirty="0">
                <a:latin typeface="Times New Roman"/>
                <a:cs typeface="Times New Roman"/>
              </a:rPr>
              <a:t>have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political </a:t>
            </a:r>
            <a:r>
              <a:rPr sz="26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responsibilities,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responsibilities</a:t>
            </a:r>
            <a:r>
              <a:rPr sz="2600" spc="6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towards their </a:t>
            </a:r>
            <a:r>
              <a:rPr sz="2600" spc="-5" dirty="0">
                <a:latin typeface="Times New Roman"/>
                <a:cs typeface="Times New Roman"/>
              </a:rPr>
              <a:t>constituencies </a:t>
            </a:r>
            <a:r>
              <a:rPr sz="2600" spc="5" dirty="0">
                <a:latin typeface="Times New Roman"/>
                <a:cs typeface="Times New Roman"/>
              </a:rPr>
              <a:t>as 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per</a:t>
            </a:r>
            <a:r>
              <a:rPr sz="2600" spc="39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their</a:t>
            </a:r>
            <a:r>
              <a:rPr sz="2600" spc="3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political</a:t>
            </a:r>
            <a:r>
              <a:rPr sz="2600" spc="3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agenda,</a:t>
            </a:r>
            <a:r>
              <a:rPr sz="2600" spc="3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39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responsibilities</a:t>
            </a:r>
            <a:r>
              <a:rPr sz="2600" spc="3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for</a:t>
            </a:r>
            <a:r>
              <a:rPr sz="2600" spc="39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formulating</a:t>
            </a:r>
            <a:r>
              <a:rPr sz="2600" b="1" i="1" spc="40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policies,</a:t>
            </a:r>
            <a:r>
              <a:rPr sz="2600" b="1" i="1" spc="3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monitoring </a:t>
            </a:r>
            <a:r>
              <a:rPr sz="2600" b="1" i="1" spc="-6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the</a:t>
            </a:r>
            <a:r>
              <a:rPr sz="26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implementation</a:t>
            </a:r>
            <a:r>
              <a:rPr sz="26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of</a:t>
            </a:r>
            <a:r>
              <a:rPr sz="26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these</a:t>
            </a:r>
            <a:r>
              <a:rPr sz="26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policies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 and</a:t>
            </a:r>
            <a:r>
              <a:rPr sz="26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programmes,</a:t>
            </a:r>
            <a:r>
              <a:rPr sz="26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administration</a:t>
            </a:r>
            <a:r>
              <a:rPr sz="26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and </a:t>
            </a:r>
            <a:r>
              <a:rPr sz="26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management</a:t>
            </a:r>
            <a:r>
              <a:rPr sz="26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of</a:t>
            </a:r>
            <a:r>
              <a:rPr sz="26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Health</a:t>
            </a:r>
            <a:r>
              <a:rPr sz="26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and</a:t>
            </a:r>
            <a:r>
              <a:rPr sz="2600" b="1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Family</a:t>
            </a:r>
            <a:r>
              <a:rPr sz="2600" b="1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Welfare</a:t>
            </a:r>
            <a:r>
              <a:rPr sz="2600" b="1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C00000"/>
                </a:solidFill>
                <a:latin typeface="Times New Roman"/>
                <a:cs typeface="Times New Roman"/>
              </a:rPr>
              <a:t>services</a:t>
            </a:r>
            <a:r>
              <a:rPr sz="26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in</a:t>
            </a:r>
            <a:r>
              <a:rPr sz="26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their</a:t>
            </a:r>
            <a:r>
              <a:rPr sz="26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state.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447" y="365759"/>
            <a:ext cx="11844655" cy="1324610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344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15"/>
              </a:spcBef>
            </a:pPr>
            <a:r>
              <a:rPr spc="-5" dirty="0"/>
              <a:t>Health</a:t>
            </a:r>
            <a:r>
              <a:rPr spc="-10" dirty="0"/>
              <a:t> Secretariat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1148" y="1822576"/>
            <a:ext cx="11962130" cy="4904740"/>
            <a:chOff x="41148" y="1822576"/>
            <a:chExt cx="11962130" cy="4904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8" y="1825751"/>
              <a:ext cx="11844528" cy="4898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5448" y="1825751"/>
              <a:ext cx="11844655" cy="4898390"/>
            </a:xfrm>
            <a:custGeom>
              <a:avLst/>
              <a:gdLst/>
              <a:ahLst/>
              <a:cxnLst/>
              <a:rect l="l" t="t" r="r" b="b"/>
              <a:pathLst>
                <a:path w="11844655" h="4898390">
                  <a:moveTo>
                    <a:pt x="0" y="4898136"/>
                  </a:moveTo>
                  <a:lnTo>
                    <a:pt x="11844528" y="48981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4898136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148" y="1923287"/>
              <a:ext cx="560070" cy="73380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4507" y="1892807"/>
              <a:ext cx="1969770" cy="787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57171" y="1892807"/>
              <a:ext cx="585977" cy="787146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33578" y="1769643"/>
            <a:ext cx="11688445" cy="437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501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dirty="0">
                <a:latin typeface="Times New Roman"/>
                <a:cs typeface="Times New Roman"/>
              </a:rPr>
              <a:t>Functions:</a:t>
            </a:r>
            <a:r>
              <a:rPr sz="2800" b="1" spc="1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114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major</a:t>
            </a:r>
            <a:r>
              <a:rPr sz="2800" spc="1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functions</a:t>
            </a:r>
            <a:r>
              <a:rPr sz="2800" spc="1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which</a:t>
            </a:r>
            <a:r>
              <a:rPr sz="2800" spc="1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are</a:t>
            </a:r>
            <a:r>
              <a:rPr sz="2800" spc="1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performed</a:t>
            </a:r>
            <a:r>
              <a:rPr sz="2800" spc="1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by</a:t>
            </a:r>
            <a:r>
              <a:rPr sz="2800" spc="1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1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secretariat</a:t>
            </a:r>
            <a:r>
              <a:rPr sz="2800" spc="1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include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helping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minister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in:-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7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Formulation,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review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modification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broad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policy</a:t>
            </a:r>
            <a:r>
              <a:rPr sz="2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outlines.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9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Execution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policies</a:t>
            </a:r>
            <a:r>
              <a:rPr sz="2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programmes</a:t>
            </a:r>
            <a:r>
              <a:rPr sz="2800" b="1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etc.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7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Coordination </a:t>
            </a:r>
            <a:r>
              <a:rPr sz="2800" spc="-5" dirty="0">
                <a:latin typeface="Times New Roman"/>
                <a:cs typeface="Times New Roman"/>
              </a:rPr>
              <a:t>with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Government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India</a:t>
            </a:r>
            <a:r>
              <a:rPr sz="2800" spc="-5" dirty="0">
                <a:latin typeface="Times New Roman"/>
                <a:cs typeface="Times New Roman"/>
              </a:rPr>
              <a:t> and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other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state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Governments.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8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Control</a:t>
            </a:r>
            <a:r>
              <a:rPr sz="2800" dirty="0">
                <a:latin typeface="Times New Roman"/>
                <a:cs typeface="Times New Roman"/>
              </a:rPr>
              <a:t> for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smooth</a:t>
            </a:r>
            <a:r>
              <a:rPr sz="28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and</a:t>
            </a:r>
            <a:r>
              <a:rPr sz="2800" b="1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efficient</a:t>
            </a:r>
            <a:r>
              <a:rPr sz="2800" b="1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functioning</a:t>
            </a:r>
            <a:r>
              <a:rPr sz="2800" b="1" i="1" spc="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administrative </a:t>
            </a:r>
            <a:r>
              <a:rPr sz="2800" spc="-25" dirty="0">
                <a:latin typeface="Times New Roman"/>
                <a:cs typeface="Times New Roman"/>
              </a:rPr>
              <a:t>machinery.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447" y="77723"/>
            <a:ext cx="11844655" cy="1325880"/>
          </a:xfrm>
          <a:custGeom>
            <a:avLst/>
            <a:gdLst/>
            <a:ahLst/>
            <a:cxnLst/>
            <a:rect l="l" t="t" r="r" b="b"/>
            <a:pathLst>
              <a:path w="11844655" h="1325880">
                <a:moveTo>
                  <a:pt x="11844528" y="0"/>
                </a:moveTo>
                <a:lnTo>
                  <a:pt x="0" y="0"/>
                </a:lnTo>
                <a:lnTo>
                  <a:pt x="0" y="1325879"/>
                </a:lnTo>
                <a:lnTo>
                  <a:pt x="11844528" y="1325879"/>
                </a:lnTo>
                <a:lnTo>
                  <a:pt x="11844528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61999" y="163829"/>
            <a:ext cx="982980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318510" marR="5080" indent="-3306445">
              <a:lnSpc>
                <a:spcPts val="3890"/>
              </a:lnSpc>
              <a:spcBef>
                <a:spcPts val="585"/>
              </a:spcBef>
            </a:pPr>
            <a:r>
              <a:rPr i="1" spc="-20" dirty="0">
                <a:latin typeface="Times New Roman"/>
                <a:cs typeface="Times New Roman"/>
              </a:rPr>
              <a:t>ORGANIZATION</a:t>
            </a:r>
            <a:r>
              <a:rPr i="1" spc="-10" dirty="0">
                <a:latin typeface="Times New Roman"/>
                <a:cs typeface="Times New Roman"/>
              </a:rPr>
              <a:t> </a:t>
            </a:r>
            <a:r>
              <a:rPr i="1" spc="-70" dirty="0">
                <a:latin typeface="Times New Roman"/>
                <a:cs typeface="Times New Roman"/>
              </a:rPr>
              <a:t>PATTERN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OF</a:t>
            </a:r>
            <a:r>
              <a:rPr i="1" spc="-80" dirty="0">
                <a:latin typeface="Times New Roman"/>
                <a:cs typeface="Times New Roman"/>
              </a:rPr>
              <a:t> </a:t>
            </a:r>
            <a:r>
              <a:rPr i="1" spc="-85" dirty="0">
                <a:latin typeface="Times New Roman"/>
                <a:cs typeface="Times New Roman"/>
              </a:rPr>
              <a:t>STATE</a:t>
            </a:r>
            <a:r>
              <a:rPr i="1" spc="-5" dirty="0">
                <a:latin typeface="Times New Roman"/>
                <a:cs typeface="Times New Roman"/>
              </a:rPr>
              <a:t> </a:t>
            </a:r>
            <a:r>
              <a:rPr i="1" spc="-15" dirty="0">
                <a:latin typeface="Times New Roman"/>
                <a:cs typeface="Times New Roman"/>
              </a:rPr>
              <a:t>HEALTH </a:t>
            </a:r>
            <a:r>
              <a:rPr i="1" spc="-885" dirty="0">
                <a:latin typeface="Times New Roman"/>
                <a:cs typeface="Times New Roman"/>
              </a:rPr>
              <a:t> </a:t>
            </a:r>
            <a:r>
              <a:rPr i="1" spc="-25" dirty="0">
                <a:latin typeface="Times New Roman"/>
                <a:cs typeface="Times New Roman"/>
              </a:rPr>
              <a:t>DIRECTORATE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49097" y="1499360"/>
            <a:ext cx="11857355" cy="5287645"/>
            <a:chOff x="149097" y="1499360"/>
            <a:chExt cx="11857355" cy="52876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505710"/>
              <a:ext cx="11844528" cy="52745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2272" y="1502535"/>
              <a:ext cx="11851005" cy="5281295"/>
            </a:xfrm>
            <a:custGeom>
              <a:avLst/>
              <a:gdLst/>
              <a:ahLst/>
              <a:cxnLst/>
              <a:rect l="l" t="t" r="r" b="b"/>
              <a:pathLst>
                <a:path w="11851005" h="5281295">
                  <a:moveTo>
                    <a:pt x="0" y="5280914"/>
                  </a:moveTo>
                  <a:lnTo>
                    <a:pt x="11850878" y="5280914"/>
                  </a:lnTo>
                  <a:lnTo>
                    <a:pt x="11850878" y="0"/>
                  </a:lnTo>
                  <a:lnTo>
                    <a:pt x="0" y="0"/>
                  </a:lnTo>
                  <a:lnTo>
                    <a:pt x="0" y="5280914"/>
                  </a:lnTo>
                  <a:close/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447" y="77723"/>
            <a:ext cx="11844655" cy="1325880"/>
          </a:xfrm>
          <a:custGeom>
            <a:avLst/>
            <a:gdLst/>
            <a:ahLst/>
            <a:cxnLst/>
            <a:rect l="l" t="t" r="r" b="b"/>
            <a:pathLst>
              <a:path w="11844655" h="1325880">
                <a:moveTo>
                  <a:pt x="11844528" y="0"/>
                </a:moveTo>
                <a:lnTo>
                  <a:pt x="0" y="0"/>
                </a:lnTo>
                <a:lnTo>
                  <a:pt x="0" y="1325879"/>
                </a:lnTo>
                <a:lnTo>
                  <a:pt x="11844528" y="1325879"/>
                </a:lnTo>
                <a:lnTo>
                  <a:pt x="11844528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53795" y="410717"/>
            <a:ext cx="10046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69310" algn="l"/>
              </a:tabLst>
            </a:pPr>
            <a:r>
              <a:rPr i="1" dirty="0">
                <a:latin typeface="Times New Roman"/>
                <a:cs typeface="Times New Roman"/>
              </a:rPr>
              <a:t>FUNCTION </a:t>
            </a:r>
            <a:r>
              <a:rPr i="1" spc="-5" dirty="0">
                <a:latin typeface="Times New Roman"/>
                <a:cs typeface="Times New Roman"/>
              </a:rPr>
              <a:t>OF	</a:t>
            </a:r>
            <a:r>
              <a:rPr i="1" spc="-85" dirty="0">
                <a:latin typeface="Times New Roman"/>
                <a:cs typeface="Times New Roman"/>
              </a:rPr>
              <a:t>STATE</a:t>
            </a:r>
            <a:r>
              <a:rPr i="1" spc="-30" dirty="0">
                <a:latin typeface="Times New Roman"/>
                <a:cs typeface="Times New Roman"/>
              </a:rPr>
              <a:t> </a:t>
            </a:r>
            <a:r>
              <a:rPr i="1" spc="-15" dirty="0">
                <a:latin typeface="Times New Roman"/>
                <a:cs typeface="Times New Roman"/>
              </a:rPr>
              <a:t>HEALTH</a:t>
            </a:r>
            <a:r>
              <a:rPr i="1" spc="-30" dirty="0">
                <a:latin typeface="Times New Roman"/>
                <a:cs typeface="Times New Roman"/>
              </a:rPr>
              <a:t> </a:t>
            </a:r>
            <a:r>
              <a:rPr i="1" spc="-25" dirty="0">
                <a:latin typeface="Times New Roman"/>
                <a:cs typeface="Times New Roman"/>
              </a:rPr>
              <a:t>DIRECTORATE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52272" y="1629029"/>
            <a:ext cx="11851005" cy="5057140"/>
            <a:chOff x="152272" y="1629029"/>
            <a:chExt cx="11851005" cy="50571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632204"/>
              <a:ext cx="11844528" cy="50505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5447" y="1632204"/>
              <a:ext cx="11844655" cy="5050790"/>
            </a:xfrm>
            <a:custGeom>
              <a:avLst/>
              <a:gdLst/>
              <a:ahLst/>
              <a:cxnLst/>
              <a:rect l="l" t="t" r="r" b="b"/>
              <a:pathLst>
                <a:path w="11844655" h="5050790">
                  <a:moveTo>
                    <a:pt x="0" y="5050536"/>
                  </a:moveTo>
                  <a:lnTo>
                    <a:pt x="11844528" y="50505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5050536"/>
                  </a:lnTo>
                  <a:close/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3578" y="1575541"/>
            <a:ext cx="11689715" cy="4762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715" indent="-228600" algn="just">
              <a:lnSpc>
                <a:spcPct val="1501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Studies in depth the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health problem </a:t>
            </a:r>
            <a:r>
              <a:rPr sz="2800" spc="-5" dirty="0">
                <a:latin typeface="Times New Roman"/>
                <a:cs typeface="Times New Roman"/>
              </a:rPr>
              <a:t>and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needs </a:t>
            </a:r>
            <a:r>
              <a:rPr sz="2800" spc="-5" dirty="0">
                <a:latin typeface="Times New Roman"/>
                <a:cs typeface="Times New Roman"/>
              </a:rPr>
              <a:t>in </a:t>
            </a:r>
            <a:r>
              <a:rPr sz="2800" spc="-1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state </a:t>
            </a:r>
            <a:r>
              <a:rPr sz="2800" spc="-10" dirty="0">
                <a:latin typeface="Times New Roman"/>
                <a:cs typeface="Times New Roman"/>
              </a:rPr>
              <a:t>and </a:t>
            </a:r>
            <a:r>
              <a:rPr sz="2800" spc="-5" dirty="0">
                <a:latin typeface="Times New Roman"/>
                <a:cs typeface="Times New Roman"/>
              </a:rPr>
              <a:t>plans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scheme </a:t>
            </a:r>
            <a:r>
              <a:rPr sz="2800" spc="5" dirty="0">
                <a:latin typeface="Times New Roman"/>
                <a:cs typeface="Times New Roman"/>
              </a:rPr>
              <a:t>to 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solve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them.</a:t>
            </a:r>
            <a:endParaRPr sz="2800">
              <a:latin typeface="Times New Roman"/>
              <a:cs typeface="Times New Roman"/>
            </a:endParaRPr>
          </a:p>
          <a:p>
            <a:pPr marL="241300" marR="7620" indent="-228600" algn="just">
              <a:lnSpc>
                <a:spcPct val="1501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Implementation</a:t>
            </a:r>
            <a:r>
              <a:rPr sz="2800" dirty="0">
                <a:latin typeface="Times New Roman"/>
                <a:cs typeface="Times New Roman"/>
              </a:rPr>
              <a:t> 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national</a:t>
            </a:r>
            <a:r>
              <a:rPr sz="28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health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programmes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evaluating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their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achievements.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5000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Promoting providing </a:t>
            </a:r>
            <a:r>
              <a:rPr sz="2800" spc="-5" dirty="0">
                <a:latin typeface="Times New Roman"/>
                <a:cs typeface="Times New Roman"/>
              </a:rPr>
              <a:t>and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supervising all types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of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health services </a:t>
            </a:r>
            <a:r>
              <a:rPr sz="2800" spc="-5" dirty="0">
                <a:latin typeface="Times New Roman"/>
                <a:cs typeface="Times New Roman"/>
              </a:rPr>
              <a:t>in the state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such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as</a:t>
            </a:r>
            <a:r>
              <a:rPr sz="2800" spc="-5" dirty="0">
                <a:latin typeface="Times New Roman"/>
                <a:cs typeface="Times New Roman"/>
              </a:rPr>
              <a:t> primary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services;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school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services;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family</a:t>
            </a:r>
            <a:r>
              <a:rPr sz="2800" spc="69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planning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services;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MCH;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occupational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services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etc.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447" y="77723"/>
            <a:ext cx="11844655" cy="1325880"/>
          </a:xfrm>
          <a:custGeom>
            <a:avLst/>
            <a:gdLst/>
            <a:ahLst/>
            <a:cxnLst/>
            <a:rect l="l" t="t" r="r" b="b"/>
            <a:pathLst>
              <a:path w="11844655" h="1325880">
                <a:moveTo>
                  <a:pt x="11844528" y="0"/>
                </a:moveTo>
                <a:lnTo>
                  <a:pt x="0" y="0"/>
                </a:lnTo>
                <a:lnTo>
                  <a:pt x="0" y="1325879"/>
                </a:lnTo>
                <a:lnTo>
                  <a:pt x="11844528" y="1325879"/>
                </a:lnTo>
                <a:lnTo>
                  <a:pt x="11844528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53795" y="410717"/>
            <a:ext cx="10046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69310" algn="l"/>
              </a:tabLst>
            </a:pPr>
            <a:r>
              <a:rPr i="1" dirty="0">
                <a:latin typeface="Times New Roman"/>
                <a:cs typeface="Times New Roman"/>
              </a:rPr>
              <a:t>FUNCTION </a:t>
            </a:r>
            <a:r>
              <a:rPr i="1" spc="-5" dirty="0">
                <a:latin typeface="Times New Roman"/>
                <a:cs typeface="Times New Roman"/>
              </a:rPr>
              <a:t>OF	</a:t>
            </a:r>
            <a:r>
              <a:rPr i="1" spc="-85" dirty="0">
                <a:latin typeface="Times New Roman"/>
                <a:cs typeface="Times New Roman"/>
              </a:rPr>
              <a:t>STATE</a:t>
            </a:r>
            <a:r>
              <a:rPr i="1" spc="-30" dirty="0">
                <a:latin typeface="Times New Roman"/>
                <a:cs typeface="Times New Roman"/>
              </a:rPr>
              <a:t> </a:t>
            </a:r>
            <a:r>
              <a:rPr i="1" spc="-15" dirty="0">
                <a:latin typeface="Times New Roman"/>
                <a:cs typeface="Times New Roman"/>
              </a:rPr>
              <a:t>HEALTH</a:t>
            </a:r>
            <a:r>
              <a:rPr i="1" spc="-30" dirty="0">
                <a:latin typeface="Times New Roman"/>
                <a:cs typeface="Times New Roman"/>
              </a:rPr>
              <a:t> </a:t>
            </a:r>
            <a:r>
              <a:rPr i="1" spc="-25" dirty="0">
                <a:latin typeface="Times New Roman"/>
                <a:cs typeface="Times New Roman"/>
              </a:rPr>
              <a:t>DIRECTORATE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52272" y="1629029"/>
            <a:ext cx="11851005" cy="5057140"/>
            <a:chOff x="152272" y="1629029"/>
            <a:chExt cx="11851005" cy="50571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632204"/>
              <a:ext cx="11844528" cy="50505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5447" y="1632204"/>
              <a:ext cx="11844655" cy="5050790"/>
            </a:xfrm>
            <a:custGeom>
              <a:avLst/>
              <a:gdLst/>
              <a:ahLst/>
              <a:cxnLst/>
              <a:rect l="l" t="t" r="r" b="b"/>
              <a:pathLst>
                <a:path w="11844655" h="5050790">
                  <a:moveTo>
                    <a:pt x="0" y="5050536"/>
                  </a:moveTo>
                  <a:lnTo>
                    <a:pt x="11844528" y="50505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5050536"/>
                  </a:lnTo>
                  <a:close/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3578" y="1789887"/>
            <a:ext cx="11689080" cy="4674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Collection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of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vital</a:t>
            </a:r>
            <a:r>
              <a:rPr sz="28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statistics</a:t>
            </a:r>
            <a:r>
              <a:rPr sz="280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5000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  <a:tab pos="2205990" algn="l"/>
                <a:tab pos="4187190" algn="l"/>
                <a:tab pos="4889500" algn="l"/>
                <a:tab pos="5768975" algn="l"/>
                <a:tab pos="6845300" algn="l"/>
                <a:tab pos="8119109" algn="l"/>
                <a:tab pos="9421495" algn="l"/>
                <a:tab pos="10809605" algn="l"/>
              </a:tabLst>
            </a:pPr>
            <a:r>
              <a:rPr sz="2800" spc="-5" dirty="0">
                <a:latin typeface="Times New Roman"/>
                <a:cs typeface="Times New Roman"/>
              </a:rPr>
              <a:t>Encou</a:t>
            </a:r>
            <a:r>
              <a:rPr sz="2800" spc="5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ag</a:t>
            </a:r>
            <a:r>
              <a:rPr sz="2800" spc="-15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ng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reproductive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	an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child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h</a:t>
            </a:r>
            <a:r>
              <a:rPr sz="28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l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th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(</a:t>
            </a:r>
            <a:r>
              <a:rPr sz="2800" dirty="0">
                <a:latin typeface="Times New Roman"/>
                <a:cs typeface="Times New Roman"/>
              </a:rPr>
              <a:t>F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spc="-1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ily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welfar</a:t>
            </a:r>
            <a:r>
              <a:rPr sz="2800" spc="-10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aternal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heal</a:t>
            </a:r>
            <a:r>
              <a:rPr sz="2800" spc="-20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h  etc.)</a:t>
            </a:r>
            <a:endParaRPr sz="2800">
              <a:latin typeface="Times New Roman"/>
              <a:cs typeface="Times New Roman"/>
            </a:endParaRPr>
          </a:p>
          <a:p>
            <a:pPr marL="241300" marR="5715" indent="-228600">
              <a:lnSpc>
                <a:spcPct val="15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  <a:tab pos="2294255" algn="l"/>
                <a:tab pos="2728595" algn="l"/>
                <a:tab pos="4173220" algn="l"/>
                <a:tab pos="6008370" algn="l"/>
                <a:tab pos="6659245" algn="l"/>
                <a:tab pos="8436610" algn="l"/>
                <a:tab pos="9225915" algn="l"/>
                <a:tab pos="11162030" algn="l"/>
              </a:tabLst>
            </a:pPr>
            <a:r>
              <a:rPr sz="2800" spc="-5" dirty="0">
                <a:latin typeface="Times New Roman"/>
                <a:cs typeface="Times New Roman"/>
              </a:rPr>
              <a:t>I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v</a:t>
            </a:r>
            <a:r>
              <a:rPr sz="2800" spc="-5" dirty="0">
                <a:latin typeface="Times New Roman"/>
                <a:cs typeface="Times New Roman"/>
              </a:rPr>
              <a:t>ement</a:t>
            </a:r>
            <a:r>
              <a:rPr sz="2800" dirty="0">
                <a:latin typeface="Times New Roman"/>
                <a:cs typeface="Times New Roman"/>
              </a:rPr>
              <a:t>	o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u</a:t>
            </a:r>
            <a:r>
              <a:rPr sz="28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rition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p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r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ogr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mme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Con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rolling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f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od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ul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erat</a:t>
            </a:r>
            <a:r>
              <a:rPr sz="28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on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and  also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sanitation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spc="-10" dirty="0">
                <a:latin typeface="Times New Roman"/>
                <a:cs typeface="Times New Roman"/>
              </a:rPr>
              <a:t> milk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edibles</a:t>
            </a:r>
            <a:endParaRPr sz="2800">
              <a:latin typeface="Times New Roman"/>
              <a:cs typeface="Times New Roman"/>
            </a:endParaRPr>
          </a:p>
          <a:p>
            <a:pPr marL="241300" marR="5715" indent="-228600">
              <a:lnSpc>
                <a:spcPct val="15000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Medical</a:t>
            </a:r>
            <a:r>
              <a:rPr sz="2800" b="1" i="1" spc="2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and</a:t>
            </a:r>
            <a:r>
              <a:rPr sz="2800" b="1" i="1" spc="20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nursing</a:t>
            </a:r>
            <a:r>
              <a:rPr sz="2800" b="1" i="1" spc="20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education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spc="19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training</a:t>
            </a:r>
            <a:r>
              <a:rPr sz="2800" spc="1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2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nurses,</a:t>
            </a:r>
            <a:r>
              <a:rPr sz="2800" spc="1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female</a:t>
            </a:r>
            <a:r>
              <a:rPr sz="2800" spc="2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204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workers</a:t>
            </a:r>
            <a:r>
              <a:rPr sz="2800" spc="2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other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workers.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447" y="77723"/>
            <a:ext cx="11844655" cy="1325880"/>
          </a:xfrm>
          <a:custGeom>
            <a:avLst/>
            <a:gdLst/>
            <a:ahLst/>
            <a:cxnLst/>
            <a:rect l="l" t="t" r="r" b="b"/>
            <a:pathLst>
              <a:path w="11844655" h="1325880">
                <a:moveTo>
                  <a:pt x="11844528" y="0"/>
                </a:moveTo>
                <a:lnTo>
                  <a:pt x="0" y="0"/>
                </a:lnTo>
                <a:lnTo>
                  <a:pt x="0" y="1325879"/>
                </a:lnTo>
                <a:lnTo>
                  <a:pt x="11844528" y="1325879"/>
                </a:lnTo>
                <a:lnTo>
                  <a:pt x="11844528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53795" y="410717"/>
            <a:ext cx="10046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69310" algn="l"/>
              </a:tabLst>
            </a:pPr>
            <a:r>
              <a:rPr i="1" dirty="0">
                <a:latin typeface="Times New Roman"/>
                <a:cs typeface="Times New Roman"/>
              </a:rPr>
              <a:t>FUNCTION </a:t>
            </a:r>
            <a:r>
              <a:rPr i="1" spc="-5" dirty="0">
                <a:latin typeface="Times New Roman"/>
                <a:cs typeface="Times New Roman"/>
              </a:rPr>
              <a:t>OF	</a:t>
            </a:r>
            <a:r>
              <a:rPr i="1" spc="-85" dirty="0">
                <a:latin typeface="Times New Roman"/>
                <a:cs typeface="Times New Roman"/>
              </a:rPr>
              <a:t>STATE</a:t>
            </a:r>
            <a:r>
              <a:rPr i="1" spc="-30" dirty="0">
                <a:latin typeface="Times New Roman"/>
                <a:cs typeface="Times New Roman"/>
              </a:rPr>
              <a:t> </a:t>
            </a:r>
            <a:r>
              <a:rPr i="1" spc="-15" dirty="0">
                <a:latin typeface="Times New Roman"/>
                <a:cs typeface="Times New Roman"/>
              </a:rPr>
              <a:t>HEALTH</a:t>
            </a:r>
            <a:r>
              <a:rPr i="1" spc="-30" dirty="0">
                <a:latin typeface="Times New Roman"/>
                <a:cs typeface="Times New Roman"/>
              </a:rPr>
              <a:t> </a:t>
            </a:r>
            <a:r>
              <a:rPr i="1" spc="-25" dirty="0">
                <a:latin typeface="Times New Roman"/>
                <a:cs typeface="Times New Roman"/>
              </a:rPr>
              <a:t>DIRECTORATE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52272" y="1629029"/>
            <a:ext cx="11851005" cy="5057140"/>
            <a:chOff x="152272" y="1629029"/>
            <a:chExt cx="11851005" cy="50571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632204"/>
              <a:ext cx="11844528" cy="50505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5447" y="1632204"/>
              <a:ext cx="11844655" cy="5050790"/>
            </a:xfrm>
            <a:custGeom>
              <a:avLst/>
              <a:gdLst/>
              <a:ahLst/>
              <a:cxnLst/>
              <a:rect l="l" t="t" r="r" b="b"/>
              <a:pathLst>
                <a:path w="11844655" h="5050790">
                  <a:moveTo>
                    <a:pt x="0" y="5050536"/>
                  </a:moveTo>
                  <a:lnTo>
                    <a:pt x="11844528" y="50505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5050536"/>
                  </a:lnTo>
                  <a:close/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3578" y="1789887"/>
            <a:ext cx="11003280" cy="1986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Times New Roman"/>
                <a:cs typeface="Times New Roman"/>
              </a:rPr>
              <a:t>Controlling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rural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urban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 services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through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district</a:t>
            </a:r>
            <a:r>
              <a:rPr sz="2800" b="1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medical</a:t>
            </a:r>
            <a:r>
              <a:rPr sz="28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officer</a:t>
            </a:r>
            <a:r>
              <a:rPr sz="2800" spc="-1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8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Times New Roman"/>
                <a:cs typeface="Times New Roman"/>
              </a:rPr>
              <a:t>Providing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feedback</a:t>
            </a:r>
            <a:r>
              <a:rPr sz="2800" b="1" i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to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state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ministry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regarding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9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Following</a:t>
            </a:r>
            <a:r>
              <a:rPr sz="28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the</a:t>
            </a:r>
            <a:r>
              <a:rPr sz="2800" b="1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directives</a:t>
            </a:r>
            <a:r>
              <a:rPr sz="2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union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ministry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health/state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ministry.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447" y="77723"/>
            <a:ext cx="11844655" cy="1325880"/>
          </a:xfrm>
          <a:custGeom>
            <a:avLst/>
            <a:gdLst/>
            <a:ahLst/>
            <a:cxnLst/>
            <a:rect l="l" t="t" r="r" b="b"/>
            <a:pathLst>
              <a:path w="11844655" h="1325880">
                <a:moveTo>
                  <a:pt x="11844528" y="0"/>
                </a:moveTo>
                <a:lnTo>
                  <a:pt x="0" y="0"/>
                </a:lnTo>
                <a:lnTo>
                  <a:pt x="0" y="1325879"/>
                </a:lnTo>
                <a:lnTo>
                  <a:pt x="11844528" y="1325879"/>
                </a:lnTo>
                <a:lnTo>
                  <a:pt x="11844528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21001" y="410717"/>
            <a:ext cx="83102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C).</a:t>
            </a:r>
            <a:r>
              <a:rPr spc="-200" dirty="0"/>
              <a:t> </a:t>
            </a:r>
            <a:r>
              <a:rPr spc="-265" dirty="0"/>
              <a:t>A</a:t>
            </a:r>
            <a:r>
              <a:rPr dirty="0"/>
              <a:t>T</a:t>
            </a:r>
            <a:r>
              <a:rPr spc="-135" dirty="0"/>
              <a:t> </a:t>
            </a:r>
            <a:r>
              <a:rPr dirty="0"/>
              <a:t>THE L</a:t>
            </a:r>
            <a:r>
              <a:rPr spc="-15" dirty="0"/>
              <a:t>O</a:t>
            </a:r>
            <a:r>
              <a:rPr spc="-5" dirty="0"/>
              <a:t>CAL</a:t>
            </a:r>
            <a:r>
              <a:rPr spc="-195" dirty="0"/>
              <a:t> </a:t>
            </a:r>
            <a:r>
              <a:rPr dirty="0"/>
              <a:t>/ D</a:t>
            </a:r>
            <a:r>
              <a:rPr spc="-5" dirty="0"/>
              <a:t>ISTR</a:t>
            </a:r>
            <a:r>
              <a:rPr spc="5" dirty="0"/>
              <a:t>I</a:t>
            </a:r>
            <a:r>
              <a:rPr spc="-5" dirty="0"/>
              <a:t>CT</a:t>
            </a:r>
            <a:r>
              <a:rPr spc="-95" dirty="0"/>
              <a:t> </a:t>
            </a:r>
            <a:r>
              <a:rPr dirty="0"/>
              <a:t>LEVEL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52272" y="1629029"/>
            <a:ext cx="11851005" cy="5057140"/>
            <a:chOff x="152272" y="1629029"/>
            <a:chExt cx="11851005" cy="50571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632204"/>
              <a:ext cx="11844528" cy="50505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5447" y="1632204"/>
              <a:ext cx="11844655" cy="5050790"/>
            </a:xfrm>
            <a:custGeom>
              <a:avLst/>
              <a:gdLst/>
              <a:ahLst/>
              <a:cxnLst/>
              <a:rect l="l" t="t" r="r" b="b"/>
              <a:pathLst>
                <a:path w="11844655" h="5050790">
                  <a:moveTo>
                    <a:pt x="0" y="5050536"/>
                  </a:moveTo>
                  <a:lnTo>
                    <a:pt x="11844528" y="5050536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5050536"/>
                  </a:lnTo>
                  <a:close/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3578" y="1575541"/>
            <a:ext cx="11687810" cy="207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501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  <a:tab pos="934085" algn="l"/>
                <a:tab pos="2339975" algn="l"/>
                <a:tab pos="3033395" algn="l"/>
                <a:tab pos="3470910" algn="l"/>
                <a:tab pos="5664200" algn="l"/>
                <a:tab pos="6083300" algn="l"/>
                <a:tab pos="6955155" algn="l"/>
                <a:tab pos="7332980" algn="l"/>
                <a:tab pos="7905750" algn="l"/>
                <a:tab pos="9034145" algn="l"/>
                <a:tab pos="9986645" algn="l"/>
                <a:tab pos="10285095" algn="l"/>
              </a:tabLst>
            </a:pP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inc</a:t>
            </a:r>
            <a:r>
              <a:rPr sz="2800" spc="-15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pal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unit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ad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str</a:t>
            </a:r>
            <a:r>
              <a:rPr sz="2800" spc="-15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ti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India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he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district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der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C</a:t>
            </a:r>
            <a:r>
              <a:rPr sz="2800" spc="-5" dirty="0">
                <a:latin typeface="Times New Roman"/>
                <a:cs typeface="Times New Roman"/>
              </a:rPr>
              <a:t>ol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spc="-20" dirty="0">
                <a:latin typeface="Times New Roman"/>
                <a:cs typeface="Times New Roman"/>
              </a:rPr>
              <a:t>ct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spc="-145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.  There are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707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(year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2016)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districts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India.</a:t>
            </a:r>
            <a:endParaRPr sz="2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67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Times New Roman"/>
                <a:cs typeface="Times New Roman"/>
              </a:rPr>
              <a:t>District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Peripheral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most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Planning </a:t>
            </a:r>
            <a:r>
              <a:rPr sz="2800" dirty="0">
                <a:latin typeface="Times New Roman"/>
                <a:cs typeface="Times New Roman"/>
              </a:rPr>
              <a:t>unit.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447" y="0"/>
            <a:ext cx="11844655" cy="1325880"/>
          </a:xfrm>
          <a:custGeom>
            <a:avLst/>
            <a:gdLst/>
            <a:ahLst/>
            <a:cxnLst/>
            <a:rect l="l" t="t" r="r" b="b"/>
            <a:pathLst>
              <a:path w="11844655" h="1325880">
                <a:moveTo>
                  <a:pt x="11844528" y="0"/>
                </a:moveTo>
                <a:lnTo>
                  <a:pt x="0" y="0"/>
                </a:lnTo>
                <a:lnTo>
                  <a:pt x="0" y="1325879"/>
                </a:lnTo>
                <a:lnTo>
                  <a:pt x="11844528" y="1325879"/>
                </a:lnTo>
                <a:lnTo>
                  <a:pt x="11844528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21001" y="333247"/>
            <a:ext cx="83102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C).</a:t>
            </a:r>
            <a:r>
              <a:rPr spc="-200" dirty="0"/>
              <a:t> </a:t>
            </a:r>
            <a:r>
              <a:rPr spc="-265" dirty="0"/>
              <a:t>A</a:t>
            </a:r>
            <a:r>
              <a:rPr dirty="0"/>
              <a:t>T</a:t>
            </a:r>
            <a:r>
              <a:rPr spc="-135" dirty="0"/>
              <a:t> </a:t>
            </a:r>
            <a:r>
              <a:rPr dirty="0"/>
              <a:t>THE L</a:t>
            </a:r>
            <a:r>
              <a:rPr spc="-15" dirty="0"/>
              <a:t>O</a:t>
            </a:r>
            <a:r>
              <a:rPr spc="-5" dirty="0"/>
              <a:t>CAL</a:t>
            </a:r>
            <a:r>
              <a:rPr spc="-195" dirty="0"/>
              <a:t> </a:t>
            </a:r>
            <a:r>
              <a:rPr dirty="0"/>
              <a:t>/ D</a:t>
            </a:r>
            <a:r>
              <a:rPr spc="-5" dirty="0"/>
              <a:t>ISTR</a:t>
            </a:r>
            <a:r>
              <a:rPr spc="5" dirty="0"/>
              <a:t>I</a:t>
            </a:r>
            <a:r>
              <a:rPr spc="-5" dirty="0"/>
              <a:t>CT</a:t>
            </a:r>
            <a:r>
              <a:rPr spc="-95" dirty="0"/>
              <a:t> </a:t>
            </a:r>
            <a:r>
              <a:rPr dirty="0"/>
              <a:t>LEVEL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52272" y="1441575"/>
            <a:ext cx="11851005" cy="5380355"/>
            <a:chOff x="152272" y="1441575"/>
            <a:chExt cx="11851005" cy="53803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47" y="1444750"/>
              <a:ext cx="11844528" cy="53736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5447" y="1444750"/>
              <a:ext cx="11844655" cy="5374005"/>
            </a:xfrm>
            <a:custGeom>
              <a:avLst/>
              <a:gdLst/>
              <a:ahLst/>
              <a:cxnLst/>
              <a:rect l="l" t="t" r="r" b="b"/>
              <a:pathLst>
                <a:path w="11844655" h="5374005">
                  <a:moveTo>
                    <a:pt x="0" y="5373624"/>
                  </a:moveTo>
                  <a:lnTo>
                    <a:pt x="11844528" y="5373624"/>
                  </a:lnTo>
                  <a:lnTo>
                    <a:pt x="11844528" y="0"/>
                  </a:lnTo>
                  <a:lnTo>
                    <a:pt x="0" y="0"/>
                  </a:lnTo>
                  <a:lnTo>
                    <a:pt x="0" y="5373624"/>
                  </a:lnTo>
                  <a:close/>
                </a:path>
              </a:pathLst>
            </a:custGeom>
            <a:ln w="634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3578" y="1603629"/>
            <a:ext cx="10012045" cy="505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20" dirty="0">
                <a:latin typeface="Times New Roman"/>
                <a:cs typeface="Times New Roman"/>
              </a:rPr>
              <a:t>Within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each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district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again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there are 6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types</a:t>
            </a:r>
            <a:r>
              <a:rPr sz="2800" dirty="0">
                <a:latin typeface="Times New Roman"/>
                <a:cs typeface="Times New Roman"/>
              </a:rPr>
              <a:t> of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administrative areas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367665" indent="-355600">
              <a:lnSpc>
                <a:spcPct val="100000"/>
              </a:lnSpc>
              <a:spcBef>
                <a:spcPts val="2675"/>
              </a:spcBef>
              <a:buAutoNum type="arabicPeriod"/>
              <a:tabLst>
                <a:tab pos="368300" algn="l"/>
              </a:tabLst>
            </a:pPr>
            <a:r>
              <a:rPr sz="2800" dirty="0">
                <a:latin typeface="Times New Roman"/>
                <a:cs typeface="Times New Roman"/>
              </a:rPr>
              <a:t>Sub-divisions</a:t>
            </a:r>
            <a:endParaRPr sz="2800">
              <a:latin typeface="Times New Roman"/>
              <a:cs typeface="Times New Roman"/>
            </a:endParaRPr>
          </a:p>
          <a:p>
            <a:pPr marL="361315" indent="-349250">
              <a:lnSpc>
                <a:spcPct val="100000"/>
              </a:lnSpc>
              <a:spcBef>
                <a:spcPts val="2690"/>
              </a:spcBef>
              <a:buAutoNum type="arabicPeriod"/>
              <a:tabLst>
                <a:tab pos="361950" algn="l"/>
              </a:tabLst>
            </a:pPr>
            <a:r>
              <a:rPr sz="2800" spc="-30" dirty="0">
                <a:latin typeface="Times New Roman"/>
                <a:cs typeface="Times New Roman"/>
              </a:rPr>
              <a:t>Tahsils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(Talukas)</a:t>
            </a:r>
            <a:endParaRPr sz="2800">
              <a:latin typeface="Times New Roman"/>
              <a:cs typeface="Times New Roman"/>
            </a:endParaRPr>
          </a:p>
          <a:p>
            <a:pPr marL="367665" indent="-355600">
              <a:lnSpc>
                <a:spcPct val="100000"/>
              </a:lnSpc>
              <a:spcBef>
                <a:spcPts val="2675"/>
              </a:spcBef>
              <a:buAutoNum type="arabicPeriod"/>
              <a:tabLst>
                <a:tab pos="368300" algn="l"/>
              </a:tabLst>
            </a:pPr>
            <a:r>
              <a:rPr sz="2800" spc="-5" dirty="0">
                <a:latin typeface="Times New Roman"/>
                <a:cs typeface="Times New Roman"/>
              </a:rPr>
              <a:t>Community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Development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Blocks</a:t>
            </a:r>
            <a:endParaRPr sz="2800">
              <a:latin typeface="Times New Roman"/>
              <a:cs typeface="Times New Roman"/>
            </a:endParaRPr>
          </a:p>
          <a:p>
            <a:pPr marL="367665" indent="-355600">
              <a:lnSpc>
                <a:spcPct val="100000"/>
              </a:lnSpc>
              <a:spcBef>
                <a:spcPts val="2680"/>
              </a:spcBef>
              <a:buAutoNum type="arabicPeriod"/>
              <a:tabLst>
                <a:tab pos="368300" algn="l"/>
              </a:tabLst>
            </a:pPr>
            <a:r>
              <a:rPr sz="2800" spc="-5" dirty="0">
                <a:latin typeface="Times New Roman"/>
                <a:cs typeface="Times New Roman"/>
              </a:rPr>
              <a:t>Municipalities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Corporations</a:t>
            </a:r>
            <a:endParaRPr sz="2800">
              <a:latin typeface="Times New Roman"/>
              <a:cs typeface="Times New Roman"/>
            </a:endParaRPr>
          </a:p>
          <a:p>
            <a:pPr marL="361315" indent="-349250">
              <a:lnSpc>
                <a:spcPct val="100000"/>
              </a:lnSpc>
              <a:spcBef>
                <a:spcPts val="2690"/>
              </a:spcBef>
              <a:buAutoNum type="arabicPeriod"/>
              <a:tabLst>
                <a:tab pos="361950" algn="l"/>
              </a:tabLst>
            </a:pPr>
            <a:r>
              <a:rPr sz="2800" spc="-25" dirty="0">
                <a:latin typeface="Times New Roman"/>
                <a:cs typeface="Times New Roman"/>
              </a:rPr>
              <a:t>Villages</a:t>
            </a:r>
            <a:endParaRPr sz="2800">
              <a:latin typeface="Times New Roman"/>
              <a:cs typeface="Times New Roman"/>
            </a:endParaRPr>
          </a:p>
          <a:p>
            <a:pPr marL="367665" indent="-355600">
              <a:lnSpc>
                <a:spcPct val="100000"/>
              </a:lnSpc>
              <a:spcBef>
                <a:spcPts val="2675"/>
              </a:spcBef>
              <a:buAutoNum type="arabicPeriod"/>
              <a:tabLst>
                <a:tab pos="368300" algn="l"/>
              </a:tabLst>
            </a:pPr>
            <a:r>
              <a:rPr sz="2800" spc="-5" dirty="0">
                <a:latin typeface="Times New Roman"/>
                <a:cs typeface="Times New Roman"/>
              </a:rPr>
              <a:t>Panchayats.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1001" y="333247"/>
            <a:ext cx="83102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C).</a:t>
            </a:r>
            <a:r>
              <a:rPr spc="-200" dirty="0"/>
              <a:t> </a:t>
            </a:r>
            <a:r>
              <a:rPr spc="-265" dirty="0"/>
              <a:t>A</a:t>
            </a:r>
            <a:r>
              <a:rPr dirty="0"/>
              <a:t>T</a:t>
            </a:r>
            <a:r>
              <a:rPr spc="-135" dirty="0"/>
              <a:t> </a:t>
            </a:r>
            <a:r>
              <a:rPr dirty="0"/>
              <a:t>THE L</a:t>
            </a:r>
            <a:r>
              <a:rPr spc="-15" dirty="0"/>
              <a:t>O</a:t>
            </a:r>
            <a:r>
              <a:rPr spc="-5" dirty="0"/>
              <a:t>CAL</a:t>
            </a:r>
            <a:r>
              <a:rPr spc="-195" dirty="0"/>
              <a:t> </a:t>
            </a:r>
            <a:r>
              <a:rPr dirty="0"/>
              <a:t>/ D</a:t>
            </a:r>
            <a:r>
              <a:rPr spc="-5" dirty="0"/>
              <a:t>ISTR</a:t>
            </a:r>
            <a:r>
              <a:rPr spc="5" dirty="0"/>
              <a:t>I</a:t>
            </a:r>
            <a:r>
              <a:rPr spc="-5" dirty="0"/>
              <a:t>CT</a:t>
            </a:r>
            <a:r>
              <a:rPr spc="-95" dirty="0"/>
              <a:t> </a:t>
            </a:r>
            <a:r>
              <a:rPr dirty="0"/>
              <a:t>LEVEL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1837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61" y="6821549"/>
            <a:ext cx="12191365" cy="0"/>
          </a:xfrm>
          <a:custGeom>
            <a:avLst/>
            <a:gdLst/>
            <a:ahLst/>
            <a:cxnLst/>
            <a:rect l="l" t="t" r="r" b="b"/>
            <a:pathLst>
              <a:path w="12191365">
                <a:moveTo>
                  <a:pt x="0" y="0"/>
                </a:moveTo>
                <a:lnTo>
                  <a:pt x="12191238" y="0"/>
                </a:lnTo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1595</Words>
  <Application>Microsoft Office PowerPoint</Application>
  <PresentationFormat>Custom</PresentationFormat>
  <Paragraphs>161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HEALTH CARE DELIVERY SYSTEM  IN INDIA: ADMINISTRATION &amp; ORGANIZATION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LEVELS OF HEALTH CARE</vt:lpstr>
      <vt:lpstr>Organization &amp; Administration of Health Care Delivery  System in India</vt:lpstr>
      <vt:lpstr>Organization &amp; Administration of Health Care Delivery  System in India</vt:lpstr>
      <vt:lpstr>Organization &amp; Administration of Health Care Delivery  System in India</vt:lpstr>
      <vt:lpstr>A. AT THE CENTRE</vt:lpstr>
      <vt:lpstr>PowerPoint Presentation</vt:lpstr>
      <vt:lpstr>Central Health  Minister</vt:lpstr>
      <vt:lpstr>(1) The Ministry of Health and Family Welfare</vt:lpstr>
      <vt:lpstr>(1) The Ministry of Health and Family Welfare</vt:lpstr>
      <vt:lpstr>(1) The Ministry of Health and Family Welfare</vt:lpstr>
      <vt:lpstr>(1) The Ministry of Health and Family Welfare</vt:lpstr>
      <vt:lpstr>(1) The Ministry of Health and Family Welfare</vt:lpstr>
      <vt:lpstr>2). The Directorate General of Health Services (DGHS)</vt:lpstr>
      <vt:lpstr>2). The Directorate General of Health Services (DGHS)</vt:lpstr>
      <vt:lpstr>2). The Directorate General of Health Services (DGHS)</vt:lpstr>
      <vt:lpstr>2). The Directorate General of Health Services (DGHS)</vt:lpstr>
      <vt:lpstr>2). The Directorate General of Health Services (DGHS)</vt:lpstr>
      <vt:lpstr>3). Central Council of Health</vt:lpstr>
      <vt:lpstr>3). Central Council of Health</vt:lpstr>
      <vt:lpstr>3). Central Council of Health</vt:lpstr>
      <vt:lpstr>3). Central Council of Health</vt:lpstr>
      <vt:lpstr>B). AT THE STATE LEVEL</vt:lpstr>
      <vt:lpstr>PowerPoint Presentation</vt:lpstr>
      <vt:lpstr>1). State Ministry of Health &amp; Family Welfare</vt:lpstr>
      <vt:lpstr>Health Secretariat</vt:lpstr>
      <vt:lpstr>ORGANIZATION PATTERN OF STATE HEALTH  DIRECTORATE</vt:lpstr>
      <vt:lpstr>FUNCTION OF STATE HEALTH DIRECTORATE</vt:lpstr>
      <vt:lpstr>FUNCTION OF STATE HEALTH DIRECTORATE</vt:lpstr>
      <vt:lpstr>FUNCTION OF STATE HEALTH DIRECTORATE</vt:lpstr>
      <vt:lpstr>C). AT THE LOCAL / DISTRICT LEVEL</vt:lpstr>
      <vt:lpstr>C). AT THE LOCAL / DISTRICT LEVEL</vt:lpstr>
      <vt:lpstr>C). AT THE LOCAL / DISTRICT LEVEL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CARE DELIVERY SYSTEM  IN INDIA: ADMINISTRATION &amp;  ORGANIZATION</dc:title>
  <cp:lastModifiedBy>hp</cp:lastModifiedBy>
  <cp:revision>2</cp:revision>
  <dcterms:created xsi:type="dcterms:W3CDTF">2023-12-19T06:58:32Z</dcterms:created>
  <dcterms:modified xsi:type="dcterms:W3CDTF">2023-12-19T08:44:49Z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2022-05-18T00:00:00Z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2023-12-19T00:00:00Z</vt:filetime>
  </property>
</Properties>
</file>