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72" r:id="rId12"/>
    <p:sldId id="271" r:id="rId13"/>
    <p:sldId id="266" r:id="rId14"/>
    <p:sldId id="273" r:id="rId15"/>
    <p:sldId id="267" r:id="rId16"/>
    <p:sldId id="268" r:id="rId17"/>
    <p:sldId id="269" r:id="rId18"/>
    <p:sldId id="270"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23B5B3-963E-4221-A3DE-61C0EE067DDE}" type="datetimeFigureOut">
              <a:rPr lang="en-US" smtClean="0"/>
              <a:t>10/25/2023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9DB6DE-42AD-41A3-B5A8-BD5A0D21BEBA}" type="slidenum">
              <a:rPr lang="en-US" smtClean="0"/>
              <a:t>‹#›</a:t>
            </a:fld>
            <a:endParaRPr lang="en-US"/>
          </a:p>
        </p:txBody>
      </p:sp>
    </p:spTree>
    <p:extLst>
      <p:ext uri="{BB962C8B-B14F-4D97-AF65-F5344CB8AC3E}">
        <p14:creationId xmlns:p14="http://schemas.microsoft.com/office/powerpoint/2010/main" val="4288249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9DB6DE-42AD-41A3-B5A8-BD5A0D21BEBA}" type="slidenum">
              <a:rPr lang="en-US" smtClean="0"/>
              <a:t>8</a:t>
            </a:fld>
            <a:endParaRPr lang="en-US"/>
          </a:p>
        </p:txBody>
      </p:sp>
    </p:spTree>
    <p:extLst>
      <p:ext uri="{BB962C8B-B14F-4D97-AF65-F5344CB8AC3E}">
        <p14:creationId xmlns:p14="http://schemas.microsoft.com/office/powerpoint/2010/main" val="175570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9DB6DE-42AD-41A3-B5A8-BD5A0D21BEBA}" type="slidenum">
              <a:rPr lang="en-US" smtClean="0"/>
              <a:t>15</a:t>
            </a:fld>
            <a:endParaRPr lang="en-US"/>
          </a:p>
        </p:txBody>
      </p:sp>
    </p:spTree>
    <p:extLst>
      <p:ext uri="{BB962C8B-B14F-4D97-AF65-F5344CB8AC3E}">
        <p14:creationId xmlns:p14="http://schemas.microsoft.com/office/powerpoint/2010/main" val="3874081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8ACC15-6FDA-4FEA-A4DD-4E09447ED5AA}" type="datetimeFigureOut">
              <a:rPr lang="en-US" smtClean="0"/>
              <a:t>10/25/2023</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3F319FC8-C4C9-4BE7-86E4-61A686388E27}" type="slidenum">
              <a:rPr lang="en-US" smtClean="0"/>
              <a:t>‹#›</a:t>
            </a:fld>
            <a:endParaRPr lang="en-US"/>
          </a:p>
        </p:txBody>
      </p:sp>
    </p:spTree>
    <p:extLst>
      <p:ext uri="{BB962C8B-B14F-4D97-AF65-F5344CB8AC3E}">
        <p14:creationId xmlns:p14="http://schemas.microsoft.com/office/powerpoint/2010/main" val="600906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8ACC15-6FDA-4FEA-A4DD-4E09447ED5AA}" type="datetimeFigureOut">
              <a:rPr lang="en-US" smtClean="0"/>
              <a:t>10/25/2023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F319FC8-C4C9-4BE7-86E4-61A686388E27}" type="slidenum">
              <a:rPr lang="en-US" smtClean="0"/>
              <a:t>‹#›</a:t>
            </a:fld>
            <a:endParaRPr lang="en-US"/>
          </a:p>
        </p:txBody>
      </p:sp>
    </p:spTree>
    <p:extLst>
      <p:ext uri="{BB962C8B-B14F-4D97-AF65-F5344CB8AC3E}">
        <p14:creationId xmlns:p14="http://schemas.microsoft.com/office/powerpoint/2010/main" val="426115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8ACC15-6FDA-4FEA-A4DD-4E09447ED5AA}" type="datetimeFigureOut">
              <a:rPr lang="en-US" smtClean="0"/>
              <a:t>10/25/2023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F319FC8-C4C9-4BE7-86E4-61A686388E27}" type="slidenum">
              <a:rPr lang="en-US" smtClean="0"/>
              <a:t>‹#›</a:t>
            </a:fld>
            <a:endParaRPr lang="en-US"/>
          </a:p>
        </p:txBody>
      </p:sp>
    </p:spTree>
    <p:extLst>
      <p:ext uri="{BB962C8B-B14F-4D97-AF65-F5344CB8AC3E}">
        <p14:creationId xmlns:p14="http://schemas.microsoft.com/office/powerpoint/2010/main" val="2876162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8ACC15-6FDA-4FEA-A4DD-4E09447ED5AA}" type="datetimeFigureOut">
              <a:rPr lang="en-US" smtClean="0"/>
              <a:t>10/25/2023</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3F319FC8-C4C9-4BE7-86E4-61A686388E27}" type="slidenum">
              <a:rPr lang="en-US" smtClean="0"/>
              <a:t>‹#›</a:t>
            </a:fld>
            <a:endParaRPr lang="en-US"/>
          </a:p>
        </p:txBody>
      </p:sp>
    </p:spTree>
    <p:extLst>
      <p:ext uri="{BB962C8B-B14F-4D97-AF65-F5344CB8AC3E}">
        <p14:creationId xmlns:p14="http://schemas.microsoft.com/office/powerpoint/2010/main" val="2029651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8ACC15-6FDA-4FEA-A4DD-4E09447ED5AA}" type="datetimeFigureOut">
              <a:rPr lang="en-US" smtClean="0"/>
              <a:t>10/25/2023</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3F319FC8-C4C9-4BE7-86E4-61A686388E27}" type="slidenum">
              <a:rPr lang="en-US" smtClean="0"/>
              <a:t>‹#›</a:t>
            </a:fld>
            <a:endParaRPr lang="en-US"/>
          </a:p>
        </p:txBody>
      </p:sp>
    </p:spTree>
    <p:extLst>
      <p:ext uri="{BB962C8B-B14F-4D97-AF65-F5344CB8AC3E}">
        <p14:creationId xmlns:p14="http://schemas.microsoft.com/office/powerpoint/2010/main" val="4214576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8ACC15-6FDA-4FEA-A4DD-4E09447ED5AA}" type="datetimeFigureOut">
              <a:rPr lang="en-US" smtClean="0"/>
              <a:t>10/25/2023</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F319FC8-C4C9-4BE7-86E4-61A686388E27}" type="slidenum">
              <a:rPr lang="en-US" smtClean="0"/>
              <a:t>‹#›</a:t>
            </a:fld>
            <a:endParaRPr lang="en-US"/>
          </a:p>
        </p:txBody>
      </p:sp>
    </p:spTree>
    <p:extLst>
      <p:ext uri="{BB962C8B-B14F-4D97-AF65-F5344CB8AC3E}">
        <p14:creationId xmlns:p14="http://schemas.microsoft.com/office/powerpoint/2010/main" val="2460697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8ACC15-6FDA-4FEA-A4DD-4E09447ED5AA}" type="datetimeFigureOut">
              <a:rPr lang="en-US" smtClean="0"/>
              <a:t>10/25/2023</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F319FC8-C4C9-4BE7-86E4-61A686388E27}" type="slidenum">
              <a:rPr lang="en-US" smtClean="0"/>
              <a:t>‹#›</a:t>
            </a:fld>
            <a:endParaRPr lang="en-US"/>
          </a:p>
        </p:txBody>
      </p:sp>
    </p:spTree>
    <p:extLst>
      <p:ext uri="{BB962C8B-B14F-4D97-AF65-F5344CB8AC3E}">
        <p14:creationId xmlns:p14="http://schemas.microsoft.com/office/powerpoint/2010/main" val="1852971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8ACC15-6FDA-4FEA-A4DD-4E09447ED5AA}" type="datetimeFigureOut">
              <a:rPr lang="en-US" smtClean="0"/>
              <a:t>10/25/2023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F319FC8-C4C9-4BE7-86E4-61A686388E27}" type="slidenum">
              <a:rPr lang="en-US" smtClean="0"/>
              <a:t>‹#›</a:t>
            </a:fld>
            <a:endParaRPr lang="en-US"/>
          </a:p>
        </p:txBody>
      </p:sp>
    </p:spTree>
    <p:extLst>
      <p:ext uri="{BB962C8B-B14F-4D97-AF65-F5344CB8AC3E}">
        <p14:creationId xmlns:p14="http://schemas.microsoft.com/office/powerpoint/2010/main" val="3019621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8ACC15-6FDA-4FEA-A4DD-4E09447ED5AA}" type="datetimeFigureOut">
              <a:rPr lang="en-US" smtClean="0"/>
              <a:t>10/25/2023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F319FC8-C4C9-4BE7-86E4-61A686388E27}" type="slidenum">
              <a:rPr lang="en-US" smtClean="0"/>
              <a:t>‹#›</a:t>
            </a:fld>
            <a:endParaRPr lang="en-US"/>
          </a:p>
        </p:txBody>
      </p:sp>
    </p:spTree>
    <p:extLst>
      <p:ext uri="{BB962C8B-B14F-4D97-AF65-F5344CB8AC3E}">
        <p14:creationId xmlns:p14="http://schemas.microsoft.com/office/powerpoint/2010/main" val="788453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8ACC15-6FDA-4FEA-A4DD-4E09447ED5AA}" type="datetimeFigureOut">
              <a:rPr lang="en-US" smtClean="0"/>
              <a:t>10/25/2023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F319FC8-C4C9-4BE7-86E4-61A686388E27}" type="slidenum">
              <a:rPr lang="en-US" smtClean="0"/>
              <a:t>‹#›</a:t>
            </a:fld>
            <a:endParaRPr lang="en-US"/>
          </a:p>
        </p:txBody>
      </p:sp>
    </p:spTree>
    <p:extLst>
      <p:ext uri="{BB962C8B-B14F-4D97-AF65-F5344CB8AC3E}">
        <p14:creationId xmlns:p14="http://schemas.microsoft.com/office/powerpoint/2010/main" val="3341106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8ACC15-6FDA-4FEA-A4DD-4E09447ED5AA}" type="datetimeFigureOut">
              <a:rPr lang="en-US" smtClean="0"/>
              <a:t>10/25/2023</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F319FC8-C4C9-4BE7-86E4-61A686388E27}"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258119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908ACC15-6FDA-4FEA-A4DD-4E09447ED5AA}" type="datetimeFigureOut">
              <a:rPr lang="en-US" smtClean="0"/>
              <a:t>10/25/2023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F319FC8-C4C9-4BE7-86E4-61A686388E27}" type="slidenum">
              <a:rPr lang="en-US" smtClean="0"/>
              <a:t>‹#›</a:t>
            </a:fld>
            <a:endParaRPr lang="en-US"/>
          </a:p>
        </p:txBody>
      </p:sp>
    </p:spTree>
    <p:extLst>
      <p:ext uri="{BB962C8B-B14F-4D97-AF65-F5344CB8AC3E}">
        <p14:creationId xmlns:p14="http://schemas.microsoft.com/office/powerpoint/2010/main" val="4067449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908ACC15-6FDA-4FEA-A4DD-4E09447ED5AA}" type="datetimeFigureOut">
              <a:rPr lang="en-US" smtClean="0"/>
              <a:t>10/25/2023</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F319FC8-C4C9-4BE7-86E4-61A686388E27}"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820140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908ACC15-6FDA-4FEA-A4DD-4E09447ED5AA}" type="datetimeFigureOut">
              <a:rPr lang="en-US" smtClean="0"/>
              <a:t>10/25/2023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F319FC8-C4C9-4BE7-86E4-61A686388E27}" type="slidenum">
              <a:rPr lang="en-US" smtClean="0"/>
              <a:t>‹#›</a:t>
            </a:fld>
            <a:endParaRPr lang="en-US"/>
          </a:p>
        </p:txBody>
      </p:sp>
    </p:spTree>
    <p:extLst>
      <p:ext uri="{BB962C8B-B14F-4D97-AF65-F5344CB8AC3E}">
        <p14:creationId xmlns:p14="http://schemas.microsoft.com/office/powerpoint/2010/main" val="166054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8ACC15-6FDA-4FEA-A4DD-4E09447ED5AA}" type="datetimeFigureOut">
              <a:rPr lang="en-US" smtClean="0"/>
              <a:t>10/25/2023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F319FC8-C4C9-4BE7-86E4-61A686388E27}" type="slidenum">
              <a:rPr lang="en-US" smtClean="0"/>
              <a:t>‹#›</a:t>
            </a:fld>
            <a:endParaRPr lang="en-US"/>
          </a:p>
        </p:txBody>
      </p:sp>
    </p:spTree>
    <p:extLst>
      <p:ext uri="{BB962C8B-B14F-4D97-AF65-F5344CB8AC3E}">
        <p14:creationId xmlns:p14="http://schemas.microsoft.com/office/powerpoint/2010/main" val="3546664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8ACC15-6FDA-4FEA-A4DD-4E09447ED5AA}" type="datetimeFigureOut">
              <a:rPr lang="en-US" smtClean="0"/>
              <a:t>10/25/2023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F319FC8-C4C9-4BE7-86E4-61A686388E27}" type="slidenum">
              <a:rPr lang="en-US" smtClean="0"/>
              <a:t>‹#›</a:t>
            </a:fld>
            <a:endParaRPr lang="en-US"/>
          </a:p>
        </p:txBody>
      </p:sp>
    </p:spTree>
    <p:extLst>
      <p:ext uri="{BB962C8B-B14F-4D97-AF65-F5344CB8AC3E}">
        <p14:creationId xmlns:p14="http://schemas.microsoft.com/office/powerpoint/2010/main" val="2269472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08ACC15-6FDA-4FEA-A4DD-4E09447ED5AA}" type="datetimeFigureOut">
              <a:rPr lang="en-US" smtClean="0"/>
              <a:t>10/25/2023</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3F319FC8-C4C9-4BE7-86E4-61A686388E27}" type="slidenum">
              <a:rPr lang="en-US" smtClean="0"/>
              <a:t>‹#›</a:t>
            </a:fld>
            <a:endParaRPr lang="en-US"/>
          </a:p>
        </p:txBody>
      </p:sp>
    </p:spTree>
    <p:extLst>
      <p:ext uri="{BB962C8B-B14F-4D97-AF65-F5344CB8AC3E}">
        <p14:creationId xmlns:p14="http://schemas.microsoft.com/office/powerpoint/2010/main" val="24604526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D4AC-2E27-F96C-01FE-7346248F00DA}"/>
              </a:ext>
            </a:extLst>
          </p:cNvPr>
          <p:cNvSpPr>
            <a:spLocks noGrp="1"/>
          </p:cNvSpPr>
          <p:nvPr>
            <p:ph type="ctrTitle"/>
          </p:nvPr>
        </p:nvSpPr>
        <p:spPr>
          <a:xfrm>
            <a:off x="1743223" y="365760"/>
            <a:ext cx="8915399" cy="1897021"/>
          </a:xfrm>
        </p:spPr>
        <p:txBody>
          <a:bodyPr>
            <a:normAutofit fontScale="90000"/>
          </a:bodyPr>
          <a:lstStyle/>
          <a:p>
            <a:r>
              <a:rPr lang="en-US" sz="13800" b="1" dirty="0"/>
              <a:t>Oral Report</a:t>
            </a:r>
            <a:endParaRPr lang="en-US" sz="13800" dirty="0"/>
          </a:p>
        </p:txBody>
      </p:sp>
      <p:sp>
        <p:nvSpPr>
          <p:cNvPr id="3" name="Subtitle 2">
            <a:extLst>
              <a:ext uri="{FF2B5EF4-FFF2-40B4-BE49-F238E27FC236}">
                <a16:creationId xmlns:a16="http://schemas.microsoft.com/office/drawing/2014/main" id="{E77571C6-E7DF-1790-0454-A80F4205F87D}"/>
              </a:ext>
            </a:extLst>
          </p:cNvPr>
          <p:cNvSpPr>
            <a:spLocks noGrp="1"/>
          </p:cNvSpPr>
          <p:nvPr>
            <p:ph type="subTitle" idx="1"/>
          </p:nvPr>
        </p:nvSpPr>
        <p:spPr/>
        <p:txBody>
          <a:bodyPr/>
          <a:lstStyle/>
          <a:p>
            <a:endParaRPr lang="en-US" dirty="0"/>
          </a:p>
        </p:txBody>
      </p:sp>
      <p:pic>
        <p:nvPicPr>
          <p:cNvPr id="1028" name="Picture 4" descr="PPT - Oral Reports PowerPoint Presentation, free download - ID:5844808">
            <a:extLst>
              <a:ext uri="{FF2B5EF4-FFF2-40B4-BE49-F238E27FC236}">
                <a16:creationId xmlns:a16="http://schemas.microsoft.com/office/drawing/2014/main" id="{1CFA7DFE-A1E4-331D-C892-9FB7D341D1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546252"/>
            <a:ext cx="9144000" cy="4311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4371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C7C95-53F7-E909-930C-28E16223D83A}"/>
              </a:ext>
            </a:extLst>
          </p:cNvPr>
          <p:cNvSpPr>
            <a:spLocks noGrp="1"/>
          </p:cNvSpPr>
          <p:nvPr>
            <p:ph type="title"/>
          </p:nvPr>
        </p:nvSpPr>
        <p:spPr>
          <a:xfrm>
            <a:off x="1964677" y="0"/>
            <a:ext cx="8911687" cy="1167618"/>
          </a:xfrm>
        </p:spPr>
        <p:txBody>
          <a:bodyPr>
            <a:normAutofit fontScale="90000"/>
          </a:bodyPr>
          <a:lstStyle/>
          <a:p>
            <a:pPr algn="ctr"/>
            <a:r>
              <a:rPr lang="en-US" sz="8000" b="1" dirty="0">
                <a:effectLst/>
                <a:latin typeface="Times New Roman" panose="02020603050405020304" pitchFamily="18" charset="0"/>
                <a:cs typeface="Times New Roman" panose="02020603050405020304" pitchFamily="18" charset="0"/>
              </a:rPr>
              <a:t>Introduction</a:t>
            </a:r>
            <a:br>
              <a:rPr lang="en-US" sz="7200" dirty="0">
                <a:effectLst/>
              </a:rPr>
            </a:br>
            <a:endParaRPr lang="en-US" sz="8000" b="1" dirty="0"/>
          </a:p>
        </p:txBody>
      </p:sp>
      <p:sp>
        <p:nvSpPr>
          <p:cNvPr id="3" name="Content Placeholder 2">
            <a:extLst>
              <a:ext uri="{FF2B5EF4-FFF2-40B4-BE49-F238E27FC236}">
                <a16:creationId xmlns:a16="http://schemas.microsoft.com/office/drawing/2014/main" id="{F8CC9368-D2CA-5C48-D1F8-FCCC89EC79D2}"/>
              </a:ext>
            </a:extLst>
          </p:cNvPr>
          <p:cNvSpPr>
            <a:spLocks noGrp="1"/>
          </p:cNvSpPr>
          <p:nvPr>
            <p:ph idx="1"/>
          </p:nvPr>
        </p:nvSpPr>
        <p:spPr>
          <a:xfrm>
            <a:off x="1477108" y="1167618"/>
            <a:ext cx="9886827" cy="4895557"/>
          </a:xfrm>
        </p:spPr>
        <p:txBody>
          <a:bodyPr>
            <a:normAutofit fontScale="92500"/>
          </a:bodyPr>
          <a:lstStyle/>
          <a:p>
            <a:pPr marL="67945" marR="61595" algn="just">
              <a:lnSpc>
                <a:spcPct val="115000"/>
              </a:lnSpc>
              <a:spcBef>
                <a:spcPts val="180"/>
              </a:spcBef>
              <a:spcAft>
                <a:spcPts val="0"/>
              </a:spcAft>
            </a:pPr>
            <a:r>
              <a:rPr lang="en-US" sz="2400" dirty="0">
                <a:solidFill>
                  <a:schemeClr val="tx1"/>
                </a:solidFill>
                <a:effectLst/>
                <a:latin typeface="Times New Roman" panose="02020603050405020304" pitchFamily="18" charset="0"/>
                <a:cs typeface="Times New Roman" panose="02020603050405020304" pitchFamily="18" charset="0"/>
              </a:rPr>
              <a:t>An oral report is an opportunity for students to practice their speaking skills, but other skills may come into play as well. An oral report is a report that is given orally and a written report is a report that we write and then transmit to our users. Oral reports are frequently used in the form of oral presentations and at different types of business meetings. In other cases, a written report is more appropriate.</a:t>
            </a:r>
            <a:endParaRPr lang="en-US" sz="2000" dirty="0">
              <a:solidFill>
                <a:schemeClr val="tx1"/>
              </a:solidFill>
              <a:effectLst/>
              <a:latin typeface="Times New Roman" panose="02020603050405020304" pitchFamily="18" charset="0"/>
              <a:cs typeface="Times New Roman" panose="02020603050405020304" pitchFamily="18" charset="0"/>
            </a:endParaRPr>
          </a:p>
          <a:p>
            <a:pPr marL="67945" marR="61595" algn="just">
              <a:lnSpc>
                <a:spcPct val="115000"/>
              </a:lnSpc>
              <a:spcBef>
                <a:spcPts val="180"/>
              </a:spcBef>
              <a:spcAft>
                <a:spcPts val="0"/>
              </a:spcAft>
            </a:pPr>
            <a:endParaRPr lang="en-US" sz="2400" dirty="0">
              <a:solidFill>
                <a:schemeClr val="tx1"/>
              </a:solidFill>
              <a:effectLst/>
              <a:latin typeface="Times New Roman" panose="02020603050405020304" pitchFamily="18" charset="0"/>
              <a:cs typeface="Times New Roman" panose="02020603050405020304" pitchFamily="18" charset="0"/>
            </a:endParaRPr>
          </a:p>
          <a:p>
            <a:pPr marL="67945" marR="61595" algn="just">
              <a:lnSpc>
                <a:spcPct val="115000"/>
              </a:lnSpc>
              <a:spcBef>
                <a:spcPts val="180"/>
              </a:spcBef>
              <a:spcAft>
                <a:spcPts val="0"/>
              </a:spcAft>
            </a:pPr>
            <a:r>
              <a:rPr lang="en-US" sz="2400" dirty="0">
                <a:solidFill>
                  <a:schemeClr val="tx1"/>
                </a:solidFill>
                <a:effectLst/>
                <a:latin typeface="Times New Roman" panose="02020603050405020304" pitchFamily="18" charset="0"/>
                <a:cs typeface="Times New Roman" panose="02020603050405020304" pitchFamily="18" charset="0"/>
              </a:rPr>
              <a:t>An oral report is an opportunity for students to practice their speaking skills, but other skills may come into play as well. An oral report is a report that is given orally and a written report is a report that we write and then transmit to our users. Oral reports are frequently used in the form of oral presentations and at different types of business meetings. In other cases, a written report is more appropriate</a:t>
            </a:r>
            <a:r>
              <a:rPr lang="en-US" sz="2000" dirty="0">
                <a:solidFill>
                  <a:schemeClr val="tx1"/>
                </a:solidFill>
                <a:effectLst/>
                <a:latin typeface="Times New Roman" panose="02020603050405020304" pitchFamily="18" charset="0"/>
                <a:cs typeface="Times New Roman" panose="02020603050405020304" pitchFamily="18" charset="0"/>
              </a:rPr>
              <a:t>.</a:t>
            </a:r>
            <a:endParaRPr lang="en-US" dirty="0">
              <a:solidFill>
                <a:schemeClr val="tx1"/>
              </a:solidFill>
              <a:effectLst/>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68759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F5D9D-E9DB-0AF0-F68A-BB32AA0CA29D}"/>
              </a:ext>
            </a:extLst>
          </p:cNvPr>
          <p:cNvSpPr>
            <a:spLocks noGrp="1"/>
          </p:cNvSpPr>
          <p:nvPr>
            <p:ph type="title"/>
          </p:nvPr>
        </p:nvSpPr>
        <p:spPr/>
        <p:txBody>
          <a:bodyPr>
            <a:normAutofit fontScale="90000"/>
          </a:bodyPr>
          <a:lstStyle/>
          <a:p>
            <a:pPr algn="ctr"/>
            <a:r>
              <a:rPr lang="en-US" sz="7300" b="1" dirty="0">
                <a:effectLst/>
                <a:latin typeface="Times New Roman" panose="02020603050405020304" pitchFamily="18" charset="0"/>
                <a:cs typeface="Times New Roman" panose="02020603050405020304" pitchFamily="18" charset="0"/>
              </a:rPr>
              <a:t>Introduction</a:t>
            </a:r>
            <a:br>
              <a:rPr lang="en-US" sz="3200" dirty="0">
                <a:effectLst/>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19AC10C-903C-5A91-0704-0DD1284F5E64}"/>
              </a:ext>
            </a:extLst>
          </p:cNvPr>
          <p:cNvSpPr>
            <a:spLocks noGrp="1"/>
          </p:cNvSpPr>
          <p:nvPr>
            <p:ph idx="1"/>
          </p:nvPr>
        </p:nvSpPr>
        <p:spPr>
          <a:xfrm>
            <a:off x="1772529" y="1904999"/>
            <a:ext cx="9732083" cy="4101905"/>
          </a:xfrm>
        </p:spPr>
        <p:txBody>
          <a:bodyPr>
            <a:normAutofit/>
          </a:bodyPr>
          <a:lstStyle/>
          <a:p>
            <a:r>
              <a:rPr lang="en-US" sz="4000" dirty="0">
                <a:solidFill>
                  <a:schemeClr val="tx1"/>
                </a:solidFill>
                <a:latin typeface="Times New Roman" panose="02020603050405020304" pitchFamily="18" charset="0"/>
                <a:cs typeface="Times New Roman" panose="02020603050405020304" pitchFamily="18" charset="0"/>
              </a:rPr>
              <a:t>In preparing for an oral report, a student's approach will vary somewhat depending on whether it must be delivered without notes. If the report has to be memorized, more practice will likely be required. If the student may speak from note cards or an outline</a:t>
            </a:r>
            <a:r>
              <a:rPr lang="en-US" sz="3200" dirty="0">
                <a:solidFill>
                  <a:schemeClr val="tx1"/>
                </a:solidFill>
              </a:rPr>
              <a:t>.</a:t>
            </a:r>
          </a:p>
        </p:txBody>
      </p:sp>
    </p:spTree>
    <p:extLst>
      <p:ext uri="{BB962C8B-B14F-4D97-AF65-F5344CB8AC3E}">
        <p14:creationId xmlns:p14="http://schemas.microsoft.com/office/powerpoint/2010/main" val="1013299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C763A-F3AA-20D6-A782-849EC09ABB2C}"/>
              </a:ext>
            </a:extLst>
          </p:cNvPr>
          <p:cNvSpPr>
            <a:spLocks noGrp="1"/>
          </p:cNvSpPr>
          <p:nvPr>
            <p:ph type="title"/>
          </p:nvPr>
        </p:nvSpPr>
        <p:spPr/>
        <p:txBody>
          <a:bodyPr>
            <a:normAutofit/>
          </a:bodyPr>
          <a:lstStyle/>
          <a:p>
            <a:pPr algn="ctr"/>
            <a:r>
              <a:rPr lang="en-US" sz="4400" b="1" dirty="0">
                <a:solidFill>
                  <a:schemeClr val="tx1"/>
                </a:solidFill>
                <a:latin typeface="Times New Roman" panose="02020603050405020304" pitchFamily="18" charset="0"/>
                <a:cs typeface="Times New Roman" panose="02020603050405020304" pitchFamily="18" charset="0"/>
              </a:rPr>
              <a:t>Informal and Formal Oral Report</a:t>
            </a:r>
          </a:p>
        </p:txBody>
      </p:sp>
      <p:sp>
        <p:nvSpPr>
          <p:cNvPr id="3" name="Content Placeholder 2">
            <a:extLst>
              <a:ext uri="{FF2B5EF4-FFF2-40B4-BE49-F238E27FC236}">
                <a16:creationId xmlns:a16="http://schemas.microsoft.com/office/drawing/2014/main" id="{0FEF451C-789C-48C5-BB91-070AEC51DD14}"/>
              </a:ext>
            </a:extLst>
          </p:cNvPr>
          <p:cNvSpPr>
            <a:spLocks noGrp="1"/>
          </p:cNvSpPr>
          <p:nvPr>
            <p:ph idx="1"/>
          </p:nvPr>
        </p:nvSpPr>
        <p:spPr>
          <a:xfrm>
            <a:off x="2264899" y="1905000"/>
            <a:ext cx="9239714" cy="4200378"/>
          </a:xfrm>
        </p:spPr>
        <p:txBody>
          <a:bodyPr>
            <a:normAutofit fontScale="92500"/>
          </a:bodyPr>
          <a:lstStyle/>
          <a:p>
            <a:r>
              <a:rPr lang="en-US" sz="2800" dirty="0">
                <a:solidFill>
                  <a:schemeClr val="tx1"/>
                </a:solidFill>
                <a:latin typeface="Times New Roman" panose="02020603050405020304" pitchFamily="18" charset="0"/>
                <a:cs typeface="Times New Roman" panose="02020603050405020304" pitchFamily="18" charset="0"/>
              </a:rPr>
              <a:t>An oral report may be delivered around a small table with just a few listeners or in a large auditorium to hundreds of people.</a:t>
            </a:r>
          </a:p>
          <a:p>
            <a:r>
              <a:rPr lang="en-US" sz="2800" dirty="0">
                <a:solidFill>
                  <a:schemeClr val="tx1"/>
                </a:solidFill>
                <a:latin typeface="Times New Roman" panose="02020603050405020304" pitchFamily="18" charset="0"/>
                <a:cs typeface="Times New Roman" panose="02020603050405020304" pitchFamily="18" charset="0"/>
              </a:rPr>
              <a:t>Informal oral reports are generally characterized by small-group settings with a high degree of audience interaction and a relaxed manner of delivery and dress. An informal oral report might be an impromptu presentation. Informal oral presentations can foster the free exchange of ideas and be important for producing action items. A formal oral report is distinguished by its adherence to an agreed-upon format or outline.</a:t>
            </a:r>
          </a:p>
        </p:txBody>
      </p:sp>
    </p:spTree>
    <p:extLst>
      <p:ext uri="{BB962C8B-B14F-4D97-AF65-F5344CB8AC3E}">
        <p14:creationId xmlns:p14="http://schemas.microsoft.com/office/powerpoint/2010/main" val="4647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A40BF-6688-E9DF-6045-CCDFCA2D1D93}"/>
              </a:ext>
            </a:extLst>
          </p:cNvPr>
          <p:cNvSpPr>
            <a:spLocks noGrp="1"/>
          </p:cNvSpPr>
          <p:nvPr>
            <p:ph type="title"/>
          </p:nvPr>
        </p:nvSpPr>
        <p:spPr>
          <a:xfrm>
            <a:off x="858129" y="407963"/>
            <a:ext cx="10646483" cy="1497037"/>
          </a:xfrm>
        </p:spPr>
        <p:txBody>
          <a:bodyPr/>
          <a:lstStyle/>
          <a:p>
            <a:pPr algn="ctr"/>
            <a:r>
              <a:rPr lang="en-US" b="1" dirty="0"/>
              <a:t>Informal and Formal Oral Report</a:t>
            </a:r>
            <a:endParaRPr lang="en-US" dirty="0"/>
          </a:p>
        </p:txBody>
      </p:sp>
      <p:sp>
        <p:nvSpPr>
          <p:cNvPr id="3" name="Content Placeholder 2">
            <a:extLst>
              <a:ext uri="{FF2B5EF4-FFF2-40B4-BE49-F238E27FC236}">
                <a16:creationId xmlns:a16="http://schemas.microsoft.com/office/drawing/2014/main" id="{5E6672D5-5DEC-865B-F2C3-E9E6F632D591}"/>
              </a:ext>
            </a:extLst>
          </p:cNvPr>
          <p:cNvSpPr>
            <a:spLocks noGrp="1"/>
          </p:cNvSpPr>
          <p:nvPr>
            <p:ph idx="1"/>
          </p:nvPr>
        </p:nvSpPr>
        <p:spPr>
          <a:xfrm>
            <a:off x="1730327" y="1505243"/>
            <a:ext cx="9774286" cy="4572000"/>
          </a:xfrm>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Formal oral reports may follow an outline similar to the parts of any formal written report and may be presented to an audience of one's peers or to an interested general or mixed audience in a setting such as a large auditorium or hall. However, the size of a room or an audience does not solely define a formal situation. Formal oral reports may also include presentations to small in- house groups of managers or academic committees, </a:t>
            </a:r>
          </a:p>
          <a:p>
            <a:r>
              <a:rPr lang="en-US" sz="2800" dirty="0">
                <a:solidFill>
                  <a:schemeClr val="tx1"/>
                </a:solidFill>
                <a:latin typeface="Times New Roman" panose="02020603050405020304" pitchFamily="18" charset="0"/>
                <a:cs typeface="Times New Roman" panose="02020603050405020304" pitchFamily="18" charset="0"/>
              </a:rPr>
              <a:t> Example. Presenting effective formal oral reports is an important means of establishing and maintaining your credentials and authority within a field or within an organization</a:t>
            </a:r>
            <a:r>
              <a:rPr lang="en-US" sz="2400"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741217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4C33E-2496-92FD-69A3-0E6EEDE2B769}"/>
              </a:ext>
            </a:extLst>
          </p:cNvPr>
          <p:cNvSpPr>
            <a:spLocks noGrp="1"/>
          </p:cNvSpPr>
          <p:nvPr>
            <p:ph type="title"/>
          </p:nvPr>
        </p:nvSpPr>
        <p:spPr>
          <a:xfrm>
            <a:off x="-379827" y="624110"/>
            <a:ext cx="10199076" cy="1280890"/>
          </a:xfrm>
        </p:spPr>
        <p:txBody>
          <a:bodyPr/>
          <a:lstStyle/>
          <a:p>
            <a:pPr algn="ctr"/>
            <a:r>
              <a:rPr lang="en-US" sz="3600" b="1" dirty="0">
                <a:effectLst/>
                <a:latin typeface="Times New Roman" panose="02020603050405020304" pitchFamily="18" charset="0"/>
                <a:ea typeface="Times New Roman" panose="02020603050405020304" pitchFamily="18" charset="0"/>
              </a:rPr>
              <a:t>ORAL PRESENTATIONS-</a:t>
            </a:r>
            <a:br>
              <a:rPr lang="en-US" sz="3600" dirty="0">
                <a:effectLst/>
                <a:latin typeface="Times New Roman" panose="02020603050405020304" pitchFamily="18" charset="0"/>
                <a:ea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FBA5327D-06D3-5123-B2A0-925842EE44F3}"/>
              </a:ext>
            </a:extLst>
          </p:cNvPr>
          <p:cNvSpPr>
            <a:spLocks noGrp="1"/>
          </p:cNvSpPr>
          <p:nvPr>
            <p:ph idx="1"/>
          </p:nvPr>
        </p:nvSpPr>
        <p:spPr>
          <a:xfrm>
            <a:off x="1871003" y="1547446"/>
            <a:ext cx="9633609" cy="4363776"/>
          </a:xfrm>
        </p:spPr>
        <p:txBody>
          <a:bodyPr/>
          <a:lstStyle/>
          <a:p>
            <a:pPr marL="0" marR="0" indent="0" algn="just">
              <a:lnSpc>
                <a:spcPts val="1350"/>
              </a:lnSpc>
              <a:spcBef>
                <a:spcPts val="0"/>
              </a:spcBef>
              <a:spcAft>
                <a:spcPts val="0"/>
              </a:spcAft>
              <a:buNone/>
            </a:pPr>
            <a:endParaRPr lang="en-US" sz="2400" dirty="0">
              <a:effectLst/>
              <a:latin typeface="Times New Roman" panose="02020603050405020304" pitchFamily="18" charset="0"/>
              <a:ea typeface="Times New Roman" panose="02020603050405020304" pitchFamily="18" charset="0"/>
            </a:endParaRPr>
          </a:p>
          <a:p>
            <a:r>
              <a:rPr lang="en-US" sz="4400" dirty="0">
                <a:solidFill>
                  <a:schemeClr val="tx1"/>
                </a:solidFill>
                <a:latin typeface="Times New Roman" panose="02020603050405020304" pitchFamily="18" charset="0"/>
                <a:cs typeface="Times New Roman" panose="02020603050405020304" pitchFamily="18" charset="0"/>
              </a:rPr>
              <a:t>Oral presentations, also known as public speaking or simply presentations, consist of an individual or group verbally addressing an audience on a particular topic.</a:t>
            </a:r>
          </a:p>
          <a:p>
            <a:endParaRPr lang="en-US" dirty="0"/>
          </a:p>
        </p:txBody>
      </p:sp>
    </p:spTree>
    <p:extLst>
      <p:ext uri="{BB962C8B-B14F-4D97-AF65-F5344CB8AC3E}">
        <p14:creationId xmlns:p14="http://schemas.microsoft.com/office/powerpoint/2010/main" val="3046120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08152-2AC3-F998-A7A7-CD44C77BDD57}"/>
              </a:ext>
            </a:extLst>
          </p:cNvPr>
          <p:cNvSpPr>
            <a:spLocks noGrp="1"/>
          </p:cNvSpPr>
          <p:nvPr>
            <p:ph type="title"/>
          </p:nvPr>
        </p:nvSpPr>
        <p:spPr>
          <a:xfrm>
            <a:off x="1805134" y="624110"/>
            <a:ext cx="8911687" cy="1280890"/>
          </a:xfrm>
        </p:spPr>
        <p:txBody>
          <a:bodyPr/>
          <a:lstStyle/>
          <a:p>
            <a:r>
              <a:rPr lang="en-US" sz="3600" b="1" dirty="0">
                <a:solidFill>
                  <a:srgbClr val="212121"/>
                </a:solidFill>
                <a:effectLst/>
                <a:latin typeface="Times New Roman" panose="02020603050405020304" pitchFamily="18" charset="0"/>
                <a:ea typeface="Times New Roman" panose="02020603050405020304" pitchFamily="18" charset="0"/>
              </a:rPr>
              <a:t>Purpose</a:t>
            </a:r>
            <a:br>
              <a:rPr lang="en-US" sz="3600" dirty="0">
                <a:effectLst/>
                <a:latin typeface="Times New Roman" panose="02020603050405020304" pitchFamily="18" charset="0"/>
                <a:ea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BCEB103D-983D-A3E5-D508-8F19516F2384}"/>
              </a:ext>
            </a:extLst>
          </p:cNvPr>
          <p:cNvSpPr>
            <a:spLocks noGrp="1"/>
          </p:cNvSpPr>
          <p:nvPr>
            <p:ph idx="1"/>
          </p:nvPr>
        </p:nvSpPr>
        <p:spPr>
          <a:xfrm>
            <a:off x="1801421" y="1540189"/>
            <a:ext cx="8915400" cy="3777622"/>
          </a:xfrm>
        </p:spPr>
        <p:txBody>
          <a:bodyPr/>
          <a:lstStyle/>
          <a:p>
            <a:pPr marL="0" marR="62230" indent="0" algn="just">
              <a:spcBef>
                <a:spcPts val="0"/>
              </a:spcBef>
              <a:spcAft>
                <a:spcPts val="0"/>
              </a:spcAft>
              <a:buNone/>
              <a:tabLst>
                <a:tab pos="525780" algn="l"/>
              </a:tabLst>
            </a:pPr>
            <a:r>
              <a:rPr lang="en-US" sz="3600" dirty="0">
                <a:solidFill>
                  <a:srgbClr val="212121"/>
                </a:solidFill>
                <a:effectLst/>
                <a:latin typeface="Times New Roman" panose="02020603050405020304" pitchFamily="18" charset="0"/>
                <a:ea typeface="Times New Roman" panose="02020603050405020304" pitchFamily="18" charset="0"/>
              </a:rPr>
              <a:t>Oral presentations, also known as public speaking or simply presentations, consist of an individual or group verbally addressing an audience on a particular topic. The aim of this is to educate, inform, entertain or present an argument.</a:t>
            </a:r>
            <a:endParaRPr lang="en-US" sz="36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989564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8C602-B1C6-8D4A-1515-F1F53B4DC66C}"/>
              </a:ext>
            </a:extLst>
          </p:cNvPr>
          <p:cNvSpPr>
            <a:spLocks noGrp="1"/>
          </p:cNvSpPr>
          <p:nvPr>
            <p:ph type="title"/>
          </p:nvPr>
        </p:nvSpPr>
        <p:spPr/>
        <p:txBody>
          <a:bodyPr/>
          <a:lstStyle/>
          <a:p>
            <a:r>
              <a:rPr lang="en-US" b="1" dirty="0">
                <a:solidFill>
                  <a:schemeClr val="tx1"/>
                </a:solidFill>
                <a:latin typeface="Times New Roman" panose="02020603050405020304" pitchFamily="18" charset="0"/>
                <a:cs typeface="Times New Roman" panose="02020603050405020304" pitchFamily="18" charset="0"/>
              </a:rPr>
              <a:t>Advantage of oral presentations </a:t>
            </a:r>
          </a:p>
        </p:txBody>
      </p:sp>
      <p:sp>
        <p:nvSpPr>
          <p:cNvPr id="3" name="Content Placeholder 2">
            <a:extLst>
              <a:ext uri="{FF2B5EF4-FFF2-40B4-BE49-F238E27FC236}">
                <a16:creationId xmlns:a16="http://schemas.microsoft.com/office/drawing/2014/main" id="{EE1AC106-A6F1-569D-0654-56DB56FB9732}"/>
              </a:ext>
            </a:extLst>
          </p:cNvPr>
          <p:cNvSpPr>
            <a:spLocks noGrp="1"/>
          </p:cNvSpPr>
          <p:nvPr>
            <p:ph idx="1"/>
          </p:nvPr>
        </p:nvSpPr>
        <p:spPr>
          <a:xfrm>
            <a:off x="2589212" y="1697502"/>
            <a:ext cx="8915400" cy="3777622"/>
          </a:xfrm>
        </p:spPr>
        <p:txBody>
          <a:bodyPr>
            <a:normAutofit lnSpcReduction="10000"/>
          </a:bodyPr>
          <a:lstStyle/>
          <a:p>
            <a:r>
              <a:rPr lang="en-US" sz="3600" dirty="0">
                <a:solidFill>
                  <a:schemeClr val="tx1"/>
                </a:solidFill>
                <a:latin typeface="Times New Roman" panose="02020603050405020304" pitchFamily="18" charset="0"/>
                <a:cs typeface="Times New Roman" panose="02020603050405020304" pitchFamily="18" charset="0"/>
              </a:rPr>
              <a:t>Allows for probing questions that test underlying assumptions. Quick feedback is possible.</a:t>
            </a:r>
          </a:p>
          <a:p>
            <a:r>
              <a:rPr lang="en-US" sz="3600" dirty="0">
                <a:solidFill>
                  <a:schemeClr val="tx1"/>
                </a:solidFill>
                <a:latin typeface="Times New Roman" panose="02020603050405020304" pitchFamily="18" charset="0"/>
                <a:cs typeface="Times New Roman" panose="02020603050405020304" pitchFamily="18" charset="0"/>
              </a:rPr>
              <a:t>Allow students to demonstrate a logical flow/development of an idea.* Presentation skills are valued by employers. Students are familiar with this assessment method.</a:t>
            </a:r>
            <a:endParaRPr lang="en-US"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5943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5F66A-04BB-D365-9D49-6F2F38DE4C89}"/>
              </a:ext>
            </a:extLst>
          </p:cNvPr>
          <p:cNvSpPr>
            <a:spLocks noGrp="1"/>
          </p:cNvSpPr>
          <p:nvPr>
            <p:ph type="title"/>
          </p:nvPr>
        </p:nvSpPr>
        <p:spPr/>
        <p:txBody>
          <a:bodyPr>
            <a:normAutofit/>
          </a:bodyPr>
          <a:lstStyle/>
          <a:p>
            <a:r>
              <a:rPr lang="en-US" sz="4000" b="1" dirty="0">
                <a:solidFill>
                  <a:schemeClr val="tx1"/>
                </a:solidFill>
                <a:latin typeface="Times New Roman" panose="02020603050405020304" pitchFamily="18" charset="0"/>
                <a:cs typeface="Times New Roman" panose="02020603050405020304" pitchFamily="18" charset="0"/>
              </a:rPr>
              <a:t>Talk to the Audience</a:t>
            </a:r>
          </a:p>
        </p:txBody>
      </p:sp>
      <p:sp>
        <p:nvSpPr>
          <p:cNvPr id="3" name="Content Placeholder 2">
            <a:extLst>
              <a:ext uri="{FF2B5EF4-FFF2-40B4-BE49-F238E27FC236}">
                <a16:creationId xmlns:a16="http://schemas.microsoft.com/office/drawing/2014/main" id="{6DE081A0-1EF7-9BB3-6558-6535867499B5}"/>
              </a:ext>
            </a:extLst>
          </p:cNvPr>
          <p:cNvSpPr>
            <a:spLocks noGrp="1"/>
          </p:cNvSpPr>
          <p:nvPr>
            <p:ph idx="1"/>
          </p:nvPr>
        </p:nvSpPr>
        <p:spPr/>
        <p:txBody>
          <a:bodyPr>
            <a:normAutofit/>
          </a:bodyPr>
          <a:lstStyle/>
          <a:p>
            <a:r>
              <a:rPr lang="en-US" sz="4000" dirty="0">
                <a:solidFill>
                  <a:schemeClr val="tx1"/>
                </a:solidFill>
                <a:latin typeface="Times New Roman" panose="02020603050405020304" pitchFamily="18" charset="0"/>
                <a:cs typeface="Times New Roman" panose="02020603050405020304" pitchFamily="18" charset="0"/>
              </a:rPr>
              <a:t>‬‎Know your audience their backgrounds and knowledge level of the material you are presenting and what they are hoping to get out of the presentation. Deliver what the audience wants to hear.</a:t>
            </a:r>
          </a:p>
        </p:txBody>
      </p:sp>
    </p:spTree>
    <p:extLst>
      <p:ext uri="{BB962C8B-B14F-4D97-AF65-F5344CB8AC3E}">
        <p14:creationId xmlns:p14="http://schemas.microsoft.com/office/powerpoint/2010/main" val="4056402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11C21-38A4-6A68-3716-38EF39110407}"/>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Less is more </a:t>
            </a:r>
          </a:p>
        </p:txBody>
      </p:sp>
      <p:sp>
        <p:nvSpPr>
          <p:cNvPr id="3" name="Content Placeholder 2">
            <a:extLst>
              <a:ext uri="{FF2B5EF4-FFF2-40B4-BE49-F238E27FC236}">
                <a16:creationId xmlns:a16="http://schemas.microsoft.com/office/drawing/2014/main" id="{5CF4B1C4-5862-8E3E-D748-ED5423C6E071}"/>
              </a:ext>
            </a:extLst>
          </p:cNvPr>
          <p:cNvSpPr>
            <a:spLocks noGrp="1"/>
          </p:cNvSpPr>
          <p:nvPr>
            <p:ph idx="1"/>
          </p:nvPr>
        </p:nvSpPr>
        <p:spPr>
          <a:xfrm>
            <a:off x="2278966" y="1420837"/>
            <a:ext cx="9225646" cy="5022165"/>
          </a:xfrm>
        </p:spPr>
        <p:txBody>
          <a:bodyPr>
            <a:normAutofit/>
          </a:bodyPr>
          <a:lstStyle/>
          <a:p>
            <a:r>
              <a:rPr lang="en-US" sz="3600" dirty="0">
                <a:solidFill>
                  <a:schemeClr val="tx1"/>
                </a:solidFill>
                <a:latin typeface="Times New Roman" panose="02020603050405020304" pitchFamily="18" charset="0"/>
                <a:cs typeface="Times New Roman" panose="02020603050405020304" pitchFamily="18" charset="0"/>
              </a:rPr>
              <a:t>Your knowledge of the subject is best expressed through a clear and concise presentation that is provocative and leads to a dialog during the question and -answer session when the audience becomes active participants. At that point, your knowledge of the material will likely become clear. </a:t>
            </a:r>
          </a:p>
        </p:txBody>
      </p:sp>
    </p:spTree>
    <p:extLst>
      <p:ext uri="{BB962C8B-B14F-4D97-AF65-F5344CB8AC3E}">
        <p14:creationId xmlns:p14="http://schemas.microsoft.com/office/powerpoint/2010/main" val="726422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673F9-9471-8A70-8232-ED8FF52C467E}"/>
              </a:ext>
            </a:extLst>
          </p:cNvPr>
          <p:cNvSpPr>
            <a:spLocks noGrp="1"/>
          </p:cNvSpPr>
          <p:nvPr>
            <p:ph type="title"/>
          </p:nvPr>
        </p:nvSpPr>
        <p:spPr/>
        <p:txBody>
          <a:bodyPr>
            <a:normAutofit/>
          </a:bodyPr>
          <a:lstStyle/>
          <a:p>
            <a:r>
              <a:rPr lang="en-US" sz="4000" b="1" dirty="0">
                <a:solidFill>
                  <a:schemeClr val="tx1"/>
                </a:solidFill>
                <a:latin typeface="Times New Roman" panose="02020603050405020304" pitchFamily="18" charset="0"/>
                <a:cs typeface="Times New Roman" panose="02020603050405020304" pitchFamily="18" charset="0"/>
              </a:rPr>
              <a:t>Talk Only</a:t>
            </a:r>
          </a:p>
        </p:txBody>
      </p:sp>
      <p:sp>
        <p:nvSpPr>
          <p:cNvPr id="3" name="Content Placeholder 2">
            <a:extLst>
              <a:ext uri="{FF2B5EF4-FFF2-40B4-BE49-F238E27FC236}">
                <a16:creationId xmlns:a16="http://schemas.microsoft.com/office/drawing/2014/main" id="{64049187-E3BA-554A-6769-25493A43639C}"/>
              </a:ext>
            </a:extLst>
          </p:cNvPr>
          <p:cNvSpPr>
            <a:spLocks noGrp="1"/>
          </p:cNvSpPr>
          <p:nvPr>
            <p:ph idx="1"/>
          </p:nvPr>
        </p:nvSpPr>
        <p:spPr/>
        <p:txBody>
          <a:bodyPr/>
          <a:lstStyle/>
          <a:p>
            <a:r>
              <a:rPr lang="en-US" sz="3600" dirty="0">
                <a:solidFill>
                  <a:schemeClr val="tx1"/>
                </a:solidFill>
                <a:latin typeface="Times New Roman" panose="02020603050405020304" pitchFamily="18" charset="0"/>
                <a:cs typeface="Times New Roman" panose="02020603050405020304" pitchFamily="18" charset="0"/>
              </a:rPr>
              <a:t>When You Have Something to Say Remember the audience's time is precious and should not be abused by presentation of uninteresting preliminary material. ‎‫</a:t>
            </a:r>
          </a:p>
          <a:p>
            <a:endParaRPr lang="en-US" dirty="0"/>
          </a:p>
        </p:txBody>
      </p:sp>
    </p:spTree>
    <p:extLst>
      <p:ext uri="{BB962C8B-B14F-4D97-AF65-F5344CB8AC3E}">
        <p14:creationId xmlns:p14="http://schemas.microsoft.com/office/powerpoint/2010/main" val="2174943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AFEF-A867-D6BD-DF7B-396302DCD002}"/>
              </a:ext>
            </a:extLst>
          </p:cNvPr>
          <p:cNvSpPr>
            <a:spLocks noGrp="1"/>
          </p:cNvSpPr>
          <p:nvPr>
            <p:ph type="title"/>
          </p:nvPr>
        </p:nvSpPr>
        <p:spPr/>
        <p:txBody>
          <a:bodyPr>
            <a:normAutofit fontScale="90000"/>
          </a:bodyPr>
          <a:lstStyle/>
          <a:p>
            <a:r>
              <a:rPr lang="en-US" sz="4000" b="1" dirty="0">
                <a:solidFill>
                  <a:schemeClr val="tx1"/>
                </a:solidFill>
                <a:latin typeface="Times New Roman" panose="02020603050405020304" pitchFamily="18" charset="0"/>
                <a:cs typeface="Times New Roman" panose="02020603050405020304" pitchFamily="18" charset="0"/>
              </a:rPr>
              <a:t>Make the Take-Home Message Persistent</a:t>
            </a:r>
          </a:p>
        </p:txBody>
      </p:sp>
      <p:sp>
        <p:nvSpPr>
          <p:cNvPr id="3" name="Content Placeholder 2">
            <a:extLst>
              <a:ext uri="{FF2B5EF4-FFF2-40B4-BE49-F238E27FC236}">
                <a16:creationId xmlns:a16="http://schemas.microsoft.com/office/drawing/2014/main" id="{DB33394B-5306-1E47-DF87-E50CD9AE4531}"/>
              </a:ext>
            </a:extLst>
          </p:cNvPr>
          <p:cNvSpPr>
            <a:spLocks noGrp="1"/>
          </p:cNvSpPr>
          <p:nvPr>
            <p:ph idx="1"/>
          </p:nvPr>
        </p:nvSpPr>
        <p:spPr/>
        <p:txBody>
          <a:bodyPr>
            <a:normAutofit fontScale="92500"/>
          </a:bodyPr>
          <a:lstStyle/>
          <a:p>
            <a:r>
              <a:rPr lang="en-US" sz="3200" dirty="0">
                <a:solidFill>
                  <a:schemeClr val="tx1"/>
                </a:solidFill>
                <a:latin typeface="Times New Roman" panose="02020603050405020304" pitchFamily="18" charset="0"/>
                <a:cs typeface="Times New Roman" panose="02020603050405020304" pitchFamily="18" charset="0"/>
              </a:rPr>
              <a:t>A good rule of thumb is this: if you ask a member of the audience a week later about your presentation, he or she should be able to remember three points. If these are the key points you were trying to get across, you have done a good job. If they can remember any three points, but not the key points, then your emphasis was wrong. It is obvious what it means if they cannot recall three points.</a:t>
            </a:r>
          </a:p>
          <a:p>
            <a:endParaRPr lang="en-US" dirty="0"/>
          </a:p>
        </p:txBody>
      </p:sp>
    </p:spTree>
    <p:extLst>
      <p:ext uri="{BB962C8B-B14F-4D97-AF65-F5344CB8AC3E}">
        <p14:creationId xmlns:p14="http://schemas.microsoft.com/office/powerpoint/2010/main" val="3528210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5581B-F0B2-ADBC-A174-F299E2FE00B8}"/>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Be Logical</a:t>
            </a:r>
          </a:p>
        </p:txBody>
      </p:sp>
      <p:sp>
        <p:nvSpPr>
          <p:cNvPr id="3" name="Content Placeholder 2">
            <a:extLst>
              <a:ext uri="{FF2B5EF4-FFF2-40B4-BE49-F238E27FC236}">
                <a16:creationId xmlns:a16="http://schemas.microsoft.com/office/drawing/2014/main" id="{9FFE8027-75A6-B99C-0D03-96B585BA0A7C}"/>
              </a:ext>
            </a:extLst>
          </p:cNvPr>
          <p:cNvSpPr>
            <a:spLocks noGrp="1"/>
          </p:cNvSpPr>
          <p:nvPr>
            <p:ph idx="1"/>
          </p:nvPr>
        </p:nvSpPr>
        <p:spPr/>
        <p:txBody>
          <a:bodyPr>
            <a:normAutofit/>
          </a:bodyPr>
          <a:lstStyle/>
          <a:p>
            <a:r>
              <a:rPr lang="en-US" sz="3200" dirty="0">
                <a:solidFill>
                  <a:schemeClr val="tx1"/>
                </a:solidFill>
                <a:latin typeface="Times New Roman" panose="02020603050405020304" pitchFamily="18" charset="0"/>
                <a:cs typeface="Times New Roman" panose="02020603050405020304" pitchFamily="18" charset="0"/>
              </a:rPr>
              <a:t>Think of the presentation as a story. There is a clear beginning, middle, and an end. You set the stage (beginning), you tell the story (middle), and you have a big finish (the end) where the take-home message is clearly understood.</a:t>
            </a:r>
          </a:p>
        </p:txBody>
      </p:sp>
    </p:spTree>
    <p:extLst>
      <p:ext uri="{BB962C8B-B14F-4D97-AF65-F5344CB8AC3E}">
        <p14:creationId xmlns:p14="http://schemas.microsoft.com/office/powerpoint/2010/main" val="1134957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BA097-0DA8-EF4C-BCA4-A72054C0939B}"/>
              </a:ext>
            </a:extLst>
          </p:cNvPr>
          <p:cNvSpPr>
            <a:spLocks noGrp="1"/>
          </p:cNvSpPr>
          <p:nvPr>
            <p:ph type="title"/>
          </p:nvPr>
        </p:nvSpPr>
        <p:spPr/>
        <p:txBody>
          <a:bodyPr>
            <a:normAutofit/>
          </a:bodyPr>
          <a:lstStyle/>
          <a:p>
            <a:r>
              <a:rPr lang="en-US" sz="4400" b="1" dirty="0">
                <a:solidFill>
                  <a:schemeClr val="tx1"/>
                </a:solidFill>
                <a:latin typeface="Times New Roman" panose="02020603050405020304" pitchFamily="18" charset="0"/>
                <a:cs typeface="Times New Roman" panose="02020603050405020304" pitchFamily="18" charset="0"/>
              </a:rPr>
              <a:t>Treat the Floor as a Stage</a:t>
            </a:r>
          </a:p>
        </p:txBody>
      </p:sp>
      <p:sp>
        <p:nvSpPr>
          <p:cNvPr id="3" name="Content Placeholder 2">
            <a:extLst>
              <a:ext uri="{FF2B5EF4-FFF2-40B4-BE49-F238E27FC236}">
                <a16:creationId xmlns:a16="http://schemas.microsoft.com/office/drawing/2014/main" id="{59B6924F-E6E2-7767-6317-9A2457C0D2BB}"/>
              </a:ext>
            </a:extLst>
          </p:cNvPr>
          <p:cNvSpPr>
            <a:spLocks noGrp="1"/>
          </p:cNvSpPr>
          <p:nvPr>
            <p:ph idx="1"/>
          </p:nvPr>
        </p:nvSpPr>
        <p:spPr/>
        <p:txBody>
          <a:bodyPr>
            <a:normAutofit/>
          </a:bodyPr>
          <a:lstStyle/>
          <a:p>
            <a:r>
              <a:rPr lang="en-US" sz="3200" dirty="0">
                <a:solidFill>
                  <a:schemeClr val="tx1"/>
                </a:solidFill>
                <a:latin typeface="Times New Roman" panose="02020603050405020304" pitchFamily="18" charset="0"/>
                <a:cs typeface="Times New Roman" panose="02020603050405020304" pitchFamily="18" charset="0"/>
              </a:rPr>
              <a:t>Presentations should be entertaining, but do not overdo it and do know your limits. If you are not humorous by nature, do not try and be humorous. If you are not good at telling anecdotes, do not try and tell anecdotes, and so on. A good entertainer will captivate the audience and improve his or chances of following Rule 4.</a:t>
            </a:r>
          </a:p>
        </p:txBody>
      </p:sp>
    </p:spTree>
    <p:extLst>
      <p:ext uri="{BB962C8B-B14F-4D97-AF65-F5344CB8AC3E}">
        <p14:creationId xmlns:p14="http://schemas.microsoft.com/office/powerpoint/2010/main" val="4176501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34F21-243D-0FAA-CE6B-DE602ED3F14B}"/>
              </a:ext>
            </a:extLst>
          </p:cNvPr>
          <p:cNvSpPr>
            <a:spLocks noGrp="1"/>
          </p:cNvSpPr>
          <p:nvPr>
            <p:ph type="title"/>
          </p:nvPr>
        </p:nvSpPr>
        <p:spPr>
          <a:xfrm>
            <a:off x="2533698" y="567839"/>
            <a:ext cx="8911687" cy="1280890"/>
          </a:xfrm>
        </p:spPr>
        <p:txBody>
          <a:bodyPr/>
          <a:lstStyle/>
          <a:p>
            <a:r>
              <a:rPr lang="en-US" b="1" dirty="0">
                <a:solidFill>
                  <a:schemeClr val="tx1"/>
                </a:solidFill>
                <a:latin typeface="Times New Roman" panose="02020603050405020304" pitchFamily="18" charset="0"/>
                <a:cs typeface="Times New Roman" panose="02020603050405020304" pitchFamily="18" charset="0"/>
              </a:rPr>
              <a:t>Practice and Time Your Presentation</a:t>
            </a:r>
          </a:p>
        </p:txBody>
      </p:sp>
      <p:sp>
        <p:nvSpPr>
          <p:cNvPr id="3" name="Content Placeholder 2">
            <a:extLst>
              <a:ext uri="{FF2B5EF4-FFF2-40B4-BE49-F238E27FC236}">
                <a16:creationId xmlns:a16="http://schemas.microsoft.com/office/drawing/2014/main" id="{0A4C5171-3840-2046-E918-882D536601C3}"/>
              </a:ext>
            </a:extLst>
          </p:cNvPr>
          <p:cNvSpPr>
            <a:spLocks noGrp="1"/>
          </p:cNvSpPr>
          <p:nvPr>
            <p:ph idx="1"/>
          </p:nvPr>
        </p:nvSpPr>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The more you practice, the less likely you will be to go off on tangents. The more presentations you give, the better you are going to get. An important talk should not be given for the first time to an audience of peers. You should have delivered it to your research collaborators who will be kinder and gentler but still point out obvious discrepancies. Even more important, when you give the presentation, stick to what you practice. </a:t>
            </a:r>
          </a:p>
        </p:txBody>
      </p:sp>
    </p:spTree>
    <p:extLst>
      <p:ext uri="{BB962C8B-B14F-4D97-AF65-F5344CB8AC3E}">
        <p14:creationId xmlns:p14="http://schemas.microsoft.com/office/powerpoint/2010/main" val="1236174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5C25C-7F4E-DF64-8FE1-5E38779B109F}"/>
              </a:ext>
            </a:extLst>
          </p:cNvPr>
          <p:cNvSpPr>
            <a:spLocks noGrp="1"/>
          </p:cNvSpPr>
          <p:nvPr>
            <p:ph type="title"/>
          </p:nvPr>
        </p:nvSpPr>
        <p:spPr/>
        <p:txBody>
          <a:bodyPr/>
          <a:lstStyle/>
          <a:p>
            <a:pPr algn="ctr"/>
            <a:r>
              <a:rPr lang="en-US" sz="3600" b="1" dirty="0">
                <a:latin typeface="Times New Roman" panose="02020603050405020304" pitchFamily="18" charset="0"/>
                <a:cs typeface="Times New Roman" panose="02020603050405020304" pitchFamily="18" charset="0"/>
              </a:rPr>
              <a:t>Use Visuals Sparingly but Effectively</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3CD1837-0D0F-79B5-FB08-0162A2FA376F}"/>
              </a:ext>
            </a:extLst>
          </p:cNvPr>
          <p:cNvSpPr>
            <a:spLocks noGrp="1"/>
          </p:cNvSpPr>
          <p:nvPr>
            <p:ph idx="1"/>
          </p:nvPr>
        </p:nvSpPr>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If you have more than one visual for each minute you are talking, you have too many and you will Obviously some visuals are quick, others take time to get run over time. the message across. Avoid reading the visual unless you wish to emphasize the point explicitly. The visual should support what you are saying either for emphasis or with data to prove the verbal point. Finally, do not overload the visual. Make the points few and clear . </a:t>
            </a:r>
          </a:p>
          <a:p>
            <a:endParaRPr lang="en-US" dirty="0"/>
          </a:p>
        </p:txBody>
      </p:sp>
    </p:spTree>
    <p:extLst>
      <p:ext uri="{BB962C8B-B14F-4D97-AF65-F5344CB8AC3E}">
        <p14:creationId xmlns:p14="http://schemas.microsoft.com/office/powerpoint/2010/main" val="884315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0BD2F-6A54-DE7D-B86C-BE9D6DFBC27C}"/>
              </a:ext>
            </a:extLst>
          </p:cNvPr>
          <p:cNvSpPr>
            <a:spLocks noGrp="1"/>
          </p:cNvSpPr>
          <p:nvPr>
            <p:ph type="title"/>
          </p:nvPr>
        </p:nvSpPr>
        <p:spPr/>
        <p:txBody>
          <a:bodyPr/>
          <a:lstStyle/>
          <a:p>
            <a:r>
              <a:rPr lang="en-US" sz="3600" b="1" dirty="0">
                <a:latin typeface="Times New Roman" panose="02020603050405020304" pitchFamily="18" charset="0"/>
                <a:cs typeface="Times New Roman" panose="02020603050405020304" pitchFamily="18" charset="0"/>
              </a:rPr>
              <a:t>Review Audio and/or Video Presentations</a:t>
            </a:r>
            <a:endParaRPr lang="en-US"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4435832-B8D4-633E-47B0-27FB1C4B73DD}"/>
              </a:ext>
            </a:extLst>
          </p:cNvPr>
          <p:cNvSpPr>
            <a:spLocks noGrp="1"/>
          </p:cNvSpPr>
          <p:nvPr>
            <p:ph idx="1"/>
          </p:nvPr>
        </p:nvSpPr>
        <p:spPr/>
        <p:txBody>
          <a:bodyPr>
            <a:normAutofit/>
          </a:bodyPr>
          <a:lstStyle/>
          <a:p>
            <a:r>
              <a:rPr lang="en-US" sz="3600" dirty="0">
                <a:solidFill>
                  <a:schemeClr val="tx1"/>
                </a:solidFill>
                <a:latin typeface="Times New Roman" panose="02020603050405020304" pitchFamily="18" charset="0"/>
                <a:cs typeface="Times New Roman" panose="02020603050405020304" pitchFamily="18" charset="0"/>
              </a:rPr>
              <a:t>There is nothing more effective than listening to, or listening to and viewing, a presentation you have made. Seeing what is wrong is easy, correcting it the next time around is not. Work hard on breaking bad habits; it is important.</a:t>
            </a:r>
            <a:endParaRPr lang="en-US"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6735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83966-28EC-340C-C9E5-1C9CECEAFEE0}"/>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Provide Appropriate</a:t>
            </a:r>
          </a:p>
        </p:txBody>
      </p:sp>
      <p:sp>
        <p:nvSpPr>
          <p:cNvPr id="3" name="Content Placeholder 2">
            <a:extLst>
              <a:ext uri="{FF2B5EF4-FFF2-40B4-BE49-F238E27FC236}">
                <a16:creationId xmlns:a16="http://schemas.microsoft.com/office/drawing/2014/main" id="{F57DAA58-4D93-8C05-DCAB-0A02A2C38E98}"/>
              </a:ext>
            </a:extLst>
          </p:cNvPr>
          <p:cNvSpPr>
            <a:spLocks noGrp="1"/>
          </p:cNvSpPr>
          <p:nvPr>
            <p:ph idx="1"/>
          </p:nvPr>
        </p:nvSpPr>
        <p:spPr>
          <a:xfrm>
            <a:off x="2053883" y="1561514"/>
            <a:ext cx="9450729" cy="4349708"/>
          </a:xfrm>
        </p:spPr>
        <p:txBody>
          <a:bodyPr>
            <a:normAutofit/>
          </a:bodyPr>
          <a:lstStyle/>
          <a:p>
            <a:r>
              <a:rPr lang="en-US" sz="4000" dirty="0">
                <a:solidFill>
                  <a:schemeClr val="tx1"/>
                </a:solidFill>
                <a:latin typeface="Times New Roman" panose="02020603050405020304" pitchFamily="18" charset="0"/>
                <a:cs typeface="Times New Roman" panose="02020603050405020304" pitchFamily="18" charset="0"/>
              </a:rPr>
              <a:t>Provide Appropriate Acknowledgments&amp; It is often appropriate to acknowledge people at the beginning or at the point of their contribution so that their contributions are very clea</a:t>
            </a:r>
            <a:r>
              <a:rPr lang="en-US" sz="3600" dirty="0">
                <a:solidFill>
                  <a:schemeClr val="tx1"/>
                </a:solidFill>
                <a:latin typeface="Times New Roman" panose="02020603050405020304" pitchFamily="18" charset="0"/>
                <a:cs typeface="Times New Roman" panose="02020603050405020304" pitchFamily="18" charset="0"/>
              </a:rPr>
              <a:t>r.</a:t>
            </a:r>
            <a:endParaRPr lang="en-US" sz="4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3911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1A31D-03B2-ADE5-DEFE-75B448A40A82}"/>
              </a:ext>
            </a:extLst>
          </p:cNvPr>
          <p:cNvSpPr>
            <a:spLocks noGrp="1"/>
          </p:cNvSpPr>
          <p:nvPr>
            <p:ph type="title"/>
          </p:nvPr>
        </p:nvSpPr>
        <p:spPr>
          <a:xfrm>
            <a:off x="2067951" y="624110"/>
            <a:ext cx="9436661" cy="1280890"/>
          </a:xfrm>
        </p:spPr>
        <p:txBody>
          <a:bodyPr/>
          <a:lstStyle/>
          <a:p>
            <a:r>
              <a:rPr lang="en-US" b="1" dirty="0">
                <a:solidFill>
                  <a:schemeClr val="tx1"/>
                </a:solidFill>
                <a:latin typeface="Times New Roman" panose="02020603050405020304" pitchFamily="18" charset="0"/>
                <a:cs typeface="Times New Roman" panose="02020603050405020304" pitchFamily="18" charset="0"/>
              </a:rPr>
              <a:t>Summary</a:t>
            </a:r>
            <a:r>
              <a:rPr lang="en-US" dirty="0"/>
              <a:t> </a:t>
            </a:r>
          </a:p>
        </p:txBody>
      </p:sp>
      <p:sp>
        <p:nvSpPr>
          <p:cNvPr id="3" name="Content Placeholder 2">
            <a:extLst>
              <a:ext uri="{FF2B5EF4-FFF2-40B4-BE49-F238E27FC236}">
                <a16:creationId xmlns:a16="http://schemas.microsoft.com/office/drawing/2014/main" id="{B995A411-3202-BC8A-656F-B54FE9DD02DE}"/>
              </a:ext>
            </a:extLst>
          </p:cNvPr>
          <p:cNvSpPr>
            <a:spLocks noGrp="1"/>
          </p:cNvSpPr>
          <p:nvPr>
            <p:ph idx="1"/>
          </p:nvPr>
        </p:nvSpPr>
        <p:spPr>
          <a:xfrm>
            <a:off x="2067951" y="1589649"/>
            <a:ext cx="9436661" cy="4321573"/>
          </a:xfrm>
        </p:spPr>
        <p:txBody>
          <a:bodyPr/>
          <a:lstStyle/>
          <a:p>
            <a:pPr marL="0" indent="0">
              <a:buNone/>
            </a:pPr>
            <a:r>
              <a:rPr lang="en-US" sz="3600" dirty="0">
                <a:solidFill>
                  <a:schemeClr val="tx1"/>
                </a:solidFill>
                <a:latin typeface="Times New Roman" panose="02020603050405020304" pitchFamily="18" charset="0"/>
                <a:cs typeface="Times New Roman" panose="02020603050405020304" pitchFamily="18" charset="0"/>
              </a:rPr>
              <a:t>An oral report is an opportunity for students to practice  their speaking skills.</a:t>
            </a:r>
          </a:p>
          <a:p>
            <a:pPr marL="0" indent="0">
              <a:buNone/>
            </a:pP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So</a:t>
            </a:r>
            <a:r>
              <a:rPr lang="en-US" sz="3600" spc="27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far,</a:t>
            </a:r>
            <a:r>
              <a:rPr lang="en-US" sz="3600" spc="27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we</a:t>
            </a:r>
            <a:r>
              <a:rPr lang="en-US" sz="3600" spc="26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have</a:t>
            </a:r>
            <a:r>
              <a:rPr lang="en-US" sz="3600" spc="27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discussed</a:t>
            </a:r>
            <a:r>
              <a:rPr lang="en-US" sz="3600" spc="27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about</a:t>
            </a:r>
            <a:r>
              <a:rPr lang="en-US" sz="3600" spc="27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Introduction, define, oral presentations, purpose, advantage or oral presentations, enumerate the practice and time your presentations</a:t>
            </a:r>
            <a:r>
              <a:rPr lang="en-US" sz="3600" spc="275"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3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en-US" dirty="0">
              <a:solidFill>
                <a:schemeClr val="tx1"/>
              </a:solidFill>
            </a:endParaRPr>
          </a:p>
        </p:txBody>
      </p:sp>
    </p:spTree>
    <p:extLst>
      <p:ext uri="{BB962C8B-B14F-4D97-AF65-F5344CB8AC3E}">
        <p14:creationId xmlns:p14="http://schemas.microsoft.com/office/powerpoint/2010/main" val="330190446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89</TotalTime>
  <Words>1207</Words>
  <Application>Microsoft Office PowerPoint</Application>
  <PresentationFormat>Widescreen</PresentationFormat>
  <Paragraphs>46</Paragraphs>
  <Slides>19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Century Gothic</vt:lpstr>
      <vt:lpstr>Times New Roman</vt:lpstr>
      <vt:lpstr>Wingdings 3</vt:lpstr>
      <vt:lpstr>Wisp</vt:lpstr>
      <vt:lpstr>Oral Report</vt:lpstr>
      <vt:lpstr>Introduction </vt:lpstr>
      <vt:lpstr>Introduction </vt:lpstr>
      <vt:lpstr>Informal and Formal Oral Report</vt:lpstr>
      <vt:lpstr>Informal and Formal Oral Report</vt:lpstr>
      <vt:lpstr>ORAL PRESENTATIONS- </vt:lpstr>
      <vt:lpstr>Purpose </vt:lpstr>
      <vt:lpstr>Advantage of oral presentations </vt:lpstr>
      <vt:lpstr>Talk to the Audience</vt:lpstr>
      <vt:lpstr>Less is more </vt:lpstr>
      <vt:lpstr>Talk Only</vt:lpstr>
      <vt:lpstr>Make the Take-Home Message Persistent</vt:lpstr>
      <vt:lpstr>Be Logical</vt:lpstr>
      <vt:lpstr>Treat the Floor as a Stage</vt:lpstr>
      <vt:lpstr>Practice and Time Your Presentation</vt:lpstr>
      <vt:lpstr>Use Visuals Sparingly but Effectively</vt:lpstr>
      <vt:lpstr>Review Audio and/or Video Presentations</vt:lpstr>
      <vt:lpstr>Provide Appropriate</vt:lpstr>
      <vt:lpstr>Summary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Oral Report</dc:title>
  <dc:creator>Test</dc:creator>
  <cp:lastModifiedBy>Test</cp:lastModifiedBy>
  <cp:revision>9</cp:revision>
  <dcterms:created xsi:type="dcterms:W3CDTF">2023-10-25T12:17:43Z</dcterms:created>
  <dcterms:modified xsi:type="dcterms:W3CDTF">2023-10-25T13:46:51Z</dcterms:modified>
</cp:coreProperties>
</file>