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97" r:id="rId3"/>
    <p:sldId id="258" r:id="rId4"/>
    <p:sldId id="260" r:id="rId5"/>
    <p:sldId id="259" r:id="rId6"/>
    <p:sldId id="261" r:id="rId7"/>
    <p:sldId id="288" r:id="rId8"/>
    <p:sldId id="262" r:id="rId9"/>
    <p:sldId id="263" r:id="rId10"/>
    <p:sldId id="267" r:id="rId11"/>
    <p:sldId id="265" r:id="rId12"/>
    <p:sldId id="285" r:id="rId13"/>
    <p:sldId id="289" r:id="rId14"/>
    <p:sldId id="290" r:id="rId15"/>
    <p:sldId id="286" r:id="rId16"/>
    <p:sldId id="270" r:id="rId17"/>
    <p:sldId id="264" r:id="rId18"/>
    <p:sldId id="271" r:id="rId19"/>
    <p:sldId id="266" r:id="rId20"/>
    <p:sldId id="272" r:id="rId21"/>
    <p:sldId id="296" r:id="rId22"/>
    <p:sldId id="278" r:id="rId23"/>
  </p:sldIdLst>
  <p:sldSz cx="12192000" cy="6858000"/>
  <p:notesSz cx="6858000" cy="9144000"/>
  <p:custShowLst>
    <p:custShow name="Custom Show 1" id="0">
      <p:sldLst>
        <p:sld r:id="rId2"/>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1" clrIdx="0">
    <p:extLst>
      <p:ext uri="{19B8F6BF-5375-455C-9EA6-DF929625EA0E}">
        <p15:presenceInfo xmlns:p15="http://schemas.microsoft.com/office/powerpoint/2012/main" userId="9d77c09eeaeb94e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83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075AD7-9CED-471E-A681-2693A268C686}" type="datetimeFigureOut">
              <a:rPr lang="en-US" smtClean="0"/>
              <a:t>1/29/2024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B5DE9C-C4D6-4C2B-95F1-370C9BD5355D}" type="slidenum">
              <a:rPr lang="en-US" smtClean="0"/>
              <a:t>‹#›</a:t>
            </a:fld>
            <a:endParaRPr lang="en-US"/>
          </a:p>
        </p:txBody>
      </p:sp>
    </p:spTree>
    <p:extLst>
      <p:ext uri="{BB962C8B-B14F-4D97-AF65-F5344CB8AC3E}">
        <p14:creationId xmlns:p14="http://schemas.microsoft.com/office/powerpoint/2010/main" val="3747588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B5DE9C-C4D6-4C2B-95F1-370C9BD5355D}" type="slidenum">
              <a:rPr lang="en-US" smtClean="0"/>
              <a:t>1</a:t>
            </a:fld>
            <a:endParaRPr lang="en-US"/>
          </a:p>
        </p:txBody>
      </p:sp>
    </p:spTree>
    <p:extLst>
      <p:ext uri="{BB962C8B-B14F-4D97-AF65-F5344CB8AC3E}">
        <p14:creationId xmlns:p14="http://schemas.microsoft.com/office/powerpoint/2010/main" val="2038949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C7456BCE-735C-42D2-B944-D048AF11BD8B}" type="datetimeFigureOut">
              <a:rPr lang="en-US" smtClean="0"/>
              <a:t>1/29/2024</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B07211B-84BD-40D1-B88C-F2C481113A89}"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0163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456BCE-735C-42D2-B944-D048AF11BD8B}"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7211B-84BD-40D1-B88C-F2C481113A89}" type="slidenum">
              <a:rPr lang="en-US" smtClean="0"/>
              <a:t>‹#›</a:t>
            </a:fld>
            <a:endParaRPr lang="en-US"/>
          </a:p>
        </p:txBody>
      </p:sp>
    </p:spTree>
    <p:extLst>
      <p:ext uri="{BB962C8B-B14F-4D97-AF65-F5344CB8AC3E}">
        <p14:creationId xmlns:p14="http://schemas.microsoft.com/office/powerpoint/2010/main" val="1583330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456BCE-735C-42D2-B944-D048AF11BD8B}"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7211B-84BD-40D1-B88C-F2C481113A89}"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586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456BCE-735C-42D2-B944-D048AF11BD8B}"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07211B-84BD-40D1-B88C-F2C481113A89}" type="slidenum">
              <a:rPr lang="en-US" smtClean="0"/>
              <a:t>‹#›</a:t>
            </a:fld>
            <a:endParaRPr lang="en-US"/>
          </a:p>
        </p:txBody>
      </p:sp>
    </p:spTree>
    <p:extLst>
      <p:ext uri="{BB962C8B-B14F-4D97-AF65-F5344CB8AC3E}">
        <p14:creationId xmlns:p14="http://schemas.microsoft.com/office/powerpoint/2010/main" val="2303770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456BCE-735C-42D2-B944-D048AF11BD8B}" type="datetimeFigureOut">
              <a:rPr lang="en-US" smtClean="0"/>
              <a:t>1/29/2024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07211B-84BD-40D1-B88C-F2C481113A89}" type="slidenum">
              <a:rPr lang="en-US" smtClean="0"/>
              <a:t>‹#›</a:t>
            </a:fld>
            <a:endParaRPr lang="en-US"/>
          </a:p>
        </p:txBody>
      </p:sp>
    </p:spTree>
    <p:extLst>
      <p:ext uri="{BB962C8B-B14F-4D97-AF65-F5344CB8AC3E}">
        <p14:creationId xmlns:p14="http://schemas.microsoft.com/office/powerpoint/2010/main" val="174977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456BCE-735C-42D2-B944-D048AF11BD8B}" type="datetimeFigureOut">
              <a:rPr lang="en-US" smtClean="0"/>
              <a:t>1/29/2024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07211B-84BD-40D1-B88C-F2C481113A89}" type="slidenum">
              <a:rPr lang="en-US" smtClean="0"/>
              <a:t>‹#›</a:t>
            </a:fld>
            <a:endParaRPr lang="en-US"/>
          </a:p>
        </p:txBody>
      </p:sp>
    </p:spTree>
    <p:extLst>
      <p:ext uri="{BB962C8B-B14F-4D97-AF65-F5344CB8AC3E}">
        <p14:creationId xmlns:p14="http://schemas.microsoft.com/office/powerpoint/2010/main" val="2510012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56BCE-735C-42D2-B944-D048AF11BD8B}" type="datetimeFigureOut">
              <a:rPr lang="en-US" smtClean="0"/>
              <a:t>1/29/2024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07211B-84BD-40D1-B88C-F2C481113A89}" type="slidenum">
              <a:rPr lang="en-US" smtClean="0"/>
              <a:t>‹#›</a:t>
            </a:fld>
            <a:endParaRPr lang="en-US"/>
          </a:p>
        </p:txBody>
      </p:sp>
    </p:spTree>
    <p:extLst>
      <p:ext uri="{BB962C8B-B14F-4D97-AF65-F5344CB8AC3E}">
        <p14:creationId xmlns:p14="http://schemas.microsoft.com/office/powerpoint/2010/main" val="3281729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7456BCE-735C-42D2-B944-D048AF11BD8B}"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07211B-84BD-40D1-B88C-F2C481113A89}" type="slidenum">
              <a:rPr lang="en-US" smtClean="0"/>
              <a:t>‹#›</a:t>
            </a:fld>
            <a:endParaRPr lang="en-US"/>
          </a:p>
        </p:txBody>
      </p:sp>
    </p:spTree>
    <p:extLst>
      <p:ext uri="{BB962C8B-B14F-4D97-AF65-F5344CB8AC3E}">
        <p14:creationId xmlns:p14="http://schemas.microsoft.com/office/powerpoint/2010/main" val="163607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7456BCE-735C-42D2-B944-D048AF11BD8B}"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07211B-84BD-40D1-B88C-F2C481113A89}" type="slidenum">
              <a:rPr lang="en-US" smtClean="0"/>
              <a:t>‹#›</a:t>
            </a:fld>
            <a:endParaRPr lang="en-US"/>
          </a:p>
        </p:txBody>
      </p:sp>
    </p:spTree>
    <p:extLst>
      <p:ext uri="{BB962C8B-B14F-4D97-AF65-F5344CB8AC3E}">
        <p14:creationId xmlns:p14="http://schemas.microsoft.com/office/powerpoint/2010/main" val="3292331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456BCE-735C-42D2-B944-D048AF11BD8B}"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7211B-84BD-40D1-B88C-F2C481113A89}" type="slidenum">
              <a:rPr lang="en-US" smtClean="0"/>
              <a:t>‹#›</a:t>
            </a:fld>
            <a:endParaRPr lang="en-US"/>
          </a:p>
        </p:txBody>
      </p:sp>
    </p:spTree>
    <p:extLst>
      <p:ext uri="{BB962C8B-B14F-4D97-AF65-F5344CB8AC3E}">
        <p14:creationId xmlns:p14="http://schemas.microsoft.com/office/powerpoint/2010/main" val="3583800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456BCE-735C-42D2-B944-D048AF11BD8B}"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7211B-84BD-40D1-B88C-F2C481113A89}" type="slidenum">
              <a:rPr lang="en-US" smtClean="0"/>
              <a:t>‹#›</a:t>
            </a:fld>
            <a:endParaRPr lang="en-US"/>
          </a:p>
        </p:txBody>
      </p:sp>
    </p:spTree>
    <p:extLst>
      <p:ext uri="{BB962C8B-B14F-4D97-AF65-F5344CB8AC3E}">
        <p14:creationId xmlns:p14="http://schemas.microsoft.com/office/powerpoint/2010/main" val="1901832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C7456BCE-735C-42D2-B944-D048AF11BD8B}" type="datetimeFigureOut">
              <a:rPr lang="en-US" smtClean="0"/>
              <a:t>1/29/2024</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EB07211B-84BD-40D1-B88C-F2C481113A89}" type="slidenum">
              <a:rPr lang="en-US" smtClean="0"/>
              <a:t>‹#›</a:t>
            </a:fld>
            <a:endParaRPr lang="en-US"/>
          </a:p>
        </p:txBody>
      </p:sp>
    </p:spTree>
    <p:extLst>
      <p:ext uri="{BB962C8B-B14F-4D97-AF65-F5344CB8AC3E}">
        <p14:creationId xmlns:p14="http://schemas.microsoft.com/office/powerpoint/2010/main" val="39791876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en.wikipedia.org/wiki/Cancer" TargetMode="External"/><Relationship Id="rId3" Type="http://schemas.openxmlformats.org/officeDocument/2006/relationships/hyperlink" Target="https://en.wikipedia.org/wiki/Stunted_growth" TargetMode="External"/><Relationship Id="rId7" Type="http://schemas.openxmlformats.org/officeDocument/2006/relationships/hyperlink" Target="https://en.wikipedia.org/wiki/Diabetes" TargetMode="External"/><Relationship Id="rId2" Type="http://schemas.openxmlformats.org/officeDocument/2006/relationships/hyperlink" Target="https://en.wikipedia.org/wiki/Nutrient" TargetMode="External"/><Relationship Id="rId1" Type="http://schemas.openxmlformats.org/officeDocument/2006/relationships/slideLayout" Target="../slideLayouts/slideLayout2.xml"/><Relationship Id="rId6" Type="http://schemas.openxmlformats.org/officeDocument/2006/relationships/hyperlink" Target="https://en.wikipedia.org/wiki/Chronic_condition" TargetMode="External"/><Relationship Id="rId5" Type="http://schemas.openxmlformats.org/officeDocument/2006/relationships/hyperlink" Target="https://en.wikipedia.org/wiki/Underweight" TargetMode="External"/><Relationship Id="rId4" Type="http://schemas.openxmlformats.org/officeDocument/2006/relationships/hyperlink" Target="https://en.wikipedia.org/wiki/Cachexia" TargetMode="External"/><Relationship Id="rId9" Type="http://schemas.openxmlformats.org/officeDocument/2006/relationships/hyperlink" Target="https://en.wikipedia.org/wiki/Cardiovascular_disease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Vitamin_A" TargetMode="External"/><Relationship Id="rId2" Type="http://schemas.openxmlformats.org/officeDocument/2006/relationships/hyperlink" Target="https://en.wikipedia.org/wiki/Iodine" TargetMode="Externa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en.wikipedia.org/wiki/Low-income_countries" TargetMode="External"/><Relationship Id="rId4" Type="http://schemas.openxmlformats.org/officeDocument/2006/relationships/hyperlink" Target="https://en.wikipedia.org/wiki/Iron"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Marasmus" TargetMode="External"/><Relationship Id="rId2" Type="http://schemas.openxmlformats.org/officeDocument/2006/relationships/hyperlink" Target="https://en.wikipedia.org/wiki/Kwashiorkor"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AB689E-7BDD-4451-B10D-926DFAF8EBD6}"/>
              </a:ext>
            </a:extLst>
          </p:cNvPr>
          <p:cNvPicPr>
            <a:picLocks noChangeAspect="1"/>
          </p:cNvPicPr>
          <p:nvPr/>
        </p:nvPicPr>
        <p:blipFill>
          <a:blip r:embed="rId3"/>
          <a:stretch>
            <a:fillRect/>
          </a:stretch>
        </p:blipFill>
        <p:spPr>
          <a:xfrm>
            <a:off x="389745" y="266076"/>
            <a:ext cx="11662347" cy="6325848"/>
          </a:xfrm>
          <a:prstGeom prst="rect">
            <a:avLst/>
          </a:prstGeom>
        </p:spPr>
      </p:pic>
      <p:sp>
        <p:nvSpPr>
          <p:cNvPr id="2" name="Title 1">
            <a:extLst>
              <a:ext uri="{FF2B5EF4-FFF2-40B4-BE49-F238E27FC236}">
                <a16:creationId xmlns:a16="http://schemas.microsoft.com/office/drawing/2014/main" id="{ACD11CEA-D801-41FD-B843-84A53A46AE4D}"/>
              </a:ext>
            </a:extLst>
          </p:cNvPr>
          <p:cNvSpPr>
            <a:spLocks noGrp="1"/>
          </p:cNvSpPr>
          <p:nvPr>
            <p:ph type="ctrTitle"/>
          </p:nvPr>
        </p:nvSpPr>
        <p:spPr>
          <a:xfrm>
            <a:off x="1112520" y="690562"/>
            <a:ext cx="9966960" cy="2926080"/>
          </a:xfrm>
        </p:spPr>
        <p:txBody>
          <a:bodyPr/>
          <a:lstStyle/>
          <a:p>
            <a:r>
              <a:rPr lang="en-US" dirty="0">
                <a:solidFill>
                  <a:schemeClr val="tx1"/>
                </a:solidFill>
              </a:rPr>
              <a:t>Nutrition </a:t>
            </a:r>
          </a:p>
        </p:txBody>
      </p:sp>
      <p:sp>
        <p:nvSpPr>
          <p:cNvPr id="3" name="Subtitle 2">
            <a:extLst>
              <a:ext uri="{FF2B5EF4-FFF2-40B4-BE49-F238E27FC236}">
                <a16:creationId xmlns:a16="http://schemas.microsoft.com/office/drawing/2014/main" id="{CF5920E6-70D1-4508-8FD8-E4B8BFF24EB0}"/>
              </a:ext>
            </a:extLst>
          </p:cNvPr>
          <p:cNvSpPr>
            <a:spLocks noGrp="1"/>
          </p:cNvSpPr>
          <p:nvPr>
            <p:ph type="subTitle" idx="1"/>
          </p:nvPr>
        </p:nvSpPr>
        <p:spPr>
          <a:xfrm>
            <a:off x="1524000" y="5742898"/>
            <a:ext cx="9144000" cy="1655762"/>
          </a:xfrm>
        </p:spPr>
        <p:txBody>
          <a:bodyPr/>
          <a:lstStyle/>
          <a:p>
            <a:r>
              <a:rPr lang="en-US" b="1" dirty="0" err="1">
                <a:solidFill>
                  <a:schemeClr val="tx1"/>
                </a:solidFill>
                <a:latin typeface="Times New Roman" pitchFamily="18" charset="0"/>
                <a:cs typeface="Times New Roman" pitchFamily="18" charset="0"/>
              </a:rPr>
              <a:t>Yengkhom</a:t>
            </a:r>
            <a:r>
              <a:rPr lang="en-US" b="1" dirty="0">
                <a:solidFill>
                  <a:schemeClr val="tx1"/>
                </a:solidFill>
                <a:latin typeface="Times New Roman" pitchFamily="18" charset="0"/>
                <a:cs typeface="Times New Roman" pitchFamily="18" charset="0"/>
              </a:rPr>
              <a:t> Sonia Devi</a:t>
            </a:r>
          </a:p>
          <a:p>
            <a:r>
              <a:rPr lang="en-US" b="1" dirty="0">
                <a:solidFill>
                  <a:schemeClr val="tx1"/>
                </a:solidFill>
                <a:latin typeface="Times New Roman" pitchFamily="18" charset="0"/>
                <a:cs typeface="Times New Roman" pitchFamily="18" charset="0"/>
              </a:rPr>
              <a:t>  Nursing Tutor</a:t>
            </a:r>
            <a:endParaRPr lang="en-IN" b="1" dirty="0">
              <a:solidFill>
                <a:schemeClr val="tx1"/>
              </a:solidFill>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1522216487"/>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8FE05-A491-49C9-833E-0BBB7EE35168}"/>
              </a:ext>
            </a:extLst>
          </p:cNvPr>
          <p:cNvSpPr>
            <a:spLocks noGrp="1"/>
          </p:cNvSpPr>
          <p:nvPr>
            <p:ph type="title"/>
          </p:nvPr>
        </p:nvSpPr>
        <p:spPr/>
        <p:txBody>
          <a:bodyPr>
            <a:normAutofit/>
          </a:bodyPr>
          <a:lstStyle/>
          <a:p>
            <a:r>
              <a:rPr lang="en-US" sz="3600" b="1" dirty="0">
                <a:solidFill>
                  <a:srgbClr val="C00000"/>
                </a:solidFill>
                <a:latin typeface="Times New Roman" panose="02020603050405020304" pitchFamily="18" charset="0"/>
                <a:cs typeface="Times New Roman" panose="02020603050405020304" pitchFamily="18" charset="0"/>
              </a:rPr>
              <a:t>LEARNING OBJECTIVES</a:t>
            </a:r>
          </a:p>
        </p:txBody>
      </p:sp>
      <p:sp>
        <p:nvSpPr>
          <p:cNvPr id="5" name="Content Placeholder 4">
            <a:extLst>
              <a:ext uri="{FF2B5EF4-FFF2-40B4-BE49-F238E27FC236}">
                <a16:creationId xmlns:a16="http://schemas.microsoft.com/office/drawing/2014/main" id="{FF2CE69A-2030-40BB-B96A-8BD2892BC7A2}"/>
              </a:ext>
            </a:extLst>
          </p:cNvPr>
          <p:cNvSpPr>
            <a:spLocks noGrp="1"/>
          </p:cNvSpPr>
          <p:nvPr>
            <p:ph idx="1"/>
          </p:nvPr>
        </p:nvSpPr>
        <p:spPr/>
        <p:txBody>
          <a:bodyPr/>
          <a:lstStyle/>
          <a:p>
            <a:pPr marL="45720" indent="0">
              <a:buNone/>
            </a:pPr>
            <a:r>
              <a:rPr lang="en-US" sz="2800" dirty="0">
                <a:solidFill>
                  <a:schemeClr val="tx1"/>
                </a:solidFill>
                <a:latin typeface="Times New Roman" panose="02020603050405020304" pitchFamily="18" charset="0"/>
                <a:cs typeface="Times New Roman" panose="02020603050405020304" pitchFamily="18" charset="0"/>
              </a:rPr>
              <a:t>At the end of the class, the Students will be able to:</a:t>
            </a:r>
          </a:p>
          <a:p>
            <a:pPr marL="45720" indent="0">
              <a:buNone/>
            </a:pPr>
            <a:r>
              <a:rPr lang="en-US" dirty="0"/>
              <a:t> </a:t>
            </a:r>
          </a:p>
        </p:txBody>
      </p:sp>
      <p:graphicFrame>
        <p:nvGraphicFramePr>
          <p:cNvPr id="7" name="Table 6">
            <a:extLst>
              <a:ext uri="{FF2B5EF4-FFF2-40B4-BE49-F238E27FC236}">
                <a16:creationId xmlns:a16="http://schemas.microsoft.com/office/drawing/2014/main" id="{45FD7C44-BF55-4D52-A922-AB7062A99274}"/>
              </a:ext>
            </a:extLst>
          </p:cNvPr>
          <p:cNvGraphicFramePr>
            <a:graphicFrameLocks noGrp="1"/>
          </p:cNvGraphicFramePr>
          <p:nvPr>
            <p:extLst>
              <p:ext uri="{D42A27DB-BD31-4B8C-83A1-F6EECF244321}">
                <p14:modId xmlns:p14="http://schemas.microsoft.com/office/powerpoint/2010/main" val="1483804935"/>
              </p:ext>
            </p:extLst>
          </p:nvPr>
        </p:nvGraphicFramePr>
        <p:xfrm>
          <a:off x="1176129" y="2606376"/>
          <a:ext cx="10028419" cy="3284198"/>
        </p:xfrm>
        <a:graphic>
          <a:graphicData uri="http://schemas.openxmlformats.org/drawingml/2006/table">
            <a:tbl>
              <a:tblPr>
                <a:tableStyleId>{5C22544A-7EE6-4342-B048-85BDC9FD1C3A}</a:tableStyleId>
              </a:tblPr>
              <a:tblGrid>
                <a:gridCol w="10028419">
                  <a:extLst>
                    <a:ext uri="{9D8B030D-6E8A-4147-A177-3AD203B41FA5}">
                      <a16:colId xmlns:a16="http://schemas.microsoft.com/office/drawing/2014/main" val="444781477"/>
                    </a:ext>
                  </a:extLst>
                </a:gridCol>
              </a:tblGrid>
              <a:tr h="406963">
                <a:tc>
                  <a:txBody>
                    <a:bodyPr/>
                    <a:lstStyle/>
                    <a:p>
                      <a:pPr algn="l" fontAlgn="t"/>
                      <a:r>
                        <a:rPr lang="en-US" sz="2800" u="none" strike="noStrike" dirty="0">
                          <a:effectLst/>
                          <a:latin typeface="Times New Roman" panose="02020603050405020304" pitchFamily="18" charset="0"/>
                          <a:cs typeface="Times New Roman" panose="02020603050405020304" pitchFamily="18" charset="0"/>
                        </a:rPr>
                        <a:t>     </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389" marR="8389" marT="8389" marB="0"/>
                </a:tc>
                <a:extLst>
                  <a:ext uri="{0D108BD9-81ED-4DB2-BD59-A6C34878D82A}">
                    <a16:rowId xmlns:a16="http://schemas.microsoft.com/office/drawing/2014/main" val="1834079033"/>
                  </a:ext>
                </a:extLst>
              </a:tr>
              <a:tr h="528818">
                <a:tc>
                  <a:txBody>
                    <a:bodyPr/>
                    <a:lstStyle/>
                    <a:p>
                      <a:pPr algn="l" fontAlgn="t"/>
                      <a:r>
                        <a:rPr lang="en-US" sz="2800" u="none" strike="noStrike" dirty="0">
                          <a:effectLst/>
                          <a:latin typeface="Times New Roman" panose="02020603050405020304" pitchFamily="18" charset="0"/>
                          <a:cs typeface="Times New Roman" panose="02020603050405020304" pitchFamily="18" charset="0"/>
                        </a:rPr>
                        <a:t>         •  Define the some important terms. </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389" marR="8389" marT="8389" marB="0"/>
                </a:tc>
                <a:extLst>
                  <a:ext uri="{0D108BD9-81ED-4DB2-BD59-A6C34878D82A}">
                    <a16:rowId xmlns:a16="http://schemas.microsoft.com/office/drawing/2014/main" val="3707009961"/>
                  </a:ext>
                </a:extLst>
              </a:tr>
              <a:tr h="506613">
                <a:tc>
                  <a:txBody>
                    <a:bodyPr/>
                    <a:lstStyle/>
                    <a:p>
                      <a:pPr algn="l" fontAlgn="t"/>
                      <a:r>
                        <a:rPr lang="en-US" sz="2800" u="none" strike="noStrike" dirty="0">
                          <a:effectLst/>
                          <a:latin typeface="Times New Roman" panose="02020603050405020304" pitchFamily="18" charset="0"/>
                          <a:cs typeface="Times New Roman" panose="02020603050405020304" pitchFamily="18" charset="0"/>
                        </a:rPr>
                        <a:t>         •  Define the health. </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389" marR="8389" marT="8389" marB="0"/>
                </a:tc>
                <a:extLst>
                  <a:ext uri="{0D108BD9-81ED-4DB2-BD59-A6C34878D82A}">
                    <a16:rowId xmlns:a16="http://schemas.microsoft.com/office/drawing/2014/main" val="1826105218"/>
                  </a:ext>
                </a:extLst>
              </a:tr>
              <a:tr h="510074">
                <a:tc>
                  <a:txBody>
                    <a:bodyPr/>
                    <a:lstStyle/>
                    <a:p>
                      <a:pPr algn="l" fontAlgn="t"/>
                      <a:r>
                        <a:rPr lang="en-US" sz="2800" u="none" strike="noStrike" dirty="0">
                          <a:effectLst/>
                          <a:latin typeface="Times New Roman" panose="02020603050405020304" pitchFamily="18" charset="0"/>
                          <a:cs typeface="Times New Roman" panose="02020603050405020304" pitchFamily="18" charset="0"/>
                        </a:rPr>
                        <a:t>         •  Understand about malnutrition.</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389" marR="8389" marT="8389" marB="0"/>
                </a:tc>
                <a:extLst>
                  <a:ext uri="{0D108BD9-81ED-4DB2-BD59-A6C34878D82A}">
                    <a16:rowId xmlns:a16="http://schemas.microsoft.com/office/drawing/2014/main" val="755678568"/>
                  </a:ext>
                </a:extLst>
              </a:tr>
              <a:tr h="651792">
                <a:tc>
                  <a:txBody>
                    <a:bodyPr/>
                    <a:lstStyle/>
                    <a:p>
                      <a:pPr algn="l" fontAlgn="t"/>
                      <a:r>
                        <a:rPr lang="en-US" sz="2800" u="none" strike="noStrike" dirty="0">
                          <a:effectLst/>
                          <a:latin typeface="Times New Roman" panose="02020603050405020304" pitchFamily="18" charset="0"/>
                          <a:cs typeface="Times New Roman" panose="02020603050405020304" pitchFamily="18" charset="0"/>
                        </a:rPr>
                        <a:t>         •  Elaborate the role of nutrition in maintaining health.</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389" marR="8389" marT="8389" marB="0"/>
                </a:tc>
                <a:extLst>
                  <a:ext uri="{0D108BD9-81ED-4DB2-BD59-A6C34878D82A}">
                    <a16:rowId xmlns:a16="http://schemas.microsoft.com/office/drawing/2014/main" val="1124140525"/>
                  </a:ext>
                </a:extLst>
              </a:tr>
              <a:tr h="651792">
                <a:tc>
                  <a:txBody>
                    <a:bodyPr/>
                    <a:lstStyle/>
                    <a:p>
                      <a:pPr algn="l" fontAlgn="t"/>
                      <a:r>
                        <a:rPr lang="en-US" sz="2800" u="none" strike="noStrike" dirty="0">
                          <a:effectLst/>
                          <a:latin typeface="Times New Roman" panose="02020603050405020304" pitchFamily="18" charset="0"/>
                          <a:cs typeface="Times New Roman" panose="02020603050405020304" pitchFamily="18" charset="0"/>
                        </a:rPr>
                        <a:t>         •  Explain the factors affecting food and nutrition.</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389" marR="8389" marT="8389" marB="0"/>
                </a:tc>
                <a:extLst>
                  <a:ext uri="{0D108BD9-81ED-4DB2-BD59-A6C34878D82A}">
                    <a16:rowId xmlns:a16="http://schemas.microsoft.com/office/drawing/2014/main" val="2328984200"/>
                  </a:ext>
                </a:extLst>
              </a:tr>
            </a:tbl>
          </a:graphicData>
        </a:graphic>
      </p:graphicFrame>
    </p:spTree>
    <p:extLst>
      <p:ext uri="{BB962C8B-B14F-4D97-AF65-F5344CB8AC3E}">
        <p14:creationId xmlns:p14="http://schemas.microsoft.com/office/powerpoint/2010/main" val="92922989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536" y="692696"/>
            <a:ext cx="8229600" cy="720080"/>
          </a:xfrm>
        </p:spPr>
        <p:txBody>
          <a:bodyPr>
            <a:normAutofit/>
          </a:bodyPr>
          <a:lstStyle/>
          <a:p>
            <a:pPr algn="ctr"/>
            <a:r>
              <a:rPr lang="en-US" sz="4000" b="1" dirty="0">
                <a:solidFill>
                  <a:schemeClr val="tx1"/>
                </a:solidFill>
                <a:latin typeface="Times New Roman" pitchFamily="18" charset="0"/>
                <a:cs typeface="Times New Roman" pitchFamily="18" charset="0"/>
              </a:rPr>
              <a:t>INTRODUCTION</a:t>
            </a:r>
            <a:endParaRPr lang="en-IN"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1244185" y="1873770"/>
            <a:ext cx="10193310" cy="4450830"/>
          </a:xfrm>
        </p:spPr>
        <p:txBody>
          <a:bodyPr>
            <a:normAutofit/>
          </a:bodyPr>
          <a:lstStyle/>
          <a:p>
            <a:pPr algn="just"/>
            <a:r>
              <a:rPr lang="en-US" sz="2800" dirty="0">
                <a:solidFill>
                  <a:schemeClr val="tx1"/>
                </a:solidFill>
                <a:latin typeface="Times New Roman" panose="02020603050405020304" pitchFamily="18" charset="0"/>
                <a:cs typeface="Times New Roman" panose="02020603050405020304" pitchFamily="18" charset="0"/>
              </a:rPr>
              <a:t>Food  is the basic necessity of life.</a:t>
            </a:r>
          </a:p>
          <a:p>
            <a:pPr algn="just"/>
            <a:r>
              <a:rPr lang="en-US" sz="2800" dirty="0">
                <a:solidFill>
                  <a:schemeClr val="tx1"/>
                </a:solidFill>
                <a:latin typeface="Times New Roman" panose="02020603050405020304" pitchFamily="18" charset="0"/>
                <a:cs typeface="Times New Roman" panose="02020603050405020304" pitchFamily="18" charset="0"/>
              </a:rPr>
              <a:t>The study of how the food nourishes the body is nutrition.</a:t>
            </a:r>
          </a:p>
          <a:p>
            <a:pPr algn="just"/>
            <a:r>
              <a:rPr lang="en-US" sz="2800" dirty="0">
                <a:solidFill>
                  <a:schemeClr val="tx1"/>
                </a:solidFill>
                <a:latin typeface="Times New Roman" panose="02020603050405020304" pitchFamily="18" charset="0"/>
                <a:cs typeface="Times New Roman" panose="02020603050405020304" pitchFamily="18" charset="0"/>
              </a:rPr>
              <a:t>It is a field of knowledge that consists of fact which scientist have obtained by systematically observing what people eat and noting how healthy they are.</a:t>
            </a:r>
            <a:endParaRPr lang="en-IN" sz="28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229600" cy="708688"/>
          </a:xfrm>
        </p:spPr>
        <p:txBody>
          <a:bodyPr>
            <a:normAutofit/>
          </a:bodyPr>
          <a:lstStyle/>
          <a:p>
            <a:pPr algn="ctr"/>
            <a:r>
              <a:rPr lang="en-US" sz="4000" b="1" dirty="0">
                <a:solidFill>
                  <a:schemeClr val="tx1"/>
                </a:solidFill>
                <a:latin typeface="Times New Roman" pitchFamily="18" charset="0"/>
                <a:cs typeface="Times New Roman" pitchFamily="18" charset="0"/>
              </a:rPr>
              <a:t>CONCEPTS OF NUTRITION</a:t>
            </a:r>
            <a:endParaRPr lang="en-IN"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344774" y="1412776"/>
            <a:ext cx="8694295" cy="4695800"/>
          </a:xfrm>
        </p:spPr>
        <p:txBody>
          <a:bodyPr>
            <a:noAutofit/>
          </a:bodyPr>
          <a:lstStyle/>
          <a:p>
            <a:pPr algn="just"/>
            <a:r>
              <a:rPr lang="en-US" sz="2800" dirty="0">
                <a:solidFill>
                  <a:schemeClr val="tx1"/>
                </a:solidFill>
                <a:latin typeface="Times New Roman" pitchFamily="18" charset="0"/>
                <a:cs typeface="Times New Roman" pitchFamily="18" charset="0"/>
              </a:rPr>
              <a:t>The word nutrition is derived from ‘</a:t>
            </a:r>
            <a:r>
              <a:rPr lang="en-US" sz="2800" dirty="0" err="1">
                <a:solidFill>
                  <a:schemeClr val="tx1"/>
                </a:solidFill>
                <a:latin typeface="Times New Roman" pitchFamily="18" charset="0"/>
                <a:cs typeface="Times New Roman" pitchFamily="18" charset="0"/>
              </a:rPr>
              <a:t>nutrius</a:t>
            </a:r>
            <a:r>
              <a:rPr lang="en-US" sz="2800" dirty="0">
                <a:solidFill>
                  <a:schemeClr val="tx1"/>
                </a:solidFill>
                <a:latin typeface="Times New Roman" pitchFamily="18" charset="0"/>
                <a:cs typeface="Times New Roman" pitchFamily="18" charset="0"/>
              </a:rPr>
              <a:t>’ meaning “to suckle”.</a:t>
            </a:r>
          </a:p>
          <a:p>
            <a:pPr algn="just"/>
            <a:r>
              <a:rPr lang="en-US" sz="2800" b="1" dirty="0">
                <a:solidFill>
                  <a:schemeClr val="tx1"/>
                </a:solidFill>
                <a:latin typeface="Times New Roman" pitchFamily="18" charset="0"/>
                <a:cs typeface="Times New Roman" pitchFamily="18" charset="0"/>
              </a:rPr>
              <a:t>Nutrition </a:t>
            </a:r>
            <a:r>
              <a:rPr lang="en-US" sz="2800" dirty="0">
                <a:solidFill>
                  <a:schemeClr val="tx1"/>
                </a:solidFill>
                <a:latin typeface="Times New Roman" pitchFamily="18" charset="0"/>
                <a:cs typeface="Times New Roman" pitchFamily="18" charset="0"/>
              </a:rPr>
              <a:t>is defined as the science of food and its relationship to health.</a:t>
            </a:r>
          </a:p>
          <a:p>
            <a:pPr algn="just"/>
            <a:r>
              <a:rPr lang="en-US" sz="2800" b="1" dirty="0">
                <a:solidFill>
                  <a:schemeClr val="tx1"/>
                </a:solidFill>
                <a:latin typeface="Times New Roman" pitchFamily="18" charset="0"/>
                <a:cs typeface="Times New Roman" pitchFamily="18" charset="0"/>
              </a:rPr>
              <a:t>Nutrition</a:t>
            </a:r>
            <a:r>
              <a:rPr lang="en-US" sz="2800" dirty="0">
                <a:solidFill>
                  <a:schemeClr val="tx1"/>
                </a:solidFill>
                <a:latin typeface="Times New Roman" pitchFamily="18" charset="0"/>
                <a:cs typeface="Times New Roman" pitchFamily="18" charset="0"/>
              </a:rPr>
              <a:t> is the study of nutrients and processes by which they are used by the body. It is concerned with the part played by nutrients in the body growth  development and maintenance.</a:t>
            </a:r>
          </a:p>
          <a:p>
            <a:pPr algn="just"/>
            <a:r>
              <a:rPr lang="en-US" sz="2800" b="1" dirty="0">
                <a:solidFill>
                  <a:schemeClr val="tx1"/>
                </a:solidFill>
                <a:latin typeface="Times New Roman" pitchFamily="18" charset="0"/>
                <a:cs typeface="Times New Roman" pitchFamily="18" charset="0"/>
              </a:rPr>
              <a:t>Food</a:t>
            </a:r>
            <a:r>
              <a:rPr lang="en-US" sz="2800" dirty="0">
                <a:solidFill>
                  <a:schemeClr val="tx1"/>
                </a:solidFill>
                <a:latin typeface="Times New Roman" pitchFamily="18" charset="0"/>
                <a:cs typeface="Times New Roman" pitchFamily="18" charset="0"/>
              </a:rPr>
              <a:t> is vital for human existences just air and water. Food may be defined anything eaten or drunk, which meets the needs the of tissue building, regulations and protection of the body and its energy needs.</a:t>
            </a:r>
            <a:endParaRPr lang="en-IN" sz="2800" dirty="0">
              <a:solidFill>
                <a:schemeClr val="tx1"/>
              </a:solidFill>
              <a:latin typeface="Times New Roman" pitchFamily="18" charset="0"/>
              <a:cs typeface="Times New Roman" pitchFamily="18" charset="0"/>
            </a:endParaRPr>
          </a:p>
        </p:txBody>
      </p:sp>
      <p:pic>
        <p:nvPicPr>
          <p:cNvPr id="4" name="Picture 3">
            <a:extLst>
              <a:ext uri="{FF2B5EF4-FFF2-40B4-BE49-F238E27FC236}">
                <a16:creationId xmlns:a16="http://schemas.microsoft.com/office/drawing/2014/main" id="{7D602C7C-E376-4FBF-A753-DEFE88D40C8F}"/>
              </a:ext>
            </a:extLst>
          </p:cNvPr>
          <p:cNvPicPr>
            <a:picLocks noChangeAspect="1"/>
          </p:cNvPicPr>
          <p:nvPr/>
        </p:nvPicPr>
        <p:blipFill>
          <a:blip r:embed="rId2"/>
          <a:stretch>
            <a:fillRect/>
          </a:stretch>
        </p:blipFill>
        <p:spPr>
          <a:xfrm>
            <a:off x="9039069" y="1614331"/>
            <a:ext cx="2876550" cy="291269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4761" y="1166772"/>
            <a:ext cx="8814217" cy="5400600"/>
          </a:xfrm>
        </p:spPr>
        <p:txBody>
          <a:bodyPr>
            <a:normAutofit/>
          </a:bodyPr>
          <a:lstStyle/>
          <a:p>
            <a:pPr algn="just"/>
            <a:r>
              <a:rPr lang="en-US" sz="2800" b="1" dirty="0">
                <a:solidFill>
                  <a:schemeClr val="tx1"/>
                </a:solidFill>
                <a:latin typeface="Times New Roman" panose="02020603050405020304" pitchFamily="18" charset="0"/>
                <a:cs typeface="Times New Roman" pitchFamily="18" charset="0"/>
              </a:rPr>
              <a:t>Diet</a:t>
            </a:r>
            <a:r>
              <a:rPr lang="en-US" sz="2800" dirty="0">
                <a:solidFill>
                  <a:schemeClr val="tx1"/>
                </a:solidFill>
                <a:latin typeface="Times New Roman" panose="02020603050405020304" pitchFamily="18" charset="0"/>
                <a:cs typeface="Times New Roman" pitchFamily="18" charset="0"/>
              </a:rPr>
              <a:t> refers to whatever people eat, drink each day. It includes the normal diet people consume in groups, but will also be modified for the sick as part of their therapy.</a:t>
            </a:r>
          </a:p>
          <a:p>
            <a:pPr algn="just"/>
            <a:r>
              <a:rPr lang="en-US" sz="2800" b="1" dirty="0">
                <a:solidFill>
                  <a:schemeClr val="tx1"/>
                </a:solidFill>
                <a:latin typeface="Times New Roman" panose="02020603050405020304" pitchFamily="18" charset="0"/>
                <a:cs typeface="Times New Roman" pitchFamily="18" charset="0"/>
              </a:rPr>
              <a:t>Dietetics</a:t>
            </a:r>
            <a:r>
              <a:rPr lang="en-US" sz="2800" dirty="0">
                <a:solidFill>
                  <a:schemeClr val="tx1"/>
                </a:solidFill>
                <a:latin typeface="Times New Roman" panose="02020603050405020304" pitchFamily="18" charset="0"/>
                <a:cs typeface="Times New Roman" pitchFamily="18" charset="0"/>
              </a:rPr>
              <a:t> are the practical application of the principles of nutrition, which includes planning of meals for the healthy as well as  sick.</a:t>
            </a:r>
          </a:p>
          <a:p>
            <a:pPr algn="just"/>
            <a:r>
              <a:rPr lang="en-US" sz="2800" b="1" dirty="0">
                <a:solidFill>
                  <a:schemeClr val="tx1"/>
                </a:solidFill>
                <a:latin typeface="Times New Roman" panose="02020603050405020304" pitchFamily="18" charset="0"/>
                <a:cs typeface="Times New Roman" pitchFamily="18" charset="0"/>
              </a:rPr>
              <a:t>Nutrients </a:t>
            </a:r>
            <a:r>
              <a:rPr lang="en-US" sz="2800" dirty="0">
                <a:solidFill>
                  <a:schemeClr val="tx1"/>
                </a:solidFill>
                <a:latin typeface="Times New Roman" pitchFamily="18" charset="0"/>
                <a:cs typeface="Times New Roman" pitchFamily="18" charset="0"/>
              </a:rPr>
              <a:t>are the organic and inorganic complexes contained in the food we eat daily. These includes water, proteins, carbohydrates, fats , vitamins, minerals etc. </a:t>
            </a:r>
          </a:p>
          <a:p>
            <a:pPr algn="just"/>
            <a:r>
              <a:rPr lang="en-US" sz="2800" dirty="0">
                <a:solidFill>
                  <a:schemeClr val="tx1"/>
                </a:solidFill>
                <a:latin typeface="Times New Roman" pitchFamily="18" charset="0"/>
                <a:cs typeface="Times New Roman" pitchFamily="18" charset="0"/>
              </a:rPr>
              <a:t>Nutrients are two types: </a:t>
            </a:r>
            <a:r>
              <a:rPr lang="en-US" sz="2800" dirty="0" err="1">
                <a:solidFill>
                  <a:schemeClr val="tx1"/>
                </a:solidFill>
                <a:latin typeface="Times New Roman" panose="02020603050405020304" pitchFamily="18" charset="0"/>
                <a:cs typeface="Times New Roman" pitchFamily="18" charset="0"/>
              </a:rPr>
              <a:t>Micronutients</a:t>
            </a:r>
            <a:r>
              <a:rPr lang="en-US" sz="2800" dirty="0">
                <a:solidFill>
                  <a:schemeClr val="tx1"/>
                </a:solidFill>
                <a:latin typeface="Times New Roman" panose="02020603050405020304" pitchFamily="18" charset="0"/>
                <a:cs typeface="Times New Roman" pitchFamily="18" charset="0"/>
              </a:rPr>
              <a:t> and Macronutrients</a:t>
            </a:r>
            <a:endParaRPr lang="en-IN" sz="2800" dirty="0">
              <a:solidFill>
                <a:schemeClr val="tx1"/>
              </a:solidFill>
              <a:latin typeface="Times New Roman" panose="02020603050405020304" pitchFamily="18" charset="0"/>
              <a:cs typeface="Times New Roman" pitchFamily="18" charset="0"/>
            </a:endParaRPr>
          </a:p>
        </p:txBody>
      </p:sp>
      <p:pic>
        <p:nvPicPr>
          <p:cNvPr id="2" name="Picture 1">
            <a:extLst>
              <a:ext uri="{FF2B5EF4-FFF2-40B4-BE49-F238E27FC236}">
                <a16:creationId xmlns:a16="http://schemas.microsoft.com/office/drawing/2014/main" id="{61982123-6FA0-44D6-B90B-903FE5ECDF9E}"/>
              </a:ext>
            </a:extLst>
          </p:cNvPr>
          <p:cNvPicPr>
            <a:picLocks noChangeAspect="1"/>
          </p:cNvPicPr>
          <p:nvPr/>
        </p:nvPicPr>
        <p:blipFill>
          <a:blip r:embed="rId2"/>
          <a:stretch>
            <a:fillRect/>
          </a:stretch>
        </p:blipFill>
        <p:spPr>
          <a:xfrm>
            <a:off x="9338872" y="1301683"/>
            <a:ext cx="2488367" cy="243086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5A380-4A97-4395-97CF-4DABB71268EC}"/>
              </a:ext>
            </a:extLst>
          </p:cNvPr>
          <p:cNvSpPr>
            <a:spLocks noGrp="1"/>
          </p:cNvSpPr>
          <p:nvPr>
            <p:ph type="title"/>
          </p:nvPr>
        </p:nvSpPr>
        <p:spPr/>
        <p:txBody>
          <a:bodyPr>
            <a:normAutofit/>
          </a:bodyPr>
          <a:lstStyle/>
          <a:p>
            <a:pPr algn="ctr"/>
            <a:r>
              <a:rPr lang="en-US" sz="4000" b="1" dirty="0">
                <a:solidFill>
                  <a:schemeClr val="tx1"/>
                </a:solidFill>
                <a:latin typeface="Times New Roman" panose="02020603050405020304" pitchFamily="18" charset="0"/>
                <a:cs typeface="Times New Roman" panose="02020603050405020304" pitchFamily="18" charset="0"/>
              </a:rPr>
              <a:t>DEFINITION OF HEALTH</a:t>
            </a:r>
          </a:p>
        </p:txBody>
      </p:sp>
      <p:sp>
        <p:nvSpPr>
          <p:cNvPr id="3" name="Content Placeholder 2">
            <a:extLst>
              <a:ext uri="{FF2B5EF4-FFF2-40B4-BE49-F238E27FC236}">
                <a16:creationId xmlns:a16="http://schemas.microsoft.com/office/drawing/2014/main" id="{B3B559D0-9101-4C2F-BE5C-F0E8D7E576B4}"/>
              </a:ext>
            </a:extLst>
          </p:cNvPr>
          <p:cNvSpPr>
            <a:spLocks noGrp="1"/>
          </p:cNvSpPr>
          <p:nvPr>
            <p:ph idx="1"/>
          </p:nvPr>
        </p:nvSpPr>
        <p:spPr/>
        <p:txBody>
          <a:bodyPr>
            <a:normAutofit/>
          </a:bodyPr>
          <a:lstStyle/>
          <a:p>
            <a:pPr algn="just"/>
            <a:r>
              <a:rPr lang="en-US" sz="2800" dirty="0">
                <a:solidFill>
                  <a:schemeClr val="tx1"/>
                </a:solidFill>
                <a:latin typeface="Times New Roman" panose="02020603050405020304" pitchFamily="18" charset="0"/>
                <a:cs typeface="Times New Roman" panose="02020603050405020304" pitchFamily="18" charset="0"/>
              </a:rPr>
              <a:t>Health is define as ‘a state of complete physical, mental and social wellbeing and not merely the absence of disease or infirmity’.</a:t>
            </a:r>
          </a:p>
          <a:p>
            <a:pPr marL="45720" indent="0" algn="just">
              <a:buNone/>
            </a:pPr>
            <a:r>
              <a:rPr lang="en-US" sz="2800" dirty="0">
                <a:solidFill>
                  <a:schemeClr val="tx1"/>
                </a:solidFill>
                <a:latin typeface="Times New Roman" panose="02020603050405020304" pitchFamily="18" charset="0"/>
                <a:cs typeface="Times New Roman" panose="02020603050405020304" pitchFamily="18" charset="0"/>
              </a:rPr>
              <a:t>  						- (WHO, 1948).</a:t>
            </a:r>
          </a:p>
        </p:txBody>
      </p:sp>
      <p:pic>
        <p:nvPicPr>
          <p:cNvPr id="4" name="Picture 3">
            <a:extLst>
              <a:ext uri="{FF2B5EF4-FFF2-40B4-BE49-F238E27FC236}">
                <a16:creationId xmlns:a16="http://schemas.microsoft.com/office/drawing/2014/main" id="{C63311C7-75D2-4E71-9FFE-0AC23FC8C345}"/>
              </a:ext>
            </a:extLst>
          </p:cNvPr>
          <p:cNvPicPr>
            <a:picLocks noChangeAspect="1"/>
          </p:cNvPicPr>
          <p:nvPr/>
        </p:nvPicPr>
        <p:blipFill>
          <a:blip r:embed="rId2"/>
          <a:stretch>
            <a:fillRect/>
          </a:stretch>
        </p:blipFill>
        <p:spPr>
          <a:xfrm>
            <a:off x="1143000" y="4016505"/>
            <a:ext cx="2647950" cy="1724025"/>
          </a:xfrm>
          <a:prstGeom prst="rect">
            <a:avLst/>
          </a:prstGeom>
        </p:spPr>
      </p:pic>
      <p:pic>
        <p:nvPicPr>
          <p:cNvPr id="5" name="Picture 4">
            <a:extLst>
              <a:ext uri="{FF2B5EF4-FFF2-40B4-BE49-F238E27FC236}">
                <a16:creationId xmlns:a16="http://schemas.microsoft.com/office/drawing/2014/main" id="{D08F0290-0C54-4351-8357-107BEBD4F357}"/>
              </a:ext>
            </a:extLst>
          </p:cNvPr>
          <p:cNvPicPr>
            <a:picLocks noChangeAspect="1"/>
          </p:cNvPicPr>
          <p:nvPr/>
        </p:nvPicPr>
        <p:blipFill>
          <a:blip r:embed="rId3"/>
          <a:stretch>
            <a:fillRect/>
          </a:stretch>
        </p:blipFill>
        <p:spPr>
          <a:xfrm>
            <a:off x="4262398" y="3897443"/>
            <a:ext cx="2333625" cy="1962150"/>
          </a:xfrm>
          <a:prstGeom prst="rect">
            <a:avLst/>
          </a:prstGeom>
        </p:spPr>
      </p:pic>
      <p:pic>
        <p:nvPicPr>
          <p:cNvPr id="6" name="Picture 5">
            <a:extLst>
              <a:ext uri="{FF2B5EF4-FFF2-40B4-BE49-F238E27FC236}">
                <a16:creationId xmlns:a16="http://schemas.microsoft.com/office/drawing/2014/main" id="{C4C3F56C-8D9E-4071-ADA6-71F3BA94047C}"/>
              </a:ext>
            </a:extLst>
          </p:cNvPr>
          <p:cNvPicPr>
            <a:picLocks noChangeAspect="1"/>
          </p:cNvPicPr>
          <p:nvPr/>
        </p:nvPicPr>
        <p:blipFill>
          <a:blip r:embed="rId4"/>
          <a:stretch>
            <a:fillRect/>
          </a:stretch>
        </p:blipFill>
        <p:spPr>
          <a:xfrm>
            <a:off x="7067471" y="3897443"/>
            <a:ext cx="4721902" cy="2350957"/>
          </a:xfrm>
          <a:prstGeom prst="rect">
            <a:avLst/>
          </a:prstGeom>
        </p:spPr>
      </p:pic>
    </p:spTree>
    <p:extLst>
      <p:ext uri="{BB962C8B-B14F-4D97-AF65-F5344CB8AC3E}">
        <p14:creationId xmlns:p14="http://schemas.microsoft.com/office/powerpoint/2010/main" val="2540946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BA2DE-62B3-472C-A5B1-B3903CC10104}"/>
              </a:ext>
            </a:extLst>
          </p:cNvPr>
          <p:cNvSpPr>
            <a:spLocks noGrp="1"/>
          </p:cNvSpPr>
          <p:nvPr>
            <p:ph type="title"/>
          </p:nvPr>
        </p:nvSpPr>
        <p:spPr/>
        <p:txBody>
          <a:bodyPr/>
          <a:lstStyle/>
          <a:p>
            <a:r>
              <a:rPr lang="en-US" dirty="0">
                <a:solidFill>
                  <a:schemeClr val="tx1"/>
                </a:solidFill>
              </a:rPr>
              <a:t>Question.</a:t>
            </a:r>
          </a:p>
        </p:txBody>
      </p:sp>
      <p:sp>
        <p:nvSpPr>
          <p:cNvPr id="3" name="Content Placeholder 2">
            <a:extLst>
              <a:ext uri="{FF2B5EF4-FFF2-40B4-BE49-F238E27FC236}">
                <a16:creationId xmlns:a16="http://schemas.microsoft.com/office/drawing/2014/main" id="{B7B95FA8-0B10-4043-A732-B69D7CE5F10E}"/>
              </a:ext>
            </a:extLst>
          </p:cNvPr>
          <p:cNvSpPr>
            <a:spLocks noGrp="1"/>
          </p:cNvSpPr>
          <p:nvPr>
            <p:ph idx="1"/>
          </p:nvPr>
        </p:nvSpPr>
        <p:spPr>
          <a:xfrm>
            <a:off x="1143000" y="2057400"/>
            <a:ext cx="9872871" cy="3204148"/>
          </a:xfrm>
        </p:spPr>
        <p:txBody>
          <a:bodyPr>
            <a:normAutofit fontScale="92500" lnSpcReduction="20000"/>
          </a:bodyPr>
          <a:lstStyle/>
          <a:p>
            <a:pPr marL="45720" lvl="0" indent="0">
              <a:buNone/>
            </a:pPr>
            <a:r>
              <a:rPr lang="en-US" sz="2800" dirty="0">
                <a:solidFill>
                  <a:schemeClr val="tx1"/>
                </a:solidFill>
                <a:latin typeface="Times New Roman" panose="02020603050405020304" pitchFamily="18" charset="0"/>
                <a:cs typeface="Times New Roman" panose="02020603050405020304" pitchFamily="18" charset="0"/>
              </a:rPr>
              <a:t>WHO stand for – </a:t>
            </a:r>
          </a:p>
          <a:p>
            <a:pPr marL="502920" lvl="0" indent="-457200">
              <a:buFont typeface="+mj-lt"/>
              <a:buAutoNum type="alphaUcPeriod"/>
            </a:pPr>
            <a:r>
              <a:rPr lang="en-US" sz="2800" dirty="0">
                <a:solidFill>
                  <a:schemeClr val="tx1"/>
                </a:solidFill>
                <a:latin typeface="Times New Roman" panose="02020603050405020304" pitchFamily="18" charset="0"/>
                <a:cs typeface="Times New Roman" panose="02020603050405020304" pitchFamily="18" charset="0"/>
              </a:rPr>
              <a:t>World Health Organization</a:t>
            </a:r>
          </a:p>
          <a:p>
            <a:pPr marL="502920" lvl="0" indent="-457200">
              <a:buFont typeface="+mj-lt"/>
              <a:buAutoNum type="alphaUcPeriod"/>
            </a:pPr>
            <a:r>
              <a:rPr lang="en-US" sz="2800" dirty="0">
                <a:solidFill>
                  <a:schemeClr val="tx1"/>
                </a:solidFill>
                <a:latin typeface="Times New Roman" panose="02020603050405020304" pitchFamily="18" charset="0"/>
                <a:cs typeface="Times New Roman" panose="02020603050405020304" pitchFamily="18" charset="0"/>
              </a:rPr>
              <a:t>World health obese</a:t>
            </a:r>
          </a:p>
          <a:p>
            <a:pPr marL="502920" lvl="0" indent="-457200">
              <a:buFont typeface="+mj-lt"/>
              <a:buAutoNum type="alphaUcPeriod"/>
            </a:pPr>
            <a:r>
              <a:rPr lang="en-US" sz="2800" dirty="0">
                <a:solidFill>
                  <a:schemeClr val="tx1"/>
                </a:solidFill>
                <a:latin typeface="Times New Roman" panose="02020603050405020304" pitchFamily="18" charset="0"/>
                <a:cs typeface="Times New Roman" panose="02020603050405020304" pitchFamily="18" charset="0"/>
              </a:rPr>
              <a:t>World health ordinance</a:t>
            </a:r>
          </a:p>
          <a:p>
            <a:pPr marL="502920" lvl="0" indent="-457200">
              <a:buFont typeface="+mj-lt"/>
              <a:buAutoNum type="alphaUcPeriod"/>
            </a:pPr>
            <a:r>
              <a:rPr lang="en-US" sz="2800" dirty="0">
                <a:solidFill>
                  <a:schemeClr val="tx1"/>
                </a:solidFill>
                <a:latin typeface="Times New Roman" panose="02020603050405020304" pitchFamily="18" charset="0"/>
                <a:cs typeface="Times New Roman" panose="02020603050405020304" pitchFamily="18" charset="0"/>
              </a:rPr>
              <a:t>World healing ordinance</a:t>
            </a:r>
          </a:p>
          <a:p>
            <a:pPr marL="45720" lvl="0" indent="0">
              <a:buNone/>
            </a:pPr>
            <a:endParaRPr lang="en-US" sz="2800" dirty="0">
              <a:solidFill>
                <a:schemeClr val="tx1"/>
              </a:solidFill>
              <a:latin typeface="Times New Roman" panose="02020603050405020304" pitchFamily="18" charset="0"/>
              <a:cs typeface="Times New Roman" panose="02020603050405020304" pitchFamily="18" charset="0"/>
            </a:endParaRPr>
          </a:p>
          <a:p>
            <a:pPr marL="45720" lvl="0" indent="0">
              <a:buNone/>
            </a:pPr>
            <a:r>
              <a:rPr lang="en-US" sz="2800" dirty="0">
                <a:solidFill>
                  <a:schemeClr val="tx1"/>
                </a:solidFill>
                <a:latin typeface="Times New Roman" panose="02020603050405020304" pitchFamily="18" charset="0"/>
                <a:cs typeface="Times New Roman" panose="02020603050405020304" pitchFamily="18" charset="0"/>
              </a:rPr>
              <a:t>Answer: A. World Health Organization.</a:t>
            </a:r>
          </a:p>
          <a:p>
            <a:endParaRPr lang="en-US" dirty="0"/>
          </a:p>
        </p:txBody>
      </p:sp>
    </p:spTree>
    <p:extLst>
      <p:ext uri="{BB962C8B-B14F-4D97-AF65-F5344CB8AC3E}">
        <p14:creationId xmlns:p14="http://schemas.microsoft.com/office/powerpoint/2010/main" val="24858840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B676C-A8DC-4F96-9BA2-C94EF0EA2CF5}"/>
              </a:ext>
            </a:extLst>
          </p:cNvPr>
          <p:cNvSpPr>
            <a:spLocks noGrp="1"/>
          </p:cNvSpPr>
          <p:nvPr>
            <p:ph type="title"/>
          </p:nvPr>
        </p:nvSpPr>
        <p:spPr/>
        <p:txBody>
          <a:bodyPr/>
          <a:lstStyle/>
          <a:p>
            <a:pPr algn="ctr"/>
            <a:r>
              <a:rPr lang="en-US" b="1" dirty="0">
                <a:solidFill>
                  <a:schemeClr val="tx1"/>
                </a:solidFill>
                <a:latin typeface="Times New Roman" panose="02020603050405020304" pitchFamily="18" charset="0"/>
                <a:cs typeface="Times New Roman" panose="02020603050405020304" pitchFamily="18" charset="0"/>
              </a:rPr>
              <a:t>MALNUTRITION</a:t>
            </a:r>
          </a:p>
        </p:txBody>
      </p:sp>
      <p:sp>
        <p:nvSpPr>
          <p:cNvPr id="3" name="Content Placeholder 2">
            <a:extLst>
              <a:ext uri="{FF2B5EF4-FFF2-40B4-BE49-F238E27FC236}">
                <a16:creationId xmlns:a16="http://schemas.microsoft.com/office/drawing/2014/main" id="{5A336F79-348F-4698-B776-EF2F5C882F57}"/>
              </a:ext>
            </a:extLst>
          </p:cNvPr>
          <p:cNvSpPr>
            <a:spLocks noGrp="1"/>
          </p:cNvSpPr>
          <p:nvPr>
            <p:ph idx="1"/>
          </p:nvPr>
        </p:nvSpPr>
        <p:spPr>
          <a:xfrm>
            <a:off x="1159564" y="2209800"/>
            <a:ext cx="9872871" cy="4038600"/>
          </a:xfrm>
        </p:spPr>
        <p:txBody>
          <a:bodyPr>
            <a:normAutofit lnSpcReduction="10000"/>
          </a:bodyPr>
          <a:lstStyle/>
          <a:p>
            <a:r>
              <a:rPr lang="en-US" sz="2800" b="1" dirty="0">
                <a:solidFill>
                  <a:schemeClr val="tx1"/>
                </a:solidFill>
                <a:latin typeface="Times New Roman" panose="02020603050405020304" pitchFamily="18" charset="0"/>
                <a:cs typeface="Times New Roman" panose="02020603050405020304" pitchFamily="18" charset="0"/>
              </a:rPr>
              <a:t>Malnutrition</a:t>
            </a:r>
            <a:r>
              <a:rPr lang="en-US" sz="2800" dirty="0">
                <a:solidFill>
                  <a:schemeClr val="tx1"/>
                </a:solidFill>
                <a:latin typeface="Times New Roman" panose="02020603050405020304" pitchFamily="18" charset="0"/>
                <a:cs typeface="Times New Roman" panose="02020603050405020304" pitchFamily="18" charset="0"/>
              </a:rPr>
              <a:t> occurs when an individual gets too few (deficient) or too many (excess)  </a:t>
            </a:r>
            <a:r>
              <a:rPr lang="en-US" sz="2800" dirty="0">
                <a:solidFill>
                  <a:schemeClr val="tx1"/>
                </a:solidFill>
                <a:latin typeface="Times New Roman" panose="02020603050405020304" pitchFamily="18" charset="0"/>
                <a:cs typeface="Times New Roman" panose="02020603050405020304" pitchFamily="18" charset="0"/>
                <a:hlinkClick r:id="rId2" tooltip="Nutrient">
                  <a:extLst>
                    <a:ext uri="{A12FA001-AC4F-418D-AE19-62706E023703}">
                      <ahyp:hlinkClr xmlns:ahyp="http://schemas.microsoft.com/office/drawing/2018/hyperlinkcolor" val="tx"/>
                    </a:ext>
                  </a:extLst>
                </a:hlinkClick>
              </a:rPr>
              <a:t>nutrients</a:t>
            </a:r>
            <a:r>
              <a:rPr lang="en-US" sz="2800" dirty="0">
                <a:solidFill>
                  <a:schemeClr val="tx1"/>
                </a:solidFill>
                <a:latin typeface="Times New Roman" panose="02020603050405020304" pitchFamily="18" charset="0"/>
                <a:cs typeface="Times New Roman" panose="02020603050405020304" pitchFamily="18" charset="0"/>
              </a:rPr>
              <a:t>, resulting in health problems.</a:t>
            </a:r>
          </a:p>
          <a:p>
            <a:r>
              <a:rPr lang="en-US" sz="2800" dirty="0">
                <a:solidFill>
                  <a:schemeClr val="tx1"/>
                </a:solidFill>
                <a:latin typeface="Times New Roman" panose="02020603050405020304" pitchFamily="18" charset="0"/>
                <a:cs typeface="Times New Roman" panose="02020603050405020304" pitchFamily="18" charset="0"/>
              </a:rPr>
              <a:t>Malnutrition is categorized into  </a:t>
            </a:r>
            <a:r>
              <a:rPr lang="en-US" sz="2800" dirty="0">
                <a:solidFill>
                  <a:srgbClr val="00B0F0"/>
                </a:solidFill>
                <a:latin typeface="Times New Roman" panose="02020603050405020304" pitchFamily="18" charset="0"/>
                <a:cs typeface="Times New Roman" panose="02020603050405020304" pitchFamily="18" charset="0"/>
              </a:rPr>
              <a:t>undernutrition </a:t>
            </a:r>
            <a:r>
              <a:rPr lang="en-US" sz="2800" dirty="0">
                <a:solidFill>
                  <a:schemeClr val="tx1"/>
                </a:solidFill>
                <a:latin typeface="Times New Roman" panose="02020603050405020304" pitchFamily="18" charset="0"/>
                <a:cs typeface="Times New Roman" panose="02020603050405020304" pitchFamily="18" charset="0"/>
              </a:rPr>
              <a:t>and </a:t>
            </a:r>
            <a:r>
              <a:rPr lang="en-US" sz="2800" dirty="0">
                <a:solidFill>
                  <a:srgbClr val="00B0F0"/>
                </a:solidFill>
                <a:latin typeface="Times New Roman" panose="02020603050405020304" pitchFamily="18" charset="0"/>
                <a:cs typeface="Times New Roman" panose="02020603050405020304" pitchFamily="18" charset="0"/>
              </a:rPr>
              <a:t>overnutrition.</a:t>
            </a:r>
            <a:r>
              <a:rPr lang="en-US" sz="2800" dirty="0">
                <a:solidFill>
                  <a:schemeClr val="tx1"/>
                </a:solidFill>
                <a:latin typeface="Times New Roman" panose="02020603050405020304" pitchFamily="18" charset="0"/>
                <a:cs typeface="Times New Roman" panose="02020603050405020304" pitchFamily="18" charset="0"/>
              </a:rPr>
              <a:t> </a:t>
            </a:r>
          </a:p>
          <a:p>
            <a:r>
              <a:rPr lang="en-US" sz="2800" dirty="0">
                <a:solidFill>
                  <a:srgbClr val="00B0F0"/>
                </a:solidFill>
                <a:latin typeface="Times New Roman" panose="02020603050405020304" pitchFamily="18" charset="0"/>
                <a:cs typeface="Times New Roman" panose="02020603050405020304" pitchFamily="18" charset="0"/>
              </a:rPr>
              <a:t>Undernutrition</a:t>
            </a:r>
            <a:r>
              <a:rPr lang="en-US" sz="2800" dirty="0">
                <a:solidFill>
                  <a:schemeClr val="tx1"/>
                </a:solidFill>
                <a:latin typeface="Times New Roman" panose="02020603050405020304" pitchFamily="18" charset="0"/>
                <a:cs typeface="Times New Roman" panose="02020603050405020304" pitchFamily="18" charset="0"/>
              </a:rPr>
              <a:t> is a lack of nutrients, which can result in </a:t>
            </a:r>
            <a:r>
              <a:rPr lang="en-US" sz="2800" dirty="0">
                <a:solidFill>
                  <a:schemeClr val="tx1"/>
                </a:solidFill>
                <a:latin typeface="Times New Roman" panose="02020603050405020304" pitchFamily="18" charset="0"/>
                <a:cs typeface="Times New Roman" panose="02020603050405020304" pitchFamily="18" charset="0"/>
                <a:hlinkClick r:id="rId3" tooltip="Stunted growth">
                  <a:extLst>
                    <a:ext uri="{A12FA001-AC4F-418D-AE19-62706E023703}">
                      <ahyp:hlinkClr xmlns:ahyp="http://schemas.microsoft.com/office/drawing/2018/hyperlinkcolor" val="tx"/>
                    </a:ext>
                  </a:extLst>
                </a:hlinkClick>
              </a:rPr>
              <a:t>stunted growth</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a:solidFill>
                  <a:schemeClr val="tx1"/>
                </a:solidFill>
                <a:latin typeface="Times New Roman" panose="02020603050405020304" pitchFamily="18" charset="0"/>
                <a:cs typeface="Times New Roman" panose="02020603050405020304" pitchFamily="18" charset="0"/>
                <a:hlinkClick r:id="rId4" tooltip="Cachexia">
                  <a:extLst>
                    <a:ext uri="{A12FA001-AC4F-418D-AE19-62706E023703}">
                      <ahyp:hlinkClr xmlns:ahyp="http://schemas.microsoft.com/office/drawing/2018/hyperlinkcolor" val="tx"/>
                    </a:ext>
                  </a:extLst>
                </a:hlinkClick>
              </a:rPr>
              <a:t>wasting</a:t>
            </a:r>
            <a:r>
              <a:rPr lang="en-US" sz="2800" dirty="0">
                <a:solidFill>
                  <a:schemeClr val="tx1"/>
                </a:solidFill>
                <a:latin typeface="Times New Roman" panose="02020603050405020304" pitchFamily="18" charset="0"/>
                <a:cs typeface="Times New Roman" panose="02020603050405020304" pitchFamily="18" charset="0"/>
              </a:rPr>
              <a:t>, and </a:t>
            </a:r>
            <a:r>
              <a:rPr lang="en-US" sz="2800" dirty="0">
                <a:solidFill>
                  <a:schemeClr val="tx1"/>
                </a:solidFill>
                <a:latin typeface="Times New Roman" panose="02020603050405020304" pitchFamily="18" charset="0"/>
                <a:cs typeface="Times New Roman" panose="02020603050405020304" pitchFamily="18" charset="0"/>
                <a:hlinkClick r:id="rId5" tooltip="Underweight">
                  <a:extLst>
                    <a:ext uri="{A12FA001-AC4F-418D-AE19-62706E023703}">
                      <ahyp:hlinkClr xmlns:ahyp="http://schemas.microsoft.com/office/drawing/2018/hyperlinkcolor" val="tx"/>
                    </a:ext>
                  </a:extLst>
                </a:hlinkClick>
              </a:rPr>
              <a:t>underweight</a:t>
            </a:r>
            <a:r>
              <a:rPr lang="en-US" sz="2800" dirty="0">
                <a:solidFill>
                  <a:schemeClr val="tx1"/>
                </a:solidFill>
                <a:latin typeface="Times New Roman" panose="02020603050405020304" pitchFamily="18" charset="0"/>
                <a:cs typeface="Times New Roman" panose="02020603050405020304" pitchFamily="18" charset="0"/>
              </a:rPr>
              <a:t>. </a:t>
            </a:r>
          </a:p>
          <a:p>
            <a:pPr algn="just"/>
            <a:r>
              <a:rPr lang="en-US" sz="2800" dirty="0">
                <a:solidFill>
                  <a:schemeClr val="tx1"/>
                </a:solidFill>
                <a:latin typeface="Times New Roman" panose="02020603050405020304" pitchFamily="18" charset="0"/>
                <a:cs typeface="Times New Roman" panose="02020603050405020304" pitchFamily="18" charset="0"/>
              </a:rPr>
              <a:t>Excessive consumption of energy-dense foods and drinks and limited physical activity causes </a:t>
            </a:r>
            <a:r>
              <a:rPr lang="en-US" sz="2800" dirty="0">
                <a:solidFill>
                  <a:srgbClr val="00B0F0"/>
                </a:solidFill>
                <a:latin typeface="Times New Roman" panose="02020603050405020304" pitchFamily="18" charset="0"/>
                <a:cs typeface="Times New Roman" panose="02020603050405020304" pitchFamily="18" charset="0"/>
              </a:rPr>
              <a:t>overnutrition</a:t>
            </a:r>
            <a:r>
              <a:rPr lang="en-US" sz="2800" dirty="0">
                <a:solidFill>
                  <a:schemeClr val="tx1"/>
                </a:solidFill>
                <a:latin typeface="Times New Roman" panose="02020603050405020304" pitchFamily="18" charset="0"/>
                <a:cs typeface="Times New Roman" panose="02020603050405020304" pitchFamily="18" charset="0"/>
              </a:rPr>
              <a:t>. Overnutrition is linked to </a:t>
            </a:r>
            <a:r>
              <a:rPr lang="en-US" sz="2800" dirty="0">
                <a:solidFill>
                  <a:schemeClr val="tx1"/>
                </a:solidFill>
                <a:latin typeface="Times New Roman" panose="02020603050405020304" pitchFamily="18" charset="0"/>
                <a:cs typeface="Times New Roman" panose="02020603050405020304" pitchFamily="18" charset="0"/>
                <a:hlinkClick r:id="rId6" tooltip="Chronic condition">
                  <a:extLst>
                    <a:ext uri="{A12FA001-AC4F-418D-AE19-62706E023703}">
                      <ahyp:hlinkClr xmlns:ahyp="http://schemas.microsoft.com/office/drawing/2018/hyperlinkcolor" val="tx"/>
                    </a:ext>
                  </a:extLst>
                </a:hlinkClick>
              </a:rPr>
              <a:t>chronic non-communicable diseases</a:t>
            </a:r>
            <a:r>
              <a:rPr lang="en-US" sz="2800" dirty="0">
                <a:solidFill>
                  <a:schemeClr val="tx1"/>
                </a:solidFill>
                <a:latin typeface="Times New Roman" panose="02020603050405020304" pitchFamily="18" charset="0"/>
                <a:cs typeface="Times New Roman" panose="02020603050405020304" pitchFamily="18" charset="0"/>
              </a:rPr>
              <a:t> like </a:t>
            </a:r>
            <a:r>
              <a:rPr lang="en-US" sz="2800" dirty="0">
                <a:solidFill>
                  <a:schemeClr val="tx1"/>
                </a:solidFill>
                <a:latin typeface="Times New Roman" panose="02020603050405020304" pitchFamily="18" charset="0"/>
                <a:cs typeface="Times New Roman" panose="02020603050405020304" pitchFamily="18" charset="0"/>
                <a:hlinkClick r:id="rId7" tooltip="Diabetes">
                  <a:extLst>
                    <a:ext uri="{A12FA001-AC4F-418D-AE19-62706E023703}">
                      <ahyp:hlinkClr xmlns:ahyp="http://schemas.microsoft.com/office/drawing/2018/hyperlinkcolor" val="tx"/>
                    </a:ext>
                  </a:extLst>
                </a:hlinkClick>
              </a:rPr>
              <a:t>diabetes</a:t>
            </a:r>
            <a:r>
              <a:rPr lang="en-US" sz="2800" dirty="0">
                <a:solidFill>
                  <a:schemeClr val="tx1"/>
                </a:solidFill>
                <a:latin typeface="Times New Roman" panose="02020603050405020304" pitchFamily="18" charset="0"/>
                <a:cs typeface="Times New Roman" panose="02020603050405020304" pitchFamily="18" charset="0"/>
              </a:rPr>
              <a:t>, certain </a:t>
            </a:r>
            <a:r>
              <a:rPr lang="en-US" sz="2800" dirty="0">
                <a:solidFill>
                  <a:schemeClr val="tx1"/>
                </a:solidFill>
                <a:latin typeface="Times New Roman" panose="02020603050405020304" pitchFamily="18" charset="0"/>
                <a:cs typeface="Times New Roman" panose="02020603050405020304" pitchFamily="18" charset="0"/>
                <a:hlinkClick r:id="rId8" tooltip="Cancer">
                  <a:extLst>
                    <a:ext uri="{A12FA001-AC4F-418D-AE19-62706E023703}">
                      <ahyp:hlinkClr xmlns:ahyp="http://schemas.microsoft.com/office/drawing/2018/hyperlinkcolor" val="tx"/>
                    </a:ext>
                  </a:extLst>
                </a:hlinkClick>
              </a:rPr>
              <a:t>cancers</a:t>
            </a:r>
            <a:r>
              <a:rPr lang="en-US" sz="2800" dirty="0">
                <a:solidFill>
                  <a:schemeClr val="tx1"/>
                </a:solidFill>
                <a:latin typeface="Times New Roman" panose="02020603050405020304" pitchFamily="18" charset="0"/>
                <a:cs typeface="Times New Roman" panose="02020603050405020304" pitchFamily="18" charset="0"/>
              </a:rPr>
              <a:t>, and </a:t>
            </a:r>
            <a:r>
              <a:rPr lang="en-US" sz="2800" dirty="0">
                <a:solidFill>
                  <a:schemeClr val="tx1"/>
                </a:solidFill>
                <a:latin typeface="Times New Roman" panose="02020603050405020304" pitchFamily="18" charset="0"/>
                <a:cs typeface="Times New Roman" panose="02020603050405020304" pitchFamily="18" charset="0"/>
                <a:hlinkClick r:id="rId9" tooltip="Cardiovascular diseases">
                  <a:extLst>
                    <a:ext uri="{A12FA001-AC4F-418D-AE19-62706E023703}">
                      <ahyp:hlinkClr xmlns:ahyp="http://schemas.microsoft.com/office/drawing/2018/hyperlinkcolor" val="tx"/>
                    </a:ext>
                  </a:extLst>
                </a:hlinkClick>
              </a:rPr>
              <a:t>cardiovascular diseases</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3962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5F1A4-7236-4A6D-A716-7825E009533E}"/>
              </a:ext>
            </a:extLst>
          </p:cNvPr>
          <p:cNvSpPr>
            <a:spLocks noGrp="1"/>
          </p:cNvSpPr>
          <p:nvPr>
            <p:ph type="title"/>
          </p:nvPr>
        </p:nvSpPr>
        <p:spPr/>
        <p:txBody>
          <a:bodyPr>
            <a:normAutofit fontScale="90000"/>
          </a:bodyPr>
          <a:lstStyle/>
          <a:p>
            <a:r>
              <a:rPr lang="en-US" sz="4000" b="1" dirty="0">
                <a:solidFill>
                  <a:schemeClr val="tx1"/>
                </a:solidFill>
                <a:latin typeface="Times New Roman" panose="02020603050405020304" pitchFamily="18" charset="0"/>
                <a:cs typeface="Times New Roman" panose="02020603050405020304" pitchFamily="18" charset="0"/>
              </a:rPr>
              <a:t> Undernutrition - Micronutrient malnutrition</a:t>
            </a:r>
            <a:br>
              <a:rPr lang="en-US" b="1" dirty="0"/>
            </a:br>
            <a:endParaRPr lang="en-US" dirty="0"/>
          </a:p>
        </p:txBody>
      </p:sp>
      <p:sp>
        <p:nvSpPr>
          <p:cNvPr id="3" name="Content Placeholder 2">
            <a:extLst>
              <a:ext uri="{FF2B5EF4-FFF2-40B4-BE49-F238E27FC236}">
                <a16:creationId xmlns:a16="http://schemas.microsoft.com/office/drawing/2014/main" id="{EF50C4FD-ADDA-4EDD-846E-F4860C986AD2}"/>
              </a:ext>
            </a:extLst>
          </p:cNvPr>
          <p:cNvSpPr>
            <a:spLocks noGrp="1"/>
          </p:cNvSpPr>
          <p:nvPr>
            <p:ph idx="1"/>
          </p:nvPr>
        </p:nvSpPr>
        <p:spPr>
          <a:xfrm>
            <a:off x="539646" y="1484025"/>
            <a:ext cx="10476225" cy="5171607"/>
          </a:xfrm>
        </p:spPr>
        <p:txBody>
          <a:bodyPr>
            <a:normAutofit/>
          </a:bodyPr>
          <a:lstStyle/>
          <a:p>
            <a:pPr algn="just"/>
            <a:r>
              <a:rPr lang="en-US" sz="3000" dirty="0">
                <a:solidFill>
                  <a:schemeClr val="tx1"/>
                </a:solidFill>
                <a:latin typeface="Times New Roman" panose="02020603050405020304" pitchFamily="18" charset="0"/>
                <a:cs typeface="Times New Roman" panose="02020603050405020304" pitchFamily="18" charset="0"/>
              </a:rPr>
              <a:t>Micronutrient malnutrition results from inadequate intake of vitamins and </a:t>
            </a:r>
            <a:r>
              <a:rPr lang="en-US" sz="3000" dirty="0" err="1">
                <a:solidFill>
                  <a:schemeClr val="tx1"/>
                </a:solidFill>
                <a:latin typeface="Times New Roman" panose="02020603050405020304" pitchFamily="18" charset="0"/>
                <a:cs typeface="Times New Roman" panose="02020603050405020304" pitchFamily="18" charset="0"/>
              </a:rPr>
              <a:t>minerals.Worldwide</a:t>
            </a:r>
            <a:r>
              <a:rPr lang="en-US" sz="3000" dirty="0">
                <a:solidFill>
                  <a:schemeClr val="tx1"/>
                </a:solidFill>
                <a:latin typeface="Times New Roman" panose="02020603050405020304" pitchFamily="18" charset="0"/>
                <a:cs typeface="Times New Roman" panose="02020603050405020304" pitchFamily="18" charset="0"/>
              </a:rPr>
              <a:t>, deficiencies in </a:t>
            </a:r>
            <a:r>
              <a:rPr lang="en-US" sz="3000" dirty="0">
                <a:solidFill>
                  <a:schemeClr val="tx1"/>
                </a:solidFill>
                <a:latin typeface="Times New Roman" panose="02020603050405020304" pitchFamily="18" charset="0"/>
                <a:cs typeface="Times New Roman" panose="02020603050405020304" pitchFamily="18" charset="0"/>
                <a:hlinkClick r:id="rId2" tooltip="Iodine">
                  <a:extLst>
                    <a:ext uri="{A12FA001-AC4F-418D-AE19-62706E023703}">
                      <ahyp:hlinkClr xmlns:ahyp="http://schemas.microsoft.com/office/drawing/2018/hyperlinkcolor" val="tx"/>
                    </a:ext>
                  </a:extLst>
                </a:hlinkClick>
              </a:rPr>
              <a:t>iodine</a:t>
            </a:r>
            <a:r>
              <a:rPr lang="en-US" sz="3000" dirty="0">
                <a:solidFill>
                  <a:schemeClr val="tx1"/>
                </a:solidFill>
                <a:latin typeface="Times New Roman" panose="02020603050405020304" pitchFamily="18" charset="0"/>
                <a:cs typeface="Times New Roman" panose="02020603050405020304" pitchFamily="18" charset="0"/>
              </a:rPr>
              <a:t>, </a:t>
            </a:r>
            <a:r>
              <a:rPr lang="en-US" sz="3000" dirty="0">
                <a:solidFill>
                  <a:schemeClr val="tx1"/>
                </a:solidFill>
                <a:latin typeface="Times New Roman" panose="02020603050405020304" pitchFamily="18" charset="0"/>
                <a:cs typeface="Times New Roman" panose="02020603050405020304" pitchFamily="18" charset="0"/>
                <a:hlinkClick r:id="rId3" tooltip="Vitamin A">
                  <a:extLst>
                    <a:ext uri="{A12FA001-AC4F-418D-AE19-62706E023703}">
                      <ahyp:hlinkClr xmlns:ahyp="http://schemas.microsoft.com/office/drawing/2018/hyperlinkcolor" val="tx"/>
                    </a:ext>
                  </a:extLst>
                </a:hlinkClick>
              </a:rPr>
              <a:t>Vitamin A</a:t>
            </a:r>
            <a:r>
              <a:rPr lang="en-US" sz="3000" dirty="0">
                <a:solidFill>
                  <a:schemeClr val="tx1"/>
                </a:solidFill>
                <a:latin typeface="Times New Roman" panose="02020603050405020304" pitchFamily="18" charset="0"/>
                <a:cs typeface="Times New Roman" panose="02020603050405020304" pitchFamily="18" charset="0"/>
              </a:rPr>
              <a:t>, and </a:t>
            </a:r>
            <a:r>
              <a:rPr lang="en-US" sz="3000" dirty="0">
                <a:solidFill>
                  <a:schemeClr val="tx1"/>
                </a:solidFill>
                <a:latin typeface="Times New Roman" panose="02020603050405020304" pitchFamily="18" charset="0"/>
                <a:cs typeface="Times New Roman" panose="02020603050405020304" pitchFamily="18" charset="0"/>
                <a:hlinkClick r:id="rId4" tooltip="Iron">
                  <a:extLst>
                    <a:ext uri="{A12FA001-AC4F-418D-AE19-62706E023703}">
                      <ahyp:hlinkClr xmlns:ahyp="http://schemas.microsoft.com/office/drawing/2018/hyperlinkcolor" val="tx"/>
                    </a:ext>
                  </a:extLst>
                </a:hlinkClick>
              </a:rPr>
              <a:t>iron</a:t>
            </a:r>
            <a:r>
              <a:rPr lang="en-US" sz="3000" dirty="0">
                <a:solidFill>
                  <a:schemeClr val="tx1"/>
                </a:solidFill>
                <a:latin typeface="Times New Roman" panose="02020603050405020304" pitchFamily="18" charset="0"/>
                <a:cs typeface="Times New Roman" panose="02020603050405020304" pitchFamily="18" charset="0"/>
              </a:rPr>
              <a:t> are the most common. Children and pregnant women in </a:t>
            </a:r>
            <a:r>
              <a:rPr lang="en-US" sz="3000" dirty="0">
                <a:solidFill>
                  <a:schemeClr val="tx1"/>
                </a:solidFill>
                <a:latin typeface="Times New Roman" panose="02020603050405020304" pitchFamily="18" charset="0"/>
                <a:cs typeface="Times New Roman" panose="02020603050405020304" pitchFamily="18" charset="0"/>
                <a:hlinkClick r:id="rId5" tooltip="Low-income countries">
                  <a:extLst>
                    <a:ext uri="{A12FA001-AC4F-418D-AE19-62706E023703}">
                      <ahyp:hlinkClr xmlns:ahyp="http://schemas.microsoft.com/office/drawing/2018/hyperlinkcolor" val="tx"/>
                    </a:ext>
                  </a:extLst>
                </a:hlinkClick>
              </a:rPr>
              <a:t>low-income countries</a:t>
            </a:r>
            <a:r>
              <a:rPr lang="en-US" sz="3000" dirty="0">
                <a:solidFill>
                  <a:schemeClr val="tx1"/>
                </a:solidFill>
                <a:latin typeface="Times New Roman" panose="02020603050405020304" pitchFamily="18" charset="0"/>
                <a:cs typeface="Times New Roman" panose="02020603050405020304" pitchFamily="18" charset="0"/>
              </a:rPr>
              <a:t> are at especially high risk for micronutrient deficiencies.</a:t>
            </a:r>
          </a:p>
          <a:p>
            <a:pPr algn="just"/>
            <a:r>
              <a:rPr lang="en-US" sz="3000" dirty="0">
                <a:solidFill>
                  <a:schemeClr val="tx1"/>
                </a:solidFill>
                <a:latin typeface="Times New Roman" panose="02020603050405020304" pitchFamily="18" charset="0"/>
                <a:cs typeface="Times New Roman" panose="02020603050405020304" pitchFamily="18" charset="0"/>
              </a:rPr>
              <a:t>Micronutrients deficiency diseases:</a:t>
            </a:r>
          </a:p>
          <a:p>
            <a:pPr marL="45720" indent="0" algn="just">
              <a:buNone/>
            </a:pPr>
            <a:r>
              <a:rPr lang="en-US" sz="3000" dirty="0">
                <a:solidFill>
                  <a:schemeClr val="tx1"/>
                </a:solidFill>
                <a:latin typeface="Times New Roman" panose="02020603050405020304" pitchFamily="18" charset="0"/>
                <a:cs typeface="Times New Roman" panose="02020603050405020304" pitchFamily="18" charset="0"/>
              </a:rPr>
              <a:t>		- Blindness</a:t>
            </a:r>
          </a:p>
          <a:p>
            <a:pPr marL="45720" indent="0" algn="just">
              <a:buNone/>
            </a:pPr>
            <a:r>
              <a:rPr lang="en-US" sz="3000" dirty="0">
                <a:solidFill>
                  <a:schemeClr val="tx1"/>
                </a:solidFill>
                <a:latin typeface="Times New Roman" panose="02020603050405020304" pitchFamily="18" charset="0"/>
                <a:cs typeface="Times New Roman" panose="02020603050405020304" pitchFamily="18" charset="0"/>
              </a:rPr>
              <a:t>		- </a:t>
            </a:r>
            <a:r>
              <a:rPr lang="en-US" sz="3000" dirty="0" err="1">
                <a:solidFill>
                  <a:schemeClr val="tx1"/>
                </a:solidFill>
                <a:latin typeface="Times New Roman" panose="02020603050405020304" pitchFamily="18" charset="0"/>
                <a:cs typeface="Times New Roman" pitchFamily="18" charset="0"/>
              </a:rPr>
              <a:t>Anaemia</a:t>
            </a:r>
            <a:endParaRPr lang="en-US" sz="3000" dirty="0">
              <a:solidFill>
                <a:schemeClr val="tx1"/>
              </a:solidFill>
              <a:latin typeface="Times New Roman" panose="02020603050405020304" pitchFamily="18" charset="0"/>
              <a:cs typeface="Times New Roman" pitchFamily="18" charset="0"/>
            </a:endParaRPr>
          </a:p>
          <a:p>
            <a:pPr marL="45720" indent="0" algn="just">
              <a:buNone/>
            </a:pPr>
            <a:r>
              <a:rPr lang="en-US" sz="3000" dirty="0">
                <a:solidFill>
                  <a:schemeClr val="tx1"/>
                </a:solidFill>
                <a:latin typeface="Times New Roman" panose="02020603050405020304" pitchFamily="18" charset="0"/>
                <a:cs typeface="Times New Roman" pitchFamily="18" charset="0"/>
              </a:rPr>
              <a:t>		- </a:t>
            </a:r>
            <a:r>
              <a:rPr lang="en-US" sz="3000" dirty="0" err="1">
                <a:solidFill>
                  <a:schemeClr val="tx1"/>
                </a:solidFill>
                <a:latin typeface="Times New Roman" panose="02020603050405020304" pitchFamily="18" charset="0"/>
                <a:cs typeface="Times New Roman" pitchFamily="18" charset="0"/>
              </a:rPr>
              <a:t>Goitre</a:t>
            </a:r>
            <a:endParaRPr lang="en-US" sz="3000" dirty="0">
              <a:solidFill>
                <a:schemeClr val="tx1"/>
              </a:solidFill>
              <a:latin typeface="Times New Roman" panose="02020603050405020304" pitchFamily="18" charset="0"/>
              <a:cs typeface="Times New Roman" pitchFamily="18" charset="0"/>
            </a:endParaRPr>
          </a:p>
          <a:p>
            <a:pPr marL="45720" indent="0" algn="just">
              <a:buNone/>
            </a:pPr>
            <a:r>
              <a:rPr lang="en-US" sz="3000" dirty="0">
                <a:solidFill>
                  <a:schemeClr val="tx1"/>
                </a:solidFill>
                <a:latin typeface="Times New Roman" panose="02020603050405020304" pitchFamily="18" charset="0"/>
                <a:cs typeface="Times New Roman" pitchFamily="18" charset="0"/>
              </a:rPr>
              <a:t>	 	- Osteoporosis </a:t>
            </a:r>
            <a:endParaRPr lang="en-IN" sz="3000" dirty="0">
              <a:solidFill>
                <a:schemeClr val="tx1"/>
              </a:solidFill>
              <a:latin typeface="Times New Roman" panose="02020603050405020304" pitchFamily="18" charset="0"/>
              <a:cs typeface="Times New Roman" pitchFamily="18" charset="0"/>
            </a:endParaRPr>
          </a:p>
          <a:p>
            <a:endParaRPr lang="en-US" dirty="0"/>
          </a:p>
        </p:txBody>
      </p:sp>
      <p:pic>
        <p:nvPicPr>
          <p:cNvPr id="4" name="Picture 3">
            <a:extLst>
              <a:ext uri="{FF2B5EF4-FFF2-40B4-BE49-F238E27FC236}">
                <a16:creationId xmlns:a16="http://schemas.microsoft.com/office/drawing/2014/main" id="{220420C2-F99C-4C37-93E7-44850D700B7A}"/>
              </a:ext>
            </a:extLst>
          </p:cNvPr>
          <p:cNvPicPr>
            <a:picLocks noChangeAspect="1"/>
          </p:cNvPicPr>
          <p:nvPr/>
        </p:nvPicPr>
        <p:blipFill>
          <a:blip r:embed="rId6"/>
          <a:stretch>
            <a:fillRect/>
          </a:stretch>
        </p:blipFill>
        <p:spPr>
          <a:xfrm>
            <a:off x="6400800" y="3429000"/>
            <a:ext cx="5451786" cy="3007360"/>
          </a:xfrm>
          <a:prstGeom prst="rect">
            <a:avLst/>
          </a:prstGeom>
        </p:spPr>
      </p:pic>
    </p:spTree>
    <p:extLst>
      <p:ext uri="{BB962C8B-B14F-4D97-AF65-F5344CB8AC3E}">
        <p14:creationId xmlns:p14="http://schemas.microsoft.com/office/powerpoint/2010/main" val="4221376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915EF-1A57-432F-8099-0C07E36FA758}"/>
              </a:ext>
            </a:extLst>
          </p:cNvPr>
          <p:cNvSpPr>
            <a:spLocks noGrp="1"/>
          </p:cNvSpPr>
          <p:nvPr>
            <p:ph type="title"/>
          </p:nvPr>
        </p:nvSpPr>
        <p:spPr/>
        <p:txBody>
          <a:bodyPr>
            <a:normAutofit fontScale="90000"/>
          </a:bodyPr>
          <a:lstStyle/>
          <a:p>
            <a:br>
              <a:rPr lang="en-US" b="1" dirty="0"/>
            </a:br>
            <a:r>
              <a:rPr lang="en-US" b="1" dirty="0">
                <a:solidFill>
                  <a:schemeClr val="tx1"/>
                </a:solidFill>
                <a:latin typeface="Times New Roman" panose="02020603050405020304" pitchFamily="18" charset="0"/>
                <a:cs typeface="Times New Roman" panose="02020603050405020304" pitchFamily="18" charset="0"/>
              </a:rPr>
              <a:t>Undernutrition</a:t>
            </a:r>
            <a:r>
              <a:rPr lang="en-US" b="1" dirty="0">
                <a:latin typeface="Times New Roman" panose="02020603050405020304" pitchFamily="18" charset="0"/>
                <a:cs typeface="Times New Roman" panose="02020603050405020304" pitchFamily="18" charset="0"/>
              </a:rPr>
              <a:t> </a:t>
            </a:r>
            <a:r>
              <a:rPr lang="en-US" b="1" dirty="0"/>
              <a:t>- </a:t>
            </a:r>
            <a:r>
              <a:rPr lang="en-US" b="1" dirty="0">
                <a:solidFill>
                  <a:schemeClr val="tx1"/>
                </a:solidFill>
                <a:latin typeface="Times New Roman" panose="02020603050405020304" pitchFamily="18" charset="0"/>
                <a:cs typeface="Times New Roman" panose="02020603050405020304" pitchFamily="18" charset="0"/>
              </a:rPr>
              <a:t>Protein-energy malnutrition(PEM)</a:t>
            </a:r>
            <a:br>
              <a:rPr lang="en-US" b="1" dirty="0">
                <a:solidFill>
                  <a:schemeClr val="tx1"/>
                </a:solidFill>
                <a:latin typeface="Times New Roman" panose="02020603050405020304" pitchFamily="18" charset="0"/>
                <a:cs typeface="Times New Roman" panose="02020603050405020304" pitchFamily="18" charset="0"/>
              </a:rPr>
            </a:b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8B70284-9A7D-4957-9983-AE1255AE6E7A}"/>
              </a:ext>
            </a:extLst>
          </p:cNvPr>
          <p:cNvSpPr>
            <a:spLocks noGrp="1"/>
          </p:cNvSpPr>
          <p:nvPr>
            <p:ph idx="1"/>
          </p:nvPr>
        </p:nvSpPr>
        <p:spPr>
          <a:xfrm>
            <a:off x="1143000" y="1965960"/>
            <a:ext cx="9872871" cy="4038600"/>
          </a:xfrm>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This undernutrition  occur due to the deficiencies of protein and energy in the diet.</a:t>
            </a:r>
          </a:p>
          <a:p>
            <a:r>
              <a:rPr lang="en-US" sz="2800" dirty="0">
                <a:solidFill>
                  <a:schemeClr val="tx1"/>
                </a:solidFill>
                <a:latin typeface="Times New Roman" panose="02020603050405020304" pitchFamily="18" charset="0"/>
                <a:cs typeface="Times New Roman" panose="02020603050405020304" pitchFamily="18" charset="0"/>
              </a:rPr>
              <a:t>Two forms of PEM are </a:t>
            </a:r>
            <a:r>
              <a:rPr lang="en-US" sz="2800" dirty="0">
                <a:solidFill>
                  <a:schemeClr val="tx1"/>
                </a:solidFill>
                <a:latin typeface="Times New Roman" panose="02020603050405020304" pitchFamily="18" charset="0"/>
                <a:cs typeface="Times New Roman" panose="02020603050405020304" pitchFamily="18" charset="0"/>
                <a:hlinkClick r:id="rId2" tooltip="Kwashiorkor">
                  <a:extLst>
                    <a:ext uri="{A12FA001-AC4F-418D-AE19-62706E023703}">
                      <ahyp:hlinkClr xmlns:ahyp="http://schemas.microsoft.com/office/drawing/2018/hyperlinkcolor" val="tx"/>
                    </a:ext>
                  </a:extLst>
                </a:hlinkClick>
              </a:rPr>
              <a:t>kwashiorkor</a:t>
            </a:r>
            <a:r>
              <a:rPr lang="en-US" sz="2800" dirty="0">
                <a:solidFill>
                  <a:schemeClr val="tx1"/>
                </a:solidFill>
                <a:latin typeface="Times New Roman" panose="02020603050405020304" pitchFamily="18" charset="0"/>
                <a:cs typeface="Times New Roman" panose="02020603050405020304" pitchFamily="18" charset="0"/>
              </a:rPr>
              <a:t> and </a:t>
            </a:r>
            <a:r>
              <a:rPr lang="en-US" sz="2800" dirty="0">
                <a:solidFill>
                  <a:schemeClr val="tx1"/>
                </a:solidFill>
                <a:latin typeface="Times New Roman" panose="02020603050405020304" pitchFamily="18" charset="0"/>
                <a:cs typeface="Times New Roman" panose="02020603050405020304" pitchFamily="18" charset="0"/>
                <a:hlinkClick r:id="rId3" tooltip="Marasmus">
                  <a:extLst>
                    <a:ext uri="{A12FA001-AC4F-418D-AE19-62706E023703}">
                      <ahyp:hlinkClr xmlns:ahyp="http://schemas.microsoft.com/office/drawing/2018/hyperlinkcolor" val="tx"/>
                    </a:ext>
                  </a:extLst>
                </a:hlinkClick>
              </a:rPr>
              <a:t>marasmus</a:t>
            </a:r>
            <a:r>
              <a:rPr lang="en-US" sz="2800" dirty="0">
                <a:solidFill>
                  <a:schemeClr val="tx1"/>
                </a:solidFill>
                <a:latin typeface="Times New Roman" panose="02020603050405020304" pitchFamily="18" charset="0"/>
                <a:cs typeface="Times New Roman" panose="02020603050405020304" pitchFamily="18" charset="0"/>
              </a:rPr>
              <a:t>; both commonly coexist.</a:t>
            </a:r>
          </a:p>
        </p:txBody>
      </p:sp>
      <p:pic>
        <p:nvPicPr>
          <p:cNvPr id="4" name="Picture 3">
            <a:extLst>
              <a:ext uri="{FF2B5EF4-FFF2-40B4-BE49-F238E27FC236}">
                <a16:creationId xmlns:a16="http://schemas.microsoft.com/office/drawing/2014/main" id="{9C8C41D4-38C6-43EC-B939-07A8A01F13DC}"/>
              </a:ext>
            </a:extLst>
          </p:cNvPr>
          <p:cNvPicPr>
            <a:picLocks noChangeAspect="1"/>
          </p:cNvPicPr>
          <p:nvPr/>
        </p:nvPicPr>
        <p:blipFill>
          <a:blip r:embed="rId4"/>
          <a:stretch>
            <a:fillRect/>
          </a:stretch>
        </p:blipFill>
        <p:spPr>
          <a:xfrm>
            <a:off x="4389306" y="3429001"/>
            <a:ext cx="6058838" cy="3046750"/>
          </a:xfrm>
          <a:prstGeom prst="rect">
            <a:avLst/>
          </a:prstGeom>
        </p:spPr>
      </p:pic>
    </p:spTree>
    <p:extLst>
      <p:ext uri="{BB962C8B-B14F-4D97-AF65-F5344CB8AC3E}">
        <p14:creationId xmlns:p14="http://schemas.microsoft.com/office/powerpoint/2010/main" val="1411158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43A74CB-9805-4200-84B5-343ED29207EC}"/>
              </a:ext>
            </a:extLst>
          </p:cNvPr>
          <p:cNvPicPr>
            <a:picLocks noGrp="1" noChangeAspect="1"/>
          </p:cNvPicPr>
          <p:nvPr>
            <p:ph idx="1"/>
          </p:nvPr>
        </p:nvPicPr>
        <p:blipFill>
          <a:blip r:embed="rId2"/>
          <a:stretch>
            <a:fillRect/>
          </a:stretch>
        </p:blipFill>
        <p:spPr>
          <a:xfrm>
            <a:off x="881204" y="719528"/>
            <a:ext cx="10429592" cy="5666282"/>
          </a:xfrm>
          <a:prstGeom prst="rect">
            <a:avLst/>
          </a:prstGeom>
        </p:spPr>
      </p:pic>
    </p:spTree>
    <p:extLst>
      <p:ext uri="{BB962C8B-B14F-4D97-AF65-F5344CB8AC3E}">
        <p14:creationId xmlns:p14="http://schemas.microsoft.com/office/powerpoint/2010/main" val="723109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0984B-5623-4BBE-8F5E-092D4DD8996F}"/>
              </a:ext>
            </a:extLst>
          </p:cNvPr>
          <p:cNvSpPr>
            <a:spLocks noGrp="1"/>
          </p:cNvSpPr>
          <p:nvPr>
            <p:ph type="title"/>
          </p:nvPr>
        </p:nvSpPr>
        <p:spPr/>
        <p:txBody>
          <a:bodyPr/>
          <a:lstStyle/>
          <a:p>
            <a:r>
              <a:rPr lang="en-US" b="1" dirty="0">
                <a:solidFill>
                  <a:schemeClr val="tx1"/>
                </a:solidFill>
                <a:latin typeface="Times New Roman" panose="02020603050405020304" pitchFamily="18" charset="0"/>
                <a:cs typeface="Times New Roman" panose="02020603050405020304" pitchFamily="18" charset="0"/>
              </a:rPr>
              <a:t>Overnutrition</a:t>
            </a:r>
          </a:p>
        </p:txBody>
      </p:sp>
      <p:sp>
        <p:nvSpPr>
          <p:cNvPr id="3" name="Content Placeholder 2">
            <a:extLst>
              <a:ext uri="{FF2B5EF4-FFF2-40B4-BE49-F238E27FC236}">
                <a16:creationId xmlns:a16="http://schemas.microsoft.com/office/drawing/2014/main" id="{237654B9-3914-4E67-B84B-9D153EADB185}"/>
              </a:ext>
            </a:extLst>
          </p:cNvPr>
          <p:cNvSpPr>
            <a:spLocks noGrp="1"/>
          </p:cNvSpPr>
          <p:nvPr>
            <p:ph idx="1"/>
          </p:nvPr>
        </p:nvSpPr>
        <p:spPr>
          <a:xfrm>
            <a:off x="334783" y="1708879"/>
            <a:ext cx="5990763" cy="4330909"/>
          </a:xfrm>
        </p:spPr>
        <p:txBody>
          <a:bodyPr>
            <a:normAutofit fontScale="92500" lnSpcReduction="10000"/>
          </a:bodyPr>
          <a:lstStyle/>
          <a:p>
            <a:pPr algn="just">
              <a:lnSpc>
                <a:spcPct val="150000"/>
              </a:lnSpc>
            </a:pPr>
            <a:r>
              <a:rPr lang="en-US" sz="2800" dirty="0">
                <a:solidFill>
                  <a:schemeClr val="tx1"/>
                </a:solidFill>
                <a:latin typeface="Times New Roman" panose="02020603050405020304" pitchFamily="18" charset="0"/>
                <a:cs typeface="Times New Roman" panose="02020603050405020304" pitchFamily="18" charset="0"/>
              </a:rPr>
              <a:t>The amount of nutrients exceeds the amount required for normal growth, development and metabolism</a:t>
            </a:r>
          </a:p>
          <a:p>
            <a:pPr algn="just">
              <a:lnSpc>
                <a:spcPct val="150000"/>
              </a:lnSpc>
            </a:pPr>
            <a:r>
              <a:rPr lang="en-US" sz="2800" dirty="0">
                <a:solidFill>
                  <a:schemeClr val="tx1"/>
                </a:solidFill>
                <a:latin typeface="Times New Roman" panose="02020603050405020304" pitchFamily="18" charset="0"/>
                <a:cs typeface="Times New Roman" panose="02020603050405020304" pitchFamily="18" charset="0"/>
              </a:rPr>
              <a:t>Overnutrition can develop obesity, which increases the risk of serious health [problems such as cardiovascular diseases, hypertension diabetes etc.</a:t>
            </a:r>
          </a:p>
        </p:txBody>
      </p:sp>
      <p:pic>
        <p:nvPicPr>
          <p:cNvPr id="5" name="Picture 4">
            <a:extLst>
              <a:ext uri="{FF2B5EF4-FFF2-40B4-BE49-F238E27FC236}">
                <a16:creationId xmlns:a16="http://schemas.microsoft.com/office/drawing/2014/main" id="{AA6846A6-7E6D-4AD7-8CDD-0183BB1A86B4}"/>
              </a:ext>
            </a:extLst>
          </p:cNvPr>
          <p:cNvPicPr>
            <a:picLocks noChangeAspect="1"/>
          </p:cNvPicPr>
          <p:nvPr/>
        </p:nvPicPr>
        <p:blipFill>
          <a:blip r:embed="rId2"/>
          <a:stretch>
            <a:fillRect/>
          </a:stretch>
        </p:blipFill>
        <p:spPr>
          <a:xfrm>
            <a:off x="6759511" y="609600"/>
            <a:ext cx="4692974" cy="5887670"/>
          </a:xfrm>
          <a:prstGeom prst="rect">
            <a:avLst/>
          </a:prstGeom>
        </p:spPr>
      </p:pic>
    </p:spTree>
    <p:extLst>
      <p:ext uri="{BB962C8B-B14F-4D97-AF65-F5344CB8AC3E}">
        <p14:creationId xmlns:p14="http://schemas.microsoft.com/office/powerpoint/2010/main" val="1912830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0D6D3-0324-4BDF-8B54-B35908A3D48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6224499-F468-490E-A85A-17EE299932BD}"/>
              </a:ext>
            </a:extLst>
          </p:cNvPr>
          <p:cNvSpPr>
            <a:spLocks noGrp="1"/>
          </p:cNvSpPr>
          <p:nvPr>
            <p:ph idx="1"/>
          </p:nvPr>
        </p:nvSpPr>
        <p:spPr/>
        <p:txBody>
          <a:bodyPr/>
          <a:lstStyle/>
          <a:p>
            <a:pPr marL="45720" lvl="0" indent="0">
              <a:buNone/>
            </a:pPr>
            <a:r>
              <a:rPr lang="en-US" sz="2800" dirty="0">
                <a:solidFill>
                  <a:schemeClr val="tx1"/>
                </a:solidFill>
                <a:latin typeface="Times New Roman" panose="02020603050405020304" pitchFamily="18" charset="0"/>
                <a:cs typeface="Times New Roman" panose="02020603050405020304" pitchFamily="18" charset="0"/>
              </a:rPr>
              <a:t>Q. The overeating of nutrients or excess intake of the nutrients is classified as – </a:t>
            </a:r>
          </a:p>
          <a:p>
            <a:pPr marL="45720" lvl="0" indent="0">
              <a:buNone/>
            </a:pPr>
            <a:r>
              <a:rPr lang="en-US" sz="2800" dirty="0">
                <a:solidFill>
                  <a:schemeClr val="tx1"/>
                </a:solidFill>
                <a:latin typeface="Times New Roman" panose="02020603050405020304" pitchFamily="18" charset="0"/>
                <a:cs typeface="Times New Roman" panose="02020603050405020304" pitchFamily="18" charset="0"/>
              </a:rPr>
              <a:t>A.    Overnutrition 		B. Malnutrition</a:t>
            </a:r>
          </a:p>
          <a:p>
            <a:pPr marL="45720" indent="0">
              <a:buNone/>
            </a:pPr>
            <a:r>
              <a:rPr lang="en-US" sz="2800" dirty="0">
                <a:solidFill>
                  <a:schemeClr val="tx1"/>
                </a:solidFill>
                <a:latin typeface="Times New Roman" panose="02020603050405020304" pitchFamily="18" charset="0"/>
                <a:cs typeface="Times New Roman" panose="02020603050405020304" pitchFamily="18" charset="0"/>
              </a:rPr>
              <a:t>C.    Saturated nutrition 	          D. Over nutrition &amp; malnutrition</a:t>
            </a:r>
          </a:p>
          <a:p>
            <a:pPr marL="45720" indent="0">
              <a:buNone/>
            </a:pPr>
            <a:endParaRPr lang="en-US" dirty="0"/>
          </a:p>
          <a:p>
            <a:pPr marL="45720" indent="0">
              <a:buNone/>
            </a:pPr>
            <a:endParaRPr lang="en-US" dirty="0"/>
          </a:p>
          <a:p>
            <a:pPr marL="45720" indent="0">
              <a:buNone/>
            </a:pPr>
            <a:r>
              <a:rPr lang="en-US" sz="2800" dirty="0">
                <a:solidFill>
                  <a:schemeClr val="tx1"/>
                </a:solidFill>
                <a:latin typeface="Times New Roman" panose="02020603050405020304" pitchFamily="18" charset="0"/>
                <a:cs typeface="Times New Roman" panose="02020603050405020304" pitchFamily="18" charset="0"/>
              </a:rPr>
              <a:t>Answer: D. Overnutrition &amp; malnutrition</a:t>
            </a:r>
          </a:p>
        </p:txBody>
      </p:sp>
    </p:spTree>
    <p:extLst>
      <p:ext uri="{BB962C8B-B14F-4D97-AF65-F5344CB8AC3E}">
        <p14:creationId xmlns:p14="http://schemas.microsoft.com/office/powerpoint/2010/main" val="358038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25AF2-550C-4F2E-8F12-6609E1F4040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0E75922-4BC3-4F6E-B609-4BA26B13C40C}"/>
              </a:ext>
            </a:extLst>
          </p:cNvPr>
          <p:cNvSpPr>
            <a:spLocks noGrp="1"/>
          </p:cNvSpPr>
          <p:nvPr>
            <p:ph idx="1"/>
          </p:nvPr>
        </p:nvSpPr>
        <p:spPr/>
        <p:txBody>
          <a:bodyPr/>
          <a:lstStyle/>
          <a:p>
            <a:pPr marL="45720" lvl="0" indent="0">
              <a:buNone/>
            </a:pPr>
            <a:r>
              <a:rPr lang="en-US" sz="2800" dirty="0">
                <a:solidFill>
                  <a:schemeClr val="tx1"/>
                </a:solidFill>
                <a:latin typeface="Times New Roman" panose="02020603050405020304" pitchFamily="18" charset="0"/>
                <a:cs typeface="Times New Roman" panose="02020603050405020304" pitchFamily="18" charset="0"/>
              </a:rPr>
              <a:t>Q. The night blindness is caused by deficiency of – </a:t>
            </a:r>
          </a:p>
          <a:p>
            <a:pPr marL="45720" lvl="0" indent="0">
              <a:buNone/>
            </a:pPr>
            <a:r>
              <a:rPr lang="en-US" sz="2800" dirty="0">
                <a:solidFill>
                  <a:schemeClr val="tx1"/>
                </a:solidFill>
                <a:latin typeface="Times New Roman" panose="02020603050405020304" pitchFamily="18" charset="0"/>
                <a:cs typeface="Times New Roman" panose="02020603050405020304" pitchFamily="18" charset="0"/>
              </a:rPr>
              <a:t>    A. Vitamins C 			B. Vitamin B</a:t>
            </a:r>
          </a:p>
          <a:p>
            <a:pPr marL="45720" indent="0">
              <a:buNone/>
            </a:pPr>
            <a:r>
              <a:rPr lang="en-US" sz="2800" dirty="0">
                <a:solidFill>
                  <a:schemeClr val="tx1"/>
                </a:solidFill>
                <a:latin typeface="Times New Roman" panose="02020603050405020304" pitchFamily="18" charset="0"/>
                <a:cs typeface="Times New Roman" panose="02020603050405020304" pitchFamily="18" charset="0"/>
              </a:rPr>
              <a:t>    C.    Vitamin A			D. Vitamin D</a:t>
            </a:r>
          </a:p>
          <a:p>
            <a:pPr marL="45720" indent="0">
              <a:buNone/>
            </a:pPr>
            <a:endParaRPr lang="en-US" dirty="0"/>
          </a:p>
          <a:p>
            <a:pPr marL="45720" indent="0">
              <a:buNone/>
            </a:pPr>
            <a:endParaRPr lang="en-US" dirty="0"/>
          </a:p>
          <a:p>
            <a:pPr marL="45720" indent="0">
              <a:buNone/>
            </a:pPr>
            <a:r>
              <a:rPr lang="en-US" sz="2800" dirty="0">
                <a:solidFill>
                  <a:schemeClr val="tx1"/>
                </a:solidFill>
                <a:latin typeface="Times New Roman" panose="02020603050405020304" pitchFamily="18" charset="0"/>
                <a:cs typeface="Times New Roman" panose="02020603050405020304" pitchFamily="18" charset="0"/>
              </a:rPr>
              <a:t>Answer: C. Vitamin A</a:t>
            </a:r>
          </a:p>
        </p:txBody>
      </p:sp>
    </p:spTree>
    <p:extLst>
      <p:ext uri="{BB962C8B-B14F-4D97-AF65-F5344CB8AC3E}">
        <p14:creationId xmlns:p14="http://schemas.microsoft.com/office/powerpoint/2010/main" val="40713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2B2BB-3361-47DB-B731-750F7E9B3130}"/>
              </a:ext>
            </a:extLst>
          </p:cNvPr>
          <p:cNvSpPr>
            <a:spLocks noGrp="1"/>
          </p:cNvSpPr>
          <p:nvPr>
            <p:ph type="title"/>
          </p:nvPr>
        </p:nvSpPr>
        <p:spPr>
          <a:xfrm>
            <a:off x="719528" y="609600"/>
            <a:ext cx="11047748" cy="1356360"/>
          </a:xfrm>
        </p:spPr>
        <p:txBody>
          <a:bodyPr>
            <a:normAutofit/>
          </a:bodyPr>
          <a:lstStyle/>
          <a:p>
            <a:r>
              <a:rPr lang="en-US" sz="3600" b="1" dirty="0">
                <a:solidFill>
                  <a:schemeClr val="tx1"/>
                </a:solidFill>
                <a:latin typeface="Times New Roman" pitchFamily="18" charset="0"/>
                <a:cs typeface="Times New Roman" pitchFamily="18" charset="0"/>
              </a:rPr>
              <a:t>ROLE OF NUTRTION IN MAINTAINING  HEALTH</a:t>
            </a:r>
            <a:endParaRPr lang="en-US" sz="3600" dirty="0"/>
          </a:p>
        </p:txBody>
      </p:sp>
      <p:sp>
        <p:nvSpPr>
          <p:cNvPr id="7" name="TextBox 6">
            <a:extLst>
              <a:ext uri="{FF2B5EF4-FFF2-40B4-BE49-F238E27FC236}">
                <a16:creationId xmlns:a16="http://schemas.microsoft.com/office/drawing/2014/main" id="{81FE7D22-89E3-4291-A54F-7C27BC82BF3A}"/>
              </a:ext>
            </a:extLst>
          </p:cNvPr>
          <p:cNvSpPr txBox="1"/>
          <p:nvPr/>
        </p:nvSpPr>
        <p:spPr>
          <a:xfrm>
            <a:off x="6080759" y="2290449"/>
            <a:ext cx="5686519" cy="523220"/>
          </a:xfrm>
          <a:prstGeom prst="rect">
            <a:avLst/>
          </a:prstGeom>
          <a:solidFill>
            <a:schemeClr val="accent3"/>
          </a:solidFill>
        </p:spPr>
        <p:txBody>
          <a:bodyPr wrap="square" rtlCol="0">
            <a:spAutoFit/>
          </a:bodyPr>
          <a:lstStyle/>
          <a:p>
            <a:r>
              <a:rPr lang="en-US" sz="2800" b="1" dirty="0">
                <a:latin typeface="Times New Roman" panose="02020603050405020304" pitchFamily="18" charset="0"/>
                <a:cs typeface="Times New Roman" panose="02020603050405020304" pitchFamily="18" charset="0"/>
              </a:rPr>
              <a:t>Promotes growth and development</a:t>
            </a:r>
          </a:p>
        </p:txBody>
      </p:sp>
      <p:sp>
        <p:nvSpPr>
          <p:cNvPr id="8" name="TextBox 7">
            <a:extLst>
              <a:ext uri="{FF2B5EF4-FFF2-40B4-BE49-F238E27FC236}">
                <a16:creationId xmlns:a16="http://schemas.microsoft.com/office/drawing/2014/main" id="{560E6D84-4BDB-42CC-A7AE-50404A569BBF}"/>
              </a:ext>
            </a:extLst>
          </p:cNvPr>
          <p:cNvSpPr txBox="1"/>
          <p:nvPr/>
        </p:nvSpPr>
        <p:spPr>
          <a:xfrm>
            <a:off x="6072785" y="3195358"/>
            <a:ext cx="5686519" cy="523220"/>
          </a:xfrm>
          <a:prstGeom prst="rect">
            <a:avLst/>
          </a:prstGeom>
          <a:solidFill>
            <a:schemeClr val="accent3"/>
          </a:solidFill>
        </p:spPr>
        <p:txBody>
          <a:bodyPr wrap="square" rtlCol="0">
            <a:spAutoFit/>
          </a:bodyPr>
          <a:lstStyle/>
          <a:p>
            <a:pPr>
              <a:buNone/>
            </a:pPr>
            <a:r>
              <a:rPr lang="en-US" sz="2800" b="1" dirty="0">
                <a:latin typeface="Times New Roman" panose="02020603050405020304" pitchFamily="18" charset="0"/>
                <a:cs typeface="Times New Roman" panose="02020603050405020304" pitchFamily="18" charset="0"/>
              </a:rPr>
              <a:t>Specific deficiency</a:t>
            </a:r>
          </a:p>
        </p:txBody>
      </p:sp>
      <p:sp>
        <p:nvSpPr>
          <p:cNvPr id="9" name="TextBox 8">
            <a:extLst>
              <a:ext uri="{FF2B5EF4-FFF2-40B4-BE49-F238E27FC236}">
                <a16:creationId xmlns:a16="http://schemas.microsoft.com/office/drawing/2014/main" id="{9B31DE5E-E2D0-4675-B033-171BB999A704}"/>
              </a:ext>
            </a:extLst>
          </p:cNvPr>
          <p:cNvSpPr txBox="1"/>
          <p:nvPr/>
        </p:nvSpPr>
        <p:spPr>
          <a:xfrm>
            <a:off x="6080758" y="4123689"/>
            <a:ext cx="5686518" cy="523220"/>
          </a:xfrm>
          <a:prstGeom prst="rect">
            <a:avLst/>
          </a:prstGeom>
          <a:solidFill>
            <a:schemeClr val="accent3"/>
          </a:solidFill>
        </p:spPr>
        <p:txBody>
          <a:bodyPr wrap="square" rtlCol="0">
            <a:spAutoFit/>
          </a:bodyPr>
          <a:lstStyle/>
          <a:p>
            <a:pPr>
              <a:buNone/>
            </a:pPr>
            <a:r>
              <a:rPr lang="en-US" sz="2800" b="1" dirty="0">
                <a:latin typeface="Times New Roman" panose="02020603050405020304" pitchFamily="18" charset="0"/>
                <a:cs typeface="Times New Roman" panose="02020603050405020304" pitchFamily="18" charset="0"/>
              </a:rPr>
              <a:t>Resistance to infection</a:t>
            </a:r>
          </a:p>
        </p:txBody>
      </p:sp>
      <p:sp>
        <p:nvSpPr>
          <p:cNvPr id="10" name="TextBox 9">
            <a:extLst>
              <a:ext uri="{FF2B5EF4-FFF2-40B4-BE49-F238E27FC236}">
                <a16:creationId xmlns:a16="http://schemas.microsoft.com/office/drawing/2014/main" id="{FB306E75-9997-42D1-B644-B406394D4A8F}"/>
              </a:ext>
            </a:extLst>
          </p:cNvPr>
          <p:cNvSpPr txBox="1"/>
          <p:nvPr/>
        </p:nvSpPr>
        <p:spPr>
          <a:xfrm>
            <a:off x="6096000" y="5214505"/>
            <a:ext cx="5671276" cy="523220"/>
          </a:xfrm>
          <a:prstGeom prst="rect">
            <a:avLst/>
          </a:prstGeom>
          <a:solidFill>
            <a:schemeClr val="accent3"/>
          </a:solidFill>
        </p:spPr>
        <p:txBody>
          <a:bodyPr wrap="square" rtlCol="0">
            <a:spAutoFit/>
          </a:bodyPr>
          <a:lstStyle/>
          <a:p>
            <a:r>
              <a:rPr lang="en-US" sz="2800" b="1" dirty="0">
                <a:latin typeface="Times New Roman" panose="02020603050405020304" pitchFamily="18" charset="0"/>
                <a:cs typeface="Times New Roman" panose="02020603050405020304" pitchFamily="18" charset="0"/>
              </a:rPr>
              <a:t>Mortality and morbidity</a:t>
            </a:r>
          </a:p>
        </p:txBody>
      </p:sp>
      <p:sp>
        <p:nvSpPr>
          <p:cNvPr id="11" name="Oval 10">
            <a:extLst>
              <a:ext uri="{FF2B5EF4-FFF2-40B4-BE49-F238E27FC236}">
                <a16:creationId xmlns:a16="http://schemas.microsoft.com/office/drawing/2014/main" id="{C2C1ACF0-68A6-4793-B91B-EE6B3272163E}"/>
              </a:ext>
            </a:extLst>
          </p:cNvPr>
          <p:cNvSpPr/>
          <p:nvPr/>
        </p:nvSpPr>
        <p:spPr>
          <a:xfrm>
            <a:off x="1143000" y="2578308"/>
            <a:ext cx="2409669" cy="3159417"/>
          </a:xfrm>
          <a:prstGeom prst="ellipse">
            <a:avLst/>
          </a:prstGeom>
          <a:solidFill>
            <a:schemeClr val="accent3"/>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b="1" dirty="0">
                <a:solidFill>
                  <a:schemeClr val="tx1"/>
                </a:solidFill>
                <a:latin typeface="Times New Roman" panose="02020603050405020304" pitchFamily="18" charset="0"/>
                <a:cs typeface="Times New Roman" panose="02020603050405020304" pitchFamily="18" charset="0"/>
              </a:rPr>
              <a:t>Role of nutrition</a:t>
            </a:r>
          </a:p>
        </p:txBody>
      </p:sp>
      <p:sp>
        <p:nvSpPr>
          <p:cNvPr id="15" name="Arrow: Right 14">
            <a:extLst>
              <a:ext uri="{FF2B5EF4-FFF2-40B4-BE49-F238E27FC236}">
                <a16:creationId xmlns:a16="http://schemas.microsoft.com/office/drawing/2014/main" id="{F6D85986-EF32-4DDB-AF73-950AF8002C6B}"/>
              </a:ext>
            </a:extLst>
          </p:cNvPr>
          <p:cNvSpPr/>
          <p:nvPr/>
        </p:nvSpPr>
        <p:spPr>
          <a:xfrm rot="20134446">
            <a:off x="3499550" y="3081376"/>
            <a:ext cx="2494374" cy="28298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D6B10FBA-F1E0-4B5A-8E96-4D51A8F65C8D}"/>
              </a:ext>
            </a:extLst>
          </p:cNvPr>
          <p:cNvPicPr>
            <a:picLocks noChangeAspect="1"/>
          </p:cNvPicPr>
          <p:nvPr/>
        </p:nvPicPr>
        <p:blipFill>
          <a:blip r:embed="rId2"/>
          <a:stretch>
            <a:fillRect/>
          </a:stretch>
        </p:blipFill>
        <p:spPr>
          <a:xfrm rot="870653">
            <a:off x="3652091" y="3095166"/>
            <a:ext cx="2262321" cy="1166694"/>
          </a:xfrm>
          <a:prstGeom prst="rect">
            <a:avLst/>
          </a:prstGeom>
        </p:spPr>
      </p:pic>
      <p:pic>
        <p:nvPicPr>
          <p:cNvPr id="17" name="Picture 16">
            <a:extLst>
              <a:ext uri="{FF2B5EF4-FFF2-40B4-BE49-F238E27FC236}">
                <a16:creationId xmlns:a16="http://schemas.microsoft.com/office/drawing/2014/main" id="{C1FB7322-B5A1-40EC-8DD1-78BC93204E66}"/>
              </a:ext>
            </a:extLst>
          </p:cNvPr>
          <p:cNvPicPr>
            <a:picLocks noChangeAspect="1"/>
          </p:cNvPicPr>
          <p:nvPr/>
        </p:nvPicPr>
        <p:blipFill>
          <a:blip r:embed="rId2"/>
          <a:stretch>
            <a:fillRect/>
          </a:stretch>
        </p:blipFill>
        <p:spPr>
          <a:xfrm rot="2235416">
            <a:off x="3647740" y="3762151"/>
            <a:ext cx="2328874" cy="1201016"/>
          </a:xfrm>
          <a:prstGeom prst="rect">
            <a:avLst/>
          </a:prstGeom>
        </p:spPr>
      </p:pic>
      <p:pic>
        <p:nvPicPr>
          <p:cNvPr id="18" name="Picture 17">
            <a:extLst>
              <a:ext uri="{FF2B5EF4-FFF2-40B4-BE49-F238E27FC236}">
                <a16:creationId xmlns:a16="http://schemas.microsoft.com/office/drawing/2014/main" id="{26F4AC77-D103-41DA-A057-3E169BB74B14}"/>
              </a:ext>
            </a:extLst>
          </p:cNvPr>
          <p:cNvPicPr>
            <a:picLocks noChangeAspect="1"/>
          </p:cNvPicPr>
          <p:nvPr/>
        </p:nvPicPr>
        <p:blipFill>
          <a:blip r:embed="rId2"/>
          <a:stretch>
            <a:fillRect/>
          </a:stretch>
        </p:blipFill>
        <p:spPr>
          <a:xfrm rot="2810882">
            <a:off x="3612069" y="4178209"/>
            <a:ext cx="2328874" cy="1201016"/>
          </a:xfrm>
          <a:prstGeom prst="rect">
            <a:avLst/>
          </a:prstGeom>
        </p:spPr>
      </p:pic>
    </p:spTree>
    <p:extLst>
      <p:ext uri="{BB962C8B-B14F-4D97-AF65-F5344CB8AC3E}">
        <p14:creationId xmlns:p14="http://schemas.microsoft.com/office/powerpoint/2010/main" val="42367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9449" y="980728"/>
            <a:ext cx="10148341" cy="5343872"/>
          </a:xfrm>
        </p:spPr>
        <p:txBody>
          <a:bodyPr>
            <a:normAutofit/>
          </a:bodyPr>
          <a:lstStyle/>
          <a:p>
            <a:pPr algn="just">
              <a:buNone/>
            </a:pPr>
            <a:r>
              <a:rPr lang="en-US" sz="2800" b="1" dirty="0">
                <a:solidFill>
                  <a:schemeClr val="tx1"/>
                </a:solidFill>
                <a:latin typeface="Times New Roman" pitchFamily="18" charset="0"/>
                <a:cs typeface="Times New Roman" pitchFamily="18" charset="0"/>
              </a:rPr>
              <a:t>Growth and development:</a:t>
            </a:r>
          </a:p>
          <a:p>
            <a:pPr algn="just"/>
            <a:r>
              <a:rPr lang="en-US" sz="2800" dirty="0">
                <a:solidFill>
                  <a:schemeClr val="tx1"/>
                </a:solidFill>
                <a:latin typeface="Times New Roman" pitchFamily="18" charset="0"/>
                <a:cs typeface="Times New Roman" pitchFamily="18" charset="0"/>
              </a:rPr>
              <a:t>Good nutrition is essential for growth and development.</a:t>
            </a:r>
          </a:p>
          <a:p>
            <a:pPr algn="just"/>
            <a:r>
              <a:rPr lang="en-US" sz="2800" dirty="0">
                <a:solidFill>
                  <a:schemeClr val="tx1"/>
                </a:solidFill>
                <a:latin typeface="Times New Roman" pitchFamily="18" charset="0"/>
                <a:cs typeface="Times New Roman" pitchFamily="18" charset="0"/>
              </a:rPr>
              <a:t>Malnutrition during pregnancy affect the fetus.</a:t>
            </a:r>
          </a:p>
          <a:p>
            <a:pPr algn="just"/>
            <a:r>
              <a:rPr lang="en-US" sz="2800" dirty="0">
                <a:solidFill>
                  <a:schemeClr val="tx1"/>
                </a:solidFill>
                <a:latin typeface="Times New Roman" pitchFamily="18" charset="0"/>
                <a:cs typeface="Times New Roman" pitchFamily="18" charset="0"/>
              </a:rPr>
              <a:t>Malnutrition during early childhood delays physical and mental growth.</a:t>
            </a:r>
          </a:p>
          <a:p>
            <a:pPr algn="just"/>
            <a:r>
              <a:rPr lang="en-US" sz="2800" dirty="0">
                <a:solidFill>
                  <a:schemeClr val="tx1"/>
                </a:solidFill>
                <a:latin typeface="Times New Roman" pitchFamily="18" charset="0"/>
                <a:cs typeface="Times New Roman" pitchFamily="18" charset="0"/>
              </a:rPr>
              <a:t>Good nutrition is essential for in adult life for maintenance of optimum.</a:t>
            </a:r>
            <a:endParaRPr lang="en-IN" sz="2800" dirty="0">
              <a:solidFill>
                <a:schemeClr val="tx1"/>
              </a:solidFill>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4341" y="1052736"/>
            <a:ext cx="9206459" cy="5271864"/>
          </a:xfrm>
        </p:spPr>
        <p:txBody>
          <a:bodyPr>
            <a:normAutofit/>
          </a:bodyPr>
          <a:lstStyle/>
          <a:p>
            <a:pPr>
              <a:buNone/>
            </a:pPr>
            <a:r>
              <a:rPr lang="en-US" sz="2800" b="1" dirty="0">
                <a:solidFill>
                  <a:schemeClr val="tx1"/>
                </a:solidFill>
                <a:latin typeface="Times New Roman" pitchFamily="18" charset="0"/>
                <a:cs typeface="Times New Roman" pitchFamily="18" charset="0"/>
              </a:rPr>
              <a:t>Specific Deficiency:</a:t>
            </a:r>
          </a:p>
          <a:p>
            <a:r>
              <a:rPr lang="en-US" sz="2800" dirty="0" err="1">
                <a:solidFill>
                  <a:schemeClr val="tx1"/>
                </a:solidFill>
                <a:latin typeface="Times New Roman" pitchFamily="18" charset="0"/>
                <a:cs typeface="Times New Roman" pitchFamily="18" charset="0"/>
              </a:rPr>
              <a:t>Kwashiorkar</a:t>
            </a:r>
            <a:endParaRPr lang="en-US" sz="2800" dirty="0">
              <a:solidFill>
                <a:schemeClr val="tx1"/>
              </a:solidFill>
              <a:latin typeface="Times New Roman" pitchFamily="18" charset="0"/>
              <a:cs typeface="Times New Roman" pitchFamily="18" charset="0"/>
            </a:endParaRPr>
          </a:p>
          <a:p>
            <a:r>
              <a:rPr lang="en-US" sz="2800" dirty="0" err="1">
                <a:solidFill>
                  <a:schemeClr val="tx1"/>
                </a:solidFill>
                <a:latin typeface="Times New Roman" pitchFamily="18" charset="0"/>
                <a:cs typeface="Times New Roman" pitchFamily="18" charset="0"/>
              </a:rPr>
              <a:t>Marasmus</a:t>
            </a:r>
            <a:endParaRPr lang="en-US" sz="2800" dirty="0">
              <a:solidFill>
                <a:schemeClr val="tx1"/>
              </a:solidFill>
              <a:latin typeface="Times New Roman" pitchFamily="18" charset="0"/>
              <a:cs typeface="Times New Roman" pitchFamily="18" charset="0"/>
            </a:endParaRPr>
          </a:p>
          <a:p>
            <a:r>
              <a:rPr lang="en-US" sz="2800" dirty="0">
                <a:solidFill>
                  <a:schemeClr val="tx1"/>
                </a:solidFill>
                <a:latin typeface="Times New Roman" pitchFamily="18" charset="0"/>
                <a:cs typeface="Times New Roman" pitchFamily="18" charset="0"/>
              </a:rPr>
              <a:t>Blindness</a:t>
            </a:r>
          </a:p>
          <a:p>
            <a:r>
              <a:rPr lang="en-US" sz="2800" dirty="0" err="1">
                <a:solidFill>
                  <a:schemeClr val="tx1"/>
                </a:solidFill>
                <a:latin typeface="Times New Roman" pitchFamily="18" charset="0"/>
                <a:cs typeface="Times New Roman" pitchFamily="18" charset="0"/>
              </a:rPr>
              <a:t>Anaemia</a:t>
            </a:r>
            <a:endParaRPr lang="en-US" sz="2800" dirty="0">
              <a:solidFill>
                <a:schemeClr val="tx1"/>
              </a:solidFill>
              <a:latin typeface="Times New Roman" pitchFamily="18" charset="0"/>
              <a:cs typeface="Times New Roman" pitchFamily="18" charset="0"/>
            </a:endParaRPr>
          </a:p>
          <a:p>
            <a:r>
              <a:rPr lang="en-US" sz="2800" dirty="0" err="1">
                <a:solidFill>
                  <a:schemeClr val="tx1"/>
                </a:solidFill>
                <a:latin typeface="Times New Roman" pitchFamily="18" charset="0"/>
                <a:cs typeface="Times New Roman" pitchFamily="18" charset="0"/>
              </a:rPr>
              <a:t>Goitre</a:t>
            </a:r>
            <a:endParaRPr lang="en-US" sz="2800" dirty="0">
              <a:solidFill>
                <a:schemeClr val="tx1"/>
              </a:solidFill>
              <a:latin typeface="Times New Roman" pitchFamily="18" charset="0"/>
              <a:cs typeface="Times New Roman" pitchFamily="18" charset="0"/>
            </a:endParaRPr>
          </a:p>
          <a:p>
            <a:r>
              <a:rPr lang="en-US" sz="2800" dirty="0">
                <a:solidFill>
                  <a:schemeClr val="tx1"/>
                </a:solidFill>
                <a:latin typeface="Times New Roman" pitchFamily="18" charset="0"/>
                <a:cs typeface="Times New Roman" pitchFamily="18" charset="0"/>
              </a:rPr>
              <a:t>Osteoporosis </a:t>
            </a:r>
            <a:endParaRPr lang="en-IN" sz="2800" dirty="0">
              <a:solidFill>
                <a:schemeClr val="tx1"/>
              </a:solidFill>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203" y="1079291"/>
            <a:ext cx="8516912" cy="4615721"/>
          </a:xfrm>
        </p:spPr>
        <p:txBody>
          <a:bodyPr/>
          <a:lstStyle/>
          <a:p>
            <a:pPr algn="just">
              <a:buNone/>
            </a:pPr>
            <a:r>
              <a:rPr lang="en-US" sz="2800" b="1" dirty="0">
                <a:solidFill>
                  <a:schemeClr val="tx1"/>
                </a:solidFill>
                <a:latin typeface="Times New Roman" pitchFamily="18" charset="0"/>
                <a:cs typeface="Times New Roman" pitchFamily="18" charset="0"/>
              </a:rPr>
              <a:t>Resistance to infection:</a:t>
            </a:r>
          </a:p>
          <a:p>
            <a:pPr algn="just"/>
            <a:r>
              <a:rPr lang="en-US" sz="2800" dirty="0">
                <a:solidFill>
                  <a:schemeClr val="tx1"/>
                </a:solidFill>
                <a:latin typeface="Times New Roman" pitchFamily="18" charset="0"/>
                <a:cs typeface="Times New Roman" pitchFamily="18" charset="0"/>
              </a:rPr>
              <a:t>Malnutrition predisposes to infection such as Tuberculosis (TB).</a:t>
            </a:r>
          </a:p>
          <a:p>
            <a:pPr algn="just"/>
            <a:r>
              <a:rPr lang="en-US" sz="2800" dirty="0">
                <a:solidFill>
                  <a:schemeClr val="tx1"/>
                </a:solidFill>
                <a:latin typeface="Times New Roman" pitchFamily="18" charset="0"/>
                <a:cs typeface="Times New Roman" pitchFamily="18" charset="0"/>
              </a:rPr>
              <a:t>Infection may aggravate  malnutrition</a:t>
            </a:r>
            <a:r>
              <a:rPr lang="en-US" dirty="0">
                <a:latin typeface="Times New Roman" pitchFamily="18" charset="0"/>
                <a:cs typeface="Times New Roman" pitchFamily="18" charset="0"/>
              </a:rPr>
              <a:t>.</a:t>
            </a:r>
            <a:endParaRPr lang="en-IN"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4105" y="1340768"/>
            <a:ext cx="9923488" cy="4983832"/>
          </a:xfrm>
        </p:spPr>
        <p:txBody>
          <a:bodyPr>
            <a:normAutofit/>
          </a:bodyPr>
          <a:lstStyle/>
          <a:p>
            <a:pPr algn="just">
              <a:buNone/>
            </a:pPr>
            <a:r>
              <a:rPr lang="en-US" sz="2800" b="1" dirty="0">
                <a:solidFill>
                  <a:schemeClr val="tx1"/>
                </a:solidFill>
                <a:latin typeface="Times New Roman" pitchFamily="18" charset="0"/>
                <a:cs typeface="Times New Roman" pitchFamily="18" charset="0"/>
              </a:rPr>
              <a:t>Mortality &amp; Morbidity:</a:t>
            </a:r>
          </a:p>
          <a:p>
            <a:pPr algn="just"/>
            <a:r>
              <a:rPr lang="en-US" sz="2800" dirty="0">
                <a:solidFill>
                  <a:schemeClr val="tx1"/>
                </a:solidFill>
                <a:latin typeface="Times New Roman" pitchFamily="18" charset="0"/>
                <a:cs typeface="Times New Roman" pitchFamily="18" charset="0"/>
              </a:rPr>
              <a:t>Increase death rate</a:t>
            </a:r>
          </a:p>
          <a:p>
            <a:pPr algn="just"/>
            <a:r>
              <a:rPr lang="en-US" sz="2800" dirty="0">
                <a:solidFill>
                  <a:schemeClr val="tx1"/>
                </a:solidFill>
                <a:latin typeface="Times New Roman" pitchFamily="18" charset="0"/>
                <a:cs typeface="Times New Roman" pitchFamily="18" charset="0"/>
              </a:rPr>
              <a:t>Increase Infant death rate</a:t>
            </a:r>
          </a:p>
          <a:p>
            <a:pPr algn="just"/>
            <a:r>
              <a:rPr lang="en-US" sz="2800" dirty="0">
                <a:solidFill>
                  <a:schemeClr val="tx1"/>
                </a:solidFill>
                <a:latin typeface="Times New Roman" pitchFamily="18" charset="0"/>
                <a:cs typeface="Times New Roman" pitchFamily="18" charset="0"/>
              </a:rPr>
              <a:t>Increase morbidity rate</a:t>
            </a:r>
          </a:p>
          <a:p>
            <a:pPr algn="just"/>
            <a:r>
              <a:rPr lang="en-US" sz="2800" dirty="0">
                <a:solidFill>
                  <a:schemeClr val="tx1"/>
                </a:solidFill>
                <a:latin typeface="Times New Roman" pitchFamily="18" charset="0"/>
                <a:cs typeface="Times New Roman" pitchFamily="18" charset="0"/>
              </a:rPr>
              <a:t>Lower life expectancy</a:t>
            </a:r>
          </a:p>
          <a:p>
            <a:pPr algn="just"/>
            <a:r>
              <a:rPr lang="en-US" sz="2800" dirty="0" err="1">
                <a:solidFill>
                  <a:schemeClr val="tx1"/>
                </a:solidFill>
                <a:latin typeface="Times New Roman" pitchFamily="18" charset="0"/>
                <a:cs typeface="Times New Roman" pitchFamily="18" charset="0"/>
              </a:rPr>
              <a:t>Overnutrition</a:t>
            </a:r>
            <a:r>
              <a:rPr lang="en-US" sz="2800" dirty="0">
                <a:solidFill>
                  <a:schemeClr val="tx1"/>
                </a:solidFill>
                <a:latin typeface="Times New Roman" pitchFamily="18" charset="0"/>
                <a:cs typeface="Times New Roman" pitchFamily="18" charset="0"/>
              </a:rPr>
              <a:t> leads to obesity, diabetes, hypertension, </a:t>
            </a:r>
            <a:r>
              <a:rPr lang="en-US" sz="2800" dirty="0" err="1">
                <a:solidFill>
                  <a:schemeClr val="tx1"/>
                </a:solidFill>
                <a:latin typeface="Times New Roman" pitchFamily="18" charset="0"/>
                <a:cs typeface="Times New Roman" pitchFamily="18" charset="0"/>
              </a:rPr>
              <a:t>cardiacvascular</a:t>
            </a:r>
            <a:r>
              <a:rPr lang="en-US" sz="2800" dirty="0">
                <a:solidFill>
                  <a:schemeClr val="tx1"/>
                </a:solidFill>
                <a:latin typeface="Times New Roman" pitchFamily="18" charset="0"/>
                <a:cs typeface="Times New Roman" pitchFamily="18" charset="0"/>
              </a:rPr>
              <a:t> disorders, renal diseases, disorder of liver and gallbladder.</a:t>
            </a:r>
            <a:endParaRPr lang="en-IN" sz="2800" dirty="0">
              <a:solidFill>
                <a:schemeClr val="tx1"/>
              </a:solidFill>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636" y="434265"/>
            <a:ext cx="11167672" cy="780696"/>
          </a:xfrm>
        </p:spPr>
        <p:txBody>
          <a:bodyPr>
            <a:noAutofit/>
          </a:bodyPr>
          <a:lstStyle/>
          <a:p>
            <a:r>
              <a:rPr lang="en-US" sz="4000" b="1" dirty="0">
                <a:solidFill>
                  <a:schemeClr val="tx1"/>
                </a:solidFill>
                <a:latin typeface="Times New Roman" pitchFamily="18" charset="0"/>
                <a:cs typeface="Times New Roman" pitchFamily="18" charset="0"/>
              </a:rPr>
              <a:t>FACTORS AFFECTING FOOD &amp; NUTRITION</a:t>
            </a:r>
            <a:endParaRPr lang="en-IN"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959370" y="1628800"/>
            <a:ext cx="4347148" cy="4968552"/>
          </a:xfrm>
        </p:spPr>
        <p:txBody>
          <a:bodyPr>
            <a:normAutofit/>
          </a:bodyPr>
          <a:lstStyle/>
          <a:p>
            <a:pPr lvl="0"/>
            <a:r>
              <a:rPr lang="en-US" sz="2800" dirty="0">
                <a:solidFill>
                  <a:schemeClr val="tx1"/>
                </a:solidFill>
                <a:latin typeface="Times New Roman" pitchFamily="18" charset="0"/>
                <a:cs typeface="Times New Roman" pitchFamily="18" charset="0"/>
              </a:rPr>
              <a:t>Basal Metabolic Rate (BMR)</a:t>
            </a:r>
            <a:endParaRPr lang="en-IN" sz="2800" dirty="0">
              <a:solidFill>
                <a:schemeClr val="tx1"/>
              </a:solidFill>
              <a:latin typeface="Times New Roman" pitchFamily="18" charset="0"/>
              <a:cs typeface="Times New Roman" pitchFamily="18" charset="0"/>
            </a:endParaRPr>
          </a:p>
          <a:p>
            <a:pPr lvl="0"/>
            <a:r>
              <a:rPr lang="en-US" sz="2800" dirty="0">
                <a:solidFill>
                  <a:schemeClr val="tx1"/>
                </a:solidFill>
                <a:latin typeface="Times New Roman" pitchFamily="18" charset="0"/>
                <a:cs typeface="Times New Roman" pitchFamily="18" charset="0"/>
              </a:rPr>
              <a:t>Weight of the person</a:t>
            </a:r>
            <a:endParaRPr lang="en-IN" sz="2800" dirty="0">
              <a:solidFill>
                <a:schemeClr val="tx1"/>
              </a:solidFill>
              <a:latin typeface="Times New Roman" pitchFamily="18" charset="0"/>
              <a:cs typeface="Times New Roman" pitchFamily="18" charset="0"/>
            </a:endParaRPr>
          </a:p>
          <a:p>
            <a:pPr lvl="0"/>
            <a:r>
              <a:rPr lang="en-US" sz="2800" dirty="0">
                <a:solidFill>
                  <a:schemeClr val="tx1"/>
                </a:solidFill>
                <a:latin typeface="Times New Roman" pitchFamily="18" charset="0"/>
                <a:cs typeface="Times New Roman" pitchFamily="18" charset="0"/>
              </a:rPr>
              <a:t>Age</a:t>
            </a:r>
            <a:endParaRPr lang="en-IN" sz="2800" dirty="0">
              <a:solidFill>
                <a:schemeClr val="tx1"/>
              </a:solidFill>
              <a:latin typeface="Times New Roman" pitchFamily="18" charset="0"/>
              <a:cs typeface="Times New Roman" pitchFamily="18" charset="0"/>
            </a:endParaRPr>
          </a:p>
          <a:p>
            <a:pPr lvl="0"/>
            <a:r>
              <a:rPr lang="en-US" sz="2800" dirty="0">
                <a:solidFill>
                  <a:schemeClr val="tx1"/>
                </a:solidFill>
                <a:latin typeface="Times New Roman" pitchFamily="18" charset="0"/>
                <a:cs typeface="Times New Roman" pitchFamily="18" charset="0"/>
              </a:rPr>
              <a:t>Sex</a:t>
            </a:r>
            <a:endParaRPr lang="en-IN" sz="2800" dirty="0">
              <a:solidFill>
                <a:schemeClr val="tx1"/>
              </a:solidFill>
              <a:latin typeface="Times New Roman" pitchFamily="18" charset="0"/>
              <a:cs typeface="Times New Roman" pitchFamily="18" charset="0"/>
            </a:endParaRPr>
          </a:p>
          <a:p>
            <a:pPr lvl="0"/>
            <a:r>
              <a:rPr lang="en-US" sz="2800" dirty="0">
                <a:solidFill>
                  <a:schemeClr val="tx1"/>
                </a:solidFill>
                <a:latin typeface="Times New Roman" pitchFamily="18" charset="0"/>
                <a:cs typeface="Times New Roman" pitchFamily="18" charset="0"/>
              </a:rPr>
              <a:t>Climate and environment</a:t>
            </a:r>
            <a:endParaRPr lang="en-IN" sz="2800" dirty="0">
              <a:solidFill>
                <a:schemeClr val="tx1"/>
              </a:solidFill>
              <a:latin typeface="Times New Roman" pitchFamily="18" charset="0"/>
              <a:cs typeface="Times New Roman" pitchFamily="18" charset="0"/>
            </a:endParaRPr>
          </a:p>
          <a:p>
            <a:pPr lvl="0"/>
            <a:r>
              <a:rPr lang="en-US" sz="2800" dirty="0">
                <a:solidFill>
                  <a:schemeClr val="tx1"/>
                </a:solidFill>
                <a:latin typeface="Times New Roman" pitchFamily="18" charset="0"/>
                <a:cs typeface="Times New Roman" pitchFamily="18" charset="0"/>
              </a:rPr>
              <a:t>Physical activities</a:t>
            </a:r>
            <a:endParaRPr lang="en-IN" sz="2800" dirty="0">
              <a:solidFill>
                <a:schemeClr val="tx1"/>
              </a:solidFill>
              <a:latin typeface="Times New Roman" pitchFamily="18" charset="0"/>
              <a:cs typeface="Times New Roman" pitchFamily="18" charset="0"/>
            </a:endParaRPr>
          </a:p>
          <a:p>
            <a:pPr lvl="0"/>
            <a:r>
              <a:rPr lang="en-US" sz="2800" dirty="0">
                <a:solidFill>
                  <a:schemeClr val="tx1"/>
                </a:solidFill>
                <a:latin typeface="Times New Roman" pitchFamily="18" charset="0"/>
                <a:cs typeface="Times New Roman" pitchFamily="18" charset="0"/>
              </a:rPr>
              <a:t>Specific dynamic action of food</a:t>
            </a:r>
            <a:endParaRPr lang="en-IN" sz="2800" dirty="0">
              <a:solidFill>
                <a:schemeClr val="tx1"/>
              </a:solidFill>
              <a:latin typeface="Times New Roman" pitchFamily="18" charset="0"/>
              <a:cs typeface="Times New Roman" pitchFamily="18" charset="0"/>
            </a:endParaRPr>
          </a:p>
          <a:p>
            <a:endParaRPr lang="en-IN" dirty="0">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94EFF9D7-8B5E-4A3E-8BDF-5BA763C1E788}"/>
              </a:ext>
            </a:extLst>
          </p:cNvPr>
          <p:cNvSpPr txBox="1"/>
          <p:nvPr/>
        </p:nvSpPr>
        <p:spPr>
          <a:xfrm>
            <a:off x="6925455" y="1628800"/>
            <a:ext cx="4691921" cy="3108543"/>
          </a:xfrm>
          <a:prstGeom prst="rect">
            <a:avLst/>
          </a:prstGeom>
          <a:noFill/>
        </p:spPr>
        <p:txBody>
          <a:bodyPr wrap="square" rtlCol="0">
            <a:spAutoFit/>
          </a:bodyPr>
          <a:lstStyle/>
          <a:p>
            <a:pPr marL="285750" lvl="0" indent="-285750">
              <a:buFont typeface="Arial" panose="020B0604020202020204" pitchFamily="34" charset="0"/>
              <a:buChar char="•"/>
            </a:pPr>
            <a:r>
              <a:rPr lang="en-US" sz="2800" dirty="0">
                <a:latin typeface="Times New Roman" pitchFamily="18" charset="0"/>
                <a:cs typeface="Times New Roman" pitchFamily="18" charset="0"/>
              </a:rPr>
              <a:t>Physiological state</a:t>
            </a:r>
            <a:endParaRPr lang="en-IN" sz="2800" dirty="0">
              <a:latin typeface="Times New Roman" pitchFamily="18" charset="0"/>
              <a:cs typeface="Times New Roman" pitchFamily="18" charset="0"/>
            </a:endParaRPr>
          </a:p>
          <a:p>
            <a:pPr marL="285750" lvl="0" indent="-285750">
              <a:buFont typeface="Arial" panose="020B0604020202020204" pitchFamily="34" charset="0"/>
              <a:buChar char="•"/>
            </a:pPr>
            <a:r>
              <a:rPr lang="en-US" sz="2800" dirty="0">
                <a:latin typeface="Times New Roman" pitchFamily="18" charset="0"/>
                <a:cs typeface="Times New Roman" pitchFamily="18" charset="0"/>
              </a:rPr>
              <a:t>Socioeconomic factors</a:t>
            </a:r>
            <a:endParaRPr lang="en-IN" sz="2800" dirty="0">
              <a:latin typeface="Times New Roman" pitchFamily="18" charset="0"/>
              <a:cs typeface="Times New Roman" pitchFamily="18" charset="0"/>
            </a:endParaRPr>
          </a:p>
          <a:p>
            <a:pPr marL="285750" lvl="0" indent="-285750">
              <a:buFont typeface="Arial" panose="020B0604020202020204" pitchFamily="34" charset="0"/>
              <a:buChar char="•"/>
            </a:pPr>
            <a:r>
              <a:rPr lang="en-US" sz="2800" dirty="0">
                <a:latin typeface="Times New Roman" pitchFamily="18" charset="0"/>
                <a:cs typeface="Times New Roman" pitchFamily="18" charset="0"/>
              </a:rPr>
              <a:t>Cultural factors</a:t>
            </a:r>
            <a:endParaRPr lang="en-IN" sz="2800" dirty="0">
              <a:latin typeface="Times New Roman" pitchFamily="18" charset="0"/>
              <a:cs typeface="Times New Roman" pitchFamily="18" charset="0"/>
            </a:endParaRPr>
          </a:p>
          <a:p>
            <a:pPr marL="285750" lvl="0" indent="-285750">
              <a:buFont typeface="Arial" panose="020B0604020202020204" pitchFamily="34" charset="0"/>
              <a:buChar char="•"/>
            </a:pPr>
            <a:r>
              <a:rPr lang="en-US" sz="2800" dirty="0">
                <a:latin typeface="Times New Roman" pitchFamily="18" charset="0"/>
                <a:cs typeface="Times New Roman" pitchFamily="18" charset="0"/>
              </a:rPr>
              <a:t>Religious</a:t>
            </a:r>
            <a:endParaRPr lang="en-IN" sz="2800" dirty="0">
              <a:latin typeface="Times New Roman" pitchFamily="18" charset="0"/>
              <a:cs typeface="Times New Roman" pitchFamily="18" charset="0"/>
            </a:endParaRPr>
          </a:p>
          <a:p>
            <a:pPr marL="285750" lvl="0" indent="-285750">
              <a:buFont typeface="Arial" panose="020B0604020202020204" pitchFamily="34" charset="0"/>
              <a:buChar char="•"/>
            </a:pPr>
            <a:r>
              <a:rPr lang="en-US" sz="2800" dirty="0">
                <a:latin typeface="Times New Roman" pitchFamily="18" charset="0"/>
                <a:cs typeface="Times New Roman" pitchFamily="18" charset="0"/>
              </a:rPr>
              <a:t>Traditional factors</a:t>
            </a:r>
            <a:endParaRPr lang="en-IN" sz="2800" dirty="0">
              <a:latin typeface="Times New Roman" pitchFamily="18" charset="0"/>
              <a:cs typeface="Times New Roman" pitchFamily="18" charset="0"/>
            </a:endParaRPr>
          </a:p>
          <a:p>
            <a:pPr marL="285750" lvl="0" indent="-285750">
              <a:buFont typeface="Arial" panose="020B0604020202020204" pitchFamily="34" charset="0"/>
              <a:buChar char="•"/>
            </a:pPr>
            <a:r>
              <a:rPr lang="en-US" sz="2800" dirty="0">
                <a:latin typeface="Times New Roman" pitchFamily="18" charset="0"/>
                <a:cs typeface="Times New Roman" pitchFamily="18" charset="0"/>
              </a:rPr>
              <a:t>Food production and distribution</a:t>
            </a:r>
            <a:endParaRPr lang="en-IN" sz="28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2CE37-63A3-437E-B4BC-4E79DE5189F2}"/>
              </a:ext>
            </a:extLst>
          </p:cNvPr>
          <p:cNvSpPr>
            <a:spLocks noGrp="1"/>
          </p:cNvSpPr>
          <p:nvPr>
            <p:ph type="title"/>
          </p:nvPr>
        </p:nvSpPr>
        <p:spPr>
          <a:xfrm>
            <a:off x="679554" y="405984"/>
            <a:ext cx="9939478" cy="1356360"/>
          </a:xfrm>
        </p:spPr>
        <p:txBody>
          <a:bodyPr>
            <a:normAutofit/>
          </a:bodyPr>
          <a:lstStyle/>
          <a:p>
            <a:r>
              <a:rPr lang="en-US" sz="4000" b="1" dirty="0">
                <a:solidFill>
                  <a:schemeClr val="tx1"/>
                </a:solidFill>
                <a:latin typeface="Times New Roman" panose="02020603050405020304" pitchFamily="18" charset="0"/>
                <a:cs typeface="Times New Roman" panose="02020603050405020304" pitchFamily="18" charset="0"/>
              </a:rPr>
              <a:t>Summary</a:t>
            </a:r>
          </a:p>
        </p:txBody>
      </p:sp>
      <p:sp>
        <p:nvSpPr>
          <p:cNvPr id="3" name="Content Placeholder 2">
            <a:extLst>
              <a:ext uri="{FF2B5EF4-FFF2-40B4-BE49-F238E27FC236}">
                <a16:creationId xmlns:a16="http://schemas.microsoft.com/office/drawing/2014/main" id="{1DEC994C-C2E7-4DFB-94AB-EF24591D4DD1}"/>
              </a:ext>
            </a:extLst>
          </p:cNvPr>
          <p:cNvSpPr>
            <a:spLocks noGrp="1"/>
          </p:cNvSpPr>
          <p:nvPr>
            <p:ph idx="1"/>
          </p:nvPr>
        </p:nvSpPr>
        <p:spPr>
          <a:xfrm>
            <a:off x="794479" y="1603948"/>
            <a:ext cx="10717967" cy="4961744"/>
          </a:xfrm>
        </p:spPr>
        <p:txBody>
          <a:bodyPr>
            <a:normAutofit lnSpcReduction="10000"/>
          </a:bodyPr>
          <a:lstStyle/>
          <a:p>
            <a:r>
              <a:rPr lang="en-US" sz="2800" dirty="0">
                <a:solidFill>
                  <a:schemeClr val="tx1"/>
                </a:solidFill>
                <a:latin typeface="Times New Roman" panose="02020603050405020304" pitchFamily="18" charset="0"/>
                <a:cs typeface="Times New Roman" panose="02020603050405020304" pitchFamily="18" charset="0"/>
              </a:rPr>
              <a:t>Nutrition is the study of nutrients and processes by which they are used by the body.</a:t>
            </a:r>
          </a:p>
          <a:p>
            <a:r>
              <a:rPr lang="en-US" sz="2800" dirty="0">
                <a:solidFill>
                  <a:schemeClr val="tx1"/>
                </a:solidFill>
                <a:latin typeface="Times New Roman" panose="02020603050405020304" pitchFamily="18" charset="0"/>
                <a:cs typeface="Times New Roman" panose="02020603050405020304" pitchFamily="18" charset="0"/>
              </a:rPr>
              <a:t>Health is define as ‘a state of complete physical, mental and social wellbeing and not merely the absence of disease or infirmity’.</a:t>
            </a:r>
          </a:p>
          <a:p>
            <a:r>
              <a:rPr lang="en-US" sz="2800" dirty="0">
                <a:solidFill>
                  <a:schemeClr val="tx1"/>
                </a:solidFill>
                <a:latin typeface="Times New Roman" panose="02020603050405020304" pitchFamily="18" charset="0"/>
                <a:cs typeface="Times New Roman" panose="02020603050405020304" pitchFamily="18" charset="0"/>
              </a:rPr>
              <a:t> Malnutrition occurs when an individual gets too few (deficient) or too many (excess)  nutrients, resulting in health problems. Malnutrition is categorized into  undernutrition and overnutrition. </a:t>
            </a:r>
          </a:p>
          <a:p>
            <a:r>
              <a:rPr lang="en-US" sz="2800" dirty="0">
                <a:solidFill>
                  <a:schemeClr val="tx1"/>
                </a:solidFill>
                <a:latin typeface="Times New Roman" panose="02020603050405020304" pitchFamily="18" charset="0"/>
                <a:cs typeface="Times New Roman" panose="02020603050405020304" pitchFamily="18" charset="0"/>
              </a:rPr>
              <a:t>Role of nutrition in maintaining health includes – growth &amp; development, specific deficiency, resistance to infection and mortality and morbidity.</a:t>
            </a:r>
          </a:p>
          <a:p>
            <a:r>
              <a:rPr lang="en-US" sz="2800" dirty="0">
                <a:solidFill>
                  <a:schemeClr val="tx1"/>
                </a:solidFill>
                <a:latin typeface="Times New Roman" panose="02020603050405020304" pitchFamily="18" charset="0"/>
                <a:cs typeface="Times New Roman" panose="02020603050405020304" pitchFamily="18" charset="0"/>
              </a:rPr>
              <a:t>There are various factors that affect the food and nutrition such as sex, age,  climate, BMI,  religion, beliefs etc.</a:t>
            </a:r>
          </a:p>
        </p:txBody>
      </p:sp>
    </p:spTree>
    <p:extLst>
      <p:ext uri="{BB962C8B-B14F-4D97-AF65-F5344CB8AC3E}">
        <p14:creationId xmlns:p14="http://schemas.microsoft.com/office/powerpoint/2010/main" val="3449504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F32FA-1AB5-4187-AF51-857D2B614B38}"/>
              </a:ext>
            </a:extLst>
          </p:cNvPr>
          <p:cNvSpPr>
            <a:spLocks noGrp="1"/>
          </p:cNvSpPr>
          <p:nvPr>
            <p:ph type="title"/>
          </p:nvPr>
        </p:nvSpPr>
        <p:spPr>
          <a:xfrm>
            <a:off x="1143000" y="609600"/>
            <a:ext cx="9875520" cy="1129259"/>
          </a:xfrm>
        </p:spPr>
        <p:txBody>
          <a:bodyPr>
            <a:normAutofit fontScale="90000"/>
          </a:bodyPr>
          <a:lstStyle/>
          <a:p>
            <a:r>
              <a:rPr lang="en-US" sz="4900" b="1" dirty="0">
                <a:solidFill>
                  <a:schemeClr val="tx1"/>
                </a:solidFill>
                <a:latin typeface="Times New Roman" panose="02020603050405020304" pitchFamily="18" charset="0"/>
                <a:cs typeface="Times New Roman" panose="02020603050405020304" pitchFamily="18" charset="0"/>
              </a:rPr>
              <a:t>Reference:</a:t>
            </a:r>
            <a:br>
              <a:rPr lang="en-US" dirty="0"/>
            </a:br>
            <a:endParaRPr lang="en-US" dirty="0"/>
          </a:p>
        </p:txBody>
      </p:sp>
      <p:sp>
        <p:nvSpPr>
          <p:cNvPr id="3" name="Content Placeholder 2">
            <a:extLst>
              <a:ext uri="{FF2B5EF4-FFF2-40B4-BE49-F238E27FC236}">
                <a16:creationId xmlns:a16="http://schemas.microsoft.com/office/drawing/2014/main" id="{4214D24C-F4FF-4452-B4A9-5847478FFD2C}"/>
              </a:ext>
            </a:extLst>
          </p:cNvPr>
          <p:cNvSpPr>
            <a:spLocks noGrp="1"/>
          </p:cNvSpPr>
          <p:nvPr>
            <p:ph idx="1"/>
          </p:nvPr>
        </p:nvSpPr>
        <p:spPr>
          <a:xfrm>
            <a:off x="1143000" y="1484026"/>
            <a:ext cx="10639269" cy="4961744"/>
          </a:xfrm>
        </p:spPr>
        <p:txBody>
          <a:bodyPr>
            <a:normAutofit fontScale="92500" lnSpcReduction="20000"/>
          </a:bodyPr>
          <a:lstStyle/>
          <a:p>
            <a:pPr marL="45720" indent="0" algn="just">
              <a:buNone/>
            </a:pPr>
            <a:r>
              <a:rPr lang="en-US" sz="2800" dirty="0">
                <a:solidFill>
                  <a:schemeClr val="tx1"/>
                </a:solidFill>
                <a:latin typeface="Times New Roman" panose="02020603050405020304" pitchFamily="18" charset="0"/>
                <a:cs typeface="Times New Roman" panose="02020603050405020304" pitchFamily="18" charset="0"/>
              </a:rPr>
              <a:t>•  Darshan </a:t>
            </a:r>
            <a:r>
              <a:rPr lang="en-US" sz="2800" dirty="0" err="1">
                <a:solidFill>
                  <a:schemeClr val="tx1"/>
                </a:solidFill>
                <a:latin typeface="Times New Roman" panose="02020603050405020304" pitchFamily="18" charset="0"/>
                <a:cs typeface="Times New Roman" panose="02020603050405020304" pitchFamily="18" charset="0"/>
              </a:rPr>
              <a:t>Sohi</a:t>
            </a:r>
            <a:r>
              <a:rPr lang="en-US" sz="2800" dirty="0">
                <a:solidFill>
                  <a:schemeClr val="tx1"/>
                </a:solidFill>
                <a:latin typeface="Times New Roman" panose="02020603050405020304" pitchFamily="18" charset="0"/>
                <a:cs typeface="Times New Roman" panose="02020603050405020304" pitchFamily="18" charset="0"/>
              </a:rPr>
              <a:t>. PV A text book of applied nutrition and dietetics. S.    </a:t>
            </a:r>
          </a:p>
          <a:p>
            <a:pPr marL="45720" indent="0" algn="just">
              <a:buNone/>
            </a:pPr>
            <a:r>
              <a:rPr lang="en-US" sz="2800" dirty="0">
                <a:solidFill>
                  <a:schemeClr val="tx1"/>
                </a:solidFill>
                <a:latin typeface="Times New Roman" panose="02020603050405020304" pitchFamily="18" charset="0"/>
                <a:cs typeface="Times New Roman" panose="02020603050405020304" pitchFamily="18" charset="0"/>
              </a:rPr>
              <a:t>    Vikas and company medical publisher, Punjab; 2022. </a:t>
            </a:r>
          </a:p>
          <a:p>
            <a:pPr marL="45720" indent="0" algn="just">
              <a:buNone/>
            </a:pPr>
            <a:r>
              <a:rPr lang="en-US" sz="2800" dirty="0">
                <a:solidFill>
                  <a:schemeClr val="tx1"/>
                </a:solidFill>
                <a:latin typeface="Times New Roman" panose="02020603050405020304" pitchFamily="18" charset="0"/>
                <a:cs typeface="Times New Roman" panose="02020603050405020304" pitchFamily="18" charset="0"/>
              </a:rPr>
              <a:t>•  Deepti Chauhan. Applied nutrition &amp; dietetics: For B.Sc. and post </a:t>
            </a:r>
          </a:p>
          <a:p>
            <a:pPr marL="45720" indent="0" algn="just">
              <a:buNone/>
            </a:pPr>
            <a:r>
              <a:rPr lang="en-US" sz="2800" dirty="0">
                <a:solidFill>
                  <a:schemeClr val="tx1"/>
                </a:solidFill>
                <a:latin typeface="Times New Roman" panose="02020603050405020304" pitchFamily="18" charset="0"/>
                <a:cs typeface="Times New Roman" panose="02020603050405020304" pitchFamily="18" charset="0"/>
              </a:rPr>
              <a:t>    basic nursing students; 1st edition. Lotus publisher, Punjab; 2022. </a:t>
            </a:r>
          </a:p>
          <a:p>
            <a:pPr marL="45720" indent="0" algn="just">
              <a:buNone/>
            </a:pPr>
            <a:r>
              <a:rPr lang="en-US" sz="2800" dirty="0">
                <a:solidFill>
                  <a:schemeClr val="tx1"/>
                </a:solidFill>
                <a:latin typeface="Times New Roman" panose="02020603050405020304" pitchFamily="18" charset="0"/>
                <a:cs typeface="Times New Roman" panose="02020603050405020304" pitchFamily="18" charset="0"/>
              </a:rPr>
              <a:t>•  Darshan </a:t>
            </a:r>
            <a:r>
              <a:rPr lang="en-US" sz="2800" dirty="0" err="1">
                <a:solidFill>
                  <a:schemeClr val="tx1"/>
                </a:solidFill>
                <a:latin typeface="Times New Roman" panose="02020603050405020304" pitchFamily="18" charset="0"/>
                <a:cs typeface="Times New Roman" panose="02020603050405020304" pitchFamily="18" charset="0"/>
              </a:rPr>
              <a:t>Sohi</a:t>
            </a:r>
            <a:r>
              <a:rPr lang="en-US" sz="2800" dirty="0">
                <a:solidFill>
                  <a:schemeClr val="tx1"/>
                </a:solidFill>
                <a:latin typeface="Times New Roman" panose="02020603050405020304" pitchFamily="18" charset="0"/>
                <a:cs typeface="Times New Roman" panose="02020603050405020304" pitchFamily="18" charset="0"/>
              </a:rPr>
              <a:t>. A comprehensive textbook of nutrition and therapeutic </a:t>
            </a:r>
          </a:p>
          <a:p>
            <a:pPr marL="45720" indent="0" algn="just">
              <a:buNone/>
            </a:pPr>
            <a:r>
              <a:rPr lang="en-US" sz="2800" dirty="0">
                <a:solidFill>
                  <a:schemeClr val="tx1"/>
                </a:solidFill>
                <a:latin typeface="Times New Roman" panose="02020603050405020304" pitchFamily="18" charset="0"/>
                <a:cs typeface="Times New Roman" panose="02020603050405020304" pitchFamily="18" charset="0"/>
              </a:rPr>
              <a:t>   diets for BSc nursing students; 2nd edition Jaypee brothers medical  </a:t>
            </a:r>
          </a:p>
          <a:p>
            <a:pPr marL="45720" indent="0" algn="just">
              <a:buNone/>
            </a:pPr>
            <a:r>
              <a:rPr lang="en-US" sz="2800" dirty="0">
                <a:solidFill>
                  <a:schemeClr val="tx1"/>
                </a:solidFill>
                <a:latin typeface="Times New Roman" panose="02020603050405020304" pitchFamily="18" charset="0"/>
                <a:cs typeface="Times New Roman" panose="02020603050405020304" pitchFamily="18" charset="0"/>
              </a:rPr>
              <a:t>   publisher, New Delhi; 2018. </a:t>
            </a:r>
          </a:p>
          <a:p>
            <a:pPr marL="45720" indent="0" algn="just">
              <a:buNone/>
            </a:pPr>
            <a:r>
              <a:rPr lang="en-US" sz="2800" dirty="0">
                <a:solidFill>
                  <a:schemeClr val="tx1"/>
                </a:solidFill>
                <a:latin typeface="Times New Roman" panose="02020603050405020304" pitchFamily="18" charset="0"/>
                <a:cs typeface="Times New Roman" panose="02020603050405020304" pitchFamily="18" charset="0"/>
              </a:rPr>
              <a:t>• Monika </a:t>
            </a:r>
            <a:r>
              <a:rPr lang="en-US" sz="2800" dirty="0" err="1">
                <a:solidFill>
                  <a:schemeClr val="tx1"/>
                </a:solidFill>
                <a:latin typeface="Times New Roman" panose="02020603050405020304" pitchFamily="18" charset="0"/>
                <a:cs typeface="Times New Roman" panose="02020603050405020304" pitchFamily="18" charset="0"/>
              </a:rPr>
              <a:t>Sharma.Textbook</a:t>
            </a:r>
            <a:r>
              <a:rPr lang="en-US" sz="2800" dirty="0">
                <a:solidFill>
                  <a:schemeClr val="tx1"/>
                </a:solidFill>
                <a:latin typeface="Times New Roman" panose="02020603050405020304" pitchFamily="18" charset="0"/>
                <a:cs typeface="Times New Roman" panose="02020603050405020304" pitchFamily="18" charset="0"/>
              </a:rPr>
              <a:t> of nutrition: For B.Sc. Nursing students: 2nd </a:t>
            </a:r>
          </a:p>
          <a:p>
            <a:pPr marL="45720" indent="0" algn="just">
              <a:buNone/>
            </a:pP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edition,CBS</a:t>
            </a:r>
            <a:r>
              <a:rPr lang="en-US" sz="2800" dirty="0">
                <a:solidFill>
                  <a:schemeClr val="tx1"/>
                </a:solidFill>
                <a:latin typeface="Times New Roman" panose="02020603050405020304" pitchFamily="18" charset="0"/>
                <a:cs typeface="Times New Roman" panose="02020603050405020304" pitchFamily="18" charset="0"/>
              </a:rPr>
              <a:t> publishers &amp; distributors Pvt. Ltd. 2020.</a:t>
            </a:r>
          </a:p>
          <a:p>
            <a:pPr marL="45720" indent="0" algn="just">
              <a:buNone/>
            </a:pPr>
            <a:r>
              <a:rPr lang="en-US" sz="2800" dirty="0">
                <a:solidFill>
                  <a:schemeClr val="tx1"/>
                </a:solidFill>
                <a:latin typeface="Times New Roman" panose="02020603050405020304" pitchFamily="18" charset="0"/>
                <a:cs typeface="Times New Roman" panose="02020603050405020304" pitchFamily="18" charset="0"/>
              </a:rPr>
              <a:t>• Anjana Agarwal, Shobha A U. Textbook of human nutrition; 1st edition. </a:t>
            </a:r>
          </a:p>
          <a:p>
            <a:pPr marL="45720" indent="0" algn="just">
              <a:buNone/>
            </a:pPr>
            <a:r>
              <a:rPr lang="en-US" sz="2800" dirty="0">
                <a:solidFill>
                  <a:schemeClr val="tx1"/>
                </a:solidFill>
                <a:latin typeface="Times New Roman" panose="02020603050405020304" pitchFamily="18" charset="0"/>
                <a:cs typeface="Times New Roman" panose="02020603050405020304" pitchFamily="18" charset="0"/>
              </a:rPr>
              <a:t>   Jaypee brothers medical publisher, New Delhi; 2014</a:t>
            </a:r>
          </a:p>
        </p:txBody>
      </p:sp>
    </p:spTree>
    <p:extLst>
      <p:ext uri="{BB962C8B-B14F-4D97-AF65-F5344CB8AC3E}">
        <p14:creationId xmlns:p14="http://schemas.microsoft.com/office/powerpoint/2010/main" val="3184547196"/>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39829</TotalTime>
  <Words>1165</Words>
  <Application>Microsoft Office PowerPoint</Application>
  <PresentationFormat>Widescreen</PresentationFormat>
  <Paragraphs>126</Paragraphs>
  <Slides>22</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Slide Titles</vt:lpstr>
      </vt:variant>
      <vt:variant>
        <vt:i4>22</vt:i4>
      </vt:variant>
      <vt:variant>
        <vt:lpstr>Custom Shows</vt:lpstr>
      </vt:variant>
      <vt:variant>
        <vt:i4>1</vt:i4>
      </vt:variant>
    </vt:vector>
  </HeadingPairs>
  <TitlesOfParts>
    <vt:vector size="28" baseType="lpstr">
      <vt:lpstr>Arial</vt:lpstr>
      <vt:lpstr>Calibri</vt:lpstr>
      <vt:lpstr>Corbel</vt:lpstr>
      <vt:lpstr>Times New Roman</vt:lpstr>
      <vt:lpstr>Basis</vt:lpstr>
      <vt:lpstr>Nutrition </vt:lpstr>
      <vt:lpstr>LEARNING OBJECTIVES</vt:lpstr>
      <vt:lpstr>INTRODUCTION</vt:lpstr>
      <vt:lpstr>CONCEPTS OF NUTRITION</vt:lpstr>
      <vt:lpstr>PowerPoint Presentation</vt:lpstr>
      <vt:lpstr>DEFINITION OF HEALTH</vt:lpstr>
      <vt:lpstr>Question.</vt:lpstr>
      <vt:lpstr>MALNUTRITION</vt:lpstr>
      <vt:lpstr> Undernutrition - Micronutrient malnutrition </vt:lpstr>
      <vt:lpstr> Undernutrition - Protein-energy malnutrition(PEM) </vt:lpstr>
      <vt:lpstr>PowerPoint Presentation</vt:lpstr>
      <vt:lpstr>Overnutrition</vt:lpstr>
      <vt:lpstr>PowerPoint Presentation</vt:lpstr>
      <vt:lpstr>PowerPoint Presentation</vt:lpstr>
      <vt:lpstr>ROLE OF NUTRTION IN MAINTAINING  HEALTH</vt:lpstr>
      <vt:lpstr>PowerPoint Presentation</vt:lpstr>
      <vt:lpstr>PowerPoint Presentation</vt:lpstr>
      <vt:lpstr>PowerPoint Presentation</vt:lpstr>
      <vt:lpstr>PowerPoint Presentation</vt:lpstr>
      <vt:lpstr>FACTORS AFFECTING FOOD &amp; NUTRITION</vt:lpstr>
      <vt:lpstr>Summary</vt:lpstr>
      <vt:lpstr>Reference: </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dc:title>
  <dc:creator>Dell</dc:creator>
  <cp:lastModifiedBy>Dell</cp:lastModifiedBy>
  <cp:revision>47</cp:revision>
  <dcterms:created xsi:type="dcterms:W3CDTF">2022-04-01T03:02:02Z</dcterms:created>
  <dcterms:modified xsi:type="dcterms:W3CDTF">2024-01-29T06:09:20Z</dcterms:modified>
</cp:coreProperties>
</file>