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8" r:id="rId2"/>
    <p:sldMasterId id="2147483684" r:id="rId3"/>
    <p:sldMasterId id="2147483690" r:id="rId4"/>
    <p:sldMasterId id="2147483696" r:id="rId5"/>
    <p:sldMasterId id="2147483702" r:id="rId6"/>
    <p:sldMasterId id="2147483708" r:id="rId7"/>
    <p:sldMasterId id="2147483714" r:id="rId8"/>
    <p:sldMasterId id="2147483720" r:id="rId9"/>
    <p:sldMasterId id="2147483726" r:id="rId10"/>
  </p:sldMasterIdLst>
  <p:sldIdLst>
    <p:sldId id="275" r:id="rId11"/>
    <p:sldId id="276" r:id="rId12"/>
    <p:sldId id="297" r:id="rId13"/>
    <p:sldId id="257" r:id="rId14"/>
    <p:sldId id="277" r:id="rId15"/>
    <p:sldId id="278" r:id="rId16"/>
    <p:sldId id="258" r:id="rId17"/>
    <p:sldId id="259" r:id="rId18"/>
    <p:sldId id="260" r:id="rId19"/>
    <p:sldId id="309" r:id="rId20"/>
    <p:sldId id="261" r:id="rId21"/>
    <p:sldId id="262" r:id="rId22"/>
    <p:sldId id="263" r:id="rId23"/>
    <p:sldId id="281" r:id="rId24"/>
    <p:sldId id="282" r:id="rId25"/>
    <p:sldId id="283" r:id="rId26"/>
    <p:sldId id="285" r:id="rId27"/>
    <p:sldId id="296" r:id="rId28"/>
    <p:sldId id="286" r:id="rId29"/>
    <p:sldId id="287" r:id="rId30"/>
    <p:sldId id="290" r:id="rId31"/>
    <p:sldId id="289" r:id="rId32"/>
    <p:sldId id="291" r:id="rId33"/>
    <p:sldId id="292" r:id="rId34"/>
    <p:sldId id="293" r:id="rId35"/>
    <p:sldId id="264" r:id="rId36"/>
    <p:sldId id="265" r:id="rId37"/>
    <p:sldId id="266" r:id="rId38"/>
    <p:sldId id="304" r:id="rId39"/>
    <p:sldId id="267" r:id="rId40"/>
    <p:sldId id="305" r:id="rId41"/>
    <p:sldId id="306" r:id="rId42"/>
    <p:sldId id="307" r:id="rId43"/>
    <p:sldId id="308" r:id="rId44"/>
    <p:sldId id="268" r:id="rId45"/>
    <p:sldId id="269" r:id="rId46"/>
    <p:sldId id="270" r:id="rId47"/>
    <p:sldId id="295" r:id="rId48"/>
    <p:sldId id="271" r:id="rId49"/>
    <p:sldId id="298" r:id="rId50"/>
    <p:sldId id="299" r:id="rId51"/>
    <p:sldId id="300" r:id="rId52"/>
    <p:sldId id="301" r:id="rId53"/>
    <p:sldId id="302" r:id="rId54"/>
    <p:sldId id="303" r:id="rId55"/>
    <p:sldId id="279" r:id="rId56"/>
    <p:sldId id="280" r:id="rId57"/>
    <p:sldId id="273" r:id="rId58"/>
    <p:sldId id="274" r:id="rId5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092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85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037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14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79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097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537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25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75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6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2499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0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392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30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796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484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42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444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73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297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731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46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402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9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616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07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027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821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83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890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556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035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115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54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21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47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31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034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8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266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086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276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4065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0986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5324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800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4919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261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502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42785"/>
      </p:ext>
    </p:extLst>
  </p:cSld>
  <p:clrMapOvr>
    <a:masterClrMapping/>
  </p:clrMapOvr>
  <p:transition>
    <p:wedg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42381"/>
      </p:ext>
    </p:extLst>
  </p:cSld>
  <p:clrMapOvr>
    <a:masterClrMapping/>
  </p:clrMapOvr>
  <p:transition>
    <p:wedg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65124"/>
      </p:ext>
    </p:extLst>
  </p:cSld>
  <p:clrMapOvr>
    <a:masterClrMapping/>
  </p:clrMapOvr>
  <p:transition>
    <p:wedg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93882"/>
      </p:ext>
    </p:extLst>
  </p:cSld>
  <p:clrMapOvr>
    <a:masterClrMapping/>
  </p:clrMapOvr>
  <p:transition>
    <p:wedg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08747"/>
      </p:ext>
    </p:extLst>
  </p:cSld>
  <p:clrMapOvr>
    <a:masterClrMapping/>
  </p:clrMapOvr>
  <p:transition>
    <p:wedg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6587"/>
      </p:ext>
    </p:extLst>
  </p:cSld>
  <p:clrMapOvr>
    <a:masterClrMapping/>
  </p:clrMapOvr>
  <p:transition>
    <p:wedg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39809"/>
      </p:ext>
    </p:extLst>
  </p:cSld>
  <p:clrMapOvr>
    <a:masterClrMapping/>
  </p:clrMapOvr>
  <p:transition>
    <p:wedg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676020"/>
      </p:ext>
    </p:extLst>
  </p:cSld>
  <p:clrMapOvr>
    <a:masterClrMapping/>
  </p:clrMapOvr>
  <p:transition>
    <p:wedg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58090"/>
      </p:ext>
    </p:extLst>
  </p:cSld>
  <p:clrMapOvr>
    <a:masterClrMapping/>
  </p:clrMapOvr>
  <p:transition>
    <p:wedg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50693"/>
      </p:ext>
    </p:extLst>
  </p:cSld>
  <p:clrMapOvr>
    <a:masterClrMapping/>
  </p:clrMapOvr>
  <p:transition>
    <p:wedg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66907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64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3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6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52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295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1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2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437" y="71437"/>
            <a:ext cx="9072562" cy="6786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4357" y="552957"/>
            <a:ext cx="34152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D44A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283"/>
            <a:ext cx="8251190" cy="392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94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62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b="1" dirty="0" smtClean="0"/>
              <a:t>NEUROLOGICAL  EXAMINATION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07161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Terminology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343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  Clonus-</a:t>
            </a:r>
            <a:r>
              <a:rPr lang="en-US" dirty="0" smtClean="0"/>
              <a:t> abnormal </a:t>
            </a:r>
            <a:r>
              <a:rPr lang="en-US" dirty="0"/>
              <a:t>movement marked by  alternating contraction and relaxation of  a muscle occurring in rapid succession.</a:t>
            </a:r>
          </a:p>
          <a:p>
            <a:r>
              <a:rPr lang="en-US" b="1" dirty="0" smtClean="0"/>
              <a:t>Photophobia</a:t>
            </a:r>
            <a:r>
              <a:rPr lang="en-US" dirty="0" smtClean="0"/>
              <a:t>- inability </a:t>
            </a:r>
            <a:r>
              <a:rPr lang="en-US" dirty="0"/>
              <a:t>to tolerate light.  increase in muscle tone at rest </a:t>
            </a:r>
            <a:endParaRPr lang="en-US" dirty="0" smtClean="0"/>
          </a:p>
          <a:p>
            <a:r>
              <a:rPr lang="en-US" b="1" dirty="0" smtClean="0"/>
              <a:t>Rigidity-</a:t>
            </a:r>
            <a:r>
              <a:rPr lang="en-US" dirty="0" smtClean="0"/>
              <a:t>  </a:t>
            </a:r>
            <a:r>
              <a:rPr lang="en-US" dirty="0"/>
              <a:t>characterized by increased resistance </a:t>
            </a:r>
            <a:r>
              <a:rPr lang="en-US" dirty="0" smtClean="0"/>
              <a:t>to passive </a:t>
            </a:r>
            <a:r>
              <a:rPr lang="en-US" dirty="0"/>
              <a:t>stretch.</a:t>
            </a:r>
          </a:p>
          <a:p>
            <a:r>
              <a:rPr lang="en-US" b="1" dirty="0" smtClean="0"/>
              <a:t>Spasticity-</a:t>
            </a:r>
            <a:r>
              <a:rPr lang="en-US" dirty="0" smtClean="0"/>
              <a:t> sustained </a:t>
            </a:r>
            <a:r>
              <a:rPr lang="en-US" dirty="0"/>
              <a:t>increase in tension  of a muscle when it is passively  lengthened or stretched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10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INDICATIONS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PATIENT SUFFERING UNDER DISEASE SUCH AS</a:t>
            </a:r>
          </a:p>
          <a:p>
            <a:r>
              <a:rPr lang="en-US" dirty="0"/>
              <a:t>MENNINGITIS</a:t>
            </a:r>
          </a:p>
          <a:p>
            <a:r>
              <a:rPr lang="en-US" dirty="0"/>
              <a:t>HEAD INJURY</a:t>
            </a:r>
          </a:p>
          <a:p>
            <a:r>
              <a:rPr lang="en-US" dirty="0"/>
              <a:t>BRAIN TUMOR</a:t>
            </a:r>
          </a:p>
          <a:p>
            <a:r>
              <a:rPr lang="en-US" dirty="0"/>
              <a:t>UNCONSCIOUS PATIENT</a:t>
            </a:r>
          </a:p>
          <a:p>
            <a:r>
              <a:rPr lang="en-US" dirty="0"/>
              <a:t>HIGH GREAD FEVER</a:t>
            </a:r>
          </a:p>
          <a:p>
            <a:r>
              <a:rPr lang="en-US" dirty="0"/>
              <a:t>TETANUS</a:t>
            </a:r>
          </a:p>
          <a:p>
            <a:r>
              <a:rPr lang="en-US" dirty="0"/>
              <a:t>COMA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270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461594"/>
            <a:ext cx="40798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i="1" dirty="0">
                <a:latin typeface="Calibri"/>
                <a:cs typeface="Calibri"/>
              </a:rPr>
              <a:t>INT</a:t>
            </a:r>
            <a:r>
              <a:rPr sz="4400" b="1" i="1" spc="-30" dirty="0">
                <a:latin typeface="Calibri"/>
                <a:cs typeface="Calibri"/>
              </a:rPr>
              <a:t>R</a:t>
            </a:r>
            <a:r>
              <a:rPr sz="4400" b="1" i="1" spc="-5" dirty="0">
                <a:latin typeface="Calibri"/>
                <a:cs typeface="Calibri"/>
              </a:rPr>
              <a:t>ODUC</a:t>
            </a:r>
            <a:r>
              <a:rPr sz="4400" b="1" i="1" spc="5" dirty="0">
                <a:latin typeface="Calibri"/>
                <a:cs typeface="Calibri"/>
              </a:rPr>
              <a:t>T</a:t>
            </a:r>
            <a:r>
              <a:rPr sz="4400" b="1" i="1" dirty="0">
                <a:latin typeface="Calibri"/>
                <a:cs typeface="Calibri"/>
              </a:rPr>
              <a:t>ION…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1607565"/>
            <a:ext cx="8077200" cy="30707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purpose of </a:t>
            </a:r>
            <a:r>
              <a:rPr sz="3200" spc="-10" dirty="0">
                <a:latin typeface="Calibri"/>
                <a:cs typeface="Calibri"/>
              </a:rPr>
              <a:t>neurological  </a:t>
            </a:r>
            <a:r>
              <a:rPr sz="3200" spc="-15" dirty="0">
                <a:latin typeface="Calibri"/>
                <a:cs typeface="Calibri"/>
              </a:rPr>
              <a:t>examination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determine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5" dirty="0">
                <a:latin typeface="Calibri"/>
                <a:cs typeface="Calibri"/>
              </a:rPr>
              <a:t>presence or absence of disease </a:t>
            </a:r>
            <a:r>
              <a:rPr sz="3200" dirty="0">
                <a:latin typeface="Calibri"/>
                <a:cs typeface="Calibri"/>
              </a:rPr>
              <a:t>in the  </a:t>
            </a:r>
            <a:r>
              <a:rPr sz="3200" spc="-5" dirty="0">
                <a:latin typeface="Calibri"/>
                <a:cs typeface="Calibri"/>
              </a:rPr>
              <a:t>nervous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system.</a:t>
            </a:r>
            <a:endParaRPr sz="3200" dirty="0">
              <a:latin typeface="Calibri"/>
              <a:cs typeface="Calibri"/>
            </a:endParaRPr>
          </a:p>
          <a:p>
            <a:pPr marL="355600" marR="2381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Nurses are </a:t>
            </a:r>
            <a:r>
              <a:rPr sz="3200" spc="-20" dirty="0">
                <a:latin typeface="Calibri"/>
                <a:cs typeface="Calibri"/>
              </a:rPr>
              <a:t>involve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examining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10" dirty="0">
                <a:latin typeface="Calibri"/>
                <a:cs typeface="Calibri"/>
              </a:rPr>
              <a:t>neurological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15" dirty="0">
                <a:latin typeface="Calibri"/>
                <a:cs typeface="Calibri"/>
              </a:rPr>
              <a:t>physical </a:t>
            </a:r>
            <a:r>
              <a:rPr sz="3200" spc="-20" dirty="0">
                <a:latin typeface="Calibri"/>
                <a:cs typeface="Calibri"/>
              </a:rPr>
              <a:t>status </a:t>
            </a:r>
            <a:r>
              <a:rPr sz="3200" spc="-5" dirty="0">
                <a:latin typeface="Calibri"/>
                <a:cs typeface="Calibri"/>
              </a:rPr>
              <a:t>of the  </a:t>
            </a: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as </a:t>
            </a:r>
            <a:r>
              <a:rPr sz="3200" spc="-5" dirty="0">
                <a:latin typeface="Calibri"/>
                <a:cs typeface="Calibri"/>
              </a:rPr>
              <a:t>part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total physical  </a:t>
            </a:r>
            <a:r>
              <a:rPr sz="3200" spc="-5" dirty="0">
                <a:latin typeface="Calibri"/>
                <a:cs typeface="Calibri"/>
              </a:rPr>
              <a:t>assessment.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 smtClean="0"/>
              <a:t>History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Presenting complaint</a:t>
            </a:r>
          </a:p>
          <a:p>
            <a:r>
              <a:rPr lang="en-US" dirty="0"/>
              <a:t>Ask about the symptoms:</a:t>
            </a:r>
          </a:p>
          <a:p>
            <a:r>
              <a:rPr lang="en-US" dirty="0"/>
              <a:t>What are they?</a:t>
            </a:r>
          </a:p>
          <a:p>
            <a:r>
              <a:rPr lang="en-US" dirty="0"/>
              <a:t>Which part of the body do they affect? Are they  </a:t>
            </a:r>
            <a:r>
              <a:rPr lang="en-US" dirty="0" err="1"/>
              <a:t>localised</a:t>
            </a:r>
            <a:r>
              <a:rPr lang="en-US" dirty="0"/>
              <a:t> or more widespread?</a:t>
            </a:r>
          </a:p>
          <a:p>
            <a:r>
              <a:rPr lang="en-US" dirty="0"/>
              <a:t>When did they start?</a:t>
            </a:r>
          </a:p>
          <a:p>
            <a:r>
              <a:rPr lang="en-US" dirty="0"/>
              <a:t>How long do they last for?</a:t>
            </a:r>
          </a:p>
          <a:p>
            <a:r>
              <a:rPr lang="en-US" dirty="0"/>
              <a:t>Were they sudden, rapid or gradual in onset? Is  there a history of trauma?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488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Continue….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Ask about any associated symptoms  (other features of neurological disease):</a:t>
            </a:r>
          </a:p>
          <a:p>
            <a:r>
              <a:rPr lang="en-US" dirty="0"/>
              <a:t>Headache</a:t>
            </a:r>
          </a:p>
          <a:p>
            <a:r>
              <a:rPr lang="en-US" dirty="0"/>
              <a:t>Numbness, pins and needles, cold or  warmth</a:t>
            </a:r>
          </a:p>
          <a:p>
            <a:r>
              <a:rPr lang="en-US" dirty="0"/>
              <a:t>Weakness, unsteadiness, stiffness or  clumsiness</a:t>
            </a:r>
          </a:p>
          <a:p>
            <a:r>
              <a:rPr lang="en-US" dirty="0"/>
              <a:t>Nausea or vomiting</a:t>
            </a:r>
          </a:p>
          <a:p>
            <a:r>
              <a:rPr lang="en-US" dirty="0"/>
              <a:t>Visual disturbance</a:t>
            </a:r>
          </a:p>
          <a:p>
            <a:r>
              <a:rPr lang="en-US" dirty="0"/>
              <a:t>Altered consciousness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14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394" y="130883"/>
            <a:ext cx="7007606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1" i="1" spc="-5" dirty="0">
                <a:latin typeface="Calibri"/>
                <a:cs typeface="Calibri"/>
              </a:rPr>
              <a:t>Aspects of</a:t>
            </a:r>
            <a:r>
              <a:rPr b="1" i="1" spc="-80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Neurological  </a:t>
            </a:r>
            <a:r>
              <a:rPr b="1" i="1" spc="-10" dirty="0">
                <a:latin typeface="Calibri"/>
                <a:cs typeface="Calibri"/>
              </a:rPr>
              <a:t>Examination…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510599"/>
            <a:ext cx="4930775" cy="43186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Levels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consciousness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Mental </a:t>
            </a:r>
            <a:r>
              <a:rPr sz="3200" spc="-20" dirty="0">
                <a:latin typeface="Calibri"/>
                <a:cs typeface="Calibri"/>
              </a:rPr>
              <a:t>status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examination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84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Special </a:t>
            </a:r>
            <a:r>
              <a:rPr sz="3200" spc="-15" dirty="0">
                <a:latin typeface="Calibri"/>
                <a:cs typeface="Calibri"/>
              </a:rPr>
              <a:t>cerebral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functions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Cranial nerve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function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Motor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Sensory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Cerebellar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</a:t>
            </a:r>
            <a:endParaRPr sz="3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30" dirty="0">
                <a:latin typeface="Calibri"/>
                <a:cs typeface="Calibri"/>
              </a:rPr>
              <a:t>Reflexes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34409"/>
            <a:ext cx="576199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3600" b="1" i="1" spc="-5" dirty="0">
                <a:latin typeface="Calibri"/>
                <a:cs typeface="Calibri"/>
              </a:rPr>
              <a:t>1.	</a:t>
            </a:r>
            <a:r>
              <a:rPr sz="3600" b="1" i="1" spc="-10" dirty="0">
                <a:latin typeface="Calibri"/>
                <a:cs typeface="Calibri"/>
              </a:rPr>
              <a:t>Levels </a:t>
            </a:r>
            <a:r>
              <a:rPr sz="3600" b="1" i="1" spc="-5" dirty="0">
                <a:latin typeface="Calibri"/>
                <a:cs typeface="Calibri"/>
              </a:rPr>
              <a:t>of</a:t>
            </a:r>
            <a:r>
              <a:rPr sz="3600" b="1" i="1" spc="-75" dirty="0">
                <a:latin typeface="Calibri"/>
                <a:cs typeface="Calibri"/>
              </a:rPr>
              <a:t> </a:t>
            </a:r>
            <a:r>
              <a:rPr sz="3600" b="1" i="1" spc="-10" dirty="0">
                <a:latin typeface="Calibri"/>
                <a:cs typeface="Calibri"/>
              </a:rPr>
              <a:t>consciousness: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921765"/>
            <a:ext cx="7125970" cy="46916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39165" indent="-342900">
              <a:lnSpc>
                <a:spcPct val="100000"/>
              </a:lnSpc>
              <a:spcBef>
                <a:spcPts val="105"/>
              </a:spcBef>
            </a:pPr>
            <a:r>
              <a:rPr sz="2800" i="1" spc="-5" dirty="0">
                <a:latin typeface="Calibri"/>
                <a:cs typeface="Calibri"/>
              </a:rPr>
              <a:t>Assessment of levels of consciousness  includes </a:t>
            </a:r>
            <a:r>
              <a:rPr sz="2800" i="1" spc="-10" dirty="0">
                <a:latin typeface="Calibri"/>
                <a:cs typeface="Calibri"/>
              </a:rPr>
              <a:t>following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categories:</a:t>
            </a:r>
            <a:endParaRPr sz="2800" dirty="0">
              <a:latin typeface="Calibri"/>
              <a:cs typeface="Calibri"/>
            </a:endParaRPr>
          </a:p>
          <a:p>
            <a:pPr marL="527685" marR="459105" indent="-515620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527685" algn="l"/>
                <a:tab pos="528320" algn="l"/>
              </a:tabLst>
            </a:pPr>
            <a:r>
              <a:rPr sz="2800" b="1" i="1" dirty="0">
                <a:latin typeface="Calibri"/>
                <a:cs typeface="Calibri"/>
              </a:rPr>
              <a:t>Alertness: </a:t>
            </a:r>
            <a:r>
              <a:rPr sz="2800" spc="-20" dirty="0">
                <a:latin typeface="Calibri"/>
                <a:cs typeface="Calibri"/>
              </a:rPr>
              <a:t>Patient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30" dirty="0">
                <a:latin typeface="Calibri"/>
                <a:cs typeface="Calibri"/>
              </a:rPr>
              <a:t>awake, </a:t>
            </a:r>
            <a:r>
              <a:rPr sz="2800" spc="-10" dirty="0">
                <a:latin typeface="Calibri"/>
                <a:cs typeface="Calibri"/>
              </a:rPr>
              <a:t>responds  immediately </a:t>
            </a:r>
            <a:r>
              <a:rPr sz="2800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appropriately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all  </a:t>
            </a:r>
            <a:r>
              <a:rPr sz="2800" spc="-5" dirty="0">
                <a:latin typeface="Calibri"/>
                <a:cs typeface="Calibri"/>
              </a:rPr>
              <a:t>verbal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stimuli.</a:t>
            </a:r>
            <a:endParaRPr sz="2800" dirty="0">
              <a:latin typeface="Calibri"/>
              <a:cs typeface="Calibri"/>
            </a:endParaRPr>
          </a:p>
          <a:p>
            <a:pPr marL="527685" marR="1661795" indent="-515620" algn="just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528320" algn="l"/>
              </a:tabLst>
            </a:pPr>
            <a:r>
              <a:rPr sz="2800" b="1" i="1" spc="-5" dirty="0">
                <a:latin typeface="Calibri"/>
                <a:cs typeface="Calibri"/>
              </a:rPr>
              <a:t>Lethargic: </a:t>
            </a:r>
            <a:r>
              <a:rPr sz="2800" spc="-20" dirty="0">
                <a:latin typeface="Calibri"/>
                <a:cs typeface="Calibri"/>
              </a:rPr>
              <a:t>Patient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25" dirty="0">
                <a:latin typeface="Calibri"/>
                <a:cs typeface="Calibri"/>
              </a:rPr>
              <a:t>drowsy </a:t>
            </a:r>
            <a:r>
              <a:rPr sz="2800" dirty="0">
                <a:latin typeface="Calibri"/>
                <a:cs typeface="Calibri"/>
              </a:rPr>
              <a:t>&amp;  </a:t>
            </a:r>
            <a:r>
              <a:rPr sz="2800" spc="-20" dirty="0">
                <a:latin typeface="Calibri"/>
                <a:cs typeface="Calibri"/>
              </a:rPr>
              <a:t>inattentive </a:t>
            </a:r>
            <a:r>
              <a:rPr sz="2800" spc="-5" dirty="0">
                <a:latin typeface="Calibri"/>
                <a:cs typeface="Calibri"/>
              </a:rPr>
              <a:t>but </a:t>
            </a:r>
            <a:r>
              <a:rPr sz="2800" spc="-10" dirty="0">
                <a:latin typeface="Calibri"/>
                <a:cs typeface="Calibri"/>
              </a:rPr>
              <a:t>arouses </a:t>
            </a:r>
            <a:r>
              <a:rPr sz="2800" spc="-35" dirty="0">
                <a:latin typeface="Calibri"/>
                <a:cs typeface="Calibri"/>
              </a:rPr>
              <a:t>easily,  </a:t>
            </a:r>
            <a:r>
              <a:rPr sz="2800" spc="-10" dirty="0">
                <a:latin typeface="Calibri"/>
                <a:cs typeface="Calibri"/>
              </a:rPr>
              <a:t>frequently </a:t>
            </a:r>
            <a:r>
              <a:rPr sz="2800" spc="-20" dirty="0">
                <a:latin typeface="Calibri"/>
                <a:cs typeface="Calibri"/>
              </a:rPr>
              <a:t>off to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sleep.</a:t>
            </a:r>
            <a:endParaRPr sz="2800" dirty="0">
              <a:latin typeface="Calibri"/>
              <a:cs typeface="Calibri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528320" algn="l"/>
              </a:tabLst>
            </a:pPr>
            <a:r>
              <a:rPr sz="2800" b="1" i="1" spc="-5" dirty="0">
                <a:latin typeface="Calibri"/>
                <a:cs typeface="Calibri"/>
              </a:rPr>
              <a:t>Stuporous: </a:t>
            </a:r>
            <a:r>
              <a:rPr sz="2800" dirty="0">
                <a:latin typeface="Calibri"/>
                <a:cs typeface="Calibri"/>
              </a:rPr>
              <a:t>He </a:t>
            </a:r>
            <a:r>
              <a:rPr sz="2800" spc="-10" dirty="0">
                <a:latin typeface="Calibri"/>
                <a:cs typeface="Calibri"/>
              </a:rPr>
              <a:t>arouses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great  </a:t>
            </a:r>
            <a:r>
              <a:rPr sz="2800" spc="-10" dirty="0">
                <a:latin typeface="Calibri"/>
                <a:cs typeface="Calibri"/>
              </a:rPr>
              <a:t>difficulty </a:t>
            </a:r>
            <a:r>
              <a:rPr sz="2800" dirty="0">
                <a:latin typeface="Calibri"/>
                <a:cs typeface="Calibri"/>
              </a:rPr>
              <a:t>&amp; </a:t>
            </a:r>
            <a:r>
              <a:rPr sz="2800" spc="-15" dirty="0">
                <a:latin typeface="Calibri"/>
                <a:cs typeface="Calibri"/>
              </a:rPr>
              <a:t>co-operates </a:t>
            </a:r>
            <a:r>
              <a:rPr sz="2800" spc="-5" dirty="0" smtClean="0">
                <a:latin typeface="Calibri"/>
                <a:cs typeface="Calibri"/>
              </a:rPr>
              <a:t>minimally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84014" y="6395110"/>
            <a:ext cx="22898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88530" y="0"/>
            <a:ext cx="177736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Co</a:t>
            </a:r>
            <a:r>
              <a:rPr sz="4400" spc="10" dirty="0"/>
              <a:t>u</a:t>
            </a:r>
            <a:r>
              <a:rPr sz="4400" spc="-35" dirty="0"/>
              <a:t>n</a:t>
            </a:r>
            <a:r>
              <a:rPr sz="4400" dirty="0"/>
              <a:t>t…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907794" y="769365"/>
            <a:ext cx="7148830" cy="5001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39370" indent="-515620">
              <a:lnSpc>
                <a:spcPct val="100000"/>
              </a:lnSpc>
              <a:spcBef>
                <a:spcPts val="105"/>
              </a:spcBef>
              <a:buAutoNum type="alphaLcPeriod" startAt="4"/>
              <a:tabLst>
                <a:tab pos="527685" algn="l"/>
                <a:tab pos="528320" algn="l"/>
              </a:tabLst>
            </a:pPr>
            <a:r>
              <a:rPr sz="3200" b="1" i="1" spc="-10" dirty="0">
                <a:latin typeface="Calibri"/>
                <a:cs typeface="Calibri"/>
              </a:rPr>
              <a:t>Semi-comatose: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spc="-5" dirty="0">
                <a:latin typeface="Calibri"/>
                <a:cs typeface="Calibri"/>
              </a:rPr>
              <a:t>has </a:t>
            </a:r>
            <a:r>
              <a:rPr sz="3200" spc="-10" dirty="0">
                <a:latin typeface="Calibri"/>
                <a:cs typeface="Calibri"/>
              </a:rPr>
              <a:t>lost </a:t>
            </a:r>
            <a:r>
              <a:rPr sz="3200" spc="-5" dirty="0">
                <a:latin typeface="Calibri"/>
                <a:cs typeface="Calibri"/>
              </a:rPr>
              <a:t>his  ability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respond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verbal </a:t>
            </a:r>
            <a:r>
              <a:rPr sz="3200" spc="-10" dirty="0">
                <a:latin typeface="Calibri"/>
                <a:cs typeface="Calibri"/>
              </a:rPr>
              <a:t>stimuli.  </a:t>
            </a:r>
            <a:r>
              <a:rPr sz="3200" spc="-15" dirty="0">
                <a:latin typeface="Calibri"/>
                <a:cs typeface="Calibri"/>
              </a:rPr>
              <a:t>There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some response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painful  stimuli. </a:t>
            </a:r>
            <a:r>
              <a:rPr sz="3200" spc="-15" dirty="0">
                <a:latin typeface="Calibri"/>
                <a:cs typeface="Calibri"/>
              </a:rPr>
              <a:t>Little </a:t>
            </a:r>
            <a:r>
              <a:rPr sz="3200" spc="-10" dirty="0">
                <a:latin typeface="Calibri"/>
                <a:cs typeface="Calibri"/>
              </a:rPr>
              <a:t>motor </a:t>
            </a:r>
            <a:r>
              <a:rPr sz="3200" spc="-5" dirty="0">
                <a:latin typeface="Calibri"/>
                <a:cs typeface="Calibri"/>
              </a:rPr>
              <a:t>function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9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seen.</a:t>
            </a:r>
            <a:endParaRPr sz="3200" dirty="0">
              <a:latin typeface="Calibri"/>
              <a:cs typeface="Calibri"/>
            </a:endParaRPr>
          </a:p>
          <a:p>
            <a:pPr marL="527685" marR="5080" indent="-515620">
              <a:lnSpc>
                <a:spcPct val="100000"/>
              </a:lnSpc>
              <a:spcBef>
                <a:spcPts val="770"/>
              </a:spcBef>
              <a:buAutoNum type="alphaLcPeriod" startAt="4"/>
              <a:tabLst>
                <a:tab pos="527685" algn="l"/>
                <a:tab pos="528320" algn="l"/>
              </a:tabLst>
            </a:pPr>
            <a:r>
              <a:rPr sz="3200" b="1" i="1" spc="-5" dirty="0">
                <a:latin typeface="Calibri"/>
                <a:cs typeface="Calibri"/>
              </a:rPr>
              <a:t>Comatose: </a:t>
            </a:r>
            <a:r>
              <a:rPr sz="3200" dirty="0">
                <a:latin typeface="Calibri"/>
                <a:cs typeface="Calibri"/>
              </a:rPr>
              <a:t>When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15" dirty="0">
                <a:latin typeface="Calibri"/>
                <a:cs typeface="Calibri"/>
              </a:rPr>
              <a:t>stimulated </a:t>
            </a:r>
            <a:r>
              <a:rPr sz="3200" spc="-10" dirty="0">
                <a:latin typeface="Calibri"/>
                <a:cs typeface="Calibri"/>
              </a:rPr>
              <a:t>there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no response </a:t>
            </a:r>
            <a:r>
              <a:rPr sz="3200" spc="-25" dirty="0">
                <a:latin typeface="Calibri"/>
                <a:cs typeface="Calibri"/>
              </a:rPr>
              <a:t>to  </a:t>
            </a:r>
            <a:r>
              <a:rPr sz="3200" spc="-5" dirty="0">
                <a:latin typeface="Calibri"/>
                <a:cs typeface="Calibri"/>
              </a:rPr>
              <a:t>verbal </a:t>
            </a:r>
            <a:r>
              <a:rPr sz="3200" dirty="0">
                <a:latin typeface="Calibri"/>
                <a:cs typeface="Calibri"/>
              </a:rPr>
              <a:t>or </a:t>
            </a:r>
            <a:r>
              <a:rPr sz="3200" spc="-10" dirty="0">
                <a:latin typeface="Calibri"/>
                <a:cs typeface="Calibri"/>
              </a:rPr>
              <a:t>painful stimuli, </a:t>
            </a:r>
            <a:r>
              <a:rPr sz="3200" dirty="0">
                <a:latin typeface="Calibri"/>
                <a:cs typeface="Calibri"/>
              </a:rPr>
              <a:t>no </a:t>
            </a:r>
            <a:r>
              <a:rPr sz="3200" spc="-10" dirty="0">
                <a:latin typeface="Calibri"/>
                <a:cs typeface="Calibri"/>
              </a:rPr>
              <a:t>motor  </a:t>
            </a:r>
            <a:r>
              <a:rPr sz="3200" spc="-5" dirty="0">
                <a:latin typeface="Calibri"/>
                <a:cs typeface="Calibri"/>
              </a:rPr>
              <a:t>activity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seen. The </a:t>
            </a:r>
            <a:r>
              <a:rPr sz="3200" spc="-10" dirty="0">
                <a:latin typeface="Calibri"/>
                <a:cs typeface="Calibri"/>
              </a:rPr>
              <a:t>Glasgow coma scale  </a:t>
            </a:r>
            <a:r>
              <a:rPr sz="3200" dirty="0">
                <a:latin typeface="Calibri"/>
                <a:cs typeface="Calibri"/>
              </a:rPr>
              <a:t>is widely </a:t>
            </a:r>
            <a:r>
              <a:rPr sz="3200" spc="-5" dirty="0">
                <a:latin typeface="Calibri"/>
                <a:cs typeface="Calibri"/>
              </a:rPr>
              <a:t>used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measure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patient’s  </a:t>
            </a:r>
            <a:r>
              <a:rPr sz="3200" spc="-10" dirty="0">
                <a:latin typeface="Calibri"/>
                <a:cs typeface="Calibri"/>
              </a:rPr>
              <a:t>level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consciousness.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2233719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217587"/>
            <a:ext cx="656780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3200" b="1" i="1" spc="-5" dirty="0">
                <a:latin typeface="Calibri"/>
                <a:cs typeface="Calibri"/>
              </a:rPr>
              <a:t>2.	</a:t>
            </a:r>
            <a:r>
              <a:rPr sz="3200" b="1" i="1" spc="-20" dirty="0">
                <a:latin typeface="Calibri"/>
                <a:cs typeface="Calibri"/>
              </a:rPr>
              <a:t>Mental status</a:t>
            </a:r>
            <a:r>
              <a:rPr sz="3200" b="1" i="1" spc="-10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examination: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074165"/>
            <a:ext cx="8286369" cy="27475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components </a:t>
            </a:r>
            <a:r>
              <a:rPr sz="2400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mental </a:t>
            </a:r>
            <a:r>
              <a:rPr sz="2400" spc="-20" dirty="0">
                <a:latin typeface="Calibri"/>
                <a:cs typeface="Calibri"/>
              </a:rPr>
              <a:t>status  </a:t>
            </a:r>
            <a:r>
              <a:rPr sz="2400" spc="-15" dirty="0">
                <a:latin typeface="Calibri"/>
                <a:cs typeface="Calibri"/>
              </a:rPr>
              <a:t>examination </a:t>
            </a:r>
            <a:r>
              <a:rPr sz="2400" dirty="0">
                <a:latin typeface="Calibri"/>
                <a:cs typeface="Calibri"/>
              </a:rPr>
              <a:t>include the </a:t>
            </a:r>
            <a:r>
              <a:rPr sz="2400" spc="-10" dirty="0">
                <a:latin typeface="Calibri"/>
                <a:cs typeface="Calibri"/>
              </a:rPr>
              <a:t>assessment </a:t>
            </a:r>
            <a:r>
              <a:rPr sz="2400" spc="-30" dirty="0">
                <a:latin typeface="Calibri"/>
                <a:cs typeface="Calibri"/>
              </a:rPr>
              <a:t>for  </a:t>
            </a:r>
            <a:r>
              <a:rPr sz="2400" spc="-15" dirty="0">
                <a:latin typeface="Calibri"/>
                <a:cs typeface="Calibri"/>
              </a:rPr>
              <a:t>following categories; </a:t>
            </a:r>
            <a:r>
              <a:rPr sz="2400" spc="-10" dirty="0">
                <a:latin typeface="Calibri"/>
                <a:cs typeface="Calibri"/>
              </a:rPr>
              <a:t>General  </a:t>
            </a:r>
            <a:r>
              <a:rPr sz="2400" spc="-5" dirty="0">
                <a:latin typeface="Calibri"/>
                <a:cs typeface="Calibri"/>
              </a:rPr>
              <a:t>appearance, speech, thought </a:t>
            </a:r>
            <a:r>
              <a:rPr sz="2400" spc="-10" dirty="0">
                <a:latin typeface="Calibri"/>
                <a:cs typeface="Calibri"/>
              </a:rPr>
              <a:t>process,  </a:t>
            </a:r>
            <a:r>
              <a:rPr sz="2400" dirty="0">
                <a:latin typeface="Calibri"/>
                <a:cs typeface="Calibri"/>
              </a:rPr>
              <a:t>mood, </a:t>
            </a:r>
            <a:r>
              <a:rPr sz="2400" spc="-10" dirty="0">
                <a:latin typeface="Calibri"/>
                <a:cs typeface="Calibri"/>
              </a:rPr>
              <a:t>cognitive </a:t>
            </a:r>
            <a:r>
              <a:rPr sz="2400" spc="-5" dirty="0">
                <a:latin typeface="Calibri"/>
                <a:cs typeface="Calibri"/>
              </a:rPr>
              <a:t>functions, </a:t>
            </a:r>
            <a:r>
              <a:rPr sz="2400" spc="-20" dirty="0">
                <a:latin typeface="Calibri"/>
                <a:cs typeface="Calibri"/>
              </a:rPr>
              <a:t>attention,  </a:t>
            </a:r>
            <a:r>
              <a:rPr sz="2400" spc="-15" dirty="0">
                <a:latin typeface="Calibri"/>
                <a:cs typeface="Calibri"/>
              </a:rPr>
              <a:t>concentration, orientation, </a:t>
            </a:r>
            <a:r>
              <a:rPr sz="2400" spc="-30" dirty="0">
                <a:latin typeface="Calibri"/>
                <a:cs typeface="Calibri"/>
              </a:rPr>
              <a:t>memory,  </a:t>
            </a:r>
            <a:r>
              <a:rPr sz="2400" spc="-15" dirty="0">
                <a:latin typeface="Calibri"/>
                <a:cs typeface="Calibri"/>
              </a:rPr>
              <a:t>general </a:t>
            </a:r>
            <a:r>
              <a:rPr sz="2400" spc="-5" dirty="0">
                <a:latin typeface="Calibri"/>
                <a:cs typeface="Calibri"/>
              </a:rPr>
              <a:t>knowledge, </a:t>
            </a:r>
            <a:r>
              <a:rPr lang="en-US" sz="2400" spc="-5" dirty="0">
                <a:cs typeface="Calibri"/>
              </a:rPr>
              <a:t>Perception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54965" algn="l"/>
                <a:tab pos="355600" algn="l"/>
              </a:tabLst>
            </a:pPr>
            <a:endParaRPr lang="en-IN" sz="2400" spc="-5" dirty="0" smtClean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54965" algn="l"/>
                <a:tab pos="355600" algn="l"/>
              </a:tabLst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110744"/>
            <a:ext cx="68376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4400" b="1" i="1" spc="-5" dirty="0">
                <a:latin typeface="Calibri"/>
                <a:cs typeface="Calibri"/>
              </a:rPr>
              <a:t>3.	Special </a:t>
            </a:r>
            <a:r>
              <a:rPr sz="4400" b="1" i="1" spc="-10" dirty="0">
                <a:latin typeface="Calibri"/>
                <a:cs typeface="Calibri"/>
              </a:rPr>
              <a:t>cerebral</a:t>
            </a:r>
            <a:r>
              <a:rPr sz="4400" b="1" i="1" spc="-70" dirty="0">
                <a:latin typeface="Calibri"/>
                <a:cs typeface="Calibri"/>
              </a:rPr>
              <a:t> </a:t>
            </a:r>
            <a:r>
              <a:rPr sz="4400" b="1" i="1" dirty="0">
                <a:latin typeface="Calibri"/>
                <a:cs typeface="Calibri"/>
              </a:rPr>
              <a:t>functions: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824839"/>
            <a:ext cx="6577965" cy="33426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Assess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agnosia, </a:t>
            </a:r>
            <a:r>
              <a:rPr sz="3200" spc="-15" dirty="0">
                <a:latin typeface="Calibri"/>
                <a:cs typeface="Calibri"/>
              </a:rPr>
              <a:t>apraxia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aphasia.</a:t>
            </a:r>
          </a:p>
          <a:p>
            <a:pPr marL="355600" marR="2260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Calibri"/>
                <a:cs typeface="Calibri"/>
              </a:rPr>
              <a:t>Agnosia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5" dirty="0">
                <a:latin typeface="Calibri"/>
                <a:cs typeface="Calibri"/>
              </a:rPr>
              <a:t>inability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20" dirty="0">
                <a:latin typeface="Calibri"/>
                <a:cs typeface="Calibri"/>
              </a:rPr>
              <a:t>recognize  </a:t>
            </a:r>
            <a:r>
              <a:rPr sz="3200" spc="-5" dirty="0">
                <a:latin typeface="Calibri"/>
                <a:cs typeface="Calibri"/>
              </a:rPr>
              <a:t>common objects </a:t>
            </a:r>
            <a:r>
              <a:rPr sz="3200" spc="-10" dirty="0">
                <a:latin typeface="Calibri"/>
                <a:cs typeface="Calibri"/>
              </a:rPr>
              <a:t>through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senses</a:t>
            </a:r>
            <a:endParaRPr sz="3200" dirty="0">
              <a:latin typeface="Calibri"/>
              <a:cs typeface="Calibri"/>
            </a:endParaRPr>
          </a:p>
          <a:p>
            <a:pPr marL="355600" marR="4127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latin typeface="Calibri"/>
                <a:cs typeface="Calibri"/>
              </a:rPr>
              <a:t>Apraxia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spc="-5" dirty="0">
                <a:latin typeface="Calibri"/>
                <a:cs typeface="Calibri"/>
              </a:rPr>
              <a:t>cannot carry out  skilled </a:t>
            </a:r>
            <a:r>
              <a:rPr sz="3200" dirty="0">
                <a:latin typeface="Calibri"/>
                <a:cs typeface="Calibri"/>
              </a:rPr>
              <a:t>act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absence of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paralysis.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Calibri"/>
                <a:cs typeface="Calibri"/>
              </a:rPr>
              <a:t>Aphasia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5" dirty="0">
                <a:latin typeface="Calibri"/>
                <a:cs typeface="Calibri"/>
              </a:rPr>
              <a:t>inability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communicate.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69596"/>
            <a:ext cx="693064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4000" b="1" i="1" spc="-5" dirty="0">
                <a:latin typeface="Calibri"/>
                <a:cs typeface="Calibri"/>
              </a:rPr>
              <a:t>4.	Cranial </a:t>
            </a:r>
            <a:r>
              <a:rPr sz="4000" b="1" i="1" spc="5" dirty="0">
                <a:latin typeface="Calibri"/>
                <a:cs typeface="Calibri"/>
              </a:rPr>
              <a:t>nerve</a:t>
            </a:r>
            <a:r>
              <a:rPr sz="4000" b="1" i="1" spc="-50" dirty="0">
                <a:latin typeface="Calibri"/>
                <a:cs typeface="Calibri"/>
              </a:rPr>
              <a:t> </a:t>
            </a:r>
            <a:r>
              <a:rPr sz="4000" b="1" i="1" spc="-20" dirty="0">
                <a:latin typeface="Calibri"/>
                <a:cs typeface="Calibri"/>
              </a:rPr>
              <a:t>examination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228600" y="1600200"/>
            <a:ext cx="8458200" cy="3767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9070" marR="42037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5259070" algn="l"/>
                <a:tab pos="5259705" algn="l"/>
              </a:tabLst>
            </a:pPr>
            <a:r>
              <a:rPr sz="2400" spc="-15" dirty="0"/>
              <a:t>Vestibulocochlear </a:t>
            </a:r>
            <a:r>
              <a:rPr sz="2400" spc="-5" dirty="0"/>
              <a:t>or  </a:t>
            </a:r>
            <a:r>
              <a:rPr sz="2400" spc="-10" dirty="0"/>
              <a:t>Acoustic </a:t>
            </a:r>
            <a:r>
              <a:rPr sz="2400" spc="-5" dirty="0"/>
              <a:t>nerve </a:t>
            </a:r>
            <a:r>
              <a:rPr sz="2400" dirty="0"/>
              <a:t>(CN</a:t>
            </a:r>
            <a:r>
              <a:rPr sz="2400" spc="-95" dirty="0"/>
              <a:t> </a:t>
            </a:r>
            <a:r>
              <a:rPr sz="2400" spc="-10" dirty="0"/>
              <a:t>VIII)</a:t>
            </a:r>
          </a:p>
          <a:p>
            <a:pPr marL="525907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5259070" algn="l"/>
                <a:tab pos="5259705" algn="l"/>
              </a:tabLst>
            </a:pPr>
            <a:r>
              <a:rPr sz="2400" spc="-5" dirty="0"/>
              <a:t>Glossopharyngeal </a:t>
            </a:r>
            <a:r>
              <a:rPr sz="2400" dirty="0"/>
              <a:t>(CN</a:t>
            </a:r>
            <a:r>
              <a:rPr sz="2400" spc="-50" dirty="0"/>
              <a:t> </a:t>
            </a:r>
            <a:r>
              <a:rPr sz="2400" dirty="0"/>
              <a:t>IX)</a:t>
            </a:r>
          </a:p>
          <a:p>
            <a:pPr marL="525907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5259070" algn="l"/>
                <a:tab pos="5259705" algn="l"/>
              </a:tabLst>
            </a:pPr>
            <a:r>
              <a:rPr sz="2400" spc="-30" dirty="0"/>
              <a:t>Vagus </a:t>
            </a:r>
            <a:r>
              <a:rPr sz="2400" dirty="0"/>
              <a:t>(CN</a:t>
            </a:r>
            <a:r>
              <a:rPr sz="2400" spc="-15" dirty="0"/>
              <a:t> </a:t>
            </a:r>
            <a:r>
              <a:rPr sz="2400" spc="-5" dirty="0"/>
              <a:t>X)</a:t>
            </a:r>
          </a:p>
          <a:p>
            <a:pPr marL="525907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5259070" algn="l"/>
                <a:tab pos="5259705" algn="l"/>
              </a:tabLst>
            </a:pPr>
            <a:r>
              <a:rPr sz="2400" spc="-5" dirty="0"/>
              <a:t>Spinal </a:t>
            </a:r>
            <a:r>
              <a:rPr sz="2400" dirty="0"/>
              <a:t>accessory </a:t>
            </a:r>
            <a:r>
              <a:rPr sz="2400" spc="-5" dirty="0"/>
              <a:t>nerve</a:t>
            </a:r>
            <a:r>
              <a:rPr sz="2400" spc="-85" dirty="0"/>
              <a:t> </a:t>
            </a:r>
            <a:r>
              <a:rPr sz="2400" spc="-5" dirty="0"/>
              <a:t>(</a:t>
            </a:r>
            <a:r>
              <a:rPr sz="2400" spc="-5" dirty="0" smtClean="0"/>
              <a:t>CNXI</a:t>
            </a:r>
            <a:r>
              <a:rPr sz="2400" spc="-5" dirty="0"/>
              <a:t>)</a:t>
            </a:r>
          </a:p>
          <a:p>
            <a:pPr marL="525907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5259070" algn="l"/>
                <a:tab pos="5259705" algn="l"/>
              </a:tabLst>
            </a:pPr>
            <a:r>
              <a:rPr sz="2400" spc="-5" dirty="0"/>
              <a:t>Hypoglossal nerve</a:t>
            </a:r>
            <a:r>
              <a:rPr spc="-5" dirty="0"/>
              <a:t> </a:t>
            </a:r>
            <a:r>
              <a:rPr sz="2400" spc="-5" dirty="0"/>
              <a:t>(CN</a:t>
            </a:r>
            <a:r>
              <a:rPr sz="2400" spc="-100" dirty="0"/>
              <a:t> </a:t>
            </a:r>
            <a:r>
              <a:rPr sz="2400" spc="-5" dirty="0"/>
              <a:t>XII)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907794" y="885190"/>
            <a:ext cx="6691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Cranial </a:t>
            </a:r>
            <a:r>
              <a:rPr sz="2400" b="1" dirty="0">
                <a:latin typeface="Calibri"/>
                <a:cs typeface="Calibri"/>
              </a:rPr>
              <a:t>nerve (CN) </a:t>
            </a:r>
            <a:r>
              <a:rPr sz="2400" b="1" spc="-10" dirty="0">
                <a:latin typeface="Calibri"/>
                <a:cs typeface="Calibri"/>
              </a:rPr>
              <a:t>examination provides information  </a:t>
            </a:r>
            <a:r>
              <a:rPr sz="2400" b="1" dirty="0">
                <a:latin typeface="Calibri"/>
                <a:cs typeface="Calibri"/>
              </a:rPr>
              <a:t>about </a:t>
            </a:r>
            <a:r>
              <a:rPr sz="2400" b="1" spc="-5" dirty="0">
                <a:latin typeface="Calibri"/>
                <a:cs typeface="Calibri"/>
              </a:rPr>
              <a:t>the </a:t>
            </a:r>
            <a:r>
              <a:rPr sz="2400" b="1" spc="-15" dirty="0">
                <a:latin typeface="Calibri"/>
                <a:cs typeface="Calibri"/>
              </a:rPr>
              <a:t>brainstem </a:t>
            </a:r>
            <a:r>
              <a:rPr sz="2400" b="1" dirty="0">
                <a:latin typeface="Calibri"/>
                <a:cs typeface="Calibri"/>
              </a:rPr>
              <a:t>&amp; </a:t>
            </a:r>
            <a:r>
              <a:rPr sz="2400" b="1" spc="-15" dirty="0">
                <a:latin typeface="Calibri"/>
                <a:cs typeface="Calibri"/>
              </a:rPr>
              <a:t>related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pathways.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3994" y="1844929"/>
            <a:ext cx="3037840" cy="30988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Olfactory </a:t>
            </a:r>
            <a:r>
              <a:rPr sz="2400" spc="-5" dirty="0">
                <a:latin typeface="Calibri"/>
                <a:cs typeface="Calibri"/>
              </a:rPr>
              <a:t>nerve (CN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I)</a:t>
            </a: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Optic nerve </a:t>
            </a:r>
            <a:r>
              <a:rPr sz="2400" dirty="0">
                <a:latin typeface="Calibri"/>
                <a:cs typeface="Calibri"/>
              </a:rPr>
              <a:t>(CN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II)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Oculomotor </a:t>
            </a:r>
            <a:r>
              <a:rPr sz="2400" dirty="0">
                <a:latin typeface="Calibri"/>
                <a:cs typeface="Calibri"/>
              </a:rPr>
              <a:t>(CN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III)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5" dirty="0">
                <a:latin typeface="Calibri"/>
                <a:cs typeface="Calibri"/>
              </a:rPr>
              <a:t>Trochlear </a:t>
            </a:r>
            <a:r>
              <a:rPr sz="2400" dirty="0">
                <a:latin typeface="Calibri"/>
                <a:cs typeface="Calibri"/>
              </a:rPr>
              <a:t>(CN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IV)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Trigeminal </a:t>
            </a:r>
            <a:r>
              <a:rPr sz="2400" spc="-5" dirty="0">
                <a:latin typeface="Calibri"/>
                <a:cs typeface="Calibri"/>
              </a:rPr>
              <a:t>(CN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V)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Abducens (CN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VI)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Facial </a:t>
            </a:r>
            <a:r>
              <a:rPr sz="2400" spc="-5" dirty="0">
                <a:latin typeface="Calibri"/>
                <a:cs typeface="Calibri"/>
              </a:rPr>
              <a:t>nerve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(VII)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6096319" cy="3977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70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59442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31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 err="1"/>
              <a:t>Oculomotor</a:t>
            </a:r>
            <a:r>
              <a:rPr lang="en-IN" sz="3200" b="1" dirty="0"/>
              <a:t> (CN III)</a:t>
            </a:r>
            <a:br>
              <a:rPr lang="en-IN" sz="3200" b="1" dirty="0"/>
            </a:b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pupil size and light reflex. </a:t>
            </a:r>
            <a:endParaRPr lang="en-US" dirty="0" smtClean="0"/>
          </a:p>
          <a:p>
            <a:r>
              <a:rPr lang="en-US" dirty="0" smtClean="0"/>
              <a:t>PERRLA</a:t>
            </a:r>
          </a:p>
        </p:txBody>
      </p:sp>
    </p:spTree>
    <p:extLst>
      <p:ext uri="{BB962C8B-B14F-4D97-AF65-F5344CB8AC3E}">
        <p14:creationId xmlns:p14="http://schemas.microsoft.com/office/powerpoint/2010/main" val="139586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Trochlear </a:t>
            </a:r>
            <a:r>
              <a:rPr lang="en-IN" dirty="0" smtClean="0"/>
              <a:t>CN IV  &amp; VI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/>
          <a:lstStyle/>
          <a:p>
            <a:r>
              <a:rPr lang="en-IN" b="1" dirty="0" smtClean="0"/>
              <a:t>Eye ball  movement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373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1" y="1752601"/>
            <a:ext cx="457263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41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V cranial nerve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a sharp implement.</a:t>
            </a:r>
          </a:p>
          <a:p>
            <a:r>
              <a:rPr lang="en-US" dirty="0"/>
              <a:t>Ask the patient to close their eyes so that they  receive no visual cues.</a:t>
            </a:r>
          </a:p>
          <a:p>
            <a:r>
              <a:rPr lang="en-US" dirty="0"/>
              <a:t>Touch the sharp tip of the stick to the right and  left side of the forehead, assessing the Ophthalmic  branch.</a:t>
            </a:r>
          </a:p>
          <a:p>
            <a:r>
              <a:rPr lang="en-US" dirty="0"/>
              <a:t>Touch the tip to the right and left side of the  cheek area, assessing the Maxillary branch.</a:t>
            </a:r>
          </a:p>
          <a:p>
            <a:r>
              <a:rPr lang="en-US" dirty="0"/>
              <a:t>Touch the tip to the right and left side of the jaw  area, assessing the Mandibular branch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71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VII cranial nerve</a:t>
            </a:r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120" y="1600200"/>
            <a:ext cx="551975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04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7467600" cy="40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64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err="1" smtClean="0"/>
              <a:t>Rinne</a:t>
            </a:r>
            <a:r>
              <a:rPr lang="en-IN" sz="3200" dirty="0" smtClean="0"/>
              <a:t> Test</a:t>
            </a:r>
            <a:endParaRPr lang="en-IN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15" y="1845230"/>
            <a:ext cx="7779170" cy="4035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3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48442"/>
            <a:ext cx="7543800" cy="394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67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1" y="2148442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07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05600" cy="40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1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175630"/>
            <a:ext cx="44297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3600" b="1" i="1" spc="-5" dirty="0">
                <a:latin typeface="Calibri"/>
                <a:cs typeface="Calibri"/>
              </a:rPr>
              <a:t>5.	</a:t>
            </a:r>
            <a:r>
              <a:rPr sz="3600" b="1" i="1" spc="-10" dirty="0">
                <a:latin typeface="Calibri"/>
                <a:cs typeface="Calibri"/>
              </a:rPr>
              <a:t>Motor</a:t>
            </a:r>
            <a:r>
              <a:rPr sz="3600" b="1" i="1" spc="-80" dirty="0">
                <a:latin typeface="Calibri"/>
                <a:cs typeface="Calibri"/>
              </a:rPr>
              <a:t> </a:t>
            </a:r>
            <a:r>
              <a:rPr sz="3600" b="1" i="1" spc="-5" dirty="0">
                <a:latin typeface="Calibri"/>
                <a:cs typeface="Calibri"/>
              </a:rPr>
              <a:t>function: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953770"/>
            <a:ext cx="8084439" cy="411651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41910">
              <a:lnSpc>
                <a:spcPct val="90000"/>
              </a:lnSpc>
              <a:spcBef>
                <a:spcPts val="459"/>
              </a:spcBef>
              <a:tabLst>
                <a:tab pos="354965" algn="l"/>
                <a:tab pos="355600" algn="l"/>
              </a:tabLst>
            </a:pPr>
            <a:r>
              <a:rPr lang="en-IN" sz="2800" spc="-5" dirty="0" smtClean="0">
                <a:latin typeface="Calibri"/>
                <a:cs typeface="Calibri"/>
              </a:rPr>
              <a:t>  </a:t>
            </a:r>
            <a:r>
              <a:rPr sz="2800" spc="-5" dirty="0" smtClean="0">
                <a:latin typeface="Calibri"/>
                <a:cs typeface="Calibri"/>
              </a:rPr>
              <a:t>Assessment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motor </a:t>
            </a:r>
            <a:r>
              <a:rPr sz="2800" spc="-5" dirty="0">
                <a:latin typeface="Calibri"/>
                <a:cs typeface="Calibri"/>
              </a:rPr>
              <a:t>function </a:t>
            </a:r>
            <a:r>
              <a:rPr sz="2800" spc="-20" dirty="0">
                <a:latin typeface="Calibri"/>
                <a:cs typeface="Calibri"/>
              </a:rPr>
              <a:t>involves  </a:t>
            </a:r>
            <a:r>
              <a:rPr sz="2800" dirty="0">
                <a:latin typeface="Calibri"/>
                <a:cs typeface="Calibri"/>
              </a:rPr>
              <a:t>assessing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dirty="0">
                <a:latin typeface="Calibri"/>
                <a:cs typeface="Calibri"/>
              </a:rPr>
              <a:t>muscle </a:t>
            </a:r>
            <a:r>
              <a:rPr sz="2800" spc="-20" dirty="0">
                <a:latin typeface="Calibri"/>
                <a:cs typeface="Calibri"/>
              </a:rPr>
              <a:t>size, </a:t>
            </a:r>
            <a:r>
              <a:rPr sz="2800" spc="-5" dirty="0">
                <a:latin typeface="Calibri"/>
                <a:cs typeface="Calibri"/>
              </a:rPr>
              <a:t>muscle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strength,  </a:t>
            </a:r>
            <a:r>
              <a:rPr sz="2800" dirty="0">
                <a:latin typeface="Calibri"/>
                <a:cs typeface="Calibri"/>
              </a:rPr>
              <a:t>muscle </a:t>
            </a:r>
            <a:r>
              <a:rPr sz="2800" spc="-10" dirty="0">
                <a:latin typeface="Calibri"/>
                <a:cs typeface="Calibri"/>
              </a:rPr>
              <a:t>tone, </a:t>
            </a:r>
            <a:r>
              <a:rPr sz="2800" dirty="0">
                <a:latin typeface="Calibri"/>
                <a:cs typeface="Calibri"/>
              </a:rPr>
              <a:t>muscle </a:t>
            </a:r>
            <a:r>
              <a:rPr sz="2800" spc="-10" dirty="0">
                <a:latin typeface="Calibri"/>
                <a:cs typeface="Calibri"/>
              </a:rPr>
              <a:t>co-ordination, </a:t>
            </a:r>
            <a:r>
              <a:rPr sz="2800" spc="-15" dirty="0">
                <a:latin typeface="Calibri"/>
                <a:cs typeface="Calibri"/>
              </a:rPr>
              <a:t>gait </a:t>
            </a:r>
            <a:r>
              <a:rPr sz="2800" dirty="0">
                <a:latin typeface="Calibri"/>
                <a:cs typeface="Calibri"/>
              </a:rPr>
              <a:t>&amp;  </a:t>
            </a:r>
            <a:r>
              <a:rPr sz="2800" spc="-10" dirty="0">
                <a:latin typeface="Calibri"/>
                <a:cs typeface="Calibri"/>
              </a:rPr>
              <a:t>movement.</a:t>
            </a:r>
            <a:endParaRPr sz="2800" dirty="0">
              <a:latin typeface="Calibri"/>
              <a:cs typeface="Calibri"/>
            </a:endParaRPr>
          </a:p>
          <a:p>
            <a:pPr marL="355600" marR="857250" indent="-342900">
              <a:lnSpc>
                <a:spcPct val="90000"/>
              </a:lnSpc>
              <a:spcBef>
                <a:spcPts val="720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b="1" i="1" spc="-5" dirty="0">
                <a:latin typeface="Calibri"/>
                <a:cs typeface="Calibri"/>
              </a:rPr>
              <a:t>Muscle </a:t>
            </a:r>
            <a:r>
              <a:rPr sz="2800" b="1" i="1" spc="-15" dirty="0">
                <a:latin typeface="Calibri"/>
                <a:cs typeface="Calibri"/>
              </a:rPr>
              <a:t>size: </a:t>
            </a:r>
            <a:r>
              <a:rPr sz="2800" spc="-5" dirty="0">
                <a:latin typeface="Calibri"/>
                <a:cs typeface="Calibri"/>
              </a:rPr>
              <a:t>Inspect </a:t>
            </a:r>
            <a:r>
              <a:rPr sz="2800" dirty="0">
                <a:latin typeface="Calibri"/>
                <a:cs typeface="Calibri"/>
              </a:rPr>
              <a:t>all major muscle  </a:t>
            </a:r>
            <a:r>
              <a:rPr sz="2800" spc="-15" dirty="0">
                <a:latin typeface="Calibri"/>
                <a:cs typeface="Calibri"/>
              </a:rPr>
              <a:t>groups bilaterally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30" dirty="0">
                <a:latin typeface="Calibri"/>
                <a:cs typeface="Calibri"/>
              </a:rPr>
              <a:t>symmetry,  </a:t>
            </a:r>
            <a:r>
              <a:rPr sz="2800" spc="-40" dirty="0">
                <a:latin typeface="Calibri"/>
                <a:cs typeface="Calibri"/>
              </a:rPr>
              <a:t>hypertrophy,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atrophy.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720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b="1" i="1" spc="-5" dirty="0">
                <a:latin typeface="Calibri"/>
                <a:cs typeface="Calibri"/>
              </a:rPr>
              <a:t>Muscle Strength: </a:t>
            </a:r>
            <a:r>
              <a:rPr sz="2800" dirty="0">
                <a:latin typeface="Calibri"/>
                <a:cs typeface="Calibri"/>
              </a:rPr>
              <a:t>Assess the </a:t>
            </a:r>
            <a:r>
              <a:rPr sz="2800" spc="-10" dirty="0">
                <a:latin typeface="Calibri"/>
                <a:cs typeface="Calibri"/>
              </a:rPr>
              <a:t>power </a:t>
            </a:r>
            <a:r>
              <a:rPr sz="2800" dirty="0">
                <a:latin typeface="Calibri"/>
                <a:cs typeface="Calibri"/>
              </a:rPr>
              <a:t>in  major muscle </a:t>
            </a:r>
            <a:r>
              <a:rPr sz="2800" spc="-15" dirty="0">
                <a:latin typeface="Calibri"/>
                <a:cs typeface="Calibri"/>
              </a:rPr>
              <a:t>groups against resistance.  </a:t>
            </a:r>
            <a:r>
              <a:rPr sz="2800" dirty="0">
                <a:latin typeface="Calibri"/>
                <a:cs typeface="Calibri"/>
              </a:rPr>
              <a:t>Assess &amp; </a:t>
            </a:r>
            <a:r>
              <a:rPr sz="2800" spc="-35" dirty="0">
                <a:latin typeface="Calibri"/>
                <a:cs typeface="Calibri"/>
              </a:rPr>
              <a:t>rate </a:t>
            </a:r>
            <a:r>
              <a:rPr sz="2800" dirty="0">
                <a:latin typeface="Calibri"/>
                <a:cs typeface="Calibri"/>
              </a:rPr>
              <a:t>muscle </a:t>
            </a:r>
            <a:r>
              <a:rPr sz="2800" spc="-20" dirty="0">
                <a:latin typeface="Calibri"/>
                <a:cs typeface="Calibri"/>
              </a:rPr>
              <a:t>strength </a:t>
            </a:r>
            <a:r>
              <a:rPr sz="2800" spc="-5" dirty="0">
                <a:latin typeface="Calibri"/>
                <a:cs typeface="Calibri"/>
              </a:rPr>
              <a:t>on </a:t>
            </a:r>
            <a:r>
              <a:rPr sz="2800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5-point  </a:t>
            </a:r>
            <a:r>
              <a:rPr sz="2800" spc="-5" dirty="0">
                <a:latin typeface="Calibri"/>
                <a:cs typeface="Calibri"/>
              </a:rPr>
              <a:t>scale </a:t>
            </a:r>
            <a:r>
              <a:rPr sz="2800" dirty="0">
                <a:latin typeface="Calibri"/>
                <a:cs typeface="Calibri"/>
              </a:rPr>
              <a:t>in all </a:t>
            </a:r>
            <a:r>
              <a:rPr sz="2800" spc="-20" dirty="0">
                <a:latin typeface="Calibri"/>
                <a:cs typeface="Calibri"/>
              </a:rPr>
              <a:t>four </a:t>
            </a:r>
            <a:r>
              <a:rPr sz="2800" spc="-15" dirty="0">
                <a:latin typeface="Calibri"/>
                <a:cs typeface="Calibri"/>
              </a:rPr>
              <a:t>extremities, </a:t>
            </a:r>
            <a:r>
              <a:rPr sz="2800" spc="-10" dirty="0">
                <a:latin typeface="Calibri"/>
                <a:cs typeface="Calibri"/>
              </a:rPr>
              <a:t>comparing  </a:t>
            </a:r>
            <a:r>
              <a:rPr sz="2800" spc="-5" dirty="0">
                <a:latin typeface="Calibri"/>
                <a:cs typeface="Calibri"/>
              </a:rPr>
              <a:t>one side with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other.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35748" y="0"/>
            <a:ext cx="177736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Co</a:t>
            </a:r>
            <a:r>
              <a:rPr sz="4400" spc="10" dirty="0"/>
              <a:t>u</a:t>
            </a:r>
            <a:r>
              <a:rPr sz="4400" spc="-35" dirty="0"/>
              <a:t>n</a:t>
            </a:r>
            <a:r>
              <a:rPr sz="4400" dirty="0"/>
              <a:t>t…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907794" y="720597"/>
            <a:ext cx="6848475" cy="54406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  <a:buFont typeface="Wingdings"/>
              <a:buChar char=""/>
              <a:tabLst>
                <a:tab pos="355600" algn="l"/>
              </a:tabLst>
            </a:pPr>
            <a:r>
              <a:rPr sz="3200" b="1" i="1" spc="-5" dirty="0">
                <a:latin typeface="Calibri"/>
                <a:cs typeface="Calibri"/>
              </a:rPr>
              <a:t>Muscle </a:t>
            </a:r>
            <a:r>
              <a:rPr sz="3200" b="1" i="1" spc="-10" dirty="0">
                <a:latin typeface="Calibri"/>
                <a:cs typeface="Calibri"/>
              </a:rPr>
              <a:t>tone: </a:t>
            </a:r>
            <a:r>
              <a:rPr sz="3200" spc="-5" dirty="0">
                <a:latin typeface="Calibri"/>
                <a:cs typeface="Calibri"/>
              </a:rPr>
              <a:t>Assess muscle </a:t>
            </a:r>
            <a:r>
              <a:rPr sz="3200" spc="-15" dirty="0">
                <a:latin typeface="Calibri"/>
                <a:cs typeface="Calibri"/>
              </a:rPr>
              <a:t>tone </a:t>
            </a:r>
            <a:r>
              <a:rPr sz="3200" spc="-5" dirty="0">
                <a:latin typeface="Calibri"/>
                <a:cs typeface="Calibri"/>
              </a:rPr>
              <a:t>while  moving </a:t>
            </a:r>
            <a:r>
              <a:rPr sz="3200" dirty="0">
                <a:latin typeface="Calibri"/>
                <a:cs typeface="Calibri"/>
              </a:rPr>
              <a:t>each </a:t>
            </a:r>
            <a:r>
              <a:rPr sz="3200" spc="-10" dirty="0">
                <a:latin typeface="Calibri"/>
                <a:cs typeface="Calibri"/>
              </a:rPr>
              <a:t>extremity through </a:t>
            </a:r>
            <a:r>
              <a:rPr sz="3200" spc="-5" dirty="0">
                <a:latin typeface="Calibri"/>
                <a:cs typeface="Calibri"/>
              </a:rPr>
              <a:t>its  </a:t>
            </a:r>
            <a:r>
              <a:rPr sz="3200" spc="-20" dirty="0">
                <a:latin typeface="Calibri"/>
                <a:cs typeface="Calibri"/>
              </a:rPr>
              <a:t>range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passive </a:t>
            </a:r>
            <a:r>
              <a:rPr sz="3200" dirty="0">
                <a:latin typeface="Calibri"/>
                <a:cs typeface="Calibri"/>
              </a:rPr>
              <a:t>motion. When </a:t>
            </a:r>
            <a:r>
              <a:rPr sz="3200" spc="-15" dirty="0">
                <a:latin typeface="Calibri"/>
                <a:cs typeface="Calibri"/>
              </a:rPr>
              <a:t>tone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5" dirty="0">
                <a:latin typeface="Calibri"/>
                <a:cs typeface="Calibri"/>
              </a:rPr>
              <a:t>decreased </a:t>
            </a:r>
            <a:r>
              <a:rPr sz="3200" spc="-10" dirty="0">
                <a:latin typeface="Calibri"/>
                <a:cs typeface="Calibri"/>
              </a:rPr>
              <a:t>(hypotonicity), </a:t>
            </a:r>
            <a:r>
              <a:rPr sz="3200" dirty="0">
                <a:latin typeface="Calibri"/>
                <a:cs typeface="Calibri"/>
              </a:rPr>
              <a:t>the muscle  </a:t>
            </a:r>
            <a:r>
              <a:rPr sz="3200" spc="-15" dirty="0">
                <a:latin typeface="Calibri"/>
                <a:cs typeface="Calibri"/>
              </a:rPr>
              <a:t>are </a:t>
            </a:r>
            <a:r>
              <a:rPr sz="3200" spc="-5" dirty="0">
                <a:latin typeface="Calibri"/>
                <a:cs typeface="Calibri"/>
              </a:rPr>
              <a:t>soft, </a:t>
            </a:r>
            <a:r>
              <a:rPr sz="3200" spc="-40" dirty="0">
                <a:latin typeface="Calibri"/>
                <a:cs typeface="Calibri"/>
              </a:rPr>
              <a:t>flabby, </a:t>
            </a:r>
            <a:r>
              <a:rPr sz="3200" spc="-5" dirty="0">
                <a:latin typeface="Calibri"/>
                <a:cs typeface="Calibri"/>
              </a:rPr>
              <a:t>or flaccid; </a:t>
            </a:r>
            <a:r>
              <a:rPr sz="3200" dirty="0">
                <a:latin typeface="Calibri"/>
                <a:cs typeface="Calibri"/>
              </a:rPr>
              <a:t>when </a:t>
            </a:r>
            <a:r>
              <a:rPr sz="3200" spc="-15" dirty="0">
                <a:latin typeface="Calibri"/>
                <a:cs typeface="Calibri"/>
              </a:rPr>
              <a:t>tone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5" dirty="0">
                <a:latin typeface="Calibri"/>
                <a:cs typeface="Calibri"/>
              </a:rPr>
              <a:t>increased </a:t>
            </a:r>
            <a:r>
              <a:rPr sz="3200" spc="-10" dirty="0">
                <a:latin typeface="Calibri"/>
                <a:cs typeface="Calibri"/>
              </a:rPr>
              <a:t>(hypertonicity), </a:t>
            </a:r>
            <a:r>
              <a:rPr sz="3200" dirty="0">
                <a:latin typeface="Calibri"/>
                <a:cs typeface="Calibri"/>
              </a:rPr>
              <a:t>the muscles  </a:t>
            </a:r>
            <a:r>
              <a:rPr sz="3200" spc="-15" dirty="0">
                <a:latin typeface="Calibri"/>
                <a:cs typeface="Calibri"/>
              </a:rPr>
              <a:t>are </a:t>
            </a:r>
            <a:r>
              <a:rPr sz="3200" spc="-20" dirty="0">
                <a:latin typeface="Calibri"/>
                <a:cs typeface="Calibri"/>
              </a:rPr>
              <a:t>resistant to </a:t>
            </a:r>
            <a:r>
              <a:rPr sz="3200" spc="-10" dirty="0">
                <a:latin typeface="Calibri"/>
                <a:cs typeface="Calibri"/>
              </a:rPr>
              <a:t>movement, </a:t>
            </a:r>
            <a:r>
              <a:rPr sz="3200" spc="-5" dirty="0">
                <a:latin typeface="Calibri"/>
                <a:cs typeface="Calibri"/>
              </a:rPr>
              <a:t>rigid, or  </a:t>
            </a:r>
            <a:r>
              <a:rPr sz="3200" spc="-10" dirty="0">
                <a:latin typeface="Calibri"/>
                <a:cs typeface="Calibri"/>
              </a:rPr>
              <a:t>spastic. Note </a:t>
            </a:r>
            <a:r>
              <a:rPr sz="3200" spc="-5" dirty="0">
                <a:latin typeface="Calibri"/>
                <a:cs typeface="Calibri"/>
              </a:rPr>
              <a:t>the presence of </a:t>
            </a:r>
            <a:r>
              <a:rPr sz="3200" dirty="0">
                <a:latin typeface="Calibri"/>
                <a:cs typeface="Calibri"/>
              </a:rPr>
              <a:t>abnormal  </a:t>
            </a:r>
            <a:r>
              <a:rPr sz="3200" spc="-15" dirty="0">
                <a:latin typeface="Calibri"/>
                <a:cs typeface="Calibri"/>
              </a:rPr>
              <a:t>flexion 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spc="-10" dirty="0">
                <a:latin typeface="Calibri"/>
                <a:cs typeface="Calibri"/>
              </a:rPr>
              <a:t>extension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posture.</a:t>
            </a:r>
            <a:endParaRPr sz="3200" dirty="0">
              <a:latin typeface="Calibri"/>
              <a:cs typeface="Calibri"/>
            </a:endParaRPr>
          </a:p>
          <a:p>
            <a:pPr marL="355600" marR="17780" indent="-342900">
              <a:lnSpc>
                <a:spcPct val="90000"/>
              </a:lnSpc>
              <a:spcBef>
                <a:spcPts val="770"/>
              </a:spcBef>
              <a:buFont typeface="Wingdings"/>
              <a:buChar char=""/>
              <a:tabLst>
                <a:tab pos="355600" algn="l"/>
              </a:tabLst>
            </a:pPr>
            <a:r>
              <a:rPr sz="3200" b="1" i="1" spc="-5" dirty="0">
                <a:latin typeface="Calibri"/>
                <a:cs typeface="Calibri"/>
              </a:rPr>
              <a:t>Muscle coordination: </a:t>
            </a:r>
            <a:r>
              <a:rPr sz="3200" spc="-20" dirty="0">
                <a:latin typeface="Calibri"/>
                <a:cs typeface="Calibri"/>
              </a:rPr>
              <a:t>Disorders </a:t>
            </a:r>
            <a:r>
              <a:rPr sz="3200" spc="-15" dirty="0">
                <a:latin typeface="Calibri"/>
                <a:cs typeface="Calibri"/>
              </a:rPr>
              <a:t>related 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15" dirty="0">
                <a:latin typeface="Calibri"/>
                <a:cs typeface="Calibri"/>
              </a:rPr>
              <a:t>coordination indicate </a:t>
            </a:r>
            <a:r>
              <a:rPr sz="3200" spc="-5" dirty="0">
                <a:latin typeface="Calibri"/>
                <a:cs typeface="Calibri"/>
              </a:rPr>
              <a:t>Cerebellar or  </a:t>
            </a:r>
            <a:r>
              <a:rPr sz="3200" b="1" spc="-10" dirty="0">
                <a:latin typeface="Calibri"/>
                <a:cs typeface="Calibri"/>
              </a:rPr>
              <a:t>posterior column </a:t>
            </a:r>
            <a:r>
              <a:rPr sz="3200" b="1" spc="-5" dirty="0">
                <a:latin typeface="Calibri"/>
                <a:cs typeface="Calibri"/>
              </a:rPr>
              <a:t>lesions</a:t>
            </a:r>
            <a:r>
              <a:rPr sz="3200" spc="-5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82509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</a:t>
            </a:r>
            <a:r>
              <a:rPr dirty="0"/>
              <a:t>o</a:t>
            </a:r>
            <a:r>
              <a:rPr spc="-10" dirty="0"/>
              <a:t>u</a:t>
            </a:r>
            <a:r>
              <a:rPr spc="-40" dirty="0"/>
              <a:t>n</a:t>
            </a:r>
            <a:r>
              <a:rPr spc="-5" dirty="0"/>
              <a:t>t…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1594" y="572465"/>
            <a:ext cx="7198359" cy="55130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59"/>
              </a:spcBef>
              <a:buFont typeface="Wingdings"/>
              <a:buChar char=""/>
              <a:tabLst>
                <a:tab pos="355600" algn="l"/>
              </a:tabLst>
            </a:pPr>
            <a:r>
              <a:rPr sz="3000" b="1" i="1" spc="-10" dirty="0">
                <a:latin typeface="Calibri"/>
                <a:cs typeface="Calibri"/>
              </a:rPr>
              <a:t>Gait </a:t>
            </a:r>
            <a:r>
              <a:rPr sz="3000" b="1" i="1" dirty="0">
                <a:latin typeface="Calibri"/>
                <a:cs typeface="Calibri"/>
              </a:rPr>
              <a:t>&amp; </a:t>
            </a:r>
            <a:r>
              <a:rPr sz="3000" b="1" i="1" spc="-10" dirty="0">
                <a:latin typeface="Calibri"/>
                <a:cs typeface="Calibri"/>
              </a:rPr>
              <a:t>station: </a:t>
            </a:r>
            <a:r>
              <a:rPr sz="3000" dirty="0">
                <a:latin typeface="Calibri"/>
                <a:cs typeface="Calibri"/>
              </a:rPr>
              <a:t>Assess </a:t>
            </a:r>
            <a:r>
              <a:rPr sz="3000" spc="-15" dirty="0">
                <a:latin typeface="Calibri"/>
                <a:cs typeface="Calibri"/>
              </a:rPr>
              <a:t>gait station </a:t>
            </a:r>
            <a:r>
              <a:rPr sz="3000" spc="-10" dirty="0">
                <a:latin typeface="Calibri"/>
                <a:cs typeface="Calibri"/>
              </a:rPr>
              <a:t>by </a:t>
            </a:r>
            <a:r>
              <a:rPr sz="3000" spc="-15" dirty="0">
                <a:latin typeface="Calibri"/>
                <a:cs typeface="Calibri"/>
              </a:rPr>
              <a:t>having 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patient stand </a:t>
            </a:r>
            <a:r>
              <a:rPr sz="3000" spc="-10" dirty="0">
                <a:latin typeface="Calibri"/>
                <a:cs typeface="Calibri"/>
              </a:rPr>
              <a:t>still, walk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10" dirty="0">
                <a:latin typeface="Calibri"/>
                <a:cs typeface="Calibri"/>
              </a:rPr>
              <a:t>in tandem  </a:t>
            </a:r>
            <a:r>
              <a:rPr sz="3000" spc="-5" dirty="0">
                <a:latin typeface="Calibri"/>
                <a:cs typeface="Calibri"/>
              </a:rPr>
              <a:t>(one </a:t>
            </a:r>
            <a:r>
              <a:rPr sz="3000" spc="-25" dirty="0">
                <a:latin typeface="Calibri"/>
                <a:cs typeface="Calibri"/>
              </a:rPr>
              <a:t>foot </a:t>
            </a:r>
            <a:r>
              <a:rPr sz="3000" dirty="0">
                <a:latin typeface="Calibri"/>
                <a:cs typeface="Calibri"/>
              </a:rPr>
              <a:t>in </a:t>
            </a:r>
            <a:r>
              <a:rPr sz="3000" spc="-20" dirty="0">
                <a:latin typeface="Calibri"/>
                <a:cs typeface="Calibri"/>
              </a:rPr>
              <a:t>front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other </a:t>
            </a:r>
            <a:r>
              <a:rPr sz="3000" dirty="0">
                <a:latin typeface="Calibri"/>
                <a:cs typeface="Calibri"/>
              </a:rPr>
              <a:t>in a </a:t>
            </a:r>
            <a:r>
              <a:rPr sz="3000" spc="-20" dirty="0">
                <a:latin typeface="Calibri"/>
                <a:cs typeface="Calibri"/>
              </a:rPr>
              <a:t>straight  </a:t>
            </a:r>
            <a:r>
              <a:rPr sz="3000" spc="-10" dirty="0">
                <a:latin typeface="Calibri"/>
                <a:cs typeface="Calibri"/>
              </a:rPr>
              <a:t>line). </a:t>
            </a:r>
            <a:r>
              <a:rPr sz="3000" spc="-15" dirty="0">
                <a:latin typeface="Calibri"/>
                <a:cs typeface="Calibri"/>
              </a:rPr>
              <a:t>Walking </a:t>
            </a:r>
            <a:r>
              <a:rPr sz="3000" spc="-20" dirty="0">
                <a:latin typeface="Calibri"/>
                <a:cs typeface="Calibri"/>
              </a:rPr>
              <a:t>involves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functions of  motor </a:t>
            </a:r>
            <a:r>
              <a:rPr sz="3000" spc="-55" dirty="0">
                <a:latin typeface="Calibri"/>
                <a:cs typeface="Calibri"/>
              </a:rPr>
              <a:t>power, </a:t>
            </a:r>
            <a:r>
              <a:rPr sz="3000" spc="-5" dirty="0">
                <a:latin typeface="Calibri"/>
                <a:cs typeface="Calibri"/>
              </a:rPr>
              <a:t>sensation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10" dirty="0">
                <a:latin typeface="Calibri"/>
                <a:cs typeface="Calibri"/>
              </a:rPr>
              <a:t>coordination. </a:t>
            </a:r>
            <a:r>
              <a:rPr sz="3000" spc="-5" dirty="0">
                <a:latin typeface="Calibri"/>
                <a:cs typeface="Calibri"/>
              </a:rPr>
              <a:t>The  ability </a:t>
            </a:r>
            <a:r>
              <a:rPr sz="3000" spc="-15" dirty="0">
                <a:latin typeface="Calibri"/>
                <a:cs typeface="Calibri"/>
              </a:rPr>
              <a:t>to stand </a:t>
            </a:r>
            <a:r>
              <a:rPr sz="3000" spc="-10" dirty="0">
                <a:latin typeface="Calibri"/>
                <a:cs typeface="Calibri"/>
              </a:rPr>
              <a:t>quietly </a:t>
            </a:r>
            <a:r>
              <a:rPr sz="3000" dirty="0">
                <a:latin typeface="Calibri"/>
                <a:cs typeface="Calibri"/>
              </a:rPr>
              <a:t>with the </a:t>
            </a:r>
            <a:r>
              <a:rPr sz="3000" spc="-30" dirty="0">
                <a:latin typeface="Calibri"/>
                <a:cs typeface="Calibri"/>
              </a:rPr>
              <a:t>feet  </a:t>
            </a:r>
            <a:r>
              <a:rPr sz="3000" spc="-10" dirty="0">
                <a:latin typeface="Calibri"/>
                <a:cs typeface="Calibri"/>
              </a:rPr>
              <a:t>together </a:t>
            </a:r>
            <a:r>
              <a:rPr sz="3000" spc="-15" dirty="0">
                <a:latin typeface="Calibri"/>
                <a:cs typeface="Calibri"/>
              </a:rPr>
              <a:t>requires </a:t>
            </a:r>
            <a:r>
              <a:rPr sz="3000" spc="-10" dirty="0">
                <a:latin typeface="Calibri"/>
                <a:cs typeface="Calibri"/>
              </a:rPr>
              <a:t>coordination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15" dirty="0">
                <a:latin typeface="Calibri"/>
                <a:cs typeface="Calibri"/>
              </a:rPr>
              <a:t>intact  </a:t>
            </a:r>
            <a:r>
              <a:rPr sz="3000" spc="-10" dirty="0">
                <a:latin typeface="Calibri"/>
                <a:cs typeface="Calibri"/>
              </a:rPr>
              <a:t>proprioception </a:t>
            </a:r>
            <a:r>
              <a:rPr sz="3000" spc="-5" dirty="0">
                <a:latin typeface="Calibri"/>
                <a:cs typeface="Calibri"/>
              </a:rPr>
              <a:t>(sense of body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position).</a:t>
            </a:r>
            <a:endParaRPr sz="3000" dirty="0">
              <a:latin typeface="Calibri"/>
              <a:cs typeface="Calibri"/>
            </a:endParaRPr>
          </a:p>
          <a:p>
            <a:pPr marL="355600" marR="135255" indent="-342900">
              <a:lnSpc>
                <a:spcPct val="90000"/>
              </a:lnSpc>
              <a:spcBef>
                <a:spcPts val="725"/>
              </a:spcBef>
              <a:buFont typeface="Wingdings"/>
              <a:buChar char=""/>
              <a:tabLst>
                <a:tab pos="355600" algn="l"/>
              </a:tabLst>
            </a:pPr>
            <a:r>
              <a:rPr sz="3000" b="1" i="1" spc="-10" dirty="0">
                <a:latin typeface="Calibri"/>
                <a:cs typeface="Calibri"/>
              </a:rPr>
              <a:t>Movement: </a:t>
            </a:r>
            <a:r>
              <a:rPr sz="3000" spc="-10" dirty="0">
                <a:latin typeface="Calibri"/>
                <a:cs typeface="Calibri"/>
              </a:rPr>
              <a:t>Examine </a:t>
            </a:r>
            <a:r>
              <a:rPr sz="3000" dirty="0">
                <a:latin typeface="Calibri"/>
                <a:cs typeface="Calibri"/>
              </a:rPr>
              <a:t>the muscles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spc="-5" dirty="0">
                <a:latin typeface="Calibri"/>
                <a:cs typeface="Calibri"/>
              </a:rPr>
              <a:t>fine </a:t>
            </a:r>
            <a:r>
              <a:rPr sz="3000" dirty="0">
                <a:latin typeface="Calibri"/>
                <a:cs typeface="Calibri"/>
              </a:rPr>
              <a:t>&amp;  </a:t>
            </a:r>
            <a:r>
              <a:rPr sz="3000" spc="-15" dirty="0">
                <a:latin typeface="Calibri"/>
                <a:cs typeface="Calibri"/>
              </a:rPr>
              <a:t>gross </a:t>
            </a:r>
            <a:r>
              <a:rPr sz="3000" dirty="0">
                <a:latin typeface="Calibri"/>
                <a:cs typeface="Calibri"/>
              </a:rPr>
              <a:t>abnormal </a:t>
            </a:r>
            <a:r>
              <a:rPr sz="3000" spc="-10" dirty="0">
                <a:latin typeface="Calibri"/>
                <a:cs typeface="Calibri"/>
              </a:rPr>
              <a:t>movements. Move </a:t>
            </a:r>
            <a:r>
              <a:rPr sz="3000" dirty="0">
                <a:latin typeface="Calibri"/>
                <a:cs typeface="Calibri"/>
              </a:rPr>
              <a:t>all </a:t>
            </a:r>
            <a:r>
              <a:rPr sz="3000" spc="-5" dirty="0">
                <a:latin typeface="Calibri"/>
                <a:cs typeface="Calibri"/>
              </a:rPr>
              <a:t>the  </a:t>
            </a:r>
            <a:r>
              <a:rPr sz="3000" spc="-10" dirty="0">
                <a:latin typeface="Calibri"/>
                <a:cs typeface="Calibri"/>
              </a:rPr>
              <a:t>points through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full </a:t>
            </a:r>
            <a:r>
              <a:rPr sz="3000" spc="-20" dirty="0">
                <a:latin typeface="Calibri"/>
                <a:cs typeface="Calibri"/>
              </a:rPr>
              <a:t>range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passive  </a:t>
            </a:r>
            <a:r>
              <a:rPr sz="3000" dirty="0">
                <a:latin typeface="Calibri"/>
                <a:cs typeface="Calibri"/>
              </a:rPr>
              <a:t>motion. Abnormal </a:t>
            </a:r>
            <a:r>
              <a:rPr sz="3000" spc="-10" dirty="0">
                <a:latin typeface="Calibri"/>
                <a:cs typeface="Calibri"/>
              </a:rPr>
              <a:t>findings </a:t>
            </a:r>
            <a:r>
              <a:rPr sz="3000" spc="-5" dirty="0">
                <a:latin typeface="Calibri"/>
                <a:cs typeface="Calibri"/>
              </a:rPr>
              <a:t>include pain,  </a:t>
            </a:r>
            <a:r>
              <a:rPr sz="3000" spc="-10" dirty="0">
                <a:latin typeface="Calibri"/>
                <a:cs typeface="Calibri"/>
              </a:rPr>
              <a:t>joint </a:t>
            </a:r>
            <a:r>
              <a:rPr sz="3000" spc="-15" dirty="0">
                <a:latin typeface="Calibri"/>
                <a:cs typeface="Calibri"/>
              </a:rPr>
              <a:t>contractures, </a:t>
            </a:r>
            <a:r>
              <a:rPr sz="3000" dirty="0">
                <a:latin typeface="Calibri"/>
                <a:cs typeface="Calibri"/>
              </a:rPr>
              <a:t>&amp; muscle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resistance.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1952" y="552957"/>
            <a:ext cx="38030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Strength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9688"/>
              </p:ext>
            </p:extLst>
          </p:nvPr>
        </p:nvGraphicFramePr>
        <p:xfrm>
          <a:off x="450850" y="1593850"/>
          <a:ext cx="8219440" cy="48531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0"/>
                <a:gridCol w="6479540"/>
              </a:tblGrid>
              <a:tr h="489203"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Grade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7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Description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7C00"/>
                    </a:solidFill>
                  </a:tcPr>
                </a:tc>
              </a:tr>
              <a:tr h="48920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0/5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No muscle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 smtClean="0">
                          <a:latin typeface="Times New Roman"/>
                          <a:cs typeface="Times New Roman"/>
                        </a:rPr>
                        <a:t>movement</a:t>
                      </a:r>
                      <a:r>
                        <a:rPr lang="en-US" sz="2400" b="1" dirty="0" smtClean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lang="en-US" sz="2400" b="1" dirty="0" err="1" smtClean="0">
                          <a:latin typeface="Times New Roman"/>
                          <a:cs typeface="Times New Roman"/>
                        </a:rPr>
                        <a:t>Flacccid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</a:tr>
              <a:tr h="965453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3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414020">
                        <a:lnSpc>
                          <a:spcPct val="114999"/>
                        </a:lnSpc>
                        <a:spcBef>
                          <a:spcPts val="145"/>
                        </a:spcBef>
                      </a:pPr>
                      <a:r>
                        <a:rPr sz="2400" b="1" spc="-15" dirty="0">
                          <a:latin typeface="Times New Roman"/>
                          <a:cs typeface="Times New Roman"/>
                        </a:rPr>
                        <a:t>Visible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muscle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movement,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but no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movement</a:t>
                      </a:r>
                      <a:r>
                        <a:rPr sz="24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at  the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joint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</a:tr>
              <a:tr h="48920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2/5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Movement at the joint,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but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not against</a:t>
                      </a:r>
                      <a:r>
                        <a:rPr sz="24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gravity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</a:tr>
              <a:tr h="965453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3/5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3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96520">
                        <a:lnSpc>
                          <a:spcPct val="114999"/>
                        </a:lnSpc>
                        <a:spcBef>
                          <a:spcPts val="14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Movement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against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gravity,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but not against added  resistance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</a:tr>
              <a:tr h="965390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4/5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3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906780">
                        <a:lnSpc>
                          <a:spcPct val="114999"/>
                        </a:lnSpc>
                        <a:spcBef>
                          <a:spcPts val="15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Movement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against resistance, but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less</a:t>
                      </a:r>
                      <a:r>
                        <a:rPr sz="2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than  normal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6CA"/>
                    </a:solidFill>
                  </a:tcPr>
                </a:tc>
              </a:tr>
              <a:tr h="489229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5/5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strength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B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750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72644"/>
            <a:ext cx="47758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4400" b="1" i="1" spc="-5" dirty="0">
                <a:latin typeface="Calibri"/>
                <a:cs typeface="Calibri"/>
              </a:rPr>
              <a:t>6.	</a:t>
            </a:r>
            <a:r>
              <a:rPr sz="4400" b="1" i="1" dirty="0">
                <a:latin typeface="Calibri"/>
                <a:cs typeface="Calibri"/>
              </a:rPr>
              <a:t>Sensory</a:t>
            </a:r>
            <a:r>
              <a:rPr sz="4400" b="1" i="1" spc="-55" dirty="0">
                <a:latin typeface="Calibri"/>
                <a:cs typeface="Calibri"/>
              </a:rPr>
              <a:t> </a:t>
            </a:r>
            <a:r>
              <a:rPr sz="4400" b="1" i="1" spc="-5" dirty="0">
                <a:latin typeface="Calibri"/>
                <a:cs typeface="Calibri"/>
              </a:rPr>
              <a:t>function: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877570"/>
            <a:ext cx="8347964" cy="423000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91820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  <a:tab pos="1746250" algn="l"/>
              </a:tabLst>
            </a:pPr>
            <a:r>
              <a:rPr sz="3000" spc="-5" dirty="0">
                <a:latin typeface="Calibri"/>
                <a:cs typeface="Calibri"/>
              </a:rPr>
              <a:t>Sensory	assessment </a:t>
            </a:r>
            <a:r>
              <a:rPr sz="3000" spc="-20" dirty="0">
                <a:latin typeface="Calibri"/>
                <a:cs typeface="Calibri"/>
              </a:rPr>
              <a:t>involves </a:t>
            </a:r>
            <a:r>
              <a:rPr sz="3000" spc="-15" dirty="0">
                <a:latin typeface="Calibri"/>
                <a:cs typeface="Calibri"/>
              </a:rPr>
              <a:t>testing </a:t>
            </a:r>
            <a:r>
              <a:rPr sz="3000" spc="-30" dirty="0">
                <a:latin typeface="Calibri"/>
                <a:cs typeface="Calibri"/>
              </a:rPr>
              <a:t>for  </a:t>
            </a:r>
            <a:r>
              <a:rPr sz="3000" b="1" spc="-10" dirty="0">
                <a:latin typeface="Calibri"/>
                <a:cs typeface="Calibri"/>
              </a:rPr>
              <a:t>touch, </a:t>
            </a:r>
            <a:r>
              <a:rPr sz="3000" b="1" spc="-5" dirty="0">
                <a:latin typeface="Calibri"/>
                <a:cs typeface="Calibri"/>
              </a:rPr>
              <a:t>pain, </a:t>
            </a:r>
            <a:r>
              <a:rPr lang="en-US" sz="3000" b="1" spc="-5" dirty="0" smtClean="0">
                <a:latin typeface="Calibri"/>
                <a:cs typeface="Calibri"/>
              </a:rPr>
              <a:t>temperature, </a:t>
            </a:r>
            <a:r>
              <a:rPr sz="3000" b="1" spc="-10" dirty="0" smtClean="0">
                <a:latin typeface="Calibri"/>
                <a:cs typeface="Calibri"/>
              </a:rPr>
              <a:t>vibration </a:t>
            </a:r>
            <a:r>
              <a:rPr sz="3000" b="1" dirty="0">
                <a:latin typeface="Calibri"/>
                <a:cs typeface="Calibri"/>
              </a:rPr>
              <a:t>&amp;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discrimination</a:t>
            </a:r>
            <a:r>
              <a:rPr sz="3000" spc="-5" dirty="0">
                <a:latin typeface="Calibri"/>
                <a:cs typeface="Calibri"/>
              </a:rPr>
              <a:t>.</a:t>
            </a:r>
            <a:endParaRPr sz="3000" dirty="0">
              <a:latin typeface="Calibri"/>
              <a:cs typeface="Calibri"/>
            </a:endParaRPr>
          </a:p>
          <a:p>
            <a:pPr marL="355600" marR="57785" indent="-3429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 </a:t>
            </a:r>
            <a:r>
              <a:rPr sz="3000" spc="-15" dirty="0">
                <a:latin typeface="Calibri"/>
                <a:cs typeface="Calibri"/>
              </a:rPr>
              <a:t>complete </a:t>
            </a:r>
            <a:r>
              <a:rPr sz="3000" spc="-5" dirty="0">
                <a:latin typeface="Calibri"/>
                <a:cs typeface="Calibri"/>
              </a:rPr>
              <a:t>sensory </a:t>
            </a:r>
            <a:r>
              <a:rPr sz="3000" spc="-15" dirty="0">
                <a:latin typeface="Calibri"/>
                <a:cs typeface="Calibri"/>
              </a:rPr>
              <a:t>examination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5" dirty="0">
                <a:latin typeface="Calibri"/>
                <a:cs typeface="Calibri"/>
              </a:rPr>
              <a:t>possible  only on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conscious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15" dirty="0">
                <a:latin typeface="Calibri"/>
                <a:cs typeface="Calibri"/>
              </a:rPr>
              <a:t>co-operative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patient.</a:t>
            </a:r>
            <a:endParaRPr sz="3000" dirty="0">
              <a:latin typeface="Calibri"/>
              <a:cs typeface="Calibri"/>
            </a:endParaRPr>
          </a:p>
          <a:p>
            <a:pPr marL="355600" marR="628015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5" dirty="0">
                <a:latin typeface="Calibri"/>
                <a:cs typeface="Calibri"/>
              </a:rPr>
              <a:t>Always </a:t>
            </a:r>
            <a:r>
              <a:rPr sz="3000" spc="-20" dirty="0">
                <a:latin typeface="Calibri"/>
                <a:cs typeface="Calibri"/>
              </a:rPr>
              <a:t>test </a:t>
            </a:r>
            <a:r>
              <a:rPr sz="3000" spc="-5" dirty="0">
                <a:latin typeface="Calibri"/>
                <a:cs typeface="Calibri"/>
              </a:rPr>
              <a:t>sensation with </a:t>
            </a:r>
            <a:r>
              <a:rPr sz="3000" spc="-20" dirty="0">
                <a:latin typeface="Calibri"/>
                <a:cs typeface="Calibri"/>
              </a:rPr>
              <a:t>patient’s </a:t>
            </a:r>
            <a:r>
              <a:rPr sz="3000" spc="-25" dirty="0">
                <a:latin typeface="Calibri"/>
                <a:cs typeface="Calibri"/>
              </a:rPr>
              <a:t>eye  </a:t>
            </a:r>
            <a:r>
              <a:rPr sz="3000" dirty="0">
                <a:latin typeface="Calibri"/>
                <a:cs typeface="Calibri"/>
              </a:rPr>
              <a:t>closed.</a:t>
            </a: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Help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patient relax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30" dirty="0">
                <a:latin typeface="Calibri"/>
                <a:cs typeface="Calibri"/>
              </a:rPr>
              <a:t>keep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warm.</a:t>
            </a:r>
            <a:endParaRPr sz="3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Conduct sensory assessment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systematically.</a:t>
            </a:r>
            <a:endParaRPr sz="3000" dirty="0">
              <a:latin typeface="Calibri"/>
              <a:cs typeface="Calibri"/>
            </a:endParaRPr>
          </a:p>
          <a:p>
            <a:pPr marL="355600" marR="452755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80" dirty="0">
                <a:latin typeface="Calibri"/>
                <a:cs typeface="Calibri"/>
              </a:rPr>
              <a:t>Test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5" dirty="0">
                <a:latin typeface="Calibri"/>
                <a:cs typeface="Calibri"/>
              </a:rPr>
              <a:t>particular </a:t>
            </a:r>
            <a:r>
              <a:rPr sz="3000" spc="-10" dirty="0">
                <a:latin typeface="Calibri"/>
                <a:cs typeface="Calibri"/>
              </a:rPr>
              <a:t>area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0" dirty="0">
                <a:latin typeface="Calibri"/>
                <a:cs typeface="Calibri"/>
              </a:rPr>
              <a:t>body, </a:t>
            </a:r>
            <a:r>
              <a:rPr sz="3000" dirty="0">
                <a:latin typeface="Calibri"/>
                <a:cs typeface="Calibri"/>
              </a:rPr>
              <a:t>&amp; then  </a:t>
            </a:r>
            <a:r>
              <a:rPr sz="3000" spc="-20" dirty="0">
                <a:latin typeface="Calibri"/>
                <a:cs typeface="Calibri"/>
              </a:rPr>
              <a:t>test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corresponding </a:t>
            </a:r>
            <a:r>
              <a:rPr sz="3000" spc="-15" dirty="0">
                <a:latin typeface="Calibri"/>
                <a:cs typeface="Calibri"/>
              </a:rPr>
              <a:t>are </a:t>
            </a:r>
            <a:r>
              <a:rPr sz="3000" spc="-5" dirty="0">
                <a:latin typeface="Calibri"/>
                <a:cs typeface="Calibri"/>
              </a:rPr>
              <a:t>on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other  </a:t>
            </a:r>
            <a:r>
              <a:rPr sz="3000" spc="-10" dirty="0">
                <a:latin typeface="Calibri"/>
                <a:cs typeface="Calibri"/>
              </a:rPr>
              <a:t>side.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758" y="552957"/>
            <a:ext cx="73317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Pain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Light 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Touch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Sensation: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7582" y="1916887"/>
            <a:ext cx="7129145" cy="4680585"/>
            <a:chOff x="827582" y="1916887"/>
            <a:chExt cx="7129145" cy="4680585"/>
          </a:xfrm>
        </p:grpSpPr>
        <p:sp>
          <p:nvSpPr>
            <p:cNvPr id="4" name="object 4"/>
            <p:cNvSpPr/>
            <p:nvPr/>
          </p:nvSpPr>
          <p:spPr>
            <a:xfrm>
              <a:off x="827582" y="1916887"/>
              <a:ext cx="3024378" cy="46804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0" y="1988781"/>
              <a:ext cx="3384423" cy="44645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125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Stereognosia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</a:t>
            </a:r>
            <a:r>
              <a:rPr lang="en-US" dirty="0" err="1"/>
              <a:t>stereognosis</a:t>
            </a:r>
            <a:r>
              <a:rPr lang="en-US" dirty="0"/>
              <a:t> by asking the patient to  close their eyes and identify the object  you place in their hand. Place a coin or  pen in their hand. Repeat this with the  other hand using a different object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6398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Astereognosis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Astereognosis</a:t>
            </a:r>
            <a:r>
              <a:rPr lang="en-US" dirty="0"/>
              <a:t> refers to the inability to  recognize objects placed in the hand.  Without a corresponding dorsal column  system lesion, these abnormalities suggest a  lesion in the sensory cortex of the parietal  lobe.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8953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Graphesthesia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</a:t>
            </a:r>
            <a:r>
              <a:rPr lang="en-US" dirty="0" err="1"/>
              <a:t>graphesthesia</a:t>
            </a:r>
            <a:r>
              <a:rPr lang="en-US" dirty="0"/>
              <a:t> by asking the patient to  close their eyes and identify the number or  letter you will write with the back of a pen on  their palm. </a:t>
            </a:r>
            <a:r>
              <a:rPr lang="en-US"/>
              <a:t>Repeat on the other hand with a  different letter or number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217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174751"/>
            <a:ext cx="653795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3200" b="1" i="1" spc="-5" dirty="0">
                <a:latin typeface="Calibri"/>
                <a:cs typeface="Calibri"/>
              </a:rPr>
              <a:t>7.	Assessment of </a:t>
            </a:r>
            <a:r>
              <a:rPr sz="3200" b="1" i="1" spc="-10" dirty="0">
                <a:latin typeface="Calibri"/>
                <a:cs typeface="Calibri"/>
              </a:rPr>
              <a:t>cerebellar </a:t>
            </a:r>
            <a:r>
              <a:rPr sz="3200" b="1" i="1" spc="-5" dirty="0">
                <a:latin typeface="Calibri"/>
                <a:cs typeface="Calibri"/>
              </a:rPr>
              <a:t>function: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848613"/>
            <a:ext cx="8503539" cy="45005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525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For </a:t>
            </a:r>
            <a:r>
              <a:rPr sz="2800" spc="-10" dirty="0">
                <a:latin typeface="Calibri"/>
                <a:cs typeface="Calibri"/>
              </a:rPr>
              <a:t>evaluation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balance </a:t>
            </a:r>
            <a:r>
              <a:rPr sz="2800" spc="-5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co-ordination </a:t>
            </a:r>
            <a:r>
              <a:rPr sz="2800" spc="-5" dirty="0">
                <a:latin typeface="Calibri"/>
                <a:cs typeface="Calibri"/>
              </a:rPr>
              <a:t>the  </a:t>
            </a:r>
            <a:r>
              <a:rPr sz="2800" spc="-20" dirty="0">
                <a:latin typeface="Calibri"/>
                <a:cs typeface="Calibri"/>
              </a:rPr>
              <a:t>tests </a:t>
            </a:r>
            <a:r>
              <a:rPr sz="2800" spc="-10" dirty="0">
                <a:latin typeface="Calibri"/>
                <a:cs typeface="Calibri"/>
              </a:rPr>
              <a:t>used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are:</a:t>
            </a:r>
            <a:endParaRPr sz="2800" dirty="0">
              <a:latin typeface="Calibri"/>
              <a:cs typeface="Calibri"/>
            </a:endParaRPr>
          </a:p>
          <a:p>
            <a:pPr marL="527685" marR="19685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527685" algn="l"/>
                <a:tab pos="528320" algn="l"/>
              </a:tabLst>
            </a:pPr>
            <a:r>
              <a:rPr sz="2800" b="1" i="1" spc="-5" dirty="0">
                <a:latin typeface="Calibri"/>
                <a:cs typeface="Calibri"/>
              </a:rPr>
              <a:t>Finger </a:t>
            </a:r>
            <a:r>
              <a:rPr sz="2800" b="1" i="1" spc="-15" dirty="0">
                <a:latin typeface="Calibri"/>
                <a:cs typeface="Calibri"/>
              </a:rPr>
              <a:t>to </a:t>
            </a:r>
            <a:r>
              <a:rPr sz="2800" b="1" i="1" spc="-5" dirty="0">
                <a:latin typeface="Calibri"/>
                <a:cs typeface="Calibri"/>
              </a:rPr>
              <a:t>finger </a:t>
            </a:r>
            <a:r>
              <a:rPr sz="2800" b="1" i="1" spc="-20" dirty="0">
                <a:latin typeface="Calibri"/>
                <a:cs typeface="Calibri"/>
              </a:rPr>
              <a:t>test: </a:t>
            </a:r>
            <a:r>
              <a:rPr sz="2800" spc="-5" dirty="0">
                <a:latin typeface="Calibri"/>
                <a:cs typeface="Calibri"/>
              </a:rPr>
              <a:t>It is </a:t>
            </a:r>
            <a:r>
              <a:rPr sz="2800" spc="-15" dirty="0">
                <a:latin typeface="Calibri"/>
                <a:cs typeface="Calibri"/>
              </a:rPr>
              <a:t>performed by  </a:t>
            </a:r>
            <a:r>
              <a:rPr sz="2800" spc="-10" dirty="0">
                <a:latin typeface="Calibri"/>
                <a:cs typeface="Calibri"/>
              </a:rPr>
              <a:t>instructing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patient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place her </a:t>
            </a:r>
            <a:r>
              <a:rPr sz="2800" spc="-20" dirty="0">
                <a:latin typeface="Calibri"/>
                <a:cs typeface="Calibri"/>
              </a:rPr>
              <a:t>index  </a:t>
            </a:r>
            <a:r>
              <a:rPr sz="2800" spc="-10" dirty="0">
                <a:latin typeface="Calibri"/>
                <a:cs typeface="Calibri"/>
              </a:rPr>
              <a:t>finger </a:t>
            </a:r>
            <a:r>
              <a:rPr sz="2800" spc="-5" dirty="0">
                <a:latin typeface="Calibri"/>
                <a:cs typeface="Calibri"/>
              </a:rPr>
              <a:t>on the </a:t>
            </a:r>
            <a:r>
              <a:rPr sz="2800" spc="-40" dirty="0">
                <a:latin typeface="Calibri"/>
                <a:cs typeface="Calibri"/>
              </a:rPr>
              <a:t>nurse’s </a:t>
            </a:r>
            <a:r>
              <a:rPr sz="2800" spc="-20" dirty="0">
                <a:latin typeface="Calibri"/>
                <a:cs typeface="Calibri"/>
              </a:rPr>
              <a:t>index </a:t>
            </a:r>
            <a:r>
              <a:rPr sz="2800" spc="-50" dirty="0" smtClean="0">
                <a:latin typeface="Calibri"/>
                <a:cs typeface="Calibri"/>
              </a:rPr>
              <a:t>fin</a:t>
            </a:r>
            <a:r>
              <a:rPr lang="en-US" sz="2800" spc="-50" dirty="0" smtClean="0">
                <a:latin typeface="Calibri"/>
                <a:cs typeface="Calibri"/>
              </a:rPr>
              <a:t>g</a:t>
            </a:r>
            <a:r>
              <a:rPr sz="2800" spc="-50" dirty="0" smtClean="0">
                <a:latin typeface="Calibri"/>
                <a:cs typeface="Calibri"/>
              </a:rPr>
              <a:t>er</a:t>
            </a:r>
            <a:r>
              <a:rPr sz="2800" spc="-50" dirty="0">
                <a:latin typeface="Calibri"/>
                <a:cs typeface="Calibri"/>
              </a:rPr>
              <a:t>. </a:t>
            </a:r>
            <a:r>
              <a:rPr sz="2800" spc="-5" dirty="0">
                <a:latin typeface="Calibri"/>
                <a:cs typeface="Calibri"/>
              </a:rPr>
              <a:t>He is </a:t>
            </a:r>
            <a:r>
              <a:rPr sz="2800" spc="-20" dirty="0">
                <a:latin typeface="Calibri"/>
                <a:cs typeface="Calibri"/>
              </a:rPr>
              <a:t>asked  to </a:t>
            </a:r>
            <a:r>
              <a:rPr sz="2800" spc="-15" dirty="0">
                <a:latin typeface="Calibri"/>
                <a:cs typeface="Calibri"/>
              </a:rPr>
              <a:t>repeat </a:t>
            </a:r>
            <a:r>
              <a:rPr sz="2800" spc="-5" dirty="0">
                <a:latin typeface="Calibri"/>
                <a:cs typeface="Calibri"/>
              </a:rPr>
              <a:t>this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20" dirty="0">
                <a:latin typeface="Calibri"/>
                <a:cs typeface="Calibri"/>
              </a:rPr>
              <a:t>several </a:t>
            </a:r>
            <a:r>
              <a:rPr sz="2800" spc="-5" dirty="0">
                <a:latin typeface="Calibri"/>
                <a:cs typeface="Calibri"/>
              </a:rPr>
              <a:t>times in </a:t>
            </a:r>
            <a:r>
              <a:rPr sz="2800" spc="-10" dirty="0">
                <a:latin typeface="Calibri"/>
                <a:cs typeface="Calibri"/>
              </a:rPr>
              <a:t>succession  </a:t>
            </a:r>
            <a:r>
              <a:rPr sz="2800" spc="-5" dirty="0">
                <a:latin typeface="Calibri"/>
                <a:cs typeface="Calibri"/>
              </a:rPr>
              <a:t>on </a:t>
            </a:r>
            <a:r>
              <a:rPr sz="2800" spc="-10" dirty="0">
                <a:latin typeface="Calibri"/>
                <a:cs typeface="Calibri"/>
              </a:rPr>
              <a:t>both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sides.</a:t>
            </a:r>
            <a:endParaRPr sz="2800" dirty="0">
              <a:latin typeface="Calibri"/>
              <a:cs typeface="Calibri"/>
            </a:endParaRPr>
          </a:p>
          <a:p>
            <a:pPr marL="527685" marR="5080" indent="-515620">
              <a:lnSpc>
                <a:spcPct val="100000"/>
              </a:lnSpc>
              <a:spcBef>
                <a:spcPts val="680"/>
              </a:spcBef>
              <a:buAutoNum type="alphaLcPeriod"/>
              <a:tabLst>
                <a:tab pos="527685" algn="l"/>
                <a:tab pos="528320" algn="l"/>
              </a:tabLst>
            </a:pPr>
            <a:r>
              <a:rPr sz="2800" b="1" i="1" spc="-5" dirty="0">
                <a:latin typeface="Calibri"/>
                <a:cs typeface="Calibri"/>
              </a:rPr>
              <a:t>Finger </a:t>
            </a:r>
            <a:r>
              <a:rPr sz="2800" b="1" i="1" spc="-15" dirty="0">
                <a:latin typeface="Calibri"/>
                <a:cs typeface="Calibri"/>
              </a:rPr>
              <a:t>to </a:t>
            </a:r>
            <a:r>
              <a:rPr sz="2800" b="1" i="1" spc="-5" dirty="0">
                <a:latin typeface="Calibri"/>
                <a:cs typeface="Calibri"/>
              </a:rPr>
              <a:t>nose </a:t>
            </a:r>
            <a:r>
              <a:rPr sz="2800" b="1" i="1" spc="-15" dirty="0">
                <a:latin typeface="Calibri"/>
                <a:cs typeface="Calibri"/>
              </a:rPr>
              <a:t>test: </a:t>
            </a:r>
            <a:r>
              <a:rPr sz="2800" spc="-65" dirty="0">
                <a:latin typeface="Calibri"/>
                <a:cs typeface="Calibri"/>
              </a:rPr>
              <a:t>Tell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patient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5" dirty="0">
                <a:latin typeface="Calibri"/>
                <a:cs typeface="Calibri"/>
              </a:rPr>
              <a:t>extend  </a:t>
            </a:r>
            <a:r>
              <a:rPr sz="2800" spc="-10" dirty="0">
                <a:latin typeface="Calibri"/>
                <a:cs typeface="Calibri"/>
              </a:rPr>
              <a:t>his </a:t>
            </a:r>
            <a:r>
              <a:rPr sz="2800" spc="-20" dirty="0">
                <a:latin typeface="Calibri"/>
                <a:cs typeface="Calibri"/>
              </a:rPr>
              <a:t>index </a:t>
            </a:r>
            <a:r>
              <a:rPr sz="2800" spc="-10" dirty="0">
                <a:latin typeface="Calibri"/>
                <a:cs typeface="Calibri"/>
              </a:rPr>
              <a:t>finger </a:t>
            </a:r>
            <a:r>
              <a:rPr sz="2800" spc="-5" dirty="0">
                <a:latin typeface="Calibri"/>
                <a:cs typeface="Calibri"/>
              </a:rPr>
              <a:t>&amp; then </a:t>
            </a:r>
            <a:r>
              <a:rPr sz="2800" spc="-15" dirty="0">
                <a:latin typeface="Calibri"/>
                <a:cs typeface="Calibri"/>
              </a:rPr>
              <a:t>touch </a:t>
            </a:r>
            <a:r>
              <a:rPr sz="2800" spc="-5" dirty="0">
                <a:latin typeface="Calibri"/>
                <a:cs typeface="Calibri"/>
              </a:rPr>
              <a:t>the tip of </a:t>
            </a:r>
            <a:r>
              <a:rPr sz="2800" spc="-10" dirty="0">
                <a:latin typeface="Calibri"/>
                <a:cs typeface="Calibri"/>
              </a:rPr>
              <a:t>his  nose </a:t>
            </a:r>
            <a:r>
              <a:rPr sz="2800" spc="-20" dirty="0">
                <a:latin typeface="Calibri"/>
                <a:cs typeface="Calibri"/>
              </a:rPr>
              <a:t>several </a:t>
            </a:r>
            <a:r>
              <a:rPr sz="2800" spc="-5" dirty="0">
                <a:latin typeface="Calibri"/>
                <a:cs typeface="Calibri"/>
              </a:rPr>
              <a:t>times in </a:t>
            </a:r>
            <a:r>
              <a:rPr sz="2800" spc="-15" dirty="0">
                <a:latin typeface="Calibri"/>
                <a:cs typeface="Calibri"/>
              </a:rPr>
              <a:t>rapid </a:t>
            </a:r>
            <a:r>
              <a:rPr sz="2800" spc="-10" dirty="0">
                <a:latin typeface="Calibri"/>
                <a:cs typeface="Calibri"/>
              </a:rPr>
              <a:t>succession. This  </a:t>
            </a:r>
            <a:r>
              <a:rPr sz="2800" spc="-20" dirty="0">
                <a:latin typeface="Calibri"/>
                <a:cs typeface="Calibri"/>
              </a:rPr>
              <a:t>test </a:t>
            </a:r>
            <a:r>
              <a:rPr sz="2800" spc="-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done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20" dirty="0">
                <a:latin typeface="Calibri"/>
                <a:cs typeface="Calibri"/>
              </a:rPr>
              <a:t>patient’s eyes </a:t>
            </a:r>
            <a:r>
              <a:rPr sz="2800" spc="-5" dirty="0">
                <a:latin typeface="Calibri"/>
                <a:cs typeface="Calibri"/>
              </a:rPr>
              <a:t>both open &amp;  closed.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82509">
              <a:lnSpc>
                <a:spcPct val="100000"/>
              </a:lnSpc>
              <a:spcBef>
                <a:spcPts val="95"/>
              </a:spcBef>
            </a:pPr>
            <a:r>
              <a:rPr spc="-10" dirty="0" smtClean="0"/>
              <a:t>C</a:t>
            </a:r>
            <a:r>
              <a:rPr dirty="0" smtClean="0"/>
              <a:t>o</a:t>
            </a:r>
            <a:r>
              <a:rPr spc="-10" dirty="0" smtClean="0"/>
              <a:t>u</a:t>
            </a:r>
            <a:r>
              <a:rPr spc="-40" dirty="0" smtClean="0"/>
              <a:t>n</a:t>
            </a:r>
            <a:r>
              <a:rPr spc="-5" dirty="0" smtClean="0"/>
              <a:t>t…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496265"/>
            <a:ext cx="8306689" cy="47192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527685" marR="5080" indent="-515620">
              <a:lnSpc>
                <a:spcPct val="90000"/>
              </a:lnSpc>
              <a:spcBef>
                <a:spcPts val="459"/>
              </a:spcBef>
              <a:buAutoNum type="alphaLcPeriod" startAt="3"/>
              <a:tabLst>
                <a:tab pos="527685" algn="l"/>
                <a:tab pos="528320" algn="l"/>
              </a:tabLst>
            </a:pPr>
            <a:r>
              <a:rPr sz="3000" b="1" i="1" spc="-10" dirty="0">
                <a:latin typeface="Calibri"/>
                <a:cs typeface="Calibri"/>
              </a:rPr>
              <a:t>Romberg </a:t>
            </a:r>
            <a:r>
              <a:rPr sz="3000" b="1" i="1" spc="-15" dirty="0">
                <a:latin typeface="Calibri"/>
                <a:cs typeface="Calibri"/>
              </a:rPr>
              <a:t>test: </a:t>
            </a:r>
            <a:r>
              <a:rPr sz="3000" spc="-15" dirty="0">
                <a:latin typeface="Calibri"/>
                <a:cs typeface="Calibri"/>
              </a:rPr>
              <a:t>Here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20" dirty="0">
                <a:latin typeface="Calibri"/>
                <a:cs typeface="Calibri"/>
              </a:rPr>
              <a:t>nurse </a:t>
            </a:r>
            <a:r>
              <a:rPr sz="3000" spc="-5" dirty="0">
                <a:latin typeface="Calibri"/>
                <a:cs typeface="Calibri"/>
              </a:rPr>
              <a:t>instructs 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patient to stand </a:t>
            </a:r>
            <a:r>
              <a:rPr sz="3000" spc="-5" dirty="0">
                <a:latin typeface="Calibri"/>
                <a:cs typeface="Calibri"/>
              </a:rPr>
              <a:t>with </a:t>
            </a:r>
            <a:r>
              <a:rPr sz="3000" spc="-10" dirty="0">
                <a:latin typeface="Calibri"/>
                <a:cs typeface="Calibri"/>
              </a:rPr>
              <a:t>his </a:t>
            </a:r>
            <a:r>
              <a:rPr sz="3000" spc="-30" dirty="0">
                <a:latin typeface="Calibri"/>
                <a:cs typeface="Calibri"/>
              </a:rPr>
              <a:t>feet </a:t>
            </a:r>
            <a:r>
              <a:rPr sz="3000" spc="-10" dirty="0">
                <a:latin typeface="Calibri"/>
                <a:cs typeface="Calibri"/>
              </a:rPr>
              <a:t>together  </a:t>
            </a:r>
            <a:r>
              <a:rPr sz="3000" dirty="0">
                <a:latin typeface="Calibri"/>
                <a:cs typeface="Calibri"/>
              </a:rPr>
              <a:t>with arms </a:t>
            </a:r>
            <a:r>
              <a:rPr sz="3000" spc="-10" dirty="0">
                <a:latin typeface="Calibri"/>
                <a:cs typeface="Calibri"/>
              </a:rPr>
              <a:t>positioned at his sides. </a:t>
            </a:r>
            <a:r>
              <a:rPr sz="3000" dirty="0">
                <a:latin typeface="Calibri"/>
                <a:cs typeface="Calibri"/>
              </a:rPr>
              <a:t>He is  </a:t>
            </a:r>
            <a:r>
              <a:rPr sz="3000" spc="-10" dirty="0">
                <a:latin typeface="Calibri"/>
                <a:cs typeface="Calibri"/>
              </a:rPr>
              <a:t>told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close </a:t>
            </a:r>
            <a:r>
              <a:rPr sz="3000" spc="-10" dirty="0">
                <a:latin typeface="Calibri"/>
                <a:cs typeface="Calibri"/>
              </a:rPr>
              <a:t>his </a:t>
            </a:r>
            <a:r>
              <a:rPr sz="3000" spc="-15" dirty="0">
                <a:latin typeface="Calibri"/>
                <a:cs typeface="Calibri"/>
              </a:rPr>
              <a:t>eyes. </a:t>
            </a:r>
            <a:r>
              <a:rPr sz="3000" spc="-5" dirty="0">
                <a:latin typeface="Calibri"/>
                <a:cs typeface="Calibri"/>
              </a:rPr>
              <a:t>This position </a:t>
            </a:r>
            <a:r>
              <a:rPr sz="3000" dirty="0">
                <a:latin typeface="Calibri"/>
                <a:cs typeface="Calibri"/>
              </a:rPr>
              <a:t>is  </a:t>
            </a:r>
            <a:r>
              <a:rPr sz="3000" spc="-10" dirty="0">
                <a:latin typeface="Calibri"/>
                <a:cs typeface="Calibri"/>
              </a:rPr>
              <a:t>maintained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dirty="0">
                <a:latin typeface="Calibri"/>
                <a:cs typeface="Calibri"/>
              </a:rPr>
              <a:t>10 </a:t>
            </a:r>
            <a:r>
              <a:rPr sz="3000" spc="-10" dirty="0">
                <a:latin typeface="Calibri"/>
                <a:cs typeface="Calibri"/>
              </a:rPr>
              <a:t>seconds. </a:t>
            </a:r>
            <a:r>
              <a:rPr sz="3000" spc="-5" dirty="0">
                <a:latin typeface="Calibri"/>
                <a:cs typeface="Calibri"/>
              </a:rPr>
              <a:t>This </a:t>
            </a:r>
            <a:r>
              <a:rPr sz="3000" spc="-20" dirty="0">
                <a:latin typeface="Calibri"/>
                <a:cs typeface="Calibri"/>
              </a:rPr>
              <a:t>test </a:t>
            </a:r>
            <a:r>
              <a:rPr sz="3000" spc="-10" dirty="0">
                <a:latin typeface="Calibri"/>
                <a:cs typeface="Calibri"/>
              </a:rPr>
              <a:t>is  </a:t>
            </a:r>
            <a:r>
              <a:rPr sz="3000" spc="-15" dirty="0">
                <a:latin typeface="Calibri"/>
                <a:cs typeface="Calibri"/>
              </a:rPr>
              <a:t>considered </a:t>
            </a:r>
            <a:r>
              <a:rPr sz="3000" spc="-10" dirty="0">
                <a:latin typeface="Calibri"/>
                <a:cs typeface="Calibri"/>
              </a:rPr>
              <a:t>positive </a:t>
            </a:r>
            <a:r>
              <a:rPr sz="3000" spc="-5" dirty="0">
                <a:latin typeface="Calibri"/>
                <a:cs typeface="Calibri"/>
              </a:rPr>
              <a:t>only </a:t>
            </a:r>
            <a:r>
              <a:rPr sz="3000" dirty="0">
                <a:latin typeface="Calibri"/>
                <a:cs typeface="Calibri"/>
              </a:rPr>
              <a:t>if </a:t>
            </a:r>
            <a:r>
              <a:rPr sz="3000" spc="-15" dirty="0">
                <a:latin typeface="Calibri"/>
                <a:cs typeface="Calibri"/>
              </a:rPr>
              <a:t>there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5" dirty="0">
                <a:latin typeface="Calibri"/>
                <a:cs typeface="Calibri"/>
              </a:rPr>
              <a:t>actual  </a:t>
            </a:r>
            <a:r>
              <a:rPr sz="3000" dirty="0">
                <a:latin typeface="Calibri"/>
                <a:cs typeface="Calibri"/>
              </a:rPr>
              <a:t>loss </a:t>
            </a:r>
            <a:r>
              <a:rPr sz="3000" spc="-5" dirty="0">
                <a:latin typeface="Calibri"/>
                <a:cs typeface="Calibri"/>
              </a:rPr>
              <a:t>of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balance.</a:t>
            </a:r>
            <a:endParaRPr sz="3000" dirty="0">
              <a:latin typeface="Calibri"/>
              <a:cs typeface="Calibri"/>
            </a:endParaRPr>
          </a:p>
          <a:p>
            <a:pPr marL="527685" marR="22860" indent="-515620">
              <a:lnSpc>
                <a:spcPct val="90000"/>
              </a:lnSpc>
              <a:spcBef>
                <a:spcPts val="725"/>
              </a:spcBef>
              <a:buAutoNum type="alphaLcPeriod" startAt="3"/>
              <a:tabLst>
                <a:tab pos="527685" algn="l"/>
                <a:tab pos="528320" algn="l"/>
              </a:tabLst>
            </a:pPr>
            <a:r>
              <a:rPr sz="3000" b="1" i="1" spc="-40" dirty="0">
                <a:latin typeface="Calibri"/>
                <a:cs typeface="Calibri"/>
              </a:rPr>
              <a:t>Tandom </a:t>
            </a:r>
            <a:r>
              <a:rPr sz="3000" b="1" i="1" spc="-5" dirty="0">
                <a:latin typeface="Calibri"/>
                <a:cs typeface="Calibri"/>
              </a:rPr>
              <a:t>walking </a:t>
            </a:r>
            <a:r>
              <a:rPr sz="3000" b="1" i="1" spc="-15" dirty="0">
                <a:latin typeface="Calibri"/>
                <a:cs typeface="Calibri"/>
              </a:rPr>
              <a:t>test: </a:t>
            </a:r>
            <a:r>
              <a:rPr sz="3000" spc="-5" dirty="0">
                <a:latin typeface="Calibri"/>
                <a:cs typeface="Calibri"/>
              </a:rPr>
              <a:t>This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20" dirty="0">
                <a:latin typeface="Calibri"/>
                <a:cs typeface="Calibri"/>
              </a:rPr>
              <a:t>tested </a:t>
            </a:r>
            <a:r>
              <a:rPr sz="3000" spc="-15" dirty="0">
                <a:latin typeface="Calibri"/>
                <a:cs typeface="Calibri"/>
              </a:rPr>
              <a:t>by  having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patient </a:t>
            </a:r>
            <a:r>
              <a:rPr sz="3000" dirty="0">
                <a:latin typeface="Calibri"/>
                <a:cs typeface="Calibri"/>
              </a:rPr>
              <a:t>assume a </a:t>
            </a:r>
            <a:r>
              <a:rPr sz="3000" spc="-5" dirty="0">
                <a:latin typeface="Calibri"/>
                <a:cs typeface="Calibri"/>
              </a:rPr>
              <a:t>normal  </a:t>
            </a:r>
            <a:r>
              <a:rPr sz="3000" spc="-15" dirty="0">
                <a:latin typeface="Calibri"/>
                <a:cs typeface="Calibri"/>
              </a:rPr>
              <a:t>standing </a:t>
            </a:r>
            <a:r>
              <a:rPr sz="3000" spc="-5" dirty="0">
                <a:latin typeface="Calibri"/>
                <a:cs typeface="Calibri"/>
              </a:rPr>
              <a:t>position. He </a:t>
            </a:r>
            <a:r>
              <a:rPr sz="3000" dirty="0">
                <a:latin typeface="Calibri"/>
                <a:cs typeface="Calibri"/>
              </a:rPr>
              <a:t>is then </a:t>
            </a:r>
            <a:r>
              <a:rPr sz="3000" spc="-10" dirty="0">
                <a:latin typeface="Calibri"/>
                <a:cs typeface="Calibri"/>
              </a:rPr>
              <a:t>instructed </a:t>
            </a:r>
            <a:r>
              <a:rPr sz="3000" spc="-15" dirty="0">
                <a:latin typeface="Calibri"/>
                <a:cs typeface="Calibri"/>
              </a:rPr>
              <a:t>to  </a:t>
            </a:r>
            <a:r>
              <a:rPr sz="3000" spc="-10" dirty="0">
                <a:latin typeface="Calibri"/>
                <a:cs typeface="Calibri"/>
              </a:rPr>
              <a:t>walk over heel </a:t>
            </a:r>
            <a:r>
              <a:rPr sz="3000" spc="-5" dirty="0">
                <a:latin typeface="Calibri"/>
                <a:cs typeface="Calibri"/>
              </a:rPr>
              <a:t>on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20" dirty="0">
                <a:latin typeface="Calibri"/>
                <a:cs typeface="Calibri"/>
              </a:rPr>
              <a:t>straight </a:t>
            </a:r>
            <a:r>
              <a:rPr sz="3000" spc="-10" dirty="0">
                <a:latin typeface="Calibri"/>
                <a:cs typeface="Calibri"/>
              </a:rPr>
              <a:t>line. </a:t>
            </a:r>
            <a:r>
              <a:rPr sz="3000" spc="-20" dirty="0">
                <a:latin typeface="Calibri"/>
                <a:cs typeface="Calibri"/>
              </a:rPr>
              <a:t>Any  </a:t>
            </a:r>
            <a:r>
              <a:rPr sz="3000" spc="-10" dirty="0">
                <a:latin typeface="Calibri"/>
                <a:cs typeface="Calibri"/>
              </a:rPr>
              <a:t>unsteadiness, </a:t>
            </a:r>
            <a:r>
              <a:rPr sz="3000" spc="-15" dirty="0">
                <a:latin typeface="Calibri"/>
                <a:cs typeface="Calibri"/>
              </a:rPr>
              <a:t>lurching </a:t>
            </a:r>
            <a:r>
              <a:rPr sz="3000" spc="-5" dirty="0">
                <a:latin typeface="Calibri"/>
                <a:cs typeface="Calibri"/>
              </a:rPr>
              <a:t>or </a:t>
            </a:r>
            <a:r>
              <a:rPr sz="3000" spc="-15" dirty="0">
                <a:latin typeface="Calibri"/>
                <a:cs typeface="Calibri"/>
              </a:rPr>
              <a:t>broadening </a:t>
            </a:r>
            <a:r>
              <a:rPr sz="3000" spc="-5" dirty="0">
                <a:latin typeface="Calibri"/>
                <a:cs typeface="Calibri"/>
              </a:rPr>
              <a:t>of 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gait </a:t>
            </a:r>
            <a:r>
              <a:rPr sz="3000" spc="-5" dirty="0">
                <a:latin typeface="Calibri"/>
                <a:cs typeface="Calibri"/>
              </a:rPr>
              <a:t>base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noted.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34544"/>
            <a:ext cx="417067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4400" b="1" i="1" spc="-5" dirty="0">
                <a:latin typeface="Calibri"/>
                <a:cs typeface="Calibri"/>
              </a:rPr>
              <a:t>8.	</a:t>
            </a:r>
            <a:r>
              <a:rPr sz="4400" b="1" i="1" spc="-30" dirty="0">
                <a:latin typeface="Calibri"/>
                <a:cs typeface="Calibri"/>
              </a:rPr>
              <a:t>Reflex</a:t>
            </a:r>
            <a:r>
              <a:rPr sz="4400" b="1" i="1" spc="-100" dirty="0">
                <a:latin typeface="Calibri"/>
                <a:cs typeface="Calibri"/>
              </a:rPr>
              <a:t> </a:t>
            </a:r>
            <a:r>
              <a:rPr sz="4400" b="1" i="1" spc="-5" dirty="0">
                <a:latin typeface="Calibri"/>
                <a:cs typeface="Calibri"/>
              </a:rPr>
              <a:t>activity: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769364"/>
            <a:ext cx="8610600" cy="4301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2161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Reflex </a:t>
            </a:r>
            <a:r>
              <a:rPr sz="2800" spc="-15" dirty="0">
                <a:latin typeface="Calibri"/>
                <a:cs typeface="Calibri"/>
              </a:rPr>
              <a:t>testing evaluates </a:t>
            </a:r>
            <a:r>
              <a:rPr sz="2800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integrity </a:t>
            </a:r>
            <a:r>
              <a:rPr sz="2800" spc="-5" dirty="0">
                <a:latin typeface="Calibri"/>
                <a:cs typeface="Calibri"/>
              </a:rPr>
              <a:t>of  specific sensory </a:t>
            </a:r>
            <a:r>
              <a:rPr sz="2800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motor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pathways.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Reflex </a:t>
            </a:r>
            <a:r>
              <a:rPr sz="2800" spc="-5" dirty="0">
                <a:latin typeface="Calibri"/>
                <a:cs typeface="Calibri"/>
              </a:rPr>
              <a:t>activity assessment, </a:t>
            </a:r>
            <a:r>
              <a:rPr sz="2800" spc="-20" dirty="0">
                <a:latin typeface="Calibri"/>
                <a:cs typeface="Calibri"/>
              </a:rPr>
              <a:t>always </a:t>
            </a:r>
            <a:r>
              <a:rPr sz="2800" dirty="0">
                <a:latin typeface="Calibri"/>
                <a:cs typeface="Calibri"/>
              </a:rPr>
              <a:t>a </a:t>
            </a:r>
            <a:r>
              <a:rPr sz="2800" spc="-5" dirty="0">
                <a:latin typeface="Calibri"/>
                <a:cs typeface="Calibri"/>
              </a:rPr>
              <a:t>part  of </a:t>
            </a:r>
            <a:r>
              <a:rPr sz="2800" spc="-10" dirty="0">
                <a:latin typeface="Calibri"/>
                <a:cs typeface="Calibri"/>
              </a:rPr>
              <a:t>neurologic </a:t>
            </a:r>
            <a:r>
              <a:rPr sz="2800" spc="-5" dirty="0">
                <a:latin typeface="Calibri"/>
                <a:cs typeface="Calibri"/>
              </a:rPr>
              <a:t>assessment, </a:t>
            </a:r>
            <a:r>
              <a:rPr sz="2800" spc="-15" dirty="0">
                <a:latin typeface="Calibri"/>
                <a:cs typeface="Calibri"/>
              </a:rPr>
              <a:t>provides  information </a:t>
            </a:r>
            <a:r>
              <a:rPr sz="2800" dirty="0">
                <a:latin typeface="Calibri"/>
                <a:cs typeface="Calibri"/>
              </a:rPr>
              <a:t>about the </a:t>
            </a:r>
            <a:r>
              <a:rPr sz="2800" spc="-10" dirty="0">
                <a:latin typeface="Calibri"/>
                <a:cs typeface="Calibri"/>
              </a:rPr>
              <a:t>nature, location,  </a:t>
            </a:r>
            <a:r>
              <a:rPr sz="2800" dirty="0">
                <a:latin typeface="Calibri"/>
                <a:cs typeface="Calibri"/>
              </a:rPr>
              <a:t>&amp; </a:t>
            </a:r>
            <a:r>
              <a:rPr sz="2800" spc="-15" dirty="0">
                <a:latin typeface="Calibri"/>
                <a:cs typeface="Calibri"/>
              </a:rPr>
              <a:t>progression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neurologic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disorders.</a:t>
            </a:r>
            <a:endParaRPr sz="2800" dirty="0">
              <a:latin typeface="Calibri"/>
              <a:cs typeface="Calibri"/>
            </a:endParaRPr>
          </a:p>
          <a:p>
            <a:pPr marL="355600" marR="31496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latin typeface="Calibri"/>
                <a:cs typeface="Calibri"/>
              </a:rPr>
              <a:t>Normal </a:t>
            </a:r>
            <a:r>
              <a:rPr sz="2800" b="1" i="1" spc="-20" dirty="0">
                <a:latin typeface="Calibri"/>
                <a:cs typeface="Calibri"/>
              </a:rPr>
              <a:t>reflexes: </a:t>
            </a:r>
            <a:r>
              <a:rPr sz="2800" spc="-55" dirty="0">
                <a:latin typeface="Calibri"/>
                <a:cs typeface="Calibri"/>
              </a:rPr>
              <a:t>Two </a:t>
            </a:r>
            <a:r>
              <a:rPr sz="2800" dirty="0">
                <a:latin typeface="Calibri"/>
                <a:cs typeface="Calibri"/>
              </a:rPr>
              <a:t>types of </a:t>
            </a:r>
            <a:r>
              <a:rPr sz="2800" spc="-30" dirty="0">
                <a:latin typeface="Calibri"/>
                <a:cs typeface="Calibri"/>
              </a:rPr>
              <a:t>reflexes 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normally </a:t>
            </a:r>
            <a:r>
              <a:rPr sz="2800" spc="-10" dirty="0">
                <a:latin typeface="Calibri"/>
                <a:cs typeface="Calibri"/>
              </a:rPr>
              <a:t>present:</a:t>
            </a:r>
            <a:endParaRPr sz="28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765"/>
              </a:spcBef>
              <a:buAutoNum type="romanUcPeriod"/>
              <a:tabLst>
                <a:tab pos="583565" algn="l"/>
                <a:tab pos="584200" algn="l"/>
              </a:tabLst>
            </a:pPr>
            <a:r>
              <a:rPr sz="2800" spc="-5" dirty="0">
                <a:latin typeface="Calibri"/>
                <a:cs typeface="Calibri"/>
              </a:rPr>
              <a:t>Superficial or cutaneous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reflexes</a:t>
            </a:r>
            <a:endParaRPr sz="28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770"/>
              </a:spcBef>
              <a:buAutoNum type="romanUcPeriod"/>
              <a:tabLst>
                <a:tab pos="583565" algn="l"/>
                <a:tab pos="584200" algn="l"/>
              </a:tabLst>
            </a:pPr>
            <a:r>
              <a:rPr sz="2800" spc="-5" dirty="0">
                <a:latin typeface="Calibri"/>
                <a:cs typeface="Calibri"/>
              </a:rPr>
              <a:t>Deep </a:t>
            </a:r>
            <a:r>
              <a:rPr sz="2800" spc="-10" dirty="0">
                <a:latin typeface="Calibri"/>
                <a:cs typeface="Calibri"/>
              </a:rPr>
              <a:t>tendon </a:t>
            </a:r>
            <a:r>
              <a:rPr sz="2800" spc="-15" dirty="0">
                <a:latin typeface="Calibri"/>
                <a:cs typeface="Calibri"/>
              </a:rPr>
              <a:t>muscle-stretch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reflexes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6705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502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01492"/>
            <a:ext cx="82296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82509">
              <a:lnSpc>
                <a:spcPct val="100000"/>
              </a:lnSpc>
              <a:spcBef>
                <a:spcPts val="95"/>
              </a:spcBef>
            </a:pP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831594" y="962913"/>
            <a:ext cx="3025140" cy="410845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584200" marR="848360" indent="-571500">
              <a:lnSpc>
                <a:spcPts val="2810"/>
              </a:lnSpc>
              <a:spcBef>
                <a:spcPts val="455"/>
              </a:spcBef>
              <a:tabLst>
                <a:tab pos="583565" algn="l"/>
              </a:tabLst>
            </a:pPr>
            <a:r>
              <a:rPr sz="2600" i="1" dirty="0">
                <a:latin typeface="Calibri"/>
                <a:cs typeface="Calibri"/>
              </a:rPr>
              <a:t>I.	</a:t>
            </a:r>
            <a:r>
              <a:rPr sz="2600" b="1" i="1" dirty="0">
                <a:latin typeface="Calibri"/>
                <a:cs typeface="Calibri"/>
              </a:rPr>
              <a:t>Superficial  </a:t>
            </a:r>
            <a:r>
              <a:rPr sz="2600" b="1" i="1" spc="-5" dirty="0">
                <a:latin typeface="Calibri"/>
                <a:cs typeface="Calibri"/>
              </a:rPr>
              <a:t>(cu</a:t>
            </a:r>
            <a:r>
              <a:rPr sz="2600" b="1" i="1" spc="-30" dirty="0">
                <a:latin typeface="Calibri"/>
                <a:cs typeface="Calibri"/>
              </a:rPr>
              <a:t>t</a:t>
            </a:r>
            <a:r>
              <a:rPr sz="2600" b="1" i="1" spc="-5" dirty="0">
                <a:latin typeface="Calibri"/>
                <a:cs typeface="Calibri"/>
              </a:rPr>
              <a:t>a</a:t>
            </a:r>
            <a:r>
              <a:rPr sz="2600" b="1" i="1" spc="5" dirty="0">
                <a:latin typeface="Calibri"/>
                <a:cs typeface="Calibri"/>
              </a:rPr>
              <a:t>n</a:t>
            </a:r>
            <a:r>
              <a:rPr sz="2600" b="1" i="1" dirty="0">
                <a:latin typeface="Calibri"/>
                <a:cs typeface="Calibri"/>
              </a:rPr>
              <a:t>eous)  </a:t>
            </a:r>
            <a:r>
              <a:rPr sz="2600" b="1" i="1" spc="-15" dirty="0">
                <a:latin typeface="Calibri"/>
                <a:cs typeface="Calibri"/>
              </a:rPr>
              <a:t>reflexes:</a:t>
            </a:r>
            <a:endParaRPr sz="2600" b="1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270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dirty="0">
                <a:latin typeface="Calibri"/>
                <a:cs typeface="Calibri"/>
              </a:rPr>
              <a:t>Abdominal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310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spc="-10" dirty="0">
                <a:latin typeface="Calibri"/>
                <a:cs typeface="Calibri"/>
              </a:rPr>
              <a:t>Plantar</a:t>
            </a:r>
            <a:r>
              <a:rPr sz="2600" spc="-20" dirty="0">
                <a:latin typeface="Calibri"/>
                <a:cs typeface="Calibri"/>
              </a:rPr>
              <a:t> reflex</a:t>
            </a:r>
            <a:endParaRPr sz="26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315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spc="-5" dirty="0">
                <a:latin typeface="Calibri"/>
                <a:cs typeface="Calibri"/>
              </a:rPr>
              <a:t>Corneal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  <a:p>
            <a:pPr marL="584200" marR="144145" indent="-571500">
              <a:lnSpc>
                <a:spcPts val="2810"/>
              </a:lnSpc>
              <a:spcBef>
                <a:spcPts val="660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spc="-5" dirty="0">
                <a:latin typeface="Calibri"/>
                <a:cs typeface="Calibri"/>
              </a:rPr>
              <a:t>Pharyngeal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(Gag) 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270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spc="-10" dirty="0">
                <a:latin typeface="Calibri"/>
                <a:cs typeface="Calibri"/>
              </a:rPr>
              <a:t>Cremasteric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315"/>
              </a:spcBef>
              <a:buFont typeface="Wingdings"/>
              <a:buChar char=""/>
              <a:tabLst>
                <a:tab pos="583565" algn="l"/>
                <a:tab pos="584200" algn="l"/>
              </a:tabLst>
            </a:pPr>
            <a:r>
              <a:rPr sz="2600" dirty="0">
                <a:latin typeface="Calibri"/>
                <a:cs typeface="Calibri"/>
              </a:rPr>
              <a:t>Anal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2375" y="962913"/>
            <a:ext cx="3735070" cy="512948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584200" marR="227965" indent="-572135">
              <a:lnSpc>
                <a:spcPts val="2810"/>
              </a:lnSpc>
              <a:spcBef>
                <a:spcPts val="455"/>
              </a:spcBef>
              <a:tabLst>
                <a:tab pos="584200" algn="l"/>
              </a:tabLst>
            </a:pPr>
            <a:r>
              <a:rPr sz="2600" b="1" i="1" spc="-5" dirty="0">
                <a:latin typeface="Calibri"/>
                <a:cs typeface="Calibri"/>
              </a:rPr>
              <a:t>II.	</a:t>
            </a:r>
            <a:r>
              <a:rPr sz="2600" b="1" i="1" dirty="0">
                <a:latin typeface="Calibri"/>
                <a:cs typeface="Calibri"/>
              </a:rPr>
              <a:t>Deep </a:t>
            </a:r>
            <a:r>
              <a:rPr sz="2600" b="1" i="1" spc="-5" dirty="0">
                <a:latin typeface="Calibri"/>
                <a:cs typeface="Calibri"/>
              </a:rPr>
              <a:t>tendon</a:t>
            </a:r>
            <a:r>
              <a:rPr sz="2600" b="1" i="1" spc="-95" dirty="0">
                <a:latin typeface="Calibri"/>
                <a:cs typeface="Calibri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(muscle-  </a:t>
            </a:r>
            <a:r>
              <a:rPr sz="2600" b="1" i="1" spc="-10" dirty="0">
                <a:latin typeface="Calibri"/>
                <a:cs typeface="Calibri"/>
              </a:rPr>
              <a:t>stretch)</a:t>
            </a:r>
            <a:r>
              <a:rPr sz="2600" b="1" i="1" spc="-40" dirty="0">
                <a:latin typeface="Calibri"/>
                <a:cs typeface="Calibri"/>
              </a:rPr>
              <a:t> </a:t>
            </a:r>
            <a:r>
              <a:rPr sz="2600" b="1" i="1" spc="-10" dirty="0">
                <a:latin typeface="Calibri"/>
                <a:cs typeface="Calibri"/>
              </a:rPr>
              <a:t>reflexes:</a:t>
            </a:r>
            <a:endParaRPr sz="2600" b="1" dirty="0">
              <a:latin typeface="Calibri"/>
              <a:cs typeface="Calibri"/>
            </a:endParaRPr>
          </a:p>
          <a:p>
            <a:pPr marL="584200" marR="182880" indent="-572135">
              <a:lnSpc>
                <a:spcPts val="2810"/>
              </a:lnSpc>
              <a:spcBef>
                <a:spcPts val="620"/>
              </a:spcBef>
              <a:buFont typeface="Wingdings"/>
              <a:buChar char="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A biceps </a:t>
            </a:r>
            <a:r>
              <a:rPr sz="2600" spc="-5" dirty="0">
                <a:latin typeface="Calibri"/>
                <a:cs typeface="Calibri"/>
              </a:rPr>
              <a:t>jerk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(forearm  </a:t>
            </a:r>
            <a:r>
              <a:rPr sz="2600" spc="-10" dirty="0">
                <a:latin typeface="Calibri"/>
                <a:cs typeface="Calibri"/>
              </a:rPr>
              <a:t>flexion)</a:t>
            </a:r>
            <a:endParaRPr sz="2600" dirty="0">
              <a:latin typeface="Calibri"/>
              <a:cs typeface="Calibri"/>
            </a:endParaRPr>
          </a:p>
          <a:p>
            <a:pPr marL="584200" marR="130810" indent="-572135">
              <a:lnSpc>
                <a:spcPts val="2810"/>
              </a:lnSpc>
              <a:spcBef>
                <a:spcPts val="625"/>
              </a:spcBef>
              <a:buFont typeface="Wingdings"/>
              <a:buChar char="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A triceps </a:t>
            </a:r>
            <a:r>
              <a:rPr sz="2600" spc="-5" dirty="0">
                <a:latin typeface="Calibri"/>
                <a:cs typeface="Calibri"/>
              </a:rPr>
              <a:t>jerk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(forearm  </a:t>
            </a:r>
            <a:r>
              <a:rPr sz="2600" spc="-5" dirty="0">
                <a:latin typeface="Calibri"/>
                <a:cs typeface="Calibri"/>
              </a:rPr>
              <a:t>extension)</a:t>
            </a:r>
            <a:endParaRPr sz="2600" dirty="0">
              <a:latin typeface="Calibri"/>
              <a:cs typeface="Calibri"/>
            </a:endParaRPr>
          </a:p>
          <a:p>
            <a:pPr marL="584200" indent="-572135">
              <a:lnSpc>
                <a:spcPct val="100000"/>
              </a:lnSpc>
              <a:spcBef>
                <a:spcPts val="265"/>
              </a:spcBef>
              <a:buFont typeface="Wingdings"/>
              <a:buChar char="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A </a:t>
            </a:r>
            <a:r>
              <a:rPr sz="2600" spc="-10" dirty="0">
                <a:latin typeface="Calibri"/>
                <a:cs typeface="Calibri"/>
              </a:rPr>
              <a:t>brachioradial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jerk</a:t>
            </a:r>
            <a:endParaRPr sz="2600" dirty="0">
              <a:latin typeface="Calibri"/>
              <a:cs typeface="Calibri"/>
            </a:endParaRPr>
          </a:p>
          <a:p>
            <a:pPr marL="584200" marR="5080" indent="-572135">
              <a:lnSpc>
                <a:spcPts val="2810"/>
              </a:lnSpc>
              <a:spcBef>
                <a:spcPts val="665"/>
              </a:spcBef>
              <a:buFont typeface="Wingdings"/>
              <a:buChar char="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A knee </a:t>
            </a:r>
            <a:r>
              <a:rPr sz="2600" spc="-5" dirty="0">
                <a:latin typeface="Calibri"/>
                <a:cs typeface="Calibri"/>
              </a:rPr>
              <a:t>jerk, quadriceps  jerk or patellar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reflex</a:t>
            </a:r>
            <a:endParaRPr sz="2600" dirty="0">
              <a:latin typeface="Calibri"/>
              <a:cs typeface="Calibri"/>
            </a:endParaRPr>
          </a:p>
          <a:p>
            <a:pPr marL="584200" marR="503555" indent="-572135">
              <a:lnSpc>
                <a:spcPct val="90000"/>
              </a:lnSpc>
              <a:spcBef>
                <a:spcPts val="580"/>
              </a:spcBef>
              <a:buFont typeface="Wingdings"/>
              <a:buChar char="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An ankle </a:t>
            </a:r>
            <a:r>
              <a:rPr sz="2600" spc="-5" dirty="0">
                <a:latin typeface="Calibri"/>
                <a:cs typeface="Calibri"/>
              </a:rPr>
              <a:t>jerk  (plantiflexion of</a:t>
            </a:r>
            <a:r>
              <a:rPr sz="2600" spc="-1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  </a:t>
            </a:r>
            <a:r>
              <a:rPr sz="2600" spc="-15" dirty="0">
                <a:latin typeface="Calibri"/>
                <a:cs typeface="Calibri"/>
              </a:rPr>
              <a:t>foot)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4145" y="552957"/>
            <a:ext cx="37763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Achilles: </a:t>
            </a:r>
            <a:r>
              <a:rPr spc="-5" dirty="0">
                <a:solidFill>
                  <a:srgbClr val="FFFFFF"/>
                </a:solidFill>
              </a:rPr>
              <a:t>(S1,</a:t>
            </a:r>
            <a:r>
              <a:rPr spc="-114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S2)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43609" y="2060790"/>
            <a:ext cx="6913245" cy="4177029"/>
            <a:chOff x="1043609" y="2060790"/>
            <a:chExt cx="6913245" cy="4177029"/>
          </a:xfrm>
        </p:grpSpPr>
        <p:sp>
          <p:nvSpPr>
            <p:cNvPr id="4" name="object 4"/>
            <p:cNvSpPr/>
            <p:nvPr/>
          </p:nvSpPr>
          <p:spPr>
            <a:xfrm>
              <a:off x="1043609" y="2060790"/>
              <a:ext cx="3129407" cy="4176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5004054" y="2060790"/>
              <a:ext cx="2952369" cy="4176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727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1576" y="552957"/>
            <a:ext cx="3720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Patellar: </a:t>
            </a:r>
            <a:r>
              <a:rPr spc="-5" dirty="0">
                <a:solidFill>
                  <a:srgbClr val="FFFFFF"/>
                </a:solidFill>
              </a:rPr>
              <a:t>(L3,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L4)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7537" y="1772754"/>
            <a:ext cx="7849234" cy="4320540"/>
            <a:chOff x="467537" y="1772754"/>
            <a:chExt cx="7849234" cy="4320540"/>
          </a:xfrm>
        </p:grpSpPr>
        <p:sp>
          <p:nvSpPr>
            <p:cNvPr id="4" name="object 4"/>
            <p:cNvSpPr/>
            <p:nvPr/>
          </p:nvSpPr>
          <p:spPr>
            <a:xfrm>
              <a:off x="467537" y="1772754"/>
              <a:ext cx="2304288" cy="43205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203828" y="1772754"/>
              <a:ext cx="2520315" cy="43205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084189" y="1772754"/>
              <a:ext cx="2232279" cy="43205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099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3873" y="552957"/>
            <a:ext cx="35566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Biceps: </a:t>
            </a:r>
            <a:r>
              <a:rPr spc="-5" dirty="0">
                <a:solidFill>
                  <a:srgbClr val="FFFFFF"/>
                </a:solidFill>
              </a:rPr>
              <a:t>(C5,</a:t>
            </a:r>
            <a:r>
              <a:rPr spc="-10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C6)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5995" y="1556854"/>
            <a:ext cx="8079105" cy="4569460"/>
            <a:chOff x="525995" y="1556854"/>
            <a:chExt cx="8079105" cy="4569460"/>
          </a:xfrm>
        </p:grpSpPr>
        <p:sp>
          <p:nvSpPr>
            <p:cNvPr id="4" name="object 4"/>
            <p:cNvSpPr/>
            <p:nvPr/>
          </p:nvSpPr>
          <p:spPr>
            <a:xfrm>
              <a:off x="525995" y="1600263"/>
              <a:ext cx="3829938" cy="45258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5004053" y="1556854"/>
              <a:ext cx="3600450" cy="45364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251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7198" y="552957"/>
            <a:ext cx="36906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35" dirty="0">
                <a:solidFill>
                  <a:srgbClr val="FFFFFF"/>
                </a:solidFill>
                <a:latin typeface="Calibri"/>
                <a:cs typeface="Calibri"/>
              </a:rPr>
              <a:t>Triceps: </a:t>
            </a:r>
            <a:r>
              <a:rPr spc="-5" dirty="0">
                <a:solidFill>
                  <a:srgbClr val="FFFFFF"/>
                </a:solidFill>
              </a:rPr>
              <a:t>(C6,</a:t>
            </a:r>
            <a:r>
              <a:rPr spc="-6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C7)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7537" y="2060790"/>
            <a:ext cx="8065134" cy="4320540"/>
            <a:chOff x="467537" y="2060790"/>
            <a:chExt cx="8065134" cy="4320540"/>
          </a:xfrm>
        </p:grpSpPr>
        <p:sp>
          <p:nvSpPr>
            <p:cNvPr id="4" name="object 4"/>
            <p:cNvSpPr/>
            <p:nvPr/>
          </p:nvSpPr>
          <p:spPr>
            <a:xfrm>
              <a:off x="467537" y="2060790"/>
              <a:ext cx="3024378" cy="43205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355972" y="2060790"/>
              <a:ext cx="4176522" cy="42485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797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9076" y="552957"/>
            <a:ext cx="5628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Brachioradialis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(C5,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C6)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/>
          <p:nvPr/>
        </p:nvSpPr>
        <p:spPr>
          <a:xfrm>
            <a:off x="1619630" y="1988781"/>
            <a:ext cx="6264656" cy="4104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926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6252" y="552957"/>
            <a:ext cx="35718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Babinski</a:t>
            </a:r>
            <a:r>
              <a:rPr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reflex:</a:t>
            </a:r>
          </a:p>
        </p:txBody>
      </p:sp>
      <p:sp>
        <p:nvSpPr>
          <p:cNvPr id="3" name="object 3"/>
          <p:cNvSpPr/>
          <p:nvPr/>
        </p:nvSpPr>
        <p:spPr>
          <a:xfrm>
            <a:off x="1331594" y="1700872"/>
            <a:ext cx="6336664" cy="4752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893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Tray containing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BIG TRAY WITH COVER</a:t>
            </a:r>
          </a:p>
          <a:p>
            <a:r>
              <a:rPr lang="en-US" dirty="0"/>
              <a:t>SHEET FOR COVER PATIENT</a:t>
            </a:r>
          </a:p>
          <a:p>
            <a:r>
              <a:rPr lang="en-US" dirty="0"/>
              <a:t>GLOVES</a:t>
            </a:r>
          </a:p>
          <a:p>
            <a:r>
              <a:rPr lang="en-US" dirty="0"/>
              <a:t>Reflex Hammer</a:t>
            </a:r>
          </a:p>
          <a:p>
            <a:r>
              <a:rPr lang="en-US" dirty="0"/>
              <a:t>128 and 512 (or 1024) Hz Tuning Forks</a:t>
            </a:r>
          </a:p>
          <a:p>
            <a:r>
              <a:rPr lang="en-US" dirty="0"/>
              <a:t>A </a:t>
            </a:r>
            <a:r>
              <a:rPr lang="en-US" dirty="0" err="1"/>
              <a:t>Snellen</a:t>
            </a:r>
            <a:r>
              <a:rPr lang="en-US" dirty="0"/>
              <a:t> Eye Chart or Pocket Vision Card</a:t>
            </a:r>
          </a:p>
          <a:p>
            <a:r>
              <a:rPr lang="en-US" dirty="0"/>
              <a:t>Pen Light or </a:t>
            </a:r>
            <a:r>
              <a:rPr lang="en-US" dirty="0" err="1"/>
              <a:t>Otoscope</a:t>
            </a:r>
            <a:endParaRPr lang="en-US" dirty="0"/>
          </a:p>
          <a:p>
            <a:r>
              <a:rPr lang="en-US" dirty="0"/>
              <a:t>Cotton Swabs</a:t>
            </a:r>
          </a:p>
          <a:p>
            <a:r>
              <a:rPr lang="en-US" dirty="0"/>
              <a:t>BOWL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0130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 P </a:t>
            </a:r>
            <a:r>
              <a:rPr lang="en-US" dirty="0" err="1" smtClean="0"/>
              <a:t>Apperatus</a:t>
            </a:r>
            <a:endParaRPr lang="en-US" dirty="0" smtClean="0"/>
          </a:p>
          <a:p>
            <a:r>
              <a:rPr lang="en-US" dirty="0" smtClean="0"/>
              <a:t>Stethoscope</a:t>
            </a:r>
          </a:p>
          <a:p>
            <a:r>
              <a:rPr lang="en-US" dirty="0" smtClean="0"/>
              <a:t>Steel Kidney Tray</a:t>
            </a:r>
          </a:p>
          <a:p>
            <a:r>
              <a:rPr lang="en-US" dirty="0" smtClean="0"/>
              <a:t>Test Tube-2( One For Cold Water  And One For Hot Water)</a:t>
            </a:r>
          </a:p>
          <a:p>
            <a:r>
              <a:rPr lang="en-US" dirty="0" err="1" smtClean="0"/>
              <a:t>Tourch</a:t>
            </a:r>
            <a:endParaRPr lang="en-US" dirty="0" smtClean="0"/>
          </a:p>
          <a:p>
            <a:r>
              <a:rPr lang="en-US" dirty="0" smtClean="0"/>
              <a:t>Common Pin Or Needle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98728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-30122"/>
            <a:ext cx="716280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1" i="1" spc="-5" dirty="0">
                <a:latin typeface="Calibri"/>
                <a:cs typeface="Calibri"/>
              </a:rPr>
              <a:t>Nurses </a:t>
            </a:r>
            <a:r>
              <a:rPr sz="4000" b="1" i="1" spc="-10" dirty="0">
                <a:latin typeface="Calibri"/>
                <a:cs typeface="Calibri"/>
              </a:rPr>
              <a:t>role </a:t>
            </a:r>
            <a:r>
              <a:rPr sz="4000" b="1" i="1" spc="-5" dirty="0">
                <a:latin typeface="Calibri"/>
                <a:cs typeface="Calibri"/>
              </a:rPr>
              <a:t>in </a:t>
            </a:r>
            <a:r>
              <a:rPr sz="4000" b="1" i="1" spc="-10" dirty="0">
                <a:latin typeface="Calibri"/>
                <a:cs typeface="Calibri"/>
              </a:rPr>
              <a:t>neurological  </a:t>
            </a:r>
            <a:r>
              <a:rPr sz="4000" b="1" i="1" spc="-20" dirty="0">
                <a:latin typeface="Calibri"/>
                <a:cs typeface="Calibri"/>
              </a:rPr>
              <a:t>examination</a:t>
            </a:r>
            <a:r>
              <a:rPr b="1" i="1" spc="-2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221994"/>
            <a:ext cx="8516239" cy="4542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libri"/>
                <a:cs typeface="Calibri"/>
              </a:rPr>
              <a:t>Provide </a:t>
            </a:r>
            <a:r>
              <a:rPr sz="3000" dirty="0">
                <a:latin typeface="Calibri"/>
                <a:cs typeface="Calibri"/>
              </a:rPr>
              <a:t>a clam, </a:t>
            </a:r>
            <a:r>
              <a:rPr sz="3000" spc="-10" dirty="0">
                <a:latin typeface="Calibri"/>
                <a:cs typeface="Calibri"/>
              </a:rPr>
              <a:t>suitable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environment</a:t>
            </a:r>
            <a:endParaRPr sz="3000" dirty="0">
              <a:latin typeface="Calibri"/>
              <a:cs typeface="Calibri"/>
            </a:endParaRPr>
          </a:p>
          <a:p>
            <a:pPr marL="355600" marR="544195" indent="-342900">
              <a:lnSpc>
                <a:spcPts val="288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Collect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personal data </a:t>
            </a:r>
            <a:r>
              <a:rPr sz="3000" dirty="0">
                <a:latin typeface="Calibri"/>
                <a:cs typeface="Calibri"/>
              </a:rPr>
              <a:t>with </a:t>
            </a:r>
            <a:r>
              <a:rPr sz="3000" spc="-15" dirty="0">
                <a:latin typeface="Calibri"/>
                <a:cs typeface="Calibri"/>
              </a:rPr>
              <a:t>patient </a:t>
            </a:r>
            <a:r>
              <a:rPr sz="3000" dirty="0">
                <a:latin typeface="Calibri"/>
                <a:cs typeface="Calibri"/>
              </a:rPr>
              <a:t>&amp;  </a:t>
            </a:r>
            <a:r>
              <a:rPr sz="3000" spc="-15" dirty="0">
                <a:latin typeface="Calibri"/>
                <a:cs typeface="Calibri"/>
              </a:rPr>
              <a:t>family </a:t>
            </a:r>
            <a:r>
              <a:rPr sz="3000" spc="-10" dirty="0">
                <a:latin typeface="Calibri"/>
                <a:cs typeface="Calibri"/>
              </a:rPr>
              <a:t>members</a:t>
            </a:r>
            <a:endParaRPr sz="3000" dirty="0">
              <a:latin typeface="Calibri"/>
              <a:cs typeface="Calibri"/>
            </a:endParaRPr>
          </a:p>
          <a:p>
            <a:pPr marL="355600" marR="70485" indent="-342900">
              <a:lnSpc>
                <a:spcPts val="288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Set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equipment </a:t>
            </a:r>
            <a:r>
              <a:rPr sz="3000" spc="-5" dirty="0">
                <a:latin typeface="Calibri"/>
                <a:cs typeface="Calibri"/>
              </a:rPr>
              <a:t>needed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spc="-15" dirty="0">
                <a:latin typeface="Calibri"/>
                <a:cs typeface="Calibri"/>
              </a:rPr>
              <a:t>neurological  examination</a:t>
            </a:r>
            <a:endParaRPr sz="3000" dirty="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Assess the </a:t>
            </a:r>
            <a:r>
              <a:rPr sz="3000" spc="-15" dirty="0">
                <a:latin typeface="Calibri"/>
                <a:cs typeface="Calibri"/>
              </a:rPr>
              <a:t>current level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consciousness,  </a:t>
            </a:r>
            <a:r>
              <a:rPr sz="3000" spc="-5" dirty="0">
                <a:latin typeface="Calibri"/>
                <a:cs typeface="Calibri"/>
              </a:rPr>
              <a:t>monitor </a:t>
            </a:r>
            <a:r>
              <a:rPr sz="3000" spc="-10" dirty="0">
                <a:latin typeface="Calibri"/>
                <a:cs typeface="Calibri"/>
              </a:rPr>
              <a:t>vital </a:t>
            </a:r>
            <a:r>
              <a:rPr sz="3000" spc="-20" dirty="0">
                <a:latin typeface="Calibri"/>
                <a:cs typeface="Calibri"/>
              </a:rPr>
              <a:t>parameters </a:t>
            </a:r>
            <a:r>
              <a:rPr sz="3000" dirty="0">
                <a:latin typeface="Calibri"/>
                <a:cs typeface="Calibri"/>
              </a:rPr>
              <a:t>– </a:t>
            </a:r>
            <a:r>
              <a:rPr sz="3000" spc="-15" dirty="0">
                <a:latin typeface="Calibri"/>
                <a:cs typeface="Calibri"/>
              </a:rPr>
              <a:t>temperature,  </a:t>
            </a:r>
            <a:r>
              <a:rPr sz="3000" spc="-10" dirty="0">
                <a:latin typeface="Calibri"/>
                <a:cs typeface="Calibri"/>
              </a:rPr>
              <a:t>pulse, </a:t>
            </a:r>
            <a:r>
              <a:rPr sz="3000" spc="-15" dirty="0">
                <a:latin typeface="Calibri"/>
                <a:cs typeface="Calibri"/>
              </a:rPr>
              <a:t>respiration, </a:t>
            </a:r>
            <a:r>
              <a:rPr sz="3000" spc="-10" dirty="0">
                <a:latin typeface="Calibri"/>
                <a:cs typeface="Calibri"/>
              </a:rPr>
              <a:t>blood </a:t>
            </a:r>
            <a:r>
              <a:rPr sz="3000" spc="-15" dirty="0">
                <a:latin typeface="Calibri"/>
                <a:cs typeface="Calibri"/>
              </a:rPr>
              <a:t>pressure, </a:t>
            </a:r>
            <a:r>
              <a:rPr sz="3000" spc="-5" dirty="0">
                <a:latin typeface="Calibri"/>
                <a:cs typeface="Calibri"/>
              </a:rPr>
              <a:t>pupillary  reaction, whether </a:t>
            </a:r>
            <a:r>
              <a:rPr sz="3000" spc="-15" dirty="0">
                <a:latin typeface="Calibri"/>
                <a:cs typeface="Calibri"/>
              </a:rPr>
              <a:t>decerebrating </a:t>
            </a:r>
            <a:r>
              <a:rPr sz="3000" spc="-5" dirty="0">
                <a:latin typeface="Calibri"/>
                <a:cs typeface="Calibri"/>
              </a:rPr>
              <a:t>or  </a:t>
            </a:r>
            <a:r>
              <a:rPr sz="3000" spc="-10" dirty="0">
                <a:latin typeface="Calibri"/>
                <a:cs typeface="Calibri"/>
              </a:rPr>
              <a:t>decorticating.</a:t>
            </a:r>
            <a:endParaRPr sz="3000" dirty="0">
              <a:latin typeface="Calibri"/>
              <a:cs typeface="Calibri"/>
            </a:endParaRPr>
          </a:p>
          <a:p>
            <a:pPr marL="355600" marR="752475" indent="-342900">
              <a:lnSpc>
                <a:spcPts val="288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Thorough </a:t>
            </a:r>
            <a:r>
              <a:rPr sz="3000" spc="-15" dirty="0">
                <a:latin typeface="Calibri"/>
                <a:cs typeface="Calibri"/>
              </a:rPr>
              <a:t>mental status examination  </a:t>
            </a:r>
            <a:r>
              <a:rPr sz="3000" spc="-5" dirty="0">
                <a:latin typeface="Calibri"/>
                <a:cs typeface="Calibri"/>
              </a:rPr>
              <a:t>should be done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20" dirty="0">
                <a:latin typeface="Calibri"/>
                <a:cs typeface="Calibri"/>
              </a:rPr>
              <a:t>recorded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accurately.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82509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</a:t>
            </a:r>
            <a:r>
              <a:rPr dirty="0"/>
              <a:t>o</a:t>
            </a:r>
            <a:r>
              <a:rPr spc="-10" dirty="0"/>
              <a:t>u</a:t>
            </a:r>
            <a:r>
              <a:rPr spc="-40" dirty="0"/>
              <a:t>n</a:t>
            </a:r>
            <a:r>
              <a:rPr spc="-5" dirty="0"/>
              <a:t>t…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572465"/>
            <a:ext cx="8497189" cy="456150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marR="629920" indent="-342900">
              <a:lnSpc>
                <a:spcPts val="3240"/>
              </a:lnSpc>
              <a:spcBef>
                <a:spcPts val="50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Assessment of </a:t>
            </a:r>
            <a:r>
              <a:rPr sz="3000" spc="-10" dirty="0">
                <a:latin typeface="Calibri"/>
                <a:cs typeface="Calibri"/>
              </a:rPr>
              <a:t>cranial </a:t>
            </a:r>
            <a:r>
              <a:rPr sz="3000" spc="-5" dirty="0">
                <a:latin typeface="Calibri"/>
                <a:cs typeface="Calibri"/>
              </a:rPr>
              <a:t>nerves should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  done </a:t>
            </a:r>
            <a:r>
              <a:rPr sz="3000" spc="-10" dirty="0">
                <a:latin typeface="Calibri"/>
                <a:cs typeface="Calibri"/>
              </a:rPr>
              <a:t>correctly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recorded.</a:t>
            </a:r>
            <a:endParaRPr sz="3000" dirty="0">
              <a:latin typeface="Calibri"/>
              <a:cs typeface="Calibri"/>
            </a:endParaRPr>
          </a:p>
          <a:p>
            <a:pPr marL="355600" marR="82550" indent="-342900">
              <a:lnSpc>
                <a:spcPct val="9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Assessment of </a:t>
            </a:r>
            <a:r>
              <a:rPr sz="3000" spc="-50" dirty="0">
                <a:latin typeface="Calibri"/>
                <a:cs typeface="Calibri"/>
              </a:rPr>
              <a:t>motor, </a:t>
            </a:r>
            <a:r>
              <a:rPr sz="3000" spc="-5" dirty="0">
                <a:latin typeface="Calibri"/>
                <a:cs typeface="Calibri"/>
              </a:rPr>
              <a:t>sensory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10" dirty="0">
                <a:latin typeface="Calibri"/>
                <a:cs typeface="Calibri"/>
              </a:rPr>
              <a:t>cerebellar  </a:t>
            </a:r>
            <a:r>
              <a:rPr sz="3000" spc="-5" dirty="0">
                <a:latin typeface="Calibri"/>
                <a:cs typeface="Calibri"/>
              </a:rPr>
              <a:t>functions should be done </a:t>
            </a:r>
            <a:r>
              <a:rPr sz="3000" dirty="0">
                <a:latin typeface="Calibri"/>
                <a:cs typeface="Calibri"/>
              </a:rPr>
              <a:t>&amp; </a:t>
            </a:r>
            <a:r>
              <a:rPr sz="3000" spc="-5" dirty="0">
                <a:latin typeface="Calibri"/>
                <a:cs typeface="Calibri"/>
              </a:rPr>
              <a:t>be </a:t>
            </a:r>
            <a:r>
              <a:rPr sz="3000" spc="-20" dirty="0">
                <a:latin typeface="Calibri"/>
                <a:cs typeface="Calibri"/>
              </a:rPr>
              <a:t>recorded  </a:t>
            </a:r>
            <a:r>
              <a:rPr sz="3000" spc="-30" dirty="0">
                <a:latin typeface="Calibri"/>
                <a:cs typeface="Calibri"/>
              </a:rPr>
              <a:t>accurately.</a:t>
            </a:r>
            <a:endParaRPr sz="3000" dirty="0">
              <a:latin typeface="Calibri"/>
              <a:cs typeface="Calibri"/>
            </a:endParaRPr>
          </a:p>
          <a:p>
            <a:pPr marL="355600" marR="580390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During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examination, </a:t>
            </a:r>
            <a:r>
              <a:rPr sz="3000" spc="-5" dirty="0">
                <a:latin typeface="Calibri"/>
                <a:cs typeface="Calibri"/>
              </a:rPr>
              <a:t>she should  </a:t>
            </a:r>
            <a:r>
              <a:rPr sz="3000" spc="-10" dirty="0">
                <a:latin typeface="Calibri"/>
                <a:cs typeface="Calibri"/>
              </a:rPr>
              <a:t>maintain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good </a:t>
            </a:r>
            <a:r>
              <a:rPr sz="3000" spc="-5" dirty="0">
                <a:latin typeface="Calibri"/>
                <a:cs typeface="Calibri"/>
              </a:rPr>
              <a:t>support </a:t>
            </a:r>
            <a:r>
              <a:rPr sz="3000" dirty="0">
                <a:latin typeface="Calibri"/>
                <a:cs typeface="Calibri"/>
              </a:rPr>
              <a:t>with </a:t>
            </a:r>
            <a:r>
              <a:rPr sz="3000" spc="-15" dirty="0">
                <a:latin typeface="Calibri"/>
                <a:cs typeface="Calibri"/>
              </a:rPr>
              <a:t>patient </a:t>
            </a:r>
            <a:r>
              <a:rPr sz="3000" dirty="0">
                <a:latin typeface="Calibri"/>
                <a:cs typeface="Calibri"/>
              </a:rPr>
              <a:t>&amp;  </a:t>
            </a:r>
            <a:r>
              <a:rPr sz="3000" spc="-15" dirty="0">
                <a:latin typeface="Calibri"/>
                <a:cs typeface="Calibri"/>
              </a:rPr>
              <a:t>family </a:t>
            </a:r>
            <a:r>
              <a:rPr sz="3000" spc="-10" dirty="0">
                <a:latin typeface="Calibri"/>
                <a:cs typeface="Calibri"/>
              </a:rPr>
              <a:t>members</a:t>
            </a:r>
            <a:endParaRPr sz="3000" dirty="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She should </a:t>
            </a:r>
            <a:r>
              <a:rPr sz="3000" spc="-10" dirty="0">
                <a:latin typeface="Calibri"/>
                <a:cs typeface="Calibri"/>
              </a:rPr>
              <a:t>instruct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20" dirty="0">
                <a:latin typeface="Calibri"/>
                <a:cs typeface="Calibri"/>
              </a:rPr>
              <a:t>procedure </a:t>
            </a:r>
            <a:r>
              <a:rPr sz="3000" spc="-10" dirty="0">
                <a:latin typeface="Calibri"/>
                <a:cs typeface="Calibri"/>
              </a:rPr>
              <a:t>correctly  </a:t>
            </a:r>
            <a:r>
              <a:rPr sz="3000" dirty="0">
                <a:latin typeface="Calibri"/>
                <a:cs typeface="Calibri"/>
              </a:rPr>
              <a:t>&amp; then </a:t>
            </a:r>
            <a:r>
              <a:rPr sz="3000" spc="-10" dirty="0">
                <a:latin typeface="Calibri"/>
                <a:cs typeface="Calibri"/>
              </a:rPr>
              <a:t>they </a:t>
            </a:r>
            <a:r>
              <a:rPr sz="3000" spc="-5" dirty="0">
                <a:latin typeface="Calibri"/>
                <a:cs typeface="Calibri"/>
              </a:rPr>
              <a:t>should be </a:t>
            </a:r>
            <a:r>
              <a:rPr sz="3000" spc="-20" dirty="0">
                <a:latin typeface="Calibri"/>
                <a:cs typeface="Calibri"/>
              </a:rPr>
              <a:t>asked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spc="-5" dirty="0">
                <a:latin typeface="Calibri"/>
                <a:cs typeface="Calibri"/>
              </a:rPr>
              <a:t>do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it.</a:t>
            </a:r>
          </a:p>
          <a:p>
            <a:pPr marL="355600" marR="211454" indent="-3429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Should be </a:t>
            </a:r>
            <a:r>
              <a:rPr sz="3000" spc="-15" dirty="0">
                <a:latin typeface="Calibri"/>
                <a:cs typeface="Calibri"/>
              </a:rPr>
              <a:t>informed to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concerned </a:t>
            </a:r>
            <a:r>
              <a:rPr sz="3000" spc="-5" dirty="0">
                <a:latin typeface="Calibri"/>
                <a:cs typeface="Calibri"/>
              </a:rPr>
              <a:t>unit  </a:t>
            </a:r>
            <a:r>
              <a:rPr sz="3000" spc="-15" dirty="0">
                <a:latin typeface="Calibri"/>
                <a:cs typeface="Calibri"/>
              </a:rPr>
              <a:t>doctors </a:t>
            </a:r>
            <a:r>
              <a:rPr sz="3000" dirty="0">
                <a:latin typeface="Calibri"/>
                <a:cs typeface="Calibri"/>
              </a:rPr>
              <a:t>if </a:t>
            </a:r>
            <a:r>
              <a:rPr sz="3000" spc="-15" dirty="0">
                <a:latin typeface="Calibri"/>
                <a:cs typeface="Calibri"/>
              </a:rPr>
              <a:t>there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20" dirty="0">
                <a:latin typeface="Calibri"/>
                <a:cs typeface="Calibri"/>
              </a:rPr>
              <a:t>any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change.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1557</Words>
  <Application>Microsoft Office PowerPoint</Application>
  <PresentationFormat>On-screen Show (4:3)</PresentationFormat>
  <Paragraphs>184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PowerPoint Presentation</vt:lpstr>
      <vt:lpstr>Terminology </vt:lpstr>
      <vt:lpstr>INDICATIONS </vt:lpstr>
      <vt:lpstr>INTRODUCTION…</vt:lpstr>
      <vt:lpstr>History</vt:lpstr>
      <vt:lpstr>Continue….</vt:lpstr>
      <vt:lpstr>Aspects of Neurological  Examination…</vt:lpstr>
      <vt:lpstr>1. Levels of consciousness:</vt:lpstr>
      <vt:lpstr>Count…</vt:lpstr>
      <vt:lpstr>PowerPoint Presentation</vt:lpstr>
      <vt:lpstr>2. Mental status examination:</vt:lpstr>
      <vt:lpstr>3. Special cerebral functions:</vt:lpstr>
      <vt:lpstr>4. Cranial nerve examination</vt:lpstr>
      <vt:lpstr>PowerPoint Presentation</vt:lpstr>
      <vt:lpstr>PowerPoint Presentation</vt:lpstr>
      <vt:lpstr>Oculomotor (CN III) </vt:lpstr>
      <vt:lpstr>Trochlear CN IV  &amp; VI </vt:lpstr>
      <vt:lpstr>PowerPoint Presentation</vt:lpstr>
      <vt:lpstr>V cranial nerve</vt:lpstr>
      <vt:lpstr>VII cranial nerve</vt:lpstr>
      <vt:lpstr>PowerPoint Presentation</vt:lpstr>
      <vt:lpstr>Rinne Test</vt:lpstr>
      <vt:lpstr>PowerPoint Presentation</vt:lpstr>
      <vt:lpstr>PowerPoint Presentation</vt:lpstr>
      <vt:lpstr>PowerPoint Presentation</vt:lpstr>
      <vt:lpstr>5. Motor function:</vt:lpstr>
      <vt:lpstr>Count…</vt:lpstr>
      <vt:lpstr>Count…</vt:lpstr>
      <vt:lpstr>Muscle Strength</vt:lpstr>
      <vt:lpstr>6. Sensory function:</vt:lpstr>
      <vt:lpstr>Pain and Light Touch Sensation:</vt:lpstr>
      <vt:lpstr>Stereognosia</vt:lpstr>
      <vt:lpstr>Astereognosis</vt:lpstr>
      <vt:lpstr>Graphesthesia</vt:lpstr>
      <vt:lpstr>7. Assessment of cerebellar function:</vt:lpstr>
      <vt:lpstr>Count…</vt:lpstr>
      <vt:lpstr>8. Reflex activity:</vt:lpstr>
      <vt:lpstr>PowerPoint Presentation</vt:lpstr>
      <vt:lpstr>PowerPoint Presentation</vt:lpstr>
      <vt:lpstr>Achilles: (S1, S2)</vt:lpstr>
      <vt:lpstr>Patellar: (L3, L4)</vt:lpstr>
      <vt:lpstr>Biceps: (C5, C6)</vt:lpstr>
      <vt:lpstr>Triceps: (C6, C7)</vt:lpstr>
      <vt:lpstr>Brachioradialis (C5, C6) :</vt:lpstr>
      <vt:lpstr>Babinski reflex:</vt:lpstr>
      <vt:lpstr>Tray containing</vt:lpstr>
      <vt:lpstr>PowerPoint Presentation</vt:lpstr>
      <vt:lpstr>Nurses role in neurological  examination…</vt:lpstr>
      <vt:lpstr>Count…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NEUROLOGICAL  EXAMINATION</dc:title>
  <dc:creator>Principal</dc:creator>
  <cp:lastModifiedBy>Principal</cp:lastModifiedBy>
  <cp:revision>32</cp:revision>
  <dcterms:created xsi:type="dcterms:W3CDTF">2020-12-11T09:40:59Z</dcterms:created>
  <dcterms:modified xsi:type="dcterms:W3CDTF">2021-04-13T09:18:15Z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2013-05-09T00:00:00Z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2020-12-11T00:00:00Z</vt:filetime>
  </property>
</Properties>
</file>