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view3D>
      <c:rotX val="30"/>
      <c:perspective val="30"/>
    </c:view3D>
    <c:plotArea>
      <c:layout/>
      <c:pie3DChart>
        <c:varyColors val="1"/>
        <c:ser>
          <c:idx val="0"/>
          <c:order val="0"/>
          <c:tx>
            <c:strRef>
              <c:f>Sheet1!$B$1</c:f>
              <c:strCache>
                <c:ptCount val="1"/>
                <c:pt idx="0">
                  <c:v>Sales</c:v>
                </c:pt>
              </c:strCache>
            </c:strRef>
          </c:tx>
          <c:dLbls>
            <c:txPr>
              <a:bodyPr/>
              <a:lstStyle/>
              <a:p>
                <a:pPr>
                  <a:defRPr b="1">
                    <a:latin typeface="Times New Roman" pitchFamily="18" charset="0"/>
                    <a:cs typeface="Times New Roman" pitchFamily="18" charset="0"/>
                  </a:defRPr>
                </a:pPr>
                <a:endParaRPr lang="en-US"/>
              </a:p>
            </c:txPr>
            <c:showCatName val="1"/>
            <c:showPercent val="1"/>
            <c:showLeaderLines val="1"/>
          </c:dLbls>
          <c:cat>
            <c:strRef>
              <c:f>Sheet1!$A$2:$A$7</c:f>
              <c:strCache>
                <c:ptCount val="6"/>
                <c:pt idx="0">
                  <c:v>other disorder</c:v>
                </c:pt>
                <c:pt idx="1">
                  <c:v>hemorrage</c:v>
                </c:pt>
                <c:pt idx="2">
                  <c:v>sepsis</c:v>
                </c:pt>
                <c:pt idx="3">
                  <c:v>obstructed labour</c:v>
                </c:pt>
                <c:pt idx="4">
                  <c:v>complication of abortion </c:v>
                </c:pt>
                <c:pt idx="5">
                  <c:v>hypertensive disorder</c:v>
                </c:pt>
              </c:strCache>
            </c:strRef>
          </c:cat>
          <c:val>
            <c:numRef>
              <c:f>Sheet1!$B$2:$B$7</c:f>
              <c:numCache>
                <c:formatCode>0%</c:formatCode>
                <c:ptCount val="6"/>
                <c:pt idx="0">
                  <c:v>0.34000000000000041</c:v>
                </c:pt>
                <c:pt idx="1">
                  <c:v>0.37000000000000027</c:v>
                </c:pt>
                <c:pt idx="2">
                  <c:v>0.11000000000000007</c:v>
                </c:pt>
                <c:pt idx="3">
                  <c:v>5.0000000000000044E-2</c:v>
                </c:pt>
                <c:pt idx="4">
                  <c:v>8.0000000000000085E-2</c:v>
                </c:pt>
                <c:pt idx="5">
                  <c:v>5.0000000000000044E-2</c:v>
                </c:pt>
              </c:numCache>
            </c:numRef>
          </c:val>
        </c:ser>
        <c:dLbls>
          <c:showCatName val="1"/>
          <c:showPercent val="1"/>
        </c:dLbls>
      </c:pie3DChart>
    </c:plotArea>
    <c:plotVisOnly val="1"/>
    <c:dispBlanksAs val="zero"/>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6AD8CE-A851-469D-A8F4-730A23A246C0}" type="datetimeFigureOut">
              <a:rPr lang="en-US" smtClean="0"/>
              <a:pPr/>
              <a:t>1/31/2024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9319C8-875A-4C7E-854F-9412699CC3EF}" type="slidenum">
              <a:rPr lang="en-US" smtClean="0"/>
              <a:pPr/>
              <a:t>‹#›</a:t>
            </a:fld>
            <a:endParaRPr lang="en-US" dirty="0"/>
          </a:p>
        </p:txBody>
      </p:sp>
    </p:spTree>
    <p:extLst>
      <p:ext uri="{BB962C8B-B14F-4D97-AF65-F5344CB8AC3E}">
        <p14:creationId xmlns:p14="http://schemas.microsoft.com/office/powerpoint/2010/main" xmlns="" val="3678011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ü"/>
            </a:pPr>
            <a:endParaRPr lang="en-US" dirty="0"/>
          </a:p>
        </p:txBody>
      </p:sp>
      <p:sp>
        <p:nvSpPr>
          <p:cNvPr id="4" name="Slide Number Placeholder 3"/>
          <p:cNvSpPr>
            <a:spLocks noGrp="1"/>
          </p:cNvSpPr>
          <p:nvPr>
            <p:ph type="sldNum" sz="quarter" idx="10"/>
          </p:nvPr>
        </p:nvSpPr>
        <p:spPr/>
        <p:txBody>
          <a:bodyPr/>
          <a:lstStyle/>
          <a:p>
            <a:fld id="{919319C8-875A-4C7E-854F-9412699CC3EF}"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73175"/>
            <a:ext cx="7772400" cy="1470025"/>
          </a:xfrm>
        </p:spPr>
        <p:txBody>
          <a:bodyPr>
            <a:normAutofit fontScale="90000"/>
          </a:bodyPr>
          <a:lstStyle/>
          <a:p>
            <a:r>
              <a:rPr lang="en-US" dirty="0" smtClean="0">
                <a:solidFill>
                  <a:srgbClr val="FFC000"/>
                </a:solidFill>
                <a:latin typeface="Algerian" pitchFamily="82" charset="0"/>
              </a:rPr>
              <a:t>Unit-5</a:t>
            </a:r>
            <a:br>
              <a:rPr lang="en-US" dirty="0" smtClean="0">
                <a:solidFill>
                  <a:srgbClr val="FFC000"/>
                </a:solidFill>
                <a:latin typeface="Algerian" pitchFamily="82" charset="0"/>
              </a:rPr>
            </a:br>
            <a:r>
              <a:rPr lang="en-US" dirty="0" smtClean="0">
                <a:solidFill>
                  <a:srgbClr val="FFC000"/>
                </a:solidFill>
                <a:latin typeface="Algerian" pitchFamily="82" charset="0"/>
              </a:rPr>
              <a:t>family health services- maternal, child care and family welfare services</a:t>
            </a:r>
            <a:endParaRPr lang="en-US" dirty="0">
              <a:solidFill>
                <a:srgbClr val="FFC000"/>
              </a:solidFill>
              <a:latin typeface="Algerian" pitchFamily="82" charset="0"/>
            </a:endParaRPr>
          </a:p>
        </p:txBody>
      </p:sp>
      <p:sp>
        <p:nvSpPr>
          <p:cNvPr id="3" name="Subtitle 2"/>
          <p:cNvSpPr>
            <a:spLocks noGrp="1"/>
          </p:cNvSpPr>
          <p:nvPr>
            <p:ph type="subTitle" idx="1"/>
          </p:nvPr>
        </p:nvSpPr>
        <p:spPr>
          <a:xfrm>
            <a:off x="1447800" y="4267200"/>
            <a:ext cx="6400800" cy="1752600"/>
          </a:xfrm>
        </p:spPr>
        <p:txBody>
          <a:bodyPr/>
          <a:lstStyle/>
          <a:p>
            <a:r>
              <a:rPr lang="en-US" dirty="0" smtClean="0">
                <a:solidFill>
                  <a:srgbClr val="92D050"/>
                </a:solidFill>
                <a:latin typeface="Arial Black" pitchFamily="34" charset="0"/>
              </a:rPr>
              <a:t>Presented by</a:t>
            </a:r>
          </a:p>
          <a:p>
            <a:r>
              <a:rPr lang="en-US" dirty="0" err="1" smtClean="0">
                <a:solidFill>
                  <a:srgbClr val="92D050"/>
                </a:solidFill>
                <a:latin typeface="Arial Black" pitchFamily="34" charset="0"/>
              </a:rPr>
              <a:t>Anand</a:t>
            </a:r>
            <a:r>
              <a:rPr lang="en-US" dirty="0" smtClean="0">
                <a:solidFill>
                  <a:srgbClr val="92D050"/>
                </a:solidFill>
                <a:latin typeface="Arial Black" pitchFamily="34" charset="0"/>
              </a:rPr>
              <a:t> </a:t>
            </a:r>
            <a:r>
              <a:rPr lang="en-US" dirty="0" err="1" smtClean="0">
                <a:solidFill>
                  <a:srgbClr val="92D050"/>
                </a:solidFill>
                <a:latin typeface="Arial Black" pitchFamily="34" charset="0"/>
              </a:rPr>
              <a:t>Prakash</a:t>
            </a:r>
            <a:endParaRPr lang="en-US" dirty="0">
              <a:solidFill>
                <a:srgbClr val="92D050"/>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C000"/>
                </a:solidFill>
                <a:latin typeface="Times New Roman" pitchFamily="18" charset="0"/>
                <a:cs typeface="Times New Roman" pitchFamily="18" charset="0"/>
              </a:rPr>
              <a:t>MATERNAL AND CHILDREN HEALTH </a:t>
            </a:r>
            <a:endParaRPr lang="en-US" dirty="0">
              <a:solidFill>
                <a:srgbClr val="FFC000"/>
              </a:solidFill>
            </a:endParaRPr>
          </a:p>
        </p:txBody>
      </p:sp>
      <p:sp>
        <p:nvSpPr>
          <p:cNvPr id="3" name="Content Placeholder 2"/>
          <p:cNvSpPr>
            <a:spLocks noGrp="1"/>
          </p:cNvSpPr>
          <p:nvPr>
            <p:ph idx="1"/>
          </p:nvPr>
        </p:nvSpPr>
        <p:spPr/>
        <p:txBody>
          <a:bodyPr>
            <a:normAutofit fontScale="92500" lnSpcReduction="20000"/>
          </a:bodyPr>
          <a:lstStyle/>
          <a:p>
            <a:pPr algn="just">
              <a:lnSpc>
                <a:spcPct val="200000"/>
              </a:lnSpc>
              <a:buFont typeface="Wingdings" pitchFamily="2" charset="2"/>
              <a:buChar char="Ø"/>
            </a:pPr>
            <a:r>
              <a:rPr lang="en-US" dirty="0" smtClean="0">
                <a:latin typeface="Times New Roman" pitchFamily="18" charset="0"/>
                <a:cs typeface="Times New Roman" pitchFamily="18" charset="0"/>
              </a:rPr>
              <a:t>Maternal and child services are the foremost priorities of community health </a:t>
            </a:r>
            <a:r>
              <a:rPr lang="en-US" dirty="0" err="1" smtClean="0">
                <a:latin typeface="Times New Roman" pitchFamily="18" charset="0"/>
                <a:cs typeface="Times New Roman" pitchFamily="18" charset="0"/>
              </a:rPr>
              <a:t>programmes</a:t>
            </a:r>
            <a:r>
              <a:rPr lang="en-US" dirty="0" smtClean="0">
                <a:latin typeface="Times New Roman" pitchFamily="18" charset="0"/>
                <a:cs typeface="Times New Roman" pitchFamily="18" charset="0"/>
              </a:rPr>
              <a:t>.</a:t>
            </a:r>
          </a:p>
          <a:p>
            <a:pPr algn="just">
              <a:lnSpc>
                <a:spcPct val="200000"/>
              </a:lnSpc>
              <a:buFont typeface="Wingdings" pitchFamily="2" charset="2"/>
              <a:buChar char="Ø"/>
            </a:pPr>
            <a:r>
              <a:rPr lang="en-US" dirty="0" smtClean="0">
                <a:latin typeface="Times New Roman" pitchFamily="18" charset="0"/>
                <a:cs typeface="Times New Roman" pitchFamily="18" charset="0"/>
              </a:rPr>
              <a:t>According to Indian culture mother is the foundation of the family and children are the future of the country.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latin typeface="Times New Roman" pitchFamily="18" charset="0"/>
                <a:cs typeface="Times New Roman" pitchFamily="18" charset="0"/>
              </a:rPr>
              <a:t>DEFINITION</a:t>
            </a:r>
            <a:endParaRPr lang="en-US" dirty="0">
              <a:solidFill>
                <a:srgbClr val="FFC000"/>
              </a:solidFill>
            </a:endParaRPr>
          </a:p>
        </p:txBody>
      </p:sp>
      <p:sp>
        <p:nvSpPr>
          <p:cNvPr id="3" name="Content Placeholder 2"/>
          <p:cNvSpPr>
            <a:spLocks noGrp="1"/>
          </p:cNvSpPr>
          <p:nvPr>
            <p:ph idx="1"/>
          </p:nvPr>
        </p:nvSpPr>
        <p:spPr/>
        <p:txBody>
          <a:bodyPr>
            <a:normAutofit fontScale="92500" lnSpcReduction="20000"/>
          </a:bodyPr>
          <a:lstStyle/>
          <a:p>
            <a:pPr algn="just">
              <a:lnSpc>
                <a:spcPct val="200000"/>
              </a:lnSpc>
            </a:pPr>
            <a:r>
              <a:rPr lang="en-US" b="1" u="sng" dirty="0" smtClean="0">
                <a:solidFill>
                  <a:schemeClr val="accent1">
                    <a:lumMod val="60000"/>
                    <a:lumOff val="40000"/>
                  </a:schemeClr>
                </a:solidFill>
                <a:latin typeface="Times New Roman" pitchFamily="18" charset="0"/>
                <a:cs typeface="Times New Roman" pitchFamily="18" charset="0"/>
              </a:rPr>
              <a:t>According to WHO</a:t>
            </a:r>
          </a:p>
          <a:p>
            <a:pPr algn="just">
              <a:lnSpc>
                <a:spcPct val="200000"/>
              </a:lnSpc>
              <a:buNone/>
            </a:pPr>
            <a:r>
              <a:rPr lang="en-US" dirty="0" smtClean="0">
                <a:latin typeface="Times New Roman" pitchFamily="18" charset="0"/>
                <a:cs typeface="Times New Roman" pitchFamily="18" charset="0"/>
              </a:rPr>
              <a:t>	Maternal and child health services can be defined as </a:t>
            </a:r>
            <a:r>
              <a:rPr lang="en-US" dirty="0" smtClean="0">
                <a:solidFill>
                  <a:schemeClr val="accent6">
                    <a:lumMod val="60000"/>
                    <a:lumOff val="40000"/>
                  </a:schemeClr>
                </a:solidFill>
                <a:latin typeface="Times New Roman" pitchFamily="18" charset="0"/>
                <a:cs typeface="Times New Roman" pitchFamily="18" charset="0"/>
              </a:rPr>
              <a:t>“</a:t>
            </a:r>
            <a:r>
              <a:rPr lang="en-US" b="1" dirty="0" smtClean="0">
                <a:solidFill>
                  <a:schemeClr val="accent6">
                    <a:lumMod val="60000"/>
                    <a:lumOff val="40000"/>
                  </a:schemeClr>
                </a:solidFill>
                <a:latin typeface="Times New Roman" pitchFamily="18" charset="0"/>
                <a:cs typeface="Times New Roman" pitchFamily="18" charset="0"/>
              </a:rPr>
              <a:t>promoting, preventing, therapeutic or rehabilitation facility or care for the mother and child.</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latin typeface="Times New Roman" pitchFamily="18" charset="0"/>
                <a:cs typeface="Times New Roman" pitchFamily="18" charset="0"/>
              </a:rPr>
              <a:t>OBJECTIVE OF MCH</a:t>
            </a:r>
            <a:endParaRPr lang="en-US" dirty="0">
              <a:solidFill>
                <a:srgbClr val="FFC000"/>
              </a:solidFill>
            </a:endParaRPr>
          </a:p>
        </p:txBody>
      </p:sp>
      <p:sp>
        <p:nvSpPr>
          <p:cNvPr id="3" name="Content Placeholder 2"/>
          <p:cNvSpPr>
            <a:spLocks noGrp="1"/>
          </p:cNvSpPr>
          <p:nvPr>
            <p:ph idx="1"/>
          </p:nvPr>
        </p:nvSpPr>
        <p:spPr>
          <a:xfrm>
            <a:off x="457200" y="1600200"/>
            <a:ext cx="8229600" cy="5257800"/>
          </a:xfrm>
        </p:spPr>
        <p:txBody>
          <a:bodyPr>
            <a:normAutofit fontScale="62500" lnSpcReduction="20000"/>
          </a:bodyPr>
          <a:lstStyle/>
          <a:p>
            <a:pPr>
              <a:lnSpc>
                <a:spcPct val="210000"/>
              </a:lnSpc>
              <a:buFont typeface="Wingdings" pitchFamily="2" charset="2"/>
              <a:buChar char="Ø"/>
            </a:pPr>
            <a:r>
              <a:rPr lang="en-US" b="1" dirty="0" smtClean="0">
                <a:latin typeface="Times New Roman" pitchFamily="18" charset="0"/>
                <a:cs typeface="Times New Roman" pitchFamily="18" charset="0"/>
              </a:rPr>
              <a:t>To reduce maternal and childhood morbidity rate.</a:t>
            </a:r>
          </a:p>
          <a:p>
            <a:pPr>
              <a:lnSpc>
                <a:spcPct val="210000"/>
              </a:lnSpc>
              <a:buFont typeface="Wingdings" pitchFamily="2" charset="2"/>
              <a:buChar char="Ø"/>
            </a:pPr>
            <a:r>
              <a:rPr lang="en-US" b="1" dirty="0" smtClean="0">
                <a:latin typeface="Times New Roman" pitchFamily="18" charset="0"/>
                <a:cs typeface="Times New Roman" pitchFamily="18" charset="0"/>
              </a:rPr>
              <a:t>Promoting satisfying and safe sex life.</a:t>
            </a:r>
          </a:p>
          <a:p>
            <a:pPr>
              <a:lnSpc>
                <a:spcPct val="210000"/>
              </a:lnSpc>
              <a:buFont typeface="Wingdings" pitchFamily="2" charset="2"/>
              <a:buChar char="Ø"/>
            </a:pPr>
            <a:r>
              <a:rPr lang="en-US" b="1" dirty="0" smtClean="0">
                <a:latin typeface="Times New Roman" pitchFamily="18" charset="0"/>
                <a:cs typeface="Times New Roman" pitchFamily="18" charset="0"/>
              </a:rPr>
              <a:t>Regulate fertility</a:t>
            </a:r>
          </a:p>
          <a:p>
            <a:pPr>
              <a:lnSpc>
                <a:spcPct val="210000"/>
              </a:lnSpc>
              <a:buFont typeface="Wingdings" pitchFamily="2" charset="2"/>
              <a:buChar char="Ø"/>
            </a:pPr>
            <a:r>
              <a:rPr lang="en-US" b="1" dirty="0" smtClean="0">
                <a:latin typeface="Times New Roman" pitchFamily="18" charset="0"/>
                <a:cs typeface="Times New Roman" pitchFamily="18" charset="0"/>
              </a:rPr>
              <a:t>Child survival </a:t>
            </a:r>
          </a:p>
          <a:p>
            <a:pPr>
              <a:lnSpc>
                <a:spcPct val="210000"/>
              </a:lnSpc>
              <a:buFont typeface="Wingdings" pitchFamily="2" charset="2"/>
              <a:buChar char="Ø"/>
            </a:pPr>
            <a:r>
              <a:rPr lang="en-US" b="1" dirty="0" smtClean="0">
                <a:latin typeface="Times New Roman" pitchFamily="18" charset="0"/>
                <a:cs typeface="Times New Roman" pitchFamily="18" charset="0"/>
              </a:rPr>
              <a:t>Promote and protect health of mothers.</a:t>
            </a:r>
          </a:p>
          <a:p>
            <a:pPr>
              <a:lnSpc>
                <a:spcPct val="210000"/>
              </a:lnSpc>
              <a:buFont typeface="Wingdings" pitchFamily="2" charset="2"/>
              <a:buChar char="Ø"/>
            </a:pPr>
            <a:r>
              <a:rPr lang="en-US" b="1" dirty="0" smtClean="0">
                <a:latin typeface="Times New Roman" pitchFamily="18" charset="0"/>
                <a:cs typeface="Times New Roman" pitchFamily="18" charset="0"/>
              </a:rPr>
              <a:t>To promote reproductive health.</a:t>
            </a:r>
          </a:p>
          <a:p>
            <a:pPr>
              <a:lnSpc>
                <a:spcPct val="210000"/>
              </a:lnSpc>
              <a:buFont typeface="Wingdings" pitchFamily="2" charset="2"/>
              <a:buChar char="Ø"/>
            </a:pPr>
            <a:r>
              <a:rPr lang="en-US" b="1" dirty="0" smtClean="0">
                <a:latin typeface="Times New Roman" pitchFamily="18" charset="0"/>
                <a:cs typeface="Times New Roman" pitchFamily="18" charset="0"/>
              </a:rPr>
              <a:t>Ensure birth of healthy child.</a:t>
            </a:r>
          </a:p>
          <a:p>
            <a:pPr>
              <a:lnSpc>
                <a:spcPct val="210000"/>
              </a:lnSpc>
              <a:buFont typeface="Wingdings" pitchFamily="2" charset="2"/>
              <a:buChar char="Ø"/>
            </a:pPr>
            <a:r>
              <a:rPr lang="en-US" b="1" dirty="0" smtClean="0">
                <a:latin typeface="Times New Roman" pitchFamily="18" charset="0"/>
                <a:cs typeface="Times New Roman" pitchFamily="18" charset="0"/>
              </a:rPr>
              <a:t>Promote health G &amp; D.</a:t>
            </a:r>
          </a:p>
        </p:txBody>
      </p:sp>
      <p:grpSp>
        <p:nvGrpSpPr>
          <p:cNvPr id="4" name="Group 7"/>
          <p:cNvGrpSpPr>
            <a:grpSpLocks noChangeAspect="1"/>
          </p:cNvGrpSpPr>
          <p:nvPr/>
        </p:nvGrpSpPr>
        <p:grpSpPr bwMode="auto">
          <a:xfrm flipH="1">
            <a:off x="7010400" y="1676400"/>
            <a:ext cx="2667000" cy="5181600"/>
            <a:chOff x="-288" y="1872"/>
            <a:chExt cx="1332" cy="2448"/>
          </a:xfrm>
        </p:grpSpPr>
        <p:sp>
          <p:nvSpPr>
            <p:cNvPr id="5"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a:p>
          </p:txBody>
        </p:sp>
        <p:sp>
          <p:nvSpPr>
            <p:cNvPr id="6"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a:p>
          </p:txBody>
        </p:sp>
        <p:sp>
          <p:nvSpPr>
            <p:cNvPr id="7"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a:p>
          </p:txBody>
        </p:sp>
        <p:sp>
          <p:nvSpPr>
            <p:cNvPr id="8"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a:p>
          </p:txBody>
        </p:sp>
        <p:sp>
          <p:nvSpPr>
            <p:cNvPr id="9"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a:p>
          </p:txBody>
        </p:sp>
        <p:sp>
          <p:nvSpPr>
            <p:cNvPr id="10"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a:p>
          </p:txBody>
        </p:sp>
        <p:sp>
          <p:nvSpPr>
            <p:cNvPr id="11"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a:p>
          </p:txBody>
        </p:sp>
        <p:sp>
          <p:nvSpPr>
            <p:cNvPr id="12"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a:p>
          </p:txBody>
        </p:sp>
        <p:sp>
          <p:nvSpPr>
            <p:cNvPr id="13"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a:p>
          </p:txBody>
        </p:sp>
        <p:sp>
          <p:nvSpPr>
            <p:cNvPr id="14"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a:p>
          </p:txBody>
        </p:sp>
        <p:sp>
          <p:nvSpPr>
            <p:cNvPr id="15"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a:p>
          </p:txBody>
        </p:sp>
        <p:sp>
          <p:nvSpPr>
            <p:cNvPr id="16"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a:p>
          </p:txBody>
        </p:sp>
        <p:sp>
          <p:nvSpPr>
            <p:cNvPr id="17"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a:p>
          </p:txBody>
        </p:sp>
        <p:sp>
          <p:nvSpPr>
            <p:cNvPr id="18"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a:p>
          </p:txBody>
        </p:sp>
        <p:sp>
          <p:nvSpPr>
            <p:cNvPr id="19"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a:p>
          </p:txBody>
        </p:sp>
        <p:sp>
          <p:nvSpPr>
            <p:cNvPr id="20"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a:p>
          </p:txBody>
        </p:sp>
        <p:sp>
          <p:nvSpPr>
            <p:cNvPr id="21"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a:p>
          </p:txBody>
        </p:sp>
        <p:sp>
          <p:nvSpPr>
            <p:cNvPr id="22"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a:p>
          </p:txBody>
        </p:sp>
        <p:sp>
          <p:nvSpPr>
            <p:cNvPr id="23"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a:p>
          </p:txBody>
        </p:sp>
        <p:sp>
          <p:nvSpPr>
            <p:cNvPr id="24"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a:p>
          </p:txBody>
        </p:sp>
        <p:sp>
          <p:nvSpPr>
            <p:cNvPr id="25"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a:p>
          </p:txBody>
        </p:sp>
        <p:sp>
          <p:nvSpPr>
            <p:cNvPr id="26"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a:p>
          </p:txBody>
        </p:sp>
        <p:sp>
          <p:nvSpPr>
            <p:cNvPr id="27"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a:p>
          </p:txBody>
        </p:sp>
        <p:sp>
          <p:nvSpPr>
            <p:cNvPr id="28"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a:p>
          </p:txBody>
        </p:sp>
        <p:sp>
          <p:nvSpPr>
            <p:cNvPr id="29"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a:p>
          </p:txBody>
        </p:sp>
        <p:sp>
          <p:nvSpPr>
            <p:cNvPr id="30"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a:p>
          </p:txBody>
        </p:sp>
        <p:sp>
          <p:nvSpPr>
            <p:cNvPr id="31"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a:p>
          </p:txBody>
        </p:sp>
        <p:sp>
          <p:nvSpPr>
            <p:cNvPr id="32"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a:p>
          </p:txBody>
        </p:sp>
        <p:sp>
          <p:nvSpPr>
            <p:cNvPr id="33"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a:p>
          </p:txBody>
        </p:sp>
        <p:sp>
          <p:nvSpPr>
            <p:cNvPr id="34"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a:p>
          </p:txBody>
        </p:sp>
        <p:sp>
          <p:nvSpPr>
            <p:cNvPr id="35"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a:p>
          </p:txBody>
        </p:sp>
        <p:sp>
          <p:nvSpPr>
            <p:cNvPr id="36"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a:p>
          </p:txBody>
        </p:sp>
        <p:sp>
          <p:nvSpPr>
            <p:cNvPr id="37"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a:p>
          </p:txBody>
        </p:sp>
        <p:sp>
          <p:nvSpPr>
            <p:cNvPr id="38"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a:p>
          </p:txBody>
        </p:sp>
        <p:sp>
          <p:nvSpPr>
            <p:cNvPr id="39"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a:p>
          </p:txBody>
        </p:sp>
        <p:sp>
          <p:nvSpPr>
            <p:cNvPr id="40"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a:p>
          </p:txBody>
        </p:sp>
        <p:sp>
          <p:nvSpPr>
            <p:cNvPr id="41"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a:p>
          </p:txBody>
        </p:sp>
        <p:sp>
          <p:nvSpPr>
            <p:cNvPr id="42"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a:p>
          </p:txBody>
        </p:sp>
        <p:sp>
          <p:nvSpPr>
            <p:cNvPr id="43"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a:p>
          </p:txBody>
        </p:sp>
        <p:sp>
          <p:nvSpPr>
            <p:cNvPr id="44"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a:p>
          </p:txBody>
        </p:sp>
        <p:sp>
          <p:nvSpPr>
            <p:cNvPr id="45"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a:p>
          </p:txBody>
        </p:sp>
        <p:sp>
          <p:nvSpPr>
            <p:cNvPr id="46"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a:p>
          </p:txBody>
        </p:sp>
        <p:sp>
          <p:nvSpPr>
            <p:cNvPr id="47"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a:p>
          </p:txBody>
        </p:sp>
        <p:sp>
          <p:nvSpPr>
            <p:cNvPr id="48"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a:p>
          </p:txBody>
        </p:sp>
        <p:sp>
          <p:nvSpPr>
            <p:cNvPr id="49"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a:p>
          </p:txBody>
        </p:sp>
        <p:sp>
          <p:nvSpPr>
            <p:cNvPr id="50"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a:p>
          </p:txBody>
        </p:sp>
        <p:sp>
          <p:nvSpPr>
            <p:cNvPr id="51"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a:p>
          </p:txBody>
        </p:sp>
        <p:sp>
          <p:nvSpPr>
            <p:cNvPr id="52"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a:p>
          </p:txBody>
        </p:sp>
        <p:sp>
          <p:nvSpPr>
            <p:cNvPr id="53"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a:p>
          </p:txBody>
        </p:sp>
        <p:sp>
          <p:nvSpPr>
            <p:cNvPr id="54"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a:p>
          </p:txBody>
        </p:sp>
        <p:sp>
          <p:nvSpPr>
            <p:cNvPr id="55"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a:p>
          </p:txBody>
        </p:sp>
        <p:sp>
          <p:nvSpPr>
            <p:cNvPr id="56"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a:p>
          </p:txBody>
        </p:sp>
        <p:sp>
          <p:nvSpPr>
            <p:cNvPr id="57"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a:p>
          </p:txBody>
        </p:sp>
        <p:sp>
          <p:nvSpPr>
            <p:cNvPr id="58"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a:p>
          </p:txBody>
        </p:sp>
        <p:sp>
          <p:nvSpPr>
            <p:cNvPr id="59"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a:p>
          </p:txBody>
        </p:sp>
        <p:sp>
          <p:nvSpPr>
            <p:cNvPr id="60"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a:p>
          </p:txBody>
        </p:sp>
        <p:sp>
          <p:nvSpPr>
            <p:cNvPr id="61"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a:p>
          </p:txBody>
        </p:sp>
        <p:sp>
          <p:nvSpPr>
            <p:cNvPr id="62"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a:p>
          </p:txBody>
        </p:sp>
        <p:sp>
          <p:nvSpPr>
            <p:cNvPr id="63"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a:p>
          </p:txBody>
        </p:sp>
        <p:sp>
          <p:nvSpPr>
            <p:cNvPr id="64"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a:p>
          </p:txBody>
        </p:sp>
        <p:sp>
          <p:nvSpPr>
            <p:cNvPr id="65"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a:p>
          </p:txBody>
        </p:sp>
        <p:sp>
          <p:nvSpPr>
            <p:cNvPr id="66"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a:p>
          </p:txBody>
        </p:sp>
        <p:sp>
          <p:nvSpPr>
            <p:cNvPr id="67"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a:p>
          </p:txBody>
        </p:sp>
        <p:sp>
          <p:nvSpPr>
            <p:cNvPr id="68"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a:p>
          </p:txBody>
        </p:sp>
        <p:sp>
          <p:nvSpPr>
            <p:cNvPr id="69"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a:p>
          </p:txBody>
        </p:sp>
        <p:sp>
          <p:nvSpPr>
            <p:cNvPr id="70"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a:p>
          </p:txBody>
        </p:sp>
        <p:sp>
          <p:nvSpPr>
            <p:cNvPr id="71"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a:p>
          </p:txBody>
        </p:sp>
        <p:sp>
          <p:nvSpPr>
            <p:cNvPr id="72"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a:p>
          </p:txBody>
        </p:sp>
        <p:sp>
          <p:nvSpPr>
            <p:cNvPr id="73"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a:p>
          </p:txBody>
        </p:sp>
        <p:sp>
          <p:nvSpPr>
            <p:cNvPr id="74"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a:p>
          </p:txBody>
        </p:sp>
        <p:sp>
          <p:nvSpPr>
            <p:cNvPr id="75"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a:p>
          </p:txBody>
        </p:sp>
        <p:sp>
          <p:nvSpPr>
            <p:cNvPr id="76"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a:p>
          </p:txBody>
        </p:sp>
        <p:sp>
          <p:nvSpPr>
            <p:cNvPr id="77"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latin typeface="Times New Roman" pitchFamily="18" charset="0"/>
                <a:cs typeface="Times New Roman" pitchFamily="18" charset="0"/>
              </a:rPr>
              <a:t>GOALS</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algn="just">
              <a:lnSpc>
                <a:spcPct val="200000"/>
              </a:lnSpc>
              <a:buFont typeface="Wingdings" pitchFamily="2" charset="2"/>
              <a:buChar char="v"/>
            </a:pPr>
            <a:r>
              <a:rPr lang="en-US" dirty="0" smtClean="0">
                <a:latin typeface="Times New Roman" pitchFamily="18" charset="0"/>
                <a:cs typeface="Times New Roman" pitchFamily="18" charset="0"/>
              </a:rPr>
              <a:t>To ensure the birth of a healthy infant to every expectant mother.</a:t>
            </a:r>
          </a:p>
          <a:p>
            <a:pPr algn="just">
              <a:lnSpc>
                <a:spcPct val="200000"/>
              </a:lnSpc>
              <a:buFont typeface="Wingdings" pitchFamily="2" charset="2"/>
              <a:buChar char="v"/>
            </a:pPr>
            <a:r>
              <a:rPr lang="en-US" dirty="0" smtClean="0">
                <a:latin typeface="Times New Roman" pitchFamily="18" charset="0"/>
                <a:cs typeface="Times New Roman" pitchFamily="18" charset="0"/>
              </a:rPr>
              <a:t>To promote the healthy growth and development of children.</a:t>
            </a:r>
          </a:p>
          <a:p>
            <a:pPr algn="just">
              <a:lnSpc>
                <a:spcPct val="200000"/>
              </a:lnSpc>
              <a:buFont typeface="Wingdings" pitchFamily="2" charset="2"/>
              <a:buChar char="v"/>
            </a:pPr>
            <a:r>
              <a:rPr lang="en-US" dirty="0" smtClean="0">
                <a:latin typeface="Times New Roman" pitchFamily="18" charset="0"/>
                <a:cs typeface="Times New Roman" pitchFamily="18" charset="0"/>
              </a:rPr>
              <a:t>To identify health problem in mother and children.</a:t>
            </a:r>
          </a:p>
          <a:p>
            <a:pPr algn="just">
              <a:lnSpc>
                <a:spcPct val="200000"/>
              </a:lnSpc>
              <a:buFont typeface="Wingdings" pitchFamily="2" charset="2"/>
              <a:buChar char="v"/>
            </a:pPr>
            <a:r>
              <a:rPr lang="en-US" dirty="0" smtClean="0">
                <a:latin typeface="Times New Roman" pitchFamily="18" charset="0"/>
                <a:cs typeface="Times New Roman" pitchFamily="18" charset="0"/>
              </a:rPr>
              <a:t>To prevent malnutrition in mothers and children.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latin typeface="Times New Roman" pitchFamily="18" charset="0"/>
                <a:cs typeface="Times New Roman" pitchFamily="18" charset="0"/>
              </a:rPr>
              <a:t>Conti..</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gn="just">
              <a:lnSpc>
                <a:spcPct val="200000"/>
              </a:lnSpc>
              <a:buFont typeface="Wingdings" pitchFamily="2" charset="2"/>
              <a:buChar char="v"/>
            </a:pPr>
            <a:r>
              <a:rPr lang="en-US" dirty="0" smtClean="0">
                <a:latin typeface="Times New Roman" pitchFamily="18" charset="0"/>
                <a:cs typeface="Times New Roman" pitchFamily="18" charset="0"/>
              </a:rPr>
              <a:t>To promote family planning services.</a:t>
            </a:r>
          </a:p>
          <a:p>
            <a:pPr algn="just">
              <a:lnSpc>
                <a:spcPct val="200000"/>
              </a:lnSpc>
              <a:buFont typeface="Wingdings" pitchFamily="2" charset="2"/>
              <a:buChar char="v"/>
            </a:pPr>
            <a:r>
              <a:rPr lang="en-US" dirty="0" smtClean="0">
                <a:latin typeface="Times New Roman" pitchFamily="18" charset="0"/>
                <a:cs typeface="Times New Roman" pitchFamily="18" charset="0"/>
              </a:rPr>
              <a:t>To prevent communicable and non-communicable diseases in mother and children.</a:t>
            </a:r>
          </a:p>
          <a:p>
            <a:pPr algn="just">
              <a:lnSpc>
                <a:spcPct val="200000"/>
              </a:lnSpc>
              <a:buFont typeface="Wingdings" pitchFamily="2" charset="2"/>
              <a:buChar char="v"/>
            </a:pPr>
            <a:r>
              <a:rPr lang="en-US" dirty="0" smtClean="0">
                <a:latin typeface="Times New Roman" pitchFamily="18" charset="0"/>
                <a:cs typeface="Times New Roman" pitchFamily="18" charset="0"/>
              </a:rPr>
              <a:t>To educate the mother on improvement of their own and their children health.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fontScale="90000"/>
          </a:bodyPr>
          <a:lstStyle/>
          <a:p>
            <a:r>
              <a:rPr lang="en-US" b="1" dirty="0" smtClean="0">
                <a:solidFill>
                  <a:srgbClr val="FFC000"/>
                </a:solidFill>
                <a:latin typeface="Times New Roman" pitchFamily="18" charset="0"/>
                <a:cs typeface="Times New Roman" pitchFamily="18" charset="0"/>
              </a:rPr>
              <a:t>MATERNAL HEALTH PROBLEMS</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257800"/>
          </a:xfrm>
        </p:spPr>
        <p:txBody>
          <a:bodyPr>
            <a:normAutofit fontScale="62500" lnSpcReduction="20000"/>
          </a:bodyPr>
          <a:lstStyle/>
          <a:p>
            <a:pPr marL="571500" indent="-571500">
              <a:lnSpc>
                <a:spcPct val="170000"/>
              </a:lnSpc>
              <a:buNone/>
            </a:pPr>
            <a:r>
              <a:rPr lang="en-US" b="1" dirty="0" smtClean="0">
                <a:solidFill>
                  <a:srgbClr val="FFFF00"/>
                </a:solidFill>
                <a:latin typeface="Times New Roman" pitchFamily="18" charset="0"/>
                <a:cs typeface="Times New Roman" pitchFamily="18" charset="0"/>
              </a:rPr>
              <a:t>I. Nutritional problems</a:t>
            </a:r>
          </a:p>
          <a:p>
            <a:pPr marL="571500" indent="-571500">
              <a:lnSpc>
                <a:spcPct val="170000"/>
              </a:lnSpc>
            </a:pPr>
            <a:r>
              <a:rPr lang="en-US" b="1" dirty="0" smtClean="0">
                <a:latin typeface="Times New Roman" pitchFamily="18" charset="0"/>
                <a:cs typeface="Times New Roman" pitchFamily="18" charset="0"/>
              </a:rPr>
              <a:t>Malnutrition</a:t>
            </a:r>
          </a:p>
          <a:p>
            <a:pPr marL="571500" indent="-571500">
              <a:lnSpc>
                <a:spcPct val="170000"/>
              </a:lnSpc>
            </a:pPr>
            <a:r>
              <a:rPr lang="en-US" b="1" dirty="0" smtClean="0">
                <a:latin typeface="Times New Roman" pitchFamily="18" charset="0"/>
                <a:cs typeface="Times New Roman" pitchFamily="18" charset="0"/>
              </a:rPr>
              <a:t>Nutritional anemia</a:t>
            </a:r>
          </a:p>
          <a:p>
            <a:pPr marL="571500" indent="-571500">
              <a:lnSpc>
                <a:spcPct val="170000"/>
              </a:lnSpc>
              <a:buNone/>
            </a:pPr>
            <a:r>
              <a:rPr lang="en-US" b="1" dirty="0" smtClean="0">
                <a:solidFill>
                  <a:srgbClr val="FFFF00"/>
                </a:solidFill>
                <a:latin typeface="Times New Roman" pitchFamily="18" charset="0"/>
                <a:cs typeface="Times New Roman" pitchFamily="18" charset="0"/>
              </a:rPr>
              <a:t>II. Infection problems</a:t>
            </a:r>
          </a:p>
          <a:p>
            <a:pPr marL="571500" indent="-571500">
              <a:lnSpc>
                <a:spcPct val="170000"/>
              </a:lnSpc>
            </a:pPr>
            <a:r>
              <a:rPr lang="en-US" b="1" dirty="0" smtClean="0">
                <a:latin typeface="Times New Roman" pitchFamily="18" charset="0"/>
                <a:cs typeface="Times New Roman" pitchFamily="18" charset="0"/>
              </a:rPr>
              <a:t>Reproductive tract infections(RTIs)/ sexually transmitted infection (STI)</a:t>
            </a:r>
          </a:p>
          <a:p>
            <a:pPr marL="571500" indent="-571500">
              <a:lnSpc>
                <a:spcPct val="170000"/>
              </a:lnSpc>
            </a:pPr>
            <a:r>
              <a:rPr lang="en-US" b="1" dirty="0" smtClean="0">
                <a:latin typeface="Times New Roman" pitchFamily="18" charset="0"/>
                <a:cs typeface="Times New Roman" pitchFamily="18" charset="0"/>
              </a:rPr>
              <a:t>Infection in general</a:t>
            </a:r>
          </a:p>
          <a:p>
            <a:pPr marL="571500" indent="-571500">
              <a:lnSpc>
                <a:spcPct val="170000"/>
              </a:lnSpc>
              <a:buNone/>
            </a:pPr>
            <a:r>
              <a:rPr lang="en-US" b="1" dirty="0" smtClean="0">
                <a:solidFill>
                  <a:srgbClr val="FFFF00"/>
                </a:solidFill>
                <a:latin typeface="Times New Roman" pitchFamily="18" charset="0"/>
                <a:cs typeface="Times New Roman" pitchFamily="18" charset="0"/>
              </a:rPr>
              <a:t>III. Disturbances and </a:t>
            </a:r>
            <a:r>
              <a:rPr lang="en-US" b="1" dirty="0" err="1" smtClean="0">
                <a:solidFill>
                  <a:srgbClr val="FFFF00"/>
                </a:solidFill>
                <a:latin typeface="Times New Roman" pitchFamily="18" charset="0"/>
                <a:cs typeface="Times New Roman" pitchFamily="18" charset="0"/>
              </a:rPr>
              <a:t>mensturation</a:t>
            </a:r>
            <a:endParaRPr lang="en-US" b="1" dirty="0" smtClean="0">
              <a:solidFill>
                <a:srgbClr val="FFFF00"/>
              </a:solidFill>
              <a:latin typeface="Times New Roman" pitchFamily="18" charset="0"/>
              <a:cs typeface="Times New Roman" pitchFamily="18" charset="0"/>
            </a:endParaRPr>
          </a:p>
          <a:p>
            <a:pPr marL="571500" indent="-571500">
              <a:lnSpc>
                <a:spcPct val="170000"/>
              </a:lnSpc>
              <a:buNone/>
            </a:pPr>
            <a:r>
              <a:rPr lang="en-US" b="1" dirty="0" smtClean="0">
                <a:solidFill>
                  <a:srgbClr val="FFFF00"/>
                </a:solidFill>
                <a:latin typeface="Times New Roman" pitchFamily="18" charset="0"/>
                <a:cs typeface="Times New Roman" pitchFamily="18" charset="0"/>
              </a:rPr>
              <a:t>IV. Abortions</a:t>
            </a:r>
          </a:p>
          <a:p>
            <a:pPr marL="571500" indent="-571500">
              <a:lnSpc>
                <a:spcPct val="170000"/>
              </a:lnSpc>
              <a:buNone/>
            </a:pPr>
            <a:r>
              <a:rPr lang="en-US" b="1" dirty="0" smtClean="0">
                <a:solidFill>
                  <a:srgbClr val="FFFF00"/>
                </a:solidFill>
                <a:latin typeface="Times New Roman" pitchFamily="18" charset="0"/>
                <a:cs typeface="Times New Roman" pitchFamily="18" charset="0"/>
              </a:rPr>
              <a:t>V. Complications of deliveries</a:t>
            </a:r>
          </a:p>
          <a:p>
            <a:pPr marL="571500" indent="-571500">
              <a:lnSpc>
                <a:spcPct val="170000"/>
              </a:lnSpc>
              <a:buNone/>
            </a:pP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lumMod val="85000"/>
                  </a:schemeClr>
                </a:solidFill>
                <a:latin typeface="Times New Roman" pitchFamily="18" charset="0"/>
                <a:cs typeface="Times New Roman" pitchFamily="18" charset="0"/>
              </a:rPr>
              <a:t>MATERNAL AND CHILD HEALTH SERVICES</a:t>
            </a:r>
            <a:endParaRPr lang="en-US" b="1" dirty="0">
              <a:solidFill>
                <a:schemeClr val="tx1">
                  <a:lumMod val="8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b="1" dirty="0" smtClean="0">
                <a:solidFill>
                  <a:srgbClr val="FFC000"/>
                </a:solidFill>
                <a:latin typeface="Times New Roman" pitchFamily="18" charset="0"/>
                <a:cs typeface="Times New Roman" pitchFamily="18" charset="0"/>
              </a:rPr>
              <a:t>Prenatal/antenatal care services</a:t>
            </a:r>
          </a:p>
          <a:p>
            <a:pPr>
              <a:lnSpc>
                <a:spcPct val="200000"/>
              </a:lnSpc>
            </a:pPr>
            <a:r>
              <a:rPr lang="en-US" b="1" dirty="0" smtClean="0">
                <a:solidFill>
                  <a:srgbClr val="FFC000"/>
                </a:solidFill>
                <a:latin typeface="Times New Roman" pitchFamily="18" charset="0"/>
                <a:cs typeface="Times New Roman" pitchFamily="18" charset="0"/>
              </a:rPr>
              <a:t>Intranatal care services</a:t>
            </a:r>
          </a:p>
          <a:p>
            <a:pPr>
              <a:lnSpc>
                <a:spcPct val="200000"/>
              </a:lnSpc>
            </a:pPr>
            <a:r>
              <a:rPr lang="en-US" b="1" dirty="0" smtClean="0">
                <a:solidFill>
                  <a:srgbClr val="FFC000"/>
                </a:solidFill>
                <a:latin typeface="Times New Roman" pitchFamily="18" charset="0"/>
                <a:cs typeface="Times New Roman" pitchFamily="18" charset="0"/>
              </a:rPr>
              <a:t>Postnatal care services</a:t>
            </a:r>
          </a:p>
          <a:p>
            <a:pPr>
              <a:lnSpc>
                <a:spcPct val="200000"/>
              </a:lnSpc>
            </a:pPr>
            <a:r>
              <a:rPr lang="en-US" b="1" dirty="0" smtClean="0">
                <a:solidFill>
                  <a:srgbClr val="FFC000"/>
                </a:solidFill>
                <a:latin typeface="Times New Roman" pitchFamily="18" charset="0"/>
                <a:cs typeface="Times New Roman" pitchFamily="18" charset="0"/>
              </a:rPr>
              <a:t>Under five child health services</a:t>
            </a:r>
            <a:endParaRPr lang="en-US" b="1" dirty="0">
              <a:solidFill>
                <a:srgbClr val="FFC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C000"/>
                </a:solidFill>
                <a:latin typeface="Times New Roman" pitchFamily="18" charset="0"/>
                <a:cs typeface="Times New Roman" pitchFamily="18" charset="0"/>
              </a:rPr>
              <a:t>SOCIAL AND ENVIRONMENTAL FACTORS</a:t>
            </a:r>
            <a:endParaRPr lang="en-US" b="1" dirty="0">
              <a:solidFill>
                <a:srgbClr val="FFC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marL="514350" indent="-514350">
              <a:lnSpc>
                <a:spcPct val="150000"/>
              </a:lnSpc>
              <a:buFont typeface="+mj-lt"/>
              <a:buAutoNum type="arabicPeriod"/>
            </a:pPr>
            <a:r>
              <a:rPr lang="en-US" dirty="0" smtClean="0">
                <a:latin typeface="Times New Roman" pitchFamily="18" charset="0"/>
                <a:cs typeface="Times New Roman" pitchFamily="18" charset="0"/>
              </a:rPr>
              <a:t>Age of marriage</a:t>
            </a:r>
          </a:p>
          <a:p>
            <a:pPr marL="514350" indent="-514350">
              <a:lnSpc>
                <a:spcPct val="150000"/>
              </a:lnSpc>
              <a:buFont typeface="+mj-lt"/>
              <a:buAutoNum type="arabicPeriod"/>
            </a:pPr>
            <a:r>
              <a:rPr lang="en-US" dirty="0" smtClean="0">
                <a:latin typeface="Times New Roman" pitchFamily="18" charset="0"/>
                <a:cs typeface="Times New Roman" pitchFamily="18" charset="0"/>
              </a:rPr>
              <a:t>Age of child bearing</a:t>
            </a:r>
          </a:p>
          <a:p>
            <a:pPr marL="514350" indent="-514350">
              <a:lnSpc>
                <a:spcPct val="150000"/>
              </a:lnSpc>
              <a:buFont typeface="+mj-lt"/>
              <a:buAutoNum type="arabicPeriod"/>
            </a:pPr>
            <a:r>
              <a:rPr lang="en-US" dirty="0" smtClean="0">
                <a:latin typeface="Times New Roman" pitchFamily="18" charset="0"/>
                <a:cs typeface="Times New Roman" pitchFamily="18" charset="0"/>
              </a:rPr>
              <a:t>Child spacing</a:t>
            </a:r>
          </a:p>
          <a:p>
            <a:pPr marL="514350" indent="-514350">
              <a:lnSpc>
                <a:spcPct val="150000"/>
              </a:lnSpc>
              <a:buFont typeface="+mj-lt"/>
              <a:buAutoNum type="arabicPeriod"/>
            </a:pPr>
            <a:r>
              <a:rPr lang="en-US" dirty="0" smtClean="0">
                <a:latin typeface="Times New Roman" pitchFamily="18" charset="0"/>
                <a:cs typeface="Times New Roman" pitchFamily="18" charset="0"/>
              </a:rPr>
              <a:t>Family size</a:t>
            </a:r>
          </a:p>
          <a:p>
            <a:pPr marL="514350" indent="-514350">
              <a:lnSpc>
                <a:spcPct val="150000"/>
              </a:lnSpc>
              <a:buFont typeface="+mj-lt"/>
              <a:buAutoNum type="arabicPeriod"/>
            </a:pPr>
            <a:r>
              <a:rPr lang="en-US" dirty="0" smtClean="0">
                <a:latin typeface="Times New Roman" pitchFamily="18" charset="0"/>
                <a:cs typeface="Times New Roman" pitchFamily="18" charset="0"/>
              </a:rPr>
              <a:t>Level of education</a:t>
            </a:r>
          </a:p>
          <a:p>
            <a:pPr marL="514350" indent="-514350">
              <a:lnSpc>
                <a:spcPct val="150000"/>
              </a:lnSpc>
              <a:buFont typeface="+mj-lt"/>
              <a:buAutoNum type="arabicPeriod"/>
            </a:pPr>
            <a:r>
              <a:rPr lang="en-US" dirty="0" smtClean="0">
                <a:latin typeface="Times New Roman" pitchFamily="18" charset="0"/>
                <a:cs typeface="Times New Roman" pitchFamily="18" charset="0"/>
              </a:rPr>
              <a:t>Role of women in society</a:t>
            </a:r>
          </a:p>
          <a:p>
            <a:pPr marL="514350" indent="-514350">
              <a:lnSpc>
                <a:spcPct val="150000"/>
              </a:lnSpc>
              <a:buFont typeface="+mj-lt"/>
              <a:buAutoNum type="arabicPeriod"/>
            </a:pPr>
            <a:r>
              <a:rPr lang="en-US" dirty="0" smtClean="0">
                <a:latin typeface="Times New Roman" pitchFamily="18" charset="0"/>
                <a:cs typeface="Times New Roman" pitchFamily="18" charset="0"/>
              </a:rPr>
              <a:t>Economic status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C000"/>
                </a:solidFill>
                <a:latin typeface="Times New Roman" pitchFamily="18" charset="0"/>
                <a:cs typeface="Times New Roman" pitchFamily="18" charset="0"/>
              </a:rPr>
              <a:t>Common causes of maternal deaths in India</a:t>
            </a:r>
            <a:endParaRPr lang="en-US" b="1" dirty="0">
              <a:solidFill>
                <a:srgbClr val="FFC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Antenatal services</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algn="just">
              <a:lnSpc>
                <a:spcPct val="200000"/>
              </a:lnSpc>
              <a:buNone/>
            </a:pPr>
            <a:r>
              <a:rPr lang="en-US" sz="3600" b="1" dirty="0" smtClean="0">
                <a:solidFill>
                  <a:schemeClr val="accent1">
                    <a:lumMod val="75000"/>
                  </a:schemeClr>
                </a:solidFill>
                <a:latin typeface="Times New Roman" pitchFamily="18" charset="0"/>
                <a:cs typeface="Times New Roman" pitchFamily="18" charset="0"/>
              </a:rPr>
              <a:t>Antenatal care:</a:t>
            </a:r>
          </a:p>
          <a:p>
            <a:pPr algn="just">
              <a:lnSpc>
                <a:spcPct val="200000"/>
              </a:lnSpc>
              <a:buNone/>
            </a:pPr>
            <a:r>
              <a:rPr lang="en-US" dirty="0" smtClean="0">
                <a:latin typeface="Times New Roman" pitchFamily="18" charset="0"/>
                <a:cs typeface="Times New Roman" pitchFamily="18" charset="0"/>
              </a:rPr>
              <a:t>	The care of the women during pregnancy.</a:t>
            </a:r>
          </a:p>
          <a:p>
            <a:pPr algn="just">
              <a:lnSpc>
                <a:spcPct val="200000"/>
              </a:lnSpc>
              <a:buNone/>
            </a:pPr>
            <a:r>
              <a:rPr lang="en-US" sz="3600" b="1" dirty="0" smtClean="0">
                <a:solidFill>
                  <a:schemeClr val="accent1">
                    <a:lumMod val="75000"/>
                  </a:schemeClr>
                </a:solidFill>
                <a:latin typeface="Times New Roman" pitchFamily="18" charset="0"/>
                <a:cs typeface="Times New Roman" pitchFamily="18" charset="0"/>
              </a:rPr>
              <a:t>Aim:</a:t>
            </a:r>
          </a:p>
          <a:p>
            <a:pPr algn="just">
              <a:lnSpc>
                <a:spcPct val="200000"/>
              </a:lnSpc>
              <a:buNone/>
            </a:pPr>
            <a:r>
              <a:rPr lang="en-US" dirty="0" smtClean="0">
                <a:latin typeface="Times New Roman" pitchFamily="18" charset="0"/>
                <a:cs typeface="Times New Roman" pitchFamily="18" charset="0"/>
              </a:rPr>
              <a:t>	The primary aim of antenatal care is to achieve at the end of a pregnancy a healthy mother and a healthy baby.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Times New Roman" pitchFamily="18" charset="0"/>
                <a:cs typeface="Times New Roman" pitchFamily="18" charset="0"/>
              </a:rPr>
              <a:t>OBJECTIVE</a:t>
            </a:r>
            <a:endParaRPr lang="en-US" b="1"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gn="just">
              <a:lnSpc>
                <a:spcPct val="200000"/>
              </a:lnSpc>
              <a:buFont typeface="Wingdings" pitchFamily="2" charset="2"/>
              <a:buChar char="v"/>
            </a:pPr>
            <a:r>
              <a:rPr lang="en-US" dirty="0" smtClean="0">
                <a:latin typeface="Times New Roman" pitchFamily="18" charset="0"/>
                <a:cs typeface="Times New Roman" pitchFamily="18" charset="0"/>
              </a:rPr>
              <a:t>To promote protect and maintain the health of the mother during pregnancy.</a:t>
            </a:r>
          </a:p>
          <a:p>
            <a:pPr algn="just">
              <a:lnSpc>
                <a:spcPct val="200000"/>
              </a:lnSpc>
              <a:buFont typeface="Wingdings" pitchFamily="2" charset="2"/>
              <a:buChar char="v"/>
            </a:pPr>
            <a:r>
              <a:rPr lang="en-US" dirty="0" smtClean="0">
                <a:latin typeface="Times New Roman" pitchFamily="18" charset="0"/>
                <a:cs typeface="Times New Roman" pitchFamily="18" charset="0"/>
              </a:rPr>
              <a:t>To detect: “high risk” case and special attention.</a:t>
            </a:r>
          </a:p>
          <a:p>
            <a:pPr algn="just">
              <a:lnSpc>
                <a:spcPct val="200000"/>
              </a:lnSpc>
              <a:buFont typeface="Wingdings" pitchFamily="2" charset="2"/>
              <a:buChar char="v"/>
            </a:pPr>
            <a:r>
              <a:rPr lang="en-US" dirty="0" smtClean="0">
                <a:latin typeface="Times New Roman" pitchFamily="18" charset="0"/>
                <a:cs typeface="Times New Roman" pitchFamily="18" charset="0"/>
              </a:rPr>
              <a:t>To foresee complication and prevent them.</a:t>
            </a:r>
          </a:p>
          <a:p>
            <a:pPr algn="just">
              <a:lnSpc>
                <a:spcPct val="200000"/>
              </a:lnSpc>
              <a:buFont typeface="Wingdings" pitchFamily="2" charset="2"/>
              <a:buChar char="v"/>
            </a:pPr>
            <a:r>
              <a:rPr lang="en-US" dirty="0" smtClean="0">
                <a:latin typeface="Times New Roman" pitchFamily="18" charset="0"/>
                <a:cs typeface="Times New Roman" pitchFamily="18" charset="0"/>
              </a:rPr>
              <a:t>To reduce anxiety and dread associated with delivery.</a:t>
            </a:r>
          </a:p>
          <a:p>
            <a:pPr algn="just">
              <a:lnSpc>
                <a:spcPct val="200000"/>
              </a:lnSpc>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FF00"/>
                </a:solidFill>
                <a:latin typeface="Algerian" pitchFamily="82" charset="0"/>
              </a:rPr>
              <a:t>Conti.. </a:t>
            </a:r>
            <a:endParaRPr lang="en-US" dirty="0">
              <a:solidFill>
                <a:srgbClr val="FFFF00"/>
              </a:solidFill>
              <a:latin typeface="Algerian" pitchFamily="82" charset="0"/>
            </a:endParaRPr>
          </a:p>
        </p:txBody>
      </p:sp>
      <p:sp>
        <p:nvSpPr>
          <p:cNvPr id="3" name="Content Placeholder 2"/>
          <p:cNvSpPr>
            <a:spLocks noGrp="1"/>
          </p:cNvSpPr>
          <p:nvPr>
            <p:ph idx="1"/>
          </p:nvPr>
        </p:nvSpPr>
        <p:spPr/>
        <p:txBody>
          <a:bodyPr>
            <a:normAutofit fontScale="92500" lnSpcReduction="20000"/>
          </a:bodyPr>
          <a:lstStyle/>
          <a:p>
            <a:pPr algn="just">
              <a:lnSpc>
                <a:spcPct val="200000"/>
              </a:lnSpc>
              <a:buFont typeface="Wingdings" pitchFamily="2" charset="2"/>
              <a:buChar char="v"/>
            </a:pPr>
            <a:r>
              <a:rPr lang="en-US" dirty="0" smtClean="0">
                <a:latin typeface="Times New Roman" pitchFamily="18" charset="0"/>
                <a:cs typeface="Times New Roman" pitchFamily="18" charset="0"/>
              </a:rPr>
              <a:t>To teach the mother elements of child care, nutrition, personal hygiene and environmental sanitation.</a:t>
            </a:r>
          </a:p>
          <a:p>
            <a:pPr algn="just">
              <a:lnSpc>
                <a:spcPct val="200000"/>
              </a:lnSpc>
              <a:buFont typeface="Wingdings" pitchFamily="2" charset="2"/>
              <a:buChar char="v"/>
            </a:pPr>
            <a:r>
              <a:rPr lang="en-US" dirty="0" smtClean="0">
                <a:latin typeface="Times New Roman" pitchFamily="18" charset="0"/>
                <a:cs typeface="Times New Roman" pitchFamily="18" charset="0"/>
              </a:rPr>
              <a:t>To sensitize the mother to need for family planning.</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Algerian" pitchFamily="82" charset="0"/>
                <a:cs typeface="Times New Roman" pitchFamily="18" charset="0"/>
              </a:rPr>
              <a:t>ANTENATAL SERVICES</a:t>
            </a:r>
            <a:endParaRPr lang="en-US" dirty="0">
              <a:solidFill>
                <a:srgbClr val="FFFF00"/>
              </a:solidFill>
              <a:latin typeface="Algerian" pitchFamily="82"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marL="514350" indent="-514350" algn="just">
              <a:lnSpc>
                <a:spcPct val="200000"/>
              </a:lnSpc>
              <a:buAutoNum type="alphaUcPeriod"/>
            </a:pPr>
            <a:r>
              <a:rPr lang="en-US" b="1" dirty="0" smtClean="0">
                <a:solidFill>
                  <a:srgbClr val="FFC000"/>
                </a:solidFill>
                <a:latin typeface="Times New Roman" pitchFamily="18" charset="0"/>
                <a:cs typeface="Times New Roman" pitchFamily="18" charset="0"/>
              </a:rPr>
              <a:t>MINIMUM OF 3 VISIT COVERIING 	THE ENTIRE PERIOD OF 	PREGNANCY SHOULD BE:</a:t>
            </a:r>
          </a:p>
          <a:p>
            <a:pPr marL="514350" indent="-514350" algn="just">
              <a:lnSpc>
                <a:spcPct val="200000"/>
              </a:lnSpc>
            </a:pPr>
            <a:r>
              <a:rPr lang="en-US" b="1" dirty="0" smtClean="0">
                <a:solidFill>
                  <a:schemeClr val="accent3">
                    <a:lumMod val="60000"/>
                    <a:lumOff val="40000"/>
                  </a:schemeClr>
                </a:solidFill>
                <a:latin typeface="Times New Roman" pitchFamily="18" charset="0"/>
                <a:cs typeface="Times New Roman" pitchFamily="18" charset="0"/>
              </a:rPr>
              <a:t>1</a:t>
            </a:r>
            <a:r>
              <a:rPr lang="en-US" b="1" baseline="30000" dirty="0" smtClean="0">
                <a:solidFill>
                  <a:schemeClr val="accent3">
                    <a:lumMod val="60000"/>
                    <a:lumOff val="40000"/>
                  </a:schemeClr>
                </a:solidFill>
                <a:latin typeface="Times New Roman" pitchFamily="18" charset="0"/>
                <a:cs typeface="Times New Roman" pitchFamily="18" charset="0"/>
              </a:rPr>
              <a:t>st</a:t>
            </a:r>
            <a:r>
              <a:rPr lang="en-US" b="1" dirty="0" smtClean="0">
                <a:solidFill>
                  <a:schemeClr val="accent3">
                    <a:lumMod val="60000"/>
                    <a:lumOff val="40000"/>
                  </a:schemeClr>
                </a:solidFill>
                <a:latin typeface="Times New Roman" pitchFamily="18" charset="0"/>
                <a:cs typeface="Times New Roman" pitchFamily="18" charset="0"/>
              </a:rPr>
              <a:t> visit at 20</a:t>
            </a:r>
            <a:r>
              <a:rPr lang="en-US" b="1" baseline="30000" dirty="0" smtClean="0">
                <a:solidFill>
                  <a:schemeClr val="accent3">
                    <a:lumMod val="60000"/>
                    <a:lumOff val="40000"/>
                  </a:schemeClr>
                </a:solidFill>
                <a:latin typeface="Times New Roman" pitchFamily="18" charset="0"/>
                <a:cs typeface="Times New Roman" pitchFamily="18" charset="0"/>
              </a:rPr>
              <a:t>th</a:t>
            </a:r>
            <a:r>
              <a:rPr lang="en-US" b="1" dirty="0" smtClean="0">
                <a:solidFill>
                  <a:schemeClr val="accent3">
                    <a:lumMod val="60000"/>
                    <a:lumOff val="40000"/>
                  </a:schemeClr>
                </a:solidFill>
                <a:latin typeface="Times New Roman" pitchFamily="18" charset="0"/>
                <a:cs typeface="Times New Roman" pitchFamily="18" charset="0"/>
              </a:rPr>
              <a:t> weeks</a:t>
            </a:r>
          </a:p>
          <a:p>
            <a:pPr marL="514350" indent="-514350" algn="just">
              <a:lnSpc>
                <a:spcPct val="200000"/>
              </a:lnSpc>
            </a:pPr>
            <a:r>
              <a:rPr lang="en-US" b="1" dirty="0" smtClean="0">
                <a:solidFill>
                  <a:schemeClr val="accent3">
                    <a:lumMod val="60000"/>
                    <a:lumOff val="40000"/>
                  </a:schemeClr>
                </a:solidFill>
                <a:latin typeface="Times New Roman" pitchFamily="18" charset="0"/>
                <a:cs typeface="Times New Roman" pitchFamily="18" charset="0"/>
              </a:rPr>
              <a:t>2</a:t>
            </a:r>
            <a:r>
              <a:rPr lang="en-US" b="1" baseline="30000" dirty="0" smtClean="0">
                <a:solidFill>
                  <a:schemeClr val="accent3">
                    <a:lumMod val="60000"/>
                    <a:lumOff val="40000"/>
                  </a:schemeClr>
                </a:solidFill>
                <a:latin typeface="Times New Roman" pitchFamily="18" charset="0"/>
                <a:cs typeface="Times New Roman" pitchFamily="18" charset="0"/>
              </a:rPr>
              <a:t>nd</a:t>
            </a:r>
            <a:r>
              <a:rPr lang="en-US" b="1" dirty="0" smtClean="0">
                <a:solidFill>
                  <a:schemeClr val="accent3">
                    <a:lumMod val="60000"/>
                    <a:lumOff val="40000"/>
                  </a:schemeClr>
                </a:solidFill>
                <a:latin typeface="Times New Roman" pitchFamily="18" charset="0"/>
                <a:cs typeface="Times New Roman" pitchFamily="18" charset="0"/>
              </a:rPr>
              <a:t> visit at 39</a:t>
            </a:r>
            <a:r>
              <a:rPr lang="en-US" b="1" baseline="30000" dirty="0" smtClean="0">
                <a:solidFill>
                  <a:schemeClr val="accent3">
                    <a:lumMod val="60000"/>
                    <a:lumOff val="40000"/>
                  </a:schemeClr>
                </a:solidFill>
                <a:latin typeface="Times New Roman" pitchFamily="18" charset="0"/>
                <a:cs typeface="Times New Roman" pitchFamily="18" charset="0"/>
              </a:rPr>
              <a:t>th</a:t>
            </a:r>
            <a:r>
              <a:rPr lang="en-US" b="1" dirty="0" smtClean="0">
                <a:solidFill>
                  <a:schemeClr val="accent3">
                    <a:lumMod val="60000"/>
                    <a:lumOff val="40000"/>
                  </a:schemeClr>
                </a:solidFill>
                <a:latin typeface="Times New Roman" pitchFamily="18" charset="0"/>
                <a:cs typeface="Times New Roman" pitchFamily="18" charset="0"/>
              </a:rPr>
              <a:t> weeks</a:t>
            </a:r>
          </a:p>
          <a:p>
            <a:pPr marL="514350" indent="-514350" algn="just">
              <a:lnSpc>
                <a:spcPct val="200000"/>
              </a:lnSpc>
            </a:pPr>
            <a:r>
              <a:rPr lang="en-US" b="1" dirty="0" smtClean="0">
                <a:solidFill>
                  <a:schemeClr val="accent3">
                    <a:lumMod val="60000"/>
                    <a:lumOff val="40000"/>
                  </a:schemeClr>
                </a:solidFill>
                <a:latin typeface="Times New Roman" pitchFamily="18" charset="0"/>
                <a:cs typeface="Times New Roman" pitchFamily="18" charset="0"/>
              </a:rPr>
              <a:t>3</a:t>
            </a:r>
            <a:r>
              <a:rPr lang="en-US" b="1" baseline="30000" dirty="0" smtClean="0">
                <a:solidFill>
                  <a:schemeClr val="accent3">
                    <a:lumMod val="60000"/>
                    <a:lumOff val="40000"/>
                  </a:schemeClr>
                </a:solidFill>
                <a:latin typeface="Times New Roman" pitchFamily="18" charset="0"/>
                <a:cs typeface="Times New Roman" pitchFamily="18" charset="0"/>
              </a:rPr>
              <a:t>rd</a:t>
            </a:r>
            <a:r>
              <a:rPr lang="en-US" b="1" dirty="0" smtClean="0">
                <a:solidFill>
                  <a:schemeClr val="accent3">
                    <a:lumMod val="60000"/>
                    <a:lumOff val="40000"/>
                  </a:schemeClr>
                </a:solidFill>
                <a:latin typeface="Times New Roman" pitchFamily="18" charset="0"/>
                <a:cs typeface="Times New Roman" pitchFamily="18" charset="0"/>
              </a:rPr>
              <a:t> visit at 36</a:t>
            </a:r>
            <a:r>
              <a:rPr lang="en-US" b="1" baseline="30000" dirty="0" smtClean="0">
                <a:solidFill>
                  <a:schemeClr val="accent3">
                    <a:lumMod val="60000"/>
                    <a:lumOff val="40000"/>
                  </a:schemeClr>
                </a:solidFill>
                <a:latin typeface="Times New Roman" pitchFamily="18" charset="0"/>
                <a:cs typeface="Times New Roman" pitchFamily="18" charset="0"/>
              </a:rPr>
              <a:t>th</a:t>
            </a:r>
            <a:r>
              <a:rPr lang="en-US" b="1" dirty="0" smtClean="0">
                <a:solidFill>
                  <a:schemeClr val="accent3">
                    <a:lumMod val="60000"/>
                    <a:lumOff val="40000"/>
                  </a:schemeClr>
                </a:solidFill>
                <a:latin typeface="Times New Roman" pitchFamily="18" charset="0"/>
                <a:cs typeface="Times New Roman" pitchFamily="18" charset="0"/>
              </a:rPr>
              <a:t> weeks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smtClean="0">
                <a:solidFill>
                  <a:schemeClr val="accent3">
                    <a:lumMod val="60000"/>
                    <a:lumOff val="40000"/>
                  </a:schemeClr>
                </a:solidFill>
                <a:latin typeface="Times New Roman" pitchFamily="18" charset="0"/>
                <a:cs typeface="Times New Roman" pitchFamily="18" charset="0"/>
              </a:rPr>
              <a:t>PREVENTIVE SERVICES FOR MOTHERS(BEFORE DELIVERY)</a:t>
            </a:r>
            <a:br>
              <a:rPr lang="en-US" b="1" dirty="0" smtClean="0">
                <a:solidFill>
                  <a:schemeClr val="accent3">
                    <a:lumMod val="60000"/>
                    <a:lumOff val="40000"/>
                  </a:schemeClr>
                </a:solidFill>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lphaLcParenR"/>
            </a:pPr>
            <a:r>
              <a:rPr lang="en-US" b="1" dirty="0" smtClean="0">
                <a:solidFill>
                  <a:srgbClr val="FFC000"/>
                </a:solidFill>
                <a:latin typeface="Times New Roman" pitchFamily="18" charset="0"/>
                <a:cs typeface="Times New Roman" pitchFamily="18" charset="0"/>
              </a:rPr>
              <a:t>THE FIRST VISIT:</a:t>
            </a:r>
          </a:p>
          <a:p>
            <a:pPr marL="514350" indent="-514350">
              <a:buFontTx/>
              <a:buChar char="-"/>
            </a:pPr>
            <a:r>
              <a:rPr lang="en-US" dirty="0" smtClean="0">
                <a:latin typeface="Times New Roman" pitchFamily="18" charset="0"/>
                <a:cs typeface="Times New Roman" pitchFamily="18" charset="0"/>
              </a:rPr>
              <a:t>Health history</a:t>
            </a:r>
          </a:p>
          <a:p>
            <a:pPr marL="514350" indent="-514350">
              <a:buFontTx/>
              <a:buChar char="-"/>
            </a:pPr>
            <a:r>
              <a:rPr lang="en-US" dirty="0" smtClean="0">
                <a:latin typeface="Times New Roman" pitchFamily="18" charset="0"/>
                <a:cs typeface="Times New Roman" pitchFamily="18" charset="0"/>
              </a:rPr>
              <a:t>Physical examination</a:t>
            </a:r>
          </a:p>
          <a:p>
            <a:pPr marL="514350" indent="-514350">
              <a:buFontTx/>
              <a:buChar char="-"/>
            </a:pPr>
            <a:r>
              <a:rPr lang="en-US" dirty="0" smtClean="0">
                <a:latin typeface="Times New Roman" pitchFamily="18" charset="0"/>
                <a:cs typeface="Times New Roman" pitchFamily="18" charset="0"/>
              </a:rPr>
              <a:t>Laboratory examination</a:t>
            </a:r>
          </a:p>
          <a:p>
            <a:pPr marL="514350" indent="-514350">
              <a:buNone/>
            </a:pPr>
            <a:r>
              <a:rPr lang="en-US" b="1" dirty="0" smtClean="0">
                <a:solidFill>
                  <a:srgbClr val="FFC000"/>
                </a:solidFill>
                <a:latin typeface="Times New Roman" pitchFamily="18" charset="0"/>
                <a:cs typeface="Times New Roman" pitchFamily="18" charset="0"/>
              </a:rPr>
              <a:t>b) ON SUBSEQUENT VISITS:</a:t>
            </a:r>
          </a:p>
          <a:p>
            <a:pPr marL="514350" indent="-514350">
              <a:buFontTx/>
              <a:buChar char="-"/>
            </a:pPr>
            <a:r>
              <a:rPr lang="en-US" dirty="0" smtClean="0">
                <a:latin typeface="Times New Roman" pitchFamily="18" charset="0"/>
                <a:cs typeface="Times New Roman" pitchFamily="18" charset="0"/>
              </a:rPr>
              <a:t>Physical examination </a:t>
            </a:r>
          </a:p>
          <a:p>
            <a:pPr marL="514350" indent="-514350">
              <a:buFontTx/>
              <a:buChar char="-"/>
            </a:pPr>
            <a:r>
              <a:rPr lang="en-US" dirty="0" smtClean="0">
                <a:latin typeface="Times New Roman" pitchFamily="18" charset="0"/>
                <a:cs typeface="Times New Roman" pitchFamily="18" charset="0"/>
              </a:rPr>
              <a:t>Laboratory tests</a:t>
            </a:r>
          </a:p>
          <a:p>
            <a:pPr marL="514350" indent="-514350">
              <a:buFontTx/>
              <a:buChar char="-"/>
            </a:pPr>
            <a:r>
              <a:rPr lang="en-US" dirty="0" smtClean="0">
                <a:latin typeface="Times New Roman" pitchFamily="18" charset="0"/>
                <a:cs typeface="Times New Roman" pitchFamily="18" charset="0"/>
              </a:rPr>
              <a:t>Iron and folic acid supplementation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FF00"/>
                </a:solidFill>
                <a:latin typeface="Algerian" pitchFamily="82" charset="0"/>
              </a:rPr>
              <a:t>Conti..</a:t>
            </a:r>
            <a:endParaRPr lang="en-US" dirty="0">
              <a:solidFill>
                <a:srgbClr val="FFFF00"/>
              </a:solidFill>
              <a:latin typeface="Algerian" pitchFamily="82" charset="0"/>
            </a:endParaRPr>
          </a:p>
        </p:txBody>
      </p:sp>
      <p:sp>
        <p:nvSpPr>
          <p:cNvPr id="3" name="Content Placeholder 2"/>
          <p:cNvSpPr>
            <a:spLocks noGrp="1"/>
          </p:cNvSpPr>
          <p:nvPr>
            <p:ph idx="1"/>
          </p:nvPr>
        </p:nvSpPr>
        <p:spPr>
          <a:xfrm>
            <a:off x="457200" y="1143000"/>
            <a:ext cx="8229600" cy="5715000"/>
          </a:xfrm>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Immunization against tetanus.</a:t>
            </a:r>
          </a:p>
          <a:p>
            <a:pPr>
              <a:lnSpc>
                <a:spcPct val="200000"/>
              </a:lnSpc>
            </a:pPr>
            <a:r>
              <a:rPr lang="en-US" dirty="0" smtClean="0">
                <a:latin typeface="Times New Roman" pitchFamily="18" charset="0"/>
                <a:cs typeface="Times New Roman" pitchFamily="18" charset="0"/>
              </a:rPr>
              <a:t>Instruction on nutrition, family planning, self care, delivery and parenthood.</a:t>
            </a:r>
          </a:p>
          <a:p>
            <a:pPr>
              <a:lnSpc>
                <a:spcPct val="200000"/>
              </a:lnSpc>
            </a:pPr>
            <a:r>
              <a:rPr lang="en-US" dirty="0" smtClean="0">
                <a:latin typeface="Times New Roman" pitchFamily="18" charset="0"/>
                <a:cs typeface="Times New Roman" pitchFamily="18" charset="0"/>
              </a:rPr>
              <a:t>Home visiting by a female health worker</a:t>
            </a:r>
          </a:p>
          <a:p>
            <a:pPr>
              <a:lnSpc>
                <a:spcPct val="200000"/>
              </a:lnSpc>
            </a:pPr>
            <a:r>
              <a:rPr lang="en-US" dirty="0" smtClean="0">
                <a:latin typeface="Times New Roman" pitchFamily="18" charset="0"/>
                <a:cs typeface="Times New Roman" pitchFamily="18" charset="0"/>
              </a:rPr>
              <a:t>Referral services</a:t>
            </a:r>
          </a:p>
          <a:p>
            <a:pPr>
              <a:lnSpc>
                <a:spcPct val="200000"/>
              </a:lnSpc>
              <a:buNone/>
            </a:pPr>
            <a:r>
              <a:rPr lang="en-US" b="1" dirty="0" smtClean="0">
                <a:latin typeface="Times New Roman" pitchFamily="18" charset="0"/>
                <a:cs typeface="Times New Roman" pitchFamily="18" charset="0"/>
              </a:rPr>
              <a:t>Risk approach</a:t>
            </a:r>
          </a:p>
          <a:p>
            <a:pPr>
              <a:lnSpc>
                <a:spcPct val="200000"/>
              </a:lnSpc>
              <a:buNone/>
            </a:pPr>
            <a:r>
              <a:rPr lang="en-US" b="1" dirty="0" smtClean="0">
                <a:latin typeface="Times New Roman" pitchFamily="18" charset="0"/>
                <a:cs typeface="Times New Roman" pitchFamily="18" charset="0"/>
              </a:rPr>
              <a:t>Maintenance of records:</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FF00"/>
                </a:solidFill>
                <a:latin typeface="Algerian" pitchFamily="82" charset="0"/>
              </a:rPr>
              <a:t>CONTI</a:t>
            </a:r>
            <a:r>
              <a:rPr lang="en-US" b="1" dirty="0" smtClean="0">
                <a:solidFill>
                  <a:srgbClr val="FFFF00"/>
                </a:solidFill>
                <a:latin typeface="Algerian" pitchFamily="82" charset="0"/>
              </a:rPr>
              <a:t>…</a:t>
            </a:r>
            <a:endParaRPr lang="en-US" b="1" dirty="0">
              <a:solidFill>
                <a:srgbClr val="FFFF00"/>
              </a:solidFill>
              <a:latin typeface="Algerian" pitchFamily="82" charset="0"/>
            </a:endParaRPr>
          </a:p>
        </p:txBody>
      </p:sp>
      <p:sp>
        <p:nvSpPr>
          <p:cNvPr id="3" name="Content Placeholder 2"/>
          <p:cNvSpPr>
            <a:spLocks noGrp="1"/>
          </p:cNvSpPr>
          <p:nvPr>
            <p:ph idx="1"/>
          </p:nvPr>
        </p:nvSpPr>
        <p:spPr/>
        <p:txBody>
          <a:bodyPr/>
          <a:lstStyle/>
          <a:p>
            <a:pPr algn="just">
              <a:lnSpc>
                <a:spcPct val="200000"/>
              </a:lnSpc>
            </a:pPr>
            <a:r>
              <a:rPr lang="en-US" b="1" dirty="0" smtClean="0">
                <a:solidFill>
                  <a:srgbClr val="FFC000"/>
                </a:solidFill>
                <a:latin typeface="Times New Roman" pitchFamily="18" charset="0"/>
                <a:cs typeface="Times New Roman" pitchFamily="18" charset="0"/>
              </a:rPr>
              <a:t>Home visit: </a:t>
            </a:r>
            <a:r>
              <a:rPr lang="en-US" dirty="0" smtClean="0">
                <a:latin typeface="Times New Roman" pitchFamily="18" charset="0"/>
                <a:cs typeface="Times New Roman" pitchFamily="18" charset="0"/>
              </a:rPr>
              <a:t>is back bone of </a:t>
            </a:r>
            <a:r>
              <a:rPr lang="en-US" b="1" dirty="0" smtClean="0">
                <a:solidFill>
                  <a:srgbClr val="00B0F0"/>
                </a:solidFill>
                <a:latin typeface="Times New Roman" pitchFamily="18" charset="0"/>
                <a:cs typeface="Times New Roman" pitchFamily="18" charset="0"/>
              </a:rPr>
              <a:t>MCH services. </a:t>
            </a:r>
            <a:r>
              <a:rPr lang="en-US" dirty="0" smtClean="0">
                <a:latin typeface="Times New Roman" pitchFamily="18" charset="0"/>
                <a:cs typeface="Times New Roman" pitchFamily="18" charset="0"/>
              </a:rPr>
              <a:t>Home visit by the health worker female or public health nurses.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lgerian" pitchFamily="82" charset="0"/>
              </a:rPr>
              <a:t>INTRANATAL SERVICES</a:t>
            </a:r>
            <a:endParaRPr lang="en-US" b="1" dirty="0">
              <a:solidFill>
                <a:srgbClr val="FFFF00"/>
              </a:solidFill>
              <a:latin typeface="Algerian" pitchFamily="82" charset="0"/>
            </a:endParaRP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lgn="just">
              <a:lnSpc>
                <a:spcPct val="160000"/>
              </a:lnSpc>
              <a:buNone/>
            </a:pPr>
            <a:r>
              <a:rPr lang="en-US" dirty="0" smtClean="0">
                <a:latin typeface="Times New Roman" pitchFamily="18" charset="0"/>
                <a:cs typeface="Times New Roman" pitchFamily="18" charset="0"/>
              </a:rPr>
              <a:t>	Child birth is a normal physiological process, but complication may arise, septicemia may arise result from unskilled and septic manipulations, and tetanus neonatarum from the use of unsterile instrument. The emphasis on the cleanliness. It entails-</a:t>
            </a:r>
          </a:p>
          <a:p>
            <a:pPr algn="just">
              <a:lnSpc>
                <a:spcPct val="160000"/>
              </a:lnSpc>
              <a:buFont typeface="Wingdings" pitchFamily="2" charset="2"/>
              <a:buChar char="ü"/>
            </a:pPr>
            <a:r>
              <a:rPr lang="en-US" dirty="0" smtClean="0">
                <a:latin typeface="Times New Roman" pitchFamily="18" charset="0"/>
                <a:cs typeface="Times New Roman" pitchFamily="18" charset="0"/>
              </a:rPr>
              <a:t>Clean hand and fingernails</a:t>
            </a:r>
          </a:p>
          <a:p>
            <a:pPr algn="just">
              <a:lnSpc>
                <a:spcPct val="160000"/>
              </a:lnSpc>
              <a:buFont typeface="Wingdings" pitchFamily="2" charset="2"/>
              <a:buChar char="ü"/>
            </a:pPr>
            <a:r>
              <a:rPr lang="en-US" dirty="0" smtClean="0">
                <a:latin typeface="Times New Roman" pitchFamily="18" charset="0"/>
                <a:cs typeface="Times New Roman" pitchFamily="18" charset="0"/>
              </a:rPr>
              <a:t>Clean surface for delivery</a:t>
            </a:r>
          </a:p>
          <a:p>
            <a:pPr algn="just">
              <a:lnSpc>
                <a:spcPct val="160000"/>
              </a:lnSpc>
              <a:buFont typeface="Wingdings" pitchFamily="2" charset="2"/>
              <a:buChar char="ü"/>
            </a:pPr>
            <a:r>
              <a:rPr lang="en-US" dirty="0" smtClean="0">
                <a:latin typeface="Times New Roman" pitchFamily="18" charset="0"/>
                <a:cs typeface="Times New Roman" pitchFamily="18" charset="0"/>
              </a:rPr>
              <a:t>Clean cutting and care of cord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lgerian" pitchFamily="82" charset="0"/>
              </a:rPr>
              <a:t>OBJECTIVE</a:t>
            </a:r>
            <a:endParaRPr lang="en-US" b="1" dirty="0">
              <a:solidFill>
                <a:srgbClr val="FFFF00"/>
              </a:solidFill>
              <a:latin typeface="Algerian" pitchFamily="82"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To provide through asepsis.</a:t>
            </a:r>
          </a:p>
          <a:p>
            <a:pPr>
              <a:lnSpc>
                <a:spcPct val="200000"/>
              </a:lnSpc>
            </a:pPr>
            <a:r>
              <a:rPr lang="en-US" dirty="0" smtClean="0">
                <a:latin typeface="Times New Roman" pitchFamily="18" charset="0"/>
                <a:cs typeface="Times New Roman" pitchFamily="18" charset="0"/>
              </a:rPr>
              <a:t>To prevent injury to baby and mother</a:t>
            </a:r>
          </a:p>
          <a:p>
            <a:pPr>
              <a:lnSpc>
                <a:spcPct val="200000"/>
              </a:lnSpc>
            </a:pPr>
            <a:r>
              <a:rPr lang="en-US" dirty="0" smtClean="0">
                <a:latin typeface="Times New Roman" pitchFamily="18" charset="0"/>
                <a:cs typeface="Times New Roman" pitchFamily="18" charset="0"/>
              </a:rPr>
              <a:t>To prevent complications</a:t>
            </a:r>
          </a:p>
          <a:p>
            <a:pPr>
              <a:lnSpc>
                <a:spcPct val="200000"/>
              </a:lnSpc>
            </a:pPr>
            <a:r>
              <a:rPr lang="en-US" dirty="0" smtClean="0">
                <a:latin typeface="Times New Roman" pitchFamily="18" charset="0"/>
                <a:cs typeface="Times New Roman" pitchFamily="18" charset="0"/>
              </a:rPr>
              <a:t>To provide care to the baby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lgerian" pitchFamily="82" charset="0"/>
                <a:cs typeface="Times New Roman" pitchFamily="18" charset="0"/>
              </a:rPr>
              <a:t>INTRANATAL CARE</a:t>
            </a:r>
            <a:endParaRPr lang="en-US" b="1" dirty="0">
              <a:solidFill>
                <a:srgbClr val="FFFF00"/>
              </a:solidFill>
              <a:latin typeface="Algerian" pitchFamily="82"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Domiciliary care:</a:t>
            </a:r>
          </a:p>
          <a:p>
            <a:pPr>
              <a:lnSpc>
                <a:spcPct val="200000"/>
              </a:lnSpc>
            </a:pPr>
            <a:r>
              <a:rPr lang="en-US" dirty="0" smtClean="0">
                <a:latin typeface="Times New Roman" pitchFamily="18" charset="0"/>
                <a:cs typeface="Times New Roman" pitchFamily="18" charset="0"/>
              </a:rPr>
              <a:t>Institutional care:</a:t>
            </a:r>
          </a:p>
          <a:p>
            <a:pPr>
              <a:lnSpc>
                <a:spcPct val="200000"/>
              </a:lnSpc>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FF00"/>
                </a:solidFill>
                <a:latin typeface="Algerian" pitchFamily="82" charset="0"/>
              </a:rPr>
              <a:t>1. DOMICILLARY CARE</a:t>
            </a:r>
            <a:endParaRPr lang="en-US" dirty="0">
              <a:solidFill>
                <a:srgbClr val="FFFF00"/>
              </a:solidFill>
              <a:latin typeface="Algerian" pitchFamily="82" charset="0"/>
            </a:endParaRPr>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pPr algn="just">
              <a:lnSpc>
                <a:spcPct val="200000"/>
              </a:lnSpc>
              <a:buNone/>
            </a:pPr>
            <a:r>
              <a:rPr lang="en-US" dirty="0" smtClean="0">
                <a:latin typeface="Times New Roman" pitchFamily="18" charset="0"/>
                <a:cs typeface="Times New Roman" pitchFamily="18" charset="0"/>
              </a:rPr>
              <a:t>	Mother with normal obstetric history may be advised to have their confinement in their homes, provided the home condition are satisfactory. In such cases the delivery may be conducted by the “health workers female or trained </a:t>
            </a:r>
            <a:r>
              <a:rPr lang="en-US" dirty="0" err="1" smtClean="0">
                <a:latin typeface="Times New Roman" pitchFamily="18" charset="0"/>
                <a:cs typeface="Times New Roman" pitchFamily="18" charset="0"/>
              </a:rPr>
              <a:t>dai</a:t>
            </a:r>
            <a:r>
              <a:rPr lang="en-US" dirty="0" smtClean="0">
                <a:latin typeface="Times New Roman" pitchFamily="18" charset="0"/>
                <a:cs typeface="Times New Roman" pitchFamily="18" charset="0"/>
              </a:rPr>
              <a:t>” in knows as “</a:t>
            </a:r>
            <a:r>
              <a:rPr lang="en-US" b="1" dirty="0" smtClean="0">
                <a:latin typeface="Times New Roman" pitchFamily="18" charset="0"/>
                <a:cs typeface="Times New Roman" pitchFamily="18" charset="0"/>
              </a:rPr>
              <a:t>domiciliary midwifery services”</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FF00"/>
                </a:solidFill>
                <a:latin typeface="Algerian" pitchFamily="82" charset="0"/>
              </a:rPr>
              <a:t>2. INSTITUTIONAL CARE:</a:t>
            </a:r>
            <a:endParaRPr lang="en-US" dirty="0">
              <a:solidFill>
                <a:srgbClr val="FFFF00"/>
              </a:solidFill>
              <a:latin typeface="Algerian" pitchFamily="82" charset="0"/>
            </a:endParaRPr>
          </a:p>
        </p:txBody>
      </p:sp>
      <p:sp>
        <p:nvSpPr>
          <p:cNvPr id="3" name="Content Placeholder 2"/>
          <p:cNvSpPr>
            <a:spLocks noGrp="1"/>
          </p:cNvSpPr>
          <p:nvPr>
            <p:ph idx="1"/>
          </p:nvPr>
        </p:nvSpPr>
        <p:spPr/>
        <p:txBody>
          <a:bodyPr/>
          <a:lstStyle/>
          <a:p>
            <a:pPr>
              <a:lnSpc>
                <a:spcPct val="200000"/>
              </a:lnSpc>
              <a:buNone/>
            </a:pPr>
            <a:r>
              <a:rPr lang="en-US" dirty="0" smtClean="0">
                <a:latin typeface="Times New Roman" pitchFamily="18" charset="0"/>
                <a:cs typeface="Times New Roman" pitchFamily="18" charset="0"/>
              </a:rPr>
              <a:t>	At about 1 % of delivery tend to be abnormal, requiring the services of a doctor institutional care is recommended for all ‘high risk’ cases and where home conditions are unsuitable.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Algerian" pitchFamily="82" charset="0"/>
              </a:rPr>
              <a:t>POST NATAL SERVICES</a:t>
            </a:r>
            <a:endParaRPr lang="en-US" dirty="0">
              <a:solidFill>
                <a:srgbClr val="FFFF00"/>
              </a:solidFill>
              <a:latin typeface="Algerian" pitchFamily="82" charset="0"/>
            </a:endParaRPr>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Care of the mother (and the new born) after delivery is known as post-natal care.</a:t>
            </a:r>
          </a:p>
          <a:p>
            <a:pPr algn="just">
              <a:lnSpc>
                <a:spcPct val="200000"/>
              </a:lnSpc>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lgerian" pitchFamily="82" charset="0"/>
              </a:rPr>
              <a:t>OBJECTIVES</a:t>
            </a:r>
            <a:endParaRPr lang="en-US" b="1" dirty="0">
              <a:solidFill>
                <a:srgbClr val="FFFF00"/>
              </a:solidFill>
              <a:latin typeface="Algerian" pitchFamily="82"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lgn="just">
              <a:lnSpc>
                <a:spcPct val="150000"/>
              </a:lnSpc>
            </a:pPr>
            <a:r>
              <a:rPr lang="en-US" dirty="0" smtClean="0">
                <a:latin typeface="Times New Roman" pitchFamily="18" charset="0"/>
                <a:cs typeface="Times New Roman" pitchFamily="18" charset="0"/>
              </a:rPr>
              <a:t>To prevent complication of the postnatal period</a:t>
            </a:r>
          </a:p>
          <a:p>
            <a:pPr algn="just"/>
            <a:r>
              <a:rPr lang="en-US" dirty="0" smtClean="0">
                <a:latin typeface="Times New Roman" pitchFamily="18" charset="0"/>
                <a:cs typeface="Times New Roman" pitchFamily="18" charset="0"/>
              </a:rPr>
              <a:t>To provide care for the rapid restoration of the mother to optimum health.</a:t>
            </a:r>
          </a:p>
          <a:p>
            <a:pPr algn="just"/>
            <a:r>
              <a:rPr lang="en-US" dirty="0" smtClean="0">
                <a:latin typeface="Times New Roman" pitchFamily="18" charset="0"/>
                <a:cs typeface="Times New Roman" pitchFamily="18" charset="0"/>
              </a:rPr>
              <a:t>To check adequacy of breast feeding</a:t>
            </a:r>
          </a:p>
          <a:p>
            <a:pPr algn="just"/>
            <a:r>
              <a:rPr lang="en-US" dirty="0" smtClean="0">
                <a:latin typeface="Times New Roman" pitchFamily="18" charset="0"/>
                <a:cs typeface="Times New Roman" pitchFamily="18" charset="0"/>
              </a:rPr>
              <a:t>To provide family planning services</a:t>
            </a:r>
          </a:p>
          <a:p>
            <a:pPr algn="just"/>
            <a:r>
              <a:rPr lang="en-US" dirty="0" smtClean="0">
                <a:latin typeface="Times New Roman" pitchFamily="18" charset="0"/>
                <a:cs typeface="Times New Roman" pitchFamily="18" charset="0"/>
              </a:rPr>
              <a:t>To provide basic health education to mother/family</a:t>
            </a:r>
          </a:p>
          <a:p>
            <a:pPr algn="just"/>
            <a:r>
              <a:rPr lang="en-US" dirty="0" smtClean="0">
                <a:latin typeface="Times New Roman" pitchFamily="18" charset="0"/>
                <a:cs typeface="Times New Roman" pitchFamily="18" charset="0"/>
              </a:rPr>
              <a:t>To provide care to mother and baby</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Algerian" pitchFamily="82" charset="0"/>
              </a:rPr>
              <a:t>POST NATAL SERVICES</a:t>
            </a:r>
            <a:endParaRPr lang="en-US" dirty="0">
              <a:solidFill>
                <a:srgbClr val="FFFF00"/>
              </a:solidFill>
              <a:latin typeface="Algerian" pitchFamily="82" charset="0"/>
            </a:endParaRPr>
          </a:p>
        </p:txBody>
      </p:sp>
      <p:sp>
        <p:nvSpPr>
          <p:cNvPr id="3" name="Content Placeholder 2"/>
          <p:cNvSpPr>
            <a:spLocks noGrp="1"/>
          </p:cNvSpPr>
          <p:nvPr>
            <p:ph idx="1"/>
          </p:nvPr>
        </p:nvSpPr>
        <p:spPr/>
        <p:txBody>
          <a:bodyPr>
            <a:normAutofit fontScale="85000" lnSpcReduction="10000"/>
          </a:bodyPr>
          <a:lstStyle/>
          <a:p>
            <a:pPr algn="just">
              <a:lnSpc>
                <a:spcPct val="200000"/>
              </a:lnSpc>
            </a:pPr>
            <a:r>
              <a:rPr lang="en-US" dirty="0" smtClean="0">
                <a:latin typeface="Times New Roman" pitchFamily="18" charset="0"/>
                <a:cs typeface="Times New Roman" pitchFamily="18" charset="0"/>
              </a:rPr>
              <a:t>Postnatal examination</a:t>
            </a:r>
          </a:p>
          <a:p>
            <a:pPr algn="just">
              <a:lnSpc>
                <a:spcPct val="200000"/>
              </a:lnSpc>
            </a:pPr>
            <a:r>
              <a:rPr lang="en-US" b="1" dirty="0" err="1" smtClean="0">
                <a:latin typeface="Times New Roman" pitchFamily="18" charset="0"/>
                <a:cs typeface="Times New Roman" pitchFamily="18" charset="0"/>
              </a:rPr>
              <a:t>Hb</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exmination</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during postnatal visit</a:t>
            </a:r>
          </a:p>
          <a:p>
            <a:pPr algn="just">
              <a:lnSpc>
                <a:spcPct val="200000"/>
              </a:lnSpc>
            </a:pPr>
            <a:r>
              <a:rPr lang="en-US" dirty="0" smtClean="0">
                <a:latin typeface="Times New Roman" pitchFamily="18" charset="0"/>
                <a:cs typeface="Times New Roman" pitchFamily="18" charset="0"/>
              </a:rPr>
              <a:t>Teaching postnatal exercises</a:t>
            </a:r>
          </a:p>
          <a:p>
            <a:pPr algn="just">
              <a:lnSpc>
                <a:spcPct val="200000"/>
              </a:lnSpc>
            </a:pPr>
            <a:r>
              <a:rPr lang="en-US" dirty="0" smtClean="0">
                <a:latin typeface="Times New Roman" pitchFamily="18" charset="0"/>
                <a:cs typeface="Times New Roman" pitchFamily="18" charset="0"/>
              </a:rPr>
              <a:t>Family planning services</a:t>
            </a:r>
          </a:p>
          <a:p>
            <a:pPr algn="just">
              <a:lnSpc>
                <a:spcPct val="200000"/>
              </a:lnSpc>
            </a:pPr>
            <a:r>
              <a:rPr lang="en-US" dirty="0" smtClean="0">
                <a:latin typeface="Times New Roman" pitchFamily="18" charset="0"/>
                <a:cs typeface="Times New Roman" pitchFamily="18" charset="0"/>
              </a:rPr>
              <a:t>Health education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FF00"/>
              </a:solidFill>
              <a:latin typeface="Algerian" pitchFamily="82" charset="0"/>
            </a:endParaRPr>
          </a:p>
        </p:txBody>
      </p:sp>
      <p:sp>
        <p:nvSpPr>
          <p:cNvPr id="3" name="Content Placeholder 2"/>
          <p:cNvSpPr>
            <a:spLocks noGrp="1"/>
          </p:cNvSpPr>
          <p:nvPr>
            <p:ph idx="1"/>
          </p:nvPr>
        </p:nvSpPr>
        <p:spPr/>
        <p:txBody>
          <a:bodyPr>
            <a:normAutofit/>
          </a:bodyPr>
          <a:lstStyle/>
          <a:p>
            <a:pPr algn="ctr"/>
            <a:endParaRPr lang="en-US" sz="4800" dirty="0" smtClean="0">
              <a:solidFill>
                <a:srgbClr val="FFFF00"/>
              </a:solidFill>
              <a:latin typeface="Algerian" pitchFamily="82" charset="0"/>
            </a:endParaRPr>
          </a:p>
          <a:p>
            <a:pPr algn="ctr">
              <a:buNone/>
            </a:pPr>
            <a:r>
              <a:rPr lang="en-US" sz="6000" dirty="0" smtClean="0">
                <a:solidFill>
                  <a:srgbClr val="FFFF00"/>
                </a:solidFill>
                <a:latin typeface="Algerian" pitchFamily="82" charset="0"/>
              </a:rPr>
              <a:t>Child health </a:t>
            </a:r>
            <a:r>
              <a:rPr lang="en-US" sz="6000" dirty="0" err="1" smtClean="0">
                <a:solidFill>
                  <a:srgbClr val="FFFF00"/>
                </a:solidFill>
                <a:latin typeface="Algerian" pitchFamily="82" charset="0"/>
              </a:rPr>
              <a:t>serviecs</a:t>
            </a:r>
            <a:endParaRPr lang="en-US" sz="6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Algerian" pitchFamily="82" charset="0"/>
              </a:rPr>
              <a:t>OBJECTIVE</a:t>
            </a:r>
            <a:endParaRPr lang="en-US" dirty="0">
              <a:solidFill>
                <a:srgbClr val="FFFF00"/>
              </a:solidFill>
              <a:latin typeface="Algerian" pitchFamily="82" charset="0"/>
            </a:endParaRPr>
          </a:p>
        </p:txBody>
      </p:sp>
      <p:sp>
        <p:nvSpPr>
          <p:cNvPr id="3" name="Content Placeholder 2"/>
          <p:cNvSpPr>
            <a:spLocks noGrp="1"/>
          </p:cNvSpPr>
          <p:nvPr>
            <p:ph idx="1"/>
          </p:nvPr>
        </p:nvSpPr>
        <p:spPr>
          <a:xfrm>
            <a:off x="457200" y="1600200"/>
            <a:ext cx="8229600" cy="5257800"/>
          </a:xfrm>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pPr>
              <a:lnSpc>
                <a:spcPct val="200000"/>
              </a:lnSpc>
            </a:pPr>
            <a:r>
              <a:rPr lang="en-US" dirty="0" smtClean="0">
                <a:latin typeface="Times New Roman" pitchFamily="18" charset="0"/>
                <a:cs typeface="Times New Roman" pitchFamily="18" charset="0"/>
              </a:rPr>
              <a:t>Decreasing child death and infant mortality rate.</a:t>
            </a:r>
          </a:p>
          <a:p>
            <a:pPr>
              <a:lnSpc>
                <a:spcPct val="200000"/>
              </a:lnSpc>
            </a:pPr>
            <a:r>
              <a:rPr lang="en-US" dirty="0" smtClean="0">
                <a:latin typeface="Times New Roman" pitchFamily="18" charset="0"/>
                <a:cs typeface="Times New Roman" pitchFamily="18" charset="0"/>
              </a:rPr>
              <a:t>Complete protection of child</a:t>
            </a:r>
          </a:p>
          <a:p>
            <a:pPr>
              <a:lnSpc>
                <a:spcPct val="200000"/>
              </a:lnSpc>
            </a:pPr>
            <a:r>
              <a:rPr lang="en-US" dirty="0" smtClean="0">
                <a:latin typeface="Times New Roman" pitchFamily="18" charset="0"/>
                <a:cs typeface="Times New Roman" pitchFamily="18" charset="0"/>
              </a:rPr>
              <a:t>Nutritious diet to children </a:t>
            </a:r>
          </a:p>
          <a:p>
            <a:pPr>
              <a:lnSpc>
                <a:spcPct val="200000"/>
              </a:lnSpc>
            </a:pPr>
            <a:r>
              <a:rPr lang="en-US" dirty="0" smtClean="0">
                <a:latin typeface="Times New Roman" pitchFamily="18" charset="0"/>
                <a:cs typeface="Times New Roman" pitchFamily="18" charset="0"/>
              </a:rPr>
              <a:t>Overall growth of children</a:t>
            </a:r>
          </a:p>
          <a:p>
            <a:pPr>
              <a:lnSpc>
                <a:spcPct val="200000"/>
              </a:lnSpc>
            </a:pPr>
            <a:r>
              <a:rPr lang="en-US" dirty="0" smtClean="0">
                <a:latin typeface="Times New Roman" pitchFamily="18" charset="0"/>
                <a:cs typeface="Times New Roman" pitchFamily="18" charset="0"/>
              </a:rPr>
              <a:t>Preserve and promote health of under five children</a:t>
            </a:r>
          </a:p>
          <a:p>
            <a:pPr>
              <a:lnSpc>
                <a:spcPct val="200000"/>
              </a:lnSpc>
            </a:pPr>
            <a:r>
              <a:rPr lang="en-US" dirty="0" smtClean="0">
                <a:latin typeface="Times New Roman" pitchFamily="18" charset="0"/>
                <a:cs typeface="Times New Roman" pitchFamily="18" charset="0"/>
              </a:rPr>
              <a:t>Increasing health level of children</a:t>
            </a:r>
            <a:endParaRPr lang="en-US"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lgerian" pitchFamily="82" charset="0"/>
              </a:rPr>
              <a:t>services</a:t>
            </a:r>
            <a:endParaRPr lang="en-US" b="1" dirty="0">
              <a:solidFill>
                <a:srgbClr val="FFFF00"/>
              </a:solidFill>
              <a:latin typeface="Algerian" pitchFamily="82" charset="0"/>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nSpc>
                <a:spcPct val="200000"/>
              </a:lnSpc>
            </a:pPr>
            <a:r>
              <a:rPr lang="en-US" dirty="0" smtClean="0">
                <a:latin typeface="Times New Roman" pitchFamily="18" charset="0"/>
                <a:cs typeface="Times New Roman" pitchFamily="18" charset="0"/>
              </a:rPr>
              <a:t>Immunization</a:t>
            </a:r>
          </a:p>
          <a:p>
            <a:pPr>
              <a:lnSpc>
                <a:spcPct val="200000"/>
              </a:lnSpc>
            </a:pPr>
            <a:r>
              <a:rPr lang="en-US" dirty="0" smtClean="0">
                <a:latin typeface="Times New Roman" pitchFamily="18" charset="0"/>
                <a:cs typeface="Times New Roman" pitchFamily="18" charset="0"/>
              </a:rPr>
              <a:t>Breast feeding growth and development </a:t>
            </a:r>
          </a:p>
          <a:p>
            <a:pPr>
              <a:lnSpc>
                <a:spcPct val="200000"/>
              </a:lnSpc>
            </a:pPr>
            <a:r>
              <a:rPr lang="en-US" dirty="0" smtClean="0">
                <a:latin typeface="Times New Roman" pitchFamily="18" charset="0"/>
                <a:cs typeface="Times New Roman" pitchFamily="18" charset="0"/>
              </a:rPr>
              <a:t>Personal hygiene</a:t>
            </a:r>
          </a:p>
          <a:p>
            <a:pPr>
              <a:lnSpc>
                <a:spcPct val="200000"/>
              </a:lnSpc>
            </a:pPr>
            <a:r>
              <a:rPr lang="en-US" dirty="0" smtClean="0">
                <a:latin typeface="Times New Roman" pitchFamily="18" charset="0"/>
                <a:cs typeface="Times New Roman" pitchFamily="18" charset="0"/>
              </a:rPr>
              <a:t>Detection of health problems &amp; treatment</a:t>
            </a:r>
            <a:endParaRPr lang="en-US"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lgerian" pitchFamily="82" charset="0"/>
              </a:rPr>
              <a:t>Child clinics</a:t>
            </a:r>
            <a:endParaRPr lang="en-US" b="1" dirty="0">
              <a:solidFill>
                <a:srgbClr val="FFFF00"/>
              </a:solidFill>
              <a:latin typeface="Algerian" pitchFamily="82" charset="0"/>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nSpc>
                <a:spcPct val="200000"/>
              </a:lnSpc>
            </a:pPr>
            <a:r>
              <a:rPr lang="en-US" dirty="0" smtClean="0">
                <a:solidFill>
                  <a:schemeClr val="bg1"/>
                </a:solidFill>
                <a:latin typeface="Times New Roman" pitchFamily="18" charset="0"/>
                <a:cs typeface="Times New Roman" pitchFamily="18" charset="0"/>
              </a:rPr>
              <a:t>Under five clinics</a:t>
            </a:r>
          </a:p>
          <a:p>
            <a:r>
              <a:rPr lang="en-US" dirty="0" smtClean="0">
                <a:solidFill>
                  <a:schemeClr val="bg1"/>
                </a:solidFill>
                <a:latin typeface="Times New Roman" pitchFamily="18" charset="0"/>
                <a:cs typeface="Times New Roman" pitchFamily="18" charset="0"/>
              </a:rPr>
              <a:t>Child guidance clinics</a:t>
            </a:r>
            <a:endParaRPr lang="en-US" dirty="0">
              <a:solidFill>
                <a:schemeClr val="bg1"/>
              </a:solidFill>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Algerian" pitchFamily="82" charset="0"/>
                <a:cs typeface="Times New Roman" pitchFamily="18" charset="0"/>
              </a:rPr>
              <a:t>Under five clinic</a:t>
            </a:r>
            <a:endParaRPr lang="en-US" dirty="0">
              <a:solidFill>
                <a:srgbClr val="FFFF00"/>
              </a:solidFill>
              <a:latin typeface="Algerian" pitchFamily="82" charset="0"/>
              <a:cs typeface="Times New Roman" pitchFamily="18" charset="0"/>
            </a:endParaRPr>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a:lnSpc>
                <a:spcPct val="200000"/>
              </a:lnSpc>
              <a:buNone/>
            </a:pPr>
            <a:r>
              <a:rPr lang="en-US" u="sng" dirty="0" smtClean="0">
                <a:solidFill>
                  <a:schemeClr val="bg1"/>
                </a:solidFill>
                <a:latin typeface="Times New Roman" pitchFamily="18" charset="0"/>
                <a:cs typeface="Times New Roman" pitchFamily="18" charset="0"/>
              </a:rPr>
              <a:t>Aims and activities</a:t>
            </a:r>
          </a:p>
          <a:p>
            <a:pPr>
              <a:lnSpc>
                <a:spcPct val="200000"/>
              </a:lnSpc>
            </a:pPr>
            <a:r>
              <a:rPr lang="en-US" dirty="0" smtClean="0">
                <a:solidFill>
                  <a:schemeClr val="bg1"/>
                </a:solidFill>
                <a:latin typeface="Times New Roman" pitchFamily="18" charset="0"/>
                <a:cs typeface="Times New Roman" pitchFamily="18" charset="0"/>
              </a:rPr>
              <a:t>Preventive care</a:t>
            </a:r>
          </a:p>
          <a:p>
            <a:pPr>
              <a:lnSpc>
                <a:spcPct val="200000"/>
              </a:lnSpc>
            </a:pPr>
            <a:r>
              <a:rPr lang="en-US" dirty="0" smtClean="0">
                <a:solidFill>
                  <a:schemeClr val="bg1"/>
                </a:solidFill>
                <a:latin typeface="Times New Roman" pitchFamily="18" charset="0"/>
                <a:cs typeface="Times New Roman" pitchFamily="18" charset="0"/>
              </a:rPr>
              <a:t>Growth monitoring</a:t>
            </a:r>
          </a:p>
          <a:p>
            <a:pPr>
              <a:lnSpc>
                <a:spcPct val="200000"/>
              </a:lnSpc>
            </a:pPr>
            <a:r>
              <a:rPr lang="en-US" dirty="0" smtClean="0">
                <a:solidFill>
                  <a:schemeClr val="bg1"/>
                </a:solidFill>
                <a:latin typeface="Times New Roman" pitchFamily="18" charset="0"/>
                <a:cs typeface="Times New Roman" pitchFamily="18" charset="0"/>
              </a:rPr>
              <a:t>Care in illness</a:t>
            </a:r>
            <a:endParaRPr lang="en-US" dirty="0">
              <a:solidFill>
                <a:schemeClr val="bg1"/>
              </a:solidFill>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lgerian" pitchFamily="82" charset="0"/>
              </a:rPr>
              <a:t>Child guidance clinic</a:t>
            </a:r>
            <a:endParaRPr lang="en-US" b="1" dirty="0">
              <a:solidFill>
                <a:srgbClr val="FFFF00"/>
              </a:solidFill>
              <a:latin typeface="Algerian" pitchFamily="82" charset="0"/>
            </a:endParaRP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a:bodyPr>
          <a:lstStyle/>
          <a:p>
            <a:pPr>
              <a:lnSpc>
                <a:spcPct val="200000"/>
              </a:lnSpc>
            </a:pPr>
            <a:r>
              <a:rPr lang="en-US" dirty="0" smtClean="0">
                <a:latin typeface="Times New Roman" pitchFamily="18" charset="0"/>
                <a:cs typeface="Times New Roman" pitchFamily="18" charset="0"/>
              </a:rPr>
              <a:t>For children suffering from abnormal behavior or psychological problem</a:t>
            </a:r>
          </a:p>
          <a:p>
            <a:pPr>
              <a:lnSpc>
                <a:spcPct val="200000"/>
              </a:lnSpc>
            </a:pPr>
            <a:r>
              <a:rPr lang="en-US" dirty="0" smtClean="0">
                <a:latin typeface="Times New Roman" pitchFamily="18" charset="0"/>
                <a:cs typeface="Times New Roman" pitchFamily="18" charset="0"/>
              </a:rPr>
              <a:t>Psychiatrists, community health nurses and other auxiliary workers services in these clinics</a:t>
            </a:r>
          </a:p>
          <a:p>
            <a:pPr>
              <a:lnSpc>
                <a:spcPct val="200000"/>
              </a:lnSpc>
              <a:buNone/>
            </a:pPr>
            <a:endParaRPr lang="en-US"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Algerian" pitchFamily="82" charset="0"/>
              </a:rPr>
              <a:t>NEONATAL</a:t>
            </a:r>
            <a:r>
              <a:rPr lang="en-US" dirty="0" smtClean="0">
                <a:latin typeface="Algerian" pitchFamily="82" charset="0"/>
              </a:rPr>
              <a:t> </a:t>
            </a:r>
            <a:r>
              <a:rPr lang="en-US" dirty="0" smtClean="0">
                <a:solidFill>
                  <a:srgbClr val="FFFF00"/>
                </a:solidFill>
                <a:latin typeface="Algerian" pitchFamily="82" charset="0"/>
              </a:rPr>
              <a:t>CARE</a:t>
            </a:r>
            <a:endParaRPr lang="en-US" dirty="0">
              <a:solidFill>
                <a:srgbClr val="FFFF00"/>
              </a:solidFill>
              <a:latin typeface="Algerian" pitchFamily="82" charset="0"/>
            </a:endParaRPr>
          </a:p>
        </p:txBody>
      </p:sp>
      <p:sp>
        <p:nvSpPr>
          <p:cNvPr id="3" name="Content Placeholder 2"/>
          <p:cNvSpPr>
            <a:spLocks noGrp="1"/>
          </p:cNvSpPr>
          <p:nvPr>
            <p:ph idx="1"/>
          </p:nvPr>
        </p:nvSpPr>
        <p:spPr>
          <a:xfrm>
            <a:off x="457200" y="1600200"/>
            <a:ext cx="8229600" cy="5257800"/>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a:lnSpc>
                <a:spcPct val="170000"/>
              </a:lnSpc>
              <a:buNone/>
            </a:pPr>
            <a:r>
              <a:rPr lang="en-US" b="1" dirty="0" smtClean="0">
                <a:latin typeface="Times New Roman" pitchFamily="18" charset="0"/>
                <a:cs typeface="Times New Roman" pitchFamily="18" charset="0"/>
              </a:rPr>
              <a:t>EARLY NEONATAL CARE:</a:t>
            </a:r>
          </a:p>
          <a:p>
            <a:pPr>
              <a:lnSpc>
                <a:spcPct val="170000"/>
              </a:lnSpc>
              <a:buNone/>
            </a:pPr>
            <a:r>
              <a:rPr lang="en-US"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The first week of the life is most crucial period in infancy.</a:t>
            </a:r>
          </a:p>
          <a:p>
            <a:pPr>
              <a:lnSpc>
                <a:spcPct val="170000"/>
              </a:lnSpc>
              <a:buNone/>
            </a:pPr>
            <a:r>
              <a:rPr lang="en-US" sz="3400" b="1" dirty="0" smtClean="0">
                <a:latin typeface="Times New Roman" pitchFamily="18" charset="0"/>
                <a:cs typeface="Times New Roman" pitchFamily="18" charset="0"/>
              </a:rPr>
              <a:t>OBJECTIVE:</a:t>
            </a:r>
          </a:p>
          <a:p>
            <a:pPr marL="514350" indent="-514350">
              <a:lnSpc>
                <a:spcPct val="170000"/>
              </a:lnSpc>
              <a:buFont typeface="+mj-lt"/>
              <a:buAutoNum type="arabicPeriod"/>
            </a:pPr>
            <a:r>
              <a:rPr lang="en-US" sz="3400" dirty="0" smtClean="0">
                <a:latin typeface="Times New Roman" pitchFamily="18" charset="0"/>
                <a:cs typeface="Times New Roman" pitchFamily="18" charset="0"/>
              </a:rPr>
              <a:t>Establish &amp; maintenance of cardio-respiratory function</a:t>
            </a:r>
          </a:p>
          <a:p>
            <a:pPr marL="514350" indent="-514350">
              <a:lnSpc>
                <a:spcPct val="170000"/>
              </a:lnSpc>
              <a:buFont typeface="+mj-lt"/>
              <a:buAutoNum type="arabicPeriod"/>
            </a:pPr>
            <a:r>
              <a:rPr lang="en-US" sz="3400" dirty="0" smtClean="0">
                <a:latin typeface="Times New Roman" pitchFamily="18" charset="0"/>
                <a:cs typeface="Times New Roman" pitchFamily="18" charset="0"/>
              </a:rPr>
              <a:t>Maintenance of body temperature</a:t>
            </a:r>
          </a:p>
          <a:p>
            <a:pPr marL="514350" indent="-514350">
              <a:lnSpc>
                <a:spcPct val="170000"/>
              </a:lnSpc>
              <a:buFont typeface="+mj-lt"/>
              <a:buAutoNum type="arabicPeriod"/>
            </a:pPr>
            <a:r>
              <a:rPr lang="en-US" sz="3400" dirty="0" smtClean="0">
                <a:latin typeface="Times New Roman" pitchFamily="18" charset="0"/>
                <a:cs typeface="Times New Roman" pitchFamily="18" charset="0"/>
              </a:rPr>
              <a:t>Avoidance of infection</a:t>
            </a:r>
          </a:p>
          <a:p>
            <a:pPr marL="514350" indent="-514350">
              <a:lnSpc>
                <a:spcPct val="170000"/>
              </a:lnSpc>
              <a:buFont typeface="+mj-lt"/>
              <a:buAutoNum type="arabicPeriod"/>
            </a:pPr>
            <a:r>
              <a:rPr lang="en-US" sz="3400" dirty="0" smtClean="0">
                <a:latin typeface="Times New Roman" pitchFamily="18" charset="0"/>
                <a:cs typeface="Times New Roman" pitchFamily="18" charset="0"/>
              </a:rPr>
              <a:t>Early detection and treatment of congenital and acquired disorders.</a:t>
            </a:r>
          </a:p>
          <a:p>
            <a:pPr marL="514350" indent="-514350">
              <a:lnSpc>
                <a:spcPct val="170000"/>
              </a:lnSpc>
              <a:buNone/>
            </a:pPr>
            <a:endParaRPr lang="en-US"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Algerian" pitchFamily="82" charset="0"/>
              </a:rPr>
              <a:t>NEONATAL</a:t>
            </a:r>
            <a:r>
              <a:rPr lang="en-US" dirty="0" smtClean="0">
                <a:latin typeface="Algerian" pitchFamily="82" charset="0"/>
              </a:rPr>
              <a:t> </a:t>
            </a:r>
            <a:r>
              <a:rPr lang="en-US" dirty="0" smtClean="0">
                <a:solidFill>
                  <a:srgbClr val="FFFF00"/>
                </a:solidFill>
                <a:latin typeface="Algerian" pitchFamily="82" charset="0"/>
              </a:rPr>
              <a:t>CARE</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lstStyle/>
          <a:p>
            <a:pPr>
              <a:buNone/>
            </a:pPr>
            <a:r>
              <a:rPr lang="en-US" dirty="0" smtClean="0">
                <a:latin typeface="Times New Roman" pitchFamily="18" charset="0"/>
                <a:cs typeface="Times New Roman" pitchFamily="18" charset="0"/>
              </a:rPr>
              <a:t>IMMEDIATE</a:t>
            </a:r>
            <a:r>
              <a:rPr lang="en-US" dirty="0" smtClean="0"/>
              <a:t> CARE:</a:t>
            </a:r>
          </a:p>
          <a:p>
            <a:pPr marL="514350" indent="-514350" algn="just">
              <a:buAutoNum type="arabicPeriod"/>
            </a:pPr>
            <a:r>
              <a:rPr lang="en-US" dirty="0" smtClean="0">
                <a:latin typeface="Times New Roman" pitchFamily="18" charset="0"/>
                <a:cs typeface="Times New Roman" pitchFamily="18" charset="0"/>
              </a:rPr>
              <a:t>Clearing the airway: to help to establish breathing, the airway should be cleared mucus and other secretions.</a:t>
            </a:r>
          </a:p>
          <a:p>
            <a:pPr marL="514350" indent="-514350">
              <a:buAutoNum type="arabicPeriod"/>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8" name="Picture 4" descr="thank_you-1"/>
          <p:cNvPicPr>
            <a:picLocks noChangeAspect="1" noChangeArrowheads="1"/>
          </p:cNvPicPr>
          <p:nvPr/>
        </p:nvPicPr>
        <p:blipFill>
          <a:blip r:embed="rId2" cstate="print"/>
          <a:srcRect b="23482"/>
          <a:stretch>
            <a:fillRect/>
          </a:stretch>
        </p:blipFill>
        <p:spPr bwMode="auto">
          <a:xfrm>
            <a:off x="0" y="1"/>
            <a:ext cx="9144000" cy="3119438"/>
          </a:xfrm>
          <a:prstGeom prst="rect">
            <a:avLst/>
          </a:prstGeom>
          <a:noFill/>
        </p:spPr>
      </p:pic>
      <p:pic>
        <p:nvPicPr>
          <p:cNvPr id="149509" name="Picture 5" descr="thank_you-1"/>
          <p:cNvPicPr>
            <a:picLocks noChangeAspect="1" noChangeArrowheads="1"/>
          </p:cNvPicPr>
          <p:nvPr/>
        </p:nvPicPr>
        <p:blipFill>
          <a:blip r:embed="rId3" cstate="print"/>
          <a:srcRect t="23521"/>
          <a:stretch>
            <a:fillRect/>
          </a:stretch>
        </p:blipFill>
        <p:spPr bwMode="auto">
          <a:xfrm>
            <a:off x="0" y="3124202"/>
            <a:ext cx="9144000" cy="3732213"/>
          </a:xfrm>
          <a:prstGeom prst="rect">
            <a:avLst/>
          </a:prstGeom>
          <a:noFill/>
          <a:ln w="9525">
            <a:solidFill>
              <a:schemeClr val="tx1"/>
            </a:solidFill>
            <a:miter lim="800000"/>
            <a:headEnd/>
            <a:tailEnd/>
          </a:ln>
        </p:spPr>
      </p:pic>
      <p:pic>
        <p:nvPicPr>
          <p:cNvPr id="4098" name="Picture 2" descr="C:\Documents and Settings\poonam\My Documents\My Pictures\Picture\misc images\1.jpeg"/>
          <p:cNvPicPr>
            <a:picLocks noChangeAspect="1" noChangeArrowheads="1"/>
          </p:cNvPicPr>
          <p:nvPr/>
        </p:nvPicPr>
        <p:blipFill>
          <a:blip r:embed="rId4" cstate="print"/>
          <a:srcRect/>
          <a:stretch>
            <a:fillRect/>
          </a:stretch>
        </p:blipFill>
        <p:spPr bwMode="auto">
          <a:xfrm>
            <a:off x="3581400" y="3959225"/>
            <a:ext cx="1905000" cy="167957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669</Words>
  <Application>Microsoft Office PowerPoint</Application>
  <PresentationFormat>On-screen Show (4:3)</PresentationFormat>
  <Paragraphs>156</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Unit-5 family health services- maternal, child care and family welfare services</vt:lpstr>
      <vt:lpstr>MATERNAL AND CHILDREN HEALTH </vt:lpstr>
      <vt:lpstr>DEFINITION</vt:lpstr>
      <vt:lpstr>OBJECTIVE OF MCH</vt:lpstr>
      <vt:lpstr>GOALS</vt:lpstr>
      <vt:lpstr>Conti..</vt:lpstr>
      <vt:lpstr>MATERNAL HEALTH PROBLEMS</vt:lpstr>
      <vt:lpstr>MATERNAL AND CHILD HEALTH SERVICES</vt:lpstr>
      <vt:lpstr>SOCIAL AND ENVIRONMENTAL FACTORS</vt:lpstr>
      <vt:lpstr>Common causes of maternal deaths in India</vt:lpstr>
      <vt:lpstr>Antenatal services</vt:lpstr>
      <vt:lpstr>OBJECTIVE</vt:lpstr>
      <vt:lpstr>Conti.. </vt:lpstr>
      <vt:lpstr>ANTENATAL SERVICES</vt:lpstr>
      <vt:lpstr>PREVENTIVE SERVICES FOR MOTHERS(BEFORE DELIVERY) </vt:lpstr>
      <vt:lpstr>Conti..</vt:lpstr>
      <vt:lpstr>CONTI…</vt:lpstr>
      <vt:lpstr>INTRANATAL SERVICES</vt:lpstr>
      <vt:lpstr>OBJECTIVE</vt:lpstr>
      <vt:lpstr>INTRANATAL CARE</vt:lpstr>
      <vt:lpstr>1. DOMICILLARY CARE</vt:lpstr>
      <vt:lpstr>2. INSTITUTIONAL CARE:</vt:lpstr>
      <vt:lpstr>POST NATAL SERVICES</vt:lpstr>
      <vt:lpstr>OBJECTIVES</vt:lpstr>
      <vt:lpstr>POST NATAL SERVICES</vt:lpstr>
      <vt:lpstr>Slide 26</vt:lpstr>
      <vt:lpstr>OBJECTIVE</vt:lpstr>
      <vt:lpstr>services</vt:lpstr>
      <vt:lpstr>Child clinics</vt:lpstr>
      <vt:lpstr>Under five clinic</vt:lpstr>
      <vt:lpstr>Child guidance clinic</vt:lpstr>
      <vt:lpstr>NEONATAL CARE</vt:lpstr>
      <vt:lpstr>NEONATAL CARE</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Unit-5 family health services- maternal, child care and family welfare services</dc:title>
  <dc:creator>asus</dc:creator>
  <cp:lastModifiedBy>asus</cp:lastModifiedBy>
  <cp:revision>23</cp:revision>
  <dcterms:created xsi:type="dcterms:W3CDTF">2006-08-16T00:00:00Z</dcterms:created>
  <dcterms:modified xsi:type="dcterms:W3CDTF">2024-01-31T04:05:33Z</dcterms:modified>
</cp:coreProperties>
</file>