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61" r:id="rId2"/>
    <p:sldId id="262" r:id="rId3"/>
    <p:sldId id="263" r:id="rId4"/>
    <p:sldId id="264" r:id="rId5"/>
    <p:sldId id="265" r:id="rId6"/>
    <p:sldId id="266" r:id="rId7"/>
    <p:sldId id="267" r:id="rId8"/>
    <p:sldId id="268" r:id="rId9"/>
    <p:sldId id="26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73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58B73C-6481-4634-AD23-7946C7B41CD9}" type="datetimeFigureOut">
              <a:rPr lang="en-IN" smtClean="0"/>
              <a:t>27-01-2022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64563-E186-4C42-9BB7-5E616C0C7784}" type="slidenum">
              <a:rPr lang="en-IN" smtClean="0"/>
              <a:t>‹#›</a:t>
            </a:fld>
            <a:endParaRPr lang="en-IN"/>
          </a:p>
        </p:txBody>
      </p:sp>
    </p:spTree>
    <p:extLst>
      <p:ext uri="{BB962C8B-B14F-4D97-AF65-F5344CB8AC3E}">
        <p14:creationId xmlns:p14="http://schemas.microsoft.com/office/powerpoint/2010/main" val="40308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E364563-E186-4C42-9BB7-5E616C0C7784}" type="slidenum">
              <a:rPr lang="en-IN" smtClean="0"/>
              <a:t>2</a:t>
            </a:fld>
            <a:endParaRPr lang="en-IN"/>
          </a:p>
        </p:txBody>
      </p:sp>
    </p:spTree>
    <p:extLst>
      <p:ext uri="{BB962C8B-B14F-4D97-AF65-F5344CB8AC3E}">
        <p14:creationId xmlns:p14="http://schemas.microsoft.com/office/powerpoint/2010/main" val="3005227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E364563-E186-4C42-9BB7-5E616C0C7784}" type="slidenum">
              <a:rPr lang="en-IN" smtClean="0"/>
              <a:t>3</a:t>
            </a:fld>
            <a:endParaRPr lang="en-IN"/>
          </a:p>
        </p:txBody>
      </p:sp>
    </p:spTree>
    <p:extLst>
      <p:ext uri="{BB962C8B-B14F-4D97-AF65-F5344CB8AC3E}">
        <p14:creationId xmlns:p14="http://schemas.microsoft.com/office/powerpoint/2010/main" val="1647948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1/27/2022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1/27/2022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Maslow’s Hierarchy of Needs</a:t>
            </a:r>
            <a:endParaRPr lang="en-US" dirty="0"/>
          </a:p>
        </p:txBody>
      </p:sp>
      <p:sp>
        <p:nvSpPr>
          <p:cNvPr id="3" name="Content Placeholder 2"/>
          <p:cNvSpPr>
            <a:spLocks noGrp="1"/>
          </p:cNvSpPr>
          <p:nvPr>
            <p:ph idx="1"/>
          </p:nvPr>
        </p:nvSpPr>
        <p:spPr/>
        <p:txBody>
          <a:bodyPr/>
          <a:lstStyle/>
          <a:p>
            <a:r>
              <a:rPr lang="en-US" dirty="0" smtClean="0"/>
              <a:t>Basic human needs are elements that are necessary for human survival and health (e.g., food, water, safety, and love). Although each person has other unique needs, all people share the basic human needs, and the extent to which basic needs are met is a major factor in determining a person’s level of health.</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r>
              <a:rPr lang="en-US" dirty="0" smtClean="0"/>
              <a:t>Maslow’s hierarchy of needs is a model that nurses use to understand the interrelationships of basic human needs (Fig. 6-3).</a:t>
            </a:r>
          </a:p>
          <a:p>
            <a:r>
              <a:rPr lang="en-US" dirty="0" smtClean="0"/>
              <a:t>According to this model, certain human needs are more basic than others (i.e., some needs must be met before other needs [e.g., fulfilling the physiological needs before the needs of love and belonging]). Self-actualization is the highest expression of one’s individual potential and allows for continual discovery of self.</a:t>
            </a:r>
          </a:p>
          <a:p>
            <a:r>
              <a:rPr lang="en-US" dirty="0" smtClean="0"/>
              <a:t>Maslow’s model takes into account individual  experiences, always unique to the individual</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a:bodyPr>
          <a:lstStyle/>
          <a:p>
            <a:pPr algn="just"/>
            <a:r>
              <a:rPr lang="en-US" dirty="0" smtClean="0"/>
              <a:t>The hierarchy of needs model provides a basis for nurses to care for patients of all ages in all health settings. However, when applying the model, the focus of care is on the patient’s needs rather than on strict adherence to the hierarchy. It is unrealistic to always expect a patient’s basic needs to occur in the fixed hierarchical  order. </a:t>
            </a:r>
          </a:p>
          <a:p>
            <a:pPr algn="just"/>
            <a:r>
              <a:rPr lang="en-US" dirty="0" smtClean="0"/>
              <a:t>In all cases an emergent physiological need takes precedence  over a higher-level need. In other situations a psychological or physical safety need takes priority. For example, in a house fire fear of injury and death takes priority over self-esteem issues.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lstStyle/>
          <a:p>
            <a:pPr algn="just"/>
            <a:r>
              <a:rPr lang="en-US" dirty="0" smtClean="0"/>
              <a:t>Although it would seem that a patient who has just had surgery might have the strongest need for pain control in the psychosocial area, if the patient just had a mastectomy, her main need may be in the areas of love, belonging, and self-esteem. </a:t>
            </a:r>
          </a:p>
          <a:p>
            <a:pPr algn="just"/>
            <a:r>
              <a:rPr lang="en-US" dirty="0" smtClean="0"/>
              <a:t>It is important not to assume the patient’s needs just because other patients reacted in a certain way. Maslow’s hierarchy can be very useful when applied to each patient individually. </a:t>
            </a:r>
          </a:p>
          <a:p>
            <a:pPr algn="just"/>
            <a:r>
              <a:rPr lang="en-US" dirty="0" smtClean="0"/>
              <a:t>To provide the most effective care, you need to understand the relationships of different needs and the factors that determine the priorities for each patient.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1000"/>
            <a:ext cx="8229600" cy="5105400"/>
          </a:xfrm>
        </p:spPr>
        <p:txBody>
          <a:bodyPr/>
          <a:lstStyle/>
          <a:p>
            <a:endParaRPr lang="en-US" dirty="0"/>
          </a:p>
        </p:txBody>
      </p:sp>
      <p:sp>
        <p:nvSpPr>
          <p:cNvPr id="4" name="Rectangle 3"/>
          <p:cNvSpPr/>
          <p:nvPr/>
        </p:nvSpPr>
        <p:spPr>
          <a:xfrm>
            <a:off x="609600" y="4191000"/>
            <a:ext cx="8153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PhysiologicaL</a:t>
            </a:r>
            <a:r>
              <a:rPr lang="en-US" dirty="0" smtClean="0"/>
              <a:t>(Oxygen , Fluids , Nutrition, Body temperature, Elimination, Shelter, Sex)</a:t>
            </a:r>
            <a:endParaRPr lang="en-US" dirty="0"/>
          </a:p>
        </p:txBody>
      </p:sp>
      <p:sp>
        <p:nvSpPr>
          <p:cNvPr id="5" name="Rectangle 4"/>
          <p:cNvSpPr/>
          <p:nvPr/>
        </p:nvSpPr>
        <p:spPr>
          <a:xfrm>
            <a:off x="1219200" y="3505200"/>
            <a:ext cx="7010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Safety and security(Physical safety Psychological safety)</a:t>
            </a:r>
          </a:p>
          <a:p>
            <a:pPr algn="ctr"/>
            <a:endParaRPr lang="en-US" dirty="0"/>
          </a:p>
        </p:txBody>
      </p:sp>
      <p:sp>
        <p:nvSpPr>
          <p:cNvPr id="7" name="Rectangle 6"/>
          <p:cNvSpPr/>
          <p:nvPr/>
        </p:nvSpPr>
        <p:spPr>
          <a:xfrm>
            <a:off x="1676400" y="2667000"/>
            <a:ext cx="6019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Love and belonging needs</a:t>
            </a:r>
          </a:p>
          <a:p>
            <a:pPr algn="ctr"/>
            <a:endParaRPr lang="en-US" dirty="0"/>
          </a:p>
        </p:txBody>
      </p:sp>
      <p:sp>
        <p:nvSpPr>
          <p:cNvPr id="8" name="Rectangle 7"/>
          <p:cNvSpPr/>
          <p:nvPr/>
        </p:nvSpPr>
        <p:spPr>
          <a:xfrm>
            <a:off x="2057400" y="1905000"/>
            <a:ext cx="510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Self-esteem</a:t>
            </a:r>
          </a:p>
          <a:p>
            <a:pPr algn="ctr"/>
            <a:endParaRPr lang="en-US" dirty="0"/>
          </a:p>
        </p:txBody>
      </p:sp>
      <p:sp>
        <p:nvSpPr>
          <p:cNvPr id="10" name="Isosceles Triangle 9"/>
          <p:cNvSpPr/>
          <p:nvPr/>
        </p:nvSpPr>
        <p:spPr>
          <a:xfrm>
            <a:off x="2057400" y="533400"/>
            <a:ext cx="4800600" cy="9906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Self actualization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8229600" cy="4389120"/>
          </a:xfrm>
        </p:spPr>
        <p:txBody>
          <a:bodyPr>
            <a:normAutofit lnSpcReduction="10000"/>
          </a:bodyPr>
          <a:lstStyle/>
          <a:p>
            <a:pPr algn="just"/>
            <a:r>
              <a:rPr lang="en-US" dirty="0" smtClean="0">
                <a:solidFill>
                  <a:srgbClr val="FF0000"/>
                </a:solidFill>
              </a:rPr>
              <a:t>Physiological needs:- </a:t>
            </a:r>
            <a:r>
              <a:rPr lang="en-US" dirty="0" smtClean="0"/>
              <a:t>Needs such as air, food, water, shelter, rest, sleep, activity, and temperature maintenance are crucial for survival.</a:t>
            </a:r>
          </a:p>
          <a:p>
            <a:pPr algn="just"/>
            <a:r>
              <a:rPr lang="en-US" dirty="0" smtClean="0">
                <a:solidFill>
                  <a:srgbClr val="FF0000"/>
                </a:solidFill>
              </a:rPr>
              <a:t>Safety and security needs:- </a:t>
            </a:r>
            <a:r>
              <a:rPr lang="en-US" dirty="0" smtClean="0"/>
              <a:t>The need for safety has both physical and psychological aspects. The person needs to feel safe, both in the physical environment and in relationships.</a:t>
            </a:r>
          </a:p>
          <a:p>
            <a:pPr algn="just"/>
            <a:r>
              <a:rPr lang="en-US" dirty="0" smtClean="0">
                <a:solidFill>
                  <a:srgbClr val="FF0000"/>
                </a:solidFill>
              </a:rPr>
              <a:t>Love and belonging needs:-</a:t>
            </a:r>
            <a:r>
              <a:rPr lang="en-US" dirty="0" smtClean="0"/>
              <a:t>The third level of needs includes giving and receiving affection, attaining a place in a group, and maintaining the feeling of belonging</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solidFill>
                  <a:srgbClr val="FF0000"/>
                </a:solidFill>
              </a:rPr>
              <a:t>Self-esteem needs:- </a:t>
            </a:r>
            <a:r>
              <a:rPr lang="en-US" dirty="0" smtClean="0"/>
              <a:t>The individual needs both self-esteem (i.e., feelings of independence, competence, and self-respect) and esteem from others (i.e., recognition, respect, and appreciation).</a:t>
            </a:r>
          </a:p>
          <a:p>
            <a:pPr algn="just"/>
            <a:r>
              <a:rPr lang="en-US" dirty="0" smtClean="0">
                <a:solidFill>
                  <a:srgbClr val="FF0000"/>
                </a:solidFill>
              </a:rPr>
              <a:t>Self-actualization:- </a:t>
            </a:r>
            <a:r>
              <a:rPr lang="en-US" dirty="0" smtClean="0"/>
              <a:t>When the need for self-esteem is satisfied, the individual strives for self-actualization, the innate need to develop one’s maximum potential and realize one’s abilities and qualities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Maslow’s Characteristics of a Self-Actualized Person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Is realistic, sees life clearly, and is objective about his or her observations. </a:t>
            </a:r>
          </a:p>
          <a:p>
            <a:pPr algn="just"/>
            <a:r>
              <a:rPr lang="en-US" dirty="0" smtClean="0"/>
              <a:t> Judges people correctly. </a:t>
            </a:r>
          </a:p>
          <a:p>
            <a:pPr algn="just"/>
            <a:r>
              <a:rPr lang="en-US" dirty="0" smtClean="0"/>
              <a:t> Has superior perception, is more decisive. </a:t>
            </a:r>
          </a:p>
          <a:p>
            <a:pPr algn="just"/>
            <a:r>
              <a:rPr lang="en-US" dirty="0" smtClean="0"/>
              <a:t> Has clear notion of right and wrong. </a:t>
            </a:r>
          </a:p>
          <a:p>
            <a:pPr algn="just"/>
            <a:r>
              <a:rPr lang="en-US" dirty="0" smtClean="0"/>
              <a:t> Is usually accurate in predicting future events. </a:t>
            </a:r>
          </a:p>
          <a:p>
            <a:pPr algn="just"/>
            <a:r>
              <a:rPr lang="en-US" dirty="0" smtClean="0"/>
              <a:t> Understands art, music, politics, and philosophy. </a:t>
            </a:r>
          </a:p>
          <a:p>
            <a:pPr algn="just"/>
            <a:r>
              <a:rPr lang="en-US" dirty="0" smtClean="0"/>
              <a:t> Possesses humility, listens to others carefully. </a:t>
            </a:r>
          </a:p>
          <a:p>
            <a:pPr algn="just"/>
            <a:r>
              <a:rPr lang="en-US" dirty="0" smtClean="0"/>
              <a:t> Is dedicated to some work, task, duty, or vocation. </a:t>
            </a:r>
          </a:p>
          <a:p>
            <a:pPr algn="just"/>
            <a:r>
              <a:rPr lang="en-US" dirty="0" smtClean="0"/>
              <a:t>Is highly creative, flexible, spontaneous, courageous, and willing to make mistakes.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 Is open to new ideas. </a:t>
            </a:r>
          </a:p>
          <a:p>
            <a:pPr algn="just"/>
            <a:r>
              <a:rPr lang="en-US" dirty="0" smtClean="0"/>
              <a:t> Is self-confident and has self-respect. </a:t>
            </a:r>
          </a:p>
          <a:p>
            <a:pPr algn="just"/>
            <a:r>
              <a:rPr lang="en-US" dirty="0" smtClean="0"/>
              <a:t> Has low degree of self-conflict; personality is integrated. </a:t>
            </a:r>
          </a:p>
          <a:p>
            <a:pPr algn="just"/>
            <a:r>
              <a:rPr lang="en-US" dirty="0" smtClean="0"/>
              <a:t> Respects self, does not need fame, possesses a feeling of self-control. </a:t>
            </a:r>
          </a:p>
          <a:p>
            <a:pPr algn="just"/>
            <a:r>
              <a:rPr lang="en-US" dirty="0" smtClean="0"/>
              <a:t> Is highly independent, desires privacy. </a:t>
            </a:r>
          </a:p>
          <a:p>
            <a:pPr algn="just"/>
            <a:r>
              <a:rPr lang="en-US" dirty="0" smtClean="0"/>
              <a:t> Can appear remote and detached. </a:t>
            </a:r>
          </a:p>
          <a:p>
            <a:pPr algn="just"/>
            <a:r>
              <a:rPr lang="en-US" dirty="0" smtClean="0"/>
              <a:t> Is friendly, loving, and governed more by inner directives than by society. </a:t>
            </a:r>
          </a:p>
          <a:p>
            <a:pPr algn="just"/>
            <a:r>
              <a:rPr lang="en-US" dirty="0" smtClean="0"/>
              <a:t> Can make decisions contrary to popular opinion. </a:t>
            </a:r>
          </a:p>
          <a:p>
            <a:pPr algn="just"/>
            <a:r>
              <a:rPr lang="en-US" dirty="0" smtClean="0"/>
              <a:t> Is problem centered rather than self-centered. </a:t>
            </a:r>
          </a:p>
          <a:p>
            <a:pPr algn="just"/>
            <a:r>
              <a:rPr lang="en-US" dirty="0" smtClean="0"/>
              <a:t> Accepts the world for what it is.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585</TotalTime>
  <Words>760</Words>
  <Application>Microsoft Office PowerPoint</Application>
  <PresentationFormat>On-screen Show (4:3)</PresentationFormat>
  <Paragraphs>42</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Constantia</vt:lpstr>
      <vt:lpstr>Wingdings 2</vt:lpstr>
      <vt:lpstr>Flow</vt:lpstr>
      <vt:lpstr>Maslow’s Hierarchy of Needs</vt:lpstr>
      <vt:lpstr>PowerPoint Presentation</vt:lpstr>
      <vt:lpstr>PowerPoint Presentation</vt:lpstr>
      <vt:lpstr>PowerPoint Presentation</vt:lpstr>
      <vt:lpstr>PowerPoint Presentation</vt:lpstr>
      <vt:lpstr>PowerPoint Presentation</vt:lpstr>
      <vt:lpstr>PowerPoint Presentation</vt:lpstr>
      <vt:lpstr>Maslow’s Characteristics of a Self-Actualized Person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UNIT-10</dc:title>
  <dc:creator/>
  <cp:lastModifiedBy>BINCY MATHEW</cp:lastModifiedBy>
  <cp:revision>40</cp:revision>
  <dcterms:created xsi:type="dcterms:W3CDTF">2006-08-16T00:00:00Z</dcterms:created>
  <dcterms:modified xsi:type="dcterms:W3CDTF">2022-01-27T06:00:36Z</dcterms:modified>
</cp:coreProperties>
</file>