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300" r:id="rId3"/>
    <p:sldId id="257" r:id="rId4"/>
    <p:sldId id="258" r:id="rId5"/>
    <p:sldId id="299" r:id="rId6"/>
    <p:sldId id="266" r:id="rId7"/>
    <p:sldId id="259" r:id="rId8"/>
    <p:sldId id="260" r:id="rId9"/>
    <p:sldId id="261" r:id="rId10"/>
    <p:sldId id="268" r:id="rId11"/>
    <p:sldId id="262" r:id="rId12"/>
    <p:sldId id="269" r:id="rId13"/>
    <p:sldId id="267" r:id="rId14"/>
    <p:sldId id="263" r:id="rId15"/>
    <p:sldId id="264" r:id="rId16"/>
    <p:sldId id="271" r:id="rId17"/>
    <p:sldId id="270" r:id="rId18"/>
    <p:sldId id="272" r:id="rId19"/>
    <p:sldId id="265" r:id="rId20"/>
    <p:sldId id="297" r:id="rId21"/>
    <p:sldId id="298" r:id="rId22"/>
    <p:sldId id="286" r:id="rId23"/>
    <p:sldId id="285" r:id="rId24"/>
    <p:sldId id="287" r:id="rId25"/>
    <p:sldId id="293" r:id="rId26"/>
    <p:sldId id="283" r:id="rId27"/>
    <p:sldId id="284" r:id="rId28"/>
    <p:sldId id="288" r:id="rId29"/>
    <p:sldId id="292" r:id="rId30"/>
    <p:sldId id="290" r:id="rId31"/>
    <p:sldId id="295" r:id="rId32"/>
    <p:sldId id="294" r:id="rId33"/>
    <p:sldId id="289" r:id="rId34"/>
    <p:sldId id="301" r:id="rId35"/>
    <p:sldId id="29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p:cViewPr varScale="1">
        <p:scale>
          <a:sx n="83" d="100"/>
          <a:sy n="83" d="100"/>
        </p:scale>
        <p:origin x="-1445"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32301F-C26B-4E6F-8D73-C254561D8B93}"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2301F-C26B-4E6F-8D73-C254561D8B93}"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32301F-C26B-4E6F-8D73-C254561D8B93}"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2301F-C26B-4E6F-8D73-C254561D8B93}"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32301F-C26B-4E6F-8D73-C254561D8B93}" type="datetimeFigureOut">
              <a:rPr lang="en-IN" smtClean="0"/>
              <a:t>28-05-2024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32301F-C26B-4E6F-8D73-C254561D8B93}" type="datetimeFigureOut">
              <a:rPr lang="en-IN" smtClean="0"/>
              <a:t>28-05-2024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2301F-C26B-4E6F-8D73-C254561D8B93}" type="datetimeFigureOut">
              <a:rPr lang="en-IN" smtClean="0"/>
              <a:t>28-05-2024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32301F-C26B-4E6F-8D73-C254561D8B93}"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B81B5AD-B8A2-4708-B551-7DEDFFF56FBA}" type="slidenum">
              <a:rPr lang="en-IN" smtClean="0"/>
              <a:t>‹#›</a:t>
            </a:fld>
            <a:endParaRPr lang="en-IN"/>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332301F-C26B-4E6F-8D73-C254561D8B93}" type="datetimeFigureOut">
              <a:rPr lang="en-IN" smtClean="0"/>
              <a:t>28-05-2024</a:t>
            </a:fld>
            <a:endParaRPr lang="en-IN"/>
          </a:p>
        </p:txBody>
      </p:sp>
      <p:sp>
        <p:nvSpPr>
          <p:cNvPr id="9" name="Slide Number Placeholder 8"/>
          <p:cNvSpPr>
            <a:spLocks noGrp="1"/>
          </p:cNvSpPr>
          <p:nvPr>
            <p:ph type="sldNum" sz="quarter" idx="11"/>
          </p:nvPr>
        </p:nvSpPr>
        <p:spPr/>
        <p:txBody>
          <a:bodyPr/>
          <a:lstStyle/>
          <a:p>
            <a:fld id="{BB81B5AD-B8A2-4708-B551-7DEDFFF56FBA}" type="slidenum">
              <a:rPr lang="en-IN" smtClean="0"/>
              <a:t>‹#›</a:t>
            </a:fld>
            <a:endParaRPr lang="en-IN"/>
          </a:p>
        </p:txBody>
      </p:sp>
      <p:sp>
        <p:nvSpPr>
          <p:cNvPr id="10" name="Footer Placeholder 9"/>
          <p:cNvSpPr>
            <a:spLocks noGrp="1"/>
          </p:cNvSpPr>
          <p:nvPr>
            <p:ph type="ftr" sz="quarter" idx="12"/>
          </p:nvPr>
        </p:nvSpPr>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2301F-C26B-4E6F-8D73-C254561D8B93}"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32301F-C26B-4E6F-8D73-C254561D8B93}"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81B5AD-B8A2-4708-B551-7DEDFFF56FBA}"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B81B5AD-B8A2-4708-B551-7DEDFFF56FBA}" type="slidenum">
              <a:rPr lang="en-IN" smtClean="0"/>
              <a:t>‹#›</a:t>
            </a:fld>
            <a:endParaRPr lang="en-IN"/>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IN"/>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332301F-C26B-4E6F-8D73-C254561D8B93}" type="datetimeFigureOut">
              <a:rPr lang="en-IN" smtClean="0"/>
              <a:t>28-05-2024</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476672"/>
            <a:ext cx="8038402" cy="3384376"/>
          </a:xfrm>
        </p:spPr>
        <p:txBody>
          <a:bodyPr>
            <a:normAutofit fontScale="90000"/>
          </a:bodyPr>
          <a:lstStyle/>
          <a:p>
            <a:pPr algn="ctr"/>
            <a:r>
              <a:rPr lang="en-US" sz="4400" b="1" dirty="0" smtClean="0">
                <a:latin typeface="Times New Roman" pitchFamily="18" charset="0"/>
                <a:cs typeface="Times New Roman" pitchFamily="18" charset="0"/>
              </a:rPr>
              <a:t>IMNCI </a:t>
            </a:r>
            <a:br>
              <a:rPr lang="en-US" sz="4400" b="1" dirty="0" smtClean="0">
                <a:latin typeface="Times New Roman" pitchFamily="18" charset="0"/>
                <a:cs typeface="Times New Roman" pitchFamily="18" charset="0"/>
              </a:rPr>
            </a:br>
            <a:r>
              <a:rPr lang="en-US" sz="4400" b="1" dirty="0" smtClean="0">
                <a:latin typeface="Times New Roman" pitchFamily="18" charset="0"/>
                <a:cs typeface="Times New Roman" pitchFamily="18" charset="0"/>
              </a:rPr>
              <a:t>(INTEGRATED MANAGEMENT OF NEONATAL AND CHILDHOOD ILLNESS)</a:t>
            </a:r>
            <a:endParaRPr lang="en-IN" sz="4400" b="1" dirty="0">
              <a:latin typeface="Times New Roman" pitchFamily="18" charset="0"/>
              <a:cs typeface="Times New Roman" pitchFamily="18" charset="0"/>
            </a:endParaRPr>
          </a:p>
        </p:txBody>
      </p:sp>
      <p:sp>
        <p:nvSpPr>
          <p:cNvPr id="3" name="Subtitle 2"/>
          <p:cNvSpPr>
            <a:spLocks noGrp="1"/>
          </p:cNvSpPr>
          <p:nvPr>
            <p:ph type="subTitle" idx="1"/>
          </p:nvPr>
        </p:nvSpPr>
        <p:spPr>
          <a:xfrm>
            <a:off x="4860032" y="4149080"/>
            <a:ext cx="3744416" cy="935218"/>
          </a:xfrm>
        </p:spPr>
        <p:txBody>
          <a:bodyPr>
            <a:normAutofit/>
          </a:bodyPr>
          <a:lstStyle/>
          <a:p>
            <a:r>
              <a:rPr lang="en-US" b="1" dirty="0" smtClean="0">
                <a:latin typeface="Times New Roman" pitchFamily="18" charset="0"/>
                <a:cs typeface="Times New Roman" pitchFamily="18" charset="0"/>
              </a:rPr>
              <a:t>MRS. ASHVANI SINGH</a:t>
            </a:r>
          </a:p>
          <a:p>
            <a:r>
              <a:rPr lang="en-US" b="1" dirty="0" smtClean="0">
                <a:latin typeface="Times New Roman" pitchFamily="18" charset="0"/>
                <a:cs typeface="Times New Roman" pitchFamily="18" charset="0"/>
              </a:rPr>
              <a:t>P.G. NURSING TUTOR</a:t>
            </a:r>
            <a:endParaRPr lang="en-IN" b="1" dirty="0">
              <a:latin typeface="Times New Roman" pitchFamily="18" charset="0"/>
              <a:cs typeface="Times New Roman" pitchFamily="18" charset="0"/>
            </a:endParaRPr>
          </a:p>
        </p:txBody>
      </p:sp>
    </p:spTree>
    <p:extLst>
      <p:ext uri="{BB962C8B-B14F-4D97-AF65-F5344CB8AC3E}">
        <p14:creationId xmlns:p14="http://schemas.microsoft.com/office/powerpoint/2010/main" val="359716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Objective</a:t>
            </a:r>
            <a:endParaRPr lang="en-IN"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sz="1600" dirty="0" smtClean="0">
                <a:latin typeface="Times New Roman" pitchFamily="18" charset="0"/>
                <a:cs typeface="Times New Roman" pitchFamily="18" charset="0"/>
              </a:rPr>
              <a:t>Introduction</a:t>
            </a:r>
          </a:p>
          <a:p>
            <a:pPr>
              <a:buFont typeface="Wingdings" pitchFamily="2" charset="2"/>
              <a:buChar char="Ø"/>
            </a:pPr>
            <a:r>
              <a:rPr lang="en-US" sz="1600" dirty="0" smtClean="0">
                <a:latin typeface="Times New Roman" pitchFamily="18" charset="0"/>
                <a:cs typeface="Times New Roman" pitchFamily="18" charset="0"/>
              </a:rPr>
              <a:t>Objectives</a:t>
            </a:r>
          </a:p>
          <a:p>
            <a:pPr>
              <a:buFont typeface="Wingdings" pitchFamily="2" charset="2"/>
              <a:buChar char="Ø"/>
            </a:pPr>
            <a:r>
              <a:rPr lang="en-US" sz="1600" dirty="0">
                <a:latin typeface="Times New Roman" pitchFamily="18" charset="0"/>
                <a:cs typeface="Times New Roman" pitchFamily="18" charset="0"/>
              </a:rPr>
              <a:t>IMNCI </a:t>
            </a:r>
            <a:r>
              <a:rPr lang="en-US" sz="1600" dirty="0" smtClean="0">
                <a:latin typeface="Times New Roman" pitchFamily="18" charset="0"/>
                <a:cs typeface="Times New Roman" pitchFamily="18" charset="0"/>
              </a:rPr>
              <a:t>Guidelines</a:t>
            </a:r>
          </a:p>
          <a:p>
            <a:pPr>
              <a:buFont typeface="Wingdings" pitchFamily="2" charset="2"/>
              <a:buChar char="Ø"/>
            </a:pPr>
            <a:r>
              <a:rPr lang="en-US" sz="1600" dirty="0" smtClean="0">
                <a:latin typeface="Times New Roman" pitchFamily="18" charset="0"/>
                <a:cs typeface="Times New Roman" pitchFamily="18" charset="0"/>
              </a:rPr>
              <a:t>Components </a:t>
            </a:r>
            <a:r>
              <a:rPr lang="en-US" sz="1600" dirty="0">
                <a:latin typeface="Times New Roman" pitchFamily="18" charset="0"/>
                <a:cs typeface="Times New Roman" pitchFamily="18" charset="0"/>
              </a:rPr>
              <a:t>of the Integrated </a:t>
            </a:r>
            <a:r>
              <a:rPr lang="en-US" sz="1600" dirty="0" smtClean="0">
                <a:latin typeface="Times New Roman" pitchFamily="18" charset="0"/>
                <a:cs typeface="Times New Roman" pitchFamily="18" charset="0"/>
              </a:rPr>
              <a:t>Approach</a:t>
            </a:r>
          </a:p>
          <a:p>
            <a:pPr>
              <a:buFont typeface="Wingdings" pitchFamily="2" charset="2"/>
              <a:buChar char="Ø"/>
            </a:pPr>
            <a:r>
              <a:rPr lang="en-IN" sz="1600" dirty="0">
                <a:latin typeface="Times New Roman" pitchFamily="18" charset="0"/>
                <a:cs typeface="Times New Roman" pitchFamily="18" charset="0"/>
              </a:rPr>
              <a:t>Principles of Integrated </a:t>
            </a:r>
            <a:r>
              <a:rPr lang="en-IN" sz="1600" dirty="0" smtClean="0">
                <a:latin typeface="Times New Roman" pitchFamily="18" charset="0"/>
                <a:cs typeface="Times New Roman" pitchFamily="18" charset="0"/>
              </a:rPr>
              <a:t>Care</a:t>
            </a:r>
          </a:p>
          <a:p>
            <a:pPr>
              <a:buFont typeface="Wingdings" pitchFamily="2" charset="2"/>
              <a:buChar char="Ø"/>
            </a:pPr>
            <a:r>
              <a:rPr lang="en-IN" sz="1600" dirty="0">
                <a:latin typeface="Times New Roman" pitchFamily="18" charset="0"/>
                <a:cs typeface="Times New Roman" pitchFamily="18" charset="0"/>
              </a:rPr>
              <a:t>IMNCI </a:t>
            </a:r>
            <a:r>
              <a:rPr lang="en-IN" sz="1600" dirty="0" smtClean="0">
                <a:latin typeface="Times New Roman" pitchFamily="18" charset="0"/>
                <a:cs typeface="Times New Roman" pitchFamily="18" charset="0"/>
              </a:rPr>
              <a:t>Case Management Process</a:t>
            </a:r>
          </a:p>
          <a:p>
            <a:pPr>
              <a:buFont typeface="Wingdings" pitchFamily="2" charset="2"/>
              <a:buChar char="Ø"/>
            </a:pPr>
            <a:r>
              <a:rPr lang="en-IN" sz="1600" dirty="0" smtClean="0">
                <a:latin typeface="Times New Roman" pitchFamily="18" charset="0"/>
                <a:cs typeface="Times New Roman" pitchFamily="18" charset="0"/>
              </a:rPr>
              <a:t>Management</a:t>
            </a:r>
            <a:r>
              <a:rPr lang="en-US" sz="1600" dirty="0" smtClean="0">
                <a:latin typeface="Times New Roman" pitchFamily="18" charset="0"/>
                <a:cs typeface="Times New Roman" pitchFamily="18" charset="0"/>
              </a:rPr>
              <a:t> Of Young Infants up to 2 Months of age </a:t>
            </a:r>
          </a:p>
          <a:p>
            <a:pPr>
              <a:buFont typeface="Wingdings" pitchFamily="2" charset="2"/>
              <a:buChar char="Ø"/>
            </a:pPr>
            <a:r>
              <a:rPr lang="en-IN" sz="1600" dirty="0">
                <a:latin typeface="Times New Roman" pitchFamily="18" charset="0"/>
                <a:cs typeface="Times New Roman" pitchFamily="18" charset="0"/>
              </a:rPr>
              <a:t>Management</a:t>
            </a:r>
            <a:r>
              <a:rPr lang="en-US" sz="1600" dirty="0">
                <a:latin typeface="Times New Roman" pitchFamily="18" charset="0"/>
                <a:cs typeface="Times New Roman" pitchFamily="18" charset="0"/>
              </a:rPr>
              <a:t> Of  </a:t>
            </a:r>
            <a:r>
              <a:rPr lang="en-US" sz="1600" dirty="0" smtClean="0">
                <a:latin typeface="Times New Roman" pitchFamily="18" charset="0"/>
                <a:cs typeface="Times New Roman" pitchFamily="18" charset="0"/>
              </a:rPr>
              <a:t>sick child age 2 Months – 5 Years.</a:t>
            </a:r>
          </a:p>
          <a:p>
            <a:pPr>
              <a:buFont typeface="Wingdings" pitchFamily="2" charset="2"/>
              <a:buChar char="Ø"/>
            </a:pPr>
            <a:r>
              <a:rPr lang="en-US" sz="1600" dirty="0" err="1" smtClean="0">
                <a:latin typeface="Times New Roman" pitchFamily="18" charset="0"/>
                <a:cs typeface="Times New Roman" pitchFamily="18" charset="0"/>
              </a:rPr>
              <a:t>Counselling</a:t>
            </a:r>
            <a:r>
              <a:rPr lang="en-US" sz="1600" dirty="0" smtClean="0">
                <a:latin typeface="Times New Roman" pitchFamily="18" charset="0"/>
                <a:cs typeface="Times New Roman" pitchFamily="18" charset="0"/>
              </a:rPr>
              <a:t> a mother or caretaker.</a:t>
            </a:r>
            <a:endParaRPr lang="en-US" sz="1600" dirty="0">
              <a:latin typeface="Times New Roman" pitchFamily="18" charset="0"/>
              <a:cs typeface="Times New Roman" pitchFamily="18" charset="0"/>
            </a:endParaRPr>
          </a:p>
          <a:p>
            <a:pPr>
              <a:buFont typeface="Wingdings" pitchFamily="2" charset="2"/>
              <a:buChar char="Ø"/>
            </a:pPr>
            <a:endParaRPr lang="en-US" sz="1600" dirty="0" smtClean="0">
              <a:latin typeface="Times New Roman" pitchFamily="18" charset="0"/>
              <a:cs typeface="Times New Roman" pitchFamily="18" charset="0"/>
            </a:endParaRPr>
          </a:p>
          <a:p>
            <a:pPr>
              <a:buFont typeface="Wingdings" pitchFamily="2" charset="2"/>
              <a:buChar char="Ø"/>
            </a:pP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1787769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7620000" cy="1080120"/>
          </a:xfrm>
        </p:spPr>
        <p:txBody>
          <a:bodyPr/>
          <a:lstStyle/>
          <a:p>
            <a:pPr algn="ctr"/>
            <a:r>
              <a:rPr lang="en-US" sz="4000" b="1" dirty="0" smtClean="0">
                <a:latin typeface="Times New Roman" pitchFamily="18" charset="0"/>
                <a:cs typeface="Times New Roman" pitchFamily="18" charset="0"/>
              </a:rPr>
              <a:t>INTRODUCTION</a:t>
            </a:r>
            <a:endParaRPr lang="en-IN"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76872"/>
            <a:ext cx="7620000" cy="3456384"/>
          </a:xfrm>
        </p:spPr>
        <p:style>
          <a:lnRef idx="2">
            <a:schemeClr val="accent3"/>
          </a:lnRef>
          <a:fillRef idx="1">
            <a:schemeClr val="lt1"/>
          </a:fillRef>
          <a:effectRef idx="0">
            <a:schemeClr val="accent3"/>
          </a:effectRef>
          <a:fontRef idx="minor">
            <a:schemeClr val="dk1"/>
          </a:fontRef>
        </p:style>
        <p:txBody>
          <a:bodyPr/>
          <a:lstStyle/>
          <a:p>
            <a:pPr algn="just">
              <a:buFont typeface="Wingdings" pitchFamily="2" charset="2"/>
              <a:buChar char="q"/>
            </a:pPr>
            <a:r>
              <a:rPr lang="en-US" dirty="0" smtClean="0">
                <a:latin typeface="Times New Roman" pitchFamily="18" charset="0"/>
                <a:cs typeface="Times New Roman" pitchFamily="18" charset="0"/>
              </a:rPr>
              <a:t>Every year more than 10 million children die in developing countries before they reach their fifth birthday.</a:t>
            </a:r>
          </a:p>
          <a:p>
            <a:pPr algn="just">
              <a:buFont typeface="Wingdings" pitchFamily="2" charset="2"/>
              <a:buChar char="q"/>
            </a:pPr>
            <a:r>
              <a:rPr lang="en-US" dirty="0" smtClean="0">
                <a:latin typeface="Times New Roman" pitchFamily="18" charset="0"/>
                <a:cs typeface="Times New Roman" pitchFamily="18" charset="0"/>
              </a:rPr>
              <a:t>According to National Family Health Survey III (NFHS III), In India, the common illness in children, younger than 5 years of age include fever (27%), acute respiratory infection (17%), </a:t>
            </a:r>
            <a:r>
              <a:rPr lang="en-US" dirty="0" err="1" smtClean="0">
                <a:latin typeface="Times New Roman" pitchFamily="18" charset="0"/>
                <a:cs typeface="Times New Roman" pitchFamily="18" charset="0"/>
              </a:rPr>
              <a:t>diarrhoea</a:t>
            </a:r>
            <a:r>
              <a:rPr lang="en-US" dirty="0" smtClean="0">
                <a:latin typeface="Times New Roman" pitchFamily="18" charset="0"/>
                <a:cs typeface="Times New Roman" pitchFamily="18" charset="0"/>
              </a:rPr>
              <a:t> (13%) and malnutrition (43%) and often combination of these conditions.</a:t>
            </a:r>
          </a:p>
          <a:p>
            <a:pPr algn="just">
              <a:buFont typeface="Wingdings" pitchFamily="2" charset="2"/>
              <a:buChar char="q"/>
            </a:pPr>
            <a:endParaRPr lang="en-IN" dirty="0"/>
          </a:p>
        </p:txBody>
      </p:sp>
    </p:spTree>
    <p:extLst>
      <p:ext uri="{BB962C8B-B14F-4D97-AF65-F5344CB8AC3E}">
        <p14:creationId xmlns:p14="http://schemas.microsoft.com/office/powerpoint/2010/main" val="1641158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7620000" cy="4844008"/>
          </a:xfrm>
        </p:spPr>
        <p:style>
          <a:lnRef idx="2">
            <a:schemeClr val="accent1"/>
          </a:lnRef>
          <a:fillRef idx="1">
            <a:schemeClr val="lt1"/>
          </a:fillRef>
          <a:effectRef idx="0">
            <a:schemeClr val="accent1"/>
          </a:effectRef>
          <a:fontRef idx="minor">
            <a:schemeClr val="dk1"/>
          </a:fontRef>
        </p:style>
        <p:txBody>
          <a:bodyPr/>
          <a:lstStyle/>
          <a:p>
            <a:pPr algn="just">
              <a:buFont typeface="Wingdings" pitchFamily="2" charset="2"/>
              <a:buChar char="q"/>
            </a:pPr>
            <a:r>
              <a:rPr lang="en-US" dirty="0" smtClean="0">
                <a:latin typeface="Times New Roman" pitchFamily="18" charset="0"/>
                <a:cs typeface="Times New Roman" pitchFamily="18" charset="0"/>
              </a:rPr>
              <a:t>Integrated Management of Childhood Illness (IMNCI) Strategy, developed by World Health Organization in Collaboration with UNICEF and many other agencies in </a:t>
            </a:r>
            <a:r>
              <a:rPr lang="en-US" dirty="0" smtClean="0">
                <a:solidFill>
                  <a:srgbClr val="FF0000"/>
                </a:solidFill>
                <a:latin typeface="Times New Roman" pitchFamily="18" charset="0"/>
                <a:cs typeface="Times New Roman" pitchFamily="18" charset="0"/>
              </a:rPr>
              <a:t>1990’s. </a:t>
            </a:r>
          </a:p>
          <a:p>
            <a:pPr algn="just">
              <a:buFont typeface="Wingdings" pitchFamily="2" charset="2"/>
              <a:buChar char="q"/>
            </a:pPr>
            <a:r>
              <a:rPr lang="en-US" dirty="0" smtClean="0">
                <a:latin typeface="Times New Roman" pitchFamily="18" charset="0"/>
                <a:cs typeface="Times New Roman" pitchFamily="18" charset="0"/>
              </a:rPr>
              <a:t>The </a:t>
            </a:r>
            <a:r>
              <a:rPr lang="en-US" dirty="0" smtClean="0">
                <a:solidFill>
                  <a:srgbClr val="FF0000"/>
                </a:solidFill>
                <a:latin typeface="Times New Roman" pitchFamily="18" charset="0"/>
                <a:cs typeface="Times New Roman" pitchFamily="18" charset="0"/>
              </a:rPr>
              <a:t>Objective</a:t>
            </a:r>
            <a:r>
              <a:rPr lang="en-US" dirty="0" smtClean="0">
                <a:latin typeface="Times New Roman" pitchFamily="18" charset="0"/>
                <a:cs typeface="Times New Roman" pitchFamily="18" charset="0"/>
              </a:rPr>
              <a:t> of this strategy was to reduce death and frequency and severity of illness and disability and also to improve growth and development.</a:t>
            </a:r>
          </a:p>
          <a:p>
            <a:pPr algn="just">
              <a:buFont typeface="Wingdings" pitchFamily="2" charset="2"/>
              <a:buChar char="q"/>
            </a:pPr>
            <a:r>
              <a:rPr lang="en-US" dirty="0" smtClean="0">
                <a:latin typeface="Times New Roman" pitchFamily="18" charset="0"/>
                <a:cs typeface="Times New Roman" pitchFamily="18" charset="0"/>
              </a:rPr>
              <a:t>This Strategy has been adopted in India as ‘</a:t>
            </a:r>
            <a:r>
              <a:rPr lang="en-US" dirty="0" smtClean="0">
                <a:solidFill>
                  <a:srgbClr val="FF0000"/>
                </a:solidFill>
                <a:latin typeface="Times New Roman" pitchFamily="18" charset="0"/>
                <a:cs typeface="Times New Roman" pitchFamily="18" charset="0"/>
              </a:rPr>
              <a:t>INTEGRATED MANAGEMENT OF NEONATAL AND CHILDHOOD ILLNESS’.</a:t>
            </a:r>
            <a:endParaRPr lang="en-IN"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26216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Font typeface="Wingdings" pitchFamily="2" charset="2"/>
              <a:buChar char="q"/>
            </a:pPr>
            <a:r>
              <a:rPr lang="en-US" dirty="0" smtClean="0">
                <a:latin typeface="Times New Roman" pitchFamily="18" charset="0"/>
                <a:cs typeface="Times New Roman" pitchFamily="18" charset="0"/>
              </a:rPr>
              <a:t>The current infant mortality rate for </a:t>
            </a:r>
            <a:r>
              <a:rPr lang="en-US" dirty="0" err="1" smtClean="0">
                <a:latin typeface="Times New Roman" pitchFamily="18" charset="0"/>
                <a:cs typeface="Times New Roman" pitchFamily="18" charset="0"/>
              </a:rPr>
              <a:t>india</a:t>
            </a:r>
            <a:r>
              <a:rPr lang="en-US" dirty="0" smtClean="0">
                <a:latin typeface="Times New Roman" pitchFamily="18" charset="0"/>
                <a:cs typeface="Times New Roman" pitchFamily="18" charset="0"/>
              </a:rPr>
              <a:t> in 2023 is 26.619 deaths per 1000 live births, a 3.89% decline from 2022.</a:t>
            </a:r>
          </a:p>
          <a:p>
            <a:pPr>
              <a:buFont typeface="Wingdings" pitchFamily="2" charset="2"/>
              <a:buChar char="q"/>
            </a:pP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infant </a:t>
            </a:r>
            <a:r>
              <a:rPr lang="en-US" dirty="0">
                <a:latin typeface="Times New Roman" pitchFamily="18" charset="0"/>
                <a:cs typeface="Times New Roman" pitchFamily="18" charset="0"/>
              </a:rPr>
              <a:t>mortality rate for </a:t>
            </a:r>
            <a:r>
              <a:rPr lang="en-US" dirty="0" err="1">
                <a:latin typeface="Times New Roman" pitchFamily="18" charset="0"/>
                <a:cs typeface="Times New Roman" pitchFamily="18" charset="0"/>
              </a:rPr>
              <a:t>india</a:t>
            </a:r>
            <a:r>
              <a:rPr lang="en-US" dirty="0">
                <a:latin typeface="Times New Roman" pitchFamily="18" charset="0"/>
                <a:cs typeface="Times New Roman" pitchFamily="18" charset="0"/>
              </a:rPr>
              <a:t> in </a:t>
            </a:r>
            <a:r>
              <a:rPr lang="en-US" dirty="0" smtClean="0">
                <a:latin typeface="Times New Roman" pitchFamily="18" charset="0"/>
                <a:cs typeface="Times New Roman" pitchFamily="18" charset="0"/>
              </a:rPr>
              <a:t>2022 Was 27.695 deaths </a:t>
            </a:r>
            <a:r>
              <a:rPr lang="en-US" dirty="0">
                <a:latin typeface="Times New Roman" pitchFamily="18" charset="0"/>
                <a:cs typeface="Times New Roman" pitchFamily="18" charset="0"/>
              </a:rPr>
              <a:t>per 1000 live births, a </a:t>
            </a:r>
            <a:r>
              <a:rPr lang="en-US" dirty="0" smtClean="0">
                <a:latin typeface="Times New Roman" pitchFamily="18" charset="0"/>
                <a:cs typeface="Times New Roman" pitchFamily="18" charset="0"/>
              </a:rPr>
              <a:t>3.74% </a:t>
            </a:r>
            <a:r>
              <a:rPr lang="en-US" dirty="0">
                <a:latin typeface="Times New Roman" pitchFamily="18" charset="0"/>
                <a:cs typeface="Times New Roman" pitchFamily="18" charset="0"/>
              </a:rPr>
              <a:t>decline from </a:t>
            </a:r>
            <a:r>
              <a:rPr lang="en-US" dirty="0" smtClean="0">
                <a:latin typeface="Times New Roman" pitchFamily="18" charset="0"/>
                <a:cs typeface="Times New Roman" pitchFamily="18" charset="0"/>
              </a:rPr>
              <a:t>2021.</a:t>
            </a:r>
          </a:p>
          <a:p>
            <a:pPr>
              <a:buFont typeface="Wingdings" pitchFamily="2" charset="2"/>
              <a:buChar char="q"/>
            </a:pPr>
            <a:r>
              <a:rPr lang="en-US" dirty="0">
                <a:latin typeface="Times New Roman" pitchFamily="18" charset="0"/>
                <a:cs typeface="Times New Roman" pitchFamily="18" charset="0"/>
              </a:rPr>
              <a:t>The infant mortality rate for </a:t>
            </a:r>
            <a:r>
              <a:rPr lang="en-US" dirty="0" err="1">
                <a:latin typeface="Times New Roman" pitchFamily="18" charset="0"/>
                <a:cs typeface="Times New Roman" pitchFamily="18" charset="0"/>
              </a:rPr>
              <a:t>india</a:t>
            </a:r>
            <a:r>
              <a:rPr lang="en-US" dirty="0">
                <a:latin typeface="Times New Roman" pitchFamily="18" charset="0"/>
                <a:cs typeface="Times New Roman" pitchFamily="18" charset="0"/>
              </a:rPr>
              <a:t> in </a:t>
            </a:r>
            <a:r>
              <a:rPr lang="en-US" dirty="0" smtClean="0">
                <a:latin typeface="Times New Roman" pitchFamily="18" charset="0"/>
                <a:cs typeface="Times New Roman" pitchFamily="18" charset="0"/>
              </a:rPr>
              <a:t>2021 </a:t>
            </a:r>
            <a:r>
              <a:rPr lang="en-US" dirty="0">
                <a:latin typeface="Times New Roman" pitchFamily="18" charset="0"/>
                <a:cs typeface="Times New Roman" pitchFamily="18" charset="0"/>
              </a:rPr>
              <a:t>Was </a:t>
            </a:r>
            <a:r>
              <a:rPr lang="en-US" dirty="0" smtClean="0">
                <a:latin typeface="Times New Roman" pitchFamily="18" charset="0"/>
                <a:cs typeface="Times New Roman" pitchFamily="18" charset="0"/>
              </a:rPr>
              <a:t>28.771 </a:t>
            </a:r>
            <a:r>
              <a:rPr lang="en-US" dirty="0">
                <a:latin typeface="Times New Roman" pitchFamily="18" charset="0"/>
                <a:cs typeface="Times New Roman" pitchFamily="18" charset="0"/>
              </a:rPr>
              <a:t>deaths per 1000 live births, a </a:t>
            </a:r>
            <a:r>
              <a:rPr lang="en-US" dirty="0" smtClean="0">
                <a:latin typeface="Times New Roman" pitchFamily="18" charset="0"/>
                <a:cs typeface="Times New Roman" pitchFamily="18" charset="0"/>
              </a:rPr>
              <a:t>3.48% </a:t>
            </a:r>
            <a:r>
              <a:rPr lang="en-US" dirty="0">
                <a:latin typeface="Times New Roman" pitchFamily="18" charset="0"/>
                <a:cs typeface="Times New Roman" pitchFamily="18" charset="0"/>
              </a:rPr>
              <a:t>decline from </a:t>
            </a:r>
            <a:r>
              <a:rPr lang="en-US" dirty="0" smtClean="0">
                <a:latin typeface="Times New Roman" pitchFamily="18" charset="0"/>
                <a:cs typeface="Times New Roman" pitchFamily="18" charset="0"/>
              </a:rPr>
              <a:t>2020.</a:t>
            </a:r>
            <a:endParaRPr lang="en-US" dirty="0">
              <a:latin typeface="Times New Roman" pitchFamily="18" charset="0"/>
              <a:cs typeface="Times New Roman" pitchFamily="18" charset="0"/>
            </a:endParaRPr>
          </a:p>
          <a:p>
            <a:pPr>
              <a:buFont typeface="Wingdings" pitchFamily="2" charset="2"/>
              <a:buChar char="q"/>
            </a:pPr>
            <a:endParaRPr lang="en-US" dirty="0">
              <a:latin typeface="Times New Roman" pitchFamily="18" charset="0"/>
              <a:cs typeface="Times New Roman" pitchFamily="18" charset="0"/>
            </a:endParaRPr>
          </a:p>
          <a:p>
            <a:pPr>
              <a:buFont typeface="Wingdings" pitchFamily="2" charset="2"/>
              <a:buChar char="q"/>
            </a:pPr>
            <a:endParaRPr lang="en-US" dirty="0" smtClean="0"/>
          </a:p>
          <a:p>
            <a:pPr>
              <a:buFont typeface="Wingdings" pitchFamily="2" charset="2"/>
              <a:buChar char="q"/>
            </a:pPr>
            <a:endParaRPr lang="en-IN" dirty="0"/>
          </a:p>
        </p:txBody>
      </p:sp>
    </p:spTree>
    <p:extLst>
      <p:ext uri="{BB962C8B-B14F-4D97-AF65-F5344CB8AC3E}">
        <p14:creationId xmlns:p14="http://schemas.microsoft.com/office/powerpoint/2010/main" val="1795120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IN"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marL="114300" indent="0" algn="just">
              <a:buNone/>
            </a:pPr>
            <a:endParaRPr lang="en-IN" dirty="0"/>
          </a:p>
        </p:txBody>
      </p:sp>
      <p:sp>
        <p:nvSpPr>
          <p:cNvPr id="5" name="Pentagon 4"/>
          <p:cNvSpPr/>
          <p:nvPr/>
        </p:nvSpPr>
        <p:spPr>
          <a:xfrm>
            <a:off x="539552" y="2852936"/>
            <a:ext cx="2376264" cy="2376264"/>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Reduce Mortality</a:t>
            </a:r>
            <a:endParaRPr lang="en-IN" b="1" dirty="0">
              <a:latin typeface="Times New Roman" pitchFamily="18" charset="0"/>
              <a:cs typeface="Times New Roman" pitchFamily="18" charset="0"/>
            </a:endParaRPr>
          </a:p>
        </p:txBody>
      </p:sp>
      <p:sp>
        <p:nvSpPr>
          <p:cNvPr id="6" name="Pentagon 5"/>
          <p:cNvSpPr/>
          <p:nvPr/>
        </p:nvSpPr>
        <p:spPr>
          <a:xfrm>
            <a:off x="2987824" y="2816932"/>
            <a:ext cx="2592288" cy="2448272"/>
          </a:xfrm>
          <a:prstGeom prst="homePlat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Reduce Frequency and Severity of </a:t>
            </a:r>
            <a:r>
              <a:rPr lang="en-US" b="1" dirty="0" smtClean="0">
                <a:solidFill>
                  <a:schemeClr val="tx1"/>
                </a:solidFill>
                <a:latin typeface="Times New Roman" pitchFamily="18" charset="0"/>
                <a:cs typeface="Times New Roman" pitchFamily="18" charset="0"/>
              </a:rPr>
              <a:t>Illness</a:t>
            </a:r>
            <a:r>
              <a:rPr lang="en-US" b="1" dirty="0" smtClean="0">
                <a:latin typeface="Times New Roman" pitchFamily="18" charset="0"/>
                <a:cs typeface="Times New Roman" pitchFamily="18" charset="0"/>
              </a:rPr>
              <a:t> and </a:t>
            </a:r>
            <a:r>
              <a:rPr lang="en-US" b="1" dirty="0" smtClean="0">
                <a:solidFill>
                  <a:schemeClr val="tx1"/>
                </a:solidFill>
                <a:latin typeface="Times New Roman" pitchFamily="18" charset="0"/>
                <a:cs typeface="Times New Roman" pitchFamily="18" charset="0"/>
              </a:rPr>
              <a:t>Disability</a:t>
            </a:r>
            <a:endParaRPr lang="en-IN" b="1" dirty="0">
              <a:solidFill>
                <a:schemeClr val="tx1"/>
              </a:solidFill>
              <a:latin typeface="Times New Roman" pitchFamily="18" charset="0"/>
              <a:cs typeface="Times New Roman" pitchFamily="18" charset="0"/>
            </a:endParaRPr>
          </a:p>
        </p:txBody>
      </p:sp>
      <p:sp>
        <p:nvSpPr>
          <p:cNvPr id="7" name="Pentagon 6"/>
          <p:cNvSpPr/>
          <p:nvPr/>
        </p:nvSpPr>
        <p:spPr>
          <a:xfrm>
            <a:off x="5724128" y="2852936"/>
            <a:ext cx="2304256" cy="2376264"/>
          </a:xfrm>
          <a:prstGeom prst="homePlat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Improve Growth and Development during the first 5 years of child’s life</a:t>
            </a:r>
            <a:endParaRPr lang="en-IN" b="1" dirty="0">
              <a:latin typeface="Times New Roman" pitchFamily="18" charset="0"/>
              <a:cs typeface="Times New Roman" pitchFamily="18" charset="0"/>
            </a:endParaRPr>
          </a:p>
        </p:txBody>
      </p:sp>
    </p:spTree>
    <p:extLst>
      <p:ext uri="{BB962C8B-B14F-4D97-AF65-F5344CB8AC3E}">
        <p14:creationId xmlns:p14="http://schemas.microsoft.com/office/powerpoint/2010/main" val="1218033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IMNCI GUIDELINES</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gn="just"/>
            <a:r>
              <a:rPr lang="en-US" dirty="0" smtClean="0">
                <a:latin typeface="Times New Roman" pitchFamily="18" charset="0"/>
                <a:cs typeface="Times New Roman" pitchFamily="18" charset="0"/>
              </a:rPr>
              <a:t>IMNCI Clinical guidelines target children less than 5 years.</a:t>
            </a:r>
          </a:p>
          <a:p>
            <a:pPr algn="just"/>
            <a:r>
              <a:rPr lang="en-US" dirty="0" smtClean="0">
                <a:latin typeface="Times New Roman" pitchFamily="18" charset="0"/>
                <a:cs typeface="Times New Roman" pitchFamily="18" charset="0"/>
              </a:rPr>
              <a:t>An evidence based </a:t>
            </a:r>
            <a:r>
              <a:rPr lang="en-US" dirty="0" err="1" smtClean="0">
                <a:latin typeface="Times New Roman" pitchFamily="18" charset="0"/>
                <a:cs typeface="Times New Roman" pitchFamily="18" charset="0"/>
              </a:rPr>
              <a:t>syndromic</a:t>
            </a:r>
            <a:r>
              <a:rPr lang="en-US" dirty="0" smtClean="0">
                <a:latin typeface="Times New Roman" pitchFamily="18" charset="0"/>
                <a:cs typeface="Times New Roman" pitchFamily="18" charset="0"/>
              </a:rPr>
              <a:t> approach can be used to </a:t>
            </a:r>
            <a:r>
              <a:rPr lang="en-US" dirty="0" err="1" smtClean="0">
                <a:latin typeface="Times New Roman" pitchFamily="18" charset="0"/>
                <a:cs typeface="Times New Roman" pitchFamily="18" charset="0"/>
              </a:rPr>
              <a:t>detrmine</a:t>
            </a:r>
            <a:r>
              <a:rPr lang="en-US" dirty="0" smtClean="0">
                <a:latin typeface="Times New Roman" pitchFamily="18" charset="0"/>
                <a:cs typeface="Times New Roman" pitchFamily="18" charset="0"/>
              </a:rPr>
              <a:t>:</a:t>
            </a:r>
          </a:p>
          <a:p>
            <a:pPr algn="just">
              <a:buFont typeface="Wingdings" pitchFamily="2" charset="2"/>
              <a:buChar char="q"/>
            </a:pPr>
            <a:r>
              <a:rPr lang="en-US" dirty="0" smtClean="0">
                <a:latin typeface="Times New Roman" pitchFamily="18" charset="0"/>
                <a:cs typeface="Times New Roman" pitchFamily="18" charset="0"/>
              </a:rPr>
              <a:t>Health Problem(s) the child may have;</a:t>
            </a:r>
          </a:p>
          <a:p>
            <a:pPr algn="just">
              <a:buFont typeface="Wingdings" pitchFamily="2" charset="2"/>
              <a:buChar char="q"/>
            </a:pPr>
            <a:r>
              <a:rPr lang="en-US" dirty="0" smtClean="0">
                <a:latin typeface="Times New Roman" pitchFamily="18" charset="0"/>
                <a:cs typeface="Times New Roman" pitchFamily="18" charset="0"/>
              </a:rPr>
              <a:t>Severity of the child’s condition;</a:t>
            </a:r>
          </a:p>
          <a:p>
            <a:pPr algn="just">
              <a:buFont typeface="Wingdings" pitchFamily="2" charset="2"/>
              <a:buChar char="q"/>
            </a:pPr>
            <a:r>
              <a:rPr lang="en-US" dirty="0" smtClean="0">
                <a:latin typeface="Times New Roman" pitchFamily="18" charset="0"/>
                <a:cs typeface="Times New Roman" pitchFamily="18" charset="0"/>
              </a:rPr>
              <a:t>Actions that can be taken to care for the child (e.g. Refer the child immediately, manage with available resources, or manage at home).</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3480445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gn="just"/>
            <a:r>
              <a:rPr lang="en-US" sz="2400" dirty="0" smtClean="0">
                <a:latin typeface="Times New Roman" pitchFamily="18" charset="0"/>
                <a:cs typeface="Times New Roman" pitchFamily="18" charset="0"/>
              </a:rPr>
              <a:t>In addition, IMNCI Promotes:</a:t>
            </a:r>
          </a:p>
          <a:p>
            <a:pPr algn="just">
              <a:buFont typeface="Wingdings" pitchFamily="2" charset="2"/>
              <a:buChar char="q"/>
            </a:pPr>
            <a:r>
              <a:rPr lang="en-US" dirty="0" smtClean="0">
                <a:latin typeface="Times New Roman" pitchFamily="18" charset="0"/>
                <a:cs typeface="Times New Roman" pitchFamily="18" charset="0"/>
              </a:rPr>
              <a:t>Adjustment of interventions to the capacity and functions of the health system; and </a:t>
            </a:r>
          </a:p>
          <a:p>
            <a:pPr algn="just">
              <a:buFont typeface="Wingdings" pitchFamily="2" charset="2"/>
              <a:buChar char="q"/>
            </a:pPr>
            <a:r>
              <a:rPr lang="en-US" dirty="0" smtClean="0">
                <a:latin typeface="Times New Roman" pitchFamily="18" charset="0"/>
                <a:cs typeface="Times New Roman" pitchFamily="18" charset="0"/>
              </a:rPr>
              <a:t>Active involvement of family members and the community in the health care process.</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2310206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Times New Roman" pitchFamily="18" charset="0"/>
                <a:cs typeface="Times New Roman" pitchFamily="18" charset="0"/>
              </a:rPr>
              <a:t>Components </a:t>
            </a:r>
            <a:r>
              <a:rPr lang="en-US" sz="3600" dirty="0">
                <a:latin typeface="Times New Roman" pitchFamily="18" charset="0"/>
                <a:cs typeface="Times New Roman" pitchFamily="18" charset="0"/>
              </a:rPr>
              <a:t>of</a:t>
            </a:r>
            <a:r>
              <a:rPr lang="en-US" sz="3200" dirty="0">
                <a:latin typeface="Times New Roman" pitchFamily="18" charset="0"/>
                <a:cs typeface="Times New Roman" pitchFamily="18" charset="0"/>
              </a:rPr>
              <a:t> the Integrated Approach</a:t>
            </a:r>
            <a:endParaRPr lang="en-IN" sz="3200"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2000" dirty="0">
                <a:latin typeface="Times New Roman" pitchFamily="18" charset="0"/>
                <a:cs typeface="Times New Roman" pitchFamily="18" charset="0"/>
              </a:rPr>
              <a:t>The IMNCI strategy includes both preventive and curative interventions that </a:t>
            </a:r>
            <a:r>
              <a:rPr lang="en-US" sz="2000" dirty="0" smtClean="0">
                <a:latin typeface="Times New Roman" pitchFamily="18" charset="0"/>
                <a:cs typeface="Times New Roman" pitchFamily="18" charset="0"/>
              </a:rPr>
              <a:t>aim </a:t>
            </a:r>
            <a:r>
              <a:rPr lang="en-US" sz="2000" dirty="0">
                <a:latin typeface="Times New Roman" pitchFamily="18" charset="0"/>
                <a:cs typeface="Times New Roman" pitchFamily="18" charset="0"/>
              </a:rPr>
              <a:t>to improve practices in health </a:t>
            </a:r>
            <a:r>
              <a:rPr lang="en-US" sz="2000" dirty="0" smtClean="0">
                <a:latin typeface="Times New Roman" pitchFamily="18" charset="0"/>
                <a:cs typeface="Times New Roman" pitchFamily="18" charset="0"/>
              </a:rPr>
              <a:t>facilities, the </a:t>
            </a:r>
            <a:r>
              <a:rPr lang="en-US" sz="2000" dirty="0">
                <a:latin typeface="Times New Roman" pitchFamily="18" charset="0"/>
                <a:cs typeface="Times New Roman" pitchFamily="18" charset="0"/>
              </a:rPr>
              <a:t>health system and at home</a:t>
            </a:r>
            <a:r>
              <a:rPr lang="en-US" sz="2000" dirty="0" smtClean="0">
                <a:latin typeface="Times New Roman" pitchFamily="18" charset="0"/>
                <a:cs typeface="Times New Roman" pitchFamily="18" charset="0"/>
              </a:rPr>
              <a:t>.</a:t>
            </a:r>
          </a:p>
          <a:p>
            <a:pPr marL="114300" indent="0" algn="just">
              <a:buNone/>
            </a:pPr>
            <a:r>
              <a:rPr lang="en-US" sz="2000" dirty="0" smtClean="0">
                <a:latin typeface="Times New Roman" pitchFamily="18" charset="0"/>
                <a:cs typeface="Times New Roman" pitchFamily="18" charset="0"/>
              </a:rPr>
              <a:t>    The </a:t>
            </a:r>
            <a:r>
              <a:rPr lang="en-US" sz="2000" dirty="0">
                <a:latin typeface="Times New Roman" pitchFamily="18" charset="0"/>
                <a:cs typeface="Times New Roman" pitchFamily="18" charset="0"/>
              </a:rPr>
              <a:t>strategy includes three main components</a:t>
            </a:r>
            <a:r>
              <a:rPr lang="en-US" sz="2000" dirty="0" smtClean="0">
                <a:latin typeface="Times New Roman" pitchFamily="18" charset="0"/>
                <a:cs typeface="Times New Roman" pitchFamily="18" charset="0"/>
              </a:rPr>
              <a:t>:</a:t>
            </a:r>
          </a:p>
          <a:p>
            <a:pPr marL="114300" indent="0" algn="just">
              <a:buNone/>
            </a:pPr>
            <a:endParaRPr lang="en-US" sz="2000" dirty="0">
              <a:latin typeface="Times New Roman" pitchFamily="18" charset="0"/>
              <a:cs typeface="Times New Roman" pitchFamily="18" charset="0"/>
            </a:endParaRPr>
          </a:p>
          <a:p>
            <a:pPr marL="114300" indent="0" algn="just">
              <a:buNone/>
            </a:pPr>
            <a:endParaRPr lang="en-US" sz="2000" dirty="0" smtClean="0">
              <a:latin typeface="Times New Roman" pitchFamily="18" charset="0"/>
              <a:cs typeface="Times New Roman" pitchFamily="18" charset="0"/>
            </a:endParaRPr>
          </a:p>
          <a:p>
            <a:pPr marL="114300" indent="0" algn="just">
              <a:buNone/>
            </a:pPr>
            <a:endParaRPr lang="en-US" sz="2000" dirty="0">
              <a:latin typeface="Times New Roman" pitchFamily="18" charset="0"/>
              <a:cs typeface="Times New Roman" pitchFamily="18" charset="0"/>
            </a:endParaRPr>
          </a:p>
        </p:txBody>
      </p:sp>
      <p:sp>
        <p:nvSpPr>
          <p:cNvPr id="4" name="Flowchart: Punched Tape 3"/>
          <p:cNvSpPr/>
          <p:nvPr/>
        </p:nvSpPr>
        <p:spPr>
          <a:xfrm>
            <a:off x="1043608" y="3284984"/>
            <a:ext cx="6768752" cy="500632"/>
          </a:xfrm>
          <a:prstGeom prst="flowChartPunchedTa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q"/>
            </a:pPr>
            <a:endParaRPr lang="en-US" dirty="0" smtClean="0">
              <a:latin typeface="Times New Roman" pitchFamily="18" charset="0"/>
              <a:cs typeface="Times New Roman" pitchFamily="18" charset="0"/>
            </a:endParaRPr>
          </a:p>
          <a:p>
            <a:pPr marL="742950" lvl="1" indent="-285750" algn="ctr">
              <a:buFont typeface="Wingdings" pitchFamily="2" charset="2"/>
              <a:buChar char="q"/>
            </a:pPr>
            <a:r>
              <a:rPr lang="en-US" b="1" dirty="0" smtClean="0">
                <a:latin typeface="Times New Roman" pitchFamily="18" charset="0"/>
                <a:cs typeface="Times New Roman" pitchFamily="18" charset="0"/>
              </a:rPr>
              <a:t>Improving case-management skills of health care staff </a:t>
            </a:r>
          </a:p>
          <a:p>
            <a:pPr marL="285750" indent="-285750" algn="ctr">
              <a:buFont typeface="Wingdings" pitchFamily="2" charset="2"/>
              <a:buChar char="q"/>
            </a:pPr>
            <a:endParaRPr lang="en-IN" dirty="0"/>
          </a:p>
        </p:txBody>
      </p:sp>
      <p:sp>
        <p:nvSpPr>
          <p:cNvPr id="5" name="Flowchart: Punched Tape 4"/>
          <p:cNvSpPr/>
          <p:nvPr/>
        </p:nvSpPr>
        <p:spPr>
          <a:xfrm>
            <a:off x="1075656" y="3933056"/>
            <a:ext cx="6768752" cy="576064"/>
          </a:xfrm>
          <a:prstGeom prst="flowChartPunchedTap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itchFamily="2" charset="2"/>
              <a:buChar char="q"/>
            </a:pPr>
            <a:r>
              <a:rPr lang="en-US" b="1" dirty="0">
                <a:solidFill>
                  <a:schemeClr val="tx1"/>
                </a:solidFill>
                <a:latin typeface="Times New Roman" pitchFamily="18" charset="0"/>
                <a:cs typeface="Times New Roman" pitchFamily="18" charset="0"/>
              </a:rPr>
              <a:t>Improvements in the overall health system </a:t>
            </a:r>
          </a:p>
        </p:txBody>
      </p:sp>
      <p:sp>
        <p:nvSpPr>
          <p:cNvPr id="6" name="Flowchart: Punched Tape 5"/>
          <p:cNvSpPr/>
          <p:nvPr/>
        </p:nvSpPr>
        <p:spPr>
          <a:xfrm>
            <a:off x="1043608" y="4797152"/>
            <a:ext cx="6768752" cy="504056"/>
          </a:xfrm>
          <a:prstGeom prst="flowChartPunched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q"/>
            </a:pPr>
            <a:r>
              <a:rPr lang="en-US" b="1" dirty="0">
                <a:solidFill>
                  <a:schemeClr val="tx1"/>
                </a:solidFill>
                <a:latin typeface="Times New Roman" pitchFamily="18" charset="0"/>
                <a:cs typeface="Times New Roman" pitchFamily="18" charset="0"/>
              </a:rPr>
              <a:t>Improvements in family and community health care practices. </a:t>
            </a:r>
            <a:endParaRPr lang="en-IN" sz="1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84278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691680" y="836712"/>
            <a:ext cx="5616624" cy="4464496"/>
          </a:xfrm>
          <a:prstGeom prst="cloud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600" dirty="0" smtClean="0">
                <a:solidFill>
                  <a:srgbClr val="FFC000"/>
                </a:solidFill>
                <a:latin typeface="Times New Roman" pitchFamily="18" charset="0"/>
                <a:cs typeface="Times New Roman" pitchFamily="18" charset="0"/>
              </a:rPr>
              <a:t>Principles</a:t>
            </a:r>
            <a:endParaRPr lang="en-IN" sz="66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2274510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Principles of Integrated Care</a:t>
            </a: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marL="114300" indent="0" algn="just">
              <a:buNone/>
            </a:pPr>
            <a:r>
              <a:rPr lang="en-US" b="1" dirty="0" smtClean="0">
                <a:solidFill>
                  <a:srgbClr val="C00000"/>
                </a:solidFill>
                <a:latin typeface="Times New Roman" pitchFamily="18" charset="0"/>
                <a:cs typeface="Times New Roman" pitchFamily="18" charset="0"/>
              </a:rPr>
              <a:t>PRINCIPLE-1</a:t>
            </a:r>
          </a:p>
          <a:p>
            <a:r>
              <a:rPr lang="en-US" dirty="0" smtClean="0">
                <a:latin typeface="Times New Roman" pitchFamily="18" charset="0"/>
                <a:cs typeface="Times New Roman" pitchFamily="18" charset="0"/>
              </a:rPr>
              <a:t>All </a:t>
            </a:r>
            <a:r>
              <a:rPr lang="en-US" dirty="0">
                <a:latin typeface="Times New Roman" pitchFamily="18" charset="0"/>
                <a:cs typeface="Times New Roman" pitchFamily="18" charset="0"/>
              </a:rPr>
              <a:t>sick young infants age up to 2 months must be examined for signs of “possible serious bacterial infection” and all children 2 months to 5 years must be examined for “general danger signs” which indicate the need for immediate referral or admission to a hospital. </a:t>
            </a:r>
            <a:endParaRPr lang="en-US" dirty="0" smtClean="0">
              <a:latin typeface="Times New Roman" pitchFamily="18" charset="0"/>
              <a:cs typeface="Times New Roman" pitchFamily="18" charset="0"/>
            </a:endParaRP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789040"/>
            <a:ext cx="3810000" cy="21869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3789040"/>
            <a:ext cx="2592288" cy="2592288"/>
          </a:xfrm>
          <a:prstGeom prst="rect">
            <a:avLst/>
          </a:prstGeom>
        </p:spPr>
      </p:pic>
    </p:spTree>
    <p:extLst>
      <p:ext uri="{BB962C8B-B14F-4D97-AF65-F5344CB8AC3E}">
        <p14:creationId xmlns:p14="http://schemas.microsoft.com/office/powerpoint/2010/main" val="91121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7620000" cy="5492080"/>
          </a:xfrm>
        </p:spPr>
        <p:style>
          <a:lnRef idx="2">
            <a:schemeClr val="accent1"/>
          </a:lnRef>
          <a:fillRef idx="1">
            <a:schemeClr val="lt1"/>
          </a:fillRef>
          <a:effectRef idx="0">
            <a:schemeClr val="accent1"/>
          </a:effectRef>
          <a:fontRef idx="minor">
            <a:schemeClr val="dk1"/>
          </a:fontRef>
        </p:style>
        <p:txBody>
          <a:bodyPr/>
          <a:lstStyle/>
          <a:p>
            <a:pPr marL="114300" indent="0">
              <a:buNone/>
            </a:pPr>
            <a:r>
              <a:rPr lang="en-US" b="1" dirty="0" smtClean="0">
                <a:solidFill>
                  <a:srgbClr val="C00000"/>
                </a:solidFill>
                <a:latin typeface="Times New Roman" pitchFamily="18" charset="0"/>
                <a:cs typeface="Times New Roman" pitchFamily="18" charset="0"/>
              </a:rPr>
              <a:t>PRINCIPLE-2</a:t>
            </a:r>
          </a:p>
          <a:p>
            <a:r>
              <a:rPr lang="en-US" dirty="0" smtClean="0"/>
              <a:t>All </a:t>
            </a:r>
            <a:r>
              <a:rPr lang="en-US" dirty="0"/>
              <a:t>sick children must be routinely assessed for major symptoms, nutritional and immunization status, feeding problems, and other problems.</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386584"/>
            <a:ext cx="3086100" cy="389228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5720" y="2564904"/>
            <a:ext cx="3460616" cy="3960440"/>
          </a:xfrm>
          <a:prstGeom prst="rect">
            <a:avLst/>
          </a:prstGeom>
        </p:spPr>
      </p:pic>
    </p:spTree>
    <p:extLst>
      <p:ext uri="{BB962C8B-B14F-4D97-AF65-F5344CB8AC3E}">
        <p14:creationId xmlns:p14="http://schemas.microsoft.com/office/powerpoint/2010/main" val="3698343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7620000" cy="5924128"/>
          </a:xfrm>
        </p:spPr>
        <p:style>
          <a:lnRef idx="2">
            <a:schemeClr val="accent1"/>
          </a:lnRef>
          <a:fillRef idx="1">
            <a:schemeClr val="lt1"/>
          </a:fillRef>
          <a:effectRef idx="0">
            <a:schemeClr val="accent1"/>
          </a:effectRef>
          <a:fontRef idx="minor">
            <a:schemeClr val="dk1"/>
          </a:fontRef>
        </p:style>
        <p:txBody>
          <a:bodyPr/>
          <a:lstStyle/>
          <a:p>
            <a:pPr marL="114300" indent="0" algn="just">
              <a:buNone/>
            </a:pPr>
            <a:r>
              <a:rPr lang="en-US" b="1" dirty="0" smtClean="0">
                <a:solidFill>
                  <a:srgbClr val="C00000"/>
                </a:solidFill>
                <a:latin typeface="Times New Roman" pitchFamily="18" charset="0"/>
                <a:cs typeface="Times New Roman" pitchFamily="18" charset="0"/>
              </a:rPr>
              <a:t>PRINCIPLE- 3</a:t>
            </a:r>
          </a:p>
          <a:p>
            <a:r>
              <a:rPr lang="en-US" dirty="0" smtClean="0"/>
              <a:t>Only </a:t>
            </a:r>
            <a:r>
              <a:rPr lang="en-US" dirty="0"/>
              <a:t>a limited number of specific clinical signs are used to diagnosed the disease.</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3091" y="1772816"/>
            <a:ext cx="4497817" cy="4320480"/>
          </a:xfrm>
          <a:prstGeom prst="rect">
            <a:avLst/>
          </a:prstGeom>
        </p:spPr>
      </p:pic>
    </p:spTree>
    <p:extLst>
      <p:ext uri="{BB962C8B-B14F-4D97-AF65-F5344CB8AC3E}">
        <p14:creationId xmlns:p14="http://schemas.microsoft.com/office/powerpoint/2010/main" val="119011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7620000" cy="5636096"/>
          </a:xfrm>
        </p:spPr>
        <p:style>
          <a:lnRef idx="2">
            <a:schemeClr val="accent1"/>
          </a:lnRef>
          <a:fillRef idx="1">
            <a:schemeClr val="lt1"/>
          </a:fillRef>
          <a:effectRef idx="0">
            <a:schemeClr val="accent1"/>
          </a:effectRef>
          <a:fontRef idx="minor">
            <a:schemeClr val="dk1"/>
          </a:fontRef>
        </p:style>
        <p:txBody>
          <a:bodyPr/>
          <a:lstStyle/>
          <a:p>
            <a:pPr marL="114300" indent="0" algn="just">
              <a:buNone/>
            </a:pPr>
            <a:r>
              <a:rPr lang="en-US" b="1" dirty="0" smtClean="0">
                <a:solidFill>
                  <a:srgbClr val="C00000"/>
                </a:solidFill>
                <a:latin typeface="Times New Roman" pitchFamily="18" charset="0"/>
                <a:cs typeface="Times New Roman" pitchFamily="18" charset="0"/>
              </a:rPr>
              <a:t>PRINCIPLE- 4</a:t>
            </a:r>
          </a:p>
          <a:p>
            <a:r>
              <a:rPr lang="en-US" dirty="0" smtClean="0"/>
              <a:t>A </a:t>
            </a:r>
            <a:r>
              <a:rPr lang="en-US" dirty="0"/>
              <a:t>combination of individual signs leads to a </a:t>
            </a:r>
            <a:r>
              <a:rPr lang="en-US" dirty="0" smtClean="0"/>
              <a:t>child’s classification(s</a:t>
            </a:r>
            <a:r>
              <a:rPr lang="en-US" dirty="0"/>
              <a:t>) rather than a diagnosis. </a:t>
            </a:r>
            <a:endParaRPr lang="en-US" dirty="0" smtClean="0"/>
          </a:p>
          <a:p>
            <a:pPr marL="114300" indent="0">
              <a:buNone/>
            </a:pPr>
            <a:r>
              <a:rPr lang="en-US" dirty="0" smtClean="0"/>
              <a:t>                    </a:t>
            </a:r>
          </a:p>
          <a:p>
            <a:pPr marL="114300" indent="0">
              <a:buNone/>
            </a:pPr>
            <a:r>
              <a:rPr lang="en-US" dirty="0"/>
              <a:t> </a:t>
            </a:r>
            <a:r>
              <a:rPr lang="en-US" dirty="0" smtClean="0"/>
              <a:t>                      Needs urgent hospital referral or admission</a:t>
            </a:r>
          </a:p>
          <a:p>
            <a:pPr marL="114300" indent="0">
              <a:buNone/>
            </a:pPr>
            <a:endParaRPr lang="en-US" dirty="0" smtClean="0"/>
          </a:p>
          <a:p>
            <a:pPr marL="114300" indent="0">
              <a:buNone/>
            </a:pPr>
            <a:r>
              <a:rPr lang="en-US" dirty="0"/>
              <a:t> </a:t>
            </a:r>
            <a:r>
              <a:rPr lang="en-US" dirty="0" smtClean="0"/>
              <a:t>                      Needs specific medical treatment or advice</a:t>
            </a:r>
          </a:p>
          <a:p>
            <a:pPr marL="114300" indent="0">
              <a:buNone/>
            </a:pPr>
            <a:endParaRPr lang="en-US" dirty="0"/>
          </a:p>
          <a:p>
            <a:pPr marL="114300" indent="0">
              <a:buNone/>
            </a:pPr>
            <a:r>
              <a:rPr lang="en-US" dirty="0" smtClean="0"/>
              <a:t>                      Can be managed at home</a:t>
            </a:r>
          </a:p>
          <a:p>
            <a:pPr marL="114300" indent="0">
              <a:buNone/>
            </a:pPr>
            <a:endParaRPr lang="en-US" dirty="0" smtClean="0"/>
          </a:p>
        </p:txBody>
      </p:sp>
      <p:sp>
        <p:nvSpPr>
          <p:cNvPr id="4" name="Oval 3"/>
          <p:cNvSpPr/>
          <p:nvPr/>
        </p:nvSpPr>
        <p:spPr>
          <a:xfrm>
            <a:off x="971600" y="2384884"/>
            <a:ext cx="1008112" cy="360040"/>
          </a:xfrm>
          <a:prstGeom prst="ellipse">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899592" y="3170688"/>
            <a:ext cx="1008112" cy="43204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917920" y="3977624"/>
            <a:ext cx="1008112" cy="43204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64" y="4409672"/>
            <a:ext cx="2952328" cy="1971656"/>
          </a:xfrm>
          <a:prstGeom prst="rect">
            <a:avLst/>
          </a:prstGeom>
        </p:spPr>
      </p:pic>
    </p:spTree>
    <p:extLst>
      <p:ext uri="{BB962C8B-B14F-4D97-AF65-F5344CB8AC3E}">
        <p14:creationId xmlns:p14="http://schemas.microsoft.com/office/powerpoint/2010/main" val="3142637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7620000" cy="5564088"/>
          </a:xfrm>
        </p:spPr>
        <p:style>
          <a:lnRef idx="2">
            <a:schemeClr val="accent1"/>
          </a:lnRef>
          <a:fillRef idx="1">
            <a:schemeClr val="lt1"/>
          </a:fillRef>
          <a:effectRef idx="0">
            <a:schemeClr val="accent1"/>
          </a:effectRef>
          <a:fontRef idx="minor">
            <a:schemeClr val="dk1"/>
          </a:fontRef>
        </p:style>
        <p:txBody>
          <a:bodyPr/>
          <a:lstStyle/>
          <a:p>
            <a:pPr marL="114300" indent="0">
              <a:buNone/>
            </a:pPr>
            <a:r>
              <a:rPr lang="en-US" b="1" dirty="0" smtClean="0">
                <a:solidFill>
                  <a:srgbClr val="C00000"/>
                </a:solidFill>
                <a:latin typeface="Times New Roman" pitchFamily="18" charset="0"/>
                <a:cs typeface="Times New Roman" pitchFamily="18" charset="0"/>
              </a:rPr>
              <a:t>PRINCIPLE- 5</a:t>
            </a:r>
            <a:endParaRPr lang="en-US" b="1" dirty="0">
              <a:solidFill>
                <a:srgbClr val="C00000"/>
              </a:solidFill>
              <a:latin typeface="Times New Roman" pitchFamily="18" charset="0"/>
              <a:cs typeface="Times New Roman" pitchFamily="18" charset="0"/>
            </a:endParaRPr>
          </a:p>
          <a:p>
            <a:pPr algn="just"/>
            <a:r>
              <a:rPr lang="en-US" dirty="0" smtClean="0"/>
              <a:t>IMNCI guidelines address most common, but not all major pediatric problems.</a:t>
            </a:r>
          </a:p>
          <a:p>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2564905"/>
            <a:ext cx="4536504" cy="36003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6904" y="2492896"/>
            <a:ext cx="3123605" cy="3672408"/>
          </a:xfrm>
          <a:prstGeom prst="rect">
            <a:avLst/>
          </a:prstGeom>
        </p:spPr>
      </p:pic>
    </p:spTree>
    <p:extLst>
      <p:ext uri="{BB962C8B-B14F-4D97-AF65-F5344CB8AC3E}">
        <p14:creationId xmlns:p14="http://schemas.microsoft.com/office/powerpoint/2010/main" val="360178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7620000" cy="5780112"/>
          </a:xfrm>
        </p:spPr>
        <p:style>
          <a:lnRef idx="2">
            <a:schemeClr val="accent1"/>
          </a:lnRef>
          <a:fillRef idx="1">
            <a:schemeClr val="lt1"/>
          </a:fillRef>
          <a:effectRef idx="0">
            <a:schemeClr val="accent1"/>
          </a:effectRef>
          <a:fontRef idx="minor">
            <a:schemeClr val="dk1"/>
          </a:fontRef>
        </p:style>
        <p:txBody>
          <a:bodyPr/>
          <a:lstStyle/>
          <a:p>
            <a:pPr marL="114300" indent="0" algn="just">
              <a:buNone/>
            </a:pPr>
            <a:r>
              <a:rPr lang="en-US" b="1" dirty="0">
                <a:solidFill>
                  <a:srgbClr val="C00000"/>
                </a:solidFill>
                <a:latin typeface="Times New Roman" pitchFamily="18" charset="0"/>
                <a:cs typeface="Times New Roman" pitchFamily="18" charset="0"/>
              </a:rPr>
              <a:t>PRINCIPLE- </a:t>
            </a:r>
            <a:r>
              <a:rPr lang="en-US" b="1" dirty="0" smtClean="0">
                <a:solidFill>
                  <a:srgbClr val="C00000"/>
                </a:solidFill>
                <a:latin typeface="Times New Roman" pitchFamily="18" charset="0"/>
                <a:cs typeface="Times New Roman" pitchFamily="18" charset="0"/>
              </a:rPr>
              <a:t>6</a:t>
            </a:r>
            <a:endParaRPr lang="en-US" b="1" dirty="0">
              <a:solidFill>
                <a:srgbClr val="C00000"/>
              </a:solidFill>
              <a:latin typeface="Times New Roman" pitchFamily="18" charset="0"/>
              <a:cs typeface="Times New Roman" pitchFamily="18" charset="0"/>
            </a:endParaRPr>
          </a:p>
          <a:p>
            <a:pPr marL="114300" indent="0">
              <a:buNone/>
            </a:pPr>
            <a:r>
              <a:rPr lang="en-US" dirty="0" smtClean="0"/>
              <a:t>IMNCI </a:t>
            </a:r>
            <a:r>
              <a:rPr lang="en-US" dirty="0"/>
              <a:t>procedures use a limited number of essential drugs.</a:t>
            </a:r>
          </a:p>
          <a:p>
            <a:pPr marL="11430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2420888"/>
            <a:ext cx="3672408" cy="27900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92" y="1844824"/>
            <a:ext cx="3384376" cy="4248472"/>
          </a:xfrm>
          <a:prstGeom prst="rect">
            <a:avLst/>
          </a:prstGeom>
        </p:spPr>
      </p:pic>
    </p:spTree>
    <p:extLst>
      <p:ext uri="{BB962C8B-B14F-4D97-AF65-F5344CB8AC3E}">
        <p14:creationId xmlns:p14="http://schemas.microsoft.com/office/powerpoint/2010/main" val="935898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7620000" cy="5636096"/>
          </a:xfrm>
        </p:spPr>
        <p:style>
          <a:lnRef idx="2">
            <a:schemeClr val="accent1"/>
          </a:lnRef>
          <a:fillRef idx="1">
            <a:schemeClr val="lt1"/>
          </a:fillRef>
          <a:effectRef idx="0">
            <a:schemeClr val="accent1"/>
          </a:effectRef>
          <a:fontRef idx="minor">
            <a:schemeClr val="dk1"/>
          </a:fontRef>
        </p:style>
        <p:txBody>
          <a:bodyPr/>
          <a:lstStyle/>
          <a:p>
            <a:pPr marL="114300" indent="0">
              <a:buNone/>
            </a:pPr>
            <a:r>
              <a:rPr lang="en-US" b="1" dirty="0">
                <a:solidFill>
                  <a:srgbClr val="C00000"/>
                </a:solidFill>
                <a:latin typeface="Times New Roman" pitchFamily="18" charset="0"/>
                <a:cs typeface="Times New Roman" pitchFamily="18" charset="0"/>
              </a:rPr>
              <a:t>PRINCIPLE- 7</a:t>
            </a:r>
            <a:endParaRPr lang="en-US" dirty="0" smtClean="0"/>
          </a:p>
          <a:p>
            <a:r>
              <a:rPr lang="en-US" dirty="0" smtClean="0"/>
              <a:t>It </a:t>
            </a:r>
            <a:r>
              <a:rPr lang="en-US" dirty="0"/>
              <a:t>encourages active participation of caretakers in treatment of children</a:t>
            </a:r>
            <a:r>
              <a:rPr lang="en-US" dirty="0" smtClean="0"/>
              <a:t>.</a:t>
            </a:r>
          </a:p>
          <a:p>
            <a:pPr marL="114300" indent="0">
              <a:buNone/>
            </a:pPr>
            <a:endParaRPr lang="en-US" dirty="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755380"/>
            <a:ext cx="3312368" cy="3172172"/>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2725668"/>
            <a:ext cx="3851920" cy="3429000"/>
          </a:xfrm>
          <a:prstGeom prst="rect">
            <a:avLst/>
          </a:prstGeom>
        </p:spPr>
      </p:pic>
    </p:spTree>
    <p:extLst>
      <p:ext uri="{BB962C8B-B14F-4D97-AF65-F5344CB8AC3E}">
        <p14:creationId xmlns:p14="http://schemas.microsoft.com/office/powerpoint/2010/main" val="1763364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7620000" cy="5780112"/>
          </a:xfrm>
        </p:spPr>
        <p:style>
          <a:lnRef idx="2">
            <a:schemeClr val="accent1"/>
          </a:lnRef>
          <a:fillRef idx="1">
            <a:schemeClr val="lt1"/>
          </a:fillRef>
          <a:effectRef idx="0">
            <a:schemeClr val="accent1"/>
          </a:effectRef>
          <a:fontRef idx="minor">
            <a:schemeClr val="dk1"/>
          </a:fontRef>
        </p:style>
        <p:txBody>
          <a:bodyPr/>
          <a:lstStyle/>
          <a:p>
            <a:pPr marL="114300" indent="0">
              <a:buNone/>
            </a:pPr>
            <a:r>
              <a:rPr lang="en-US" b="1" dirty="0">
                <a:solidFill>
                  <a:srgbClr val="C00000"/>
                </a:solidFill>
                <a:latin typeface="Times New Roman" pitchFamily="18" charset="0"/>
                <a:cs typeface="Times New Roman" pitchFamily="18" charset="0"/>
              </a:rPr>
              <a:t>PRINCIPLE- </a:t>
            </a:r>
            <a:r>
              <a:rPr lang="en-US" b="1" dirty="0" smtClean="0">
                <a:solidFill>
                  <a:srgbClr val="C00000"/>
                </a:solidFill>
                <a:latin typeface="Times New Roman" pitchFamily="18" charset="0"/>
                <a:cs typeface="Times New Roman" pitchFamily="18" charset="0"/>
              </a:rPr>
              <a:t>8</a:t>
            </a:r>
            <a:endParaRPr lang="en-US" dirty="0" smtClean="0"/>
          </a:p>
          <a:p>
            <a:r>
              <a:rPr lang="en-US" dirty="0" smtClean="0"/>
              <a:t>IMNCI </a:t>
            </a:r>
            <a:r>
              <a:rPr lang="en-US" dirty="0"/>
              <a:t>including counseling of caretakers about home care including feeding, fluids and follow up. </a:t>
            </a:r>
            <a:endParaRPr lang="en-IN" dirty="0"/>
          </a:p>
          <a:p>
            <a:endParaRPr lang="en-IN"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 r="7254"/>
          <a:stretch/>
        </p:blipFill>
        <p:spPr>
          <a:xfrm>
            <a:off x="2267744" y="3068960"/>
            <a:ext cx="4608000" cy="3096344"/>
          </a:xfrm>
          <a:prstGeom prst="rect">
            <a:avLst/>
          </a:prstGeom>
        </p:spPr>
      </p:pic>
    </p:spTree>
    <p:extLst>
      <p:ext uri="{BB962C8B-B14F-4D97-AF65-F5344CB8AC3E}">
        <p14:creationId xmlns:p14="http://schemas.microsoft.com/office/powerpoint/2010/main" val="2923417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dirty="0" smtClean="0"/>
              <a:t>IMNCI CASE </a:t>
            </a:r>
            <a:r>
              <a:rPr lang="en-IN" sz="3600" dirty="0"/>
              <a:t>MANAGEMENT PROCESS</a:t>
            </a:r>
            <a:r>
              <a:rPr lang="en-IN" sz="4400" dirty="0"/>
              <a:t> </a:t>
            </a: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Font typeface="Wingdings" pitchFamily="2" charset="2"/>
              <a:buChar char="q"/>
            </a:pPr>
            <a:r>
              <a:rPr lang="en-US" dirty="0" smtClean="0"/>
              <a:t> Assess </a:t>
            </a:r>
            <a:r>
              <a:rPr lang="en-US" dirty="0"/>
              <a:t>the young infant or child </a:t>
            </a:r>
            <a:endParaRPr lang="en-US" dirty="0" smtClean="0"/>
          </a:p>
          <a:p>
            <a:pPr>
              <a:buFont typeface="Wingdings" pitchFamily="2" charset="2"/>
              <a:buChar char="q"/>
            </a:pPr>
            <a:r>
              <a:rPr lang="en-US" dirty="0" smtClean="0"/>
              <a:t> Classify </a:t>
            </a:r>
            <a:r>
              <a:rPr lang="en-US" dirty="0"/>
              <a:t>the illness </a:t>
            </a:r>
            <a:endParaRPr lang="en-US" dirty="0" smtClean="0"/>
          </a:p>
          <a:p>
            <a:pPr>
              <a:buFont typeface="Wingdings" pitchFamily="2" charset="2"/>
              <a:buChar char="q"/>
            </a:pPr>
            <a:r>
              <a:rPr lang="en-US" dirty="0" smtClean="0"/>
              <a:t> Identify </a:t>
            </a:r>
            <a:r>
              <a:rPr lang="en-US" dirty="0"/>
              <a:t>treatment </a:t>
            </a:r>
            <a:endParaRPr lang="en-US" dirty="0" smtClean="0"/>
          </a:p>
          <a:p>
            <a:pPr>
              <a:buFont typeface="Wingdings" pitchFamily="2" charset="2"/>
              <a:buChar char="q"/>
            </a:pPr>
            <a:r>
              <a:rPr lang="en-US" dirty="0" smtClean="0"/>
              <a:t>Treat </a:t>
            </a:r>
            <a:r>
              <a:rPr lang="en-US" dirty="0"/>
              <a:t>the infant or child </a:t>
            </a:r>
            <a:endParaRPr lang="en-US" dirty="0" smtClean="0"/>
          </a:p>
          <a:p>
            <a:pPr>
              <a:buFont typeface="Wingdings" pitchFamily="2" charset="2"/>
              <a:buChar char="q"/>
            </a:pPr>
            <a:r>
              <a:rPr lang="en-US" dirty="0" smtClean="0"/>
              <a:t>Counsel </a:t>
            </a:r>
            <a:r>
              <a:rPr lang="en-US" dirty="0"/>
              <a:t>the mother </a:t>
            </a:r>
            <a:endParaRPr lang="en-US" dirty="0" smtClean="0"/>
          </a:p>
          <a:p>
            <a:pPr>
              <a:buFont typeface="Wingdings" pitchFamily="2" charset="2"/>
              <a:buChar char="q"/>
            </a:pPr>
            <a:r>
              <a:rPr lang="en-US" dirty="0" smtClean="0"/>
              <a:t>Give </a:t>
            </a:r>
            <a:r>
              <a:rPr lang="en-US" dirty="0"/>
              <a:t>follow-up care</a:t>
            </a:r>
            <a:endParaRPr lang="en-IN" dirty="0"/>
          </a:p>
        </p:txBody>
      </p:sp>
    </p:spTree>
    <p:extLst>
      <p:ext uri="{BB962C8B-B14F-4D97-AF65-F5344CB8AC3E}">
        <p14:creationId xmlns:p14="http://schemas.microsoft.com/office/powerpoint/2010/main" val="995056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IN" dirty="0"/>
          </a:p>
        </p:txBody>
      </p:sp>
      <p:sp>
        <p:nvSpPr>
          <p:cNvPr id="4" name="Rectangle 3"/>
          <p:cNvSpPr/>
          <p:nvPr/>
        </p:nvSpPr>
        <p:spPr>
          <a:xfrm>
            <a:off x="683568" y="1844824"/>
            <a:ext cx="7200800" cy="720080"/>
          </a:xfrm>
          <a:prstGeom prst="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PINK means the child has a severe classification and needs urgent attention and referral or admission for inpatient care</a:t>
            </a:r>
            <a:endParaRPr lang="en-IN" b="1" dirty="0">
              <a:solidFill>
                <a:schemeClr val="tx1"/>
              </a:solidFill>
              <a:latin typeface="Times New Roman" pitchFamily="18" charset="0"/>
              <a:cs typeface="Times New Roman" pitchFamily="18" charset="0"/>
            </a:endParaRPr>
          </a:p>
        </p:txBody>
      </p:sp>
      <p:sp>
        <p:nvSpPr>
          <p:cNvPr id="5" name="Rectangle 4"/>
          <p:cNvSpPr/>
          <p:nvPr/>
        </p:nvSpPr>
        <p:spPr>
          <a:xfrm>
            <a:off x="683568" y="2780928"/>
            <a:ext cx="7200800" cy="15121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YELLOW means the child needs a specific medical treatment such as an appropriate antibiotic, an oral anti-malarial or other treatment; also teaches the mother how to give oral drugs or to treat local infection at home. The health worker teaches the mother how to care for her child at home and when she should return.</a:t>
            </a:r>
            <a:endParaRPr lang="en-IN" b="1" dirty="0">
              <a:solidFill>
                <a:schemeClr val="tx1"/>
              </a:solidFill>
              <a:latin typeface="Times New Roman" pitchFamily="18" charset="0"/>
              <a:cs typeface="Times New Roman" pitchFamily="18" charset="0"/>
            </a:endParaRPr>
          </a:p>
        </p:txBody>
      </p:sp>
      <p:sp>
        <p:nvSpPr>
          <p:cNvPr id="6" name="Rectangle 5"/>
          <p:cNvSpPr/>
          <p:nvPr/>
        </p:nvSpPr>
        <p:spPr>
          <a:xfrm>
            <a:off x="683568" y="4437112"/>
            <a:ext cx="7200800" cy="158417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Times New Roman" pitchFamily="18" charset="0"/>
                <a:cs typeface="Times New Roman" pitchFamily="18" charset="0"/>
              </a:rPr>
              <a:t>GREEN means do not provide any specific medical treatment such as antibiotics or other treatments. The health worker teaches the </a:t>
            </a:r>
            <a:r>
              <a:rPr lang="en-US" b="1" dirty="0">
                <a:solidFill>
                  <a:schemeClr val="bg1"/>
                </a:solidFill>
                <a:latin typeface="Times New Roman" pitchFamily="18" charset="0"/>
                <a:cs typeface="Times New Roman" pitchFamily="18" charset="0"/>
              </a:rPr>
              <a:t>how to care for her child at home</a:t>
            </a:r>
            <a:endParaRPr lang="en-IN"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495699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06090"/>
          </a:xfrm>
        </p:spPr>
        <p:txBody>
          <a:bodyPr/>
          <a:lstStyle/>
          <a:p>
            <a:r>
              <a:rPr lang="en-US" sz="2400" b="1" dirty="0" smtClean="0">
                <a:latin typeface="Times New Roman" pitchFamily="18" charset="0"/>
                <a:cs typeface="Times New Roman" pitchFamily="18" charset="0"/>
              </a:rPr>
              <a:t>INTEGRATED CASE MANAGEMENT PROCESS </a:t>
            </a:r>
            <a:endParaRPr lang="en-I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980728"/>
            <a:ext cx="7620000" cy="5420072"/>
          </a:xfrm>
        </p:spPr>
        <p:txBody>
          <a:bodyPr/>
          <a:lstStyle/>
          <a:p>
            <a:pPr marL="114300" indent="0">
              <a:buNone/>
            </a:pPr>
            <a:endParaRPr lang="en-IN" dirty="0"/>
          </a:p>
        </p:txBody>
      </p:sp>
      <p:sp>
        <p:nvSpPr>
          <p:cNvPr id="4" name="Rectangle 3"/>
          <p:cNvSpPr/>
          <p:nvPr/>
        </p:nvSpPr>
        <p:spPr>
          <a:xfrm>
            <a:off x="755576" y="980728"/>
            <a:ext cx="1872208" cy="1296144"/>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solidFill>
              </a:rPr>
              <a:t>Check for danger signs</a:t>
            </a:r>
          </a:p>
          <a:p>
            <a:pPr marL="342900" indent="-342900">
              <a:buAutoNum type="arabicPeriod"/>
            </a:pPr>
            <a:r>
              <a:rPr lang="en-US" sz="1200" b="1" dirty="0" smtClean="0">
                <a:solidFill>
                  <a:schemeClr val="tx1"/>
                </a:solidFill>
                <a:latin typeface="Times New Roman" pitchFamily="18" charset="0"/>
                <a:cs typeface="Times New Roman" pitchFamily="18" charset="0"/>
              </a:rPr>
              <a:t>Convulsions</a:t>
            </a:r>
            <a:endParaRPr lang="en-IN" sz="1200" b="1" dirty="0" smtClean="0">
              <a:solidFill>
                <a:schemeClr val="tx1"/>
              </a:solidFill>
              <a:latin typeface="Times New Roman" pitchFamily="18" charset="0"/>
              <a:cs typeface="Times New Roman" pitchFamily="18" charset="0"/>
            </a:endParaRPr>
          </a:p>
          <a:p>
            <a:pPr marL="342900" indent="-342900">
              <a:buAutoNum type="arabicPeriod"/>
            </a:pPr>
            <a:r>
              <a:rPr lang="en-US" sz="1200" b="1" dirty="0" smtClean="0">
                <a:solidFill>
                  <a:schemeClr val="tx1"/>
                </a:solidFill>
                <a:latin typeface="Times New Roman" pitchFamily="18" charset="0"/>
                <a:cs typeface="Times New Roman" pitchFamily="18" charset="0"/>
              </a:rPr>
              <a:t>Lethargy</a:t>
            </a:r>
          </a:p>
          <a:p>
            <a:pPr marL="342900" indent="-342900">
              <a:buAutoNum type="arabicPeriod"/>
            </a:pPr>
            <a:r>
              <a:rPr lang="en-US" sz="1200" b="1" dirty="0" smtClean="0">
                <a:solidFill>
                  <a:schemeClr val="tx1"/>
                </a:solidFill>
                <a:latin typeface="Times New Roman" pitchFamily="18" charset="0"/>
                <a:cs typeface="Times New Roman" pitchFamily="18" charset="0"/>
              </a:rPr>
              <a:t>Inability to drink/breast feeding</a:t>
            </a:r>
          </a:p>
          <a:p>
            <a:pPr marL="342900" indent="-342900">
              <a:buAutoNum type="arabicPeriod"/>
            </a:pPr>
            <a:r>
              <a:rPr lang="en-US" sz="1200" b="1" dirty="0" smtClean="0">
                <a:solidFill>
                  <a:schemeClr val="tx1"/>
                </a:solidFill>
                <a:latin typeface="Times New Roman" pitchFamily="18" charset="0"/>
                <a:cs typeface="Times New Roman" pitchFamily="18" charset="0"/>
              </a:rPr>
              <a:t>Vomiting</a:t>
            </a:r>
          </a:p>
          <a:p>
            <a:pPr marL="342900" indent="-342900" algn="ctr">
              <a:buAutoNum type="arabicPeriod"/>
            </a:pPr>
            <a:endParaRPr lang="en-US" dirty="0" smtClean="0"/>
          </a:p>
        </p:txBody>
      </p:sp>
      <p:sp>
        <p:nvSpPr>
          <p:cNvPr id="5" name="Rectangle 4"/>
          <p:cNvSpPr/>
          <p:nvPr/>
        </p:nvSpPr>
        <p:spPr>
          <a:xfrm>
            <a:off x="3347864" y="980728"/>
            <a:ext cx="2016224" cy="1296144"/>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latin typeface="Times New Roman" pitchFamily="18" charset="0"/>
                <a:cs typeface="Times New Roman" pitchFamily="18" charset="0"/>
              </a:rPr>
              <a:t>Assess Main Symptoms</a:t>
            </a:r>
          </a:p>
          <a:p>
            <a:r>
              <a:rPr lang="en-US" sz="1400" b="1" dirty="0" smtClean="0">
                <a:solidFill>
                  <a:schemeClr val="tx1"/>
                </a:solidFill>
                <a:latin typeface="Times New Roman" pitchFamily="18" charset="0"/>
                <a:cs typeface="Times New Roman" pitchFamily="18" charset="0"/>
              </a:rPr>
              <a:t>1.Cough/ Difficulty in breathing</a:t>
            </a:r>
            <a:endParaRPr lang="en-IN" sz="1400" b="1" dirty="0" smtClean="0">
              <a:solidFill>
                <a:schemeClr val="tx1"/>
              </a:solidFill>
              <a:latin typeface="Times New Roman" pitchFamily="18" charset="0"/>
              <a:cs typeface="Times New Roman" pitchFamily="18" charset="0"/>
            </a:endParaRPr>
          </a:p>
          <a:p>
            <a:r>
              <a:rPr lang="en-US" sz="1400" b="1" dirty="0" smtClean="0">
                <a:solidFill>
                  <a:schemeClr val="tx1"/>
                </a:solidFill>
                <a:latin typeface="Times New Roman" pitchFamily="18" charset="0"/>
                <a:cs typeface="Times New Roman" pitchFamily="18" charset="0"/>
              </a:rPr>
              <a:t>2. Diarrhea</a:t>
            </a:r>
          </a:p>
          <a:p>
            <a:r>
              <a:rPr lang="en-US" sz="1400" b="1" dirty="0" smtClean="0">
                <a:solidFill>
                  <a:schemeClr val="tx1"/>
                </a:solidFill>
                <a:latin typeface="Times New Roman" pitchFamily="18" charset="0"/>
                <a:cs typeface="Times New Roman" pitchFamily="18" charset="0"/>
              </a:rPr>
              <a:t>3. Fever</a:t>
            </a:r>
          </a:p>
          <a:p>
            <a:r>
              <a:rPr lang="en-US" sz="1400" b="1" dirty="0" smtClean="0">
                <a:solidFill>
                  <a:schemeClr val="tx1"/>
                </a:solidFill>
                <a:latin typeface="Times New Roman" pitchFamily="18" charset="0"/>
                <a:cs typeface="Times New Roman" pitchFamily="18" charset="0"/>
              </a:rPr>
              <a:t>4. Ear Problem</a:t>
            </a:r>
          </a:p>
        </p:txBody>
      </p:sp>
      <p:sp>
        <p:nvSpPr>
          <p:cNvPr id="6" name="Rectangle 5"/>
          <p:cNvSpPr/>
          <p:nvPr/>
        </p:nvSpPr>
        <p:spPr>
          <a:xfrm>
            <a:off x="6084168" y="980728"/>
            <a:ext cx="1872208" cy="1296144"/>
          </a:xfrm>
          <a:prstGeom prst="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solidFill>
              </a:rPr>
              <a:t>Assess</a:t>
            </a:r>
          </a:p>
          <a:p>
            <a:pPr marL="342900" indent="-342900">
              <a:buAutoNum type="arabicPeriod"/>
            </a:pPr>
            <a:r>
              <a:rPr lang="en-US" sz="1200" b="1" dirty="0" smtClean="0">
                <a:solidFill>
                  <a:schemeClr val="tx1"/>
                </a:solidFill>
                <a:latin typeface="Times New Roman" pitchFamily="18" charset="0"/>
                <a:cs typeface="Times New Roman" pitchFamily="18" charset="0"/>
              </a:rPr>
              <a:t>Nutritional Status</a:t>
            </a:r>
          </a:p>
          <a:p>
            <a:pPr marL="342900" indent="-342900">
              <a:buAutoNum type="arabicPeriod"/>
            </a:pPr>
            <a:r>
              <a:rPr lang="en-US" sz="1200" b="1" dirty="0" smtClean="0">
                <a:solidFill>
                  <a:schemeClr val="tx1"/>
                </a:solidFill>
                <a:latin typeface="Times New Roman" pitchFamily="18" charset="0"/>
                <a:cs typeface="Times New Roman" pitchFamily="18" charset="0"/>
              </a:rPr>
              <a:t>Immunization Status</a:t>
            </a:r>
          </a:p>
          <a:p>
            <a:pPr marL="342900" indent="-342900">
              <a:buAutoNum type="arabicPeriod"/>
            </a:pPr>
            <a:r>
              <a:rPr lang="en-US" sz="1200" b="1" dirty="0" smtClean="0">
                <a:solidFill>
                  <a:schemeClr val="tx1"/>
                </a:solidFill>
                <a:latin typeface="Times New Roman" pitchFamily="18" charset="0"/>
                <a:cs typeface="Times New Roman" pitchFamily="18" charset="0"/>
              </a:rPr>
              <a:t>Potential breast feeding problem</a:t>
            </a:r>
          </a:p>
          <a:p>
            <a:pPr marL="342900" indent="-342900" algn="ctr">
              <a:buAutoNum type="arabicPeriod"/>
            </a:pPr>
            <a:endParaRPr lang="en-IN" sz="1200" b="1" dirty="0">
              <a:solidFill>
                <a:schemeClr val="tx1"/>
              </a:solidFill>
            </a:endParaRPr>
          </a:p>
        </p:txBody>
      </p:sp>
      <p:sp>
        <p:nvSpPr>
          <p:cNvPr id="7" name="Rectangle 6"/>
          <p:cNvSpPr/>
          <p:nvPr/>
        </p:nvSpPr>
        <p:spPr>
          <a:xfrm>
            <a:off x="1763688" y="2353464"/>
            <a:ext cx="5112568" cy="4320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Check for other problem</a:t>
            </a:r>
            <a:endParaRPr lang="en-IN" b="1" dirty="0">
              <a:latin typeface="Times New Roman" pitchFamily="18" charset="0"/>
              <a:cs typeface="Times New Roman" pitchFamily="18" charset="0"/>
            </a:endParaRPr>
          </a:p>
        </p:txBody>
      </p:sp>
      <p:sp>
        <p:nvSpPr>
          <p:cNvPr id="8" name="Rectangle 7"/>
          <p:cNvSpPr/>
          <p:nvPr/>
        </p:nvSpPr>
        <p:spPr>
          <a:xfrm>
            <a:off x="539552" y="3067824"/>
            <a:ext cx="7416824" cy="43204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Times New Roman" pitchFamily="18" charset="0"/>
                <a:cs typeface="Times New Roman" pitchFamily="18" charset="0"/>
              </a:rPr>
              <a:t>Classify the condition of the child and assign to one of the three </a:t>
            </a:r>
            <a:r>
              <a:rPr lang="en-US" sz="1600" b="1" dirty="0" err="1" smtClean="0">
                <a:solidFill>
                  <a:schemeClr val="tx1"/>
                </a:solidFill>
                <a:latin typeface="Times New Roman" pitchFamily="18" charset="0"/>
                <a:cs typeface="Times New Roman" pitchFamily="18" charset="0"/>
              </a:rPr>
              <a:t>colour</a:t>
            </a:r>
            <a:r>
              <a:rPr lang="en-US" sz="1600" b="1" dirty="0" smtClean="0">
                <a:solidFill>
                  <a:schemeClr val="tx1"/>
                </a:solidFill>
                <a:latin typeface="Times New Roman" pitchFamily="18" charset="0"/>
                <a:cs typeface="Times New Roman" pitchFamily="18" charset="0"/>
              </a:rPr>
              <a:t> codes and identify the treatment actions as per the actions  listed in that </a:t>
            </a:r>
            <a:r>
              <a:rPr lang="en-US" sz="1600" b="1" dirty="0" err="1" smtClean="0">
                <a:solidFill>
                  <a:schemeClr val="tx1"/>
                </a:solidFill>
                <a:latin typeface="Times New Roman" pitchFamily="18" charset="0"/>
                <a:cs typeface="Times New Roman" pitchFamily="18" charset="0"/>
              </a:rPr>
              <a:t>clour</a:t>
            </a:r>
            <a:r>
              <a:rPr lang="en-US" sz="1600" b="1" dirty="0" smtClean="0">
                <a:solidFill>
                  <a:schemeClr val="tx1"/>
                </a:solidFill>
                <a:latin typeface="Times New Roman" pitchFamily="18" charset="0"/>
                <a:cs typeface="Times New Roman" pitchFamily="18" charset="0"/>
              </a:rPr>
              <a:t> band</a:t>
            </a:r>
            <a:endParaRPr lang="en-IN" sz="1600" b="1" dirty="0">
              <a:solidFill>
                <a:schemeClr val="tx1"/>
              </a:solidFill>
              <a:latin typeface="Times New Roman" pitchFamily="18" charset="0"/>
              <a:cs typeface="Times New Roman" pitchFamily="18" charset="0"/>
            </a:endParaRPr>
          </a:p>
        </p:txBody>
      </p:sp>
      <p:sp>
        <p:nvSpPr>
          <p:cNvPr id="9" name="Rectangle 8"/>
          <p:cNvSpPr/>
          <p:nvPr/>
        </p:nvSpPr>
        <p:spPr>
          <a:xfrm>
            <a:off x="539552" y="3717032"/>
            <a:ext cx="2376264" cy="2592288"/>
          </a:xfrm>
          <a:prstGeom prst="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Urgent referral</a:t>
            </a:r>
          </a:p>
          <a:p>
            <a:pPr marL="342900" indent="-342900">
              <a:buAutoNum type="arabicPeriod"/>
            </a:pPr>
            <a:r>
              <a:rPr lang="en-US" sz="1400" b="1" dirty="0" smtClean="0">
                <a:solidFill>
                  <a:schemeClr val="tx1"/>
                </a:solidFill>
                <a:latin typeface="Times New Roman" pitchFamily="18" charset="0"/>
                <a:cs typeface="Times New Roman" pitchFamily="18" charset="0"/>
              </a:rPr>
              <a:t>Pre-referral treatments </a:t>
            </a:r>
          </a:p>
          <a:p>
            <a:pPr marL="342900" indent="-342900">
              <a:buAutoNum type="arabicPeriod"/>
            </a:pPr>
            <a:r>
              <a:rPr lang="en-US" sz="1400" b="1" dirty="0" smtClean="0">
                <a:solidFill>
                  <a:schemeClr val="tx1"/>
                </a:solidFill>
                <a:latin typeface="Times New Roman" pitchFamily="18" charset="0"/>
                <a:cs typeface="Times New Roman" pitchFamily="18" charset="0"/>
              </a:rPr>
              <a:t>Advice parents</a:t>
            </a:r>
          </a:p>
          <a:p>
            <a:pPr marL="342900" indent="-342900">
              <a:buAutoNum type="arabicPeriod"/>
            </a:pPr>
            <a:r>
              <a:rPr lang="en-US" sz="1400" b="1" dirty="0" smtClean="0">
                <a:solidFill>
                  <a:schemeClr val="tx1"/>
                </a:solidFill>
                <a:latin typeface="Times New Roman" pitchFamily="18" charset="0"/>
                <a:cs typeface="Times New Roman" pitchFamily="18" charset="0"/>
              </a:rPr>
              <a:t>Refer the child</a:t>
            </a:r>
          </a:p>
          <a:p>
            <a:r>
              <a:rPr lang="en-IN" sz="1600" b="1" dirty="0" smtClean="0">
                <a:solidFill>
                  <a:schemeClr val="tx1"/>
                </a:solidFill>
                <a:latin typeface="Times New Roman" pitchFamily="18" charset="0"/>
                <a:cs typeface="Times New Roman" pitchFamily="18" charset="0"/>
              </a:rPr>
              <a:t>At the referral facility </a:t>
            </a:r>
          </a:p>
          <a:p>
            <a:pPr marL="342900" indent="-342900">
              <a:buAutoNum type="arabicPeriod"/>
            </a:pPr>
            <a:r>
              <a:rPr lang="en-US" sz="1400" b="1" dirty="0" smtClean="0">
                <a:solidFill>
                  <a:schemeClr val="tx1"/>
                </a:solidFill>
                <a:latin typeface="Times New Roman" pitchFamily="18" charset="0"/>
                <a:cs typeface="Times New Roman" pitchFamily="18" charset="0"/>
              </a:rPr>
              <a:t>Emergency triage and treatment</a:t>
            </a:r>
          </a:p>
          <a:p>
            <a:pPr marL="342900" indent="-342900">
              <a:buAutoNum type="arabicPeriod"/>
            </a:pPr>
            <a:r>
              <a:rPr lang="en-US" sz="1400" b="1" dirty="0" smtClean="0">
                <a:solidFill>
                  <a:schemeClr val="tx1"/>
                </a:solidFill>
                <a:latin typeface="Times New Roman" pitchFamily="18" charset="0"/>
                <a:cs typeface="Times New Roman" pitchFamily="18" charset="0"/>
              </a:rPr>
              <a:t>Diagnosis and treatment</a:t>
            </a:r>
          </a:p>
          <a:p>
            <a:pPr marL="342900" indent="-342900">
              <a:buAutoNum type="arabicPeriod"/>
            </a:pPr>
            <a:r>
              <a:rPr lang="en-US" sz="1400" b="1" dirty="0" smtClean="0">
                <a:solidFill>
                  <a:schemeClr val="tx1"/>
                </a:solidFill>
                <a:latin typeface="Times New Roman" pitchFamily="18" charset="0"/>
                <a:cs typeface="Times New Roman" pitchFamily="18" charset="0"/>
              </a:rPr>
              <a:t>Monitoring and follow-up</a:t>
            </a:r>
            <a:endParaRPr lang="en-IN" sz="1400" b="1" dirty="0" smtClean="0">
              <a:solidFill>
                <a:schemeClr val="tx1"/>
              </a:solidFill>
              <a:latin typeface="Times New Roman" pitchFamily="18" charset="0"/>
              <a:cs typeface="Times New Roman" pitchFamily="18" charset="0"/>
            </a:endParaRPr>
          </a:p>
          <a:p>
            <a:pPr marL="342900" indent="-342900" algn="ctr">
              <a:buAutoNum type="arabicPeriod"/>
            </a:pPr>
            <a:endParaRPr lang="en-US" dirty="0" smtClean="0">
              <a:solidFill>
                <a:schemeClr val="tx1"/>
              </a:solidFill>
            </a:endParaRPr>
          </a:p>
        </p:txBody>
      </p:sp>
      <p:sp>
        <p:nvSpPr>
          <p:cNvPr id="10" name="Rectangle 9"/>
          <p:cNvSpPr/>
          <p:nvPr/>
        </p:nvSpPr>
        <p:spPr>
          <a:xfrm>
            <a:off x="3203848" y="3717032"/>
            <a:ext cx="2304256" cy="25922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Treat at OPD</a:t>
            </a:r>
          </a:p>
          <a:p>
            <a:pPr marL="342900" indent="-342900">
              <a:buAutoNum type="arabicPeriod"/>
            </a:pPr>
            <a:r>
              <a:rPr lang="en-US" b="1" dirty="0" smtClean="0">
                <a:solidFill>
                  <a:schemeClr val="tx1"/>
                </a:solidFill>
                <a:latin typeface="Times New Roman" pitchFamily="18" charset="0"/>
                <a:cs typeface="Times New Roman" pitchFamily="18" charset="0"/>
              </a:rPr>
              <a:t>Treat local infection</a:t>
            </a:r>
          </a:p>
          <a:p>
            <a:pPr marL="342900" indent="-342900">
              <a:buAutoNum type="arabicPeriod"/>
            </a:pPr>
            <a:r>
              <a:rPr lang="en-US" b="1" dirty="0" smtClean="0">
                <a:solidFill>
                  <a:schemeClr val="tx1"/>
                </a:solidFill>
                <a:latin typeface="Times New Roman" pitchFamily="18" charset="0"/>
                <a:cs typeface="Times New Roman" pitchFamily="18" charset="0"/>
              </a:rPr>
              <a:t>Give oral drugs</a:t>
            </a:r>
          </a:p>
          <a:p>
            <a:pPr marL="342900" indent="-342900">
              <a:buAutoNum type="arabicPeriod"/>
            </a:pPr>
            <a:r>
              <a:rPr lang="en-US" b="1" dirty="0" smtClean="0">
                <a:solidFill>
                  <a:schemeClr val="tx1"/>
                </a:solidFill>
                <a:latin typeface="Times New Roman" pitchFamily="18" charset="0"/>
                <a:cs typeface="Times New Roman" pitchFamily="18" charset="0"/>
              </a:rPr>
              <a:t>Advice and teach mother</a:t>
            </a:r>
          </a:p>
          <a:p>
            <a:pPr marL="342900" indent="-342900">
              <a:buAutoNum type="arabicPeriod"/>
            </a:pPr>
            <a:r>
              <a:rPr lang="en-US" b="1" dirty="0" smtClean="0">
                <a:solidFill>
                  <a:schemeClr val="tx1"/>
                </a:solidFill>
                <a:latin typeface="Times New Roman" pitchFamily="18" charset="0"/>
                <a:cs typeface="Times New Roman" pitchFamily="18" charset="0"/>
              </a:rPr>
              <a:t>Follow -up</a:t>
            </a:r>
            <a:endParaRPr lang="en-IN" b="1" dirty="0">
              <a:solidFill>
                <a:schemeClr val="tx1"/>
              </a:solidFill>
              <a:latin typeface="Times New Roman" pitchFamily="18" charset="0"/>
              <a:cs typeface="Times New Roman" pitchFamily="18" charset="0"/>
            </a:endParaRPr>
          </a:p>
        </p:txBody>
      </p:sp>
      <p:sp>
        <p:nvSpPr>
          <p:cNvPr id="11" name="Rectangle 10"/>
          <p:cNvSpPr/>
          <p:nvPr/>
        </p:nvSpPr>
        <p:spPr>
          <a:xfrm>
            <a:off x="5796136" y="3717032"/>
            <a:ext cx="2160240" cy="259228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smtClean="0">
              <a:latin typeface="Times New Roman" pitchFamily="18" charset="0"/>
              <a:cs typeface="Times New Roman" pitchFamily="18" charset="0"/>
            </a:endParaRPr>
          </a:p>
          <a:p>
            <a:pPr algn="ctr"/>
            <a:endParaRPr lang="en-US" sz="1100" b="1" dirty="0">
              <a:latin typeface="Times New Roman" pitchFamily="18" charset="0"/>
              <a:cs typeface="Times New Roman" pitchFamily="18" charset="0"/>
            </a:endParaRPr>
          </a:p>
          <a:p>
            <a:pPr algn="ctr"/>
            <a:endParaRPr lang="en-US" sz="1100" b="1" dirty="0" smtClean="0">
              <a:latin typeface="Times New Roman" pitchFamily="18" charset="0"/>
              <a:cs typeface="Times New Roman" pitchFamily="18" charset="0"/>
            </a:endParaRPr>
          </a:p>
          <a:p>
            <a:pPr algn="ctr"/>
            <a:endParaRPr lang="en-US" sz="1400" b="1" dirty="0">
              <a:latin typeface="Times New Roman" pitchFamily="18" charset="0"/>
              <a:cs typeface="Times New Roman" pitchFamily="18" charset="0"/>
            </a:endParaRPr>
          </a:p>
          <a:p>
            <a:pPr algn="ctr"/>
            <a:endParaRPr lang="en-US" sz="1400" b="1" dirty="0" smtClean="0">
              <a:latin typeface="Times New Roman" pitchFamily="18" charset="0"/>
              <a:cs typeface="Times New Roman" pitchFamily="18" charset="0"/>
            </a:endParaRPr>
          </a:p>
          <a:p>
            <a:pPr algn="ctr"/>
            <a:r>
              <a:rPr lang="en-US" sz="1400" b="1" dirty="0" smtClean="0">
                <a:latin typeface="Times New Roman" pitchFamily="18" charset="0"/>
                <a:cs typeface="Times New Roman" pitchFamily="18" charset="0"/>
              </a:rPr>
              <a:t>Home Management</a:t>
            </a:r>
          </a:p>
          <a:p>
            <a:pPr algn="ctr"/>
            <a:r>
              <a:rPr lang="en-US" sz="1400" b="1" dirty="0" smtClean="0"/>
              <a:t>Counsel care taker on how to:</a:t>
            </a:r>
          </a:p>
          <a:p>
            <a:pPr marL="342900" indent="-342900">
              <a:buAutoNum type="arabicPeriod"/>
            </a:pPr>
            <a:r>
              <a:rPr lang="en-US" sz="1400" b="1" dirty="0" smtClean="0">
                <a:latin typeface="Times New Roman" pitchFamily="18" charset="0"/>
                <a:cs typeface="Times New Roman" pitchFamily="18" charset="0"/>
              </a:rPr>
              <a:t>Give oral drugs</a:t>
            </a:r>
          </a:p>
          <a:p>
            <a:pPr marL="342900" indent="-342900">
              <a:buAutoNum type="arabicPeriod"/>
            </a:pPr>
            <a:r>
              <a:rPr lang="en-US" sz="1400" b="1" dirty="0" smtClean="0">
                <a:latin typeface="Times New Roman" pitchFamily="18" charset="0"/>
                <a:cs typeface="Times New Roman" pitchFamily="18" charset="0"/>
              </a:rPr>
              <a:t>Treat local infections at home</a:t>
            </a:r>
          </a:p>
          <a:p>
            <a:pPr marL="342900" indent="-342900">
              <a:buAutoNum type="arabicPeriod"/>
            </a:pPr>
            <a:r>
              <a:rPr lang="en-US" sz="1400" b="1" dirty="0" smtClean="0">
                <a:latin typeface="Times New Roman" pitchFamily="18" charset="0"/>
                <a:cs typeface="Times New Roman" pitchFamily="18" charset="0"/>
              </a:rPr>
              <a:t>Continue feeding</a:t>
            </a:r>
          </a:p>
          <a:p>
            <a:pPr marL="342900" indent="-342900">
              <a:buAutoNum type="arabicPeriod"/>
            </a:pPr>
            <a:r>
              <a:rPr lang="en-US" sz="1400" b="1" dirty="0" smtClean="0">
                <a:latin typeface="Times New Roman" pitchFamily="18" charset="0"/>
                <a:cs typeface="Times New Roman" pitchFamily="18" charset="0"/>
              </a:rPr>
              <a:t>Keep the young infant warm</a:t>
            </a:r>
          </a:p>
          <a:p>
            <a:pPr marL="342900" indent="-342900" algn="ctr">
              <a:buAutoNum type="arabicPeriod"/>
            </a:pPr>
            <a:endParaRPr lang="en-US" sz="1400" dirty="0" smtClean="0"/>
          </a:p>
          <a:p>
            <a:pPr algn="ctr"/>
            <a:endParaRPr lang="en-US" sz="1400" dirty="0" smtClean="0"/>
          </a:p>
          <a:p>
            <a:pPr algn="ctr"/>
            <a:endParaRPr lang="en-IN" dirty="0"/>
          </a:p>
        </p:txBody>
      </p:sp>
      <p:sp>
        <p:nvSpPr>
          <p:cNvPr id="12" name="Down Arrow 11"/>
          <p:cNvSpPr/>
          <p:nvPr/>
        </p:nvSpPr>
        <p:spPr>
          <a:xfrm>
            <a:off x="4247964" y="2785512"/>
            <a:ext cx="252028" cy="28803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Down Arrow 12"/>
          <p:cNvSpPr/>
          <p:nvPr/>
        </p:nvSpPr>
        <p:spPr>
          <a:xfrm>
            <a:off x="1691680" y="3501008"/>
            <a:ext cx="144016" cy="14401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Down Arrow 13"/>
          <p:cNvSpPr/>
          <p:nvPr/>
        </p:nvSpPr>
        <p:spPr>
          <a:xfrm>
            <a:off x="4247964" y="3501008"/>
            <a:ext cx="234026" cy="21602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Down Arrow 14"/>
          <p:cNvSpPr/>
          <p:nvPr/>
        </p:nvSpPr>
        <p:spPr>
          <a:xfrm>
            <a:off x="6876256" y="3501008"/>
            <a:ext cx="144016" cy="14401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66923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0640"/>
            <a:ext cx="8460432" cy="6813376"/>
          </a:xfrm>
        </p:spPr>
      </p:pic>
    </p:spTree>
    <p:extLst>
      <p:ext uri="{BB962C8B-B14F-4D97-AF65-F5344CB8AC3E}">
        <p14:creationId xmlns:p14="http://schemas.microsoft.com/office/powerpoint/2010/main" val="2493041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0" y="116632"/>
            <a:ext cx="8388424" cy="6858000"/>
          </a:xfrm>
        </p:spPr>
      </p:pic>
    </p:spTree>
    <p:extLst>
      <p:ext uri="{BB962C8B-B14F-4D97-AF65-F5344CB8AC3E}">
        <p14:creationId xmlns:p14="http://schemas.microsoft.com/office/powerpoint/2010/main" val="2163727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460431" cy="6858000"/>
          </a:xfrm>
        </p:spPr>
      </p:pic>
    </p:spTree>
    <p:extLst>
      <p:ext uri="{BB962C8B-B14F-4D97-AF65-F5344CB8AC3E}">
        <p14:creationId xmlns:p14="http://schemas.microsoft.com/office/powerpoint/2010/main" val="32026414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0"/>
            <a:ext cx="8003232" cy="6741368"/>
          </a:xfrm>
        </p:spPr>
      </p:pic>
    </p:spTree>
    <p:extLst>
      <p:ext uri="{BB962C8B-B14F-4D97-AF65-F5344CB8AC3E}">
        <p14:creationId xmlns:p14="http://schemas.microsoft.com/office/powerpoint/2010/main" val="34615819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460432" cy="6858000"/>
          </a:xfrm>
        </p:spPr>
      </p:pic>
    </p:spTree>
    <p:extLst>
      <p:ext uri="{BB962C8B-B14F-4D97-AF65-F5344CB8AC3E}">
        <p14:creationId xmlns:p14="http://schemas.microsoft.com/office/powerpoint/2010/main" val="12471421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460432" cy="6813376"/>
          </a:xfrm>
        </p:spPr>
      </p:pic>
    </p:spTree>
    <p:extLst>
      <p:ext uri="{BB962C8B-B14F-4D97-AF65-F5344CB8AC3E}">
        <p14:creationId xmlns:p14="http://schemas.microsoft.com/office/powerpoint/2010/main" val="822300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8460432" cy="6858000"/>
          </a:xfrm>
        </p:spPr>
      </p:pic>
    </p:spTree>
    <p:extLst>
      <p:ext uri="{BB962C8B-B14F-4D97-AF65-F5344CB8AC3E}">
        <p14:creationId xmlns:p14="http://schemas.microsoft.com/office/powerpoint/2010/main" val="42327610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460432" cy="6858000"/>
          </a:xfrm>
        </p:spPr>
      </p:pic>
    </p:spTree>
    <p:extLst>
      <p:ext uri="{BB962C8B-B14F-4D97-AF65-F5344CB8AC3E}">
        <p14:creationId xmlns:p14="http://schemas.microsoft.com/office/powerpoint/2010/main" val="3302271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460432" cy="6858000"/>
          </a:xfrm>
        </p:spPr>
      </p:pic>
    </p:spTree>
    <p:extLst>
      <p:ext uri="{BB962C8B-B14F-4D97-AF65-F5344CB8AC3E}">
        <p14:creationId xmlns:p14="http://schemas.microsoft.com/office/powerpoint/2010/main" val="576718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5" y="116632"/>
            <a:ext cx="8136904" cy="6741368"/>
          </a:xfrm>
        </p:spPr>
      </p:pic>
    </p:spTree>
    <p:extLst>
      <p:ext uri="{BB962C8B-B14F-4D97-AF65-F5344CB8AC3E}">
        <p14:creationId xmlns:p14="http://schemas.microsoft.com/office/powerpoint/2010/main" val="13859373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8316416" cy="6957392"/>
          </a:xfrm>
        </p:spPr>
      </p:pic>
    </p:spTree>
    <p:extLst>
      <p:ext uri="{BB962C8B-B14F-4D97-AF65-F5344CB8AC3E}">
        <p14:creationId xmlns:p14="http://schemas.microsoft.com/office/powerpoint/2010/main" val="6228923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0"/>
            <a:ext cx="8136904" cy="6858000"/>
          </a:xfrm>
        </p:spPr>
      </p:pic>
    </p:spTree>
    <p:extLst>
      <p:ext uri="{BB962C8B-B14F-4D97-AF65-F5344CB8AC3E}">
        <p14:creationId xmlns:p14="http://schemas.microsoft.com/office/powerpoint/2010/main" val="2968251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err="1" smtClean="0">
                <a:latin typeface="Times New Roman" pitchFamily="18" charset="0"/>
                <a:cs typeface="Times New Roman" pitchFamily="18" charset="0"/>
              </a:rPr>
              <a:t>Counselling</a:t>
            </a:r>
            <a:r>
              <a:rPr lang="en-US" sz="4000" b="1" dirty="0" smtClean="0">
                <a:latin typeface="Times New Roman" pitchFamily="18" charset="0"/>
                <a:cs typeface="Times New Roman" pitchFamily="18" charset="0"/>
              </a:rPr>
              <a:t> a mother or caretaker</a:t>
            </a:r>
            <a:endParaRPr lang="en-IN" sz="40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marL="114300" indent="0">
              <a:buNone/>
            </a:pPr>
            <a:r>
              <a:rPr lang="en-US" b="1" dirty="0" smtClean="0">
                <a:latin typeface="Times New Roman" pitchFamily="18" charset="0"/>
                <a:cs typeface="Times New Roman" pitchFamily="18" charset="0"/>
              </a:rPr>
              <a:t>Use good communication skills</a:t>
            </a:r>
          </a:p>
          <a:p>
            <a:pPr marL="114300" indent="0">
              <a:buNone/>
            </a:pPr>
            <a:r>
              <a:rPr lang="en-US" dirty="0" smtClean="0">
                <a:latin typeface="Times New Roman" pitchFamily="18" charset="0"/>
                <a:cs typeface="Times New Roman" pitchFamily="18" charset="0"/>
              </a:rPr>
              <a:t>It is important to have good communication with the infant’s mother or caretaker from the beginning of the visit.</a:t>
            </a:r>
          </a:p>
          <a:p>
            <a:pPr>
              <a:buFont typeface="Wingdings" pitchFamily="2" charset="2"/>
              <a:buChar char="Ø"/>
            </a:pPr>
            <a:r>
              <a:rPr lang="en-US" b="1" dirty="0" smtClean="0">
                <a:latin typeface="Times New Roman" pitchFamily="18" charset="0"/>
                <a:cs typeface="Times New Roman" pitchFamily="18" charset="0"/>
              </a:rPr>
              <a:t>Ask</a:t>
            </a:r>
            <a:r>
              <a:rPr lang="en-US" dirty="0" smtClean="0">
                <a:latin typeface="Times New Roman" pitchFamily="18" charset="0"/>
                <a:cs typeface="Times New Roman" pitchFamily="18" charset="0"/>
              </a:rPr>
              <a:t> and </a:t>
            </a:r>
            <a:r>
              <a:rPr lang="en-US" b="1" dirty="0" smtClean="0">
                <a:latin typeface="Times New Roman" pitchFamily="18" charset="0"/>
                <a:cs typeface="Times New Roman" pitchFamily="18" charset="0"/>
              </a:rPr>
              <a:t>Listen</a:t>
            </a:r>
            <a:r>
              <a:rPr lang="en-US" dirty="0" smtClean="0">
                <a:latin typeface="Times New Roman" pitchFamily="18" charset="0"/>
                <a:cs typeface="Times New Roman" pitchFamily="18" charset="0"/>
              </a:rPr>
              <a:t> to find out what the infant’s problems are and what the mother is already doing for the infant.</a:t>
            </a:r>
          </a:p>
          <a:p>
            <a:pPr>
              <a:buFont typeface="Wingdings" pitchFamily="2" charset="2"/>
              <a:buChar char="Ø"/>
            </a:pPr>
            <a:r>
              <a:rPr lang="en-US" b="1" dirty="0" smtClean="0">
                <a:latin typeface="Times New Roman" pitchFamily="18" charset="0"/>
                <a:cs typeface="Times New Roman" pitchFamily="18" charset="0"/>
              </a:rPr>
              <a:t>Praise</a:t>
            </a:r>
            <a:r>
              <a:rPr lang="en-US" dirty="0" smtClean="0">
                <a:latin typeface="Times New Roman" pitchFamily="18" charset="0"/>
                <a:cs typeface="Times New Roman" pitchFamily="18" charset="0"/>
              </a:rPr>
              <a:t> the mother for what she has done well.</a:t>
            </a:r>
          </a:p>
          <a:p>
            <a:pPr>
              <a:buFont typeface="Wingdings" pitchFamily="2" charset="2"/>
              <a:buChar char="Ø"/>
            </a:pPr>
            <a:r>
              <a:rPr lang="en-US" b="1" dirty="0" smtClean="0">
                <a:latin typeface="Times New Roman" pitchFamily="18" charset="0"/>
                <a:cs typeface="Times New Roman" pitchFamily="18" charset="0"/>
              </a:rPr>
              <a:t>Advice</a:t>
            </a:r>
            <a:r>
              <a:rPr lang="en-US" dirty="0" smtClean="0">
                <a:latin typeface="Times New Roman" pitchFamily="18" charset="0"/>
                <a:cs typeface="Times New Roman" pitchFamily="18" charset="0"/>
              </a:rPr>
              <a:t> her how to care for her infant at home.</a:t>
            </a:r>
          </a:p>
          <a:p>
            <a:pPr>
              <a:buFont typeface="Wingdings" pitchFamily="2" charset="2"/>
              <a:buChar char="Ø"/>
            </a:pPr>
            <a:r>
              <a:rPr lang="en-US" b="1" dirty="0" smtClean="0">
                <a:latin typeface="Times New Roman" pitchFamily="18" charset="0"/>
                <a:cs typeface="Times New Roman" pitchFamily="18" charset="0"/>
              </a:rPr>
              <a:t>Check</a:t>
            </a:r>
            <a:r>
              <a:rPr lang="en-US" dirty="0" smtClean="0">
                <a:latin typeface="Times New Roman" pitchFamily="18" charset="0"/>
                <a:cs typeface="Times New Roman" pitchFamily="18" charset="0"/>
              </a:rPr>
              <a:t> the mother’s understanding.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8901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116632"/>
            <a:ext cx="8424936" cy="6741368"/>
          </a:xfrm>
        </p:spPr>
      </p:pic>
    </p:spTree>
    <p:extLst>
      <p:ext uri="{BB962C8B-B14F-4D97-AF65-F5344CB8AC3E}">
        <p14:creationId xmlns:p14="http://schemas.microsoft.com/office/powerpoint/2010/main" val="13985721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845</TotalTime>
  <Words>994</Words>
  <Application>Microsoft Office PowerPoint</Application>
  <PresentationFormat>On-screen Show (4:3)</PresentationFormat>
  <Paragraphs>128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Adjacency</vt:lpstr>
      <vt:lpstr>IMNCI  (INTEGRATED MANAGEMENT OF NEONATAL AND CHILDHOOD ILLNESS)</vt:lpstr>
      <vt:lpstr>Specific Objective</vt:lpstr>
      <vt:lpstr>INTRODUCTION</vt:lpstr>
      <vt:lpstr>PowerPoint Presentation</vt:lpstr>
      <vt:lpstr>PowerPoint Presentation</vt:lpstr>
      <vt:lpstr>OBJECTIVES-</vt:lpstr>
      <vt:lpstr>IMNCI GUIDELINES</vt:lpstr>
      <vt:lpstr>PowerPoint Presentation</vt:lpstr>
      <vt:lpstr>Components of the Integrated Approach</vt:lpstr>
      <vt:lpstr>PowerPoint Presentation</vt:lpstr>
      <vt:lpstr>Principles of Integrated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IMNCI CASE MANAGEMENT PROCESS </vt:lpstr>
      <vt:lpstr>CLASSIFICATION</vt:lpstr>
      <vt:lpstr>INTEGRATED CASE MANAGEMENT PROCESS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Counselling a mother or caretaker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73</cp:revision>
  <dcterms:created xsi:type="dcterms:W3CDTF">2023-12-22T04:21:40Z</dcterms:created>
  <dcterms:modified xsi:type="dcterms:W3CDTF">2024-05-28T03:53:53Z</dcterms:modified>
</cp:coreProperties>
</file>